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20" r:id="rId3"/>
    <p:sldId id="257" r:id="rId4"/>
    <p:sldId id="317" r:id="rId5"/>
    <p:sldId id="275" r:id="rId6"/>
    <p:sldId id="268" r:id="rId7"/>
    <p:sldId id="269" r:id="rId8"/>
    <p:sldId id="270" r:id="rId9"/>
    <p:sldId id="271" r:id="rId10"/>
    <p:sldId id="273" r:id="rId11"/>
    <p:sldId id="261" r:id="rId12"/>
    <p:sldId id="259" r:id="rId13"/>
    <p:sldId id="274" r:id="rId14"/>
    <p:sldId id="277" r:id="rId15"/>
    <p:sldId id="278" r:id="rId16"/>
    <p:sldId id="279" r:id="rId17"/>
    <p:sldId id="262" r:id="rId18"/>
    <p:sldId id="280" r:id="rId19"/>
    <p:sldId id="281" r:id="rId20"/>
    <p:sldId id="263" r:id="rId21"/>
    <p:sldId id="282" r:id="rId22"/>
    <p:sldId id="283" r:id="rId23"/>
    <p:sldId id="284" r:id="rId24"/>
    <p:sldId id="264" r:id="rId25"/>
    <p:sldId id="285" r:id="rId26"/>
    <p:sldId id="265" r:id="rId27"/>
    <p:sldId id="286" r:id="rId28"/>
    <p:sldId id="287" r:id="rId29"/>
    <p:sldId id="288" r:id="rId30"/>
    <p:sldId id="290" r:id="rId31"/>
    <p:sldId id="289" r:id="rId32"/>
    <p:sldId id="266" r:id="rId33"/>
    <p:sldId id="319" r:id="rId34"/>
    <p:sldId id="318" r:id="rId35"/>
    <p:sldId id="267" r:id="rId36"/>
    <p:sldId id="291" r:id="rId37"/>
    <p:sldId id="293" r:id="rId38"/>
    <p:sldId id="294" r:id="rId39"/>
    <p:sldId id="296" r:id="rId40"/>
    <p:sldId id="297" r:id="rId41"/>
    <p:sldId id="299" r:id="rId42"/>
    <p:sldId id="300" r:id="rId43"/>
    <p:sldId id="301" r:id="rId44"/>
    <p:sldId id="321" r:id="rId4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612" y="-10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699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AC726EE5-068F-45D0-A6DB-0CFABF912A38}" type="datetimeFigureOut">
              <a:rPr lang="es-MX" smtClean="0"/>
              <a:pPr/>
              <a:t>12/10/2016</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F4806FFB-DA9C-484E-8679-684F8BF837CD}"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C726EE5-068F-45D0-A6DB-0CFABF912A38}" type="datetimeFigureOut">
              <a:rPr lang="es-MX" smtClean="0"/>
              <a:pPr/>
              <a:t>12/10/2016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F4806FFB-DA9C-484E-8679-684F8BF837CD}"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C726EE5-068F-45D0-A6DB-0CFABF912A38}" type="datetimeFigureOut">
              <a:rPr lang="es-MX" smtClean="0"/>
              <a:pPr/>
              <a:t>12/10/2016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F4806FFB-DA9C-484E-8679-684F8BF837CD}"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C726EE5-068F-45D0-A6DB-0CFABF912A38}" type="datetimeFigureOut">
              <a:rPr lang="es-MX" smtClean="0"/>
              <a:pPr/>
              <a:t>12/10/2016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F4806FFB-DA9C-484E-8679-684F8BF837CD}" type="slidenum">
              <a:rPr lang="es-MX" smtClean="0"/>
              <a:pPr/>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AC726EE5-068F-45D0-A6DB-0CFABF912A38}" type="datetimeFigureOut">
              <a:rPr lang="es-MX" smtClean="0"/>
              <a:pPr/>
              <a:t>12/10/2016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F4806FFB-DA9C-484E-8679-684F8BF837CD}" type="slidenum">
              <a:rPr lang="es-MX" smtClean="0"/>
              <a:pPr/>
              <a:t>‹Nº›</a:t>
            </a:fld>
            <a:endParaRPr 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C726EE5-068F-45D0-A6DB-0CFABF912A38}" type="datetimeFigureOut">
              <a:rPr lang="es-MX" smtClean="0"/>
              <a:pPr/>
              <a:t>12/10/2016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F4806FFB-DA9C-484E-8679-684F8BF837CD}" type="slidenum">
              <a:rPr lang="es-MX" smtClean="0"/>
              <a:pPr/>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AC726EE5-068F-45D0-A6DB-0CFABF912A38}" type="datetimeFigureOut">
              <a:rPr lang="es-MX" smtClean="0"/>
              <a:pPr/>
              <a:t>12/10/2016</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F4806FFB-DA9C-484E-8679-684F8BF837CD}"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AC726EE5-068F-45D0-A6DB-0CFABF912A38}" type="datetimeFigureOut">
              <a:rPr lang="es-MX" smtClean="0"/>
              <a:pPr/>
              <a:t>12/10/2016</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F4806FFB-DA9C-484E-8679-684F8BF837CD}" type="slidenum">
              <a:rPr lang="es-MX" smtClean="0"/>
              <a:pPr/>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AC726EE5-068F-45D0-A6DB-0CFABF912A38}" type="datetimeFigureOut">
              <a:rPr lang="es-MX" smtClean="0"/>
              <a:pPr/>
              <a:t>12/10/2016</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F4806FFB-DA9C-484E-8679-684F8BF837CD}"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AC726EE5-068F-45D0-A6DB-0CFABF912A38}" type="datetimeFigureOut">
              <a:rPr lang="es-MX" smtClean="0"/>
              <a:pPr/>
              <a:t>12/10/2016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F4806FFB-DA9C-484E-8679-684F8BF837CD}"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AC726EE5-068F-45D0-A6DB-0CFABF912A38}" type="datetimeFigureOut">
              <a:rPr lang="es-MX" smtClean="0"/>
              <a:pPr/>
              <a:t>12/10/2016</a:t>
            </a:fld>
            <a:endParaRPr 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F4806FFB-DA9C-484E-8679-684F8BF837CD}" type="slidenum">
              <a:rPr lang="es-MX" smtClean="0"/>
              <a:pPr/>
              <a:t>‹Nº›</a:t>
            </a:fld>
            <a:endParaRPr 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C726EE5-068F-45D0-A6DB-0CFABF912A38}" type="datetimeFigureOut">
              <a:rPr lang="es-MX" smtClean="0"/>
              <a:pPr/>
              <a:t>12/10/2016</a:t>
            </a:fld>
            <a:endParaRPr 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4806FFB-DA9C-484E-8679-684F8BF837CD}"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2643182"/>
            <a:ext cx="8201028" cy="2571768"/>
          </a:xfrm>
        </p:spPr>
        <p:txBody>
          <a:bodyPr>
            <a:normAutofit fontScale="90000"/>
          </a:bodyPr>
          <a:lstStyle/>
          <a:p>
            <a:r>
              <a:rPr lang="es-ES" sz="3100" dirty="0" smtClean="0"/>
              <a:t>UNIVERSIDAD AUTÓNOMA DEL ESTADO DE MÉXICO</a:t>
            </a:r>
            <a:br>
              <a:rPr lang="es-ES" sz="3100" dirty="0" smtClean="0"/>
            </a:br>
            <a:r>
              <a:rPr lang="es-ES" sz="3100" dirty="0" smtClean="0"/>
              <a:t/>
            </a:r>
            <a:br>
              <a:rPr lang="es-ES" sz="3100" dirty="0" smtClean="0"/>
            </a:br>
            <a:r>
              <a:rPr lang="es-ES" sz="3100" dirty="0" smtClean="0"/>
              <a:t>FACULTAD DE QUÍMICA</a:t>
            </a:r>
            <a:br>
              <a:rPr lang="es-ES" sz="3100" dirty="0" smtClean="0"/>
            </a:br>
            <a:r>
              <a:rPr lang="es-ES" sz="3100" dirty="0" smtClean="0"/>
              <a:t/>
            </a:r>
            <a:br>
              <a:rPr lang="es-ES" sz="3100" dirty="0" smtClean="0"/>
            </a:br>
            <a:r>
              <a:rPr lang="es-ES" sz="3100" dirty="0" err="1" smtClean="0"/>
              <a:t>PROG</a:t>
            </a:r>
            <a:r>
              <a:rPr lang="es-ES" sz="3100" dirty="0" smtClean="0"/>
              <a:t>: </a:t>
            </a:r>
            <a:r>
              <a:rPr lang="es-ES" sz="3100" dirty="0" err="1" smtClean="0"/>
              <a:t>QUIMICO</a:t>
            </a:r>
            <a:r>
              <a:rPr lang="es-ES" sz="3100" dirty="0" smtClean="0"/>
              <a:t> </a:t>
            </a:r>
            <a:r>
              <a:rPr lang="es-ES" sz="3100" dirty="0" err="1" smtClean="0"/>
              <a:t>FARMACEUTICO</a:t>
            </a:r>
            <a:r>
              <a:rPr lang="es-ES" sz="3100" dirty="0" smtClean="0"/>
              <a:t> </a:t>
            </a:r>
            <a:r>
              <a:rPr lang="es-ES" sz="3100" dirty="0" err="1" smtClean="0"/>
              <a:t>BIOLOGO</a:t>
            </a:r>
            <a:r>
              <a:rPr lang="es-ES" sz="3100" dirty="0" smtClean="0"/>
              <a:t/>
            </a:r>
            <a:br>
              <a:rPr lang="es-ES" sz="3100" dirty="0" smtClean="0"/>
            </a:br>
            <a:r>
              <a:rPr lang="es-ES" sz="3100" dirty="0" smtClean="0"/>
              <a:t/>
            </a:r>
            <a:br>
              <a:rPr lang="es-ES" sz="3100" dirty="0" smtClean="0"/>
            </a:br>
            <a:r>
              <a:rPr lang="es-ES" sz="3100" dirty="0" smtClean="0"/>
              <a:t>Identificación de las propiedades fisicoquímicas de los diferentes grupos de la tabla periódica</a:t>
            </a:r>
            <a:r>
              <a:rPr lang="es-MX" dirty="0"/>
              <a:t/>
            </a:r>
            <a:br>
              <a:rPr lang="es-MX" dirty="0"/>
            </a:br>
            <a:endParaRPr lang="es-MX" dirty="0"/>
          </a:p>
        </p:txBody>
      </p:sp>
      <p:sp>
        <p:nvSpPr>
          <p:cNvPr id="3" name="2 Subtítulo"/>
          <p:cNvSpPr>
            <a:spLocks noGrp="1"/>
          </p:cNvSpPr>
          <p:nvPr>
            <p:ph type="subTitle" idx="1"/>
          </p:nvPr>
        </p:nvSpPr>
        <p:spPr>
          <a:xfrm>
            <a:off x="928662" y="5105400"/>
            <a:ext cx="7643866" cy="1752600"/>
          </a:xfrm>
        </p:spPr>
        <p:txBody>
          <a:bodyPr>
            <a:normAutofit fontScale="92500" lnSpcReduction="10000"/>
          </a:bodyPr>
          <a:lstStyle/>
          <a:p>
            <a:endParaRPr lang="es-MX" dirty="0" smtClean="0"/>
          </a:p>
          <a:p>
            <a:r>
              <a:rPr lang="es-MX" dirty="0" smtClean="0">
                <a:solidFill>
                  <a:schemeClr val="bg1"/>
                </a:solidFill>
              </a:rPr>
              <a:t>UA: Química </a:t>
            </a:r>
            <a:r>
              <a:rPr lang="es-MX" dirty="0" smtClean="0">
                <a:solidFill>
                  <a:schemeClr val="bg1"/>
                </a:solidFill>
              </a:rPr>
              <a:t>Inorgánica 	</a:t>
            </a:r>
            <a:r>
              <a:rPr lang="es-MX" dirty="0" err="1" smtClean="0">
                <a:solidFill>
                  <a:schemeClr val="bg1"/>
                </a:solidFill>
              </a:rPr>
              <a:t>REMEDIAL</a:t>
            </a:r>
            <a:r>
              <a:rPr lang="es-MX" dirty="0" smtClean="0">
                <a:solidFill>
                  <a:schemeClr val="bg1"/>
                </a:solidFill>
              </a:rPr>
              <a:t> </a:t>
            </a:r>
            <a:r>
              <a:rPr lang="es-MX" dirty="0" smtClean="0">
                <a:solidFill>
                  <a:schemeClr val="bg1"/>
                </a:solidFill>
              </a:rPr>
              <a:t>2016B</a:t>
            </a:r>
          </a:p>
          <a:p>
            <a:endParaRPr lang="es-MX" dirty="0" smtClean="0"/>
          </a:p>
          <a:p>
            <a:r>
              <a:rPr lang="es-MX" dirty="0" smtClean="0">
                <a:solidFill>
                  <a:schemeClr val="bg1"/>
                </a:solidFill>
              </a:rPr>
              <a:t>M EN C.A. CARLOS MEJÍA MARTÍNEZ</a:t>
            </a:r>
            <a:endParaRPr lang="es-MX"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La carga del ion se indica en arábigos entre paréntesis</a:t>
            </a:r>
          </a:p>
          <a:p>
            <a:r>
              <a:rPr lang="es-MX" dirty="0" smtClean="0"/>
              <a:t>Usa abreviaturas más fáciles como:</a:t>
            </a:r>
          </a:p>
          <a:p>
            <a:pPr lvl="1"/>
            <a:r>
              <a:rPr lang="es-MX" dirty="0" smtClean="0"/>
              <a:t> C</a:t>
            </a:r>
            <a:r>
              <a:rPr lang="es-MX" baseline="-25000" dirty="0" smtClean="0"/>
              <a:t>2</a:t>
            </a:r>
            <a:r>
              <a:rPr lang="es-MX" baseline="30000" dirty="0" smtClean="0"/>
              <a:t>-2</a:t>
            </a:r>
            <a:r>
              <a:rPr lang="es-MX" dirty="0" smtClean="0"/>
              <a:t> para </a:t>
            </a:r>
            <a:r>
              <a:rPr lang="es-MX" dirty="0" err="1" smtClean="0"/>
              <a:t>dicarburo</a:t>
            </a:r>
            <a:endParaRPr lang="es-MX" dirty="0" smtClean="0"/>
          </a:p>
          <a:p>
            <a:pPr lvl="1"/>
            <a:r>
              <a:rPr lang="es-MX" dirty="0" smtClean="0"/>
              <a:t>O</a:t>
            </a:r>
            <a:r>
              <a:rPr lang="es-MX" baseline="30000" dirty="0" smtClean="0"/>
              <a:t>3-</a:t>
            </a:r>
            <a:r>
              <a:rPr lang="es-MX" dirty="0" smtClean="0"/>
              <a:t> para trióxido</a:t>
            </a:r>
          </a:p>
          <a:p>
            <a:pPr lvl="1"/>
            <a:r>
              <a:rPr lang="es-MX" dirty="0" smtClean="0"/>
              <a:t>N</a:t>
            </a:r>
            <a:r>
              <a:rPr lang="es-MX" baseline="-25000" dirty="0" smtClean="0"/>
              <a:t>3</a:t>
            </a:r>
            <a:r>
              <a:rPr lang="es-MX" baseline="30000" dirty="0" smtClean="0"/>
              <a:t>-</a:t>
            </a:r>
            <a:r>
              <a:rPr lang="es-MX" dirty="0" smtClean="0"/>
              <a:t> para </a:t>
            </a:r>
            <a:r>
              <a:rPr lang="es-MX" dirty="0" err="1" smtClean="0"/>
              <a:t>trinitruro</a:t>
            </a:r>
            <a:endParaRPr lang="es-MX" dirty="0" smtClean="0"/>
          </a:p>
          <a:p>
            <a:r>
              <a:rPr lang="es-MX" dirty="0" smtClean="0"/>
              <a:t>El nombre se basa más en cargas</a:t>
            </a:r>
          </a:p>
          <a:p>
            <a:pPr marL="109728" indent="0" algn="ctr">
              <a:buNone/>
            </a:pPr>
            <a:r>
              <a:rPr lang="es-MX" dirty="0" smtClean="0"/>
              <a:t>K</a:t>
            </a:r>
            <a:r>
              <a:rPr lang="es-MX" baseline="-25000" dirty="0" smtClean="0"/>
              <a:t>4</a:t>
            </a:r>
            <a:r>
              <a:rPr lang="es-MX" dirty="0"/>
              <a:t> </a:t>
            </a:r>
            <a:r>
              <a:rPr lang="es-MX" dirty="0" smtClean="0"/>
              <a:t>[Fe(CN)</a:t>
            </a:r>
            <a:r>
              <a:rPr lang="es-MX" baseline="-25000" dirty="0" smtClean="0"/>
              <a:t>6</a:t>
            </a:r>
            <a:r>
              <a:rPr lang="es-MX" dirty="0" smtClean="0"/>
              <a:t> </a:t>
            </a:r>
            <a:r>
              <a:rPr lang="es-MX" dirty="0"/>
              <a:t>]</a:t>
            </a:r>
          </a:p>
          <a:p>
            <a:r>
              <a:rPr lang="es-MX" sz="2000" dirty="0" smtClean="0"/>
              <a:t>Stock (1919)		</a:t>
            </a:r>
            <a:r>
              <a:rPr lang="es-MX" sz="2000" dirty="0" err="1" smtClean="0"/>
              <a:t>hexaciano</a:t>
            </a:r>
            <a:r>
              <a:rPr lang="es-MX" sz="2000" dirty="0" smtClean="0"/>
              <a:t> ferrato(II) de potasio</a:t>
            </a:r>
          </a:p>
          <a:p>
            <a:r>
              <a:rPr lang="es-MX" sz="2000" dirty="0" err="1" smtClean="0"/>
              <a:t>Ewens-Basset</a:t>
            </a:r>
            <a:r>
              <a:rPr lang="es-MX" sz="2000" dirty="0" smtClean="0"/>
              <a:t> (1949)   	</a:t>
            </a:r>
            <a:r>
              <a:rPr lang="es-MX" sz="2000" dirty="0" err="1" smtClean="0"/>
              <a:t>hexaciano</a:t>
            </a:r>
            <a:r>
              <a:rPr lang="es-MX" sz="2000" dirty="0" smtClean="0"/>
              <a:t> ferrato (-4) de potasio</a:t>
            </a:r>
          </a:p>
          <a:p>
            <a:endParaRPr lang="es-MX" dirty="0"/>
          </a:p>
        </p:txBody>
      </p:sp>
      <p:sp>
        <p:nvSpPr>
          <p:cNvPr id="3" name="2 Título"/>
          <p:cNvSpPr>
            <a:spLocks noGrp="1"/>
          </p:cNvSpPr>
          <p:nvPr>
            <p:ph type="title"/>
          </p:nvPr>
        </p:nvSpPr>
        <p:spPr/>
        <p:txBody>
          <a:bodyPr/>
          <a:lstStyle/>
          <a:p>
            <a:r>
              <a:rPr lang="es-MX" dirty="0" smtClean="0"/>
              <a:t>Nomenclatura </a:t>
            </a:r>
            <a:r>
              <a:rPr lang="es-MX" dirty="0" err="1" smtClean="0"/>
              <a:t>Ewens-Bassett</a:t>
            </a:r>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pPr lvl="0"/>
            <a:r>
              <a:rPr lang="es-ES" dirty="0" smtClean="0"/>
              <a:t>Propiedades fisicoquímicas de los elementos</a:t>
            </a:r>
            <a:endParaRPr lang="es-MX" dirty="0"/>
          </a:p>
        </p:txBody>
      </p:sp>
      <p:sp>
        <p:nvSpPr>
          <p:cNvPr id="3" name="2 Subtítulo"/>
          <p:cNvSpPr>
            <a:spLocks noGrp="1"/>
          </p:cNvSpPr>
          <p:nvPr>
            <p:ph type="subTitle" idx="1"/>
          </p:nvPr>
        </p:nvSpPr>
        <p:spPr/>
        <p:txBody>
          <a:bodyPr/>
          <a:lstStyle/>
          <a:p>
            <a:endParaRPr lang="es-MX"/>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a:t>La </a:t>
            </a:r>
            <a:r>
              <a:rPr lang="es-MX" b="1" dirty="0"/>
              <a:t>carga nuclear </a:t>
            </a:r>
            <a:r>
              <a:rPr lang="es-MX" b="1" dirty="0" smtClean="0"/>
              <a:t>efectiva (</a:t>
            </a:r>
            <a:r>
              <a:rPr lang="es-MX" b="1" dirty="0" err="1" smtClean="0"/>
              <a:t>Z</a:t>
            </a:r>
            <a:r>
              <a:rPr lang="es-MX" sz="1200" b="1" dirty="0" err="1" smtClean="0"/>
              <a:t>ef</a:t>
            </a:r>
            <a:r>
              <a:rPr lang="es-MX" b="1" dirty="0" smtClean="0"/>
              <a:t>)</a:t>
            </a:r>
            <a:r>
              <a:rPr lang="es-MX" dirty="0"/>
              <a:t> es la </a:t>
            </a:r>
            <a:r>
              <a:rPr lang="es-MX" b="1" dirty="0"/>
              <a:t>carga</a:t>
            </a:r>
            <a:r>
              <a:rPr lang="es-MX" dirty="0"/>
              <a:t> positiva neta experimentada por un electrón en un átomo </a:t>
            </a:r>
            <a:r>
              <a:rPr lang="es-MX" dirty="0" err="1"/>
              <a:t>polielectrónico</a:t>
            </a:r>
            <a:r>
              <a:rPr lang="es-MX" dirty="0"/>
              <a:t>. </a:t>
            </a:r>
            <a:endParaRPr lang="es-MX" dirty="0" smtClean="0"/>
          </a:p>
          <a:p>
            <a:pPr algn="just"/>
            <a:r>
              <a:rPr lang="es-MX" dirty="0" smtClean="0"/>
              <a:t>El </a:t>
            </a:r>
            <a:r>
              <a:rPr lang="es-MX" dirty="0"/>
              <a:t>término "</a:t>
            </a:r>
            <a:r>
              <a:rPr lang="es-MX" b="1" dirty="0"/>
              <a:t>efectiva</a:t>
            </a:r>
            <a:r>
              <a:rPr lang="es-MX" dirty="0"/>
              <a:t>" se usa porque el efecto pantalla de los electrones más cercanos al núcleo evita que los electrones en orbitales superiores experimenten la </a:t>
            </a:r>
            <a:r>
              <a:rPr lang="es-MX" b="1" dirty="0"/>
              <a:t>carga nuclear</a:t>
            </a:r>
            <a:r>
              <a:rPr lang="es-MX" dirty="0"/>
              <a:t> completa.</a:t>
            </a:r>
          </a:p>
        </p:txBody>
      </p:sp>
      <p:sp>
        <p:nvSpPr>
          <p:cNvPr id="2" name="1 Título"/>
          <p:cNvSpPr>
            <a:spLocks noGrp="1"/>
          </p:cNvSpPr>
          <p:nvPr>
            <p:ph type="title"/>
          </p:nvPr>
        </p:nvSpPr>
        <p:spPr/>
        <p:txBody>
          <a:bodyPr/>
          <a:lstStyle/>
          <a:p>
            <a:pPr lvl="1" algn="ctr" rtl="0">
              <a:spcBef>
                <a:spcPct val="0"/>
              </a:spcBef>
            </a:pPr>
            <a:r>
              <a:rPr lang="es-ES" sz="4000" dirty="0" smtClean="0"/>
              <a:t>Carga nuclear efectiva</a:t>
            </a:r>
            <a:r>
              <a:rPr lang="es-MX" dirty="0" smtClean="0"/>
              <a:t/>
            </a:r>
            <a:br>
              <a:rPr lang="es-MX" dirty="0" smtClean="0"/>
            </a:br>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En 1930 se crearon una fórmula que correlaciona </a:t>
            </a:r>
            <a:r>
              <a:rPr lang="es-MX" dirty="0" err="1" smtClean="0"/>
              <a:t>Z</a:t>
            </a:r>
            <a:r>
              <a:rPr lang="es-MX" sz="1600" dirty="0" err="1" smtClean="0"/>
              <a:t>ef</a:t>
            </a:r>
            <a:r>
              <a:rPr lang="es-MX" dirty="0" smtClean="0"/>
              <a:t> con la carga nuclear Z. </a:t>
            </a:r>
          </a:p>
          <a:p>
            <a:pPr marL="109728" indent="0" algn="ctr">
              <a:buNone/>
            </a:pPr>
            <a:r>
              <a:rPr lang="es-MX" dirty="0" err="1" smtClean="0"/>
              <a:t>Z</a:t>
            </a:r>
            <a:r>
              <a:rPr lang="es-MX" sz="1800" dirty="0" err="1" smtClean="0"/>
              <a:t>ef</a:t>
            </a:r>
            <a:r>
              <a:rPr lang="es-MX" dirty="0" smtClean="0"/>
              <a:t>=Z-</a:t>
            </a:r>
            <a:r>
              <a:rPr lang="es-MX" dirty="0" smtClean="0">
                <a:latin typeface="Symbol" panose="05050102010706020507" pitchFamily="18" charset="2"/>
              </a:rPr>
              <a:t>s</a:t>
            </a:r>
            <a:endParaRPr lang="es-MX" dirty="0">
              <a:latin typeface="Symbol" panose="05050102010706020507" pitchFamily="18" charset="2"/>
            </a:endParaRPr>
          </a:p>
          <a:p>
            <a:r>
              <a:rPr lang="es-MX" dirty="0" smtClean="0"/>
              <a:t>Donde </a:t>
            </a:r>
            <a:r>
              <a:rPr lang="es-MX" dirty="0" smtClean="0">
                <a:latin typeface="Symbol" panose="05050102010706020507" pitchFamily="18" charset="2"/>
              </a:rPr>
              <a:t>s</a:t>
            </a:r>
            <a:r>
              <a:rPr lang="es-MX" dirty="0" smtClean="0"/>
              <a:t> es la </a:t>
            </a:r>
            <a:r>
              <a:rPr lang="es-MX" dirty="0" smtClean="0">
                <a:solidFill>
                  <a:schemeClr val="bg2">
                    <a:lumMod val="25000"/>
                  </a:schemeClr>
                </a:solidFill>
              </a:rPr>
              <a:t>constante de apantallamiento </a:t>
            </a:r>
            <a:r>
              <a:rPr lang="es-MX" dirty="0" smtClean="0"/>
              <a:t>de </a:t>
            </a:r>
            <a:r>
              <a:rPr lang="es-MX" dirty="0" err="1" smtClean="0"/>
              <a:t>Slater</a:t>
            </a:r>
            <a:r>
              <a:rPr lang="es-MX" dirty="0" smtClean="0"/>
              <a:t>.</a:t>
            </a:r>
          </a:p>
          <a:p>
            <a:endParaRPr lang="es-MX" dirty="0"/>
          </a:p>
        </p:txBody>
      </p:sp>
      <p:sp>
        <p:nvSpPr>
          <p:cNvPr id="2" name="1 Título"/>
          <p:cNvSpPr>
            <a:spLocks noGrp="1"/>
          </p:cNvSpPr>
          <p:nvPr>
            <p:ph type="title"/>
          </p:nvPr>
        </p:nvSpPr>
        <p:spPr/>
        <p:txBody>
          <a:bodyPr>
            <a:normAutofit fontScale="90000"/>
          </a:bodyPr>
          <a:lstStyle/>
          <a:p>
            <a:pPr lvl="1" algn="ctr" rtl="0">
              <a:spcBef>
                <a:spcPct val="0"/>
              </a:spcBef>
            </a:pPr>
            <a:r>
              <a:rPr lang="es-ES" sz="4000" dirty="0" smtClean="0"/>
              <a:t>Carga nuclear efectiva, reglas de </a:t>
            </a:r>
            <a:r>
              <a:rPr lang="es-ES" sz="4000" smtClean="0"/>
              <a:t>Slater</a:t>
            </a:r>
            <a:r>
              <a:rPr lang="es-MX" dirty="0" smtClean="0"/>
              <a:t/>
            </a:r>
            <a:br>
              <a:rPr lang="es-MX" dirty="0" smtClean="0"/>
            </a:br>
            <a:endParaRPr lang="es-MX" dirty="0"/>
          </a:p>
        </p:txBody>
      </p:sp>
      <p:pic>
        <p:nvPicPr>
          <p:cNvPr id="1026" name="Picture 2" descr="http://corinto.pucp.edu.pe/quimicageneral/sites/corinto.pucp.edu.pe.quimicageneral/files/images/unidad2/carga%20nuclear%20efectiva%20-3.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779912" y="3284984"/>
            <a:ext cx="3764461" cy="306896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marL="624078" indent="-514350">
              <a:buAutoNum type="arabicPeriod"/>
            </a:pPr>
            <a:r>
              <a:rPr lang="es-MX" dirty="0" smtClean="0"/>
              <a:t>Los electrones de orbitales de numero cuántico principal más grande contribuyen con cero</a:t>
            </a:r>
          </a:p>
          <a:p>
            <a:pPr marL="624078" indent="-514350">
              <a:buAutoNum type="arabicPeriod"/>
            </a:pPr>
            <a:r>
              <a:rPr lang="es-MX" dirty="0" smtClean="0"/>
              <a:t>Cada electrón del mismo número cuántico principal contribuye con 0,35 (solo si son </a:t>
            </a:r>
            <a:r>
              <a:rPr lang="es-MX" dirty="0" err="1" smtClean="0"/>
              <a:t>a,d</a:t>
            </a:r>
            <a:r>
              <a:rPr lang="es-MX" dirty="0" smtClean="0"/>
              <a:t> y f en orbitales s y p contribuyen con 1,0)</a:t>
            </a:r>
          </a:p>
          <a:p>
            <a:pPr marL="624078" indent="-514350">
              <a:buAutoNum type="arabicPeriod"/>
            </a:pPr>
            <a:r>
              <a:rPr lang="es-MX" dirty="0" smtClean="0"/>
              <a:t>Los electrones del nivel cuántico principal (n-1) contribuyen con 0,85 (solo si es del orbital d o f aportan 1,0).</a:t>
            </a:r>
          </a:p>
          <a:p>
            <a:pPr marL="624078" indent="-514350">
              <a:buAutoNum type="arabicPeriod"/>
            </a:pPr>
            <a:r>
              <a:rPr lang="es-MX" dirty="0" smtClean="0"/>
              <a:t>Todos los electrones de los niveles cuánticos principales inferiores aportan 1,0 cada uno.</a:t>
            </a:r>
          </a:p>
          <a:p>
            <a:pPr marL="624078" indent="-514350">
              <a:buAutoNum type="arabicPeriod"/>
            </a:pPr>
            <a:endParaRPr lang="es-MX" dirty="0" smtClean="0"/>
          </a:p>
          <a:p>
            <a:pPr marL="624078" indent="-514350">
              <a:buAutoNum type="arabicPeriod"/>
            </a:pPr>
            <a:endParaRPr lang="es-MX" dirty="0" smtClean="0"/>
          </a:p>
          <a:p>
            <a:pPr marL="624078" indent="-514350">
              <a:buAutoNum type="arabicPeriod"/>
            </a:pPr>
            <a:endParaRPr lang="es-MX" dirty="0"/>
          </a:p>
        </p:txBody>
      </p:sp>
      <p:sp>
        <p:nvSpPr>
          <p:cNvPr id="2" name="1 Título"/>
          <p:cNvSpPr>
            <a:spLocks noGrp="1"/>
          </p:cNvSpPr>
          <p:nvPr>
            <p:ph type="title"/>
          </p:nvPr>
        </p:nvSpPr>
        <p:spPr/>
        <p:txBody>
          <a:bodyPr>
            <a:normAutofit/>
          </a:bodyPr>
          <a:lstStyle/>
          <a:p>
            <a:pPr lvl="1" algn="ctr" rtl="0">
              <a:spcBef>
                <a:spcPct val="0"/>
              </a:spcBef>
            </a:pPr>
            <a:r>
              <a:rPr lang="es-ES" sz="4000" dirty="0" smtClean="0"/>
              <a:t>Reglas para cálculo de </a:t>
            </a:r>
            <a:r>
              <a:rPr lang="es-ES" sz="4000" dirty="0" smtClean="0">
                <a:latin typeface="Symbol" panose="05050102010706020507" pitchFamily="18" charset="2"/>
              </a:rPr>
              <a:t>s</a:t>
            </a:r>
            <a:r>
              <a:rPr lang="es-MX" dirty="0" smtClean="0"/>
              <a:t/>
            </a:r>
            <a:br>
              <a:rPr lang="es-MX" dirty="0" smtClean="0"/>
            </a:br>
            <a:endParaRPr lang="es-MX" dirty="0"/>
          </a:p>
        </p:txBody>
      </p:sp>
    </p:spTree>
    <p:extLst>
      <p:ext uri="{BB962C8B-B14F-4D97-AF65-F5344CB8AC3E}">
        <p14:creationId xmlns="" xmlns:p14="http://schemas.microsoft.com/office/powerpoint/2010/main" val="13798905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Calcular la carga nuclear efectiva de una de los electrones 2p del oxígeno (1s</a:t>
            </a:r>
            <a:r>
              <a:rPr lang="es-MX" baseline="30000" dirty="0" smtClean="0"/>
              <a:t>2</a:t>
            </a:r>
            <a:r>
              <a:rPr lang="es-MX" dirty="0" smtClean="0"/>
              <a:t>2s</a:t>
            </a:r>
            <a:r>
              <a:rPr lang="es-MX" baseline="30000" dirty="0" smtClean="0"/>
              <a:t>2</a:t>
            </a:r>
            <a:r>
              <a:rPr lang="es-MX" dirty="0" smtClean="0"/>
              <a:t>2p</a:t>
            </a:r>
            <a:r>
              <a:rPr lang="es-MX" baseline="30000" dirty="0" smtClean="0"/>
              <a:t>4</a:t>
            </a:r>
            <a:r>
              <a:rPr lang="es-MX" dirty="0" smtClean="0"/>
              <a:t>)</a:t>
            </a:r>
          </a:p>
          <a:p>
            <a:pPr marL="624078" indent="-514350">
              <a:buFont typeface="+mj-lt"/>
              <a:buAutoNum type="arabicPeriod"/>
            </a:pPr>
            <a:r>
              <a:rPr lang="es-MX" dirty="0" smtClean="0"/>
              <a:t>Primero calcular </a:t>
            </a:r>
          </a:p>
          <a:p>
            <a:pPr marL="109728" indent="0" algn="ctr">
              <a:buNone/>
            </a:pPr>
            <a:r>
              <a:rPr lang="es-MX" dirty="0" smtClean="0">
                <a:latin typeface="Symbol" panose="05050102010706020507" pitchFamily="18" charset="2"/>
              </a:rPr>
              <a:t>s= </a:t>
            </a:r>
            <a:r>
              <a:rPr lang="es-MX" dirty="0"/>
              <a:t>(</a:t>
            </a:r>
            <a:r>
              <a:rPr lang="es-MX" dirty="0" smtClean="0"/>
              <a:t>2x0,85) + (5x0,35)=3,45</a:t>
            </a:r>
            <a:endParaRPr lang="es-MX" dirty="0"/>
          </a:p>
          <a:p>
            <a:pPr marL="624078" indent="-514350">
              <a:buFont typeface="+mj-lt"/>
              <a:buAutoNum type="arabicPeriod" startAt="2"/>
            </a:pPr>
            <a:r>
              <a:rPr lang="es-MX" dirty="0" smtClean="0"/>
              <a:t>Calcular </a:t>
            </a:r>
            <a:r>
              <a:rPr lang="es-MX" dirty="0" err="1" smtClean="0"/>
              <a:t>Z</a:t>
            </a:r>
            <a:r>
              <a:rPr lang="es-MX" sz="1600" dirty="0" err="1" smtClean="0"/>
              <a:t>ef</a:t>
            </a:r>
            <a:r>
              <a:rPr lang="es-MX" sz="1600" dirty="0" smtClean="0"/>
              <a:t> = </a:t>
            </a:r>
            <a:r>
              <a:rPr lang="es-MX" sz="2400" dirty="0" smtClean="0"/>
              <a:t>Z - </a:t>
            </a:r>
            <a:r>
              <a:rPr lang="es-MX" sz="2400" dirty="0" smtClean="0">
                <a:latin typeface="Symbol" panose="05050102010706020507" pitchFamily="18" charset="2"/>
              </a:rPr>
              <a:t>s</a:t>
            </a:r>
            <a:endParaRPr lang="es-MX" dirty="0" smtClean="0">
              <a:latin typeface="Symbol" panose="05050102010706020507" pitchFamily="18" charset="2"/>
            </a:endParaRPr>
          </a:p>
          <a:p>
            <a:pPr marL="109728" indent="0" algn="ctr">
              <a:buNone/>
            </a:pPr>
            <a:r>
              <a:rPr lang="es-MX" dirty="0" err="1" smtClean="0"/>
              <a:t>Z</a:t>
            </a:r>
            <a:r>
              <a:rPr lang="es-MX" sz="1600" dirty="0" err="1" smtClean="0"/>
              <a:t>ef</a:t>
            </a:r>
            <a:r>
              <a:rPr lang="es-MX" sz="2800" dirty="0" smtClean="0"/>
              <a:t>= (2+2+4) - </a:t>
            </a:r>
            <a:r>
              <a:rPr lang="es-MX" sz="2800" dirty="0" smtClean="0">
                <a:latin typeface="Symbol" panose="05050102010706020507" pitchFamily="18" charset="2"/>
              </a:rPr>
              <a:t>s</a:t>
            </a:r>
            <a:endParaRPr lang="es-MX" dirty="0">
              <a:latin typeface="Symbol" panose="05050102010706020507" pitchFamily="18" charset="2"/>
            </a:endParaRPr>
          </a:p>
          <a:p>
            <a:pPr marL="109728" indent="0" algn="ctr">
              <a:buNone/>
            </a:pPr>
            <a:r>
              <a:rPr lang="es-MX" dirty="0" err="1"/>
              <a:t>Z</a:t>
            </a:r>
            <a:r>
              <a:rPr lang="es-MX" sz="1400" dirty="0" err="1"/>
              <a:t>ef</a:t>
            </a:r>
            <a:r>
              <a:rPr lang="es-MX" sz="2400" dirty="0"/>
              <a:t>= </a:t>
            </a:r>
            <a:r>
              <a:rPr lang="es-MX" sz="2400" dirty="0" smtClean="0"/>
              <a:t>(8) – 3,45 = </a:t>
            </a:r>
            <a:r>
              <a:rPr lang="es-MX" sz="2400" u="sng" dirty="0" smtClean="0"/>
              <a:t>4,55</a:t>
            </a:r>
            <a:endParaRPr lang="es-MX" u="sng" dirty="0">
              <a:latin typeface="Symbol" panose="05050102010706020507" pitchFamily="18" charset="2"/>
            </a:endParaRPr>
          </a:p>
          <a:p>
            <a:pPr marL="109728" indent="0" algn="ctr">
              <a:buNone/>
            </a:pPr>
            <a:endParaRPr lang="es-MX" dirty="0" smtClean="0"/>
          </a:p>
        </p:txBody>
      </p:sp>
      <p:sp>
        <p:nvSpPr>
          <p:cNvPr id="2" name="1 Título"/>
          <p:cNvSpPr>
            <a:spLocks noGrp="1"/>
          </p:cNvSpPr>
          <p:nvPr>
            <p:ph type="title"/>
          </p:nvPr>
        </p:nvSpPr>
        <p:spPr/>
        <p:txBody>
          <a:bodyPr>
            <a:normAutofit/>
          </a:bodyPr>
          <a:lstStyle/>
          <a:p>
            <a:pPr lvl="1" algn="ctr" rtl="0">
              <a:spcBef>
                <a:spcPct val="0"/>
              </a:spcBef>
            </a:pPr>
            <a:r>
              <a:rPr lang="es-ES" sz="4000" dirty="0" smtClean="0"/>
              <a:t>Ejemplo</a:t>
            </a:r>
            <a:r>
              <a:rPr lang="es-MX" dirty="0" smtClean="0"/>
              <a:t/>
            </a:r>
            <a:br>
              <a:rPr lang="es-MX" dirty="0" smtClean="0"/>
            </a:br>
            <a:endParaRPr lang="es-MX" dirty="0"/>
          </a:p>
        </p:txBody>
      </p:sp>
    </p:spTree>
    <p:extLst>
      <p:ext uri="{BB962C8B-B14F-4D97-AF65-F5344CB8AC3E}">
        <p14:creationId xmlns="" xmlns:p14="http://schemas.microsoft.com/office/powerpoint/2010/main" val="24558521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dirty="0" err="1"/>
              <a:t>Clementi</a:t>
            </a:r>
            <a:r>
              <a:rPr lang="es-MX" dirty="0"/>
              <a:t> y Raimondi obtuvieron valores de Z mediante funciones de ondas atómicas.</a:t>
            </a:r>
          </a:p>
          <a:p>
            <a:endParaRPr lang="es-MX" dirty="0" smtClean="0"/>
          </a:p>
          <a:p>
            <a:r>
              <a:rPr lang="es-MX" dirty="0" smtClean="0"/>
              <a:t>Ojo falta imagen</a:t>
            </a:r>
            <a:endParaRPr lang="es-MX" dirty="0"/>
          </a:p>
        </p:txBody>
      </p:sp>
      <p:sp>
        <p:nvSpPr>
          <p:cNvPr id="3" name="Título 2"/>
          <p:cNvSpPr>
            <a:spLocks noGrp="1"/>
          </p:cNvSpPr>
          <p:nvPr>
            <p:ph type="title"/>
          </p:nvPr>
        </p:nvSpPr>
        <p:spPr/>
        <p:txBody>
          <a:bodyPr/>
          <a:lstStyle/>
          <a:p>
            <a:r>
              <a:rPr lang="es-MX" dirty="0" smtClean="0"/>
              <a:t>Carga nuclear efectiva</a:t>
            </a:r>
            <a:endParaRPr lang="es-MX" dirty="0"/>
          </a:p>
        </p:txBody>
      </p:sp>
    </p:spTree>
    <p:extLst>
      <p:ext uri="{BB962C8B-B14F-4D97-AF65-F5344CB8AC3E}">
        <p14:creationId xmlns="" xmlns:p14="http://schemas.microsoft.com/office/powerpoint/2010/main" val="16651488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Mitad de la distancia que separa los núcleos de dos átomos unidos por un enlace covalente, lo que nos da el </a:t>
            </a:r>
            <a:r>
              <a:rPr lang="es-MX" dirty="0" err="1" smtClean="0"/>
              <a:t>r</a:t>
            </a:r>
            <a:r>
              <a:rPr lang="es-MX" sz="1400" dirty="0" err="1" smtClean="0"/>
              <a:t>cov</a:t>
            </a:r>
            <a:r>
              <a:rPr lang="es-MX" dirty="0" smtClean="0"/>
              <a:t>.</a:t>
            </a:r>
          </a:p>
          <a:p>
            <a:r>
              <a:rPr lang="es-MX" dirty="0" smtClean="0"/>
              <a:t>Mitad de la distancia que hay entre los núcleos de dos átomos de moléculas vecinas r </a:t>
            </a:r>
            <a:r>
              <a:rPr lang="es-MX" sz="1400" dirty="0" err="1" smtClean="0"/>
              <a:t>vdw</a:t>
            </a:r>
            <a:r>
              <a:rPr lang="es-MX" dirty="0" smtClean="0"/>
              <a:t>. </a:t>
            </a:r>
          </a:p>
          <a:p>
            <a:endParaRPr lang="es-MX" dirty="0"/>
          </a:p>
          <a:p>
            <a:endParaRPr lang="es-MX" dirty="0"/>
          </a:p>
        </p:txBody>
      </p:sp>
      <p:sp>
        <p:nvSpPr>
          <p:cNvPr id="2" name="1 Título"/>
          <p:cNvSpPr>
            <a:spLocks noGrp="1"/>
          </p:cNvSpPr>
          <p:nvPr>
            <p:ph type="title"/>
          </p:nvPr>
        </p:nvSpPr>
        <p:spPr/>
        <p:txBody>
          <a:bodyPr>
            <a:normAutofit/>
          </a:bodyPr>
          <a:lstStyle/>
          <a:p>
            <a:pPr lvl="1" algn="ctr" rtl="0">
              <a:spcBef>
                <a:spcPct val="0"/>
              </a:spcBef>
            </a:pPr>
            <a:r>
              <a:rPr lang="es-ES" sz="4000" dirty="0" smtClean="0"/>
              <a:t>Radios atómicos</a:t>
            </a:r>
            <a:endParaRPr lang="es-MX" sz="4000" dirty="0"/>
          </a:p>
        </p:txBody>
      </p:sp>
      <p:pic>
        <p:nvPicPr>
          <p:cNvPr id="4" name="Imagen 3"/>
          <p:cNvPicPr>
            <a:picLocks noChangeAspect="1"/>
          </p:cNvPicPr>
          <p:nvPr/>
        </p:nvPicPr>
        <p:blipFill rotWithShape="1">
          <a:blip r:embed="rId2"/>
          <a:srcRect l="32675" t="40550" r="32675" b="17451"/>
          <a:stretch/>
        </p:blipFill>
        <p:spPr>
          <a:xfrm>
            <a:off x="4572000" y="3861048"/>
            <a:ext cx="3168352" cy="288032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Para elementos metálicos tenemos que la mitad de la distancia que separa los núcleos de dos átomos vecinos en el metal sólido. </a:t>
            </a:r>
          </a:p>
          <a:p>
            <a:endParaRPr lang="es-MX" dirty="0"/>
          </a:p>
          <a:p>
            <a:endParaRPr lang="es-MX" dirty="0"/>
          </a:p>
        </p:txBody>
      </p:sp>
      <p:sp>
        <p:nvSpPr>
          <p:cNvPr id="2" name="1 Título"/>
          <p:cNvSpPr>
            <a:spLocks noGrp="1"/>
          </p:cNvSpPr>
          <p:nvPr>
            <p:ph type="title"/>
          </p:nvPr>
        </p:nvSpPr>
        <p:spPr/>
        <p:txBody>
          <a:bodyPr>
            <a:normAutofit/>
          </a:bodyPr>
          <a:lstStyle/>
          <a:p>
            <a:pPr lvl="1" algn="ctr" rtl="0">
              <a:spcBef>
                <a:spcPct val="0"/>
              </a:spcBef>
            </a:pPr>
            <a:r>
              <a:rPr lang="es-ES" sz="4000" dirty="0" smtClean="0"/>
              <a:t>Radios atómicos</a:t>
            </a:r>
            <a:endParaRPr lang="es-MX" sz="4000" dirty="0"/>
          </a:p>
        </p:txBody>
      </p:sp>
      <p:pic>
        <p:nvPicPr>
          <p:cNvPr id="5" name="Imagen 4"/>
          <p:cNvPicPr>
            <a:picLocks noChangeAspect="1"/>
          </p:cNvPicPr>
          <p:nvPr/>
        </p:nvPicPr>
        <p:blipFill rotWithShape="1">
          <a:blip r:embed="rId2"/>
          <a:srcRect l="6688" t="24801" r="58662" b="41600"/>
          <a:stretch/>
        </p:blipFill>
        <p:spPr>
          <a:xfrm>
            <a:off x="3779912" y="2996951"/>
            <a:ext cx="3888432" cy="2827951"/>
          </a:xfrm>
          <a:prstGeom prst="rect">
            <a:avLst/>
          </a:prstGeom>
        </p:spPr>
      </p:pic>
      <p:sp>
        <p:nvSpPr>
          <p:cNvPr id="6" name="CuadroTexto 5"/>
          <p:cNvSpPr txBox="1"/>
          <p:nvPr/>
        </p:nvSpPr>
        <p:spPr>
          <a:xfrm>
            <a:off x="4067944" y="6237312"/>
            <a:ext cx="4680520" cy="369332"/>
          </a:xfrm>
          <a:prstGeom prst="rect">
            <a:avLst/>
          </a:prstGeom>
          <a:noFill/>
        </p:spPr>
        <p:txBody>
          <a:bodyPr wrap="square" rtlCol="0">
            <a:spAutoFit/>
          </a:bodyPr>
          <a:lstStyle/>
          <a:p>
            <a:r>
              <a:rPr lang="es-MX" dirty="0" smtClean="0"/>
              <a:t>Sus unidades normales son pm, 10</a:t>
            </a:r>
            <a:r>
              <a:rPr lang="es-MX" baseline="30000" dirty="0" smtClean="0"/>
              <a:t>-12</a:t>
            </a:r>
            <a:r>
              <a:rPr lang="es-MX" dirty="0" smtClean="0"/>
              <a:t>m</a:t>
            </a:r>
            <a:endParaRPr lang="es-MX" dirty="0"/>
          </a:p>
        </p:txBody>
      </p:sp>
    </p:spTree>
    <p:extLst>
      <p:ext uri="{BB962C8B-B14F-4D97-AF65-F5344CB8AC3E}">
        <p14:creationId xmlns="" xmlns:p14="http://schemas.microsoft.com/office/powerpoint/2010/main" val="3156936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Casi siempre usaremos los radios covalentes.</a:t>
            </a:r>
            <a:endParaRPr lang="es-MX" dirty="0"/>
          </a:p>
          <a:p>
            <a:endParaRPr lang="es-MX" dirty="0"/>
          </a:p>
        </p:txBody>
      </p:sp>
      <p:sp>
        <p:nvSpPr>
          <p:cNvPr id="2" name="1 Título"/>
          <p:cNvSpPr>
            <a:spLocks noGrp="1"/>
          </p:cNvSpPr>
          <p:nvPr>
            <p:ph type="title"/>
          </p:nvPr>
        </p:nvSpPr>
        <p:spPr/>
        <p:txBody>
          <a:bodyPr>
            <a:normAutofit/>
          </a:bodyPr>
          <a:lstStyle/>
          <a:p>
            <a:pPr lvl="1" algn="ctr" rtl="0">
              <a:spcBef>
                <a:spcPct val="0"/>
              </a:spcBef>
            </a:pPr>
            <a:r>
              <a:rPr lang="es-ES" sz="4000" dirty="0" smtClean="0"/>
              <a:t>Radios atómicos </a:t>
            </a:r>
            <a:r>
              <a:rPr lang="es-ES" sz="2000" dirty="0" smtClean="0"/>
              <a:t>cont.</a:t>
            </a:r>
            <a:endParaRPr lang="es-MX" sz="4000" dirty="0"/>
          </a:p>
        </p:txBody>
      </p:sp>
      <p:pic>
        <p:nvPicPr>
          <p:cNvPr id="4" name="Imagen 3"/>
          <p:cNvPicPr>
            <a:picLocks noChangeAspect="1"/>
          </p:cNvPicPr>
          <p:nvPr/>
        </p:nvPicPr>
        <p:blipFill rotWithShape="1">
          <a:blip r:embed="rId2"/>
          <a:srcRect l="12988" t="30050" r="12988" b="11150"/>
          <a:stretch/>
        </p:blipFill>
        <p:spPr>
          <a:xfrm>
            <a:off x="1187624" y="2060848"/>
            <a:ext cx="6768752" cy="4032448"/>
          </a:xfrm>
          <a:prstGeom prst="rect">
            <a:avLst/>
          </a:prstGeom>
        </p:spPr>
      </p:pic>
      <p:sp>
        <p:nvSpPr>
          <p:cNvPr id="6" name="CuadroTexto 5"/>
          <p:cNvSpPr txBox="1"/>
          <p:nvPr/>
        </p:nvSpPr>
        <p:spPr>
          <a:xfrm>
            <a:off x="5220072" y="6041029"/>
            <a:ext cx="3816424" cy="646331"/>
          </a:xfrm>
          <a:prstGeom prst="rect">
            <a:avLst/>
          </a:prstGeom>
          <a:noFill/>
        </p:spPr>
        <p:txBody>
          <a:bodyPr wrap="square" rtlCol="0">
            <a:spAutoFit/>
          </a:bodyPr>
          <a:lstStyle/>
          <a:p>
            <a:r>
              <a:rPr lang="es-MX" dirty="0" smtClean="0"/>
              <a:t>Chequen variaciones de éste en tendencia de la tabla periódica</a:t>
            </a:r>
            <a:endParaRPr lang="es-MX" dirty="0"/>
          </a:p>
        </p:txBody>
      </p:sp>
    </p:spTree>
    <p:extLst>
      <p:ext uri="{BB962C8B-B14F-4D97-AF65-F5344CB8AC3E}">
        <p14:creationId xmlns="" xmlns:p14="http://schemas.microsoft.com/office/powerpoint/2010/main" val="7288532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2643182"/>
            <a:ext cx="7772400" cy="1829761"/>
          </a:xfrm>
        </p:spPr>
        <p:txBody>
          <a:bodyPr>
            <a:normAutofit fontScale="90000"/>
          </a:bodyPr>
          <a:lstStyle/>
          <a:p>
            <a:r>
              <a:rPr lang="es-ES" dirty="0" smtClean="0"/>
              <a:t>UNIDAD I</a:t>
            </a:r>
            <a:br>
              <a:rPr lang="es-ES" dirty="0" smtClean="0"/>
            </a:br>
            <a:r>
              <a:rPr lang="es-ES" dirty="0"/>
              <a:t/>
            </a:r>
            <a:br>
              <a:rPr lang="es-ES" dirty="0"/>
            </a:br>
            <a:r>
              <a:rPr lang="es-ES" dirty="0" smtClean="0"/>
              <a:t>Propiedades </a:t>
            </a:r>
            <a:r>
              <a:rPr lang="es-ES" dirty="0"/>
              <a:t>fisicoquímicas de los diferentes grupos de la tabla periódica</a:t>
            </a:r>
            <a:r>
              <a:rPr lang="es-MX" dirty="0"/>
              <a:t/>
            </a:r>
            <a:br>
              <a:rPr lang="es-MX" dirty="0"/>
            </a:br>
            <a:endParaRPr lang="es-MX" dirty="0"/>
          </a:p>
        </p:txBody>
      </p:sp>
      <p:sp>
        <p:nvSpPr>
          <p:cNvPr id="3" name="2 Subtítulo"/>
          <p:cNvSpPr>
            <a:spLocks noGrp="1"/>
          </p:cNvSpPr>
          <p:nvPr>
            <p:ph type="subTitle" idx="1"/>
          </p:nvPr>
        </p:nvSpPr>
        <p:spPr>
          <a:xfrm>
            <a:off x="1285852" y="4214818"/>
            <a:ext cx="6400800" cy="1752600"/>
          </a:xfrm>
        </p:spPr>
        <p:txBody>
          <a:bodyPr/>
          <a:lstStyle/>
          <a:p>
            <a:r>
              <a:rPr lang="es-MX" dirty="0" smtClean="0"/>
              <a:t>GUÍA EXPLICATIVA</a:t>
            </a: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Es la energía necesaria para extraer un electrón del orbital ocupado más externo al átomo libre. </a:t>
            </a:r>
            <a:r>
              <a:rPr lang="es-MX" sz="1600" dirty="0" smtClean="0"/>
              <a:t>Casi siempre nos interesa la primera</a:t>
            </a:r>
          </a:p>
          <a:p>
            <a:pPr marL="109728" indent="0" algn="ctr">
              <a:buNone/>
            </a:pPr>
            <a:r>
              <a:rPr lang="es-MX" dirty="0" smtClean="0"/>
              <a:t>X</a:t>
            </a:r>
            <a:r>
              <a:rPr lang="es-MX" baseline="-25000" dirty="0" smtClean="0"/>
              <a:t>(g)</a:t>
            </a:r>
            <a:r>
              <a:rPr lang="es-MX" dirty="0" smtClean="0"/>
              <a:t>      X</a:t>
            </a:r>
            <a:r>
              <a:rPr lang="es-MX" baseline="30000" dirty="0" smtClean="0"/>
              <a:t>+</a:t>
            </a:r>
            <a:r>
              <a:rPr lang="es-MX" baseline="-25000" dirty="0" smtClean="0"/>
              <a:t>(g)</a:t>
            </a:r>
            <a:r>
              <a:rPr lang="es-MX" dirty="0" smtClean="0"/>
              <a:t>  + e</a:t>
            </a:r>
            <a:r>
              <a:rPr lang="es-MX" baseline="30000" dirty="0" smtClean="0"/>
              <a:t>-</a:t>
            </a:r>
            <a:endParaRPr lang="es-MX" baseline="30000" dirty="0"/>
          </a:p>
        </p:txBody>
      </p:sp>
      <p:sp>
        <p:nvSpPr>
          <p:cNvPr id="2" name="1 Título"/>
          <p:cNvSpPr>
            <a:spLocks noGrp="1"/>
          </p:cNvSpPr>
          <p:nvPr>
            <p:ph type="title"/>
          </p:nvPr>
        </p:nvSpPr>
        <p:spPr/>
        <p:txBody>
          <a:bodyPr/>
          <a:lstStyle/>
          <a:p>
            <a:pPr lvl="1" algn="ctr" rtl="0">
              <a:spcBef>
                <a:spcPct val="0"/>
              </a:spcBef>
            </a:pPr>
            <a:r>
              <a:rPr lang="es-ES" sz="4000" dirty="0" smtClean="0"/>
              <a:t>Energía de ionización</a:t>
            </a:r>
            <a:r>
              <a:rPr lang="es-MX" dirty="0" smtClean="0"/>
              <a:t/>
            </a:r>
            <a:br>
              <a:rPr lang="es-MX" dirty="0" smtClean="0"/>
            </a:br>
            <a:endParaRPr lang="es-MX" dirty="0"/>
          </a:p>
        </p:txBody>
      </p:sp>
      <p:pic>
        <p:nvPicPr>
          <p:cNvPr id="5122" name="Picture 2" descr="https://www.uam.es/docencia/elementos/spV21/conmarcos/graficos/ionizacion.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347864" y="3429000"/>
            <a:ext cx="5472608" cy="3223087"/>
          </a:xfrm>
          <a:prstGeom prst="rect">
            <a:avLst/>
          </a:prstGeom>
          <a:noFill/>
          <a:extLst>
            <a:ext uri="{909E8E84-426E-40DD-AFC4-6F175D3DCCD1}">
              <a14:hiddenFill xmlns="" xmlns:a14="http://schemas.microsoft.com/office/drawing/2010/main">
                <a:solidFill>
                  <a:srgbClr val="FFFFFF"/>
                </a:solidFill>
              </a14:hiddenFill>
            </a:ext>
          </a:extLst>
        </p:spPr>
      </p:pic>
      <p:cxnSp>
        <p:nvCxnSpPr>
          <p:cNvPr id="5" name="Conector recto de flecha 4"/>
          <p:cNvCxnSpPr/>
          <p:nvPr/>
        </p:nvCxnSpPr>
        <p:spPr>
          <a:xfrm>
            <a:off x="3779912" y="2996952"/>
            <a:ext cx="57606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En términos generales, al descender en un grupo disminuye la primera energía de ionización (en función del radio atómico).</a:t>
            </a:r>
          </a:p>
          <a:p>
            <a:endParaRPr lang="es-MX" sz="1600" dirty="0" smtClean="0"/>
          </a:p>
        </p:txBody>
      </p:sp>
      <p:sp>
        <p:nvSpPr>
          <p:cNvPr id="2" name="1 Título"/>
          <p:cNvSpPr>
            <a:spLocks noGrp="1"/>
          </p:cNvSpPr>
          <p:nvPr>
            <p:ph type="title"/>
          </p:nvPr>
        </p:nvSpPr>
        <p:spPr/>
        <p:txBody>
          <a:bodyPr/>
          <a:lstStyle/>
          <a:p>
            <a:pPr lvl="1" algn="ctr" rtl="0">
              <a:spcBef>
                <a:spcPct val="0"/>
              </a:spcBef>
            </a:pPr>
            <a:r>
              <a:rPr lang="es-ES" sz="4000" dirty="0" smtClean="0"/>
              <a:t>Energía de ionización</a:t>
            </a:r>
            <a:r>
              <a:rPr lang="es-MX" dirty="0" smtClean="0"/>
              <a:t/>
            </a:r>
            <a:br>
              <a:rPr lang="es-MX" dirty="0" smtClean="0"/>
            </a:br>
            <a:endParaRPr lang="es-MX" dirty="0"/>
          </a:p>
        </p:txBody>
      </p:sp>
      <p:pic>
        <p:nvPicPr>
          <p:cNvPr id="4" name="Imagen 3"/>
          <p:cNvPicPr>
            <a:picLocks noChangeAspect="1"/>
          </p:cNvPicPr>
          <p:nvPr/>
        </p:nvPicPr>
        <p:blipFill>
          <a:blip r:embed="rId2"/>
          <a:stretch>
            <a:fillRect/>
          </a:stretch>
        </p:blipFill>
        <p:spPr>
          <a:xfrm>
            <a:off x="2843808" y="2852936"/>
            <a:ext cx="5816896" cy="3384376"/>
          </a:xfrm>
          <a:prstGeom prst="rect">
            <a:avLst/>
          </a:prstGeom>
        </p:spPr>
      </p:pic>
    </p:spTree>
    <p:extLst>
      <p:ext uri="{BB962C8B-B14F-4D97-AF65-F5344CB8AC3E}">
        <p14:creationId xmlns="" xmlns:p14="http://schemas.microsoft.com/office/powerpoint/2010/main" val="12542694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También podemos calcular la Energía de segunda ionización. </a:t>
            </a:r>
            <a:endParaRPr lang="es-MX" sz="1600" dirty="0" smtClean="0"/>
          </a:p>
          <a:p>
            <a:pPr marL="109728" indent="0" algn="ctr">
              <a:buNone/>
            </a:pPr>
            <a:r>
              <a:rPr lang="es-MX" dirty="0" smtClean="0"/>
              <a:t>X</a:t>
            </a:r>
            <a:r>
              <a:rPr lang="es-MX" baseline="30000" dirty="0" smtClean="0"/>
              <a:t>+</a:t>
            </a:r>
            <a:r>
              <a:rPr lang="es-MX" baseline="-25000" dirty="0" smtClean="0"/>
              <a:t>(g)</a:t>
            </a:r>
            <a:r>
              <a:rPr lang="es-MX" dirty="0" smtClean="0"/>
              <a:t>      X</a:t>
            </a:r>
            <a:r>
              <a:rPr lang="es-MX" baseline="30000" dirty="0" smtClean="0"/>
              <a:t>2+</a:t>
            </a:r>
            <a:r>
              <a:rPr lang="es-MX" baseline="-25000" dirty="0" smtClean="0"/>
              <a:t>(g)</a:t>
            </a:r>
            <a:r>
              <a:rPr lang="es-MX" dirty="0" smtClean="0"/>
              <a:t>  + e</a:t>
            </a:r>
            <a:r>
              <a:rPr lang="es-MX" baseline="30000" dirty="0" smtClean="0"/>
              <a:t>-</a:t>
            </a:r>
            <a:endParaRPr lang="es-MX" baseline="30000" dirty="0"/>
          </a:p>
        </p:txBody>
      </p:sp>
      <p:sp>
        <p:nvSpPr>
          <p:cNvPr id="2" name="1 Título"/>
          <p:cNvSpPr>
            <a:spLocks noGrp="1"/>
          </p:cNvSpPr>
          <p:nvPr>
            <p:ph type="title"/>
          </p:nvPr>
        </p:nvSpPr>
        <p:spPr/>
        <p:txBody>
          <a:bodyPr/>
          <a:lstStyle/>
          <a:p>
            <a:pPr lvl="1" algn="ctr" rtl="0">
              <a:spcBef>
                <a:spcPct val="0"/>
              </a:spcBef>
            </a:pPr>
            <a:r>
              <a:rPr lang="es-ES" sz="4000" dirty="0" smtClean="0"/>
              <a:t>Energía de ionización</a:t>
            </a:r>
            <a:r>
              <a:rPr lang="es-MX" dirty="0" smtClean="0"/>
              <a:t/>
            </a:r>
            <a:br>
              <a:rPr lang="es-MX" dirty="0" smtClean="0"/>
            </a:br>
            <a:endParaRPr lang="es-MX" dirty="0"/>
          </a:p>
        </p:txBody>
      </p:sp>
      <p:cxnSp>
        <p:nvCxnSpPr>
          <p:cNvPr id="5" name="Conector recto de flecha 4"/>
          <p:cNvCxnSpPr/>
          <p:nvPr/>
        </p:nvCxnSpPr>
        <p:spPr>
          <a:xfrm>
            <a:off x="3851920" y="2570810"/>
            <a:ext cx="57606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 name="Imagen 3"/>
          <p:cNvPicPr>
            <a:picLocks noChangeAspect="1"/>
          </p:cNvPicPr>
          <p:nvPr/>
        </p:nvPicPr>
        <p:blipFill>
          <a:blip r:embed="rId2"/>
          <a:stretch>
            <a:fillRect/>
          </a:stretch>
        </p:blipFill>
        <p:spPr>
          <a:xfrm>
            <a:off x="2555775" y="3339178"/>
            <a:ext cx="3145517" cy="2466085"/>
          </a:xfrm>
          <a:prstGeom prst="rect">
            <a:avLst/>
          </a:prstGeom>
        </p:spPr>
      </p:pic>
    </p:spTree>
    <p:extLst>
      <p:ext uri="{BB962C8B-B14F-4D97-AF65-F5344CB8AC3E}">
        <p14:creationId xmlns="" xmlns:p14="http://schemas.microsoft.com/office/powerpoint/2010/main" val="38789518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Energía necesaria para agregar un electrón al orbital desocupado de más baja energía en un átomo libre.</a:t>
            </a:r>
          </a:p>
          <a:p>
            <a:pPr marL="109728" indent="0" algn="ctr">
              <a:buNone/>
            </a:pPr>
            <a:r>
              <a:rPr lang="es-MX" dirty="0" smtClean="0"/>
              <a:t>X</a:t>
            </a:r>
            <a:r>
              <a:rPr lang="es-MX" baseline="-25000" dirty="0" smtClean="0"/>
              <a:t>(g) </a:t>
            </a:r>
            <a:r>
              <a:rPr lang="es-MX" dirty="0" smtClean="0"/>
              <a:t>+ e</a:t>
            </a:r>
            <a:r>
              <a:rPr lang="es-MX" baseline="30000" dirty="0" smtClean="0"/>
              <a:t>- </a:t>
            </a:r>
            <a:r>
              <a:rPr lang="es-MX" dirty="0" smtClean="0"/>
              <a:t>    	X</a:t>
            </a:r>
            <a:r>
              <a:rPr lang="es-MX" baseline="30000" dirty="0" smtClean="0"/>
              <a:t>-</a:t>
            </a:r>
            <a:r>
              <a:rPr lang="es-MX" baseline="-25000" dirty="0" smtClean="0"/>
              <a:t>(</a:t>
            </a:r>
            <a:r>
              <a:rPr lang="es-MX" baseline="-25000" dirty="0"/>
              <a:t>g</a:t>
            </a:r>
            <a:r>
              <a:rPr lang="es-MX" baseline="-25000" dirty="0" smtClean="0"/>
              <a:t>)</a:t>
            </a:r>
            <a:endParaRPr lang="es-MX" dirty="0"/>
          </a:p>
          <a:p>
            <a:endParaRPr lang="es-MX" dirty="0" smtClean="0"/>
          </a:p>
          <a:p>
            <a:r>
              <a:rPr lang="es-MX" dirty="0" smtClean="0"/>
              <a:t>Energía que se desprende cuando se agrega un electrón a un átomo</a:t>
            </a:r>
          </a:p>
          <a:p>
            <a:pPr marL="109728" indent="0">
              <a:buNone/>
            </a:pPr>
            <a:endParaRPr lang="es-MX" dirty="0" smtClean="0"/>
          </a:p>
          <a:p>
            <a:pPr marL="109728" indent="0" algn="ctr">
              <a:buNone/>
            </a:pPr>
            <a:r>
              <a:rPr lang="es-MX" dirty="0" smtClean="0"/>
              <a:t>“</a:t>
            </a:r>
            <a:r>
              <a:rPr lang="es-MX" dirty="0" smtClean="0">
                <a:latin typeface="Blackadder ITC" panose="04020505051007020D02" pitchFamily="82" charset="0"/>
              </a:rPr>
              <a:t>Para los Químicos inorgánicos</a:t>
            </a:r>
          </a:p>
          <a:p>
            <a:pPr marL="109728" indent="0" algn="ctr">
              <a:buNone/>
            </a:pPr>
            <a:r>
              <a:rPr lang="es-MX" dirty="0" smtClean="0">
                <a:latin typeface="Blackadder ITC" panose="04020505051007020D02" pitchFamily="82" charset="0"/>
              </a:rPr>
              <a:t> las tendencias son fundamentales</a:t>
            </a:r>
            <a:r>
              <a:rPr lang="es-MX" dirty="0" smtClean="0"/>
              <a:t>”</a:t>
            </a:r>
            <a:endParaRPr lang="es-MX" dirty="0"/>
          </a:p>
        </p:txBody>
      </p:sp>
      <p:sp>
        <p:nvSpPr>
          <p:cNvPr id="2" name="1 Título"/>
          <p:cNvSpPr>
            <a:spLocks noGrp="1"/>
          </p:cNvSpPr>
          <p:nvPr>
            <p:ph type="title"/>
          </p:nvPr>
        </p:nvSpPr>
        <p:spPr>
          <a:xfrm>
            <a:off x="457200" y="274638"/>
            <a:ext cx="8229600" cy="850106"/>
          </a:xfrm>
        </p:spPr>
        <p:txBody>
          <a:bodyPr>
            <a:normAutofit fontScale="90000"/>
          </a:bodyPr>
          <a:lstStyle/>
          <a:p>
            <a:pPr lvl="1" algn="ctr" rtl="0">
              <a:spcBef>
                <a:spcPct val="0"/>
              </a:spcBef>
            </a:pPr>
            <a:r>
              <a:rPr lang="es-ES" sz="4000" dirty="0" smtClean="0"/>
              <a:t>Afinidad electrónica</a:t>
            </a:r>
            <a:r>
              <a:rPr lang="es-MX" dirty="0" smtClean="0"/>
              <a:t/>
            </a:r>
            <a:br>
              <a:rPr lang="es-MX" dirty="0" smtClean="0"/>
            </a:br>
            <a:endParaRPr lang="es-MX" dirty="0"/>
          </a:p>
        </p:txBody>
      </p:sp>
      <p:cxnSp>
        <p:nvCxnSpPr>
          <p:cNvPr id="4" name="Conector recto de flecha 3"/>
          <p:cNvCxnSpPr/>
          <p:nvPr/>
        </p:nvCxnSpPr>
        <p:spPr>
          <a:xfrm>
            <a:off x="4427984" y="2996952"/>
            <a:ext cx="792088"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5738950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pPr lvl="1" algn="ctr" rtl="0">
              <a:spcBef>
                <a:spcPct val="0"/>
              </a:spcBef>
            </a:pPr>
            <a:r>
              <a:rPr lang="es-ES" sz="4000" dirty="0" smtClean="0"/>
              <a:t>Afinidad electrónica</a:t>
            </a:r>
            <a:r>
              <a:rPr lang="es-MX" dirty="0" smtClean="0"/>
              <a:t/>
            </a:r>
            <a:br>
              <a:rPr lang="es-MX" dirty="0" smtClean="0"/>
            </a:br>
            <a:endParaRPr lang="es-MX" dirty="0"/>
          </a:p>
        </p:txBody>
      </p:sp>
      <p:pic>
        <p:nvPicPr>
          <p:cNvPr id="1026" name="Picture 2" descr="http://media-cache-ec0.pinimg.com/originals/98/ef/84/98ef84a4302fd64edb2fae29c36b7f92.jpg"/>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1187623" y="1340768"/>
            <a:ext cx="6881723" cy="4104456"/>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La adición de un electrón a un metal alcalino es un proceso exotérmico ya que se requiere energía.</a:t>
            </a:r>
          </a:p>
          <a:p>
            <a:endParaRPr lang="es-MX" dirty="0"/>
          </a:p>
          <a:p>
            <a:r>
              <a:rPr lang="es-MX" dirty="0" smtClean="0"/>
              <a:t>La formación de iones implica la competencia por los electrones entre los elementos, ya que la formación de un anión de un no metal es más exotérmica que la de un metal, son los no metales los que ganan un electrón, en vez de los metales.</a:t>
            </a:r>
          </a:p>
          <a:p>
            <a:endParaRPr lang="es-MX" dirty="0" smtClean="0"/>
          </a:p>
        </p:txBody>
      </p:sp>
      <p:sp>
        <p:nvSpPr>
          <p:cNvPr id="2" name="1 Título"/>
          <p:cNvSpPr>
            <a:spLocks noGrp="1"/>
          </p:cNvSpPr>
          <p:nvPr>
            <p:ph type="title"/>
          </p:nvPr>
        </p:nvSpPr>
        <p:spPr>
          <a:xfrm>
            <a:off x="457200" y="274638"/>
            <a:ext cx="8229600" cy="850106"/>
          </a:xfrm>
        </p:spPr>
        <p:txBody>
          <a:bodyPr>
            <a:normAutofit fontScale="90000"/>
          </a:bodyPr>
          <a:lstStyle/>
          <a:p>
            <a:pPr lvl="1" algn="ctr" rtl="0">
              <a:spcBef>
                <a:spcPct val="0"/>
              </a:spcBef>
            </a:pPr>
            <a:r>
              <a:rPr lang="es-ES" sz="4000" dirty="0" smtClean="0"/>
              <a:t>Afinidad electrónica</a:t>
            </a:r>
            <a:r>
              <a:rPr lang="es-MX" dirty="0" smtClean="0"/>
              <a:t/>
            </a:r>
            <a:br>
              <a:rPr lang="es-MX" dirty="0" smtClean="0"/>
            </a:br>
            <a:endParaRPr lang="es-MX" dirty="0"/>
          </a:p>
        </p:txBody>
      </p:sp>
      <p:sp>
        <p:nvSpPr>
          <p:cNvPr id="4" name="CuadroTexto 3"/>
          <p:cNvSpPr txBox="1"/>
          <p:nvPr/>
        </p:nvSpPr>
        <p:spPr>
          <a:xfrm>
            <a:off x="3851920" y="5966322"/>
            <a:ext cx="4961615" cy="369332"/>
          </a:xfrm>
          <a:prstGeom prst="rect">
            <a:avLst/>
          </a:prstGeom>
          <a:noFill/>
        </p:spPr>
        <p:txBody>
          <a:bodyPr wrap="none" rtlCol="0">
            <a:spAutoFit/>
          </a:bodyPr>
          <a:lstStyle/>
          <a:p>
            <a:r>
              <a:rPr lang="es-MX" dirty="0" smtClean="0"/>
              <a:t>¿Por qué la débil afinidad negativa del Be?</a:t>
            </a:r>
            <a:endParaRPr lang="es-MX" dirty="0"/>
          </a:p>
        </p:txBody>
      </p:sp>
    </p:spTree>
    <p:extLst>
      <p:ext uri="{BB962C8B-B14F-4D97-AF65-F5344CB8AC3E}">
        <p14:creationId xmlns="" xmlns:p14="http://schemas.microsoft.com/office/powerpoint/2010/main" val="10138862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err="1" smtClean="0"/>
              <a:t>Linus</a:t>
            </a:r>
            <a:r>
              <a:rPr lang="es-MX" dirty="0" smtClean="0"/>
              <a:t> Pauling la define como: Poder que el átomo de una molécula tiene para atraer electrones hacia si mismo.</a:t>
            </a:r>
          </a:p>
          <a:p>
            <a:endParaRPr lang="es-MX" dirty="0"/>
          </a:p>
        </p:txBody>
      </p:sp>
      <p:sp>
        <p:nvSpPr>
          <p:cNvPr id="2" name="1 Título"/>
          <p:cNvSpPr>
            <a:spLocks noGrp="1"/>
          </p:cNvSpPr>
          <p:nvPr>
            <p:ph type="title"/>
          </p:nvPr>
        </p:nvSpPr>
        <p:spPr/>
        <p:txBody>
          <a:bodyPr/>
          <a:lstStyle/>
          <a:p>
            <a:pPr lvl="1" algn="ctr" rtl="0">
              <a:spcBef>
                <a:spcPct val="0"/>
              </a:spcBef>
            </a:pPr>
            <a:r>
              <a:rPr lang="es-ES" sz="4000" dirty="0" smtClean="0"/>
              <a:t>Electronegatividad</a:t>
            </a:r>
            <a:r>
              <a:rPr lang="es-MX" dirty="0" smtClean="0"/>
              <a:t/>
            </a:r>
            <a:br>
              <a:rPr lang="es-MX" dirty="0" smtClean="0"/>
            </a:br>
            <a:endParaRPr lang="es-MX" dirty="0"/>
          </a:p>
        </p:txBody>
      </p:sp>
      <p:pic>
        <p:nvPicPr>
          <p:cNvPr id="4" name="Imagen 3"/>
          <p:cNvPicPr>
            <a:picLocks noChangeAspect="1"/>
          </p:cNvPicPr>
          <p:nvPr/>
        </p:nvPicPr>
        <p:blipFill>
          <a:blip r:embed="rId2"/>
          <a:stretch>
            <a:fillRect/>
          </a:stretch>
        </p:blipFill>
        <p:spPr>
          <a:xfrm>
            <a:off x="6084168" y="2636912"/>
            <a:ext cx="2490363" cy="3818557"/>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Esta atracción relativa de loa pares de electrones </a:t>
            </a:r>
            <a:r>
              <a:rPr lang="es-MX" dirty="0" err="1" smtClean="0"/>
              <a:t>enlazantes</a:t>
            </a:r>
            <a:r>
              <a:rPr lang="es-MX" dirty="0" smtClean="0"/>
              <a:t> refleja la </a:t>
            </a:r>
            <a:r>
              <a:rPr lang="es-MX" dirty="0" err="1" smtClean="0"/>
              <a:t>Z</a:t>
            </a:r>
            <a:r>
              <a:rPr lang="es-MX" sz="1200" dirty="0" err="1" smtClean="0"/>
              <a:t>ef</a:t>
            </a:r>
            <a:r>
              <a:rPr lang="es-MX" dirty="0" smtClean="0"/>
              <a:t> comparativa de los dos átomos sobre los electrones compartidos.</a:t>
            </a:r>
          </a:p>
          <a:p>
            <a:endParaRPr lang="es-MX" dirty="0"/>
          </a:p>
          <a:p>
            <a:r>
              <a:rPr lang="es-MX" dirty="0" smtClean="0"/>
              <a:t>Se comportan igual que la E.I.</a:t>
            </a:r>
            <a:endParaRPr lang="es-MX" dirty="0"/>
          </a:p>
        </p:txBody>
      </p:sp>
      <p:sp>
        <p:nvSpPr>
          <p:cNvPr id="2" name="1 Título"/>
          <p:cNvSpPr>
            <a:spLocks noGrp="1"/>
          </p:cNvSpPr>
          <p:nvPr>
            <p:ph type="title"/>
          </p:nvPr>
        </p:nvSpPr>
        <p:spPr/>
        <p:txBody>
          <a:bodyPr/>
          <a:lstStyle/>
          <a:p>
            <a:pPr lvl="1" algn="ctr" rtl="0">
              <a:spcBef>
                <a:spcPct val="0"/>
              </a:spcBef>
            </a:pPr>
            <a:r>
              <a:rPr lang="es-ES" sz="4000" dirty="0" smtClean="0"/>
              <a:t>Electronegatividad</a:t>
            </a:r>
            <a:r>
              <a:rPr lang="es-MX" dirty="0" smtClean="0"/>
              <a:t/>
            </a:r>
            <a:br>
              <a:rPr lang="es-MX" dirty="0" smtClean="0"/>
            </a:br>
            <a:endParaRPr lang="es-MX" dirty="0"/>
          </a:p>
        </p:txBody>
      </p:sp>
      <p:pic>
        <p:nvPicPr>
          <p:cNvPr id="1026" name="Picture 2" descr="http://www.ecured.cu/images/thumb/e/e6/Electronegatividad.jpeg/x260px-Electronegatividad.jpeg.pagespeed.ic.pAul5b-GqA.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508103" y="4130866"/>
            <a:ext cx="3350297" cy="253849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282027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La escala es arbitraria y e da al </a:t>
            </a:r>
            <a:r>
              <a:rPr lang="es-MX" dirty="0" err="1" smtClean="0"/>
              <a:t>fluor</a:t>
            </a:r>
            <a:r>
              <a:rPr lang="es-MX" dirty="0" smtClean="0"/>
              <a:t> el valor más alto.</a:t>
            </a:r>
            <a:endParaRPr lang="es-MX" dirty="0"/>
          </a:p>
        </p:txBody>
      </p:sp>
      <p:sp>
        <p:nvSpPr>
          <p:cNvPr id="2" name="1 Título"/>
          <p:cNvSpPr>
            <a:spLocks noGrp="1"/>
          </p:cNvSpPr>
          <p:nvPr>
            <p:ph type="title"/>
          </p:nvPr>
        </p:nvSpPr>
        <p:spPr/>
        <p:txBody>
          <a:bodyPr/>
          <a:lstStyle/>
          <a:p>
            <a:pPr lvl="1" algn="ctr" rtl="0">
              <a:spcBef>
                <a:spcPct val="0"/>
              </a:spcBef>
            </a:pPr>
            <a:r>
              <a:rPr lang="es-ES" sz="4000" dirty="0" smtClean="0"/>
              <a:t>Electronegatividad</a:t>
            </a:r>
            <a:r>
              <a:rPr lang="es-MX" dirty="0" smtClean="0"/>
              <a:t/>
            </a:r>
            <a:br>
              <a:rPr lang="es-MX" dirty="0" smtClean="0"/>
            </a:br>
            <a:endParaRPr lang="es-MX" dirty="0"/>
          </a:p>
        </p:txBody>
      </p:sp>
      <p:pic>
        <p:nvPicPr>
          <p:cNvPr id="4" name="Imagen 3"/>
          <p:cNvPicPr>
            <a:picLocks noChangeAspect="1"/>
          </p:cNvPicPr>
          <p:nvPr/>
        </p:nvPicPr>
        <p:blipFill>
          <a:blip r:embed="rId2"/>
          <a:stretch>
            <a:fillRect/>
          </a:stretch>
        </p:blipFill>
        <p:spPr>
          <a:xfrm>
            <a:off x="2245710" y="2708920"/>
            <a:ext cx="4680520" cy="2880320"/>
          </a:xfrm>
          <a:prstGeom prst="rect">
            <a:avLst/>
          </a:prstGeom>
        </p:spPr>
      </p:pic>
    </p:spTree>
    <p:extLst>
      <p:ext uri="{BB962C8B-B14F-4D97-AF65-F5344CB8AC3E}">
        <p14:creationId xmlns="" xmlns:p14="http://schemas.microsoft.com/office/powerpoint/2010/main" val="37382349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Cabe recalcar que los electrones </a:t>
            </a:r>
            <a:r>
              <a:rPr lang="es-MX" dirty="0" err="1" smtClean="0"/>
              <a:t>enlazantes</a:t>
            </a:r>
            <a:r>
              <a:rPr lang="es-MX" dirty="0" smtClean="0"/>
              <a:t>  no se comparten igual entre los dos átomos, sino la mayor Z </a:t>
            </a:r>
            <a:r>
              <a:rPr lang="es-MX" sz="2400" dirty="0" err="1" smtClean="0"/>
              <a:t>ef</a:t>
            </a:r>
            <a:r>
              <a:rPr lang="es-MX" dirty="0" smtClean="0"/>
              <a:t> del cloro hace que el átomo.</a:t>
            </a:r>
          </a:p>
          <a:p>
            <a:endParaRPr lang="es-MX" dirty="0"/>
          </a:p>
          <a:p>
            <a:endParaRPr lang="es-MX" dirty="0" smtClean="0"/>
          </a:p>
          <a:p>
            <a:endParaRPr lang="es-MX" dirty="0" smtClean="0"/>
          </a:p>
          <a:p>
            <a:pPr lvl="1"/>
            <a:r>
              <a:rPr lang="es-MX" dirty="0" smtClean="0"/>
              <a:t>El valor de </a:t>
            </a:r>
            <a:r>
              <a:rPr lang="es-MX" dirty="0" smtClean="0">
                <a:latin typeface="Symbol" panose="05050102010706020507" pitchFamily="18" charset="2"/>
              </a:rPr>
              <a:t>d</a:t>
            </a:r>
            <a:r>
              <a:rPr lang="es-MX" dirty="0" smtClean="0"/>
              <a:t> es indica una carga parcial y la flecha indica la dirección del dipolo</a:t>
            </a:r>
            <a:endParaRPr lang="es-MX" dirty="0"/>
          </a:p>
        </p:txBody>
      </p:sp>
      <p:sp>
        <p:nvSpPr>
          <p:cNvPr id="2" name="1 Título"/>
          <p:cNvSpPr>
            <a:spLocks noGrp="1"/>
          </p:cNvSpPr>
          <p:nvPr>
            <p:ph type="title"/>
          </p:nvPr>
        </p:nvSpPr>
        <p:spPr/>
        <p:txBody>
          <a:bodyPr/>
          <a:lstStyle/>
          <a:p>
            <a:pPr lvl="1" algn="ctr" rtl="0">
              <a:spcBef>
                <a:spcPct val="0"/>
              </a:spcBef>
            </a:pPr>
            <a:r>
              <a:rPr lang="es-ES" sz="4000" dirty="0" smtClean="0"/>
              <a:t>Electronegatividad</a:t>
            </a:r>
            <a:r>
              <a:rPr lang="es-MX" dirty="0" smtClean="0"/>
              <a:t/>
            </a:r>
            <a:br>
              <a:rPr lang="es-MX" dirty="0" smtClean="0"/>
            </a:br>
            <a:endParaRPr lang="es-MX" dirty="0"/>
          </a:p>
        </p:txBody>
      </p:sp>
      <p:pic>
        <p:nvPicPr>
          <p:cNvPr id="2050" name="Picture 2" descr="http://upload.wikimedia.org/wikipedia/commons/thumb/5/59/Dipole-dipole-interaction-in-HCl-2D.png/440px-Dipole-dipole-interaction-in-HCl-2D.png"/>
          <p:cNvPicPr>
            <a:picLocks noChangeAspect="1" noChangeArrowheads="1"/>
          </p:cNvPicPr>
          <p:nvPr/>
        </p:nvPicPr>
        <p:blipFill rotWithShape="1">
          <a:blip r:embed="rId2">
            <a:extLst>
              <a:ext uri="{28A0092B-C50C-407E-A947-70E740481C1C}">
                <a14:useLocalDpi xmlns="" xmlns:a14="http://schemas.microsoft.com/office/drawing/2010/main" val="0"/>
              </a:ext>
            </a:extLst>
          </a:blip>
          <a:srcRect r="63919"/>
          <a:stretch/>
        </p:blipFill>
        <p:spPr bwMode="auto">
          <a:xfrm>
            <a:off x="3815916" y="2996952"/>
            <a:ext cx="1512168" cy="1000125"/>
          </a:xfrm>
          <a:prstGeom prst="rect">
            <a:avLst/>
          </a:prstGeom>
          <a:noFill/>
          <a:extLst>
            <a:ext uri="{909E8E84-426E-40DD-AFC4-6F175D3DCCD1}">
              <a14:hiddenFill xmlns="" xmlns:a14="http://schemas.microsoft.com/office/drawing/2010/main">
                <a:solidFill>
                  <a:srgbClr val="FFFFFF"/>
                </a:solidFill>
              </a14:hiddenFill>
            </a:ext>
          </a:extLst>
        </p:spPr>
      </p:pic>
      <p:sp>
        <p:nvSpPr>
          <p:cNvPr id="5" name="Flecha derecha 4"/>
          <p:cNvSpPr/>
          <p:nvPr/>
        </p:nvSpPr>
        <p:spPr>
          <a:xfrm>
            <a:off x="4355976" y="4077072"/>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 xmlns:p14="http://schemas.microsoft.com/office/powerpoint/2010/main" val="3081165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r>
              <a:rPr lang="es-MX" dirty="0" smtClean="0"/>
              <a:t>Permanganato de potasio</a:t>
            </a:r>
          </a:p>
          <a:p>
            <a:pPr lvl="0"/>
            <a:r>
              <a:rPr lang="es-MX" dirty="0" smtClean="0"/>
              <a:t>Cloruro de hidrógeno</a:t>
            </a:r>
          </a:p>
          <a:p>
            <a:pPr lvl="0"/>
            <a:r>
              <a:rPr lang="es-MX" dirty="0" smtClean="0"/>
              <a:t>Ácido sulfhídrico</a:t>
            </a:r>
          </a:p>
          <a:p>
            <a:pPr lvl="0"/>
            <a:r>
              <a:rPr lang="es-MX" dirty="0" smtClean="0"/>
              <a:t>Carbonato ácido de potasio</a:t>
            </a:r>
          </a:p>
          <a:p>
            <a:pPr lvl="0"/>
            <a:r>
              <a:rPr lang="es-MX" dirty="0" smtClean="0"/>
              <a:t>Acido hipofosforoso</a:t>
            </a:r>
          </a:p>
          <a:p>
            <a:pPr lvl="0"/>
            <a:r>
              <a:rPr lang="es-MX" dirty="0" smtClean="0"/>
              <a:t>Acido perclórico</a:t>
            </a:r>
          </a:p>
          <a:p>
            <a:pPr lvl="0"/>
            <a:r>
              <a:rPr lang="es-MX" dirty="0" smtClean="0"/>
              <a:t>Ioduro de estroncio</a:t>
            </a:r>
          </a:p>
          <a:p>
            <a:pPr lvl="0"/>
            <a:r>
              <a:rPr lang="es-MX" dirty="0" smtClean="0"/>
              <a:t>Cloruro de hierro (III)</a:t>
            </a:r>
          </a:p>
          <a:p>
            <a:pPr lvl="0"/>
            <a:endParaRPr lang="es-MX" dirty="0"/>
          </a:p>
        </p:txBody>
      </p:sp>
      <p:sp>
        <p:nvSpPr>
          <p:cNvPr id="2" name="1 Título"/>
          <p:cNvSpPr>
            <a:spLocks noGrp="1"/>
          </p:cNvSpPr>
          <p:nvPr>
            <p:ph type="title"/>
          </p:nvPr>
        </p:nvSpPr>
        <p:spPr/>
        <p:txBody>
          <a:bodyPr>
            <a:normAutofit fontScale="90000"/>
          </a:bodyPr>
          <a:lstStyle/>
          <a:p>
            <a:pPr lvl="0"/>
            <a:r>
              <a:rPr lang="es-ES" dirty="0" smtClean="0"/>
              <a:t>Nomenclatura de compuestos inorgánicos</a:t>
            </a:r>
            <a:endParaRPr lang="es-MX"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Los dipolos pueden cancelarse mutuamente al actuar en sentidos opuestos.</a:t>
            </a:r>
          </a:p>
          <a:p>
            <a:endParaRPr lang="es-MX" dirty="0"/>
          </a:p>
          <a:p>
            <a:r>
              <a:rPr lang="es-MX" dirty="0" smtClean="0"/>
              <a:t>Esto nos ayuda a descubrir la polaridad de las moléculas.</a:t>
            </a:r>
            <a:endParaRPr lang="es-MX" dirty="0"/>
          </a:p>
        </p:txBody>
      </p:sp>
      <p:sp>
        <p:nvSpPr>
          <p:cNvPr id="2" name="1 Título"/>
          <p:cNvSpPr>
            <a:spLocks noGrp="1"/>
          </p:cNvSpPr>
          <p:nvPr>
            <p:ph type="title"/>
          </p:nvPr>
        </p:nvSpPr>
        <p:spPr/>
        <p:txBody>
          <a:bodyPr/>
          <a:lstStyle/>
          <a:p>
            <a:pPr lvl="1" algn="ctr" rtl="0">
              <a:spcBef>
                <a:spcPct val="0"/>
              </a:spcBef>
            </a:pPr>
            <a:r>
              <a:rPr lang="es-ES" sz="4000" dirty="0" smtClean="0"/>
              <a:t>Electronegatividad</a:t>
            </a:r>
            <a:r>
              <a:rPr lang="es-MX" dirty="0" smtClean="0"/>
              <a:t/>
            </a:r>
            <a:br>
              <a:rPr lang="es-MX" dirty="0" smtClean="0"/>
            </a:br>
            <a:endParaRPr lang="es-MX" dirty="0"/>
          </a:p>
        </p:txBody>
      </p:sp>
      <p:pic>
        <p:nvPicPr>
          <p:cNvPr id="4" name="Imagen 3"/>
          <p:cNvPicPr>
            <a:picLocks noChangeAspect="1"/>
          </p:cNvPicPr>
          <p:nvPr/>
        </p:nvPicPr>
        <p:blipFill rotWithShape="1">
          <a:blip r:embed="rId2"/>
          <a:srcRect t="49124" r="42353"/>
          <a:stretch/>
        </p:blipFill>
        <p:spPr>
          <a:xfrm>
            <a:off x="3380914" y="3933056"/>
            <a:ext cx="2376265" cy="792088"/>
          </a:xfrm>
          <a:prstGeom prst="rect">
            <a:avLst/>
          </a:prstGeom>
        </p:spPr>
      </p:pic>
      <p:sp>
        <p:nvSpPr>
          <p:cNvPr id="5" name="Flecha derecha 4"/>
          <p:cNvSpPr/>
          <p:nvPr/>
        </p:nvSpPr>
        <p:spPr>
          <a:xfrm>
            <a:off x="4716016" y="4725144"/>
            <a:ext cx="64807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derecha 6"/>
          <p:cNvSpPr/>
          <p:nvPr/>
        </p:nvSpPr>
        <p:spPr>
          <a:xfrm rot="10800000">
            <a:off x="3779912" y="4725143"/>
            <a:ext cx="64807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 xmlns:p14="http://schemas.microsoft.com/office/powerpoint/2010/main" val="3210531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Las atracciones dipolo-dipolo son un efecto secundario adicional al efecto del dipolo inducido. </a:t>
            </a:r>
          </a:p>
          <a:p>
            <a:endParaRPr lang="es-MX" dirty="0"/>
          </a:p>
          <a:p>
            <a:pPr marL="109728" indent="0">
              <a:buNone/>
            </a:pPr>
            <a:r>
              <a:rPr lang="es-MX" sz="1800" dirty="0" smtClean="0"/>
              <a:t>Checa el efecto del cloruro de hidrógeno contra el bromuro de hidrógeno</a:t>
            </a:r>
            <a:endParaRPr lang="es-MX" sz="1800" dirty="0"/>
          </a:p>
        </p:txBody>
      </p:sp>
      <p:sp>
        <p:nvSpPr>
          <p:cNvPr id="2" name="1 Título"/>
          <p:cNvSpPr>
            <a:spLocks noGrp="1"/>
          </p:cNvSpPr>
          <p:nvPr>
            <p:ph type="title"/>
          </p:nvPr>
        </p:nvSpPr>
        <p:spPr/>
        <p:txBody>
          <a:bodyPr/>
          <a:lstStyle/>
          <a:p>
            <a:pPr lvl="1" algn="ctr" rtl="0">
              <a:spcBef>
                <a:spcPct val="0"/>
              </a:spcBef>
            </a:pPr>
            <a:r>
              <a:rPr lang="es-ES" sz="4000" dirty="0" smtClean="0"/>
              <a:t>Electronegatividad</a:t>
            </a:r>
            <a:r>
              <a:rPr lang="es-MX" dirty="0" smtClean="0"/>
              <a:t/>
            </a:r>
            <a:br>
              <a:rPr lang="es-MX" dirty="0" smtClean="0"/>
            </a:br>
            <a:endParaRPr lang="es-MX" dirty="0"/>
          </a:p>
        </p:txBody>
      </p:sp>
    </p:spTree>
    <p:extLst>
      <p:ext uri="{BB962C8B-B14F-4D97-AF65-F5344CB8AC3E}">
        <p14:creationId xmlns="" xmlns:p14="http://schemas.microsoft.com/office/powerpoint/2010/main" val="22081332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smtClean="0"/>
              <a:t>Un </a:t>
            </a:r>
            <a:r>
              <a:rPr lang="es-MX" dirty="0"/>
              <a:t>"ácido es un compuesto que puede donar un protón, y una base es un compuesto que puede recibir un protón". </a:t>
            </a:r>
            <a:endParaRPr lang="es-MX" dirty="0" smtClean="0"/>
          </a:p>
          <a:p>
            <a:pPr lvl="1" algn="just"/>
            <a:r>
              <a:rPr lang="es-MX" dirty="0" smtClean="0"/>
              <a:t>En </a:t>
            </a:r>
            <a:r>
              <a:rPr lang="es-MX" dirty="0"/>
              <a:t>consecuencia, una reacción ácido-base es la eliminación de un ion hidrógeno del ácido y su adición a la base</a:t>
            </a:r>
            <a:r>
              <a:rPr lang="es-MX" dirty="0" smtClean="0"/>
              <a:t>.</a:t>
            </a:r>
          </a:p>
          <a:p>
            <a:pPr algn="just"/>
            <a:r>
              <a:rPr lang="es-MX" dirty="0" smtClean="0"/>
              <a:t>Esto </a:t>
            </a:r>
            <a:r>
              <a:rPr lang="es-MX" dirty="0"/>
              <a:t>no se refiere a la eliminación de un protón del núcleo de un átomo, </a:t>
            </a:r>
            <a:r>
              <a:rPr lang="es-MX" dirty="0" smtClean="0"/>
              <a:t>sino </a:t>
            </a:r>
            <a:r>
              <a:rPr lang="es-MX" dirty="0"/>
              <a:t>a la eliminación de un ion hidrógeno (H</a:t>
            </a:r>
            <a:r>
              <a:rPr lang="es-MX" baseline="30000" dirty="0"/>
              <a:t>+</a:t>
            </a:r>
            <a:r>
              <a:rPr lang="es-MX" dirty="0"/>
              <a:t>). </a:t>
            </a:r>
            <a:endParaRPr lang="es-MX" dirty="0" smtClean="0"/>
          </a:p>
        </p:txBody>
      </p:sp>
      <p:sp>
        <p:nvSpPr>
          <p:cNvPr id="2" name="1 Título"/>
          <p:cNvSpPr>
            <a:spLocks noGrp="1"/>
          </p:cNvSpPr>
          <p:nvPr>
            <p:ph type="title"/>
          </p:nvPr>
        </p:nvSpPr>
        <p:spPr/>
        <p:txBody>
          <a:bodyPr>
            <a:normAutofit fontScale="90000"/>
          </a:bodyPr>
          <a:lstStyle/>
          <a:p>
            <a:pPr lvl="1" algn="ctr" rtl="0">
              <a:spcBef>
                <a:spcPct val="0"/>
              </a:spcBef>
            </a:pPr>
            <a:r>
              <a:rPr lang="es-MX" sz="4000" dirty="0" smtClean="0"/>
              <a:t>Carácter Ácido Formulado por </a:t>
            </a:r>
            <a:r>
              <a:rPr lang="es-MX" sz="4000" dirty="0" err="1" smtClean="0"/>
              <a:t>Brønsted-Lowry</a:t>
            </a:r>
            <a:r>
              <a:rPr lang="es-MX" dirty="0" smtClean="0"/>
              <a:t/>
            </a:r>
            <a:br>
              <a:rPr lang="es-MX" dirty="0" smtClean="0"/>
            </a:br>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smtClean="0"/>
              <a:t>La </a:t>
            </a:r>
            <a:r>
              <a:rPr lang="es-MX" dirty="0"/>
              <a:t>eliminación de un protón (ion hidrógeno) de un ácido produce su base conjugada, que es el ácido con un ion hidrógeno eliminado, y la recepción de un protón por una base produce su ácido conjugado, que es la base con un ion hidrógeno añadido. </a:t>
            </a:r>
            <a:endParaRPr lang="es-MX" dirty="0" smtClean="0"/>
          </a:p>
          <a:p>
            <a:pPr algn="ctr"/>
            <a:r>
              <a:rPr lang="es-MX" dirty="0" smtClean="0"/>
              <a:t>Por </a:t>
            </a:r>
            <a:r>
              <a:rPr lang="es-MX" dirty="0"/>
              <a:t>ejemplo La eliminación de H</a:t>
            </a:r>
            <a:r>
              <a:rPr lang="es-MX" baseline="30000" dirty="0"/>
              <a:t>+</a:t>
            </a:r>
            <a:r>
              <a:rPr lang="es-MX" dirty="0"/>
              <a:t> del ácido clorhídrico (</a:t>
            </a:r>
            <a:r>
              <a:rPr lang="es-MX" dirty="0" err="1"/>
              <a:t>HCl</a:t>
            </a:r>
            <a:r>
              <a:rPr lang="es-MX" dirty="0"/>
              <a:t>) produce el anión cloruro (Cl</a:t>
            </a:r>
            <a:r>
              <a:rPr lang="es-MX" baseline="30000" dirty="0"/>
              <a:t>−</a:t>
            </a:r>
            <a:r>
              <a:rPr lang="es-MX" dirty="0"/>
              <a:t>), base conjugada del ácido</a:t>
            </a:r>
            <a:r>
              <a:rPr lang="es-MX" dirty="0" smtClean="0"/>
              <a:t>:</a:t>
            </a:r>
            <a:r>
              <a:rPr lang="es-MX" dirty="0"/>
              <a:t/>
            </a:r>
            <a:br>
              <a:rPr lang="es-MX" dirty="0"/>
            </a:br>
            <a:r>
              <a:rPr lang="es-MX" dirty="0" err="1"/>
              <a:t>HCl</a:t>
            </a:r>
            <a:r>
              <a:rPr lang="es-MX" dirty="0"/>
              <a:t> → H</a:t>
            </a:r>
            <a:r>
              <a:rPr lang="es-MX" baseline="30000" dirty="0"/>
              <a:t>+</a:t>
            </a:r>
            <a:r>
              <a:rPr lang="es-MX" dirty="0"/>
              <a:t> + Cl</a:t>
            </a:r>
            <a:r>
              <a:rPr lang="es-MX" baseline="30000" dirty="0" smtClean="0"/>
              <a:t>−</a:t>
            </a:r>
          </a:p>
          <a:p>
            <a:pPr algn="just"/>
            <a:endParaRPr lang="es-MX" dirty="0" smtClean="0"/>
          </a:p>
        </p:txBody>
      </p:sp>
      <p:sp>
        <p:nvSpPr>
          <p:cNvPr id="2" name="1 Título"/>
          <p:cNvSpPr>
            <a:spLocks noGrp="1"/>
          </p:cNvSpPr>
          <p:nvPr>
            <p:ph type="title"/>
          </p:nvPr>
        </p:nvSpPr>
        <p:spPr/>
        <p:txBody>
          <a:bodyPr>
            <a:normAutofit fontScale="90000"/>
          </a:bodyPr>
          <a:lstStyle/>
          <a:p>
            <a:pPr lvl="1" algn="ctr" rtl="0">
              <a:spcBef>
                <a:spcPct val="0"/>
              </a:spcBef>
            </a:pPr>
            <a:r>
              <a:rPr lang="es-MX" sz="4000" dirty="0" smtClean="0"/>
              <a:t>Carácter Ácido Formulado por </a:t>
            </a:r>
            <a:r>
              <a:rPr lang="es-MX" sz="4000" dirty="0" err="1" smtClean="0"/>
              <a:t>Brønsted-Lowry</a:t>
            </a:r>
            <a:r>
              <a:rPr lang="es-MX" dirty="0" smtClean="0"/>
              <a:t/>
            </a:r>
            <a:br>
              <a:rPr lang="es-MX" dirty="0" smtClean="0"/>
            </a:br>
            <a:endParaRPr lang="es-MX" dirty="0"/>
          </a:p>
        </p:txBody>
      </p:sp>
    </p:spTree>
    <p:extLst>
      <p:ext uri="{BB962C8B-B14F-4D97-AF65-F5344CB8AC3E}">
        <p14:creationId xmlns="" xmlns:p14="http://schemas.microsoft.com/office/powerpoint/2010/main" val="39685632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r>
              <a:rPr lang="es-MX" dirty="0" smtClean="0"/>
              <a:t>La </a:t>
            </a:r>
            <a:r>
              <a:rPr lang="es-MX" dirty="0"/>
              <a:t>adición de H</a:t>
            </a:r>
            <a:r>
              <a:rPr lang="es-MX" baseline="30000" dirty="0"/>
              <a:t>+</a:t>
            </a:r>
            <a:r>
              <a:rPr lang="es-MX" dirty="0"/>
              <a:t> al anión hidróxido (OH</a:t>
            </a:r>
            <a:r>
              <a:rPr lang="es-MX" baseline="30000" dirty="0"/>
              <a:t>−</a:t>
            </a:r>
            <a:r>
              <a:rPr lang="es-MX" dirty="0"/>
              <a:t>), una base, produce agua (H</a:t>
            </a:r>
            <a:r>
              <a:rPr lang="es-MX" baseline="-25000" dirty="0"/>
              <a:t>2</a:t>
            </a:r>
            <a:r>
              <a:rPr lang="es-MX" dirty="0"/>
              <a:t>O), su ácido conjugado</a:t>
            </a:r>
            <a:r>
              <a:rPr lang="es-MX" dirty="0" smtClean="0"/>
              <a:t>:</a:t>
            </a:r>
          </a:p>
          <a:p>
            <a:pPr algn="ctr">
              <a:buNone/>
            </a:pPr>
            <a:r>
              <a:rPr lang="es-MX" dirty="0" smtClean="0"/>
              <a:t>H</a:t>
            </a:r>
            <a:r>
              <a:rPr lang="es-MX" baseline="30000" dirty="0"/>
              <a:t>+</a:t>
            </a:r>
            <a:r>
              <a:rPr lang="es-MX" dirty="0"/>
              <a:t> + OH</a:t>
            </a:r>
            <a:r>
              <a:rPr lang="es-MX" baseline="30000" dirty="0"/>
              <a:t>−</a:t>
            </a:r>
            <a:r>
              <a:rPr lang="es-MX" dirty="0"/>
              <a:t> → H</a:t>
            </a:r>
            <a:r>
              <a:rPr lang="es-MX" baseline="-25000" dirty="0"/>
              <a:t>2</a:t>
            </a:r>
            <a:r>
              <a:rPr lang="es-MX" dirty="0"/>
              <a:t>O </a:t>
            </a:r>
            <a:endParaRPr lang="es-MX" dirty="0" smtClean="0"/>
          </a:p>
          <a:p>
            <a:pPr algn="just"/>
            <a:r>
              <a:rPr lang="es-MX" dirty="0" smtClean="0"/>
              <a:t>También </a:t>
            </a:r>
            <a:r>
              <a:rPr lang="es-MX" dirty="0"/>
              <a:t>extiende el concepto de reacciones ácido-base a sistemas en los que no hay agua involucrada, tales como la </a:t>
            </a:r>
            <a:r>
              <a:rPr lang="es-MX" dirty="0" err="1"/>
              <a:t>protonación</a:t>
            </a:r>
            <a:r>
              <a:rPr lang="es-MX" dirty="0"/>
              <a:t> del amoníaco, una base, para formar el catión amonio, su ácido conjugado</a:t>
            </a:r>
            <a:r>
              <a:rPr lang="es-MX" dirty="0" smtClean="0"/>
              <a:t>: H</a:t>
            </a:r>
            <a:r>
              <a:rPr lang="es-MX" baseline="30000" dirty="0"/>
              <a:t>+</a:t>
            </a:r>
            <a:r>
              <a:rPr lang="es-MX" dirty="0"/>
              <a:t> + NH</a:t>
            </a:r>
            <a:r>
              <a:rPr lang="es-MX" baseline="-25000" dirty="0"/>
              <a:t>3</a:t>
            </a:r>
            <a:r>
              <a:rPr lang="es-MX" dirty="0"/>
              <a:t> → NH</a:t>
            </a:r>
            <a:r>
              <a:rPr lang="es-MX" baseline="-25000" dirty="0"/>
              <a:t>4</a:t>
            </a:r>
            <a:r>
              <a:rPr lang="es-MX" baseline="30000" dirty="0" smtClean="0"/>
              <a:t>+</a:t>
            </a:r>
          </a:p>
          <a:p>
            <a:pPr algn="just"/>
            <a:r>
              <a:rPr lang="es-MX" dirty="0" smtClean="0"/>
              <a:t>Esta </a:t>
            </a:r>
            <a:r>
              <a:rPr lang="es-MX" dirty="0"/>
              <a:t>reacción puede ocurrir en ausencia de agua, como en la reacción del amoníaco con el ácido acético:CH</a:t>
            </a:r>
            <a:r>
              <a:rPr lang="es-MX" baseline="-25000" dirty="0"/>
              <a:t>3</a:t>
            </a:r>
            <a:r>
              <a:rPr lang="es-MX" dirty="0"/>
              <a:t>COOH + NH</a:t>
            </a:r>
            <a:r>
              <a:rPr lang="es-MX" baseline="-25000" dirty="0"/>
              <a:t>3</a:t>
            </a:r>
            <a:r>
              <a:rPr lang="es-MX" dirty="0"/>
              <a:t> → NH</a:t>
            </a:r>
            <a:r>
              <a:rPr lang="es-MX" baseline="-25000" dirty="0"/>
              <a:t>4</a:t>
            </a:r>
            <a:r>
              <a:rPr lang="es-MX" baseline="30000" dirty="0"/>
              <a:t>+</a:t>
            </a:r>
            <a:r>
              <a:rPr lang="es-MX" dirty="0"/>
              <a:t> + CH</a:t>
            </a:r>
            <a:r>
              <a:rPr lang="es-MX" baseline="-25000" dirty="0"/>
              <a:t>3</a:t>
            </a:r>
            <a:r>
              <a:rPr lang="es-MX" dirty="0"/>
              <a:t>COO</a:t>
            </a:r>
            <a:r>
              <a:rPr lang="es-MX" baseline="30000" dirty="0" smtClean="0"/>
              <a:t>−</a:t>
            </a:r>
          </a:p>
        </p:txBody>
      </p:sp>
      <p:sp>
        <p:nvSpPr>
          <p:cNvPr id="2" name="1 Título"/>
          <p:cNvSpPr>
            <a:spLocks noGrp="1"/>
          </p:cNvSpPr>
          <p:nvPr>
            <p:ph type="title"/>
          </p:nvPr>
        </p:nvSpPr>
        <p:spPr/>
        <p:txBody>
          <a:bodyPr>
            <a:normAutofit fontScale="90000"/>
          </a:bodyPr>
          <a:lstStyle/>
          <a:p>
            <a:pPr lvl="1" algn="ctr" rtl="0">
              <a:spcBef>
                <a:spcPct val="0"/>
              </a:spcBef>
            </a:pPr>
            <a:r>
              <a:rPr lang="es-MX" sz="4000" dirty="0" smtClean="0"/>
              <a:t>Carácter Ácido Formulado por </a:t>
            </a:r>
            <a:r>
              <a:rPr lang="es-MX" sz="4000" dirty="0" err="1" smtClean="0"/>
              <a:t>Brønsted-Lowry</a:t>
            </a:r>
            <a:r>
              <a:rPr lang="es-MX" dirty="0" smtClean="0"/>
              <a:t/>
            </a:r>
            <a:br>
              <a:rPr lang="es-MX" dirty="0" smtClean="0"/>
            </a:br>
            <a:endParaRPr lang="es-MX" dirty="0"/>
          </a:p>
        </p:txBody>
      </p:sp>
    </p:spTree>
    <p:extLst>
      <p:ext uri="{BB962C8B-B14F-4D97-AF65-F5344CB8AC3E}">
        <p14:creationId xmlns="" xmlns:p14="http://schemas.microsoft.com/office/powerpoint/2010/main" val="29198207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endParaRPr lang="es-MX" dirty="0" smtClean="0"/>
          </a:p>
          <a:p>
            <a:endParaRPr lang="es-MX" dirty="0"/>
          </a:p>
          <a:p>
            <a:endParaRPr lang="es-MX" dirty="0"/>
          </a:p>
        </p:txBody>
      </p:sp>
      <p:sp>
        <p:nvSpPr>
          <p:cNvPr id="2" name="1 Título"/>
          <p:cNvSpPr>
            <a:spLocks noGrp="1"/>
          </p:cNvSpPr>
          <p:nvPr>
            <p:ph type="title"/>
          </p:nvPr>
        </p:nvSpPr>
        <p:spPr/>
        <p:txBody>
          <a:bodyPr/>
          <a:lstStyle/>
          <a:p>
            <a:pPr lvl="1" algn="ctr" rtl="0">
              <a:spcBef>
                <a:spcPct val="0"/>
              </a:spcBef>
            </a:pPr>
            <a:r>
              <a:rPr lang="es-ES" sz="4000" dirty="0" smtClean="0"/>
              <a:t>Carácter oxidante-reductor</a:t>
            </a:r>
            <a:r>
              <a:rPr lang="es-MX" dirty="0" smtClean="0"/>
              <a:t/>
            </a:r>
            <a:br>
              <a:rPr lang="es-MX" dirty="0" smtClean="0"/>
            </a:br>
            <a:endParaRPr lang="es-MX" dirty="0"/>
          </a:p>
        </p:txBody>
      </p:sp>
      <p:pic>
        <p:nvPicPr>
          <p:cNvPr id="4" name="Imagen 3"/>
          <p:cNvPicPr>
            <a:picLocks noChangeAspect="1"/>
          </p:cNvPicPr>
          <p:nvPr/>
        </p:nvPicPr>
        <p:blipFill rotWithShape="1">
          <a:blip r:embed="rId2"/>
          <a:srcRect l="861" t="15561" r="43385" b="60080"/>
          <a:stretch/>
        </p:blipFill>
        <p:spPr>
          <a:xfrm>
            <a:off x="357158" y="1928802"/>
            <a:ext cx="8496944" cy="2088232"/>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E</a:t>
            </a:r>
            <a:r>
              <a:rPr lang="es-MX" dirty="0" smtClean="0"/>
              <a:t>l carácter </a:t>
            </a:r>
            <a:r>
              <a:rPr lang="es-MX" dirty="0"/>
              <a:t>oxidante es la capacidad de una </a:t>
            </a:r>
            <a:r>
              <a:rPr lang="es-MX" dirty="0" smtClean="0"/>
              <a:t>molécula </a:t>
            </a:r>
            <a:r>
              <a:rPr lang="es-MX" dirty="0"/>
              <a:t>de reducir a la que reaccione con ella, es decir, de cederle electrones. </a:t>
            </a:r>
            <a:br>
              <a:rPr lang="es-MX" dirty="0"/>
            </a:br>
            <a:endParaRPr lang="es-MX" dirty="0" smtClean="0"/>
          </a:p>
          <a:p>
            <a:r>
              <a:rPr lang="es-MX" dirty="0" smtClean="0"/>
              <a:t>Por </a:t>
            </a:r>
            <a:r>
              <a:rPr lang="es-MX" dirty="0"/>
              <a:t>el contrario el </a:t>
            </a:r>
            <a:r>
              <a:rPr lang="es-MX" dirty="0" smtClean="0"/>
              <a:t>carácter </a:t>
            </a:r>
            <a:r>
              <a:rPr lang="es-MX" dirty="0"/>
              <a:t>reductor el la capacidad para oxidar la otra </a:t>
            </a:r>
            <a:r>
              <a:rPr lang="es-MX" dirty="0" err="1"/>
              <a:t>molecula</a:t>
            </a:r>
            <a:r>
              <a:rPr lang="es-MX" dirty="0"/>
              <a:t> que reaccione y </a:t>
            </a:r>
            <a:r>
              <a:rPr lang="es-MX" dirty="0" err="1"/>
              <a:t>asi</a:t>
            </a:r>
            <a:r>
              <a:rPr lang="es-MX" dirty="0"/>
              <a:t> "quitarle" </a:t>
            </a:r>
            <a:r>
              <a:rPr lang="es-MX" dirty="0" smtClean="0"/>
              <a:t>electrones.</a:t>
            </a:r>
          </a:p>
          <a:p>
            <a:pPr>
              <a:buNone/>
            </a:pPr>
            <a:endParaRPr lang="es-MX" dirty="0" smtClean="0"/>
          </a:p>
        </p:txBody>
      </p:sp>
      <p:sp>
        <p:nvSpPr>
          <p:cNvPr id="2" name="1 Título"/>
          <p:cNvSpPr>
            <a:spLocks noGrp="1"/>
          </p:cNvSpPr>
          <p:nvPr>
            <p:ph type="title"/>
          </p:nvPr>
        </p:nvSpPr>
        <p:spPr/>
        <p:txBody>
          <a:bodyPr/>
          <a:lstStyle/>
          <a:p>
            <a:pPr lvl="1" algn="ctr" rtl="0">
              <a:spcBef>
                <a:spcPct val="0"/>
              </a:spcBef>
            </a:pPr>
            <a:r>
              <a:rPr lang="es-ES" sz="4000" dirty="0" smtClean="0"/>
              <a:t>Carácter oxidante reductor</a:t>
            </a:r>
            <a:r>
              <a:rPr lang="es-MX" dirty="0" smtClean="0"/>
              <a:t/>
            </a:r>
            <a:br>
              <a:rPr lang="es-MX" dirty="0" smtClean="0"/>
            </a:br>
            <a:endParaRPr lang="es-MX" dirty="0"/>
          </a:p>
        </p:txBody>
      </p:sp>
    </p:spTree>
    <p:extLst>
      <p:ext uri="{BB962C8B-B14F-4D97-AF65-F5344CB8AC3E}">
        <p14:creationId xmlns="" xmlns:p14="http://schemas.microsoft.com/office/powerpoint/2010/main" val="6581308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r>
              <a:rPr lang="es-MX" dirty="0" smtClean="0"/>
              <a:t>Un </a:t>
            </a:r>
            <a:r>
              <a:rPr lang="es-MX" dirty="0"/>
              <a:t>compuesto de </a:t>
            </a:r>
            <a:r>
              <a:rPr lang="es-MX" dirty="0" smtClean="0"/>
              <a:t>carácter </a:t>
            </a:r>
            <a:r>
              <a:rPr lang="es-MX" dirty="0"/>
              <a:t>oxidante significa que tiende a ceder, a dar electrones. ( </a:t>
            </a:r>
            <a:r>
              <a:rPr lang="es-MX" dirty="0" err="1"/>
              <a:t>Feº</a:t>
            </a:r>
            <a:r>
              <a:rPr lang="es-MX" dirty="0"/>
              <a:t> ----Fe</a:t>
            </a:r>
            <a:r>
              <a:rPr lang="es-MX" baseline="30000" dirty="0"/>
              <a:t>++</a:t>
            </a:r>
            <a:r>
              <a:rPr lang="es-MX" dirty="0"/>
              <a:t> + 2e</a:t>
            </a:r>
            <a:r>
              <a:rPr lang="es-MX" baseline="30000" dirty="0"/>
              <a:t>-</a:t>
            </a:r>
            <a:r>
              <a:rPr lang="es-MX" dirty="0"/>
              <a:t>) , Y por el contrario un compuesto de </a:t>
            </a:r>
            <a:r>
              <a:rPr lang="es-MX" dirty="0" smtClean="0"/>
              <a:t>carácter </a:t>
            </a:r>
            <a:r>
              <a:rPr lang="es-MX" dirty="0"/>
              <a:t>reductor es aquel que tiende a tomar electrones ( Fe</a:t>
            </a:r>
            <a:r>
              <a:rPr lang="es-MX" baseline="30000" dirty="0"/>
              <a:t>+++</a:t>
            </a:r>
            <a:r>
              <a:rPr lang="es-MX" dirty="0"/>
              <a:t> +3e</a:t>
            </a:r>
            <a:r>
              <a:rPr lang="es-MX" baseline="30000" dirty="0"/>
              <a:t>-</a:t>
            </a:r>
            <a:r>
              <a:rPr lang="es-MX" dirty="0"/>
              <a:t> ------</a:t>
            </a:r>
            <a:r>
              <a:rPr lang="es-MX" dirty="0" err="1"/>
              <a:t>Feº</a:t>
            </a:r>
            <a:r>
              <a:rPr lang="es-MX" dirty="0"/>
              <a:t> </a:t>
            </a:r>
            <a:r>
              <a:rPr lang="es-MX" dirty="0" smtClean="0"/>
              <a:t>).</a:t>
            </a:r>
          </a:p>
          <a:p>
            <a:endParaRPr lang="es-MX" dirty="0" smtClean="0"/>
          </a:p>
          <a:p>
            <a:r>
              <a:rPr lang="es-MX" dirty="0" smtClean="0"/>
              <a:t>O sea un </a:t>
            </a:r>
            <a:r>
              <a:rPr lang="es-MX" dirty="0"/>
              <a:t>compuesto oxidante actúa como agente reductor( sobre otro) y un compuesto que se reduce actúa como agente oxidante. En todos los procesos </a:t>
            </a:r>
            <a:r>
              <a:rPr lang="es-MX" dirty="0" err="1"/>
              <a:t>redox</a:t>
            </a:r>
            <a:r>
              <a:rPr lang="es-MX" dirty="0"/>
              <a:t> la carga cedida y tomada debe ser la misma.</a:t>
            </a:r>
            <a:endParaRPr lang="es-MX" b="1" dirty="0"/>
          </a:p>
        </p:txBody>
      </p:sp>
      <p:sp>
        <p:nvSpPr>
          <p:cNvPr id="2" name="1 Título"/>
          <p:cNvSpPr>
            <a:spLocks noGrp="1"/>
          </p:cNvSpPr>
          <p:nvPr>
            <p:ph type="title"/>
          </p:nvPr>
        </p:nvSpPr>
        <p:spPr/>
        <p:txBody>
          <a:bodyPr/>
          <a:lstStyle/>
          <a:p>
            <a:pPr lvl="1" algn="ctr" rtl="0">
              <a:spcBef>
                <a:spcPct val="0"/>
              </a:spcBef>
            </a:pPr>
            <a:r>
              <a:rPr lang="es-ES" sz="4000" dirty="0" smtClean="0"/>
              <a:t>Carácter oxidante reductor</a:t>
            </a:r>
            <a:r>
              <a:rPr lang="es-MX" dirty="0" smtClean="0"/>
              <a:t/>
            </a:r>
            <a:br>
              <a:rPr lang="es-MX" dirty="0" smtClean="0"/>
            </a:br>
            <a:endParaRPr lang="es-MX" dirty="0"/>
          </a:p>
        </p:txBody>
      </p:sp>
    </p:spTree>
    <p:extLst>
      <p:ext uri="{BB962C8B-B14F-4D97-AF65-F5344CB8AC3E}">
        <p14:creationId xmlns="" xmlns:p14="http://schemas.microsoft.com/office/powerpoint/2010/main" val="65813082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R.G. </a:t>
            </a:r>
            <a:r>
              <a:rPr lang="es-MX" dirty="0" err="1" smtClean="0"/>
              <a:t>Pearson</a:t>
            </a:r>
            <a:r>
              <a:rPr lang="es-MX" dirty="0" smtClean="0"/>
              <a:t> ideo una forma de predecir reacciones.</a:t>
            </a:r>
          </a:p>
          <a:p>
            <a:pPr>
              <a:buNone/>
            </a:pPr>
            <a:endParaRPr lang="es-MX" dirty="0"/>
          </a:p>
        </p:txBody>
      </p:sp>
      <p:sp>
        <p:nvSpPr>
          <p:cNvPr id="3" name="2 Título"/>
          <p:cNvSpPr>
            <a:spLocks noGrp="1"/>
          </p:cNvSpPr>
          <p:nvPr>
            <p:ph type="title"/>
          </p:nvPr>
        </p:nvSpPr>
        <p:spPr/>
        <p:txBody>
          <a:bodyPr>
            <a:normAutofit fontScale="90000"/>
          </a:bodyPr>
          <a:lstStyle/>
          <a:p>
            <a:r>
              <a:rPr lang="es-MX" dirty="0" smtClean="0"/>
              <a:t>Conceptos de ácido-bases duros y blandos de </a:t>
            </a:r>
            <a:r>
              <a:rPr lang="es-MX" dirty="0" err="1" smtClean="0"/>
              <a:t>Pearson</a:t>
            </a:r>
            <a:endParaRPr lang="es-MX" dirty="0"/>
          </a:p>
        </p:txBody>
      </p:sp>
      <p:pic>
        <p:nvPicPr>
          <p:cNvPr id="4" name="3 Imagen" descr="acido-base-16-728 (1).jpg"/>
          <p:cNvPicPr>
            <a:picLocks noChangeAspect="1"/>
          </p:cNvPicPr>
          <p:nvPr/>
        </p:nvPicPr>
        <p:blipFill>
          <a:blip r:embed="rId2"/>
          <a:srcRect l="7333" t="9375" r="12164" b="11458"/>
          <a:stretch>
            <a:fillRect/>
          </a:stretch>
        </p:blipFill>
        <p:spPr>
          <a:xfrm>
            <a:off x="2857487" y="2071678"/>
            <a:ext cx="5639843" cy="428628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1026" name="Picture 2"/>
          <p:cNvPicPr>
            <a:picLocks noGrp="1" noChangeAspect="1" noChangeArrowheads="1"/>
          </p:cNvPicPr>
          <p:nvPr>
            <p:ph idx="1"/>
          </p:nvPr>
        </p:nvPicPr>
        <p:blipFill>
          <a:blip r:embed="rId2"/>
          <a:srcRect l="7383" t="20940" r="40530" b="33286"/>
          <a:stretch>
            <a:fillRect/>
          </a:stretch>
        </p:blipFill>
        <p:spPr bwMode="auto">
          <a:xfrm>
            <a:off x="1142976" y="1500174"/>
            <a:ext cx="7478820" cy="49292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r>
              <a:rPr lang="es-MX" dirty="0" smtClean="0"/>
              <a:t>TeO</a:t>
            </a:r>
            <a:r>
              <a:rPr lang="es-MX" baseline="-25000" dirty="0" smtClean="0"/>
              <a:t>3</a:t>
            </a:r>
            <a:r>
              <a:rPr lang="es-MX" dirty="0" smtClean="0"/>
              <a:t>		</a:t>
            </a:r>
          </a:p>
          <a:p>
            <a:pPr lvl="0"/>
            <a:r>
              <a:rPr lang="es-MX" dirty="0" smtClean="0"/>
              <a:t>Cu(OH)</a:t>
            </a:r>
            <a:r>
              <a:rPr lang="es-MX" baseline="-25000" dirty="0" smtClean="0"/>
              <a:t>2</a:t>
            </a:r>
            <a:r>
              <a:rPr lang="es-MX" dirty="0" smtClean="0"/>
              <a:t>		</a:t>
            </a:r>
          </a:p>
          <a:p>
            <a:pPr lvl="0"/>
            <a:r>
              <a:rPr lang="es-MX" dirty="0" smtClean="0"/>
              <a:t>AlH</a:t>
            </a:r>
            <a:r>
              <a:rPr lang="es-MX" baseline="-25000" dirty="0" smtClean="0"/>
              <a:t>3</a:t>
            </a:r>
            <a:r>
              <a:rPr lang="es-MX" dirty="0" smtClean="0"/>
              <a:t>		</a:t>
            </a:r>
          </a:p>
          <a:p>
            <a:pPr lvl="0"/>
            <a:r>
              <a:rPr lang="es-MX" dirty="0" smtClean="0"/>
              <a:t>BaCrO</a:t>
            </a:r>
            <a:r>
              <a:rPr lang="es-MX" baseline="-25000" dirty="0" smtClean="0"/>
              <a:t>4</a:t>
            </a:r>
            <a:r>
              <a:rPr lang="es-MX" dirty="0" smtClean="0"/>
              <a:t>		</a:t>
            </a:r>
          </a:p>
          <a:p>
            <a:pPr lvl="0"/>
            <a:r>
              <a:rPr lang="es-MX" dirty="0" smtClean="0"/>
              <a:t>K</a:t>
            </a:r>
            <a:r>
              <a:rPr lang="es-MX" baseline="-25000" dirty="0" smtClean="0"/>
              <a:t>2</a:t>
            </a:r>
            <a:r>
              <a:rPr lang="es-MX" dirty="0" smtClean="0"/>
              <a:t>O</a:t>
            </a:r>
            <a:r>
              <a:rPr lang="es-MX" baseline="-25000" dirty="0" smtClean="0"/>
              <a:t>2</a:t>
            </a:r>
            <a:r>
              <a:rPr lang="es-MX" dirty="0" smtClean="0"/>
              <a:t>		</a:t>
            </a:r>
          </a:p>
          <a:p>
            <a:pPr lvl="0"/>
            <a:r>
              <a:rPr lang="es-MX" dirty="0" smtClean="0"/>
              <a:t>Cs</a:t>
            </a:r>
            <a:r>
              <a:rPr lang="es-MX" baseline="-25000" dirty="0" smtClean="0"/>
              <a:t>2</a:t>
            </a:r>
            <a:r>
              <a:rPr lang="es-MX" dirty="0" smtClean="0"/>
              <a:t>SO</a:t>
            </a:r>
            <a:r>
              <a:rPr lang="es-MX" baseline="-25000" dirty="0" smtClean="0"/>
              <a:t>3</a:t>
            </a:r>
            <a:r>
              <a:rPr lang="es-MX" dirty="0" smtClean="0"/>
              <a:t>		</a:t>
            </a:r>
            <a:endParaRPr lang="es-MX" dirty="0"/>
          </a:p>
        </p:txBody>
      </p:sp>
      <p:sp>
        <p:nvSpPr>
          <p:cNvPr id="2" name="1 Título"/>
          <p:cNvSpPr>
            <a:spLocks noGrp="1"/>
          </p:cNvSpPr>
          <p:nvPr>
            <p:ph type="title"/>
          </p:nvPr>
        </p:nvSpPr>
        <p:spPr/>
        <p:txBody>
          <a:bodyPr>
            <a:normAutofit fontScale="90000"/>
          </a:bodyPr>
          <a:lstStyle/>
          <a:p>
            <a:pPr lvl="0"/>
            <a:r>
              <a:rPr lang="es-ES" dirty="0" smtClean="0"/>
              <a:t>Nomenclatura de compuestos inorgánicos</a:t>
            </a:r>
            <a:endParaRPr lang="es-MX" dirty="0"/>
          </a:p>
        </p:txBody>
      </p:sp>
    </p:spTree>
    <p:extLst>
      <p:ext uri="{BB962C8B-B14F-4D97-AF65-F5344CB8AC3E}">
        <p14:creationId xmlns="" xmlns:p14="http://schemas.microsoft.com/office/powerpoint/2010/main" val="11989300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2050" name="Picture 2"/>
          <p:cNvPicPr>
            <a:picLocks noGrp="1" noChangeAspect="1" noChangeArrowheads="1"/>
          </p:cNvPicPr>
          <p:nvPr>
            <p:ph idx="1"/>
          </p:nvPr>
        </p:nvPicPr>
        <p:blipFill>
          <a:blip r:embed="rId2"/>
          <a:srcRect l="7383" t="35145" r="44081" b="20659"/>
          <a:stretch>
            <a:fillRect/>
          </a:stretch>
        </p:blipFill>
        <p:spPr bwMode="auto">
          <a:xfrm>
            <a:off x="1142976" y="1571612"/>
            <a:ext cx="7113184"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4098" name="Picture 2"/>
          <p:cNvPicPr>
            <a:picLocks noGrp="1" noChangeAspect="1" noChangeArrowheads="1"/>
          </p:cNvPicPr>
          <p:nvPr>
            <p:ph idx="1"/>
          </p:nvPr>
        </p:nvPicPr>
        <p:blipFill>
          <a:blip r:embed="rId2"/>
          <a:srcRect l="10935" t="33567" r="42897" b="17502"/>
          <a:stretch>
            <a:fillRect/>
          </a:stretch>
        </p:blipFill>
        <p:spPr bwMode="auto">
          <a:xfrm>
            <a:off x="1000100" y="1357298"/>
            <a:ext cx="6715172" cy="53377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5122" name="Picture 2"/>
          <p:cNvPicPr>
            <a:picLocks noGrp="1" noChangeAspect="1" noChangeArrowheads="1"/>
          </p:cNvPicPr>
          <p:nvPr>
            <p:ph idx="1"/>
          </p:nvPr>
        </p:nvPicPr>
        <p:blipFill>
          <a:blip r:embed="rId2"/>
          <a:srcRect l="7383" t="28832" r="40530" b="19081"/>
          <a:stretch>
            <a:fillRect/>
          </a:stretch>
        </p:blipFill>
        <p:spPr bwMode="auto">
          <a:xfrm>
            <a:off x="1000100" y="1785925"/>
            <a:ext cx="6643734" cy="49828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6146" name="Picture 2"/>
          <p:cNvPicPr>
            <a:picLocks noGrp="1" noChangeAspect="1" noChangeArrowheads="1"/>
          </p:cNvPicPr>
          <p:nvPr>
            <p:ph idx="1"/>
          </p:nvPr>
        </p:nvPicPr>
        <p:blipFill>
          <a:blip r:embed="rId2"/>
          <a:srcRect l="7383" t="28832" r="39346" b="17502"/>
          <a:stretch>
            <a:fillRect/>
          </a:stretch>
        </p:blipFill>
        <p:spPr bwMode="auto">
          <a:xfrm>
            <a:off x="1928794" y="1928802"/>
            <a:ext cx="6000792" cy="45339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err="1" smtClean="0"/>
              <a:t>Huheey</a:t>
            </a:r>
            <a:r>
              <a:rPr lang="es-ES" dirty="0" smtClean="0"/>
              <a:t>, J., “ Química Inorgánica” 2a Ed. </a:t>
            </a:r>
            <a:r>
              <a:rPr lang="es-ES" dirty="0" err="1" smtClean="0"/>
              <a:t>Herla</a:t>
            </a:r>
            <a:r>
              <a:rPr lang="es-ES" dirty="0" smtClean="0"/>
              <a:t> México, </a:t>
            </a:r>
            <a:r>
              <a:rPr lang="es-ES" dirty="0" smtClean="0"/>
              <a:t>1978</a:t>
            </a:r>
          </a:p>
          <a:p>
            <a:r>
              <a:rPr lang="es-MX" smtClean="0"/>
              <a:t>https://docs.google.com/file/d/0B7ChLjnC25BMenY1SE1HaGo3RlU/edit</a:t>
            </a:r>
            <a:endParaRPr lang="es-MX" dirty="0"/>
          </a:p>
        </p:txBody>
      </p:sp>
      <p:sp>
        <p:nvSpPr>
          <p:cNvPr id="3" name="2 Título"/>
          <p:cNvSpPr>
            <a:spLocks noGrp="1"/>
          </p:cNvSpPr>
          <p:nvPr>
            <p:ph type="title"/>
          </p:nvPr>
        </p:nvSpPr>
        <p:spPr/>
        <p:txBody>
          <a:bodyPr/>
          <a:lstStyle/>
          <a:p>
            <a:r>
              <a:rPr lang="es-MX" dirty="0" smtClean="0"/>
              <a:t>Referencias </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r>
              <a:rPr lang="es-MX" dirty="0" smtClean="0"/>
              <a:t>trióxido de telurio</a:t>
            </a:r>
            <a:endParaRPr lang="es-MX" baseline="-25000" dirty="0" smtClean="0"/>
          </a:p>
          <a:p>
            <a:pPr lvl="0"/>
            <a:r>
              <a:rPr lang="es-MX" dirty="0" smtClean="0"/>
              <a:t>hidróxido cúprico</a:t>
            </a:r>
          </a:p>
          <a:p>
            <a:pPr lvl="0"/>
            <a:r>
              <a:rPr lang="es-MX" dirty="0" smtClean="0"/>
              <a:t>hidruro de aluminio</a:t>
            </a:r>
          </a:p>
          <a:p>
            <a:pPr lvl="0"/>
            <a:r>
              <a:rPr lang="es-MX" dirty="0" err="1" smtClean="0"/>
              <a:t>cromato</a:t>
            </a:r>
            <a:r>
              <a:rPr lang="es-MX" dirty="0" smtClean="0"/>
              <a:t> de bario</a:t>
            </a:r>
          </a:p>
          <a:p>
            <a:pPr lvl="0"/>
            <a:r>
              <a:rPr lang="es-MX" dirty="0" smtClean="0"/>
              <a:t>peróxido de potasio</a:t>
            </a:r>
          </a:p>
          <a:p>
            <a:pPr lvl="0"/>
            <a:r>
              <a:rPr lang="es-MX" dirty="0" smtClean="0"/>
              <a:t>sulfito de cesio</a:t>
            </a:r>
            <a:endParaRPr lang="es-MX" dirty="0"/>
          </a:p>
        </p:txBody>
      </p:sp>
      <p:sp>
        <p:nvSpPr>
          <p:cNvPr id="2" name="1 Título"/>
          <p:cNvSpPr>
            <a:spLocks noGrp="1"/>
          </p:cNvSpPr>
          <p:nvPr>
            <p:ph type="title"/>
          </p:nvPr>
        </p:nvSpPr>
        <p:spPr/>
        <p:txBody>
          <a:bodyPr>
            <a:normAutofit fontScale="90000"/>
          </a:bodyPr>
          <a:lstStyle/>
          <a:p>
            <a:pPr lvl="0"/>
            <a:r>
              <a:rPr lang="es-ES" dirty="0" smtClean="0"/>
              <a:t>Nomenclatura de compuestos inorgánicos</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marL="624078" indent="-514350">
              <a:buFont typeface="+mj-lt"/>
              <a:buAutoNum type="arabicPeriod"/>
            </a:pPr>
            <a:r>
              <a:rPr lang="es-MX" dirty="0" smtClean="0"/>
              <a:t>Las especies no iónicas se escriben como una sola palabra; las especies iónicas se escriben en 3 partes:</a:t>
            </a:r>
          </a:p>
          <a:p>
            <a:pPr marL="624078" indent="-514350">
              <a:buNone/>
            </a:pPr>
            <a:r>
              <a:rPr lang="es-MX" dirty="0" smtClean="0"/>
              <a:t>	Anión primero, seguido de la palabra “de”</a:t>
            </a:r>
          </a:p>
          <a:p>
            <a:pPr marL="624078" indent="-514350">
              <a:buNone/>
            </a:pPr>
            <a:endParaRPr lang="es-MX" dirty="0" smtClean="0"/>
          </a:p>
          <a:p>
            <a:pPr marL="624078" indent="-514350">
              <a:buFont typeface="+mj-lt"/>
              <a:buAutoNum type="arabicPeriod" startAt="2"/>
            </a:pPr>
            <a:r>
              <a:rPr lang="es-MX" dirty="0" smtClean="0"/>
              <a:t>El átomo o ion  central del metal se nombra como tal, seguido de su número de oxidación formal entre paréntesis y en números romanos.</a:t>
            </a:r>
          </a:p>
          <a:p>
            <a:pPr marL="539750" lvl="1" indent="-174625"/>
            <a:r>
              <a:rPr lang="es-MX" dirty="0" smtClean="0"/>
              <a:t>    si el complejo es un anión la terminación puede ir: -ato, -o, -</a:t>
            </a:r>
            <a:r>
              <a:rPr lang="es-MX" dirty="0" err="1" smtClean="0"/>
              <a:t>io</a:t>
            </a:r>
            <a:r>
              <a:rPr lang="es-MX" dirty="0" smtClean="0"/>
              <a:t>, -</a:t>
            </a:r>
            <a:r>
              <a:rPr lang="es-MX" dirty="0" err="1" smtClean="0"/>
              <a:t>eno</a:t>
            </a:r>
            <a:r>
              <a:rPr lang="es-MX" dirty="0" smtClean="0"/>
              <a:t> y –eso.</a:t>
            </a:r>
          </a:p>
          <a:p>
            <a:pPr marL="624078" indent="-514350"/>
            <a:r>
              <a:rPr lang="es-MX" dirty="0" smtClean="0"/>
              <a:t>El Níquel cambia por </a:t>
            </a:r>
            <a:r>
              <a:rPr lang="es-MX" dirty="0" err="1" smtClean="0"/>
              <a:t>nicolato</a:t>
            </a:r>
            <a:endParaRPr lang="es-MX" dirty="0"/>
          </a:p>
        </p:txBody>
      </p:sp>
      <p:sp>
        <p:nvSpPr>
          <p:cNvPr id="2" name="1 Título"/>
          <p:cNvSpPr>
            <a:spLocks noGrp="1"/>
          </p:cNvSpPr>
          <p:nvPr>
            <p:ph type="title"/>
          </p:nvPr>
        </p:nvSpPr>
        <p:spPr/>
        <p:txBody>
          <a:bodyPr>
            <a:noAutofit/>
          </a:bodyPr>
          <a:lstStyle/>
          <a:p>
            <a:r>
              <a:rPr lang="es-MX" sz="3600" dirty="0" smtClean="0"/>
              <a:t>Complejos de metales de transición (reglas de nomenclatura)</a:t>
            </a:r>
            <a:endParaRPr lang="es-MX"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624078" indent="-514350">
              <a:buFont typeface="+mj-lt"/>
              <a:buAutoNum type="arabicPeriod" startAt="3"/>
            </a:pPr>
            <a:r>
              <a:rPr lang="es-MX" dirty="0" smtClean="0"/>
              <a:t>Los </a:t>
            </a:r>
            <a:r>
              <a:rPr lang="es-MX" dirty="0" err="1" smtClean="0"/>
              <a:t>ligantes</a:t>
            </a:r>
            <a:r>
              <a:rPr lang="es-MX" dirty="0" smtClean="0"/>
              <a:t> se escriben como prefijos.</a:t>
            </a:r>
          </a:p>
          <a:p>
            <a:pPr marL="624078" indent="-514350"/>
            <a:r>
              <a:rPr lang="es-MX" dirty="0" smtClean="0"/>
              <a:t>Los neutros y negativos se escriben igual solo los –uro o –ido de cambia por -o</a:t>
            </a:r>
          </a:p>
          <a:p>
            <a:pPr marL="624078" indent="-514350"/>
            <a:r>
              <a:rPr lang="es-MX" dirty="0" smtClean="0"/>
              <a:t>Agua cambia por </a:t>
            </a:r>
            <a:r>
              <a:rPr lang="es-MX" dirty="0" err="1" smtClean="0"/>
              <a:t>acuo</a:t>
            </a:r>
            <a:endParaRPr lang="es-MX" dirty="0" smtClean="0"/>
          </a:p>
          <a:p>
            <a:pPr marL="624078" indent="-514350"/>
            <a:r>
              <a:rPr lang="es-MX" dirty="0" smtClean="0"/>
              <a:t>Amoniaco por amino</a:t>
            </a:r>
          </a:p>
          <a:p>
            <a:pPr marL="624078" indent="-514350"/>
            <a:r>
              <a:rPr lang="es-MX" dirty="0" smtClean="0"/>
              <a:t>Monóxido de carbono por carbonilo</a:t>
            </a:r>
          </a:p>
          <a:p>
            <a:pPr marL="624078" indent="-514350">
              <a:buFont typeface="+mj-lt"/>
              <a:buAutoNum type="arabicPeriod" startAt="3"/>
            </a:pPr>
            <a:endParaRPr lang="es-MX" dirty="0" smtClean="0"/>
          </a:p>
          <a:p>
            <a:pPr marL="624078" indent="-514350">
              <a:buFont typeface="+mj-lt"/>
              <a:buAutoNum type="arabicPeriod" startAt="4"/>
            </a:pPr>
            <a:r>
              <a:rPr lang="es-MX" dirty="0" smtClean="0"/>
              <a:t>Los </a:t>
            </a:r>
            <a:r>
              <a:rPr lang="es-MX" dirty="0" err="1" smtClean="0"/>
              <a:t>ligantes</a:t>
            </a:r>
            <a:r>
              <a:rPr lang="es-MX" dirty="0" smtClean="0"/>
              <a:t> se citan en </a:t>
            </a:r>
            <a:r>
              <a:rPr lang="es-MX" dirty="0" err="1" smtClean="0"/>
              <a:t>órden</a:t>
            </a:r>
            <a:r>
              <a:rPr lang="es-MX" dirty="0" smtClean="0"/>
              <a:t> alfabético</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624078" indent="-514350">
              <a:buFont typeface="+mj-lt"/>
              <a:buAutoNum type="arabicPeriod" startAt="5"/>
            </a:pPr>
            <a:r>
              <a:rPr lang="es-MX" dirty="0" smtClean="0"/>
              <a:t>Si hay varios prefijo repetidos se citan usando prefijos latinos </a:t>
            </a:r>
            <a:r>
              <a:rPr lang="es-MX" dirty="0" err="1" smtClean="0"/>
              <a:t>p.e.</a:t>
            </a:r>
            <a:r>
              <a:rPr lang="es-MX" dirty="0" smtClean="0"/>
              <a:t> tetra para 4</a:t>
            </a:r>
          </a:p>
          <a:p>
            <a:pPr marL="624078" indent="-514350">
              <a:buFont typeface="+mj-lt"/>
              <a:buAutoNum type="arabicPeriod" startAt="5"/>
            </a:pPr>
            <a:endParaRPr lang="es-MX" dirty="0" smtClean="0"/>
          </a:p>
          <a:p>
            <a:pPr marL="624078" indent="-514350">
              <a:buFont typeface="+mj-lt"/>
              <a:buAutoNum type="arabicPeriod" startAt="5"/>
            </a:pPr>
            <a:r>
              <a:rPr lang="es-MX" dirty="0" smtClean="0"/>
              <a:t>Si el </a:t>
            </a:r>
            <a:r>
              <a:rPr lang="es-MX" dirty="0" err="1" smtClean="0"/>
              <a:t>ligante</a:t>
            </a:r>
            <a:r>
              <a:rPr lang="es-MX" dirty="0" smtClean="0"/>
              <a:t> ya tiene números se </a:t>
            </a:r>
            <a:r>
              <a:rPr lang="es-MX" dirty="0" err="1" smtClean="0"/>
              <a:t>ua</a:t>
            </a:r>
            <a:r>
              <a:rPr lang="es-MX" dirty="0" smtClean="0"/>
              <a:t> bis- tris- y </a:t>
            </a:r>
            <a:r>
              <a:rPr lang="es-MX" dirty="0" err="1" smtClean="0"/>
              <a:t>tetrakis</a:t>
            </a:r>
            <a:r>
              <a:rPr lang="es-MX" dirty="0" smtClean="0"/>
              <a:t>- para 2, 3 y 4 respectivamente</a:t>
            </a:r>
            <a:endParaRPr lang="es-MX" dirty="0"/>
          </a:p>
        </p:txBody>
      </p:sp>
      <p:sp>
        <p:nvSpPr>
          <p:cNvPr id="3" name="2 Título"/>
          <p:cNvSpPr>
            <a:spLocks noGrp="1"/>
          </p:cNvSpPr>
          <p:nvPr>
            <p:ph type="title"/>
          </p:nvPr>
        </p:nvSpPr>
        <p:spPr/>
        <p:txBody>
          <a:bodyPr/>
          <a:lstStyle/>
          <a:p>
            <a:endParaRPr lang="es-MX"/>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ctr">
              <a:buNone/>
            </a:pPr>
            <a:r>
              <a:rPr lang="es-MX" dirty="0" smtClean="0"/>
              <a:t>[Co(en)</a:t>
            </a:r>
            <a:r>
              <a:rPr lang="es-MX" baseline="-25000" dirty="0" smtClean="0"/>
              <a:t>3</a:t>
            </a:r>
            <a:r>
              <a:rPr lang="es-MX" dirty="0" smtClean="0"/>
              <a:t> ]Cl</a:t>
            </a:r>
            <a:r>
              <a:rPr lang="es-MX" baseline="-25000" dirty="0" smtClean="0"/>
              <a:t>3</a:t>
            </a:r>
          </a:p>
          <a:p>
            <a:r>
              <a:rPr lang="es-MX" dirty="0" smtClean="0"/>
              <a:t>La parte </a:t>
            </a:r>
            <a:r>
              <a:rPr lang="es-MX" dirty="0" err="1" smtClean="0"/>
              <a:t>aniónica</a:t>
            </a:r>
            <a:r>
              <a:rPr lang="es-MX" dirty="0" smtClean="0"/>
              <a:t> es </a:t>
            </a:r>
            <a:r>
              <a:rPr lang="es-MX" dirty="0"/>
              <a:t>el [Co(en)</a:t>
            </a:r>
            <a:r>
              <a:rPr lang="es-MX" baseline="-25000" dirty="0"/>
              <a:t>3</a:t>
            </a:r>
            <a:r>
              <a:rPr lang="es-MX" dirty="0"/>
              <a:t> </a:t>
            </a:r>
            <a:r>
              <a:rPr lang="es-MX" dirty="0" smtClean="0"/>
              <a:t>]</a:t>
            </a:r>
            <a:r>
              <a:rPr lang="es-MX" baseline="30000" dirty="0" smtClean="0"/>
              <a:t>-3</a:t>
            </a:r>
          </a:p>
          <a:p>
            <a:r>
              <a:rPr lang="es-MX" dirty="0" smtClean="0"/>
              <a:t>En (H</a:t>
            </a:r>
            <a:r>
              <a:rPr lang="es-MX" baseline="-25000" dirty="0" smtClean="0"/>
              <a:t>2</a:t>
            </a:r>
            <a:r>
              <a:rPr lang="es-MX" dirty="0" smtClean="0"/>
              <a:t>NCH</a:t>
            </a:r>
            <a:r>
              <a:rPr lang="es-MX" baseline="-25000" dirty="0" smtClean="0"/>
              <a:t>2</a:t>
            </a:r>
            <a:r>
              <a:rPr lang="es-MX" dirty="0" smtClean="0"/>
              <a:t>CH</a:t>
            </a:r>
            <a:r>
              <a:rPr lang="es-MX" baseline="-25000" dirty="0" smtClean="0"/>
              <a:t>2</a:t>
            </a:r>
            <a:r>
              <a:rPr lang="es-MX" dirty="0" smtClean="0"/>
              <a:t>NH</a:t>
            </a:r>
            <a:r>
              <a:rPr lang="es-MX" baseline="-25000" dirty="0" smtClean="0"/>
              <a:t>2</a:t>
            </a:r>
            <a:r>
              <a:rPr lang="es-MX" dirty="0" smtClean="0"/>
              <a:t>) es un </a:t>
            </a:r>
            <a:r>
              <a:rPr lang="es-MX" dirty="0" err="1" smtClean="0"/>
              <a:t>ligante</a:t>
            </a:r>
            <a:r>
              <a:rPr lang="es-MX" dirty="0" smtClean="0"/>
              <a:t> neutro</a:t>
            </a:r>
          </a:p>
          <a:p>
            <a:r>
              <a:rPr lang="es-MX" dirty="0" smtClean="0"/>
              <a:t>Co por lo tanto esta en +3</a:t>
            </a:r>
          </a:p>
          <a:p>
            <a:r>
              <a:rPr lang="es-MX" dirty="0" smtClean="0"/>
              <a:t>Dice tres en, por lo tanto “tris”</a:t>
            </a:r>
          </a:p>
          <a:p>
            <a:endParaRPr lang="es-MX" dirty="0"/>
          </a:p>
          <a:p>
            <a:r>
              <a:rPr lang="es-MX" dirty="0" smtClean="0"/>
              <a:t>Cloruro de tris(1,2-diaminoetano) cobalto (III)</a:t>
            </a:r>
          </a:p>
          <a:p>
            <a:endParaRPr lang="es-MX" dirty="0" smtClean="0"/>
          </a:p>
          <a:p>
            <a:endParaRPr lang="es-MX" dirty="0"/>
          </a:p>
        </p:txBody>
      </p:sp>
      <p:sp>
        <p:nvSpPr>
          <p:cNvPr id="3" name="2 Título"/>
          <p:cNvSpPr>
            <a:spLocks noGrp="1"/>
          </p:cNvSpPr>
          <p:nvPr>
            <p:ph type="title"/>
          </p:nvPr>
        </p:nvSpPr>
        <p:spPr/>
        <p:txBody>
          <a:bodyPr/>
          <a:lstStyle/>
          <a:p>
            <a:r>
              <a:rPr lang="es-MX" dirty="0" smtClean="0"/>
              <a:t>Ejemplos</a:t>
            </a:r>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2097</TotalTime>
  <Words>1334</Words>
  <Application>Microsoft Office PowerPoint</Application>
  <PresentationFormat>Presentación en pantalla (4:3)</PresentationFormat>
  <Paragraphs>169</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Concurrencia</vt:lpstr>
      <vt:lpstr>UNIVERSIDAD AUTÓNOMA DEL ESTADO DE MÉXICO  FACULTAD DE QUÍMICA  PROG: QUIMICO FARMACEUTICO BIOLOGO  Identificación de las propiedades fisicoquímicas de los diferentes grupos de la tabla periódica </vt:lpstr>
      <vt:lpstr>UNIDAD I  Propiedades fisicoquímicas de los diferentes grupos de la tabla periódica </vt:lpstr>
      <vt:lpstr>Nomenclatura de compuestos inorgánicos</vt:lpstr>
      <vt:lpstr>Nomenclatura de compuestos inorgánicos</vt:lpstr>
      <vt:lpstr>Nomenclatura de compuestos inorgánicos</vt:lpstr>
      <vt:lpstr>Complejos de metales de transición (reglas de nomenclatura)</vt:lpstr>
      <vt:lpstr>Diapositiva 7</vt:lpstr>
      <vt:lpstr>Diapositiva 8</vt:lpstr>
      <vt:lpstr>Ejemplos</vt:lpstr>
      <vt:lpstr>Nomenclatura Ewens-Bassett</vt:lpstr>
      <vt:lpstr>Propiedades fisicoquímicas de los elementos</vt:lpstr>
      <vt:lpstr>Carga nuclear efectiva </vt:lpstr>
      <vt:lpstr>Carga nuclear efectiva, reglas de Slater </vt:lpstr>
      <vt:lpstr>Reglas para cálculo de s </vt:lpstr>
      <vt:lpstr>Ejemplo </vt:lpstr>
      <vt:lpstr>Carga nuclear efectiva</vt:lpstr>
      <vt:lpstr>Radios atómicos</vt:lpstr>
      <vt:lpstr>Radios atómicos</vt:lpstr>
      <vt:lpstr>Radios atómicos cont.</vt:lpstr>
      <vt:lpstr>Energía de ionización </vt:lpstr>
      <vt:lpstr>Energía de ionización </vt:lpstr>
      <vt:lpstr>Energía de ionización </vt:lpstr>
      <vt:lpstr>Afinidad electrónica </vt:lpstr>
      <vt:lpstr>Afinidad electrónica </vt:lpstr>
      <vt:lpstr>Afinidad electrónica </vt:lpstr>
      <vt:lpstr>Electronegatividad </vt:lpstr>
      <vt:lpstr>Electronegatividad </vt:lpstr>
      <vt:lpstr>Electronegatividad </vt:lpstr>
      <vt:lpstr>Electronegatividad </vt:lpstr>
      <vt:lpstr>Electronegatividad </vt:lpstr>
      <vt:lpstr>Electronegatividad </vt:lpstr>
      <vt:lpstr>Carácter Ácido Formulado por Brønsted-Lowry </vt:lpstr>
      <vt:lpstr>Carácter Ácido Formulado por Brønsted-Lowry </vt:lpstr>
      <vt:lpstr>Carácter Ácido Formulado por Brønsted-Lowry </vt:lpstr>
      <vt:lpstr>Carácter oxidante-reductor </vt:lpstr>
      <vt:lpstr>Carácter oxidante reductor </vt:lpstr>
      <vt:lpstr>Carácter oxidante reductor </vt:lpstr>
      <vt:lpstr>Conceptos de ácido-bases duros y blandos de Pearson</vt:lpstr>
      <vt:lpstr>Diapositiva 39</vt:lpstr>
      <vt:lpstr>Diapositiva 40</vt:lpstr>
      <vt:lpstr>Diapositiva 41</vt:lpstr>
      <vt:lpstr>Diapositiva 42</vt:lpstr>
      <vt:lpstr>Diapositiva 43</vt:lpstr>
      <vt:lpstr>Referencias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  Propiedades fisicoquímicas de los diferentes grupos de la tabla periódica</dc:title>
  <dc:creator>user</dc:creator>
  <cp:lastModifiedBy>user</cp:lastModifiedBy>
  <cp:revision>97</cp:revision>
  <dcterms:created xsi:type="dcterms:W3CDTF">2016-07-26T03:54:10Z</dcterms:created>
  <dcterms:modified xsi:type="dcterms:W3CDTF">2016-10-12T05:51:55Z</dcterms:modified>
</cp:coreProperties>
</file>