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7"/>
  </p:notesMasterIdLst>
  <p:sldIdLst>
    <p:sldId id="267" r:id="rId2"/>
    <p:sldId id="266" r:id="rId3"/>
    <p:sldId id="269" r:id="rId4"/>
    <p:sldId id="268" r:id="rId5"/>
    <p:sldId id="270" r:id="rId6"/>
    <p:sldId id="271" r:id="rId7"/>
    <p:sldId id="257" r:id="rId8"/>
    <p:sldId id="260" r:id="rId9"/>
    <p:sldId id="291" r:id="rId10"/>
    <p:sldId id="292" r:id="rId11"/>
    <p:sldId id="258" r:id="rId12"/>
    <p:sldId id="259" r:id="rId13"/>
    <p:sldId id="263" r:id="rId14"/>
    <p:sldId id="264" r:id="rId15"/>
    <p:sldId id="26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93" r:id="rId34"/>
    <p:sldId id="289" r:id="rId35"/>
    <p:sldId id="290" r:id="rId36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7AC3CCA-C797-4891-BE02-D94E43425B78}" styleName="Estilo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D3BCF6-F0D1-4221-BB85-425781366A0D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2B9D87-C7A5-4B63-AF81-A6045F1B8E2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04558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2B9D87-C7A5-4B63-AF81-A6045F1B8E29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12263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68C7D-A67B-0E44-B3F6-0E9C9125E51E}" type="datetimeFigureOut">
              <a:rPr lang="es-ES" smtClean="0"/>
              <a:t>12/10/2016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D3902-F932-9642-9F3E-6D437B8E619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6735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68C7D-A67B-0E44-B3F6-0E9C9125E51E}" type="datetimeFigureOut">
              <a:rPr lang="es-ES" smtClean="0"/>
              <a:t>12/10/2016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D3902-F932-9642-9F3E-6D437B8E619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92491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68C7D-A67B-0E44-B3F6-0E9C9125E51E}" type="datetimeFigureOut">
              <a:rPr lang="es-ES" smtClean="0"/>
              <a:t>12/10/2016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D3902-F932-9642-9F3E-6D437B8E619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818086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 alt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 alt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B25011C-F6E6-44CE-B671-3881ED9F40E2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21317028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 alt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 alt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01DD6C8-8486-4291-BA73-3E42821EA015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036887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68C7D-A67B-0E44-B3F6-0E9C9125E51E}" type="datetimeFigureOut">
              <a:rPr lang="es-ES" smtClean="0"/>
              <a:t>12/10/2016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D3902-F932-9642-9F3E-6D437B8E619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5919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68C7D-A67B-0E44-B3F6-0E9C9125E51E}" type="datetimeFigureOut">
              <a:rPr lang="es-ES" smtClean="0"/>
              <a:t>12/10/2016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D3902-F932-9642-9F3E-6D437B8E619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87983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68C7D-A67B-0E44-B3F6-0E9C9125E51E}" type="datetimeFigureOut">
              <a:rPr lang="es-ES" smtClean="0"/>
              <a:t>12/10/2016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D3902-F932-9642-9F3E-6D437B8E619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4396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68C7D-A67B-0E44-B3F6-0E9C9125E51E}" type="datetimeFigureOut">
              <a:rPr lang="es-ES" smtClean="0"/>
              <a:t>12/10/2016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D3902-F932-9642-9F3E-6D437B8E619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62044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68C7D-A67B-0E44-B3F6-0E9C9125E51E}" type="datetimeFigureOut">
              <a:rPr lang="es-ES" smtClean="0"/>
              <a:t>12/10/2016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D3902-F932-9642-9F3E-6D437B8E619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07408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68C7D-A67B-0E44-B3F6-0E9C9125E51E}" type="datetimeFigureOut">
              <a:rPr lang="es-ES" smtClean="0"/>
              <a:t>12/10/2016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D3902-F932-9642-9F3E-6D437B8E619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1416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68C7D-A67B-0E44-B3F6-0E9C9125E51E}" type="datetimeFigureOut">
              <a:rPr lang="es-ES" smtClean="0"/>
              <a:t>12/10/2016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D3902-F932-9642-9F3E-6D437B8E619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04857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68C7D-A67B-0E44-B3F6-0E9C9125E51E}" type="datetimeFigureOut">
              <a:rPr lang="es-ES" smtClean="0"/>
              <a:t>12/10/2016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D3902-F932-9642-9F3E-6D437B8E619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0191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768C7D-A67B-0E44-B3F6-0E9C9125E51E}" type="datetimeFigureOut">
              <a:rPr lang="es-ES" smtClean="0"/>
              <a:t>12/10/2016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2D3902-F932-9642-9F3E-6D437B8E619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87301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gif"/><Relationship Id="rId4" Type="http://schemas.openxmlformats.org/officeDocument/2006/relationships/image" Target="../media/image24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44624"/>
            <a:ext cx="7772400" cy="1470025"/>
          </a:xfrm>
        </p:spPr>
        <p:txBody>
          <a:bodyPr/>
          <a:lstStyle/>
          <a:p>
            <a:r>
              <a:rPr lang="es-MX" b="1" dirty="0" smtClean="0"/>
              <a:t>Universidad Autónoma del  Estado de México</a:t>
            </a:r>
            <a:endParaRPr lang="es-MX" b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39552" y="1556792"/>
            <a:ext cx="8424936" cy="1368152"/>
          </a:xfrm>
        </p:spPr>
        <p:txBody>
          <a:bodyPr>
            <a:normAutofit fontScale="85000" lnSpcReduction="20000"/>
          </a:bodyPr>
          <a:lstStyle/>
          <a:p>
            <a:r>
              <a:rPr lang="es-MX" sz="33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Centro Universitario </a:t>
            </a:r>
            <a:r>
              <a:rPr lang="es-MX" sz="33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UAEM</a:t>
            </a:r>
            <a:r>
              <a:rPr lang="es-MX" sz="33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Valle de México</a:t>
            </a:r>
          </a:p>
          <a:p>
            <a:endParaRPr lang="es-MX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MX" sz="33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Ingeniería en Computación</a:t>
            </a:r>
          </a:p>
          <a:p>
            <a:endParaRPr lang="es-MX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07504" y="2956968"/>
            <a:ext cx="903649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/>
              <a:t>Unidad de </a:t>
            </a:r>
            <a:r>
              <a:rPr lang="es-MX" sz="3200" b="1" dirty="0" smtClean="0"/>
              <a:t>Aprendizaje</a:t>
            </a:r>
          </a:p>
          <a:p>
            <a:pPr algn="ctr"/>
            <a:r>
              <a:rPr lang="es-MX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Sistemas Operativos</a:t>
            </a:r>
            <a:endParaRPr lang="es-MX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MX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Administrador de Archivos</a:t>
            </a:r>
            <a:endParaRPr lang="es-MX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endParaRPr lang="es-MX" sz="3200" dirty="0" smtClean="0"/>
          </a:p>
          <a:p>
            <a:pPr algn="r"/>
            <a:r>
              <a:rPr lang="es-MX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Elaboró:</a:t>
            </a:r>
            <a:endParaRPr lang="es-MX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es-MX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Ivonne </a:t>
            </a:r>
            <a:r>
              <a:rPr lang="es-MX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Rodríguez </a:t>
            </a:r>
            <a:r>
              <a:rPr lang="es-MX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Pérez</a:t>
            </a:r>
          </a:p>
          <a:p>
            <a:pPr algn="r"/>
            <a:endParaRPr lang="es-MX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MX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Septiembre de 2016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58951">
            <a:off x="335348" y="2819878"/>
            <a:ext cx="1571461" cy="2321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704770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84908" y="236043"/>
            <a:ext cx="8229600" cy="1143000"/>
          </a:xfr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Conceptos básicos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69678">
            <a:off x="6973165" y="4621789"/>
            <a:ext cx="1543050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Doble onda"/>
          <p:cNvSpPr/>
          <p:nvPr/>
        </p:nvSpPr>
        <p:spPr>
          <a:xfrm rot="20752136">
            <a:off x="5015344" y="2129704"/>
            <a:ext cx="3810000" cy="1745673"/>
          </a:xfrm>
          <a:prstGeom prst="doubleWav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altLang="es-MX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Base de datos</a:t>
            </a:r>
            <a:endParaRPr lang="es-MX" sz="3600" dirty="0"/>
          </a:p>
        </p:txBody>
      </p:sp>
      <p:sp>
        <p:nvSpPr>
          <p:cNvPr id="5" name="4 Cinta hacia abajo"/>
          <p:cNvSpPr/>
          <p:nvPr/>
        </p:nvSpPr>
        <p:spPr>
          <a:xfrm rot="635080">
            <a:off x="623455" y="4807527"/>
            <a:ext cx="5514109" cy="1524000"/>
          </a:xfrm>
          <a:prstGeom prst="ribb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altLang="es-MX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Archivos programa</a:t>
            </a:r>
            <a:endParaRPr lang="es-MX" sz="3600" dirty="0"/>
          </a:p>
        </p:txBody>
      </p:sp>
      <p:sp>
        <p:nvSpPr>
          <p:cNvPr id="6" name="5 Explosión 2"/>
          <p:cNvSpPr/>
          <p:nvPr/>
        </p:nvSpPr>
        <p:spPr>
          <a:xfrm>
            <a:off x="457199" y="1443841"/>
            <a:ext cx="3740727" cy="2741531"/>
          </a:xfrm>
          <a:prstGeom prst="irregularSeal2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altLang="es-MX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Archivos de datos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3993759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33073"/>
            <a:ext cx="822960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SO es responsable de :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457199" y="1473495"/>
            <a:ext cx="84707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dirty="0">
                <a:latin typeface="+mj-lt"/>
              </a:rPr>
              <a:t>• Construir y eliminar archivos y directorios</a:t>
            </a:r>
            <a:r>
              <a:rPr lang="es-MX" sz="3200" dirty="0" smtClean="0">
                <a:latin typeface="+mj-lt"/>
              </a:rPr>
              <a:t>.</a:t>
            </a:r>
          </a:p>
          <a:p>
            <a:endParaRPr lang="es-MX" sz="3200" dirty="0">
              <a:latin typeface="+mj-lt"/>
            </a:endParaRPr>
          </a:p>
          <a:p>
            <a:r>
              <a:rPr lang="es-MX" sz="3200" dirty="0">
                <a:latin typeface="+mj-lt"/>
              </a:rPr>
              <a:t>• Ofrecer funciones para manipular archivos y directorios</a:t>
            </a:r>
            <a:r>
              <a:rPr lang="es-MX" sz="3200" dirty="0" smtClean="0">
                <a:latin typeface="+mj-lt"/>
              </a:rPr>
              <a:t>.</a:t>
            </a:r>
          </a:p>
          <a:p>
            <a:endParaRPr lang="es-MX" sz="3200" dirty="0">
              <a:latin typeface="+mj-lt"/>
            </a:endParaRPr>
          </a:p>
          <a:p>
            <a:r>
              <a:rPr lang="es-MX" sz="3200" dirty="0">
                <a:latin typeface="+mj-lt"/>
              </a:rPr>
              <a:t>•Establecer la correspondencia entre archivos y unidades de almacenamiento</a:t>
            </a:r>
            <a:r>
              <a:rPr lang="es-MX" sz="3200" dirty="0" smtClean="0">
                <a:latin typeface="+mj-lt"/>
              </a:rPr>
              <a:t>.</a:t>
            </a:r>
          </a:p>
          <a:p>
            <a:endParaRPr lang="es-MX" sz="3200" dirty="0">
              <a:latin typeface="+mj-lt"/>
            </a:endParaRPr>
          </a:p>
          <a:p>
            <a:r>
              <a:rPr lang="es-MX" sz="3200" dirty="0">
                <a:latin typeface="+mj-lt"/>
              </a:rPr>
              <a:t>• Realizar copias de seguridad de archivos.</a:t>
            </a:r>
            <a:endParaRPr lang="es-MX" sz="3200" dirty="0">
              <a:latin typeface="+mj-lt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2291" y="5640073"/>
            <a:ext cx="1335664" cy="1014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8917" y="4400439"/>
            <a:ext cx="1427883" cy="929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2847" y="2881746"/>
            <a:ext cx="1032754" cy="99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4930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Administrador de Archivos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80005" y="1480099"/>
            <a:ext cx="887024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Controla</a:t>
            </a:r>
            <a:r>
              <a:rPr lang="es-E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:</a:t>
            </a:r>
          </a:p>
          <a:p>
            <a:endParaRPr lang="es-ES" sz="3200" dirty="0">
              <a:latin typeface="+mj-lt"/>
            </a:endParaRPr>
          </a:p>
          <a:p>
            <a:pPr indent="-457200">
              <a:buFont typeface="Wingdings" charset="2"/>
              <a:buChar char="ü"/>
            </a:pPr>
            <a:r>
              <a:rPr lang="es-ES" sz="3200" dirty="0">
                <a:latin typeface="+mj-lt"/>
              </a:rPr>
              <a:t> </a:t>
            </a:r>
            <a:r>
              <a:rPr lang="es-ES" sz="3200" dirty="0">
                <a:latin typeface="+mj-lt"/>
              </a:rPr>
              <a:t>L</a:t>
            </a:r>
            <a:r>
              <a:rPr lang="es-ES" sz="3200" dirty="0">
                <a:latin typeface="+mj-lt"/>
              </a:rPr>
              <a:t>a </a:t>
            </a:r>
            <a:r>
              <a:rPr lang="es-ES" sz="3200" dirty="0">
                <a:latin typeface="+mj-lt"/>
              </a:rPr>
              <a:t>forma</a:t>
            </a:r>
            <a:r>
              <a:rPr lang="es-ES" sz="3200" dirty="0">
                <a:latin typeface="+mj-lt"/>
              </a:rPr>
              <a:t> en que los archivos están </a:t>
            </a:r>
            <a:r>
              <a:rPr lang="es-ES" sz="3200" dirty="0">
                <a:latin typeface="+mj-lt"/>
              </a:rPr>
              <a:t>organizados </a:t>
            </a:r>
            <a:r>
              <a:rPr lang="es-ES" sz="3200" dirty="0" smtClean="0">
                <a:latin typeface="+mj-lt"/>
              </a:rPr>
              <a:t>lógicamente</a:t>
            </a:r>
          </a:p>
          <a:p>
            <a:endParaRPr lang="es-ES" sz="3200" dirty="0">
              <a:latin typeface="+mj-lt"/>
            </a:endParaRPr>
          </a:p>
          <a:p>
            <a:pPr indent="-457200">
              <a:buFont typeface="Wingdings" charset="2"/>
              <a:buChar char="ü"/>
            </a:pPr>
            <a:r>
              <a:rPr lang="es-ES" sz="3200" dirty="0">
                <a:latin typeface="+mj-lt"/>
              </a:rPr>
              <a:t>Cómo están </a:t>
            </a:r>
            <a:r>
              <a:rPr lang="es-ES" sz="3200" dirty="0">
                <a:latin typeface="+mj-lt"/>
              </a:rPr>
              <a:t>almacenados en sentido </a:t>
            </a:r>
            <a:r>
              <a:rPr lang="es-ES" sz="3200" dirty="0" smtClean="0">
                <a:latin typeface="+mj-lt"/>
              </a:rPr>
              <a:t>físico</a:t>
            </a:r>
          </a:p>
          <a:p>
            <a:pPr indent="-457200">
              <a:buFont typeface="Wingdings" charset="2"/>
              <a:buChar char="ü"/>
            </a:pPr>
            <a:endParaRPr lang="es-ES" sz="3200" dirty="0">
              <a:latin typeface="+mj-lt"/>
            </a:endParaRPr>
          </a:p>
          <a:p>
            <a:pPr indent="-457200">
              <a:buFont typeface="Wingdings" charset="2"/>
              <a:buChar char="ü"/>
            </a:pPr>
            <a:r>
              <a:rPr lang="es-ES" sz="3200" dirty="0">
                <a:latin typeface="+mj-lt"/>
              </a:rPr>
              <a:t> Cómo se tiene acceso a ellos </a:t>
            </a:r>
            <a:endParaRPr lang="es-ES" sz="3200" dirty="0" smtClean="0">
              <a:latin typeface="+mj-lt"/>
            </a:endParaRPr>
          </a:p>
          <a:p>
            <a:endParaRPr lang="es-ES" sz="3200" dirty="0">
              <a:latin typeface="+mj-lt"/>
            </a:endParaRPr>
          </a:p>
          <a:p>
            <a:pPr indent="-457200">
              <a:buFont typeface="Wingdings" charset="2"/>
              <a:buChar char="ü"/>
            </a:pPr>
            <a:r>
              <a:rPr lang="es-ES" sz="3200" dirty="0">
                <a:latin typeface="+mj-lt"/>
              </a:rPr>
              <a:t> Quién tiene permiso para acceso</a:t>
            </a:r>
            <a:endParaRPr lang="es-ES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7716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Funciones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70007" y="1417638"/>
            <a:ext cx="8670237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200" dirty="0" smtClean="0">
                <a:latin typeface="+mj-lt"/>
              </a:rPr>
              <a:t>a) Llevar </a:t>
            </a:r>
            <a:r>
              <a:rPr lang="es-MX" sz="3200" dirty="0">
                <a:latin typeface="+mj-lt"/>
              </a:rPr>
              <a:t>el control de donde se almacena cada archivo</a:t>
            </a:r>
          </a:p>
          <a:p>
            <a:pPr indent="-457200" algn="just">
              <a:buFont typeface="Wingdings" charset="2"/>
              <a:buChar char="ü"/>
            </a:pPr>
            <a:endParaRPr lang="es-MX" sz="3200" dirty="0">
              <a:latin typeface="+mj-lt"/>
            </a:endParaRPr>
          </a:p>
          <a:p>
            <a:pPr algn="just"/>
            <a:endParaRPr lang="es-MX" sz="3200" dirty="0">
              <a:latin typeface="+mj-lt"/>
            </a:endParaRPr>
          </a:p>
          <a:p>
            <a:pPr algn="just"/>
            <a:r>
              <a:rPr lang="es-MX" sz="3200" dirty="0" smtClean="0">
                <a:latin typeface="+mj-lt"/>
              </a:rPr>
              <a:t>b) Utilizar </a:t>
            </a:r>
            <a:r>
              <a:rPr lang="es-MX" sz="3200" dirty="0">
                <a:latin typeface="+mj-lt"/>
              </a:rPr>
              <a:t>una política que determine donde y cómo se almacenaran los archivos, asegurando el uso eficiente del espacio de almacenamiento disponible y proporcionando un acceso eficiente a los archivos.</a:t>
            </a:r>
          </a:p>
          <a:p>
            <a:pPr algn="just"/>
            <a:endParaRPr lang="es-MX" sz="2400" b="1" dirty="0" smtClean="0">
              <a:solidFill>
                <a:srgbClr val="000000"/>
              </a:solidFill>
              <a:latin typeface="Century Gothic"/>
              <a:cs typeface="Century Gothic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8100" y="2063461"/>
            <a:ext cx="1447800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6265" y="5438482"/>
            <a:ext cx="1697560" cy="1289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925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Funciones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20009" y="1487788"/>
            <a:ext cx="863023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b="1" dirty="0" smtClean="0">
              <a:solidFill>
                <a:srgbClr val="000000"/>
              </a:solidFill>
              <a:latin typeface="Century Gothic"/>
              <a:cs typeface="Century Gothic"/>
            </a:endParaRPr>
          </a:p>
          <a:p>
            <a:pPr marL="514350" indent="-514350" algn="just">
              <a:buFont typeface="+mj-lt"/>
              <a:buAutoNum type="alphaLcParenR" startAt="2"/>
            </a:pPr>
            <a:r>
              <a:rPr lang="es-MX" sz="3200" dirty="0">
                <a:latin typeface="+mj-lt"/>
              </a:rPr>
              <a:t>Asignar cada archivo cuando se ha aceptado el acceso de un usuario al mismo y registrar su uso</a:t>
            </a:r>
            <a:r>
              <a:rPr lang="es-MX" sz="3200" dirty="0" smtClean="0">
                <a:latin typeface="+mj-lt"/>
              </a:rPr>
              <a:t>.</a:t>
            </a:r>
          </a:p>
          <a:p>
            <a:pPr algn="just"/>
            <a:endParaRPr lang="es-MX" sz="3200" dirty="0" smtClean="0">
              <a:latin typeface="+mj-lt"/>
            </a:endParaRPr>
          </a:p>
          <a:p>
            <a:pPr algn="just"/>
            <a:endParaRPr lang="es-MX" sz="3200" dirty="0">
              <a:latin typeface="+mj-lt"/>
            </a:endParaRPr>
          </a:p>
          <a:p>
            <a:pPr algn="just"/>
            <a:endParaRPr lang="es-MX" sz="3200" dirty="0" smtClean="0">
              <a:latin typeface="+mj-lt"/>
            </a:endParaRPr>
          </a:p>
          <a:p>
            <a:pPr algn="just"/>
            <a:r>
              <a:rPr lang="es-MX" sz="3200" dirty="0">
                <a:latin typeface="+mj-lt"/>
              </a:rPr>
              <a:t> </a:t>
            </a:r>
            <a:r>
              <a:rPr lang="es-MX" sz="3200" dirty="0" smtClean="0">
                <a:latin typeface="+mj-lt"/>
              </a:rPr>
              <a:t>c)  Desasignar </a:t>
            </a:r>
            <a:r>
              <a:rPr lang="es-MX" sz="3200" dirty="0">
                <a:latin typeface="+mj-lt"/>
              </a:rPr>
              <a:t>el archivo cuando éste es devuelto a almacenamiento y comunicar su disponibilidad a otros interesados que pudieran estar esperándolo.</a:t>
            </a:r>
            <a:endParaRPr lang="es-MX" sz="3200" dirty="0">
              <a:latin typeface="+mj-lt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8727" y="2851573"/>
            <a:ext cx="3103418" cy="1977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7343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Organización de los archivos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270008" y="2150157"/>
            <a:ext cx="390010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3200" dirty="0">
              <a:latin typeface="+mj-lt"/>
            </a:endParaRPr>
          </a:p>
          <a:p>
            <a:endParaRPr lang="es-ES" sz="3200" dirty="0">
              <a:latin typeface="+mj-lt"/>
            </a:endParaRPr>
          </a:p>
          <a:p>
            <a:endParaRPr lang="es-ES" dirty="0"/>
          </a:p>
        </p:txBody>
      </p:sp>
      <p:sp>
        <p:nvSpPr>
          <p:cNvPr id="4" name="3 Cheurón"/>
          <p:cNvSpPr/>
          <p:nvPr/>
        </p:nvSpPr>
        <p:spPr>
          <a:xfrm>
            <a:off x="270008" y="1658501"/>
            <a:ext cx="4104456" cy="1483037"/>
          </a:xfrm>
          <a:prstGeom prst="chevron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4400" dirty="0" smtClean="0">
              <a:latin typeface="+mj-lt"/>
            </a:endParaRPr>
          </a:p>
          <a:p>
            <a:r>
              <a:rPr lang="es-ES" sz="4400" dirty="0" smtClean="0">
                <a:latin typeface="+mj-lt"/>
              </a:rPr>
              <a:t>Secuencial</a:t>
            </a:r>
            <a:endParaRPr lang="es-ES" sz="4400" dirty="0">
              <a:latin typeface="+mj-lt"/>
            </a:endParaRPr>
          </a:p>
          <a:p>
            <a:endParaRPr lang="es-MX" sz="3600" b="1" dirty="0"/>
          </a:p>
        </p:txBody>
      </p:sp>
      <p:sp>
        <p:nvSpPr>
          <p:cNvPr id="5" name="4 Cheurón"/>
          <p:cNvSpPr/>
          <p:nvPr/>
        </p:nvSpPr>
        <p:spPr>
          <a:xfrm>
            <a:off x="4239565" y="3544612"/>
            <a:ext cx="4609403" cy="1483037"/>
          </a:xfrm>
          <a:prstGeom prst="chevron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4000" dirty="0" smtClean="0">
              <a:latin typeface="+mj-lt"/>
            </a:endParaRPr>
          </a:p>
          <a:p>
            <a:pPr algn="ctr"/>
            <a:r>
              <a:rPr lang="es-ES" sz="4000" dirty="0" smtClean="0">
                <a:latin typeface="+mj-lt"/>
              </a:rPr>
              <a:t>Directo  o </a:t>
            </a:r>
            <a:r>
              <a:rPr lang="es-ES" sz="4000" dirty="0">
                <a:latin typeface="+mj-lt"/>
              </a:rPr>
              <a:t>aleatorio</a:t>
            </a:r>
          </a:p>
          <a:p>
            <a:pPr algn="ctr"/>
            <a:endParaRPr lang="es-MX" sz="4000" b="1" dirty="0"/>
          </a:p>
        </p:txBody>
      </p:sp>
      <p:sp>
        <p:nvSpPr>
          <p:cNvPr id="6" name="5 Cheurón"/>
          <p:cNvSpPr/>
          <p:nvPr/>
        </p:nvSpPr>
        <p:spPr>
          <a:xfrm>
            <a:off x="107504" y="5205644"/>
            <a:ext cx="4104456" cy="1483037"/>
          </a:xfrm>
          <a:prstGeom prst="chevron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innerShdw blurRad="63500" dist="50800">
              <a:prstClr val="black">
                <a:alpha val="50000"/>
              </a:prstClr>
            </a:inn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4000" dirty="0" smtClean="0">
              <a:latin typeface="+mj-lt"/>
            </a:endParaRPr>
          </a:p>
          <a:p>
            <a:r>
              <a:rPr lang="es-ES" sz="4000" dirty="0" smtClean="0">
                <a:latin typeface="+mj-lt"/>
              </a:rPr>
              <a:t>Indexado</a:t>
            </a:r>
            <a:endParaRPr lang="es-ES" sz="4000" dirty="0">
              <a:latin typeface="+mj-lt"/>
            </a:endParaRPr>
          </a:p>
          <a:p>
            <a:endParaRPr lang="es-MX" sz="4000" b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8814" y="1544273"/>
            <a:ext cx="2555725" cy="1711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8691" y="5154842"/>
            <a:ext cx="2638864" cy="1533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836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s-ES" alt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Organización de Archivos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altLang="es-MX" b="1" dirty="0"/>
              <a:t>Longitud Fija</a:t>
            </a:r>
          </a:p>
          <a:p>
            <a:pPr>
              <a:buFont typeface="Wingdings" pitchFamily="2" charset="2"/>
              <a:buChar char="Ø"/>
            </a:pPr>
            <a:r>
              <a:rPr lang="es-ES" altLang="es-MX" dirty="0"/>
              <a:t>   Fáciles de implementar</a:t>
            </a:r>
          </a:p>
          <a:p>
            <a:pPr>
              <a:buFont typeface="Wingdings" pitchFamily="2" charset="2"/>
              <a:buChar char="Ø"/>
            </a:pPr>
            <a:r>
              <a:rPr lang="es-ES" altLang="es-MX" dirty="0"/>
              <a:t>   Maneja acceso secuencial</a:t>
            </a:r>
          </a:p>
          <a:p>
            <a:pPr>
              <a:buFont typeface="Wingdings" pitchFamily="2" charset="2"/>
              <a:buNone/>
            </a:pPr>
            <a:endParaRPr lang="es-ES" altLang="es-MX" dirty="0"/>
          </a:p>
          <a:p>
            <a:pPr>
              <a:buFont typeface="Wingdings" pitchFamily="2" charset="2"/>
              <a:buNone/>
            </a:pPr>
            <a:r>
              <a:rPr lang="es-ES" altLang="es-MX" b="1" u="sng" dirty="0"/>
              <a:t>Desventajas:</a:t>
            </a:r>
          </a:p>
          <a:p>
            <a:pPr>
              <a:buFont typeface="Wingdings" pitchFamily="2" charset="2"/>
              <a:buChar char="q"/>
            </a:pPr>
            <a:r>
              <a:rPr lang="es-ES" altLang="es-MX" dirty="0"/>
              <a:t> Trunca los datos.</a:t>
            </a:r>
          </a:p>
          <a:p>
            <a:pPr>
              <a:buFont typeface="Wingdings" pitchFamily="2" charset="2"/>
              <a:buChar char="q"/>
            </a:pPr>
            <a:r>
              <a:rPr lang="es-ES" altLang="es-MX" dirty="0"/>
              <a:t> Presenta fragmentación</a:t>
            </a:r>
          </a:p>
        </p:txBody>
      </p:sp>
      <p:pic>
        <p:nvPicPr>
          <p:cNvPr id="20485" name="Picture 5" descr="disk_media_revolution_md_wht.gif (21293 bytes)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270375"/>
            <a:ext cx="2484438" cy="1535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7316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nimBg="1"/>
      <p:bldP spid="2048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s-ES" alt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Organización de Archivos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altLang="es-MX" b="1" dirty="0"/>
              <a:t>Longitud variable</a:t>
            </a:r>
          </a:p>
          <a:p>
            <a:pPr>
              <a:buFont typeface="Wingdings" pitchFamily="2" charset="2"/>
              <a:buChar char="v"/>
            </a:pPr>
            <a:r>
              <a:rPr lang="es-ES" altLang="es-MX" dirty="0"/>
              <a:t>   Se ajusta al tamaño requerido.</a:t>
            </a:r>
          </a:p>
          <a:p>
            <a:pPr>
              <a:buFont typeface="Wingdings" pitchFamily="2" charset="2"/>
              <a:buChar char="v"/>
            </a:pPr>
            <a:r>
              <a:rPr lang="es-ES" altLang="es-MX" dirty="0"/>
              <a:t>   No trunca caracteres.</a:t>
            </a:r>
          </a:p>
          <a:p>
            <a:pPr>
              <a:buFontTx/>
              <a:buNone/>
            </a:pPr>
            <a:endParaRPr lang="es-ES" altLang="es-MX" dirty="0"/>
          </a:p>
          <a:p>
            <a:pPr>
              <a:buFontTx/>
              <a:buNone/>
            </a:pPr>
            <a:r>
              <a:rPr lang="es-ES" altLang="es-MX" b="1" u="sng" dirty="0"/>
              <a:t>Desventaja</a:t>
            </a:r>
          </a:p>
          <a:p>
            <a:pPr>
              <a:buFont typeface="Wingdings" pitchFamily="2" charset="2"/>
              <a:buChar char="q"/>
            </a:pPr>
            <a:r>
              <a:rPr lang="es-ES" altLang="es-MX" dirty="0"/>
              <a:t>  Difícil acceso</a:t>
            </a:r>
          </a:p>
          <a:p>
            <a:pPr>
              <a:buFontTx/>
              <a:buNone/>
            </a:pPr>
            <a:r>
              <a:rPr lang="es-ES" altLang="es-MX" dirty="0"/>
              <a:t>  </a:t>
            </a:r>
          </a:p>
        </p:txBody>
      </p:sp>
      <p:pic>
        <p:nvPicPr>
          <p:cNvPr id="21509" name="Picture 5" descr="Grabadora.gif (11037 bytes)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4681538"/>
            <a:ext cx="2881313" cy="133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8126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nimBg="1"/>
      <p:bldP spid="2150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ES" alt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Organización de los archivos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Tx/>
              <a:buNone/>
            </a:pPr>
            <a:r>
              <a:rPr lang="es-ES" altLang="es-MX" dirty="0"/>
              <a:t>  Tiene que ver con la forma en que los registros están  organizados y las característica del medio utilizado para su almacenamiento.</a:t>
            </a:r>
          </a:p>
          <a:p>
            <a:pPr algn="just">
              <a:buFontTx/>
              <a:buNone/>
            </a:pPr>
            <a:r>
              <a:rPr lang="es-ES" altLang="es-MX" dirty="0"/>
              <a:t> </a:t>
            </a:r>
          </a:p>
          <a:p>
            <a:pPr algn="just">
              <a:buFontTx/>
              <a:buNone/>
            </a:pPr>
            <a:r>
              <a:rPr lang="es-ES" altLang="es-MX" dirty="0"/>
              <a:t>   Para seleccionar la mejor opción se consideran los siguientes puntos:</a:t>
            </a:r>
          </a:p>
        </p:txBody>
      </p:sp>
      <p:pic>
        <p:nvPicPr>
          <p:cNvPr id="22533" name="Picture 5" descr="varo0095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5516563"/>
            <a:ext cx="1944687" cy="1184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5231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nimBg="1"/>
      <p:bldP spid="22531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s-ES" alt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Organización de los archivos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altLang="es-MX" dirty="0"/>
              <a:t>Volatilidad de los datos</a:t>
            </a:r>
          </a:p>
          <a:p>
            <a:pPr>
              <a:buFontTx/>
              <a:buNone/>
            </a:pPr>
            <a:endParaRPr lang="es-ES" altLang="es-MX" dirty="0"/>
          </a:p>
          <a:p>
            <a:r>
              <a:rPr lang="es-ES" altLang="es-MX" dirty="0"/>
              <a:t>Actividad del archivo</a:t>
            </a:r>
          </a:p>
          <a:p>
            <a:pPr>
              <a:buFontTx/>
              <a:buNone/>
            </a:pPr>
            <a:endParaRPr lang="es-ES" altLang="es-MX" dirty="0"/>
          </a:p>
          <a:p>
            <a:r>
              <a:rPr lang="es-ES" altLang="es-MX" dirty="0"/>
              <a:t>Tamaño del archivo</a:t>
            </a:r>
          </a:p>
          <a:p>
            <a:pPr>
              <a:buFontTx/>
              <a:buNone/>
            </a:pPr>
            <a:endParaRPr lang="es-ES" altLang="es-MX" dirty="0"/>
          </a:p>
          <a:p>
            <a:r>
              <a:rPr lang="es-ES" altLang="es-MX" dirty="0"/>
              <a:t>Tiempo de respuesta.</a:t>
            </a:r>
          </a:p>
          <a:p>
            <a:pPr>
              <a:buFontTx/>
              <a:buNone/>
            </a:pPr>
            <a:endParaRPr lang="es-ES" altLang="es-MX" dirty="0"/>
          </a:p>
        </p:txBody>
      </p:sp>
      <p:pic>
        <p:nvPicPr>
          <p:cNvPr id="23561" name="Picture 9" descr="info0007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3300" y="3789363"/>
            <a:ext cx="1152525" cy="115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63" name="Picture 11" descr="elec0003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1484313"/>
            <a:ext cx="960437" cy="1081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65" name="Picture 13" descr="info0020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5157788"/>
            <a:ext cx="1079500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67" name="Picture 15" descr="info0016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492375"/>
            <a:ext cx="865188" cy="865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6768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animBg="1"/>
      <p:bldP spid="2355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50"/>
            <a:ext cx="9144000" cy="687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132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s-ES" altLang="es-MX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ASIGNACIÓN </a:t>
            </a:r>
            <a:r>
              <a:rPr lang="es-ES" altLang="es-MX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ALMACENAMIENTO </a:t>
            </a:r>
            <a:r>
              <a:rPr lang="es-ES" altLang="es-MX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FÍSICO</a:t>
            </a:r>
            <a:endParaRPr lang="es-ES" altLang="es-MX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68313" y="1485900"/>
            <a:ext cx="8229600" cy="5111750"/>
          </a:xfrm>
        </p:spPr>
        <p:txBody>
          <a:bodyPr/>
          <a:lstStyle/>
          <a:p>
            <a:pPr algn="ctr">
              <a:buFontTx/>
              <a:buNone/>
            </a:pPr>
            <a:r>
              <a:rPr lang="es-ES" altLang="es-MX" b="1" u="sng" dirty="0">
                <a:solidFill>
                  <a:srgbClr val="33CCFF"/>
                </a:solidFill>
              </a:rPr>
              <a:t>Almacenamiento contiguo</a:t>
            </a:r>
            <a:endParaRPr lang="es-ES" altLang="es-MX" u="sng" dirty="0">
              <a:solidFill>
                <a:srgbClr val="33CCFF"/>
              </a:solidFill>
            </a:endParaRPr>
          </a:p>
          <a:p>
            <a:pPr algn="just">
              <a:buFontTx/>
              <a:buNone/>
            </a:pPr>
            <a:r>
              <a:rPr lang="es-ES" altLang="es-MX" dirty="0"/>
              <a:t>Cuando los registros lo utilizan, se almacenan uno después de otro.</a:t>
            </a:r>
            <a:endParaRPr lang="es-ES" altLang="es-MX" u="sng" dirty="0"/>
          </a:p>
          <a:p>
            <a:pPr algn="just">
              <a:buFontTx/>
              <a:buNone/>
            </a:pPr>
            <a:r>
              <a:rPr lang="es-ES" altLang="es-MX" b="1" u="sng" dirty="0"/>
              <a:t>Ventajas</a:t>
            </a:r>
          </a:p>
          <a:p>
            <a:pPr algn="just"/>
            <a:r>
              <a:rPr lang="es-ES" altLang="es-MX" dirty="0"/>
              <a:t>Cualquier registro se puede encontrar y leer cuando se conocen su dirección de inicio y tamaño.</a:t>
            </a:r>
          </a:p>
          <a:p>
            <a:pPr algn="just"/>
            <a:r>
              <a:rPr lang="es-ES" altLang="es-MX" dirty="0"/>
              <a:t>Facilidad de acceso directo.</a:t>
            </a:r>
          </a:p>
        </p:txBody>
      </p:sp>
      <p:pic>
        <p:nvPicPr>
          <p:cNvPr id="2055" name="Picture 7" descr="carpeta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2473" y="4903101"/>
            <a:ext cx="1694440" cy="140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9530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0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  <p:bldP spid="205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s-ES" alt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Almacenamiento contiguo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es-ES" altLang="es-MX" sz="2800" b="1" u="sng" dirty="0"/>
              <a:t>Desventajas</a:t>
            </a:r>
          </a:p>
          <a:p>
            <a:pPr marL="609600" indent="-609600" algn="just"/>
            <a:r>
              <a:rPr lang="es-ES" altLang="es-MX" sz="2800" dirty="0"/>
              <a:t>Los registros no se pueden expandir a menos que  exista espacio vacío disponible en seguida.</a:t>
            </a:r>
          </a:p>
          <a:p>
            <a:pPr marL="609600" indent="-609600" algn="just"/>
            <a:r>
              <a:rPr lang="es-ES" altLang="es-MX" sz="2800" dirty="0"/>
              <a:t>Sino hay espacio suficiente, cada vez que se agreguen registros  habrá que copiar el archivo a una sección mas grande del disco.</a:t>
            </a:r>
          </a:p>
          <a:p>
            <a:pPr marL="609600" indent="-609600" algn="just"/>
            <a:r>
              <a:rPr lang="es-ES" altLang="es-MX" sz="2800" dirty="0"/>
              <a:t>Se da la fragmentación. </a:t>
            </a:r>
          </a:p>
        </p:txBody>
      </p:sp>
      <p:pic>
        <p:nvPicPr>
          <p:cNvPr id="3077" name="Picture 5" descr="file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0283" y="4433455"/>
            <a:ext cx="2552167" cy="1911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4407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  <p:bldP spid="3075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4" name="Rectangle 5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s-ES" alt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Almacenamiento</a:t>
            </a:r>
            <a:r>
              <a:rPr lang="es-ES" altLang="es-MX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alt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contiguo</a:t>
            </a:r>
          </a:p>
        </p:txBody>
      </p:sp>
      <p:graphicFrame>
        <p:nvGraphicFramePr>
          <p:cNvPr id="5448" name="Group 328"/>
          <p:cNvGraphicFramePr>
            <a:graphicFrameLocks noGrp="1"/>
          </p:cNvGraphicFramePr>
          <p:nvPr>
            <p:ph idx="1"/>
          </p:nvPr>
        </p:nvGraphicFramePr>
        <p:xfrm>
          <a:off x="323850" y="4911725"/>
          <a:ext cx="8424863" cy="749300"/>
        </p:xfrm>
        <a:graphic>
          <a:graphicData uri="http://schemas.openxmlformats.org/drawingml/2006/table">
            <a:tbl>
              <a:tblPr/>
              <a:tblGrid>
                <a:gridCol w="915988"/>
                <a:gridCol w="1100137"/>
                <a:gridCol w="1081088"/>
                <a:gridCol w="1079500"/>
                <a:gridCol w="1079500"/>
                <a:gridCol w="936625"/>
                <a:gridCol w="1223962"/>
                <a:gridCol w="1008063"/>
              </a:tblGrid>
              <a:tr h="749300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Espacio libre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Archivo2 registro1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Archivo2 registro2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Archivo2 registro3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Archivo2 registro4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es-MX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Espacio libre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Espacio libre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Espacio libre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321" name="AutoShape 201"/>
          <p:cNvSpPr>
            <a:spLocks noChangeAspect="1" noChangeArrowheads="1" noTextEdit="1"/>
          </p:cNvSpPr>
          <p:nvPr/>
        </p:nvSpPr>
        <p:spPr bwMode="auto">
          <a:xfrm>
            <a:off x="369888" y="1790700"/>
            <a:ext cx="8450262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323" name="Rectangle 203"/>
          <p:cNvSpPr>
            <a:spLocks noChangeArrowheads="1"/>
          </p:cNvSpPr>
          <p:nvPr/>
        </p:nvSpPr>
        <p:spPr bwMode="auto">
          <a:xfrm>
            <a:off x="7912100" y="1849438"/>
            <a:ext cx="5270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altLang="es-MX" sz="1000">
                <a:solidFill>
                  <a:srgbClr val="000000"/>
                </a:solidFill>
              </a:rPr>
              <a:t>Archivo3 </a:t>
            </a:r>
            <a:endParaRPr lang="es-ES" altLang="es-MX" sz="1000"/>
          </a:p>
        </p:txBody>
      </p:sp>
      <p:sp>
        <p:nvSpPr>
          <p:cNvPr id="5324" name="Rectangle 204"/>
          <p:cNvSpPr>
            <a:spLocks noChangeArrowheads="1"/>
          </p:cNvSpPr>
          <p:nvPr/>
        </p:nvSpPr>
        <p:spPr bwMode="auto">
          <a:xfrm>
            <a:off x="8255000" y="1985963"/>
            <a:ext cx="4921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altLang="es-MX" sz="1000">
                <a:solidFill>
                  <a:srgbClr val="000000"/>
                </a:solidFill>
              </a:rPr>
              <a:t>registro1</a:t>
            </a:r>
            <a:endParaRPr lang="es-ES" altLang="es-MX" sz="1000"/>
          </a:p>
        </p:txBody>
      </p:sp>
      <p:sp>
        <p:nvSpPr>
          <p:cNvPr id="5325" name="Rectangle 205"/>
          <p:cNvSpPr>
            <a:spLocks noChangeArrowheads="1"/>
          </p:cNvSpPr>
          <p:nvPr/>
        </p:nvSpPr>
        <p:spPr bwMode="auto">
          <a:xfrm>
            <a:off x="6867525" y="1849438"/>
            <a:ext cx="7239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altLang="es-MX" sz="1000">
                <a:solidFill>
                  <a:srgbClr val="000000"/>
                </a:solidFill>
              </a:rPr>
              <a:t>Espacio libre</a:t>
            </a:r>
            <a:endParaRPr lang="es-ES" altLang="es-MX" sz="1000"/>
          </a:p>
        </p:txBody>
      </p:sp>
      <p:sp>
        <p:nvSpPr>
          <p:cNvPr id="5326" name="Rectangle 206"/>
          <p:cNvSpPr>
            <a:spLocks noChangeArrowheads="1"/>
          </p:cNvSpPr>
          <p:nvPr/>
        </p:nvSpPr>
        <p:spPr bwMode="auto">
          <a:xfrm>
            <a:off x="5581650" y="1849438"/>
            <a:ext cx="5270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altLang="es-MX" sz="1000">
                <a:solidFill>
                  <a:srgbClr val="000000"/>
                </a:solidFill>
              </a:rPr>
              <a:t>Archivo2 </a:t>
            </a:r>
            <a:endParaRPr lang="es-ES" altLang="es-MX" sz="1000"/>
          </a:p>
        </p:txBody>
      </p:sp>
      <p:sp>
        <p:nvSpPr>
          <p:cNvPr id="5327" name="Rectangle 207"/>
          <p:cNvSpPr>
            <a:spLocks noChangeArrowheads="1"/>
          </p:cNvSpPr>
          <p:nvPr/>
        </p:nvSpPr>
        <p:spPr bwMode="auto">
          <a:xfrm>
            <a:off x="5924550" y="1985963"/>
            <a:ext cx="4921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altLang="es-MX" sz="1000">
                <a:solidFill>
                  <a:srgbClr val="000000"/>
                </a:solidFill>
              </a:rPr>
              <a:t>registro3</a:t>
            </a:r>
            <a:endParaRPr lang="es-ES" altLang="es-MX" sz="1000"/>
          </a:p>
        </p:txBody>
      </p:sp>
      <p:sp>
        <p:nvSpPr>
          <p:cNvPr id="5328" name="Rectangle 208"/>
          <p:cNvSpPr>
            <a:spLocks noChangeArrowheads="1"/>
          </p:cNvSpPr>
          <p:nvPr/>
        </p:nvSpPr>
        <p:spPr bwMode="auto">
          <a:xfrm>
            <a:off x="4575175" y="1849438"/>
            <a:ext cx="5270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altLang="es-MX" sz="1000">
                <a:solidFill>
                  <a:srgbClr val="000000"/>
                </a:solidFill>
              </a:rPr>
              <a:t>Archivo2 </a:t>
            </a:r>
            <a:endParaRPr lang="es-ES" altLang="es-MX" sz="1000"/>
          </a:p>
        </p:txBody>
      </p:sp>
      <p:sp>
        <p:nvSpPr>
          <p:cNvPr id="5329" name="Rectangle 209"/>
          <p:cNvSpPr>
            <a:spLocks noChangeArrowheads="1"/>
          </p:cNvSpPr>
          <p:nvPr/>
        </p:nvSpPr>
        <p:spPr bwMode="auto">
          <a:xfrm>
            <a:off x="4918075" y="1985963"/>
            <a:ext cx="4921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altLang="es-MX" sz="1000">
                <a:solidFill>
                  <a:srgbClr val="000000"/>
                </a:solidFill>
              </a:rPr>
              <a:t>registro2</a:t>
            </a:r>
            <a:endParaRPr lang="es-ES" altLang="es-MX" sz="1000"/>
          </a:p>
        </p:txBody>
      </p:sp>
      <p:sp>
        <p:nvSpPr>
          <p:cNvPr id="5330" name="Rectangle 210"/>
          <p:cNvSpPr>
            <a:spLocks noChangeArrowheads="1"/>
          </p:cNvSpPr>
          <p:nvPr/>
        </p:nvSpPr>
        <p:spPr bwMode="auto">
          <a:xfrm>
            <a:off x="3492500" y="1849438"/>
            <a:ext cx="5270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altLang="es-MX" sz="1000">
                <a:solidFill>
                  <a:srgbClr val="000000"/>
                </a:solidFill>
              </a:rPr>
              <a:t>Archivo2 </a:t>
            </a:r>
            <a:endParaRPr lang="es-ES" altLang="es-MX" sz="1000"/>
          </a:p>
        </p:txBody>
      </p:sp>
      <p:sp>
        <p:nvSpPr>
          <p:cNvPr id="5331" name="Rectangle 211"/>
          <p:cNvSpPr>
            <a:spLocks noChangeArrowheads="1"/>
          </p:cNvSpPr>
          <p:nvPr/>
        </p:nvSpPr>
        <p:spPr bwMode="auto">
          <a:xfrm>
            <a:off x="3835400" y="1985963"/>
            <a:ext cx="4921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altLang="es-MX" sz="1000">
                <a:solidFill>
                  <a:srgbClr val="000000"/>
                </a:solidFill>
              </a:rPr>
              <a:t>registro1</a:t>
            </a:r>
            <a:endParaRPr lang="es-ES" altLang="es-MX" sz="1000"/>
          </a:p>
        </p:txBody>
      </p:sp>
      <p:sp>
        <p:nvSpPr>
          <p:cNvPr id="5332" name="Rectangle 212"/>
          <p:cNvSpPr>
            <a:spLocks noChangeArrowheads="1"/>
          </p:cNvSpPr>
          <p:nvPr/>
        </p:nvSpPr>
        <p:spPr bwMode="auto">
          <a:xfrm>
            <a:off x="2484438" y="1849438"/>
            <a:ext cx="5270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altLang="es-MX" sz="1000">
                <a:solidFill>
                  <a:srgbClr val="000000"/>
                </a:solidFill>
              </a:rPr>
              <a:t>Archivo1 </a:t>
            </a:r>
            <a:endParaRPr lang="es-ES" altLang="es-MX" sz="1000"/>
          </a:p>
        </p:txBody>
      </p:sp>
      <p:sp>
        <p:nvSpPr>
          <p:cNvPr id="5333" name="Rectangle 213"/>
          <p:cNvSpPr>
            <a:spLocks noChangeArrowheads="1"/>
          </p:cNvSpPr>
          <p:nvPr/>
        </p:nvSpPr>
        <p:spPr bwMode="auto">
          <a:xfrm>
            <a:off x="2827338" y="1985963"/>
            <a:ext cx="4921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altLang="es-MX" sz="1000">
                <a:solidFill>
                  <a:srgbClr val="000000"/>
                </a:solidFill>
              </a:rPr>
              <a:t>registro2</a:t>
            </a:r>
            <a:endParaRPr lang="es-ES" altLang="es-MX" sz="1000"/>
          </a:p>
        </p:txBody>
      </p:sp>
      <p:sp>
        <p:nvSpPr>
          <p:cNvPr id="5334" name="Rectangle 214"/>
          <p:cNvSpPr>
            <a:spLocks noChangeArrowheads="1"/>
          </p:cNvSpPr>
          <p:nvPr/>
        </p:nvSpPr>
        <p:spPr bwMode="auto">
          <a:xfrm>
            <a:off x="1384300" y="1849438"/>
            <a:ext cx="5270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altLang="es-MX" sz="1000">
                <a:solidFill>
                  <a:srgbClr val="000000"/>
                </a:solidFill>
              </a:rPr>
              <a:t>Archivo1 </a:t>
            </a:r>
            <a:endParaRPr lang="es-ES" altLang="es-MX" sz="1000"/>
          </a:p>
        </p:txBody>
      </p:sp>
      <p:sp>
        <p:nvSpPr>
          <p:cNvPr id="5335" name="Rectangle 215"/>
          <p:cNvSpPr>
            <a:spLocks noChangeArrowheads="1"/>
          </p:cNvSpPr>
          <p:nvPr/>
        </p:nvSpPr>
        <p:spPr bwMode="auto">
          <a:xfrm>
            <a:off x="1727200" y="1985963"/>
            <a:ext cx="4921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altLang="es-MX" sz="1000">
                <a:solidFill>
                  <a:srgbClr val="000000"/>
                </a:solidFill>
              </a:rPr>
              <a:t>registro1</a:t>
            </a:r>
            <a:endParaRPr lang="es-ES" altLang="es-MX" sz="1000"/>
          </a:p>
        </p:txBody>
      </p:sp>
      <p:sp>
        <p:nvSpPr>
          <p:cNvPr id="5336" name="Rectangle 216"/>
          <p:cNvSpPr>
            <a:spLocks noChangeArrowheads="1"/>
          </p:cNvSpPr>
          <p:nvPr/>
        </p:nvSpPr>
        <p:spPr bwMode="auto">
          <a:xfrm>
            <a:off x="468313" y="1849438"/>
            <a:ext cx="7239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altLang="es-MX" sz="1000">
                <a:solidFill>
                  <a:srgbClr val="000000"/>
                </a:solidFill>
              </a:rPr>
              <a:t>Espacio libre</a:t>
            </a:r>
            <a:endParaRPr lang="es-ES" altLang="es-MX" sz="1000"/>
          </a:p>
        </p:txBody>
      </p:sp>
      <p:sp>
        <p:nvSpPr>
          <p:cNvPr id="5337" name="Line 217"/>
          <p:cNvSpPr>
            <a:spLocks noChangeShapeType="1"/>
          </p:cNvSpPr>
          <p:nvPr/>
        </p:nvSpPr>
        <p:spPr bwMode="auto">
          <a:xfrm>
            <a:off x="376238" y="1795463"/>
            <a:ext cx="8424862" cy="1587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338" name="Line 218"/>
          <p:cNvSpPr>
            <a:spLocks noChangeShapeType="1"/>
          </p:cNvSpPr>
          <p:nvPr/>
        </p:nvSpPr>
        <p:spPr bwMode="auto">
          <a:xfrm>
            <a:off x="376238" y="2546350"/>
            <a:ext cx="8424862" cy="158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339" name="Line 219"/>
          <p:cNvSpPr>
            <a:spLocks noChangeShapeType="1"/>
          </p:cNvSpPr>
          <p:nvPr/>
        </p:nvSpPr>
        <p:spPr bwMode="auto">
          <a:xfrm>
            <a:off x="376238" y="1795463"/>
            <a:ext cx="1587" cy="74930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340" name="Line 220"/>
          <p:cNvSpPr>
            <a:spLocks noChangeShapeType="1"/>
          </p:cNvSpPr>
          <p:nvPr/>
        </p:nvSpPr>
        <p:spPr bwMode="auto">
          <a:xfrm>
            <a:off x="8801100" y="1795463"/>
            <a:ext cx="1588" cy="750887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341" name="Line 221"/>
          <p:cNvSpPr>
            <a:spLocks noChangeShapeType="1"/>
          </p:cNvSpPr>
          <p:nvPr/>
        </p:nvSpPr>
        <p:spPr bwMode="auto">
          <a:xfrm>
            <a:off x="1292225" y="1795463"/>
            <a:ext cx="1588" cy="74930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342" name="Line 222"/>
          <p:cNvSpPr>
            <a:spLocks noChangeShapeType="1"/>
          </p:cNvSpPr>
          <p:nvPr/>
        </p:nvSpPr>
        <p:spPr bwMode="auto">
          <a:xfrm>
            <a:off x="2392363" y="1795463"/>
            <a:ext cx="1587" cy="74930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343" name="Line 223"/>
          <p:cNvSpPr>
            <a:spLocks noChangeShapeType="1"/>
          </p:cNvSpPr>
          <p:nvPr/>
        </p:nvSpPr>
        <p:spPr bwMode="auto">
          <a:xfrm>
            <a:off x="3400425" y="1795463"/>
            <a:ext cx="1588" cy="74930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344" name="Line 224"/>
          <p:cNvSpPr>
            <a:spLocks noChangeShapeType="1"/>
          </p:cNvSpPr>
          <p:nvPr/>
        </p:nvSpPr>
        <p:spPr bwMode="auto">
          <a:xfrm>
            <a:off x="4481513" y="1795463"/>
            <a:ext cx="1587" cy="74930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345" name="Line 225"/>
          <p:cNvSpPr>
            <a:spLocks noChangeShapeType="1"/>
          </p:cNvSpPr>
          <p:nvPr/>
        </p:nvSpPr>
        <p:spPr bwMode="auto">
          <a:xfrm>
            <a:off x="5489575" y="1795463"/>
            <a:ext cx="1588" cy="74930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346" name="Line 226"/>
          <p:cNvSpPr>
            <a:spLocks noChangeShapeType="1"/>
          </p:cNvSpPr>
          <p:nvPr/>
        </p:nvSpPr>
        <p:spPr bwMode="auto">
          <a:xfrm>
            <a:off x="6569075" y="1795463"/>
            <a:ext cx="1588" cy="750887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347" name="Line 227"/>
          <p:cNvSpPr>
            <a:spLocks noChangeShapeType="1"/>
          </p:cNvSpPr>
          <p:nvPr/>
        </p:nvSpPr>
        <p:spPr bwMode="auto">
          <a:xfrm>
            <a:off x="7820025" y="1795463"/>
            <a:ext cx="1588" cy="750887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348" name="Rectangle 228"/>
          <p:cNvSpPr>
            <a:spLocks noChangeArrowheads="1"/>
          </p:cNvSpPr>
          <p:nvPr/>
        </p:nvSpPr>
        <p:spPr bwMode="auto">
          <a:xfrm>
            <a:off x="7912100" y="1849438"/>
            <a:ext cx="5270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altLang="es-MX" sz="1000">
                <a:solidFill>
                  <a:schemeClr val="tx2"/>
                </a:solidFill>
              </a:rPr>
              <a:t>Archivo3</a:t>
            </a:r>
            <a:r>
              <a:rPr lang="es-ES" altLang="es-MX" sz="1000">
                <a:solidFill>
                  <a:srgbClr val="000000"/>
                </a:solidFill>
              </a:rPr>
              <a:t> </a:t>
            </a:r>
            <a:endParaRPr lang="es-ES" altLang="es-MX" sz="1000"/>
          </a:p>
        </p:txBody>
      </p:sp>
      <p:sp>
        <p:nvSpPr>
          <p:cNvPr id="5349" name="Rectangle 229"/>
          <p:cNvSpPr>
            <a:spLocks noChangeArrowheads="1"/>
          </p:cNvSpPr>
          <p:nvPr/>
        </p:nvSpPr>
        <p:spPr bwMode="auto">
          <a:xfrm>
            <a:off x="8255000" y="1985963"/>
            <a:ext cx="4921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altLang="es-MX" sz="1000">
                <a:solidFill>
                  <a:schemeClr val="tx2"/>
                </a:solidFill>
              </a:rPr>
              <a:t>registro1</a:t>
            </a:r>
          </a:p>
        </p:txBody>
      </p:sp>
      <p:sp>
        <p:nvSpPr>
          <p:cNvPr id="5350" name="Rectangle 230"/>
          <p:cNvSpPr>
            <a:spLocks noChangeArrowheads="1"/>
          </p:cNvSpPr>
          <p:nvPr/>
        </p:nvSpPr>
        <p:spPr bwMode="auto">
          <a:xfrm>
            <a:off x="6867525" y="1849438"/>
            <a:ext cx="7239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altLang="es-MX" sz="1000">
                <a:solidFill>
                  <a:schemeClr val="tx2"/>
                </a:solidFill>
              </a:rPr>
              <a:t>Espacio</a:t>
            </a:r>
            <a:r>
              <a:rPr lang="es-ES" altLang="es-MX" sz="1000">
                <a:solidFill>
                  <a:srgbClr val="000000"/>
                </a:solidFill>
              </a:rPr>
              <a:t> </a:t>
            </a:r>
            <a:r>
              <a:rPr lang="es-ES" altLang="es-MX" sz="1000">
                <a:solidFill>
                  <a:schemeClr val="tx2"/>
                </a:solidFill>
              </a:rPr>
              <a:t>libre</a:t>
            </a:r>
          </a:p>
        </p:txBody>
      </p:sp>
      <p:sp>
        <p:nvSpPr>
          <p:cNvPr id="5351" name="Rectangle 231"/>
          <p:cNvSpPr>
            <a:spLocks noChangeArrowheads="1"/>
          </p:cNvSpPr>
          <p:nvPr/>
        </p:nvSpPr>
        <p:spPr bwMode="auto">
          <a:xfrm>
            <a:off x="5581650" y="1849438"/>
            <a:ext cx="5270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altLang="es-MX" sz="1000">
                <a:solidFill>
                  <a:schemeClr val="tx2"/>
                </a:solidFill>
              </a:rPr>
              <a:t>Archivo2</a:t>
            </a:r>
            <a:r>
              <a:rPr lang="es-ES" altLang="es-MX" sz="1000">
                <a:solidFill>
                  <a:srgbClr val="000000"/>
                </a:solidFill>
              </a:rPr>
              <a:t> </a:t>
            </a:r>
            <a:endParaRPr lang="es-ES" altLang="es-MX" sz="1000"/>
          </a:p>
        </p:txBody>
      </p:sp>
      <p:sp>
        <p:nvSpPr>
          <p:cNvPr id="5352" name="Rectangle 232"/>
          <p:cNvSpPr>
            <a:spLocks noChangeArrowheads="1"/>
          </p:cNvSpPr>
          <p:nvPr/>
        </p:nvSpPr>
        <p:spPr bwMode="auto">
          <a:xfrm>
            <a:off x="5924550" y="1985963"/>
            <a:ext cx="4921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altLang="es-MX" sz="1000">
                <a:solidFill>
                  <a:schemeClr val="tx2"/>
                </a:solidFill>
              </a:rPr>
              <a:t>registro3</a:t>
            </a:r>
          </a:p>
        </p:txBody>
      </p:sp>
      <p:sp>
        <p:nvSpPr>
          <p:cNvPr id="5353" name="Rectangle 233"/>
          <p:cNvSpPr>
            <a:spLocks noChangeArrowheads="1"/>
          </p:cNvSpPr>
          <p:nvPr/>
        </p:nvSpPr>
        <p:spPr bwMode="auto">
          <a:xfrm>
            <a:off x="4575175" y="1849438"/>
            <a:ext cx="5270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altLang="es-MX" sz="1000" dirty="0">
                <a:solidFill>
                  <a:schemeClr val="tx2"/>
                </a:solidFill>
              </a:rPr>
              <a:t>Archivo2</a:t>
            </a:r>
            <a:r>
              <a:rPr lang="es-ES" altLang="es-MX" sz="1000" dirty="0">
                <a:solidFill>
                  <a:srgbClr val="000000"/>
                </a:solidFill>
              </a:rPr>
              <a:t> </a:t>
            </a:r>
            <a:endParaRPr lang="es-ES" altLang="es-MX" sz="1000" dirty="0"/>
          </a:p>
        </p:txBody>
      </p:sp>
      <p:sp>
        <p:nvSpPr>
          <p:cNvPr id="5354" name="Rectangle 234"/>
          <p:cNvSpPr>
            <a:spLocks noChangeArrowheads="1"/>
          </p:cNvSpPr>
          <p:nvPr/>
        </p:nvSpPr>
        <p:spPr bwMode="auto">
          <a:xfrm>
            <a:off x="4918075" y="1985963"/>
            <a:ext cx="4921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altLang="es-MX" sz="1000">
                <a:solidFill>
                  <a:schemeClr val="tx2"/>
                </a:solidFill>
              </a:rPr>
              <a:t>registro2</a:t>
            </a:r>
          </a:p>
        </p:txBody>
      </p:sp>
      <p:sp>
        <p:nvSpPr>
          <p:cNvPr id="5355" name="Rectangle 235"/>
          <p:cNvSpPr>
            <a:spLocks noChangeArrowheads="1"/>
          </p:cNvSpPr>
          <p:nvPr/>
        </p:nvSpPr>
        <p:spPr bwMode="auto">
          <a:xfrm>
            <a:off x="3492500" y="1849438"/>
            <a:ext cx="5270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altLang="es-MX" sz="1000">
                <a:solidFill>
                  <a:schemeClr val="tx2"/>
                </a:solidFill>
              </a:rPr>
              <a:t>Archivo2</a:t>
            </a:r>
            <a:r>
              <a:rPr lang="es-ES" altLang="es-MX" sz="1000">
                <a:solidFill>
                  <a:srgbClr val="000000"/>
                </a:solidFill>
              </a:rPr>
              <a:t> </a:t>
            </a:r>
            <a:endParaRPr lang="es-ES" altLang="es-MX" sz="1000"/>
          </a:p>
        </p:txBody>
      </p:sp>
      <p:sp>
        <p:nvSpPr>
          <p:cNvPr id="5356" name="Rectangle 236"/>
          <p:cNvSpPr>
            <a:spLocks noChangeArrowheads="1"/>
          </p:cNvSpPr>
          <p:nvPr/>
        </p:nvSpPr>
        <p:spPr bwMode="auto">
          <a:xfrm>
            <a:off x="3835400" y="1985963"/>
            <a:ext cx="4921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altLang="es-MX" sz="1000">
                <a:solidFill>
                  <a:schemeClr val="tx2"/>
                </a:solidFill>
              </a:rPr>
              <a:t>registro1</a:t>
            </a:r>
          </a:p>
        </p:txBody>
      </p:sp>
      <p:sp>
        <p:nvSpPr>
          <p:cNvPr id="5357" name="Rectangle 237"/>
          <p:cNvSpPr>
            <a:spLocks noChangeArrowheads="1"/>
          </p:cNvSpPr>
          <p:nvPr/>
        </p:nvSpPr>
        <p:spPr bwMode="auto">
          <a:xfrm>
            <a:off x="2484438" y="1849438"/>
            <a:ext cx="5270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altLang="es-MX" sz="1000">
                <a:solidFill>
                  <a:schemeClr val="tx2"/>
                </a:solidFill>
              </a:rPr>
              <a:t>Archivo1</a:t>
            </a:r>
            <a:r>
              <a:rPr lang="es-ES" altLang="es-MX" sz="1000">
                <a:solidFill>
                  <a:srgbClr val="000000"/>
                </a:solidFill>
              </a:rPr>
              <a:t> </a:t>
            </a:r>
            <a:endParaRPr lang="es-ES" altLang="es-MX" sz="1000"/>
          </a:p>
        </p:txBody>
      </p:sp>
      <p:sp>
        <p:nvSpPr>
          <p:cNvPr id="5358" name="Rectangle 238"/>
          <p:cNvSpPr>
            <a:spLocks noChangeArrowheads="1"/>
          </p:cNvSpPr>
          <p:nvPr/>
        </p:nvSpPr>
        <p:spPr bwMode="auto">
          <a:xfrm>
            <a:off x="2827338" y="1985963"/>
            <a:ext cx="4921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altLang="es-MX" sz="1000">
                <a:solidFill>
                  <a:schemeClr val="tx2"/>
                </a:solidFill>
              </a:rPr>
              <a:t>registro2</a:t>
            </a:r>
          </a:p>
        </p:txBody>
      </p:sp>
      <p:sp>
        <p:nvSpPr>
          <p:cNvPr id="5359" name="Rectangle 239"/>
          <p:cNvSpPr>
            <a:spLocks noChangeArrowheads="1"/>
          </p:cNvSpPr>
          <p:nvPr/>
        </p:nvSpPr>
        <p:spPr bwMode="auto">
          <a:xfrm>
            <a:off x="1384300" y="1849438"/>
            <a:ext cx="5270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altLang="es-MX" sz="1000">
                <a:solidFill>
                  <a:schemeClr val="tx2"/>
                </a:solidFill>
              </a:rPr>
              <a:t>Archivo1</a:t>
            </a:r>
            <a:r>
              <a:rPr lang="es-ES" altLang="es-MX" sz="1000">
                <a:solidFill>
                  <a:srgbClr val="000000"/>
                </a:solidFill>
              </a:rPr>
              <a:t> </a:t>
            </a:r>
            <a:endParaRPr lang="es-ES" altLang="es-MX" sz="1000"/>
          </a:p>
        </p:txBody>
      </p:sp>
      <p:sp>
        <p:nvSpPr>
          <p:cNvPr id="5360" name="Rectangle 240"/>
          <p:cNvSpPr>
            <a:spLocks noChangeArrowheads="1"/>
          </p:cNvSpPr>
          <p:nvPr/>
        </p:nvSpPr>
        <p:spPr bwMode="auto">
          <a:xfrm>
            <a:off x="1727200" y="1985963"/>
            <a:ext cx="4921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altLang="es-MX" sz="1000">
                <a:solidFill>
                  <a:schemeClr val="tx2"/>
                </a:solidFill>
              </a:rPr>
              <a:t>registro1</a:t>
            </a:r>
          </a:p>
        </p:txBody>
      </p:sp>
      <p:sp>
        <p:nvSpPr>
          <p:cNvPr id="5361" name="Rectangle 241"/>
          <p:cNvSpPr>
            <a:spLocks noChangeArrowheads="1"/>
          </p:cNvSpPr>
          <p:nvPr/>
        </p:nvSpPr>
        <p:spPr bwMode="auto">
          <a:xfrm>
            <a:off x="468313" y="1849438"/>
            <a:ext cx="7239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altLang="es-MX" sz="1000">
                <a:solidFill>
                  <a:schemeClr val="tx2"/>
                </a:solidFill>
              </a:rPr>
              <a:t>Espacio libre</a:t>
            </a:r>
          </a:p>
        </p:txBody>
      </p:sp>
      <p:sp>
        <p:nvSpPr>
          <p:cNvPr id="5362" name="Line 242"/>
          <p:cNvSpPr>
            <a:spLocks noChangeShapeType="1"/>
          </p:cNvSpPr>
          <p:nvPr/>
        </p:nvSpPr>
        <p:spPr bwMode="auto">
          <a:xfrm>
            <a:off x="376238" y="1795463"/>
            <a:ext cx="8424862" cy="1587"/>
          </a:xfrm>
          <a:prstGeom prst="line">
            <a:avLst/>
          </a:prstGeom>
          <a:noFill/>
          <a:ln w="3810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363" name="Line 243"/>
          <p:cNvSpPr>
            <a:spLocks noChangeShapeType="1"/>
          </p:cNvSpPr>
          <p:nvPr/>
        </p:nvSpPr>
        <p:spPr bwMode="auto">
          <a:xfrm>
            <a:off x="376238" y="2546350"/>
            <a:ext cx="8424862" cy="1588"/>
          </a:xfrm>
          <a:prstGeom prst="line">
            <a:avLst/>
          </a:prstGeom>
          <a:noFill/>
          <a:ln w="3810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364" name="Line 244"/>
          <p:cNvSpPr>
            <a:spLocks noChangeShapeType="1"/>
          </p:cNvSpPr>
          <p:nvPr/>
        </p:nvSpPr>
        <p:spPr bwMode="auto">
          <a:xfrm>
            <a:off x="376238" y="1795463"/>
            <a:ext cx="1587" cy="749300"/>
          </a:xfrm>
          <a:prstGeom prst="line">
            <a:avLst/>
          </a:prstGeom>
          <a:noFill/>
          <a:ln w="381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365" name="Line 245"/>
          <p:cNvSpPr>
            <a:spLocks noChangeShapeType="1"/>
          </p:cNvSpPr>
          <p:nvPr/>
        </p:nvSpPr>
        <p:spPr bwMode="auto">
          <a:xfrm>
            <a:off x="8801100" y="1795463"/>
            <a:ext cx="1588" cy="750887"/>
          </a:xfrm>
          <a:prstGeom prst="line">
            <a:avLst/>
          </a:prstGeom>
          <a:noFill/>
          <a:ln w="3810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366" name="Line 246"/>
          <p:cNvSpPr>
            <a:spLocks noChangeShapeType="1"/>
          </p:cNvSpPr>
          <p:nvPr/>
        </p:nvSpPr>
        <p:spPr bwMode="auto">
          <a:xfrm>
            <a:off x="1292225" y="1795463"/>
            <a:ext cx="1588" cy="749300"/>
          </a:xfrm>
          <a:prstGeom prst="line">
            <a:avLst/>
          </a:prstGeom>
          <a:noFill/>
          <a:ln w="3810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367" name="Line 247"/>
          <p:cNvSpPr>
            <a:spLocks noChangeShapeType="1"/>
          </p:cNvSpPr>
          <p:nvPr/>
        </p:nvSpPr>
        <p:spPr bwMode="auto">
          <a:xfrm>
            <a:off x="2392363" y="1795463"/>
            <a:ext cx="1587" cy="749300"/>
          </a:xfrm>
          <a:prstGeom prst="line">
            <a:avLst/>
          </a:prstGeom>
          <a:noFill/>
          <a:ln w="381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368" name="Line 248"/>
          <p:cNvSpPr>
            <a:spLocks noChangeShapeType="1"/>
          </p:cNvSpPr>
          <p:nvPr/>
        </p:nvSpPr>
        <p:spPr bwMode="auto">
          <a:xfrm>
            <a:off x="3400425" y="1795463"/>
            <a:ext cx="1588" cy="749300"/>
          </a:xfrm>
          <a:prstGeom prst="line">
            <a:avLst/>
          </a:prstGeom>
          <a:noFill/>
          <a:ln w="3810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369" name="Line 249"/>
          <p:cNvSpPr>
            <a:spLocks noChangeShapeType="1"/>
          </p:cNvSpPr>
          <p:nvPr/>
        </p:nvSpPr>
        <p:spPr bwMode="auto">
          <a:xfrm>
            <a:off x="4481513" y="1795463"/>
            <a:ext cx="1587" cy="749300"/>
          </a:xfrm>
          <a:prstGeom prst="line">
            <a:avLst/>
          </a:prstGeom>
          <a:noFill/>
          <a:ln w="3810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370" name="Line 250"/>
          <p:cNvSpPr>
            <a:spLocks noChangeShapeType="1"/>
          </p:cNvSpPr>
          <p:nvPr/>
        </p:nvSpPr>
        <p:spPr bwMode="auto">
          <a:xfrm>
            <a:off x="5489575" y="1795463"/>
            <a:ext cx="1588" cy="749300"/>
          </a:xfrm>
          <a:prstGeom prst="line">
            <a:avLst/>
          </a:prstGeom>
          <a:noFill/>
          <a:ln w="3810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371" name="Line 251"/>
          <p:cNvSpPr>
            <a:spLocks noChangeShapeType="1"/>
          </p:cNvSpPr>
          <p:nvPr/>
        </p:nvSpPr>
        <p:spPr bwMode="auto">
          <a:xfrm>
            <a:off x="6569075" y="1795463"/>
            <a:ext cx="1588" cy="750887"/>
          </a:xfrm>
          <a:prstGeom prst="line">
            <a:avLst/>
          </a:prstGeom>
          <a:noFill/>
          <a:ln w="3810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372" name="Line 252"/>
          <p:cNvSpPr>
            <a:spLocks noChangeShapeType="1"/>
          </p:cNvSpPr>
          <p:nvPr/>
        </p:nvSpPr>
        <p:spPr bwMode="auto">
          <a:xfrm>
            <a:off x="7820025" y="1795463"/>
            <a:ext cx="1588" cy="750887"/>
          </a:xfrm>
          <a:prstGeom prst="line">
            <a:avLst/>
          </a:prstGeom>
          <a:noFill/>
          <a:ln w="3810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376" name="AutoShape 256"/>
          <p:cNvSpPr>
            <a:spLocks noChangeAspect="1" noChangeArrowheads="1" noTextEdit="1"/>
          </p:cNvSpPr>
          <p:nvPr/>
        </p:nvSpPr>
        <p:spPr bwMode="auto">
          <a:xfrm>
            <a:off x="323850" y="3230563"/>
            <a:ext cx="8450263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377" name="Rectangle 257"/>
          <p:cNvSpPr>
            <a:spLocks noChangeArrowheads="1"/>
          </p:cNvSpPr>
          <p:nvPr/>
        </p:nvSpPr>
        <p:spPr bwMode="auto">
          <a:xfrm>
            <a:off x="7866063" y="3289300"/>
            <a:ext cx="5270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altLang="es-MX" sz="1000">
                <a:solidFill>
                  <a:srgbClr val="000000"/>
                </a:solidFill>
              </a:rPr>
              <a:t>Archivo3 </a:t>
            </a:r>
            <a:endParaRPr lang="es-ES" altLang="es-MX" sz="1000"/>
          </a:p>
        </p:txBody>
      </p:sp>
      <p:sp>
        <p:nvSpPr>
          <p:cNvPr id="5378" name="Rectangle 258"/>
          <p:cNvSpPr>
            <a:spLocks noChangeArrowheads="1"/>
          </p:cNvSpPr>
          <p:nvPr/>
        </p:nvSpPr>
        <p:spPr bwMode="auto">
          <a:xfrm>
            <a:off x="8208963" y="3425825"/>
            <a:ext cx="4921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altLang="es-MX" sz="1000">
                <a:solidFill>
                  <a:srgbClr val="000000"/>
                </a:solidFill>
              </a:rPr>
              <a:t>registro1</a:t>
            </a:r>
            <a:endParaRPr lang="es-ES" altLang="es-MX" sz="1000"/>
          </a:p>
        </p:txBody>
      </p:sp>
      <p:sp>
        <p:nvSpPr>
          <p:cNvPr id="5379" name="Rectangle 259"/>
          <p:cNvSpPr>
            <a:spLocks noChangeArrowheads="1"/>
          </p:cNvSpPr>
          <p:nvPr/>
        </p:nvSpPr>
        <p:spPr bwMode="auto">
          <a:xfrm>
            <a:off x="6821488" y="3289300"/>
            <a:ext cx="7239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altLang="es-MX" sz="1000">
                <a:solidFill>
                  <a:srgbClr val="000000"/>
                </a:solidFill>
              </a:rPr>
              <a:t>Espacio libre</a:t>
            </a:r>
            <a:endParaRPr lang="es-ES" altLang="es-MX" sz="1000"/>
          </a:p>
        </p:txBody>
      </p:sp>
      <p:sp>
        <p:nvSpPr>
          <p:cNvPr id="5380" name="Rectangle 260"/>
          <p:cNvSpPr>
            <a:spLocks noChangeArrowheads="1"/>
          </p:cNvSpPr>
          <p:nvPr/>
        </p:nvSpPr>
        <p:spPr bwMode="auto">
          <a:xfrm>
            <a:off x="5535613" y="3289300"/>
            <a:ext cx="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es-MX" altLang="es-MX" sz="1000"/>
          </a:p>
        </p:txBody>
      </p:sp>
      <p:sp>
        <p:nvSpPr>
          <p:cNvPr id="5384" name="Rectangle 264"/>
          <p:cNvSpPr>
            <a:spLocks noChangeArrowheads="1"/>
          </p:cNvSpPr>
          <p:nvPr/>
        </p:nvSpPr>
        <p:spPr bwMode="auto">
          <a:xfrm>
            <a:off x="3446463" y="3289300"/>
            <a:ext cx="349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altLang="es-MX" sz="1000">
                <a:solidFill>
                  <a:srgbClr val="000000"/>
                </a:solidFill>
              </a:rPr>
              <a:t> </a:t>
            </a:r>
            <a:endParaRPr lang="es-ES" altLang="es-MX" sz="1000"/>
          </a:p>
        </p:txBody>
      </p:sp>
      <p:sp>
        <p:nvSpPr>
          <p:cNvPr id="5386" name="Rectangle 266"/>
          <p:cNvSpPr>
            <a:spLocks noChangeArrowheads="1"/>
          </p:cNvSpPr>
          <p:nvPr/>
        </p:nvSpPr>
        <p:spPr bwMode="auto">
          <a:xfrm>
            <a:off x="2438400" y="3289300"/>
            <a:ext cx="5270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altLang="es-MX" sz="1000">
                <a:solidFill>
                  <a:srgbClr val="000000"/>
                </a:solidFill>
              </a:rPr>
              <a:t>Archivo1 </a:t>
            </a:r>
            <a:endParaRPr lang="es-ES" altLang="es-MX" sz="1000"/>
          </a:p>
        </p:txBody>
      </p:sp>
      <p:sp>
        <p:nvSpPr>
          <p:cNvPr id="5387" name="Rectangle 267"/>
          <p:cNvSpPr>
            <a:spLocks noChangeArrowheads="1"/>
          </p:cNvSpPr>
          <p:nvPr/>
        </p:nvSpPr>
        <p:spPr bwMode="auto">
          <a:xfrm>
            <a:off x="2781300" y="3425825"/>
            <a:ext cx="4921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altLang="es-MX" sz="1000">
                <a:solidFill>
                  <a:schemeClr val="tx2"/>
                </a:solidFill>
              </a:rPr>
              <a:t>registro2</a:t>
            </a:r>
          </a:p>
        </p:txBody>
      </p:sp>
      <p:sp>
        <p:nvSpPr>
          <p:cNvPr id="5388" name="Rectangle 268"/>
          <p:cNvSpPr>
            <a:spLocks noChangeArrowheads="1"/>
          </p:cNvSpPr>
          <p:nvPr/>
        </p:nvSpPr>
        <p:spPr bwMode="auto">
          <a:xfrm>
            <a:off x="1338263" y="3289300"/>
            <a:ext cx="5270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altLang="es-MX" sz="1000">
                <a:solidFill>
                  <a:srgbClr val="000000"/>
                </a:solidFill>
              </a:rPr>
              <a:t>Archivo1 </a:t>
            </a:r>
            <a:endParaRPr lang="es-ES" altLang="es-MX" sz="1000"/>
          </a:p>
        </p:txBody>
      </p:sp>
      <p:sp>
        <p:nvSpPr>
          <p:cNvPr id="5389" name="Rectangle 269"/>
          <p:cNvSpPr>
            <a:spLocks noChangeArrowheads="1"/>
          </p:cNvSpPr>
          <p:nvPr/>
        </p:nvSpPr>
        <p:spPr bwMode="auto">
          <a:xfrm>
            <a:off x="1681163" y="3425825"/>
            <a:ext cx="4921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altLang="es-MX" sz="1000">
                <a:solidFill>
                  <a:srgbClr val="000000"/>
                </a:solidFill>
              </a:rPr>
              <a:t>registro1</a:t>
            </a:r>
            <a:endParaRPr lang="es-ES" altLang="es-MX" sz="1000"/>
          </a:p>
        </p:txBody>
      </p:sp>
      <p:sp>
        <p:nvSpPr>
          <p:cNvPr id="5390" name="Rectangle 270"/>
          <p:cNvSpPr>
            <a:spLocks noChangeArrowheads="1"/>
          </p:cNvSpPr>
          <p:nvPr/>
        </p:nvSpPr>
        <p:spPr bwMode="auto">
          <a:xfrm>
            <a:off x="422275" y="3289300"/>
            <a:ext cx="7239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altLang="es-MX" sz="1000">
                <a:solidFill>
                  <a:schemeClr val="tx2"/>
                </a:solidFill>
              </a:rPr>
              <a:t>Espacio</a:t>
            </a:r>
            <a:r>
              <a:rPr lang="es-ES" altLang="es-MX" sz="1000">
                <a:solidFill>
                  <a:srgbClr val="000000"/>
                </a:solidFill>
              </a:rPr>
              <a:t> </a:t>
            </a:r>
            <a:r>
              <a:rPr lang="es-ES" altLang="es-MX" sz="1000">
                <a:solidFill>
                  <a:schemeClr val="tx2"/>
                </a:solidFill>
              </a:rPr>
              <a:t>libre</a:t>
            </a:r>
          </a:p>
        </p:txBody>
      </p:sp>
      <p:sp>
        <p:nvSpPr>
          <p:cNvPr id="5391" name="Line 271"/>
          <p:cNvSpPr>
            <a:spLocks noChangeShapeType="1"/>
          </p:cNvSpPr>
          <p:nvPr/>
        </p:nvSpPr>
        <p:spPr bwMode="auto">
          <a:xfrm>
            <a:off x="330200" y="3235325"/>
            <a:ext cx="8424863" cy="1588"/>
          </a:xfrm>
          <a:prstGeom prst="line">
            <a:avLst/>
          </a:prstGeom>
          <a:noFill/>
          <a:ln w="381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392" name="Line 272"/>
          <p:cNvSpPr>
            <a:spLocks noChangeShapeType="1"/>
          </p:cNvSpPr>
          <p:nvPr/>
        </p:nvSpPr>
        <p:spPr bwMode="auto">
          <a:xfrm>
            <a:off x="330200" y="3986213"/>
            <a:ext cx="8424863" cy="1587"/>
          </a:xfrm>
          <a:prstGeom prst="line">
            <a:avLst/>
          </a:prstGeom>
          <a:noFill/>
          <a:ln w="381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393" name="Line 273"/>
          <p:cNvSpPr>
            <a:spLocks noChangeShapeType="1"/>
          </p:cNvSpPr>
          <p:nvPr/>
        </p:nvSpPr>
        <p:spPr bwMode="auto">
          <a:xfrm>
            <a:off x="330200" y="3235325"/>
            <a:ext cx="1588" cy="749300"/>
          </a:xfrm>
          <a:prstGeom prst="line">
            <a:avLst/>
          </a:prstGeom>
          <a:noFill/>
          <a:ln w="381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394" name="Line 274"/>
          <p:cNvSpPr>
            <a:spLocks noChangeShapeType="1"/>
          </p:cNvSpPr>
          <p:nvPr/>
        </p:nvSpPr>
        <p:spPr bwMode="auto">
          <a:xfrm>
            <a:off x="8755063" y="3235325"/>
            <a:ext cx="1587" cy="750888"/>
          </a:xfrm>
          <a:prstGeom prst="line">
            <a:avLst/>
          </a:prstGeom>
          <a:noFill/>
          <a:ln w="381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395" name="Line 275"/>
          <p:cNvSpPr>
            <a:spLocks noChangeShapeType="1"/>
          </p:cNvSpPr>
          <p:nvPr/>
        </p:nvSpPr>
        <p:spPr bwMode="auto">
          <a:xfrm>
            <a:off x="1246188" y="3235325"/>
            <a:ext cx="1587" cy="749300"/>
          </a:xfrm>
          <a:prstGeom prst="line">
            <a:avLst/>
          </a:prstGeom>
          <a:noFill/>
          <a:ln w="381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396" name="Line 276"/>
          <p:cNvSpPr>
            <a:spLocks noChangeShapeType="1"/>
          </p:cNvSpPr>
          <p:nvPr/>
        </p:nvSpPr>
        <p:spPr bwMode="auto">
          <a:xfrm>
            <a:off x="2346325" y="3235325"/>
            <a:ext cx="1588" cy="749300"/>
          </a:xfrm>
          <a:prstGeom prst="line">
            <a:avLst/>
          </a:prstGeom>
          <a:noFill/>
          <a:ln w="381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397" name="Line 277"/>
          <p:cNvSpPr>
            <a:spLocks noChangeShapeType="1"/>
          </p:cNvSpPr>
          <p:nvPr/>
        </p:nvSpPr>
        <p:spPr bwMode="auto">
          <a:xfrm>
            <a:off x="3354388" y="3235325"/>
            <a:ext cx="1587" cy="749300"/>
          </a:xfrm>
          <a:prstGeom prst="line">
            <a:avLst/>
          </a:prstGeom>
          <a:noFill/>
          <a:ln w="381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398" name="Line 278"/>
          <p:cNvSpPr>
            <a:spLocks noChangeShapeType="1"/>
          </p:cNvSpPr>
          <p:nvPr/>
        </p:nvSpPr>
        <p:spPr bwMode="auto">
          <a:xfrm>
            <a:off x="4435475" y="3235325"/>
            <a:ext cx="1588" cy="749300"/>
          </a:xfrm>
          <a:prstGeom prst="line">
            <a:avLst/>
          </a:prstGeom>
          <a:noFill/>
          <a:ln w="381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399" name="Line 279"/>
          <p:cNvSpPr>
            <a:spLocks noChangeShapeType="1"/>
          </p:cNvSpPr>
          <p:nvPr/>
        </p:nvSpPr>
        <p:spPr bwMode="auto">
          <a:xfrm>
            <a:off x="5443538" y="3235325"/>
            <a:ext cx="1587" cy="749300"/>
          </a:xfrm>
          <a:prstGeom prst="line">
            <a:avLst/>
          </a:prstGeom>
          <a:noFill/>
          <a:ln w="381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400" name="Line 280"/>
          <p:cNvSpPr>
            <a:spLocks noChangeShapeType="1"/>
          </p:cNvSpPr>
          <p:nvPr/>
        </p:nvSpPr>
        <p:spPr bwMode="auto">
          <a:xfrm>
            <a:off x="6523038" y="3235325"/>
            <a:ext cx="1587" cy="750888"/>
          </a:xfrm>
          <a:prstGeom prst="line">
            <a:avLst/>
          </a:prstGeom>
          <a:noFill/>
          <a:ln w="381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401" name="Line 281"/>
          <p:cNvSpPr>
            <a:spLocks noChangeShapeType="1"/>
          </p:cNvSpPr>
          <p:nvPr/>
        </p:nvSpPr>
        <p:spPr bwMode="auto">
          <a:xfrm>
            <a:off x="7773988" y="3235325"/>
            <a:ext cx="1587" cy="750888"/>
          </a:xfrm>
          <a:prstGeom prst="line">
            <a:avLst/>
          </a:prstGeom>
          <a:noFill/>
          <a:ln w="381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402" name="Rectangle 282"/>
          <p:cNvSpPr>
            <a:spLocks noChangeArrowheads="1"/>
          </p:cNvSpPr>
          <p:nvPr/>
        </p:nvSpPr>
        <p:spPr bwMode="auto">
          <a:xfrm>
            <a:off x="7866063" y="3289300"/>
            <a:ext cx="5270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altLang="es-MX" sz="1000">
                <a:solidFill>
                  <a:schemeClr val="tx2"/>
                </a:solidFill>
              </a:rPr>
              <a:t>Archivo3</a:t>
            </a:r>
            <a:r>
              <a:rPr lang="es-ES" altLang="es-MX" sz="1000">
                <a:solidFill>
                  <a:srgbClr val="000000"/>
                </a:solidFill>
              </a:rPr>
              <a:t> </a:t>
            </a:r>
            <a:endParaRPr lang="es-ES" altLang="es-MX" sz="1000"/>
          </a:p>
        </p:txBody>
      </p:sp>
      <p:sp>
        <p:nvSpPr>
          <p:cNvPr id="5403" name="Rectangle 283"/>
          <p:cNvSpPr>
            <a:spLocks noChangeArrowheads="1"/>
          </p:cNvSpPr>
          <p:nvPr/>
        </p:nvSpPr>
        <p:spPr bwMode="auto">
          <a:xfrm>
            <a:off x="8208963" y="3425825"/>
            <a:ext cx="4921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altLang="es-MX" sz="1000">
                <a:solidFill>
                  <a:schemeClr val="tx2"/>
                </a:solidFill>
              </a:rPr>
              <a:t>registro1</a:t>
            </a:r>
          </a:p>
        </p:txBody>
      </p:sp>
      <p:sp>
        <p:nvSpPr>
          <p:cNvPr id="5404" name="Rectangle 284"/>
          <p:cNvSpPr>
            <a:spLocks noChangeArrowheads="1"/>
          </p:cNvSpPr>
          <p:nvPr/>
        </p:nvSpPr>
        <p:spPr bwMode="auto">
          <a:xfrm>
            <a:off x="6821488" y="3289300"/>
            <a:ext cx="7239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altLang="es-MX" sz="1000">
                <a:solidFill>
                  <a:schemeClr val="tx2"/>
                </a:solidFill>
              </a:rPr>
              <a:t>Espacio</a:t>
            </a:r>
            <a:r>
              <a:rPr lang="es-ES" altLang="es-MX" sz="1000">
                <a:solidFill>
                  <a:srgbClr val="000000"/>
                </a:solidFill>
              </a:rPr>
              <a:t> </a:t>
            </a:r>
            <a:r>
              <a:rPr lang="es-ES" altLang="es-MX" sz="1000">
                <a:solidFill>
                  <a:schemeClr val="tx2"/>
                </a:solidFill>
              </a:rPr>
              <a:t>libre</a:t>
            </a:r>
          </a:p>
        </p:txBody>
      </p:sp>
      <p:sp>
        <p:nvSpPr>
          <p:cNvPr id="5405" name="Rectangle 285"/>
          <p:cNvSpPr>
            <a:spLocks noChangeArrowheads="1"/>
          </p:cNvSpPr>
          <p:nvPr/>
        </p:nvSpPr>
        <p:spPr bwMode="auto">
          <a:xfrm>
            <a:off x="5535613" y="3289300"/>
            <a:ext cx="349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altLang="es-MX" sz="1000">
                <a:solidFill>
                  <a:srgbClr val="000000"/>
                </a:solidFill>
              </a:rPr>
              <a:t> </a:t>
            </a:r>
            <a:endParaRPr lang="es-ES" altLang="es-MX" sz="1000"/>
          </a:p>
        </p:txBody>
      </p:sp>
      <p:sp>
        <p:nvSpPr>
          <p:cNvPr id="5409" name="Rectangle 289"/>
          <p:cNvSpPr>
            <a:spLocks noChangeArrowheads="1"/>
          </p:cNvSpPr>
          <p:nvPr/>
        </p:nvSpPr>
        <p:spPr bwMode="auto">
          <a:xfrm>
            <a:off x="3446463" y="3289300"/>
            <a:ext cx="158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es-MX" altLang="es-MX" sz="1000"/>
          </a:p>
        </p:txBody>
      </p:sp>
      <p:sp>
        <p:nvSpPr>
          <p:cNvPr id="5411" name="Rectangle 291"/>
          <p:cNvSpPr>
            <a:spLocks noChangeArrowheads="1"/>
          </p:cNvSpPr>
          <p:nvPr/>
        </p:nvSpPr>
        <p:spPr bwMode="auto">
          <a:xfrm>
            <a:off x="2438400" y="3289300"/>
            <a:ext cx="5270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altLang="es-MX" sz="1000">
                <a:solidFill>
                  <a:schemeClr val="tx2"/>
                </a:solidFill>
              </a:rPr>
              <a:t>Archivo1</a:t>
            </a:r>
            <a:r>
              <a:rPr lang="es-ES" altLang="es-MX" sz="1000">
                <a:solidFill>
                  <a:srgbClr val="000000"/>
                </a:solidFill>
              </a:rPr>
              <a:t> </a:t>
            </a:r>
            <a:endParaRPr lang="es-ES" altLang="es-MX" sz="1000"/>
          </a:p>
        </p:txBody>
      </p:sp>
      <p:sp>
        <p:nvSpPr>
          <p:cNvPr id="5412" name="Rectangle 292"/>
          <p:cNvSpPr>
            <a:spLocks noChangeArrowheads="1"/>
          </p:cNvSpPr>
          <p:nvPr/>
        </p:nvSpPr>
        <p:spPr bwMode="auto">
          <a:xfrm>
            <a:off x="2781300" y="3425825"/>
            <a:ext cx="15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es-MX" altLang="es-MX" sz="1000"/>
          </a:p>
        </p:txBody>
      </p:sp>
      <p:sp>
        <p:nvSpPr>
          <p:cNvPr id="5413" name="Rectangle 293"/>
          <p:cNvSpPr>
            <a:spLocks noChangeArrowheads="1"/>
          </p:cNvSpPr>
          <p:nvPr/>
        </p:nvSpPr>
        <p:spPr bwMode="auto">
          <a:xfrm>
            <a:off x="1338263" y="3289300"/>
            <a:ext cx="5270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altLang="es-MX" sz="1000">
                <a:solidFill>
                  <a:schemeClr val="tx2"/>
                </a:solidFill>
              </a:rPr>
              <a:t>Archivo1</a:t>
            </a:r>
            <a:r>
              <a:rPr lang="es-ES" altLang="es-MX" sz="1000">
                <a:solidFill>
                  <a:srgbClr val="000000"/>
                </a:solidFill>
              </a:rPr>
              <a:t> </a:t>
            </a:r>
            <a:endParaRPr lang="es-ES" altLang="es-MX" sz="1000"/>
          </a:p>
        </p:txBody>
      </p:sp>
      <p:sp>
        <p:nvSpPr>
          <p:cNvPr id="5414" name="Rectangle 294"/>
          <p:cNvSpPr>
            <a:spLocks noChangeArrowheads="1"/>
          </p:cNvSpPr>
          <p:nvPr/>
        </p:nvSpPr>
        <p:spPr bwMode="auto">
          <a:xfrm>
            <a:off x="1681163" y="3425825"/>
            <a:ext cx="4921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s-ES" altLang="es-MX" sz="1000">
                <a:solidFill>
                  <a:schemeClr val="tx2"/>
                </a:solidFill>
              </a:rPr>
              <a:t>registro1</a:t>
            </a:r>
          </a:p>
        </p:txBody>
      </p:sp>
      <p:sp>
        <p:nvSpPr>
          <p:cNvPr id="5415" name="Rectangle 295"/>
          <p:cNvSpPr>
            <a:spLocks noChangeArrowheads="1"/>
          </p:cNvSpPr>
          <p:nvPr/>
        </p:nvSpPr>
        <p:spPr bwMode="auto">
          <a:xfrm>
            <a:off x="422275" y="3289300"/>
            <a:ext cx="15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es-MX" altLang="es-MX" sz="1000"/>
          </a:p>
        </p:txBody>
      </p:sp>
      <p:sp>
        <p:nvSpPr>
          <p:cNvPr id="5416" name="Line 296"/>
          <p:cNvSpPr>
            <a:spLocks noChangeShapeType="1"/>
          </p:cNvSpPr>
          <p:nvPr/>
        </p:nvSpPr>
        <p:spPr bwMode="auto">
          <a:xfrm>
            <a:off x="330200" y="3235325"/>
            <a:ext cx="8424863" cy="1588"/>
          </a:xfrm>
          <a:prstGeom prst="line">
            <a:avLst/>
          </a:prstGeom>
          <a:noFill/>
          <a:ln w="3810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417" name="Line 297"/>
          <p:cNvSpPr>
            <a:spLocks noChangeShapeType="1"/>
          </p:cNvSpPr>
          <p:nvPr/>
        </p:nvSpPr>
        <p:spPr bwMode="auto">
          <a:xfrm>
            <a:off x="330200" y="3986213"/>
            <a:ext cx="8424863" cy="1587"/>
          </a:xfrm>
          <a:prstGeom prst="line">
            <a:avLst/>
          </a:prstGeom>
          <a:noFill/>
          <a:ln w="3810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418" name="Line 298"/>
          <p:cNvSpPr>
            <a:spLocks noChangeShapeType="1"/>
          </p:cNvSpPr>
          <p:nvPr/>
        </p:nvSpPr>
        <p:spPr bwMode="auto">
          <a:xfrm>
            <a:off x="330200" y="3235325"/>
            <a:ext cx="1588" cy="749300"/>
          </a:xfrm>
          <a:prstGeom prst="line">
            <a:avLst/>
          </a:prstGeom>
          <a:noFill/>
          <a:ln w="3810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419" name="Line 299"/>
          <p:cNvSpPr>
            <a:spLocks noChangeShapeType="1"/>
          </p:cNvSpPr>
          <p:nvPr/>
        </p:nvSpPr>
        <p:spPr bwMode="auto">
          <a:xfrm>
            <a:off x="8755063" y="3235325"/>
            <a:ext cx="1587" cy="750888"/>
          </a:xfrm>
          <a:prstGeom prst="line">
            <a:avLst/>
          </a:prstGeom>
          <a:noFill/>
          <a:ln w="3810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420" name="Line 300"/>
          <p:cNvSpPr>
            <a:spLocks noChangeShapeType="1"/>
          </p:cNvSpPr>
          <p:nvPr/>
        </p:nvSpPr>
        <p:spPr bwMode="auto">
          <a:xfrm>
            <a:off x="1246188" y="3235325"/>
            <a:ext cx="1587" cy="749300"/>
          </a:xfrm>
          <a:prstGeom prst="line">
            <a:avLst/>
          </a:prstGeom>
          <a:noFill/>
          <a:ln w="3810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421" name="Line 301"/>
          <p:cNvSpPr>
            <a:spLocks noChangeShapeType="1"/>
          </p:cNvSpPr>
          <p:nvPr/>
        </p:nvSpPr>
        <p:spPr bwMode="auto">
          <a:xfrm>
            <a:off x="2346325" y="3235325"/>
            <a:ext cx="1588" cy="749300"/>
          </a:xfrm>
          <a:prstGeom prst="line">
            <a:avLst/>
          </a:prstGeom>
          <a:noFill/>
          <a:ln w="3810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422" name="Line 302"/>
          <p:cNvSpPr>
            <a:spLocks noChangeShapeType="1"/>
          </p:cNvSpPr>
          <p:nvPr/>
        </p:nvSpPr>
        <p:spPr bwMode="auto">
          <a:xfrm>
            <a:off x="3354388" y="3235325"/>
            <a:ext cx="1587" cy="749300"/>
          </a:xfrm>
          <a:prstGeom prst="line">
            <a:avLst/>
          </a:prstGeom>
          <a:noFill/>
          <a:ln w="3810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423" name="Line 303"/>
          <p:cNvSpPr>
            <a:spLocks noChangeShapeType="1"/>
          </p:cNvSpPr>
          <p:nvPr/>
        </p:nvSpPr>
        <p:spPr bwMode="auto">
          <a:xfrm>
            <a:off x="4435475" y="3235325"/>
            <a:ext cx="1588" cy="749300"/>
          </a:xfrm>
          <a:prstGeom prst="line">
            <a:avLst/>
          </a:prstGeom>
          <a:noFill/>
          <a:ln w="3810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424" name="Line 304"/>
          <p:cNvSpPr>
            <a:spLocks noChangeShapeType="1"/>
          </p:cNvSpPr>
          <p:nvPr/>
        </p:nvSpPr>
        <p:spPr bwMode="auto">
          <a:xfrm>
            <a:off x="5443538" y="3235325"/>
            <a:ext cx="1587" cy="749300"/>
          </a:xfrm>
          <a:prstGeom prst="line">
            <a:avLst/>
          </a:prstGeom>
          <a:noFill/>
          <a:ln w="3810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425" name="Line 305"/>
          <p:cNvSpPr>
            <a:spLocks noChangeShapeType="1"/>
          </p:cNvSpPr>
          <p:nvPr/>
        </p:nvSpPr>
        <p:spPr bwMode="auto">
          <a:xfrm>
            <a:off x="6523038" y="3235325"/>
            <a:ext cx="1587" cy="750888"/>
          </a:xfrm>
          <a:prstGeom prst="line">
            <a:avLst/>
          </a:prstGeom>
          <a:noFill/>
          <a:ln w="3810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426" name="Line 306"/>
          <p:cNvSpPr>
            <a:spLocks noChangeShapeType="1"/>
          </p:cNvSpPr>
          <p:nvPr/>
        </p:nvSpPr>
        <p:spPr bwMode="auto">
          <a:xfrm>
            <a:off x="7773988" y="3235325"/>
            <a:ext cx="1587" cy="750888"/>
          </a:xfrm>
          <a:prstGeom prst="line">
            <a:avLst/>
          </a:prstGeom>
          <a:noFill/>
          <a:ln w="3810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5323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74" grpId="0" animBg="1"/>
      <p:bldP spid="5362" grpId="0" animBg="1"/>
      <p:bldP spid="537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s-ES" alt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Almacenamiento  no contiguo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altLang="es-MX" sz="2800" dirty="0"/>
              <a:t>Permite a los archivos utilizar cualquier espacio de almacenamiento disponible en disco. </a:t>
            </a:r>
          </a:p>
          <a:p>
            <a:pPr>
              <a:buFontTx/>
              <a:buNone/>
            </a:pPr>
            <a:endParaRPr lang="es-ES" altLang="es-MX" sz="2800" dirty="0"/>
          </a:p>
          <a:p>
            <a:pPr algn="just"/>
            <a:r>
              <a:rPr lang="es-ES" altLang="es-MX" sz="2800" dirty="0"/>
              <a:t>Cualquier registro restante  y cualesquiera otras adiciones al archivo, se conservan en otras secciones del disco. A estas adiciones se conocen como </a:t>
            </a:r>
            <a:r>
              <a:rPr lang="es-ES" altLang="es-MX" sz="2800" b="1" u="sng" dirty="0"/>
              <a:t>extensiones </a:t>
            </a:r>
            <a:r>
              <a:rPr lang="es-ES" altLang="es-MX" sz="2800" dirty="0"/>
              <a:t> del archivo y se vinculan mediante punteros.</a:t>
            </a:r>
          </a:p>
        </p:txBody>
      </p:sp>
    </p:spTree>
    <p:extLst>
      <p:ext uri="{BB962C8B-B14F-4D97-AF65-F5344CB8AC3E}">
        <p14:creationId xmlns:p14="http://schemas.microsoft.com/office/powerpoint/2010/main" val="981794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nimBg="1"/>
      <p:bldP spid="11267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720725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ES" alt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Almacenamiento  no contiguo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2143125"/>
            <a:ext cx="3529012" cy="4525963"/>
          </a:xfrm>
        </p:spPr>
        <p:txBody>
          <a:bodyPr/>
          <a:lstStyle/>
          <a:p>
            <a:r>
              <a:rPr lang="es-ES" altLang="es-MX" sz="2800" dirty="0"/>
              <a:t> </a:t>
            </a:r>
            <a:r>
              <a:rPr lang="es-ES" altLang="es-MX" sz="2800" b="1" dirty="0"/>
              <a:t>A nivel de</a:t>
            </a:r>
            <a:r>
              <a:rPr lang="es-ES" altLang="es-MX" sz="2800" dirty="0"/>
              <a:t> </a:t>
            </a:r>
            <a:r>
              <a:rPr lang="es-ES" altLang="es-MX" sz="2800" b="1" dirty="0"/>
              <a:t>almacenamiento</a:t>
            </a:r>
          </a:p>
          <a:p>
            <a:pPr>
              <a:buFontTx/>
              <a:buNone/>
            </a:pPr>
            <a:r>
              <a:rPr lang="es-ES" altLang="es-MX" sz="2800" dirty="0"/>
              <a:t>   donde cada extensión apunta a la siguiente.</a:t>
            </a:r>
          </a:p>
          <a:p>
            <a:pPr>
              <a:buFontTx/>
              <a:buNone/>
            </a:pPr>
            <a:endParaRPr lang="es-ES" altLang="es-MX" sz="2800" dirty="0"/>
          </a:p>
        </p:txBody>
      </p:sp>
      <p:graphicFrame>
        <p:nvGraphicFramePr>
          <p:cNvPr id="12402" name="Group 114"/>
          <p:cNvGraphicFramePr>
            <a:graphicFrameLocks noGrp="1"/>
          </p:cNvGraphicFramePr>
          <p:nvPr>
            <p:ph sz="half" idx="2"/>
          </p:nvPr>
        </p:nvGraphicFramePr>
        <p:xfrm>
          <a:off x="3851275" y="2276475"/>
          <a:ext cx="5113338" cy="4146551"/>
        </p:xfrm>
        <a:graphic>
          <a:graphicData uri="http://schemas.openxmlformats.org/drawingml/2006/table">
            <a:tbl>
              <a:tblPr/>
              <a:tblGrid>
                <a:gridCol w="1704975"/>
                <a:gridCol w="1703388"/>
                <a:gridCol w="1704975"/>
              </a:tblGrid>
              <a:tr h="1022350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  <a:endParaRPr kumimoji="0" lang="es-ES" altLang="es-MX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533400" indent="-5334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914400" indent="-4572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295400" indent="-3810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7145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1717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62890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308610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54330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400050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lain" startAt="2"/>
                        <a:tabLst/>
                      </a:pPr>
                      <a:r>
                        <a:rPr kumimoji="0" lang="en-U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           </a:t>
                      </a:r>
                      <a:r>
                        <a:rPr kumimoji="0" lang="en-US" altLang="es-MX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533400" marR="0" lvl="0" indent="-5334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                  </a:t>
                      </a:r>
                      <a:r>
                        <a:rPr kumimoji="0" lang="en-US" altLang="es-MX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  <a:endParaRPr kumimoji="0" lang="en-US" alt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      F2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0763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  <a:endParaRPr kumimoji="0" lang="es-ES" altLang="es-MX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                </a:t>
                      </a:r>
                      <a:r>
                        <a:rPr kumimoji="0" lang="en-US" altLang="es-MX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</a:t>
                      </a:r>
                      <a:endParaRPr kumimoji="0" lang="en-US" alt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       F2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8108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</a:t>
                      </a:r>
                      <a:endParaRPr kumimoji="0" lang="es-ES" altLang="es-MX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                </a:t>
                      </a:r>
                      <a:r>
                        <a:rPr kumimoji="0" lang="en-US" altLang="es-MX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</a:t>
                      </a:r>
                      <a:endParaRPr kumimoji="0" lang="en-US" alt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2350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                  </a:t>
                      </a:r>
                      <a:r>
                        <a:rPr kumimoji="0" lang="en-US" alt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                </a:t>
                      </a:r>
                      <a:r>
                        <a:rPr kumimoji="0" lang="en-US" alt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-</a:t>
                      </a:r>
                      <a:r>
                        <a:rPr kumimoji="0" lang="en-U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   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94" name="Text Box 106"/>
          <p:cNvSpPr txBox="1">
            <a:spLocks noChangeArrowheads="1"/>
          </p:cNvSpPr>
          <p:nvPr/>
        </p:nvSpPr>
        <p:spPr bwMode="auto">
          <a:xfrm>
            <a:off x="395288" y="1181100"/>
            <a:ext cx="8424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altLang="es-MX" sz="2800"/>
              <a:t>Las extensiones suelen vincularse de dos maneras:</a:t>
            </a:r>
            <a:r>
              <a:rPr lang="es-ES" altLang="es-MX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39607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24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2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2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  <p:bldP spid="1239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7950" y="1882775"/>
            <a:ext cx="3394075" cy="5218113"/>
          </a:xfrm>
        </p:spPr>
        <p:txBody>
          <a:bodyPr/>
          <a:lstStyle/>
          <a:p>
            <a:r>
              <a:rPr lang="es-ES" altLang="es-MX" sz="2800" b="1" dirty="0"/>
              <a:t>Entrada a directorio</a:t>
            </a:r>
            <a:r>
              <a:rPr lang="es-ES" altLang="es-MX" sz="2800" dirty="0"/>
              <a:t> consiste en el nombre del archivo, la localización de del número total de extensiones, sin contar la primera </a:t>
            </a:r>
          </a:p>
        </p:txBody>
      </p:sp>
      <p:graphicFrame>
        <p:nvGraphicFramePr>
          <p:cNvPr id="14502" name="Group 166"/>
          <p:cNvGraphicFramePr>
            <a:graphicFrameLocks noGrp="1"/>
          </p:cNvGraphicFramePr>
          <p:nvPr>
            <p:ph sz="half" idx="2"/>
          </p:nvPr>
        </p:nvGraphicFramePr>
        <p:xfrm>
          <a:off x="3492500" y="2082800"/>
          <a:ext cx="5472113" cy="2714625"/>
        </p:xfrm>
        <a:graphic>
          <a:graphicData uri="http://schemas.openxmlformats.org/drawingml/2006/table">
            <a:tbl>
              <a:tblPr/>
              <a:tblGrid>
                <a:gridCol w="1727200"/>
                <a:gridCol w="865188"/>
                <a:gridCol w="809625"/>
                <a:gridCol w="2070100"/>
              </a:tblGrid>
              <a:tr h="647700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No. De directorio</a:t>
                      </a:r>
                      <a:endParaRPr kumimoji="0" lang="es-ES" alt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Inicio</a:t>
                      </a:r>
                      <a:endParaRPr kumimoji="0" lang="es-ES" alt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Fin</a:t>
                      </a:r>
                      <a:endParaRPr kumimoji="0" lang="es-ES" alt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No. De extensiones</a:t>
                      </a:r>
                      <a:endParaRPr kumimoji="0" lang="es-ES" alt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7425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9500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458" name="Text Box 122"/>
          <p:cNvSpPr txBox="1">
            <a:spLocks noChangeArrowheads="1"/>
          </p:cNvSpPr>
          <p:nvPr/>
        </p:nvSpPr>
        <p:spPr bwMode="auto">
          <a:xfrm>
            <a:off x="900113" y="333375"/>
            <a:ext cx="7920037" cy="701675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altLang="es-MX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Almacenamiento  no contiguo</a:t>
            </a:r>
          </a:p>
        </p:txBody>
      </p:sp>
    </p:spTree>
    <p:extLst>
      <p:ext uri="{BB962C8B-B14F-4D97-AF65-F5344CB8AC3E}">
        <p14:creationId xmlns:p14="http://schemas.microsoft.com/office/powerpoint/2010/main" val="1530862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4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5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  <p:bldP spid="1445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12875"/>
            <a:ext cx="8229600" cy="5113338"/>
          </a:xfrm>
        </p:spPr>
        <p:txBody>
          <a:bodyPr/>
          <a:lstStyle/>
          <a:p>
            <a:pPr>
              <a:buFontTx/>
              <a:buNone/>
            </a:pPr>
            <a:r>
              <a:rPr lang="es-ES" altLang="es-MX" b="1" u="sng" dirty="0"/>
              <a:t>Ventaja</a:t>
            </a:r>
          </a:p>
          <a:p>
            <a:pPr algn="just"/>
            <a:r>
              <a:rPr lang="es-ES" altLang="es-MX" dirty="0"/>
              <a:t>Ambos esquemas de asignación eliminan la fragmentación.</a:t>
            </a:r>
          </a:p>
          <a:p>
            <a:endParaRPr lang="es-ES" altLang="es-MX" dirty="0"/>
          </a:p>
          <a:p>
            <a:pPr>
              <a:buFontTx/>
              <a:buNone/>
            </a:pPr>
            <a:r>
              <a:rPr lang="es-ES" altLang="es-MX" u="sng" dirty="0"/>
              <a:t/>
            </a:r>
            <a:br>
              <a:rPr lang="es-ES" altLang="es-MX" u="sng" dirty="0"/>
            </a:br>
            <a:r>
              <a:rPr lang="es-ES" altLang="es-MX" b="1" u="sng" dirty="0"/>
              <a:t>Desventaja.</a:t>
            </a:r>
            <a:endParaRPr lang="es-ES" altLang="es-MX" b="1" dirty="0"/>
          </a:p>
          <a:p>
            <a:r>
              <a:rPr lang="es-ES" altLang="es-MX" dirty="0"/>
              <a:t>No aceptan acceso directo.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331913" y="260350"/>
            <a:ext cx="66960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MX" altLang="es-MX"/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539750" y="260350"/>
            <a:ext cx="8135938" cy="701675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altLang="es-MX" sz="4000" b="1" dirty="0">
                <a:solidFill>
                  <a:schemeClr val="tx2"/>
                </a:solidFill>
                <a:latin typeface="Tahoma" pitchFamily="34" charset="0"/>
              </a:rPr>
              <a:t>Almacenamiento  no contiguo</a:t>
            </a:r>
          </a:p>
        </p:txBody>
      </p:sp>
    </p:spTree>
    <p:extLst>
      <p:ext uri="{BB962C8B-B14F-4D97-AF65-F5344CB8AC3E}">
        <p14:creationId xmlns:p14="http://schemas.microsoft.com/office/powerpoint/2010/main" val="1862531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  <p:bldP spid="1638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s-ES" alt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Almacenamiento Indexado</a:t>
            </a:r>
          </a:p>
        </p:txBody>
      </p:sp>
      <p:graphicFrame>
        <p:nvGraphicFramePr>
          <p:cNvPr id="45085" name="Group 29"/>
          <p:cNvGraphicFramePr>
            <a:graphicFrameLocks noGrp="1"/>
          </p:cNvGraphicFramePr>
          <p:nvPr>
            <p:ph idx="1"/>
          </p:nvPr>
        </p:nvGraphicFramePr>
        <p:xfrm>
          <a:off x="250825" y="1635125"/>
          <a:ext cx="4978400" cy="4530725"/>
        </p:xfrm>
        <a:graphic>
          <a:graphicData uri="http://schemas.openxmlformats.org/drawingml/2006/table">
            <a:tbl>
              <a:tblPr/>
              <a:tblGrid>
                <a:gridCol w="1660525"/>
                <a:gridCol w="1657350"/>
                <a:gridCol w="1660525"/>
              </a:tblGrid>
              <a:tr h="1117600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  <a:endParaRPr kumimoji="0" lang="es-ES" altLang="es-MX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533400" indent="-5334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914400" indent="-4572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295400" indent="-3810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7145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1717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62890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308610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54330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400050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lain" startAt="2"/>
                        <a:tabLst/>
                      </a:pPr>
                      <a:r>
                        <a:rPr kumimoji="0" lang="en-U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           </a:t>
                      </a:r>
                      <a:endParaRPr kumimoji="0" lang="en-US" altLang="es-MX" sz="1800" b="0" i="0" u="sng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533400" marR="0" lvl="0" indent="-5334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                 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      F2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4425">
                <a:tc>
                  <a:txBody>
                    <a:bodyPr/>
                    <a:lstStyle>
                      <a:lvl1pPr marL="533400" indent="-5334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914400" indent="-4572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295400" indent="-3810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7145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1717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62890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308610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54330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400050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AutoNum type="arabicPlain" startAt="4"/>
                        <a:tabLst/>
                      </a:pPr>
                      <a:r>
                        <a:rPr kumimoji="0" lang="en-U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         8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       12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                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       F2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81100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</a:t>
                      </a:r>
                      <a:endParaRPr kumimoji="0" lang="es-ES" altLang="es-MX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                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533400" indent="-5334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914400" indent="-4572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295400" indent="-3810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7145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1717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62890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308610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54330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400050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AutoNum type="arabicPlain" startAt="9"/>
                        <a:tabLst/>
                      </a:pPr>
                      <a:r>
                        <a:rPr kumimoji="0" lang="en-U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      6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     10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7600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                  </a:t>
                      </a:r>
                      <a:r>
                        <a:rPr kumimoji="0" lang="en-US" alt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                </a:t>
                      </a:r>
                      <a:r>
                        <a:rPr kumimoji="0" lang="en-US" alt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-</a:t>
                      </a:r>
                      <a:r>
                        <a:rPr kumimoji="0" lang="en-US" alt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   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5087" name="Text Box 31"/>
          <p:cNvSpPr txBox="1">
            <a:spLocks noChangeArrowheads="1"/>
          </p:cNvSpPr>
          <p:nvPr/>
        </p:nvSpPr>
        <p:spPr bwMode="auto">
          <a:xfrm>
            <a:off x="5867400" y="1844675"/>
            <a:ext cx="3095625" cy="384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s-ES" altLang="es-MX" sz="2800" dirty="0">
                <a:solidFill>
                  <a:schemeClr val="tx2"/>
                </a:solidFill>
              </a:rPr>
              <a:t>Permite el acceso directo a los registros al reunir en un bloque de indexación   los punteros que vinculan las extensiones de los archivos</a:t>
            </a:r>
          </a:p>
        </p:txBody>
      </p:sp>
    </p:spTree>
    <p:extLst>
      <p:ext uri="{BB962C8B-B14F-4D97-AF65-F5344CB8AC3E}">
        <p14:creationId xmlns:p14="http://schemas.microsoft.com/office/powerpoint/2010/main" val="4229893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5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5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 animBg="1"/>
      <p:bldP spid="4508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s-ES" altLang="es-MX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Niveles de un sistema de Administración de Archivos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66925"/>
            <a:ext cx="8229600" cy="4530725"/>
          </a:xfrm>
        </p:spPr>
        <p:txBody>
          <a:bodyPr/>
          <a:lstStyle/>
          <a:p>
            <a:r>
              <a:rPr lang="es-ES" altLang="es-MX" dirty="0"/>
              <a:t> Sistema de Archivos Básico</a:t>
            </a:r>
          </a:p>
          <a:p>
            <a:r>
              <a:rPr lang="es-ES" altLang="es-MX" dirty="0"/>
              <a:t> Módulo de Control de Acceso</a:t>
            </a:r>
          </a:p>
          <a:p>
            <a:r>
              <a:rPr lang="es-ES" altLang="es-MX" dirty="0"/>
              <a:t>Sistema de Archivos Lógico</a:t>
            </a:r>
          </a:p>
          <a:p>
            <a:r>
              <a:rPr lang="es-ES" altLang="es-MX" dirty="0"/>
              <a:t>Sistema de Archivos Físico</a:t>
            </a:r>
          </a:p>
          <a:p>
            <a:r>
              <a:rPr lang="es-ES" altLang="es-MX" dirty="0"/>
              <a:t>Módulo de Interfaz del Dispositivo</a:t>
            </a:r>
          </a:p>
          <a:p>
            <a:r>
              <a:rPr lang="es-ES" altLang="es-MX" dirty="0"/>
              <a:t>Dispositivo</a:t>
            </a:r>
          </a:p>
          <a:p>
            <a:pPr>
              <a:buFontTx/>
              <a:buNone/>
            </a:pPr>
            <a:endParaRPr lang="es-ES" altLang="es-MX" dirty="0"/>
          </a:p>
          <a:p>
            <a:endParaRPr lang="es-ES" altLang="es-MX" dirty="0"/>
          </a:p>
          <a:p>
            <a:endParaRPr lang="es-ES" altLang="es-MX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6213" y="2237076"/>
            <a:ext cx="2114550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6364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 animBg="1"/>
      <p:bldP spid="47107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s-ES" altLang="es-MX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Módulo </a:t>
            </a:r>
            <a:r>
              <a:rPr lang="es-ES" altLang="es-MX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Control de Verificación</a:t>
            </a:r>
          </a:p>
        </p:txBody>
      </p:sp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611188" y="1628775"/>
            <a:ext cx="6337300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s-ES" altLang="es-MX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 Matriz de Control de Acceso.</a:t>
            </a:r>
          </a:p>
        </p:txBody>
      </p:sp>
      <p:graphicFrame>
        <p:nvGraphicFramePr>
          <p:cNvPr id="48170" name="Group 4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0970281"/>
              </p:ext>
            </p:extLst>
          </p:nvPr>
        </p:nvGraphicFramePr>
        <p:xfrm>
          <a:off x="457200" y="2419350"/>
          <a:ext cx="8229600" cy="3623818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8731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altLang="es-MX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  Usuario 1</a:t>
                      </a:r>
                      <a:endParaRPr kumimoji="0" lang="es-ES" alt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 Usuario 2</a:t>
                      </a:r>
                      <a:endParaRPr kumimoji="0" lang="es-ES" alt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 Usuario 3</a:t>
                      </a:r>
                      <a:endParaRPr kumimoji="0" lang="es-ES" alt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/>
                </a:tc>
              </a:tr>
              <a:tr h="8747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Archivo 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RWED</a:t>
                      </a:r>
                      <a:endParaRPr kumimoji="0" lang="es-ES" alt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R-E-</a:t>
                      </a:r>
                      <a:endParaRPr kumimoji="0" lang="es-ES" alt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----</a:t>
                      </a:r>
                      <a:endParaRPr kumimoji="0" lang="es-ES" alt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/>
                </a:tc>
              </a:tr>
              <a:tr h="8731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Archivo 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----</a:t>
                      </a:r>
                      <a:endParaRPr kumimoji="0" lang="es-ES" alt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R-E-</a:t>
                      </a:r>
                      <a:endParaRPr kumimoji="0" lang="es-ES" alt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R---</a:t>
                      </a:r>
                      <a:endParaRPr kumimoji="0" lang="es-ES" alt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/>
                </a:tc>
              </a:tr>
              <a:tr h="8731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Archivo 3</a:t>
                      </a:r>
                      <a:endParaRPr kumimoji="0" lang="es-ES" altLang="es-MX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----</a:t>
                      </a:r>
                      <a:endParaRPr kumimoji="0" lang="es-ES" alt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RWED</a:t>
                      </a:r>
                      <a:endParaRPr kumimoji="0" lang="es-ES" alt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--E-</a:t>
                      </a:r>
                      <a:endParaRPr kumimoji="0" lang="es-ES" altLang="es-MX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3545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48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 animBg="1"/>
      <p:bldP spid="4813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-233537"/>
            <a:ext cx="9182100" cy="704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8916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s-ES" altLang="es-MX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Módulo </a:t>
            </a:r>
            <a:r>
              <a:rPr lang="es-ES" altLang="es-MX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Control de Verificación</a:t>
            </a:r>
          </a:p>
        </p:txBody>
      </p:sp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611188" y="1628775"/>
            <a:ext cx="6337300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s-ES" altLang="es-MX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 Lista de Control de Acceso.</a:t>
            </a:r>
          </a:p>
        </p:txBody>
      </p:sp>
      <p:graphicFrame>
        <p:nvGraphicFramePr>
          <p:cNvPr id="50219" name="Group 4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1218867"/>
              </p:ext>
            </p:extLst>
          </p:nvPr>
        </p:nvGraphicFramePr>
        <p:xfrm>
          <a:off x="250825" y="2492375"/>
          <a:ext cx="8713788" cy="3006726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178050"/>
                <a:gridCol w="2179638"/>
                <a:gridCol w="2178050"/>
                <a:gridCol w="2178050"/>
              </a:tblGrid>
              <a:tr h="1027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Archivo 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Usuario 1 (RWED)</a:t>
                      </a:r>
                      <a:endParaRPr kumimoji="0" lang="es-ES" alt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Usuario 2  ( R-E-)</a:t>
                      </a:r>
                      <a:endParaRPr kumimoji="0" lang="es-ES" alt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Usuario 3  ( -----)</a:t>
                      </a:r>
                      <a:endParaRPr kumimoji="0" lang="es-ES" alt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/>
                </a:tc>
              </a:tr>
              <a:tr h="1025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Archivo 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Usuario 1  ( -----)</a:t>
                      </a:r>
                      <a:endParaRPr kumimoji="0" lang="es-ES" alt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Usuario 2   (R-E-)</a:t>
                      </a:r>
                      <a:endParaRPr kumimoji="0" lang="es-ES" alt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Usuario 3   (R---)</a:t>
                      </a:r>
                      <a:endParaRPr kumimoji="0" lang="es-ES" alt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/>
                </a:tc>
              </a:tr>
              <a:tr h="9540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Archivo 3</a:t>
                      </a:r>
                      <a:endParaRPr kumimoji="0" lang="es-ES" alt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Usuario 1  (-----)</a:t>
                      </a:r>
                      <a:endParaRPr kumimoji="0" lang="es-ES" alt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Usuario 2  (</a:t>
                      </a:r>
                      <a:r>
                        <a:rPr kumimoji="0" lang="es-ES" altLang="es-MX" sz="20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RWED</a:t>
                      </a:r>
                      <a:r>
                        <a:rPr kumimoji="0" lang="es-ES" altLang="es-MX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s-ES" altLang="es-MX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Usuario 3  (--E-)</a:t>
                      </a:r>
                      <a:endParaRPr kumimoji="0" lang="es-ES" altLang="es-MX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6368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0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0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0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02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02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02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02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02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02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02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02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 animBg="1"/>
      <p:bldP spid="5018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s-ES" altLang="es-MX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Módulo </a:t>
            </a:r>
            <a:r>
              <a:rPr lang="es-ES" altLang="es-MX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Control de Verificación</a:t>
            </a:r>
          </a:p>
        </p:txBody>
      </p:sp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611188" y="1628775"/>
            <a:ext cx="6337300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s-ES" altLang="es-MX" sz="32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3. Lista de Capacidad.</a:t>
            </a:r>
          </a:p>
        </p:txBody>
      </p:sp>
      <p:graphicFrame>
        <p:nvGraphicFramePr>
          <p:cNvPr id="52229" name="Group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7995372"/>
              </p:ext>
            </p:extLst>
          </p:nvPr>
        </p:nvGraphicFramePr>
        <p:xfrm>
          <a:off x="457200" y="2349500"/>
          <a:ext cx="8229600" cy="3776664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1290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es-MX" sz="24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Usuario 1</a:t>
                      </a:r>
                      <a:endParaRPr kumimoji="0" lang="es-ES" altLang="es-MX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99FF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Archivo 1(</a:t>
                      </a:r>
                      <a:r>
                        <a:rPr kumimoji="0" lang="es-ES" altLang="es-MX" sz="20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RWED</a:t>
                      </a:r>
                      <a:r>
                        <a:rPr kumimoji="0" lang="es-ES" altLang="es-MX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s-ES" altLang="es-MX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Archivo 2 ( R-E-)</a:t>
                      </a:r>
                      <a:endParaRPr kumimoji="0" lang="es-ES" alt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Archivo 3  ( -----)</a:t>
                      </a:r>
                      <a:endParaRPr kumimoji="0" lang="es-ES" alt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/>
                </a:tc>
              </a:tr>
              <a:tr h="12874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Usuario 2</a:t>
                      </a:r>
                      <a:endParaRPr kumimoji="0" lang="es-ES" altLang="es-MX" sz="24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99FF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Archivo 1  ( -----)</a:t>
                      </a:r>
                      <a:endParaRPr kumimoji="0" lang="es-ES" alt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Archivo 2   (R-E-)</a:t>
                      </a:r>
                      <a:endParaRPr kumimoji="0" lang="es-ES" alt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Archivo 3   (R---)</a:t>
                      </a:r>
                      <a:endParaRPr kumimoji="0" lang="es-ES" alt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/>
                </a:tc>
              </a:tr>
              <a:tr h="1198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Usuario  3</a:t>
                      </a:r>
                      <a:endParaRPr kumimoji="0" lang="es-ES" alt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99FF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Archivo 1  (-----)</a:t>
                      </a:r>
                      <a:endParaRPr kumimoji="0" lang="es-ES" altLang="es-MX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Archivo 2(RWED)</a:t>
                      </a:r>
                      <a:endParaRPr kumimoji="0" lang="es-ES" alt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Archivo 3  (--E-)</a:t>
                      </a:r>
                      <a:endParaRPr kumimoji="0" lang="es-ES" alt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393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 animBg="1"/>
      <p:bldP spid="5222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s-ES" altLang="es-MX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Módulo </a:t>
            </a:r>
            <a:r>
              <a:rPr lang="es-ES" altLang="es-MX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Control de Verificación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s-ES" altLang="es-MX" dirty="0"/>
              <a:t>   </a:t>
            </a:r>
            <a:r>
              <a:rPr lang="es-ES" altLang="es-MX" b="1" dirty="0"/>
              <a:t>4. Cerradura.</a:t>
            </a:r>
            <a:r>
              <a:rPr lang="es-ES" altLang="es-MX" dirty="0"/>
              <a:t>  </a:t>
            </a:r>
          </a:p>
          <a:p>
            <a:pPr>
              <a:buFontTx/>
              <a:buNone/>
            </a:pPr>
            <a:endParaRPr lang="es-ES" altLang="es-MX" dirty="0"/>
          </a:p>
          <a:p>
            <a:pPr algn="just">
              <a:buFontTx/>
              <a:buNone/>
            </a:pPr>
            <a:r>
              <a:rPr lang="es-ES" altLang="es-MX" dirty="0"/>
              <a:t>   Es muy similar a una contraseña  pero protege solamente a un archivo en tanto que la segunda protege a todo el sistema.</a:t>
            </a:r>
          </a:p>
        </p:txBody>
      </p:sp>
      <p:pic>
        <p:nvPicPr>
          <p:cNvPr id="54277" name="Picture 5" descr="segu0017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7488" y="4724400"/>
            <a:ext cx="1398587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2503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 animBg="1"/>
      <p:bldP spid="54275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33073"/>
            <a:ext cx="8229600" cy="1143000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Ejercicio</a:t>
            </a:r>
            <a:endParaRPr lang="es-MX" dirty="0"/>
          </a:p>
        </p:txBody>
      </p:sp>
      <p:sp>
        <p:nvSpPr>
          <p:cNvPr id="3" name="2 CuadroTexto"/>
          <p:cNvSpPr txBox="1"/>
          <p:nvPr/>
        </p:nvSpPr>
        <p:spPr>
          <a:xfrm>
            <a:off x="207818" y="1417638"/>
            <a:ext cx="878378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/>
              <a:t>Algunos sistemas operativos utilizan el comando </a:t>
            </a:r>
            <a:r>
              <a:rPr lang="es-MX" sz="2400" dirty="0" err="1"/>
              <a:t>RENAME</a:t>
            </a:r>
            <a:r>
              <a:rPr lang="es-MX" sz="2400" dirty="0"/>
              <a:t> para permitir que los usuarios den un nuevo nombre a un archivo existente. Suponga que este comando no estuviera disponible y solo permitiera renombrar los archivos mediante una combinación de otros comandos:</a:t>
            </a:r>
          </a:p>
          <a:p>
            <a:pPr algn="just"/>
            <a:r>
              <a:rPr lang="es-MX" sz="2400" dirty="0" err="1"/>
              <a:t>List</a:t>
            </a:r>
            <a:endParaRPr lang="es-MX" sz="2400" dirty="0"/>
          </a:p>
          <a:p>
            <a:pPr algn="just"/>
            <a:r>
              <a:rPr lang="es-MX" sz="2400" dirty="0" err="1"/>
              <a:t>Type</a:t>
            </a:r>
            <a:endParaRPr lang="es-MX" sz="2400" dirty="0"/>
          </a:p>
          <a:p>
            <a:pPr algn="just"/>
            <a:r>
              <a:rPr lang="es-MX" sz="2400" dirty="0" err="1"/>
              <a:t>Copy</a:t>
            </a:r>
            <a:endParaRPr lang="es-MX" sz="2400" dirty="0"/>
          </a:p>
          <a:p>
            <a:pPr algn="just"/>
            <a:r>
              <a:rPr lang="es-MX" sz="2400" dirty="0" err="1"/>
              <a:t>Delete</a:t>
            </a:r>
            <a:endParaRPr lang="es-MX" sz="2400" dirty="0"/>
          </a:p>
          <a:p>
            <a:pPr algn="just"/>
            <a:r>
              <a:rPr lang="es-MX" sz="2400" dirty="0" err="1"/>
              <a:t>Save</a:t>
            </a:r>
            <a:endParaRPr lang="es-MX" sz="2400" dirty="0"/>
          </a:p>
          <a:p>
            <a:pPr algn="just"/>
            <a:r>
              <a:rPr lang="es-MX" sz="2400" dirty="0" err="1"/>
              <a:t>Create</a:t>
            </a:r>
            <a:endParaRPr lang="es-MX" sz="2400" dirty="0"/>
          </a:p>
          <a:p>
            <a:pPr algn="just"/>
            <a:endParaRPr lang="es-MX" sz="2400" dirty="0"/>
          </a:p>
          <a:p>
            <a:pPr algn="just"/>
            <a:r>
              <a:rPr lang="es-MX" sz="2400" dirty="0"/>
              <a:t>Diseña una combinación de comandos que desempeñe la función </a:t>
            </a:r>
            <a:r>
              <a:rPr lang="es-MX" sz="2400" dirty="0" err="1"/>
              <a:t>RENAME</a:t>
            </a:r>
            <a:r>
              <a:rPr lang="es-MX" sz="2400" dirty="0"/>
              <a:t> y explique por qué los seleccionó.</a:t>
            </a:r>
            <a:endParaRPr lang="es-MX" sz="24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7553" y="3308210"/>
            <a:ext cx="2081212" cy="2020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502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Título"/>
          <p:cNvSpPr txBox="1">
            <a:spLocks/>
          </p:cNvSpPr>
          <p:nvPr/>
        </p:nvSpPr>
        <p:spPr>
          <a:xfrm>
            <a:off x="476046" y="142017"/>
            <a:ext cx="8229600" cy="864096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defRPr/>
            </a:pPr>
            <a:endParaRPr lang="es-ES" sz="3600" b="1" dirty="0" smtClean="0">
              <a:latin typeface="Arial"/>
              <a:ea typeface="Times New Roman"/>
            </a:endParaRPr>
          </a:p>
          <a:p>
            <a:pPr>
              <a:lnSpc>
                <a:spcPct val="100000"/>
              </a:lnSpc>
              <a:defRPr/>
            </a:pPr>
            <a:endParaRPr lang="es-ES" sz="3600" b="1" dirty="0">
              <a:latin typeface="Arial"/>
              <a:ea typeface="Times New Roman"/>
            </a:endParaRPr>
          </a:p>
          <a:p>
            <a:pPr>
              <a:lnSpc>
                <a:spcPct val="100000"/>
              </a:lnSpc>
              <a:defRPr/>
            </a:pPr>
            <a:endParaRPr lang="es-ES" sz="3600" b="1" dirty="0" smtClean="0">
              <a:latin typeface="Arial"/>
              <a:ea typeface="Times New Roman"/>
            </a:endParaRPr>
          </a:p>
          <a:p>
            <a:pPr>
              <a:lnSpc>
                <a:spcPct val="100000"/>
              </a:lnSpc>
              <a:defRPr/>
            </a:pPr>
            <a:endParaRPr lang="es-ES" sz="3600" b="1" dirty="0">
              <a:latin typeface="Arial"/>
              <a:ea typeface="Times New Roman"/>
            </a:endParaRPr>
          </a:p>
          <a:p>
            <a:pPr>
              <a:lnSpc>
                <a:spcPct val="100000"/>
              </a:lnSpc>
              <a:defRPr/>
            </a:pPr>
            <a:endParaRPr lang="es-ES" sz="3600" b="1" dirty="0" smtClean="0">
              <a:latin typeface="Arial"/>
              <a:ea typeface="Times New Roman"/>
            </a:endParaRPr>
          </a:p>
          <a:p>
            <a:pPr>
              <a:lnSpc>
                <a:spcPct val="100000"/>
              </a:lnSpc>
              <a:defRPr/>
            </a:pPr>
            <a:endParaRPr lang="es-ES" sz="3600" b="1" dirty="0">
              <a:latin typeface="Arial"/>
              <a:ea typeface="Times New Roman"/>
            </a:endParaRPr>
          </a:p>
          <a:p>
            <a:pPr>
              <a:lnSpc>
                <a:spcPct val="100000"/>
              </a:lnSpc>
              <a:defRPr/>
            </a:pPr>
            <a:endParaRPr lang="es-ES" sz="3600" b="1" dirty="0" smtClean="0">
              <a:latin typeface="Arial"/>
              <a:ea typeface="Times New Roman"/>
            </a:endParaRPr>
          </a:p>
          <a:p>
            <a:pPr>
              <a:lnSpc>
                <a:spcPct val="100000"/>
              </a:lnSpc>
              <a:defRPr/>
            </a:pPr>
            <a:endParaRPr lang="es-ES" sz="3600" b="1" dirty="0">
              <a:latin typeface="Arial"/>
              <a:ea typeface="Times New Roman"/>
            </a:endParaRPr>
          </a:p>
          <a:p>
            <a:pPr>
              <a:lnSpc>
                <a:spcPct val="100000"/>
              </a:lnSpc>
              <a:defRPr/>
            </a:pPr>
            <a:endParaRPr lang="es-ES" sz="3600" b="1" dirty="0" smtClean="0">
              <a:latin typeface="Arial"/>
              <a:ea typeface="Times New Roman"/>
            </a:endParaRPr>
          </a:p>
          <a:p>
            <a:pPr>
              <a:lnSpc>
                <a:spcPct val="100000"/>
              </a:lnSpc>
              <a:defRPr/>
            </a:pPr>
            <a:endParaRPr lang="es-ES" sz="3600" b="1" dirty="0">
              <a:latin typeface="Arial"/>
              <a:ea typeface="Times New Roman"/>
            </a:endParaRPr>
          </a:p>
          <a:p>
            <a:pPr>
              <a:lnSpc>
                <a:spcPct val="100000"/>
              </a:lnSpc>
              <a:defRPr/>
            </a:pPr>
            <a:endParaRPr lang="es-ES" sz="3600" b="1" dirty="0" smtClean="0">
              <a:latin typeface="Arial"/>
              <a:ea typeface="Times New Roman"/>
            </a:endParaRPr>
          </a:p>
          <a:p>
            <a:pPr>
              <a:lnSpc>
                <a:spcPct val="100000"/>
              </a:lnSpc>
              <a:defRPr/>
            </a:pPr>
            <a:endParaRPr lang="es-ES" sz="3600" b="1" dirty="0">
              <a:latin typeface="Arial"/>
              <a:ea typeface="Times New Roman"/>
            </a:endParaRPr>
          </a:p>
          <a:p>
            <a:pPr>
              <a:lnSpc>
                <a:spcPct val="100000"/>
              </a:lnSpc>
              <a:defRPr/>
            </a:pPr>
            <a:endParaRPr lang="es-ES" sz="3600" b="1" dirty="0" smtClean="0">
              <a:latin typeface="Arial"/>
              <a:ea typeface="Times New Roman"/>
            </a:endParaRPr>
          </a:p>
          <a:p>
            <a:pPr>
              <a:lnSpc>
                <a:spcPct val="100000"/>
              </a:lnSpc>
              <a:defRPr/>
            </a:pPr>
            <a:endParaRPr lang="es-ES" sz="3600" b="1" dirty="0">
              <a:latin typeface="Arial"/>
              <a:ea typeface="Times New Roman"/>
            </a:endParaRPr>
          </a:p>
          <a:p>
            <a:pPr>
              <a:lnSpc>
                <a:spcPct val="100000"/>
              </a:lnSpc>
              <a:defRPr/>
            </a:pPr>
            <a:endParaRPr lang="es-ES" sz="3600" b="1" dirty="0" smtClean="0">
              <a:latin typeface="Arial"/>
              <a:ea typeface="Times New Roman"/>
            </a:endParaRPr>
          </a:p>
          <a:p>
            <a:pPr>
              <a:lnSpc>
                <a:spcPct val="100000"/>
              </a:lnSpc>
              <a:defRPr/>
            </a:pPr>
            <a:endParaRPr lang="es-ES" sz="3600" b="1" dirty="0">
              <a:latin typeface="Arial"/>
              <a:ea typeface="Times New Roman"/>
            </a:endParaRPr>
          </a:p>
          <a:p>
            <a:pPr>
              <a:lnSpc>
                <a:spcPct val="100000"/>
              </a:lnSpc>
              <a:defRPr/>
            </a:pPr>
            <a:endParaRPr lang="es-ES" sz="3600" b="1" dirty="0" smtClean="0">
              <a:latin typeface="Arial"/>
              <a:ea typeface="Times New Roman"/>
            </a:endParaRPr>
          </a:p>
          <a:p>
            <a:pPr>
              <a:lnSpc>
                <a:spcPct val="100000"/>
              </a:lnSpc>
              <a:defRPr/>
            </a:pPr>
            <a:endParaRPr lang="es-ES" sz="3600" b="1" dirty="0">
              <a:latin typeface="Arial"/>
              <a:ea typeface="Times New Roman"/>
            </a:endParaRPr>
          </a:p>
          <a:p>
            <a:pPr>
              <a:lnSpc>
                <a:spcPct val="100000"/>
              </a:lnSpc>
              <a:defRPr/>
            </a:pPr>
            <a:endParaRPr lang="es-ES" sz="3600" b="1" dirty="0" smtClean="0">
              <a:latin typeface="Arial"/>
              <a:ea typeface="Times New Roman"/>
            </a:endParaRPr>
          </a:p>
          <a:p>
            <a:pPr>
              <a:lnSpc>
                <a:spcPct val="100000"/>
              </a:lnSpc>
              <a:defRPr/>
            </a:pPr>
            <a:endParaRPr lang="es-ES" sz="3600" b="1" dirty="0">
              <a:latin typeface="Arial"/>
              <a:ea typeface="Times New Roman"/>
            </a:endParaRPr>
          </a:p>
          <a:p>
            <a:pPr>
              <a:lnSpc>
                <a:spcPct val="100000"/>
              </a:lnSpc>
              <a:defRPr/>
            </a:pPr>
            <a:endParaRPr lang="es-ES" sz="3600" b="1" dirty="0" smtClean="0">
              <a:latin typeface="Arial"/>
              <a:ea typeface="Times New Roman"/>
            </a:endParaRPr>
          </a:p>
          <a:p>
            <a:pPr>
              <a:lnSpc>
                <a:spcPct val="100000"/>
              </a:lnSpc>
              <a:defRPr/>
            </a:pPr>
            <a:endParaRPr lang="es-ES" sz="3600" b="1" dirty="0">
              <a:latin typeface="Arial"/>
              <a:ea typeface="Times New Roman"/>
            </a:endParaRPr>
          </a:p>
          <a:p>
            <a:pPr>
              <a:lnSpc>
                <a:spcPct val="100000"/>
              </a:lnSpc>
              <a:defRPr/>
            </a:pPr>
            <a:r>
              <a:rPr lang="es-ES" sz="3600" b="1" dirty="0" smtClean="0">
                <a:latin typeface="Arial"/>
                <a:ea typeface="Times New Roman"/>
              </a:rPr>
              <a:t>Referencias</a:t>
            </a:r>
            <a:endParaRPr lang="es-ES" sz="3600" b="1" dirty="0">
              <a:latin typeface="Arial"/>
              <a:ea typeface="Times New Roman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5738" y="1556792"/>
            <a:ext cx="912826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ES" sz="2400" dirty="0" err="1">
                <a:latin typeface="+mj-lt"/>
              </a:rPr>
              <a:t>Tenenbaum</a:t>
            </a:r>
            <a:r>
              <a:rPr lang="es-ES" sz="2400" dirty="0">
                <a:latin typeface="+mj-lt"/>
              </a:rPr>
              <a:t>, Andrew S. (2009)¨Sistemas Operativos Modernos¨ .Ed. Prentice Hall.</a:t>
            </a:r>
            <a:endParaRPr lang="es-MX" sz="2400" dirty="0">
              <a:latin typeface="+mj-lt"/>
            </a:endParaRPr>
          </a:p>
          <a:p>
            <a:pPr algn="just"/>
            <a:r>
              <a:rPr lang="es-ES" sz="2400" dirty="0">
                <a:latin typeface="+mj-lt"/>
              </a:rPr>
              <a:t> </a:t>
            </a:r>
            <a:endParaRPr lang="es-MX" sz="2400" dirty="0">
              <a:latin typeface="+mj-lt"/>
            </a:endParaRPr>
          </a:p>
          <a:p>
            <a:pPr lvl="0" algn="just"/>
            <a:r>
              <a:rPr lang="es-ES" sz="2400" dirty="0">
                <a:latin typeface="+mj-lt"/>
              </a:rPr>
              <a:t>Carretero, Pérez Jesús; García </a:t>
            </a:r>
            <a:r>
              <a:rPr lang="es-ES" sz="2400" dirty="0" err="1">
                <a:latin typeface="+mj-lt"/>
              </a:rPr>
              <a:t>Caballeira</a:t>
            </a:r>
            <a:r>
              <a:rPr lang="es-ES" sz="2400" dirty="0">
                <a:latin typeface="+mj-lt"/>
              </a:rPr>
              <a:t> Félix; Anasagasti Pedro de M.; Pérez C. Fernando</a:t>
            </a:r>
            <a:r>
              <a:rPr lang="es-ES" sz="2400" dirty="0" smtClean="0">
                <a:latin typeface="+mj-lt"/>
              </a:rPr>
              <a:t>. (</a:t>
            </a:r>
            <a:r>
              <a:rPr lang="es-ES" sz="2400" dirty="0">
                <a:latin typeface="+mj-lt"/>
              </a:rPr>
              <a:t>2003)“Sistemas Operativos una visión aplicada”.</a:t>
            </a:r>
            <a:r>
              <a:rPr lang="en-GB" sz="2400" dirty="0">
                <a:latin typeface="+mj-lt"/>
              </a:rPr>
              <a:t>Mc </a:t>
            </a:r>
            <a:r>
              <a:rPr lang="en-GB" sz="2400" dirty="0" err="1">
                <a:latin typeface="+mj-lt"/>
              </a:rPr>
              <a:t>Graw</a:t>
            </a:r>
            <a:r>
              <a:rPr lang="en-GB" sz="2400" dirty="0">
                <a:latin typeface="+mj-lt"/>
              </a:rPr>
              <a:t> </a:t>
            </a:r>
            <a:r>
              <a:rPr lang="en-GB" sz="2400" dirty="0" smtClean="0">
                <a:latin typeface="+mj-lt"/>
              </a:rPr>
              <a:t>Hill</a:t>
            </a:r>
            <a:r>
              <a:rPr lang="en-GB" sz="2400" dirty="0">
                <a:latin typeface="+mj-lt"/>
              </a:rPr>
              <a:t>.</a:t>
            </a:r>
            <a:endParaRPr lang="es-MX" sz="2400" dirty="0">
              <a:latin typeface="+mj-lt"/>
            </a:endParaRPr>
          </a:p>
          <a:p>
            <a:pPr algn="just"/>
            <a:r>
              <a:rPr lang="en-GB" sz="2400" dirty="0">
                <a:latin typeface="+mj-lt"/>
              </a:rPr>
              <a:t> </a:t>
            </a:r>
            <a:endParaRPr lang="es-MX" sz="2400" dirty="0">
              <a:latin typeface="+mj-lt"/>
            </a:endParaRPr>
          </a:p>
          <a:p>
            <a:pPr algn="just"/>
            <a:r>
              <a:rPr lang="en-GB" sz="2400" dirty="0" err="1">
                <a:latin typeface="+mj-lt"/>
              </a:rPr>
              <a:t>Silberschatz</a:t>
            </a:r>
            <a:r>
              <a:rPr lang="en-GB" sz="2400" dirty="0">
                <a:latin typeface="+mj-lt"/>
              </a:rPr>
              <a:t>, Abraham and Galvin, Peter and Gagne, Greg. (2008).</a:t>
            </a:r>
            <a:r>
              <a:rPr lang="es-ES" sz="2400" dirty="0">
                <a:latin typeface="+mj-lt"/>
              </a:rPr>
              <a:t>Sistemas Operativos. </a:t>
            </a:r>
            <a:r>
              <a:rPr lang="es-ES" sz="2400" dirty="0" err="1">
                <a:latin typeface="+mj-lt"/>
              </a:rPr>
              <a:t>Limusa</a:t>
            </a:r>
            <a:r>
              <a:rPr lang="es-ES" sz="2400" dirty="0">
                <a:latin typeface="+mj-lt"/>
              </a:rPr>
              <a:t> </a:t>
            </a:r>
            <a:r>
              <a:rPr lang="es-ES" sz="2400" dirty="0" err="1">
                <a:latin typeface="+mj-lt"/>
              </a:rPr>
              <a:t>Wiley</a:t>
            </a:r>
            <a:endParaRPr lang="es-MX" sz="2400" dirty="0">
              <a:latin typeface="+mj-lt"/>
            </a:endParaRPr>
          </a:p>
          <a:p>
            <a:pPr algn="just"/>
            <a:r>
              <a:rPr lang="es-ES" sz="2400" dirty="0">
                <a:latin typeface="+mj-lt"/>
              </a:rPr>
              <a:t> </a:t>
            </a:r>
            <a:endParaRPr lang="es-MX" sz="2400" dirty="0">
              <a:latin typeface="+mj-lt"/>
            </a:endParaRPr>
          </a:p>
          <a:p>
            <a:pPr algn="just"/>
            <a:r>
              <a:rPr lang="es-ES" sz="2400" dirty="0" err="1" smtClean="0">
                <a:latin typeface="+mj-lt"/>
              </a:rPr>
              <a:t>Tenenbaum</a:t>
            </a:r>
            <a:r>
              <a:rPr lang="es-ES" sz="2400" dirty="0">
                <a:latin typeface="+mj-lt"/>
              </a:rPr>
              <a:t>, Andrew S.(1998) .</a:t>
            </a:r>
            <a:r>
              <a:rPr lang="en-GB" sz="2400" dirty="0">
                <a:latin typeface="+mj-lt"/>
              </a:rPr>
              <a:t>Operating Systems: design and </a:t>
            </a:r>
            <a:r>
              <a:rPr lang="en-GB" sz="2400" dirty="0" err="1">
                <a:latin typeface="+mj-lt"/>
              </a:rPr>
              <a:t>implementatio</a:t>
            </a:r>
            <a:r>
              <a:rPr lang="en-GB" sz="2400" dirty="0">
                <a:latin typeface="+mj-lt"/>
              </a:rPr>
              <a:t>¨ .Ed. Prentice Hall</a:t>
            </a:r>
            <a:endParaRPr lang="es-MX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16262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Título"/>
          <p:cNvSpPr txBox="1">
            <a:spLocks/>
          </p:cNvSpPr>
          <p:nvPr/>
        </p:nvSpPr>
        <p:spPr>
          <a:xfrm>
            <a:off x="611560" y="260648"/>
            <a:ext cx="8229600" cy="93610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s-MX" sz="6000" b="1" dirty="0" err="1" smtClean="0">
                <a:latin typeface="Palatino Linotype" panose="02040502050505030304" pitchFamily="18" charset="0"/>
              </a:rPr>
              <a:t>Guión</a:t>
            </a:r>
            <a:r>
              <a:rPr lang="es-MX" sz="6000" b="1" dirty="0" smtClean="0">
                <a:latin typeface="Palatino Linotype" panose="02040502050505030304" pitchFamily="18" charset="0"/>
              </a:rPr>
              <a:t> explicativo</a:t>
            </a:r>
            <a:endParaRPr lang="es-MX" sz="6000" b="1" dirty="0">
              <a:latin typeface="Palatino Linotype" panose="02040502050505030304" pitchFamily="18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84290" y="1268760"/>
            <a:ext cx="895220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dirty="0">
                <a:latin typeface="+mj-lt"/>
              </a:rPr>
              <a:t>El material esta diseñado para se utilizado en la </a:t>
            </a:r>
            <a:r>
              <a:rPr lang="es-MX" sz="2800" dirty="0" smtClean="0">
                <a:latin typeface="+mj-lt"/>
              </a:rPr>
              <a:t>cuarta</a:t>
            </a:r>
            <a:r>
              <a:rPr lang="es-MX" sz="2800" dirty="0" smtClean="0">
                <a:latin typeface="+mj-lt"/>
              </a:rPr>
              <a:t> </a:t>
            </a:r>
            <a:r>
              <a:rPr lang="es-MX" sz="2800" dirty="0">
                <a:latin typeface="+mj-lt"/>
              </a:rPr>
              <a:t>unidad de competencia.</a:t>
            </a:r>
          </a:p>
          <a:p>
            <a:pPr algn="just"/>
            <a:endParaRPr lang="es-MX" sz="2800" dirty="0">
              <a:latin typeface="+mj-lt"/>
            </a:endParaRPr>
          </a:p>
          <a:p>
            <a:pPr algn="just"/>
            <a:r>
              <a:rPr lang="es-MX" sz="2800" dirty="0">
                <a:latin typeface="+mj-lt"/>
              </a:rPr>
              <a:t>Es necesario que los alumnos realicen una investigación previa de los temas que se trataran en la sesión.</a:t>
            </a:r>
          </a:p>
          <a:p>
            <a:pPr algn="just"/>
            <a:endParaRPr lang="es-MX" sz="2800" dirty="0">
              <a:latin typeface="+mj-lt"/>
            </a:endParaRPr>
          </a:p>
          <a:p>
            <a:pPr algn="just"/>
            <a:r>
              <a:rPr lang="es-MX" sz="2800" dirty="0">
                <a:latin typeface="+mj-lt"/>
              </a:rPr>
              <a:t>El desarrollo de la clase es con la exposición del profesor, el cual pondrá ejemplos de cada uno de los temas para que al alumno le quede lo más claro posible.</a:t>
            </a:r>
          </a:p>
          <a:p>
            <a:pPr algn="just"/>
            <a:endParaRPr lang="es-MX" sz="2800" dirty="0">
              <a:latin typeface="+mj-lt"/>
            </a:endParaRPr>
          </a:p>
          <a:p>
            <a:pPr algn="just"/>
            <a:r>
              <a:rPr lang="es-MX" sz="2800" dirty="0">
                <a:latin typeface="+mj-lt"/>
              </a:rPr>
              <a:t>Se dejaran actividades como la realización de ensayos, mapas conceptuales y discusiones grupales y ejercicios</a:t>
            </a:r>
            <a:r>
              <a:rPr lang="es-MX" sz="2800" dirty="0" smtClean="0">
                <a:latin typeface="+mj-lt"/>
              </a:rPr>
              <a:t>.</a:t>
            </a:r>
            <a:r>
              <a:rPr lang="es-MX" dirty="0" smtClean="0"/>
              <a:t> 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78201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467544" y="294908"/>
            <a:ext cx="8064896" cy="83099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es-MX" sz="4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de </a:t>
            </a:r>
            <a:r>
              <a:rPr lang="es-MX" sz="4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Competencia </a:t>
            </a:r>
            <a:r>
              <a:rPr lang="es-MX" sz="4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IV</a:t>
            </a:r>
            <a:endParaRPr lang="es-MX" sz="48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Pergamino horizontal"/>
          <p:cNvSpPr/>
          <p:nvPr/>
        </p:nvSpPr>
        <p:spPr>
          <a:xfrm>
            <a:off x="179512" y="2454060"/>
            <a:ext cx="8882726" cy="4071284"/>
          </a:xfrm>
          <a:prstGeom prst="horizontalScrol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2 Subtítulo"/>
          <p:cNvSpPr txBox="1">
            <a:spLocks/>
          </p:cNvSpPr>
          <p:nvPr/>
        </p:nvSpPr>
        <p:spPr>
          <a:xfrm>
            <a:off x="179512" y="2708920"/>
            <a:ext cx="8856984" cy="273630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endParaRPr lang="es-MX" sz="2800" b="1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s-MX" sz="3600" b="1" dirty="0" smtClean="0">
                <a:solidFill>
                  <a:schemeClr val="tx1"/>
                </a:solidFill>
              </a:rPr>
              <a:t>    </a:t>
            </a:r>
            <a:r>
              <a:rPr lang="es-MX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Objetivo</a:t>
            </a:r>
          </a:p>
          <a:p>
            <a:pPr marL="0" indent="0" algn="ctr">
              <a:buNone/>
            </a:pPr>
            <a:r>
              <a:rPr lang="es-MX" sz="3200" b="1" dirty="0" smtClean="0">
                <a:solidFill>
                  <a:schemeClr val="tx1"/>
                </a:solidFill>
              </a:rPr>
              <a:t>Contrastar la forma de administración de </a:t>
            </a:r>
          </a:p>
          <a:p>
            <a:pPr marL="0" indent="0" algn="ctr">
              <a:buNone/>
            </a:pPr>
            <a:r>
              <a:rPr lang="es-MX" sz="3200" b="1" dirty="0">
                <a:solidFill>
                  <a:schemeClr val="tx1"/>
                </a:solidFill>
              </a:rPr>
              <a:t>a</a:t>
            </a:r>
            <a:r>
              <a:rPr lang="es-MX" sz="3200" b="1" dirty="0" smtClean="0">
                <a:solidFill>
                  <a:schemeClr val="tx1"/>
                </a:solidFill>
              </a:rPr>
              <a:t>rchivos en los diferentes sistemas operativos</a:t>
            </a:r>
            <a:endParaRPr lang="es-MX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36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67544" y="294908"/>
            <a:ext cx="8064896" cy="126188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es-MX" sz="4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Contenido</a:t>
            </a:r>
            <a:endParaRPr lang="es-MX" sz="48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endParaRPr lang="es-MX" sz="2800" b="1" dirty="0">
              <a:solidFill>
                <a:prstClr val="black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07504" y="2371314"/>
            <a:ext cx="8928992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just">
              <a:buFont typeface="Wingdings" panose="05000000000000000000" pitchFamily="2" charset="2"/>
              <a:buChar char="v"/>
            </a:pPr>
            <a:r>
              <a:rPr lang="es-MX" sz="4000" dirty="0" smtClean="0">
                <a:latin typeface="+mj-lt"/>
              </a:rPr>
              <a:t>Manejo de archivos</a:t>
            </a:r>
          </a:p>
          <a:p>
            <a:pPr algn="just"/>
            <a:endParaRPr lang="es-MX" sz="4000" dirty="0" smtClean="0">
              <a:latin typeface="+mj-lt"/>
            </a:endParaRPr>
          </a:p>
          <a:p>
            <a:pPr algn="just"/>
            <a:endParaRPr lang="es-MX" sz="4000" dirty="0" smtClean="0">
              <a:latin typeface="+mj-lt"/>
            </a:endParaRPr>
          </a:p>
          <a:p>
            <a:pPr marL="571500" indent="-571500" algn="just">
              <a:buFont typeface="Wingdings" panose="05000000000000000000" pitchFamily="2" charset="2"/>
              <a:buChar char="v"/>
            </a:pPr>
            <a:r>
              <a:rPr lang="es-MX" sz="4000" dirty="0" smtClean="0">
                <a:latin typeface="+mj-lt"/>
              </a:rPr>
              <a:t>Implementación de sistemas de archivos</a:t>
            </a:r>
          </a:p>
          <a:p>
            <a:pPr algn="just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12903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Título"/>
          <p:cNvSpPr txBox="1">
            <a:spLocks/>
          </p:cNvSpPr>
          <p:nvPr/>
        </p:nvSpPr>
        <p:spPr>
          <a:xfrm>
            <a:off x="457200" y="145232"/>
            <a:ext cx="8229600" cy="119553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ts val="58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F5897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uLnTx/>
                <a:uFillTx/>
                <a:latin typeface="Palatino Linotype"/>
                <a:ea typeface="+mj-ea"/>
                <a:cs typeface="+mj-cs"/>
              </a:rPr>
              <a:t>Introducción</a:t>
            </a:r>
            <a:endParaRPr kumimoji="0" lang="es-MX" sz="5400" b="1" i="0" u="none" strike="noStrike" kern="1200" cap="none" spc="0" normalizeH="0" baseline="0" noProof="0" dirty="0">
              <a:ln>
                <a:noFill/>
              </a:ln>
              <a:solidFill>
                <a:srgbClr val="2F5897"/>
              </a:solidFill>
              <a:effectLst>
                <a:outerShdw blurRad="63500" dist="38100" dir="5400000" algn="t" rotWithShape="0">
                  <a:prstClr val="black">
                    <a:alpha val="25000"/>
                  </a:prstClr>
                </a:outerShdw>
              </a:effectLst>
              <a:uLnTx/>
              <a:uFillTx/>
              <a:latin typeface="Palatino Linotype"/>
              <a:ea typeface="+mj-ea"/>
              <a:cs typeface="+mj-cs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21673" y="1939636"/>
            <a:ext cx="878378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4000" dirty="0">
                <a:latin typeface="+mj-lt"/>
              </a:rPr>
              <a:t>El administrador de archivos es el software que crea, elimina </a:t>
            </a:r>
            <a:r>
              <a:rPr lang="es-MX" sz="4000" dirty="0">
                <a:latin typeface="+mj-lt"/>
              </a:rPr>
              <a:t>,</a:t>
            </a:r>
            <a:r>
              <a:rPr lang="es-MX" sz="4000" dirty="0">
                <a:latin typeface="+mj-lt"/>
              </a:rPr>
              <a:t> modifica y administra los recursos utilizados por los archivos.</a:t>
            </a:r>
            <a:endParaRPr lang="es-MX" sz="4000" dirty="0">
              <a:latin typeface="+mj-lt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346" y="4090098"/>
            <a:ext cx="3438526" cy="2309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1875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s-ES" b="1" dirty="0" smtClean="0">
                <a:solidFill>
                  <a:srgbClr val="3366FF"/>
                </a:solidFill>
                <a:latin typeface="Palatino"/>
                <a:cs typeface="Palatino"/>
              </a:rPr>
              <a:t>Definición de Archivo</a:t>
            </a:r>
            <a:endParaRPr lang="es-ES" b="1" dirty="0">
              <a:solidFill>
                <a:srgbClr val="3366FF"/>
              </a:solidFill>
              <a:latin typeface="Palatino"/>
              <a:cs typeface="Palatino"/>
            </a:endParaRPr>
          </a:p>
        </p:txBody>
      </p:sp>
      <p:sp>
        <p:nvSpPr>
          <p:cNvPr id="5" name="Rectángulo 4"/>
          <p:cNvSpPr/>
          <p:nvPr/>
        </p:nvSpPr>
        <p:spPr>
          <a:xfrm rot="20510536">
            <a:off x="457200" y="2703988"/>
            <a:ext cx="427542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200" dirty="0">
                <a:latin typeface="+mj-lt"/>
              </a:rPr>
              <a:t>Los archivos son colecciones de registros relacionados, que contienen información definida por sus creadores. </a:t>
            </a:r>
            <a:endParaRPr lang="es-ES" sz="3200" dirty="0">
              <a:latin typeface="+mj-lt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75" y="2014537"/>
            <a:ext cx="2828925" cy="282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2404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s-ES" b="1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"/>
                <a:cs typeface="Palatino"/>
              </a:rPr>
              <a:t>Definición de Archivo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4197927" y="1698754"/>
            <a:ext cx="478231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200" dirty="0">
                <a:latin typeface="+mj-lt"/>
              </a:rPr>
              <a:t>Éstos</a:t>
            </a:r>
            <a:r>
              <a:rPr lang="es-MX" sz="3200" dirty="0">
                <a:latin typeface="+mj-lt"/>
              </a:rPr>
              <a:t> </a:t>
            </a:r>
            <a:r>
              <a:rPr lang="es-MX" sz="3200" dirty="0">
                <a:latin typeface="+mj-lt"/>
              </a:rPr>
              <a:t>almacenan programas (en código fuente y objeto) y datos como imágenes, textos, información de bases de datos, entre otros</a:t>
            </a:r>
            <a:r>
              <a:rPr lang="es-MX" b="1" dirty="0" smtClean="0">
                <a:latin typeface="Century Gothic"/>
                <a:cs typeface="Century Gothic"/>
              </a:rPr>
              <a:t>.</a:t>
            </a:r>
            <a:endParaRPr lang="es-ES" b="1" dirty="0">
              <a:latin typeface="Century Gothic"/>
              <a:cs typeface="Century Gothic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96886">
            <a:off x="350695" y="2246399"/>
            <a:ext cx="306705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3360">
            <a:off x="591484" y="4878964"/>
            <a:ext cx="2981325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9086" y="4808087"/>
            <a:ext cx="1705358" cy="1694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0087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s-MX" dirty="0" smtClean="0"/>
              <a:t>Conceptos básicos</a:t>
            </a:r>
            <a:endParaRPr lang="es-MX" dirty="0"/>
          </a:p>
        </p:txBody>
      </p:sp>
      <p:sp>
        <p:nvSpPr>
          <p:cNvPr id="4" name="3 Bisel"/>
          <p:cNvSpPr/>
          <p:nvPr/>
        </p:nvSpPr>
        <p:spPr>
          <a:xfrm rot="20163530">
            <a:off x="651164" y="1944709"/>
            <a:ext cx="2826327" cy="1502145"/>
          </a:xfrm>
          <a:prstGeom prst="bevel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altLang="es-MX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Campo</a:t>
            </a:r>
            <a:endParaRPr lang="es-MX" sz="5400" dirty="0"/>
          </a:p>
        </p:txBody>
      </p:sp>
      <p:sp>
        <p:nvSpPr>
          <p:cNvPr id="5" name="4 Nube"/>
          <p:cNvSpPr/>
          <p:nvPr/>
        </p:nvSpPr>
        <p:spPr>
          <a:xfrm rot="877474">
            <a:off x="457200" y="4461164"/>
            <a:ext cx="3588327" cy="1842654"/>
          </a:xfrm>
          <a:prstGeom prst="cloud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altLang="es-MX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Registro</a:t>
            </a:r>
            <a:endParaRPr lang="es-MX" sz="4800" dirty="0"/>
          </a:p>
        </p:txBody>
      </p:sp>
      <p:sp>
        <p:nvSpPr>
          <p:cNvPr id="6" name="5 Explosión 2"/>
          <p:cNvSpPr/>
          <p:nvPr/>
        </p:nvSpPr>
        <p:spPr>
          <a:xfrm>
            <a:off x="4724400" y="1944709"/>
            <a:ext cx="4281057" cy="2757054"/>
          </a:xfrm>
          <a:prstGeom prst="irregularSeal2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altLang="es-MX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Archivo</a:t>
            </a:r>
            <a:endParaRPr lang="es-MX" sz="4000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2528" y="4763398"/>
            <a:ext cx="1866467" cy="1832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3944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1188</Words>
  <Application>Microsoft Office PowerPoint</Application>
  <PresentationFormat>Presentación en pantalla (4:3)</PresentationFormat>
  <Paragraphs>355</Paragraphs>
  <Slides>35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36" baseType="lpstr">
      <vt:lpstr>Tema de Office</vt:lpstr>
      <vt:lpstr>Universidad Autónoma del  Estado de México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Definición de Archivo</vt:lpstr>
      <vt:lpstr>Definición de Archivo</vt:lpstr>
      <vt:lpstr>Conceptos básicos</vt:lpstr>
      <vt:lpstr>Conceptos básicos</vt:lpstr>
      <vt:lpstr>El SO es responsable de :</vt:lpstr>
      <vt:lpstr>Administrador de Archivos</vt:lpstr>
      <vt:lpstr>Funciones</vt:lpstr>
      <vt:lpstr>Funciones</vt:lpstr>
      <vt:lpstr>Organización de los archivos</vt:lpstr>
      <vt:lpstr>Organización de Archivos</vt:lpstr>
      <vt:lpstr>Organización de Archivos</vt:lpstr>
      <vt:lpstr>Organización de los archivos</vt:lpstr>
      <vt:lpstr>Organización de los archivos</vt:lpstr>
      <vt:lpstr>ASIGNACIÓN DE ALMACENAMIENTO FÍSICO</vt:lpstr>
      <vt:lpstr>Almacenamiento contiguo</vt:lpstr>
      <vt:lpstr>Almacenamiento contiguo</vt:lpstr>
      <vt:lpstr>Almacenamiento  no contiguo </vt:lpstr>
      <vt:lpstr>Almacenamiento  no contiguo</vt:lpstr>
      <vt:lpstr>Presentación de PowerPoint</vt:lpstr>
      <vt:lpstr>Presentación de PowerPoint</vt:lpstr>
      <vt:lpstr>Almacenamiento Indexado</vt:lpstr>
      <vt:lpstr>Niveles de un sistema de Administración de Archivos</vt:lpstr>
      <vt:lpstr>Módulo de Control de Verificación</vt:lpstr>
      <vt:lpstr>Módulo de Control de Verificación</vt:lpstr>
      <vt:lpstr>Módulo de Control de Verificación</vt:lpstr>
      <vt:lpstr>Módulo de Control de Verificación</vt:lpstr>
      <vt:lpstr>Ejercicio</vt:lpstr>
      <vt:lpstr>Presentación de PowerPoint</vt:lpstr>
      <vt:lpstr>Presentación de PowerPoint</vt:lpstr>
    </vt:vector>
  </TitlesOfParts>
  <Company>UAEM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Administrador de Archivos</dc:title>
  <dc:creator>Ivonne Rodriguez</dc:creator>
  <cp:lastModifiedBy>CUUAEMVM</cp:lastModifiedBy>
  <cp:revision>31</cp:revision>
  <dcterms:created xsi:type="dcterms:W3CDTF">2016-10-12T18:18:21Z</dcterms:created>
  <dcterms:modified xsi:type="dcterms:W3CDTF">2016-10-13T01:56:52Z</dcterms:modified>
</cp:coreProperties>
</file>