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9" r:id="rId2"/>
    <p:sldId id="263" r:id="rId3"/>
    <p:sldId id="256" r:id="rId4"/>
    <p:sldId id="260" r:id="rId5"/>
    <p:sldId id="365" r:id="rId6"/>
    <p:sldId id="290" r:id="rId7"/>
    <p:sldId id="267" r:id="rId8"/>
    <p:sldId id="261" r:id="rId9"/>
    <p:sldId id="334" r:id="rId10"/>
    <p:sldId id="335" r:id="rId11"/>
    <p:sldId id="331" r:id="rId12"/>
    <p:sldId id="355" r:id="rId13"/>
    <p:sldId id="332" r:id="rId14"/>
    <p:sldId id="333" r:id="rId15"/>
    <p:sldId id="294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276" r:id="rId26"/>
    <p:sldId id="325" r:id="rId27"/>
    <p:sldId id="361" r:id="rId28"/>
    <p:sldId id="362" r:id="rId29"/>
    <p:sldId id="363" r:id="rId30"/>
    <p:sldId id="296" r:id="rId31"/>
    <p:sldId id="277" r:id="rId32"/>
    <p:sldId id="364" r:id="rId33"/>
    <p:sldId id="283" r:id="rId34"/>
    <p:sldId id="336" r:id="rId35"/>
    <p:sldId id="337" r:id="rId36"/>
    <p:sldId id="338" r:id="rId37"/>
    <p:sldId id="322" r:id="rId38"/>
    <p:sldId id="323" r:id="rId39"/>
    <p:sldId id="330" r:id="rId40"/>
    <p:sldId id="356" r:id="rId41"/>
    <p:sldId id="357" r:id="rId42"/>
    <p:sldId id="358" r:id="rId43"/>
    <p:sldId id="359" r:id="rId44"/>
    <p:sldId id="264" r:id="rId45"/>
    <p:sldId id="265" r:id="rId46"/>
    <p:sldId id="279" r:id="rId47"/>
    <p:sldId id="275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8" d="100"/>
          <a:sy n="48" d="100"/>
        </p:scale>
        <p:origin x="7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8CF44-149C-4DC2-A9FB-28290C5FE03D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8D2AA-4162-456B-A86C-AEDAA569FA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203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4070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8966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316E58-A898-469E-BDD1-9A3436147A1A}" type="slidenum">
              <a:rPr lang="es-ES_tradnl" altLang="es-MX"/>
              <a:pPr/>
              <a:t>13</a:t>
            </a:fld>
            <a:endParaRPr lang="es-ES_tradnl" altLang="es-MX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98700" y="520700"/>
            <a:ext cx="4546600" cy="2559050"/>
          </a:xfrm>
          <a:ln cap="flat"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692806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5043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380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611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696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8D2AA-4162-456B-A86C-AEDAA569FAE7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200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21200-FEA1-4809-8757-ADE88456B54E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98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F50A-F37A-49D5-BEBD-364B6D5E61F5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491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C912-48C7-4026-B3AF-AFA4C91C7F56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1692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508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6197600" y="2057400"/>
            <a:ext cx="508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914400" y="4191000"/>
            <a:ext cx="508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7600" y="4191000"/>
            <a:ext cx="508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2540000" cy="457200"/>
          </a:xfrm>
        </p:spPr>
        <p:txBody>
          <a:bodyPr/>
          <a:lstStyle>
            <a:lvl1pPr algn="ctr">
              <a:defRPr/>
            </a:lvl1pPr>
          </a:lstStyle>
          <a:p>
            <a:fld id="{4CE2FA2D-6158-49B3-88D6-41750F087790}" type="datetime1">
              <a:rPr lang="es-MX" altLang="es-MX" smtClean="0"/>
              <a:t>12/10/2016</a:t>
            </a:fld>
            <a:endParaRPr lang="en-US" alt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1656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s-MX" dirty="0" smtClean="0"/>
              <a:t>S. Job Morales Escobar</a:t>
            </a:r>
            <a:endParaRPr lang="en-US" alt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737600" y="6324600"/>
            <a:ext cx="2540000" cy="457200"/>
          </a:xfrm>
        </p:spPr>
        <p:txBody>
          <a:bodyPr/>
          <a:lstStyle>
            <a:lvl1pPr algn="ctr">
              <a:defRPr/>
            </a:lvl1pPr>
          </a:lstStyle>
          <a:p>
            <a:fld id="{B31B25D3-6E30-4746-AB31-3B4C7E4B3CA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63656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4DC0600A-A002-4865-B311-75F12577744D}" type="datetime1">
              <a:rPr lang="es-MX" smtClean="0"/>
              <a:t>12/10/2016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S. Job Morales Escobar</a:t>
            </a:r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2176A159-765A-4065-96BE-E6729BE76A2E}" type="slidenum">
              <a:rPr lang="es-MX" smtClean="0"/>
              <a:pPr algn="ctr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0987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8927-C4B1-4B48-8AC0-BE4562462193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714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3FE9-492A-49D0-83F7-BF6F0D39B85E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687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BCE48-A95A-4CAD-9575-83FA936CD502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854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9ECE-9F1F-4C66-B1E3-3F38A593BE32}" type="datetime1">
              <a:rPr lang="es-MX" smtClean="0"/>
              <a:t>12/10/2016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911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4055-5F38-4130-A89C-6421863609D5}" type="datetime1">
              <a:rPr lang="es-MX" smtClean="0"/>
              <a:t>12/10/2016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7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7F11-02FC-47C7-A77F-6C7B87E1B51F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34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A881-F88B-46A1-BF84-AE19654061C4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96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ED68F-1F74-4805-8F65-2D680A6970DA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S. Job Morales Escobar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A159-765A-4065-96BE-E6729BE76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614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47111" y="498764"/>
            <a:ext cx="6357216" cy="5787737"/>
          </a:xfrm>
        </p:spPr>
        <p:txBody>
          <a:bodyPr>
            <a:noAutofit/>
          </a:bodyPr>
          <a:lstStyle/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Autónoma del Estado de México</a:t>
            </a:r>
          </a:p>
          <a:p>
            <a:pPr marL="114300" indent="0" algn="ctr">
              <a:buNone/>
              <a:defRPr/>
            </a:pPr>
            <a:endParaRPr lang="es-MX" altLang="es-MX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Valle de México</a:t>
            </a:r>
          </a:p>
          <a:p>
            <a:pPr marL="114300" indent="0" algn="ctr">
              <a:buNone/>
              <a:defRPr/>
            </a:pPr>
            <a:endParaRPr lang="es-MX" altLang="es-MX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</a:t>
            </a: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Sistemas y Comunicaciones</a:t>
            </a:r>
          </a:p>
          <a:p>
            <a:pPr marL="114300" indent="0" algn="ctr">
              <a:buNone/>
              <a:defRPr/>
            </a:pPr>
            <a:endParaRPr lang="es-MX" altLang="es-MX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 </a:t>
            </a:r>
          </a:p>
          <a:p>
            <a:pPr marL="114300" indent="0" algn="ctr">
              <a:buNone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Temas Selectos de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Sistemas</a:t>
            </a:r>
          </a:p>
          <a:p>
            <a:pPr marL="114300" indent="0" algn="ctr">
              <a:buNone/>
              <a:defRPr/>
            </a:pP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</a:t>
            </a:r>
          </a:p>
          <a:p>
            <a:pPr marL="114300" indent="0" algn="ctr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No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upervisada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  <a:defRPr/>
            </a:pPr>
            <a:endParaRPr lang="es-MX" alt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  <a:defRPr/>
            </a:pP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Elaboró: </a:t>
            </a:r>
            <a:r>
              <a:rPr lang="es-ES_tradnl" altLang="es-MX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Saturnino Job Morales </a:t>
            </a: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Escobar</a:t>
            </a:r>
          </a:p>
          <a:p>
            <a:pPr marL="114300" indent="0" algn="ctr">
              <a:buNone/>
              <a:defRPr/>
            </a:pPr>
            <a:r>
              <a:rPr lang="es-ES_tradnl" altLang="es-MX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Septiembre de 2016</a:t>
            </a:r>
            <a:endParaRPr lang="es-ES_tradnl" altLang="es-MX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ES_tradnl" alt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13" descr="http://t3.gstatic.com/images?q=tbn:ANd9GcTGncOkD9EZl4p4SgKbwbzDjP1O4uT0HmGPUERcNpKW_Jtok9Ik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76" y="417513"/>
            <a:ext cx="1198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000" y="501651"/>
            <a:ext cx="12001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06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D8A7-C318-4ED8-B921-0BC9140748CE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30845"/>
            <a:ext cx="77724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alt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Introducción a los problemas de CNS</a:t>
            </a:r>
            <a:endParaRPr lang="es-ES" alt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Subtipos o variantes de los problemas de CNS</a:t>
            </a:r>
            <a:endParaRPr lang="es-MX" altLang="es-MX" sz="3500" b="1" i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conoce la cantidad de grupos presentes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(restringidos).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cantidad de grupos forma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parte del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(libres).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altLang="es-MX" sz="3500" b="1" i="1" dirty="0">
                <a:latin typeface="Times New Roman" pitchFamily="18" charset="0"/>
                <a:cs typeface="Times New Roman" pitchFamily="18" charset="0"/>
              </a:rPr>
              <a:t>Se tiene una muestra de </a:t>
            </a: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objetos</a:t>
            </a:r>
            <a:endParaRPr lang="es-MX" altLang="es-MX" sz="35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El algoritmo produce </a:t>
            </a:r>
            <a:r>
              <a:rPr lang="es-MX" altLang="es-MX" sz="3500" b="1" i="1" dirty="0">
                <a:latin typeface="Times New Roman" pitchFamily="18" charset="0"/>
                <a:cs typeface="Times New Roman" pitchFamily="18" charset="0"/>
              </a:rPr>
              <a:t>relaciones entre los objetos de tal forma que se obtienen los grupos presentes y los objetos de cada </a:t>
            </a: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grupo.</a:t>
            </a:r>
            <a:endParaRPr lang="es-ES" altLang="es-MX" sz="35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s-ES" altLang="es-MX" sz="3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797B4-7A43-41FF-BCE3-3024B4B9BD81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15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1619-B5C7-4CBA-A0CE-6DF8882930C6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alt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70858" y="1602418"/>
            <a:ext cx="4655712" cy="707605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lvl="1" indent="0" algn="just">
              <a:buNone/>
            </a:pPr>
            <a:r>
              <a:rPr lang="es-ES_tradnl" alt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Conjuntos duros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alt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Paradigmas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5602" name="Picture 2" descr="http://www.juridicas.unam.mx/publica/rev/boletin/cont/126/art/9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956" y="3019565"/>
            <a:ext cx="4765797" cy="272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www.veritasprep.com/blog/wp-content/uploads/2012/09/SetsThree_1_23S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51" y="2908139"/>
            <a:ext cx="320992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051183" y="2390505"/>
            <a:ext cx="4153436" cy="617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 algn="just">
              <a:buNone/>
            </a:pPr>
            <a:r>
              <a:rPr lang="es-ES_tradnl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Particiones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89397" y="2347661"/>
            <a:ext cx="4340180" cy="65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 algn="just">
              <a:buNone/>
            </a:pPr>
            <a:r>
              <a:rPr lang="es-ES_tradnl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Cubrimiento</a:t>
            </a:r>
            <a:endParaRPr lang="es-ES_tradnl" alt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BE20-C993-4B96-80BB-2F67B9BB540E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5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1619-B5C7-4CBA-A0CE-6DF8882930C6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alt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5565" y="1882071"/>
                <a:ext cx="6259132" cy="3832538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457200" lvl="1" indent="0" algn="just">
                  <a:buNone/>
                </a:pPr>
                <a:r>
                  <a:rPr lang="es-ES_tradnl" altLang="es-MX" sz="4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Difuso</a:t>
                </a:r>
              </a:p>
              <a:p>
                <a:pPr marL="457200" lvl="1" indent="0" algn="just">
                  <a:buNone/>
                </a:pPr>
                <a:endParaRPr lang="es-ES_tradnl" altLang="es-MX" sz="4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es-ES_tradnl" altLang="es-MX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C-partición difusa</a:t>
                </a:r>
                <a:endParaRPr lang="es-ES_tradnl" altLang="es-MX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s-ES_tradnl" altLang="es-MX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_tradnl" altLang="es-MX" sz="36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altLang="es-MX" sz="36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s-ES" altLang="es-MX" sz="3600" b="1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_tradnl" altLang="es-MX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estructuración</a:t>
                </a:r>
              </a:p>
            </p:txBody>
          </p:sp>
        </mc:Choice>
        <mc:Fallback xmlns="">
          <p:sp>
            <p:nvSpPr>
              <p:cNvPr id="1024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5565" y="1882071"/>
                <a:ext cx="6259132" cy="3832538"/>
              </a:xfrm>
              <a:blipFill rotWithShape="0">
                <a:blip r:embed="rId2"/>
                <a:stretch>
                  <a:fillRect t="-493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_tradnl" alt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Paradigmas 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5608" name="Picture 8" descr="http://users.salleurl.edu/~se04184/fig1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529" y="1880315"/>
            <a:ext cx="4736220" cy="372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CBB-F23B-4465-A06C-391BE34C9BD4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59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12EF8-533A-44E3-979C-99C91B05C7E1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alt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87334"/>
            <a:ext cx="83820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alt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Clasificación No Supervisada</a:t>
            </a:r>
            <a:endParaRPr lang="es-ES_tradnl" alt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s-ES_tradnl" altLang="es-MX" sz="3500" b="1" i="1" dirty="0">
                <a:latin typeface="Times New Roman" pitchFamily="18" charset="0"/>
                <a:cs typeface="Times New Roman" pitchFamily="18" charset="0"/>
              </a:rPr>
              <a:t>Elementos presentes en el problema</a:t>
            </a:r>
          </a:p>
          <a:p>
            <a:pPr lvl="1"/>
            <a:r>
              <a:rPr lang="es-ES_tradnl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Espacio de representación</a:t>
            </a:r>
          </a:p>
          <a:p>
            <a:pPr lvl="1"/>
            <a:r>
              <a:rPr lang="es-ES_tradnl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Función de semejanza</a:t>
            </a:r>
          </a:p>
          <a:p>
            <a:pPr lvl="1"/>
            <a:r>
              <a:rPr lang="es-ES_tradnl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Criterio de agrupamiento</a:t>
            </a:r>
          </a:p>
          <a:p>
            <a:pPr marL="0" indent="0">
              <a:buNone/>
            </a:pPr>
            <a:r>
              <a:rPr lang="es-ES_tradnl" altLang="es-MX" sz="3500" b="1" i="1" dirty="0">
                <a:latin typeface="Times New Roman" pitchFamily="18" charset="0"/>
                <a:cs typeface="Times New Roman" pitchFamily="18" charset="0"/>
              </a:rPr>
              <a:t> Propiedades de los agrupamientos</a:t>
            </a:r>
          </a:p>
          <a:p>
            <a:pPr lvl="1"/>
            <a:r>
              <a:rPr lang="es-ES_tradnl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Compactas</a:t>
            </a:r>
          </a:p>
          <a:p>
            <a:pPr lvl="1"/>
            <a:r>
              <a:rPr lang="es-ES_tradnl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Separadas 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3CD0-79D2-458E-93AF-69E61670999A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07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14AC-BDC2-4606-A657-4D5E9FD48451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1217" y="1915778"/>
            <a:ext cx="10844011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s-MX" altLang="es-MX" sz="3500" b="1" i="1" dirty="0">
                <a:latin typeface="Times New Roman" pitchFamily="18" charset="0"/>
                <a:cs typeface="Times New Roman" pitchFamily="18" charset="0"/>
              </a:rPr>
              <a:t>Pocos </a:t>
            </a: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algoritmos trabajan </a:t>
            </a:r>
            <a:r>
              <a:rPr lang="es-MX" altLang="es-MX" sz="3500" b="1" i="1" dirty="0">
                <a:latin typeface="Times New Roman" pitchFamily="18" charset="0"/>
                <a:cs typeface="Times New Roman" pitchFamily="18" charset="0"/>
              </a:rPr>
              <a:t>sobre espacios de representación no métrico.</a:t>
            </a:r>
          </a:p>
          <a:p>
            <a:pPr marL="0" indent="0" algn="just">
              <a:buNone/>
            </a:pPr>
            <a:r>
              <a:rPr lang="es-ES_tradnl" altLang="es-MX" sz="3500" b="1" i="1" dirty="0" smtClean="0">
                <a:latin typeface="Times New Roman" pitchFamily="18" charset="0"/>
                <a:cs typeface="Times New Roman" pitchFamily="18" charset="0"/>
              </a:rPr>
              <a:t>La mayoría deben conocer </a:t>
            </a:r>
            <a:r>
              <a:rPr lang="es-ES_tradnl" altLang="es-MX" sz="3500" b="1" i="1" dirty="0">
                <a:latin typeface="Times New Roman" pitchFamily="18" charset="0"/>
                <a:cs typeface="Times New Roman" pitchFamily="18" charset="0"/>
              </a:rPr>
              <a:t>el número de </a:t>
            </a:r>
            <a:r>
              <a:rPr lang="es-ES_tradnl" altLang="es-MX" sz="3500" b="1" i="1" dirty="0" smtClean="0">
                <a:latin typeface="Times New Roman" pitchFamily="18" charset="0"/>
                <a:cs typeface="Times New Roman" pitchFamily="18" charset="0"/>
              </a:rPr>
              <a:t>agrupamientos.</a:t>
            </a:r>
            <a:endParaRPr lang="es-ES_tradnl" altLang="es-MX" sz="35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Dos </a:t>
            </a:r>
            <a:r>
              <a:rPr lang="es-MX" altLang="es-MX" sz="3500" b="1" i="1" dirty="0">
                <a:latin typeface="Times New Roman" pitchFamily="18" charset="0"/>
                <a:cs typeface="Times New Roman" pitchFamily="18" charset="0"/>
              </a:rPr>
              <a:t>cosas para definir bien el problema de agrupamiento:</a:t>
            </a:r>
          </a:p>
          <a:p>
            <a:pPr lvl="1" algn="just"/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medida de similitud entre objetos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(que usualmente son considerados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como vectores).</a:t>
            </a:r>
          </a:p>
          <a:p>
            <a:pPr lvl="1" algn="just"/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criterio que mida la </a:t>
            </a:r>
            <a:r>
              <a:rPr lang="es-MX" altLang="es-MX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optimalidad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title"/>
          </p:nvPr>
        </p:nvSpPr>
        <p:spPr>
          <a:xfrm>
            <a:off x="1403797" y="182636"/>
            <a:ext cx="8578403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es-ES_tradnl" alt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Situación actual del las propuestas de solución</a:t>
            </a:r>
            <a:endParaRPr lang="es-ES_tradnl" alt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CF76-018B-48B8-90F2-2CE1B2DC989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92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Planteamiento formal del problema de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Clasificación No 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upervisada (CNS)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738902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>
                <a:solidFill>
                  <a:schemeClr val="tx1"/>
                </a:solidFill>
              </a:rPr>
              <a:pPr/>
              <a:t>15</a:t>
            </a:fld>
            <a:endParaRPr lang="en-US" altLang="es-MX" sz="1200" dirty="0">
              <a:solidFill>
                <a:schemeClr val="tx1"/>
              </a:solidFill>
            </a:endParaRPr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293217" y="2318197"/>
            <a:ext cx="6266645" cy="3642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se realiza el planteamiento formal de este problema?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MX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Cuáles variables considerar en la descripción de los objetos?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MX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Cómo comparar los valores de las variables?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comparar objetos’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¿Cómo formar los grupos? </a:t>
            </a:r>
            <a:endParaRPr lang="es-MX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 result for dud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050" y="2588654"/>
            <a:ext cx="3371829" cy="337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1B5A-27AA-46F1-9C4C-9DFCFA52A0F2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alt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Conceptos básicos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/>
            </a:r>
            <a:b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Formalización 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del problema de CNS</a:t>
            </a:r>
          </a:p>
        </p:txBody>
      </p:sp>
      <p:sp>
        <p:nvSpPr>
          <p:cNvPr id="31747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87AE9B0B-57DC-4E3D-B030-0CFA9C8BECF5}" type="slidenum">
              <a:rPr lang="en-US" altLang="es-MX" sz="1200">
                <a:solidFill>
                  <a:schemeClr val="tx1"/>
                </a:solidFill>
              </a:rPr>
              <a:pPr/>
              <a:t>16</a:t>
            </a:fld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29700" name="Rectangle 3"/>
          <p:cNvSpPr txBox="1">
            <a:spLocks noChangeArrowheads="1"/>
          </p:cNvSpPr>
          <p:nvPr/>
        </p:nvSpPr>
        <p:spPr bwMode="auto">
          <a:xfrm>
            <a:off x="1584102" y="1481069"/>
            <a:ext cx="9769698" cy="452431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s-MX"/>
            </a:defPPr>
            <a:lvl1pPr marL="285750" indent="-285750">
              <a:buFont typeface="Arial" panose="020B0604020202020204" pitchFamily="34" charset="0"/>
              <a:buChar char="•"/>
              <a:defRPr sz="24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indent="0">
              <a:buNone/>
            </a:pPr>
            <a:endParaRPr lang="es-MX" altLang="es-MX" sz="3200" dirty="0" smtClean="0"/>
          </a:p>
          <a:p>
            <a:pPr marL="0" indent="0">
              <a:buNone/>
            </a:pPr>
            <a:r>
              <a:rPr lang="es-MX" altLang="es-MX" sz="3200" dirty="0" smtClean="0"/>
              <a:t>Determinar:</a:t>
            </a:r>
          </a:p>
          <a:p>
            <a:r>
              <a:rPr lang="es-MX" altLang="es-MX" sz="2800" dirty="0" smtClean="0"/>
              <a:t>El </a:t>
            </a:r>
            <a:r>
              <a:rPr lang="es-MX" altLang="es-MX" sz="2800" dirty="0"/>
              <a:t>universo </a:t>
            </a:r>
            <a:r>
              <a:rPr lang="es-MX" altLang="es-MX" sz="2800" dirty="0" smtClean="0"/>
              <a:t>U </a:t>
            </a:r>
            <a:r>
              <a:rPr lang="es-MX" altLang="es-MX" sz="2800" dirty="0"/>
              <a:t>de objetos “admisibles” </a:t>
            </a:r>
          </a:p>
          <a:p>
            <a:r>
              <a:rPr lang="es-MX" altLang="es-MX" sz="2800" dirty="0"/>
              <a:t>El conjunto de variables o rasgos a utilizar para describir los objetos.</a:t>
            </a:r>
          </a:p>
          <a:p>
            <a:pPr marL="0" indent="0">
              <a:buNone/>
            </a:pPr>
            <a:r>
              <a:rPr lang="es-MX" altLang="es-MX" sz="2800" dirty="0"/>
              <a:t>	</a:t>
            </a:r>
            <a:r>
              <a:rPr lang="es-ES" altLang="es-MX" sz="2800" dirty="0" smtClean="0"/>
              <a:t>Sea </a:t>
            </a:r>
            <a:r>
              <a:rPr lang="es-ES" altLang="es-MX" sz="2800" dirty="0">
                <a:sym typeface="Symbol" pitchFamily="18" charset="2"/>
              </a:rPr>
              <a:t> ={X</a:t>
            </a:r>
            <a:r>
              <a:rPr lang="es-ES" altLang="es-MX" sz="2800" baseline="-25000" dirty="0">
                <a:sym typeface="Symbol" pitchFamily="18" charset="2"/>
              </a:rPr>
              <a:t>1</a:t>
            </a:r>
            <a:r>
              <a:rPr lang="es-ES" altLang="es-MX" sz="2800" dirty="0">
                <a:sym typeface="Symbol" pitchFamily="18" charset="2"/>
              </a:rPr>
              <a:t>, X</a:t>
            </a:r>
            <a:r>
              <a:rPr lang="es-ES" altLang="es-MX" sz="2800" baseline="-25000" dirty="0">
                <a:sym typeface="Symbol" pitchFamily="18" charset="2"/>
              </a:rPr>
              <a:t>2</a:t>
            </a:r>
            <a:r>
              <a:rPr lang="es-ES" altLang="es-MX" sz="2800" dirty="0">
                <a:sym typeface="Symbol" pitchFamily="18" charset="2"/>
              </a:rPr>
              <a:t>,…, </a:t>
            </a:r>
            <a:r>
              <a:rPr lang="es-ES" altLang="es-MX" sz="2800" dirty="0" err="1">
                <a:sym typeface="Symbol" pitchFamily="18" charset="2"/>
              </a:rPr>
              <a:t>X</a:t>
            </a:r>
            <a:r>
              <a:rPr lang="es-ES" altLang="es-MX" sz="2800" baseline="-25000" dirty="0" err="1">
                <a:sym typeface="Symbol" pitchFamily="18" charset="2"/>
              </a:rPr>
              <a:t>n</a:t>
            </a:r>
            <a:r>
              <a:rPr lang="es-ES" altLang="es-MX" sz="2800" dirty="0">
                <a:sym typeface="Symbol" pitchFamily="18" charset="2"/>
              </a:rPr>
              <a:t>} un conjunto de variables para </a:t>
            </a:r>
            <a:r>
              <a:rPr lang="es-ES" altLang="es-MX" sz="2800" dirty="0" smtClean="0">
                <a:sym typeface="Symbol" pitchFamily="18" charset="2"/>
              </a:rPr>
              <a:t>	describir </a:t>
            </a:r>
            <a:r>
              <a:rPr lang="es-ES" altLang="es-MX" sz="2800" dirty="0">
                <a:sym typeface="Symbol" pitchFamily="18" charset="2"/>
              </a:rPr>
              <a:t>los </a:t>
            </a:r>
            <a:r>
              <a:rPr lang="es-ES" altLang="es-MX" sz="2800" dirty="0" smtClean="0">
                <a:sym typeface="Symbol" pitchFamily="18" charset="2"/>
              </a:rPr>
              <a:t>objetos.</a:t>
            </a:r>
            <a:endParaRPr lang="es-ES" altLang="es-MX" sz="2800" dirty="0">
              <a:sym typeface="Symbol" pitchFamily="18" charset="2"/>
            </a:endParaRPr>
          </a:p>
          <a:p>
            <a:pPr marL="0" indent="0">
              <a:buNone/>
            </a:pPr>
            <a:r>
              <a:rPr lang="es-MX" altLang="es-MX" sz="2800" dirty="0"/>
              <a:t>	</a:t>
            </a:r>
            <a:r>
              <a:rPr lang="es-MX" altLang="es-MX" sz="2800" dirty="0" smtClean="0"/>
              <a:t>Por </a:t>
            </a:r>
            <a:r>
              <a:rPr lang="es-MX" altLang="es-MX" sz="2800" dirty="0"/>
              <a:t>ejemplo, para describir </a:t>
            </a:r>
            <a:r>
              <a:rPr lang="es-MX" altLang="es-MX" sz="2800" dirty="0" smtClean="0"/>
              <a:t>personas, </a:t>
            </a:r>
            <a:r>
              <a:rPr lang="es-MX" altLang="es-MX" sz="2800" dirty="0"/>
              <a:t>se </a:t>
            </a:r>
            <a:r>
              <a:rPr lang="es-MX" altLang="es-MX" sz="2800" dirty="0" smtClean="0"/>
              <a:t>podrían 	considerar </a:t>
            </a:r>
            <a:r>
              <a:rPr lang="es-MX" altLang="es-MX" sz="2800" dirty="0"/>
              <a:t>las </a:t>
            </a:r>
            <a:r>
              <a:rPr lang="es-MX" altLang="es-MX" sz="2800" dirty="0" smtClean="0"/>
              <a:t>siguientes </a:t>
            </a:r>
            <a:r>
              <a:rPr lang="es-MX" altLang="es-MX" sz="2800" dirty="0"/>
              <a:t>variables: </a:t>
            </a:r>
            <a:r>
              <a:rPr lang="es-ES" altLang="es-MX" sz="2800" dirty="0">
                <a:sym typeface="Symbol" pitchFamily="18" charset="2"/>
              </a:rPr>
              <a:t> </a:t>
            </a:r>
            <a:endParaRPr lang="es-ES" altLang="es-MX" sz="2800" dirty="0" smtClean="0">
              <a:sym typeface="Symbol" pitchFamily="18" charset="2"/>
            </a:endParaRPr>
          </a:p>
          <a:p>
            <a:pPr marL="0" indent="0">
              <a:buNone/>
            </a:pPr>
            <a:r>
              <a:rPr lang="es-ES" altLang="es-MX" sz="2800" dirty="0" smtClean="0">
                <a:sym typeface="Symbol" pitchFamily="18" charset="2"/>
              </a:rPr>
              <a:t>	X</a:t>
            </a:r>
            <a:r>
              <a:rPr lang="es-ES" altLang="es-MX" sz="2800" baseline="-25000" dirty="0">
                <a:sym typeface="Symbol" pitchFamily="18" charset="2"/>
              </a:rPr>
              <a:t>1</a:t>
            </a:r>
            <a:r>
              <a:rPr lang="es-ES" altLang="es-MX" sz="2800" dirty="0">
                <a:sym typeface="Symbol" pitchFamily="18" charset="2"/>
              </a:rPr>
              <a:t>= </a:t>
            </a:r>
            <a:r>
              <a:rPr lang="es-MX" altLang="es-MX" sz="2800" dirty="0"/>
              <a:t>nombre, </a:t>
            </a:r>
            <a:r>
              <a:rPr lang="es-ES" altLang="es-MX" sz="2800" dirty="0">
                <a:sym typeface="Symbol" pitchFamily="18" charset="2"/>
              </a:rPr>
              <a:t>X</a:t>
            </a:r>
            <a:r>
              <a:rPr lang="es-ES" altLang="es-MX" sz="2800" baseline="-25000" dirty="0">
                <a:sym typeface="Symbol" pitchFamily="18" charset="2"/>
              </a:rPr>
              <a:t>2</a:t>
            </a:r>
            <a:r>
              <a:rPr lang="es-ES" altLang="es-MX" sz="2800" dirty="0">
                <a:sym typeface="Symbol" pitchFamily="18" charset="2"/>
              </a:rPr>
              <a:t> </a:t>
            </a:r>
            <a:r>
              <a:rPr lang="es-MX" altLang="es-MX" sz="2800" dirty="0"/>
              <a:t>=edad, </a:t>
            </a:r>
            <a:r>
              <a:rPr lang="es-ES" altLang="es-MX" sz="2800" dirty="0">
                <a:sym typeface="Symbol" pitchFamily="18" charset="2"/>
              </a:rPr>
              <a:t>X</a:t>
            </a:r>
            <a:r>
              <a:rPr lang="es-ES" altLang="es-MX" sz="2800" baseline="-25000" dirty="0">
                <a:sym typeface="Symbol" pitchFamily="18" charset="2"/>
              </a:rPr>
              <a:t>3</a:t>
            </a:r>
            <a:r>
              <a:rPr lang="es-ES" altLang="es-MX" sz="2800" dirty="0">
                <a:sym typeface="Symbol" pitchFamily="18" charset="2"/>
              </a:rPr>
              <a:t> </a:t>
            </a:r>
            <a:r>
              <a:rPr lang="es-MX" altLang="es-MX" sz="2800" dirty="0"/>
              <a:t>=peso y </a:t>
            </a:r>
            <a:r>
              <a:rPr lang="es-ES" altLang="es-MX" sz="2800" dirty="0" smtClean="0">
                <a:sym typeface="Symbol" pitchFamily="18" charset="2"/>
              </a:rPr>
              <a:t>X</a:t>
            </a:r>
            <a:r>
              <a:rPr lang="es-ES" altLang="es-MX" sz="2800" baseline="-25000" dirty="0" smtClean="0">
                <a:sym typeface="Symbol" pitchFamily="18" charset="2"/>
              </a:rPr>
              <a:t>4</a:t>
            </a:r>
            <a:r>
              <a:rPr lang="es-MX" altLang="es-MX" sz="2800" dirty="0"/>
              <a:t>=estatura</a:t>
            </a:r>
          </a:p>
        </p:txBody>
      </p:sp>
      <p:sp>
        <p:nvSpPr>
          <p:cNvPr id="31750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013F8-BE28-4305-994A-AB56EDBBCFBA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5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Definición del dominio de cada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variable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2771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A0D3DB4C-235F-474E-AAF7-CDEC52D9D806}" type="slidenum">
              <a:rPr lang="en-US" altLang="es-MX" sz="1200">
                <a:solidFill>
                  <a:schemeClr val="tx1"/>
                </a:solidFill>
              </a:rPr>
              <a:pPr/>
              <a:t>17</a:t>
            </a:fld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29700" name="Rectangle 3"/>
          <p:cNvSpPr txBox="1">
            <a:spLocks noChangeArrowheads="1"/>
          </p:cNvSpPr>
          <p:nvPr/>
        </p:nvSpPr>
        <p:spPr bwMode="auto">
          <a:xfrm>
            <a:off x="838200" y="1773239"/>
            <a:ext cx="10005811" cy="452431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s-MX"/>
            </a:defPPr>
            <a:lvl1pPr indent="0">
              <a:buFont typeface="Arial" panose="020B0604020202020204" pitchFamily="34" charset="0"/>
              <a:buNone/>
              <a:defRPr sz="32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es-MX" altLang="es-MX" dirty="0"/>
              <a:t>Para cada </a:t>
            </a:r>
            <a:r>
              <a:rPr lang="es-MX" altLang="es-MX" dirty="0" smtClean="0"/>
              <a:t>variable se define </a:t>
            </a:r>
            <a:r>
              <a:rPr lang="es-MX" altLang="es-MX" dirty="0"/>
              <a:t>su dominio o conjunto de valores </a:t>
            </a:r>
            <a:r>
              <a:rPr lang="es-MX" altLang="es-MX" dirty="0" smtClean="0"/>
              <a:t>válidos, así, </a:t>
            </a:r>
            <a:r>
              <a:rPr lang="es-ES" altLang="es-MX" dirty="0" smtClean="0">
                <a:sym typeface="Symbol" pitchFamily="18" charset="2"/>
              </a:rPr>
              <a:t>a </a:t>
            </a:r>
            <a:r>
              <a:rPr lang="es-ES" altLang="es-MX" dirty="0">
                <a:sym typeface="Symbol" pitchFamily="18" charset="2"/>
              </a:rPr>
              <a:t>cada </a:t>
            </a:r>
            <a:r>
              <a:rPr lang="es-ES" altLang="es-MX" dirty="0" smtClean="0">
                <a:sym typeface="Symbol" pitchFamily="18" charset="2"/>
              </a:rPr>
              <a:t>variable </a:t>
            </a:r>
            <a:r>
              <a:rPr lang="es-ES" altLang="es-MX" dirty="0">
                <a:sym typeface="Symbol" pitchFamily="18" charset="2"/>
              </a:rPr>
              <a:t>X</a:t>
            </a:r>
            <a:r>
              <a:rPr lang="es-ES" altLang="es-MX" sz="2800" baseline="-25000" dirty="0">
                <a:sym typeface="Symbol" pitchFamily="18" charset="2"/>
              </a:rPr>
              <a:t>i</a:t>
            </a:r>
            <a:r>
              <a:rPr lang="es-ES" altLang="es-MX" dirty="0">
                <a:sym typeface="Symbol" pitchFamily="18" charset="2"/>
              </a:rPr>
              <a:t> </a:t>
            </a:r>
            <a:r>
              <a:rPr lang="es-ES" altLang="es-MX" dirty="0" smtClean="0">
                <a:sym typeface="Symbol" pitchFamily="18" charset="2"/>
              </a:rPr>
              <a:t>se asocia </a:t>
            </a:r>
            <a:r>
              <a:rPr lang="es-ES" altLang="es-MX" dirty="0">
                <a:sym typeface="Symbol" pitchFamily="18" charset="2"/>
              </a:rPr>
              <a:t>su dominio </a:t>
            </a:r>
            <a:r>
              <a:rPr lang="es-ES" altLang="es-MX" dirty="0" smtClean="0">
                <a:sym typeface="Symbol" pitchFamily="18" charset="2"/>
              </a:rPr>
              <a:t>M</a:t>
            </a:r>
            <a:r>
              <a:rPr lang="es-ES" altLang="es-MX" sz="2800" baseline="-25000" dirty="0" smtClean="0">
                <a:sym typeface="Symbol" pitchFamily="18" charset="2"/>
              </a:rPr>
              <a:t>i</a:t>
            </a:r>
            <a:endParaRPr lang="es-ES" altLang="es-MX" sz="2800" baseline="-25000" dirty="0">
              <a:sym typeface="Symbol" pitchFamily="18" charset="2"/>
            </a:endParaRPr>
          </a:p>
          <a:p>
            <a:r>
              <a:rPr lang="es-MX" altLang="es-MX" dirty="0"/>
              <a:t>por ejemplo: </a:t>
            </a:r>
          </a:p>
          <a:p>
            <a:r>
              <a:rPr lang="es-MX" altLang="es-MX" dirty="0"/>
              <a:t>	Para el nombre de la persona se podría 	considerar el  conjunto </a:t>
            </a:r>
            <a:endParaRPr lang="es-MX" altLang="es-MX" dirty="0" smtClean="0"/>
          </a:p>
          <a:p>
            <a:r>
              <a:rPr lang="es-MX" altLang="es-MX" dirty="0"/>
              <a:t>	</a:t>
            </a:r>
            <a:r>
              <a:rPr lang="es-MX" altLang="es-MX" dirty="0" smtClean="0"/>
              <a:t>{</a:t>
            </a:r>
            <a:r>
              <a:rPr lang="es-MX" altLang="es-MX" dirty="0"/>
              <a:t>Abel, Fernando, </a:t>
            </a:r>
            <a:r>
              <a:rPr lang="es-MX" altLang="es-MX" dirty="0" smtClean="0"/>
              <a:t>Martha</a:t>
            </a:r>
            <a:r>
              <a:rPr lang="es-MX" altLang="es-MX" dirty="0"/>
              <a:t>, Luisa, Jerónimo, Agustín}</a:t>
            </a:r>
          </a:p>
          <a:p>
            <a:r>
              <a:rPr lang="es-MX" altLang="es-MX" dirty="0"/>
              <a:t>	Para edad: el intervalo [20, 110</a:t>
            </a:r>
            <a:r>
              <a:rPr lang="es-MX" altLang="es-MX" dirty="0" smtClean="0"/>
              <a:t>].</a:t>
            </a:r>
            <a:endParaRPr lang="es-MX" altLang="es-MX" dirty="0"/>
          </a:p>
          <a:p>
            <a:r>
              <a:rPr lang="es-MX" altLang="es-MX" dirty="0"/>
              <a:t>	</a:t>
            </a:r>
          </a:p>
        </p:txBody>
      </p:sp>
      <p:sp>
        <p:nvSpPr>
          <p:cNvPr id="32774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56D3-3AB0-4915-A40D-5CCFA8BEDA6E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9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Definición del dominio de cada variable</a:t>
            </a:r>
          </a:p>
        </p:txBody>
      </p:sp>
      <p:sp>
        <p:nvSpPr>
          <p:cNvPr id="33795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68838085-7C0A-4015-83E5-D4DBB7A8DFA5}" type="slidenum">
              <a:rPr lang="en-US" altLang="es-MX" sz="1200">
                <a:solidFill>
                  <a:schemeClr val="tx1"/>
                </a:solidFill>
              </a:rPr>
              <a:pPr/>
              <a:t>18</a:t>
            </a:fld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3796" name="Rectangle 3"/>
          <p:cNvSpPr txBox="1">
            <a:spLocks noChangeArrowheads="1"/>
          </p:cNvSpPr>
          <p:nvPr/>
        </p:nvSpPr>
        <p:spPr bwMode="auto">
          <a:xfrm>
            <a:off x="656822" y="1944710"/>
            <a:ext cx="6040191" cy="4057521"/>
          </a:xfrm>
          <a:prstGeom prst="rect">
            <a:avLst/>
          </a:prstGeom>
          <a:noFill/>
          <a:extLst/>
        </p:spPr>
        <p:txBody>
          <a:bodyPr vert="horz" wrap="square" lIns="91440" tIns="45720" rIns="91440" bIns="4572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MX" altLang="es-MX" sz="2400" dirty="0" smtClean="0"/>
              <a:t>Para </a:t>
            </a:r>
            <a:r>
              <a:rPr lang="es-MX" altLang="es-MX" sz="2400" dirty="0"/>
              <a:t>el peso el intervalo [30, 150] y </a:t>
            </a:r>
          </a:p>
          <a:p>
            <a:r>
              <a:rPr lang="es-MX" altLang="es-MX" sz="2400" dirty="0" smtClean="0"/>
              <a:t>Finalmente para </a:t>
            </a:r>
            <a:r>
              <a:rPr lang="es-MX" altLang="es-MX" sz="2400" dirty="0"/>
              <a:t>estatura el conjunto {alto, normal, bajo}</a:t>
            </a:r>
          </a:p>
          <a:p>
            <a:r>
              <a:rPr lang="es-MX" altLang="es-MX" sz="2400" dirty="0" smtClean="0"/>
              <a:t>Cada descripción de un objeto </a:t>
            </a:r>
            <a:r>
              <a:rPr lang="es-MX" altLang="es-MX" sz="2400" dirty="0"/>
              <a:t>pertenece a </a:t>
            </a:r>
            <a:r>
              <a:rPr lang="es-ES" altLang="es-MX" sz="2400" dirty="0"/>
              <a:t>M</a:t>
            </a:r>
            <a:r>
              <a:rPr lang="es-ES" altLang="es-MX" sz="2000" baseline="-25000" dirty="0"/>
              <a:t>1</a:t>
            </a:r>
            <a:r>
              <a:rPr lang="es-ES" altLang="es-MX" sz="2400" dirty="0">
                <a:sym typeface="Symbol" panose="05050102010706020507" pitchFamily="18" charset="2"/>
              </a:rPr>
              <a:t></a:t>
            </a:r>
            <a:r>
              <a:rPr lang="es-ES" altLang="es-MX" sz="2400" dirty="0"/>
              <a:t> M</a:t>
            </a:r>
            <a:r>
              <a:rPr lang="es-ES" altLang="es-MX" sz="2000" baseline="-25000" dirty="0"/>
              <a:t>2</a:t>
            </a:r>
            <a:r>
              <a:rPr lang="es-ES" altLang="es-MX" sz="2400" dirty="0"/>
              <a:t> </a:t>
            </a:r>
            <a:r>
              <a:rPr lang="es-ES" altLang="es-MX" sz="2400" dirty="0">
                <a:sym typeface="Symbol" panose="05050102010706020507" pitchFamily="18" charset="2"/>
              </a:rPr>
              <a:t></a:t>
            </a:r>
            <a:r>
              <a:rPr lang="es-ES" altLang="es-MX" sz="2400" dirty="0"/>
              <a:t> ... </a:t>
            </a:r>
            <a:r>
              <a:rPr lang="es-ES" altLang="es-MX" sz="2400" dirty="0">
                <a:sym typeface="Symbol" panose="05050102010706020507" pitchFamily="18" charset="2"/>
              </a:rPr>
              <a:t></a:t>
            </a:r>
            <a:r>
              <a:rPr lang="es-ES" altLang="es-MX" sz="2400" dirty="0"/>
              <a:t> M</a:t>
            </a:r>
            <a:r>
              <a:rPr lang="es-ES" altLang="es-MX" sz="2000" baseline="-25000" dirty="0"/>
              <a:t>n</a:t>
            </a:r>
            <a:r>
              <a:rPr lang="es-ES" altLang="es-MX" sz="2400" dirty="0"/>
              <a:t>, (producto cartesiano de </a:t>
            </a:r>
            <a:r>
              <a:rPr lang="es-ES" altLang="es-MX" sz="2400" dirty="0" smtClean="0"/>
              <a:t>los n </a:t>
            </a:r>
            <a:r>
              <a:rPr lang="es-ES" altLang="es-MX" sz="2400" dirty="0"/>
              <a:t>dominios) </a:t>
            </a:r>
            <a:r>
              <a:rPr lang="es-ES" altLang="es-MX" sz="2400" dirty="0" smtClean="0"/>
              <a:t>espacio de representación (ERI)</a:t>
            </a:r>
            <a:endParaRPr lang="es-ES" altLang="es-MX" sz="2400" dirty="0"/>
          </a:p>
          <a:p>
            <a:r>
              <a:rPr lang="es-ES_tradnl" altLang="es-MX" sz="2400" dirty="0"/>
              <a:t>Así, como ejemplos de la descripción de una persona se tendrían:</a:t>
            </a:r>
          </a:p>
          <a:p>
            <a:r>
              <a:rPr lang="es-ES_tradnl" altLang="es-MX" sz="2400" dirty="0"/>
              <a:t>	</a:t>
            </a:r>
            <a:r>
              <a:rPr lang="es-ES_tradnl" altLang="es-MX" sz="2400" dirty="0" smtClean="0"/>
              <a:t>(Fernando, 25</a:t>
            </a:r>
            <a:r>
              <a:rPr lang="es-ES_tradnl" altLang="es-MX" sz="2400" dirty="0"/>
              <a:t>, 70, alto)</a:t>
            </a:r>
          </a:p>
          <a:p>
            <a:r>
              <a:rPr lang="es-ES_tradnl" altLang="es-MX" sz="2400" dirty="0"/>
              <a:t>	(Martha</a:t>
            </a:r>
            <a:r>
              <a:rPr lang="es-ES_tradnl" altLang="es-MX" sz="2400" dirty="0" smtClean="0"/>
              <a:t>, 23, </a:t>
            </a:r>
            <a:r>
              <a:rPr lang="es-ES_tradnl" altLang="es-MX" sz="2400" dirty="0"/>
              <a:t>53, normal)</a:t>
            </a:r>
            <a:endParaRPr lang="es-MX" altLang="es-MX" sz="2400" dirty="0"/>
          </a:p>
        </p:txBody>
      </p:sp>
      <p:sp>
        <p:nvSpPr>
          <p:cNvPr id="33798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3DD9E-6E42-4530-80A7-3BF3001E77FD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  <p:pic>
        <p:nvPicPr>
          <p:cNvPr id="2050" name="Picture 2" descr="Image result for perso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48" y="1880315"/>
            <a:ext cx="5186736" cy="345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2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6824" y="1764406"/>
            <a:ext cx="9263032" cy="4248467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Booleano o binario: el rasgo toma solo dos valores. </a:t>
            </a:r>
            <a:endParaRPr lang="es-MX" alt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Ejemplos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{cierto, falso}, {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0,1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}, {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masculino, femenino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}, 	{si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no}; etc.  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s-MX" altLang="es-MX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valente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{0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,…, k-1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k&gt;2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lo que significa que el rasgo toma diferentes gradaciones de valores. </a:t>
            </a:r>
          </a:p>
          <a:p>
            <a:pPr marL="114300" indent="0">
              <a:buNone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Por ejemplo, para describir el dolor que siente un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paciente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podría considerar: </a:t>
            </a:r>
            <a:endParaRPr lang="es-MX" alt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  <a:defRPr/>
            </a:pP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{dolor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intenso, dolor fuerte, dolor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leve}, </a:t>
            </a:r>
          </a:p>
          <a:p>
            <a:pPr marL="114300" indent="0">
              <a:buNone/>
              <a:defRPr/>
            </a:pP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 caso </a:t>
            </a:r>
            <a:r>
              <a:rPr lang="es-MX" alt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K=3</a:t>
            </a:r>
            <a:r>
              <a:rPr lang="es-MX" alt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Tipos de dominios para cada variable</a:t>
            </a:r>
          </a:p>
        </p:txBody>
      </p:sp>
      <p:sp>
        <p:nvSpPr>
          <p:cNvPr id="34821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4822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F9810D5F-06C8-469C-9273-3020CEAC22BA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19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661D-0CAB-4450-878C-E9A48991B1CC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63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50" y="-49329"/>
            <a:ext cx="9201150" cy="708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761" y="1635617"/>
            <a:ext cx="9760039" cy="6114559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Arial" charset="0"/>
              <a:buChar char="•"/>
              <a:defRPr/>
            </a:pPr>
            <a:r>
              <a:rPr lang="es-MX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Valores en intervalos reales [a, b], [a, b), (a, b], (a, b) con a, b números reales. </a:t>
            </a:r>
          </a:p>
          <a:p>
            <a:pPr marL="114300" indent="0" algn="just">
              <a:buNone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Ejemplos: la temperatura, estatura, peso; donde se 	requieren los valores mínimo y máximo de 	referencia.</a:t>
            </a:r>
          </a:p>
          <a:p>
            <a:pPr algn="just">
              <a:lnSpc>
                <a:spcPct val="90000"/>
              </a:lnSpc>
              <a:buFont typeface="Arial" charset="0"/>
              <a:buChar char="•"/>
              <a:defRPr/>
            </a:pPr>
            <a:r>
              <a:rPr lang="es-MX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conjunto de valores válidos se le puede agregar un símbolo especial, por ejemplo “*”, para denotar carencia del valor en ese rasgo. Si alguno de los valores para el rasgo es desconocido, los objetos se considerarán semejantes en ese rasgo.</a:t>
            </a:r>
          </a:p>
        </p:txBody>
      </p:sp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Tipos de dominios para cada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variable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9637-EC49-4205-857C-9EA6907BA66D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603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Criterios de comparación de una variable</a:t>
            </a:r>
          </a:p>
        </p:txBody>
      </p:sp>
      <p:sp>
        <p:nvSpPr>
          <p:cNvPr id="36867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B37610B1-C179-4611-88B5-85B14E909C44}" type="slidenum">
              <a:rPr lang="en-US" altLang="es-MX" sz="120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21</a:t>
            </a:fld>
            <a:endParaRPr lang="en-US" altLang="es-MX" sz="12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6868" name="Rectangle 3"/>
          <p:cNvSpPr txBox="1">
            <a:spLocks noChangeArrowheads="1"/>
          </p:cNvSpPr>
          <p:nvPr/>
        </p:nvSpPr>
        <p:spPr bwMode="auto">
          <a:xfrm>
            <a:off x="1120462" y="1854558"/>
            <a:ext cx="9007789" cy="464742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s-MX"/>
            </a:defPPr>
            <a:lvl1pPr indent="0">
              <a:buFont typeface="Arial" panose="020B0604020202020204" pitchFamily="34" charset="0"/>
              <a:buNone/>
              <a:defRPr sz="32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es-MX" altLang="es-MX" sz="4000" dirty="0"/>
              <a:t>Para cada </a:t>
            </a:r>
            <a:r>
              <a:rPr lang="es-MX" altLang="es-MX" sz="4000" dirty="0" smtClean="0"/>
              <a:t>variable, </a:t>
            </a:r>
            <a:r>
              <a:rPr lang="es-MX" altLang="es-MX" sz="4000" dirty="0"/>
              <a:t>se </a:t>
            </a:r>
            <a:r>
              <a:rPr lang="es-MX" altLang="es-MX" sz="4000" dirty="0" smtClean="0"/>
              <a:t>define </a:t>
            </a:r>
            <a:r>
              <a:rPr lang="es-MX" altLang="es-MX" sz="4000" dirty="0"/>
              <a:t>un criterio para determinar el parecido o grado de parecido entre cualquier par de valores de </a:t>
            </a:r>
            <a:r>
              <a:rPr lang="es-MX" altLang="es-MX" sz="4000" dirty="0" smtClean="0"/>
              <a:t>esa </a:t>
            </a:r>
            <a:r>
              <a:rPr lang="es-MX" altLang="es-MX" sz="4000" dirty="0"/>
              <a:t>variable</a:t>
            </a:r>
            <a:r>
              <a:rPr lang="es-MX" altLang="es-MX" sz="4000" dirty="0" smtClean="0"/>
              <a:t>.</a:t>
            </a:r>
          </a:p>
          <a:p>
            <a:pPr algn="just"/>
            <a:r>
              <a:rPr lang="es-ES" altLang="es-MX" sz="4000" dirty="0" smtClean="0"/>
              <a:t>Ejemplos de criterios de comparación</a:t>
            </a:r>
            <a:endParaRPr lang="es-MX" altLang="es-MX" sz="4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Igualdad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Por conjunto de valores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intervalo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altLang="es-MX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umbral</a:t>
            </a:r>
          </a:p>
        </p:txBody>
      </p:sp>
      <p:sp>
        <p:nvSpPr>
          <p:cNvPr id="36870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33F8-B9A5-4C68-9E4C-619FD908B949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61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Descripción de objetos</a:t>
            </a:r>
          </a:p>
        </p:txBody>
      </p:sp>
      <p:sp>
        <p:nvSpPr>
          <p:cNvPr id="37891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21DEBBAF-F0A3-48A8-A694-278C0B34C970}" type="slidenum">
              <a:rPr lang="en-US" altLang="es-MX" sz="120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22</a:t>
            </a:fld>
            <a:endParaRPr lang="en-US" altLang="es-MX" sz="12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7892" name="Rectangle 3"/>
          <p:cNvSpPr txBox="1">
            <a:spLocks noChangeArrowheads="1"/>
          </p:cNvSpPr>
          <p:nvPr/>
        </p:nvSpPr>
        <p:spPr bwMode="auto">
          <a:xfrm>
            <a:off x="450762" y="1773239"/>
            <a:ext cx="9968246" cy="3970318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s-MX"/>
            </a:defPPr>
            <a:lvl1pPr indent="0">
              <a:buFont typeface="Arial" panose="020B0604020202020204" pitchFamily="34" charset="0"/>
              <a:buNone/>
              <a:defRPr sz="32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>
              <a:defRPr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pPr lvl="1" algn="just"/>
            <a:r>
              <a:rPr lang="es-MX" altLang="es-MX" sz="3600" dirty="0" smtClean="0"/>
              <a:t>Definición: una </a:t>
            </a:r>
            <a:r>
              <a:rPr lang="es-MX" altLang="es-MX" sz="3600" dirty="0"/>
              <a:t>descripción de un objeto es un n-</a:t>
            </a:r>
            <a:r>
              <a:rPr lang="es-MX" altLang="es-MX" sz="3600" dirty="0" err="1"/>
              <a:t>uplo</a:t>
            </a:r>
            <a:r>
              <a:rPr lang="es-MX" altLang="es-MX" sz="3600" dirty="0"/>
              <a:t> I(O)=(X</a:t>
            </a:r>
            <a:r>
              <a:rPr lang="es-MX" altLang="es-MX" sz="3600" baseline="-25000" dirty="0"/>
              <a:t>1</a:t>
            </a:r>
            <a:r>
              <a:rPr lang="es-MX" altLang="es-MX" sz="3600" dirty="0"/>
              <a:t>(O</a:t>
            </a:r>
            <a:r>
              <a:rPr lang="es-MX" altLang="es-MX" sz="3600" dirty="0" smtClean="0"/>
              <a:t>),…,</a:t>
            </a:r>
            <a:r>
              <a:rPr lang="es-MX" altLang="es-MX" sz="3600" dirty="0" err="1" smtClean="0"/>
              <a:t>X</a:t>
            </a:r>
            <a:r>
              <a:rPr lang="es-MX" altLang="es-MX" sz="3600" baseline="-25000" dirty="0" err="1" smtClean="0"/>
              <a:t>n</a:t>
            </a:r>
            <a:r>
              <a:rPr lang="es-MX" altLang="es-MX" sz="3600" dirty="0" smtClean="0"/>
              <a:t>(O</a:t>
            </a:r>
            <a:r>
              <a:rPr lang="es-MX" altLang="es-MX" sz="3600" dirty="0"/>
              <a:t>)) donde </a:t>
            </a:r>
            <a:r>
              <a:rPr lang="es-MX" altLang="es-MX" sz="3600" dirty="0" smtClean="0"/>
              <a:t>X</a:t>
            </a:r>
            <a:r>
              <a:rPr lang="es-MX" altLang="es-MX" sz="3600" baseline="-25000" dirty="0" smtClean="0"/>
              <a:t>i</a:t>
            </a:r>
            <a:r>
              <a:rPr lang="es-MX" altLang="es-MX" sz="3600" dirty="0" smtClean="0"/>
              <a:t>(O</a:t>
            </a:r>
            <a:r>
              <a:rPr lang="es-MX" altLang="es-MX" sz="3600" dirty="0"/>
              <a:t>) pertenece a M</a:t>
            </a:r>
            <a:r>
              <a:rPr lang="es-MX" altLang="es-MX" sz="3600" baseline="-25000" dirty="0"/>
              <a:t>i</a:t>
            </a:r>
            <a:r>
              <a:rPr lang="es-MX" altLang="es-MX" sz="3600" dirty="0"/>
              <a:t>, i=1,…, </a:t>
            </a:r>
            <a:r>
              <a:rPr lang="es-MX" altLang="es-MX" sz="3600" dirty="0" smtClean="0"/>
              <a:t>n. X</a:t>
            </a:r>
            <a:r>
              <a:rPr lang="es-MX" altLang="es-MX" sz="3600" baseline="-25000" dirty="0" smtClean="0"/>
              <a:t>i</a:t>
            </a:r>
            <a:r>
              <a:rPr lang="es-MX" altLang="es-MX" sz="3600" dirty="0" smtClean="0"/>
              <a:t>(O)es </a:t>
            </a:r>
            <a:r>
              <a:rPr lang="es-MX" altLang="es-MX" sz="3600" dirty="0"/>
              <a:t>el valor del rasgo </a:t>
            </a:r>
            <a:r>
              <a:rPr lang="es-MX" altLang="es-MX" sz="3600" dirty="0" smtClean="0"/>
              <a:t>X</a:t>
            </a:r>
            <a:r>
              <a:rPr lang="es-MX" altLang="es-MX" sz="3600" baseline="-25000" dirty="0" smtClean="0"/>
              <a:t>i</a:t>
            </a:r>
            <a:r>
              <a:rPr lang="es-MX" altLang="es-MX" sz="3600" dirty="0" smtClean="0"/>
              <a:t> </a:t>
            </a:r>
            <a:r>
              <a:rPr lang="es-MX" altLang="es-MX" sz="3600" dirty="0"/>
              <a:t>en el objeto O. </a:t>
            </a:r>
          </a:p>
          <a:p>
            <a:pPr lvl="1" algn="just"/>
            <a:r>
              <a:rPr lang="es-MX" altLang="es-MX" sz="3600" dirty="0" smtClean="0"/>
              <a:t>Si </a:t>
            </a:r>
            <a:r>
              <a:rPr lang="es-MX" altLang="es-MX" sz="3600" dirty="0"/>
              <a:t>se considera un subconjunto de rasgos de </a:t>
            </a:r>
            <a:r>
              <a:rPr lang="es-ES" altLang="es-MX" sz="3600" dirty="0">
                <a:sym typeface="Symbol" panose="05050102010706020507" pitchFamily="18" charset="2"/>
              </a:rPr>
              <a:t>  la </a:t>
            </a:r>
            <a:r>
              <a:rPr lang="es-ES" altLang="es-MX" sz="3600" dirty="0" err="1">
                <a:sym typeface="Symbol" panose="05050102010706020507" pitchFamily="18" charset="2"/>
              </a:rPr>
              <a:t>subdescripción</a:t>
            </a:r>
            <a:r>
              <a:rPr lang="es-ES" altLang="es-MX" sz="3600" dirty="0">
                <a:sym typeface="Symbol" panose="05050102010706020507" pitchFamily="18" charset="2"/>
              </a:rPr>
              <a:t> resultante de O se </a:t>
            </a:r>
            <a:r>
              <a:rPr lang="es-MX" altLang="es-MX" sz="3600" dirty="0"/>
              <a:t> denominará la </a:t>
            </a:r>
            <a:r>
              <a:rPr lang="es-ES" altLang="es-MX" sz="3600" dirty="0">
                <a:sym typeface="Symbol" panose="05050102010706020507" pitchFamily="18" charset="2"/>
              </a:rPr>
              <a:t>  </a:t>
            </a:r>
            <a:r>
              <a:rPr lang="es-MX" altLang="es-MX" sz="3600" dirty="0"/>
              <a:t>parte de la descripción de O</a:t>
            </a:r>
            <a:r>
              <a:rPr lang="es-MX" altLang="es-MX" sz="3600" dirty="0" smtClean="0"/>
              <a:t>.</a:t>
            </a:r>
            <a:endParaRPr lang="es-MX" altLang="es-MX" sz="3600" dirty="0"/>
          </a:p>
        </p:txBody>
      </p:sp>
      <p:sp>
        <p:nvSpPr>
          <p:cNvPr id="37894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4913-ED82-45DA-ACEB-89BA9DC6805F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7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Criterios de analogía para objetos</a:t>
            </a:r>
          </a:p>
        </p:txBody>
      </p:sp>
      <p:sp>
        <p:nvSpPr>
          <p:cNvPr id="29700" name="Rectangle 3"/>
          <p:cNvSpPr txBox="1">
            <a:spLocks noChangeArrowheads="1"/>
          </p:cNvSpPr>
          <p:nvPr/>
        </p:nvSpPr>
        <p:spPr bwMode="auto">
          <a:xfrm>
            <a:off x="476518" y="1773239"/>
            <a:ext cx="9651733" cy="366254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s-MX"/>
            </a:defPPr>
            <a:lvl1pPr indent="0">
              <a:buFont typeface="Arial" panose="020B0604020202020204" pitchFamily="34" charset="0"/>
              <a:buNone/>
              <a:defRPr sz="32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>
              <a:defRPr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r>
              <a:rPr lang="es-MX" altLang="es-MX" sz="4000" dirty="0" smtClean="0"/>
              <a:t>Para definir </a:t>
            </a:r>
            <a:r>
              <a:rPr lang="es-MX" altLang="es-MX" sz="4000" dirty="0"/>
              <a:t>el criterio para determinar el parecido o grado de parecido entre cualquier par de objetos:</a:t>
            </a:r>
          </a:p>
          <a:p>
            <a:pPr algn="just"/>
            <a:r>
              <a:rPr lang="es-ES" altLang="es-MX" sz="4000" dirty="0" smtClean="0"/>
              <a:t>Sobre M</a:t>
            </a:r>
            <a:r>
              <a:rPr lang="es-ES" altLang="es-MX" sz="4000" baseline="-25000" dirty="0" smtClean="0"/>
              <a:t>1</a:t>
            </a:r>
            <a:r>
              <a:rPr lang="es-ES" altLang="es-MX" sz="4000" dirty="0" smtClean="0"/>
              <a:t> </a:t>
            </a:r>
            <a:r>
              <a:rPr lang="es-ES" altLang="es-MX" sz="4000" dirty="0" smtClean="0">
                <a:sym typeface="Symbol" pitchFamily="18" charset="2"/>
              </a:rPr>
              <a:t></a:t>
            </a:r>
            <a:r>
              <a:rPr lang="es-ES" altLang="es-MX" sz="4000" dirty="0" smtClean="0"/>
              <a:t> M</a:t>
            </a:r>
            <a:r>
              <a:rPr lang="es-ES" altLang="es-MX" sz="4000" baseline="-25000" dirty="0" smtClean="0"/>
              <a:t>2</a:t>
            </a:r>
            <a:r>
              <a:rPr lang="es-ES" altLang="es-MX" sz="4000" dirty="0" smtClean="0"/>
              <a:t> </a:t>
            </a:r>
            <a:r>
              <a:rPr lang="es-ES" altLang="es-MX" sz="4000" dirty="0" smtClean="0">
                <a:sym typeface="Symbol" pitchFamily="18" charset="2"/>
              </a:rPr>
              <a:t></a:t>
            </a:r>
            <a:r>
              <a:rPr lang="es-ES" altLang="es-MX" sz="4000" dirty="0" smtClean="0"/>
              <a:t> ... </a:t>
            </a:r>
            <a:r>
              <a:rPr lang="es-ES" altLang="es-MX" sz="4000" dirty="0" smtClean="0">
                <a:sym typeface="Symbol" pitchFamily="18" charset="2"/>
              </a:rPr>
              <a:t></a:t>
            </a:r>
            <a:r>
              <a:rPr lang="es-ES" altLang="es-MX" sz="4000" dirty="0" smtClean="0"/>
              <a:t> M</a:t>
            </a:r>
            <a:r>
              <a:rPr lang="es-ES" altLang="es-MX" sz="4000" baseline="-25000" dirty="0" smtClean="0"/>
              <a:t>is</a:t>
            </a:r>
            <a:r>
              <a:rPr lang="es-ES" altLang="es-MX" sz="4000" dirty="0" smtClean="0"/>
              <a:t>, para cualquier </a:t>
            </a:r>
          </a:p>
          <a:p>
            <a:pPr lvl="1" algn="just"/>
            <a:r>
              <a:rPr lang="es-ES" altLang="es-MX" sz="2400" dirty="0">
                <a:sym typeface="Symbol" pitchFamily="18" charset="2"/>
              </a:rPr>
              <a:t>	</a:t>
            </a:r>
            <a:r>
              <a:rPr lang="es-ES" altLang="es-MX" sz="3600" dirty="0" smtClean="0">
                <a:sym typeface="Symbol" pitchFamily="18" charset="2"/>
              </a:rPr>
              <a:t></a:t>
            </a:r>
            <a:r>
              <a:rPr lang="es-ES" altLang="es-MX" sz="5400" baseline="-25000" dirty="0" smtClean="0"/>
              <a:t>s</a:t>
            </a:r>
            <a:r>
              <a:rPr lang="es-ES" altLang="es-MX" sz="3600" dirty="0" smtClean="0"/>
              <a:t>={</a:t>
            </a:r>
            <a:r>
              <a:rPr lang="es-ES" altLang="es-MX" sz="3600" dirty="0" smtClean="0">
                <a:sym typeface="Symbol" pitchFamily="18" charset="2"/>
              </a:rPr>
              <a:t></a:t>
            </a:r>
            <a:r>
              <a:rPr lang="es-ES" altLang="es-MX" sz="4000" baseline="-25000" dirty="0">
                <a:sym typeface="Symbol" pitchFamily="18" charset="2"/>
              </a:rPr>
              <a:t>i</a:t>
            </a:r>
            <a:r>
              <a:rPr lang="es-ES" altLang="es-MX" sz="4000" baseline="-25000" dirty="0"/>
              <a:t>1</a:t>
            </a:r>
            <a:r>
              <a:rPr lang="es-ES" altLang="es-MX" sz="3600" dirty="0" smtClean="0"/>
              <a:t>,...,</a:t>
            </a:r>
            <a:r>
              <a:rPr lang="es-ES" altLang="es-MX" sz="3600" dirty="0" smtClean="0">
                <a:sym typeface="Symbol" pitchFamily="18" charset="2"/>
              </a:rPr>
              <a:t></a:t>
            </a:r>
            <a:r>
              <a:rPr lang="es-ES" altLang="es-MX" sz="4000" baseline="-25000" dirty="0" err="1">
                <a:sym typeface="Symbol" pitchFamily="18" charset="2"/>
              </a:rPr>
              <a:t>i</a:t>
            </a:r>
            <a:r>
              <a:rPr lang="es-ES" altLang="es-MX" sz="4000" baseline="-25000" dirty="0" err="1"/>
              <a:t>s</a:t>
            </a:r>
            <a:r>
              <a:rPr lang="es-ES" altLang="es-MX" sz="3600" dirty="0" smtClean="0"/>
              <a:t>} </a:t>
            </a:r>
            <a:r>
              <a:rPr lang="es-ES" altLang="es-MX" sz="3600" dirty="0" smtClean="0">
                <a:sym typeface="Symbol" pitchFamily="18" charset="2"/>
              </a:rPr>
              <a:t>  (subconjunto de rasgos)</a:t>
            </a:r>
            <a:r>
              <a:rPr lang="es-ES" altLang="es-MX" sz="3600" dirty="0" smtClean="0"/>
              <a:t>, se define una función </a:t>
            </a:r>
            <a:r>
              <a:rPr lang="es-MX" altLang="es-MX" sz="3600" dirty="0" smtClean="0"/>
              <a:t>de similitud o semejanza</a:t>
            </a:r>
            <a:endParaRPr lang="es-MX" altLang="es-MX" sz="36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4515-027C-410D-8096-11251A0CA489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22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Función de semejanza entre objetos</a:t>
            </a:r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502277" y="1631570"/>
            <a:ext cx="7959143" cy="464742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es-MX"/>
            </a:defPPr>
            <a:lvl1pPr indent="0">
              <a:buFont typeface="Arial" panose="020B0604020202020204" pitchFamily="34" charset="0"/>
              <a:buNone/>
              <a:defRPr sz="3200"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lvl="1">
              <a:defRPr b="1" i="1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</a:lstStyle>
          <a:p>
            <a:r>
              <a:rPr lang="es-ES" altLang="es-MX" sz="3600" dirty="0">
                <a:sym typeface="Symbol" panose="05050102010706020507" pitchFamily="18" charset="2"/>
              </a:rPr>
              <a:t> </a:t>
            </a:r>
            <a:r>
              <a:rPr lang="es-ES" altLang="es-MX" sz="3600" dirty="0"/>
              <a:t>: </a:t>
            </a:r>
            <a:r>
              <a:rPr lang="es-ES" altLang="es-MX" sz="3600" dirty="0" smtClean="0"/>
              <a:t>(</a:t>
            </a:r>
            <a:r>
              <a:rPr lang="es-ES" altLang="es-MX" sz="3600" dirty="0"/>
              <a:t>M</a:t>
            </a:r>
            <a:r>
              <a:rPr lang="es-ES" altLang="es-MX" sz="3600" baseline="-25000" dirty="0"/>
              <a:t>1</a:t>
            </a:r>
            <a:r>
              <a:rPr lang="es-ES" altLang="es-MX" sz="3600" dirty="0"/>
              <a:t> </a:t>
            </a:r>
            <a:r>
              <a:rPr lang="es-ES" altLang="es-MX" sz="3600" dirty="0">
                <a:sym typeface="Symbol" pitchFamily="18" charset="2"/>
              </a:rPr>
              <a:t></a:t>
            </a:r>
            <a:r>
              <a:rPr lang="es-ES" altLang="es-MX" sz="3600" dirty="0"/>
              <a:t> M</a:t>
            </a:r>
            <a:r>
              <a:rPr lang="es-ES" altLang="es-MX" sz="3600" baseline="-25000" dirty="0"/>
              <a:t>2</a:t>
            </a:r>
            <a:r>
              <a:rPr lang="es-ES" altLang="es-MX" sz="3600" dirty="0"/>
              <a:t> </a:t>
            </a:r>
            <a:r>
              <a:rPr lang="es-ES" altLang="es-MX" sz="3600" dirty="0">
                <a:sym typeface="Symbol" pitchFamily="18" charset="2"/>
              </a:rPr>
              <a:t></a:t>
            </a:r>
            <a:r>
              <a:rPr lang="es-ES" altLang="es-MX" sz="3600" dirty="0"/>
              <a:t> ... </a:t>
            </a:r>
            <a:r>
              <a:rPr lang="es-ES" altLang="es-MX" sz="3600" dirty="0">
                <a:sym typeface="Symbol" pitchFamily="18" charset="2"/>
              </a:rPr>
              <a:t></a:t>
            </a:r>
            <a:r>
              <a:rPr lang="es-ES" altLang="es-MX" sz="3600" dirty="0"/>
              <a:t> M</a:t>
            </a:r>
            <a:r>
              <a:rPr lang="es-ES" altLang="es-MX" sz="3600" baseline="-25000" dirty="0"/>
              <a:t>is</a:t>
            </a:r>
            <a:r>
              <a:rPr lang="es-ES" altLang="es-MX" sz="3600" dirty="0" smtClean="0"/>
              <a:t>)</a:t>
            </a:r>
            <a:r>
              <a:rPr lang="es-ES" altLang="es-MX" sz="3600" baseline="24000" dirty="0" smtClean="0"/>
              <a:t>2</a:t>
            </a:r>
            <a:r>
              <a:rPr lang="es-ES" altLang="es-MX" sz="3600" dirty="0" smtClean="0"/>
              <a:t> </a:t>
            </a:r>
            <a:r>
              <a:rPr lang="es-ES" altLang="es-MX" sz="3600" dirty="0">
                <a:sym typeface="Symbol" panose="05050102010706020507" pitchFamily="18" charset="2"/>
              </a:rPr>
              <a:t> </a:t>
            </a:r>
            <a:r>
              <a:rPr lang="es-ES" altLang="es-MX" sz="3600" dirty="0"/>
              <a:t>L,  </a:t>
            </a:r>
          </a:p>
          <a:p>
            <a:pPr lvl="1"/>
            <a:endParaRPr lang="es-ES" altLang="es-MX" sz="2400" dirty="0" smtClean="0"/>
          </a:p>
          <a:p>
            <a:pPr lvl="1"/>
            <a:r>
              <a:rPr lang="es-ES" altLang="es-MX" sz="2800" dirty="0" smtClean="0"/>
              <a:t>donde </a:t>
            </a:r>
            <a:endParaRPr lang="es-ES" altLang="es-MX" sz="2800" dirty="0"/>
          </a:p>
          <a:p>
            <a:pPr lvl="1"/>
            <a:r>
              <a:rPr lang="es-ES" altLang="es-MX" sz="2800" dirty="0"/>
              <a:t>L es un conjunto totalmente ordenado y</a:t>
            </a:r>
          </a:p>
          <a:p>
            <a:pPr lvl="1"/>
            <a:r>
              <a:rPr lang="es-ES" altLang="es-MX" sz="2800" dirty="0">
                <a:sym typeface="Symbol" panose="05050102010706020507" pitchFamily="18" charset="2"/>
              </a:rPr>
              <a:t></a:t>
            </a:r>
            <a:r>
              <a:rPr lang="es-ES" altLang="es-MX" sz="2800" dirty="0"/>
              <a:t> es una función de semejanza que cumple: </a:t>
            </a:r>
          </a:p>
          <a:p>
            <a:pPr lvl="1"/>
            <a:r>
              <a:rPr lang="es-ES" altLang="es-MX" sz="2800" dirty="0">
                <a:sym typeface="Symbol" panose="05050102010706020507" pitchFamily="18" charset="2"/>
              </a:rPr>
              <a:t></a:t>
            </a:r>
            <a:r>
              <a:rPr lang="es-ES" altLang="es-MX" sz="2800" dirty="0"/>
              <a:t>(</a:t>
            </a:r>
            <a:r>
              <a:rPr lang="es-ES" altLang="es-MX" sz="2800" dirty="0" smtClean="0">
                <a:sym typeface="Symbol" panose="05050102010706020507" pitchFamily="18" charset="2"/>
              </a:rPr>
              <a:t></a:t>
            </a:r>
            <a:r>
              <a:rPr lang="es-ES" altLang="es-MX" sz="2800" baseline="-25000" dirty="0" smtClean="0"/>
              <a:t>s</a:t>
            </a:r>
            <a:r>
              <a:rPr lang="es-ES" altLang="es-MX" sz="2800" dirty="0" smtClean="0"/>
              <a:t>(O),</a:t>
            </a:r>
            <a:r>
              <a:rPr lang="es-ES" altLang="es-MX" sz="2800" dirty="0">
                <a:sym typeface="Symbol" panose="05050102010706020507" pitchFamily="18" charset="2"/>
              </a:rPr>
              <a:t></a:t>
            </a:r>
            <a:r>
              <a:rPr lang="es-ES" altLang="es-MX" sz="2800" baseline="-25000" dirty="0" smtClean="0"/>
              <a:t>s</a:t>
            </a:r>
            <a:r>
              <a:rPr lang="es-ES" altLang="es-MX" sz="2800" dirty="0" smtClean="0"/>
              <a:t>(O))=</a:t>
            </a:r>
            <a:r>
              <a:rPr lang="es-ES" altLang="es-MX" sz="2800" dirty="0"/>
              <a:t>el máximo de las comparaciones de objetos</a:t>
            </a:r>
            <a:r>
              <a:rPr lang="es-ES" altLang="es-MX" sz="2800" dirty="0" smtClean="0"/>
              <a:t>.</a:t>
            </a:r>
          </a:p>
          <a:p>
            <a:pPr lvl="1"/>
            <a:r>
              <a:rPr lang="es-ES" altLang="es-MX" sz="2400" dirty="0" smtClean="0"/>
              <a:t> </a:t>
            </a:r>
            <a:endParaRPr lang="es-ES" altLang="es-MX" sz="2400" dirty="0"/>
          </a:p>
          <a:p>
            <a:r>
              <a:rPr lang="es-ES" altLang="es-MX" sz="3600" dirty="0" smtClean="0"/>
              <a:t>Cuando s=n, </a:t>
            </a:r>
            <a:r>
              <a:rPr lang="es-ES" altLang="es-MX" sz="3600" dirty="0"/>
              <a:t>es decir, </a:t>
            </a:r>
            <a:r>
              <a:rPr lang="es-ES" altLang="es-MX" sz="3600" dirty="0">
                <a:sym typeface="Symbol" panose="05050102010706020507" pitchFamily="18" charset="2"/>
              </a:rPr>
              <a:t></a:t>
            </a:r>
            <a:r>
              <a:rPr lang="es-ES" altLang="es-MX" sz="3600" baseline="-25000" dirty="0"/>
              <a:t>s</a:t>
            </a:r>
            <a:r>
              <a:rPr lang="es-ES" altLang="es-MX" sz="3600" dirty="0"/>
              <a:t>=</a:t>
            </a:r>
            <a:r>
              <a:rPr lang="es-ES" altLang="es-MX" sz="3600" dirty="0">
                <a:sym typeface="Symbol" panose="05050102010706020507" pitchFamily="18" charset="2"/>
              </a:rPr>
              <a:t></a:t>
            </a:r>
            <a:r>
              <a:rPr lang="es-ES" altLang="es-MX" sz="3600" dirty="0"/>
              <a:t>,  </a:t>
            </a:r>
            <a:r>
              <a:rPr lang="es-ES" altLang="es-MX" sz="3600" dirty="0">
                <a:sym typeface="Symbol" panose="05050102010706020507" pitchFamily="18" charset="2"/>
              </a:rPr>
              <a:t></a:t>
            </a:r>
            <a:r>
              <a:rPr lang="es-ES" altLang="es-MX" sz="3600" dirty="0"/>
              <a:t> es una función de semejanza total</a:t>
            </a:r>
            <a:r>
              <a:rPr lang="es-MX" altLang="es-MX" sz="3600" dirty="0"/>
              <a:t> </a:t>
            </a:r>
            <a:endParaRPr lang="es-MX" altLang="es-MX" sz="4000" dirty="0"/>
          </a:p>
        </p:txBody>
      </p:sp>
      <p:pic>
        <p:nvPicPr>
          <p:cNvPr id="3074" name="Picture 2" descr="Image result for similitu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003" y="1931831"/>
            <a:ext cx="3335299" cy="412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44466-349C-4C60-A95F-5C8D8D4CAB5E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Planteamiento formal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6429" y="1404257"/>
            <a:ext cx="10744200" cy="4483279"/>
          </a:xfr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s-MX" alt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problema consiste en determinar un criterio de agrupamiento (</a:t>
            </a:r>
            <a:r>
              <a:rPr lang="es-MX" altLang="es-MX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agrupacional</a:t>
            </a:r>
            <a:r>
              <a:rPr lang="es-MX" alt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MX" altLang="es-MX" sz="3200" b="1" i="1" dirty="0" smtClean="0">
                <a:latin typeface="Times New Roman" pitchFamily="18" charset="0"/>
                <a:cs typeface="Times New Roman" pitchFamily="18" charset="0"/>
              </a:rPr>
              <a:t>∏ tal </a:t>
            </a:r>
            <a:r>
              <a:rPr lang="es-MX" altLang="es-MX" sz="3600" b="1" i="1" dirty="0" smtClean="0">
                <a:latin typeface="Times New Roman" pitchFamily="18" charset="0"/>
                <a:cs typeface="Times New Roman" pitchFamily="18" charset="0"/>
              </a:rPr>
              <a:t>que </a:t>
            </a:r>
            <a:r>
              <a:rPr lang="es-MX" altLang="es-MX" sz="3600" b="1" i="1" dirty="0">
                <a:latin typeface="Times New Roman" pitchFamily="18" charset="0"/>
                <a:cs typeface="Times New Roman" pitchFamily="18" charset="0"/>
              </a:rPr>
              <a:t>pueda obtener la estructura interna del </a:t>
            </a:r>
            <a:r>
              <a:rPr lang="es-MX" altLang="es-MX" sz="3600" b="1" i="1" dirty="0" smtClean="0">
                <a:latin typeface="Times New Roman" pitchFamily="18" charset="0"/>
                <a:cs typeface="Times New Roman" pitchFamily="18" charset="0"/>
              </a:rPr>
              <a:t>universo U, </a:t>
            </a:r>
            <a:r>
              <a:rPr lang="es-MX" altLang="es-MX" sz="3600" b="1" i="1" dirty="0">
                <a:latin typeface="Times New Roman" pitchFamily="18" charset="0"/>
                <a:cs typeface="Times New Roman" pitchFamily="18" charset="0"/>
              </a:rPr>
              <a:t>las relaciones entre objetos y las agrupaciones de </a:t>
            </a:r>
            <a:r>
              <a:rPr lang="es-MX" alt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objetos</a:t>
            </a:r>
            <a:r>
              <a:rPr lang="es-ES" alt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s-E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elementos esenciales son:</a:t>
            </a:r>
          </a:p>
          <a:p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Espacio de representación (ERI)</a:t>
            </a:r>
          </a:p>
          <a:p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Medida de Similitud ( </a:t>
            </a:r>
            <a:r>
              <a:rPr lang="es-ES" altLang="es-MX" sz="3200" dirty="0" smtClean="0">
                <a:sym typeface="Symbol" panose="05050102010706020507" pitchFamily="18" charset="2"/>
              </a:rPr>
              <a:t>: 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función de semejanza)</a:t>
            </a:r>
          </a:p>
          <a:p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Criterio </a:t>
            </a:r>
            <a:r>
              <a:rPr lang="es-ES_tradnl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agrupacional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MX" altLang="es-MX" sz="3200" b="1" i="1" dirty="0">
                <a:latin typeface="Times New Roman" pitchFamily="18" charset="0"/>
                <a:cs typeface="Times New Roman" pitchFamily="18" charset="0"/>
              </a:rPr>
              <a:t>∏</a:t>
            </a:r>
            <a:r>
              <a:rPr lang="es-ES_tradnl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BC04-89FF-4FBE-8ABC-25EB6A42C6A8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Planteamiento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formal 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96980" y="1548904"/>
            <a:ext cx="8225001" cy="46373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Resolver un </a:t>
            </a:r>
            <a:r>
              <a:rPr lang="es-ES_tradnl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</a:t>
            </a: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clasificación no supervisada consiste </a:t>
            </a:r>
            <a:r>
              <a:rPr lang="es-ES_tradnl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hallar un </a:t>
            </a: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algoritmo: </a:t>
            </a:r>
          </a:p>
          <a:p>
            <a:pPr marL="0" indent="0">
              <a:buNone/>
            </a:pP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buNone/>
            </a:pP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A(U, </a:t>
            </a:r>
            <a:r>
              <a:rPr lang="es-ES" altLang="es-MX" sz="4400" dirty="0" smtClean="0">
                <a:sym typeface="Symbol" panose="05050102010706020507" pitchFamily="18" charset="2"/>
              </a:rPr>
              <a:t>, </a:t>
            </a:r>
            <a:r>
              <a:rPr lang="es-MX" altLang="es-MX" sz="4400" b="1" i="1" dirty="0" smtClean="0">
                <a:latin typeface="Times New Roman" pitchFamily="18" charset="0"/>
                <a:cs typeface="Times New Roman" pitchFamily="18" charset="0"/>
              </a:rPr>
              <a:t>∏</a:t>
            </a:r>
            <a:r>
              <a:rPr lang="es-ES_tradnl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s-MX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D59F-05DF-44CD-A709-60056C00D00A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636453"/>
                <a:ext cx="10515600" cy="782907"/>
              </a:xfr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lIns="91440" tIns="45720" rIns="91440" bIns="45720" rtlCol="0" anchor="ctr">
                <a:spAutoFit/>
              </a:bodyPr>
              <a:lstStyle/>
              <a:p>
                <a:pPr algn="ctr"/>
                <a:r>
                  <a:rPr lang="es-ES" b="1" i="1" dirty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itchFamily="18" charset="0"/>
                  </a:rPr>
                  <a:t>Definición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ea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ea"/>
                            <a:cs typeface="Times New Roman" pitchFamily="18" charset="0"/>
                          </a:rPr>
                          <m:t>𝜷</m:t>
                        </m:r>
                      </m:e>
                      <m:sub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ea"/>
                            <a:cs typeface="Times New Roman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MX" b="1" i="1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itchFamily="18" charset="0"/>
                  </a:rPr>
                  <a:t> semejanza</a:t>
                </a:r>
                <a:endParaRPr lang="es-MX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+mn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636453"/>
                <a:ext cx="10515600" cy="782907"/>
              </a:xfrm>
              <a:blipFill rotWithShape="0">
                <a:blip r:embed="rId2"/>
                <a:stretch>
                  <a:fillRect t="-21705" b="-2868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177636" y="1548904"/>
                <a:ext cx="9878291" cy="463731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𝑳𝒂</m:t>
                    </m:r>
                    <m:r>
                      <a:rPr lang="es-E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𝒎𝒂𝒈𝒏𝒊𝒕𝒖𝒅</m:t>
                    </m:r>
                    <m:r>
                      <a:rPr lang="es-ES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s-E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∊ L, se denomina umbral de semejanza y se puede calcular por medio de:</a:t>
                </a:r>
              </a:p>
              <a:p>
                <a:pPr marL="514350" indent="-514350" algn="just">
                  <a:buAutoNum type="alphaL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MX" sz="3200" b="1" dirty="0"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s-MX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s-ES" sz="3200" b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s-MX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s-ES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  <m:r>
                              <a:rPr lang="es-ES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s-ES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lang="es-ES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ES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s-ES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es-ES" altLang="es-MX" sz="3200" b="1" dirty="0"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</m:t>
                            </m:r>
                            <m:r>
                              <a:rPr lang="es-ES" altLang="es-MX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(</m:t>
                            </m:r>
                            <m:r>
                              <a:rPr lang="es-ES" altLang="es-MX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𝑰</m:t>
                            </m:r>
                            <m:d>
                              <m:dPr>
                                <m:ctrlPr>
                                  <a:rPr lang="es-ES" altLang="es-MX" sz="3200" b="1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s-ES" altLang="es-MX" sz="3200" b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  <a:sym typeface="Symbol" panose="05050102010706020507" pitchFamily="18" charset="2"/>
                                  </a:rPr>
                                  <m:t>𝑶𝒊</m:t>
                                </m:r>
                              </m:e>
                            </m:d>
                            <m:r>
                              <a:rPr lang="es-ES" altLang="es-MX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, </m:t>
                            </m:r>
                            <m:r>
                              <a:rPr lang="es-ES" altLang="es-MX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𝑰</m:t>
                            </m:r>
                            <m:d>
                              <m:dPr>
                                <m:ctrlPr>
                                  <a:rPr lang="es-ES" altLang="es-MX" sz="3200" b="1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s-ES" altLang="es-MX" sz="3200" b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  <a:sym typeface="Symbol" panose="05050102010706020507" pitchFamily="18" charset="2"/>
                                  </a:rPr>
                                  <m:t>𝑶𝒋</m:t>
                                </m:r>
                              </m:e>
                            </m:d>
                            <m:r>
                              <a:rPr lang="es-ES" altLang="es-MX" sz="3200" b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s-ES" sz="2000" b="1" dirty="0">
                  <a:cs typeface="Times New Roman" panose="02020603050405020304" pitchFamily="18" charset="0"/>
                </a:endParaRPr>
              </a:p>
              <a:p>
                <a:pPr marL="514350" indent="-514350" algn="just">
                  <a:buAutoNum type="alphaLcParenR"/>
                </a:pPr>
                <a:r>
                  <a:rPr lang="es-ES" sz="2000" b="1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MX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3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s-MX" sz="3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  <m: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sup>
                      <m:e>
                        <m:sSub>
                          <m:sSubPr>
                            <m:ctrlP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𝒎𝒂𝒙</m:t>
                            </m:r>
                          </m:e>
                          <m:sub>
                            <m:eqArr>
                              <m:eqArrPr>
                                <m:ctrlP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𝒋</m:t>
                                </m:r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,..,</m:t>
                                </m:r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e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𝒊</m:t>
                                </m:r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≠</m:t>
                                </m:r>
                                <m:r>
                                  <a:rPr lang="es-ES" sz="3200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𝒋</m:t>
                                </m:r>
                              </m:e>
                            </m:eqArr>
                          </m:sub>
                        </m:sSub>
                        <m:r>
                          <a:rPr lang="es-ES" sz="3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s-MX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MX" sz="3200" dirty="0">
                        <a:sym typeface="Symbol" panose="05050102010706020507" pitchFamily="18" charset="2"/>
                      </a:rPr>
                      <m:t>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𝒋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  <m:r>
                      <a:rPr lang="es-ES" altLang="es-MX" sz="3200" b="1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}</m:t>
                    </m:r>
                  </m:oMath>
                </a14:m>
                <a:endParaRPr lang="es-MX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 algn="just">
                  <a:buFont typeface="Arial" panose="020B0604020202020204" pitchFamily="34" charset="0"/>
                  <a:buAutoNum type="alphaLcParenR"/>
                </a:pPr>
                <a:r>
                  <a:rPr lang="es-ES" sz="20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MX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s-ES" sz="3200" b="1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𝒊𝒏</m:t>
                        </m:r>
                      </m:e>
                      <m:sub>
                        <m:eqArr>
                          <m:eqArrPr>
                            <m:ctrlP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,..,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≠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e>
                        </m:eqArr>
                      </m:sub>
                    </m:sSub>
                  </m:oMath>
                </a14:m>
                <a:r>
                  <a:rPr lang="es-MX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𝒎𝒊𝒏</m:t>
                        </m:r>
                      </m:e>
                      <m:sub>
                        <m:eqArr>
                          <m:eqArrPr>
                            <m:ctrlP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s-ES" sz="3200" b="1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,..,</m:t>
                            </m:r>
                            <m:r>
                              <a:rPr lang="es-ES" sz="3200" b="1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e/>
                        </m:eqArr>
                      </m:sub>
                    </m:sSub>
                    <m:r>
                      <a:rPr lang="es-ES" sz="32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{</m:t>
                    </m:r>
                    <m:r>
                      <m:rPr>
                        <m:nor/>
                      </m:rPr>
                      <a:rPr lang="es-ES" altLang="es-MX" sz="3200" dirty="0">
                        <a:sym typeface="Symbol" panose="05050102010706020507" pitchFamily="18" charset="2"/>
                      </a:rPr>
                      <m:t>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𝒋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)}</m:t>
                    </m:r>
                    <m:r>
                      <a:rPr lang="es-ES" altLang="es-MX" sz="3200" b="1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}</m:t>
                    </m:r>
                  </m:oMath>
                </a14:m>
                <a:endParaRPr lang="es-MX" sz="3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endParaRPr lang="es-MX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7636" y="1548904"/>
                <a:ext cx="9878291" cy="4637314"/>
              </a:xfrm>
              <a:blipFill rotWithShape="0">
                <a:blip r:embed="rId3"/>
                <a:stretch>
                  <a:fillRect l="-1542" t="-2891" r="-154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D59F-05DF-44CD-A709-60056C00D00A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8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ES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Matriz de semejanza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177636" y="1548904"/>
                <a:ext cx="9878291" cy="463731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s-ES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Definición: Dos objetos son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semejantes si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MX"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</m:t>
                    </m:r>
                    <m:r>
                      <a:rPr lang="es-ES" altLang="es-MX" sz="36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s-ES" altLang="es-MX" sz="36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600" b="1" i="1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6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s-ES" altLang="es-MX" sz="36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600" b="1" i="1" baseline="-25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𝒋</m:t>
                        </m:r>
                      </m:e>
                    </m:d>
                    <m:r>
                      <a:rPr lang="es-ES" altLang="es-MX" sz="36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s-ES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s-ES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s-ES" sz="3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endParaRPr lang="es-ES" sz="3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ES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denomina </a:t>
                </a:r>
                <a:r>
                  <a:rPr lang="es-ES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Matriz de </a:t>
                </a:r>
                <a:r>
                  <a:rPr lang="es-ES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Semejanza a la matriz 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𝑴𝑺</m:t>
                      </m:r>
                      <m:r>
                        <a:rPr lang="es-ES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s-ES" sz="3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s-ES" altLang="es-MX" sz="36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</m:t>
                              </m:r>
                              <m:r>
                                <a:rPr lang="es-ES" altLang="es-MX" sz="3600" b="1" i="1" dirty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(</m:t>
                              </m:r>
                              <m:r>
                                <a:rPr lang="es-ES" altLang="es-MX" sz="3600" b="1" i="1" dirty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𝑰</m:t>
                              </m:r>
                              <m:d>
                                <m:dPr>
                                  <m:ctrlPr>
                                    <a:rPr lang="es-ES" altLang="es-MX" sz="3600" b="1" i="1" dirty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s-ES" altLang="es-MX" sz="3600" b="1" i="1" dirty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𝑶</m:t>
                                  </m:r>
                                  <m:r>
                                    <a:rPr lang="es-ES" altLang="es-MX" sz="3600" b="1" i="1" baseline="-25000" dirty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𝒊</m:t>
                                  </m:r>
                                </m:e>
                              </m:d>
                              <m:r>
                                <a:rPr lang="es-ES" altLang="es-MX" sz="3600" b="1" i="1" dirty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, </m:t>
                              </m:r>
                              <m:r>
                                <a:rPr lang="es-ES" altLang="es-MX" sz="3600" b="1" i="1" dirty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𝑰</m:t>
                              </m:r>
                              <m:d>
                                <m:dPr>
                                  <m:ctrlPr>
                                    <a:rPr lang="es-ES" altLang="es-MX" sz="3600" b="1" i="1" dirty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s-ES" altLang="es-MX" sz="3600" b="1" i="1" dirty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𝑶</m:t>
                                  </m:r>
                                  <m:r>
                                    <a:rPr lang="es-ES" altLang="es-MX" sz="3600" b="1" i="1" baseline="-25000" dirty="0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𝒋</m:t>
                                  </m:r>
                                </m:e>
                              </m:d>
                              <m:r>
                                <a:rPr lang="es-ES" altLang="es-MX" sz="3600" b="1" i="1" dirty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)</m:t>
                              </m:r>
                            </m:e>
                          </m:d>
                        </m:e>
                        <m:sub>
                          <m:r>
                            <a:rPr lang="es-ES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  <m:r>
                            <a:rPr lang="es-ES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s-ES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es-ES" sz="3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endParaRPr lang="es-ES" sz="3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ES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MS es simétrica 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MX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</m:t>
                    </m:r>
                    <m:r>
                      <a:rPr lang="es-ES" altLang="es-MX" sz="36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s-ES" altLang="es-MX" sz="36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6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6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s-ES" altLang="es-MX" sz="36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6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600" b="1" i="1" baseline="-25000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6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s-ES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=1, </a:t>
                </a:r>
                <a:r>
                  <a:rPr lang="es-ES" sz="36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i=1,…,m</a:t>
                </a:r>
                <a:endParaRPr lang="es-ES" sz="36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7636" y="1548904"/>
                <a:ext cx="9878291" cy="4637314"/>
              </a:xfrm>
              <a:blipFill rotWithShape="0">
                <a:blip r:embed="rId2"/>
                <a:stretch>
                  <a:fillRect l="-1851" t="-3154" r="-18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D59F-05DF-44CD-A709-60056C00D00A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3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645783"/>
                <a:ext cx="10515600" cy="764248"/>
              </a:xfr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lIns="91440" tIns="45720" rIns="91440" bIns="45720" rtlCol="0" anchor="ctr">
                <a:spAutoFit/>
              </a:bodyPr>
              <a:lstStyle/>
              <a:p>
                <a:pPr algn="ctr"/>
                <a:r>
                  <a:rPr lang="es-ES" b="1" i="1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itchFamily="18" charset="0"/>
                  </a:rPr>
                  <a:t>Componente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ea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ea"/>
                            <a:cs typeface="Times New Roman" pitchFamily="18" charset="0"/>
                          </a:rPr>
                          <m:t>𝜷</m:t>
                        </m:r>
                      </m:e>
                      <m:sub>
                        <m:r>
                          <a:rPr lang="es-E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ea"/>
                            <a:cs typeface="Times New Roman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b="1" i="1" dirty="0" smtClean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itchFamily="18" charset="0"/>
                  </a:rPr>
                  <a:t>-conexa</a:t>
                </a:r>
                <a:endParaRPr lang="es-MX" b="1" i="1" dirty="0">
                  <a:solidFill>
                    <a:schemeClr val="tx2"/>
                  </a:solidFill>
                  <a:latin typeface="Times New Roman" panose="02020603050405020304" pitchFamily="18" charset="0"/>
                  <a:ea typeface="+mn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645783"/>
                <a:ext cx="10515600" cy="764248"/>
              </a:xfrm>
              <a:blipFill rotWithShape="0">
                <a:blip r:embed="rId2"/>
                <a:stretch>
                  <a:fillRect t="-24000" b="-312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177636" y="1548904"/>
                <a:ext cx="9878291" cy="463731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Definición: Se dice que </a:t>
                </a:r>
                <a:r>
                  <a:rPr lang="es-ES" sz="3200" b="1" dirty="0" smtClean="0">
                    <a:latin typeface="Algerian" panose="04020705040A02060702" pitchFamily="82" charset="0"/>
                    <a:cs typeface="Times New Roman" panose="02020603050405020304" pitchFamily="18" charset="0"/>
                  </a:rPr>
                  <a:t>C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⊆</m:t>
                    </m:r>
                    <m:r>
                      <a:rPr lang="es-ES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𝑴𝑰</m:t>
                    </m:r>
                    <m:r>
                      <a:rPr lang="es-ES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3200" b="1" dirty="0" smtClean="0">
                    <a:latin typeface="Algerian" panose="04020705040A02060702" pitchFamily="82" charset="0"/>
                    <a:cs typeface="Times New Roman" panose="02020603050405020304" pitchFamily="18" charset="0"/>
                  </a:rPr>
                  <a:t>C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≠</a:t>
                </a:r>
                <a14:m>
                  <m:oMath xmlns:m="http://schemas.openxmlformats.org/officeDocument/2006/math">
                    <m:r>
                      <a:rPr lang="es-ES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⊘</m:t>
                    </m:r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donde MI es la Matriz 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Inicial, es una componente conexa si y solo si: </a:t>
                </a:r>
              </a:p>
              <a:p>
                <a:pPr marL="742950" indent="-742950" algn="just"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z="3200" b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∀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</m:t>
                    </m:r>
                    <m:r>
                      <a:rPr lang="es-ES" altLang="es-MX" sz="3200" b="1" i="1" baseline="-25000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𝒊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𝑶𝒋</m:t>
                    </m:r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∊ </a:t>
                </a:r>
                <a:r>
                  <a:rPr lang="es-ES" sz="3200" b="1" dirty="0">
                    <a:latin typeface="Algerian" panose="04020705040A02060702" pitchFamily="82" charset="0"/>
                    <a:cs typeface="Times New Roman" panose="02020603050405020304" pitchFamily="18" charset="0"/>
                  </a:rPr>
                  <a:t>C</a:t>
                </a:r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Ǝ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</m:e>
                      <m:sub>
                        <m:sSub>
                          <m:sSubPr>
                            <m:ctrlPr>
                              <a:rPr lang="es-ES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s-ES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</m:e>
                      <m:sub>
                        <m:sSub>
                          <m:sSubPr>
                            <m:ctrlP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s-ES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,…,</a:t>
                </a:r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</m:e>
                      <m:sub>
                        <m:sSub>
                          <m:sSubPr>
                            <m:ctrlP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s-ES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∊ </a:t>
                </a:r>
                <a:r>
                  <a:rPr lang="es-ES" sz="3200" b="1" dirty="0">
                    <a:latin typeface="Algerian" panose="04020705040A02060702" pitchFamily="82" charset="0"/>
                    <a:cs typeface="Times New Roman" panose="02020603050405020304" pitchFamily="18" charset="0"/>
                  </a:rPr>
                  <a:t>C</a:t>
                </a:r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E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14:m>
                  <m:oMath xmlns:m="http://schemas.openxmlformats.org/officeDocument/2006/math"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</m:t>
                    </m:r>
                    <m:r>
                      <a:rPr lang="es-ES" altLang="es-MX" sz="3200" b="1" i="1" baseline="-2500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𝒊</m:t>
                    </m:r>
                    <m:r>
                      <a:rPr lang="es-ES" altLang="es-MX" sz="3200" b="1" i="1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</m:e>
                      <m:sub>
                        <m:sSub>
                          <m:sSubPr>
                            <m:ctrlP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∧ </a:t>
                </a:r>
                <a14:m>
                  <m:oMath xmlns:m="http://schemas.openxmlformats.org/officeDocument/2006/math"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</m:t>
                    </m:r>
                    <m:r>
                      <a:rPr lang="es-ES" altLang="es-MX" sz="3200" b="1" i="1" baseline="-2500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𝒋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</m:e>
                      <m:sub>
                        <m:sSub>
                          <m:sSubPr>
                            <m:ctrlP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s-ES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∧</a:t>
                </a:r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z="3200" b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∀</m:t>
                    </m:r>
                    <m:r>
                      <a:rPr lang="es-ES" sz="32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s-ES" sz="32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∊ </a:t>
                </a:r>
                <a:r>
                  <a:rPr lang="es-ES" sz="3200" b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{1,2,...,q-1}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MX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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𝒋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</a:p>
              <a:p>
                <a:pPr marL="0" indent="0" algn="just">
                  <a:buNone/>
                </a:pP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z="3200" b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∀</m:t>
                    </m:r>
                    <m:r>
                      <a:rPr lang="es-ES" sz="32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</m:t>
                    </m:r>
                    <m:r>
                      <a:rPr lang="es-ES" altLang="es-MX" sz="3200" b="1" i="1" baseline="-25000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𝒊</m:t>
                    </m:r>
                    <m:r>
                      <a:rPr lang="es-ES" altLang="es-MX" sz="3200" b="1" i="1" baseline="-25000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s-ES" sz="32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∊ </a:t>
                </a:r>
                <a:r>
                  <a:rPr lang="es-ES" sz="3200" b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MI [(</a:t>
                </a:r>
                <a14:m>
                  <m:oMath xmlns:m="http://schemas.openxmlformats.org/officeDocument/2006/math"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</m:t>
                    </m:r>
                    <m:r>
                      <a:rPr lang="es-ES" altLang="es-MX" sz="3200" b="1" i="1" baseline="-25000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𝒋</m:t>
                    </m:r>
                  </m:oMath>
                </a14:m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∊ </a:t>
                </a:r>
                <a:r>
                  <a:rPr lang="es-ES" sz="3200" b="1" dirty="0" smtClean="0">
                    <a:latin typeface="Algerian" panose="04020705040A02060702" pitchFamily="82" charset="0"/>
                    <a:cs typeface="Times New Roman" panose="02020603050405020304" pitchFamily="18" charset="0"/>
                  </a:rPr>
                  <a:t>C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MX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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𝑰</m:t>
                    </m:r>
                    <m:d>
                      <m:dPr>
                        <m:ctrlP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r>
                          <a:rPr lang="es-ES" altLang="es-MX" sz="3200" b="1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𝑶</m:t>
                        </m:r>
                        <m:r>
                          <a:rPr lang="es-ES" altLang="es-MX" sz="3200" b="1" i="1" baseline="-25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𝒋</m:t>
                        </m:r>
                      </m:e>
                    </m:d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r>
                  <a:rPr lang="es-ES" sz="3200" b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⇒ </a:t>
                </a:r>
                <a14:m>
                  <m:oMath xmlns:m="http://schemas.openxmlformats.org/officeDocument/2006/math">
                    <m:r>
                      <a:rPr lang="es-ES" altLang="es-MX" sz="32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𝑶</m:t>
                    </m:r>
                    <m:r>
                      <a:rPr lang="es-ES" altLang="es-MX" sz="3200" b="1" i="1" baseline="-25000" dirty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𝒊</m:t>
                    </m:r>
                  </m:oMath>
                </a14:m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∊ </a:t>
                </a:r>
                <a:r>
                  <a:rPr lang="es-ES" sz="3200" b="1" dirty="0">
                    <a:latin typeface="Algerian" panose="04020705040A02060702" pitchFamily="82" charset="0"/>
                    <a:cs typeface="Times New Roman" panose="02020603050405020304" pitchFamily="18" charset="0"/>
                  </a:rPr>
                  <a:t>C</a:t>
                </a:r>
                <a:r>
                  <a:rPr lang="es-ES" sz="3200" b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] </a:t>
                </a:r>
              </a:p>
              <a:p>
                <a:pPr marL="0" indent="0" algn="just">
                  <a:buNone/>
                </a:pPr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c) </a:t>
                </a:r>
                <a:r>
                  <a:rPr lang="es-ES" sz="3200" b="1" dirty="0" smtClean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Todo elemento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-aislado es una 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componente</a:t>
                </a:r>
              </a:p>
              <a:p>
                <a:pPr marL="0" indent="0" algn="just">
                  <a:buNone/>
                </a:pPr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-conexa</a:t>
                </a:r>
                <a:r>
                  <a:rPr lang="es-E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(degenerada)</a:t>
                </a:r>
                <a:endParaRPr lang="es-ES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7636" y="1548904"/>
                <a:ext cx="9878291" cy="4637314"/>
              </a:xfrm>
              <a:blipFill rotWithShape="0">
                <a:blip r:embed="rId3"/>
                <a:stretch>
                  <a:fillRect l="-1542" t="-2891" r="-1542" b="-26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D59F-05DF-44CD-A709-60056C00D00A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3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249" y="-405601"/>
            <a:ext cx="9967501" cy="7669201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8967355" y="1475509"/>
            <a:ext cx="1018309" cy="5611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 w="1270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550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Algoritmo holotipos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387930" y="1469571"/>
                <a:ext cx="9965870" cy="4812167"/>
              </a:xfrm>
            </p:spPr>
            <p:txBody>
              <a:bodyPr>
                <a:noAutofit/>
              </a:bodyPr>
              <a:lstStyle/>
              <a:p>
                <a:pPr marL="0" lvl="0" indent="0" hangingPunct="0">
                  <a:buNone/>
                </a:pP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Paso1.  A partir de la muestra inicial con m 	objetos, se construye la matriz de 	semejanza </a:t>
                </a: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(</a:t>
                </a: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MS).</a:t>
                </a:r>
              </a:p>
              <a:p>
                <a:pPr marL="0" lvl="0" indent="0" hangingPunct="0">
                  <a:buNone/>
                </a:pP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Paso2. Determinación del umbral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r>
                      <a:rPr lang="es-ES" sz="36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utilizando </a:t>
                </a: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alguna </a:t>
                </a: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las expresiones 	a), b) o c) de la </a:t>
                </a: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definición</a:t>
                </a: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lvl="0" indent="0" hangingPunct="0">
                  <a:buNone/>
                </a:pPr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Paso3. Formar los agrupamientos haciendo 	uso del concepto de componentes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3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	conexas</a:t>
                </a:r>
                <a:r>
                  <a:rPr lang="es-ES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lvl="0" indent="-342900" hangingPunct="0">
                  <a:buAutoNum type="arabicPeriod"/>
                </a:pPr>
                <a:endParaRPr lang="es-ES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hangingPunct="0">
                  <a:buAutoNum type="arabicPeriod"/>
                </a:pPr>
                <a:endParaRPr lang="es-ES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-342900" hangingPunct="0">
                  <a:buAutoNum type="arabicPeriod"/>
                </a:pPr>
                <a:endParaRPr lang="es-MX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87930" y="1469571"/>
                <a:ext cx="9965870" cy="4812167"/>
              </a:xfrm>
              <a:blipFill rotWithShape="0">
                <a:blip r:embed="rId2"/>
                <a:stretch>
                  <a:fillRect l="-1896" t="-3169" b="-430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F4B6-508B-4EA4-8A43-1160E1DB0B46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64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Ejercicio de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Holotipos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>
                <a:solidFill>
                  <a:schemeClr val="tx1"/>
                </a:solidFill>
              </a:rPr>
              <a:pPr/>
              <a:t>31</a:t>
            </a:fld>
            <a:endParaRPr lang="en-US" altLang="es-MX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668308"/>
                <a:ext cx="10859692" cy="4398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 hangingPunct="0">
                  <a:buNone/>
                </a:pPr>
                <a:r>
                  <a:rPr lang="es-ES_tradnl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Considerando la siguiente matriz de semejanza</a:t>
                </a:r>
              </a:p>
              <a:p>
                <a:pPr marL="114300" indent="0" hangingPunct="0">
                  <a:buNone/>
                </a:pPr>
                <a:endParaRPr lang="es-ES_tradnl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endParaRPr lang="es-ES_tradnl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endParaRPr 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endParaRPr 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endParaRPr lang="es-ES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endParaRPr lang="es-ES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4300" indent="0" hangingPunct="0">
                  <a:buNone/>
                </a:pP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Formar las componentes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-conexas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MX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=0.7</a:t>
                </a:r>
                <a:endParaRPr lang="es-MX" altLang="es-MX" sz="28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668308"/>
                <a:ext cx="10859692" cy="4398961"/>
              </a:xfrm>
              <a:prstGeom prst="rect">
                <a:avLst/>
              </a:prstGeom>
              <a:blipFill rotWithShape="0">
                <a:blip r:embed="rId2"/>
                <a:stretch>
                  <a:fillRect l="-112" t="-15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E3EA-9BBC-4FAE-B7F9-EBAA3DE02056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4796081"/>
                  </p:ext>
                </p:extLst>
              </p:nvPr>
            </p:nvGraphicFramePr>
            <p:xfrm>
              <a:off x="1741055" y="2520756"/>
              <a:ext cx="8128002" cy="2743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4667"/>
                    <a:gridCol w="1354667"/>
                    <a:gridCol w="1354667"/>
                    <a:gridCol w="1354667"/>
                    <a:gridCol w="1354667"/>
                    <a:gridCol w="1354667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MS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0.9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altLang="es-MX" sz="24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𝑶</m:t>
                                </m:r>
                                <m:r>
                                  <a:rPr lang="es-ES" altLang="es-MX" sz="2400" b="1" i="1" baseline="-250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a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4796081"/>
                  </p:ext>
                </p:extLst>
              </p:nvPr>
            </p:nvGraphicFramePr>
            <p:xfrm>
              <a:off x="1741055" y="2520756"/>
              <a:ext cx="8128002" cy="2743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4667"/>
                    <a:gridCol w="1354667"/>
                    <a:gridCol w="1354667"/>
                    <a:gridCol w="1354667"/>
                    <a:gridCol w="1354667"/>
                    <a:gridCol w="1354667"/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MS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000" t="-9333" r="-400897" b="-5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0901" t="-9333" r="-302703" b="-5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901" t="-9333" r="-202703" b="-5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9103" t="-9333" r="-101794" b="-5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01351" t="-9333" r="-2252" b="-532000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50" t="-109333" r="-503153" b="-4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50" t="-206579" r="-503153" b="-3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50" t="-310667" r="-503153" b="-2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0.9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50" t="-410667" r="-503153" b="-1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50" t="-510667" r="-503153" b="-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MX" sz="2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24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s-MX" sz="2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345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Presupuestos para la aplicación del algoritmo Holotipos</a:t>
            </a:r>
            <a:endParaRPr lang="es-MX" b="1" i="1" dirty="0" smtClean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32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486585" y="2028493"/>
                <a:ext cx="10361524" cy="4510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lvl="1"/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se necesita saber la cantidad de grupos a formar.</a:t>
                </a:r>
              </a:p>
              <a:p>
                <a:pPr lvl="1"/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ERI acepta cualquier tipo de dato para las variables.</a:t>
                </a:r>
              </a:p>
              <a:p>
                <a:pPr lvl="1"/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Utiliza funciones de semejanza para la comparación entre objetos.</a:t>
                </a:r>
              </a:p>
              <a:p>
                <a:pPr lvl="1"/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 agrupamientos logrados forman una partición.</a:t>
                </a:r>
              </a:p>
              <a:p>
                <a:pPr lvl="1"/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 agrupamientos son componentes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𝜷</m:t>
                        </m:r>
                      </m:e>
                      <m:sub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conexas.</a:t>
                </a:r>
              </a:p>
              <a:p>
                <a:pPr lvl="1"/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se generan objetos que no pertenezcan a la muestra.</a:t>
                </a:r>
              </a:p>
              <a:p>
                <a:pPr marL="411163" lvl="1" indent="0">
                  <a:buNone/>
                </a:pPr>
                <a:endParaRPr lang="es-MX" sz="32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585" y="2028493"/>
                <a:ext cx="10361524" cy="4510419"/>
              </a:xfrm>
              <a:prstGeom prst="rect">
                <a:avLst/>
              </a:prstGeom>
              <a:blipFill rotWithShape="0">
                <a:blip r:embed="rId2"/>
                <a:stretch>
                  <a:fillRect t="-18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531D-2613-41AF-8BC8-13466E76E56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3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Clasificación no supervisada enfoque estadístico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>
                <a:solidFill>
                  <a:schemeClr val="tx1"/>
                </a:solidFill>
              </a:rPr>
              <a:pPr/>
              <a:t>33</a:t>
            </a:fld>
            <a:endParaRPr lang="en-US" altLang="es-MX" sz="12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114300" indent="0">
                  <a:buNone/>
                </a:pPr>
                <a:r>
                  <a:rPr lang="es-ES" alt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Aquí se considera que los objetos están representados en un espacio vectorial  y por lo tanto un objeto es un vector, además, un grupo se representa por un vector prototipo o medio definido por:</a:t>
                </a:r>
                <a:endParaRPr lang="es-MX" sz="28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es-E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s-MX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s-ES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s-MX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az-Cyrl-AZ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є</m:t>
                        </m:r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𝒘</m:t>
                        </m:r>
                        <m:r>
                          <a:rPr lang="es-ES" sz="2400" b="1" i="1" baseline="-2500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  <m:sup/>
                      <m:e>
                        <m:r>
                          <a:rPr lang="es-ES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nary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j=1,2,…,N</a:t>
                </a:r>
              </a:p>
              <a:p>
                <a:pPr marL="411163" lvl="1" indent="0">
                  <a:buNone/>
                </a:pPr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 la cantidad de objetos en el grupo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s-ES" sz="24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𝒘</m:t>
                    </m:r>
                  </m:oMath>
                </a14:m>
                <a:r>
                  <a:rPr lang="es-MX" sz="2400" b="1" i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  </a:t>
                </a:r>
                <a:r>
                  <a:rPr lang="es-MX" sz="24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la suma se realiza para todos los vectores.</a:t>
                </a:r>
                <a:endParaRPr lang="es-MX" sz="24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528" y="1773239"/>
                <a:ext cx="6473536" cy="4315834"/>
              </a:xfrm>
              <a:prstGeom prst="rect">
                <a:avLst/>
              </a:prstGeom>
              <a:blipFill rotWithShape="0">
                <a:blip r:embed="rId3"/>
                <a:stretch>
                  <a:fillRect l="-188" t="-1554" r="-22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pic>
        <p:nvPicPr>
          <p:cNvPr id="2050" name="Picture 2" descr="http://photos1.blogger.com/blogger/1013/1515/320/SVMSeparac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817" y="1769356"/>
            <a:ext cx="3867462" cy="417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C938-01A4-4BEF-B0C5-2D8B48E61222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9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7F448-655D-49A7-8CEB-E0552493935C}" type="slidenum">
              <a:rPr lang="en-US" altLang="es-MX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34</a:t>
            </a:fld>
            <a:endParaRPr lang="en-US" altLang="es-MX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2476104" y="1738269"/>
            <a:ext cx="3886992" cy="41338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07763" dir="81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2800"/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367876" y="335545"/>
            <a:ext cx="9677646" cy="1221550"/>
          </a:xfrm>
          <a:prstGeom prst="rect">
            <a:avLst/>
          </a:prstGeom>
          <a:solidFill>
            <a:srgbClr val="FFCC99"/>
          </a:solidFill>
          <a:ln>
            <a:noFill/>
          </a:ln>
          <a:effectLst>
            <a:outerShdw dist="107763" dir="81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79" name="Text Box 67"/>
          <p:cNvSpPr txBox="1">
            <a:spLocks noChangeArrowheads="1"/>
          </p:cNvSpPr>
          <p:nvPr/>
        </p:nvSpPr>
        <p:spPr bwMode="auto">
          <a:xfrm>
            <a:off x="401146" y="487861"/>
            <a:ext cx="97602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2400" dirty="0" smtClean="0">
                <a:solidFill>
                  <a:schemeClr val="accent2"/>
                </a:solidFill>
              </a:rPr>
              <a:t>Así, se pueden proyectar </a:t>
            </a:r>
            <a:r>
              <a:rPr lang="es-MX" altLang="es-MX" sz="2400" dirty="0">
                <a:solidFill>
                  <a:schemeClr val="accent2"/>
                </a:solidFill>
              </a:rPr>
              <a:t>los objetos en un espacio n-dimensional y </a:t>
            </a:r>
            <a:r>
              <a:rPr lang="es-MX" altLang="es-MX" sz="2400" dirty="0" smtClean="0">
                <a:solidFill>
                  <a:schemeClr val="accent2"/>
                </a:solidFill>
              </a:rPr>
              <a:t>buscar </a:t>
            </a:r>
            <a:r>
              <a:rPr lang="es-MX" altLang="es-MX" sz="2400" dirty="0">
                <a:solidFill>
                  <a:schemeClr val="accent2"/>
                </a:solidFill>
              </a:rPr>
              <a:t>los más cercanos.</a:t>
            </a:r>
          </a:p>
        </p:txBody>
      </p:sp>
      <p:sp>
        <p:nvSpPr>
          <p:cNvPr id="192584" name="Line 72"/>
          <p:cNvSpPr>
            <a:spLocks noChangeShapeType="1"/>
          </p:cNvSpPr>
          <p:nvPr/>
        </p:nvSpPr>
        <p:spPr bwMode="auto">
          <a:xfrm>
            <a:off x="2706687" y="44734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85" name="Line 73"/>
          <p:cNvSpPr>
            <a:spLocks noChangeShapeType="1"/>
          </p:cNvSpPr>
          <p:nvPr/>
        </p:nvSpPr>
        <p:spPr bwMode="auto">
          <a:xfrm>
            <a:off x="3459162" y="55117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86" name="Line 74"/>
          <p:cNvSpPr>
            <a:spLocks noChangeShapeType="1"/>
          </p:cNvSpPr>
          <p:nvPr/>
        </p:nvSpPr>
        <p:spPr bwMode="auto">
          <a:xfrm>
            <a:off x="3611562" y="54355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87" name="Line 75"/>
          <p:cNvSpPr>
            <a:spLocks noChangeShapeType="1"/>
          </p:cNvSpPr>
          <p:nvPr/>
        </p:nvSpPr>
        <p:spPr bwMode="auto">
          <a:xfrm>
            <a:off x="3468687" y="36352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88" name="Line 76"/>
          <p:cNvSpPr>
            <a:spLocks noChangeShapeType="1"/>
          </p:cNvSpPr>
          <p:nvPr/>
        </p:nvSpPr>
        <p:spPr bwMode="auto">
          <a:xfrm>
            <a:off x="3697287" y="36352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89" name="Line 77"/>
          <p:cNvSpPr>
            <a:spLocks noChangeShapeType="1"/>
          </p:cNvSpPr>
          <p:nvPr/>
        </p:nvSpPr>
        <p:spPr bwMode="auto">
          <a:xfrm>
            <a:off x="3544887" y="38638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0" name="Line 78"/>
          <p:cNvSpPr>
            <a:spLocks noChangeShapeType="1"/>
          </p:cNvSpPr>
          <p:nvPr/>
        </p:nvSpPr>
        <p:spPr bwMode="auto">
          <a:xfrm>
            <a:off x="3621087" y="47020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1" name="Line 79"/>
          <p:cNvSpPr>
            <a:spLocks noChangeShapeType="1"/>
          </p:cNvSpPr>
          <p:nvPr/>
        </p:nvSpPr>
        <p:spPr bwMode="auto">
          <a:xfrm>
            <a:off x="3697287" y="49306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2" name="Line 80"/>
          <p:cNvSpPr>
            <a:spLocks noChangeShapeType="1"/>
          </p:cNvSpPr>
          <p:nvPr/>
        </p:nvSpPr>
        <p:spPr bwMode="auto">
          <a:xfrm>
            <a:off x="3468687" y="47782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3" name="Line 81"/>
          <p:cNvSpPr>
            <a:spLocks noChangeShapeType="1"/>
          </p:cNvSpPr>
          <p:nvPr/>
        </p:nvSpPr>
        <p:spPr bwMode="auto">
          <a:xfrm>
            <a:off x="3773487" y="47782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4" name="Line 82"/>
          <p:cNvSpPr>
            <a:spLocks noChangeShapeType="1"/>
          </p:cNvSpPr>
          <p:nvPr/>
        </p:nvSpPr>
        <p:spPr bwMode="auto">
          <a:xfrm>
            <a:off x="3230562" y="55117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5" name="Line 83"/>
          <p:cNvSpPr>
            <a:spLocks noChangeShapeType="1"/>
          </p:cNvSpPr>
          <p:nvPr/>
        </p:nvSpPr>
        <p:spPr bwMode="auto">
          <a:xfrm>
            <a:off x="3230562" y="53593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6" name="Line 84"/>
          <p:cNvSpPr>
            <a:spLocks noChangeShapeType="1"/>
          </p:cNvSpPr>
          <p:nvPr/>
        </p:nvSpPr>
        <p:spPr bwMode="auto">
          <a:xfrm>
            <a:off x="3230562" y="51307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7" name="Line 85"/>
          <p:cNvSpPr>
            <a:spLocks noChangeShapeType="1"/>
          </p:cNvSpPr>
          <p:nvPr/>
        </p:nvSpPr>
        <p:spPr bwMode="auto">
          <a:xfrm>
            <a:off x="3763962" y="51307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8" name="Line 86"/>
          <p:cNvSpPr>
            <a:spLocks noChangeShapeType="1"/>
          </p:cNvSpPr>
          <p:nvPr/>
        </p:nvSpPr>
        <p:spPr bwMode="auto">
          <a:xfrm>
            <a:off x="3459162" y="528311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599" name="Line 87"/>
          <p:cNvSpPr>
            <a:spLocks noChangeShapeType="1"/>
          </p:cNvSpPr>
          <p:nvPr/>
        </p:nvSpPr>
        <p:spPr bwMode="auto">
          <a:xfrm>
            <a:off x="2706687" y="50830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0" name="Line 88"/>
          <p:cNvSpPr>
            <a:spLocks noChangeShapeType="1"/>
          </p:cNvSpPr>
          <p:nvPr/>
        </p:nvSpPr>
        <p:spPr bwMode="auto">
          <a:xfrm>
            <a:off x="2706687" y="48544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1" name="Line 89"/>
          <p:cNvSpPr>
            <a:spLocks noChangeShapeType="1"/>
          </p:cNvSpPr>
          <p:nvPr/>
        </p:nvSpPr>
        <p:spPr bwMode="auto">
          <a:xfrm>
            <a:off x="2859087" y="45496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2" name="Line 90"/>
          <p:cNvSpPr>
            <a:spLocks noChangeShapeType="1"/>
          </p:cNvSpPr>
          <p:nvPr/>
        </p:nvSpPr>
        <p:spPr bwMode="auto">
          <a:xfrm>
            <a:off x="2706687" y="46258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3" name="Line 91"/>
          <p:cNvSpPr>
            <a:spLocks noChangeShapeType="1"/>
          </p:cNvSpPr>
          <p:nvPr/>
        </p:nvSpPr>
        <p:spPr bwMode="auto">
          <a:xfrm>
            <a:off x="3392487" y="42448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4" name="Line 92"/>
          <p:cNvSpPr>
            <a:spLocks noChangeShapeType="1"/>
          </p:cNvSpPr>
          <p:nvPr/>
        </p:nvSpPr>
        <p:spPr bwMode="auto">
          <a:xfrm>
            <a:off x="3316287" y="40924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5" name="Line 93"/>
          <p:cNvSpPr>
            <a:spLocks noChangeShapeType="1"/>
          </p:cNvSpPr>
          <p:nvPr/>
        </p:nvSpPr>
        <p:spPr bwMode="auto">
          <a:xfrm>
            <a:off x="3392487" y="39400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6" name="Line 94"/>
          <p:cNvSpPr>
            <a:spLocks noChangeShapeType="1"/>
          </p:cNvSpPr>
          <p:nvPr/>
        </p:nvSpPr>
        <p:spPr bwMode="auto">
          <a:xfrm>
            <a:off x="3316287" y="37876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7" name="Line 95"/>
          <p:cNvSpPr>
            <a:spLocks noChangeShapeType="1"/>
          </p:cNvSpPr>
          <p:nvPr/>
        </p:nvSpPr>
        <p:spPr bwMode="auto">
          <a:xfrm>
            <a:off x="3697287" y="41686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8" name="Line 96"/>
          <p:cNvSpPr>
            <a:spLocks noChangeShapeType="1"/>
          </p:cNvSpPr>
          <p:nvPr/>
        </p:nvSpPr>
        <p:spPr bwMode="auto">
          <a:xfrm>
            <a:off x="2859087" y="50068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09" name="Line 97"/>
          <p:cNvSpPr>
            <a:spLocks noChangeShapeType="1"/>
          </p:cNvSpPr>
          <p:nvPr/>
        </p:nvSpPr>
        <p:spPr bwMode="auto">
          <a:xfrm>
            <a:off x="2706687" y="40924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0" name="Line 98"/>
          <p:cNvSpPr>
            <a:spLocks noChangeShapeType="1"/>
          </p:cNvSpPr>
          <p:nvPr/>
        </p:nvSpPr>
        <p:spPr bwMode="auto">
          <a:xfrm>
            <a:off x="2859087" y="37876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1" name="Line 99"/>
          <p:cNvSpPr>
            <a:spLocks noChangeShapeType="1"/>
          </p:cNvSpPr>
          <p:nvPr/>
        </p:nvSpPr>
        <p:spPr bwMode="auto">
          <a:xfrm>
            <a:off x="3525837" y="25970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2" name="Line 100"/>
          <p:cNvSpPr>
            <a:spLocks noChangeShapeType="1"/>
          </p:cNvSpPr>
          <p:nvPr/>
        </p:nvSpPr>
        <p:spPr bwMode="auto">
          <a:xfrm>
            <a:off x="3754437" y="25970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3" name="Line 101"/>
          <p:cNvSpPr>
            <a:spLocks noChangeShapeType="1"/>
          </p:cNvSpPr>
          <p:nvPr/>
        </p:nvSpPr>
        <p:spPr bwMode="auto">
          <a:xfrm>
            <a:off x="3602037" y="28256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4" name="Line 102"/>
          <p:cNvSpPr>
            <a:spLocks noChangeShapeType="1"/>
          </p:cNvSpPr>
          <p:nvPr/>
        </p:nvSpPr>
        <p:spPr bwMode="auto">
          <a:xfrm>
            <a:off x="3678237" y="35114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5" name="Line 103"/>
          <p:cNvSpPr>
            <a:spLocks noChangeShapeType="1"/>
          </p:cNvSpPr>
          <p:nvPr/>
        </p:nvSpPr>
        <p:spPr bwMode="auto">
          <a:xfrm>
            <a:off x="3449637" y="32066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6" name="Line 104"/>
          <p:cNvSpPr>
            <a:spLocks noChangeShapeType="1"/>
          </p:cNvSpPr>
          <p:nvPr/>
        </p:nvSpPr>
        <p:spPr bwMode="auto">
          <a:xfrm>
            <a:off x="3373437" y="30542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7" name="Line 105"/>
          <p:cNvSpPr>
            <a:spLocks noChangeShapeType="1"/>
          </p:cNvSpPr>
          <p:nvPr/>
        </p:nvSpPr>
        <p:spPr bwMode="auto">
          <a:xfrm>
            <a:off x="3449637" y="29018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8" name="Line 106"/>
          <p:cNvSpPr>
            <a:spLocks noChangeShapeType="1"/>
          </p:cNvSpPr>
          <p:nvPr/>
        </p:nvSpPr>
        <p:spPr bwMode="auto">
          <a:xfrm>
            <a:off x="3373437" y="27494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19" name="Line 107"/>
          <p:cNvSpPr>
            <a:spLocks noChangeShapeType="1"/>
          </p:cNvSpPr>
          <p:nvPr/>
        </p:nvSpPr>
        <p:spPr bwMode="auto">
          <a:xfrm>
            <a:off x="3754437" y="31304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0" name="Line 108"/>
          <p:cNvSpPr>
            <a:spLocks noChangeShapeType="1"/>
          </p:cNvSpPr>
          <p:nvPr/>
        </p:nvSpPr>
        <p:spPr bwMode="auto">
          <a:xfrm>
            <a:off x="2830512" y="26732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1" name="Line 109"/>
          <p:cNvSpPr>
            <a:spLocks noChangeShapeType="1"/>
          </p:cNvSpPr>
          <p:nvPr/>
        </p:nvSpPr>
        <p:spPr bwMode="auto">
          <a:xfrm>
            <a:off x="3059112" y="26732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2" name="Line 110"/>
          <p:cNvSpPr>
            <a:spLocks noChangeShapeType="1"/>
          </p:cNvSpPr>
          <p:nvPr/>
        </p:nvSpPr>
        <p:spPr bwMode="auto">
          <a:xfrm>
            <a:off x="2906712" y="29018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3" name="Line 111"/>
          <p:cNvSpPr>
            <a:spLocks noChangeShapeType="1"/>
          </p:cNvSpPr>
          <p:nvPr/>
        </p:nvSpPr>
        <p:spPr bwMode="auto">
          <a:xfrm>
            <a:off x="2754312" y="32828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4" name="Line 112"/>
          <p:cNvSpPr>
            <a:spLocks noChangeShapeType="1"/>
          </p:cNvSpPr>
          <p:nvPr/>
        </p:nvSpPr>
        <p:spPr bwMode="auto">
          <a:xfrm>
            <a:off x="2678112" y="31304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5" name="Line 113"/>
          <p:cNvSpPr>
            <a:spLocks noChangeShapeType="1"/>
          </p:cNvSpPr>
          <p:nvPr/>
        </p:nvSpPr>
        <p:spPr bwMode="auto">
          <a:xfrm>
            <a:off x="2754312" y="29780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6" name="Line 114"/>
          <p:cNvSpPr>
            <a:spLocks noChangeShapeType="1"/>
          </p:cNvSpPr>
          <p:nvPr/>
        </p:nvSpPr>
        <p:spPr bwMode="auto">
          <a:xfrm>
            <a:off x="2678112" y="28256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7" name="Line 115"/>
          <p:cNvSpPr>
            <a:spLocks noChangeShapeType="1"/>
          </p:cNvSpPr>
          <p:nvPr/>
        </p:nvSpPr>
        <p:spPr bwMode="auto">
          <a:xfrm>
            <a:off x="3059112" y="3206661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8" name="Line 116"/>
          <p:cNvSpPr>
            <a:spLocks noChangeShapeType="1"/>
          </p:cNvSpPr>
          <p:nvPr/>
        </p:nvSpPr>
        <p:spPr bwMode="auto">
          <a:xfrm>
            <a:off x="3040062" y="50830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29" name="Line 117"/>
          <p:cNvSpPr>
            <a:spLocks noChangeShapeType="1"/>
          </p:cNvSpPr>
          <p:nvPr/>
        </p:nvSpPr>
        <p:spPr bwMode="auto">
          <a:xfrm>
            <a:off x="2659062" y="55402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30" name="Line 118"/>
          <p:cNvSpPr>
            <a:spLocks noChangeShapeType="1"/>
          </p:cNvSpPr>
          <p:nvPr/>
        </p:nvSpPr>
        <p:spPr bwMode="auto">
          <a:xfrm>
            <a:off x="2735262" y="5387886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31" name="Oval 119"/>
          <p:cNvSpPr>
            <a:spLocks noChangeArrowheads="1"/>
          </p:cNvSpPr>
          <p:nvPr/>
        </p:nvSpPr>
        <p:spPr bwMode="auto">
          <a:xfrm>
            <a:off x="3306763" y="2682787"/>
            <a:ext cx="600075" cy="600075"/>
          </a:xfrm>
          <a:prstGeom prst="ellipse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32" name="Oval 120"/>
          <p:cNvSpPr>
            <a:spLocks noChangeArrowheads="1"/>
          </p:cNvSpPr>
          <p:nvPr/>
        </p:nvSpPr>
        <p:spPr bwMode="auto">
          <a:xfrm>
            <a:off x="3068638" y="3378112"/>
            <a:ext cx="1038225" cy="333375"/>
          </a:xfrm>
          <a:prstGeom prst="ellipse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33" name="AutoShape 121"/>
          <p:cNvSpPr>
            <a:spLocks noChangeArrowheads="1"/>
          </p:cNvSpPr>
          <p:nvPr/>
        </p:nvSpPr>
        <p:spPr bwMode="auto">
          <a:xfrm>
            <a:off x="3335337" y="3930561"/>
            <a:ext cx="628650" cy="628650"/>
          </a:xfrm>
          <a:prstGeom prst="diamond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34" name="Rectangle 122"/>
          <p:cNvSpPr>
            <a:spLocks noChangeArrowheads="1"/>
          </p:cNvSpPr>
          <p:nvPr/>
        </p:nvSpPr>
        <p:spPr bwMode="auto">
          <a:xfrm>
            <a:off x="3440113" y="4883062"/>
            <a:ext cx="466725" cy="466725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2635" name="Text Box 123"/>
          <p:cNvSpPr txBox="1">
            <a:spLocks noChangeArrowheads="1"/>
          </p:cNvSpPr>
          <p:nvPr/>
        </p:nvSpPr>
        <p:spPr bwMode="auto">
          <a:xfrm>
            <a:off x="4038600" y="2654211"/>
            <a:ext cx="127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s-MX"/>
              <a:t>Euclideana</a:t>
            </a:r>
            <a:r>
              <a:rPr lang="en-US" altLang="es-MX" sz="2400"/>
              <a:t> </a:t>
            </a:r>
            <a:endParaRPr lang="en-US" altLang="es-MX" sz="2800"/>
          </a:p>
        </p:txBody>
      </p:sp>
      <p:sp>
        <p:nvSpPr>
          <p:cNvPr id="192636" name="Text Box 124"/>
          <p:cNvSpPr txBox="1">
            <a:spLocks noChangeArrowheads="1"/>
          </p:cNvSpPr>
          <p:nvPr/>
        </p:nvSpPr>
        <p:spPr bwMode="auto">
          <a:xfrm>
            <a:off x="4110038" y="3356164"/>
            <a:ext cx="22766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MX" altLang="es-MX"/>
              <a:t>Euclideana ponderada</a:t>
            </a:r>
            <a:endParaRPr lang="es-MX" altLang="es-MX" sz="2800"/>
          </a:p>
        </p:txBody>
      </p:sp>
      <p:sp>
        <p:nvSpPr>
          <p:cNvPr id="192637" name="Text Box 125"/>
          <p:cNvSpPr txBox="1">
            <a:spLocks noChangeArrowheads="1"/>
          </p:cNvSpPr>
          <p:nvPr/>
        </p:nvSpPr>
        <p:spPr bwMode="auto">
          <a:xfrm>
            <a:off x="4089400" y="4041964"/>
            <a:ext cx="12777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s-MX"/>
              <a:t>Manhattan </a:t>
            </a:r>
            <a:endParaRPr lang="en-US" altLang="es-MX" sz="2800"/>
          </a:p>
        </p:txBody>
      </p:sp>
      <p:sp>
        <p:nvSpPr>
          <p:cNvPr id="192638" name="Text Box 126"/>
          <p:cNvSpPr txBox="1">
            <a:spLocks noChangeArrowheads="1"/>
          </p:cNvSpPr>
          <p:nvPr/>
        </p:nvSpPr>
        <p:spPr bwMode="auto">
          <a:xfrm>
            <a:off x="4089400" y="4900524"/>
            <a:ext cx="660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s-MX"/>
              <a:t>Max </a:t>
            </a:r>
            <a:endParaRPr lang="en-US" altLang="es-MX" sz="2800"/>
          </a:p>
        </p:txBody>
      </p:sp>
      <p:sp>
        <p:nvSpPr>
          <p:cNvPr id="192639" name="Text Box 127"/>
          <p:cNvSpPr txBox="1">
            <a:spLocks noChangeArrowheads="1"/>
          </p:cNvSpPr>
          <p:nvPr/>
        </p:nvSpPr>
        <p:spPr bwMode="auto">
          <a:xfrm>
            <a:off x="6955630" y="3111411"/>
            <a:ext cx="3983037" cy="1200329"/>
          </a:xfrm>
          <a:prstGeom prst="rect">
            <a:avLst/>
          </a:prstGeom>
          <a:solidFill>
            <a:srgbClr val="33CCCC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MX" altLang="es-MX" sz="2400" dirty="0"/>
              <a:t>Las métricas de </a:t>
            </a:r>
            <a:r>
              <a:rPr lang="es-MX" altLang="es-MX" sz="2400" dirty="0" err="1"/>
              <a:t>Minkowski</a:t>
            </a:r>
            <a:r>
              <a:rPr lang="es-MX" altLang="es-MX" sz="2400" dirty="0"/>
              <a:t> desde el punto de vista geométrico... </a:t>
            </a:r>
            <a:endParaRPr lang="es-MX" altLang="es-MX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72C6-01A7-4086-82B3-1AD74E40CC4A}" type="datetime1">
              <a:rPr lang="es-MX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54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584F6-89C7-4F30-AC52-2FABE8CC0F97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35</a:t>
            </a:fld>
            <a:endParaRPr lang="en-US" alt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3538" name="Group 2"/>
          <p:cNvGrpSpPr>
            <a:grpSpLocks/>
          </p:cNvGrpSpPr>
          <p:nvPr/>
        </p:nvGrpSpPr>
        <p:grpSpPr bwMode="auto">
          <a:xfrm>
            <a:off x="2057400" y="2743201"/>
            <a:ext cx="3200400" cy="2987675"/>
            <a:chOff x="336" y="1728"/>
            <a:chExt cx="2016" cy="1882"/>
          </a:xfrm>
        </p:grpSpPr>
        <p:sp>
          <p:nvSpPr>
            <p:cNvPr id="193539" name="Rectangle 3"/>
            <p:cNvSpPr>
              <a:spLocks noChangeArrowheads="1"/>
            </p:cNvSpPr>
            <p:nvPr/>
          </p:nvSpPr>
          <p:spPr bwMode="auto">
            <a:xfrm>
              <a:off x="1440" y="2016"/>
              <a:ext cx="336" cy="720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0" name="Rectangle 4"/>
            <p:cNvSpPr>
              <a:spLocks noChangeArrowheads="1"/>
            </p:cNvSpPr>
            <p:nvPr/>
          </p:nvSpPr>
          <p:spPr bwMode="auto">
            <a:xfrm>
              <a:off x="1632" y="1728"/>
              <a:ext cx="672" cy="480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1" name="Rectangle 5"/>
            <p:cNvSpPr>
              <a:spLocks noChangeArrowheads="1"/>
            </p:cNvSpPr>
            <p:nvPr/>
          </p:nvSpPr>
          <p:spPr bwMode="auto">
            <a:xfrm>
              <a:off x="624" y="1728"/>
              <a:ext cx="384" cy="317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2" name="Rectangle 6"/>
            <p:cNvSpPr>
              <a:spLocks noChangeArrowheads="1"/>
            </p:cNvSpPr>
            <p:nvPr/>
          </p:nvSpPr>
          <p:spPr bwMode="auto">
            <a:xfrm>
              <a:off x="624" y="2084"/>
              <a:ext cx="384" cy="432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3" name="Rectangle 7"/>
            <p:cNvSpPr>
              <a:spLocks noChangeArrowheads="1"/>
            </p:cNvSpPr>
            <p:nvPr/>
          </p:nvSpPr>
          <p:spPr bwMode="auto">
            <a:xfrm>
              <a:off x="624" y="2976"/>
              <a:ext cx="409" cy="432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4" name="Rectangle 8"/>
            <p:cNvSpPr>
              <a:spLocks noChangeArrowheads="1"/>
            </p:cNvSpPr>
            <p:nvPr/>
          </p:nvSpPr>
          <p:spPr bwMode="auto">
            <a:xfrm>
              <a:off x="912" y="2902"/>
              <a:ext cx="649" cy="480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5" name="Line 9"/>
            <p:cNvSpPr>
              <a:spLocks noChangeShapeType="1"/>
            </p:cNvSpPr>
            <p:nvPr/>
          </p:nvSpPr>
          <p:spPr bwMode="auto">
            <a:xfrm>
              <a:off x="672" y="326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6" name="Line 10"/>
            <p:cNvSpPr>
              <a:spLocks noChangeShapeType="1"/>
            </p:cNvSpPr>
            <p:nvPr/>
          </p:nvSpPr>
          <p:spPr bwMode="auto">
            <a:xfrm>
              <a:off x="768" y="316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7" name="Line 11"/>
            <p:cNvSpPr>
              <a:spLocks noChangeShapeType="1"/>
            </p:cNvSpPr>
            <p:nvPr/>
          </p:nvSpPr>
          <p:spPr bwMode="auto">
            <a:xfrm>
              <a:off x="864" y="326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8" name="Line 12"/>
            <p:cNvSpPr>
              <a:spLocks noChangeShapeType="1"/>
            </p:cNvSpPr>
            <p:nvPr/>
          </p:nvSpPr>
          <p:spPr bwMode="auto">
            <a:xfrm>
              <a:off x="960" y="336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49" name="Line 13"/>
            <p:cNvSpPr>
              <a:spLocks noChangeShapeType="1"/>
            </p:cNvSpPr>
            <p:nvPr/>
          </p:nvSpPr>
          <p:spPr bwMode="auto">
            <a:xfrm>
              <a:off x="1104" y="273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0" name="Line 14"/>
            <p:cNvSpPr>
              <a:spLocks noChangeShapeType="1"/>
            </p:cNvSpPr>
            <p:nvPr/>
          </p:nvSpPr>
          <p:spPr bwMode="auto">
            <a:xfrm>
              <a:off x="1008" y="268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1" name="Line 15"/>
            <p:cNvSpPr>
              <a:spLocks noChangeShapeType="1"/>
            </p:cNvSpPr>
            <p:nvPr/>
          </p:nvSpPr>
          <p:spPr bwMode="auto">
            <a:xfrm>
              <a:off x="672" y="312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2" name="Line 16"/>
            <p:cNvSpPr>
              <a:spLocks noChangeShapeType="1"/>
            </p:cNvSpPr>
            <p:nvPr/>
          </p:nvSpPr>
          <p:spPr bwMode="auto">
            <a:xfrm>
              <a:off x="960" y="264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3" name="Line 17"/>
            <p:cNvSpPr>
              <a:spLocks noChangeShapeType="1"/>
            </p:cNvSpPr>
            <p:nvPr/>
          </p:nvSpPr>
          <p:spPr bwMode="auto">
            <a:xfrm>
              <a:off x="1104" y="264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4" name="Line 18"/>
            <p:cNvSpPr>
              <a:spLocks noChangeShapeType="1"/>
            </p:cNvSpPr>
            <p:nvPr/>
          </p:nvSpPr>
          <p:spPr bwMode="auto">
            <a:xfrm>
              <a:off x="912" y="268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5" name="Line 19"/>
            <p:cNvSpPr>
              <a:spLocks noChangeShapeType="1"/>
            </p:cNvSpPr>
            <p:nvPr/>
          </p:nvSpPr>
          <p:spPr bwMode="auto">
            <a:xfrm>
              <a:off x="912" y="312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6" name="Line 20"/>
            <p:cNvSpPr>
              <a:spLocks noChangeShapeType="1"/>
            </p:cNvSpPr>
            <p:nvPr/>
          </p:nvSpPr>
          <p:spPr bwMode="auto">
            <a:xfrm>
              <a:off x="720" y="302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7" name="Line 21"/>
            <p:cNvSpPr>
              <a:spLocks noChangeShapeType="1"/>
            </p:cNvSpPr>
            <p:nvPr/>
          </p:nvSpPr>
          <p:spPr bwMode="auto">
            <a:xfrm>
              <a:off x="1104" y="278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8" name="Line 22"/>
            <p:cNvSpPr>
              <a:spLocks noChangeShapeType="1"/>
            </p:cNvSpPr>
            <p:nvPr/>
          </p:nvSpPr>
          <p:spPr bwMode="auto">
            <a:xfrm>
              <a:off x="864" y="283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59" name="Line 23"/>
            <p:cNvSpPr>
              <a:spLocks noChangeShapeType="1"/>
            </p:cNvSpPr>
            <p:nvPr/>
          </p:nvSpPr>
          <p:spPr bwMode="auto">
            <a:xfrm>
              <a:off x="1584" y="230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0" name="Line 24"/>
            <p:cNvSpPr>
              <a:spLocks noChangeShapeType="1"/>
            </p:cNvSpPr>
            <p:nvPr/>
          </p:nvSpPr>
          <p:spPr bwMode="auto">
            <a:xfrm>
              <a:off x="2112" y="316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1" name="Line 25"/>
            <p:cNvSpPr>
              <a:spLocks noChangeShapeType="1"/>
            </p:cNvSpPr>
            <p:nvPr/>
          </p:nvSpPr>
          <p:spPr bwMode="auto">
            <a:xfrm>
              <a:off x="2208" y="312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2" name="Line 26"/>
            <p:cNvSpPr>
              <a:spLocks noChangeShapeType="1"/>
            </p:cNvSpPr>
            <p:nvPr/>
          </p:nvSpPr>
          <p:spPr bwMode="auto">
            <a:xfrm>
              <a:off x="2160" y="326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3" name="Line 27"/>
            <p:cNvSpPr>
              <a:spLocks noChangeShapeType="1"/>
            </p:cNvSpPr>
            <p:nvPr/>
          </p:nvSpPr>
          <p:spPr bwMode="auto">
            <a:xfrm>
              <a:off x="768" y="244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4" name="Line 28"/>
            <p:cNvSpPr>
              <a:spLocks noChangeShapeType="1"/>
            </p:cNvSpPr>
            <p:nvPr/>
          </p:nvSpPr>
          <p:spPr bwMode="auto">
            <a:xfrm>
              <a:off x="720" y="230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5" name="Line 29"/>
            <p:cNvSpPr>
              <a:spLocks noChangeShapeType="1"/>
            </p:cNvSpPr>
            <p:nvPr/>
          </p:nvSpPr>
          <p:spPr bwMode="auto">
            <a:xfrm>
              <a:off x="864" y="216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6" name="Line 30"/>
            <p:cNvSpPr>
              <a:spLocks noChangeShapeType="1"/>
            </p:cNvSpPr>
            <p:nvPr/>
          </p:nvSpPr>
          <p:spPr bwMode="auto">
            <a:xfrm>
              <a:off x="720" y="211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7" name="Line 31"/>
            <p:cNvSpPr>
              <a:spLocks noChangeShapeType="1"/>
            </p:cNvSpPr>
            <p:nvPr/>
          </p:nvSpPr>
          <p:spPr bwMode="auto">
            <a:xfrm>
              <a:off x="912" y="201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8" name="Line 32"/>
            <p:cNvSpPr>
              <a:spLocks noChangeShapeType="1"/>
            </p:cNvSpPr>
            <p:nvPr/>
          </p:nvSpPr>
          <p:spPr bwMode="auto">
            <a:xfrm>
              <a:off x="672" y="187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69" name="Line 33"/>
            <p:cNvSpPr>
              <a:spLocks noChangeShapeType="1"/>
            </p:cNvSpPr>
            <p:nvPr/>
          </p:nvSpPr>
          <p:spPr bwMode="auto">
            <a:xfrm>
              <a:off x="912" y="187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0" name="Line 34"/>
            <p:cNvSpPr>
              <a:spLocks noChangeShapeType="1"/>
            </p:cNvSpPr>
            <p:nvPr/>
          </p:nvSpPr>
          <p:spPr bwMode="auto">
            <a:xfrm>
              <a:off x="720" y="196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1" name="Line 35"/>
            <p:cNvSpPr>
              <a:spLocks noChangeShapeType="1"/>
            </p:cNvSpPr>
            <p:nvPr/>
          </p:nvSpPr>
          <p:spPr bwMode="auto">
            <a:xfrm>
              <a:off x="816" y="177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2" name="Line 36"/>
            <p:cNvSpPr>
              <a:spLocks noChangeShapeType="1"/>
            </p:cNvSpPr>
            <p:nvPr/>
          </p:nvSpPr>
          <p:spPr bwMode="auto">
            <a:xfrm>
              <a:off x="2064" y="177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3" name="Line 37"/>
            <p:cNvSpPr>
              <a:spLocks noChangeShapeType="1"/>
            </p:cNvSpPr>
            <p:nvPr/>
          </p:nvSpPr>
          <p:spPr bwMode="auto">
            <a:xfrm>
              <a:off x="2208" y="177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4" name="Line 38"/>
            <p:cNvSpPr>
              <a:spLocks noChangeShapeType="1"/>
            </p:cNvSpPr>
            <p:nvPr/>
          </p:nvSpPr>
          <p:spPr bwMode="auto">
            <a:xfrm>
              <a:off x="2112" y="192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5" name="Line 39"/>
            <p:cNvSpPr>
              <a:spLocks noChangeShapeType="1"/>
            </p:cNvSpPr>
            <p:nvPr/>
          </p:nvSpPr>
          <p:spPr bwMode="auto">
            <a:xfrm>
              <a:off x="2160" y="244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6" name="Line 40"/>
            <p:cNvSpPr>
              <a:spLocks noChangeShapeType="1"/>
            </p:cNvSpPr>
            <p:nvPr/>
          </p:nvSpPr>
          <p:spPr bwMode="auto">
            <a:xfrm>
              <a:off x="2208" y="259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7" name="Line 41"/>
            <p:cNvSpPr>
              <a:spLocks noChangeShapeType="1"/>
            </p:cNvSpPr>
            <p:nvPr/>
          </p:nvSpPr>
          <p:spPr bwMode="auto">
            <a:xfrm>
              <a:off x="2160" y="235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8" name="Line 42"/>
            <p:cNvSpPr>
              <a:spLocks noChangeShapeType="1"/>
            </p:cNvSpPr>
            <p:nvPr/>
          </p:nvSpPr>
          <p:spPr bwMode="auto">
            <a:xfrm>
              <a:off x="2064" y="249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79" name="Line 43"/>
            <p:cNvSpPr>
              <a:spLocks noChangeShapeType="1"/>
            </p:cNvSpPr>
            <p:nvPr/>
          </p:nvSpPr>
          <p:spPr bwMode="auto">
            <a:xfrm>
              <a:off x="2256" y="249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0" name="Line 44"/>
            <p:cNvSpPr>
              <a:spLocks noChangeShapeType="1"/>
            </p:cNvSpPr>
            <p:nvPr/>
          </p:nvSpPr>
          <p:spPr bwMode="auto">
            <a:xfrm>
              <a:off x="1968" y="316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1" name="Line 45"/>
            <p:cNvSpPr>
              <a:spLocks noChangeShapeType="1"/>
            </p:cNvSpPr>
            <p:nvPr/>
          </p:nvSpPr>
          <p:spPr bwMode="auto">
            <a:xfrm>
              <a:off x="1968" y="307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2" name="Line 46"/>
            <p:cNvSpPr>
              <a:spLocks noChangeShapeType="1"/>
            </p:cNvSpPr>
            <p:nvPr/>
          </p:nvSpPr>
          <p:spPr bwMode="auto">
            <a:xfrm>
              <a:off x="1968" y="292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3" name="Line 47"/>
            <p:cNvSpPr>
              <a:spLocks noChangeShapeType="1"/>
            </p:cNvSpPr>
            <p:nvPr/>
          </p:nvSpPr>
          <p:spPr bwMode="auto">
            <a:xfrm>
              <a:off x="2304" y="292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4" name="Line 48"/>
            <p:cNvSpPr>
              <a:spLocks noChangeShapeType="1"/>
            </p:cNvSpPr>
            <p:nvPr/>
          </p:nvSpPr>
          <p:spPr bwMode="auto">
            <a:xfrm>
              <a:off x="2112" y="302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5" name="Line 49"/>
            <p:cNvSpPr>
              <a:spLocks noChangeShapeType="1"/>
            </p:cNvSpPr>
            <p:nvPr/>
          </p:nvSpPr>
          <p:spPr bwMode="auto">
            <a:xfrm>
              <a:off x="960" y="292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6" name="Line 50"/>
            <p:cNvSpPr>
              <a:spLocks noChangeShapeType="1"/>
            </p:cNvSpPr>
            <p:nvPr/>
          </p:nvSpPr>
          <p:spPr bwMode="auto">
            <a:xfrm>
              <a:off x="1056" y="302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7" name="Line 51"/>
            <p:cNvSpPr>
              <a:spLocks noChangeShapeType="1"/>
            </p:cNvSpPr>
            <p:nvPr/>
          </p:nvSpPr>
          <p:spPr bwMode="auto">
            <a:xfrm>
              <a:off x="1296" y="2976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8" name="Line 52"/>
            <p:cNvSpPr>
              <a:spLocks noChangeShapeType="1"/>
            </p:cNvSpPr>
            <p:nvPr/>
          </p:nvSpPr>
          <p:spPr bwMode="auto">
            <a:xfrm>
              <a:off x="1344" y="326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89" name="Line 53"/>
            <p:cNvSpPr>
              <a:spLocks noChangeShapeType="1"/>
            </p:cNvSpPr>
            <p:nvPr/>
          </p:nvSpPr>
          <p:spPr bwMode="auto">
            <a:xfrm>
              <a:off x="1488" y="254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0" name="Line 54"/>
            <p:cNvSpPr>
              <a:spLocks noChangeShapeType="1"/>
            </p:cNvSpPr>
            <p:nvPr/>
          </p:nvSpPr>
          <p:spPr bwMode="auto">
            <a:xfrm>
              <a:off x="1584" y="268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1" name="Line 55"/>
            <p:cNvSpPr>
              <a:spLocks noChangeShapeType="1"/>
            </p:cNvSpPr>
            <p:nvPr/>
          </p:nvSpPr>
          <p:spPr bwMode="auto">
            <a:xfrm>
              <a:off x="1584" y="254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2" name="Line 56"/>
            <p:cNvSpPr>
              <a:spLocks noChangeShapeType="1"/>
            </p:cNvSpPr>
            <p:nvPr/>
          </p:nvSpPr>
          <p:spPr bwMode="auto">
            <a:xfrm>
              <a:off x="1488" y="235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3" name="Line 57"/>
            <p:cNvSpPr>
              <a:spLocks noChangeShapeType="1"/>
            </p:cNvSpPr>
            <p:nvPr/>
          </p:nvSpPr>
          <p:spPr bwMode="auto">
            <a:xfrm>
              <a:off x="1680" y="235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4" name="Line 58"/>
            <p:cNvSpPr>
              <a:spLocks noChangeShapeType="1"/>
            </p:cNvSpPr>
            <p:nvPr/>
          </p:nvSpPr>
          <p:spPr bwMode="auto">
            <a:xfrm>
              <a:off x="1584" y="240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5" name="Line 59"/>
            <p:cNvSpPr>
              <a:spLocks noChangeShapeType="1"/>
            </p:cNvSpPr>
            <p:nvPr/>
          </p:nvSpPr>
          <p:spPr bwMode="auto">
            <a:xfrm>
              <a:off x="2016" y="216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6" name="Line 60"/>
            <p:cNvSpPr>
              <a:spLocks noChangeShapeType="1"/>
            </p:cNvSpPr>
            <p:nvPr/>
          </p:nvSpPr>
          <p:spPr bwMode="auto">
            <a:xfrm>
              <a:off x="1488" y="316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7" name="Line 61"/>
            <p:cNvSpPr>
              <a:spLocks noChangeShapeType="1"/>
            </p:cNvSpPr>
            <p:nvPr/>
          </p:nvSpPr>
          <p:spPr bwMode="auto">
            <a:xfrm>
              <a:off x="1968" y="206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8" name="Line 62"/>
            <p:cNvSpPr>
              <a:spLocks noChangeShapeType="1"/>
            </p:cNvSpPr>
            <p:nvPr/>
          </p:nvSpPr>
          <p:spPr bwMode="auto">
            <a:xfrm>
              <a:off x="2016" y="1968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599" name="Line 63"/>
            <p:cNvSpPr>
              <a:spLocks noChangeShapeType="1"/>
            </p:cNvSpPr>
            <p:nvPr/>
          </p:nvSpPr>
          <p:spPr bwMode="auto">
            <a:xfrm>
              <a:off x="1968" y="187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0" name="Line 64"/>
            <p:cNvSpPr>
              <a:spLocks noChangeShapeType="1"/>
            </p:cNvSpPr>
            <p:nvPr/>
          </p:nvSpPr>
          <p:spPr bwMode="auto">
            <a:xfrm>
              <a:off x="2208" y="211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1" name="Line 65"/>
            <p:cNvSpPr>
              <a:spLocks noChangeShapeType="1"/>
            </p:cNvSpPr>
            <p:nvPr/>
          </p:nvSpPr>
          <p:spPr bwMode="auto">
            <a:xfrm>
              <a:off x="864" y="235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2" name="Line 66"/>
            <p:cNvSpPr>
              <a:spLocks noChangeShapeType="1"/>
            </p:cNvSpPr>
            <p:nvPr/>
          </p:nvSpPr>
          <p:spPr bwMode="auto">
            <a:xfrm>
              <a:off x="1680" y="2640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3" name="Line 67"/>
            <p:cNvSpPr>
              <a:spLocks noChangeShapeType="1"/>
            </p:cNvSpPr>
            <p:nvPr/>
          </p:nvSpPr>
          <p:spPr bwMode="auto">
            <a:xfrm>
              <a:off x="1584" y="2064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4" name="Line 68"/>
            <p:cNvSpPr>
              <a:spLocks noChangeShapeType="1"/>
            </p:cNvSpPr>
            <p:nvPr/>
          </p:nvSpPr>
          <p:spPr bwMode="auto">
            <a:xfrm>
              <a:off x="1680" y="1872"/>
              <a:ext cx="4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5" name="Rectangle 69"/>
            <p:cNvSpPr>
              <a:spLocks noChangeArrowheads="1"/>
            </p:cNvSpPr>
            <p:nvPr/>
          </p:nvSpPr>
          <p:spPr bwMode="auto">
            <a:xfrm>
              <a:off x="816" y="2592"/>
              <a:ext cx="384" cy="271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6" name="Rectangle 70"/>
            <p:cNvSpPr>
              <a:spLocks noChangeArrowheads="1"/>
            </p:cNvSpPr>
            <p:nvPr/>
          </p:nvSpPr>
          <p:spPr bwMode="auto">
            <a:xfrm>
              <a:off x="1920" y="2902"/>
              <a:ext cx="432" cy="480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7" name="Rectangle 71"/>
            <p:cNvSpPr>
              <a:spLocks noChangeArrowheads="1"/>
            </p:cNvSpPr>
            <p:nvPr/>
          </p:nvSpPr>
          <p:spPr bwMode="auto">
            <a:xfrm>
              <a:off x="1920" y="2256"/>
              <a:ext cx="432" cy="432"/>
            </a:xfrm>
            <a:prstGeom prst="rect">
              <a:avLst/>
            </a:prstGeom>
            <a:noFill/>
            <a:ln w="25400">
              <a:solidFill>
                <a:srgbClr val="3399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08" name="Rectangle 72"/>
            <p:cNvSpPr>
              <a:spLocks noChangeArrowheads="1"/>
            </p:cNvSpPr>
            <p:nvPr/>
          </p:nvSpPr>
          <p:spPr bwMode="auto">
            <a:xfrm>
              <a:off x="336" y="1728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R1</a:t>
              </a:r>
            </a:p>
          </p:txBody>
        </p:sp>
        <p:sp>
          <p:nvSpPr>
            <p:cNvPr id="193609" name="Rectangle 73"/>
            <p:cNvSpPr>
              <a:spLocks noChangeArrowheads="1"/>
            </p:cNvSpPr>
            <p:nvPr/>
          </p:nvSpPr>
          <p:spPr bwMode="auto">
            <a:xfrm>
              <a:off x="336" y="2160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R2</a:t>
              </a:r>
            </a:p>
          </p:txBody>
        </p:sp>
        <p:sp>
          <p:nvSpPr>
            <p:cNvPr id="193610" name="Rectangle 74"/>
            <p:cNvSpPr>
              <a:spLocks noChangeArrowheads="1"/>
            </p:cNvSpPr>
            <p:nvPr/>
          </p:nvSpPr>
          <p:spPr bwMode="auto">
            <a:xfrm>
              <a:off x="1152" y="2304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R5</a:t>
              </a:r>
            </a:p>
          </p:txBody>
        </p:sp>
        <p:sp>
          <p:nvSpPr>
            <p:cNvPr id="193611" name="Rectangle 75"/>
            <p:cNvSpPr>
              <a:spLocks noChangeArrowheads="1"/>
            </p:cNvSpPr>
            <p:nvPr/>
          </p:nvSpPr>
          <p:spPr bwMode="auto">
            <a:xfrm>
              <a:off x="528" y="2592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R3</a:t>
              </a:r>
            </a:p>
          </p:txBody>
        </p:sp>
        <p:sp>
          <p:nvSpPr>
            <p:cNvPr id="193612" name="Rectangle 76"/>
            <p:cNvSpPr>
              <a:spLocks noChangeArrowheads="1"/>
            </p:cNvSpPr>
            <p:nvPr/>
          </p:nvSpPr>
          <p:spPr bwMode="auto">
            <a:xfrm>
              <a:off x="336" y="3120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R7</a:t>
              </a:r>
            </a:p>
          </p:txBody>
        </p:sp>
        <p:sp>
          <p:nvSpPr>
            <p:cNvPr id="193613" name="Rectangle 77"/>
            <p:cNvSpPr>
              <a:spLocks noChangeArrowheads="1"/>
            </p:cNvSpPr>
            <p:nvPr/>
          </p:nvSpPr>
          <p:spPr bwMode="auto">
            <a:xfrm>
              <a:off x="1632" y="3024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R9</a:t>
              </a:r>
            </a:p>
          </p:txBody>
        </p:sp>
        <p:sp>
          <p:nvSpPr>
            <p:cNvPr id="193614" name="Rectangle 78"/>
            <p:cNvSpPr>
              <a:spLocks noChangeArrowheads="1"/>
            </p:cNvSpPr>
            <p:nvPr/>
          </p:nvSpPr>
          <p:spPr bwMode="auto">
            <a:xfrm>
              <a:off x="1008" y="3360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R8</a:t>
              </a:r>
            </a:p>
          </p:txBody>
        </p:sp>
        <p:sp>
          <p:nvSpPr>
            <p:cNvPr id="193615" name="Rectangle 79"/>
            <p:cNvSpPr>
              <a:spLocks noChangeArrowheads="1"/>
            </p:cNvSpPr>
            <p:nvPr/>
          </p:nvSpPr>
          <p:spPr bwMode="auto">
            <a:xfrm>
              <a:off x="1728" y="2640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R6</a:t>
              </a:r>
            </a:p>
          </p:txBody>
        </p:sp>
        <p:sp>
          <p:nvSpPr>
            <p:cNvPr id="193616" name="Rectangle 80"/>
            <p:cNvSpPr>
              <a:spLocks noChangeArrowheads="1"/>
            </p:cNvSpPr>
            <p:nvPr/>
          </p:nvSpPr>
          <p:spPr bwMode="auto">
            <a:xfrm>
              <a:off x="1344" y="1728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3399FF"/>
                  </a:solidFill>
                  <a:latin typeface="Helvetica" panose="020B0604020202020204" pitchFamily="34" charset="0"/>
                </a:rPr>
                <a:t>R4</a:t>
              </a:r>
            </a:p>
          </p:txBody>
        </p:sp>
      </p:grpSp>
      <p:grpSp>
        <p:nvGrpSpPr>
          <p:cNvPr id="193617" name="Group 81"/>
          <p:cNvGrpSpPr>
            <a:grpSpLocks/>
          </p:cNvGrpSpPr>
          <p:nvPr/>
        </p:nvGrpSpPr>
        <p:grpSpPr bwMode="auto">
          <a:xfrm>
            <a:off x="2114550" y="2420939"/>
            <a:ext cx="3657600" cy="3267075"/>
            <a:chOff x="960" y="1584"/>
            <a:chExt cx="1632" cy="1632"/>
          </a:xfrm>
        </p:grpSpPr>
        <p:sp>
          <p:nvSpPr>
            <p:cNvPr id="193618" name="Line 82"/>
            <p:cNvSpPr>
              <a:spLocks noChangeShapeType="1"/>
            </p:cNvSpPr>
            <p:nvPr/>
          </p:nvSpPr>
          <p:spPr bwMode="auto">
            <a:xfrm flipV="1">
              <a:off x="960" y="1584"/>
              <a:ext cx="0" cy="16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3619" name="Line 83"/>
            <p:cNvSpPr>
              <a:spLocks noChangeShapeType="1"/>
            </p:cNvSpPr>
            <p:nvPr/>
          </p:nvSpPr>
          <p:spPr bwMode="auto">
            <a:xfrm>
              <a:off x="960" y="3216"/>
              <a:ext cx="16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193620" name="Text Box 84"/>
          <p:cNvSpPr txBox="1">
            <a:spLocks noChangeArrowheads="1"/>
          </p:cNvSpPr>
          <p:nvPr/>
        </p:nvSpPr>
        <p:spPr bwMode="auto">
          <a:xfrm>
            <a:off x="5916613" y="938214"/>
            <a:ext cx="457835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MX" altLang="es-MX" sz="2400"/>
              <a:t>Podemos hacer clusters de objetos.</a:t>
            </a:r>
            <a:endParaRPr lang="es-MX" altLang="es-MX" sz="2800"/>
          </a:p>
          <a:p>
            <a:pPr algn="l"/>
            <a:endParaRPr lang="es-MX" altLang="es-MX" sz="2800"/>
          </a:p>
          <a:p>
            <a:pPr algn="l"/>
            <a:endParaRPr lang="es-MX" altLang="es-MX" sz="2800"/>
          </a:p>
          <a:p>
            <a:pPr algn="l"/>
            <a:endParaRPr lang="es-MX" altLang="es-MX" sz="2800"/>
          </a:p>
          <a:p>
            <a:pPr algn="l"/>
            <a:endParaRPr lang="es-MX" altLang="es-MX" sz="2800"/>
          </a:p>
          <a:p>
            <a:pPr algn="l"/>
            <a:endParaRPr lang="es-MX" altLang="es-MX" sz="2800"/>
          </a:p>
          <a:p>
            <a:pPr algn="l"/>
            <a:endParaRPr lang="es-MX" altLang="es-MX" sz="2800"/>
          </a:p>
          <a:p>
            <a:pPr algn="l"/>
            <a:endParaRPr lang="es-MX" altLang="es-MX" sz="2800"/>
          </a:p>
          <a:p>
            <a:pPr algn="l"/>
            <a:r>
              <a:rPr lang="es-MX" altLang="es-MX" sz="2400"/>
              <a:t>Y podemos recursivamente hacer grupos con grupos ya formados….</a:t>
            </a:r>
            <a:r>
              <a:rPr lang="es-MX" altLang="es-MX" sz="2800"/>
              <a:t> </a:t>
            </a:r>
          </a:p>
        </p:txBody>
      </p:sp>
      <p:sp>
        <p:nvSpPr>
          <p:cNvPr id="193621" name="AutoShape 85"/>
          <p:cNvSpPr>
            <a:spLocks noChangeArrowheads="1"/>
          </p:cNvSpPr>
          <p:nvPr/>
        </p:nvSpPr>
        <p:spPr bwMode="auto">
          <a:xfrm rot="10800000" flipV="1">
            <a:off x="8150226" y="5789614"/>
            <a:ext cx="709613" cy="782637"/>
          </a:xfrm>
          <a:prstGeom prst="downArrow">
            <a:avLst>
              <a:gd name="adj1" fmla="val 50000"/>
              <a:gd name="adj2" fmla="val 27573"/>
            </a:avLst>
          </a:prstGeom>
          <a:solidFill>
            <a:srgbClr val="33CCCC"/>
          </a:solidFill>
          <a:ln>
            <a:noFill/>
          </a:ln>
          <a:effectLst>
            <a:outerShdw dist="107763" dir="81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D68F-9A1C-40FC-B162-85481C3AF3AA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2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728C-6593-494F-B3AD-623F7D0FA850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36</a:t>
            </a:fld>
            <a:endParaRPr lang="en-US" alt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7086600" y="2667000"/>
            <a:ext cx="1905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5943600" y="3733800"/>
            <a:ext cx="13716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7543800" y="3733800"/>
            <a:ext cx="13716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9144000" y="3733800"/>
            <a:ext cx="13716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57912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63246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8" name="Rectangle 8"/>
          <p:cNvSpPr>
            <a:spLocks noChangeArrowheads="1"/>
          </p:cNvSpPr>
          <p:nvPr/>
        </p:nvSpPr>
        <p:spPr bwMode="auto">
          <a:xfrm>
            <a:off x="69342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69" name="Rectangle 9"/>
          <p:cNvSpPr>
            <a:spLocks noChangeArrowheads="1"/>
          </p:cNvSpPr>
          <p:nvPr/>
        </p:nvSpPr>
        <p:spPr bwMode="auto">
          <a:xfrm>
            <a:off x="74676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0" name="Rectangle 10"/>
          <p:cNvSpPr>
            <a:spLocks noChangeArrowheads="1"/>
          </p:cNvSpPr>
          <p:nvPr/>
        </p:nvSpPr>
        <p:spPr bwMode="auto">
          <a:xfrm>
            <a:off x="80772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1" name="Rectangle 11"/>
          <p:cNvSpPr>
            <a:spLocks noChangeArrowheads="1"/>
          </p:cNvSpPr>
          <p:nvPr/>
        </p:nvSpPr>
        <p:spPr bwMode="auto">
          <a:xfrm>
            <a:off x="86106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2" name="Rectangle 12"/>
          <p:cNvSpPr>
            <a:spLocks noChangeArrowheads="1"/>
          </p:cNvSpPr>
          <p:nvPr/>
        </p:nvSpPr>
        <p:spPr bwMode="auto">
          <a:xfrm>
            <a:off x="91440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3" name="Rectangle 13"/>
          <p:cNvSpPr>
            <a:spLocks noChangeArrowheads="1"/>
          </p:cNvSpPr>
          <p:nvPr/>
        </p:nvSpPr>
        <p:spPr bwMode="auto">
          <a:xfrm>
            <a:off x="9677400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4" name="Rectangle 14"/>
          <p:cNvSpPr>
            <a:spLocks noChangeArrowheads="1"/>
          </p:cNvSpPr>
          <p:nvPr/>
        </p:nvSpPr>
        <p:spPr bwMode="auto">
          <a:xfrm>
            <a:off x="10207625" y="4800600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5" name="Rectangle 15"/>
          <p:cNvSpPr>
            <a:spLocks noChangeArrowheads="1"/>
          </p:cNvSpPr>
          <p:nvPr/>
        </p:nvSpPr>
        <p:spPr bwMode="auto">
          <a:xfrm>
            <a:off x="7086600" y="2667001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s-MX" sz="2000" b="1">
                <a:solidFill>
                  <a:srgbClr val="FF9900"/>
                </a:solidFill>
                <a:latin typeface="Helvetica" panose="020B0604020202020204" pitchFamily="34" charset="0"/>
              </a:rPr>
              <a:t>R10   R11  R12</a:t>
            </a:r>
          </a:p>
        </p:txBody>
      </p:sp>
      <p:sp>
        <p:nvSpPr>
          <p:cNvPr id="194576" name="Line 16"/>
          <p:cNvSpPr>
            <a:spLocks noChangeShapeType="1"/>
          </p:cNvSpPr>
          <p:nvPr/>
        </p:nvSpPr>
        <p:spPr bwMode="auto">
          <a:xfrm flipH="1">
            <a:off x="6629400" y="3048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7" name="Line 17"/>
          <p:cNvSpPr>
            <a:spLocks noChangeShapeType="1"/>
          </p:cNvSpPr>
          <p:nvPr/>
        </p:nvSpPr>
        <p:spPr bwMode="auto">
          <a:xfrm flipH="1">
            <a:off x="8153400" y="3048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8" name="Line 18"/>
          <p:cNvSpPr>
            <a:spLocks noChangeShapeType="1"/>
          </p:cNvSpPr>
          <p:nvPr/>
        </p:nvSpPr>
        <p:spPr bwMode="auto">
          <a:xfrm>
            <a:off x="8763000" y="30480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79" name="Line 19"/>
          <p:cNvSpPr>
            <a:spLocks noChangeShapeType="1"/>
          </p:cNvSpPr>
          <p:nvPr/>
        </p:nvSpPr>
        <p:spPr bwMode="auto">
          <a:xfrm flipH="1">
            <a:off x="6553200" y="4114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0" name="Line 20"/>
          <p:cNvSpPr>
            <a:spLocks noChangeShapeType="1"/>
          </p:cNvSpPr>
          <p:nvPr/>
        </p:nvSpPr>
        <p:spPr bwMode="auto">
          <a:xfrm flipH="1">
            <a:off x="8229600" y="4114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1" name="Line 21"/>
          <p:cNvSpPr>
            <a:spLocks noChangeShapeType="1"/>
          </p:cNvSpPr>
          <p:nvPr/>
        </p:nvSpPr>
        <p:spPr bwMode="auto">
          <a:xfrm flipH="1">
            <a:off x="9859963" y="4114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2" name="Line 22"/>
          <p:cNvSpPr>
            <a:spLocks noChangeShapeType="1"/>
          </p:cNvSpPr>
          <p:nvPr/>
        </p:nvSpPr>
        <p:spPr bwMode="auto">
          <a:xfrm flipH="1">
            <a:off x="5943600" y="4114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3" name="Line 23"/>
          <p:cNvSpPr>
            <a:spLocks noChangeShapeType="1"/>
          </p:cNvSpPr>
          <p:nvPr/>
        </p:nvSpPr>
        <p:spPr bwMode="auto">
          <a:xfrm>
            <a:off x="7010400" y="4114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4" name="Line 24"/>
          <p:cNvSpPr>
            <a:spLocks noChangeShapeType="1"/>
          </p:cNvSpPr>
          <p:nvPr/>
        </p:nvSpPr>
        <p:spPr bwMode="auto">
          <a:xfrm flipH="1">
            <a:off x="7620000" y="4114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5" name="Line 25"/>
          <p:cNvSpPr>
            <a:spLocks noChangeShapeType="1"/>
          </p:cNvSpPr>
          <p:nvPr/>
        </p:nvSpPr>
        <p:spPr bwMode="auto">
          <a:xfrm>
            <a:off x="8686800" y="4114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 flipH="1">
            <a:off x="9296400" y="4114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7" name="Line 27"/>
          <p:cNvSpPr>
            <a:spLocks noChangeShapeType="1"/>
          </p:cNvSpPr>
          <p:nvPr/>
        </p:nvSpPr>
        <p:spPr bwMode="auto">
          <a:xfrm>
            <a:off x="10287000" y="41148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88" name="Rectangle 28"/>
          <p:cNvSpPr>
            <a:spLocks noChangeArrowheads="1"/>
          </p:cNvSpPr>
          <p:nvPr/>
        </p:nvSpPr>
        <p:spPr bwMode="auto">
          <a:xfrm>
            <a:off x="5867400" y="3733801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s-MX" sz="2000" b="1">
                <a:solidFill>
                  <a:srgbClr val="3399FF"/>
                </a:solidFill>
                <a:latin typeface="Helvetica" panose="020B0604020202020204" pitchFamily="34" charset="0"/>
              </a:rPr>
              <a:t>R1   R2  R3</a:t>
            </a:r>
          </a:p>
        </p:txBody>
      </p:sp>
      <p:sp>
        <p:nvSpPr>
          <p:cNvPr id="194589" name="Rectangle 29"/>
          <p:cNvSpPr>
            <a:spLocks noChangeArrowheads="1"/>
          </p:cNvSpPr>
          <p:nvPr/>
        </p:nvSpPr>
        <p:spPr bwMode="auto">
          <a:xfrm>
            <a:off x="7467600" y="3733801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s-MX" sz="2000" b="1">
                <a:solidFill>
                  <a:srgbClr val="3399FF"/>
                </a:solidFill>
                <a:latin typeface="Helvetica" panose="020B0604020202020204" pitchFamily="34" charset="0"/>
              </a:rPr>
              <a:t>R4   R5  R6</a:t>
            </a:r>
          </a:p>
        </p:txBody>
      </p:sp>
      <p:sp>
        <p:nvSpPr>
          <p:cNvPr id="194590" name="Rectangle 30"/>
          <p:cNvSpPr>
            <a:spLocks noChangeArrowheads="1"/>
          </p:cNvSpPr>
          <p:nvPr/>
        </p:nvSpPr>
        <p:spPr bwMode="auto">
          <a:xfrm>
            <a:off x="9067800" y="3733801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s-MX" sz="2000" b="1">
                <a:solidFill>
                  <a:srgbClr val="3399FF"/>
                </a:solidFill>
                <a:latin typeface="Helvetica" panose="020B0604020202020204" pitchFamily="34" charset="0"/>
              </a:rPr>
              <a:t>R7   R8  R9</a:t>
            </a:r>
          </a:p>
        </p:txBody>
      </p:sp>
      <p:sp>
        <p:nvSpPr>
          <p:cNvPr id="194591" name="AutoShape 31"/>
          <p:cNvSpPr>
            <a:spLocks/>
          </p:cNvSpPr>
          <p:nvPr/>
        </p:nvSpPr>
        <p:spPr bwMode="auto">
          <a:xfrm rot="16200000">
            <a:off x="7962900" y="3162300"/>
            <a:ext cx="381000" cy="4572000"/>
          </a:xfrm>
          <a:prstGeom prst="leftBrace">
            <a:avLst>
              <a:gd name="adj1" fmla="val 145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2" name="Rectangle 32"/>
          <p:cNvSpPr>
            <a:spLocks noChangeArrowheads="1"/>
          </p:cNvSpPr>
          <p:nvPr/>
        </p:nvSpPr>
        <p:spPr bwMode="auto">
          <a:xfrm>
            <a:off x="7537451" y="5638801"/>
            <a:ext cx="1871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altLang="es-MX" sz="2000" b="1">
                <a:latin typeface="Helvetica" panose="020B0604020202020204" pitchFamily="34" charset="0"/>
              </a:rPr>
              <a:t>Objetos</a:t>
            </a:r>
          </a:p>
        </p:txBody>
      </p:sp>
      <p:sp>
        <p:nvSpPr>
          <p:cNvPr id="194593" name="Rectangle 33"/>
          <p:cNvSpPr>
            <a:spLocks noChangeArrowheads="1"/>
          </p:cNvSpPr>
          <p:nvPr/>
        </p:nvSpPr>
        <p:spPr bwMode="auto">
          <a:xfrm>
            <a:off x="3810000" y="3200400"/>
            <a:ext cx="533400" cy="11430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4" name="Rectangle 34"/>
          <p:cNvSpPr>
            <a:spLocks noChangeArrowheads="1"/>
          </p:cNvSpPr>
          <p:nvPr/>
        </p:nvSpPr>
        <p:spPr bwMode="auto">
          <a:xfrm>
            <a:off x="4114800" y="2743200"/>
            <a:ext cx="1066800" cy="7620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5" name="Rectangle 35"/>
          <p:cNvSpPr>
            <a:spLocks noChangeArrowheads="1"/>
          </p:cNvSpPr>
          <p:nvPr/>
        </p:nvSpPr>
        <p:spPr bwMode="auto">
          <a:xfrm>
            <a:off x="2514600" y="2743200"/>
            <a:ext cx="609600" cy="503238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6" name="Rectangle 36"/>
          <p:cNvSpPr>
            <a:spLocks noChangeArrowheads="1"/>
          </p:cNvSpPr>
          <p:nvPr/>
        </p:nvSpPr>
        <p:spPr bwMode="auto">
          <a:xfrm>
            <a:off x="2514600" y="3308350"/>
            <a:ext cx="609600" cy="6858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7" name="Rectangle 37"/>
          <p:cNvSpPr>
            <a:spLocks noChangeArrowheads="1"/>
          </p:cNvSpPr>
          <p:nvPr/>
        </p:nvSpPr>
        <p:spPr bwMode="auto">
          <a:xfrm>
            <a:off x="2514600" y="4724400"/>
            <a:ext cx="649288" cy="6858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8" name="Rectangle 38"/>
          <p:cNvSpPr>
            <a:spLocks noChangeArrowheads="1"/>
          </p:cNvSpPr>
          <p:nvPr/>
        </p:nvSpPr>
        <p:spPr bwMode="auto">
          <a:xfrm>
            <a:off x="2971800" y="4606925"/>
            <a:ext cx="1030288" cy="7620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599" name="Line 39"/>
          <p:cNvSpPr>
            <a:spLocks noChangeShapeType="1"/>
          </p:cNvSpPr>
          <p:nvPr/>
        </p:nvSpPr>
        <p:spPr bwMode="auto">
          <a:xfrm>
            <a:off x="2590800" y="5181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0" name="Line 40"/>
          <p:cNvSpPr>
            <a:spLocks noChangeShapeType="1"/>
          </p:cNvSpPr>
          <p:nvPr/>
        </p:nvSpPr>
        <p:spPr bwMode="auto">
          <a:xfrm>
            <a:off x="2743200" y="5029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1" name="Line 41"/>
          <p:cNvSpPr>
            <a:spLocks noChangeShapeType="1"/>
          </p:cNvSpPr>
          <p:nvPr/>
        </p:nvSpPr>
        <p:spPr bwMode="auto">
          <a:xfrm>
            <a:off x="2895600" y="5181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2" name="Line 42"/>
          <p:cNvSpPr>
            <a:spLocks noChangeShapeType="1"/>
          </p:cNvSpPr>
          <p:nvPr/>
        </p:nvSpPr>
        <p:spPr bwMode="auto">
          <a:xfrm>
            <a:off x="3048000" y="5334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3" name="Line 43"/>
          <p:cNvSpPr>
            <a:spLocks noChangeShapeType="1"/>
          </p:cNvSpPr>
          <p:nvPr/>
        </p:nvSpPr>
        <p:spPr bwMode="auto">
          <a:xfrm>
            <a:off x="3276600" y="4343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4" name="Line 44"/>
          <p:cNvSpPr>
            <a:spLocks noChangeShapeType="1"/>
          </p:cNvSpPr>
          <p:nvPr/>
        </p:nvSpPr>
        <p:spPr bwMode="auto">
          <a:xfrm>
            <a:off x="3124200" y="4267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5" name="Line 45"/>
          <p:cNvSpPr>
            <a:spLocks noChangeShapeType="1"/>
          </p:cNvSpPr>
          <p:nvPr/>
        </p:nvSpPr>
        <p:spPr bwMode="auto">
          <a:xfrm>
            <a:off x="2590800" y="4953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6" name="Line 46"/>
          <p:cNvSpPr>
            <a:spLocks noChangeShapeType="1"/>
          </p:cNvSpPr>
          <p:nvPr/>
        </p:nvSpPr>
        <p:spPr bwMode="auto">
          <a:xfrm>
            <a:off x="3048000" y="4191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7" name="Line 47"/>
          <p:cNvSpPr>
            <a:spLocks noChangeShapeType="1"/>
          </p:cNvSpPr>
          <p:nvPr/>
        </p:nvSpPr>
        <p:spPr bwMode="auto">
          <a:xfrm>
            <a:off x="3276600" y="4191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8" name="Line 48"/>
          <p:cNvSpPr>
            <a:spLocks noChangeShapeType="1"/>
          </p:cNvSpPr>
          <p:nvPr/>
        </p:nvSpPr>
        <p:spPr bwMode="auto">
          <a:xfrm>
            <a:off x="2971800" y="4267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09" name="Line 49"/>
          <p:cNvSpPr>
            <a:spLocks noChangeShapeType="1"/>
          </p:cNvSpPr>
          <p:nvPr/>
        </p:nvSpPr>
        <p:spPr bwMode="auto">
          <a:xfrm>
            <a:off x="2971800" y="4953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0" name="Line 50"/>
          <p:cNvSpPr>
            <a:spLocks noChangeShapeType="1"/>
          </p:cNvSpPr>
          <p:nvPr/>
        </p:nvSpPr>
        <p:spPr bwMode="auto">
          <a:xfrm>
            <a:off x="2667000" y="4800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1" name="Line 51"/>
          <p:cNvSpPr>
            <a:spLocks noChangeShapeType="1"/>
          </p:cNvSpPr>
          <p:nvPr/>
        </p:nvSpPr>
        <p:spPr bwMode="auto">
          <a:xfrm>
            <a:off x="3276600" y="4419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2" name="Line 52"/>
          <p:cNvSpPr>
            <a:spLocks noChangeShapeType="1"/>
          </p:cNvSpPr>
          <p:nvPr/>
        </p:nvSpPr>
        <p:spPr bwMode="auto">
          <a:xfrm>
            <a:off x="2895600" y="4495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3" name="Line 53"/>
          <p:cNvSpPr>
            <a:spLocks noChangeShapeType="1"/>
          </p:cNvSpPr>
          <p:nvPr/>
        </p:nvSpPr>
        <p:spPr bwMode="auto">
          <a:xfrm>
            <a:off x="4038600" y="3657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4" name="Line 54"/>
          <p:cNvSpPr>
            <a:spLocks noChangeShapeType="1"/>
          </p:cNvSpPr>
          <p:nvPr/>
        </p:nvSpPr>
        <p:spPr bwMode="auto">
          <a:xfrm>
            <a:off x="4876800" y="5029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5" name="Line 55"/>
          <p:cNvSpPr>
            <a:spLocks noChangeShapeType="1"/>
          </p:cNvSpPr>
          <p:nvPr/>
        </p:nvSpPr>
        <p:spPr bwMode="auto">
          <a:xfrm>
            <a:off x="5029200" y="4953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6" name="Line 56"/>
          <p:cNvSpPr>
            <a:spLocks noChangeShapeType="1"/>
          </p:cNvSpPr>
          <p:nvPr/>
        </p:nvSpPr>
        <p:spPr bwMode="auto">
          <a:xfrm>
            <a:off x="4953000" y="5181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7" name="Line 57"/>
          <p:cNvSpPr>
            <a:spLocks noChangeShapeType="1"/>
          </p:cNvSpPr>
          <p:nvPr/>
        </p:nvSpPr>
        <p:spPr bwMode="auto">
          <a:xfrm>
            <a:off x="2743200" y="3886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8" name="Line 58"/>
          <p:cNvSpPr>
            <a:spLocks noChangeShapeType="1"/>
          </p:cNvSpPr>
          <p:nvPr/>
        </p:nvSpPr>
        <p:spPr bwMode="auto">
          <a:xfrm>
            <a:off x="2667000" y="3657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19" name="Line 59"/>
          <p:cNvSpPr>
            <a:spLocks noChangeShapeType="1"/>
          </p:cNvSpPr>
          <p:nvPr/>
        </p:nvSpPr>
        <p:spPr bwMode="auto">
          <a:xfrm>
            <a:off x="2895600" y="3429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0" name="Line 60"/>
          <p:cNvSpPr>
            <a:spLocks noChangeShapeType="1"/>
          </p:cNvSpPr>
          <p:nvPr/>
        </p:nvSpPr>
        <p:spPr bwMode="auto">
          <a:xfrm>
            <a:off x="2576513" y="3348038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1" name="Line 61"/>
          <p:cNvSpPr>
            <a:spLocks noChangeShapeType="1"/>
          </p:cNvSpPr>
          <p:nvPr/>
        </p:nvSpPr>
        <p:spPr bwMode="auto">
          <a:xfrm>
            <a:off x="2971800" y="3200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2" name="Line 62"/>
          <p:cNvSpPr>
            <a:spLocks noChangeShapeType="1"/>
          </p:cNvSpPr>
          <p:nvPr/>
        </p:nvSpPr>
        <p:spPr bwMode="auto">
          <a:xfrm>
            <a:off x="2590800" y="2971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3" name="Line 63"/>
          <p:cNvSpPr>
            <a:spLocks noChangeShapeType="1"/>
          </p:cNvSpPr>
          <p:nvPr/>
        </p:nvSpPr>
        <p:spPr bwMode="auto">
          <a:xfrm>
            <a:off x="2971800" y="2971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4" name="Line 64"/>
          <p:cNvSpPr>
            <a:spLocks noChangeShapeType="1"/>
          </p:cNvSpPr>
          <p:nvPr/>
        </p:nvSpPr>
        <p:spPr bwMode="auto">
          <a:xfrm>
            <a:off x="2679700" y="3101975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5" name="Line 65"/>
          <p:cNvSpPr>
            <a:spLocks noChangeShapeType="1"/>
          </p:cNvSpPr>
          <p:nvPr/>
        </p:nvSpPr>
        <p:spPr bwMode="auto">
          <a:xfrm>
            <a:off x="2819400" y="2819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6" name="Line 66"/>
          <p:cNvSpPr>
            <a:spLocks noChangeShapeType="1"/>
          </p:cNvSpPr>
          <p:nvPr/>
        </p:nvSpPr>
        <p:spPr bwMode="auto">
          <a:xfrm>
            <a:off x="4800600" y="2819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7" name="Line 67"/>
          <p:cNvSpPr>
            <a:spLocks noChangeShapeType="1"/>
          </p:cNvSpPr>
          <p:nvPr/>
        </p:nvSpPr>
        <p:spPr bwMode="auto">
          <a:xfrm>
            <a:off x="5029200" y="2819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8" name="Line 68"/>
          <p:cNvSpPr>
            <a:spLocks noChangeShapeType="1"/>
          </p:cNvSpPr>
          <p:nvPr/>
        </p:nvSpPr>
        <p:spPr bwMode="auto">
          <a:xfrm>
            <a:off x="4876800" y="3048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29" name="Line 69"/>
          <p:cNvSpPr>
            <a:spLocks noChangeShapeType="1"/>
          </p:cNvSpPr>
          <p:nvPr/>
        </p:nvSpPr>
        <p:spPr bwMode="auto">
          <a:xfrm>
            <a:off x="4953000" y="3886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0" name="Line 70"/>
          <p:cNvSpPr>
            <a:spLocks noChangeShapeType="1"/>
          </p:cNvSpPr>
          <p:nvPr/>
        </p:nvSpPr>
        <p:spPr bwMode="auto">
          <a:xfrm>
            <a:off x="5029200" y="4114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1" name="Line 71"/>
          <p:cNvSpPr>
            <a:spLocks noChangeShapeType="1"/>
          </p:cNvSpPr>
          <p:nvPr/>
        </p:nvSpPr>
        <p:spPr bwMode="auto">
          <a:xfrm>
            <a:off x="4953000" y="3733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2" name="Line 72"/>
          <p:cNvSpPr>
            <a:spLocks noChangeShapeType="1"/>
          </p:cNvSpPr>
          <p:nvPr/>
        </p:nvSpPr>
        <p:spPr bwMode="auto">
          <a:xfrm>
            <a:off x="4800600" y="3962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3" name="Line 73"/>
          <p:cNvSpPr>
            <a:spLocks noChangeShapeType="1"/>
          </p:cNvSpPr>
          <p:nvPr/>
        </p:nvSpPr>
        <p:spPr bwMode="auto">
          <a:xfrm>
            <a:off x="5105400" y="3962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4" name="Line 74"/>
          <p:cNvSpPr>
            <a:spLocks noChangeShapeType="1"/>
          </p:cNvSpPr>
          <p:nvPr/>
        </p:nvSpPr>
        <p:spPr bwMode="auto">
          <a:xfrm>
            <a:off x="4648200" y="5029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5" name="Line 75"/>
          <p:cNvSpPr>
            <a:spLocks noChangeShapeType="1"/>
          </p:cNvSpPr>
          <p:nvPr/>
        </p:nvSpPr>
        <p:spPr bwMode="auto">
          <a:xfrm>
            <a:off x="4648200" y="4876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6" name="Line 76"/>
          <p:cNvSpPr>
            <a:spLocks noChangeShapeType="1"/>
          </p:cNvSpPr>
          <p:nvPr/>
        </p:nvSpPr>
        <p:spPr bwMode="auto">
          <a:xfrm>
            <a:off x="4648200" y="4648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7" name="Line 77"/>
          <p:cNvSpPr>
            <a:spLocks noChangeShapeType="1"/>
          </p:cNvSpPr>
          <p:nvPr/>
        </p:nvSpPr>
        <p:spPr bwMode="auto">
          <a:xfrm>
            <a:off x="5181600" y="4648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8" name="Line 78"/>
          <p:cNvSpPr>
            <a:spLocks noChangeShapeType="1"/>
          </p:cNvSpPr>
          <p:nvPr/>
        </p:nvSpPr>
        <p:spPr bwMode="auto">
          <a:xfrm>
            <a:off x="4876800" y="4800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39" name="Line 79"/>
          <p:cNvSpPr>
            <a:spLocks noChangeShapeType="1"/>
          </p:cNvSpPr>
          <p:nvPr/>
        </p:nvSpPr>
        <p:spPr bwMode="auto">
          <a:xfrm>
            <a:off x="3048000" y="4648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0" name="Line 80"/>
          <p:cNvSpPr>
            <a:spLocks noChangeShapeType="1"/>
          </p:cNvSpPr>
          <p:nvPr/>
        </p:nvSpPr>
        <p:spPr bwMode="auto">
          <a:xfrm>
            <a:off x="3200400" y="4800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1" name="Line 81"/>
          <p:cNvSpPr>
            <a:spLocks noChangeShapeType="1"/>
          </p:cNvSpPr>
          <p:nvPr/>
        </p:nvSpPr>
        <p:spPr bwMode="auto">
          <a:xfrm>
            <a:off x="3581400" y="47244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2" name="Line 82"/>
          <p:cNvSpPr>
            <a:spLocks noChangeShapeType="1"/>
          </p:cNvSpPr>
          <p:nvPr/>
        </p:nvSpPr>
        <p:spPr bwMode="auto">
          <a:xfrm>
            <a:off x="3657600" y="5181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3" name="Line 83"/>
          <p:cNvSpPr>
            <a:spLocks noChangeShapeType="1"/>
          </p:cNvSpPr>
          <p:nvPr/>
        </p:nvSpPr>
        <p:spPr bwMode="auto">
          <a:xfrm>
            <a:off x="3886200" y="4038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4" name="Line 84"/>
          <p:cNvSpPr>
            <a:spLocks noChangeShapeType="1"/>
          </p:cNvSpPr>
          <p:nvPr/>
        </p:nvSpPr>
        <p:spPr bwMode="auto">
          <a:xfrm>
            <a:off x="4038600" y="4267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5" name="Line 85"/>
          <p:cNvSpPr>
            <a:spLocks noChangeShapeType="1"/>
          </p:cNvSpPr>
          <p:nvPr/>
        </p:nvSpPr>
        <p:spPr bwMode="auto">
          <a:xfrm>
            <a:off x="4038600" y="4038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6" name="Line 86"/>
          <p:cNvSpPr>
            <a:spLocks noChangeShapeType="1"/>
          </p:cNvSpPr>
          <p:nvPr/>
        </p:nvSpPr>
        <p:spPr bwMode="auto">
          <a:xfrm>
            <a:off x="3886200" y="3733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7" name="Line 87"/>
          <p:cNvSpPr>
            <a:spLocks noChangeShapeType="1"/>
          </p:cNvSpPr>
          <p:nvPr/>
        </p:nvSpPr>
        <p:spPr bwMode="auto">
          <a:xfrm>
            <a:off x="4191000" y="3733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8" name="Line 88"/>
          <p:cNvSpPr>
            <a:spLocks noChangeShapeType="1"/>
          </p:cNvSpPr>
          <p:nvPr/>
        </p:nvSpPr>
        <p:spPr bwMode="auto">
          <a:xfrm>
            <a:off x="4038600" y="3810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49" name="Line 89"/>
          <p:cNvSpPr>
            <a:spLocks noChangeShapeType="1"/>
          </p:cNvSpPr>
          <p:nvPr/>
        </p:nvSpPr>
        <p:spPr bwMode="auto">
          <a:xfrm>
            <a:off x="4724400" y="3429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0" name="Line 90"/>
          <p:cNvSpPr>
            <a:spLocks noChangeShapeType="1"/>
          </p:cNvSpPr>
          <p:nvPr/>
        </p:nvSpPr>
        <p:spPr bwMode="auto">
          <a:xfrm>
            <a:off x="3886200" y="5029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1" name="Line 91"/>
          <p:cNvSpPr>
            <a:spLocks noChangeShapeType="1"/>
          </p:cNvSpPr>
          <p:nvPr/>
        </p:nvSpPr>
        <p:spPr bwMode="auto">
          <a:xfrm>
            <a:off x="4648200" y="3276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2" name="Line 92"/>
          <p:cNvSpPr>
            <a:spLocks noChangeShapeType="1"/>
          </p:cNvSpPr>
          <p:nvPr/>
        </p:nvSpPr>
        <p:spPr bwMode="auto">
          <a:xfrm>
            <a:off x="4724400" y="31242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3" name="Line 93"/>
          <p:cNvSpPr>
            <a:spLocks noChangeShapeType="1"/>
          </p:cNvSpPr>
          <p:nvPr/>
        </p:nvSpPr>
        <p:spPr bwMode="auto">
          <a:xfrm>
            <a:off x="4648200" y="2971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4" name="Line 94"/>
          <p:cNvSpPr>
            <a:spLocks noChangeShapeType="1"/>
          </p:cNvSpPr>
          <p:nvPr/>
        </p:nvSpPr>
        <p:spPr bwMode="auto">
          <a:xfrm>
            <a:off x="5029200" y="3352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5" name="Line 95"/>
          <p:cNvSpPr>
            <a:spLocks noChangeShapeType="1"/>
          </p:cNvSpPr>
          <p:nvPr/>
        </p:nvSpPr>
        <p:spPr bwMode="auto">
          <a:xfrm>
            <a:off x="2895600" y="3733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6" name="Line 96"/>
          <p:cNvSpPr>
            <a:spLocks noChangeShapeType="1"/>
          </p:cNvSpPr>
          <p:nvPr/>
        </p:nvSpPr>
        <p:spPr bwMode="auto">
          <a:xfrm>
            <a:off x="4191000" y="41910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7" name="Line 97"/>
          <p:cNvSpPr>
            <a:spLocks noChangeShapeType="1"/>
          </p:cNvSpPr>
          <p:nvPr/>
        </p:nvSpPr>
        <p:spPr bwMode="auto">
          <a:xfrm>
            <a:off x="4038600" y="32766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8" name="Line 98"/>
          <p:cNvSpPr>
            <a:spLocks noChangeShapeType="1"/>
          </p:cNvSpPr>
          <p:nvPr/>
        </p:nvSpPr>
        <p:spPr bwMode="auto">
          <a:xfrm>
            <a:off x="4191000" y="2971800"/>
            <a:ext cx="635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59" name="Rectangle 99"/>
          <p:cNvSpPr>
            <a:spLocks noChangeArrowheads="1"/>
          </p:cNvSpPr>
          <p:nvPr/>
        </p:nvSpPr>
        <p:spPr bwMode="auto">
          <a:xfrm>
            <a:off x="2819400" y="4114801"/>
            <a:ext cx="609600" cy="430213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60" name="Rectangle 100"/>
          <p:cNvSpPr>
            <a:spLocks noChangeArrowheads="1"/>
          </p:cNvSpPr>
          <p:nvPr/>
        </p:nvSpPr>
        <p:spPr bwMode="auto">
          <a:xfrm>
            <a:off x="4572000" y="4606925"/>
            <a:ext cx="685800" cy="7620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61" name="Rectangle 101"/>
          <p:cNvSpPr>
            <a:spLocks noChangeArrowheads="1"/>
          </p:cNvSpPr>
          <p:nvPr/>
        </p:nvSpPr>
        <p:spPr bwMode="auto">
          <a:xfrm>
            <a:off x="4572000" y="3581400"/>
            <a:ext cx="685800" cy="685800"/>
          </a:xfrm>
          <a:prstGeom prst="rect">
            <a:avLst/>
          </a:prstGeom>
          <a:noFill/>
          <a:ln w="254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662" name="Rectangle 102"/>
          <p:cNvSpPr>
            <a:spLocks noChangeArrowheads="1"/>
          </p:cNvSpPr>
          <p:nvPr/>
        </p:nvSpPr>
        <p:spPr bwMode="auto">
          <a:xfrm>
            <a:off x="2057400" y="27432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3" name="Rectangle 103"/>
          <p:cNvSpPr>
            <a:spLocks noChangeArrowheads="1"/>
          </p:cNvSpPr>
          <p:nvPr/>
        </p:nvSpPr>
        <p:spPr bwMode="auto">
          <a:xfrm>
            <a:off x="2057400" y="3429001"/>
            <a:ext cx="509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4" name="Rectangle 104"/>
          <p:cNvSpPr>
            <a:spLocks noChangeArrowheads="1"/>
          </p:cNvSpPr>
          <p:nvPr/>
        </p:nvSpPr>
        <p:spPr bwMode="auto">
          <a:xfrm>
            <a:off x="3352800" y="36576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5" name="Rectangle 105"/>
          <p:cNvSpPr>
            <a:spLocks noChangeArrowheads="1"/>
          </p:cNvSpPr>
          <p:nvPr/>
        </p:nvSpPr>
        <p:spPr bwMode="auto">
          <a:xfrm>
            <a:off x="2362200" y="41148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6" name="Rectangle 106"/>
          <p:cNvSpPr>
            <a:spLocks noChangeArrowheads="1"/>
          </p:cNvSpPr>
          <p:nvPr/>
        </p:nvSpPr>
        <p:spPr bwMode="auto">
          <a:xfrm>
            <a:off x="2057400" y="49530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7" name="Rectangle 107"/>
          <p:cNvSpPr>
            <a:spLocks noChangeArrowheads="1"/>
          </p:cNvSpPr>
          <p:nvPr/>
        </p:nvSpPr>
        <p:spPr bwMode="auto">
          <a:xfrm>
            <a:off x="4114800" y="48006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8" name="Rectangle 108"/>
          <p:cNvSpPr>
            <a:spLocks noChangeArrowheads="1"/>
          </p:cNvSpPr>
          <p:nvPr/>
        </p:nvSpPr>
        <p:spPr bwMode="auto">
          <a:xfrm>
            <a:off x="3124200" y="53340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69" name="Rectangle 109"/>
          <p:cNvSpPr>
            <a:spLocks noChangeArrowheads="1"/>
          </p:cNvSpPr>
          <p:nvPr/>
        </p:nvSpPr>
        <p:spPr bwMode="auto">
          <a:xfrm>
            <a:off x="4267200" y="41910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sp>
        <p:nvSpPr>
          <p:cNvPr id="194670" name="Rectangle 110"/>
          <p:cNvSpPr>
            <a:spLocks noChangeArrowheads="1"/>
          </p:cNvSpPr>
          <p:nvPr/>
        </p:nvSpPr>
        <p:spPr bwMode="auto">
          <a:xfrm>
            <a:off x="3657600" y="2743201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altLang="es-MX" sz="2000" b="1">
              <a:solidFill>
                <a:srgbClr val="3399FF"/>
              </a:solidFill>
              <a:latin typeface="Helvetica" panose="020B0604020202020204" pitchFamily="34" charset="0"/>
            </a:endParaRPr>
          </a:p>
        </p:txBody>
      </p:sp>
      <p:grpSp>
        <p:nvGrpSpPr>
          <p:cNvPr id="194671" name="Group 111"/>
          <p:cNvGrpSpPr>
            <a:grpSpLocks/>
          </p:cNvGrpSpPr>
          <p:nvPr/>
        </p:nvGrpSpPr>
        <p:grpSpPr bwMode="auto">
          <a:xfrm>
            <a:off x="2362201" y="2133601"/>
            <a:ext cx="3089275" cy="3825875"/>
            <a:chOff x="528" y="1344"/>
            <a:chExt cx="1946" cy="2410"/>
          </a:xfrm>
        </p:grpSpPr>
        <p:sp>
          <p:nvSpPr>
            <p:cNvPr id="194672" name="Rectangle 112"/>
            <p:cNvSpPr>
              <a:spLocks noChangeArrowheads="1"/>
            </p:cNvSpPr>
            <p:nvPr/>
          </p:nvSpPr>
          <p:spPr bwMode="auto">
            <a:xfrm>
              <a:off x="1392" y="1680"/>
              <a:ext cx="1008" cy="1104"/>
            </a:xfrm>
            <a:prstGeom prst="rect">
              <a:avLst/>
            </a:prstGeom>
            <a:noFill/>
            <a:ln w="254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4673" name="Rectangle 113"/>
            <p:cNvSpPr>
              <a:spLocks noChangeArrowheads="1"/>
            </p:cNvSpPr>
            <p:nvPr/>
          </p:nvSpPr>
          <p:spPr bwMode="auto">
            <a:xfrm>
              <a:off x="576" y="1680"/>
              <a:ext cx="672" cy="1200"/>
            </a:xfrm>
            <a:prstGeom prst="rect">
              <a:avLst/>
            </a:prstGeom>
            <a:noFill/>
            <a:ln w="254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4674" name="Rectangle 114"/>
            <p:cNvSpPr>
              <a:spLocks noChangeArrowheads="1"/>
            </p:cNvSpPr>
            <p:nvPr/>
          </p:nvSpPr>
          <p:spPr bwMode="auto">
            <a:xfrm>
              <a:off x="528" y="2832"/>
              <a:ext cx="1892" cy="637"/>
            </a:xfrm>
            <a:prstGeom prst="rect">
              <a:avLst/>
            </a:prstGeom>
            <a:noFill/>
            <a:ln w="254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94675" name="Rectangle 115"/>
            <p:cNvSpPr>
              <a:spLocks noChangeArrowheads="1"/>
            </p:cNvSpPr>
            <p:nvPr/>
          </p:nvSpPr>
          <p:spPr bwMode="auto">
            <a:xfrm>
              <a:off x="720" y="1344"/>
              <a:ext cx="41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FF9900"/>
                  </a:solidFill>
                  <a:latin typeface="Helvetica" panose="020B0604020202020204" pitchFamily="34" charset="0"/>
                </a:rPr>
                <a:t>R10</a:t>
              </a:r>
            </a:p>
          </p:txBody>
        </p:sp>
        <p:sp>
          <p:nvSpPr>
            <p:cNvPr id="194676" name="Rectangle 116"/>
            <p:cNvSpPr>
              <a:spLocks noChangeArrowheads="1"/>
            </p:cNvSpPr>
            <p:nvPr/>
          </p:nvSpPr>
          <p:spPr bwMode="auto">
            <a:xfrm>
              <a:off x="1824" y="1344"/>
              <a:ext cx="41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FF9900"/>
                  </a:solidFill>
                  <a:latin typeface="Helvetica" panose="020B0604020202020204" pitchFamily="34" charset="0"/>
                </a:rPr>
                <a:t>R11</a:t>
              </a:r>
              <a:endParaRPr lang="en-US" altLang="es-MX" sz="2000" b="1">
                <a:solidFill>
                  <a:srgbClr val="3399FF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94677" name="Rectangle 117"/>
            <p:cNvSpPr>
              <a:spLocks noChangeArrowheads="1"/>
            </p:cNvSpPr>
            <p:nvPr/>
          </p:nvSpPr>
          <p:spPr bwMode="auto">
            <a:xfrm>
              <a:off x="2064" y="3504"/>
              <a:ext cx="41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s-MX" sz="2000" b="1">
                  <a:solidFill>
                    <a:srgbClr val="FF9900"/>
                  </a:solidFill>
                  <a:latin typeface="Helvetica" panose="020B0604020202020204" pitchFamily="34" charset="0"/>
                </a:rPr>
                <a:t>R12</a:t>
              </a:r>
            </a:p>
          </p:txBody>
        </p:sp>
      </p:grpSp>
      <p:sp>
        <p:nvSpPr>
          <p:cNvPr id="194678" name="Text Box 118"/>
          <p:cNvSpPr txBox="1">
            <a:spLocks noChangeArrowheads="1"/>
          </p:cNvSpPr>
          <p:nvPr/>
        </p:nvSpPr>
        <p:spPr bwMode="auto">
          <a:xfrm>
            <a:off x="5640388" y="322175"/>
            <a:ext cx="485616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MX" altLang="es-MX" sz="2400"/>
              <a:t>…esos grupos son organizados como árboles (procesos de agrupamiento jerárquico). </a:t>
            </a:r>
            <a:endParaRPr lang="es-MX" altLang="es-MX" sz="2800"/>
          </a:p>
        </p:txBody>
      </p:sp>
      <p:sp>
        <p:nvSpPr>
          <p:cNvPr id="194679" name="Line 119"/>
          <p:cNvSpPr>
            <a:spLocks noChangeShapeType="1"/>
          </p:cNvSpPr>
          <p:nvPr/>
        </p:nvSpPr>
        <p:spPr bwMode="auto">
          <a:xfrm flipV="1">
            <a:off x="2798764" y="3135313"/>
            <a:ext cx="134937" cy="11112"/>
          </a:xfrm>
          <a:prstGeom prst="line">
            <a:avLst/>
          </a:prstGeom>
          <a:noFill/>
          <a:ln w="139700">
            <a:solidFill>
              <a:srgbClr val="CC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A910-0E2E-445B-A0C9-43C71B22E01D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-8362"/>
            <a:ext cx="10515600" cy="13255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marL="457200" indent="-457200" algn="ctr" hangingPunct="0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Algoritmo</a:t>
            </a:r>
            <a:b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means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 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o k–</a:t>
            </a:r>
            <a:r>
              <a:rPr lang="es-MX" b="1" i="1" dirty="0" err="1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means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420387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>
                <a:solidFill>
                  <a:schemeClr val="tx1"/>
                </a:solidFill>
              </a:rPr>
              <a:pPr/>
              <a:t>37</a:t>
            </a:fld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92" y="1341091"/>
            <a:ext cx="8328338" cy="498461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686994" y="4665968"/>
            <a:ext cx="2798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imagen tomada de http://apuntes-r.blogspot.mx/2014/10/optimizar-k-means.html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C9631-5CDB-4B6C-96B2-88A59B2307E9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Algoritmo 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means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>
                <a:solidFill>
                  <a:schemeClr val="tx1"/>
                </a:solidFill>
              </a:rPr>
              <a:pPr/>
              <a:t>38</a:t>
            </a:fld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997527" y="1773239"/>
            <a:ext cx="9154536" cy="431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114300" indent="0" algn="just">
              <a:buNone/>
            </a:pPr>
            <a:r>
              <a:rPr lang="es-ES" altLang="es-MX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 basa en la idea de minimizar el cuadrado de las distancias de todos los elementos del agrupamiento a su centro, maximizando la homogeneidad de cada agrupamiento y maximizando la heterogeneidad entre los mismos.</a:t>
            </a:r>
            <a:endParaRPr lang="es-MX" sz="3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>
                <a:solidFill>
                  <a:schemeClr val="tx1"/>
                </a:solidFill>
              </a:rPr>
              <a:t>S. Job Morales Escobar</a:t>
            </a:r>
            <a:endParaRPr lang="en-US" altLang="es-MX" sz="1200">
              <a:solidFill>
                <a:schemeClr val="tx1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7E5-D9E9-416C-B13A-E80AC4F33038}" type="datetime1">
              <a:rPr lang="es-MX" smtClean="0">
                <a:solidFill>
                  <a:schemeClr val="tx1"/>
                </a:solidFill>
              </a:rPr>
              <a:t>12/10/2016</a:t>
            </a:fld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57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Algoritmo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means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39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486586" y="1820529"/>
                <a:ext cx="10867214" cy="4510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411163" lvl="1" indent="0" algn="just">
                  <a:buNone/>
                </a:pP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 1.- Seleccionar (de manera arbitraria, aleatoria o por criterio de experto)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centros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. . .</a:t>
                </a:r>
                <a:r>
                  <a:rPr lang="es-ES" sz="2800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</m:sub>
                    </m:sSub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 los </a:t>
                </a:r>
                <a:r>
                  <a:rPr lang="es-MX" sz="2800" b="1" i="1" dirty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agrupamientos a formar. </a:t>
                </a:r>
              </a:p>
              <a:p>
                <a:pPr marL="411163" lvl="1" indent="0" algn="just">
                  <a:buNone/>
                </a:pP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 2.- </a:t>
                </a: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 el k–</a:t>
                </a:r>
                <a:r>
                  <a:rPr lang="es-ES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ésimo</a:t>
                </a: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paso</a:t>
                </a:r>
                <a:r>
                  <a:rPr lang="es-MX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iteración del algoritmo, se distribuyen los elementos de la muestra en los </a:t>
                </a:r>
                <a:r>
                  <a:rPr lang="es-MX" sz="2800" b="1" i="1" dirty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agrupamientos de acuerdo con:</a:t>
                </a:r>
              </a:p>
              <a:p>
                <a:pPr marL="411163" lvl="1" indent="0" algn="just">
                  <a:buNone/>
                </a:pP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</a:t>
                </a:r>
                <a:r>
                  <a:rPr lang="es-MX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∊</a:t>
                </a: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s-E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(k) si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MX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s-ES" sz="2800" b="1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ES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−</m:t>
                        </m:r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s-ES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s-ES" sz="2800" b="1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  <m:r>
                      <a:rPr lang="es-MX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</m:oMath>
                </a14:m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s-ES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ES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−</m:t>
                        </m:r>
                        <m:sSub>
                          <m:sSubPr>
                            <m:ctrlP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s-E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𝒛</m:t>
                            </m:r>
                          </m:e>
                          <m:sub>
                            <m:r>
                              <a:rPr lang="es-ES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s-ES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es-MX" sz="2800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(1)</a:t>
                </a:r>
              </a:p>
              <a:p>
                <a:pPr marL="411163" lvl="1" indent="0" algn="just">
                  <a:buNone/>
                </a:pP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 toda i=1, 2,…,</a:t>
                </a:r>
                <a:r>
                  <a:rPr lang="es-MX" sz="2800" b="1" i="1" dirty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</a:t>
                </a:r>
                <a14:m>
                  <m:oMath xmlns:m="http://schemas.openxmlformats.org/officeDocument/2006/math">
                    <m:r>
                      <a:rPr lang="es-E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s-ES" sz="2800" b="1" i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i≠j</a:t>
                </a:r>
                <a:r>
                  <a:rPr lang="es-ES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s-E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(k) </a:t>
                </a:r>
                <a:r>
                  <a:rPr lang="es-MX" sz="28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denota el agrupamiento del cual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s-MX" sz="28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es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el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centro</m:t>
                    </m:r>
                    <m:r>
                      <m:rPr>
                        <m:nor/>
                      </m:rPr>
                      <a:rPr lang="es-ES" sz="28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s-MX" sz="28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586" y="1820529"/>
                <a:ext cx="10867214" cy="4510419"/>
              </a:xfrm>
              <a:prstGeom prst="rect">
                <a:avLst/>
              </a:prstGeom>
              <a:blipFill rotWithShape="0">
                <a:blip r:embed="rId2"/>
                <a:stretch>
                  <a:fillRect t="-1486" r="-11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531D-2613-41AF-8BC8-13466E76E56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33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6275" y="1700213"/>
            <a:ext cx="8229600" cy="4373562"/>
          </a:xfrm>
        </p:spPr>
        <p:txBody>
          <a:bodyPr/>
          <a:lstStyle/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Básicos del Reconocimiento de Patrones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Selección de Variables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Supervisada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no Supervisada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Procesamiento de Lenguaje Natural</a:t>
            </a:r>
          </a:p>
          <a:p>
            <a:pPr marL="857250" indent="-742950">
              <a:buFont typeface="+mj-lt"/>
              <a:buAutoNum type="arabicPeriod"/>
              <a:defRPr/>
            </a:pPr>
            <a:r>
              <a:rPr lang="es-MX" altLang="es-MX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Aplicaciones</a:t>
            </a:r>
            <a:endParaRPr lang="es-ES_tradnl" alt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es-MX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125BB4D9-0EC8-4D53-BCC1-8458BBB2E7AB}" type="slidenum">
              <a:rPr lang="en-US" altLang="es-MX" sz="1200"/>
              <a:pPr/>
              <a:t>4</a:t>
            </a:fld>
            <a:endParaRPr lang="en-US" altLang="es-MX" sz="1200"/>
          </a:p>
        </p:txBody>
      </p:sp>
      <p:sp>
        <p:nvSpPr>
          <p:cNvPr id="9220" name="1 Rectángulo"/>
          <p:cNvSpPr>
            <a:spLocks noChangeArrowheads="1"/>
          </p:cNvSpPr>
          <p:nvPr/>
        </p:nvSpPr>
        <p:spPr bwMode="auto">
          <a:xfrm>
            <a:off x="2279650" y="438151"/>
            <a:ext cx="7488238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altLang="es-MX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Unidades de Competencia</a:t>
            </a:r>
          </a:p>
        </p:txBody>
      </p:sp>
      <p:sp>
        <p:nvSpPr>
          <p:cNvPr id="922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dirty="0" smtClean="0"/>
              <a:t>S. Job </a:t>
            </a:r>
            <a:r>
              <a:rPr lang="en-US" altLang="es-MX" sz="1200" dirty="0"/>
              <a:t>Morales Escobar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2F13-C828-43A4-873F-79987B595244}" type="datetime1">
              <a:rPr lang="es-MX" smtClean="0"/>
              <a:pPr/>
              <a:t>12/10/2016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839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Algoritmo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means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40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486586" y="1668124"/>
                <a:ext cx="10541632" cy="4510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411163" lvl="1" indent="0" algn="just">
                  <a:buNone/>
                </a:pP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Paso 3- Calcular los nuevos centros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s-ES" sz="32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+1</m:t>
                    </m:r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s-ES" sz="32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j=1</a:t>
                </a:r>
                <a:r>
                  <a:rPr lang="es-ES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2,…,</a:t>
                </a:r>
                <a:r>
                  <a:rPr lang="es-MX" sz="3200" b="1" i="1" dirty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 manera tal que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 suma de los cuadrados de las distancias de cualquier punto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(k)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 centro de ese agrupamiento sea mínima.</a:t>
                </a:r>
              </a:p>
              <a:p>
                <a:pPr marL="411163" lvl="1" indent="0" algn="just">
                  <a:buNone/>
                </a:pP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nuevo agrupamiento con centro 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+1</m:t>
                    </m:r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s-ES" sz="3200" b="1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calcula de tal manera que el parámetro </a:t>
                </a:r>
              </a:p>
              <a:p>
                <a:pPr marL="411163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𝑱</m:t>
                        </m:r>
                      </m:e>
                      <m:sub>
                        <m: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a:rPr lang="es-E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s-MX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  <m: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s-E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s-E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s-E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s-MX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ES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𝑰</m:t>
                                </m:r>
                                <m:r>
                                  <m:rPr>
                                    <m:nor/>
                                  </m:rPr>
                                  <a:rPr lang="es-MX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s-ES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O</m:t>
                                </m:r>
                                <m:r>
                                  <m:rPr>
                                    <m:nor/>
                                  </m:rPr>
                                  <a:rPr lang="es-MX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nor/>
                                  </m:rPr>
                                  <a:rPr lang="es-ES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−</m:t>
                                </m:r>
                                <m:sSub>
                                  <m:sSubPr>
                                    <m:ctrlPr>
                                      <a:rPr lang="es-ES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  <m:r>
                                      <a:rPr lang="es-ES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𝒛</m:t>
                                    </m:r>
                                  </m:e>
                                  <m:sub>
                                    <m:r>
                                      <a:rPr lang="es-ES" sz="32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s-MX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s-ES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k</m:t>
                                </m:r>
                                <m:r>
                                  <m:rPr>
                                    <m:nor/>
                                  </m:rPr>
                                  <a:rPr lang="es-ES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+1</m:t>
                                </m:r>
                                <m:r>
                                  <m:rPr>
                                    <m:nor/>
                                  </m:rPr>
                                  <a:rPr lang="es-MX" sz="3200" b="1" i="1" dirty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s-ES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j=1</a:t>
                </a:r>
                <a:r>
                  <a:rPr lang="es-ES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2,…,</a:t>
                </a:r>
                <a:r>
                  <a:rPr lang="es-MX" sz="3200" b="1" i="1" dirty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	</a:t>
                </a:r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</a:p>
              <a:p>
                <a:pPr marL="411163" lvl="1" indent="0">
                  <a:buNone/>
                </a:pP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 minimizado.  </a:t>
                </a:r>
                <a:endParaRPr lang="es-MX" sz="32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586" y="1668124"/>
                <a:ext cx="10541632" cy="4510419"/>
              </a:xfrm>
              <a:prstGeom prst="rect">
                <a:avLst/>
              </a:prstGeom>
              <a:blipFill rotWithShape="0">
                <a:blip r:embed="rId2"/>
                <a:stretch>
                  <a:fillRect t="-1892" r="-1446" b="-62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531D-2613-41AF-8BC8-13466E76E56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97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Algoritmo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means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(cont.)</a:t>
            </a:r>
            <a:endParaRPr lang="es-MX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41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3"/>
              <p:cNvSpPr txBox="1">
                <a:spLocks noChangeArrowheads="1"/>
              </p:cNvSpPr>
              <p:nvPr/>
            </p:nvSpPr>
            <p:spPr bwMode="auto">
              <a:xfrm>
                <a:off x="486585" y="1820529"/>
                <a:ext cx="10707887" cy="4510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228600" algn="l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1pPr>
                <a:lvl2pPr marL="639763" indent="-228600" algn="l">
                  <a:spcBef>
                    <a:spcPct val="20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B5AE53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3pPr>
                <a:lvl4pPr marL="1600200" indent="-228600" algn="l">
                  <a:spcBef>
                    <a:spcPct val="20000"/>
                  </a:spcBef>
                  <a:buClr>
                    <a:srgbClr val="848058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4pPr>
                <a:lvl5pPr marL="2057400" indent="-228600" algn="l">
                  <a:spcBef>
                    <a:spcPct val="20000"/>
                  </a:spcBef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8B54D"/>
                  </a:buClr>
                  <a:buFont typeface="Arial" panose="020B0604020202020204" pitchFamily="34" charset="0"/>
                  <a:buChar char="•"/>
                  <a:defRPr sz="1600">
                    <a:solidFill>
                      <a:schemeClr val="tx2"/>
                    </a:solidFill>
                    <a:latin typeface="Century Gothic" panose="020B0502020202020204" pitchFamily="34" charset="0"/>
                  </a:defRPr>
                </a:lvl9pPr>
              </a:lstStyle>
              <a:p>
                <a:pPr marL="411163" lvl="1" indent="0">
                  <a:buNone/>
                </a:pPr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+1</m:t>
                    </m:r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que minimiza la expresión (2) es el vector promedio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del agrupamiento dado </a:t>
                </a:r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m:rPr>
                        <m:nor/>
                      </m:rPr>
                      <a:rPr lang="es-ES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+1</m:t>
                    </m:r>
                    <m:r>
                      <m:rPr>
                        <m:nor/>
                      </m:rPr>
                      <a:rPr lang="es-MX" sz="3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s-MX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s-E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s-MX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s-E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s-ES" sz="3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𝑶</m:t>
                        </m:r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s-ES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𝒅𝒐𝒏𝒅𝒆</m:t>
                    </m:r>
                  </m:oMath>
                </a14:m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𝑵</m:t>
                        </m:r>
                      </m:e>
                      <m:sub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a:rPr lang="es-ES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=|</m:t>
                    </m:r>
                    <m:sSub>
                      <m:sSubPr>
                        <m:ctrlP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  <m:r>
                      <a:rPr lang="es-ES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s-ES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𝒌</m:t>
                    </m:r>
                    <m:r>
                      <a:rPr lang="es-ES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)|</m:t>
                    </m:r>
                  </m:oMath>
                </a14:m>
                <a:endParaRPr lang="es-MX" sz="3200" b="1" i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:endParaRPr lang="es-MX" sz="3200" b="1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1163" lvl="1" indent="0">
                  <a:buNone/>
                </a:pP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Paso 4.- </a:t>
                </a:r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(k) </a:t>
                </a:r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s-ES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s-MX" sz="32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k+1) para todo </a:t>
                </a:r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j=1, 2,…,</a:t>
                </a:r>
                <a:r>
                  <a:rPr lang="es-MX" sz="3200" b="1" i="1" dirty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 </a:t>
                </a:r>
                <a:r>
                  <a:rPr lang="es-MX" sz="3200" b="1" i="1" dirty="0" smtClean="0">
                    <a:solidFill>
                      <a:schemeClr val="tx1"/>
                    </a:solidFill>
                    <a:latin typeface="Algerian" panose="04020705040A02060702" pitchFamily="82" charset="0"/>
                    <a:cs typeface="Aharoni" panose="02010803020104030203" pitchFamily="2" charset="-79"/>
                  </a:rPr>
                  <a:t>c</a:t>
                </a:r>
                <a14:m>
                  <m:oMath xmlns:m="http://schemas.openxmlformats.org/officeDocument/2006/math">
                    <m:r>
                      <a:rPr lang="es-E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s-ES" sz="3200" b="1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termina el procedimiento con la propuesta de estructuración, en caso contrario regresa al paso 2.</a:t>
                </a:r>
                <a:endParaRPr lang="es-MX" sz="3200" b="1" i="1" baseline="-25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94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585" y="1820529"/>
                <a:ext cx="10707887" cy="4510419"/>
              </a:xfrm>
              <a:prstGeom prst="rect">
                <a:avLst/>
              </a:prstGeom>
              <a:blipFill rotWithShape="0">
                <a:blip r:embed="rId2"/>
                <a:stretch>
                  <a:fillRect t="-18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531D-2613-41AF-8BC8-13466E76E56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1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Algoritmo 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means</a:t>
            </a: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Ejercicio</a:t>
            </a:r>
            <a:endParaRPr lang="es-MX" b="1" i="1" dirty="0" smtClean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42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486585" y="1820529"/>
            <a:ext cx="10707887" cy="4510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411163" lvl="1" indent="0">
              <a:buNone/>
            </a:pPr>
            <a:r>
              <a:rPr lang="es-E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Utilizar el algoritmo c-</a:t>
            </a:r>
            <a:r>
              <a:rPr lang="es-ES" sz="3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es-ES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para formar 2 agrupamientos con los datos de la siguiente tabla:</a:t>
            </a:r>
          </a:p>
          <a:p>
            <a:pPr marL="411163" lvl="1" indent="0">
              <a:buNone/>
            </a:pPr>
            <a:endParaRPr lang="es-MX" sz="3200" b="1" i="1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531D-2613-41AF-8BC8-13466E76E56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529973"/>
              </p:ext>
            </p:extLst>
          </p:nvPr>
        </p:nvGraphicFramePr>
        <p:xfrm>
          <a:off x="1186873" y="2963218"/>
          <a:ext cx="2249054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958"/>
                <a:gridCol w="517969"/>
                <a:gridCol w="8451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Objeto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s-ES" baseline="-25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MX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4821382" y="3435927"/>
                <a:ext cx="3754582" cy="2236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Tomar como centros iniciales a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m:rPr>
                        <m:nor/>
                      </m:rPr>
                      <a:rPr lang="es-MX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dirty="0"/>
                      <m:t>O</m:t>
                    </m:r>
                    <m:r>
                      <m:rPr>
                        <m:nor/>
                      </m:rPr>
                      <a:rPr lang="es-ES" sz="2800" baseline="-25000" dirty="0"/>
                      <m:t>2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)=(1,1) 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 </m:t>
                    </m:r>
                    <m:sSub>
                      <m:sSubPr>
                        <m:ctrlP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𝒛</m:t>
                        </m:r>
                      </m:e>
                      <m:sub>
                        <m:r>
                          <a:rPr lang="es-E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r>
                      <m:rPr>
                        <m:nor/>
                      </m:rPr>
                      <a:rPr lang="es-MX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s-ES" sz="2800" dirty="0" smtClean="0"/>
                  <a:t>=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s-ES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s-ES" sz="2800" b="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s-ES" sz="2800" b="0" i="0" baseline="-25000" dirty="0" smtClean="0"/>
                      <m:t>3</m:t>
                    </m:r>
                    <m:r>
                      <m:rPr>
                        <m:nor/>
                      </m:rPr>
                      <a:rPr lang="es-ES" sz="28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)=(2,1)</m:t>
                    </m:r>
                  </m:oMath>
                </a14:m>
                <a:endParaRPr lang="es-ES" sz="2800" dirty="0" smtClean="0"/>
              </a:p>
              <a:p>
                <a:endParaRPr lang="es-MX" sz="2800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382" y="3435927"/>
                <a:ext cx="3754582" cy="2236831"/>
              </a:xfrm>
              <a:prstGeom prst="rect">
                <a:avLst/>
              </a:prstGeom>
              <a:blipFill rotWithShape="0">
                <a:blip r:embed="rId2"/>
                <a:stretch>
                  <a:fillRect l="-3409" t="-29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54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72343"/>
            <a:ext cx="10515600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Presupuestos para la aplicación del algoritmo c–</a:t>
            </a:r>
            <a:r>
              <a:rPr lang="es-MX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means</a:t>
            </a:r>
            <a:endParaRPr lang="es-MX" b="1" i="1" dirty="0" smtClean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018463" y="6381751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2F85D8D-6460-4F00-A182-4872BBCA5834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43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486585" y="1820529"/>
            <a:ext cx="10707887" cy="4510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debe conocer la cantidad de grupos a formar.</a:t>
            </a:r>
          </a:p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ERI debe ser al menos métrico.</a:t>
            </a:r>
          </a:p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expresión (1) garantiza que los agrupamientos logrados forman una partición.</a:t>
            </a:r>
          </a:p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presuponer homogeneidad de las propiedades que caracterizan a los objetos en un mismo agrupamiento.</a:t>
            </a:r>
          </a:p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expresión (3) puede generar centros que no pertenecen a la muestra.</a:t>
            </a:r>
          </a:p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velocidad de convergencia depende de la geometría de los datos.</a:t>
            </a:r>
          </a:p>
          <a:p>
            <a:pPr lvl="1"/>
            <a:r>
              <a:rPr lang="es-ES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algoritmo no establece que hacer con objetos equidistantes a más de un centro.</a:t>
            </a:r>
          </a:p>
          <a:p>
            <a:pPr marL="411163" lvl="1" indent="0">
              <a:buNone/>
            </a:pPr>
            <a:endParaRPr lang="es-MX" sz="2400" b="1" i="1" baseline="-25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531D-2613-41AF-8BC8-13466E76E56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6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Bibliografía</a:t>
            </a:r>
          </a:p>
        </p:txBody>
      </p:sp>
      <p:sp>
        <p:nvSpPr>
          <p:cNvPr id="46083" name="Rectangle 3"/>
          <p:cNvSpPr txBox="1">
            <a:spLocks noChangeArrowheads="1"/>
          </p:cNvSpPr>
          <p:nvPr/>
        </p:nvSpPr>
        <p:spPr bwMode="auto">
          <a:xfrm>
            <a:off x="1551710" y="1773239"/>
            <a:ext cx="8576542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algn="l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639763" indent="-228600" algn="l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s-MX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Ruiz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Schulcloper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J./Martínez Trinidad J., “Enfoque Lógico Combinatorio al Reconocimiento de Patrones”,  Instituto Politécnico Nacional, 1999.</a:t>
            </a:r>
          </a:p>
          <a:p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Ruiz </a:t>
            </a:r>
            <a:r>
              <a:rPr lang="es-MX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Schulcloper</a:t>
            </a:r>
            <a:r>
              <a:rPr lang="es-MX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J./Martínez Trinidad </a:t>
            </a:r>
            <a:r>
              <a:rPr lang="es-MX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, “Clasificación Sin Aprendizaje y con Aprendizaje Parcial “ Sección de Computación, Departamento de Ingeniería Eléctrica, CINVESTAV</a:t>
            </a:r>
            <a:r>
              <a:rPr lang="es-ES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México, D.F</a:t>
            </a:r>
            <a:r>
              <a:rPr lang="en-US" altLang="es-MX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Alorithms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Emre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Celebi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M., Aydin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Kemal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Editors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altLang="es-MX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Springer</a:t>
            </a:r>
            <a:r>
              <a:rPr lang="es-ES" altLang="es-MX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2016 </a:t>
            </a:r>
            <a:endParaRPr lang="es-MX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altLang="es-MX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608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D131938-0DC8-4AE2-815A-F823F8601B88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44</a:t>
            </a:fld>
            <a:endParaRPr lang="en-US" altLang="es-MX" sz="1200" i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84115AFE-D81A-4570-A9C9-1AF06254FFC2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Bibliografía</a:t>
            </a:r>
          </a:p>
        </p:txBody>
      </p:sp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1385456" y="1773239"/>
            <a:ext cx="8742796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MX"/>
            </a:defPPr>
            <a:lvl1pPr marL="3429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639763" indent="-22860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s-MX" sz="2400" i="1" dirty="0" err="1" smtClean="0">
                <a:solidFill>
                  <a:schemeClr val="tx1"/>
                </a:solidFill>
              </a:rPr>
              <a:t>Schalkoff</a:t>
            </a:r>
            <a:r>
              <a:rPr lang="en-US" altLang="es-MX" sz="2400" i="1" dirty="0" smtClean="0">
                <a:solidFill>
                  <a:schemeClr val="tx1"/>
                </a:solidFill>
              </a:rPr>
              <a:t> Robert </a:t>
            </a:r>
            <a:r>
              <a:rPr lang="en-US" altLang="es-MX" sz="2400" i="1" dirty="0" err="1" smtClean="0">
                <a:solidFill>
                  <a:schemeClr val="tx1"/>
                </a:solidFill>
              </a:rPr>
              <a:t>J.”Pattern</a:t>
            </a:r>
            <a:r>
              <a:rPr lang="en-US" altLang="es-MX" sz="2400" i="1" dirty="0" smtClean="0">
                <a:solidFill>
                  <a:schemeClr val="tx1"/>
                </a:solidFill>
              </a:rPr>
              <a:t> recognition; statistical, structural and neural approach”, John Wiley &amp; sons </a:t>
            </a:r>
            <a:r>
              <a:rPr lang="en-US" altLang="es-MX" sz="2400" i="1" dirty="0" err="1" smtClean="0">
                <a:solidFill>
                  <a:schemeClr val="tx1"/>
                </a:solidFill>
              </a:rPr>
              <a:t>inc.</a:t>
            </a:r>
            <a:endParaRPr lang="en-US" altLang="es-MX" sz="2400" i="1" dirty="0" smtClean="0">
              <a:solidFill>
                <a:schemeClr val="tx1"/>
              </a:solidFill>
            </a:endParaRPr>
          </a:p>
          <a:p>
            <a:r>
              <a:rPr lang="es-MX" altLang="es-MX" sz="2400" i="1" dirty="0" smtClean="0">
                <a:solidFill>
                  <a:schemeClr val="tx1"/>
                </a:solidFill>
              </a:rPr>
              <a:t>Tratamiento </a:t>
            </a:r>
            <a:r>
              <a:rPr lang="es-MX" altLang="es-MX" sz="2400" i="1" dirty="0">
                <a:solidFill>
                  <a:schemeClr val="tx1"/>
                </a:solidFill>
              </a:rPr>
              <a:t>Digital de Imágenes, Rafael C. González. Y Richard E. Woods, </a:t>
            </a:r>
            <a:r>
              <a:rPr lang="es-MX" altLang="es-MX" sz="2400" i="1" dirty="0" err="1">
                <a:solidFill>
                  <a:schemeClr val="tx1"/>
                </a:solidFill>
              </a:rPr>
              <a:t>Addisson</a:t>
            </a:r>
            <a:r>
              <a:rPr lang="es-MX" altLang="es-MX" sz="2400" i="1" dirty="0">
                <a:solidFill>
                  <a:schemeClr val="tx1"/>
                </a:solidFill>
              </a:rPr>
              <a:t>-Wesley/Díaz de </a:t>
            </a:r>
            <a:r>
              <a:rPr lang="es-MX" altLang="es-MX" sz="2400" i="1" dirty="0" smtClean="0">
                <a:solidFill>
                  <a:schemeClr val="tx1"/>
                </a:solidFill>
              </a:rPr>
              <a:t>Santos</a:t>
            </a:r>
          </a:p>
          <a:p>
            <a:pPr marL="114300" indent="0">
              <a:buNone/>
            </a:pPr>
            <a:endParaRPr lang="es-MX" altLang="es-MX" sz="2400" i="1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altLang="es-MX" sz="2400" i="1" dirty="0" smtClean="0">
                <a:solidFill>
                  <a:schemeClr val="tx1"/>
                </a:solidFill>
              </a:rPr>
              <a:t>Complementaria</a:t>
            </a:r>
            <a:endParaRPr lang="es-MX" altLang="es-MX" sz="2400" i="1" dirty="0">
              <a:solidFill>
                <a:schemeClr val="tx1"/>
              </a:solidFill>
            </a:endParaRPr>
          </a:p>
          <a:p>
            <a:r>
              <a:rPr lang="en-US" altLang="es-MX" sz="2400" i="1" dirty="0" smtClean="0">
                <a:solidFill>
                  <a:schemeClr val="tx1"/>
                </a:solidFill>
              </a:rPr>
              <a:t>Pattern </a:t>
            </a:r>
            <a:r>
              <a:rPr lang="en-US" altLang="es-MX" sz="2400" i="1" dirty="0">
                <a:solidFill>
                  <a:schemeClr val="tx1"/>
                </a:solidFill>
              </a:rPr>
              <a:t>recognition letters, Patter Recognition</a:t>
            </a:r>
            <a:r>
              <a:rPr lang="es-MX" altLang="es-MX" sz="2400" i="1" dirty="0">
                <a:solidFill>
                  <a:schemeClr val="tx1"/>
                </a:solidFill>
              </a:rPr>
              <a:t>, Biblioteca digital de la UAEM</a:t>
            </a:r>
          </a:p>
        </p:txBody>
      </p:sp>
      <p:sp>
        <p:nvSpPr>
          <p:cNvPr id="47109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smtClean="0">
                <a:solidFill>
                  <a:schemeClr val="tx1"/>
                </a:solidFill>
                <a:cs typeface="Times New Roman" panose="02020603050405020304" pitchFamily="18" charset="0"/>
              </a:rPr>
              <a:t>S. Job Morales Escobar</a:t>
            </a:r>
            <a:endParaRPr lang="en-US" altLang="es-MX" sz="1200" i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7110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20245F96-2BFD-422C-939D-FE9ADAA91551}" type="slidenum">
              <a:rPr lang="en-US" altLang="es-MX" sz="1200" i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45</a:t>
            </a:fld>
            <a:endParaRPr lang="en-US" altLang="es-MX" sz="1200" i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A161-C5AF-4B93-81D8-42AE83CABA9F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err="1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Guión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 Explicativo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 material está desarrollado como apoyo al curso presencial de la unidad de competencia Clasificación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Supervisada de la UDA “Temas Selectos de Sistemas”, correspondiente a la carrera de Ingeniería en Sistemas y Comunicaciones.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 unidad de competencia es la continuación de la unidad de competencia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Clasificación </a:t>
            </a:r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Supervisada </a:t>
            </a:r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estudiar el tema antes de la sesión presencial.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C112-E597-4471-860C-A0F81835E2A1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5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/>
          <a:p>
            <a:pPr algn="ctr"/>
            <a:r>
              <a:rPr lang="es-MX" b="1" i="1" dirty="0" err="1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Guión</a:t>
            </a:r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 Explicativo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seguir la secuencia en la que se presenta el material para mayor comprensión de los temas.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temas se pueden consultar en extenso en las referencias proporcionadas en la bibliografía.</a:t>
            </a:r>
          </a:p>
          <a:p>
            <a:pPr marL="0" indent="0">
              <a:buNone/>
            </a:pPr>
            <a:endParaRPr lang="es-MX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realizar ejercicios adicionales para complementar lo visto en clase y el material presentado.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47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E3F17-961F-4CBB-B155-BDB60BC4B1FE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9556" y="400505"/>
            <a:ext cx="8744754" cy="13111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es-MX" sz="44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Evaluación de la unidad de competencia</a:t>
            </a:r>
            <a:endParaRPr lang="es-MX" sz="4400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90175" y="2421229"/>
            <a:ext cx="4893971" cy="34515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s-MX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             </a:t>
            </a:r>
            <a:r>
              <a:rPr lang="es-MX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lang="es-MX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s-MX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s-E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Ejercicios         	</a:t>
            </a:r>
            <a:r>
              <a:rPr lang="es-MX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s-MX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48217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8857" y="1825625"/>
            <a:ext cx="9497291" cy="4351338"/>
          </a:xfrm>
        </p:spPr>
        <p:txBody>
          <a:bodyPr>
            <a:normAutofit/>
          </a:bodyPr>
          <a:lstStyle/>
          <a:p>
            <a:r>
              <a:rPr lang="es-MX" sz="4000" b="1" i="1" dirty="0" smtClean="0">
                <a:latin typeface="Times New Roman" pitchFamily="18" charset="0"/>
                <a:cs typeface="Times New Roman" pitchFamily="18" charset="0"/>
              </a:rPr>
              <a:t>Objetivo </a:t>
            </a:r>
            <a:r>
              <a:rPr lang="es-MX" sz="4000" b="1" i="1" dirty="0">
                <a:latin typeface="Times New Roman" pitchFamily="18" charset="0"/>
                <a:cs typeface="Times New Roman" pitchFamily="18" charset="0"/>
              </a:rPr>
              <a:t>de la </a:t>
            </a:r>
            <a:r>
              <a:rPr lang="es-MX" sz="4000" b="1" i="1" dirty="0" smtClean="0">
                <a:latin typeface="Times New Roman" pitchFamily="18" charset="0"/>
                <a:cs typeface="Times New Roman" pitchFamily="18" charset="0"/>
              </a:rPr>
              <a:t>Clasificación no Supervisada</a:t>
            </a:r>
          </a:p>
          <a:p>
            <a:r>
              <a:rPr lang="es-MX" sz="4000" b="1" i="1" dirty="0" smtClean="0">
                <a:latin typeface="Times New Roman" pitchFamily="18" charset="0"/>
                <a:cs typeface="Times New Roman" pitchFamily="18" charset="0"/>
              </a:rPr>
              <a:t>Conceptos básicos</a:t>
            </a:r>
          </a:p>
          <a:p>
            <a:r>
              <a:rPr lang="es-MX" sz="4000" b="1" i="1" dirty="0" smtClean="0">
                <a:latin typeface="Times New Roman" pitchFamily="18" charset="0"/>
                <a:cs typeface="Times New Roman" pitchFamily="18" charset="0"/>
              </a:rPr>
              <a:t>Algoritmo </a:t>
            </a:r>
            <a:r>
              <a:rPr lang="es-MX" sz="4000" b="1" i="1" dirty="0" err="1" smtClean="0">
                <a:latin typeface="Times New Roman" pitchFamily="18" charset="0"/>
                <a:cs typeface="Times New Roman" pitchFamily="18" charset="0"/>
              </a:rPr>
              <a:t>holototipos</a:t>
            </a:r>
            <a:endParaRPr lang="es-MX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MX" sz="4000" b="1" i="1" dirty="0" smtClean="0">
                <a:latin typeface="Times New Roman" pitchFamily="18" charset="0"/>
                <a:cs typeface="Times New Roman" pitchFamily="18" charset="0"/>
              </a:rPr>
              <a:t>Algoritmos de agrupamiento estadístico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496066"/>
            <a:ext cx="10515600" cy="7017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Contenido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A159-765A-4065-96BE-E6729BE76A2E}" type="slidenum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B6628-549E-4066-97B3-2C66B02364FB}" type="datetime1">
              <a:rPr 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12/10/2016</a:t>
            </a:fld>
            <a:endParaRPr 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9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838200" y="1541433"/>
            <a:ext cx="9656617" cy="4348162"/>
          </a:xfrm>
        </p:spPr>
        <p:txBody>
          <a:bodyPr>
            <a:noAutofit/>
          </a:bodyPr>
          <a:lstStyle/>
          <a:p>
            <a:pPr marL="457200" lvl="1" indent="0" algn="just">
              <a:buNone/>
              <a:defRPr/>
            </a:pPr>
            <a:r>
              <a:rPr 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Identificar </a:t>
            </a:r>
            <a:r>
              <a:rPr lang="es-MX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problemas de clasificación no supervisada y </a:t>
            </a:r>
            <a:r>
              <a:rPr 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formalizar su planteamiento para aplicar </a:t>
            </a:r>
            <a:r>
              <a:rPr lang="es-MX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técnicas y algoritmos de los enfoques estadístico y lógico combinatorio </a:t>
            </a:r>
            <a:r>
              <a:rPr 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su solución. </a:t>
            </a:r>
            <a:endParaRPr lang="es-MX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  <a:defRPr/>
            </a:pPr>
            <a:r>
              <a:rPr 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este curso se estudiarán, los algoritmos holotipos de enfoque lógico combinatorio y el </a:t>
            </a:r>
            <a:r>
              <a:rPr lang="es-MX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c-meas, </a:t>
            </a:r>
            <a:r>
              <a:rPr lang="es-MX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 enfoque estadístico.</a:t>
            </a: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3464E3C-4FF1-4828-87A1-C6E1B0CC9EDD}" type="slidenum">
              <a:rPr lang="en-US" altLang="es-MX" sz="1200" i="0">
                <a:solidFill>
                  <a:schemeClr val="tx1"/>
                </a:solidFill>
              </a:rPr>
              <a:pPr/>
              <a:t>7</a:t>
            </a:fld>
            <a:endParaRPr lang="en-US" altLang="es-MX" sz="1200" i="0">
              <a:solidFill>
                <a:schemeClr val="tx1"/>
              </a:solidFill>
            </a:endParaRPr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1205345" y="331286"/>
            <a:ext cx="98644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4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Objetivo de la unidad de competencia</a:t>
            </a:r>
          </a:p>
        </p:txBody>
      </p:sp>
      <p:sp>
        <p:nvSpPr>
          <p:cNvPr id="1024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i="0" dirty="0" smtClean="0">
                <a:solidFill>
                  <a:schemeClr val="tx1"/>
                </a:solidFill>
              </a:rPr>
              <a:t>S. Job Morales Escobar</a:t>
            </a:r>
            <a:endParaRPr lang="en-US" altLang="es-MX" sz="1200" i="0" dirty="0">
              <a:solidFill>
                <a:schemeClr val="tx1"/>
              </a:solidFill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58CDEC68-B36A-472A-B87A-EDFCD036A5D6}" type="datetime1">
              <a:rPr lang="es-MX" smtClean="0"/>
              <a:t>12/10/2016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30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400318" y="1768030"/>
            <a:ext cx="6670183" cy="4569161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En este tipo de problemas, a partir de una muestra de objetos del universo de objetos admisibles, el objetivo es determinar un criterio </a:t>
            </a:r>
            <a:r>
              <a:rPr lang="es-MX" altLang="es-MX" sz="3500" b="1" i="1" dirty="0" err="1" smtClean="0">
                <a:latin typeface="Times New Roman" pitchFamily="18" charset="0"/>
                <a:cs typeface="Times New Roman" pitchFamily="18" charset="0"/>
              </a:rPr>
              <a:t>agrupacional</a:t>
            </a:r>
            <a:r>
              <a:rPr lang="es-MX" altLang="es-MX" sz="3500" b="1" i="1" dirty="0" smtClean="0">
                <a:latin typeface="Times New Roman" pitchFamily="18" charset="0"/>
                <a:cs typeface="Times New Roman" pitchFamily="18" charset="0"/>
              </a:rPr>
              <a:t> que pueda obtener la estructura interna del universo, las relaciones entre objetos y las agrupaciones de los mismos.</a:t>
            </a:r>
          </a:p>
          <a:p>
            <a:pPr marL="0" indent="0">
              <a:buNone/>
              <a:defRPr/>
            </a:pPr>
            <a:endParaRPr lang="es-MX" altLang="es-MX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fld id="{73464E3C-4FF1-4828-87A1-C6E1B0CC9EDD}" type="slidenum">
              <a:rPr lang="en-US" altLang="es-MX" sz="1200"/>
              <a:pPr/>
              <a:t>8</a:t>
            </a:fld>
            <a:endParaRPr lang="en-US" altLang="es-MX" sz="1200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838200" y="100119"/>
            <a:ext cx="748823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sz="4400" b="1" dirty="0" smtClean="0">
                <a:cs typeface="Times New Roman" pitchFamily="18" charset="0"/>
                <a:sym typeface="Symbol" pitchFamily="18" charset="2"/>
              </a:rPr>
              <a:t>Clasificación No Supervisada</a:t>
            </a:r>
          </a:p>
          <a:p>
            <a:pPr algn="ctr"/>
            <a:r>
              <a:rPr lang="es-ES" altLang="es-MX" sz="4400" b="1" dirty="0" smtClean="0">
                <a:cs typeface="Times New Roman" pitchFamily="18" charset="0"/>
                <a:sym typeface="Symbol" pitchFamily="18" charset="2"/>
              </a:rPr>
              <a:t>Objetivo</a:t>
            </a:r>
            <a:endParaRPr lang="es-MX" altLang="es-MX" sz="4400" b="1" dirty="0"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246" name="2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800" i="1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s-MX" sz="1200" smtClean="0"/>
              <a:t>S. Job Morales Escobar</a:t>
            </a:r>
            <a:endParaRPr lang="en-US" altLang="es-MX" sz="12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172" y="2202873"/>
            <a:ext cx="4744865" cy="3119381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3989ED6A-171D-49C8-A522-9E01A2A5DB3E}" type="datetime1">
              <a:rPr lang="es-MX" smtClean="0"/>
              <a:t>12/10/2016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28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FB2E34-C2FA-4BFF-BC51-B5EFA447E157}" type="slidenum">
              <a:rPr lang="en-US" altLang="es-MX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9</a:t>
            </a:fld>
            <a:endParaRPr lang="en-US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0946" name="Picture 2" descr="arosmit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0919" y="3374265"/>
            <a:ext cx="2063132" cy="302205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0950" name="Picture 6" descr="peppers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457" y="3374265"/>
            <a:ext cx="2912593" cy="302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951" name="Picture 7" descr="Smashing&amp;Homm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066" y="3374264"/>
            <a:ext cx="2276613" cy="302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952" name="Rectangle 8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75337"/>
            <a:ext cx="10363200" cy="175432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altLang="es-MX" sz="40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Clasificación No Supervisada (CNS), también llamada </a:t>
            </a:r>
            <a:r>
              <a:rPr lang="es-MX" altLang="es-MX" sz="4000" b="1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A</a:t>
            </a:r>
            <a:r>
              <a:rPr lang="es-MX" altLang="es-MX" sz="40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grupamiento, </a:t>
            </a:r>
            <a:r>
              <a:rPr lang="es-MX" altLang="es-MX" sz="4000" b="1" i="1" dirty="0" err="1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C</a:t>
            </a:r>
            <a:r>
              <a:rPr lang="es-MX" altLang="es-MX" sz="40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lustering</a:t>
            </a:r>
            <a:r>
              <a:rPr lang="es-MX" altLang="es-MX" sz="40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, Clasificación Sin Aprendizaje</a:t>
            </a:r>
            <a:endParaRPr lang="es-MX" altLang="es-MX" sz="4000" b="1" i="1" dirty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750574" y="1830915"/>
            <a:ext cx="10144953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 b="1" i="1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s-MX" altLang="es-MX" sz="3600" dirty="0" smtClean="0">
                <a:solidFill>
                  <a:schemeClr val="tx1"/>
                </a:solidFill>
              </a:rPr>
              <a:t>En general se trata encontrar los grupos presentes en la muestra</a:t>
            </a:r>
            <a:endParaRPr lang="es-MX" altLang="es-MX" sz="3600" dirty="0">
              <a:solidFill>
                <a:schemeClr val="tx1"/>
              </a:solidFill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Job Morales Escobar</a:t>
            </a:r>
            <a:endParaRPr lang="en-US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F918C0FC-5865-426C-907B-0E449DC30B09}" type="datetime1">
              <a:rPr lang="es-MX" altLang="es-MX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algn="l"/>
              <a:t>12/10/2016</a:t>
            </a:fld>
            <a:endParaRPr lang="en-US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3464</TotalTime>
  <Words>1971</Words>
  <Application>Microsoft Office PowerPoint</Application>
  <PresentationFormat>Panorámica</PresentationFormat>
  <Paragraphs>463</Paragraphs>
  <Slides>47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8" baseType="lpstr">
      <vt:lpstr>Aharoni</vt:lpstr>
      <vt:lpstr>Algerian</vt:lpstr>
      <vt:lpstr>Arial</vt:lpstr>
      <vt:lpstr>Calibri</vt:lpstr>
      <vt:lpstr>Calibri Light</vt:lpstr>
      <vt:lpstr>Cambria Math</vt:lpstr>
      <vt:lpstr>Century Gothic</vt:lpstr>
      <vt:lpstr>Helvetica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Evaluación de la unidad de competencia</vt:lpstr>
      <vt:lpstr>Contenido</vt:lpstr>
      <vt:lpstr>Presentación de PowerPoint</vt:lpstr>
      <vt:lpstr>Presentación de PowerPoint</vt:lpstr>
      <vt:lpstr>Clasificación No Supervisada (CNS), también llamada Agrupamiento, Clustering, Clasificación Sin Aprendizaje</vt:lpstr>
      <vt:lpstr>Introducción a los problemas de CNS</vt:lpstr>
      <vt:lpstr>Paradigmas</vt:lpstr>
      <vt:lpstr>Paradigmas (Cont.)</vt:lpstr>
      <vt:lpstr>Clasificación No Supervisada</vt:lpstr>
      <vt:lpstr>Situación actual del las propuestas de solución</vt:lpstr>
      <vt:lpstr>Planteamiento formal del problema de Clasificación No Supervisada (CNS)</vt:lpstr>
      <vt:lpstr>Conceptos básicos Formalización del problema de CNS</vt:lpstr>
      <vt:lpstr>Definición del dominio de cada variable</vt:lpstr>
      <vt:lpstr>Definición del dominio de cada variable</vt:lpstr>
      <vt:lpstr>Tipos de dominios para cada variable</vt:lpstr>
      <vt:lpstr>Tipos de dominios para cada variable</vt:lpstr>
      <vt:lpstr>Criterios de comparación de una variable</vt:lpstr>
      <vt:lpstr>Descripción de objetos</vt:lpstr>
      <vt:lpstr>Criterios de analogía para objetos</vt:lpstr>
      <vt:lpstr>Función de semejanza entre objetos</vt:lpstr>
      <vt:lpstr>Planteamiento formal</vt:lpstr>
      <vt:lpstr>Planteamiento formal (cont.)</vt:lpstr>
      <vt:lpstr>Definición de β_0 semejanza</vt:lpstr>
      <vt:lpstr>Matriz de semejanza</vt:lpstr>
      <vt:lpstr>Componente β_0-conexa</vt:lpstr>
      <vt:lpstr>Algoritmo holotipos</vt:lpstr>
      <vt:lpstr>Ejercicio de Holotipos</vt:lpstr>
      <vt:lpstr>Presupuestos para la aplicación del algoritmo Holotipos</vt:lpstr>
      <vt:lpstr>Clasificación no supervisada enfoque estadístico</vt:lpstr>
      <vt:lpstr>Presentación de PowerPoint</vt:lpstr>
      <vt:lpstr>Presentación de PowerPoint</vt:lpstr>
      <vt:lpstr>Presentación de PowerPoint</vt:lpstr>
      <vt:lpstr>Algoritmo  c–means o k–means</vt:lpstr>
      <vt:lpstr>Algoritmo c–means</vt:lpstr>
      <vt:lpstr>Algoritmo c–means (cont.)</vt:lpstr>
      <vt:lpstr>Algoritmo c–means (cont.)</vt:lpstr>
      <vt:lpstr>Algoritmo c–means (cont.)</vt:lpstr>
      <vt:lpstr>Algoritmo c–means  Ejercicio</vt:lpstr>
      <vt:lpstr>Presupuestos para la aplicación del algoritmo c–means</vt:lpstr>
      <vt:lpstr>Bibliografía</vt:lpstr>
      <vt:lpstr>Bibliografía</vt:lpstr>
      <vt:lpstr>Guión Explicativo</vt:lpstr>
      <vt:lpstr>Guión Explicativo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tics</cp:lastModifiedBy>
  <cp:revision>266</cp:revision>
  <dcterms:created xsi:type="dcterms:W3CDTF">2015-01-26T18:01:39Z</dcterms:created>
  <dcterms:modified xsi:type="dcterms:W3CDTF">2016-10-12T21:49:22Z</dcterms:modified>
</cp:coreProperties>
</file>