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9" r:id="rId2"/>
    <p:sldId id="263" r:id="rId3"/>
    <p:sldId id="256" r:id="rId4"/>
    <p:sldId id="260" r:id="rId5"/>
    <p:sldId id="267" r:id="rId6"/>
    <p:sldId id="290" r:id="rId7"/>
    <p:sldId id="337" r:id="rId8"/>
    <p:sldId id="336" r:id="rId9"/>
    <p:sldId id="291" r:id="rId10"/>
    <p:sldId id="292" r:id="rId11"/>
    <p:sldId id="293" r:id="rId12"/>
    <p:sldId id="294" r:id="rId13"/>
    <p:sldId id="295" r:id="rId14"/>
    <p:sldId id="323" r:id="rId15"/>
    <p:sldId id="324" r:id="rId16"/>
    <p:sldId id="326" r:id="rId17"/>
    <p:sldId id="297" r:id="rId18"/>
    <p:sldId id="325"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27" r:id="rId33"/>
    <p:sldId id="311" r:id="rId34"/>
    <p:sldId id="328" r:id="rId35"/>
    <p:sldId id="312" r:id="rId36"/>
    <p:sldId id="313" r:id="rId37"/>
    <p:sldId id="329" r:id="rId38"/>
    <p:sldId id="314" r:id="rId39"/>
    <p:sldId id="330" r:id="rId40"/>
    <p:sldId id="331" r:id="rId41"/>
    <p:sldId id="315" r:id="rId42"/>
    <p:sldId id="332" r:id="rId43"/>
    <p:sldId id="316" r:id="rId44"/>
    <p:sldId id="317" r:id="rId45"/>
    <p:sldId id="318" r:id="rId46"/>
    <p:sldId id="319" r:id="rId47"/>
    <p:sldId id="333" r:id="rId48"/>
    <p:sldId id="320" r:id="rId49"/>
    <p:sldId id="334" r:id="rId50"/>
    <p:sldId id="321" r:id="rId51"/>
    <p:sldId id="335" r:id="rId52"/>
    <p:sldId id="322" r:id="rId53"/>
    <p:sldId id="265" r:id="rId54"/>
    <p:sldId id="279" r:id="rId55"/>
    <p:sldId id="275" r:id="rId5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sorterViewPr>
    <p:cViewPr>
      <p:scale>
        <a:sx n="100" d="100"/>
        <a:sy n="100" d="100"/>
      </p:scale>
      <p:origin x="0" y="-95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F8CF44-149C-4DC2-A9FB-28290C5FE03D}" type="datetimeFigureOut">
              <a:rPr lang="es-ES" smtClean="0"/>
              <a:t>12/10/2016</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68D2AA-4162-456B-A86C-AEDAA569FAE7}" type="slidenum">
              <a:rPr lang="es-ES" smtClean="0"/>
              <a:t>‹Nº›</a:t>
            </a:fld>
            <a:endParaRPr lang="es-ES"/>
          </a:p>
        </p:txBody>
      </p:sp>
    </p:spTree>
    <p:extLst>
      <p:ext uri="{BB962C8B-B14F-4D97-AF65-F5344CB8AC3E}">
        <p14:creationId xmlns:p14="http://schemas.microsoft.com/office/powerpoint/2010/main" val="1492030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1 Marcador de imagen de diapositiva"/>
          <p:cNvSpPr>
            <a:spLocks noGrp="1" noRot="1" noChangeAspect="1" noTextEdit="1"/>
          </p:cNvSpPr>
          <p:nvPr>
            <p:ph type="sldImg"/>
          </p:nvPr>
        </p:nvSpPr>
        <p:spPr>
          <a:ln/>
        </p:spPr>
      </p:sp>
      <p:sp>
        <p:nvSpPr>
          <p:cNvPr id="17510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s-MX" smtClean="0">
              <a:latin typeface="Arial" panose="020B0604020202020204" pitchFamily="34" charset="0"/>
              <a:cs typeface="Arial" panose="020B0604020202020204" pitchFamily="34" charset="0"/>
            </a:endParaRPr>
          </a:p>
        </p:txBody>
      </p:sp>
      <p:sp>
        <p:nvSpPr>
          <p:cNvPr id="17510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F2E94E75-CAA9-499C-AEA8-86450A9F7DC7}" type="slidenum">
              <a:rPr lang="es-ES" altLang="es-MX"/>
              <a:pPr>
                <a:spcBef>
                  <a:spcPct val="0"/>
                </a:spcBef>
              </a:pPr>
              <a:t>14</a:t>
            </a:fld>
            <a:endParaRPr lang="es-ES" altLang="es-MX"/>
          </a:p>
        </p:txBody>
      </p:sp>
    </p:spTree>
    <p:extLst>
      <p:ext uri="{BB962C8B-B14F-4D97-AF65-F5344CB8AC3E}">
        <p14:creationId xmlns:p14="http://schemas.microsoft.com/office/powerpoint/2010/main" val="1800737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a:ln/>
        </p:spPr>
      </p:sp>
      <p:sp>
        <p:nvSpPr>
          <p:cNvPr id="2048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MX" smtClean="0">
              <a:latin typeface="Arial" panose="020B0604020202020204" pitchFamily="34" charset="0"/>
              <a:cs typeface="Arial" panose="020B0604020202020204" pitchFamily="34" charset="0"/>
            </a:endParaRPr>
          </a:p>
        </p:txBody>
      </p:sp>
      <p:sp>
        <p:nvSpPr>
          <p:cNvPr id="2048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E8C8DEE-5309-41F3-BE63-6818E6186ECE}" type="slidenum">
              <a:rPr lang="es-ES" altLang="es-MX"/>
              <a:pPr>
                <a:spcBef>
                  <a:spcPct val="0"/>
                </a:spcBef>
              </a:pPr>
              <a:t>15</a:t>
            </a:fld>
            <a:endParaRPr lang="es-ES" altLang="es-MX"/>
          </a:p>
        </p:txBody>
      </p:sp>
    </p:spTree>
    <p:extLst>
      <p:ext uri="{BB962C8B-B14F-4D97-AF65-F5344CB8AC3E}">
        <p14:creationId xmlns:p14="http://schemas.microsoft.com/office/powerpoint/2010/main" val="2692146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a:ln/>
        </p:spPr>
      </p:sp>
      <p:sp>
        <p:nvSpPr>
          <p:cNvPr id="2253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MX" smtClean="0">
              <a:latin typeface="Arial" panose="020B0604020202020204" pitchFamily="34" charset="0"/>
              <a:cs typeface="Arial" panose="020B0604020202020204" pitchFamily="34" charset="0"/>
            </a:endParaRPr>
          </a:p>
        </p:txBody>
      </p:sp>
      <p:sp>
        <p:nvSpPr>
          <p:cNvPr id="2253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0F45C8D-F0FC-4BBF-94EB-23BEC346C8E9}" type="slidenum">
              <a:rPr lang="es-ES" altLang="es-MX"/>
              <a:pPr>
                <a:spcBef>
                  <a:spcPct val="0"/>
                </a:spcBef>
              </a:pPr>
              <a:t>16</a:t>
            </a:fld>
            <a:endParaRPr lang="es-ES" altLang="es-MX"/>
          </a:p>
        </p:txBody>
      </p:sp>
    </p:spTree>
    <p:extLst>
      <p:ext uri="{BB962C8B-B14F-4D97-AF65-F5344CB8AC3E}">
        <p14:creationId xmlns:p14="http://schemas.microsoft.com/office/powerpoint/2010/main" val="2765205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968D2AA-4162-456B-A86C-AEDAA569FAE7}" type="slidenum">
              <a:rPr lang="es-ES" smtClean="0"/>
              <a:t>23</a:t>
            </a:fld>
            <a:endParaRPr lang="es-ES"/>
          </a:p>
        </p:txBody>
      </p:sp>
    </p:spTree>
    <p:extLst>
      <p:ext uri="{BB962C8B-B14F-4D97-AF65-F5344CB8AC3E}">
        <p14:creationId xmlns:p14="http://schemas.microsoft.com/office/powerpoint/2010/main" val="1399737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32FA20B-1034-40EE-8B34-F1CC5F5D4A41}"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1822982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0EEC642-3D7C-4274-A7FE-94B74BA84E7E}"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4104919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708FDF8-D4C8-4416-89F4-7AC277EACE9E}"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3781692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29E7242-9AA5-4487-A507-58FE75E189B0}"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377098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87ACA9C-C306-4D07-9648-974E3DB5495D}"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4117143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F417399-B5CC-4CB9-B960-5EAFA87EAC35}" type="datetime1">
              <a:rPr lang="es-MX" smtClean="0"/>
              <a:t>12/10/2016</a:t>
            </a:fld>
            <a:endParaRPr lang="es-MX"/>
          </a:p>
        </p:txBody>
      </p:sp>
      <p:sp>
        <p:nvSpPr>
          <p:cNvPr id="6" name="Marcador de pie de página 5"/>
          <p:cNvSpPr>
            <a:spLocks noGrp="1"/>
          </p:cNvSpPr>
          <p:nvPr>
            <p:ph type="ftr" sz="quarter" idx="11"/>
          </p:nvPr>
        </p:nvSpPr>
        <p:spPr/>
        <p:txBody>
          <a:bodyPr/>
          <a:lstStyle/>
          <a:p>
            <a:r>
              <a:rPr lang="es-MX" smtClean="0"/>
              <a:t>S. Job Morales Escobar</a:t>
            </a:r>
            <a:endParaRPr lang="es-MX"/>
          </a:p>
        </p:txBody>
      </p:sp>
      <p:sp>
        <p:nvSpPr>
          <p:cNvPr id="7" name="Marcador de número de diapositiva 6"/>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3186687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C246F820-4DBC-4A31-959C-884BF110D830}" type="datetime1">
              <a:rPr lang="es-MX" smtClean="0"/>
              <a:t>12/10/2016</a:t>
            </a:fld>
            <a:endParaRPr lang="es-MX"/>
          </a:p>
        </p:txBody>
      </p:sp>
      <p:sp>
        <p:nvSpPr>
          <p:cNvPr id="8" name="Marcador de pie de página 7"/>
          <p:cNvSpPr>
            <a:spLocks noGrp="1"/>
          </p:cNvSpPr>
          <p:nvPr>
            <p:ph type="ftr" sz="quarter" idx="11"/>
          </p:nvPr>
        </p:nvSpPr>
        <p:spPr/>
        <p:txBody>
          <a:bodyPr/>
          <a:lstStyle/>
          <a:p>
            <a:r>
              <a:rPr lang="es-MX" smtClean="0"/>
              <a:t>S. Job Morales Escobar</a:t>
            </a:r>
            <a:endParaRPr lang="es-MX"/>
          </a:p>
        </p:txBody>
      </p:sp>
      <p:sp>
        <p:nvSpPr>
          <p:cNvPr id="9" name="Marcador de número de diapositiva 8"/>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1938543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F7CEAFE-1B6C-43D4-8991-C79A37327874}" type="datetime1">
              <a:rPr lang="es-MX" smtClean="0"/>
              <a:t>12/10/2016</a:t>
            </a:fld>
            <a:endParaRPr lang="es-MX"/>
          </a:p>
        </p:txBody>
      </p:sp>
      <p:sp>
        <p:nvSpPr>
          <p:cNvPr id="4" name="Marcador de pie de página 3"/>
          <p:cNvSpPr>
            <a:spLocks noGrp="1"/>
          </p:cNvSpPr>
          <p:nvPr>
            <p:ph type="ftr" sz="quarter" idx="11"/>
          </p:nvPr>
        </p:nvSpPr>
        <p:spPr/>
        <p:txBody>
          <a:bodyPr/>
          <a:lstStyle/>
          <a:p>
            <a:r>
              <a:rPr lang="es-MX" smtClean="0"/>
              <a:t>S. Job Morales Escobar</a:t>
            </a:r>
            <a:endParaRPr lang="es-MX"/>
          </a:p>
        </p:txBody>
      </p:sp>
      <p:sp>
        <p:nvSpPr>
          <p:cNvPr id="5" name="Marcador de número de diapositiva 4"/>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3309115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09B6368-FC13-4B2F-82BD-635C96B54465}" type="datetime1">
              <a:rPr lang="es-MX" smtClean="0"/>
              <a:t>12/10/2016</a:t>
            </a:fld>
            <a:endParaRPr lang="es-MX"/>
          </a:p>
        </p:txBody>
      </p:sp>
      <p:sp>
        <p:nvSpPr>
          <p:cNvPr id="3" name="Marcador de pie de página 2"/>
          <p:cNvSpPr>
            <a:spLocks noGrp="1"/>
          </p:cNvSpPr>
          <p:nvPr>
            <p:ph type="ftr" sz="quarter" idx="11"/>
          </p:nvPr>
        </p:nvSpPr>
        <p:spPr/>
        <p:txBody>
          <a:bodyPr/>
          <a:lstStyle/>
          <a:p>
            <a:r>
              <a:rPr lang="es-MX" smtClean="0"/>
              <a:t>S. Job Morales Escobar</a:t>
            </a:r>
            <a:endParaRPr lang="es-MX"/>
          </a:p>
        </p:txBody>
      </p:sp>
      <p:sp>
        <p:nvSpPr>
          <p:cNvPr id="4" name="Marcador de número de diapositiva 3"/>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3399678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CF58762-F2D8-4717-89D2-27E084226E27}" type="datetime1">
              <a:rPr lang="es-MX" smtClean="0"/>
              <a:t>12/10/2016</a:t>
            </a:fld>
            <a:endParaRPr lang="es-MX"/>
          </a:p>
        </p:txBody>
      </p:sp>
      <p:sp>
        <p:nvSpPr>
          <p:cNvPr id="6" name="Marcador de pie de página 5"/>
          <p:cNvSpPr>
            <a:spLocks noGrp="1"/>
          </p:cNvSpPr>
          <p:nvPr>
            <p:ph type="ftr" sz="quarter" idx="11"/>
          </p:nvPr>
        </p:nvSpPr>
        <p:spPr/>
        <p:txBody>
          <a:bodyPr/>
          <a:lstStyle/>
          <a:p>
            <a:r>
              <a:rPr lang="es-MX" smtClean="0"/>
              <a:t>S. Job Morales Escobar</a:t>
            </a:r>
            <a:endParaRPr lang="es-MX"/>
          </a:p>
        </p:txBody>
      </p:sp>
      <p:sp>
        <p:nvSpPr>
          <p:cNvPr id="7" name="Marcador de número de diapositiva 6"/>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290342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25C5F82-499C-49ED-A4E3-D7E610D105CE}" type="datetime1">
              <a:rPr lang="es-MX" smtClean="0"/>
              <a:t>12/10/2016</a:t>
            </a:fld>
            <a:endParaRPr lang="es-MX"/>
          </a:p>
        </p:txBody>
      </p:sp>
      <p:sp>
        <p:nvSpPr>
          <p:cNvPr id="6" name="Marcador de pie de página 5"/>
          <p:cNvSpPr>
            <a:spLocks noGrp="1"/>
          </p:cNvSpPr>
          <p:nvPr>
            <p:ph type="ftr" sz="quarter" idx="11"/>
          </p:nvPr>
        </p:nvSpPr>
        <p:spPr/>
        <p:txBody>
          <a:bodyPr/>
          <a:lstStyle/>
          <a:p>
            <a:r>
              <a:rPr lang="es-MX" smtClean="0"/>
              <a:t>S. Job Morales Escobar</a:t>
            </a:r>
            <a:endParaRPr lang="es-MX"/>
          </a:p>
        </p:txBody>
      </p:sp>
      <p:sp>
        <p:nvSpPr>
          <p:cNvPr id="7" name="Marcador de número de diapositiva 6"/>
          <p:cNvSpPr>
            <a:spLocks noGrp="1"/>
          </p:cNvSpPr>
          <p:nvPr>
            <p:ph type="sldNum" sz="quarter" idx="12"/>
          </p:nvPr>
        </p:nvSpPr>
        <p:spPr/>
        <p:txBody>
          <a:bodyPr/>
          <a:lstStyle/>
          <a:p>
            <a:fld id="{2176A159-765A-4065-96BE-E6729BE76A2E}" type="slidenum">
              <a:rPr lang="es-MX" smtClean="0"/>
              <a:t>‹Nº›</a:t>
            </a:fld>
            <a:endParaRPr lang="es-MX"/>
          </a:p>
        </p:txBody>
      </p:sp>
    </p:spTree>
    <p:extLst>
      <p:ext uri="{BB962C8B-B14F-4D97-AF65-F5344CB8AC3E}">
        <p14:creationId xmlns:p14="http://schemas.microsoft.com/office/powerpoint/2010/main" val="1579960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57999-D4A9-4D1F-8E17-16A03704B305}" type="datetime1">
              <a:rPr lang="es-MX" smtClean="0"/>
              <a:t>12/10/2016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smtClean="0"/>
              <a:t>S. Job Morales Escobar</a:t>
            </a:r>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76A159-765A-4065-96BE-E6729BE76A2E}" type="slidenum">
              <a:rPr lang="es-MX" smtClean="0"/>
              <a:t>‹Nº›</a:t>
            </a:fld>
            <a:endParaRPr lang="es-MX"/>
          </a:p>
        </p:txBody>
      </p:sp>
    </p:spTree>
    <p:extLst>
      <p:ext uri="{BB962C8B-B14F-4D97-AF65-F5344CB8AC3E}">
        <p14:creationId xmlns:p14="http://schemas.microsoft.com/office/powerpoint/2010/main" val="3596142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47111" y="498764"/>
            <a:ext cx="6357216" cy="5787737"/>
          </a:xfrm>
        </p:spPr>
        <p:txBody>
          <a:bodyPr>
            <a:noAutofit/>
          </a:bodyPr>
          <a:lstStyle/>
          <a:p>
            <a:pPr marL="114300" indent="0" algn="ctr">
              <a:buNone/>
              <a:defRPr/>
            </a:pPr>
            <a:r>
              <a:rPr lang="es-MX" altLang="es-MX" sz="2400" b="1" i="1" dirty="0" smtClean="0">
                <a:latin typeface="Times New Roman" panose="02020603050405020304" pitchFamily="18" charset="0"/>
                <a:cs typeface="Times New Roman" panose="02020603050405020304" pitchFamily="18" charset="0"/>
              </a:rPr>
              <a:t>Universidad Autónoma del Estado de México</a:t>
            </a:r>
          </a:p>
          <a:p>
            <a:pPr marL="114300" indent="0" algn="ctr">
              <a:buNone/>
              <a:defRPr/>
            </a:pPr>
            <a:endParaRPr lang="es-MX" altLang="es-MX" sz="2400" b="1" i="1" dirty="0" smtClean="0">
              <a:latin typeface="Times New Roman" panose="02020603050405020304" pitchFamily="18" charset="0"/>
              <a:cs typeface="Times New Roman" panose="02020603050405020304" pitchFamily="18" charset="0"/>
            </a:endParaRPr>
          </a:p>
          <a:p>
            <a:pPr marL="114300" indent="0" algn="ctr">
              <a:buNone/>
              <a:defRPr/>
            </a:pPr>
            <a:r>
              <a:rPr lang="es-MX" altLang="es-MX" sz="2400" b="1" i="1" dirty="0" smtClean="0">
                <a:latin typeface="Times New Roman" panose="02020603050405020304" pitchFamily="18" charset="0"/>
                <a:cs typeface="Times New Roman" panose="02020603050405020304" pitchFamily="18" charset="0"/>
              </a:rPr>
              <a:t>Centro Universitario UAEM Valle de México</a:t>
            </a:r>
          </a:p>
          <a:p>
            <a:pPr marL="114300" indent="0" algn="ctr">
              <a:buNone/>
              <a:defRPr/>
            </a:pPr>
            <a:endParaRPr lang="es-MX" altLang="es-MX" sz="2400" b="1" i="1" dirty="0" smtClean="0">
              <a:latin typeface="Times New Roman" panose="02020603050405020304" pitchFamily="18" charset="0"/>
              <a:cs typeface="Times New Roman" panose="02020603050405020304" pitchFamily="18" charset="0"/>
            </a:endParaRPr>
          </a:p>
          <a:p>
            <a:pPr marL="114300" indent="0" algn="ctr">
              <a:buNone/>
              <a:defRPr/>
            </a:pPr>
            <a:r>
              <a:rPr lang="es-MX" altLang="es-MX" sz="2400" b="1" i="1" dirty="0" smtClean="0">
                <a:latin typeface="Times New Roman" panose="02020603050405020304" pitchFamily="18" charset="0"/>
                <a:cs typeface="Times New Roman" panose="02020603050405020304" pitchFamily="18" charset="0"/>
              </a:rPr>
              <a:t>Ingeniería </a:t>
            </a:r>
            <a:r>
              <a:rPr lang="es-MX" altLang="es-MX" sz="2400" b="1" i="1" dirty="0">
                <a:latin typeface="Times New Roman" panose="02020603050405020304" pitchFamily="18" charset="0"/>
                <a:cs typeface="Times New Roman" panose="02020603050405020304" pitchFamily="18" charset="0"/>
              </a:rPr>
              <a:t>en Sistemas y Comunicaciones</a:t>
            </a:r>
          </a:p>
          <a:p>
            <a:pPr marL="114300" indent="0" algn="ctr">
              <a:buNone/>
              <a:defRPr/>
            </a:pPr>
            <a:endParaRPr lang="es-MX" altLang="es-MX" sz="1600" b="1" i="1" dirty="0">
              <a:latin typeface="Times New Roman" panose="02020603050405020304" pitchFamily="18" charset="0"/>
              <a:cs typeface="Times New Roman" panose="02020603050405020304" pitchFamily="18" charset="0"/>
            </a:endParaRPr>
          </a:p>
          <a:p>
            <a:pPr marL="114300" indent="0" algn="ctr">
              <a:buNone/>
              <a:defRPr/>
            </a:pPr>
            <a:r>
              <a:rPr lang="es-MX" altLang="es-MX" sz="1600" b="1" i="1" dirty="0">
                <a:latin typeface="Times New Roman" panose="02020603050405020304" pitchFamily="18" charset="0"/>
                <a:cs typeface="Times New Roman" panose="02020603050405020304" pitchFamily="18" charset="0"/>
              </a:rPr>
              <a:t>Unidad de Aprendizaje </a:t>
            </a:r>
          </a:p>
          <a:p>
            <a:pPr marL="114300" indent="0" algn="ctr">
              <a:buNone/>
              <a:defRPr/>
            </a:pPr>
            <a:r>
              <a:rPr lang="es-MX" altLang="es-MX" b="1" i="1" dirty="0">
                <a:latin typeface="Times New Roman" panose="02020603050405020304" pitchFamily="18" charset="0"/>
                <a:cs typeface="Times New Roman" panose="02020603050405020304" pitchFamily="18" charset="0"/>
              </a:rPr>
              <a:t>Temas Selectos de </a:t>
            </a:r>
            <a:r>
              <a:rPr lang="es-MX" altLang="es-MX" b="1" i="1" dirty="0" smtClean="0">
                <a:latin typeface="Times New Roman" panose="02020603050405020304" pitchFamily="18" charset="0"/>
                <a:cs typeface="Times New Roman" panose="02020603050405020304" pitchFamily="18" charset="0"/>
              </a:rPr>
              <a:t>Sistemas</a:t>
            </a:r>
          </a:p>
          <a:p>
            <a:pPr marL="114300" indent="0" algn="ctr">
              <a:buNone/>
              <a:defRPr/>
            </a:pPr>
            <a:endParaRPr lang="es-MX" altLang="es-MX" b="1" i="1" dirty="0">
              <a:latin typeface="Times New Roman" panose="02020603050405020304" pitchFamily="18" charset="0"/>
              <a:cs typeface="Times New Roman" panose="02020603050405020304" pitchFamily="18" charset="0"/>
            </a:endParaRPr>
          </a:p>
          <a:p>
            <a:pPr marL="114300" indent="0" algn="ctr">
              <a:buNone/>
              <a:defRPr/>
            </a:pPr>
            <a:r>
              <a:rPr lang="es-MX" altLang="es-MX" b="1" i="1" dirty="0" smtClean="0">
                <a:latin typeface="Times New Roman" panose="02020603050405020304" pitchFamily="18" charset="0"/>
                <a:cs typeface="Times New Roman" panose="02020603050405020304" pitchFamily="18" charset="0"/>
              </a:rPr>
              <a:t>Unidad de Competencia</a:t>
            </a:r>
          </a:p>
          <a:p>
            <a:pPr marL="114300" indent="0">
              <a:buNone/>
              <a:defRPr/>
            </a:pPr>
            <a:r>
              <a:rPr lang="es-MX" altLang="es-MX" b="1" i="1" dirty="0">
                <a:latin typeface="Times New Roman" panose="02020603050405020304" pitchFamily="18" charset="0"/>
                <a:cs typeface="Times New Roman" panose="02020603050405020304" pitchFamily="18" charset="0"/>
              </a:rPr>
              <a:t>Procesamiento de Lenguaje Natural</a:t>
            </a:r>
          </a:p>
          <a:p>
            <a:pPr marL="114300" indent="0">
              <a:buNone/>
              <a:defRPr/>
            </a:pPr>
            <a:endParaRPr lang="es-MX" altLang="es-MX" sz="2400" b="1" i="1" dirty="0">
              <a:latin typeface="Times New Roman" panose="02020603050405020304" pitchFamily="18" charset="0"/>
              <a:cs typeface="Times New Roman" panose="02020603050405020304" pitchFamily="18" charset="0"/>
            </a:endParaRPr>
          </a:p>
          <a:p>
            <a:pPr marL="114300" indent="0" algn="ctr">
              <a:buNone/>
              <a:defRPr/>
            </a:pPr>
            <a:r>
              <a:rPr lang="es-ES_tradnl" altLang="es-MX" sz="1800" b="1" i="1" dirty="0" smtClean="0">
                <a:latin typeface="Times New Roman" panose="02020603050405020304" pitchFamily="18" charset="0"/>
                <a:cs typeface="Times New Roman" panose="02020603050405020304" pitchFamily="18" charset="0"/>
              </a:rPr>
              <a:t>Elaboró: </a:t>
            </a:r>
            <a:r>
              <a:rPr lang="es-ES_tradnl" altLang="es-MX" sz="1800" b="1" i="1" dirty="0">
                <a:latin typeface="Times New Roman" panose="02020603050405020304" pitchFamily="18" charset="0"/>
                <a:cs typeface="Times New Roman" panose="02020603050405020304" pitchFamily="18" charset="0"/>
              </a:rPr>
              <a:t>Saturnino Job Morales </a:t>
            </a:r>
            <a:r>
              <a:rPr lang="es-ES_tradnl" altLang="es-MX" sz="1800" b="1" i="1" dirty="0" smtClean="0">
                <a:latin typeface="Times New Roman" panose="02020603050405020304" pitchFamily="18" charset="0"/>
                <a:cs typeface="Times New Roman" panose="02020603050405020304" pitchFamily="18" charset="0"/>
              </a:rPr>
              <a:t>Escobar</a:t>
            </a:r>
          </a:p>
          <a:p>
            <a:pPr marL="114300" indent="0" algn="ctr">
              <a:buNone/>
              <a:defRPr/>
            </a:pPr>
            <a:r>
              <a:rPr lang="es-ES_tradnl" altLang="es-MX" sz="1800" b="1" i="1" dirty="0" smtClean="0">
                <a:latin typeface="Times New Roman" panose="02020603050405020304" pitchFamily="18" charset="0"/>
                <a:cs typeface="Times New Roman" panose="02020603050405020304" pitchFamily="18" charset="0"/>
              </a:rPr>
              <a:t>Fecha de elaboración: </a:t>
            </a:r>
            <a:r>
              <a:rPr lang="es-ES_tradnl" altLang="es-MX" sz="1800" b="1" i="1" dirty="0" smtClean="0">
                <a:latin typeface="Times New Roman" panose="02020603050405020304" pitchFamily="18" charset="0"/>
                <a:cs typeface="Times New Roman" panose="02020603050405020304" pitchFamily="18" charset="0"/>
              </a:rPr>
              <a:t>Septiembre </a:t>
            </a:r>
            <a:r>
              <a:rPr lang="es-ES_tradnl" altLang="es-MX" sz="1800" b="1" i="1" dirty="0" smtClean="0">
                <a:latin typeface="Times New Roman" panose="02020603050405020304" pitchFamily="18" charset="0"/>
                <a:cs typeface="Times New Roman" panose="02020603050405020304" pitchFamily="18" charset="0"/>
              </a:rPr>
              <a:t>de 2016</a:t>
            </a:r>
            <a:endParaRPr lang="es-ES_tradnl" altLang="es-MX" sz="1800" b="1" i="1" dirty="0">
              <a:latin typeface="Times New Roman" panose="02020603050405020304" pitchFamily="18" charset="0"/>
              <a:cs typeface="Times New Roman" panose="02020603050405020304" pitchFamily="18" charset="0"/>
            </a:endParaRPr>
          </a:p>
          <a:p>
            <a:pPr>
              <a:buFont typeface="Arial" charset="0"/>
              <a:buChar char="•"/>
              <a:defRPr/>
            </a:pPr>
            <a:endParaRPr lang="es-ES_tradnl" altLang="es-MX" sz="2400" b="1" i="1" dirty="0">
              <a:latin typeface="Times New Roman" panose="02020603050405020304" pitchFamily="18" charset="0"/>
              <a:cs typeface="Times New Roman" panose="02020603050405020304" pitchFamily="18" charset="0"/>
            </a:endParaRPr>
          </a:p>
          <a:p>
            <a:pPr>
              <a:buFont typeface="Arial" charset="0"/>
              <a:buChar char="•"/>
              <a:defRPr/>
            </a:pPr>
            <a:endParaRPr lang="es-MX" sz="2400" b="1" i="1" dirty="0">
              <a:latin typeface="Times New Roman" panose="02020603050405020304" pitchFamily="18" charset="0"/>
              <a:cs typeface="Times New Roman" panose="02020603050405020304" pitchFamily="18" charset="0"/>
            </a:endParaRPr>
          </a:p>
        </p:txBody>
      </p:sp>
      <p:pic>
        <p:nvPicPr>
          <p:cNvPr id="8196" name="Picture 13" descr="http://t3.gstatic.com/images?q=tbn:ANd9GcTGncOkD9EZl4p4SgKbwbzDjP1O4uT0HmGPUERcNpKW_Jtok9Ik"/>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176" y="417513"/>
            <a:ext cx="11985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7000" y="501651"/>
            <a:ext cx="1200150"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fecha 1"/>
          <p:cNvSpPr>
            <a:spLocks noGrp="1"/>
          </p:cNvSpPr>
          <p:nvPr>
            <p:ph type="dt" sz="half" idx="10"/>
          </p:nvPr>
        </p:nvSpPr>
        <p:spPr/>
        <p:txBody>
          <a:bodyPr/>
          <a:lstStyle/>
          <a:p>
            <a:fld id="{FCBCC5FC-D167-4947-8CF0-4C382059716F}" type="datetime1">
              <a:rPr lang="es-MX" smtClean="0"/>
              <a:t>12/10/2016</a:t>
            </a:fld>
            <a:endParaRPr lang="es-MX"/>
          </a:p>
        </p:txBody>
      </p:sp>
      <p:sp>
        <p:nvSpPr>
          <p:cNvPr id="4" name="Marcador de pie de página 3"/>
          <p:cNvSpPr>
            <a:spLocks noGrp="1"/>
          </p:cNvSpPr>
          <p:nvPr>
            <p:ph type="ftr" sz="quarter" idx="11"/>
          </p:nvPr>
        </p:nvSpPr>
        <p:spPr/>
        <p:txBody>
          <a:bodyPr/>
          <a:lstStyle/>
          <a:p>
            <a:r>
              <a:rPr lang="es-MX" smtClean="0"/>
              <a:t>S. Job Morales Escobar</a:t>
            </a:r>
            <a:endParaRPr lang="es-MX"/>
          </a:p>
        </p:txBody>
      </p:sp>
      <p:sp>
        <p:nvSpPr>
          <p:cNvPr id="5" name="Marcador de número de diapositiva 4"/>
          <p:cNvSpPr>
            <a:spLocks noGrp="1"/>
          </p:cNvSpPr>
          <p:nvPr>
            <p:ph type="sldNum" sz="quarter" idx="12"/>
          </p:nvPr>
        </p:nvSpPr>
        <p:spPr/>
        <p:txBody>
          <a:bodyPr/>
          <a:lstStyle/>
          <a:p>
            <a:fld id="{2176A159-765A-4065-96BE-E6729BE76A2E}" type="slidenum">
              <a:rPr lang="es-MX" smtClean="0"/>
              <a:t>1</a:t>
            </a:fld>
            <a:endParaRPr lang="es-MX"/>
          </a:p>
        </p:txBody>
      </p:sp>
    </p:spTree>
    <p:extLst>
      <p:ext uri="{BB962C8B-B14F-4D97-AF65-F5344CB8AC3E}">
        <p14:creationId xmlns:p14="http://schemas.microsoft.com/office/powerpoint/2010/main" val="1775063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0918" y="756718"/>
            <a:ext cx="10113693"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p>
            <a:pPr algn="ctr"/>
            <a:r>
              <a:rPr lang="es-MX" sz="4400" b="1" i="1" dirty="0">
                <a:solidFill>
                  <a:schemeClr val="tx2"/>
                </a:solidFill>
                <a:latin typeface="Times New Roman" panose="02020603050405020304" pitchFamily="18" charset="0"/>
                <a:ea typeface="+mn-ea"/>
                <a:cs typeface="Times New Roman" pitchFamily="18" charset="0"/>
              </a:rPr>
              <a:t>¿Qué es PLN?</a:t>
            </a:r>
          </a:p>
        </p:txBody>
      </p:sp>
      <p:sp>
        <p:nvSpPr>
          <p:cNvPr id="3" name="Marcador de texto 2"/>
          <p:cNvSpPr>
            <a:spLocks noGrp="1"/>
          </p:cNvSpPr>
          <p:nvPr>
            <p:ph type="body" idx="1"/>
          </p:nvPr>
        </p:nvSpPr>
        <p:spPr>
          <a:xfrm>
            <a:off x="1197736" y="1764405"/>
            <a:ext cx="10306876" cy="4314423"/>
          </a:xfrm>
        </p:spPr>
        <p:txBody>
          <a:bodyPr vert="horz" lIns="91440" tIns="45720" rIns="91440" bIns="45720" rtlCol="0">
            <a:normAutofit/>
          </a:bodyPr>
          <a:lstStyle/>
          <a:p>
            <a:pPr marL="228600"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El PLN  es un </a:t>
            </a:r>
            <a:r>
              <a:rPr lang="es-MX" sz="3200" b="1" i="1" dirty="0" err="1">
                <a:solidFill>
                  <a:schemeClr val="tx1"/>
                </a:solidFill>
                <a:latin typeface="Times New Roman" panose="02020603050405020304" pitchFamily="18" charset="0"/>
                <a:cs typeface="Times New Roman" panose="02020603050405020304" pitchFamily="18" charset="0"/>
              </a:rPr>
              <a:t>subcampo</a:t>
            </a:r>
            <a:r>
              <a:rPr lang="es-MX" sz="3200" b="1" i="1" dirty="0">
                <a:solidFill>
                  <a:schemeClr val="tx1"/>
                </a:solidFill>
                <a:latin typeface="Times New Roman" panose="02020603050405020304" pitchFamily="18" charset="0"/>
                <a:cs typeface="Times New Roman" panose="02020603050405020304" pitchFamily="18" charset="0"/>
              </a:rPr>
              <a:t> de la inteligencia artificial y lingüística  dedicado a hacer que las computadoras "entienden" las declaraciones escritas en los lenguajes humanos.</a:t>
            </a:r>
          </a:p>
          <a:p>
            <a:pPr marL="228600" indent="-228600" algn="just">
              <a:buChar char="•"/>
            </a:pPr>
            <a:endParaRPr lang="es-MX" sz="3200" b="1" i="1" dirty="0">
              <a:solidFill>
                <a:schemeClr val="tx1"/>
              </a:solidFill>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4289737" y="3412889"/>
            <a:ext cx="2996887" cy="3365735"/>
          </a:xfrm>
          <a:prstGeom prst="rect">
            <a:avLst/>
          </a:prstGeom>
        </p:spPr>
      </p:pic>
      <p:sp>
        <p:nvSpPr>
          <p:cNvPr id="5" name="Marcador de fecha 4"/>
          <p:cNvSpPr>
            <a:spLocks noGrp="1"/>
          </p:cNvSpPr>
          <p:nvPr>
            <p:ph type="dt" sz="half" idx="10"/>
          </p:nvPr>
        </p:nvSpPr>
        <p:spPr/>
        <p:txBody>
          <a:bodyPr/>
          <a:lstStyle/>
          <a:p>
            <a:fld id="{14EAE15D-CDF8-4FA5-8F00-FB6C3EF81A7A}" type="datetime1">
              <a:rPr lang="es-MX" smtClean="0"/>
              <a:t>12/10/2016</a:t>
            </a:fld>
            <a:endParaRPr lang="es-MX"/>
          </a:p>
        </p:txBody>
      </p:sp>
      <p:sp>
        <p:nvSpPr>
          <p:cNvPr id="7" name="Marcador de número de diapositiva 6"/>
          <p:cNvSpPr>
            <a:spLocks noGrp="1"/>
          </p:cNvSpPr>
          <p:nvPr>
            <p:ph type="sldNum" sz="quarter" idx="12"/>
          </p:nvPr>
        </p:nvSpPr>
        <p:spPr/>
        <p:txBody>
          <a:bodyPr/>
          <a:lstStyle/>
          <a:p>
            <a:fld id="{2176A159-765A-4065-96BE-E6729BE76A2E}" type="slidenum">
              <a:rPr lang="es-MX" smtClean="0"/>
              <a:t>10</a:t>
            </a:fld>
            <a:endParaRPr lang="es-MX"/>
          </a:p>
        </p:txBody>
      </p:sp>
    </p:spTree>
    <p:extLst>
      <p:ext uri="{BB962C8B-B14F-4D97-AF65-F5344CB8AC3E}">
        <p14:creationId xmlns:p14="http://schemas.microsoft.com/office/powerpoint/2010/main" val="1253820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5764" y="756718"/>
            <a:ext cx="10628847"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p>
            <a:pPr algn="ctr"/>
            <a:r>
              <a:rPr lang="es-MX" sz="4400" b="1" i="1" dirty="0">
                <a:solidFill>
                  <a:schemeClr val="tx2"/>
                </a:solidFill>
                <a:latin typeface="Times New Roman" panose="02020603050405020304" pitchFamily="18" charset="0"/>
                <a:ea typeface="+mn-ea"/>
                <a:cs typeface="Times New Roman" pitchFamily="18" charset="0"/>
              </a:rPr>
              <a:t>Lenguaje Natural</a:t>
            </a:r>
          </a:p>
        </p:txBody>
      </p:sp>
      <p:sp>
        <p:nvSpPr>
          <p:cNvPr id="3" name="Marcador de texto 2"/>
          <p:cNvSpPr>
            <a:spLocks noGrp="1"/>
          </p:cNvSpPr>
          <p:nvPr>
            <p:ph type="body" idx="1"/>
          </p:nvPr>
        </p:nvSpPr>
        <p:spPr>
          <a:xfrm>
            <a:off x="875764" y="1775497"/>
            <a:ext cx="10628848" cy="4430332"/>
          </a:xfrm>
        </p:spPr>
        <p:txBody>
          <a:bodyPr vert="horz" lIns="91440" tIns="45720" rIns="91440" bIns="45720" rtlCol="0">
            <a:normAutofit/>
          </a:bodyPr>
          <a:lstStyle/>
          <a:p>
            <a:pPr marL="228600"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Un lenguaje natural </a:t>
            </a:r>
            <a:r>
              <a:rPr lang="es-MX" sz="3200" b="1" i="1" dirty="0" smtClean="0">
                <a:solidFill>
                  <a:schemeClr val="tx1"/>
                </a:solidFill>
                <a:latin typeface="Times New Roman" panose="02020603050405020304" pitchFamily="18" charset="0"/>
                <a:cs typeface="Times New Roman" panose="02020603050405020304" pitchFamily="18" charset="0"/>
              </a:rPr>
              <a:t>es </a:t>
            </a:r>
            <a:r>
              <a:rPr lang="es-MX" sz="3200" b="1" i="1" dirty="0">
                <a:solidFill>
                  <a:schemeClr val="tx1"/>
                </a:solidFill>
                <a:latin typeface="Times New Roman" panose="02020603050405020304" pitchFamily="18" charset="0"/>
                <a:cs typeface="Times New Roman" panose="02020603050405020304" pitchFamily="18" charset="0"/>
              </a:rPr>
              <a:t>un lenguaje que es hablado,  escrito por los seres humanos para la comunicación de uso general. </a:t>
            </a:r>
          </a:p>
          <a:p>
            <a:pPr marL="228600"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Ejemplo: </a:t>
            </a:r>
            <a:r>
              <a:rPr lang="es-MX" sz="3200" b="1" i="1" dirty="0" smtClean="0">
                <a:solidFill>
                  <a:schemeClr val="tx1"/>
                </a:solidFill>
                <a:latin typeface="Times New Roman" panose="02020603050405020304" pitchFamily="18" charset="0"/>
                <a:cs typeface="Times New Roman" panose="02020603050405020304" pitchFamily="18" charset="0"/>
              </a:rPr>
              <a:t>Español, Inglés</a:t>
            </a:r>
            <a:r>
              <a:rPr lang="es-MX" sz="3200" b="1" i="1" dirty="0">
                <a:solidFill>
                  <a:schemeClr val="tx1"/>
                </a:solidFill>
                <a:latin typeface="Times New Roman" panose="02020603050405020304" pitchFamily="18" charset="0"/>
                <a:cs typeface="Times New Roman" panose="02020603050405020304" pitchFamily="18" charset="0"/>
              </a:rPr>
              <a:t>, </a:t>
            </a:r>
            <a:r>
              <a:rPr lang="es-MX" sz="3200" b="1" i="1" dirty="0" smtClean="0">
                <a:solidFill>
                  <a:schemeClr val="tx1"/>
                </a:solidFill>
                <a:latin typeface="Times New Roman" panose="02020603050405020304" pitchFamily="18" charset="0"/>
                <a:cs typeface="Times New Roman" panose="02020603050405020304" pitchFamily="18" charset="0"/>
              </a:rPr>
              <a:t>Francés, </a:t>
            </a:r>
            <a:r>
              <a:rPr lang="es-MX" sz="3200" b="1" i="1" dirty="0">
                <a:solidFill>
                  <a:schemeClr val="tx1"/>
                </a:solidFill>
                <a:latin typeface="Times New Roman" panose="02020603050405020304" pitchFamily="18" charset="0"/>
                <a:cs typeface="Times New Roman" panose="02020603050405020304" pitchFamily="18" charset="0"/>
              </a:rPr>
              <a:t>Chino, etc.</a:t>
            </a:r>
          </a:p>
          <a:p>
            <a:pPr algn="just"/>
            <a:r>
              <a:rPr lang="es-MX" sz="3200" b="1" i="1" dirty="0" smtClean="0">
                <a:solidFill>
                  <a:schemeClr val="tx1"/>
                </a:solidFill>
                <a:latin typeface="Times New Roman" panose="02020603050405020304" pitchFamily="18" charset="0"/>
                <a:cs typeface="Times New Roman" panose="02020603050405020304" pitchFamily="18" charset="0"/>
              </a:rPr>
              <a:t>Un </a:t>
            </a:r>
            <a:r>
              <a:rPr lang="es-MX" sz="3200" b="1" i="1" dirty="0">
                <a:solidFill>
                  <a:schemeClr val="tx1"/>
                </a:solidFill>
                <a:latin typeface="Times New Roman" panose="02020603050405020304" pitchFamily="18" charset="0"/>
                <a:cs typeface="Times New Roman" panose="02020603050405020304" pitchFamily="18" charset="0"/>
              </a:rPr>
              <a:t>lenguaje es un </a:t>
            </a:r>
            <a:r>
              <a:rPr lang="es-MX" sz="3200" b="1" i="1" dirty="0" smtClean="0">
                <a:solidFill>
                  <a:schemeClr val="tx1"/>
                </a:solidFill>
                <a:latin typeface="Times New Roman" panose="02020603050405020304" pitchFamily="18" charset="0"/>
                <a:cs typeface="Times New Roman" panose="02020603050405020304" pitchFamily="18" charset="0"/>
              </a:rPr>
              <a:t>conjunto de cadenas obtenidas a partir de un conjunto de símbolos </a:t>
            </a:r>
            <a:r>
              <a:rPr lang="es-MX" sz="3200" b="1" i="1" dirty="0">
                <a:solidFill>
                  <a:schemeClr val="tx1"/>
                </a:solidFill>
                <a:latin typeface="Times New Roman" panose="02020603050405020304" pitchFamily="18" charset="0"/>
                <a:cs typeface="Times New Roman" panose="02020603050405020304" pitchFamily="18" charset="0"/>
              </a:rPr>
              <a:t>y un conjunto de reglas </a:t>
            </a:r>
            <a:r>
              <a:rPr lang="es-MX" sz="3200" b="1" i="1" dirty="0" smtClean="0">
                <a:solidFill>
                  <a:schemeClr val="tx1"/>
                </a:solidFill>
                <a:latin typeface="Times New Roman" panose="02020603050405020304" pitchFamily="18" charset="0"/>
                <a:cs typeface="Times New Roman" panose="02020603050405020304" pitchFamily="18" charset="0"/>
              </a:rPr>
              <a:t>(gramática</a:t>
            </a:r>
            <a:r>
              <a:rPr lang="es-MX" sz="3200" b="1" i="1" dirty="0">
                <a:solidFill>
                  <a:schemeClr val="tx1"/>
                </a:solidFill>
                <a:latin typeface="Times New Roman" panose="02020603050405020304" pitchFamily="18" charset="0"/>
                <a:cs typeface="Times New Roman" panose="02020603050405020304" pitchFamily="18" charset="0"/>
              </a:rPr>
              <a:t>). </a:t>
            </a:r>
          </a:p>
          <a:p>
            <a:pPr marL="228600"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Los símbolos se combinan para transmitir nueva información.</a:t>
            </a:r>
          </a:p>
          <a:p>
            <a:pPr marL="228600"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Las reglas rigen la manipulación de símbolos.</a:t>
            </a:r>
          </a:p>
        </p:txBody>
      </p:sp>
      <p:sp>
        <p:nvSpPr>
          <p:cNvPr id="4" name="Marcador de fecha 3"/>
          <p:cNvSpPr>
            <a:spLocks noGrp="1"/>
          </p:cNvSpPr>
          <p:nvPr>
            <p:ph type="dt" sz="half" idx="10"/>
          </p:nvPr>
        </p:nvSpPr>
        <p:spPr/>
        <p:txBody>
          <a:bodyPr/>
          <a:lstStyle/>
          <a:p>
            <a:fld id="{34E450E5-F098-4B7A-BAA9-A2199D475586}"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11</a:t>
            </a:fld>
            <a:endParaRPr lang="es-MX"/>
          </a:p>
        </p:txBody>
      </p:sp>
    </p:spTree>
    <p:extLst>
      <p:ext uri="{BB962C8B-B14F-4D97-AF65-F5344CB8AC3E}">
        <p14:creationId xmlns:p14="http://schemas.microsoft.com/office/powerpoint/2010/main" val="11082463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9556" y="756718"/>
            <a:ext cx="10075055"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p>
            <a:pPr algn="ctr"/>
            <a:r>
              <a:rPr lang="es-MX" sz="4400" b="1" i="1" dirty="0">
                <a:solidFill>
                  <a:schemeClr val="tx2"/>
                </a:solidFill>
                <a:latin typeface="Times New Roman" panose="02020603050405020304" pitchFamily="18" charset="0"/>
                <a:ea typeface="+mn-ea"/>
                <a:cs typeface="Times New Roman" pitchFamily="18" charset="0"/>
              </a:rPr>
              <a:t>Lenguajes Formales</a:t>
            </a:r>
          </a:p>
        </p:txBody>
      </p:sp>
      <p:sp>
        <p:nvSpPr>
          <p:cNvPr id="3" name="Marcador de texto 2"/>
          <p:cNvSpPr>
            <a:spLocks noGrp="1"/>
          </p:cNvSpPr>
          <p:nvPr>
            <p:ph type="body" idx="1"/>
          </p:nvPr>
        </p:nvSpPr>
        <p:spPr>
          <a:xfrm>
            <a:off x="1429556" y="1764405"/>
            <a:ext cx="10075056" cy="4314423"/>
          </a:xfrm>
        </p:spPr>
        <p:txBody>
          <a:bodyPr vert="horz" lIns="91440" tIns="45720" rIns="91440" bIns="45720" rtlCol="0">
            <a:normAutofit fontScale="92500" lnSpcReduction="10000"/>
          </a:bodyPr>
          <a:lstStyle/>
          <a:p>
            <a:pPr marL="228600" indent="-228600" algn="just">
              <a:buChar char="•"/>
            </a:pPr>
            <a:r>
              <a:rPr lang="es-MX" sz="3200" b="1" i="1" dirty="0" smtClean="0">
                <a:solidFill>
                  <a:schemeClr val="tx1"/>
                </a:solidFill>
                <a:latin typeface="Times New Roman" panose="02020603050405020304" pitchFamily="18" charset="0"/>
                <a:cs typeface="Times New Roman" panose="02020603050405020304" pitchFamily="18" charset="0"/>
              </a:rPr>
              <a:t>Para de </a:t>
            </a:r>
            <a:r>
              <a:rPr lang="es-MX" sz="3200" b="1" i="1" dirty="0">
                <a:solidFill>
                  <a:schemeClr val="tx1"/>
                </a:solidFill>
                <a:latin typeface="Times New Roman" panose="02020603050405020304" pitchFamily="18" charset="0"/>
                <a:cs typeface="Times New Roman" panose="02020603050405020304" pitchFamily="18" charset="0"/>
              </a:rPr>
              <a:t>definir el lenguaje </a:t>
            </a:r>
            <a:r>
              <a:rPr lang="es-MX" sz="3200" b="1" i="1" dirty="0" smtClean="0">
                <a:solidFill>
                  <a:schemeClr val="tx1"/>
                </a:solidFill>
                <a:latin typeface="Times New Roman" panose="02020603050405020304" pitchFamily="18" charset="0"/>
                <a:cs typeface="Times New Roman" panose="02020603050405020304" pitchFamily="18" charset="0"/>
              </a:rPr>
              <a:t>formal, se necesitan </a:t>
            </a:r>
            <a:r>
              <a:rPr lang="es-MX" sz="3200" b="1" i="1" dirty="0">
                <a:solidFill>
                  <a:schemeClr val="tx1"/>
                </a:solidFill>
                <a:latin typeface="Times New Roman" panose="02020603050405020304" pitchFamily="18" charset="0"/>
                <a:cs typeface="Times New Roman" panose="02020603050405020304" pitchFamily="18" charset="0"/>
              </a:rPr>
              <a:t>definir símbolos, alfabetos, cadenas y palabras.</a:t>
            </a:r>
          </a:p>
          <a:p>
            <a:pPr marL="228600" indent="-228600" algn="just">
              <a:buChar char="•"/>
            </a:pPr>
            <a:r>
              <a:rPr lang="es-MX" sz="3200" b="1" i="1" dirty="0" smtClean="0">
                <a:solidFill>
                  <a:schemeClr val="tx1"/>
                </a:solidFill>
                <a:latin typeface="Times New Roman" panose="02020603050405020304" pitchFamily="18" charset="0"/>
                <a:cs typeface="Times New Roman" panose="02020603050405020304" pitchFamily="18" charset="0"/>
              </a:rPr>
              <a:t>Símbolo </a:t>
            </a:r>
            <a:endParaRPr lang="es-MX" sz="3200" b="1" i="1" dirty="0">
              <a:solidFill>
                <a:schemeClr val="tx1"/>
              </a:solidFill>
              <a:latin typeface="Times New Roman" panose="02020603050405020304" pitchFamily="18" charset="0"/>
              <a:cs typeface="Times New Roman" panose="02020603050405020304" pitchFamily="18" charset="0"/>
            </a:endParaRPr>
          </a:p>
          <a:p>
            <a:pPr algn="just"/>
            <a:r>
              <a:rPr lang="es-MX" sz="3200" b="1" i="1" dirty="0" smtClean="0">
                <a:solidFill>
                  <a:schemeClr val="tx1"/>
                </a:solidFill>
                <a:latin typeface="Times New Roman" panose="02020603050405020304" pitchFamily="18" charset="0"/>
                <a:cs typeface="Times New Roman" panose="02020603050405020304" pitchFamily="18" charset="0"/>
              </a:rPr>
              <a:t>	Es </a:t>
            </a:r>
            <a:r>
              <a:rPr lang="es-MX" sz="3200" b="1" i="1" dirty="0">
                <a:solidFill>
                  <a:schemeClr val="tx1"/>
                </a:solidFill>
                <a:latin typeface="Times New Roman" panose="02020603050405020304" pitchFamily="18" charset="0"/>
                <a:cs typeface="Times New Roman" panose="02020603050405020304" pitchFamily="18" charset="0"/>
              </a:rPr>
              <a:t>un carácter, una entidad abstracta que no tiene </a:t>
            </a:r>
            <a:r>
              <a:rPr lang="es-MX" sz="3200" b="1" i="1" dirty="0" smtClean="0">
                <a:solidFill>
                  <a:schemeClr val="tx1"/>
                </a:solidFill>
                <a:latin typeface="Times New Roman" panose="02020603050405020304" pitchFamily="18" charset="0"/>
                <a:cs typeface="Times New Roman" panose="02020603050405020304" pitchFamily="18" charset="0"/>
              </a:rPr>
              <a:t>	significado </a:t>
            </a:r>
            <a:r>
              <a:rPr lang="es-MX" sz="3200" b="1" i="1" dirty="0">
                <a:solidFill>
                  <a:schemeClr val="tx1"/>
                </a:solidFill>
                <a:latin typeface="Times New Roman" panose="02020603050405020304" pitchFamily="18" charset="0"/>
                <a:cs typeface="Times New Roman" panose="02020603050405020304" pitchFamily="18" charset="0"/>
              </a:rPr>
              <a:t>por sí mismo. </a:t>
            </a:r>
            <a:endParaRPr lang="es-MX" sz="3200" b="1" i="1" dirty="0" smtClean="0">
              <a:solidFill>
                <a:schemeClr val="tx1"/>
              </a:solidFill>
              <a:latin typeface="Times New Roman" panose="02020603050405020304" pitchFamily="18" charset="0"/>
              <a:cs typeface="Times New Roman" panose="02020603050405020304" pitchFamily="18" charset="0"/>
            </a:endParaRPr>
          </a:p>
          <a:p>
            <a:pPr algn="just"/>
            <a:r>
              <a:rPr lang="es-MX" sz="3200" b="1" i="1" dirty="0">
                <a:solidFill>
                  <a:schemeClr val="tx1"/>
                </a:solidFill>
                <a:latin typeface="Times New Roman" panose="02020603050405020304" pitchFamily="18" charset="0"/>
                <a:cs typeface="Times New Roman" panose="02020603050405020304" pitchFamily="18" charset="0"/>
              </a:rPr>
              <a:t>	</a:t>
            </a:r>
            <a:r>
              <a:rPr lang="es-MX" sz="3200" b="1" i="1" dirty="0" smtClean="0">
                <a:solidFill>
                  <a:schemeClr val="tx1"/>
                </a:solidFill>
                <a:latin typeface="Times New Roman" panose="02020603050405020304" pitchFamily="18" charset="0"/>
                <a:cs typeface="Times New Roman" panose="02020603050405020304" pitchFamily="18" charset="0"/>
              </a:rPr>
              <a:t>Letras, números, caracteres especiales, entre otros.</a:t>
            </a:r>
            <a:endParaRPr lang="es-MX" sz="3200" b="1" i="1" dirty="0">
              <a:solidFill>
                <a:schemeClr val="tx1"/>
              </a:solidFill>
              <a:latin typeface="Times New Roman" panose="02020603050405020304" pitchFamily="18" charset="0"/>
              <a:cs typeface="Times New Roman" panose="02020603050405020304" pitchFamily="18" charset="0"/>
            </a:endParaRPr>
          </a:p>
          <a:p>
            <a:pPr marL="228600" indent="-228600" algn="just">
              <a:buChar char="•"/>
            </a:pPr>
            <a:r>
              <a:rPr lang="es-MX" sz="3200" b="1" i="1" dirty="0" smtClean="0">
                <a:solidFill>
                  <a:schemeClr val="tx1"/>
                </a:solidFill>
                <a:latin typeface="Times New Roman" panose="02020603050405020304" pitchFamily="18" charset="0"/>
                <a:cs typeface="Times New Roman" panose="02020603050405020304" pitchFamily="18" charset="0"/>
              </a:rPr>
              <a:t>Alfabeto</a:t>
            </a:r>
            <a:endParaRPr lang="es-MX" sz="3200" b="1" i="1" dirty="0">
              <a:solidFill>
                <a:schemeClr val="tx1"/>
              </a:solidFill>
              <a:latin typeface="Times New Roman" panose="02020603050405020304" pitchFamily="18" charset="0"/>
              <a:cs typeface="Times New Roman" panose="02020603050405020304" pitchFamily="18" charset="0"/>
            </a:endParaRPr>
          </a:p>
          <a:p>
            <a:pPr algn="just"/>
            <a:r>
              <a:rPr lang="es-MX" sz="3200" b="1" i="1" dirty="0" smtClean="0">
                <a:solidFill>
                  <a:schemeClr val="tx1"/>
                </a:solidFill>
                <a:latin typeface="Times New Roman" panose="02020603050405020304" pitchFamily="18" charset="0"/>
                <a:cs typeface="Times New Roman" panose="02020603050405020304" pitchFamily="18" charset="0"/>
              </a:rPr>
              <a:t>	Conjunto </a:t>
            </a:r>
            <a:r>
              <a:rPr lang="es-MX" sz="3200" b="1" i="1" dirty="0">
                <a:solidFill>
                  <a:schemeClr val="tx1"/>
                </a:solidFill>
                <a:latin typeface="Times New Roman" panose="02020603050405020304" pitchFamily="18" charset="0"/>
                <a:cs typeface="Times New Roman" panose="02020603050405020304" pitchFamily="18" charset="0"/>
              </a:rPr>
              <a:t>finito de símbolos.</a:t>
            </a:r>
          </a:p>
          <a:p>
            <a:pPr algn="just"/>
            <a:r>
              <a:rPr lang="es-MX" sz="3200" b="1" i="1" dirty="0" smtClean="0">
                <a:solidFill>
                  <a:schemeClr val="tx1"/>
                </a:solidFill>
                <a:latin typeface="Times New Roman" panose="02020603050405020304" pitchFamily="18" charset="0"/>
                <a:cs typeface="Times New Roman" panose="02020603050405020304" pitchFamily="18" charset="0"/>
              </a:rPr>
              <a:t>	Un </a:t>
            </a:r>
            <a:r>
              <a:rPr lang="es-MX" sz="3200" b="1" i="1" dirty="0">
                <a:solidFill>
                  <a:schemeClr val="tx1"/>
                </a:solidFill>
                <a:latin typeface="Times New Roman" panose="02020603050405020304" pitchFamily="18" charset="0"/>
                <a:cs typeface="Times New Roman" panose="02020603050405020304" pitchFamily="18" charset="0"/>
              </a:rPr>
              <a:t>alfabeto </a:t>
            </a:r>
            <a:r>
              <a:rPr lang="es-MX" sz="3200" b="1" i="1" dirty="0" smtClean="0">
                <a:solidFill>
                  <a:schemeClr val="tx1"/>
                </a:solidFill>
                <a:latin typeface="Times New Roman" panose="02020603050405020304" pitchFamily="18" charset="0"/>
                <a:cs typeface="Times New Roman" panose="02020603050405020304" pitchFamily="18" charset="0"/>
              </a:rPr>
              <a:t>normalmente se denota </a:t>
            </a:r>
            <a:r>
              <a:rPr lang="es-MX" sz="3200" b="1" i="1" dirty="0">
                <a:solidFill>
                  <a:schemeClr val="tx1"/>
                </a:solidFill>
                <a:latin typeface="Times New Roman" panose="02020603050405020304" pitchFamily="18" charset="0"/>
                <a:cs typeface="Times New Roman" panose="02020603050405020304" pitchFamily="18" charset="0"/>
              </a:rPr>
              <a:t>por Σ (Sigma</a:t>
            </a:r>
            <a:r>
              <a:rPr lang="es-MX" sz="3200" b="1" i="1" dirty="0" smtClean="0">
                <a:solidFill>
                  <a:schemeClr val="tx1"/>
                </a:solidFill>
                <a:latin typeface="Times New Roman" panose="02020603050405020304" pitchFamily="18" charset="0"/>
                <a:cs typeface="Times New Roman" panose="02020603050405020304" pitchFamily="18" charset="0"/>
              </a:rPr>
              <a:t>).</a:t>
            </a:r>
            <a:endParaRPr lang="es-MX" sz="32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767B0C83-25EC-4EB3-A948-2ABFD51E3B73}"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12</a:t>
            </a:fld>
            <a:endParaRPr lang="es-MX"/>
          </a:p>
        </p:txBody>
      </p:sp>
    </p:spTree>
    <p:extLst>
      <p:ext uri="{BB962C8B-B14F-4D97-AF65-F5344CB8AC3E}">
        <p14:creationId xmlns:p14="http://schemas.microsoft.com/office/powerpoint/2010/main" val="24287827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2" y="756718"/>
            <a:ext cx="8915399"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p>
            <a:pPr algn="ctr"/>
            <a:r>
              <a:rPr lang="es-MX" sz="4400" b="1" i="1" dirty="0">
                <a:solidFill>
                  <a:schemeClr val="tx2"/>
                </a:solidFill>
                <a:latin typeface="Times New Roman" panose="02020603050405020304" pitchFamily="18" charset="0"/>
                <a:ea typeface="+mn-ea"/>
                <a:cs typeface="Times New Roman" pitchFamily="18" charset="0"/>
              </a:rPr>
              <a:t>Lenguajes Formales</a:t>
            </a:r>
          </a:p>
        </p:txBody>
      </p:sp>
      <p:sp>
        <p:nvSpPr>
          <p:cNvPr id="3" name="Marcador de texto 2"/>
          <p:cNvSpPr>
            <a:spLocks noGrp="1"/>
          </p:cNvSpPr>
          <p:nvPr>
            <p:ph type="body" idx="1"/>
          </p:nvPr>
        </p:nvSpPr>
        <p:spPr>
          <a:xfrm>
            <a:off x="1223493" y="1661375"/>
            <a:ext cx="10522039" cy="4417453"/>
          </a:xfrm>
        </p:spPr>
        <p:txBody>
          <a:bodyPr vert="horz" lIns="91440" tIns="45720" rIns="91440" bIns="45720" rtlCol="0">
            <a:normAutofit fontScale="92500" lnSpcReduction="10000"/>
          </a:bodyPr>
          <a:lstStyle/>
          <a:p>
            <a:pPr marL="228600" indent="-228600">
              <a:buChar char="•"/>
            </a:pPr>
            <a:r>
              <a:rPr lang="es-MX" sz="3200" b="1" i="1" dirty="0">
                <a:solidFill>
                  <a:schemeClr val="tx1"/>
                </a:solidFill>
                <a:latin typeface="Times New Roman" panose="02020603050405020304" pitchFamily="18" charset="0"/>
                <a:cs typeface="Times New Roman" panose="02020603050405020304" pitchFamily="18" charset="0"/>
              </a:rPr>
              <a:t>Alfabeto:</a:t>
            </a:r>
          </a:p>
          <a:p>
            <a:r>
              <a:rPr lang="es-MX" sz="3200" b="1" i="1" dirty="0" smtClean="0">
                <a:solidFill>
                  <a:schemeClr val="tx1"/>
                </a:solidFill>
                <a:latin typeface="Times New Roman" panose="02020603050405020304" pitchFamily="18" charset="0"/>
                <a:cs typeface="Times New Roman" panose="02020603050405020304" pitchFamily="18" charset="0"/>
              </a:rPr>
              <a:t>	B </a:t>
            </a:r>
            <a:r>
              <a:rPr lang="es-MX" sz="3200" b="1" i="1" dirty="0">
                <a:solidFill>
                  <a:schemeClr val="tx1"/>
                </a:solidFill>
                <a:latin typeface="Times New Roman" panose="02020603050405020304" pitchFamily="18" charset="0"/>
                <a:cs typeface="Times New Roman" panose="02020603050405020304" pitchFamily="18" charset="0"/>
              </a:rPr>
              <a:t>= {0,1}      </a:t>
            </a:r>
            <a:r>
              <a:rPr lang="es-MX" sz="3200" b="1" i="1" dirty="0" smtClean="0">
                <a:solidFill>
                  <a:schemeClr val="tx1"/>
                </a:solidFill>
                <a:latin typeface="Times New Roman" panose="02020603050405020304" pitchFamily="18" charset="0"/>
                <a:cs typeface="Times New Roman" panose="02020603050405020304" pitchFamily="18" charset="0"/>
              </a:rPr>
              <a:t>	B </a:t>
            </a:r>
            <a:r>
              <a:rPr lang="es-MX" sz="3200" b="1" i="1" dirty="0">
                <a:solidFill>
                  <a:schemeClr val="tx1"/>
                </a:solidFill>
                <a:latin typeface="Times New Roman" panose="02020603050405020304" pitchFamily="18" charset="0"/>
                <a:cs typeface="Times New Roman" panose="02020603050405020304" pitchFamily="18" charset="0"/>
              </a:rPr>
              <a:t>es un alfabeto de dos </a:t>
            </a:r>
            <a:r>
              <a:rPr lang="es-MX" sz="3200" b="1" i="1" dirty="0" smtClean="0">
                <a:solidFill>
                  <a:schemeClr val="tx1"/>
                </a:solidFill>
                <a:latin typeface="Times New Roman" panose="02020603050405020304" pitchFamily="18" charset="0"/>
                <a:cs typeface="Times New Roman" panose="02020603050405020304" pitchFamily="18" charset="0"/>
              </a:rPr>
              <a:t>símbolos</a:t>
            </a:r>
            <a:r>
              <a:rPr lang="es-MX" sz="3200" b="1" i="1" dirty="0">
                <a:solidFill>
                  <a:schemeClr val="tx1"/>
                </a:solidFill>
                <a:latin typeface="Times New Roman" panose="02020603050405020304" pitchFamily="18" charset="0"/>
                <a:cs typeface="Times New Roman" panose="02020603050405020304" pitchFamily="18" charset="0"/>
              </a:rPr>
              <a:t>, 0 y 1 </a:t>
            </a:r>
          </a:p>
          <a:p>
            <a:r>
              <a:rPr lang="es-MX" sz="3200" b="1" i="1" dirty="0" smtClean="0">
                <a:solidFill>
                  <a:schemeClr val="tx1"/>
                </a:solidFill>
                <a:latin typeface="Times New Roman" panose="02020603050405020304" pitchFamily="18" charset="0"/>
                <a:cs typeface="Times New Roman" panose="02020603050405020304" pitchFamily="18" charset="0"/>
              </a:rPr>
              <a:t>	C </a:t>
            </a:r>
            <a:r>
              <a:rPr lang="es-MX" sz="3200" b="1" i="1" dirty="0">
                <a:solidFill>
                  <a:schemeClr val="tx1"/>
                </a:solidFill>
                <a:latin typeface="Times New Roman" panose="02020603050405020304" pitchFamily="18" charset="0"/>
                <a:cs typeface="Times New Roman" panose="02020603050405020304" pitchFamily="18" charset="0"/>
              </a:rPr>
              <a:t>= {a, b, c} </a:t>
            </a:r>
            <a:r>
              <a:rPr lang="es-MX" sz="3200" b="1" i="1" dirty="0" smtClean="0">
                <a:solidFill>
                  <a:schemeClr val="tx1"/>
                </a:solidFill>
                <a:latin typeface="Times New Roman" panose="02020603050405020304" pitchFamily="18" charset="0"/>
                <a:cs typeface="Times New Roman" panose="02020603050405020304" pitchFamily="18" charset="0"/>
              </a:rPr>
              <a:t>	Alfabeto </a:t>
            </a:r>
            <a:r>
              <a:rPr lang="es-MX" sz="3200" b="1" i="1" dirty="0">
                <a:solidFill>
                  <a:schemeClr val="tx1"/>
                </a:solidFill>
                <a:latin typeface="Times New Roman" panose="02020603050405020304" pitchFamily="18" charset="0"/>
                <a:cs typeface="Times New Roman" panose="02020603050405020304" pitchFamily="18" charset="0"/>
              </a:rPr>
              <a:t>de tres </a:t>
            </a:r>
            <a:r>
              <a:rPr lang="es-MX" sz="3200" b="1" i="1" dirty="0" smtClean="0">
                <a:solidFill>
                  <a:schemeClr val="tx1"/>
                </a:solidFill>
                <a:latin typeface="Times New Roman" panose="02020603050405020304" pitchFamily="18" charset="0"/>
                <a:cs typeface="Times New Roman" panose="02020603050405020304" pitchFamily="18" charset="0"/>
              </a:rPr>
              <a:t>símbolos: a</a:t>
            </a:r>
            <a:r>
              <a:rPr lang="es-MX" sz="3200" b="1" i="1" dirty="0">
                <a:solidFill>
                  <a:schemeClr val="tx1"/>
                </a:solidFill>
                <a:latin typeface="Times New Roman" panose="02020603050405020304" pitchFamily="18" charset="0"/>
                <a:cs typeface="Times New Roman" panose="02020603050405020304" pitchFamily="18" charset="0"/>
              </a:rPr>
              <a:t>, b, y c</a:t>
            </a:r>
            <a:r>
              <a:rPr lang="es-MX" sz="3200" b="1" i="1" dirty="0" smtClean="0">
                <a:solidFill>
                  <a:schemeClr val="tx1"/>
                </a:solidFill>
                <a:latin typeface="Times New Roman" panose="02020603050405020304" pitchFamily="18" charset="0"/>
                <a:cs typeface="Times New Roman" panose="02020603050405020304" pitchFamily="18" charset="0"/>
              </a:rPr>
              <a:t>.</a:t>
            </a:r>
          </a:p>
          <a:p>
            <a:endParaRPr lang="es-MX" sz="3200" b="1" i="1" dirty="0">
              <a:solidFill>
                <a:schemeClr val="tx1"/>
              </a:solidFill>
              <a:latin typeface="Times New Roman" panose="02020603050405020304" pitchFamily="18" charset="0"/>
              <a:cs typeface="Times New Roman" panose="02020603050405020304" pitchFamily="18" charset="0"/>
            </a:endParaRPr>
          </a:p>
          <a:p>
            <a:endParaRPr lang="es-MX" sz="3200" b="1" i="1" dirty="0" smtClean="0">
              <a:solidFill>
                <a:schemeClr val="tx1"/>
              </a:solidFill>
              <a:latin typeface="Times New Roman" panose="02020603050405020304" pitchFamily="18" charset="0"/>
              <a:cs typeface="Times New Roman" panose="02020603050405020304" pitchFamily="18" charset="0"/>
            </a:endParaRPr>
          </a:p>
          <a:p>
            <a:r>
              <a:rPr lang="es-MX" sz="3200" b="1" i="1" dirty="0" smtClean="0">
                <a:solidFill>
                  <a:schemeClr val="tx1"/>
                </a:solidFill>
                <a:latin typeface="Times New Roman" panose="02020603050405020304" pitchFamily="18" charset="0"/>
                <a:cs typeface="Times New Roman" panose="02020603050405020304" pitchFamily="18" charset="0"/>
              </a:rPr>
              <a:t> </a:t>
            </a:r>
            <a:endParaRPr lang="es-MX" sz="3200" b="1" i="1" dirty="0">
              <a:solidFill>
                <a:schemeClr val="tx1"/>
              </a:solidFill>
              <a:latin typeface="Times New Roman" panose="02020603050405020304" pitchFamily="18" charset="0"/>
              <a:cs typeface="Times New Roman" panose="02020603050405020304" pitchFamily="18" charset="0"/>
            </a:endParaRPr>
          </a:p>
          <a:p>
            <a:pPr marL="228600" indent="-228600">
              <a:buChar char="•"/>
            </a:pPr>
            <a:r>
              <a:rPr lang="es-MX" sz="3200" b="1" i="1" dirty="0">
                <a:solidFill>
                  <a:schemeClr val="tx1"/>
                </a:solidFill>
                <a:latin typeface="Times New Roman" panose="02020603050405020304" pitchFamily="18" charset="0"/>
                <a:cs typeface="Times New Roman" panose="02020603050405020304" pitchFamily="18" charset="0"/>
              </a:rPr>
              <a:t>Cadena o palabra</a:t>
            </a:r>
          </a:p>
          <a:p>
            <a:r>
              <a:rPr lang="es-MX" sz="3200" b="1" i="1" dirty="0" smtClean="0">
                <a:solidFill>
                  <a:schemeClr val="tx1"/>
                </a:solidFill>
                <a:latin typeface="Times New Roman" panose="02020603050405020304" pitchFamily="18" charset="0"/>
                <a:cs typeface="Times New Roman" panose="02020603050405020304" pitchFamily="18" charset="0"/>
              </a:rPr>
              <a:t>	Es </a:t>
            </a:r>
            <a:r>
              <a:rPr lang="es-MX" sz="3200" b="1" i="1" dirty="0">
                <a:solidFill>
                  <a:schemeClr val="tx1"/>
                </a:solidFill>
                <a:latin typeface="Times New Roman" panose="02020603050405020304" pitchFamily="18" charset="0"/>
                <a:cs typeface="Times New Roman" panose="02020603050405020304" pitchFamily="18" charset="0"/>
              </a:rPr>
              <a:t>una secuencia finita de símbolos de un alfabeto. </a:t>
            </a:r>
          </a:p>
          <a:p>
            <a:pPr lvl="1"/>
            <a:r>
              <a:rPr lang="es-MX" sz="2800" b="1" i="1" dirty="0" smtClean="0">
                <a:solidFill>
                  <a:schemeClr val="tx1"/>
                </a:solidFill>
                <a:latin typeface="Times New Roman" panose="02020603050405020304" pitchFamily="18" charset="0"/>
                <a:cs typeface="Times New Roman" panose="02020603050405020304" pitchFamily="18" charset="0"/>
              </a:rPr>
              <a:t>	Por </a:t>
            </a:r>
            <a:r>
              <a:rPr lang="es-MX" sz="2800" b="1" i="1" dirty="0">
                <a:solidFill>
                  <a:schemeClr val="tx1"/>
                </a:solidFill>
                <a:latin typeface="Times New Roman" panose="02020603050405020304" pitchFamily="18" charset="0"/>
                <a:cs typeface="Times New Roman" panose="02020603050405020304" pitchFamily="18" charset="0"/>
              </a:rPr>
              <a:t>ejemplo, 01110 y 111 </a:t>
            </a:r>
            <a:r>
              <a:rPr lang="es-MX" sz="3200" b="1" i="1" dirty="0" smtClean="0">
                <a:solidFill>
                  <a:schemeClr val="tx1"/>
                </a:solidFill>
                <a:latin typeface="Times New Roman" panose="02020603050405020304" pitchFamily="18" charset="0"/>
                <a:cs typeface="Times New Roman" panose="02020603050405020304" pitchFamily="18" charset="0"/>
              </a:rPr>
              <a:t>son </a:t>
            </a:r>
            <a:r>
              <a:rPr lang="es-MX" sz="3200" b="1" i="1" dirty="0">
                <a:solidFill>
                  <a:schemeClr val="tx1"/>
                </a:solidFill>
                <a:latin typeface="Times New Roman" panose="02020603050405020304" pitchFamily="18" charset="0"/>
                <a:cs typeface="Times New Roman" panose="02020603050405020304" pitchFamily="18" charset="0"/>
              </a:rPr>
              <a:t>cadenas del alfabeto  B</a:t>
            </a:r>
          </a:p>
          <a:p>
            <a:pPr marL="228600" indent="-228600">
              <a:buChar char="•"/>
            </a:pPr>
            <a:endParaRPr lang="es-MX" sz="3200" b="1" i="1" dirty="0">
              <a:solidFill>
                <a:schemeClr val="tx1"/>
              </a:solidFill>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6434138" y="3141663"/>
            <a:ext cx="5070473" cy="1827885"/>
          </a:xfrm>
          <a:prstGeom prst="rect">
            <a:avLst/>
          </a:prstGeom>
        </p:spPr>
      </p:pic>
      <p:sp>
        <p:nvSpPr>
          <p:cNvPr id="5" name="Marcador de fecha 4"/>
          <p:cNvSpPr>
            <a:spLocks noGrp="1"/>
          </p:cNvSpPr>
          <p:nvPr>
            <p:ph type="dt" sz="half" idx="10"/>
          </p:nvPr>
        </p:nvSpPr>
        <p:spPr/>
        <p:txBody>
          <a:bodyPr/>
          <a:lstStyle/>
          <a:p>
            <a:fld id="{D690659A-10B7-4B0F-894E-3C8AD3AD2696}" type="datetime1">
              <a:rPr lang="es-MX" smtClean="0"/>
              <a:t>12/10/2016</a:t>
            </a:fld>
            <a:endParaRPr lang="es-MX"/>
          </a:p>
        </p:txBody>
      </p:sp>
      <p:sp>
        <p:nvSpPr>
          <p:cNvPr id="6" name="Marcador de pie de página 5"/>
          <p:cNvSpPr>
            <a:spLocks noGrp="1"/>
          </p:cNvSpPr>
          <p:nvPr>
            <p:ph type="ftr" sz="quarter" idx="11"/>
          </p:nvPr>
        </p:nvSpPr>
        <p:spPr/>
        <p:txBody>
          <a:bodyPr/>
          <a:lstStyle/>
          <a:p>
            <a:r>
              <a:rPr lang="es-MX" smtClean="0"/>
              <a:t>S. Job Morales Escobar</a:t>
            </a:r>
            <a:endParaRPr lang="es-MX"/>
          </a:p>
        </p:txBody>
      </p:sp>
      <p:sp>
        <p:nvSpPr>
          <p:cNvPr id="7" name="Marcador de número de diapositiva 6"/>
          <p:cNvSpPr>
            <a:spLocks noGrp="1"/>
          </p:cNvSpPr>
          <p:nvPr>
            <p:ph type="sldNum" sz="quarter" idx="12"/>
          </p:nvPr>
        </p:nvSpPr>
        <p:spPr/>
        <p:txBody>
          <a:bodyPr/>
          <a:lstStyle/>
          <a:p>
            <a:fld id="{2176A159-765A-4065-96BE-E6729BE76A2E}" type="slidenum">
              <a:rPr lang="es-MX" smtClean="0"/>
              <a:t>13</a:t>
            </a:fld>
            <a:endParaRPr lang="es-MX"/>
          </a:p>
        </p:txBody>
      </p:sp>
    </p:spTree>
    <p:extLst>
      <p:ext uri="{BB962C8B-B14F-4D97-AF65-F5344CB8AC3E}">
        <p14:creationId xmlns:p14="http://schemas.microsoft.com/office/powerpoint/2010/main" val="22811905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3 Marcador de fecha"/>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9pPr>
          </a:lstStyle>
          <a:p>
            <a:pPr>
              <a:spcBef>
                <a:spcPct val="0"/>
              </a:spcBef>
              <a:buClrTx/>
              <a:buSzTx/>
              <a:buFontTx/>
              <a:buNone/>
            </a:pPr>
            <a:fld id="{D6045A88-2F66-40E9-B538-9D4026772A7F}" type="datetime1">
              <a:rPr lang="es-MX" altLang="es-MX" sz="1200" smtClean="0">
                <a:latin typeface="Arial" panose="020B0604020202020204" pitchFamily="34" charset="0"/>
                <a:cs typeface="Arial" panose="020B0604020202020204" pitchFamily="34" charset="0"/>
              </a:rPr>
              <a:t>12/10/2016</a:t>
            </a:fld>
            <a:endParaRPr lang="es-ES" altLang="es-MX" sz="1200">
              <a:latin typeface="Arial" panose="020B0604020202020204" pitchFamily="34" charset="0"/>
              <a:cs typeface="Arial" panose="020B0604020202020204" pitchFamily="34" charset="0"/>
            </a:endParaRPr>
          </a:p>
        </p:txBody>
      </p:sp>
      <p:sp>
        <p:nvSpPr>
          <p:cNvPr id="174083" name="4 Marcador de número de diapositiva"/>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9pPr>
          </a:lstStyle>
          <a:p>
            <a:pPr>
              <a:spcBef>
                <a:spcPct val="0"/>
              </a:spcBef>
              <a:buClrTx/>
              <a:buSzTx/>
              <a:buFontTx/>
              <a:buNone/>
            </a:pPr>
            <a:fld id="{8DE8B9FA-4B9D-4019-B7B1-13438C4AFE69}" type="slidenum">
              <a:rPr lang="es-ES" altLang="es-MX" sz="1200">
                <a:latin typeface="Arial" panose="020B0604020202020204" pitchFamily="34" charset="0"/>
              </a:rPr>
              <a:pPr>
                <a:spcBef>
                  <a:spcPct val="0"/>
                </a:spcBef>
                <a:buClrTx/>
                <a:buSzTx/>
                <a:buFontTx/>
                <a:buNone/>
              </a:pPr>
              <a:t>14</a:t>
            </a:fld>
            <a:endParaRPr lang="es-ES" altLang="es-MX" sz="1200">
              <a:latin typeface="Arial" panose="020B0604020202020204" pitchFamily="34" charset="0"/>
            </a:endParaRPr>
          </a:p>
        </p:txBody>
      </p:sp>
      <p:sp>
        <p:nvSpPr>
          <p:cNvPr id="174084" name="5 Marcador de pie de página"/>
          <p:cNvSpPr>
            <a:spLocks noGrp="1"/>
          </p:cNvSpPr>
          <p:nvPr>
            <p:ph type="ftr"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imes New Roman" panose="02020603050405020304" pitchFamily="18" charset="0"/>
              </a:defRPr>
            </a:lvl9pPr>
          </a:lstStyle>
          <a:p>
            <a:pPr>
              <a:spcBef>
                <a:spcPct val="0"/>
              </a:spcBef>
              <a:buClrTx/>
              <a:buSzTx/>
              <a:buFontTx/>
              <a:buNone/>
            </a:pPr>
            <a:r>
              <a:rPr lang="es-ES" altLang="es-MX" sz="1200" smtClean="0">
                <a:latin typeface="Arial" panose="020B0604020202020204" pitchFamily="34" charset="0"/>
                <a:cs typeface="Arial" panose="020B0604020202020204" pitchFamily="34" charset="0"/>
              </a:rPr>
              <a:t>S. Job Morales Escobar</a:t>
            </a:r>
            <a:endParaRPr lang="es-ES" altLang="es-MX" sz="1200">
              <a:latin typeface="Arial" panose="020B0604020202020204" pitchFamily="34" charset="0"/>
              <a:cs typeface="Arial" panose="020B0604020202020204" pitchFamily="34" charset="0"/>
            </a:endParaRPr>
          </a:p>
        </p:txBody>
      </p:sp>
      <p:sp>
        <p:nvSpPr>
          <p:cNvPr id="174085" name="Rectangle 2"/>
          <p:cNvSpPr>
            <a:spLocks noGrp="1" noRot="1" noChangeArrowheads="1"/>
          </p:cNvSpPr>
          <p:nvPr>
            <p:ph type="title"/>
          </p:nvPr>
        </p:nvSpPr>
        <p:spPr>
          <a:xfrm>
            <a:off x="838200" y="677041"/>
            <a:ext cx="10515600"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p>
            <a:pPr algn="ctr"/>
            <a:r>
              <a:rPr lang="es-MX" altLang="es-MX" b="1" i="1" dirty="0">
                <a:solidFill>
                  <a:schemeClr val="tx2"/>
                </a:solidFill>
                <a:latin typeface="Times New Roman" panose="02020603050405020304" pitchFamily="18" charset="0"/>
                <a:ea typeface="+mn-ea"/>
                <a:cs typeface="Times New Roman" pitchFamily="18" charset="0"/>
              </a:rPr>
              <a:t>Lenguajes</a:t>
            </a:r>
            <a:endParaRPr lang="es-ES" altLang="es-MX" b="1" i="1" dirty="0">
              <a:solidFill>
                <a:schemeClr val="tx2"/>
              </a:solidFill>
              <a:latin typeface="Times New Roman" panose="02020603050405020304" pitchFamily="18" charset="0"/>
              <a:ea typeface="+mn-ea"/>
              <a:cs typeface="Times New Roman" pitchFamily="18" charset="0"/>
            </a:endParaRPr>
          </a:p>
        </p:txBody>
      </p:sp>
      <p:sp>
        <p:nvSpPr>
          <p:cNvPr id="174086" name="Rectangle 3"/>
          <p:cNvSpPr>
            <a:spLocks noGrp="1" noChangeArrowheads="1"/>
          </p:cNvSpPr>
          <p:nvPr>
            <p:ph type="body" idx="1"/>
          </p:nvPr>
        </p:nvSpPr>
        <p:spPr>
          <a:xfrm>
            <a:off x="1287887" y="1600201"/>
            <a:ext cx="9865217" cy="4924425"/>
          </a:xfrm>
        </p:spPr>
        <p:txBody>
          <a:bodyPr vert="horz" lIns="91440" tIns="45720" rIns="91440" bIns="45720" rtlCol="0">
            <a:normAutofit/>
          </a:bodyPr>
          <a:lstStyle/>
          <a:p>
            <a:pPr algn="just">
              <a:lnSpc>
                <a:spcPct val="100000"/>
              </a:lnSpc>
            </a:pPr>
            <a:r>
              <a:rPr lang="es-MX" altLang="es-MX" sz="3600" b="1" i="1" dirty="0">
                <a:latin typeface="Times New Roman" panose="02020603050405020304" pitchFamily="18" charset="0"/>
                <a:cs typeface="Times New Roman" panose="02020603050405020304" pitchFamily="18" charset="0"/>
              </a:rPr>
              <a:t>Un lenguaje </a:t>
            </a:r>
            <a:r>
              <a:rPr lang="es-MX" altLang="es-MX" sz="3600" b="1" i="1" dirty="0" smtClean="0">
                <a:latin typeface="Times New Roman" panose="02020603050405020304" pitchFamily="18" charset="0"/>
                <a:cs typeface="Times New Roman" panose="02020603050405020304" pitchFamily="18" charset="0"/>
              </a:rPr>
              <a:t>es </a:t>
            </a:r>
            <a:r>
              <a:rPr lang="es-MX" altLang="es-MX" sz="3600" b="1" i="1" dirty="0">
                <a:latin typeface="Times New Roman" panose="02020603050405020304" pitchFamily="18" charset="0"/>
                <a:cs typeface="Times New Roman" panose="02020603050405020304" pitchFamily="18" charset="0"/>
              </a:rPr>
              <a:t>un conjunto de cadenas que incluyen símbolos de un alfabeto.</a:t>
            </a:r>
          </a:p>
          <a:p>
            <a:pPr algn="just">
              <a:lnSpc>
                <a:spcPct val="100000"/>
              </a:lnSpc>
            </a:pPr>
            <a:r>
              <a:rPr lang="es-MX" altLang="es-MX" sz="3600" b="1" i="1" dirty="0" smtClean="0">
                <a:latin typeface="Times New Roman" panose="02020603050405020304" pitchFamily="18" charset="0"/>
                <a:cs typeface="Times New Roman" panose="02020603050405020304" pitchFamily="18" charset="0"/>
              </a:rPr>
              <a:t>Si, </a:t>
            </a:r>
            <a:r>
              <a:rPr lang="es-MX" altLang="es-MX" sz="3600" b="1" i="1" dirty="0">
                <a:latin typeface="Times New Roman" panose="02020603050405020304" pitchFamily="18" charset="0"/>
                <a:cs typeface="Times New Roman" panose="02020603050405020304" pitchFamily="18" charset="0"/>
              </a:rPr>
              <a:t>una palabra es una cadena que es elemento de un lenguaje, entonces </a:t>
            </a:r>
            <a:r>
              <a:rPr lang="es-MX" altLang="es-MX" sz="3600" b="1" i="1" dirty="0" smtClean="0">
                <a:latin typeface="Times New Roman" panose="02020603050405020304" pitchFamily="18" charset="0"/>
                <a:cs typeface="Times New Roman" panose="02020603050405020304" pitchFamily="18" charset="0"/>
              </a:rPr>
              <a:t>esa </a:t>
            </a:r>
            <a:r>
              <a:rPr lang="es-MX" altLang="es-MX" sz="3600" b="1" i="1" dirty="0">
                <a:latin typeface="Times New Roman" panose="02020603050405020304" pitchFamily="18" charset="0"/>
                <a:cs typeface="Times New Roman" panose="02020603050405020304" pitchFamily="18" charset="0"/>
              </a:rPr>
              <a:t>palabra incluye las reglas de sintaxis o gramática que caracterizan al lenguaje</a:t>
            </a:r>
            <a:r>
              <a:rPr lang="es-MX" altLang="es-MX" sz="3600" b="1" i="1" dirty="0" smtClean="0">
                <a:latin typeface="Times New Roman" panose="02020603050405020304" pitchFamily="18" charset="0"/>
                <a:cs typeface="Times New Roman" panose="02020603050405020304" pitchFamily="18" charset="0"/>
              </a:rPr>
              <a:t>.</a:t>
            </a:r>
          </a:p>
          <a:p>
            <a:pPr algn="just">
              <a:lnSpc>
                <a:spcPct val="100000"/>
              </a:lnSpc>
            </a:pPr>
            <a:r>
              <a:rPr lang="es-MX" altLang="es-MX" sz="3600" b="1" i="1" dirty="0" smtClean="0">
                <a:latin typeface="Times New Roman" panose="02020603050405020304" pitchFamily="18" charset="0"/>
                <a:cs typeface="Times New Roman" panose="02020603050405020304" pitchFamily="18" charset="0"/>
              </a:rPr>
              <a:t>Se utilizan gramáticas para la definición de un lenguaje.</a:t>
            </a:r>
            <a:endParaRPr lang="es-ES" altLang="es-MX" sz="36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55133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Rot="1" noChangeArrowheads="1"/>
          </p:cNvSpPr>
          <p:nvPr>
            <p:ph type="title"/>
          </p:nvPr>
        </p:nvSpPr>
        <p:spPr>
          <a:xfrm>
            <a:off x="838200" y="677041"/>
            <a:ext cx="10515600"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p>
            <a:pPr algn="ctr"/>
            <a:r>
              <a:rPr lang="es-MX" altLang="es-MX" b="1" i="1" dirty="0">
                <a:solidFill>
                  <a:schemeClr val="tx2"/>
                </a:solidFill>
                <a:latin typeface="Times New Roman" panose="02020603050405020304" pitchFamily="18" charset="0"/>
                <a:ea typeface="+mn-ea"/>
                <a:cs typeface="Times New Roman" pitchFamily="18" charset="0"/>
              </a:rPr>
              <a:t>Definición </a:t>
            </a:r>
            <a:r>
              <a:rPr lang="es-MX" altLang="es-MX" b="1" i="1" dirty="0" smtClean="0">
                <a:solidFill>
                  <a:schemeClr val="tx2"/>
                </a:solidFill>
                <a:latin typeface="Times New Roman" panose="02020603050405020304" pitchFamily="18" charset="0"/>
                <a:ea typeface="+mn-ea"/>
                <a:cs typeface="Times New Roman" pitchFamily="18" charset="0"/>
              </a:rPr>
              <a:t>de </a:t>
            </a:r>
            <a:r>
              <a:rPr lang="es-MX" altLang="es-MX" b="1" i="1" dirty="0">
                <a:solidFill>
                  <a:schemeClr val="tx2"/>
                </a:solidFill>
                <a:latin typeface="Times New Roman" panose="02020603050405020304" pitchFamily="18" charset="0"/>
                <a:ea typeface="+mn-ea"/>
                <a:cs typeface="Times New Roman" pitchFamily="18" charset="0"/>
              </a:rPr>
              <a:t>Gramática de Contexto Libre</a:t>
            </a:r>
            <a:endParaRPr lang="es-ES" altLang="es-MX" b="1" i="1" dirty="0">
              <a:solidFill>
                <a:schemeClr val="tx2"/>
              </a:solidFill>
              <a:latin typeface="Times New Roman" panose="02020603050405020304" pitchFamily="18" charset="0"/>
              <a:ea typeface="+mn-ea"/>
              <a:cs typeface="Times New Roman" pitchFamily="18" charset="0"/>
            </a:endParaRPr>
          </a:p>
        </p:txBody>
      </p:sp>
      <p:sp>
        <p:nvSpPr>
          <p:cNvPr id="14342" name="Rectangle 3"/>
          <p:cNvSpPr>
            <a:spLocks noGrp="1" noChangeArrowheads="1"/>
          </p:cNvSpPr>
          <p:nvPr>
            <p:ph idx="1"/>
          </p:nvPr>
        </p:nvSpPr>
        <p:spPr>
          <a:xfrm>
            <a:off x="978794" y="1600200"/>
            <a:ext cx="10225826" cy="4568780"/>
          </a:xfrm>
        </p:spPr>
        <p:txBody>
          <a:bodyPr vert="horz" lIns="91440" tIns="45720" rIns="91440" bIns="45720" rtlCol="0">
            <a:normAutofit lnSpcReduction="10000"/>
          </a:bodyPr>
          <a:lstStyle/>
          <a:p>
            <a:pPr algn="just"/>
            <a:r>
              <a:rPr lang="es-MX" altLang="es-MX" sz="3200" b="1" i="1" dirty="0">
                <a:latin typeface="Times New Roman" panose="02020603050405020304" pitchFamily="18" charset="0"/>
                <a:cs typeface="Times New Roman" panose="02020603050405020304" pitchFamily="18" charset="0"/>
              </a:rPr>
              <a:t>Una gramática de contexto libre ( GCL ) es una 4-tupla </a:t>
            </a:r>
          </a:p>
          <a:p>
            <a:pPr marL="0" indent="0" algn="just">
              <a:buNone/>
            </a:pPr>
            <a:r>
              <a:rPr lang="es-MX" altLang="es-MX" sz="3200" b="1" i="1" dirty="0">
                <a:latin typeface="Times New Roman" panose="02020603050405020304" pitchFamily="18" charset="0"/>
                <a:cs typeface="Times New Roman" panose="02020603050405020304" pitchFamily="18" charset="0"/>
              </a:rPr>
              <a:t>G</a:t>
            </a:r>
            <a:r>
              <a:rPr lang="es-MX" altLang="es-MX" sz="3200" b="1" i="1" dirty="0" smtClean="0">
                <a:latin typeface="Times New Roman" panose="02020603050405020304" pitchFamily="18" charset="0"/>
                <a:cs typeface="Times New Roman" panose="02020603050405020304" pitchFamily="18" charset="0"/>
              </a:rPr>
              <a:t>= (V</a:t>
            </a:r>
            <a:r>
              <a:rPr lang="es-MX" altLang="es-MX" sz="3200" b="1" i="1" dirty="0">
                <a:latin typeface="Times New Roman" panose="02020603050405020304" pitchFamily="18" charset="0"/>
                <a:cs typeface="Times New Roman" panose="02020603050405020304" pitchFamily="18" charset="0"/>
              </a:rPr>
              <a:t>, </a:t>
            </a:r>
            <a:r>
              <a:rPr lang="es-ES" altLang="es-MX" sz="3200" b="1" i="1" dirty="0">
                <a:latin typeface="Times New Roman" panose="02020603050405020304" pitchFamily="18" charset="0"/>
                <a:cs typeface="Times New Roman" panose="02020603050405020304" pitchFamily="18" charset="0"/>
              </a:rPr>
              <a:t>∑</a:t>
            </a:r>
            <a:r>
              <a:rPr lang="es-MX" altLang="es-MX" sz="3200" b="1" i="1" dirty="0">
                <a:latin typeface="Times New Roman" panose="02020603050405020304" pitchFamily="18" charset="0"/>
                <a:cs typeface="Times New Roman" panose="02020603050405020304" pitchFamily="18" charset="0"/>
              </a:rPr>
              <a:t>, S, </a:t>
            </a:r>
            <a:r>
              <a:rPr lang="es-MX" altLang="es-MX" sz="3200" b="1" i="1" dirty="0" smtClean="0">
                <a:latin typeface="Times New Roman" panose="02020603050405020304" pitchFamily="18" charset="0"/>
                <a:cs typeface="Times New Roman" panose="02020603050405020304" pitchFamily="18" charset="0"/>
              </a:rPr>
              <a:t>P) </a:t>
            </a:r>
            <a:r>
              <a:rPr lang="es-MX" altLang="es-MX" sz="3200" b="1" i="1" dirty="0">
                <a:latin typeface="Times New Roman" panose="02020603050405020304" pitchFamily="18" charset="0"/>
                <a:cs typeface="Times New Roman" panose="02020603050405020304" pitchFamily="18" charset="0"/>
              </a:rPr>
              <a:t>donde V y </a:t>
            </a:r>
            <a:r>
              <a:rPr lang="es-ES" altLang="es-MX" sz="3200" b="1" i="1" dirty="0">
                <a:latin typeface="Times New Roman" panose="02020603050405020304" pitchFamily="18" charset="0"/>
                <a:cs typeface="Times New Roman" panose="02020603050405020304" pitchFamily="18" charset="0"/>
              </a:rPr>
              <a:t>∑ son conjuntos finitos disjuntos, S es un elemento de V, y P es un conjunto finito de fórmulas del tipo A → α, </a:t>
            </a:r>
            <a:endParaRPr lang="es-ES" altLang="es-MX" sz="3200" b="1" i="1" dirty="0" smtClean="0">
              <a:latin typeface="Times New Roman" panose="02020603050405020304" pitchFamily="18" charset="0"/>
              <a:cs typeface="Times New Roman" panose="02020603050405020304" pitchFamily="18" charset="0"/>
            </a:endParaRPr>
          </a:p>
          <a:p>
            <a:pPr marL="0" indent="0" algn="just">
              <a:buNone/>
            </a:pPr>
            <a:r>
              <a:rPr lang="es-ES" altLang="es-MX" sz="3200" b="1" i="1" dirty="0" smtClean="0">
                <a:latin typeface="Times New Roman" panose="02020603050405020304" pitchFamily="18" charset="0"/>
                <a:cs typeface="Times New Roman" panose="02020603050405020304" pitchFamily="18" charset="0"/>
              </a:rPr>
              <a:t>donde </a:t>
            </a:r>
            <a:r>
              <a:rPr lang="es-ES" altLang="es-MX" sz="3200" b="1" i="1" dirty="0">
                <a:latin typeface="Times New Roman" panose="02020603050405020304" pitchFamily="18" charset="0"/>
                <a:cs typeface="Times New Roman" panose="02020603050405020304" pitchFamily="18" charset="0"/>
              </a:rPr>
              <a:t>A </a:t>
            </a:r>
            <a:r>
              <a:rPr lang="es-MX" altLang="es-MX" sz="3200" b="1" i="1" dirty="0">
                <a:latin typeface="Times New Roman" panose="02020603050405020304" pitchFamily="18" charset="0"/>
                <a:cs typeface="Times New Roman" panose="02020603050405020304" pitchFamily="18" charset="0"/>
                <a:sym typeface="Symbol" pitchFamily="18" charset="2"/>
              </a:rPr>
              <a:t></a:t>
            </a:r>
            <a:r>
              <a:rPr lang="es-ES" altLang="es-MX" sz="3200" b="1" i="1" dirty="0">
                <a:latin typeface="Times New Roman" panose="02020603050405020304" pitchFamily="18" charset="0"/>
                <a:cs typeface="Times New Roman" panose="02020603050405020304" pitchFamily="18" charset="0"/>
              </a:rPr>
              <a:t> V y α </a:t>
            </a:r>
            <a:r>
              <a:rPr lang="es-MX" altLang="es-MX" sz="3200" b="1" i="1" dirty="0">
                <a:latin typeface="Times New Roman" panose="02020603050405020304" pitchFamily="18" charset="0"/>
                <a:cs typeface="Times New Roman" panose="02020603050405020304" pitchFamily="18" charset="0"/>
                <a:sym typeface="Symbol" pitchFamily="18" charset="2"/>
              </a:rPr>
              <a:t></a:t>
            </a:r>
            <a:r>
              <a:rPr lang="es-ES" altLang="es-MX" sz="3200" b="1" i="1" dirty="0">
                <a:latin typeface="Times New Roman" panose="02020603050405020304" pitchFamily="18" charset="0"/>
                <a:cs typeface="Times New Roman" panose="02020603050405020304" pitchFamily="18" charset="0"/>
              </a:rPr>
              <a:t> ( V U ∑ )*.</a:t>
            </a:r>
          </a:p>
          <a:p>
            <a:pPr algn="just"/>
            <a:r>
              <a:rPr lang="es-MX" altLang="es-MX" sz="3200" b="1" i="1" dirty="0">
                <a:latin typeface="Times New Roman" panose="02020603050405020304" pitchFamily="18" charset="0"/>
                <a:cs typeface="Times New Roman" panose="02020603050405020304" pitchFamily="18" charset="0"/>
              </a:rPr>
              <a:t>Los elementos de V se llaman variables o símbolos no terminales, los del alfabeto </a:t>
            </a:r>
            <a:r>
              <a:rPr lang="es-ES" altLang="es-MX" sz="3200" b="1" i="1" dirty="0">
                <a:latin typeface="Times New Roman" panose="02020603050405020304" pitchFamily="18" charset="0"/>
                <a:cs typeface="Times New Roman" panose="02020603050405020304" pitchFamily="18" charset="0"/>
              </a:rPr>
              <a:t>∑ terminales o símbolos terminales. </a:t>
            </a:r>
          </a:p>
          <a:p>
            <a:pPr algn="just"/>
            <a:r>
              <a:rPr lang="es-ES" altLang="es-MX" sz="3200" b="1" i="1" dirty="0">
                <a:latin typeface="Times New Roman" panose="02020603050405020304" pitchFamily="18" charset="0"/>
                <a:cs typeface="Times New Roman" panose="02020603050405020304" pitchFamily="18" charset="0"/>
              </a:rPr>
              <a:t>S se denomina símbolo inicial, y los elementos de P, se llaman reglas gramaticales o producciones.</a:t>
            </a:r>
          </a:p>
        </p:txBody>
      </p:sp>
      <p:sp>
        <p:nvSpPr>
          <p:cNvPr id="19460" name="3 Marcador de fecha"/>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CEC8B250-412E-4EF1-BD21-088AB2B6F1D4}" type="datetime1">
              <a:rPr lang="es-MX" altLang="es-MX" sz="1200" smtClean="0">
                <a:latin typeface="Arial" panose="020B0604020202020204" pitchFamily="34" charset="0"/>
                <a:cs typeface="Arial" panose="020B0604020202020204" pitchFamily="34" charset="0"/>
              </a:rPr>
              <a:t>12/10/2016</a:t>
            </a:fld>
            <a:endParaRPr lang="es-ES" altLang="es-MX" sz="1200">
              <a:latin typeface="Arial" panose="020B0604020202020204" pitchFamily="34" charset="0"/>
              <a:cs typeface="Arial" panose="020B0604020202020204" pitchFamily="34" charset="0"/>
            </a:endParaRPr>
          </a:p>
        </p:txBody>
      </p:sp>
      <p:sp>
        <p:nvSpPr>
          <p:cNvPr id="19461" name="5 Marcador de pie de página"/>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s-ES" altLang="es-MX" sz="1200" smtClean="0">
                <a:latin typeface="Arial" panose="020B0604020202020204" pitchFamily="34" charset="0"/>
                <a:cs typeface="Arial" panose="020B0604020202020204" pitchFamily="34" charset="0"/>
              </a:rPr>
              <a:t>S. Job Morales Escobar</a:t>
            </a:r>
            <a:endParaRPr lang="es-ES" altLang="es-MX" sz="1200">
              <a:latin typeface="Arial" panose="020B0604020202020204" pitchFamily="34" charset="0"/>
              <a:cs typeface="Arial" panose="020B0604020202020204" pitchFamily="34" charset="0"/>
            </a:endParaRPr>
          </a:p>
        </p:txBody>
      </p:sp>
      <p:sp>
        <p:nvSpPr>
          <p:cNvPr id="19462" name="4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B2207471-A0C0-402D-AA08-15133F43C81F}" type="slidenum">
              <a:rPr lang="es-ES" altLang="es-MX" sz="1200">
                <a:latin typeface="Arial" panose="020B0604020202020204" pitchFamily="34" charset="0"/>
              </a:rPr>
              <a:pPr>
                <a:spcBef>
                  <a:spcPct val="0"/>
                </a:spcBef>
                <a:buFontTx/>
                <a:buNone/>
              </a:pPr>
              <a:t>15</a:t>
            </a:fld>
            <a:endParaRPr lang="es-ES" altLang="es-MX" sz="1200">
              <a:latin typeface="Arial" panose="020B0604020202020204" pitchFamily="34" charset="0"/>
            </a:endParaRPr>
          </a:p>
        </p:txBody>
      </p:sp>
    </p:spTree>
    <p:extLst>
      <p:ext uri="{BB962C8B-B14F-4D97-AF65-F5344CB8AC3E}">
        <p14:creationId xmlns:p14="http://schemas.microsoft.com/office/powerpoint/2010/main" val="14414879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Rot="1" noChangeArrowheads="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p>
            <a:pPr algn="ctr"/>
            <a:r>
              <a:rPr lang="es-MX" altLang="es-MX" b="1" i="1">
                <a:solidFill>
                  <a:schemeClr val="tx2"/>
                </a:solidFill>
                <a:latin typeface="Times New Roman" panose="02020603050405020304" pitchFamily="18" charset="0"/>
                <a:ea typeface="+mn-ea"/>
                <a:cs typeface="Times New Roman" pitchFamily="18" charset="0"/>
              </a:rPr>
              <a:t>El Lenguaje que Genera una Gramática de Contexto Libre</a:t>
            </a:r>
            <a:endParaRPr lang="es-ES" altLang="es-MX" b="1" i="1">
              <a:solidFill>
                <a:schemeClr val="tx2"/>
              </a:solidFill>
              <a:latin typeface="Times New Roman" panose="02020603050405020304" pitchFamily="18" charset="0"/>
              <a:ea typeface="+mn-ea"/>
              <a:cs typeface="Times New Roman" pitchFamily="18" charset="0"/>
            </a:endParaRPr>
          </a:p>
        </p:txBody>
      </p:sp>
      <mc:AlternateContent xmlns:mc="http://schemas.openxmlformats.org/markup-compatibility/2006" xmlns:a14="http://schemas.microsoft.com/office/drawing/2010/main">
        <mc:Choice Requires="a14">
          <p:sp>
            <p:nvSpPr>
              <p:cNvPr id="21507" name="Rectangle 3"/>
              <p:cNvSpPr>
                <a:spLocks noGrp="1" noChangeArrowheads="1"/>
              </p:cNvSpPr>
              <p:nvPr>
                <p:ph idx="1"/>
              </p:nvPr>
            </p:nvSpPr>
            <p:spPr>
              <a:xfrm>
                <a:off x="1030310" y="2000250"/>
                <a:ext cx="10470524" cy="4356100"/>
              </a:xfrm>
            </p:spPr>
            <p:txBody>
              <a:bodyPr vert="horz" lIns="91440" tIns="45720" rIns="91440" bIns="45720" rtlCol="0">
                <a:normAutofit/>
              </a:bodyPr>
              <a:lstStyle/>
              <a:p>
                <a:pPr marL="0" indent="0" algn="just">
                  <a:buNone/>
                </a:pPr>
                <a:r>
                  <a:rPr lang="es-MX" altLang="es-MX" sz="3200" b="1" i="1" dirty="0" smtClean="0">
                    <a:latin typeface="Times New Roman" panose="02020603050405020304" pitchFamily="18" charset="0"/>
                    <a:cs typeface="Times New Roman" panose="02020603050405020304" pitchFamily="18" charset="0"/>
                  </a:rPr>
                  <a:t>Sea </a:t>
                </a:r>
                <a:r>
                  <a:rPr lang="es-MX" altLang="es-MX" sz="3200" b="1" i="1" dirty="0">
                    <a:latin typeface="Times New Roman" panose="02020603050405020304" pitchFamily="18" charset="0"/>
                    <a:cs typeface="Times New Roman" panose="02020603050405020304" pitchFamily="18" charset="0"/>
                  </a:rPr>
                  <a:t>G = </a:t>
                </a:r>
                <a:r>
                  <a:rPr lang="es-MX" altLang="es-MX" sz="3200" b="1" i="1" dirty="0" smtClean="0">
                    <a:latin typeface="Times New Roman" panose="02020603050405020304" pitchFamily="18" charset="0"/>
                    <a:cs typeface="Times New Roman" panose="02020603050405020304" pitchFamily="18" charset="0"/>
                  </a:rPr>
                  <a:t>(V</a:t>
                </a:r>
                <a:r>
                  <a:rPr lang="es-MX" altLang="es-MX" sz="3200" b="1" i="1" dirty="0">
                    <a:latin typeface="Times New Roman" panose="02020603050405020304" pitchFamily="18" charset="0"/>
                    <a:cs typeface="Times New Roman" panose="02020603050405020304" pitchFamily="18" charset="0"/>
                  </a:rPr>
                  <a:t>, </a:t>
                </a:r>
                <a:r>
                  <a:rPr lang="es-ES" altLang="es-MX" sz="3200" b="1" i="1" dirty="0">
                    <a:latin typeface="Times New Roman" panose="02020603050405020304" pitchFamily="18" charset="0"/>
                    <a:cs typeface="Times New Roman" panose="02020603050405020304" pitchFamily="18" charset="0"/>
                  </a:rPr>
                  <a:t>∑</a:t>
                </a:r>
                <a:r>
                  <a:rPr lang="es-MX" altLang="es-MX" sz="3200" b="1" i="1" dirty="0">
                    <a:latin typeface="Times New Roman" panose="02020603050405020304" pitchFamily="18" charset="0"/>
                    <a:cs typeface="Times New Roman" panose="02020603050405020304" pitchFamily="18" charset="0"/>
                  </a:rPr>
                  <a:t>, S, </a:t>
                </a:r>
                <a:r>
                  <a:rPr lang="es-MX" altLang="es-MX" sz="3200" b="1" i="1" dirty="0" smtClean="0">
                    <a:latin typeface="Times New Roman" panose="02020603050405020304" pitchFamily="18" charset="0"/>
                    <a:cs typeface="Times New Roman" panose="02020603050405020304" pitchFamily="18" charset="0"/>
                  </a:rPr>
                  <a:t>P)  </a:t>
                </a:r>
                <a:r>
                  <a:rPr lang="es-MX" altLang="es-MX" sz="3200" b="1" i="1" dirty="0">
                    <a:latin typeface="Times New Roman" panose="02020603050405020304" pitchFamily="18" charset="0"/>
                    <a:cs typeface="Times New Roman" panose="02020603050405020304" pitchFamily="18" charset="0"/>
                  </a:rPr>
                  <a:t>una GCL. </a:t>
                </a:r>
                <a:endParaRPr lang="es-MX" altLang="es-MX" sz="3200" b="1" i="1" dirty="0" smtClean="0">
                  <a:latin typeface="Times New Roman" panose="02020603050405020304" pitchFamily="18" charset="0"/>
                  <a:cs typeface="Times New Roman" panose="02020603050405020304" pitchFamily="18" charset="0"/>
                </a:endParaRPr>
              </a:p>
              <a:p>
                <a:pPr marL="0" indent="0" algn="just">
                  <a:buNone/>
                </a:pPr>
                <a:r>
                  <a:rPr lang="es-MX" altLang="es-MX" sz="3200" b="1" i="1" dirty="0" smtClean="0">
                    <a:latin typeface="Times New Roman" panose="02020603050405020304" pitchFamily="18" charset="0"/>
                    <a:cs typeface="Times New Roman" panose="02020603050405020304" pitchFamily="18" charset="0"/>
                  </a:rPr>
                  <a:t>El </a:t>
                </a:r>
                <a:r>
                  <a:rPr lang="es-MX" altLang="es-MX" sz="3200" b="1" i="1" dirty="0">
                    <a:latin typeface="Times New Roman" panose="02020603050405020304" pitchFamily="18" charset="0"/>
                    <a:cs typeface="Times New Roman" panose="02020603050405020304" pitchFamily="18" charset="0"/>
                  </a:rPr>
                  <a:t>lenguaje que genera G es:</a:t>
                </a:r>
              </a:p>
              <a:p>
                <a:pPr marL="0" indent="0" algn="just">
                  <a:buNone/>
                </a:pPr>
                <a:endParaRPr lang="es-MX" altLang="es-MX" sz="3200" b="1" i="1" dirty="0">
                  <a:latin typeface="Times New Roman" panose="02020603050405020304" pitchFamily="18" charset="0"/>
                  <a:cs typeface="Times New Roman" panose="02020603050405020304" pitchFamily="18" charset="0"/>
                </a:endParaRPr>
              </a:p>
              <a:p>
                <a:pPr marL="0" lvl="1" indent="0" algn="just">
                  <a:spcBef>
                    <a:spcPts val="1000"/>
                  </a:spcBef>
                  <a:buNone/>
                </a:pPr>
                <a:r>
                  <a:rPr lang="es-MX" altLang="es-MX" sz="3200" b="1" i="1" dirty="0">
                    <a:latin typeface="Times New Roman" panose="02020603050405020304" pitchFamily="18" charset="0"/>
                    <a:cs typeface="Times New Roman" panose="02020603050405020304" pitchFamily="18" charset="0"/>
                  </a:rPr>
                  <a:t>L( G ) = { x </a:t>
                </a:r>
                <a:r>
                  <a:rPr lang="es-MX" altLang="es-MX" sz="3200" b="1" i="1" dirty="0">
                    <a:latin typeface="Times New Roman" panose="02020603050405020304" pitchFamily="18" charset="0"/>
                    <a:cs typeface="Times New Roman" panose="02020603050405020304" pitchFamily="18" charset="0"/>
                    <a:sym typeface="Symbol" panose="05050102010706020507" pitchFamily="18" charset="2"/>
                  </a:rPr>
                  <a:t></a:t>
                </a:r>
                <a:r>
                  <a:rPr lang="es-MX" altLang="es-MX" sz="3200" b="1" i="1" dirty="0">
                    <a:latin typeface="Times New Roman" panose="02020603050405020304" pitchFamily="18" charset="0"/>
                    <a:cs typeface="Times New Roman" panose="02020603050405020304" pitchFamily="18" charset="0"/>
                  </a:rPr>
                  <a:t> </a:t>
                </a:r>
                <a:r>
                  <a:rPr lang="es-ES" altLang="es-MX" sz="3200" b="1" i="1" dirty="0">
                    <a:latin typeface="Times New Roman" panose="02020603050405020304" pitchFamily="18" charset="0"/>
                    <a:cs typeface="Times New Roman" panose="02020603050405020304" pitchFamily="18" charset="0"/>
                  </a:rPr>
                  <a:t>∑</a:t>
                </a:r>
                <a:r>
                  <a:rPr lang="es-MX" altLang="es-MX" sz="3200" b="1" i="1" dirty="0" smtClean="0">
                    <a:latin typeface="Times New Roman" panose="02020603050405020304" pitchFamily="18" charset="0"/>
                    <a:cs typeface="Times New Roman" panose="02020603050405020304" pitchFamily="18" charset="0"/>
                  </a:rPr>
                  <a:t>* | </a:t>
                </a:r>
                <a:r>
                  <a:rPr lang="es-MX" altLang="es-MX" sz="3200" b="1" i="1" dirty="0">
                    <a:latin typeface="Times New Roman" panose="02020603050405020304" pitchFamily="18" charset="0"/>
                    <a:cs typeface="Times New Roman" panose="02020603050405020304" pitchFamily="18" charset="0"/>
                  </a:rPr>
                  <a:t>S </a:t>
                </a:r>
                <a14:m>
                  <m:oMath xmlns:m="http://schemas.openxmlformats.org/officeDocument/2006/math">
                    <m:sSubSup>
                      <m:sSubSupPr>
                        <m:ctrlPr>
                          <a:rPr lang="es-MX" altLang="es-MX" sz="3200" b="1" i="1" smtClean="0">
                            <a:latin typeface="Cambria Math" panose="02040503050406030204" pitchFamily="18" charset="0"/>
                            <a:cs typeface="Times New Roman" panose="02020603050405020304" pitchFamily="18" charset="0"/>
                          </a:rPr>
                        </m:ctrlPr>
                      </m:sSubSupPr>
                      <m:e>
                        <m:r>
                          <m:rPr>
                            <m:nor/>
                          </m:rPr>
                          <a:rPr lang="es-MX" altLang="es-MX" sz="3200" b="1" i="1" dirty="0">
                            <a:latin typeface="Times New Roman" panose="02020603050405020304" pitchFamily="18" charset="0"/>
                            <a:cs typeface="Times New Roman" panose="02020603050405020304" pitchFamily="18" charset="0"/>
                          </a:rPr>
                          <m:t>⇒</m:t>
                        </m:r>
                      </m:e>
                      <m:sub>
                        <m:r>
                          <a:rPr lang="es-ES" altLang="es-MX" sz="3200" b="1" i="1" smtClean="0">
                            <a:latin typeface="Cambria Math" panose="02040503050406030204" pitchFamily="18" charset="0"/>
                            <a:cs typeface="Times New Roman" panose="02020603050405020304" pitchFamily="18" charset="0"/>
                          </a:rPr>
                          <m:t>𝑮</m:t>
                        </m:r>
                      </m:sub>
                      <m:sup>
                        <m:r>
                          <a:rPr lang="es-ES" altLang="es-MX" sz="3200" b="1" i="1" smtClean="0">
                            <a:latin typeface="Cambria Math" panose="02040503050406030204" pitchFamily="18" charset="0"/>
                            <a:cs typeface="Times New Roman" panose="02020603050405020304" pitchFamily="18" charset="0"/>
                          </a:rPr>
                          <m:t>∗</m:t>
                        </m:r>
                      </m:sup>
                    </m:sSubSup>
                    <m:r>
                      <a:rPr lang="es-ES" altLang="es-MX" sz="3200" b="1" i="1" smtClean="0">
                        <a:latin typeface="Cambria Math" panose="02040503050406030204" pitchFamily="18" charset="0"/>
                        <a:cs typeface="Times New Roman" panose="02020603050405020304" pitchFamily="18" charset="0"/>
                      </a:rPr>
                      <m:t> </m:t>
                    </m:r>
                  </m:oMath>
                </a14:m>
                <a:r>
                  <a:rPr lang="es-MX" altLang="es-MX" sz="3200" b="1" i="1" dirty="0" smtClean="0">
                    <a:latin typeface="Times New Roman" panose="02020603050405020304" pitchFamily="18" charset="0"/>
                    <a:cs typeface="Times New Roman" panose="02020603050405020304" pitchFamily="18" charset="0"/>
                  </a:rPr>
                  <a:t>x </a:t>
                </a:r>
                <a:r>
                  <a:rPr lang="es-MX" altLang="es-MX" sz="3200" b="1" i="1" dirty="0">
                    <a:latin typeface="Times New Roman" panose="02020603050405020304" pitchFamily="18" charset="0"/>
                    <a:cs typeface="Times New Roman" panose="02020603050405020304" pitchFamily="18" charset="0"/>
                  </a:rPr>
                  <a:t>}</a:t>
                </a:r>
              </a:p>
              <a:p>
                <a:pPr marL="0" lvl="1" indent="0" algn="just">
                  <a:spcBef>
                    <a:spcPts val="1000"/>
                  </a:spcBef>
                  <a:buNone/>
                </a:pPr>
                <a:endParaRPr lang="es-MX" altLang="es-MX" sz="3200" b="1" i="1" dirty="0">
                  <a:latin typeface="Times New Roman" panose="02020603050405020304" pitchFamily="18" charset="0"/>
                  <a:cs typeface="Times New Roman" panose="02020603050405020304" pitchFamily="18" charset="0"/>
                </a:endParaRPr>
              </a:p>
              <a:p>
                <a:pPr marL="0" lvl="1" indent="0" algn="just">
                  <a:spcBef>
                    <a:spcPts val="1000"/>
                  </a:spcBef>
                  <a:buNone/>
                </a:pPr>
                <a:r>
                  <a:rPr lang="es-MX" altLang="es-MX" sz="3200" b="1" i="1" dirty="0">
                    <a:latin typeface="Times New Roman" panose="02020603050405020304" pitchFamily="18" charset="0"/>
                    <a:cs typeface="Times New Roman" panose="02020603050405020304" pitchFamily="18" charset="0"/>
                  </a:rPr>
                  <a:t>Un lenguaje L es un lenguaje de contexto libre </a:t>
                </a:r>
                <a:r>
                  <a:rPr lang="es-MX" altLang="es-MX" sz="3200" b="1" i="1" dirty="0" smtClean="0">
                    <a:latin typeface="Times New Roman" panose="02020603050405020304" pitchFamily="18" charset="0"/>
                    <a:cs typeface="Times New Roman" panose="02020603050405020304" pitchFamily="18" charset="0"/>
                  </a:rPr>
                  <a:t>(LCL) </a:t>
                </a:r>
                <a:r>
                  <a:rPr lang="es-MX" altLang="es-MX" sz="3200" b="1" i="1" dirty="0">
                    <a:latin typeface="Times New Roman" panose="02020603050405020304" pitchFamily="18" charset="0"/>
                    <a:cs typeface="Times New Roman" panose="02020603050405020304" pitchFamily="18" charset="0"/>
                  </a:rPr>
                  <a:t>si existe una GCL G tal que L = L ( G ).</a:t>
                </a:r>
                <a:endParaRPr lang="es-ES" altLang="es-MX" sz="3200" b="1" i="1" dirty="0">
                  <a:latin typeface="Times New Roman" panose="02020603050405020304" pitchFamily="18" charset="0"/>
                  <a:cs typeface="Times New Roman" panose="02020603050405020304" pitchFamily="18" charset="0"/>
                </a:endParaRPr>
              </a:p>
            </p:txBody>
          </p:sp>
        </mc:Choice>
        <mc:Fallback xmlns="">
          <p:sp>
            <p:nvSpPr>
              <p:cNvPr id="21507" name="Rectangle 3"/>
              <p:cNvSpPr>
                <a:spLocks noGrp="1" noRot="1" noChangeAspect="1" noMove="1" noResize="1" noEditPoints="1" noAdjustHandles="1" noChangeArrowheads="1" noChangeShapeType="1" noTextEdit="1"/>
              </p:cNvSpPr>
              <p:nvPr>
                <p:ph idx="1"/>
              </p:nvPr>
            </p:nvSpPr>
            <p:spPr>
              <a:xfrm>
                <a:off x="1030310" y="2000250"/>
                <a:ext cx="10470524" cy="4356100"/>
              </a:xfrm>
              <a:blipFill rotWithShape="0">
                <a:blip r:embed="rId3"/>
                <a:stretch>
                  <a:fillRect l="-1455" t="-3077" r="-1513"/>
                </a:stretch>
              </a:blipFill>
            </p:spPr>
            <p:txBody>
              <a:bodyPr/>
              <a:lstStyle/>
              <a:p>
                <a:r>
                  <a:rPr lang="es-ES">
                    <a:noFill/>
                  </a:rPr>
                  <a:t> </a:t>
                </a:r>
              </a:p>
            </p:txBody>
          </p:sp>
        </mc:Fallback>
      </mc:AlternateContent>
      <p:sp>
        <p:nvSpPr>
          <p:cNvPr id="21508" name="3 Marcador de fecha"/>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03759AEE-4B82-4711-A936-1E5D469C7AE7}" type="datetime1">
              <a:rPr lang="es-MX" altLang="es-MX" sz="1200" smtClean="0">
                <a:latin typeface="Arial" panose="020B0604020202020204" pitchFamily="34" charset="0"/>
                <a:cs typeface="Arial" panose="020B0604020202020204" pitchFamily="34" charset="0"/>
              </a:rPr>
              <a:t>12/10/2016</a:t>
            </a:fld>
            <a:endParaRPr lang="es-ES" altLang="es-MX" sz="1200">
              <a:latin typeface="Arial" panose="020B0604020202020204" pitchFamily="34" charset="0"/>
              <a:cs typeface="Arial" panose="020B0604020202020204" pitchFamily="34" charset="0"/>
            </a:endParaRPr>
          </a:p>
        </p:txBody>
      </p:sp>
      <p:sp>
        <p:nvSpPr>
          <p:cNvPr id="21509" name="5 Marcador de pie de página"/>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s-ES" altLang="es-MX" sz="1200" smtClean="0">
                <a:latin typeface="Arial" panose="020B0604020202020204" pitchFamily="34" charset="0"/>
                <a:cs typeface="Arial" panose="020B0604020202020204" pitchFamily="34" charset="0"/>
              </a:rPr>
              <a:t>S. Job Morales Escobar</a:t>
            </a:r>
            <a:endParaRPr lang="es-ES" altLang="es-MX" sz="1200">
              <a:latin typeface="Arial" panose="020B0604020202020204" pitchFamily="34" charset="0"/>
              <a:cs typeface="Arial" panose="020B0604020202020204" pitchFamily="34" charset="0"/>
            </a:endParaRPr>
          </a:p>
        </p:txBody>
      </p:sp>
      <p:sp>
        <p:nvSpPr>
          <p:cNvPr id="21510" name="4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2DD7384F-D6C8-483C-A841-AF8092B91100}" type="slidenum">
              <a:rPr lang="es-ES" altLang="es-MX" sz="1200">
                <a:latin typeface="Arial" panose="020B0604020202020204" pitchFamily="34" charset="0"/>
              </a:rPr>
              <a:pPr>
                <a:spcBef>
                  <a:spcPct val="0"/>
                </a:spcBef>
                <a:buFontTx/>
                <a:buNone/>
              </a:pPr>
              <a:t>16</a:t>
            </a:fld>
            <a:endParaRPr lang="es-ES" altLang="es-MX" sz="1200">
              <a:latin typeface="Arial" panose="020B0604020202020204" pitchFamily="34" charset="0"/>
            </a:endParaRPr>
          </a:p>
        </p:txBody>
      </p:sp>
    </p:spTree>
    <p:extLst>
      <p:ext uri="{BB962C8B-B14F-4D97-AF65-F5344CB8AC3E}">
        <p14:creationId xmlns:p14="http://schemas.microsoft.com/office/powerpoint/2010/main" val="31245894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3494" y="309094"/>
            <a:ext cx="10281117" cy="927279"/>
          </a:xfrm>
        </p:spPr>
        <p:txBody>
          <a:bodyPr vert="horz" lIns="91440" tIns="45720" rIns="91440" bIns="45720" rtlCol="0" anchor="b">
            <a:normAutofit/>
          </a:bodyPr>
          <a:lstStyle/>
          <a:p>
            <a:pPr algn="ctr"/>
            <a:r>
              <a:rPr lang="es-MX" sz="4400" b="1" i="1" dirty="0">
                <a:solidFill>
                  <a:schemeClr val="tx2"/>
                </a:solidFill>
                <a:latin typeface="Times New Roman" panose="02020603050405020304" pitchFamily="18" charset="0"/>
                <a:ea typeface="+mn-ea"/>
                <a:cs typeface="Times New Roman" pitchFamily="18" charset="0"/>
              </a:rPr>
              <a:t>Lingüística y Procesamiento del </a:t>
            </a:r>
            <a:r>
              <a:rPr lang="es-MX" sz="4400" b="1" i="1" dirty="0" smtClean="0">
                <a:solidFill>
                  <a:schemeClr val="tx2"/>
                </a:solidFill>
                <a:latin typeface="Times New Roman" panose="02020603050405020304" pitchFamily="18" charset="0"/>
                <a:ea typeface="+mn-ea"/>
                <a:cs typeface="Times New Roman" pitchFamily="18" charset="0"/>
              </a:rPr>
              <a:t>Lenguaje</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223494" y="1764405"/>
            <a:ext cx="10281118" cy="4842457"/>
          </a:xfrm>
        </p:spPr>
        <p:txBody>
          <a:bodyPr vert="horz" lIns="91440" tIns="45720" rIns="91440" bIns="45720" rtlCol="0">
            <a:normAutofit/>
          </a:bodyPr>
          <a:lstStyle/>
          <a:p>
            <a:pPr algn="just"/>
            <a:r>
              <a:rPr lang="es-MX" sz="4000" b="1" i="1" dirty="0">
                <a:solidFill>
                  <a:schemeClr val="tx1"/>
                </a:solidFill>
                <a:latin typeface="Times New Roman" panose="02020603050405020304" pitchFamily="18" charset="0"/>
                <a:cs typeface="Times New Roman" panose="02020603050405020304" pitchFamily="18" charset="0"/>
              </a:rPr>
              <a:t>Lingüística </a:t>
            </a:r>
            <a:endParaRPr lang="es-MX" sz="4000" b="1" i="1" dirty="0" smtClean="0">
              <a:solidFill>
                <a:schemeClr val="tx1"/>
              </a:solidFill>
              <a:latin typeface="Times New Roman" panose="02020603050405020304" pitchFamily="18" charset="0"/>
              <a:cs typeface="Times New Roman" panose="02020603050405020304" pitchFamily="18" charset="0"/>
            </a:endParaRPr>
          </a:p>
          <a:p>
            <a:pPr algn="just"/>
            <a:r>
              <a:rPr lang="es-MX" sz="4000" b="1" i="1" dirty="0" smtClean="0">
                <a:solidFill>
                  <a:schemeClr val="tx1"/>
                </a:solidFill>
                <a:latin typeface="Times New Roman" panose="02020603050405020304" pitchFamily="18" charset="0"/>
                <a:cs typeface="Times New Roman" panose="02020603050405020304" pitchFamily="18" charset="0"/>
              </a:rPr>
              <a:t>Es </a:t>
            </a:r>
            <a:r>
              <a:rPr lang="es-MX" sz="4000" b="1" i="1" dirty="0">
                <a:solidFill>
                  <a:schemeClr val="tx1"/>
                </a:solidFill>
                <a:latin typeface="Times New Roman" panose="02020603050405020304" pitchFamily="18" charset="0"/>
                <a:cs typeface="Times New Roman" panose="02020603050405020304" pitchFamily="18" charset="0"/>
              </a:rPr>
              <a:t>la ciencia del </a:t>
            </a:r>
            <a:r>
              <a:rPr lang="es-MX" sz="4000" b="1" i="1" dirty="0" smtClean="0">
                <a:solidFill>
                  <a:schemeClr val="tx1"/>
                </a:solidFill>
                <a:latin typeface="Times New Roman" panose="02020603050405020304" pitchFamily="18" charset="0"/>
                <a:cs typeface="Times New Roman" panose="02020603050405020304" pitchFamily="18" charset="0"/>
              </a:rPr>
              <a:t>lenguaje, su </a:t>
            </a:r>
            <a:r>
              <a:rPr lang="es-MX" sz="4000" b="1" i="1" dirty="0">
                <a:solidFill>
                  <a:schemeClr val="tx1"/>
                </a:solidFill>
                <a:latin typeface="Times New Roman" panose="02020603050405020304" pitchFamily="18" charset="0"/>
                <a:cs typeface="Times New Roman" panose="02020603050405020304" pitchFamily="18" charset="0"/>
              </a:rPr>
              <a:t>estudio incluye</a:t>
            </a:r>
            <a:r>
              <a:rPr lang="es-MX" sz="4000" b="1" i="1" dirty="0" smtClean="0">
                <a:solidFill>
                  <a:schemeClr val="tx1"/>
                </a:solidFill>
                <a:latin typeface="Times New Roman" panose="02020603050405020304" pitchFamily="18" charset="0"/>
                <a:cs typeface="Times New Roman" panose="02020603050405020304" pitchFamily="18" charset="0"/>
              </a:rPr>
              <a:t>:</a:t>
            </a:r>
          </a:p>
          <a:p>
            <a:pPr algn="just"/>
            <a:endParaRPr lang="es-MX" sz="4000" b="1" i="1" dirty="0">
              <a:solidFill>
                <a:schemeClr val="tx1"/>
              </a:solidFill>
              <a:latin typeface="Times New Roman" panose="02020603050405020304" pitchFamily="18" charset="0"/>
              <a:cs typeface="Times New Roman" panose="02020603050405020304" pitchFamily="18" charset="0"/>
            </a:endParaRPr>
          </a:p>
          <a:p>
            <a:pPr marL="1600200" lvl="3"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sonidos (fonología), </a:t>
            </a:r>
          </a:p>
          <a:p>
            <a:pPr marL="1600200" lvl="3"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formación de palabras (morfología), </a:t>
            </a:r>
          </a:p>
          <a:p>
            <a:pPr marL="1600200" lvl="3"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estructura de las oraciones (sintaxis)</a:t>
            </a:r>
          </a:p>
          <a:p>
            <a:pPr marL="1600200" lvl="3"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significado (semántica), y la comprensión (pragmática</a:t>
            </a:r>
            <a:r>
              <a:rPr lang="es-MX" sz="3200" b="1" i="1" dirty="0" smtClean="0">
                <a:solidFill>
                  <a:schemeClr val="tx1"/>
                </a:solidFill>
                <a:latin typeface="Times New Roman" panose="02020603050405020304" pitchFamily="18" charset="0"/>
                <a:cs typeface="Times New Roman" panose="02020603050405020304" pitchFamily="18" charset="0"/>
              </a:rPr>
              <a:t>)</a:t>
            </a:r>
            <a:endParaRPr lang="es-MX" sz="32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D9D089BF-5141-444F-99AD-F02778C60161}"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17</a:t>
            </a:fld>
            <a:endParaRPr lang="es-MX"/>
          </a:p>
        </p:txBody>
      </p:sp>
    </p:spTree>
    <p:extLst>
      <p:ext uri="{BB962C8B-B14F-4D97-AF65-F5344CB8AC3E}">
        <p14:creationId xmlns:p14="http://schemas.microsoft.com/office/powerpoint/2010/main" val="2002204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4102" y="426791"/>
            <a:ext cx="9920510" cy="927279"/>
          </a:xfrm>
        </p:spPr>
        <p:txBody>
          <a:bodyPr vert="horz" lIns="91440" tIns="45720" rIns="91440" bIns="45720" rtlCol="0" anchor="b">
            <a:normAutofit/>
          </a:bodyPr>
          <a:lstStyle/>
          <a:p>
            <a:pPr algn="ctr"/>
            <a:r>
              <a:rPr lang="es-MX" sz="4400" b="1" i="1" dirty="0">
                <a:solidFill>
                  <a:schemeClr val="tx2"/>
                </a:solidFill>
                <a:latin typeface="Times New Roman" panose="02020603050405020304" pitchFamily="18" charset="0"/>
                <a:ea typeface="+mn-ea"/>
                <a:cs typeface="Times New Roman" pitchFamily="18" charset="0"/>
              </a:rPr>
              <a:t>Lingüística y Procesamiento del Lenguaje </a:t>
            </a:r>
          </a:p>
        </p:txBody>
      </p:sp>
      <p:sp>
        <p:nvSpPr>
          <p:cNvPr id="3" name="Marcador de texto 2"/>
          <p:cNvSpPr>
            <a:spLocks noGrp="1"/>
          </p:cNvSpPr>
          <p:nvPr>
            <p:ph type="body" idx="1"/>
          </p:nvPr>
        </p:nvSpPr>
        <p:spPr>
          <a:xfrm>
            <a:off x="1146220" y="1764405"/>
            <a:ext cx="10358391" cy="4842457"/>
          </a:xfrm>
        </p:spPr>
        <p:txBody>
          <a:bodyPr vert="horz" lIns="91440" tIns="45720" rIns="91440" bIns="45720" rtlCol="0">
            <a:normAutofit/>
          </a:bodyPr>
          <a:lstStyle/>
          <a:p>
            <a:pPr algn="just"/>
            <a:endParaRPr lang="es-MX" sz="3600" b="1" i="1" dirty="0">
              <a:solidFill>
                <a:schemeClr val="tx1"/>
              </a:solidFill>
              <a:latin typeface="Times New Roman" panose="02020603050405020304" pitchFamily="18" charset="0"/>
              <a:cs typeface="Times New Roman" panose="02020603050405020304" pitchFamily="18" charset="0"/>
            </a:endParaRPr>
          </a:p>
          <a:p>
            <a:pPr algn="just"/>
            <a:r>
              <a:rPr lang="es-MX" sz="3600" b="1" i="1" dirty="0" smtClean="0">
                <a:solidFill>
                  <a:schemeClr val="tx1"/>
                </a:solidFill>
                <a:latin typeface="Times New Roman" panose="02020603050405020304" pitchFamily="18" charset="0"/>
                <a:cs typeface="Times New Roman" panose="02020603050405020304" pitchFamily="18" charset="0"/>
              </a:rPr>
              <a:t>Niveles </a:t>
            </a:r>
            <a:r>
              <a:rPr lang="es-MX" sz="3600" b="1" i="1" dirty="0">
                <a:solidFill>
                  <a:schemeClr val="tx1"/>
                </a:solidFill>
                <a:latin typeface="Times New Roman" panose="02020603050405020304" pitchFamily="18" charset="0"/>
                <a:cs typeface="Times New Roman" panose="02020603050405020304" pitchFamily="18" charset="0"/>
              </a:rPr>
              <a:t>de análisis </a:t>
            </a:r>
            <a:r>
              <a:rPr lang="es-MX" sz="3600" b="1" i="1" dirty="0" smtClean="0">
                <a:solidFill>
                  <a:schemeClr val="tx1"/>
                </a:solidFill>
                <a:latin typeface="Times New Roman" panose="02020603050405020304" pitchFamily="18" charset="0"/>
                <a:cs typeface="Times New Roman" panose="02020603050405020304" pitchFamily="18" charset="0"/>
              </a:rPr>
              <a:t>lingüístico:</a:t>
            </a:r>
          </a:p>
          <a:p>
            <a:pPr algn="just"/>
            <a:endParaRPr lang="es-MX" sz="3600" b="1" i="1" dirty="0">
              <a:solidFill>
                <a:schemeClr val="tx1"/>
              </a:solidFill>
              <a:latin typeface="Times New Roman" panose="02020603050405020304" pitchFamily="18" charset="0"/>
              <a:cs typeface="Times New Roman" panose="02020603050405020304" pitchFamily="18" charset="0"/>
            </a:endParaRPr>
          </a:p>
          <a:p>
            <a:pPr marL="685800" lvl="1"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Nivel más alto corresponde al reconocimiento de voz (SR) </a:t>
            </a:r>
          </a:p>
          <a:p>
            <a:pPr marL="685800" lvl="1"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Niveles más bajo corresponden al procesamiento del lenguaje natural (NLP). </a:t>
            </a:r>
          </a:p>
          <a:p>
            <a:pPr marL="228600" indent="-228600" algn="just">
              <a:buChar char="•"/>
            </a:pPr>
            <a:endParaRPr lang="es-MX" sz="36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9C4B9B51-E875-47C5-BF43-FA7148D346E7}"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18</a:t>
            </a:fld>
            <a:endParaRPr lang="es-MX"/>
          </a:p>
        </p:txBody>
      </p:sp>
    </p:spTree>
    <p:extLst>
      <p:ext uri="{BB962C8B-B14F-4D97-AF65-F5344CB8AC3E}">
        <p14:creationId xmlns:p14="http://schemas.microsoft.com/office/powerpoint/2010/main" val="22145870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112135" y="168210"/>
            <a:ext cx="8242479" cy="6335349"/>
          </a:xfrm>
          <a:prstGeom prst="rect">
            <a:avLst/>
          </a:prstGeom>
        </p:spPr>
      </p:pic>
      <p:sp>
        <p:nvSpPr>
          <p:cNvPr id="3" name="Marcador de fecha 2"/>
          <p:cNvSpPr>
            <a:spLocks noGrp="1"/>
          </p:cNvSpPr>
          <p:nvPr>
            <p:ph type="dt" sz="half" idx="10"/>
          </p:nvPr>
        </p:nvSpPr>
        <p:spPr/>
        <p:txBody>
          <a:bodyPr/>
          <a:lstStyle/>
          <a:p>
            <a:fld id="{3E75FDEC-FD33-4ADC-9763-F021B5D20F10}" type="datetime1">
              <a:rPr lang="es-MX" smtClean="0"/>
              <a:t>12/10/2016</a:t>
            </a:fld>
            <a:endParaRPr lang="es-MX"/>
          </a:p>
        </p:txBody>
      </p:sp>
      <p:sp>
        <p:nvSpPr>
          <p:cNvPr id="4" name="Marcador de pie de página 3"/>
          <p:cNvSpPr>
            <a:spLocks noGrp="1"/>
          </p:cNvSpPr>
          <p:nvPr>
            <p:ph type="ftr" sz="quarter" idx="11"/>
          </p:nvPr>
        </p:nvSpPr>
        <p:spPr/>
        <p:txBody>
          <a:bodyPr/>
          <a:lstStyle/>
          <a:p>
            <a:r>
              <a:rPr lang="es-MX" smtClean="0"/>
              <a:t>S. Job Morales Escobar</a:t>
            </a:r>
            <a:endParaRPr lang="es-MX"/>
          </a:p>
        </p:txBody>
      </p:sp>
      <p:sp>
        <p:nvSpPr>
          <p:cNvPr id="5" name="Marcador de número de diapositiva 4"/>
          <p:cNvSpPr>
            <a:spLocks noGrp="1"/>
          </p:cNvSpPr>
          <p:nvPr>
            <p:ph type="sldNum" sz="quarter" idx="12"/>
          </p:nvPr>
        </p:nvSpPr>
        <p:spPr/>
        <p:txBody>
          <a:bodyPr/>
          <a:lstStyle/>
          <a:p>
            <a:fld id="{2176A159-765A-4065-96BE-E6729BE76A2E}" type="slidenum">
              <a:rPr lang="es-MX" smtClean="0"/>
              <a:t>19</a:t>
            </a:fld>
            <a:endParaRPr lang="es-MX"/>
          </a:p>
        </p:txBody>
      </p:sp>
    </p:spTree>
    <p:extLst>
      <p:ext uri="{BB962C8B-B14F-4D97-AF65-F5344CB8AC3E}">
        <p14:creationId xmlns:p14="http://schemas.microsoft.com/office/powerpoint/2010/main" val="3465251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112249" y="-410581"/>
            <a:ext cx="9967501" cy="7679161"/>
          </a:xfrm>
          <a:prstGeom prst="rect">
            <a:avLst/>
          </a:prstGeom>
        </p:spPr>
      </p:pic>
      <p:sp>
        <p:nvSpPr>
          <p:cNvPr id="2" name="Marcador de fecha 1"/>
          <p:cNvSpPr>
            <a:spLocks noGrp="1"/>
          </p:cNvSpPr>
          <p:nvPr>
            <p:ph type="dt" sz="half" idx="10"/>
          </p:nvPr>
        </p:nvSpPr>
        <p:spPr/>
        <p:txBody>
          <a:bodyPr/>
          <a:lstStyle/>
          <a:p>
            <a:fld id="{91B4A64F-CBBE-4E7F-8948-E30119190E4E}" type="datetime1">
              <a:rPr lang="es-MX" smtClean="0"/>
              <a:t>12/10/2016</a:t>
            </a:fld>
            <a:endParaRPr lang="es-MX"/>
          </a:p>
        </p:txBody>
      </p:sp>
      <p:sp>
        <p:nvSpPr>
          <p:cNvPr id="3" name="Marcador de pie de página 2"/>
          <p:cNvSpPr>
            <a:spLocks noGrp="1"/>
          </p:cNvSpPr>
          <p:nvPr>
            <p:ph type="ftr" sz="quarter" idx="11"/>
          </p:nvPr>
        </p:nvSpPr>
        <p:spPr/>
        <p:txBody>
          <a:bodyPr/>
          <a:lstStyle/>
          <a:p>
            <a:r>
              <a:rPr lang="es-MX" smtClean="0"/>
              <a:t>S. Job Morales Escobar</a:t>
            </a:r>
            <a:endParaRPr lang="es-MX"/>
          </a:p>
        </p:txBody>
      </p:sp>
      <p:sp>
        <p:nvSpPr>
          <p:cNvPr id="4" name="Marcador de número de diapositiva 3"/>
          <p:cNvSpPr>
            <a:spLocks noGrp="1"/>
          </p:cNvSpPr>
          <p:nvPr>
            <p:ph type="sldNum" sz="quarter" idx="12"/>
          </p:nvPr>
        </p:nvSpPr>
        <p:spPr/>
        <p:txBody>
          <a:bodyPr/>
          <a:lstStyle/>
          <a:p>
            <a:fld id="{2176A159-765A-4065-96BE-E6729BE76A2E}" type="slidenum">
              <a:rPr lang="es-MX" smtClean="0"/>
              <a:t>2</a:t>
            </a:fld>
            <a:endParaRPr lang="es-MX"/>
          </a:p>
        </p:txBody>
      </p:sp>
    </p:spTree>
    <p:extLst>
      <p:ext uri="{BB962C8B-B14F-4D97-AF65-F5344CB8AC3E}">
        <p14:creationId xmlns:p14="http://schemas.microsoft.com/office/powerpoint/2010/main" val="33481576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1978" y="274033"/>
            <a:ext cx="10332634" cy="927279"/>
          </a:xfrm>
        </p:spPr>
        <p:txBody>
          <a:bodyPr vert="horz" lIns="91440" tIns="45720" rIns="91440" bIns="45720" rtlCol="0" anchor="b">
            <a:normAutofit/>
          </a:bodyPr>
          <a:lstStyle/>
          <a:p>
            <a:pPr algn="ctr"/>
            <a:r>
              <a:rPr lang="es-MX" sz="4400" b="1" i="1" dirty="0">
                <a:solidFill>
                  <a:schemeClr val="tx2"/>
                </a:solidFill>
                <a:latin typeface="Times New Roman" panose="02020603050405020304" pitchFamily="18" charset="0"/>
                <a:ea typeface="+mn-ea"/>
                <a:cs typeface="Times New Roman" pitchFamily="18" charset="0"/>
              </a:rPr>
              <a:t>Etapas de PLN </a:t>
            </a:r>
          </a:p>
        </p:txBody>
      </p:sp>
      <p:sp>
        <p:nvSpPr>
          <p:cNvPr id="3" name="Marcador de texto 2"/>
          <p:cNvSpPr>
            <a:spLocks noGrp="1"/>
          </p:cNvSpPr>
          <p:nvPr>
            <p:ph type="body" idx="1"/>
          </p:nvPr>
        </p:nvSpPr>
        <p:spPr>
          <a:xfrm>
            <a:off x="1030310" y="1545465"/>
            <a:ext cx="10474301" cy="5061397"/>
          </a:xfrm>
        </p:spPr>
        <p:txBody>
          <a:bodyPr vert="horz" lIns="91440" tIns="45720" rIns="91440" bIns="45720" rtlCol="0">
            <a:noAutofit/>
          </a:bodyPr>
          <a:lstStyle/>
          <a:p>
            <a:pPr algn="just"/>
            <a:r>
              <a:rPr lang="es-MX" b="1" i="1" dirty="0">
                <a:solidFill>
                  <a:schemeClr val="tx1"/>
                </a:solidFill>
                <a:latin typeface="Times New Roman" panose="02020603050405020304" pitchFamily="18" charset="0"/>
                <a:cs typeface="Times New Roman" panose="02020603050405020304" pitchFamily="18" charset="0"/>
              </a:rPr>
              <a:t>El PLN se realiza en 5 niveles.</a:t>
            </a:r>
          </a:p>
          <a:p>
            <a:pPr algn="just"/>
            <a:r>
              <a:rPr lang="es-MX" b="1" i="1" dirty="0">
                <a:solidFill>
                  <a:schemeClr val="tx1"/>
                </a:solidFill>
                <a:latin typeface="Times New Roman" panose="02020603050405020304" pitchFamily="18" charset="0"/>
                <a:cs typeface="Times New Roman" panose="02020603050405020304" pitchFamily="18" charset="0"/>
              </a:rPr>
              <a:t>1. Morfológico y Análisis léxico: </a:t>
            </a:r>
          </a:p>
          <a:p>
            <a:pPr marL="914400" lvl="1" indent="-457200" algn="just">
              <a:buFont typeface="Arial" panose="020B0604020202020204" pitchFamily="34" charset="0"/>
              <a:buChar char="•"/>
            </a:pPr>
            <a:r>
              <a:rPr lang="es-MX" sz="2800" b="1" i="1" dirty="0">
                <a:solidFill>
                  <a:schemeClr val="tx1"/>
                </a:solidFill>
                <a:latin typeface="Times New Roman" panose="02020603050405020304" pitchFamily="18" charset="0"/>
                <a:cs typeface="Times New Roman" panose="02020603050405020304" pitchFamily="18" charset="0"/>
              </a:rPr>
              <a:t>El léxico de un </a:t>
            </a:r>
            <a:r>
              <a:rPr lang="es-MX" sz="2800" b="1" i="1" dirty="0" smtClean="0">
                <a:solidFill>
                  <a:schemeClr val="tx1"/>
                </a:solidFill>
                <a:latin typeface="Times New Roman" panose="02020603050405020304" pitchFamily="18" charset="0"/>
                <a:cs typeface="Times New Roman" panose="02020603050405020304" pitchFamily="18" charset="0"/>
              </a:rPr>
              <a:t>lenguaje: </a:t>
            </a:r>
            <a:r>
              <a:rPr lang="es-MX" sz="2800" b="1" i="1" dirty="0">
                <a:solidFill>
                  <a:schemeClr val="tx1"/>
                </a:solidFill>
                <a:latin typeface="Times New Roman" panose="02020603050405020304" pitchFamily="18" charset="0"/>
                <a:cs typeface="Times New Roman" panose="02020603050405020304" pitchFamily="18" charset="0"/>
              </a:rPr>
              <a:t>vocabulario, que incluyen sus palabras y expresiones.</a:t>
            </a:r>
          </a:p>
          <a:p>
            <a:pPr marL="914400" lvl="1" indent="-457200" algn="just">
              <a:buFont typeface="Arial" panose="020B0604020202020204" pitchFamily="34" charset="0"/>
              <a:buChar char="•"/>
            </a:pPr>
            <a:r>
              <a:rPr lang="es-MX" sz="2800" b="1" i="1" dirty="0">
                <a:solidFill>
                  <a:schemeClr val="tx1"/>
                </a:solidFill>
                <a:latin typeface="Times New Roman" panose="02020603050405020304" pitchFamily="18" charset="0"/>
                <a:cs typeface="Times New Roman" panose="02020603050405020304" pitchFamily="18" charset="0"/>
              </a:rPr>
              <a:t>La </a:t>
            </a:r>
            <a:r>
              <a:rPr lang="es-MX" sz="2800" b="1" i="1" dirty="0" smtClean="0">
                <a:solidFill>
                  <a:schemeClr val="tx1"/>
                </a:solidFill>
                <a:latin typeface="Times New Roman" panose="02020603050405020304" pitchFamily="18" charset="0"/>
                <a:cs typeface="Times New Roman" panose="02020603050405020304" pitchFamily="18" charset="0"/>
              </a:rPr>
              <a:t>morfología: </a:t>
            </a:r>
            <a:r>
              <a:rPr lang="es-MX" sz="2800" b="1" i="1" dirty="0">
                <a:solidFill>
                  <a:schemeClr val="tx1"/>
                </a:solidFill>
                <a:latin typeface="Times New Roman" panose="02020603050405020304" pitchFamily="18" charset="0"/>
                <a:cs typeface="Times New Roman" panose="02020603050405020304" pitchFamily="18" charset="0"/>
              </a:rPr>
              <a:t>identificación, análisis y descripción de la estructura de las palabras.</a:t>
            </a:r>
          </a:p>
          <a:p>
            <a:pPr marL="914400" lvl="1" indent="-457200" algn="just">
              <a:buFont typeface="Arial" panose="020B0604020202020204" pitchFamily="34" charset="0"/>
              <a:buChar char="•"/>
            </a:pPr>
            <a:r>
              <a:rPr lang="es-MX" sz="2800" b="1" i="1" dirty="0">
                <a:solidFill>
                  <a:schemeClr val="tx1"/>
                </a:solidFill>
                <a:latin typeface="Times New Roman" panose="02020603050405020304" pitchFamily="18" charset="0"/>
                <a:cs typeface="Times New Roman" panose="02020603050405020304" pitchFamily="18" charset="0"/>
              </a:rPr>
              <a:t>Las </a:t>
            </a:r>
            <a:r>
              <a:rPr lang="es-MX" sz="2800" b="1" i="1" dirty="0" smtClean="0">
                <a:solidFill>
                  <a:schemeClr val="tx1"/>
                </a:solidFill>
                <a:latin typeface="Times New Roman" panose="02020603050405020304" pitchFamily="18" charset="0"/>
                <a:cs typeface="Times New Roman" panose="02020603050405020304" pitchFamily="18" charset="0"/>
              </a:rPr>
              <a:t>palabras: </a:t>
            </a:r>
            <a:r>
              <a:rPr lang="es-MX" sz="2800" b="1" i="1" dirty="0">
                <a:solidFill>
                  <a:schemeClr val="tx1"/>
                </a:solidFill>
                <a:latin typeface="Times New Roman" panose="02020603050405020304" pitchFamily="18" charset="0"/>
                <a:cs typeface="Times New Roman" panose="02020603050405020304" pitchFamily="18" charset="0"/>
              </a:rPr>
              <a:t>son </a:t>
            </a:r>
            <a:r>
              <a:rPr lang="es-MX" sz="2800" b="1" i="1" dirty="0" smtClean="0">
                <a:solidFill>
                  <a:schemeClr val="tx1"/>
                </a:solidFill>
                <a:latin typeface="Times New Roman" panose="02020603050405020304" pitchFamily="18" charset="0"/>
                <a:cs typeface="Times New Roman" panose="02020603050405020304" pitchFamily="18" charset="0"/>
              </a:rPr>
              <a:t>aceptadas </a:t>
            </a:r>
            <a:r>
              <a:rPr lang="es-MX" sz="2800" b="1" i="1" dirty="0">
                <a:solidFill>
                  <a:schemeClr val="tx1"/>
                </a:solidFill>
                <a:latin typeface="Times New Roman" panose="02020603050405020304" pitchFamily="18" charset="0"/>
                <a:cs typeface="Times New Roman" panose="02020603050405020304" pitchFamily="18" charset="0"/>
              </a:rPr>
              <a:t>como las unidades más pequeñas de la sintaxis.</a:t>
            </a:r>
          </a:p>
          <a:p>
            <a:pPr marL="914400" lvl="1" indent="-457200" algn="just">
              <a:buFont typeface="Arial" panose="020B0604020202020204" pitchFamily="34" charset="0"/>
              <a:buChar char="•"/>
            </a:pPr>
            <a:r>
              <a:rPr lang="es-MX" sz="2800" b="1" i="1" dirty="0">
                <a:solidFill>
                  <a:schemeClr val="tx1"/>
                </a:solidFill>
                <a:latin typeface="Times New Roman" panose="02020603050405020304" pitchFamily="18" charset="0"/>
                <a:cs typeface="Times New Roman" panose="02020603050405020304" pitchFamily="18" charset="0"/>
              </a:rPr>
              <a:t>La sintaxis se refiere a las normas y principios que rigen la estructura de las oraciones de un lenguaje individual.</a:t>
            </a:r>
          </a:p>
        </p:txBody>
      </p:sp>
      <p:sp>
        <p:nvSpPr>
          <p:cNvPr id="4" name="Marcador de fecha 3"/>
          <p:cNvSpPr>
            <a:spLocks noGrp="1"/>
          </p:cNvSpPr>
          <p:nvPr>
            <p:ph type="dt" sz="half" idx="10"/>
          </p:nvPr>
        </p:nvSpPr>
        <p:spPr/>
        <p:txBody>
          <a:bodyPr/>
          <a:lstStyle/>
          <a:p>
            <a:fld id="{C0F17B09-FCE0-4D56-B35B-C20F5D79C4B2}"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20</a:t>
            </a:fld>
            <a:endParaRPr lang="es-MX"/>
          </a:p>
        </p:txBody>
      </p:sp>
    </p:spTree>
    <p:extLst>
      <p:ext uri="{BB962C8B-B14F-4D97-AF65-F5344CB8AC3E}">
        <p14:creationId xmlns:p14="http://schemas.microsoft.com/office/powerpoint/2010/main" val="23611979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9100" y="643944"/>
            <a:ext cx="10345512" cy="579549"/>
          </a:xfrm>
        </p:spPr>
        <p:txBody>
          <a:bodyPr vert="horz" lIns="91440" tIns="45720" rIns="91440" bIns="45720" rtlCol="0" anchor="b">
            <a:normAutofit fontScale="90000"/>
          </a:bodyPr>
          <a:lstStyle/>
          <a:p>
            <a:pPr algn="ctr"/>
            <a:r>
              <a:rPr lang="es-MX" sz="4400" b="1" i="1" dirty="0">
                <a:solidFill>
                  <a:schemeClr val="tx2"/>
                </a:solidFill>
                <a:latin typeface="Times New Roman" panose="02020603050405020304" pitchFamily="18" charset="0"/>
                <a:ea typeface="+mn-ea"/>
                <a:cs typeface="Times New Roman" pitchFamily="18" charset="0"/>
              </a:rPr>
              <a:t>Etapas de PLN </a:t>
            </a:r>
          </a:p>
        </p:txBody>
      </p:sp>
      <p:sp>
        <p:nvSpPr>
          <p:cNvPr id="3" name="Marcador de texto 2"/>
          <p:cNvSpPr>
            <a:spLocks noGrp="1"/>
          </p:cNvSpPr>
          <p:nvPr>
            <p:ph type="body" idx="1"/>
          </p:nvPr>
        </p:nvSpPr>
        <p:spPr>
          <a:xfrm>
            <a:off x="1004552" y="1326525"/>
            <a:ext cx="10500059" cy="5280338"/>
          </a:xfrm>
        </p:spPr>
        <p:txBody>
          <a:bodyPr vert="horz" lIns="91440" tIns="45720" rIns="91440" bIns="45720" rtlCol="0">
            <a:noAutofit/>
          </a:bodyPr>
          <a:lstStyle/>
          <a:p>
            <a:pPr algn="just"/>
            <a:r>
              <a:rPr lang="es-MX" b="1" i="1" dirty="0">
                <a:solidFill>
                  <a:schemeClr val="tx1"/>
                </a:solidFill>
                <a:latin typeface="Times New Roman" panose="02020603050405020304" pitchFamily="18" charset="0"/>
                <a:cs typeface="Times New Roman" panose="02020603050405020304" pitchFamily="18" charset="0"/>
              </a:rPr>
              <a:t>Análisis léxico: </a:t>
            </a:r>
          </a:p>
          <a:p>
            <a:pPr algn="just"/>
            <a:r>
              <a:rPr lang="es-MX" b="1" i="1" dirty="0">
                <a:solidFill>
                  <a:schemeClr val="tx1"/>
                </a:solidFill>
                <a:latin typeface="Times New Roman" panose="02020603050405020304" pitchFamily="18" charset="0"/>
                <a:cs typeface="Times New Roman" panose="02020603050405020304" pitchFamily="18" charset="0"/>
              </a:rPr>
              <a:t>El objetivo es dividir el texto en párrafos, frases y palabras. </a:t>
            </a:r>
            <a:endParaRPr lang="es-MX" b="1" i="1" dirty="0" smtClean="0">
              <a:solidFill>
                <a:schemeClr val="tx1"/>
              </a:solidFill>
              <a:latin typeface="Times New Roman" panose="02020603050405020304" pitchFamily="18" charset="0"/>
              <a:cs typeface="Times New Roman" panose="02020603050405020304" pitchFamily="18" charset="0"/>
            </a:endParaRPr>
          </a:p>
          <a:p>
            <a:pPr algn="just"/>
            <a:r>
              <a:rPr lang="es-MX" b="1" i="1" dirty="0" smtClean="0">
                <a:solidFill>
                  <a:schemeClr val="tx1"/>
                </a:solidFill>
                <a:latin typeface="Times New Roman" panose="02020603050405020304" pitchFamily="18" charset="0"/>
                <a:cs typeface="Times New Roman" panose="02020603050405020304" pitchFamily="18" charset="0"/>
              </a:rPr>
              <a:t>El </a:t>
            </a:r>
            <a:r>
              <a:rPr lang="es-MX" b="1" i="1" dirty="0">
                <a:solidFill>
                  <a:schemeClr val="tx1"/>
                </a:solidFill>
                <a:latin typeface="Times New Roman" panose="02020603050405020304" pitchFamily="18" charset="0"/>
                <a:cs typeface="Times New Roman" panose="02020603050405020304" pitchFamily="18" charset="0"/>
              </a:rPr>
              <a:t>análisis léxico no se puede realizar en aislamiento del análisis morfológico y sintáctico.</a:t>
            </a:r>
          </a:p>
          <a:p>
            <a:pPr algn="just"/>
            <a:r>
              <a:rPr lang="es-MX" b="1" i="1" dirty="0" smtClean="0">
                <a:solidFill>
                  <a:schemeClr val="tx1"/>
                </a:solidFill>
                <a:latin typeface="Times New Roman" panose="02020603050405020304" pitchFamily="18" charset="0"/>
                <a:cs typeface="Times New Roman" panose="02020603050405020304" pitchFamily="18" charset="0"/>
              </a:rPr>
              <a:t>2</a:t>
            </a:r>
            <a:r>
              <a:rPr lang="es-MX" b="1" i="1" dirty="0">
                <a:solidFill>
                  <a:schemeClr val="tx1"/>
                </a:solidFill>
                <a:latin typeface="Times New Roman" panose="02020603050405020304" pitchFamily="18" charset="0"/>
                <a:cs typeface="Times New Roman" panose="02020603050405020304" pitchFamily="18" charset="0"/>
              </a:rPr>
              <a:t>. Análisis sintáctico:</a:t>
            </a:r>
          </a:p>
          <a:p>
            <a:pPr algn="just"/>
            <a:r>
              <a:rPr lang="es-MX" b="1" i="1" dirty="0">
                <a:solidFill>
                  <a:schemeClr val="tx1"/>
                </a:solidFill>
                <a:latin typeface="Times New Roman" panose="02020603050405020304" pitchFamily="18" charset="0"/>
                <a:cs typeface="Times New Roman" panose="02020603050405020304" pitchFamily="18" charset="0"/>
              </a:rPr>
              <a:t>Se transforman las secuencias lineales de palabras en ciertas estructuras que muestran la forma en que las palabras se relacionan entre sí. Se pueden rechazar algunas secuencias de palabras si infringen las reglas del lenguaje sobre las formas en que las palabras pueden combinarse. Por ejemplo un analizador sintáctico rechazaría la frase “Chico el va almacén”.</a:t>
            </a:r>
          </a:p>
        </p:txBody>
      </p:sp>
      <p:sp>
        <p:nvSpPr>
          <p:cNvPr id="4" name="Marcador de fecha 3"/>
          <p:cNvSpPr>
            <a:spLocks noGrp="1"/>
          </p:cNvSpPr>
          <p:nvPr>
            <p:ph type="dt" sz="half" idx="10"/>
          </p:nvPr>
        </p:nvSpPr>
        <p:spPr/>
        <p:txBody>
          <a:bodyPr/>
          <a:lstStyle/>
          <a:p>
            <a:fld id="{BBED0A79-B414-4CA4-B404-04A1AB69F12B}"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21</a:t>
            </a:fld>
            <a:endParaRPr lang="es-MX"/>
          </a:p>
        </p:txBody>
      </p:sp>
    </p:spTree>
    <p:extLst>
      <p:ext uri="{BB962C8B-B14F-4D97-AF65-F5344CB8AC3E}">
        <p14:creationId xmlns:p14="http://schemas.microsoft.com/office/powerpoint/2010/main" val="12847852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0012" y="262944"/>
            <a:ext cx="9804600" cy="927279"/>
          </a:xfrm>
        </p:spPr>
        <p:txBody>
          <a:bodyPr vert="horz" lIns="91440" tIns="45720" rIns="91440" bIns="45720" rtlCol="0" anchor="b">
            <a:normAutofit/>
          </a:bodyPr>
          <a:lstStyle/>
          <a:p>
            <a:pPr algn="ctr"/>
            <a:r>
              <a:rPr lang="es-MX" sz="4400" b="1" i="1" dirty="0">
                <a:solidFill>
                  <a:schemeClr val="tx2"/>
                </a:solidFill>
                <a:latin typeface="Times New Roman" panose="02020603050405020304" pitchFamily="18" charset="0"/>
                <a:ea typeface="+mn-ea"/>
                <a:cs typeface="Times New Roman" pitchFamily="18" charset="0"/>
              </a:rPr>
              <a:t>Etapas de PLN </a:t>
            </a:r>
          </a:p>
        </p:txBody>
      </p:sp>
      <p:sp>
        <p:nvSpPr>
          <p:cNvPr id="3" name="Marcador de texto 2"/>
          <p:cNvSpPr>
            <a:spLocks noGrp="1"/>
          </p:cNvSpPr>
          <p:nvPr>
            <p:ph type="body" idx="1"/>
          </p:nvPr>
        </p:nvSpPr>
        <p:spPr>
          <a:xfrm>
            <a:off x="1017432" y="1383405"/>
            <a:ext cx="10487180" cy="4842457"/>
          </a:xfrm>
        </p:spPr>
        <p:txBody>
          <a:bodyPr vert="horz" lIns="91440" tIns="45720" rIns="91440" bIns="45720" rtlCol="0">
            <a:noAutofit/>
          </a:bodyPr>
          <a:lstStyle/>
          <a:p>
            <a:pPr algn="just"/>
            <a:r>
              <a:rPr lang="es-MX" b="1" i="1" dirty="0">
                <a:solidFill>
                  <a:schemeClr val="tx1"/>
                </a:solidFill>
                <a:latin typeface="Times New Roman" panose="02020603050405020304" pitchFamily="18" charset="0"/>
                <a:cs typeface="Times New Roman" panose="02020603050405020304" pitchFamily="18" charset="0"/>
              </a:rPr>
              <a:t>3. Análisis semántico:</a:t>
            </a:r>
          </a:p>
          <a:p>
            <a:pPr lvl="1" algn="just"/>
            <a:r>
              <a:rPr lang="es-MX" sz="2800" b="1" i="1" dirty="0">
                <a:solidFill>
                  <a:schemeClr val="tx1"/>
                </a:solidFill>
                <a:latin typeface="Times New Roman" panose="02020603050405020304" pitchFamily="18" charset="0"/>
                <a:cs typeface="Times New Roman" panose="02020603050405020304" pitchFamily="18" charset="0"/>
              </a:rPr>
              <a:t>Se les asigna significado a las estructuras creadas por el analizados sintáctico. </a:t>
            </a:r>
            <a:endParaRPr lang="es-MX" sz="2800" b="1" i="1" dirty="0" smtClean="0">
              <a:solidFill>
                <a:schemeClr val="tx1"/>
              </a:solidFill>
              <a:latin typeface="Times New Roman" panose="02020603050405020304" pitchFamily="18" charset="0"/>
              <a:cs typeface="Times New Roman" panose="02020603050405020304" pitchFamily="18" charset="0"/>
            </a:endParaRPr>
          </a:p>
          <a:p>
            <a:pPr lvl="1" algn="just"/>
            <a:r>
              <a:rPr lang="es-MX" sz="2800" b="1" i="1" dirty="0">
                <a:solidFill>
                  <a:schemeClr val="tx1"/>
                </a:solidFill>
                <a:latin typeface="Times New Roman" panose="02020603050405020304" pitchFamily="18" charset="0"/>
                <a:cs typeface="Times New Roman" panose="02020603050405020304" pitchFamily="18" charset="0"/>
              </a:rPr>
              <a:t>S</a:t>
            </a:r>
            <a:r>
              <a:rPr lang="es-MX" sz="2800" b="1" i="1" dirty="0" smtClean="0">
                <a:solidFill>
                  <a:schemeClr val="tx1"/>
                </a:solidFill>
                <a:latin typeface="Times New Roman" panose="02020603050405020304" pitchFamily="18" charset="0"/>
                <a:cs typeface="Times New Roman" panose="02020603050405020304" pitchFamily="18" charset="0"/>
              </a:rPr>
              <a:t>e </a:t>
            </a:r>
            <a:r>
              <a:rPr lang="es-MX" sz="2800" b="1" i="1" dirty="0">
                <a:solidFill>
                  <a:schemeClr val="tx1"/>
                </a:solidFill>
                <a:latin typeface="Times New Roman" panose="02020603050405020304" pitchFamily="18" charset="0"/>
                <a:cs typeface="Times New Roman" panose="02020603050405020304" pitchFamily="18" charset="0"/>
              </a:rPr>
              <a:t>hace una correspondencia entre las estructuras sintácticas y los objetos del domino de la tarea. </a:t>
            </a:r>
            <a:endParaRPr lang="es-MX" sz="2800" b="1" i="1" dirty="0" smtClean="0">
              <a:solidFill>
                <a:schemeClr val="tx1"/>
              </a:solidFill>
              <a:latin typeface="Times New Roman" panose="02020603050405020304" pitchFamily="18" charset="0"/>
              <a:cs typeface="Times New Roman" panose="02020603050405020304" pitchFamily="18" charset="0"/>
            </a:endParaRPr>
          </a:p>
          <a:p>
            <a:pPr lvl="1" algn="just"/>
            <a:r>
              <a:rPr lang="es-MX" sz="2800" b="1" i="1" dirty="0" smtClean="0">
                <a:solidFill>
                  <a:schemeClr val="tx1"/>
                </a:solidFill>
                <a:latin typeface="Times New Roman" panose="02020603050405020304" pitchFamily="18" charset="0"/>
                <a:cs typeface="Times New Roman" panose="02020603050405020304" pitchFamily="18" charset="0"/>
              </a:rPr>
              <a:t>Las </a:t>
            </a:r>
            <a:r>
              <a:rPr lang="es-MX" sz="2800" b="1" i="1" dirty="0">
                <a:solidFill>
                  <a:schemeClr val="tx1"/>
                </a:solidFill>
                <a:latin typeface="Times New Roman" panose="02020603050405020304" pitchFamily="18" charset="0"/>
                <a:cs typeface="Times New Roman" panose="02020603050405020304" pitchFamily="18" charset="0"/>
              </a:rPr>
              <a:t>estructuras en las que no se puede hacer esta correspondencia se rechazan.</a:t>
            </a:r>
          </a:p>
          <a:p>
            <a:pPr lvl="1" algn="just"/>
            <a:r>
              <a:rPr lang="es-MX" sz="2800" b="1" i="1" dirty="0">
                <a:solidFill>
                  <a:schemeClr val="tx1"/>
                </a:solidFill>
                <a:latin typeface="Times New Roman" panose="02020603050405020304" pitchFamily="18" charset="0"/>
                <a:cs typeface="Times New Roman" panose="02020603050405020304" pitchFamily="18" charset="0"/>
              </a:rPr>
              <a:t>Ejemplo: la sentencia </a:t>
            </a:r>
          </a:p>
          <a:p>
            <a:pPr lvl="1" algn="just"/>
            <a:r>
              <a:rPr lang="es-MX" sz="2800" b="1" i="1" dirty="0">
                <a:solidFill>
                  <a:schemeClr val="tx1"/>
                </a:solidFill>
                <a:latin typeface="Times New Roman" panose="02020603050405020304" pitchFamily="18" charset="0"/>
                <a:cs typeface="Times New Roman" panose="02020603050405020304" pitchFamily="18" charset="0"/>
              </a:rPr>
              <a:t>"Las ideas verdes incoloras ..." </a:t>
            </a:r>
          </a:p>
          <a:p>
            <a:pPr lvl="1" algn="just"/>
            <a:r>
              <a:rPr lang="es-MX" sz="2800" b="1" i="1" dirty="0">
                <a:solidFill>
                  <a:schemeClr val="tx1"/>
                </a:solidFill>
                <a:latin typeface="Times New Roman" panose="02020603050405020304" pitchFamily="18" charset="0"/>
                <a:cs typeface="Times New Roman" panose="02020603050405020304" pitchFamily="18" charset="0"/>
              </a:rPr>
              <a:t>sería rechazada como semánticamente anómala porque incoloro y verde no tienen sentido.</a:t>
            </a:r>
            <a:r>
              <a:rPr lang="es-MX" sz="1800" b="1" i="1" dirty="0">
                <a:solidFill>
                  <a:schemeClr val="tx1"/>
                </a:solidFill>
                <a:latin typeface="Times New Roman" panose="02020603050405020304" pitchFamily="18" charset="0"/>
                <a:cs typeface="Times New Roman" panose="02020603050405020304" pitchFamily="18" charset="0"/>
              </a:rPr>
              <a:t> </a:t>
            </a:r>
          </a:p>
          <a:p>
            <a:pPr algn="just"/>
            <a:endParaRPr lang="es-MX"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0FE5EB0E-DBF0-4FE2-A202-E6528846C9DD}"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22</a:t>
            </a:fld>
            <a:endParaRPr lang="es-MX"/>
          </a:p>
        </p:txBody>
      </p:sp>
    </p:spTree>
    <p:extLst>
      <p:ext uri="{BB962C8B-B14F-4D97-AF65-F5344CB8AC3E}">
        <p14:creationId xmlns:p14="http://schemas.microsoft.com/office/powerpoint/2010/main" val="34189718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32586" y="262944"/>
            <a:ext cx="9972025" cy="927279"/>
          </a:xfrm>
        </p:spPr>
        <p:txBody>
          <a:bodyPr vert="horz" lIns="91440" tIns="45720" rIns="91440" bIns="45720" rtlCol="0" anchor="b">
            <a:normAutofit/>
          </a:bodyPr>
          <a:lstStyle/>
          <a:p>
            <a:pPr algn="ctr"/>
            <a:r>
              <a:rPr lang="es-MX" sz="4400" b="1" i="1" dirty="0">
                <a:solidFill>
                  <a:schemeClr val="tx2"/>
                </a:solidFill>
                <a:latin typeface="Times New Roman" panose="02020603050405020304" pitchFamily="18" charset="0"/>
                <a:ea typeface="+mn-ea"/>
                <a:cs typeface="Times New Roman" pitchFamily="18" charset="0"/>
              </a:rPr>
              <a:t>Etapas de PLN </a:t>
            </a:r>
          </a:p>
        </p:txBody>
      </p:sp>
      <p:sp>
        <p:nvSpPr>
          <p:cNvPr id="3" name="Marcador de texto 2"/>
          <p:cNvSpPr>
            <a:spLocks noGrp="1"/>
          </p:cNvSpPr>
          <p:nvPr>
            <p:ph type="body" idx="1"/>
          </p:nvPr>
        </p:nvSpPr>
        <p:spPr>
          <a:xfrm>
            <a:off x="631066" y="1571223"/>
            <a:ext cx="10603090" cy="4842457"/>
          </a:xfrm>
        </p:spPr>
        <p:txBody>
          <a:bodyPr vert="horz" lIns="91440" tIns="45720" rIns="91440" bIns="45720" rtlCol="0">
            <a:noAutofit/>
          </a:bodyPr>
          <a:lstStyle/>
          <a:p>
            <a:pPr algn="just"/>
            <a:r>
              <a:rPr lang="es-MX" sz="3200" b="1" i="1" dirty="0">
                <a:solidFill>
                  <a:schemeClr val="tx1"/>
                </a:solidFill>
                <a:latin typeface="Times New Roman" panose="02020603050405020304" pitchFamily="18" charset="0"/>
                <a:cs typeface="Times New Roman" panose="02020603050405020304" pitchFamily="18" charset="0"/>
              </a:rPr>
              <a:t>4. Integración del discurso:</a:t>
            </a:r>
          </a:p>
          <a:p>
            <a:pPr algn="just"/>
            <a:r>
              <a:rPr lang="es-MX" sz="3200" b="1" i="1" dirty="0">
                <a:solidFill>
                  <a:schemeClr val="tx1"/>
                </a:solidFill>
                <a:latin typeface="Times New Roman" panose="02020603050405020304" pitchFamily="18" charset="0"/>
                <a:cs typeface="Times New Roman" panose="02020603050405020304" pitchFamily="18" charset="0"/>
              </a:rPr>
              <a:t>El significado de una frase individual puede depender de las frases precedentes y puede influenciar el significado de las </a:t>
            </a:r>
            <a:r>
              <a:rPr lang="es-MX" sz="3200" b="1" i="1" dirty="0" smtClean="0">
                <a:solidFill>
                  <a:schemeClr val="tx1"/>
                </a:solidFill>
                <a:latin typeface="Times New Roman" panose="02020603050405020304" pitchFamily="18" charset="0"/>
                <a:cs typeface="Times New Roman" panose="02020603050405020304" pitchFamily="18" charset="0"/>
              </a:rPr>
              <a:t>siguientes</a:t>
            </a:r>
            <a:endParaRPr lang="es-MX" sz="3200" b="1" i="1" dirty="0">
              <a:solidFill>
                <a:schemeClr val="tx1"/>
              </a:solidFill>
              <a:latin typeface="Times New Roman" panose="02020603050405020304" pitchFamily="18" charset="0"/>
              <a:cs typeface="Times New Roman" panose="02020603050405020304" pitchFamily="18" charset="0"/>
            </a:endParaRPr>
          </a:p>
          <a:p>
            <a:pPr algn="just"/>
            <a:r>
              <a:rPr lang="es-MX" sz="3200" b="1" i="1" dirty="0" smtClean="0">
                <a:solidFill>
                  <a:schemeClr val="tx1"/>
                </a:solidFill>
                <a:latin typeface="Times New Roman" panose="02020603050405020304" pitchFamily="18" charset="0"/>
                <a:cs typeface="Times New Roman" panose="02020603050405020304" pitchFamily="18" charset="0"/>
              </a:rPr>
              <a:t>Ejemplo</a:t>
            </a:r>
            <a:r>
              <a:rPr lang="es-MX" sz="3200" b="1" i="1" dirty="0">
                <a:solidFill>
                  <a:schemeClr val="tx1"/>
                </a:solidFill>
                <a:latin typeface="Times New Roman" panose="02020603050405020304" pitchFamily="18" charset="0"/>
                <a:cs typeface="Times New Roman" panose="02020603050405020304" pitchFamily="18" charset="0"/>
              </a:rPr>
              <a:t>:</a:t>
            </a:r>
          </a:p>
          <a:p>
            <a:pPr algn="just"/>
            <a:r>
              <a:rPr lang="es-MX" sz="3200" b="1" i="1" dirty="0">
                <a:solidFill>
                  <a:schemeClr val="tx1"/>
                </a:solidFill>
                <a:latin typeface="Times New Roman" panose="02020603050405020304" pitchFamily="18" charset="0"/>
                <a:cs typeface="Times New Roman" panose="02020603050405020304" pitchFamily="18" charset="0"/>
              </a:rPr>
              <a:t>La palabra “</a:t>
            </a:r>
            <a:r>
              <a:rPr lang="es-MX" sz="3200" b="1" i="1" dirty="0" err="1">
                <a:solidFill>
                  <a:schemeClr val="tx1"/>
                </a:solidFill>
                <a:latin typeface="Times New Roman" panose="02020603050405020304" pitchFamily="18" charset="0"/>
                <a:cs typeface="Times New Roman" panose="02020603050405020304" pitchFamily="18" charset="0"/>
              </a:rPr>
              <a:t>it</a:t>
            </a:r>
            <a:r>
              <a:rPr lang="es-MX" sz="3200" b="1" i="1" dirty="0">
                <a:solidFill>
                  <a:schemeClr val="tx1"/>
                </a:solidFill>
                <a:latin typeface="Times New Roman" panose="02020603050405020304" pitchFamily="18" charset="0"/>
                <a:cs typeface="Times New Roman" panose="02020603050405020304" pitchFamily="18" charset="0"/>
              </a:rPr>
              <a:t>” en “John </a:t>
            </a:r>
            <a:r>
              <a:rPr lang="es-MX" sz="3200" b="1" i="1" dirty="0" err="1">
                <a:solidFill>
                  <a:schemeClr val="tx1"/>
                </a:solidFill>
                <a:latin typeface="Times New Roman" panose="02020603050405020304" pitchFamily="18" charset="0"/>
                <a:cs typeface="Times New Roman" panose="02020603050405020304" pitchFamily="18" charset="0"/>
              </a:rPr>
              <a:t>wanted</a:t>
            </a:r>
            <a:r>
              <a:rPr lang="es-MX" sz="3200" b="1" i="1" dirty="0">
                <a:solidFill>
                  <a:schemeClr val="tx1"/>
                </a:solidFill>
                <a:latin typeface="Times New Roman" panose="02020603050405020304" pitchFamily="18" charset="0"/>
                <a:cs typeface="Times New Roman" panose="02020603050405020304" pitchFamily="18" charset="0"/>
              </a:rPr>
              <a:t> </a:t>
            </a:r>
            <a:r>
              <a:rPr lang="es-MX" sz="3200" b="1" i="1" dirty="0" err="1">
                <a:solidFill>
                  <a:schemeClr val="tx1"/>
                </a:solidFill>
                <a:latin typeface="Times New Roman" panose="02020603050405020304" pitchFamily="18" charset="0"/>
                <a:cs typeface="Times New Roman" panose="02020603050405020304" pitchFamily="18" charset="0"/>
              </a:rPr>
              <a:t>it</a:t>
            </a:r>
            <a:r>
              <a:rPr lang="es-MX" sz="3200" b="1" i="1" dirty="0">
                <a:solidFill>
                  <a:schemeClr val="tx1"/>
                </a:solidFill>
                <a:latin typeface="Times New Roman" panose="02020603050405020304" pitchFamily="18" charset="0"/>
                <a:cs typeface="Times New Roman" panose="02020603050405020304" pitchFamily="18" charset="0"/>
              </a:rPr>
              <a:t>” (John lo quiso) depende del contexto del discurso, mientras que la palabra “John” puede influenciar el significado de frases posteriores como “He </a:t>
            </a:r>
            <a:r>
              <a:rPr lang="es-MX" sz="3200" b="1" i="1" dirty="0" err="1">
                <a:solidFill>
                  <a:schemeClr val="tx1"/>
                </a:solidFill>
                <a:latin typeface="Times New Roman" panose="02020603050405020304" pitchFamily="18" charset="0"/>
                <a:cs typeface="Times New Roman" panose="02020603050405020304" pitchFamily="18" charset="0"/>
              </a:rPr>
              <a:t>always</a:t>
            </a:r>
            <a:r>
              <a:rPr lang="es-MX" sz="3200" b="1" i="1" dirty="0">
                <a:solidFill>
                  <a:schemeClr val="tx1"/>
                </a:solidFill>
                <a:latin typeface="Times New Roman" panose="02020603050405020304" pitchFamily="18" charset="0"/>
                <a:cs typeface="Times New Roman" panose="02020603050405020304" pitchFamily="18" charset="0"/>
              </a:rPr>
              <a:t> </a:t>
            </a:r>
            <a:r>
              <a:rPr lang="es-MX" sz="3200" b="1" i="1" dirty="0" err="1">
                <a:solidFill>
                  <a:schemeClr val="tx1"/>
                </a:solidFill>
                <a:latin typeface="Times New Roman" panose="02020603050405020304" pitchFamily="18" charset="0"/>
                <a:cs typeface="Times New Roman" panose="02020603050405020304" pitchFamily="18" charset="0"/>
              </a:rPr>
              <a:t>had</a:t>
            </a:r>
            <a:r>
              <a:rPr lang="es-MX" sz="3200" b="1" i="1" dirty="0">
                <a:solidFill>
                  <a:schemeClr val="tx1"/>
                </a:solidFill>
                <a:latin typeface="Times New Roman" panose="02020603050405020304" pitchFamily="18" charset="0"/>
                <a:cs typeface="Times New Roman" panose="02020603050405020304" pitchFamily="18" charset="0"/>
              </a:rPr>
              <a:t>” (Él siempre tuvo).</a:t>
            </a:r>
          </a:p>
        </p:txBody>
      </p:sp>
      <p:sp>
        <p:nvSpPr>
          <p:cNvPr id="4" name="Marcador de fecha 3"/>
          <p:cNvSpPr>
            <a:spLocks noGrp="1"/>
          </p:cNvSpPr>
          <p:nvPr>
            <p:ph type="dt" sz="half" idx="10"/>
          </p:nvPr>
        </p:nvSpPr>
        <p:spPr/>
        <p:txBody>
          <a:bodyPr/>
          <a:lstStyle/>
          <a:p>
            <a:fld id="{CC7CD4CA-35E2-4737-8634-69200972C951}"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23</a:t>
            </a:fld>
            <a:endParaRPr lang="es-MX"/>
          </a:p>
        </p:txBody>
      </p:sp>
    </p:spTree>
    <p:extLst>
      <p:ext uri="{BB962C8B-B14F-4D97-AF65-F5344CB8AC3E}">
        <p14:creationId xmlns:p14="http://schemas.microsoft.com/office/powerpoint/2010/main" val="13114536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5764" y="262944"/>
            <a:ext cx="10628848" cy="927279"/>
          </a:xfrm>
        </p:spPr>
        <p:txBody>
          <a:bodyPr vert="horz" lIns="91440" tIns="45720" rIns="91440" bIns="45720" rtlCol="0" anchor="b">
            <a:normAutofit/>
          </a:bodyPr>
          <a:lstStyle/>
          <a:p>
            <a:pPr algn="ctr"/>
            <a:r>
              <a:rPr lang="es-MX" sz="4400" b="1" i="1" dirty="0">
                <a:solidFill>
                  <a:schemeClr val="tx2"/>
                </a:solidFill>
                <a:latin typeface="Times New Roman" panose="02020603050405020304" pitchFamily="18" charset="0"/>
                <a:ea typeface="+mn-ea"/>
                <a:cs typeface="Times New Roman" pitchFamily="18" charset="0"/>
              </a:rPr>
              <a:t>Etapas de PLN </a:t>
            </a:r>
          </a:p>
        </p:txBody>
      </p:sp>
      <p:sp>
        <p:nvSpPr>
          <p:cNvPr id="3" name="Marcador de texto 2"/>
          <p:cNvSpPr>
            <a:spLocks noGrp="1"/>
          </p:cNvSpPr>
          <p:nvPr>
            <p:ph type="body" idx="1"/>
          </p:nvPr>
        </p:nvSpPr>
        <p:spPr>
          <a:xfrm>
            <a:off x="772732" y="1764405"/>
            <a:ext cx="10731879" cy="4842457"/>
          </a:xfrm>
        </p:spPr>
        <p:txBody>
          <a:bodyPr vert="horz" lIns="91440" tIns="45720" rIns="91440" bIns="45720" rtlCol="0">
            <a:noAutofit/>
          </a:bodyPr>
          <a:lstStyle/>
          <a:p>
            <a:pPr algn="just"/>
            <a:r>
              <a:rPr lang="es-MX" sz="3200" b="1" i="1" dirty="0">
                <a:solidFill>
                  <a:schemeClr val="tx1"/>
                </a:solidFill>
                <a:latin typeface="Times New Roman" panose="02020603050405020304" pitchFamily="18" charset="0"/>
                <a:cs typeface="Times New Roman" panose="02020603050405020304" pitchFamily="18" charset="0"/>
              </a:rPr>
              <a:t>5. Análisis de la pragmática:</a:t>
            </a:r>
          </a:p>
          <a:p>
            <a:pPr algn="just"/>
            <a:r>
              <a:rPr lang="es-MX" sz="3200" b="1" i="1" dirty="0">
                <a:solidFill>
                  <a:schemeClr val="tx1"/>
                </a:solidFill>
                <a:latin typeface="Times New Roman" panose="02020603050405020304" pitchFamily="18" charset="0"/>
                <a:cs typeface="Times New Roman" panose="02020603050405020304" pitchFamily="18" charset="0"/>
              </a:rPr>
              <a:t>La estructura que representa qué se ha dicho se reinterpreta para determinar su significado actual.</a:t>
            </a:r>
          </a:p>
          <a:p>
            <a:pPr algn="just"/>
            <a:r>
              <a:rPr lang="es-MX" sz="3200" b="1" i="1" dirty="0" smtClean="0">
                <a:solidFill>
                  <a:schemeClr val="tx1"/>
                </a:solidFill>
                <a:latin typeface="Times New Roman" panose="02020603050405020304" pitchFamily="18" charset="0"/>
                <a:cs typeface="Times New Roman" panose="02020603050405020304" pitchFamily="18" charset="0"/>
              </a:rPr>
              <a:t>Ejemplo</a:t>
            </a:r>
            <a:r>
              <a:rPr lang="es-MX" sz="3200" b="1" i="1" dirty="0">
                <a:solidFill>
                  <a:schemeClr val="tx1"/>
                </a:solidFill>
                <a:latin typeface="Times New Roman" panose="02020603050405020304" pitchFamily="18" charset="0"/>
                <a:cs typeface="Times New Roman" panose="02020603050405020304" pitchFamily="18" charset="0"/>
              </a:rPr>
              <a:t>:</a:t>
            </a:r>
          </a:p>
          <a:p>
            <a:pPr algn="just"/>
            <a:r>
              <a:rPr lang="es-MX" sz="3200" b="1" i="1" dirty="0" smtClean="0">
                <a:solidFill>
                  <a:schemeClr val="tx1"/>
                </a:solidFill>
                <a:latin typeface="Times New Roman" panose="02020603050405020304" pitchFamily="18" charset="0"/>
                <a:cs typeface="Times New Roman" panose="02020603050405020304" pitchFamily="18" charset="0"/>
              </a:rPr>
              <a:t>	La </a:t>
            </a:r>
            <a:r>
              <a:rPr lang="es-MX" sz="3200" b="1" i="1" dirty="0">
                <a:solidFill>
                  <a:schemeClr val="tx1"/>
                </a:solidFill>
                <a:latin typeface="Times New Roman" panose="02020603050405020304" pitchFamily="18" charset="0"/>
                <a:cs typeface="Times New Roman" panose="02020603050405020304" pitchFamily="18" charset="0"/>
              </a:rPr>
              <a:t>frase </a:t>
            </a:r>
            <a:endParaRPr lang="es-MX" sz="3200" b="1" i="1" dirty="0" smtClean="0">
              <a:solidFill>
                <a:schemeClr val="tx1"/>
              </a:solidFill>
              <a:latin typeface="Times New Roman" panose="02020603050405020304" pitchFamily="18" charset="0"/>
              <a:cs typeface="Times New Roman" panose="02020603050405020304" pitchFamily="18" charset="0"/>
            </a:endParaRPr>
          </a:p>
          <a:p>
            <a:pPr algn="just"/>
            <a:r>
              <a:rPr lang="es-MX" sz="3200" b="1" i="1" dirty="0" smtClean="0">
                <a:solidFill>
                  <a:schemeClr val="tx1"/>
                </a:solidFill>
                <a:latin typeface="Times New Roman" panose="02020603050405020304" pitchFamily="18" charset="0"/>
                <a:cs typeface="Times New Roman" panose="02020603050405020304" pitchFamily="18" charset="0"/>
              </a:rPr>
              <a:t>“</a:t>
            </a:r>
            <a:r>
              <a:rPr lang="es-MX" sz="3200" b="1" i="1" dirty="0">
                <a:solidFill>
                  <a:schemeClr val="tx1"/>
                </a:solidFill>
                <a:latin typeface="Times New Roman" panose="02020603050405020304" pitchFamily="18" charset="0"/>
                <a:cs typeface="Times New Roman" panose="02020603050405020304" pitchFamily="18" charset="0"/>
              </a:rPr>
              <a:t>Do </a:t>
            </a:r>
            <a:r>
              <a:rPr lang="es-MX" sz="3200" b="1" i="1" dirty="0" err="1">
                <a:solidFill>
                  <a:schemeClr val="tx1"/>
                </a:solidFill>
                <a:latin typeface="Times New Roman" panose="02020603050405020304" pitchFamily="18" charset="0"/>
                <a:cs typeface="Times New Roman" panose="02020603050405020304" pitchFamily="18" charset="0"/>
              </a:rPr>
              <a:t>you</a:t>
            </a:r>
            <a:r>
              <a:rPr lang="es-MX" sz="3200" b="1" i="1" dirty="0">
                <a:solidFill>
                  <a:schemeClr val="tx1"/>
                </a:solidFill>
                <a:latin typeface="Times New Roman" panose="02020603050405020304" pitchFamily="18" charset="0"/>
                <a:cs typeface="Times New Roman" panose="02020603050405020304" pitchFamily="18" charset="0"/>
              </a:rPr>
              <a:t> </a:t>
            </a:r>
            <a:r>
              <a:rPr lang="es-MX" sz="3200" b="1" i="1" dirty="0" err="1">
                <a:solidFill>
                  <a:schemeClr val="tx1"/>
                </a:solidFill>
                <a:latin typeface="Times New Roman" panose="02020603050405020304" pitchFamily="18" charset="0"/>
                <a:cs typeface="Times New Roman" panose="02020603050405020304" pitchFamily="18" charset="0"/>
              </a:rPr>
              <a:t>know</a:t>
            </a:r>
            <a:r>
              <a:rPr lang="es-MX" sz="3200" b="1" i="1" dirty="0">
                <a:solidFill>
                  <a:schemeClr val="tx1"/>
                </a:solidFill>
                <a:latin typeface="Times New Roman" panose="02020603050405020304" pitchFamily="18" charset="0"/>
                <a:cs typeface="Times New Roman" panose="02020603050405020304" pitchFamily="18" charset="0"/>
              </a:rPr>
              <a:t> </a:t>
            </a:r>
            <a:r>
              <a:rPr lang="es-MX" sz="3200" b="1" i="1" dirty="0" err="1">
                <a:solidFill>
                  <a:schemeClr val="tx1"/>
                </a:solidFill>
                <a:latin typeface="Times New Roman" panose="02020603050405020304" pitchFamily="18" charset="0"/>
                <a:cs typeface="Times New Roman" panose="02020603050405020304" pitchFamily="18" charset="0"/>
              </a:rPr>
              <a:t>what</a:t>
            </a:r>
            <a:r>
              <a:rPr lang="es-MX" sz="3200" b="1" i="1" dirty="0">
                <a:solidFill>
                  <a:schemeClr val="tx1"/>
                </a:solidFill>
                <a:latin typeface="Times New Roman" panose="02020603050405020304" pitchFamily="18" charset="0"/>
                <a:cs typeface="Times New Roman" panose="02020603050405020304" pitchFamily="18" charset="0"/>
              </a:rPr>
              <a:t> time </a:t>
            </a:r>
            <a:r>
              <a:rPr lang="es-MX" sz="3200" b="1" i="1" dirty="0" err="1">
                <a:solidFill>
                  <a:schemeClr val="tx1"/>
                </a:solidFill>
                <a:latin typeface="Times New Roman" panose="02020603050405020304" pitchFamily="18" charset="0"/>
                <a:cs typeface="Times New Roman" panose="02020603050405020304" pitchFamily="18" charset="0"/>
              </a:rPr>
              <a:t>is</a:t>
            </a:r>
            <a:r>
              <a:rPr lang="es-MX" sz="3200" b="1" i="1" dirty="0">
                <a:solidFill>
                  <a:schemeClr val="tx1"/>
                </a:solidFill>
                <a:latin typeface="Times New Roman" panose="02020603050405020304" pitchFamily="18" charset="0"/>
                <a:cs typeface="Times New Roman" panose="02020603050405020304" pitchFamily="18" charset="0"/>
              </a:rPr>
              <a:t> </a:t>
            </a:r>
            <a:r>
              <a:rPr lang="es-MX" sz="3200" b="1" i="1" dirty="0" err="1">
                <a:solidFill>
                  <a:schemeClr val="tx1"/>
                </a:solidFill>
                <a:latin typeface="Times New Roman" panose="02020603050405020304" pitchFamily="18" charset="0"/>
                <a:cs typeface="Times New Roman" panose="02020603050405020304" pitchFamily="18" charset="0"/>
              </a:rPr>
              <a:t>it</a:t>
            </a:r>
            <a:r>
              <a:rPr lang="es-MX" sz="3200" b="1" i="1" dirty="0">
                <a:solidFill>
                  <a:schemeClr val="tx1"/>
                </a:solidFill>
                <a:latin typeface="Times New Roman" panose="02020603050405020304" pitchFamily="18" charset="0"/>
                <a:cs typeface="Times New Roman" panose="02020603050405020304" pitchFamily="18" charset="0"/>
              </a:rPr>
              <a:t>?” (¿Sabe usted qué hora es?) debería interpretarse como una petición de la hora.</a:t>
            </a:r>
          </a:p>
        </p:txBody>
      </p:sp>
      <p:sp>
        <p:nvSpPr>
          <p:cNvPr id="4" name="Marcador de fecha 3"/>
          <p:cNvSpPr>
            <a:spLocks noGrp="1"/>
          </p:cNvSpPr>
          <p:nvPr>
            <p:ph type="dt" sz="half" idx="10"/>
          </p:nvPr>
        </p:nvSpPr>
        <p:spPr/>
        <p:txBody>
          <a:bodyPr/>
          <a:lstStyle/>
          <a:p>
            <a:fld id="{8EBF93B0-D8BD-4928-8876-D1D972868737}"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24</a:t>
            </a:fld>
            <a:endParaRPr lang="es-MX"/>
          </a:p>
        </p:txBody>
      </p:sp>
    </p:spTree>
    <p:extLst>
      <p:ext uri="{BB962C8B-B14F-4D97-AF65-F5344CB8AC3E}">
        <p14:creationId xmlns:p14="http://schemas.microsoft.com/office/powerpoint/2010/main" val="17890193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3342" y="643944"/>
            <a:ext cx="10371270" cy="927279"/>
          </a:xfrm>
        </p:spPr>
        <p:txBody>
          <a:bodyPr vert="horz" lIns="91440" tIns="45720" rIns="91440" bIns="45720" rtlCol="0" anchor="b">
            <a:normAutofit fontScale="90000"/>
          </a:bodyPr>
          <a:lstStyle/>
          <a:p>
            <a:pPr algn="ctr"/>
            <a:r>
              <a:rPr lang="es-MX" sz="4400" b="1" i="1" dirty="0">
                <a:solidFill>
                  <a:schemeClr val="tx2"/>
                </a:solidFill>
                <a:latin typeface="Times New Roman" panose="02020603050405020304" pitchFamily="18" charset="0"/>
                <a:ea typeface="+mn-ea"/>
                <a:cs typeface="Times New Roman" pitchFamily="18" charset="0"/>
              </a:rPr>
              <a:t>Definición de términos relacionados con el análisis lingüístico </a:t>
            </a:r>
          </a:p>
        </p:txBody>
      </p:sp>
      <p:sp>
        <p:nvSpPr>
          <p:cNvPr id="3" name="Marcador de texto 2"/>
          <p:cNvSpPr>
            <a:spLocks noGrp="1"/>
          </p:cNvSpPr>
          <p:nvPr>
            <p:ph type="body" idx="1"/>
          </p:nvPr>
        </p:nvSpPr>
        <p:spPr>
          <a:xfrm>
            <a:off x="1017432" y="2145405"/>
            <a:ext cx="10487180" cy="4842457"/>
          </a:xfrm>
        </p:spPr>
        <p:txBody>
          <a:bodyPr vert="horz" lIns="91440" tIns="45720" rIns="91440" bIns="45720" rtlCol="0">
            <a:noAutofit/>
          </a:bodyPr>
          <a:lstStyle/>
          <a:p>
            <a:pPr algn="just"/>
            <a:r>
              <a:rPr lang="es-MX" sz="2800" b="1" i="1" dirty="0">
                <a:solidFill>
                  <a:schemeClr val="tx1"/>
                </a:solidFill>
                <a:latin typeface="Times New Roman" panose="02020603050405020304" pitchFamily="18" charset="0"/>
                <a:cs typeface="Times New Roman" panose="02020603050405020304" pitchFamily="18" charset="0"/>
              </a:rPr>
              <a:t>Fonos (</a:t>
            </a:r>
            <a:r>
              <a:rPr lang="es-MX" sz="2800" b="1" i="1" dirty="0" err="1">
                <a:solidFill>
                  <a:schemeClr val="tx1"/>
                </a:solidFill>
                <a:latin typeface="Times New Roman" panose="02020603050405020304" pitchFamily="18" charset="0"/>
                <a:cs typeface="Times New Roman" panose="02020603050405020304" pitchFamily="18" charset="0"/>
              </a:rPr>
              <a:t>Phones</a:t>
            </a:r>
            <a:r>
              <a:rPr lang="es-MX" sz="2800" b="1" i="1" dirty="0">
                <a:solidFill>
                  <a:schemeClr val="tx1"/>
                </a:solidFill>
                <a:latin typeface="Times New Roman" panose="02020603050405020304" pitchFamily="18" charset="0"/>
                <a:cs typeface="Times New Roman" panose="02020603050405020304" pitchFamily="18" charset="0"/>
              </a:rPr>
              <a:t>): son patrones acústicos que son significativos y distinguible en algún lenguaje humano.</a:t>
            </a:r>
          </a:p>
          <a:p>
            <a:pPr algn="just"/>
            <a:r>
              <a:rPr lang="es-MX" sz="2800" b="1" i="1" dirty="0">
                <a:solidFill>
                  <a:schemeClr val="tx1"/>
                </a:solidFill>
                <a:latin typeface="Times New Roman" panose="02020603050405020304" pitchFamily="18" charset="0"/>
                <a:cs typeface="Times New Roman" panose="02020603050405020304" pitchFamily="18" charset="0"/>
              </a:rPr>
              <a:t>	</a:t>
            </a:r>
            <a:endParaRPr lang="es-MX" sz="2800" b="1" i="1" dirty="0" smtClean="0">
              <a:solidFill>
                <a:schemeClr val="tx1"/>
              </a:solidFill>
              <a:latin typeface="Times New Roman" panose="02020603050405020304" pitchFamily="18" charset="0"/>
              <a:cs typeface="Times New Roman" panose="02020603050405020304" pitchFamily="18" charset="0"/>
            </a:endParaRPr>
          </a:p>
          <a:p>
            <a:pPr algn="just"/>
            <a:r>
              <a:rPr lang="es-MX" sz="2800" b="1" i="1" dirty="0" smtClean="0">
                <a:solidFill>
                  <a:schemeClr val="tx1"/>
                </a:solidFill>
                <a:latin typeface="Times New Roman" panose="02020603050405020304" pitchFamily="18" charset="0"/>
                <a:cs typeface="Times New Roman" panose="02020603050405020304" pitchFamily="18" charset="0"/>
              </a:rPr>
              <a:t>Fonética: Explica </a:t>
            </a:r>
            <a:r>
              <a:rPr lang="es-MX" sz="2800" b="1" i="1" dirty="0">
                <a:solidFill>
                  <a:schemeClr val="tx1"/>
                </a:solidFill>
                <a:latin typeface="Times New Roman" panose="02020603050405020304" pitchFamily="18" charset="0"/>
                <a:cs typeface="Times New Roman" panose="02020603050405020304" pitchFamily="18" charset="0"/>
              </a:rPr>
              <a:t>cómo las señales acústicas se clasifican en los fonos. </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r>
              <a:rPr lang="es-MX" sz="2800" b="1" i="1" dirty="0">
                <a:solidFill>
                  <a:schemeClr val="tx1"/>
                </a:solidFill>
                <a:latin typeface="Times New Roman" panose="02020603050405020304" pitchFamily="18" charset="0"/>
                <a:cs typeface="Times New Roman" panose="02020603050405020304" pitchFamily="18" charset="0"/>
              </a:rPr>
              <a:t>Fonología: Dice cómo se agrupan los fonos para formar fonemas en un lenguaje humano en particular. </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C851D14B-0EB8-4CE8-A35C-EDEAA49D6D72}"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25</a:t>
            </a:fld>
            <a:endParaRPr lang="es-MX"/>
          </a:p>
        </p:txBody>
      </p:sp>
    </p:spTree>
    <p:extLst>
      <p:ext uri="{BB962C8B-B14F-4D97-AF65-F5344CB8AC3E}">
        <p14:creationId xmlns:p14="http://schemas.microsoft.com/office/powerpoint/2010/main" val="23530052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0310" y="540912"/>
            <a:ext cx="10474301" cy="927279"/>
          </a:xfrm>
        </p:spPr>
        <p:txBody>
          <a:bodyPr vert="horz" lIns="91440" tIns="45720" rIns="91440" bIns="45720" rtlCol="0" anchor="b">
            <a:normAutofit fontScale="90000"/>
          </a:bodyPr>
          <a:lstStyle/>
          <a:p>
            <a:pPr algn="ctr"/>
            <a:r>
              <a:rPr lang="es-MX" sz="4400" b="1" i="1" dirty="0">
                <a:solidFill>
                  <a:schemeClr val="tx2"/>
                </a:solidFill>
                <a:latin typeface="Times New Roman" panose="02020603050405020304" pitchFamily="18" charset="0"/>
                <a:ea typeface="+mn-ea"/>
                <a:cs typeface="Times New Roman" pitchFamily="18" charset="0"/>
              </a:rPr>
              <a:t>Definición de términos relacionados con el análisis lingüístico </a:t>
            </a:r>
          </a:p>
        </p:txBody>
      </p:sp>
      <p:sp>
        <p:nvSpPr>
          <p:cNvPr id="3" name="Marcador de texto 2"/>
          <p:cNvSpPr>
            <a:spLocks noGrp="1"/>
          </p:cNvSpPr>
          <p:nvPr>
            <p:ph type="body" idx="1"/>
          </p:nvPr>
        </p:nvSpPr>
        <p:spPr>
          <a:xfrm>
            <a:off x="927280" y="1681765"/>
            <a:ext cx="10577332" cy="4842457"/>
          </a:xfrm>
        </p:spPr>
        <p:txBody>
          <a:bodyPr vert="horz" lIns="91440" tIns="45720" rIns="91440" bIns="45720" rtlCol="0">
            <a:noAutofit/>
          </a:bodyPr>
          <a:lstStyle/>
          <a:p>
            <a:pPr algn="just"/>
            <a:r>
              <a:rPr lang="es-MX" sz="3600" b="1" i="1" dirty="0">
                <a:solidFill>
                  <a:schemeClr val="tx1"/>
                </a:solidFill>
                <a:latin typeface="Times New Roman" panose="02020603050405020304" pitchFamily="18" charset="0"/>
                <a:cs typeface="Times New Roman" panose="02020603050405020304" pitchFamily="18" charset="0"/>
              </a:rPr>
              <a:t>Cadenas: </a:t>
            </a:r>
          </a:p>
          <a:p>
            <a:pPr algn="just"/>
            <a:r>
              <a:rPr lang="es-MX" sz="3600" b="1" i="1" dirty="0">
                <a:solidFill>
                  <a:schemeClr val="tx1"/>
                </a:solidFill>
                <a:latin typeface="Times New Roman" panose="02020603050405020304" pitchFamily="18" charset="0"/>
                <a:cs typeface="Times New Roman" panose="02020603050405020304" pitchFamily="18" charset="0"/>
              </a:rPr>
              <a:t>Un alfabeto es un conjunto finito de símbolos. </a:t>
            </a:r>
          </a:p>
          <a:p>
            <a:pPr algn="just"/>
            <a:r>
              <a:rPr lang="es-MX" sz="3600" b="1" i="1" dirty="0" smtClean="0">
                <a:solidFill>
                  <a:schemeClr val="tx1"/>
                </a:solidFill>
                <a:latin typeface="Times New Roman" panose="02020603050405020304" pitchFamily="18" charset="0"/>
                <a:cs typeface="Times New Roman" panose="02020603050405020304" pitchFamily="18" charset="0"/>
              </a:rPr>
              <a:t>Una </a:t>
            </a:r>
            <a:r>
              <a:rPr lang="es-MX" sz="3600" b="1" i="1" dirty="0">
                <a:solidFill>
                  <a:schemeClr val="tx1"/>
                </a:solidFill>
                <a:latin typeface="Times New Roman" panose="02020603050405020304" pitchFamily="18" charset="0"/>
                <a:cs typeface="Times New Roman" panose="02020603050405020304" pitchFamily="18" charset="0"/>
              </a:rPr>
              <a:t>cadena es una secuencia de símbolos tomados de un alfabeto. </a:t>
            </a:r>
          </a:p>
          <a:p>
            <a:pPr algn="just"/>
            <a:r>
              <a:rPr lang="es-MX" sz="3600" b="1" i="1" dirty="0">
                <a:solidFill>
                  <a:schemeClr val="tx1"/>
                </a:solidFill>
                <a:latin typeface="Times New Roman" panose="02020603050405020304" pitchFamily="18" charset="0"/>
                <a:cs typeface="Times New Roman" panose="02020603050405020304" pitchFamily="18" charset="0"/>
              </a:rPr>
              <a:t>Léxico: es la recopilación de información </a:t>
            </a:r>
            <a:r>
              <a:rPr lang="es-MX" sz="3600" b="1" i="1" dirty="0" smtClean="0">
                <a:solidFill>
                  <a:schemeClr val="tx1"/>
                </a:solidFill>
                <a:latin typeface="Times New Roman" panose="02020603050405020304" pitchFamily="18" charset="0"/>
                <a:cs typeface="Times New Roman" panose="02020603050405020304" pitchFamily="18" charset="0"/>
              </a:rPr>
              <a:t>de las </a:t>
            </a:r>
            <a:r>
              <a:rPr lang="es-MX" sz="3600" b="1" i="1" dirty="0">
                <a:solidFill>
                  <a:schemeClr val="tx1"/>
                </a:solidFill>
                <a:latin typeface="Times New Roman" panose="02020603050405020304" pitchFamily="18" charset="0"/>
                <a:cs typeface="Times New Roman" panose="02020603050405020304" pitchFamily="18" charset="0"/>
              </a:rPr>
              <a:t>palabras de una lengua </a:t>
            </a:r>
            <a:r>
              <a:rPr lang="es-MX" sz="3600" b="1" i="1" dirty="0" smtClean="0">
                <a:solidFill>
                  <a:schemeClr val="tx1"/>
                </a:solidFill>
                <a:latin typeface="Times New Roman" panose="02020603050405020304" pitchFamily="18" charset="0"/>
                <a:cs typeface="Times New Roman" panose="02020603050405020304" pitchFamily="18" charset="0"/>
              </a:rPr>
              <a:t>en </a:t>
            </a:r>
            <a:r>
              <a:rPr lang="es-MX" sz="3600" b="1" i="1" dirty="0">
                <a:solidFill>
                  <a:schemeClr val="tx1"/>
                </a:solidFill>
                <a:latin typeface="Times New Roman" panose="02020603050405020304" pitchFamily="18" charset="0"/>
                <a:cs typeface="Times New Roman" panose="02020603050405020304" pitchFamily="18" charset="0"/>
              </a:rPr>
              <a:t>cuanto a su pertenencia </a:t>
            </a:r>
            <a:r>
              <a:rPr lang="es-MX" sz="3600" b="1" i="1" dirty="0" smtClean="0">
                <a:solidFill>
                  <a:schemeClr val="tx1"/>
                </a:solidFill>
                <a:latin typeface="Times New Roman" panose="02020603050405020304" pitchFamily="18" charset="0"/>
                <a:cs typeface="Times New Roman" panose="02020603050405020304" pitchFamily="18" charset="0"/>
              </a:rPr>
              <a:t>a las </a:t>
            </a:r>
            <a:r>
              <a:rPr lang="es-MX" sz="3600" b="1" i="1" dirty="0">
                <a:solidFill>
                  <a:schemeClr val="tx1"/>
                </a:solidFill>
                <a:latin typeface="Times New Roman" panose="02020603050405020304" pitchFamily="18" charset="0"/>
                <a:cs typeface="Times New Roman" panose="02020603050405020304" pitchFamily="18" charset="0"/>
              </a:rPr>
              <a:t>categorías </a:t>
            </a:r>
            <a:r>
              <a:rPr lang="es-MX" sz="3600" b="1" i="1" dirty="0" smtClean="0">
                <a:solidFill>
                  <a:schemeClr val="tx1"/>
                </a:solidFill>
                <a:latin typeface="Times New Roman" panose="02020603050405020304" pitchFamily="18" charset="0"/>
                <a:cs typeface="Times New Roman" panose="02020603050405020304" pitchFamily="18" charset="0"/>
              </a:rPr>
              <a:t>léxicas</a:t>
            </a:r>
            <a:r>
              <a:rPr lang="es-MX" sz="3600" b="1" i="1" dirty="0" smtClean="0">
                <a:solidFill>
                  <a:schemeClr val="tx1"/>
                </a:solidFill>
                <a:latin typeface="Times New Roman" panose="02020603050405020304" pitchFamily="18" charset="0"/>
                <a:cs typeface="Times New Roman" panose="02020603050405020304" pitchFamily="18" charset="0"/>
              </a:rPr>
              <a:t>.</a:t>
            </a:r>
            <a:endParaRPr lang="es-MX" sz="36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287BF288-5C34-4ADE-BBA8-26CA8878C675}"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26</a:t>
            </a:fld>
            <a:endParaRPr lang="es-MX"/>
          </a:p>
        </p:txBody>
      </p:sp>
    </p:spTree>
    <p:extLst>
      <p:ext uri="{BB962C8B-B14F-4D97-AF65-F5344CB8AC3E}">
        <p14:creationId xmlns:p14="http://schemas.microsoft.com/office/powerpoint/2010/main" val="1398517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6068" y="643944"/>
            <a:ext cx="10448543" cy="927279"/>
          </a:xfrm>
        </p:spPr>
        <p:txBody>
          <a:bodyPr vert="horz" lIns="91440" tIns="45720" rIns="91440" bIns="45720" rtlCol="0" anchor="b">
            <a:normAutofit fontScale="90000"/>
          </a:bodyPr>
          <a:lstStyle/>
          <a:p>
            <a:pPr algn="ctr"/>
            <a:r>
              <a:rPr lang="es-MX" sz="4400" b="1" i="1" dirty="0">
                <a:solidFill>
                  <a:schemeClr val="tx2"/>
                </a:solidFill>
                <a:latin typeface="Times New Roman" panose="02020603050405020304" pitchFamily="18" charset="0"/>
                <a:ea typeface="+mn-ea"/>
                <a:cs typeface="Times New Roman" pitchFamily="18" charset="0"/>
              </a:rPr>
              <a:t>Definición de términos relacionados con el análisis lingüístico </a:t>
            </a:r>
          </a:p>
        </p:txBody>
      </p:sp>
      <p:sp>
        <p:nvSpPr>
          <p:cNvPr id="3" name="Marcador de texto 2"/>
          <p:cNvSpPr>
            <a:spLocks noGrp="1"/>
          </p:cNvSpPr>
          <p:nvPr>
            <p:ph type="body" idx="1"/>
          </p:nvPr>
        </p:nvSpPr>
        <p:spPr>
          <a:xfrm>
            <a:off x="940158" y="1764405"/>
            <a:ext cx="10564453" cy="4842457"/>
          </a:xfrm>
        </p:spPr>
        <p:txBody>
          <a:bodyPr vert="horz" lIns="91440" tIns="45720" rIns="91440" bIns="45720" rtlCol="0">
            <a:noAutofit/>
          </a:bodyPr>
          <a:lstStyle/>
          <a:p>
            <a:pPr algn="just"/>
            <a:r>
              <a:rPr lang="es-MX" b="1" i="1" dirty="0">
                <a:solidFill>
                  <a:schemeClr val="tx1"/>
                </a:solidFill>
                <a:latin typeface="Times New Roman" panose="02020603050405020304" pitchFamily="18" charset="0"/>
                <a:cs typeface="Times New Roman" panose="02020603050405020304" pitchFamily="18" charset="0"/>
              </a:rPr>
              <a:t>Ejemplo: </a:t>
            </a:r>
          </a:p>
          <a:p>
            <a:pPr algn="just"/>
            <a:r>
              <a:rPr lang="es-MX" b="1" i="1" dirty="0">
                <a:solidFill>
                  <a:schemeClr val="tx1"/>
                </a:solidFill>
                <a:latin typeface="Times New Roman" panose="02020603050405020304" pitchFamily="18" charset="0"/>
                <a:cs typeface="Times New Roman" panose="02020603050405020304" pitchFamily="18" charset="0"/>
              </a:rPr>
              <a:t>"Cerdo" es por lo general un sustantivo  (N), pero también se presenta como un verbo (V) y un adjetivo (ADJ).</a:t>
            </a:r>
          </a:p>
          <a:p>
            <a:pPr algn="just"/>
            <a:endParaRPr lang="es-MX" b="1" i="1" dirty="0">
              <a:solidFill>
                <a:schemeClr val="tx1"/>
              </a:solidFill>
              <a:latin typeface="Times New Roman" panose="02020603050405020304" pitchFamily="18" charset="0"/>
              <a:cs typeface="Times New Roman" panose="02020603050405020304" pitchFamily="18" charset="0"/>
            </a:endParaRPr>
          </a:p>
          <a:p>
            <a:pPr algn="just"/>
            <a:r>
              <a:rPr lang="es-MX" b="1" i="1" dirty="0">
                <a:solidFill>
                  <a:schemeClr val="tx1"/>
                </a:solidFill>
                <a:latin typeface="Times New Roman" panose="02020603050405020304" pitchFamily="18" charset="0"/>
                <a:cs typeface="Times New Roman" panose="02020603050405020304" pitchFamily="18" charset="0"/>
              </a:rPr>
              <a:t>Palabras: es una unidad de lenguaje que </a:t>
            </a:r>
            <a:r>
              <a:rPr lang="es-MX" b="1" i="1" dirty="0" smtClean="0">
                <a:solidFill>
                  <a:schemeClr val="tx1"/>
                </a:solidFill>
                <a:latin typeface="Times New Roman" panose="02020603050405020304" pitchFamily="18" charset="0"/>
                <a:cs typeface="Times New Roman" panose="02020603050405020304" pitchFamily="18" charset="0"/>
              </a:rPr>
              <a:t>tiene </a:t>
            </a:r>
            <a:r>
              <a:rPr lang="es-MX" b="1" i="1" dirty="0">
                <a:solidFill>
                  <a:schemeClr val="tx1"/>
                </a:solidFill>
                <a:latin typeface="Times New Roman" panose="02020603050405020304" pitchFamily="18" charset="0"/>
                <a:cs typeface="Times New Roman" panose="02020603050405020304" pitchFamily="18" charset="0"/>
              </a:rPr>
              <a:t>significado</a:t>
            </a:r>
            <a:r>
              <a:rPr lang="es-MX" b="1" i="1" dirty="0" smtClean="0">
                <a:solidFill>
                  <a:schemeClr val="tx1"/>
                </a:solidFill>
                <a:latin typeface="Times New Roman" panose="02020603050405020304" pitchFamily="18" charset="0"/>
                <a:cs typeface="Times New Roman" panose="02020603050405020304" pitchFamily="18" charset="0"/>
              </a:rPr>
              <a:t>.</a:t>
            </a:r>
          </a:p>
          <a:p>
            <a:pPr algn="just"/>
            <a:endParaRPr lang="es-MX" b="1" i="1" dirty="0" smtClean="0">
              <a:solidFill>
                <a:schemeClr val="tx1"/>
              </a:solidFill>
              <a:latin typeface="Times New Roman" panose="02020603050405020304" pitchFamily="18" charset="0"/>
              <a:cs typeface="Times New Roman" panose="02020603050405020304" pitchFamily="18" charset="0"/>
            </a:endParaRPr>
          </a:p>
          <a:p>
            <a:pPr algn="just"/>
            <a:r>
              <a:rPr lang="es-MX" b="1" i="1" dirty="0" smtClean="0">
                <a:solidFill>
                  <a:schemeClr val="tx1"/>
                </a:solidFill>
                <a:latin typeface="Times New Roman" panose="02020603050405020304" pitchFamily="18" charset="0"/>
                <a:cs typeface="Times New Roman" panose="02020603050405020304" pitchFamily="18" charset="0"/>
              </a:rPr>
              <a:t>Ejemplo</a:t>
            </a:r>
            <a:r>
              <a:rPr lang="es-MX" b="1" i="1" dirty="0">
                <a:solidFill>
                  <a:schemeClr val="tx1"/>
                </a:solidFill>
                <a:latin typeface="Times New Roman" panose="02020603050405020304" pitchFamily="18" charset="0"/>
                <a:cs typeface="Times New Roman" panose="02020603050405020304" pitchFamily="18" charset="0"/>
              </a:rPr>
              <a:t>: palabras como oso, coche, casa son muy diferentes </a:t>
            </a:r>
            <a:r>
              <a:rPr lang="es-MX" b="1" i="1" dirty="0" smtClean="0">
                <a:solidFill>
                  <a:schemeClr val="tx1"/>
                </a:solidFill>
                <a:latin typeface="Times New Roman" panose="02020603050405020304" pitchFamily="18" charset="0"/>
                <a:cs typeface="Times New Roman" panose="02020603050405020304" pitchFamily="18" charset="0"/>
              </a:rPr>
              <a:t>a </a:t>
            </a:r>
            <a:r>
              <a:rPr lang="es-MX" b="1" i="1" dirty="0">
                <a:solidFill>
                  <a:schemeClr val="tx1"/>
                </a:solidFill>
                <a:latin typeface="Times New Roman" panose="02020603050405020304" pitchFamily="18" charset="0"/>
                <a:cs typeface="Times New Roman" panose="02020603050405020304" pitchFamily="18" charset="0"/>
              </a:rPr>
              <a:t>correr, dormir, pensar, y </a:t>
            </a:r>
            <a:r>
              <a:rPr lang="es-MX" b="1" i="1" dirty="0" smtClean="0">
                <a:solidFill>
                  <a:schemeClr val="tx1"/>
                </a:solidFill>
                <a:latin typeface="Times New Roman" panose="02020603050405020304" pitchFamily="18" charset="0"/>
                <a:cs typeface="Times New Roman" panose="02020603050405020304" pitchFamily="18" charset="0"/>
              </a:rPr>
              <a:t>diferentes a palabras </a:t>
            </a:r>
            <a:r>
              <a:rPr lang="es-MX" b="1" i="1" dirty="0">
                <a:solidFill>
                  <a:schemeClr val="tx1"/>
                </a:solidFill>
                <a:latin typeface="Times New Roman" panose="02020603050405020304" pitchFamily="18" charset="0"/>
                <a:cs typeface="Times New Roman" panose="02020603050405020304" pitchFamily="18" charset="0"/>
              </a:rPr>
              <a:t>como en, debajo, alrededor. </a:t>
            </a:r>
          </a:p>
          <a:p>
            <a:pPr algn="just"/>
            <a:r>
              <a:rPr lang="es-MX" b="1" i="1" dirty="0">
                <a:solidFill>
                  <a:schemeClr val="tx1"/>
                </a:solidFill>
                <a:latin typeface="Times New Roman" panose="02020603050405020304" pitchFamily="18" charset="0"/>
                <a:cs typeface="Times New Roman" panose="02020603050405020304" pitchFamily="18" charset="0"/>
              </a:rPr>
              <a:t>Estas y otras categorías de palabras </a:t>
            </a:r>
            <a:r>
              <a:rPr lang="es-MX" b="1" i="1" dirty="0" smtClean="0">
                <a:solidFill>
                  <a:schemeClr val="tx1"/>
                </a:solidFill>
                <a:latin typeface="Times New Roman" panose="02020603050405020304" pitchFamily="18" charset="0"/>
                <a:cs typeface="Times New Roman" panose="02020603050405020304" pitchFamily="18" charset="0"/>
              </a:rPr>
              <a:t>están etiquetadas como: </a:t>
            </a:r>
            <a:r>
              <a:rPr lang="es-MX" b="1" i="1" dirty="0">
                <a:solidFill>
                  <a:schemeClr val="tx1"/>
                </a:solidFill>
                <a:latin typeface="Times New Roman" panose="02020603050405020304" pitchFamily="18" charset="0"/>
                <a:cs typeface="Times New Roman" panose="02020603050405020304" pitchFamily="18" charset="0"/>
              </a:rPr>
              <a:t>nombres, verbos, preposiciones, y así sucesivamente. </a:t>
            </a:r>
          </a:p>
          <a:p>
            <a:pPr algn="just"/>
            <a:endParaRPr lang="es-MX" b="1" i="1" dirty="0">
              <a:solidFill>
                <a:schemeClr val="tx1"/>
              </a:solidFill>
              <a:latin typeface="Times New Roman" panose="02020603050405020304" pitchFamily="18" charset="0"/>
              <a:cs typeface="Times New Roman" panose="02020603050405020304" pitchFamily="18" charset="0"/>
            </a:endParaRPr>
          </a:p>
          <a:p>
            <a:pPr algn="just"/>
            <a:endParaRPr lang="es-MX"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AAF3ACD3-77E0-4C5B-8D40-801C4EC2CCCD}"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27</a:t>
            </a:fld>
            <a:endParaRPr lang="es-MX"/>
          </a:p>
        </p:txBody>
      </p:sp>
    </p:spTree>
    <p:extLst>
      <p:ext uri="{BB962C8B-B14F-4D97-AF65-F5344CB8AC3E}">
        <p14:creationId xmlns:p14="http://schemas.microsoft.com/office/powerpoint/2010/main" val="33296904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8642" y="643944"/>
            <a:ext cx="10615969" cy="927279"/>
          </a:xfrm>
        </p:spPr>
        <p:txBody>
          <a:bodyPr vert="horz" lIns="91440" tIns="45720" rIns="91440" bIns="45720" rtlCol="0" anchor="b">
            <a:normAutofit fontScale="90000"/>
          </a:bodyPr>
          <a:lstStyle/>
          <a:p>
            <a:pPr algn="ctr"/>
            <a:r>
              <a:rPr lang="es-MX" sz="4400" b="1" i="1" dirty="0">
                <a:solidFill>
                  <a:schemeClr val="tx2"/>
                </a:solidFill>
                <a:latin typeface="Times New Roman" panose="02020603050405020304" pitchFamily="18" charset="0"/>
                <a:ea typeface="+mn-ea"/>
                <a:cs typeface="Times New Roman" pitchFamily="18" charset="0"/>
              </a:rPr>
              <a:t>Definición de términos relacionados con el análisis lingüístico </a:t>
            </a:r>
          </a:p>
        </p:txBody>
      </p:sp>
      <p:sp>
        <p:nvSpPr>
          <p:cNvPr id="3" name="Marcador de texto 2"/>
          <p:cNvSpPr>
            <a:spLocks noGrp="1"/>
          </p:cNvSpPr>
          <p:nvPr>
            <p:ph type="body" idx="1"/>
          </p:nvPr>
        </p:nvSpPr>
        <p:spPr>
          <a:xfrm>
            <a:off x="746976" y="1764405"/>
            <a:ext cx="10757636" cy="4842457"/>
          </a:xfrm>
        </p:spPr>
        <p:txBody>
          <a:bodyPr vert="horz" lIns="91440" tIns="45720" rIns="91440" bIns="45720" rtlCol="0">
            <a:noAutofit/>
          </a:bodyPr>
          <a:lstStyle/>
          <a:p>
            <a:pPr algn="just"/>
            <a:r>
              <a:rPr lang="es-MX" sz="2800" b="1" i="1" dirty="0">
                <a:solidFill>
                  <a:schemeClr val="tx1"/>
                </a:solidFill>
                <a:latin typeface="Times New Roman" panose="02020603050405020304" pitchFamily="18" charset="0"/>
                <a:cs typeface="Times New Roman" panose="02020603050405020304" pitchFamily="18" charset="0"/>
              </a:rPr>
              <a:t>Morfología: </a:t>
            </a:r>
            <a:r>
              <a:rPr lang="es-ES" sz="2800" b="1" i="1" dirty="0">
                <a:solidFill>
                  <a:schemeClr val="tx1"/>
                </a:solidFill>
                <a:latin typeface="Times New Roman" panose="02020603050405020304" pitchFamily="18" charset="0"/>
                <a:cs typeface="Times New Roman" panose="02020603050405020304" pitchFamily="18" charset="0"/>
              </a:rPr>
              <a:t>estudio de la mínima unidad con significado (el morfema), la palabra y los mecanismos de formación y creación de palabras.</a:t>
            </a:r>
          </a:p>
          <a:p>
            <a:pPr algn="just"/>
            <a:r>
              <a:rPr lang="es-ES" sz="2800" b="1" i="1" dirty="0">
                <a:solidFill>
                  <a:schemeClr val="tx1"/>
                </a:solidFill>
                <a:latin typeface="Times New Roman" panose="02020603050405020304" pitchFamily="18" charset="0"/>
                <a:cs typeface="Times New Roman" panose="02020603050405020304" pitchFamily="18" charset="0"/>
              </a:rPr>
              <a:t>Morfema: </a:t>
            </a:r>
          </a:p>
          <a:p>
            <a:pPr algn="just"/>
            <a:r>
              <a:rPr lang="es-MX" sz="2800" b="1" i="1" dirty="0">
                <a:solidFill>
                  <a:schemeClr val="tx1"/>
                </a:solidFill>
                <a:latin typeface="Times New Roman" panose="02020603050405020304" pitchFamily="18" charset="0"/>
                <a:cs typeface="Times New Roman" panose="02020603050405020304" pitchFamily="18" charset="0"/>
              </a:rPr>
              <a:t>Una unidad significativa más pequeña de la gramática de una lengua. </a:t>
            </a:r>
          </a:p>
          <a:p>
            <a:pPr algn="just"/>
            <a:r>
              <a:rPr lang="es-MX" sz="2800" b="1" i="1" dirty="0">
                <a:solidFill>
                  <a:schemeClr val="tx1"/>
                </a:solidFill>
                <a:latin typeface="Times New Roman" panose="02020603050405020304" pitchFamily="18" charset="0"/>
                <a:cs typeface="Times New Roman" panose="02020603050405020304" pitchFamily="18" charset="0"/>
              </a:rPr>
              <a:t>Una unidad lingüística más pequeña que tiene un significado semántico. </a:t>
            </a:r>
          </a:p>
          <a:p>
            <a:pPr algn="just"/>
            <a:r>
              <a:rPr lang="es-MX" sz="2800" b="1" i="1" dirty="0">
                <a:solidFill>
                  <a:schemeClr val="tx1"/>
                </a:solidFill>
                <a:latin typeface="Times New Roman" panose="02020603050405020304" pitchFamily="18" charset="0"/>
                <a:cs typeface="Times New Roman" panose="02020603050405020304" pitchFamily="18" charset="0"/>
              </a:rPr>
              <a:t>Una unidad de la lengua inmediatamente por debajo del 'nivel de la palabra'. </a:t>
            </a:r>
          </a:p>
          <a:p>
            <a:pPr algn="just"/>
            <a:r>
              <a:rPr lang="es-MX" sz="2800" b="1" i="1" dirty="0">
                <a:solidFill>
                  <a:schemeClr val="tx1"/>
                </a:solidFill>
                <a:latin typeface="Times New Roman" panose="02020603050405020304" pitchFamily="18" charset="0"/>
                <a:cs typeface="Times New Roman" panose="02020603050405020304" pitchFamily="18" charset="0"/>
              </a:rPr>
              <a:t>Una parte más pequeña de una palabra que puede llevar a un significado discreto.</a:t>
            </a:r>
          </a:p>
        </p:txBody>
      </p:sp>
      <p:sp>
        <p:nvSpPr>
          <p:cNvPr id="4" name="Marcador de fecha 3"/>
          <p:cNvSpPr>
            <a:spLocks noGrp="1"/>
          </p:cNvSpPr>
          <p:nvPr>
            <p:ph type="dt" sz="half" idx="10"/>
          </p:nvPr>
        </p:nvSpPr>
        <p:spPr/>
        <p:txBody>
          <a:bodyPr/>
          <a:lstStyle/>
          <a:p>
            <a:fld id="{AFC8F665-49A7-44AF-9CAD-F4D221277362}"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28</a:t>
            </a:fld>
            <a:endParaRPr lang="es-MX"/>
          </a:p>
        </p:txBody>
      </p:sp>
    </p:spTree>
    <p:extLst>
      <p:ext uri="{BB962C8B-B14F-4D97-AF65-F5344CB8AC3E}">
        <p14:creationId xmlns:p14="http://schemas.microsoft.com/office/powerpoint/2010/main" val="19913219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6220" y="643944"/>
            <a:ext cx="10358391" cy="927279"/>
          </a:xfrm>
        </p:spPr>
        <p:txBody>
          <a:bodyPr vert="horz" lIns="91440" tIns="45720" rIns="91440" bIns="45720" rtlCol="0" anchor="b">
            <a:normAutofit fontScale="90000"/>
          </a:bodyPr>
          <a:lstStyle/>
          <a:p>
            <a:pPr algn="ctr"/>
            <a:r>
              <a:rPr lang="es-MX" sz="4400" b="1" i="1" dirty="0">
                <a:solidFill>
                  <a:schemeClr val="tx2"/>
                </a:solidFill>
                <a:latin typeface="Times New Roman" panose="02020603050405020304" pitchFamily="18" charset="0"/>
                <a:ea typeface="+mn-ea"/>
                <a:cs typeface="Times New Roman" pitchFamily="18" charset="0"/>
              </a:rPr>
              <a:t>Definición de términos relacionados con el análisis lingüístico </a:t>
            </a:r>
          </a:p>
        </p:txBody>
      </p:sp>
      <p:sp>
        <p:nvSpPr>
          <p:cNvPr id="3" name="Marcador de texto 2"/>
          <p:cNvSpPr>
            <a:spLocks noGrp="1"/>
          </p:cNvSpPr>
          <p:nvPr>
            <p:ph type="body" idx="1"/>
          </p:nvPr>
        </p:nvSpPr>
        <p:spPr>
          <a:xfrm>
            <a:off x="1146220" y="1764405"/>
            <a:ext cx="10358391" cy="4842457"/>
          </a:xfrm>
        </p:spPr>
        <p:txBody>
          <a:bodyPr vert="horz" lIns="91440" tIns="45720" rIns="91440" bIns="45720" rtlCol="0">
            <a:noAutofit/>
          </a:bodyPr>
          <a:lstStyle/>
          <a:p>
            <a:pPr algn="just"/>
            <a:r>
              <a:rPr lang="es-MX" sz="2800" b="1" i="1" dirty="0">
                <a:solidFill>
                  <a:schemeClr val="tx1"/>
                </a:solidFill>
                <a:latin typeface="Times New Roman" panose="02020603050405020304" pitchFamily="18" charset="0"/>
                <a:cs typeface="Times New Roman" panose="02020603050405020304" pitchFamily="18" charset="0"/>
              </a:rPr>
              <a:t>Ejemplos de morfemas:</a:t>
            </a:r>
          </a:p>
          <a:p>
            <a:pPr algn="just"/>
            <a:r>
              <a:rPr lang="es-MX" sz="2800" b="1" i="1" dirty="0">
                <a:solidFill>
                  <a:schemeClr val="tx1"/>
                </a:solidFill>
                <a:latin typeface="Times New Roman" panose="02020603050405020304" pitchFamily="18" charset="0"/>
                <a:cs typeface="Times New Roman" panose="02020603050405020304" pitchFamily="18" charset="0"/>
              </a:rPr>
              <a:t>gato → </a:t>
            </a:r>
            <a:r>
              <a:rPr lang="es-MX" sz="2800" b="1" i="1" dirty="0" err="1">
                <a:solidFill>
                  <a:schemeClr val="tx1"/>
                </a:solidFill>
                <a:latin typeface="Times New Roman" panose="02020603050405020304" pitchFamily="18" charset="0"/>
                <a:cs typeface="Times New Roman" panose="02020603050405020304" pitchFamily="18" charset="0"/>
              </a:rPr>
              <a:t>gat</a:t>
            </a:r>
            <a:r>
              <a:rPr lang="es-MX" sz="2800" b="1" i="1" dirty="0">
                <a:solidFill>
                  <a:schemeClr val="tx1"/>
                </a:solidFill>
                <a:latin typeface="Times New Roman" panose="02020603050405020304" pitchFamily="18" charset="0"/>
                <a:cs typeface="Times New Roman" panose="02020603050405020304" pitchFamily="18" charset="0"/>
              </a:rPr>
              <a:t> (lexema) + o (morfema con significado de género masculino)</a:t>
            </a:r>
          </a:p>
          <a:p>
            <a:pPr algn="just"/>
            <a:r>
              <a:rPr lang="es-MX" sz="2800" b="1" i="1" dirty="0">
                <a:solidFill>
                  <a:schemeClr val="tx1"/>
                </a:solidFill>
                <a:latin typeface="Times New Roman" panose="02020603050405020304" pitchFamily="18" charset="0"/>
                <a:cs typeface="Times New Roman" panose="02020603050405020304" pitchFamily="18" charset="0"/>
              </a:rPr>
              <a:t>niñas → </a:t>
            </a:r>
            <a:r>
              <a:rPr lang="es-MX" sz="2800" b="1" i="1" dirty="0" err="1">
                <a:solidFill>
                  <a:schemeClr val="tx1"/>
                </a:solidFill>
                <a:latin typeface="Times New Roman" panose="02020603050405020304" pitchFamily="18" charset="0"/>
                <a:cs typeface="Times New Roman" panose="02020603050405020304" pitchFamily="18" charset="0"/>
              </a:rPr>
              <a:t>niñ</a:t>
            </a:r>
            <a:r>
              <a:rPr lang="es-MX" sz="2800" b="1" i="1" dirty="0">
                <a:solidFill>
                  <a:schemeClr val="tx1"/>
                </a:solidFill>
                <a:latin typeface="Times New Roman" panose="02020603050405020304" pitchFamily="18" charset="0"/>
                <a:cs typeface="Times New Roman" panose="02020603050405020304" pitchFamily="18" charset="0"/>
              </a:rPr>
              <a:t> (</a:t>
            </a:r>
            <a:r>
              <a:rPr lang="es-MX" sz="2800" b="1" i="1" dirty="0" err="1">
                <a:solidFill>
                  <a:schemeClr val="tx1"/>
                </a:solidFill>
                <a:latin typeface="Times New Roman" panose="02020603050405020304" pitchFamily="18" charset="0"/>
                <a:cs typeface="Times New Roman" panose="02020603050405020304" pitchFamily="18" charset="0"/>
              </a:rPr>
              <a:t>lex</a:t>
            </a:r>
            <a:r>
              <a:rPr lang="es-MX" sz="2800" b="1" i="1" dirty="0">
                <a:solidFill>
                  <a:schemeClr val="tx1"/>
                </a:solidFill>
                <a:latin typeface="Times New Roman" panose="02020603050405020304" pitchFamily="18" charset="0"/>
                <a:cs typeface="Times New Roman" panose="02020603050405020304" pitchFamily="18" charset="0"/>
              </a:rPr>
              <a:t>.) + a (</a:t>
            </a:r>
            <a:r>
              <a:rPr lang="es-MX" sz="2800" b="1" i="1" dirty="0" err="1">
                <a:solidFill>
                  <a:schemeClr val="tx1"/>
                </a:solidFill>
                <a:latin typeface="Times New Roman" panose="02020603050405020304" pitchFamily="18" charset="0"/>
                <a:cs typeface="Times New Roman" panose="02020603050405020304" pitchFamily="18" charset="0"/>
              </a:rPr>
              <a:t>morf</a:t>
            </a:r>
            <a:r>
              <a:rPr lang="es-MX" sz="2800" b="1" i="1" dirty="0">
                <a:solidFill>
                  <a:schemeClr val="tx1"/>
                </a:solidFill>
                <a:latin typeface="Times New Roman" panose="02020603050405020304" pitchFamily="18" charset="0"/>
                <a:cs typeface="Times New Roman" panose="02020603050405020304" pitchFamily="18" charset="0"/>
              </a:rPr>
              <a:t>. de género femenino) + s (</a:t>
            </a:r>
            <a:r>
              <a:rPr lang="es-MX" sz="2800" b="1" i="1" dirty="0" err="1">
                <a:solidFill>
                  <a:schemeClr val="tx1"/>
                </a:solidFill>
                <a:latin typeface="Times New Roman" panose="02020603050405020304" pitchFamily="18" charset="0"/>
                <a:cs typeface="Times New Roman" panose="02020603050405020304" pitchFamily="18" charset="0"/>
              </a:rPr>
              <a:t>morf</a:t>
            </a:r>
            <a:r>
              <a:rPr lang="es-MX" sz="2800" b="1" i="1" dirty="0">
                <a:solidFill>
                  <a:schemeClr val="tx1"/>
                </a:solidFill>
                <a:latin typeface="Times New Roman" panose="02020603050405020304" pitchFamily="18" charset="0"/>
                <a:cs typeface="Times New Roman" panose="02020603050405020304" pitchFamily="18" charset="0"/>
              </a:rPr>
              <a:t>. de plural)</a:t>
            </a:r>
          </a:p>
          <a:p>
            <a:pPr algn="just"/>
            <a:r>
              <a:rPr lang="es-MX" sz="2800" b="1" i="1" dirty="0">
                <a:solidFill>
                  <a:schemeClr val="tx1"/>
                </a:solidFill>
                <a:latin typeface="Times New Roman" panose="02020603050405020304" pitchFamily="18" charset="0"/>
                <a:cs typeface="Times New Roman" panose="02020603050405020304" pitchFamily="18" charset="0"/>
              </a:rPr>
              <a:t>teléfono → tele (</a:t>
            </a:r>
            <a:r>
              <a:rPr lang="es-MX" sz="2800" b="1" i="1" dirty="0" err="1">
                <a:solidFill>
                  <a:schemeClr val="tx1"/>
                </a:solidFill>
                <a:latin typeface="Times New Roman" panose="02020603050405020304" pitchFamily="18" charset="0"/>
                <a:cs typeface="Times New Roman" panose="02020603050405020304" pitchFamily="18" charset="0"/>
              </a:rPr>
              <a:t>morf</a:t>
            </a:r>
            <a:r>
              <a:rPr lang="es-MX" sz="2800" b="1" i="1" dirty="0">
                <a:solidFill>
                  <a:schemeClr val="tx1"/>
                </a:solidFill>
                <a:latin typeface="Times New Roman" panose="02020603050405020304" pitchFamily="18" charset="0"/>
                <a:cs typeface="Times New Roman" panose="02020603050405020304" pitchFamily="18" charset="0"/>
              </a:rPr>
              <a:t>. prefijo) + fon (</a:t>
            </a:r>
            <a:r>
              <a:rPr lang="es-MX" sz="2800" b="1" i="1" dirty="0" err="1">
                <a:solidFill>
                  <a:schemeClr val="tx1"/>
                </a:solidFill>
                <a:latin typeface="Times New Roman" panose="02020603050405020304" pitchFamily="18" charset="0"/>
                <a:cs typeface="Times New Roman" panose="02020603050405020304" pitchFamily="18" charset="0"/>
              </a:rPr>
              <a:t>lex</a:t>
            </a:r>
            <a:r>
              <a:rPr lang="es-MX" sz="2800" b="1" i="1" dirty="0">
                <a:solidFill>
                  <a:schemeClr val="tx1"/>
                </a:solidFill>
                <a:latin typeface="Times New Roman" panose="02020603050405020304" pitchFamily="18" charset="0"/>
                <a:cs typeface="Times New Roman" panose="02020603050405020304" pitchFamily="18" charset="0"/>
              </a:rPr>
              <a:t>.) + o (</a:t>
            </a:r>
            <a:r>
              <a:rPr lang="es-MX" sz="2800" b="1" i="1" dirty="0" err="1">
                <a:solidFill>
                  <a:schemeClr val="tx1"/>
                </a:solidFill>
                <a:latin typeface="Times New Roman" panose="02020603050405020304" pitchFamily="18" charset="0"/>
                <a:cs typeface="Times New Roman" panose="02020603050405020304" pitchFamily="18" charset="0"/>
              </a:rPr>
              <a:t>morf</a:t>
            </a:r>
            <a:r>
              <a:rPr lang="es-MX" sz="2800" b="1" i="1" dirty="0">
                <a:solidFill>
                  <a:schemeClr val="tx1"/>
                </a:solidFill>
                <a:latin typeface="Times New Roman" panose="02020603050405020304" pitchFamily="18" charset="0"/>
                <a:cs typeface="Times New Roman" panose="02020603050405020304" pitchFamily="18" charset="0"/>
              </a:rPr>
              <a:t>. de género masculino)</a:t>
            </a:r>
          </a:p>
          <a:p>
            <a:pPr algn="just"/>
            <a:r>
              <a:rPr lang="es-MX" sz="2800" b="1" i="1" dirty="0">
                <a:solidFill>
                  <a:schemeClr val="tx1"/>
                </a:solidFill>
                <a:latin typeface="Times New Roman" panose="02020603050405020304" pitchFamily="18" charset="0"/>
                <a:cs typeface="Times New Roman" panose="02020603050405020304" pitchFamily="18" charset="0"/>
              </a:rPr>
              <a:t>cantaba → </a:t>
            </a:r>
            <a:r>
              <a:rPr lang="es-MX" sz="2800" b="1" i="1" dirty="0" err="1">
                <a:solidFill>
                  <a:schemeClr val="tx1"/>
                </a:solidFill>
                <a:latin typeface="Times New Roman" panose="02020603050405020304" pitchFamily="18" charset="0"/>
                <a:cs typeface="Times New Roman" panose="02020603050405020304" pitchFamily="18" charset="0"/>
              </a:rPr>
              <a:t>cant</a:t>
            </a:r>
            <a:r>
              <a:rPr lang="es-MX" sz="2800" b="1" i="1" dirty="0">
                <a:solidFill>
                  <a:schemeClr val="tx1"/>
                </a:solidFill>
                <a:latin typeface="Times New Roman" panose="02020603050405020304" pitchFamily="18" charset="0"/>
                <a:cs typeface="Times New Roman" panose="02020603050405020304" pitchFamily="18" charset="0"/>
              </a:rPr>
              <a:t> (</a:t>
            </a:r>
            <a:r>
              <a:rPr lang="es-MX" sz="2800" b="1" i="1" dirty="0" err="1">
                <a:solidFill>
                  <a:schemeClr val="tx1"/>
                </a:solidFill>
                <a:latin typeface="Times New Roman" panose="02020603050405020304" pitchFamily="18" charset="0"/>
                <a:cs typeface="Times New Roman" panose="02020603050405020304" pitchFamily="18" charset="0"/>
              </a:rPr>
              <a:t>lex</a:t>
            </a:r>
            <a:r>
              <a:rPr lang="es-MX" sz="2800" b="1" i="1" dirty="0">
                <a:solidFill>
                  <a:schemeClr val="tx1"/>
                </a:solidFill>
                <a:latin typeface="Times New Roman" panose="02020603050405020304" pitchFamily="18" charset="0"/>
                <a:cs typeface="Times New Roman" panose="02020603050405020304" pitchFamily="18" charset="0"/>
              </a:rPr>
              <a:t>.) + aba (</a:t>
            </a:r>
            <a:r>
              <a:rPr lang="es-MX" sz="2800" b="1" i="1" dirty="0" err="1">
                <a:solidFill>
                  <a:schemeClr val="tx1"/>
                </a:solidFill>
                <a:latin typeface="Times New Roman" panose="02020603050405020304" pitchFamily="18" charset="0"/>
                <a:cs typeface="Times New Roman" panose="02020603050405020304" pitchFamily="18" charset="0"/>
              </a:rPr>
              <a:t>morf</a:t>
            </a:r>
            <a:r>
              <a:rPr lang="es-MX" sz="2800" b="1" i="1" dirty="0">
                <a:solidFill>
                  <a:schemeClr val="tx1"/>
                </a:solidFill>
                <a:latin typeface="Times New Roman" panose="02020603050405020304" pitchFamily="18" charset="0"/>
                <a:cs typeface="Times New Roman" panose="02020603050405020304" pitchFamily="18" charset="0"/>
              </a:rPr>
              <a:t>. de modo indicativo y tiempo </a:t>
            </a:r>
            <a:r>
              <a:rPr lang="es-MX" sz="2800" b="1" i="1" dirty="0" err="1">
                <a:solidFill>
                  <a:schemeClr val="tx1"/>
                </a:solidFill>
                <a:latin typeface="Times New Roman" panose="02020603050405020304" pitchFamily="18" charset="0"/>
                <a:cs typeface="Times New Roman" panose="02020603050405020304" pitchFamily="18" charset="0"/>
              </a:rPr>
              <a:t>imperf</a:t>
            </a:r>
            <a:r>
              <a:rPr lang="es-MX" sz="2800" b="1" i="1" dirty="0">
                <a:solidFill>
                  <a:schemeClr val="tx1"/>
                </a:solidFill>
                <a:latin typeface="Times New Roman" panose="02020603050405020304" pitchFamily="18" charset="0"/>
                <a:cs typeface="Times New Roman" panose="02020603050405020304" pitchFamily="18" charset="0"/>
              </a:rPr>
              <a:t>.) </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BF2BBCDA-E16E-461B-83D7-95320DE5AA42}"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29</a:t>
            </a:fld>
            <a:endParaRPr lang="es-MX"/>
          </a:p>
        </p:txBody>
      </p:sp>
    </p:spTree>
    <p:extLst>
      <p:ext uri="{BB962C8B-B14F-4D97-AF65-F5344CB8AC3E}">
        <p14:creationId xmlns:p14="http://schemas.microsoft.com/office/powerpoint/2010/main" val="2507602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12249" y="-405601"/>
            <a:ext cx="9967501" cy="7669201"/>
          </a:xfrm>
          <a:prstGeom prst="rect">
            <a:avLst/>
          </a:prstGeom>
        </p:spPr>
      </p:pic>
      <p:sp>
        <p:nvSpPr>
          <p:cNvPr id="5" name="Elipse 4"/>
          <p:cNvSpPr/>
          <p:nvPr/>
        </p:nvSpPr>
        <p:spPr>
          <a:xfrm>
            <a:off x="8967355" y="1475509"/>
            <a:ext cx="1018309" cy="5611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ln w="127000">
                <a:solidFill>
                  <a:schemeClr val="tx1"/>
                </a:solidFill>
              </a:ln>
            </a:endParaRPr>
          </a:p>
        </p:txBody>
      </p:sp>
      <p:sp>
        <p:nvSpPr>
          <p:cNvPr id="2" name="Marcador de fecha 1"/>
          <p:cNvSpPr>
            <a:spLocks noGrp="1"/>
          </p:cNvSpPr>
          <p:nvPr>
            <p:ph type="dt" sz="half" idx="10"/>
          </p:nvPr>
        </p:nvSpPr>
        <p:spPr/>
        <p:txBody>
          <a:bodyPr/>
          <a:lstStyle/>
          <a:p>
            <a:fld id="{5A44B967-4A2E-4F21-8CD6-37D29B620524}" type="datetime1">
              <a:rPr lang="es-MX" smtClean="0"/>
              <a:t>12/10/2016</a:t>
            </a:fld>
            <a:endParaRPr lang="es-MX"/>
          </a:p>
        </p:txBody>
      </p:sp>
      <p:sp>
        <p:nvSpPr>
          <p:cNvPr id="3" name="Marcador de pie de página 2"/>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a:t>
            </a:fld>
            <a:endParaRPr lang="es-MX"/>
          </a:p>
        </p:txBody>
      </p:sp>
    </p:spTree>
    <p:extLst>
      <p:ext uri="{BB962C8B-B14F-4D97-AF65-F5344CB8AC3E}">
        <p14:creationId xmlns:p14="http://schemas.microsoft.com/office/powerpoint/2010/main" val="17550906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130" y="1117308"/>
            <a:ext cx="10242481" cy="927279"/>
          </a:xfrm>
        </p:spPr>
        <p:txBody>
          <a:bodyPr vert="horz" lIns="91440" tIns="45720" rIns="91440" bIns="45720" rtlCol="0" anchor="b">
            <a:normAutofit fontScale="90000"/>
          </a:bodyPr>
          <a:lstStyle/>
          <a:p>
            <a:pPr>
              <a:lnSpc>
                <a:spcPct val="100000"/>
              </a:lnSpc>
            </a:pPr>
            <a:r>
              <a:rPr lang="es-MX" sz="4400" b="1" i="1" dirty="0">
                <a:solidFill>
                  <a:schemeClr val="tx2"/>
                </a:solidFill>
                <a:latin typeface="Times New Roman" panose="02020603050405020304" pitchFamily="18" charset="0"/>
                <a:ea typeface="+mn-ea"/>
                <a:cs typeface="Times New Roman" pitchFamily="18" charset="0"/>
              </a:rPr>
              <a:t>…definición de términos</a:t>
            </a:r>
            <a:br>
              <a:rPr lang="es-MX" sz="4400" b="1" i="1" dirty="0">
                <a:solidFill>
                  <a:schemeClr val="tx2"/>
                </a:solidFill>
                <a:latin typeface="Times New Roman" panose="02020603050405020304" pitchFamily="18" charset="0"/>
                <a:ea typeface="+mn-ea"/>
                <a:cs typeface="Times New Roman" pitchFamily="18" charset="0"/>
              </a:rPr>
            </a:br>
            <a:r>
              <a:rPr lang="es-MX" sz="4400" b="1" i="1" dirty="0" smtClean="0">
                <a:solidFill>
                  <a:schemeClr val="tx2"/>
                </a:solidFill>
                <a:latin typeface="Times New Roman" panose="02020603050405020304" pitchFamily="18" charset="0"/>
                <a:ea typeface="+mn-ea"/>
                <a:cs typeface="Times New Roman" pitchFamily="18" charset="0"/>
              </a:rPr>
              <a:t/>
            </a:r>
            <a:br>
              <a:rPr lang="es-MX" sz="4400" b="1" i="1" dirty="0" smtClean="0">
                <a:solidFill>
                  <a:schemeClr val="tx2"/>
                </a:solidFill>
                <a:latin typeface="Times New Roman" panose="02020603050405020304" pitchFamily="18" charset="0"/>
                <a:ea typeface="+mn-ea"/>
                <a:cs typeface="Times New Roman" pitchFamily="18" charset="0"/>
              </a:rPr>
            </a:br>
            <a:r>
              <a:rPr lang="es-MX" sz="4400" b="1" i="1" dirty="0" smtClean="0">
                <a:solidFill>
                  <a:schemeClr val="tx2"/>
                </a:solidFill>
                <a:latin typeface="Times New Roman" panose="02020603050405020304" pitchFamily="18" charset="0"/>
                <a:ea typeface="+mn-ea"/>
                <a:cs typeface="Times New Roman" pitchFamily="18" charset="0"/>
              </a:rPr>
              <a:t>Sintaxis</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991674" y="2180042"/>
            <a:ext cx="10512938" cy="4123777"/>
          </a:xfrm>
        </p:spPr>
        <p:txBody>
          <a:bodyPr vert="horz" lIns="91440" tIns="45720" rIns="91440" bIns="45720" rtlCol="0">
            <a:noAutofit/>
          </a:bodyPr>
          <a:lstStyle/>
          <a:p>
            <a:pPr algn="just"/>
            <a:r>
              <a:rPr lang="es-MX" sz="2800" b="1" i="1" dirty="0">
                <a:solidFill>
                  <a:schemeClr val="tx1"/>
                </a:solidFill>
                <a:latin typeface="Times New Roman" panose="02020603050405020304" pitchFamily="18" charset="0"/>
                <a:cs typeface="Times New Roman" panose="02020603050405020304" pitchFamily="18" charset="0"/>
              </a:rPr>
              <a:t>La </a:t>
            </a:r>
            <a:r>
              <a:rPr lang="es-MX" sz="2800" b="1" i="1" dirty="0" smtClean="0">
                <a:solidFill>
                  <a:schemeClr val="tx1"/>
                </a:solidFill>
                <a:latin typeface="Times New Roman" panose="02020603050405020304" pitchFamily="18" charset="0"/>
                <a:cs typeface="Times New Roman" panose="02020603050405020304" pitchFamily="18" charset="0"/>
              </a:rPr>
              <a:t>sintaxis: Es </a:t>
            </a:r>
            <a:r>
              <a:rPr lang="es-MX" sz="2800" b="1" i="1" dirty="0">
                <a:solidFill>
                  <a:schemeClr val="tx1"/>
                </a:solidFill>
                <a:latin typeface="Times New Roman" panose="02020603050405020304" pitchFamily="18" charset="0"/>
                <a:cs typeface="Times New Roman" panose="02020603050405020304" pitchFamily="18" charset="0"/>
              </a:rPr>
              <a:t>la disposición gramatical  de las palabras en una frase para mostrar su relación el uno al otro en un sentencia; la sintaxis es un conjunto finito de reglas que especifica un lenguaje; </a:t>
            </a:r>
            <a:br>
              <a:rPr lang="es-MX" sz="2800" b="1" i="1" dirty="0">
                <a:solidFill>
                  <a:schemeClr val="tx1"/>
                </a:solidFill>
                <a:latin typeface="Times New Roman" panose="02020603050405020304" pitchFamily="18" charset="0"/>
                <a:cs typeface="Times New Roman" panose="02020603050405020304" pitchFamily="18" charset="0"/>
              </a:rPr>
            </a:br>
            <a:r>
              <a:rPr lang="es-MX" sz="2800" b="1" i="1" dirty="0">
                <a:solidFill>
                  <a:schemeClr val="tx1"/>
                </a:solidFill>
                <a:latin typeface="Times New Roman" panose="02020603050405020304" pitchFamily="18" charset="0"/>
                <a:cs typeface="Times New Roman" panose="02020603050405020304" pitchFamily="18" charset="0"/>
              </a:rPr>
              <a:t>Las reglas de sintaxis definen la adecuada estructura de la oración.</a:t>
            </a:r>
          </a:p>
          <a:p>
            <a:pPr algn="just"/>
            <a:r>
              <a:rPr lang="es-MX" sz="2800" b="1" i="1" dirty="0">
                <a:solidFill>
                  <a:schemeClr val="tx1"/>
                </a:solidFill>
                <a:latin typeface="Times New Roman" panose="02020603050405020304" pitchFamily="18" charset="0"/>
                <a:cs typeface="Times New Roman" panose="02020603050405020304" pitchFamily="18" charset="0"/>
              </a:rPr>
              <a:t>La Sintaxis está representado por un Árbol de Análisis Sintáctico, una manera de mostrar la estructura de un fragmento de lenguaje, o por una lista.</a:t>
            </a:r>
          </a:p>
        </p:txBody>
      </p:sp>
      <p:sp>
        <p:nvSpPr>
          <p:cNvPr id="4" name="Marcador de fecha 3"/>
          <p:cNvSpPr>
            <a:spLocks noGrp="1"/>
          </p:cNvSpPr>
          <p:nvPr>
            <p:ph type="dt" sz="half" idx="10"/>
          </p:nvPr>
        </p:nvSpPr>
        <p:spPr/>
        <p:txBody>
          <a:bodyPr/>
          <a:lstStyle/>
          <a:p>
            <a:fld id="{DCCF95CD-C90B-4EE9-974E-9A421FA76D4A}"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30</a:t>
            </a:fld>
            <a:endParaRPr lang="es-MX"/>
          </a:p>
        </p:txBody>
      </p:sp>
    </p:spTree>
    <p:extLst>
      <p:ext uri="{BB962C8B-B14F-4D97-AF65-F5344CB8AC3E}">
        <p14:creationId xmlns:p14="http://schemas.microsoft.com/office/powerpoint/2010/main" val="25099566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6221" y="1231104"/>
            <a:ext cx="8915399" cy="900546"/>
          </a:xfrm>
        </p:spPr>
        <p:txBody>
          <a:bodyPr vert="horz" lIns="91440" tIns="45720" rIns="91440" bIns="45720" rtlCol="0" anchor="b">
            <a:normAutofit fontScale="90000"/>
          </a:bodyPr>
          <a:lstStyle/>
          <a:p>
            <a:pPr algn="ctr"/>
            <a:r>
              <a:rPr lang="es-MX" sz="4400" b="1" i="1" dirty="0">
                <a:solidFill>
                  <a:schemeClr val="tx2"/>
                </a:solidFill>
                <a:latin typeface="Times New Roman" panose="02020603050405020304" pitchFamily="18" charset="0"/>
                <a:ea typeface="+mn-ea"/>
                <a:cs typeface="Times New Roman" pitchFamily="18" charset="0"/>
              </a:rPr>
              <a:t>…definición de términos </a:t>
            </a:r>
            <a:br>
              <a:rPr lang="es-MX" sz="4400" b="1" i="1" dirty="0">
                <a:solidFill>
                  <a:schemeClr val="tx2"/>
                </a:solidFill>
                <a:latin typeface="Times New Roman" panose="02020603050405020304" pitchFamily="18" charset="0"/>
                <a:ea typeface="+mn-ea"/>
                <a:cs typeface="Times New Roman" pitchFamily="18" charset="0"/>
              </a:rPr>
            </a:br>
            <a:r>
              <a:rPr lang="es-MX" sz="4400" b="1" i="1" dirty="0">
                <a:solidFill>
                  <a:schemeClr val="tx2"/>
                </a:solidFill>
                <a:latin typeface="Times New Roman" panose="02020603050405020304" pitchFamily="18" charset="0"/>
                <a:ea typeface="+mn-ea"/>
                <a:cs typeface="Times New Roman" pitchFamily="18" charset="0"/>
              </a:rPr>
              <a:t/>
            </a:r>
            <a:br>
              <a:rPr lang="es-MX" sz="4400" b="1" i="1" dirty="0">
                <a:solidFill>
                  <a:schemeClr val="tx2"/>
                </a:solidFill>
                <a:latin typeface="Times New Roman" panose="02020603050405020304" pitchFamily="18" charset="0"/>
                <a:ea typeface="+mn-ea"/>
                <a:cs typeface="Times New Roman" pitchFamily="18" charset="0"/>
              </a:rPr>
            </a:br>
            <a:r>
              <a:rPr lang="es-MX" sz="4400" b="1" i="1" dirty="0" smtClean="0">
                <a:solidFill>
                  <a:schemeClr val="tx2"/>
                </a:solidFill>
                <a:latin typeface="Times New Roman" panose="02020603050405020304" pitchFamily="18" charset="0"/>
                <a:ea typeface="+mn-ea"/>
                <a:cs typeface="Times New Roman" pitchFamily="18" charset="0"/>
              </a:rPr>
              <a:t>Semántica</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146221" y="2501006"/>
            <a:ext cx="10344536" cy="1463704"/>
          </a:xfrm>
        </p:spPr>
        <p:txBody>
          <a:bodyPr vert="horz" lIns="91440" tIns="45720" rIns="91440" bIns="45720" rtlCol="0">
            <a:noAutofit/>
          </a:bodyPr>
          <a:lstStyle/>
          <a:p>
            <a:pPr algn="just"/>
            <a:r>
              <a:rPr lang="es-ES" sz="2800" b="1" i="1" dirty="0">
                <a:solidFill>
                  <a:schemeClr val="tx1"/>
                </a:solidFill>
                <a:latin typeface="Times New Roman" panose="02020603050405020304" pitchFamily="18" charset="0"/>
                <a:cs typeface="Times New Roman" panose="02020603050405020304" pitchFamily="18" charset="0"/>
              </a:rPr>
              <a:t>Semántica es el significado de palabras/frases/oraciones/textos enteros.</a:t>
            </a:r>
          </a:p>
          <a:p>
            <a:pPr algn="just"/>
            <a:r>
              <a:rPr lang="es-ES" sz="2800" b="1" i="1" dirty="0">
                <a:solidFill>
                  <a:schemeClr val="tx1"/>
                </a:solidFill>
                <a:latin typeface="Times New Roman" panose="02020603050405020304" pitchFamily="18" charset="0"/>
                <a:cs typeface="Times New Roman" panose="02020603050405020304" pitchFamily="18" charset="0"/>
              </a:rPr>
              <a:t>	Normalmente semántica se entiende como “el significado fuera de contexto“- es decir, cómo se puede determinar sin tomar en cuenta el contexto.</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52BB3039-796E-4825-80C3-F8E250026B61}"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31</a:t>
            </a:fld>
            <a:endParaRPr lang="es-MX"/>
          </a:p>
        </p:txBody>
      </p:sp>
    </p:spTree>
    <p:extLst>
      <p:ext uri="{BB962C8B-B14F-4D97-AF65-F5344CB8AC3E}">
        <p14:creationId xmlns:p14="http://schemas.microsoft.com/office/powerpoint/2010/main" val="41121991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3341" y="1205346"/>
            <a:ext cx="10357415" cy="900546"/>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…definición de </a:t>
            </a:r>
            <a:r>
              <a:rPr lang="es-MX" sz="4400" b="1" i="1" dirty="0" smtClean="0">
                <a:solidFill>
                  <a:schemeClr val="tx2"/>
                </a:solidFill>
                <a:latin typeface="Times New Roman" panose="02020603050405020304" pitchFamily="18" charset="0"/>
                <a:ea typeface="+mn-ea"/>
                <a:cs typeface="Times New Roman" pitchFamily="18" charset="0"/>
              </a:rPr>
              <a:t>términos </a:t>
            </a:r>
            <a:br>
              <a:rPr lang="es-MX" sz="4400" b="1" i="1" dirty="0" smtClean="0">
                <a:solidFill>
                  <a:schemeClr val="tx2"/>
                </a:solidFill>
                <a:latin typeface="Times New Roman" panose="02020603050405020304" pitchFamily="18" charset="0"/>
                <a:ea typeface="+mn-ea"/>
                <a:cs typeface="Times New Roman" pitchFamily="18" charset="0"/>
              </a:rPr>
            </a:br>
            <a:r>
              <a:rPr lang="es-MX" sz="4400" b="1" i="1" dirty="0" smtClean="0">
                <a:solidFill>
                  <a:schemeClr val="tx2"/>
                </a:solidFill>
                <a:latin typeface="Times New Roman" panose="02020603050405020304" pitchFamily="18" charset="0"/>
                <a:ea typeface="+mn-ea"/>
                <a:cs typeface="Times New Roman" pitchFamily="18" charset="0"/>
              </a:rPr>
              <a:t/>
            </a:r>
            <a:br>
              <a:rPr lang="es-MX" sz="4400" b="1" i="1" dirty="0" smtClean="0">
                <a:solidFill>
                  <a:schemeClr val="tx2"/>
                </a:solidFill>
                <a:latin typeface="Times New Roman" panose="02020603050405020304" pitchFamily="18" charset="0"/>
                <a:ea typeface="+mn-ea"/>
                <a:cs typeface="Times New Roman" pitchFamily="18" charset="0"/>
              </a:rPr>
            </a:br>
            <a:r>
              <a:rPr lang="es-MX" sz="4400" b="1" i="1" dirty="0" smtClean="0">
                <a:solidFill>
                  <a:schemeClr val="tx2"/>
                </a:solidFill>
                <a:latin typeface="Times New Roman" panose="02020603050405020304" pitchFamily="18" charset="0"/>
                <a:ea typeface="+mn-ea"/>
                <a:cs typeface="Times New Roman" pitchFamily="18" charset="0"/>
              </a:rPr>
              <a:t>Pragmática</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4" name="Título 1"/>
          <p:cNvSpPr txBox="1">
            <a:spLocks/>
          </p:cNvSpPr>
          <p:nvPr/>
        </p:nvSpPr>
        <p:spPr>
          <a:xfrm>
            <a:off x="2519935" y="3283527"/>
            <a:ext cx="8915399" cy="983674"/>
          </a:xfrm>
          <a:prstGeom prst="rect">
            <a:avLst/>
          </a:prstGeom>
        </p:spPr>
        <p:txBody>
          <a:bodyPr vert="horz" lIns="91440" tIns="45720" rIns="91440" bIns="45720" rtlCol="0" anchor="b">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MX" sz="2800" b="1"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
            </a:r>
            <a:br>
              <a:rPr kumimoji="0" lang="es-MX" sz="2800" b="1"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br>
            <a:endParaRPr kumimoji="0" lang="es-MX" sz="2800" b="1" i="0" u="none" strike="noStrike" kern="1200" cap="none" spc="0" normalizeH="0" baseline="0" noProof="0" dirty="0">
              <a:ln>
                <a:noFill/>
              </a:ln>
              <a:solidFill>
                <a:schemeClr val="tx1">
                  <a:lumMod val="85000"/>
                  <a:lumOff val="15000"/>
                </a:schemeClr>
              </a:solidFill>
              <a:effectLst/>
              <a:uLnTx/>
              <a:uFillTx/>
              <a:latin typeface="+mj-lt"/>
              <a:ea typeface="+mj-ea"/>
              <a:cs typeface="+mj-cs"/>
            </a:endParaRPr>
          </a:p>
        </p:txBody>
      </p:sp>
      <p:sp>
        <p:nvSpPr>
          <p:cNvPr id="5" name="Marcador de texto 2"/>
          <p:cNvSpPr txBox="1">
            <a:spLocks/>
          </p:cNvSpPr>
          <p:nvPr/>
        </p:nvSpPr>
        <p:spPr>
          <a:xfrm>
            <a:off x="965916" y="2292440"/>
            <a:ext cx="10510982" cy="4177634"/>
          </a:xfrm>
          <a:prstGeom prst="rect">
            <a:avLst/>
          </a:prstGeom>
        </p:spPr>
        <p:txBody>
          <a:bodyPr vert="horz" lIns="91440" tIns="45720" rIns="91440" bIns="45720" rtlCol="0">
            <a:noAutofit/>
          </a:bodyPr>
          <a:lstStyle>
            <a:lvl1pPr indent="0" algn="just">
              <a:lnSpc>
                <a:spcPct val="90000"/>
              </a:lnSpc>
              <a:spcBef>
                <a:spcPts val="1000"/>
              </a:spcBef>
              <a:buFont typeface="Arial" panose="020B0604020202020204" pitchFamily="34" charset="0"/>
              <a:buNone/>
              <a:defRPr sz="2800" b="1" i="1">
                <a:latin typeface="Times New Roman" panose="02020603050405020304" pitchFamily="18" charset="0"/>
                <a:cs typeface="Times New Roman" panose="02020603050405020304" pitchFamily="18" charset="0"/>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r>
              <a:rPr lang="es-ES" dirty="0"/>
              <a:t>La pragmática no dice cómo se utiliza el lenguaje; es decir “el significado en su contexto”.</a:t>
            </a:r>
          </a:p>
          <a:p>
            <a:r>
              <a:rPr lang="es-ES" dirty="0"/>
              <a:t>Ejemplo: si alguien dice "la puerta está abierta" .</a:t>
            </a:r>
            <a:br>
              <a:rPr lang="es-ES" dirty="0"/>
            </a:br>
            <a:r>
              <a:rPr lang="es-ES" dirty="0"/>
              <a:t>entonces es necesario saber a qué puerta  se refiere en "la puerta" .</a:t>
            </a:r>
          </a:p>
          <a:p>
            <a:r>
              <a:rPr lang="es-ES" dirty="0" smtClean="0"/>
              <a:t>Se necesitamos </a:t>
            </a:r>
            <a:r>
              <a:rPr lang="es-ES" dirty="0"/>
              <a:t>conocer la intención del </a:t>
            </a:r>
            <a:r>
              <a:rPr lang="es-ES" dirty="0" smtClean="0"/>
              <a:t>hablante, podría ser: </a:t>
            </a:r>
          </a:p>
          <a:p>
            <a:pPr marL="457200" indent="-457200">
              <a:buFont typeface="Arial" panose="020B0604020202020204" pitchFamily="34" charset="0"/>
              <a:buChar char="•"/>
            </a:pPr>
            <a:r>
              <a:rPr lang="es-ES" dirty="0" smtClean="0"/>
              <a:t> </a:t>
            </a:r>
            <a:r>
              <a:rPr lang="es-ES" dirty="0"/>
              <a:t>una declaración </a:t>
            </a:r>
            <a:r>
              <a:rPr lang="es-ES" dirty="0" smtClean="0"/>
              <a:t>pura</a:t>
            </a:r>
          </a:p>
          <a:p>
            <a:pPr marL="457200" indent="-457200">
              <a:buFont typeface="Arial" panose="020B0604020202020204" pitchFamily="34" charset="0"/>
              <a:buChar char="•"/>
            </a:pPr>
            <a:r>
              <a:rPr lang="es-ES" dirty="0" smtClean="0"/>
              <a:t>una </a:t>
            </a:r>
            <a:r>
              <a:rPr lang="es-ES" dirty="0"/>
              <a:t>explicación de cómo el gato </a:t>
            </a:r>
            <a:r>
              <a:rPr lang="es-ES" dirty="0" smtClean="0"/>
              <a:t>entró</a:t>
            </a:r>
          </a:p>
          <a:p>
            <a:pPr marL="457200" indent="-457200">
              <a:buFont typeface="Arial" panose="020B0604020202020204" pitchFamily="34" charset="0"/>
              <a:buChar char="•"/>
            </a:pPr>
            <a:r>
              <a:rPr lang="es-ES" dirty="0" smtClean="0"/>
              <a:t>una </a:t>
            </a:r>
            <a:r>
              <a:rPr lang="es-ES" dirty="0"/>
              <a:t>solicitud dirigida a la persona para cerrar la puerta.</a:t>
            </a:r>
            <a:endParaRPr lang="es-MX" dirty="0"/>
          </a:p>
        </p:txBody>
      </p:sp>
      <p:sp>
        <p:nvSpPr>
          <p:cNvPr id="3" name="Marcador de fecha 2"/>
          <p:cNvSpPr>
            <a:spLocks noGrp="1"/>
          </p:cNvSpPr>
          <p:nvPr>
            <p:ph type="dt" sz="half" idx="10"/>
          </p:nvPr>
        </p:nvSpPr>
        <p:spPr/>
        <p:txBody>
          <a:bodyPr/>
          <a:lstStyle/>
          <a:p>
            <a:fld id="{E4382E47-90C7-4B69-88BF-A00AB9EF1AA7}" type="datetime1">
              <a:rPr lang="es-MX" smtClean="0"/>
              <a:t>12/10/2016</a:t>
            </a:fld>
            <a:endParaRPr lang="es-MX"/>
          </a:p>
        </p:txBody>
      </p:sp>
      <p:sp>
        <p:nvSpPr>
          <p:cNvPr id="6" name="Marcador de pie de página 5"/>
          <p:cNvSpPr>
            <a:spLocks noGrp="1"/>
          </p:cNvSpPr>
          <p:nvPr>
            <p:ph type="ftr" sz="quarter" idx="11"/>
          </p:nvPr>
        </p:nvSpPr>
        <p:spPr/>
        <p:txBody>
          <a:bodyPr/>
          <a:lstStyle/>
          <a:p>
            <a:r>
              <a:rPr lang="es-MX" smtClean="0"/>
              <a:t>S. Job Morales Escobar</a:t>
            </a:r>
            <a:endParaRPr lang="es-MX"/>
          </a:p>
        </p:txBody>
      </p:sp>
      <p:sp>
        <p:nvSpPr>
          <p:cNvPr id="7" name="Marcador de número de diapositiva 6"/>
          <p:cNvSpPr>
            <a:spLocks noGrp="1"/>
          </p:cNvSpPr>
          <p:nvPr>
            <p:ph type="sldNum" sz="quarter" idx="12"/>
          </p:nvPr>
        </p:nvSpPr>
        <p:spPr/>
        <p:txBody>
          <a:bodyPr/>
          <a:lstStyle/>
          <a:p>
            <a:fld id="{2176A159-765A-4065-96BE-E6729BE76A2E}" type="slidenum">
              <a:rPr lang="es-MX" smtClean="0"/>
              <a:t>32</a:t>
            </a:fld>
            <a:endParaRPr lang="es-MX"/>
          </a:p>
        </p:txBody>
      </p:sp>
    </p:spTree>
    <p:extLst>
      <p:ext uri="{BB962C8B-B14F-4D97-AF65-F5344CB8AC3E}">
        <p14:creationId xmlns:p14="http://schemas.microsoft.com/office/powerpoint/2010/main" val="20353707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6632" y="154547"/>
            <a:ext cx="8915399"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Estructura Gramatical de los </a:t>
            </a:r>
            <a:r>
              <a:rPr lang="es-MX" sz="4400" b="1" i="1" dirty="0" smtClean="0">
                <a:solidFill>
                  <a:schemeClr val="tx2"/>
                </a:solidFill>
                <a:latin typeface="Times New Roman" panose="02020603050405020304" pitchFamily="18" charset="0"/>
                <a:ea typeface="+mn-ea"/>
                <a:cs typeface="Times New Roman" pitchFamily="18" charset="0"/>
              </a:rPr>
              <a:t>Enunciados</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862886" y="1528878"/>
            <a:ext cx="10627872" cy="4842457"/>
          </a:xfrm>
        </p:spPr>
        <p:txBody>
          <a:bodyPr vert="horz" lIns="91440" tIns="45720" rIns="91440" bIns="45720" rtlCol="0">
            <a:noAutofit/>
          </a:bodyPr>
          <a:lstStyle/>
          <a:p>
            <a:pPr algn="just"/>
            <a:r>
              <a:rPr lang="es-ES" sz="2800" b="1" i="1" dirty="0" smtClean="0">
                <a:solidFill>
                  <a:schemeClr val="tx1"/>
                </a:solidFill>
                <a:latin typeface="Times New Roman" panose="02020603050405020304" pitchFamily="18" charset="0"/>
                <a:cs typeface="Times New Roman" panose="02020603050405020304" pitchFamily="18" charset="0"/>
              </a:rPr>
              <a:t>Sentencia</a:t>
            </a:r>
            <a:r>
              <a:rPr lang="es-ES" sz="2800" b="1" i="1" dirty="0">
                <a:solidFill>
                  <a:schemeClr val="tx1"/>
                </a:solidFill>
                <a:latin typeface="Times New Roman" panose="02020603050405020304" pitchFamily="18" charset="0"/>
                <a:cs typeface="Times New Roman" panose="02020603050405020304" pitchFamily="18" charset="0"/>
              </a:rPr>
              <a:t>, Componente, Regla Estructural y de Clasificación.</a:t>
            </a:r>
          </a:p>
          <a:p>
            <a:pPr algn="just"/>
            <a:r>
              <a:rPr lang="es-ES" sz="2800" b="1" i="1" dirty="0">
                <a:solidFill>
                  <a:schemeClr val="tx1"/>
                </a:solidFill>
                <a:latin typeface="Times New Roman" panose="02020603050405020304" pitchFamily="18" charset="0"/>
                <a:cs typeface="Times New Roman" panose="02020603050405020304" pitchFamily="18" charset="0"/>
              </a:rPr>
              <a:t>Sentencia</a:t>
            </a:r>
          </a:p>
          <a:p>
            <a:pPr algn="just"/>
            <a:r>
              <a:rPr lang="es-ES" sz="2800" b="1" i="1" dirty="0">
                <a:solidFill>
                  <a:schemeClr val="tx1"/>
                </a:solidFill>
                <a:latin typeface="Times New Roman" panose="02020603050405020304" pitchFamily="18" charset="0"/>
                <a:cs typeface="Times New Roman" panose="02020603050405020304" pitchFamily="18" charset="0"/>
              </a:rPr>
              <a:t>La sentencia es una cadena de palabras que cumplen con las reglas gramaticales de un lenguaje; las sentencias se clasifican como simples, compuestas y complejas.</a:t>
            </a:r>
          </a:p>
          <a:p>
            <a:pPr algn="just"/>
            <a:r>
              <a:rPr lang="es-ES" sz="2800" b="1" i="1" dirty="0">
                <a:solidFill>
                  <a:schemeClr val="tx1"/>
                </a:solidFill>
                <a:latin typeface="Times New Roman" panose="02020603050405020304" pitchFamily="18" charset="0"/>
                <a:cs typeface="Times New Roman" panose="02020603050405020304" pitchFamily="18" charset="0"/>
              </a:rPr>
              <a:t>La sentencia es a menudo abreviada como "S". </a:t>
            </a:r>
          </a:p>
          <a:p>
            <a:pPr algn="just"/>
            <a:r>
              <a:rPr lang="es-ES" sz="2800" b="1" i="1" dirty="0">
                <a:solidFill>
                  <a:schemeClr val="tx1"/>
                </a:solidFill>
                <a:latin typeface="Times New Roman" panose="02020603050405020304" pitchFamily="18" charset="0"/>
                <a:cs typeface="Times New Roman" panose="02020603050405020304" pitchFamily="18" charset="0"/>
              </a:rPr>
              <a:t>Sentencia(S):   "El perro muerde al gato". </a:t>
            </a:r>
            <a:endParaRPr lang="es-ES" sz="2800" b="1" i="1" dirty="0" smtClean="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72A1F4FC-D401-47D6-8048-88A5659638C0}"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33</a:t>
            </a:fld>
            <a:endParaRPr lang="es-MX"/>
          </a:p>
        </p:txBody>
      </p:sp>
    </p:spTree>
    <p:extLst>
      <p:ext uri="{BB962C8B-B14F-4D97-AF65-F5344CB8AC3E}">
        <p14:creationId xmlns:p14="http://schemas.microsoft.com/office/powerpoint/2010/main" val="38950496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6632" y="154547"/>
            <a:ext cx="8915399"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Estructura Gramatical de los </a:t>
            </a:r>
            <a:r>
              <a:rPr lang="es-MX" sz="4400" b="1" i="1" dirty="0" smtClean="0">
                <a:solidFill>
                  <a:schemeClr val="tx2"/>
                </a:solidFill>
                <a:latin typeface="Times New Roman" panose="02020603050405020304" pitchFamily="18" charset="0"/>
                <a:ea typeface="+mn-ea"/>
                <a:cs typeface="Times New Roman" pitchFamily="18" charset="0"/>
              </a:rPr>
              <a:t>Enunciados</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862886" y="1528878"/>
            <a:ext cx="10627872" cy="4842457"/>
          </a:xfrm>
        </p:spPr>
        <p:txBody>
          <a:bodyPr vert="horz" lIns="91440" tIns="45720" rIns="91440" bIns="45720" rtlCol="0">
            <a:noAutofit/>
          </a:bodyPr>
          <a:lstStyle/>
          <a:p>
            <a:pPr algn="just"/>
            <a:r>
              <a:rPr lang="es-ES" sz="2800" b="1" i="1" dirty="0">
                <a:solidFill>
                  <a:schemeClr val="tx1"/>
                </a:solidFill>
                <a:latin typeface="Times New Roman" panose="02020603050405020304" pitchFamily="18" charset="0"/>
                <a:cs typeface="Times New Roman" panose="02020603050405020304" pitchFamily="18" charset="0"/>
              </a:rPr>
              <a:t/>
            </a:r>
            <a:br>
              <a:rPr lang="es-ES" sz="2800" b="1" i="1" dirty="0">
                <a:solidFill>
                  <a:schemeClr val="tx1"/>
                </a:solidFill>
                <a:latin typeface="Times New Roman" panose="02020603050405020304" pitchFamily="18" charset="0"/>
                <a:cs typeface="Times New Roman" panose="02020603050405020304" pitchFamily="18" charset="0"/>
              </a:rPr>
            </a:br>
            <a:r>
              <a:rPr lang="es-ES" sz="2800" b="1" i="1" dirty="0">
                <a:solidFill>
                  <a:schemeClr val="tx1"/>
                </a:solidFill>
                <a:latin typeface="Times New Roman" panose="02020603050405020304" pitchFamily="18" charset="0"/>
                <a:cs typeface="Times New Roman" panose="02020603050405020304" pitchFamily="18" charset="0"/>
              </a:rPr>
              <a:t>Componentes</a:t>
            </a:r>
          </a:p>
          <a:p>
            <a:pPr algn="just"/>
            <a:r>
              <a:rPr lang="es-ES" sz="2800" b="1" i="1" dirty="0">
                <a:solidFill>
                  <a:schemeClr val="tx1"/>
                </a:solidFill>
                <a:latin typeface="Times New Roman" panose="02020603050405020304" pitchFamily="18" charset="0"/>
                <a:cs typeface="Times New Roman" panose="02020603050405020304" pitchFamily="18" charset="0"/>
              </a:rPr>
              <a:t>Supongamos que una frase es una construcción de algún tipo. </a:t>
            </a:r>
            <a:br>
              <a:rPr lang="es-ES" sz="2800" b="1" i="1" dirty="0">
                <a:solidFill>
                  <a:schemeClr val="tx1"/>
                </a:solidFill>
                <a:latin typeface="Times New Roman" panose="02020603050405020304" pitchFamily="18" charset="0"/>
                <a:cs typeface="Times New Roman" panose="02020603050405020304" pitchFamily="18" charset="0"/>
              </a:rPr>
            </a:br>
            <a:r>
              <a:rPr lang="es-ES" sz="2800" b="1" i="1" dirty="0">
                <a:solidFill>
                  <a:schemeClr val="tx1"/>
                </a:solidFill>
                <a:latin typeface="Times New Roman" panose="02020603050405020304" pitchFamily="18" charset="0"/>
                <a:cs typeface="Times New Roman" panose="02020603050405020304" pitchFamily="18" charset="0"/>
              </a:rPr>
              <a:t>Aquí la construcción significa un arreglo sintáctico que consiste en partes, generalmente dos, llamadas "componentes". </a:t>
            </a:r>
          </a:p>
          <a:p>
            <a:pPr algn="just"/>
            <a:r>
              <a:rPr lang="es-ES" sz="2800" b="1" i="1" dirty="0">
                <a:solidFill>
                  <a:schemeClr val="tx1"/>
                </a:solidFill>
                <a:latin typeface="Times New Roman" panose="02020603050405020304" pitchFamily="18" charset="0"/>
                <a:cs typeface="Times New Roman" panose="02020603050405020304" pitchFamily="18" charset="0"/>
              </a:rPr>
              <a:t>Ejemplos: La frase el hombre es una construcción que consta de dos componentes el y hombre. Unos cuantos ejemplos se muestran en la siguiente diapositiva.</a:t>
            </a:r>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451F4D53-EEB5-4A3C-8927-5A27EE2A1E1D}"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34</a:t>
            </a:fld>
            <a:endParaRPr lang="es-MX"/>
          </a:p>
        </p:txBody>
      </p:sp>
    </p:spTree>
    <p:extLst>
      <p:ext uri="{BB962C8B-B14F-4D97-AF65-F5344CB8AC3E}">
        <p14:creationId xmlns:p14="http://schemas.microsoft.com/office/powerpoint/2010/main" val="28301739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7888" y="389944"/>
            <a:ext cx="9835724"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a:t>
            </a:r>
            <a:r>
              <a:rPr lang="es-MX" sz="4400" b="1" i="1" dirty="0" smtClean="0">
                <a:solidFill>
                  <a:schemeClr val="tx2"/>
                </a:solidFill>
                <a:latin typeface="Times New Roman" panose="02020603050405020304" pitchFamily="18" charset="0"/>
                <a:ea typeface="+mn-ea"/>
                <a:cs typeface="Times New Roman" pitchFamily="18" charset="0"/>
              </a:rPr>
              <a:t>enunciados</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2353684" y="1764405"/>
            <a:ext cx="3645333" cy="2101013"/>
          </a:xfrm>
        </p:spPr>
        <p:txBody>
          <a:bodyPr>
            <a:normAutofit/>
          </a:bodyPr>
          <a:lstStyle/>
          <a:p>
            <a:pPr marL="342900" indent="-342900" algn="just"/>
            <a:r>
              <a:rPr lang="es-MX" sz="1600" b="1" dirty="0" smtClean="0">
                <a:solidFill>
                  <a:schemeClr val="tx1"/>
                </a:solidFill>
              </a:rPr>
              <a:t>Frase</a:t>
            </a:r>
            <a:r>
              <a:rPr lang="es-MX" sz="1600" dirty="0" smtClean="0">
                <a:solidFill>
                  <a:schemeClr val="tx1"/>
                </a:solidFill>
              </a:rPr>
              <a:t>: el hombre</a:t>
            </a:r>
          </a:p>
          <a:p>
            <a:pPr marL="342900" indent="-342900" algn="just"/>
            <a:r>
              <a:rPr lang="es-MX" sz="1600" b="1" dirty="0" smtClean="0">
                <a:solidFill>
                  <a:schemeClr val="tx1"/>
                </a:solidFill>
              </a:rPr>
              <a:t>Componentes 2</a:t>
            </a:r>
            <a:r>
              <a:rPr lang="es-MX" sz="1600" dirty="0" smtClean="0">
                <a:solidFill>
                  <a:schemeClr val="tx1"/>
                </a:solidFill>
              </a:rPr>
              <a:t>:    el y hombre</a:t>
            </a:r>
          </a:p>
          <a:p>
            <a:pPr marL="342900" indent="-342900" algn="just"/>
            <a:r>
              <a:rPr lang="es-MX" sz="1600" b="1" dirty="0" smtClean="0">
                <a:solidFill>
                  <a:schemeClr val="tx1"/>
                </a:solidFill>
              </a:rPr>
              <a:t>Construcción</a:t>
            </a:r>
            <a:r>
              <a:rPr lang="es-MX" sz="1600" dirty="0" smtClean="0">
                <a:solidFill>
                  <a:schemeClr val="tx1"/>
                </a:solidFill>
              </a:rPr>
              <a:t>:	  </a:t>
            </a:r>
            <a:r>
              <a:rPr lang="es-MX" sz="1600" b="1" dirty="0" smtClean="0">
                <a:solidFill>
                  <a:srgbClr val="0070C0"/>
                </a:solidFill>
              </a:rPr>
              <a:t>el hombre</a:t>
            </a:r>
          </a:p>
          <a:p>
            <a:pPr marL="342900" indent="-342900" algn="just"/>
            <a:endParaRPr lang="es-MX" sz="1600" dirty="0" smtClean="0">
              <a:solidFill>
                <a:schemeClr val="tx1"/>
              </a:solidFill>
            </a:endParaRPr>
          </a:p>
          <a:p>
            <a:pPr marL="342900" indent="-342900" algn="just"/>
            <a:endParaRPr lang="es-MX" sz="1600" dirty="0" smtClean="0">
              <a:solidFill>
                <a:schemeClr val="tx1"/>
              </a:solidFill>
            </a:endParaRPr>
          </a:p>
          <a:p>
            <a:pPr marL="342900" indent="-342900" algn="just"/>
            <a:r>
              <a:rPr lang="es-MX" sz="1600" dirty="0" smtClean="0">
                <a:solidFill>
                  <a:schemeClr val="tx1"/>
                </a:solidFill>
              </a:rPr>
              <a:t>		         </a:t>
            </a:r>
            <a:r>
              <a:rPr lang="es-MX" sz="1600" b="1" dirty="0" smtClean="0">
                <a:solidFill>
                  <a:srgbClr val="0070C0"/>
                </a:solidFill>
              </a:rPr>
              <a:t>el   	      hombre</a:t>
            </a:r>
            <a:endParaRPr lang="es-MX" sz="1600" b="1" dirty="0">
              <a:solidFill>
                <a:srgbClr val="0070C0"/>
              </a:solidFill>
            </a:endParaRPr>
          </a:p>
          <a:p>
            <a:pPr marL="342900" indent="-342900" algn="just"/>
            <a:endParaRPr lang="es-MX" sz="1600" b="1" dirty="0" smtClean="0">
              <a:solidFill>
                <a:srgbClr val="0070C0"/>
              </a:solidFill>
            </a:endParaRPr>
          </a:p>
        </p:txBody>
      </p:sp>
      <p:cxnSp>
        <p:nvCxnSpPr>
          <p:cNvPr id="5" name="4 Conector recto de flecha"/>
          <p:cNvCxnSpPr/>
          <p:nvPr/>
        </p:nvCxnSpPr>
        <p:spPr>
          <a:xfrm flipH="1">
            <a:off x="3990107" y="2867891"/>
            <a:ext cx="415636" cy="4017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4419596" y="2867890"/>
            <a:ext cx="443345" cy="374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Marcador de texto 2"/>
          <p:cNvSpPr txBox="1">
            <a:spLocks/>
          </p:cNvSpPr>
          <p:nvPr/>
        </p:nvSpPr>
        <p:spPr>
          <a:xfrm>
            <a:off x="6911830" y="1736690"/>
            <a:ext cx="3839297" cy="2101013"/>
          </a:xfrm>
          <a:prstGeom prst="rect">
            <a:avLst/>
          </a:prstGeom>
        </p:spPr>
        <p:txBody>
          <a:bodyPr vert="horz" lIns="91440" tIns="45720" rIns="91440" bIns="45720" rtlCol="0" anchor="t">
            <a:normAutofit/>
          </a:bodyPr>
          <a:lstStyle/>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1" i="0" u="none" strike="noStrike" kern="1200" cap="none" spc="0" normalizeH="0" baseline="0" noProof="0" dirty="0" smtClean="0">
                <a:ln>
                  <a:noFill/>
                </a:ln>
                <a:solidFill>
                  <a:schemeClr val="tx1"/>
                </a:solidFill>
                <a:effectLst/>
                <a:uLnTx/>
                <a:uFillTx/>
                <a:latin typeface="+mn-lt"/>
                <a:ea typeface="+mn-ea"/>
                <a:cs typeface="+mn-cs"/>
              </a:rPr>
              <a:t>Frase</a:t>
            </a:r>
            <a:r>
              <a:rPr kumimoji="0" lang="es-MX" sz="1600" b="0" i="0" u="none" strike="noStrike" kern="1200" cap="none" spc="0" normalizeH="0" baseline="0" noProof="0" dirty="0" smtClean="0">
                <a:ln>
                  <a:noFill/>
                </a:ln>
                <a:solidFill>
                  <a:schemeClr val="tx1"/>
                </a:solidFill>
                <a:effectLst/>
                <a:uLnTx/>
                <a:uFillTx/>
                <a:latin typeface="+mn-lt"/>
                <a:ea typeface="+mn-ea"/>
                <a:cs typeface="+mn-cs"/>
              </a:rPr>
              <a:t>: viaja lentamente</a:t>
            </a: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1" i="0" u="none" strike="noStrike" kern="1200" cap="none" spc="0" normalizeH="0" baseline="0" noProof="0" dirty="0" smtClean="0">
                <a:ln>
                  <a:noFill/>
                </a:ln>
                <a:solidFill>
                  <a:schemeClr val="tx1"/>
                </a:solidFill>
                <a:effectLst/>
                <a:uLnTx/>
                <a:uFillTx/>
                <a:latin typeface="+mn-lt"/>
                <a:ea typeface="+mn-ea"/>
                <a:cs typeface="+mn-cs"/>
              </a:rPr>
              <a:t>Componentes2</a:t>
            </a:r>
            <a:r>
              <a:rPr kumimoji="0" lang="es-MX" sz="1600" b="0" i="0" u="none" strike="noStrike" kern="1200" cap="none" spc="0" normalizeH="0" baseline="0" noProof="0" dirty="0" smtClean="0">
                <a:ln>
                  <a:noFill/>
                </a:ln>
                <a:solidFill>
                  <a:schemeClr val="tx1"/>
                </a:solidFill>
                <a:effectLst/>
                <a:uLnTx/>
                <a:uFillTx/>
                <a:latin typeface="+mn-lt"/>
                <a:ea typeface="+mn-ea"/>
                <a:cs typeface="+mn-cs"/>
              </a:rPr>
              <a:t>:   viaja y lentamente</a:t>
            </a: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1" i="0" u="none" strike="noStrike" kern="1200" cap="none" spc="0" normalizeH="0" baseline="0" noProof="0" dirty="0" smtClean="0">
                <a:ln>
                  <a:noFill/>
                </a:ln>
                <a:solidFill>
                  <a:schemeClr val="tx1"/>
                </a:solidFill>
                <a:effectLst/>
                <a:uLnTx/>
                <a:uFillTx/>
                <a:latin typeface="+mn-lt"/>
                <a:ea typeface="+mn-ea"/>
                <a:cs typeface="+mn-cs"/>
              </a:rPr>
              <a:t>Construcción</a:t>
            </a:r>
            <a:r>
              <a:rPr kumimoji="0" lang="es-MX" sz="1600" b="0" i="0" u="none" strike="noStrike" kern="1200" cap="none" spc="0" normalizeH="0" baseline="0" noProof="0" dirty="0" smtClean="0">
                <a:ln>
                  <a:noFill/>
                </a:ln>
                <a:solidFill>
                  <a:schemeClr val="tx1"/>
                </a:solidFill>
                <a:effectLst/>
                <a:uLnTx/>
                <a:uFillTx/>
                <a:latin typeface="+mn-lt"/>
                <a:ea typeface="+mn-ea"/>
                <a:cs typeface="+mn-cs"/>
              </a:rPr>
              <a:t>:	  </a:t>
            </a:r>
            <a:r>
              <a:rPr lang="es-MX" sz="1600" b="1" dirty="0" smtClean="0">
                <a:solidFill>
                  <a:srgbClr val="0070C0"/>
                </a:solidFill>
              </a:rPr>
              <a:t>viajó lentamente </a:t>
            </a:r>
            <a:endParaRPr kumimoji="0" lang="es-MX" sz="1600" b="1" i="0"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endParaRPr kumimoji="0" lang="es-MX"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			</a:t>
            </a:r>
            <a:r>
              <a:rPr kumimoji="0" lang="es-MX" sz="1600" b="0" i="0" u="none" strike="noStrike" kern="1200" cap="none" spc="0" normalizeH="0" noProof="0" dirty="0" smtClean="0">
                <a:ln>
                  <a:noFill/>
                </a:ln>
                <a:solidFill>
                  <a:schemeClr val="tx1"/>
                </a:solidFill>
                <a:effectLst/>
                <a:uLnTx/>
                <a:uFillTx/>
                <a:latin typeface="+mn-lt"/>
                <a:ea typeface="+mn-ea"/>
                <a:cs typeface="+mn-cs"/>
              </a:rPr>
              <a:t>     </a:t>
            </a:r>
            <a:r>
              <a:rPr lang="es-MX" sz="1600" b="1" dirty="0" smtClean="0">
                <a:solidFill>
                  <a:srgbClr val="0070C0"/>
                </a:solidFill>
              </a:rPr>
              <a:t>viajó </a:t>
            </a:r>
            <a:r>
              <a:rPr kumimoji="0" lang="es-MX" sz="1600" b="1" i="0" u="none" strike="noStrike" kern="1200" cap="none" spc="0" normalizeH="0" baseline="0" noProof="0" dirty="0" smtClean="0">
                <a:ln>
                  <a:noFill/>
                </a:ln>
                <a:solidFill>
                  <a:srgbClr val="0070C0"/>
                </a:solidFill>
                <a:effectLst/>
                <a:uLnTx/>
                <a:uFillTx/>
                <a:latin typeface="+mn-lt"/>
                <a:ea typeface="+mn-ea"/>
                <a:cs typeface="+mn-cs"/>
              </a:rPr>
              <a:t> 	  lentamente</a:t>
            </a:r>
          </a:p>
        </p:txBody>
      </p:sp>
      <p:cxnSp>
        <p:nvCxnSpPr>
          <p:cNvPr id="11" name="10 Conector recto de flecha"/>
          <p:cNvCxnSpPr/>
          <p:nvPr/>
        </p:nvCxnSpPr>
        <p:spPr>
          <a:xfrm flipH="1">
            <a:off x="8659090" y="2798613"/>
            <a:ext cx="415636" cy="4017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9088579" y="2798612"/>
            <a:ext cx="443345" cy="374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Marcador de texto 2"/>
          <p:cNvSpPr txBox="1">
            <a:spLocks/>
          </p:cNvSpPr>
          <p:nvPr/>
        </p:nvSpPr>
        <p:spPr>
          <a:xfrm>
            <a:off x="3477494" y="4050402"/>
            <a:ext cx="5957454" cy="2101013"/>
          </a:xfrm>
          <a:prstGeom prst="rect">
            <a:avLst/>
          </a:prstGeom>
        </p:spPr>
        <p:txBody>
          <a:bodyPr vert="horz" lIns="91440" tIns="45720" rIns="91440" bIns="45720" rtlCol="0" anchor="t">
            <a:normAutofit/>
          </a:bodyPr>
          <a:lstStyle/>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1" i="0" u="none" strike="noStrike" kern="1200" cap="none" spc="0" normalizeH="0" baseline="0" noProof="0" dirty="0" smtClean="0">
                <a:ln>
                  <a:noFill/>
                </a:ln>
                <a:solidFill>
                  <a:schemeClr val="tx1"/>
                </a:solidFill>
                <a:effectLst/>
                <a:uLnTx/>
                <a:uFillTx/>
                <a:latin typeface="+mn-lt"/>
                <a:ea typeface="+mn-ea"/>
                <a:cs typeface="+mn-cs"/>
              </a:rPr>
              <a:t>Frase</a:t>
            </a:r>
            <a:r>
              <a:rPr kumimoji="0" lang="es-MX" sz="1600" b="0" i="0" u="none" strike="noStrike" kern="1200" cap="none" spc="0" normalizeH="0" baseline="0" noProof="0" dirty="0" smtClean="0">
                <a:ln>
                  <a:noFill/>
                </a:ln>
                <a:solidFill>
                  <a:schemeClr val="tx1"/>
                </a:solidFill>
                <a:effectLst/>
                <a:uLnTx/>
                <a:uFillTx/>
                <a:latin typeface="+mn-lt"/>
                <a:ea typeface="+mn-ea"/>
                <a:cs typeface="+mn-cs"/>
              </a:rPr>
              <a:t>: el hombre viajó lentamente</a:t>
            </a: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1" i="0" u="none" strike="noStrike" kern="1200" cap="none" spc="0" normalizeH="0" baseline="0" noProof="0" dirty="0" smtClean="0">
                <a:ln>
                  <a:noFill/>
                </a:ln>
                <a:solidFill>
                  <a:schemeClr val="tx1"/>
                </a:solidFill>
                <a:effectLst/>
                <a:uLnTx/>
                <a:uFillTx/>
                <a:latin typeface="+mn-lt"/>
                <a:ea typeface="+mn-ea"/>
                <a:cs typeface="+mn-cs"/>
              </a:rPr>
              <a:t>Componentes 4</a:t>
            </a:r>
            <a:r>
              <a:rPr kumimoji="0" lang="es-MX" sz="1600" b="0" i="0" u="none" strike="noStrike" kern="1200" cap="none" spc="0" normalizeH="0" baseline="0" noProof="0" dirty="0" smtClean="0">
                <a:ln>
                  <a:noFill/>
                </a:ln>
                <a:solidFill>
                  <a:schemeClr val="tx1"/>
                </a:solidFill>
                <a:effectLst/>
                <a:uLnTx/>
                <a:uFillTx/>
                <a:latin typeface="+mn-lt"/>
                <a:ea typeface="+mn-ea"/>
                <a:cs typeface="+mn-cs"/>
              </a:rPr>
              <a:t>:   el, hombre, viajó, lentamente</a:t>
            </a: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1" i="0" u="none" strike="noStrike" kern="1200" cap="none" spc="0" normalizeH="0" baseline="0" noProof="0" dirty="0" smtClean="0">
                <a:ln>
                  <a:noFill/>
                </a:ln>
                <a:solidFill>
                  <a:schemeClr val="tx1"/>
                </a:solidFill>
                <a:effectLst/>
                <a:uLnTx/>
                <a:uFillTx/>
                <a:latin typeface="+mn-lt"/>
                <a:ea typeface="+mn-ea"/>
                <a:cs typeface="+mn-cs"/>
              </a:rPr>
              <a:t>Construcción</a:t>
            </a:r>
            <a:r>
              <a:rPr kumimoji="0" lang="es-MX" sz="1600" b="0" i="0" u="none" strike="noStrike" kern="1200" cap="none" spc="0" normalizeH="0" baseline="0" noProof="0" dirty="0" smtClean="0">
                <a:ln>
                  <a:noFill/>
                </a:ln>
                <a:solidFill>
                  <a:schemeClr val="tx1"/>
                </a:solidFill>
                <a:effectLst/>
                <a:uLnTx/>
                <a:uFillTx/>
                <a:latin typeface="+mn-lt"/>
                <a:ea typeface="+mn-ea"/>
                <a:cs typeface="+mn-cs"/>
              </a:rPr>
              <a:t>:	  </a:t>
            </a:r>
            <a:r>
              <a:rPr lang="es-MX" sz="1600" b="1" dirty="0" smtClean="0">
                <a:solidFill>
                  <a:srgbClr val="0070C0"/>
                </a:solidFill>
              </a:rPr>
              <a:t>el hombre viajó lentamente </a:t>
            </a:r>
            <a:endParaRPr kumimoji="0" lang="es-MX" sz="1600" b="1" i="0"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endParaRPr kumimoji="0" lang="es-MX"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			</a:t>
            </a:r>
            <a:r>
              <a:rPr kumimoji="0" lang="es-MX" sz="1600" b="0" i="0" u="none" strike="noStrike" kern="1200" cap="none" spc="0" normalizeH="0" noProof="0" dirty="0" smtClean="0">
                <a:ln>
                  <a:noFill/>
                </a:ln>
                <a:solidFill>
                  <a:schemeClr val="tx1"/>
                </a:solidFill>
                <a:effectLst/>
                <a:uLnTx/>
                <a:uFillTx/>
                <a:latin typeface="+mn-lt"/>
                <a:ea typeface="+mn-ea"/>
                <a:cs typeface="+mn-cs"/>
              </a:rPr>
              <a:t>     </a:t>
            </a:r>
            <a:r>
              <a:rPr lang="es-MX" sz="1600" b="1" dirty="0" smtClean="0">
                <a:solidFill>
                  <a:srgbClr val="0070C0"/>
                </a:solidFill>
              </a:rPr>
              <a:t>el hombre 		          viajó  </a:t>
            </a:r>
            <a:r>
              <a:rPr kumimoji="0" lang="es-MX" sz="1600" b="1" i="0" u="none" strike="noStrike" kern="1200" cap="none" spc="0" normalizeH="0" baseline="0" noProof="0" dirty="0" smtClean="0">
                <a:ln>
                  <a:noFill/>
                </a:ln>
                <a:solidFill>
                  <a:srgbClr val="0070C0"/>
                </a:solidFill>
                <a:effectLst/>
                <a:uLnTx/>
                <a:uFillTx/>
                <a:latin typeface="+mn-lt"/>
                <a:ea typeface="+mn-ea"/>
                <a:cs typeface="+mn-cs"/>
              </a:rPr>
              <a:t>lentamente</a:t>
            </a:r>
          </a:p>
        </p:txBody>
      </p:sp>
      <p:cxnSp>
        <p:nvCxnSpPr>
          <p:cNvPr id="14" name="13 Conector recto de flecha"/>
          <p:cNvCxnSpPr/>
          <p:nvPr/>
        </p:nvCxnSpPr>
        <p:spPr>
          <a:xfrm flipH="1">
            <a:off x="5430985" y="5112325"/>
            <a:ext cx="914384" cy="4017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6359222" y="5112324"/>
            <a:ext cx="1136090" cy="4017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flipH="1">
            <a:off x="4821380" y="5818910"/>
            <a:ext cx="415636" cy="4017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5250869" y="5818909"/>
            <a:ext cx="443345" cy="374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H="1">
            <a:off x="7148943" y="5846619"/>
            <a:ext cx="415636" cy="4017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7578432" y="5846618"/>
            <a:ext cx="443345" cy="374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23 Rectángulo"/>
          <p:cNvSpPr/>
          <p:nvPr/>
        </p:nvSpPr>
        <p:spPr>
          <a:xfrm>
            <a:off x="4431487" y="6250769"/>
            <a:ext cx="4701928" cy="338554"/>
          </a:xfrm>
          <a:prstGeom prst="rect">
            <a:avLst/>
          </a:prstGeom>
        </p:spPr>
        <p:txBody>
          <a:bodyPr wrap="none">
            <a:spAutoFit/>
          </a:bodyPr>
          <a:lstStyle/>
          <a:p>
            <a:r>
              <a:rPr lang="es-MX" sz="1600" b="1" dirty="0" smtClean="0">
                <a:solidFill>
                  <a:srgbClr val="0070C0"/>
                </a:solidFill>
              </a:rPr>
              <a:t>el             hombre 	         viajó         lentamente</a:t>
            </a:r>
            <a:endParaRPr lang="es-MX" sz="1600" dirty="0"/>
          </a:p>
        </p:txBody>
      </p:sp>
      <p:sp>
        <p:nvSpPr>
          <p:cNvPr id="4" name="Marcador de fecha 3"/>
          <p:cNvSpPr>
            <a:spLocks noGrp="1"/>
          </p:cNvSpPr>
          <p:nvPr>
            <p:ph type="dt" sz="half" idx="10"/>
          </p:nvPr>
        </p:nvSpPr>
        <p:spPr/>
        <p:txBody>
          <a:bodyPr/>
          <a:lstStyle/>
          <a:p>
            <a:fld id="{EED33A18-1651-452A-B5A0-1C1B14CDF44F}" type="datetime1">
              <a:rPr lang="es-MX" smtClean="0"/>
              <a:t>12/10/2016</a:t>
            </a:fld>
            <a:endParaRPr lang="es-MX"/>
          </a:p>
        </p:txBody>
      </p:sp>
      <p:sp>
        <p:nvSpPr>
          <p:cNvPr id="6" name="Marcador de pie de página 5"/>
          <p:cNvSpPr>
            <a:spLocks noGrp="1"/>
          </p:cNvSpPr>
          <p:nvPr>
            <p:ph type="ftr" sz="quarter" idx="11"/>
          </p:nvPr>
        </p:nvSpPr>
        <p:spPr/>
        <p:txBody>
          <a:bodyPr/>
          <a:lstStyle/>
          <a:p>
            <a:r>
              <a:rPr lang="es-MX" smtClean="0"/>
              <a:t>S. Job Morales Escobar</a:t>
            </a:r>
            <a:endParaRPr lang="es-MX"/>
          </a:p>
        </p:txBody>
      </p:sp>
      <p:sp>
        <p:nvSpPr>
          <p:cNvPr id="8" name="Marcador de número de diapositiva 7"/>
          <p:cNvSpPr>
            <a:spLocks noGrp="1"/>
          </p:cNvSpPr>
          <p:nvPr>
            <p:ph type="sldNum" sz="quarter" idx="12"/>
          </p:nvPr>
        </p:nvSpPr>
        <p:spPr/>
        <p:txBody>
          <a:bodyPr/>
          <a:lstStyle/>
          <a:p>
            <a:fld id="{2176A159-765A-4065-96BE-E6729BE76A2E}" type="slidenum">
              <a:rPr lang="es-MX" smtClean="0"/>
              <a:t>35</a:t>
            </a:fld>
            <a:endParaRPr lang="es-MX"/>
          </a:p>
        </p:txBody>
      </p:sp>
    </p:spTree>
    <p:extLst>
      <p:ext uri="{BB962C8B-B14F-4D97-AF65-F5344CB8AC3E}">
        <p14:creationId xmlns:p14="http://schemas.microsoft.com/office/powerpoint/2010/main" val="15996918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5466" y="643944"/>
            <a:ext cx="9959146"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300766" y="1528878"/>
            <a:ext cx="10189991" cy="4842457"/>
          </a:xfrm>
        </p:spPr>
        <p:txBody>
          <a:bodyPr vert="horz" lIns="91440" tIns="45720" rIns="91440" bIns="45720" rtlCol="0">
            <a:noAutofit/>
          </a:bodyPr>
          <a:lstStyle/>
          <a:p>
            <a:pPr algn="just"/>
            <a:r>
              <a:rPr lang="es-ES" sz="2800" b="1" i="1" dirty="0">
                <a:solidFill>
                  <a:schemeClr val="tx1"/>
                </a:solidFill>
                <a:latin typeface="Times New Roman" panose="02020603050405020304" pitchFamily="18" charset="0"/>
                <a:cs typeface="Times New Roman" panose="02020603050405020304" pitchFamily="18" charset="0"/>
              </a:rPr>
              <a:t>Frase</a:t>
            </a:r>
          </a:p>
          <a:p>
            <a:pPr algn="just"/>
            <a:r>
              <a:rPr lang="es-ES" sz="2800" b="1" i="1" dirty="0">
                <a:solidFill>
                  <a:schemeClr val="tx1"/>
                </a:solidFill>
                <a:latin typeface="Times New Roman" panose="02020603050405020304" pitchFamily="18" charset="0"/>
                <a:cs typeface="Times New Roman" panose="02020603050405020304" pitchFamily="18" charset="0"/>
              </a:rPr>
              <a:t>Una frase es un grupo de palabras (mínimo dos) que funcionan como una sola unidad en la sintaxis de una sentencia. </a:t>
            </a:r>
          </a:p>
          <a:p>
            <a:pPr algn="just"/>
            <a:endParaRPr lang="es-ES" sz="2800" b="1" i="1" dirty="0">
              <a:solidFill>
                <a:schemeClr val="tx1"/>
              </a:solidFill>
              <a:latin typeface="Times New Roman" panose="02020603050405020304" pitchFamily="18" charset="0"/>
              <a:cs typeface="Times New Roman" panose="02020603050405020304" pitchFamily="18" charset="0"/>
            </a:endParaRPr>
          </a:p>
          <a:p>
            <a:pPr algn="just"/>
            <a:r>
              <a:rPr lang="es-ES" sz="2800" b="1" i="1" dirty="0" smtClean="0">
                <a:solidFill>
                  <a:schemeClr val="tx1"/>
                </a:solidFill>
                <a:latin typeface="Times New Roman" panose="02020603050405020304" pitchFamily="18" charset="0"/>
                <a:cs typeface="Times New Roman" panose="02020603050405020304" pitchFamily="18" charset="0"/>
              </a:rPr>
              <a:t>Ejemplo:  </a:t>
            </a:r>
            <a:r>
              <a:rPr lang="es-ES" sz="2800" b="1" i="1" dirty="0">
                <a:solidFill>
                  <a:schemeClr val="tx1"/>
                </a:solidFill>
                <a:latin typeface="Times New Roman" panose="02020603050405020304" pitchFamily="18" charset="0"/>
                <a:cs typeface="Times New Roman" panose="02020603050405020304" pitchFamily="18" charset="0"/>
              </a:rPr>
              <a:t>"la casa al final de la calle" es una frase, que actúa como sustantivo. </a:t>
            </a:r>
          </a:p>
          <a:p>
            <a:pPr algn="just"/>
            <a:r>
              <a:rPr lang="es-ES" sz="2800" b="1" i="1" dirty="0" smtClean="0">
                <a:solidFill>
                  <a:schemeClr val="tx1"/>
                </a:solidFill>
                <a:latin typeface="Times New Roman" panose="02020603050405020304" pitchFamily="18" charset="0"/>
                <a:cs typeface="Times New Roman" panose="02020603050405020304" pitchFamily="18" charset="0"/>
              </a:rPr>
              <a:t>Aquí: "final </a:t>
            </a:r>
            <a:r>
              <a:rPr lang="es-ES" sz="2800" b="1" i="1" dirty="0">
                <a:solidFill>
                  <a:schemeClr val="tx1"/>
                </a:solidFill>
                <a:latin typeface="Times New Roman" panose="02020603050405020304" pitchFamily="18" charset="0"/>
                <a:cs typeface="Times New Roman" panose="02020603050405020304" pitchFamily="18" charset="0"/>
              </a:rPr>
              <a:t>de la calle" es una frase, que actúa como adjetivo; </a:t>
            </a:r>
          </a:p>
          <a:p>
            <a:pPr algn="just"/>
            <a:endParaRPr lang="es-ES"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B4532979-E23A-4D86-8FD0-EB5B1BA441BC}"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36</a:t>
            </a:fld>
            <a:endParaRPr lang="es-MX"/>
          </a:p>
        </p:txBody>
      </p:sp>
    </p:spTree>
    <p:extLst>
      <p:ext uri="{BB962C8B-B14F-4D97-AF65-F5344CB8AC3E}">
        <p14:creationId xmlns:p14="http://schemas.microsoft.com/office/powerpoint/2010/main" val="22179127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5466" y="262944"/>
            <a:ext cx="9959146"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300766" y="1528878"/>
            <a:ext cx="10189991" cy="4842457"/>
          </a:xfrm>
        </p:spPr>
        <p:txBody>
          <a:bodyPr vert="horz" lIns="91440" tIns="45720" rIns="91440" bIns="45720" rtlCol="0">
            <a:noAutofit/>
          </a:bodyPr>
          <a:lstStyle/>
          <a:p>
            <a:pPr algn="just"/>
            <a:r>
              <a:rPr lang="es-ES" sz="2800" b="1" i="1" dirty="0" smtClean="0">
                <a:solidFill>
                  <a:schemeClr val="tx1"/>
                </a:solidFill>
                <a:latin typeface="Times New Roman" panose="02020603050405020304" pitchFamily="18" charset="0"/>
                <a:cs typeface="Times New Roman" panose="02020603050405020304" pitchFamily="18" charset="0"/>
              </a:rPr>
              <a:t>Las </a:t>
            </a:r>
            <a:r>
              <a:rPr lang="es-ES" sz="2800" b="1" i="1" dirty="0">
                <a:solidFill>
                  <a:schemeClr val="tx1"/>
                </a:solidFill>
                <a:latin typeface="Times New Roman" panose="02020603050405020304" pitchFamily="18" charset="0"/>
                <a:cs typeface="Times New Roman" panose="02020603050405020304" pitchFamily="18" charset="0"/>
              </a:rPr>
              <a:t>frases se </a:t>
            </a:r>
            <a:r>
              <a:rPr lang="es-ES" sz="2800" b="1" i="1" dirty="0" smtClean="0">
                <a:solidFill>
                  <a:schemeClr val="tx1"/>
                </a:solidFill>
                <a:latin typeface="Times New Roman" panose="02020603050405020304" pitchFamily="18" charset="0"/>
                <a:cs typeface="Times New Roman" panose="02020603050405020304" pitchFamily="18" charset="0"/>
              </a:rPr>
              <a:t>rigen </a:t>
            </a:r>
            <a:r>
              <a:rPr lang="es-ES" sz="2800" b="1" i="1" dirty="0">
                <a:solidFill>
                  <a:schemeClr val="tx1"/>
                </a:solidFill>
                <a:latin typeface="Times New Roman" panose="02020603050405020304" pitchFamily="18" charset="0"/>
                <a:cs typeface="Times New Roman" panose="02020603050405020304" pitchFamily="18" charset="0"/>
              </a:rPr>
              <a:t>por las reglas de estructura de frase. </a:t>
            </a:r>
          </a:p>
          <a:p>
            <a:pPr algn="just"/>
            <a:r>
              <a:rPr lang="es-ES" sz="2800" b="1" i="1" dirty="0" smtClean="0">
                <a:solidFill>
                  <a:schemeClr val="tx1"/>
                </a:solidFill>
                <a:latin typeface="Times New Roman" panose="02020603050405020304" pitchFamily="18" charset="0"/>
                <a:cs typeface="Times New Roman" panose="02020603050405020304" pitchFamily="18" charset="0"/>
              </a:rPr>
              <a:t>	La </a:t>
            </a:r>
            <a:r>
              <a:rPr lang="es-ES" sz="2800" b="1" i="1" dirty="0">
                <a:solidFill>
                  <a:schemeClr val="tx1"/>
                </a:solidFill>
                <a:latin typeface="Times New Roman" panose="02020603050405020304" pitchFamily="18" charset="0"/>
                <a:cs typeface="Times New Roman" panose="02020603050405020304" pitchFamily="18" charset="0"/>
              </a:rPr>
              <a:t>mayoría de frases tienen un encabezado o palabra central, </a:t>
            </a:r>
            <a:r>
              <a:rPr lang="es-ES" sz="2800" b="1" i="1" dirty="0" smtClean="0">
                <a:solidFill>
                  <a:schemeClr val="tx1"/>
                </a:solidFill>
                <a:latin typeface="Times New Roman" panose="02020603050405020304" pitchFamily="18" charset="0"/>
                <a:cs typeface="Times New Roman" panose="02020603050405020304" pitchFamily="18" charset="0"/>
              </a:rPr>
              <a:t>	que </a:t>
            </a:r>
            <a:r>
              <a:rPr lang="es-ES" sz="2800" b="1" i="1" dirty="0">
                <a:solidFill>
                  <a:schemeClr val="tx1"/>
                </a:solidFill>
                <a:latin typeface="Times New Roman" panose="02020603050405020304" pitchFamily="18" charset="0"/>
                <a:cs typeface="Times New Roman" panose="02020603050405020304" pitchFamily="18" charset="0"/>
              </a:rPr>
              <a:t>define el tipo de frase. El encabezado (head) es a menudo </a:t>
            </a:r>
            <a:r>
              <a:rPr lang="es-ES" sz="2800" b="1" i="1" dirty="0" smtClean="0">
                <a:solidFill>
                  <a:schemeClr val="tx1"/>
                </a:solidFill>
                <a:latin typeface="Times New Roman" panose="02020603050405020304" pitchFamily="18" charset="0"/>
                <a:cs typeface="Times New Roman" panose="02020603050405020304" pitchFamily="18" charset="0"/>
              </a:rPr>
              <a:t>	la </a:t>
            </a:r>
            <a:r>
              <a:rPr lang="es-ES" sz="2800" b="1" i="1" dirty="0">
                <a:solidFill>
                  <a:schemeClr val="tx1"/>
                </a:solidFill>
                <a:latin typeface="Times New Roman" panose="02020603050405020304" pitchFamily="18" charset="0"/>
                <a:cs typeface="Times New Roman" panose="02020603050405020304" pitchFamily="18" charset="0"/>
              </a:rPr>
              <a:t>primera palabra de la frase. Algunas frases, pueden no </a:t>
            </a:r>
            <a:r>
              <a:rPr lang="es-ES" sz="2800" b="1" i="1" dirty="0" smtClean="0">
                <a:solidFill>
                  <a:schemeClr val="tx1"/>
                </a:solidFill>
                <a:latin typeface="Times New Roman" panose="02020603050405020304" pitchFamily="18" charset="0"/>
                <a:cs typeface="Times New Roman" panose="02020603050405020304" pitchFamily="18" charset="0"/>
              </a:rPr>
              <a:t>	tener </a:t>
            </a:r>
            <a:r>
              <a:rPr lang="es-ES" sz="2800" b="1" i="1" dirty="0">
                <a:solidFill>
                  <a:schemeClr val="tx1"/>
                </a:solidFill>
                <a:latin typeface="Times New Roman" panose="02020603050405020304" pitchFamily="18" charset="0"/>
                <a:cs typeface="Times New Roman" panose="02020603050405020304" pitchFamily="18" charset="0"/>
              </a:rPr>
              <a:t>encabezado.</a:t>
            </a:r>
          </a:p>
          <a:p>
            <a:pPr algn="just"/>
            <a:endParaRPr lang="es-ES" sz="2800" b="1" i="1" dirty="0">
              <a:solidFill>
                <a:schemeClr val="tx1"/>
              </a:solidFill>
              <a:latin typeface="Times New Roman" panose="02020603050405020304" pitchFamily="18" charset="0"/>
              <a:cs typeface="Times New Roman" panose="02020603050405020304" pitchFamily="18" charset="0"/>
            </a:endParaRPr>
          </a:p>
          <a:p>
            <a:pPr algn="just"/>
            <a:r>
              <a:rPr lang="es-ES" sz="2800" b="1" i="1" dirty="0" smtClean="0">
                <a:solidFill>
                  <a:schemeClr val="tx1"/>
                </a:solidFill>
                <a:latin typeface="Times New Roman" panose="02020603050405020304" pitchFamily="18" charset="0"/>
                <a:cs typeface="Times New Roman" panose="02020603050405020304" pitchFamily="18" charset="0"/>
              </a:rPr>
              <a:t>Ejemplo: </a:t>
            </a:r>
            <a:r>
              <a:rPr lang="es-ES" sz="2800" b="1" i="1" dirty="0">
                <a:solidFill>
                  <a:schemeClr val="tx1"/>
                </a:solidFill>
                <a:latin typeface="Times New Roman" panose="02020603050405020304" pitchFamily="18" charset="0"/>
                <a:cs typeface="Times New Roman" panose="02020603050405020304" pitchFamily="18" charset="0"/>
              </a:rPr>
              <a:t>"los ricos" es una frase nominal compuesta por un determinante y un adjetivo, pero no sustantivo. </a:t>
            </a:r>
          </a:p>
          <a:p>
            <a:pPr algn="just"/>
            <a:endParaRPr lang="es-ES" sz="2800" b="1" i="1" dirty="0">
              <a:solidFill>
                <a:schemeClr val="tx1"/>
              </a:solidFill>
              <a:latin typeface="Times New Roman" panose="02020603050405020304" pitchFamily="18" charset="0"/>
              <a:cs typeface="Times New Roman" panose="02020603050405020304" pitchFamily="18" charset="0"/>
            </a:endParaRPr>
          </a:p>
          <a:p>
            <a:pPr algn="just"/>
            <a:r>
              <a:rPr lang="es-ES" sz="2800" b="1" i="1" dirty="0">
                <a:solidFill>
                  <a:schemeClr val="tx1"/>
                </a:solidFill>
                <a:latin typeface="Times New Roman" panose="02020603050405020304" pitchFamily="18" charset="0"/>
                <a:cs typeface="Times New Roman" panose="02020603050405020304" pitchFamily="18" charset="0"/>
              </a:rPr>
              <a:t>Las frases pueden ser clasificados por el tipo de encabezado que toman.</a:t>
            </a:r>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D7A476DB-3FEB-4713-A6F6-78F7EEFD2256}"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37</a:t>
            </a:fld>
            <a:endParaRPr lang="es-MX"/>
          </a:p>
        </p:txBody>
      </p:sp>
    </p:spTree>
    <p:extLst>
      <p:ext uri="{BB962C8B-B14F-4D97-AF65-F5344CB8AC3E}">
        <p14:creationId xmlns:p14="http://schemas.microsoft.com/office/powerpoint/2010/main" val="21315163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798" y="283725"/>
            <a:ext cx="10100814"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223494" y="1560946"/>
            <a:ext cx="10267264" cy="5318390"/>
          </a:xfrm>
        </p:spPr>
        <p:txBody>
          <a:bodyPr vert="horz" lIns="91440" tIns="45720" rIns="91440" bIns="45720" rtlCol="0">
            <a:noAutofit/>
          </a:bodyPr>
          <a:lstStyle/>
          <a:p>
            <a:pPr algn="just"/>
            <a:r>
              <a:rPr lang="es-ES" sz="2800" b="1" i="1" dirty="0">
                <a:solidFill>
                  <a:schemeClr val="tx1"/>
                </a:solidFill>
                <a:latin typeface="Times New Roman" panose="02020603050405020304" pitchFamily="18" charset="0"/>
                <a:cs typeface="Times New Roman" panose="02020603050405020304" pitchFamily="18" charset="0"/>
              </a:rPr>
              <a:t>Clasificación de Frases:  (también llamados) nombres</a:t>
            </a:r>
          </a:p>
          <a:p>
            <a:pPr algn="just"/>
            <a:r>
              <a:rPr lang="es-ES" sz="2800" b="1" i="1" dirty="0">
                <a:solidFill>
                  <a:schemeClr val="tx1"/>
                </a:solidFill>
                <a:latin typeface="Times New Roman" panose="02020603050405020304" pitchFamily="18" charset="0"/>
                <a:cs typeface="Times New Roman" panose="02020603050405020304" pitchFamily="18" charset="0"/>
              </a:rPr>
              <a:t>Las clasificaciones más aceptadas para frases se indican a continuación. </a:t>
            </a:r>
          </a:p>
          <a:p>
            <a:pPr algn="just"/>
            <a:r>
              <a:rPr lang="es-ES" sz="2800" b="1" i="1" dirty="0">
                <a:solidFill>
                  <a:schemeClr val="tx1"/>
                </a:solidFill>
                <a:latin typeface="Times New Roman" panose="02020603050405020304" pitchFamily="18" charset="0"/>
                <a:cs typeface="Times New Roman" panose="02020603050405020304" pitchFamily="18" charset="0"/>
              </a:rPr>
              <a:t> Sentencia (S): a menudo abreviado a "S". </a:t>
            </a:r>
          </a:p>
          <a:p>
            <a:pPr algn="just"/>
            <a:r>
              <a:rPr lang="es-ES" sz="2800" b="1" i="1" dirty="0">
                <a:solidFill>
                  <a:schemeClr val="tx1"/>
                </a:solidFill>
                <a:latin typeface="Times New Roman" panose="02020603050405020304" pitchFamily="18" charset="0"/>
                <a:cs typeface="Times New Roman" panose="02020603050405020304" pitchFamily="18" charset="0"/>
              </a:rPr>
              <a:t> Frase nominal (NP): sustantivo o pronombre como encabezado, o eventualmente acompañada de un conjunto de modificadores; Los posibles modificadores incluyen: determinantes: artículos (el, un) o adjetivos (la bola roja), etc.;  ejemplo: "el gato negro", "un gato en la alfombra". </a:t>
            </a:r>
          </a:p>
          <a:p>
            <a:pPr algn="just"/>
            <a:r>
              <a:rPr lang="es-ES" sz="2800" b="1" i="1" dirty="0">
                <a:solidFill>
                  <a:schemeClr val="tx1"/>
                </a:solidFill>
                <a:latin typeface="Times New Roman" panose="02020603050405020304" pitchFamily="18" charset="0"/>
                <a:cs typeface="Times New Roman" panose="02020603050405020304" pitchFamily="18" charset="0"/>
              </a:rPr>
              <a:t> </a:t>
            </a:r>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B9E52406-EDA4-46C3-931A-EA441B25E253}"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38</a:t>
            </a:fld>
            <a:endParaRPr lang="es-MX"/>
          </a:p>
        </p:txBody>
      </p:sp>
    </p:spTree>
    <p:extLst>
      <p:ext uri="{BB962C8B-B14F-4D97-AF65-F5344CB8AC3E}">
        <p14:creationId xmlns:p14="http://schemas.microsoft.com/office/powerpoint/2010/main" val="19132664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798" y="283725"/>
            <a:ext cx="10100814"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888642" y="2068946"/>
            <a:ext cx="10602115" cy="5318390"/>
          </a:xfrm>
        </p:spPr>
        <p:txBody>
          <a:bodyPr vert="horz" lIns="91440" tIns="45720" rIns="91440" bIns="45720" rtlCol="0">
            <a:noAutofit/>
          </a:bodyPr>
          <a:lstStyle/>
          <a:p>
            <a:pPr algn="just"/>
            <a:r>
              <a:rPr lang="es-ES" sz="2800" b="1" i="1" dirty="0" smtClean="0">
                <a:solidFill>
                  <a:schemeClr val="tx1"/>
                </a:solidFill>
                <a:latin typeface="Times New Roman" panose="02020603050405020304" pitchFamily="18" charset="0"/>
                <a:cs typeface="Times New Roman" panose="02020603050405020304" pitchFamily="18" charset="0"/>
              </a:rPr>
              <a:t>Frase </a:t>
            </a:r>
            <a:r>
              <a:rPr lang="es-ES" sz="2800" b="1" i="1" dirty="0">
                <a:solidFill>
                  <a:schemeClr val="tx1"/>
                </a:solidFill>
                <a:latin typeface="Times New Roman" panose="02020603050405020304" pitchFamily="18" charset="0"/>
                <a:cs typeface="Times New Roman" panose="02020603050405020304" pitchFamily="18" charset="0"/>
              </a:rPr>
              <a:t>verbal(VP): verbo como encabezado, ejemplo: "comer queso", "saltar arriba y abajo". </a:t>
            </a:r>
          </a:p>
          <a:p>
            <a:pPr algn="just"/>
            <a:r>
              <a:rPr lang="es-ES" sz="2800" b="1" i="1" dirty="0">
                <a:solidFill>
                  <a:schemeClr val="tx1"/>
                </a:solidFill>
                <a:latin typeface="Times New Roman" panose="02020603050405020304" pitchFamily="18" charset="0"/>
                <a:cs typeface="Times New Roman" panose="02020603050405020304" pitchFamily="18" charset="0"/>
              </a:rPr>
              <a:t> Frase adjetival (AP): adjetivo como encabezado, ejemplo: "lleno de juguetes“.</a:t>
            </a:r>
          </a:p>
          <a:p>
            <a:pPr algn="just"/>
            <a:r>
              <a:rPr lang="es-ES" sz="2800" b="1" i="1" dirty="0">
                <a:solidFill>
                  <a:schemeClr val="tx1"/>
                </a:solidFill>
                <a:latin typeface="Times New Roman" panose="02020603050405020304" pitchFamily="18" charset="0"/>
                <a:cs typeface="Times New Roman" panose="02020603050405020304" pitchFamily="18" charset="0"/>
              </a:rPr>
              <a:t> Frase adverbial (ADVP): adverbio como  encabezado, ejemplo: "con mucho cuidado”.</a:t>
            </a:r>
          </a:p>
          <a:p>
            <a:pPr algn="just"/>
            <a:r>
              <a:rPr lang="es-ES" sz="2800" b="1" i="1" dirty="0">
                <a:solidFill>
                  <a:schemeClr val="tx1"/>
                </a:solidFill>
                <a:latin typeface="Times New Roman" panose="02020603050405020304" pitchFamily="18" charset="0"/>
                <a:cs typeface="Times New Roman" panose="02020603050405020304" pitchFamily="18" charset="0"/>
              </a:rPr>
              <a:t> Frase preposicional (PP): preposición como encabezado, ejemplo: "en el amor", "sobre el arco iris". </a:t>
            </a:r>
          </a:p>
        </p:txBody>
      </p:sp>
      <p:sp>
        <p:nvSpPr>
          <p:cNvPr id="4" name="Marcador de fecha 3"/>
          <p:cNvSpPr>
            <a:spLocks noGrp="1"/>
          </p:cNvSpPr>
          <p:nvPr>
            <p:ph type="dt" sz="half" idx="10"/>
          </p:nvPr>
        </p:nvSpPr>
        <p:spPr/>
        <p:txBody>
          <a:bodyPr/>
          <a:lstStyle/>
          <a:p>
            <a:fld id="{74DEABF4-B908-432F-A82A-54F02BA8C342}"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39</a:t>
            </a:fld>
            <a:endParaRPr lang="es-MX"/>
          </a:p>
        </p:txBody>
      </p:sp>
    </p:spTree>
    <p:extLst>
      <p:ext uri="{BB962C8B-B14F-4D97-AF65-F5344CB8AC3E}">
        <p14:creationId xmlns:p14="http://schemas.microsoft.com/office/powerpoint/2010/main" val="1530424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6275" y="1700213"/>
            <a:ext cx="8229600" cy="4373562"/>
          </a:xfrm>
        </p:spPr>
        <p:txBody>
          <a:bodyPr/>
          <a:lstStyle/>
          <a:p>
            <a:pPr marL="857250" indent="-742950">
              <a:buFont typeface="+mj-lt"/>
              <a:buAutoNum type="arabicPeriod"/>
              <a:defRPr/>
            </a:pPr>
            <a:r>
              <a:rPr lang="es-MX" altLang="es-MX" sz="3200" b="1" i="1" dirty="0">
                <a:latin typeface="Times New Roman" panose="02020603050405020304" pitchFamily="18" charset="0"/>
                <a:cs typeface="Times New Roman" panose="02020603050405020304" pitchFamily="18" charset="0"/>
              </a:rPr>
              <a:t>Conceptos Básicos del Reconocimiento de Patrones</a:t>
            </a:r>
          </a:p>
          <a:p>
            <a:pPr marL="857250" indent="-742950">
              <a:buFont typeface="+mj-lt"/>
              <a:buAutoNum type="arabicPeriod"/>
              <a:defRPr/>
            </a:pPr>
            <a:r>
              <a:rPr lang="es-MX" altLang="es-MX" sz="3200" b="1" i="1" dirty="0">
                <a:latin typeface="Times New Roman" panose="02020603050405020304" pitchFamily="18" charset="0"/>
                <a:cs typeface="Times New Roman" panose="02020603050405020304" pitchFamily="18" charset="0"/>
              </a:rPr>
              <a:t>Selección de Variables</a:t>
            </a:r>
          </a:p>
          <a:p>
            <a:pPr marL="857250" indent="-742950">
              <a:buFont typeface="+mj-lt"/>
              <a:buAutoNum type="arabicPeriod"/>
              <a:defRPr/>
            </a:pPr>
            <a:r>
              <a:rPr lang="es-MX" altLang="es-MX" sz="3200" b="1" i="1" dirty="0">
                <a:latin typeface="Times New Roman" panose="02020603050405020304" pitchFamily="18" charset="0"/>
                <a:cs typeface="Times New Roman" panose="02020603050405020304" pitchFamily="18" charset="0"/>
              </a:rPr>
              <a:t>Clasificación Supervisada</a:t>
            </a:r>
          </a:p>
          <a:p>
            <a:pPr marL="857250" indent="-742950">
              <a:buFont typeface="+mj-lt"/>
              <a:buAutoNum type="arabicPeriod"/>
              <a:defRPr/>
            </a:pPr>
            <a:r>
              <a:rPr lang="es-MX" altLang="es-MX" sz="3200" b="1" i="1" dirty="0">
                <a:latin typeface="Times New Roman" panose="02020603050405020304" pitchFamily="18" charset="0"/>
                <a:cs typeface="Times New Roman" panose="02020603050405020304" pitchFamily="18" charset="0"/>
              </a:rPr>
              <a:t>Clasificación no Supervisada</a:t>
            </a:r>
          </a:p>
          <a:p>
            <a:pPr marL="857250" indent="-742950">
              <a:buFont typeface="+mj-lt"/>
              <a:buAutoNum type="arabicPeriod"/>
              <a:defRPr/>
            </a:pPr>
            <a:r>
              <a:rPr lang="es-MX" altLang="es-MX" sz="3200" b="1" i="1" dirty="0">
                <a:solidFill>
                  <a:srgbClr val="FF0000"/>
                </a:solidFill>
                <a:latin typeface="Times New Roman" panose="02020603050405020304" pitchFamily="18" charset="0"/>
                <a:cs typeface="Times New Roman" panose="02020603050405020304" pitchFamily="18" charset="0"/>
              </a:rPr>
              <a:t>Procesamiento de Lenguaje Natural</a:t>
            </a:r>
          </a:p>
          <a:p>
            <a:pPr marL="857250" indent="-742950">
              <a:buFont typeface="+mj-lt"/>
              <a:buAutoNum type="arabicPeriod"/>
              <a:defRPr/>
            </a:pPr>
            <a:r>
              <a:rPr lang="es-MX" altLang="es-MX" sz="3200" b="1" i="1" dirty="0">
                <a:latin typeface="Times New Roman" panose="02020603050405020304" pitchFamily="18" charset="0"/>
                <a:cs typeface="Times New Roman" panose="02020603050405020304" pitchFamily="18" charset="0"/>
              </a:rPr>
              <a:t>Aplicaciones</a:t>
            </a:r>
          </a:p>
          <a:p>
            <a:pPr marL="114300" indent="0" algn="ctr">
              <a:buNone/>
              <a:defRPr/>
            </a:pPr>
            <a:endParaRPr lang="es-ES_tradnl" altLang="es-MX" sz="4000" b="1" i="1" dirty="0">
              <a:latin typeface="Times New Roman" panose="02020603050405020304" pitchFamily="18" charset="0"/>
              <a:cs typeface="Times New Roman" panose="02020603050405020304" pitchFamily="18" charset="0"/>
            </a:endParaRPr>
          </a:p>
          <a:p>
            <a:pPr>
              <a:buFont typeface="Arial" charset="0"/>
              <a:buChar char="•"/>
              <a:defRPr/>
            </a:pPr>
            <a:endParaRPr lang="es-ES_tradnl" altLang="es-MX" sz="4000" b="1" i="1" dirty="0">
              <a:latin typeface="Times New Roman" panose="02020603050405020304" pitchFamily="18" charset="0"/>
              <a:cs typeface="Times New Roman" panose="02020603050405020304" pitchFamily="18" charset="0"/>
            </a:endParaRPr>
          </a:p>
          <a:p>
            <a:pPr>
              <a:buFont typeface="Arial" charset="0"/>
              <a:buChar char="•"/>
              <a:defRPr/>
            </a:pPr>
            <a:endParaRPr lang="es-MX" sz="4000" b="1" i="1" dirty="0">
              <a:latin typeface="Times New Roman" panose="02020603050405020304" pitchFamily="18" charset="0"/>
              <a:cs typeface="Times New Roman" panose="02020603050405020304" pitchFamily="18" charset="0"/>
            </a:endParaRPr>
          </a:p>
        </p:txBody>
      </p:sp>
      <p:sp>
        <p:nvSpPr>
          <p:cNvPr id="9219"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fld id="{125BB4D9-0EC8-4D53-BCC1-8458BBB2E7AB}" type="slidenum">
              <a:rPr lang="en-US" altLang="es-MX" sz="1200"/>
              <a:pPr/>
              <a:t>4</a:t>
            </a:fld>
            <a:endParaRPr lang="en-US" altLang="es-MX" sz="1200"/>
          </a:p>
        </p:txBody>
      </p:sp>
      <p:sp>
        <p:nvSpPr>
          <p:cNvPr id="9220" name="1 Rectángulo"/>
          <p:cNvSpPr>
            <a:spLocks noChangeArrowheads="1"/>
          </p:cNvSpPr>
          <p:nvPr/>
        </p:nvSpPr>
        <p:spPr bwMode="auto">
          <a:xfrm>
            <a:off x="2279650" y="438151"/>
            <a:ext cx="7488238"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p>
            <a:pPr algn="ctr">
              <a:lnSpc>
                <a:spcPct val="90000"/>
              </a:lnSpc>
              <a:spcBef>
                <a:spcPct val="0"/>
              </a:spcBef>
            </a:pPr>
            <a:r>
              <a:rPr lang="es-MX" altLang="es-MX" sz="4400" b="1" i="1" dirty="0">
                <a:solidFill>
                  <a:schemeClr val="tx2"/>
                </a:solidFill>
                <a:latin typeface="Times New Roman" panose="02020603050405020304" pitchFamily="18" charset="0"/>
                <a:cs typeface="Times New Roman" pitchFamily="18" charset="0"/>
              </a:rPr>
              <a:t>Unidades de Competencia</a:t>
            </a:r>
          </a:p>
        </p:txBody>
      </p:sp>
      <p:sp>
        <p:nvSpPr>
          <p:cNvPr id="9221" name="1 Marcador de fecha"/>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fld id="{2ABF5592-86E9-46EB-9EB1-7A31A2385085}" type="datetime1">
              <a:rPr lang="es-MX" altLang="es-MX" sz="1200" smtClean="0"/>
              <a:t>12/10/2016</a:t>
            </a:fld>
            <a:endParaRPr lang="en-US" altLang="es-MX" sz="1200"/>
          </a:p>
        </p:txBody>
      </p:sp>
      <p:sp>
        <p:nvSpPr>
          <p:cNvPr id="9222" name="3 Marcador de pie de página"/>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r>
              <a:rPr lang="en-US" altLang="es-MX" sz="1200" smtClean="0"/>
              <a:t>S. Job Morales Escobar</a:t>
            </a:r>
            <a:endParaRPr lang="en-US" altLang="es-MX" sz="1200"/>
          </a:p>
        </p:txBody>
      </p:sp>
    </p:spTree>
    <p:extLst>
      <p:ext uri="{BB962C8B-B14F-4D97-AF65-F5344CB8AC3E}">
        <p14:creationId xmlns:p14="http://schemas.microsoft.com/office/powerpoint/2010/main" val="23583971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798" y="283725"/>
            <a:ext cx="10100814"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888642" y="1941946"/>
            <a:ext cx="10602115" cy="5318390"/>
          </a:xfrm>
        </p:spPr>
        <p:txBody>
          <a:bodyPr vert="horz" lIns="91440" tIns="45720" rIns="91440" bIns="45720" rtlCol="0">
            <a:noAutofit/>
          </a:bodyPr>
          <a:lstStyle/>
          <a:p>
            <a:pPr algn="just"/>
            <a:r>
              <a:rPr lang="es-ES" sz="2800" b="1" i="1" dirty="0" smtClean="0">
                <a:solidFill>
                  <a:schemeClr val="tx1"/>
                </a:solidFill>
                <a:latin typeface="Times New Roman" panose="02020603050405020304" pitchFamily="18" charset="0"/>
                <a:cs typeface="Times New Roman" panose="02020603050405020304" pitchFamily="18" charset="0"/>
              </a:rPr>
              <a:t>Frase </a:t>
            </a:r>
            <a:r>
              <a:rPr lang="es-ES" sz="2800" b="1" i="1" dirty="0">
                <a:solidFill>
                  <a:schemeClr val="tx1"/>
                </a:solidFill>
                <a:latin typeface="Times New Roman" panose="02020603050405020304" pitchFamily="18" charset="0"/>
                <a:cs typeface="Times New Roman" panose="02020603050405020304" pitchFamily="18" charset="0"/>
              </a:rPr>
              <a:t>determinante (DP): determinante como encabezado, ejemplo: "un perrito", "los pequeños troncos". </a:t>
            </a:r>
          </a:p>
          <a:p>
            <a:pPr algn="just"/>
            <a:r>
              <a:rPr lang="es-ES" sz="2800" b="1" i="1" dirty="0">
                <a:solidFill>
                  <a:schemeClr val="tx1"/>
                </a:solidFill>
                <a:latin typeface="Times New Roman" panose="02020603050405020304" pitchFamily="18" charset="0"/>
                <a:cs typeface="Times New Roman" panose="02020603050405020304" pitchFamily="18" charset="0"/>
              </a:rPr>
              <a:t>En Inglés, los determinantes suelen colocarse delante del sustantivo como modificador del sustantivo que incluyen: artículos (los, a), demostrativos (esto, eso), números (dos, cinco, etc.), los posesivos (mi, su, etc.) y cuantificadores (algunos, muchos, etc.)</a:t>
            </a:r>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A92926B1-D048-4977-926C-DBEB15808686}"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40</a:t>
            </a:fld>
            <a:endParaRPr lang="es-MX"/>
          </a:p>
        </p:txBody>
      </p:sp>
    </p:spTree>
    <p:extLst>
      <p:ext uri="{BB962C8B-B14F-4D97-AF65-F5344CB8AC3E}">
        <p14:creationId xmlns:p14="http://schemas.microsoft.com/office/powerpoint/2010/main" val="35504647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7132" y="283725"/>
            <a:ext cx="9817479"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352283" y="1706418"/>
            <a:ext cx="10313244" cy="5333999"/>
          </a:xfrm>
        </p:spPr>
        <p:txBody>
          <a:bodyPr vert="horz" lIns="91440" tIns="45720" rIns="91440" bIns="45720" rtlCol="0">
            <a:noAutofit/>
          </a:bodyPr>
          <a:lstStyle/>
          <a:p>
            <a:pPr algn="just"/>
            <a:r>
              <a:rPr lang="es-ES" sz="2800" b="1" i="1" dirty="0">
                <a:solidFill>
                  <a:schemeClr val="tx1"/>
                </a:solidFill>
                <a:latin typeface="Times New Roman" panose="02020603050405020304" pitchFamily="18" charset="0"/>
                <a:cs typeface="Times New Roman" panose="02020603050405020304" pitchFamily="18" charset="0"/>
              </a:rPr>
              <a:t>Reglas de Estructura de Frase</a:t>
            </a:r>
          </a:p>
          <a:p>
            <a:pPr algn="just"/>
            <a:r>
              <a:rPr lang="es-MX" sz="2800" b="1" i="1" dirty="0">
                <a:solidFill>
                  <a:schemeClr val="tx1"/>
                </a:solidFill>
                <a:latin typeface="Times New Roman" panose="02020603050405020304" pitchFamily="18" charset="0"/>
                <a:cs typeface="Times New Roman" panose="02020603050405020304" pitchFamily="18" charset="0"/>
              </a:rPr>
              <a:t>Las Reglas de la Estructura de Frase son una manera de describir la sintaxis del lenguaje. </a:t>
            </a:r>
          </a:p>
          <a:p>
            <a:pPr algn="just"/>
            <a:r>
              <a:rPr lang="es-MX" sz="2800" b="1" i="1" dirty="0">
                <a:solidFill>
                  <a:schemeClr val="tx1"/>
                </a:solidFill>
                <a:latin typeface="Times New Roman" panose="02020603050405020304" pitchFamily="18" charset="0"/>
                <a:cs typeface="Times New Roman" panose="02020603050405020304" pitchFamily="18" charset="0"/>
              </a:rPr>
              <a:t>Las Reglas determinan lo que sucede en la frase y cómo se ordenan sus componentes . Se utilizan para dividir una oración en sus componentes llamados categorías verbales y categorías léxicas. </a:t>
            </a:r>
          </a:p>
          <a:p>
            <a:pPr algn="just"/>
            <a:r>
              <a:rPr lang="es-MX" sz="2800" b="1" i="1" dirty="0">
                <a:solidFill>
                  <a:schemeClr val="tx1"/>
                </a:solidFill>
                <a:latin typeface="Times New Roman" panose="02020603050405020304" pitchFamily="18" charset="0"/>
                <a:cs typeface="Times New Roman" panose="02020603050405020304" pitchFamily="18" charset="0"/>
              </a:rPr>
              <a:t> </a:t>
            </a:r>
            <a:r>
              <a:rPr lang="es-MX" sz="2800" b="1" i="1" dirty="0" smtClean="0">
                <a:solidFill>
                  <a:schemeClr val="tx1"/>
                </a:solidFill>
                <a:latin typeface="Times New Roman" panose="02020603050405020304" pitchFamily="18" charset="0"/>
                <a:cs typeface="Times New Roman" panose="02020603050405020304" pitchFamily="18" charset="0"/>
              </a:rPr>
              <a:t>La categoría verbal incluye:  frase sustantivo,  frase verbal, frase  preposicional.</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745CCD04-90F9-41E8-9992-EF4F42F08B28}"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41</a:t>
            </a:fld>
            <a:endParaRPr lang="es-MX"/>
          </a:p>
        </p:txBody>
      </p:sp>
    </p:spTree>
    <p:extLst>
      <p:ext uri="{BB962C8B-B14F-4D97-AF65-F5344CB8AC3E}">
        <p14:creationId xmlns:p14="http://schemas.microsoft.com/office/powerpoint/2010/main" val="17689526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9100" y="283725"/>
            <a:ext cx="10345512"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888642" y="1325418"/>
            <a:ext cx="10776885" cy="5333999"/>
          </a:xfrm>
        </p:spPr>
        <p:txBody>
          <a:bodyPr vert="horz" lIns="91440" tIns="45720" rIns="91440" bIns="45720" rtlCol="0">
            <a:noAutofit/>
          </a:bodyPr>
          <a:lstStyle/>
          <a:p>
            <a:pPr algn="just"/>
            <a:r>
              <a:rPr lang="es-MX" sz="2800" b="1" i="1" dirty="0" smtClean="0">
                <a:solidFill>
                  <a:schemeClr val="tx1"/>
                </a:solidFill>
                <a:latin typeface="Times New Roman" panose="02020603050405020304" pitchFamily="18" charset="0"/>
                <a:cs typeface="Times New Roman" panose="02020603050405020304" pitchFamily="18" charset="0"/>
              </a:rPr>
              <a:t>La </a:t>
            </a:r>
            <a:r>
              <a:rPr lang="es-MX" sz="2800" b="1" i="1" dirty="0">
                <a:solidFill>
                  <a:schemeClr val="tx1"/>
                </a:solidFill>
                <a:latin typeface="Times New Roman" panose="02020603050405020304" pitchFamily="18" charset="0"/>
                <a:cs typeface="Times New Roman" panose="02020603050405020304" pitchFamily="18" charset="0"/>
              </a:rPr>
              <a:t>categoría léxica incluye:  sustantivo, verbo, adjetivo, adverbio, otros. </a:t>
            </a:r>
          </a:p>
          <a:p>
            <a:pPr algn="just"/>
            <a:r>
              <a:rPr lang="es-MX" sz="2800" b="1" i="1" dirty="0">
                <a:solidFill>
                  <a:schemeClr val="tx1"/>
                </a:solidFill>
                <a:latin typeface="Times New Roman" panose="02020603050405020304" pitchFamily="18" charset="0"/>
                <a:cs typeface="Times New Roman" panose="02020603050405020304" pitchFamily="18" charset="0"/>
              </a:rPr>
              <a:t>Las reglas de estructura de frase son por lo general de la forma Α → B C,  lo cual significa “el componente A se divide en dos sub-componentes B y C" </a:t>
            </a:r>
            <a:br>
              <a:rPr lang="es-MX" sz="2800" b="1" i="1" dirty="0">
                <a:solidFill>
                  <a:schemeClr val="tx1"/>
                </a:solidFill>
                <a:latin typeface="Times New Roman" panose="02020603050405020304" pitchFamily="18" charset="0"/>
                <a:cs typeface="Times New Roman" panose="02020603050405020304" pitchFamily="18" charset="0"/>
              </a:rPr>
            </a:br>
            <a:r>
              <a:rPr lang="es-MX" sz="2800" b="1" i="1" dirty="0">
                <a:solidFill>
                  <a:schemeClr val="tx1"/>
                </a:solidFill>
                <a:latin typeface="Times New Roman" panose="02020603050405020304" pitchFamily="18" charset="0"/>
                <a:cs typeface="Times New Roman" panose="02020603050405020304" pitchFamily="18" charset="0"/>
              </a:rPr>
              <a:t>o simplemente "A consiste en B, seguido de C". Ejemplos:  </a:t>
            </a:r>
          </a:p>
          <a:p>
            <a:pPr algn="just"/>
            <a:r>
              <a:rPr lang="es-MX" sz="2800" b="1" i="1" dirty="0">
                <a:solidFill>
                  <a:schemeClr val="tx1"/>
                </a:solidFill>
                <a:latin typeface="Times New Roman" panose="02020603050405020304" pitchFamily="18" charset="0"/>
                <a:cs typeface="Times New Roman" panose="02020603050405020304" pitchFamily="18" charset="0"/>
              </a:rPr>
              <a:t>S → NP VP .    Se lee : S consta de un NP seguido de un VP;  significa una cadena consiste de una frase sustantiva seguida de un frase verbal. </a:t>
            </a:r>
          </a:p>
          <a:p>
            <a:pPr algn="just"/>
            <a:r>
              <a:rPr lang="es-MX" sz="2800" b="1" i="1" dirty="0">
                <a:solidFill>
                  <a:schemeClr val="tx1"/>
                </a:solidFill>
                <a:latin typeface="Times New Roman" panose="02020603050405020304" pitchFamily="18" charset="0"/>
                <a:cs typeface="Times New Roman" panose="02020603050405020304" pitchFamily="18" charset="0"/>
              </a:rPr>
              <a:t>NP → </a:t>
            </a:r>
            <a:r>
              <a:rPr lang="es-MX" sz="2800" b="1" i="1" dirty="0" err="1">
                <a:solidFill>
                  <a:schemeClr val="tx1"/>
                </a:solidFill>
                <a:latin typeface="Times New Roman" panose="02020603050405020304" pitchFamily="18" charset="0"/>
                <a:cs typeface="Times New Roman" panose="02020603050405020304" pitchFamily="18" charset="0"/>
              </a:rPr>
              <a:t>Det</a:t>
            </a:r>
            <a:r>
              <a:rPr lang="es-MX" sz="2800" b="1" i="1" dirty="0">
                <a:solidFill>
                  <a:schemeClr val="tx1"/>
                </a:solidFill>
                <a:latin typeface="Times New Roman" panose="02020603050405020304" pitchFamily="18" charset="0"/>
                <a:cs typeface="Times New Roman" panose="02020603050405020304" pitchFamily="18" charset="0"/>
              </a:rPr>
              <a:t> N1.   Se lee: NP consiste en un </a:t>
            </a:r>
            <a:r>
              <a:rPr lang="es-MX" sz="2800" b="1" i="1" dirty="0" err="1">
                <a:solidFill>
                  <a:schemeClr val="tx1"/>
                </a:solidFill>
                <a:latin typeface="Times New Roman" panose="02020603050405020304" pitchFamily="18" charset="0"/>
                <a:cs typeface="Times New Roman" panose="02020603050405020304" pitchFamily="18" charset="0"/>
              </a:rPr>
              <a:t>Det</a:t>
            </a:r>
            <a:r>
              <a:rPr lang="es-MX" sz="2800" b="1" i="1" dirty="0">
                <a:solidFill>
                  <a:schemeClr val="tx1"/>
                </a:solidFill>
                <a:latin typeface="Times New Roman" panose="02020603050405020304" pitchFamily="18" charset="0"/>
                <a:cs typeface="Times New Roman" panose="02020603050405020304" pitchFamily="18" charset="0"/>
              </a:rPr>
              <a:t> seguido de un N1; significa un sintagma nominal consta de un determinante seguido de un sustantivo.</a:t>
            </a:r>
          </a:p>
        </p:txBody>
      </p:sp>
      <p:sp>
        <p:nvSpPr>
          <p:cNvPr id="4" name="Marcador de fecha 3"/>
          <p:cNvSpPr>
            <a:spLocks noGrp="1"/>
          </p:cNvSpPr>
          <p:nvPr>
            <p:ph type="dt" sz="half" idx="10"/>
          </p:nvPr>
        </p:nvSpPr>
        <p:spPr/>
        <p:txBody>
          <a:bodyPr/>
          <a:lstStyle/>
          <a:p>
            <a:fld id="{546C9237-EA9A-432A-BEC9-76C4A550D377}"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42</a:t>
            </a:fld>
            <a:endParaRPr lang="es-MX"/>
          </a:p>
        </p:txBody>
      </p:sp>
    </p:spTree>
    <p:extLst>
      <p:ext uri="{BB962C8B-B14F-4D97-AF65-F5344CB8AC3E}">
        <p14:creationId xmlns:p14="http://schemas.microsoft.com/office/powerpoint/2010/main" val="5196918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0310" y="135944"/>
            <a:ext cx="10474301"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 estructura gramatical de los enunciados</a:t>
            </a:r>
            <a:r>
              <a:rPr lang="es-MX" sz="4400" b="1" i="1" dirty="0" smtClean="0">
                <a:solidFill>
                  <a:schemeClr val="tx2"/>
                </a:solidFill>
                <a:latin typeface="Times New Roman" panose="02020603050405020304" pitchFamily="18" charset="0"/>
                <a:ea typeface="+mn-ea"/>
                <a:cs typeface="Times New Roman" pitchFamily="18" charset="0"/>
              </a:rPr>
              <a:t>.</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738648" y="1094769"/>
            <a:ext cx="9752109" cy="535449"/>
          </a:xfrm>
        </p:spPr>
        <p:txBody>
          <a:bodyPr>
            <a:normAutofit/>
          </a:bodyPr>
          <a:lstStyle/>
          <a:p>
            <a:pPr marL="342900" indent="-342900" algn="just"/>
            <a:r>
              <a:rPr lang="es-ES" sz="2900" b="1" i="1" dirty="0" smtClean="0">
                <a:solidFill>
                  <a:schemeClr val="tx1"/>
                </a:solidFill>
                <a:latin typeface="Times New Roman" panose="02020603050405020304" pitchFamily="18" charset="0"/>
                <a:cs typeface="Times New Roman" panose="02020603050405020304" pitchFamily="18" charset="0"/>
              </a:rPr>
              <a:t>Reglas y árboles para la frase nominal</a:t>
            </a:r>
          </a:p>
        </p:txBody>
      </p:sp>
      <p:pic>
        <p:nvPicPr>
          <p:cNvPr id="1026" name="Picture 2"/>
          <p:cNvPicPr>
            <a:picLocks noChangeAspect="1" noChangeArrowheads="1"/>
          </p:cNvPicPr>
          <p:nvPr/>
        </p:nvPicPr>
        <p:blipFill>
          <a:blip r:embed="rId2"/>
          <a:srcRect t="5794" b="4896"/>
          <a:stretch>
            <a:fillRect/>
          </a:stretch>
        </p:blipFill>
        <p:spPr bwMode="auto">
          <a:xfrm>
            <a:off x="2987899" y="1526611"/>
            <a:ext cx="7415712" cy="5054298"/>
          </a:xfrm>
          <a:prstGeom prst="rect">
            <a:avLst/>
          </a:prstGeom>
          <a:noFill/>
          <a:ln w="9525">
            <a:noFill/>
            <a:miter lim="800000"/>
            <a:headEnd/>
            <a:tailEnd/>
          </a:ln>
        </p:spPr>
      </p:pic>
      <p:sp>
        <p:nvSpPr>
          <p:cNvPr id="4" name="Marcador de fecha 3"/>
          <p:cNvSpPr>
            <a:spLocks noGrp="1"/>
          </p:cNvSpPr>
          <p:nvPr>
            <p:ph type="dt" sz="half" idx="10"/>
          </p:nvPr>
        </p:nvSpPr>
        <p:spPr/>
        <p:txBody>
          <a:bodyPr/>
          <a:lstStyle/>
          <a:p>
            <a:fld id="{CC4282D8-F985-4D01-928F-CEBFBD37642E}"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43</a:t>
            </a:fld>
            <a:endParaRPr lang="es-MX"/>
          </a:p>
        </p:txBody>
      </p:sp>
    </p:spTree>
    <p:extLst>
      <p:ext uri="{BB962C8B-B14F-4D97-AF65-F5344CB8AC3E}">
        <p14:creationId xmlns:p14="http://schemas.microsoft.com/office/powerpoint/2010/main" val="21917259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2" y="643944"/>
            <a:ext cx="8915399"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Procesamiento sintáctico</a:t>
            </a:r>
            <a:br>
              <a:rPr lang="es-MX" sz="4400" b="1" i="1" dirty="0">
                <a:solidFill>
                  <a:schemeClr val="tx2"/>
                </a:solidFill>
                <a:latin typeface="Times New Roman" panose="02020603050405020304" pitchFamily="18" charset="0"/>
                <a:ea typeface="+mn-ea"/>
                <a:cs typeface="Times New Roman" pitchFamily="18" charset="0"/>
              </a:rPr>
            </a:b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171978" y="1177636"/>
            <a:ext cx="10535114" cy="5193699"/>
          </a:xfrm>
        </p:spPr>
        <p:txBody>
          <a:bodyPr vert="horz" lIns="91440" tIns="45720" rIns="91440" bIns="45720" rtlCol="0">
            <a:noAutofit/>
          </a:bodyPr>
          <a:lstStyle/>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r>
              <a:rPr lang="es-MX" sz="2800" b="1" i="1" dirty="0">
                <a:solidFill>
                  <a:schemeClr val="tx1"/>
                </a:solidFill>
                <a:latin typeface="Times New Roman" panose="02020603050405020304" pitchFamily="18" charset="0"/>
                <a:cs typeface="Times New Roman" panose="02020603050405020304" pitchFamily="18" charset="0"/>
              </a:rPr>
              <a:t>El procesamiento sintáctico convierte una frase de entrada en una estructura jerárquica que corresponde a las unidades de significado en la frase. El procesamiento sintáctico tiene dos componentes principales: uno se llama gramática, y otra se llama analizador.</a:t>
            </a:r>
          </a:p>
          <a:p>
            <a:pPr algn="just"/>
            <a:r>
              <a:rPr lang="es-MX" sz="2800" b="1" i="1" dirty="0">
                <a:solidFill>
                  <a:schemeClr val="tx1"/>
                </a:solidFill>
                <a:latin typeface="Times New Roman" panose="02020603050405020304" pitchFamily="18" charset="0"/>
                <a:cs typeface="Times New Roman" panose="02020603050405020304" pitchFamily="18" charset="0"/>
              </a:rPr>
              <a:t/>
            </a:r>
            <a:br>
              <a:rPr lang="es-MX" sz="2800" b="1" i="1" dirty="0">
                <a:solidFill>
                  <a:schemeClr val="tx1"/>
                </a:solidFill>
                <a:latin typeface="Times New Roman" panose="02020603050405020304" pitchFamily="18" charset="0"/>
                <a:cs typeface="Times New Roman" panose="02020603050405020304" pitchFamily="18" charset="0"/>
              </a:rPr>
            </a:br>
            <a:r>
              <a:rPr lang="es-MX" sz="2800" b="1" i="1" dirty="0">
                <a:solidFill>
                  <a:schemeClr val="tx1"/>
                </a:solidFill>
                <a:latin typeface="Times New Roman" panose="02020603050405020304" pitchFamily="18" charset="0"/>
                <a:cs typeface="Times New Roman" panose="02020603050405020304" pitchFamily="18" charset="0"/>
              </a:rPr>
              <a:t>Gramática:</a:t>
            </a:r>
          </a:p>
          <a:p>
            <a:pPr algn="just"/>
            <a:r>
              <a:rPr lang="es-MX" sz="2800" b="1" i="1" dirty="0">
                <a:solidFill>
                  <a:schemeClr val="tx1"/>
                </a:solidFill>
                <a:latin typeface="Times New Roman" panose="02020603050405020304" pitchFamily="18" charset="0"/>
                <a:cs typeface="Times New Roman" panose="02020603050405020304" pitchFamily="18" charset="0"/>
              </a:rPr>
              <a:t> Es una representación declarativa de hechos sintácticos acerca del lenguaje.</a:t>
            </a:r>
          </a:p>
          <a:p>
            <a:pPr algn="just"/>
            <a:r>
              <a:rPr lang="es-MX" sz="2800" b="1" i="1" dirty="0">
                <a:solidFill>
                  <a:schemeClr val="tx1"/>
                </a:solidFill>
                <a:latin typeface="Times New Roman" panose="02020603050405020304" pitchFamily="18" charset="0"/>
                <a:cs typeface="Times New Roman" panose="02020603050405020304" pitchFamily="18" charset="0"/>
              </a:rPr>
              <a:t> Es la especificación de las estructuras correctas legales de un lenguaje.</a:t>
            </a:r>
          </a:p>
          <a:p>
            <a:pPr algn="just"/>
            <a:r>
              <a:rPr lang="es-MX" sz="2800" b="1" i="1" dirty="0">
                <a:solidFill>
                  <a:schemeClr val="tx1"/>
                </a:solidFill>
                <a:latin typeface="Times New Roman" panose="02020603050405020304" pitchFamily="18" charset="0"/>
                <a:cs typeface="Times New Roman" panose="02020603050405020304" pitchFamily="18" charset="0"/>
              </a:rPr>
              <a:t> Consta de tres componentes básicos:</a:t>
            </a:r>
          </a:p>
          <a:p>
            <a:pPr algn="just"/>
            <a:r>
              <a:rPr lang="es-MX" sz="2800" b="1" i="1" dirty="0">
                <a:solidFill>
                  <a:schemeClr val="tx1"/>
                </a:solidFill>
                <a:latin typeface="Times New Roman" panose="02020603050405020304" pitchFamily="18" charset="0"/>
                <a:cs typeface="Times New Roman" panose="02020603050405020304" pitchFamily="18" charset="0"/>
              </a:rPr>
              <a:t>símbolos terminales, símbolos no terminales y reglas (producciones). </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r>
              <a:rPr lang="es-MX" sz="2800" b="1" i="1" dirty="0">
                <a:solidFill>
                  <a:schemeClr val="tx1"/>
                </a:solidFill>
                <a:latin typeface="Times New Roman" panose="02020603050405020304" pitchFamily="18" charset="0"/>
                <a:cs typeface="Times New Roman" panose="02020603050405020304" pitchFamily="18" charset="0"/>
              </a:rPr>
              <a:t>Analizador:</a:t>
            </a:r>
          </a:p>
          <a:p>
            <a:pPr algn="just"/>
            <a:r>
              <a:rPr lang="es-MX" sz="2800" b="1" i="1" dirty="0">
                <a:solidFill>
                  <a:schemeClr val="tx1"/>
                </a:solidFill>
                <a:latin typeface="Times New Roman" panose="02020603050405020304" pitchFamily="18" charset="0"/>
                <a:cs typeface="Times New Roman" panose="02020603050405020304" pitchFamily="18" charset="0"/>
              </a:rPr>
              <a:t>Es un procedimiento que compara la gramática contra las sentencias de entrada para producir unas estructuras ya analizadas llamadas árbol de análisis sintáctico.</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279DB0D9-D2F0-47A0-A6CB-59A65B0C846B}"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44</a:t>
            </a:fld>
            <a:endParaRPr lang="es-MX"/>
          </a:p>
        </p:txBody>
      </p:sp>
    </p:spTree>
    <p:extLst>
      <p:ext uri="{BB962C8B-B14F-4D97-AF65-F5344CB8AC3E}">
        <p14:creationId xmlns:p14="http://schemas.microsoft.com/office/powerpoint/2010/main" val="5762073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47649" y="1128853"/>
            <a:ext cx="8915399" cy="927279"/>
          </a:xfrm>
        </p:spPr>
        <p:txBody>
          <a:bodyPr vert="horz" lIns="91440" tIns="45720" rIns="91440" bIns="45720" rtlCol="0" anchor="b">
            <a:normAutofit fontScale="90000"/>
          </a:bodyPr>
          <a:lstStyle/>
          <a:p>
            <a:r>
              <a:rPr lang="es-MX" sz="4400" b="1" i="1" dirty="0">
                <a:solidFill>
                  <a:schemeClr val="tx2"/>
                </a:solidFill>
                <a:latin typeface="Times New Roman" panose="02020603050405020304" pitchFamily="18" charset="0"/>
                <a:ea typeface="+mn-ea"/>
                <a:cs typeface="Times New Roman" pitchFamily="18" charset="0"/>
              </a:rPr>
              <a:t>… procesamiento sintáctico </a:t>
            </a:r>
            <a:br>
              <a:rPr lang="es-MX" sz="4400" b="1" i="1" dirty="0">
                <a:solidFill>
                  <a:schemeClr val="tx2"/>
                </a:solidFill>
                <a:latin typeface="Times New Roman" panose="02020603050405020304" pitchFamily="18" charset="0"/>
                <a:ea typeface="+mn-ea"/>
                <a:cs typeface="Times New Roman" pitchFamily="18" charset="0"/>
              </a:rPr>
            </a:br>
            <a:r>
              <a:rPr lang="es-MX" sz="4400" b="1" i="1" dirty="0">
                <a:solidFill>
                  <a:schemeClr val="tx2"/>
                </a:solidFill>
                <a:latin typeface="Times New Roman" panose="02020603050405020304" pitchFamily="18" charset="0"/>
                <a:ea typeface="+mn-ea"/>
                <a:cs typeface="Times New Roman" pitchFamily="18" charset="0"/>
              </a:rPr>
              <a:t/>
            </a:r>
            <a:br>
              <a:rPr lang="es-MX" sz="4400" b="1" i="1" dirty="0">
                <a:solidFill>
                  <a:schemeClr val="tx2"/>
                </a:solidFill>
                <a:latin typeface="Times New Roman" panose="02020603050405020304" pitchFamily="18" charset="0"/>
                <a:ea typeface="+mn-ea"/>
                <a:cs typeface="Times New Roman" pitchFamily="18" charset="0"/>
              </a:rPr>
            </a:br>
            <a:r>
              <a:rPr lang="es-MX" sz="4400" b="1" i="1" dirty="0">
                <a:solidFill>
                  <a:schemeClr val="tx2"/>
                </a:solidFill>
                <a:latin typeface="Times New Roman" panose="02020603050405020304" pitchFamily="18" charset="0"/>
                <a:ea typeface="+mn-ea"/>
                <a:cs typeface="Times New Roman" pitchFamily="18" charset="0"/>
              </a:rPr>
              <a:t>ejemplo</a:t>
            </a:r>
          </a:p>
        </p:txBody>
      </p:sp>
      <p:pic>
        <p:nvPicPr>
          <p:cNvPr id="2050" name="Picture 2"/>
          <p:cNvPicPr>
            <a:picLocks noChangeAspect="1" noChangeArrowheads="1"/>
          </p:cNvPicPr>
          <p:nvPr/>
        </p:nvPicPr>
        <p:blipFill>
          <a:blip r:embed="rId2"/>
          <a:srcRect/>
          <a:stretch>
            <a:fillRect/>
          </a:stretch>
        </p:blipFill>
        <p:spPr bwMode="auto">
          <a:xfrm>
            <a:off x="4710546" y="1617517"/>
            <a:ext cx="5181600" cy="4648200"/>
          </a:xfrm>
          <a:prstGeom prst="rect">
            <a:avLst/>
          </a:prstGeom>
          <a:noFill/>
          <a:ln w="9525">
            <a:noFill/>
            <a:miter lim="800000"/>
            <a:headEnd/>
            <a:tailEnd/>
          </a:ln>
        </p:spPr>
      </p:pic>
      <p:sp>
        <p:nvSpPr>
          <p:cNvPr id="3" name="Marcador de fecha 2"/>
          <p:cNvSpPr>
            <a:spLocks noGrp="1"/>
          </p:cNvSpPr>
          <p:nvPr>
            <p:ph type="dt" sz="half" idx="10"/>
          </p:nvPr>
        </p:nvSpPr>
        <p:spPr/>
        <p:txBody>
          <a:bodyPr/>
          <a:lstStyle/>
          <a:p>
            <a:fld id="{4955A102-2A86-44F7-9067-E1F7F4B4D844}" type="datetime1">
              <a:rPr lang="es-MX" smtClean="0"/>
              <a:t>12/10/2016</a:t>
            </a:fld>
            <a:endParaRPr lang="es-MX"/>
          </a:p>
        </p:txBody>
      </p:sp>
      <p:sp>
        <p:nvSpPr>
          <p:cNvPr id="4" name="Marcador de pie de página 3"/>
          <p:cNvSpPr>
            <a:spLocks noGrp="1"/>
          </p:cNvSpPr>
          <p:nvPr>
            <p:ph type="ftr" sz="quarter" idx="11"/>
          </p:nvPr>
        </p:nvSpPr>
        <p:spPr/>
        <p:txBody>
          <a:bodyPr/>
          <a:lstStyle/>
          <a:p>
            <a:r>
              <a:rPr lang="es-MX" smtClean="0"/>
              <a:t>S. Job Morales Escobar</a:t>
            </a:r>
            <a:endParaRPr lang="es-MX"/>
          </a:p>
        </p:txBody>
      </p:sp>
      <p:sp>
        <p:nvSpPr>
          <p:cNvPr id="5" name="Marcador de número de diapositiva 4"/>
          <p:cNvSpPr>
            <a:spLocks noGrp="1"/>
          </p:cNvSpPr>
          <p:nvPr>
            <p:ph type="sldNum" sz="quarter" idx="12"/>
          </p:nvPr>
        </p:nvSpPr>
        <p:spPr/>
        <p:txBody>
          <a:bodyPr/>
          <a:lstStyle/>
          <a:p>
            <a:fld id="{2176A159-765A-4065-96BE-E6729BE76A2E}" type="slidenum">
              <a:rPr lang="es-MX" smtClean="0"/>
              <a:t>45</a:t>
            </a:fld>
            <a:endParaRPr lang="es-MX"/>
          </a:p>
        </p:txBody>
      </p:sp>
    </p:spTree>
    <p:extLst>
      <p:ext uri="{BB962C8B-B14F-4D97-AF65-F5344CB8AC3E}">
        <p14:creationId xmlns:p14="http://schemas.microsoft.com/office/powerpoint/2010/main" val="39839327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357" y="186744"/>
            <a:ext cx="8915399"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Gramática Libre de Contexto (CFG)</a:t>
            </a:r>
          </a:p>
        </p:txBody>
      </p:sp>
      <p:sp>
        <p:nvSpPr>
          <p:cNvPr id="3" name="Marcador de texto 2"/>
          <p:cNvSpPr>
            <a:spLocks noGrp="1"/>
          </p:cNvSpPr>
          <p:nvPr>
            <p:ph type="body" idx="1"/>
          </p:nvPr>
        </p:nvSpPr>
        <p:spPr>
          <a:xfrm>
            <a:off x="824248" y="1274618"/>
            <a:ext cx="10716589" cy="5098473"/>
          </a:xfrm>
        </p:spPr>
        <p:txBody>
          <a:bodyPr vert="horz" lIns="91440" tIns="45720" rIns="91440" bIns="45720" rtlCol="0">
            <a:noAutofit/>
          </a:bodyPr>
          <a:lstStyle/>
          <a:p>
            <a:pPr algn="just"/>
            <a:r>
              <a:rPr lang="es-MX" sz="2800" b="1" i="1" dirty="0">
                <a:solidFill>
                  <a:schemeClr val="tx1"/>
                </a:solidFill>
                <a:latin typeface="Times New Roman" panose="02020603050405020304" pitchFamily="18" charset="0"/>
                <a:cs typeface="Times New Roman" panose="02020603050405020304" pitchFamily="18" charset="0"/>
              </a:rPr>
              <a:t>En la teoría de lenguajes formales, una Gramática Libre de Contexto es una Gramática donde cada regla de producción es de la forma: </a:t>
            </a:r>
            <a:r>
              <a:rPr lang="el-GR" sz="2800" b="1" i="1" dirty="0">
                <a:solidFill>
                  <a:schemeClr val="tx1"/>
                </a:solidFill>
                <a:latin typeface="Times New Roman" panose="02020603050405020304" pitchFamily="18" charset="0"/>
                <a:cs typeface="Times New Roman" panose="02020603050405020304" pitchFamily="18" charset="0"/>
              </a:rPr>
              <a:t>Α</a:t>
            </a:r>
            <a:r>
              <a:rPr lang="es-MX" sz="2800" b="1" i="1" dirty="0">
                <a:solidFill>
                  <a:schemeClr val="tx1"/>
                </a:solidFill>
                <a:latin typeface="Times New Roman" panose="02020603050405020304" pitchFamily="18" charset="0"/>
                <a:cs typeface="Times New Roman" panose="02020603050405020304" pitchFamily="18" charset="0"/>
              </a:rPr>
              <a:t> </a:t>
            </a:r>
            <a:r>
              <a:rPr lang="el-GR" sz="2800" b="1" i="1" dirty="0">
                <a:solidFill>
                  <a:schemeClr val="tx1"/>
                </a:solidFill>
                <a:latin typeface="Times New Roman" panose="02020603050405020304" pitchFamily="18" charset="0"/>
                <a:cs typeface="Times New Roman" panose="02020603050405020304" pitchFamily="18" charset="0"/>
              </a:rPr>
              <a:t>→</a:t>
            </a:r>
            <a:r>
              <a:rPr lang="es-MX" sz="2800" b="1" i="1" dirty="0">
                <a:solidFill>
                  <a:schemeClr val="tx1"/>
                </a:solidFill>
                <a:latin typeface="Times New Roman" panose="02020603050405020304" pitchFamily="18" charset="0"/>
                <a:cs typeface="Times New Roman" panose="02020603050405020304" pitchFamily="18" charset="0"/>
              </a:rPr>
              <a:t> </a:t>
            </a:r>
            <a:r>
              <a:rPr lang="el-GR" sz="2800" b="1" i="1" dirty="0">
                <a:solidFill>
                  <a:schemeClr val="tx1"/>
                </a:solidFill>
                <a:latin typeface="Times New Roman" panose="02020603050405020304" pitchFamily="18" charset="0"/>
                <a:cs typeface="Times New Roman" panose="02020603050405020304" pitchFamily="18" charset="0"/>
              </a:rPr>
              <a:t>α</a:t>
            </a:r>
            <a:r>
              <a:rPr lang="es-MX" sz="2800" b="1" i="1" dirty="0">
                <a:solidFill>
                  <a:schemeClr val="tx1"/>
                </a:solidFill>
                <a:latin typeface="Times New Roman" panose="02020603050405020304" pitchFamily="18" charset="0"/>
                <a:cs typeface="Times New Roman" panose="02020603050405020304" pitchFamily="18" charset="0"/>
              </a:rPr>
              <a:t>, dónde </a:t>
            </a:r>
            <a:r>
              <a:rPr lang="el-GR" sz="2800" b="1" i="1" dirty="0">
                <a:solidFill>
                  <a:schemeClr val="tx1"/>
                </a:solidFill>
                <a:latin typeface="Times New Roman" panose="02020603050405020304" pitchFamily="18" charset="0"/>
                <a:cs typeface="Times New Roman" panose="02020603050405020304" pitchFamily="18" charset="0"/>
              </a:rPr>
              <a:t>Α</a:t>
            </a:r>
            <a:r>
              <a:rPr lang="es-MX" sz="2800" b="1" i="1" dirty="0">
                <a:solidFill>
                  <a:schemeClr val="tx1"/>
                </a:solidFill>
                <a:latin typeface="Times New Roman" panose="02020603050405020304" pitchFamily="18" charset="0"/>
                <a:cs typeface="Times New Roman" panose="02020603050405020304" pitchFamily="18" charset="0"/>
              </a:rPr>
              <a:t> es un sólo símbolo llamado no-terminal, y </a:t>
            </a:r>
            <a:r>
              <a:rPr lang="el-GR" sz="2800" b="1" i="1" dirty="0">
                <a:solidFill>
                  <a:schemeClr val="tx1"/>
                </a:solidFill>
                <a:latin typeface="Times New Roman" panose="02020603050405020304" pitchFamily="18" charset="0"/>
                <a:cs typeface="Times New Roman" panose="02020603050405020304" pitchFamily="18" charset="0"/>
              </a:rPr>
              <a:t>α</a:t>
            </a:r>
            <a:r>
              <a:rPr lang="es-MX" sz="2800" b="1" i="1" dirty="0">
                <a:solidFill>
                  <a:schemeClr val="tx1"/>
                </a:solidFill>
                <a:latin typeface="Times New Roman" panose="02020603050405020304" pitchFamily="18" charset="0"/>
                <a:cs typeface="Times New Roman" panose="02020603050405020304" pitchFamily="18" charset="0"/>
              </a:rPr>
              <a:t> es una cadena, que es una secuencia de símbolos terminales y/o no-terminales (inclusive vacía).</a:t>
            </a:r>
          </a:p>
          <a:p>
            <a:pPr algn="just"/>
            <a:r>
              <a:rPr lang="es-MX" sz="2800" b="1" i="1" dirty="0">
                <a:solidFill>
                  <a:schemeClr val="tx1"/>
                </a:solidFill>
                <a:latin typeface="Times New Roman" panose="02020603050405020304" pitchFamily="18" charset="0"/>
                <a:cs typeface="Times New Roman" panose="02020603050405020304" pitchFamily="18" charset="0"/>
              </a:rPr>
              <a:t>Símbolos terminales, no-terminales y símbolos iniciales.</a:t>
            </a:r>
          </a:p>
          <a:p>
            <a:pPr algn="just"/>
            <a:r>
              <a:rPr lang="es-MX" sz="2800" b="1" i="1" dirty="0">
                <a:solidFill>
                  <a:schemeClr val="tx1"/>
                </a:solidFill>
                <a:latin typeface="Times New Roman" panose="02020603050405020304" pitchFamily="18" charset="0"/>
                <a:cs typeface="Times New Roman" panose="02020603050405020304" pitchFamily="18" charset="0"/>
              </a:rPr>
              <a:t>Los símbolos terminales y no-terminales son símbolos que son usados para construir reglas de producción en una gramática formal</a:t>
            </a:r>
            <a:r>
              <a:rPr lang="es-MX" sz="2800" b="1" i="1" dirty="0" smtClean="0">
                <a:solidFill>
                  <a:schemeClr val="tx1"/>
                </a:solidFill>
                <a:latin typeface="Times New Roman" panose="02020603050405020304" pitchFamily="18" charset="0"/>
                <a:cs typeface="Times New Roman" panose="02020603050405020304" pitchFamily="18" charset="0"/>
              </a:rPr>
              <a:t>.</a:t>
            </a:r>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46CC8FD6-95C7-4543-9314-2B494FE3382F}"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46</a:t>
            </a:fld>
            <a:endParaRPr lang="es-MX"/>
          </a:p>
        </p:txBody>
      </p:sp>
    </p:spTree>
    <p:extLst>
      <p:ext uri="{BB962C8B-B14F-4D97-AF65-F5344CB8AC3E}">
        <p14:creationId xmlns:p14="http://schemas.microsoft.com/office/powerpoint/2010/main" val="31225031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357" y="186744"/>
            <a:ext cx="8915399"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Gramática Libre de Contexto (CFG)</a:t>
            </a:r>
          </a:p>
        </p:txBody>
      </p:sp>
      <p:sp>
        <p:nvSpPr>
          <p:cNvPr id="3" name="Marcador de texto 2"/>
          <p:cNvSpPr>
            <a:spLocks noGrp="1"/>
          </p:cNvSpPr>
          <p:nvPr>
            <p:ph type="body" idx="1"/>
          </p:nvPr>
        </p:nvSpPr>
        <p:spPr>
          <a:xfrm>
            <a:off x="785611" y="1274618"/>
            <a:ext cx="10755226" cy="5098473"/>
          </a:xfrm>
        </p:spPr>
        <p:txBody>
          <a:bodyPr vert="horz" lIns="91440" tIns="45720" rIns="91440" bIns="45720" rtlCol="0">
            <a:noAutofit/>
          </a:bodyPr>
          <a:lstStyle/>
          <a:p>
            <a:pPr algn="just"/>
            <a:r>
              <a:rPr lang="es-MX" sz="2800" b="1" i="1" dirty="0" smtClean="0">
                <a:solidFill>
                  <a:schemeClr val="tx1"/>
                </a:solidFill>
                <a:latin typeface="Times New Roman" panose="02020603050405020304" pitchFamily="18" charset="0"/>
                <a:cs typeface="Times New Roman" panose="02020603050405020304" pitchFamily="18" charset="0"/>
              </a:rPr>
              <a:t>Símbolo </a:t>
            </a:r>
            <a:r>
              <a:rPr lang="es-MX" sz="2800" b="1" i="1" dirty="0">
                <a:solidFill>
                  <a:schemeClr val="tx1"/>
                </a:solidFill>
                <a:latin typeface="Times New Roman" panose="02020603050405020304" pitchFamily="18" charset="0"/>
                <a:cs typeface="Times New Roman" panose="02020603050405020304" pitchFamily="18" charset="0"/>
              </a:rPr>
              <a:t>terminal</a:t>
            </a:r>
          </a:p>
          <a:p>
            <a:pPr algn="just"/>
            <a:r>
              <a:rPr lang="es-MX" sz="2800" b="1" i="1" dirty="0">
                <a:solidFill>
                  <a:schemeClr val="tx1"/>
                </a:solidFill>
                <a:latin typeface="Times New Roman" panose="02020603050405020304" pitchFamily="18" charset="0"/>
                <a:cs typeface="Times New Roman" panose="02020603050405020304" pitchFamily="18" charset="0"/>
              </a:rPr>
              <a:t>Cualquier símbolo usado en la gramática el cual no aparece del lado izquierdo de alguna regla, es decir no tiene una definición, es llamado un símbolo terminal. Los símbolo terminales no pueden dividirse en unidades pequeñas sin perder su significado literal.</a:t>
            </a:r>
          </a:p>
          <a:p>
            <a:pPr algn="just"/>
            <a:r>
              <a:rPr lang="es-MX" sz="2800" b="1" i="1" dirty="0">
                <a:solidFill>
                  <a:schemeClr val="tx1"/>
                </a:solidFill>
                <a:latin typeface="Times New Roman" panose="02020603050405020304" pitchFamily="18" charset="0"/>
                <a:cs typeface="Times New Roman" panose="02020603050405020304" pitchFamily="18" charset="0"/>
              </a:rPr>
              <a:t>Símbolo no-terminal</a:t>
            </a:r>
          </a:p>
          <a:p>
            <a:pPr algn="just"/>
            <a:r>
              <a:rPr lang="es-MX" sz="2800" b="1" i="1" dirty="0">
                <a:solidFill>
                  <a:schemeClr val="tx1"/>
                </a:solidFill>
                <a:latin typeface="Times New Roman" panose="02020603050405020304" pitchFamily="18" charset="0"/>
                <a:cs typeface="Times New Roman" panose="02020603050405020304" pitchFamily="18" charset="0"/>
              </a:rPr>
              <a:t>Los símbolos que son definidos por las reglas son llamados símbolos no-terminales. Cada regla de producción define el símbolo no-terminal. Como la regla anterior nos dice: “Donde quiera que nosotros veamos una A, podemos remplazarla por </a:t>
            </a:r>
            <a:r>
              <a:rPr lang="el-GR" sz="2800" b="1" i="1" dirty="0">
                <a:solidFill>
                  <a:schemeClr val="tx1"/>
                </a:solidFill>
                <a:latin typeface="Times New Roman" panose="02020603050405020304" pitchFamily="18" charset="0"/>
                <a:cs typeface="Times New Roman" panose="02020603050405020304" pitchFamily="18" charset="0"/>
              </a:rPr>
              <a:t>α</a:t>
            </a:r>
            <a:r>
              <a:rPr lang="es-MX" sz="2800" b="1" i="1" dirty="0">
                <a:solidFill>
                  <a:schemeClr val="tx1"/>
                </a:solidFill>
                <a:latin typeface="Times New Roman" panose="02020603050405020304" pitchFamily="18" charset="0"/>
                <a:cs typeface="Times New Roman" panose="02020603050405020304" pitchFamily="18" charset="0"/>
              </a:rPr>
              <a:t>”.</a:t>
            </a:r>
          </a:p>
          <a:p>
            <a:pPr algn="just"/>
            <a:r>
              <a:rPr lang="es-MX" sz="2800" b="1" i="1" dirty="0">
                <a:solidFill>
                  <a:schemeClr val="tx1"/>
                </a:solidFill>
                <a:latin typeface="Times New Roman" panose="02020603050405020304" pitchFamily="18" charset="0"/>
                <a:cs typeface="Times New Roman" panose="02020603050405020304" pitchFamily="18" charset="0"/>
              </a:rPr>
              <a:t>Un símbolo no-terminal puede tener más de un a definición, en este caso usamos el símbolo “|”  como el operador de unión.</a:t>
            </a:r>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519ABA92-D2A3-4E49-B16C-FE13B961212C}"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47</a:t>
            </a:fld>
            <a:endParaRPr lang="es-MX"/>
          </a:p>
        </p:txBody>
      </p:sp>
    </p:spTree>
    <p:extLst>
      <p:ext uri="{BB962C8B-B14F-4D97-AF65-F5344CB8AC3E}">
        <p14:creationId xmlns:p14="http://schemas.microsoft.com/office/powerpoint/2010/main" val="2807650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357" y="186744"/>
            <a:ext cx="8915399"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 gramática libre de contexto (CFG)</a:t>
            </a:r>
          </a:p>
        </p:txBody>
      </p:sp>
      <p:sp>
        <p:nvSpPr>
          <p:cNvPr id="3" name="Marcador de texto 2"/>
          <p:cNvSpPr>
            <a:spLocks noGrp="1"/>
          </p:cNvSpPr>
          <p:nvPr>
            <p:ph type="body" idx="1"/>
          </p:nvPr>
        </p:nvSpPr>
        <p:spPr>
          <a:xfrm>
            <a:off x="734096" y="1655618"/>
            <a:ext cx="10806741" cy="5098473"/>
          </a:xfrm>
        </p:spPr>
        <p:txBody>
          <a:bodyPr vert="horz" lIns="91440" tIns="45720" rIns="91440" bIns="45720" rtlCol="0">
            <a:noAutofit/>
          </a:bodyPr>
          <a:lstStyle/>
          <a:p>
            <a:pPr algn="just"/>
            <a:r>
              <a:rPr lang="es-MX" sz="2800" b="1" i="1" dirty="0" smtClean="0">
                <a:solidFill>
                  <a:schemeClr val="tx1"/>
                </a:solidFill>
                <a:latin typeface="Times New Roman" panose="02020603050405020304" pitchFamily="18" charset="0"/>
                <a:cs typeface="Times New Roman" panose="02020603050405020304" pitchFamily="18" charset="0"/>
              </a:rPr>
              <a:t>Un símbolo </a:t>
            </a:r>
            <a:r>
              <a:rPr lang="es-MX" sz="2800" b="1" i="1" dirty="0">
                <a:solidFill>
                  <a:schemeClr val="tx1"/>
                </a:solidFill>
                <a:latin typeface="Times New Roman" panose="02020603050405020304" pitchFamily="18" charset="0"/>
                <a:cs typeface="Times New Roman" panose="02020603050405020304" pitchFamily="18" charset="0"/>
              </a:rPr>
              <a:t>especial </a:t>
            </a:r>
            <a:r>
              <a:rPr lang="es-MX" sz="2800" b="1" i="1" dirty="0" smtClean="0">
                <a:solidFill>
                  <a:schemeClr val="tx1"/>
                </a:solidFill>
                <a:latin typeface="Times New Roman" panose="02020603050405020304" pitchFamily="18" charset="0"/>
                <a:cs typeface="Times New Roman" panose="02020603050405020304" pitchFamily="18" charset="0"/>
              </a:rPr>
              <a:t>no-terminal </a:t>
            </a:r>
            <a:r>
              <a:rPr lang="es-MX" sz="2800" b="1" i="1" dirty="0">
                <a:solidFill>
                  <a:schemeClr val="tx1"/>
                </a:solidFill>
                <a:latin typeface="Times New Roman" panose="02020603050405020304" pitchFamily="18" charset="0"/>
                <a:cs typeface="Times New Roman" panose="02020603050405020304" pitchFamily="18" charset="0"/>
              </a:rPr>
              <a:t>es llamado símbolo inicial, usualmente se escribe S. Las reglas de producción para este símbolo regularmente se escriben primero en la gramática.</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r>
              <a:rPr lang="es-MX" sz="2800" b="1" i="1" dirty="0">
                <a:solidFill>
                  <a:schemeClr val="tx1"/>
                </a:solidFill>
                <a:latin typeface="Times New Roman" panose="02020603050405020304" pitchFamily="18" charset="0"/>
                <a:cs typeface="Times New Roman" panose="02020603050405020304" pitchFamily="18" charset="0"/>
              </a:rPr>
              <a:t>¿Cómo trabaja la Gramática?</a:t>
            </a:r>
          </a:p>
          <a:p>
            <a:pPr algn="just"/>
            <a:r>
              <a:rPr lang="es-MX" sz="2800" b="1" i="1" dirty="0">
                <a:solidFill>
                  <a:schemeClr val="tx1"/>
                </a:solidFill>
                <a:latin typeface="Times New Roman" panose="02020603050405020304" pitchFamily="18" charset="0"/>
                <a:cs typeface="Times New Roman" panose="02020603050405020304" pitchFamily="18" charset="0"/>
              </a:rPr>
              <a:t>La gramática comienza con el símbolo inicial, luego aplica las reglas de producción sucesivamente (reemplazando el lado izquierdo con las del lado derecho) hasta obtener una palabra la cual no contenga símbolos no-terminales. Esto es conocido como una derivación.</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1F364EE5-7AF2-41F4-8F21-45AB09F3FAFD}"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48</a:t>
            </a:fld>
            <a:endParaRPr lang="es-MX"/>
          </a:p>
        </p:txBody>
      </p:sp>
    </p:spTree>
    <p:extLst>
      <p:ext uri="{BB962C8B-B14F-4D97-AF65-F5344CB8AC3E}">
        <p14:creationId xmlns:p14="http://schemas.microsoft.com/office/powerpoint/2010/main" val="22387885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357" y="186744"/>
            <a:ext cx="8915399"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 gramática libre de contexto (CFG)</a:t>
            </a:r>
          </a:p>
        </p:txBody>
      </p:sp>
      <p:sp>
        <p:nvSpPr>
          <p:cNvPr id="3" name="Marcador de texto 2"/>
          <p:cNvSpPr>
            <a:spLocks noGrp="1"/>
          </p:cNvSpPr>
          <p:nvPr>
            <p:ph type="body" idx="1"/>
          </p:nvPr>
        </p:nvSpPr>
        <p:spPr>
          <a:xfrm>
            <a:off x="850006" y="1274618"/>
            <a:ext cx="10690831" cy="5098473"/>
          </a:xfrm>
        </p:spPr>
        <p:txBody>
          <a:bodyPr vert="horz" lIns="91440" tIns="45720" rIns="91440" bIns="45720" rtlCol="0">
            <a:noAutofit/>
          </a:bodyPr>
          <a:lstStyle/>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r>
              <a:rPr lang="es-MX" sz="2800" b="1" i="1" dirty="0">
                <a:solidFill>
                  <a:schemeClr val="tx1"/>
                </a:solidFill>
                <a:latin typeface="Times New Roman" panose="02020603050405020304" pitchFamily="18" charset="0"/>
                <a:cs typeface="Times New Roman" panose="02020603050405020304" pitchFamily="18" charset="0"/>
              </a:rPr>
              <a:t>Cualquier derivación del símbolo inicial en base a la aplicación de las reglas de producción es llamada una sentencia formal.</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r>
              <a:rPr lang="es-MX" sz="2800" b="1" i="1" dirty="0">
                <a:solidFill>
                  <a:schemeClr val="tx1"/>
                </a:solidFill>
                <a:latin typeface="Times New Roman" panose="02020603050405020304" pitchFamily="18" charset="0"/>
                <a:cs typeface="Times New Roman" panose="02020603050405020304" pitchFamily="18" charset="0"/>
              </a:rPr>
              <a:t>Cualquier gramática puede tener un número infinito de sentencias. El conjunto de todas estas sentencias es el lenguaje definido por la gramática.</a:t>
            </a: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3DEEF799-9552-40C9-ACC5-A1C0916124D6}"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49</a:t>
            </a:fld>
            <a:endParaRPr lang="es-MX"/>
          </a:p>
        </p:txBody>
      </p:sp>
    </p:spTree>
    <p:extLst>
      <p:ext uri="{BB962C8B-B14F-4D97-AF65-F5344CB8AC3E}">
        <p14:creationId xmlns:p14="http://schemas.microsoft.com/office/powerpoint/2010/main" val="2221919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1313645" y="1635617"/>
            <a:ext cx="9697792" cy="4720733"/>
          </a:xfrm>
        </p:spPr>
        <p:txBody>
          <a:bodyPr>
            <a:normAutofit/>
          </a:bodyPr>
          <a:lstStyle/>
          <a:p>
            <a:pPr marL="0" indent="0" algn="ctr">
              <a:buNone/>
              <a:defRPr/>
            </a:pPr>
            <a:r>
              <a:rPr lang="es-MX" altLang="es-MX" sz="4800" b="1" i="1" dirty="0" smtClean="0">
                <a:latin typeface="Times New Roman" pitchFamily="18" charset="0"/>
                <a:cs typeface="Times New Roman" pitchFamily="18" charset="0"/>
              </a:rPr>
              <a:t>Objetivo</a:t>
            </a:r>
          </a:p>
          <a:p>
            <a:pPr marL="0" indent="0">
              <a:buNone/>
              <a:defRPr/>
            </a:pPr>
            <a:endParaRPr lang="es-MX" altLang="es-MX" sz="4800" b="1" i="1" dirty="0" smtClean="0">
              <a:latin typeface="Times New Roman" pitchFamily="18" charset="0"/>
              <a:cs typeface="Times New Roman" pitchFamily="18" charset="0"/>
            </a:endParaRPr>
          </a:p>
          <a:p>
            <a:pPr marL="457200" lvl="1" indent="0" algn="just">
              <a:buNone/>
              <a:defRPr/>
            </a:pPr>
            <a:r>
              <a:rPr lang="es-MX" sz="4000" b="1" i="1" dirty="0">
                <a:latin typeface="Times New Roman" panose="02020603050405020304" pitchFamily="18" charset="0"/>
                <a:cs typeface="Times New Roman" panose="02020603050405020304" pitchFamily="18" charset="0"/>
              </a:rPr>
              <a:t>Estudiar y aplicar conceptos del procesamiento de Lenguaje Natural y su comprensión, desde el enfoque de la Inteligencia Artificial</a:t>
            </a:r>
            <a:r>
              <a:rPr lang="es-MX" sz="4000" b="1" i="1" dirty="0" smtClean="0">
                <a:latin typeface="Times New Roman" panose="02020603050405020304" pitchFamily="18" charset="0"/>
                <a:cs typeface="Times New Roman" panose="02020603050405020304" pitchFamily="18" charset="0"/>
              </a:rPr>
              <a:t>.</a:t>
            </a:r>
            <a:endParaRPr lang="es-MX" altLang="es-MX" sz="3200" b="1" i="1" dirty="0">
              <a:latin typeface="Times New Roman" pitchFamily="18" charset="0"/>
              <a:cs typeface="Times New Roman" pitchFamily="18" charset="0"/>
            </a:endParaRPr>
          </a:p>
        </p:txBody>
      </p:sp>
      <p:sp>
        <p:nvSpPr>
          <p:cNvPr id="10243"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fld id="{73464E3C-4FF1-4828-87A1-C6E1B0CC9EDD}" type="slidenum">
              <a:rPr lang="en-US" altLang="es-MX" sz="1200"/>
              <a:pPr/>
              <a:t>5</a:t>
            </a:fld>
            <a:endParaRPr lang="en-US" altLang="es-MX" sz="1200"/>
          </a:p>
        </p:txBody>
      </p:sp>
      <p:sp>
        <p:nvSpPr>
          <p:cNvPr id="10244" name="5 Rectángulo"/>
          <p:cNvSpPr>
            <a:spLocks noChangeArrowheads="1"/>
          </p:cNvSpPr>
          <p:nvPr/>
        </p:nvSpPr>
        <p:spPr bwMode="auto">
          <a:xfrm>
            <a:off x="2279649" y="385042"/>
            <a:ext cx="8950728"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p>
            <a:pPr algn="ctr">
              <a:lnSpc>
                <a:spcPct val="90000"/>
              </a:lnSpc>
              <a:spcBef>
                <a:spcPct val="0"/>
              </a:spcBef>
            </a:pPr>
            <a:r>
              <a:rPr lang="es-MX" altLang="es-MX" sz="4400" b="1" i="1" dirty="0">
                <a:solidFill>
                  <a:schemeClr val="tx2"/>
                </a:solidFill>
                <a:latin typeface="Times New Roman" panose="02020603050405020304" pitchFamily="18" charset="0"/>
                <a:cs typeface="Times New Roman" pitchFamily="18" charset="0"/>
              </a:rPr>
              <a:t>Procesamiento de Lenguaje Natural</a:t>
            </a:r>
          </a:p>
        </p:txBody>
      </p:sp>
      <p:sp>
        <p:nvSpPr>
          <p:cNvPr id="10245" name="1 Marcador de fecha"/>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fld id="{6B75CBEA-A5F0-46CB-94EA-EBD0656DA677}" type="datetime1">
              <a:rPr lang="es-MX" altLang="es-MX" sz="1200" smtClean="0"/>
              <a:t>12/10/2016</a:t>
            </a:fld>
            <a:endParaRPr lang="en-US" altLang="es-MX" sz="1200"/>
          </a:p>
        </p:txBody>
      </p:sp>
      <p:sp>
        <p:nvSpPr>
          <p:cNvPr id="10246" name="2 Marcador de pie de página"/>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r>
              <a:rPr lang="en-US" altLang="es-MX" sz="1200" smtClean="0"/>
              <a:t>S. Job Morales Escobar</a:t>
            </a:r>
            <a:endParaRPr lang="en-US" altLang="es-MX" sz="1200"/>
          </a:p>
        </p:txBody>
      </p:sp>
    </p:spTree>
    <p:extLst>
      <p:ext uri="{BB962C8B-B14F-4D97-AF65-F5344CB8AC3E}">
        <p14:creationId xmlns:p14="http://schemas.microsoft.com/office/powerpoint/2010/main" val="42730709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357" y="186744"/>
            <a:ext cx="8915399"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ejemplo de gramática:</a:t>
            </a:r>
          </a:p>
        </p:txBody>
      </p:sp>
      <p:sp>
        <p:nvSpPr>
          <p:cNvPr id="3" name="Marcador de texto 2"/>
          <p:cNvSpPr>
            <a:spLocks noGrp="1"/>
          </p:cNvSpPr>
          <p:nvPr>
            <p:ph type="body" idx="1"/>
          </p:nvPr>
        </p:nvSpPr>
        <p:spPr>
          <a:xfrm>
            <a:off x="1146220" y="1274618"/>
            <a:ext cx="10394617" cy="5098473"/>
          </a:xfrm>
        </p:spPr>
        <p:txBody>
          <a:bodyPr vert="horz" lIns="91440" tIns="45720" rIns="91440" bIns="45720" rtlCol="0">
            <a:noAutofit/>
          </a:bodyPr>
          <a:lstStyle/>
          <a:p>
            <a:pPr algn="just"/>
            <a:r>
              <a:rPr lang="es-MX" sz="2800" b="1" i="1" dirty="0">
                <a:solidFill>
                  <a:schemeClr val="tx1"/>
                </a:solidFill>
                <a:latin typeface="Times New Roman" panose="02020603050405020304" pitchFamily="18" charset="0"/>
                <a:cs typeface="Times New Roman" panose="02020603050405020304" pitchFamily="18" charset="0"/>
              </a:rPr>
              <a:t>S </a:t>
            </a:r>
            <a:r>
              <a:rPr lang="el-GR" sz="2800" b="1" i="1" dirty="0">
                <a:solidFill>
                  <a:schemeClr val="tx1"/>
                </a:solidFill>
                <a:latin typeface="Times New Roman" panose="02020603050405020304" pitchFamily="18" charset="0"/>
                <a:cs typeface="Times New Roman" panose="02020603050405020304" pitchFamily="18" charset="0"/>
              </a:rPr>
              <a:t>→</a:t>
            </a:r>
            <a:r>
              <a:rPr lang="es-MX" sz="2800" b="1" i="1" dirty="0">
                <a:solidFill>
                  <a:schemeClr val="tx1"/>
                </a:solidFill>
                <a:latin typeface="Times New Roman" panose="02020603050405020304" pitchFamily="18" charset="0"/>
                <a:cs typeface="Times New Roman" panose="02020603050405020304" pitchFamily="18" charset="0"/>
              </a:rPr>
              <a:t> X c  		X </a:t>
            </a:r>
            <a:r>
              <a:rPr lang="el-GR" sz="2800" b="1" i="1" dirty="0">
                <a:solidFill>
                  <a:schemeClr val="tx1"/>
                </a:solidFill>
                <a:latin typeface="Times New Roman" panose="02020603050405020304" pitchFamily="18" charset="0"/>
                <a:cs typeface="Times New Roman" panose="02020603050405020304" pitchFamily="18" charset="0"/>
              </a:rPr>
              <a:t>→</a:t>
            </a:r>
            <a:r>
              <a:rPr lang="es-MX" sz="2800" b="1" i="1" dirty="0">
                <a:solidFill>
                  <a:schemeClr val="tx1"/>
                </a:solidFill>
                <a:latin typeface="Times New Roman" panose="02020603050405020304" pitchFamily="18" charset="0"/>
                <a:cs typeface="Times New Roman" panose="02020603050405020304" pitchFamily="18" charset="0"/>
              </a:rPr>
              <a:t> Y X		Y </a:t>
            </a:r>
            <a:r>
              <a:rPr lang="el-GR" sz="2800" b="1" i="1" dirty="0">
                <a:solidFill>
                  <a:schemeClr val="tx1"/>
                </a:solidFill>
                <a:latin typeface="Times New Roman" panose="02020603050405020304" pitchFamily="18" charset="0"/>
                <a:cs typeface="Times New Roman" panose="02020603050405020304" pitchFamily="18" charset="0"/>
              </a:rPr>
              <a:t>→</a:t>
            </a:r>
            <a:r>
              <a:rPr lang="es-MX" sz="2800" b="1" i="1" dirty="0">
                <a:solidFill>
                  <a:schemeClr val="tx1"/>
                </a:solidFill>
                <a:latin typeface="Times New Roman" panose="02020603050405020304" pitchFamily="18" charset="0"/>
                <a:cs typeface="Times New Roman" panose="02020603050405020304" pitchFamily="18" charset="0"/>
              </a:rPr>
              <a:t> a | b</a:t>
            </a:r>
          </a:p>
          <a:p>
            <a:pPr algn="just"/>
            <a:r>
              <a:rPr lang="es-MX" sz="2800" b="1" i="1" dirty="0">
                <a:solidFill>
                  <a:schemeClr val="tx1"/>
                </a:solidFill>
                <a:latin typeface="Times New Roman" panose="02020603050405020304" pitchFamily="18" charset="0"/>
                <a:cs typeface="Times New Roman" panose="02020603050405020304" pitchFamily="18" charset="0"/>
              </a:rPr>
              <a:t>Esta gramática muestra que esta puede derivar todas las palabras que inicien arbitrariamente con varias ‘</a:t>
            </a:r>
            <a:r>
              <a:rPr lang="es-MX" sz="2800" b="1" i="1" dirty="0" err="1">
                <a:solidFill>
                  <a:schemeClr val="tx1"/>
                </a:solidFill>
                <a:latin typeface="Times New Roman" panose="02020603050405020304" pitchFamily="18" charset="0"/>
                <a:cs typeface="Times New Roman" panose="02020603050405020304" pitchFamily="18" charset="0"/>
              </a:rPr>
              <a:t>a’s</a:t>
            </a:r>
            <a:r>
              <a:rPr lang="es-MX" sz="2800" b="1" i="1" dirty="0">
                <a:solidFill>
                  <a:schemeClr val="tx1"/>
                </a:solidFill>
                <a:latin typeface="Times New Roman" panose="02020603050405020304" pitchFamily="18" charset="0"/>
                <a:cs typeface="Times New Roman" panose="02020603050405020304" pitchFamily="18" charset="0"/>
              </a:rPr>
              <a:t>  o ‘</a:t>
            </a:r>
            <a:r>
              <a:rPr lang="es-MX" sz="2800" b="1" i="1" dirty="0" err="1">
                <a:solidFill>
                  <a:schemeClr val="tx1"/>
                </a:solidFill>
                <a:latin typeface="Times New Roman" panose="02020603050405020304" pitchFamily="18" charset="0"/>
                <a:cs typeface="Times New Roman" panose="02020603050405020304" pitchFamily="18" charset="0"/>
              </a:rPr>
              <a:t>b’s</a:t>
            </a:r>
            <a:r>
              <a:rPr lang="es-MX" sz="2800" b="1" i="1" dirty="0">
                <a:solidFill>
                  <a:schemeClr val="tx1"/>
                </a:solidFill>
                <a:latin typeface="Times New Roman" panose="02020603050405020304" pitchFamily="18" charset="0"/>
                <a:cs typeface="Times New Roman" panose="02020603050405020304" pitchFamily="18" charset="0"/>
              </a:rPr>
              <a:t> y terminar con una ‘c’. Este lenguaje esta definido por la expresión regular (a | b ) *c. El ‘*’ indica que el carácter inmediato a la izquierda puede ser repetido cualquier cantidad de veces, incluido cero veces. Entonces tenemos que para ab*c podrían coincidir “</a:t>
            </a:r>
            <a:r>
              <a:rPr lang="es-MX" sz="2800" b="1" i="1" dirty="0" err="1">
                <a:solidFill>
                  <a:schemeClr val="tx1"/>
                </a:solidFill>
                <a:latin typeface="Times New Roman" panose="02020603050405020304" pitchFamily="18" charset="0"/>
                <a:cs typeface="Times New Roman" panose="02020603050405020304" pitchFamily="18" charset="0"/>
              </a:rPr>
              <a:t>ac</a:t>
            </a:r>
            <a:r>
              <a:rPr lang="es-MX" sz="2800" b="1" i="1" dirty="0">
                <a:solidFill>
                  <a:schemeClr val="tx1"/>
                </a:solidFill>
                <a:latin typeface="Times New Roman" panose="02020603050405020304" pitchFamily="18" charset="0"/>
                <a:cs typeface="Times New Roman" panose="02020603050405020304" pitchFamily="18" charset="0"/>
              </a:rPr>
              <a:t>”, “</a:t>
            </a:r>
            <a:r>
              <a:rPr lang="es-MX" sz="2800" b="1" i="1" dirty="0" err="1">
                <a:solidFill>
                  <a:schemeClr val="tx1"/>
                </a:solidFill>
                <a:latin typeface="Times New Roman" panose="02020603050405020304" pitchFamily="18" charset="0"/>
                <a:cs typeface="Times New Roman" panose="02020603050405020304" pitchFamily="18" charset="0"/>
              </a:rPr>
              <a:t>abc</a:t>
            </a:r>
            <a:r>
              <a:rPr lang="es-MX" sz="2800" b="1" i="1" dirty="0">
                <a:solidFill>
                  <a:schemeClr val="tx1"/>
                </a:solidFill>
                <a:latin typeface="Times New Roman" panose="02020603050405020304" pitchFamily="18" charset="0"/>
                <a:cs typeface="Times New Roman" panose="02020603050405020304" pitchFamily="18" charset="0"/>
              </a:rPr>
              <a:t>”, “</a:t>
            </a:r>
            <a:r>
              <a:rPr lang="es-MX" sz="2800" b="1" i="1" dirty="0" err="1">
                <a:solidFill>
                  <a:schemeClr val="tx1"/>
                </a:solidFill>
                <a:latin typeface="Times New Roman" panose="02020603050405020304" pitchFamily="18" charset="0"/>
                <a:cs typeface="Times New Roman" panose="02020603050405020304" pitchFamily="18" charset="0"/>
              </a:rPr>
              <a:t>abbc</a:t>
            </a:r>
            <a:r>
              <a:rPr lang="es-MX" sz="2800" b="1" i="1" dirty="0">
                <a:solidFill>
                  <a:schemeClr val="tx1"/>
                </a:solidFill>
                <a:latin typeface="Times New Roman" panose="02020603050405020304" pitchFamily="18" charset="0"/>
                <a:cs typeface="Times New Roman" panose="02020603050405020304" pitchFamily="18" charset="0"/>
              </a:rPr>
              <a:t>”, “</a:t>
            </a:r>
            <a:r>
              <a:rPr lang="es-MX" sz="2800" b="1" i="1" dirty="0" err="1">
                <a:solidFill>
                  <a:schemeClr val="tx1"/>
                </a:solidFill>
                <a:latin typeface="Times New Roman" panose="02020603050405020304" pitchFamily="18" charset="0"/>
                <a:cs typeface="Times New Roman" panose="02020603050405020304" pitchFamily="18" charset="0"/>
              </a:rPr>
              <a:t>abbbc</a:t>
            </a:r>
            <a:r>
              <a:rPr lang="es-MX" sz="2800" b="1" i="1" dirty="0">
                <a:solidFill>
                  <a:schemeClr val="tx1"/>
                </a:solidFill>
                <a:latin typeface="Times New Roman" panose="02020603050405020304" pitchFamily="18" charset="0"/>
                <a:cs typeface="Times New Roman" panose="02020603050405020304" pitchFamily="18" charset="0"/>
              </a:rPr>
              <a:t>”, “</a:t>
            </a:r>
            <a:r>
              <a:rPr lang="es-MX" sz="2800" b="1" i="1" dirty="0" err="1">
                <a:solidFill>
                  <a:schemeClr val="tx1"/>
                </a:solidFill>
                <a:latin typeface="Times New Roman" panose="02020603050405020304" pitchFamily="18" charset="0"/>
                <a:cs typeface="Times New Roman" panose="02020603050405020304" pitchFamily="18" charset="0"/>
              </a:rPr>
              <a:t>abbbbbbbbc</a:t>
            </a:r>
            <a:r>
              <a:rPr lang="es-MX" sz="2800" b="1" i="1" dirty="0">
                <a:solidFill>
                  <a:schemeClr val="tx1"/>
                </a:solidFill>
                <a:latin typeface="Times New Roman" panose="02020603050405020304" pitchFamily="18" charset="0"/>
                <a:cs typeface="Times New Roman" panose="02020603050405020304" pitchFamily="18" charset="0"/>
              </a:rPr>
              <a:t>”, y cualquier cadena que inicie con a, </a:t>
            </a:r>
            <a:r>
              <a:rPr lang="es-MX" sz="2800" b="1" i="1" dirty="0" err="1">
                <a:solidFill>
                  <a:schemeClr val="tx1"/>
                </a:solidFill>
                <a:latin typeface="Times New Roman" panose="02020603050405020304" pitchFamily="18" charset="0"/>
                <a:cs typeface="Times New Roman" panose="02020603050405020304" pitchFamily="18" charset="0"/>
              </a:rPr>
              <a:t>segyida</a:t>
            </a:r>
            <a:r>
              <a:rPr lang="es-MX" sz="2800" b="1" i="1" dirty="0">
                <a:solidFill>
                  <a:schemeClr val="tx1"/>
                </a:solidFill>
                <a:latin typeface="Times New Roman" panose="02020603050405020304" pitchFamily="18" charset="0"/>
                <a:cs typeface="Times New Roman" panose="02020603050405020304" pitchFamily="18" charset="0"/>
              </a:rPr>
              <a:t> de cualquier secuencia de “</a:t>
            </a:r>
            <a:r>
              <a:rPr lang="es-MX" sz="2800" b="1" i="1" dirty="0" err="1">
                <a:solidFill>
                  <a:schemeClr val="tx1"/>
                </a:solidFill>
                <a:latin typeface="Times New Roman" panose="02020603050405020304" pitchFamily="18" charset="0"/>
                <a:cs typeface="Times New Roman" panose="02020603050405020304" pitchFamily="18" charset="0"/>
              </a:rPr>
              <a:t>b”s</a:t>
            </a:r>
            <a:r>
              <a:rPr lang="es-MX" sz="2800" b="1" i="1" dirty="0">
                <a:solidFill>
                  <a:schemeClr val="tx1"/>
                </a:solidFill>
                <a:latin typeface="Times New Roman" panose="02020603050405020304" pitchFamily="18" charset="0"/>
                <a:cs typeface="Times New Roman" panose="02020603050405020304" pitchFamily="18" charset="0"/>
              </a:rPr>
              <a:t>, y terminar con una “c</a:t>
            </a:r>
            <a:r>
              <a:rPr lang="es-MX" sz="2800" b="1" i="1" dirty="0" smtClean="0">
                <a:solidFill>
                  <a:schemeClr val="tx1"/>
                </a:solidFill>
                <a:latin typeface="Times New Roman" panose="02020603050405020304" pitchFamily="18" charset="0"/>
                <a:cs typeface="Times New Roman" panose="02020603050405020304" pitchFamily="18" charset="0"/>
              </a:rPr>
              <a:t>”.</a:t>
            </a:r>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AE3DEF75-2352-46F3-A21B-820270E72952}"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50</a:t>
            </a:fld>
            <a:endParaRPr lang="es-MX"/>
          </a:p>
        </p:txBody>
      </p:sp>
    </p:spTree>
    <p:extLst>
      <p:ext uri="{BB962C8B-B14F-4D97-AF65-F5344CB8AC3E}">
        <p14:creationId xmlns:p14="http://schemas.microsoft.com/office/powerpoint/2010/main" val="19879512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357" y="186744"/>
            <a:ext cx="8915399"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ejemplo de gramática:</a:t>
            </a:r>
          </a:p>
        </p:txBody>
      </p:sp>
      <p:sp>
        <p:nvSpPr>
          <p:cNvPr id="3" name="Marcador de texto 2"/>
          <p:cNvSpPr>
            <a:spLocks noGrp="1"/>
          </p:cNvSpPr>
          <p:nvPr>
            <p:ph type="body" idx="1"/>
          </p:nvPr>
        </p:nvSpPr>
        <p:spPr>
          <a:xfrm>
            <a:off x="991673" y="1274618"/>
            <a:ext cx="10549164" cy="5098473"/>
          </a:xfrm>
        </p:spPr>
        <p:txBody>
          <a:bodyPr vert="horz" lIns="91440" tIns="45720" rIns="91440" bIns="45720" rtlCol="0">
            <a:noAutofit/>
          </a:bodyPr>
          <a:lstStyle/>
          <a:p>
            <a:pPr algn="just"/>
            <a:r>
              <a:rPr lang="es-MX" sz="2800" b="1" i="1" dirty="0" smtClean="0">
                <a:solidFill>
                  <a:schemeClr val="tx1"/>
                </a:solidFill>
                <a:latin typeface="Times New Roman" panose="02020603050405020304" pitchFamily="18" charset="0"/>
                <a:cs typeface="Times New Roman" panose="02020603050405020304" pitchFamily="18" charset="0"/>
              </a:rPr>
              <a:t>Expresión </a:t>
            </a:r>
            <a:r>
              <a:rPr lang="es-MX" sz="2800" b="1" i="1" dirty="0">
                <a:solidFill>
                  <a:schemeClr val="tx1"/>
                </a:solidFill>
                <a:latin typeface="Times New Roman" panose="02020603050405020304" pitchFamily="18" charset="0"/>
                <a:cs typeface="Times New Roman" panose="02020603050405020304" pitchFamily="18" charset="0"/>
              </a:rPr>
              <a:t>regular</a:t>
            </a:r>
          </a:p>
          <a:p>
            <a:pPr algn="just"/>
            <a:r>
              <a:rPr lang="es-MX" sz="2800" b="1" i="1" dirty="0">
                <a:solidFill>
                  <a:schemeClr val="tx1"/>
                </a:solidFill>
                <a:latin typeface="Times New Roman" panose="02020603050405020304" pitchFamily="18" charset="0"/>
                <a:cs typeface="Times New Roman" panose="02020603050405020304" pitchFamily="18" charset="0"/>
              </a:rPr>
              <a:t>Todas las expresiones regulares pueden convertirse a una Gramática, pero no todas las Gramáticas pueden ser convertidas a una Expresión Regular; cualquier  Gramáticas que pueda convertirse  en una Expresión Regular  es llamada una Gramática Regular; el lenguaje que define a ésta es un Lenguaje Regular.</a:t>
            </a:r>
          </a:p>
          <a:p>
            <a:pPr algn="just"/>
            <a:r>
              <a:rPr lang="es-MX" sz="2800" b="1" i="1" dirty="0">
                <a:solidFill>
                  <a:schemeClr val="tx1"/>
                </a:solidFill>
                <a:latin typeface="Times New Roman" panose="02020603050405020304" pitchFamily="18" charset="0"/>
                <a:cs typeface="Times New Roman" panose="02020603050405020304" pitchFamily="18" charset="0"/>
              </a:rPr>
              <a:t>		Expresión Regular </a:t>
            </a:r>
            <a:r>
              <a:rPr lang="el-GR" sz="2800" b="1" i="1" dirty="0">
                <a:solidFill>
                  <a:schemeClr val="tx1"/>
                </a:solidFill>
                <a:latin typeface="Times New Roman" panose="02020603050405020304" pitchFamily="18" charset="0"/>
                <a:cs typeface="Times New Roman" panose="02020603050405020304" pitchFamily="18" charset="0"/>
              </a:rPr>
              <a:t>→</a:t>
            </a:r>
            <a:r>
              <a:rPr lang="es-MX" sz="2800" b="1" i="1" dirty="0">
                <a:solidFill>
                  <a:schemeClr val="tx1"/>
                </a:solidFill>
                <a:latin typeface="Times New Roman" panose="02020603050405020304" pitchFamily="18" charset="0"/>
                <a:cs typeface="Times New Roman" panose="02020603050405020304" pitchFamily="18" charset="0"/>
              </a:rPr>
              <a:t> Gramática </a:t>
            </a:r>
          </a:p>
          <a:p>
            <a:pPr algn="just"/>
            <a:r>
              <a:rPr lang="es-MX" sz="2800" b="1" i="1" dirty="0">
                <a:solidFill>
                  <a:schemeClr val="tx1"/>
                </a:solidFill>
                <a:latin typeface="Times New Roman" panose="02020603050405020304" pitchFamily="18" charset="0"/>
                <a:cs typeface="Times New Roman" panose="02020603050405020304" pitchFamily="18" charset="0"/>
              </a:rPr>
              <a:t>		Expresión Regular ← Gramática Regular</a:t>
            </a: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7697782C-FB31-4324-8742-5F94847970D6}"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51</a:t>
            </a:fld>
            <a:endParaRPr lang="es-MX"/>
          </a:p>
        </p:txBody>
      </p:sp>
    </p:spTree>
    <p:extLst>
      <p:ext uri="{BB962C8B-B14F-4D97-AF65-F5344CB8AC3E}">
        <p14:creationId xmlns:p14="http://schemas.microsoft.com/office/powerpoint/2010/main" val="151781641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357" y="186744"/>
            <a:ext cx="8915399" cy="927279"/>
          </a:xfrm>
        </p:spPr>
        <p:txBody>
          <a:bodyPr vert="horz" lIns="91440" tIns="45720" rIns="91440" bIns="45720" rtlCol="0" anchor="b">
            <a:normAutofit/>
          </a:bodyPr>
          <a:lstStyle/>
          <a:p>
            <a:r>
              <a:rPr lang="es-MX" sz="4400" b="1" i="1" dirty="0">
                <a:solidFill>
                  <a:schemeClr val="tx2"/>
                </a:solidFill>
                <a:latin typeface="Times New Roman" panose="02020603050405020304" pitchFamily="18" charset="0"/>
                <a:ea typeface="+mn-ea"/>
                <a:cs typeface="Times New Roman" pitchFamily="18" charset="0"/>
              </a:rPr>
              <a:t>Gramáticas </a:t>
            </a:r>
            <a:r>
              <a:rPr lang="es-MX" sz="4400" b="1" i="1" dirty="0" smtClean="0">
                <a:solidFill>
                  <a:schemeClr val="tx2"/>
                </a:solidFill>
                <a:latin typeface="Times New Roman" panose="02020603050405020304" pitchFamily="18" charset="0"/>
                <a:ea typeface="+mn-ea"/>
                <a:cs typeface="Times New Roman" pitchFamily="18" charset="0"/>
              </a:rPr>
              <a:t>Regulares</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171563" y="1570834"/>
            <a:ext cx="8965478" cy="5098473"/>
          </a:xfrm>
        </p:spPr>
        <p:txBody>
          <a:bodyPr vert="horz" lIns="91440" tIns="45720" rIns="91440" bIns="45720" rtlCol="0">
            <a:noAutofit/>
          </a:bodyPr>
          <a:lstStyle/>
          <a:p>
            <a:pPr algn="just"/>
            <a:r>
              <a:rPr lang="es-MX" sz="2800" b="1" i="1" dirty="0">
                <a:solidFill>
                  <a:schemeClr val="tx1"/>
                </a:solidFill>
                <a:latin typeface="Times New Roman" panose="02020603050405020304" pitchFamily="18" charset="0"/>
                <a:cs typeface="Times New Roman" panose="02020603050405020304" pitchFamily="18" charset="0"/>
              </a:rPr>
              <a:t>Una gramática regular es una gramática donde todas las reglas de producción  son de una de las siguientes formas:</a:t>
            </a:r>
          </a:p>
          <a:p>
            <a:pPr algn="just"/>
            <a:r>
              <a:rPr lang="es-MX" sz="2800" b="1" i="1" dirty="0">
                <a:solidFill>
                  <a:schemeClr val="tx1"/>
                </a:solidFill>
                <a:latin typeface="Times New Roman" panose="02020603050405020304" pitchFamily="18" charset="0"/>
                <a:cs typeface="Times New Roman" panose="02020603050405020304" pitchFamily="18" charset="0"/>
              </a:rPr>
              <a:t>				</a:t>
            </a:r>
            <a:r>
              <a:rPr lang="el-GR" sz="2800" b="1" i="1" dirty="0">
                <a:solidFill>
                  <a:schemeClr val="tx1"/>
                </a:solidFill>
                <a:latin typeface="Times New Roman" panose="02020603050405020304" pitchFamily="18" charset="0"/>
                <a:cs typeface="Times New Roman" panose="02020603050405020304" pitchFamily="18" charset="0"/>
              </a:rPr>
              <a:t>Α</a:t>
            </a:r>
            <a:r>
              <a:rPr lang="es-MX" sz="2800" b="1" i="1" dirty="0">
                <a:solidFill>
                  <a:schemeClr val="tx1"/>
                </a:solidFill>
                <a:latin typeface="Times New Roman" panose="02020603050405020304" pitchFamily="18" charset="0"/>
                <a:cs typeface="Times New Roman" panose="02020603050405020304" pitchFamily="18" charset="0"/>
              </a:rPr>
              <a:t> </a:t>
            </a:r>
            <a:r>
              <a:rPr lang="el-GR" sz="2800" b="1" i="1" dirty="0">
                <a:solidFill>
                  <a:schemeClr val="tx1"/>
                </a:solidFill>
                <a:latin typeface="Times New Roman" panose="02020603050405020304" pitchFamily="18" charset="0"/>
                <a:cs typeface="Times New Roman" panose="02020603050405020304" pitchFamily="18" charset="0"/>
              </a:rPr>
              <a:t>→</a:t>
            </a:r>
            <a:r>
              <a:rPr lang="es-MX" sz="2800" b="1" i="1" dirty="0">
                <a:solidFill>
                  <a:schemeClr val="tx1"/>
                </a:solidFill>
                <a:latin typeface="Times New Roman" panose="02020603050405020304" pitchFamily="18" charset="0"/>
                <a:cs typeface="Times New Roman" panose="02020603050405020304" pitchFamily="18" charset="0"/>
              </a:rPr>
              <a:t> a  </a:t>
            </a:r>
            <a:r>
              <a:rPr lang="el-GR" sz="2800" b="1" i="1" dirty="0">
                <a:solidFill>
                  <a:schemeClr val="tx1"/>
                </a:solidFill>
                <a:latin typeface="Times New Roman" panose="02020603050405020304" pitchFamily="18" charset="0"/>
                <a:cs typeface="Times New Roman" panose="02020603050405020304" pitchFamily="18" charset="0"/>
              </a:rPr>
              <a:t>Β</a:t>
            </a:r>
            <a:r>
              <a:rPr lang="es-MX" sz="2800" b="1" i="1" dirty="0">
                <a:solidFill>
                  <a:schemeClr val="tx1"/>
                </a:solidFill>
                <a:latin typeface="Times New Roman" panose="02020603050405020304" pitchFamily="18" charset="0"/>
                <a:cs typeface="Times New Roman" panose="02020603050405020304" pitchFamily="18" charset="0"/>
              </a:rPr>
              <a:t>		ó           </a:t>
            </a:r>
            <a:r>
              <a:rPr lang="el-GR" sz="2800" b="1" i="1" dirty="0">
                <a:solidFill>
                  <a:schemeClr val="tx1"/>
                </a:solidFill>
                <a:latin typeface="Times New Roman" panose="02020603050405020304" pitchFamily="18" charset="0"/>
                <a:cs typeface="Times New Roman" panose="02020603050405020304" pitchFamily="18" charset="0"/>
              </a:rPr>
              <a:t>Α</a:t>
            </a:r>
            <a:r>
              <a:rPr lang="es-MX" sz="2800" b="1" i="1" dirty="0">
                <a:solidFill>
                  <a:schemeClr val="tx1"/>
                </a:solidFill>
                <a:latin typeface="Times New Roman" panose="02020603050405020304" pitchFamily="18" charset="0"/>
                <a:cs typeface="Times New Roman" panose="02020603050405020304" pitchFamily="18" charset="0"/>
              </a:rPr>
              <a:t> </a:t>
            </a:r>
            <a:r>
              <a:rPr lang="el-GR" sz="2800" b="1" i="1" dirty="0">
                <a:solidFill>
                  <a:schemeClr val="tx1"/>
                </a:solidFill>
                <a:latin typeface="Times New Roman" panose="02020603050405020304" pitchFamily="18" charset="0"/>
                <a:cs typeface="Times New Roman" panose="02020603050405020304" pitchFamily="18" charset="0"/>
              </a:rPr>
              <a:t>→</a:t>
            </a:r>
            <a:r>
              <a:rPr lang="es-MX" sz="2800" b="1" i="1" dirty="0">
                <a:solidFill>
                  <a:schemeClr val="tx1"/>
                </a:solidFill>
                <a:latin typeface="Times New Roman" panose="02020603050405020304" pitchFamily="18" charset="0"/>
                <a:cs typeface="Times New Roman" panose="02020603050405020304" pitchFamily="18" charset="0"/>
              </a:rPr>
              <a:t> a</a:t>
            </a:r>
          </a:p>
          <a:p>
            <a:pPr algn="just"/>
            <a:r>
              <a:rPr lang="es-MX" sz="2800" b="1" i="1" dirty="0">
                <a:solidFill>
                  <a:schemeClr val="tx1"/>
                </a:solidFill>
                <a:latin typeface="Times New Roman" panose="02020603050405020304" pitchFamily="18" charset="0"/>
                <a:cs typeface="Times New Roman" panose="02020603050405020304" pitchFamily="18" charset="0"/>
              </a:rPr>
              <a:t>donde A y B representan cualquier símbolo no-terminal, y a representa cualquier símbolo terminal, o la cadena vacía.</a:t>
            </a: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l-GR"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a:p>
            <a:pPr algn="just"/>
            <a:endParaRPr lang="es-MX" sz="2800" b="1" i="1" dirty="0">
              <a:solidFill>
                <a:schemeClr val="tx1"/>
              </a:solidFill>
              <a:latin typeface="Times New Roman" panose="02020603050405020304" pitchFamily="18" charset="0"/>
              <a:cs typeface="Times New Roman" panose="02020603050405020304" pitchFamily="18" charset="0"/>
            </a:endParaRPr>
          </a:p>
        </p:txBody>
      </p:sp>
      <p:sp>
        <p:nvSpPr>
          <p:cNvPr id="4" name="Marcador de fecha 3"/>
          <p:cNvSpPr>
            <a:spLocks noGrp="1"/>
          </p:cNvSpPr>
          <p:nvPr>
            <p:ph type="dt" sz="half" idx="10"/>
          </p:nvPr>
        </p:nvSpPr>
        <p:spPr/>
        <p:txBody>
          <a:bodyPr/>
          <a:lstStyle/>
          <a:p>
            <a:fld id="{F8058C68-E055-4AD8-A956-514FF5BA8E2A}"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52</a:t>
            </a:fld>
            <a:endParaRPr lang="es-MX"/>
          </a:p>
        </p:txBody>
      </p:sp>
    </p:spTree>
    <p:extLst>
      <p:ext uri="{BB962C8B-B14F-4D97-AF65-F5344CB8AC3E}">
        <p14:creationId xmlns:p14="http://schemas.microsoft.com/office/powerpoint/2010/main" val="21991924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1 Título"/>
          <p:cNvSpPr>
            <a:spLocks noGrp="1"/>
          </p:cNvSpPr>
          <p:nvPr>
            <p:ph type="title"/>
          </p:nvPr>
        </p:nvSpPr>
        <p:spPr>
          <a:xfrm>
            <a:off x="838200" y="365126"/>
            <a:ext cx="10379299" cy="806852"/>
          </a:xfrm>
          <a:extLst/>
        </p:spPr>
        <p:txBody>
          <a:bodyPr vert="horz" lIns="91440" tIns="45720" rIns="91440" bIns="45720" rtlCol="0" anchor="b">
            <a:normAutofit/>
          </a:bodyPr>
          <a:lstStyle/>
          <a:p>
            <a:pPr algn="ctr"/>
            <a:r>
              <a:rPr lang="es-MX" b="1" i="1" dirty="0">
                <a:solidFill>
                  <a:schemeClr val="tx2"/>
                </a:solidFill>
                <a:latin typeface="Times New Roman" panose="02020603050405020304" pitchFamily="18" charset="0"/>
                <a:ea typeface="+mn-ea"/>
                <a:cs typeface="Times New Roman" pitchFamily="18" charset="0"/>
              </a:rPr>
              <a:t>Bibliografía</a:t>
            </a:r>
            <a:endParaRPr lang="es-MX" b="1" i="1" dirty="0">
              <a:solidFill>
                <a:schemeClr val="tx2"/>
              </a:solidFill>
              <a:latin typeface="Times New Roman" panose="02020603050405020304" pitchFamily="18" charset="0"/>
              <a:ea typeface="+mn-ea"/>
              <a:cs typeface="Times New Roman" pitchFamily="18" charset="0"/>
            </a:endParaRPr>
          </a:p>
        </p:txBody>
      </p:sp>
      <p:sp>
        <p:nvSpPr>
          <p:cNvPr id="47107" name="Rectangle 3"/>
          <p:cNvSpPr txBox="1">
            <a:spLocks noChangeArrowheads="1"/>
          </p:cNvSpPr>
          <p:nvPr/>
        </p:nvSpPr>
        <p:spPr bwMode="auto">
          <a:xfrm>
            <a:off x="2208214" y="1773239"/>
            <a:ext cx="7920037"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s-MX"/>
            </a:defPPr>
            <a:lvl1pPr marL="342900" indent="-228600">
              <a:spcBef>
                <a:spcPct val="20000"/>
              </a:spcBef>
              <a:buClr>
                <a:schemeClr val="accent1"/>
              </a:buClr>
              <a:buFont typeface="Arial" panose="020B0604020202020204" pitchFamily="34" charset="0"/>
              <a:buChar char="•"/>
              <a:defRPr sz="2800" b="1">
                <a:solidFill>
                  <a:schemeClr val="tx2"/>
                </a:solidFill>
                <a:latin typeface="Times New Roman" panose="02020603050405020304" pitchFamily="18" charset="0"/>
                <a:cs typeface="Times New Roman" panose="02020603050405020304" pitchFamily="18" charset="0"/>
              </a:defRPr>
            </a:lvl1pPr>
            <a:lvl2pPr marL="639763" indent="-228600">
              <a:spcBef>
                <a:spcPct val="20000"/>
              </a:spcBef>
              <a:buClr>
                <a:schemeClr val="accent2"/>
              </a:buClr>
              <a:buFont typeface="Arial" panose="020B0604020202020204" pitchFamily="34" charset="0"/>
              <a:buChar char="•"/>
              <a:defRPr sz="2000">
                <a:solidFill>
                  <a:schemeClr val="tx2"/>
                </a:solidFill>
                <a:latin typeface="Century Gothic" panose="020B0502020202020204" pitchFamily="34" charset="0"/>
              </a:defRPr>
            </a:lvl2pPr>
            <a:lvl3pPr marL="1143000" indent="-228600">
              <a:spcBef>
                <a:spcPct val="20000"/>
              </a:spcBef>
              <a:buClr>
                <a:srgbClr val="B5AE53"/>
              </a:buClr>
              <a:buFont typeface="Arial" panose="020B0604020202020204" pitchFamily="34" charset="0"/>
              <a:buChar char="•"/>
              <a:defRPr>
                <a:solidFill>
                  <a:schemeClr val="tx2"/>
                </a:solidFill>
                <a:latin typeface="Century Gothic" panose="020B0502020202020204" pitchFamily="34" charset="0"/>
              </a:defRPr>
            </a:lvl3pPr>
            <a:lvl4pPr marL="1600200" indent="-228600">
              <a:spcBef>
                <a:spcPct val="20000"/>
              </a:spcBef>
              <a:buClr>
                <a:srgbClr val="848058"/>
              </a:buClr>
              <a:buFont typeface="Arial" panose="020B0604020202020204" pitchFamily="34" charset="0"/>
              <a:buChar char="•"/>
              <a:defRPr sz="1600">
                <a:solidFill>
                  <a:schemeClr val="tx2"/>
                </a:solidFill>
                <a:latin typeface="Century Gothic" panose="020B0502020202020204" pitchFamily="34" charset="0"/>
              </a:defRPr>
            </a:lvl4pPr>
            <a:lvl5pPr marL="2057400" indent="-228600">
              <a:spcBef>
                <a:spcPct val="20000"/>
              </a:spcBef>
              <a:buClr>
                <a:srgbClr val="E8B54D"/>
              </a:buClr>
              <a:buFont typeface="Arial" panose="020B0604020202020204" pitchFamily="34" charset="0"/>
              <a:buChar char="•"/>
              <a:defRPr sz="1600">
                <a:solidFill>
                  <a:schemeClr val="tx2"/>
                </a:solidFill>
                <a:latin typeface="Century Gothic" panose="020B0502020202020204" pitchFamily="34" charset="0"/>
              </a:defRPr>
            </a:lvl5pPr>
            <a:lvl6pPr marL="2514600" indent="-228600" eaLnBrk="0" fontAlgn="base" hangingPunct="0">
              <a:spcBef>
                <a:spcPct val="20000"/>
              </a:spcBef>
              <a:spcAft>
                <a:spcPct val="0"/>
              </a:spcAft>
              <a:buClr>
                <a:srgbClr val="E8B54D"/>
              </a:buClr>
              <a:buFont typeface="Arial" panose="020B0604020202020204" pitchFamily="34" charset="0"/>
              <a:buChar char="•"/>
              <a:defRPr sz="1600">
                <a:solidFill>
                  <a:schemeClr val="tx2"/>
                </a:solidFill>
                <a:latin typeface="Century Gothic" panose="020B0502020202020204" pitchFamily="34" charset="0"/>
              </a:defRPr>
            </a:lvl6pPr>
            <a:lvl7pPr marL="2971800" indent="-228600" eaLnBrk="0" fontAlgn="base" hangingPunct="0">
              <a:spcBef>
                <a:spcPct val="20000"/>
              </a:spcBef>
              <a:spcAft>
                <a:spcPct val="0"/>
              </a:spcAft>
              <a:buClr>
                <a:srgbClr val="E8B54D"/>
              </a:buClr>
              <a:buFont typeface="Arial" panose="020B0604020202020204" pitchFamily="34" charset="0"/>
              <a:buChar char="•"/>
              <a:defRPr sz="1600">
                <a:solidFill>
                  <a:schemeClr val="tx2"/>
                </a:solidFill>
                <a:latin typeface="Century Gothic" panose="020B0502020202020204" pitchFamily="34" charset="0"/>
              </a:defRPr>
            </a:lvl7pPr>
            <a:lvl8pPr marL="3429000" indent="-228600" eaLnBrk="0" fontAlgn="base" hangingPunct="0">
              <a:spcBef>
                <a:spcPct val="20000"/>
              </a:spcBef>
              <a:spcAft>
                <a:spcPct val="0"/>
              </a:spcAft>
              <a:buClr>
                <a:srgbClr val="E8B54D"/>
              </a:buClr>
              <a:buFont typeface="Arial" panose="020B0604020202020204" pitchFamily="34" charset="0"/>
              <a:buChar char="•"/>
              <a:defRPr sz="1600">
                <a:solidFill>
                  <a:schemeClr val="tx2"/>
                </a:solidFill>
                <a:latin typeface="Century Gothic" panose="020B0502020202020204" pitchFamily="34" charset="0"/>
              </a:defRPr>
            </a:lvl8pPr>
            <a:lvl9pPr marL="3886200" indent="-228600" eaLnBrk="0" fontAlgn="base" hangingPunct="0">
              <a:spcBef>
                <a:spcPct val="20000"/>
              </a:spcBef>
              <a:spcAft>
                <a:spcPct val="0"/>
              </a:spcAft>
              <a:buClr>
                <a:srgbClr val="E8B54D"/>
              </a:buClr>
              <a:buFont typeface="Arial" panose="020B0604020202020204" pitchFamily="34" charset="0"/>
              <a:buChar char="•"/>
              <a:defRPr sz="1600">
                <a:solidFill>
                  <a:schemeClr val="tx2"/>
                </a:solidFill>
                <a:latin typeface="Century Gothic" panose="020B0502020202020204" pitchFamily="34" charset="0"/>
              </a:defRPr>
            </a:lvl9pPr>
          </a:lstStyle>
          <a:p>
            <a:pPr lvl="0"/>
            <a:r>
              <a:rPr lang="es-MX" sz="2400" i="1" dirty="0">
                <a:solidFill>
                  <a:schemeClr val="tx1"/>
                </a:solidFill>
              </a:rPr>
              <a:t>Russell Stuart / </a:t>
            </a:r>
            <a:r>
              <a:rPr lang="es-MX" sz="2400" i="1" dirty="0" err="1">
                <a:solidFill>
                  <a:schemeClr val="tx1"/>
                </a:solidFill>
              </a:rPr>
              <a:t>Norvig</a:t>
            </a:r>
            <a:r>
              <a:rPr lang="es-MX" sz="2400" i="1" dirty="0">
                <a:solidFill>
                  <a:schemeClr val="tx1"/>
                </a:solidFill>
              </a:rPr>
              <a:t>, Peter.</a:t>
            </a:r>
            <a:endParaRPr lang="es-ES" sz="2400" i="1" dirty="0">
              <a:solidFill>
                <a:schemeClr val="tx1"/>
              </a:solidFill>
            </a:endParaRPr>
          </a:p>
          <a:p>
            <a:pPr marL="114300" indent="0">
              <a:buNone/>
            </a:pPr>
            <a:r>
              <a:rPr lang="es-MX" sz="2400" i="1" dirty="0" smtClean="0">
                <a:solidFill>
                  <a:schemeClr val="tx1"/>
                </a:solidFill>
              </a:rPr>
              <a:t>Inteligencia </a:t>
            </a:r>
            <a:r>
              <a:rPr lang="es-MX" sz="2400" i="1" dirty="0">
                <a:solidFill>
                  <a:schemeClr val="tx1"/>
                </a:solidFill>
              </a:rPr>
              <a:t>artificial, un enfoque moderno.</a:t>
            </a:r>
            <a:endParaRPr lang="es-ES" sz="2400" i="1" dirty="0">
              <a:solidFill>
                <a:schemeClr val="tx1"/>
              </a:solidFill>
            </a:endParaRPr>
          </a:p>
          <a:p>
            <a:r>
              <a:rPr lang="en-US" sz="2400" i="1" dirty="0">
                <a:solidFill>
                  <a:schemeClr val="tx1"/>
                </a:solidFill>
              </a:rPr>
              <a:t>Prentice Hall, 1996</a:t>
            </a:r>
            <a:endParaRPr lang="es-ES" sz="2400" i="1" dirty="0">
              <a:solidFill>
                <a:schemeClr val="tx1"/>
              </a:solidFill>
            </a:endParaRPr>
          </a:p>
          <a:p>
            <a:pPr lvl="0"/>
            <a:r>
              <a:rPr lang="en-US" sz="2400" i="1" dirty="0">
                <a:solidFill>
                  <a:schemeClr val="tx1"/>
                </a:solidFill>
              </a:rPr>
              <a:t>Rich Elaine/ Knight, Kevin.</a:t>
            </a:r>
            <a:endParaRPr lang="es-ES" sz="2400" i="1" dirty="0">
              <a:solidFill>
                <a:schemeClr val="tx1"/>
              </a:solidFill>
            </a:endParaRPr>
          </a:p>
          <a:p>
            <a:r>
              <a:rPr lang="es-MX" sz="2400" i="1" dirty="0">
                <a:solidFill>
                  <a:schemeClr val="tx1"/>
                </a:solidFill>
              </a:rPr>
              <a:t>Inteligencia artificial.</a:t>
            </a:r>
            <a:endParaRPr lang="es-ES" sz="2400" i="1" dirty="0">
              <a:solidFill>
                <a:schemeClr val="tx1"/>
              </a:solidFill>
            </a:endParaRPr>
          </a:p>
          <a:p>
            <a:r>
              <a:rPr lang="es-MX" sz="2400" i="1" dirty="0">
                <a:solidFill>
                  <a:schemeClr val="tx1"/>
                </a:solidFill>
              </a:rPr>
              <a:t>Mc Graw Hill, 1994. </a:t>
            </a:r>
            <a:endParaRPr lang="es-ES" sz="2400" i="1" dirty="0">
              <a:solidFill>
                <a:schemeClr val="tx1"/>
              </a:solidFill>
            </a:endParaRPr>
          </a:p>
          <a:p>
            <a:r>
              <a:rPr lang="en-US" altLang="es-MX" sz="2400" i="1" dirty="0" smtClean="0">
                <a:solidFill>
                  <a:schemeClr val="tx1"/>
                </a:solidFill>
              </a:rPr>
              <a:t>Martin</a:t>
            </a:r>
            <a:r>
              <a:rPr lang="en-US" altLang="es-MX" sz="2400" i="1" dirty="0">
                <a:solidFill>
                  <a:schemeClr val="tx1"/>
                </a:solidFill>
              </a:rPr>
              <a:t>, John C. Introduction to Languages and the Theory of </a:t>
            </a:r>
            <a:r>
              <a:rPr lang="en-US" altLang="es-MX" sz="2400" i="1" dirty="0" smtClean="0">
                <a:solidFill>
                  <a:schemeClr val="tx1"/>
                </a:solidFill>
              </a:rPr>
              <a:t>Computation, </a:t>
            </a:r>
            <a:r>
              <a:rPr lang="en-US" altLang="es-MX" sz="2400" i="1" dirty="0">
                <a:solidFill>
                  <a:schemeClr val="tx1"/>
                </a:solidFill>
              </a:rPr>
              <a:t>Ed. </a:t>
            </a:r>
            <a:r>
              <a:rPr lang="es-MX" altLang="es-MX" sz="2400" i="1" dirty="0">
                <a:solidFill>
                  <a:schemeClr val="tx1"/>
                </a:solidFill>
              </a:rPr>
              <a:t>Prentice Hall, 2004</a:t>
            </a:r>
            <a:r>
              <a:rPr lang="es-MX" altLang="es-MX" sz="2400" i="1" dirty="0" smtClean="0">
                <a:solidFill>
                  <a:schemeClr val="tx1"/>
                </a:solidFill>
              </a:rPr>
              <a:t>.</a:t>
            </a:r>
            <a:endParaRPr lang="es-MX" altLang="es-MX" sz="2400" i="1" dirty="0">
              <a:solidFill>
                <a:schemeClr val="tx1"/>
              </a:solidFill>
            </a:endParaRPr>
          </a:p>
        </p:txBody>
      </p:sp>
      <p:sp>
        <p:nvSpPr>
          <p:cNvPr id="47108" name="1 Marcador de fecha"/>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fld id="{AFE36157-6825-4CC8-9104-080DDEFE22D5}" type="datetime1">
              <a:rPr lang="es-MX" altLang="es-MX" sz="1200" smtClean="0"/>
              <a:t>12/10/2016</a:t>
            </a:fld>
            <a:endParaRPr lang="en-US" altLang="es-MX" sz="1200"/>
          </a:p>
        </p:txBody>
      </p:sp>
      <p:sp>
        <p:nvSpPr>
          <p:cNvPr id="47109" name="4 Marcador de pie de página"/>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r>
              <a:rPr lang="en-US" altLang="es-MX" sz="1200" smtClean="0"/>
              <a:t>S. Job Morales Escobar</a:t>
            </a:r>
            <a:endParaRPr lang="en-US" altLang="es-MX" sz="1200"/>
          </a:p>
        </p:txBody>
      </p:sp>
      <p:sp>
        <p:nvSpPr>
          <p:cNvPr id="47110"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800" i="1">
                <a:solidFill>
                  <a:schemeClr val="tx2"/>
                </a:solidFill>
                <a:latin typeface="Times New Roman" panose="02020603050405020304" pitchFamily="18" charset="0"/>
              </a:defRPr>
            </a:lvl1pPr>
            <a:lvl2pPr marL="742950" indent="-285750">
              <a:defRPr sz="4800" i="1">
                <a:solidFill>
                  <a:schemeClr val="tx2"/>
                </a:solidFill>
                <a:latin typeface="Times New Roman" panose="02020603050405020304" pitchFamily="18" charset="0"/>
              </a:defRPr>
            </a:lvl2pPr>
            <a:lvl3pPr marL="1143000" indent="-228600">
              <a:defRPr sz="4800" i="1">
                <a:solidFill>
                  <a:schemeClr val="tx2"/>
                </a:solidFill>
                <a:latin typeface="Times New Roman" panose="02020603050405020304" pitchFamily="18" charset="0"/>
              </a:defRPr>
            </a:lvl3pPr>
            <a:lvl4pPr marL="1600200" indent="-228600">
              <a:defRPr sz="4800" i="1">
                <a:solidFill>
                  <a:schemeClr val="tx2"/>
                </a:solidFill>
                <a:latin typeface="Times New Roman" panose="02020603050405020304" pitchFamily="18" charset="0"/>
              </a:defRPr>
            </a:lvl4pPr>
            <a:lvl5pPr marL="2057400" indent="-228600">
              <a:defRPr sz="4800" i="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800" i="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800" i="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800" i="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800" i="1">
                <a:solidFill>
                  <a:schemeClr val="tx2"/>
                </a:solidFill>
                <a:latin typeface="Times New Roman" panose="02020603050405020304" pitchFamily="18" charset="0"/>
              </a:defRPr>
            </a:lvl9pPr>
          </a:lstStyle>
          <a:p>
            <a:fld id="{20245F96-2BFD-422C-939D-FE9ADAA91551}" type="slidenum">
              <a:rPr lang="en-US" altLang="es-MX" sz="1200"/>
              <a:pPr/>
              <a:t>53</a:t>
            </a:fld>
            <a:endParaRPr lang="en-US" altLang="es-MX" sz="1200"/>
          </a:p>
        </p:txBody>
      </p:sp>
    </p:spTree>
    <p:extLst>
      <p:ext uri="{BB962C8B-B14F-4D97-AF65-F5344CB8AC3E}">
        <p14:creationId xmlns:p14="http://schemas.microsoft.com/office/powerpoint/2010/main" val="840014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186115" cy="716700"/>
          </a:xfrm>
        </p:spPr>
        <p:txBody>
          <a:bodyPr vert="horz" lIns="91440" tIns="45720" rIns="91440" bIns="45720" rtlCol="0" anchor="b">
            <a:normAutofit/>
          </a:bodyPr>
          <a:lstStyle/>
          <a:p>
            <a:pPr algn="ctr"/>
            <a:r>
              <a:rPr lang="es-MX" b="1" i="1" dirty="0" err="1">
                <a:solidFill>
                  <a:schemeClr val="tx2"/>
                </a:solidFill>
                <a:latin typeface="Times New Roman" panose="02020603050405020304" pitchFamily="18" charset="0"/>
                <a:ea typeface="+mn-ea"/>
                <a:cs typeface="Times New Roman" pitchFamily="18" charset="0"/>
              </a:rPr>
              <a:t>Guión</a:t>
            </a:r>
            <a:r>
              <a:rPr lang="es-MX" b="1" i="1" dirty="0">
                <a:solidFill>
                  <a:schemeClr val="tx2"/>
                </a:solidFill>
                <a:latin typeface="Times New Roman" panose="02020603050405020304" pitchFamily="18" charset="0"/>
                <a:ea typeface="+mn-ea"/>
                <a:cs typeface="Times New Roman" pitchFamily="18" charset="0"/>
              </a:rPr>
              <a:t> Explicativo</a:t>
            </a:r>
            <a:endParaRPr lang="es-MX" b="1" i="1" dirty="0">
              <a:solidFill>
                <a:schemeClr val="tx2"/>
              </a:solidFill>
              <a:latin typeface="Times New Roman" panose="02020603050405020304" pitchFamily="18" charset="0"/>
              <a:ea typeface="+mn-ea"/>
              <a:cs typeface="Times New Roman" pitchFamily="18" charset="0"/>
            </a:endParaRPr>
          </a:p>
        </p:txBody>
      </p:sp>
      <p:sp>
        <p:nvSpPr>
          <p:cNvPr id="3" name="Marcador de contenido 2"/>
          <p:cNvSpPr>
            <a:spLocks noGrp="1"/>
          </p:cNvSpPr>
          <p:nvPr>
            <p:ph idx="1"/>
          </p:nvPr>
        </p:nvSpPr>
        <p:spPr/>
        <p:txBody>
          <a:bodyPr>
            <a:noAutofit/>
          </a:bodyPr>
          <a:lstStyle/>
          <a:p>
            <a:pPr algn="just"/>
            <a:r>
              <a:rPr lang="es-MX" b="1" i="1" dirty="0" smtClean="0">
                <a:latin typeface="Times New Roman" panose="02020603050405020304" pitchFamily="18" charset="0"/>
                <a:cs typeface="Times New Roman" panose="02020603050405020304" pitchFamily="18" charset="0"/>
              </a:rPr>
              <a:t>Este material está desarrollado como apoyo al curso presencial de la unidad de competencia Procesamiento de Lenguaje </a:t>
            </a:r>
            <a:r>
              <a:rPr lang="es-MX" b="1" i="1" dirty="0">
                <a:latin typeface="Times New Roman" panose="02020603050405020304" pitchFamily="18" charset="0"/>
                <a:cs typeface="Times New Roman" panose="02020603050405020304" pitchFamily="18" charset="0"/>
              </a:rPr>
              <a:t>N</a:t>
            </a:r>
            <a:r>
              <a:rPr lang="es-MX" b="1" i="1" dirty="0" smtClean="0">
                <a:latin typeface="Times New Roman" panose="02020603050405020304" pitchFamily="18" charset="0"/>
                <a:cs typeface="Times New Roman" panose="02020603050405020304" pitchFamily="18" charset="0"/>
              </a:rPr>
              <a:t>atural de la UDA “Temas Selectos de Sistemas”, correspondiente a la carrera de Ingeniería en Sistemas y Comunicaciones.</a:t>
            </a:r>
          </a:p>
          <a:p>
            <a:pPr marL="0" indent="0" algn="just">
              <a:buNone/>
            </a:pPr>
            <a:endParaRPr lang="es-MX" b="1" i="1" dirty="0" smtClean="0">
              <a:latin typeface="Times New Roman" panose="02020603050405020304" pitchFamily="18" charset="0"/>
              <a:cs typeface="Times New Roman" panose="02020603050405020304" pitchFamily="18" charset="0"/>
            </a:endParaRPr>
          </a:p>
          <a:p>
            <a:pPr algn="just"/>
            <a:r>
              <a:rPr lang="es-MX" b="1" i="1" dirty="0" smtClean="0">
                <a:latin typeface="Times New Roman" panose="02020603050405020304" pitchFamily="18" charset="0"/>
                <a:cs typeface="Times New Roman" panose="02020603050405020304" pitchFamily="18" charset="0"/>
              </a:rPr>
              <a:t>Esta unidad de competencia es la continuación de la unidad de competencia Clasificación no supervisada.</a:t>
            </a:r>
          </a:p>
          <a:p>
            <a:pPr algn="just"/>
            <a:endParaRPr lang="es-MX" b="1" i="1" dirty="0">
              <a:latin typeface="Times New Roman" panose="02020603050405020304" pitchFamily="18" charset="0"/>
              <a:cs typeface="Times New Roman" panose="02020603050405020304" pitchFamily="18" charset="0"/>
            </a:endParaRPr>
          </a:p>
          <a:p>
            <a:pPr algn="just"/>
            <a:r>
              <a:rPr lang="es-MX" b="1" i="1" dirty="0" smtClean="0">
                <a:latin typeface="Times New Roman" panose="02020603050405020304" pitchFamily="18" charset="0"/>
                <a:cs typeface="Times New Roman" panose="02020603050405020304" pitchFamily="18" charset="0"/>
              </a:rPr>
              <a:t>Se recomienda estudiar el tema antes de la sesión presencial.</a:t>
            </a:r>
          </a:p>
        </p:txBody>
      </p:sp>
      <p:sp>
        <p:nvSpPr>
          <p:cNvPr id="4" name="Marcador de fecha 3"/>
          <p:cNvSpPr>
            <a:spLocks noGrp="1"/>
          </p:cNvSpPr>
          <p:nvPr>
            <p:ph type="dt" sz="half" idx="10"/>
          </p:nvPr>
        </p:nvSpPr>
        <p:spPr/>
        <p:txBody>
          <a:bodyPr/>
          <a:lstStyle/>
          <a:p>
            <a:fld id="{F4B2E684-C464-4916-911C-2975F589DFC0}"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54</a:t>
            </a:fld>
            <a:endParaRPr lang="es-MX"/>
          </a:p>
        </p:txBody>
      </p:sp>
    </p:spTree>
    <p:extLst>
      <p:ext uri="{BB962C8B-B14F-4D97-AF65-F5344CB8AC3E}">
        <p14:creationId xmlns:p14="http://schemas.microsoft.com/office/powerpoint/2010/main" val="208150663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237631" cy="755337"/>
          </a:xfrm>
        </p:spPr>
        <p:txBody>
          <a:bodyPr vert="horz" lIns="91440" tIns="45720" rIns="91440" bIns="45720" rtlCol="0" anchor="b">
            <a:normAutofit/>
          </a:bodyPr>
          <a:lstStyle/>
          <a:p>
            <a:pPr algn="ctr"/>
            <a:r>
              <a:rPr lang="es-MX" b="1" i="1" dirty="0" err="1">
                <a:solidFill>
                  <a:schemeClr val="tx2"/>
                </a:solidFill>
                <a:latin typeface="Times New Roman" panose="02020603050405020304" pitchFamily="18" charset="0"/>
                <a:ea typeface="+mn-ea"/>
                <a:cs typeface="Times New Roman" pitchFamily="18" charset="0"/>
              </a:rPr>
              <a:t>Guión</a:t>
            </a:r>
            <a:r>
              <a:rPr lang="es-MX" b="1" i="1" dirty="0">
                <a:solidFill>
                  <a:schemeClr val="tx2"/>
                </a:solidFill>
                <a:latin typeface="Times New Roman" panose="02020603050405020304" pitchFamily="18" charset="0"/>
                <a:ea typeface="+mn-ea"/>
                <a:cs typeface="Times New Roman" pitchFamily="18" charset="0"/>
              </a:rPr>
              <a:t> Explicativo</a:t>
            </a:r>
            <a:endParaRPr lang="es-MX" b="1" i="1" dirty="0">
              <a:solidFill>
                <a:schemeClr val="tx2"/>
              </a:solidFill>
              <a:latin typeface="Times New Roman" panose="02020603050405020304" pitchFamily="18" charset="0"/>
              <a:ea typeface="+mn-ea"/>
              <a:cs typeface="Times New Roman" pitchFamily="18" charset="0"/>
            </a:endParaRPr>
          </a:p>
        </p:txBody>
      </p:sp>
      <p:sp>
        <p:nvSpPr>
          <p:cNvPr id="3" name="Marcador de contenido 2"/>
          <p:cNvSpPr>
            <a:spLocks noGrp="1"/>
          </p:cNvSpPr>
          <p:nvPr>
            <p:ph idx="1"/>
          </p:nvPr>
        </p:nvSpPr>
        <p:spPr/>
        <p:txBody>
          <a:bodyPr>
            <a:noAutofit/>
          </a:bodyPr>
          <a:lstStyle/>
          <a:p>
            <a:pPr algn="just"/>
            <a:r>
              <a:rPr lang="es-MX" b="1" i="1" dirty="0" smtClean="0">
                <a:latin typeface="Times New Roman" panose="02020603050405020304" pitchFamily="18" charset="0"/>
                <a:cs typeface="Times New Roman" panose="02020603050405020304" pitchFamily="18" charset="0"/>
              </a:rPr>
              <a:t>Se recomienda seguir la secuencia en la que se presenta el material para mayor comprensión de los temas.</a:t>
            </a:r>
          </a:p>
          <a:p>
            <a:pPr marL="0" indent="0" algn="just">
              <a:buNone/>
            </a:pPr>
            <a:endParaRPr lang="es-MX" b="1" i="1" dirty="0" smtClean="0">
              <a:latin typeface="Times New Roman" panose="02020603050405020304" pitchFamily="18" charset="0"/>
              <a:cs typeface="Times New Roman" panose="02020603050405020304" pitchFamily="18" charset="0"/>
            </a:endParaRPr>
          </a:p>
          <a:p>
            <a:pPr algn="just"/>
            <a:r>
              <a:rPr lang="es-MX" b="1" i="1" dirty="0" smtClean="0">
                <a:latin typeface="Times New Roman" panose="02020603050405020304" pitchFamily="18" charset="0"/>
                <a:cs typeface="Times New Roman" panose="02020603050405020304" pitchFamily="18" charset="0"/>
              </a:rPr>
              <a:t>Los temas se pueden consultar en extenso en las referencias proporcionadas en la bibliografía.</a:t>
            </a:r>
          </a:p>
          <a:p>
            <a:pPr marL="0" indent="0" algn="just">
              <a:buNone/>
            </a:pPr>
            <a:endParaRPr lang="es-MX" b="1" i="1" dirty="0" smtClean="0">
              <a:latin typeface="Times New Roman" panose="02020603050405020304" pitchFamily="18" charset="0"/>
              <a:cs typeface="Times New Roman" panose="02020603050405020304" pitchFamily="18" charset="0"/>
            </a:endParaRPr>
          </a:p>
          <a:p>
            <a:pPr algn="just"/>
            <a:r>
              <a:rPr lang="es-MX" b="1" i="1" dirty="0" smtClean="0">
                <a:latin typeface="Times New Roman" panose="02020603050405020304" pitchFamily="18" charset="0"/>
                <a:cs typeface="Times New Roman" panose="02020603050405020304" pitchFamily="18" charset="0"/>
              </a:rPr>
              <a:t>Se recomienda realizar ejercicios adicionales para complementar lo visto en clase y el material presentado.</a:t>
            </a:r>
          </a:p>
        </p:txBody>
      </p:sp>
      <p:sp>
        <p:nvSpPr>
          <p:cNvPr id="4" name="Marcador de fecha 3"/>
          <p:cNvSpPr>
            <a:spLocks noGrp="1"/>
          </p:cNvSpPr>
          <p:nvPr>
            <p:ph type="dt" sz="half" idx="10"/>
          </p:nvPr>
        </p:nvSpPr>
        <p:spPr/>
        <p:txBody>
          <a:bodyPr/>
          <a:lstStyle/>
          <a:p>
            <a:fld id="{CEFA5478-6717-4D03-A85C-C917E971DC05}"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55</a:t>
            </a:fld>
            <a:endParaRPr lang="es-MX"/>
          </a:p>
        </p:txBody>
      </p:sp>
    </p:spTree>
    <p:extLst>
      <p:ext uri="{BB962C8B-B14F-4D97-AF65-F5344CB8AC3E}">
        <p14:creationId xmlns:p14="http://schemas.microsoft.com/office/powerpoint/2010/main" val="2128556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nSpc>
                <a:spcPct val="150000"/>
              </a:lnSpc>
            </a:pPr>
            <a:r>
              <a:rPr lang="es-MX" sz="3200" b="1" i="1" dirty="0" smtClean="0">
                <a:latin typeface="Times New Roman" panose="02020603050405020304" pitchFamily="18" charset="0"/>
                <a:cs typeface="Times New Roman" panose="02020603050405020304" pitchFamily="18" charset="0"/>
              </a:rPr>
              <a:t>Introducción</a:t>
            </a:r>
          </a:p>
          <a:p>
            <a:pPr>
              <a:lnSpc>
                <a:spcPct val="150000"/>
              </a:lnSpc>
            </a:pPr>
            <a:r>
              <a:rPr lang="es-MX" sz="3200" b="1" i="1" dirty="0" smtClean="0">
                <a:latin typeface="Times New Roman" panose="02020603050405020304" pitchFamily="18" charset="0"/>
                <a:cs typeface="Times New Roman" panose="02020603050405020304" pitchFamily="18" charset="0"/>
              </a:rPr>
              <a:t>Conceptos </a:t>
            </a:r>
            <a:r>
              <a:rPr lang="es-MX" sz="3200" b="1" i="1" dirty="0">
                <a:latin typeface="Times New Roman" panose="02020603050405020304" pitchFamily="18" charset="0"/>
                <a:cs typeface="Times New Roman" panose="02020603050405020304" pitchFamily="18" charset="0"/>
              </a:rPr>
              <a:t>básicos</a:t>
            </a:r>
            <a:r>
              <a:rPr lang="es-MX" sz="3200" b="1" i="1" dirty="0" smtClean="0">
                <a:latin typeface="Times New Roman" panose="02020603050405020304" pitchFamily="18" charset="0"/>
                <a:cs typeface="Times New Roman" panose="02020603050405020304" pitchFamily="18" charset="0"/>
              </a:rPr>
              <a:t>.</a:t>
            </a:r>
            <a:endParaRPr lang="es-ES" sz="3200" b="1" i="1" dirty="0">
              <a:latin typeface="Times New Roman" panose="02020603050405020304" pitchFamily="18" charset="0"/>
              <a:cs typeface="Times New Roman" panose="02020603050405020304" pitchFamily="18" charset="0"/>
            </a:endParaRPr>
          </a:p>
          <a:p>
            <a:pPr>
              <a:lnSpc>
                <a:spcPct val="150000"/>
              </a:lnSpc>
            </a:pPr>
            <a:r>
              <a:rPr lang="es-MX" sz="3200" b="1" i="1" dirty="0" smtClean="0">
                <a:latin typeface="Times New Roman" panose="02020603050405020304" pitchFamily="18" charset="0"/>
                <a:cs typeface="Times New Roman" panose="02020603050405020304" pitchFamily="18" charset="0"/>
              </a:rPr>
              <a:t> </a:t>
            </a:r>
            <a:r>
              <a:rPr lang="es-MX" sz="3200" b="1" i="1" dirty="0">
                <a:latin typeface="Times New Roman" panose="02020603050405020304" pitchFamily="18" charset="0"/>
                <a:cs typeface="Times New Roman" panose="02020603050405020304" pitchFamily="18" charset="0"/>
              </a:rPr>
              <a:t>Análisis sintáctico.</a:t>
            </a:r>
            <a:endParaRPr lang="es-ES" sz="3200" b="1" i="1" dirty="0">
              <a:latin typeface="Times New Roman" panose="02020603050405020304" pitchFamily="18" charset="0"/>
              <a:cs typeface="Times New Roman" panose="02020603050405020304" pitchFamily="18" charset="0"/>
            </a:endParaRPr>
          </a:p>
          <a:p>
            <a:pPr>
              <a:lnSpc>
                <a:spcPct val="150000"/>
              </a:lnSpc>
            </a:pPr>
            <a:r>
              <a:rPr lang="es-MX" sz="3200" b="1" i="1" dirty="0" smtClean="0">
                <a:latin typeface="Times New Roman" panose="02020603050405020304" pitchFamily="18" charset="0"/>
                <a:cs typeface="Times New Roman" panose="02020603050405020304" pitchFamily="18" charset="0"/>
              </a:rPr>
              <a:t>Análisis </a:t>
            </a:r>
            <a:r>
              <a:rPr lang="es-MX" sz="3200" b="1" i="1" dirty="0">
                <a:latin typeface="Times New Roman" panose="02020603050405020304" pitchFamily="18" charset="0"/>
                <a:cs typeface="Times New Roman" panose="02020603050405020304" pitchFamily="18" charset="0"/>
              </a:rPr>
              <a:t>semántico.</a:t>
            </a:r>
            <a:endParaRPr lang="es-ES" sz="3200" b="1" i="1" dirty="0">
              <a:latin typeface="Times New Roman" panose="02020603050405020304" pitchFamily="18" charset="0"/>
              <a:cs typeface="Times New Roman" panose="02020603050405020304" pitchFamily="18" charset="0"/>
            </a:endParaRPr>
          </a:p>
          <a:p>
            <a:pPr>
              <a:lnSpc>
                <a:spcPct val="150000"/>
              </a:lnSpc>
            </a:pPr>
            <a:r>
              <a:rPr lang="es-MX" sz="3200" b="1" i="1" dirty="0" smtClean="0">
                <a:latin typeface="Times New Roman" panose="02020603050405020304" pitchFamily="18" charset="0"/>
                <a:cs typeface="Times New Roman" panose="02020603050405020304" pitchFamily="18" charset="0"/>
              </a:rPr>
              <a:t>Comprensión </a:t>
            </a:r>
            <a:r>
              <a:rPr lang="es-MX" sz="3200" b="1" i="1" dirty="0">
                <a:latin typeface="Times New Roman" panose="02020603050405020304" pitchFamily="18" charset="0"/>
                <a:cs typeface="Times New Roman" panose="02020603050405020304" pitchFamily="18" charset="0"/>
              </a:rPr>
              <a:t>de lenguaje natural.</a:t>
            </a:r>
            <a:endParaRPr lang="es-ES" sz="3200" b="1" i="1" dirty="0">
              <a:latin typeface="Times New Roman" panose="02020603050405020304" pitchFamily="18" charset="0"/>
              <a:cs typeface="Times New Roman" panose="02020603050405020304" pitchFamily="18" charset="0"/>
            </a:endParaRPr>
          </a:p>
        </p:txBody>
      </p:sp>
      <p:sp>
        <p:nvSpPr>
          <p:cNvPr id="4" name="Título 1"/>
          <p:cNvSpPr>
            <a:spLocks noGrp="1"/>
          </p:cNvSpPr>
          <p:nvPr>
            <p:ph type="title"/>
          </p:nvPr>
        </p:nvSpPr>
        <p:spPr>
          <a:xfrm>
            <a:off x="838200" y="496066"/>
            <a:ext cx="10515600"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MX" b="1" i="1" dirty="0">
                <a:solidFill>
                  <a:schemeClr val="tx2"/>
                </a:solidFill>
                <a:latin typeface="Times New Roman" panose="02020603050405020304" pitchFamily="18" charset="0"/>
                <a:ea typeface="+mn-ea"/>
                <a:cs typeface="Times New Roman" pitchFamily="18" charset="0"/>
              </a:rPr>
              <a:t>Contenido</a:t>
            </a:r>
          </a:p>
        </p:txBody>
      </p:sp>
      <p:sp>
        <p:nvSpPr>
          <p:cNvPr id="2" name="Marcador de fecha 1"/>
          <p:cNvSpPr>
            <a:spLocks noGrp="1"/>
          </p:cNvSpPr>
          <p:nvPr>
            <p:ph type="dt" sz="half" idx="10"/>
          </p:nvPr>
        </p:nvSpPr>
        <p:spPr/>
        <p:txBody>
          <a:bodyPr/>
          <a:lstStyle/>
          <a:p>
            <a:fld id="{6DE98B81-DD78-41D0-948C-DFEA1841B1E7}"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6</a:t>
            </a:fld>
            <a:endParaRPr lang="es-MX"/>
          </a:p>
        </p:txBody>
      </p:sp>
    </p:spTree>
    <p:extLst>
      <p:ext uri="{BB962C8B-B14F-4D97-AF65-F5344CB8AC3E}">
        <p14:creationId xmlns:p14="http://schemas.microsoft.com/office/powerpoint/2010/main" val="2357935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798" y="756718"/>
            <a:ext cx="10100814"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p>
            <a:pPr algn="ctr"/>
            <a:r>
              <a:rPr lang="es-MX" sz="4400" b="1" i="1" dirty="0" smtClean="0">
                <a:solidFill>
                  <a:schemeClr val="tx2"/>
                </a:solidFill>
                <a:latin typeface="Times New Roman" panose="02020603050405020304" pitchFamily="18" charset="0"/>
                <a:ea typeface="+mn-ea"/>
                <a:cs typeface="Times New Roman" pitchFamily="18" charset="0"/>
              </a:rPr>
              <a:t>Introducción</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6" name="Rectángulo 5"/>
          <p:cNvSpPr/>
          <p:nvPr/>
        </p:nvSpPr>
        <p:spPr>
          <a:xfrm>
            <a:off x="1056068" y="1974403"/>
            <a:ext cx="10328856" cy="4154984"/>
          </a:xfrm>
          <a:prstGeom prst="rect">
            <a:avLst/>
          </a:prstGeom>
        </p:spPr>
        <p:txBody>
          <a:bodyPr wrap="square">
            <a:spAutoFit/>
          </a:bodyPr>
          <a:lstStyle/>
          <a:p>
            <a:pPr algn="just">
              <a:spcAft>
                <a:spcPts val="0"/>
              </a:spcAft>
            </a:pPr>
            <a:r>
              <a:rPr lang="es-MX" sz="2400" b="1" i="1" dirty="0" smtClean="0">
                <a:latin typeface="Times New Roman" panose="02020603050405020304" pitchFamily="18" charset="0"/>
                <a:ea typeface="Times New Roman" panose="02020603050405020304" pitchFamily="18" charset="0"/>
              </a:rPr>
              <a:t>Un objetivo que ha sido motivación para el desarrollo de algoritmos y técnicas computacionales, es lograr que la comunicación entre la computadora y el usuario sea en el lenguaje nativo propio usuario.</a:t>
            </a:r>
          </a:p>
          <a:p>
            <a:pPr algn="just">
              <a:spcAft>
                <a:spcPts val="0"/>
              </a:spcAft>
            </a:pPr>
            <a:r>
              <a:rPr lang="es-MX" sz="2400" b="1" i="1" dirty="0" smtClean="0">
                <a:latin typeface="Times New Roman" panose="02020603050405020304" pitchFamily="18" charset="0"/>
                <a:ea typeface="Times New Roman" panose="02020603050405020304" pitchFamily="18" charset="0"/>
              </a:rPr>
              <a:t>Esto significa que la programación de la computadora debe soportar, de manera ideal, todas las etapas de procesamiento que realizan los seres humanos para la comprensión y generación del lenguaje.</a:t>
            </a:r>
          </a:p>
          <a:p>
            <a:pPr algn="just">
              <a:spcAft>
                <a:spcPts val="0"/>
              </a:spcAft>
            </a:pPr>
            <a:r>
              <a:rPr lang="es-MX" sz="2400" b="1" i="1" dirty="0" smtClean="0">
                <a:latin typeface="Times New Roman" panose="02020603050405020304" pitchFamily="18" charset="0"/>
                <a:ea typeface="Times New Roman" panose="02020603050405020304" pitchFamily="18" charset="0"/>
              </a:rPr>
              <a:t>En esta unidad de competencia, se estudiarán los conceptos, técnicas </a:t>
            </a:r>
            <a:r>
              <a:rPr lang="es-MX" sz="2400" b="1" i="1" dirty="0">
                <a:latin typeface="Times New Roman" panose="02020603050405020304" pitchFamily="18" charset="0"/>
                <a:ea typeface="Times New Roman" panose="02020603050405020304" pitchFamily="18" charset="0"/>
              </a:rPr>
              <a:t>y algoritmos </a:t>
            </a:r>
            <a:r>
              <a:rPr lang="es-MX" sz="2400" b="1" i="1" dirty="0" smtClean="0">
                <a:latin typeface="Times New Roman" panose="02020603050405020304" pitchFamily="18" charset="0"/>
                <a:ea typeface="Times New Roman" panose="02020603050405020304" pitchFamily="18" charset="0"/>
              </a:rPr>
              <a:t>más importantes para el análisis léxico, sintáctico, semántico, necesarios para abordar el problema de comprensión y generación de lenguaje, que sin duda, es uno se los problemas más difíciles de resolver en computación y que se continúa en investigación.</a:t>
            </a:r>
          </a:p>
        </p:txBody>
      </p:sp>
      <p:sp>
        <p:nvSpPr>
          <p:cNvPr id="3" name="Marcador de fecha 2"/>
          <p:cNvSpPr>
            <a:spLocks noGrp="1"/>
          </p:cNvSpPr>
          <p:nvPr>
            <p:ph type="dt" sz="half" idx="10"/>
          </p:nvPr>
        </p:nvSpPr>
        <p:spPr/>
        <p:txBody>
          <a:bodyPr/>
          <a:lstStyle/>
          <a:p>
            <a:fld id="{BF7C3792-7B9B-417C-8504-F2B061ED4763}" type="datetime1">
              <a:rPr lang="es-MX" smtClean="0"/>
              <a:t>12/10/2016</a:t>
            </a:fld>
            <a:endParaRPr lang="es-MX"/>
          </a:p>
        </p:txBody>
      </p:sp>
      <p:sp>
        <p:nvSpPr>
          <p:cNvPr id="4" name="Marcador de pie de página 3"/>
          <p:cNvSpPr>
            <a:spLocks noGrp="1"/>
          </p:cNvSpPr>
          <p:nvPr>
            <p:ph type="ftr" sz="quarter" idx="11"/>
          </p:nvPr>
        </p:nvSpPr>
        <p:spPr/>
        <p:txBody>
          <a:bodyPr/>
          <a:lstStyle/>
          <a:p>
            <a:r>
              <a:rPr lang="es-MX" smtClean="0"/>
              <a:t>S. Job Morales Escobar</a:t>
            </a:r>
            <a:endParaRPr lang="es-MX"/>
          </a:p>
        </p:txBody>
      </p:sp>
      <p:sp>
        <p:nvSpPr>
          <p:cNvPr id="5" name="Marcador de número de diapositiva 4"/>
          <p:cNvSpPr>
            <a:spLocks noGrp="1"/>
          </p:cNvSpPr>
          <p:nvPr>
            <p:ph type="sldNum" sz="quarter" idx="12"/>
          </p:nvPr>
        </p:nvSpPr>
        <p:spPr/>
        <p:txBody>
          <a:bodyPr/>
          <a:lstStyle/>
          <a:p>
            <a:fld id="{2176A159-765A-4065-96BE-E6729BE76A2E}" type="slidenum">
              <a:rPr lang="es-MX" smtClean="0"/>
              <a:t>7</a:t>
            </a:fld>
            <a:endParaRPr lang="es-MX"/>
          </a:p>
        </p:txBody>
      </p:sp>
    </p:spTree>
    <p:extLst>
      <p:ext uri="{BB962C8B-B14F-4D97-AF65-F5344CB8AC3E}">
        <p14:creationId xmlns:p14="http://schemas.microsoft.com/office/powerpoint/2010/main" val="3479182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798" y="756718"/>
            <a:ext cx="10100814"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p>
            <a:pPr algn="ctr"/>
            <a:r>
              <a:rPr lang="es-MX" sz="4400" b="1" i="1" dirty="0" smtClean="0">
                <a:solidFill>
                  <a:schemeClr val="tx2"/>
                </a:solidFill>
                <a:latin typeface="Times New Roman" panose="02020603050405020304" pitchFamily="18" charset="0"/>
                <a:ea typeface="+mn-ea"/>
                <a:cs typeface="Times New Roman" pitchFamily="18" charset="0"/>
              </a:rPr>
              <a:t>Evaluación de la unidad de competencia</a:t>
            </a:r>
            <a:endParaRPr lang="es-MX" sz="4400" b="1" i="1" dirty="0">
              <a:solidFill>
                <a:schemeClr val="tx2"/>
              </a:solidFill>
              <a:latin typeface="Times New Roman" panose="02020603050405020304" pitchFamily="18" charset="0"/>
              <a:ea typeface="+mn-ea"/>
              <a:cs typeface="Times New Roman" pitchFamily="18" charset="0"/>
            </a:endParaRPr>
          </a:p>
        </p:txBody>
      </p:sp>
      <p:sp>
        <p:nvSpPr>
          <p:cNvPr id="3" name="Marcador de texto 2"/>
          <p:cNvSpPr>
            <a:spLocks noGrp="1"/>
          </p:cNvSpPr>
          <p:nvPr>
            <p:ph type="body" idx="1"/>
          </p:nvPr>
        </p:nvSpPr>
        <p:spPr>
          <a:xfrm>
            <a:off x="1159100" y="1764405"/>
            <a:ext cx="10345512" cy="4314423"/>
          </a:xfrm>
        </p:spPr>
        <p:txBody>
          <a:bodyPr vert="horz" lIns="91440" tIns="45720" rIns="91440" bIns="45720" rtlCol="0">
            <a:normAutofit/>
          </a:bodyPr>
          <a:lstStyle/>
          <a:p>
            <a:r>
              <a:rPr lang="es-MX" sz="3200" b="1" i="1" dirty="0">
                <a:solidFill>
                  <a:schemeClr val="tx1"/>
                </a:solidFill>
                <a:latin typeface="Times New Roman" panose="02020603050405020304" pitchFamily="18" charset="0"/>
                <a:cs typeface="Times New Roman" panose="02020603050405020304" pitchFamily="18" charset="0"/>
              </a:rPr>
              <a:t>Exámenes                          </a:t>
            </a:r>
            <a:r>
              <a:rPr lang="es-MX" sz="3200" b="1" i="1" dirty="0" smtClean="0">
                <a:solidFill>
                  <a:schemeClr val="tx1"/>
                </a:solidFill>
                <a:latin typeface="Times New Roman" panose="02020603050405020304" pitchFamily="18" charset="0"/>
                <a:cs typeface="Times New Roman" panose="02020603050405020304" pitchFamily="18" charset="0"/>
              </a:rPr>
              <a:t>	  		         40</a:t>
            </a:r>
            <a:r>
              <a:rPr lang="es-MX" sz="3200" b="1" i="1" dirty="0">
                <a:solidFill>
                  <a:schemeClr val="tx1"/>
                </a:solidFill>
                <a:latin typeface="Times New Roman" panose="02020603050405020304" pitchFamily="18" charset="0"/>
                <a:cs typeface="Times New Roman" panose="02020603050405020304" pitchFamily="18" charset="0"/>
              </a:rPr>
              <a:t>%</a:t>
            </a:r>
            <a:endParaRPr lang="es-ES" sz="3200" b="1" i="1" dirty="0">
              <a:solidFill>
                <a:schemeClr val="tx1"/>
              </a:solidFill>
              <a:latin typeface="Times New Roman" panose="02020603050405020304" pitchFamily="18" charset="0"/>
              <a:cs typeface="Times New Roman" panose="02020603050405020304" pitchFamily="18" charset="0"/>
            </a:endParaRPr>
          </a:p>
          <a:p>
            <a:r>
              <a:rPr lang="es-MX" sz="3200" b="1" i="1" dirty="0">
                <a:solidFill>
                  <a:schemeClr val="tx1"/>
                </a:solidFill>
                <a:latin typeface="Times New Roman" panose="02020603050405020304" pitchFamily="18" charset="0"/>
                <a:cs typeface="Times New Roman" panose="02020603050405020304" pitchFamily="18" charset="0"/>
              </a:rPr>
              <a:t>Exposición de </a:t>
            </a:r>
            <a:r>
              <a:rPr lang="es-MX" sz="3200" b="1" i="1" dirty="0" smtClean="0">
                <a:solidFill>
                  <a:schemeClr val="tx1"/>
                </a:solidFill>
                <a:latin typeface="Times New Roman" panose="02020603050405020304" pitchFamily="18" charset="0"/>
                <a:cs typeface="Times New Roman" panose="02020603050405020304" pitchFamily="18" charset="0"/>
              </a:rPr>
              <a:t>una aplicación</a:t>
            </a:r>
          </a:p>
          <a:p>
            <a:r>
              <a:rPr lang="es-MX" sz="3200" b="1" i="1" dirty="0" smtClean="0">
                <a:solidFill>
                  <a:schemeClr val="tx1"/>
                </a:solidFill>
                <a:latin typeface="Times New Roman" panose="02020603050405020304" pitchFamily="18" charset="0"/>
                <a:cs typeface="Times New Roman" panose="02020603050405020304" pitchFamily="18" charset="0"/>
              </a:rPr>
              <a:t>de procesamiento de lenguaje natural	         20</a:t>
            </a:r>
            <a:r>
              <a:rPr lang="es-MX" sz="3200" b="1" i="1" dirty="0">
                <a:solidFill>
                  <a:schemeClr val="tx1"/>
                </a:solidFill>
                <a:latin typeface="Times New Roman" panose="02020603050405020304" pitchFamily="18" charset="0"/>
                <a:cs typeface="Times New Roman" panose="02020603050405020304" pitchFamily="18" charset="0"/>
              </a:rPr>
              <a:t>%</a:t>
            </a:r>
            <a:endParaRPr lang="es-ES" sz="3200" b="1" i="1" dirty="0">
              <a:solidFill>
                <a:schemeClr val="tx1"/>
              </a:solidFill>
              <a:latin typeface="Times New Roman" panose="02020603050405020304" pitchFamily="18" charset="0"/>
              <a:cs typeface="Times New Roman" panose="02020603050405020304" pitchFamily="18" charset="0"/>
            </a:endParaRPr>
          </a:p>
          <a:p>
            <a:r>
              <a:rPr lang="es-MX" sz="3200" b="1" i="1" dirty="0" smtClean="0">
                <a:solidFill>
                  <a:schemeClr val="tx1"/>
                </a:solidFill>
                <a:latin typeface="Times New Roman" panose="02020603050405020304" pitchFamily="18" charset="0"/>
                <a:cs typeface="Times New Roman" panose="02020603050405020304" pitchFamily="18" charset="0"/>
              </a:rPr>
              <a:t>Ejercicios                                 			40</a:t>
            </a:r>
            <a:r>
              <a:rPr lang="es-MX" sz="3200" b="1" i="1" dirty="0">
                <a:solidFill>
                  <a:schemeClr val="tx1"/>
                </a:solidFill>
                <a:latin typeface="Times New Roman" panose="02020603050405020304" pitchFamily="18" charset="0"/>
                <a:cs typeface="Times New Roman" panose="02020603050405020304" pitchFamily="18" charset="0"/>
              </a:rPr>
              <a:t>%</a:t>
            </a:r>
          </a:p>
        </p:txBody>
      </p:sp>
      <p:sp>
        <p:nvSpPr>
          <p:cNvPr id="4" name="Marcador de fecha 3"/>
          <p:cNvSpPr>
            <a:spLocks noGrp="1"/>
          </p:cNvSpPr>
          <p:nvPr>
            <p:ph type="dt" sz="half" idx="10"/>
          </p:nvPr>
        </p:nvSpPr>
        <p:spPr/>
        <p:txBody>
          <a:bodyPr/>
          <a:lstStyle/>
          <a:p>
            <a:fld id="{8209AE14-6E3C-4D93-9F1E-E797CCAA0316}" type="datetime1">
              <a:rPr lang="es-MX" smtClean="0"/>
              <a:t>12/10/2016</a:t>
            </a:fld>
            <a:endParaRPr lang="es-MX"/>
          </a:p>
        </p:txBody>
      </p:sp>
      <p:sp>
        <p:nvSpPr>
          <p:cNvPr id="5" name="Marcador de pie de página 4"/>
          <p:cNvSpPr>
            <a:spLocks noGrp="1"/>
          </p:cNvSpPr>
          <p:nvPr>
            <p:ph type="ftr" sz="quarter" idx="11"/>
          </p:nvPr>
        </p:nvSpPr>
        <p:spPr/>
        <p:txBody>
          <a:bodyPr/>
          <a:lstStyle/>
          <a:p>
            <a:r>
              <a:rPr lang="es-MX" smtClean="0"/>
              <a:t>S. Job Morales Escobar</a:t>
            </a:r>
            <a:endParaRPr lang="es-MX"/>
          </a:p>
        </p:txBody>
      </p:sp>
      <p:sp>
        <p:nvSpPr>
          <p:cNvPr id="6" name="Marcador de número de diapositiva 5"/>
          <p:cNvSpPr>
            <a:spLocks noGrp="1"/>
          </p:cNvSpPr>
          <p:nvPr>
            <p:ph type="sldNum" sz="quarter" idx="12"/>
          </p:nvPr>
        </p:nvSpPr>
        <p:spPr/>
        <p:txBody>
          <a:bodyPr/>
          <a:lstStyle/>
          <a:p>
            <a:fld id="{2176A159-765A-4065-96BE-E6729BE76A2E}" type="slidenum">
              <a:rPr lang="es-MX" smtClean="0"/>
              <a:t>8</a:t>
            </a:fld>
            <a:endParaRPr lang="es-MX"/>
          </a:p>
        </p:txBody>
      </p:sp>
    </p:spTree>
    <p:extLst>
      <p:ext uri="{BB962C8B-B14F-4D97-AF65-F5344CB8AC3E}">
        <p14:creationId xmlns:p14="http://schemas.microsoft.com/office/powerpoint/2010/main" val="1351046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798" y="756718"/>
            <a:ext cx="10100814" cy="70173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p>
            <a:pPr algn="ctr"/>
            <a:r>
              <a:rPr lang="es-MX" sz="4400" b="1" i="1" dirty="0">
                <a:solidFill>
                  <a:schemeClr val="tx2"/>
                </a:solidFill>
                <a:latin typeface="Times New Roman" panose="02020603050405020304" pitchFamily="18" charset="0"/>
                <a:ea typeface="+mn-ea"/>
                <a:cs typeface="Times New Roman" pitchFamily="18" charset="0"/>
              </a:rPr>
              <a:t>¿Qué es PLN?</a:t>
            </a:r>
          </a:p>
        </p:txBody>
      </p:sp>
      <p:sp>
        <p:nvSpPr>
          <p:cNvPr id="3" name="Marcador de texto 2"/>
          <p:cNvSpPr>
            <a:spLocks noGrp="1"/>
          </p:cNvSpPr>
          <p:nvPr>
            <p:ph type="body" idx="1"/>
          </p:nvPr>
        </p:nvSpPr>
        <p:spPr>
          <a:xfrm>
            <a:off x="1159100" y="1764405"/>
            <a:ext cx="10345512" cy="4314423"/>
          </a:xfrm>
        </p:spPr>
        <p:txBody>
          <a:bodyPr vert="horz" lIns="91440" tIns="45720" rIns="91440" bIns="45720" rtlCol="0">
            <a:normAutofit/>
          </a:bodyPr>
          <a:lstStyle/>
          <a:p>
            <a:pPr marL="228600"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El PLN es el Procesamiento de Lenguaje </a:t>
            </a:r>
            <a:r>
              <a:rPr lang="es-MX" sz="3200" b="1" i="1" dirty="0" smtClean="0">
                <a:solidFill>
                  <a:schemeClr val="tx1"/>
                </a:solidFill>
                <a:latin typeface="Times New Roman" panose="02020603050405020304" pitchFamily="18" charset="0"/>
                <a:cs typeface="Times New Roman" panose="02020603050405020304" pitchFamily="18" charset="0"/>
              </a:rPr>
              <a:t>Natural 	(Lenguaje hablado </a:t>
            </a:r>
            <a:r>
              <a:rPr lang="es-MX" sz="3200" b="1" i="1" dirty="0">
                <a:solidFill>
                  <a:schemeClr val="tx1"/>
                </a:solidFill>
                <a:latin typeface="Times New Roman" panose="02020603050405020304" pitchFamily="18" charset="0"/>
                <a:cs typeface="Times New Roman" panose="02020603050405020304" pitchFamily="18" charset="0"/>
              </a:rPr>
              <a:t>por las </a:t>
            </a:r>
            <a:r>
              <a:rPr lang="es-MX" sz="3200" b="1" i="1" dirty="0" smtClean="0">
                <a:solidFill>
                  <a:schemeClr val="tx1"/>
                </a:solidFill>
                <a:latin typeface="Times New Roman" panose="02020603050405020304" pitchFamily="18" charset="0"/>
                <a:cs typeface="Times New Roman" panose="02020603050405020304" pitchFamily="18" charset="0"/>
              </a:rPr>
              <a:t>personas) .</a:t>
            </a:r>
            <a:endParaRPr lang="es-MX" sz="3200" b="1" i="1" dirty="0">
              <a:solidFill>
                <a:schemeClr val="tx1"/>
              </a:solidFill>
              <a:latin typeface="Times New Roman" panose="02020603050405020304" pitchFamily="18" charset="0"/>
              <a:cs typeface="Times New Roman" panose="02020603050405020304" pitchFamily="18" charset="0"/>
            </a:endParaRPr>
          </a:p>
          <a:p>
            <a:pPr marL="228600" indent="-228600" algn="just">
              <a:buChar char="•"/>
            </a:pPr>
            <a:r>
              <a:rPr lang="es-MX" sz="3200" b="1" i="1" dirty="0">
                <a:solidFill>
                  <a:schemeClr val="tx1"/>
                </a:solidFill>
                <a:latin typeface="Times New Roman" panose="02020603050405020304" pitchFamily="18" charset="0"/>
                <a:cs typeface="Times New Roman" panose="02020603050405020304" pitchFamily="18" charset="0"/>
              </a:rPr>
              <a:t>El PLN abarca todo lo que </a:t>
            </a:r>
            <a:r>
              <a:rPr lang="es-MX" sz="3200" b="1" i="1" dirty="0" smtClean="0">
                <a:solidFill>
                  <a:schemeClr val="tx1"/>
                </a:solidFill>
                <a:latin typeface="Times New Roman" panose="02020603050405020304" pitchFamily="18" charset="0"/>
                <a:cs typeface="Times New Roman" panose="02020603050405020304" pitchFamily="18" charset="0"/>
              </a:rPr>
              <a:t>una computadora necesita </a:t>
            </a:r>
            <a:r>
              <a:rPr lang="es-MX" sz="3200" b="1" i="1" dirty="0">
                <a:solidFill>
                  <a:schemeClr val="tx1"/>
                </a:solidFill>
                <a:latin typeface="Times New Roman" panose="02020603050405020304" pitchFamily="18" charset="0"/>
                <a:cs typeface="Times New Roman" panose="02020603050405020304" pitchFamily="18" charset="0"/>
              </a:rPr>
              <a:t>para comprender el lenguaje  </a:t>
            </a:r>
            <a:r>
              <a:rPr lang="es-MX" sz="3200" b="1" i="1" dirty="0" smtClean="0">
                <a:solidFill>
                  <a:schemeClr val="tx1"/>
                </a:solidFill>
                <a:latin typeface="Times New Roman" panose="02020603050405020304" pitchFamily="18" charset="0"/>
                <a:cs typeface="Times New Roman" panose="02020603050405020304" pitchFamily="18" charset="0"/>
              </a:rPr>
              <a:t>natural </a:t>
            </a:r>
            <a:r>
              <a:rPr lang="es-MX" sz="3200" b="1" i="1" dirty="0">
                <a:solidFill>
                  <a:schemeClr val="tx1"/>
                </a:solidFill>
                <a:latin typeface="Times New Roman" panose="02020603050405020304" pitchFamily="18" charset="0"/>
                <a:cs typeface="Times New Roman" panose="02020603050405020304" pitchFamily="18" charset="0"/>
              </a:rPr>
              <a:t>lenguaje (escrito o hablado) y también generar el lenguaje natural.</a:t>
            </a:r>
          </a:p>
          <a:p>
            <a:pPr marL="228600" indent="-228600">
              <a:buChar char="•"/>
            </a:pPr>
            <a:endParaRPr lang="es-MX" sz="3200" b="1" i="1" dirty="0">
              <a:solidFill>
                <a:schemeClr val="tx1"/>
              </a:solidFill>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3445781" y="4456087"/>
            <a:ext cx="5772150" cy="1828800"/>
          </a:xfrm>
          <a:prstGeom prst="rect">
            <a:avLst/>
          </a:prstGeom>
        </p:spPr>
      </p:pic>
      <p:sp>
        <p:nvSpPr>
          <p:cNvPr id="5" name="Marcador de fecha 4"/>
          <p:cNvSpPr>
            <a:spLocks noGrp="1"/>
          </p:cNvSpPr>
          <p:nvPr>
            <p:ph type="dt" sz="half" idx="10"/>
          </p:nvPr>
        </p:nvSpPr>
        <p:spPr/>
        <p:txBody>
          <a:bodyPr/>
          <a:lstStyle/>
          <a:p>
            <a:fld id="{F2F01A44-F728-4850-A999-1FDBE028BE97}" type="datetime1">
              <a:rPr lang="es-MX" smtClean="0"/>
              <a:t>12/10/2016</a:t>
            </a:fld>
            <a:endParaRPr lang="es-MX"/>
          </a:p>
        </p:txBody>
      </p:sp>
      <p:sp>
        <p:nvSpPr>
          <p:cNvPr id="6" name="Marcador de pie de página 5"/>
          <p:cNvSpPr>
            <a:spLocks noGrp="1"/>
          </p:cNvSpPr>
          <p:nvPr>
            <p:ph type="ftr" sz="quarter" idx="11"/>
          </p:nvPr>
        </p:nvSpPr>
        <p:spPr/>
        <p:txBody>
          <a:bodyPr/>
          <a:lstStyle/>
          <a:p>
            <a:r>
              <a:rPr lang="es-MX" smtClean="0"/>
              <a:t>S. Job Morales Escobar</a:t>
            </a:r>
            <a:endParaRPr lang="es-MX"/>
          </a:p>
        </p:txBody>
      </p:sp>
      <p:sp>
        <p:nvSpPr>
          <p:cNvPr id="7" name="Marcador de número de diapositiva 6"/>
          <p:cNvSpPr>
            <a:spLocks noGrp="1"/>
          </p:cNvSpPr>
          <p:nvPr>
            <p:ph type="sldNum" sz="quarter" idx="12"/>
          </p:nvPr>
        </p:nvSpPr>
        <p:spPr/>
        <p:txBody>
          <a:bodyPr/>
          <a:lstStyle/>
          <a:p>
            <a:fld id="{2176A159-765A-4065-96BE-E6729BE76A2E}" type="slidenum">
              <a:rPr lang="es-MX" smtClean="0"/>
              <a:t>9</a:t>
            </a:fld>
            <a:endParaRPr lang="es-MX"/>
          </a:p>
        </p:txBody>
      </p:sp>
    </p:spTree>
    <p:extLst>
      <p:ext uri="{BB962C8B-B14F-4D97-AF65-F5344CB8AC3E}">
        <p14:creationId xmlns:p14="http://schemas.microsoft.com/office/powerpoint/2010/main" val="1151270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2003</TotalTime>
  <Words>3140</Words>
  <Application>Microsoft Office PowerPoint</Application>
  <PresentationFormat>Panorámica</PresentationFormat>
  <Paragraphs>490</Paragraphs>
  <Slides>55</Slides>
  <Notes>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55</vt:i4>
      </vt:variant>
    </vt:vector>
  </HeadingPairs>
  <TitlesOfParts>
    <vt:vector size="63" baseType="lpstr">
      <vt:lpstr>Arial</vt:lpstr>
      <vt:lpstr>Calibri</vt:lpstr>
      <vt:lpstr>Calibri Light</vt:lpstr>
      <vt:lpstr>Cambria Math</vt:lpstr>
      <vt:lpstr>Symbol</vt:lpstr>
      <vt:lpstr>Times New Roman</vt:lpstr>
      <vt:lpstr>Wingdings 3</vt:lpstr>
      <vt:lpstr>Tema de Office</vt:lpstr>
      <vt:lpstr>Presentación de PowerPoint</vt:lpstr>
      <vt:lpstr>Presentación de PowerPoint</vt:lpstr>
      <vt:lpstr>Presentación de PowerPoint</vt:lpstr>
      <vt:lpstr>Presentación de PowerPoint</vt:lpstr>
      <vt:lpstr>Presentación de PowerPoint</vt:lpstr>
      <vt:lpstr>Contenido</vt:lpstr>
      <vt:lpstr>Introducción</vt:lpstr>
      <vt:lpstr>Evaluación de la unidad de competencia</vt:lpstr>
      <vt:lpstr>¿Qué es PLN?</vt:lpstr>
      <vt:lpstr>¿Qué es PLN?</vt:lpstr>
      <vt:lpstr>Lenguaje Natural</vt:lpstr>
      <vt:lpstr>Lenguajes Formales</vt:lpstr>
      <vt:lpstr>Lenguajes Formales</vt:lpstr>
      <vt:lpstr>Lenguajes</vt:lpstr>
      <vt:lpstr>Definición de Gramática de Contexto Libre</vt:lpstr>
      <vt:lpstr>El Lenguaje que Genera una Gramática de Contexto Libre</vt:lpstr>
      <vt:lpstr>Lingüística y Procesamiento del Lenguaje</vt:lpstr>
      <vt:lpstr>Lingüística y Procesamiento del Lenguaje </vt:lpstr>
      <vt:lpstr>Presentación de PowerPoint</vt:lpstr>
      <vt:lpstr>Etapas de PLN </vt:lpstr>
      <vt:lpstr>Etapas de PLN </vt:lpstr>
      <vt:lpstr>Etapas de PLN </vt:lpstr>
      <vt:lpstr>Etapas de PLN </vt:lpstr>
      <vt:lpstr>Etapas de PLN </vt:lpstr>
      <vt:lpstr>Definición de términos relacionados con el análisis lingüístico </vt:lpstr>
      <vt:lpstr>Definición de términos relacionados con el análisis lingüístico </vt:lpstr>
      <vt:lpstr>Definición de términos relacionados con el análisis lingüístico </vt:lpstr>
      <vt:lpstr>Definición de términos relacionados con el análisis lingüístico </vt:lpstr>
      <vt:lpstr>Definición de términos relacionados con el análisis lingüístico </vt:lpstr>
      <vt:lpstr>…definición de términos  Sintaxis</vt:lpstr>
      <vt:lpstr>…definición de términos   Semántica</vt:lpstr>
      <vt:lpstr>…definición de términos   Pragmática</vt:lpstr>
      <vt:lpstr>Estructura Gramatical de los Enunciados</vt:lpstr>
      <vt:lpstr>Estructura Gramatical de los Enunciados</vt:lpstr>
      <vt:lpstr>… estructura gramatical de los enunciados</vt:lpstr>
      <vt:lpstr>… estructura gramatical de los enunciados.</vt:lpstr>
      <vt:lpstr>… estructura gramatical de los enunciados.</vt:lpstr>
      <vt:lpstr>… estructura gramatical de los enunciados.</vt:lpstr>
      <vt:lpstr>… estructura gramatical de los enunciados.</vt:lpstr>
      <vt:lpstr>… estructura gramatical de los enunciados.</vt:lpstr>
      <vt:lpstr>… estructura gramatical de los enunciados.</vt:lpstr>
      <vt:lpstr>… estructura gramatical de los enunciados.</vt:lpstr>
      <vt:lpstr>… estructura gramatical de los enunciados.</vt:lpstr>
      <vt:lpstr>Procesamiento sintáctico </vt:lpstr>
      <vt:lpstr>… procesamiento sintáctico   ejemplo</vt:lpstr>
      <vt:lpstr>Gramática Libre de Contexto (CFG)</vt:lpstr>
      <vt:lpstr>Gramática Libre de Contexto (CFG)</vt:lpstr>
      <vt:lpstr>… gramática libre de contexto (CFG)</vt:lpstr>
      <vt:lpstr>… gramática libre de contexto (CFG)</vt:lpstr>
      <vt:lpstr>ejemplo de gramática:</vt:lpstr>
      <vt:lpstr>ejemplo de gramática:</vt:lpstr>
      <vt:lpstr>Gramáticas Regulares</vt:lpstr>
      <vt:lpstr>Bibliografía</vt:lpstr>
      <vt:lpstr>Guión Explicativo</vt:lpstr>
      <vt:lpstr>Guión Explicativo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tics</cp:lastModifiedBy>
  <cp:revision>222</cp:revision>
  <dcterms:created xsi:type="dcterms:W3CDTF">2015-01-26T18:01:39Z</dcterms:created>
  <dcterms:modified xsi:type="dcterms:W3CDTF">2016-10-12T16:05:45Z</dcterms:modified>
</cp:coreProperties>
</file>