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89" r:id="rId2"/>
    <p:sldId id="290" r:id="rId3"/>
    <p:sldId id="281" r:id="rId4"/>
    <p:sldId id="283" r:id="rId5"/>
    <p:sldId id="296" r:id="rId6"/>
    <p:sldId id="285" r:id="rId7"/>
    <p:sldId id="256" r:id="rId8"/>
    <p:sldId id="291" r:id="rId9"/>
    <p:sldId id="264" r:id="rId10"/>
    <p:sldId id="292" r:id="rId11"/>
    <p:sldId id="284" r:id="rId12"/>
    <p:sldId id="286" r:id="rId13"/>
    <p:sldId id="288" r:id="rId14"/>
    <p:sldId id="271" r:id="rId15"/>
    <p:sldId id="273" r:id="rId16"/>
    <p:sldId id="272" r:id="rId17"/>
    <p:sldId id="274" r:id="rId18"/>
    <p:sldId id="293" r:id="rId19"/>
    <p:sldId id="275" r:id="rId20"/>
    <p:sldId id="276" r:id="rId21"/>
    <p:sldId id="269" r:id="rId22"/>
    <p:sldId id="294" r:id="rId23"/>
    <p:sldId id="263" r:id="rId24"/>
    <p:sldId id="260" r:id="rId25"/>
    <p:sldId id="295" r:id="rId26"/>
    <p:sldId id="265" r:id="rId27"/>
    <p:sldId id="270" r:id="rId28"/>
    <p:sldId id="268" r:id="rId29"/>
    <p:sldId id="279" r:id="rId30"/>
    <p:sldId id="267" r:id="rId31"/>
    <p:sldId id="266" r:id="rId32"/>
    <p:sldId id="297" r:id="rId3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9" autoAdjust="0"/>
    <p:restoredTop sz="94660"/>
  </p:normalViewPr>
  <p:slideViewPr>
    <p:cSldViewPr>
      <p:cViewPr varScale="1">
        <p:scale>
          <a:sx n="87" d="100"/>
          <a:sy n="87" d="100"/>
        </p:scale>
        <p:origin x="150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9E73D-B058-4AAA-A41B-4F9FEB9F92F5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D1B61-F7FB-4A1E-AE5F-B11EC3E8923E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/>
              <a:t>Haga clic para modificar el estilo de subtítulo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9E73D-B058-4AAA-A41B-4F9FEB9F92F5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D1B61-F7FB-4A1E-AE5F-B11EC3E8923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9E73D-B058-4AAA-A41B-4F9FEB9F92F5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D1B61-F7FB-4A1E-AE5F-B11EC3E8923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9E73D-B058-4AAA-A41B-4F9FEB9F92F5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D1B61-F7FB-4A1E-AE5F-B11EC3E8923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9E73D-B058-4AAA-A41B-4F9FEB9F92F5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F1D1B61-F7FB-4A1E-AE5F-B11EC3E8923E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9E73D-B058-4AAA-A41B-4F9FEB9F92F5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D1B61-F7FB-4A1E-AE5F-B11EC3E8923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9E73D-B058-4AAA-A41B-4F9FEB9F92F5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D1B61-F7FB-4A1E-AE5F-B11EC3E8923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9E73D-B058-4AAA-A41B-4F9FEB9F92F5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D1B61-F7FB-4A1E-AE5F-B11EC3E8923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9E73D-B058-4AAA-A41B-4F9FEB9F92F5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D1B61-F7FB-4A1E-AE5F-B11EC3E8923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9E73D-B058-4AAA-A41B-4F9FEB9F92F5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D1B61-F7FB-4A1E-AE5F-B11EC3E8923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s-ES">
                <a:solidFill>
                  <a:schemeClr val="lt1"/>
                </a:solidFill>
                <a:latin typeface="+mn-lt"/>
                <a:ea typeface="+mn-ea"/>
                <a:cs typeface="+mn-cs"/>
              </a:rPr>
              <a:t>Haga clic en el icono para agregar una imagen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9E73D-B058-4AAA-A41B-4F9FEB9F92F5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D1B61-F7FB-4A1E-AE5F-B11EC3E8923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  <a:p>
            <a:pPr lvl="1" eaLnBrk="1" latinLnBrk="0" hangingPunct="1"/>
            <a:r>
              <a:rPr kumimoji="0" lang="es-ES"/>
              <a:t>Segundo nivel</a:t>
            </a:r>
          </a:p>
          <a:p>
            <a:pPr lvl="2" eaLnBrk="1" latinLnBrk="0" hangingPunct="1"/>
            <a:r>
              <a:rPr kumimoji="0" lang="es-ES"/>
              <a:t>Tercer nivel</a:t>
            </a:r>
          </a:p>
          <a:p>
            <a:pPr lvl="3" eaLnBrk="1" latinLnBrk="0" hangingPunct="1"/>
            <a:r>
              <a:rPr kumimoji="0" lang="es-ES"/>
              <a:t>Cuarto nivel</a:t>
            </a:r>
          </a:p>
          <a:p>
            <a:pPr lvl="4" eaLnBrk="1" latinLnBrk="0" hangingPunct="1"/>
            <a:r>
              <a:rPr kumimoji="0" lang="es-ES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C79E73D-B058-4AAA-A41B-4F9FEB9F92F5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F1D1B61-F7FB-4A1E-AE5F-B11EC3E8923E}" type="slidenum">
              <a:rPr lang="es-MX" smtClean="0"/>
              <a:t>‹Nº›</a:t>
            </a:fld>
            <a:endParaRPr lang="es-MX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g"/><Relationship Id="rId4" Type="http://schemas.openxmlformats.org/officeDocument/2006/relationships/image" Target="../media/image33.jp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22030" y="332656"/>
            <a:ext cx="8326434" cy="6336704"/>
          </a:xfrm>
        </p:spPr>
        <p:txBody>
          <a:bodyPr>
            <a:normAutofit/>
          </a:bodyPr>
          <a:lstStyle/>
          <a:p>
            <a:r>
              <a:rPr lang="es-MX" sz="1900" dirty="0">
                <a:latin typeface="Arial" pitchFamily="34" charset="0"/>
                <a:cs typeface="Arial" pitchFamily="34" charset="0"/>
              </a:rPr>
              <a:t>UNIVERSIDAD AUTÓNOMA DEL ESTADO DE MÉXICO</a:t>
            </a:r>
            <a:br>
              <a:rPr lang="es-MX" sz="1900" dirty="0">
                <a:latin typeface="Arial" pitchFamily="34" charset="0"/>
                <a:cs typeface="Arial" pitchFamily="34" charset="0"/>
              </a:rPr>
            </a:br>
            <a:r>
              <a:rPr lang="es-MX" sz="1900" dirty="0">
                <a:latin typeface="Arial" pitchFamily="34" charset="0"/>
                <a:cs typeface="Arial" pitchFamily="34" charset="0"/>
              </a:rPr>
              <a:t>FACULTAD DE ARQUITECTURA Y DISEÑO</a:t>
            </a:r>
            <a:br>
              <a:rPr lang="es-MX" sz="1900" dirty="0">
                <a:latin typeface="Arial" pitchFamily="34" charset="0"/>
                <a:cs typeface="Arial" pitchFamily="34" charset="0"/>
              </a:rPr>
            </a:br>
            <a:r>
              <a:rPr lang="es-MX" sz="1900" dirty="0">
                <a:latin typeface="Arial" pitchFamily="34" charset="0"/>
                <a:cs typeface="Arial" pitchFamily="34" charset="0"/>
              </a:rPr>
              <a:t>LICENCIATURA EN DISEÑO GRÁFICO</a:t>
            </a:r>
            <a:r>
              <a:rPr lang="es-MX" dirty="0">
                <a:latin typeface="Arial" pitchFamily="34" charset="0"/>
                <a:cs typeface="Arial" pitchFamily="34" charset="0"/>
              </a:rPr>
              <a:t/>
            </a:r>
            <a:br>
              <a:rPr lang="es-MX" dirty="0">
                <a:latin typeface="Arial" pitchFamily="34" charset="0"/>
                <a:cs typeface="Arial" pitchFamily="34" charset="0"/>
              </a:rPr>
            </a:br>
            <a:r>
              <a:rPr lang="es-MX" dirty="0">
                <a:latin typeface="Arial" pitchFamily="34" charset="0"/>
                <a:cs typeface="Arial" pitchFamily="34" charset="0"/>
              </a:rPr>
              <a:t/>
            </a:r>
            <a:br>
              <a:rPr lang="es-MX" dirty="0">
                <a:latin typeface="Arial" pitchFamily="34" charset="0"/>
                <a:cs typeface="Arial" pitchFamily="34" charset="0"/>
              </a:rPr>
            </a:br>
            <a:r>
              <a:rPr lang="es-MX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s-MX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s-MX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APROXIMACIONES PARA EL </a:t>
            </a:r>
            <a:r>
              <a:rPr lang="es-MX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ANÁLISIS.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s-MX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EJERCICIO </a:t>
            </a:r>
            <a:r>
              <a:rPr lang="es-MX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BÁSICO DE APLICACIÓN  </a:t>
            </a:r>
          </a:p>
          <a:p>
            <a:endParaRPr lang="es-MX" sz="2400" dirty="0">
              <a:latin typeface="Arial" pitchFamily="34" charset="0"/>
              <a:cs typeface="Arial" pitchFamily="34" charset="0"/>
            </a:endParaRPr>
          </a:p>
          <a:p>
            <a:r>
              <a:rPr lang="es-MX" sz="1900" dirty="0">
                <a:latin typeface="Arial" pitchFamily="34" charset="0"/>
                <a:cs typeface="Arial" pitchFamily="34" charset="0"/>
              </a:rPr>
              <a:t>MATERIAL DIDÁCTICO PARA LA UNIDAD DE APRENDIZAJE:</a:t>
            </a:r>
          </a:p>
          <a:p>
            <a:r>
              <a:rPr lang="es-MX" sz="1900" dirty="0">
                <a:latin typeface="Arial" pitchFamily="34" charset="0"/>
                <a:cs typeface="Arial" pitchFamily="34" charset="0"/>
              </a:rPr>
              <a:t> PROYECTOS DE EVALUACIÓN PROFESIONAL 1 </a:t>
            </a:r>
            <a:r>
              <a:rPr lang="es-MX" sz="1900" b="1" dirty="0">
                <a:latin typeface="Arial" pitchFamily="34" charset="0"/>
                <a:cs typeface="Arial" pitchFamily="34" charset="0"/>
              </a:rPr>
              <a:t/>
            </a:r>
            <a:br>
              <a:rPr lang="es-MX" sz="1900" b="1" dirty="0">
                <a:latin typeface="Arial" pitchFamily="34" charset="0"/>
                <a:cs typeface="Arial" pitchFamily="34" charset="0"/>
              </a:rPr>
            </a:br>
            <a:endParaRPr lang="es-MX" sz="1900" b="1" dirty="0">
              <a:latin typeface="Arial" pitchFamily="34" charset="0"/>
              <a:cs typeface="Arial" pitchFamily="34" charset="0"/>
            </a:endParaRPr>
          </a:p>
          <a:p>
            <a:r>
              <a:rPr lang="es-MX" sz="1900" b="1" dirty="0">
                <a:latin typeface="Arial" pitchFamily="34" charset="0"/>
                <a:cs typeface="Arial" pitchFamily="34" charset="0"/>
              </a:rPr>
              <a:t>que presenta:</a:t>
            </a:r>
          </a:p>
          <a:p>
            <a:r>
              <a:rPr lang="es-MX" sz="1900" b="1" dirty="0">
                <a:latin typeface="Arial" pitchFamily="34" charset="0"/>
                <a:cs typeface="Arial" pitchFamily="34" charset="0"/>
              </a:rPr>
              <a:t>Dra. Diana Elisa González Calderón</a:t>
            </a:r>
          </a:p>
          <a:p>
            <a:endParaRPr lang="es-MX" sz="1900" b="1" dirty="0">
              <a:latin typeface="Arial" pitchFamily="34" charset="0"/>
              <a:cs typeface="Arial" pitchFamily="34" charset="0"/>
            </a:endParaRPr>
          </a:p>
          <a:p>
            <a:r>
              <a:rPr lang="es-MX" sz="1900" dirty="0">
                <a:latin typeface="Arial" pitchFamily="34" charset="0"/>
                <a:cs typeface="Arial" pitchFamily="34" charset="0"/>
              </a:rPr>
              <a:t>OCTUBRE 2016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35792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136996"/>
            <a:ext cx="8229600" cy="4709160"/>
          </a:xfrm>
        </p:spPr>
        <p:txBody>
          <a:bodyPr>
            <a:normAutofit/>
          </a:bodyPr>
          <a:lstStyle/>
          <a:p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Es indispensable que en el diseño de las ciudades, se consideren las necesidades y requerimientos de quienes ahí habitan. El enfoque de infancia tiene distintas y variadas aristas que pueden ser de utilidad a estos fines.</a:t>
            </a: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3491576"/>
            <a:ext cx="4392488" cy="3290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9670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SUSTENTO TEÓRICO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7584" y="1916832"/>
            <a:ext cx="7344816" cy="4709160"/>
          </a:xfrm>
        </p:spPr>
        <p:txBody>
          <a:bodyPr/>
          <a:lstStyle/>
          <a:p>
            <a:pPr marL="137160" indent="0" algn="just">
              <a:lnSpc>
                <a:spcPct val="150000"/>
              </a:lnSpc>
              <a:buNone/>
            </a:pPr>
            <a:r>
              <a:rPr lang="es-MX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El análisis estará basado en los </a:t>
            </a:r>
            <a:r>
              <a:rPr lang="es-MX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ejes rectores de la convención de los derechos del niño</a:t>
            </a:r>
            <a:r>
              <a:rPr lang="es-MX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en los cuales queda plasmada la consideración del desarrollo pleno del ser humano por el entorno donde habita.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924015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MX" dirty="0"/>
              <a:t>PLANTEA EL MARCO TEORICO Y DE REFERENCIA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139952" y="2133719"/>
            <a:ext cx="6552728" cy="4709160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s-MX" b="1" dirty="0"/>
              <a:t>EL ESPACIO URBANO</a:t>
            </a:r>
          </a:p>
          <a:p>
            <a:pPr>
              <a:lnSpc>
                <a:spcPct val="200000"/>
              </a:lnSpc>
            </a:pPr>
            <a:r>
              <a:rPr lang="es-MX" b="1" dirty="0"/>
              <a:t>DERECHOS HUMANOS</a:t>
            </a:r>
          </a:p>
          <a:p>
            <a:pPr>
              <a:lnSpc>
                <a:spcPct val="200000"/>
              </a:lnSpc>
            </a:pPr>
            <a:r>
              <a:rPr lang="es-MX" b="1" dirty="0"/>
              <a:t>CONVENCIÓN DE LOS DERECHOS DEL NIÑO </a:t>
            </a:r>
            <a:endParaRPr lang="es-MX" dirty="0"/>
          </a:p>
        </p:txBody>
      </p:sp>
      <p:pic>
        <p:nvPicPr>
          <p:cNvPr id="4" name="3 Marcador de contenid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86" y="2996952"/>
            <a:ext cx="3875806" cy="2579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9589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72318"/>
            <a:ext cx="4355976" cy="2872419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936" y="3731052"/>
            <a:ext cx="6156176" cy="3126947"/>
          </a:xfrm>
          <a:prstGeom prst="rect">
            <a:avLst/>
          </a:prstGeom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974513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DESARROLLO DE LOS DIFERENTES TIPOS DE MARCOS: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23928" y="1988840"/>
            <a:ext cx="5045732" cy="5760680"/>
          </a:xfrm>
        </p:spPr>
        <p:txBody>
          <a:bodyPr>
            <a:normAutofit/>
          </a:bodyPr>
          <a:lstStyle/>
          <a:p>
            <a:pPr marL="137160" indent="0" algn="ctr">
              <a:buNone/>
            </a:pP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DERECHOS DE INFANCIA </a:t>
            </a:r>
          </a:p>
          <a:p>
            <a:pPr marL="137160" indent="0" algn="ctr">
              <a:lnSpc>
                <a:spcPct val="170000"/>
              </a:lnSpc>
              <a:buNone/>
            </a:pPr>
            <a: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 Convención de los Derechos del niño fue adoptada en 1989 por la Asamblea General de Naciones Unidas. Establece que todas las niñas, niños y adolescentes tienen derechos y estos deben ser respetados, lo cual es un compromiso para los países firmantes. México la ratifica en 1990. </a:t>
            </a:r>
          </a:p>
          <a:p>
            <a:pPr marL="137160" indent="0" algn="ctr">
              <a:buNone/>
            </a:pPr>
            <a:endParaRPr lang="es-MX" sz="2900" dirty="0">
              <a:latin typeface="Arial" pitchFamily="34" charset="0"/>
              <a:cs typeface="Arial" pitchFamily="34" charset="0"/>
            </a:endParaRPr>
          </a:p>
          <a:p>
            <a:endParaRPr lang="es-MX" dirty="0"/>
          </a:p>
        </p:txBody>
      </p:sp>
      <p:pic>
        <p:nvPicPr>
          <p:cNvPr id="4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24944"/>
            <a:ext cx="3933344" cy="2946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3121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501227"/>
            <a:ext cx="8435280" cy="6336704"/>
          </a:xfrm>
        </p:spPr>
        <p:txBody>
          <a:bodyPr>
            <a:normAutofit/>
          </a:bodyPr>
          <a:lstStyle/>
          <a:p>
            <a:pPr marL="137160" indent="0" algn="ctr">
              <a:buNone/>
            </a:pP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LOS DERECHOS DE LA INFANCIA SE BASAN EN CUATRO PRINCIPIOS FUNDAMENTALES: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37160" indent="0" algn="ctr">
              <a:buNone/>
            </a:pPr>
            <a:endParaRPr lang="es-MX" b="1" i="1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200000"/>
              </a:lnSpc>
            </a:pPr>
            <a:r>
              <a:rPr lang="es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 no discriminación</a:t>
            </a:r>
            <a:endParaRPr lang="es-ES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ct val="200000"/>
              </a:lnSpc>
            </a:pPr>
            <a:r>
              <a:rPr lang="es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El interés superior del niño</a:t>
            </a:r>
            <a:endParaRPr lang="es-MX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ct val="200000"/>
              </a:lnSpc>
            </a:pPr>
            <a:r>
              <a:rPr lang="es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El derecho a la vida, la supervivencia y el desarrollo</a:t>
            </a:r>
            <a:endParaRPr lang="es-ES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ct val="200000"/>
              </a:lnSpc>
            </a:pPr>
            <a:r>
              <a:rPr lang="es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 participación</a:t>
            </a:r>
            <a:endParaRPr lang="es-MX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798950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069200"/>
          </a:xfrm>
        </p:spPr>
        <p:txBody>
          <a:bodyPr>
            <a:normAutofit lnSpcReduction="10000"/>
          </a:bodyPr>
          <a:lstStyle/>
          <a:p>
            <a:pPr marL="137160" indent="0" algn="ctr">
              <a:lnSpc>
                <a:spcPct val="150000"/>
              </a:lnSpc>
              <a:buNone/>
            </a:pPr>
            <a:r>
              <a:rPr lang="es-MX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“Al firmar la CDN, los países asumieron el compromiso de cumplir cabalmente con sus disposiciones, adecuar sus leyes a estos principios, colocar a la infancia en el centro de sus agendas a través del desarrollo de políticas públicas y a destinar el mayor número de recursos posibles para la niñez y la adolescencia”.</a:t>
            </a:r>
          </a:p>
          <a:p>
            <a:pPr marL="137160" indent="0" algn="ctr">
              <a:lnSpc>
                <a:spcPct val="150000"/>
              </a:lnSpc>
              <a:buNone/>
            </a:pPr>
            <a:r>
              <a:rPr lang="es-MX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www.unicef.org</a:t>
            </a:r>
            <a:endParaRPr lang="es-MX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235590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es-MX" dirty="0"/>
              <a:t>BUSCA FUENTES DE CALIDAD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2420888"/>
            <a:ext cx="4968552" cy="5048703"/>
          </a:xfrm>
        </p:spPr>
        <p:txBody>
          <a:bodyPr/>
          <a:lstStyle/>
          <a:p>
            <a:pPr marL="137160" indent="0" algn="ctr">
              <a:buNone/>
            </a:pPr>
            <a:r>
              <a:rPr lang="es-MX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“El acceso al espacio público de las ciudades, la calle, el barrio, los espacios de juego, permite a la infancia experimentar la naturaleza de las relaciones efímeras pero significativas, el sentido de la comunidad y la colectividad”.</a:t>
            </a:r>
          </a:p>
          <a:p>
            <a:pPr algn="ctr"/>
            <a:endParaRPr lang="es-MX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37160" indent="0" algn="ctr">
              <a:buNone/>
            </a:pPr>
            <a:r>
              <a:rPr lang="es-MX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http://www.archdaily.mx/mx/02-262013/jornada-internacional-infancia-y-espacio-publico-un-dialogo-entre-arte-educacion-y-espacio-urbano</a:t>
            </a:r>
            <a:endParaRPr lang="es-MX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780928"/>
            <a:ext cx="4139952" cy="3100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5753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9552" y="2420888"/>
            <a:ext cx="8229600" cy="1143000"/>
          </a:xfrm>
        </p:spPr>
        <p:txBody>
          <a:bodyPr/>
          <a:lstStyle/>
          <a:p>
            <a:r>
              <a:rPr lang="es-MX" dirty="0"/>
              <a:t>DESARROLLO DEL TEMA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078682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991432" y="1328633"/>
            <a:ext cx="6419056" cy="1143000"/>
          </a:xfrm>
        </p:spPr>
        <p:txBody>
          <a:bodyPr>
            <a:normAutofit/>
          </a:bodyPr>
          <a:lstStyle/>
          <a:p>
            <a:r>
              <a:rPr lang="es-MX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NO DISCRIMINACIÓN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 algn="ctr">
              <a:buNone/>
            </a:pPr>
            <a:endParaRPr lang="es-ES" b="1" dirty="0">
              <a:latin typeface="Arial" pitchFamily="34" charset="0"/>
              <a:cs typeface="Arial" pitchFamily="34" charset="0"/>
            </a:endParaRPr>
          </a:p>
          <a:p>
            <a:pPr marL="137160" indent="0" algn="ctr">
              <a:buNone/>
            </a:pPr>
            <a:endParaRPr lang="es-ES" b="1" dirty="0">
              <a:latin typeface="Arial" pitchFamily="34" charset="0"/>
              <a:cs typeface="Arial" pitchFamily="34" charset="0"/>
            </a:endParaRPr>
          </a:p>
          <a:p>
            <a:pPr marL="137160" indent="0" algn="ctr">
              <a:buNone/>
            </a:pPr>
            <a:endParaRPr lang="es-ES" b="1" dirty="0">
              <a:latin typeface="Arial" pitchFamily="34" charset="0"/>
              <a:cs typeface="Arial" pitchFamily="34" charset="0"/>
            </a:endParaRPr>
          </a:p>
          <a:p>
            <a:endParaRPr lang="es-MX" dirty="0"/>
          </a:p>
        </p:txBody>
      </p:sp>
      <p:pic>
        <p:nvPicPr>
          <p:cNvPr id="4" name="6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2825" y="298519"/>
            <a:ext cx="4607850" cy="3203227"/>
          </a:xfrm>
          <a:prstGeom prst="rect">
            <a:avLst/>
          </a:prstGeom>
        </p:spPr>
      </p:pic>
      <p:pic>
        <p:nvPicPr>
          <p:cNvPr id="5" name="9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" y="3865722"/>
            <a:ext cx="4452718" cy="2990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126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FFC000"/>
                </a:solidFill>
              </a:rPr>
              <a:t>INTRODUCCIÓN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95536" y="1628800"/>
            <a:ext cx="8423920" cy="4709160"/>
          </a:xfrm>
        </p:spPr>
        <p:txBody>
          <a:bodyPr>
            <a:normAutofit/>
          </a:bodyPr>
          <a:lstStyle/>
          <a:p>
            <a:pPr marL="137160" indent="0" algn="just">
              <a:lnSpc>
                <a:spcPct val="150000"/>
              </a:lnSpc>
              <a:buNone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Es común dentro de la experiencia docente del taller de titulación, encontrar alumnas y alumnos desorientados al respecto de cómo establecer un camino a la investigación. Dependiendo la naturaleza del proyecto, es posible identificar una metodología propia para el </a:t>
            </a:r>
            <a:r>
              <a:rPr lang="es-MX" sz="2400" dirty="0" err="1">
                <a:latin typeface="Arial" panose="020B0604020202020204" pitchFamily="34" charset="0"/>
                <a:cs typeface="Arial" panose="020B0604020202020204" pitchFamily="34" charset="0"/>
              </a:rPr>
              <a:t>fín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. Sin embargo, el presente material didáctico, pretende llevar al alumno en un ejercicio de aplicación práctico al respecto del planteamiento de un camino para el análisis.</a:t>
            </a:r>
          </a:p>
        </p:txBody>
      </p:sp>
    </p:spTree>
    <p:extLst>
      <p:ext uri="{BB962C8B-B14F-4D97-AF65-F5344CB8AC3E}">
        <p14:creationId xmlns:p14="http://schemas.microsoft.com/office/powerpoint/2010/main" val="22227613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21494"/>
            <a:ext cx="8229600" cy="2592288"/>
          </a:xfrm>
        </p:spPr>
        <p:txBody>
          <a:bodyPr/>
          <a:lstStyle/>
          <a:p>
            <a:pPr marL="137160" indent="0" algn="ctr">
              <a:buNone/>
            </a:pPr>
            <a:endParaRPr lang="es-ES" b="1" dirty="0">
              <a:latin typeface="Arial" pitchFamily="34" charset="0"/>
              <a:cs typeface="Arial" pitchFamily="34" charset="0"/>
            </a:endParaRPr>
          </a:p>
          <a:p>
            <a:pPr marL="137160" indent="0" algn="ctr">
              <a:buNone/>
            </a:pPr>
            <a:endParaRPr lang="es-ES" b="1" dirty="0">
              <a:latin typeface="Arial" pitchFamily="34" charset="0"/>
              <a:cs typeface="Arial" pitchFamily="34" charset="0"/>
            </a:endParaRPr>
          </a:p>
          <a:p>
            <a:pPr marL="137160" indent="0" algn="ctr">
              <a:buNone/>
            </a:pPr>
            <a:endParaRPr lang="es-ES" b="1" dirty="0">
              <a:latin typeface="Arial" pitchFamily="34" charset="0"/>
              <a:cs typeface="Arial" pitchFamily="34" charset="0"/>
            </a:endParaRPr>
          </a:p>
          <a:p>
            <a:pPr marL="137160" indent="0" algn="ctr">
              <a:buNone/>
            </a:pPr>
            <a:r>
              <a:rPr lang="es-ES" b="1" dirty="0">
                <a:latin typeface="Arial" pitchFamily="34" charset="0"/>
                <a:cs typeface="Arial" pitchFamily="34" charset="0"/>
              </a:rPr>
              <a:t>EL INTERÉS SUPERIOR DEL NIÑO</a:t>
            </a:r>
            <a:endParaRPr lang="es-MX" dirty="0">
              <a:latin typeface="Arial" pitchFamily="34" charset="0"/>
              <a:cs typeface="Arial" pitchFamily="34" charset="0"/>
            </a:endParaRPr>
          </a:p>
          <a:p>
            <a:pPr marL="137160" indent="0">
              <a:buNone/>
            </a:pPr>
            <a:endParaRPr lang="es-MX" dirty="0"/>
          </a:p>
        </p:txBody>
      </p:sp>
      <p:pic>
        <p:nvPicPr>
          <p:cNvPr id="4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2391059"/>
            <a:ext cx="4644008" cy="3478523"/>
          </a:xfrm>
          <a:prstGeom prst="rect">
            <a:avLst/>
          </a:prstGeom>
        </p:spPr>
      </p:pic>
      <p:pic>
        <p:nvPicPr>
          <p:cNvPr id="5" name="7 Marcador de contenid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420888"/>
            <a:ext cx="2339751" cy="3406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4006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lIns="82058" tIns="41029" rIns="82058" bIns="41029"/>
          <a:lstStyle/>
          <a:p>
            <a:endParaRPr lang="es-MX"/>
          </a:p>
        </p:txBody>
      </p:sp>
      <p:pic>
        <p:nvPicPr>
          <p:cNvPr id="10" name="9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2901" y="192477"/>
            <a:ext cx="4785127" cy="3093227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63" y="1021343"/>
            <a:ext cx="3110637" cy="4528722"/>
          </a:xfrm>
          <a:prstGeom prst="rect">
            <a:avLst/>
          </a:prstGeom>
        </p:spPr>
      </p:pic>
      <p:pic>
        <p:nvPicPr>
          <p:cNvPr id="12" name="11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1485" y="3488453"/>
            <a:ext cx="2974466" cy="3576132"/>
          </a:xfrm>
          <a:prstGeom prst="rect">
            <a:avLst/>
          </a:prstGeom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763947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" y="1681192"/>
            <a:ext cx="4838079" cy="3219522"/>
          </a:xfrm>
          <a:prstGeom prst="rect">
            <a:avLst/>
          </a:prstGeom>
        </p:spPr>
      </p:pic>
      <p:pic>
        <p:nvPicPr>
          <p:cNvPr id="5" name="10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713930"/>
            <a:ext cx="3118937" cy="4035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6347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1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3919" y="3501008"/>
            <a:ext cx="5616141" cy="3296847"/>
          </a:xfrm>
          <a:prstGeom prst="rect">
            <a:avLst/>
          </a:prstGeom>
        </p:spPr>
      </p:pic>
      <p:pic>
        <p:nvPicPr>
          <p:cNvPr id="11" name="3 Marcador de contenid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34507"/>
            <a:ext cx="3636379" cy="3003325"/>
          </a:xfrm>
          <a:prstGeom prst="rect">
            <a:avLst/>
          </a:prstGeom>
        </p:spPr>
      </p:pic>
      <p:pic>
        <p:nvPicPr>
          <p:cNvPr id="16" name="3 Marcador de contenid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85" y="2957460"/>
            <a:ext cx="3123540" cy="3900540"/>
          </a:xfrm>
          <a:prstGeom prst="rect">
            <a:avLst/>
          </a:prstGeom>
        </p:spPr>
      </p:pic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4283968" y="620688"/>
            <a:ext cx="5688632" cy="2188840"/>
          </a:xfrm>
        </p:spPr>
        <p:txBody>
          <a:bodyPr/>
          <a:lstStyle/>
          <a:p>
            <a:pPr marL="137160" indent="0">
              <a:buNone/>
            </a:pPr>
            <a:r>
              <a:rPr lang="es-ES" b="1" dirty="0">
                <a:latin typeface="Arial" pitchFamily="34" charset="0"/>
                <a:cs typeface="Arial" pitchFamily="34" charset="0"/>
              </a:rPr>
              <a:t>EL DERECHO A LA VIDA, </a:t>
            </a:r>
          </a:p>
          <a:p>
            <a:pPr marL="137160" indent="0">
              <a:buNone/>
            </a:pPr>
            <a:r>
              <a:rPr lang="es-ES" b="1" dirty="0">
                <a:latin typeface="Arial" pitchFamily="34" charset="0"/>
                <a:cs typeface="Arial" pitchFamily="34" charset="0"/>
              </a:rPr>
              <a:t>LA SUPERVIVENCIA </a:t>
            </a:r>
          </a:p>
          <a:p>
            <a:pPr marL="137160" indent="0">
              <a:buNone/>
            </a:pPr>
            <a:r>
              <a:rPr lang="es-ES" b="1" dirty="0">
                <a:latin typeface="Arial" pitchFamily="34" charset="0"/>
                <a:cs typeface="Arial" pitchFamily="34" charset="0"/>
              </a:rPr>
              <a:t>Y EL DESARROLLO</a:t>
            </a:r>
            <a:endParaRPr lang="es-MX" dirty="0">
              <a:latin typeface="Arial" pitchFamily="34" charset="0"/>
              <a:cs typeface="Arial" pitchFamily="34" charset="0"/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752242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481" y="-92810"/>
            <a:ext cx="5533221" cy="3020895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3" y="3254182"/>
            <a:ext cx="5729672" cy="3636919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-216444" y="1754362"/>
            <a:ext cx="39729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" indent="0" algn="ctr">
              <a:buNone/>
            </a:pPr>
            <a:r>
              <a:rPr lang="es-ES" sz="2800" b="1" dirty="0">
                <a:latin typeface="Arial" pitchFamily="34" charset="0"/>
                <a:cs typeface="Arial" pitchFamily="34" charset="0"/>
              </a:rPr>
              <a:t>LA PARTICIPACIÓN</a:t>
            </a:r>
            <a:endParaRPr lang="es-MX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099539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5861288"/>
          </a:xfrm>
        </p:spPr>
        <p:txBody>
          <a:bodyPr/>
          <a:lstStyle/>
          <a:p>
            <a:pPr marL="137160" indent="0" algn="ctr">
              <a:buNone/>
            </a:pP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Propuestas de desarrollo desde la óptica planteada. </a:t>
            </a:r>
          </a:p>
          <a:p>
            <a:pPr marL="137160" indent="0" algn="ctr">
              <a:buNone/>
            </a:pP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Que se considere la pluralidad de voces en las propuestas de conformación de ciudad.</a:t>
            </a:r>
          </a:p>
        </p:txBody>
      </p:sp>
    </p:spTree>
    <p:extLst>
      <p:ext uri="{BB962C8B-B14F-4D97-AF65-F5344CB8AC3E}">
        <p14:creationId xmlns:p14="http://schemas.microsoft.com/office/powerpoint/2010/main" val="20609658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4" name="3 Marcador de contenid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556"/>
            <a:ext cx="3310322" cy="1943261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7363" y="0"/>
            <a:ext cx="6182397" cy="4114104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581" y="2970816"/>
            <a:ext cx="6123946" cy="388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4415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lIns="82058" tIns="41029" rIns="82058" bIns="41029"/>
          <a:lstStyle/>
          <a:p>
            <a:endParaRPr lang="es-MX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627" y="-243408"/>
            <a:ext cx="6070096" cy="3744416"/>
          </a:xfrm>
        </p:spPr>
      </p:pic>
      <p:pic>
        <p:nvPicPr>
          <p:cNvPr id="8" name="3 Marcador de contenid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4077072"/>
            <a:ext cx="5781451" cy="3303686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3429000"/>
            <a:ext cx="5152869" cy="3429000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48" y="1124744"/>
            <a:ext cx="4299431" cy="3220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23554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0 Image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2696"/>
            <a:ext cx="9144001" cy="5357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8023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0 Imagen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6712"/>
            <a:ext cx="9144000" cy="5429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343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9382" y="830929"/>
            <a:ext cx="8229600" cy="1143000"/>
          </a:xfrm>
        </p:spPr>
        <p:txBody>
          <a:bodyPr>
            <a:normAutofit/>
          </a:bodyPr>
          <a:lstStyle/>
          <a:p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1. OBSERVACIÓN: identifica las características y problemáticas de la comunidad.</a:t>
            </a:r>
          </a:p>
        </p:txBody>
      </p:sp>
      <p:pic>
        <p:nvPicPr>
          <p:cNvPr id="5" name="4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7386" y="3489322"/>
            <a:ext cx="4887416" cy="3400827"/>
          </a:xfrm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28600" y="3489322"/>
            <a:ext cx="4949170" cy="3366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6558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CONCLUSIONES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2908920"/>
          </a:xfrm>
        </p:spPr>
        <p:txBody>
          <a:bodyPr>
            <a:normAutofit/>
          </a:bodyPr>
          <a:lstStyle/>
          <a:p>
            <a:r>
              <a:rPr lang="es-MX" dirty="0"/>
              <a:t>Es importante reportar los objetivos logrados, así como los grandes hallazgos que aportan al tema.</a:t>
            </a:r>
          </a:p>
        </p:txBody>
      </p:sp>
      <p:pic>
        <p:nvPicPr>
          <p:cNvPr id="4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581659"/>
            <a:ext cx="4914512" cy="3276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2211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Marcador de contenido 3" descr="men  (28)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86" t="8907" b="8907"/>
          <a:stretch/>
        </p:blipFill>
        <p:spPr>
          <a:xfrm>
            <a:off x="2195736" y="3664406"/>
            <a:ext cx="4934093" cy="3217824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1592796" y="310548"/>
            <a:ext cx="5958408" cy="27938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Es necesario plantearlos de manera general a lo particular. Se puede aportar desde la amplitud del tema, hasta la experiencia de investigación en sus limitantes.</a:t>
            </a:r>
          </a:p>
        </p:txBody>
      </p:sp>
    </p:spTree>
    <p:extLst>
      <p:ext uri="{BB962C8B-B14F-4D97-AF65-F5344CB8AC3E}">
        <p14:creationId xmlns:p14="http://schemas.microsoft.com/office/powerpoint/2010/main" val="6894546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BIBLIOGRAFÍA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lnSpc>
                <a:spcPct val="150000"/>
              </a:lnSpc>
              <a:buNone/>
            </a:pPr>
            <a: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González D, y J. </a:t>
            </a:r>
            <a:r>
              <a:rPr lang="es-MX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Martinez</a:t>
            </a:r>
            <a: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(2015) Pensar el espacio urbano con enfoque de derechos de infancia en Coloquio internacional de Diseño 2015. </a:t>
            </a:r>
            <a:r>
              <a:rPr lang="es-MX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UAEMex</a:t>
            </a:r>
            <a: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pPr marL="137160" indent="0">
              <a:lnSpc>
                <a:spcPct val="150000"/>
              </a:lnSpc>
              <a:buNone/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http://www.definicionabc.com/social/urbano.php</a:t>
            </a:r>
          </a:p>
          <a:p>
            <a:pPr marL="137160" indent="0">
              <a:lnSpc>
                <a:spcPct val="150000"/>
              </a:lnSpc>
              <a:buNone/>
            </a:pPr>
            <a: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http://www.archdaily.mx/mx/02-262013/jornada-internacional-infancia-y-espacio-publico-un-dialogo-entre-arte-educacion-y-espacio-urbano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53541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s-MX" dirty="0"/>
              <a:t>UBICA un fenómeno </a:t>
            </a:r>
            <a:br>
              <a:rPr lang="es-MX" dirty="0"/>
            </a:br>
            <a:r>
              <a:rPr lang="es-MX" dirty="0"/>
              <a:t>y plantea tu OBJETIVO: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26" y="1484783"/>
            <a:ext cx="4731474" cy="4896545"/>
          </a:xfrm>
        </p:spPr>
        <p:txBody>
          <a:bodyPr>
            <a:normAutofit fontScale="92500" lnSpcReduction="20000"/>
          </a:bodyPr>
          <a:lstStyle/>
          <a:p>
            <a:pPr marL="137160" indent="0">
              <a:lnSpc>
                <a:spcPct val="170000"/>
              </a:lnSpc>
              <a:buNone/>
            </a:pP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 intención de esta investigación es la consideración del espacio urbano como territorio que promueva el desarrollo pleno del ser humano a través de las dinámicas que en él se generan. </a:t>
            </a:r>
          </a:p>
          <a:p>
            <a:pPr marL="137160" indent="0">
              <a:buNone/>
            </a:pPr>
            <a:endParaRPr lang="es-MX" dirty="0"/>
          </a:p>
          <a:p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92896"/>
            <a:ext cx="3809671" cy="2535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1702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Pensarlo como sustentable, abierto, preventivo, adaptado, educativo y amigable son solo algunas consideraciones necesarias.</a:t>
            </a:r>
          </a:p>
          <a:p>
            <a:endParaRPr lang="es-MX" dirty="0"/>
          </a:p>
        </p:txBody>
      </p:sp>
      <p:pic>
        <p:nvPicPr>
          <p:cNvPr id="4" name="Picture 2" descr="C:\Users\Usuario\Pictures\fotosniños\junto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419872" y="3585627"/>
            <a:ext cx="5083691" cy="32709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30732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s-MX" sz="3600" dirty="0"/>
              <a:t>DEFINE UN ENFOQUE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2924944"/>
            <a:ext cx="8229600" cy="4709160"/>
          </a:xfrm>
        </p:spPr>
        <p:txBody>
          <a:bodyPr/>
          <a:lstStyle/>
          <a:p>
            <a:pPr marL="137160" indent="0" algn="just">
              <a:lnSpc>
                <a:spcPct val="150000"/>
              </a:lnSpc>
              <a:buNone/>
            </a:pPr>
            <a:r>
              <a:rPr lang="es-MX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 propone la PERSPECTIVA DE DERECHOS DE INFANCIA como uno de los enfoques más importantes por ser una etapa de vida determinante al individuo y en los que se puede encontrar un abanico complejo de necesidades.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318730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827584" y="1899173"/>
            <a:ext cx="7776864" cy="3168352"/>
          </a:xfrm>
          <a:prstGeom prst="rect">
            <a:avLst/>
          </a:prstGeom>
          <a:solidFill>
            <a:schemeClr val="tx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2839" y="1930268"/>
            <a:ext cx="7606354" cy="2849488"/>
          </a:xfrm>
        </p:spPr>
        <p:txBody>
          <a:bodyPr>
            <a:normAutofit/>
          </a:bodyPr>
          <a:lstStyle/>
          <a:p>
            <a:r>
              <a:rPr lang="es-MX" sz="280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TEMA:</a:t>
            </a:r>
            <a:br>
              <a:rPr lang="es-MX" sz="280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es-MX" sz="280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s-MX" sz="280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es-MX" sz="280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PENSAR EL ESPACIO URBANO CON ENFOQUE DE DERECHOS DE INFANCIA</a:t>
            </a:r>
            <a:r>
              <a:rPr lang="es-MX" sz="4000" dirty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s-MX" sz="4000" dirty="0">
                <a:effectLst/>
                <a:latin typeface="Arial" pitchFamily="34" charset="0"/>
                <a:cs typeface="Arial" pitchFamily="34" charset="0"/>
              </a:rPr>
            </a:br>
            <a:endParaRPr lang="es-MX" sz="4000" dirty="0"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45703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PROBLEMATICAS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Algunas de las problemáticas detectadas, aterrizan en la falta de espacios públicos que apoyen un desarrollo plena del niño, niña o adolescente</a:t>
            </a:r>
          </a:p>
        </p:txBody>
      </p:sp>
      <p:pic>
        <p:nvPicPr>
          <p:cNvPr id="4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4422099"/>
            <a:ext cx="5371887" cy="2435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5435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4273" y="4365104"/>
            <a:ext cx="8229600" cy="2160240"/>
          </a:xfrm>
        </p:spPr>
        <p:txBody>
          <a:bodyPr/>
          <a:lstStyle/>
          <a:p>
            <a:pPr marL="137160" indent="0" algn="ctr">
              <a:buNone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El espacio urbano, no está pensado de manera armónica en las necesidades de la infancia. Muchos de estos escenarios son serios riesgos a la seguridad y a la salud.</a:t>
            </a: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368" y="1124744"/>
            <a:ext cx="4235409" cy="281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2092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ért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értice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Vértic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306</TotalTime>
  <Words>676</Words>
  <Application>Microsoft Office PowerPoint</Application>
  <PresentationFormat>Presentación en pantalla (4:3)</PresentationFormat>
  <Paragraphs>64</Paragraphs>
  <Slides>32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9" baseType="lpstr">
      <vt:lpstr>Arial</vt:lpstr>
      <vt:lpstr>Book Antiqua</vt:lpstr>
      <vt:lpstr>Lucida Sans</vt:lpstr>
      <vt:lpstr>Wingdings</vt:lpstr>
      <vt:lpstr>Wingdings 2</vt:lpstr>
      <vt:lpstr>Wingdings 3</vt:lpstr>
      <vt:lpstr>Vértice</vt:lpstr>
      <vt:lpstr>Presentación de PowerPoint</vt:lpstr>
      <vt:lpstr>INTRODUCCIÓN</vt:lpstr>
      <vt:lpstr>1. OBSERVACIÓN: identifica las características y problemáticas de la comunidad.</vt:lpstr>
      <vt:lpstr>UBICA un fenómeno  y plantea tu OBJETIVO: </vt:lpstr>
      <vt:lpstr>Presentación de PowerPoint</vt:lpstr>
      <vt:lpstr>DEFINE UN ENFOQUE</vt:lpstr>
      <vt:lpstr>TEMA:  PENSAR EL ESPACIO URBANO CON ENFOQUE DE DERECHOS DE INFANCIA </vt:lpstr>
      <vt:lpstr>PROBLEMATICAS</vt:lpstr>
      <vt:lpstr>Presentación de PowerPoint</vt:lpstr>
      <vt:lpstr>Presentación de PowerPoint</vt:lpstr>
      <vt:lpstr>SUSTENTO TEÓRICO</vt:lpstr>
      <vt:lpstr>PLANTEA EL MARCO TEORICO Y DE REFERENCIA</vt:lpstr>
      <vt:lpstr>Presentación de PowerPoint</vt:lpstr>
      <vt:lpstr>DESARROLLO DE LOS DIFERENTES TIPOS DE MARCOS:</vt:lpstr>
      <vt:lpstr>Presentación de PowerPoint</vt:lpstr>
      <vt:lpstr>Presentación de PowerPoint</vt:lpstr>
      <vt:lpstr>BUSCA FUENTES DE CALIDAD</vt:lpstr>
      <vt:lpstr>DESARROLLO DEL TEMA</vt:lpstr>
      <vt:lpstr>LA NO DISCRIMINACIÓN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CONCLUSIONES</vt:lpstr>
      <vt:lpstr>Presentación de PowerPoint</vt:lpstr>
      <vt:lpstr>BIBLIOGRAFÍA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PENSAR EL ESPACIO URBANO CON ENFOQUE DE DERECHOS DE INFANCIA</dc:title>
  <dc:creator>TOSHIBA</dc:creator>
  <cp:lastModifiedBy>Usuario</cp:lastModifiedBy>
  <cp:revision>38</cp:revision>
  <dcterms:created xsi:type="dcterms:W3CDTF">2015-09-29T22:00:24Z</dcterms:created>
  <dcterms:modified xsi:type="dcterms:W3CDTF">2016-10-12T17:16:19Z</dcterms:modified>
</cp:coreProperties>
</file>