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9"/>
  </p:notesMasterIdLst>
  <p:sldIdLst>
    <p:sldId id="257" r:id="rId2"/>
    <p:sldId id="258" r:id="rId3"/>
    <p:sldId id="259" r:id="rId4"/>
    <p:sldId id="260" r:id="rId5"/>
    <p:sldId id="261" r:id="rId6"/>
    <p:sldId id="262" r:id="rId7"/>
    <p:sldId id="284" r:id="rId8"/>
    <p:sldId id="285" r:id="rId9"/>
    <p:sldId id="286" r:id="rId10"/>
    <p:sldId id="287" r:id="rId11"/>
    <p:sldId id="380" r:id="rId12"/>
    <p:sldId id="381" r:id="rId13"/>
    <p:sldId id="382" r:id="rId14"/>
    <p:sldId id="383" r:id="rId15"/>
    <p:sldId id="384" r:id="rId16"/>
    <p:sldId id="385" r:id="rId17"/>
    <p:sldId id="386" r:id="rId18"/>
    <p:sldId id="387" r:id="rId19"/>
    <p:sldId id="388" r:id="rId20"/>
    <p:sldId id="389" r:id="rId21"/>
    <p:sldId id="390" r:id="rId22"/>
    <p:sldId id="391" r:id="rId23"/>
    <p:sldId id="392" r:id="rId24"/>
    <p:sldId id="393" r:id="rId25"/>
    <p:sldId id="394" r:id="rId26"/>
    <p:sldId id="395" r:id="rId27"/>
    <p:sldId id="396" r:id="rId28"/>
    <p:sldId id="397" r:id="rId29"/>
    <p:sldId id="398" r:id="rId30"/>
    <p:sldId id="399" r:id="rId31"/>
    <p:sldId id="400" r:id="rId32"/>
    <p:sldId id="401" r:id="rId33"/>
    <p:sldId id="402" r:id="rId34"/>
    <p:sldId id="403" r:id="rId35"/>
    <p:sldId id="404" r:id="rId36"/>
    <p:sldId id="405" r:id="rId37"/>
    <p:sldId id="406" r:id="rId38"/>
    <p:sldId id="407" r:id="rId39"/>
    <p:sldId id="408" r:id="rId40"/>
    <p:sldId id="409" r:id="rId41"/>
    <p:sldId id="315" r:id="rId42"/>
    <p:sldId id="316" r:id="rId43"/>
    <p:sldId id="317" r:id="rId44"/>
    <p:sldId id="318" r:id="rId45"/>
    <p:sldId id="319" r:id="rId46"/>
    <p:sldId id="320" r:id="rId47"/>
    <p:sldId id="321" r:id="rId48"/>
    <p:sldId id="322" r:id="rId49"/>
    <p:sldId id="323" r:id="rId50"/>
    <p:sldId id="324" r:id="rId51"/>
    <p:sldId id="325" r:id="rId52"/>
    <p:sldId id="326" r:id="rId53"/>
    <p:sldId id="327" r:id="rId54"/>
    <p:sldId id="328" r:id="rId55"/>
    <p:sldId id="329" r:id="rId56"/>
    <p:sldId id="330" r:id="rId57"/>
    <p:sldId id="331" r:id="rId58"/>
    <p:sldId id="332" r:id="rId59"/>
    <p:sldId id="333" r:id="rId60"/>
    <p:sldId id="334" r:id="rId61"/>
    <p:sldId id="335" r:id="rId62"/>
    <p:sldId id="336" r:id="rId63"/>
    <p:sldId id="288" r:id="rId64"/>
    <p:sldId id="289" r:id="rId65"/>
    <p:sldId id="268" r:id="rId66"/>
    <p:sldId id="269" r:id="rId67"/>
    <p:sldId id="270" r:id="rId68"/>
    <p:sldId id="271" r:id="rId69"/>
    <p:sldId id="272" r:id="rId70"/>
    <p:sldId id="273" r:id="rId71"/>
    <p:sldId id="274" r:id="rId72"/>
    <p:sldId id="275" r:id="rId73"/>
    <p:sldId id="264" r:id="rId74"/>
    <p:sldId id="290" r:id="rId75"/>
    <p:sldId id="291" r:id="rId76"/>
    <p:sldId id="292" r:id="rId77"/>
    <p:sldId id="293" r:id="rId78"/>
    <p:sldId id="276" r:id="rId79"/>
    <p:sldId id="277" r:id="rId80"/>
    <p:sldId id="278" r:id="rId81"/>
    <p:sldId id="338" r:id="rId82"/>
    <p:sldId id="340" r:id="rId83"/>
    <p:sldId id="341" r:id="rId84"/>
    <p:sldId id="342" r:id="rId85"/>
    <p:sldId id="343" r:id="rId86"/>
    <p:sldId id="344" r:id="rId87"/>
    <p:sldId id="345" r:id="rId88"/>
    <p:sldId id="346" r:id="rId89"/>
    <p:sldId id="347" r:id="rId90"/>
    <p:sldId id="348" r:id="rId91"/>
    <p:sldId id="349" r:id="rId92"/>
    <p:sldId id="350" r:id="rId93"/>
    <p:sldId id="351" r:id="rId94"/>
    <p:sldId id="352" r:id="rId95"/>
    <p:sldId id="353" r:id="rId96"/>
    <p:sldId id="354" r:id="rId97"/>
    <p:sldId id="355" r:id="rId98"/>
    <p:sldId id="356" r:id="rId99"/>
    <p:sldId id="357" r:id="rId100"/>
    <p:sldId id="358" r:id="rId101"/>
    <p:sldId id="359" r:id="rId102"/>
    <p:sldId id="360" r:id="rId103"/>
    <p:sldId id="361" r:id="rId104"/>
    <p:sldId id="362" r:id="rId105"/>
    <p:sldId id="363" r:id="rId106"/>
    <p:sldId id="364" r:id="rId107"/>
    <p:sldId id="365" r:id="rId108"/>
    <p:sldId id="366" r:id="rId109"/>
    <p:sldId id="367" r:id="rId110"/>
    <p:sldId id="368" r:id="rId111"/>
    <p:sldId id="369" r:id="rId112"/>
    <p:sldId id="370" r:id="rId113"/>
    <p:sldId id="371" r:id="rId114"/>
    <p:sldId id="372" r:id="rId115"/>
    <p:sldId id="373" r:id="rId116"/>
    <p:sldId id="374" r:id="rId117"/>
    <p:sldId id="375" r:id="rId118"/>
    <p:sldId id="376" r:id="rId119"/>
    <p:sldId id="377" r:id="rId120"/>
    <p:sldId id="378" r:id="rId121"/>
    <p:sldId id="279" r:id="rId122"/>
    <p:sldId id="280" r:id="rId123"/>
    <p:sldId id="281" r:id="rId124"/>
    <p:sldId id="282" r:id="rId125"/>
    <p:sldId id="283" r:id="rId126"/>
    <p:sldId id="267" r:id="rId127"/>
    <p:sldId id="410" r:id="rId1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333"/>
    <p:restoredTop sz="83838"/>
  </p:normalViewPr>
  <p:slideViewPr>
    <p:cSldViewPr snapToGrid="0" snapToObjects="1">
      <p:cViewPr varScale="1">
        <p:scale>
          <a:sx n="56" d="100"/>
          <a:sy n="56" d="100"/>
        </p:scale>
        <p:origin x="200"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presProps" Target="presProps.xml"/><Relationship Id="rId131" Type="http://schemas.openxmlformats.org/officeDocument/2006/relationships/viewProps" Target="viewProps.xml"/><Relationship Id="rId132" Type="http://schemas.openxmlformats.org/officeDocument/2006/relationships/theme" Target="theme/theme1.xml"/><Relationship Id="rId13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0985C2-21A1-564E-942E-58C84AE38130}" type="datetimeFigureOut">
              <a:rPr lang="en-US" smtClean="0"/>
              <a:t>10/11/16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2E1453-E59D-E745-8B4D-512780DDDF84}" type="slidenum">
              <a:rPr lang="en-US" smtClean="0"/>
              <a:t>‹#›</a:t>
            </a:fld>
            <a:endParaRPr lang="en-US"/>
          </a:p>
        </p:txBody>
      </p:sp>
    </p:spTree>
    <p:extLst>
      <p:ext uri="{BB962C8B-B14F-4D97-AF65-F5344CB8AC3E}">
        <p14:creationId xmlns:p14="http://schemas.microsoft.com/office/powerpoint/2010/main" val="1239036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BB7F93C-BBB7-42A7-A709-4CD2E1929CC8}" type="slidenum">
              <a:rPr lang="es-MX" smtClean="0"/>
              <a:pPr/>
              <a:t>1</a:t>
            </a:fld>
            <a:endParaRPr lang="es-MX"/>
          </a:p>
        </p:txBody>
      </p:sp>
    </p:spTree>
    <p:extLst>
      <p:ext uri="{BB962C8B-B14F-4D97-AF65-F5344CB8AC3E}">
        <p14:creationId xmlns:p14="http://schemas.microsoft.com/office/powerpoint/2010/main" val="1605908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5298"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1813080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1"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6322"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61101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5"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7346"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1326247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8370"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1663080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9394"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164826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a:ln/>
        </p:spPr>
      </p:sp>
      <p:sp>
        <p:nvSpPr>
          <p:cNvPr id="77827"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CO" altLang="es-MX" smtClean="0"/>
          </a:p>
        </p:txBody>
      </p:sp>
    </p:spTree>
    <p:extLst>
      <p:ext uri="{BB962C8B-B14F-4D97-AF65-F5344CB8AC3E}">
        <p14:creationId xmlns:p14="http://schemas.microsoft.com/office/powerpoint/2010/main" val="1344593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45C09BEB-A2BD-9D4D-AA08-FA7F08A75F89}" type="slidenum">
              <a:rPr lang="en-US" smtClean="0"/>
              <a:t>2</a:t>
            </a:fld>
            <a:endParaRPr lang="en-US"/>
          </a:p>
        </p:txBody>
      </p:sp>
    </p:spTree>
    <p:extLst>
      <p:ext uri="{BB962C8B-B14F-4D97-AF65-F5344CB8AC3E}">
        <p14:creationId xmlns:p14="http://schemas.microsoft.com/office/powerpoint/2010/main" val="76065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2E1453-E59D-E745-8B4D-512780DDDF84}" type="slidenum">
              <a:rPr lang="en-US" smtClean="0"/>
              <a:t>5</a:t>
            </a:fld>
            <a:endParaRPr lang="en-US"/>
          </a:p>
        </p:txBody>
      </p:sp>
    </p:spTree>
    <p:extLst>
      <p:ext uri="{BB962C8B-B14F-4D97-AF65-F5344CB8AC3E}">
        <p14:creationId xmlns:p14="http://schemas.microsoft.com/office/powerpoint/2010/main" val="860516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2E1453-E59D-E745-8B4D-512780DDDF84}" type="slidenum">
              <a:rPr lang="en-US" smtClean="0"/>
              <a:t>6</a:t>
            </a:fld>
            <a:endParaRPr lang="en-US"/>
          </a:p>
        </p:txBody>
      </p:sp>
    </p:spTree>
    <p:extLst>
      <p:ext uri="{BB962C8B-B14F-4D97-AF65-F5344CB8AC3E}">
        <p14:creationId xmlns:p14="http://schemas.microsoft.com/office/powerpoint/2010/main" val="136495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7"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0178"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1078898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1202"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1442767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2226"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1623380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49"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3250"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298501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4274" name="Text Box 2"/>
          <p:cNvSpPr txBox="1">
            <a:spLocks noChangeArrowheads="1"/>
          </p:cNvSpPr>
          <p:nvPr>
            <p:ph type="body" idx="1"/>
          </p:nvPr>
        </p:nvSpPr>
        <p:spPr bwMode="auto">
          <a:xfrm>
            <a:off x="503238" y="4316413"/>
            <a:ext cx="5856287" cy="4060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ES_tradnl" altLang="en-US"/>
          </a:p>
        </p:txBody>
      </p:sp>
    </p:spTree>
    <p:extLst>
      <p:ext uri="{BB962C8B-B14F-4D97-AF65-F5344CB8AC3E}">
        <p14:creationId xmlns:p14="http://schemas.microsoft.com/office/powerpoint/2010/main" val="420687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10/11/16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10/11/16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10/11/16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a:prstGeom prst="rect">
            <a:avLst/>
          </a:prstGeom>
        </p:spPr>
        <p:txBody>
          <a:bodyPr/>
          <a:lstStyle/>
          <a:p>
            <a:r>
              <a:rPr lang="es-ES" smtClean="0"/>
              <a:t>Haga clic para modificar el estilo de título del patrón</a:t>
            </a:r>
            <a:endParaRPr lang="es-CO"/>
          </a:p>
        </p:txBody>
      </p:sp>
      <p:sp>
        <p:nvSpPr>
          <p:cNvPr id="3" name="2 Marcador de texto"/>
          <p:cNvSpPr>
            <a:spLocks noGrp="1"/>
          </p:cNvSpPr>
          <p:nvPr>
            <p:ph type="body" sz="half" idx="1"/>
          </p:nvPr>
        </p:nvSpPr>
        <p:spPr>
          <a:xfrm>
            <a:off x="609600" y="1600201"/>
            <a:ext cx="53848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6197600" y="1600201"/>
            <a:ext cx="53848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Tree>
    <p:extLst>
      <p:ext uri="{BB962C8B-B14F-4D97-AF65-F5344CB8AC3E}">
        <p14:creationId xmlns:p14="http://schemas.microsoft.com/office/powerpoint/2010/main" val="358984857"/>
      </p:ext>
    </p:extLst>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a:lvl1pPr>
          </a:lstStyle>
          <a:p>
            <a:pPr>
              <a:defRPr/>
            </a:pPr>
            <a:fld id="{A0BEF546-B94B-1745-99C2-4BD0FB33B371}" type="datetime1">
              <a:rPr lang="es-CO"/>
              <a:pPr>
                <a:defRPr/>
              </a:pPr>
              <a:t>11/10/16</a:t>
            </a:fld>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4641C10C-F12B-8041-8CD9-6FA35AC56683}" type="slidenum">
              <a:rPr lang="en-US"/>
              <a:pPr>
                <a:defRPr/>
              </a:pPr>
              <a:t>‹#›</a:t>
            </a:fld>
            <a:endParaRPr lang="en-US"/>
          </a:p>
        </p:txBody>
      </p:sp>
    </p:spTree>
    <p:extLst>
      <p:ext uri="{BB962C8B-B14F-4D97-AF65-F5344CB8AC3E}">
        <p14:creationId xmlns:p14="http://schemas.microsoft.com/office/powerpoint/2010/main" val="95916203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a:lvl1pPr>
          </a:lstStyle>
          <a:p>
            <a:pPr>
              <a:defRPr/>
            </a:pPr>
            <a:fld id="{6B2DB681-FCDC-9A42-BD6F-ED8079CBAB00}" type="datetime1">
              <a:rPr lang="es-CO"/>
              <a:pPr>
                <a:defRPr/>
              </a:pPr>
              <a:t>11/10/16</a:t>
            </a:fld>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0CA03692-61D8-4340-B4F9-70F0683FBE66}" type="slidenum">
              <a:rPr lang="en-US"/>
              <a:pPr>
                <a:defRPr/>
              </a:pPr>
              <a:t>‹#›</a:t>
            </a:fld>
            <a:endParaRPr lang="en-US"/>
          </a:p>
        </p:txBody>
      </p:sp>
    </p:spTree>
    <p:extLst>
      <p:ext uri="{BB962C8B-B14F-4D97-AF65-F5344CB8AC3E}">
        <p14:creationId xmlns:p14="http://schemas.microsoft.com/office/powerpoint/2010/main" val="168651810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a:lvl1pPr>
          </a:lstStyle>
          <a:p>
            <a:pPr>
              <a:defRPr/>
            </a:pPr>
            <a:fld id="{34C81CFC-06CA-094B-8B57-715B21F5CE1D}" type="datetime1">
              <a:rPr lang="es-CO"/>
              <a:pPr>
                <a:defRPr/>
              </a:pPr>
              <a:t>11/10/16</a:t>
            </a:fld>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81B6B2FB-862B-B04B-ABEA-0DF097D61F7D}" type="slidenum">
              <a:rPr lang="en-US"/>
              <a:pPr>
                <a:defRPr/>
              </a:pPr>
              <a:t>‹#›</a:t>
            </a:fld>
            <a:endParaRPr lang="en-US"/>
          </a:p>
        </p:txBody>
      </p:sp>
    </p:spTree>
    <p:extLst>
      <p:ext uri="{BB962C8B-B14F-4D97-AF65-F5344CB8AC3E}">
        <p14:creationId xmlns:p14="http://schemas.microsoft.com/office/powerpoint/2010/main" val="194671004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585" y="617538"/>
            <a:ext cx="10390716"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76917" y="2017713"/>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860117" y="2017713"/>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60117" y="4151313"/>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219200" y="6324600"/>
            <a:ext cx="2540000" cy="457200"/>
          </a:xfrm>
        </p:spPr>
        <p:txBody>
          <a:bodyPr/>
          <a:lstStyle>
            <a:lvl1pPr>
              <a:defRPr/>
            </a:lvl1pPr>
          </a:lstStyle>
          <a:p>
            <a:endParaRPr lang="es-ES" altLang="en-US"/>
          </a:p>
        </p:txBody>
      </p:sp>
      <p:sp>
        <p:nvSpPr>
          <p:cNvPr id="7" name="Footer Placeholder 6"/>
          <p:cNvSpPr>
            <a:spLocks noGrp="1"/>
          </p:cNvSpPr>
          <p:nvPr>
            <p:ph type="ftr" sz="quarter" idx="11"/>
          </p:nvPr>
        </p:nvSpPr>
        <p:spPr>
          <a:xfrm>
            <a:off x="4470400" y="6324600"/>
            <a:ext cx="3860800" cy="457200"/>
          </a:xfrm>
        </p:spPr>
        <p:txBody>
          <a:bodyPr/>
          <a:lstStyle>
            <a:lvl1pPr>
              <a:defRPr/>
            </a:lvl1pPr>
          </a:lstStyle>
          <a:p>
            <a:endParaRPr lang="es-ES" altLang="en-US"/>
          </a:p>
        </p:txBody>
      </p:sp>
      <p:sp>
        <p:nvSpPr>
          <p:cNvPr id="8" name="Slide Number Placeholder 7"/>
          <p:cNvSpPr>
            <a:spLocks noGrp="1"/>
          </p:cNvSpPr>
          <p:nvPr>
            <p:ph type="sldNum" sz="quarter" idx="12"/>
          </p:nvPr>
        </p:nvSpPr>
        <p:spPr>
          <a:xfrm>
            <a:off x="9042400" y="6324600"/>
            <a:ext cx="2540000" cy="457200"/>
          </a:xfrm>
        </p:spPr>
        <p:txBody>
          <a:bodyPr/>
          <a:lstStyle>
            <a:lvl1pPr>
              <a:defRPr/>
            </a:lvl1pPr>
          </a:lstStyle>
          <a:p>
            <a:fld id="{A4798746-D609-384E-B9BC-889663069F83}" type="slidenum">
              <a:rPr lang="es-ES" altLang="en-US"/>
              <a:pPr/>
              <a:t>‹#›</a:t>
            </a:fld>
            <a:endParaRPr lang="es-ES" altLang="en-US"/>
          </a:p>
        </p:txBody>
      </p:sp>
    </p:spTree>
    <p:extLst>
      <p:ext uri="{BB962C8B-B14F-4D97-AF65-F5344CB8AC3E}">
        <p14:creationId xmlns:p14="http://schemas.microsoft.com/office/powerpoint/2010/main" val="1749757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10/11/16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10/11/16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10/11/16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10/11/16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10/11/16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10/11/16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10/11/16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10/11/16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10/11/16</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 id="2147483661" r:id="rId12"/>
    <p:sldLayoutId id="2147483662" r:id="rId13"/>
    <p:sldLayoutId id="2147483663" r:id="rId14"/>
    <p:sldLayoutId id="2147483664" r:id="rId15"/>
    <p:sldLayoutId id="2147483665" r:id="rId16"/>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jpe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7.png"/><Relationship Id="rId3" Type="http://schemas.openxmlformats.org/officeDocument/2006/relationships/image" Target="../media/image78.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9.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0.png"/><Relationship Id="rId3" Type="http://schemas.openxmlformats.org/officeDocument/2006/relationships/image" Target="../media/image81.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2.png"/><Relationship Id="rId3" Type="http://schemas.openxmlformats.org/officeDocument/2006/relationships/image" Target="../media/image83.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4.png"/><Relationship Id="rId3" Type="http://schemas.openxmlformats.org/officeDocument/2006/relationships/image" Target="../media/image85.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6.jpeg"/><Relationship Id="rId3" Type="http://schemas.openxmlformats.org/officeDocument/2006/relationships/image" Target="../media/image87.jpe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8.jpeg"/><Relationship Id="rId3" Type="http://schemas.openxmlformats.org/officeDocument/2006/relationships/image" Target="../media/image89.jpe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0.jpeg"/><Relationship Id="rId3" Type="http://schemas.openxmlformats.org/officeDocument/2006/relationships/image" Target="../media/image91.jpe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2.jpeg"/><Relationship Id="rId3" Type="http://schemas.openxmlformats.org/officeDocument/2006/relationships/image" Target="../media/image93.jpe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2.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4.jpe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5.jpeg"/><Relationship Id="rId3" Type="http://schemas.openxmlformats.org/officeDocument/2006/relationships/image" Target="../media/image96.jpe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7.jpeg"/><Relationship Id="rId3" Type="http://schemas.openxmlformats.org/officeDocument/2006/relationships/image" Target="../media/image98.jpeg"/></Relationships>
</file>

<file path=ppt/slides/_rels/slide113.xml.rels><?xml version="1.0" encoding="UTF-8" standalone="yes"?>
<Relationships xmlns="http://schemas.openxmlformats.org/package/2006/relationships"><Relationship Id="rId3" Type="http://schemas.openxmlformats.org/officeDocument/2006/relationships/image" Target="../media/image100.jpeg"/><Relationship Id="rId4" Type="http://schemas.openxmlformats.org/officeDocument/2006/relationships/image" Target="../media/image101.jpeg"/><Relationship Id="rId1" Type="http://schemas.openxmlformats.org/officeDocument/2006/relationships/slideLayout" Target="../slideLayouts/slideLayout7.xml"/><Relationship Id="rId2" Type="http://schemas.openxmlformats.org/officeDocument/2006/relationships/image" Target="../media/image99.jpeg"/></Relationships>
</file>

<file path=ppt/slides/_rels/slide114.xml.rels><?xml version="1.0" encoding="UTF-8" standalone="yes"?>
<Relationships xmlns="http://schemas.openxmlformats.org/package/2006/relationships"><Relationship Id="rId3" Type="http://schemas.openxmlformats.org/officeDocument/2006/relationships/image" Target="../media/image103.jpeg"/><Relationship Id="rId4" Type="http://schemas.openxmlformats.org/officeDocument/2006/relationships/image" Target="../media/image104.jpeg"/><Relationship Id="rId1" Type="http://schemas.openxmlformats.org/officeDocument/2006/relationships/slideLayout" Target="../slideLayouts/slideLayout7.xml"/><Relationship Id="rId2" Type="http://schemas.openxmlformats.org/officeDocument/2006/relationships/image" Target="../media/image102.jpe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5.jpeg"/><Relationship Id="rId3" Type="http://schemas.openxmlformats.org/officeDocument/2006/relationships/image" Target="../media/image106.gif"/></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7.jpeg"/><Relationship Id="rId3" Type="http://schemas.openxmlformats.org/officeDocument/2006/relationships/image" Target="../media/image108.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9.jpeg"/><Relationship Id="rId3" Type="http://schemas.openxmlformats.org/officeDocument/2006/relationships/image" Target="../media/image110.jpeg"/></Relationships>
</file>

<file path=ppt/slides/_rels/slide119.xml.rels><?xml version="1.0" encoding="UTF-8" standalone="yes"?>
<Relationships xmlns="http://schemas.openxmlformats.org/package/2006/relationships"><Relationship Id="rId3" Type="http://schemas.openxmlformats.org/officeDocument/2006/relationships/image" Target="../media/image112.jpeg"/><Relationship Id="rId4" Type="http://schemas.openxmlformats.org/officeDocument/2006/relationships/image" Target="../media/image113.jpeg"/><Relationship Id="rId5" Type="http://schemas.openxmlformats.org/officeDocument/2006/relationships/image" Target="../media/image114.jpeg"/><Relationship Id="rId1" Type="http://schemas.openxmlformats.org/officeDocument/2006/relationships/slideLayout" Target="../slideLayouts/slideLayout7.xml"/><Relationship Id="rId2" Type="http://schemas.openxmlformats.org/officeDocument/2006/relationships/image" Target="../media/image111.jpe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13.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5.png"/><Relationship Id="rId3" Type="http://schemas.openxmlformats.org/officeDocument/2006/relationships/image" Target="../media/image116.jpe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7.pn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8.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9.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es/search?hl=es&amp;tbo=p&amp;tbm=bks&amp;q=inauthor:%22Ronald+H.+Ballou%22"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4.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5.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6.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0.jpeg"/><Relationship Id="rId3"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23.jpeg"/><Relationship Id="rId3" Type="http://schemas.openxmlformats.org/officeDocument/2006/relationships/image" Target="../media/image24.jpeg"/></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hyperlink" Target="http://images.google.com.pe/imgres?imgurl=http://www.uv.es/~conrad/iesaltopalancia/departamentos/depmate/tetraedro.gif&amp;imgrefurl=http://www.uv.es/~conrad/iesaltopalancia/departamentos/depmate/poliedros.htm&amp;h=266&amp;w=266&amp;sz=2&amp;hl=es&amp;start=2&amp;tbnid=dlnXVo4jGS43AM:&amp;tbnh=113&amp;tbnw=113&amp;prev=/images%3Fq%3Dtetraedro%26gbv%3D2%26hl%3Des" TargetMode="External"/><Relationship Id="rId5" Type="http://schemas.openxmlformats.org/officeDocument/2006/relationships/image" Target="../media/image26.jpeg"/><Relationship Id="rId1" Type="http://schemas.openxmlformats.org/officeDocument/2006/relationships/slideLayout" Target="../slideLayouts/slideLayout12.xml"/><Relationship Id="rId2" Type="http://schemas.openxmlformats.org/officeDocument/2006/relationships/hyperlink" Target="http://images.google.com.pe/imgres?imgurl=http://www.kliafa.gr/library/images/packing_8.gif&amp;imgrefurl=http://www.kliafa.gr/sp/packing/&amp;h=197&amp;w=180&amp;sz=22&amp;hl=es&amp;start=4&amp;tbnid=uyD8oXwp9LvMMM:&amp;tbnh=104&amp;tbnw=95&amp;prev=/images%3Fq%3Denvases%2Btetrapack%26svnum%3D10%26hl%3Des%26lr%3D%26sa%3DG"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jmora7.com/miWeb2/2sol/imag2/1261Tetrapac.jpg" TargetMode="External"/><Relationship Id="rId3" Type="http://schemas.openxmlformats.org/officeDocument/2006/relationships/image" Target="../media/image2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images.google.es/imgres?imgurl=http://reciclajebogota.googlepages.com/tetrapack.JPG/tetrapack-full.jpg&amp;imgrefurl=http://reciclajebogota.googlepages.com/quereciclar&amp;h=150&amp;w=150&amp;sz=3&amp;hl=es&amp;start=34&amp;tbnid=Rb-50hkRJzDDTM:&amp;tbnh=96&amp;tbnw=96&amp;prev=/images%3Fq%3Denvases%2Btetrapack%26start%3D18%26gbv%3D2%26ndsp%3D18%26hl%3Des%26sa%3DN" TargetMode="External"/><Relationship Id="rId3" Type="http://schemas.openxmlformats.org/officeDocument/2006/relationships/image" Target="../media/image2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29.emf"/><Relationship Id="rId5" Type="http://schemas.openxmlformats.org/officeDocument/2006/relationships/hyperlink" Target="http://www.donamaria.com.mx/images/tetra_10.jpg" TargetMode="External"/><Relationship Id="rId6" Type="http://schemas.openxmlformats.org/officeDocument/2006/relationships/image" Target="../media/image30.jpeg"/><Relationship Id="rId1" Type="http://schemas.openxmlformats.org/officeDocument/2006/relationships/vmlDrawing" Target="../drawings/vmlDrawing3.vml"/><Relationship Id="rId2"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jpeg"/><Relationship Id="rId3" Type="http://schemas.openxmlformats.org/officeDocument/2006/relationships/image" Target="../media/image32.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3.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4.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eg"/><Relationship Id="rId3" Type="http://schemas.openxmlformats.org/officeDocument/2006/relationships/image" Target="../media/image38.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images.google.com/imgres?imgurl=http://www.g-marmol.com/Empaque.jpg&amp;imgrefurl=http://www.g-marmol.com/English/Description/Plant.htm&amp;h=228&amp;w=283&amp;sz=9&amp;tbnid=azvVur7vJ0AJ:&amp;tbnh=88&amp;tbnw=109&amp;start=29&amp;prev=/images?q=empaque&amp;start=20&amp;hl=es&amp;lr=&amp;sa=N" TargetMode="External"/><Relationship Id="rId3" Type="http://schemas.openxmlformats.org/officeDocument/2006/relationships/image" Target="../media/image39.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jpeg"/><Relationship Id="rId3" Type="http://schemas.openxmlformats.org/officeDocument/2006/relationships/image" Target="../media/image4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0.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hyperlink" Target="http://www.viveroriotijeral.cl/imagenes/empaqueflores.jpg" TargetMode="External"/><Relationship Id="rId5" Type="http://schemas.openxmlformats.org/officeDocument/2006/relationships/image" Target="../media/image44.jpeg"/><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71.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6" Type="http://schemas.openxmlformats.org/officeDocument/2006/relationships/image" Target="../media/image49.png"/><Relationship Id="rId7" Type="http://schemas.openxmlformats.org/officeDocument/2006/relationships/image" Target="../media/image50.png"/><Relationship Id="rId8" Type="http://schemas.openxmlformats.org/officeDocument/2006/relationships/image" Target="../media/image51.png"/><Relationship Id="rId9" Type="http://schemas.openxmlformats.org/officeDocument/2006/relationships/image" Target="../media/image52.png"/><Relationship Id="rId10" Type="http://schemas.openxmlformats.org/officeDocument/2006/relationships/image" Target="../media/image53.png"/><Relationship Id="rId11" Type="http://schemas.openxmlformats.org/officeDocument/2006/relationships/image" Target="../media/image54.png"/><Relationship Id="rId1" Type="http://schemas.openxmlformats.org/officeDocument/2006/relationships/slideLayout" Target="../slideLayouts/slideLayout7.xml"/><Relationship Id="rId2" Type="http://schemas.openxmlformats.org/officeDocument/2006/relationships/image" Target="../media/image45.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5.jpeg"/><Relationship Id="rId3" Type="http://schemas.openxmlformats.org/officeDocument/2006/relationships/image" Target="../media/image56.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57.jpeg"/></Relationships>
</file>

<file path=ppt/slides/_rels/slide76.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58.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77.xml.rels><?xml version="1.0" encoding="UTF-8" standalone="yes"?>
<Relationships xmlns="http://schemas.openxmlformats.org/package/2006/relationships"><Relationship Id="rId3" Type="http://schemas.openxmlformats.org/officeDocument/2006/relationships/image" Target="../media/image59.jpeg"/><Relationship Id="rId4" Type="http://schemas.openxmlformats.org/officeDocument/2006/relationships/image" Target="../media/image60.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png"/><Relationship Id="rId3" Type="http://schemas.openxmlformats.org/officeDocument/2006/relationships/image" Target="../media/image35.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62.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png"/><Relationship Id="rId3" Type="http://schemas.openxmlformats.org/officeDocument/2006/relationships/image" Target="../media/image63.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66.jpe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9.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1.png"/><Relationship Id="rId3" Type="http://schemas.openxmlformats.org/officeDocument/2006/relationships/image" Target="../media/image72.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png"/><Relationship Id="rId3" Type="http://schemas.openxmlformats.org/officeDocument/2006/relationships/image" Target="../media/image74.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5.png"/><Relationship Id="rId3" Type="http://schemas.openxmlformats.org/officeDocument/2006/relationships/image" Target="../media/image7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2620201" y="1381126"/>
            <a:ext cx="6340101" cy="2160588"/>
          </a:xfrm>
        </p:spPr>
        <p:txBody>
          <a:bodyPr>
            <a:noAutofit/>
          </a:bodyPr>
          <a:lstStyle/>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r>
              <a:rPr lang="es-MX" sz="2000" dirty="0">
                <a:solidFill>
                  <a:schemeClr val="tx1"/>
                </a:solidFill>
                <a:latin typeface="Arial Unicode MS" pitchFamily="34" charset="-128"/>
                <a:ea typeface="Arial Unicode MS" pitchFamily="34" charset="-128"/>
                <a:cs typeface="Arial Unicode MS" pitchFamily="34" charset="-128"/>
              </a:rPr>
              <a:t>Licenciatura </a:t>
            </a:r>
            <a:r>
              <a:rPr lang="es-MX" sz="2000" dirty="0" smtClean="0">
                <a:solidFill>
                  <a:schemeClr val="tx1"/>
                </a:solidFill>
                <a:latin typeface="Arial Unicode MS" pitchFamily="34" charset="-128"/>
                <a:ea typeface="Arial Unicode MS" pitchFamily="34" charset="-128"/>
                <a:cs typeface="Arial Unicode MS" pitchFamily="34" charset="-128"/>
              </a:rPr>
              <a:t>en Relaciones Economicas Internacionales</a:t>
            </a:r>
            <a:endParaRPr lang="es-MX" sz="2000" dirty="0">
              <a:solidFill>
                <a:schemeClr val="tx1"/>
              </a:solidFill>
              <a:latin typeface="Arial Unicode MS" pitchFamily="34" charset="-128"/>
              <a:ea typeface="Arial Unicode MS" pitchFamily="34" charset="-128"/>
              <a:cs typeface="Arial Unicode MS" pitchFamily="34" charset="-128"/>
            </a:endParaRPr>
          </a:p>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r>
              <a:rPr lang="es-MX" sz="2000" dirty="0">
                <a:solidFill>
                  <a:schemeClr val="tx1"/>
                </a:solidFill>
                <a:latin typeface="Arial Unicode MS" pitchFamily="34" charset="-128"/>
                <a:ea typeface="Arial Unicode MS" pitchFamily="34" charset="-128"/>
                <a:cs typeface="Arial Unicode MS" pitchFamily="34" charset="-128"/>
              </a:rPr>
              <a:t>Unidad de Aprendizaje:</a:t>
            </a:r>
          </a:p>
          <a:p>
            <a:pPr algn="ctr"/>
            <a:r>
              <a:rPr lang="es-MX" sz="2000" dirty="0" smtClean="0">
                <a:latin typeface="Arial Unicode MS" pitchFamily="34" charset="-128"/>
                <a:ea typeface="Arial Unicode MS" pitchFamily="34" charset="-128"/>
                <a:cs typeface="Arial Unicode MS" pitchFamily="34" charset="-128"/>
              </a:rPr>
              <a:t>Incoterms y Logistica</a:t>
            </a:r>
            <a:endParaRPr lang="es-MX" sz="2000" dirty="0" smtClean="0">
              <a:solidFill>
                <a:schemeClr val="tx1"/>
              </a:solidFill>
              <a:latin typeface="Arial Unicode MS" pitchFamily="34" charset="-128"/>
              <a:ea typeface="Arial Unicode MS" pitchFamily="34" charset="-128"/>
              <a:cs typeface="Arial Unicode MS" pitchFamily="34" charset="-128"/>
            </a:endParaRPr>
          </a:p>
          <a:p>
            <a:pPr algn="ctr"/>
            <a:endParaRPr lang="es-MX" sz="2000" dirty="0" smtClean="0">
              <a:solidFill>
                <a:schemeClr val="tx1"/>
              </a:solidFill>
              <a:latin typeface="Arial Unicode MS" pitchFamily="34" charset="-128"/>
              <a:ea typeface="Arial Unicode MS" pitchFamily="34" charset="-128"/>
              <a:cs typeface="Arial Unicode MS" pitchFamily="34" charset="-128"/>
            </a:endParaRPr>
          </a:p>
          <a:p>
            <a:pPr algn="ctr"/>
            <a:r>
              <a:rPr lang="es-MX" sz="2000" dirty="0" smtClean="0">
                <a:solidFill>
                  <a:schemeClr val="tx1"/>
                </a:solidFill>
                <a:latin typeface="Arial Unicode MS" pitchFamily="34" charset="-128"/>
                <a:ea typeface="Arial Unicode MS" pitchFamily="34" charset="-128"/>
                <a:cs typeface="Arial Unicode MS" pitchFamily="34" charset="-128"/>
              </a:rPr>
              <a:t>Unidad </a:t>
            </a:r>
            <a:r>
              <a:rPr lang="es-MX" sz="2000" dirty="0" smtClean="0">
                <a:solidFill>
                  <a:schemeClr val="tx1"/>
                </a:solidFill>
                <a:latin typeface="Arial Unicode MS" pitchFamily="34" charset="-128"/>
                <a:ea typeface="Arial Unicode MS" pitchFamily="34" charset="-128"/>
                <a:cs typeface="Arial Unicode MS" pitchFamily="34" charset="-128"/>
              </a:rPr>
              <a:t>5.- </a:t>
            </a:r>
            <a:r>
              <a:rPr lang="es-MX" sz="2000" dirty="0" smtClean="0">
                <a:solidFill>
                  <a:schemeClr val="tx1"/>
                </a:solidFill>
                <a:latin typeface="Arial Unicode MS" pitchFamily="34" charset="-128"/>
                <a:ea typeface="Arial Unicode MS" pitchFamily="34" charset="-128"/>
                <a:cs typeface="Arial Unicode MS" pitchFamily="34" charset="-128"/>
              </a:rPr>
              <a:t>Analisis </a:t>
            </a:r>
            <a:r>
              <a:rPr lang="es-MX" sz="2000" dirty="0" smtClean="0">
                <a:solidFill>
                  <a:schemeClr val="tx1"/>
                </a:solidFill>
                <a:latin typeface="Arial Unicode MS" pitchFamily="34" charset="-128"/>
                <a:ea typeface="Arial Unicode MS" pitchFamily="34" charset="-128"/>
                <a:cs typeface="Arial Unicode MS" pitchFamily="34" charset="-128"/>
              </a:rPr>
              <a:t>del Envase, empaque y embalaje</a:t>
            </a:r>
            <a:endParaRPr lang="es-MX" sz="2000" dirty="0">
              <a:solidFill>
                <a:schemeClr val="tx1"/>
              </a:solidFill>
              <a:latin typeface="Arial Unicode MS" pitchFamily="34" charset="-128"/>
              <a:ea typeface="Arial Unicode MS" pitchFamily="34" charset="-128"/>
              <a:cs typeface="Arial Unicode MS" pitchFamily="34" charset="-128"/>
            </a:endParaRPr>
          </a:p>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r>
              <a:rPr lang="es-ES" sz="2400" dirty="0">
                <a:solidFill>
                  <a:schemeClr val="tx1"/>
                </a:solidFill>
                <a:latin typeface="Arial Unicode MS" pitchFamily="34" charset="-128"/>
                <a:ea typeface="Arial Unicode MS" pitchFamily="34" charset="-128"/>
                <a:cs typeface="Arial Unicode MS" pitchFamily="34" charset="-128"/>
              </a:rPr>
              <a:t>Elaboró: Gabriela Munguía Vázquez</a:t>
            </a:r>
          </a:p>
        </p:txBody>
      </p:sp>
      <p:sp>
        <p:nvSpPr>
          <p:cNvPr id="2" name="1 Título"/>
          <p:cNvSpPr>
            <a:spLocks noGrp="1"/>
          </p:cNvSpPr>
          <p:nvPr>
            <p:ph type="ctrTitle" idx="4294967295"/>
          </p:nvPr>
        </p:nvSpPr>
        <p:spPr>
          <a:xfrm>
            <a:off x="2011834" y="260350"/>
            <a:ext cx="8540750" cy="1116013"/>
          </a:xfrm>
        </p:spPr>
        <p:txBody>
          <a:bodyPr>
            <a:noAutofit/>
          </a:bodyPr>
          <a:lstStyle/>
          <a:p>
            <a:pPr algn="ctr"/>
            <a:r>
              <a:rPr lang="es-CO" sz="2000" b="1" dirty="0">
                <a:solidFill>
                  <a:schemeClr val="tx1"/>
                </a:solidFill>
                <a:latin typeface="Arial Unicode MS" pitchFamily="34" charset="-128"/>
                <a:ea typeface="Arial Unicode MS" pitchFamily="34" charset="-128"/>
                <a:cs typeface="Arial Unicode MS" pitchFamily="34" charset="-128"/>
              </a:rPr>
              <a:t>Universidad Autónoma del Estado de México</a:t>
            </a:r>
            <a:r>
              <a:rPr lang="es-CO" sz="2800" b="1" dirty="0">
                <a:solidFill>
                  <a:schemeClr val="tx1"/>
                </a:solidFill>
                <a:latin typeface="Arial Unicode MS" pitchFamily="34" charset="-128"/>
                <a:ea typeface="Arial Unicode MS" pitchFamily="34" charset="-128"/>
                <a:cs typeface="Arial Unicode MS" pitchFamily="34" charset="-128"/>
              </a:rPr>
              <a:t/>
            </a:r>
            <a:br>
              <a:rPr lang="es-CO" sz="2800" b="1" dirty="0">
                <a:solidFill>
                  <a:schemeClr val="tx1"/>
                </a:solidFill>
                <a:latin typeface="Arial Unicode MS" pitchFamily="34" charset="-128"/>
                <a:ea typeface="Arial Unicode MS" pitchFamily="34" charset="-128"/>
                <a:cs typeface="Arial Unicode MS" pitchFamily="34" charset="-128"/>
              </a:rPr>
            </a:br>
            <a:r>
              <a:rPr lang="es-CO" sz="2800" b="1" dirty="0">
                <a:solidFill>
                  <a:schemeClr val="tx1"/>
                </a:solidFill>
                <a:latin typeface="Arial Unicode MS" pitchFamily="34" charset="-128"/>
                <a:ea typeface="Arial Unicode MS" pitchFamily="34" charset="-128"/>
                <a:cs typeface="Arial Unicode MS" pitchFamily="34" charset="-128"/>
              </a:rPr>
              <a:t>  </a:t>
            </a:r>
            <a:br>
              <a:rPr lang="es-CO" sz="2800" b="1" dirty="0">
                <a:solidFill>
                  <a:schemeClr val="tx1"/>
                </a:solidFill>
                <a:latin typeface="Arial Unicode MS" pitchFamily="34" charset="-128"/>
                <a:ea typeface="Arial Unicode MS" pitchFamily="34" charset="-128"/>
                <a:cs typeface="Arial Unicode MS" pitchFamily="34" charset="-128"/>
              </a:rPr>
            </a:br>
            <a:r>
              <a:rPr lang="es-CO" sz="2400" b="1" dirty="0">
                <a:solidFill>
                  <a:schemeClr val="tx1"/>
                </a:solidFill>
                <a:latin typeface="Arial Unicode MS" pitchFamily="34" charset="-128"/>
                <a:ea typeface="Arial Unicode MS" pitchFamily="34" charset="-128"/>
                <a:cs typeface="Arial Unicode MS" pitchFamily="34" charset="-128"/>
              </a:rPr>
              <a:t>Facultad de Economía</a:t>
            </a:r>
            <a:endParaRPr lang="es-ES" sz="2800" b="1" dirty="0">
              <a:solidFill>
                <a:schemeClr val="tx1"/>
              </a:solidFill>
              <a:latin typeface="Arial Unicode MS" pitchFamily="34" charset="-128"/>
              <a:ea typeface="Arial Unicode MS" pitchFamily="34" charset="-128"/>
              <a:cs typeface="Arial Unicode MS" pitchFamily="34" charset="-128"/>
            </a:endParaRPr>
          </a:p>
        </p:txBody>
      </p:sp>
      <p:sp>
        <p:nvSpPr>
          <p:cNvPr id="7" name="2 Subtítulo"/>
          <p:cNvSpPr txBox="1">
            <a:spLocks/>
          </p:cNvSpPr>
          <p:nvPr/>
        </p:nvSpPr>
        <p:spPr>
          <a:xfrm>
            <a:off x="8274032" y="6246857"/>
            <a:ext cx="2728392" cy="350912"/>
          </a:xfrm>
          <a:prstGeom prst="rect">
            <a:avLst/>
          </a:prstGeom>
        </p:spPr>
        <p:txBody>
          <a:bodyPr vert="horz">
            <a:noAutofit/>
          </a:bodyPr>
          <a:lstStyle/>
          <a:p>
            <a:pPr algn="ctr" defTabSz="914400">
              <a:spcBef>
                <a:spcPct val="20000"/>
              </a:spcBef>
              <a:buClr>
                <a:schemeClr val="accent1"/>
              </a:buClr>
              <a:buSzPct val="85000"/>
              <a:defRPr/>
            </a:pPr>
            <a:r>
              <a:rPr lang="es-CO" sz="1600" b="1" spc="250" dirty="0"/>
              <a:t>Octubre</a:t>
            </a:r>
            <a:r>
              <a:rPr lang="es-CO" sz="1600" b="1" cap="all" spc="250" dirty="0"/>
              <a:t> </a:t>
            </a:r>
            <a:r>
              <a:rPr lang="es-CO" sz="1600" b="1" cap="all" spc="250" dirty="0" smtClean="0"/>
              <a:t>2016</a:t>
            </a:r>
            <a:endParaRPr lang="es-ES" sz="1600" b="1" cap="all" spc="250" dirty="0"/>
          </a:p>
          <a:p>
            <a:pPr algn="ctr" defTabSz="914400">
              <a:spcBef>
                <a:spcPct val="20000"/>
              </a:spcBef>
              <a:buClr>
                <a:schemeClr val="accent1"/>
              </a:buClr>
              <a:buSzPct val="85000"/>
              <a:defRPr/>
            </a:pPr>
            <a:endParaRPr lang="es-ES" sz="1600" b="1" cap="all" spc="250" dirty="0"/>
          </a:p>
        </p:txBody>
      </p:sp>
      <p:pic>
        <p:nvPicPr>
          <p:cNvPr id="1026" name="Picture 2" descr="D:\planeación_2011-2015\Logos\esc uaem_orig.bmp"/>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2153985" y="4734044"/>
            <a:ext cx="932432" cy="828000"/>
          </a:xfrm>
          <a:prstGeom prst="rect">
            <a:avLst/>
          </a:prstGeom>
          <a:noFill/>
        </p:spPr>
      </p:pic>
      <p:pic>
        <p:nvPicPr>
          <p:cNvPr id="4" name="Picture 2" descr="C:\HERE_herd\planeación 2011_2015\Logos\2013\iMAGOTIPO\imagotipodegradado .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38228" y="4842044"/>
            <a:ext cx="575870" cy="72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HERE_herd\planeación 2011_2015\Logos\escudo fac de ECONOMIA.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00063" y="4842044"/>
            <a:ext cx="749361" cy="75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6612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1981200" y="274638"/>
            <a:ext cx="8229600" cy="114300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SHIPPING AND HANDLING </a:t>
            </a:r>
          </a:p>
        </p:txBody>
      </p:sp>
      <p:sp>
        <p:nvSpPr>
          <p:cNvPr id="7170" name="Rectangle 2"/>
          <p:cNvSpPr>
            <a:spLocks noGrp="1" noChangeArrowheads="1"/>
          </p:cNvSpPr>
          <p:nvPr>
            <p:ph type="body" idx="1"/>
          </p:nvPr>
        </p:nvSpPr>
        <p:spPr>
          <a:xfrm>
            <a:off x="2057400" y="2017713"/>
            <a:ext cx="8229600" cy="4114800"/>
          </a:xfrm>
          <a:ln/>
        </p:spPr>
        <p:txBody>
          <a:bodyPr/>
          <a:lstStyle/>
          <a:p>
            <a:pPr>
              <a:lnSpc>
                <a:spcPct val="93000"/>
              </a:lnSpc>
              <a:spcBef>
                <a:spcPts val="9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3600"/>
          </a:p>
          <a:p>
            <a:pPr>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a:t>El medio de Transporte </a:t>
            </a:r>
          </a:p>
          <a:p>
            <a:pPr>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a:t>debe quedar definido en </a:t>
            </a:r>
          </a:p>
          <a:p>
            <a:pPr>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a:t>el instante de establecer </a:t>
            </a:r>
          </a:p>
          <a:p>
            <a:pPr>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a:t>la negociación, al igual </a:t>
            </a:r>
          </a:p>
          <a:p>
            <a:pPr>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a:t>que el INCOTERM a utilizar.</a:t>
            </a:r>
          </a:p>
          <a:p>
            <a:pPr>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800"/>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2438400"/>
            <a:ext cx="3352800" cy="2743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Tree>
    <p:extLst>
      <p:ext uri="{BB962C8B-B14F-4D97-AF65-F5344CB8AC3E}">
        <p14:creationId xmlns:p14="http://schemas.microsoft.com/office/powerpoint/2010/main" val="128785999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169"/>
                                        </p:tgtEl>
                                        <p:attrNameLst>
                                          <p:attrName>style.visibility</p:attrName>
                                        </p:attrNameLst>
                                      </p:cBhvr>
                                      <p:to>
                                        <p:strVal val="visible"/>
                                      </p:to>
                                    </p:set>
                                    <p:animEffect transition="in" filter="box(out)">
                                      <p:cBhvr>
                                        <p:cTn id="7" dur="500"/>
                                        <p:tgtEl>
                                          <p:spTgt spid="71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7170">
                                            <p:txEl>
                                              <p:pRg st="1" end="1"/>
                                            </p:txEl>
                                          </p:spTgt>
                                        </p:tgtEl>
                                        <p:attrNameLst>
                                          <p:attrName>style.visibility</p:attrName>
                                        </p:attrNameLst>
                                      </p:cBhvr>
                                      <p:to>
                                        <p:strVal val="visible"/>
                                      </p:to>
                                    </p:set>
                                    <p:animEffect transition="in" filter="box(out)">
                                      <p:cBhvr>
                                        <p:cTn id="12" dur="500"/>
                                        <p:tgtEl>
                                          <p:spTgt spid="717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7170">
                                            <p:txEl>
                                              <p:pRg st="2" end="2"/>
                                            </p:txEl>
                                          </p:spTgt>
                                        </p:tgtEl>
                                        <p:attrNameLst>
                                          <p:attrName>style.visibility</p:attrName>
                                        </p:attrNameLst>
                                      </p:cBhvr>
                                      <p:to>
                                        <p:strVal val="visible"/>
                                      </p:to>
                                    </p:set>
                                    <p:animEffect transition="in" filter="box(out)">
                                      <p:cBhvr>
                                        <p:cTn id="17" dur="500"/>
                                        <p:tgtEl>
                                          <p:spTgt spid="717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7170">
                                            <p:txEl>
                                              <p:pRg st="3" end="3"/>
                                            </p:txEl>
                                          </p:spTgt>
                                        </p:tgtEl>
                                        <p:attrNameLst>
                                          <p:attrName>style.visibility</p:attrName>
                                        </p:attrNameLst>
                                      </p:cBhvr>
                                      <p:to>
                                        <p:strVal val="visible"/>
                                      </p:to>
                                    </p:set>
                                    <p:animEffect transition="in" filter="box(out)">
                                      <p:cBhvr>
                                        <p:cTn id="22" dur="500"/>
                                        <p:tgtEl>
                                          <p:spTgt spid="7170">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7170">
                                            <p:txEl>
                                              <p:pRg st="4" end="4"/>
                                            </p:txEl>
                                          </p:spTgt>
                                        </p:tgtEl>
                                        <p:attrNameLst>
                                          <p:attrName>style.visibility</p:attrName>
                                        </p:attrNameLst>
                                      </p:cBhvr>
                                      <p:to>
                                        <p:strVal val="visible"/>
                                      </p:to>
                                    </p:set>
                                    <p:animEffect transition="in" filter="box(out)">
                                      <p:cBhvr>
                                        <p:cTn id="27" dur="500"/>
                                        <p:tgtEl>
                                          <p:spTgt spid="7170">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7170">
                                            <p:txEl>
                                              <p:pRg st="5" end="5"/>
                                            </p:txEl>
                                          </p:spTgt>
                                        </p:tgtEl>
                                        <p:attrNameLst>
                                          <p:attrName>style.visibility</p:attrName>
                                        </p:attrNameLst>
                                      </p:cBhvr>
                                      <p:to>
                                        <p:strVal val="visible"/>
                                      </p:to>
                                    </p:set>
                                    <p:animEffect transition="in" filter="box(out)">
                                      <p:cBhvr>
                                        <p:cTn id="32" dur="500"/>
                                        <p:tgtEl>
                                          <p:spTgt spid="717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autoUpdateAnimBg="0"/>
      <p:bldP spid="7170" grpId="0" build="p" autoUpdateAnimBg="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dondear rectángulo de esquina diagonal 15"/>
          <p:cNvSpPr/>
          <p:nvPr/>
        </p:nvSpPr>
        <p:spPr>
          <a:xfrm>
            <a:off x="1595407" y="1285860"/>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JUMBO BAGS</a:t>
            </a:r>
            <a:endParaRPr lang="es-ES" sz="1600" dirty="0"/>
          </a:p>
        </p:txBody>
      </p:sp>
      <p:sp>
        <p:nvSpPr>
          <p:cNvPr id="17" name="Recortar y redondear rectángulo de esquina sencilla 16"/>
          <p:cNvSpPr/>
          <p:nvPr/>
        </p:nvSpPr>
        <p:spPr>
          <a:xfrm>
            <a:off x="3065964" y="12858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Productos a granel como az</a:t>
            </a:r>
            <a:r>
              <a:rPr lang="es-ES" sz="1200" dirty="0">
                <a:solidFill>
                  <a:srgbClr val="FFFF00"/>
                </a:solidFill>
                <a:latin typeface="Arial" charset="0"/>
                <a:ea typeface="ＭＳ Ｐゴシック" charset="0"/>
                <a:cs typeface="Times New Roman" charset="0"/>
              </a:rPr>
              <a:t>ú</a:t>
            </a:r>
            <a:r>
              <a:rPr lang="es-ES" sz="1200" dirty="0">
                <a:solidFill>
                  <a:srgbClr val="FFFF00"/>
                </a:solidFill>
                <a:latin typeface="Verdana" charset="0"/>
                <a:ea typeface="ＭＳ Ｐゴシック" charset="0"/>
                <a:cs typeface="Times New Roman" charset="0"/>
              </a:rPr>
              <a:t>car, harinas, granos, pl</a:t>
            </a:r>
            <a:r>
              <a:rPr lang="es-ES" sz="1200" dirty="0">
                <a:solidFill>
                  <a:srgbClr val="FFFF00"/>
                </a:solidFill>
                <a:latin typeface="Arial" charset="0"/>
                <a:ea typeface="ＭＳ Ｐゴシック" charset="0"/>
                <a:cs typeface="Times New Roman" charset="0"/>
              </a:rPr>
              <a:t>á</a:t>
            </a:r>
            <a:r>
              <a:rPr lang="es-ES" sz="1200" dirty="0">
                <a:solidFill>
                  <a:srgbClr val="FFFF00"/>
                </a:solidFill>
                <a:latin typeface="Verdana" charset="0"/>
                <a:ea typeface="ＭＳ Ｐゴシック" charset="0"/>
                <a:cs typeface="Times New Roman" charset="0"/>
              </a:rPr>
              <a:t>sticos en pellet o gr</a:t>
            </a:r>
            <a:r>
              <a:rPr lang="es-ES" sz="1200" dirty="0">
                <a:solidFill>
                  <a:srgbClr val="FFFF00"/>
                </a:solidFill>
                <a:latin typeface="Arial" charset="0"/>
                <a:ea typeface="ＭＳ Ｐゴシック" charset="0"/>
                <a:cs typeface="Times New Roman" charset="0"/>
              </a:rPr>
              <a:t>á</a:t>
            </a:r>
            <a:r>
              <a:rPr lang="es-ES" sz="1200" dirty="0">
                <a:solidFill>
                  <a:srgbClr val="FFFF00"/>
                </a:solidFill>
                <a:latin typeface="Verdana" charset="0"/>
                <a:ea typeface="ＭＳ Ｐゴシック" charset="0"/>
                <a:cs typeface="Times New Roman" charset="0"/>
              </a:rPr>
              <a:t>nulos.</a:t>
            </a:r>
            <a:endParaRPr lang="es-ES" sz="1200" dirty="0">
              <a:solidFill>
                <a:srgbClr val="FFFF00"/>
              </a:solidFill>
              <a:latin typeface="Arial" charset="0"/>
              <a:ea typeface="ＭＳ Ｐゴシック" charset="0"/>
            </a:endParaRPr>
          </a:p>
        </p:txBody>
      </p:sp>
      <p:sp>
        <p:nvSpPr>
          <p:cNvPr id="25" name="Recortar y redondear rectángulo de esquina sencilla 24"/>
          <p:cNvSpPr/>
          <p:nvPr/>
        </p:nvSpPr>
        <p:spPr>
          <a:xfrm>
            <a:off x="6852178" y="12858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Se fabrican en rafia de polipropileno. </a:t>
            </a:r>
            <a:endParaRPr lang="es-ES" sz="1200" dirty="0">
              <a:solidFill>
                <a:srgbClr val="FFFF00"/>
              </a:solidFill>
              <a:latin typeface="Arial" charset="0"/>
              <a:ea typeface="ＭＳ Ｐゴシック" charset="0"/>
            </a:endParaRPr>
          </a:p>
        </p:txBody>
      </p:sp>
      <p:sp>
        <p:nvSpPr>
          <p:cNvPr id="28" name="CuadroTexto 27"/>
          <p:cNvSpPr txBox="1"/>
          <p:nvPr/>
        </p:nvSpPr>
        <p:spPr>
          <a:xfrm>
            <a:off x="1703512" y="916528"/>
            <a:ext cx="1368152" cy="369332"/>
          </a:xfrm>
          <a:prstGeom prst="rect">
            <a:avLst/>
          </a:prstGeom>
          <a:noFill/>
        </p:spPr>
        <p:txBody>
          <a:bodyPr wrap="square" rtlCol="0">
            <a:spAutoFit/>
          </a:bodyPr>
          <a:lstStyle/>
          <a:p>
            <a:r>
              <a:rPr lang="es-ES" dirty="0"/>
              <a:t>EMBALAJE</a:t>
            </a:r>
            <a:endParaRPr lang="es-ES" dirty="0"/>
          </a:p>
        </p:txBody>
      </p:sp>
      <p:sp>
        <p:nvSpPr>
          <p:cNvPr id="29" name="CuadroTexto 28"/>
          <p:cNvSpPr txBox="1"/>
          <p:nvPr/>
        </p:nvSpPr>
        <p:spPr>
          <a:xfrm>
            <a:off x="3150512" y="916528"/>
            <a:ext cx="2088232" cy="369332"/>
          </a:xfrm>
          <a:prstGeom prst="rect">
            <a:avLst/>
          </a:prstGeom>
          <a:noFill/>
        </p:spPr>
        <p:txBody>
          <a:bodyPr wrap="square" rtlCol="0">
            <a:spAutoFit/>
          </a:bodyPr>
          <a:lstStyle/>
          <a:p>
            <a:r>
              <a:rPr lang="es-ES" dirty="0"/>
              <a:t>APLICACIONES</a:t>
            </a:r>
            <a:endParaRPr lang="es-ES" dirty="0"/>
          </a:p>
        </p:txBody>
      </p:sp>
      <p:sp>
        <p:nvSpPr>
          <p:cNvPr id="30" name="CuadroTexto 29"/>
          <p:cNvSpPr txBox="1"/>
          <p:nvPr/>
        </p:nvSpPr>
        <p:spPr>
          <a:xfrm>
            <a:off x="6865288" y="916528"/>
            <a:ext cx="2088232" cy="369332"/>
          </a:xfrm>
          <a:prstGeom prst="rect">
            <a:avLst/>
          </a:prstGeom>
          <a:noFill/>
        </p:spPr>
        <p:txBody>
          <a:bodyPr wrap="square" rtlCol="0">
            <a:spAutoFit/>
          </a:bodyPr>
          <a:lstStyle/>
          <a:p>
            <a:r>
              <a:rPr lang="es-ES" dirty="0"/>
              <a:t>OBSERVACIONES</a:t>
            </a:r>
            <a:endParaRPr lang="es-ES" dirty="0"/>
          </a:p>
        </p:txBody>
      </p:sp>
      <p:pic>
        <p:nvPicPr>
          <p:cNvPr id="20" name="Imagen 1"/>
          <p:cNvPicPr>
            <a:picLocks noChangeAspect="1"/>
          </p:cNvPicPr>
          <p:nvPr/>
        </p:nvPicPr>
        <p:blipFill>
          <a:blip r:embed="rId2"/>
          <a:stretch>
            <a:fillRect/>
          </a:stretch>
        </p:blipFill>
        <p:spPr>
          <a:xfrm>
            <a:off x="1919536" y="2979820"/>
            <a:ext cx="3600400" cy="3600400"/>
          </a:xfrm>
          <a:prstGeom prst="rect">
            <a:avLst/>
          </a:prstGeom>
        </p:spPr>
      </p:pic>
      <p:cxnSp>
        <p:nvCxnSpPr>
          <p:cNvPr id="9"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2" name="Rectangle 4"/>
          <p:cNvSpPr>
            <a:spLocks noChangeArrowheads="1"/>
          </p:cNvSpPr>
          <p:nvPr/>
        </p:nvSpPr>
        <p:spPr bwMode="auto">
          <a:xfrm>
            <a:off x="1595406" y="285728"/>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pic>
        <p:nvPicPr>
          <p:cNvPr id="2" name="Imagen 1"/>
          <p:cNvPicPr>
            <a:picLocks noChangeAspect="1"/>
          </p:cNvPicPr>
          <p:nvPr/>
        </p:nvPicPr>
        <p:blipFill>
          <a:blip r:embed="rId3"/>
          <a:stretch>
            <a:fillRect/>
          </a:stretch>
        </p:blipFill>
        <p:spPr>
          <a:xfrm>
            <a:off x="6144344" y="2348881"/>
            <a:ext cx="4344144" cy="3475315"/>
          </a:xfrm>
          <a:prstGeom prst="rect">
            <a:avLst/>
          </a:prstGeom>
        </p:spPr>
      </p:pic>
    </p:spTree>
    <p:extLst>
      <p:ext uri="{BB962C8B-B14F-4D97-AF65-F5344CB8AC3E}">
        <p14:creationId xmlns:p14="http://schemas.microsoft.com/office/powerpoint/2010/main" val="46185101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032000" y="381000"/>
            <a:ext cx="8128000" cy="6096000"/>
          </a:xfrm>
          <a:prstGeom prst="rect">
            <a:avLst/>
          </a:prstGeom>
        </p:spPr>
      </p:pic>
    </p:spTree>
    <p:extLst>
      <p:ext uri="{BB962C8B-B14F-4D97-AF65-F5344CB8AC3E}">
        <p14:creationId xmlns:p14="http://schemas.microsoft.com/office/powerpoint/2010/main" val="50518518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dondear rectángulo de esquina diagonal 17"/>
          <p:cNvSpPr/>
          <p:nvPr/>
        </p:nvSpPr>
        <p:spPr>
          <a:xfrm>
            <a:off x="1591766" y="1285860"/>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TAMBORES</a:t>
            </a:r>
            <a:endParaRPr lang="es-ES" sz="1600" dirty="0"/>
          </a:p>
        </p:txBody>
      </p:sp>
      <p:sp>
        <p:nvSpPr>
          <p:cNvPr id="19" name="Recortar y redondear rectángulo de esquina sencilla 18"/>
          <p:cNvSpPr/>
          <p:nvPr/>
        </p:nvSpPr>
        <p:spPr>
          <a:xfrm>
            <a:off x="3065964" y="12858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Petr</a:t>
            </a:r>
            <a:r>
              <a:rPr lang="es-ES" sz="1200" dirty="0">
                <a:solidFill>
                  <a:srgbClr val="FFFF00"/>
                </a:solidFill>
                <a:latin typeface="Arial" charset="0"/>
                <a:ea typeface="ＭＳ Ｐゴシック" charset="0"/>
                <a:cs typeface="Times New Roman" charset="0"/>
              </a:rPr>
              <a:t>ó</a:t>
            </a:r>
            <a:r>
              <a:rPr lang="es-ES" sz="1200" dirty="0">
                <a:solidFill>
                  <a:srgbClr val="FFFF00"/>
                </a:solidFill>
                <a:latin typeface="Verdana" charset="0"/>
                <a:ea typeface="ＭＳ Ｐゴシック" charset="0"/>
                <a:cs typeface="Times New Roman" charset="0"/>
              </a:rPr>
              <a:t>leo y sus derivados, productos qu</a:t>
            </a:r>
            <a:r>
              <a:rPr lang="es-ES" sz="1200" dirty="0">
                <a:solidFill>
                  <a:srgbClr val="FFFF00"/>
                </a:solidFill>
                <a:latin typeface="Arial" charset="0"/>
                <a:ea typeface="ＭＳ Ｐゴシック" charset="0"/>
                <a:cs typeface="Times New Roman" charset="0"/>
              </a:rPr>
              <a:t>í</a:t>
            </a:r>
            <a:r>
              <a:rPr lang="es-ES" sz="1200" dirty="0">
                <a:solidFill>
                  <a:srgbClr val="FFFF00"/>
                </a:solidFill>
                <a:latin typeface="Verdana" charset="0"/>
                <a:ea typeface="ＭＳ Ｐゴシック" charset="0"/>
                <a:cs typeface="Times New Roman" charset="0"/>
              </a:rPr>
              <a:t>micos,  Bebidas y pulpas de fruta a granel. </a:t>
            </a:r>
            <a:endParaRPr lang="es-ES" sz="1200" dirty="0">
              <a:solidFill>
                <a:srgbClr val="FFFF00"/>
              </a:solidFill>
              <a:latin typeface="Arial" charset="0"/>
              <a:ea typeface="ＭＳ Ｐゴシック" charset="0"/>
            </a:endParaRPr>
          </a:p>
        </p:txBody>
      </p:sp>
      <p:sp>
        <p:nvSpPr>
          <p:cNvPr id="26" name="Recortar y redondear rectángulo de esquina sencilla 25"/>
          <p:cNvSpPr/>
          <p:nvPr/>
        </p:nvSpPr>
        <p:spPr>
          <a:xfrm>
            <a:off x="6852178" y="12858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algn="just"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Se fabrican en acero o polietileno de alta densidad con capacidad hasta 55 galones o 240 litros. Aplicables a sistema bag in box. </a:t>
            </a:r>
            <a:endParaRPr lang="es-ES" sz="1200" dirty="0">
              <a:solidFill>
                <a:srgbClr val="FFFF00"/>
              </a:solidFill>
              <a:latin typeface="Arial" charset="0"/>
              <a:ea typeface="ＭＳ Ｐゴシック" charset="0"/>
            </a:endParaRPr>
          </a:p>
        </p:txBody>
      </p:sp>
      <p:sp>
        <p:nvSpPr>
          <p:cNvPr id="28" name="CuadroTexto 27"/>
          <p:cNvSpPr txBox="1"/>
          <p:nvPr/>
        </p:nvSpPr>
        <p:spPr>
          <a:xfrm>
            <a:off x="1727452" y="916528"/>
            <a:ext cx="1368152" cy="369332"/>
          </a:xfrm>
          <a:prstGeom prst="rect">
            <a:avLst/>
          </a:prstGeom>
          <a:noFill/>
        </p:spPr>
        <p:txBody>
          <a:bodyPr wrap="square" rtlCol="0">
            <a:spAutoFit/>
          </a:bodyPr>
          <a:lstStyle/>
          <a:p>
            <a:r>
              <a:rPr lang="es-ES" dirty="0"/>
              <a:t>EMBALAJE</a:t>
            </a:r>
            <a:endParaRPr lang="es-ES" dirty="0"/>
          </a:p>
        </p:txBody>
      </p:sp>
      <p:sp>
        <p:nvSpPr>
          <p:cNvPr id="29" name="CuadroTexto 28"/>
          <p:cNvSpPr txBox="1"/>
          <p:nvPr/>
        </p:nvSpPr>
        <p:spPr>
          <a:xfrm>
            <a:off x="3150512" y="916528"/>
            <a:ext cx="2088232" cy="369332"/>
          </a:xfrm>
          <a:prstGeom prst="rect">
            <a:avLst/>
          </a:prstGeom>
          <a:noFill/>
        </p:spPr>
        <p:txBody>
          <a:bodyPr wrap="square" rtlCol="0">
            <a:spAutoFit/>
          </a:bodyPr>
          <a:lstStyle/>
          <a:p>
            <a:r>
              <a:rPr lang="es-ES" dirty="0"/>
              <a:t>APLICACIONES</a:t>
            </a:r>
            <a:endParaRPr lang="es-ES" dirty="0"/>
          </a:p>
        </p:txBody>
      </p:sp>
      <p:sp>
        <p:nvSpPr>
          <p:cNvPr id="30" name="CuadroTexto 29"/>
          <p:cNvSpPr txBox="1"/>
          <p:nvPr/>
        </p:nvSpPr>
        <p:spPr>
          <a:xfrm>
            <a:off x="6865288" y="916528"/>
            <a:ext cx="2088232" cy="369332"/>
          </a:xfrm>
          <a:prstGeom prst="rect">
            <a:avLst/>
          </a:prstGeom>
          <a:noFill/>
        </p:spPr>
        <p:txBody>
          <a:bodyPr wrap="square" rtlCol="0">
            <a:spAutoFit/>
          </a:bodyPr>
          <a:lstStyle/>
          <a:p>
            <a:r>
              <a:rPr lang="es-ES" dirty="0"/>
              <a:t>OBSERVACIONES</a:t>
            </a:r>
            <a:endParaRPr lang="es-ES" dirty="0"/>
          </a:p>
        </p:txBody>
      </p:sp>
      <p:pic>
        <p:nvPicPr>
          <p:cNvPr id="11" name="Imagen 1"/>
          <p:cNvPicPr>
            <a:picLocks noChangeAspect="1"/>
          </p:cNvPicPr>
          <p:nvPr/>
        </p:nvPicPr>
        <p:blipFill>
          <a:blip r:embed="rId2"/>
          <a:stretch>
            <a:fillRect/>
          </a:stretch>
        </p:blipFill>
        <p:spPr>
          <a:xfrm>
            <a:off x="6858032" y="3043236"/>
            <a:ext cx="3810000" cy="3810000"/>
          </a:xfrm>
          <a:prstGeom prst="rect">
            <a:avLst/>
          </a:prstGeom>
        </p:spPr>
      </p:pic>
      <p:pic>
        <p:nvPicPr>
          <p:cNvPr id="12" name="Imagen 3"/>
          <p:cNvPicPr>
            <a:picLocks noChangeAspect="1"/>
          </p:cNvPicPr>
          <p:nvPr/>
        </p:nvPicPr>
        <p:blipFill>
          <a:blip r:embed="rId3"/>
          <a:stretch>
            <a:fillRect/>
          </a:stretch>
        </p:blipFill>
        <p:spPr>
          <a:xfrm>
            <a:off x="2412992" y="3016264"/>
            <a:ext cx="3182942" cy="3023795"/>
          </a:xfrm>
          <a:prstGeom prst="rect">
            <a:avLst/>
          </a:prstGeom>
        </p:spPr>
      </p:pic>
      <p:cxnSp>
        <p:nvCxnSpPr>
          <p:cNvPr id="10"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5"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spTree>
    <p:extLst>
      <p:ext uri="{BB962C8B-B14F-4D97-AF65-F5344CB8AC3E}">
        <p14:creationId xmlns:p14="http://schemas.microsoft.com/office/powerpoint/2010/main" val="2028720897"/>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dondear rectángulo de esquina diagonal 1"/>
          <p:cNvSpPr/>
          <p:nvPr/>
        </p:nvSpPr>
        <p:spPr>
          <a:xfrm>
            <a:off x="1595407" y="1280160"/>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GARRAFAS</a:t>
            </a:r>
            <a:endParaRPr lang="es-ES" sz="1600" dirty="0"/>
          </a:p>
        </p:txBody>
      </p:sp>
      <p:sp>
        <p:nvSpPr>
          <p:cNvPr id="3" name="Recortar y redondear rectángulo de esquina sencilla 2"/>
          <p:cNvSpPr/>
          <p:nvPr/>
        </p:nvSpPr>
        <p:spPr>
          <a:xfrm>
            <a:off x="3107574" y="12801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Productos qu</a:t>
            </a:r>
            <a:r>
              <a:rPr lang="es-ES" sz="1200" dirty="0">
                <a:solidFill>
                  <a:srgbClr val="FFFF00"/>
                </a:solidFill>
                <a:latin typeface="Arial" charset="0"/>
                <a:ea typeface="ＭＳ Ｐゴシック" charset="0"/>
                <a:cs typeface="Times New Roman" charset="0"/>
              </a:rPr>
              <a:t>í</a:t>
            </a:r>
            <a:r>
              <a:rPr lang="es-ES" sz="1200" dirty="0">
                <a:solidFill>
                  <a:srgbClr val="FFFF00"/>
                </a:solidFill>
                <a:latin typeface="Verdana" charset="0"/>
                <a:ea typeface="ＭＳ Ｐゴシック" charset="0"/>
                <a:cs typeface="Times New Roman" charset="0"/>
              </a:rPr>
              <a:t>micos</a:t>
            </a:r>
            <a:endParaRPr lang="es-ES" sz="1200" dirty="0">
              <a:solidFill>
                <a:srgbClr val="FFFF00"/>
              </a:solidFill>
              <a:latin typeface="Arial" charset="0"/>
              <a:ea typeface="ＭＳ Ｐゴシック" charset="0"/>
            </a:endParaRPr>
          </a:p>
        </p:txBody>
      </p:sp>
      <p:sp>
        <p:nvSpPr>
          <p:cNvPr id="22" name="Recortar y redondear rectángulo de esquina sencilla 21"/>
          <p:cNvSpPr/>
          <p:nvPr/>
        </p:nvSpPr>
        <p:spPr>
          <a:xfrm>
            <a:off x="6879175" y="12801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Se denominan tambi</a:t>
            </a:r>
            <a:r>
              <a:rPr lang="es-ES" sz="1200" dirty="0">
                <a:solidFill>
                  <a:srgbClr val="FFFF00"/>
                </a:solidFill>
                <a:latin typeface="Arial" charset="0"/>
                <a:ea typeface="ＭＳ Ｐゴシック" charset="0"/>
                <a:cs typeface="Times New Roman" charset="0"/>
              </a:rPr>
              <a:t>é</a:t>
            </a:r>
            <a:r>
              <a:rPr lang="es-ES" sz="1200" dirty="0">
                <a:solidFill>
                  <a:srgbClr val="FFFF00"/>
                </a:solidFill>
                <a:latin typeface="Verdana" charset="0"/>
                <a:ea typeface="ＭＳ Ｐゴシック" charset="0"/>
                <a:cs typeface="Times New Roman" charset="0"/>
              </a:rPr>
              <a:t>n damajuanas, requieren de material de </a:t>
            </a:r>
            <a:r>
              <a:rPr lang="es-ES" sz="1200" dirty="0">
                <a:solidFill>
                  <a:srgbClr val="FFFF00"/>
                </a:solidFill>
                <a:latin typeface="Verdana" charset="0"/>
                <a:ea typeface="ＭＳ Ｐゴシック" charset="0"/>
                <a:cs typeface="Times New Roman" charset="0"/>
              </a:rPr>
              <a:t>protección </a:t>
            </a:r>
            <a:r>
              <a:rPr lang="es-ES" sz="1200" dirty="0">
                <a:solidFill>
                  <a:srgbClr val="FFFF00"/>
                </a:solidFill>
                <a:latin typeface="Verdana" charset="0"/>
                <a:ea typeface="ＭＳ Ｐゴシック" charset="0"/>
                <a:cs typeface="Times New Roman" charset="0"/>
              </a:rPr>
              <a:t>y amortiguamiento.</a:t>
            </a:r>
            <a:endParaRPr lang="es-ES" sz="1200" dirty="0">
              <a:solidFill>
                <a:srgbClr val="FFFF00"/>
              </a:solidFill>
              <a:latin typeface="Arial" charset="0"/>
              <a:ea typeface="ＭＳ Ｐゴシック" charset="0"/>
            </a:endParaRPr>
          </a:p>
        </p:txBody>
      </p:sp>
      <p:pic>
        <p:nvPicPr>
          <p:cNvPr id="18" name="Imagen 1"/>
          <p:cNvPicPr>
            <a:picLocks noChangeAspect="1"/>
          </p:cNvPicPr>
          <p:nvPr/>
        </p:nvPicPr>
        <p:blipFill>
          <a:blip r:embed="rId2"/>
          <a:stretch>
            <a:fillRect/>
          </a:stretch>
        </p:blipFill>
        <p:spPr>
          <a:xfrm>
            <a:off x="1666844" y="2241572"/>
            <a:ext cx="6921500" cy="4330700"/>
          </a:xfrm>
          <a:prstGeom prst="rect">
            <a:avLst/>
          </a:prstGeom>
        </p:spPr>
      </p:pic>
      <p:pic>
        <p:nvPicPr>
          <p:cNvPr id="19" name="Imagen 2"/>
          <p:cNvPicPr>
            <a:picLocks noChangeAspect="1"/>
          </p:cNvPicPr>
          <p:nvPr/>
        </p:nvPicPr>
        <p:blipFill>
          <a:blip r:embed="rId3"/>
          <a:stretch>
            <a:fillRect/>
          </a:stretch>
        </p:blipFill>
        <p:spPr>
          <a:xfrm>
            <a:off x="8096264" y="2928934"/>
            <a:ext cx="2247714" cy="2996952"/>
          </a:xfrm>
          <a:prstGeom prst="rect">
            <a:avLst/>
          </a:prstGeom>
        </p:spPr>
      </p:pic>
      <p:cxnSp>
        <p:nvCxnSpPr>
          <p:cNvPr id="7"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sp>
        <p:nvSpPr>
          <p:cNvPr id="11" name="CuadroTexto 27"/>
          <p:cNvSpPr txBox="1"/>
          <p:nvPr/>
        </p:nvSpPr>
        <p:spPr>
          <a:xfrm>
            <a:off x="1703512" y="916528"/>
            <a:ext cx="1368152" cy="369332"/>
          </a:xfrm>
          <a:prstGeom prst="rect">
            <a:avLst/>
          </a:prstGeom>
          <a:noFill/>
        </p:spPr>
        <p:txBody>
          <a:bodyPr wrap="square" rtlCol="0">
            <a:spAutoFit/>
          </a:bodyPr>
          <a:lstStyle/>
          <a:p>
            <a:r>
              <a:rPr lang="es-ES" dirty="0"/>
              <a:t>EMBALAJE</a:t>
            </a:r>
            <a:endParaRPr lang="es-ES" dirty="0"/>
          </a:p>
        </p:txBody>
      </p:sp>
      <p:sp>
        <p:nvSpPr>
          <p:cNvPr id="12" name="CuadroTexto 28"/>
          <p:cNvSpPr txBox="1"/>
          <p:nvPr/>
        </p:nvSpPr>
        <p:spPr>
          <a:xfrm>
            <a:off x="3143672" y="916528"/>
            <a:ext cx="2088232" cy="369332"/>
          </a:xfrm>
          <a:prstGeom prst="rect">
            <a:avLst/>
          </a:prstGeom>
          <a:noFill/>
        </p:spPr>
        <p:txBody>
          <a:bodyPr wrap="square" rtlCol="0">
            <a:spAutoFit/>
          </a:bodyPr>
          <a:lstStyle/>
          <a:p>
            <a:r>
              <a:rPr lang="es-ES" dirty="0"/>
              <a:t>APLICACIONES</a:t>
            </a:r>
            <a:endParaRPr lang="es-ES" dirty="0"/>
          </a:p>
        </p:txBody>
      </p:sp>
      <p:sp>
        <p:nvSpPr>
          <p:cNvPr id="13" name="CuadroTexto 29"/>
          <p:cNvSpPr txBox="1"/>
          <p:nvPr/>
        </p:nvSpPr>
        <p:spPr>
          <a:xfrm>
            <a:off x="6888088" y="916528"/>
            <a:ext cx="2088232" cy="369332"/>
          </a:xfrm>
          <a:prstGeom prst="rect">
            <a:avLst/>
          </a:prstGeom>
          <a:noFill/>
        </p:spPr>
        <p:txBody>
          <a:bodyPr wrap="square" rtlCol="0">
            <a:spAutoFit/>
          </a:bodyPr>
          <a:lstStyle/>
          <a:p>
            <a:r>
              <a:rPr lang="es-ES" dirty="0"/>
              <a:t>OBSERVACIONES</a:t>
            </a:r>
            <a:endParaRPr lang="es-ES" dirty="0"/>
          </a:p>
        </p:txBody>
      </p:sp>
    </p:spTree>
    <p:extLst>
      <p:ext uri="{BB962C8B-B14F-4D97-AF65-F5344CB8AC3E}">
        <p14:creationId xmlns:p14="http://schemas.microsoft.com/office/powerpoint/2010/main" val="202043210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dondear rectángulo de esquina diagonal 27"/>
          <p:cNvSpPr/>
          <p:nvPr/>
        </p:nvSpPr>
        <p:spPr>
          <a:xfrm>
            <a:off x="1595407" y="1280160"/>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CUÑETES</a:t>
            </a:r>
          </a:p>
        </p:txBody>
      </p:sp>
      <p:sp>
        <p:nvSpPr>
          <p:cNvPr id="29" name="Recortar y redondear rectángulo de esquina sencilla 28"/>
          <p:cNvSpPr/>
          <p:nvPr/>
        </p:nvSpPr>
        <p:spPr>
          <a:xfrm>
            <a:off x="3107574" y="12801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Principalmente polvos, adhesivos</a:t>
            </a:r>
            <a:r>
              <a:rPr lang="es-ES" sz="1200" dirty="0">
                <a:solidFill>
                  <a:srgbClr val="FFFF00"/>
                </a:solidFill>
                <a:latin typeface="Verdana" charset="0"/>
                <a:ea typeface="ＭＳ Ｐゴシック" charset="0"/>
                <a:cs typeface="Times New Roman" charset="0"/>
              </a:rPr>
              <a:t>, </a:t>
            </a:r>
            <a:r>
              <a:rPr lang="es-ES" sz="1200" dirty="0">
                <a:solidFill>
                  <a:srgbClr val="FFFF00"/>
                </a:solidFill>
                <a:latin typeface="Verdana" charset="0"/>
                <a:ea typeface="ＭＳ Ｐゴシック" charset="0"/>
                <a:cs typeface="Times New Roman" charset="0"/>
              </a:rPr>
              <a:t>químicos</a:t>
            </a:r>
            <a:endParaRPr lang="es-ES" sz="1200" dirty="0">
              <a:solidFill>
                <a:srgbClr val="FFFF00"/>
              </a:solidFill>
              <a:latin typeface="Arial" charset="0"/>
              <a:ea typeface="ＭＳ Ｐゴシック" charset="0"/>
            </a:endParaRPr>
          </a:p>
        </p:txBody>
      </p:sp>
      <p:sp>
        <p:nvSpPr>
          <p:cNvPr id="30" name="Recortar y redondear rectángulo de esquina sencilla 29"/>
          <p:cNvSpPr/>
          <p:nvPr/>
        </p:nvSpPr>
        <p:spPr>
          <a:xfrm>
            <a:off x="6879175" y="12801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De cartón, (30 </a:t>
            </a:r>
            <a:r>
              <a:rPr lang="es-ES" sz="1200" dirty="0" err="1">
                <a:solidFill>
                  <a:srgbClr val="FFFF00"/>
                </a:solidFill>
                <a:latin typeface="Verdana" charset="0"/>
                <a:ea typeface="ＭＳ Ｐゴシック" charset="0"/>
                <a:cs typeface="Times New Roman" charset="0"/>
              </a:rPr>
              <a:t>Kgs</a:t>
            </a:r>
            <a:r>
              <a:rPr lang="es-ES" sz="1200" dirty="0">
                <a:solidFill>
                  <a:srgbClr val="FFFF00"/>
                </a:solidFill>
                <a:latin typeface="Verdana" charset="0"/>
                <a:ea typeface="ＭＳ Ｐゴシック" charset="0"/>
                <a:cs typeface="Times New Roman" charset="0"/>
              </a:rPr>
              <a:t>.)</a:t>
            </a:r>
            <a:endParaRPr lang="es-ES" sz="1200" dirty="0">
              <a:solidFill>
                <a:srgbClr val="FFFF00"/>
              </a:solidFill>
              <a:latin typeface="Arial" charset="0"/>
              <a:ea typeface="ＭＳ Ｐゴシック" charset="0"/>
            </a:endParaRPr>
          </a:p>
        </p:txBody>
      </p:sp>
      <p:pic>
        <p:nvPicPr>
          <p:cNvPr id="17" name="Imagen 2"/>
          <p:cNvPicPr>
            <a:picLocks noChangeAspect="1"/>
          </p:cNvPicPr>
          <p:nvPr/>
        </p:nvPicPr>
        <p:blipFill>
          <a:blip r:embed="rId2"/>
          <a:stretch>
            <a:fillRect/>
          </a:stretch>
        </p:blipFill>
        <p:spPr>
          <a:xfrm>
            <a:off x="7176120" y="2924944"/>
            <a:ext cx="3175000" cy="2870200"/>
          </a:xfrm>
          <a:prstGeom prst="rect">
            <a:avLst/>
          </a:prstGeom>
        </p:spPr>
      </p:pic>
      <p:cxnSp>
        <p:nvCxnSpPr>
          <p:cNvPr id="7"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sp>
        <p:nvSpPr>
          <p:cNvPr id="11" name="CuadroTexto 27"/>
          <p:cNvSpPr txBox="1"/>
          <p:nvPr/>
        </p:nvSpPr>
        <p:spPr>
          <a:xfrm>
            <a:off x="1703512" y="916528"/>
            <a:ext cx="1368152" cy="369332"/>
          </a:xfrm>
          <a:prstGeom prst="rect">
            <a:avLst/>
          </a:prstGeom>
          <a:noFill/>
        </p:spPr>
        <p:txBody>
          <a:bodyPr wrap="square" rtlCol="0">
            <a:spAutoFit/>
          </a:bodyPr>
          <a:lstStyle/>
          <a:p>
            <a:r>
              <a:rPr lang="es-ES" dirty="0"/>
              <a:t>EMBALAJE</a:t>
            </a:r>
            <a:endParaRPr lang="es-ES" dirty="0"/>
          </a:p>
        </p:txBody>
      </p:sp>
      <p:sp>
        <p:nvSpPr>
          <p:cNvPr id="12" name="CuadroTexto 28"/>
          <p:cNvSpPr txBox="1"/>
          <p:nvPr/>
        </p:nvSpPr>
        <p:spPr>
          <a:xfrm>
            <a:off x="3143672" y="916528"/>
            <a:ext cx="2088232" cy="369332"/>
          </a:xfrm>
          <a:prstGeom prst="rect">
            <a:avLst/>
          </a:prstGeom>
          <a:noFill/>
        </p:spPr>
        <p:txBody>
          <a:bodyPr wrap="square" rtlCol="0">
            <a:spAutoFit/>
          </a:bodyPr>
          <a:lstStyle/>
          <a:p>
            <a:r>
              <a:rPr lang="es-ES" dirty="0"/>
              <a:t>APLICACIONES</a:t>
            </a:r>
            <a:endParaRPr lang="es-ES" dirty="0"/>
          </a:p>
        </p:txBody>
      </p:sp>
      <p:sp>
        <p:nvSpPr>
          <p:cNvPr id="13" name="CuadroTexto 29"/>
          <p:cNvSpPr txBox="1"/>
          <p:nvPr/>
        </p:nvSpPr>
        <p:spPr>
          <a:xfrm>
            <a:off x="6888088" y="916528"/>
            <a:ext cx="2088232" cy="369332"/>
          </a:xfrm>
          <a:prstGeom prst="rect">
            <a:avLst/>
          </a:prstGeom>
          <a:noFill/>
        </p:spPr>
        <p:txBody>
          <a:bodyPr wrap="square" rtlCol="0">
            <a:spAutoFit/>
          </a:bodyPr>
          <a:lstStyle/>
          <a:p>
            <a:r>
              <a:rPr lang="es-ES" dirty="0"/>
              <a:t>OBSERVACIONES</a:t>
            </a:r>
            <a:endParaRPr lang="es-ES" dirty="0"/>
          </a:p>
        </p:txBody>
      </p:sp>
      <p:pic>
        <p:nvPicPr>
          <p:cNvPr id="2" name="Imagen 1"/>
          <p:cNvPicPr>
            <a:picLocks noChangeAspect="1"/>
          </p:cNvPicPr>
          <p:nvPr/>
        </p:nvPicPr>
        <p:blipFill>
          <a:blip r:embed="rId3"/>
          <a:stretch>
            <a:fillRect/>
          </a:stretch>
        </p:blipFill>
        <p:spPr>
          <a:xfrm>
            <a:off x="2135560" y="2564904"/>
            <a:ext cx="4754488" cy="3567768"/>
          </a:xfrm>
          <a:prstGeom prst="rect">
            <a:avLst/>
          </a:prstGeom>
        </p:spPr>
      </p:pic>
    </p:spTree>
    <p:extLst>
      <p:ext uri="{BB962C8B-B14F-4D97-AF65-F5344CB8AC3E}">
        <p14:creationId xmlns:p14="http://schemas.microsoft.com/office/powerpoint/2010/main" val="177359509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dondear rectángulo de esquina diagonal 30"/>
          <p:cNvSpPr/>
          <p:nvPr/>
        </p:nvSpPr>
        <p:spPr>
          <a:xfrm>
            <a:off x="1595407" y="1280160"/>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CAJONES DE MADERA</a:t>
            </a:r>
            <a:endParaRPr lang="es-ES" sz="1600" dirty="0"/>
          </a:p>
        </p:txBody>
      </p:sp>
      <p:sp>
        <p:nvSpPr>
          <p:cNvPr id="32" name="Recortar y redondear rectángulo de esquina sencilla 31"/>
          <p:cNvSpPr/>
          <p:nvPr/>
        </p:nvSpPr>
        <p:spPr>
          <a:xfrm>
            <a:off x="3107574" y="12801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Embalajes de transporte</a:t>
            </a:r>
            <a:endParaRPr lang="es-ES" sz="1200" dirty="0">
              <a:solidFill>
                <a:srgbClr val="FFFF00"/>
              </a:solidFill>
              <a:latin typeface="Arial" charset="0"/>
              <a:ea typeface="ＭＳ Ｐゴシック" charset="0"/>
            </a:endParaRPr>
          </a:p>
        </p:txBody>
      </p:sp>
      <p:sp>
        <p:nvSpPr>
          <p:cNvPr id="33" name="Recortar y redondear rectángulo de esquina sencilla 32"/>
          <p:cNvSpPr/>
          <p:nvPr/>
        </p:nvSpPr>
        <p:spPr>
          <a:xfrm>
            <a:off x="6879175" y="12801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Madera, diversas aplicaciones</a:t>
            </a:r>
            <a:endParaRPr lang="es-ES" sz="1200" dirty="0">
              <a:solidFill>
                <a:srgbClr val="FFFF00"/>
              </a:solidFill>
              <a:latin typeface="Arial" charset="0"/>
              <a:ea typeface="ＭＳ Ｐゴシック" charset="0"/>
            </a:endParaRPr>
          </a:p>
        </p:txBody>
      </p:sp>
      <p:pic>
        <p:nvPicPr>
          <p:cNvPr id="225282" name="Picture 2" descr="http://2.bp.blogspot.com/_D2brfbuGJbc/TKUvnYsFF4I/AAAAAAAAAS8/W8EaM0mKeMs/s1600/cajones+2.jpg"/>
          <p:cNvPicPr>
            <a:picLocks noChangeAspect="1" noChangeArrowheads="1"/>
          </p:cNvPicPr>
          <p:nvPr/>
        </p:nvPicPr>
        <p:blipFill>
          <a:blip r:embed="rId2"/>
          <a:srcRect/>
          <a:stretch>
            <a:fillRect/>
          </a:stretch>
        </p:blipFill>
        <p:spPr bwMode="auto">
          <a:xfrm>
            <a:off x="1952597" y="2500306"/>
            <a:ext cx="4474409" cy="3143272"/>
          </a:xfrm>
          <a:prstGeom prst="rect">
            <a:avLst/>
          </a:prstGeom>
          <a:noFill/>
        </p:spPr>
      </p:pic>
      <p:pic>
        <p:nvPicPr>
          <p:cNvPr id="225284" name="Picture 4" descr="http://t0.gstatic.com/images?q=tbn:ANd9GcQH_TyDKFMuCqXayDbA99A6j3sDn5hiCtfmzVAc50HMw4EkfS7J3ONVR_VHkQ"/>
          <p:cNvPicPr>
            <a:picLocks noChangeAspect="1" noChangeArrowheads="1"/>
          </p:cNvPicPr>
          <p:nvPr/>
        </p:nvPicPr>
        <p:blipFill>
          <a:blip r:embed="rId3"/>
          <a:srcRect/>
          <a:stretch>
            <a:fillRect/>
          </a:stretch>
        </p:blipFill>
        <p:spPr bwMode="auto">
          <a:xfrm>
            <a:off x="7096132" y="3571876"/>
            <a:ext cx="2400300" cy="1905000"/>
          </a:xfrm>
          <a:prstGeom prst="rect">
            <a:avLst/>
          </a:prstGeom>
          <a:noFill/>
        </p:spPr>
      </p:pic>
      <p:cxnSp>
        <p:nvCxnSpPr>
          <p:cNvPr id="7"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sp>
        <p:nvSpPr>
          <p:cNvPr id="11" name="CuadroTexto 27"/>
          <p:cNvSpPr txBox="1"/>
          <p:nvPr/>
        </p:nvSpPr>
        <p:spPr>
          <a:xfrm>
            <a:off x="1703512" y="916528"/>
            <a:ext cx="1368152" cy="369332"/>
          </a:xfrm>
          <a:prstGeom prst="rect">
            <a:avLst/>
          </a:prstGeom>
          <a:noFill/>
        </p:spPr>
        <p:txBody>
          <a:bodyPr wrap="square" rtlCol="0">
            <a:spAutoFit/>
          </a:bodyPr>
          <a:lstStyle/>
          <a:p>
            <a:r>
              <a:rPr lang="es-ES" dirty="0"/>
              <a:t>EMBALAJE</a:t>
            </a:r>
            <a:endParaRPr lang="es-ES" dirty="0"/>
          </a:p>
        </p:txBody>
      </p:sp>
      <p:sp>
        <p:nvSpPr>
          <p:cNvPr id="12" name="CuadroTexto 28"/>
          <p:cNvSpPr txBox="1"/>
          <p:nvPr/>
        </p:nvSpPr>
        <p:spPr>
          <a:xfrm>
            <a:off x="3143672" y="916528"/>
            <a:ext cx="2088232" cy="369332"/>
          </a:xfrm>
          <a:prstGeom prst="rect">
            <a:avLst/>
          </a:prstGeom>
          <a:noFill/>
        </p:spPr>
        <p:txBody>
          <a:bodyPr wrap="square" rtlCol="0">
            <a:spAutoFit/>
          </a:bodyPr>
          <a:lstStyle/>
          <a:p>
            <a:r>
              <a:rPr lang="es-ES" dirty="0"/>
              <a:t>APLICACIONES</a:t>
            </a:r>
            <a:endParaRPr lang="es-ES" dirty="0"/>
          </a:p>
        </p:txBody>
      </p:sp>
      <p:sp>
        <p:nvSpPr>
          <p:cNvPr id="13" name="CuadroTexto 29"/>
          <p:cNvSpPr txBox="1"/>
          <p:nvPr/>
        </p:nvSpPr>
        <p:spPr>
          <a:xfrm>
            <a:off x="6888088" y="916528"/>
            <a:ext cx="2088232" cy="369332"/>
          </a:xfrm>
          <a:prstGeom prst="rect">
            <a:avLst/>
          </a:prstGeom>
          <a:noFill/>
        </p:spPr>
        <p:txBody>
          <a:bodyPr wrap="square" rtlCol="0">
            <a:spAutoFit/>
          </a:bodyPr>
          <a:lstStyle/>
          <a:p>
            <a:r>
              <a:rPr lang="es-ES" dirty="0"/>
              <a:t>OBSERVACIONES</a:t>
            </a:r>
            <a:endParaRPr lang="es-ES" dirty="0"/>
          </a:p>
        </p:txBody>
      </p:sp>
    </p:spTree>
    <p:extLst>
      <p:ext uri="{BB962C8B-B14F-4D97-AF65-F5344CB8AC3E}">
        <p14:creationId xmlns:p14="http://schemas.microsoft.com/office/powerpoint/2010/main" val="55460240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dondear rectángulo de esquina diagonal 36"/>
          <p:cNvSpPr/>
          <p:nvPr/>
        </p:nvSpPr>
        <p:spPr>
          <a:xfrm>
            <a:off x="1591766" y="1280160"/>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BARRILES</a:t>
            </a:r>
            <a:endParaRPr lang="es-ES" sz="1600" dirty="0"/>
          </a:p>
        </p:txBody>
      </p:sp>
      <p:sp>
        <p:nvSpPr>
          <p:cNvPr id="38" name="Recortar y redondear rectángulo de esquina sencilla 37"/>
          <p:cNvSpPr/>
          <p:nvPr/>
        </p:nvSpPr>
        <p:spPr>
          <a:xfrm>
            <a:off x="3095604" y="12801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Licores</a:t>
            </a:r>
            <a:endParaRPr lang="es-ES" sz="1200" dirty="0">
              <a:solidFill>
                <a:srgbClr val="FFFF00"/>
              </a:solidFill>
              <a:latin typeface="Arial" charset="0"/>
              <a:ea typeface="ＭＳ Ｐゴシック" charset="0"/>
            </a:endParaRPr>
          </a:p>
        </p:txBody>
      </p:sp>
      <p:sp>
        <p:nvSpPr>
          <p:cNvPr id="39" name="Recortar y redondear rectángulo de esquina sencilla 38"/>
          <p:cNvSpPr/>
          <p:nvPr/>
        </p:nvSpPr>
        <p:spPr>
          <a:xfrm>
            <a:off x="6881818" y="12801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Se fabrican en madera con capacidad desde 15 galones hasta 55 galones.</a:t>
            </a:r>
            <a:endParaRPr lang="es-ES" sz="1200" dirty="0">
              <a:solidFill>
                <a:srgbClr val="FFFF00"/>
              </a:solidFill>
              <a:latin typeface="Arial" charset="0"/>
              <a:ea typeface="ＭＳ Ｐゴシック" charset="0"/>
            </a:endParaRPr>
          </a:p>
        </p:txBody>
      </p:sp>
      <p:pic>
        <p:nvPicPr>
          <p:cNvPr id="264194" name="Picture 2" descr="http://www.mercadolibre.cl/i/antiguo-mini-barril-de-madera_39857029_9997.jpg"/>
          <p:cNvPicPr>
            <a:picLocks noChangeAspect="1" noChangeArrowheads="1"/>
          </p:cNvPicPr>
          <p:nvPr/>
        </p:nvPicPr>
        <p:blipFill>
          <a:blip r:embed="rId2"/>
          <a:srcRect/>
          <a:stretch>
            <a:fillRect/>
          </a:stretch>
        </p:blipFill>
        <p:spPr bwMode="auto">
          <a:xfrm>
            <a:off x="1547814" y="2214555"/>
            <a:ext cx="4691062" cy="3518296"/>
          </a:xfrm>
          <a:prstGeom prst="rect">
            <a:avLst/>
          </a:prstGeom>
          <a:ln>
            <a:noFill/>
          </a:ln>
          <a:effectLst>
            <a:softEdge rad="112500"/>
          </a:effectLst>
        </p:spPr>
      </p:pic>
      <p:pic>
        <p:nvPicPr>
          <p:cNvPr id="264196" name="Picture 4" descr="http://www.vinogallego.com/images/stories/noticias/barricas.jpg"/>
          <p:cNvPicPr>
            <a:picLocks noChangeAspect="1" noChangeArrowheads="1"/>
          </p:cNvPicPr>
          <p:nvPr/>
        </p:nvPicPr>
        <p:blipFill>
          <a:blip r:embed="rId3"/>
          <a:srcRect/>
          <a:stretch>
            <a:fillRect/>
          </a:stretch>
        </p:blipFill>
        <p:spPr bwMode="auto">
          <a:xfrm>
            <a:off x="6310314" y="2786058"/>
            <a:ext cx="4286248" cy="3996638"/>
          </a:xfrm>
          <a:prstGeom prst="rect">
            <a:avLst/>
          </a:prstGeom>
          <a:ln>
            <a:noFill/>
          </a:ln>
          <a:effectLst>
            <a:softEdge rad="112500"/>
          </a:effectLst>
        </p:spPr>
      </p:pic>
      <p:cxnSp>
        <p:nvCxnSpPr>
          <p:cNvPr id="7"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sp>
        <p:nvSpPr>
          <p:cNvPr id="11" name="CuadroTexto 27"/>
          <p:cNvSpPr txBox="1"/>
          <p:nvPr/>
        </p:nvSpPr>
        <p:spPr>
          <a:xfrm>
            <a:off x="1703512" y="916528"/>
            <a:ext cx="1368152" cy="369332"/>
          </a:xfrm>
          <a:prstGeom prst="rect">
            <a:avLst/>
          </a:prstGeom>
          <a:noFill/>
        </p:spPr>
        <p:txBody>
          <a:bodyPr wrap="square" rtlCol="0">
            <a:spAutoFit/>
          </a:bodyPr>
          <a:lstStyle/>
          <a:p>
            <a:r>
              <a:rPr lang="es-ES" dirty="0"/>
              <a:t>EMBALAJE</a:t>
            </a:r>
            <a:endParaRPr lang="es-ES" dirty="0"/>
          </a:p>
        </p:txBody>
      </p:sp>
      <p:sp>
        <p:nvSpPr>
          <p:cNvPr id="12" name="CuadroTexto 28"/>
          <p:cNvSpPr txBox="1"/>
          <p:nvPr/>
        </p:nvSpPr>
        <p:spPr>
          <a:xfrm>
            <a:off x="3150512" y="916528"/>
            <a:ext cx="2088232" cy="369332"/>
          </a:xfrm>
          <a:prstGeom prst="rect">
            <a:avLst/>
          </a:prstGeom>
          <a:noFill/>
        </p:spPr>
        <p:txBody>
          <a:bodyPr wrap="square" rtlCol="0">
            <a:spAutoFit/>
          </a:bodyPr>
          <a:lstStyle/>
          <a:p>
            <a:r>
              <a:rPr lang="es-ES" dirty="0"/>
              <a:t>APLICACIONES</a:t>
            </a:r>
            <a:endParaRPr lang="es-ES" dirty="0"/>
          </a:p>
        </p:txBody>
      </p:sp>
      <p:sp>
        <p:nvSpPr>
          <p:cNvPr id="13" name="CuadroTexto 29"/>
          <p:cNvSpPr txBox="1"/>
          <p:nvPr/>
        </p:nvSpPr>
        <p:spPr>
          <a:xfrm>
            <a:off x="6888088" y="916528"/>
            <a:ext cx="2088232" cy="369332"/>
          </a:xfrm>
          <a:prstGeom prst="rect">
            <a:avLst/>
          </a:prstGeom>
          <a:noFill/>
        </p:spPr>
        <p:txBody>
          <a:bodyPr wrap="square" rtlCol="0">
            <a:spAutoFit/>
          </a:bodyPr>
          <a:lstStyle/>
          <a:p>
            <a:r>
              <a:rPr lang="es-ES" dirty="0"/>
              <a:t>OBSERVACIONES</a:t>
            </a:r>
            <a:endParaRPr lang="es-ES" dirty="0"/>
          </a:p>
        </p:txBody>
      </p:sp>
    </p:spTree>
    <p:extLst>
      <p:ext uri="{BB962C8B-B14F-4D97-AF65-F5344CB8AC3E}">
        <p14:creationId xmlns:p14="http://schemas.microsoft.com/office/powerpoint/2010/main" val="104893832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5" name="Rectangle 4"/>
          <p:cNvSpPr>
            <a:spLocks noChangeArrowheads="1"/>
          </p:cNvSpPr>
          <p:nvPr/>
        </p:nvSpPr>
        <p:spPr bwMode="auto">
          <a:xfrm>
            <a:off x="1632486" y="2959930"/>
            <a:ext cx="8966200" cy="1231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b="1" dirty="0">
                <a:solidFill>
                  <a:srgbClr val="000000"/>
                </a:solidFill>
                <a:latin typeface="Verdana" charset="0"/>
                <a:cs typeface="Times New Roman" charset="0"/>
              </a:rPr>
              <a:t>MATERIALES Y TIPOS DE EMBALAJE UTILIZADOS EN LA EXPORTACION</a:t>
            </a:r>
          </a:p>
          <a:p>
            <a:pPr algn="ctr" eaLnBrk="0" hangingPunct="0"/>
            <a:endParaRPr lang="es-ES" b="1" dirty="0">
              <a:solidFill>
                <a:srgbClr val="000000"/>
              </a:solidFill>
              <a:latin typeface="Verdana" charset="0"/>
              <a:cs typeface="Times New Roman" charset="0"/>
            </a:endParaRPr>
          </a:p>
          <a:p>
            <a:pPr algn="ctr" eaLnBrk="0" hangingPunct="0"/>
            <a:r>
              <a:rPr lang="es-ES" sz="2000" b="1" dirty="0">
                <a:solidFill>
                  <a:srgbClr val="0070C0"/>
                </a:solidFill>
                <a:latin typeface="Verdana" charset="0"/>
                <a:cs typeface="Times New Roman" charset="0"/>
              </a:rPr>
              <a:t>MATERIAL DE AMORTIGUAMIENTO</a:t>
            </a:r>
          </a:p>
        </p:txBody>
      </p:sp>
    </p:spTree>
    <p:extLst>
      <p:ext uri="{BB962C8B-B14F-4D97-AF65-F5344CB8AC3E}">
        <p14:creationId xmlns:p14="http://schemas.microsoft.com/office/powerpoint/2010/main" val="1659373349"/>
      </p:ext>
    </p:extLst>
  </p:cSld>
  <p:clrMapOvr>
    <a:masterClrMapping/>
  </p:clrMapOvr>
  <p:transition spd="slow" advClick="0"/>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dondear rectángulo de esquina diagonal 1"/>
          <p:cNvSpPr/>
          <p:nvPr/>
        </p:nvSpPr>
        <p:spPr>
          <a:xfrm>
            <a:off x="1595407" y="1851664"/>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ESPUMAS PU</a:t>
            </a:r>
          </a:p>
          <a:p>
            <a:pPr algn="ctr"/>
            <a:r>
              <a:rPr lang="es-ES" sz="1600" dirty="0"/>
              <a:t>Poliuretano</a:t>
            </a:r>
            <a:endParaRPr lang="es-ES" sz="1600" dirty="0"/>
          </a:p>
        </p:txBody>
      </p:sp>
      <p:sp>
        <p:nvSpPr>
          <p:cNvPr id="3" name="Recortar y redondear rectángulo de esquina sencilla 2"/>
          <p:cNvSpPr/>
          <p:nvPr/>
        </p:nvSpPr>
        <p:spPr>
          <a:xfrm>
            <a:off x="3107574"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Amortiguamiento</a:t>
            </a:r>
            <a:endParaRPr lang="es-ES" sz="1200" dirty="0">
              <a:solidFill>
                <a:srgbClr val="92D050"/>
              </a:solidFill>
              <a:latin typeface="Arial" charset="0"/>
              <a:ea typeface="ＭＳ Ｐゴシック" charset="0"/>
            </a:endParaRPr>
          </a:p>
        </p:txBody>
      </p:sp>
      <p:sp>
        <p:nvSpPr>
          <p:cNvPr id="22" name="Recortar y redondear rectángulo de esquina sencilla 21"/>
          <p:cNvSpPr/>
          <p:nvPr/>
        </p:nvSpPr>
        <p:spPr>
          <a:xfrm>
            <a:off x="6879175"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Costo moderado</a:t>
            </a:r>
            <a:endParaRPr lang="es-ES" sz="1200" dirty="0">
              <a:solidFill>
                <a:srgbClr val="92D050"/>
              </a:solidFill>
              <a:latin typeface="Arial" charset="0"/>
              <a:ea typeface="ＭＳ Ｐゴシック" charset="0"/>
            </a:endParaRPr>
          </a:p>
        </p:txBody>
      </p:sp>
      <p:pic>
        <p:nvPicPr>
          <p:cNvPr id="39" name="Picture 6" descr="http://t1.gstatic.com/images?q=tbn:ANd9GcS091XnCihcwRmC1HMcxR6I-lf7VEN2BoRMmbpBuzimFMJUKsIh"/>
          <p:cNvPicPr>
            <a:picLocks noChangeAspect="1" noChangeArrowheads="1"/>
          </p:cNvPicPr>
          <p:nvPr/>
        </p:nvPicPr>
        <p:blipFill>
          <a:blip r:embed="rId2"/>
          <a:srcRect/>
          <a:stretch>
            <a:fillRect/>
          </a:stretch>
        </p:blipFill>
        <p:spPr bwMode="auto">
          <a:xfrm>
            <a:off x="2524100" y="2786058"/>
            <a:ext cx="3071834" cy="3071834"/>
          </a:xfrm>
          <a:prstGeom prst="rect">
            <a:avLst/>
          </a:prstGeom>
          <a:noFill/>
        </p:spPr>
      </p:pic>
      <p:pic>
        <p:nvPicPr>
          <p:cNvPr id="172034" name="Picture 2" descr="http://1.bp.blogspot.com/_447TMI2eWts/S2ntebI0KTI/AAAAAAAAAGA/AWfwtEoSJ2Q/s320/Detalle+porosidad+PU.JPG"/>
          <p:cNvPicPr>
            <a:picLocks noChangeAspect="1" noChangeArrowheads="1"/>
          </p:cNvPicPr>
          <p:nvPr/>
        </p:nvPicPr>
        <p:blipFill>
          <a:blip r:embed="rId3"/>
          <a:srcRect/>
          <a:stretch>
            <a:fillRect/>
          </a:stretch>
        </p:blipFill>
        <p:spPr bwMode="auto">
          <a:xfrm>
            <a:off x="6334116" y="2605376"/>
            <a:ext cx="4333884" cy="4252624"/>
          </a:xfrm>
          <a:prstGeom prst="rect">
            <a:avLst/>
          </a:prstGeom>
          <a:noFill/>
        </p:spPr>
      </p:pic>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1"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4" name="CuadroTexto 36"/>
          <p:cNvSpPr txBox="1"/>
          <p:nvPr/>
        </p:nvSpPr>
        <p:spPr>
          <a:xfrm>
            <a:off x="3143672" y="1500174"/>
            <a:ext cx="2088232" cy="369332"/>
          </a:xfrm>
          <a:prstGeom prst="rect">
            <a:avLst/>
          </a:prstGeom>
          <a:noFill/>
        </p:spPr>
        <p:txBody>
          <a:bodyPr wrap="square" rtlCol="0">
            <a:spAutoFit/>
          </a:bodyPr>
          <a:lstStyle/>
          <a:p>
            <a:r>
              <a:rPr lang="es-ES" dirty="0"/>
              <a:t>APLICACIONES</a:t>
            </a:r>
            <a:endParaRPr lang="es-ES" dirty="0"/>
          </a:p>
        </p:txBody>
      </p:sp>
      <p:sp>
        <p:nvSpPr>
          <p:cNvPr id="15" name="CuadroTexto 37"/>
          <p:cNvSpPr txBox="1"/>
          <p:nvPr/>
        </p:nvSpPr>
        <p:spPr>
          <a:xfrm>
            <a:off x="6936726" y="1488032"/>
            <a:ext cx="2088232" cy="369332"/>
          </a:xfrm>
          <a:prstGeom prst="rect">
            <a:avLst/>
          </a:prstGeom>
          <a:noFill/>
        </p:spPr>
        <p:txBody>
          <a:bodyPr wrap="square" rtlCol="0">
            <a:spAutoFit/>
          </a:bodyPr>
          <a:lstStyle/>
          <a:p>
            <a:r>
              <a:rPr lang="es-ES" dirty="0"/>
              <a:t>OBSERVACIONES</a:t>
            </a:r>
            <a:endParaRPr lang="es-ES" dirty="0"/>
          </a:p>
        </p:txBody>
      </p:sp>
      <p:sp>
        <p:nvSpPr>
          <p:cNvPr id="16" name="CuadroTexto 26"/>
          <p:cNvSpPr txBox="1"/>
          <p:nvPr/>
        </p:nvSpPr>
        <p:spPr>
          <a:xfrm>
            <a:off x="1595406" y="1059404"/>
            <a:ext cx="3606670" cy="369332"/>
          </a:xfrm>
          <a:prstGeom prst="rect">
            <a:avLst/>
          </a:prstGeom>
          <a:noFill/>
        </p:spPr>
        <p:txBody>
          <a:bodyPr wrap="square" rtlCol="0">
            <a:spAutoFit/>
          </a:bodyPr>
          <a:lstStyle/>
          <a:p>
            <a:r>
              <a:rPr lang="es-ES" dirty="0"/>
              <a:t>MATERIAL AMORTIGUAMIENTO</a:t>
            </a:r>
            <a:endParaRPr lang="es-ES" dirty="0"/>
          </a:p>
        </p:txBody>
      </p:sp>
    </p:spTree>
    <p:extLst>
      <p:ext uri="{BB962C8B-B14F-4D97-AF65-F5344CB8AC3E}">
        <p14:creationId xmlns:p14="http://schemas.microsoft.com/office/powerpoint/2010/main" val="11169131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dondear rectángulo de esquina diagonal 27"/>
          <p:cNvSpPr/>
          <p:nvPr/>
        </p:nvSpPr>
        <p:spPr>
          <a:xfrm>
            <a:off x="1579909" y="1851664"/>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ESPUMAS PE</a:t>
            </a:r>
          </a:p>
          <a:p>
            <a:pPr algn="ctr"/>
            <a:r>
              <a:rPr lang="es-ES" sz="1600" dirty="0"/>
              <a:t>Polietileno</a:t>
            </a:r>
            <a:endParaRPr lang="es-ES" sz="1600" dirty="0"/>
          </a:p>
        </p:txBody>
      </p:sp>
      <p:sp>
        <p:nvSpPr>
          <p:cNvPr id="40" name="Recortar y redondear rectángulo de esquina sencilla 28"/>
          <p:cNvSpPr/>
          <p:nvPr/>
        </p:nvSpPr>
        <p:spPr>
          <a:xfrm>
            <a:off x="3092076"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Amortiguamiento</a:t>
            </a:r>
            <a:endParaRPr lang="es-ES" sz="1200" dirty="0">
              <a:solidFill>
                <a:srgbClr val="92D050"/>
              </a:solidFill>
              <a:latin typeface="Arial" charset="0"/>
              <a:ea typeface="ＭＳ Ｐゴシック" charset="0"/>
            </a:endParaRPr>
          </a:p>
        </p:txBody>
      </p:sp>
      <p:sp>
        <p:nvSpPr>
          <p:cNvPr id="41" name="Recortar y redondear rectángulo de esquina sencilla 29"/>
          <p:cNvSpPr/>
          <p:nvPr/>
        </p:nvSpPr>
        <p:spPr>
          <a:xfrm>
            <a:off x="6863677"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Arial" charset="0"/>
                <a:ea typeface="ＭＳ Ｐゴシック" charset="0"/>
              </a:rPr>
              <a:t>Alto costo</a:t>
            </a:r>
            <a:endParaRPr lang="es-ES" sz="1200" dirty="0">
              <a:solidFill>
                <a:srgbClr val="92D050"/>
              </a:solidFill>
              <a:latin typeface="Arial" charset="0"/>
              <a:ea typeface="ＭＳ Ｐゴシック" charset="0"/>
            </a:endParaRPr>
          </a:p>
        </p:txBody>
      </p:sp>
      <p:pic>
        <p:nvPicPr>
          <p:cNvPr id="42" name="Picture 4" descr="http://plaesanoticias.files.wordpress.com/2011/01/noticias01-500px1.jpg"/>
          <p:cNvPicPr>
            <a:picLocks noChangeAspect="1" noChangeArrowheads="1"/>
          </p:cNvPicPr>
          <p:nvPr/>
        </p:nvPicPr>
        <p:blipFill>
          <a:blip r:embed="rId2"/>
          <a:srcRect/>
          <a:stretch>
            <a:fillRect/>
          </a:stretch>
        </p:blipFill>
        <p:spPr bwMode="auto">
          <a:xfrm>
            <a:off x="2024035" y="2643183"/>
            <a:ext cx="5000625" cy="3962401"/>
          </a:xfrm>
          <a:prstGeom prst="rect">
            <a:avLst/>
          </a:prstGeom>
          <a:noFill/>
        </p:spPr>
      </p:pic>
      <p:pic>
        <p:nvPicPr>
          <p:cNvPr id="265218" name="Picture 2" descr="http://t0.gstatic.com/images?q=tbn:ANd9GcSvmff5Ftnp5r184fhqTHoQzYasrAbtug-GzhK2uGGRBZcJy78APDTq8QWj"/>
          <p:cNvPicPr>
            <a:picLocks noChangeAspect="1" noChangeArrowheads="1"/>
          </p:cNvPicPr>
          <p:nvPr/>
        </p:nvPicPr>
        <p:blipFill>
          <a:blip r:embed="rId3"/>
          <a:srcRect/>
          <a:stretch>
            <a:fillRect/>
          </a:stretch>
        </p:blipFill>
        <p:spPr bwMode="auto">
          <a:xfrm>
            <a:off x="7310446" y="3429000"/>
            <a:ext cx="2714644" cy="2143140"/>
          </a:xfrm>
          <a:prstGeom prst="rect">
            <a:avLst/>
          </a:prstGeom>
          <a:noFill/>
        </p:spPr>
      </p:pic>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1"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3" name="CuadroTexto 26"/>
          <p:cNvSpPr txBox="1"/>
          <p:nvPr/>
        </p:nvSpPr>
        <p:spPr>
          <a:xfrm>
            <a:off x="1595406" y="1059404"/>
            <a:ext cx="3606670" cy="369332"/>
          </a:xfrm>
          <a:prstGeom prst="rect">
            <a:avLst/>
          </a:prstGeom>
          <a:noFill/>
        </p:spPr>
        <p:txBody>
          <a:bodyPr wrap="square" rtlCol="0">
            <a:spAutoFit/>
          </a:bodyPr>
          <a:lstStyle/>
          <a:p>
            <a:r>
              <a:rPr lang="es-ES" dirty="0"/>
              <a:t>MATERIAL AMORTIGUAMIENTO</a:t>
            </a:r>
            <a:endParaRPr lang="es-ES" dirty="0"/>
          </a:p>
        </p:txBody>
      </p:sp>
      <p:sp>
        <p:nvSpPr>
          <p:cNvPr id="14" name="CuadroTexto 36"/>
          <p:cNvSpPr txBox="1"/>
          <p:nvPr/>
        </p:nvSpPr>
        <p:spPr>
          <a:xfrm>
            <a:off x="3143672" y="1500174"/>
            <a:ext cx="2088232" cy="369332"/>
          </a:xfrm>
          <a:prstGeom prst="rect">
            <a:avLst/>
          </a:prstGeom>
          <a:noFill/>
        </p:spPr>
        <p:txBody>
          <a:bodyPr wrap="square" rtlCol="0">
            <a:spAutoFit/>
          </a:bodyPr>
          <a:lstStyle/>
          <a:p>
            <a:r>
              <a:rPr lang="es-ES" dirty="0"/>
              <a:t>APLICACIONES</a:t>
            </a:r>
            <a:endParaRPr lang="es-ES" dirty="0"/>
          </a:p>
        </p:txBody>
      </p:sp>
      <p:sp>
        <p:nvSpPr>
          <p:cNvPr id="15" name="CuadroTexto 37"/>
          <p:cNvSpPr txBox="1"/>
          <p:nvPr/>
        </p:nvSpPr>
        <p:spPr>
          <a:xfrm>
            <a:off x="6936726" y="1488032"/>
            <a:ext cx="2088232" cy="369332"/>
          </a:xfrm>
          <a:prstGeom prst="rect">
            <a:avLst/>
          </a:prstGeom>
          <a:noFill/>
        </p:spPr>
        <p:txBody>
          <a:bodyPr wrap="square" rtlCol="0">
            <a:spAutoFit/>
          </a:bodyPr>
          <a:lstStyle/>
          <a:p>
            <a:r>
              <a:rPr lang="es-ES" dirty="0"/>
              <a:t>OBSERVACIONES</a:t>
            </a:r>
            <a:endParaRPr lang="es-ES" dirty="0"/>
          </a:p>
        </p:txBody>
      </p:sp>
    </p:spTree>
    <p:extLst>
      <p:ext uri="{BB962C8B-B14F-4D97-AF65-F5344CB8AC3E}">
        <p14:creationId xmlns:p14="http://schemas.microsoft.com/office/powerpoint/2010/main" val="384295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_tradnl" altLang="en-US" sz="4000" u="sng"/>
              <a:t>Qué funciones cumple el envase en los alimentos?</a:t>
            </a:r>
            <a:endParaRPr lang="es-ES_tradnl" altLang="en-US"/>
          </a:p>
        </p:txBody>
      </p:sp>
      <p:sp>
        <p:nvSpPr>
          <p:cNvPr id="16387" name="Rectangle 3"/>
          <p:cNvSpPr>
            <a:spLocks noGrp="1" noChangeArrowheads="1"/>
          </p:cNvSpPr>
          <p:nvPr>
            <p:ph type="body" idx="1"/>
          </p:nvPr>
        </p:nvSpPr>
        <p:spPr>
          <a:xfrm>
            <a:off x="2209800" y="2057400"/>
            <a:ext cx="7772400" cy="4114800"/>
          </a:xfrm>
        </p:spPr>
        <p:txBody>
          <a:bodyPr/>
          <a:lstStyle/>
          <a:p>
            <a:pPr algn="just"/>
            <a:r>
              <a:rPr lang="es-ES_tradnl" altLang="en-US" sz="2800"/>
              <a:t>Contener: Aisla el producto del medio y facilita su transporte.</a:t>
            </a:r>
          </a:p>
          <a:p>
            <a:pPr algn="just"/>
            <a:r>
              <a:rPr lang="es-ES_tradnl" altLang="en-US" sz="2800"/>
              <a:t>Proteger: Evita la contaminación y preserva la frescura.</a:t>
            </a:r>
          </a:p>
          <a:p>
            <a:pPr algn="just"/>
            <a:r>
              <a:rPr lang="es-ES_tradnl" altLang="en-US" sz="2800"/>
              <a:t>Informar: Contenido, cantidad, composición.</a:t>
            </a:r>
          </a:p>
          <a:p>
            <a:pPr algn="just"/>
            <a:r>
              <a:rPr lang="es-ES_tradnl" altLang="en-US" sz="2800"/>
              <a:t>Diferenciar: Identifica al fabricante: marca y calidad.</a:t>
            </a:r>
          </a:p>
          <a:p>
            <a:pPr algn="just"/>
            <a:r>
              <a:rPr lang="es-ES_tradnl" altLang="en-US" sz="2800"/>
              <a:t>Vendedor silencioso</a:t>
            </a:r>
          </a:p>
        </p:txBody>
      </p:sp>
      <p:graphicFrame>
        <p:nvGraphicFramePr>
          <p:cNvPr id="16388" name="Object 4"/>
          <p:cNvGraphicFramePr>
            <a:graphicFrameLocks noChangeAspect="1"/>
          </p:cNvGraphicFramePr>
          <p:nvPr/>
        </p:nvGraphicFramePr>
        <p:xfrm>
          <a:off x="8534401" y="5181600"/>
          <a:ext cx="1090613" cy="1371600"/>
        </p:xfrm>
        <a:graphic>
          <a:graphicData uri="http://schemas.openxmlformats.org/presentationml/2006/ole">
            <mc:AlternateContent xmlns:mc="http://schemas.openxmlformats.org/markup-compatibility/2006">
              <mc:Choice xmlns:v="urn:schemas-microsoft-com:vml" Requires="v">
                <p:oleObj spid="_x0000_s98308" name="Clip" r:id="rId3" imgW="2309760" imgH="3176280" progId="MS_ClipArt_Gallery.5">
                  <p:embed/>
                </p:oleObj>
              </mc:Choice>
              <mc:Fallback>
                <p:oleObj name="Clip" r:id="rId3" imgW="2309760" imgH="3176280" progId="MS_ClipArt_Gallery.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34401" y="5181600"/>
                        <a:ext cx="1090613"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1460674641"/>
      </p:ext>
    </p:extLst>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ortar y redondear rectángulo de esquina sencilla 32"/>
          <p:cNvSpPr/>
          <p:nvPr/>
        </p:nvSpPr>
        <p:spPr>
          <a:xfrm>
            <a:off x="6923616" y="18573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Costo moderado</a:t>
            </a:r>
            <a:endParaRPr lang="es-ES" sz="1200" dirty="0">
              <a:solidFill>
                <a:srgbClr val="92D050"/>
              </a:solidFill>
              <a:latin typeface="Arial" charset="0"/>
              <a:ea typeface="ＭＳ Ｐゴシック" charset="0"/>
            </a:endParaRPr>
          </a:p>
        </p:txBody>
      </p:sp>
      <p:pic>
        <p:nvPicPr>
          <p:cNvPr id="266244" name="Picture 4" descr="http://styrofoam-compactor.com/photo/Styrofoam.jpg"/>
          <p:cNvPicPr>
            <a:picLocks noChangeAspect="1" noChangeArrowheads="1"/>
          </p:cNvPicPr>
          <p:nvPr/>
        </p:nvPicPr>
        <p:blipFill>
          <a:blip r:embed="rId2"/>
          <a:srcRect/>
          <a:stretch>
            <a:fillRect/>
          </a:stretch>
        </p:blipFill>
        <p:spPr bwMode="auto">
          <a:xfrm>
            <a:off x="3357574" y="3000373"/>
            <a:ext cx="5024442" cy="373855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9" name="Redondear rectángulo de esquina diagonal 30"/>
          <p:cNvSpPr/>
          <p:nvPr/>
        </p:nvSpPr>
        <p:spPr>
          <a:xfrm>
            <a:off x="1568442" y="1857364"/>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ESPUMAS PS</a:t>
            </a:r>
          </a:p>
          <a:p>
            <a:pPr algn="ctr"/>
            <a:r>
              <a:rPr lang="es-ES" sz="1600" dirty="0" err="1"/>
              <a:t>Poliestireno</a:t>
            </a:r>
            <a:endParaRPr lang="es-ES" sz="1600" dirty="0"/>
          </a:p>
        </p:txBody>
      </p:sp>
      <p:sp>
        <p:nvSpPr>
          <p:cNvPr id="10" name="Recortar y redondear rectángulo de esquina sencilla 31"/>
          <p:cNvSpPr/>
          <p:nvPr/>
        </p:nvSpPr>
        <p:spPr>
          <a:xfrm>
            <a:off x="3080609" y="18573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Amortiguamiento</a:t>
            </a:r>
            <a:endParaRPr lang="es-ES" sz="1200" dirty="0">
              <a:solidFill>
                <a:srgbClr val="92D050"/>
              </a:solidFill>
              <a:latin typeface="Arial" charset="0"/>
              <a:ea typeface="ＭＳ Ｐゴシック" charset="0"/>
            </a:endParaRPr>
          </a:p>
        </p:txBody>
      </p:sp>
      <p:sp>
        <p:nvSpPr>
          <p:cNvPr id="11"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2"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4" name="CuadroTexto 26"/>
          <p:cNvSpPr txBox="1"/>
          <p:nvPr/>
        </p:nvSpPr>
        <p:spPr>
          <a:xfrm>
            <a:off x="1595406" y="1059404"/>
            <a:ext cx="3606670" cy="369332"/>
          </a:xfrm>
          <a:prstGeom prst="rect">
            <a:avLst/>
          </a:prstGeom>
          <a:noFill/>
        </p:spPr>
        <p:txBody>
          <a:bodyPr wrap="square" rtlCol="0">
            <a:spAutoFit/>
          </a:bodyPr>
          <a:lstStyle/>
          <a:p>
            <a:r>
              <a:rPr lang="es-ES" dirty="0"/>
              <a:t>MATERIAL AMORTIGUAMIENTO</a:t>
            </a:r>
            <a:endParaRPr lang="es-ES" dirty="0"/>
          </a:p>
        </p:txBody>
      </p:sp>
      <p:sp>
        <p:nvSpPr>
          <p:cNvPr id="15" name="CuadroTexto 36"/>
          <p:cNvSpPr txBox="1"/>
          <p:nvPr/>
        </p:nvSpPr>
        <p:spPr>
          <a:xfrm>
            <a:off x="3143672" y="1500174"/>
            <a:ext cx="2088232" cy="369332"/>
          </a:xfrm>
          <a:prstGeom prst="rect">
            <a:avLst/>
          </a:prstGeom>
          <a:noFill/>
        </p:spPr>
        <p:txBody>
          <a:bodyPr wrap="square" rtlCol="0">
            <a:spAutoFit/>
          </a:bodyPr>
          <a:lstStyle/>
          <a:p>
            <a:r>
              <a:rPr lang="es-ES" dirty="0"/>
              <a:t>APLICACIONES</a:t>
            </a:r>
            <a:endParaRPr lang="es-ES" dirty="0"/>
          </a:p>
        </p:txBody>
      </p:sp>
      <p:sp>
        <p:nvSpPr>
          <p:cNvPr id="16" name="CuadroTexto 37"/>
          <p:cNvSpPr txBox="1"/>
          <p:nvPr/>
        </p:nvSpPr>
        <p:spPr>
          <a:xfrm>
            <a:off x="6936726" y="1488032"/>
            <a:ext cx="2088232" cy="369332"/>
          </a:xfrm>
          <a:prstGeom prst="rect">
            <a:avLst/>
          </a:prstGeom>
          <a:noFill/>
        </p:spPr>
        <p:txBody>
          <a:bodyPr wrap="square" rtlCol="0">
            <a:spAutoFit/>
          </a:bodyPr>
          <a:lstStyle/>
          <a:p>
            <a:r>
              <a:rPr lang="es-ES" dirty="0"/>
              <a:t>OBSERVACIONES</a:t>
            </a:r>
            <a:endParaRPr lang="es-ES" dirty="0"/>
          </a:p>
        </p:txBody>
      </p:sp>
    </p:spTree>
    <p:extLst>
      <p:ext uri="{BB962C8B-B14F-4D97-AF65-F5344CB8AC3E}">
        <p14:creationId xmlns:p14="http://schemas.microsoft.com/office/powerpoint/2010/main" val="104852634"/>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dondear rectángulo de esquina diagonal 33"/>
          <p:cNvSpPr/>
          <p:nvPr/>
        </p:nvSpPr>
        <p:spPr>
          <a:xfrm>
            <a:off x="1568410" y="1851664"/>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PS EXPANDIDO</a:t>
            </a:r>
            <a:endParaRPr lang="es-ES" sz="1600" dirty="0"/>
          </a:p>
        </p:txBody>
      </p:sp>
      <p:sp>
        <p:nvSpPr>
          <p:cNvPr id="35" name="Recortar y redondear rectángulo de esquina sencilla 34"/>
          <p:cNvSpPr/>
          <p:nvPr/>
        </p:nvSpPr>
        <p:spPr>
          <a:xfrm>
            <a:off x="3080577"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Amortiguamiento</a:t>
            </a:r>
            <a:endParaRPr lang="es-ES" sz="1200" dirty="0">
              <a:solidFill>
                <a:srgbClr val="92D050"/>
              </a:solidFill>
              <a:latin typeface="Arial" charset="0"/>
              <a:ea typeface="ＭＳ Ｐゴシック" charset="0"/>
            </a:endParaRPr>
          </a:p>
        </p:txBody>
      </p:sp>
      <p:sp>
        <p:nvSpPr>
          <p:cNvPr id="36" name="Recortar y redondear rectángulo de esquina sencilla 35"/>
          <p:cNvSpPr/>
          <p:nvPr/>
        </p:nvSpPr>
        <p:spPr>
          <a:xfrm>
            <a:off x="6852178"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Costo moderado</a:t>
            </a:r>
            <a:endParaRPr lang="es-ES" sz="1200" dirty="0">
              <a:solidFill>
                <a:srgbClr val="92D050"/>
              </a:solidFill>
              <a:latin typeface="Arial" charset="0"/>
              <a:ea typeface="ＭＳ Ｐゴシック" charset="0"/>
            </a:endParaRPr>
          </a:p>
        </p:txBody>
      </p:sp>
      <p:pic>
        <p:nvPicPr>
          <p:cNvPr id="267266" name="Picture 2" descr="http://t2.gstatic.com/images?q=tbn:ANd9GcSi6UEGxx8QiJ_gsx6g0wbbYwSrSjsGrxeKJy02Ywm64t4j0gyA"/>
          <p:cNvPicPr>
            <a:picLocks noChangeAspect="1" noChangeArrowheads="1"/>
          </p:cNvPicPr>
          <p:nvPr/>
        </p:nvPicPr>
        <p:blipFill>
          <a:blip r:embed="rId2"/>
          <a:srcRect/>
          <a:stretch>
            <a:fillRect/>
          </a:stretch>
        </p:blipFill>
        <p:spPr bwMode="auto">
          <a:xfrm>
            <a:off x="5810249" y="3714752"/>
            <a:ext cx="3761195" cy="2600332"/>
          </a:xfrm>
          <a:prstGeom prst="rect">
            <a:avLst/>
          </a:prstGeom>
          <a:noFill/>
        </p:spPr>
      </p:pic>
      <p:pic>
        <p:nvPicPr>
          <p:cNvPr id="267268" name="Picture 4" descr="http://t2.gstatic.com/images?q=tbn:ANd9GcRJEKb1m1G2snoqLZSPoFCubQTXn2SL06gYxjwDhd5CYIHIIO1yqA"/>
          <p:cNvPicPr>
            <a:picLocks noChangeAspect="1" noChangeArrowheads="1"/>
          </p:cNvPicPr>
          <p:nvPr/>
        </p:nvPicPr>
        <p:blipFill>
          <a:blip r:embed="rId3"/>
          <a:srcRect/>
          <a:stretch>
            <a:fillRect/>
          </a:stretch>
        </p:blipFill>
        <p:spPr bwMode="auto">
          <a:xfrm>
            <a:off x="2024034" y="3446140"/>
            <a:ext cx="3429024" cy="2973718"/>
          </a:xfrm>
          <a:prstGeom prst="rect">
            <a:avLst/>
          </a:prstGeom>
          <a:noFill/>
        </p:spPr>
      </p:pic>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1"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3" name="CuadroTexto 26"/>
          <p:cNvSpPr txBox="1"/>
          <p:nvPr/>
        </p:nvSpPr>
        <p:spPr>
          <a:xfrm>
            <a:off x="1595406" y="1059404"/>
            <a:ext cx="3606670" cy="369332"/>
          </a:xfrm>
          <a:prstGeom prst="rect">
            <a:avLst/>
          </a:prstGeom>
          <a:noFill/>
        </p:spPr>
        <p:txBody>
          <a:bodyPr wrap="square" rtlCol="0">
            <a:spAutoFit/>
          </a:bodyPr>
          <a:lstStyle/>
          <a:p>
            <a:r>
              <a:rPr lang="es-ES" dirty="0"/>
              <a:t>MATERIAL AMORTIGUAMIENTO</a:t>
            </a:r>
            <a:endParaRPr lang="es-ES" dirty="0"/>
          </a:p>
        </p:txBody>
      </p:sp>
      <p:sp>
        <p:nvSpPr>
          <p:cNvPr id="14" name="CuadroTexto 36"/>
          <p:cNvSpPr txBox="1"/>
          <p:nvPr/>
        </p:nvSpPr>
        <p:spPr>
          <a:xfrm>
            <a:off x="3143672" y="1500174"/>
            <a:ext cx="2088232" cy="369332"/>
          </a:xfrm>
          <a:prstGeom prst="rect">
            <a:avLst/>
          </a:prstGeom>
          <a:noFill/>
        </p:spPr>
        <p:txBody>
          <a:bodyPr wrap="square" rtlCol="0">
            <a:spAutoFit/>
          </a:bodyPr>
          <a:lstStyle/>
          <a:p>
            <a:r>
              <a:rPr lang="es-ES" dirty="0"/>
              <a:t>APLICACIONES</a:t>
            </a:r>
            <a:endParaRPr lang="es-ES" dirty="0"/>
          </a:p>
        </p:txBody>
      </p:sp>
      <p:sp>
        <p:nvSpPr>
          <p:cNvPr id="15" name="CuadroTexto 37"/>
          <p:cNvSpPr txBox="1"/>
          <p:nvPr/>
        </p:nvSpPr>
        <p:spPr>
          <a:xfrm>
            <a:off x="6936726" y="1488032"/>
            <a:ext cx="2088232" cy="369332"/>
          </a:xfrm>
          <a:prstGeom prst="rect">
            <a:avLst/>
          </a:prstGeom>
          <a:noFill/>
        </p:spPr>
        <p:txBody>
          <a:bodyPr wrap="square" rtlCol="0">
            <a:spAutoFit/>
          </a:bodyPr>
          <a:lstStyle/>
          <a:p>
            <a:r>
              <a:rPr lang="es-ES" dirty="0"/>
              <a:t>OBSERVACIONES</a:t>
            </a:r>
            <a:endParaRPr lang="es-ES" dirty="0"/>
          </a:p>
        </p:txBody>
      </p:sp>
    </p:spTree>
    <p:extLst>
      <p:ext uri="{BB962C8B-B14F-4D97-AF65-F5344CB8AC3E}">
        <p14:creationId xmlns:p14="http://schemas.microsoft.com/office/powerpoint/2010/main" val="181463431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dondear rectángulo de esquina diagonal 13"/>
          <p:cNvSpPr/>
          <p:nvPr/>
        </p:nvSpPr>
        <p:spPr>
          <a:xfrm>
            <a:off x="1595407" y="1851664"/>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POLIETILENO BURBUJA</a:t>
            </a:r>
            <a:endParaRPr lang="es-ES" sz="1600" dirty="0"/>
          </a:p>
        </p:txBody>
      </p:sp>
      <p:sp>
        <p:nvSpPr>
          <p:cNvPr id="15" name="Recortar y redondear rectángulo de esquina sencilla 14"/>
          <p:cNvSpPr/>
          <p:nvPr/>
        </p:nvSpPr>
        <p:spPr>
          <a:xfrm>
            <a:off x="3107574"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Amortiguamiento</a:t>
            </a:r>
            <a:endParaRPr lang="es-ES" sz="1200" dirty="0">
              <a:solidFill>
                <a:srgbClr val="92D050"/>
              </a:solidFill>
              <a:latin typeface="Arial" charset="0"/>
              <a:ea typeface="ＭＳ Ｐゴシック" charset="0"/>
            </a:endParaRPr>
          </a:p>
        </p:txBody>
      </p:sp>
      <p:sp>
        <p:nvSpPr>
          <p:cNvPr id="16" name="Recortar y redondear rectángulo de esquina sencilla 15"/>
          <p:cNvSpPr/>
          <p:nvPr/>
        </p:nvSpPr>
        <p:spPr>
          <a:xfrm>
            <a:off x="6879175"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Costo moderado</a:t>
            </a:r>
            <a:endParaRPr lang="es-ES" sz="1200" dirty="0">
              <a:solidFill>
                <a:srgbClr val="92D050"/>
              </a:solidFill>
              <a:latin typeface="Arial" charset="0"/>
              <a:ea typeface="ＭＳ Ｐゴシック" charset="0"/>
            </a:endParaRPr>
          </a:p>
        </p:txBody>
      </p:sp>
      <p:pic>
        <p:nvPicPr>
          <p:cNvPr id="268290" name="Picture 2" descr="http://www.plasticosamerica.cl/producto-img/plastico_burbuja.jpg"/>
          <p:cNvPicPr>
            <a:picLocks noChangeAspect="1" noChangeArrowheads="1"/>
          </p:cNvPicPr>
          <p:nvPr/>
        </p:nvPicPr>
        <p:blipFill>
          <a:blip r:embed="rId2"/>
          <a:srcRect/>
          <a:stretch>
            <a:fillRect/>
          </a:stretch>
        </p:blipFill>
        <p:spPr bwMode="auto">
          <a:xfrm>
            <a:off x="1809720" y="2786058"/>
            <a:ext cx="3505200" cy="2857520"/>
          </a:xfrm>
          <a:prstGeom prst="rect">
            <a:avLst/>
          </a:prstGeom>
          <a:noFill/>
        </p:spPr>
      </p:pic>
      <p:pic>
        <p:nvPicPr>
          <p:cNvPr id="268292" name="Picture 4" descr="http://www.homs.cl/tienda/images/filmburbujas.jpg"/>
          <p:cNvPicPr>
            <a:picLocks noChangeAspect="1" noChangeArrowheads="1"/>
          </p:cNvPicPr>
          <p:nvPr/>
        </p:nvPicPr>
        <p:blipFill>
          <a:blip r:embed="rId3"/>
          <a:srcRect/>
          <a:stretch>
            <a:fillRect/>
          </a:stretch>
        </p:blipFill>
        <p:spPr bwMode="auto">
          <a:xfrm>
            <a:off x="6096000" y="3357563"/>
            <a:ext cx="4267200" cy="2905125"/>
          </a:xfrm>
          <a:prstGeom prst="rect">
            <a:avLst/>
          </a:prstGeom>
          <a:noFill/>
        </p:spPr>
      </p:pic>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1"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5 Conector recto"/>
          <p:cNvCxnSpPr/>
          <p:nvPr/>
        </p:nvCxnSpPr>
        <p:spPr>
          <a:xfrm>
            <a:off x="1524000" y="85723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3" name="CuadroTexto 26"/>
          <p:cNvSpPr txBox="1"/>
          <p:nvPr/>
        </p:nvSpPr>
        <p:spPr>
          <a:xfrm>
            <a:off x="1595406" y="1059404"/>
            <a:ext cx="3606670" cy="369332"/>
          </a:xfrm>
          <a:prstGeom prst="rect">
            <a:avLst/>
          </a:prstGeom>
          <a:noFill/>
        </p:spPr>
        <p:txBody>
          <a:bodyPr wrap="square" rtlCol="0">
            <a:spAutoFit/>
          </a:bodyPr>
          <a:lstStyle/>
          <a:p>
            <a:r>
              <a:rPr lang="es-ES" dirty="0"/>
              <a:t>MATERIAL AMORTIGUAMIENTO</a:t>
            </a:r>
            <a:endParaRPr lang="es-ES" dirty="0"/>
          </a:p>
        </p:txBody>
      </p:sp>
      <p:sp>
        <p:nvSpPr>
          <p:cNvPr id="17" name="CuadroTexto 36"/>
          <p:cNvSpPr txBox="1"/>
          <p:nvPr/>
        </p:nvSpPr>
        <p:spPr>
          <a:xfrm>
            <a:off x="3143672" y="1500174"/>
            <a:ext cx="2088232" cy="369332"/>
          </a:xfrm>
          <a:prstGeom prst="rect">
            <a:avLst/>
          </a:prstGeom>
          <a:noFill/>
        </p:spPr>
        <p:txBody>
          <a:bodyPr wrap="square" rtlCol="0">
            <a:spAutoFit/>
          </a:bodyPr>
          <a:lstStyle/>
          <a:p>
            <a:r>
              <a:rPr lang="es-ES" dirty="0"/>
              <a:t>APLICACIONES</a:t>
            </a:r>
            <a:endParaRPr lang="es-ES" dirty="0"/>
          </a:p>
        </p:txBody>
      </p:sp>
      <p:sp>
        <p:nvSpPr>
          <p:cNvPr id="18" name="CuadroTexto 37"/>
          <p:cNvSpPr txBox="1"/>
          <p:nvPr/>
        </p:nvSpPr>
        <p:spPr>
          <a:xfrm>
            <a:off x="6936726" y="1488032"/>
            <a:ext cx="2088232" cy="369332"/>
          </a:xfrm>
          <a:prstGeom prst="rect">
            <a:avLst/>
          </a:prstGeom>
          <a:noFill/>
        </p:spPr>
        <p:txBody>
          <a:bodyPr wrap="square" rtlCol="0">
            <a:spAutoFit/>
          </a:bodyPr>
          <a:lstStyle/>
          <a:p>
            <a:r>
              <a:rPr lang="es-ES" dirty="0"/>
              <a:t>OBSERVACIONES</a:t>
            </a:r>
            <a:endParaRPr lang="es-ES" dirty="0"/>
          </a:p>
        </p:txBody>
      </p:sp>
    </p:spTree>
    <p:extLst>
      <p:ext uri="{BB962C8B-B14F-4D97-AF65-F5344CB8AC3E}">
        <p14:creationId xmlns:p14="http://schemas.microsoft.com/office/powerpoint/2010/main" val="134345791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dondear rectángulo de esquina diagonal 16"/>
          <p:cNvSpPr/>
          <p:nvPr/>
        </p:nvSpPr>
        <p:spPr>
          <a:xfrm>
            <a:off x="1568410" y="1851664"/>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VIRUTAS DE PAPEL O MADERA</a:t>
            </a:r>
            <a:endParaRPr lang="es-ES" sz="1600" dirty="0"/>
          </a:p>
        </p:txBody>
      </p:sp>
      <p:sp>
        <p:nvSpPr>
          <p:cNvPr id="18" name="Recortar y redondear rectángulo de esquina sencilla 17"/>
          <p:cNvSpPr/>
          <p:nvPr/>
        </p:nvSpPr>
        <p:spPr>
          <a:xfrm>
            <a:off x="3080577"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Amortiguamiento</a:t>
            </a:r>
            <a:endParaRPr lang="es-ES" sz="1200" dirty="0">
              <a:solidFill>
                <a:srgbClr val="92D050"/>
              </a:solidFill>
              <a:latin typeface="Arial" charset="0"/>
              <a:ea typeface="ＭＳ Ｐゴシック" charset="0"/>
            </a:endParaRPr>
          </a:p>
        </p:txBody>
      </p:sp>
      <p:sp>
        <p:nvSpPr>
          <p:cNvPr id="19" name="Recortar y redondear rectángulo de esquina sencilla 18"/>
          <p:cNvSpPr/>
          <p:nvPr/>
        </p:nvSpPr>
        <p:spPr>
          <a:xfrm>
            <a:off x="6852178"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Bajo costo </a:t>
            </a:r>
            <a:r>
              <a:rPr lang="es-ES" sz="1200" dirty="0">
                <a:solidFill>
                  <a:srgbClr val="92D050"/>
                </a:solidFill>
                <a:latin typeface="Arial" charset="0"/>
                <a:ea typeface="ＭＳ Ｐゴシック" charset="0"/>
                <a:cs typeface="Times New Roman" charset="0"/>
              </a:rPr>
              <a:t>–</a:t>
            </a:r>
            <a:r>
              <a:rPr lang="es-ES" sz="1200" dirty="0">
                <a:solidFill>
                  <a:srgbClr val="92D050"/>
                </a:solidFill>
                <a:latin typeface="Verdana" charset="0"/>
                <a:ea typeface="ＭＳ Ｐゴシック" charset="0"/>
                <a:cs typeface="Times New Roman" charset="0"/>
              </a:rPr>
              <a:t> Pueden contener insectos y polvo.</a:t>
            </a:r>
            <a:endParaRPr lang="es-ES" sz="1200" dirty="0">
              <a:solidFill>
                <a:srgbClr val="92D050"/>
              </a:solidFill>
              <a:latin typeface="Arial" charset="0"/>
              <a:ea typeface="ＭＳ Ｐゴシック" charset="0"/>
            </a:endParaRPr>
          </a:p>
        </p:txBody>
      </p:sp>
      <p:pic>
        <p:nvPicPr>
          <p:cNvPr id="269314" name="Picture 2" descr="http://t1.gstatic.com/images?q=tbn:ANd9GcSv2dXvgdEAnYmFwOgxEbrExwdLTPI77wzjpu0p-dBkjIsLWNogTbH_TGCR"/>
          <p:cNvPicPr>
            <a:picLocks noChangeAspect="1" noChangeArrowheads="1"/>
          </p:cNvPicPr>
          <p:nvPr/>
        </p:nvPicPr>
        <p:blipFill>
          <a:blip r:embed="rId2"/>
          <a:srcRect/>
          <a:stretch>
            <a:fillRect/>
          </a:stretch>
        </p:blipFill>
        <p:spPr bwMode="auto">
          <a:xfrm>
            <a:off x="1595407" y="4143380"/>
            <a:ext cx="3542439" cy="2643206"/>
          </a:xfrm>
          <a:prstGeom prst="rect">
            <a:avLst/>
          </a:prstGeom>
          <a:noFill/>
        </p:spPr>
      </p:pic>
      <p:pic>
        <p:nvPicPr>
          <p:cNvPr id="269316" name="Picture 4" descr="http://t1.gstatic.com/images?q=tbn:ANd9GcRLHoA7bekWcOU-VNjZnY77uKf0yz74luNg0RtSV5AR3j6xIRgHjQ"/>
          <p:cNvPicPr>
            <a:picLocks noChangeAspect="1" noChangeArrowheads="1"/>
          </p:cNvPicPr>
          <p:nvPr/>
        </p:nvPicPr>
        <p:blipFill>
          <a:blip r:embed="rId3"/>
          <a:srcRect/>
          <a:stretch>
            <a:fillRect/>
          </a:stretch>
        </p:blipFill>
        <p:spPr bwMode="auto">
          <a:xfrm>
            <a:off x="7239008" y="3610342"/>
            <a:ext cx="3286148" cy="3033369"/>
          </a:xfrm>
          <a:prstGeom prst="rect">
            <a:avLst/>
          </a:prstGeom>
          <a:noFill/>
        </p:spPr>
      </p:pic>
      <p:pic>
        <p:nvPicPr>
          <p:cNvPr id="269318" name="Picture 6" descr="http://t2.gstatic.com/images?q=tbn:ANd9GcS5jgqs1vq4RbBBDSJz0zIR7NKs7NoctRdoMtvz1yh63nUW1q6UWw"/>
          <p:cNvPicPr>
            <a:picLocks noChangeAspect="1" noChangeArrowheads="1"/>
          </p:cNvPicPr>
          <p:nvPr/>
        </p:nvPicPr>
        <p:blipFill>
          <a:blip r:embed="rId4"/>
          <a:srcRect/>
          <a:stretch>
            <a:fillRect/>
          </a:stretch>
        </p:blipFill>
        <p:spPr bwMode="auto">
          <a:xfrm>
            <a:off x="4452926" y="2832789"/>
            <a:ext cx="2786082" cy="2086873"/>
          </a:xfrm>
          <a:prstGeom prst="rect">
            <a:avLst/>
          </a:prstGeom>
          <a:noFill/>
        </p:spPr>
      </p:pic>
      <p:sp>
        <p:nvSpPr>
          <p:cNvPr id="11"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2"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4" name="CuadroTexto 26"/>
          <p:cNvSpPr txBox="1"/>
          <p:nvPr/>
        </p:nvSpPr>
        <p:spPr>
          <a:xfrm>
            <a:off x="1595406" y="1000108"/>
            <a:ext cx="3606670" cy="369332"/>
          </a:xfrm>
          <a:prstGeom prst="rect">
            <a:avLst/>
          </a:prstGeom>
          <a:noFill/>
        </p:spPr>
        <p:txBody>
          <a:bodyPr wrap="square" rtlCol="0">
            <a:spAutoFit/>
          </a:bodyPr>
          <a:lstStyle/>
          <a:p>
            <a:r>
              <a:rPr lang="es-ES" dirty="0"/>
              <a:t>MATERIAL AMORTIGUAMIENTO</a:t>
            </a:r>
            <a:endParaRPr lang="es-ES" dirty="0"/>
          </a:p>
        </p:txBody>
      </p:sp>
      <p:sp>
        <p:nvSpPr>
          <p:cNvPr id="15" name="CuadroTexto 36"/>
          <p:cNvSpPr txBox="1"/>
          <p:nvPr/>
        </p:nvSpPr>
        <p:spPr>
          <a:xfrm>
            <a:off x="3143672" y="1500174"/>
            <a:ext cx="2088232" cy="369332"/>
          </a:xfrm>
          <a:prstGeom prst="rect">
            <a:avLst/>
          </a:prstGeom>
          <a:noFill/>
        </p:spPr>
        <p:txBody>
          <a:bodyPr wrap="square" rtlCol="0">
            <a:spAutoFit/>
          </a:bodyPr>
          <a:lstStyle/>
          <a:p>
            <a:r>
              <a:rPr lang="es-ES" dirty="0"/>
              <a:t>APLICACIONES</a:t>
            </a:r>
            <a:endParaRPr lang="es-ES" dirty="0"/>
          </a:p>
        </p:txBody>
      </p:sp>
      <p:sp>
        <p:nvSpPr>
          <p:cNvPr id="16" name="CuadroTexto 37"/>
          <p:cNvSpPr txBox="1"/>
          <p:nvPr/>
        </p:nvSpPr>
        <p:spPr>
          <a:xfrm>
            <a:off x="6936726" y="1488032"/>
            <a:ext cx="2088232" cy="369332"/>
          </a:xfrm>
          <a:prstGeom prst="rect">
            <a:avLst/>
          </a:prstGeom>
          <a:noFill/>
        </p:spPr>
        <p:txBody>
          <a:bodyPr wrap="square" rtlCol="0">
            <a:spAutoFit/>
          </a:bodyPr>
          <a:lstStyle/>
          <a:p>
            <a:r>
              <a:rPr lang="es-ES" dirty="0"/>
              <a:t>OBSERVACIONES</a:t>
            </a:r>
            <a:endParaRPr lang="es-ES" dirty="0"/>
          </a:p>
        </p:txBody>
      </p:sp>
    </p:spTree>
    <p:extLst>
      <p:ext uri="{BB962C8B-B14F-4D97-AF65-F5344CB8AC3E}">
        <p14:creationId xmlns:p14="http://schemas.microsoft.com/office/powerpoint/2010/main" val="80880858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dondear rectángulo de esquina diagonal 19"/>
          <p:cNvSpPr/>
          <p:nvPr/>
        </p:nvSpPr>
        <p:spPr>
          <a:xfrm>
            <a:off x="1631505" y="1851664"/>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PULPA MOLDEADA</a:t>
            </a:r>
            <a:endParaRPr lang="es-ES" sz="1600" dirty="0"/>
          </a:p>
        </p:txBody>
      </p:sp>
      <p:sp>
        <p:nvSpPr>
          <p:cNvPr id="21" name="Recortar y redondear rectángulo de esquina sencilla 20"/>
          <p:cNvSpPr/>
          <p:nvPr/>
        </p:nvSpPr>
        <p:spPr>
          <a:xfrm>
            <a:off x="3143672"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Amortiguamiento</a:t>
            </a:r>
            <a:endParaRPr lang="es-ES" sz="1200" dirty="0">
              <a:solidFill>
                <a:srgbClr val="92D050"/>
              </a:solidFill>
              <a:latin typeface="Arial" charset="0"/>
              <a:ea typeface="ＭＳ Ｐゴシック" charset="0"/>
            </a:endParaRPr>
          </a:p>
        </p:txBody>
      </p:sp>
      <p:sp>
        <p:nvSpPr>
          <p:cNvPr id="23" name="Recortar y redondear rectángulo de esquina sencilla 22"/>
          <p:cNvSpPr/>
          <p:nvPr/>
        </p:nvSpPr>
        <p:spPr>
          <a:xfrm>
            <a:off x="6915273" y="18516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Arial" charset="0"/>
                <a:ea typeface="ＭＳ Ｐゴシック" charset="0"/>
              </a:rPr>
              <a:t>Alto costo</a:t>
            </a:r>
          </a:p>
        </p:txBody>
      </p:sp>
      <p:pic>
        <p:nvPicPr>
          <p:cNvPr id="270338" name="Picture 2" descr="http://t2.gstatic.com/images?q=tbn:ANd9GcQgXV81oeEH6XkXx76WZf1KnjT_g_bRsAQys5qwtdxeDbn4oUwXsg"/>
          <p:cNvPicPr>
            <a:picLocks noChangeAspect="1" noChangeArrowheads="1"/>
          </p:cNvPicPr>
          <p:nvPr/>
        </p:nvPicPr>
        <p:blipFill>
          <a:blip r:embed="rId2"/>
          <a:srcRect/>
          <a:stretch>
            <a:fillRect/>
          </a:stretch>
        </p:blipFill>
        <p:spPr bwMode="auto">
          <a:xfrm>
            <a:off x="3524232" y="3714752"/>
            <a:ext cx="2643206" cy="1493988"/>
          </a:xfrm>
          <a:prstGeom prst="rect">
            <a:avLst/>
          </a:prstGeom>
          <a:noFill/>
        </p:spPr>
      </p:pic>
      <p:pic>
        <p:nvPicPr>
          <p:cNvPr id="270340" name="Picture 4" descr="http://t3.gstatic.com/images?q=tbn:ANd9GcQIvmMWmjyXB14h_W5fDUd0gtR75Y5D8G2Oy1gwwSZ8ub38HVKOnowVJB1IEQ"/>
          <p:cNvPicPr>
            <a:picLocks noChangeAspect="1" noChangeArrowheads="1"/>
          </p:cNvPicPr>
          <p:nvPr/>
        </p:nvPicPr>
        <p:blipFill>
          <a:blip r:embed="rId3"/>
          <a:srcRect/>
          <a:stretch>
            <a:fillRect/>
          </a:stretch>
        </p:blipFill>
        <p:spPr bwMode="auto">
          <a:xfrm>
            <a:off x="1523969" y="4667250"/>
            <a:ext cx="2085975" cy="2190750"/>
          </a:xfrm>
          <a:prstGeom prst="rect">
            <a:avLst/>
          </a:prstGeom>
          <a:noFill/>
        </p:spPr>
      </p:pic>
      <p:pic>
        <p:nvPicPr>
          <p:cNvPr id="270342" name="Picture 6" descr="http://www.propel.com.ar/imgs/productos/frutas/10/propel-pulpa1.jpg"/>
          <p:cNvPicPr>
            <a:picLocks noChangeAspect="1" noChangeArrowheads="1"/>
          </p:cNvPicPr>
          <p:nvPr/>
        </p:nvPicPr>
        <p:blipFill>
          <a:blip r:embed="rId4"/>
          <a:srcRect/>
          <a:stretch>
            <a:fillRect/>
          </a:stretch>
        </p:blipFill>
        <p:spPr bwMode="auto">
          <a:xfrm>
            <a:off x="6858000" y="2857524"/>
            <a:ext cx="3810000" cy="4000501"/>
          </a:xfrm>
          <a:prstGeom prst="rect">
            <a:avLst/>
          </a:prstGeom>
          <a:noFill/>
        </p:spPr>
      </p:pic>
      <p:sp>
        <p:nvSpPr>
          <p:cNvPr id="11"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2"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4" name="CuadroTexto 26"/>
          <p:cNvSpPr txBox="1"/>
          <p:nvPr/>
        </p:nvSpPr>
        <p:spPr>
          <a:xfrm>
            <a:off x="1595406" y="1000108"/>
            <a:ext cx="3606670" cy="369332"/>
          </a:xfrm>
          <a:prstGeom prst="rect">
            <a:avLst/>
          </a:prstGeom>
          <a:noFill/>
        </p:spPr>
        <p:txBody>
          <a:bodyPr wrap="square" rtlCol="0">
            <a:spAutoFit/>
          </a:bodyPr>
          <a:lstStyle/>
          <a:p>
            <a:r>
              <a:rPr lang="es-ES" dirty="0"/>
              <a:t>MATERIAL AMORTIGUAMIENTO</a:t>
            </a:r>
            <a:endParaRPr lang="es-ES" dirty="0"/>
          </a:p>
        </p:txBody>
      </p:sp>
      <p:sp>
        <p:nvSpPr>
          <p:cNvPr id="15" name="CuadroTexto 36"/>
          <p:cNvSpPr txBox="1"/>
          <p:nvPr/>
        </p:nvSpPr>
        <p:spPr>
          <a:xfrm>
            <a:off x="3143672" y="1500174"/>
            <a:ext cx="2088232" cy="369332"/>
          </a:xfrm>
          <a:prstGeom prst="rect">
            <a:avLst/>
          </a:prstGeom>
          <a:noFill/>
        </p:spPr>
        <p:txBody>
          <a:bodyPr wrap="square" rtlCol="0">
            <a:spAutoFit/>
          </a:bodyPr>
          <a:lstStyle/>
          <a:p>
            <a:r>
              <a:rPr lang="es-ES" dirty="0"/>
              <a:t>APLICACIONES</a:t>
            </a:r>
            <a:endParaRPr lang="es-ES" dirty="0"/>
          </a:p>
        </p:txBody>
      </p:sp>
      <p:sp>
        <p:nvSpPr>
          <p:cNvPr id="16" name="CuadroTexto 37"/>
          <p:cNvSpPr txBox="1"/>
          <p:nvPr/>
        </p:nvSpPr>
        <p:spPr>
          <a:xfrm>
            <a:off x="6936726" y="1488032"/>
            <a:ext cx="2088232" cy="369332"/>
          </a:xfrm>
          <a:prstGeom prst="rect">
            <a:avLst/>
          </a:prstGeom>
          <a:noFill/>
        </p:spPr>
        <p:txBody>
          <a:bodyPr wrap="square" rtlCol="0">
            <a:spAutoFit/>
          </a:bodyPr>
          <a:lstStyle/>
          <a:p>
            <a:r>
              <a:rPr lang="es-ES" dirty="0"/>
              <a:t>OBSERVACIONES</a:t>
            </a:r>
            <a:endParaRPr lang="es-ES" dirty="0"/>
          </a:p>
        </p:txBody>
      </p:sp>
    </p:spTree>
    <p:extLst>
      <p:ext uri="{BB962C8B-B14F-4D97-AF65-F5344CB8AC3E}">
        <p14:creationId xmlns:p14="http://schemas.microsoft.com/office/powerpoint/2010/main" val="135366877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dondear rectángulo de esquina diagonal 23"/>
          <p:cNvSpPr/>
          <p:nvPr/>
        </p:nvSpPr>
        <p:spPr>
          <a:xfrm>
            <a:off x="1595407" y="1857364"/>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ELEMENTOS INFLABLES</a:t>
            </a:r>
          </a:p>
          <a:p>
            <a:pPr algn="ctr"/>
            <a:r>
              <a:rPr lang="es-ES" sz="1600" dirty="0"/>
              <a:t>FIELTROS</a:t>
            </a:r>
            <a:endParaRPr lang="es-ES" sz="1600" dirty="0"/>
          </a:p>
        </p:txBody>
      </p:sp>
      <p:sp>
        <p:nvSpPr>
          <p:cNvPr id="25" name="Recortar y redondear rectángulo de esquina sencilla 24"/>
          <p:cNvSpPr/>
          <p:nvPr/>
        </p:nvSpPr>
        <p:spPr>
          <a:xfrm>
            <a:off x="3107574" y="18573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Amortiguamiento</a:t>
            </a:r>
            <a:endParaRPr lang="es-ES" sz="1200" dirty="0">
              <a:solidFill>
                <a:srgbClr val="92D050"/>
              </a:solidFill>
              <a:latin typeface="Arial" charset="0"/>
              <a:ea typeface="ＭＳ Ｐゴシック" charset="0"/>
            </a:endParaRPr>
          </a:p>
        </p:txBody>
      </p:sp>
      <p:sp>
        <p:nvSpPr>
          <p:cNvPr id="26" name="Recortar y redondear rectángulo de esquina sencilla 25"/>
          <p:cNvSpPr/>
          <p:nvPr/>
        </p:nvSpPr>
        <p:spPr>
          <a:xfrm>
            <a:off x="6879175" y="1857364"/>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Costo alto, el transportador debe tener estos elementos que van a evitar que las cargas se deterioren</a:t>
            </a:r>
            <a:endParaRPr lang="es-ES" sz="1200" dirty="0">
              <a:solidFill>
                <a:srgbClr val="92D050"/>
              </a:solidFill>
              <a:latin typeface="Arial" charset="0"/>
              <a:ea typeface="ＭＳ Ｐゴシック" charset="0"/>
            </a:endParaRPr>
          </a:p>
        </p:txBody>
      </p:sp>
      <p:sp>
        <p:nvSpPr>
          <p:cNvPr id="27" name="CuadroTexto 26"/>
          <p:cNvSpPr txBox="1"/>
          <p:nvPr/>
        </p:nvSpPr>
        <p:spPr>
          <a:xfrm>
            <a:off x="1595406" y="1000108"/>
            <a:ext cx="3606670" cy="369332"/>
          </a:xfrm>
          <a:prstGeom prst="rect">
            <a:avLst/>
          </a:prstGeom>
          <a:noFill/>
        </p:spPr>
        <p:txBody>
          <a:bodyPr wrap="square" rtlCol="0">
            <a:spAutoFit/>
          </a:bodyPr>
          <a:lstStyle/>
          <a:p>
            <a:r>
              <a:rPr lang="es-ES" dirty="0"/>
              <a:t>MATERIAL AMORTIGUAMIENTO</a:t>
            </a:r>
            <a:endParaRPr lang="es-ES" dirty="0"/>
          </a:p>
        </p:txBody>
      </p:sp>
      <p:sp>
        <p:nvSpPr>
          <p:cNvPr id="37" name="CuadroTexto 36"/>
          <p:cNvSpPr txBox="1"/>
          <p:nvPr/>
        </p:nvSpPr>
        <p:spPr>
          <a:xfrm>
            <a:off x="3143672" y="1500174"/>
            <a:ext cx="2088232" cy="369332"/>
          </a:xfrm>
          <a:prstGeom prst="rect">
            <a:avLst/>
          </a:prstGeom>
          <a:noFill/>
        </p:spPr>
        <p:txBody>
          <a:bodyPr wrap="square" rtlCol="0">
            <a:spAutoFit/>
          </a:bodyPr>
          <a:lstStyle/>
          <a:p>
            <a:r>
              <a:rPr lang="es-ES" dirty="0"/>
              <a:t>APLICACIONES</a:t>
            </a:r>
            <a:endParaRPr lang="es-ES" dirty="0"/>
          </a:p>
        </p:txBody>
      </p:sp>
      <p:sp>
        <p:nvSpPr>
          <p:cNvPr id="38" name="CuadroTexto 37"/>
          <p:cNvSpPr txBox="1"/>
          <p:nvPr/>
        </p:nvSpPr>
        <p:spPr>
          <a:xfrm>
            <a:off x="6936726" y="1488032"/>
            <a:ext cx="2088232" cy="369332"/>
          </a:xfrm>
          <a:prstGeom prst="rect">
            <a:avLst/>
          </a:prstGeom>
          <a:noFill/>
        </p:spPr>
        <p:txBody>
          <a:bodyPr wrap="square" rtlCol="0">
            <a:spAutoFit/>
          </a:bodyPr>
          <a:lstStyle/>
          <a:p>
            <a:r>
              <a:rPr lang="es-ES" dirty="0"/>
              <a:t>OBSERVACIONES</a:t>
            </a:r>
            <a:endParaRPr lang="es-ES" dirty="0"/>
          </a:p>
        </p:txBody>
      </p:sp>
      <p:pic>
        <p:nvPicPr>
          <p:cNvPr id="272386" name="Picture 2" descr="http://www.logismarket.es/ip/sealed-air-sistema-de-embalaje-de-proteccion-por-almohadillas-de-aire-el-sistema-de-embalaje-de-proteccion-newair-ib-express-es-una-solucion-de-embalaje-a-medida-economico-532166-FGR.jpg"/>
          <p:cNvPicPr>
            <a:picLocks noChangeAspect="1" noChangeArrowheads="1"/>
          </p:cNvPicPr>
          <p:nvPr/>
        </p:nvPicPr>
        <p:blipFill>
          <a:blip r:embed="rId2"/>
          <a:srcRect/>
          <a:stretch>
            <a:fillRect/>
          </a:stretch>
        </p:blipFill>
        <p:spPr bwMode="auto">
          <a:xfrm>
            <a:off x="4708924" y="2905148"/>
            <a:ext cx="4371975" cy="3810000"/>
          </a:xfrm>
          <a:prstGeom prst="rect">
            <a:avLst/>
          </a:prstGeom>
          <a:noFill/>
        </p:spPr>
      </p:pic>
      <p:pic>
        <p:nvPicPr>
          <p:cNvPr id="272388" name="Picture 4" descr="http://www.logismarket.cl/ip/garibaldi-almohadilla-de-proteccion-y-relleno-almohadilla-de-proteccion-y-relleno-airpad-478126-F70.gif"/>
          <p:cNvPicPr>
            <a:picLocks noChangeAspect="1" noChangeArrowheads="1"/>
          </p:cNvPicPr>
          <p:nvPr/>
        </p:nvPicPr>
        <p:blipFill>
          <a:blip r:embed="rId3"/>
          <a:srcRect/>
          <a:stretch>
            <a:fillRect/>
          </a:stretch>
        </p:blipFill>
        <p:spPr bwMode="auto">
          <a:xfrm>
            <a:off x="1881158" y="3500438"/>
            <a:ext cx="2214578" cy="2214578"/>
          </a:xfrm>
          <a:prstGeom prst="rect">
            <a:avLst/>
          </a:prstGeom>
          <a:noFill/>
        </p:spPr>
      </p:pic>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1"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902276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5" name="Rectangle 4"/>
          <p:cNvSpPr>
            <a:spLocks noChangeArrowheads="1"/>
          </p:cNvSpPr>
          <p:nvPr/>
        </p:nvSpPr>
        <p:spPr bwMode="auto">
          <a:xfrm>
            <a:off x="1632486" y="2959930"/>
            <a:ext cx="8966200" cy="1231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b="1" dirty="0">
                <a:solidFill>
                  <a:srgbClr val="000000"/>
                </a:solidFill>
                <a:latin typeface="Verdana" charset="0"/>
                <a:cs typeface="Times New Roman" charset="0"/>
              </a:rPr>
              <a:t>MATERIALES Y TIPOS DE EMBALAJE UTILIZADOS EN LA EXPORTACION</a:t>
            </a:r>
          </a:p>
          <a:p>
            <a:pPr algn="ctr" eaLnBrk="0" hangingPunct="0"/>
            <a:endParaRPr lang="es-ES" b="1" dirty="0">
              <a:solidFill>
                <a:srgbClr val="000000"/>
              </a:solidFill>
              <a:latin typeface="Verdana" charset="0"/>
              <a:cs typeface="Times New Roman" charset="0"/>
            </a:endParaRPr>
          </a:p>
          <a:p>
            <a:pPr algn="ctr" eaLnBrk="0" hangingPunct="0"/>
            <a:r>
              <a:rPr lang="es-ES" sz="2000" b="1" dirty="0">
                <a:solidFill>
                  <a:srgbClr val="0070C0"/>
                </a:solidFill>
                <a:latin typeface="Verdana" charset="0"/>
                <a:cs typeface="Times New Roman" charset="0"/>
              </a:rPr>
              <a:t>ELEMENTOS DE FIJACION</a:t>
            </a:r>
          </a:p>
        </p:txBody>
      </p:sp>
    </p:spTree>
    <p:extLst>
      <p:ext uri="{BB962C8B-B14F-4D97-AF65-F5344CB8AC3E}">
        <p14:creationId xmlns:p14="http://schemas.microsoft.com/office/powerpoint/2010/main" val="608034986"/>
      </p:ext>
    </p:extLst>
  </p:cSld>
  <p:clrMapOvr>
    <a:masterClrMapping/>
  </p:clrMapOvr>
  <p:transition spd="slow" advClick="0"/>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dondear rectángulo de esquina diagonal 1"/>
          <p:cNvSpPr/>
          <p:nvPr/>
        </p:nvSpPr>
        <p:spPr>
          <a:xfrm>
            <a:off x="1560066" y="1487634"/>
            <a:ext cx="1464100" cy="1298424"/>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ESQUINEROS DE CARTON, PLASTICO O FIBRA</a:t>
            </a:r>
            <a:endParaRPr lang="es-ES" sz="1600" dirty="0"/>
          </a:p>
        </p:txBody>
      </p:sp>
      <p:sp>
        <p:nvSpPr>
          <p:cNvPr id="3" name="Recortar y redondear rectángulo de esquina sencilla 2"/>
          <p:cNvSpPr/>
          <p:nvPr/>
        </p:nvSpPr>
        <p:spPr>
          <a:xfrm>
            <a:off x="3095604" y="1487634"/>
            <a:ext cx="3744416" cy="869796"/>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Ayudan el la estructura y marco de la unidad de carga </a:t>
            </a:r>
            <a:r>
              <a:rPr lang="es-ES" sz="1200" dirty="0" err="1">
                <a:solidFill>
                  <a:srgbClr val="92D050"/>
                </a:solidFill>
                <a:latin typeface="Verdana" charset="0"/>
                <a:ea typeface="ＭＳ Ｐゴシック" charset="0"/>
                <a:cs typeface="Times New Roman" charset="0"/>
              </a:rPr>
              <a:t>paletizada</a:t>
            </a:r>
            <a:r>
              <a:rPr lang="es-ES" sz="1200" dirty="0">
                <a:solidFill>
                  <a:srgbClr val="92D050"/>
                </a:solidFill>
                <a:latin typeface="Verdana" charset="0"/>
                <a:ea typeface="ＭＳ Ｐゴシック" charset="0"/>
                <a:cs typeface="Times New Roman" charset="0"/>
              </a:rPr>
              <a:t>. Protegen la carga las vibraciones y de los zunchos muy apretados.</a:t>
            </a:r>
            <a:endParaRPr lang="es-ES" sz="1200" dirty="0">
              <a:solidFill>
                <a:srgbClr val="92D050"/>
              </a:solidFill>
              <a:latin typeface="Arial" charset="0"/>
              <a:ea typeface="ＭＳ Ｐゴシック" charset="0"/>
            </a:endParaRPr>
          </a:p>
        </p:txBody>
      </p:sp>
      <p:sp>
        <p:nvSpPr>
          <p:cNvPr id="22" name="Recortar y redondear rectángulo de esquina sencilla 21"/>
          <p:cNvSpPr/>
          <p:nvPr/>
        </p:nvSpPr>
        <p:spPr>
          <a:xfrm>
            <a:off x="6881818" y="1487634"/>
            <a:ext cx="3744416" cy="869796"/>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92D050"/>
                </a:solidFill>
                <a:latin typeface="Verdana" charset="0"/>
                <a:ea typeface="ＭＳ Ｐゴシック" charset="0"/>
                <a:cs typeface="Times New Roman" charset="0"/>
              </a:rPr>
              <a:t>Se pueden obtener en pl</a:t>
            </a:r>
            <a:r>
              <a:rPr lang="es-ES" sz="1200" dirty="0">
                <a:solidFill>
                  <a:srgbClr val="92D050"/>
                </a:solidFill>
                <a:latin typeface="Arial" charset="0"/>
                <a:ea typeface="ＭＳ Ｐゴシック" charset="0"/>
                <a:cs typeface="Times New Roman" charset="0"/>
              </a:rPr>
              <a:t>á</a:t>
            </a:r>
            <a:r>
              <a:rPr lang="es-ES" sz="1200" dirty="0">
                <a:solidFill>
                  <a:srgbClr val="92D050"/>
                </a:solidFill>
                <a:latin typeface="Verdana" charset="0"/>
                <a:ea typeface="ＭＳ Ｐゴシック" charset="0"/>
                <a:cs typeface="Times New Roman" charset="0"/>
              </a:rPr>
              <a:t>stico, cart</a:t>
            </a:r>
            <a:r>
              <a:rPr lang="es-ES" sz="1200" dirty="0">
                <a:solidFill>
                  <a:srgbClr val="92D050"/>
                </a:solidFill>
                <a:latin typeface="Arial" charset="0"/>
                <a:ea typeface="ＭＳ Ｐゴシック" charset="0"/>
                <a:cs typeface="Times New Roman" charset="0"/>
              </a:rPr>
              <a:t>ó</a:t>
            </a:r>
            <a:r>
              <a:rPr lang="es-ES" sz="1200" dirty="0">
                <a:solidFill>
                  <a:srgbClr val="92D050"/>
                </a:solidFill>
                <a:latin typeface="Verdana" charset="0"/>
                <a:ea typeface="ＭＳ Ｐゴシック" charset="0"/>
                <a:cs typeface="Times New Roman" charset="0"/>
              </a:rPr>
              <a:t>n y fibra, siendo los </a:t>
            </a:r>
            <a:r>
              <a:rPr lang="es-ES" sz="1200" dirty="0">
                <a:solidFill>
                  <a:srgbClr val="92D050"/>
                </a:solidFill>
                <a:latin typeface="Arial" charset="0"/>
                <a:ea typeface="ＭＳ Ｐゴシック" charset="0"/>
                <a:cs typeface="Times New Roman" charset="0"/>
              </a:rPr>
              <a:t>ú</a:t>
            </a:r>
            <a:r>
              <a:rPr lang="es-ES" sz="1200" dirty="0">
                <a:solidFill>
                  <a:srgbClr val="92D050"/>
                </a:solidFill>
                <a:latin typeface="Verdana" charset="0"/>
                <a:ea typeface="ＭＳ Ｐゴシック" charset="0"/>
                <a:cs typeface="Times New Roman" charset="0"/>
              </a:rPr>
              <a:t>ltimos los mejores. Pueden personalizarse con la marca o logo del producto o empresa. </a:t>
            </a:r>
            <a:endParaRPr lang="es-ES" sz="1200" dirty="0">
              <a:solidFill>
                <a:srgbClr val="92D050"/>
              </a:solidFill>
              <a:latin typeface="Arial" charset="0"/>
              <a:ea typeface="ＭＳ Ｐゴシック" charset="0"/>
            </a:endParaRPr>
          </a:p>
        </p:txBody>
      </p:sp>
      <p:sp>
        <p:nvSpPr>
          <p:cNvPr id="14" name="CuadroTexto 13"/>
          <p:cNvSpPr txBox="1"/>
          <p:nvPr/>
        </p:nvSpPr>
        <p:spPr>
          <a:xfrm>
            <a:off x="1666844" y="996719"/>
            <a:ext cx="2643206" cy="369332"/>
          </a:xfrm>
          <a:prstGeom prst="rect">
            <a:avLst/>
          </a:prstGeom>
          <a:noFill/>
        </p:spPr>
        <p:txBody>
          <a:bodyPr wrap="square" rtlCol="0">
            <a:spAutoFit/>
          </a:bodyPr>
          <a:lstStyle/>
          <a:p>
            <a:r>
              <a:rPr lang="es-ES" dirty="0"/>
              <a:t>ELEMENTOS DE FIJACION</a:t>
            </a:r>
            <a:endParaRPr lang="es-ES" dirty="0"/>
          </a:p>
        </p:txBody>
      </p:sp>
      <p:pic>
        <p:nvPicPr>
          <p:cNvPr id="171010" name="Picture 2" descr="http://t2.gstatic.com/images?q=tbn:ANd9GcQE84F5gkj4bBfrgXdQ4XLjGwj5MJoSXue-aXCFkJIEaWquADgczA"/>
          <p:cNvPicPr>
            <a:picLocks noChangeAspect="1" noChangeArrowheads="1"/>
          </p:cNvPicPr>
          <p:nvPr/>
        </p:nvPicPr>
        <p:blipFill>
          <a:blip r:embed="rId2"/>
          <a:srcRect/>
          <a:stretch>
            <a:fillRect/>
          </a:stretch>
        </p:blipFill>
        <p:spPr bwMode="auto">
          <a:xfrm>
            <a:off x="3241552" y="2991594"/>
            <a:ext cx="2638425" cy="1733551"/>
          </a:xfrm>
          <a:prstGeom prst="rect">
            <a:avLst/>
          </a:prstGeom>
          <a:noFill/>
        </p:spPr>
      </p:pic>
      <p:sp>
        <p:nvSpPr>
          <p:cNvPr id="9" name="Rectángulo 8"/>
          <p:cNvSpPr/>
          <p:nvPr/>
        </p:nvSpPr>
        <p:spPr>
          <a:xfrm>
            <a:off x="1524000" y="5685055"/>
            <a:ext cx="9144000" cy="923330"/>
          </a:xfrm>
          <a:prstGeom prst="rect">
            <a:avLst/>
          </a:prstGeom>
        </p:spPr>
        <p:txBody>
          <a:bodyPr wrap="square">
            <a:spAutoFit/>
          </a:bodyPr>
          <a:lstStyle/>
          <a:p>
            <a:r>
              <a:rPr lang="es-ES" dirty="0"/>
              <a:t>Protectores de esquinas para apoyar las paletas, protegiendo los bordes, proporcionando resistencia al </a:t>
            </a:r>
            <a:r>
              <a:rPr lang="es-ES" dirty="0"/>
              <a:t>apilamiento. </a:t>
            </a:r>
            <a:r>
              <a:rPr lang="es-ES" dirty="0"/>
              <a:t>Mejoran la imagen del producto y son ideales para los sistemas de película </a:t>
            </a:r>
            <a:r>
              <a:rPr lang="es-ES" dirty="0" err="1"/>
              <a:t>estirable</a:t>
            </a:r>
            <a:r>
              <a:rPr lang="es-ES" dirty="0"/>
              <a:t> (Film). </a:t>
            </a:r>
            <a:r>
              <a:rPr lang="es-ES" dirty="0"/>
              <a:t>También conocidos como cubre </a:t>
            </a:r>
            <a:r>
              <a:rPr lang="es-ES" dirty="0"/>
              <a:t>esquinas.</a:t>
            </a:r>
            <a:endParaRPr lang="es-ES" dirty="0"/>
          </a:p>
        </p:txBody>
      </p:sp>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1"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pic>
        <p:nvPicPr>
          <p:cNvPr id="4" name="Imagen 3"/>
          <p:cNvPicPr>
            <a:picLocks noChangeAspect="1"/>
          </p:cNvPicPr>
          <p:nvPr/>
        </p:nvPicPr>
        <p:blipFill>
          <a:blip r:embed="rId3"/>
          <a:stretch>
            <a:fillRect/>
          </a:stretch>
        </p:blipFill>
        <p:spPr>
          <a:xfrm>
            <a:off x="6744072" y="2420889"/>
            <a:ext cx="3312368" cy="3387941"/>
          </a:xfrm>
          <a:prstGeom prst="rect">
            <a:avLst/>
          </a:prstGeom>
        </p:spPr>
      </p:pic>
    </p:spTree>
    <p:extLst>
      <p:ext uri="{BB962C8B-B14F-4D97-AF65-F5344CB8AC3E}">
        <p14:creationId xmlns:p14="http://schemas.microsoft.com/office/powerpoint/2010/main" val="195319793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dondear rectángulo de esquina diagonal 27"/>
          <p:cNvSpPr/>
          <p:nvPr/>
        </p:nvSpPr>
        <p:spPr>
          <a:xfrm>
            <a:off x="1568410" y="1428736"/>
            <a:ext cx="1392662" cy="1148138"/>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ZUNCHO O FLETE METALICO O PLASTICO</a:t>
            </a:r>
            <a:endParaRPr lang="es-ES" sz="1600" dirty="0"/>
          </a:p>
        </p:txBody>
      </p:sp>
      <p:sp>
        <p:nvSpPr>
          <p:cNvPr id="29" name="Recortar y redondear rectángulo de esquina sencilla 28"/>
          <p:cNvSpPr/>
          <p:nvPr/>
        </p:nvSpPr>
        <p:spPr>
          <a:xfrm>
            <a:off x="3080577" y="1428736"/>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chemeClr val="accent6">
                    <a:lumMod val="60000"/>
                    <a:lumOff val="40000"/>
                  </a:schemeClr>
                </a:solidFill>
                <a:latin typeface="Verdana" charset="0"/>
                <a:ea typeface="ＭＳ Ｐゴシック" charset="0"/>
                <a:cs typeface="Times New Roman" charset="0"/>
              </a:rPr>
              <a:t>Agrupan la carga y evitan el desarme del apilado o paleta</a:t>
            </a:r>
            <a:endParaRPr lang="es-ES" sz="1200" dirty="0">
              <a:solidFill>
                <a:schemeClr val="accent6">
                  <a:lumMod val="60000"/>
                  <a:lumOff val="40000"/>
                </a:schemeClr>
              </a:solidFill>
              <a:latin typeface="Arial" charset="0"/>
              <a:ea typeface="ＭＳ Ｐゴシック" charset="0"/>
            </a:endParaRPr>
          </a:p>
        </p:txBody>
      </p:sp>
      <p:sp>
        <p:nvSpPr>
          <p:cNvPr id="30" name="Recortar y redondear rectángulo de esquina sencilla 29"/>
          <p:cNvSpPr/>
          <p:nvPr/>
        </p:nvSpPr>
        <p:spPr>
          <a:xfrm>
            <a:off x="6852178" y="1428736"/>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chemeClr val="accent6">
                    <a:lumMod val="60000"/>
                    <a:lumOff val="40000"/>
                  </a:schemeClr>
                </a:solidFill>
                <a:latin typeface="Verdana" charset="0"/>
                <a:ea typeface="ＭＳ Ｐゴシック" charset="0"/>
                <a:cs typeface="Times New Roman" charset="0"/>
              </a:rPr>
              <a:t>Se pueden obtener en acero o polipropileno siendo estos últimos los mas utilizados. </a:t>
            </a:r>
            <a:endParaRPr lang="es-ES" sz="1200" dirty="0">
              <a:solidFill>
                <a:schemeClr val="accent6">
                  <a:lumMod val="60000"/>
                  <a:lumOff val="40000"/>
                </a:schemeClr>
              </a:solidFill>
              <a:latin typeface="Arial" charset="0"/>
              <a:ea typeface="ＭＳ Ｐゴシック" charset="0"/>
            </a:endParaRPr>
          </a:p>
        </p:txBody>
      </p:sp>
      <p:pic>
        <p:nvPicPr>
          <p:cNvPr id="273410" name="Picture 2" descr="http://t2.gstatic.com/images?q=tbn:ANd9GcSdDT1ZodP5iZ78jaq3By7hKcTGq456ZKwgcfxueCT6oJd3Y_53"/>
          <p:cNvPicPr>
            <a:picLocks noChangeAspect="1" noChangeArrowheads="1"/>
          </p:cNvPicPr>
          <p:nvPr/>
        </p:nvPicPr>
        <p:blipFill>
          <a:blip r:embed="rId2"/>
          <a:srcRect/>
          <a:stretch>
            <a:fillRect/>
          </a:stretch>
        </p:blipFill>
        <p:spPr bwMode="auto">
          <a:xfrm>
            <a:off x="2452663" y="3286125"/>
            <a:ext cx="3619065" cy="2710807"/>
          </a:xfrm>
          <a:prstGeom prst="rect">
            <a:avLst/>
          </a:prstGeom>
          <a:noFill/>
        </p:spPr>
      </p:pic>
      <p:pic>
        <p:nvPicPr>
          <p:cNvPr id="273412" name="Picture 4" descr="http://t1.gstatic.com/images?q=tbn:ANd9GcQkg_ey8AQLDsX0vqqlR8ohSydz_KkIOPQ2l3tpDePyHYDFS4wQ"/>
          <p:cNvPicPr>
            <a:picLocks noChangeAspect="1" noChangeArrowheads="1"/>
          </p:cNvPicPr>
          <p:nvPr/>
        </p:nvPicPr>
        <p:blipFill>
          <a:blip r:embed="rId3"/>
          <a:srcRect/>
          <a:stretch>
            <a:fillRect/>
          </a:stretch>
        </p:blipFill>
        <p:spPr bwMode="auto">
          <a:xfrm>
            <a:off x="6453190" y="3271780"/>
            <a:ext cx="3643338" cy="2728988"/>
          </a:xfrm>
          <a:prstGeom prst="rect">
            <a:avLst/>
          </a:prstGeom>
          <a:noFill/>
        </p:spPr>
      </p:pic>
      <p:sp>
        <p:nvSpPr>
          <p:cNvPr id="8"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9"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1" name="CuadroTexto 13"/>
          <p:cNvSpPr txBox="1"/>
          <p:nvPr/>
        </p:nvSpPr>
        <p:spPr>
          <a:xfrm>
            <a:off x="1666844" y="996719"/>
            <a:ext cx="2643206" cy="369332"/>
          </a:xfrm>
          <a:prstGeom prst="rect">
            <a:avLst/>
          </a:prstGeom>
          <a:noFill/>
        </p:spPr>
        <p:txBody>
          <a:bodyPr wrap="square" rtlCol="0">
            <a:spAutoFit/>
          </a:bodyPr>
          <a:lstStyle/>
          <a:p>
            <a:r>
              <a:rPr lang="es-ES" dirty="0"/>
              <a:t>ELEMENTOS DE FIJACION</a:t>
            </a:r>
            <a:endParaRPr lang="es-ES" dirty="0"/>
          </a:p>
        </p:txBody>
      </p:sp>
    </p:spTree>
    <p:extLst>
      <p:ext uri="{BB962C8B-B14F-4D97-AF65-F5344CB8AC3E}">
        <p14:creationId xmlns:p14="http://schemas.microsoft.com/office/powerpoint/2010/main" val="682736626"/>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dondear rectángulo de esquina diagonal 30"/>
          <p:cNvSpPr/>
          <p:nvPr/>
        </p:nvSpPr>
        <p:spPr>
          <a:xfrm>
            <a:off x="1568410" y="1428736"/>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ESLINGAS</a:t>
            </a:r>
            <a:endParaRPr lang="es-ES" sz="1600" dirty="0"/>
          </a:p>
        </p:txBody>
      </p:sp>
      <p:sp>
        <p:nvSpPr>
          <p:cNvPr id="32" name="Recortar y redondear rectángulo de esquina sencilla 31"/>
          <p:cNvSpPr/>
          <p:nvPr/>
        </p:nvSpPr>
        <p:spPr>
          <a:xfrm>
            <a:off x="3080577" y="1428736"/>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chemeClr val="accent6">
                    <a:lumMod val="60000"/>
                    <a:lumOff val="40000"/>
                  </a:schemeClr>
                </a:solidFill>
                <a:latin typeface="Verdana" charset="0"/>
                <a:ea typeface="ＭＳ Ｐゴシック" charset="0"/>
                <a:cs typeface="Times New Roman" charset="0"/>
              </a:rPr>
              <a:t>Ayudan a evitar que la carga se mueva, en el medio de transporte.</a:t>
            </a:r>
            <a:endParaRPr lang="es-ES" sz="1200" dirty="0">
              <a:solidFill>
                <a:schemeClr val="accent6">
                  <a:lumMod val="60000"/>
                  <a:lumOff val="40000"/>
                </a:schemeClr>
              </a:solidFill>
              <a:latin typeface="Arial" charset="0"/>
              <a:ea typeface="ＭＳ Ｐゴシック" charset="0"/>
            </a:endParaRPr>
          </a:p>
        </p:txBody>
      </p:sp>
      <p:sp>
        <p:nvSpPr>
          <p:cNvPr id="33" name="Recortar y redondear rectángulo de esquina sencilla 32"/>
          <p:cNvSpPr/>
          <p:nvPr/>
        </p:nvSpPr>
        <p:spPr>
          <a:xfrm>
            <a:off x="6852178" y="1428736"/>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chemeClr val="accent6">
                    <a:lumMod val="60000"/>
                    <a:lumOff val="40000"/>
                  </a:schemeClr>
                </a:solidFill>
                <a:latin typeface="Verdana" charset="0"/>
                <a:ea typeface="ＭＳ Ｐゴシック" charset="0"/>
                <a:cs typeface="Times New Roman" charset="0"/>
              </a:rPr>
              <a:t>El transportador debe tener suficientes para afianzar debidamente las estibas.</a:t>
            </a:r>
            <a:endParaRPr lang="es-ES" sz="1200" dirty="0">
              <a:solidFill>
                <a:schemeClr val="accent6">
                  <a:lumMod val="60000"/>
                  <a:lumOff val="40000"/>
                </a:schemeClr>
              </a:solidFill>
              <a:latin typeface="Arial" charset="0"/>
              <a:ea typeface="ＭＳ Ｐゴシック" charset="0"/>
            </a:endParaRPr>
          </a:p>
        </p:txBody>
      </p:sp>
      <p:pic>
        <p:nvPicPr>
          <p:cNvPr id="274434" name="Picture 2" descr="http://t3.gstatic.com/images?q=tbn:ANd9GcRvLGMp_MwOSPlL9cLy25JywTcL9TyxvPXa27T9_77z-R2j1lDSXw"/>
          <p:cNvPicPr>
            <a:picLocks noChangeAspect="1" noChangeArrowheads="1"/>
          </p:cNvPicPr>
          <p:nvPr/>
        </p:nvPicPr>
        <p:blipFill>
          <a:blip r:embed="rId2"/>
          <a:srcRect/>
          <a:stretch>
            <a:fillRect/>
          </a:stretch>
        </p:blipFill>
        <p:spPr bwMode="auto">
          <a:xfrm>
            <a:off x="6667504" y="4357695"/>
            <a:ext cx="3929090" cy="2448765"/>
          </a:xfrm>
          <a:prstGeom prst="rect">
            <a:avLst/>
          </a:prstGeom>
          <a:noFill/>
        </p:spPr>
      </p:pic>
      <p:pic>
        <p:nvPicPr>
          <p:cNvPr id="274436" name="Picture 4" descr="http://t3.gstatic.com/images?q=tbn:ANd9GcQqofqYHkH7B2phjTPrG-m9g5s4AdELvikBaV6JjMR1oLxbe1UL"/>
          <p:cNvPicPr>
            <a:picLocks noChangeAspect="1" noChangeArrowheads="1"/>
          </p:cNvPicPr>
          <p:nvPr/>
        </p:nvPicPr>
        <p:blipFill>
          <a:blip r:embed="rId3"/>
          <a:srcRect/>
          <a:stretch>
            <a:fillRect/>
          </a:stretch>
        </p:blipFill>
        <p:spPr bwMode="auto">
          <a:xfrm>
            <a:off x="1952596" y="4857760"/>
            <a:ext cx="2705100" cy="1685926"/>
          </a:xfrm>
          <a:prstGeom prst="rect">
            <a:avLst/>
          </a:prstGeom>
          <a:noFill/>
        </p:spPr>
      </p:pic>
      <p:pic>
        <p:nvPicPr>
          <p:cNvPr id="274438" name="Picture 6" descr="http://t3.gstatic.com/images?q=tbn:ANd9GcT48RJ_NVBypsTbKfPlKQIr3UzPaZrqwc6zDFxQtORBezO4-SFstg"/>
          <p:cNvPicPr>
            <a:picLocks noChangeAspect="1" noChangeArrowheads="1"/>
          </p:cNvPicPr>
          <p:nvPr/>
        </p:nvPicPr>
        <p:blipFill>
          <a:blip r:embed="rId4"/>
          <a:srcRect/>
          <a:stretch>
            <a:fillRect/>
          </a:stretch>
        </p:blipFill>
        <p:spPr bwMode="auto">
          <a:xfrm>
            <a:off x="4310051" y="2285993"/>
            <a:ext cx="2143125" cy="2143125"/>
          </a:xfrm>
          <a:prstGeom prst="rect">
            <a:avLst/>
          </a:prstGeom>
          <a:noFill/>
        </p:spPr>
      </p:pic>
      <p:pic>
        <p:nvPicPr>
          <p:cNvPr id="274440" name="Picture 8" descr="http://t2.gstatic.com/images?q=tbn:ANd9GcTdXZzmwYoW8tk0jk1NTASm8W3fQw7icAtsG8Q2-xicYkgYYzrR"/>
          <p:cNvPicPr>
            <a:picLocks noChangeAspect="1" noChangeArrowheads="1"/>
          </p:cNvPicPr>
          <p:nvPr/>
        </p:nvPicPr>
        <p:blipFill>
          <a:blip r:embed="rId5"/>
          <a:srcRect/>
          <a:stretch>
            <a:fillRect/>
          </a:stretch>
        </p:blipFill>
        <p:spPr bwMode="auto">
          <a:xfrm>
            <a:off x="2024034" y="2643182"/>
            <a:ext cx="2286000" cy="1714500"/>
          </a:xfrm>
          <a:prstGeom prst="rect">
            <a:avLst/>
          </a:prstGeom>
          <a:noFill/>
        </p:spPr>
      </p:pic>
      <p:sp>
        <p:nvSpPr>
          <p:cNvPr id="10"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1"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3" name="CuadroTexto 13"/>
          <p:cNvSpPr txBox="1"/>
          <p:nvPr/>
        </p:nvSpPr>
        <p:spPr>
          <a:xfrm>
            <a:off x="1666844" y="996719"/>
            <a:ext cx="2643206" cy="369332"/>
          </a:xfrm>
          <a:prstGeom prst="rect">
            <a:avLst/>
          </a:prstGeom>
          <a:noFill/>
        </p:spPr>
        <p:txBody>
          <a:bodyPr wrap="square" rtlCol="0">
            <a:spAutoFit/>
          </a:bodyPr>
          <a:lstStyle/>
          <a:p>
            <a:r>
              <a:rPr lang="es-ES" dirty="0"/>
              <a:t>ELEMENTOS DE FIJACION</a:t>
            </a:r>
            <a:endParaRPr lang="es-ES" dirty="0"/>
          </a:p>
        </p:txBody>
      </p:sp>
    </p:spTree>
    <p:extLst>
      <p:ext uri="{BB962C8B-B14F-4D97-AF65-F5344CB8AC3E}">
        <p14:creationId xmlns:p14="http://schemas.microsoft.com/office/powerpoint/2010/main" val="19162378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_tradnl" altLang="en-US" sz="3600" u="sng"/>
              <a:t>Elementos para seleccionar un envase</a:t>
            </a:r>
            <a:endParaRPr lang="es-ES_tradnl" altLang="en-US"/>
          </a:p>
        </p:txBody>
      </p:sp>
      <p:sp>
        <p:nvSpPr>
          <p:cNvPr id="6147" name="Rectangle 3"/>
          <p:cNvSpPr>
            <a:spLocks noGrp="1" noChangeArrowheads="1"/>
          </p:cNvSpPr>
          <p:nvPr>
            <p:ph type="body" idx="1"/>
          </p:nvPr>
        </p:nvSpPr>
        <p:spPr/>
        <p:txBody>
          <a:bodyPr/>
          <a:lstStyle/>
          <a:p>
            <a:r>
              <a:rPr lang="es-ES_tradnl" altLang="en-US" sz="2800"/>
              <a:t>Características del producto</a:t>
            </a:r>
          </a:p>
          <a:p>
            <a:r>
              <a:rPr lang="es-ES_tradnl" altLang="en-US" sz="2800"/>
              <a:t>Radio de mercado, transporte</a:t>
            </a:r>
          </a:p>
          <a:p>
            <a:r>
              <a:rPr lang="es-ES_tradnl" altLang="en-US" sz="2800"/>
              <a:t>Valor del contenido</a:t>
            </a:r>
          </a:p>
          <a:p>
            <a:r>
              <a:rPr lang="es-ES_tradnl" altLang="en-US" sz="2800"/>
              <a:t>Costo del material</a:t>
            </a:r>
          </a:p>
          <a:p>
            <a:r>
              <a:rPr lang="es-ES_tradnl" altLang="en-US" sz="2800"/>
              <a:t>Exigencias legales del mercado</a:t>
            </a:r>
          </a:p>
          <a:p>
            <a:r>
              <a:rPr lang="es-ES_tradnl" altLang="en-US" sz="2800"/>
              <a:t>Preferencias del consumidor</a:t>
            </a:r>
          </a:p>
          <a:p>
            <a:r>
              <a:rPr lang="es-ES_tradnl" altLang="en-US" sz="2800"/>
              <a:t>Que no dañe el medio ambiente</a:t>
            </a:r>
          </a:p>
        </p:txBody>
      </p:sp>
      <p:graphicFrame>
        <p:nvGraphicFramePr>
          <p:cNvPr id="6148" name="Object 4"/>
          <p:cNvGraphicFramePr>
            <a:graphicFrameLocks noChangeAspect="1"/>
          </p:cNvGraphicFramePr>
          <p:nvPr/>
        </p:nvGraphicFramePr>
        <p:xfrm>
          <a:off x="8077200" y="2209800"/>
          <a:ext cx="2286000" cy="2362200"/>
        </p:xfrm>
        <a:graphic>
          <a:graphicData uri="http://schemas.openxmlformats.org/presentationml/2006/ole">
            <mc:AlternateContent xmlns:mc="http://schemas.openxmlformats.org/markup-compatibility/2006">
              <mc:Choice xmlns:v="urn:schemas-microsoft-com:vml" Requires="v">
                <p:oleObj spid="_x0000_s99332" name="Clip" r:id="rId3" imgW="4539960" imgH="3497040" progId="MS_ClipArt_Gallery.5">
                  <p:embed/>
                </p:oleObj>
              </mc:Choice>
              <mc:Fallback>
                <p:oleObj name="Clip" r:id="rId3" imgW="4539960" imgH="3497040" progId="MS_ClipArt_Gallery.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7200" y="2209800"/>
                        <a:ext cx="2286000" cy="236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1607967721"/>
      </p:ext>
    </p:extLst>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dondear rectángulo de esquina diagonal 33"/>
          <p:cNvSpPr/>
          <p:nvPr/>
        </p:nvSpPr>
        <p:spPr>
          <a:xfrm>
            <a:off x="1562126" y="1423036"/>
            <a:ext cx="1432401" cy="791518"/>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PELICULAS STRECH</a:t>
            </a:r>
            <a:endParaRPr lang="es-ES" sz="1600" dirty="0"/>
          </a:p>
        </p:txBody>
      </p:sp>
      <p:sp>
        <p:nvSpPr>
          <p:cNvPr id="35" name="Recortar y redondear rectángulo de esquina sencilla 34"/>
          <p:cNvSpPr/>
          <p:nvPr/>
        </p:nvSpPr>
        <p:spPr>
          <a:xfrm>
            <a:off x="3051822" y="1423036"/>
            <a:ext cx="3744416" cy="791518"/>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err="1">
                <a:solidFill>
                  <a:schemeClr val="accent6">
                    <a:lumMod val="60000"/>
                    <a:lumOff val="40000"/>
                  </a:schemeClr>
                </a:solidFill>
                <a:latin typeface="Verdana" charset="0"/>
                <a:ea typeface="ＭＳ Ｐゴシック" charset="0"/>
                <a:cs typeface="Times New Roman" charset="0"/>
              </a:rPr>
              <a:t>Unitarizaci</a:t>
            </a:r>
            <a:r>
              <a:rPr lang="es-ES" sz="1200" dirty="0" err="1">
                <a:solidFill>
                  <a:schemeClr val="accent6">
                    <a:lumMod val="60000"/>
                    <a:lumOff val="40000"/>
                  </a:schemeClr>
                </a:solidFill>
                <a:latin typeface="Arial" charset="0"/>
                <a:ea typeface="ＭＳ Ｐゴシック" charset="0"/>
                <a:cs typeface="Times New Roman" charset="0"/>
              </a:rPr>
              <a:t>ó</a:t>
            </a:r>
            <a:r>
              <a:rPr lang="es-ES" sz="1200" dirty="0" err="1">
                <a:solidFill>
                  <a:schemeClr val="accent6">
                    <a:lumMod val="60000"/>
                    <a:lumOff val="40000"/>
                  </a:schemeClr>
                </a:solidFill>
                <a:latin typeface="Verdana" charset="0"/>
                <a:ea typeface="ＭＳ Ｐゴシック" charset="0"/>
                <a:cs typeface="Times New Roman" charset="0"/>
              </a:rPr>
              <a:t>n</a:t>
            </a:r>
            <a:r>
              <a:rPr lang="es-ES" sz="1200" dirty="0">
                <a:solidFill>
                  <a:schemeClr val="accent6">
                    <a:lumMod val="60000"/>
                    <a:lumOff val="40000"/>
                  </a:schemeClr>
                </a:solidFill>
                <a:latin typeface="Verdana" charset="0"/>
                <a:ea typeface="ＭＳ Ｐゴシック" charset="0"/>
                <a:cs typeface="Times New Roman" charset="0"/>
              </a:rPr>
              <a:t> o agrupamiento de cargas estibadas</a:t>
            </a:r>
            <a:endParaRPr lang="es-ES" sz="1200" dirty="0">
              <a:solidFill>
                <a:schemeClr val="accent6">
                  <a:lumMod val="60000"/>
                  <a:lumOff val="40000"/>
                </a:schemeClr>
              </a:solidFill>
              <a:latin typeface="Arial" charset="0"/>
              <a:ea typeface="ＭＳ Ｐゴシック" charset="0"/>
            </a:endParaRPr>
          </a:p>
        </p:txBody>
      </p:sp>
      <p:sp>
        <p:nvSpPr>
          <p:cNvPr id="36" name="Recortar y redondear rectángulo de esquina sencilla 35"/>
          <p:cNvSpPr/>
          <p:nvPr/>
        </p:nvSpPr>
        <p:spPr>
          <a:xfrm>
            <a:off x="6852178" y="1423036"/>
            <a:ext cx="3744416" cy="791518"/>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chemeClr val="accent6">
                    <a:lumMod val="60000"/>
                    <a:lumOff val="40000"/>
                  </a:schemeClr>
                </a:solidFill>
                <a:latin typeface="Verdana" charset="0"/>
                <a:ea typeface="ＭＳ Ｐゴシック" charset="0"/>
                <a:cs typeface="Times New Roman" charset="0"/>
              </a:rPr>
              <a:t>Excelente material para estibado y </a:t>
            </a:r>
            <a:r>
              <a:rPr lang="es-ES" sz="1200" dirty="0" err="1">
                <a:solidFill>
                  <a:schemeClr val="accent6">
                    <a:lumMod val="60000"/>
                    <a:lumOff val="40000"/>
                  </a:schemeClr>
                </a:solidFill>
                <a:latin typeface="Verdana" charset="0"/>
                <a:ea typeface="ＭＳ Ｐゴシック" charset="0"/>
                <a:cs typeface="Times New Roman" charset="0"/>
              </a:rPr>
              <a:t>paletizado</a:t>
            </a:r>
            <a:r>
              <a:rPr lang="es-ES" sz="1200" dirty="0">
                <a:solidFill>
                  <a:schemeClr val="accent6">
                    <a:lumMod val="60000"/>
                    <a:lumOff val="40000"/>
                  </a:schemeClr>
                </a:solidFill>
                <a:latin typeface="Verdana" charset="0"/>
                <a:ea typeface="ＭＳ Ｐゴシック" charset="0"/>
                <a:cs typeface="Times New Roman" charset="0"/>
              </a:rPr>
              <a:t>. Minimiza el impacto de las vibraciones. Minimiza el </a:t>
            </a:r>
            <a:r>
              <a:rPr lang="es-ES" sz="1200" dirty="0" err="1">
                <a:solidFill>
                  <a:schemeClr val="accent6">
                    <a:lumMod val="60000"/>
                    <a:lumOff val="40000"/>
                  </a:schemeClr>
                </a:solidFill>
                <a:latin typeface="Verdana" charset="0"/>
                <a:ea typeface="ＭＳ Ｐゴシック" charset="0"/>
                <a:cs typeface="Times New Roman" charset="0"/>
              </a:rPr>
              <a:t>desagrupamiento</a:t>
            </a:r>
            <a:r>
              <a:rPr lang="es-ES" sz="1200" dirty="0">
                <a:solidFill>
                  <a:schemeClr val="accent6">
                    <a:lumMod val="60000"/>
                    <a:lumOff val="40000"/>
                  </a:schemeClr>
                </a:solidFill>
                <a:latin typeface="Verdana" charset="0"/>
                <a:ea typeface="ＭＳ Ｐゴシック" charset="0"/>
                <a:cs typeface="Times New Roman" charset="0"/>
              </a:rPr>
              <a:t> de la carga.</a:t>
            </a:r>
            <a:endParaRPr lang="es-ES" sz="1200" dirty="0">
              <a:solidFill>
                <a:schemeClr val="accent6">
                  <a:lumMod val="60000"/>
                  <a:lumOff val="40000"/>
                </a:schemeClr>
              </a:solidFill>
              <a:latin typeface="Arial" charset="0"/>
              <a:ea typeface="ＭＳ Ｐゴシック" charset="0"/>
            </a:endParaRPr>
          </a:p>
        </p:txBody>
      </p:sp>
      <p:pic>
        <p:nvPicPr>
          <p:cNvPr id="9" name="Imagen 3"/>
          <p:cNvPicPr>
            <a:picLocks noChangeAspect="1"/>
          </p:cNvPicPr>
          <p:nvPr/>
        </p:nvPicPr>
        <p:blipFill>
          <a:blip r:embed="rId2"/>
          <a:stretch>
            <a:fillRect/>
          </a:stretch>
        </p:blipFill>
        <p:spPr>
          <a:xfrm>
            <a:off x="2024034" y="3174632"/>
            <a:ext cx="4318496" cy="3397640"/>
          </a:xfrm>
          <a:prstGeom prst="rect">
            <a:avLst/>
          </a:prstGeom>
        </p:spPr>
      </p:pic>
      <p:pic>
        <p:nvPicPr>
          <p:cNvPr id="275458" name="Picture 2" descr="http://www.mcalbo.com/Fotos/StretchFilm/StretchFilm2.jpg"/>
          <p:cNvPicPr>
            <a:picLocks noChangeAspect="1" noChangeArrowheads="1"/>
          </p:cNvPicPr>
          <p:nvPr/>
        </p:nvPicPr>
        <p:blipFill>
          <a:blip r:embed="rId3"/>
          <a:srcRect/>
          <a:stretch>
            <a:fillRect/>
          </a:stretch>
        </p:blipFill>
        <p:spPr bwMode="auto">
          <a:xfrm>
            <a:off x="6881818" y="2643206"/>
            <a:ext cx="3429000" cy="3429001"/>
          </a:xfrm>
          <a:prstGeom prst="rect">
            <a:avLst/>
          </a:prstGeom>
          <a:noFill/>
        </p:spPr>
      </p:pic>
      <p:sp>
        <p:nvSpPr>
          <p:cNvPr id="8"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cxnSp>
        <p:nvCxnSpPr>
          <p:cNvPr id="10"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2" name="CuadroTexto 13"/>
          <p:cNvSpPr txBox="1"/>
          <p:nvPr/>
        </p:nvSpPr>
        <p:spPr>
          <a:xfrm>
            <a:off x="1666844" y="987966"/>
            <a:ext cx="2643206" cy="369332"/>
          </a:xfrm>
          <a:prstGeom prst="rect">
            <a:avLst/>
          </a:prstGeom>
          <a:noFill/>
        </p:spPr>
        <p:txBody>
          <a:bodyPr wrap="square" rtlCol="0">
            <a:spAutoFit/>
          </a:bodyPr>
          <a:lstStyle/>
          <a:p>
            <a:r>
              <a:rPr lang="es-ES" dirty="0"/>
              <a:t>ELEMENTOS DE FIJACION</a:t>
            </a:r>
            <a:endParaRPr lang="es-ES" dirty="0"/>
          </a:p>
        </p:txBody>
      </p:sp>
    </p:spTree>
    <p:extLst>
      <p:ext uri="{BB962C8B-B14F-4D97-AF65-F5344CB8AC3E}">
        <p14:creationId xmlns:p14="http://schemas.microsoft.com/office/powerpoint/2010/main" val="156530661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a:t>
            </a:r>
            <a:r>
              <a:rPr lang="en-US" dirty="0" err="1" smtClean="0"/>
              <a:t>jercicios</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91030092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38334" y="206503"/>
            <a:ext cx="8829667" cy="6162880"/>
          </a:xfrm>
          <a:prstGeom prst="rect">
            <a:avLst/>
          </a:prstGeom>
        </p:spPr>
      </p:pic>
    </p:spTree>
    <p:extLst>
      <p:ext uri="{BB962C8B-B14F-4D97-AF65-F5344CB8AC3E}">
        <p14:creationId xmlns:p14="http://schemas.microsoft.com/office/powerpoint/2010/main" val="203044929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310132" y="357163"/>
            <a:ext cx="6589471" cy="5769001"/>
          </a:xfrm>
        </p:spPr>
        <p:txBody>
          <a:bodyPr>
            <a:normAutofit/>
          </a:bodyPr>
          <a:lstStyle/>
          <a:p>
            <a:r>
              <a:rPr lang="en-US" dirty="0"/>
              <a:t>EJERCICIO 1.- </a:t>
            </a:r>
          </a:p>
          <a:p>
            <a:r>
              <a:rPr lang="en-US" dirty="0"/>
              <a:t>Un </a:t>
            </a:r>
            <a:r>
              <a:rPr lang="en-US" dirty="0" err="1"/>
              <a:t>coleccionista</a:t>
            </a:r>
            <a:r>
              <a:rPr lang="en-US" dirty="0"/>
              <a:t> de </a:t>
            </a:r>
            <a:r>
              <a:rPr lang="en-US" dirty="0" err="1"/>
              <a:t>cuadros</a:t>
            </a:r>
            <a:r>
              <a:rPr lang="en-US" dirty="0"/>
              <a:t> </a:t>
            </a:r>
            <a:r>
              <a:rPr lang="en-US" dirty="0" err="1"/>
              <a:t>americano</a:t>
            </a:r>
            <a:r>
              <a:rPr lang="en-US" dirty="0"/>
              <a:t>, vino al </a:t>
            </a:r>
            <a:r>
              <a:rPr lang="en-US" dirty="0" err="1"/>
              <a:t>Perú</a:t>
            </a:r>
            <a:r>
              <a:rPr lang="en-US" dirty="0"/>
              <a:t>; lo </a:t>
            </a:r>
            <a:r>
              <a:rPr lang="en-US" dirty="0" err="1"/>
              <a:t>llevaron</a:t>
            </a:r>
            <a:r>
              <a:rPr lang="en-US" dirty="0"/>
              <a:t> a </a:t>
            </a:r>
            <a:r>
              <a:rPr lang="en-US" dirty="0" err="1"/>
              <a:t>pasear</a:t>
            </a:r>
            <a:r>
              <a:rPr lang="en-US" dirty="0"/>
              <a:t> </a:t>
            </a:r>
            <a:r>
              <a:rPr lang="en-US" dirty="0" err="1"/>
              <a:t>por</a:t>
            </a:r>
            <a:r>
              <a:rPr lang="en-US" dirty="0"/>
              <a:t> </a:t>
            </a:r>
            <a:r>
              <a:rPr lang="en-US" dirty="0" err="1"/>
              <a:t>Miraflores</a:t>
            </a:r>
            <a:r>
              <a:rPr lang="en-US" dirty="0"/>
              <a:t> y le </a:t>
            </a:r>
            <a:r>
              <a:rPr lang="en-US" dirty="0" err="1"/>
              <a:t>intereso</a:t>
            </a:r>
            <a:r>
              <a:rPr lang="en-US" dirty="0"/>
              <a:t> </a:t>
            </a:r>
            <a:r>
              <a:rPr lang="en-US" dirty="0" err="1"/>
              <a:t>las</a:t>
            </a:r>
            <a:r>
              <a:rPr lang="en-US" dirty="0"/>
              <a:t> </a:t>
            </a:r>
            <a:r>
              <a:rPr lang="en-US" dirty="0" err="1"/>
              <a:t>tiendas</a:t>
            </a:r>
            <a:r>
              <a:rPr lang="en-US" dirty="0"/>
              <a:t> </a:t>
            </a:r>
            <a:r>
              <a:rPr lang="en-US" dirty="0" err="1"/>
              <a:t>que</a:t>
            </a:r>
            <a:r>
              <a:rPr lang="en-US" dirty="0"/>
              <a:t> </a:t>
            </a:r>
            <a:r>
              <a:rPr lang="en-US" dirty="0" err="1"/>
              <a:t>vendían</a:t>
            </a:r>
            <a:r>
              <a:rPr lang="en-US" dirty="0"/>
              <a:t> </a:t>
            </a:r>
            <a:r>
              <a:rPr lang="en-US" dirty="0" err="1"/>
              <a:t>cuadros</a:t>
            </a:r>
            <a:r>
              <a:rPr lang="en-US" dirty="0"/>
              <a:t> de </a:t>
            </a:r>
            <a:r>
              <a:rPr lang="en-US" dirty="0" err="1"/>
              <a:t>pintura</a:t>
            </a:r>
            <a:r>
              <a:rPr lang="en-US" dirty="0"/>
              <a:t> </a:t>
            </a:r>
            <a:r>
              <a:rPr lang="en-US" dirty="0" err="1"/>
              <a:t>cusqueña</a:t>
            </a:r>
            <a:r>
              <a:rPr lang="en-US" dirty="0"/>
              <a:t>. Al </a:t>
            </a:r>
            <a:r>
              <a:rPr lang="en-US" dirty="0" err="1"/>
              <a:t>contactarse</a:t>
            </a:r>
            <a:r>
              <a:rPr lang="en-US" dirty="0"/>
              <a:t> con el </a:t>
            </a:r>
            <a:r>
              <a:rPr lang="en-US" dirty="0" err="1"/>
              <a:t>dueño</a:t>
            </a:r>
            <a:r>
              <a:rPr lang="en-US" dirty="0"/>
              <a:t> de la </a:t>
            </a:r>
            <a:r>
              <a:rPr lang="en-US" dirty="0" err="1"/>
              <a:t>tienda</a:t>
            </a:r>
            <a:r>
              <a:rPr lang="en-US" dirty="0"/>
              <a:t> le </a:t>
            </a:r>
            <a:r>
              <a:rPr lang="en-US" dirty="0" err="1"/>
              <a:t>comentó</a:t>
            </a:r>
            <a:r>
              <a:rPr lang="en-US" dirty="0"/>
              <a:t> de </a:t>
            </a:r>
            <a:r>
              <a:rPr lang="en-US" dirty="0" err="1"/>
              <a:t>su</a:t>
            </a:r>
            <a:r>
              <a:rPr lang="en-US" dirty="0"/>
              <a:t> </a:t>
            </a:r>
            <a:r>
              <a:rPr lang="en-US" dirty="0" err="1"/>
              <a:t>interés</a:t>
            </a:r>
            <a:r>
              <a:rPr lang="en-US" dirty="0"/>
              <a:t> </a:t>
            </a:r>
            <a:r>
              <a:rPr lang="en-US" dirty="0" err="1"/>
              <a:t>para</a:t>
            </a:r>
            <a:r>
              <a:rPr lang="en-US" dirty="0"/>
              <a:t> </a:t>
            </a:r>
            <a:r>
              <a:rPr lang="en-US" dirty="0" err="1"/>
              <a:t>adquirir</a:t>
            </a:r>
            <a:r>
              <a:rPr lang="en-US" dirty="0"/>
              <a:t> 1000 </a:t>
            </a:r>
            <a:r>
              <a:rPr lang="en-US" dirty="0" err="1"/>
              <a:t>cuadros</a:t>
            </a:r>
            <a:r>
              <a:rPr lang="en-US" dirty="0"/>
              <a:t>. </a:t>
            </a:r>
            <a:r>
              <a:rPr lang="en-US" dirty="0" err="1"/>
              <a:t>Así</a:t>
            </a:r>
            <a:r>
              <a:rPr lang="en-US" dirty="0"/>
              <a:t> </a:t>
            </a:r>
            <a:r>
              <a:rPr lang="en-US" dirty="0" err="1"/>
              <a:t>fue</a:t>
            </a:r>
            <a:r>
              <a:rPr lang="en-US" dirty="0"/>
              <a:t> </a:t>
            </a:r>
            <a:r>
              <a:rPr lang="en-US" dirty="0" err="1"/>
              <a:t>que</a:t>
            </a:r>
            <a:r>
              <a:rPr lang="en-US" dirty="0"/>
              <a:t> le </a:t>
            </a:r>
            <a:r>
              <a:rPr lang="en-US" dirty="0" err="1"/>
              <a:t>sugirió</a:t>
            </a:r>
            <a:r>
              <a:rPr lang="en-US" dirty="0"/>
              <a:t> al </a:t>
            </a:r>
            <a:r>
              <a:rPr lang="en-US" dirty="0" err="1"/>
              <a:t>dueño</a:t>
            </a:r>
            <a:r>
              <a:rPr lang="en-US" dirty="0"/>
              <a:t> </a:t>
            </a:r>
            <a:r>
              <a:rPr lang="en-US" dirty="0" err="1"/>
              <a:t>que</a:t>
            </a:r>
            <a:r>
              <a:rPr lang="en-US" dirty="0"/>
              <a:t> le </a:t>
            </a:r>
            <a:r>
              <a:rPr lang="en-US" dirty="0" err="1"/>
              <a:t>envíe</a:t>
            </a:r>
            <a:r>
              <a:rPr lang="en-US" dirty="0"/>
              <a:t> la </a:t>
            </a:r>
            <a:r>
              <a:rPr lang="en-US" dirty="0" err="1"/>
              <a:t>mercadería</a:t>
            </a:r>
            <a:r>
              <a:rPr lang="en-US" dirty="0"/>
              <a:t> </a:t>
            </a:r>
            <a:r>
              <a:rPr lang="en-US" dirty="0" err="1"/>
              <a:t>vía</a:t>
            </a:r>
            <a:r>
              <a:rPr lang="en-US" dirty="0"/>
              <a:t> </a:t>
            </a:r>
            <a:r>
              <a:rPr lang="en-US" dirty="0" err="1"/>
              <a:t>aérea</a:t>
            </a:r>
            <a:r>
              <a:rPr lang="en-US" dirty="0"/>
              <a:t>, </a:t>
            </a:r>
            <a:r>
              <a:rPr lang="en-US" dirty="0" err="1"/>
              <a:t>siendo</a:t>
            </a:r>
            <a:r>
              <a:rPr lang="en-US" dirty="0"/>
              <a:t> </a:t>
            </a:r>
            <a:r>
              <a:rPr lang="en-US" dirty="0" err="1"/>
              <a:t>requisito</a:t>
            </a:r>
            <a:r>
              <a:rPr lang="en-US" dirty="0"/>
              <a:t> del comprador </a:t>
            </a:r>
            <a:r>
              <a:rPr lang="en-US" dirty="0" err="1"/>
              <a:t>que</a:t>
            </a:r>
            <a:r>
              <a:rPr lang="en-US" dirty="0"/>
              <a:t> </a:t>
            </a:r>
            <a:r>
              <a:rPr lang="en-US" dirty="0" err="1"/>
              <a:t>además</a:t>
            </a:r>
            <a:r>
              <a:rPr lang="en-US" dirty="0"/>
              <a:t> del </a:t>
            </a:r>
            <a:r>
              <a:rPr lang="en-US" dirty="0" err="1"/>
              <a:t>embalaje</a:t>
            </a:r>
            <a:r>
              <a:rPr lang="en-US" dirty="0"/>
              <a:t> normal </a:t>
            </a:r>
            <a:r>
              <a:rPr lang="en-US" dirty="0" err="1"/>
              <a:t>tenga</a:t>
            </a:r>
            <a:r>
              <a:rPr lang="en-US" dirty="0"/>
              <a:t> un </a:t>
            </a:r>
            <a:r>
              <a:rPr lang="en-US" dirty="0" err="1"/>
              <a:t>embalaje</a:t>
            </a:r>
            <a:r>
              <a:rPr lang="en-US" dirty="0"/>
              <a:t> especial con </a:t>
            </a:r>
            <a:r>
              <a:rPr lang="en-US" dirty="0" err="1"/>
              <a:t>una</a:t>
            </a:r>
            <a:r>
              <a:rPr lang="en-US" dirty="0"/>
              <a:t> </a:t>
            </a:r>
            <a:r>
              <a:rPr lang="en-US" dirty="0" err="1"/>
              <a:t>cubierta</a:t>
            </a:r>
            <a:r>
              <a:rPr lang="en-US" dirty="0"/>
              <a:t> de </a:t>
            </a:r>
            <a:r>
              <a:rPr lang="en-US" dirty="0" err="1"/>
              <a:t>plástico</a:t>
            </a:r>
            <a:r>
              <a:rPr lang="en-US" dirty="0"/>
              <a:t> </a:t>
            </a:r>
            <a:r>
              <a:rPr lang="en-US" dirty="0" err="1"/>
              <a:t>para</a:t>
            </a:r>
            <a:r>
              <a:rPr lang="en-US" dirty="0"/>
              <a:t> </a:t>
            </a:r>
            <a:r>
              <a:rPr lang="en-US" dirty="0" err="1"/>
              <a:t>evitar</a:t>
            </a:r>
            <a:r>
              <a:rPr lang="en-US" dirty="0"/>
              <a:t> </a:t>
            </a:r>
            <a:r>
              <a:rPr lang="en-US" dirty="0" err="1"/>
              <a:t>posibles</a:t>
            </a:r>
            <a:r>
              <a:rPr lang="en-US" dirty="0"/>
              <a:t> </a:t>
            </a:r>
            <a:r>
              <a:rPr lang="en-US" dirty="0" err="1"/>
              <a:t>daños</a:t>
            </a:r>
            <a:r>
              <a:rPr lang="en-US" dirty="0"/>
              <a:t>, </a:t>
            </a:r>
            <a:r>
              <a:rPr lang="en-US" dirty="0" err="1"/>
              <a:t>dejándole</a:t>
            </a:r>
            <a:r>
              <a:rPr lang="en-US" dirty="0"/>
              <a:t> al </a:t>
            </a:r>
            <a:r>
              <a:rPr lang="en-US" dirty="0" err="1"/>
              <a:t>dueño</a:t>
            </a:r>
            <a:r>
              <a:rPr lang="en-US" dirty="0"/>
              <a:t> de la </a:t>
            </a:r>
            <a:r>
              <a:rPr lang="en-US" dirty="0" err="1"/>
              <a:t>tienda</a:t>
            </a:r>
            <a:r>
              <a:rPr lang="en-US" dirty="0"/>
              <a:t> de </a:t>
            </a:r>
            <a:r>
              <a:rPr lang="en-US" dirty="0" err="1"/>
              <a:t>cuadros</a:t>
            </a:r>
            <a:r>
              <a:rPr lang="en-US" dirty="0"/>
              <a:t> </a:t>
            </a:r>
            <a:r>
              <a:rPr lang="en-US" dirty="0" err="1"/>
              <a:t>que</a:t>
            </a:r>
            <a:r>
              <a:rPr lang="en-US" dirty="0"/>
              <a:t> </a:t>
            </a:r>
            <a:r>
              <a:rPr lang="en-US" dirty="0" err="1"/>
              <a:t>escoja</a:t>
            </a:r>
            <a:r>
              <a:rPr lang="en-US" dirty="0"/>
              <a:t> el INCOTERM, </a:t>
            </a:r>
            <a:r>
              <a:rPr lang="en-US" dirty="0" err="1"/>
              <a:t>siempre</a:t>
            </a:r>
            <a:r>
              <a:rPr lang="en-US" dirty="0"/>
              <a:t> y </a:t>
            </a:r>
            <a:r>
              <a:rPr lang="en-US" dirty="0" err="1"/>
              <a:t>cuando</a:t>
            </a:r>
            <a:r>
              <a:rPr lang="en-US" dirty="0"/>
              <a:t> sea del </a:t>
            </a:r>
            <a:r>
              <a:rPr lang="en-US" dirty="0" err="1"/>
              <a:t>grupo</a:t>
            </a:r>
            <a:r>
              <a:rPr lang="en-US" dirty="0"/>
              <a:t> D.</a:t>
            </a:r>
          </a:p>
          <a:p>
            <a:r>
              <a:rPr lang="en-US" dirty="0" err="1"/>
              <a:t>Usted</a:t>
            </a:r>
            <a:r>
              <a:rPr lang="en-US" dirty="0"/>
              <a:t> </a:t>
            </a:r>
            <a:r>
              <a:rPr lang="en-US" dirty="0" err="1"/>
              <a:t>como</a:t>
            </a:r>
            <a:r>
              <a:rPr lang="en-US" dirty="0"/>
              <a:t> </a:t>
            </a:r>
            <a:r>
              <a:rPr lang="en-US" dirty="0" err="1"/>
              <a:t>exportador</a:t>
            </a:r>
            <a:r>
              <a:rPr lang="en-US" dirty="0"/>
              <a:t> </a:t>
            </a:r>
            <a:r>
              <a:rPr lang="en-US" dirty="0" err="1"/>
              <a:t>maneja</a:t>
            </a:r>
            <a:r>
              <a:rPr lang="en-US" dirty="0"/>
              <a:t> la </a:t>
            </a:r>
            <a:r>
              <a:rPr lang="en-US" dirty="0" err="1"/>
              <a:t>siguiente</a:t>
            </a:r>
            <a:r>
              <a:rPr lang="en-US" dirty="0"/>
              <a:t> </a:t>
            </a:r>
            <a:r>
              <a:rPr lang="en-US" dirty="0" err="1"/>
              <a:t>estructura</a:t>
            </a:r>
            <a:r>
              <a:rPr lang="en-US" dirty="0"/>
              <a:t> de </a:t>
            </a:r>
            <a:r>
              <a:rPr lang="en-US" dirty="0" err="1"/>
              <a:t>costos</a:t>
            </a:r>
            <a:r>
              <a:rPr lang="en-US" dirty="0"/>
              <a:t>:</a:t>
            </a:r>
          </a:p>
          <a:p>
            <a:pPr marL="0" indent="0">
              <a:buNone/>
            </a:pPr>
            <a:endParaRPr lang="en-US" dirty="0"/>
          </a:p>
        </p:txBody>
      </p:sp>
    </p:spTree>
    <p:extLst>
      <p:ext uri="{BB962C8B-B14F-4D97-AF65-F5344CB8AC3E}">
        <p14:creationId xmlns:p14="http://schemas.microsoft.com/office/powerpoint/2010/main" val="12030671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2119379" y="1627071"/>
            <a:ext cx="7898669" cy="4861366"/>
          </a:xfrm>
          <a:prstGeom prst="rect">
            <a:avLst/>
          </a:prstGeom>
        </p:spPr>
      </p:pic>
    </p:spTree>
    <p:extLst>
      <p:ext uri="{BB962C8B-B14F-4D97-AF65-F5344CB8AC3E}">
        <p14:creationId xmlns:p14="http://schemas.microsoft.com/office/powerpoint/2010/main" val="198689401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1762152" y="1726282"/>
            <a:ext cx="8905849" cy="4940737"/>
          </a:xfrm>
          <a:prstGeom prst="rect">
            <a:avLst/>
          </a:prstGeom>
        </p:spPr>
      </p:pic>
    </p:spTree>
    <p:extLst>
      <p:ext uri="{BB962C8B-B14F-4D97-AF65-F5344CB8AC3E}">
        <p14:creationId xmlns:p14="http://schemas.microsoft.com/office/powerpoint/2010/main" val="100727721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ACERVO BIBLIOGRAFICO</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8690319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s-MX" u="sng" smtClean="0">
                <a:hlinkClick r:id="rId2"/>
              </a:rPr>
              <a:t>Ronald </a:t>
            </a:r>
            <a:r>
              <a:rPr lang="es-MX" u="sng" dirty="0">
                <a:hlinkClick r:id="rId2"/>
              </a:rPr>
              <a:t>H. Ballou</a:t>
            </a:r>
            <a:r>
              <a:rPr lang="es-MX" dirty="0"/>
              <a:t>(2004)Business Logistics Management: Supply Chain Management. Planning, Organizing, and Controlling the Supply Chain, Prentice-Hall Internat., - 789 páginas</a:t>
            </a:r>
            <a:endParaRPr lang="en-CA" dirty="0"/>
          </a:p>
          <a:p>
            <a:r>
              <a:rPr lang="es-MX" dirty="0"/>
              <a:t>Chopra S. (2013). “Administración de la Cadena de Suministro”: Estrategia, Planeación y operación”, Quinta Edición, Pearson, Capítulo 14.</a:t>
            </a:r>
            <a:endParaRPr lang="en-CA" dirty="0"/>
          </a:p>
          <a:p>
            <a:r>
              <a:rPr lang="es-MX" dirty="0"/>
              <a:t>Chase,R, (2014), “ Administración de Operaciones: Producción y Cadena de Suministro”, Mc Graw Hill, 13° Edición, capitulo 17.</a:t>
            </a:r>
            <a:endParaRPr lang="en-CA" dirty="0"/>
          </a:p>
          <a:p>
            <a:r>
              <a:rPr lang="es-MX" dirty="0"/>
              <a:t>Bowersox, D (2013), “ supply Cahin Logistics Managment”, Mc Graw Hill,  cuarta edición, pag 419-452.</a:t>
            </a:r>
            <a:endParaRPr lang="en-CA" dirty="0"/>
          </a:p>
          <a:p>
            <a:r>
              <a:rPr lang="es-MX" dirty="0"/>
              <a:t>Coyle, (2013), Administracion de la Cadena de suministro: Una perspectiva Logistica”, Cengage Learning, novena edición.</a:t>
            </a:r>
            <a:endParaRPr lang="en-CA" dirty="0"/>
          </a:p>
          <a:p>
            <a:endParaRPr lang="en-US" dirty="0"/>
          </a:p>
        </p:txBody>
      </p:sp>
    </p:spTree>
    <p:extLst>
      <p:ext uri="{BB962C8B-B14F-4D97-AF65-F5344CB8AC3E}">
        <p14:creationId xmlns:p14="http://schemas.microsoft.com/office/powerpoint/2010/main" val="1247412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MX" altLang="en-US" sz="3600"/>
              <a:t>¿Qué materiales se emplean para el envasado de alimentos?</a:t>
            </a:r>
            <a:endParaRPr lang="es-ES" altLang="en-US" sz="3600"/>
          </a:p>
        </p:txBody>
      </p:sp>
      <p:sp>
        <p:nvSpPr>
          <p:cNvPr id="32771" name="Rectangle 3"/>
          <p:cNvSpPr>
            <a:spLocks noGrp="1" noChangeArrowheads="1"/>
          </p:cNvSpPr>
          <p:nvPr>
            <p:ph type="body" sz="half" idx="1"/>
          </p:nvPr>
        </p:nvSpPr>
        <p:spPr>
          <a:xfrm>
            <a:off x="2566988" y="2420938"/>
            <a:ext cx="3810000" cy="4114800"/>
          </a:xfrm>
        </p:spPr>
        <p:txBody>
          <a:bodyPr/>
          <a:lstStyle/>
          <a:p>
            <a:r>
              <a:rPr lang="es-MX" altLang="en-US" sz="2800"/>
              <a:t>Hojalata</a:t>
            </a:r>
          </a:p>
          <a:p>
            <a:endParaRPr lang="es-MX" altLang="en-US" sz="2800"/>
          </a:p>
          <a:p>
            <a:r>
              <a:rPr lang="es-MX" altLang="en-US" sz="2800"/>
              <a:t>Cerámicas</a:t>
            </a:r>
          </a:p>
          <a:p>
            <a:endParaRPr lang="es-MX" altLang="en-US" sz="2800"/>
          </a:p>
          <a:p>
            <a:r>
              <a:rPr lang="es-MX" altLang="en-US" sz="2800"/>
              <a:t>Vidrios</a:t>
            </a:r>
          </a:p>
          <a:p>
            <a:endParaRPr lang="es-ES" altLang="en-US" sz="2800"/>
          </a:p>
        </p:txBody>
      </p:sp>
      <p:sp>
        <p:nvSpPr>
          <p:cNvPr id="32778" name="Rectangle 10"/>
          <p:cNvSpPr>
            <a:spLocks noGrp="1" noChangeArrowheads="1"/>
          </p:cNvSpPr>
          <p:nvPr>
            <p:ph type="body" sz="half" idx="2"/>
          </p:nvPr>
        </p:nvSpPr>
        <p:spPr>
          <a:xfrm>
            <a:off x="6527800" y="2349500"/>
            <a:ext cx="3810000" cy="4114800"/>
          </a:xfrm>
        </p:spPr>
        <p:txBody>
          <a:bodyPr/>
          <a:lstStyle/>
          <a:p>
            <a:r>
              <a:rPr lang="es-MX" altLang="en-US" sz="2800"/>
              <a:t>Plásticos</a:t>
            </a:r>
          </a:p>
          <a:p>
            <a:endParaRPr lang="es-MX" altLang="en-US" sz="2800"/>
          </a:p>
          <a:p>
            <a:r>
              <a:rPr lang="es-MX" altLang="en-US" sz="2800"/>
              <a:t>Tetrapack y</a:t>
            </a:r>
          </a:p>
          <a:p>
            <a:endParaRPr lang="es-MX" altLang="en-US" sz="2800"/>
          </a:p>
          <a:p>
            <a:r>
              <a:rPr lang="es-MX" altLang="en-US" sz="2800"/>
              <a:t>Retort pouch</a:t>
            </a:r>
            <a:endParaRPr lang="es-ES" altLang="en-US" sz="2800"/>
          </a:p>
        </p:txBody>
      </p:sp>
    </p:spTree>
    <p:extLst>
      <p:ext uri="{BB962C8B-B14F-4D97-AF65-F5344CB8AC3E}">
        <p14:creationId xmlns:p14="http://schemas.microsoft.com/office/powerpoint/2010/main" val="2063762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s-ES" altLang="en-US"/>
              <a:t>Hojalata</a:t>
            </a:r>
          </a:p>
        </p:txBody>
      </p:sp>
      <p:sp>
        <p:nvSpPr>
          <p:cNvPr id="59395" name="Rectangle 3"/>
          <p:cNvSpPr>
            <a:spLocks noGrp="1" noChangeArrowheads="1"/>
          </p:cNvSpPr>
          <p:nvPr>
            <p:ph type="body" sz="half" idx="1"/>
          </p:nvPr>
        </p:nvSpPr>
        <p:spPr>
          <a:xfrm>
            <a:off x="2782888" y="2349500"/>
            <a:ext cx="6342062" cy="4114800"/>
          </a:xfrm>
        </p:spPr>
        <p:txBody>
          <a:bodyPr/>
          <a:lstStyle/>
          <a:p>
            <a:r>
              <a:rPr lang="es-ES" altLang="en-US" sz="2400"/>
              <a:t>Se utiliza en envases metálicos (latas).</a:t>
            </a:r>
          </a:p>
          <a:p>
            <a:r>
              <a:rPr lang="es-ES" altLang="en-US" sz="2400"/>
              <a:t>Está compuesta por una lámina de acero, recubierto en ambas caras por una capa de estaño.</a:t>
            </a:r>
          </a:p>
          <a:p>
            <a:r>
              <a:rPr lang="es-ES" altLang="en-US" sz="2400"/>
              <a:t>Es barato y muy utilizado.</a:t>
            </a:r>
          </a:p>
          <a:p>
            <a:r>
              <a:rPr lang="es-ES" altLang="en-US" sz="2400"/>
              <a:t>Es cubierto por barnices (resinas) para evitar la corrosión del envase.</a:t>
            </a:r>
          </a:p>
          <a:p>
            <a:r>
              <a:rPr lang="es-ES" altLang="en-US" sz="2400"/>
              <a:t>Las soldaduras tienen trazas de plomo </a:t>
            </a:r>
          </a:p>
        </p:txBody>
      </p:sp>
      <p:pic>
        <p:nvPicPr>
          <p:cNvPr id="59396" name="Picture 4" descr="FD01030_"/>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8256588" y="476251"/>
            <a:ext cx="1535112" cy="18716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27061756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s-ES_tradnl" altLang="en-US"/>
              <a:t>Cerámicas</a:t>
            </a:r>
            <a:endParaRPr lang="es-ES" altLang="en-US"/>
          </a:p>
        </p:txBody>
      </p:sp>
      <p:sp>
        <p:nvSpPr>
          <p:cNvPr id="57347" name="Rectangle 3"/>
          <p:cNvSpPr>
            <a:spLocks noGrp="1" noChangeArrowheads="1"/>
          </p:cNvSpPr>
          <p:nvPr>
            <p:ph type="body" sz="half" idx="1"/>
          </p:nvPr>
        </p:nvSpPr>
        <p:spPr>
          <a:xfrm>
            <a:off x="2706689" y="2017713"/>
            <a:ext cx="4325937" cy="4114800"/>
          </a:xfrm>
        </p:spPr>
        <p:txBody>
          <a:bodyPr/>
          <a:lstStyle/>
          <a:p>
            <a:r>
              <a:rPr lang="es-ES_tradnl" altLang="en-US" sz="2800"/>
              <a:t>Son fabricados con arcilla y silicatos.</a:t>
            </a:r>
          </a:p>
          <a:p>
            <a:r>
              <a:rPr lang="es-ES_tradnl" altLang="en-US" sz="2800"/>
              <a:t>Se debe verificar la migración de plomo y cadmio en este tipo de envases.</a:t>
            </a:r>
          </a:p>
          <a:p>
            <a:r>
              <a:rPr lang="es-ES_tradnl" altLang="en-US" sz="2800"/>
              <a:t>Los revestimientos a color pueden tener sustancias tóxicas.</a:t>
            </a:r>
            <a:endParaRPr lang="es-ES" altLang="en-US" sz="2800"/>
          </a:p>
        </p:txBody>
      </p:sp>
      <p:pic>
        <p:nvPicPr>
          <p:cNvPr id="57348" name="Picture 4" descr="NA01072_"/>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7391401" y="2565401"/>
            <a:ext cx="2513013" cy="23034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861746410"/>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ES_tradnl" altLang="en-US"/>
              <a:t>El Vidrio</a:t>
            </a:r>
            <a:endParaRPr lang="es-ES" altLang="en-US"/>
          </a:p>
        </p:txBody>
      </p:sp>
      <p:sp>
        <p:nvSpPr>
          <p:cNvPr id="56323" name="Rectangle 3"/>
          <p:cNvSpPr>
            <a:spLocks noGrp="1" noChangeArrowheads="1"/>
          </p:cNvSpPr>
          <p:nvPr>
            <p:ph type="body" sz="half" idx="1"/>
          </p:nvPr>
        </p:nvSpPr>
        <p:spPr>
          <a:xfrm>
            <a:off x="2566989" y="2205038"/>
            <a:ext cx="6626225" cy="4114800"/>
          </a:xfrm>
        </p:spPr>
        <p:txBody>
          <a:bodyPr/>
          <a:lstStyle/>
          <a:p>
            <a:pPr>
              <a:lnSpc>
                <a:spcPct val="90000"/>
              </a:lnSpc>
            </a:pPr>
            <a:r>
              <a:rPr lang="es-ES_tradnl" altLang="en-US" sz="2800"/>
              <a:t>En la fabricación del vidrio se utiliza compuestos químicos como: silicatos, anhidrido bórico, óxidos de potasio, magnesio, bario y plomo.</a:t>
            </a:r>
          </a:p>
          <a:p>
            <a:pPr>
              <a:lnSpc>
                <a:spcPct val="90000"/>
              </a:lnSpc>
            </a:pPr>
            <a:r>
              <a:rPr lang="es-ES_tradnl" altLang="en-US" sz="2800"/>
              <a:t>El vidrio es químicamente inerte frente a los productos alimenticios.</a:t>
            </a:r>
          </a:p>
          <a:p>
            <a:pPr>
              <a:lnSpc>
                <a:spcPct val="90000"/>
              </a:lnSpc>
            </a:pPr>
            <a:r>
              <a:rPr lang="es-ES_tradnl" altLang="en-US" sz="2800"/>
              <a:t>Es el material que permite un lavado más eficiente.</a:t>
            </a:r>
          </a:p>
          <a:p>
            <a:pPr>
              <a:lnSpc>
                <a:spcPct val="90000"/>
              </a:lnSpc>
            </a:pPr>
            <a:endParaRPr lang="es-ES" altLang="en-US" sz="2800"/>
          </a:p>
        </p:txBody>
      </p:sp>
      <p:pic>
        <p:nvPicPr>
          <p:cNvPr id="56324" name="Picture 4" descr="HH01175_"/>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8832851" y="404814"/>
            <a:ext cx="1223963" cy="22320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1805816260"/>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p:txBody>
          <a:bodyPr/>
          <a:lstStyle/>
          <a:p>
            <a:pPr algn="ctr"/>
            <a:r>
              <a:rPr lang="es-MX" altLang="en-US" u="sng"/>
              <a:t>ENVASES PLASTICOS</a:t>
            </a:r>
            <a:endParaRPr lang="es-ES" altLang="en-US" u="sng"/>
          </a:p>
        </p:txBody>
      </p:sp>
      <p:sp>
        <p:nvSpPr>
          <p:cNvPr id="33795" name="Rectangle 3"/>
          <p:cNvSpPr>
            <a:spLocks noGrp="1" noChangeArrowheads="1"/>
          </p:cNvSpPr>
          <p:nvPr>
            <p:ph type="subTitle" idx="1"/>
          </p:nvPr>
        </p:nvSpPr>
        <p:spPr/>
        <p:txBody>
          <a:bodyPr/>
          <a:lstStyle/>
          <a:p>
            <a:endParaRPr lang="es-ES" altLang="en-US"/>
          </a:p>
        </p:txBody>
      </p:sp>
    </p:spTree>
    <p:extLst>
      <p:ext uri="{BB962C8B-B14F-4D97-AF65-F5344CB8AC3E}">
        <p14:creationId xmlns:p14="http://schemas.microsoft.com/office/powerpoint/2010/main" val="1602182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MX" altLang="en-US" u="sng"/>
              <a:t>Por qué envases plásticos?</a:t>
            </a:r>
            <a:endParaRPr lang="es-ES" altLang="en-US" u="sng"/>
          </a:p>
        </p:txBody>
      </p:sp>
      <p:sp>
        <p:nvSpPr>
          <p:cNvPr id="34819" name="Rectangle 3"/>
          <p:cNvSpPr>
            <a:spLocks noGrp="1" noChangeArrowheads="1"/>
          </p:cNvSpPr>
          <p:nvPr>
            <p:ph type="body" idx="1"/>
          </p:nvPr>
        </p:nvSpPr>
        <p:spPr/>
        <p:txBody>
          <a:bodyPr/>
          <a:lstStyle/>
          <a:p>
            <a:pPr>
              <a:lnSpc>
                <a:spcPct val="90000"/>
              </a:lnSpc>
            </a:pPr>
            <a:r>
              <a:rPr lang="es-MX" altLang="en-US"/>
              <a:t>Higiénicos</a:t>
            </a:r>
          </a:p>
          <a:p>
            <a:pPr>
              <a:lnSpc>
                <a:spcPct val="90000"/>
              </a:lnSpc>
            </a:pPr>
            <a:r>
              <a:rPr lang="es-MX" altLang="en-US"/>
              <a:t>Cómodos</a:t>
            </a:r>
          </a:p>
          <a:p>
            <a:pPr>
              <a:lnSpc>
                <a:spcPct val="90000"/>
              </a:lnSpc>
            </a:pPr>
            <a:r>
              <a:rPr lang="es-MX" altLang="en-US"/>
              <a:t>Atractivos</a:t>
            </a:r>
          </a:p>
          <a:p>
            <a:pPr>
              <a:lnSpc>
                <a:spcPct val="90000"/>
              </a:lnSpc>
            </a:pPr>
            <a:r>
              <a:rPr lang="es-MX" altLang="en-US"/>
              <a:t>Livianos</a:t>
            </a:r>
          </a:p>
          <a:p>
            <a:pPr>
              <a:lnSpc>
                <a:spcPct val="90000"/>
              </a:lnSpc>
            </a:pPr>
            <a:r>
              <a:rPr lang="es-MX" altLang="en-US"/>
              <a:t>Eficientes: Conservan el alimento</a:t>
            </a:r>
          </a:p>
          <a:p>
            <a:pPr>
              <a:lnSpc>
                <a:spcPct val="90000"/>
              </a:lnSpc>
            </a:pPr>
            <a:r>
              <a:rPr lang="es-MX" altLang="en-US" u="sng"/>
              <a:t>PROBLEMA:</a:t>
            </a:r>
          </a:p>
          <a:p>
            <a:pPr lvl="1">
              <a:lnSpc>
                <a:spcPct val="90000"/>
              </a:lnSpc>
            </a:pPr>
            <a:r>
              <a:rPr lang="es-MX" altLang="en-US"/>
              <a:t>“Migración de sustancias químicas al alimento”</a:t>
            </a:r>
            <a:endParaRPr lang="es-ES" altLang="en-US"/>
          </a:p>
        </p:txBody>
      </p:sp>
      <p:pic>
        <p:nvPicPr>
          <p:cNvPr id="3482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1" y="2209801"/>
            <a:ext cx="2524125"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481387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s-ES" altLang="en-US" sz="4000" u="sng"/>
              <a:t>Símbolos para reconocer los tipos de plástico</a:t>
            </a:r>
          </a:p>
        </p:txBody>
      </p:sp>
      <p:grpSp>
        <p:nvGrpSpPr>
          <p:cNvPr id="71690" name="Group 10"/>
          <p:cNvGrpSpPr>
            <a:grpSpLocks noChangeAspect="1"/>
          </p:cNvGrpSpPr>
          <p:nvPr/>
        </p:nvGrpSpPr>
        <p:grpSpPr bwMode="auto">
          <a:xfrm>
            <a:off x="7680326" y="2781300"/>
            <a:ext cx="2519363" cy="2089150"/>
            <a:chOff x="3878" y="1752"/>
            <a:chExt cx="1587" cy="1316"/>
          </a:xfrm>
        </p:grpSpPr>
        <p:sp>
          <p:nvSpPr>
            <p:cNvPr id="71689" name="AutoShape 9"/>
            <p:cNvSpPr>
              <a:spLocks noChangeAspect="1" noChangeArrowheads="1" noTextEdit="1"/>
            </p:cNvSpPr>
            <p:nvPr/>
          </p:nvSpPr>
          <p:spPr bwMode="auto">
            <a:xfrm>
              <a:off x="3878" y="1752"/>
              <a:ext cx="1587" cy="1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691" name="Freeform 11"/>
            <p:cNvSpPr>
              <a:spLocks/>
            </p:cNvSpPr>
            <p:nvPr/>
          </p:nvSpPr>
          <p:spPr bwMode="auto">
            <a:xfrm>
              <a:off x="3878" y="1752"/>
              <a:ext cx="1587" cy="1222"/>
            </a:xfrm>
            <a:custGeom>
              <a:avLst/>
              <a:gdLst>
                <a:gd name="T0" fmla="*/ 2757 w 3174"/>
                <a:gd name="T1" fmla="*/ 923 h 1222"/>
                <a:gd name="T2" fmla="*/ 2870 w 3174"/>
                <a:gd name="T3" fmla="*/ 775 h 1222"/>
                <a:gd name="T4" fmla="*/ 2911 w 3174"/>
                <a:gd name="T5" fmla="*/ 612 h 1222"/>
                <a:gd name="T6" fmla="*/ 2863 w 3174"/>
                <a:gd name="T7" fmla="*/ 430 h 1222"/>
                <a:gd name="T8" fmla="*/ 2725 w 3174"/>
                <a:gd name="T9" fmla="*/ 270 h 1222"/>
                <a:gd name="T10" fmla="*/ 2514 w 3174"/>
                <a:gd name="T11" fmla="*/ 140 h 1222"/>
                <a:gd name="T12" fmla="*/ 2245 w 3174"/>
                <a:gd name="T13" fmla="*/ 48 h 1222"/>
                <a:gd name="T14" fmla="*/ 1934 w 3174"/>
                <a:gd name="T15" fmla="*/ 3 h 1222"/>
                <a:gd name="T16" fmla="*/ 1926 w 3174"/>
                <a:gd name="T17" fmla="*/ 39 h 1222"/>
                <a:gd name="T18" fmla="*/ 2221 w 3174"/>
                <a:gd name="T19" fmla="*/ 81 h 1222"/>
                <a:gd name="T20" fmla="*/ 2473 w 3174"/>
                <a:gd name="T21" fmla="*/ 167 h 1222"/>
                <a:gd name="T22" fmla="*/ 2672 w 3174"/>
                <a:gd name="T23" fmla="*/ 290 h 1222"/>
                <a:gd name="T24" fmla="*/ 2799 w 3174"/>
                <a:gd name="T25" fmla="*/ 441 h 1222"/>
                <a:gd name="T26" fmla="*/ 2846 w 3174"/>
                <a:gd name="T27" fmla="*/ 612 h 1222"/>
                <a:gd name="T28" fmla="*/ 2803 w 3174"/>
                <a:gd name="T29" fmla="*/ 774 h 1222"/>
                <a:gd name="T30" fmla="*/ 2686 w 3174"/>
                <a:gd name="T31" fmla="*/ 919 h 1222"/>
                <a:gd name="T32" fmla="*/ 2505 w 3174"/>
                <a:gd name="T33" fmla="*/ 1039 h 1222"/>
                <a:gd name="T34" fmla="*/ 2271 w 3174"/>
                <a:gd name="T35" fmla="*/ 1127 h 1222"/>
                <a:gd name="T36" fmla="*/ 1999 w 3174"/>
                <a:gd name="T37" fmla="*/ 1177 h 1222"/>
                <a:gd name="T38" fmla="*/ 1767 w 3174"/>
                <a:gd name="T39" fmla="*/ 1185 h 1222"/>
                <a:gd name="T40" fmla="*/ 1554 w 3174"/>
                <a:gd name="T41" fmla="*/ 1165 h 1222"/>
                <a:gd name="T42" fmla="*/ 1357 w 3174"/>
                <a:gd name="T43" fmla="*/ 1122 h 1222"/>
                <a:gd name="T44" fmla="*/ 1179 w 3174"/>
                <a:gd name="T45" fmla="*/ 1058 h 1222"/>
                <a:gd name="T46" fmla="*/ 1029 w 3174"/>
                <a:gd name="T47" fmla="*/ 973 h 1222"/>
                <a:gd name="T48" fmla="*/ 912 w 3174"/>
                <a:gd name="T49" fmla="*/ 872 h 1222"/>
                <a:gd name="T50" fmla="*/ 840 w 3174"/>
                <a:gd name="T51" fmla="*/ 870 h 1222"/>
                <a:gd name="T52" fmla="*/ 901 w 3174"/>
                <a:gd name="T53" fmla="*/ 934 h 1222"/>
                <a:gd name="T54" fmla="*/ 973 w 3174"/>
                <a:gd name="T55" fmla="*/ 991 h 1222"/>
                <a:gd name="T56" fmla="*/ 310 w 3174"/>
                <a:gd name="T57" fmla="*/ 1045 h 1222"/>
                <a:gd name="T58" fmla="*/ 1051 w 3174"/>
                <a:gd name="T59" fmla="*/ 1050 h 1222"/>
                <a:gd name="T60" fmla="*/ 1099 w 3174"/>
                <a:gd name="T61" fmla="*/ 1069 h 1222"/>
                <a:gd name="T62" fmla="*/ 1153 w 3174"/>
                <a:gd name="T63" fmla="*/ 1092 h 1222"/>
                <a:gd name="T64" fmla="*/ 1244 w 3174"/>
                <a:gd name="T65" fmla="*/ 1127 h 1222"/>
                <a:gd name="T66" fmla="*/ 1342 w 3174"/>
                <a:gd name="T67" fmla="*/ 1159 h 1222"/>
                <a:gd name="T68" fmla="*/ 1446 w 3174"/>
                <a:gd name="T69" fmla="*/ 1184 h 1222"/>
                <a:gd name="T70" fmla="*/ 1555 w 3174"/>
                <a:gd name="T71" fmla="*/ 1203 h 1222"/>
                <a:gd name="T72" fmla="*/ 1669 w 3174"/>
                <a:gd name="T73" fmla="*/ 1216 h 1222"/>
                <a:gd name="T74" fmla="*/ 1784 w 3174"/>
                <a:gd name="T75" fmla="*/ 1222 h 1222"/>
                <a:gd name="T76" fmla="*/ 1843 w 3174"/>
                <a:gd name="T77" fmla="*/ 1222 h 1222"/>
                <a:gd name="T78" fmla="*/ 1873 w 3174"/>
                <a:gd name="T79" fmla="*/ 1221 h 1222"/>
                <a:gd name="T80" fmla="*/ 1902 w 3174"/>
                <a:gd name="T81" fmla="*/ 1220 h 1222"/>
                <a:gd name="T82" fmla="*/ 2201 w 3174"/>
                <a:gd name="T83" fmla="*/ 1184 h 1222"/>
                <a:gd name="T84" fmla="*/ 2284 w 3174"/>
                <a:gd name="T85" fmla="*/ 1164 h 1222"/>
                <a:gd name="T86" fmla="*/ 2362 w 3174"/>
                <a:gd name="T87" fmla="*/ 1141 h 1222"/>
                <a:gd name="T88" fmla="*/ 2438 w 3174"/>
                <a:gd name="T89" fmla="*/ 1115 h 1222"/>
                <a:gd name="T90" fmla="*/ 2508 w 3174"/>
                <a:gd name="T91" fmla="*/ 1085 h 1222"/>
                <a:gd name="T92" fmla="*/ 2575 w 3174"/>
                <a:gd name="T93" fmla="*/ 1051 h 1222"/>
                <a:gd name="T94" fmla="*/ 3174 w 3174"/>
                <a:gd name="T95" fmla="*/ 1045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74" h="1222">
                  <a:moveTo>
                    <a:pt x="2646" y="1010"/>
                  </a:moveTo>
                  <a:lnTo>
                    <a:pt x="2705" y="968"/>
                  </a:lnTo>
                  <a:lnTo>
                    <a:pt x="2757" y="923"/>
                  </a:lnTo>
                  <a:lnTo>
                    <a:pt x="2801" y="876"/>
                  </a:lnTo>
                  <a:lnTo>
                    <a:pt x="2840" y="827"/>
                  </a:lnTo>
                  <a:lnTo>
                    <a:pt x="2870" y="775"/>
                  </a:lnTo>
                  <a:lnTo>
                    <a:pt x="2892" y="722"/>
                  </a:lnTo>
                  <a:lnTo>
                    <a:pt x="2907" y="668"/>
                  </a:lnTo>
                  <a:lnTo>
                    <a:pt x="2911" y="612"/>
                  </a:lnTo>
                  <a:lnTo>
                    <a:pt x="2905" y="549"/>
                  </a:lnTo>
                  <a:lnTo>
                    <a:pt x="2888" y="489"/>
                  </a:lnTo>
                  <a:lnTo>
                    <a:pt x="2863" y="430"/>
                  </a:lnTo>
                  <a:lnTo>
                    <a:pt x="2825" y="374"/>
                  </a:lnTo>
                  <a:lnTo>
                    <a:pt x="2779" y="320"/>
                  </a:lnTo>
                  <a:lnTo>
                    <a:pt x="2725" y="270"/>
                  </a:lnTo>
                  <a:lnTo>
                    <a:pt x="2662" y="223"/>
                  </a:lnTo>
                  <a:lnTo>
                    <a:pt x="2592" y="179"/>
                  </a:lnTo>
                  <a:lnTo>
                    <a:pt x="2514" y="140"/>
                  </a:lnTo>
                  <a:lnTo>
                    <a:pt x="2431" y="104"/>
                  </a:lnTo>
                  <a:lnTo>
                    <a:pt x="2342" y="74"/>
                  </a:lnTo>
                  <a:lnTo>
                    <a:pt x="2245" y="48"/>
                  </a:lnTo>
                  <a:lnTo>
                    <a:pt x="2145" y="27"/>
                  </a:lnTo>
                  <a:lnTo>
                    <a:pt x="2041" y="13"/>
                  </a:lnTo>
                  <a:lnTo>
                    <a:pt x="1934" y="3"/>
                  </a:lnTo>
                  <a:lnTo>
                    <a:pt x="1822" y="0"/>
                  </a:lnTo>
                  <a:lnTo>
                    <a:pt x="1822" y="35"/>
                  </a:lnTo>
                  <a:lnTo>
                    <a:pt x="1926" y="39"/>
                  </a:lnTo>
                  <a:lnTo>
                    <a:pt x="2028" y="47"/>
                  </a:lnTo>
                  <a:lnTo>
                    <a:pt x="2127" y="61"/>
                  </a:lnTo>
                  <a:lnTo>
                    <a:pt x="2221" y="81"/>
                  </a:lnTo>
                  <a:lnTo>
                    <a:pt x="2310" y="105"/>
                  </a:lnTo>
                  <a:lnTo>
                    <a:pt x="2395" y="134"/>
                  </a:lnTo>
                  <a:lnTo>
                    <a:pt x="2473" y="167"/>
                  </a:lnTo>
                  <a:lnTo>
                    <a:pt x="2546" y="204"/>
                  </a:lnTo>
                  <a:lnTo>
                    <a:pt x="2612" y="245"/>
                  </a:lnTo>
                  <a:lnTo>
                    <a:pt x="2672" y="290"/>
                  </a:lnTo>
                  <a:lnTo>
                    <a:pt x="2722" y="338"/>
                  </a:lnTo>
                  <a:lnTo>
                    <a:pt x="2766" y="388"/>
                  </a:lnTo>
                  <a:lnTo>
                    <a:pt x="2799" y="441"/>
                  </a:lnTo>
                  <a:lnTo>
                    <a:pt x="2825" y="496"/>
                  </a:lnTo>
                  <a:lnTo>
                    <a:pt x="2840" y="553"/>
                  </a:lnTo>
                  <a:lnTo>
                    <a:pt x="2846" y="612"/>
                  </a:lnTo>
                  <a:lnTo>
                    <a:pt x="2840" y="668"/>
                  </a:lnTo>
                  <a:lnTo>
                    <a:pt x="2827" y="722"/>
                  </a:lnTo>
                  <a:lnTo>
                    <a:pt x="2803" y="774"/>
                  </a:lnTo>
                  <a:lnTo>
                    <a:pt x="2772" y="825"/>
                  </a:lnTo>
                  <a:lnTo>
                    <a:pt x="2733" y="873"/>
                  </a:lnTo>
                  <a:lnTo>
                    <a:pt x="2686" y="919"/>
                  </a:lnTo>
                  <a:lnTo>
                    <a:pt x="2633" y="963"/>
                  </a:lnTo>
                  <a:lnTo>
                    <a:pt x="2571" y="1002"/>
                  </a:lnTo>
                  <a:lnTo>
                    <a:pt x="2505" y="1039"/>
                  </a:lnTo>
                  <a:lnTo>
                    <a:pt x="2432" y="1072"/>
                  </a:lnTo>
                  <a:lnTo>
                    <a:pt x="2355" y="1102"/>
                  </a:lnTo>
                  <a:lnTo>
                    <a:pt x="2271" y="1127"/>
                  </a:lnTo>
                  <a:lnTo>
                    <a:pt x="2184" y="1148"/>
                  </a:lnTo>
                  <a:lnTo>
                    <a:pt x="2093" y="1165"/>
                  </a:lnTo>
                  <a:lnTo>
                    <a:pt x="1999" y="1177"/>
                  </a:lnTo>
                  <a:lnTo>
                    <a:pt x="1900" y="1184"/>
                  </a:lnTo>
                  <a:lnTo>
                    <a:pt x="1767" y="1184"/>
                  </a:lnTo>
                  <a:lnTo>
                    <a:pt x="1767" y="1185"/>
                  </a:lnTo>
                  <a:lnTo>
                    <a:pt x="1695" y="1181"/>
                  </a:lnTo>
                  <a:lnTo>
                    <a:pt x="1624" y="1174"/>
                  </a:lnTo>
                  <a:lnTo>
                    <a:pt x="1554" y="1165"/>
                  </a:lnTo>
                  <a:lnTo>
                    <a:pt x="1487" y="1153"/>
                  </a:lnTo>
                  <a:lnTo>
                    <a:pt x="1420" y="1139"/>
                  </a:lnTo>
                  <a:lnTo>
                    <a:pt x="1357" y="1122"/>
                  </a:lnTo>
                  <a:lnTo>
                    <a:pt x="1296" y="1102"/>
                  </a:lnTo>
                  <a:lnTo>
                    <a:pt x="1237" y="1082"/>
                  </a:lnTo>
                  <a:lnTo>
                    <a:pt x="1179" y="1058"/>
                  </a:lnTo>
                  <a:lnTo>
                    <a:pt x="1127" y="1032"/>
                  </a:lnTo>
                  <a:lnTo>
                    <a:pt x="1077" y="1003"/>
                  </a:lnTo>
                  <a:lnTo>
                    <a:pt x="1029" y="973"/>
                  </a:lnTo>
                  <a:lnTo>
                    <a:pt x="986" y="941"/>
                  </a:lnTo>
                  <a:lnTo>
                    <a:pt x="947" y="908"/>
                  </a:lnTo>
                  <a:lnTo>
                    <a:pt x="912" y="872"/>
                  </a:lnTo>
                  <a:lnTo>
                    <a:pt x="881" y="835"/>
                  </a:lnTo>
                  <a:lnTo>
                    <a:pt x="821" y="848"/>
                  </a:lnTo>
                  <a:lnTo>
                    <a:pt x="840" y="870"/>
                  </a:lnTo>
                  <a:lnTo>
                    <a:pt x="858" y="892"/>
                  </a:lnTo>
                  <a:lnTo>
                    <a:pt x="879" y="913"/>
                  </a:lnTo>
                  <a:lnTo>
                    <a:pt x="901" y="934"/>
                  </a:lnTo>
                  <a:lnTo>
                    <a:pt x="923" y="953"/>
                  </a:lnTo>
                  <a:lnTo>
                    <a:pt x="947" y="972"/>
                  </a:lnTo>
                  <a:lnTo>
                    <a:pt x="973" y="991"/>
                  </a:lnTo>
                  <a:lnTo>
                    <a:pt x="999" y="1010"/>
                  </a:lnTo>
                  <a:lnTo>
                    <a:pt x="310" y="1010"/>
                  </a:lnTo>
                  <a:lnTo>
                    <a:pt x="310" y="1045"/>
                  </a:lnTo>
                  <a:lnTo>
                    <a:pt x="1038" y="1045"/>
                  </a:lnTo>
                  <a:lnTo>
                    <a:pt x="1042" y="1046"/>
                  </a:lnTo>
                  <a:lnTo>
                    <a:pt x="1051" y="1050"/>
                  </a:lnTo>
                  <a:lnTo>
                    <a:pt x="1064" y="1056"/>
                  </a:lnTo>
                  <a:lnTo>
                    <a:pt x="1081" y="1062"/>
                  </a:lnTo>
                  <a:lnTo>
                    <a:pt x="1099" y="1069"/>
                  </a:lnTo>
                  <a:lnTo>
                    <a:pt x="1118" y="1077"/>
                  </a:lnTo>
                  <a:lnTo>
                    <a:pt x="1136" y="1085"/>
                  </a:lnTo>
                  <a:lnTo>
                    <a:pt x="1153" y="1092"/>
                  </a:lnTo>
                  <a:lnTo>
                    <a:pt x="0" y="1092"/>
                  </a:lnTo>
                  <a:lnTo>
                    <a:pt x="0" y="1127"/>
                  </a:lnTo>
                  <a:lnTo>
                    <a:pt x="1244" y="1127"/>
                  </a:lnTo>
                  <a:lnTo>
                    <a:pt x="1276" y="1139"/>
                  </a:lnTo>
                  <a:lnTo>
                    <a:pt x="1309" y="1149"/>
                  </a:lnTo>
                  <a:lnTo>
                    <a:pt x="1342" y="1159"/>
                  </a:lnTo>
                  <a:lnTo>
                    <a:pt x="1378" y="1168"/>
                  </a:lnTo>
                  <a:lnTo>
                    <a:pt x="1411" y="1176"/>
                  </a:lnTo>
                  <a:lnTo>
                    <a:pt x="1446" y="1184"/>
                  </a:lnTo>
                  <a:lnTo>
                    <a:pt x="1483" y="1191"/>
                  </a:lnTo>
                  <a:lnTo>
                    <a:pt x="1518" y="1197"/>
                  </a:lnTo>
                  <a:lnTo>
                    <a:pt x="1555" y="1203"/>
                  </a:lnTo>
                  <a:lnTo>
                    <a:pt x="1593" y="1208"/>
                  </a:lnTo>
                  <a:lnTo>
                    <a:pt x="1630" y="1213"/>
                  </a:lnTo>
                  <a:lnTo>
                    <a:pt x="1669" y="1216"/>
                  </a:lnTo>
                  <a:lnTo>
                    <a:pt x="1706" y="1219"/>
                  </a:lnTo>
                  <a:lnTo>
                    <a:pt x="1745" y="1220"/>
                  </a:lnTo>
                  <a:lnTo>
                    <a:pt x="1784" y="1222"/>
                  </a:lnTo>
                  <a:lnTo>
                    <a:pt x="1822" y="1222"/>
                  </a:lnTo>
                  <a:lnTo>
                    <a:pt x="1834" y="1222"/>
                  </a:lnTo>
                  <a:lnTo>
                    <a:pt x="1843" y="1222"/>
                  </a:lnTo>
                  <a:lnTo>
                    <a:pt x="1854" y="1222"/>
                  </a:lnTo>
                  <a:lnTo>
                    <a:pt x="1863" y="1221"/>
                  </a:lnTo>
                  <a:lnTo>
                    <a:pt x="1873" y="1221"/>
                  </a:lnTo>
                  <a:lnTo>
                    <a:pt x="1882" y="1221"/>
                  </a:lnTo>
                  <a:lnTo>
                    <a:pt x="1893" y="1220"/>
                  </a:lnTo>
                  <a:lnTo>
                    <a:pt x="1902" y="1220"/>
                  </a:lnTo>
                  <a:lnTo>
                    <a:pt x="2848" y="1220"/>
                  </a:lnTo>
                  <a:lnTo>
                    <a:pt x="2848" y="1184"/>
                  </a:lnTo>
                  <a:lnTo>
                    <a:pt x="2201" y="1184"/>
                  </a:lnTo>
                  <a:lnTo>
                    <a:pt x="2228" y="1177"/>
                  </a:lnTo>
                  <a:lnTo>
                    <a:pt x="2256" y="1171"/>
                  </a:lnTo>
                  <a:lnTo>
                    <a:pt x="2284" y="1164"/>
                  </a:lnTo>
                  <a:lnTo>
                    <a:pt x="2310" y="1157"/>
                  </a:lnTo>
                  <a:lnTo>
                    <a:pt x="2336" y="1149"/>
                  </a:lnTo>
                  <a:lnTo>
                    <a:pt x="2362" y="1141"/>
                  </a:lnTo>
                  <a:lnTo>
                    <a:pt x="2388" y="1133"/>
                  </a:lnTo>
                  <a:lnTo>
                    <a:pt x="2412" y="1124"/>
                  </a:lnTo>
                  <a:lnTo>
                    <a:pt x="2438" y="1115"/>
                  </a:lnTo>
                  <a:lnTo>
                    <a:pt x="2462" y="1106"/>
                  </a:lnTo>
                  <a:lnTo>
                    <a:pt x="2484" y="1095"/>
                  </a:lnTo>
                  <a:lnTo>
                    <a:pt x="2508" y="1085"/>
                  </a:lnTo>
                  <a:lnTo>
                    <a:pt x="2531" y="1074"/>
                  </a:lnTo>
                  <a:lnTo>
                    <a:pt x="2553" y="1063"/>
                  </a:lnTo>
                  <a:lnTo>
                    <a:pt x="2575" y="1051"/>
                  </a:lnTo>
                  <a:lnTo>
                    <a:pt x="2596" y="1040"/>
                  </a:lnTo>
                  <a:lnTo>
                    <a:pt x="2596" y="1045"/>
                  </a:lnTo>
                  <a:lnTo>
                    <a:pt x="3174" y="1045"/>
                  </a:lnTo>
                  <a:lnTo>
                    <a:pt x="3174" y="1010"/>
                  </a:lnTo>
                  <a:lnTo>
                    <a:pt x="2646" y="10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2" name="Rectangle 12"/>
            <p:cNvSpPr>
              <a:spLocks noChangeArrowheads="1"/>
            </p:cNvSpPr>
            <p:nvPr/>
          </p:nvSpPr>
          <p:spPr bwMode="auto">
            <a:xfrm>
              <a:off x="4397" y="3033"/>
              <a:ext cx="630" cy="3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693" name="Freeform 13"/>
            <p:cNvSpPr>
              <a:spLocks/>
            </p:cNvSpPr>
            <p:nvPr/>
          </p:nvSpPr>
          <p:spPr bwMode="auto">
            <a:xfrm>
              <a:off x="4378" y="1901"/>
              <a:ext cx="827" cy="929"/>
            </a:xfrm>
            <a:custGeom>
              <a:avLst/>
              <a:gdLst>
                <a:gd name="T0" fmla="*/ 1224 w 1654"/>
                <a:gd name="T1" fmla="*/ 572 h 929"/>
                <a:gd name="T2" fmla="*/ 1343 w 1654"/>
                <a:gd name="T3" fmla="*/ 552 h 929"/>
                <a:gd name="T4" fmla="*/ 1430 w 1654"/>
                <a:gd name="T5" fmla="*/ 496 h 929"/>
                <a:gd name="T6" fmla="*/ 1411 w 1654"/>
                <a:gd name="T7" fmla="*/ 426 h 929"/>
                <a:gd name="T8" fmla="*/ 1320 w 1654"/>
                <a:gd name="T9" fmla="*/ 361 h 929"/>
                <a:gd name="T10" fmla="*/ 1022 w 1654"/>
                <a:gd name="T11" fmla="*/ 511 h 929"/>
                <a:gd name="T12" fmla="*/ 516 w 1654"/>
                <a:gd name="T13" fmla="*/ 596 h 929"/>
                <a:gd name="T14" fmla="*/ 414 w 1654"/>
                <a:gd name="T15" fmla="*/ 616 h 929"/>
                <a:gd name="T16" fmla="*/ 501 w 1654"/>
                <a:gd name="T17" fmla="*/ 522 h 929"/>
                <a:gd name="T18" fmla="*/ 516 w 1654"/>
                <a:gd name="T19" fmla="*/ 365 h 929"/>
                <a:gd name="T20" fmla="*/ 803 w 1654"/>
                <a:gd name="T21" fmla="*/ 246 h 929"/>
                <a:gd name="T22" fmla="*/ 773 w 1654"/>
                <a:gd name="T23" fmla="*/ 207 h 929"/>
                <a:gd name="T24" fmla="*/ 810 w 1654"/>
                <a:gd name="T25" fmla="*/ 173 h 929"/>
                <a:gd name="T26" fmla="*/ 881 w 1654"/>
                <a:gd name="T27" fmla="*/ 240 h 929"/>
                <a:gd name="T28" fmla="*/ 942 w 1654"/>
                <a:gd name="T29" fmla="*/ 306 h 929"/>
                <a:gd name="T30" fmla="*/ 1200 w 1654"/>
                <a:gd name="T31" fmla="*/ 231 h 929"/>
                <a:gd name="T32" fmla="*/ 1120 w 1654"/>
                <a:gd name="T33" fmla="*/ 156 h 929"/>
                <a:gd name="T34" fmla="*/ 1022 w 1654"/>
                <a:gd name="T35" fmla="*/ 124 h 929"/>
                <a:gd name="T36" fmla="*/ 953 w 1654"/>
                <a:gd name="T37" fmla="*/ 114 h 929"/>
                <a:gd name="T38" fmla="*/ 1255 w 1654"/>
                <a:gd name="T39" fmla="*/ 68 h 929"/>
                <a:gd name="T40" fmla="*/ 1508 w 1654"/>
                <a:gd name="T41" fmla="*/ 201 h 929"/>
                <a:gd name="T42" fmla="*/ 1641 w 1654"/>
                <a:gd name="T43" fmla="*/ 382 h 929"/>
                <a:gd name="T44" fmla="*/ 1617 w 1654"/>
                <a:gd name="T45" fmla="*/ 603 h 929"/>
                <a:gd name="T46" fmla="*/ 1411 w 1654"/>
                <a:gd name="T47" fmla="*/ 793 h 929"/>
                <a:gd name="T48" fmla="*/ 1072 w 1654"/>
                <a:gd name="T49" fmla="*/ 909 h 929"/>
                <a:gd name="T50" fmla="*/ 660 w 1654"/>
                <a:gd name="T51" fmla="*/ 920 h 929"/>
                <a:gd name="T52" fmla="*/ 301 w 1654"/>
                <a:gd name="T53" fmla="*/ 823 h 929"/>
                <a:gd name="T54" fmla="*/ 65 w 1654"/>
                <a:gd name="T55" fmla="*/ 645 h 929"/>
                <a:gd name="T56" fmla="*/ 4 w 1654"/>
                <a:gd name="T57" fmla="*/ 417 h 929"/>
                <a:gd name="T58" fmla="*/ 141 w 1654"/>
                <a:gd name="T59" fmla="*/ 205 h 929"/>
                <a:gd name="T60" fmla="*/ 432 w 1654"/>
                <a:gd name="T61" fmla="*/ 56 h 929"/>
                <a:gd name="T62" fmla="*/ 825 w 1654"/>
                <a:gd name="T63" fmla="*/ 0 h 929"/>
                <a:gd name="T64" fmla="*/ 931 w 1654"/>
                <a:gd name="T65" fmla="*/ 4 h 929"/>
                <a:gd name="T66" fmla="*/ 933 w 1654"/>
                <a:gd name="T67" fmla="*/ 111 h 929"/>
                <a:gd name="T68" fmla="*/ 820 w 1654"/>
                <a:gd name="T69" fmla="*/ 105 h 929"/>
                <a:gd name="T70" fmla="*/ 677 w 1654"/>
                <a:gd name="T71" fmla="*/ 110 h 929"/>
                <a:gd name="T72" fmla="*/ 605 w 1654"/>
                <a:gd name="T73" fmla="*/ 122 h 929"/>
                <a:gd name="T74" fmla="*/ 697 w 1654"/>
                <a:gd name="T75" fmla="*/ 129 h 929"/>
                <a:gd name="T76" fmla="*/ 729 w 1654"/>
                <a:gd name="T77" fmla="*/ 181 h 929"/>
                <a:gd name="T78" fmla="*/ 651 w 1654"/>
                <a:gd name="T79" fmla="*/ 157 h 929"/>
                <a:gd name="T80" fmla="*/ 545 w 1654"/>
                <a:gd name="T81" fmla="*/ 173 h 929"/>
                <a:gd name="T82" fmla="*/ 447 w 1654"/>
                <a:gd name="T83" fmla="*/ 238 h 929"/>
                <a:gd name="T84" fmla="*/ 480 w 1654"/>
                <a:gd name="T85" fmla="*/ 302 h 929"/>
                <a:gd name="T86" fmla="*/ 265 w 1654"/>
                <a:gd name="T87" fmla="*/ 424 h 929"/>
                <a:gd name="T88" fmla="*/ 204 w 1654"/>
                <a:gd name="T89" fmla="*/ 515 h 929"/>
                <a:gd name="T90" fmla="*/ 249 w 1654"/>
                <a:gd name="T91" fmla="*/ 610 h 929"/>
                <a:gd name="T92" fmla="*/ 343 w 1654"/>
                <a:gd name="T93" fmla="*/ 700 h 929"/>
                <a:gd name="T94" fmla="*/ 430 w 1654"/>
                <a:gd name="T95" fmla="*/ 750 h 929"/>
                <a:gd name="T96" fmla="*/ 417 w 1654"/>
                <a:gd name="T97" fmla="*/ 731 h 929"/>
                <a:gd name="T98" fmla="*/ 414 w 1654"/>
                <a:gd name="T99" fmla="*/ 616 h 929"/>
                <a:gd name="T100" fmla="*/ 458 w 1654"/>
                <a:gd name="T101" fmla="*/ 682 h 929"/>
                <a:gd name="T102" fmla="*/ 492 w 1654"/>
                <a:gd name="T103" fmla="*/ 743 h 929"/>
                <a:gd name="T104" fmla="*/ 607 w 1654"/>
                <a:gd name="T105" fmla="*/ 766 h 929"/>
                <a:gd name="T106" fmla="*/ 757 w 1654"/>
                <a:gd name="T107" fmla="*/ 762 h 929"/>
                <a:gd name="T108" fmla="*/ 1020 w 1654"/>
                <a:gd name="T109" fmla="*/ 770 h 929"/>
                <a:gd name="T110" fmla="*/ 1142 w 1654"/>
                <a:gd name="T111" fmla="*/ 768 h 929"/>
                <a:gd name="T112" fmla="*/ 1296 w 1654"/>
                <a:gd name="T113" fmla="*/ 718 h 929"/>
                <a:gd name="T114" fmla="*/ 1400 w 1654"/>
                <a:gd name="T115" fmla="*/ 631 h 929"/>
                <a:gd name="T116" fmla="*/ 1465 w 1654"/>
                <a:gd name="T117" fmla="*/ 520 h 929"/>
                <a:gd name="T118" fmla="*/ 1394 w 1654"/>
                <a:gd name="T119" fmla="*/ 572 h 929"/>
                <a:gd name="T120" fmla="*/ 1196 w 1654"/>
                <a:gd name="T121" fmla="*/ 605 h 929"/>
                <a:gd name="T122" fmla="*/ 1029 w 1654"/>
                <a:gd name="T123" fmla="*/ 606 h 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54" h="929">
                  <a:moveTo>
                    <a:pt x="1157" y="526"/>
                  </a:moveTo>
                  <a:lnTo>
                    <a:pt x="1205" y="569"/>
                  </a:lnTo>
                  <a:lnTo>
                    <a:pt x="1207" y="570"/>
                  </a:lnTo>
                  <a:lnTo>
                    <a:pt x="1213" y="571"/>
                  </a:lnTo>
                  <a:lnTo>
                    <a:pt x="1224" y="572"/>
                  </a:lnTo>
                  <a:lnTo>
                    <a:pt x="1239" y="572"/>
                  </a:lnTo>
                  <a:lnTo>
                    <a:pt x="1257" y="571"/>
                  </a:lnTo>
                  <a:lnTo>
                    <a:pt x="1281" y="568"/>
                  </a:lnTo>
                  <a:lnTo>
                    <a:pt x="1309" y="562"/>
                  </a:lnTo>
                  <a:lnTo>
                    <a:pt x="1343" y="552"/>
                  </a:lnTo>
                  <a:lnTo>
                    <a:pt x="1370" y="542"/>
                  </a:lnTo>
                  <a:lnTo>
                    <a:pt x="1393" y="531"/>
                  </a:lnTo>
                  <a:lnTo>
                    <a:pt x="1409" y="520"/>
                  </a:lnTo>
                  <a:lnTo>
                    <a:pt x="1422" y="508"/>
                  </a:lnTo>
                  <a:lnTo>
                    <a:pt x="1430" y="496"/>
                  </a:lnTo>
                  <a:lnTo>
                    <a:pt x="1433" y="483"/>
                  </a:lnTo>
                  <a:lnTo>
                    <a:pt x="1435" y="472"/>
                  </a:lnTo>
                  <a:lnTo>
                    <a:pt x="1433" y="460"/>
                  </a:lnTo>
                  <a:lnTo>
                    <a:pt x="1426" y="443"/>
                  </a:lnTo>
                  <a:lnTo>
                    <a:pt x="1411" y="426"/>
                  </a:lnTo>
                  <a:lnTo>
                    <a:pt x="1393" y="408"/>
                  </a:lnTo>
                  <a:lnTo>
                    <a:pt x="1370" y="393"/>
                  </a:lnTo>
                  <a:lnTo>
                    <a:pt x="1350" y="379"/>
                  </a:lnTo>
                  <a:lnTo>
                    <a:pt x="1331" y="368"/>
                  </a:lnTo>
                  <a:lnTo>
                    <a:pt x="1320" y="361"/>
                  </a:lnTo>
                  <a:lnTo>
                    <a:pt x="1315" y="358"/>
                  </a:lnTo>
                  <a:lnTo>
                    <a:pt x="1063" y="442"/>
                  </a:lnTo>
                  <a:lnTo>
                    <a:pt x="1157" y="526"/>
                  </a:lnTo>
                  <a:lnTo>
                    <a:pt x="1022" y="553"/>
                  </a:lnTo>
                  <a:lnTo>
                    <a:pt x="1022" y="511"/>
                  </a:lnTo>
                  <a:lnTo>
                    <a:pt x="827" y="678"/>
                  </a:lnTo>
                  <a:lnTo>
                    <a:pt x="881" y="725"/>
                  </a:lnTo>
                  <a:lnTo>
                    <a:pt x="764" y="725"/>
                  </a:lnTo>
                  <a:lnTo>
                    <a:pt x="764" y="596"/>
                  </a:lnTo>
                  <a:lnTo>
                    <a:pt x="516" y="596"/>
                  </a:lnTo>
                  <a:lnTo>
                    <a:pt x="512" y="598"/>
                  </a:lnTo>
                  <a:lnTo>
                    <a:pt x="501" y="605"/>
                  </a:lnTo>
                  <a:lnTo>
                    <a:pt x="486" y="618"/>
                  </a:lnTo>
                  <a:lnTo>
                    <a:pt x="473" y="636"/>
                  </a:lnTo>
                  <a:lnTo>
                    <a:pt x="414" y="616"/>
                  </a:lnTo>
                  <a:lnTo>
                    <a:pt x="427" y="599"/>
                  </a:lnTo>
                  <a:lnTo>
                    <a:pt x="443" y="579"/>
                  </a:lnTo>
                  <a:lnTo>
                    <a:pt x="464" y="560"/>
                  </a:lnTo>
                  <a:lnTo>
                    <a:pt x="482" y="540"/>
                  </a:lnTo>
                  <a:lnTo>
                    <a:pt x="501" y="522"/>
                  </a:lnTo>
                  <a:lnTo>
                    <a:pt x="516" y="508"/>
                  </a:lnTo>
                  <a:lnTo>
                    <a:pt x="525" y="498"/>
                  </a:lnTo>
                  <a:lnTo>
                    <a:pt x="529" y="495"/>
                  </a:lnTo>
                  <a:lnTo>
                    <a:pt x="660" y="539"/>
                  </a:lnTo>
                  <a:lnTo>
                    <a:pt x="516" y="365"/>
                  </a:lnTo>
                  <a:lnTo>
                    <a:pt x="419" y="368"/>
                  </a:lnTo>
                  <a:lnTo>
                    <a:pt x="480" y="302"/>
                  </a:lnTo>
                  <a:lnTo>
                    <a:pt x="658" y="369"/>
                  </a:lnTo>
                  <a:lnTo>
                    <a:pt x="803" y="247"/>
                  </a:lnTo>
                  <a:lnTo>
                    <a:pt x="803" y="246"/>
                  </a:lnTo>
                  <a:lnTo>
                    <a:pt x="801" y="242"/>
                  </a:lnTo>
                  <a:lnTo>
                    <a:pt x="797" y="235"/>
                  </a:lnTo>
                  <a:lnTo>
                    <a:pt x="792" y="227"/>
                  </a:lnTo>
                  <a:lnTo>
                    <a:pt x="785" y="218"/>
                  </a:lnTo>
                  <a:lnTo>
                    <a:pt x="773" y="207"/>
                  </a:lnTo>
                  <a:lnTo>
                    <a:pt x="757" y="197"/>
                  </a:lnTo>
                  <a:lnTo>
                    <a:pt x="736" y="185"/>
                  </a:lnTo>
                  <a:lnTo>
                    <a:pt x="792" y="162"/>
                  </a:lnTo>
                  <a:lnTo>
                    <a:pt x="801" y="167"/>
                  </a:lnTo>
                  <a:lnTo>
                    <a:pt x="810" y="173"/>
                  </a:lnTo>
                  <a:lnTo>
                    <a:pt x="818" y="179"/>
                  </a:lnTo>
                  <a:lnTo>
                    <a:pt x="827" y="185"/>
                  </a:lnTo>
                  <a:lnTo>
                    <a:pt x="844" y="201"/>
                  </a:lnTo>
                  <a:lnTo>
                    <a:pt x="862" y="219"/>
                  </a:lnTo>
                  <a:lnTo>
                    <a:pt x="881" y="240"/>
                  </a:lnTo>
                  <a:lnTo>
                    <a:pt x="899" y="259"/>
                  </a:lnTo>
                  <a:lnTo>
                    <a:pt x="916" y="277"/>
                  </a:lnTo>
                  <a:lnTo>
                    <a:pt x="929" y="293"/>
                  </a:lnTo>
                  <a:lnTo>
                    <a:pt x="938" y="302"/>
                  </a:lnTo>
                  <a:lnTo>
                    <a:pt x="942" y="306"/>
                  </a:lnTo>
                  <a:lnTo>
                    <a:pt x="790" y="351"/>
                  </a:lnTo>
                  <a:lnTo>
                    <a:pt x="1142" y="373"/>
                  </a:lnTo>
                  <a:lnTo>
                    <a:pt x="1331" y="198"/>
                  </a:lnTo>
                  <a:lnTo>
                    <a:pt x="1202" y="234"/>
                  </a:lnTo>
                  <a:lnTo>
                    <a:pt x="1200" y="231"/>
                  </a:lnTo>
                  <a:lnTo>
                    <a:pt x="1192" y="221"/>
                  </a:lnTo>
                  <a:lnTo>
                    <a:pt x="1181" y="207"/>
                  </a:lnTo>
                  <a:lnTo>
                    <a:pt x="1165" y="191"/>
                  </a:lnTo>
                  <a:lnTo>
                    <a:pt x="1144" y="174"/>
                  </a:lnTo>
                  <a:lnTo>
                    <a:pt x="1120" y="156"/>
                  </a:lnTo>
                  <a:lnTo>
                    <a:pt x="1092" y="142"/>
                  </a:lnTo>
                  <a:lnTo>
                    <a:pt x="1059" y="131"/>
                  </a:lnTo>
                  <a:lnTo>
                    <a:pt x="1048" y="128"/>
                  </a:lnTo>
                  <a:lnTo>
                    <a:pt x="1035" y="126"/>
                  </a:lnTo>
                  <a:lnTo>
                    <a:pt x="1022" y="124"/>
                  </a:lnTo>
                  <a:lnTo>
                    <a:pt x="1009" y="121"/>
                  </a:lnTo>
                  <a:lnTo>
                    <a:pt x="996" y="119"/>
                  </a:lnTo>
                  <a:lnTo>
                    <a:pt x="981" y="117"/>
                  </a:lnTo>
                  <a:lnTo>
                    <a:pt x="968" y="116"/>
                  </a:lnTo>
                  <a:lnTo>
                    <a:pt x="953" y="114"/>
                  </a:lnTo>
                  <a:lnTo>
                    <a:pt x="992" y="9"/>
                  </a:lnTo>
                  <a:lnTo>
                    <a:pt x="1063" y="19"/>
                  </a:lnTo>
                  <a:lnTo>
                    <a:pt x="1129" y="32"/>
                  </a:lnTo>
                  <a:lnTo>
                    <a:pt x="1194" y="49"/>
                  </a:lnTo>
                  <a:lnTo>
                    <a:pt x="1255" y="68"/>
                  </a:lnTo>
                  <a:lnTo>
                    <a:pt x="1313" y="90"/>
                  </a:lnTo>
                  <a:lnTo>
                    <a:pt x="1369" y="114"/>
                  </a:lnTo>
                  <a:lnTo>
                    <a:pt x="1419" y="141"/>
                  </a:lnTo>
                  <a:lnTo>
                    <a:pt x="1465" y="170"/>
                  </a:lnTo>
                  <a:lnTo>
                    <a:pt x="1508" y="201"/>
                  </a:lnTo>
                  <a:lnTo>
                    <a:pt x="1545" y="233"/>
                  </a:lnTo>
                  <a:lnTo>
                    <a:pt x="1576" y="269"/>
                  </a:lnTo>
                  <a:lnTo>
                    <a:pt x="1604" y="305"/>
                  </a:lnTo>
                  <a:lnTo>
                    <a:pt x="1626" y="343"/>
                  </a:lnTo>
                  <a:lnTo>
                    <a:pt x="1641" y="382"/>
                  </a:lnTo>
                  <a:lnTo>
                    <a:pt x="1650" y="423"/>
                  </a:lnTo>
                  <a:lnTo>
                    <a:pt x="1654" y="465"/>
                  </a:lnTo>
                  <a:lnTo>
                    <a:pt x="1650" y="513"/>
                  </a:lnTo>
                  <a:lnTo>
                    <a:pt x="1637" y="558"/>
                  </a:lnTo>
                  <a:lnTo>
                    <a:pt x="1617" y="603"/>
                  </a:lnTo>
                  <a:lnTo>
                    <a:pt x="1589" y="645"/>
                  </a:lnTo>
                  <a:lnTo>
                    <a:pt x="1554" y="686"/>
                  </a:lnTo>
                  <a:lnTo>
                    <a:pt x="1513" y="724"/>
                  </a:lnTo>
                  <a:lnTo>
                    <a:pt x="1465" y="761"/>
                  </a:lnTo>
                  <a:lnTo>
                    <a:pt x="1411" y="793"/>
                  </a:lnTo>
                  <a:lnTo>
                    <a:pt x="1352" y="823"/>
                  </a:lnTo>
                  <a:lnTo>
                    <a:pt x="1289" y="850"/>
                  </a:lnTo>
                  <a:lnTo>
                    <a:pt x="1220" y="873"/>
                  </a:lnTo>
                  <a:lnTo>
                    <a:pt x="1148" y="893"/>
                  </a:lnTo>
                  <a:lnTo>
                    <a:pt x="1072" y="909"/>
                  </a:lnTo>
                  <a:lnTo>
                    <a:pt x="992" y="920"/>
                  </a:lnTo>
                  <a:lnTo>
                    <a:pt x="911" y="927"/>
                  </a:lnTo>
                  <a:lnTo>
                    <a:pt x="825" y="929"/>
                  </a:lnTo>
                  <a:lnTo>
                    <a:pt x="742" y="927"/>
                  </a:lnTo>
                  <a:lnTo>
                    <a:pt x="660" y="920"/>
                  </a:lnTo>
                  <a:lnTo>
                    <a:pt x="581" y="909"/>
                  </a:lnTo>
                  <a:lnTo>
                    <a:pt x="505" y="893"/>
                  </a:lnTo>
                  <a:lnTo>
                    <a:pt x="432" y="873"/>
                  </a:lnTo>
                  <a:lnTo>
                    <a:pt x="366" y="850"/>
                  </a:lnTo>
                  <a:lnTo>
                    <a:pt x="301" y="823"/>
                  </a:lnTo>
                  <a:lnTo>
                    <a:pt x="243" y="793"/>
                  </a:lnTo>
                  <a:lnTo>
                    <a:pt x="189" y="761"/>
                  </a:lnTo>
                  <a:lnTo>
                    <a:pt x="141" y="724"/>
                  </a:lnTo>
                  <a:lnTo>
                    <a:pt x="100" y="686"/>
                  </a:lnTo>
                  <a:lnTo>
                    <a:pt x="65" y="645"/>
                  </a:lnTo>
                  <a:lnTo>
                    <a:pt x="37" y="603"/>
                  </a:lnTo>
                  <a:lnTo>
                    <a:pt x="17" y="558"/>
                  </a:lnTo>
                  <a:lnTo>
                    <a:pt x="4" y="513"/>
                  </a:lnTo>
                  <a:lnTo>
                    <a:pt x="0" y="465"/>
                  </a:lnTo>
                  <a:lnTo>
                    <a:pt x="4" y="417"/>
                  </a:lnTo>
                  <a:lnTo>
                    <a:pt x="17" y="371"/>
                  </a:lnTo>
                  <a:lnTo>
                    <a:pt x="37" y="326"/>
                  </a:lnTo>
                  <a:lnTo>
                    <a:pt x="65" y="284"/>
                  </a:lnTo>
                  <a:lnTo>
                    <a:pt x="100" y="244"/>
                  </a:lnTo>
                  <a:lnTo>
                    <a:pt x="141" y="205"/>
                  </a:lnTo>
                  <a:lnTo>
                    <a:pt x="189" y="169"/>
                  </a:lnTo>
                  <a:lnTo>
                    <a:pt x="243" y="136"/>
                  </a:lnTo>
                  <a:lnTo>
                    <a:pt x="301" y="106"/>
                  </a:lnTo>
                  <a:lnTo>
                    <a:pt x="366" y="79"/>
                  </a:lnTo>
                  <a:lnTo>
                    <a:pt x="432" y="56"/>
                  </a:lnTo>
                  <a:lnTo>
                    <a:pt x="505" y="36"/>
                  </a:lnTo>
                  <a:lnTo>
                    <a:pt x="581" y="21"/>
                  </a:lnTo>
                  <a:lnTo>
                    <a:pt x="660" y="9"/>
                  </a:lnTo>
                  <a:lnTo>
                    <a:pt x="742" y="2"/>
                  </a:lnTo>
                  <a:lnTo>
                    <a:pt x="825" y="0"/>
                  </a:lnTo>
                  <a:lnTo>
                    <a:pt x="848" y="0"/>
                  </a:lnTo>
                  <a:lnTo>
                    <a:pt x="868" y="1"/>
                  </a:lnTo>
                  <a:lnTo>
                    <a:pt x="888" y="1"/>
                  </a:lnTo>
                  <a:lnTo>
                    <a:pt x="911" y="2"/>
                  </a:lnTo>
                  <a:lnTo>
                    <a:pt x="931" y="4"/>
                  </a:lnTo>
                  <a:lnTo>
                    <a:pt x="951" y="5"/>
                  </a:lnTo>
                  <a:lnTo>
                    <a:pt x="972" y="7"/>
                  </a:lnTo>
                  <a:lnTo>
                    <a:pt x="992" y="9"/>
                  </a:lnTo>
                  <a:lnTo>
                    <a:pt x="953" y="114"/>
                  </a:lnTo>
                  <a:lnTo>
                    <a:pt x="933" y="111"/>
                  </a:lnTo>
                  <a:lnTo>
                    <a:pt x="911" y="109"/>
                  </a:lnTo>
                  <a:lnTo>
                    <a:pt x="888" y="108"/>
                  </a:lnTo>
                  <a:lnTo>
                    <a:pt x="866" y="106"/>
                  </a:lnTo>
                  <a:lnTo>
                    <a:pt x="842" y="106"/>
                  </a:lnTo>
                  <a:lnTo>
                    <a:pt x="820" y="105"/>
                  </a:lnTo>
                  <a:lnTo>
                    <a:pt x="796" y="105"/>
                  </a:lnTo>
                  <a:lnTo>
                    <a:pt x="773" y="105"/>
                  </a:lnTo>
                  <a:lnTo>
                    <a:pt x="738" y="106"/>
                  </a:lnTo>
                  <a:lnTo>
                    <a:pt x="705" y="107"/>
                  </a:lnTo>
                  <a:lnTo>
                    <a:pt x="677" y="110"/>
                  </a:lnTo>
                  <a:lnTo>
                    <a:pt x="653" y="114"/>
                  </a:lnTo>
                  <a:lnTo>
                    <a:pt x="632" y="117"/>
                  </a:lnTo>
                  <a:lnTo>
                    <a:pt x="618" y="119"/>
                  </a:lnTo>
                  <a:lnTo>
                    <a:pt x="608" y="121"/>
                  </a:lnTo>
                  <a:lnTo>
                    <a:pt x="605" y="122"/>
                  </a:lnTo>
                  <a:lnTo>
                    <a:pt x="610" y="122"/>
                  </a:lnTo>
                  <a:lnTo>
                    <a:pt x="623" y="122"/>
                  </a:lnTo>
                  <a:lnTo>
                    <a:pt x="642" y="122"/>
                  </a:lnTo>
                  <a:lnTo>
                    <a:pt x="668" y="124"/>
                  </a:lnTo>
                  <a:lnTo>
                    <a:pt x="697" y="129"/>
                  </a:lnTo>
                  <a:lnTo>
                    <a:pt x="729" y="135"/>
                  </a:lnTo>
                  <a:lnTo>
                    <a:pt x="760" y="147"/>
                  </a:lnTo>
                  <a:lnTo>
                    <a:pt x="792" y="162"/>
                  </a:lnTo>
                  <a:lnTo>
                    <a:pt x="736" y="185"/>
                  </a:lnTo>
                  <a:lnTo>
                    <a:pt x="729" y="181"/>
                  </a:lnTo>
                  <a:lnTo>
                    <a:pt x="721" y="178"/>
                  </a:lnTo>
                  <a:lnTo>
                    <a:pt x="714" y="175"/>
                  </a:lnTo>
                  <a:lnTo>
                    <a:pt x="707" y="172"/>
                  </a:lnTo>
                  <a:lnTo>
                    <a:pt x="677" y="163"/>
                  </a:lnTo>
                  <a:lnTo>
                    <a:pt x="651" y="157"/>
                  </a:lnTo>
                  <a:lnTo>
                    <a:pt x="627" y="156"/>
                  </a:lnTo>
                  <a:lnTo>
                    <a:pt x="605" y="157"/>
                  </a:lnTo>
                  <a:lnTo>
                    <a:pt x="584" y="162"/>
                  </a:lnTo>
                  <a:lnTo>
                    <a:pt x="564" y="167"/>
                  </a:lnTo>
                  <a:lnTo>
                    <a:pt x="545" y="173"/>
                  </a:lnTo>
                  <a:lnTo>
                    <a:pt x="527" y="179"/>
                  </a:lnTo>
                  <a:lnTo>
                    <a:pt x="505" y="191"/>
                  </a:lnTo>
                  <a:lnTo>
                    <a:pt x="482" y="205"/>
                  </a:lnTo>
                  <a:lnTo>
                    <a:pt x="464" y="221"/>
                  </a:lnTo>
                  <a:lnTo>
                    <a:pt x="447" y="238"/>
                  </a:lnTo>
                  <a:lnTo>
                    <a:pt x="434" y="253"/>
                  </a:lnTo>
                  <a:lnTo>
                    <a:pt x="425" y="266"/>
                  </a:lnTo>
                  <a:lnTo>
                    <a:pt x="417" y="275"/>
                  </a:lnTo>
                  <a:lnTo>
                    <a:pt x="416" y="278"/>
                  </a:lnTo>
                  <a:lnTo>
                    <a:pt x="480" y="302"/>
                  </a:lnTo>
                  <a:lnTo>
                    <a:pt x="419" y="368"/>
                  </a:lnTo>
                  <a:lnTo>
                    <a:pt x="160" y="376"/>
                  </a:lnTo>
                  <a:lnTo>
                    <a:pt x="280" y="413"/>
                  </a:lnTo>
                  <a:lnTo>
                    <a:pt x="277" y="416"/>
                  </a:lnTo>
                  <a:lnTo>
                    <a:pt x="265" y="424"/>
                  </a:lnTo>
                  <a:lnTo>
                    <a:pt x="252" y="438"/>
                  </a:lnTo>
                  <a:lnTo>
                    <a:pt x="236" y="453"/>
                  </a:lnTo>
                  <a:lnTo>
                    <a:pt x="221" y="473"/>
                  </a:lnTo>
                  <a:lnTo>
                    <a:pt x="210" y="494"/>
                  </a:lnTo>
                  <a:lnTo>
                    <a:pt x="204" y="515"/>
                  </a:lnTo>
                  <a:lnTo>
                    <a:pt x="206" y="536"/>
                  </a:lnTo>
                  <a:lnTo>
                    <a:pt x="213" y="553"/>
                  </a:lnTo>
                  <a:lnTo>
                    <a:pt x="223" y="572"/>
                  </a:lnTo>
                  <a:lnTo>
                    <a:pt x="234" y="591"/>
                  </a:lnTo>
                  <a:lnTo>
                    <a:pt x="249" y="610"/>
                  </a:lnTo>
                  <a:lnTo>
                    <a:pt x="265" y="628"/>
                  </a:lnTo>
                  <a:lnTo>
                    <a:pt x="282" y="648"/>
                  </a:lnTo>
                  <a:lnTo>
                    <a:pt x="302" y="666"/>
                  </a:lnTo>
                  <a:lnTo>
                    <a:pt x="323" y="685"/>
                  </a:lnTo>
                  <a:lnTo>
                    <a:pt x="343" y="700"/>
                  </a:lnTo>
                  <a:lnTo>
                    <a:pt x="366" y="715"/>
                  </a:lnTo>
                  <a:lnTo>
                    <a:pt x="384" y="726"/>
                  </a:lnTo>
                  <a:lnTo>
                    <a:pt x="403" y="737"/>
                  </a:lnTo>
                  <a:lnTo>
                    <a:pt x="419" y="744"/>
                  </a:lnTo>
                  <a:lnTo>
                    <a:pt x="430" y="750"/>
                  </a:lnTo>
                  <a:lnTo>
                    <a:pt x="438" y="753"/>
                  </a:lnTo>
                  <a:lnTo>
                    <a:pt x="442" y="754"/>
                  </a:lnTo>
                  <a:lnTo>
                    <a:pt x="438" y="751"/>
                  </a:lnTo>
                  <a:lnTo>
                    <a:pt x="429" y="744"/>
                  </a:lnTo>
                  <a:lnTo>
                    <a:pt x="417" y="731"/>
                  </a:lnTo>
                  <a:lnTo>
                    <a:pt x="404" y="715"/>
                  </a:lnTo>
                  <a:lnTo>
                    <a:pt x="395" y="694"/>
                  </a:lnTo>
                  <a:lnTo>
                    <a:pt x="391" y="670"/>
                  </a:lnTo>
                  <a:lnTo>
                    <a:pt x="397" y="644"/>
                  </a:lnTo>
                  <a:lnTo>
                    <a:pt x="414" y="616"/>
                  </a:lnTo>
                  <a:lnTo>
                    <a:pt x="473" y="636"/>
                  </a:lnTo>
                  <a:lnTo>
                    <a:pt x="467" y="646"/>
                  </a:lnTo>
                  <a:lnTo>
                    <a:pt x="462" y="656"/>
                  </a:lnTo>
                  <a:lnTo>
                    <a:pt x="460" y="669"/>
                  </a:lnTo>
                  <a:lnTo>
                    <a:pt x="458" y="682"/>
                  </a:lnTo>
                  <a:lnTo>
                    <a:pt x="458" y="701"/>
                  </a:lnTo>
                  <a:lnTo>
                    <a:pt x="464" y="716"/>
                  </a:lnTo>
                  <a:lnTo>
                    <a:pt x="469" y="727"/>
                  </a:lnTo>
                  <a:lnTo>
                    <a:pt x="480" y="736"/>
                  </a:lnTo>
                  <a:lnTo>
                    <a:pt x="492" y="743"/>
                  </a:lnTo>
                  <a:lnTo>
                    <a:pt x="506" y="749"/>
                  </a:lnTo>
                  <a:lnTo>
                    <a:pt x="523" y="754"/>
                  </a:lnTo>
                  <a:lnTo>
                    <a:pt x="542" y="759"/>
                  </a:lnTo>
                  <a:lnTo>
                    <a:pt x="571" y="764"/>
                  </a:lnTo>
                  <a:lnTo>
                    <a:pt x="607" y="766"/>
                  </a:lnTo>
                  <a:lnTo>
                    <a:pt x="644" y="767"/>
                  </a:lnTo>
                  <a:lnTo>
                    <a:pt x="679" y="766"/>
                  </a:lnTo>
                  <a:lnTo>
                    <a:pt x="712" y="765"/>
                  </a:lnTo>
                  <a:lnTo>
                    <a:pt x="740" y="763"/>
                  </a:lnTo>
                  <a:lnTo>
                    <a:pt x="757" y="762"/>
                  </a:lnTo>
                  <a:lnTo>
                    <a:pt x="764" y="761"/>
                  </a:lnTo>
                  <a:lnTo>
                    <a:pt x="764" y="725"/>
                  </a:lnTo>
                  <a:lnTo>
                    <a:pt x="881" y="725"/>
                  </a:lnTo>
                  <a:lnTo>
                    <a:pt x="1024" y="851"/>
                  </a:lnTo>
                  <a:lnTo>
                    <a:pt x="1020" y="770"/>
                  </a:lnTo>
                  <a:lnTo>
                    <a:pt x="1027" y="770"/>
                  </a:lnTo>
                  <a:lnTo>
                    <a:pt x="1044" y="771"/>
                  </a:lnTo>
                  <a:lnTo>
                    <a:pt x="1072" y="771"/>
                  </a:lnTo>
                  <a:lnTo>
                    <a:pt x="1105" y="771"/>
                  </a:lnTo>
                  <a:lnTo>
                    <a:pt x="1142" y="768"/>
                  </a:lnTo>
                  <a:lnTo>
                    <a:pt x="1179" y="764"/>
                  </a:lnTo>
                  <a:lnTo>
                    <a:pt x="1216" y="755"/>
                  </a:lnTo>
                  <a:lnTo>
                    <a:pt x="1248" y="744"/>
                  </a:lnTo>
                  <a:lnTo>
                    <a:pt x="1272" y="731"/>
                  </a:lnTo>
                  <a:lnTo>
                    <a:pt x="1296" y="718"/>
                  </a:lnTo>
                  <a:lnTo>
                    <a:pt x="1318" y="702"/>
                  </a:lnTo>
                  <a:lnTo>
                    <a:pt x="1341" y="686"/>
                  </a:lnTo>
                  <a:lnTo>
                    <a:pt x="1361" y="668"/>
                  </a:lnTo>
                  <a:lnTo>
                    <a:pt x="1382" y="650"/>
                  </a:lnTo>
                  <a:lnTo>
                    <a:pt x="1400" y="631"/>
                  </a:lnTo>
                  <a:lnTo>
                    <a:pt x="1417" y="612"/>
                  </a:lnTo>
                  <a:lnTo>
                    <a:pt x="1443" y="576"/>
                  </a:lnTo>
                  <a:lnTo>
                    <a:pt x="1458" y="547"/>
                  </a:lnTo>
                  <a:lnTo>
                    <a:pt x="1463" y="527"/>
                  </a:lnTo>
                  <a:lnTo>
                    <a:pt x="1465" y="520"/>
                  </a:lnTo>
                  <a:lnTo>
                    <a:pt x="1463" y="523"/>
                  </a:lnTo>
                  <a:lnTo>
                    <a:pt x="1456" y="531"/>
                  </a:lnTo>
                  <a:lnTo>
                    <a:pt x="1443" y="544"/>
                  </a:lnTo>
                  <a:lnTo>
                    <a:pt x="1422" y="557"/>
                  </a:lnTo>
                  <a:lnTo>
                    <a:pt x="1394" y="572"/>
                  </a:lnTo>
                  <a:lnTo>
                    <a:pt x="1361" y="586"/>
                  </a:lnTo>
                  <a:lnTo>
                    <a:pt x="1318" y="596"/>
                  </a:lnTo>
                  <a:lnTo>
                    <a:pt x="1267" y="602"/>
                  </a:lnTo>
                  <a:lnTo>
                    <a:pt x="1235" y="604"/>
                  </a:lnTo>
                  <a:lnTo>
                    <a:pt x="1196" y="605"/>
                  </a:lnTo>
                  <a:lnTo>
                    <a:pt x="1155" y="605"/>
                  </a:lnTo>
                  <a:lnTo>
                    <a:pt x="1116" y="606"/>
                  </a:lnTo>
                  <a:lnTo>
                    <a:pt x="1079" y="606"/>
                  </a:lnTo>
                  <a:lnTo>
                    <a:pt x="1050" y="606"/>
                  </a:lnTo>
                  <a:lnTo>
                    <a:pt x="1029" y="606"/>
                  </a:lnTo>
                  <a:lnTo>
                    <a:pt x="1022" y="606"/>
                  </a:lnTo>
                  <a:lnTo>
                    <a:pt x="1022" y="553"/>
                  </a:lnTo>
                  <a:lnTo>
                    <a:pt x="1157" y="526"/>
                  </a:lnTo>
                  <a:close/>
                </a:path>
              </a:pathLst>
            </a:custGeom>
            <a:solidFill>
              <a:srgbClr val="0099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71694" name="Text Box 14"/>
          <p:cNvSpPr txBox="1">
            <a:spLocks noChangeArrowheads="1"/>
          </p:cNvSpPr>
          <p:nvPr/>
        </p:nvSpPr>
        <p:spPr bwMode="auto">
          <a:xfrm>
            <a:off x="2640013" y="2420938"/>
            <a:ext cx="44640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endParaRPr lang="es-ES" altLang="en-US"/>
          </a:p>
        </p:txBody>
      </p:sp>
      <p:sp>
        <p:nvSpPr>
          <p:cNvPr id="71695" name="Text Box 15"/>
          <p:cNvSpPr txBox="1">
            <a:spLocks noChangeArrowheads="1"/>
          </p:cNvSpPr>
          <p:nvPr/>
        </p:nvSpPr>
        <p:spPr bwMode="auto">
          <a:xfrm>
            <a:off x="1847850" y="2276475"/>
            <a:ext cx="6840538"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s-ES" altLang="en-US"/>
              <a:t>1 = PET = PETE = ENVASE ECOLOGICO</a:t>
            </a:r>
          </a:p>
          <a:p>
            <a:pPr>
              <a:spcBef>
                <a:spcPct val="50000"/>
              </a:spcBef>
            </a:pPr>
            <a:r>
              <a:rPr lang="es-ES" altLang="en-US"/>
              <a:t>2 = HDPE = POLIETILENO DE ALTA DENSIDAD</a:t>
            </a:r>
          </a:p>
          <a:p>
            <a:pPr>
              <a:spcBef>
                <a:spcPct val="50000"/>
              </a:spcBef>
            </a:pPr>
            <a:r>
              <a:rPr lang="es-ES" altLang="en-US"/>
              <a:t>3 = PVC = V</a:t>
            </a:r>
          </a:p>
          <a:p>
            <a:pPr>
              <a:spcBef>
                <a:spcPct val="50000"/>
              </a:spcBef>
            </a:pPr>
            <a:r>
              <a:rPr lang="es-ES" altLang="en-US"/>
              <a:t>4 = LDPE = POLIETILENO DE BAJA DENSIDAD</a:t>
            </a:r>
          </a:p>
          <a:p>
            <a:pPr>
              <a:spcBef>
                <a:spcPct val="50000"/>
              </a:spcBef>
            </a:pPr>
            <a:r>
              <a:rPr lang="es-ES" altLang="en-US"/>
              <a:t>5 = PP = POLIPROPILENO</a:t>
            </a:r>
          </a:p>
          <a:p>
            <a:pPr>
              <a:spcBef>
                <a:spcPct val="50000"/>
              </a:spcBef>
            </a:pPr>
            <a:r>
              <a:rPr lang="es-ES" altLang="en-US"/>
              <a:t>6 = PS = POLIESTIRENO</a:t>
            </a:r>
          </a:p>
          <a:p>
            <a:pPr>
              <a:spcBef>
                <a:spcPct val="50000"/>
              </a:spcBef>
            </a:pPr>
            <a:r>
              <a:rPr lang="es-ES" altLang="en-US"/>
              <a:t>7 = OTHER = CAPAS</a:t>
            </a:r>
          </a:p>
        </p:txBody>
      </p:sp>
    </p:spTree>
    <p:extLst>
      <p:ext uri="{BB962C8B-B14F-4D97-AF65-F5344CB8AC3E}">
        <p14:creationId xmlns:p14="http://schemas.microsoft.com/office/powerpoint/2010/main" val="2124149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Guión</a:t>
            </a:r>
            <a:r>
              <a:rPr lang="en-US" dirty="0" smtClean="0"/>
              <a:t> </a:t>
            </a:r>
            <a:r>
              <a:rPr lang="en-US" dirty="0" err="1" smtClean="0"/>
              <a:t>explicativo</a:t>
            </a:r>
            <a:r>
              <a:rPr lang="en-US" dirty="0" smtClean="0"/>
              <a:t> de </a:t>
            </a:r>
            <a:r>
              <a:rPr lang="en-US" dirty="0" err="1" smtClean="0"/>
              <a:t>uso</a:t>
            </a:r>
            <a:endParaRPr lang="en-US" dirty="0"/>
          </a:p>
        </p:txBody>
      </p:sp>
      <p:sp>
        <p:nvSpPr>
          <p:cNvPr id="3" name="Content Placeholder 2"/>
          <p:cNvSpPr>
            <a:spLocks noGrp="1"/>
          </p:cNvSpPr>
          <p:nvPr>
            <p:ph idx="1"/>
          </p:nvPr>
        </p:nvSpPr>
        <p:spPr/>
        <p:txBody>
          <a:bodyPr/>
          <a:lstStyle/>
          <a:p>
            <a:pPr algn="just"/>
            <a:r>
              <a:rPr lang="en-US" dirty="0" smtClean="0"/>
              <a:t>Las siguientes diapositivas </a:t>
            </a:r>
            <a:r>
              <a:rPr lang="en-US" dirty="0" err="1" smtClean="0"/>
              <a:t>contienen</a:t>
            </a:r>
            <a:r>
              <a:rPr lang="en-US" dirty="0" smtClean="0"/>
              <a:t> </a:t>
            </a:r>
            <a:r>
              <a:rPr lang="en-US" dirty="0" err="1" smtClean="0"/>
              <a:t>puntos</a:t>
            </a:r>
            <a:r>
              <a:rPr lang="en-US" dirty="0" smtClean="0"/>
              <a:t> </a:t>
            </a:r>
            <a:r>
              <a:rPr lang="en-US" dirty="0" err="1" smtClean="0"/>
              <a:t>importantes</a:t>
            </a:r>
            <a:r>
              <a:rPr lang="en-US" dirty="0" smtClean="0"/>
              <a:t> </a:t>
            </a:r>
            <a:r>
              <a:rPr lang="en-US" dirty="0" err="1" smtClean="0"/>
              <a:t>sobre</a:t>
            </a:r>
            <a:r>
              <a:rPr lang="en-US" dirty="0" smtClean="0"/>
              <a:t> la </a:t>
            </a:r>
            <a:r>
              <a:rPr lang="en-US" dirty="0" err="1" smtClean="0"/>
              <a:t>Unidad</a:t>
            </a:r>
            <a:r>
              <a:rPr lang="en-US" dirty="0" smtClean="0"/>
              <a:t> </a:t>
            </a:r>
            <a:r>
              <a:rPr lang="en-US" dirty="0" smtClean="0"/>
              <a:t>5 </a:t>
            </a:r>
            <a:r>
              <a:rPr lang="en-US" dirty="0" smtClean="0"/>
              <a:t>de UA </a:t>
            </a:r>
            <a:r>
              <a:rPr lang="en-US" dirty="0" err="1" smtClean="0"/>
              <a:t>Logistica</a:t>
            </a:r>
            <a:r>
              <a:rPr lang="en-US" dirty="0" smtClean="0"/>
              <a:t> e Incoterms</a:t>
            </a:r>
            <a:r>
              <a:rPr lang="en-US" dirty="0" smtClean="0"/>
              <a:t>. </a:t>
            </a:r>
            <a:endParaRPr lang="en-US" dirty="0" smtClean="0"/>
          </a:p>
          <a:p>
            <a:pPr algn="just"/>
            <a:r>
              <a:rPr lang="en-US" dirty="0" err="1" smtClean="0"/>
              <a:t>Éstas</a:t>
            </a:r>
            <a:r>
              <a:rPr lang="en-US" dirty="0" smtClean="0"/>
              <a:t> se </a:t>
            </a:r>
            <a:r>
              <a:rPr lang="en-US" dirty="0" err="1" smtClean="0"/>
              <a:t>complementan</a:t>
            </a:r>
            <a:r>
              <a:rPr lang="en-US" dirty="0" smtClean="0"/>
              <a:t> con </a:t>
            </a:r>
            <a:r>
              <a:rPr lang="en-US" dirty="0" err="1" smtClean="0"/>
              <a:t>ejemplos</a:t>
            </a:r>
            <a:r>
              <a:rPr lang="en-US" dirty="0" smtClean="0"/>
              <a:t> </a:t>
            </a:r>
            <a:r>
              <a:rPr lang="en-US" dirty="0" err="1" smtClean="0"/>
              <a:t>claros</a:t>
            </a:r>
            <a:r>
              <a:rPr lang="en-US" dirty="0" smtClean="0"/>
              <a:t> y </a:t>
            </a:r>
            <a:r>
              <a:rPr lang="en-US" dirty="0" err="1" smtClean="0"/>
              <a:t>ejercicios</a:t>
            </a:r>
            <a:r>
              <a:rPr lang="en-US" dirty="0" smtClean="0"/>
              <a:t> con la </a:t>
            </a:r>
            <a:r>
              <a:rPr lang="en-US" dirty="0" err="1" smtClean="0"/>
              <a:t>finalidad</a:t>
            </a:r>
            <a:r>
              <a:rPr lang="en-US" dirty="0" smtClean="0"/>
              <a:t> de </a:t>
            </a:r>
            <a:r>
              <a:rPr lang="en-US" dirty="0" err="1" smtClean="0"/>
              <a:t>ayudar</a:t>
            </a:r>
            <a:r>
              <a:rPr lang="en-US" dirty="0" smtClean="0"/>
              <a:t> a </a:t>
            </a:r>
            <a:r>
              <a:rPr lang="en-US" dirty="0" err="1" smtClean="0"/>
              <a:t>que</a:t>
            </a:r>
            <a:r>
              <a:rPr lang="en-US" dirty="0" smtClean="0"/>
              <a:t> el </a:t>
            </a:r>
            <a:r>
              <a:rPr lang="en-US" dirty="0" err="1" smtClean="0"/>
              <a:t>alumno</a:t>
            </a:r>
            <a:r>
              <a:rPr lang="en-US" dirty="0" smtClean="0"/>
              <a:t> </a:t>
            </a:r>
            <a:r>
              <a:rPr lang="en-US" dirty="0" err="1" smtClean="0"/>
              <a:t>tenga</a:t>
            </a:r>
            <a:r>
              <a:rPr lang="en-US" dirty="0" smtClean="0"/>
              <a:t> </a:t>
            </a:r>
            <a:r>
              <a:rPr lang="en-US" dirty="0" err="1" smtClean="0"/>
              <a:t>una</a:t>
            </a:r>
            <a:r>
              <a:rPr lang="en-US" dirty="0" smtClean="0"/>
              <a:t> </a:t>
            </a:r>
            <a:r>
              <a:rPr lang="en-US" dirty="0" err="1" smtClean="0"/>
              <a:t>mejor</a:t>
            </a:r>
            <a:r>
              <a:rPr lang="en-US" dirty="0" smtClean="0"/>
              <a:t> </a:t>
            </a:r>
            <a:r>
              <a:rPr lang="en-US" dirty="0" err="1" smtClean="0"/>
              <a:t>comprensión</a:t>
            </a:r>
            <a:r>
              <a:rPr lang="en-US" dirty="0" smtClean="0"/>
              <a:t> de los </a:t>
            </a:r>
            <a:r>
              <a:rPr lang="en-US" dirty="0" err="1" smtClean="0"/>
              <a:t>temas</a:t>
            </a:r>
            <a:r>
              <a:rPr lang="en-US" dirty="0" smtClean="0"/>
              <a:t> </a:t>
            </a:r>
            <a:r>
              <a:rPr lang="en-US" dirty="0" err="1" smtClean="0"/>
              <a:t>tratados</a:t>
            </a:r>
            <a:r>
              <a:rPr lang="en-US" dirty="0" smtClean="0"/>
              <a:t>.</a:t>
            </a:r>
          </a:p>
          <a:p>
            <a:pPr algn="just"/>
            <a:endParaRPr lang="en-US" dirty="0" smtClean="0"/>
          </a:p>
          <a:p>
            <a:endParaRPr lang="en-US" dirty="0"/>
          </a:p>
          <a:p>
            <a:endParaRPr lang="en-US" dirty="0"/>
          </a:p>
        </p:txBody>
      </p:sp>
    </p:spTree>
    <p:extLst>
      <p:ext uri="{BB962C8B-B14F-4D97-AF65-F5344CB8AC3E}">
        <p14:creationId xmlns:p14="http://schemas.microsoft.com/office/powerpoint/2010/main" val="13505737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s-MX" altLang="en-US" u="sng"/>
              <a:t>Polietileno</a:t>
            </a:r>
            <a:endParaRPr lang="es-ES" altLang="en-US" u="sng"/>
          </a:p>
        </p:txBody>
      </p:sp>
      <p:sp>
        <p:nvSpPr>
          <p:cNvPr id="35843" name="Rectangle 3"/>
          <p:cNvSpPr>
            <a:spLocks noGrp="1" noChangeArrowheads="1"/>
          </p:cNvSpPr>
          <p:nvPr>
            <p:ph type="body" idx="1"/>
          </p:nvPr>
        </p:nvSpPr>
        <p:spPr>
          <a:xfrm>
            <a:off x="2286000" y="2017714"/>
            <a:ext cx="8193088" cy="4383087"/>
          </a:xfrm>
        </p:spPr>
        <p:txBody>
          <a:bodyPr>
            <a:normAutofit lnSpcReduction="10000"/>
          </a:bodyPr>
          <a:lstStyle/>
          <a:p>
            <a:pPr>
              <a:lnSpc>
                <a:spcPct val="90000"/>
              </a:lnSpc>
            </a:pPr>
            <a:r>
              <a:rPr lang="es-MX" altLang="en-US" sz="2800"/>
              <a:t>Formado por polimerización del gas etileno.</a:t>
            </a:r>
          </a:p>
          <a:p>
            <a:pPr>
              <a:lnSpc>
                <a:spcPct val="90000"/>
              </a:lnSpc>
            </a:pPr>
            <a:r>
              <a:rPr lang="es-MX" altLang="en-US" sz="2800"/>
              <a:t>No lleva aditivos tóxicos</a:t>
            </a:r>
          </a:p>
          <a:p>
            <a:pPr>
              <a:lnSpc>
                <a:spcPct val="90000"/>
              </a:lnSpc>
            </a:pPr>
            <a:r>
              <a:rPr lang="es-MX" altLang="en-US" sz="2800"/>
              <a:t>Hay dos tipos:</a:t>
            </a:r>
          </a:p>
          <a:p>
            <a:pPr lvl="1">
              <a:lnSpc>
                <a:spcPct val="90000"/>
              </a:lnSpc>
            </a:pPr>
            <a:r>
              <a:rPr lang="es-MX" altLang="en-US" sz="2400"/>
              <a:t>Polímero de baja densidad (PEBD):</a:t>
            </a:r>
          </a:p>
          <a:p>
            <a:pPr lvl="2">
              <a:lnSpc>
                <a:spcPct val="90000"/>
              </a:lnSpc>
            </a:pPr>
            <a:r>
              <a:rPr lang="es-MX" altLang="en-US" sz="2000"/>
              <a:t>Muy flexible</a:t>
            </a:r>
          </a:p>
          <a:p>
            <a:pPr lvl="2">
              <a:lnSpc>
                <a:spcPct val="90000"/>
              </a:lnSpc>
            </a:pPr>
            <a:r>
              <a:rPr lang="es-MX" altLang="en-US" sz="2000"/>
              <a:t>Difícil de imprimir</a:t>
            </a:r>
          </a:p>
          <a:p>
            <a:pPr lvl="2">
              <a:lnSpc>
                <a:spcPct val="90000"/>
              </a:lnSpc>
            </a:pPr>
            <a:r>
              <a:rPr lang="es-MX" altLang="en-US" sz="2000"/>
              <a:t>Fácil de sellar</a:t>
            </a:r>
          </a:p>
          <a:p>
            <a:pPr lvl="1">
              <a:lnSpc>
                <a:spcPct val="90000"/>
              </a:lnSpc>
            </a:pPr>
            <a:r>
              <a:rPr lang="es-MX" altLang="en-US" sz="2400"/>
              <a:t>Polímero de alta densidad (PEAD)</a:t>
            </a:r>
          </a:p>
          <a:p>
            <a:pPr lvl="2">
              <a:lnSpc>
                <a:spcPct val="90000"/>
              </a:lnSpc>
            </a:pPr>
            <a:r>
              <a:rPr lang="es-MX" altLang="en-US" sz="2000"/>
              <a:t>Resistente a la flexión</a:t>
            </a:r>
          </a:p>
          <a:p>
            <a:pPr lvl="2">
              <a:lnSpc>
                <a:spcPct val="90000"/>
              </a:lnSpc>
            </a:pPr>
            <a:r>
              <a:rPr lang="es-MX" altLang="en-US" sz="2000"/>
              <a:t>Fácil de imprimir</a:t>
            </a:r>
          </a:p>
          <a:p>
            <a:pPr lvl="2">
              <a:lnSpc>
                <a:spcPct val="90000"/>
              </a:lnSpc>
            </a:pPr>
            <a:r>
              <a:rPr lang="es-MX" altLang="en-US" sz="2000"/>
              <a:t>Se utiliza para alimentos congelados</a:t>
            </a:r>
            <a:endParaRPr lang="es-ES" altLang="en-US" sz="2000"/>
          </a:p>
        </p:txBody>
      </p:sp>
    </p:spTree>
    <p:extLst>
      <p:ext uri="{BB962C8B-B14F-4D97-AF65-F5344CB8AC3E}">
        <p14:creationId xmlns:p14="http://schemas.microsoft.com/office/powerpoint/2010/main" val="11353861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s-MX" altLang="en-US" u="sng"/>
              <a:t>Polipropileno</a:t>
            </a:r>
            <a:endParaRPr lang="es-ES" altLang="en-US" u="sng"/>
          </a:p>
        </p:txBody>
      </p:sp>
      <p:sp>
        <p:nvSpPr>
          <p:cNvPr id="36867" name="Rectangle 3"/>
          <p:cNvSpPr>
            <a:spLocks noGrp="1" noChangeArrowheads="1"/>
          </p:cNvSpPr>
          <p:nvPr>
            <p:ph type="body" idx="1"/>
          </p:nvPr>
        </p:nvSpPr>
        <p:spPr>
          <a:xfrm>
            <a:off x="2135188" y="2017713"/>
            <a:ext cx="8343900" cy="4114800"/>
          </a:xfrm>
        </p:spPr>
        <p:txBody>
          <a:bodyPr/>
          <a:lstStyle/>
          <a:p>
            <a:r>
              <a:rPr lang="es-MX" altLang="en-US" sz="2800"/>
              <a:t>Permeabilidad muy baja al vapor de agua y oxígeno</a:t>
            </a:r>
          </a:p>
          <a:p>
            <a:r>
              <a:rPr lang="es-MX" altLang="en-US" sz="2800"/>
              <a:t>No funden por debajo de los 160°C</a:t>
            </a:r>
          </a:p>
          <a:p>
            <a:r>
              <a:rPr lang="es-MX" altLang="en-US" sz="2800"/>
              <a:t>Los moldeados presentan una superficie brillante</a:t>
            </a:r>
          </a:p>
          <a:p>
            <a:r>
              <a:rPr lang="es-MX" altLang="en-US" sz="2800"/>
              <a:t>Util para envasar galletas, bizcochos, etc.</a:t>
            </a:r>
          </a:p>
          <a:p>
            <a:pPr algn="just"/>
            <a:r>
              <a:rPr lang="es-ES_tradnl" altLang="en-US" sz="2800"/>
              <a:t>Cajas de polipropileno corrugado de 3mm de espesor con agujeros de ventilación se usan para espárragos(17% menos pérdidas)</a:t>
            </a:r>
          </a:p>
          <a:p>
            <a:endParaRPr lang="es-MX" altLang="en-US" sz="2800"/>
          </a:p>
          <a:p>
            <a:endParaRPr lang="es-MX" altLang="en-US" sz="2800"/>
          </a:p>
          <a:p>
            <a:endParaRPr lang="es-ES" altLang="en-US" sz="2800"/>
          </a:p>
        </p:txBody>
      </p:sp>
    </p:spTree>
    <p:extLst>
      <p:ext uri="{BB962C8B-B14F-4D97-AF65-F5344CB8AC3E}">
        <p14:creationId xmlns:p14="http://schemas.microsoft.com/office/powerpoint/2010/main" val="15718259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s-MX" altLang="en-US" u="sng"/>
              <a:t>Poliestireno</a:t>
            </a:r>
            <a:endParaRPr lang="es-ES" altLang="en-US" u="sng"/>
          </a:p>
        </p:txBody>
      </p:sp>
      <p:sp>
        <p:nvSpPr>
          <p:cNvPr id="37891" name="Rectangle 3"/>
          <p:cNvSpPr>
            <a:spLocks noGrp="1" noChangeArrowheads="1"/>
          </p:cNvSpPr>
          <p:nvPr>
            <p:ph type="body" idx="1"/>
          </p:nvPr>
        </p:nvSpPr>
        <p:spPr/>
        <p:txBody>
          <a:bodyPr>
            <a:normAutofit lnSpcReduction="10000"/>
          </a:bodyPr>
          <a:lstStyle/>
          <a:p>
            <a:pPr>
              <a:lnSpc>
                <a:spcPct val="90000"/>
              </a:lnSpc>
            </a:pPr>
            <a:r>
              <a:rPr lang="es-MX" altLang="en-US" sz="2800"/>
              <a:t>Plástico rígido transparente</a:t>
            </a:r>
          </a:p>
          <a:p>
            <a:pPr>
              <a:lnSpc>
                <a:spcPct val="90000"/>
              </a:lnSpc>
            </a:pPr>
            <a:r>
              <a:rPr lang="es-MX" altLang="en-US" sz="2800"/>
              <a:t>Puede contener radicales libres (epóxido de estireno), que se han asociado al riesgo de cáncer.</a:t>
            </a:r>
          </a:p>
          <a:p>
            <a:pPr>
              <a:lnSpc>
                <a:spcPct val="90000"/>
              </a:lnSpc>
            </a:pPr>
            <a:r>
              <a:rPr lang="es-MX" altLang="en-US" sz="2800"/>
              <a:t>Baja permeabilidad al oxígeno</a:t>
            </a:r>
          </a:p>
          <a:p>
            <a:pPr>
              <a:lnSpc>
                <a:spcPct val="90000"/>
              </a:lnSpc>
            </a:pPr>
            <a:r>
              <a:rPr lang="es-MX" altLang="en-US" sz="2800"/>
              <a:t>Alta permeabilidad al vapor de agua</a:t>
            </a:r>
          </a:p>
          <a:p>
            <a:pPr>
              <a:lnSpc>
                <a:spcPct val="90000"/>
              </a:lnSpc>
            </a:pPr>
            <a:r>
              <a:rPr lang="es-MX" altLang="en-US" sz="2800"/>
              <a:t>Se utiliza en potes y bandejas para productos lácteos (yogurt) y margarinas.</a:t>
            </a:r>
          </a:p>
          <a:p>
            <a:pPr>
              <a:lnSpc>
                <a:spcPct val="90000"/>
              </a:lnSpc>
            </a:pPr>
            <a:r>
              <a:rPr lang="es-MX" altLang="en-US" sz="2800"/>
              <a:t>Son reciclables</a:t>
            </a:r>
          </a:p>
          <a:p>
            <a:pPr>
              <a:lnSpc>
                <a:spcPct val="90000"/>
              </a:lnSpc>
            </a:pPr>
            <a:endParaRPr lang="es-ES" altLang="en-US" sz="2800"/>
          </a:p>
        </p:txBody>
      </p:sp>
    </p:spTree>
    <p:extLst>
      <p:ext uri="{BB962C8B-B14F-4D97-AF65-F5344CB8AC3E}">
        <p14:creationId xmlns:p14="http://schemas.microsoft.com/office/powerpoint/2010/main" val="405341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5"/>
          <p:cNvSpPr>
            <a:spLocks noGrp="1" noChangeArrowheads="1"/>
          </p:cNvSpPr>
          <p:nvPr>
            <p:ph type="title"/>
          </p:nvPr>
        </p:nvSpPr>
        <p:spPr/>
        <p:txBody>
          <a:bodyPr/>
          <a:lstStyle/>
          <a:p>
            <a:r>
              <a:rPr lang="es-ES" altLang="en-US"/>
              <a:t>El PVC</a:t>
            </a:r>
          </a:p>
        </p:txBody>
      </p:sp>
      <p:sp>
        <p:nvSpPr>
          <p:cNvPr id="40969" name="Rectangle 9"/>
          <p:cNvSpPr>
            <a:spLocks noGrp="1" noChangeArrowheads="1"/>
          </p:cNvSpPr>
          <p:nvPr>
            <p:ph type="body" idx="1"/>
          </p:nvPr>
        </p:nvSpPr>
        <p:spPr>
          <a:xfrm>
            <a:off x="2135189" y="2205038"/>
            <a:ext cx="5545137" cy="4114800"/>
          </a:xfrm>
        </p:spPr>
        <p:txBody>
          <a:bodyPr/>
          <a:lstStyle/>
          <a:p>
            <a:pPr algn="just">
              <a:lnSpc>
                <a:spcPct val="80000"/>
              </a:lnSpc>
            </a:pPr>
            <a:r>
              <a:rPr lang="es-ES" altLang="en-US" sz="2800"/>
              <a:t>Su fabricación implica la emisión de sustancias organocloradas al medio ambiente.</a:t>
            </a:r>
          </a:p>
          <a:p>
            <a:pPr algn="just">
              <a:lnSpc>
                <a:spcPct val="80000"/>
              </a:lnSpc>
            </a:pPr>
            <a:r>
              <a:rPr lang="es-ES" altLang="en-US" sz="2800"/>
              <a:t>Se encuentra cadmio y plomo en los plásticos con pigmentos rojos, naranja o amarillo intenso.</a:t>
            </a:r>
          </a:p>
          <a:p>
            <a:pPr algn="just">
              <a:lnSpc>
                <a:spcPct val="80000"/>
              </a:lnSpc>
            </a:pPr>
            <a:r>
              <a:rPr lang="es-ES" altLang="en-US" sz="2800"/>
              <a:t>Esta sustancia química puede migrar fácilmente en los microondas.</a:t>
            </a:r>
          </a:p>
        </p:txBody>
      </p:sp>
      <p:pic>
        <p:nvPicPr>
          <p:cNvPr id="40964" name="Picture 4" descr="alimentos.jpg (17606 bytes)"/>
          <p:cNvPicPr>
            <a:picLocks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7967663" y="2708275"/>
            <a:ext cx="2087562" cy="2305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4424827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Rectangle 5"/>
          <p:cNvSpPr>
            <a:spLocks noGrp="1" noChangeArrowheads="1"/>
          </p:cNvSpPr>
          <p:nvPr>
            <p:ph type="title"/>
          </p:nvPr>
        </p:nvSpPr>
        <p:spPr/>
        <p:txBody>
          <a:bodyPr/>
          <a:lstStyle/>
          <a:p>
            <a:r>
              <a:rPr lang="es-ES" altLang="en-US"/>
              <a:t>Plásticos coloreados</a:t>
            </a:r>
          </a:p>
        </p:txBody>
      </p:sp>
      <p:sp>
        <p:nvSpPr>
          <p:cNvPr id="43015" name="Rectangle 7"/>
          <p:cNvSpPr>
            <a:spLocks noGrp="1" noChangeArrowheads="1"/>
          </p:cNvSpPr>
          <p:nvPr>
            <p:ph type="body" sz="half" idx="1"/>
          </p:nvPr>
        </p:nvSpPr>
        <p:spPr>
          <a:xfrm>
            <a:off x="2424113" y="2276475"/>
            <a:ext cx="4684712" cy="4114800"/>
          </a:xfrm>
        </p:spPr>
        <p:txBody>
          <a:bodyPr/>
          <a:lstStyle/>
          <a:p>
            <a:pPr algn="just"/>
            <a:r>
              <a:rPr lang="es-ES" altLang="en-US" sz="2800"/>
              <a:t>Los envases plásticos coloreados no deben ser usados para los microondas o sometidos al calor porque aunque no tengan PVC, son coloreados con sustancias tóxicas.</a:t>
            </a:r>
          </a:p>
          <a:p>
            <a:endParaRPr lang="es-ES" altLang="en-US" sz="2800"/>
          </a:p>
        </p:txBody>
      </p:sp>
      <p:pic>
        <p:nvPicPr>
          <p:cNvPr id="43016" name="Picture 8" descr="envases3.jpg (13464 bytes)"/>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7680326" y="2636838"/>
            <a:ext cx="2016125" cy="25193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2074216439"/>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6" name="Rectangle 8"/>
          <p:cNvSpPr>
            <a:spLocks noGrp="1" noChangeArrowheads="1"/>
          </p:cNvSpPr>
          <p:nvPr>
            <p:ph type="title"/>
          </p:nvPr>
        </p:nvSpPr>
        <p:spPr/>
        <p:txBody>
          <a:bodyPr/>
          <a:lstStyle/>
          <a:p>
            <a:r>
              <a:rPr lang="es-ES" altLang="en-US" sz="3600"/>
              <a:t>Cómo reconocer un envase apto para microondas?</a:t>
            </a:r>
          </a:p>
        </p:txBody>
      </p:sp>
      <p:sp>
        <p:nvSpPr>
          <p:cNvPr id="48138" name="Rectangle 10"/>
          <p:cNvSpPr>
            <a:spLocks noGrp="1" noChangeArrowheads="1"/>
          </p:cNvSpPr>
          <p:nvPr>
            <p:ph type="body" sz="half" idx="1"/>
          </p:nvPr>
        </p:nvSpPr>
        <p:spPr/>
        <p:txBody>
          <a:bodyPr/>
          <a:lstStyle/>
          <a:p>
            <a:r>
              <a:rPr lang="es-ES" altLang="en-US" sz="2800"/>
              <a:t>Los más seguros son los transparentes (no opacos) con tapas transparentes o blancas.</a:t>
            </a:r>
          </a:p>
          <a:p>
            <a:r>
              <a:rPr lang="es-ES" altLang="en-US" sz="2800"/>
              <a:t>Si cuentan con las etiquetas de “PVC Free”</a:t>
            </a:r>
          </a:p>
        </p:txBody>
      </p:sp>
      <p:pic>
        <p:nvPicPr>
          <p:cNvPr id="48132" name="Picture 4" descr="pvcfree.jpg (5156 bytes)"/>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7751763" y="4005263"/>
            <a:ext cx="1439862" cy="1511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48135" name="Picture 7" descr="sinpvc.jpg (9542 bytes)"/>
          <p:cNvPicPr>
            <a:picLocks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7608889" y="2276475"/>
            <a:ext cx="1800225" cy="1016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511583958"/>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5"/>
          <p:cNvSpPr>
            <a:spLocks noGrp="1" noChangeArrowheads="1"/>
          </p:cNvSpPr>
          <p:nvPr>
            <p:ph type="title"/>
          </p:nvPr>
        </p:nvSpPr>
        <p:spPr/>
        <p:txBody>
          <a:bodyPr/>
          <a:lstStyle/>
          <a:p>
            <a:r>
              <a:rPr lang="es-ES" altLang="en-US" sz="3600"/>
              <a:t>En todo el mundo se rechaza el PVC:</a:t>
            </a:r>
          </a:p>
        </p:txBody>
      </p:sp>
      <p:sp>
        <p:nvSpPr>
          <p:cNvPr id="49159" name="Rectangle 7"/>
          <p:cNvSpPr>
            <a:spLocks noGrp="1" noChangeArrowheads="1"/>
          </p:cNvSpPr>
          <p:nvPr>
            <p:ph type="body" sz="half" idx="1"/>
          </p:nvPr>
        </p:nvSpPr>
        <p:spPr>
          <a:xfrm>
            <a:off x="2279651" y="2636839"/>
            <a:ext cx="4037013" cy="3932237"/>
          </a:xfrm>
        </p:spPr>
        <p:txBody>
          <a:bodyPr/>
          <a:lstStyle/>
          <a:p>
            <a:pPr algn="just"/>
            <a:r>
              <a:rPr lang="es-ES" altLang="en-US" sz="2800"/>
              <a:t>En España se realizó una campaña para evitar el consumo de aguas minerales, refrescos, y lácteos en envases de PVC.</a:t>
            </a:r>
          </a:p>
        </p:txBody>
      </p:sp>
      <p:pic>
        <p:nvPicPr>
          <p:cNvPr id="49156" name="Picture 4" descr="greenpeace1.jpg (28744 bytes)"/>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743700" y="1989138"/>
            <a:ext cx="3168650" cy="3816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96661801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5" name="Rectangle 9"/>
          <p:cNvSpPr>
            <a:spLocks noGrp="1" noChangeArrowheads="1"/>
          </p:cNvSpPr>
          <p:nvPr>
            <p:ph type="title"/>
          </p:nvPr>
        </p:nvSpPr>
        <p:spPr/>
        <p:txBody>
          <a:bodyPr/>
          <a:lstStyle/>
          <a:p>
            <a:r>
              <a:rPr lang="es-ES" altLang="en-US" sz="4000"/>
              <a:t>Cómo reconocer si una botella es de PVC?</a:t>
            </a:r>
          </a:p>
        </p:txBody>
      </p:sp>
      <p:sp>
        <p:nvSpPr>
          <p:cNvPr id="50187" name="Rectangle 11"/>
          <p:cNvSpPr>
            <a:spLocks noGrp="1" noChangeArrowheads="1"/>
          </p:cNvSpPr>
          <p:nvPr>
            <p:ph type="body" sz="half" idx="1"/>
          </p:nvPr>
        </p:nvSpPr>
        <p:spPr/>
        <p:txBody>
          <a:bodyPr/>
          <a:lstStyle/>
          <a:p>
            <a:r>
              <a:rPr lang="es-ES" altLang="en-US" sz="2800"/>
              <a:t>Al presionarla con los dedos deja una línea de color blanquecino.</a:t>
            </a:r>
          </a:p>
        </p:txBody>
      </p:sp>
      <p:pic>
        <p:nvPicPr>
          <p:cNvPr id="50180" name="Picture 4" descr="manchas.jpg (7055 bytes)"/>
          <p:cNvPicPr>
            <a:picLocks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7319964" y="1989139"/>
            <a:ext cx="2016125" cy="22320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50184" name="Picture 8" descr="reconocer.jpg (3288 bytes)"/>
          <p:cNvPicPr>
            <a:picLocks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5232400" y="5084763"/>
            <a:ext cx="1943100" cy="1008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50190" name="Rectangle 14"/>
          <p:cNvSpPr>
            <a:spLocks noGrp="1" noChangeArrowheads="1"/>
          </p:cNvSpPr>
          <p:nvPr>
            <p:ph sz="quarter" idx="3"/>
          </p:nvPr>
        </p:nvSpPr>
        <p:spPr/>
        <p:txBody>
          <a:bodyPr/>
          <a:lstStyle/>
          <a:p>
            <a:endParaRPr lang="es-ES" altLang="en-US" sz="2400"/>
          </a:p>
        </p:txBody>
      </p:sp>
    </p:spTree>
    <p:extLst>
      <p:ext uri="{BB962C8B-B14F-4D97-AF65-F5344CB8AC3E}">
        <p14:creationId xmlns:p14="http://schemas.microsoft.com/office/powerpoint/2010/main" val="19222653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endParaRPr lang="es-ES" altLang="en-US"/>
          </a:p>
        </p:txBody>
      </p:sp>
      <p:sp>
        <p:nvSpPr>
          <p:cNvPr id="80899" name="Rectangle 3"/>
          <p:cNvSpPr>
            <a:spLocks noGrp="1" noChangeArrowheads="1"/>
          </p:cNvSpPr>
          <p:nvPr>
            <p:ph type="body" sz="half" idx="1"/>
          </p:nvPr>
        </p:nvSpPr>
        <p:spPr>
          <a:xfrm>
            <a:off x="1981200" y="260351"/>
            <a:ext cx="4038600" cy="5865813"/>
          </a:xfrm>
        </p:spPr>
        <p:txBody>
          <a:bodyPr/>
          <a:lstStyle/>
          <a:p>
            <a:pPr>
              <a:buClr>
                <a:schemeClr val="tx1"/>
              </a:buClr>
              <a:buFont typeface="Wingdings" charset="2"/>
              <a:buNone/>
            </a:pPr>
            <a:endParaRPr lang="es-PE" altLang="en-US" sz="4800"/>
          </a:p>
          <a:p>
            <a:pPr algn="ctr">
              <a:buClr>
                <a:schemeClr val="tx1"/>
              </a:buClr>
              <a:buFont typeface="Wingdings" charset="2"/>
              <a:buNone/>
            </a:pPr>
            <a:endParaRPr lang="es-PE" altLang="en-US" sz="4800"/>
          </a:p>
          <a:p>
            <a:pPr algn="ctr">
              <a:buClr>
                <a:schemeClr val="tx1"/>
              </a:buClr>
              <a:buFont typeface="Wingdings" charset="2"/>
              <a:buNone/>
            </a:pPr>
            <a:r>
              <a:rPr lang="es-PE" altLang="en-US" sz="4800"/>
              <a:t>Envases Tetra Pack</a:t>
            </a:r>
          </a:p>
          <a:p>
            <a:pPr>
              <a:buClr>
                <a:schemeClr val="tx1"/>
              </a:buClr>
              <a:buFont typeface="Wingdings" charset="2"/>
              <a:buNone/>
            </a:pPr>
            <a:r>
              <a:rPr lang="es-AR" altLang="en-US" sz="2800"/>
              <a:t>(de la mezcla de griego: τετρα: cuatro, e inglés: Pack: envase), </a:t>
            </a:r>
          </a:p>
          <a:p>
            <a:pPr algn="ctr">
              <a:buClr>
                <a:schemeClr val="tx1"/>
              </a:buClr>
              <a:buFont typeface="Wingdings" charset="2"/>
              <a:buNone/>
            </a:pPr>
            <a:endParaRPr lang="es-ES" altLang="en-US" sz="4800"/>
          </a:p>
        </p:txBody>
      </p:sp>
      <p:sp>
        <p:nvSpPr>
          <p:cNvPr id="80900" name="Rectangle 4"/>
          <p:cNvSpPr>
            <a:spLocks noGrp="1" noChangeArrowheads="1"/>
          </p:cNvSpPr>
          <p:nvPr>
            <p:ph sz="half" idx="2"/>
          </p:nvPr>
        </p:nvSpPr>
        <p:spPr>
          <a:xfrm>
            <a:off x="6172200" y="260351"/>
            <a:ext cx="4038600" cy="5865813"/>
          </a:xfrm>
        </p:spPr>
        <p:txBody>
          <a:bodyPr/>
          <a:lstStyle/>
          <a:p>
            <a:endParaRPr lang="es-ES" altLang="en-US" sz="2800"/>
          </a:p>
        </p:txBody>
      </p:sp>
      <p:pic>
        <p:nvPicPr>
          <p:cNvPr id="80901" name="Picture 5" descr="packing_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8163" y="3357564"/>
            <a:ext cx="2671762" cy="293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2" name="Picture 6" descr="tetraedr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8889" y="1196976"/>
            <a:ext cx="1076325" cy="1076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609990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s-PE" altLang="en-US" sz="4000"/>
              <a:t>¿En qué productos los encontramos y que forma tienen?</a:t>
            </a:r>
            <a:endParaRPr lang="es-ES" altLang="en-US" sz="4000"/>
          </a:p>
        </p:txBody>
      </p:sp>
      <p:sp>
        <p:nvSpPr>
          <p:cNvPr id="81923" name="Rectangle 3"/>
          <p:cNvSpPr>
            <a:spLocks noGrp="1" noChangeArrowheads="1"/>
          </p:cNvSpPr>
          <p:nvPr>
            <p:ph type="body" sz="half" idx="1"/>
          </p:nvPr>
        </p:nvSpPr>
        <p:spPr>
          <a:xfrm>
            <a:off x="1992314" y="1916113"/>
            <a:ext cx="6696075" cy="4525962"/>
          </a:xfrm>
        </p:spPr>
        <p:txBody>
          <a:bodyPr/>
          <a:lstStyle/>
          <a:p>
            <a:r>
              <a:rPr lang="es-ES" altLang="en-US" sz="2400"/>
              <a:t>En las cajas de leche, jugos, vino, etc. </a:t>
            </a:r>
          </a:p>
          <a:p>
            <a:r>
              <a:rPr lang="es-AR" altLang="en-US" sz="2400"/>
              <a:t>Por su forma de bloques tipo ladrillos son muy prácticos para transportar y almacenar en heladeras y alacenas.</a:t>
            </a:r>
          </a:p>
          <a:p>
            <a:r>
              <a:rPr lang="es-AR" altLang="en-US" sz="2400"/>
              <a:t>Nacieron a mediados del 50 con forma de pirámide de cuatro caras –tetraedro- y su destino fue el de envasar leche. </a:t>
            </a:r>
          </a:p>
          <a:p>
            <a:r>
              <a:rPr lang="es-ES" altLang="en-US" sz="2400"/>
              <a:t>El problema es que dejaba huecos entre los envases con el consiguiente desaprovechamiento del espacio</a:t>
            </a:r>
          </a:p>
          <a:p>
            <a:pPr>
              <a:buClr>
                <a:schemeClr val="tx1"/>
              </a:buClr>
            </a:pPr>
            <a:endParaRPr lang="es-ES" altLang="en-US" sz="2400"/>
          </a:p>
        </p:txBody>
      </p:sp>
      <p:pic>
        <p:nvPicPr>
          <p:cNvPr id="81924" name="Picture 4" descr="1261Tetrapac">
            <a:hlinkClick r:id="rId2"/>
          </p:cNvPr>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8974139" y="3155951"/>
            <a:ext cx="1336675" cy="13684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23361451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Explanatory use guide</a:t>
            </a:r>
            <a:endParaRPr lang="es-MX" dirty="0"/>
          </a:p>
        </p:txBody>
      </p:sp>
      <p:sp>
        <p:nvSpPr>
          <p:cNvPr id="3" name="2 Marcador de contenido"/>
          <p:cNvSpPr>
            <a:spLocks noGrp="1"/>
          </p:cNvSpPr>
          <p:nvPr>
            <p:ph idx="1"/>
          </p:nvPr>
        </p:nvSpPr>
        <p:spPr/>
        <p:txBody>
          <a:bodyPr/>
          <a:lstStyle/>
          <a:p>
            <a:pPr algn="just"/>
            <a:r>
              <a:rPr lang="en-US" dirty="0" smtClean="0"/>
              <a:t>The following slides contain important points on the </a:t>
            </a:r>
            <a:r>
              <a:rPr lang="en-US" dirty="0"/>
              <a:t>U</a:t>
            </a:r>
            <a:r>
              <a:rPr lang="en-US" dirty="0" smtClean="0"/>
              <a:t>nit </a:t>
            </a:r>
            <a:r>
              <a:rPr lang="en-US" dirty="0" smtClean="0"/>
              <a:t>5 </a:t>
            </a:r>
            <a:r>
              <a:rPr lang="en-US" dirty="0" smtClean="0"/>
              <a:t>of </a:t>
            </a:r>
            <a:r>
              <a:rPr lang="en-US" dirty="0" smtClean="0"/>
              <a:t>Logistics and Incoterms learning </a:t>
            </a:r>
            <a:r>
              <a:rPr lang="en-US" dirty="0" smtClean="0"/>
              <a:t>unit. </a:t>
            </a:r>
          </a:p>
          <a:p>
            <a:pPr algn="just"/>
            <a:r>
              <a:rPr lang="en-US" dirty="0" smtClean="0"/>
              <a:t>These are complemented with clear examples and exercises in order to help the student to have a better understanding of the class issues.</a:t>
            </a:r>
            <a:endParaRPr lang="es-MX" dirty="0"/>
          </a:p>
        </p:txBody>
      </p:sp>
    </p:spTree>
    <p:extLst>
      <p:ext uri="{BB962C8B-B14F-4D97-AF65-F5344CB8AC3E}">
        <p14:creationId xmlns:p14="http://schemas.microsoft.com/office/powerpoint/2010/main" val="16058944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s-PE" altLang="en-US"/>
              <a:t>Ventajas</a:t>
            </a:r>
            <a:endParaRPr lang="es-ES" altLang="en-US"/>
          </a:p>
        </p:txBody>
      </p:sp>
      <p:sp>
        <p:nvSpPr>
          <p:cNvPr id="82947" name="Rectangle 3"/>
          <p:cNvSpPr>
            <a:spLocks noGrp="1" noChangeArrowheads="1"/>
          </p:cNvSpPr>
          <p:nvPr>
            <p:ph type="body" idx="1"/>
          </p:nvPr>
        </p:nvSpPr>
        <p:spPr/>
        <p:txBody>
          <a:bodyPr>
            <a:normAutofit lnSpcReduction="10000"/>
          </a:bodyPr>
          <a:lstStyle/>
          <a:p>
            <a:pPr>
              <a:buClr>
                <a:schemeClr val="tx2"/>
              </a:buClr>
            </a:pPr>
            <a:r>
              <a:rPr lang="es-ES" altLang="en-US" sz="2800"/>
              <a:t>Primer cartón esterilizable en el mundo.</a:t>
            </a:r>
          </a:p>
          <a:p>
            <a:pPr>
              <a:buClr>
                <a:schemeClr val="tx1"/>
              </a:buClr>
            </a:pPr>
            <a:r>
              <a:rPr lang="es-ES" altLang="en-US" sz="2800"/>
              <a:t>Permite llenado de sólidos.</a:t>
            </a:r>
          </a:p>
          <a:p>
            <a:pPr>
              <a:buClr>
                <a:schemeClr val="tx1"/>
              </a:buClr>
            </a:pPr>
            <a:r>
              <a:rPr lang="es-ES" altLang="en-US" sz="2800"/>
              <a:t>Liviano.</a:t>
            </a:r>
          </a:p>
          <a:p>
            <a:pPr>
              <a:buClr>
                <a:schemeClr val="tx1"/>
              </a:buClr>
            </a:pPr>
            <a:r>
              <a:rPr lang="es-ES" altLang="en-US" sz="2800"/>
              <a:t>Fácil de abrir.</a:t>
            </a:r>
          </a:p>
          <a:p>
            <a:pPr>
              <a:buClr>
                <a:schemeClr val="tx1"/>
              </a:buClr>
            </a:pPr>
            <a:r>
              <a:rPr lang="es-ES" altLang="en-US" sz="2800"/>
              <a:t>No necesita preservantes.</a:t>
            </a:r>
          </a:p>
          <a:p>
            <a:pPr>
              <a:buClr>
                <a:schemeClr val="tx1"/>
              </a:buClr>
            </a:pPr>
            <a:r>
              <a:rPr lang="es-ES" altLang="en-US" sz="2800"/>
              <a:t>100% Reciclable. </a:t>
            </a:r>
          </a:p>
          <a:p>
            <a:r>
              <a:rPr lang="es-ES" altLang="en-US" sz="2800"/>
              <a:t>Mantiene el sabor y frescura de los alimentos.</a:t>
            </a:r>
            <a:br>
              <a:rPr lang="es-ES" altLang="en-US" sz="2800"/>
            </a:br>
            <a:endParaRPr lang="es-ES" altLang="en-US" sz="2800"/>
          </a:p>
        </p:txBody>
      </p:sp>
    </p:spTree>
    <p:extLst>
      <p:ext uri="{BB962C8B-B14F-4D97-AF65-F5344CB8AC3E}">
        <p14:creationId xmlns:p14="http://schemas.microsoft.com/office/powerpoint/2010/main" val="19767146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s-PE" altLang="en-US"/>
              <a:t>¿Cómo están hechos?</a:t>
            </a:r>
            <a:endParaRPr lang="es-ES" altLang="en-US"/>
          </a:p>
        </p:txBody>
      </p:sp>
      <p:sp>
        <p:nvSpPr>
          <p:cNvPr id="83971" name="Rectangle 3"/>
          <p:cNvSpPr>
            <a:spLocks noGrp="1" noChangeArrowheads="1"/>
          </p:cNvSpPr>
          <p:nvPr>
            <p:ph type="body" sz="half" idx="1"/>
          </p:nvPr>
        </p:nvSpPr>
        <p:spPr>
          <a:xfrm>
            <a:off x="2279651" y="2017713"/>
            <a:ext cx="6048375" cy="4114800"/>
          </a:xfrm>
        </p:spPr>
        <p:txBody>
          <a:bodyPr/>
          <a:lstStyle/>
          <a:p>
            <a:pPr>
              <a:lnSpc>
                <a:spcPct val="90000"/>
              </a:lnSpc>
            </a:pPr>
            <a:r>
              <a:rPr lang="es-AR" altLang="en-US" sz="2400"/>
              <a:t>Los envases Tetra Pack, están conformados por 75% de cartón, 20% de polietileno de baja densidad </a:t>
            </a:r>
            <a:r>
              <a:rPr lang="es-ES" altLang="en-US" sz="2400"/>
              <a:t>(LDPE) </a:t>
            </a:r>
            <a:r>
              <a:rPr lang="es-AR" altLang="en-US" sz="2400"/>
              <a:t>y 5% aluminio.</a:t>
            </a:r>
          </a:p>
          <a:p>
            <a:pPr>
              <a:lnSpc>
                <a:spcPct val="90000"/>
              </a:lnSpc>
            </a:pPr>
            <a:r>
              <a:rPr lang="es-PE" altLang="en-US" sz="2400"/>
              <a:t>Cartón:</a:t>
            </a:r>
          </a:p>
          <a:p>
            <a:pPr lvl="1">
              <a:lnSpc>
                <a:spcPct val="90000"/>
              </a:lnSpc>
            </a:pPr>
            <a:r>
              <a:rPr lang="es-PE" altLang="en-US" sz="2000"/>
              <a:t>Estabilidad y resistencia (le da forma al producto).</a:t>
            </a:r>
          </a:p>
          <a:p>
            <a:pPr>
              <a:lnSpc>
                <a:spcPct val="90000"/>
              </a:lnSpc>
            </a:pPr>
            <a:r>
              <a:rPr lang="es-PE" altLang="en-US" sz="2400"/>
              <a:t>Aluminio </a:t>
            </a:r>
          </a:p>
          <a:p>
            <a:pPr lvl="1">
              <a:lnSpc>
                <a:spcPct val="90000"/>
              </a:lnSpc>
            </a:pPr>
            <a:r>
              <a:rPr lang="es-PE" altLang="en-US" sz="2000"/>
              <a:t>Barrera al oxígeno, al aroma y a la luz.</a:t>
            </a:r>
          </a:p>
          <a:p>
            <a:pPr>
              <a:lnSpc>
                <a:spcPct val="90000"/>
              </a:lnSpc>
            </a:pPr>
            <a:r>
              <a:rPr lang="es-PE" altLang="en-US" sz="2400"/>
              <a:t>Polietileno</a:t>
            </a:r>
          </a:p>
          <a:p>
            <a:pPr lvl="1">
              <a:lnSpc>
                <a:spcPct val="90000"/>
              </a:lnSpc>
            </a:pPr>
            <a:r>
              <a:rPr lang="es-PE" altLang="en-US" sz="2000"/>
              <a:t>Permite el Sellado por el calor.</a:t>
            </a:r>
            <a:endParaRPr lang="es-AR" altLang="en-US" sz="2000"/>
          </a:p>
        </p:txBody>
      </p:sp>
      <p:pic>
        <p:nvPicPr>
          <p:cNvPr id="83972" name="Picture 4" descr="tetrapack-full">
            <a:hlinkClick r:id="rId2"/>
          </p:cNvPr>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8429626" y="2763838"/>
            <a:ext cx="1903413" cy="1833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517408978"/>
      </p:ext>
    </p:extLst>
  </p:cSld>
  <p:clrMapOvr>
    <a:masterClrMapping/>
  </p:clrMapOvr>
  <p:transition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s-AR" altLang="en-US" sz="3600"/>
              <a:t>Tetra Pak también conocido como Tetra Brik</a:t>
            </a:r>
            <a:endParaRPr lang="es-ES" altLang="en-US" sz="3600"/>
          </a:p>
        </p:txBody>
      </p:sp>
      <p:sp>
        <p:nvSpPr>
          <p:cNvPr id="84995" name="Rectangle 3"/>
          <p:cNvSpPr>
            <a:spLocks noGrp="1" noChangeArrowheads="1"/>
          </p:cNvSpPr>
          <p:nvPr>
            <p:ph type="body" idx="1"/>
          </p:nvPr>
        </p:nvSpPr>
        <p:spPr>
          <a:xfrm>
            <a:off x="2208214" y="2060576"/>
            <a:ext cx="8002587" cy="4525963"/>
          </a:xfrm>
        </p:spPr>
        <p:txBody>
          <a:bodyPr/>
          <a:lstStyle/>
          <a:p>
            <a:r>
              <a:rPr lang="es-AR" altLang="en-US"/>
              <a:t>Es una empresa sueca envasadora de alimentos.</a:t>
            </a:r>
          </a:p>
          <a:p>
            <a:r>
              <a:rPr lang="es-AR" altLang="en-US"/>
              <a:t>Fue fundada en 1951 en Lund (Suecia) por Ruben Rausing y Erik Wallenberg.</a:t>
            </a:r>
          </a:p>
          <a:p>
            <a:r>
              <a:rPr lang="es-PE" altLang="en-US"/>
              <a:t>Brik biene de la forma que tiene, pues brick significa ladrillo en inglés.</a:t>
            </a:r>
          </a:p>
          <a:p>
            <a:endParaRPr lang="es-ES" altLang="en-US"/>
          </a:p>
          <a:p>
            <a:endParaRPr lang="es-ES" altLang="en-US"/>
          </a:p>
        </p:txBody>
      </p:sp>
    </p:spTree>
    <p:extLst>
      <p:ext uri="{BB962C8B-B14F-4D97-AF65-F5344CB8AC3E}">
        <p14:creationId xmlns:p14="http://schemas.microsoft.com/office/powerpoint/2010/main" val="3723152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algn="ctr"/>
            <a:r>
              <a:rPr lang="es-PE" altLang="en-US"/>
              <a:t>Tetrapack es reciclable</a:t>
            </a:r>
            <a:endParaRPr lang="es-ES" altLang="en-US"/>
          </a:p>
        </p:txBody>
      </p:sp>
      <p:sp>
        <p:nvSpPr>
          <p:cNvPr id="86019" name="Rectangle 3"/>
          <p:cNvSpPr>
            <a:spLocks noGrp="1" noChangeArrowheads="1"/>
          </p:cNvSpPr>
          <p:nvPr>
            <p:ph type="body" idx="1"/>
          </p:nvPr>
        </p:nvSpPr>
        <p:spPr>
          <a:xfrm>
            <a:off x="2279651" y="2005013"/>
            <a:ext cx="7942263" cy="4303712"/>
          </a:xfrm>
        </p:spPr>
        <p:txBody>
          <a:bodyPr/>
          <a:lstStyle/>
          <a:p>
            <a:r>
              <a:rPr lang="es-ES" altLang="en-US"/>
              <a:t>Mediante la mezcla de los envases con agua a temperatura ambiente, se logra separar el cartón del resto de los componentes.</a:t>
            </a:r>
          </a:p>
          <a:p>
            <a:r>
              <a:rPr lang="es-ES" altLang="en-US"/>
              <a:t>Las fibras de papel se vuelven a convertir en pulpa para fabricar papel de escribir, toallas para uso doméstico y papel kraft de alta resistencia. </a:t>
            </a:r>
          </a:p>
          <a:p>
            <a:endParaRPr lang="es-AR" altLang="en-US"/>
          </a:p>
        </p:txBody>
      </p:sp>
    </p:spTree>
    <p:extLst>
      <p:ext uri="{BB962C8B-B14F-4D97-AF65-F5344CB8AC3E}">
        <p14:creationId xmlns:p14="http://schemas.microsoft.com/office/powerpoint/2010/main" val="8787773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lgn="ctr"/>
            <a:r>
              <a:rPr lang="es-PE" altLang="en-US"/>
              <a:t>…Tetrapack es reciclable</a:t>
            </a:r>
            <a:endParaRPr lang="es-ES" altLang="en-US"/>
          </a:p>
        </p:txBody>
      </p:sp>
      <p:sp>
        <p:nvSpPr>
          <p:cNvPr id="94211" name="Rectangle 3"/>
          <p:cNvSpPr>
            <a:spLocks noGrp="1" noChangeArrowheads="1"/>
          </p:cNvSpPr>
          <p:nvPr>
            <p:ph type="body" idx="1"/>
          </p:nvPr>
        </p:nvSpPr>
        <p:spPr/>
        <p:txBody>
          <a:bodyPr/>
          <a:lstStyle/>
          <a:p>
            <a:pPr>
              <a:lnSpc>
                <a:spcPct val="90000"/>
              </a:lnSpc>
            </a:pPr>
            <a:r>
              <a:rPr lang="es-ES" altLang="en-US" sz="2800"/>
              <a:t>Los componentes restantes, el polietileno y aluminio, pueden reciclarse individualmente para convertirse en materia prima o para utilizarlo como fuente de energía limpia en el mismo proceso de producción de papel.</a:t>
            </a:r>
            <a:endParaRPr lang="es-AR" altLang="en-US" sz="2800"/>
          </a:p>
          <a:p>
            <a:pPr>
              <a:lnSpc>
                <a:spcPct val="90000"/>
              </a:lnSpc>
            </a:pPr>
            <a:r>
              <a:rPr lang="es-AR" altLang="en-US" sz="2800"/>
              <a:t>En países como en Chile y en México, existen depósitos públicos para recolectar los envases utilizados y proceder a su reciclaje. </a:t>
            </a:r>
          </a:p>
          <a:p>
            <a:pPr>
              <a:lnSpc>
                <a:spcPct val="90000"/>
              </a:lnSpc>
            </a:pPr>
            <a:r>
              <a:rPr lang="es-AR" altLang="en-US" sz="2800"/>
              <a:t>También se fabrican paneles aglomerados usados para la industria de la construcción.</a:t>
            </a:r>
          </a:p>
          <a:p>
            <a:pPr>
              <a:lnSpc>
                <a:spcPct val="90000"/>
              </a:lnSpc>
            </a:pPr>
            <a:endParaRPr lang="es-ES" altLang="en-US" sz="2800"/>
          </a:p>
        </p:txBody>
      </p:sp>
    </p:spTree>
    <p:extLst>
      <p:ext uri="{BB962C8B-B14F-4D97-AF65-F5344CB8AC3E}">
        <p14:creationId xmlns:p14="http://schemas.microsoft.com/office/powerpoint/2010/main" val="5040385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s-ES" altLang="en-US"/>
              <a:t>Envases TBA</a:t>
            </a:r>
          </a:p>
        </p:txBody>
      </p:sp>
      <p:sp>
        <p:nvSpPr>
          <p:cNvPr id="87043" name="Rectangle 3"/>
          <p:cNvSpPr>
            <a:spLocks noGrp="1" noChangeArrowheads="1"/>
          </p:cNvSpPr>
          <p:nvPr>
            <p:ph type="body" sz="half" idx="1"/>
          </p:nvPr>
        </p:nvSpPr>
        <p:spPr>
          <a:xfrm>
            <a:off x="2351089" y="2076450"/>
            <a:ext cx="7921625" cy="4521200"/>
          </a:xfrm>
        </p:spPr>
        <p:txBody>
          <a:bodyPr>
            <a:normAutofit lnSpcReduction="10000"/>
          </a:bodyPr>
          <a:lstStyle/>
          <a:p>
            <a:pPr>
              <a:lnSpc>
                <a:spcPct val="80000"/>
              </a:lnSpc>
              <a:buClr>
                <a:schemeClr val="tx1"/>
              </a:buClr>
              <a:buFontTx/>
              <a:buChar char="•"/>
            </a:pPr>
            <a:r>
              <a:rPr lang="es-PE" altLang="en-US" sz="2000"/>
              <a:t>Los envases </a:t>
            </a:r>
            <a:r>
              <a:rPr lang="es-ES" altLang="en-US" sz="2000"/>
              <a:t>TBA significan Tetra Brik Aseptic.</a:t>
            </a:r>
          </a:p>
          <a:p>
            <a:pPr>
              <a:lnSpc>
                <a:spcPct val="80000"/>
              </a:lnSpc>
              <a:buFontTx/>
              <a:buChar char="•"/>
            </a:pPr>
            <a:r>
              <a:rPr lang="es-ES" altLang="en-US" sz="2000"/>
              <a:t>El envase TBA da al producto la mejor protección por tiempo prolongado sin necesidad de refrigerar y sin necesidad de conservadores.</a:t>
            </a:r>
          </a:p>
          <a:p>
            <a:pPr>
              <a:lnSpc>
                <a:spcPct val="80000"/>
              </a:lnSpc>
              <a:buFontTx/>
              <a:buChar char="•"/>
            </a:pPr>
            <a:r>
              <a:rPr lang="es-ES" altLang="en-US" sz="2000"/>
              <a:t>El empaque TBA cuenta con seis capas que le brinda protección al producto:</a:t>
            </a:r>
          </a:p>
          <a:p>
            <a:pPr>
              <a:lnSpc>
                <a:spcPct val="80000"/>
              </a:lnSpc>
              <a:buFontTx/>
              <a:buChar char="•"/>
            </a:pPr>
            <a:r>
              <a:rPr lang="es-ES" altLang="en-US" sz="2000" b="1"/>
              <a:t>Capa 1: </a:t>
            </a:r>
            <a:r>
              <a:rPr lang="es-ES" altLang="en-US" sz="2000"/>
              <a:t>Polietileno: Protege contra la humedad y el polvo.</a:t>
            </a:r>
          </a:p>
          <a:p>
            <a:pPr>
              <a:lnSpc>
                <a:spcPct val="80000"/>
              </a:lnSpc>
              <a:buFontTx/>
              <a:buChar char="•"/>
            </a:pPr>
            <a:r>
              <a:rPr lang="es-ES" altLang="en-US" sz="2000" b="1"/>
              <a:t>Capa 2: </a:t>
            </a:r>
            <a:r>
              <a:rPr lang="es-ES" altLang="en-US" sz="2000"/>
              <a:t>Papel: es donde se imprime la imagen del producto y da rigidez y forma al envase.</a:t>
            </a:r>
          </a:p>
          <a:p>
            <a:pPr>
              <a:lnSpc>
                <a:spcPct val="80000"/>
              </a:lnSpc>
              <a:buFontTx/>
              <a:buChar char="•"/>
            </a:pPr>
            <a:r>
              <a:rPr lang="es-ES" altLang="en-US" sz="2000" b="1"/>
              <a:t>Capa 3:</a:t>
            </a:r>
            <a:r>
              <a:rPr lang="es-ES" altLang="en-US" sz="2000"/>
              <a:t>Polietileno: Sirve como adhesivo.</a:t>
            </a:r>
          </a:p>
          <a:p>
            <a:pPr>
              <a:lnSpc>
                <a:spcPct val="80000"/>
              </a:lnSpc>
              <a:buFontTx/>
              <a:buChar char="•"/>
            </a:pPr>
            <a:r>
              <a:rPr lang="es-ES" altLang="en-US" sz="2000" b="1"/>
              <a:t>Capa 4:</a:t>
            </a:r>
            <a:r>
              <a:rPr lang="es-ES" altLang="en-US" sz="2000"/>
              <a:t>Aluminio: Sirve como barrera contra la luz y el aire, lo que impide el desarrollo de microorganismos.</a:t>
            </a:r>
          </a:p>
          <a:p>
            <a:pPr>
              <a:lnSpc>
                <a:spcPct val="80000"/>
              </a:lnSpc>
              <a:buFontTx/>
              <a:buChar char="•"/>
            </a:pPr>
            <a:r>
              <a:rPr lang="es-ES" altLang="en-US" sz="2000" b="1"/>
              <a:t>Capa 5: </a:t>
            </a:r>
            <a:r>
              <a:rPr lang="es-ES" altLang="en-US" sz="2000"/>
              <a:t>Polietileno: Sirve como adhesivo.</a:t>
            </a:r>
          </a:p>
          <a:p>
            <a:pPr>
              <a:lnSpc>
                <a:spcPct val="80000"/>
              </a:lnSpc>
              <a:buFontTx/>
              <a:buChar char="•"/>
            </a:pPr>
            <a:r>
              <a:rPr lang="es-ES" altLang="en-US" sz="2000" b="1"/>
              <a:t>Capa 6: </a:t>
            </a:r>
            <a:r>
              <a:rPr lang="es-ES" altLang="en-US" sz="2000"/>
              <a:t>Polietileno: Es el contacto con el producto, responsable del sellado longitudinal y transversal del envase.</a:t>
            </a:r>
          </a:p>
        </p:txBody>
      </p:sp>
      <p:graphicFrame>
        <p:nvGraphicFramePr>
          <p:cNvPr id="87044" name="Object 4"/>
          <p:cNvGraphicFramePr>
            <a:graphicFrameLocks noChangeAspect="1"/>
          </p:cNvGraphicFramePr>
          <p:nvPr>
            <p:ph sz="half" idx="2"/>
          </p:nvPr>
        </p:nvGraphicFramePr>
        <p:xfrm>
          <a:off x="6670675" y="2025650"/>
          <a:ext cx="3797300" cy="4097338"/>
        </p:xfrm>
        <a:graphic>
          <a:graphicData uri="http://schemas.openxmlformats.org/presentationml/2006/ole">
            <mc:AlternateContent xmlns:mc="http://schemas.openxmlformats.org/markup-compatibility/2006">
              <mc:Choice xmlns:v="urn:schemas-microsoft-com:vml" Requires="v">
                <p:oleObj spid="_x0000_s122884" name="Gráfico" r:id="rId3" imgW="4038600" imgH="4524451" progId="MSGraph.Chart.8">
                  <p:embed followColorScheme="full"/>
                </p:oleObj>
              </mc:Choice>
              <mc:Fallback>
                <p:oleObj name="Gráfico" r:id="rId3" imgW="4038600" imgH="4524451" progId="MSGraph.Chart.8">
                  <p:embed followColorScheme="full"/>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0675" y="2025650"/>
                        <a:ext cx="3797300" cy="4097338"/>
                      </a:xfrm>
                      <a:prstGeom prst="rect">
                        <a:avLst/>
                      </a:prstGeom>
                    </p:spPr>
                  </p:pic>
                </p:oleObj>
              </mc:Fallback>
            </mc:AlternateContent>
          </a:graphicData>
        </a:graphic>
      </p:graphicFrame>
      <p:pic>
        <p:nvPicPr>
          <p:cNvPr id="87045" name="Picture 5" descr="tetra_10">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5864" y="404814"/>
            <a:ext cx="1222375" cy="1296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352976"/>
      </p:ext>
    </p:extLst>
  </p:cSld>
  <p:clrMapOvr>
    <a:masterClrMapping/>
  </p:clrMapOvr>
  <p:transition advClick="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r>
              <a:rPr lang="es-ES" altLang="en-US" b="1"/>
              <a:t> </a:t>
            </a:r>
            <a:r>
              <a:rPr lang="es-ES" altLang="en-US" i="1"/>
              <a:t>Retort Pouch o bolsas retortables </a:t>
            </a:r>
          </a:p>
        </p:txBody>
      </p:sp>
      <p:pic>
        <p:nvPicPr>
          <p:cNvPr id="88067" name="Picture 3" descr="Pouche flexible alternativa a las latas usadas actualmente por la industria de la restaur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3613" y="3933825"/>
            <a:ext cx="2381250" cy="2019300"/>
          </a:xfrm>
          <a:prstGeom prst="rect">
            <a:avLst/>
          </a:prstGeom>
          <a:noFill/>
          <a:extLst>
            <a:ext uri="{909E8E84-426E-40DD-AFC4-6F175D3DCCD1}">
              <a14:hiddenFill xmlns:a14="http://schemas.microsoft.com/office/drawing/2010/main">
                <a:solidFill>
                  <a:srgbClr val="FFFFFF"/>
                </a:solidFill>
              </a14:hiddenFill>
            </a:ext>
          </a:extLst>
        </p:spPr>
      </p:pic>
      <p:pic>
        <p:nvPicPr>
          <p:cNvPr id="88068" name="Picture 4" descr="4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1" y="3613151"/>
            <a:ext cx="2449513" cy="2449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9176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1847850" y="274639"/>
            <a:ext cx="8362950" cy="1354137"/>
          </a:xfrm>
        </p:spPr>
        <p:txBody>
          <a:bodyPr/>
          <a:lstStyle/>
          <a:p>
            <a:pPr algn="ctr"/>
            <a:r>
              <a:rPr lang="es-ES" altLang="en-US"/>
              <a:t>Retort Pouch</a:t>
            </a:r>
          </a:p>
        </p:txBody>
      </p:sp>
      <p:sp>
        <p:nvSpPr>
          <p:cNvPr id="89091" name="Rectangle 3"/>
          <p:cNvSpPr>
            <a:spLocks noGrp="1" noChangeArrowheads="1"/>
          </p:cNvSpPr>
          <p:nvPr>
            <p:ph type="body" idx="1"/>
          </p:nvPr>
        </p:nvSpPr>
        <p:spPr>
          <a:xfrm>
            <a:off x="2424114" y="2133600"/>
            <a:ext cx="7940675" cy="4248150"/>
          </a:xfrm>
        </p:spPr>
        <p:txBody>
          <a:bodyPr/>
          <a:lstStyle/>
          <a:p>
            <a:pPr>
              <a:lnSpc>
                <a:spcPct val="80000"/>
              </a:lnSpc>
            </a:pPr>
            <a:r>
              <a:rPr lang="es-ES" altLang="en-US"/>
              <a:t>Retort Pouch o bolsas retortables son empaques flexibles y termo-resistentes.</a:t>
            </a:r>
          </a:p>
          <a:p>
            <a:pPr>
              <a:lnSpc>
                <a:spcPct val="80000"/>
              </a:lnSpc>
            </a:pPr>
            <a:r>
              <a:rPr lang="es-PE" altLang="en-US"/>
              <a:t>Fueron creadas a partir de la segunda guerra mundial para abastecer a las tropas del ejercito.</a:t>
            </a:r>
            <a:endParaRPr lang="es-ES" altLang="en-US"/>
          </a:p>
          <a:p>
            <a:pPr>
              <a:lnSpc>
                <a:spcPct val="80000"/>
              </a:lnSpc>
            </a:pPr>
            <a:r>
              <a:rPr lang="es-ES" altLang="en-US"/>
              <a:t>Permiten conservar los productos alimenticios por un tiempo similar a los enlatados. </a:t>
            </a:r>
          </a:p>
        </p:txBody>
      </p:sp>
    </p:spTree>
    <p:extLst>
      <p:ext uri="{BB962C8B-B14F-4D97-AF65-F5344CB8AC3E}">
        <p14:creationId xmlns:p14="http://schemas.microsoft.com/office/powerpoint/2010/main" val="4138921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algn="ctr"/>
            <a:r>
              <a:rPr lang="es-ES" altLang="en-US" sz="4800"/>
              <a:t>…Retort Pouch</a:t>
            </a:r>
          </a:p>
        </p:txBody>
      </p:sp>
      <p:sp>
        <p:nvSpPr>
          <p:cNvPr id="90115" name="Rectangle 3"/>
          <p:cNvSpPr>
            <a:spLocks noGrp="1" noChangeArrowheads="1"/>
          </p:cNvSpPr>
          <p:nvPr>
            <p:ph type="body" idx="1"/>
          </p:nvPr>
        </p:nvSpPr>
        <p:spPr>
          <a:xfrm>
            <a:off x="2424114" y="2133601"/>
            <a:ext cx="7869237" cy="4525963"/>
          </a:xfrm>
        </p:spPr>
        <p:txBody>
          <a:bodyPr/>
          <a:lstStyle/>
          <a:p>
            <a:pPr>
              <a:lnSpc>
                <a:spcPct val="80000"/>
              </a:lnSpc>
            </a:pPr>
            <a:r>
              <a:rPr lang="es-ES" altLang="en-US" sz="3000"/>
              <a:t>La caducidad de un alimento envasado en una bolsa retortable puede superar los dos años, dependiendo de la naturaleza del producto.</a:t>
            </a:r>
          </a:p>
          <a:p>
            <a:pPr>
              <a:lnSpc>
                <a:spcPct val="80000"/>
              </a:lnSpc>
            </a:pPr>
            <a:r>
              <a:rPr lang="es-ES" altLang="en-US" sz="3000"/>
              <a:t>La Bolsa retortable es un laminado compuesto principalmente de tres o cuatro películas; Poliéster, aluminio, nylon y polipropileno.</a:t>
            </a:r>
          </a:p>
          <a:p>
            <a:pPr>
              <a:lnSpc>
                <a:spcPct val="80000"/>
              </a:lnSpc>
            </a:pPr>
            <a:r>
              <a:rPr lang="es-ES" altLang="en-US" sz="3000"/>
              <a:t>Es una alternativa a los envases de metal y vidrio usados actualmente por la industria.</a:t>
            </a:r>
          </a:p>
          <a:p>
            <a:pPr>
              <a:lnSpc>
                <a:spcPct val="80000"/>
              </a:lnSpc>
            </a:pPr>
            <a:endParaRPr lang="es-ES" altLang="en-US" sz="3000"/>
          </a:p>
        </p:txBody>
      </p:sp>
    </p:spTree>
    <p:extLst>
      <p:ext uri="{BB962C8B-B14F-4D97-AF65-F5344CB8AC3E}">
        <p14:creationId xmlns:p14="http://schemas.microsoft.com/office/powerpoint/2010/main" val="10752591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2640014" y="765175"/>
            <a:ext cx="7793037" cy="1143000"/>
          </a:xfrm>
        </p:spPr>
        <p:txBody>
          <a:bodyPr>
            <a:normAutofit fontScale="90000"/>
          </a:bodyPr>
          <a:lstStyle/>
          <a:p>
            <a:r>
              <a:rPr lang="es-ES" altLang="en-US"/>
              <a:t/>
            </a:r>
            <a:br>
              <a:rPr lang="es-ES" altLang="en-US"/>
            </a:br>
            <a:r>
              <a:rPr lang="es-ES" altLang="en-US"/>
              <a:t>Ventajas para los usuarios:</a:t>
            </a:r>
            <a:br>
              <a:rPr lang="es-ES" altLang="en-US"/>
            </a:br>
            <a:endParaRPr lang="es-ES" altLang="en-US"/>
          </a:p>
        </p:txBody>
      </p:sp>
      <p:sp>
        <p:nvSpPr>
          <p:cNvPr id="91139" name="Rectangle 3"/>
          <p:cNvSpPr>
            <a:spLocks noGrp="1" noChangeArrowheads="1"/>
          </p:cNvSpPr>
          <p:nvPr>
            <p:ph type="body" idx="1"/>
          </p:nvPr>
        </p:nvSpPr>
        <p:spPr>
          <a:xfrm>
            <a:off x="2351088" y="2017713"/>
            <a:ext cx="8128000" cy="4114800"/>
          </a:xfrm>
        </p:spPr>
        <p:txBody>
          <a:bodyPr/>
          <a:lstStyle/>
          <a:p>
            <a:pPr>
              <a:lnSpc>
                <a:spcPct val="90000"/>
              </a:lnSpc>
              <a:buClr>
                <a:schemeClr val="tx1"/>
              </a:buClr>
              <a:buFontTx/>
              <a:buChar char="•"/>
            </a:pPr>
            <a:r>
              <a:rPr lang="es-ES" altLang="en-US"/>
              <a:t>Rápida preparación (sin descongelación) que permite una respuesta rápida a las necesidades del cliente   </a:t>
            </a:r>
          </a:p>
          <a:p>
            <a:pPr>
              <a:lnSpc>
                <a:spcPct val="90000"/>
              </a:lnSpc>
              <a:buClr>
                <a:schemeClr val="tx1"/>
              </a:buClr>
              <a:buFontTx/>
              <a:buChar char="•"/>
            </a:pPr>
            <a:r>
              <a:rPr lang="es-ES" altLang="en-US"/>
              <a:t>La mayor vida comercial permite la expansión global </a:t>
            </a:r>
          </a:p>
          <a:p>
            <a:pPr>
              <a:lnSpc>
                <a:spcPct val="90000"/>
              </a:lnSpc>
              <a:buClr>
                <a:schemeClr val="tx1"/>
              </a:buClr>
              <a:buFontTx/>
              <a:buChar char="•"/>
            </a:pPr>
            <a:r>
              <a:rPr lang="es-ES" altLang="en-US"/>
              <a:t>Ideal para espacios limitados.</a:t>
            </a:r>
          </a:p>
          <a:p>
            <a:pPr>
              <a:lnSpc>
                <a:spcPct val="90000"/>
              </a:lnSpc>
              <a:buClr>
                <a:schemeClr val="tx1"/>
              </a:buClr>
              <a:buFontTx/>
              <a:buChar char="•"/>
            </a:pPr>
            <a:r>
              <a:rPr lang="es-ES" altLang="en-US"/>
              <a:t>Menores preocupaciones de seguridad ya que no se congela.</a:t>
            </a:r>
            <a:endParaRPr lang="es-ES" altLang="en-US" sz="2800"/>
          </a:p>
        </p:txBody>
      </p:sp>
    </p:spTree>
    <p:extLst>
      <p:ext uri="{BB962C8B-B14F-4D97-AF65-F5344CB8AC3E}">
        <p14:creationId xmlns:p14="http://schemas.microsoft.com/office/powerpoint/2010/main" val="1455252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INCOTERMS Y LOGISTICA</a:t>
            </a:r>
            <a:endParaRPr lang="es-ES" dirty="0"/>
          </a:p>
        </p:txBody>
      </p:sp>
      <p:sp>
        <p:nvSpPr>
          <p:cNvPr id="3" name="2 Marcador de contenido"/>
          <p:cNvSpPr>
            <a:spLocks noGrp="1"/>
          </p:cNvSpPr>
          <p:nvPr>
            <p:ph idx="1"/>
          </p:nvPr>
        </p:nvSpPr>
        <p:spPr/>
        <p:txBody>
          <a:bodyPr/>
          <a:lstStyle/>
          <a:p>
            <a:pPr marL="0" indent="0" algn="just">
              <a:buNone/>
            </a:pPr>
            <a:r>
              <a:rPr lang="es-MX" b="1" dirty="0" smtClean="0"/>
              <a:t>Objetivos </a:t>
            </a:r>
            <a:r>
              <a:rPr lang="es-MX" b="1" dirty="0"/>
              <a:t>de la unidad de aprendizaje. </a:t>
            </a:r>
            <a:endParaRPr lang="es-MX" b="1" dirty="0" smtClean="0"/>
          </a:p>
          <a:p>
            <a:pPr marL="0" lvl="0" indent="0" algn="just">
              <a:buNone/>
            </a:pPr>
            <a:r>
              <a:rPr lang="es-ES" dirty="0"/>
              <a:t>Proporcionar al alumno los conocimientos necesarios  sobre el manejo de los </a:t>
            </a:r>
            <a:r>
              <a:rPr lang="es-ES" dirty="0" err="1"/>
              <a:t>Incoterms</a:t>
            </a:r>
            <a:r>
              <a:rPr lang="es-ES" dirty="0"/>
              <a:t>, como elementos clave para contratos de venta internacional, ya que les ayudan a comprender las responsabilidades de los compradores y vendedores en lo que se refiere al transporte de los bienes, desde el comprador hasta el vendedor (en exportación e importación),  explicando también  la división de costos y riesgos entre ambas partes.</a:t>
            </a:r>
            <a:endParaRPr lang="en-CA" dirty="0"/>
          </a:p>
          <a:p>
            <a:pPr marL="0" indent="0" algn="just">
              <a:buNone/>
            </a:pPr>
            <a:endParaRPr lang="es-ES" dirty="0"/>
          </a:p>
        </p:txBody>
      </p:sp>
    </p:spTree>
    <p:extLst>
      <p:ext uri="{BB962C8B-B14F-4D97-AF65-F5344CB8AC3E}">
        <p14:creationId xmlns:p14="http://schemas.microsoft.com/office/powerpoint/2010/main" val="17893661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normAutofit fontScale="90000"/>
          </a:bodyPr>
          <a:lstStyle/>
          <a:p>
            <a:r>
              <a:rPr lang="es-ES" altLang="en-US" sz="4000" b="1"/>
              <a:t/>
            </a:r>
            <a:br>
              <a:rPr lang="es-ES" altLang="en-US" sz="4000" b="1"/>
            </a:br>
            <a:r>
              <a:rPr lang="es-ES" altLang="en-US" sz="4000"/>
              <a:t>Ventajas para los productores</a:t>
            </a:r>
            <a:br>
              <a:rPr lang="es-ES" altLang="en-US" sz="4000"/>
            </a:br>
            <a:endParaRPr lang="es-ES" altLang="en-US" sz="4000"/>
          </a:p>
        </p:txBody>
      </p:sp>
      <p:sp>
        <p:nvSpPr>
          <p:cNvPr id="92163" name="Rectangle 3"/>
          <p:cNvSpPr>
            <a:spLocks noGrp="1" noChangeArrowheads="1"/>
          </p:cNvSpPr>
          <p:nvPr>
            <p:ph type="body" idx="1"/>
          </p:nvPr>
        </p:nvSpPr>
        <p:spPr>
          <a:xfrm>
            <a:off x="2495550" y="2133600"/>
            <a:ext cx="7772400" cy="4114800"/>
          </a:xfrm>
        </p:spPr>
        <p:txBody>
          <a:bodyPr/>
          <a:lstStyle/>
          <a:p>
            <a:pPr>
              <a:lnSpc>
                <a:spcPct val="80000"/>
              </a:lnSpc>
              <a:buClr>
                <a:schemeClr val="tx1"/>
              </a:buClr>
              <a:buFontTx/>
              <a:buChar char="•"/>
            </a:pPr>
            <a:r>
              <a:rPr lang="es-ES" altLang="en-US" sz="2800"/>
              <a:t>Disponible para volúmenes de entre 0,5 y 3,7 litros </a:t>
            </a:r>
          </a:p>
          <a:p>
            <a:pPr>
              <a:lnSpc>
                <a:spcPct val="80000"/>
              </a:lnSpc>
              <a:buClr>
                <a:schemeClr val="tx1"/>
              </a:buClr>
              <a:buFontTx/>
              <a:buChar char="•"/>
            </a:pPr>
            <a:r>
              <a:rPr lang="es-ES" altLang="en-US" sz="2800"/>
              <a:t>Para alimentos como albóndigas en salsa, estofados, sopas, verduras y salsas. </a:t>
            </a:r>
          </a:p>
          <a:p>
            <a:pPr>
              <a:lnSpc>
                <a:spcPct val="80000"/>
              </a:lnSpc>
              <a:buClr>
                <a:schemeClr val="tx1"/>
              </a:buClr>
              <a:buFontTx/>
              <a:buChar char="•"/>
            </a:pPr>
            <a:r>
              <a:rPr lang="es-ES" altLang="en-US" sz="2800"/>
              <a:t>Soldadura segura, de alta integridad, a prueba de la manipulación brusca durante la distribución. </a:t>
            </a:r>
          </a:p>
          <a:p>
            <a:pPr>
              <a:lnSpc>
                <a:spcPct val="80000"/>
              </a:lnSpc>
              <a:buClr>
                <a:schemeClr val="tx1"/>
              </a:buClr>
              <a:buFontTx/>
              <a:buChar char="•"/>
            </a:pPr>
            <a:r>
              <a:rPr lang="es-ES" altLang="en-US" sz="2800"/>
              <a:t>Menos costos de almacenamiento.</a:t>
            </a:r>
          </a:p>
          <a:p>
            <a:pPr>
              <a:lnSpc>
                <a:spcPct val="80000"/>
              </a:lnSpc>
              <a:buClr>
                <a:schemeClr val="tx1"/>
              </a:buClr>
              <a:buFontTx/>
              <a:buChar char="•"/>
            </a:pPr>
            <a:r>
              <a:rPr lang="es-ES" altLang="en-US" sz="2800"/>
              <a:t>Ofrece ahorros de envasado sustanciales respecto a las latas estándar. </a:t>
            </a:r>
          </a:p>
        </p:txBody>
      </p:sp>
    </p:spTree>
    <p:extLst>
      <p:ext uri="{BB962C8B-B14F-4D97-AF65-F5344CB8AC3E}">
        <p14:creationId xmlns:p14="http://schemas.microsoft.com/office/powerpoint/2010/main" val="1847945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EMPAQUE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353427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8800" y="-1179513"/>
            <a:ext cx="8686800" cy="215900"/>
          </a:xfrm>
        </p:spPr>
        <p:txBody>
          <a:bodyPr>
            <a:normAutofit fontScale="90000"/>
          </a:bodyPr>
          <a:lstStyle/>
          <a:p>
            <a:pPr>
              <a:defRPr/>
            </a:pPr>
            <a:endParaRPr lang="es-HN" dirty="0"/>
          </a:p>
        </p:txBody>
      </p:sp>
      <p:sp>
        <p:nvSpPr>
          <p:cNvPr id="11267" name="2 Marcador de contenido"/>
          <p:cNvSpPr>
            <a:spLocks noGrp="1"/>
          </p:cNvSpPr>
          <p:nvPr>
            <p:ph idx="1"/>
          </p:nvPr>
        </p:nvSpPr>
        <p:spPr>
          <a:xfrm>
            <a:off x="1828800" y="1052513"/>
            <a:ext cx="8686800" cy="5027612"/>
          </a:xfrm>
        </p:spPr>
        <p:txBody>
          <a:bodyPr/>
          <a:lstStyle/>
          <a:p>
            <a:pPr eaLnBrk="1" hangingPunct="1">
              <a:buFont typeface="Wingdings 2" charset="2"/>
              <a:buNone/>
            </a:pPr>
            <a:endParaRPr lang="es-HN" altLang="en-US"/>
          </a:p>
          <a:p>
            <a:pPr eaLnBrk="1" hangingPunct="1">
              <a:buFont typeface="Wingdings 2" charset="2"/>
              <a:buNone/>
            </a:pPr>
            <a:r>
              <a:rPr lang="es-HN" altLang="en-US"/>
              <a:t>Rol del empaque       ayudar q que los productos </a:t>
            </a:r>
          </a:p>
          <a:p>
            <a:pPr eaLnBrk="1" hangingPunct="1">
              <a:buFont typeface="Wingdings 2" charset="2"/>
              <a:buNone/>
            </a:pPr>
            <a:r>
              <a:rPr lang="es-HN" altLang="en-US"/>
              <a:t>Y embalaje                terminados lleguen al merca-</a:t>
            </a:r>
          </a:p>
          <a:p>
            <a:pPr eaLnBrk="1" hangingPunct="1">
              <a:buFont typeface="Wingdings 2" charset="2"/>
              <a:buNone/>
            </a:pPr>
            <a:r>
              <a:rPr lang="es-HN" altLang="en-US"/>
              <a:t>                                   do en optimas condiciones.</a:t>
            </a:r>
          </a:p>
          <a:p>
            <a:pPr eaLnBrk="1" hangingPunct="1">
              <a:buFont typeface="Wingdings 2" charset="2"/>
              <a:buNone/>
            </a:pPr>
            <a:r>
              <a:rPr lang="es-HN" altLang="en-US"/>
              <a:t>El empaque es un método de preservacion.</a:t>
            </a:r>
          </a:p>
          <a:p>
            <a:pPr eaLnBrk="1" hangingPunct="1">
              <a:buFont typeface="Wingdings 2" charset="2"/>
              <a:buNone/>
            </a:pPr>
            <a:r>
              <a:rPr lang="es-HN" altLang="en-US"/>
              <a:t>Un empaque      no protegera al producto de </a:t>
            </a:r>
          </a:p>
          <a:p>
            <a:pPr eaLnBrk="1" hangingPunct="1">
              <a:buFont typeface="Wingdings 2" charset="2"/>
              <a:buNone/>
            </a:pPr>
            <a:r>
              <a:rPr lang="es-HN" altLang="en-US"/>
              <a:t>Deficiente           daños.</a:t>
            </a:r>
          </a:p>
        </p:txBody>
      </p:sp>
      <p:sp>
        <p:nvSpPr>
          <p:cNvPr id="4" name="3 Cerrar llave"/>
          <p:cNvSpPr/>
          <p:nvPr/>
        </p:nvSpPr>
        <p:spPr>
          <a:xfrm>
            <a:off x="3708401" y="1340643"/>
            <a:ext cx="442913" cy="1296987"/>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HN"/>
          </a:p>
        </p:txBody>
      </p:sp>
      <p:sp>
        <p:nvSpPr>
          <p:cNvPr id="5" name="4 Cerrar llave"/>
          <p:cNvSpPr/>
          <p:nvPr/>
        </p:nvSpPr>
        <p:spPr>
          <a:xfrm>
            <a:off x="3408364" y="3279377"/>
            <a:ext cx="300037" cy="10795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HN"/>
          </a:p>
        </p:txBody>
      </p:sp>
    </p:spTree>
    <p:extLst>
      <p:ext uri="{BB962C8B-B14F-4D97-AF65-F5344CB8AC3E}">
        <p14:creationId xmlns:p14="http://schemas.microsoft.com/office/powerpoint/2010/main" val="2171615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035050"/>
            <a:ext cx="8686800" cy="215900"/>
          </a:xfrm>
        </p:spPr>
        <p:txBody>
          <a:bodyPr>
            <a:normAutofit fontScale="90000"/>
          </a:bodyPr>
          <a:lstStyle/>
          <a:p>
            <a:pPr>
              <a:defRPr/>
            </a:pPr>
            <a:endParaRPr lang="es-HN" dirty="0"/>
          </a:p>
        </p:txBody>
      </p:sp>
      <p:sp>
        <p:nvSpPr>
          <p:cNvPr id="12291" name="2 Marcador de contenido"/>
          <p:cNvSpPr>
            <a:spLocks noGrp="1"/>
          </p:cNvSpPr>
          <p:nvPr>
            <p:ph idx="1"/>
          </p:nvPr>
        </p:nvSpPr>
        <p:spPr>
          <a:xfrm>
            <a:off x="1828800" y="1125539"/>
            <a:ext cx="8686800" cy="4954587"/>
          </a:xfrm>
        </p:spPr>
        <p:txBody>
          <a:bodyPr/>
          <a:lstStyle/>
          <a:p>
            <a:pPr eaLnBrk="1" hangingPunct="1">
              <a:buFont typeface="Wingdings 2" charset="2"/>
              <a:buNone/>
            </a:pPr>
            <a:r>
              <a:rPr lang="es-HN" altLang="en-US"/>
              <a:t>El empacado se puede definir como la ciencia, el arte y la tecnología de preparar los productos para el transporte y la venta.</a:t>
            </a:r>
          </a:p>
          <a:p>
            <a:pPr eaLnBrk="1" hangingPunct="1">
              <a:buFont typeface="Wingdings 2" charset="2"/>
              <a:buNone/>
            </a:pPr>
            <a:r>
              <a:rPr lang="es-HN" altLang="en-US"/>
              <a:t>También se puede definir como una manera de garantizar el envío seguro hasta el consumidor final, en la mejor condición, a un mínimo costo.</a:t>
            </a:r>
          </a:p>
          <a:p>
            <a:pPr eaLnBrk="1" hangingPunct="1">
              <a:buFont typeface="Wingdings 2" charset="2"/>
              <a:buNone/>
            </a:pPr>
            <a:r>
              <a:rPr lang="es-HN" altLang="en-US"/>
              <a:t>Existe una gran variedad de tamaños y tipos de empaques. Por eso las comercializadoras y transportistas han establecido estándares.</a:t>
            </a:r>
          </a:p>
        </p:txBody>
      </p:sp>
    </p:spTree>
    <p:extLst>
      <p:ext uri="{BB962C8B-B14F-4D97-AF65-F5344CB8AC3E}">
        <p14:creationId xmlns:p14="http://schemas.microsoft.com/office/powerpoint/2010/main" val="12562733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323975"/>
            <a:ext cx="8686800" cy="288925"/>
          </a:xfrm>
        </p:spPr>
        <p:txBody>
          <a:bodyPr>
            <a:normAutofit fontScale="90000"/>
          </a:bodyPr>
          <a:lstStyle/>
          <a:p>
            <a:pPr>
              <a:defRPr/>
            </a:pPr>
            <a:endParaRPr lang="es-HN" dirty="0"/>
          </a:p>
        </p:txBody>
      </p:sp>
      <p:sp>
        <p:nvSpPr>
          <p:cNvPr id="13315" name="2 Marcador de contenido"/>
          <p:cNvSpPr>
            <a:spLocks noGrp="1"/>
          </p:cNvSpPr>
          <p:nvPr>
            <p:ph idx="1"/>
          </p:nvPr>
        </p:nvSpPr>
        <p:spPr>
          <a:xfrm>
            <a:off x="1828800" y="1628775"/>
            <a:ext cx="8686800" cy="4451350"/>
          </a:xfrm>
        </p:spPr>
        <p:txBody>
          <a:bodyPr/>
          <a:lstStyle/>
          <a:p>
            <a:pPr eaLnBrk="1" hangingPunct="1">
              <a:buFont typeface="Wingdings 2" charset="2"/>
              <a:buNone/>
            </a:pPr>
            <a:r>
              <a:rPr lang="es-HN" altLang="en-US"/>
              <a:t>Por ejemplo: se ha extendido el uso de las plataformas (pallets) de un tamaño estándar (1.2x1m.) para el acarreo y transporte de cajas de frutas y hortalizas, lo que obliga el uso de empaques de 4 tamaños determinados que hagan el mejor uso de la superficie de almacenaje.</a:t>
            </a:r>
          </a:p>
          <a:p>
            <a:pPr eaLnBrk="1" hangingPunct="1">
              <a:buFont typeface="Wingdings 2" charset="2"/>
              <a:buNone/>
            </a:pPr>
            <a:endParaRPr lang="es-HN" altLang="en-US"/>
          </a:p>
        </p:txBody>
      </p:sp>
    </p:spTree>
    <p:extLst>
      <p:ext uri="{BB962C8B-B14F-4D97-AF65-F5344CB8AC3E}">
        <p14:creationId xmlns:p14="http://schemas.microsoft.com/office/powerpoint/2010/main" val="1298344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179513"/>
            <a:ext cx="8686800" cy="215900"/>
          </a:xfrm>
        </p:spPr>
        <p:txBody>
          <a:bodyPr>
            <a:normAutofit fontScale="90000"/>
          </a:bodyPr>
          <a:lstStyle/>
          <a:p>
            <a:pPr>
              <a:defRPr/>
            </a:pPr>
            <a:endParaRPr lang="es-HN" dirty="0"/>
          </a:p>
        </p:txBody>
      </p:sp>
      <p:sp>
        <p:nvSpPr>
          <p:cNvPr id="14339" name="2 Marcador de contenido"/>
          <p:cNvSpPr>
            <a:spLocks noGrp="1"/>
          </p:cNvSpPr>
          <p:nvPr>
            <p:ph idx="1"/>
          </p:nvPr>
        </p:nvSpPr>
        <p:spPr>
          <a:xfrm>
            <a:off x="1828800" y="1052513"/>
            <a:ext cx="8686800" cy="5027612"/>
          </a:xfrm>
        </p:spPr>
        <p:txBody>
          <a:bodyPr/>
          <a:lstStyle/>
          <a:p>
            <a:pPr eaLnBrk="1" hangingPunct="1">
              <a:buFont typeface="Wingdings 2" charset="2"/>
              <a:buNone/>
            </a:pPr>
            <a:r>
              <a:rPr lang="es-HN" altLang="en-US"/>
              <a:t>Estos tamaños recomendados son:</a:t>
            </a:r>
          </a:p>
          <a:p>
            <a:pPr eaLnBrk="1" hangingPunct="1">
              <a:buFont typeface="Wingdings" charset="2"/>
              <a:buChar char="Ø"/>
            </a:pPr>
            <a:r>
              <a:rPr lang="es-HN" altLang="en-US"/>
              <a:t>40 x 30 cm.</a:t>
            </a:r>
          </a:p>
          <a:p>
            <a:pPr eaLnBrk="1" hangingPunct="1">
              <a:buFont typeface="Wingdings" charset="2"/>
              <a:buChar char="Ø"/>
            </a:pPr>
            <a:r>
              <a:rPr lang="es-HN" altLang="en-US"/>
              <a:t>50 x 30 cm.</a:t>
            </a:r>
          </a:p>
          <a:p>
            <a:pPr eaLnBrk="1" hangingPunct="1">
              <a:buFont typeface="Wingdings" charset="2"/>
              <a:buChar char="Ø"/>
            </a:pPr>
            <a:r>
              <a:rPr lang="es-HN" altLang="en-US"/>
              <a:t>50 x 40 cm.</a:t>
            </a:r>
          </a:p>
          <a:p>
            <a:pPr eaLnBrk="1" hangingPunct="1">
              <a:buFont typeface="Wingdings" charset="2"/>
              <a:buChar char="Ø"/>
            </a:pPr>
            <a:r>
              <a:rPr lang="es-HN" altLang="en-US"/>
              <a:t>60 x 40 cm.</a:t>
            </a:r>
          </a:p>
          <a:p>
            <a:pPr eaLnBrk="1" hangingPunct="1">
              <a:buFont typeface="Wingdings 2" charset="2"/>
              <a:buNone/>
            </a:pPr>
            <a:r>
              <a:rPr lang="es-HN" altLang="en-US"/>
              <a:t>La mayoría de los empaque de cartón corrugado se ajustan a estas medidas, los cuales aseguran una utilización de por lo menos  el 90% del área de la plataforma.</a:t>
            </a:r>
          </a:p>
        </p:txBody>
      </p:sp>
    </p:spTree>
    <p:extLst>
      <p:ext uri="{BB962C8B-B14F-4D97-AF65-F5344CB8AC3E}">
        <p14:creationId xmlns:p14="http://schemas.microsoft.com/office/powerpoint/2010/main" val="1773327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8800" y="-1035050"/>
            <a:ext cx="8686800" cy="71437"/>
          </a:xfrm>
        </p:spPr>
        <p:txBody>
          <a:bodyPr>
            <a:normAutofit fontScale="90000"/>
          </a:bodyPr>
          <a:lstStyle/>
          <a:p>
            <a:pPr>
              <a:defRPr/>
            </a:pPr>
            <a:endParaRPr lang="es-HN" dirty="0"/>
          </a:p>
        </p:txBody>
      </p:sp>
      <p:sp>
        <p:nvSpPr>
          <p:cNvPr id="15363" name="2 Marcador de contenido"/>
          <p:cNvSpPr>
            <a:spLocks noGrp="1"/>
          </p:cNvSpPr>
          <p:nvPr>
            <p:ph idx="1"/>
          </p:nvPr>
        </p:nvSpPr>
        <p:spPr>
          <a:xfrm>
            <a:off x="1828800" y="1052513"/>
            <a:ext cx="8686800" cy="5027612"/>
          </a:xfrm>
        </p:spPr>
        <p:txBody>
          <a:bodyPr/>
          <a:lstStyle/>
          <a:p>
            <a:pPr eaLnBrk="1" hangingPunct="1">
              <a:buFont typeface="Wingdings 2" charset="2"/>
              <a:buNone/>
            </a:pPr>
            <a:r>
              <a:rPr lang="es-HN" altLang="en-US"/>
              <a:t>En el empacado se usa una amplia variedad de materiales, entre los mas utilizados para empaques  de exportación se pueden mencionar:</a:t>
            </a:r>
          </a:p>
          <a:p>
            <a:pPr eaLnBrk="1" hangingPunct="1">
              <a:buFont typeface="Wingdings" charset="2"/>
              <a:buChar char="Ø"/>
            </a:pPr>
            <a:r>
              <a:rPr lang="es-HN" altLang="en-US"/>
              <a:t>Plásticos rígidos, semiflexibles y flexibles</a:t>
            </a:r>
          </a:p>
          <a:p>
            <a:pPr eaLnBrk="1" hangingPunct="1">
              <a:buFont typeface="Wingdings" charset="2"/>
              <a:buChar char="Ø"/>
            </a:pPr>
            <a:r>
              <a:rPr lang="es-HN" altLang="en-US"/>
              <a:t>Cartón rígido y corrugado, papel, madera y sus derivados.</a:t>
            </a:r>
          </a:p>
          <a:p>
            <a:pPr eaLnBrk="1" hangingPunct="1">
              <a:buFont typeface="Wingdings" charset="2"/>
              <a:buChar char="Ø"/>
            </a:pPr>
            <a:r>
              <a:rPr lang="es-HN" altLang="en-US"/>
              <a:t>Papeles flexibles como bolsas, laminas y multicapas.</a:t>
            </a:r>
          </a:p>
          <a:p>
            <a:pPr eaLnBrk="1" hangingPunct="1">
              <a:buFont typeface="Wingdings 2" charset="2"/>
              <a:buNone/>
            </a:pPr>
            <a:endParaRPr lang="es-HN" altLang="en-US"/>
          </a:p>
        </p:txBody>
      </p:sp>
    </p:spTree>
    <p:extLst>
      <p:ext uri="{BB962C8B-B14F-4D97-AF65-F5344CB8AC3E}">
        <p14:creationId xmlns:p14="http://schemas.microsoft.com/office/powerpoint/2010/main" val="3055640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8800" y="-1250950"/>
            <a:ext cx="8686800" cy="71437"/>
          </a:xfrm>
        </p:spPr>
        <p:txBody>
          <a:bodyPr>
            <a:normAutofit fontScale="90000"/>
          </a:bodyPr>
          <a:lstStyle/>
          <a:p>
            <a:pPr>
              <a:defRPr/>
            </a:pPr>
            <a:endParaRPr lang="es-HN" dirty="0"/>
          </a:p>
        </p:txBody>
      </p:sp>
      <p:sp>
        <p:nvSpPr>
          <p:cNvPr id="3" name="2 Marcador de contenido"/>
          <p:cNvSpPr>
            <a:spLocks noGrp="1"/>
          </p:cNvSpPr>
          <p:nvPr>
            <p:ph idx="1"/>
          </p:nvPr>
        </p:nvSpPr>
        <p:spPr>
          <a:xfrm>
            <a:off x="1828800" y="1052513"/>
            <a:ext cx="8686800" cy="5027612"/>
          </a:xfrm>
        </p:spPr>
        <p:txBody>
          <a:bodyPr>
            <a:normAutofit/>
          </a:bodyPr>
          <a:lstStyle/>
          <a:p>
            <a:pPr>
              <a:spcAft>
                <a:spcPts val="0"/>
              </a:spcAft>
              <a:buNone/>
              <a:defRPr/>
            </a:pPr>
            <a:r>
              <a:rPr lang="es-HN" dirty="0" smtClean="0"/>
              <a:t>Hay muchos materiales de empaque modificados  que varían en sus propiedades y permeabilidad ante la humedad y los gases, flexibilidad, elasticidad, resistencia a la expansión, etc..</a:t>
            </a:r>
          </a:p>
          <a:p>
            <a:pPr>
              <a:spcAft>
                <a:spcPts val="0"/>
              </a:spcAft>
              <a:buNone/>
              <a:defRPr/>
            </a:pPr>
            <a:r>
              <a:rPr lang="es-HN" dirty="0" smtClean="0"/>
              <a:t>A su vez, los recipientes se pueden dividir en dos grandes grupos:</a:t>
            </a:r>
          </a:p>
          <a:p>
            <a:pPr marL="514350" indent="-514350">
              <a:spcAft>
                <a:spcPts val="0"/>
              </a:spcAft>
              <a:buFont typeface="+mj-lt"/>
              <a:buAutoNum type="arabicPeriod"/>
              <a:defRPr/>
            </a:pPr>
            <a:r>
              <a:rPr lang="es-HN" dirty="0" smtClean="0"/>
              <a:t>Recipientes primarios que son los que están en contacto directo con los productos, tales como latas, frascos, botellas o bolsas plásticas.</a:t>
            </a:r>
          </a:p>
        </p:txBody>
      </p:sp>
    </p:spTree>
    <p:extLst>
      <p:ext uri="{BB962C8B-B14F-4D97-AF65-F5344CB8AC3E}">
        <p14:creationId xmlns:p14="http://schemas.microsoft.com/office/powerpoint/2010/main" val="16515748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2259013"/>
            <a:ext cx="8686800" cy="1584325"/>
          </a:xfrm>
        </p:spPr>
        <p:txBody>
          <a:bodyPr/>
          <a:lstStyle/>
          <a:p>
            <a:pPr>
              <a:defRPr/>
            </a:pPr>
            <a:endParaRPr lang="es-HN" dirty="0"/>
          </a:p>
        </p:txBody>
      </p:sp>
      <p:sp>
        <p:nvSpPr>
          <p:cNvPr id="17411" name="2 Marcador de contenido"/>
          <p:cNvSpPr>
            <a:spLocks noGrp="1"/>
          </p:cNvSpPr>
          <p:nvPr>
            <p:ph idx="1"/>
          </p:nvPr>
        </p:nvSpPr>
        <p:spPr>
          <a:xfrm>
            <a:off x="1828800" y="1700213"/>
            <a:ext cx="8686800" cy="4379912"/>
          </a:xfrm>
        </p:spPr>
        <p:txBody>
          <a:bodyPr/>
          <a:lstStyle/>
          <a:p>
            <a:pPr eaLnBrk="1" hangingPunct="1">
              <a:buFont typeface="Wingdings 2" charset="2"/>
              <a:buNone/>
            </a:pPr>
            <a:r>
              <a:rPr lang="es-HN" altLang="en-US"/>
              <a:t>2</a:t>
            </a:r>
            <a:r>
              <a:rPr lang="es-HN" altLang="en-US" b="1"/>
              <a:t>.-  Recipientes secundarios que no llegan a estar en contacto con los productos, sino que mas bien, contienen los recipientes primarios  siendo algunos de ellos las cajas, cajones, cestas o envolturas. También se le conoce como embalaje.</a:t>
            </a:r>
          </a:p>
        </p:txBody>
      </p:sp>
    </p:spTree>
    <p:extLst>
      <p:ext uri="{BB962C8B-B14F-4D97-AF65-F5344CB8AC3E}">
        <p14:creationId xmlns:p14="http://schemas.microsoft.com/office/powerpoint/2010/main" val="21250237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8800" y="-1035050"/>
            <a:ext cx="8686800" cy="142875"/>
          </a:xfrm>
        </p:spPr>
        <p:txBody>
          <a:bodyPr>
            <a:normAutofit fontScale="90000"/>
          </a:bodyPr>
          <a:lstStyle/>
          <a:p>
            <a:pPr>
              <a:defRPr/>
            </a:pPr>
            <a:endParaRPr lang="es-HN" dirty="0"/>
          </a:p>
        </p:txBody>
      </p:sp>
      <p:sp>
        <p:nvSpPr>
          <p:cNvPr id="3" name="2 Marcador de contenido"/>
          <p:cNvSpPr>
            <a:spLocks noGrp="1"/>
          </p:cNvSpPr>
          <p:nvPr>
            <p:ph idx="1"/>
          </p:nvPr>
        </p:nvSpPr>
        <p:spPr>
          <a:xfrm>
            <a:off x="1828800" y="1125539"/>
            <a:ext cx="8686800" cy="4954587"/>
          </a:xfrm>
        </p:spPr>
        <p:txBody>
          <a:bodyPr>
            <a:normAutofit/>
          </a:bodyPr>
          <a:lstStyle/>
          <a:p>
            <a:pPr>
              <a:spcAft>
                <a:spcPts val="0"/>
              </a:spcAft>
              <a:buNone/>
              <a:defRPr/>
            </a:pPr>
            <a:r>
              <a:rPr lang="es-HN" b="1" dirty="0" smtClean="0">
                <a:latin typeface="Aharoni" pitchFamily="2" charset="-79"/>
                <a:cs typeface="Aharoni" pitchFamily="2" charset="-79"/>
              </a:rPr>
              <a:t>Los requerimientos y funciones mas importantes de los empaques son los siguientes:</a:t>
            </a:r>
          </a:p>
          <a:p>
            <a:pPr>
              <a:spcAft>
                <a:spcPts val="0"/>
              </a:spcAft>
              <a:buFont typeface="Wingdings" pitchFamily="2" charset="2"/>
              <a:buChar char="Ø"/>
              <a:defRPr/>
            </a:pPr>
            <a:r>
              <a:rPr lang="es-HN" b="1" dirty="0" smtClean="0">
                <a:latin typeface="Aharoni" pitchFamily="2" charset="-79"/>
                <a:cs typeface="Aharoni" pitchFamily="2" charset="-79"/>
              </a:rPr>
              <a:t>Los recipientes no deben ser tóxicos y compatibles con el producto, sin causar reacciones de color, sabor, etc..</a:t>
            </a:r>
          </a:p>
          <a:p>
            <a:pPr>
              <a:spcAft>
                <a:spcPts val="0"/>
              </a:spcAft>
              <a:buFont typeface="Wingdings" pitchFamily="2" charset="2"/>
              <a:buChar char="Ø"/>
              <a:defRPr/>
            </a:pPr>
            <a:r>
              <a:rPr lang="es-HN" b="1" dirty="0" smtClean="0">
                <a:latin typeface="Aharoni" pitchFamily="2" charset="-79"/>
                <a:cs typeface="Aharoni" pitchFamily="2" charset="-79"/>
              </a:rPr>
              <a:t>Deben proporcionar protección sanitaria contra la introducción de polvo u otro contaminante externo. La resistencia contra el ataque de insectos o roedores, no es el objetivo primordial de estos empaques.</a:t>
            </a:r>
          </a:p>
          <a:p>
            <a:pPr>
              <a:spcAft>
                <a:spcPts val="0"/>
              </a:spcAft>
              <a:buFont typeface="Wingdings" pitchFamily="2" charset="2"/>
              <a:buChar char="Ø"/>
              <a:defRPr/>
            </a:pPr>
            <a:endParaRPr lang="es-HN" dirty="0">
              <a:latin typeface="Aharoni" pitchFamily="2" charset="-79"/>
              <a:cs typeface="Aharoni" pitchFamily="2" charset="-79"/>
            </a:endParaRPr>
          </a:p>
        </p:txBody>
      </p:sp>
    </p:spTree>
    <p:extLst>
      <p:ext uri="{BB962C8B-B14F-4D97-AF65-F5344CB8AC3E}">
        <p14:creationId xmlns:p14="http://schemas.microsoft.com/office/powerpoint/2010/main" val="550804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UNIDAD 5</a:t>
            </a:r>
            <a:endParaRPr lang="en-US" dirty="0"/>
          </a:p>
        </p:txBody>
      </p:sp>
      <p:sp>
        <p:nvSpPr>
          <p:cNvPr id="3" name="Content Placeholder 2"/>
          <p:cNvSpPr>
            <a:spLocks noGrp="1"/>
          </p:cNvSpPr>
          <p:nvPr>
            <p:ph idx="1"/>
          </p:nvPr>
        </p:nvSpPr>
        <p:spPr/>
        <p:txBody>
          <a:bodyPr/>
          <a:lstStyle/>
          <a:p>
            <a:pPr lvl="0"/>
            <a:r>
              <a:rPr lang="es-ES" sz="2400" b="1" dirty="0"/>
              <a:t>Análisis del envase, empaque y embalaje</a:t>
            </a:r>
            <a:endParaRPr lang="en-CA" sz="2400" dirty="0"/>
          </a:p>
          <a:p>
            <a:pPr lvl="1"/>
            <a:r>
              <a:rPr lang="es-ES" dirty="0"/>
              <a:t>Envase</a:t>
            </a:r>
            <a:endParaRPr lang="en-CA" dirty="0"/>
          </a:p>
          <a:p>
            <a:pPr lvl="2"/>
            <a:r>
              <a:rPr lang="es-ES" dirty="0"/>
              <a:t>Conceptos descriptivos (primario, secundario, terciario)</a:t>
            </a:r>
            <a:endParaRPr lang="en-CA" dirty="0"/>
          </a:p>
          <a:p>
            <a:pPr lvl="2"/>
            <a:r>
              <a:rPr lang="es-ES" dirty="0"/>
              <a:t>Registro de propiedad industrial</a:t>
            </a:r>
            <a:endParaRPr lang="en-CA" dirty="0"/>
          </a:p>
          <a:p>
            <a:pPr lvl="2"/>
            <a:r>
              <a:rPr lang="es-ES" dirty="0"/>
              <a:t>Marcas comerciales. Nominadas e innominadas</a:t>
            </a:r>
            <a:endParaRPr lang="en-CA" dirty="0"/>
          </a:p>
          <a:p>
            <a:pPr lvl="2"/>
            <a:r>
              <a:rPr lang="es-ES" dirty="0"/>
              <a:t>Marcas tridimensionales</a:t>
            </a:r>
            <a:endParaRPr lang="en-CA" dirty="0"/>
          </a:p>
          <a:p>
            <a:pPr lvl="1"/>
            <a:r>
              <a:rPr lang="es-ES" dirty="0"/>
              <a:t>Empaque</a:t>
            </a:r>
            <a:endParaRPr lang="en-CA" dirty="0"/>
          </a:p>
          <a:p>
            <a:pPr lvl="2"/>
            <a:r>
              <a:rPr lang="es-ES" dirty="0"/>
              <a:t>Marcaciones direccionales</a:t>
            </a:r>
            <a:endParaRPr lang="en-CA" dirty="0"/>
          </a:p>
          <a:p>
            <a:pPr lvl="2"/>
            <a:r>
              <a:rPr lang="es-ES" dirty="0"/>
              <a:t>Marcaciones de manejo</a:t>
            </a:r>
            <a:endParaRPr lang="en-CA" dirty="0"/>
          </a:p>
          <a:p>
            <a:pPr lvl="1"/>
            <a:r>
              <a:rPr lang="es-ES" dirty="0"/>
              <a:t>Embalaje</a:t>
            </a:r>
            <a:endParaRPr lang="en-CA" dirty="0"/>
          </a:p>
          <a:p>
            <a:pPr lvl="2"/>
            <a:r>
              <a:rPr lang="es-ES" dirty="0"/>
              <a:t>Tipos de embalajes</a:t>
            </a:r>
            <a:endParaRPr lang="en-CA" dirty="0"/>
          </a:p>
          <a:p>
            <a:endParaRPr lang="en-US" dirty="0"/>
          </a:p>
        </p:txBody>
      </p:sp>
    </p:spTree>
    <p:extLst>
      <p:ext uri="{BB962C8B-B14F-4D97-AF65-F5344CB8AC3E}">
        <p14:creationId xmlns:p14="http://schemas.microsoft.com/office/powerpoint/2010/main" val="2986252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8800" y="-963613"/>
            <a:ext cx="8686800" cy="288925"/>
          </a:xfrm>
        </p:spPr>
        <p:txBody>
          <a:bodyPr>
            <a:normAutofit fontScale="90000"/>
          </a:bodyPr>
          <a:lstStyle/>
          <a:p>
            <a:pPr>
              <a:defRPr/>
            </a:pPr>
            <a:endParaRPr lang="es-HN" dirty="0"/>
          </a:p>
        </p:txBody>
      </p:sp>
      <p:sp>
        <p:nvSpPr>
          <p:cNvPr id="19459" name="2 Marcador de contenido"/>
          <p:cNvSpPr>
            <a:spLocks noGrp="1"/>
          </p:cNvSpPr>
          <p:nvPr>
            <p:ph idx="1"/>
          </p:nvPr>
        </p:nvSpPr>
        <p:spPr>
          <a:xfrm>
            <a:off x="1828800" y="1125539"/>
            <a:ext cx="8686800" cy="4954587"/>
          </a:xfrm>
        </p:spPr>
        <p:txBody>
          <a:bodyPr/>
          <a:lstStyle/>
          <a:p>
            <a:pPr eaLnBrk="1" hangingPunct="1">
              <a:buFont typeface="Wingdings" charset="2"/>
              <a:buChar char="Ø"/>
            </a:pPr>
            <a:r>
              <a:rPr lang="es-HN" altLang="en-US">
                <a:latin typeface="Aharoni" charset="0"/>
                <a:cs typeface="Aharoni" charset="0"/>
              </a:rPr>
              <a:t>Deben permitir el intercambio gaseoso y la eliminación de la humedad proveniente de la respiración de las frutas y hortalizas que se venden en fresco, pero deben proteger contra el agua de lluvia.</a:t>
            </a:r>
          </a:p>
          <a:p>
            <a:pPr eaLnBrk="1" hangingPunct="1">
              <a:buFont typeface="Wingdings" charset="2"/>
              <a:buChar char="Ø"/>
            </a:pPr>
            <a:r>
              <a:rPr lang="es-HN" altLang="en-US">
                <a:latin typeface="Aharoni" charset="0"/>
                <a:cs typeface="Aharoni" charset="0"/>
              </a:rPr>
              <a:t>El empaque debe proteger al producto contra la luz.</a:t>
            </a:r>
          </a:p>
        </p:txBody>
      </p:sp>
    </p:spTree>
    <p:extLst>
      <p:ext uri="{BB962C8B-B14F-4D97-AF65-F5344CB8AC3E}">
        <p14:creationId xmlns:p14="http://schemas.microsoft.com/office/powerpoint/2010/main" val="16516755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539875"/>
            <a:ext cx="8686800" cy="288925"/>
          </a:xfrm>
        </p:spPr>
        <p:txBody>
          <a:bodyPr>
            <a:normAutofit fontScale="90000"/>
          </a:bodyPr>
          <a:lstStyle/>
          <a:p>
            <a:pPr eaLnBrk="1" hangingPunct="1">
              <a:defRPr/>
            </a:pPr>
            <a:endParaRPr lang="es-HN" dirty="0"/>
          </a:p>
        </p:txBody>
      </p:sp>
      <p:sp>
        <p:nvSpPr>
          <p:cNvPr id="20483" name="2 Marcador de contenido"/>
          <p:cNvSpPr>
            <a:spLocks noGrp="1"/>
          </p:cNvSpPr>
          <p:nvPr>
            <p:ph idx="1"/>
          </p:nvPr>
        </p:nvSpPr>
        <p:spPr>
          <a:xfrm>
            <a:off x="1828800" y="1125539"/>
            <a:ext cx="8686800" cy="4954587"/>
          </a:xfrm>
        </p:spPr>
        <p:txBody>
          <a:bodyPr/>
          <a:lstStyle/>
          <a:p>
            <a:pPr eaLnBrk="1" hangingPunct="1">
              <a:buFont typeface="Wingdings" charset="2"/>
              <a:buChar char="Ø"/>
            </a:pPr>
            <a:r>
              <a:rPr lang="es-HN" altLang="en-US">
                <a:latin typeface="Aharoni" charset="0"/>
                <a:cs typeface="Aharoni" charset="0"/>
              </a:rPr>
              <a:t>El empaque debe brindar una razonable protección contra la ruptura para evitar el derrame de los  productos o su contaminación. También es deseable una resistencia al daño por tensión física. </a:t>
            </a:r>
          </a:p>
          <a:p>
            <a:pPr eaLnBrk="1" hangingPunct="1">
              <a:buFont typeface="Wingdings" charset="2"/>
              <a:buChar char="Ø"/>
            </a:pPr>
            <a:r>
              <a:rPr lang="es-HN" altLang="en-US">
                <a:latin typeface="Aharoni" charset="0"/>
                <a:cs typeface="Aharoni" charset="0"/>
              </a:rPr>
              <a:t>El empaque debe ser fácil de manejar, estibar e identificar, y debe ajustarse a las regulaciones y estándares de las líneas transportadoras y de los mercados compradores.</a:t>
            </a:r>
          </a:p>
        </p:txBody>
      </p:sp>
    </p:spTree>
    <p:extLst>
      <p:ext uri="{BB962C8B-B14F-4D97-AF65-F5344CB8AC3E}">
        <p14:creationId xmlns:p14="http://schemas.microsoft.com/office/powerpoint/2010/main" val="3102425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eaLnBrk="1" hangingPunct="1">
              <a:defRPr/>
            </a:pPr>
            <a:r>
              <a:rPr lang="es-HN" dirty="0" smtClean="0"/>
              <a:t>INFLUENCIA DEL EMPAQUE SOBRE LOS ALIMENTOS.</a:t>
            </a:r>
            <a:endParaRPr lang="es-HN" dirty="0"/>
          </a:p>
        </p:txBody>
      </p:sp>
      <p:sp>
        <p:nvSpPr>
          <p:cNvPr id="21507" name="2 Marcador de contenido"/>
          <p:cNvSpPr>
            <a:spLocks noGrp="1"/>
          </p:cNvSpPr>
          <p:nvPr>
            <p:ph idx="1"/>
          </p:nvPr>
        </p:nvSpPr>
        <p:spPr/>
        <p:txBody>
          <a:bodyPr/>
          <a:lstStyle/>
          <a:p>
            <a:pPr eaLnBrk="1" hangingPunct="1">
              <a:buFont typeface="Wingdings 2" charset="2"/>
              <a:buNone/>
            </a:pPr>
            <a:r>
              <a:rPr lang="es-HN" altLang="en-US">
                <a:latin typeface="Aharoni" charset="0"/>
                <a:cs typeface="Aharoni" charset="0"/>
              </a:rPr>
              <a:t>Los productos agrícolas continúan su metabolismo desde el momento de su cosecha. Algunas frutas se cosechan verdes y deben madurar durante el transporte o almacenamiento.  	Otras, pueden sobremadurar y comenzar a deteriorarse en poco tiempo.</a:t>
            </a:r>
          </a:p>
          <a:p>
            <a:pPr eaLnBrk="1" hangingPunct="1">
              <a:buFont typeface="Wingdings 2" charset="2"/>
              <a:buNone/>
            </a:pPr>
            <a:r>
              <a:rPr lang="es-HN" altLang="en-US">
                <a:latin typeface="Aharoni" charset="0"/>
                <a:cs typeface="Aharoni" charset="0"/>
              </a:rPr>
              <a:t>Los tubérculos y raíces permanecen vivos por largo tiempo. </a:t>
            </a:r>
          </a:p>
        </p:txBody>
      </p:sp>
    </p:spTree>
    <p:extLst>
      <p:ext uri="{BB962C8B-B14F-4D97-AF65-F5344CB8AC3E}">
        <p14:creationId xmlns:p14="http://schemas.microsoft.com/office/powerpoint/2010/main" val="12117213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892175"/>
            <a:ext cx="8686800" cy="73025"/>
          </a:xfrm>
        </p:spPr>
        <p:txBody>
          <a:bodyPr>
            <a:normAutofit fontScale="90000"/>
          </a:bodyPr>
          <a:lstStyle/>
          <a:p>
            <a:pPr eaLnBrk="1" hangingPunct="1">
              <a:defRPr/>
            </a:pPr>
            <a:endParaRPr lang="es-HN" dirty="0"/>
          </a:p>
        </p:txBody>
      </p:sp>
      <p:sp>
        <p:nvSpPr>
          <p:cNvPr id="22531" name="2 Marcador de contenido"/>
          <p:cNvSpPr>
            <a:spLocks noGrp="1"/>
          </p:cNvSpPr>
          <p:nvPr>
            <p:ph idx="1"/>
          </p:nvPr>
        </p:nvSpPr>
        <p:spPr>
          <a:xfrm>
            <a:off x="1828800" y="1196975"/>
            <a:ext cx="8686800" cy="4883150"/>
          </a:xfrm>
        </p:spPr>
        <p:txBody>
          <a:bodyPr/>
          <a:lstStyle/>
          <a:p>
            <a:pPr eaLnBrk="1" hangingPunct="1">
              <a:buFont typeface="Wingdings 2" charset="2"/>
              <a:buNone/>
            </a:pPr>
            <a:r>
              <a:rPr lang="es-HN" altLang="en-US"/>
              <a:t> </a:t>
            </a:r>
            <a:r>
              <a:rPr lang="es-HN" altLang="en-US">
                <a:latin typeface="Aharoni" charset="0"/>
                <a:cs typeface="Aharoni" charset="0"/>
              </a:rPr>
              <a:t>La influencia de factores físicos y químicos internos y externos a les como la luz, la humedad y los golpes, pueden afectar tambien la estabilidad de los productos.</a:t>
            </a:r>
          </a:p>
          <a:p>
            <a:pPr eaLnBrk="1" hangingPunct="1">
              <a:buFont typeface="Wingdings 2" charset="2"/>
              <a:buNone/>
            </a:pPr>
            <a:r>
              <a:rPr lang="es-HN" altLang="en-US">
                <a:latin typeface="Aharoni" charset="0"/>
                <a:cs typeface="Aharoni" charset="0"/>
              </a:rPr>
              <a:t>Con respecto al empaque de productos perecederos para exportación, hay que considerar, tanto la característica de vitalidad del producto, como el sistema de distribucion desde la planta empacadora hasta el consumidor.  </a:t>
            </a:r>
          </a:p>
        </p:txBody>
      </p:sp>
    </p:spTree>
    <p:extLst>
      <p:ext uri="{BB962C8B-B14F-4D97-AF65-F5344CB8AC3E}">
        <p14:creationId xmlns:p14="http://schemas.microsoft.com/office/powerpoint/2010/main" val="17196503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539875"/>
            <a:ext cx="8686800" cy="215900"/>
          </a:xfrm>
        </p:spPr>
        <p:txBody>
          <a:bodyPr>
            <a:normAutofit fontScale="90000"/>
          </a:bodyPr>
          <a:lstStyle/>
          <a:p>
            <a:pPr eaLnBrk="1" hangingPunct="1">
              <a:defRPr/>
            </a:pPr>
            <a:endParaRPr lang="es-HN" dirty="0"/>
          </a:p>
        </p:txBody>
      </p:sp>
      <p:sp>
        <p:nvSpPr>
          <p:cNvPr id="23555" name="2 Marcador de contenido"/>
          <p:cNvSpPr>
            <a:spLocks noGrp="1"/>
          </p:cNvSpPr>
          <p:nvPr>
            <p:ph idx="1"/>
          </p:nvPr>
        </p:nvSpPr>
        <p:spPr>
          <a:xfrm>
            <a:off x="1992314" y="1700213"/>
            <a:ext cx="8218487" cy="4379912"/>
          </a:xfrm>
        </p:spPr>
        <p:txBody>
          <a:bodyPr/>
          <a:lstStyle/>
          <a:p>
            <a:pPr eaLnBrk="1" hangingPunct="1">
              <a:buFont typeface="Wingdings 2" charset="2"/>
              <a:buNone/>
            </a:pPr>
            <a:r>
              <a:rPr lang="es-HN" altLang="en-US">
                <a:latin typeface="Aharoni" charset="0"/>
                <a:cs typeface="Aharoni" charset="0"/>
              </a:rPr>
              <a:t>Este proceso debe verse y considerarse como un todo, haciendo el proceso de selección algo difícil, tomando en cuenta el costo, la aceptabilidad y la estabilidad del producto, aunado en nuestros países a la disponibilidad de tecnología, materiales y conocimientos y a las condiciones mas rigurosas del ciclo de distribución de los productos.</a:t>
            </a:r>
          </a:p>
        </p:txBody>
      </p:sp>
    </p:spTree>
    <p:extLst>
      <p:ext uri="{BB962C8B-B14F-4D97-AF65-F5344CB8AC3E}">
        <p14:creationId xmlns:p14="http://schemas.microsoft.com/office/powerpoint/2010/main" val="8837994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250950"/>
            <a:ext cx="8686800" cy="431800"/>
          </a:xfrm>
        </p:spPr>
        <p:txBody>
          <a:bodyPr>
            <a:normAutofit fontScale="90000"/>
          </a:bodyPr>
          <a:lstStyle/>
          <a:p>
            <a:pPr eaLnBrk="1" hangingPunct="1">
              <a:defRPr/>
            </a:pPr>
            <a:endParaRPr lang="es-HN" dirty="0"/>
          </a:p>
        </p:txBody>
      </p:sp>
      <p:sp>
        <p:nvSpPr>
          <p:cNvPr id="24579" name="2 Marcador de contenido"/>
          <p:cNvSpPr>
            <a:spLocks noGrp="1"/>
          </p:cNvSpPr>
          <p:nvPr>
            <p:ph idx="1"/>
          </p:nvPr>
        </p:nvSpPr>
        <p:spPr>
          <a:xfrm>
            <a:off x="1828800" y="476251"/>
            <a:ext cx="8686800" cy="5603875"/>
          </a:xfrm>
        </p:spPr>
        <p:txBody>
          <a:bodyPr/>
          <a:lstStyle/>
          <a:p>
            <a:pPr eaLnBrk="1" hangingPunct="1">
              <a:buFont typeface="Wingdings 2" charset="2"/>
              <a:buNone/>
            </a:pPr>
            <a:r>
              <a:rPr lang="es-HN" altLang="en-US">
                <a:latin typeface="Aharoni" charset="0"/>
                <a:cs typeface="Aharoni" charset="0"/>
              </a:rPr>
              <a:t>Es conocido que los productos alimenticios estan sujetos a diferentes tipos de deterioro por lo que el empaque debe desempeñar un rol muy importante para proteger a dicho producto.</a:t>
            </a:r>
          </a:p>
          <a:p>
            <a:pPr eaLnBrk="1" hangingPunct="1">
              <a:buFont typeface="Wingdings 2" charset="2"/>
              <a:buNone/>
            </a:pPr>
            <a:r>
              <a:rPr lang="es-HN" altLang="en-US" sz="2400">
                <a:latin typeface="Aharoni" charset="0"/>
                <a:cs typeface="Aharoni" charset="0"/>
              </a:rPr>
              <a:t>         luz    Humedad   Temperatura   insectos  microorganismos</a:t>
            </a:r>
          </a:p>
          <a:p>
            <a:pPr eaLnBrk="1" hangingPunct="1">
              <a:buFont typeface="Wingdings 2" charset="2"/>
              <a:buNone/>
            </a:pPr>
            <a:endParaRPr lang="es-HN" altLang="en-US" sz="2400">
              <a:latin typeface="Aharoni" charset="0"/>
              <a:cs typeface="Aharoni" charset="0"/>
            </a:endParaRPr>
          </a:p>
          <a:p>
            <a:pPr eaLnBrk="1" hangingPunct="1">
              <a:buFont typeface="Wingdings 2" charset="2"/>
              <a:buNone/>
            </a:pPr>
            <a:endParaRPr lang="es-HN" altLang="en-US" sz="2400">
              <a:latin typeface="Aharoni" charset="0"/>
              <a:cs typeface="Aharoni" charset="0"/>
            </a:endParaRPr>
          </a:p>
          <a:p>
            <a:pPr eaLnBrk="1" hangingPunct="1">
              <a:buFont typeface="Wingdings 2" charset="2"/>
              <a:buNone/>
            </a:pPr>
            <a:endParaRPr lang="es-HN" altLang="en-US" sz="2400">
              <a:latin typeface="Aharoni" charset="0"/>
              <a:cs typeface="Aharoni" charset="0"/>
            </a:endParaRPr>
          </a:p>
          <a:p>
            <a:pPr eaLnBrk="1" hangingPunct="1">
              <a:buFont typeface="Wingdings 2" charset="2"/>
              <a:buNone/>
            </a:pPr>
            <a:endParaRPr lang="es-HN" altLang="en-US" sz="2400">
              <a:latin typeface="Aharoni" charset="0"/>
              <a:cs typeface="Aharoni" charset="0"/>
            </a:endParaRPr>
          </a:p>
          <a:p>
            <a:pPr eaLnBrk="1" hangingPunct="1">
              <a:buFont typeface="Wingdings 2" charset="2"/>
              <a:buNone/>
            </a:pPr>
            <a:endParaRPr lang="es-HN" altLang="en-US" sz="2400">
              <a:latin typeface="Aharoni" charset="0"/>
              <a:cs typeface="Aharoni" charset="0"/>
            </a:endParaRPr>
          </a:p>
          <a:p>
            <a:pPr eaLnBrk="1" hangingPunct="1">
              <a:buFont typeface="Wingdings 2" charset="2"/>
              <a:buNone/>
            </a:pPr>
            <a:endParaRPr lang="es-HN" altLang="en-US" sz="2400">
              <a:latin typeface="Aharoni" charset="0"/>
              <a:cs typeface="Aharoni" charset="0"/>
            </a:endParaRPr>
          </a:p>
          <a:p>
            <a:pPr eaLnBrk="1" hangingPunct="1">
              <a:buFont typeface="Wingdings 2" charset="2"/>
              <a:buNone/>
            </a:pPr>
            <a:r>
              <a:rPr lang="es-HN" altLang="en-US" sz="2400">
                <a:latin typeface="Aharoni" charset="0"/>
                <a:cs typeface="Aharoni" charset="0"/>
              </a:rPr>
              <a:t>Facilidad de manejo     demandas mecanicas   precio</a:t>
            </a:r>
          </a:p>
        </p:txBody>
      </p:sp>
      <p:sp>
        <p:nvSpPr>
          <p:cNvPr id="4" name="3 Rectángulo"/>
          <p:cNvSpPr/>
          <p:nvPr/>
        </p:nvSpPr>
        <p:spPr>
          <a:xfrm>
            <a:off x="4008438" y="3789363"/>
            <a:ext cx="4032250" cy="1274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HN" dirty="0"/>
              <a:t>PRODUCTO                </a:t>
            </a:r>
          </a:p>
        </p:txBody>
      </p:sp>
      <p:cxnSp>
        <p:nvCxnSpPr>
          <p:cNvPr id="6" name="5 Conector recto de flecha"/>
          <p:cNvCxnSpPr/>
          <p:nvPr/>
        </p:nvCxnSpPr>
        <p:spPr>
          <a:xfrm>
            <a:off x="2927351" y="2852738"/>
            <a:ext cx="1223963" cy="7921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4079875" y="2852738"/>
            <a:ext cx="503238"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5591176" y="2924176"/>
            <a:ext cx="73025" cy="7921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flipH="1">
            <a:off x="7032625" y="2852738"/>
            <a:ext cx="215900" cy="7921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flipH="1">
            <a:off x="7680326" y="2924176"/>
            <a:ext cx="1152525" cy="7921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flipV="1">
            <a:off x="3287713" y="5084763"/>
            <a:ext cx="1223962" cy="5762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flipV="1">
            <a:off x="5951538" y="5157789"/>
            <a:ext cx="0" cy="5746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flipH="1" flipV="1">
            <a:off x="7464426" y="5084763"/>
            <a:ext cx="1008063" cy="647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9669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466850"/>
            <a:ext cx="8686800" cy="358775"/>
          </a:xfrm>
        </p:spPr>
        <p:txBody>
          <a:bodyPr>
            <a:normAutofit fontScale="90000"/>
          </a:bodyPr>
          <a:lstStyle/>
          <a:p>
            <a:pPr eaLnBrk="1" hangingPunct="1">
              <a:defRPr/>
            </a:pPr>
            <a:endParaRPr lang="es-HN" dirty="0"/>
          </a:p>
        </p:txBody>
      </p:sp>
      <p:sp>
        <p:nvSpPr>
          <p:cNvPr id="25603" name="2 Marcador de contenido"/>
          <p:cNvSpPr>
            <a:spLocks noGrp="1"/>
          </p:cNvSpPr>
          <p:nvPr>
            <p:ph idx="1"/>
          </p:nvPr>
        </p:nvSpPr>
        <p:spPr>
          <a:xfrm>
            <a:off x="1828800" y="1196975"/>
            <a:ext cx="8686800" cy="4883150"/>
          </a:xfrm>
        </p:spPr>
        <p:txBody>
          <a:bodyPr/>
          <a:lstStyle/>
          <a:p>
            <a:pPr eaLnBrk="1" hangingPunct="1">
              <a:buFont typeface="Wingdings 2" charset="2"/>
              <a:buNone/>
            </a:pPr>
            <a:r>
              <a:rPr lang="es-HN" altLang="en-US">
                <a:latin typeface="Aharoni" charset="0"/>
                <a:cs typeface="Aharoni" charset="0"/>
              </a:rPr>
              <a:t>Las formas mas importantes de deterioro son de dos tipos</a:t>
            </a:r>
          </a:p>
          <a:p>
            <a:pPr eaLnBrk="1" hangingPunct="1">
              <a:buFont typeface="Wingdings 2" charset="2"/>
              <a:buNone/>
            </a:pPr>
            <a:r>
              <a:rPr lang="es-HN" altLang="en-US">
                <a:latin typeface="Aharoni" charset="0"/>
                <a:cs typeface="Aharoni" charset="0"/>
              </a:rPr>
              <a:t>1.- Deterioro biológico, causado por las reacciones bioquímicas naturales de los productos, la senescencia de frutas y hortalizas, daños por plagas como insectos y cambios por causas de la acción de microorganismos.</a:t>
            </a:r>
          </a:p>
        </p:txBody>
      </p:sp>
    </p:spTree>
    <p:extLst>
      <p:ext uri="{BB962C8B-B14F-4D97-AF65-F5344CB8AC3E}">
        <p14:creationId xmlns:p14="http://schemas.microsoft.com/office/powerpoint/2010/main" val="9627647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684338"/>
            <a:ext cx="8686800" cy="1009650"/>
          </a:xfrm>
        </p:spPr>
        <p:txBody>
          <a:bodyPr/>
          <a:lstStyle/>
          <a:p>
            <a:pPr eaLnBrk="1" hangingPunct="1">
              <a:defRPr/>
            </a:pPr>
            <a:endParaRPr lang="es-HN" dirty="0"/>
          </a:p>
        </p:txBody>
      </p:sp>
      <p:sp>
        <p:nvSpPr>
          <p:cNvPr id="26627" name="2 Marcador de contenido"/>
          <p:cNvSpPr>
            <a:spLocks noGrp="1"/>
          </p:cNvSpPr>
          <p:nvPr>
            <p:ph idx="1"/>
          </p:nvPr>
        </p:nvSpPr>
        <p:spPr>
          <a:xfrm>
            <a:off x="1828800" y="549275"/>
            <a:ext cx="8686800" cy="5530850"/>
          </a:xfrm>
        </p:spPr>
        <p:txBody>
          <a:bodyPr/>
          <a:lstStyle/>
          <a:p>
            <a:pPr eaLnBrk="1" hangingPunct="1">
              <a:buFont typeface="Wingdings 2" charset="2"/>
              <a:buNone/>
            </a:pPr>
            <a:r>
              <a:rPr lang="es-HN" altLang="en-US"/>
              <a:t> 2.- </a:t>
            </a:r>
            <a:r>
              <a:rPr lang="es-HN" altLang="en-US">
                <a:latin typeface="Aharoni" charset="0"/>
                <a:cs typeface="Aharoni" charset="0"/>
              </a:rPr>
              <a:t>Deterioro abiótico, ocasionado por todo tipo de reacciones químicas, como las oxidativas, hidrológicas , por acción del oxigeno o del vapor de agua o cambios físicos como la desecación o el hinchamiento. </a:t>
            </a:r>
          </a:p>
          <a:p>
            <a:pPr eaLnBrk="1" hangingPunct="1">
              <a:buFont typeface="Wingdings 2" charset="2"/>
              <a:buNone/>
            </a:pPr>
            <a:r>
              <a:rPr lang="es-HN" altLang="en-US">
                <a:latin typeface="Aharoni" charset="0"/>
                <a:cs typeface="Aharoni" charset="0"/>
              </a:rPr>
              <a:t>Estos tipos de deterioro es difícil de evitar pero si es posible reducirlo por medio de los empaque y embalaje adecuado.</a:t>
            </a:r>
          </a:p>
          <a:p>
            <a:pPr eaLnBrk="1" hangingPunct="1">
              <a:buFont typeface="Wingdings 2" charset="2"/>
              <a:buNone/>
            </a:pPr>
            <a:r>
              <a:rPr lang="es-HN" altLang="en-US">
                <a:latin typeface="Aharoni" charset="0"/>
                <a:cs typeface="Aharoni" charset="0"/>
              </a:rPr>
              <a:t>La protección del producto contra el clima y otras influencias externas, es solo parte del problema.</a:t>
            </a:r>
          </a:p>
        </p:txBody>
      </p:sp>
    </p:spTree>
    <p:extLst>
      <p:ext uri="{BB962C8B-B14F-4D97-AF65-F5344CB8AC3E}">
        <p14:creationId xmlns:p14="http://schemas.microsoft.com/office/powerpoint/2010/main" val="19121630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251520"/>
            <a:ext cx="8686800" cy="432048"/>
          </a:xfrm>
        </p:spPr>
        <p:txBody>
          <a:bodyPr>
            <a:normAutofit fontScale="90000"/>
          </a:bodyPr>
          <a:lstStyle/>
          <a:p>
            <a:pPr eaLnBrk="1" hangingPunct="1">
              <a:defRPr/>
            </a:pPr>
            <a:r>
              <a:rPr lang="es-HN" dirty="0" smtClean="0"/>
              <a:t>Con </a:t>
            </a:r>
            <a:r>
              <a:rPr lang="es-HN" dirty="0" err="1" smtClean="0"/>
              <a:t>respectpo</a:t>
            </a:r>
            <a:r>
              <a:rPr lang="es-HN" dirty="0" smtClean="0"/>
              <a:t> a la </a:t>
            </a:r>
            <a:r>
              <a:rPr lang="es-HN" dirty="0" err="1" smtClean="0"/>
              <a:t>maduracion</a:t>
            </a:r>
            <a:r>
              <a:rPr lang="es-HN" dirty="0" smtClean="0"/>
              <a:t> </a:t>
            </a:r>
            <a:endParaRPr lang="es-HN" dirty="0"/>
          </a:p>
        </p:txBody>
      </p:sp>
      <p:sp>
        <p:nvSpPr>
          <p:cNvPr id="27651" name="2 Marcador de contenido"/>
          <p:cNvSpPr>
            <a:spLocks noGrp="1"/>
          </p:cNvSpPr>
          <p:nvPr>
            <p:ph idx="1"/>
          </p:nvPr>
        </p:nvSpPr>
        <p:spPr>
          <a:xfrm>
            <a:off x="1828800" y="1052513"/>
            <a:ext cx="8686800" cy="5027612"/>
          </a:xfrm>
        </p:spPr>
        <p:txBody>
          <a:bodyPr/>
          <a:lstStyle/>
          <a:p>
            <a:pPr eaLnBrk="1" hangingPunct="1">
              <a:buFont typeface="Wingdings 2" charset="2"/>
              <a:buNone/>
            </a:pPr>
            <a:r>
              <a:rPr lang="es-HN" altLang="en-US"/>
              <a:t> Con respecto a la maduración y senescencia natural de los vegetales, estos procesos biológicos no pueden reducirse de manera apreciable por medio del empaque. </a:t>
            </a:r>
          </a:p>
          <a:p>
            <a:pPr eaLnBrk="1" hangingPunct="1">
              <a:buFont typeface="Wingdings 2" charset="2"/>
              <a:buNone/>
            </a:pPr>
            <a:r>
              <a:rPr lang="es-HN" altLang="en-US"/>
              <a:t>En este aspecto el empaque juega un papel primordialmente higiénico, protegiendo el producto contra polvo y contra el tacto. El empaque protector debe permitir que el producto respire, o sea que absorba oxigeno y que elimine bióxido de carbono y agua.</a:t>
            </a:r>
          </a:p>
        </p:txBody>
      </p:sp>
    </p:spTree>
    <p:extLst>
      <p:ext uri="{BB962C8B-B14F-4D97-AF65-F5344CB8AC3E}">
        <p14:creationId xmlns:p14="http://schemas.microsoft.com/office/powerpoint/2010/main" val="6710685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963613"/>
            <a:ext cx="8686800" cy="288925"/>
          </a:xfrm>
        </p:spPr>
        <p:txBody>
          <a:bodyPr>
            <a:normAutofit fontScale="90000"/>
          </a:bodyPr>
          <a:lstStyle/>
          <a:p>
            <a:pPr eaLnBrk="1" hangingPunct="1">
              <a:defRPr/>
            </a:pPr>
            <a:endParaRPr lang="es-HN" dirty="0"/>
          </a:p>
        </p:txBody>
      </p:sp>
      <p:sp>
        <p:nvSpPr>
          <p:cNvPr id="28675" name="2 Marcador de contenido"/>
          <p:cNvSpPr>
            <a:spLocks noGrp="1"/>
          </p:cNvSpPr>
          <p:nvPr>
            <p:ph idx="1"/>
          </p:nvPr>
        </p:nvSpPr>
        <p:spPr>
          <a:xfrm>
            <a:off x="1828800" y="1557339"/>
            <a:ext cx="8686800" cy="4522787"/>
          </a:xfrm>
        </p:spPr>
        <p:txBody>
          <a:bodyPr/>
          <a:lstStyle/>
          <a:p>
            <a:pPr eaLnBrk="1" hangingPunct="1">
              <a:buFont typeface="Wingdings 2" charset="2"/>
              <a:buNone/>
            </a:pPr>
            <a:r>
              <a:rPr lang="es-HN" altLang="en-US"/>
              <a:t> En relación con los microorganismos, es necesario indicar que los productos frescos siempre contendrán una cierta cantidad de microorganismos, cuyo tipo y numero eoenden de la limpieza de los productos frescos o del tipo de tratamiento que hayan recibido en la planta  empacadora, antes de ser empacados. </a:t>
            </a:r>
          </a:p>
        </p:txBody>
      </p:sp>
    </p:spTree>
    <p:extLst>
      <p:ext uri="{BB962C8B-B14F-4D97-AF65-F5344CB8AC3E}">
        <p14:creationId xmlns:p14="http://schemas.microsoft.com/office/powerpoint/2010/main" val="76277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ENVASE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801716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603250"/>
            <a:ext cx="8686800" cy="71437"/>
          </a:xfrm>
        </p:spPr>
        <p:txBody>
          <a:bodyPr>
            <a:normAutofit fontScale="90000"/>
          </a:bodyPr>
          <a:lstStyle/>
          <a:p>
            <a:pPr eaLnBrk="1" hangingPunct="1">
              <a:defRPr/>
            </a:pPr>
            <a:endParaRPr lang="es-HN" dirty="0"/>
          </a:p>
        </p:txBody>
      </p:sp>
      <p:sp>
        <p:nvSpPr>
          <p:cNvPr id="29699" name="2 Marcador de contenido"/>
          <p:cNvSpPr>
            <a:spLocks noGrp="1"/>
          </p:cNvSpPr>
          <p:nvPr>
            <p:ph idx="1"/>
          </p:nvPr>
        </p:nvSpPr>
        <p:spPr>
          <a:xfrm>
            <a:off x="1828800" y="1125539"/>
            <a:ext cx="8686800" cy="4954587"/>
          </a:xfrm>
        </p:spPr>
        <p:txBody>
          <a:bodyPr/>
          <a:lstStyle/>
          <a:p>
            <a:pPr eaLnBrk="1" hangingPunct="1">
              <a:buFont typeface="Wingdings 2" charset="2"/>
              <a:buNone/>
            </a:pPr>
            <a:endParaRPr lang="es-HN" altLang="en-US"/>
          </a:p>
          <a:p>
            <a:pPr eaLnBrk="1" hangingPunct="1">
              <a:buFont typeface="Wingdings 2" charset="2"/>
              <a:buNone/>
            </a:pPr>
            <a:r>
              <a:rPr lang="es-HN" altLang="en-US"/>
              <a:t>El tipo y numero de organismos que tenga un producto depende a su vez de varios factores, de los cuales, el principal es la temperatura, tanro del producto como del medio ambiente, seguido del ph o grado de acidez del vegetal, su contenido de humedad, la composición de la atmosfera 	que lo rodea y del tipo de sustancias que contiene.</a:t>
            </a:r>
          </a:p>
        </p:txBody>
      </p:sp>
    </p:spTree>
    <p:extLst>
      <p:ext uri="{BB962C8B-B14F-4D97-AF65-F5344CB8AC3E}">
        <p14:creationId xmlns:p14="http://schemas.microsoft.com/office/powerpoint/2010/main" val="3383460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108075"/>
            <a:ext cx="8686800" cy="288925"/>
          </a:xfrm>
        </p:spPr>
        <p:txBody>
          <a:bodyPr>
            <a:normAutofit fontScale="90000"/>
          </a:bodyPr>
          <a:lstStyle/>
          <a:p>
            <a:pPr eaLnBrk="1" hangingPunct="1">
              <a:defRPr/>
            </a:pPr>
            <a:endParaRPr lang="es-HN" dirty="0"/>
          </a:p>
        </p:txBody>
      </p:sp>
      <p:sp>
        <p:nvSpPr>
          <p:cNvPr id="30723" name="2 Marcador de contenido"/>
          <p:cNvSpPr>
            <a:spLocks noGrp="1"/>
          </p:cNvSpPr>
          <p:nvPr>
            <p:ph idx="1"/>
          </p:nvPr>
        </p:nvSpPr>
        <p:spPr>
          <a:xfrm>
            <a:off x="1828800" y="1052513"/>
            <a:ext cx="8686800" cy="5027612"/>
          </a:xfrm>
        </p:spPr>
        <p:txBody>
          <a:bodyPr/>
          <a:lstStyle/>
          <a:p>
            <a:pPr eaLnBrk="1" hangingPunct="1">
              <a:buFont typeface="Wingdings 2" charset="2"/>
              <a:buNone/>
            </a:pPr>
            <a:r>
              <a:rPr lang="es-HN" altLang="en-US"/>
              <a:t> En  cuanto  a los factores externos, la luz es el factor mas importante, ya que es responsable de cambios químicos como oxidación de grasas, cambios físicos como cambio de color o biológicos como la germinación de algunos productos vegetales frescos.</a:t>
            </a:r>
          </a:p>
        </p:txBody>
      </p:sp>
    </p:spTree>
    <p:extLst>
      <p:ext uri="{BB962C8B-B14F-4D97-AF65-F5344CB8AC3E}">
        <p14:creationId xmlns:p14="http://schemas.microsoft.com/office/powerpoint/2010/main" val="16046654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1828800" y="-1684338"/>
            <a:ext cx="8686800" cy="720725"/>
          </a:xfrm>
        </p:spPr>
        <p:txBody>
          <a:bodyPr/>
          <a:lstStyle/>
          <a:p>
            <a:pPr>
              <a:defRPr/>
            </a:pPr>
            <a:endParaRPr lang="es-HN" dirty="0"/>
          </a:p>
        </p:txBody>
      </p:sp>
      <p:sp>
        <p:nvSpPr>
          <p:cNvPr id="31747" name="2 Marcador de contenido"/>
          <p:cNvSpPr>
            <a:spLocks noGrp="1"/>
          </p:cNvSpPr>
          <p:nvPr>
            <p:ph idx="1"/>
          </p:nvPr>
        </p:nvSpPr>
        <p:spPr>
          <a:xfrm>
            <a:off x="1828800" y="620713"/>
            <a:ext cx="8686800" cy="5459412"/>
          </a:xfrm>
        </p:spPr>
        <p:txBody>
          <a:bodyPr/>
          <a:lstStyle/>
          <a:p>
            <a:pPr>
              <a:buFont typeface="Wingdings 2" charset="2"/>
              <a:buNone/>
            </a:pPr>
            <a:r>
              <a:rPr lang="es-HN" altLang="en-US"/>
              <a:t>En relación con los microorganismos, el material de empaque debe ser estéril solo cuando los productos por empacar también lo sean. </a:t>
            </a:r>
          </a:p>
          <a:p>
            <a:pPr>
              <a:buFont typeface="Wingdings 2" charset="2"/>
              <a:buNone/>
            </a:pPr>
            <a:r>
              <a:rPr lang="es-HN" altLang="en-US"/>
              <a:t>Para efectos higiénicos, es suficiente un material libre de esporas patógenas y con un bajo contenido de hongos. Esto es cierto para todos los materiales de empaque, pero siempre existe el peligro de contaminación durante el etiquetado, impresión, transporte, por lo que se debe poner atención a las operaciones que ocurren después del empaque. </a:t>
            </a:r>
          </a:p>
        </p:txBody>
      </p:sp>
    </p:spTree>
    <p:extLst>
      <p:ext uri="{BB962C8B-B14F-4D97-AF65-F5344CB8AC3E}">
        <p14:creationId xmlns:p14="http://schemas.microsoft.com/office/powerpoint/2010/main" val="7506796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2133600" y="457200"/>
            <a:ext cx="7924800" cy="142875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3200"/>
              <a:t>SHIPPING AND HANDLING </a:t>
            </a:r>
            <a:br>
              <a:rPr lang="en-GB" altLang="en-US" sz="3200"/>
            </a:br>
            <a:r>
              <a:rPr lang="en-GB" altLang="en-US" sz="3200"/>
              <a:t>PACKING / EMPAQUE</a:t>
            </a:r>
          </a:p>
        </p:txBody>
      </p:sp>
      <p:sp>
        <p:nvSpPr>
          <p:cNvPr id="8194" name="Rectangle 2"/>
          <p:cNvSpPr>
            <a:spLocks noGrp="1" noChangeArrowheads="1"/>
          </p:cNvSpPr>
          <p:nvPr>
            <p:ph type="body" idx="1"/>
          </p:nvPr>
        </p:nvSpPr>
        <p:spPr>
          <a:xfrm>
            <a:off x="2057400" y="1905001"/>
            <a:ext cx="8382000" cy="4227513"/>
          </a:xfrm>
          <a:ln/>
        </p:spPr>
        <p:txBody>
          <a:bodyPr/>
          <a:lstStyle/>
          <a:p>
            <a:pPr marL="0" indent="0" algn="just">
              <a:lnSpc>
                <a:spcPct val="93000"/>
              </a:lnSpc>
              <a:spcBef>
                <a:spcPts val="500"/>
              </a:spcBef>
              <a:buNone/>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ltLang="en-US" sz="2000">
                <a:ea typeface="Times New Roman" charset="0"/>
                <a:cs typeface="Times New Roman" charset="0"/>
              </a:rPr>
              <a:t>Es la primera etapa de la preparación de la carga para su tránsito internacional, se nomina principalmente por las características de los productos a embarcar y pueden clasificarse en:</a:t>
            </a:r>
          </a:p>
          <a:p>
            <a:pPr marL="0" indent="0" algn="just">
              <a:spcBef>
                <a:spcPts val="500"/>
              </a:spcBef>
              <a:buNone/>
              <a:tabLst>
                <a:tab pos="1177925" algn="l"/>
                <a:tab pos="2092325" algn="l"/>
                <a:tab pos="3006725" algn="l"/>
                <a:tab pos="3921125" algn="l"/>
                <a:tab pos="4835525" algn="l"/>
                <a:tab pos="5749925" algn="l"/>
                <a:tab pos="6664325" algn="l"/>
                <a:tab pos="7578725" algn="l"/>
                <a:tab pos="8493125" algn="l"/>
                <a:tab pos="9407525" algn="l"/>
                <a:tab pos="10321925" algn="l"/>
              </a:tabLst>
            </a:pPr>
            <a:endParaRPr lang="en-GB" altLang="en-US" sz="2000">
              <a:ea typeface="Times New Roman" charset="0"/>
              <a:cs typeface="Times New Roman" charset="0"/>
            </a:endParaRPr>
          </a:p>
          <a:p>
            <a:pPr marL="0" indent="0" algn="just">
              <a:spcBef>
                <a:spcPts val="600"/>
              </a:spcBef>
              <a:buNone/>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ltLang="en-US" sz="2000" b="1">
                <a:ea typeface="Times New Roman" charset="0"/>
                <a:cs typeface="Times New Roman" charset="0"/>
              </a:rPr>
              <a:t>Carga general</a:t>
            </a:r>
            <a:r>
              <a:rPr lang="en-GB" altLang="en-US" sz="2000">
                <a:ea typeface="Times New Roman" charset="0"/>
                <a:cs typeface="Times New Roman" charset="0"/>
              </a:rPr>
              <a:t> compuesta </a:t>
            </a:r>
          </a:p>
          <a:p>
            <a:pPr marL="0" indent="0" algn="just">
              <a:spcBef>
                <a:spcPts val="600"/>
              </a:spcBef>
              <a:buNone/>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ltLang="en-US" sz="2000">
                <a:ea typeface="Times New Roman" charset="0"/>
                <a:cs typeface="Times New Roman" charset="0"/>
              </a:rPr>
              <a:t>por piezas individuales </a:t>
            </a:r>
          </a:p>
          <a:p>
            <a:pPr marL="0" indent="0" algn="just">
              <a:spcBef>
                <a:spcPts val="600"/>
              </a:spcBef>
              <a:buNone/>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ltLang="en-US" sz="2000">
                <a:ea typeface="Times New Roman" charset="0"/>
                <a:cs typeface="Times New Roman" charset="0"/>
              </a:rPr>
              <a:t>tales como: cajones, cajas, </a:t>
            </a:r>
          </a:p>
          <a:p>
            <a:pPr marL="0" indent="0" algn="just">
              <a:spcBef>
                <a:spcPts val="600"/>
              </a:spcBef>
              <a:buNone/>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ltLang="en-US" sz="2000">
                <a:ea typeface="Times New Roman" charset="0"/>
                <a:cs typeface="Times New Roman" charset="0"/>
              </a:rPr>
              <a:t>tambores, sacos, fardos, </a:t>
            </a:r>
          </a:p>
          <a:p>
            <a:pPr marL="0" indent="0" algn="just">
              <a:spcBef>
                <a:spcPts val="600"/>
              </a:spcBef>
              <a:buNone/>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ltLang="en-US" sz="2000">
                <a:ea typeface="Times New Roman" charset="0"/>
                <a:cs typeface="Times New Roman" charset="0"/>
              </a:rPr>
              <a:t>paquetes, etc.</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3200400"/>
            <a:ext cx="3429000" cy="3124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Tree>
    <p:extLst>
      <p:ext uri="{BB962C8B-B14F-4D97-AF65-F5344CB8AC3E}">
        <p14:creationId xmlns:p14="http://schemas.microsoft.com/office/powerpoint/2010/main" val="30911229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193"/>
                                        </p:tgtEl>
                                        <p:attrNameLst>
                                          <p:attrName>style.visibility</p:attrName>
                                        </p:attrNameLst>
                                      </p:cBhvr>
                                      <p:to>
                                        <p:strVal val="visible"/>
                                      </p:to>
                                    </p:set>
                                    <p:animEffect transition="in" filter="box(out)">
                                      <p:cBhvr>
                                        <p:cTn id="7" dur="500"/>
                                        <p:tgtEl>
                                          <p:spTgt spid="8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 grpId="0"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1981200" y="274638"/>
            <a:ext cx="7958138" cy="114300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3200"/>
              <a:t>SHIPPING AND HANDLING </a:t>
            </a:r>
            <a:br>
              <a:rPr lang="en-GB" altLang="en-US" sz="3200"/>
            </a:br>
            <a:r>
              <a:rPr lang="en-GB" altLang="en-US" sz="3200"/>
              <a:t>PACKING / EMPAQUE</a:t>
            </a:r>
          </a:p>
        </p:txBody>
      </p:sp>
      <p:sp>
        <p:nvSpPr>
          <p:cNvPr id="9218" name="Rectangle 2"/>
          <p:cNvSpPr>
            <a:spLocks noGrp="1" noChangeArrowheads="1"/>
          </p:cNvSpPr>
          <p:nvPr>
            <p:ph type="body" idx="1"/>
          </p:nvPr>
        </p:nvSpPr>
        <p:spPr>
          <a:xfrm>
            <a:off x="2286000" y="2017714"/>
            <a:ext cx="7924800" cy="2325687"/>
          </a:xfrm>
          <a:ln/>
        </p:spPr>
        <p:txBody>
          <a:bodyPr/>
          <a:lstStyle/>
          <a:p>
            <a:pPr algn="just">
              <a:lnSpc>
                <a:spcPct val="93000"/>
              </a:lnSpc>
              <a:spcBef>
                <a:spcPts val="500"/>
              </a:spcBef>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a:latin typeface="Times New Roman" charset="0"/>
                <a:ea typeface="Times New Roman" charset="0"/>
                <a:cs typeface="Times New Roman" charset="0"/>
              </a:rPr>
              <a:t>	</a:t>
            </a:r>
            <a:r>
              <a:rPr lang="en-GB" altLang="en-US" sz="2000" b="1">
                <a:ea typeface="Times New Roman" charset="0"/>
                <a:cs typeface="Times New Roman" charset="0"/>
              </a:rPr>
              <a:t>Carga a granel</a:t>
            </a:r>
            <a:r>
              <a:rPr lang="en-GB" altLang="en-US" sz="2000">
                <a:ea typeface="Times New Roman" charset="0"/>
                <a:cs typeface="Times New Roman" charset="0"/>
              </a:rPr>
              <a:t> sólida, seca o líquida, no requiere de un empaque especial, puesto que regularmente viaja en las bodegas o tanques de los buques que les transportan y se encuentran dentro de las más corrientes: Químicos, minerales, lodos, productos alimenticios (vino, cervezas, leches, melazas, etc.), cereales, fertilizantes y productos alimenticios (azúcar, café, soya, harina de pescado, etc).</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t="9677" b="22581"/>
          <a:stretch>
            <a:fillRect/>
          </a:stretch>
        </p:blipFill>
        <p:spPr bwMode="auto">
          <a:xfrm>
            <a:off x="3810000" y="4495800"/>
            <a:ext cx="4724400" cy="1981200"/>
          </a:xfrm>
          <a:prstGeom prst="rect">
            <a:avLst/>
          </a:prstGeom>
          <a:noFill/>
          <a:extLst>
            <a:ext uri="{909E8E84-426E-40DD-AFC4-6F175D3DCCD1}">
              <a14:hiddenFill xmlns:a14="http://schemas.microsoft.com/office/drawing/2010/main">
                <a:blipFill dpi="0" rotWithShape="0">
                  <a:blip/>
                  <a:srcRect t="9677" b="22581"/>
                  <a:stretch>
                    <a:fillRect/>
                  </a:stretch>
                </a:blipFill>
              </a14:hiddenFill>
            </a:ext>
          </a:extLst>
        </p:spPr>
      </p:pic>
    </p:spTree>
    <p:extLst>
      <p:ext uri="{BB962C8B-B14F-4D97-AF65-F5344CB8AC3E}">
        <p14:creationId xmlns:p14="http://schemas.microsoft.com/office/powerpoint/2010/main" val="166947577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217"/>
                                        </p:tgtEl>
                                        <p:attrNameLst>
                                          <p:attrName>style.visibility</p:attrName>
                                        </p:attrNameLst>
                                      </p:cBhvr>
                                      <p:to>
                                        <p:strVal val="visible"/>
                                      </p:to>
                                    </p:set>
                                    <p:animEffect transition="in" filter="box(out)">
                                      <p:cBhvr>
                                        <p:cTn id="7" dur="500"/>
                                        <p:tgtEl>
                                          <p:spTgt spid="9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7"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881189" y="403225"/>
            <a:ext cx="6143625" cy="861774"/>
          </a:xfrm>
          <a:prstGeom prst="rect">
            <a:avLst/>
          </a:prstGeom>
          <a:noFill/>
          <a:ln w="9525">
            <a:noFill/>
            <a:miter lim="800000"/>
            <a:headEnd/>
            <a:tailEnd/>
          </a:ln>
        </p:spPr>
        <p:txBody>
          <a:bodyPr>
            <a:spAutoFit/>
          </a:bodyPr>
          <a:lstStyle/>
          <a:p>
            <a:pPr>
              <a:defRPr/>
            </a:pPr>
            <a:r>
              <a:rPr lang="es-ES" sz="3200" b="1" dirty="0">
                <a:latin typeface="+mj-lt"/>
              </a:rPr>
              <a:t>Tipos de Carga</a:t>
            </a:r>
          </a:p>
          <a:p>
            <a:pPr>
              <a:defRPr/>
            </a:pPr>
            <a:endParaRPr lang="es-ES" b="1" dirty="0">
              <a:latin typeface="+mj-lt"/>
            </a:endParaRPr>
          </a:p>
        </p:txBody>
      </p:sp>
      <p:sp>
        <p:nvSpPr>
          <p:cNvPr id="5" name="4 CuadroTexto"/>
          <p:cNvSpPr txBox="1"/>
          <p:nvPr/>
        </p:nvSpPr>
        <p:spPr>
          <a:xfrm>
            <a:off x="2166938" y="1557339"/>
            <a:ext cx="7929562" cy="4181475"/>
          </a:xfrm>
          <a:prstGeom prst="rect">
            <a:avLst/>
          </a:prstGeom>
          <a:noFill/>
        </p:spPr>
        <p:txBody>
          <a:bodyPr>
            <a:spAutoFit/>
          </a:bodyPr>
          <a:lstStyle/>
          <a:p>
            <a:pPr>
              <a:defRPr/>
            </a:pPr>
            <a:r>
              <a:rPr lang="es-CO" dirty="0">
                <a:latin typeface="Arial" pitchFamily="34" charset="0"/>
                <a:cs typeface="Arial" pitchFamily="34" charset="0"/>
              </a:rPr>
              <a:t>La carga es un conjunto de bienes o mercancías protegidas por un embalaje apropiado que facilita su rápida movilización.</a:t>
            </a:r>
          </a:p>
          <a:p>
            <a:pPr>
              <a:defRPr/>
            </a:pPr>
            <a:endParaRPr lang="es-CO" dirty="0">
              <a:latin typeface="Arial" pitchFamily="34" charset="0"/>
              <a:cs typeface="Arial" pitchFamily="34" charset="0"/>
            </a:endParaRPr>
          </a:p>
          <a:p>
            <a:pPr>
              <a:defRPr/>
            </a:pPr>
            <a:r>
              <a:rPr lang="es-CO" b="1" dirty="0">
                <a:latin typeface="Arial" pitchFamily="34" charset="0"/>
                <a:cs typeface="Arial" pitchFamily="34" charset="0"/>
              </a:rPr>
              <a:t>Tipos de Carga:</a:t>
            </a:r>
          </a:p>
          <a:p>
            <a:pPr marL="342900" indent="-342900">
              <a:buFontTx/>
              <a:buAutoNum type="arabicPeriod"/>
              <a:defRPr/>
            </a:pPr>
            <a:r>
              <a:rPr lang="es-CO" dirty="0">
                <a:latin typeface="Arial" pitchFamily="34" charset="0"/>
                <a:cs typeface="Arial" pitchFamily="34" charset="0"/>
              </a:rPr>
              <a:t>Carga General</a:t>
            </a:r>
          </a:p>
          <a:p>
            <a:pPr marL="342900" indent="-342900">
              <a:buFontTx/>
              <a:buAutoNum type="arabicPeriod"/>
              <a:defRPr/>
            </a:pPr>
            <a:r>
              <a:rPr lang="es-CO" dirty="0">
                <a:latin typeface="Arial" pitchFamily="34" charset="0"/>
                <a:cs typeface="Arial" pitchFamily="34" charset="0"/>
              </a:rPr>
              <a:t>Carga Suelta</a:t>
            </a:r>
          </a:p>
          <a:p>
            <a:pPr marL="342900" indent="-342900">
              <a:buFontTx/>
              <a:buAutoNum type="arabicPeriod"/>
              <a:defRPr/>
            </a:pPr>
            <a:r>
              <a:rPr lang="es-CO" dirty="0">
                <a:latin typeface="Arial" pitchFamily="34" charset="0"/>
                <a:cs typeface="Arial" pitchFamily="34" charset="0"/>
              </a:rPr>
              <a:t>Carga </a:t>
            </a:r>
            <a:r>
              <a:rPr lang="es-CO" dirty="0" err="1">
                <a:latin typeface="Arial" pitchFamily="34" charset="0"/>
                <a:cs typeface="Arial" pitchFamily="34" charset="0"/>
              </a:rPr>
              <a:t>Unitarizada</a:t>
            </a:r>
            <a:endParaRPr lang="es-CO" dirty="0">
              <a:latin typeface="Arial" pitchFamily="34" charset="0"/>
              <a:cs typeface="Arial" pitchFamily="34" charset="0"/>
            </a:endParaRPr>
          </a:p>
          <a:p>
            <a:pPr marL="342900" indent="-342900">
              <a:buFontTx/>
              <a:buAutoNum type="arabicPeriod"/>
              <a:defRPr/>
            </a:pPr>
            <a:r>
              <a:rPr lang="es-CO" dirty="0">
                <a:latin typeface="Arial" pitchFamily="34" charset="0"/>
                <a:cs typeface="Arial" pitchFamily="34" charset="0"/>
              </a:rPr>
              <a:t>Carga a Granel</a:t>
            </a:r>
          </a:p>
          <a:p>
            <a:pPr marL="342900" indent="-342900">
              <a:buFontTx/>
              <a:buAutoNum type="arabicPeriod"/>
              <a:defRPr/>
            </a:pPr>
            <a:endParaRPr lang="es-CO" dirty="0">
              <a:latin typeface="Arial" pitchFamily="34" charset="0"/>
              <a:cs typeface="Arial" pitchFamily="34" charset="0"/>
            </a:endParaRPr>
          </a:p>
          <a:p>
            <a:pPr marL="342900" indent="-342900">
              <a:defRPr/>
            </a:pPr>
            <a:r>
              <a:rPr lang="es-CO" dirty="0">
                <a:latin typeface="Arial" pitchFamily="34" charset="0"/>
                <a:cs typeface="Arial" pitchFamily="34" charset="0"/>
              </a:rPr>
              <a:t>Por su naturaleza puede ser:</a:t>
            </a:r>
          </a:p>
          <a:p>
            <a:pPr marL="342900" indent="-342900">
              <a:buFontTx/>
              <a:buAutoNum type="arabicPeriod"/>
              <a:defRPr/>
            </a:pPr>
            <a:r>
              <a:rPr lang="es-CO" dirty="0">
                <a:latin typeface="Arial" pitchFamily="34" charset="0"/>
                <a:cs typeface="Arial" pitchFamily="34" charset="0"/>
              </a:rPr>
              <a:t>Perecedera</a:t>
            </a:r>
          </a:p>
          <a:p>
            <a:pPr marL="342900" indent="-342900">
              <a:buFontTx/>
              <a:buAutoNum type="arabicPeriod"/>
              <a:defRPr/>
            </a:pPr>
            <a:r>
              <a:rPr lang="es-CO" dirty="0">
                <a:latin typeface="Arial" pitchFamily="34" charset="0"/>
                <a:cs typeface="Arial" pitchFamily="34" charset="0"/>
              </a:rPr>
              <a:t>Frágil</a:t>
            </a:r>
          </a:p>
          <a:p>
            <a:pPr marL="342900" indent="-342900">
              <a:buFontTx/>
              <a:buAutoNum type="arabicPeriod"/>
              <a:defRPr/>
            </a:pPr>
            <a:r>
              <a:rPr lang="es-CO" dirty="0">
                <a:latin typeface="Arial" pitchFamily="34" charset="0"/>
                <a:cs typeface="Arial" pitchFamily="34" charset="0"/>
              </a:rPr>
              <a:t>Peligrosa</a:t>
            </a:r>
          </a:p>
          <a:p>
            <a:pPr marL="342900" indent="-342900">
              <a:buFontTx/>
              <a:buAutoNum type="arabicPeriod"/>
              <a:defRPr/>
            </a:pPr>
            <a:r>
              <a:rPr lang="es-CO" dirty="0" err="1">
                <a:latin typeface="Arial" pitchFamily="34" charset="0"/>
                <a:cs typeface="Arial" pitchFamily="34" charset="0"/>
              </a:rPr>
              <a:t>Extradimensionada</a:t>
            </a:r>
            <a:endParaRPr lang="es-CO" dirty="0">
              <a:latin typeface="Arial" pitchFamily="34" charset="0"/>
              <a:cs typeface="Arial" pitchFamily="34" charset="0"/>
            </a:endParaRPr>
          </a:p>
          <a:p>
            <a:pPr marL="342900" indent="-342900">
              <a:buFontTx/>
              <a:buAutoNum type="arabicPeriod"/>
              <a:defRPr/>
            </a:pPr>
            <a:endParaRPr lang="es-CO" sz="1600" dirty="0">
              <a:latin typeface="Arial" pitchFamily="34" charset="0"/>
              <a:cs typeface="Arial" pitchFamily="34" charset="0"/>
            </a:endParaRPr>
          </a:p>
        </p:txBody>
      </p:sp>
      <p:pic>
        <p:nvPicPr>
          <p:cNvPr id="36868" name="Picture 7" descr="empaqu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3339" y="2924176"/>
            <a:ext cx="2497137" cy="2200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61053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4 CuadroTexto"/>
          <p:cNvSpPr txBox="1">
            <a:spLocks noChangeArrowheads="1"/>
          </p:cNvSpPr>
          <p:nvPr/>
        </p:nvSpPr>
        <p:spPr bwMode="auto">
          <a:xfrm>
            <a:off x="2166938" y="1214438"/>
            <a:ext cx="7929562" cy="3575050"/>
          </a:xfrm>
          <a:prstGeom prst="rect">
            <a:avLst/>
          </a:prstGeom>
          <a:noFill/>
          <a:ln w="9525">
            <a:noFill/>
            <a:miter lim="800000"/>
            <a:headEnd/>
            <a:tailEnd/>
          </a:ln>
        </p:spPr>
        <p:txBody>
          <a:bodyPr>
            <a:spAutoFit/>
          </a:bodyPr>
          <a:lstStyle/>
          <a:p>
            <a:pPr marL="342900" indent="-342900">
              <a:defRPr/>
            </a:pPr>
            <a:r>
              <a:rPr lang="es-CO" b="1">
                <a:effectLst>
                  <a:outerShdw blurRad="38100" dist="38100" dir="2700000" algn="tl">
                    <a:srgbClr val="C0C0C0"/>
                  </a:outerShdw>
                </a:effectLst>
                <a:latin typeface="Arial" charset="0"/>
                <a:cs typeface="Arial" charset="0"/>
              </a:rPr>
              <a:t>Carga General</a:t>
            </a:r>
          </a:p>
          <a:p>
            <a:pPr marL="342900" indent="-342900">
              <a:defRPr/>
            </a:pPr>
            <a:endParaRPr lang="es-CO">
              <a:effectLst>
                <a:outerShdw blurRad="38100" dist="38100" dir="2700000" algn="tl">
                  <a:srgbClr val="C0C0C0"/>
                </a:outerShdw>
              </a:effectLst>
              <a:latin typeface="Arial" charset="0"/>
              <a:cs typeface="Arial" charset="0"/>
            </a:endParaRPr>
          </a:p>
          <a:p>
            <a:pPr marL="342900" indent="-342900">
              <a:defRPr/>
            </a:pPr>
            <a:r>
              <a:rPr lang="es-CO" sz="1600">
                <a:latin typeface="Arial" charset="0"/>
                <a:cs typeface="Arial" charset="0"/>
              </a:rPr>
              <a:t>Todo tipo de carga de distinta naturaleza que se transporta conjuntamente, en pequeñas cantidades y en unidades independientes.</a:t>
            </a:r>
          </a:p>
          <a:p>
            <a:pPr marL="342900" indent="-342900">
              <a:defRPr/>
            </a:pPr>
            <a:r>
              <a:rPr lang="es-CO" sz="1600">
                <a:latin typeface="Arial" charset="0"/>
                <a:cs typeface="Arial" charset="0"/>
              </a:rPr>
              <a:t>Se pueden contar el numero de bultos y en consecuencia se manipulan como unidades. Se transportan y se almacenan juntas</a:t>
            </a:r>
          </a:p>
          <a:p>
            <a:pPr marL="342900" indent="-342900">
              <a:defRPr/>
            </a:pPr>
            <a:endParaRPr lang="es-CO" sz="1600">
              <a:latin typeface="Arial" charset="0"/>
              <a:cs typeface="Arial" charset="0"/>
            </a:endParaRPr>
          </a:p>
          <a:p>
            <a:pPr marL="342900" indent="-342900">
              <a:defRPr/>
            </a:pPr>
            <a:r>
              <a:rPr lang="es-CO" sz="1600">
                <a:latin typeface="Arial" charset="0"/>
                <a:cs typeface="Arial" charset="0"/>
              </a:rPr>
              <a:t>Ejemplos:</a:t>
            </a:r>
          </a:p>
          <a:p>
            <a:pPr marL="342900" indent="-342900">
              <a:buFontTx/>
              <a:buChar char="-"/>
              <a:defRPr/>
            </a:pPr>
            <a:r>
              <a:rPr lang="es-CO" sz="1600">
                <a:latin typeface="Arial" charset="0"/>
                <a:cs typeface="Arial" charset="0"/>
              </a:rPr>
              <a:t>Cilindros</a:t>
            </a:r>
          </a:p>
          <a:p>
            <a:pPr marL="342900" indent="-342900">
              <a:buFontTx/>
              <a:buChar char="-"/>
              <a:defRPr/>
            </a:pPr>
            <a:r>
              <a:rPr lang="es-CO" sz="1600">
                <a:latin typeface="Arial" charset="0"/>
                <a:cs typeface="Arial" charset="0"/>
              </a:rPr>
              <a:t>Cajas</a:t>
            </a:r>
          </a:p>
          <a:p>
            <a:pPr marL="342900" indent="-342900">
              <a:buFontTx/>
              <a:buChar char="-"/>
              <a:defRPr/>
            </a:pPr>
            <a:r>
              <a:rPr lang="es-CO" sz="1600">
                <a:latin typeface="Arial" charset="0"/>
                <a:cs typeface="Arial" charset="0"/>
              </a:rPr>
              <a:t>Botellas</a:t>
            </a:r>
          </a:p>
          <a:p>
            <a:pPr marL="342900" indent="-342900">
              <a:defRPr/>
            </a:pPr>
            <a:endParaRPr lang="es-CO" sz="1600">
              <a:latin typeface="Arial" charset="0"/>
              <a:cs typeface="Arial" charset="0"/>
            </a:endParaRPr>
          </a:p>
          <a:p>
            <a:pPr marL="342900" indent="-342900">
              <a:defRPr/>
            </a:pPr>
            <a:endParaRPr lang="es-CO" sz="1600">
              <a:latin typeface="Arial" charset="0"/>
              <a:cs typeface="Arial" charset="0"/>
            </a:endParaRPr>
          </a:p>
          <a:p>
            <a:pPr marL="342900" indent="-342900">
              <a:defRPr/>
            </a:pPr>
            <a:endParaRPr lang="es-CO" sz="1600">
              <a:latin typeface="Arial" charset="0"/>
              <a:cs typeface="Arial" charset="0"/>
            </a:endParaRPr>
          </a:p>
        </p:txBody>
      </p:sp>
      <p:sp>
        <p:nvSpPr>
          <p:cNvPr id="7" name="Rectangle 2"/>
          <p:cNvSpPr>
            <a:spLocks noChangeArrowheads="1"/>
          </p:cNvSpPr>
          <p:nvPr/>
        </p:nvSpPr>
        <p:spPr bwMode="auto">
          <a:xfrm>
            <a:off x="1881189" y="403225"/>
            <a:ext cx="6143625" cy="861774"/>
          </a:xfrm>
          <a:prstGeom prst="rect">
            <a:avLst/>
          </a:prstGeom>
          <a:noFill/>
          <a:ln w="9525">
            <a:noFill/>
            <a:miter lim="800000"/>
            <a:headEnd/>
            <a:tailEnd/>
          </a:ln>
        </p:spPr>
        <p:txBody>
          <a:bodyPr>
            <a:spAutoFit/>
          </a:bodyPr>
          <a:lstStyle/>
          <a:p>
            <a:pPr>
              <a:defRPr/>
            </a:pPr>
            <a:r>
              <a:rPr lang="es-ES" sz="3200" b="1" dirty="0">
                <a:latin typeface="+mj-lt"/>
              </a:rPr>
              <a:t>Tipos de Carga</a:t>
            </a:r>
          </a:p>
          <a:p>
            <a:pPr>
              <a:defRPr/>
            </a:pPr>
            <a:endParaRPr lang="es-ES" b="1" dirty="0">
              <a:latin typeface="+mj-lt"/>
            </a:endParaRPr>
          </a:p>
        </p:txBody>
      </p:sp>
      <p:pic>
        <p:nvPicPr>
          <p:cNvPr id="37892" name="Picture 8" descr="Image - Examples of Properly Packed Loa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3225" y="3230563"/>
            <a:ext cx="4762500" cy="228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3839374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881189" y="500064"/>
            <a:ext cx="6143625" cy="646331"/>
          </a:xfrm>
          <a:prstGeom prst="rect">
            <a:avLst/>
          </a:prstGeom>
          <a:noFill/>
          <a:ln w="9525">
            <a:noFill/>
            <a:miter lim="800000"/>
            <a:headEnd/>
            <a:tailEnd/>
          </a:ln>
        </p:spPr>
        <p:txBody>
          <a:bodyPr>
            <a:spAutoFit/>
          </a:bodyPr>
          <a:lstStyle/>
          <a:p>
            <a:pPr>
              <a:defRPr/>
            </a:pPr>
            <a:r>
              <a:rPr lang="es-ES" b="1" dirty="0">
                <a:latin typeface="+mj-lt"/>
              </a:rPr>
              <a:t>TIPOS DE CARGA</a:t>
            </a:r>
          </a:p>
          <a:p>
            <a:pPr>
              <a:defRPr/>
            </a:pPr>
            <a:endParaRPr lang="es-ES" b="1" dirty="0">
              <a:latin typeface="+mj-lt"/>
            </a:endParaRPr>
          </a:p>
        </p:txBody>
      </p:sp>
      <p:sp>
        <p:nvSpPr>
          <p:cNvPr id="21507" name="4 CuadroTexto"/>
          <p:cNvSpPr txBox="1">
            <a:spLocks noChangeArrowheads="1"/>
          </p:cNvSpPr>
          <p:nvPr/>
        </p:nvSpPr>
        <p:spPr bwMode="auto">
          <a:xfrm>
            <a:off x="2166938" y="1466851"/>
            <a:ext cx="4216400" cy="3330575"/>
          </a:xfrm>
          <a:prstGeom prst="rect">
            <a:avLst/>
          </a:prstGeom>
          <a:noFill/>
          <a:ln w="9525">
            <a:noFill/>
            <a:miter lim="800000"/>
            <a:headEnd/>
            <a:tailEnd/>
          </a:ln>
        </p:spPr>
        <p:txBody>
          <a:bodyPr>
            <a:spAutoFit/>
          </a:bodyPr>
          <a:lstStyle/>
          <a:p>
            <a:pPr marL="342900" indent="-342900">
              <a:defRPr/>
            </a:pPr>
            <a:r>
              <a:rPr lang="es-CO" b="1">
                <a:effectLst>
                  <a:outerShdw blurRad="38100" dist="38100" dir="2700000" algn="tl">
                    <a:srgbClr val="C0C0C0"/>
                  </a:outerShdw>
                </a:effectLst>
                <a:latin typeface="Arial" charset="0"/>
                <a:cs typeface="Arial" charset="0"/>
              </a:rPr>
              <a:t>Carga Suelta</a:t>
            </a:r>
          </a:p>
          <a:p>
            <a:pPr marL="342900" indent="-342900">
              <a:defRPr/>
            </a:pPr>
            <a:endParaRPr lang="es-CO">
              <a:effectLst>
                <a:outerShdw blurRad="38100" dist="38100" dir="2700000" algn="tl">
                  <a:srgbClr val="C0C0C0"/>
                </a:outerShdw>
              </a:effectLst>
              <a:latin typeface="Arial" charset="0"/>
              <a:cs typeface="Arial" charset="0"/>
            </a:endParaRPr>
          </a:p>
          <a:p>
            <a:pPr marL="342900" indent="-342900">
              <a:defRPr/>
            </a:pPr>
            <a:r>
              <a:rPr lang="es-CO" sz="1600">
                <a:latin typeface="Arial" charset="0"/>
                <a:cs typeface="Arial" charset="0"/>
              </a:rPr>
              <a:t>Bienes sueltos manipulados y embarcados como unidades separadas. </a:t>
            </a:r>
          </a:p>
          <a:p>
            <a:pPr marL="342900" indent="-342900">
              <a:defRPr/>
            </a:pPr>
            <a:endParaRPr lang="es-CO" sz="1600">
              <a:latin typeface="Arial" charset="0"/>
              <a:cs typeface="Arial" charset="0"/>
            </a:endParaRPr>
          </a:p>
          <a:p>
            <a:pPr marL="342900" indent="-342900">
              <a:defRPr/>
            </a:pPr>
            <a:r>
              <a:rPr lang="es-CO" sz="1600">
                <a:latin typeface="Arial" charset="0"/>
                <a:cs typeface="Arial" charset="0"/>
              </a:rPr>
              <a:t>Ejemplos: </a:t>
            </a:r>
          </a:p>
          <a:p>
            <a:pPr marL="342900" indent="-342900">
              <a:buFontTx/>
              <a:buChar char="-"/>
              <a:defRPr/>
            </a:pPr>
            <a:r>
              <a:rPr lang="es-CO" sz="1600">
                <a:latin typeface="Arial" charset="0"/>
                <a:cs typeface="Arial" charset="0"/>
              </a:rPr>
              <a:t>Planchas de hierro</a:t>
            </a:r>
          </a:p>
          <a:p>
            <a:pPr marL="342900" indent="-342900">
              <a:buFontTx/>
              <a:buChar char="-"/>
              <a:defRPr/>
            </a:pPr>
            <a:r>
              <a:rPr lang="es-CO" sz="1600">
                <a:latin typeface="Arial" charset="0"/>
                <a:cs typeface="Arial" charset="0"/>
              </a:rPr>
              <a:t>Rieles</a:t>
            </a:r>
          </a:p>
          <a:p>
            <a:pPr marL="342900" indent="-342900">
              <a:buFontTx/>
              <a:buChar char="-"/>
              <a:defRPr/>
            </a:pPr>
            <a:r>
              <a:rPr lang="es-CO" sz="1600">
                <a:latin typeface="Arial" charset="0"/>
                <a:cs typeface="Arial" charset="0"/>
              </a:rPr>
              <a:t>Tubos</a:t>
            </a:r>
          </a:p>
          <a:p>
            <a:pPr marL="342900" indent="-342900">
              <a:buFontTx/>
              <a:buChar char="-"/>
              <a:defRPr/>
            </a:pPr>
            <a:r>
              <a:rPr lang="es-CO" sz="1600">
                <a:latin typeface="Arial" charset="0"/>
                <a:cs typeface="Arial" charset="0"/>
              </a:rPr>
              <a:t>Llantas</a:t>
            </a:r>
          </a:p>
          <a:p>
            <a:pPr marL="342900" indent="-342900">
              <a:defRPr/>
            </a:pPr>
            <a:endParaRPr lang="es-CO" sz="1600">
              <a:latin typeface="Arial" charset="0"/>
              <a:cs typeface="Arial" charset="0"/>
            </a:endParaRPr>
          </a:p>
          <a:p>
            <a:pPr marL="342900" indent="-342900">
              <a:defRPr/>
            </a:pPr>
            <a:endParaRPr lang="es-CO" sz="1600">
              <a:latin typeface="Arial" charset="0"/>
              <a:cs typeface="Arial" charset="0"/>
            </a:endParaRPr>
          </a:p>
          <a:p>
            <a:pPr marL="342900" indent="-342900">
              <a:defRPr/>
            </a:pPr>
            <a:endParaRPr lang="es-CO" sz="1600">
              <a:latin typeface="Arial" charset="0"/>
              <a:cs typeface="Arial" charset="0"/>
            </a:endParaRPr>
          </a:p>
        </p:txBody>
      </p:sp>
      <p:pic>
        <p:nvPicPr>
          <p:cNvPr id="38916" name="Picture 2" descr="http://4.bp.blogspot.com/_-k_vg--jDeU/SKztXcAkspI/AAAAAAAADHg/fM4boETLKS8/s400/llant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2625" y="1628776"/>
            <a:ext cx="2801938" cy="2543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8917" name="Picture 4" descr="http://www.traduccionesalchino.com/images/acero/tubos_acer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9375" y="3429001"/>
            <a:ext cx="3028950" cy="2271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48505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ChangeArrowheads="1"/>
          </p:cNvSpPr>
          <p:nvPr/>
        </p:nvSpPr>
        <p:spPr bwMode="auto">
          <a:xfrm>
            <a:off x="1992313" y="1052513"/>
            <a:ext cx="8280400" cy="792162"/>
          </a:xfrm>
          <a:prstGeom prst="rect">
            <a:avLst/>
          </a:prstGeom>
          <a:noFill/>
          <a:ln w="9525">
            <a:noFill/>
            <a:miter lim="800000"/>
            <a:headEnd/>
            <a:tailEnd/>
          </a:ln>
          <a:effectLst/>
        </p:spPr>
        <p:txBody>
          <a:bodyPr lIns="92075" tIns="46038" rIns="92075" bIns="46038" anchor="b"/>
          <a:lstStyle/>
          <a:p>
            <a:pPr eaLnBrk="0" hangingPunct="0">
              <a:lnSpc>
                <a:spcPct val="90000"/>
              </a:lnSpc>
              <a:defRPr/>
            </a:pPr>
            <a:r>
              <a:rPr lang="es-ES" b="1">
                <a:effectLst>
                  <a:outerShdw blurRad="38100" dist="38100" dir="2700000" algn="tl">
                    <a:srgbClr val="C0C0C0"/>
                  </a:outerShdw>
                </a:effectLst>
                <a:latin typeface="Arial" charset="0"/>
              </a:rPr>
              <a:t>Unidad de Carga (Unitarización)</a:t>
            </a:r>
          </a:p>
        </p:txBody>
      </p:sp>
      <p:sp>
        <p:nvSpPr>
          <p:cNvPr id="39939" name="Text Box 5"/>
          <p:cNvSpPr txBox="1">
            <a:spLocks noChangeArrowheads="1"/>
          </p:cNvSpPr>
          <p:nvPr/>
        </p:nvSpPr>
        <p:spPr bwMode="auto">
          <a:xfrm>
            <a:off x="1919288" y="2060576"/>
            <a:ext cx="8280400" cy="1465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r>
              <a:rPr lang="es-ES" altLang="es-MX" sz="1800">
                <a:latin typeface="Arial" charset="0"/>
              </a:rPr>
              <a:t>Agrupación de embalajes en una carga compacta de mayor tamaño, para ser manejada como una sola unidad, reduciendo superficies de almacenamiento, facilitando operaciones de manipulación de mercancías</a:t>
            </a:r>
          </a:p>
          <a:p>
            <a:pPr algn="just"/>
            <a:r>
              <a:rPr lang="es-ES" altLang="es-MX" sz="1800">
                <a:latin typeface="Arial" charset="0"/>
              </a:rPr>
              <a:t>y favoreciendo labores </a:t>
            </a:r>
          </a:p>
          <a:p>
            <a:pPr algn="just"/>
            <a:r>
              <a:rPr lang="es-ES" altLang="es-MX" sz="1800">
                <a:latin typeface="Arial" charset="0"/>
              </a:rPr>
              <a:t>logísticas.  </a:t>
            </a:r>
          </a:p>
        </p:txBody>
      </p:sp>
      <p:pic>
        <p:nvPicPr>
          <p:cNvPr id="39940" name="Picture 6" descr="Empaqu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6364" y="3284539"/>
            <a:ext cx="2841625" cy="2293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2"/>
          <p:cNvSpPr>
            <a:spLocks noChangeArrowheads="1"/>
          </p:cNvSpPr>
          <p:nvPr/>
        </p:nvSpPr>
        <p:spPr bwMode="auto">
          <a:xfrm>
            <a:off x="1881189" y="403225"/>
            <a:ext cx="6143625" cy="861774"/>
          </a:xfrm>
          <a:prstGeom prst="rect">
            <a:avLst/>
          </a:prstGeom>
          <a:noFill/>
          <a:ln w="9525">
            <a:noFill/>
            <a:miter lim="800000"/>
            <a:headEnd/>
            <a:tailEnd/>
          </a:ln>
        </p:spPr>
        <p:txBody>
          <a:bodyPr>
            <a:spAutoFit/>
          </a:bodyPr>
          <a:lstStyle/>
          <a:p>
            <a:pPr>
              <a:defRPr/>
            </a:pPr>
            <a:r>
              <a:rPr lang="es-ES" sz="3200" b="1" dirty="0">
                <a:latin typeface="+mj-lt"/>
              </a:rPr>
              <a:t>Tipos de Carga</a:t>
            </a:r>
          </a:p>
          <a:p>
            <a:pPr>
              <a:defRPr/>
            </a:pPr>
            <a:endParaRPr lang="es-ES" b="1" dirty="0">
              <a:latin typeface="+mj-lt"/>
            </a:endParaRPr>
          </a:p>
        </p:txBody>
      </p:sp>
    </p:spTree>
    <p:extLst>
      <p:ext uri="{BB962C8B-B14F-4D97-AF65-F5344CB8AC3E}">
        <p14:creationId xmlns:p14="http://schemas.microsoft.com/office/powerpoint/2010/main" val="198361403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ChangeArrowheads="1"/>
          </p:cNvSpPr>
          <p:nvPr/>
        </p:nvSpPr>
        <p:spPr bwMode="auto">
          <a:xfrm>
            <a:off x="1992313" y="908051"/>
            <a:ext cx="8280400" cy="792163"/>
          </a:xfrm>
          <a:prstGeom prst="rect">
            <a:avLst/>
          </a:prstGeom>
          <a:noFill/>
          <a:ln w="9525">
            <a:noFill/>
            <a:miter lim="800000"/>
            <a:headEnd/>
            <a:tailEnd/>
          </a:ln>
          <a:effectLst/>
        </p:spPr>
        <p:txBody>
          <a:bodyPr lIns="92075" tIns="46038" rIns="92075" bIns="46038" anchor="b"/>
          <a:lstStyle/>
          <a:p>
            <a:pPr eaLnBrk="0" hangingPunct="0">
              <a:lnSpc>
                <a:spcPct val="90000"/>
              </a:lnSpc>
              <a:defRPr/>
            </a:pPr>
            <a:r>
              <a:rPr lang="es-ES" b="1">
                <a:effectLst>
                  <a:outerShdw blurRad="38100" dist="38100" dir="2700000" algn="tl">
                    <a:srgbClr val="C0C0C0"/>
                  </a:outerShdw>
                </a:effectLst>
                <a:latin typeface="Arial" charset="0"/>
              </a:rPr>
              <a:t>Carga a Granel (Líquida, sólida, gaseosa)</a:t>
            </a:r>
          </a:p>
        </p:txBody>
      </p:sp>
      <p:sp>
        <p:nvSpPr>
          <p:cNvPr id="40963" name="Text Box 5"/>
          <p:cNvSpPr txBox="1">
            <a:spLocks noChangeArrowheads="1"/>
          </p:cNvSpPr>
          <p:nvPr/>
        </p:nvSpPr>
        <p:spPr bwMode="auto">
          <a:xfrm>
            <a:off x="1919288" y="1916114"/>
            <a:ext cx="8280400" cy="2078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r>
              <a:rPr lang="es-ES" altLang="es-MX" sz="1600">
                <a:latin typeface="Arial" charset="0"/>
              </a:rPr>
              <a:t>Los graneles se almacenan por lo general en tanques o silos. Ninguno de estos productos necesita embalaje o unitarización.</a:t>
            </a:r>
          </a:p>
          <a:p>
            <a:pPr algn="just"/>
            <a:endParaRPr lang="es-ES" altLang="es-MX" sz="1600">
              <a:latin typeface="Arial" charset="0"/>
            </a:endParaRPr>
          </a:p>
          <a:p>
            <a:pPr algn="just"/>
            <a:r>
              <a:rPr lang="es-ES" altLang="es-MX" sz="1600">
                <a:latin typeface="Arial" charset="0"/>
              </a:rPr>
              <a:t>Ejemplos:</a:t>
            </a:r>
          </a:p>
          <a:p>
            <a:pPr algn="just">
              <a:buFontTx/>
              <a:buChar char="-"/>
            </a:pPr>
            <a:r>
              <a:rPr lang="es-ES" altLang="es-MX" sz="1600">
                <a:latin typeface="Arial" charset="0"/>
              </a:rPr>
              <a:t>Sólidos: granos, minerales, fertilizantes</a:t>
            </a:r>
          </a:p>
          <a:p>
            <a:pPr algn="just">
              <a:buFontTx/>
              <a:buChar char="-"/>
            </a:pPr>
            <a:r>
              <a:rPr lang="es-ES" altLang="es-MX" sz="1600">
                <a:latin typeface="Arial" charset="0"/>
              </a:rPr>
              <a:t>Líquidos: petróleo, lubricantes, gasolina</a:t>
            </a:r>
          </a:p>
          <a:p>
            <a:pPr algn="just">
              <a:buFontTx/>
              <a:buChar char="-"/>
            </a:pPr>
            <a:r>
              <a:rPr lang="es-ES" altLang="es-MX" sz="1600">
                <a:latin typeface="Arial" charset="0"/>
              </a:rPr>
              <a:t>Gases: gas propano, butano</a:t>
            </a:r>
          </a:p>
          <a:p>
            <a:pPr algn="just"/>
            <a:endParaRPr lang="es-ES" altLang="es-MX" sz="1800">
              <a:latin typeface="Arial" charset="0"/>
            </a:endParaRPr>
          </a:p>
        </p:txBody>
      </p:sp>
      <p:sp>
        <p:nvSpPr>
          <p:cNvPr id="7" name="Rectangle 2"/>
          <p:cNvSpPr>
            <a:spLocks noChangeArrowheads="1"/>
          </p:cNvSpPr>
          <p:nvPr/>
        </p:nvSpPr>
        <p:spPr bwMode="auto">
          <a:xfrm>
            <a:off x="1881189" y="403225"/>
            <a:ext cx="6143625" cy="861774"/>
          </a:xfrm>
          <a:prstGeom prst="rect">
            <a:avLst/>
          </a:prstGeom>
          <a:noFill/>
          <a:ln w="9525">
            <a:noFill/>
            <a:miter lim="800000"/>
            <a:headEnd/>
            <a:tailEnd/>
          </a:ln>
        </p:spPr>
        <p:txBody>
          <a:bodyPr>
            <a:spAutoFit/>
          </a:bodyPr>
          <a:lstStyle/>
          <a:p>
            <a:pPr>
              <a:defRPr/>
            </a:pPr>
            <a:r>
              <a:rPr lang="es-ES" sz="3200" b="1" dirty="0">
                <a:latin typeface="+mj-lt"/>
              </a:rPr>
              <a:t>Tipos de Carga</a:t>
            </a:r>
          </a:p>
          <a:p>
            <a:pPr>
              <a:defRPr/>
            </a:pPr>
            <a:endParaRPr lang="es-ES" b="1" dirty="0">
              <a:latin typeface="+mj-lt"/>
            </a:endParaRPr>
          </a:p>
        </p:txBody>
      </p:sp>
      <p:pic>
        <p:nvPicPr>
          <p:cNvPr id="40965" name="Picture 2" descr="http://www.loporcaro.it/silos_stoccaggio_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3464" y="4149725"/>
            <a:ext cx="2928937" cy="1862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966" name="Picture 4" descr="http://metrointermodal.com/yahoo_site_admin/assets/images/Isos_OTR.35580222_st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4564" y="4149726"/>
            <a:ext cx="3881437" cy="1890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915540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1981200" y="274638"/>
            <a:ext cx="8229600" cy="114300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SHIPPING AND HANDLING</a:t>
            </a:r>
          </a:p>
        </p:txBody>
      </p:sp>
      <p:sp>
        <p:nvSpPr>
          <p:cNvPr id="4098" name="Rectangle 2"/>
          <p:cNvSpPr>
            <a:spLocks noGrp="1" noChangeArrowheads="1"/>
          </p:cNvSpPr>
          <p:nvPr>
            <p:ph type="body" idx="1"/>
          </p:nvPr>
        </p:nvSpPr>
        <p:spPr>
          <a:xfrm>
            <a:off x="1981200" y="1752600"/>
            <a:ext cx="8305800" cy="3657600"/>
          </a:xfrm>
          <a:ln/>
        </p:spPr>
        <p:txBody>
          <a:bodyPr/>
          <a:lstStyle/>
          <a:p>
            <a:pPr algn="just">
              <a:lnSpc>
                <a:spcPct val="93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dirty="0"/>
          </a:p>
          <a:p>
            <a:pPr algn="just">
              <a:spcBef>
                <a:spcPts val="9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3600" dirty="0" err="1"/>
              <a:t>Es</a:t>
            </a:r>
            <a:r>
              <a:rPr lang="en-GB" altLang="en-US" sz="3600" dirty="0"/>
              <a:t> </a:t>
            </a:r>
            <a:r>
              <a:rPr lang="en-GB" altLang="en-US" sz="3600" dirty="0" err="1"/>
              <a:t>una</a:t>
            </a:r>
            <a:r>
              <a:rPr lang="en-GB" altLang="en-US" sz="3600" dirty="0"/>
              <a:t> de </a:t>
            </a:r>
            <a:r>
              <a:rPr lang="en-GB" altLang="en-US" sz="3600" dirty="0" err="1"/>
              <a:t>las</a:t>
            </a:r>
            <a:r>
              <a:rPr lang="en-GB" altLang="en-US" sz="3600" dirty="0"/>
              <a:t> </a:t>
            </a:r>
            <a:r>
              <a:rPr lang="en-GB" altLang="en-US" sz="3600" dirty="0" err="1"/>
              <a:t>actividades</a:t>
            </a:r>
            <a:r>
              <a:rPr lang="en-GB" altLang="en-US" sz="3600" dirty="0"/>
              <a:t> </a:t>
            </a:r>
            <a:r>
              <a:rPr lang="en-GB" altLang="en-US" sz="3600" dirty="0" err="1"/>
              <a:t>más</a:t>
            </a:r>
            <a:r>
              <a:rPr lang="en-GB" altLang="en-US" sz="3600" dirty="0"/>
              <a:t> </a:t>
            </a:r>
            <a:r>
              <a:rPr lang="en-GB" altLang="en-US" sz="3600" dirty="0" err="1"/>
              <a:t>importantes</a:t>
            </a:r>
            <a:r>
              <a:rPr lang="en-GB" altLang="en-US" sz="3600" dirty="0"/>
              <a:t> </a:t>
            </a:r>
            <a:r>
              <a:rPr lang="en-GB" altLang="en-US" sz="3600" dirty="0" err="1"/>
              <a:t>desarrolladas</a:t>
            </a:r>
            <a:r>
              <a:rPr lang="en-GB" altLang="en-US" sz="3600" dirty="0"/>
              <a:t> </a:t>
            </a:r>
            <a:r>
              <a:rPr lang="en-GB" altLang="en-US" sz="3600" dirty="0" err="1"/>
              <a:t>dentro</a:t>
            </a:r>
            <a:r>
              <a:rPr lang="en-GB" altLang="en-US" sz="3600" dirty="0"/>
              <a:t> del </a:t>
            </a:r>
            <a:r>
              <a:rPr lang="en-GB" altLang="en-US" sz="3600" dirty="0" err="1"/>
              <a:t>Comercio</a:t>
            </a:r>
            <a:r>
              <a:rPr lang="en-GB" altLang="en-US" sz="3600" dirty="0"/>
              <a:t> </a:t>
            </a:r>
            <a:r>
              <a:rPr lang="en-GB" altLang="en-US" sz="3600" dirty="0" err="1"/>
              <a:t>Internacional</a:t>
            </a:r>
            <a:r>
              <a:rPr lang="en-GB" altLang="en-US" sz="3600" dirty="0"/>
              <a:t> y </a:t>
            </a:r>
            <a:r>
              <a:rPr lang="en-GB" altLang="en-US" sz="3600" dirty="0" err="1"/>
              <a:t>que</a:t>
            </a:r>
            <a:r>
              <a:rPr lang="en-GB" altLang="en-US" sz="3600" dirty="0"/>
              <a:t> </a:t>
            </a:r>
            <a:r>
              <a:rPr lang="en-GB" altLang="en-US" sz="3600" dirty="0" err="1"/>
              <a:t>requiere</a:t>
            </a:r>
            <a:r>
              <a:rPr lang="en-GB" altLang="en-US" sz="3600" dirty="0"/>
              <a:t> </a:t>
            </a:r>
            <a:r>
              <a:rPr lang="en-GB" altLang="en-US" sz="3600" dirty="0" err="1"/>
              <a:t>conocimientos</a:t>
            </a:r>
            <a:r>
              <a:rPr lang="en-GB" altLang="en-US" sz="3600" dirty="0"/>
              <a:t> </a:t>
            </a:r>
            <a:r>
              <a:rPr lang="en-GB" altLang="en-US" sz="3600" dirty="0" err="1"/>
              <a:t>especializados</a:t>
            </a:r>
            <a:r>
              <a:rPr lang="en-GB" altLang="en-US" sz="3600" dirty="0"/>
              <a:t>.</a:t>
            </a:r>
            <a:endParaRPr lang="en-GB" altLang="en-US" dirty="0"/>
          </a:p>
        </p:txBody>
      </p:sp>
    </p:spTree>
    <p:extLst>
      <p:ext uri="{BB962C8B-B14F-4D97-AF65-F5344CB8AC3E}">
        <p14:creationId xmlns:p14="http://schemas.microsoft.com/office/powerpoint/2010/main" val="134144318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097"/>
                                        </p:tgtEl>
                                        <p:attrNameLst>
                                          <p:attrName>style.visibility</p:attrName>
                                        </p:attrNameLst>
                                      </p:cBhvr>
                                      <p:to>
                                        <p:strVal val="visible"/>
                                      </p:to>
                                    </p:set>
                                    <p:animEffect transition="in" filter="box(out)">
                                      <p:cBhvr>
                                        <p:cTn id="7" dur="500"/>
                                        <p:tgtEl>
                                          <p:spTgt spid="40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098">
                                            <p:txEl>
                                              <p:pRg st="1" end="1"/>
                                            </p:txEl>
                                          </p:spTgt>
                                        </p:tgtEl>
                                        <p:attrNameLst>
                                          <p:attrName>style.visibility</p:attrName>
                                        </p:attrNameLst>
                                      </p:cBhvr>
                                      <p:to>
                                        <p:strVal val="visible"/>
                                      </p:to>
                                    </p:set>
                                    <p:animEffect transition="in" filter="box(out)">
                                      <p:cBhvr>
                                        <p:cTn id="12" dur="500"/>
                                        <p:tgtEl>
                                          <p:spTgt spid="409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autoUpdateAnimBg="0"/>
      <p:bldP spid="4098" grpId="0" build="p"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ChangeArrowheads="1"/>
          </p:cNvSpPr>
          <p:nvPr/>
        </p:nvSpPr>
        <p:spPr bwMode="auto">
          <a:xfrm>
            <a:off x="1992313" y="765176"/>
            <a:ext cx="8280400" cy="792163"/>
          </a:xfrm>
          <a:prstGeom prst="rect">
            <a:avLst/>
          </a:prstGeom>
          <a:noFill/>
          <a:ln w="9525">
            <a:noFill/>
            <a:miter lim="800000"/>
            <a:headEnd/>
            <a:tailEnd/>
          </a:ln>
          <a:effectLst/>
        </p:spPr>
        <p:txBody>
          <a:bodyPr lIns="92075" tIns="46038" rIns="92075" bIns="46038" anchor="b"/>
          <a:lstStyle/>
          <a:p>
            <a:pPr eaLnBrk="0" hangingPunct="0">
              <a:lnSpc>
                <a:spcPct val="90000"/>
              </a:lnSpc>
              <a:defRPr/>
            </a:pPr>
            <a:r>
              <a:rPr lang="es-ES" b="1">
                <a:effectLst>
                  <a:outerShdw blurRad="38100" dist="38100" dir="2700000" algn="tl">
                    <a:srgbClr val="C0C0C0"/>
                  </a:outerShdw>
                </a:effectLst>
                <a:latin typeface="Arial" charset="0"/>
              </a:rPr>
              <a:t>Carga Refrigerada o Perecedera</a:t>
            </a:r>
          </a:p>
        </p:txBody>
      </p:sp>
      <p:sp>
        <p:nvSpPr>
          <p:cNvPr id="41987" name="Text Box 5"/>
          <p:cNvSpPr txBox="1">
            <a:spLocks noChangeArrowheads="1"/>
          </p:cNvSpPr>
          <p:nvPr/>
        </p:nvSpPr>
        <p:spPr bwMode="auto">
          <a:xfrm>
            <a:off x="1919289" y="2103438"/>
            <a:ext cx="3455987" cy="283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r>
              <a:rPr lang="es-ES" altLang="es-MX" sz="1800">
                <a:latin typeface="Arial" charset="0"/>
              </a:rPr>
              <a:t>Durante la distribución, la conservación cobra la mayor importancia</a:t>
            </a:r>
          </a:p>
          <a:p>
            <a:pPr algn="just"/>
            <a:endParaRPr lang="es-ES" altLang="es-MX" sz="1800">
              <a:latin typeface="Arial" charset="0"/>
            </a:endParaRPr>
          </a:p>
          <a:p>
            <a:pPr algn="just"/>
            <a:r>
              <a:rPr lang="es-ES" altLang="es-MX" sz="1800">
                <a:latin typeface="Arial" charset="0"/>
              </a:rPr>
              <a:t>Ejemplos:</a:t>
            </a:r>
          </a:p>
          <a:p>
            <a:pPr algn="just">
              <a:buFontTx/>
              <a:buChar char="-"/>
            </a:pPr>
            <a:r>
              <a:rPr lang="es-ES" altLang="es-MX" sz="1800">
                <a:latin typeface="Arial" charset="0"/>
              </a:rPr>
              <a:t>Frutas y verduras</a:t>
            </a:r>
          </a:p>
          <a:p>
            <a:pPr algn="just">
              <a:buFontTx/>
              <a:buChar char="-"/>
            </a:pPr>
            <a:r>
              <a:rPr lang="es-ES" altLang="es-MX" sz="1800">
                <a:latin typeface="Arial" charset="0"/>
              </a:rPr>
              <a:t>Flores frescas</a:t>
            </a:r>
          </a:p>
          <a:p>
            <a:pPr algn="just">
              <a:buFontTx/>
              <a:buChar char="-"/>
            </a:pPr>
            <a:r>
              <a:rPr lang="es-ES" altLang="es-MX" sz="1800">
                <a:latin typeface="Arial" charset="0"/>
              </a:rPr>
              <a:t>Carnes, pescados y mariscos</a:t>
            </a:r>
          </a:p>
          <a:p>
            <a:pPr algn="just">
              <a:buFontTx/>
              <a:buChar char="-"/>
            </a:pPr>
            <a:r>
              <a:rPr lang="es-ES" altLang="es-MX" sz="1800">
                <a:latin typeface="Arial" charset="0"/>
              </a:rPr>
              <a:t>Lácteos</a:t>
            </a:r>
          </a:p>
          <a:p>
            <a:pPr algn="just"/>
            <a:endParaRPr lang="es-ES" altLang="es-MX" sz="1800">
              <a:latin typeface="Arial" charset="0"/>
            </a:endParaRPr>
          </a:p>
        </p:txBody>
      </p:sp>
      <p:sp>
        <p:nvSpPr>
          <p:cNvPr id="7" name="Rectangle 2"/>
          <p:cNvSpPr>
            <a:spLocks noChangeArrowheads="1"/>
          </p:cNvSpPr>
          <p:nvPr/>
        </p:nvSpPr>
        <p:spPr bwMode="auto">
          <a:xfrm>
            <a:off x="1881189" y="403225"/>
            <a:ext cx="6143625" cy="861774"/>
          </a:xfrm>
          <a:prstGeom prst="rect">
            <a:avLst/>
          </a:prstGeom>
          <a:noFill/>
          <a:ln w="9525">
            <a:noFill/>
            <a:miter lim="800000"/>
            <a:headEnd/>
            <a:tailEnd/>
          </a:ln>
        </p:spPr>
        <p:txBody>
          <a:bodyPr>
            <a:spAutoFit/>
          </a:bodyPr>
          <a:lstStyle/>
          <a:p>
            <a:pPr>
              <a:defRPr/>
            </a:pPr>
            <a:r>
              <a:rPr lang="es-ES" sz="3200" b="1" dirty="0">
                <a:latin typeface="+mj-lt"/>
              </a:rPr>
              <a:t>Tipos de Carga</a:t>
            </a:r>
          </a:p>
          <a:p>
            <a:pPr>
              <a:defRPr/>
            </a:pPr>
            <a:endParaRPr lang="es-ES" b="1" dirty="0">
              <a:latin typeface="+mj-lt"/>
            </a:endParaRPr>
          </a:p>
        </p:txBody>
      </p:sp>
      <p:pic>
        <p:nvPicPr>
          <p:cNvPr id="4198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1901" y="4292601"/>
            <a:ext cx="2809875" cy="1914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99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6364" y="1341439"/>
            <a:ext cx="3228975" cy="2200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991" name="Picture 5" descr="Ver imagen en tamaño complet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4425" y="2781301"/>
            <a:ext cx="2857500" cy="2157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5503532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ChangeArrowheads="1"/>
          </p:cNvSpPr>
          <p:nvPr/>
        </p:nvSpPr>
        <p:spPr bwMode="auto">
          <a:xfrm>
            <a:off x="1992313" y="908051"/>
            <a:ext cx="8280400" cy="792163"/>
          </a:xfrm>
          <a:prstGeom prst="rect">
            <a:avLst/>
          </a:prstGeom>
          <a:noFill/>
          <a:ln w="9525">
            <a:noFill/>
            <a:miter lim="800000"/>
            <a:headEnd/>
            <a:tailEnd/>
          </a:ln>
          <a:effectLst/>
        </p:spPr>
        <p:txBody>
          <a:bodyPr lIns="92075" tIns="46038" rIns="92075" bIns="46038" anchor="b"/>
          <a:lstStyle/>
          <a:p>
            <a:pPr eaLnBrk="0" hangingPunct="0">
              <a:lnSpc>
                <a:spcPct val="90000"/>
              </a:lnSpc>
              <a:defRPr/>
            </a:pPr>
            <a:r>
              <a:rPr lang="es-ES" b="1">
                <a:effectLst>
                  <a:outerShdw blurRad="38100" dist="38100" dir="2700000" algn="tl">
                    <a:srgbClr val="C0C0C0"/>
                  </a:outerShdw>
                </a:effectLst>
                <a:latin typeface="Arial" charset="0"/>
              </a:rPr>
              <a:t>Carga Peligrosa</a:t>
            </a:r>
          </a:p>
        </p:txBody>
      </p:sp>
      <p:sp>
        <p:nvSpPr>
          <p:cNvPr id="7" name="Rectangle 2"/>
          <p:cNvSpPr>
            <a:spLocks noChangeArrowheads="1"/>
          </p:cNvSpPr>
          <p:nvPr/>
        </p:nvSpPr>
        <p:spPr bwMode="auto">
          <a:xfrm>
            <a:off x="1881189" y="403225"/>
            <a:ext cx="6143625" cy="861774"/>
          </a:xfrm>
          <a:prstGeom prst="rect">
            <a:avLst/>
          </a:prstGeom>
          <a:noFill/>
          <a:ln w="9525">
            <a:noFill/>
            <a:miter lim="800000"/>
            <a:headEnd/>
            <a:tailEnd/>
          </a:ln>
        </p:spPr>
        <p:txBody>
          <a:bodyPr>
            <a:spAutoFit/>
          </a:bodyPr>
          <a:lstStyle/>
          <a:p>
            <a:pPr>
              <a:defRPr/>
            </a:pPr>
            <a:r>
              <a:rPr lang="es-ES" sz="3200" b="1" dirty="0">
                <a:latin typeface="+mj-lt"/>
              </a:rPr>
              <a:t>Tipos de Carga</a:t>
            </a:r>
          </a:p>
          <a:p>
            <a:pPr>
              <a:defRPr/>
            </a:pPr>
            <a:endParaRPr lang="es-ES" b="1" dirty="0">
              <a:latin typeface="+mj-lt"/>
            </a:endParaRPr>
          </a:p>
        </p:txBody>
      </p:sp>
      <p:pic>
        <p:nvPicPr>
          <p:cNvPr id="43012" name="Imagen 53" descr="tox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1338" y="2216150"/>
            <a:ext cx="1162050" cy="1123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013" name="Imagen 54" descr="infectio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7101" y="2216150"/>
            <a:ext cx="1133475" cy="1104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3014" name="Rectangle 59"/>
          <p:cNvSpPr>
            <a:spLocks noChangeArrowheads="1"/>
          </p:cNvSpPr>
          <p:nvPr/>
        </p:nvSpPr>
        <p:spPr bwMode="auto">
          <a:xfrm>
            <a:off x="5721800" y="3743733"/>
            <a:ext cx="53091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200">
                <a:cs typeface="Times New Roman" pitchFamily="18" charset="0"/>
              </a:rPr>
              <a:t>         </a:t>
            </a:r>
            <a:endParaRPr lang="es-ES" altLang="es-MX"/>
          </a:p>
        </p:txBody>
      </p:sp>
      <p:pic>
        <p:nvPicPr>
          <p:cNvPr id="43015" name="Imagen 55" descr="radiactiv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24451" y="2216150"/>
            <a:ext cx="1368425" cy="1098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016" name="Imagen 62" descr="spontaneou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96114" y="2216151"/>
            <a:ext cx="1296987" cy="1095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3017" name="Rectangle 63"/>
          <p:cNvSpPr>
            <a:spLocks noChangeArrowheads="1"/>
          </p:cNvSpPr>
          <p:nvPr/>
        </p:nvSpPr>
        <p:spPr bwMode="auto">
          <a:xfrm>
            <a:off x="5837215" y="3734208"/>
            <a:ext cx="30008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200">
                <a:cs typeface="Times New Roman" pitchFamily="18" charset="0"/>
              </a:rPr>
              <a:t>   </a:t>
            </a:r>
            <a:endParaRPr lang="es-ES" altLang="es-MX"/>
          </a:p>
        </p:txBody>
      </p:sp>
      <p:pic>
        <p:nvPicPr>
          <p:cNvPr id="43018" name="Imagen 56" descr="flammable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96338" y="2071689"/>
            <a:ext cx="1447800" cy="1400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019" name="Imagen 57" descr="whenwe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39901" y="4232276"/>
            <a:ext cx="1343025" cy="1381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020" name="Imagen 58" descr="flammable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67100" y="4232276"/>
            <a:ext cx="1257300" cy="1400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3021" name="Rectangle 68"/>
          <p:cNvSpPr>
            <a:spLocks noChangeArrowheads="1"/>
          </p:cNvSpPr>
          <p:nvPr/>
        </p:nvSpPr>
        <p:spPr bwMode="auto">
          <a:xfrm>
            <a:off x="5837215" y="2905533"/>
            <a:ext cx="30008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200">
                <a:cs typeface="Times New Roman" pitchFamily="18" charset="0"/>
              </a:rPr>
              <a:t>   </a:t>
            </a:r>
            <a:endParaRPr lang="es-ES" altLang="es-MX"/>
          </a:p>
        </p:txBody>
      </p:sp>
      <p:sp>
        <p:nvSpPr>
          <p:cNvPr id="43022" name="Rectangle 69"/>
          <p:cNvSpPr>
            <a:spLocks noChangeArrowheads="1"/>
          </p:cNvSpPr>
          <p:nvPr/>
        </p:nvSpPr>
        <p:spPr bwMode="auto">
          <a:xfrm>
            <a:off x="5837215" y="4561296"/>
            <a:ext cx="30008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200">
                <a:cs typeface="Times New Roman" pitchFamily="18" charset="0"/>
              </a:rPr>
              <a:t>   </a:t>
            </a:r>
            <a:endParaRPr lang="es-ES" altLang="es-MX"/>
          </a:p>
        </p:txBody>
      </p:sp>
      <p:pic>
        <p:nvPicPr>
          <p:cNvPr id="43023" name="Imagen 59" descr="peroxid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24450" y="4232276"/>
            <a:ext cx="1485900" cy="1438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024" name="Imagen 61" descr="toxicga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67551" y="4232276"/>
            <a:ext cx="1343025" cy="1495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025" name="Imagen 60" descr="flammable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796339" y="4232275"/>
            <a:ext cx="1419225" cy="1428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3026" name="Rectangle 75"/>
          <p:cNvSpPr>
            <a:spLocks noChangeArrowheads="1"/>
          </p:cNvSpPr>
          <p:nvPr/>
        </p:nvSpPr>
        <p:spPr bwMode="auto">
          <a:xfrm>
            <a:off x="5837215" y="2853146"/>
            <a:ext cx="30008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200">
                <a:cs typeface="Times New Roman" pitchFamily="18" charset="0"/>
              </a:rPr>
              <a:t>   </a:t>
            </a:r>
            <a:endParaRPr lang="es-ES" altLang="es-MX"/>
          </a:p>
        </p:txBody>
      </p:sp>
      <p:sp>
        <p:nvSpPr>
          <p:cNvPr id="43027" name="Rectangle 78"/>
          <p:cNvSpPr>
            <a:spLocks noChangeArrowheads="1"/>
          </p:cNvSpPr>
          <p:nvPr/>
        </p:nvSpPr>
        <p:spPr bwMode="auto">
          <a:xfrm>
            <a:off x="2097088" y="3482976"/>
            <a:ext cx="557212"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000"/>
              <a:t>Tóxico</a:t>
            </a:r>
          </a:p>
        </p:txBody>
      </p:sp>
      <p:sp>
        <p:nvSpPr>
          <p:cNvPr id="43028" name="Rectangle 79"/>
          <p:cNvSpPr>
            <a:spLocks noChangeArrowheads="1"/>
          </p:cNvSpPr>
          <p:nvPr/>
        </p:nvSpPr>
        <p:spPr bwMode="auto">
          <a:xfrm>
            <a:off x="3673003" y="3511551"/>
            <a:ext cx="721671"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000"/>
              <a:t>Infeccioso</a:t>
            </a:r>
          </a:p>
        </p:txBody>
      </p:sp>
      <p:sp>
        <p:nvSpPr>
          <p:cNvPr id="43029" name="Rectangle 80"/>
          <p:cNvSpPr>
            <a:spLocks noChangeArrowheads="1"/>
          </p:cNvSpPr>
          <p:nvPr/>
        </p:nvSpPr>
        <p:spPr bwMode="auto">
          <a:xfrm>
            <a:off x="5219143" y="3511551"/>
            <a:ext cx="1231426"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000"/>
              <a:t>Material radioactivo</a:t>
            </a:r>
          </a:p>
        </p:txBody>
      </p:sp>
      <p:sp>
        <p:nvSpPr>
          <p:cNvPr id="43030" name="Rectangle 81"/>
          <p:cNvSpPr>
            <a:spLocks noChangeArrowheads="1"/>
          </p:cNvSpPr>
          <p:nvPr/>
        </p:nvSpPr>
        <p:spPr bwMode="auto">
          <a:xfrm>
            <a:off x="6913710" y="3482976"/>
            <a:ext cx="141416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000"/>
              <a:t>Combustión espontánea</a:t>
            </a:r>
          </a:p>
        </p:txBody>
      </p:sp>
      <p:sp>
        <p:nvSpPr>
          <p:cNvPr id="43031" name="Rectangle 82"/>
          <p:cNvSpPr>
            <a:spLocks noChangeArrowheads="1"/>
          </p:cNvSpPr>
          <p:nvPr/>
        </p:nvSpPr>
        <p:spPr bwMode="auto">
          <a:xfrm>
            <a:off x="9042810" y="3584576"/>
            <a:ext cx="867545"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000"/>
              <a:t>Gas flamable</a:t>
            </a:r>
          </a:p>
        </p:txBody>
      </p:sp>
      <p:sp>
        <p:nvSpPr>
          <p:cNvPr id="43032" name="Rectangle 84"/>
          <p:cNvSpPr>
            <a:spLocks noChangeArrowheads="1"/>
          </p:cNvSpPr>
          <p:nvPr/>
        </p:nvSpPr>
        <p:spPr bwMode="auto">
          <a:xfrm>
            <a:off x="3522663" y="5743576"/>
            <a:ext cx="1109662"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000"/>
              <a:t>Líquido flamable</a:t>
            </a:r>
          </a:p>
        </p:txBody>
      </p:sp>
      <p:sp>
        <p:nvSpPr>
          <p:cNvPr id="43033" name="Rectangle 85"/>
          <p:cNvSpPr>
            <a:spLocks noChangeArrowheads="1"/>
          </p:cNvSpPr>
          <p:nvPr/>
        </p:nvSpPr>
        <p:spPr bwMode="auto">
          <a:xfrm>
            <a:off x="5241062" y="5757864"/>
            <a:ext cx="113043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000"/>
              <a:t>Peróxido orgánico</a:t>
            </a:r>
          </a:p>
        </p:txBody>
      </p:sp>
      <p:sp>
        <p:nvSpPr>
          <p:cNvPr id="43034" name="Rectangle 86"/>
          <p:cNvSpPr>
            <a:spLocks noChangeArrowheads="1"/>
          </p:cNvSpPr>
          <p:nvPr/>
        </p:nvSpPr>
        <p:spPr bwMode="auto">
          <a:xfrm>
            <a:off x="7322588" y="5830889"/>
            <a:ext cx="737701"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000"/>
              <a:t>Gas tóxico</a:t>
            </a:r>
          </a:p>
        </p:txBody>
      </p:sp>
      <p:sp>
        <p:nvSpPr>
          <p:cNvPr id="43035" name="Rectangle 87"/>
          <p:cNvSpPr>
            <a:spLocks noChangeArrowheads="1"/>
          </p:cNvSpPr>
          <p:nvPr/>
        </p:nvSpPr>
        <p:spPr bwMode="auto">
          <a:xfrm>
            <a:off x="8913097" y="5802314"/>
            <a:ext cx="109998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s-ES" altLang="es-MX" sz="1000"/>
              <a:t>Sólido inflamable</a:t>
            </a:r>
          </a:p>
        </p:txBody>
      </p:sp>
    </p:spTree>
    <p:extLst>
      <p:ext uri="{BB962C8B-B14F-4D97-AF65-F5344CB8AC3E}">
        <p14:creationId xmlns:p14="http://schemas.microsoft.com/office/powerpoint/2010/main" val="190524108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www.transgutierrez.com/imagenes/servicios/grandes/carga_extradimensionada_0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4563" y="3789363"/>
            <a:ext cx="3384550" cy="2278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35" name="Picture 4" descr="http://www.transgutierrez.com/imagenes/servicios/grandes/carga_extradimensionada_01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088" y="1747838"/>
            <a:ext cx="3206750" cy="215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36" name="Rectangle 2"/>
          <p:cNvSpPr>
            <a:spLocks noGrp="1" noChangeArrowheads="1"/>
          </p:cNvSpPr>
          <p:nvPr>
            <p:ph type="title"/>
          </p:nvPr>
        </p:nvSpPr>
        <p:spPr>
          <a:xfrm>
            <a:off x="1981200" y="357188"/>
            <a:ext cx="8229600" cy="1143000"/>
          </a:xfrm>
        </p:spPr>
        <p:txBody>
          <a:bodyPr anchor="t">
            <a:spAutoFit/>
          </a:bodyPr>
          <a:lstStyle/>
          <a:p>
            <a:r>
              <a:rPr lang="es-ES" altLang="es-MX" sz="3200" b="1"/>
              <a:t>Tipos de Carga</a:t>
            </a:r>
            <a:br>
              <a:rPr lang="es-ES" altLang="es-MX" sz="3200" b="1"/>
            </a:br>
            <a:endParaRPr lang="es-ES" altLang="es-MX" b="1" smtClean="0"/>
          </a:p>
        </p:txBody>
      </p:sp>
      <p:sp>
        <p:nvSpPr>
          <p:cNvPr id="6" name="5 Rectángulo"/>
          <p:cNvSpPr/>
          <p:nvPr/>
        </p:nvSpPr>
        <p:spPr>
          <a:xfrm>
            <a:off x="6167438" y="1844676"/>
            <a:ext cx="3357562" cy="1034129"/>
          </a:xfrm>
          <a:prstGeom prst="rect">
            <a:avLst/>
          </a:prstGeom>
        </p:spPr>
        <p:txBody>
          <a:bodyPr>
            <a:spAutoFit/>
          </a:bodyPr>
          <a:lstStyle/>
          <a:p>
            <a:pPr eaLnBrk="0" hangingPunct="0">
              <a:lnSpc>
                <a:spcPct val="90000"/>
              </a:lnSpc>
              <a:defRPr/>
            </a:pPr>
            <a:r>
              <a:rPr lang="es-ES" b="1">
                <a:effectLst>
                  <a:outerShdw blurRad="38100" dist="38100" dir="2700000" algn="tl">
                    <a:srgbClr val="C0C0C0"/>
                  </a:outerShdw>
                </a:effectLst>
                <a:latin typeface="Arial" charset="0"/>
              </a:rPr>
              <a:t>Carga Sobredimensionada</a:t>
            </a:r>
          </a:p>
          <a:p>
            <a:pPr eaLnBrk="0" hangingPunct="0">
              <a:lnSpc>
                <a:spcPct val="90000"/>
              </a:lnSpc>
              <a:defRPr/>
            </a:pPr>
            <a:endParaRPr lang="es-ES" b="1">
              <a:effectLst>
                <a:outerShdw blurRad="38100" dist="38100" dir="2700000" algn="tl">
                  <a:srgbClr val="C0C0C0"/>
                </a:outerShdw>
              </a:effectLst>
              <a:latin typeface="Arial" charset="0"/>
            </a:endParaRPr>
          </a:p>
          <a:p>
            <a:pPr eaLnBrk="0" hangingPunct="0">
              <a:lnSpc>
                <a:spcPct val="90000"/>
              </a:lnSpc>
              <a:defRPr/>
            </a:pPr>
            <a:r>
              <a:rPr lang="es-ES" sz="1600">
                <a:latin typeface="Arial" charset="0"/>
              </a:rPr>
              <a:t>Cargas voluminosas o pesadas que requieren un manejo especial.</a:t>
            </a:r>
          </a:p>
        </p:txBody>
      </p:sp>
    </p:spTree>
    <p:extLst>
      <p:ext uri="{BB962C8B-B14F-4D97-AF65-F5344CB8AC3E}">
        <p14:creationId xmlns:p14="http://schemas.microsoft.com/office/powerpoint/2010/main" val="200418751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EMBALAJE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2920290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1981200" y="274638"/>
            <a:ext cx="8229600" cy="114300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3200"/>
              <a:t>SHIPPING AND HANDLING </a:t>
            </a:r>
            <a:br>
              <a:rPr lang="en-GB" altLang="en-US" sz="3200"/>
            </a:br>
            <a:r>
              <a:rPr lang="en-GB" altLang="en-US" sz="3200"/>
              <a:t> CRATING / EMBALAJE</a:t>
            </a:r>
          </a:p>
        </p:txBody>
      </p:sp>
      <p:sp>
        <p:nvSpPr>
          <p:cNvPr id="10242" name="Rectangle 2"/>
          <p:cNvSpPr>
            <a:spLocks noGrp="1" noChangeArrowheads="1"/>
          </p:cNvSpPr>
          <p:nvPr>
            <p:ph type="body" idx="1"/>
          </p:nvPr>
        </p:nvSpPr>
        <p:spPr>
          <a:xfrm>
            <a:off x="2286000" y="2017713"/>
            <a:ext cx="7848600" cy="4114800"/>
          </a:xfrm>
          <a:ln/>
        </p:spPr>
        <p:txBody>
          <a:bodyPr/>
          <a:lstStyle/>
          <a:p>
            <a:pPr algn="just">
              <a:lnSpc>
                <a:spcPct val="93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a:ea typeface="Times New Roman" charset="0"/>
                <a:cs typeface="Times New Roman" charset="0"/>
              </a:rPr>
              <a:t>Se denomina </a:t>
            </a:r>
            <a:r>
              <a:rPr lang="en-GB" altLang="en-US" sz="2400" b="1">
                <a:ea typeface="Times New Roman" charset="0"/>
                <a:cs typeface="Times New Roman" charset="0"/>
              </a:rPr>
              <a:t>embalaje</a:t>
            </a:r>
            <a:r>
              <a:rPr lang="en-GB" altLang="en-US" sz="2400">
                <a:ea typeface="Times New Roman" charset="0"/>
                <a:cs typeface="Times New Roman" charset="0"/>
              </a:rPr>
              <a:t> al tipo de protección / facilitación que se utilizará para los productos durante el tránsito del transporte internacional. Atiende igualmente que el empaque a la naturaleza de la carga, misma que ya identificamos.  </a:t>
            </a:r>
          </a:p>
          <a:p>
            <a:pPr algn="just">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a:ea typeface="Times New Roman" charset="0"/>
                <a:cs typeface="Times New Roman" charset="0"/>
              </a:rPr>
              <a:t>Disminuye los riesgos del transporte e igualmente facilita los aspectos relacionados con el manejo, tales como:  manejos en puertos y aeropuertos; transportes multimodales involucrados; bodegajes y almacenajes;  cargas y descargas;  etc. </a:t>
            </a:r>
          </a:p>
        </p:txBody>
      </p:sp>
    </p:spTree>
    <p:extLst>
      <p:ext uri="{BB962C8B-B14F-4D97-AF65-F5344CB8AC3E}">
        <p14:creationId xmlns:p14="http://schemas.microsoft.com/office/powerpoint/2010/main" val="166065113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0241"/>
                                        </p:tgtEl>
                                        <p:attrNameLst>
                                          <p:attrName>style.visibility</p:attrName>
                                        </p:attrNameLst>
                                      </p:cBhvr>
                                      <p:to>
                                        <p:strVal val="visible"/>
                                      </p:to>
                                    </p:set>
                                    <p:animEffect transition="in" filter="box(out)">
                                      <p:cBhvr>
                                        <p:cTn id="7" dur="500"/>
                                        <p:tgtEl>
                                          <p:spTgt spid="10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 grpId="0"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
          <p:cNvSpPr txBox="1">
            <a:spLocks noChangeArrowheads="1"/>
          </p:cNvSpPr>
          <p:nvPr/>
        </p:nvSpPr>
        <p:spPr bwMode="auto">
          <a:xfrm>
            <a:off x="3536950" y="533400"/>
            <a:ext cx="5454650"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9pPr>
          </a:lstStyle>
          <a:p>
            <a:pPr algn="ctr" eaLnBrk="1" hangingPunct="1">
              <a:buClr>
                <a:srgbClr val="000000"/>
              </a:buClr>
              <a:buSzPct val="100000"/>
              <a:buFont typeface="Tahoma" charset="0"/>
              <a:buNone/>
            </a:pPr>
            <a:r>
              <a:rPr lang="en-GB" altLang="en-US" sz="3200">
                <a:solidFill>
                  <a:srgbClr val="000000"/>
                </a:solidFill>
                <a:latin typeface="Tahoma" charset="0"/>
              </a:rPr>
              <a:t>SHIPPING AND HANDLING </a:t>
            </a:r>
            <a:br>
              <a:rPr lang="en-GB" altLang="en-US" sz="3200">
                <a:solidFill>
                  <a:srgbClr val="000000"/>
                </a:solidFill>
                <a:latin typeface="Tahoma" charset="0"/>
              </a:rPr>
            </a:br>
            <a:r>
              <a:rPr lang="en-GB" altLang="en-US" sz="3200">
                <a:solidFill>
                  <a:srgbClr val="000000"/>
                </a:solidFill>
                <a:latin typeface="Tahoma" charset="0"/>
              </a:rPr>
              <a:t> CRATING / EMBALAJE</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2286000"/>
            <a:ext cx="3200400" cy="35814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11267" name="Text Box 3"/>
          <p:cNvSpPr txBox="1">
            <a:spLocks noChangeArrowheads="1"/>
          </p:cNvSpPr>
          <p:nvPr/>
        </p:nvSpPr>
        <p:spPr bwMode="auto">
          <a:xfrm>
            <a:off x="5775326" y="2362201"/>
            <a:ext cx="4716463" cy="303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9pPr>
          </a:lstStyle>
          <a:p>
            <a:pPr algn="just">
              <a:spcBef>
                <a:spcPts val="600"/>
              </a:spcBef>
              <a:buClr>
                <a:srgbClr val="99CC00"/>
              </a:buClr>
              <a:buSzPct val="60000"/>
            </a:pPr>
            <a:r>
              <a:rPr lang="en-GB" altLang="en-US">
                <a:latin typeface="Tahoma" charset="0"/>
                <a:ea typeface="Times New Roman" charset="0"/>
                <a:cs typeface="Times New Roman" charset="0"/>
              </a:rPr>
              <a:t>El objetivo principal del embalaje es proteger las características principales de las cargas y preservando la calidad de los productos que contiene, asegurando su arribo al destino en óptimas condiciones.</a:t>
            </a:r>
          </a:p>
          <a:p>
            <a:pPr algn="just" eaLnBrk="1" hangingPunct="1">
              <a:buClr>
                <a:srgbClr val="000000"/>
              </a:buClr>
              <a:buSzPct val="100000"/>
              <a:buFont typeface="Tahoma" charset="0"/>
              <a:buNone/>
            </a:pPr>
            <a:endParaRPr lang="en-GB" altLang="en-US">
              <a:latin typeface="Tahoma" charset="0"/>
              <a:ea typeface="Times New Roman" charset="0"/>
              <a:cs typeface="Times New Roman" charset="0"/>
            </a:endParaRPr>
          </a:p>
        </p:txBody>
      </p:sp>
    </p:spTree>
    <p:extLst>
      <p:ext uri="{BB962C8B-B14F-4D97-AF65-F5344CB8AC3E}">
        <p14:creationId xmlns:p14="http://schemas.microsoft.com/office/powerpoint/2010/main" val="1267889618"/>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1981200" y="274638"/>
            <a:ext cx="8229600" cy="114300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3200"/>
              <a:t>SHIPPING AND HANDLING</a:t>
            </a:r>
            <a:br>
              <a:rPr lang="en-GB" altLang="en-US" sz="3200"/>
            </a:br>
            <a:r>
              <a:rPr lang="en-GB" altLang="en-US" sz="2400" b="1"/>
              <a:t>NATURALEZA DE LA CARGA / CARGO NATURE</a:t>
            </a:r>
          </a:p>
        </p:txBody>
      </p:sp>
      <p:sp>
        <p:nvSpPr>
          <p:cNvPr id="12290" name="Rectangle 2"/>
          <p:cNvSpPr>
            <a:spLocks noGrp="1" noChangeArrowheads="1"/>
          </p:cNvSpPr>
          <p:nvPr>
            <p:ph type="body" idx="1"/>
          </p:nvPr>
        </p:nvSpPr>
        <p:spPr>
          <a:xfrm>
            <a:off x="2209800" y="2017713"/>
            <a:ext cx="7924800" cy="4114800"/>
          </a:xfrm>
          <a:ln/>
        </p:spPr>
        <p:txBody>
          <a:bodyPr/>
          <a:lstStyle/>
          <a:p>
            <a:pPr>
              <a:lnSpc>
                <a:spcPct val="93000"/>
              </a:lnSpc>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b="1"/>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b="1"/>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b="1"/>
              <a:t>Seca</a:t>
            </a:r>
            <a:r>
              <a:rPr lang="en-GB" altLang="en-US" sz="2000"/>
              <a:t>: la que no requiere condiciones </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especiales de temperatura, humedad;</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lo que la hace sumamente manejable.</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b="1"/>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b="1"/>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b="1"/>
              <a:t>Perecedera</a:t>
            </a:r>
            <a:r>
              <a:rPr lang="en-GB" altLang="en-US" sz="2000"/>
              <a:t>: requiere condiciones </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especiales, tales como: temperatura,</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manejos de cadena de frío, etc.</a:t>
            </a:r>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1905000"/>
            <a:ext cx="3200400" cy="20574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4114800"/>
            <a:ext cx="3200400" cy="21336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Tree>
    <p:extLst>
      <p:ext uri="{BB962C8B-B14F-4D97-AF65-F5344CB8AC3E}">
        <p14:creationId xmlns:p14="http://schemas.microsoft.com/office/powerpoint/2010/main" val="164017033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2289"/>
                                        </p:tgtEl>
                                        <p:attrNameLst>
                                          <p:attrName>style.visibility</p:attrName>
                                        </p:attrNameLst>
                                      </p:cBhvr>
                                      <p:to>
                                        <p:strVal val="visible"/>
                                      </p:to>
                                    </p:set>
                                    <p:animEffect transition="in" filter="box(out)">
                                      <p:cBhvr>
                                        <p:cTn id="7" dur="500"/>
                                        <p:tgtEl>
                                          <p:spTgt spid="122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9" grpId="0"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1981200" y="274638"/>
            <a:ext cx="8229600" cy="114300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3200"/>
              <a:t>SHIPPING AND HANDLING</a:t>
            </a:r>
            <a:br>
              <a:rPr lang="en-GB" altLang="en-US" sz="3200"/>
            </a:br>
            <a:r>
              <a:rPr lang="en-GB" altLang="en-US" sz="2400" b="1"/>
              <a:t>NATURALEZA DE LA CARGA / CARGO NATURE</a:t>
            </a:r>
          </a:p>
        </p:txBody>
      </p:sp>
      <p:sp>
        <p:nvSpPr>
          <p:cNvPr id="13314" name="Rectangle 2"/>
          <p:cNvSpPr>
            <a:spLocks noGrp="1" noChangeArrowheads="1"/>
          </p:cNvSpPr>
          <p:nvPr>
            <p:ph type="body" idx="1"/>
          </p:nvPr>
        </p:nvSpPr>
        <p:spPr>
          <a:xfrm>
            <a:off x="2209800" y="1981200"/>
            <a:ext cx="7772400" cy="4438650"/>
          </a:xfrm>
          <a:ln/>
        </p:spPr>
        <p:txBody>
          <a:bodyPr/>
          <a:lstStyle/>
          <a:p>
            <a:pPr>
              <a:lnSpc>
                <a:spcPct val="93000"/>
              </a:lnSpc>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b="1"/>
              <a:t>Frágil</a:t>
            </a:r>
            <a:r>
              <a:rPr lang="en-GB" altLang="en-US" sz="2000"/>
              <a:t>: por la naturaleza del </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producto o su envase, tales como:</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(artesanías, artículos con envase </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de vidrio, etc.)</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b="1"/>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b="1"/>
              <a:t>Peligrosa</a:t>
            </a:r>
            <a:r>
              <a:rPr lang="en-GB" altLang="en-US" sz="2000"/>
              <a:t>: cuyo manejo está </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regulado en forma internacional </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por las normas de IATA, ONU, </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OMI y que puede ser explosiva, </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tóxica, corrosiva, inflamable,</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t>venenosa, radioactiva entre otras.</a:t>
            </a:r>
          </a:p>
          <a:p>
            <a:pPr>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b="10345"/>
          <a:stretch>
            <a:fillRect/>
          </a:stretch>
        </p:blipFill>
        <p:spPr bwMode="auto">
          <a:xfrm>
            <a:off x="6477000" y="1828800"/>
            <a:ext cx="3505200" cy="1981200"/>
          </a:xfrm>
          <a:prstGeom prst="rect">
            <a:avLst/>
          </a:prstGeom>
          <a:noFill/>
          <a:extLst>
            <a:ext uri="{909E8E84-426E-40DD-AFC4-6F175D3DCCD1}">
              <a14:hiddenFill xmlns:a14="http://schemas.microsoft.com/office/drawing/2010/main">
                <a:blipFill dpi="0" rotWithShape="0">
                  <a:blip/>
                  <a:srcRect b="10345"/>
                  <a:stretch>
                    <a:fillRect/>
                  </a:stretch>
                </a:blipFill>
              </a14:hiddenFill>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t="10719"/>
          <a:stretch>
            <a:fillRect/>
          </a:stretch>
        </p:blipFill>
        <p:spPr bwMode="auto">
          <a:xfrm>
            <a:off x="6477000" y="3962400"/>
            <a:ext cx="3505200" cy="2133600"/>
          </a:xfrm>
          <a:prstGeom prst="rect">
            <a:avLst/>
          </a:prstGeom>
          <a:noFill/>
          <a:extLst>
            <a:ext uri="{909E8E84-426E-40DD-AFC4-6F175D3DCCD1}">
              <a14:hiddenFill xmlns:a14="http://schemas.microsoft.com/office/drawing/2010/main">
                <a:blipFill dpi="0" rotWithShape="0">
                  <a:blip/>
                  <a:srcRect t="10719"/>
                  <a:stretch>
                    <a:fillRect/>
                  </a:stretch>
                </a:blipFill>
              </a14:hiddenFill>
            </a:ext>
          </a:extLst>
        </p:spPr>
      </p:pic>
    </p:spTree>
    <p:extLst>
      <p:ext uri="{BB962C8B-B14F-4D97-AF65-F5344CB8AC3E}">
        <p14:creationId xmlns:p14="http://schemas.microsoft.com/office/powerpoint/2010/main" val="61050658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3313"/>
                                        </p:tgtEl>
                                        <p:attrNameLst>
                                          <p:attrName>style.visibility</p:attrName>
                                        </p:attrNameLst>
                                      </p:cBhvr>
                                      <p:to>
                                        <p:strVal val="visible"/>
                                      </p:to>
                                    </p:set>
                                    <p:animEffect transition="in" filter="box(out)">
                                      <p:cBhvr>
                                        <p:cTn id="7" dur="500"/>
                                        <p:tgtEl>
                                          <p:spTgt spid="133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3" grpId="0"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1952626" y="404813"/>
            <a:ext cx="6143625" cy="584200"/>
          </a:xfrm>
          <a:prstGeom prst="rect">
            <a:avLst/>
          </a:prstGeom>
          <a:noFill/>
          <a:ln w="9525">
            <a:noFill/>
            <a:miter lim="800000"/>
            <a:headEnd/>
            <a:tailEnd/>
          </a:ln>
        </p:spPr>
        <p:txBody>
          <a:bodyPr>
            <a:spAutoFit/>
          </a:bodyPr>
          <a:lstStyle/>
          <a:p>
            <a:pPr>
              <a:defRPr/>
            </a:pPr>
            <a:r>
              <a:rPr lang="es-ES" sz="3200" b="1" dirty="0">
                <a:latin typeface="+mj-lt"/>
              </a:rPr>
              <a:t>Empaque y Embalaje</a:t>
            </a:r>
          </a:p>
        </p:txBody>
      </p:sp>
      <p:sp>
        <p:nvSpPr>
          <p:cNvPr id="45059" name="Rectangle 3"/>
          <p:cNvSpPr>
            <a:spLocks noChangeArrowheads="1"/>
          </p:cNvSpPr>
          <p:nvPr/>
        </p:nvSpPr>
        <p:spPr bwMode="auto">
          <a:xfrm>
            <a:off x="2166939" y="1449388"/>
            <a:ext cx="7710487" cy="4500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buFontTx/>
              <a:buBlip>
                <a:blip r:embed="rId2"/>
              </a:buBlip>
            </a:pPr>
            <a:r>
              <a:rPr lang="es-ES" altLang="es-MX" sz="1600" b="1">
                <a:latin typeface="Arial" charset="0"/>
              </a:rPr>
              <a:t> Empaque: </a:t>
            </a:r>
            <a:r>
              <a:rPr lang="es-ES" altLang="es-MX" sz="1600">
                <a:latin typeface="Arial" charset="0"/>
              </a:rPr>
              <a:t>El empaque es un sistema diseñado donde  los productos son acomodados para su traslado del sitio de producción al sitio de consumo sin que sufran daño. El objetivo también es lograr un vínculo comercial permanente entre un producto y un consumidor. Ese vínculo deber ser beneficioso para el consumidor y el productor.</a:t>
            </a:r>
          </a:p>
          <a:p>
            <a:pPr algn="just" eaLnBrk="1" hangingPunct="1"/>
            <a:endParaRPr lang="es-ES" altLang="es-MX" sz="1600">
              <a:latin typeface="Arial" charset="0"/>
            </a:endParaRPr>
          </a:p>
          <a:p>
            <a:pPr algn="just" eaLnBrk="1" hangingPunct="1">
              <a:buFontTx/>
              <a:buBlip>
                <a:blip r:embed="rId2"/>
              </a:buBlip>
            </a:pPr>
            <a:r>
              <a:rPr lang="es-ES" altLang="es-MX" sz="1600" b="1">
                <a:latin typeface="Arial" charset="0"/>
              </a:rPr>
              <a:t> Embalaje: </a:t>
            </a:r>
            <a:r>
              <a:rPr lang="es-ES" altLang="es-MX" sz="1600">
                <a:latin typeface="Arial" charset="0"/>
              </a:rPr>
              <a:t>El embalaje sirve para proteger el producto o conjunto de productos que se exporten, durante todas las operaciones de traslado, transporte y manejo; de manera que lleguen a manos del destinatario sin que se hayan deteriorado o desperdiciado, desde que salieron de las instalaciones en que se realizó la producción o acondicionamiento.</a:t>
            </a:r>
          </a:p>
          <a:p>
            <a:pPr algn="just" eaLnBrk="1" hangingPunct="1"/>
            <a:endParaRPr lang="es-ES" altLang="es-MX" sz="1600">
              <a:latin typeface="Arial" charset="0"/>
            </a:endParaRPr>
          </a:p>
        </p:txBody>
      </p:sp>
      <p:pic>
        <p:nvPicPr>
          <p:cNvPr id="45060" name="Picture 7" descr="empaqu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8525" y="4005264"/>
            <a:ext cx="2497138" cy="2200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0619975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6"/>
          <p:cNvSpPr>
            <a:spLocks noGrp="1" noChangeArrowheads="1"/>
          </p:cNvSpPr>
          <p:nvPr>
            <p:ph type="title"/>
          </p:nvPr>
        </p:nvSpPr>
        <p:spPr>
          <a:xfrm>
            <a:off x="1919289" y="-214313"/>
            <a:ext cx="7272337" cy="1143001"/>
          </a:xfrm>
        </p:spPr>
        <p:txBody>
          <a:bodyPr vert="horz" lIns="92075" tIns="46038" rIns="92075" bIns="46038" rtlCol="0" anchor="b">
            <a:normAutofit/>
          </a:bodyPr>
          <a:lstStyle/>
          <a:p>
            <a:r>
              <a:rPr lang="es-ES" altLang="es-MX" sz="3200" b="1">
                <a:solidFill>
                  <a:schemeClr val="tx1"/>
                </a:solidFill>
              </a:rPr>
              <a:t>Objetivos del Embalaje</a:t>
            </a:r>
          </a:p>
        </p:txBody>
      </p:sp>
      <p:sp>
        <p:nvSpPr>
          <p:cNvPr id="46083" name="Rectangle 3"/>
          <p:cNvSpPr>
            <a:spLocks noGrp="1" noChangeArrowheads="1"/>
          </p:cNvSpPr>
          <p:nvPr>
            <p:ph type="body" sz="half" idx="1"/>
          </p:nvPr>
        </p:nvSpPr>
        <p:spPr>
          <a:xfrm>
            <a:off x="2063750" y="1500188"/>
            <a:ext cx="4465638" cy="4711700"/>
          </a:xfrm>
        </p:spPr>
        <p:txBody>
          <a:bodyPr vert="horz" lIns="92075" tIns="46038" rIns="92075" bIns="46038" rtlCol="0">
            <a:normAutofit/>
          </a:bodyPr>
          <a:lstStyle/>
          <a:p>
            <a:pPr marL="0" indent="0" algn="ctr" defTabSz="449263">
              <a:buNone/>
            </a:pPr>
            <a:r>
              <a:rPr lang="es-CO" altLang="es-MX" sz="1800">
                <a:latin typeface="Arial" charset="0"/>
                <a:cs typeface="Arial" charset="0"/>
              </a:rPr>
              <a:t>Proteger las características de la carga y preservar la calidad de los productos que contiene.</a:t>
            </a:r>
          </a:p>
          <a:p>
            <a:pPr marL="0" indent="0" algn="ctr" defTabSz="449263">
              <a:buNone/>
            </a:pPr>
            <a:endParaRPr lang="es-CO" altLang="es-MX" sz="1800">
              <a:latin typeface="Arial" charset="0"/>
              <a:cs typeface="Arial" charset="0"/>
            </a:endParaRPr>
          </a:p>
          <a:p>
            <a:pPr marL="0" indent="0" algn="ctr" defTabSz="449263">
              <a:buNone/>
            </a:pPr>
            <a:r>
              <a:rPr lang="es-CO" altLang="es-MX" sz="1800">
                <a:latin typeface="Arial" charset="0"/>
                <a:cs typeface="Arial" charset="0"/>
              </a:rPr>
              <a:t>Facilitar el traslado de la carga y permitir su transporte en las mejores condiciones, según el modo que se utilice.</a:t>
            </a:r>
          </a:p>
        </p:txBody>
      </p:sp>
      <p:pic>
        <p:nvPicPr>
          <p:cNvPr id="46084" name="Picture 4" descr="pallet-with-crates"/>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4645" r="4645"/>
          <a:stretch>
            <a:fillRect/>
          </a:stretch>
        </p:blipFill>
        <p:spPr>
          <a:noFill/>
        </p:spPr>
      </p:pic>
      <p:sp>
        <p:nvSpPr>
          <p:cNvPr id="150535" name="Rectangle 7"/>
          <p:cNvSpPr>
            <a:spLocks noChangeArrowheads="1"/>
          </p:cNvSpPr>
          <p:nvPr/>
        </p:nvSpPr>
        <p:spPr bwMode="auto">
          <a:xfrm>
            <a:off x="1992314" y="1268413"/>
            <a:ext cx="3671887" cy="431800"/>
          </a:xfrm>
          <a:prstGeom prst="rect">
            <a:avLst/>
          </a:prstGeom>
          <a:noFill/>
          <a:ln w="9525">
            <a:noFill/>
            <a:miter lim="800000"/>
            <a:headEnd/>
            <a:tailEnd/>
          </a:ln>
          <a:effectLst/>
        </p:spPr>
        <p:txBody>
          <a:bodyPr lIns="92075" tIns="46038" rIns="92075" bIns="46038" anchor="b"/>
          <a:lstStyle/>
          <a:p>
            <a:pPr eaLnBrk="0" hangingPunct="0">
              <a:defRPr/>
            </a:pPr>
            <a:endParaRPr lang="es-ES" sz="1600" b="1" dirty="0">
              <a:effectLst>
                <a:outerShdw blurRad="38100" dist="38100" dir="2700000" algn="tl">
                  <a:srgbClr val="C0C0C0"/>
                </a:outerShdw>
              </a:effectLst>
            </a:endParaRPr>
          </a:p>
        </p:txBody>
      </p:sp>
      <p:sp>
        <p:nvSpPr>
          <p:cNvPr id="46086" name="Rectangle 8"/>
          <p:cNvSpPr>
            <a:spLocks noChangeArrowheads="1"/>
          </p:cNvSpPr>
          <p:nvPr/>
        </p:nvSpPr>
        <p:spPr bwMode="auto">
          <a:xfrm>
            <a:off x="2279650" y="3714750"/>
            <a:ext cx="4572000" cy="2014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CO" altLang="es-MX" sz="1800" b="1">
                <a:latin typeface="Arial" charset="0"/>
                <a:cs typeface="Arial" charset="0"/>
              </a:rPr>
              <a:t>Facilita:</a:t>
            </a:r>
            <a:endParaRPr lang="es-CO" altLang="es-MX" sz="1800">
              <a:latin typeface="Arial" charset="0"/>
              <a:cs typeface="Arial" charset="0"/>
            </a:endParaRPr>
          </a:p>
          <a:p>
            <a:pPr eaLnBrk="1" hangingPunct="1">
              <a:buClr>
                <a:schemeClr val="bg2"/>
              </a:buClr>
              <a:buFont typeface="Wingdings" pitchFamily="2" charset="2"/>
              <a:buChar char="§"/>
            </a:pPr>
            <a:r>
              <a:rPr lang="es-CO" altLang="es-MX" sz="1800">
                <a:latin typeface="Arial" charset="0"/>
                <a:cs typeface="Arial" charset="0"/>
              </a:rPr>
              <a:t>  Manipuleo de la carga.</a:t>
            </a:r>
          </a:p>
          <a:p>
            <a:pPr eaLnBrk="1" hangingPunct="1">
              <a:buClr>
                <a:schemeClr val="bg2"/>
              </a:buClr>
              <a:buFont typeface="Wingdings" pitchFamily="2" charset="2"/>
              <a:buChar char="§"/>
            </a:pPr>
            <a:r>
              <a:rPr lang="es-CO" altLang="es-MX" sz="1800">
                <a:latin typeface="Arial" charset="0"/>
                <a:cs typeface="Arial" charset="0"/>
              </a:rPr>
              <a:t>  Almacenamiento.</a:t>
            </a:r>
          </a:p>
          <a:p>
            <a:pPr eaLnBrk="1" hangingPunct="1">
              <a:buClr>
                <a:schemeClr val="bg2"/>
              </a:buClr>
              <a:buFont typeface="Wingdings" pitchFamily="2" charset="2"/>
              <a:buChar char="§"/>
            </a:pPr>
            <a:r>
              <a:rPr lang="es-CO" altLang="es-MX" sz="1800">
                <a:latin typeface="Arial" charset="0"/>
                <a:cs typeface="Arial" charset="0"/>
              </a:rPr>
              <a:t>  Unitarización.</a:t>
            </a:r>
          </a:p>
          <a:p>
            <a:pPr eaLnBrk="1" hangingPunct="1">
              <a:buClr>
                <a:schemeClr val="bg2"/>
              </a:buClr>
              <a:buFont typeface="Wingdings" pitchFamily="2" charset="2"/>
              <a:buChar char="§"/>
            </a:pPr>
            <a:r>
              <a:rPr lang="es-CO" altLang="es-MX" sz="1800">
                <a:latin typeface="Arial" charset="0"/>
                <a:cs typeface="Arial" charset="0"/>
              </a:rPr>
              <a:t>  Distribución.</a:t>
            </a:r>
          </a:p>
          <a:p>
            <a:pPr eaLnBrk="1" hangingPunct="1">
              <a:buClr>
                <a:schemeClr val="bg2"/>
              </a:buClr>
              <a:buFont typeface="Wingdings" pitchFamily="2" charset="2"/>
              <a:buChar char="§"/>
            </a:pPr>
            <a:r>
              <a:rPr lang="es-CO" altLang="es-MX" sz="1800">
                <a:latin typeface="Arial" charset="0"/>
                <a:cs typeface="Arial" charset="0"/>
              </a:rPr>
              <a:t>  Tarifas de fletes.</a:t>
            </a:r>
          </a:p>
          <a:p>
            <a:pPr eaLnBrk="1" hangingPunct="1">
              <a:buClr>
                <a:schemeClr val="bg2"/>
              </a:buClr>
              <a:buFont typeface="Wingdings" pitchFamily="2" charset="2"/>
              <a:buChar char="§"/>
            </a:pPr>
            <a:r>
              <a:rPr lang="es-CO" altLang="es-MX" sz="1800">
                <a:latin typeface="Arial" charset="0"/>
                <a:cs typeface="Arial" charset="0"/>
              </a:rPr>
              <a:t>  Primas de seguro.</a:t>
            </a:r>
          </a:p>
        </p:txBody>
      </p:sp>
    </p:spTree>
    <p:extLst>
      <p:ext uri="{BB962C8B-B14F-4D97-AF65-F5344CB8AC3E}">
        <p14:creationId xmlns:p14="http://schemas.microsoft.com/office/powerpoint/2010/main" val="43588974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1981200" y="274638"/>
            <a:ext cx="8229600" cy="114300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SHIPPING AND HANDLING</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t="9998"/>
          <a:stretch>
            <a:fillRect/>
          </a:stretch>
        </p:blipFill>
        <p:spPr bwMode="auto">
          <a:xfrm>
            <a:off x="1981200" y="2209800"/>
            <a:ext cx="2286000" cy="1905000"/>
          </a:xfrm>
          <a:prstGeom prst="rect">
            <a:avLst/>
          </a:prstGeom>
          <a:noFill/>
          <a:extLst>
            <a:ext uri="{909E8E84-426E-40DD-AFC4-6F175D3DCCD1}">
              <a14:hiddenFill xmlns:a14="http://schemas.microsoft.com/office/drawing/2010/main">
                <a:blipFill dpi="0" rotWithShape="0">
                  <a:blip/>
                  <a:srcRect t="9998"/>
                  <a:stretch>
                    <a:fillRect/>
                  </a:stretch>
                </a:blipFill>
              </a14:hiddenFill>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b="8751"/>
          <a:stretch>
            <a:fillRect/>
          </a:stretch>
        </p:blipFill>
        <p:spPr bwMode="auto">
          <a:xfrm>
            <a:off x="4572000" y="4343400"/>
            <a:ext cx="2590800" cy="2133600"/>
          </a:xfrm>
          <a:prstGeom prst="rect">
            <a:avLst/>
          </a:prstGeom>
          <a:noFill/>
          <a:extLst>
            <a:ext uri="{909E8E84-426E-40DD-AFC4-6F175D3DCCD1}">
              <a14:hiddenFill xmlns:a14="http://schemas.microsoft.com/office/drawing/2010/main">
                <a:blipFill dpi="0" rotWithShape="0">
                  <a:blip/>
                  <a:srcRect b="8751"/>
                  <a:stretch>
                    <a:fillRect/>
                  </a:stretch>
                </a:blipFill>
              </a14:hiddenFill>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b="13332"/>
          <a:stretch>
            <a:fillRect/>
          </a:stretch>
        </p:blipFill>
        <p:spPr bwMode="auto">
          <a:xfrm>
            <a:off x="7543800" y="2209800"/>
            <a:ext cx="2514600" cy="1905000"/>
          </a:xfrm>
          <a:prstGeom prst="rect">
            <a:avLst/>
          </a:prstGeom>
          <a:noFill/>
          <a:extLst>
            <a:ext uri="{909E8E84-426E-40DD-AFC4-6F175D3DCCD1}">
              <a14:hiddenFill xmlns:a14="http://schemas.microsoft.com/office/drawing/2010/main">
                <a:blipFill dpi="0" rotWithShape="0">
                  <a:blip/>
                  <a:srcRect b="13332"/>
                  <a:stretch>
                    <a:fillRect/>
                  </a:stretch>
                </a:blipFill>
              </a14:hiddenFill>
            </a:ext>
          </a:extLst>
        </p:spPr>
      </p:pic>
      <p:sp>
        <p:nvSpPr>
          <p:cNvPr id="5125" name="AutoShape 5"/>
          <p:cNvSpPr>
            <a:spLocks noChangeArrowheads="1"/>
          </p:cNvSpPr>
          <p:nvPr/>
        </p:nvSpPr>
        <p:spPr bwMode="auto">
          <a:xfrm>
            <a:off x="4481513" y="2241550"/>
            <a:ext cx="181822" cy="648512"/>
          </a:xfrm>
          <a:prstGeom prst="roundRect">
            <a:avLst>
              <a:gd name="adj" fmla="val 861"/>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9pPr>
          </a:lstStyle>
          <a:p>
            <a:pPr eaLnBrk="1" hangingPunct="1">
              <a:buClr>
                <a:srgbClr val="000000"/>
              </a:buClr>
              <a:buSzPct val="100000"/>
              <a:buFont typeface="Tahoma" charset="0"/>
              <a:buNone/>
            </a:pPr>
            <a:endParaRPr lang="en-GB" altLang="en-US" sz="1800">
              <a:latin typeface="Tahoma" charset="0"/>
            </a:endParaRPr>
          </a:p>
          <a:p>
            <a:pPr eaLnBrk="1" hangingPunct="1">
              <a:buClr>
                <a:srgbClr val="000000"/>
              </a:buClr>
              <a:buSzPct val="100000"/>
              <a:buFont typeface="Tahoma" charset="0"/>
              <a:buNone/>
            </a:pPr>
            <a:endParaRPr lang="en-GB" altLang="en-US" sz="1800">
              <a:latin typeface="Tahoma" charset="0"/>
            </a:endParaRPr>
          </a:p>
        </p:txBody>
      </p:sp>
      <p:sp>
        <p:nvSpPr>
          <p:cNvPr id="5126" name="AutoShape 6"/>
          <p:cNvSpPr>
            <a:spLocks noChangeArrowheads="1"/>
          </p:cNvSpPr>
          <p:nvPr/>
        </p:nvSpPr>
        <p:spPr bwMode="auto">
          <a:xfrm>
            <a:off x="1889126" y="4298951"/>
            <a:ext cx="2284413" cy="371475"/>
          </a:xfrm>
          <a:prstGeom prst="roundRect">
            <a:avLst>
              <a:gd name="adj" fmla="val 431"/>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9pPr>
          </a:lstStyle>
          <a:p>
            <a:pPr eaLnBrk="1" hangingPunct="1">
              <a:buClr>
                <a:srgbClr val="000000"/>
              </a:buClr>
              <a:buSzPct val="100000"/>
              <a:buFont typeface="Tahoma" charset="0"/>
              <a:buNone/>
            </a:pPr>
            <a:r>
              <a:rPr lang="en-GB" altLang="en-US" sz="1800">
                <a:latin typeface="Tahoma" charset="0"/>
              </a:rPr>
              <a:t> To Ship = Embarcar</a:t>
            </a:r>
          </a:p>
        </p:txBody>
      </p:sp>
      <p:sp>
        <p:nvSpPr>
          <p:cNvPr id="5127" name="AutoShape 7"/>
          <p:cNvSpPr>
            <a:spLocks noChangeArrowheads="1"/>
          </p:cNvSpPr>
          <p:nvPr/>
        </p:nvSpPr>
        <p:spPr bwMode="auto">
          <a:xfrm>
            <a:off x="4632325" y="3460750"/>
            <a:ext cx="2404226" cy="648512"/>
          </a:xfrm>
          <a:prstGeom prst="roundRect">
            <a:avLst>
              <a:gd name="adj" fmla="val 245"/>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9pPr>
          </a:lstStyle>
          <a:p>
            <a:pPr eaLnBrk="1" hangingPunct="1">
              <a:buClr>
                <a:srgbClr val="000000"/>
              </a:buClr>
              <a:buSzPct val="100000"/>
              <a:buFont typeface="Tahoma" charset="0"/>
              <a:buNone/>
            </a:pPr>
            <a:r>
              <a:rPr lang="en-GB" altLang="en-US" sz="1800">
                <a:latin typeface="Tahoma" charset="0"/>
              </a:rPr>
              <a:t>Handling</a:t>
            </a:r>
          </a:p>
          <a:p>
            <a:pPr eaLnBrk="1" hangingPunct="1">
              <a:buClr>
                <a:srgbClr val="000000"/>
              </a:buClr>
              <a:buSzPct val="100000"/>
              <a:buFont typeface="Tahoma" charset="0"/>
              <a:buNone/>
            </a:pPr>
            <a:r>
              <a:rPr lang="en-GB" altLang="en-US" sz="1800">
                <a:latin typeface="Tahoma" charset="0"/>
              </a:rPr>
              <a:t>Manejo del Embarque</a:t>
            </a:r>
          </a:p>
        </p:txBody>
      </p:sp>
      <p:sp>
        <p:nvSpPr>
          <p:cNvPr id="5128" name="AutoShape 8"/>
          <p:cNvSpPr>
            <a:spLocks noChangeArrowheads="1"/>
          </p:cNvSpPr>
          <p:nvPr/>
        </p:nvSpPr>
        <p:spPr bwMode="auto">
          <a:xfrm>
            <a:off x="7527926" y="4298951"/>
            <a:ext cx="2354263" cy="371475"/>
          </a:xfrm>
          <a:prstGeom prst="roundRect">
            <a:avLst>
              <a:gd name="adj" fmla="val 431"/>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9pPr>
          </a:lstStyle>
          <a:p>
            <a:pPr eaLnBrk="1" hangingPunct="1">
              <a:buClr>
                <a:srgbClr val="000000"/>
              </a:buClr>
              <a:buSzPct val="100000"/>
              <a:buFont typeface="Tahoma" charset="0"/>
              <a:buNone/>
            </a:pPr>
            <a:r>
              <a:rPr lang="en-GB" altLang="en-US" sz="1800">
                <a:latin typeface="Tahoma" charset="0"/>
              </a:rPr>
              <a:t>   Packing = Empacar</a:t>
            </a:r>
          </a:p>
        </p:txBody>
      </p:sp>
    </p:spTree>
    <p:extLst>
      <p:ext uri="{BB962C8B-B14F-4D97-AF65-F5344CB8AC3E}">
        <p14:creationId xmlns:p14="http://schemas.microsoft.com/office/powerpoint/2010/main" val="124299041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121"/>
                                        </p:tgtEl>
                                        <p:attrNameLst>
                                          <p:attrName>style.visibility</p:attrName>
                                        </p:attrNameLst>
                                      </p:cBhvr>
                                      <p:to>
                                        <p:strVal val="visible"/>
                                      </p:to>
                                    </p:set>
                                    <p:animEffect transition="in" filter="box(out)">
                                      <p:cBhvr>
                                        <p:cTn id="7" dur="500"/>
                                        <p:tgtEl>
                                          <p:spTgt spid="5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 grpId="0"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1952626" y="404814"/>
            <a:ext cx="6143625" cy="523875"/>
          </a:xfrm>
          <a:prstGeom prst="rect">
            <a:avLst/>
          </a:prstGeom>
          <a:noFill/>
          <a:ln w="9525">
            <a:noFill/>
            <a:miter lim="800000"/>
            <a:headEnd/>
            <a:tailEnd/>
          </a:ln>
        </p:spPr>
        <p:txBody>
          <a:bodyPr>
            <a:spAutoFit/>
          </a:bodyPr>
          <a:lstStyle/>
          <a:p>
            <a:pPr>
              <a:defRPr/>
            </a:pPr>
            <a:r>
              <a:rPr lang="es-ES" sz="2800" b="1" dirty="0">
                <a:latin typeface="+mj-lt"/>
              </a:rPr>
              <a:t>Marcas - Empaque y Embalaje</a:t>
            </a:r>
          </a:p>
        </p:txBody>
      </p:sp>
      <p:sp>
        <p:nvSpPr>
          <p:cNvPr id="47107" name="Rectangle 3"/>
          <p:cNvSpPr>
            <a:spLocks noChangeArrowheads="1"/>
          </p:cNvSpPr>
          <p:nvPr/>
        </p:nvSpPr>
        <p:spPr bwMode="auto">
          <a:xfrm>
            <a:off x="2166939" y="1143001"/>
            <a:ext cx="7710487" cy="4500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endParaRPr lang="es-CO" altLang="es-MX" sz="1400">
              <a:latin typeface="Calibri" pitchFamily="34" charset="0"/>
            </a:endParaRPr>
          </a:p>
        </p:txBody>
      </p:sp>
      <p:sp>
        <p:nvSpPr>
          <p:cNvPr id="122883" name="Rectangle 3"/>
          <p:cNvSpPr>
            <a:spLocks noChangeArrowheads="1"/>
          </p:cNvSpPr>
          <p:nvPr/>
        </p:nvSpPr>
        <p:spPr bwMode="auto">
          <a:xfrm>
            <a:off x="1703388" y="1917700"/>
            <a:ext cx="4608512" cy="4248150"/>
          </a:xfrm>
          <a:prstGeom prst="rect">
            <a:avLst/>
          </a:prstGeom>
          <a:noFill/>
          <a:ln w="9525">
            <a:noFill/>
            <a:miter lim="800000"/>
            <a:headEnd/>
            <a:tailEnd/>
          </a:ln>
          <a:effectLst/>
        </p:spPr>
        <p:txBody>
          <a:bodyPr anchor="ctr">
            <a:spAutoFit/>
          </a:bodyPr>
          <a:lstStyle/>
          <a:p>
            <a:pPr algn="just">
              <a:defRPr/>
            </a:pPr>
            <a:endParaRPr lang="es-ES" sz="1600">
              <a:latin typeface="Arial" charset="0"/>
            </a:endParaRPr>
          </a:p>
          <a:p>
            <a:pPr algn="just">
              <a:buFontTx/>
              <a:buBlip>
                <a:blip r:embed="rId2"/>
              </a:buBlip>
              <a:defRPr/>
            </a:pPr>
            <a:r>
              <a:rPr lang="es-ES" sz="1600">
                <a:latin typeface="Arial" charset="0"/>
              </a:rPr>
              <a:t> </a:t>
            </a:r>
            <a:r>
              <a:rPr lang="es-ES" sz="1600">
                <a:effectLst>
                  <a:outerShdw blurRad="38100" dist="38100" dir="2700000" algn="tl">
                    <a:srgbClr val="C0C0C0"/>
                  </a:outerShdw>
                </a:effectLst>
                <a:latin typeface="Arial" charset="0"/>
              </a:rPr>
              <a:t>Marcas estándar o de expedición:</a:t>
            </a:r>
            <a:r>
              <a:rPr lang="es-ES" sz="1600">
                <a:latin typeface="Arial" charset="0"/>
              </a:rPr>
              <a:t> Contienen información sobre el importador, destino, dirección, número de referencia, número de unidades, etcétera. </a:t>
            </a:r>
          </a:p>
          <a:p>
            <a:pPr algn="just">
              <a:defRPr/>
            </a:pPr>
            <a:endParaRPr lang="es-ES" sz="1600">
              <a:latin typeface="Arial" charset="0"/>
            </a:endParaRPr>
          </a:p>
          <a:p>
            <a:pPr algn="just">
              <a:buFontTx/>
              <a:buBlip>
                <a:blip r:embed="rId2"/>
              </a:buBlip>
              <a:defRPr/>
            </a:pPr>
            <a:r>
              <a:rPr lang="es-ES" sz="1600">
                <a:latin typeface="Arial" charset="0"/>
              </a:rPr>
              <a:t> </a:t>
            </a:r>
            <a:r>
              <a:rPr lang="es-ES" sz="1600">
                <a:effectLst>
                  <a:outerShdw blurRad="38100" dist="38100" dir="2700000" algn="tl">
                    <a:srgbClr val="C0C0C0"/>
                  </a:outerShdw>
                </a:effectLst>
                <a:latin typeface="Arial" charset="0"/>
              </a:rPr>
              <a:t>Marcas informativas:</a:t>
            </a:r>
            <a:r>
              <a:rPr lang="es-ES" sz="1600">
                <a:latin typeface="Arial" charset="0"/>
              </a:rPr>
              <a:t> Es la información adicional que aparece en el empaque o embalaje como: País de origen, puerto de salida, puerto de entrada, peso bruto, peso neto, dimensiones de las cajas, entre otros.</a:t>
            </a:r>
          </a:p>
          <a:p>
            <a:pPr algn="just">
              <a:defRPr/>
            </a:pPr>
            <a:endParaRPr lang="es-ES" sz="1600">
              <a:latin typeface="Arial" charset="0"/>
            </a:endParaRPr>
          </a:p>
          <a:p>
            <a:pPr algn="just">
              <a:buFontTx/>
              <a:buBlip>
                <a:blip r:embed="rId2"/>
              </a:buBlip>
              <a:defRPr/>
            </a:pPr>
            <a:r>
              <a:rPr lang="es-ES" sz="1600">
                <a:latin typeface="Arial" charset="0"/>
              </a:rPr>
              <a:t> </a:t>
            </a:r>
            <a:r>
              <a:rPr lang="es-ES" sz="1600">
                <a:effectLst>
                  <a:outerShdw blurRad="38100" dist="38100" dir="2700000" algn="tl">
                    <a:srgbClr val="C0C0C0"/>
                  </a:outerShdw>
                </a:effectLst>
                <a:latin typeface="Arial" charset="0"/>
              </a:rPr>
              <a:t>Marcas de manipulación:</a:t>
            </a:r>
            <a:r>
              <a:rPr lang="es-ES" sz="1600">
                <a:latin typeface="Arial" charset="0"/>
              </a:rPr>
              <a:t> Es la información sobre el manejo y advertencias en el momento de manipular o transportar la carga, en este caso se utilizan símbolos pictóricos internacionalmente aceptados. </a:t>
            </a:r>
          </a:p>
        </p:txBody>
      </p:sp>
      <p:pic>
        <p:nvPicPr>
          <p:cNvPr id="47109" name="Picture 6" descr="simbolo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6363" y="2243139"/>
            <a:ext cx="4176712" cy="3201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10" name="Line 7"/>
          <p:cNvSpPr>
            <a:spLocks noChangeShapeType="1"/>
          </p:cNvSpPr>
          <p:nvPr/>
        </p:nvSpPr>
        <p:spPr bwMode="auto">
          <a:xfrm>
            <a:off x="6383338" y="2060576"/>
            <a:ext cx="0" cy="3960813"/>
          </a:xfrm>
          <a:prstGeom prst="line">
            <a:avLst/>
          </a:prstGeom>
          <a:noFill/>
          <a:ln w="12700">
            <a:solidFill>
              <a:schemeClr val="tx1"/>
            </a:solidFill>
            <a:prstDash val="dash"/>
            <a:round/>
            <a:headEnd/>
            <a:tailEnd/>
          </a:ln>
          <a:extLst>
            <a:ext uri="{909E8E84-426E-40dd-AFC4-6F175D3DCCD1}">
              <a14:hiddenFill xmlns:a14="http://schemas.microsoft.com/office/drawing/2010/main" xmlns="">
                <a:noFill/>
              </a14:hiddenFill>
            </a:ext>
          </a:extLst>
        </p:spPr>
        <p:txBody>
          <a:bodyPr/>
          <a:lstStyle/>
          <a:p>
            <a:endParaRPr lang="es-MX"/>
          </a:p>
        </p:txBody>
      </p:sp>
      <p:sp>
        <p:nvSpPr>
          <p:cNvPr id="47111" name="Rectangle 10"/>
          <p:cNvSpPr>
            <a:spLocks noChangeArrowheads="1"/>
          </p:cNvSpPr>
          <p:nvPr/>
        </p:nvSpPr>
        <p:spPr bwMode="auto">
          <a:xfrm>
            <a:off x="1882775" y="1125539"/>
            <a:ext cx="85344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altLang="es-MX" sz="1600">
                <a:latin typeface="Arial" charset="0"/>
              </a:rPr>
              <a:t>El marcado reviste cada vez mayor importancia en la lucha contra el fraude y las violaciones. Existen tres tipos de marcas para el transporte de mercancías:</a:t>
            </a:r>
            <a:r>
              <a:rPr lang="es-ES" altLang="es-MX"/>
              <a:t> </a:t>
            </a:r>
          </a:p>
        </p:txBody>
      </p:sp>
    </p:spTree>
    <p:extLst>
      <p:ext uri="{BB962C8B-B14F-4D97-AF65-F5344CB8AC3E}">
        <p14:creationId xmlns:p14="http://schemas.microsoft.com/office/powerpoint/2010/main" val="37846991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ES" sz="5400" dirty="0">
                <a:solidFill>
                  <a:srgbClr val="0070C0"/>
                </a:solidFill>
              </a:rPr>
              <a:t>EMBALAJES DE EXPORTACION</a:t>
            </a:r>
            <a:br>
              <a:rPr lang="es-ES" sz="5400" dirty="0">
                <a:solidFill>
                  <a:srgbClr val="0070C0"/>
                </a:solidFill>
              </a:rPr>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7598987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2207569" y="332656"/>
            <a:ext cx="2473113" cy="369332"/>
          </a:xfrm>
          <a:prstGeom prst="rect">
            <a:avLst/>
          </a:prstGeom>
          <a:noFill/>
        </p:spPr>
        <p:txBody>
          <a:bodyPr wrap="none" rtlCol="0">
            <a:spAutoFit/>
          </a:bodyPr>
          <a:lstStyle/>
          <a:p>
            <a:r>
              <a:rPr lang="es-CL" b="1" dirty="0"/>
              <a:t>ENVASES Y EMBALAJES</a:t>
            </a:r>
            <a:endParaRPr lang="es-CL" b="1" dirty="0"/>
          </a:p>
        </p:txBody>
      </p:sp>
      <p:sp>
        <p:nvSpPr>
          <p:cNvPr id="2" name="CuadroTexto 1"/>
          <p:cNvSpPr txBox="1"/>
          <p:nvPr/>
        </p:nvSpPr>
        <p:spPr>
          <a:xfrm>
            <a:off x="1919536" y="1484785"/>
            <a:ext cx="6984776" cy="1200329"/>
          </a:xfrm>
          <a:prstGeom prst="rect">
            <a:avLst/>
          </a:prstGeom>
          <a:noFill/>
        </p:spPr>
        <p:txBody>
          <a:bodyPr wrap="square" rtlCol="0">
            <a:spAutoFit/>
          </a:bodyPr>
          <a:lstStyle/>
          <a:p>
            <a:r>
              <a:rPr lang="es-ES" dirty="0"/>
              <a:t>EL DESARROLLO DEL COMERCIO EXTERIOR DE MERCANCIAS INVOLUCRA EL LLEVAR A CABO UNA SERIE DE ACTIVIDADES, IGUAL DE IMPORTANTES UNAS QUE OTRAS, LO QUE NOS LLEVARÁ A QUE LA ACTIVIDAD COMERCIAL SEA EXITOSA.</a:t>
            </a:r>
            <a:endParaRPr lang="es-ES" dirty="0"/>
          </a:p>
        </p:txBody>
      </p:sp>
      <p:sp>
        <p:nvSpPr>
          <p:cNvPr id="6" name="CuadroTexto 5"/>
          <p:cNvSpPr txBox="1"/>
          <p:nvPr/>
        </p:nvSpPr>
        <p:spPr>
          <a:xfrm>
            <a:off x="2166910" y="3717033"/>
            <a:ext cx="4073106" cy="1200329"/>
          </a:xfrm>
          <a:prstGeom prst="rect">
            <a:avLst/>
          </a:prstGeom>
          <a:noFill/>
        </p:spPr>
        <p:txBody>
          <a:bodyPr wrap="square" rtlCol="0">
            <a:spAutoFit/>
          </a:bodyPr>
          <a:lstStyle/>
          <a:p>
            <a:r>
              <a:rPr lang="es-ES" dirty="0"/>
              <a:t>LA CORRECTA elección del embalaje para la exportación, hace del producto, lo más importante en una operación de compra-venta internacional</a:t>
            </a:r>
          </a:p>
        </p:txBody>
      </p:sp>
      <p:pic>
        <p:nvPicPr>
          <p:cNvPr id="3" name="Imagen 2"/>
          <p:cNvPicPr>
            <a:picLocks noChangeAspect="1"/>
          </p:cNvPicPr>
          <p:nvPr/>
        </p:nvPicPr>
        <p:blipFill>
          <a:blip r:embed="rId2"/>
          <a:stretch>
            <a:fillRect/>
          </a:stretch>
        </p:blipFill>
        <p:spPr>
          <a:xfrm>
            <a:off x="6960096" y="2780928"/>
            <a:ext cx="3491880" cy="3865390"/>
          </a:xfrm>
          <a:prstGeom prst="rect">
            <a:avLst/>
          </a:prstGeom>
        </p:spPr>
      </p:pic>
    </p:spTree>
    <p:extLst>
      <p:ext uri="{BB962C8B-B14F-4D97-AF65-F5344CB8AC3E}">
        <p14:creationId xmlns:p14="http://schemas.microsoft.com/office/powerpoint/2010/main" val="59296293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2207569" y="332656"/>
            <a:ext cx="1329403" cy="369332"/>
          </a:xfrm>
          <a:prstGeom prst="rect">
            <a:avLst/>
          </a:prstGeom>
          <a:noFill/>
        </p:spPr>
        <p:txBody>
          <a:bodyPr wrap="none" rtlCol="0">
            <a:spAutoFit/>
          </a:bodyPr>
          <a:lstStyle/>
          <a:p>
            <a:r>
              <a:rPr lang="es-CL" b="1" dirty="0"/>
              <a:t>EMBALAJES</a:t>
            </a:r>
            <a:endParaRPr lang="es-CL" b="1" dirty="0"/>
          </a:p>
        </p:txBody>
      </p:sp>
      <p:sp>
        <p:nvSpPr>
          <p:cNvPr id="2" name="CuadroTexto 1"/>
          <p:cNvSpPr txBox="1"/>
          <p:nvPr/>
        </p:nvSpPr>
        <p:spPr>
          <a:xfrm>
            <a:off x="1847528" y="1196753"/>
            <a:ext cx="8136904" cy="2031325"/>
          </a:xfrm>
          <a:prstGeom prst="rect">
            <a:avLst/>
          </a:prstGeom>
          <a:noFill/>
        </p:spPr>
        <p:txBody>
          <a:bodyPr wrap="square" rtlCol="0">
            <a:spAutoFit/>
          </a:bodyPr>
          <a:lstStyle/>
          <a:p>
            <a:r>
              <a:rPr lang="es-ES" dirty="0"/>
              <a:t>Sirve para proteger el producto o un conjunto de ellos durante todas las operaciones de traslado, transporte y manejo, de manera que lleguen a manos del destinatario sin que hayan sido deteriorados, desde que salieron de las instalaciones en que se realizó la producción o acondicionamiento</a:t>
            </a:r>
          </a:p>
          <a:p>
            <a:endParaRPr lang="es-ES" dirty="0"/>
          </a:p>
          <a:p>
            <a:r>
              <a:rPr lang="es-ES" dirty="0"/>
              <a:t>Es utilizado para la conservación de los envases y por ende del producto, así como también para facilitar la manipulación durante distribución física internacional – DFI</a:t>
            </a:r>
          </a:p>
        </p:txBody>
      </p:sp>
      <p:sp>
        <p:nvSpPr>
          <p:cNvPr id="6" name="CuadroTexto 5"/>
          <p:cNvSpPr txBox="1"/>
          <p:nvPr/>
        </p:nvSpPr>
        <p:spPr>
          <a:xfrm>
            <a:off x="1881158" y="4071943"/>
            <a:ext cx="6984776" cy="2031325"/>
          </a:xfrm>
          <a:prstGeom prst="rect">
            <a:avLst/>
          </a:prstGeom>
          <a:noFill/>
        </p:spPr>
        <p:txBody>
          <a:bodyPr wrap="square" rtlCol="0">
            <a:spAutoFit/>
          </a:bodyPr>
          <a:lstStyle/>
          <a:p>
            <a:r>
              <a:rPr lang="es-ES" dirty="0"/>
              <a:t>Permite:</a:t>
            </a:r>
          </a:p>
          <a:p>
            <a:endParaRPr lang="es-ES" dirty="0"/>
          </a:p>
          <a:p>
            <a:r>
              <a:rPr lang="es-ES" dirty="0"/>
              <a:t>. Manipuleo durante la carga y descarga</a:t>
            </a:r>
          </a:p>
          <a:p>
            <a:endParaRPr lang="es-ES" dirty="0"/>
          </a:p>
          <a:p>
            <a:r>
              <a:rPr lang="es-ES" dirty="0"/>
              <a:t>. Mejor apilamiento de la mercadería</a:t>
            </a:r>
          </a:p>
          <a:p>
            <a:endParaRPr lang="es-ES" dirty="0"/>
          </a:p>
          <a:p>
            <a:r>
              <a:rPr lang="es-ES" dirty="0"/>
              <a:t>. Mejorar la capacidad de impacto y vibración de la mercadería</a:t>
            </a:r>
          </a:p>
        </p:txBody>
      </p:sp>
      <p:pic>
        <p:nvPicPr>
          <p:cNvPr id="3" name="Imagen 2"/>
          <p:cNvPicPr>
            <a:picLocks noChangeAspect="1"/>
          </p:cNvPicPr>
          <p:nvPr/>
        </p:nvPicPr>
        <p:blipFill>
          <a:blip r:embed="rId2"/>
          <a:stretch>
            <a:fillRect/>
          </a:stretch>
        </p:blipFill>
        <p:spPr>
          <a:xfrm>
            <a:off x="6888088" y="3501009"/>
            <a:ext cx="3456384" cy="2031759"/>
          </a:xfrm>
          <a:prstGeom prst="rect">
            <a:avLst/>
          </a:prstGeom>
        </p:spPr>
      </p:pic>
    </p:spTree>
    <p:extLst>
      <p:ext uri="{BB962C8B-B14F-4D97-AF65-F5344CB8AC3E}">
        <p14:creationId xmlns:p14="http://schemas.microsoft.com/office/powerpoint/2010/main" val="170294300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ChangeArrowheads="1"/>
          </p:cNvSpPr>
          <p:nvPr/>
        </p:nvSpPr>
        <p:spPr bwMode="auto">
          <a:xfrm>
            <a:off x="8328025" y="2997200"/>
            <a:ext cx="1728788" cy="431800"/>
          </a:xfrm>
          <a:prstGeom prst="rect">
            <a:avLst/>
          </a:prstGeom>
          <a:solidFill>
            <a:srgbClr val="FFFFCC"/>
          </a:solidFill>
          <a:ln w="38100">
            <a:pattFill prst="pct50">
              <a:fgClr>
                <a:srgbClr val="000000"/>
              </a:fgClr>
              <a:bgClr>
                <a:srgbClr val="FFFFFF"/>
              </a:bgClr>
            </a:pattFill>
            <a:miter lim="800000"/>
            <a:headEnd/>
            <a:tailEnd/>
          </a:ln>
        </p:spPr>
        <p:txBody>
          <a:bodyPr lIns="0" tIns="0" rIns="0" bIns="0"/>
          <a:lstStyle/>
          <a:p>
            <a:pPr algn="ctr"/>
            <a:r>
              <a:rPr lang="es-ES_tradnl" sz="2000" b="1">
                <a:latin typeface="Times New Roman" charset="0"/>
              </a:rPr>
              <a:t> Numeración</a:t>
            </a:r>
          </a:p>
        </p:txBody>
      </p:sp>
      <p:sp>
        <p:nvSpPr>
          <p:cNvPr id="108546" name="Oval 3"/>
          <p:cNvSpPr>
            <a:spLocks noChangeArrowheads="1"/>
          </p:cNvSpPr>
          <p:nvPr/>
        </p:nvSpPr>
        <p:spPr bwMode="auto">
          <a:xfrm>
            <a:off x="5232400" y="3716339"/>
            <a:ext cx="1727200" cy="1081087"/>
          </a:xfrm>
          <a:prstGeom prst="ellipse">
            <a:avLst/>
          </a:prstGeom>
          <a:solidFill>
            <a:srgbClr val="FFFFFF"/>
          </a:solidFill>
          <a:ln w="57150">
            <a:pattFill prst="pct50">
              <a:fgClr>
                <a:srgbClr val="000000"/>
              </a:fgClr>
              <a:bgClr>
                <a:srgbClr val="FFFFFF"/>
              </a:bgClr>
            </a:pattFill>
            <a:round/>
            <a:headEnd/>
            <a:tailEnd/>
          </a:ln>
        </p:spPr>
        <p:txBody>
          <a:bodyPr wrap="none" anchor="ctr"/>
          <a:lstStyle/>
          <a:p>
            <a:pPr algn="ctr"/>
            <a:r>
              <a:rPr kumimoji="1" lang="es-PE" b="1">
                <a:solidFill>
                  <a:srgbClr val="CC3300"/>
                </a:solidFill>
                <a:latin typeface="Times New Roman" charset="0"/>
              </a:rPr>
              <a:t> MARCADO</a:t>
            </a:r>
          </a:p>
          <a:p>
            <a:pPr algn="ctr"/>
            <a:r>
              <a:rPr kumimoji="1" lang="es-PE" b="1">
                <a:solidFill>
                  <a:srgbClr val="CC3300"/>
                </a:solidFill>
                <a:latin typeface="Times New Roman" charset="0"/>
              </a:rPr>
              <a:t>BULTOS</a:t>
            </a:r>
          </a:p>
        </p:txBody>
      </p:sp>
      <p:sp>
        <p:nvSpPr>
          <p:cNvPr id="108547" name="Line 4"/>
          <p:cNvSpPr>
            <a:spLocks noChangeShapeType="1"/>
          </p:cNvSpPr>
          <p:nvPr/>
        </p:nvSpPr>
        <p:spPr bwMode="auto">
          <a:xfrm rot="20200705" flipV="1">
            <a:off x="6816726" y="3500438"/>
            <a:ext cx="1439863" cy="0"/>
          </a:xfrm>
          <a:prstGeom prst="line">
            <a:avLst/>
          </a:prstGeom>
          <a:noFill/>
          <a:ln w="571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108548" name="Line 5"/>
          <p:cNvSpPr>
            <a:spLocks noChangeShapeType="1"/>
          </p:cNvSpPr>
          <p:nvPr/>
        </p:nvSpPr>
        <p:spPr bwMode="auto">
          <a:xfrm rot="1197041" flipH="1">
            <a:off x="3932238" y="3524250"/>
            <a:ext cx="1511300" cy="0"/>
          </a:xfrm>
          <a:prstGeom prst="line">
            <a:avLst/>
          </a:prstGeom>
          <a:noFill/>
          <a:ln w="571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179206" name="Rectangle 6"/>
          <p:cNvSpPr>
            <a:spLocks noChangeArrowheads="1"/>
          </p:cNvSpPr>
          <p:nvPr/>
        </p:nvSpPr>
        <p:spPr bwMode="auto">
          <a:xfrm>
            <a:off x="2063750" y="3070226"/>
            <a:ext cx="1728788" cy="358775"/>
          </a:xfrm>
          <a:prstGeom prst="rect">
            <a:avLst/>
          </a:prstGeom>
          <a:solidFill>
            <a:srgbClr val="FFFFCC"/>
          </a:solidFill>
          <a:ln w="38100">
            <a:pattFill prst="pct50">
              <a:fgClr>
                <a:srgbClr val="000000"/>
              </a:fgClr>
              <a:bgClr>
                <a:srgbClr val="FFFFFF"/>
              </a:bgClr>
            </a:pattFill>
            <a:miter lim="800000"/>
            <a:headEnd/>
            <a:tailEnd/>
          </a:ln>
        </p:spPr>
        <p:txBody>
          <a:bodyPr lIns="0" tIns="0" rIns="0" bIns="0"/>
          <a:lstStyle/>
          <a:p>
            <a:pPr algn="ctr"/>
            <a:r>
              <a:rPr lang="es-ES_tradnl" sz="2000" b="1" dirty="0">
                <a:latin typeface="Times New Roman" charset="0"/>
              </a:rPr>
              <a:t>Marca</a:t>
            </a:r>
            <a:endParaRPr lang="es-ES_tradnl" sz="2000" b="1" dirty="0">
              <a:latin typeface="Times New Roman" charset="0"/>
            </a:endParaRPr>
          </a:p>
        </p:txBody>
      </p:sp>
      <p:sp>
        <p:nvSpPr>
          <p:cNvPr id="108550" name="Line 7"/>
          <p:cNvSpPr>
            <a:spLocks noChangeShapeType="1"/>
          </p:cNvSpPr>
          <p:nvPr/>
        </p:nvSpPr>
        <p:spPr bwMode="auto">
          <a:xfrm>
            <a:off x="6096000" y="2420939"/>
            <a:ext cx="0" cy="1152525"/>
          </a:xfrm>
          <a:prstGeom prst="line">
            <a:avLst/>
          </a:prstGeom>
          <a:noFill/>
          <a:ln w="57150">
            <a:solidFill>
              <a:srgbClr val="000000"/>
            </a:solidFill>
            <a:round/>
            <a:headEnd type="triangle" w="med" len="med"/>
            <a:tailEnd/>
          </a:ln>
          <a:extLst>
            <a:ext uri="{909E8E84-426E-40dd-AFC4-6F175D3DCCD1}">
              <a14:hiddenFill xmlns:a14="http://schemas.microsoft.com/office/drawing/2010/main" xmlns="">
                <a:noFill/>
              </a14:hiddenFill>
            </a:ext>
          </a:extLst>
        </p:spPr>
        <p:txBody>
          <a:bodyPr/>
          <a:lstStyle/>
          <a:p>
            <a:endParaRPr lang="es-ES"/>
          </a:p>
        </p:txBody>
      </p:sp>
      <p:sp>
        <p:nvSpPr>
          <p:cNvPr id="179208" name="Rectangle 8"/>
          <p:cNvSpPr>
            <a:spLocks noChangeArrowheads="1"/>
          </p:cNvSpPr>
          <p:nvPr/>
        </p:nvSpPr>
        <p:spPr bwMode="auto">
          <a:xfrm>
            <a:off x="5230814" y="1989139"/>
            <a:ext cx="1728787" cy="358775"/>
          </a:xfrm>
          <a:prstGeom prst="rect">
            <a:avLst/>
          </a:prstGeom>
          <a:solidFill>
            <a:srgbClr val="FFFFCC"/>
          </a:solidFill>
          <a:ln w="38100">
            <a:pattFill prst="pct50">
              <a:fgClr>
                <a:srgbClr val="000000"/>
              </a:fgClr>
              <a:bgClr>
                <a:srgbClr val="FFFFFF"/>
              </a:bgClr>
            </a:pattFill>
            <a:miter lim="800000"/>
            <a:headEnd/>
            <a:tailEnd/>
          </a:ln>
        </p:spPr>
        <p:txBody>
          <a:bodyPr lIns="0" tIns="0" rIns="0" bIns="0"/>
          <a:lstStyle/>
          <a:p>
            <a:pPr algn="ctr"/>
            <a:r>
              <a:rPr lang="es-ES_tradnl" sz="2000" b="1">
                <a:latin typeface="Times New Roman" charset="0"/>
              </a:rPr>
              <a:t>Codificación</a:t>
            </a:r>
          </a:p>
        </p:txBody>
      </p:sp>
      <p:sp>
        <p:nvSpPr>
          <p:cNvPr id="179211" name="Rectangle 11"/>
          <p:cNvSpPr>
            <a:spLocks noChangeArrowheads="1"/>
          </p:cNvSpPr>
          <p:nvPr/>
        </p:nvSpPr>
        <p:spPr bwMode="auto">
          <a:xfrm>
            <a:off x="2063750" y="5229226"/>
            <a:ext cx="1728788" cy="358775"/>
          </a:xfrm>
          <a:prstGeom prst="rect">
            <a:avLst/>
          </a:prstGeom>
          <a:solidFill>
            <a:srgbClr val="FFFFCC"/>
          </a:solidFill>
          <a:ln w="38100">
            <a:pattFill prst="pct50">
              <a:fgClr>
                <a:srgbClr val="000000"/>
              </a:fgClr>
              <a:bgClr>
                <a:srgbClr val="FFFFFF"/>
              </a:bgClr>
            </a:pattFill>
            <a:miter lim="800000"/>
            <a:headEnd/>
            <a:tailEnd/>
          </a:ln>
        </p:spPr>
        <p:txBody>
          <a:bodyPr lIns="0" tIns="0" rIns="0" bIns="0"/>
          <a:lstStyle/>
          <a:p>
            <a:pPr algn="ctr"/>
            <a:r>
              <a:rPr lang="es-ES_tradnl" sz="2000" b="1">
                <a:latin typeface="Times New Roman" charset="0"/>
              </a:rPr>
              <a:t>Pesos</a:t>
            </a:r>
          </a:p>
        </p:txBody>
      </p:sp>
      <p:sp>
        <p:nvSpPr>
          <p:cNvPr id="179212" name="Rectangle 12"/>
          <p:cNvSpPr>
            <a:spLocks noChangeArrowheads="1"/>
          </p:cNvSpPr>
          <p:nvPr/>
        </p:nvSpPr>
        <p:spPr bwMode="auto">
          <a:xfrm>
            <a:off x="8401050" y="5157788"/>
            <a:ext cx="1728788" cy="431800"/>
          </a:xfrm>
          <a:prstGeom prst="rect">
            <a:avLst/>
          </a:prstGeom>
          <a:solidFill>
            <a:srgbClr val="FFFFCC"/>
          </a:solidFill>
          <a:ln w="38100">
            <a:pattFill prst="pct50">
              <a:fgClr>
                <a:srgbClr val="000000"/>
              </a:fgClr>
              <a:bgClr>
                <a:srgbClr val="FFFFFF"/>
              </a:bgClr>
            </a:pattFill>
            <a:miter lim="800000"/>
            <a:headEnd/>
            <a:tailEnd/>
          </a:ln>
        </p:spPr>
        <p:txBody>
          <a:bodyPr lIns="0" tIns="0" rIns="0" bIns="0"/>
          <a:lstStyle/>
          <a:p>
            <a:pPr algn="ctr"/>
            <a:r>
              <a:rPr lang="es-ES_tradnl" sz="2000" b="1">
                <a:latin typeface="Times New Roman" charset="0"/>
              </a:rPr>
              <a:t> Destinación</a:t>
            </a:r>
          </a:p>
        </p:txBody>
      </p:sp>
      <p:sp>
        <p:nvSpPr>
          <p:cNvPr id="179213" name="Rectangle 13"/>
          <p:cNvSpPr>
            <a:spLocks noChangeArrowheads="1"/>
          </p:cNvSpPr>
          <p:nvPr/>
        </p:nvSpPr>
        <p:spPr bwMode="auto">
          <a:xfrm>
            <a:off x="5230814" y="6165851"/>
            <a:ext cx="1728787" cy="358775"/>
          </a:xfrm>
          <a:prstGeom prst="rect">
            <a:avLst/>
          </a:prstGeom>
          <a:solidFill>
            <a:srgbClr val="FFFFCC"/>
          </a:solidFill>
          <a:ln w="38100">
            <a:pattFill prst="pct50">
              <a:fgClr>
                <a:srgbClr val="000000"/>
              </a:fgClr>
              <a:bgClr>
                <a:srgbClr val="FFFFFF"/>
              </a:bgClr>
            </a:pattFill>
            <a:miter lim="800000"/>
            <a:headEnd/>
            <a:tailEnd/>
          </a:ln>
        </p:spPr>
        <p:txBody>
          <a:bodyPr lIns="0" tIns="0" rIns="0" bIns="0"/>
          <a:lstStyle/>
          <a:p>
            <a:pPr algn="ctr"/>
            <a:r>
              <a:rPr lang="es-ES_tradnl" sz="2000" b="1">
                <a:latin typeface="Times New Roman" charset="0"/>
              </a:rPr>
              <a:t> Pictogramas</a:t>
            </a:r>
          </a:p>
        </p:txBody>
      </p:sp>
      <p:sp>
        <p:nvSpPr>
          <p:cNvPr id="108555" name="Line 14"/>
          <p:cNvSpPr>
            <a:spLocks noChangeShapeType="1"/>
          </p:cNvSpPr>
          <p:nvPr/>
        </p:nvSpPr>
        <p:spPr bwMode="auto">
          <a:xfrm>
            <a:off x="6096000" y="4940301"/>
            <a:ext cx="0" cy="1152525"/>
          </a:xfrm>
          <a:prstGeom prst="line">
            <a:avLst/>
          </a:prstGeom>
          <a:noFill/>
          <a:ln w="571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108556" name="Line 15"/>
          <p:cNvSpPr>
            <a:spLocks noChangeShapeType="1"/>
          </p:cNvSpPr>
          <p:nvPr/>
        </p:nvSpPr>
        <p:spPr bwMode="auto">
          <a:xfrm rot="1723130" flipV="1">
            <a:off x="6888163" y="4941888"/>
            <a:ext cx="1439862" cy="0"/>
          </a:xfrm>
          <a:prstGeom prst="line">
            <a:avLst/>
          </a:prstGeom>
          <a:noFill/>
          <a:ln w="571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108557" name="Line 16"/>
          <p:cNvSpPr>
            <a:spLocks noChangeShapeType="1"/>
          </p:cNvSpPr>
          <p:nvPr/>
        </p:nvSpPr>
        <p:spPr bwMode="auto">
          <a:xfrm rot="19604901" flipH="1">
            <a:off x="3792538" y="5013325"/>
            <a:ext cx="1511300" cy="0"/>
          </a:xfrm>
          <a:prstGeom prst="line">
            <a:avLst/>
          </a:prstGeom>
          <a:noFill/>
          <a:ln w="571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16" name="15 CuadroTexto"/>
          <p:cNvSpPr txBox="1"/>
          <p:nvPr/>
        </p:nvSpPr>
        <p:spPr>
          <a:xfrm>
            <a:off x="1738282" y="214290"/>
            <a:ext cx="3156442" cy="369332"/>
          </a:xfrm>
          <a:prstGeom prst="rect">
            <a:avLst/>
          </a:prstGeom>
          <a:noFill/>
        </p:spPr>
        <p:txBody>
          <a:bodyPr wrap="none" rtlCol="0">
            <a:spAutoFit/>
          </a:bodyPr>
          <a:lstStyle/>
          <a:p>
            <a:r>
              <a:rPr lang="es-CL" b="1" dirty="0"/>
              <a:t>EMBALAJES DE EXPORTACION</a:t>
            </a:r>
            <a:endParaRPr lang="es-CL" b="1" dirty="0"/>
          </a:p>
        </p:txBody>
      </p:sp>
      <p:cxnSp>
        <p:nvCxnSpPr>
          <p:cNvPr id="17" name="16 Conector recto"/>
          <p:cNvCxnSpPr/>
          <p:nvPr/>
        </p:nvCxnSpPr>
        <p:spPr>
          <a:xfrm>
            <a:off x="1524000" y="85723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524000" y="85723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3955951"/>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79202">
                                            <p:txEl>
                                              <p:charRg st="4294967295" end="4294967295"/>
                                            </p:txEl>
                                          </p:spTgt>
                                        </p:tgtEl>
                                        <p:attrNameLst>
                                          <p:attrName>style.visibility</p:attrName>
                                        </p:attrNameLst>
                                      </p:cBhvr>
                                      <p:to>
                                        <p:strVal val="visible"/>
                                      </p:to>
                                    </p:set>
                                    <p:animEffect transition="in" filter="box(out)">
                                      <p:cBhvr>
                                        <p:cTn id="7" dur="1000"/>
                                        <p:tgtEl>
                                          <p:spTgt spid="179202">
                                            <p:txEl>
                                              <p:charRg st="4294967295" end="4294967295"/>
                                            </p:txEl>
                                          </p:spTgt>
                                        </p:tgtEl>
                                      </p:cBhvr>
                                    </p:animEffect>
                                  </p:childTnLst>
                                </p:cTn>
                              </p:par>
                            </p:childTnLst>
                          </p:cTn>
                        </p:par>
                        <p:par>
                          <p:cTn id="8" fill="hold" nodeType="afterGroup">
                            <p:stCondLst>
                              <p:cond delay="1000"/>
                            </p:stCondLst>
                            <p:childTnLst>
                              <p:par>
                                <p:cTn id="9" presetID="4" presetClass="entr" presetSubtype="32" fill="hold" grpId="0" nodeType="afterEffect">
                                  <p:stCondLst>
                                    <p:cond delay="0"/>
                                  </p:stCondLst>
                                  <p:childTnLst>
                                    <p:set>
                                      <p:cBhvr>
                                        <p:cTn id="10" dur="1" fill="hold">
                                          <p:stCondLst>
                                            <p:cond delay="0"/>
                                          </p:stCondLst>
                                        </p:cTn>
                                        <p:tgtEl>
                                          <p:spTgt spid="179206">
                                            <p:txEl>
                                              <p:charRg st="4294967295" end="4294967295"/>
                                            </p:txEl>
                                          </p:spTgt>
                                        </p:tgtEl>
                                        <p:attrNameLst>
                                          <p:attrName>style.visibility</p:attrName>
                                        </p:attrNameLst>
                                      </p:cBhvr>
                                      <p:to>
                                        <p:strVal val="visible"/>
                                      </p:to>
                                    </p:set>
                                    <p:animEffect transition="in" filter="box(out)">
                                      <p:cBhvr>
                                        <p:cTn id="11" dur="1000"/>
                                        <p:tgtEl>
                                          <p:spTgt spid="179206">
                                            <p:txEl>
                                              <p:charRg st="4294967295" end="4294967295"/>
                                            </p:txEl>
                                          </p:spTgt>
                                        </p:tgtEl>
                                      </p:cBhvr>
                                    </p:animEffect>
                                  </p:childTnLst>
                                </p:cTn>
                              </p:par>
                            </p:childTnLst>
                          </p:cTn>
                        </p:par>
                        <p:par>
                          <p:cTn id="12" fill="hold" nodeType="afterGroup">
                            <p:stCondLst>
                              <p:cond delay="2000"/>
                            </p:stCondLst>
                            <p:childTnLst>
                              <p:par>
                                <p:cTn id="13" presetID="4" presetClass="entr" presetSubtype="32" fill="hold" grpId="0" nodeType="afterEffect">
                                  <p:stCondLst>
                                    <p:cond delay="0"/>
                                  </p:stCondLst>
                                  <p:childTnLst>
                                    <p:set>
                                      <p:cBhvr>
                                        <p:cTn id="14" dur="1" fill="hold">
                                          <p:stCondLst>
                                            <p:cond delay="0"/>
                                          </p:stCondLst>
                                        </p:cTn>
                                        <p:tgtEl>
                                          <p:spTgt spid="179208">
                                            <p:txEl>
                                              <p:charRg st="4294967295" end="4294967295"/>
                                            </p:txEl>
                                          </p:spTgt>
                                        </p:tgtEl>
                                        <p:attrNameLst>
                                          <p:attrName>style.visibility</p:attrName>
                                        </p:attrNameLst>
                                      </p:cBhvr>
                                      <p:to>
                                        <p:strVal val="visible"/>
                                      </p:to>
                                    </p:set>
                                    <p:animEffect transition="in" filter="box(out)">
                                      <p:cBhvr>
                                        <p:cTn id="15" dur="1000"/>
                                        <p:tgtEl>
                                          <p:spTgt spid="179208">
                                            <p:txEl>
                                              <p:charRg st="4294967295" end="4294967295"/>
                                            </p:txEl>
                                          </p:spTgt>
                                        </p:tgtEl>
                                      </p:cBhvr>
                                    </p:animEffect>
                                  </p:childTnLst>
                                </p:cTn>
                              </p:par>
                            </p:childTnLst>
                          </p:cTn>
                        </p:par>
                        <p:par>
                          <p:cTn id="16" fill="hold" nodeType="afterGroup">
                            <p:stCondLst>
                              <p:cond delay="3000"/>
                            </p:stCondLst>
                            <p:childTnLst>
                              <p:par>
                                <p:cTn id="17" presetID="4" presetClass="entr" presetSubtype="32" fill="hold" grpId="0" nodeType="afterEffect">
                                  <p:stCondLst>
                                    <p:cond delay="0"/>
                                  </p:stCondLst>
                                  <p:childTnLst>
                                    <p:set>
                                      <p:cBhvr>
                                        <p:cTn id="18" dur="1" fill="hold">
                                          <p:stCondLst>
                                            <p:cond delay="0"/>
                                          </p:stCondLst>
                                        </p:cTn>
                                        <p:tgtEl>
                                          <p:spTgt spid="179211">
                                            <p:txEl>
                                              <p:charRg st="4294967295" end="4294967295"/>
                                            </p:txEl>
                                          </p:spTgt>
                                        </p:tgtEl>
                                        <p:attrNameLst>
                                          <p:attrName>style.visibility</p:attrName>
                                        </p:attrNameLst>
                                      </p:cBhvr>
                                      <p:to>
                                        <p:strVal val="visible"/>
                                      </p:to>
                                    </p:set>
                                    <p:animEffect transition="in" filter="box(out)">
                                      <p:cBhvr>
                                        <p:cTn id="19" dur="1000"/>
                                        <p:tgtEl>
                                          <p:spTgt spid="179211">
                                            <p:txEl>
                                              <p:charRg st="4294967295" end="4294967295"/>
                                            </p:txEl>
                                          </p:spTgt>
                                        </p:tgtEl>
                                      </p:cBhvr>
                                    </p:animEffect>
                                  </p:childTnLst>
                                </p:cTn>
                              </p:par>
                            </p:childTnLst>
                          </p:cTn>
                        </p:par>
                        <p:par>
                          <p:cTn id="20" fill="hold" nodeType="afterGroup">
                            <p:stCondLst>
                              <p:cond delay="4000"/>
                            </p:stCondLst>
                            <p:childTnLst>
                              <p:par>
                                <p:cTn id="21" presetID="4" presetClass="entr" presetSubtype="32" fill="hold" grpId="0" nodeType="afterEffect">
                                  <p:stCondLst>
                                    <p:cond delay="0"/>
                                  </p:stCondLst>
                                  <p:childTnLst>
                                    <p:set>
                                      <p:cBhvr>
                                        <p:cTn id="22" dur="1" fill="hold">
                                          <p:stCondLst>
                                            <p:cond delay="0"/>
                                          </p:stCondLst>
                                        </p:cTn>
                                        <p:tgtEl>
                                          <p:spTgt spid="179212">
                                            <p:txEl>
                                              <p:charRg st="4294967295" end="4294967295"/>
                                            </p:txEl>
                                          </p:spTgt>
                                        </p:tgtEl>
                                        <p:attrNameLst>
                                          <p:attrName>style.visibility</p:attrName>
                                        </p:attrNameLst>
                                      </p:cBhvr>
                                      <p:to>
                                        <p:strVal val="visible"/>
                                      </p:to>
                                    </p:set>
                                    <p:animEffect transition="in" filter="box(out)">
                                      <p:cBhvr>
                                        <p:cTn id="23" dur="1000"/>
                                        <p:tgtEl>
                                          <p:spTgt spid="179212">
                                            <p:txEl>
                                              <p:charRg st="4294967295" end="4294967295"/>
                                            </p:txEl>
                                          </p:spTgt>
                                        </p:tgtEl>
                                      </p:cBhvr>
                                    </p:animEffect>
                                  </p:childTnLst>
                                </p:cTn>
                              </p:par>
                            </p:childTnLst>
                          </p:cTn>
                        </p:par>
                        <p:par>
                          <p:cTn id="24" fill="hold" nodeType="afterGroup">
                            <p:stCondLst>
                              <p:cond delay="5000"/>
                            </p:stCondLst>
                            <p:childTnLst>
                              <p:par>
                                <p:cTn id="25" presetID="4" presetClass="entr" presetSubtype="32" fill="hold" grpId="0" nodeType="afterEffect">
                                  <p:stCondLst>
                                    <p:cond delay="0"/>
                                  </p:stCondLst>
                                  <p:childTnLst>
                                    <p:set>
                                      <p:cBhvr>
                                        <p:cTn id="26" dur="1" fill="hold">
                                          <p:stCondLst>
                                            <p:cond delay="0"/>
                                          </p:stCondLst>
                                        </p:cTn>
                                        <p:tgtEl>
                                          <p:spTgt spid="179213">
                                            <p:txEl>
                                              <p:charRg st="4294967295" end="4294967295"/>
                                            </p:txEl>
                                          </p:spTgt>
                                        </p:tgtEl>
                                        <p:attrNameLst>
                                          <p:attrName>style.visibility</p:attrName>
                                        </p:attrNameLst>
                                      </p:cBhvr>
                                      <p:to>
                                        <p:strVal val="visible"/>
                                      </p:to>
                                    </p:set>
                                    <p:animEffect transition="in" filter="box(out)">
                                      <p:cBhvr>
                                        <p:cTn id="27" dur="1000"/>
                                        <p:tgtEl>
                                          <p:spTgt spid="179213">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2" grpId="0" autoUpdateAnimBg="0"/>
      <p:bldP spid="179206" grpId="0" autoUpdateAnimBg="0"/>
      <p:bldP spid="179208" grpId="0" autoUpdateAnimBg="0"/>
      <p:bldP spid="179211" grpId="0" autoUpdateAnimBg="0"/>
      <p:bldP spid="179212" grpId="0" autoUpdateAnimBg="0"/>
      <p:bldP spid="179213" grpId="0"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4"/>
          <p:cNvSpPr>
            <a:spLocks noChangeArrowheads="1"/>
          </p:cNvSpPr>
          <p:nvPr/>
        </p:nvSpPr>
        <p:spPr bwMode="auto">
          <a:xfrm>
            <a:off x="2208213" y="4076701"/>
            <a:ext cx="1511300" cy="2232025"/>
          </a:xfrm>
          <a:prstGeom prst="rect">
            <a:avLst/>
          </a:prstGeom>
          <a:solidFill>
            <a:schemeClr val="accent1"/>
          </a:solidFill>
          <a:ln w="9525">
            <a:solidFill>
              <a:schemeClr val="tx1"/>
            </a:solidFill>
            <a:miter lim="800000"/>
            <a:headEnd/>
            <a:tailEnd/>
          </a:ln>
        </p:spPr>
        <p:txBody>
          <a:bodyPr wrap="none" anchor="ctr"/>
          <a:lstStyle/>
          <a:p>
            <a:pPr algn="ctr"/>
            <a:endParaRPr lang="es-PE"/>
          </a:p>
        </p:txBody>
      </p:sp>
      <p:sp>
        <p:nvSpPr>
          <p:cNvPr id="109570" name="Rectangle 5"/>
          <p:cNvSpPr>
            <a:spLocks noChangeArrowheads="1"/>
          </p:cNvSpPr>
          <p:nvPr/>
        </p:nvSpPr>
        <p:spPr bwMode="auto">
          <a:xfrm>
            <a:off x="5376863" y="4076701"/>
            <a:ext cx="1511300" cy="2232025"/>
          </a:xfrm>
          <a:prstGeom prst="rect">
            <a:avLst/>
          </a:prstGeom>
          <a:solidFill>
            <a:schemeClr val="accent1"/>
          </a:solidFill>
          <a:ln w="9525">
            <a:solidFill>
              <a:schemeClr val="tx1"/>
            </a:solidFill>
            <a:miter lim="800000"/>
            <a:headEnd/>
            <a:tailEnd/>
          </a:ln>
        </p:spPr>
        <p:txBody>
          <a:bodyPr wrap="none" anchor="ctr"/>
          <a:lstStyle/>
          <a:p>
            <a:endParaRPr lang="es-PE"/>
          </a:p>
        </p:txBody>
      </p:sp>
      <p:sp>
        <p:nvSpPr>
          <p:cNvPr id="109571" name="Rectangle 6"/>
          <p:cNvSpPr>
            <a:spLocks noChangeArrowheads="1"/>
          </p:cNvSpPr>
          <p:nvPr/>
        </p:nvSpPr>
        <p:spPr bwMode="auto">
          <a:xfrm>
            <a:off x="8401050" y="4076701"/>
            <a:ext cx="1511300" cy="2232025"/>
          </a:xfrm>
          <a:prstGeom prst="rect">
            <a:avLst/>
          </a:prstGeom>
          <a:solidFill>
            <a:schemeClr val="accent1"/>
          </a:solidFill>
          <a:ln w="9525">
            <a:solidFill>
              <a:schemeClr val="tx1"/>
            </a:solidFill>
            <a:miter lim="800000"/>
            <a:headEnd/>
            <a:tailEnd/>
          </a:ln>
        </p:spPr>
        <p:txBody>
          <a:bodyPr wrap="none" anchor="ctr"/>
          <a:lstStyle/>
          <a:p>
            <a:endParaRPr lang="es-PE"/>
          </a:p>
        </p:txBody>
      </p:sp>
      <p:sp>
        <p:nvSpPr>
          <p:cNvPr id="109572" name="Rectangle 7"/>
          <p:cNvSpPr>
            <a:spLocks noChangeArrowheads="1"/>
          </p:cNvSpPr>
          <p:nvPr/>
        </p:nvSpPr>
        <p:spPr bwMode="auto">
          <a:xfrm>
            <a:off x="5303839" y="1916114"/>
            <a:ext cx="1584325" cy="1584325"/>
          </a:xfrm>
          <a:prstGeom prst="rect">
            <a:avLst/>
          </a:prstGeom>
          <a:solidFill>
            <a:schemeClr val="accent1"/>
          </a:solidFill>
          <a:ln w="9525">
            <a:solidFill>
              <a:schemeClr val="tx1"/>
            </a:solidFill>
            <a:miter lim="800000"/>
            <a:headEnd/>
            <a:tailEnd/>
          </a:ln>
        </p:spPr>
        <p:txBody>
          <a:bodyPr wrap="none" anchor="ctr"/>
          <a:lstStyle/>
          <a:p>
            <a:endParaRPr lang="es-PE"/>
          </a:p>
        </p:txBody>
      </p:sp>
      <p:sp>
        <p:nvSpPr>
          <p:cNvPr id="109573" name="Text Box 12"/>
          <p:cNvSpPr txBox="1">
            <a:spLocks noChangeArrowheads="1"/>
          </p:cNvSpPr>
          <p:nvPr/>
        </p:nvSpPr>
        <p:spPr bwMode="auto">
          <a:xfrm>
            <a:off x="5535613" y="3573463"/>
            <a:ext cx="11366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b="1"/>
              <a:t>Posición</a:t>
            </a:r>
          </a:p>
        </p:txBody>
      </p:sp>
      <p:sp>
        <p:nvSpPr>
          <p:cNvPr id="109574" name="Text Box 13"/>
          <p:cNvSpPr txBox="1">
            <a:spLocks noChangeArrowheads="1"/>
          </p:cNvSpPr>
          <p:nvPr/>
        </p:nvSpPr>
        <p:spPr bwMode="auto">
          <a:xfrm>
            <a:off x="2227263" y="6375401"/>
            <a:ext cx="14922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b="1"/>
              <a:t>Apilamiento</a:t>
            </a:r>
          </a:p>
        </p:txBody>
      </p:sp>
      <p:sp>
        <p:nvSpPr>
          <p:cNvPr id="109575" name="Text Box 14"/>
          <p:cNvSpPr txBox="1">
            <a:spLocks noChangeArrowheads="1"/>
          </p:cNvSpPr>
          <p:nvPr/>
        </p:nvSpPr>
        <p:spPr bwMode="auto">
          <a:xfrm>
            <a:off x="5519738" y="6375401"/>
            <a:ext cx="12763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b="1"/>
              <a:t>Fragilidad</a:t>
            </a:r>
          </a:p>
        </p:txBody>
      </p:sp>
      <p:sp>
        <p:nvSpPr>
          <p:cNvPr id="109576" name="Text Box 15"/>
          <p:cNvSpPr txBox="1">
            <a:spLocks noChangeArrowheads="1"/>
          </p:cNvSpPr>
          <p:nvPr/>
        </p:nvSpPr>
        <p:spPr bwMode="auto">
          <a:xfrm>
            <a:off x="8472488" y="6375401"/>
            <a:ext cx="13652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b="1"/>
              <a:t>Protección</a:t>
            </a:r>
          </a:p>
        </p:txBody>
      </p:sp>
      <p:sp>
        <p:nvSpPr>
          <p:cNvPr id="109577" name="AutoShape 18"/>
          <p:cNvSpPr>
            <a:spLocks noChangeArrowheads="1"/>
          </p:cNvSpPr>
          <p:nvPr/>
        </p:nvSpPr>
        <p:spPr bwMode="auto">
          <a:xfrm>
            <a:off x="5880101" y="4365626"/>
            <a:ext cx="576263" cy="1008063"/>
          </a:xfrm>
          <a:prstGeom prst="flowChartMagneticDisk">
            <a:avLst/>
          </a:prstGeom>
          <a:solidFill>
            <a:srgbClr val="000000"/>
          </a:solidFill>
          <a:ln w="28575">
            <a:solidFill>
              <a:srgbClr val="000000"/>
            </a:solidFill>
            <a:round/>
            <a:headEnd/>
            <a:tailEnd/>
          </a:ln>
        </p:spPr>
        <p:txBody>
          <a:bodyPr wrap="none" anchor="ctr"/>
          <a:lstStyle/>
          <a:p>
            <a:pPr algn="ctr" eaLnBrk="0" hangingPunct="0"/>
            <a:endParaRPr lang="es-PE">
              <a:solidFill>
                <a:srgbClr val="000000"/>
              </a:solidFill>
            </a:endParaRPr>
          </a:p>
        </p:txBody>
      </p:sp>
      <p:sp>
        <p:nvSpPr>
          <p:cNvPr id="109578" name="Line 19"/>
          <p:cNvSpPr>
            <a:spLocks noChangeShapeType="1"/>
          </p:cNvSpPr>
          <p:nvPr/>
        </p:nvSpPr>
        <p:spPr bwMode="auto">
          <a:xfrm flipV="1">
            <a:off x="6167438" y="5013325"/>
            <a:ext cx="0" cy="863600"/>
          </a:xfrm>
          <a:prstGeom prst="line">
            <a:avLst/>
          </a:prstGeom>
          <a:noFill/>
          <a:ln w="889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109579" name="Oval 20"/>
          <p:cNvSpPr>
            <a:spLocks noChangeArrowheads="1"/>
          </p:cNvSpPr>
          <p:nvPr/>
        </p:nvSpPr>
        <p:spPr bwMode="auto">
          <a:xfrm>
            <a:off x="5880101" y="5876926"/>
            <a:ext cx="576263" cy="144463"/>
          </a:xfrm>
          <a:prstGeom prst="ellipse">
            <a:avLst/>
          </a:prstGeom>
          <a:solidFill>
            <a:srgbClr val="000000"/>
          </a:solidFill>
          <a:ln w="28575">
            <a:solidFill>
              <a:srgbClr val="000000"/>
            </a:solidFill>
            <a:round/>
            <a:headEnd/>
            <a:tailEnd/>
          </a:ln>
        </p:spPr>
        <p:txBody>
          <a:bodyPr wrap="none" anchor="ctr"/>
          <a:lstStyle/>
          <a:p>
            <a:endParaRPr lang="es-PE"/>
          </a:p>
        </p:txBody>
      </p:sp>
      <p:sp>
        <p:nvSpPr>
          <p:cNvPr id="109580" name="AutoShape 21"/>
          <p:cNvSpPr>
            <a:spLocks noChangeArrowheads="1"/>
          </p:cNvSpPr>
          <p:nvPr/>
        </p:nvSpPr>
        <p:spPr bwMode="auto">
          <a:xfrm rot="16200000" flipV="1">
            <a:off x="9012239" y="4186239"/>
            <a:ext cx="358775" cy="1152525"/>
          </a:xfrm>
          <a:prstGeom prst="flowChartDelay">
            <a:avLst/>
          </a:prstGeom>
          <a:solidFill>
            <a:srgbClr val="000000"/>
          </a:solidFill>
          <a:ln w="9525">
            <a:solidFill>
              <a:schemeClr val="bg2"/>
            </a:solidFill>
            <a:miter lim="800000"/>
            <a:headEnd/>
            <a:tailEnd/>
          </a:ln>
        </p:spPr>
        <p:txBody>
          <a:bodyPr wrap="none" anchor="ctr"/>
          <a:lstStyle/>
          <a:p>
            <a:endParaRPr lang="es-PE"/>
          </a:p>
        </p:txBody>
      </p:sp>
      <p:sp>
        <p:nvSpPr>
          <p:cNvPr id="109581" name="Line 22"/>
          <p:cNvSpPr>
            <a:spLocks noChangeShapeType="1"/>
          </p:cNvSpPr>
          <p:nvPr/>
        </p:nvSpPr>
        <p:spPr bwMode="auto">
          <a:xfrm flipV="1">
            <a:off x="9191625" y="4868864"/>
            <a:ext cx="0" cy="1150937"/>
          </a:xfrm>
          <a:prstGeom prst="line">
            <a:avLst/>
          </a:prstGeom>
          <a:noFill/>
          <a:ln w="889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109582" name="AutoShape 23"/>
          <p:cNvSpPr>
            <a:spLocks noChangeArrowheads="1"/>
          </p:cNvSpPr>
          <p:nvPr/>
        </p:nvSpPr>
        <p:spPr bwMode="auto">
          <a:xfrm>
            <a:off x="8543925" y="4868864"/>
            <a:ext cx="431800" cy="28733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000000"/>
          </a:solidFill>
          <a:ln w="9525">
            <a:solidFill>
              <a:srgbClr val="000000"/>
            </a:solidFill>
            <a:miter lim="800000"/>
            <a:headEnd/>
            <a:tailEnd/>
          </a:ln>
        </p:spPr>
        <p:txBody>
          <a:bodyPr wrap="none" anchor="ctr"/>
          <a:lstStyle/>
          <a:p>
            <a:endParaRPr lang="es-ES"/>
          </a:p>
        </p:txBody>
      </p:sp>
      <p:sp>
        <p:nvSpPr>
          <p:cNvPr id="109583" name="AutoShape 24"/>
          <p:cNvSpPr>
            <a:spLocks noChangeArrowheads="1"/>
          </p:cNvSpPr>
          <p:nvPr/>
        </p:nvSpPr>
        <p:spPr bwMode="auto">
          <a:xfrm>
            <a:off x="8759825" y="4868864"/>
            <a:ext cx="431800" cy="28733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000000"/>
          </a:solidFill>
          <a:ln w="9525">
            <a:solidFill>
              <a:srgbClr val="000000"/>
            </a:solidFill>
            <a:miter lim="800000"/>
            <a:headEnd/>
            <a:tailEnd/>
          </a:ln>
        </p:spPr>
        <p:txBody>
          <a:bodyPr wrap="none" anchor="ctr"/>
          <a:lstStyle/>
          <a:p>
            <a:endParaRPr lang="es-ES"/>
          </a:p>
        </p:txBody>
      </p:sp>
      <p:sp>
        <p:nvSpPr>
          <p:cNvPr id="109584" name="AutoShape 25"/>
          <p:cNvSpPr>
            <a:spLocks noChangeArrowheads="1"/>
          </p:cNvSpPr>
          <p:nvPr/>
        </p:nvSpPr>
        <p:spPr bwMode="auto">
          <a:xfrm>
            <a:off x="9120188" y="4868864"/>
            <a:ext cx="431800" cy="28733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000000"/>
          </a:solidFill>
          <a:ln w="9525">
            <a:solidFill>
              <a:srgbClr val="000000"/>
            </a:solidFill>
            <a:miter lim="800000"/>
            <a:headEnd/>
            <a:tailEnd/>
          </a:ln>
        </p:spPr>
        <p:txBody>
          <a:bodyPr wrap="none" anchor="ctr"/>
          <a:lstStyle/>
          <a:p>
            <a:endParaRPr lang="es-ES"/>
          </a:p>
        </p:txBody>
      </p:sp>
      <p:sp>
        <p:nvSpPr>
          <p:cNvPr id="109585" name="AutoShape 26"/>
          <p:cNvSpPr>
            <a:spLocks noChangeArrowheads="1"/>
          </p:cNvSpPr>
          <p:nvPr/>
        </p:nvSpPr>
        <p:spPr bwMode="auto">
          <a:xfrm>
            <a:off x="9409113" y="4868864"/>
            <a:ext cx="431800" cy="28733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000000"/>
          </a:solidFill>
          <a:ln w="9525">
            <a:solidFill>
              <a:srgbClr val="000000"/>
            </a:solidFill>
            <a:miter lim="800000"/>
            <a:headEnd/>
            <a:tailEnd/>
          </a:ln>
        </p:spPr>
        <p:txBody>
          <a:bodyPr wrap="none" anchor="ctr"/>
          <a:lstStyle/>
          <a:p>
            <a:endParaRPr lang="es-ES"/>
          </a:p>
        </p:txBody>
      </p:sp>
      <p:sp>
        <p:nvSpPr>
          <p:cNvPr id="242715" name="Line 27"/>
          <p:cNvSpPr>
            <a:spLocks noChangeShapeType="1"/>
          </p:cNvSpPr>
          <p:nvPr/>
        </p:nvSpPr>
        <p:spPr bwMode="auto">
          <a:xfrm>
            <a:off x="2495551" y="5734050"/>
            <a:ext cx="936625" cy="0"/>
          </a:xfrm>
          <a:prstGeom prst="line">
            <a:avLst/>
          </a:prstGeom>
          <a:noFill/>
          <a:ln w="762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242716" name="Line 28"/>
          <p:cNvSpPr>
            <a:spLocks noChangeShapeType="1"/>
          </p:cNvSpPr>
          <p:nvPr/>
        </p:nvSpPr>
        <p:spPr bwMode="auto">
          <a:xfrm>
            <a:off x="2495551" y="5445125"/>
            <a:ext cx="936625" cy="0"/>
          </a:xfrm>
          <a:prstGeom prst="line">
            <a:avLst/>
          </a:prstGeom>
          <a:noFill/>
          <a:ln w="762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242717" name="Line 29"/>
          <p:cNvSpPr>
            <a:spLocks noChangeShapeType="1"/>
          </p:cNvSpPr>
          <p:nvPr/>
        </p:nvSpPr>
        <p:spPr bwMode="auto">
          <a:xfrm>
            <a:off x="2495551" y="5589588"/>
            <a:ext cx="936625" cy="0"/>
          </a:xfrm>
          <a:prstGeom prst="line">
            <a:avLst/>
          </a:prstGeom>
          <a:noFill/>
          <a:ln w="762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109589" name="Rectangle 33"/>
          <p:cNvSpPr>
            <a:spLocks noChangeArrowheads="1"/>
          </p:cNvSpPr>
          <p:nvPr/>
        </p:nvSpPr>
        <p:spPr bwMode="auto">
          <a:xfrm>
            <a:off x="2640013" y="4294189"/>
            <a:ext cx="699230"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r>
              <a:rPr lang="es-PE" sz="6000">
                <a:solidFill>
                  <a:srgbClr val="000000"/>
                </a:solidFill>
              </a:rPr>
              <a:t>#</a:t>
            </a:r>
          </a:p>
        </p:txBody>
      </p:sp>
      <p:sp>
        <p:nvSpPr>
          <p:cNvPr id="242722" name="Line 34"/>
          <p:cNvSpPr>
            <a:spLocks noChangeShapeType="1"/>
          </p:cNvSpPr>
          <p:nvPr/>
        </p:nvSpPr>
        <p:spPr bwMode="auto">
          <a:xfrm>
            <a:off x="5664201" y="3284538"/>
            <a:ext cx="936625" cy="0"/>
          </a:xfrm>
          <a:prstGeom prst="line">
            <a:avLst/>
          </a:prstGeom>
          <a:noFill/>
          <a:ln w="762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242723" name="Line 35"/>
          <p:cNvSpPr>
            <a:spLocks noChangeShapeType="1"/>
          </p:cNvSpPr>
          <p:nvPr/>
        </p:nvSpPr>
        <p:spPr bwMode="auto">
          <a:xfrm>
            <a:off x="5880100" y="2060575"/>
            <a:ext cx="0" cy="1081088"/>
          </a:xfrm>
          <a:prstGeom prst="line">
            <a:avLst/>
          </a:prstGeom>
          <a:noFill/>
          <a:ln w="76200">
            <a:solidFill>
              <a:srgbClr val="000000"/>
            </a:solidFill>
            <a:round/>
            <a:headEnd type="triangle" w="med" len="med"/>
            <a:tailEnd/>
          </a:ln>
          <a:extLst>
            <a:ext uri="{909E8E84-426E-40dd-AFC4-6F175D3DCCD1}">
              <a14:hiddenFill xmlns:a14="http://schemas.microsoft.com/office/drawing/2010/main" xmlns="">
                <a:noFill/>
              </a14:hiddenFill>
            </a:ext>
          </a:extLst>
        </p:spPr>
        <p:txBody>
          <a:bodyPr/>
          <a:lstStyle/>
          <a:p>
            <a:endParaRPr lang="es-ES"/>
          </a:p>
        </p:txBody>
      </p:sp>
      <p:sp>
        <p:nvSpPr>
          <p:cNvPr id="242724" name="Line 36"/>
          <p:cNvSpPr>
            <a:spLocks noChangeShapeType="1"/>
          </p:cNvSpPr>
          <p:nvPr/>
        </p:nvSpPr>
        <p:spPr bwMode="auto">
          <a:xfrm>
            <a:off x="6311900" y="2060575"/>
            <a:ext cx="0" cy="1081088"/>
          </a:xfrm>
          <a:prstGeom prst="line">
            <a:avLst/>
          </a:prstGeom>
          <a:noFill/>
          <a:ln w="76200">
            <a:solidFill>
              <a:srgbClr val="000000"/>
            </a:solidFill>
            <a:round/>
            <a:headEnd type="triangle" w="med" len="med"/>
            <a:tailEnd/>
          </a:ln>
          <a:extLst>
            <a:ext uri="{909E8E84-426E-40dd-AFC4-6F175D3DCCD1}">
              <a14:hiddenFill xmlns:a14="http://schemas.microsoft.com/office/drawing/2010/main" xmlns="">
                <a:noFill/>
              </a14:hiddenFill>
            </a:ext>
          </a:extLst>
        </p:spPr>
        <p:txBody>
          <a:bodyPr/>
          <a:lstStyle/>
          <a:p>
            <a:endParaRPr lang="es-ES"/>
          </a:p>
        </p:txBody>
      </p:sp>
      <p:cxnSp>
        <p:nvCxnSpPr>
          <p:cNvPr id="27" name="26 Conector recto"/>
          <p:cNvCxnSpPr/>
          <p:nvPr/>
        </p:nvCxnSpPr>
        <p:spPr>
          <a:xfrm>
            <a:off x="1524000" y="85723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1524000" y="85723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31" name="30 CuadroTexto"/>
          <p:cNvSpPr txBox="1"/>
          <p:nvPr/>
        </p:nvSpPr>
        <p:spPr>
          <a:xfrm>
            <a:off x="1738282" y="273586"/>
            <a:ext cx="3156442" cy="369332"/>
          </a:xfrm>
          <a:prstGeom prst="rect">
            <a:avLst/>
          </a:prstGeom>
          <a:noFill/>
        </p:spPr>
        <p:txBody>
          <a:bodyPr wrap="none" rtlCol="0">
            <a:spAutoFit/>
          </a:bodyPr>
          <a:lstStyle/>
          <a:p>
            <a:r>
              <a:rPr lang="es-CL" b="1" dirty="0"/>
              <a:t>EMBALAJES DE EXPORTACION</a:t>
            </a:r>
            <a:endParaRPr lang="es-CL" b="1" dirty="0"/>
          </a:p>
        </p:txBody>
      </p:sp>
    </p:spTree>
    <p:extLst>
      <p:ext uri="{BB962C8B-B14F-4D97-AF65-F5344CB8AC3E}">
        <p14:creationId xmlns:p14="http://schemas.microsoft.com/office/powerpoint/2010/main" val="1453048498"/>
      </p:ext>
    </p:extLst>
  </p:cSld>
  <p:clrMapOvr>
    <a:masterClrMapping/>
  </p:clrMapOvr>
  <p:transition spd="slow"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242715"/>
                                        </p:tgtEl>
                                        <p:attrNameLst>
                                          <p:attrName>style.visibility</p:attrName>
                                        </p:attrNameLst>
                                      </p:cBhvr>
                                      <p:to>
                                        <p:strVal val="visible"/>
                                      </p:to>
                                    </p:set>
                                    <p:anim calcmode="lin" valueType="num">
                                      <p:cBhvr additive="base">
                                        <p:cTn id="7" dur="500" fill="hold"/>
                                        <p:tgtEl>
                                          <p:spTgt spid="242715"/>
                                        </p:tgtEl>
                                        <p:attrNameLst>
                                          <p:attrName>ppt_x</p:attrName>
                                        </p:attrNameLst>
                                      </p:cBhvr>
                                      <p:tavLst>
                                        <p:tav tm="0">
                                          <p:val>
                                            <p:strVal val="0-#ppt_w/2"/>
                                          </p:val>
                                        </p:tav>
                                        <p:tav tm="100000">
                                          <p:val>
                                            <p:strVal val="#ppt_x"/>
                                          </p:val>
                                        </p:tav>
                                      </p:tavLst>
                                    </p:anim>
                                    <p:anim calcmode="lin" valueType="num">
                                      <p:cBhvr additive="base">
                                        <p:cTn id="8" dur="500" fill="hold"/>
                                        <p:tgtEl>
                                          <p:spTgt spid="24271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8" fill="hold" grpId="0" nodeType="afterEffect">
                                  <p:stCondLst>
                                    <p:cond delay="1000"/>
                                  </p:stCondLst>
                                  <p:childTnLst>
                                    <p:set>
                                      <p:cBhvr>
                                        <p:cTn id="11" dur="1" fill="hold">
                                          <p:stCondLst>
                                            <p:cond delay="0"/>
                                          </p:stCondLst>
                                        </p:cTn>
                                        <p:tgtEl>
                                          <p:spTgt spid="242716"/>
                                        </p:tgtEl>
                                        <p:attrNameLst>
                                          <p:attrName>style.visibility</p:attrName>
                                        </p:attrNameLst>
                                      </p:cBhvr>
                                      <p:to>
                                        <p:strVal val="visible"/>
                                      </p:to>
                                    </p:set>
                                    <p:anim calcmode="lin" valueType="num">
                                      <p:cBhvr additive="base">
                                        <p:cTn id="12" dur="500" fill="hold"/>
                                        <p:tgtEl>
                                          <p:spTgt spid="242716"/>
                                        </p:tgtEl>
                                        <p:attrNameLst>
                                          <p:attrName>ppt_x</p:attrName>
                                        </p:attrNameLst>
                                      </p:cBhvr>
                                      <p:tavLst>
                                        <p:tav tm="0">
                                          <p:val>
                                            <p:strVal val="0-#ppt_w/2"/>
                                          </p:val>
                                        </p:tav>
                                        <p:tav tm="100000">
                                          <p:val>
                                            <p:strVal val="#ppt_x"/>
                                          </p:val>
                                        </p:tav>
                                      </p:tavLst>
                                    </p:anim>
                                    <p:anim calcmode="lin" valueType="num">
                                      <p:cBhvr additive="base">
                                        <p:cTn id="13" dur="500" fill="hold"/>
                                        <p:tgtEl>
                                          <p:spTgt spid="24271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3000"/>
                            </p:stCondLst>
                            <p:childTnLst>
                              <p:par>
                                <p:cTn id="15" presetID="2" presetClass="entr" presetSubtype="8" fill="hold" grpId="0" nodeType="afterEffect">
                                  <p:stCondLst>
                                    <p:cond delay="1000"/>
                                  </p:stCondLst>
                                  <p:childTnLst>
                                    <p:set>
                                      <p:cBhvr>
                                        <p:cTn id="16" dur="1" fill="hold">
                                          <p:stCondLst>
                                            <p:cond delay="0"/>
                                          </p:stCondLst>
                                        </p:cTn>
                                        <p:tgtEl>
                                          <p:spTgt spid="242717"/>
                                        </p:tgtEl>
                                        <p:attrNameLst>
                                          <p:attrName>style.visibility</p:attrName>
                                        </p:attrNameLst>
                                      </p:cBhvr>
                                      <p:to>
                                        <p:strVal val="visible"/>
                                      </p:to>
                                    </p:set>
                                    <p:anim calcmode="lin" valueType="num">
                                      <p:cBhvr additive="base">
                                        <p:cTn id="17" dur="500" fill="hold"/>
                                        <p:tgtEl>
                                          <p:spTgt spid="242717"/>
                                        </p:tgtEl>
                                        <p:attrNameLst>
                                          <p:attrName>ppt_x</p:attrName>
                                        </p:attrNameLst>
                                      </p:cBhvr>
                                      <p:tavLst>
                                        <p:tav tm="0">
                                          <p:val>
                                            <p:strVal val="0-#ppt_w/2"/>
                                          </p:val>
                                        </p:tav>
                                        <p:tav tm="100000">
                                          <p:val>
                                            <p:strVal val="#ppt_x"/>
                                          </p:val>
                                        </p:tav>
                                      </p:tavLst>
                                    </p:anim>
                                    <p:anim calcmode="lin" valueType="num">
                                      <p:cBhvr additive="base">
                                        <p:cTn id="18" dur="500" fill="hold"/>
                                        <p:tgtEl>
                                          <p:spTgt spid="24271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4500"/>
                            </p:stCondLst>
                            <p:childTnLst>
                              <p:par>
                                <p:cTn id="20" presetID="2" presetClass="entr" presetSubtype="8" fill="hold" grpId="0" nodeType="afterEffect">
                                  <p:stCondLst>
                                    <p:cond delay="1000"/>
                                  </p:stCondLst>
                                  <p:childTnLst>
                                    <p:set>
                                      <p:cBhvr>
                                        <p:cTn id="21" dur="1" fill="hold">
                                          <p:stCondLst>
                                            <p:cond delay="0"/>
                                          </p:stCondLst>
                                        </p:cTn>
                                        <p:tgtEl>
                                          <p:spTgt spid="242722"/>
                                        </p:tgtEl>
                                        <p:attrNameLst>
                                          <p:attrName>style.visibility</p:attrName>
                                        </p:attrNameLst>
                                      </p:cBhvr>
                                      <p:to>
                                        <p:strVal val="visible"/>
                                      </p:to>
                                    </p:set>
                                    <p:anim calcmode="lin" valueType="num">
                                      <p:cBhvr additive="base">
                                        <p:cTn id="22" dur="500" fill="hold"/>
                                        <p:tgtEl>
                                          <p:spTgt spid="242722"/>
                                        </p:tgtEl>
                                        <p:attrNameLst>
                                          <p:attrName>ppt_x</p:attrName>
                                        </p:attrNameLst>
                                      </p:cBhvr>
                                      <p:tavLst>
                                        <p:tav tm="0">
                                          <p:val>
                                            <p:strVal val="0-#ppt_w/2"/>
                                          </p:val>
                                        </p:tav>
                                        <p:tav tm="100000">
                                          <p:val>
                                            <p:strVal val="#ppt_x"/>
                                          </p:val>
                                        </p:tav>
                                      </p:tavLst>
                                    </p:anim>
                                    <p:anim calcmode="lin" valueType="num">
                                      <p:cBhvr additive="base">
                                        <p:cTn id="23" dur="500" fill="hold"/>
                                        <p:tgtEl>
                                          <p:spTgt spid="242722"/>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6000"/>
                            </p:stCondLst>
                            <p:childTnLst>
                              <p:par>
                                <p:cTn id="25" presetID="2" presetClass="entr" presetSubtype="8" fill="hold" grpId="0" nodeType="afterEffect">
                                  <p:stCondLst>
                                    <p:cond delay="1000"/>
                                  </p:stCondLst>
                                  <p:childTnLst>
                                    <p:set>
                                      <p:cBhvr>
                                        <p:cTn id="26" dur="1" fill="hold">
                                          <p:stCondLst>
                                            <p:cond delay="0"/>
                                          </p:stCondLst>
                                        </p:cTn>
                                        <p:tgtEl>
                                          <p:spTgt spid="242723"/>
                                        </p:tgtEl>
                                        <p:attrNameLst>
                                          <p:attrName>style.visibility</p:attrName>
                                        </p:attrNameLst>
                                      </p:cBhvr>
                                      <p:to>
                                        <p:strVal val="visible"/>
                                      </p:to>
                                    </p:set>
                                    <p:anim calcmode="lin" valueType="num">
                                      <p:cBhvr additive="base">
                                        <p:cTn id="27" dur="500" fill="hold"/>
                                        <p:tgtEl>
                                          <p:spTgt spid="242723"/>
                                        </p:tgtEl>
                                        <p:attrNameLst>
                                          <p:attrName>ppt_x</p:attrName>
                                        </p:attrNameLst>
                                      </p:cBhvr>
                                      <p:tavLst>
                                        <p:tav tm="0">
                                          <p:val>
                                            <p:strVal val="0-#ppt_w/2"/>
                                          </p:val>
                                        </p:tav>
                                        <p:tav tm="100000">
                                          <p:val>
                                            <p:strVal val="#ppt_x"/>
                                          </p:val>
                                        </p:tav>
                                      </p:tavLst>
                                    </p:anim>
                                    <p:anim calcmode="lin" valueType="num">
                                      <p:cBhvr additive="base">
                                        <p:cTn id="28" dur="500" fill="hold"/>
                                        <p:tgtEl>
                                          <p:spTgt spid="24272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7500"/>
                            </p:stCondLst>
                            <p:childTnLst>
                              <p:par>
                                <p:cTn id="30" presetID="2" presetClass="entr" presetSubtype="8" fill="hold" grpId="0" nodeType="afterEffect">
                                  <p:stCondLst>
                                    <p:cond delay="1000"/>
                                  </p:stCondLst>
                                  <p:childTnLst>
                                    <p:set>
                                      <p:cBhvr>
                                        <p:cTn id="31" dur="1" fill="hold">
                                          <p:stCondLst>
                                            <p:cond delay="0"/>
                                          </p:stCondLst>
                                        </p:cTn>
                                        <p:tgtEl>
                                          <p:spTgt spid="242724"/>
                                        </p:tgtEl>
                                        <p:attrNameLst>
                                          <p:attrName>style.visibility</p:attrName>
                                        </p:attrNameLst>
                                      </p:cBhvr>
                                      <p:to>
                                        <p:strVal val="visible"/>
                                      </p:to>
                                    </p:set>
                                    <p:anim calcmode="lin" valueType="num">
                                      <p:cBhvr additive="base">
                                        <p:cTn id="32" dur="500" fill="hold"/>
                                        <p:tgtEl>
                                          <p:spTgt spid="242724"/>
                                        </p:tgtEl>
                                        <p:attrNameLst>
                                          <p:attrName>ppt_x</p:attrName>
                                        </p:attrNameLst>
                                      </p:cBhvr>
                                      <p:tavLst>
                                        <p:tav tm="0">
                                          <p:val>
                                            <p:strVal val="0-#ppt_w/2"/>
                                          </p:val>
                                        </p:tav>
                                        <p:tav tm="100000">
                                          <p:val>
                                            <p:strVal val="#ppt_x"/>
                                          </p:val>
                                        </p:tav>
                                      </p:tavLst>
                                    </p:anim>
                                    <p:anim calcmode="lin" valueType="num">
                                      <p:cBhvr additive="base">
                                        <p:cTn id="33" dur="500" fill="hold"/>
                                        <p:tgtEl>
                                          <p:spTgt spid="2427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715" grpId="0" animBg="1"/>
      <p:bldP spid="242716" grpId="0" animBg="1"/>
      <p:bldP spid="242717" grpId="0" animBg="1"/>
      <p:bldP spid="242722" grpId="0" animBg="1"/>
      <p:bldP spid="242723" grpId="0" animBg="1"/>
      <p:bldP spid="242724"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ChangeArrowheads="1"/>
          </p:cNvSpPr>
          <p:nvPr/>
        </p:nvSpPr>
        <p:spPr bwMode="auto">
          <a:xfrm>
            <a:off x="2208214" y="2000250"/>
            <a:ext cx="7704137" cy="3671888"/>
          </a:xfrm>
          <a:prstGeom prst="rect">
            <a:avLst/>
          </a:prstGeom>
          <a:solidFill>
            <a:schemeClr val="accent1"/>
          </a:solidFill>
          <a:ln w="25400">
            <a:solidFill>
              <a:schemeClr val="tx1"/>
            </a:solidFill>
            <a:miter lim="800000"/>
            <a:headEnd/>
            <a:tailEnd/>
          </a:ln>
        </p:spPr>
        <p:txBody>
          <a:bodyPr wrap="none" anchor="ctr"/>
          <a:lstStyle/>
          <a:p>
            <a:endParaRPr lang="es-PE"/>
          </a:p>
        </p:txBody>
      </p:sp>
      <p:sp>
        <p:nvSpPr>
          <p:cNvPr id="110594" name="Rectangle 3"/>
          <p:cNvSpPr>
            <a:spLocks noChangeArrowheads="1"/>
          </p:cNvSpPr>
          <p:nvPr/>
        </p:nvSpPr>
        <p:spPr bwMode="auto">
          <a:xfrm>
            <a:off x="2566988" y="2649538"/>
            <a:ext cx="7129462" cy="2806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es-MX" b="1">
                <a:solidFill>
                  <a:srgbClr val="000000"/>
                </a:solidFill>
              </a:rPr>
              <a:t>                                </a:t>
            </a:r>
            <a:r>
              <a:rPr lang="es-MX" sz="3600" b="1">
                <a:solidFill>
                  <a:srgbClr val="000000"/>
                </a:solidFill>
                <a:latin typeface="Times New Roman" charset="0"/>
              </a:rPr>
              <a:t>Chiquita Foods</a:t>
            </a:r>
          </a:p>
          <a:p>
            <a:pPr eaLnBrk="0" hangingPunct="0"/>
            <a:r>
              <a:rPr lang="es-MX">
                <a:solidFill>
                  <a:srgbClr val="000000"/>
                </a:solidFill>
              </a:rPr>
              <a:t>	                                 </a:t>
            </a:r>
            <a:r>
              <a:rPr lang="es-MX" sz="1400">
                <a:solidFill>
                  <a:srgbClr val="000000"/>
                </a:solidFill>
              </a:rPr>
              <a:t>Cod.</a:t>
            </a:r>
            <a:r>
              <a:rPr lang="es-MX" b="1">
                <a:solidFill>
                  <a:srgbClr val="000000"/>
                </a:solidFill>
              </a:rPr>
              <a:t> 3958</a:t>
            </a:r>
          </a:p>
          <a:p>
            <a:pPr eaLnBrk="0" hangingPunct="0"/>
            <a:endParaRPr lang="es-MX" b="1">
              <a:solidFill>
                <a:srgbClr val="000000"/>
              </a:solidFill>
            </a:endParaRPr>
          </a:p>
          <a:p>
            <a:pPr eaLnBrk="0" hangingPunct="0"/>
            <a:r>
              <a:rPr lang="es-MX" b="1">
                <a:solidFill>
                  <a:srgbClr val="000000"/>
                </a:solidFill>
              </a:rPr>
              <a:t>                                     </a:t>
            </a:r>
            <a:r>
              <a:rPr lang="es-MX" sz="2800" b="1">
                <a:solidFill>
                  <a:srgbClr val="000000"/>
                </a:solidFill>
                <a:latin typeface="Times New Roman" charset="0"/>
              </a:rPr>
              <a:t>NY </a:t>
            </a:r>
            <a:r>
              <a:rPr lang="es-MX" sz="2800">
                <a:solidFill>
                  <a:srgbClr val="000000"/>
                </a:solidFill>
                <a:latin typeface="Times New Roman" charset="0"/>
              </a:rPr>
              <a:t>-</a:t>
            </a:r>
            <a:r>
              <a:rPr lang="es-MX" sz="2800" b="1">
                <a:solidFill>
                  <a:srgbClr val="000000"/>
                </a:solidFill>
                <a:latin typeface="Times New Roman" charset="0"/>
              </a:rPr>
              <a:t> USA</a:t>
            </a:r>
          </a:p>
          <a:p>
            <a:pPr eaLnBrk="0" hangingPunct="0"/>
            <a:r>
              <a:rPr lang="es-MX">
                <a:solidFill>
                  <a:srgbClr val="000000"/>
                </a:solidFill>
              </a:rPr>
              <a:t>                                           </a:t>
            </a:r>
            <a:r>
              <a:rPr lang="es-MX">
                <a:solidFill>
                  <a:srgbClr val="000000"/>
                </a:solidFill>
                <a:latin typeface="Times New Roman" charset="0"/>
              </a:rPr>
              <a:t>Miami</a:t>
            </a:r>
          </a:p>
          <a:p>
            <a:pPr eaLnBrk="0" hangingPunct="0"/>
            <a:r>
              <a:rPr lang="es-MX" b="1">
                <a:solidFill>
                  <a:srgbClr val="000000"/>
                </a:solidFill>
              </a:rPr>
              <a:t>		</a:t>
            </a:r>
          </a:p>
          <a:p>
            <a:pPr eaLnBrk="0" hangingPunct="0"/>
            <a:r>
              <a:rPr lang="es-MX" sz="1400">
                <a:solidFill>
                  <a:srgbClr val="000000"/>
                </a:solidFill>
              </a:rPr>
              <a:t>Gross Weight</a:t>
            </a:r>
            <a:r>
              <a:rPr lang="es-MX">
                <a:solidFill>
                  <a:srgbClr val="000000"/>
                </a:solidFill>
              </a:rPr>
              <a:t>:   44 Kilos</a:t>
            </a:r>
          </a:p>
          <a:p>
            <a:pPr eaLnBrk="0" hangingPunct="0"/>
            <a:r>
              <a:rPr lang="es-MX" sz="1400">
                <a:solidFill>
                  <a:srgbClr val="000000"/>
                </a:solidFill>
              </a:rPr>
              <a:t>  Net   Weight</a:t>
            </a:r>
            <a:r>
              <a:rPr lang="es-MX">
                <a:solidFill>
                  <a:srgbClr val="000000"/>
                </a:solidFill>
              </a:rPr>
              <a:t>:   40 Kilos</a:t>
            </a:r>
            <a:r>
              <a:rPr lang="es-ES" b="1">
                <a:solidFill>
                  <a:srgbClr val="000000"/>
                </a:solidFill>
              </a:rPr>
              <a:t>                                                  </a:t>
            </a:r>
            <a:r>
              <a:rPr lang="es-ES">
                <a:solidFill>
                  <a:srgbClr val="000000"/>
                </a:solidFill>
              </a:rPr>
              <a:t>Bulto:   </a:t>
            </a:r>
            <a:r>
              <a:rPr lang="es-MX" sz="2000">
                <a:solidFill>
                  <a:srgbClr val="000000"/>
                </a:solidFill>
              </a:rPr>
              <a:t>3 </a:t>
            </a:r>
            <a:r>
              <a:rPr lang="es-MX" sz="2400">
                <a:solidFill>
                  <a:srgbClr val="000000"/>
                </a:solidFill>
              </a:rPr>
              <a:t>/</a:t>
            </a:r>
            <a:r>
              <a:rPr lang="es-MX" sz="2400" b="1">
                <a:solidFill>
                  <a:srgbClr val="000000"/>
                </a:solidFill>
              </a:rPr>
              <a:t> </a:t>
            </a:r>
            <a:r>
              <a:rPr lang="es-MX" sz="2000">
                <a:solidFill>
                  <a:srgbClr val="000000"/>
                </a:solidFill>
              </a:rPr>
              <a:t>10</a:t>
            </a:r>
            <a:endParaRPr lang="es-ES" sz="2000">
              <a:solidFill>
                <a:srgbClr val="000000"/>
              </a:solidFill>
            </a:endParaRPr>
          </a:p>
        </p:txBody>
      </p:sp>
      <p:sp>
        <p:nvSpPr>
          <p:cNvPr id="110595" name="Rectangle 4"/>
          <p:cNvSpPr>
            <a:spLocks noChangeArrowheads="1"/>
          </p:cNvSpPr>
          <p:nvPr/>
        </p:nvSpPr>
        <p:spPr bwMode="auto">
          <a:xfrm>
            <a:off x="2566989" y="2430464"/>
            <a:ext cx="865187" cy="1152525"/>
          </a:xfrm>
          <a:prstGeom prst="rect">
            <a:avLst/>
          </a:prstGeom>
          <a:solidFill>
            <a:srgbClr val="FFFFCC"/>
          </a:solidFill>
          <a:ln w="9525">
            <a:solidFill>
              <a:schemeClr val="tx1"/>
            </a:solidFill>
            <a:miter lim="800000"/>
            <a:headEnd/>
            <a:tailEnd/>
          </a:ln>
        </p:spPr>
        <p:txBody>
          <a:bodyPr wrap="none" anchor="ctr"/>
          <a:lstStyle/>
          <a:p>
            <a:pPr algn="ctr"/>
            <a:endParaRPr lang="es-PE"/>
          </a:p>
        </p:txBody>
      </p:sp>
      <p:pic>
        <p:nvPicPr>
          <p:cNvPr id="110596" name="Picture 8" descr="Logo Forwarders - Sól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2850" y="2503488"/>
            <a:ext cx="863600" cy="7921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185355" name="Line 11"/>
          <p:cNvSpPr>
            <a:spLocks noChangeShapeType="1"/>
          </p:cNvSpPr>
          <p:nvPr/>
        </p:nvSpPr>
        <p:spPr bwMode="auto">
          <a:xfrm flipV="1">
            <a:off x="2640014" y="3440113"/>
            <a:ext cx="720725" cy="0"/>
          </a:xfrm>
          <a:prstGeom prst="line">
            <a:avLst/>
          </a:prstGeom>
          <a:noFill/>
          <a:ln w="762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185356" name="Line 12"/>
          <p:cNvSpPr>
            <a:spLocks noChangeShapeType="1"/>
          </p:cNvSpPr>
          <p:nvPr/>
        </p:nvSpPr>
        <p:spPr bwMode="auto">
          <a:xfrm flipV="1">
            <a:off x="2640014" y="3295650"/>
            <a:ext cx="720725" cy="0"/>
          </a:xfrm>
          <a:prstGeom prst="line">
            <a:avLst/>
          </a:prstGeom>
          <a:noFill/>
          <a:ln w="762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110599" name="Text Box 14"/>
          <p:cNvSpPr txBox="1">
            <a:spLocks noChangeArrowheads="1"/>
          </p:cNvSpPr>
          <p:nvPr/>
        </p:nvSpPr>
        <p:spPr bwMode="auto">
          <a:xfrm>
            <a:off x="2566989" y="2527301"/>
            <a:ext cx="935037"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600" b="1"/>
              <a:t>     5</a:t>
            </a:r>
          </a:p>
          <a:p>
            <a:pPr eaLnBrk="1" hangingPunct="1"/>
            <a:r>
              <a:rPr lang="es-ES" sz="1600" b="1"/>
              <a:t>CAJAS</a:t>
            </a:r>
          </a:p>
        </p:txBody>
      </p:sp>
      <p:sp>
        <p:nvSpPr>
          <p:cNvPr id="185359" name="Line 15"/>
          <p:cNvSpPr>
            <a:spLocks noChangeShapeType="1"/>
          </p:cNvSpPr>
          <p:nvPr/>
        </p:nvSpPr>
        <p:spPr bwMode="auto">
          <a:xfrm flipV="1">
            <a:off x="2640014" y="3151188"/>
            <a:ext cx="720725" cy="0"/>
          </a:xfrm>
          <a:prstGeom prst="line">
            <a:avLst/>
          </a:prstGeom>
          <a:noFill/>
          <a:ln w="762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cxnSp>
        <p:nvCxnSpPr>
          <p:cNvPr id="11" name="10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738282" y="273586"/>
            <a:ext cx="3156442" cy="369332"/>
          </a:xfrm>
          <a:prstGeom prst="rect">
            <a:avLst/>
          </a:prstGeom>
          <a:noFill/>
        </p:spPr>
        <p:txBody>
          <a:bodyPr wrap="none" rtlCol="0">
            <a:spAutoFit/>
          </a:bodyPr>
          <a:lstStyle/>
          <a:p>
            <a:r>
              <a:rPr lang="es-CL" b="1" dirty="0"/>
              <a:t>EMBALAJES DE EXPORTACION</a:t>
            </a:r>
            <a:endParaRPr lang="es-CL" b="1" dirty="0"/>
          </a:p>
        </p:txBody>
      </p:sp>
    </p:spTree>
    <p:extLst>
      <p:ext uri="{BB962C8B-B14F-4D97-AF65-F5344CB8AC3E}">
        <p14:creationId xmlns:p14="http://schemas.microsoft.com/office/powerpoint/2010/main" val="59952915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85355"/>
                                        </p:tgtEl>
                                        <p:attrNameLst>
                                          <p:attrName>style.visibility</p:attrName>
                                        </p:attrNameLst>
                                      </p:cBhvr>
                                      <p:to>
                                        <p:strVal val="visible"/>
                                      </p:to>
                                    </p:set>
                                    <p:anim calcmode="lin" valueType="num">
                                      <p:cBhvr additive="base">
                                        <p:cTn id="7" dur="500" fill="hold"/>
                                        <p:tgtEl>
                                          <p:spTgt spid="185355"/>
                                        </p:tgtEl>
                                        <p:attrNameLst>
                                          <p:attrName>ppt_x</p:attrName>
                                        </p:attrNameLst>
                                      </p:cBhvr>
                                      <p:tavLst>
                                        <p:tav tm="0">
                                          <p:val>
                                            <p:strVal val="0-#ppt_w/2"/>
                                          </p:val>
                                        </p:tav>
                                        <p:tav tm="100000">
                                          <p:val>
                                            <p:strVal val="#ppt_x"/>
                                          </p:val>
                                        </p:tav>
                                      </p:tavLst>
                                    </p:anim>
                                    <p:anim calcmode="lin" valueType="num">
                                      <p:cBhvr additive="base">
                                        <p:cTn id="8" dur="500" fill="hold"/>
                                        <p:tgtEl>
                                          <p:spTgt spid="18535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8" fill="hold" grpId="0" nodeType="afterEffect">
                                  <p:stCondLst>
                                    <p:cond delay="1000"/>
                                  </p:stCondLst>
                                  <p:childTnLst>
                                    <p:set>
                                      <p:cBhvr>
                                        <p:cTn id="11" dur="1" fill="hold">
                                          <p:stCondLst>
                                            <p:cond delay="0"/>
                                          </p:stCondLst>
                                        </p:cTn>
                                        <p:tgtEl>
                                          <p:spTgt spid="185356"/>
                                        </p:tgtEl>
                                        <p:attrNameLst>
                                          <p:attrName>style.visibility</p:attrName>
                                        </p:attrNameLst>
                                      </p:cBhvr>
                                      <p:to>
                                        <p:strVal val="visible"/>
                                      </p:to>
                                    </p:set>
                                    <p:anim calcmode="lin" valueType="num">
                                      <p:cBhvr additive="base">
                                        <p:cTn id="12" dur="500" fill="hold"/>
                                        <p:tgtEl>
                                          <p:spTgt spid="185356"/>
                                        </p:tgtEl>
                                        <p:attrNameLst>
                                          <p:attrName>ppt_x</p:attrName>
                                        </p:attrNameLst>
                                      </p:cBhvr>
                                      <p:tavLst>
                                        <p:tav tm="0">
                                          <p:val>
                                            <p:strVal val="0-#ppt_w/2"/>
                                          </p:val>
                                        </p:tav>
                                        <p:tav tm="100000">
                                          <p:val>
                                            <p:strVal val="#ppt_x"/>
                                          </p:val>
                                        </p:tav>
                                      </p:tavLst>
                                    </p:anim>
                                    <p:anim calcmode="lin" valueType="num">
                                      <p:cBhvr additive="base">
                                        <p:cTn id="13" dur="500" fill="hold"/>
                                        <p:tgtEl>
                                          <p:spTgt spid="18535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3000"/>
                            </p:stCondLst>
                            <p:childTnLst>
                              <p:par>
                                <p:cTn id="15" presetID="2" presetClass="entr" presetSubtype="8" fill="hold" grpId="0" nodeType="afterEffect">
                                  <p:stCondLst>
                                    <p:cond delay="1000"/>
                                  </p:stCondLst>
                                  <p:childTnLst>
                                    <p:set>
                                      <p:cBhvr>
                                        <p:cTn id="16" dur="1" fill="hold">
                                          <p:stCondLst>
                                            <p:cond delay="0"/>
                                          </p:stCondLst>
                                        </p:cTn>
                                        <p:tgtEl>
                                          <p:spTgt spid="185359"/>
                                        </p:tgtEl>
                                        <p:attrNameLst>
                                          <p:attrName>style.visibility</p:attrName>
                                        </p:attrNameLst>
                                      </p:cBhvr>
                                      <p:to>
                                        <p:strVal val="visible"/>
                                      </p:to>
                                    </p:set>
                                    <p:anim calcmode="lin" valueType="num">
                                      <p:cBhvr additive="base">
                                        <p:cTn id="17" dur="500" fill="hold"/>
                                        <p:tgtEl>
                                          <p:spTgt spid="185359"/>
                                        </p:tgtEl>
                                        <p:attrNameLst>
                                          <p:attrName>ppt_x</p:attrName>
                                        </p:attrNameLst>
                                      </p:cBhvr>
                                      <p:tavLst>
                                        <p:tav tm="0">
                                          <p:val>
                                            <p:strVal val="0-#ppt_w/2"/>
                                          </p:val>
                                        </p:tav>
                                        <p:tav tm="100000">
                                          <p:val>
                                            <p:strVal val="#ppt_x"/>
                                          </p:val>
                                        </p:tav>
                                      </p:tavLst>
                                    </p:anim>
                                    <p:anim calcmode="lin" valueType="num">
                                      <p:cBhvr additive="base">
                                        <p:cTn id="18" dur="500" fill="hold"/>
                                        <p:tgtEl>
                                          <p:spTgt spid="1853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55" grpId="0" animBg="1"/>
      <p:bldP spid="185356" grpId="0" animBg="1"/>
      <p:bldP spid="185359"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6064" y="980728"/>
            <a:ext cx="8759872" cy="48965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4" name="3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207568" y="332656"/>
            <a:ext cx="3384260" cy="369332"/>
          </a:xfrm>
          <a:prstGeom prst="rect">
            <a:avLst/>
          </a:prstGeom>
          <a:noFill/>
        </p:spPr>
        <p:txBody>
          <a:bodyPr wrap="none" rtlCol="0">
            <a:spAutoFit/>
          </a:bodyPr>
          <a:lstStyle/>
          <a:p>
            <a:r>
              <a:rPr lang="es-CL" b="1" dirty="0"/>
              <a:t>MARCAS EMPAQUE Y EMBALAJE</a:t>
            </a:r>
            <a:endParaRPr lang="es-CL" b="1" dirty="0"/>
          </a:p>
        </p:txBody>
      </p:sp>
    </p:spTree>
    <p:extLst>
      <p:ext uri="{BB962C8B-B14F-4D97-AF65-F5344CB8AC3E}">
        <p14:creationId xmlns:p14="http://schemas.microsoft.com/office/powerpoint/2010/main" val="3371386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2207568" y="332656"/>
            <a:ext cx="2855462" cy="369332"/>
          </a:xfrm>
          <a:prstGeom prst="rect">
            <a:avLst/>
          </a:prstGeom>
          <a:noFill/>
        </p:spPr>
        <p:txBody>
          <a:bodyPr wrap="none" rtlCol="0">
            <a:spAutoFit/>
          </a:bodyPr>
          <a:lstStyle/>
          <a:p>
            <a:r>
              <a:rPr lang="es-CL" b="1" dirty="0"/>
              <a:t>FUNCIONES DEL EMBALAJE</a:t>
            </a:r>
            <a:endParaRPr lang="es-CL" b="1" dirty="0"/>
          </a:p>
        </p:txBody>
      </p:sp>
      <p:sp>
        <p:nvSpPr>
          <p:cNvPr id="7" name="CuadroTexto 5"/>
          <p:cNvSpPr txBox="1"/>
          <p:nvPr/>
        </p:nvSpPr>
        <p:spPr>
          <a:xfrm>
            <a:off x="1881158" y="1258882"/>
            <a:ext cx="7023154" cy="3970318"/>
          </a:xfrm>
          <a:prstGeom prst="rect">
            <a:avLst/>
          </a:prstGeom>
          <a:noFill/>
        </p:spPr>
        <p:txBody>
          <a:bodyPr wrap="square" rtlCol="0">
            <a:spAutoFit/>
          </a:bodyPr>
          <a:lstStyle/>
          <a:p>
            <a:pPr marL="285750" indent="-285750">
              <a:buFont typeface="Arial"/>
              <a:buChar char="•"/>
            </a:pPr>
            <a:r>
              <a:rPr lang="es-ES" dirty="0">
                <a:solidFill>
                  <a:srgbClr val="0000FF"/>
                </a:solidFill>
              </a:rPr>
              <a:t>Manipuleo durante la carga y descarga</a:t>
            </a:r>
          </a:p>
          <a:p>
            <a:pPr marL="285750" indent="-285750">
              <a:buFont typeface="Arial"/>
              <a:buChar char="•"/>
            </a:pPr>
            <a:r>
              <a:rPr lang="es-ES" dirty="0">
                <a:solidFill>
                  <a:srgbClr val="0000FF"/>
                </a:solidFill>
              </a:rPr>
              <a:t>Mejor apilamiento de la mercadería</a:t>
            </a:r>
          </a:p>
          <a:p>
            <a:pPr marL="285750" indent="-285750">
              <a:buFont typeface="Arial"/>
              <a:buChar char="•"/>
            </a:pPr>
            <a:r>
              <a:rPr lang="es-ES" dirty="0">
                <a:solidFill>
                  <a:srgbClr val="0000FF"/>
                </a:solidFill>
              </a:rPr>
              <a:t>Mejorar la capacidad de impacto y vibración de la mercadería</a:t>
            </a:r>
          </a:p>
          <a:p>
            <a:pPr marL="285750" indent="-285750">
              <a:buFont typeface="Arial"/>
              <a:buChar char="•"/>
            </a:pPr>
            <a:r>
              <a:rPr lang="es-ES" dirty="0">
                <a:solidFill>
                  <a:srgbClr val="0000FF"/>
                </a:solidFill>
              </a:rPr>
              <a:t>Facilita la DFI – Transporte – Manipulación – Almacenamiento</a:t>
            </a:r>
          </a:p>
          <a:p>
            <a:pPr marL="285750" indent="-285750">
              <a:buFont typeface="Arial"/>
              <a:buChar char="•"/>
            </a:pPr>
            <a:r>
              <a:rPr lang="es-ES" dirty="0">
                <a:solidFill>
                  <a:srgbClr val="0000FF"/>
                </a:solidFill>
              </a:rPr>
              <a:t>Brinda protección</a:t>
            </a:r>
          </a:p>
          <a:p>
            <a:pPr marL="285750" indent="-285750">
              <a:buFont typeface="Arial"/>
              <a:buChar char="•"/>
            </a:pPr>
            <a:r>
              <a:rPr lang="es-ES" dirty="0">
                <a:solidFill>
                  <a:srgbClr val="0000FF"/>
                </a:solidFill>
              </a:rPr>
              <a:t>Mejora tarifas de flete</a:t>
            </a:r>
          </a:p>
          <a:p>
            <a:endParaRPr lang="es-ES" dirty="0"/>
          </a:p>
          <a:p>
            <a:endParaRPr lang="es-ES" dirty="0"/>
          </a:p>
          <a:p>
            <a:r>
              <a:rPr lang="es-ES" dirty="0">
                <a:solidFill>
                  <a:schemeClr val="bg1">
                    <a:lumMod val="50000"/>
                  </a:schemeClr>
                </a:solidFill>
              </a:rPr>
              <a:t>Preserva la calidad ante:</a:t>
            </a:r>
          </a:p>
          <a:p>
            <a:endParaRPr lang="es-ES" dirty="0">
              <a:solidFill>
                <a:schemeClr val="bg1">
                  <a:lumMod val="50000"/>
                </a:schemeClr>
              </a:solidFill>
            </a:endParaRPr>
          </a:p>
          <a:p>
            <a:r>
              <a:rPr lang="es-ES" dirty="0">
                <a:solidFill>
                  <a:schemeClr val="bg1">
                    <a:lumMod val="50000"/>
                  </a:schemeClr>
                </a:solidFill>
              </a:rPr>
              <a:t>Impactos – Compresión – Vibración</a:t>
            </a:r>
          </a:p>
          <a:p>
            <a:r>
              <a:rPr lang="es-ES" dirty="0">
                <a:solidFill>
                  <a:schemeClr val="bg1">
                    <a:lumMod val="50000"/>
                  </a:schemeClr>
                </a:solidFill>
              </a:rPr>
              <a:t>Humedad – Polvo</a:t>
            </a:r>
            <a:r>
              <a:rPr lang="es-ES" dirty="0">
                <a:solidFill>
                  <a:schemeClr val="bg1">
                    <a:lumMod val="50000"/>
                  </a:schemeClr>
                </a:solidFill>
              </a:rPr>
              <a:t> </a:t>
            </a:r>
            <a:r>
              <a:rPr lang="es-ES" dirty="0">
                <a:solidFill>
                  <a:schemeClr val="bg1">
                    <a:lumMod val="50000"/>
                  </a:schemeClr>
                </a:solidFill>
              </a:rPr>
              <a:t>– Lluvia</a:t>
            </a:r>
            <a:r>
              <a:rPr lang="es-ES" dirty="0">
                <a:solidFill>
                  <a:schemeClr val="bg1">
                    <a:lumMod val="50000"/>
                  </a:schemeClr>
                </a:solidFill>
              </a:rPr>
              <a:t> </a:t>
            </a:r>
            <a:r>
              <a:rPr lang="es-ES" dirty="0">
                <a:solidFill>
                  <a:schemeClr val="bg1">
                    <a:lumMod val="50000"/>
                  </a:schemeClr>
                </a:solidFill>
              </a:rPr>
              <a:t>– Temperatura</a:t>
            </a:r>
          </a:p>
          <a:p>
            <a:r>
              <a:rPr lang="es-ES" dirty="0">
                <a:solidFill>
                  <a:schemeClr val="bg1">
                    <a:lumMod val="50000"/>
                  </a:schemeClr>
                </a:solidFill>
              </a:rPr>
              <a:t>Insectos – Robos</a:t>
            </a:r>
            <a:r>
              <a:rPr lang="es-ES" dirty="0">
                <a:solidFill>
                  <a:schemeClr val="bg1">
                    <a:lumMod val="50000"/>
                  </a:schemeClr>
                </a:solidFill>
              </a:rPr>
              <a:t> </a:t>
            </a:r>
            <a:r>
              <a:rPr lang="es-ES" dirty="0">
                <a:solidFill>
                  <a:schemeClr val="bg1">
                    <a:lumMod val="50000"/>
                  </a:schemeClr>
                </a:solidFill>
              </a:rPr>
              <a:t>– Roedores</a:t>
            </a:r>
          </a:p>
          <a:p>
            <a:r>
              <a:rPr lang="es-ES" dirty="0">
                <a:solidFill>
                  <a:schemeClr val="bg1">
                    <a:lumMod val="50000"/>
                  </a:schemeClr>
                </a:solidFill>
              </a:rPr>
              <a:t>Exhibición adecuada - Contaminación</a:t>
            </a:r>
          </a:p>
        </p:txBody>
      </p:sp>
      <p:pic>
        <p:nvPicPr>
          <p:cNvPr id="2" name="Imagen 1"/>
          <p:cNvPicPr>
            <a:picLocks noChangeAspect="1"/>
          </p:cNvPicPr>
          <p:nvPr/>
        </p:nvPicPr>
        <p:blipFill>
          <a:blip r:embed="rId2"/>
          <a:stretch>
            <a:fillRect/>
          </a:stretch>
        </p:blipFill>
        <p:spPr>
          <a:xfrm>
            <a:off x="6816080" y="3840373"/>
            <a:ext cx="3652912" cy="2729247"/>
          </a:xfrm>
          <a:prstGeom prst="rect">
            <a:avLst/>
          </a:prstGeom>
        </p:spPr>
      </p:pic>
    </p:spTree>
    <p:extLst>
      <p:ext uri="{BB962C8B-B14F-4D97-AF65-F5344CB8AC3E}">
        <p14:creationId xmlns:p14="http://schemas.microsoft.com/office/powerpoint/2010/main" val="130820290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425" name="Group 27"/>
          <p:cNvGrpSpPr>
            <a:grpSpLocks/>
          </p:cNvGrpSpPr>
          <p:nvPr/>
        </p:nvGrpSpPr>
        <p:grpSpPr bwMode="auto">
          <a:xfrm>
            <a:off x="1600200" y="1412777"/>
            <a:ext cx="8991600" cy="5004263"/>
            <a:chOff x="48" y="960"/>
            <a:chExt cx="5664" cy="3312"/>
          </a:xfrm>
        </p:grpSpPr>
        <p:sp>
          <p:nvSpPr>
            <p:cNvPr id="103428" name="Line 5"/>
            <p:cNvSpPr>
              <a:spLocks noChangeShapeType="1"/>
            </p:cNvSpPr>
            <p:nvPr/>
          </p:nvSpPr>
          <p:spPr bwMode="auto">
            <a:xfrm flipV="1">
              <a:off x="2928" y="1104"/>
              <a:ext cx="670" cy="238"/>
            </a:xfrm>
            <a:prstGeom prst="line">
              <a:avLst/>
            </a:prstGeom>
            <a:noFill/>
            <a:ln w="38100">
              <a:solidFill>
                <a:srgbClr val="FF0000"/>
              </a:solidFill>
              <a:round/>
              <a:headEnd type="none" w="sm" len="sm"/>
              <a:tailEnd type="stealth" w="med" len="lg"/>
            </a:ln>
            <a:extLst>
              <a:ext uri="{909E8E84-426E-40dd-AFC4-6F175D3DCCD1}">
                <a14:hiddenFill xmlns:a14="http://schemas.microsoft.com/office/drawing/2010/main" xmlns="">
                  <a:noFill/>
                </a14:hiddenFill>
              </a:ext>
            </a:extLst>
          </p:spPr>
          <p:txBody>
            <a:bodyPr wrap="none" anchor="ctr"/>
            <a:lstStyle/>
            <a:p>
              <a:endParaRPr lang="es-ES"/>
            </a:p>
          </p:txBody>
        </p:sp>
        <p:sp>
          <p:nvSpPr>
            <p:cNvPr id="103429" name="Line 6"/>
            <p:cNvSpPr>
              <a:spLocks noChangeShapeType="1"/>
            </p:cNvSpPr>
            <p:nvPr/>
          </p:nvSpPr>
          <p:spPr bwMode="auto">
            <a:xfrm>
              <a:off x="2928" y="1536"/>
              <a:ext cx="670" cy="238"/>
            </a:xfrm>
            <a:prstGeom prst="line">
              <a:avLst/>
            </a:prstGeom>
            <a:noFill/>
            <a:ln w="38100">
              <a:solidFill>
                <a:srgbClr val="FF0000"/>
              </a:solidFill>
              <a:round/>
              <a:headEnd type="none" w="sm" len="sm"/>
              <a:tailEnd type="stealth" w="med" len="lg"/>
            </a:ln>
            <a:extLst>
              <a:ext uri="{909E8E84-426E-40dd-AFC4-6F175D3DCCD1}">
                <a14:hiddenFill xmlns:a14="http://schemas.microsoft.com/office/drawing/2010/main" xmlns="">
                  <a:noFill/>
                </a14:hiddenFill>
              </a:ext>
            </a:extLst>
          </p:spPr>
          <p:txBody>
            <a:bodyPr wrap="none" anchor="ctr"/>
            <a:lstStyle/>
            <a:p>
              <a:endParaRPr lang="es-ES"/>
            </a:p>
          </p:txBody>
        </p:sp>
        <p:sp>
          <p:nvSpPr>
            <p:cNvPr id="103430" name="Line 7"/>
            <p:cNvSpPr>
              <a:spLocks noChangeShapeType="1"/>
            </p:cNvSpPr>
            <p:nvPr/>
          </p:nvSpPr>
          <p:spPr bwMode="auto">
            <a:xfrm>
              <a:off x="2928" y="1440"/>
              <a:ext cx="672" cy="0"/>
            </a:xfrm>
            <a:prstGeom prst="line">
              <a:avLst/>
            </a:prstGeom>
            <a:noFill/>
            <a:ln w="38100">
              <a:solidFill>
                <a:srgbClr val="FF0000"/>
              </a:solidFill>
              <a:round/>
              <a:headEnd type="none" w="sm" len="sm"/>
              <a:tailEnd type="stealth" w="med" len="lg"/>
            </a:ln>
            <a:extLst>
              <a:ext uri="{909E8E84-426E-40dd-AFC4-6F175D3DCCD1}">
                <a14:hiddenFill xmlns:a14="http://schemas.microsoft.com/office/drawing/2010/main" xmlns="">
                  <a:noFill/>
                </a14:hiddenFill>
              </a:ext>
            </a:extLst>
          </p:spPr>
          <p:txBody>
            <a:bodyPr wrap="none" anchor="ctr"/>
            <a:lstStyle/>
            <a:p>
              <a:endParaRPr lang="es-ES"/>
            </a:p>
          </p:txBody>
        </p:sp>
        <p:sp>
          <p:nvSpPr>
            <p:cNvPr id="103431" name="Rectangle 8"/>
            <p:cNvSpPr>
              <a:spLocks noChangeArrowheads="1"/>
            </p:cNvSpPr>
            <p:nvPr/>
          </p:nvSpPr>
          <p:spPr bwMode="auto">
            <a:xfrm>
              <a:off x="3216" y="2208"/>
              <a:ext cx="2496" cy="8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p>
              <a:pPr eaLnBrk="0" hangingPunct="0">
                <a:buClr>
                  <a:srgbClr val="008000"/>
                </a:buClr>
                <a:buFontTx/>
                <a:buChar char="•"/>
              </a:pPr>
              <a:r>
                <a:rPr lang="es-ES_tradnl" sz="2000" b="1" dirty="0">
                  <a:solidFill>
                    <a:srgbClr val="FFFF00"/>
                  </a:solidFill>
                </a:rPr>
                <a:t> </a:t>
              </a:r>
              <a:r>
                <a:rPr lang="es-ES_tradnl" b="1" i="1" dirty="0"/>
                <a:t>Medios de Transporte.</a:t>
              </a:r>
            </a:p>
            <a:p>
              <a:pPr eaLnBrk="0" hangingPunct="0">
                <a:buClr>
                  <a:srgbClr val="008000"/>
                </a:buClr>
                <a:buFontTx/>
                <a:buChar char="•"/>
              </a:pPr>
              <a:r>
                <a:rPr lang="es-ES_tradnl" b="1" i="1" dirty="0"/>
                <a:t> Rutas e Itinerarios</a:t>
              </a:r>
            </a:p>
            <a:p>
              <a:pPr eaLnBrk="0" hangingPunct="0">
                <a:buClr>
                  <a:srgbClr val="008000"/>
                </a:buClr>
                <a:buFontTx/>
                <a:buChar char="•"/>
              </a:pPr>
              <a:r>
                <a:rPr lang="es-ES_tradnl" b="1" i="1" dirty="0"/>
                <a:t> </a:t>
              </a:r>
              <a:r>
                <a:rPr lang="es-ES_tradnl" b="1" i="1" dirty="0"/>
                <a:t>Ciclo de vida </a:t>
              </a:r>
            </a:p>
            <a:p>
              <a:pPr eaLnBrk="0" hangingPunct="0">
                <a:buClr>
                  <a:srgbClr val="008000"/>
                </a:buClr>
                <a:buFontTx/>
                <a:buChar char="•"/>
              </a:pPr>
              <a:r>
                <a:rPr lang="es-ES_tradnl" b="1" i="1" dirty="0"/>
                <a:t> Condiciones de la ruta               </a:t>
              </a:r>
              <a:endParaRPr lang="es-ES_tradnl" sz="2000" b="1" dirty="0"/>
            </a:p>
          </p:txBody>
        </p:sp>
        <p:sp>
          <p:nvSpPr>
            <p:cNvPr id="103432" name="Rectangle 9"/>
            <p:cNvSpPr>
              <a:spLocks noChangeArrowheads="1"/>
            </p:cNvSpPr>
            <p:nvPr/>
          </p:nvSpPr>
          <p:spPr bwMode="auto">
            <a:xfrm>
              <a:off x="3216" y="3072"/>
              <a:ext cx="2496" cy="10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p>
              <a:pPr eaLnBrk="0" hangingPunct="0">
                <a:lnSpc>
                  <a:spcPct val="90000"/>
                </a:lnSpc>
                <a:buClr>
                  <a:srgbClr val="008000"/>
                </a:buClr>
                <a:buFontTx/>
                <a:buChar char="•"/>
              </a:pPr>
              <a:r>
                <a:rPr lang="es-ES_tradnl" b="1" i="1" dirty="0"/>
                <a:t>Tipos de material</a:t>
              </a:r>
            </a:p>
            <a:p>
              <a:pPr eaLnBrk="0" hangingPunct="0">
                <a:lnSpc>
                  <a:spcPct val="90000"/>
                </a:lnSpc>
                <a:buClr>
                  <a:srgbClr val="008000"/>
                </a:buClr>
                <a:buFontTx/>
                <a:buChar char="•"/>
              </a:pPr>
              <a:r>
                <a:rPr lang="es-ES_tradnl" b="1" i="1" dirty="0"/>
                <a:t>Modos de Conservación </a:t>
              </a:r>
            </a:p>
            <a:p>
              <a:pPr eaLnBrk="0" hangingPunct="0">
                <a:lnSpc>
                  <a:spcPct val="90000"/>
                </a:lnSpc>
                <a:buClr>
                  <a:schemeClr val="tx1"/>
                </a:buClr>
              </a:pPr>
              <a:r>
                <a:rPr lang="es-ES_tradnl" b="1" i="1" dirty="0"/>
                <a:t>  </a:t>
              </a:r>
              <a:r>
                <a:rPr lang="es-ES_tradnl" b="1" i="1" dirty="0"/>
                <a:t>( </a:t>
              </a:r>
              <a:r>
                <a:rPr lang="es-ES_tradnl" b="1" i="1" dirty="0" err="1"/>
                <a:t>refrigerado,congelado</a:t>
              </a:r>
              <a:r>
                <a:rPr lang="es-ES_tradnl" b="1" i="1" dirty="0"/>
                <a:t>,</a:t>
              </a:r>
            </a:p>
            <a:p>
              <a:pPr eaLnBrk="0" hangingPunct="0">
                <a:lnSpc>
                  <a:spcPct val="90000"/>
                </a:lnSpc>
                <a:buClr>
                  <a:schemeClr val="tx1"/>
                </a:buClr>
              </a:pPr>
              <a:r>
                <a:rPr lang="es-ES_tradnl" b="1" i="1" dirty="0"/>
                <a:t>  atmósfera modificada )              </a:t>
              </a:r>
            </a:p>
            <a:p>
              <a:pPr eaLnBrk="0" hangingPunct="0">
                <a:lnSpc>
                  <a:spcPct val="90000"/>
                </a:lnSpc>
                <a:buClr>
                  <a:srgbClr val="008000"/>
                </a:buClr>
                <a:buFontTx/>
                <a:buChar char="•"/>
              </a:pPr>
              <a:r>
                <a:rPr lang="es-ES_tradnl" b="1" i="1" dirty="0"/>
                <a:t> Utilización de contenedores,</a:t>
              </a:r>
            </a:p>
            <a:p>
              <a:pPr eaLnBrk="0" hangingPunct="0">
                <a:lnSpc>
                  <a:spcPct val="90000"/>
                </a:lnSpc>
                <a:buClr>
                  <a:srgbClr val="008000"/>
                </a:buClr>
              </a:pPr>
              <a:r>
                <a:rPr lang="es-ES_tradnl" b="1" i="1" dirty="0"/>
                <a:t>  Paletas, Tarimas, Etc</a:t>
              </a:r>
              <a:r>
                <a:rPr lang="es-ES_tradnl" b="1" i="1" dirty="0"/>
                <a:t>.</a:t>
              </a:r>
              <a:endParaRPr lang="es-ES_tradnl" b="1" i="1" dirty="0"/>
            </a:p>
          </p:txBody>
        </p:sp>
        <p:sp>
          <p:nvSpPr>
            <p:cNvPr id="103433" name="Rectangle 12"/>
            <p:cNvSpPr>
              <a:spLocks noChangeArrowheads="1"/>
            </p:cNvSpPr>
            <p:nvPr/>
          </p:nvSpPr>
          <p:spPr bwMode="auto">
            <a:xfrm>
              <a:off x="48" y="2928"/>
              <a:ext cx="1536" cy="3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p>
              <a:pPr eaLnBrk="0" hangingPunct="0">
                <a:lnSpc>
                  <a:spcPct val="90000"/>
                </a:lnSpc>
              </a:pPr>
              <a:r>
                <a:rPr lang="es-ES_tradnl" b="1" i="1" dirty="0">
                  <a:solidFill>
                    <a:srgbClr val="0000FF"/>
                  </a:solidFill>
                </a:rPr>
                <a:t>B</a:t>
              </a:r>
              <a:r>
                <a:rPr lang="es-ES_tradnl" b="1" i="1" dirty="0">
                  <a:solidFill>
                    <a:srgbClr val="0000FF"/>
                  </a:solidFill>
                </a:rPr>
                <a:t>) </a:t>
              </a:r>
              <a:r>
                <a:rPr lang="es-ES_tradnl" b="1" i="1" dirty="0"/>
                <a:t>Conocer los </a:t>
              </a:r>
            </a:p>
            <a:p>
              <a:pPr eaLnBrk="0" hangingPunct="0">
                <a:lnSpc>
                  <a:spcPct val="90000"/>
                </a:lnSpc>
              </a:pPr>
              <a:r>
                <a:rPr lang="es-ES_tradnl" b="1" i="1" dirty="0"/>
                <a:t>     sistemas de</a:t>
              </a:r>
              <a:endParaRPr lang="es-ES_tradnl" sz="2000" b="1" dirty="0"/>
            </a:p>
          </p:txBody>
        </p:sp>
        <p:sp>
          <p:nvSpPr>
            <p:cNvPr id="103434" name="Rectangle 13"/>
            <p:cNvSpPr>
              <a:spLocks noChangeArrowheads="1"/>
            </p:cNvSpPr>
            <p:nvPr/>
          </p:nvSpPr>
          <p:spPr bwMode="auto">
            <a:xfrm>
              <a:off x="3648" y="960"/>
              <a:ext cx="1920" cy="2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p>
              <a:pPr eaLnBrk="0" hangingPunct="0">
                <a:spcBef>
                  <a:spcPct val="50000"/>
                </a:spcBef>
              </a:pPr>
              <a:r>
                <a:rPr lang="es-ES_tradnl" b="1" i="1" dirty="0"/>
                <a:t>Preferencias</a:t>
              </a:r>
            </a:p>
          </p:txBody>
        </p:sp>
        <p:sp>
          <p:nvSpPr>
            <p:cNvPr id="103435" name="Rectangle 14"/>
            <p:cNvSpPr>
              <a:spLocks noChangeArrowheads="1"/>
            </p:cNvSpPr>
            <p:nvPr/>
          </p:nvSpPr>
          <p:spPr bwMode="auto">
            <a:xfrm>
              <a:off x="3648" y="1325"/>
              <a:ext cx="1920" cy="2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p>
              <a:pPr eaLnBrk="0" hangingPunct="0">
                <a:spcBef>
                  <a:spcPct val="50000"/>
                </a:spcBef>
              </a:pPr>
              <a:r>
                <a:rPr lang="es-ES_tradnl" b="1" i="1" dirty="0"/>
                <a:t>Sistema</a:t>
              </a:r>
              <a:r>
                <a:rPr lang="es-ES_tradnl" b="1" i="1" dirty="0">
                  <a:solidFill>
                    <a:srgbClr val="FF3300"/>
                  </a:solidFill>
                </a:rPr>
                <a:t> </a:t>
              </a:r>
              <a:r>
                <a:rPr lang="es-ES_tradnl" b="1" i="1" dirty="0"/>
                <a:t>de Venta</a:t>
              </a:r>
            </a:p>
          </p:txBody>
        </p:sp>
        <p:sp>
          <p:nvSpPr>
            <p:cNvPr id="103436" name="Rectangle 15"/>
            <p:cNvSpPr>
              <a:spLocks noChangeArrowheads="1"/>
            </p:cNvSpPr>
            <p:nvPr/>
          </p:nvSpPr>
          <p:spPr bwMode="auto">
            <a:xfrm>
              <a:off x="3690" y="1627"/>
              <a:ext cx="1920" cy="2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p>
              <a:pPr eaLnBrk="0" hangingPunct="0">
                <a:spcBef>
                  <a:spcPct val="50000"/>
                </a:spcBef>
              </a:pPr>
              <a:r>
                <a:rPr lang="es-ES_tradnl" b="1" i="1" dirty="0"/>
                <a:t>Competencia</a:t>
              </a:r>
            </a:p>
          </p:txBody>
        </p:sp>
        <p:sp>
          <p:nvSpPr>
            <p:cNvPr id="103437" name="Rectangle 16"/>
            <p:cNvSpPr>
              <a:spLocks noChangeArrowheads="1"/>
            </p:cNvSpPr>
            <p:nvPr/>
          </p:nvSpPr>
          <p:spPr bwMode="auto">
            <a:xfrm>
              <a:off x="48" y="1296"/>
              <a:ext cx="2784" cy="2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p>
              <a:pPr eaLnBrk="0" hangingPunct="0">
                <a:spcBef>
                  <a:spcPct val="50000"/>
                </a:spcBef>
              </a:pPr>
              <a:r>
                <a:rPr lang="es-ES_tradnl" b="1" i="1" dirty="0">
                  <a:solidFill>
                    <a:srgbClr val="0000FF"/>
                  </a:solidFill>
                </a:rPr>
                <a:t>A</a:t>
              </a:r>
              <a:r>
                <a:rPr lang="es-ES_tradnl" b="1" i="1" dirty="0">
                  <a:solidFill>
                    <a:srgbClr val="0000FF"/>
                  </a:solidFill>
                </a:rPr>
                <a:t>) </a:t>
              </a:r>
              <a:r>
                <a:rPr lang="es-ES_tradnl" b="1" i="1" dirty="0"/>
                <a:t>Conocer</a:t>
              </a:r>
              <a:r>
                <a:rPr lang="es-ES_tradnl" b="1" i="1" dirty="0">
                  <a:solidFill>
                    <a:srgbClr val="0000FF"/>
                  </a:solidFill>
                </a:rPr>
                <a:t> </a:t>
              </a:r>
              <a:r>
                <a:rPr lang="es-ES_tradnl" b="1" i="1" dirty="0"/>
                <a:t>el Mercado Objetivo</a:t>
              </a:r>
              <a:endParaRPr lang="es-ES_tradnl" sz="2000" b="1" dirty="0"/>
            </a:p>
          </p:txBody>
        </p:sp>
        <p:sp>
          <p:nvSpPr>
            <p:cNvPr id="103438" name="Text Box 18"/>
            <p:cNvSpPr txBox="1">
              <a:spLocks noChangeArrowheads="1"/>
            </p:cNvSpPr>
            <p:nvPr/>
          </p:nvSpPr>
          <p:spPr bwMode="auto">
            <a:xfrm>
              <a:off x="1749" y="2496"/>
              <a:ext cx="1221" cy="2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s-ES_tradnl" sz="2000" b="1" i="1" dirty="0"/>
                <a:t>TRANSPORTE</a:t>
              </a:r>
              <a:endParaRPr lang="es-ES_tradnl" sz="1800" b="1" i="1" dirty="0"/>
            </a:p>
          </p:txBody>
        </p:sp>
        <p:sp>
          <p:nvSpPr>
            <p:cNvPr id="103439" name="Text Box 19"/>
            <p:cNvSpPr txBox="1">
              <a:spLocks noChangeArrowheads="1"/>
            </p:cNvSpPr>
            <p:nvPr/>
          </p:nvSpPr>
          <p:spPr bwMode="auto">
            <a:xfrm>
              <a:off x="1305" y="3312"/>
              <a:ext cx="1755" cy="2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s-ES_tradnl" sz="2000" b="1" i="1" dirty="0"/>
                <a:t>ALMACENAMIENTO</a:t>
              </a:r>
              <a:endParaRPr lang="es-ES_tradnl" sz="2000" b="1" i="1" dirty="0"/>
            </a:p>
          </p:txBody>
        </p:sp>
        <p:sp>
          <p:nvSpPr>
            <p:cNvPr id="103440" name="AutoShape 21"/>
            <p:cNvSpPr>
              <a:spLocks/>
            </p:cNvSpPr>
            <p:nvPr/>
          </p:nvSpPr>
          <p:spPr bwMode="auto">
            <a:xfrm>
              <a:off x="3072" y="2208"/>
              <a:ext cx="48" cy="768"/>
            </a:xfrm>
            <a:prstGeom prst="leftBrace">
              <a:avLst>
                <a:gd name="adj1" fmla="val 133333"/>
                <a:gd name="adj2" fmla="val 50000"/>
              </a:avLst>
            </a:prstGeom>
            <a:solidFill>
              <a:srgbClr val="FFCC66"/>
            </a:solidFill>
            <a:ln w="38100">
              <a:solidFill>
                <a:srgbClr val="FF0000"/>
              </a:solidFill>
              <a:round/>
              <a:headEnd type="none" w="sm" len="sm"/>
              <a:tailEnd type="none" w="sm" len="sm"/>
            </a:ln>
          </p:spPr>
          <p:txBody>
            <a:bodyPr wrap="none" anchor="ctr"/>
            <a:lstStyle/>
            <a:p>
              <a:endParaRPr lang="es-PE"/>
            </a:p>
          </p:txBody>
        </p:sp>
        <p:sp>
          <p:nvSpPr>
            <p:cNvPr id="103441" name="AutoShape 22"/>
            <p:cNvSpPr>
              <a:spLocks/>
            </p:cNvSpPr>
            <p:nvPr/>
          </p:nvSpPr>
          <p:spPr bwMode="auto">
            <a:xfrm>
              <a:off x="3072" y="3024"/>
              <a:ext cx="48" cy="1248"/>
            </a:xfrm>
            <a:prstGeom prst="leftBrace">
              <a:avLst>
                <a:gd name="adj1" fmla="val 216667"/>
                <a:gd name="adj2" fmla="val 50000"/>
              </a:avLst>
            </a:prstGeom>
            <a:solidFill>
              <a:srgbClr val="FFCC66"/>
            </a:solidFill>
            <a:ln w="38100">
              <a:solidFill>
                <a:srgbClr val="FF0000"/>
              </a:solidFill>
              <a:round/>
              <a:headEnd type="none" w="sm" len="sm"/>
              <a:tailEnd type="none" w="sm" len="sm"/>
            </a:ln>
          </p:spPr>
          <p:txBody>
            <a:bodyPr wrap="none" anchor="ctr"/>
            <a:lstStyle/>
            <a:p>
              <a:endParaRPr lang="es-PE"/>
            </a:p>
          </p:txBody>
        </p:sp>
        <p:sp>
          <p:nvSpPr>
            <p:cNvPr id="103442" name="AutoShape 23"/>
            <p:cNvSpPr>
              <a:spLocks/>
            </p:cNvSpPr>
            <p:nvPr/>
          </p:nvSpPr>
          <p:spPr bwMode="auto">
            <a:xfrm>
              <a:off x="1260" y="2160"/>
              <a:ext cx="96" cy="2016"/>
            </a:xfrm>
            <a:prstGeom prst="leftBrace">
              <a:avLst>
                <a:gd name="adj1" fmla="val 175000"/>
                <a:gd name="adj2" fmla="val 50000"/>
              </a:avLst>
            </a:prstGeom>
            <a:noFill/>
            <a:ln w="38100">
              <a:solidFill>
                <a:srgbClr val="FF0000"/>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wrap="none" anchor="ctr"/>
            <a:lstStyle/>
            <a:p>
              <a:endParaRPr lang="es-PE"/>
            </a:p>
          </p:txBody>
        </p:sp>
      </p:grpSp>
      <p:cxnSp>
        <p:nvCxnSpPr>
          <p:cNvPr id="20" name="19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1738283" y="285728"/>
            <a:ext cx="1953933" cy="369332"/>
          </a:xfrm>
          <a:prstGeom prst="rect">
            <a:avLst/>
          </a:prstGeom>
          <a:noFill/>
        </p:spPr>
        <p:txBody>
          <a:bodyPr wrap="none" rtlCol="0">
            <a:spAutoFit/>
          </a:bodyPr>
          <a:lstStyle/>
          <a:p>
            <a:r>
              <a:rPr lang="es-CL" b="1" dirty="0"/>
              <a:t>REQUERIMIENTOS</a:t>
            </a:r>
            <a:endParaRPr lang="es-CL" b="1" dirty="0"/>
          </a:p>
        </p:txBody>
      </p:sp>
    </p:spTree>
    <p:extLst>
      <p:ext uri="{BB962C8B-B14F-4D97-AF65-F5344CB8AC3E}">
        <p14:creationId xmlns:p14="http://schemas.microsoft.com/office/powerpoint/2010/main" val="1759592334"/>
      </p:ext>
    </p:extLst>
  </p:cSld>
  <p:clrMapOvr>
    <a:masterClrMapping/>
  </p:clrMapOvr>
  <p:transition spd="slow" advClick="0">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1981200" y="274638"/>
            <a:ext cx="8229600" cy="114300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SHIPPING AND HANDLING</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t="6897" b="13794"/>
          <a:stretch>
            <a:fillRect/>
          </a:stretch>
        </p:blipFill>
        <p:spPr bwMode="auto">
          <a:xfrm>
            <a:off x="1981200" y="2209800"/>
            <a:ext cx="2971800" cy="1981200"/>
          </a:xfrm>
          <a:prstGeom prst="rect">
            <a:avLst/>
          </a:prstGeom>
          <a:noFill/>
          <a:extLst>
            <a:ext uri="{909E8E84-426E-40DD-AFC4-6F175D3DCCD1}">
              <a14:hiddenFill xmlns:a14="http://schemas.microsoft.com/office/drawing/2010/main">
                <a:blipFill dpi="0" rotWithShape="0">
                  <a:blip/>
                  <a:srcRect t="6897" b="13794"/>
                  <a:stretch>
                    <a:fillRect/>
                  </a:stretch>
                </a:blipFill>
              </a14:hiddenFill>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t="7140"/>
          <a:stretch>
            <a:fillRect/>
          </a:stretch>
        </p:blipFill>
        <p:spPr bwMode="auto">
          <a:xfrm>
            <a:off x="7086600" y="2209800"/>
            <a:ext cx="3048000" cy="1981200"/>
          </a:xfrm>
          <a:prstGeom prst="rect">
            <a:avLst/>
          </a:prstGeom>
          <a:noFill/>
          <a:extLst>
            <a:ext uri="{909E8E84-426E-40DD-AFC4-6F175D3DCCD1}">
              <a14:hiddenFill xmlns:a14="http://schemas.microsoft.com/office/drawing/2010/main">
                <a:blipFill dpi="0" rotWithShape="0">
                  <a:blip/>
                  <a:srcRect t="7140"/>
                  <a:stretch>
                    <a:fillRect/>
                  </a:stretch>
                </a:blipFill>
              </a14:hiddenFill>
            </a:ext>
          </a:extLst>
        </p:spPr>
      </p:pic>
      <p:sp>
        <p:nvSpPr>
          <p:cNvPr id="6148" name="Text Box 4"/>
          <p:cNvSpPr txBox="1">
            <a:spLocks noChangeArrowheads="1"/>
          </p:cNvSpPr>
          <p:nvPr/>
        </p:nvSpPr>
        <p:spPr bwMode="auto">
          <a:xfrm>
            <a:off x="1889126" y="4267201"/>
            <a:ext cx="1008063"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9pPr>
          </a:lstStyle>
          <a:p>
            <a:pPr eaLnBrk="1" hangingPunct="1">
              <a:buClr>
                <a:srgbClr val="000000"/>
              </a:buClr>
              <a:buSzPct val="100000"/>
              <a:buFont typeface="Tahoma" charset="0"/>
              <a:buNone/>
            </a:pPr>
            <a:r>
              <a:rPr lang="en-GB" altLang="en-US" sz="1800">
                <a:latin typeface="Tahoma" charset="0"/>
              </a:rPr>
              <a:t>Crating</a:t>
            </a:r>
          </a:p>
          <a:p>
            <a:pPr eaLnBrk="1" hangingPunct="1">
              <a:buClr>
                <a:srgbClr val="000000"/>
              </a:buClr>
              <a:buSzPct val="100000"/>
              <a:buFont typeface="Tahoma" charset="0"/>
              <a:buNone/>
            </a:pPr>
            <a:r>
              <a:rPr lang="en-GB" altLang="en-US" sz="1800">
                <a:latin typeface="Tahoma" charset="0"/>
              </a:rPr>
              <a:t>Embalar</a:t>
            </a:r>
          </a:p>
        </p:txBody>
      </p:sp>
      <p:sp>
        <p:nvSpPr>
          <p:cNvPr id="6149" name="AutoShape 5"/>
          <p:cNvSpPr>
            <a:spLocks noChangeArrowheads="1"/>
          </p:cNvSpPr>
          <p:nvPr/>
        </p:nvSpPr>
        <p:spPr bwMode="auto">
          <a:xfrm>
            <a:off x="7985126" y="4375150"/>
            <a:ext cx="2093913" cy="647700"/>
          </a:xfrm>
          <a:prstGeom prst="roundRect">
            <a:avLst>
              <a:gd name="adj" fmla="val 245"/>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5pPr>
            <a:lvl6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6pPr>
            <a:lvl7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7pPr>
            <a:lvl8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8pPr>
            <a:lvl9pP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charset="0"/>
              </a:defRPr>
            </a:lvl9pPr>
          </a:lstStyle>
          <a:p>
            <a:pPr eaLnBrk="1" hangingPunct="1">
              <a:buClr>
                <a:srgbClr val="000000"/>
              </a:buClr>
              <a:buSzPct val="100000"/>
              <a:buFont typeface="Tahoma" charset="0"/>
              <a:buNone/>
            </a:pPr>
            <a:r>
              <a:rPr lang="en-GB" altLang="en-US" sz="1800">
                <a:latin typeface="Tahoma" charset="0"/>
              </a:rPr>
              <a:t>             Shipment</a:t>
            </a:r>
          </a:p>
          <a:p>
            <a:pPr eaLnBrk="1" hangingPunct="1">
              <a:buClr>
                <a:srgbClr val="000000"/>
              </a:buClr>
              <a:buSzPct val="100000"/>
              <a:buFont typeface="Tahoma" charset="0"/>
              <a:buNone/>
            </a:pPr>
            <a:r>
              <a:rPr lang="en-GB" altLang="en-US" sz="1800">
                <a:latin typeface="Tahoma" charset="0"/>
              </a:rPr>
              <a:t> Carga / Embarque</a:t>
            </a:r>
          </a:p>
        </p:txBody>
      </p:sp>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4876800"/>
            <a:ext cx="4114800" cy="16764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Tree>
    <p:extLst>
      <p:ext uri="{BB962C8B-B14F-4D97-AF65-F5344CB8AC3E}">
        <p14:creationId xmlns:p14="http://schemas.microsoft.com/office/powerpoint/2010/main" val="6329970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145"/>
                                        </p:tgtEl>
                                        <p:attrNameLst>
                                          <p:attrName>style.visibility</p:attrName>
                                        </p:attrNameLst>
                                      </p:cBhvr>
                                      <p:to>
                                        <p:strVal val="visible"/>
                                      </p:to>
                                    </p:set>
                                    <p:animEffect transition="in" filter="box(out)">
                                      <p:cBhvr>
                                        <p:cTn id="7" dur="5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utoUpdateAnimBg="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594296" y="102411"/>
            <a:ext cx="89662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eaLnBrk="0" hangingPunct="0"/>
            <a:r>
              <a:rPr lang="es-ES" sz="1600" b="1" dirty="0">
                <a:solidFill>
                  <a:srgbClr val="000000"/>
                </a:solidFill>
                <a:latin typeface="Verdana" charset="0"/>
                <a:cs typeface="Times New Roman" charset="0"/>
              </a:rPr>
              <a:t>CARACTERISTICAS A TENER EN CUENTA PARA SELECCIONAR UN MATERIAL </a:t>
            </a:r>
            <a:r>
              <a:rPr lang="es-ES" sz="1600" b="1" dirty="0">
                <a:solidFill>
                  <a:srgbClr val="000000"/>
                </a:solidFill>
                <a:latin typeface="Verdana" charset="0"/>
                <a:cs typeface="Times New Roman" charset="0"/>
              </a:rPr>
              <a:t>DE </a:t>
            </a:r>
            <a:r>
              <a:rPr lang="es-ES" sz="1600" b="1" dirty="0">
                <a:solidFill>
                  <a:srgbClr val="000000"/>
                </a:solidFill>
                <a:latin typeface="Verdana" charset="0"/>
                <a:cs typeface="Times New Roman" charset="0"/>
              </a:rPr>
              <a:t>EMBALAJE</a:t>
            </a:r>
            <a:endParaRPr lang="es-ES" sz="1600" b="1" dirty="0"/>
          </a:p>
        </p:txBody>
      </p:sp>
      <p:sp>
        <p:nvSpPr>
          <p:cNvPr id="3" name="CuadroTexto 2"/>
          <p:cNvSpPr txBox="1"/>
          <p:nvPr/>
        </p:nvSpPr>
        <p:spPr>
          <a:xfrm>
            <a:off x="1738282" y="1071546"/>
            <a:ext cx="1800200" cy="369332"/>
          </a:xfrm>
          <a:prstGeom prst="rect">
            <a:avLst/>
          </a:prstGeom>
          <a:noFill/>
        </p:spPr>
        <p:txBody>
          <a:bodyPr wrap="square" rtlCol="0">
            <a:spAutoFit/>
          </a:bodyPr>
          <a:lstStyle/>
          <a:p>
            <a:r>
              <a:rPr lang="es-ES" dirty="0"/>
              <a:t>CARACTERÍZTICA</a:t>
            </a:r>
            <a:endParaRPr lang="es-ES" dirty="0"/>
          </a:p>
        </p:txBody>
      </p:sp>
      <p:sp>
        <p:nvSpPr>
          <p:cNvPr id="4" name="CuadroTexto 3"/>
          <p:cNvSpPr txBox="1"/>
          <p:nvPr/>
        </p:nvSpPr>
        <p:spPr>
          <a:xfrm>
            <a:off x="6456040" y="1071546"/>
            <a:ext cx="1800200" cy="369332"/>
          </a:xfrm>
          <a:prstGeom prst="rect">
            <a:avLst/>
          </a:prstGeom>
          <a:noFill/>
        </p:spPr>
        <p:txBody>
          <a:bodyPr wrap="square" rtlCol="0">
            <a:spAutoFit/>
          </a:bodyPr>
          <a:lstStyle/>
          <a:p>
            <a:r>
              <a:rPr lang="es-ES" dirty="0"/>
              <a:t>DEFINICION</a:t>
            </a:r>
          </a:p>
        </p:txBody>
      </p:sp>
      <p:sp>
        <p:nvSpPr>
          <p:cNvPr id="5" name="Redondear rectángulo de esquina diagonal 4"/>
          <p:cNvSpPr/>
          <p:nvPr/>
        </p:nvSpPr>
        <p:spPr>
          <a:xfrm>
            <a:off x="1809720" y="1643050"/>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COMPATIBILIDAD</a:t>
            </a:r>
            <a:endParaRPr lang="es-ES" b="1" dirty="0">
              <a:solidFill>
                <a:schemeClr val="tx1"/>
              </a:solidFill>
            </a:endParaRPr>
          </a:p>
        </p:txBody>
      </p:sp>
      <p:sp>
        <p:nvSpPr>
          <p:cNvPr id="6" name="Recortar y redondear rectángulo de esquina sencilla 5"/>
          <p:cNvSpPr/>
          <p:nvPr/>
        </p:nvSpPr>
        <p:spPr>
          <a:xfrm>
            <a:off x="3865494" y="1984742"/>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chemeClr val="tx1"/>
                </a:solidFill>
                <a:latin typeface="Verdana" charset="0"/>
                <a:ea typeface="ＭＳ Ｐゴシック" charset="0"/>
                <a:cs typeface="Times New Roman" charset="0"/>
              </a:rPr>
              <a:t>El material no debe interactuar con el producto ni con la tapa, ni afectar las caracter</a:t>
            </a:r>
            <a:r>
              <a:rPr lang="es-ES" sz="1200" b="1" dirty="0">
                <a:solidFill>
                  <a:schemeClr val="tx1"/>
                </a:solidFill>
                <a:latin typeface="Arial" charset="0"/>
                <a:ea typeface="ＭＳ Ｐゴシック" charset="0"/>
                <a:cs typeface="Times New Roman" charset="0"/>
              </a:rPr>
              <a:t>í</a:t>
            </a:r>
            <a:r>
              <a:rPr lang="es-ES" sz="1200" b="1" dirty="0">
                <a:solidFill>
                  <a:schemeClr val="tx1"/>
                </a:solidFill>
                <a:latin typeface="Verdana" charset="0"/>
                <a:ea typeface="ＭＳ Ｐゴシック" charset="0"/>
                <a:cs typeface="Times New Roman" charset="0"/>
              </a:rPr>
              <a:t>sticas organol</a:t>
            </a:r>
            <a:r>
              <a:rPr lang="es-ES" sz="1200" b="1" dirty="0">
                <a:solidFill>
                  <a:schemeClr val="tx1"/>
                </a:solidFill>
                <a:latin typeface="Arial" charset="0"/>
                <a:ea typeface="ＭＳ Ｐゴシック" charset="0"/>
                <a:cs typeface="Times New Roman" charset="0"/>
              </a:rPr>
              <a:t>é</a:t>
            </a:r>
            <a:r>
              <a:rPr lang="es-ES" sz="1200" b="1" dirty="0">
                <a:solidFill>
                  <a:schemeClr val="tx1"/>
                </a:solidFill>
                <a:latin typeface="Verdana" charset="0"/>
                <a:ea typeface="ＭＳ Ｐゴシック" charset="0"/>
                <a:cs typeface="Times New Roman" charset="0"/>
              </a:rPr>
              <a:t>pticas del contenido.</a:t>
            </a:r>
            <a:endParaRPr lang="es-ES" sz="1200" b="1" dirty="0">
              <a:solidFill>
                <a:schemeClr val="tx1"/>
              </a:solidFill>
              <a:latin typeface="Arial" charset="0"/>
              <a:ea typeface="ＭＳ Ｐゴシック" charset="0"/>
            </a:endParaRPr>
          </a:p>
        </p:txBody>
      </p:sp>
      <p:sp>
        <p:nvSpPr>
          <p:cNvPr id="7" name="Redondear rectángulo de esquina diagonal 6"/>
          <p:cNvSpPr/>
          <p:nvPr/>
        </p:nvSpPr>
        <p:spPr>
          <a:xfrm>
            <a:off x="1793792" y="2857496"/>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RESISTENCIA MECANICA</a:t>
            </a:r>
          </a:p>
        </p:txBody>
      </p:sp>
      <p:sp>
        <p:nvSpPr>
          <p:cNvPr id="8" name="Recortar y redondear rectángulo de esquina sencilla 7"/>
          <p:cNvSpPr/>
          <p:nvPr/>
        </p:nvSpPr>
        <p:spPr>
          <a:xfrm>
            <a:off x="3865494" y="3183690"/>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chemeClr val="tx1"/>
                </a:solidFill>
                <a:latin typeface="Verdana" charset="0"/>
                <a:ea typeface="ＭＳ Ｐゴシック" charset="0"/>
                <a:cs typeface="Times New Roman" charset="0"/>
              </a:rPr>
              <a:t>Los materiales de embalaje deben ser resistentes a la tracci</a:t>
            </a:r>
            <a:r>
              <a:rPr lang="es-ES" sz="1200" b="1" dirty="0">
                <a:solidFill>
                  <a:schemeClr val="tx1"/>
                </a:solidFill>
                <a:latin typeface="Arial" charset="0"/>
                <a:ea typeface="ＭＳ Ｐゴシック" charset="0"/>
                <a:cs typeface="Times New Roman" charset="0"/>
              </a:rPr>
              <a:t>ó</a:t>
            </a:r>
            <a:r>
              <a:rPr lang="es-ES" sz="1200" b="1" dirty="0">
                <a:solidFill>
                  <a:schemeClr val="tx1"/>
                </a:solidFill>
                <a:latin typeface="Verdana" charset="0"/>
                <a:ea typeface="ＭＳ Ｐゴシック" charset="0"/>
                <a:cs typeface="Times New Roman" charset="0"/>
              </a:rPr>
              <a:t>n, compresi</a:t>
            </a:r>
            <a:r>
              <a:rPr lang="es-ES" sz="1200" b="1" dirty="0">
                <a:solidFill>
                  <a:schemeClr val="tx1"/>
                </a:solidFill>
                <a:latin typeface="Arial" charset="0"/>
                <a:ea typeface="ＭＳ Ｐゴシック" charset="0"/>
                <a:cs typeface="Times New Roman" charset="0"/>
              </a:rPr>
              <a:t>ó</a:t>
            </a:r>
            <a:r>
              <a:rPr lang="es-ES" sz="1200" b="1" dirty="0">
                <a:solidFill>
                  <a:schemeClr val="tx1"/>
                </a:solidFill>
                <a:latin typeface="Verdana" charset="0"/>
                <a:ea typeface="ＭＳ Ｐゴシック" charset="0"/>
                <a:cs typeface="Times New Roman" charset="0"/>
              </a:rPr>
              <a:t>n, desgarre, fricci</a:t>
            </a:r>
            <a:r>
              <a:rPr lang="es-ES" sz="1200" b="1" dirty="0">
                <a:solidFill>
                  <a:schemeClr val="tx1"/>
                </a:solidFill>
                <a:latin typeface="Arial" charset="0"/>
                <a:ea typeface="ＭＳ Ｐゴシック" charset="0"/>
                <a:cs typeface="Times New Roman" charset="0"/>
              </a:rPr>
              <a:t>ó</a:t>
            </a:r>
            <a:r>
              <a:rPr lang="es-ES" sz="1200" b="1" dirty="0">
                <a:solidFill>
                  <a:schemeClr val="tx1"/>
                </a:solidFill>
                <a:latin typeface="Verdana" charset="0"/>
                <a:ea typeface="ＭＳ Ｐゴシック" charset="0"/>
                <a:cs typeface="Times New Roman" charset="0"/>
              </a:rPr>
              <a:t>n, impacto y humedad.</a:t>
            </a:r>
            <a:endParaRPr lang="es-ES" sz="1200" b="1" dirty="0">
              <a:solidFill>
                <a:schemeClr val="tx1"/>
              </a:solidFill>
              <a:latin typeface="Arial" charset="0"/>
              <a:ea typeface="ＭＳ Ｐゴシック" charset="0"/>
            </a:endParaRPr>
          </a:p>
        </p:txBody>
      </p:sp>
      <p:sp>
        <p:nvSpPr>
          <p:cNvPr id="9" name="Redondear rectángulo de esquina diagonal 8"/>
          <p:cNvSpPr/>
          <p:nvPr/>
        </p:nvSpPr>
        <p:spPr>
          <a:xfrm>
            <a:off x="1794964" y="4143380"/>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BARRERA</a:t>
            </a:r>
          </a:p>
        </p:txBody>
      </p:sp>
      <p:sp>
        <p:nvSpPr>
          <p:cNvPr id="10" name="Recortar y redondear rectángulo de esquina sencilla 9"/>
          <p:cNvSpPr/>
          <p:nvPr/>
        </p:nvSpPr>
        <p:spPr>
          <a:xfrm>
            <a:off x="3865494" y="4449190"/>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chemeClr val="tx1"/>
                </a:solidFill>
                <a:latin typeface="Verdana" charset="0"/>
                <a:ea typeface="ＭＳ Ｐゴシック" charset="0"/>
                <a:cs typeface="Times New Roman" charset="0"/>
              </a:rPr>
              <a:t>Los materiales deben proveer la mejor barrera a gases, humedad, luz, insectos, temperatura. As</a:t>
            </a:r>
            <a:r>
              <a:rPr lang="es-ES" sz="1200" b="1" dirty="0">
                <a:solidFill>
                  <a:schemeClr val="tx1"/>
                </a:solidFill>
                <a:latin typeface="Arial" charset="0"/>
                <a:ea typeface="ＭＳ Ｐゴシック" charset="0"/>
                <a:cs typeface="Times New Roman" charset="0"/>
              </a:rPr>
              <a:t>í</a:t>
            </a:r>
            <a:r>
              <a:rPr lang="es-ES" sz="1200" b="1" dirty="0">
                <a:solidFill>
                  <a:schemeClr val="tx1"/>
                </a:solidFill>
                <a:latin typeface="Verdana" charset="0"/>
                <a:ea typeface="ＭＳ Ｐゴシック" charset="0"/>
                <a:cs typeface="Times New Roman" charset="0"/>
              </a:rPr>
              <a:t> como la mejor prevenci</a:t>
            </a:r>
            <a:r>
              <a:rPr lang="es-ES" sz="1200" b="1" dirty="0">
                <a:solidFill>
                  <a:schemeClr val="tx1"/>
                </a:solidFill>
                <a:latin typeface="Arial" charset="0"/>
                <a:ea typeface="ＭＳ Ｐゴシック" charset="0"/>
                <a:cs typeface="Times New Roman" charset="0"/>
              </a:rPr>
              <a:t>ó</a:t>
            </a:r>
            <a:r>
              <a:rPr lang="es-ES" sz="1200" b="1" dirty="0">
                <a:solidFill>
                  <a:schemeClr val="tx1"/>
                </a:solidFill>
                <a:latin typeface="Verdana" charset="0"/>
                <a:ea typeface="ＭＳ Ｐゴシック" charset="0"/>
                <a:cs typeface="Times New Roman" charset="0"/>
              </a:rPr>
              <a:t>n del hurto.</a:t>
            </a:r>
            <a:endParaRPr lang="es-ES" sz="1200" b="1" dirty="0">
              <a:solidFill>
                <a:schemeClr val="tx1"/>
              </a:solidFill>
              <a:latin typeface="Arial" charset="0"/>
              <a:ea typeface="ＭＳ Ｐゴシック" charset="0"/>
            </a:endParaRPr>
          </a:p>
        </p:txBody>
      </p:sp>
      <p:cxnSp>
        <p:nvCxnSpPr>
          <p:cNvPr id="15"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7" name="Redondear rectángulo de esquina diagonal 10"/>
          <p:cNvSpPr/>
          <p:nvPr/>
        </p:nvSpPr>
        <p:spPr>
          <a:xfrm>
            <a:off x="1794964" y="5411378"/>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ESTABILIDAD</a:t>
            </a:r>
          </a:p>
        </p:txBody>
      </p:sp>
      <p:sp>
        <p:nvSpPr>
          <p:cNvPr id="18" name="Recortar y redondear rectángulo de esquina sencilla 11"/>
          <p:cNvSpPr/>
          <p:nvPr/>
        </p:nvSpPr>
        <p:spPr>
          <a:xfrm>
            <a:off x="3865494" y="5710456"/>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rgbClr val="000000"/>
                </a:solidFill>
                <a:latin typeface="Verdana" charset="0"/>
                <a:ea typeface="ＭＳ Ｐゴシック" charset="0"/>
                <a:cs typeface="Times New Roman" charset="0"/>
              </a:rPr>
              <a:t>El material debe mantener sus caracter</a:t>
            </a:r>
            <a:r>
              <a:rPr lang="es-ES" sz="1200" b="1" dirty="0">
                <a:solidFill>
                  <a:srgbClr val="000000"/>
                </a:solidFill>
                <a:latin typeface="Arial" charset="0"/>
                <a:ea typeface="ＭＳ Ｐゴシック" charset="0"/>
                <a:cs typeface="Times New Roman" charset="0"/>
              </a:rPr>
              <a:t>í</a:t>
            </a:r>
            <a:r>
              <a:rPr lang="es-ES" sz="1200" b="1" dirty="0">
                <a:solidFill>
                  <a:srgbClr val="000000"/>
                </a:solidFill>
                <a:latin typeface="Verdana" charset="0"/>
                <a:ea typeface="ＭＳ Ｐゴシック" charset="0"/>
                <a:cs typeface="Times New Roman" charset="0"/>
              </a:rPr>
              <a:t>sticas f</a:t>
            </a:r>
            <a:r>
              <a:rPr lang="es-ES" sz="1200" b="1" dirty="0">
                <a:solidFill>
                  <a:srgbClr val="000000"/>
                </a:solidFill>
                <a:latin typeface="Arial" charset="0"/>
                <a:ea typeface="ＭＳ Ｐゴシック" charset="0"/>
                <a:cs typeface="Times New Roman" charset="0"/>
              </a:rPr>
              <a:t>í</a:t>
            </a:r>
            <a:r>
              <a:rPr lang="es-ES" sz="1200" b="1" dirty="0">
                <a:solidFill>
                  <a:srgbClr val="000000"/>
                </a:solidFill>
                <a:latin typeface="Verdana" charset="0"/>
                <a:ea typeface="ＭＳ Ｐゴシック" charset="0"/>
                <a:cs typeface="Times New Roman" charset="0"/>
              </a:rPr>
              <a:t>sico mec</a:t>
            </a:r>
            <a:r>
              <a:rPr lang="es-ES" sz="1200" b="1" dirty="0">
                <a:solidFill>
                  <a:srgbClr val="000000"/>
                </a:solidFill>
                <a:latin typeface="Arial" charset="0"/>
                <a:ea typeface="ＭＳ Ｐゴシック" charset="0"/>
                <a:cs typeface="Times New Roman" charset="0"/>
              </a:rPr>
              <a:t>á</a:t>
            </a:r>
            <a:r>
              <a:rPr lang="es-ES" sz="1200" b="1" dirty="0">
                <a:solidFill>
                  <a:srgbClr val="000000"/>
                </a:solidFill>
                <a:latin typeface="Verdana" charset="0"/>
                <a:ea typeface="ＭＳ Ｐゴシック" charset="0"/>
                <a:cs typeface="Times New Roman" charset="0"/>
              </a:rPr>
              <a:t>nicas  frente a las condiciones externas o medio ambiente </a:t>
            </a:r>
            <a:endParaRPr lang="es-ES" sz="1200" b="1" dirty="0">
              <a:solidFill>
                <a:schemeClr val="tx1"/>
              </a:solidFill>
              <a:latin typeface="Arial" charset="0"/>
              <a:ea typeface="ＭＳ Ｐゴシック" charset="0"/>
            </a:endParaRPr>
          </a:p>
        </p:txBody>
      </p:sp>
    </p:spTree>
    <p:extLst>
      <p:ext uri="{BB962C8B-B14F-4D97-AF65-F5344CB8AC3E}">
        <p14:creationId xmlns:p14="http://schemas.microsoft.com/office/powerpoint/2010/main" val="137157000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594296" y="44624"/>
            <a:ext cx="89662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eaLnBrk="0" hangingPunct="0"/>
            <a:r>
              <a:rPr lang="es-ES" b="1" dirty="0">
                <a:solidFill>
                  <a:srgbClr val="000000"/>
                </a:solidFill>
                <a:latin typeface="Verdana" charset="0"/>
                <a:cs typeface="Times New Roman" charset="0"/>
              </a:rPr>
              <a:t>CARACTERISTICAS A TENER EN CUENTA PARA SELECCIONAR UN MATERIAL DE </a:t>
            </a:r>
            <a:r>
              <a:rPr lang="es-ES" b="1" dirty="0">
                <a:solidFill>
                  <a:srgbClr val="000000"/>
                </a:solidFill>
                <a:latin typeface="Verdana" charset="0"/>
                <a:cs typeface="Times New Roman" charset="0"/>
              </a:rPr>
              <a:t>EMBALAJE</a:t>
            </a:r>
            <a:endParaRPr lang="es-ES" b="1" dirty="0"/>
          </a:p>
        </p:txBody>
      </p:sp>
      <p:sp>
        <p:nvSpPr>
          <p:cNvPr id="3" name="CuadroTexto 2"/>
          <p:cNvSpPr txBox="1"/>
          <p:nvPr/>
        </p:nvSpPr>
        <p:spPr>
          <a:xfrm>
            <a:off x="2567608" y="1268760"/>
            <a:ext cx="1800200" cy="369332"/>
          </a:xfrm>
          <a:prstGeom prst="rect">
            <a:avLst/>
          </a:prstGeom>
          <a:noFill/>
        </p:spPr>
        <p:txBody>
          <a:bodyPr wrap="square" rtlCol="0">
            <a:spAutoFit/>
          </a:bodyPr>
          <a:lstStyle/>
          <a:p>
            <a:r>
              <a:rPr lang="es-ES" dirty="0"/>
              <a:t>CARACTERÍZTICA</a:t>
            </a:r>
            <a:endParaRPr lang="es-ES" dirty="0"/>
          </a:p>
        </p:txBody>
      </p:sp>
      <p:sp>
        <p:nvSpPr>
          <p:cNvPr id="4" name="CuadroTexto 3"/>
          <p:cNvSpPr txBox="1"/>
          <p:nvPr/>
        </p:nvSpPr>
        <p:spPr>
          <a:xfrm>
            <a:off x="6456040" y="1268760"/>
            <a:ext cx="1800200" cy="369332"/>
          </a:xfrm>
          <a:prstGeom prst="rect">
            <a:avLst/>
          </a:prstGeom>
          <a:noFill/>
        </p:spPr>
        <p:txBody>
          <a:bodyPr wrap="square" rtlCol="0">
            <a:spAutoFit/>
          </a:bodyPr>
          <a:lstStyle/>
          <a:p>
            <a:r>
              <a:rPr lang="es-ES" dirty="0"/>
              <a:t>DEFINICION</a:t>
            </a:r>
          </a:p>
        </p:txBody>
      </p:sp>
      <p:sp>
        <p:nvSpPr>
          <p:cNvPr id="5" name="Redondear rectángulo de esquina diagonal 4"/>
          <p:cNvSpPr/>
          <p:nvPr/>
        </p:nvSpPr>
        <p:spPr>
          <a:xfrm>
            <a:off x="1799464" y="5329058"/>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COSTOS</a:t>
            </a:r>
            <a:endParaRPr lang="es-ES" b="1" dirty="0">
              <a:solidFill>
                <a:schemeClr val="tx1"/>
              </a:solidFill>
            </a:endParaRPr>
          </a:p>
        </p:txBody>
      </p:sp>
      <p:sp>
        <p:nvSpPr>
          <p:cNvPr id="6" name="Recortar y redondear rectángulo de esquina sencilla 5"/>
          <p:cNvSpPr/>
          <p:nvPr/>
        </p:nvSpPr>
        <p:spPr>
          <a:xfrm>
            <a:off x="3849996" y="5639018"/>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rgbClr val="000000"/>
                </a:solidFill>
                <a:latin typeface="Verdana" charset="0"/>
                <a:ea typeface="ＭＳ Ｐゴシック" charset="0"/>
                <a:cs typeface="Times New Roman" charset="0"/>
              </a:rPr>
              <a:t>La suma de costos del material, y el proceso de empaquetado deben hacer rentable el producto.</a:t>
            </a:r>
            <a:endParaRPr lang="es-ES" sz="1200" b="1" dirty="0">
              <a:solidFill>
                <a:schemeClr val="tx1"/>
              </a:solidFill>
              <a:latin typeface="Arial" charset="0"/>
              <a:ea typeface="ＭＳ Ｐゴシック" charset="0"/>
            </a:endParaRPr>
          </a:p>
        </p:txBody>
      </p:sp>
      <p:sp>
        <p:nvSpPr>
          <p:cNvPr id="11" name="Redondear rectángulo de esquina diagonal 10"/>
          <p:cNvSpPr/>
          <p:nvPr/>
        </p:nvSpPr>
        <p:spPr>
          <a:xfrm>
            <a:off x="1812293" y="1857364"/>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CONVENIENCIA</a:t>
            </a:r>
          </a:p>
        </p:txBody>
      </p:sp>
      <p:sp>
        <p:nvSpPr>
          <p:cNvPr id="12" name="Recortar y redondear rectángulo de esquina sencilla 11"/>
          <p:cNvSpPr/>
          <p:nvPr/>
        </p:nvSpPr>
        <p:spPr>
          <a:xfrm>
            <a:off x="3865494" y="2169552"/>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rgbClr val="000000"/>
                </a:solidFill>
                <a:latin typeface="Verdana" charset="0"/>
                <a:ea typeface="ＭＳ Ｐゴシック" charset="0"/>
                <a:cs typeface="Times New Roman" charset="0"/>
              </a:rPr>
              <a:t>El material escogido debe ser el ideal para el producto.</a:t>
            </a:r>
            <a:endParaRPr lang="es-ES" sz="1200" b="1" dirty="0">
              <a:solidFill>
                <a:schemeClr val="tx1"/>
              </a:solidFill>
              <a:latin typeface="Arial" charset="0"/>
              <a:ea typeface="ＭＳ Ｐゴシック" charset="0"/>
            </a:endParaRPr>
          </a:p>
        </p:txBody>
      </p:sp>
      <p:sp>
        <p:nvSpPr>
          <p:cNvPr id="13" name="Redondear rectángulo de esquina diagonal 12"/>
          <p:cNvSpPr/>
          <p:nvPr/>
        </p:nvSpPr>
        <p:spPr>
          <a:xfrm>
            <a:off x="1812293" y="3571876"/>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APARIENCIA</a:t>
            </a:r>
          </a:p>
        </p:txBody>
      </p:sp>
      <p:sp>
        <p:nvSpPr>
          <p:cNvPr id="14" name="Recortar y redondear rectángulo de esquina sencilla 13"/>
          <p:cNvSpPr/>
          <p:nvPr/>
        </p:nvSpPr>
        <p:spPr>
          <a:xfrm>
            <a:off x="3859442" y="3883738"/>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rgbClr val="000000"/>
                </a:solidFill>
                <a:latin typeface="Verdana" charset="0"/>
                <a:ea typeface="ＭＳ Ｐゴシック" charset="0"/>
                <a:cs typeface="Times New Roman" charset="0"/>
              </a:rPr>
              <a:t>Los materiales utilizados deben facilitar su dise</a:t>
            </a:r>
            <a:r>
              <a:rPr lang="es-ES" sz="1200" b="1" dirty="0">
                <a:solidFill>
                  <a:srgbClr val="000000"/>
                </a:solidFill>
                <a:latin typeface="Arial" charset="0"/>
                <a:ea typeface="ＭＳ Ｐゴシック" charset="0"/>
                <a:cs typeface="Times New Roman" charset="0"/>
              </a:rPr>
              <a:t>ñ</a:t>
            </a:r>
            <a:r>
              <a:rPr lang="es-ES" sz="1200" b="1" dirty="0">
                <a:solidFill>
                  <a:srgbClr val="000000"/>
                </a:solidFill>
                <a:latin typeface="Verdana" charset="0"/>
                <a:ea typeface="ＭＳ Ｐゴシック" charset="0"/>
                <a:cs typeface="Times New Roman" charset="0"/>
              </a:rPr>
              <a:t>o gr</a:t>
            </a:r>
            <a:r>
              <a:rPr lang="es-ES" sz="1200" b="1" dirty="0">
                <a:solidFill>
                  <a:srgbClr val="000000"/>
                </a:solidFill>
                <a:latin typeface="Arial" charset="0"/>
                <a:ea typeface="ＭＳ Ｐゴシック" charset="0"/>
                <a:cs typeface="Times New Roman" charset="0"/>
              </a:rPr>
              <a:t>á</a:t>
            </a:r>
            <a:r>
              <a:rPr lang="es-ES" sz="1200" b="1" dirty="0">
                <a:solidFill>
                  <a:srgbClr val="000000"/>
                </a:solidFill>
                <a:latin typeface="Verdana" charset="0"/>
                <a:ea typeface="ＭＳ Ｐゴシック" charset="0"/>
                <a:cs typeface="Times New Roman" charset="0"/>
              </a:rPr>
              <a:t>fico e industrial.</a:t>
            </a:r>
            <a:endParaRPr lang="es-ES" sz="1200" b="1" dirty="0">
              <a:solidFill>
                <a:schemeClr val="tx1"/>
              </a:solidFill>
              <a:latin typeface="Arial" charset="0"/>
              <a:ea typeface="ＭＳ Ｐゴシック" charset="0"/>
            </a:endParaRPr>
          </a:p>
        </p:txBody>
      </p:sp>
      <p:cxnSp>
        <p:nvCxnSpPr>
          <p:cNvPr id="15"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63532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594296" y="44624"/>
            <a:ext cx="89662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eaLnBrk="0" hangingPunct="0"/>
            <a:r>
              <a:rPr lang="es-ES" b="1" dirty="0">
                <a:solidFill>
                  <a:srgbClr val="000000"/>
                </a:solidFill>
                <a:latin typeface="Verdana" charset="0"/>
                <a:cs typeface="Times New Roman" charset="0"/>
              </a:rPr>
              <a:t>CARACTERISTICAS A TENER EN CUENTA PARA SELECCIONAR UN MATERIAL DE </a:t>
            </a:r>
            <a:r>
              <a:rPr lang="es-ES" b="1" dirty="0">
                <a:solidFill>
                  <a:srgbClr val="000000"/>
                </a:solidFill>
                <a:latin typeface="Verdana" charset="0"/>
                <a:cs typeface="Times New Roman" charset="0"/>
              </a:rPr>
              <a:t>EMBALAJE</a:t>
            </a:r>
            <a:endParaRPr lang="es-ES" b="1" dirty="0"/>
          </a:p>
        </p:txBody>
      </p:sp>
      <p:sp>
        <p:nvSpPr>
          <p:cNvPr id="3" name="CuadroTexto 2"/>
          <p:cNvSpPr txBox="1"/>
          <p:nvPr/>
        </p:nvSpPr>
        <p:spPr>
          <a:xfrm>
            <a:off x="2567608" y="1268760"/>
            <a:ext cx="1800200" cy="369332"/>
          </a:xfrm>
          <a:prstGeom prst="rect">
            <a:avLst/>
          </a:prstGeom>
          <a:noFill/>
        </p:spPr>
        <p:txBody>
          <a:bodyPr wrap="square" rtlCol="0">
            <a:spAutoFit/>
          </a:bodyPr>
          <a:lstStyle/>
          <a:p>
            <a:r>
              <a:rPr lang="es-ES" dirty="0"/>
              <a:t>CARACTERÍZTICA</a:t>
            </a:r>
            <a:endParaRPr lang="es-ES" dirty="0"/>
          </a:p>
        </p:txBody>
      </p:sp>
      <p:sp>
        <p:nvSpPr>
          <p:cNvPr id="4" name="CuadroTexto 3"/>
          <p:cNvSpPr txBox="1"/>
          <p:nvPr/>
        </p:nvSpPr>
        <p:spPr>
          <a:xfrm>
            <a:off x="6456040" y="1268760"/>
            <a:ext cx="1800200" cy="369332"/>
          </a:xfrm>
          <a:prstGeom prst="rect">
            <a:avLst/>
          </a:prstGeom>
          <a:noFill/>
        </p:spPr>
        <p:txBody>
          <a:bodyPr wrap="square" rtlCol="0">
            <a:spAutoFit/>
          </a:bodyPr>
          <a:lstStyle/>
          <a:p>
            <a:r>
              <a:rPr lang="es-ES" dirty="0"/>
              <a:t>DEFINICION</a:t>
            </a:r>
          </a:p>
        </p:txBody>
      </p:sp>
      <p:sp>
        <p:nvSpPr>
          <p:cNvPr id="7" name="Redondear rectángulo de esquina diagonal 6"/>
          <p:cNvSpPr/>
          <p:nvPr/>
        </p:nvSpPr>
        <p:spPr>
          <a:xfrm>
            <a:off x="1774950" y="1857364"/>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LEGISLACION</a:t>
            </a:r>
          </a:p>
        </p:txBody>
      </p:sp>
      <p:sp>
        <p:nvSpPr>
          <p:cNvPr id="8" name="Recortar y redondear rectángulo de esquina sencilla 7"/>
          <p:cNvSpPr/>
          <p:nvPr/>
        </p:nvSpPr>
        <p:spPr>
          <a:xfrm>
            <a:off x="3849996" y="2183558"/>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rgbClr val="000000"/>
                </a:solidFill>
                <a:latin typeface="Verdana" charset="0"/>
                <a:ea typeface="ＭＳ Ｐゴシック" charset="0"/>
                <a:cs typeface="Times New Roman" charset="0"/>
              </a:rPr>
              <a:t>Se deben tener en cuenta todos los aspectos legales en planeaci</a:t>
            </a:r>
            <a:r>
              <a:rPr lang="es-ES" sz="1200" b="1" dirty="0">
                <a:solidFill>
                  <a:srgbClr val="000000"/>
                </a:solidFill>
                <a:latin typeface="Arial" charset="0"/>
                <a:ea typeface="ＭＳ Ｐゴシック" charset="0"/>
                <a:cs typeface="Times New Roman" charset="0"/>
              </a:rPr>
              <a:t>ó</a:t>
            </a:r>
            <a:r>
              <a:rPr lang="es-ES" sz="1200" b="1" dirty="0">
                <a:solidFill>
                  <a:srgbClr val="000000"/>
                </a:solidFill>
                <a:latin typeface="Verdana" charset="0"/>
                <a:ea typeface="ＭＳ Ｐゴシック" charset="0"/>
                <a:cs typeface="Times New Roman" charset="0"/>
              </a:rPr>
              <a:t>n, desarrollo, distribuci</a:t>
            </a:r>
            <a:r>
              <a:rPr lang="es-ES" sz="1200" b="1" dirty="0">
                <a:solidFill>
                  <a:srgbClr val="000000"/>
                </a:solidFill>
                <a:latin typeface="Arial" charset="0"/>
                <a:ea typeface="ＭＳ Ｐゴシック" charset="0"/>
                <a:cs typeface="Times New Roman" charset="0"/>
              </a:rPr>
              <a:t>ó</a:t>
            </a:r>
            <a:r>
              <a:rPr lang="es-ES" sz="1200" b="1" dirty="0">
                <a:solidFill>
                  <a:srgbClr val="000000"/>
                </a:solidFill>
                <a:latin typeface="Verdana" charset="0"/>
                <a:ea typeface="ＭＳ Ｐゴシック" charset="0"/>
                <a:cs typeface="Times New Roman" charset="0"/>
              </a:rPr>
              <a:t>n, reciclaje, seguridad.</a:t>
            </a:r>
            <a:endParaRPr lang="es-ES" sz="1200" b="1" dirty="0">
              <a:solidFill>
                <a:schemeClr val="tx1"/>
              </a:solidFill>
              <a:latin typeface="Arial" charset="0"/>
              <a:ea typeface="ＭＳ Ｐゴシック" charset="0"/>
            </a:endParaRPr>
          </a:p>
        </p:txBody>
      </p:sp>
      <p:sp>
        <p:nvSpPr>
          <p:cNvPr id="9" name="Redondear rectángulo de esquina diagonal 8"/>
          <p:cNvSpPr/>
          <p:nvPr/>
        </p:nvSpPr>
        <p:spPr>
          <a:xfrm>
            <a:off x="1774950" y="3571876"/>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OPORTUNIDAD DE MATERIALES</a:t>
            </a:r>
          </a:p>
        </p:txBody>
      </p:sp>
      <p:sp>
        <p:nvSpPr>
          <p:cNvPr id="10" name="Recortar y redondear rectángulo de esquina sencilla 9"/>
          <p:cNvSpPr/>
          <p:nvPr/>
        </p:nvSpPr>
        <p:spPr>
          <a:xfrm>
            <a:off x="3849996" y="3884064"/>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rgbClr val="000000"/>
                </a:solidFill>
                <a:latin typeface="Verdana" charset="0"/>
                <a:ea typeface="ＭＳ Ｐゴシック" charset="0"/>
                <a:cs typeface="Times New Roman" charset="0"/>
              </a:rPr>
              <a:t>Los materiales utilizados deben ser de f</a:t>
            </a:r>
            <a:r>
              <a:rPr lang="es-ES" sz="1200" b="1" dirty="0">
                <a:solidFill>
                  <a:srgbClr val="000000"/>
                </a:solidFill>
                <a:latin typeface="Arial" charset="0"/>
                <a:ea typeface="ＭＳ Ｐゴシック" charset="0"/>
                <a:cs typeface="Times New Roman" charset="0"/>
              </a:rPr>
              <a:t>á</a:t>
            </a:r>
            <a:r>
              <a:rPr lang="es-ES" sz="1200" b="1" dirty="0">
                <a:solidFill>
                  <a:srgbClr val="000000"/>
                </a:solidFill>
                <a:latin typeface="Verdana" charset="0"/>
                <a:ea typeface="ＭＳ Ｐゴシック" charset="0"/>
                <a:cs typeface="Times New Roman" charset="0"/>
              </a:rPr>
              <a:t>cil consecuci</a:t>
            </a:r>
            <a:r>
              <a:rPr lang="es-ES" sz="1200" b="1" dirty="0">
                <a:solidFill>
                  <a:srgbClr val="000000"/>
                </a:solidFill>
                <a:latin typeface="Arial" charset="0"/>
                <a:ea typeface="ＭＳ Ｐゴシック" charset="0"/>
                <a:cs typeface="Times New Roman" charset="0"/>
              </a:rPr>
              <a:t>ó</a:t>
            </a:r>
            <a:r>
              <a:rPr lang="es-ES" sz="1200" b="1" dirty="0">
                <a:solidFill>
                  <a:srgbClr val="000000"/>
                </a:solidFill>
                <a:latin typeface="Verdana" charset="0"/>
                <a:ea typeface="ＭＳ Ｐゴシック" charset="0"/>
                <a:cs typeface="Times New Roman" charset="0"/>
              </a:rPr>
              <a:t>n, o </a:t>
            </a:r>
            <a:r>
              <a:rPr lang="es-ES" sz="1200" b="1" dirty="0" err="1">
                <a:solidFill>
                  <a:srgbClr val="000000"/>
                </a:solidFill>
                <a:latin typeface="Verdana" charset="0"/>
                <a:ea typeface="ＭＳ Ｐゴシック" charset="0"/>
                <a:cs typeface="Times New Roman" charset="0"/>
              </a:rPr>
              <a:t>just</a:t>
            </a:r>
            <a:r>
              <a:rPr lang="es-ES" sz="1200" b="1" dirty="0">
                <a:solidFill>
                  <a:srgbClr val="000000"/>
                </a:solidFill>
                <a:latin typeface="Verdana" charset="0"/>
                <a:ea typeface="ＭＳ Ｐゴシック" charset="0"/>
                <a:cs typeface="Times New Roman" charset="0"/>
              </a:rPr>
              <a:t> in time. </a:t>
            </a:r>
            <a:endParaRPr lang="es-ES" sz="1200" b="1" dirty="0">
              <a:solidFill>
                <a:schemeClr val="tx1"/>
              </a:solidFill>
              <a:latin typeface="Arial" charset="0"/>
              <a:ea typeface="ＭＳ Ｐゴシック" charset="0"/>
            </a:endParaRPr>
          </a:p>
        </p:txBody>
      </p:sp>
      <p:cxnSp>
        <p:nvCxnSpPr>
          <p:cNvPr id="15"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7" name="Redondear rectángulo de esquina diagonal 12"/>
          <p:cNvSpPr/>
          <p:nvPr/>
        </p:nvSpPr>
        <p:spPr>
          <a:xfrm>
            <a:off x="1793760" y="5357826"/>
            <a:ext cx="2016224"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b="1" dirty="0">
                <a:solidFill>
                  <a:schemeClr val="tx1"/>
                </a:solidFill>
              </a:rPr>
              <a:t>DESEMPEÑO OPERACIONAL</a:t>
            </a:r>
          </a:p>
        </p:txBody>
      </p:sp>
      <p:sp>
        <p:nvSpPr>
          <p:cNvPr id="18" name="Recortar y redondear rectángulo de esquina sencilla 13"/>
          <p:cNvSpPr/>
          <p:nvPr/>
        </p:nvSpPr>
        <p:spPr>
          <a:xfrm>
            <a:off x="3849996" y="5674574"/>
            <a:ext cx="6588224" cy="576064"/>
          </a:xfrm>
          <a:prstGeom prst="snip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eaLnBrk="0" fontAlgn="base" hangingPunct="0">
              <a:spcBef>
                <a:spcPct val="0"/>
              </a:spcBef>
              <a:spcAft>
                <a:spcPct val="0"/>
              </a:spcAft>
            </a:pPr>
            <a:r>
              <a:rPr lang="es-ES" sz="1200" b="1" dirty="0">
                <a:solidFill>
                  <a:srgbClr val="000000"/>
                </a:solidFill>
                <a:latin typeface="Verdana" charset="0"/>
                <a:ea typeface="ＭＳ Ｐゴシック" charset="0"/>
                <a:cs typeface="Times New Roman" charset="0"/>
              </a:rPr>
              <a:t>Los materiales deben presentar el mejor desempe</a:t>
            </a:r>
            <a:r>
              <a:rPr lang="es-ES" sz="1200" b="1" dirty="0">
                <a:solidFill>
                  <a:srgbClr val="000000"/>
                </a:solidFill>
                <a:latin typeface="Arial" charset="0"/>
                <a:ea typeface="ＭＳ Ｐゴシック" charset="0"/>
                <a:cs typeface="Times New Roman" charset="0"/>
              </a:rPr>
              <a:t>ñ</a:t>
            </a:r>
            <a:r>
              <a:rPr lang="es-ES" sz="1200" b="1" dirty="0">
                <a:solidFill>
                  <a:srgbClr val="000000"/>
                </a:solidFill>
                <a:latin typeface="Verdana" charset="0"/>
                <a:ea typeface="ＭＳ Ｐゴシック" charset="0"/>
                <a:cs typeface="Times New Roman" charset="0"/>
              </a:rPr>
              <a:t>o durante el proceso de empaquetado para evitar costos por inactividad en la l</a:t>
            </a:r>
            <a:r>
              <a:rPr lang="es-ES" sz="1200" b="1" dirty="0">
                <a:solidFill>
                  <a:srgbClr val="000000"/>
                </a:solidFill>
                <a:latin typeface="Arial" charset="0"/>
                <a:ea typeface="ＭＳ Ｐゴシック" charset="0"/>
                <a:cs typeface="Times New Roman" charset="0"/>
              </a:rPr>
              <a:t>í</a:t>
            </a:r>
            <a:r>
              <a:rPr lang="es-ES" sz="1200" b="1" dirty="0">
                <a:solidFill>
                  <a:srgbClr val="000000"/>
                </a:solidFill>
                <a:latin typeface="Verdana" charset="0"/>
                <a:ea typeface="ＭＳ Ｐゴシック" charset="0"/>
                <a:cs typeface="Times New Roman" charset="0"/>
              </a:rPr>
              <a:t>nea de producci</a:t>
            </a:r>
            <a:r>
              <a:rPr lang="es-ES" sz="1200" b="1" dirty="0">
                <a:solidFill>
                  <a:srgbClr val="000000"/>
                </a:solidFill>
                <a:latin typeface="Arial" charset="0"/>
                <a:ea typeface="ＭＳ Ｐゴシック" charset="0"/>
                <a:cs typeface="Times New Roman" charset="0"/>
              </a:rPr>
              <a:t>ó</a:t>
            </a:r>
            <a:r>
              <a:rPr lang="es-ES" sz="1200" b="1" dirty="0">
                <a:solidFill>
                  <a:srgbClr val="000000"/>
                </a:solidFill>
                <a:latin typeface="Verdana" charset="0"/>
                <a:ea typeface="ＭＳ Ｐゴシック" charset="0"/>
                <a:cs typeface="Times New Roman" charset="0"/>
              </a:rPr>
              <a:t>n.</a:t>
            </a:r>
            <a:endParaRPr lang="es-ES" sz="1200" b="1" dirty="0">
              <a:solidFill>
                <a:schemeClr val="tx1"/>
              </a:solidFill>
              <a:latin typeface="Arial" charset="0"/>
              <a:ea typeface="ＭＳ Ｐゴシック" charset="0"/>
            </a:endParaRPr>
          </a:p>
        </p:txBody>
      </p:sp>
    </p:spTree>
    <p:extLst>
      <p:ext uri="{BB962C8B-B14F-4D97-AF65-F5344CB8AC3E}">
        <p14:creationId xmlns:p14="http://schemas.microsoft.com/office/powerpoint/2010/main" val="81697678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4"/>
          <p:cNvSpPr>
            <a:spLocks noChangeArrowheads="1"/>
          </p:cNvSpPr>
          <p:nvPr/>
        </p:nvSpPr>
        <p:spPr bwMode="auto">
          <a:xfrm>
            <a:off x="1631505" y="1047219"/>
            <a:ext cx="8893175"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marL="361950" indent="-361950" eaLnBrk="0" hangingPunct="0">
              <a:buFontTx/>
              <a:buChar char="•"/>
            </a:pPr>
            <a:r>
              <a:rPr lang="es-ES" dirty="0">
                <a:solidFill>
                  <a:srgbClr val="000000"/>
                </a:solidFill>
                <a:cs typeface="Times New Roman" charset="0"/>
              </a:rPr>
              <a:t>Los materiales y empaques utilizados en el embalaje para exportación, se deben evaluar bajo los parámetros normativos vigentes en cada país de origen y según el país destino.</a:t>
            </a:r>
          </a:p>
          <a:p>
            <a:pPr marL="361950" indent="-361950" eaLnBrk="0" hangingPunct="0">
              <a:buFontTx/>
              <a:buChar char="•"/>
            </a:pPr>
            <a:endParaRPr lang="es-ES" dirty="0"/>
          </a:p>
          <a:p>
            <a:pPr marL="361950" indent="-361950" eaLnBrk="0" hangingPunct="0">
              <a:buFontTx/>
              <a:buChar char="•"/>
            </a:pPr>
            <a:r>
              <a:rPr lang="es-ES" dirty="0">
                <a:solidFill>
                  <a:srgbClr val="000000"/>
                </a:solidFill>
                <a:cs typeface="Times New Roman" charset="0"/>
              </a:rPr>
              <a:t>En algunos casos los clientes en el exterior en sus especificaciones de compra detallarán las características de los embalajes para transporte, esto facilitará la operación al exportador.</a:t>
            </a:r>
          </a:p>
          <a:p>
            <a:pPr marL="361950" indent="-361950" eaLnBrk="0" hangingPunct="0">
              <a:buFontTx/>
              <a:buChar char="•"/>
            </a:pPr>
            <a:endParaRPr lang="es-ES" dirty="0"/>
          </a:p>
          <a:p>
            <a:pPr marL="361950" indent="-361950" eaLnBrk="0" hangingPunct="0">
              <a:buFontTx/>
              <a:buChar char="•"/>
            </a:pPr>
            <a:r>
              <a:rPr lang="es-ES" dirty="0">
                <a:solidFill>
                  <a:srgbClr val="000000"/>
                </a:solidFill>
                <a:cs typeface="Times New Roman" charset="0"/>
              </a:rPr>
              <a:t>En el caso de exportaciones a países Europeos se debe tener en cuenta los aspectos legales sobre reciclaje y recogida contenidos en la normativa del mercado común europeo.</a:t>
            </a:r>
          </a:p>
          <a:p>
            <a:pPr marL="361950" indent="-361950" eaLnBrk="0" hangingPunct="0">
              <a:buFontTx/>
              <a:buChar char="•"/>
            </a:pPr>
            <a:endParaRPr lang="es-ES" dirty="0"/>
          </a:p>
          <a:p>
            <a:pPr marL="361950" indent="-361950" eaLnBrk="0" hangingPunct="0">
              <a:buFontTx/>
              <a:buChar char="•"/>
            </a:pPr>
            <a:r>
              <a:rPr lang="es-ES" dirty="0">
                <a:solidFill>
                  <a:srgbClr val="000000"/>
                </a:solidFill>
                <a:cs typeface="Times New Roman" charset="0"/>
              </a:rPr>
              <a:t>En el caso de exportaciones a estados Unidos y Canadá deberá tenerse en cuenta las leyes y normas sobre bioterrorismo.</a:t>
            </a:r>
            <a:endParaRPr lang="es-ES" dirty="0"/>
          </a:p>
        </p:txBody>
      </p:sp>
      <p:sp>
        <p:nvSpPr>
          <p:cNvPr id="4" name="Rectangle 4"/>
          <p:cNvSpPr>
            <a:spLocks noChangeArrowheads="1"/>
          </p:cNvSpPr>
          <p:nvPr/>
        </p:nvSpPr>
        <p:spPr bwMode="auto">
          <a:xfrm>
            <a:off x="1594296" y="188640"/>
            <a:ext cx="89662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eaLnBrk="0" hangingPunct="0"/>
            <a:r>
              <a:rPr lang="es-ES" b="1" dirty="0">
                <a:solidFill>
                  <a:srgbClr val="000000"/>
                </a:solidFill>
                <a:latin typeface="Verdana" charset="0"/>
                <a:cs typeface="Times New Roman" charset="0"/>
              </a:rPr>
              <a:t>CRITERIOS PARA SELECCIONAR EL EMBALAJE</a:t>
            </a:r>
            <a:endParaRPr lang="es-ES" b="1" dirty="0"/>
          </a:p>
        </p:txBody>
      </p:sp>
      <p:cxnSp>
        <p:nvCxnSpPr>
          <p:cNvPr id="5"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pic>
        <p:nvPicPr>
          <p:cNvPr id="2" name="Imagen 1"/>
          <p:cNvPicPr>
            <a:picLocks noChangeAspect="1"/>
          </p:cNvPicPr>
          <p:nvPr/>
        </p:nvPicPr>
        <p:blipFill>
          <a:blip r:embed="rId2"/>
          <a:stretch>
            <a:fillRect/>
          </a:stretch>
        </p:blipFill>
        <p:spPr>
          <a:xfrm>
            <a:off x="5879976" y="4437112"/>
            <a:ext cx="4752528" cy="2376264"/>
          </a:xfrm>
          <a:prstGeom prst="rect">
            <a:avLst/>
          </a:prstGeom>
        </p:spPr>
      </p:pic>
    </p:spTree>
    <p:extLst>
      <p:ext uri="{BB962C8B-B14F-4D97-AF65-F5344CB8AC3E}">
        <p14:creationId xmlns:p14="http://schemas.microsoft.com/office/powerpoint/2010/main" val="1591564428"/>
      </p:ext>
    </p:extLst>
  </p:cSld>
  <p:clrMapOvr>
    <a:masterClrMapping/>
  </p:clrMapOvr>
  <p:transition spd="slow" advClick="0"/>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4"/>
          <p:cNvSpPr>
            <a:spLocks noChangeArrowheads="1"/>
          </p:cNvSpPr>
          <p:nvPr/>
        </p:nvSpPr>
        <p:spPr bwMode="auto">
          <a:xfrm>
            <a:off x="1559496" y="1292562"/>
            <a:ext cx="5400600" cy="50167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s-ES" sz="1600" b="1" dirty="0">
                <a:solidFill>
                  <a:srgbClr val="000000"/>
                </a:solidFill>
              </a:rPr>
              <a:t>MECANICOS:</a:t>
            </a:r>
            <a:endParaRPr lang="es-ES" sz="1600" dirty="0"/>
          </a:p>
          <a:p>
            <a:r>
              <a:rPr lang="es-ES" sz="1600" dirty="0">
                <a:solidFill>
                  <a:srgbClr val="000000"/>
                </a:solidFill>
              </a:rPr>
              <a:t>Son aquellos producidos por lo general durante el transporte y son: Impactos, Choques, Caídas, Vibraciones, Compresión</a:t>
            </a:r>
          </a:p>
          <a:p>
            <a:endParaRPr lang="es-ES" sz="1600" dirty="0"/>
          </a:p>
          <a:p>
            <a:r>
              <a:rPr lang="es-ES" sz="1600" b="1" dirty="0">
                <a:solidFill>
                  <a:srgbClr val="000000"/>
                </a:solidFill>
              </a:rPr>
              <a:t>CLIMATICOS: A</a:t>
            </a:r>
            <a:r>
              <a:rPr lang="es-ES" sz="1600" dirty="0">
                <a:solidFill>
                  <a:srgbClr val="000000"/>
                </a:solidFill>
              </a:rPr>
              <a:t>lteraciones producidas por el medio ambiente como: Humedad – Lluvia – agua mar. Temperatura – Sol – Frio – Nieve. Condensaciones – Cambios bruscos.</a:t>
            </a:r>
          </a:p>
          <a:p>
            <a:endParaRPr lang="es-ES" sz="1600" dirty="0"/>
          </a:p>
          <a:p>
            <a:r>
              <a:rPr lang="es-ES" sz="1600" b="1" dirty="0">
                <a:solidFill>
                  <a:srgbClr val="000000"/>
                </a:solidFill>
              </a:rPr>
              <a:t>BIOTICOS: </a:t>
            </a:r>
            <a:r>
              <a:rPr lang="es-ES" sz="1600" dirty="0">
                <a:solidFill>
                  <a:srgbClr val="000000"/>
                </a:solidFill>
              </a:rPr>
              <a:t>Alteraciones producidas por roedores, hongos, aves, insectos</a:t>
            </a:r>
          </a:p>
          <a:p>
            <a:endParaRPr lang="es-ES" sz="1600" dirty="0"/>
          </a:p>
          <a:p>
            <a:r>
              <a:rPr lang="es-ES" sz="1600" b="1" dirty="0">
                <a:solidFill>
                  <a:srgbClr val="000000"/>
                </a:solidFill>
              </a:rPr>
              <a:t>CONTAMINACION: A</a:t>
            </a:r>
            <a:r>
              <a:rPr lang="es-ES" sz="1600" dirty="0">
                <a:solidFill>
                  <a:srgbClr val="000000"/>
                </a:solidFill>
              </a:rPr>
              <a:t>lteraciones y riesgos que pueden ser causados por roturas de los envases o de otros productos que se encuentren relativamente cerca.</a:t>
            </a:r>
          </a:p>
          <a:p>
            <a:endParaRPr lang="es-ES" sz="1600" dirty="0"/>
          </a:p>
          <a:p>
            <a:r>
              <a:rPr lang="es-ES" sz="1600" b="1" dirty="0">
                <a:solidFill>
                  <a:srgbClr val="000000"/>
                </a:solidFill>
              </a:rPr>
              <a:t>HURTO: </a:t>
            </a:r>
            <a:r>
              <a:rPr lang="es-ES" sz="1600" dirty="0">
                <a:solidFill>
                  <a:srgbClr val="000000"/>
                </a:solidFill>
              </a:rPr>
              <a:t>El hurto y el saqueo son delitos de frecuente ocurrencia durante el tránsito de los productos de exportación</a:t>
            </a:r>
          </a:p>
          <a:p>
            <a:endParaRPr lang="es-ES" sz="1600" dirty="0"/>
          </a:p>
          <a:p>
            <a:r>
              <a:rPr lang="es-ES" sz="1600" b="1" dirty="0">
                <a:solidFill>
                  <a:srgbClr val="000000"/>
                </a:solidFill>
              </a:rPr>
              <a:t>CAMBIAZO: </a:t>
            </a:r>
            <a:r>
              <a:rPr lang="es-ES" sz="1600" dirty="0">
                <a:solidFill>
                  <a:srgbClr val="000000"/>
                </a:solidFill>
              </a:rPr>
              <a:t>Se refiere al cambio de productos originales por otros falsificados o por drogas ilícitas durante el transporte. </a:t>
            </a:r>
          </a:p>
        </p:txBody>
      </p:sp>
      <p:sp>
        <p:nvSpPr>
          <p:cNvPr id="4" name="Rectangle 4"/>
          <p:cNvSpPr>
            <a:spLocks noChangeArrowheads="1"/>
          </p:cNvSpPr>
          <p:nvPr/>
        </p:nvSpPr>
        <p:spPr bwMode="auto">
          <a:xfrm>
            <a:off x="1594296" y="202148"/>
            <a:ext cx="89662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eaLnBrk="0" hangingPunct="0"/>
            <a:r>
              <a:rPr lang="es-ES" b="1" dirty="0">
                <a:solidFill>
                  <a:srgbClr val="000000"/>
                </a:solidFill>
                <a:latin typeface="Verdana" charset="0"/>
                <a:cs typeface="Times New Roman" charset="0"/>
              </a:rPr>
              <a:t>RIESGOS DURANTE EL TRANSPORTE</a:t>
            </a:r>
            <a:endParaRPr lang="es-ES" b="1" dirty="0"/>
          </a:p>
        </p:txBody>
      </p:sp>
      <p:cxnSp>
        <p:nvCxnSpPr>
          <p:cNvPr id="5"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pic>
        <p:nvPicPr>
          <p:cNvPr id="3" name="Imagen 2"/>
          <p:cNvPicPr>
            <a:picLocks noChangeAspect="1"/>
          </p:cNvPicPr>
          <p:nvPr/>
        </p:nvPicPr>
        <p:blipFill>
          <a:blip r:embed="rId2"/>
          <a:stretch>
            <a:fillRect/>
          </a:stretch>
        </p:blipFill>
        <p:spPr>
          <a:xfrm>
            <a:off x="6998583" y="1546820"/>
            <a:ext cx="3635896" cy="4762500"/>
          </a:xfrm>
          <a:prstGeom prst="rect">
            <a:avLst/>
          </a:prstGeom>
        </p:spPr>
      </p:pic>
    </p:spTree>
    <p:extLst>
      <p:ext uri="{BB962C8B-B14F-4D97-AF65-F5344CB8AC3E}">
        <p14:creationId xmlns:p14="http://schemas.microsoft.com/office/powerpoint/2010/main" val="1085206797"/>
      </p:ext>
    </p:extLst>
  </p:cSld>
  <p:clrMapOvr>
    <a:masterClrMapping/>
  </p:clrMapOvr>
  <p:transition spd="slow" advClick="0"/>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5" name="Rectangle 4"/>
          <p:cNvSpPr>
            <a:spLocks noChangeArrowheads="1"/>
          </p:cNvSpPr>
          <p:nvPr/>
        </p:nvSpPr>
        <p:spPr bwMode="auto">
          <a:xfrm>
            <a:off x="1632486" y="2959931"/>
            <a:ext cx="89662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b="1" dirty="0">
                <a:solidFill>
                  <a:srgbClr val="000000"/>
                </a:solidFill>
                <a:latin typeface="Verdana" charset="0"/>
                <a:cs typeface="Times New Roman" charset="0"/>
              </a:rPr>
              <a:t>MATERIALES Y TIPOS DE EMBALAJE UTILIZADOS EN LA EXPORTACION</a:t>
            </a:r>
          </a:p>
        </p:txBody>
      </p:sp>
    </p:spTree>
    <p:extLst>
      <p:ext uri="{BB962C8B-B14F-4D97-AF65-F5344CB8AC3E}">
        <p14:creationId xmlns:p14="http://schemas.microsoft.com/office/powerpoint/2010/main" val="1073781763"/>
      </p:ext>
    </p:extLst>
  </p:cSld>
  <p:clrMapOvr>
    <a:masterClrMapping/>
  </p:clrMapOvr>
  <p:transition spd="slow" advClick="0"/>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5" name="Rectangle 4"/>
          <p:cNvSpPr>
            <a:spLocks noChangeArrowheads="1"/>
          </p:cNvSpPr>
          <p:nvPr/>
        </p:nvSpPr>
        <p:spPr bwMode="auto">
          <a:xfrm>
            <a:off x="1632486" y="2959930"/>
            <a:ext cx="8966200" cy="1231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b="1" dirty="0">
                <a:solidFill>
                  <a:srgbClr val="000000"/>
                </a:solidFill>
                <a:latin typeface="Verdana" charset="0"/>
                <a:cs typeface="Times New Roman" charset="0"/>
              </a:rPr>
              <a:t>MATERIALES Y TIPOS DE EMBALAJE UTILIZADOS EN LA EXPORTACION</a:t>
            </a:r>
          </a:p>
          <a:p>
            <a:pPr algn="ctr" eaLnBrk="0" hangingPunct="0"/>
            <a:endParaRPr lang="es-ES" b="1" dirty="0">
              <a:solidFill>
                <a:srgbClr val="000000"/>
              </a:solidFill>
              <a:latin typeface="Verdana" charset="0"/>
              <a:cs typeface="Times New Roman" charset="0"/>
            </a:endParaRPr>
          </a:p>
          <a:p>
            <a:pPr algn="ctr" eaLnBrk="0" hangingPunct="0"/>
            <a:r>
              <a:rPr lang="es-ES" sz="2000" b="1" dirty="0">
                <a:solidFill>
                  <a:srgbClr val="0070C0"/>
                </a:solidFill>
                <a:latin typeface="Verdana" charset="0"/>
                <a:cs typeface="Times New Roman" charset="0"/>
              </a:rPr>
              <a:t>EMBALAJE</a:t>
            </a:r>
          </a:p>
        </p:txBody>
      </p:sp>
    </p:spTree>
    <p:extLst>
      <p:ext uri="{BB962C8B-B14F-4D97-AF65-F5344CB8AC3E}">
        <p14:creationId xmlns:p14="http://schemas.microsoft.com/office/powerpoint/2010/main" val="1003463633"/>
      </p:ext>
    </p:extLst>
  </p:cSld>
  <p:clrMapOvr>
    <a:masterClrMapping/>
  </p:clrMapOvr>
  <p:transition spd="slow" advClick="0"/>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dondear rectángulo de esquina diagonal 1"/>
          <p:cNvSpPr/>
          <p:nvPr/>
        </p:nvSpPr>
        <p:spPr>
          <a:xfrm>
            <a:off x="1595407" y="1285860"/>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CAJAS CORRUGADAS</a:t>
            </a:r>
            <a:endParaRPr lang="es-ES" sz="1600" dirty="0"/>
          </a:p>
        </p:txBody>
      </p:sp>
      <p:sp>
        <p:nvSpPr>
          <p:cNvPr id="3" name="Recortar y redondear rectángulo de esquina sencilla 2"/>
          <p:cNvSpPr/>
          <p:nvPr/>
        </p:nvSpPr>
        <p:spPr>
          <a:xfrm>
            <a:off x="3095604" y="12858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Electrodom</a:t>
            </a:r>
            <a:r>
              <a:rPr lang="es-ES" sz="1200" dirty="0">
                <a:solidFill>
                  <a:srgbClr val="FFFF00"/>
                </a:solidFill>
                <a:latin typeface="Arial" charset="0"/>
                <a:ea typeface="ＭＳ Ｐゴシック" charset="0"/>
                <a:cs typeface="Times New Roman" charset="0"/>
              </a:rPr>
              <a:t>é</a:t>
            </a:r>
            <a:r>
              <a:rPr lang="es-ES" sz="1200" dirty="0">
                <a:solidFill>
                  <a:srgbClr val="FFFF00"/>
                </a:solidFill>
                <a:latin typeface="Verdana" charset="0"/>
                <a:ea typeface="ＭＳ Ｐゴシック" charset="0"/>
                <a:cs typeface="Times New Roman" charset="0"/>
              </a:rPr>
              <a:t>sticos, frutas, todo tipo de producto en envase primario</a:t>
            </a:r>
            <a:endParaRPr lang="es-ES" sz="1200" dirty="0">
              <a:solidFill>
                <a:srgbClr val="FFFF00"/>
              </a:solidFill>
              <a:latin typeface="Arial" charset="0"/>
              <a:ea typeface="ＭＳ Ｐゴシック" charset="0"/>
            </a:endParaRPr>
          </a:p>
        </p:txBody>
      </p:sp>
      <p:sp>
        <p:nvSpPr>
          <p:cNvPr id="22" name="Recortar y redondear rectángulo de esquina sencilla 21"/>
          <p:cNvSpPr/>
          <p:nvPr/>
        </p:nvSpPr>
        <p:spPr>
          <a:xfrm>
            <a:off x="6881818" y="12858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Diversas clases y resistencias. Es el tipo de material mas utilizado, en embalaje para exportaci</a:t>
            </a:r>
            <a:r>
              <a:rPr lang="es-ES" sz="1200" dirty="0">
                <a:solidFill>
                  <a:srgbClr val="FFFF00"/>
                </a:solidFill>
                <a:latin typeface="Arial" charset="0"/>
                <a:ea typeface="ＭＳ Ｐゴシック" charset="0"/>
                <a:cs typeface="Times New Roman" charset="0"/>
              </a:rPr>
              <a:t>ó</a:t>
            </a:r>
            <a:r>
              <a:rPr lang="es-ES" sz="1200" dirty="0">
                <a:solidFill>
                  <a:srgbClr val="FFFF00"/>
                </a:solidFill>
                <a:latin typeface="Verdana" charset="0"/>
                <a:ea typeface="ＭＳ Ｐゴシック" charset="0"/>
                <a:cs typeface="Times New Roman" charset="0"/>
              </a:rPr>
              <a:t>n. </a:t>
            </a:r>
            <a:endParaRPr lang="es-ES" sz="1200" dirty="0">
              <a:solidFill>
                <a:srgbClr val="FFFF00"/>
              </a:solidFill>
              <a:latin typeface="Arial" charset="0"/>
              <a:ea typeface="ＭＳ Ｐゴシック" charset="0"/>
            </a:endParaRPr>
          </a:p>
        </p:txBody>
      </p:sp>
      <p:sp>
        <p:nvSpPr>
          <p:cNvPr id="28" name="CuadroTexto 27"/>
          <p:cNvSpPr txBox="1"/>
          <p:nvPr/>
        </p:nvSpPr>
        <p:spPr>
          <a:xfrm>
            <a:off x="1703512" y="916528"/>
            <a:ext cx="1368152" cy="369332"/>
          </a:xfrm>
          <a:prstGeom prst="rect">
            <a:avLst/>
          </a:prstGeom>
          <a:noFill/>
        </p:spPr>
        <p:txBody>
          <a:bodyPr wrap="square" rtlCol="0">
            <a:spAutoFit/>
          </a:bodyPr>
          <a:lstStyle/>
          <a:p>
            <a:r>
              <a:rPr lang="es-ES" dirty="0"/>
              <a:t>EMBALAJE</a:t>
            </a:r>
            <a:endParaRPr lang="es-ES" dirty="0"/>
          </a:p>
        </p:txBody>
      </p:sp>
      <p:sp>
        <p:nvSpPr>
          <p:cNvPr id="29" name="CuadroTexto 28"/>
          <p:cNvSpPr txBox="1"/>
          <p:nvPr/>
        </p:nvSpPr>
        <p:spPr>
          <a:xfrm>
            <a:off x="3143672" y="916528"/>
            <a:ext cx="2088232" cy="369332"/>
          </a:xfrm>
          <a:prstGeom prst="rect">
            <a:avLst/>
          </a:prstGeom>
          <a:noFill/>
        </p:spPr>
        <p:txBody>
          <a:bodyPr wrap="square" rtlCol="0">
            <a:spAutoFit/>
          </a:bodyPr>
          <a:lstStyle/>
          <a:p>
            <a:r>
              <a:rPr lang="es-ES" dirty="0"/>
              <a:t>APLICACIONES</a:t>
            </a:r>
            <a:endParaRPr lang="es-ES" dirty="0"/>
          </a:p>
        </p:txBody>
      </p:sp>
      <p:sp>
        <p:nvSpPr>
          <p:cNvPr id="30" name="CuadroTexto 29"/>
          <p:cNvSpPr txBox="1"/>
          <p:nvPr/>
        </p:nvSpPr>
        <p:spPr>
          <a:xfrm>
            <a:off x="6865288" y="916528"/>
            <a:ext cx="2088232" cy="369332"/>
          </a:xfrm>
          <a:prstGeom prst="rect">
            <a:avLst/>
          </a:prstGeom>
          <a:noFill/>
        </p:spPr>
        <p:txBody>
          <a:bodyPr wrap="square" rtlCol="0">
            <a:spAutoFit/>
          </a:bodyPr>
          <a:lstStyle/>
          <a:p>
            <a:r>
              <a:rPr lang="es-ES" dirty="0"/>
              <a:t>OBSERVACIONES</a:t>
            </a:r>
            <a:endParaRPr lang="es-ES" dirty="0"/>
          </a:p>
        </p:txBody>
      </p:sp>
      <p:pic>
        <p:nvPicPr>
          <p:cNvPr id="20" name="Imagen 1"/>
          <p:cNvPicPr>
            <a:picLocks noChangeAspect="1"/>
          </p:cNvPicPr>
          <p:nvPr/>
        </p:nvPicPr>
        <p:blipFill>
          <a:blip r:embed="rId2"/>
          <a:stretch>
            <a:fillRect/>
          </a:stretch>
        </p:blipFill>
        <p:spPr>
          <a:xfrm>
            <a:off x="1595406" y="4357695"/>
            <a:ext cx="2928958" cy="2073803"/>
          </a:xfrm>
          <a:prstGeom prst="rect">
            <a:avLst/>
          </a:prstGeom>
        </p:spPr>
      </p:pic>
      <p:sp>
        <p:nvSpPr>
          <p:cNvPr id="27" name="Rectángulo 3"/>
          <p:cNvSpPr/>
          <p:nvPr/>
        </p:nvSpPr>
        <p:spPr>
          <a:xfrm>
            <a:off x="4738678" y="4643447"/>
            <a:ext cx="5072098" cy="646331"/>
          </a:xfrm>
          <a:prstGeom prst="rect">
            <a:avLst/>
          </a:prstGeom>
        </p:spPr>
        <p:txBody>
          <a:bodyPr wrap="square">
            <a:spAutoFit/>
          </a:bodyPr>
          <a:lstStyle/>
          <a:p>
            <a:r>
              <a:rPr lang="es-ES" dirty="0"/>
              <a:t>Contenedores de cartón ondulado de alta resistencia e impresos para embalaje de frutas y de hortalizas</a:t>
            </a:r>
          </a:p>
        </p:txBody>
      </p:sp>
      <p:sp>
        <p:nvSpPr>
          <p:cNvPr id="31" name="Rectángulo 4"/>
          <p:cNvSpPr/>
          <p:nvPr/>
        </p:nvSpPr>
        <p:spPr>
          <a:xfrm>
            <a:off x="7098950" y="5949281"/>
            <a:ext cx="3533554" cy="877163"/>
          </a:xfrm>
          <a:prstGeom prst="rect">
            <a:avLst/>
          </a:prstGeom>
        </p:spPr>
        <p:txBody>
          <a:bodyPr wrap="square">
            <a:spAutoFit/>
          </a:bodyPr>
          <a:lstStyle/>
          <a:p>
            <a:r>
              <a:rPr lang="es-ES" sz="1700" b="1" dirty="0"/>
              <a:t>Manipulación de paletas optimizada </a:t>
            </a:r>
            <a:endParaRPr lang="es-ES" sz="1700" b="1" dirty="0"/>
          </a:p>
          <a:p>
            <a:r>
              <a:rPr lang="es-ES" sz="1700" dirty="0"/>
              <a:t>800 </a:t>
            </a:r>
            <a:r>
              <a:rPr lang="es-ES" sz="1700" dirty="0"/>
              <a:t>mm x 1200 mm </a:t>
            </a:r>
            <a:endParaRPr lang="es-ES" sz="1700" dirty="0"/>
          </a:p>
          <a:p>
            <a:r>
              <a:rPr lang="es-ES" sz="1700" dirty="0"/>
              <a:t>1000 </a:t>
            </a:r>
            <a:r>
              <a:rPr lang="es-ES" sz="1700" dirty="0"/>
              <a:t>mm x 1200 mm</a:t>
            </a:r>
          </a:p>
        </p:txBody>
      </p:sp>
      <p:pic>
        <p:nvPicPr>
          <p:cNvPr id="32" name="Imagen 5"/>
          <p:cNvPicPr>
            <a:picLocks noChangeAspect="1"/>
          </p:cNvPicPr>
          <p:nvPr/>
        </p:nvPicPr>
        <p:blipFill>
          <a:blip r:embed="rId3"/>
          <a:stretch>
            <a:fillRect/>
          </a:stretch>
        </p:blipFill>
        <p:spPr>
          <a:xfrm>
            <a:off x="1738283" y="2285992"/>
            <a:ext cx="2570255" cy="1785950"/>
          </a:xfrm>
          <a:prstGeom prst="rect">
            <a:avLst/>
          </a:prstGeom>
        </p:spPr>
      </p:pic>
      <p:sp>
        <p:nvSpPr>
          <p:cNvPr id="33" name="Rectángulo 6"/>
          <p:cNvSpPr/>
          <p:nvPr/>
        </p:nvSpPr>
        <p:spPr>
          <a:xfrm>
            <a:off x="4595802" y="2214554"/>
            <a:ext cx="5141794" cy="1477328"/>
          </a:xfrm>
          <a:prstGeom prst="rect">
            <a:avLst/>
          </a:prstGeom>
        </p:spPr>
        <p:txBody>
          <a:bodyPr wrap="square">
            <a:spAutoFit/>
          </a:bodyPr>
          <a:lstStyle/>
          <a:p>
            <a:r>
              <a:rPr lang="es-ES" dirty="0"/>
              <a:t>Cajas GREENCOAT® sin cera para el embalaje y el transporte de flores y de verdor tales como pastos y helechos, materiales de jardinería y </a:t>
            </a:r>
            <a:r>
              <a:rPr lang="es-ES" dirty="0"/>
              <a:t>suministros. </a:t>
            </a:r>
            <a:r>
              <a:rPr lang="es-ES" dirty="0"/>
              <a:t>100% reciclables, </a:t>
            </a:r>
            <a:r>
              <a:rPr lang="es-ES" dirty="0" err="1"/>
              <a:t>repulpables</a:t>
            </a:r>
            <a:r>
              <a:rPr lang="es-ES" dirty="0"/>
              <a:t> y </a:t>
            </a:r>
            <a:r>
              <a:rPr lang="es-ES" dirty="0" err="1"/>
              <a:t>compostables</a:t>
            </a:r>
            <a:r>
              <a:rPr lang="es-ES" dirty="0"/>
              <a:t> para envases más ecológicos </a:t>
            </a:r>
          </a:p>
        </p:txBody>
      </p:sp>
      <p:cxnSp>
        <p:nvCxnSpPr>
          <p:cNvPr id="13"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4"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5"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spTree>
    <p:extLst>
      <p:ext uri="{BB962C8B-B14F-4D97-AF65-F5344CB8AC3E}">
        <p14:creationId xmlns:p14="http://schemas.microsoft.com/office/powerpoint/2010/main" val="54111011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dondear rectángulo de esquina diagonal 3"/>
          <p:cNvSpPr/>
          <p:nvPr/>
        </p:nvSpPr>
        <p:spPr>
          <a:xfrm>
            <a:off x="1591766" y="1285860"/>
            <a:ext cx="1432401" cy="72008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SACOS</a:t>
            </a:r>
            <a:endParaRPr lang="es-ES" sz="1600" dirty="0"/>
          </a:p>
        </p:txBody>
      </p:sp>
      <p:sp>
        <p:nvSpPr>
          <p:cNvPr id="5" name="Recortar y redondear rectángulo de esquina sencilla 4"/>
          <p:cNvSpPr/>
          <p:nvPr/>
        </p:nvSpPr>
        <p:spPr>
          <a:xfrm>
            <a:off x="3065964" y="12858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Fertilizantes, cemento, caf</a:t>
            </a:r>
            <a:r>
              <a:rPr lang="es-ES" sz="1200" dirty="0">
                <a:solidFill>
                  <a:srgbClr val="FFFF00"/>
                </a:solidFill>
                <a:latin typeface="Arial" charset="0"/>
                <a:ea typeface="ＭＳ Ｐゴシック" charset="0"/>
                <a:cs typeface="Times New Roman" charset="0"/>
              </a:rPr>
              <a:t>é</a:t>
            </a:r>
            <a:r>
              <a:rPr lang="es-ES" sz="1200" dirty="0">
                <a:solidFill>
                  <a:srgbClr val="FFFF00"/>
                </a:solidFill>
                <a:latin typeface="Verdana" charset="0"/>
                <a:ea typeface="ＭＳ Ｐゴシック" charset="0"/>
                <a:cs typeface="Times New Roman" charset="0"/>
              </a:rPr>
              <a:t>, minerales, granos, cereales.</a:t>
            </a:r>
            <a:endParaRPr lang="es-ES" sz="1200" dirty="0">
              <a:solidFill>
                <a:srgbClr val="FFFF00"/>
              </a:solidFill>
              <a:latin typeface="Arial" charset="0"/>
              <a:ea typeface="ＭＳ Ｐゴシック" charset="0"/>
            </a:endParaRPr>
          </a:p>
        </p:txBody>
      </p:sp>
      <p:sp>
        <p:nvSpPr>
          <p:cNvPr id="23" name="Recortar y redondear rectángulo de esquina sencilla 22"/>
          <p:cNvSpPr/>
          <p:nvPr/>
        </p:nvSpPr>
        <p:spPr>
          <a:xfrm>
            <a:off x="6881818" y="1285860"/>
            <a:ext cx="3744416" cy="720080"/>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Pueden ser fabricados en papel, rafia, algod</a:t>
            </a:r>
            <a:r>
              <a:rPr lang="es-ES" sz="1200" dirty="0">
                <a:solidFill>
                  <a:srgbClr val="FFFF00"/>
                </a:solidFill>
                <a:latin typeface="Arial" charset="0"/>
                <a:ea typeface="ＭＳ Ｐゴシック" charset="0"/>
                <a:cs typeface="Times New Roman" charset="0"/>
              </a:rPr>
              <a:t>ó</a:t>
            </a:r>
            <a:r>
              <a:rPr lang="es-ES" sz="1200" dirty="0">
                <a:solidFill>
                  <a:srgbClr val="FFFF00"/>
                </a:solidFill>
                <a:latin typeface="Verdana" charset="0"/>
                <a:ea typeface="ＭＳ Ｐゴシック" charset="0"/>
                <a:cs typeface="Times New Roman" charset="0"/>
              </a:rPr>
              <a:t>n, fique o yute.</a:t>
            </a:r>
            <a:endParaRPr lang="es-ES" sz="1200" dirty="0">
              <a:solidFill>
                <a:srgbClr val="FFFF00"/>
              </a:solidFill>
              <a:latin typeface="Arial" charset="0"/>
              <a:ea typeface="ＭＳ Ｐゴシック" charset="0"/>
            </a:endParaRPr>
          </a:p>
        </p:txBody>
      </p:sp>
      <p:sp>
        <p:nvSpPr>
          <p:cNvPr id="28" name="CuadroTexto 27"/>
          <p:cNvSpPr txBox="1"/>
          <p:nvPr/>
        </p:nvSpPr>
        <p:spPr>
          <a:xfrm>
            <a:off x="1703512" y="916528"/>
            <a:ext cx="1368152" cy="369332"/>
          </a:xfrm>
          <a:prstGeom prst="rect">
            <a:avLst/>
          </a:prstGeom>
          <a:noFill/>
        </p:spPr>
        <p:txBody>
          <a:bodyPr wrap="square" rtlCol="0">
            <a:spAutoFit/>
          </a:bodyPr>
          <a:lstStyle/>
          <a:p>
            <a:r>
              <a:rPr lang="es-ES" dirty="0"/>
              <a:t>EMBALAJE</a:t>
            </a:r>
            <a:endParaRPr lang="es-ES" dirty="0"/>
          </a:p>
        </p:txBody>
      </p:sp>
      <p:sp>
        <p:nvSpPr>
          <p:cNvPr id="29" name="CuadroTexto 28"/>
          <p:cNvSpPr txBox="1"/>
          <p:nvPr/>
        </p:nvSpPr>
        <p:spPr>
          <a:xfrm>
            <a:off x="3143672" y="916528"/>
            <a:ext cx="2088232" cy="369332"/>
          </a:xfrm>
          <a:prstGeom prst="rect">
            <a:avLst/>
          </a:prstGeom>
          <a:noFill/>
        </p:spPr>
        <p:txBody>
          <a:bodyPr wrap="square" rtlCol="0">
            <a:spAutoFit/>
          </a:bodyPr>
          <a:lstStyle/>
          <a:p>
            <a:r>
              <a:rPr lang="es-ES" dirty="0"/>
              <a:t>APLICACIONES</a:t>
            </a:r>
            <a:endParaRPr lang="es-ES" dirty="0"/>
          </a:p>
        </p:txBody>
      </p:sp>
      <p:sp>
        <p:nvSpPr>
          <p:cNvPr id="30" name="CuadroTexto 29"/>
          <p:cNvSpPr txBox="1"/>
          <p:nvPr/>
        </p:nvSpPr>
        <p:spPr>
          <a:xfrm>
            <a:off x="6888088" y="916528"/>
            <a:ext cx="2088232" cy="369332"/>
          </a:xfrm>
          <a:prstGeom prst="rect">
            <a:avLst/>
          </a:prstGeom>
          <a:noFill/>
        </p:spPr>
        <p:txBody>
          <a:bodyPr wrap="square" rtlCol="0">
            <a:spAutoFit/>
          </a:bodyPr>
          <a:lstStyle/>
          <a:p>
            <a:r>
              <a:rPr lang="es-ES" dirty="0"/>
              <a:t>OBSERVACIONES</a:t>
            </a:r>
            <a:endParaRPr lang="es-ES" dirty="0"/>
          </a:p>
        </p:txBody>
      </p:sp>
      <p:pic>
        <p:nvPicPr>
          <p:cNvPr id="21" name="Imagen 2"/>
          <p:cNvPicPr>
            <a:picLocks noChangeAspect="1"/>
          </p:cNvPicPr>
          <p:nvPr/>
        </p:nvPicPr>
        <p:blipFill>
          <a:blip r:embed="rId2"/>
          <a:stretch>
            <a:fillRect/>
          </a:stretch>
        </p:blipFill>
        <p:spPr>
          <a:xfrm>
            <a:off x="1738282" y="2500306"/>
            <a:ext cx="4066883" cy="2714644"/>
          </a:xfrm>
          <a:prstGeom prst="rect">
            <a:avLst/>
          </a:prstGeom>
        </p:spPr>
      </p:pic>
      <p:cxnSp>
        <p:nvCxnSpPr>
          <p:cNvPr id="10"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3"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pic>
        <p:nvPicPr>
          <p:cNvPr id="2" name="Imagen 1"/>
          <p:cNvPicPr>
            <a:picLocks noChangeAspect="1"/>
          </p:cNvPicPr>
          <p:nvPr/>
        </p:nvPicPr>
        <p:blipFill>
          <a:blip r:embed="rId3"/>
          <a:stretch>
            <a:fillRect/>
          </a:stretch>
        </p:blipFill>
        <p:spPr>
          <a:xfrm>
            <a:off x="5231904" y="2736676"/>
            <a:ext cx="5372100" cy="4076700"/>
          </a:xfrm>
          <a:prstGeom prst="rect">
            <a:avLst/>
          </a:prstGeom>
        </p:spPr>
      </p:pic>
    </p:spTree>
    <p:extLst>
      <p:ext uri="{BB962C8B-B14F-4D97-AF65-F5344CB8AC3E}">
        <p14:creationId xmlns:p14="http://schemas.microsoft.com/office/powerpoint/2010/main" val="208454656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dondear rectángulo de esquina diagonal 13"/>
          <p:cNvSpPr/>
          <p:nvPr/>
        </p:nvSpPr>
        <p:spPr>
          <a:xfrm>
            <a:off x="1631505" y="1285860"/>
            <a:ext cx="1432401" cy="785818"/>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1600" dirty="0"/>
              <a:t>BIDONES</a:t>
            </a:r>
            <a:endParaRPr lang="es-ES" sz="1600" dirty="0"/>
          </a:p>
        </p:txBody>
      </p:sp>
      <p:sp>
        <p:nvSpPr>
          <p:cNvPr id="15" name="Recortar y redondear rectángulo de esquina sencilla 14"/>
          <p:cNvSpPr/>
          <p:nvPr/>
        </p:nvSpPr>
        <p:spPr>
          <a:xfrm>
            <a:off x="3143672" y="1285860"/>
            <a:ext cx="3744416" cy="785818"/>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Productos qu</a:t>
            </a:r>
            <a:r>
              <a:rPr lang="es-ES" sz="1200" dirty="0">
                <a:solidFill>
                  <a:srgbClr val="FFFF00"/>
                </a:solidFill>
                <a:latin typeface="Arial" charset="0"/>
                <a:ea typeface="ＭＳ Ｐゴシック" charset="0"/>
                <a:cs typeface="Times New Roman" charset="0"/>
              </a:rPr>
              <a:t>í</a:t>
            </a:r>
            <a:r>
              <a:rPr lang="es-ES" sz="1200" dirty="0">
                <a:solidFill>
                  <a:srgbClr val="FFFF00"/>
                </a:solidFill>
                <a:latin typeface="Verdana" charset="0"/>
                <a:ea typeface="ＭＳ Ｐゴシック" charset="0"/>
                <a:cs typeface="Times New Roman" charset="0"/>
              </a:rPr>
              <a:t>micos, pulverizados, adhesivos, colorantes, materias primas. Bebidas y pulpa de fruta a granel.</a:t>
            </a:r>
            <a:endParaRPr lang="es-ES" sz="1200" dirty="0">
              <a:solidFill>
                <a:srgbClr val="FFFF00"/>
              </a:solidFill>
              <a:latin typeface="Arial" charset="0"/>
              <a:ea typeface="ＭＳ Ｐゴシック" charset="0"/>
            </a:endParaRPr>
          </a:p>
        </p:txBody>
      </p:sp>
      <p:sp>
        <p:nvSpPr>
          <p:cNvPr id="24" name="Recortar y redondear rectángulo de esquina sencilla 23"/>
          <p:cNvSpPr/>
          <p:nvPr/>
        </p:nvSpPr>
        <p:spPr>
          <a:xfrm>
            <a:off x="6915273" y="1285860"/>
            <a:ext cx="3744416" cy="785818"/>
          </a:xfrm>
          <a:prstGeom prst="snip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0" eaLnBrk="0" fontAlgn="base" hangingPunct="0">
              <a:spcBef>
                <a:spcPct val="0"/>
              </a:spcBef>
              <a:spcAft>
                <a:spcPct val="0"/>
              </a:spcAft>
            </a:pPr>
            <a:r>
              <a:rPr lang="es-ES" sz="1200" dirty="0">
                <a:solidFill>
                  <a:srgbClr val="FFFF00"/>
                </a:solidFill>
                <a:latin typeface="Verdana" charset="0"/>
                <a:ea typeface="ＭＳ Ｐゴシック" charset="0"/>
                <a:cs typeface="Times New Roman" charset="0"/>
              </a:rPr>
              <a:t>Se fabrican en fibra, con tapas en pl</a:t>
            </a:r>
            <a:r>
              <a:rPr lang="es-ES" sz="1200" dirty="0">
                <a:solidFill>
                  <a:srgbClr val="FFFF00"/>
                </a:solidFill>
                <a:latin typeface="Arial" charset="0"/>
                <a:ea typeface="ＭＳ Ｐゴシック" charset="0"/>
                <a:cs typeface="Times New Roman" charset="0"/>
              </a:rPr>
              <a:t>á</a:t>
            </a:r>
            <a:r>
              <a:rPr lang="es-ES" sz="1200" dirty="0">
                <a:solidFill>
                  <a:srgbClr val="FFFF00"/>
                </a:solidFill>
                <a:latin typeface="Verdana" charset="0"/>
                <a:ea typeface="ＭＳ Ｐゴシック" charset="0"/>
                <a:cs typeface="Times New Roman" charset="0"/>
              </a:rPr>
              <a:t>stico y fibra y reborde met</a:t>
            </a:r>
            <a:r>
              <a:rPr lang="es-ES" sz="1200" dirty="0">
                <a:solidFill>
                  <a:srgbClr val="FFFF00"/>
                </a:solidFill>
                <a:latin typeface="Arial" charset="0"/>
                <a:ea typeface="ＭＳ Ｐゴシック" charset="0"/>
                <a:cs typeface="Times New Roman" charset="0"/>
              </a:rPr>
              <a:t>á</a:t>
            </a:r>
            <a:r>
              <a:rPr lang="es-ES" sz="1200" dirty="0">
                <a:solidFill>
                  <a:srgbClr val="FFFF00"/>
                </a:solidFill>
                <a:latin typeface="Verdana" charset="0"/>
                <a:ea typeface="ＭＳ Ｐゴシック" charset="0"/>
                <a:cs typeface="Times New Roman" charset="0"/>
              </a:rPr>
              <a:t>lico con precinto de seguridad. </a:t>
            </a:r>
            <a:endParaRPr lang="es-ES" sz="1200" dirty="0">
              <a:solidFill>
                <a:srgbClr val="FFFF00"/>
              </a:solidFill>
              <a:latin typeface="Arial" charset="0"/>
              <a:ea typeface="ＭＳ Ｐゴシック" charset="0"/>
            </a:endParaRPr>
          </a:p>
        </p:txBody>
      </p:sp>
      <p:sp>
        <p:nvSpPr>
          <p:cNvPr id="28" name="CuadroTexto 27"/>
          <p:cNvSpPr txBox="1"/>
          <p:nvPr/>
        </p:nvSpPr>
        <p:spPr>
          <a:xfrm>
            <a:off x="1703512" y="916528"/>
            <a:ext cx="1368152" cy="369332"/>
          </a:xfrm>
          <a:prstGeom prst="rect">
            <a:avLst/>
          </a:prstGeom>
          <a:noFill/>
        </p:spPr>
        <p:txBody>
          <a:bodyPr wrap="square" rtlCol="0">
            <a:spAutoFit/>
          </a:bodyPr>
          <a:lstStyle/>
          <a:p>
            <a:r>
              <a:rPr lang="es-ES" dirty="0"/>
              <a:t>EMBALAJE</a:t>
            </a:r>
            <a:endParaRPr lang="es-ES" dirty="0"/>
          </a:p>
        </p:txBody>
      </p:sp>
      <p:sp>
        <p:nvSpPr>
          <p:cNvPr id="29" name="CuadroTexto 28"/>
          <p:cNvSpPr txBox="1"/>
          <p:nvPr/>
        </p:nvSpPr>
        <p:spPr>
          <a:xfrm>
            <a:off x="3143672" y="916528"/>
            <a:ext cx="2088232" cy="369332"/>
          </a:xfrm>
          <a:prstGeom prst="rect">
            <a:avLst/>
          </a:prstGeom>
          <a:noFill/>
        </p:spPr>
        <p:txBody>
          <a:bodyPr wrap="square" rtlCol="0">
            <a:spAutoFit/>
          </a:bodyPr>
          <a:lstStyle/>
          <a:p>
            <a:r>
              <a:rPr lang="es-ES" dirty="0"/>
              <a:t>APLICACIONES</a:t>
            </a:r>
            <a:endParaRPr lang="es-ES" dirty="0"/>
          </a:p>
        </p:txBody>
      </p:sp>
      <p:sp>
        <p:nvSpPr>
          <p:cNvPr id="30" name="CuadroTexto 29"/>
          <p:cNvSpPr txBox="1"/>
          <p:nvPr/>
        </p:nvSpPr>
        <p:spPr>
          <a:xfrm>
            <a:off x="6888088" y="916528"/>
            <a:ext cx="2088232" cy="369332"/>
          </a:xfrm>
          <a:prstGeom prst="rect">
            <a:avLst/>
          </a:prstGeom>
          <a:noFill/>
        </p:spPr>
        <p:txBody>
          <a:bodyPr wrap="square" rtlCol="0">
            <a:spAutoFit/>
          </a:bodyPr>
          <a:lstStyle/>
          <a:p>
            <a:r>
              <a:rPr lang="es-ES" dirty="0"/>
              <a:t>OBSERVACIONES</a:t>
            </a:r>
            <a:endParaRPr lang="es-ES" dirty="0"/>
          </a:p>
        </p:txBody>
      </p:sp>
      <p:pic>
        <p:nvPicPr>
          <p:cNvPr id="20" name="Imagen 4"/>
          <p:cNvPicPr>
            <a:picLocks noChangeAspect="1"/>
          </p:cNvPicPr>
          <p:nvPr/>
        </p:nvPicPr>
        <p:blipFill>
          <a:blip r:embed="rId2"/>
          <a:stretch>
            <a:fillRect/>
          </a:stretch>
        </p:blipFill>
        <p:spPr>
          <a:xfrm>
            <a:off x="2770182" y="2943244"/>
            <a:ext cx="2540000" cy="3200400"/>
          </a:xfrm>
          <a:prstGeom prst="rect">
            <a:avLst/>
          </a:prstGeom>
        </p:spPr>
      </p:pic>
      <p:pic>
        <p:nvPicPr>
          <p:cNvPr id="21" name="Imagen 5"/>
          <p:cNvPicPr>
            <a:picLocks noChangeAspect="1"/>
          </p:cNvPicPr>
          <p:nvPr/>
        </p:nvPicPr>
        <p:blipFill>
          <a:blip r:embed="rId3"/>
          <a:stretch>
            <a:fillRect/>
          </a:stretch>
        </p:blipFill>
        <p:spPr>
          <a:xfrm>
            <a:off x="6453190" y="3286124"/>
            <a:ext cx="3225800" cy="2514600"/>
          </a:xfrm>
          <a:prstGeom prst="rect">
            <a:avLst/>
          </a:prstGeom>
        </p:spPr>
      </p:pic>
      <p:cxnSp>
        <p:nvCxnSpPr>
          <p:cNvPr id="10" name="4 Conector recto"/>
          <p:cNvCxnSpPr/>
          <p:nvPr/>
        </p:nvCxnSpPr>
        <p:spPr>
          <a:xfrm>
            <a:off x="1524000" y="836712"/>
            <a:ext cx="7452320"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5 Conector recto"/>
          <p:cNvCxnSpPr/>
          <p:nvPr/>
        </p:nvCxnSpPr>
        <p:spPr>
          <a:xfrm>
            <a:off x="1524000" y="836712"/>
            <a:ext cx="372616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3" name="Rectangle 4"/>
          <p:cNvSpPr>
            <a:spLocks noChangeArrowheads="1"/>
          </p:cNvSpPr>
          <p:nvPr/>
        </p:nvSpPr>
        <p:spPr bwMode="auto">
          <a:xfrm>
            <a:off x="1595406" y="304364"/>
            <a:ext cx="89662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es-ES" sz="1600" b="1" dirty="0">
                <a:solidFill>
                  <a:srgbClr val="000000"/>
                </a:solidFill>
                <a:latin typeface="Verdana" charset="0"/>
                <a:cs typeface="Times New Roman" charset="0"/>
              </a:rPr>
              <a:t>MATERIALES Y TIPOS DE EMBALAJE UTILIZADOS EN LA EXPORTACION</a:t>
            </a:r>
          </a:p>
        </p:txBody>
      </p:sp>
    </p:spTree>
    <p:extLst>
      <p:ext uri="{BB962C8B-B14F-4D97-AF65-F5344CB8AC3E}">
        <p14:creationId xmlns:p14="http://schemas.microsoft.com/office/powerpoint/2010/main" val="14578803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45</TotalTime>
  <Words>5524</Words>
  <Application>Microsoft Macintosh PowerPoint</Application>
  <PresentationFormat>Widescreen</PresentationFormat>
  <Paragraphs>719</Paragraphs>
  <Slides>127</Slides>
  <Notes>15</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2</vt:i4>
      </vt:variant>
      <vt:variant>
        <vt:lpstr>Slide Titles</vt:lpstr>
      </vt:variant>
      <vt:variant>
        <vt:i4>127</vt:i4>
      </vt:variant>
    </vt:vector>
  </HeadingPairs>
  <TitlesOfParts>
    <vt:vector size="143" baseType="lpstr">
      <vt:lpstr>Aharoni</vt:lpstr>
      <vt:lpstr>Arial Unicode MS</vt:lpstr>
      <vt:lpstr>Calibri</vt:lpstr>
      <vt:lpstr>ＭＳ Ｐゴシック</vt:lpstr>
      <vt:lpstr>Tw Cen MT</vt:lpstr>
      <vt:lpstr>Tw Cen MT Condensed</vt:lpstr>
      <vt:lpstr>Verdana</vt:lpstr>
      <vt:lpstr>Wingdings 2</vt:lpstr>
      <vt:lpstr>Wingdings 3</vt:lpstr>
      <vt:lpstr>Arial</vt:lpstr>
      <vt:lpstr>Tahoma</vt:lpstr>
      <vt:lpstr>Times New Roman</vt:lpstr>
      <vt:lpstr>Wingdings</vt:lpstr>
      <vt:lpstr>Integral</vt:lpstr>
      <vt:lpstr>Microsoft Clip Gallery</vt:lpstr>
      <vt:lpstr>Gráfico de Microsoft Graph</vt:lpstr>
      <vt:lpstr>Universidad Autónoma del Estado de México    Facultad de Economía</vt:lpstr>
      <vt:lpstr>Guión explicativo de uso</vt:lpstr>
      <vt:lpstr>Explanatory use guide</vt:lpstr>
      <vt:lpstr>INCOTERMS Y LOGISTICA</vt:lpstr>
      <vt:lpstr>UNIDAD 5</vt:lpstr>
      <vt:lpstr>ENVASE</vt:lpstr>
      <vt:lpstr>SHIPPING AND HANDLING</vt:lpstr>
      <vt:lpstr>SHIPPING AND HANDLING</vt:lpstr>
      <vt:lpstr>SHIPPING AND HANDLING</vt:lpstr>
      <vt:lpstr>SHIPPING AND HANDLING </vt:lpstr>
      <vt:lpstr>Qué funciones cumple el envase en los alimentos?</vt:lpstr>
      <vt:lpstr>Elementos para seleccionar un envase</vt:lpstr>
      <vt:lpstr>¿Qué materiales se emplean para el envasado de alimentos?</vt:lpstr>
      <vt:lpstr>Hojalata</vt:lpstr>
      <vt:lpstr>Cerámicas</vt:lpstr>
      <vt:lpstr>El Vidrio</vt:lpstr>
      <vt:lpstr>ENVASES PLASTICOS</vt:lpstr>
      <vt:lpstr>Por qué envases plásticos?</vt:lpstr>
      <vt:lpstr>Símbolos para reconocer los tipos de plástico</vt:lpstr>
      <vt:lpstr>Polietileno</vt:lpstr>
      <vt:lpstr>Polipropileno</vt:lpstr>
      <vt:lpstr>Poliestireno</vt:lpstr>
      <vt:lpstr>El PVC</vt:lpstr>
      <vt:lpstr>Plásticos coloreados</vt:lpstr>
      <vt:lpstr>Cómo reconocer un envase apto para microondas?</vt:lpstr>
      <vt:lpstr>En todo el mundo se rechaza el PVC:</vt:lpstr>
      <vt:lpstr>Cómo reconocer si una botella es de PVC?</vt:lpstr>
      <vt:lpstr>PowerPoint Presentation</vt:lpstr>
      <vt:lpstr>¿En qué productos los encontramos y que forma tienen?</vt:lpstr>
      <vt:lpstr>Ventajas</vt:lpstr>
      <vt:lpstr>¿Cómo están hechos?</vt:lpstr>
      <vt:lpstr>Tetra Pak también conocido como Tetra Brik</vt:lpstr>
      <vt:lpstr>Tetrapack es reciclable</vt:lpstr>
      <vt:lpstr>…Tetrapack es reciclable</vt:lpstr>
      <vt:lpstr>Envases TBA</vt:lpstr>
      <vt:lpstr> Retort Pouch o bolsas retortables </vt:lpstr>
      <vt:lpstr>Retort Pouch</vt:lpstr>
      <vt:lpstr>…Retort Pouch</vt:lpstr>
      <vt:lpstr> Ventajas para los usuarios: </vt:lpstr>
      <vt:lpstr> Ventajas para los productores </vt:lpstr>
      <vt:lpstr>EMPAQUE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INFLUENCIA DEL EMPAQUE SOBRE LOS ALIMENTOS.</vt:lpstr>
      <vt:lpstr>PowerPoint Presentation</vt:lpstr>
      <vt:lpstr>PowerPoint Presentation</vt:lpstr>
      <vt:lpstr>PowerPoint Presentation</vt:lpstr>
      <vt:lpstr>PowerPoint Presentation</vt:lpstr>
      <vt:lpstr>PowerPoint Presentation</vt:lpstr>
      <vt:lpstr>Con respectpo a la maduracion </vt:lpstr>
      <vt:lpstr>PowerPoint Presentation</vt:lpstr>
      <vt:lpstr>PowerPoint Presentation</vt:lpstr>
      <vt:lpstr>PowerPoint Presentation</vt:lpstr>
      <vt:lpstr>PowerPoint Presentation</vt:lpstr>
      <vt:lpstr>SHIPPING AND HANDLING  PACKING / EMPAQUE</vt:lpstr>
      <vt:lpstr>SHIPPING AND HANDLING  PACKING / EMPAQUE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Tipos de Carga </vt:lpstr>
      <vt:lpstr>EMBALAJE</vt:lpstr>
      <vt:lpstr>SHIPPING AND HANDLING   CRATING / EMBALAJE</vt:lpstr>
      <vt:lpstr>PowerPoint Presentation</vt:lpstr>
      <vt:lpstr>SHIPPING AND HANDLING NATURALEZA DE LA CARGA / CARGO NATURE</vt:lpstr>
      <vt:lpstr>SHIPPING AND HANDLING NATURALEZA DE LA CARGA / CARGO NATURE</vt:lpstr>
      <vt:lpstr>PowerPoint Presentation</vt:lpstr>
      <vt:lpstr>Objetivos del Embalaje</vt:lpstr>
      <vt:lpstr>PowerPoint Presentation</vt:lpstr>
      <vt:lpstr>EMBALAJES DE EXPORTACION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Ejercicios</vt:lpstr>
      <vt:lpstr>PowerPoint Presentation</vt:lpstr>
      <vt:lpstr>PowerPoint Presentation</vt:lpstr>
      <vt:lpstr>PowerPoint Presentation</vt:lpstr>
      <vt:lpstr>PowerPoint Presentation</vt:lpstr>
      <vt:lpstr>ACERVO BIBLIOGRAFICO</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 mv</dc:creator>
  <cp:lastModifiedBy>g mv</cp:lastModifiedBy>
  <cp:revision>11</cp:revision>
  <dcterms:created xsi:type="dcterms:W3CDTF">2016-10-11T20:43:47Z</dcterms:created>
  <dcterms:modified xsi:type="dcterms:W3CDTF">2016-10-11T21:29:12Z</dcterms:modified>
</cp:coreProperties>
</file>