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2" r:id="rId1"/>
  </p:sldMasterIdLst>
  <p:sldIdLst>
    <p:sldId id="256" r:id="rId2"/>
    <p:sldId id="297" r:id="rId3"/>
    <p:sldId id="257" r:id="rId4"/>
    <p:sldId id="284" r:id="rId5"/>
    <p:sldId id="258" r:id="rId6"/>
    <p:sldId id="296" r:id="rId7"/>
    <p:sldId id="282" r:id="rId8"/>
    <p:sldId id="260" r:id="rId9"/>
    <p:sldId id="259" r:id="rId10"/>
    <p:sldId id="261" r:id="rId11"/>
    <p:sldId id="285" r:id="rId12"/>
    <p:sldId id="262" r:id="rId13"/>
    <p:sldId id="263" r:id="rId14"/>
    <p:sldId id="264" r:id="rId15"/>
    <p:sldId id="286" r:id="rId16"/>
    <p:sldId id="287" r:id="rId17"/>
    <p:sldId id="288" r:id="rId18"/>
    <p:sldId id="289" r:id="rId19"/>
    <p:sldId id="290" r:id="rId20"/>
    <p:sldId id="291" r:id="rId21"/>
    <p:sldId id="292" r:id="rId22"/>
    <p:sldId id="293" r:id="rId23"/>
    <p:sldId id="294" r:id="rId24"/>
    <p:sldId id="295" r:id="rId25"/>
    <p:sldId id="265" r:id="rId26"/>
    <p:sldId id="266" r:id="rId27"/>
    <p:sldId id="267" r:id="rId28"/>
    <p:sldId id="268" r:id="rId29"/>
    <p:sldId id="269" r:id="rId30"/>
    <p:sldId id="298" r:id="rId31"/>
    <p:sldId id="277" r:id="rId32"/>
    <p:sldId id="278" r:id="rId33"/>
    <p:sldId id="279" r:id="rId34"/>
    <p:sldId id="280" r:id="rId35"/>
    <p:sldId id="281" r:id="rId3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112"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s-ES_tradnl" smtClean="0"/>
              <a:t>Clic para editar título</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s-E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A8F40DA-9E17-3B40-B3D7-1DCC38FF77AB}" type="datetimeFigureOut">
              <a:rPr lang="es-ES" smtClean="0"/>
              <a:t>10/10/16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A8F40DA-9E17-3B40-B3D7-1DCC38FF77AB}" type="datetimeFigureOut">
              <a:rPr lang="es-ES" smtClean="0"/>
              <a:t>10/10/16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9144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4969927"/>
            <a:ext cx="661924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216" y="685800"/>
            <a:ext cx="661924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215" y="5536665"/>
            <a:ext cx="661924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B27999B-FA57-4BAD-B055-02FC77B936A5}" type="datetime1">
              <a:rPr lang="en-US" smtClean="0"/>
              <a:t>10/10/16</a:t>
            </a:fld>
            <a:endParaRPr lang="en-US" dirty="0"/>
          </a:p>
        </p:txBody>
      </p:sp>
      <p:sp>
        <p:nvSpPr>
          <p:cNvPr id="6" name="Footer Placeholder 5"/>
          <p:cNvSpPr>
            <a:spLocks noGrp="1"/>
          </p:cNvSpPr>
          <p:nvPr>
            <p:ph type="ftr" sz="quarter" idx="11"/>
          </p:nvPr>
        </p:nvSpPr>
        <p:spPr/>
        <p:txBody>
          <a:bodyPr/>
          <a:lstStyle/>
          <a:p>
            <a:r>
              <a:rPr lang="sv-SE" smtClean="0"/>
              <a:t>Elaboró: Dra. Sandra A. Utrilla C.</a:t>
            </a:r>
            <a:endParaRPr lang="en-US" dirty="0"/>
          </a:p>
        </p:txBody>
      </p:sp>
      <p:sp>
        <p:nvSpPr>
          <p:cNvPr id="16" name="Rectangle 15"/>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extLst>
      <p:ext uri="{BB962C8B-B14F-4D97-AF65-F5344CB8AC3E}">
        <p14:creationId xmlns:p14="http://schemas.microsoft.com/office/powerpoint/2010/main" val="2774352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s-ES_tradnl" smtClean="0"/>
              <a:t>Clic para editar título</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s-E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s-ES_tradnl" smtClean="0"/>
              <a:t>Arrastre la imagen al marcador de posición o haga clic en el icono para agregar</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s-ES_tradnl" smtClean="0"/>
              <a:t>Clic para editar título</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9A8F40DA-9E17-3B40-B3D7-1DCC38FF77AB}" type="datetimeFigureOut">
              <a:rPr lang="es-ES" smtClean="0"/>
              <a:t>10/10/16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69E5E49-3544-7540-BF38-8551AFEA7A50}" type="slidenum">
              <a:rPr lang="es-ES" smtClean="0"/>
              <a:t>‹Nr.›</a:t>
            </a:fld>
            <a:endParaRPr lang="es-E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9A8F40DA-9E17-3B40-B3D7-1DCC38FF77AB}" type="datetimeFigureOut">
              <a:rPr lang="es-ES" smtClean="0"/>
              <a:t>10/10/16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9A8F40DA-9E17-3B40-B3D7-1DCC38FF77AB}" type="datetimeFigureOut">
              <a:rPr lang="es-ES" smtClean="0"/>
              <a:t>10/10/16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D69E5E49-3544-7540-BF38-8551AFEA7A50}" type="slidenum">
              <a:rPr lang="es-ES" smtClean="0"/>
              <a:t>‹Nr.›</a:t>
            </a:fld>
            <a:endParaRPr lang="es-E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9A8F40DA-9E17-3B40-B3D7-1DCC38FF77AB}" type="datetimeFigureOut">
              <a:rPr lang="es-ES" smtClean="0"/>
              <a:t>10/10/16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9A8F40DA-9E17-3B40-B3D7-1DCC38FF77AB}" type="datetimeFigureOut">
              <a:rPr lang="es-ES" smtClean="0"/>
              <a:t>10/10/16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D69E5E49-3544-7540-BF38-8551AFEA7A50}" type="slidenum">
              <a:rPr lang="es-ES" smtClean="0"/>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s-ES_tradnl" smtClean="0"/>
              <a:t>Clic para editar título</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A8F40DA-9E17-3B40-B3D7-1DCC38FF77AB}" type="datetimeFigureOut">
              <a:rPr lang="es-ES" smtClean="0"/>
              <a:t>10/10/16</a:t>
            </a:fld>
            <a:endParaRPr lang="es-E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E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5DBAE4E6-4D12-4A48-9B6B-6FA0B79BEE93}"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9A8F40DA-9E17-3B40-B3D7-1DCC38FF77AB}" type="datetimeFigureOut">
              <a:rPr lang="es-ES" smtClean="0"/>
              <a:t>10/10/16</a:t>
            </a:fld>
            <a:endParaRPr lang="es-E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D69E5E49-3544-7540-BF38-8551AFEA7A50}" type="slidenum">
              <a:rPr lang="es-ES" smtClean="0"/>
              <a:t>‹Nr.›</a:t>
            </a:fld>
            <a:endParaRPr lang="es-E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s-ES"/>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7" r:id="rId14"/>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wikipedia.org/wiki/Ortograf%C3%ADa" TargetMode="External"/><Relationship Id="rId3" Type="http://schemas.openxmlformats.org/officeDocument/2006/relationships/hyperlink" Target="https://es.wikipedia.org/wiki/Tipograf%C3%ADa"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s://es.wikipedia.org/wiki/Jos%C3%A9_Mart%C3%ADnez_de_Sousa" TargetMode="External"/><Relationship Id="rId3" Type="http://schemas.openxmlformats.org/officeDocument/2006/relationships/hyperlink" Target="https://es.wikipedia.org/wiki/Gij%C3%B3n"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google.com.mx/search?q=recorrido+pedag%C3%B3gico&amp;source=lnms&amp;tbm=isch&amp;sa=X&amp;ved=0CAcQ_AUoAWoVChMIgNy30azHxwIVRBKSCh0hVA8_&amp;biw=1368&amp;bih=836%23tbm=isch&amp;q=recorrido+pedag%C3%B3gico+del+dise%C3%B1o&amp;imgrc=q5j8EndlpSuExM:" TargetMode="External"/><Relationship Id="rId3" Type="http://schemas.openxmlformats.org/officeDocument/2006/relationships/hyperlink" Target="https://www.google.com.mx/search?q=recorrido+pedag%C3%B3gico&amp;source=lnms&amp;tbm=isch&amp;sa=X&amp;ved=0CAcQ_AUoAWoVChMIgNy30azHxwIVRBKSCh0hVA8_&amp;biw=1368&amp;bih=836%23tbm=isch&amp;q=IMP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2455" y="369455"/>
            <a:ext cx="8670635" cy="4794215"/>
          </a:xfrm>
        </p:spPr>
        <p:txBody>
          <a:bodyPr/>
          <a:lstStyle/>
          <a:p>
            <a:pPr>
              <a:lnSpc>
                <a:spcPct val="150000"/>
              </a:lnSpc>
            </a:pPr>
            <a:r>
              <a:rPr lang="es-ES" sz="3200" dirty="0" smtClean="0"/>
              <a:t>Universidad Autónoma del Estado de México</a:t>
            </a:r>
            <a:r>
              <a:rPr lang="es-ES" sz="3200" dirty="0"/>
              <a:t/>
            </a:r>
            <a:br>
              <a:rPr lang="es-ES" sz="3200" dirty="0"/>
            </a:br>
            <a:r>
              <a:rPr lang="es-ES" sz="2800" dirty="0" smtClean="0"/>
              <a:t>Facultad de Arquitectura y Diseño</a:t>
            </a:r>
            <a:r>
              <a:rPr lang="es-ES" sz="2800" dirty="0"/>
              <a:t/>
            </a:r>
            <a:br>
              <a:rPr lang="es-ES" sz="2800" dirty="0"/>
            </a:br>
            <a:r>
              <a:rPr lang="es-ES" sz="2800" dirty="0" smtClean="0"/>
              <a:t/>
            </a:r>
            <a:br>
              <a:rPr lang="es-ES" sz="2800" dirty="0" smtClean="0"/>
            </a:br>
            <a:r>
              <a:rPr lang="es-ES" sz="2800" dirty="0" smtClean="0"/>
              <a:t>DOCTORADO EN DISEÑO</a:t>
            </a:r>
            <a:br>
              <a:rPr lang="es-ES" sz="2800" dirty="0" smtClean="0"/>
            </a:br>
            <a:r>
              <a:rPr lang="es-ES" sz="2800" dirty="0" smtClean="0"/>
              <a:t>Seminario de Investigación I. </a:t>
            </a:r>
            <a:br>
              <a:rPr lang="es-ES" sz="2800" dirty="0" smtClean="0"/>
            </a:br>
            <a:r>
              <a:rPr lang="es-ES" sz="2800" i="1" dirty="0" smtClean="0"/>
              <a:t>1ª. parte</a:t>
            </a:r>
            <a:br>
              <a:rPr lang="es-ES" sz="2800" i="1" dirty="0" smtClean="0"/>
            </a:br>
            <a:endParaRPr lang="es-ES" sz="2800" i="1" dirty="0"/>
          </a:p>
        </p:txBody>
      </p:sp>
      <p:sp>
        <p:nvSpPr>
          <p:cNvPr id="3" name="Subtítulo 2"/>
          <p:cNvSpPr>
            <a:spLocks noGrp="1"/>
          </p:cNvSpPr>
          <p:nvPr>
            <p:ph type="subTitle" idx="1"/>
          </p:nvPr>
        </p:nvSpPr>
        <p:spPr>
          <a:xfrm>
            <a:off x="1854200" y="5204011"/>
            <a:ext cx="5446713" cy="1538534"/>
          </a:xfrm>
        </p:spPr>
        <p:txBody>
          <a:bodyPr>
            <a:normAutofit fontScale="92500" lnSpcReduction="10000"/>
          </a:bodyPr>
          <a:lstStyle/>
          <a:p>
            <a:r>
              <a:rPr lang="es-ES" dirty="0" smtClean="0"/>
              <a:t>APARATO CRITICO PARA LA INVESTIGACION</a:t>
            </a:r>
          </a:p>
          <a:p>
            <a:endParaRPr lang="es-ES" dirty="0"/>
          </a:p>
          <a:p>
            <a:r>
              <a:rPr lang="es-ES" dirty="0" smtClean="0"/>
              <a:t>Dra. en </a:t>
            </a:r>
            <a:r>
              <a:rPr lang="es-ES" dirty="0" err="1" smtClean="0"/>
              <a:t>Dis</a:t>
            </a:r>
            <a:r>
              <a:rPr lang="es-ES" dirty="0" smtClean="0"/>
              <a:t>. Sandra Alicia Utrilla Cobos</a:t>
            </a:r>
          </a:p>
          <a:p>
            <a:endParaRPr lang="es-ES" dirty="0"/>
          </a:p>
          <a:p>
            <a:r>
              <a:rPr lang="es-ES" dirty="0" smtClean="0"/>
              <a:t>Toluca, México. Octubre 2016</a:t>
            </a:r>
            <a:endParaRPr lang="es-ES" dirty="0"/>
          </a:p>
        </p:txBody>
      </p:sp>
    </p:spTree>
    <p:extLst>
      <p:ext uri="{BB962C8B-B14F-4D97-AF65-F5344CB8AC3E}">
        <p14:creationId xmlns:p14="http://schemas.microsoft.com/office/powerpoint/2010/main" val="3999942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641048" y="176694"/>
            <a:ext cx="7982857" cy="6282163"/>
          </a:xfrm>
          <a:prstGeom prst="rect">
            <a:avLst/>
          </a:prstGeom>
        </p:spPr>
      </p:pic>
    </p:spTree>
    <p:extLst>
      <p:ext uri="{BB962C8B-B14F-4D97-AF65-F5344CB8AC3E}">
        <p14:creationId xmlns:p14="http://schemas.microsoft.com/office/powerpoint/2010/main" val="3127301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5 Rectángulo"/>
          <p:cNvSpPr>
            <a:spLocks noChangeArrowheads="1"/>
          </p:cNvSpPr>
          <p:nvPr/>
        </p:nvSpPr>
        <p:spPr bwMode="auto">
          <a:xfrm>
            <a:off x="2812006" y="404813"/>
            <a:ext cx="39994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s-MX" sz="3200" b="1" dirty="0"/>
              <a:t>Como armar una base </a:t>
            </a:r>
            <a:endParaRPr lang="es-MX" sz="3200" b="1" dirty="0" smtClean="0"/>
          </a:p>
          <a:p>
            <a:pPr algn="ctr"/>
            <a:r>
              <a:rPr lang="es-MX" sz="3200" b="1" dirty="0" smtClean="0"/>
              <a:t>de datos bibliográfica</a:t>
            </a:r>
            <a:endParaRPr lang="es-MX" sz="3200" b="1" dirty="0"/>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536" y="1482031"/>
            <a:ext cx="7748131" cy="5196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1823291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870857" y="249694"/>
            <a:ext cx="7499048" cy="6471781"/>
          </a:xfrm>
          <a:prstGeom prst="rect">
            <a:avLst/>
          </a:prstGeom>
        </p:spPr>
      </p:pic>
    </p:spTree>
    <p:extLst>
      <p:ext uri="{BB962C8B-B14F-4D97-AF65-F5344CB8AC3E}">
        <p14:creationId xmlns:p14="http://schemas.microsoft.com/office/powerpoint/2010/main" val="894216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531282" y="323094"/>
            <a:ext cx="8141003" cy="6398381"/>
          </a:xfrm>
          <a:prstGeom prst="rect">
            <a:avLst/>
          </a:prstGeom>
        </p:spPr>
      </p:pic>
    </p:spTree>
    <p:extLst>
      <p:ext uri="{BB962C8B-B14F-4D97-AF65-F5344CB8AC3E}">
        <p14:creationId xmlns:p14="http://schemas.microsoft.com/office/powerpoint/2010/main" val="362190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689429" y="308461"/>
            <a:ext cx="7704666" cy="6174586"/>
          </a:xfrm>
          <a:prstGeom prst="rect">
            <a:avLst/>
          </a:prstGeom>
        </p:spPr>
      </p:pic>
    </p:spTree>
    <p:extLst>
      <p:ext uri="{BB962C8B-B14F-4D97-AF65-F5344CB8AC3E}">
        <p14:creationId xmlns:p14="http://schemas.microsoft.com/office/powerpoint/2010/main" val="2166741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098060" y="411163"/>
            <a:ext cx="5019323" cy="707886"/>
          </a:xfrm>
          <a:prstGeom prst="rect">
            <a:avLst/>
          </a:prstGeom>
        </p:spPr>
        <p:txBody>
          <a:bodyPr wrap="none">
            <a:spAutoFit/>
          </a:bodyPr>
          <a:lstStyle/>
          <a:p>
            <a:pPr algn="ctr">
              <a:defRPr/>
            </a:pPr>
            <a:r>
              <a:rPr lang="es-MX" sz="4000" dirty="0" smtClean="0">
                <a:latin typeface="+mj-lt"/>
                <a:ea typeface="+mn-ea"/>
                <a:cs typeface="Arial" charset="0"/>
              </a:rPr>
              <a:t>Ejemplos de c</a:t>
            </a:r>
            <a:r>
              <a:rPr lang="es-MX" sz="4000" dirty="0" smtClean="0">
                <a:latin typeface="+mj-lt"/>
                <a:ea typeface="+mn-ea"/>
                <a:cs typeface="Arial" charset="0"/>
              </a:rPr>
              <a:t>ó</a:t>
            </a:r>
            <a:r>
              <a:rPr lang="es-MX" sz="4000" dirty="0" smtClean="0">
                <a:latin typeface="+mj-lt"/>
                <a:ea typeface="+mn-ea"/>
                <a:cs typeface="Arial" charset="0"/>
              </a:rPr>
              <a:t>mo </a:t>
            </a:r>
            <a:r>
              <a:rPr lang="es-MX" sz="4000" dirty="0">
                <a:latin typeface="+mj-lt"/>
                <a:ea typeface="+mn-ea"/>
                <a:cs typeface="Arial" charset="0"/>
              </a:rPr>
              <a:t>referenciar</a:t>
            </a:r>
          </a:p>
        </p:txBody>
      </p:sp>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l="20903" t="15742" r="21227" b="13290"/>
          <a:stretch>
            <a:fillRect/>
          </a:stretch>
        </p:blipFill>
        <p:spPr bwMode="auto">
          <a:xfrm>
            <a:off x="435429" y="1209425"/>
            <a:ext cx="8236857" cy="529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65631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p:cNvPicPr>
            <a:picLocks noChangeAspect="1" noChangeArrowheads="1"/>
          </p:cNvPicPr>
          <p:nvPr/>
        </p:nvPicPr>
        <p:blipFill>
          <a:blip r:embed="rId2">
            <a:extLst>
              <a:ext uri="{28A0092B-C50C-407E-A947-70E740481C1C}">
                <a14:useLocalDpi xmlns:a14="http://schemas.microsoft.com/office/drawing/2010/main" val="0"/>
              </a:ext>
            </a:extLst>
          </a:blip>
          <a:srcRect l="20793" t="20782" r="21329" b="18529"/>
          <a:stretch>
            <a:fillRect/>
          </a:stretch>
        </p:blipFill>
        <p:spPr bwMode="auto">
          <a:xfrm>
            <a:off x="900113" y="1533525"/>
            <a:ext cx="7272337" cy="428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3908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p:cNvPicPr>
            <a:picLocks noChangeAspect="1" noChangeArrowheads="1"/>
          </p:cNvPicPr>
          <p:nvPr/>
        </p:nvPicPr>
        <p:blipFill>
          <a:blip r:embed="rId2">
            <a:extLst>
              <a:ext uri="{28A0092B-C50C-407E-A947-70E740481C1C}">
                <a14:useLocalDpi xmlns:a14="http://schemas.microsoft.com/office/drawing/2010/main" val="0"/>
              </a:ext>
            </a:extLst>
          </a:blip>
          <a:srcRect l="21207" t="24092" r="20862" b="7494"/>
          <a:stretch>
            <a:fillRect/>
          </a:stretch>
        </p:blipFill>
        <p:spPr bwMode="auto">
          <a:xfrm>
            <a:off x="526558" y="713619"/>
            <a:ext cx="8283612" cy="5503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143620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p:cNvPicPr>
            <a:picLocks noChangeAspect="1" noChangeArrowheads="1"/>
          </p:cNvPicPr>
          <p:nvPr/>
        </p:nvPicPr>
        <p:blipFill>
          <a:blip r:embed="rId2">
            <a:extLst>
              <a:ext uri="{28A0092B-C50C-407E-A947-70E740481C1C}">
                <a14:useLocalDpi xmlns:a14="http://schemas.microsoft.com/office/drawing/2010/main" val="0"/>
              </a:ext>
            </a:extLst>
          </a:blip>
          <a:srcRect l="20895" t="15742" r="20863" b="23039"/>
          <a:stretch>
            <a:fillRect/>
          </a:stretch>
        </p:blipFill>
        <p:spPr bwMode="auto">
          <a:xfrm>
            <a:off x="661790" y="314476"/>
            <a:ext cx="8051318" cy="5975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68893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p:cNvPicPr>
            <a:picLocks noChangeAspect="1" noChangeArrowheads="1"/>
          </p:cNvPicPr>
          <p:nvPr/>
        </p:nvPicPr>
        <p:blipFill>
          <a:blip r:embed="rId2">
            <a:extLst>
              <a:ext uri="{28A0092B-C50C-407E-A947-70E740481C1C}">
                <a14:useLocalDpi xmlns:a14="http://schemas.microsoft.com/office/drawing/2010/main" val="0"/>
              </a:ext>
            </a:extLst>
          </a:blip>
          <a:srcRect l="20641" t="30740" r="21429" b="27144"/>
          <a:stretch>
            <a:fillRect/>
          </a:stretch>
        </p:blipFill>
        <p:spPr bwMode="auto">
          <a:xfrm>
            <a:off x="629575" y="810381"/>
            <a:ext cx="8100768" cy="5043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69144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fuerza de la palabra</a:t>
            </a:r>
            <a:endParaRPr lang="es-ES" dirty="0"/>
          </a:p>
        </p:txBody>
      </p:sp>
      <p:sp>
        <p:nvSpPr>
          <p:cNvPr id="3" name="Marcador de texto vertical 2"/>
          <p:cNvSpPr>
            <a:spLocks noGrp="1"/>
          </p:cNvSpPr>
          <p:nvPr>
            <p:ph type="body" orient="vert" idx="1"/>
          </p:nvPr>
        </p:nvSpPr>
        <p:spPr/>
        <p:txBody>
          <a:bodyPr vert="horz">
            <a:normAutofit fontScale="92500" lnSpcReduction="10000"/>
          </a:bodyPr>
          <a:lstStyle/>
          <a:p>
            <a:r>
              <a:rPr lang="es-ES_tradnl" i="1" dirty="0" smtClean="0"/>
              <a:t>La </a:t>
            </a:r>
            <a:r>
              <a:rPr lang="es-ES_tradnl" i="1" dirty="0" err="1" smtClean="0"/>
              <a:t>promoción</a:t>
            </a:r>
            <a:r>
              <a:rPr lang="es-ES_tradnl" i="1" dirty="0" smtClean="0"/>
              <a:t> </a:t>
            </a:r>
            <a:r>
              <a:rPr lang="es-ES_tradnl" i="1" dirty="0"/>
              <a:t>de lectura se </a:t>
            </a:r>
            <a:r>
              <a:rPr lang="es-ES_tradnl" i="1" dirty="0" smtClean="0"/>
              <a:t>ha </a:t>
            </a:r>
            <a:r>
              <a:rPr lang="es-ES_tradnl" i="1" dirty="0"/>
              <a:t>enfocado, con mucha fuerza, en la </a:t>
            </a:r>
            <a:r>
              <a:rPr lang="es-ES_tradnl" i="1" dirty="0" err="1"/>
              <a:t>relación</a:t>
            </a:r>
            <a:r>
              <a:rPr lang="es-ES_tradnl" i="1" dirty="0"/>
              <a:t> del lector con los </a:t>
            </a:r>
            <a:r>
              <a:rPr lang="es-ES_tradnl" i="1" dirty="0" smtClean="0"/>
              <a:t>textos. </a:t>
            </a:r>
            <a:endParaRPr lang="es-ES_tradnl" i="1" dirty="0"/>
          </a:p>
          <a:p>
            <a:r>
              <a:rPr lang="es-ES_tradnl" i="1" dirty="0"/>
              <a:t>S</a:t>
            </a:r>
            <a:r>
              <a:rPr lang="es-ES_tradnl" i="1" dirty="0" smtClean="0"/>
              <a:t>e </a:t>
            </a:r>
            <a:r>
              <a:rPr lang="es-ES_tradnl" i="1" dirty="0"/>
              <a:t>hace </a:t>
            </a:r>
            <a:r>
              <a:rPr lang="es-ES_tradnl" i="1" dirty="0" err="1"/>
              <a:t>más</a:t>
            </a:r>
            <a:r>
              <a:rPr lang="es-ES_tradnl" i="1" dirty="0"/>
              <a:t> evidente que la lectura </a:t>
            </a:r>
            <a:r>
              <a:rPr lang="es-ES_tradnl" i="1" dirty="0" err="1"/>
              <a:t>entraña</a:t>
            </a:r>
            <a:r>
              <a:rPr lang="es-ES_tradnl" i="1" dirty="0"/>
              <a:t> no </a:t>
            </a:r>
            <a:r>
              <a:rPr lang="es-ES_tradnl" i="1" dirty="0" err="1"/>
              <a:t>sólo</a:t>
            </a:r>
            <a:r>
              <a:rPr lang="es-ES_tradnl" i="1" dirty="0"/>
              <a:t> </a:t>
            </a:r>
            <a:r>
              <a:rPr lang="es-ES_tradnl" i="1" dirty="0" smtClean="0"/>
              <a:t>placer, </a:t>
            </a:r>
            <a:r>
              <a:rPr lang="es-ES_tradnl" i="1" dirty="0" err="1"/>
              <a:t>t</a:t>
            </a:r>
            <a:r>
              <a:rPr lang="es-ES_tradnl" i="1" dirty="0" err="1" smtClean="0"/>
              <a:t>ambién</a:t>
            </a:r>
            <a:r>
              <a:rPr lang="es-ES_tradnl" i="1" dirty="0" smtClean="0"/>
              <a:t> </a:t>
            </a:r>
            <a:r>
              <a:rPr lang="es-ES_tradnl" i="1" dirty="0"/>
              <a:t>permite al lector obtener conocimiento del mundo y apropiarse tanto de </a:t>
            </a:r>
            <a:r>
              <a:rPr lang="es-ES_tradnl" i="1" dirty="0" err="1"/>
              <a:t>códigos</a:t>
            </a:r>
            <a:r>
              <a:rPr lang="es-ES_tradnl" i="1" dirty="0"/>
              <a:t> como de estructuras del mundo de la cultura </a:t>
            </a:r>
            <a:r>
              <a:rPr lang="es-ES_tradnl" i="1" dirty="0" smtClean="0"/>
              <a:t>escrita. </a:t>
            </a:r>
          </a:p>
          <a:p>
            <a:r>
              <a:rPr lang="es-ES_tradnl" i="1" dirty="0"/>
              <a:t>P</a:t>
            </a:r>
            <a:r>
              <a:rPr lang="es-ES_tradnl" i="1" dirty="0" smtClean="0"/>
              <a:t>ermiten </a:t>
            </a:r>
            <a:r>
              <a:rPr lang="es-ES_tradnl" i="1" dirty="0"/>
              <a:t>desarrollar las competencias necesarias para aproximarse a una </a:t>
            </a:r>
            <a:r>
              <a:rPr lang="es-ES_tradnl" i="1" dirty="0" err="1"/>
              <a:t>comprensión</a:t>
            </a:r>
            <a:r>
              <a:rPr lang="es-ES_tradnl" i="1" dirty="0"/>
              <a:t> de su realidad e, incluso, plantearse propuestas de </a:t>
            </a:r>
            <a:r>
              <a:rPr lang="es-ES_tradnl" i="1" dirty="0" smtClean="0"/>
              <a:t>cambio. </a:t>
            </a:r>
            <a:endParaRPr lang="es-ES_tradnl" dirty="0"/>
          </a:p>
          <a:p>
            <a:endParaRPr lang="es-ES" dirty="0"/>
          </a:p>
        </p:txBody>
      </p:sp>
    </p:spTree>
    <p:extLst>
      <p:ext uri="{BB962C8B-B14F-4D97-AF65-F5344CB8AC3E}">
        <p14:creationId xmlns:p14="http://schemas.microsoft.com/office/powerpoint/2010/main" val="41081556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ChangeAspect="1" noChangeArrowheads="1"/>
          </p:cNvPicPr>
          <p:nvPr/>
        </p:nvPicPr>
        <p:blipFill>
          <a:blip r:embed="rId2">
            <a:extLst>
              <a:ext uri="{28A0092B-C50C-407E-A947-70E740481C1C}">
                <a14:useLocalDpi xmlns:a14="http://schemas.microsoft.com/office/drawing/2010/main" val="0"/>
              </a:ext>
            </a:extLst>
          </a:blip>
          <a:srcRect l="20895" t="23907" r="21173" b="17609"/>
          <a:stretch>
            <a:fillRect/>
          </a:stretch>
        </p:blipFill>
        <p:spPr bwMode="auto">
          <a:xfrm>
            <a:off x="641048" y="762001"/>
            <a:ext cx="7958666" cy="5660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06933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p:cNvPicPr>
            <a:picLocks noChangeAspect="1" noChangeArrowheads="1"/>
          </p:cNvPicPr>
          <p:nvPr/>
        </p:nvPicPr>
        <p:blipFill>
          <a:blip r:embed="rId2">
            <a:extLst>
              <a:ext uri="{28A0092B-C50C-407E-A947-70E740481C1C}">
                <a14:useLocalDpi xmlns:a14="http://schemas.microsoft.com/office/drawing/2010/main" val="0"/>
              </a:ext>
            </a:extLst>
          </a:blip>
          <a:srcRect l="21414" t="27863" r="21173" b="15678"/>
          <a:stretch>
            <a:fillRect/>
          </a:stretch>
        </p:blipFill>
        <p:spPr bwMode="auto">
          <a:xfrm>
            <a:off x="556381" y="689429"/>
            <a:ext cx="8176381" cy="5515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64642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2"/>
          <p:cNvPicPr>
            <a:picLocks noChangeAspect="1" noChangeArrowheads="1"/>
          </p:cNvPicPr>
          <p:nvPr/>
        </p:nvPicPr>
        <p:blipFill>
          <a:blip r:embed="rId2">
            <a:extLst>
              <a:ext uri="{28A0092B-C50C-407E-A947-70E740481C1C}">
                <a14:useLocalDpi xmlns:a14="http://schemas.microsoft.com/office/drawing/2010/main" val="0"/>
              </a:ext>
            </a:extLst>
          </a:blip>
          <a:srcRect l="21001" t="19312" r="21379" b="14299"/>
          <a:stretch>
            <a:fillRect/>
          </a:stretch>
        </p:blipFill>
        <p:spPr bwMode="auto">
          <a:xfrm>
            <a:off x="580571" y="713619"/>
            <a:ext cx="8055429" cy="55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1164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p:cNvPicPr>
            <a:picLocks noChangeAspect="1" noChangeArrowheads="1"/>
          </p:cNvPicPr>
          <p:nvPr/>
        </p:nvPicPr>
        <p:blipFill>
          <a:blip r:embed="rId2">
            <a:extLst>
              <a:ext uri="{28A0092B-C50C-407E-A947-70E740481C1C}">
                <a14:useLocalDpi xmlns:a14="http://schemas.microsoft.com/office/drawing/2010/main" val="0"/>
              </a:ext>
            </a:extLst>
          </a:blip>
          <a:srcRect l="20895" t="23724" r="20654" b="10622"/>
          <a:stretch>
            <a:fillRect/>
          </a:stretch>
        </p:blipFill>
        <p:spPr bwMode="auto">
          <a:xfrm>
            <a:off x="423332" y="520095"/>
            <a:ext cx="8091715" cy="5781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02533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p:cNvPicPr>
            <a:picLocks noChangeAspect="1" noChangeArrowheads="1"/>
          </p:cNvPicPr>
          <p:nvPr/>
        </p:nvPicPr>
        <p:blipFill>
          <a:blip r:embed="rId2">
            <a:extLst>
              <a:ext uri="{28A0092B-C50C-407E-A947-70E740481C1C}">
                <a14:useLocalDpi xmlns:a14="http://schemas.microsoft.com/office/drawing/2010/main" val="0"/>
              </a:ext>
            </a:extLst>
          </a:blip>
          <a:srcRect l="21001" t="25748" r="20552" b="8966"/>
          <a:stretch>
            <a:fillRect/>
          </a:stretch>
        </p:blipFill>
        <p:spPr bwMode="auto">
          <a:xfrm>
            <a:off x="492282" y="326572"/>
            <a:ext cx="8204194" cy="5745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930379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USO DE ORTOTIPOGRAFIA</a:t>
            </a:r>
            <a:endParaRPr lang="es-ES" dirty="0"/>
          </a:p>
        </p:txBody>
      </p:sp>
      <p:sp>
        <p:nvSpPr>
          <p:cNvPr id="3" name="Marcador de contenido 2"/>
          <p:cNvSpPr>
            <a:spLocks noGrp="1"/>
          </p:cNvSpPr>
          <p:nvPr>
            <p:ph idx="1"/>
          </p:nvPr>
        </p:nvSpPr>
        <p:spPr>
          <a:xfrm>
            <a:off x="866216" y="2603500"/>
            <a:ext cx="6619244" cy="3845278"/>
          </a:xfrm>
        </p:spPr>
        <p:txBody>
          <a:bodyPr>
            <a:normAutofit fontScale="62500" lnSpcReduction="20000"/>
          </a:bodyPr>
          <a:lstStyle/>
          <a:p>
            <a:r>
              <a:rPr lang="es-ES_tradnl" dirty="0"/>
              <a:t>La </a:t>
            </a:r>
            <a:r>
              <a:rPr lang="es-ES_tradnl" b="1" dirty="0" err="1"/>
              <a:t>ortotipografía</a:t>
            </a:r>
            <a:r>
              <a:rPr lang="es-ES_tradnl" dirty="0"/>
              <a:t> es el conjunto de usos y convenciones con las que se rige la escritura por medio de elementos tipográficos en cada lengua. Se ocupa de la combinación de la </a:t>
            </a:r>
            <a:r>
              <a:rPr lang="es-ES_tradnl" dirty="0">
                <a:hlinkClick r:id="rId2" tooltip="Ortografía"/>
              </a:rPr>
              <a:t>ortografía</a:t>
            </a:r>
            <a:r>
              <a:rPr lang="es-ES_tradnl" dirty="0"/>
              <a:t> y la </a:t>
            </a:r>
            <a:r>
              <a:rPr lang="es-ES_tradnl" dirty="0">
                <a:solidFill>
                  <a:srgbClr val="9B6BF2"/>
                </a:solidFill>
                <a:hlinkClick r:id="rId3" tooltip="Tipografía"/>
              </a:rPr>
              <a:t>tipografía</a:t>
            </a:r>
            <a:r>
              <a:rPr lang="es-ES_tradnl" dirty="0"/>
              <a:t> y en particular la forma en que la primera se aplica en las obras impresas</a:t>
            </a:r>
            <a:r>
              <a:rPr lang="es-ES_tradnl" dirty="0" smtClean="0"/>
              <a:t>.</a:t>
            </a:r>
          </a:p>
          <a:p>
            <a:endParaRPr lang="es-ES_tradnl" dirty="0"/>
          </a:p>
          <a:p>
            <a:r>
              <a:rPr lang="es-ES_tradnl" i="1" dirty="0" smtClean="0"/>
              <a:t>«El </a:t>
            </a:r>
            <a:r>
              <a:rPr lang="es-ES_tradnl" i="1" dirty="0"/>
              <a:t>conjunto de reglas de estética y escritura tipográfica que se aplican a la presentación de los elementos gráficos, como bibliografías, cuadros, poesías, índices, notas de pie de página, citas, citas bibliográficas, obras teatrales, aplicación de los distintos estilos de letra (redonda, cursiva, versalita, así como las combinaciones de unas y otras</a:t>
            </a:r>
            <a:r>
              <a:rPr lang="es-ES_tradnl" i="1" dirty="0" smtClean="0"/>
              <a:t>). </a:t>
            </a:r>
            <a:r>
              <a:rPr lang="es-ES_tradnl" dirty="0" smtClean="0"/>
              <a:t>(De Sousa, 2008).</a:t>
            </a:r>
            <a:endParaRPr lang="es-ES" dirty="0"/>
          </a:p>
        </p:txBody>
      </p:sp>
      <p:sp>
        <p:nvSpPr>
          <p:cNvPr id="4" name="Marcador de pie de página 3"/>
          <p:cNvSpPr>
            <a:spLocks noGrp="1"/>
          </p:cNvSpPr>
          <p:nvPr>
            <p:ph type="ftr" sz="quarter" idx="11"/>
          </p:nvPr>
        </p:nvSpPr>
        <p:spPr/>
        <p:txBody>
          <a:bodyPr/>
          <a:lstStyle/>
          <a:p>
            <a:r>
              <a:rPr lang="sv-SE" smtClean="0"/>
              <a:t>Elaboró: Dra. Sandra A. Utrilla C.</a:t>
            </a:r>
            <a:endParaRPr lang="en-US" dirty="0"/>
          </a:p>
        </p:txBody>
      </p:sp>
    </p:spTree>
    <p:extLst>
      <p:ext uri="{BB962C8B-B14F-4D97-AF65-F5344CB8AC3E}">
        <p14:creationId xmlns:p14="http://schemas.microsoft.com/office/powerpoint/2010/main" val="34164153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256117" y="0"/>
            <a:ext cx="7466371" cy="6858000"/>
          </a:xfrm>
          <a:prstGeom prst="rect">
            <a:avLst/>
          </a:prstGeom>
        </p:spPr>
      </p:pic>
    </p:spTree>
    <p:extLst>
      <p:ext uri="{BB962C8B-B14F-4D97-AF65-F5344CB8AC3E}">
        <p14:creationId xmlns:p14="http://schemas.microsoft.com/office/powerpoint/2010/main" val="3710587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415675" y="282221"/>
            <a:ext cx="7214908" cy="6434667"/>
          </a:xfrm>
          <a:prstGeom prst="rect">
            <a:avLst/>
          </a:prstGeom>
        </p:spPr>
      </p:pic>
    </p:spTree>
    <p:extLst>
      <p:ext uri="{BB962C8B-B14F-4D97-AF65-F5344CB8AC3E}">
        <p14:creationId xmlns:p14="http://schemas.microsoft.com/office/powerpoint/2010/main" val="2371904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444500" y="313469"/>
            <a:ext cx="7143750" cy="6417531"/>
          </a:xfrm>
          <a:prstGeom prst="rect">
            <a:avLst/>
          </a:prstGeom>
        </p:spPr>
      </p:pic>
    </p:spTree>
    <p:extLst>
      <p:ext uri="{BB962C8B-B14F-4D97-AF65-F5344CB8AC3E}">
        <p14:creationId xmlns:p14="http://schemas.microsoft.com/office/powerpoint/2010/main" val="855227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3" name="Imagen 2"/>
          <p:cNvPicPr>
            <a:picLocks noChangeAspect="1"/>
          </p:cNvPicPr>
          <p:nvPr/>
        </p:nvPicPr>
        <p:blipFill>
          <a:blip r:embed="rId2"/>
          <a:stretch>
            <a:fillRect/>
          </a:stretch>
        </p:blipFill>
        <p:spPr>
          <a:xfrm>
            <a:off x="790492" y="562428"/>
            <a:ext cx="7760841" cy="5870223"/>
          </a:xfrm>
          <a:prstGeom prst="rect">
            <a:avLst/>
          </a:prstGeom>
        </p:spPr>
      </p:pic>
    </p:spTree>
    <p:extLst>
      <p:ext uri="{BB962C8B-B14F-4D97-AF65-F5344CB8AC3E}">
        <p14:creationId xmlns:p14="http://schemas.microsoft.com/office/powerpoint/2010/main" val="815692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0636" y="1851212"/>
            <a:ext cx="3209637" cy="1730375"/>
          </a:xfrm>
        </p:spPr>
        <p:txBody>
          <a:bodyPr/>
          <a:lstStyle/>
          <a:p>
            <a:r>
              <a:rPr lang="es-ES" sz="5400" b="1" dirty="0"/>
              <a:t>APARATO CRITICO</a:t>
            </a:r>
            <a:br>
              <a:rPr lang="es-ES" sz="5400" b="1" dirty="0"/>
            </a:br>
            <a:endParaRPr lang="es-ES" dirty="0"/>
          </a:p>
        </p:txBody>
      </p:sp>
      <p:sp>
        <p:nvSpPr>
          <p:cNvPr id="3" name="Marcador de texto 2"/>
          <p:cNvSpPr>
            <a:spLocks noGrp="1"/>
          </p:cNvSpPr>
          <p:nvPr>
            <p:ph type="body" idx="1"/>
          </p:nvPr>
        </p:nvSpPr>
        <p:spPr>
          <a:xfrm>
            <a:off x="4848727" y="1404910"/>
            <a:ext cx="4168649" cy="5257697"/>
          </a:xfrm>
        </p:spPr>
        <p:txBody>
          <a:bodyPr>
            <a:normAutofit fontScale="70000" lnSpcReduction="20000"/>
          </a:bodyPr>
          <a:lstStyle/>
          <a:p>
            <a:pPr algn="l"/>
            <a:r>
              <a:rPr lang="es-ES_tradnl" sz="2600" cap="none" dirty="0" smtClean="0"/>
              <a:t>Resolución en </a:t>
            </a:r>
            <a:r>
              <a:rPr lang="es-ES_tradnl" sz="2600" cap="none" dirty="0"/>
              <a:t>m</a:t>
            </a:r>
            <a:r>
              <a:rPr lang="es-ES_tradnl" sz="2600" cap="none" dirty="0" smtClean="0"/>
              <a:t>aterial visual (</a:t>
            </a:r>
            <a:r>
              <a:rPr lang="es-ES_tradnl" sz="2600" dirty="0" smtClean="0"/>
              <a:t>DPI</a:t>
            </a:r>
            <a:r>
              <a:rPr lang="es-ES_tradnl" sz="2600" cap="none" dirty="0" smtClean="0"/>
              <a:t>), esquemas, tablas, fotografías, tamaño de la fuente, para lograr </a:t>
            </a:r>
            <a:r>
              <a:rPr lang="es-ES_tradnl" sz="2600" b="1" cap="none" dirty="0" smtClean="0"/>
              <a:t>calidad</a:t>
            </a:r>
            <a:r>
              <a:rPr lang="es-ES_tradnl" sz="2600" cap="none" dirty="0" smtClean="0"/>
              <a:t>.</a:t>
            </a:r>
          </a:p>
          <a:p>
            <a:pPr algn="l"/>
            <a:endParaRPr lang="es-ES_tradnl" sz="2600" cap="none" dirty="0" smtClean="0"/>
          </a:p>
          <a:p>
            <a:pPr algn="l"/>
            <a:r>
              <a:rPr lang="es-ES_tradnl" sz="2600" b="1" cap="none" dirty="0" smtClean="0"/>
              <a:t>Leibilidad y legibilidad </a:t>
            </a:r>
            <a:r>
              <a:rPr lang="es-ES_tradnl" sz="2600" cap="none" dirty="0" smtClean="0"/>
              <a:t>en el texto.</a:t>
            </a:r>
          </a:p>
          <a:p>
            <a:pPr algn="l"/>
            <a:endParaRPr lang="es-ES_tradnl" sz="2600" cap="none" dirty="0" smtClean="0"/>
          </a:p>
          <a:p>
            <a:pPr algn="l"/>
            <a:r>
              <a:rPr lang="es-ES_tradnl" sz="2600" cap="none" dirty="0"/>
              <a:t>Citas y transcripciones no mayores de cinco líneas, va </a:t>
            </a:r>
            <a:r>
              <a:rPr lang="es-ES_tradnl" sz="2600" cap="none" dirty="0" smtClean="0"/>
              <a:t>entrecomilladas y con sangría a ambos lados.</a:t>
            </a:r>
            <a:endParaRPr lang="es-ES" sz="2800" cap="none" dirty="0" smtClean="0"/>
          </a:p>
          <a:p>
            <a:pPr algn="l"/>
            <a:endParaRPr lang="es-ES_tradnl" sz="2600" cap="none" dirty="0" smtClean="0"/>
          </a:p>
          <a:p>
            <a:pPr algn="l"/>
            <a:r>
              <a:rPr lang="es-ES_tradnl" sz="2600" b="1" cap="none" dirty="0" smtClean="0"/>
              <a:t>T</a:t>
            </a:r>
            <a:r>
              <a:rPr lang="es-ES" sz="2600" b="1" cap="none" dirty="0" smtClean="0"/>
              <a:t>í</a:t>
            </a:r>
            <a:r>
              <a:rPr lang="es-ES_tradnl" sz="2600" b="1" cap="none" dirty="0" err="1" smtClean="0"/>
              <a:t>tulos</a:t>
            </a:r>
            <a:r>
              <a:rPr lang="es-ES_tradnl" sz="2600" cap="none" dirty="0" smtClean="0"/>
              <a:t> de capítulo en mayúsculas. Altas y bajas en el texto. Uso de negritas en subtítulos.</a:t>
            </a:r>
          </a:p>
          <a:p>
            <a:pPr algn="l"/>
            <a:endParaRPr lang="es-ES_tradnl" sz="2600" cap="none" dirty="0" smtClean="0"/>
          </a:p>
          <a:p>
            <a:pPr algn="l"/>
            <a:r>
              <a:rPr lang="es-ES_tradnl" sz="2600" cap="none" dirty="0" smtClean="0"/>
              <a:t>Foliar las páginas.</a:t>
            </a:r>
          </a:p>
          <a:p>
            <a:pPr algn="l"/>
            <a:endParaRPr lang="es-ES_tradnl" sz="2600" cap="none" dirty="0"/>
          </a:p>
          <a:p>
            <a:pPr algn="l"/>
            <a:r>
              <a:rPr lang="es-ES_tradnl" sz="2600" cap="none" dirty="0" smtClean="0"/>
              <a:t>Continuidad en numero de esquemas, diagramas, imágenes, anexos.</a:t>
            </a:r>
          </a:p>
          <a:p>
            <a:pPr algn="l"/>
            <a:endParaRPr lang="es-ES_tradnl" sz="2600" cap="none" dirty="0" smtClean="0"/>
          </a:p>
          <a:p>
            <a:endParaRPr lang="es-ES" cap="none" dirty="0"/>
          </a:p>
        </p:txBody>
      </p:sp>
      <p:sp>
        <p:nvSpPr>
          <p:cNvPr id="4" name="Marcador de pie de página 3"/>
          <p:cNvSpPr>
            <a:spLocks noGrp="1"/>
          </p:cNvSpPr>
          <p:nvPr>
            <p:ph type="ftr" sz="quarter" idx="11"/>
          </p:nvPr>
        </p:nvSpPr>
        <p:spPr/>
        <p:txBody>
          <a:bodyPr/>
          <a:lstStyle/>
          <a:p>
            <a:r>
              <a:rPr lang="sv-SE" smtClean="0"/>
              <a:t>Elaboró: Dra. Sandra A. Utrilla C.</a:t>
            </a:r>
            <a:endParaRPr lang="en-US" dirty="0"/>
          </a:p>
        </p:txBody>
      </p:sp>
    </p:spTree>
    <p:extLst>
      <p:ext uri="{BB962C8B-B14F-4D97-AF65-F5344CB8AC3E}">
        <p14:creationId xmlns:p14="http://schemas.microsoft.com/office/powerpoint/2010/main" val="9118078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4000" dirty="0" smtClean="0"/>
              <a:t>Las conclusiones y </a:t>
            </a:r>
            <a:r>
              <a:rPr lang="es-ES" sz="4000" dirty="0" smtClean="0"/>
              <a:t/>
            </a:r>
            <a:br>
              <a:rPr lang="es-ES" sz="4000" dirty="0" smtClean="0"/>
            </a:br>
            <a:r>
              <a:rPr lang="es-ES" sz="4000" dirty="0"/>
              <a:t>l</a:t>
            </a:r>
            <a:r>
              <a:rPr lang="es-ES" sz="4000" dirty="0" smtClean="0"/>
              <a:t>as </a:t>
            </a:r>
            <a:r>
              <a:rPr lang="es-ES" sz="4000" dirty="0" smtClean="0"/>
              <a:t>palabras</a:t>
            </a:r>
            <a:endParaRPr lang="es-ES" sz="4000" dirty="0"/>
          </a:p>
        </p:txBody>
      </p:sp>
      <p:sp>
        <p:nvSpPr>
          <p:cNvPr id="3" name="Marcador de contenido 2"/>
          <p:cNvSpPr>
            <a:spLocks noGrp="1"/>
          </p:cNvSpPr>
          <p:nvPr>
            <p:ph idx="1"/>
          </p:nvPr>
        </p:nvSpPr>
        <p:spPr>
          <a:xfrm>
            <a:off x="792162" y="1761565"/>
            <a:ext cx="7570787" cy="2302435"/>
          </a:xfrm>
        </p:spPr>
        <p:txBody>
          <a:bodyPr/>
          <a:lstStyle/>
          <a:p>
            <a:r>
              <a:rPr lang="es-ES" dirty="0" smtClean="0"/>
              <a:t>La palabra es tan poderosa, que puede hacer cambiar las estructuras mentales.</a:t>
            </a:r>
          </a:p>
          <a:p>
            <a:r>
              <a:rPr lang="es-ES" dirty="0" smtClean="0"/>
              <a:t>Tu palabra es la voz de tu pensamiento, es lo que ha generado tu mente, tu investigación.</a:t>
            </a:r>
            <a:endParaRPr lang="es-ES" dirty="0"/>
          </a:p>
        </p:txBody>
      </p:sp>
    </p:spTree>
    <p:extLst>
      <p:ext uri="{BB962C8B-B14F-4D97-AF65-F5344CB8AC3E}">
        <p14:creationId xmlns:p14="http://schemas.microsoft.com/office/powerpoint/2010/main" val="2989386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p:cNvSpPr>
            <a:spLocks noGrp="1"/>
          </p:cNvSpPr>
          <p:nvPr>
            <p:ph type="ftr" sz="quarter" idx="11"/>
          </p:nvPr>
        </p:nvSpPr>
        <p:spPr/>
        <p:txBody>
          <a:bodyPr/>
          <a:lstStyle/>
          <a:p>
            <a:r>
              <a:rPr lang="sv-SE" smtClean="0"/>
              <a:t>Elaboró: Dra. Sandra A. Utrilla C.</a:t>
            </a:r>
            <a:endParaRPr lang="en-US" dirty="0"/>
          </a:p>
        </p:txBody>
      </p:sp>
      <p:sp>
        <p:nvSpPr>
          <p:cNvPr id="6" name="Rectángulo 5"/>
          <p:cNvSpPr/>
          <p:nvPr/>
        </p:nvSpPr>
        <p:spPr>
          <a:xfrm>
            <a:off x="321954" y="536654"/>
            <a:ext cx="7579475" cy="3877985"/>
          </a:xfrm>
          <a:prstGeom prst="rect">
            <a:avLst/>
          </a:prstGeom>
        </p:spPr>
        <p:txBody>
          <a:bodyPr wrap="square">
            <a:spAutoFit/>
          </a:bodyPr>
          <a:lstStyle/>
          <a:p>
            <a:pPr algn="ctr"/>
            <a:r>
              <a:rPr lang="es-ES_tradnl" sz="2400" b="1" dirty="0">
                <a:solidFill>
                  <a:schemeClr val="accent5">
                    <a:lumMod val="50000"/>
                  </a:schemeClr>
                </a:solidFill>
              </a:rPr>
              <a:t>REGLAMENTO DE LOS ESTUDIOS AVANZADOS DE LA </a:t>
            </a:r>
            <a:endParaRPr lang="es-ES_tradnl" sz="2400" b="1" dirty="0" smtClean="0">
              <a:solidFill>
                <a:schemeClr val="accent5">
                  <a:lumMod val="50000"/>
                </a:schemeClr>
              </a:solidFill>
            </a:endParaRPr>
          </a:p>
          <a:p>
            <a:pPr algn="ctr"/>
            <a:r>
              <a:rPr lang="es-ES_tradnl" sz="2400" b="1" dirty="0" smtClean="0">
                <a:solidFill>
                  <a:schemeClr val="accent5">
                    <a:lumMod val="50000"/>
                  </a:schemeClr>
                </a:solidFill>
              </a:rPr>
              <a:t>UNIVERSIDAD </a:t>
            </a:r>
            <a:r>
              <a:rPr lang="es-ES_tradnl" sz="2400" b="1" dirty="0">
                <a:solidFill>
                  <a:schemeClr val="accent5">
                    <a:lumMod val="50000"/>
                  </a:schemeClr>
                </a:solidFill>
              </a:rPr>
              <a:t>AUTÓNOMA DEL ESTADO DE MÉXICO</a:t>
            </a:r>
          </a:p>
          <a:p>
            <a:endParaRPr lang="es-ES_tradnl" b="1" dirty="0"/>
          </a:p>
          <a:p>
            <a:r>
              <a:rPr lang="es-ES_tradnl" sz="2000" b="1" dirty="0" smtClean="0"/>
              <a:t>Artículo </a:t>
            </a:r>
            <a:r>
              <a:rPr lang="es-ES_tradnl" sz="2000" b="1" dirty="0"/>
              <a:t>52</a:t>
            </a:r>
            <a:r>
              <a:rPr lang="es-ES_tradnl" sz="2000" b="1" dirty="0" smtClean="0"/>
              <a:t>. La </a:t>
            </a:r>
            <a:r>
              <a:rPr lang="es-ES_tradnl" sz="2000" b="1" dirty="0"/>
              <a:t>evaluación de grado tiene por objeto</a:t>
            </a:r>
            <a:r>
              <a:rPr lang="es-ES_tradnl" sz="2000" b="1" dirty="0" smtClean="0"/>
              <a:t>:</a:t>
            </a:r>
          </a:p>
          <a:p>
            <a:endParaRPr lang="es-ES_tradnl" sz="2000" dirty="0"/>
          </a:p>
          <a:p>
            <a:r>
              <a:rPr lang="es-ES_tradnl" sz="2000" dirty="0" smtClean="0"/>
              <a:t>I. Evaluar </a:t>
            </a:r>
            <a:r>
              <a:rPr lang="es-ES_tradnl" sz="2000" dirty="0"/>
              <a:t>la capacidad del sustentante para generar </a:t>
            </a:r>
            <a:r>
              <a:rPr lang="es-ES_tradnl" sz="2000" dirty="0" smtClean="0"/>
              <a:t>conocimiento </a:t>
            </a:r>
            <a:r>
              <a:rPr lang="es-ES_tradnl" sz="2000" dirty="0"/>
              <a:t>original de manera autónoma que aporta al avance de </a:t>
            </a:r>
          </a:p>
          <a:p>
            <a:r>
              <a:rPr lang="es-ES_tradnl" sz="2000" dirty="0"/>
              <a:t>su disciplina o campo de estudio aplicando los principios y métodos que le son inherentes. </a:t>
            </a:r>
          </a:p>
          <a:p>
            <a:r>
              <a:rPr lang="es-ES_tradnl" sz="2000" dirty="0" smtClean="0"/>
              <a:t>II. Publicar </a:t>
            </a:r>
            <a:r>
              <a:rPr lang="es-ES_tradnl" sz="2000" dirty="0"/>
              <a:t>los resultados de su investigación en </a:t>
            </a:r>
          </a:p>
          <a:p>
            <a:r>
              <a:rPr lang="es-ES_tradnl" sz="2000" dirty="0"/>
              <a:t>revistas especializadas arbitradas e indexadas. </a:t>
            </a:r>
          </a:p>
          <a:p>
            <a:r>
              <a:rPr lang="es-ES_tradnl" sz="2000" dirty="0" smtClean="0"/>
              <a:t>III. Otorgar </a:t>
            </a:r>
            <a:r>
              <a:rPr lang="es-ES_tradnl" sz="2000" dirty="0"/>
              <a:t>al sustentante el grado correspondiente. </a:t>
            </a:r>
            <a:endParaRPr lang="es-ES_tradnl" b="1" dirty="0"/>
          </a:p>
        </p:txBody>
      </p:sp>
      <p:sp>
        <p:nvSpPr>
          <p:cNvPr id="9" name="Título 1"/>
          <p:cNvSpPr>
            <a:spLocks noGrp="1"/>
          </p:cNvSpPr>
          <p:nvPr>
            <p:ph type="body" sz="half" idx="2"/>
          </p:nvPr>
        </p:nvSpPr>
        <p:spPr>
          <a:xfrm>
            <a:off x="866216" y="5536665"/>
            <a:ext cx="7732800" cy="493712"/>
          </a:xfrm>
        </p:spPr>
        <p:txBody>
          <a:bodyPr>
            <a:normAutofit fontScale="75000" lnSpcReduction="20000"/>
          </a:bodyPr>
          <a:lstStyle/>
          <a:p>
            <a:pPr algn="ctr"/>
            <a:r>
              <a:rPr lang="pt-BR" sz="2900" dirty="0"/>
              <a:t>CAPÍTULO </a:t>
            </a:r>
            <a:r>
              <a:rPr lang="pt-BR" sz="2900" dirty="0" smtClean="0"/>
              <a:t>OCTAVO.   DE </a:t>
            </a:r>
            <a:r>
              <a:rPr lang="pt-BR" sz="2900" dirty="0"/>
              <a:t>LA EVALUACIÓN DE GRADO </a:t>
            </a:r>
            <a:r>
              <a:rPr lang="pt-BR" dirty="0"/>
              <a:t/>
            </a:r>
            <a:br>
              <a:rPr lang="pt-BR" dirty="0"/>
            </a:br>
            <a:endParaRPr lang="es-ES" dirty="0"/>
          </a:p>
        </p:txBody>
      </p:sp>
    </p:spTree>
    <p:extLst>
      <p:ext uri="{BB962C8B-B14F-4D97-AF65-F5344CB8AC3E}">
        <p14:creationId xmlns:p14="http://schemas.microsoft.com/office/powerpoint/2010/main" val="926872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0908" y="1724025"/>
            <a:ext cx="5984551" cy="3053356"/>
          </a:xfrm>
        </p:spPr>
        <p:txBody>
          <a:bodyPr/>
          <a:lstStyle/>
          <a:p>
            <a:pPr algn="ctr"/>
            <a:r>
              <a:rPr lang="es-ES_tradnl" sz="4000" i="1" dirty="0" smtClean="0"/>
              <a:t>“Nada </a:t>
            </a:r>
            <a:r>
              <a:rPr lang="es-ES_tradnl" sz="4000" i="1" dirty="0"/>
              <a:t>hay que nos pueda impedir elevarnos y mejorarnos, </a:t>
            </a:r>
            <a:r>
              <a:rPr lang="es-ES_tradnl" sz="4000" i="1" dirty="0" smtClean="0"/>
              <a:t/>
            </a:r>
            <a:br>
              <a:rPr lang="es-ES_tradnl" sz="4000" i="1" dirty="0" smtClean="0"/>
            </a:br>
            <a:r>
              <a:rPr lang="es-ES_tradnl" sz="4000" i="1" dirty="0" smtClean="0"/>
              <a:t>y </a:t>
            </a:r>
            <a:r>
              <a:rPr lang="es-ES_tradnl" sz="4000" i="1" dirty="0"/>
              <a:t>nadie puede detener nuestro progreso más que </a:t>
            </a:r>
            <a:r>
              <a:rPr lang="es-ES_tradnl" sz="4000" i="1" dirty="0" smtClean="0"/>
              <a:t/>
            </a:r>
            <a:br>
              <a:rPr lang="es-ES_tradnl" sz="4000" i="1" dirty="0" smtClean="0"/>
            </a:br>
            <a:r>
              <a:rPr lang="es-ES_tradnl" sz="4000" i="1" dirty="0" smtClean="0"/>
              <a:t>nosotros mismos”</a:t>
            </a:r>
            <a:endParaRPr lang="es-MX" sz="4000" i="1" dirty="0"/>
          </a:p>
        </p:txBody>
      </p:sp>
      <p:sp>
        <p:nvSpPr>
          <p:cNvPr id="3" name="Subtítulo 2"/>
          <p:cNvSpPr>
            <a:spLocks noGrp="1"/>
          </p:cNvSpPr>
          <p:nvPr>
            <p:ph type="subTitle" idx="1"/>
          </p:nvPr>
        </p:nvSpPr>
        <p:spPr>
          <a:xfrm>
            <a:off x="5221706" y="4940968"/>
            <a:ext cx="1734365" cy="697832"/>
          </a:xfrm>
        </p:spPr>
        <p:txBody>
          <a:bodyPr>
            <a:normAutofit fontScale="92500"/>
          </a:bodyPr>
          <a:lstStyle/>
          <a:p>
            <a:pPr algn="r"/>
            <a:endParaRPr lang="es-ES_tradnl" b="1" dirty="0" smtClean="0"/>
          </a:p>
          <a:p>
            <a:pPr algn="r"/>
            <a:r>
              <a:rPr lang="es-ES_tradnl" b="1" dirty="0" smtClean="0"/>
              <a:t>Thomas </a:t>
            </a:r>
            <a:r>
              <a:rPr lang="es-ES_tradnl" b="1" dirty="0" err="1" smtClean="0"/>
              <a:t>Hamblin</a:t>
            </a:r>
            <a:endParaRPr lang="es-MX" dirty="0"/>
          </a:p>
        </p:txBody>
      </p:sp>
    </p:spTree>
    <p:extLst>
      <p:ext uri="{BB962C8B-B14F-4D97-AF65-F5344CB8AC3E}">
        <p14:creationId xmlns:p14="http://schemas.microsoft.com/office/powerpoint/2010/main" val="28210342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4408" y="-123240"/>
            <a:ext cx="5714683" cy="706964"/>
          </a:xfrm>
        </p:spPr>
        <p:txBody>
          <a:bodyPr/>
          <a:lstStyle/>
          <a:p>
            <a:pPr algn="l"/>
            <a:r>
              <a:rPr lang="es-MX" b="1" dirty="0" smtClean="0">
                <a:solidFill>
                  <a:schemeClr val="accent4"/>
                </a:solidFill>
              </a:rPr>
              <a:t>Bibliografía</a:t>
            </a:r>
            <a:endParaRPr lang="es-MX" b="1" dirty="0">
              <a:solidFill>
                <a:schemeClr val="accent4"/>
              </a:solidFill>
            </a:endParaRPr>
          </a:p>
        </p:txBody>
      </p:sp>
      <p:sp>
        <p:nvSpPr>
          <p:cNvPr id="3" name="Marcador de texto vertical 2"/>
          <p:cNvSpPr>
            <a:spLocks noGrp="1"/>
          </p:cNvSpPr>
          <p:nvPr>
            <p:ph type="body" orient="vert" idx="1"/>
          </p:nvPr>
        </p:nvSpPr>
        <p:spPr/>
        <p:txBody>
          <a:bodyPr vert="horz"/>
          <a:lstStyle/>
          <a:p>
            <a:endParaRPr lang="es-MX" dirty="0" smtClean="0"/>
          </a:p>
          <a:p>
            <a:r>
              <a:rPr lang="es-MX" b="1" dirty="0" smtClean="0"/>
              <a:t>Vallejo, Alberto</a:t>
            </a:r>
            <a:r>
              <a:rPr lang="es-MX" dirty="0" smtClean="0"/>
              <a:t>. 2011. Apuntes de Doctorado en Diseño. </a:t>
            </a:r>
            <a:endParaRPr lang="es-MX" dirty="0"/>
          </a:p>
        </p:txBody>
      </p:sp>
      <p:sp>
        <p:nvSpPr>
          <p:cNvPr id="4" name="Marcador de pie de página 3"/>
          <p:cNvSpPr>
            <a:spLocks noGrp="1"/>
          </p:cNvSpPr>
          <p:nvPr>
            <p:ph type="ftr" sz="quarter" idx="11"/>
          </p:nvPr>
        </p:nvSpPr>
        <p:spPr/>
        <p:txBody>
          <a:bodyPr/>
          <a:lstStyle/>
          <a:p>
            <a:r>
              <a:rPr lang="sv-SE" smtClean="0"/>
              <a:t>Elaboró: Dra. Sandra A. Utrilla C.</a:t>
            </a:r>
            <a:endParaRPr lang="en-US" dirty="0"/>
          </a:p>
        </p:txBody>
      </p:sp>
      <p:graphicFrame>
        <p:nvGraphicFramePr>
          <p:cNvPr id="5" name="Tabla 4"/>
          <p:cNvGraphicFramePr>
            <a:graphicFrameLocks noGrp="1"/>
          </p:cNvGraphicFramePr>
          <p:nvPr>
            <p:extLst>
              <p:ext uri="{D42A27DB-BD31-4B8C-83A1-F6EECF244321}">
                <p14:modId xmlns:p14="http://schemas.microsoft.com/office/powerpoint/2010/main" val="2104098620"/>
              </p:ext>
            </p:extLst>
          </p:nvPr>
        </p:nvGraphicFramePr>
        <p:xfrm>
          <a:off x="384252" y="980235"/>
          <a:ext cx="8410346" cy="5693020"/>
        </p:xfrm>
        <a:graphic>
          <a:graphicData uri="http://schemas.openxmlformats.org/drawingml/2006/table">
            <a:tbl>
              <a:tblPr firstRow="1" firstCol="1" bandRow="1">
                <a:tableStyleId>{5C22544A-7EE6-4342-B048-85BDC9FD1C3A}</a:tableStyleId>
              </a:tblPr>
              <a:tblGrid>
                <a:gridCol w="8410346"/>
              </a:tblGrid>
              <a:tr h="5693020">
                <a:tc>
                  <a:txBody>
                    <a:bodyPr/>
                    <a:lstStyle/>
                    <a:p>
                      <a:pPr>
                        <a:lnSpc>
                          <a:spcPct val="115000"/>
                        </a:lnSpc>
                        <a:spcAft>
                          <a:spcPts val="0"/>
                        </a:spcAft>
                      </a:pPr>
                      <a:r>
                        <a:rPr lang="es-MX" sz="1800" dirty="0">
                          <a:effectLst/>
                        </a:rPr>
                        <a:t> </a:t>
                      </a:r>
                      <a:r>
                        <a:rPr lang="es-MX" sz="1600" dirty="0" smtClean="0"/>
                        <a:t>Álvarez Vallejo, Alberto. (2012). </a:t>
                      </a:r>
                      <a:r>
                        <a:rPr lang="es-MX" sz="1600" b="0" i="1" dirty="0" smtClean="0"/>
                        <a:t>Apuntes para</a:t>
                      </a:r>
                      <a:r>
                        <a:rPr lang="es-MX" sz="1600" b="0" i="1" baseline="0" dirty="0" smtClean="0"/>
                        <a:t> </a:t>
                      </a:r>
                      <a:r>
                        <a:rPr lang="es-MX" sz="1600" b="0" i="1" dirty="0" smtClean="0"/>
                        <a:t>el Doctorado en Diseño</a:t>
                      </a:r>
                      <a:r>
                        <a:rPr lang="es-MX" sz="1600" dirty="0" smtClean="0"/>
                        <a:t>. </a:t>
                      </a:r>
                      <a:r>
                        <a:rPr lang="es-MX" sz="1600" dirty="0" err="1" smtClean="0"/>
                        <a:t>UAEMex</a:t>
                      </a:r>
                      <a:r>
                        <a:rPr lang="es-MX" sz="1600" dirty="0" smtClean="0"/>
                        <a:t>. CIAD.</a:t>
                      </a:r>
                    </a:p>
                    <a:p>
                      <a:pPr marL="0" marR="0" indent="0" algn="l" defTabSz="457200" rtl="0" eaLnBrk="1" fontAlgn="auto" latinLnBrk="0" hangingPunct="1">
                        <a:lnSpc>
                          <a:spcPct val="115000"/>
                        </a:lnSpc>
                        <a:spcBef>
                          <a:spcPts val="0"/>
                        </a:spcBef>
                        <a:spcAft>
                          <a:spcPts val="0"/>
                        </a:spcAft>
                        <a:buClrTx/>
                        <a:buSzTx/>
                        <a:buFontTx/>
                        <a:buNone/>
                        <a:tabLst/>
                        <a:defRPr/>
                      </a:pPr>
                      <a:endParaRPr lang="es-ES" sz="1600" b="1" dirty="0" smtClean="0"/>
                    </a:p>
                    <a:p>
                      <a:pPr marL="0" marR="0" indent="0" algn="l" defTabSz="457200" rtl="0" eaLnBrk="1" fontAlgn="auto" latinLnBrk="0" hangingPunct="1">
                        <a:lnSpc>
                          <a:spcPct val="115000"/>
                        </a:lnSpc>
                        <a:spcBef>
                          <a:spcPts val="0"/>
                        </a:spcBef>
                        <a:spcAft>
                          <a:spcPts val="0"/>
                        </a:spcAft>
                        <a:buClrTx/>
                        <a:buSzTx/>
                        <a:buFontTx/>
                        <a:buNone/>
                        <a:tabLst/>
                        <a:defRPr/>
                      </a:pPr>
                      <a:r>
                        <a:rPr lang="es-ES" sz="1600" b="1" dirty="0" smtClean="0"/>
                        <a:t>Arias, F</a:t>
                      </a:r>
                      <a:r>
                        <a:rPr lang="es-ES" sz="1600" dirty="0" smtClean="0"/>
                        <a:t>. 2006. </a:t>
                      </a:r>
                      <a:r>
                        <a:rPr lang="es-ES" sz="1600" i="1" dirty="0" smtClean="0"/>
                        <a:t>Proyecto de investigación: introducción a la metodología científica</a:t>
                      </a:r>
                      <a:r>
                        <a:rPr lang="es-ES" sz="1600" dirty="0" smtClean="0"/>
                        <a:t>. 5ª. Edición. Caracas.</a:t>
                      </a:r>
                      <a:endParaRPr lang="es-MX" sz="1600" dirty="0" smtClean="0"/>
                    </a:p>
                    <a:p>
                      <a:pPr marL="0" marR="0" indent="0" algn="l" defTabSz="457200" rtl="0" eaLnBrk="1" fontAlgn="auto" latinLnBrk="0" hangingPunct="1">
                        <a:lnSpc>
                          <a:spcPct val="115000"/>
                        </a:lnSpc>
                        <a:spcBef>
                          <a:spcPts val="0"/>
                        </a:spcBef>
                        <a:spcAft>
                          <a:spcPts val="0"/>
                        </a:spcAft>
                        <a:buClrTx/>
                        <a:buSzTx/>
                        <a:buFontTx/>
                        <a:buNone/>
                        <a:tabLst/>
                        <a:defRPr/>
                      </a:pPr>
                      <a:endParaRPr lang="es-MX" sz="1600" dirty="0" smtClean="0">
                        <a:effectLst/>
                      </a:endParaRPr>
                    </a:p>
                    <a:p>
                      <a:pPr>
                        <a:lnSpc>
                          <a:spcPct val="115000"/>
                        </a:lnSpc>
                        <a:spcAft>
                          <a:spcPts val="0"/>
                        </a:spcAft>
                      </a:pPr>
                      <a:r>
                        <a:rPr lang="es-MX" sz="1600" dirty="0" smtClean="0">
                          <a:effectLst/>
                        </a:rPr>
                        <a:t>Eco, Humberto. </a:t>
                      </a:r>
                      <a:r>
                        <a:rPr lang="es-MX" sz="1600" b="0" i="1" dirty="0" smtClean="0">
                          <a:effectLst/>
                        </a:rPr>
                        <a:t>Como se hace una tesis. Técnicas y procedimientos de estudio, investigación y escritura</a:t>
                      </a:r>
                      <a:r>
                        <a:rPr lang="es-MX" sz="1600" dirty="0" smtClean="0">
                          <a:effectLst/>
                        </a:rPr>
                        <a:t>. Edit. </a:t>
                      </a:r>
                      <a:r>
                        <a:rPr lang="es-MX" sz="1600" dirty="0" err="1" smtClean="0">
                          <a:effectLst/>
                        </a:rPr>
                        <a:t>Gedisa</a:t>
                      </a:r>
                      <a:r>
                        <a:rPr lang="es-MX" sz="1600" dirty="0" smtClean="0">
                          <a:effectLst/>
                        </a:rPr>
                        <a:t>.</a:t>
                      </a:r>
                    </a:p>
                    <a:p>
                      <a:pPr>
                        <a:lnSpc>
                          <a:spcPct val="115000"/>
                        </a:lnSpc>
                        <a:spcAft>
                          <a:spcPts val="0"/>
                        </a:spcAft>
                      </a:pPr>
                      <a:endParaRPr lang="es-MX" sz="1600" dirty="0" smtClean="0">
                        <a:effectLst/>
                      </a:endParaRPr>
                    </a:p>
                    <a:p>
                      <a:pPr>
                        <a:lnSpc>
                          <a:spcPct val="115000"/>
                        </a:lnSpc>
                        <a:spcAft>
                          <a:spcPts val="0"/>
                        </a:spcAft>
                      </a:pPr>
                      <a:r>
                        <a:rPr lang="es-MX" sz="1600" dirty="0" smtClean="0">
                          <a:effectLst/>
                        </a:rPr>
                        <a:t>Fernández</a:t>
                      </a:r>
                      <a:r>
                        <a:rPr lang="es-MX" sz="1600" dirty="0">
                          <a:effectLst/>
                        </a:rPr>
                        <a:t>, Hilda. </a:t>
                      </a:r>
                      <a:r>
                        <a:rPr lang="es-MX" sz="1600" b="0" dirty="0">
                          <a:effectLst/>
                        </a:rPr>
                        <a:t>(2007)</a:t>
                      </a:r>
                      <a:r>
                        <a:rPr lang="es-MX" sz="1600" dirty="0">
                          <a:effectLst/>
                        </a:rPr>
                        <a:t>.</a:t>
                      </a:r>
                      <a:r>
                        <a:rPr lang="es-MX" sz="1600" b="0" dirty="0">
                          <a:effectLst/>
                        </a:rPr>
                        <a:t> </a:t>
                      </a:r>
                      <a:r>
                        <a:rPr lang="es-MX" sz="1600" b="0" i="1" dirty="0">
                          <a:effectLst/>
                        </a:rPr>
                        <a:t>Manual para la elaboración de textos</a:t>
                      </a:r>
                      <a:r>
                        <a:rPr lang="es-MX" sz="1600" dirty="0">
                          <a:effectLst/>
                        </a:rPr>
                        <a:t>. México. Edit. </a:t>
                      </a:r>
                      <a:r>
                        <a:rPr lang="es-MX" sz="1600" dirty="0" err="1">
                          <a:effectLst/>
                        </a:rPr>
                        <a:t>UAEMex</a:t>
                      </a:r>
                      <a:endParaRPr lang="es-MX" sz="1600" dirty="0">
                        <a:effectLst/>
                      </a:endParaRPr>
                    </a:p>
                    <a:p>
                      <a:pPr>
                        <a:lnSpc>
                          <a:spcPct val="115000"/>
                        </a:lnSpc>
                        <a:spcAft>
                          <a:spcPts val="0"/>
                        </a:spcAft>
                      </a:pPr>
                      <a:r>
                        <a:rPr lang="es-MX" sz="1600" dirty="0">
                          <a:effectLst/>
                        </a:rPr>
                        <a:t> </a:t>
                      </a:r>
                    </a:p>
                    <a:p>
                      <a:pPr>
                        <a:lnSpc>
                          <a:spcPct val="115000"/>
                        </a:lnSpc>
                        <a:spcAft>
                          <a:spcPts val="0"/>
                        </a:spcAft>
                      </a:pPr>
                      <a:r>
                        <a:rPr lang="es-MX" sz="1600" dirty="0" smtClean="0">
                          <a:effectLst/>
                        </a:rPr>
                        <a:t>Marín Álvarez, Raquel.</a:t>
                      </a:r>
                      <a:r>
                        <a:rPr lang="es-MX" sz="1600" baseline="0" dirty="0" smtClean="0">
                          <a:effectLst/>
                        </a:rPr>
                        <a:t> </a:t>
                      </a:r>
                      <a:r>
                        <a:rPr lang="es-MX" sz="1600" b="0" baseline="0" dirty="0" smtClean="0">
                          <a:effectLst/>
                        </a:rPr>
                        <a:t>(2013). </a:t>
                      </a:r>
                      <a:r>
                        <a:rPr lang="es-MX" sz="1600" b="0" i="1" baseline="0" dirty="0" err="1" smtClean="0">
                          <a:effectLst/>
                        </a:rPr>
                        <a:t>Ortotipografía</a:t>
                      </a:r>
                      <a:r>
                        <a:rPr lang="es-MX" sz="1600" b="0" i="1" baseline="0" dirty="0" smtClean="0">
                          <a:effectLst/>
                        </a:rPr>
                        <a:t> para diseñadores</a:t>
                      </a:r>
                      <a:r>
                        <a:rPr lang="es-MX" sz="1600" b="0" baseline="0" dirty="0" smtClean="0">
                          <a:effectLst/>
                        </a:rPr>
                        <a:t>. España. Edit. GG.</a:t>
                      </a:r>
                    </a:p>
                    <a:p>
                      <a:pPr>
                        <a:lnSpc>
                          <a:spcPct val="115000"/>
                        </a:lnSpc>
                        <a:spcAft>
                          <a:spcPts val="0"/>
                        </a:spcAft>
                      </a:pPr>
                      <a:endParaRPr lang="es-MX" sz="1600" b="0" baseline="0" dirty="0" smtClean="0">
                        <a:effectLst/>
                      </a:endParaRPr>
                    </a:p>
                    <a:p>
                      <a:pPr>
                        <a:lnSpc>
                          <a:spcPct val="115000"/>
                        </a:lnSpc>
                        <a:spcAft>
                          <a:spcPts val="0"/>
                        </a:spcAft>
                      </a:pPr>
                      <a:r>
                        <a:rPr lang="es-ES_tradnl" sz="1600" b="1" u="none" dirty="0" smtClean="0">
                          <a:solidFill>
                            <a:srgbClr val="FFFFFF"/>
                          </a:solidFill>
                          <a:hlinkClick r:id="rId2" tooltip="José Martínez de Sousa"/>
                        </a:rPr>
                        <a:t>Martínez de Sousa</a:t>
                      </a:r>
                      <a:r>
                        <a:rPr lang="es-ES_tradnl" sz="1600" b="1" u="none" dirty="0" smtClean="0">
                          <a:solidFill>
                            <a:srgbClr val="FFFFFF"/>
                          </a:solidFill>
                        </a:rPr>
                        <a:t>,</a:t>
                      </a:r>
                      <a:r>
                        <a:rPr lang="es-ES_tradnl" sz="1600" b="1" u="none" baseline="0" dirty="0" smtClean="0">
                          <a:solidFill>
                            <a:srgbClr val="FFFFFF"/>
                          </a:solidFill>
                        </a:rPr>
                        <a:t> </a:t>
                      </a:r>
                      <a:r>
                        <a:rPr lang="es-ES_tradnl" sz="1600" baseline="0" dirty="0" smtClean="0"/>
                        <a:t>José (2008). </a:t>
                      </a:r>
                      <a:r>
                        <a:rPr lang="es-ES_tradnl" sz="1600" i="1" dirty="0" smtClean="0"/>
                        <a:t>Ortografía y </a:t>
                      </a:r>
                      <a:r>
                        <a:rPr lang="es-ES_tradnl" sz="1600" i="1" dirty="0" err="1" smtClean="0"/>
                        <a:t>ortotipografía</a:t>
                      </a:r>
                      <a:r>
                        <a:rPr lang="es-ES_tradnl" sz="1600" i="1" dirty="0" smtClean="0"/>
                        <a:t> del español actual</a:t>
                      </a:r>
                      <a:r>
                        <a:rPr lang="es-ES_tradnl" sz="1600" dirty="0" smtClean="0"/>
                        <a:t>. </a:t>
                      </a:r>
                      <a:r>
                        <a:rPr lang="es-ES_tradnl" sz="1600" dirty="0" smtClean="0">
                          <a:hlinkClick r:id="rId3" tooltip="Gijón"/>
                        </a:rPr>
                        <a:t>Gijón</a:t>
                      </a:r>
                      <a:r>
                        <a:rPr lang="es-ES_tradnl" sz="1600" dirty="0" smtClean="0"/>
                        <a:t> (España): </a:t>
                      </a:r>
                      <a:r>
                        <a:rPr lang="es-ES_tradnl" sz="1600" dirty="0" err="1" smtClean="0"/>
                        <a:t>Trea</a:t>
                      </a:r>
                      <a:r>
                        <a:rPr lang="es-ES_tradnl" sz="1600" dirty="0" smtClean="0"/>
                        <a:t>, 2008, 2.ª ed.</a:t>
                      </a:r>
                      <a:endParaRPr lang="es-MX" sz="1600" dirty="0">
                        <a:effectLst/>
                      </a:endParaRPr>
                    </a:p>
                    <a:p>
                      <a:pPr algn="just">
                        <a:lnSpc>
                          <a:spcPct val="115000"/>
                        </a:lnSpc>
                        <a:spcAft>
                          <a:spcPts val="0"/>
                        </a:spcAft>
                      </a:pPr>
                      <a:r>
                        <a:rPr lang="es-MX" sz="1600" dirty="0">
                          <a:effectLst/>
                        </a:rPr>
                        <a:t>Olvera García, Jorge. </a:t>
                      </a:r>
                      <a:r>
                        <a:rPr lang="es-MX" sz="1600" b="0" dirty="0">
                          <a:effectLst/>
                        </a:rPr>
                        <a:t>(2009)</a:t>
                      </a:r>
                      <a:r>
                        <a:rPr lang="es-MX" sz="1600" dirty="0">
                          <a:effectLst/>
                        </a:rPr>
                        <a:t>.</a:t>
                      </a:r>
                      <a:r>
                        <a:rPr lang="es-MX" sz="1600" i="1" dirty="0">
                          <a:effectLst/>
                        </a:rPr>
                        <a:t> </a:t>
                      </a:r>
                      <a:r>
                        <a:rPr lang="es-MX" sz="1600" b="0" i="1" dirty="0">
                          <a:effectLst/>
                        </a:rPr>
                        <a:t>Compilación Legislativa Universitaria</a:t>
                      </a:r>
                      <a:r>
                        <a:rPr lang="es-MX" sz="1600" dirty="0">
                          <a:effectLst/>
                        </a:rPr>
                        <a:t>. </a:t>
                      </a:r>
                      <a:r>
                        <a:rPr lang="es-MX" sz="1600" b="0" dirty="0">
                          <a:effectLst/>
                        </a:rPr>
                        <a:t>México. </a:t>
                      </a:r>
                      <a:r>
                        <a:rPr lang="es-MX" sz="1600" b="0" dirty="0" smtClean="0">
                          <a:effectLst/>
                        </a:rPr>
                        <a:t>UAEMex</a:t>
                      </a:r>
                    </a:p>
                    <a:p>
                      <a:pPr algn="just">
                        <a:lnSpc>
                          <a:spcPct val="115000"/>
                        </a:lnSpc>
                        <a:spcAft>
                          <a:spcPts val="0"/>
                        </a:spcAft>
                      </a:pPr>
                      <a:endParaRPr lang="es-MX" sz="1600" b="0" dirty="0" smtClean="0">
                        <a:effectLst/>
                      </a:endParaRPr>
                    </a:p>
                    <a:p>
                      <a:pPr marL="0" marR="0" indent="0" algn="just" defTabSz="457200" rtl="0" eaLnBrk="1" fontAlgn="auto" latinLnBrk="0" hangingPunct="1">
                        <a:lnSpc>
                          <a:spcPct val="115000"/>
                        </a:lnSpc>
                        <a:spcBef>
                          <a:spcPts val="0"/>
                        </a:spcBef>
                        <a:spcAft>
                          <a:spcPts val="0"/>
                        </a:spcAft>
                        <a:buClrTx/>
                        <a:buSzTx/>
                        <a:buFontTx/>
                        <a:buNone/>
                        <a:tabLst/>
                        <a:defRPr/>
                      </a:pPr>
                      <a:r>
                        <a:rPr lang="es-ES" sz="1600" b="1" dirty="0" smtClean="0"/>
                        <a:t>Martínez </a:t>
                      </a:r>
                      <a:r>
                        <a:rPr lang="es-ES" sz="1600" b="1" dirty="0" err="1" smtClean="0"/>
                        <a:t>Miguélez</a:t>
                      </a:r>
                      <a:r>
                        <a:rPr lang="es-ES" sz="1600" b="1" dirty="0" smtClean="0"/>
                        <a:t>, Miguel</a:t>
                      </a:r>
                      <a:r>
                        <a:rPr lang="es-ES" sz="1600" dirty="0" smtClean="0"/>
                        <a:t>. </a:t>
                      </a:r>
                      <a:r>
                        <a:rPr lang="es-ES" sz="1600" i="1" dirty="0" smtClean="0"/>
                        <a:t>Epistemología y metodología cualitativa en las ciencias sociales</a:t>
                      </a:r>
                      <a:r>
                        <a:rPr lang="es-ES" sz="1600" dirty="0" smtClean="0"/>
                        <a:t>.</a:t>
                      </a:r>
                    </a:p>
                    <a:p>
                      <a:pPr marL="0" marR="0" indent="0" algn="just" defTabSz="457200" rtl="0" eaLnBrk="1" fontAlgn="auto" latinLnBrk="0" hangingPunct="1">
                        <a:lnSpc>
                          <a:spcPct val="115000"/>
                        </a:lnSpc>
                        <a:spcBef>
                          <a:spcPts val="0"/>
                        </a:spcBef>
                        <a:spcAft>
                          <a:spcPts val="0"/>
                        </a:spcAft>
                        <a:buClrTx/>
                        <a:buSzTx/>
                        <a:buFontTx/>
                        <a:buNone/>
                        <a:tabLst/>
                        <a:defRPr/>
                      </a:pPr>
                      <a:endParaRPr lang="es-MX" sz="1600" b="1" dirty="0" smtClean="0"/>
                    </a:p>
                    <a:p>
                      <a:pPr marL="0" marR="0" indent="0" algn="just" defTabSz="457200" rtl="0" eaLnBrk="1" fontAlgn="auto" latinLnBrk="0" hangingPunct="1">
                        <a:lnSpc>
                          <a:spcPct val="115000"/>
                        </a:lnSpc>
                        <a:spcBef>
                          <a:spcPts val="0"/>
                        </a:spcBef>
                        <a:spcAft>
                          <a:spcPts val="0"/>
                        </a:spcAft>
                        <a:buClrTx/>
                        <a:buSzTx/>
                        <a:buFontTx/>
                        <a:buNone/>
                        <a:tabLst/>
                        <a:defRPr/>
                      </a:pPr>
                      <a:r>
                        <a:rPr lang="es-MX" sz="1600" b="1" dirty="0" smtClean="0"/>
                        <a:t>Plan de Estudios del Doctorado en Diseño</a:t>
                      </a:r>
                      <a:r>
                        <a:rPr lang="es-MX" sz="1600" dirty="0" smtClean="0"/>
                        <a:t>. (2009). UAEMex. Facultad de Arquitectura y Diseño. </a:t>
                      </a:r>
                    </a:p>
                  </a:txBody>
                  <a:tcPr marL="51435" marR="51435" marT="0" marB="0"/>
                </a:tc>
              </a:tr>
            </a:tbl>
          </a:graphicData>
        </a:graphic>
      </p:graphicFrame>
    </p:spTree>
    <p:extLst>
      <p:ext uri="{BB962C8B-B14F-4D97-AF65-F5344CB8AC3E}">
        <p14:creationId xmlns:p14="http://schemas.microsoft.com/office/powerpoint/2010/main" val="116250888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5656" y="338560"/>
            <a:ext cx="4987637" cy="706964"/>
          </a:xfrm>
        </p:spPr>
        <p:txBody>
          <a:bodyPr/>
          <a:lstStyle/>
          <a:p>
            <a:pPr algn="l"/>
            <a:r>
              <a:rPr lang="es-MX" b="1" dirty="0" smtClean="0">
                <a:solidFill>
                  <a:srgbClr val="B45EC7"/>
                </a:solidFill>
              </a:rPr>
              <a:t>Bibliografía</a:t>
            </a:r>
            <a:endParaRPr lang="es-MX" b="1" dirty="0">
              <a:solidFill>
                <a:srgbClr val="B45EC7"/>
              </a:solidFill>
            </a:endParaRPr>
          </a:p>
        </p:txBody>
      </p:sp>
      <p:sp>
        <p:nvSpPr>
          <p:cNvPr id="3" name="Marcador de texto vertical 2"/>
          <p:cNvSpPr>
            <a:spLocks noGrp="1"/>
          </p:cNvSpPr>
          <p:nvPr>
            <p:ph type="body" orient="vert" idx="1"/>
          </p:nvPr>
        </p:nvSpPr>
        <p:spPr/>
        <p:txBody>
          <a:bodyPr vert="horz"/>
          <a:lstStyle/>
          <a:p>
            <a:endParaRPr lang="es-MX" dirty="0" smtClean="0"/>
          </a:p>
          <a:p>
            <a:r>
              <a:rPr lang="es-MX" b="1" dirty="0" smtClean="0"/>
              <a:t>Vallejo, Alberto</a:t>
            </a:r>
            <a:r>
              <a:rPr lang="es-MX" dirty="0" smtClean="0"/>
              <a:t>. 2011. Apuntes de Doctorado en Diseño. </a:t>
            </a:r>
            <a:endParaRPr lang="es-MX" dirty="0"/>
          </a:p>
        </p:txBody>
      </p:sp>
      <p:sp>
        <p:nvSpPr>
          <p:cNvPr id="4" name="Marcador de pie de página 3"/>
          <p:cNvSpPr>
            <a:spLocks noGrp="1"/>
          </p:cNvSpPr>
          <p:nvPr>
            <p:ph type="ftr" sz="quarter" idx="11"/>
          </p:nvPr>
        </p:nvSpPr>
        <p:spPr/>
        <p:txBody>
          <a:bodyPr/>
          <a:lstStyle/>
          <a:p>
            <a:r>
              <a:rPr lang="sv-SE" smtClean="0"/>
              <a:t>Elaboró: Dra. Sandra A. Utrilla C.</a:t>
            </a:r>
            <a:endParaRPr lang="en-US" dirty="0"/>
          </a:p>
        </p:txBody>
      </p:sp>
      <p:graphicFrame>
        <p:nvGraphicFramePr>
          <p:cNvPr id="5" name="Tabla 4"/>
          <p:cNvGraphicFramePr>
            <a:graphicFrameLocks noGrp="1"/>
          </p:cNvGraphicFramePr>
          <p:nvPr>
            <p:extLst>
              <p:ext uri="{D42A27DB-BD31-4B8C-83A1-F6EECF244321}">
                <p14:modId xmlns:p14="http://schemas.microsoft.com/office/powerpoint/2010/main" val="3017477745"/>
              </p:ext>
            </p:extLst>
          </p:nvPr>
        </p:nvGraphicFramePr>
        <p:xfrm>
          <a:off x="404408" y="1997315"/>
          <a:ext cx="8410346" cy="4271843"/>
        </p:xfrm>
        <a:graphic>
          <a:graphicData uri="http://schemas.openxmlformats.org/drawingml/2006/table">
            <a:tbl>
              <a:tblPr firstRow="1" firstCol="1" bandRow="1">
                <a:tableStyleId>{5C22544A-7EE6-4342-B048-85BDC9FD1C3A}</a:tableStyleId>
              </a:tblPr>
              <a:tblGrid>
                <a:gridCol w="8410346"/>
              </a:tblGrid>
              <a:tr h="4271843">
                <a:tc>
                  <a:txBody>
                    <a:bodyPr/>
                    <a:lstStyle/>
                    <a:p>
                      <a:r>
                        <a:rPr lang="es-MX" sz="1800" dirty="0">
                          <a:effectLst/>
                        </a:rPr>
                        <a:t> </a:t>
                      </a:r>
                      <a:r>
                        <a:rPr lang="es-MX" sz="1800" dirty="0" smtClean="0">
                          <a:effectLst/>
                        </a:rPr>
                        <a:t>R</a:t>
                      </a:r>
                      <a:r>
                        <a:rPr lang="pt-BR" sz="1800" b="1" kern="1200" dirty="0" err="1" smtClean="0">
                          <a:solidFill>
                            <a:schemeClr val="lt1"/>
                          </a:solidFill>
                          <a:effectLst/>
                          <a:latin typeface="+mn-lt"/>
                          <a:ea typeface="+mn-ea"/>
                          <a:cs typeface="+mn-cs"/>
                        </a:rPr>
                        <a:t>eglamento</a:t>
                      </a:r>
                      <a:r>
                        <a:rPr lang="pt-BR" sz="1800" b="1" kern="1200" dirty="0" smtClean="0">
                          <a:solidFill>
                            <a:schemeClr val="lt1"/>
                          </a:solidFill>
                          <a:effectLst/>
                          <a:latin typeface="+mn-lt"/>
                          <a:ea typeface="+mn-ea"/>
                          <a:cs typeface="+mn-cs"/>
                        </a:rPr>
                        <a:t> de </a:t>
                      </a:r>
                      <a:r>
                        <a:rPr lang="pt-BR" sz="1800" b="1" kern="1200" dirty="0" err="1" smtClean="0">
                          <a:solidFill>
                            <a:schemeClr val="lt1"/>
                          </a:solidFill>
                          <a:effectLst/>
                          <a:latin typeface="+mn-lt"/>
                          <a:ea typeface="+mn-ea"/>
                          <a:cs typeface="+mn-cs"/>
                        </a:rPr>
                        <a:t>los</a:t>
                      </a:r>
                      <a:r>
                        <a:rPr lang="pt-BR" sz="1800" b="1" kern="1200" dirty="0" smtClean="0">
                          <a:solidFill>
                            <a:schemeClr val="lt1"/>
                          </a:solidFill>
                          <a:effectLst/>
                          <a:latin typeface="+mn-lt"/>
                          <a:ea typeface="+mn-ea"/>
                          <a:cs typeface="+mn-cs"/>
                        </a:rPr>
                        <a:t> </a:t>
                      </a:r>
                      <a:r>
                        <a:rPr lang="pt-BR" sz="1800" b="1" kern="1200" dirty="0" err="1" smtClean="0">
                          <a:solidFill>
                            <a:schemeClr val="lt1"/>
                          </a:solidFill>
                          <a:effectLst/>
                          <a:latin typeface="+mn-lt"/>
                          <a:ea typeface="+mn-ea"/>
                          <a:cs typeface="+mn-cs"/>
                        </a:rPr>
                        <a:t>Estudios</a:t>
                      </a:r>
                      <a:r>
                        <a:rPr lang="pt-BR" sz="1800" b="1" kern="1200" dirty="0" smtClean="0">
                          <a:solidFill>
                            <a:schemeClr val="lt1"/>
                          </a:solidFill>
                          <a:effectLst/>
                          <a:latin typeface="+mn-lt"/>
                          <a:ea typeface="+mn-ea"/>
                          <a:cs typeface="+mn-cs"/>
                        </a:rPr>
                        <a:t> </a:t>
                      </a:r>
                      <a:r>
                        <a:rPr lang="pt-BR" sz="1800" b="1" kern="1200" dirty="0" err="1" smtClean="0">
                          <a:solidFill>
                            <a:schemeClr val="lt1"/>
                          </a:solidFill>
                          <a:effectLst/>
                          <a:latin typeface="+mn-lt"/>
                          <a:ea typeface="+mn-ea"/>
                          <a:cs typeface="+mn-cs"/>
                        </a:rPr>
                        <a:t>Avanzados</a:t>
                      </a:r>
                      <a:r>
                        <a:rPr lang="pt-BR" sz="1800" b="1" kern="1200" dirty="0" smtClean="0">
                          <a:solidFill>
                            <a:schemeClr val="lt1"/>
                          </a:solidFill>
                          <a:effectLst/>
                          <a:latin typeface="+mn-lt"/>
                          <a:ea typeface="+mn-ea"/>
                          <a:cs typeface="+mn-cs"/>
                        </a:rPr>
                        <a:t> de </a:t>
                      </a:r>
                      <a:r>
                        <a:rPr lang="pt-BR" sz="1800" b="1" kern="1200" dirty="0" err="1" smtClean="0">
                          <a:solidFill>
                            <a:schemeClr val="lt1"/>
                          </a:solidFill>
                          <a:effectLst/>
                          <a:latin typeface="+mn-lt"/>
                          <a:ea typeface="+mn-ea"/>
                          <a:cs typeface="+mn-cs"/>
                        </a:rPr>
                        <a:t>la</a:t>
                      </a:r>
                      <a:r>
                        <a:rPr lang="pt-BR" sz="1800" b="1" kern="1200" dirty="0" smtClean="0">
                          <a:solidFill>
                            <a:schemeClr val="lt1"/>
                          </a:solidFill>
                          <a:effectLst/>
                          <a:latin typeface="+mn-lt"/>
                          <a:ea typeface="+mn-ea"/>
                          <a:cs typeface="+mn-cs"/>
                        </a:rPr>
                        <a:t> </a:t>
                      </a:r>
                      <a:r>
                        <a:rPr lang="pt-BR" sz="1800" b="1" kern="1200" dirty="0" err="1" smtClean="0">
                          <a:solidFill>
                            <a:schemeClr val="lt1"/>
                          </a:solidFill>
                          <a:effectLst/>
                          <a:latin typeface="+mn-lt"/>
                          <a:ea typeface="+mn-ea"/>
                          <a:cs typeface="+mn-cs"/>
                        </a:rPr>
                        <a:t>Universidad</a:t>
                      </a:r>
                      <a:r>
                        <a:rPr lang="pt-BR" sz="1800" b="1" kern="1200" dirty="0" smtClean="0">
                          <a:solidFill>
                            <a:schemeClr val="lt1"/>
                          </a:solidFill>
                          <a:effectLst/>
                          <a:latin typeface="+mn-lt"/>
                          <a:ea typeface="+mn-ea"/>
                          <a:cs typeface="+mn-cs"/>
                        </a:rPr>
                        <a:t> Autónoma </a:t>
                      </a:r>
                      <a:r>
                        <a:rPr lang="pt-BR" sz="1800" b="1" kern="1200" dirty="0" err="1" smtClean="0">
                          <a:solidFill>
                            <a:schemeClr val="lt1"/>
                          </a:solidFill>
                          <a:effectLst/>
                          <a:latin typeface="+mn-lt"/>
                          <a:ea typeface="+mn-ea"/>
                          <a:cs typeface="+mn-cs"/>
                        </a:rPr>
                        <a:t>del</a:t>
                      </a:r>
                      <a:r>
                        <a:rPr lang="pt-BR" sz="1800" b="1" kern="1200" dirty="0" smtClean="0">
                          <a:solidFill>
                            <a:schemeClr val="lt1"/>
                          </a:solidFill>
                          <a:effectLst/>
                          <a:latin typeface="+mn-lt"/>
                          <a:ea typeface="+mn-ea"/>
                          <a:cs typeface="+mn-cs"/>
                        </a:rPr>
                        <a:t> Estado de México.</a:t>
                      </a:r>
                      <a:r>
                        <a:rPr lang="pt-BR" sz="1800" b="1" kern="1200" baseline="0" dirty="0" smtClean="0">
                          <a:solidFill>
                            <a:schemeClr val="lt1"/>
                          </a:solidFill>
                          <a:effectLst/>
                          <a:latin typeface="+mn-lt"/>
                          <a:ea typeface="+mn-ea"/>
                          <a:cs typeface="+mn-cs"/>
                        </a:rPr>
                        <a:t> </a:t>
                      </a:r>
                      <a:endParaRPr lang="pt-BR" sz="1800" b="1" kern="1200" dirty="0" smtClean="0">
                        <a:solidFill>
                          <a:schemeClr val="lt1"/>
                        </a:solidFill>
                        <a:effectLst/>
                        <a:latin typeface="+mn-lt"/>
                        <a:ea typeface="+mn-ea"/>
                        <a:cs typeface="+mn-cs"/>
                      </a:endParaRPr>
                    </a:p>
                    <a:p>
                      <a:pPr marL="0" marR="0" indent="0" algn="l" defTabSz="457200" rtl="0" eaLnBrk="1" fontAlgn="auto" latinLnBrk="0" hangingPunct="1">
                        <a:lnSpc>
                          <a:spcPct val="115000"/>
                        </a:lnSpc>
                        <a:spcBef>
                          <a:spcPts val="0"/>
                        </a:spcBef>
                        <a:spcAft>
                          <a:spcPts val="0"/>
                        </a:spcAft>
                        <a:buClrTx/>
                        <a:buSzTx/>
                        <a:buFontTx/>
                        <a:buNone/>
                        <a:tabLst/>
                        <a:defRPr/>
                      </a:pPr>
                      <a:endParaRPr lang="es-ES" b="1" dirty="0" smtClean="0"/>
                    </a:p>
                    <a:p>
                      <a:pPr marL="0" marR="0" indent="0" algn="l" defTabSz="457200" rtl="0" eaLnBrk="1" fontAlgn="auto" latinLnBrk="0" hangingPunct="1">
                        <a:lnSpc>
                          <a:spcPct val="115000"/>
                        </a:lnSpc>
                        <a:spcBef>
                          <a:spcPts val="0"/>
                        </a:spcBef>
                        <a:spcAft>
                          <a:spcPts val="0"/>
                        </a:spcAft>
                        <a:buClrTx/>
                        <a:buSzTx/>
                        <a:buFontTx/>
                        <a:buNone/>
                        <a:tabLst/>
                        <a:defRPr/>
                      </a:pPr>
                      <a:r>
                        <a:rPr lang="es-ES" b="1" dirty="0" smtClean="0"/>
                        <a:t>Rodríguez M. Darío y </a:t>
                      </a:r>
                      <a:r>
                        <a:rPr lang="es-ES" b="1" dirty="0" err="1" smtClean="0"/>
                        <a:t>Opazo</a:t>
                      </a:r>
                      <a:r>
                        <a:rPr lang="es-ES" b="1" dirty="0" smtClean="0"/>
                        <a:t> B. María</a:t>
                      </a:r>
                      <a:r>
                        <a:rPr lang="es-ES" dirty="0" smtClean="0"/>
                        <a:t>. 2008. </a:t>
                      </a:r>
                      <a:r>
                        <a:rPr lang="es-ES" i="1" dirty="0" smtClean="0"/>
                        <a:t>Comunicaciones de la organización</a:t>
                      </a:r>
                      <a:r>
                        <a:rPr lang="es-ES" dirty="0" smtClean="0"/>
                        <a:t>. México. Edit. </a:t>
                      </a:r>
                      <a:r>
                        <a:rPr lang="es-ES" dirty="0" err="1" smtClean="0"/>
                        <a:t>Alfaomega</a:t>
                      </a:r>
                      <a:r>
                        <a:rPr lang="es-ES" dirty="0" smtClean="0"/>
                        <a:t>.</a:t>
                      </a:r>
                    </a:p>
                    <a:p>
                      <a:pPr>
                        <a:lnSpc>
                          <a:spcPct val="115000"/>
                        </a:lnSpc>
                        <a:spcAft>
                          <a:spcPts val="0"/>
                        </a:spcAft>
                      </a:pPr>
                      <a:endParaRPr lang="es-MX" sz="1800" dirty="0" smtClean="0">
                        <a:effectLst/>
                      </a:endParaRPr>
                    </a:p>
                    <a:p>
                      <a:pPr>
                        <a:lnSpc>
                          <a:spcPct val="115000"/>
                        </a:lnSpc>
                        <a:spcAft>
                          <a:spcPts val="0"/>
                        </a:spcAft>
                      </a:pPr>
                      <a:r>
                        <a:rPr lang="es-MX" sz="1800" dirty="0" smtClean="0">
                          <a:effectLst/>
                        </a:rPr>
                        <a:t>Schmelkes, Corina. </a:t>
                      </a:r>
                      <a:r>
                        <a:rPr lang="es-MX" sz="1800" b="0" dirty="0" smtClean="0">
                          <a:effectLst/>
                        </a:rPr>
                        <a:t>(1988)</a:t>
                      </a:r>
                      <a:r>
                        <a:rPr lang="es-MX" sz="1800" dirty="0" smtClean="0">
                          <a:effectLst/>
                        </a:rPr>
                        <a:t>. </a:t>
                      </a:r>
                      <a:r>
                        <a:rPr lang="es-MX" sz="1800" b="0" i="1" dirty="0" smtClean="0">
                          <a:effectLst/>
                        </a:rPr>
                        <a:t>Manual para la presentación de anteproyectos e informes de investigación</a:t>
                      </a:r>
                      <a:r>
                        <a:rPr lang="es-MX" sz="1800" b="0" dirty="0" smtClean="0">
                          <a:effectLst/>
                        </a:rPr>
                        <a:t>. Tesis</a:t>
                      </a:r>
                      <a:r>
                        <a:rPr lang="es-MX" sz="1800" dirty="0" smtClean="0">
                          <a:effectLst/>
                        </a:rPr>
                        <a:t>. México. Edit. Oxford. 2ª. Edición. </a:t>
                      </a:r>
                    </a:p>
                    <a:p>
                      <a:pPr>
                        <a:lnSpc>
                          <a:spcPct val="115000"/>
                        </a:lnSpc>
                        <a:spcAft>
                          <a:spcPts val="0"/>
                        </a:spcAft>
                      </a:pPr>
                      <a:endParaRPr lang="es-MX" sz="1800" dirty="0" smtClean="0">
                        <a:effectLst/>
                      </a:endParaRPr>
                    </a:p>
                    <a:p>
                      <a:pPr>
                        <a:lnSpc>
                          <a:spcPct val="115000"/>
                        </a:lnSpc>
                        <a:spcAft>
                          <a:spcPts val="0"/>
                        </a:spcAft>
                      </a:pPr>
                      <a:r>
                        <a:rPr lang="es-ES" b="1" dirty="0" smtClean="0"/>
                        <a:t>Tamayo y Tamayo</a:t>
                      </a:r>
                      <a:r>
                        <a:rPr lang="es-ES" dirty="0" smtClean="0"/>
                        <a:t>. 2003. </a:t>
                      </a:r>
                      <a:r>
                        <a:rPr lang="es-ES" i="1" dirty="0" smtClean="0"/>
                        <a:t>El proceso de la investigación científica</a:t>
                      </a:r>
                      <a:r>
                        <a:rPr lang="es-ES" dirty="0" smtClean="0"/>
                        <a:t>. Edit. </a:t>
                      </a:r>
                      <a:r>
                        <a:rPr lang="es-ES" dirty="0" err="1" smtClean="0"/>
                        <a:t>Limusa</a:t>
                      </a:r>
                      <a:r>
                        <a:rPr lang="es-ES" dirty="0" smtClean="0"/>
                        <a:t> Noriega. 45ª. Edición</a:t>
                      </a:r>
                      <a:endParaRPr lang="es-MX" sz="1800" dirty="0" smtClean="0">
                        <a:effectLst/>
                      </a:endParaRPr>
                    </a:p>
                    <a:p>
                      <a:pPr>
                        <a:lnSpc>
                          <a:spcPct val="115000"/>
                        </a:lnSpc>
                        <a:spcAft>
                          <a:spcPts val="0"/>
                        </a:spcAft>
                      </a:pPr>
                      <a:endParaRPr lang="es-MX" sz="1800" dirty="0" smtClean="0">
                        <a:effectLst/>
                      </a:endParaRPr>
                    </a:p>
                    <a:p>
                      <a:pPr>
                        <a:lnSpc>
                          <a:spcPct val="115000"/>
                        </a:lnSpc>
                        <a:spcAft>
                          <a:spcPts val="0"/>
                        </a:spcAft>
                      </a:pPr>
                      <a:r>
                        <a:rPr lang="es-MX" sz="1800" dirty="0" smtClean="0">
                          <a:effectLst/>
                        </a:rPr>
                        <a:t>Utrilla Cobos,</a:t>
                      </a:r>
                      <a:r>
                        <a:rPr lang="es-MX" sz="1800" baseline="0" dirty="0" smtClean="0">
                          <a:effectLst/>
                        </a:rPr>
                        <a:t> Sandra A. </a:t>
                      </a:r>
                      <a:r>
                        <a:rPr lang="es-MX" sz="1800" b="0" baseline="0" dirty="0" smtClean="0">
                          <a:effectLst/>
                        </a:rPr>
                        <a:t>(2015)</a:t>
                      </a:r>
                      <a:r>
                        <a:rPr lang="es-MX" sz="1800" baseline="0" dirty="0" smtClean="0">
                          <a:effectLst/>
                        </a:rPr>
                        <a:t>. </a:t>
                      </a:r>
                      <a:r>
                        <a:rPr lang="es-MX" sz="1800" b="0" i="1" baseline="0" dirty="0" smtClean="0">
                          <a:effectLst/>
                        </a:rPr>
                        <a:t>Registros desde el doctorado</a:t>
                      </a:r>
                      <a:r>
                        <a:rPr lang="es-MX" sz="1800" baseline="0" dirty="0" smtClean="0">
                          <a:effectLst/>
                        </a:rPr>
                        <a:t>. UAEMex. CIAD</a:t>
                      </a:r>
                      <a:endParaRPr lang="es-MX" sz="1800" dirty="0" smtClean="0">
                        <a:effectLst/>
                      </a:endParaRPr>
                    </a:p>
                  </a:txBody>
                  <a:tcPr marL="51435" marR="51435" marT="0" marB="0"/>
                </a:tc>
              </a:tr>
            </a:tbl>
          </a:graphicData>
        </a:graphic>
      </p:graphicFrame>
    </p:spTree>
    <p:extLst>
      <p:ext uri="{BB962C8B-B14F-4D97-AF65-F5344CB8AC3E}">
        <p14:creationId xmlns:p14="http://schemas.microsoft.com/office/powerpoint/2010/main" val="82735472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77817" y="1662545"/>
            <a:ext cx="6130637" cy="3925468"/>
          </a:xfrm>
        </p:spPr>
        <p:txBody>
          <a:bodyPr/>
          <a:lstStyle/>
          <a:p>
            <a:pPr algn="l">
              <a:lnSpc>
                <a:spcPct val="100000"/>
              </a:lnSpc>
            </a:pPr>
            <a:r>
              <a:rPr lang="en-US" sz="2000" b="1" dirty="0" err="1" smtClean="0"/>
              <a:t>Explicación</a:t>
            </a:r>
            <a:r>
              <a:rPr lang="en-US" sz="2000" b="1" dirty="0" smtClean="0"/>
              <a:t> </a:t>
            </a:r>
            <a:r>
              <a:rPr lang="en-US" sz="2000" b="1" dirty="0" err="1" smtClean="0"/>
              <a:t>modelo</a:t>
            </a:r>
            <a:r>
              <a:rPr lang="en-US" sz="2000" b="1" dirty="0" smtClean="0"/>
              <a:t> </a:t>
            </a:r>
            <a:r>
              <a:rPr lang="en-US" sz="2000" b="1" dirty="0" err="1" smtClean="0"/>
              <a:t>pedagógico</a:t>
            </a:r>
            <a:r>
              <a:rPr lang="en-US" sz="2000" dirty="0" smtClean="0"/>
              <a:t>. </a:t>
            </a:r>
            <a:br>
              <a:rPr lang="en-US" sz="2000" dirty="0" smtClean="0"/>
            </a:br>
            <a:r>
              <a:rPr lang="en-US" sz="2000" dirty="0" smtClean="0">
                <a:hlinkClick r:id="rId2"/>
              </a:rPr>
              <a:t>https</a:t>
            </a:r>
            <a:r>
              <a:rPr lang="en-US" sz="2000" dirty="0">
                <a:hlinkClick r:id="rId2"/>
              </a:rPr>
              <a:t>://www.google.com.mx/search?q=recorrido+</a:t>
            </a:r>
            <a:r>
              <a:rPr lang="en-US" sz="2000" dirty="0" smtClean="0">
                <a:hlinkClick r:id="rId2"/>
              </a:rPr>
              <a:t>pedag%</a:t>
            </a:r>
            <a:r>
              <a:rPr lang="en-US" sz="2000" dirty="0">
                <a:hlinkClick r:id="rId2"/>
              </a:rPr>
              <a:t>C3%B3gico&amp;source=lnms&amp;tbm=isch&amp;sa=X&amp;ved=0CAcQ_AUoAWoVChMIgNy30azHxwIVRBKSCh0hVA8_&amp;biw=1368&amp;bih=836#tbm=isch&amp;q=recorrido+pedag%C3%B3gico+del+dise%C3%B1o&amp;imgrc=q5j8EndlpSuExM%</a:t>
            </a:r>
            <a:r>
              <a:rPr lang="en-US" sz="2000" dirty="0" smtClean="0">
                <a:hlinkClick r:id="rId2"/>
              </a:rPr>
              <a:t>3A</a:t>
            </a:r>
            <a:r>
              <a:rPr lang="en-US" sz="2000" dirty="0" smtClean="0"/>
              <a:t> (</a:t>
            </a:r>
            <a:r>
              <a:rPr lang="en-US" sz="2000" dirty="0" err="1" smtClean="0"/>
              <a:t>Consulta</a:t>
            </a:r>
            <a:r>
              <a:rPr lang="en-US" sz="2000" dirty="0" smtClean="0"/>
              <a:t>: </a:t>
            </a:r>
            <a:r>
              <a:rPr lang="en-US" sz="2000" dirty="0" err="1"/>
              <a:t>S</a:t>
            </a:r>
            <a:r>
              <a:rPr lang="en-US" sz="2000" dirty="0" err="1" smtClean="0"/>
              <a:t>eptiembre</a:t>
            </a:r>
            <a:r>
              <a:rPr lang="en-US" sz="2000" dirty="0" smtClean="0"/>
              <a:t> 2016)</a:t>
            </a:r>
            <a:br>
              <a:rPr lang="en-US" sz="2000" dirty="0" smtClean="0"/>
            </a:br>
            <a:r>
              <a:rPr lang="en-US" sz="2000" b="1" dirty="0"/>
              <a:t/>
            </a:r>
            <a:br>
              <a:rPr lang="en-US" sz="2000" b="1" dirty="0"/>
            </a:br>
            <a:r>
              <a:rPr lang="en-US" sz="2000" b="1" dirty="0" err="1" smtClean="0"/>
              <a:t>Imágenes</a:t>
            </a:r>
            <a:r>
              <a:rPr lang="en-US" sz="2000" b="1" dirty="0" smtClean="0"/>
              <a:t> de </a:t>
            </a:r>
            <a:r>
              <a:rPr lang="en-US" sz="2000" b="1" dirty="0" err="1" smtClean="0"/>
              <a:t>patente</a:t>
            </a:r>
            <a:r>
              <a:rPr lang="en-US" sz="2000" dirty="0"/>
              <a:t/>
            </a:r>
            <a:br>
              <a:rPr lang="en-US" sz="2000" dirty="0"/>
            </a:br>
            <a:r>
              <a:rPr lang="en-US" sz="2000" dirty="0">
                <a:hlinkClick r:id="rId3"/>
              </a:rPr>
              <a:t>https://www.google.com.mx/search?q=recorrido+pedag%C3%B3gico&amp;source=lnms&amp;tbm=isch&amp;sa=X&amp;ved=0CAcQ_AUoAWoVChMIgNy30azHxwIVRBKSCh0hVA8_&amp;biw=1368&amp;bih=836#tbm=isch&amp;q=</a:t>
            </a:r>
            <a:r>
              <a:rPr lang="en-US" sz="2000" dirty="0" smtClean="0">
                <a:hlinkClick r:id="rId3"/>
              </a:rPr>
              <a:t>IMPI</a:t>
            </a:r>
            <a:r>
              <a:rPr lang="en-US" sz="2000" dirty="0" smtClean="0"/>
              <a:t>. (</a:t>
            </a:r>
            <a:r>
              <a:rPr lang="en-US" sz="2000" dirty="0" err="1" smtClean="0"/>
              <a:t>Consulta</a:t>
            </a:r>
            <a:r>
              <a:rPr lang="en-US" sz="2000" dirty="0" smtClean="0"/>
              <a:t>: </a:t>
            </a:r>
            <a:r>
              <a:rPr lang="en-US" sz="2000" dirty="0" err="1" smtClean="0"/>
              <a:t>Septiembre</a:t>
            </a:r>
            <a:r>
              <a:rPr lang="en-US" sz="2000" dirty="0" smtClean="0"/>
              <a:t> 2016)</a:t>
            </a:r>
            <a:endParaRPr lang="es-ES" sz="2000" dirty="0"/>
          </a:p>
        </p:txBody>
      </p:sp>
      <p:sp>
        <p:nvSpPr>
          <p:cNvPr id="3" name="Subtítulo 2"/>
          <p:cNvSpPr>
            <a:spLocks noGrp="1"/>
          </p:cNvSpPr>
          <p:nvPr>
            <p:ph type="subTitle" idx="1"/>
          </p:nvPr>
        </p:nvSpPr>
        <p:spPr>
          <a:xfrm>
            <a:off x="1293381" y="458115"/>
            <a:ext cx="2943784" cy="861420"/>
          </a:xfrm>
        </p:spPr>
        <p:txBody>
          <a:bodyPr>
            <a:normAutofit/>
          </a:bodyPr>
          <a:lstStyle/>
          <a:p>
            <a:r>
              <a:rPr lang="es-ES" sz="3600" b="1" dirty="0">
                <a:solidFill>
                  <a:srgbClr val="B45EC7"/>
                </a:solidFill>
              </a:rPr>
              <a:t>M</a:t>
            </a:r>
            <a:r>
              <a:rPr lang="es-ES" sz="3600" b="1" dirty="0" smtClean="0">
                <a:solidFill>
                  <a:srgbClr val="B45EC7"/>
                </a:solidFill>
              </a:rPr>
              <a:t>esografía</a:t>
            </a:r>
            <a:endParaRPr lang="es-ES" sz="3600" b="1" dirty="0">
              <a:solidFill>
                <a:srgbClr val="B45EC7"/>
              </a:solidFill>
            </a:endParaRPr>
          </a:p>
        </p:txBody>
      </p:sp>
    </p:spTree>
    <p:extLst>
      <p:ext uri="{BB962C8B-B14F-4D97-AF65-F5344CB8AC3E}">
        <p14:creationId xmlns:p14="http://schemas.microsoft.com/office/powerpoint/2010/main" val="2956119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379002"/>
            <a:ext cx="7570787" cy="818428"/>
          </a:xfrm>
        </p:spPr>
        <p:txBody>
          <a:bodyPr/>
          <a:lstStyle/>
          <a:p>
            <a:r>
              <a:rPr lang="es-ES" sz="3200" b="1" dirty="0">
                <a:solidFill>
                  <a:srgbClr val="9B6BF2"/>
                </a:solidFill>
              </a:rPr>
              <a:t>¿PARA QUE SIRVE EL APARATO CRITICO?</a:t>
            </a:r>
            <a:r>
              <a:rPr lang="es-ES" b="1" dirty="0">
                <a:solidFill>
                  <a:srgbClr val="9B6BF2"/>
                </a:solidFill>
              </a:rPr>
              <a:t/>
            </a:r>
            <a:br>
              <a:rPr lang="es-ES" b="1" dirty="0">
                <a:solidFill>
                  <a:srgbClr val="9B6BF2"/>
                </a:solidFill>
              </a:rPr>
            </a:br>
            <a:endParaRPr lang="es-ES" dirty="0"/>
          </a:p>
        </p:txBody>
      </p:sp>
      <p:sp>
        <p:nvSpPr>
          <p:cNvPr id="3" name="Marcador de contenido 2"/>
          <p:cNvSpPr>
            <a:spLocks noGrp="1"/>
          </p:cNvSpPr>
          <p:nvPr>
            <p:ph idx="1"/>
          </p:nvPr>
        </p:nvSpPr>
        <p:spPr/>
        <p:txBody>
          <a:bodyPr>
            <a:normAutofit/>
          </a:bodyPr>
          <a:lstStyle/>
          <a:p>
            <a:r>
              <a:rPr lang="es-ES" sz="4000" b="1" dirty="0">
                <a:solidFill>
                  <a:srgbClr val="9B6BF2"/>
                </a:solidFill>
              </a:rPr>
              <a:t>Como punto de partida para ejercer la crítica con la que se va construyendo un </a:t>
            </a:r>
            <a:r>
              <a:rPr lang="es-ES" sz="4000" b="1">
                <a:solidFill>
                  <a:srgbClr val="9B6BF2"/>
                </a:solidFill>
              </a:rPr>
              <a:t>nuevo </a:t>
            </a:r>
            <a:r>
              <a:rPr lang="es-ES" sz="4000" b="1" smtClean="0">
                <a:solidFill>
                  <a:srgbClr val="9B6BF2"/>
                </a:solidFill>
              </a:rPr>
              <a:t>conocimiento.</a:t>
            </a:r>
            <a:endParaRPr lang="es-ES" sz="4000" dirty="0"/>
          </a:p>
        </p:txBody>
      </p:sp>
    </p:spTree>
    <p:extLst>
      <p:ext uri="{BB962C8B-B14F-4D97-AF65-F5344CB8AC3E}">
        <p14:creationId xmlns:p14="http://schemas.microsoft.com/office/powerpoint/2010/main" val="1779656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66216" y="776215"/>
            <a:ext cx="6619244" cy="2095938"/>
          </a:xfrm>
        </p:spPr>
        <p:txBody>
          <a:bodyPr/>
          <a:lstStyle/>
          <a:p>
            <a:r>
              <a:rPr lang="es-ES" dirty="0" smtClean="0"/>
              <a:t>El autor tiene oportunidad de:</a:t>
            </a:r>
            <a:endParaRPr lang="es-ES" dirty="0"/>
          </a:p>
        </p:txBody>
      </p:sp>
      <p:sp>
        <p:nvSpPr>
          <p:cNvPr id="3" name="Subtítulo 2"/>
          <p:cNvSpPr>
            <a:spLocks noGrp="1"/>
          </p:cNvSpPr>
          <p:nvPr>
            <p:ph type="subTitle" idx="1"/>
          </p:nvPr>
        </p:nvSpPr>
        <p:spPr>
          <a:xfrm>
            <a:off x="1512454" y="3069562"/>
            <a:ext cx="5973005" cy="3104843"/>
          </a:xfrm>
        </p:spPr>
        <p:txBody>
          <a:bodyPr>
            <a:normAutofit/>
          </a:bodyPr>
          <a:lstStyle/>
          <a:p>
            <a:pPr algn="just"/>
            <a:r>
              <a:rPr lang="es-ES" sz="2400" cap="none" dirty="0" smtClean="0"/>
              <a:t>Realizar comentarios o acotaciones marginales a lo que está tratando; podrá hacer observaciones  que considere pertinentes, las cuales servirán para aclarar y remitir al lector a determinadas fuentes de información para mencionar detalles complementarios o de otra índole. </a:t>
            </a:r>
            <a:endParaRPr lang="es-ES" sz="2400" cap="none" dirty="0"/>
          </a:p>
        </p:txBody>
      </p:sp>
    </p:spTree>
    <p:extLst>
      <p:ext uri="{BB962C8B-B14F-4D97-AF65-F5344CB8AC3E}">
        <p14:creationId xmlns:p14="http://schemas.microsoft.com/office/powerpoint/2010/main" val="1244667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0908" y="2509277"/>
            <a:ext cx="4837321" cy="1730375"/>
          </a:xfrm>
        </p:spPr>
        <p:txBody>
          <a:bodyPr/>
          <a:lstStyle/>
          <a:p>
            <a:r>
              <a:rPr lang="es-MX" sz="3600" dirty="0" smtClean="0"/>
              <a:t>El método, procedimiento o metodología de la investigación</a:t>
            </a:r>
            <a:endParaRPr lang="es-MX" sz="3600" dirty="0"/>
          </a:p>
        </p:txBody>
      </p:sp>
      <p:sp>
        <p:nvSpPr>
          <p:cNvPr id="5" name="Marcador de pie de página 4"/>
          <p:cNvSpPr>
            <a:spLocks noGrp="1"/>
          </p:cNvSpPr>
          <p:nvPr>
            <p:ph type="ftr" sz="quarter" idx="11"/>
          </p:nvPr>
        </p:nvSpPr>
        <p:spPr/>
        <p:txBody>
          <a:bodyPr/>
          <a:lstStyle/>
          <a:p>
            <a:r>
              <a:rPr lang="sv-SE" smtClean="0"/>
              <a:t>Elaboró: Dra. Sandra A. Utrilla C.</a:t>
            </a:r>
            <a:endParaRPr lang="en-US" dirty="0"/>
          </a:p>
        </p:txBody>
      </p:sp>
      <p:sp>
        <p:nvSpPr>
          <p:cNvPr id="4" name="CuadroTexto 3"/>
          <p:cNvSpPr txBox="1"/>
          <p:nvPr/>
        </p:nvSpPr>
        <p:spPr>
          <a:xfrm>
            <a:off x="5068229" y="-45856"/>
            <a:ext cx="3523320" cy="6740308"/>
          </a:xfrm>
          <a:prstGeom prst="rect">
            <a:avLst/>
          </a:prstGeom>
          <a:noFill/>
        </p:spPr>
        <p:txBody>
          <a:bodyPr wrap="square" rtlCol="0">
            <a:spAutoFit/>
          </a:bodyPr>
          <a:lstStyle/>
          <a:p>
            <a:endParaRPr lang="es-MX" dirty="0"/>
          </a:p>
          <a:p>
            <a:r>
              <a:rPr lang="es-MX" b="1" dirty="0" smtClean="0"/>
              <a:t>El enfoque</a:t>
            </a:r>
            <a:r>
              <a:rPr lang="es-MX" dirty="0" smtClean="0"/>
              <a:t>.  </a:t>
            </a:r>
          </a:p>
          <a:p>
            <a:r>
              <a:rPr lang="es-MX" dirty="0" smtClean="0">
                <a:solidFill>
                  <a:schemeClr val="accent1"/>
                </a:solidFill>
              </a:rPr>
              <a:t>Definición de sus conceptos o categorías que definen sus observables</a:t>
            </a:r>
          </a:p>
          <a:p>
            <a:endParaRPr lang="es-MX" dirty="0" smtClean="0"/>
          </a:p>
          <a:p>
            <a:endParaRPr lang="es-MX" dirty="0"/>
          </a:p>
          <a:p>
            <a:r>
              <a:rPr lang="es-MX" b="1" dirty="0" smtClean="0"/>
              <a:t>El universo</a:t>
            </a:r>
          </a:p>
          <a:p>
            <a:r>
              <a:rPr lang="es-MX" dirty="0" smtClean="0">
                <a:solidFill>
                  <a:schemeClr val="accent1"/>
                </a:solidFill>
              </a:rPr>
              <a:t>Conjunto de variables. Datos y resultados de la investigación</a:t>
            </a:r>
          </a:p>
          <a:p>
            <a:endParaRPr lang="es-MX" dirty="0" smtClean="0"/>
          </a:p>
          <a:p>
            <a:endParaRPr lang="es-MX" dirty="0"/>
          </a:p>
          <a:p>
            <a:r>
              <a:rPr lang="es-MX" b="1" dirty="0" smtClean="0"/>
              <a:t>Diseño de procedimiento</a:t>
            </a:r>
          </a:p>
          <a:p>
            <a:r>
              <a:rPr lang="es-MX" dirty="0" smtClean="0">
                <a:solidFill>
                  <a:schemeClr val="accent1"/>
                </a:solidFill>
              </a:rPr>
              <a:t>Estrategias para estudiar al universo o una segmentación de ella.</a:t>
            </a:r>
          </a:p>
          <a:p>
            <a:endParaRPr lang="es-MX" dirty="0">
              <a:solidFill>
                <a:schemeClr val="accent1"/>
              </a:solidFill>
            </a:endParaRPr>
          </a:p>
          <a:p>
            <a:r>
              <a:rPr lang="es-MX" dirty="0" smtClean="0">
                <a:solidFill>
                  <a:schemeClr val="accent1"/>
                </a:solidFill>
              </a:rPr>
              <a:t>	Diseño de instrumentos de investigación.</a:t>
            </a:r>
          </a:p>
          <a:p>
            <a:endParaRPr lang="es-MX" dirty="0">
              <a:solidFill>
                <a:schemeClr val="accent1"/>
              </a:solidFill>
            </a:endParaRPr>
          </a:p>
          <a:p>
            <a:r>
              <a:rPr lang="es-MX" dirty="0" smtClean="0">
                <a:solidFill>
                  <a:schemeClr val="accent1"/>
                </a:solidFill>
              </a:rPr>
              <a:t>	Aplicación y análisis de resultados.</a:t>
            </a:r>
          </a:p>
          <a:p>
            <a:endParaRPr lang="es-MX" dirty="0">
              <a:solidFill>
                <a:schemeClr val="accent1"/>
              </a:solidFill>
            </a:endParaRPr>
          </a:p>
          <a:p>
            <a:r>
              <a:rPr lang="es-MX" dirty="0" smtClean="0">
                <a:solidFill>
                  <a:schemeClr val="accent1"/>
                </a:solidFill>
              </a:rPr>
              <a:t>	Presentación de resultados</a:t>
            </a:r>
            <a:endParaRPr lang="es-MX" dirty="0">
              <a:solidFill>
                <a:schemeClr val="accent1"/>
              </a:solidFill>
            </a:endParaRPr>
          </a:p>
        </p:txBody>
      </p:sp>
    </p:spTree>
    <p:extLst>
      <p:ext uri="{BB962C8B-B14F-4D97-AF65-F5344CB8AC3E}">
        <p14:creationId xmlns:p14="http://schemas.microsoft.com/office/powerpoint/2010/main" val="10000222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1406206"/>
            <a:ext cx="3612776" cy="1168400"/>
          </a:xfrm>
        </p:spPr>
        <p:txBody>
          <a:bodyPr/>
          <a:lstStyle/>
          <a:p>
            <a:r>
              <a:rPr lang="es-MX" dirty="0" smtClean="0"/>
              <a:t>TEXTOS. Redacción</a:t>
            </a:r>
            <a:br>
              <a:rPr lang="es-MX" dirty="0" smtClean="0"/>
            </a:br>
            <a:endParaRPr lang="es-MX" dirty="0"/>
          </a:p>
        </p:txBody>
      </p:sp>
      <p:sp>
        <p:nvSpPr>
          <p:cNvPr id="3" name="Marcador de contenido 2"/>
          <p:cNvSpPr>
            <a:spLocks noGrp="1"/>
          </p:cNvSpPr>
          <p:nvPr>
            <p:ph idx="1"/>
          </p:nvPr>
        </p:nvSpPr>
        <p:spPr>
          <a:xfrm>
            <a:off x="4335859" y="484910"/>
            <a:ext cx="4270095" cy="6373090"/>
          </a:xfrm>
        </p:spPr>
        <p:txBody>
          <a:bodyPr>
            <a:normAutofit fontScale="55000" lnSpcReduction="20000"/>
          </a:bodyPr>
          <a:lstStyle/>
          <a:p>
            <a:pPr marL="0" indent="0">
              <a:buNone/>
            </a:pPr>
            <a:endParaRPr lang="es-MX" b="1" dirty="0" smtClean="0"/>
          </a:p>
          <a:p>
            <a:r>
              <a:rPr lang="es-MX" sz="2900" dirty="0" smtClean="0"/>
              <a:t>Las</a:t>
            </a:r>
            <a:r>
              <a:rPr lang="es-MX" sz="2900" b="1" dirty="0" smtClean="0"/>
              <a:t> conclusiones</a:t>
            </a:r>
            <a:r>
              <a:rPr lang="es-MX" sz="2900" dirty="0" smtClean="0"/>
              <a:t> son la deducción lógica de la argumentación que la precede, deben dar aportaciones o varias proposiciones claras y ordenadamente dispuestas.</a:t>
            </a:r>
          </a:p>
          <a:p>
            <a:endParaRPr lang="es-MX" sz="2900" dirty="0" smtClean="0"/>
          </a:p>
          <a:p>
            <a:r>
              <a:rPr lang="es-MX" sz="2900" b="1" dirty="0"/>
              <a:t>Glosario</a:t>
            </a:r>
            <a:r>
              <a:rPr lang="es-MX" sz="2900" dirty="0"/>
              <a:t>: Es un listado de palabras técnicas con su respectivo significado; es como un pequeño diccionario especializado. Se presentan en orden alfabético.</a:t>
            </a:r>
          </a:p>
          <a:p>
            <a:pPr marL="0" indent="0">
              <a:buNone/>
            </a:pPr>
            <a:endParaRPr lang="es-MX" sz="2900" dirty="0" smtClean="0"/>
          </a:p>
          <a:p>
            <a:r>
              <a:rPr lang="es-MX" sz="2900" b="1" dirty="0" smtClean="0"/>
              <a:t>Anexos. </a:t>
            </a:r>
            <a:r>
              <a:rPr lang="es-MX" sz="2900" dirty="0" smtClean="0"/>
              <a:t>Debe estar mencionado en el texto y asignarle una identificación, se señalan con letra mayúscula (A,B,C,), según corresponda y si se requiere subdividir cada uno de ellos, con número arábigo (A.1, A.1, A.3). </a:t>
            </a:r>
            <a:r>
              <a:rPr lang="es-MX" sz="2900" i="1" dirty="0" smtClean="0"/>
              <a:t>Se pueden dar códigos personales.</a:t>
            </a:r>
          </a:p>
          <a:p>
            <a:pPr marL="0" indent="0">
              <a:buNone/>
            </a:pPr>
            <a:r>
              <a:rPr lang="es-MX" sz="2900" b="1" dirty="0"/>
              <a:t>	</a:t>
            </a:r>
            <a:endParaRPr lang="es-MX" sz="2900" dirty="0" smtClean="0"/>
          </a:p>
        </p:txBody>
      </p:sp>
      <p:sp>
        <p:nvSpPr>
          <p:cNvPr id="5" name="Marcador de pie de página 4"/>
          <p:cNvSpPr>
            <a:spLocks noGrp="1"/>
          </p:cNvSpPr>
          <p:nvPr>
            <p:ph type="ftr" sz="quarter" idx="11"/>
          </p:nvPr>
        </p:nvSpPr>
        <p:spPr/>
        <p:txBody>
          <a:bodyPr/>
          <a:lstStyle/>
          <a:p>
            <a:r>
              <a:rPr lang="sv-SE" smtClean="0"/>
              <a:t>Elaboró: Dra. Sandra A. Utrilla C.</a:t>
            </a:r>
            <a:endParaRPr lang="en-US"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216" y="3129280"/>
            <a:ext cx="2094869" cy="2166620"/>
          </a:xfrm>
          <a:prstGeom prst="rect">
            <a:avLst/>
          </a:prstGeom>
        </p:spPr>
      </p:pic>
    </p:spTree>
    <p:extLst>
      <p:ext uri="{BB962C8B-B14F-4D97-AF65-F5344CB8AC3E}">
        <p14:creationId xmlns:p14="http://schemas.microsoft.com/office/powerpoint/2010/main" val="14090539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909770"/>
            <a:ext cx="3612776" cy="1110673"/>
          </a:xfrm>
        </p:spPr>
        <p:txBody>
          <a:bodyPr/>
          <a:lstStyle/>
          <a:p>
            <a:r>
              <a:rPr lang="es-MX" dirty="0" smtClean="0"/>
              <a:t>TEXTOS. Redacción</a:t>
            </a:r>
            <a:br>
              <a:rPr lang="es-MX" dirty="0" smtClean="0"/>
            </a:br>
            <a:endParaRPr lang="es-MX" dirty="0"/>
          </a:p>
        </p:txBody>
      </p:sp>
      <p:sp>
        <p:nvSpPr>
          <p:cNvPr id="3" name="Marcador de contenido 2"/>
          <p:cNvSpPr>
            <a:spLocks noGrp="1"/>
          </p:cNvSpPr>
          <p:nvPr>
            <p:ph idx="1"/>
          </p:nvPr>
        </p:nvSpPr>
        <p:spPr>
          <a:xfrm>
            <a:off x="4375727" y="415636"/>
            <a:ext cx="4318000" cy="6281003"/>
          </a:xfrm>
        </p:spPr>
        <p:txBody>
          <a:bodyPr>
            <a:normAutofit fontScale="62500" lnSpcReduction="20000"/>
          </a:bodyPr>
          <a:lstStyle/>
          <a:p>
            <a:r>
              <a:rPr lang="es-MX" b="1" dirty="0" smtClean="0"/>
              <a:t>Introducción</a:t>
            </a:r>
            <a:r>
              <a:rPr lang="es-MX" dirty="0" smtClean="0"/>
              <a:t>: aclaración al lector la voz del autor (subrayado).</a:t>
            </a:r>
          </a:p>
          <a:p>
            <a:r>
              <a:rPr lang="es-MX" b="1" dirty="0" smtClean="0"/>
              <a:t>Párrafos</a:t>
            </a:r>
          </a:p>
          <a:p>
            <a:pPr marL="0" indent="0">
              <a:buNone/>
            </a:pPr>
            <a:r>
              <a:rPr lang="es-MX" dirty="0" smtClean="0"/>
              <a:t>	No </a:t>
            </a:r>
            <a:r>
              <a:rPr lang="es-MX" dirty="0"/>
              <a:t>menos de 5 renglones.</a:t>
            </a:r>
          </a:p>
          <a:p>
            <a:pPr marL="0" indent="0">
              <a:buNone/>
            </a:pPr>
            <a:r>
              <a:rPr lang="es-MX" dirty="0"/>
              <a:t>	Ni más de </a:t>
            </a:r>
            <a:r>
              <a:rPr lang="es-MX" dirty="0" smtClean="0"/>
              <a:t>12</a:t>
            </a:r>
          </a:p>
          <a:p>
            <a:pPr marL="0" indent="0">
              <a:buNone/>
            </a:pPr>
            <a:r>
              <a:rPr lang="es-MX" dirty="0"/>
              <a:t>	</a:t>
            </a:r>
            <a:r>
              <a:rPr lang="es-MX" b="1" dirty="0">
                <a:solidFill>
                  <a:schemeClr val="accent5"/>
                </a:solidFill>
              </a:rPr>
              <a:t>Preferentemente</a:t>
            </a:r>
            <a:r>
              <a:rPr lang="es-MX" dirty="0"/>
              <a:t>: 8 renglones</a:t>
            </a:r>
            <a:r>
              <a:rPr lang="es-MX" dirty="0" smtClean="0"/>
              <a:t>.</a:t>
            </a:r>
            <a:endParaRPr lang="es-MX" dirty="0"/>
          </a:p>
          <a:p>
            <a:r>
              <a:rPr lang="es-MX" dirty="0"/>
              <a:t>Los </a:t>
            </a:r>
            <a:r>
              <a:rPr lang="es-MX" b="1" dirty="0" smtClean="0"/>
              <a:t>anglicismos </a:t>
            </a:r>
            <a:r>
              <a:rPr lang="es-MX" i="1" dirty="0" smtClean="0"/>
              <a:t>(p. ej. </a:t>
            </a:r>
            <a:r>
              <a:rPr lang="es-MX" i="1" u="sng" dirty="0" err="1" smtClean="0"/>
              <a:t>Abstract</a:t>
            </a:r>
            <a:r>
              <a:rPr lang="es-MX" i="1" dirty="0" smtClean="0"/>
              <a:t>)</a:t>
            </a:r>
            <a:r>
              <a:rPr lang="es-MX" b="1" dirty="0" smtClean="0"/>
              <a:t>, </a:t>
            </a:r>
            <a:r>
              <a:rPr lang="es-MX" b="1" dirty="0"/>
              <a:t>galicismos</a:t>
            </a:r>
            <a:r>
              <a:rPr lang="es-MX" dirty="0"/>
              <a:t>, entre </a:t>
            </a:r>
            <a:r>
              <a:rPr lang="es-MX" dirty="0" smtClean="0"/>
              <a:t>otros, son palabras importadas, solo se usan de ser necesarios, pues se conocen como innecesarios, superfluos y  la lengua española tiene gran vitalidad. Constituyen barreras comunicacionales y pérdida de identidad nacional.</a:t>
            </a:r>
            <a:endParaRPr lang="es-MX" dirty="0"/>
          </a:p>
          <a:p>
            <a:r>
              <a:rPr lang="es-MX" b="1" dirty="0" smtClean="0"/>
              <a:t>Abreviaciones lingüísticas. </a:t>
            </a:r>
          </a:p>
          <a:p>
            <a:pPr marL="0" indent="0">
              <a:buNone/>
            </a:pPr>
            <a:r>
              <a:rPr lang="es-MX" dirty="0" smtClean="0"/>
              <a:t>Las</a:t>
            </a:r>
            <a:r>
              <a:rPr lang="es-MX" b="1" dirty="0" smtClean="0"/>
              <a:t> </a:t>
            </a:r>
            <a:r>
              <a:rPr lang="es-MX" b="1" i="1" dirty="0" smtClean="0"/>
              <a:t>siglas </a:t>
            </a:r>
            <a:r>
              <a:rPr lang="es-MX" dirty="0" smtClean="0"/>
              <a:t>conservan solo la inicial de cada palabra del enunciado (P. ej. OTAN). No llevan punto, aunque obviamente sí son abreviaciones. </a:t>
            </a:r>
          </a:p>
          <a:p>
            <a:pPr marL="0" indent="0">
              <a:buNone/>
            </a:pPr>
            <a:r>
              <a:rPr lang="es-MX" b="1" i="1" dirty="0" smtClean="0"/>
              <a:t>Abreviación</a:t>
            </a:r>
            <a:r>
              <a:rPr lang="es-MX" dirty="0" smtClean="0"/>
              <a:t>: (p. ej. Pág.), llevan tilde y siempre leeremos “página”.</a:t>
            </a:r>
          </a:p>
          <a:p>
            <a:pPr marL="0" indent="0">
              <a:buNone/>
            </a:pPr>
            <a:endParaRPr lang="es-MX" dirty="0" smtClean="0"/>
          </a:p>
        </p:txBody>
      </p:sp>
      <p:sp>
        <p:nvSpPr>
          <p:cNvPr id="5" name="Marcador de pie de página 4"/>
          <p:cNvSpPr>
            <a:spLocks noGrp="1"/>
          </p:cNvSpPr>
          <p:nvPr>
            <p:ph type="ftr" sz="quarter" idx="11"/>
          </p:nvPr>
        </p:nvSpPr>
        <p:spPr/>
        <p:txBody>
          <a:bodyPr/>
          <a:lstStyle/>
          <a:p>
            <a:r>
              <a:rPr lang="sv-SE" smtClean="0"/>
              <a:t>Elaboró: Dra. Sandra A. Utrilla C.</a:t>
            </a:r>
            <a:endParaRPr lang="en-US"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216" y="3129280"/>
            <a:ext cx="2094869" cy="2166620"/>
          </a:xfrm>
          <a:prstGeom prst="rect">
            <a:avLst/>
          </a:prstGeom>
        </p:spPr>
      </p:pic>
    </p:spTree>
    <p:extLst>
      <p:ext uri="{BB962C8B-B14F-4D97-AF65-F5344CB8AC3E}">
        <p14:creationId xmlns:p14="http://schemas.microsoft.com/office/powerpoint/2010/main" val="5763200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sv-SE" smtClean="0"/>
              <a:t>Elaboró: Dra. Sandra A. Utrilla C.</a:t>
            </a:r>
            <a:endParaRPr lang="en-US" dirty="0"/>
          </a:p>
        </p:txBody>
      </p:sp>
      <p:pic>
        <p:nvPicPr>
          <p:cNvPr id="5" name="Imagen 4"/>
          <p:cNvPicPr>
            <a:picLocks noChangeAspect="1"/>
          </p:cNvPicPr>
          <p:nvPr/>
        </p:nvPicPr>
        <p:blipFill>
          <a:blip r:embed="rId2"/>
          <a:stretch>
            <a:fillRect/>
          </a:stretch>
        </p:blipFill>
        <p:spPr>
          <a:xfrm>
            <a:off x="749905" y="116958"/>
            <a:ext cx="7317620" cy="6432699"/>
          </a:xfrm>
          <a:prstGeom prst="rect">
            <a:avLst/>
          </a:prstGeom>
        </p:spPr>
      </p:pic>
    </p:spTree>
    <p:extLst>
      <p:ext uri="{BB962C8B-B14F-4D97-AF65-F5344CB8AC3E}">
        <p14:creationId xmlns:p14="http://schemas.microsoft.com/office/powerpoint/2010/main" val="1602961736"/>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ón">
  <a:themeElements>
    <a:clrScheme name="Infusió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ón">
      <a:majorFont>
        <a:latin typeface="Mistral"/>
        <a:ea typeface=""/>
        <a:cs typeface=""/>
        <a:font script="Jpan" typeface="ＤＦＰ行書体"/>
      </a:majorFont>
      <a:minorFont>
        <a:latin typeface="Candara"/>
        <a:ea typeface=""/>
        <a:cs typeface=""/>
        <a:font script="Jpan" typeface="メイリオ"/>
      </a:minorFont>
    </a:fontScheme>
    <a:fmtScheme name="Infusió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Infusión.thmx</Template>
  <TotalTime>132</TotalTime>
  <Words>930</Words>
  <Application>Microsoft Macintosh PowerPoint</Application>
  <PresentationFormat>Presentación en pantalla (4:3)</PresentationFormat>
  <Paragraphs>136</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Infusión</vt:lpstr>
      <vt:lpstr>Universidad Autónoma del Estado de México Facultad de Arquitectura y Diseño  DOCTORADO EN DISEÑO Seminario de Investigación I.  1ª. parte </vt:lpstr>
      <vt:lpstr>La fuerza de la palabra</vt:lpstr>
      <vt:lpstr>APARATO CRITICO </vt:lpstr>
      <vt:lpstr>¿PARA QUE SIRVE EL APARATO CRITICO? </vt:lpstr>
      <vt:lpstr>El autor tiene oportunidad de:</vt:lpstr>
      <vt:lpstr>El método, procedimiento o metodología de la investigación</vt:lpstr>
      <vt:lpstr>TEXTOS. Redacción </vt:lpstr>
      <vt:lpstr>TEXTOS. Redacción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USO DE ORTOTIPOGRAFIA</vt:lpstr>
      <vt:lpstr>Presentación de PowerPoint</vt:lpstr>
      <vt:lpstr>Presentación de PowerPoint</vt:lpstr>
      <vt:lpstr>Presentación de PowerPoint</vt:lpstr>
      <vt:lpstr>Presentación de PowerPoint</vt:lpstr>
      <vt:lpstr>Las conclusiones y  las palabras</vt:lpstr>
      <vt:lpstr>Presentación de PowerPoint</vt:lpstr>
      <vt:lpstr>“Nada hay que nos pueda impedir elevarnos y mejorarnos,  y nadie puede detener nuestro progreso más que  nosotros mismos”</vt:lpstr>
      <vt:lpstr>Bibliografía</vt:lpstr>
      <vt:lpstr>Bibliografía</vt:lpstr>
      <vt:lpstr>Explicación modelo pedagógico.  https://www.google.com.mx/search?q=recorrido+pedag%C3%B3gico&amp;source=lnms&amp;tbm=isch&amp;sa=X&amp;ved=0CAcQ_AUoAWoVChMIgNy30azHxwIVRBKSCh0hVA8_&amp;biw=1368&amp;bih=836#tbm=isch&amp;q=recorrido+pedag%C3%B3gico+del+dise%C3%B1o&amp;imgrc=q5j8EndlpSuExM%3A (Consulta: Septiembre 2016)  Imágenes de patente https://www.google.com.mx/search?q=recorrido+pedag%C3%B3gico&amp;source=lnms&amp;tbm=isch&amp;sa=X&amp;ved=0CAcQ_AUoAWoVChMIgNy30azHxwIVRBKSCh0hVA8_&amp;biw=1368&amp;bih=836#tbm=isch&amp;q=IMPI. (Consulta: Septiembre 2016)</vt:lpstr>
    </vt:vector>
  </TitlesOfParts>
  <Company>fad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 Alicia Utrilla</dc:creator>
  <cp:lastModifiedBy>Sandra Alicia Utrilla</cp:lastModifiedBy>
  <cp:revision>22</cp:revision>
  <dcterms:created xsi:type="dcterms:W3CDTF">2016-10-07T19:51:31Z</dcterms:created>
  <dcterms:modified xsi:type="dcterms:W3CDTF">2016-10-10T15:42:55Z</dcterms:modified>
</cp:coreProperties>
</file>