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2"/>
  </p:notesMasterIdLst>
  <p:sldIdLst>
    <p:sldId id="256" r:id="rId2"/>
    <p:sldId id="332" r:id="rId3"/>
    <p:sldId id="270" r:id="rId4"/>
    <p:sldId id="272" r:id="rId5"/>
    <p:sldId id="274" r:id="rId6"/>
    <p:sldId id="275" r:id="rId7"/>
    <p:sldId id="277" r:id="rId8"/>
    <p:sldId id="287" r:id="rId9"/>
    <p:sldId id="279" r:id="rId10"/>
    <p:sldId id="281" r:id="rId11"/>
    <p:sldId id="327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286" r:id="rId25"/>
    <p:sldId id="285" r:id="rId26"/>
    <p:sldId id="304" r:id="rId27"/>
    <p:sldId id="328" r:id="rId28"/>
    <p:sldId id="329" r:id="rId29"/>
    <p:sldId id="330" r:id="rId30"/>
    <p:sldId id="33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>
    <p:extLst>
      <p:ext uri="{19B8F6BF-5375-455C-9EA6-DF929625EA0E}">
        <p15:presenceInfo xmlns="" xmlns:p15="http://schemas.microsoft.com/office/powerpoint/2012/main" userId="H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-80" y="-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commentAuthors" Target="commentAuthors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288017-3D8B-0A4F-A7A0-88FF643FFAD4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57CEFF-0D81-F54B-B20A-5BD915A3BF1B}">
      <dgm:prSet phldrT="[Texto]"/>
      <dgm:spPr/>
      <dgm:t>
        <a:bodyPr/>
        <a:lstStyle/>
        <a:p>
          <a:r>
            <a:rPr lang="es-ES" dirty="0" smtClean="0"/>
            <a:t>Diseño de la investigación</a:t>
          </a:r>
          <a:endParaRPr lang="es-ES" dirty="0"/>
        </a:p>
      </dgm:t>
    </dgm:pt>
    <dgm:pt modelId="{2E9B7909-2085-4847-BC64-5B8EDAAC9182}" type="parTrans" cxnId="{85A3CA90-8F07-5942-AD92-DD1DBE50010F}">
      <dgm:prSet/>
      <dgm:spPr/>
      <dgm:t>
        <a:bodyPr/>
        <a:lstStyle/>
        <a:p>
          <a:endParaRPr lang="es-ES"/>
        </a:p>
      </dgm:t>
    </dgm:pt>
    <dgm:pt modelId="{E38A2AED-43E3-794E-882D-1DDB7278CBA5}" type="sibTrans" cxnId="{85A3CA90-8F07-5942-AD92-DD1DBE50010F}">
      <dgm:prSet/>
      <dgm:spPr/>
      <dgm:t>
        <a:bodyPr/>
        <a:lstStyle/>
        <a:p>
          <a:endParaRPr lang="es-ES"/>
        </a:p>
      </dgm:t>
    </dgm:pt>
    <dgm:pt modelId="{DB49CEB9-5C4E-4E49-B109-B79D20B2E414}">
      <dgm:prSet phldrT="[Texto]" custT="1"/>
      <dgm:spPr/>
      <dgm:t>
        <a:bodyPr/>
        <a:lstStyle/>
        <a:p>
          <a:r>
            <a:rPr lang="es-ES" sz="1900" dirty="0" smtClean="0"/>
            <a:t>Tipo de investigación</a:t>
          </a:r>
        </a:p>
        <a:p>
          <a:r>
            <a:rPr lang="es-ES" sz="1600" i="1" dirty="0" smtClean="0">
              <a:solidFill>
                <a:srgbClr val="9B6BF2"/>
              </a:solidFill>
            </a:rPr>
            <a:t>Cualitativa, cuantitativa, Mixta</a:t>
          </a:r>
          <a:r>
            <a:rPr lang="es-ES" sz="1900" dirty="0" smtClean="0">
              <a:solidFill>
                <a:srgbClr val="9B6BF2"/>
              </a:solidFill>
            </a:rPr>
            <a:t>.</a:t>
          </a:r>
          <a:endParaRPr lang="es-ES" sz="1900" dirty="0">
            <a:solidFill>
              <a:srgbClr val="9B6BF2"/>
            </a:solidFill>
          </a:endParaRPr>
        </a:p>
      </dgm:t>
    </dgm:pt>
    <dgm:pt modelId="{0AFA1BCA-FD13-9148-88ED-F3F040EDAE31}" type="parTrans" cxnId="{174DD044-3155-CD47-998E-3E9C7BA51431}">
      <dgm:prSet/>
      <dgm:spPr/>
      <dgm:t>
        <a:bodyPr/>
        <a:lstStyle/>
        <a:p>
          <a:endParaRPr lang="es-ES"/>
        </a:p>
      </dgm:t>
    </dgm:pt>
    <dgm:pt modelId="{D5F39BC0-802F-C94D-9198-1CA2F056A764}" type="sibTrans" cxnId="{174DD044-3155-CD47-998E-3E9C7BA51431}">
      <dgm:prSet/>
      <dgm:spPr/>
      <dgm:t>
        <a:bodyPr/>
        <a:lstStyle/>
        <a:p>
          <a:endParaRPr lang="es-ES"/>
        </a:p>
      </dgm:t>
    </dgm:pt>
    <dgm:pt modelId="{6C829CFA-4C30-6E47-9761-3EBDF060F75A}">
      <dgm:prSet phldrT="[Texto]" custT="1"/>
      <dgm:spPr/>
      <dgm:t>
        <a:bodyPr/>
        <a:lstStyle/>
        <a:p>
          <a:r>
            <a:rPr lang="es-ES" sz="2100" dirty="0" smtClean="0"/>
            <a:t>Población o muestra</a:t>
          </a:r>
        </a:p>
        <a:p>
          <a:endParaRPr lang="es-ES" sz="2100" dirty="0" smtClean="0"/>
        </a:p>
        <a:p>
          <a:r>
            <a:rPr lang="es-ES" sz="1600" i="1" dirty="0" smtClean="0">
              <a:solidFill>
                <a:srgbClr val="9B6BF2"/>
              </a:solidFill>
            </a:rPr>
            <a:t>Personas Clave</a:t>
          </a:r>
          <a:endParaRPr lang="es-ES" sz="1600" i="1" dirty="0">
            <a:solidFill>
              <a:srgbClr val="9B6BF2"/>
            </a:solidFill>
          </a:endParaRPr>
        </a:p>
      </dgm:t>
    </dgm:pt>
    <dgm:pt modelId="{660B6849-3D6A-8E40-A817-E12DB46D1A46}" type="parTrans" cxnId="{106FA6FE-0845-3440-A03B-60E052CF519F}">
      <dgm:prSet/>
      <dgm:spPr/>
      <dgm:t>
        <a:bodyPr/>
        <a:lstStyle/>
        <a:p>
          <a:endParaRPr lang="es-ES"/>
        </a:p>
      </dgm:t>
    </dgm:pt>
    <dgm:pt modelId="{8BE27DB8-ABA3-9F4B-8EBD-0743CA4EFD0F}" type="sibTrans" cxnId="{106FA6FE-0845-3440-A03B-60E052CF519F}">
      <dgm:prSet/>
      <dgm:spPr/>
      <dgm:t>
        <a:bodyPr/>
        <a:lstStyle/>
        <a:p>
          <a:endParaRPr lang="es-ES"/>
        </a:p>
      </dgm:t>
    </dgm:pt>
    <dgm:pt modelId="{61B05BB1-3F25-6140-96CC-C8F8F7754EBE}">
      <dgm:prSet custT="1"/>
      <dgm:spPr/>
      <dgm:t>
        <a:bodyPr/>
        <a:lstStyle/>
        <a:p>
          <a:r>
            <a:rPr lang="es-ES" sz="2200" dirty="0" smtClean="0"/>
            <a:t>Técnicas e instrumentos para la </a:t>
          </a:r>
          <a:r>
            <a:rPr lang="es-ES" sz="1600" i="1" dirty="0" smtClean="0">
              <a:solidFill>
                <a:srgbClr val="9B6BF2"/>
              </a:solidFill>
            </a:rPr>
            <a:t>recolección de datos</a:t>
          </a:r>
        </a:p>
      </dgm:t>
    </dgm:pt>
    <dgm:pt modelId="{EA673497-28E8-1E47-939D-3775618CF234}" type="parTrans" cxnId="{8B5F73C0-8738-9F40-962F-C294E348D3BA}">
      <dgm:prSet/>
      <dgm:spPr/>
      <dgm:t>
        <a:bodyPr/>
        <a:lstStyle/>
        <a:p>
          <a:endParaRPr lang="es-ES"/>
        </a:p>
      </dgm:t>
    </dgm:pt>
    <dgm:pt modelId="{A3287FED-C97C-3B4C-99AA-E24257243552}" type="sibTrans" cxnId="{8B5F73C0-8738-9F40-962F-C294E348D3BA}">
      <dgm:prSet/>
      <dgm:spPr/>
      <dgm:t>
        <a:bodyPr/>
        <a:lstStyle/>
        <a:p>
          <a:endParaRPr lang="es-ES"/>
        </a:p>
      </dgm:t>
    </dgm:pt>
    <dgm:pt modelId="{31349034-0168-684D-B15A-A60BAF3A0B85}">
      <dgm:prSet/>
      <dgm:spPr/>
      <dgm:t>
        <a:bodyPr/>
        <a:lstStyle/>
        <a:p>
          <a:r>
            <a:rPr lang="es-ES" dirty="0" smtClean="0"/>
            <a:t>Análisis de </a:t>
          </a:r>
          <a:r>
            <a:rPr lang="es-ES" i="1" dirty="0" smtClean="0">
              <a:solidFill>
                <a:srgbClr val="9B6BF2"/>
              </a:solidFill>
            </a:rPr>
            <a:t>resultados</a:t>
          </a:r>
          <a:endParaRPr lang="es-ES" i="1" dirty="0">
            <a:solidFill>
              <a:srgbClr val="9B6BF2"/>
            </a:solidFill>
          </a:endParaRPr>
        </a:p>
      </dgm:t>
    </dgm:pt>
    <dgm:pt modelId="{9C517608-8599-CF4D-9196-F1C0CDB4EA9E}" type="parTrans" cxnId="{406A8D86-1B87-AF4C-AADA-44DD4938DC90}">
      <dgm:prSet/>
      <dgm:spPr/>
      <dgm:t>
        <a:bodyPr/>
        <a:lstStyle/>
        <a:p>
          <a:endParaRPr lang="es-ES"/>
        </a:p>
      </dgm:t>
    </dgm:pt>
    <dgm:pt modelId="{FE5E63E4-8E45-9444-8AB5-0C52758377F7}" type="sibTrans" cxnId="{406A8D86-1B87-AF4C-AADA-44DD4938DC90}">
      <dgm:prSet/>
      <dgm:spPr/>
      <dgm:t>
        <a:bodyPr/>
        <a:lstStyle/>
        <a:p>
          <a:endParaRPr lang="es-ES"/>
        </a:p>
      </dgm:t>
    </dgm:pt>
    <dgm:pt modelId="{B71FE5DF-5DD3-6945-AC99-49633417C365}" type="pres">
      <dgm:prSet presAssocID="{15288017-3D8B-0A4F-A7A0-88FF643FFA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F82E584-E3F0-0A47-80B2-EF7FA60323C2}" type="pres">
      <dgm:prSet presAssocID="{C857CEFF-0D81-F54B-B20A-5BD915A3BF1B}" presName="centerShape" presStyleLbl="node0" presStyleIdx="0" presStyleCnt="1"/>
      <dgm:spPr/>
      <dgm:t>
        <a:bodyPr/>
        <a:lstStyle/>
        <a:p>
          <a:endParaRPr lang="es-ES"/>
        </a:p>
      </dgm:t>
    </dgm:pt>
    <dgm:pt modelId="{8443EF0C-C8F6-8E41-9AE3-2F363BFB4EF3}" type="pres">
      <dgm:prSet presAssocID="{0AFA1BCA-FD13-9148-88ED-F3F040EDAE31}" presName="parTrans" presStyleLbl="bgSibTrans2D1" presStyleIdx="0" presStyleCnt="4"/>
      <dgm:spPr/>
      <dgm:t>
        <a:bodyPr/>
        <a:lstStyle/>
        <a:p>
          <a:endParaRPr lang="es-ES"/>
        </a:p>
      </dgm:t>
    </dgm:pt>
    <dgm:pt modelId="{05A36D10-31E4-D646-BDD2-30E2ADF08C6B}" type="pres">
      <dgm:prSet presAssocID="{DB49CEB9-5C4E-4E49-B109-B79D20B2E41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F19911-4FD2-B146-82C1-CBC678FDE12B}" type="pres">
      <dgm:prSet presAssocID="{660B6849-3D6A-8E40-A817-E12DB46D1A46}" presName="parTrans" presStyleLbl="bgSibTrans2D1" presStyleIdx="1" presStyleCnt="4"/>
      <dgm:spPr/>
      <dgm:t>
        <a:bodyPr/>
        <a:lstStyle/>
        <a:p>
          <a:endParaRPr lang="es-ES"/>
        </a:p>
      </dgm:t>
    </dgm:pt>
    <dgm:pt modelId="{72DF4512-E2F8-334C-B9DC-9B3452DB085C}" type="pres">
      <dgm:prSet presAssocID="{6C829CFA-4C30-6E47-9761-3EBDF060F75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039732-919A-F246-A7C8-37EE17A1A6E6}" type="pres">
      <dgm:prSet presAssocID="{EA673497-28E8-1E47-939D-3775618CF234}" presName="parTrans" presStyleLbl="bgSibTrans2D1" presStyleIdx="2" presStyleCnt="4"/>
      <dgm:spPr/>
      <dgm:t>
        <a:bodyPr/>
        <a:lstStyle/>
        <a:p>
          <a:endParaRPr lang="es-ES"/>
        </a:p>
      </dgm:t>
    </dgm:pt>
    <dgm:pt modelId="{5786A4C4-8E68-2F4E-BD02-AF698C94C7A3}" type="pres">
      <dgm:prSet presAssocID="{61B05BB1-3F25-6140-96CC-C8F8F7754EBE}" presName="node" presStyleLbl="node1" presStyleIdx="2" presStyleCnt="4" custRadScaleRad="107773" custRadScaleInc="24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DF7881-E2D5-8549-AE91-2F59789A1F9F}" type="pres">
      <dgm:prSet presAssocID="{9C517608-8599-CF4D-9196-F1C0CDB4EA9E}" presName="parTrans" presStyleLbl="bgSibTrans2D1" presStyleIdx="3" presStyleCnt="4"/>
      <dgm:spPr/>
      <dgm:t>
        <a:bodyPr/>
        <a:lstStyle/>
        <a:p>
          <a:endParaRPr lang="es-ES"/>
        </a:p>
      </dgm:t>
    </dgm:pt>
    <dgm:pt modelId="{D5F117E6-DB29-A243-BA52-FDFAE01C4B7D}" type="pres">
      <dgm:prSet presAssocID="{31349034-0168-684D-B15A-A60BAF3A0B8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451EF30-A68E-D745-B4F8-3D9253E0DBBA}" type="presOf" srcId="{61B05BB1-3F25-6140-96CC-C8F8F7754EBE}" destId="{5786A4C4-8E68-2F4E-BD02-AF698C94C7A3}" srcOrd="0" destOrd="0" presId="urn:microsoft.com/office/officeart/2005/8/layout/radial4"/>
    <dgm:cxn modelId="{8B5F73C0-8738-9F40-962F-C294E348D3BA}" srcId="{C857CEFF-0D81-F54B-B20A-5BD915A3BF1B}" destId="{61B05BB1-3F25-6140-96CC-C8F8F7754EBE}" srcOrd="2" destOrd="0" parTransId="{EA673497-28E8-1E47-939D-3775618CF234}" sibTransId="{A3287FED-C97C-3B4C-99AA-E24257243552}"/>
    <dgm:cxn modelId="{492C9F5B-ED48-CC4A-84AC-91100F88C0F8}" type="presOf" srcId="{660B6849-3D6A-8E40-A817-E12DB46D1A46}" destId="{12F19911-4FD2-B146-82C1-CBC678FDE12B}" srcOrd="0" destOrd="0" presId="urn:microsoft.com/office/officeart/2005/8/layout/radial4"/>
    <dgm:cxn modelId="{AA1D993C-51F1-D349-B3CD-C775BC4D826A}" type="presOf" srcId="{EA673497-28E8-1E47-939D-3775618CF234}" destId="{58039732-919A-F246-A7C8-37EE17A1A6E6}" srcOrd="0" destOrd="0" presId="urn:microsoft.com/office/officeart/2005/8/layout/radial4"/>
    <dgm:cxn modelId="{85A3CA90-8F07-5942-AD92-DD1DBE50010F}" srcId="{15288017-3D8B-0A4F-A7A0-88FF643FFAD4}" destId="{C857CEFF-0D81-F54B-B20A-5BD915A3BF1B}" srcOrd="0" destOrd="0" parTransId="{2E9B7909-2085-4847-BC64-5B8EDAAC9182}" sibTransId="{E38A2AED-43E3-794E-882D-1DDB7278CBA5}"/>
    <dgm:cxn modelId="{3935A3F5-B276-F04E-8916-3EFF7B94F304}" type="presOf" srcId="{15288017-3D8B-0A4F-A7A0-88FF643FFAD4}" destId="{B71FE5DF-5DD3-6945-AC99-49633417C365}" srcOrd="0" destOrd="0" presId="urn:microsoft.com/office/officeart/2005/8/layout/radial4"/>
    <dgm:cxn modelId="{406A8D86-1B87-AF4C-AADA-44DD4938DC90}" srcId="{C857CEFF-0D81-F54B-B20A-5BD915A3BF1B}" destId="{31349034-0168-684D-B15A-A60BAF3A0B85}" srcOrd="3" destOrd="0" parTransId="{9C517608-8599-CF4D-9196-F1C0CDB4EA9E}" sibTransId="{FE5E63E4-8E45-9444-8AB5-0C52758377F7}"/>
    <dgm:cxn modelId="{0C097CF5-7565-1A41-AFD1-87389363482D}" type="presOf" srcId="{9C517608-8599-CF4D-9196-F1C0CDB4EA9E}" destId="{3DDF7881-E2D5-8549-AE91-2F59789A1F9F}" srcOrd="0" destOrd="0" presId="urn:microsoft.com/office/officeart/2005/8/layout/radial4"/>
    <dgm:cxn modelId="{106FA6FE-0845-3440-A03B-60E052CF519F}" srcId="{C857CEFF-0D81-F54B-B20A-5BD915A3BF1B}" destId="{6C829CFA-4C30-6E47-9761-3EBDF060F75A}" srcOrd="1" destOrd="0" parTransId="{660B6849-3D6A-8E40-A817-E12DB46D1A46}" sibTransId="{8BE27DB8-ABA3-9F4B-8EBD-0743CA4EFD0F}"/>
    <dgm:cxn modelId="{12CA7ED5-7899-9E48-826D-6AE1DC9B2CDC}" type="presOf" srcId="{C857CEFF-0D81-F54B-B20A-5BD915A3BF1B}" destId="{DF82E584-E3F0-0A47-80B2-EF7FA60323C2}" srcOrd="0" destOrd="0" presId="urn:microsoft.com/office/officeart/2005/8/layout/radial4"/>
    <dgm:cxn modelId="{87D7D951-E30A-014D-AF68-E347DE05C512}" type="presOf" srcId="{DB49CEB9-5C4E-4E49-B109-B79D20B2E414}" destId="{05A36D10-31E4-D646-BDD2-30E2ADF08C6B}" srcOrd="0" destOrd="0" presId="urn:microsoft.com/office/officeart/2005/8/layout/radial4"/>
    <dgm:cxn modelId="{C81B5411-1AAF-8C44-83DC-08370D24CAD1}" type="presOf" srcId="{31349034-0168-684D-B15A-A60BAF3A0B85}" destId="{D5F117E6-DB29-A243-BA52-FDFAE01C4B7D}" srcOrd="0" destOrd="0" presId="urn:microsoft.com/office/officeart/2005/8/layout/radial4"/>
    <dgm:cxn modelId="{174DD044-3155-CD47-998E-3E9C7BA51431}" srcId="{C857CEFF-0D81-F54B-B20A-5BD915A3BF1B}" destId="{DB49CEB9-5C4E-4E49-B109-B79D20B2E414}" srcOrd="0" destOrd="0" parTransId="{0AFA1BCA-FD13-9148-88ED-F3F040EDAE31}" sibTransId="{D5F39BC0-802F-C94D-9198-1CA2F056A764}"/>
    <dgm:cxn modelId="{40DA11B5-399F-414D-9387-11C07F29046B}" type="presOf" srcId="{0AFA1BCA-FD13-9148-88ED-F3F040EDAE31}" destId="{8443EF0C-C8F6-8E41-9AE3-2F363BFB4EF3}" srcOrd="0" destOrd="0" presId="urn:microsoft.com/office/officeart/2005/8/layout/radial4"/>
    <dgm:cxn modelId="{3E9FD0E2-7D6D-9345-B2BB-7241FDB5B550}" type="presOf" srcId="{6C829CFA-4C30-6E47-9761-3EBDF060F75A}" destId="{72DF4512-E2F8-334C-B9DC-9B3452DB085C}" srcOrd="0" destOrd="0" presId="urn:microsoft.com/office/officeart/2005/8/layout/radial4"/>
    <dgm:cxn modelId="{07E990EA-EC05-8044-A0C3-107A757BC816}" type="presParOf" srcId="{B71FE5DF-5DD3-6945-AC99-49633417C365}" destId="{DF82E584-E3F0-0A47-80B2-EF7FA60323C2}" srcOrd="0" destOrd="0" presId="urn:microsoft.com/office/officeart/2005/8/layout/radial4"/>
    <dgm:cxn modelId="{18171D37-5505-B542-BAE9-9457AFAFDCC2}" type="presParOf" srcId="{B71FE5DF-5DD3-6945-AC99-49633417C365}" destId="{8443EF0C-C8F6-8E41-9AE3-2F363BFB4EF3}" srcOrd="1" destOrd="0" presId="urn:microsoft.com/office/officeart/2005/8/layout/radial4"/>
    <dgm:cxn modelId="{03B1684F-195A-7E4F-9FEA-28B5EB1CEB3E}" type="presParOf" srcId="{B71FE5DF-5DD3-6945-AC99-49633417C365}" destId="{05A36D10-31E4-D646-BDD2-30E2ADF08C6B}" srcOrd="2" destOrd="0" presId="urn:microsoft.com/office/officeart/2005/8/layout/radial4"/>
    <dgm:cxn modelId="{81090AFF-A5D8-4F4B-847A-F07D6C3C0DB2}" type="presParOf" srcId="{B71FE5DF-5DD3-6945-AC99-49633417C365}" destId="{12F19911-4FD2-B146-82C1-CBC678FDE12B}" srcOrd="3" destOrd="0" presId="urn:microsoft.com/office/officeart/2005/8/layout/radial4"/>
    <dgm:cxn modelId="{1B81749F-1571-C541-B9F1-0B15589E3233}" type="presParOf" srcId="{B71FE5DF-5DD3-6945-AC99-49633417C365}" destId="{72DF4512-E2F8-334C-B9DC-9B3452DB085C}" srcOrd="4" destOrd="0" presId="urn:microsoft.com/office/officeart/2005/8/layout/radial4"/>
    <dgm:cxn modelId="{8CE5C38D-F03C-4046-8596-2CC5F8EB3ECA}" type="presParOf" srcId="{B71FE5DF-5DD3-6945-AC99-49633417C365}" destId="{58039732-919A-F246-A7C8-37EE17A1A6E6}" srcOrd="5" destOrd="0" presId="urn:microsoft.com/office/officeart/2005/8/layout/radial4"/>
    <dgm:cxn modelId="{CB103B5F-13E9-0544-AAFF-EA7308A54FB1}" type="presParOf" srcId="{B71FE5DF-5DD3-6945-AC99-49633417C365}" destId="{5786A4C4-8E68-2F4E-BD02-AF698C94C7A3}" srcOrd="6" destOrd="0" presId="urn:microsoft.com/office/officeart/2005/8/layout/radial4"/>
    <dgm:cxn modelId="{B2408D6D-6AA2-7846-AB42-BBD6187402F5}" type="presParOf" srcId="{B71FE5DF-5DD3-6945-AC99-49633417C365}" destId="{3DDF7881-E2D5-8549-AE91-2F59789A1F9F}" srcOrd="7" destOrd="0" presId="urn:microsoft.com/office/officeart/2005/8/layout/radial4"/>
    <dgm:cxn modelId="{56FD5641-7114-B847-819A-E28DC6CD25D3}" type="presParOf" srcId="{B71FE5DF-5DD3-6945-AC99-49633417C365}" destId="{D5F117E6-DB29-A243-BA52-FDFAE01C4B7D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1FA099-DE25-544D-AED0-B75FFEBD263B}" type="doc">
      <dgm:prSet loTypeId="urn:microsoft.com/office/officeart/2005/8/layout/cycle4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80D71B75-538C-A244-8A29-C6613C891146}">
      <dgm:prSet phldrT="[Texto]" custT="1"/>
      <dgm:spPr/>
      <dgm:t>
        <a:bodyPr/>
        <a:lstStyle/>
        <a:p>
          <a:r>
            <a:rPr lang="es-ES" sz="1800" dirty="0" err="1" smtClean="0"/>
            <a:t>Conocimien</a:t>
          </a:r>
          <a:r>
            <a:rPr lang="es-ES" sz="1800" dirty="0" smtClean="0"/>
            <a:t>-</a:t>
          </a:r>
        </a:p>
        <a:p>
          <a:r>
            <a:rPr lang="es-ES" sz="1800" dirty="0" err="1" smtClean="0"/>
            <a:t>to</a:t>
          </a:r>
          <a:r>
            <a:rPr lang="es-ES" sz="1800" dirty="0" smtClean="0"/>
            <a:t> producido en el ámbito de aplicación</a:t>
          </a:r>
          <a:endParaRPr lang="es-ES" sz="1800" dirty="0"/>
        </a:p>
      </dgm:t>
    </dgm:pt>
    <dgm:pt modelId="{0CE10E9B-DBC3-DA47-B209-BE1F7BCBA66E}" type="parTrans" cxnId="{297931F9-1B62-B843-B663-A59D9AB865C7}">
      <dgm:prSet/>
      <dgm:spPr/>
      <dgm:t>
        <a:bodyPr/>
        <a:lstStyle/>
        <a:p>
          <a:endParaRPr lang="es-ES"/>
        </a:p>
      </dgm:t>
    </dgm:pt>
    <dgm:pt modelId="{DB13C10C-448E-4C4C-A9AB-3ABC069A26AF}" type="sibTrans" cxnId="{297931F9-1B62-B843-B663-A59D9AB865C7}">
      <dgm:prSet/>
      <dgm:spPr/>
      <dgm:t>
        <a:bodyPr/>
        <a:lstStyle/>
        <a:p>
          <a:endParaRPr lang="es-ES"/>
        </a:p>
      </dgm:t>
    </dgm:pt>
    <dgm:pt modelId="{69EEAAE3-7E09-F943-87C3-1269E523ECD3}">
      <dgm:prSet phldrT="[Texto]"/>
      <dgm:spPr/>
      <dgm:t>
        <a:bodyPr/>
        <a:lstStyle/>
        <a:p>
          <a:endParaRPr lang="es-ES" dirty="0"/>
        </a:p>
      </dgm:t>
    </dgm:pt>
    <dgm:pt modelId="{ACBE1632-CBB0-A340-9976-639AFA96C94E}" type="parTrans" cxnId="{883FCAB9-F09A-3B46-B476-44111B83D086}">
      <dgm:prSet/>
      <dgm:spPr/>
      <dgm:t>
        <a:bodyPr/>
        <a:lstStyle/>
        <a:p>
          <a:endParaRPr lang="es-ES"/>
        </a:p>
      </dgm:t>
    </dgm:pt>
    <dgm:pt modelId="{9CEFEA65-E5BD-C146-BD09-5D63815090D1}" type="sibTrans" cxnId="{883FCAB9-F09A-3B46-B476-44111B83D086}">
      <dgm:prSet/>
      <dgm:spPr/>
      <dgm:t>
        <a:bodyPr/>
        <a:lstStyle/>
        <a:p>
          <a:endParaRPr lang="es-ES"/>
        </a:p>
      </dgm:t>
    </dgm:pt>
    <dgm:pt modelId="{D65A454E-3187-EC4B-B665-C146473B5BDC}">
      <dgm:prSet phldrT="[Texto]" custT="1"/>
      <dgm:spPr/>
      <dgm:t>
        <a:bodyPr/>
        <a:lstStyle/>
        <a:p>
          <a:r>
            <a:rPr lang="es-ES" sz="1800" dirty="0" err="1" smtClean="0"/>
            <a:t>Transdiscipli-nariedad</a:t>
          </a:r>
          <a:endParaRPr lang="es-ES" sz="1800" dirty="0"/>
        </a:p>
      </dgm:t>
    </dgm:pt>
    <dgm:pt modelId="{6FCE50B8-4B0A-F24A-85D1-41CDE5207C9D}" type="parTrans" cxnId="{68CDE7B1-BCCB-3240-B217-B14C9473D045}">
      <dgm:prSet/>
      <dgm:spPr/>
      <dgm:t>
        <a:bodyPr/>
        <a:lstStyle/>
        <a:p>
          <a:endParaRPr lang="es-ES"/>
        </a:p>
      </dgm:t>
    </dgm:pt>
    <dgm:pt modelId="{8E713411-A21F-6C44-BF31-F7CC12F900A5}" type="sibTrans" cxnId="{68CDE7B1-BCCB-3240-B217-B14C9473D045}">
      <dgm:prSet/>
      <dgm:spPr/>
      <dgm:t>
        <a:bodyPr/>
        <a:lstStyle/>
        <a:p>
          <a:endParaRPr lang="es-ES"/>
        </a:p>
      </dgm:t>
    </dgm:pt>
    <dgm:pt modelId="{C390B87F-6A9A-9F49-8985-FA44627C20C6}">
      <dgm:prSet phldrT="[Texto]" custT="1"/>
      <dgm:spPr/>
      <dgm:t>
        <a:bodyPr/>
        <a:lstStyle/>
        <a:p>
          <a:r>
            <a:rPr lang="es-ES" sz="1400" dirty="0" smtClean="0"/>
            <a:t>Articular teorías, métodos y procedimientos de diferentes disciplinas.</a:t>
          </a:r>
          <a:endParaRPr lang="es-ES" sz="1400" dirty="0"/>
        </a:p>
      </dgm:t>
    </dgm:pt>
    <dgm:pt modelId="{AF856B3C-CB21-A34C-9FA7-EA1BFDE39508}" type="parTrans" cxnId="{25B730AC-41C0-2A47-9F38-DA1399A58BE3}">
      <dgm:prSet/>
      <dgm:spPr/>
      <dgm:t>
        <a:bodyPr/>
        <a:lstStyle/>
        <a:p>
          <a:endParaRPr lang="es-ES"/>
        </a:p>
      </dgm:t>
    </dgm:pt>
    <dgm:pt modelId="{55F3B69C-A97E-7245-BEDB-D7A0DA512B02}" type="sibTrans" cxnId="{25B730AC-41C0-2A47-9F38-DA1399A58BE3}">
      <dgm:prSet/>
      <dgm:spPr/>
      <dgm:t>
        <a:bodyPr/>
        <a:lstStyle/>
        <a:p>
          <a:endParaRPr lang="es-ES"/>
        </a:p>
      </dgm:t>
    </dgm:pt>
    <dgm:pt modelId="{BAB55C0B-CC80-6449-A746-C678ADC4E916}">
      <dgm:prSet phldrT="[Texto]" custT="1"/>
      <dgm:spPr/>
      <dgm:t>
        <a:bodyPr/>
        <a:lstStyle/>
        <a:p>
          <a:r>
            <a:rPr lang="es-ES" sz="1800" b="1" dirty="0" smtClean="0"/>
            <a:t>Control de calidad</a:t>
          </a:r>
          <a:endParaRPr lang="es-ES" sz="1800" b="1" dirty="0"/>
        </a:p>
      </dgm:t>
    </dgm:pt>
    <dgm:pt modelId="{A63D1B9A-5A1B-EF43-BAAE-BE100C265FF9}" type="parTrans" cxnId="{56F2B924-BEE4-BC4C-8DB4-E7C41FD2F31C}">
      <dgm:prSet/>
      <dgm:spPr/>
      <dgm:t>
        <a:bodyPr/>
        <a:lstStyle/>
        <a:p>
          <a:endParaRPr lang="es-ES"/>
        </a:p>
      </dgm:t>
    </dgm:pt>
    <dgm:pt modelId="{079D720F-ECAA-A746-9DB1-B020F6061BB1}" type="sibTrans" cxnId="{56F2B924-BEE4-BC4C-8DB4-E7C41FD2F31C}">
      <dgm:prSet/>
      <dgm:spPr/>
      <dgm:t>
        <a:bodyPr/>
        <a:lstStyle/>
        <a:p>
          <a:endParaRPr lang="es-ES"/>
        </a:p>
      </dgm:t>
    </dgm:pt>
    <dgm:pt modelId="{FB35573B-5637-574F-8D5F-F9C1A05D517F}">
      <dgm:prSet phldrT="[Texto]" custT="1"/>
      <dgm:spPr/>
      <dgm:t>
        <a:bodyPr/>
        <a:lstStyle/>
        <a:p>
          <a:r>
            <a:rPr lang="es-ES" sz="1400" dirty="0" smtClean="0">
              <a:solidFill>
                <a:schemeClr val="accent3"/>
              </a:solidFill>
            </a:rPr>
            <a:t>Criterios de validez, confiabilidad, carácter social, académico</a:t>
          </a:r>
          <a:r>
            <a:rPr lang="es-ES" sz="1400" dirty="0" smtClean="0"/>
            <a:t>, económico.</a:t>
          </a:r>
          <a:endParaRPr lang="es-ES" sz="1400" dirty="0"/>
        </a:p>
      </dgm:t>
    </dgm:pt>
    <dgm:pt modelId="{5AF2961B-5CE2-0F45-B17F-0DB67E821D52}" type="parTrans" cxnId="{5278BDFE-FA60-D849-9DBF-310E0B05DDB1}">
      <dgm:prSet/>
      <dgm:spPr/>
      <dgm:t>
        <a:bodyPr/>
        <a:lstStyle/>
        <a:p>
          <a:endParaRPr lang="es-ES"/>
        </a:p>
      </dgm:t>
    </dgm:pt>
    <dgm:pt modelId="{AAB175CC-125F-2541-BDCB-6AE700B4C828}" type="sibTrans" cxnId="{5278BDFE-FA60-D849-9DBF-310E0B05DDB1}">
      <dgm:prSet/>
      <dgm:spPr/>
      <dgm:t>
        <a:bodyPr/>
        <a:lstStyle/>
        <a:p>
          <a:endParaRPr lang="es-ES"/>
        </a:p>
      </dgm:t>
    </dgm:pt>
    <dgm:pt modelId="{A435CC6C-2B99-574D-80B5-BBD4D9456B95}">
      <dgm:prSet phldrT="[Texto]" custT="1"/>
      <dgm:spPr/>
      <dgm:t>
        <a:bodyPr/>
        <a:lstStyle/>
        <a:p>
          <a:r>
            <a:rPr lang="es-ES" sz="1700" dirty="0" smtClean="0"/>
            <a:t>Hetero-</a:t>
          </a:r>
        </a:p>
        <a:p>
          <a:r>
            <a:rPr lang="es-ES" sz="1700" dirty="0" err="1" smtClean="0"/>
            <a:t>geneidad</a:t>
          </a:r>
          <a:r>
            <a:rPr lang="es-ES" sz="1700" dirty="0" smtClean="0"/>
            <a:t>  y diversidad organizativa</a:t>
          </a:r>
          <a:endParaRPr lang="es-ES" sz="1700" dirty="0"/>
        </a:p>
      </dgm:t>
    </dgm:pt>
    <dgm:pt modelId="{D76CB32B-A495-F745-BA76-FBEF8523254F}" type="parTrans" cxnId="{90264D65-5BB6-4A45-9E1F-06D3FE54119B}">
      <dgm:prSet/>
      <dgm:spPr/>
      <dgm:t>
        <a:bodyPr/>
        <a:lstStyle/>
        <a:p>
          <a:endParaRPr lang="es-ES"/>
        </a:p>
      </dgm:t>
    </dgm:pt>
    <dgm:pt modelId="{7023172C-64E4-C848-9783-436FC83D7233}" type="sibTrans" cxnId="{90264D65-5BB6-4A45-9E1F-06D3FE54119B}">
      <dgm:prSet/>
      <dgm:spPr/>
      <dgm:t>
        <a:bodyPr/>
        <a:lstStyle/>
        <a:p>
          <a:endParaRPr lang="es-ES"/>
        </a:p>
      </dgm:t>
    </dgm:pt>
    <dgm:pt modelId="{FEDD823D-8117-F84E-93A7-E3D13BD37206}">
      <dgm:prSet phldrT="[Texto]"/>
      <dgm:spPr/>
      <dgm:t>
        <a:bodyPr/>
        <a:lstStyle/>
        <a:p>
          <a:r>
            <a:rPr lang="es-ES" b="1" dirty="0" smtClean="0">
              <a:solidFill>
                <a:srgbClr val="E45F3C"/>
              </a:solidFill>
            </a:rPr>
            <a:t>Manejo organizativo</a:t>
          </a:r>
          <a:endParaRPr lang="es-ES" b="1" dirty="0">
            <a:solidFill>
              <a:srgbClr val="E45F3C"/>
            </a:solidFill>
          </a:endParaRPr>
        </a:p>
      </dgm:t>
    </dgm:pt>
    <dgm:pt modelId="{E7454D71-89AE-874C-86FD-B56A45C60ED0}" type="parTrans" cxnId="{484991DD-E024-E449-BE30-7AD0354BDF70}">
      <dgm:prSet/>
      <dgm:spPr/>
      <dgm:t>
        <a:bodyPr/>
        <a:lstStyle/>
        <a:p>
          <a:endParaRPr lang="es-ES"/>
        </a:p>
      </dgm:t>
    </dgm:pt>
    <dgm:pt modelId="{42CA7657-7278-E840-990A-2B963982C287}" type="sibTrans" cxnId="{484991DD-E024-E449-BE30-7AD0354BDF70}">
      <dgm:prSet/>
      <dgm:spPr/>
      <dgm:t>
        <a:bodyPr/>
        <a:lstStyle/>
        <a:p>
          <a:endParaRPr lang="es-ES"/>
        </a:p>
      </dgm:t>
    </dgm:pt>
    <dgm:pt modelId="{F7DB6776-DAD9-E147-8073-2AFDF30C91DF}">
      <dgm:prSet phldrT="[Texto]" custT="1"/>
      <dgm:spPr/>
      <dgm:t>
        <a:bodyPr/>
        <a:lstStyle/>
        <a:p>
          <a:r>
            <a:rPr lang="es-ES" sz="1400" b="0" dirty="0" smtClean="0">
              <a:solidFill>
                <a:schemeClr val="accent3"/>
              </a:solidFill>
            </a:rPr>
            <a:t>Fundamentar</a:t>
          </a:r>
          <a:endParaRPr lang="es-ES" sz="1400" b="0" dirty="0">
            <a:solidFill>
              <a:schemeClr val="accent3"/>
            </a:solidFill>
          </a:endParaRPr>
        </a:p>
      </dgm:t>
    </dgm:pt>
    <dgm:pt modelId="{F9411FE8-E141-064C-8568-257F81122C11}" type="parTrans" cxnId="{EEE768DC-9DD2-DF48-AF92-8095C9490FFB}">
      <dgm:prSet/>
      <dgm:spPr/>
      <dgm:t>
        <a:bodyPr/>
        <a:lstStyle/>
        <a:p>
          <a:endParaRPr lang="es-ES"/>
        </a:p>
      </dgm:t>
    </dgm:pt>
    <dgm:pt modelId="{CEF4AFC6-0055-E44C-A75A-4CF5FEEAFB1E}" type="sibTrans" cxnId="{EEE768DC-9DD2-DF48-AF92-8095C9490FFB}">
      <dgm:prSet/>
      <dgm:spPr/>
      <dgm:t>
        <a:bodyPr/>
        <a:lstStyle/>
        <a:p>
          <a:endParaRPr lang="es-ES"/>
        </a:p>
      </dgm:t>
    </dgm:pt>
    <dgm:pt modelId="{0E6A7E04-4296-A84A-B516-BA63DA08C37C}">
      <dgm:prSet phldrT="[Texto]"/>
      <dgm:spPr/>
      <dgm:t>
        <a:bodyPr/>
        <a:lstStyle/>
        <a:p>
          <a:endParaRPr lang="es-ES" sz="1100" dirty="0"/>
        </a:p>
      </dgm:t>
    </dgm:pt>
    <dgm:pt modelId="{99ABF8B1-473F-2E41-A064-D7D6E66CB67C}" type="parTrans" cxnId="{33AF3B5A-8E07-6B42-932C-FF088E032E1B}">
      <dgm:prSet/>
      <dgm:spPr/>
      <dgm:t>
        <a:bodyPr/>
        <a:lstStyle/>
        <a:p>
          <a:endParaRPr lang="es-ES"/>
        </a:p>
      </dgm:t>
    </dgm:pt>
    <dgm:pt modelId="{CEAE62D2-762F-B742-A345-501156B08182}" type="sibTrans" cxnId="{33AF3B5A-8E07-6B42-932C-FF088E032E1B}">
      <dgm:prSet/>
      <dgm:spPr/>
      <dgm:t>
        <a:bodyPr/>
        <a:lstStyle/>
        <a:p>
          <a:endParaRPr lang="es-ES"/>
        </a:p>
      </dgm:t>
    </dgm:pt>
    <dgm:pt modelId="{7CD26110-E4E8-A34E-A3EB-F72C36C5B68A}">
      <dgm:prSet phldrT="[Texto]"/>
      <dgm:spPr/>
      <dgm:t>
        <a:bodyPr/>
        <a:lstStyle/>
        <a:p>
          <a:endParaRPr lang="es-ES" sz="1100" dirty="0"/>
        </a:p>
      </dgm:t>
    </dgm:pt>
    <dgm:pt modelId="{EADB42F3-4B53-A443-8D15-958BB9BF202B}" type="parTrans" cxnId="{A8469DFA-70A4-E247-9246-D6E32760C1CB}">
      <dgm:prSet/>
      <dgm:spPr/>
      <dgm:t>
        <a:bodyPr/>
        <a:lstStyle/>
        <a:p>
          <a:endParaRPr lang="es-ES"/>
        </a:p>
      </dgm:t>
    </dgm:pt>
    <dgm:pt modelId="{AED9F770-7803-8F46-A85C-0FA058F2C974}" type="sibTrans" cxnId="{A8469DFA-70A4-E247-9246-D6E32760C1CB}">
      <dgm:prSet/>
      <dgm:spPr/>
      <dgm:t>
        <a:bodyPr/>
        <a:lstStyle/>
        <a:p>
          <a:endParaRPr lang="es-ES"/>
        </a:p>
      </dgm:t>
    </dgm:pt>
    <dgm:pt modelId="{7C6352F3-6F5A-F241-B29F-8B27EA2025B0}">
      <dgm:prSet phldrT="[Texto]" custT="1"/>
      <dgm:spPr/>
      <dgm:t>
        <a:bodyPr/>
        <a:lstStyle/>
        <a:p>
          <a:r>
            <a:rPr lang="es-ES" sz="1400" dirty="0" smtClean="0"/>
            <a:t>Aparato crítico</a:t>
          </a:r>
          <a:endParaRPr lang="es-ES" sz="1400" dirty="0"/>
        </a:p>
      </dgm:t>
    </dgm:pt>
    <dgm:pt modelId="{CA3FAE06-6CCE-2245-BFB7-391D5A8D9D4F}" type="parTrans" cxnId="{11A192CC-EC71-4B4A-A596-97326A0FABE3}">
      <dgm:prSet/>
      <dgm:spPr/>
      <dgm:t>
        <a:bodyPr/>
        <a:lstStyle/>
        <a:p>
          <a:endParaRPr lang="es-ES"/>
        </a:p>
      </dgm:t>
    </dgm:pt>
    <dgm:pt modelId="{2084919E-3D24-EF4C-A5E1-A4CBAF0E3977}" type="sibTrans" cxnId="{11A192CC-EC71-4B4A-A596-97326A0FABE3}">
      <dgm:prSet/>
      <dgm:spPr/>
      <dgm:t>
        <a:bodyPr/>
        <a:lstStyle/>
        <a:p>
          <a:endParaRPr lang="es-ES"/>
        </a:p>
      </dgm:t>
    </dgm:pt>
    <dgm:pt modelId="{9C634C02-B698-4C36-9586-2EBDB533A7E2}">
      <dgm:prSet phldrT="[Texto]" custT="1"/>
      <dgm:spPr/>
      <dgm:t>
        <a:bodyPr/>
        <a:lstStyle/>
        <a:p>
          <a:r>
            <a:rPr lang="es-ES" sz="1400" dirty="0" smtClean="0"/>
            <a:t>Procesos administrativos</a:t>
          </a:r>
          <a:endParaRPr lang="es-ES" sz="1400" dirty="0"/>
        </a:p>
      </dgm:t>
    </dgm:pt>
    <dgm:pt modelId="{AE2015A5-1EC9-46DB-BDDB-D77571D51999}" type="parTrans" cxnId="{5C25484D-463E-46A1-A5CE-A2CF970273C0}">
      <dgm:prSet/>
      <dgm:spPr/>
      <dgm:t>
        <a:bodyPr/>
        <a:lstStyle/>
        <a:p>
          <a:endParaRPr lang="es-MX"/>
        </a:p>
      </dgm:t>
    </dgm:pt>
    <dgm:pt modelId="{C16E847C-E974-4D7F-9F5B-3BE1604534C2}" type="sibTrans" cxnId="{5C25484D-463E-46A1-A5CE-A2CF970273C0}">
      <dgm:prSet/>
      <dgm:spPr/>
      <dgm:t>
        <a:bodyPr/>
        <a:lstStyle/>
        <a:p>
          <a:endParaRPr lang="es-MX"/>
        </a:p>
      </dgm:t>
    </dgm:pt>
    <dgm:pt modelId="{5235EDA4-69AD-405B-BF6A-90D430E210DD}">
      <dgm:prSet phldrT="[Texto]" custT="1"/>
      <dgm:spPr/>
      <dgm:t>
        <a:bodyPr/>
        <a:lstStyle/>
        <a:p>
          <a:r>
            <a:rPr lang="es-ES" sz="1400" dirty="0" smtClean="0"/>
            <a:t>Documento</a:t>
          </a:r>
          <a:endParaRPr lang="es-ES" sz="1400" dirty="0"/>
        </a:p>
      </dgm:t>
    </dgm:pt>
    <dgm:pt modelId="{8943AEB0-6E20-4ECC-96FB-A0A7231EEEC9}" type="parTrans" cxnId="{F9ED7A28-22F6-4E57-B727-FF992AE7006B}">
      <dgm:prSet/>
      <dgm:spPr/>
      <dgm:t>
        <a:bodyPr/>
        <a:lstStyle/>
        <a:p>
          <a:endParaRPr lang="es-MX"/>
        </a:p>
      </dgm:t>
    </dgm:pt>
    <dgm:pt modelId="{7513F976-FCF0-4A8F-9B59-72AE3C54BD0C}" type="sibTrans" cxnId="{F9ED7A28-22F6-4E57-B727-FF992AE7006B}">
      <dgm:prSet/>
      <dgm:spPr/>
      <dgm:t>
        <a:bodyPr/>
        <a:lstStyle/>
        <a:p>
          <a:endParaRPr lang="es-MX"/>
        </a:p>
      </dgm:t>
    </dgm:pt>
    <dgm:pt modelId="{EBBC7319-B940-4F14-B530-0C01FA9DEC3B}">
      <dgm:prSet phldrT="[Texto]"/>
      <dgm:spPr/>
      <dgm:t>
        <a:bodyPr/>
        <a:lstStyle/>
        <a:p>
          <a:r>
            <a:rPr lang="es-ES" dirty="0" smtClean="0"/>
            <a:t>Interdisciplinario</a:t>
          </a:r>
          <a:endParaRPr lang="es-ES" dirty="0"/>
        </a:p>
      </dgm:t>
    </dgm:pt>
    <dgm:pt modelId="{55B63DAA-4C0E-4FE7-A5FF-31FD401A2C8A}" type="parTrans" cxnId="{060C9C56-10A5-437D-8F84-DA66461A2A3F}">
      <dgm:prSet/>
      <dgm:spPr/>
      <dgm:t>
        <a:bodyPr/>
        <a:lstStyle/>
        <a:p>
          <a:endParaRPr lang="es-MX"/>
        </a:p>
      </dgm:t>
    </dgm:pt>
    <dgm:pt modelId="{4F44AD3B-F922-4B5C-828F-962C08BF30DB}" type="sibTrans" cxnId="{060C9C56-10A5-437D-8F84-DA66461A2A3F}">
      <dgm:prSet/>
      <dgm:spPr/>
      <dgm:t>
        <a:bodyPr/>
        <a:lstStyle/>
        <a:p>
          <a:endParaRPr lang="es-MX"/>
        </a:p>
      </dgm:t>
    </dgm:pt>
    <dgm:pt modelId="{E3C1B269-F66D-4BFC-BADC-56306B6F06E4}">
      <dgm:prSet phldrT="[Texto]"/>
      <dgm:spPr/>
      <dgm:t>
        <a:bodyPr/>
        <a:lstStyle/>
        <a:p>
          <a:r>
            <a:rPr lang="es-ES" dirty="0" smtClean="0"/>
            <a:t>a) Sociedad</a:t>
          </a:r>
          <a:endParaRPr lang="es-ES" dirty="0"/>
        </a:p>
      </dgm:t>
    </dgm:pt>
    <dgm:pt modelId="{93BEE553-4A41-4D6C-BE0D-832BF063A043}" type="parTrans" cxnId="{807E0760-1FEB-4AF6-93C6-293678EA7CFB}">
      <dgm:prSet/>
      <dgm:spPr/>
      <dgm:t>
        <a:bodyPr/>
        <a:lstStyle/>
        <a:p>
          <a:endParaRPr lang="es-MX"/>
        </a:p>
      </dgm:t>
    </dgm:pt>
    <dgm:pt modelId="{3C64EC2A-5F26-4411-8573-917D3CFBD7DA}" type="sibTrans" cxnId="{807E0760-1FEB-4AF6-93C6-293678EA7CFB}">
      <dgm:prSet/>
      <dgm:spPr/>
      <dgm:t>
        <a:bodyPr/>
        <a:lstStyle/>
        <a:p>
          <a:endParaRPr lang="es-MX"/>
        </a:p>
      </dgm:t>
    </dgm:pt>
    <dgm:pt modelId="{C6D7D78A-70D9-4AC5-9918-74720EB325EB}">
      <dgm:prSet phldrT="[Texto]"/>
      <dgm:spPr/>
      <dgm:t>
        <a:bodyPr/>
        <a:lstStyle/>
        <a:p>
          <a:r>
            <a:rPr lang="es-ES" dirty="0" smtClean="0"/>
            <a:t>b) Empresas</a:t>
          </a:r>
          <a:endParaRPr lang="es-ES" dirty="0"/>
        </a:p>
      </dgm:t>
    </dgm:pt>
    <dgm:pt modelId="{F17C90D5-D52E-446F-AE3A-850A555C19CE}" type="parTrans" cxnId="{D79EE56A-2BB9-4261-AFA9-DCF9659322A5}">
      <dgm:prSet/>
      <dgm:spPr/>
      <dgm:t>
        <a:bodyPr/>
        <a:lstStyle/>
        <a:p>
          <a:endParaRPr lang="es-MX"/>
        </a:p>
      </dgm:t>
    </dgm:pt>
    <dgm:pt modelId="{3AF991FB-F31A-43C6-8FA4-B81A970D05EC}" type="sibTrans" cxnId="{D79EE56A-2BB9-4261-AFA9-DCF9659322A5}">
      <dgm:prSet/>
      <dgm:spPr/>
      <dgm:t>
        <a:bodyPr/>
        <a:lstStyle/>
        <a:p>
          <a:endParaRPr lang="es-MX"/>
        </a:p>
      </dgm:t>
    </dgm:pt>
    <dgm:pt modelId="{B17E587C-2106-4D5A-87F6-44E8F42FD942}">
      <dgm:prSet phldrT="[Texto]"/>
      <dgm:spPr/>
      <dgm:t>
        <a:bodyPr/>
        <a:lstStyle/>
        <a:p>
          <a:r>
            <a:rPr lang="es-ES" dirty="0" smtClean="0"/>
            <a:t>c) Instituciones</a:t>
          </a:r>
          <a:endParaRPr lang="es-ES" dirty="0"/>
        </a:p>
      </dgm:t>
    </dgm:pt>
    <dgm:pt modelId="{F7472C08-C419-4D43-838B-31947FD420C3}" type="parTrans" cxnId="{AC73D6C6-24A7-4C62-B689-C2FF6321A8D5}">
      <dgm:prSet/>
      <dgm:spPr/>
      <dgm:t>
        <a:bodyPr/>
        <a:lstStyle/>
        <a:p>
          <a:endParaRPr lang="es-MX"/>
        </a:p>
      </dgm:t>
    </dgm:pt>
    <dgm:pt modelId="{2EE87428-278D-47C9-A90C-D3E3D3B70BBE}" type="sibTrans" cxnId="{AC73D6C6-24A7-4C62-B689-C2FF6321A8D5}">
      <dgm:prSet/>
      <dgm:spPr/>
      <dgm:t>
        <a:bodyPr/>
        <a:lstStyle/>
        <a:p>
          <a:endParaRPr lang="es-MX"/>
        </a:p>
      </dgm:t>
    </dgm:pt>
    <dgm:pt modelId="{435A2D78-985A-40E1-AE66-D088AD268285}">
      <dgm:prSet phldrT="[Texto]"/>
      <dgm:spPr/>
      <dgm:t>
        <a:bodyPr/>
        <a:lstStyle/>
        <a:p>
          <a:r>
            <a:rPr lang="es-ES" dirty="0" smtClean="0"/>
            <a:t>e) Expertos</a:t>
          </a:r>
          <a:endParaRPr lang="es-ES" dirty="0"/>
        </a:p>
      </dgm:t>
    </dgm:pt>
    <dgm:pt modelId="{837E61E4-C60B-454B-8F6B-D674AFA476CF}" type="parTrans" cxnId="{965BC342-ED1E-48FE-A1E1-A283562FE756}">
      <dgm:prSet/>
      <dgm:spPr/>
      <dgm:t>
        <a:bodyPr/>
        <a:lstStyle/>
        <a:p>
          <a:endParaRPr lang="es-MX"/>
        </a:p>
      </dgm:t>
    </dgm:pt>
    <dgm:pt modelId="{626B2335-EE99-42DC-A9EB-67D48C772591}" type="sibTrans" cxnId="{965BC342-ED1E-48FE-A1E1-A283562FE756}">
      <dgm:prSet/>
      <dgm:spPr/>
      <dgm:t>
        <a:bodyPr/>
        <a:lstStyle/>
        <a:p>
          <a:endParaRPr lang="es-MX"/>
        </a:p>
      </dgm:t>
    </dgm:pt>
    <dgm:pt modelId="{CBFB4697-5215-4479-A4C4-D5395DC55EA4}">
      <dgm:prSet phldrT="[Texto]" custT="1"/>
      <dgm:spPr/>
      <dgm:t>
        <a:bodyPr/>
        <a:lstStyle/>
        <a:p>
          <a:r>
            <a:rPr lang="es-ES" sz="1400" b="0" dirty="0" smtClean="0">
              <a:solidFill>
                <a:schemeClr val="accent3"/>
              </a:solidFill>
            </a:rPr>
            <a:t>Proponer</a:t>
          </a:r>
          <a:endParaRPr lang="es-ES" sz="1400" b="0" dirty="0">
            <a:solidFill>
              <a:schemeClr val="accent3"/>
            </a:solidFill>
          </a:endParaRPr>
        </a:p>
      </dgm:t>
    </dgm:pt>
    <dgm:pt modelId="{87D7DEBA-1121-48A4-87C4-4E6582986CF2}" type="parTrans" cxnId="{5321E58F-9F5E-4852-B4F2-5F0584153E50}">
      <dgm:prSet/>
      <dgm:spPr/>
      <dgm:t>
        <a:bodyPr/>
        <a:lstStyle/>
        <a:p>
          <a:endParaRPr lang="es-MX"/>
        </a:p>
      </dgm:t>
    </dgm:pt>
    <dgm:pt modelId="{48ABD197-3D3E-49B0-860A-3572DB2EE361}" type="sibTrans" cxnId="{5321E58F-9F5E-4852-B4F2-5F0584153E50}">
      <dgm:prSet/>
      <dgm:spPr/>
      <dgm:t>
        <a:bodyPr/>
        <a:lstStyle/>
        <a:p>
          <a:endParaRPr lang="es-MX"/>
        </a:p>
      </dgm:t>
    </dgm:pt>
    <dgm:pt modelId="{FE7893FC-DD69-43C3-8A32-23F70A08E38D}">
      <dgm:prSet phldrT="[Texto]"/>
      <dgm:spPr/>
      <dgm:t>
        <a:bodyPr/>
        <a:lstStyle/>
        <a:p>
          <a:r>
            <a:rPr lang="es-ES" dirty="0" smtClean="0"/>
            <a:t>d) Universidades</a:t>
          </a:r>
          <a:endParaRPr lang="es-ES" dirty="0"/>
        </a:p>
      </dgm:t>
    </dgm:pt>
    <dgm:pt modelId="{58E33CBA-8AEA-40C4-9A1B-07FC73E46DAC}" type="parTrans" cxnId="{12F13739-62BC-46CF-B35B-3B42648133A0}">
      <dgm:prSet/>
      <dgm:spPr/>
      <dgm:t>
        <a:bodyPr/>
        <a:lstStyle/>
        <a:p>
          <a:endParaRPr lang="es-ES"/>
        </a:p>
      </dgm:t>
    </dgm:pt>
    <dgm:pt modelId="{F71F5A08-28E3-4CA4-8F64-5F09DD884AF1}" type="sibTrans" cxnId="{12F13739-62BC-46CF-B35B-3B42648133A0}">
      <dgm:prSet/>
      <dgm:spPr/>
      <dgm:t>
        <a:bodyPr/>
        <a:lstStyle/>
        <a:p>
          <a:endParaRPr lang="es-ES"/>
        </a:p>
      </dgm:t>
    </dgm:pt>
    <dgm:pt modelId="{A9EFDDFA-3DE8-4236-BEEE-43CFCB582866}">
      <dgm:prSet phldrT="[Texto]" custT="1"/>
      <dgm:spPr/>
      <dgm:t>
        <a:bodyPr/>
        <a:lstStyle/>
        <a:p>
          <a:r>
            <a:rPr lang="es-ES" sz="1400" b="0" dirty="0" smtClean="0">
              <a:solidFill>
                <a:schemeClr val="accent3"/>
              </a:solidFill>
            </a:rPr>
            <a:t>Innovar</a:t>
          </a:r>
          <a:endParaRPr lang="es-ES" sz="1400" b="0" dirty="0">
            <a:solidFill>
              <a:schemeClr val="accent3"/>
            </a:solidFill>
          </a:endParaRPr>
        </a:p>
      </dgm:t>
    </dgm:pt>
    <dgm:pt modelId="{712F309B-A0C6-4349-AC78-1F61B7C078D0}" type="parTrans" cxnId="{E154D451-CB1C-4AE0-9CAE-A04E34B16BC4}">
      <dgm:prSet/>
      <dgm:spPr/>
      <dgm:t>
        <a:bodyPr/>
        <a:lstStyle/>
        <a:p>
          <a:endParaRPr lang="es-ES"/>
        </a:p>
      </dgm:t>
    </dgm:pt>
    <dgm:pt modelId="{1E46B054-77A5-40E9-8EBF-1C47F4D2CFE6}" type="sibTrans" cxnId="{E154D451-CB1C-4AE0-9CAE-A04E34B16BC4}">
      <dgm:prSet/>
      <dgm:spPr/>
      <dgm:t>
        <a:bodyPr/>
        <a:lstStyle/>
        <a:p>
          <a:endParaRPr lang="es-ES"/>
        </a:p>
      </dgm:t>
    </dgm:pt>
    <dgm:pt modelId="{F080900A-3D40-3345-BFA2-2E944B151172}">
      <dgm:prSet phldrT="[Texto]"/>
      <dgm:spPr/>
      <dgm:t>
        <a:bodyPr/>
        <a:lstStyle/>
        <a:p>
          <a:r>
            <a:rPr lang="es-ES" dirty="0" smtClean="0"/>
            <a:t>Exposición </a:t>
          </a:r>
          <a:r>
            <a:rPr lang="es-ES" i="1" dirty="0" smtClean="0"/>
            <a:t>texto –  imagen.</a:t>
          </a:r>
          <a:endParaRPr lang="es-ES" i="1" dirty="0"/>
        </a:p>
      </dgm:t>
    </dgm:pt>
    <dgm:pt modelId="{7B9654B4-3FD2-5E41-835D-E93100CB0A03}" type="parTrans" cxnId="{DDCC1E9F-0E48-324B-8E62-72AE63509510}">
      <dgm:prSet/>
      <dgm:spPr/>
      <dgm:t>
        <a:bodyPr/>
        <a:lstStyle/>
        <a:p>
          <a:endParaRPr lang="es-ES"/>
        </a:p>
      </dgm:t>
    </dgm:pt>
    <dgm:pt modelId="{ACF3FD13-10BD-D742-9B99-797B940E5AD6}" type="sibTrans" cxnId="{DDCC1E9F-0E48-324B-8E62-72AE63509510}">
      <dgm:prSet/>
      <dgm:spPr/>
      <dgm:t>
        <a:bodyPr/>
        <a:lstStyle/>
        <a:p>
          <a:endParaRPr lang="es-ES"/>
        </a:p>
      </dgm:t>
    </dgm:pt>
    <dgm:pt modelId="{25E9D521-F80C-964F-A8C7-14EBF0D040F9}">
      <dgm:prSet phldrT="[Texto]"/>
      <dgm:spPr/>
      <dgm:t>
        <a:bodyPr/>
        <a:lstStyle/>
        <a:p>
          <a:r>
            <a:rPr lang="es-ES" b="1" dirty="0" smtClean="0">
              <a:solidFill>
                <a:schemeClr val="accent3"/>
              </a:solidFill>
            </a:rPr>
            <a:t>Vinculación con sectores: </a:t>
          </a:r>
          <a:endParaRPr lang="es-ES" dirty="0"/>
        </a:p>
      </dgm:t>
    </dgm:pt>
    <dgm:pt modelId="{213BA912-8C9D-314C-BEC0-13669B9E4AD8}" type="parTrans" cxnId="{5B074568-32FC-8C42-87F7-B76868726482}">
      <dgm:prSet/>
      <dgm:spPr/>
      <dgm:t>
        <a:bodyPr/>
        <a:lstStyle/>
        <a:p>
          <a:endParaRPr lang="es-ES"/>
        </a:p>
      </dgm:t>
    </dgm:pt>
    <dgm:pt modelId="{7554E473-E8BF-F647-BF33-9B717F78E095}" type="sibTrans" cxnId="{5B074568-32FC-8C42-87F7-B76868726482}">
      <dgm:prSet/>
      <dgm:spPr/>
      <dgm:t>
        <a:bodyPr/>
        <a:lstStyle/>
        <a:p>
          <a:endParaRPr lang="es-ES"/>
        </a:p>
      </dgm:t>
    </dgm:pt>
    <dgm:pt modelId="{6EA6A6D3-CD46-2C4E-8EFA-A2B8385308C1}">
      <dgm:prSet phldrT="[Texto]"/>
      <dgm:spPr/>
      <dgm:t>
        <a:bodyPr/>
        <a:lstStyle/>
        <a:p>
          <a:r>
            <a:rPr lang="es-ES" dirty="0" smtClean="0"/>
            <a:t>Flexibilidad en la organización en la investigación.</a:t>
          </a:r>
          <a:endParaRPr lang="es-ES" dirty="0"/>
        </a:p>
      </dgm:t>
    </dgm:pt>
    <dgm:pt modelId="{13316DED-484A-284C-B3C9-12886688F04A}" type="parTrans" cxnId="{CA79B961-C29D-9443-B6C6-92C634BEF6E7}">
      <dgm:prSet/>
      <dgm:spPr/>
      <dgm:t>
        <a:bodyPr/>
        <a:lstStyle/>
        <a:p>
          <a:endParaRPr lang="es-ES"/>
        </a:p>
      </dgm:t>
    </dgm:pt>
    <dgm:pt modelId="{8481EAA6-FECE-6F40-A96F-F89CB6498D6C}" type="sibTrans" cxnId="{CA79B961-C29D-9443-B6C6-92C634BEF6E7}">
      <dgm:prSet/>
      <dgm:spPr/>
      <dgm:t>
        <a:bodyPr/>
        <a:lstStyle/>
        <a:p>
          <a:endParaRPr lang="es-ES"/>
        </a:p>
      </dgm:t>
    </dgm:pt>
    <dgm:pt modelId="{BB5264B9-A583-1B4C-A9CA-3E2B977CA04F}" type="pres">
      <dgm:prSet presAssocID="{8E1FA099-DE25-544D-AED0-B75FFEBD263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9B46C39-10B0-9C4B-ACCF-155199F3FEC4}" type="pres">
      <dgm:prSet presAssocID="{8E1FA099-DE25-544D-AED0-B75FFEBD263B}" presName="children" presStyleCnt="0"/>
      <dgm:spPr/>
    </dgm:pt>
    <dgm:pt modelId="{4A32C696-92DC-7D4F-A02F-D42FDE588842}" type="pres">
      <dgm:prSet presAssocID="{8E1FA099-DE25-544D-AED0-B75FFEBD263B}" presName="child1group" presStyleCnt="0"/>
      <dgm:spPr/>
    </dgm:pt>
    <dgm:pt modelId="{032E925E-D708-054B-8153-30B02C06B9C2}" type="pres">
      <dgm:prSet presAssocID="{8E1FA099-DE25-544D-AED0-B75FFEBD263B}" presName="child1" presStyleLbl="bgAcc1" presStyleIdx="0" presStyleCnt="4" custScaleY="145736" custLinFactNeighborX="-447" custLinFactNeighborY="11730"/>
      <dgm:spPr/>
      <dgm:t>
        <a:bodyPr/>
        <a:lstStyle/>
        <a:p>
          <a:endParaRPr lang="es-MX"/>
        </a:p>
      </dgm:t>
    </dgm:pt>
    <dgm:pt modelId="{0C56770C-5989-194A-AA89-7BF651A66057}" type="pres">
      <dgm:prSet presAssocID="{8E1FA099-DE25-544D-AED0-B75FFEBD263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B1DFA4-6B09-8B4F-9F9B-2997C440BDDB}" type="pres">
      <dgm:prSet presAssocID="{8E1FA099-DE25-544D-AED0-B75FFEBD263B}" presName="child2group" presStyleCnt="0"/>
      <dgm:spPr/>
    </dgm:pt>
    <dgm:pt modelId="{C225B8C5-0F7C-974A-8678-494D7D7D1343}" type="pres">
      <dgm:prSet presAssocID="{8E1FA099-DE25-544D-AED0-B75FFEBD263B}" presName="child2" presStyleLbl="bgAcc1" presStyleIdx="1" presStyleCnt="4" custScaleY="144034" custLinFactNeighborX="8046" custLinFactNeighborY="10350"/>
      <dgm:spPr/>
      <dgm:t>
        <a:bodyPr/>
        <a:lstStyle/>
        <a:p>
          <a:endParaRPr lang="es-ES"/>
        </a:p>
      </dgm:t>
    </dgm:pt>
    <dgm:pt modelId="{8CD5B5A5-4538-3D4C-88BD-BC6F5AD317AA}" type="pres">
      <dgm:prSet presAssocID="{8E1FA099-DE25-544D-AED0-B75FFEBD263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34F52C-06A4-C940-9671-F7C0DA3F84D1}" type="pres">
      <dgm:prSet presAssocID="{8E1FA099-DE25-544D-AED0-B75FFEBD263B}" presName="child3group" presStyleCnt="0"/>
      <dgm:spPr/>
    </dgm:pt>
    <dgm:pt modelId="{A859DD75-7E19-9F43-9120-B6A77E1AB8E5}" type="pres">
      <dgm:prSet presAssocID="{8E1FA099-DE25-544D-AED0-B75FFEBD263B}" presName="child3" presStyleLbl="bgAcc1" presStyleIdx="2" presStyleCnt="4" custScaleY="144567" custLinFactNeighborX="14260" custLinFactNeighborY="-17250"/>
      <dgm:spPr/>
      <dgm:t>
        <a:bodyPr/>
        <a:lstStyle/>
        <a:p>
          <a:endParaRPr lang="es-ES"/>
        </a:p>
      </dgm:t>
    </dgm:pt>
    <dgm:pt modelId="{E1B8DA54-D342-9E4A-BC04-B519E3F31D6A}" type="pres">
      <dgm:prSet presAssocID="{8E1FA099-DE25-544D-AED0-B75FFEBD263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AF2D3E-FFBF-5647-93A0-86A7692B38F7}" type="pres">
      <dgm:prSet presAssocID="{8E1FA099-DE25-544D-AED0-B75FFEBD263B}" presName="child4group" presStyleCnt="0"/>
      <dgm:spPr/>
    </dgm:pt>
    <dgm:pt modelId="{82DAF5F6-F4F5-E44C-A22B-360E16209770}" type="pres">
      <dgm:prSet presAssocID="{8E1FA099-DE25-544D-AED0-B75FFEBD263B}" presName="child4" presStyleLbl="bgAcc1" presStyleIdx="3" presStyleCnt="4" custScaleX="89987" custScaleY="111273" custLinFactNeighborX="-11825" custLinFactNeighborY="-19320"/>
      <dgm:spPr/>
      <dgm:t>
        <a:bodyPr/>
        <a:lstStyle/>
        <a:p>
          <a:endParaRPr lang="es-MX"/>
        </a:p>
      </dgm:t>
    </dgm:pt>
    <dgm:pt modelId="{D5A3CCDC-3CE2-DF4D-BA6A-C638E6A8467F}" type="pres">
      <dgm:prSet presAssocID="{8E1FA099-DE25-544D-AED0-B75FFEBD263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20298C-40F1-AE47-AEEC-7B09859E14AB}" type="pres">
      <dgm:prSet presAssocID="{8E1FA099-DE25-544D-AED0-B75FFEBD263B}" presName="childPlaceholder" presStyleCnt="0"/>
      <dgm:spPr/>
    </dgm:pt>
    <dgm:pt modelId="{DBC58E49-A6BC-474D-9670-C93A047344EF}" type="pres">
      <dgm:prSet presAssocID="{8E1FA099-DE25-544D-AED0-B75FFEBD263B}" presName="circle" presStyleCnt="0"/>
      <dgm:spPr/>
    </dgm:pt>
    <dgm:pt modelId="{61C087AE-876E-A14E-B091-2254ED7C759C}" type="pres">
      <dgm:prSet presAssocID="{8E1FA099-DE25-544D-AED0-B75FFEBD263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2AAC6F-4725-E44E-8BAB-E9EBE4B042D2}" type="pres">
      <dgm:prSet presAssocID="{8E1FA099-DE25-544D-AED0-B75FFEBD263B}" presName="quadrant2" presStyleLbl="node1" presStyleIdx="1" presStyleCnt="4" custLinFactNeighborX="-68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07C111-DE6D-694B-973E-D0916C98E5D7}" type="pres">
      <dgm:prSet presAssocID="{8E1FA099-DE25-544D-AED0-B75FFEBD263B}" presName="quadrant3" presStyleLbl="node1" presStyleIdx="2" presStyleCnt="4" custLinFactNeighborY="135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88A809-8AC1-8E40-8DCB-5E94B6239117}" type="pres">
      <dgm:prSet presAssocID="{8E1FA099-DE25-544D-AED0-B75FFEBD263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B24C1E-7DCC-0D40-B429-CE13BCFA6798}" type="pres">
      <dgm:prSet presAssocID="{8E1FA099-DE25-544D-AED0-B75FFEBD263B}" presName="quadrantPlaceholder" presStyleCnt="0"/>
      <dgm:spPr/>
    </dgm:pt>
    <dgm:pt modelId="{2BCB0E75-2523-5D45-8FF5-DB600E4BA3F9}" type="pres">
      <dgm:prSet presAssocID="{8E1FA099-DE25-544D-AED0-B75FFEBD263B}" presName="center1" presStyleLbl="fgShp" presStyleIdx="0" presStyleCnt="2"/>
      <dgm:spPr/>
    </dgm:pt>
    <dgm:pt modelId="{6DE28B0C-8CA1-D24C-9E3D-39B0544DC370}" type="pres">
      <dgm:prSet presAssocID="{8E1FA099-DE25-544D-AED0-B75FFEBD263B}" presName="center2" presStyleLbl="fgShp" presStyleIdx="1" presStyleCnt="2"/>
      <dgm:spPr/>
    </dgm:pt>
  </dgm:ptLst>
  <dgm:cxnLst>
    <dgm:cxn modelId="{689B6A21-AC94-4749-9A2B-018FB75812F6}" type="presOf" srcId="{C390B87F-6A9A-9F49-8985-FA44627C20C6}" destId="{C225B8C5-0F7C-974A-8678-494D7D7D1343}" srcOrd="0" destOrd="0" presId="urn:microsoft.com/office/officeart/2005/8/layout/cycle4"/>
    <dgm:cxn modelId="{EEE768DC-9DD2-DF48-AF92-8095C9490FFB}" srcId="{D65A454E-3187-EC4B-B665-C146473B5BDC}" destId="{F7DB6776-DAD9-E147-8073-2AFDF30C91DF}" srcOrd="1" destOrd="0" parTransId="{F9411FE8-E141-064C-8568-257F81122C11}" sibTransId="{CEF4AFC6-0055-E44C-A75A-4CF5FEEAFB1E}"/>
    <dgm:cxn modelId="{39917150-12C0-2144-9BAC-7B35B6F92BEC}" type="presOf" srcId="{80D71B75-538C-A244-8A29-C6613C891146}" destId="{61C087AE-876E-A14E-B091-2254ED7C759C}" srcOrd="0" destOrd="0" presId="urn:microsoft.com/office/officeart/2005/8/layout/cycle4"/>
    <dgm:cxn modelId="{33AF3B5A-8E07-6B42-932C-FF088E032E1B}" srcId="{BAB55C0B-CC80-6449-A746-C678ADC4E916}" destId="{0E6A7E04-4296-A84A-B516-BA63DA08C37C}" srcOrd="5" destOrd="0" parTransId="{99ABF8B1-473F-2E41-A064-D7D6E66CB67C}" sibTransId="{CEAE62D2-762F-B742-A345-501156B08182}"/>
    <dgm:cxn modelId="{AFFD00E3-0D49-714B-AAED-EFFFC7F0C2C5}" type="presOf" srcId="{EBBC7319-B940-4F14-B530-0C01FA9DEC3B}" destId="{D5A3CCDC-3CE2-DF4D-BA6A-C638E6A8467F}" srcOrd="1" destOrd="2" presId="urn:microsoft.com/office/officeart/2005/8/layout/cycle4"/>
    <dgm:cxn modelId="{637DF3EC-2589-D341-98EC-8A3E2F6CF0E4}" type="presOf" srcId="{69EEAAE3-7E09-F943-87C3-1269E523ECD3}" destId="{032E925E-D708-054B-8153-30B02C06B9C2}" srcOrd="0" destOrd="0" presId="urn:microsoft.com/office/officeart/2005/8/layout/cycle4"/>
    <dgm:cxn modelId="{E5821103-F573-274A-925B-1D7DF311FA63}" type="presOf" srcId="{FE7893FC-DD69-43C3-8A32-23F70A08E38D}" destId="{0C56770C-5989-194A-AA89-7BF651A66057}" srcOrd="1" destOrd="5" presId="urn:microsoft.com/office/officeart/2005/8/layout/cycle4"/>
    <dgm:cxn modelId="{962BBF35-EF97-D246-BAE0-3C6B80BA1824}" type="presOf" srcId="{FEDD823D-8117-F84E-93A7-E3D13BD37206}" destId="{82DAF5F6-F4F5-E44C-A22B-360E16209770}" srcOrd="0" destOrd="0" presId="urn:microsoft.com/office/officeart/2005/8/layout/cycle4"/>
    <dgm:cxn modelId="{965BC342-ED1E-48FE-A1E1-A283562FE756}" srcId="{80D71B75-538C-A244-8A29-C6613C891146}" destId="{435A2D78-985A-40E1-AE66-D088AD268285}" srcOrd="6" destOrd="0" parTransId="{837E61E4-C60B-454B-8F6B-D674AFA476CF}" sibTransId="{626B2335-EE99-42DC-A9EB-67D48C772591}"/>
    <dgm:cxn modelId="{484991DD-E024-E449-BE30-7AD0354BDF70}" srcId="{A435CC6C-2B99-574D-80B5-BBD4D9456B95}" destId="{FEDD823D-8117-F84E-93A7-E3D13BD37206}" srcOrd="0" destOrd="0" parTransId="{E7454D71-89AE-874C-86FD-B56A45C60ED0}" sibTransId="{42CA7657-7278-E840-990A-2B963982C287}"/>
    <dgm:cxn modelId="{A8469DFA-70A4-E247-9246-D6E32760C1CB}" srcId="{BAB55C0B-CC80-6449-A746-C678ADC4E916}" destId="{7CD26110-E4E8-A34E-A3EB-F72C36C5B68A}" srcOrd="4" destOrd="0" parTransId="{EADB42F3-4B53-A443-8D15-958BB9BF202B}" sibTransId="{AED9F770-7803-8F46-A85C-0FA058F2C974}"/>
    <dgm:cxn modelId="{3C911CD0-68AE-B44A-8FD0-A67E91C83D4F}" type="presOf" srcId="{BAB55C0B-CC80-6449-A746-C678ADC4E916}" destId="{3107C111-DE6D-694B-973E-D0916C98E5D7}" srcOrd="0" destOrd="0" presId="urn:microsoft.com/office/officeart/2005/8/layout/cycle4"/>
    <dgm:cxn modelId="{D79EE56A-2BB9-4261-AFA9-DCF9659322A5}" srcId="{80D71B75-538C-A244-8A29-C6613C891146}" destId="{C6D7D78A-70D9-4AC5-9918-74720EB325EB}" srcOrd="3" destOrd="0" parTransId="{F17C90D5-D52E-446F-AE3A-850A555C19CE}" sibTransId="{3AF991FB-F31A-43C6-8FA4-B81A970D05EC}"/>
    <dgm:cxn modelId="{87F0E721-9E57-8344-BA40-022472CA17C0}" type="presOf" srcId="{D65A454E-3187-EC4B-B665-C146473B5BDC}" destId="{632AAC6F-4725-E44E-8BAB-E9EBE4B042D2}" srcOrd="0" destOrd="0" presId="urn:microsoft.com/office/officeart/2005/8/layout/cycle4"/>
    <dgm:cxn modelId="{CEC9047D-71C2-0A49-949B-2B751B5324ED}" type="presOf" srcId="{FEDD823D-8117-F84E-93A7-E3D13BD37206}" destId="{D5A3CCDC-3CE2-DF4D-BA6A-C638E6A8467F}" srcOrd="1" destOrd="0" presId="urn:microsoft.com/office/officeart/2005/8/layout/cycle4"/>
    <dgm:cxn modelId="{48F86B6E-5D43-4744-9228-68D254DA6B8C}" type="presOf" srcId="{25E9D521-F80C-964F-A8C7-14EBF0D040F9}" destId="{032E925E-D708-054B-8153-30B02C06B9C2}" srcOrd="0" destOrd="1" presId="urn:microsoft.com/office/officeart/2005/8/layout/cycle4"/>
    <dgm:cxn modelId="{5C58FD1C-EE5D-634A-8525-0E0DDF470FE2}" type="presOf" srcId="{B17E587C-2106-4D5A-87F6-44E8F42FD942}" destId="{0C56770C-5989-194A-AA89-7BF651A66057}" srcOrd="1" destOrd="4" presId="urn:microsoft.com/office/officeart/2005/8/layout/cycle4"/>
    <dgm:cxn modelId="{5430388E-467D-664F-BF29-6A4149EFF94C}" type="presOf" srcId="{6EA6A6D3-CD46-2C4E-8EFA-A2B8385308C1}" destId="{D5A3CCDC-3CE2-DF4D-BA6A-C638E6A8467F}" srcOrd="1" destOrd="1" presId="urn:microsoft.com/office/officeart/2005/8/layout/cycle4"/>
    <dgm:cxn modelId="{318F0755-AC3E-BB43-916A-E4F97B22BA87}" type="presOf" srcId="{5235EDA4-69AD-405B-BF6A-90D430E210DD}" destId="{E1B8DA54-D342-9E4A-BC04-B519E3F31D6A}" srcOrd="1" destOrd="3" presId="urn:microsoft.com/office/officeart/2005/8/layout/cycle4"/>
    <dgm:cxn modelId="{85B85624-CDE5-B940-A480-28329D05757B}" type="presOf" srcId="{C390B87F-6A9A-9F49-8985-FA44627C20C6}" destId="{8CD5B5A5-4538-3D4C-88BD-BC6F5AD317AA}" srcOrd="1" destOrd="0" presId="urn:microsoft.com/office/officeart/2005/8/layout/cycle4"/>
    <dgm:cxn modelId="{EAB96458-FCC0-454E-928E-1B8BF5E4FD18}" type="presOf" srcId="{0E6A7E04-4296-A84A-B516-BA63DA08C37C}" destId="{A859DD75-7E19-9F43-9120-B6A77E1AB8E5}" srcOrd="0" destOrd="5" presId="urn:microsoft.com/office/officeart/2005/8/layout/cycle4"/>
    <dgm:cxn modelId="{2FE2511B-9A9D-994F-8B06-C1B1AE4CF2ED}" type="presOf" srcId="{7C6352F3-6F5A-F241-B29F-8B27EA2025B0}" destId="{A859DD75-7E19-9F43-9120-B6A77E1AB8E5}" srcOrd="0" destOrd="1" presId="urn:microsoft.com/office/officeart/2005/8/layout/cycle4"/>
    <dgm:cxn modelId="{297931F9-1B62-B843-B663-A59D9AB865C7}" srcId="{8E1FA099-DE25-544D-AED0-B75FFEBD263B}" destId="{80D71B75-538C-A244-8A29-C6613C891146}" srcOrd="0" destOrd="0" parTransId="{0CE10E9B-DBC3-DA47-B209-BE1F7BCBA66E}" sibTransId="{DB13C10C-448E-4C4C-A9AB-3ABC069A26AF}"/>
    <dgm:cxn modelId="{95AB84DA-8330-C84D-BAFF-D1B0E2818B86}" type="presOf" srcId="{FE7893FC-DD69-43C3-8A32-23F70A08E38D}" destId="{032E925E-D708-054B-8153-30B02C06B9C2}" srcOrd="0" destOrd="5" presId="urn:microsoft.com/office/officeart/2005/8/layout/cycle4"/>
    <dgm:cxn modelId="{CB80333B-15E8-DD47-93EC-133481A73109}" type="presOf" srcId="{F080900A-3D40-3345-BFA2-2E944B151172}" destId="{82DAF5F6-F4F5-E44C-A22B-360E16209770}" srcOrd="0" destOrd="3" presId="urn:microsoft.com/office/officeart/2005/8/layout/cycle4"/>
    <dgm:cxn modelId="{DDCC1E9F-0E48-324B-8E62-72AE63509510}" srcId="{A435CC6C-2B99-574D-80B5-BBD4D9456B95}" destId="{F080900A-3D40-3345-BFA2-2E944B151172}" srcOrd="3" destOrd="0" parTransId="{7B9654B4-3FD2-5E41-835D-E93100CB0A03}" sibTransId="{ACF3FD13-10BD-D742-9B99-797B940E5AD6}"/>
    <dgm:cxn modelId="{B171EDA9-CE39-E144-9874-F6A5BA6CBF0B}" type="presOf" srcId="{69EEAAE3-7E09-F943-87C3-1269E523ECD3}" destId="{0C56770C-5989-194A-AA89-7BF651A66057}" srcOrd="1" destOrd="0" presId="urn:microsoft.com/office/officeart/2005/8/layout/cycle4"/>
    <dgm:cxn modelId="{5F51FC68-FA81-7C49-88CC-718B7389DEF2}" type="presOf" srcId="{435A2D78-985A-40E1-AE66-D088AD268285}" destId="{032E925E-D708-054B-8153-30B02C06B9C2}" srcOrd="0" destOrd="6" presId="urn:microsoft.com/office/officeart/2005/8/layout/cycle4"/>
    <dgm:cxn modelId="{E154D451-CB1C-4AE0-9CAE-A04E34B16BC4}" srcId="{D65A454E-3187-EC4B-B665-C146473B5BDC}" destId="{A9EFDDFA-3DE8-4236-BEEE-43CFCB582866}" srcOrd="3" destOrd="0" parTransId="{712F309B-A0C6-4349-AC78-1F61B7C078D0}" sibTransId="{1E46B054-77A5-40E9-8EBF-1C47F4D2CFE6}"/>
    <dgm:cxn modelId="{D69CAE17-9033-504E-9CD1-4804C6383AFB}" type="presOf" srcId="{0E6A7E04-4296-A84A-B516-BA63DA08C37C}" destId="{E1B8DA54-D342-9E4A-BC04-B519E3F31D6A}" srcOrd="1" destOrd="5" presId="urn:microsoft.com/office/officeart/2005/8/layout/cycle4"/>
    <dgm:cxn modelId="{060C9C56-10A5-437D-8F84-DA66461A2A3F}" srcId="{A435CC6C-2B99-574D-80B5-BBD4D9456B95}" destId="{EBBC7319-B940-4F14-B530-0C01FA9DEC3B}" srcOrd="2" destOrd="0" parTransId="{55B63DAA-4C0E-4FE7-A5FF-31FD401A2C8A}" sibTransId="{4F44AD3B-F922-4B5C-828F-962C08BF30DB}"/>
    <dgm:cxn modelId="{9539CC21-09EE-EB45-8226-527A6AC30AA9}" type="presOf" srcId="{C6D7D78A-70D9-4AC5-9918-74720EB325EB}" destId="{032E925E-D708-054B-8153-30B02C06B9C2}" srcOrd="0" destOrd="3" presId="urn:microsoft.com/office/officeart/2005/8/layout/cycle4"/>
    <dgm:cxn modelId="{F43589A1-BD23-E64F-85F1-2F7B35FDFB5C}" type="presOf" srcId="{FB35573B-5637-574F-8D5F-F9C1A05D517F}" destId="{E1B8DA54-D342-9E4A-BC04-B519E3F31D6A}" srcOrd="1" destOrd="0" presId="urn:microsoft.com/office/officeart/2005/8/layout/cycle4"/>
    <dgm:cxn modelId="{CA79B961-C29D-9443-B6C6-92C634BEF6E7}" srcId="{A435CC6C-2B99-574D-80B5-BBD4D9456B95}" destId="{6EA6A6D3-CD46-2C4E-8EFA-A2B8385308C1}" srcOrd="1" destOrd="0" parTransId="{13316DED-484A-284C-B3C9-12886688F04A}" sibTransId="{8481EAA6-FECE-6F40-A96F-F89CB6498D6C}"/>
    <dgm:cxn modelId="{5321E58F-9F5E-4852-B4F2-5F0584153E50}" srcId="{D65A454E-3187-EC4B-B665-C146473B5BDC}" destId="{CBFB4697-5215-4479-A4C4-D5395DC55EA4}" srcOrd="2" destOrd="0" parTransId="{87D7DEBA-1121-48A4-87C4-4E6582986CF2}" sibTransId="{48ABD197-3D3E-49B0-860A-3572DB2EE361}"/>
    <dgm:cxn modelId="{11A192CC-EC71-4B4A-A596-97326A0FABE3}" srcId="{BAB55C0B-CC80-6449-A746-C678ADC4E916}" destId="{7C6352F3-6F5A-F241-B29F-8B27EA2025B0}" srcOrd="1" destOrd="0" parTransId="{CA3FAE06-6CCE-2245-BFB7-391D5A8D9D4F}" sibTransId="{2084919E-3D24-EF4C-A5E1-A4CBAF0E3977}"/>
    <dgm:cxn modelId="{AC73D6C6-24A7-4C62-B689-C2FF6321A8D5}" srcId="{80D71B75-538C-A244-8A29-C6613C891146}" destId="{B17E587C-2106-4D5A-87F6-44E8F42FD942}" srcOrd="4" destOrd="0" parTransId="{F7472C08-C419-4D43-838B-31947FD420C3}" sibTransId="{2EE87428-278D-47C9-A90C-D3E3D3B70BBE}"/>
    <dgm:cxn modelId="{B506ED0B-5742-3647-B190-486773C564DA}" type="presOf" srcId="{F7DB6776-DAD9-E147-8073-2AFDF30C91DF}" destId="{C225B8C5-0F7C-974A-8678-494D7D7D1343}" srcOrd="0" destOrd="1" presId="urn:microsoft.com/office/officeart/2005/8/layout/cycle4"/>
    <dgm:cxn modelId="{807E0760-1FEB-4AF6-93C6-293678EA7CFB}" srcId="{80D71B75-538C-A244-8A29-C6613C891146}" destId="{E3C1B269-F66D-4BFC-BADC-56306B6F06E4}" srcOrd="2" destOrd="0" parTransId="{93BEE553-4A41-4D6C-BE0D-832BF063A043}" sibTransId="{3C64EC2A-5F26-4411-8573-917D3CFBD7DA}"/>
    <dgm:cxn modelId="{E08D7A01-BD71-794D-9471-711B02E2A0CD}" type="presOf" srcId="{E3C1B269-F66D-4BFC-BADC-56306B6F06E4}" destId="{032E925E-D708-054B-8153-30B02C06B9C2}" srcOrd="0" destOrd="2" presId="urn:microsoft.com/office/officeart/2005/8/layout/cycle4"/>
    <dgm:cxn modelId="{8E0290B1-0F98-4347-A03C-1410BAE07E2D}" type="presOf" srcId="{8E1FA099-DE25-544D-AED0-B75FFEBD263B}" destId="{BB5264B9-A583-1B4C-A9CA-3E2B977CA04F}" srcOrd="0" destOrd="0" presId="urn:microsoft.com/office/officeart/2005/8/layout/cycle4"/>
    <dgm:cxn modelId="{0F93F4E8-3D25-6847-A396-013579053330}" type="presOf" srcId="{A9EFDDFA-3DE8-4236-BEEE-43CFCB582866}" destId="{8CD5B5A5-4538-3D4C-88BD-BC6F5AD317AA}" srcOrd="1" destOrd="3" presId="urn:microsoft.com/office/officeart/2005/8/layout/cycle4"/>
    <dgm:cxn modelId="{883FCAB9-F09A-3B46-B476-44111B83D086}" srcId="{80D71B75-538C-A244-8A29-C6613C891146}" destId="{69EEAAE3-7E09-F943-87C3-1269E523ECD3}" srcOrd="0" destOrd="0" parTransId="{ACBE1632-CBB0-A340-9976-639AFA96C94E}" sibTransId="{9CEFEA65-E5BD-C146-BD09-5D63815090D1}"/>
    <dgm:cxn modelId="{17C6ED5B-7A71-434C-9C87-D7D2AC268A7B}" type="presOf" srcId="{FB35573B-5637-574F-8D5F-F9C1A05D517F}" destId="{A859DD75-7E19-9F43-9120-B6A77E1AB8E5}" srcOrd="0" destOrd="0" presId="urn:microsoft.com/office/officeart/2005/8/layout/cycle4"/>
    <dgm:cxn modelId="{B4F2092D-8AC9-0849-81E2-964CCE0A3731}" type="presOf" srcId="{F7DB6776-DAD9-E147-8073-2AFDF30C91DF}" destId="{8CD5B5A5-4538-3D4C-88BD-BC6F5AD317AA}" srcOrd="1" destOrd="1" presId="urn:microsoft.com/office/officeart/2005/8/layout/cycle4"/>
    <dgm:cxn modelId="{5278BDFE-FA60-D849-9DBF-310E0B05DDB1}" srcId="{BAB55C0B-CC80-6449-A746-C678ADC4E916}" destId="{FB35573B-5637-574F-8D5F-F9C1A05D517F}" srcOrd="0" destOrd="0" parTransId="{5AF2961B-5CE2-0F45-B17F-0DB67E821D52}" sibTransId="{AAB175CC-125F-2541-BDCB-6AE700B4C828}"/>
    <dgm:cxn modelId="{14250B08-BC5D-A646-92E2-AC3DD7FFCE2F}" type="presOf" srcId="{9C634C02-B698-4C36-9586-2EBDB533A7E2}" destId="{A859DD75-7E19-9F43-9120-B6A77E1AB8E5}" srcOrd="0" destOrd="2" presId="urn:microsoft.com/office/officeart/2005/8/layout/cycle4"/>
    <dgm:cxn modelId="{25B730AC-41C0-2A47-9F38-DA1399A58BE3}" srcId="{D65A454E-3187-EC4B-B665-C146473B5BDC}" destId="{C390B87F-6A9A-9F49-8985-FA44627C20C6}" srcOrd="0" destOrd="0" parTransId="{AF856B3C-CB21-A34C-9FA7-EA1BFDE39508}" sibTransId="{55F3B69C-A97E-7245-BEDB-D7A0DA512B02}"/>
    <dgm:cxn modelId="{6D07FCA0-A5EF-344F-933F-CDEE8C49ED0C}" type="presOf" srcId="{CBFB4697-5215-4479-A4C4-D5395DC55EA4}" destId="{C225B8C5-0F7C-974A-8678-494D7D7D1343}" srcOrd="0" destOrd="2" presId="urn:microsoft.com/office/officeart/2005/8/layout/cycle4"/>
    <dgm:cxn modelId="{12F13739-62BC-46CF-B35B-3B42648133A0}" srcId="{80D71B75-538C-A244-8A29-C6613C891146}" destId="{FE7893FC-DD69-43C3-8A32-23F70A08E38D}" srcOrd="5" destOrd="0" parTransId="{58E33CBA-8AEA-40C4-9A1B-07FC73E46DAC}" sibTransId="{F71F5A08-28E3-4CA4-8F64-5F09DD884AF1}"/>
    <dgm:cxn modelId="{BE90BD92-6F6C-E14B-80C8-3F183263C10A}" type="presOf" srcId="{7CD26110-E4E8-A34E-A3EB-F72C36C5B68A}" destId="{A859DD75-7E19-9F43-9120-B6A77E1AB8E5}" srcOrd="0" destOrd="4" presId="urn:microsoft.com/office/officeart/2005/8/layout/cycle4"/>
    <dgm:cxn modelId="{68CDE7B1-BCCB-3240-B217-B14C9473D045}" srcId="{8E1FA099-DE25-544D-AED0-B75FFEBD263B}" destId="{D65A454E-3187-EC4B-B665-C146473B5BDC}" srcOrd="1" destOrd="0" parTransId="{6FCE50B8-4B0A-F24A-85D1-41CDE5207C9D}" sibTransId="{8E713411-A21F-6C44-BF31-F7CC12F900A5}"/>
    <dgm:cxn modelId="{8C069123-4A5E-5F40-AB18-99E32396DDB9}" type="presOf" srcId="{A435CC6C-2B99-574D-80B5-BBD4D9456B95}" destId="{9988A809-8AC1-8E40-8DCB-5E94B6239117}" srcOrd="0" destOrd="0" presId="urn:microsoft.com/office/officeart/2005/8/layout/cycle4"/>
    <dgm:cxn modelId="{D62B6D06-1A1D-7849-80AA-3609656EBFA1}" type="presOf" srcId="{6EA6A6D3-CD46-2C4E-8EFA-A2B8385308C1}" destId="{82DAF5F6-F4F5-E44C-A22B-360E16209770}" srcOrd="0" destOrd="1" presId="urn:microsoft.com/office/officeart/2005/8/layout/cycle4"/>
    <dgm:cxn modelId="{872C5C4F-AE93-064D-855E-198329F043AE}" type="presOf" srcId="{7C6352F3-6F5A-F241-B29F-8B27EA2025B0}" destId="{E1B8DA54-D342-9E4A-BC04-B519E3F31D6A}" srcOrd="1" destOrd="1" presId="urn:microsoft.com/office/officeart/2005/8/layout/cycle4"/>
    <dgm:cxn modelId="{BAFA2082-A56A-464D-8731-839410A197D1}" type="presOf" srcId="{B17E587C-2106-4D5A-87F6-44E8F42FD942}" destId="{032E925E-D708-054B-8153-30B02C06B9C2}" srcOrd="0" destOrd="4" presId="urn:microsoft.com/office/officeart/2005/8/layout/cycle4"/>
    <dgm:cxn modelId="{5C25484D-463E-46A1-A5CE-A2CF970273C0}" srcId="{BAB55C0B-CC80-6449-A746-C678ADC4E916}" destId="{9C634C02-B698-4C36-9586-2EBDB533A7E2}" srcOrd="2" destOrd="0" parTransId="{AE2015A5-1EC9-46DB-BDDB-D77571D51999}" sibTransId="{C16E847C-E974-4D7F-9F5B-3BE1604534C2}"/>
    <dgm:cxn modelId="{37EBFE89-75B6-ED45-BDA2-8DE703EF4521}" type="presOf" srcId="{E3C1B269-F66D-4BFC-BADC-56306B6F06E4}" destId="{0C56770C-5989-194A-AA89-7BF651A66057}" srcOrd="1" destOrd="2" presId="urn:microsoft.com/office/officeart/2005/8/layout/cycle4"/>
    <dgm:cxn modelId="{3E0EEFB6-4F03-E548-BEAF-59BA7360DE64}" type="presOf" srcId="{435A2D78-985A-40E1-AE66-D088AD268285}" destId="{0C56770C-5989-194A-AA89-7BF651A66057}" srcOrd="1" destOrd="6" presId="urn:microsoft.com/office/officeart/2005/8/layout/cycle4"/>
    <dgm:cxn modelId="{C5DEE56E-73E6-EF4A-B39B-57D90C8728AA}" type="presOf" srcId="{7CD26110-E4E8-A34E-A3EB-F72C36C5B68A}" destId="{E1B8DA54-D342-9E4A-BC04-B519E3F31D6A}" srcOrd="1" destOrd="4" presId="urn:microsoft.com/office/officeart/2005/8/layout/cycle4"/>
    <dgm:cxn modelId="{F9ED7A28-22F6-4E57-B727-FF992AE7006B}" srcId="{BAB55C0B-CC80-6449-A746-C678ADC4E916}" destId="{5235EDA4-69AD-405B-BF6A-90D430E210DD}" srcOrd="3" destOrd="0" parTransId="{8943AEB0-6E20-4ECC-96FB-A0A7231EEEC9}" sibTransId="{7513F976-FCF0-4A8F-9B59-72AE3C54BD0C}"/>
    <dgm:cxn modelId="{4D6A5374-19EC-8E4D-BEF7-59FCC9FEE1C8}" type="presOf" srcId="{9C634C02-B698-4C36-9586-2EBDB533A7E2}" destId="{E1B8DA54-D342-9E4A-BC04-B519E3F31D6A}" srcOrd="1" destOrd="2" presId="urn:microsoft.com/office/officeart/2005/8/layout/cycle4"/>
    <dgm:cxn modelId="{8A8D586E-0C6A-4343-A95F-FB6C88D2B41D}" type="presOf" srcId="{A9EFDDFA-3DE8-4236-BEEE-43CFCB582866}" destId="{C225B8C5-0F7C-974A-8678-494D7D7D1343}" srcOrd="0" destOrd="3" presId="urn:microsoft.com/office/officeart/2005/8/layout/cycle4"/>
    <dgm:cxn modelId="{90264D65-5BB6-4A45-9E1F-06D3FE54119B}" srcId="{8E1FA099-DE25-544D-AED0-B75FFEBD263B}" destId="{A435CC6C-2B99-574D-80B5-BBD4D9456B95}" srcOrd="3" destOrd="0" parTransId="{D76CB32B-A495-F745-BA76-FBEF8523254F}" sibTransId="{7023172C-64E4-C848-9783-436FC83D7233}"/>
    <dgm:cxn modelId="{48BAA721-D230-B14D-9FE9-4C164055E30B}" type="presOf" srcId="{F080900A-3D40-3345-BFA2-2E944B151172}" destId="{D5A3CCDC-3CE2-DF4D-BA6A-C638E6A8467F}" srcOrd="1" destOrd="3" presId="urn:microsoft.com/office/officeart/2005/8/layout/cycle4"/>
    <dgm:cxn modelId="{CB4AE3F9-3D30-374C-8E82-1CA7FA00C807}" type="presOf" srcId="{CBFB4697-5215-4479-A4C4-D5395DC55EA4}" destId="{8CD5B5A5-4538-3D4C-88BD-BC6F5AD317AA}" srcOrd="1" destOrd="2" presId="urn:microsoft.com/office/officeart/2005/8/layout/cycle4"/>
    <dgm:cxn modelId="{3373274C-3ED1-FC4E-AD4F-A01F3687538C}" type="presOf" srcId="{EBBC7319-B940-4F14-B530-0C01FA9DEC3B}" destId="{82DAF5F6-F4F5-E44C-A22B-360E16209770}" srcOrd="0" destOrd="2" presId="urn:microsoft.com/office/officeart/2005/8/layout/cycle4"/>
    <dgm:cxn modelId="{5B074568-32FC-8C42-87F7-B76868726482}" srcId="{80D71B75-538C-A244-8A29-C6613C891146}" destId="{25E9D521-F80C-964F-A8C7-14EBF0D040F9}" srcOrd="1" destOrd="0" parTransId="{213BA912-8C9D-314C-BEC0-13669B9E4AD8}" sibTransId="{7554E473-E8BF-F647-BF33-9B717F78E095}"/>
    <dgm:cxn modelId="{DC04339E-A80A-8841-8271-1A08E8FB4A7D}" type="presOf" srcId="{C6D7D78A-70D9-4AC5-9918-74720EB325EB}" destId="{0C56770C-5989-194A-AA89-7BF651A66057}" srcOrd="1" destOrd="3" presId="urn:microsoft.com/office/officeart/2005/8/layout/cycle4"/>
    <dgm:cxn modelId="{56F2B924-BEE4-BC4C-8DB4-E7C41FD2F31C}" srcId="{8E1FA099-DE25-544D-AED0-B75FFEBD263B}" destId="{BAB55C0B-CC80-6449-A746-C678ADC4E916}" srcOrd="2" destOrd="0" parTransId="{A63D1B9A-5A1B-EF43-BAAE-BE100C265FF9}" sibTransId="{079D720F-ECAA-A746-9DB1-B020F6061BB1}"/>
    <dgm:cxn modelId="{9013F662-B60D-CD46-8EAE-6B7361D718C9}" type="presOf" srcId="{5235EDA4-69AD-405B-BF6A-90D430E210DD}" destId="{A859DD75-7E19-9F43-9120-B6A77E1AB8E5}" srcOrd="0" destOrd="3" presId="urn:microsoft.com/office/officeart/2005/8/layout/cycle4"/>
    <dgm:cxn modelId="{8D4A3872-B89F-AE40-9616-234A21433C78}" type="presOf" srcId="{25E9D521-F80C-964F-A8C7-14EBF0D040F9}" destId="{0C56770C-5989-194A-AA89-7BF651A66057}" srcOrd="1" destOrd="1" presId="urn:microsoft.com/office/officeart/2005/8/layout/cycle4"/>
    <dgm:cxn modelId="{068D3B4D-7621-DD40-9A5A-5AB5DE934704}" type="presParOf" srcId="{BB5264B9-A583-1B4C-A9CA-3E2B977CA04F}" destId="{E9B46C39-10B0-9C4B-ACCF-155199F3FEC4}" srcOrd="0" destOrd="0" presId="urn:microsoft.com/office/officeart/2005/8/layout/cycle4"/>
    <dgm:cxn modelId="{DD8E02F9-3C8A-E544-803E-87CF51050571}" type="presParOf" srcId="{E9B46C39-10B0-9C4B-ACCF-155199F3FEC4}" destId="{4A32C696-92DC-7D4F-A02F-D42FDE588842}" srcOrd="0" destOrd="0" presId="urn:microsoft.com/office/officeart/2005/8/layout/cycle4"/>
    <dgm:cxn modelId="{BC2CE7D5-4259-2D4E-A6E4-AEB3974DEE31}" type="presParOf" srcId="{4A32C696-92DC-7D4F-A02F-D42FDE588842}" destId="{032E925E-D708-054B-8153-30B02C06B9C2}" srcOrd="0" destOrd="0" presId="urn:microsoft.com/office/officeart/2005/8/layout/cycle4"/>
    <dgm:cxn modelId="{318340CC-783A-1145-BD5E-7E39614E1CB8}" type="presParOf" srcId="{4A32C696-92DC-7D4F-A02F-D42FDE588842}" destId="{0C56770C-5989-194A-AA89-7BF651A66057}" srcOrd="1" destOrd="0" presId="urn:microsoft.com/office/officeart/2005/8/layout/cycle4"/>
    <dgm:cxn modelId="{AFE4AC62-A44C-D84F-90E5-E3E86CB4C3B9}" type="presParOf" srcId="{E9B46C39-10B0-9C4B-ACCF-155199F3FEC4}" destId="{F6B1DFA4-6B09-8B4F-9F9B-2997C440BDDB}" srcOrd="1" destOrd="0" presId="urn:microsoft.com/office/officeart/2005/8/layout/cycle4"/>
    <dgm:cxn modelId="{CBCFE602-9810-8249-9F33-A2F5FBF6CBEE}" type="presParOf" srcId="{F6B1DFA4-6B09-8B4F-9F9B-2997C440BDDB}" destId="{C225B8C5-0F7C-974A-8678-494D7D7D1343}" srcOrd="0" destOrd="0" presId="urn:microsoft.com/office/officeart/2005/8/layout/cycle4"/>
    <dgm:cxn modelId="{1EB6C4EC-8D38-3F46-BF55-CF234F0A068C}" type="presParOf" srcId="{F6B1DFA4-6B09-8B4F-9F9B-2997C440BDDB}" destId="{8CD5B5A5-4538-3D4C-88BD-BC6F5AD317AA}" srcOrd="1" destOrd="0" presId="urn:microsoft.com/office/officeart/2005/8/layout/cycle4"/>
    <dgm:cxn modelId="{D6553989-9506-4340-AF6C-1B25D2A79ACA}" type="presParOf" srcId="{E9B46C39-10B0-9C4B-ACCF-155199F3FEC4}" destId="{FA34F52C-06A4-C940-9671-F7C0DA3F84D1}" srcOrd="2" destOrd="0" presId="urn:microsoft.com/office/officeart/2005/8/layout/cycle4"/>
    <dgm:cxn modelId="{5C4EF6D8-9A9C-394C-8939-697B6873468C}" type="presParOf" srcId="{FA34F52C-06A4-C940-9671-F7C0DA3F84D1}" destId="{A859DD75-7E19-9F43-9120-B6A77E1AB8E5}" srcOrd="0" destOrd="0" presId="urn:microsoft.com/office/officeart/2005/8/layout/cycle4"/>
    <dgm:cxn modelId="{89870D7B-0F16-A94B-92B7-8AA58AE57CFA}" type="presParOf" srcId="{FA34F52C-06A4-C940-9671-F7C0DA3F84D1}" destId="{E1B8DA54-D342-9E4A-BC04-B519E3F31D6A}" srcOrd="1" destOrd="0" presId="urn:microsoft.com/office/officeart/2005/8/layout/cycle4"/>
    <dgm:cxn modelId="{21BAAC54-98BC-454F-A3AD-04B59BA94C56}" type="presParOf" srcId="{E9B46C39-10B0-9C4B-ACCF-155199F3FEC4}" destId="{14AF2D3E-FFBF-5647-93A0-86A7692B38F7}" srcOrd="3" destOrd="0" presId="urn:microsoft.com/office/officeart/2005/8/layout/cycle4"/>
    <dgm:cxn modelId="{8D7932B8-6EE9-B742-A4FD-0596D95267C6}" type="presParOf" srcId="{14AF2D3E-FFBF-5647-93A0-86A7692B38F7}" destId="{82DAF5F6-F4F5-E44C-A22B-360E16209770}" srcOrd="0" destOrd="0" presId="urn:microsoft.com/office/officeart/2005/8/layout/cycle4"/>
    <dgm:cxn modelId="{3306E5B2-2571-DC45-8B44-C6E967016F6F}" type="presParOf" srcId="{14AF2D3E-FFBF-5647-93A0-86A7692B38F7}" destId="{D5A3CCDC-3CE2-DF4D-BA6A-C638E6A8467F}" srcOrd="1" destOrd="0" presId="urn:microsoft.com/office/officeart/2005/8/layout/cycle4"/>
    <dgm:cxn modelId="{F4983AEB-8589-0B47-8B92-05203BC83A7F}" type="presParOf" srcId="{E9B46C39-10B0-9C4B-ACCF-155199F3FEC4}" destId="{FC20298C-40F1-AE47-AEEC-7B09859E14AB}" srcOrd="4" destOrd="0" presId="urn:microsoft.com/office/officeart/2005/8/layout/cycle4"/>
    <dgm:cxn modelId="{D4847B03-7232-B143-A625-F33E4D7C758F}" type="presParOf" srcId="{BB5264B9-A583-1B4C-A9CA-3E2B977CA04F}" destId="{DBC58E49-A6BC-474D-9670-C93A047344EF}" srcOrd="1" destOrd="0" presId="urn:microsoft.com/office/officeart/2005/8/layout/cycle4"/>
    <dgm:cxn modelId="{258EC9E3-A6CF-1542-9E62-DAE9C9F93AF3}" type="presParOf" srcId="{DBC58E49-A6BC-474D-9670-C93A047344EF}" destId="{61C087AE-876E-A14E-B091-2254ED7C759C}" srcOrd="0" destOrd="0" presId="urn:microsoft.com/office/officeart/2005/8/layout/cycle4"/>
    <dgm:cxn modelId="{6B47EEB9-5448-6843-9AC8-0811068C6874}" type="presParOf" srcId="{DBC58E49-A6BC-474D-9670-C93A047344EF}" destId="{632AAC6F-4725-E44E-8BAB-E9EBE4B042D2}" srcOrd="1" destOrd="0" presId="urn:microsoft.com/office/officeart/2005/8/layout/cycle4"/>
    <dgm:cxn modelId="{36C7E8B9-490D-6743-88F9-42F12948FEE1}" type="presParOf" srcId="{DBC58E49-A6BC-474D-9670-C93A047344EF}" destId="{3107C111-DE6D-694B-973E-D0916C98E5D7}" srcOrd="2" destOrd="0" presId="urn:microsoft.com/office/officeart/2005/8/layout/cycle4"/>
    <dgm:cxn modelId="{79786931-4F8C-8146-9E36-D2B11E099127}" type="presParOf" srcId="{DBC58E49-A6BC-474D-9670-C93A047344EF}" destId="{9988A809-8AC1-8E40-8DCB-5E94B6239117}" srcOrd="3" destOrd="0" presId="urn:microsoft.com/office/officeart/2005/8/layout/cycle4"/>
    <dgm:cxn modelId="{DC5C1D8C-3E10-824A-AB64-8435D2F4EA57}" type="presParOf" srcId="{DBC58E49-A6BC-474D-9670-C93A047344EF}" destId="{BFB24C1E-7DCC-0D40-B429-CE13BCFA6798}" srcOrd="4" destOrd="0" presId="urn:microsoft.com/office/officeart/2005/8/layout/cycle4"/>
    <dgm:cxn modelId="{D4CDB3A5-A0CC-6A4E-9937-5B796B42D11D}" type="presParOf" srcId="{BB5264B9-A583-1B4C-A9CA-3E2B977CA04F}" destId="{2BCB0E75-2523-5D45-8FF5-DB600E4BA3F9}" srcOrd="2" destOrd="0" presId="urn:microsoft.com/office/officeart/2005/8/layout/cycle4"/>
    <dgm:cxn modelId="{F3F66CD6-68D6-F54B-A002-FDB94BA213D8}" type="presParOf" srcId="{BB5264B9-A583-1B4C-A9CA-3E2B977CA04F}" destId="{6DE28B0C-8CA1-D24C-9E3D-39B0544DC37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2E584-E3F0-0A47-80B2-EF7FA60323C2}">
      <dsp:nvSpPr>
        <dsp:cNvPr id="0" name=""/>
        <dsp:cNvSpPr/>
      </dsp:nvSpPr>
      <dsp:spPr>
        <a:xfrm>
          <a:off x="3614322" y="2432623"/>
          <a:ext cx="2321754" cy="232175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Diseño de la investigación</a:t>
          </a:r>
          <a:endParaRPr lang="es-ES" sz="1900" kern="1200" dirty="0"/>
        </a:p>
      </dsp:txBody>
      <dsp:txXfrm>
        <a:off x="3954335" y="2772636"/>
        <a:ext cx="1641728" cy="1641728"/>
      </dsp:txXfrm>
    </dsp:sp>
    <dsp:sp modelId="{8443EF0C-C8F6-8E41-9AE3-2F363BFB4EF3}">
      <dsp:nvSpPr>
        <dsp:cNvPr id="0" name=""/>
        <dsp:cNvSpPr/>
      </dsp:nvSpPr>
      <dsp:spPr>
        <a:xfrm rot="11700000">
          <a:off x="1856997" y="2712380"/>
          <a:ext cx="1729132" cy="6617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A36D10-31E4-D646-BDD2-30E2ADF08C6B}">
      <dsp:nvSpPr>
        <dsp:cNvPr id="0" name=""/>
        <dsp:cNvSpPr/>
      </dsp:nvSpPr>
      <dsp:spPr>
        <a:xfrm>
          <a:off x="783623" y="1937197"/>
          <a:ext cx="2205666" cy="176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Tipo de investigación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i="1" kern="1200" dirty="0" smtClean="0">
              <a:solidFill>
                <a:srgbClr val="9B6BF2"/>
              </a:solidFill>
            </a:rPr>
            <a:t>Cualitativa, cuantitativa, Mixta</a:t>
          </a:r>
          <a:r>
            <a:rPr lang="es-ES" sz="1900" kern="1200" dirty="0" smtClean="0">
              <a:solidFill>
                <a:srgbClr val="9B6BF2"/>
              </a:solidFill>
            </a:rPr>
            <a:t>.</a:t>
          </a:r>
          <a:endParaRPr lang="es-ES" sz="1900" kern="1200" dirty="0">
            <a:solidFill>
              <a:srgbClr val="9B6BF2"/>
            </a:solidFill>
          </a:endParaRPr>
        </a:p>
      </dsp:txBody>
      <dsp:txXfrm>
        <a:off x="835304" y="1988878"/>
        <a:ext cx="2102304" cy="1661171"/>
      </dsp:txXfrm>
    </dsp:sp>
    <dsp:sp modelId="{12F19911-4FD2-B146-82C1-CBC678FDE12B}">
      <dsp:nvSpPr>
        <dsp:cNvPr id="0" name=""/>
        <dsp:cNvSpPr/>
      </dsp:nvSpPr>
      <dsp:spPr>
        <a:xfrm rot="14700000">
          <a:off x="3012113" y="1335766"/>
          <a:ext cx="1729132" cy="6617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DF4512-E2F8-334C-B9DC-9B3452DB085C}">
      <dsp:nvSpPr>
        <dsp:cNvPr id="0" name=""/>
        <dsp:cNvSpPr/>
      </dsp:nvSpPr>
      <dsp:spPr>
        <a:xfrm>
          <a:off x="2408464" y="787"/>
          <a:ext cx="2205666" cy="176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Población o muestra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1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i="1" kern="1200" dirty="0" smtClean="0">
              <a:solidFill>
                <a:srgbClr val="9B6BF2"/>
              </a:solidFill>
            </a:rPr>
            <a:t>Personas Clave</a:t>
          </a:r>
          <a:endParaRPr lang="es-ES" sz="1600" i="1" kern="1200" dirty="0">
            <a:solidFill>
              <a:srgbClr val="9B6BF2"/>
            </a:solidFill>
          </a:endParaRPr>
        </a:p>
      </dsp:txBody>
      <dsp:txXfrm>
        <a:off x="2460145" y="52468"/>
        <a:ext cx="2102304" cy="1661171"/>
      </dsp:txXfrm>
    </dsp:sp>
    <dsp:sp modelId="{58039732-919A-F246-A7C8-37EE17A1A6E6}">
      <dsp:nvSpPr>
        <dsp:cNvPr id="0" name=""/>
        <dsp:cNvSpPr/>
      </dsp:nvSpPr>
      <dsp:spPr>
        <a:xfrm rot="17857715">
          <a:off x="4880733" y="1346505"/>
          <a:ext cx="1794839" cy="6617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86A4C4-8E68-2F4E-BD02-AF698C94C7A3}">
      <dsp:nvSpPr>
        <dsp:cNvPr id="0" name=""/>
        <dsp:cNvSpPr/>
      </dsp:nvSpPr>
      <dsp:spPr>
        <a:xfrm>
          <a:off x="5091487" y="0"/>
          <a:ext cx="2205666" cy="176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Técnicas e instrumentos para la </a:t>
          </a:r>
          <a:r>
            <a:rPr lang="es-ES" sz="1600" i="1" kern="1200" dirty="0" smtClean="0">
              <a:solidFill>
                <a:srgbClr val="9B6BF2"/>
              </a:solidFill>
            </a:rPr>
            <a:t>recolección de datos</a:t>
          </a:r>
        </a:p>
      </dsp:txBody>
      <dsp:txXfrm>
        <a:off x="5143168" y="51681"/>
        <a:ext cx="2102304" cy="1661171"/>
      </dsp:txXfrm>
    </dsp:sp>
    <dsp:sp modelId="{3DDF7881-E2D5-8549-AE91-2F59789A1F9F}">
      <dsp:nvSpPr>
        <dsp:cNvPr id="0" name=""/>
        <dsp:cNvSpPr/>
      </dsp:nvSpPr>
      <dsp:spPr>
        <a:xfrm rot="20700000">
          <a:off x="5964270" y="2712380"/>
          <a:ext cx="1729132" cy="6617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F117E6-DB29-A243-BA52-FDFAE01C4B7D}">
      <dsp:nvSpPr>
        <dsp:cNvPr id="0" name=""/>
        <dsp:cNvSpPr/>
      </dsp:nvSpPr>
      <dsp:spPr>
        <a:xfrm>
          <a:off x="6561109" y="1937197"/>
          <a:ext cx="2205666" cy="176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Análisis de </a:t>
          </a:r>
          <a:r>
            <a:rPr lang="es-ES" sz="3100" i="1" kern="1200" dirty="0" smtClean="0">
              <a:solidFill>
                <a:srgbClr val="9B6BF2"/>
              </a:solidFill>
            </a:rPr>
            <a:t>resultados</a:t>
          </a:r>
          <a:endParaRPr lang="es-ES" sz="3100" i="1" kern="1200" dirty="0">
            <a:solidFill>
              <a:srgbClr val="9B6BF2"/>
            </a:solidFill>
          </a:endParaRPr>
        </a:p>
      </dsp:txBody>
      <dsp:txXfrm>
        <a:off x="6612790" y="1988878"/>
        <a:ext cx="2102304" cy="16611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9DD75-7E19-9F43-9120-B6A77E1AB8E5}">
      <dsp:nvSpPr>
        <dsp:cNvPr id="0" name=""/>
        <dsp:cNvSpPr/>
      </dsp:nvSpPr>
      <dsp:spPr>
        <a:xfrm>
          <a:off x="5749495" y="3350768"/>
          <a:ext cx="2983046" cy="2793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734297"/>
              <a:satOff val="2823"/>
              <a:lumOff val="39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solidFill>
                <a:schemeClr val="accent3"/>
              </a:solidFill>
            </a:rPr>
            <a:t>Criterios de validez, confiabilidad, carácter social, académico</a:t>
          </a:r>
          <a:r>
            <a:rPr lang="es-ES" sz="1400" kern="1200" dirty="0" smtClean="0"/>
            <a:t>, económico.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Aparato crítico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Procesos administrativos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Documento</a:t>
          </a:r>
          <a:endParaRPr lang="es-E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100" kern="1200" dirty="0"/>
        </a:p>
      </dsp:txBody>
      <dsp:txXfrm>
        <a:off x="6705568" y="4110307"/>
        <a:ext cx="1965814" cy="1972824"/>
      </dsp:txXfrm>
    </dsp:sp>
    <dsp:sp modelId="{82DAF5F6-F4F5-E44C-A22B-360E16209770}">
      <dsp:nvSpPr>
        <dsp:cNvPr id="0" name=""/>
        <dsp:cNvSpPr/>
      </dsp:nvSpPr>
      <dsp:spPr>
        <a:xfrm>
          <a:off x="253637" y="3632444"/>
          <a:ext cx="2684354" cy="21501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1101445"/>
              <a:satOff val="4234"/>
              <a:lumOff val="58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b="1" kern="1200" dirty="0" smtClean="0">
              <a:solidFill>
                <a:srgbClr val="E45F3C"/>
              </a:solidFill>
            </a:rPr>
            <a:t>Manejo organizativo</a:t>
          </a:r>
          <a:endParaRPr lang="es-ES" sz="1200" b="1" kern="1200" dirty="0">
            <a:solidFill>
              <a:srgbClr val="E45F3C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Flexibilidad en la organización en la investigación.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Interdisciplinario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Exposición </a:t>
          </a:r>
          <a:r>
            <a:rPr lang="es-ES" sz="1200" i="1" kern="1200" dirty="0" smtClean="0"/>
            <a:t>texto –  imagen.</a:t>
          </a:r>
          <a:endParaRPr lang="es-ES" sz="1200" i="1" kern="1200" dirty="0"/>
        </a:p>
      </dsp:txBody>
      <dsp:txXfrm>
        <a:off x="300869" y="4217219"/>
        <a:ext cx="1784583" cy="1518163"/>
      </dsp:txXfrm>
    </dsp:sp>
    <dsp:sp modelId="{C225B8C5-0F7C-974A-8678-494D7D7D1343}">
      <dsp:nvSpPr>
        <dsp:cNvPr id="0" name=""/>
        <dsp:cNvSpPr/>
      </dsp:nvSpPr>
      <dsp:spPr>
        <a:xfrm>
          <a:off x="5564128" y="-216974"/>
          <a:ext cx="2983046" cy="27832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367148"/>
              <a:satOff val="1411"/>
              <a:lumOff val="1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Articular teorías, métodos y procedimientos de diferentes disciplinas.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0" kern="1200" dirty="0" smtClean="0">
              <a:solidFill>
                <a:schemeClr val="accent3"/>
              </a:solidFill>
            </a:rPr>
            <a:t>Fundamentar</a:t>
          </a:r>
          <a:endParaRPr lang="es-ES" sz="1400" b="0" kern="1200" dirty="0">
            <a:solidFill>
              <a:schemeClr val="accent3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0" kern="1200" dirty="0" smtClean="0">
              <a:solidFill>
                <a:schemeClr val="accent3"/>
              </a:solidFill>
            </a:rPr>
            <a:t>Proponer</a:t>
          </a:r>
          <a:endParaRPr lang="es-ES" sz="1400" b="0" kern="1200" dirty="0">
            <a:solidFill>
              <a:schemeClr val="accent3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0" kern="1200" dirty="0" smtClean="0">
              <a:solidFill>
                <a:schemeClr val="accent3"/>
              </a:solidFill>
            </a:rPr>
            <a:t>Innovar</a:t>
          </a:r>
          <a:endParaRPr lang="es-ES" sz="1400" b="0" kern="1200" dirty="0">
            <a:solidFill>
              <a:schemeClr val="accent3"/>
            </a:solidFill>
          </a:endParaRPr>
        </a:p>
      </dsp:txBody>
      <dsp:txXfrm>
        <a:off x="6520180" y="-155836"/>
        <a:ext cx="1965856" cy="1965141"/>
      </dsp:txXfrm>
    </dsp:sp>
    <dsp:sp modelId="{032E925E-D708-054B-8153-30B02C06B9C2}">
      <dsp:nvSpPr>
        <dsp:cNvPr id="0" name=""/>
        <dsp:cNvSpPr/>
      </dsp:nvSpPr>
      <dsp:spPr>
        <a:xfrm>
          <a:off x="443702" y="-206752"/>
          <a:ext cx="2983046" cy="28161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b="1" kern="1200" dirty="0" smtClean="0">
              <a:solidFill>
                <a:schemeClr val="accent3"/>
              </a:solidFill>
            </a:rPr>
            <a:t>Vinculación con sectores: 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a) Sociedad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b) Empresas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c) Instituciones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d) Universidades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e) Expertos</a:t>
          </a:r>
          <a:endParaRPr lang="es-ES" sz="1200" kern="1200" dirty="0"/>
        </a:p>
      </dsp:txBody>
      <dsp:txXfrm>
        <a:off x="504861" y="-145593"/>
        <a:ext cx="1965814" cy="1989765"/>
      </dsp:txXfrm>
    </dsp:sp>
    <dsp:sp modelId="{61C087AE-876E-A14E-B091-2254ED7C759C}">
      <dsp:nvSpPr>
        <dsp:cNvPr id="0" name=""/>
        <dsp:cNvSpPr/>
      </dsp:nvSpPr>
      <dsp:spPr>
        <a:xfrm>
          <a:off x="1707017" y="347021"/>
          <a:ext cx="2614694" cy="2614694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/>
            <a:t>Conocimien</a:t>
          </a:r>
          <a:r>
            <a:rPr lang="es-ES" sz="1800" kern="1200" dirty="0" smtClean="0"/>
            <a:t>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/>
            <a:t>to</a:t>
          </a:r>
          <a:r>
            <a:rPr lang="es-ES" sz="1800" kern="1200" dirty="0" smtClean="0"/>
            <a:t> producido en el ámbito de aplicación</a:t>
          </a:r>
          <a:endParaRPr lang="es-ES" sz="1800" kern="1200" dirty="0"/>
        </a:p>
      </dsp:txBody>
      <dsp:txXfrm>
        <a:off x="2472843" y="1112847"/>
        <a:ext cx="1848868" cy="1848868"/>
      </dsp:txXfrm>
    </dsp:sp>
    <dsp:sp modelId="{632AAC6F-4725-E44E-8BAB-E9EBE4B042D2}">
      <dsp:nvSpPr>
        <dsp:cNvPr id="0" name=""/>
        <dsp:cNvSpPr/>
      </dsp:nvSpPr>
      <dsp:spPr>
        <a:xfrm rot="5400000">
          <a:off x="4424703" y="347021"/>
          <a:ext cx="2614694" cy="2614694"/>
        </a:xfrm>
        <a:prstGeom prst="pieWedge">
          <a:avLst/>
        </a:prstGeom>
        <a:gradFill rotWithShape="0">
          <a:gsLst>
            <a:gs pos="0">
              <a:schemeClr val="accent3">
                <a:hueOff val="367148"/>
                <a:satOff val="1411"/>
                <a:lumOff val="196"/>
                <a:alphaOff val="0"/>
                <a:tint val="98000"/>
                <a:lumMod val="114000"/>
              </a:schemeClr>
            </a:gs>
            <a:gs pos="100000">
              <a:schemeClr val="accent3">
                <a:hueOff val="367148"/>
                <a:satOff val="1411"/>
                <a:lumOff val="196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/>
            <a:t>Transdiscipli-nariedad</a:t>
          </a:r>
          <a:endParaRPr lang="es-ES" sz="1800" kern="1200" dirty="0"/>
        </a:p>
      </dsp:txBody>
      <dsp:txXfrm rot="-5400000">
        <a:off x="4424703" y="1112847"/>
        <a:ext cx="1848868" cy="1848868"/>
      </dsp:txXfrm>
    </dsp:sp>
    <dsp:sp modelId="{3107C111-DE6D-694B-973E-D0916C98E5D7}">
      <dsp:nvSpPr>
        <dsp:cNvPr id="0" name=""/>
        <dsp:cNvSpPr/>
      </dsp:nvSpPr>
      <dsp:spPr>
        <a:xfrm rot="10800000">
          <a:off x="4442483" y="3118020"/>
          <a:ext cx="2614694" cy="2614694"/>
        </a:xfrm>
        <a:prstGeom prst="pieWedge">
          <a:avLst/>
        </a:prstGeom>
        <a:gradFill rotWithShape="0">
          <a:gsLst>
            <a:gs pos="0">
              <a:schemeClr val="accent3">
                <a:hueOff val="734297"/>
                <a:satOff val="2823"/>
                <a:lumOff val="392"/>
                <a:alphaOff val="0"/>
                <a:tint val="98000"/>
                <a:lumMod val="114000"/>
              </a:schemeClr>
            </a:gs>
            <a:gs pos="100000">
              <a:schemeClr val="accent3">
                <a:hueOff val="734297"/>
                <a:satOff val="2823"/>
                <a:lumOff val="39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Control de calidad</a:t>
          </a:r>
          <a:endParaRPr lang="es-ES" sz="1800" b="1" kern="1200" dirty="0"/>
        </a:p>
      </dsp:txBody>
      <dsp:txXfrm rot="10800000">
        <a:off x="4442483" y="3118020"/>
        <a:ext cx="1848868" cy="1848868"/>
      </dsp:txXfrm>
    </dsp:sp>
    <dsp:sp modelId="{9988A809-8AC1-8E40-8DCB-5E94B6239117}">
      <dsp:nvSpPr>
        <dsp:cNvPr id="0" name=""/>
        <dsp:cNvSpPr/>
      </dsp:nvSpPr>
      <dsp:spPr>
        <a:xfrm rot="16200000">
          <a:off x="1707017" y="3082487"/>
          <a:ext cx="2614694" cy="2614694"/>
        </a:xfrm>
        <a:prstGeom prst="pieWedge">
          <a:avLst/>
        </a:prstGeom>
        <a:gradFill rotWithShape="0">
          <a:gsLst>
            <a:gs pos="0">
              <a:schemeClr val="accent3">
                <a:hueOff val="1101445"/>
                <a:satOff val="4234"/>
                <a:lumOff val="588"/>
                <a:alphaOff val="0"/>
                <a:tint val="98000"/>
                <a:lumMod val="114000"/>
              </a:schemeClr>
            </a:gs>
            <a:gs pos="100000">
              <a:schemeClr val="accent3">
                <a:hueOff val="1101445"/>
                <a:satOff val="4234"/>
                <a:lumOff val="588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Hetero-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err="1" smtClean="0"/>
            <a:t>geneidad</a:t>
          </a:r>
          <a:r>
            <a:rPr lang="es-ES" sz="1700" kern="1200" dirty="0" smtClean="0"/>
            <a:t>  y diversidad organizativa</a:t>
          </a:r>
          <a:endParaRPr lang="es-ES" sz="1700" kern="1200" dirty="0"/>
        </a:p>
      </dsp:txBody>
      <dsp:txXfrm rot="5400000">
        <a:off x="2472843" y="3082487"/>
        <a:ext cx="1848868" cy="1848868"/>
      </dsp:txXfrm>
    </dsp:sp>
    <dsp:sp modelId="{2BCB0E75-2523-5D45-8FF5-DB600E4BA3F9}">
      <dsp:nvSpPr>
        <dsp:cNvPr id="0" name=""/>
        <dsp:cNvSpPr/>
      </dsp:nvSpPr>
      <dsp:spPr>
        <a:xfrm>
          <a:off x="3930715" y="2478631"/>
          <a:ext cx="902764" cy="785012"/>
        </a:xfrm>
        <a:prstGeom prst="circular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DE28B0C-8CA1-D24C-9E3D-39B0544DC370}">
      <dsp:nvSpPr>
        <dsp:cNvPr id="0" name=""/>
        <dsp:cNvSpPr/>
      </dsp:nvSpPr>
      <dsp:spPr>
        <a:xfrm rot="10800000">
          <a:off x="3930715" y="2780559"/>
          <a:ext cx="902764" cy="785012"/>
        </a:xfrm>
        <a:prstGeom prst="circular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7B542-19D1-480C-82EA-9D1C899E222C}" type="datetimeFigureOut">
              <a:rPr lang="es-MX" smtClean="0"/>
              <a:t>10/10/16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00C84-25A3-46B9-B5AC-049538094674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5455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00C84-25A3-46B9-B5AC-04953809467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1201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00C84-25A3-46B9-B5AC-04953809467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2600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0C14E73-B4B1-45F8-8B30-10B0AB939AB9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999B-FA57-4BAD-B055-02FC77B936A5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49F2-0082-475F-AE4B-4D3DD8209844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ADF-4CC5-438A-9ADA-3D7615CD867D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20DA-9EDF-4A15-95C9-AE537E993E00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B546A-526A-4D68-9B09-E3B1DF69235D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07DE-0DD7-4770-AA4A-96C6BEA0FDA4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D0DB9D3-E641-43F3-B9AF-64FBE8E661DC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114902A6-16AD-4979-BF1C-D0276B93BC3C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3F0D-4A2C-477C-8547-78A0B4F13547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C566-DFCB-4BF8-A8B4-B1FD936761C6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B2CB-7437-41BC-996C-DD9974290DF3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C7C6-012A-4112-90EB-8D74E14FE947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6842-021C-40A1-B6A8-E82550777830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FA7-AEC7-4E0A-870A-69BC16C7997C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2B7D-CB3A-44CE-BA88-01FCC8199BD5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D334-09D5-4EB9-9B9A-9FC0E025795C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F9926EB-2C9A-43EC-994B-37DA5AD84477}" type="datetime1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s://es.wikipedia.org/wiki/Jos%C3%A9_Mart%C3%ADnez_de_Sousa" TargetMode="External"/><Relationship Id="rId3" Type="http://schemas.openxmlformats.org/officeDocument/2006/relationships/hyperlink" Target="https://es.wikipedia.org/wiki/Gij%C3%B3n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google.com.mx/search?q=recorrido+pedag%C3%B3gico&amp;source=lnms&amp;tbm=isch&amp;sa=X&amp;ved=0CAcQ_AUoAWoVChMIgNy30azHxwIVRBKSCh0hVA8_&amp;biw=1368&amp;bih=836%23tbm=isch&amp;q=recorrido+pedag%C3%B3gico+del+dise%C3%B1o&amp;imgrc=q5j8EndlpSuExM:" TargetMode="External"/><Relationship Id="rId3" Type="http://schemas.openxmlformats.org/officeDocument/2006/relationships/hyperlink" Target="https://www.google.com.mx/search?q=recorrido+pedag%C3%B3gico&amp;source=lnms&amp;tbm=isch&amp;sa=X&amp;ved=0CAcQ_AUoAWoVChMIgNy30azHxwIVRBKSCh0hVA8_&amp;biw=1368&amp;bih=836%23tbm=isch&amp;q=IMP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24050" y="6716077"/>
            <a:ext cx="9870519" cy="153974"/>
          </a:xfrm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es-MX" sz="3200" dirty="0" smtClean="0"/>
              <a:t>Universidad Autónoma del Estado de México</a:t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600" dirty="0" smtClean="0"/>
              <a:t>Facultad de Arquitectura y Diseño</a:t>
            </a:r>
            <a:br>
              <a:rPr lang="es-MX" sz="3600" dirty="0" smtClean="0"/>
            </a:br>
            <a:r>
              <a:rPr lang="es-MX" sz="3600" dirty="0"/>
              <a:t/>
            </a:r>
            <a:br>
              <a:rPr lang="es-MX" sz="3600" dirty="0"/>
            </a:br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2800" b="1" dirty="0" smtClean="0">
                <a:solidFill>
                  <a:schemeClr val="tx1"/>
                </a:solidFill>
              </a:rPr>
              <a:t>DOCTORADO EN DISEÑO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dirty="0" smtClean="0">
                <a:solidFill>
                  <a:schemeClr val="tx1"/>
                </a:solidFill>
              </a:rPr>
              <a:t>Seminario de Investigación I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i="1" dirty="0" smtClean="0">
                <a:solidFill>
                  <a:schemeClr val="tx1"/>
                </a:solidFill>
              </a:rPr>
              <a:t>2</a:t>
            </a:r>
            <a:r>
              <a:rPr lang="es-ES" sz="2800" b="1" i="1" dirty="0" smtClean="0">
                <a:solidFill>
                  <a:schemeClr val="tx1"/>
                </a:solidFill>
              </a:rPr>
              <a:t>ª</a:t>
            </a:r>
            <a:r>
              <a:rPr lang="es-MX" sz="2800" b="1" i="1" dirty="0" smtClean="0">
                <a:solidFill>
                  <a:schemeClr val="tx1"/>
                </a:solidFill>
              </a:rPr>
              <a:t>. parte</a:t>
            </a:r>
            <a:r>
              <a:rPr lang="es-MX" sz="2800" b="1" dirty="0" smtClean="0">
                <a:solidFill>
                  <a:schemeClr val="tx1"/>
                </a:solidFill>
              </a:rPr>
              <a:t/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400" b="1" dirty="0" smtClean="0">
                <a:solidFill>
                  <a:schemeClr val="tx1"/>
                </a:solidFill>
              </a:rPr>
              <a:t/>
            </a:r>
            <a:br>
              <a:rPr lang="es-MX" sz="2400" b="1" dirty="0" smtClean="0">
                <a:solidFill>
                  <a:schemeClr val="tx1"/>
                </a:solidFill>
              </a:rPr>
            </a:br>
            <a:r>
              <a:rPr lang="es-MX" sz="2400" b="1" dirty="0">
                <a:solidFill>
                  <a:schemeClr val="tx1"/>
                </a:solidFill>
              </a:rPr>
              <a:t/>
            </a:r>
            <a:br>
              <a:rPr lang="es-MX" sz="2400" b="1" dirty="0">
                <a:solidFill>
                  <a:schemeClr val="tx1"/>
                </a:solidFill>
              </a:rPr>
            </a:br>
            <a:r>
              <a:rPr lang="es-MX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APARATO CRITICO PARA LA INVESTIGACION</a:t>
            </a:r>
            <a:br>
              <a:rPr lang="es-MX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MX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MX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MX" sz="2400" b="1" dirty="0"/>
              <a:t>Dra. En </a:t>
            </a:r>
            <a:r>
              <a:rPr lang="es-MX" sz="2400" b="1" dirty="0" smtClean="0"/>
              <a:t>Dis</a:t>
            </a:r>
            <a:r>
              <a:rPr lang="es-MX" sz="2400" b="1" dirty="0"/>
              <a:t>. Sandra Alicia Utrilla </a:t>
            </a:r>
            <a:r>
              <a:rPr lang="es-MX" sz="2400" b="1" dirty="0" smtClean="0"/>
              <a:t>Cobos</a:t>
            </a:r>
            <a:r>
              <a:rPr lang="es-MX" sz="2400" b="1" dirty="0"/>
              <a:t/>
            </a:r>
            <a:br>
              <a:rPr lang="es-MX" sz="2400" b="1" dirty="0"/>
            </a:br>
            <a:r>
              <a:rPr lang="es-MX" sz="1800" b="1" dirty="0"/>
              <a:t> </a:t>
            </a:r>
            <a:br>
              <a:rPr lang="es-MX" sz="1800" b="1" dirty="0"/>
            </a:br>
            <a:r>
              <a:rPr lang="es-MX" sz="1800" b="1" dirty="0" smtClean="0"/>
              <a:t>Toluca, México. O</a:t>
            </a:r>
            <a:r>
              <a:rPr lang="es-MX" sz="1600" b="1" dirty="0" smtClean="0"/>
              <a:t>ctubre</a:t>
            </a:r>
            <a:r>
              <a:rPr lang="es-MX" sz="1600" dirty="0" smtClean="0"/>
              <a:t> 2016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2400" b="1" dirty="0" smtClean="0">
                <a:solidFill>
                  <a:schemeClr val="tx1"/>
                </a:solidFill>
              </a:rPr>
              <a:t/>
            </a:r>
            <a:br>
              <a:rPr lang="es-MX" sz="2400" b="1" dirty="0" smtClean="0">
                <a:solidFill>
                  <a:schemeClr val="tx1"/>
                </a:solidFill>
              </a:rPr>
            </a:br>
            <a:endParaRPr lang="es-MX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548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Seminario de investigación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Seminario de Investigación III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ES" dirty="0" smtClean="0"/>
              <a:t>Fundamentos metodológicos obtenidos de la investigación</a:t>
            </a:r>
          </a:p>
          <a:p>
            <a:endParaRPr lang="es-ES" dirty="0"/>
          </a:p>
          <a:p>
            <a:r>
              <a:rPr lang="es-ES" dirty="0" smtClean="0"/>
              <a:t>Método</a:t>
            </a:r>
          </a:p>
          <a:p>
            <a:r>
              <a:rPr lang="es-ES" dirty="0" smtClean="0"/>
              <a:t>Técnicas</a:t>
            </a:r>
          </a:p>
          <a:p>
            <a:r>
              <a:rPr lang="es-ES" dirty="0" smtClean="0"/>
              <a:t>Procedimientos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Seminario de Investigación IV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ES" dirty="0" smtClean="0"/>
              <a:t>Conformación del enfoque que determina el universo de investigación</a:t>
            </a:r>
          </a:p>
          <a:p>
            <a:pPr marL="114300" indent="0">
              <a:buNone/>
            </a:pPr>
            <a:endParaRPr lang="es-ES" dirty="0"/>
          </a:p>
          <a:p>
            <a:pPr>
              <a:buFont typeface="Arial"/>
              <a:buChar char="•"/>
            </a:pPr>
            <a:r>
              <a:rPr lang="es-ES" dirty="0" smtClean="0"/>
              <a:t>Técnicas</a:t>
            </a:r>
          </a:p>
          <a:p>
            <a:pPr>
              <a:buFont typeface="Arial"/>
              <a:buChar char="•"/>
            </a:pPr>
            <a:r>
              <a:rPr lang="es-ES" dirty="0" smtClean="0"/>
              <a:t>Instrumentos</a:t>
            </a:r>
            <a:endParaRPr lang="es-E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Cobos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0203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6465046" cy="706964"/>
          </a:xfrm>
        </p:spPr>
        <p:txBody>
          <a:bodyPr/>
          <a:lstStyle/>
          <a:p>
            <a:r>
              <a:rPr lang="es-ES" dirty="0" smtClean="0"/>
              <a:t>Seminario de Investigación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112621" y="2631722"/>
            <a:ext cx="4825158" cy="3416301"/>
          </a:xfrm>
        </p:spPr>
        <p:txBody>
          <a:bodyPr>
            <a:normAutofit fontScale="92500"/>
          </a:bodyPr>
          <a:lstStyle/>
          <a:p>
            <a:r>
              <a:rPr lang="es-MX" sz="2400" dirty="0">
                <a:solidFill>
                  <a:srgbClr val="B31166"/>
                </a:solidFill>
              </a:rPr>
              <a:t>Seminario de Investigación </a:t>
            </a:r>
            <a:r>
              <a:rPr lang="es-MX" sz="2400" dirty="0" smtClean="0">
                <a:solidFill>
                  <a:srgbClr val="B31166"/>
                </a:solidFill>
              </a:rPr>
              <a:t>V</a:t>
            </a:r>
          </a:p>
          <a:p>
            <a:endParaRPr lang="es-ES_tradnl" sz="2400" dirty="0">
              <a:solidFill>
                <a:srgbClr val="B31166"/>
              </a:solidFill>
            </a:endParaRPr>
          </a:p>
          <a:p>
            <a:r>
              <a:rPr lang="es-MX" dirty="0"/>
              <a:t>• Discutir los resultados obtenidos por los instru­mentos de investigación de cada tesis de los doc­torantes en cuanto a: la conformación del enfoque que determina el universo de investigación y sus posibles técnicas e Instrumentos de investigación (80%</a:t>
            </a:r>
            <a:r>
              <a:rPr lang="es-MX" dirty="0" smtClean="0"/>
              <a:t>)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s-MX" sz="2400" dirty="0">
                <a:solidFill>
                  <a:schemeClr val="accent1"/>
                </a:solidFill>
              </a:rPr>
              <a:t>Seminario de Investigación </a:t>
            </a:r>
            <a:r>
              <a:rPr lang="es-MX" sz="2400" dirty="0" smtClean="0">
                <a:solidFill>
                  <a:schemeClr val="accent1"/>
                </a:solidFill>
              </a:rPr>
              <a:t>VI</a:t>
            </a:r>
          </a:p>
          <a:p>
            <a:endParaRPr lang="es-ES_tradnl" sz="2400" dirty="0">
              <a:solidFill>
                <a:schemeClr val="accent1"/>
              </a:solidFill>
            </a:endParaRPr>
          </a:p>
          <a:p>
            <a:r>
              <a:rPr lang="es-MX" dirty="0"/>
              <a:t>• Discutir en seminarios los avances finales de las tesis de los doctorantes en cuanto a: método, </a:t>
            </a:r>
            <a:r>
              <a:rPr lang="es-MX" dirty="0" smtClean="0"/>
              <a:t>técnicas </a:t>
            </a:r>
            <a:r>
              <a:rPr lang="es-MX" dirty="0"/>
              <a:t>y procedimientos de investigación a través de la utilización de los conocimientos en la elabo­ración del aparato crítico de su tesis: para el nivel final se estará diseñando la presentación de la tesis (100%).</a:t>
            </a:r>
            <a:endParaRPr lang="es-ES_tradnl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956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398066"/>
            <a:ext cx="10058400" cy="1231793"/>
          </a:xfrm>
        </p:spPr>
        <p:txBody>
          <a:bodyPr/>
          <a:lstStyle/>
          <a:p>
            <a:pPr algn="ctr"/>
            <a:r>
              <a:rPr lang="es-ES" dirty="0" smtClean="0"/>
              <a:t>Marco metodológico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7344" y="1535319"/>
            <a:ext cx="6324736" cy="473786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s-ES_tradnl" dirty="0"/>
              <a:t>A</a:t>
            </a:r>
            <a:r>
              <a:rPr lang="es-ES_tradnl" dirty="0" smtClean="0"/>
              <a:t>cciones </a:t>
            </a:r>
            <a:r>
              <a:rPr lang="es-ES_tradnl" dirty="0"/>
              <a:t>destinadas </a:t>
            </a:r>
            <a:r>
              <a:rPr lang="es-ES_tradnl" dirty="0">
                <a:solidFill>
                  <a:srgbClr val="9B6BF2"/>
                </a:solidFill>
              </a:rPr>
              <a:t>a describir y analizar el fondo del problema planteado</a:t>
            </a:r>
            <a:r>
              <a:rPr lang="es-ES_tradnl" dirty="0"/>
              <a:t>, a través de procedimientos específicos que incluye las técnicas de observación y recolección de datos, determinando el “cómo” se realizará el </a:t>
            </a:r>
            <a:r>
              <a:rPr lang="es-ES_tradnl" dirty="0" smtClean="0"/>
              <a:t>estudio.</a:t>
            </a:r>
          </a:p>
          <a:p>
            <a:pPr marL="342900" indent="-342900">
              <a:buFont typeface="Arial"/>
              <a:buChar char="•"/>
            </a:pPr>
            <a:endParaRPr lang="es-ES_tradnl" dirty="0" smtClean="0"/>
          </a:p>
          <a:p>
            <a:pPr marL="342900" indent="-342900">
              <a:buFont typeface="Arial"/>
              <a:buChar char="•"/>
            </a:pPr>
            <a:r>
              <a:rPr lang="es-ES" dirty="0"/>
              <a:t>H</a:t>
            </a:r>
            <a:r>
              <a:rPr lang="es-ES_tradnl" dirty="0" err="1" smtClean="0"/>
              <a:t>acer</a:t>
            </a:r>
            <a:r>
              <a:rPr lang="es-ES_tradnl" dirty="0" smtClean="0"/>
              <a:t> operativo </a:t>
            </a:r>
            <a:r>
              <a:rPr lang="es-ES_tradnl" dirty="0"/>
              <a:t>los conceptos y elementos del problema que estudiamos, al respecto </a:t>
            </a:r>
            <a:r>
              <a:rPr lang="es-ES_tradnl" b="1" dirty="0"/>
              <a:t>Carlos Sabino </a:t>
            </a:r>
            <a:r>
              <a:rPr lang="es-ES_tradnl" dirty="0"/>
              <a:t>nos </a:t>
            </a:r>
            <a:r>
              <a:rPr lang="es-ES_tradnl" dirty="0" smtClean="0"/>
              <a:t>dice; pueden </a:t>
            </a:r>
            <a:r>
              <a:rPr lang="es-ES_tradnl" dirty="0"/>
              <a:t>dividirse en dos grandes campos que requieren un tratamiento diferenciado por su propia naturaleza</a:t>
            </a:r>
            <a:r>
              <a:rPr lang="es-ES_tradnl" dirty="0">
                <a:solidFill>
                  <a:srgbClr val="9B6BF2"/>
                </a:solidFill>
              </a:rPr>
              <a:t>: el universo y las variables</a:t>
            </a:r>
            <a:r>
              <a:rPr lang="es-ES_tradnl" dirty="0">
                <a:solidFill>
                  <a:srgbClr val="0000FF"/>
                </a:solidFill>
              </a:rPr>
              <a:t>” </a:t>
            </a:r>
            <a:r>
              <a:rPr lang="es-ES_tradnl" dirty="0"/>
              <a:t>(p. 118).</a:t>
            </a:r>
          </a:p>
          <a:p>
            <a:pPr marL="342900" indent="-342900">
              <a:buFont typeface="Arial"/>
              <a:buChar char="•"/>
            </a:pPr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>Así mismo Arias (2006) explica el marco metodológico como </a:t>
            </a:r>
            <a:r>
              <a:rPr lang="es-ES_tradnl" dirty="0">
                <a:solidFill>
                  <a:srgbClr val="9B6BF2"/>
                </a:solidFill>
              </a:rPr>
              <a:t>el “Conjunto de pasos, técnicas y procedimientos que se emplean para formular y resolver </a:t>
            </a:r>
            <a:r>
              <a:rPr lang="es-ES_tradnl" dirty="0" smtClean="0">
                <a:solidFill>
                  <a:srgbClr val="9B6BF2"/>
                </a:solidFill>
              </a:rPr>
              <a:t>problemas”</a:t>
            </a:r>
            <a:endParaRPr lang="es-ES" dirty="0">
              <a:solidFill>
                <a:srgbClr val="9B6BF2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862081" y="2567047"/>
            <a:ext cx="3840183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rgbClr val="9B6BF2"/>
                </a:solidFill>
              </a:rPr>
              <a:t>“Estrategia sin táctica es la ruta más lenta para la victoria. Táctica sin estrategia es el ruido antes de la derrota</a:t>
            </a:r>
            <a:r>
              <a:rPr lang="en-US" dirty="0">
                <a:solidFill>
                  <a:srgbClr val="9B6BF2"/>
                </a:solidFill>
              </a:rPr>
              <a:t>.”</a:t>
            </a:r>
          </a:p>
          <a:p>
            <a:pPr algn="ctr"/>
            <a:endParaRPr lang="en-US" dirty="0">
              <a:solidFill>
                <a:srgbClr val="9B6BF2"/>
              </a:solidFill>
            </a:endParaRPr>
          </a:p>
          <a:p>
            <a:pPr algn="ctr"/>
            <a:r>
              <a:rPr lang="en-US" dirty="0">
                <a:solidFill>
                  <a:srgbClr val="9B6BF2"/>
                </a:solidFill>
              </a:rPr>
              <a:t>Sun-Tzu</a:t>
            </a:r>
            <a:endParaRPr lang="es-MX" dirty="0">
              <a:solidFill>
                <a:srgbClr val="9B6B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763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136" y="880564"/>
            <a:ext cx="4385733" cy="24638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96" y="1032964"/>
            <a:ext cx="4690533" cy="23114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4983" y="2290726"/>
            <a:ext cx="4063571" cy="394356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5638" y="4839312"/>
            <a:ext cx="2974365" cy="17012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Marco metodológico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1" y="3518498"/>
            <a:ext cx="385038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919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/>
              <a:t>Investigación e </a:t>
            </a:r>
            <a:r>
              <a:rPr lang="es-MX" sz="4400" dirty="0" smtClean="0"/>
              <a:t>Implementación</a:t>
            </a:r>
            <a:endParaRPr lang="es-E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39" b="1713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895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pPr algn="ctr"/>
            <a:r>
              <a:rPr lang="es-ES" dirty="0" smtClean="0"/>
              <a:t>Estratégicas y tácticas en investigación</a:t>
            </a:r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94" y="679877"/>
            <a:ext cx="7327331" cy="532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023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>Método cualitativo y cuantitativo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Intenta comprender el comportamiento humano inmerso en el lugar donde éste se desenvuelve y actúa.</a:t>
            </a:r>
          </a:p>
          <a:p>
            <a:r>
              <a:rPr lang="es-ES" dirty="0" smtClean="0"/>
              <a:t>Observa participativamente lo que estudia.</a:t>
            </a:r>
          </a:p>
          <a:p>
            <a:r>
              <a:rPr lang="es-ES" dirty="0" smtClean="0"/>
              <a:t>Sabe que su presencia provoca efectos reactivos entre los sujetos que estudia.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Estudia el comportamiento de los hombres desde fuera. Se introduce en el escenario que pretende definir y explicar</a:t>
            </a:r>
          </a:p>
          <a:p>
            <a:r>
              <a:rPr lang="es-ES" dirty="0" smtClean="0"/>
              <a:t>Control de las variables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8797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7287" y="592670"/>
            <a:ext cx="8761413" cy="706964"/>
          </a:xfrm>
        </p:spPr>
        <p:txBody>
          <a:bodyPr/>
          <a:lstStyle/>
          <a:p>
            <a:pPr algn="ctr"/>
            <a:r>
              <a:rPr lang="es-ES" dirty="0" smtClean="0"/>
              <a:t>Cómo se hace el </a:t>
            </a:r>
            <a:br>
              <a:rPr lang="es-ES" dirty="0" smtClean="0"/>
            </a:br>
            <a:r>
              <a:rPr lang="es-ES" dirty="0" smtClean="0"/>
              <a:t>Marco Metodológico</a:t>
            </a:r>
            <a:endParaRPr lang="es-ES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873807258"/>
              </p:ext>
            </p:extLst>
          </p:nvPr>
        </p:nvGraphicFramePr>
        <p:xfrm>
          <a:off x="609600" y="1705225"/>
          <a:ext cx="9550400" cy="4755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3308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Marco metodológico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s-ES" dirty="0" smtClean="0"/>
              <a:t>Diseño de la Investigación: Es la estrategia adoptada por el investigador para responder al problema planteado</a:t>
            </a:r>
          </a:p>
          <a:p>
            <a:pPr marL="114300" indent="0">
              <a:buNone/>
            </a:pPr>
            <a:endParaRPr lang="es-ES" dirty="0"/>
          </a:p>
          <a:p>
            <a:pPr marL="114300" indent="0">
              <a:buNone/>
            </a:pPr>
            <a:r>
              <a:rPr lang="es-ES" dirty="0" smtClean="0"/>
              <a:t>La investigación puede ser:</a:t>
            </a:r>
          </a:p>
          <a:p>
            <a:r>
              <a:rPr lang="es-ES" dirty="0" smtClean="0">
                <a:solidFill>
                  <a:srgbClr val="0000FF"/>
                </a:solidFill>
              </a:rPr>
              <a:t>Documental</a:t>
            </a:r>
            <a:r>
              <a:rPr lang="es-ES" dirty="0" smtClean="0"/>
              <a:t>. Basada en la obtención y análisis de datos derivados de materiales impresos u otros tipos de documentos</a:t>
            </a:r>
          </a:p>
          <a:p>
            <a:r>
              <a:rPr lang="es-ES" dirty="0" smtClean="0">
                <a:solidFill>
                  <a:srgbClr val="0000FF"/>
                </a:solidFill>
              </a:rPr>
              <a:t>Investigación de campo</a:t>
            </a:r>
            <a:r>
              <a:rPr lang="es-ES" dirty="0" smtClean="0"/>
              <a:t>. Recolección de datos directamente de la realidad, sin manipular resultados.</a:t>
            </a:r>
          </a:p>
          <a:p>
            <a:r>
              <a:rPr lang="es-ES" dirty="0" smtClean="0">
                <a:solidFill>
                  <a:srgbClr val="0000FF"/>
                </a:solidFill>
              </a:rPr>
              <a:t>Investigación experimental</a:t>
            </a:r>
            <a:r>
              <a:rPr lang="es-ES" dirty="0" smtClean="0"/>
              <a:t>. Se somete a grupos de individuos u objetos a determinadas condiciones o estímulos, para observar los efectos que se producen.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3624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528636"/>
            <a:ext cx="5091289" cy="1261554"/>
          </a:xfrm>
        </p:spPr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Población y muestra</a:t>
            </a:r>
            <a:br>
              <a:rPr lang="es-ES" dirty="0" smtClean="0"/>
            </a:br>
            <a:r>
              <a:rPr lang="es-ES" sz="2800" dirty="0" smtClean="0"/>
              <a:t>(</a:t>
            </a:r>
            <a:r>
              <a:rPr lang="es-ES" sz="2800" dirty="0"/>
              <a:t>Enfoque cuantitativo)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s-ES" dirty="0" smtClean="0"/>
              <a:t>POBLACION </a:t>
            </a:r>
          </a:p>
          <a:p>
            <a:r>
              <a:rPr lang="es-ES" dirty="0" smtClean="0"/>
              <a:t>Tamaño de la población, tamaño de la muestra y tipo de muestreo.</a:t>
            </a:r>
          </a:p>
          <a:p>
            <a:r>
              <a:rPr lang="es-ES" dirty="0" smtClean="0"/>
              <a:t>Población. Son las personas, instituciones o cosas que se involucran en la investigación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s-ES" dirty="0" smtClean="0"/>
              <a:t>MUESTRA</a:t>
            </a:r>
          </a:p>
          <a:p>
            <a:endParaRPr lang="es-ES" dirty="0"/>
          </a:p>
          <a:p>
            <a:r>
              <a:rPr lang="es-ES" dirty="0" smtClean="0"/>
              <a:t>Subconjunto representativo del universo o población.</a:t>
            </a:r>
          </a:p>
          <a:p>
            <a:endParaRPr lang="es-ES" dirty="0"/>
          </a:p>
          <a:p>
            <a:r>
              <a:rPr lang="es-ES" dirty="0" smtClean="0"/>
              <a:t>Tipos de muestreo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612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642" y="2767797"/>
            <a:ext cx="4146995" cy="2665679"/>
          </a:xfrm>
        </p:spPr>
        <p:txBody>
          <a:bodyPr/>
          <a:lstStyle/>
          <a:p>
            <a:r>
              <a:rPr lang="es-ES" sz="5400" b="1" dirty="0"/>
              <a:t>APARATO </a:t>
            </a:r>
            <a:r>
              <a:rPr lang="es-ES" sz="5400" b="1" dirty="0" smtClean="0"/>
              <a:t>CRITICO</a:t>
            </a:r>
            <a:br>
              <a:rPr lang="es-ES" sz="5400" b="1" dirty="0" smtClean="0"/>
            </a:br>
            <a:r>
              <a:rPr lang="es-ES" sz="5400" b="1" i="1" dirty="0" smtClean="0"/>
              <a:t/>
            </a:r>
            <a:br>
              <a:rPr lang="es-ES" sz="5400" b="1" i="1" dirty="0" smtClean="0"/>
            </a:br>
            <a:r>
              <a:rPr lang="es-ES_tradnl" sz="2400" b="1" i="1" dirty="0" smtClean="0"/>
              <a:t>Nombre </a:t>
            </a:r>
            <a:r>
              <a:rPr lang="es-ES_tradnl" sz="2400" b="1" i="1" dirty="0"/>
              <a:t>técnico de lo que comúnmente se </a:t>
            </a:r>
            <a:r>
              <a:rPr lang="es-ES_tradnl" sz="2400" b="1" i="1" dirty="0" smtClean="0"/>
              <a:t>menciona como: </a:t>
            </a:r>
            <a:br>
              <a:rPr lang="es-ES_tradnl" sz="2400" b="1" i="1" dirty="0" smtClean="0"/>
            </a:br>
            <a:r>
              <a:rPr lang="es-ES_tradnl" sz="2400" b="1" i="1" dirty="0" smtClean="0"/>
              <a:t>notas, referencias</a:t>
            </a:r>
            <a:br>
              <a:rPr lang="es-ES_tradnl" sz="2400" b="1" i="1" dirty="0" smtClean="0"/>
            </a:br>
            <a:r>
              <a:rPr lang="es-ES_tradnl" sz="2400" b="1" i="1" dirty="0" smtClean="0"/>
              <a:t> y citas bibliográficas . </a:t>
            </a:r>
            <a:r>
              <a:rPr lang="es-ES_tradnl" sz="2000" b="1" i="1" dirty="0"/>
              <a:t/>
            </a:r>
            <a:br>
              <a:rPr lang="es-ES_tradnl" sz="2000" b="1" i="1" dirty="0"/>
            </a:br>
            <a:r>
              <a:rPr lang="es-ES" sz="5400" b="1" i="1" dirty="0"/>
              <a:t/>
            </a:r>
            <a:br>
              <a:rPr lang="es-ES" sz="5400" b="1" i="1" dirty="0"/>
            </a:br>
            <a:endParaRPr lang="es-ES" b="1" i="1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sp>
        <p:nvSpPr>
          <p:cNvPr id="7" name="Rectángulo 6"/>
          <p:cNvSpPr/>
          <p:nvPr/>
        </p:nvSpPr>
        <p:spPr>
          <a:xfrm>
            <a:off x="6439437" y="-231817"/>
            <a:ext cx="5718217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_tradnl" dirty="0"/>
          </a:p>
          <a:p>
            <a:endParaRPr lang="es-ES_tradnl" dirty="0" smtClean="0">
              <a:solidFill>
                <a:schemeClr val="accent1"/>
              </a:solidFill>
            </a:endParaRPr>
          </a:p>
          <a:p>
            <a:endParaRPr lang="es-ES_tradnl" dirty="0">
              <a:solidFill>
                <a:schemeClr val="accent1"/>
              </a:solidFill>
            </a:endParaRPr>
          </a:p>
          <a:p>
            <a:endParaRPr lang="es-ES_tradnl" dirty="0" smtClean="0">
              <a:solidFill>
                <a:schemeClr val="accent1"/>
              </a:solidFill>
            </a:endParaRPr>
          </a:p>
          <a:p>
            <a:endParaRPr lang="es-ES_tradnl" dirty="0">
              <a:solidFill>
                <a:schemeClr val="accent1"/>
              </a:solidFill>
            </a:endParaRPr>
          </a:p>
          <a:p>
            <a:r>
              <a:rPr lang="es-ES_tradnl" sz="1700" dirty="0" smtClean="0">
                <a:solidFill>
                  <a:schemeClr val="accent1"/>
                </a:solidFill>
              </a:rPr>
              <a:t>La </a:t>
            </a:r>
            <a:r>
              <a:rPr lang="es-ES_tradnl" sz="1700" dirty="0">
                <a:solidFill>
                  <a:schemeClr val="accent1"/>
                </a:solidFill>
              </a:rPr>
              <a:t>inclusión de un </a:t>
            </a:r>
            <a:r>
              <a:rPr lang="es-ES_tradnl" sz="1700" b="1" dirty="0"/>
              <a:t>aparato crítico </a:t>
            </a:r>
            <a:r>
              <a:rPr lang="es-ES_tradnl" sz="1700" dirty="0">
                <a:solidFill>
                  <a:schemeClr val="accent1"/>
                </a:solidFill>
              </a:rPr>
              <a:t>en un trabajo recepcional, otorga </a:t>
            </a:r>
            <a:r>
              <a:rPr lang="es-ES_tradnl" sz="1700" b="1" dirty="0" smtClean="0">
                <a:solidFill>
                  <a:schemeClr val="accent1"/>
                </a:solidFill>
              </a:rPr>
              <a:t>confiabilidad y validez</a:t>
            </a:r>
            <a:r>
              <a:rPr lang="es-ES_tradnl" sz="1700" dirty="0" smtClean="0">
                <a:solidFill>
                  <a:schemeClr val="accent1"/>
                </a:solidFill>
              </a:rPr>
              <a:t> </a:t>
            </a:r>
            <a:r>
              <a:rPr lang="es-ES_tradnl" sz="1700" dirty="0">
                <a:solidFill>
                  <a:schemeClr val="accent1"/>
                </a:solidFill>
              </a:rPr>
              <a:t>al </a:t>
            </a:r>
            <a:r>
              <a:rPr lang="es-ES_tradnl" sz="1700" dirty="0" smtClean="0">
                <a:solidFill>
                  <a:schemeClr val="accent1"/>
                </a:solidFill>
              </a:rPr>
              <a:t>mismo</a:t>
            </a:r>
            <a:r>
              <a:rPr lang="es-ES_tradnl" sz="1700" dirty="0">
                <a:solidFill>
                  <a:schemeClr val="accent1"/>
                </a:solidFill>
              </a:rPr>
              <a:t> </a:t>
            </a:r>
            <a:r>
              <a:rPr lang="es-ES_tradnl" sz="1700" dirty="0" smtClean="0">
                <a:solidFill>
                  <a:schemeClr val="accent1"/>
                </a:solidFill>
              </a:rPr>
              <a:t>y a su vez, la aportación del autor.</a:t>
            </a:r>
            <a:endParaRPr lang="es-ES_tradnl" sz="1700" dirty="0">
              <a:solidFill>
                <a:schemeClr val="accent1"/>
              </a:solidFill>
            </a:endParaRPr>
          </a:p>
          <a:p>
            <a:endParaRPr lang="es-ES_tradnl" sz="1700" b="1" dirty="0">
              <a:solidFill>
                <a:schemeClr val="accent1"/>
              </a:solidFill>
            </a:endParaRPr>
          </a:p>
          <a:p>
            <a:r>
              <a:rPr lang="es-ES" sz="1700" b="1" dirty="0">
                <a:solidFill>
                  <a:schemeClr val="accent1"/>
                </a:solidFill>
              </a:rPr>
              <a:t>F</a:t>
            </a:r>
            <a:r>
              <a:rPr lang="es-ES_tradnl" sz="1700" b="1" dirty="0" err="1">
                <a:solidFill>
                  <a:schemeClr val="accent1"/>
                </a:solidFill>
              </a:rPr>
              <a:t>ormato</a:t>
            </a:r>
            <a:r>
              <a:rPr lang="es-ES_tradnl" sz="1700" b="1" dirty="0">
                <a:solidFill>
                  <a:schemeClr val="accent1"/>
                </a:solidFill>
              </a:rPr>
              <a:t> APA (Asociación Psicológica Americana</a:t>
            </a:r>
            <a:r>
              <a:rPr lang="es-ES_tradnl" sz="1700" b="1" dirty="0" smtClean="0">
                <a:solidFill>
                  <a:schemeClr val="accent1"/>
                </a:solidFill>
              </a:rPr>
              <a:t>).</a:t>
            </a:r>
          </a:p>
          <a:p>
            <a:r>
              <a:rPr lang="es-ES_tradnl" sz="1700" b="1" dirty="0" smtClean="0">
                <a:solidFill>
                  <a:schemeClr val="accent1"/>
                </a:solidFill>
              </a:rPr>
              <a:t>(Foucault, 2009, pág. 29).</a:t>
            </a:r>
            <a:endParaRPr lang="es-ES_tradnl" sz="1700" b="1" dirty="0">
              <a:solidFill>
                <a:schemeClr val="accent1"/>
              </a:solidFill>
            </a:endParaRPr>
          </a:p>
          <a:p>
            <a:r>
              <a:rPr lang="es-ES_tradnl" sz="1700" dirty="0">
                <a:solidFill>
                  <a:schemeClr val="accent1"/>
                </a:solidFill>
              </a:rPr>
              <a:t>Sirve de fundamento al </a:t>
            </a:r>
            <a:r>
              <a:rPr lang="es-ES_tradnl" sz="1700" dirty="0" smtClean="0">
                <a:solidFill>
                  <a:schemeClr val="accent1"/>
                </a:solidFill>
              </a:rPr>
              <a:t>trabajo </a:t>
            </a:r>
            <a:r>
              <a:rPr lang="es-ES_tradnl" sz="1700" dirty="0">
                <a:solidFill>
                  <a:schemeClr val="accent1"/>
                </a:solidFill>
              </a:rPr>
              <a:t>de </a:t>
            </a:r>
            <a:r>
              <a:rPr lang="es-ES_tradnl" sz="1700" dirty="0" smtClean="0">
                <a:solidFill>
                  <a:schemeClr val="accent1"/>
                </a:solidFill>
              </a:rPr>
              <a:t>investigación</a:t>
            </a:r>
            <a:r>
              <a:rPr lang="es-ES_tradnl" sz="1700" dirty="0">
                <a:solidFill>
                  <a:schemeClr val="accent1"/>
                </a:solidFill>
              </a:rPr>
              <a:t>. Todas las citas deberán ordenarse alfabéticamente en una lista de referencias </a:t>
            </a:r>
            <a:r>
              <a:rPr lang="es-ES_tradnl" sz="1700" dirty="0" smtClean="0">
                <a:solidFill>
                  <a:schemeClr val="accent1"/>
                </a:solidFill>
              </a:rPr>
              <a:t>bibliográficas (al </a:t>
            </a:r>
            <a:r>
              <a:rPr lang="es-ES_tradnl" sz="1700" dirty="0">
                <a:solidFill>
                  <a:schemeClr val="accent1"/>
                </a:solidFill>
              </a:rPr>
              <a:t>final del trabajo </a:t>
            </a:r>
            <a:r>
              <a:rPr lang="es-ES_tradnl" sz="1700" dirty="0" smtClean="0">
                <a:solidFill>
                  <a:schemeClr val="accent1"/>
                </a:solidFill>
              </a:rPr>
              <a:t>o al final de cada capítulo, </a:t>
            </a:r>
            <a:r>
              <a:rPr lang="es-ES_tradnl" sz="1700" i="1" dirty="0" smtClean="0">
                <a:solidFill>
                  <a:schemeClr val="accent1"/>
                </a:solidFill>
              </a:rPr>
              <a:t> estilo del autor</a:t>
            </a:r>
            <a:r>
              <a:rPr lang="es-ES_tradnl" sz="1700" dirty="0" smtClean="0">
                <a:solidFill>
                  <a:schemeClr val="accent1"/>
                </a:solidFill>
              </a:rPr>
              <a:t>).</a:t>
            </a:r>
            <a:endParaRPr lang="es-ES_tradnl" sz="1700" dirty="0">
              <a:solidFill>
                <a:schemeClr val="accent1"/>
              </a:solidFill>
            </a:endParaRPr>
          </a:p>
          <a:p>
            <a:endParaRPr lang="es-ES_tradnl" sz="1700" b="1" dirty="0">
              <a:solidFill>
                <a:schemeClr val="accent1"/>
              </a:solidFill>
            </a:endParaRPr>
          </a:p>
          <a:p>
            <a:r>
              <a:rPr lang="es-ES_tradnl" sz="1700" b="1" dirty="0">
                <a:solidFill>
                  <a:schemeClr val="accent1"/>
                </a:solidFill>
              </a:rPr>
              <a:t>Formato  estilo Harvard. </a:t>
            </a:r>
            <a:endParaRPr lang="es-ES_tradnl" sz="1700" b="1" dirty="0" smtClean="0">
              <a:solidFill>
                <a:schemeClr val="accent1"/>
              </a:solidFill>
            </a:endParaRPr>
          </a:p>
          <a:p>
            <a:r>
              <a:rPr lang="es-ES_tradnl" sz="1700" b="1" dirty="0" smtClean="0">
                <a:solidFill>
                  <a:schemeClr val="accent1"/>
                </a:solidFill>
              </a:rPr>
              <a:t>(</a:t>
            </a:r>
            <a:r>
              <a:rPr lang="es-ES_tradnl" sz="1700" b="1" dirty="0">
                <a:solidFill>
                  <a:schemeClr val="accent1"/>
                </a:solidFill>
              </a:rPr>
              <a:t>Foucault, </a:t>
            </a:r>
            <a:r>
              <a:rPr lang="es-ES_tradnl" sz="1700" b="1" dirty="0" smtClean="0">
                <a:solidFill>
                  <a:schemeClr val="accent1"/>
                </a:solidFill>
              </a:rPr>
              <a:t>2009: 29)</a:t>
            </a:r>
            <a:endParaRPr lang="es-ES_tradnl" sz="1700" b="1" dirty="0">
              <a:solidFill>
                <a:schemeClr val="accent1"/>
              </a:solidFill>
            </a:endParaRPr>
          </a:p>
          <a:p>
            <a:r>
              <a:rPr lang="es-ES_tradnl" sz="1700" dirty="0">
                <a:solidFill>
                  <a:schemeClr val="accent1"/>
                </a:solidFill>
              </a:rPr>
              <a:t>El objetivo de este sistema de </a:t>
            </a:r>
            <a:r>
              <a:rPr lang="es-ES_tradnl" sz="1700" dirty="0" smtClean="0">
                <a:solidFill>
                  <a:schemeClr val="accent1"/>
                </a:solidFill>
              </a:rPr>
              <a:t>referencias </a:t>
            </a:r>
            <a:r>
              <a:rPr lang="es-ES_tradnl" sz="1700" dirty="0">
                <a:solidFill>
                  <a:schemeClr val="accent1"/>
                </a:solidFill>
              </a:rPr>
              <a:t>es facilitar la redacción de escritos científicos y brindar al lector en forma </a:t>
            </a:r>
            <a:r>
              <a:rPr lang="es-ES_tradnl" sz="1700" dirty="0" smtClean="0">
                <a:solidFill>
                  <a:schemeClr val="accent1"/>
                </a:solidFill>
              </a:rPr>
              <a:t>rápida </a:t>
            </a:r>
            <a:r>
              <a:rPr lang="es-ES_tradnl" sz="1700" dirty="0">
                <a:solidFill>
                  <a:schemeClr val="accent1"/>
                </a:solidFill>
              </a:rPr>
              <a:t>y sencilla la información precisa que le permita ubicar las obras empleadas </a:t>
            </a:r>
            <a:r>
              <a:rPr lang="es-ES_tradnl" sz="1700" dirty="0" smtClean="0">
                <a:solidFill>
                  <a:schemeClr val="accent1"/>
                </a:solidFill>
              </a:rPr>
              <a:t>durante </a:t>
            </a:r>
            <a:r>
              <a:rPr lang="es-ES_tradnl" sz="1700" dirty="0">
                <a:solidFill>
                  <a:schemeClr val="accent1"/>
                </a:solidFill>
              </a:rPr>
              <a:t>la construcción de un escrito.</a:t>
            </a:r>
          </a:p>
          <a:p>
            <a:endParaRPr lang="es-ES_tradnl" b="1" dirty="0">
              <a:solidFill>
                <a:schemeClr val="accent1"/>
              </a:solidFill>
            </a:endParaRPr>
          </a:p>
          <a:p>
            <a:r>
              <a:rPr lang="es-ES_tradnl" sz="1400" dirty="0" smtClean="0">
                <a:solidFill>
                  <a:schemeClr val="accent1"/>
                </a:solidFill>
              </a:rPr>
              <a:t>NOTA. Referencias </a:t>
            </a:r>
            <a:r>
              <a:rPr lang="es-ES_tradnl" sz="1400" dirty="0">
                <a:solidFill>
                  <a:schemeClr val="accent1"/>
                </a:solidFill>
              </a:rPr>
              <a:t>de manera parentética o a pie de página, pero no combinadas</a:t>
            </a:r>
            <a:r>
              <a:rPr lang="es-ES_tradnl" sz="1400" b="1" dirty="0">
                <a:solidFill>
                  <a:schemeClr val="accent1"/>
                </a:solidFill>
              </a:rPr>
              <a:t>.</a:t>
            </a:r>
          </a:p>
          <a:p>
            <a:pPr algn="ctr"/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94956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Técnicas e instrumentos de recolección de datos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s-ES" dirty="0" smtClean="0">
                <a:solidFill>
                  <a:srgbClr val="0000FF"/>
                </a:solidFill>
              </a:rPr>
              <a:t>TECNICAS</a:t>
            </a:r>
          </a:p>
          <a:p>
            <a:endParaRPr lang="es-ES" dirty="0"/>
          </a:p>
          <a:p>
            <a:r>
              <a:rPr lang="es-ES" dirty="0" smtClean="0"/>
              <a:t>Maneras de obtener datos luego de ser procesados, se convierten en información:</a:t>
            </a:r>
          </a:p>
          <a:p>
            <a:pPr marL="628650" indent="-514350">
              <a:buAutoNum type="alphaLcParenR"/>
            </a:pPr>
            <a:r>
              <a:rPr lang="es-ES" dirty="0" smtClean="0"/>
              <a:t>Observación. Participante, no participante (</a:t>
            </a:r>
            <a:r>
              <a:rPr lang="es-ES" dirty="0" err="1" smtClean="0"/>
              <a:t>Items</a:t>
            </a:r>
            <a:r>
              <a:rPr lang="es-ES" dirty="0" smtClean="0"/>
              <a:t> vs </a:t>
            </a:r>
            <a:r>
              <a:rPr lang="es-ES" dirty="0" smtClean="0">
                <a:solidFill>
                  <a:srgbClr val="9B6BF2"/>
                </a:solidFill>
              </a:rPr>
              <a:t>objetivo</a:t>
            </a:r>
            <a:r>
              <a:rPr lang="es-ES" dirty="0" smtClean="0"/>
              <a:t>)</a:t>
            </a:r>
          </a:p>
          <a:p>
            <a:pPr marL="628650" indent="-514350">
              <a:buAutoNum type="alphaLcParenR"/>
            </a:pPr>
            <a:r>
              <a:rPr lang="es-ES" dirty="0" smtClean="0"/>
              <a:t>Encuesta. Preguntas cerradas o abiertas</a:t>
            </a:r>
          </a:p>
          <a:p>
            <a:pPr marL="628650" indent="-514350">
              <a:buAutoNum type="alphaLcParenR"/>
            </a:pPr>
            <a:r>
              <a:rPr lang="es-ES" dirty="0" smtClean="0"/>
              <a:t>Entrevista</a:t>
            </a:r>
          </a:p>
          <a:p>
            <a:pPr marL="628650" indent="-514350">
              <a:buAutoNum type="alphaLcParenR"/>
            </a:pPr>
            <a:r>
              <a:rPr lang="es-ES" dirty="0" smtClean="0"/>
              <a:t>Discusión grupal 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s-ES" dirty="0" smtClean="0">
                <a:solidFill>
                  <a:srgbClr val="0000FF"/>
                </a:solidFill>
              </a:rPr>
              <a:t>INSTRUMENTOS</a:t>
            </a:r>
          </a:p>
          <a:p>
            <a:endParaRPr lang="es-ES" dirty="0"/>
          </a:p>
          <a:p>
            <a:r>
              <a:rPr lang="es-ES" dirty="0" smtClean="0"/>
              <a:t>Guión de observación</a:t>
            </a:r>
          </a:p>
          <a:p>
            <a:r>
              <a:rPr lang="es-ES" dirty="0" smtClean="0"/>
              <a:t>Lista de cotejo</a:t>
            </a:r>
          </a:p>
          <a:p>
            <a:r>
              <a:rPr lang="es-ES" dirty="0" smtClean="0"/>
              <a:t>Cuestionario</a:t>
            </a:r>
          </a:p>
          <a:p>
            <a:r>
              <a:rPr lang="es-ES" dirty="0" smtClean="0"/>
              <a:t>Guía de entrevista</a:t>
            </a:r>
          </a:p>
          <a:p>
            <a:r>
              <a:rPr lang="es-ES" dirty="0" smtClean="0"/>
              <a:t>Guión de entrevista</a:t>
            </a:r>
          </a:p>
          <a:p>
            <a:r>
              <a:rPr lang="es-ES" dirty="0" smtClean="0"/>
              <a:t>Guión de discusión grupal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47445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Técnicas e instrumentos de recolección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ENCUESTA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Obtener información relativa a características de una población mediante la aplicación de procesos de interrogación y registro de datos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ENTREVISTA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dirty="0" smtClean="0"/>
              <a:t>Se apoya en la comunicación verbal, se exige un entrevistador más preparado en tanto al proyecto y más información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492355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000" dirty="0" smtClean="0"/>
              <a:t>Instrumentos</a:t>
            </a:r>
            <a:endParaRPr lang="es-ES" sz="40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OBSERVACION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Captar la realidad sin distorsionar la información, establece una realidad con el fenómeno de estudio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DISCUSION GRUPAL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765801" y="3162646"/>
            <a:ext cx="4876800" cy="1772813"/>
          </a:xfrm>
        </p:spPr>
        <p:txBody>
          <a:bodyPr/>
          <a:lstStyle/>
          <a:p>
            <a:r>
              <a:rPr lang="es-ES" dirty="0" smtClean="0"/>
              <a:t>Captar representaciones afectivas, de valor, ideológicas en una determinada comunidad.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16470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508000"/>
            <a:ext cx="8761413" cy="1086556"/>
          </a:xfrm>
        </p:spPr>
        <p:txBody>
          <a:bodyPr/>
          <a:lstStyle/>
          <a:p>
            <a:r>
              <a:rPr lang="es-ES" sz="3600" dirty="0" smtClean="0"/>
              <a:t>MARCO METODOLOGICO. </a:t>
            </a:r>
            <a:br>
              <a:rPr lang="es-ES" sz="3600" dirty="0" smtClean="0"/>
            </a:br>
            <a:r>
              <a:rPr lang="es-ES" sz="3600" dirty="0" smtClean="0"/>
              <a:t>El </a:t>
            </a:r>
            <a:r>
              <a:rPr lang="es-ES" sz="3600" dirty="0" smtClean="0">
                <a:solidFill>
                  <a:schemeClr val="accent5"/>
                </a:solidFill>
              </a:rPr>
              <a:t>¿Cómo?</a:t>
            </a:r>
            <a:endParaRPr lang="es-ES" sz="3600" dirty="0">
              <a:solidFill>
                <a:schemeClr val="accent5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199341"/>
              </p:ext>
            </p:extLst>
          </p:nvPr>
        </p:nvGraphicFramePr>
        <p:xfrm>
          <a:off x="571509" y="1606663"/>
          <a:ext cx="10644138" cy="5039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1389"/>
                <a:gridCol w="2426265"/>
                <a:gridCol w="2128828"/>
                <a:gridCol w="2128828"/>
                <a:gridCol w="21288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Fase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Procedimiento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Dónde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Técnicas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Instrumentos</a:t>
                      </a:r>
                      <a:endParaRPr lang="es-ES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Anteceden-</a:t>
                      </a:r>
                      <a:r>
                        <a:rPr lang="es-ES" dirty="0" err="1" smtClean="0"/>
                        <a:t>tes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Documental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Biblioteca</a:t>
                      </a:r>
                      <a:r>
                        <a:rPr lang="es-ES" baseline="0" dirty="0" smtClean="0"/>
                        <a:t> UIA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Fichas bibliográficas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Fichas bibliográficas</a:t>
                      </a:r>
                      <a:endParaRPr lang="es-ES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Estado del arte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Documental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UAEMex</a:t>
                      </a:r>
                      <a:r>
                        <a:rPr lang="es-ES" dirty="0" smtClean="0"/>
                        <a:t>, UAM, UAM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Búsqueda y análisis documental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Fichas bibliográficas</a:t>
                      </a:r>
                      <a:endParaRPr lang="es-ES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Marco histórico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Documental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Instituto Nacional de Planeación de Toluca (IMPLAN)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Documentos,</a:t>
                      </a:r>
                      <a:r>
                        <a:rPr lang="es-ES" baseline="0" dirty="0" smtClean="0"/>
                        <a:t> carteles, entrevistas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Marco contextual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Investigación de campo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Calimaya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Entrevista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Guía de entrevistas</a:t>
                      </a:r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Marco Legal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Investigación de campo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INAH. Monumentos</a:t>
                      </a:r>
                      <a:r>
                        <a:rPr lang="es-ES" baseline="0" dirty="0" smtClean="0"/>
                        <a:t> históricos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Entrevista</a:t>
                      </a:r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Guía de entrevista</a:t>
                      </a:r>
                      <a:endParaRPr lang="es-ES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121920" marR="1219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32056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Índice. Organización jerárquica 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024128" y="2285999"/>
            <a:ext cx="9720073" cy="4572001"/>
          </a:xfrm>
        </p:spPr>
        <p:txBody>
          <a:bodyPr vert="horz">
            <a:normAutofit/>
          </a:bodyPr>
          <a:lstStyle/>
          <a:p>
            <a:pPr algn="dist"/>
            <a:r>
              <a:rPr lang="es-ES" b="1" dirty="0" smtClean="0">
                <a:solidFill>
                  <a:schemeClr val="accent1"/>
                </a:solidFill>
              </a:rPr>
              <a:t>Esquema  Decimal  Simple</a:t>
            </a:r>
          </a:p>
          <a:p>
            <a:pPr algn="dist"/>
            <a:endParaRPr lang="es-ES" b="1" dirty="0">
              <a:solidFill>
                <a:schemeClr val="accent1"/>
              </a:solidFill>
            </a:endParaRPr>
          </a:p>
          <a:p>
            <a:r>
              <a:rPr lang="es-ES" b="1" dirty="0" smtClean="0">
                <a:solidFill>
                  <a:schemeClr val="accent1"/>
                </a:solidFill>
              </a:rPr>
              <a:t>2.</a:t>
            </a:r>
          </a:p>
          <a:p>
            <a:pPr marL="128016" lvl="1" indent="0">
              <a:buNone/>
            </a:pPr>
            <a:r>
              <a:rPr lang="es-ES" dirty="0" smtClean="0"/>
              <a:t>        	</a:t>
            </a:r>
            <a:r>
              <a:rPr lang="es-ES" dirty="0" smtClean="0">
                <a:solidFill>
                  <a:schemeClr val="accent1"/>
                </a:solidFill>
              </a:rPr>
              <a:t>2.1.</a:t>
            </a:r>
          </a:p>
          <a:p>
            <a:pPr marL="128016" lvl="1" indent="0">
              <a:buNone/>
            </a:pPr>
            <a:r>
              <a:rPr lang="es-ES" dirty="0">
                <a:solidFill>
                  <a:schemeClr val="accent1"/>
                </a:solidFill>
              </a:rPr>
              <a:t>	</a:t>
            </a:r>
            <a:r>
              <a:rPr lang="es-ES" dirty="0" smtClean="0">
                <a:solidFill>
                  <a:schemeClr val="accent1"/>
                </a:solidFill>
              </a:rPr>
              <a:t>         	2.1.1.</a:t>
            </a:r>
          </a:p>
          <a:p>
            <a:pPr marL="128016" lvl="1" indent="0">
              <a:buNone/>
            </a:pPr>
            <a:endParaRPr lang="es-ES" dirty="0"/>
          </a:p>
          <a:p>
            <a:pPr marL="128016" lvl="1" indent="0" algn="dist">
              <a:buNone/>
            </a:pPr>
            <a:r>
              <a:rPr lang="es-ES" b="1" dirty="0">
                <a:solidFill>
                  <a:schemeClr val="accent1"/>
                </a:solidFill>
              </a:rPr>
              <a:t>Esquema  Decimal  </a:t>
            </a:r>
            <a:r>
              <a:rPr lang="es-ES" b="1" dirty="0" smtClean="0">
                <a:solidFill>
                  <a:schemeClr val="accent1"/>
                </a:solidFill>
              </a:rPr>
              <a:t>Mixto</a:t>
            </a:r>
          </a:p>
          <a:p>
            <a:pPr marL="128016" lvl="1" indent="0">
              <a:buNone/>
            </a:pPr>
            <a:r>
              <a:rPr lang="es-ES" dirty="0" smtClean="0">
                <a:solidFill>
                  <a:schemeClr val="accent1"/>
                </a:solidFill>
              </a:rPr>
              <a:t>(Rebasan las tres subdivisiones)</a:t>
            </a:r>
          </a:p>
          <a:p>
            <a:pPr marL="128016" lvl="1" indent="0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I.</a:t>
            </a:r>
          </a:p>
          <a:p>
            <a:pPr marL="128016" lvl="1" indent="0">
              <a:buNone/>
            </a:pPr>
            <a:r>
              <a:rPr lang="es-ES" dirty="0">
                <a:solidFill>
                  <a:schemeClr val="accent1"/>
                </a:solidFill>
              </a:rPr>
              <a:t>	</a:t>
            </a:r>
            <a:r>
              <a:rPr lang="es-ES" dirty="0" smtClean="0">
                <a:solidFill>
                  <a:schemeClr val="accent1"/>
                </a:solidFill>
              </a:rPr>
              <a:t>1.</a:t>
            </a:r>
          </a:p>
          <a:p>
            <a:pPr marL="128016" lvl="1" indent="0">
              <a:buNone/>
            </a:pPr>
            <a:r>
              <a:rPr lang="es-ES" dirty="0">
                <a:solidFill>
                  <a:schemeClr val="accent1"/>
                </a:solidFill>
              </a:rPr>
              <a:t>	</a:t>
            </a:r>
            <a:r>
              <a:rPr lang="es-ES" dirty="0" smtClean="0">
                <a:solidFill>
                  <a:schemeClr val="accent1"/>
                </a:solidFill>
              </a:rPr>
              <a:t>	A</a:t>
            </a:r>
          </a:p>
          <a:p>
            <a:pPr marL="128016" lvl="1" indent="0">
              <a:buNone/>
            </a:pPr>
            <a:r>
              <a:rPr lang="es-ES" dirty="0">
                <a:solidFill>
                  <a:schemeClr val="accent1"/>
                </a:solidFill>
              </a:rPr>
              <a:t>	</a:t>
            </a:r>
            <a:r>
              <a:rPr lang="es-ES" dirty="0" smtClean="0">
                <a:solidFill>
                  <a:schemeClr val="accent1"/>
                </a:solidFill>
              </a:rPr>
              <a:t>		a.</a:t>
            </a:r>
            <a:endParaRPr lang="es-ES" dirty="0">
              <a:solidFill>
                <a:schemeClr val="accent1"/>
              </a:solidFill>
            </a:endParaRPr>
          </a:p>
          <a:p>
            <a:pPr marL="128016" lvl="1" indent="0">
              <a:buNone/>
            </a:pPr>
            <a:endParaRPr lang="es-ES" dirty="0" smtClean="0">
              <a:solidFill>
                <a:schemeClr val="accent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75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8624" y="1693457"/>
            <a:ext cx="3366154" cy="4464555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EF53A5"/>
                </a:solidFill>
              </a:rPr>
              <a:t>Producción </a:t>
            </a:r>
            <a:br>
              <a:rPr lang="es-ES" dirty="0" smtClean="0">
                <a:solidFill>
                  <a:srgbClr val="EF53A5"/>
                </a:solidFill>
              </a:rPr>
            </a:br>
            <a:r>
              <a:rPr lang="es-ES" dirty="0" smtClean="0">
                <a:solidFill>
                  <a:srgbClr val="EF53A5"/>
                </a:solidFill>
              </a:rPr>
              <a:t/>
            </a:r>
            <a:br>
              <a:rPr lang="es-ES" dirty="0" smtClean="0">
                <a:solidFill>
                  <a:srgbClr val="EF53A5"/>
                </a:solidFill>
              </a:rPr>
            </a:br>
            <a:r>
              <a:rPr lang="es-ES" dirty="0" smtClean="0">
                <a:solidFill>
                  <a:srgbClr val="EF53A5"/>
                </a:solidFill>
              </a:rPr>
              <a:t>de </a:t>
            </a:r>
            <a:br>
              <a:rPr lang="es-ES" dirty="0" smtClean="0">
                <a:solidFill>
                  <a:srgbClr val="EF53A5"/>
                </a:solidFill>
              </a:rPr>
            </a:br>
            <a:r>
              <a:rPr lang="es-ES" dirty="0">
                <a:solidFill>
                  <a:srgbClr val="EF53A5"/>
                </a:solidFill>
              </a:rPr>
              <a:t/>
            </a:r>
            <a:br>
              <a:rPr lang="es-ES" dirty="0">
                <a:solidFill>
                  <a:srgbClr val="EF53A5"/>
                </a:solidFill>
              </a:rPr>
            </a:br>
            <a:r>
              <a:rPr lang="es-ES" dirty="0" smtClean="0">
                <a:solidFill>
                  <a:srgbClr val="EF53A5"/>
                </a:solidFill>
              </a:rPr>
              <a:t>conocimiento</a:t>
            </a:r>
            <a:endParaRPr lang="es-ES" dirty="0">
              <a:solidFill>
                <a:srgbClr val="EF53A5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Cobos</a:t>
            </a:r>
            <a:endParaRPr 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157235295"/>
              </p:ext>
            </p:extLst>
          </p:nvPr>
        </p:nvGraphicFramePr>
        <p:xfrm>
          <a:off x="3272582" y="620124"/>
          <a:ext cx="8764196" cy="6044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29513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833" y="0"/>
            <a:ext cx="92501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0813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535951" y="2603500"/>
            <a:ext cx="8825659" cy="3416300"/>
          </a:xfrm>
        </p:spPr>
        <p:txBody>
          <a:bodyPr vert="horz">
            <a:noAutofit/>
          </a:bodyPr>
          <a:lstStyle/>
          <a:p>
            <a:pPr marL="0" indent="0" algn="ctr">
              <a:buNone/>
            </a:pPr>
            <a:r>
              <a:rPr lang="es-ES_tradnl" sz="4400" b="1" i="1" dirty="0" smtClean="0"/>
              <a:t>“Lo </a:t>
            </a:r>
            <a:r>
              <a:rPr lang="es-ES_tradnl" sz="4400" b="1" i="1" dirty="0"/>
              <a:t>importante no es tener muchas ideas, sino la idea oportuna en cada caso.</a:t>
            </a:r>
            <a:r>
              <a:rPr lang="es-ES_tradnl" sz="4400" b="1" i="1" dirty="0" smtClean="0"/>
              <a:t>”</a:t>
            </a:r>
          </a:p>
          <a:p>
            <a:pPr marL="0" indent="0" algn="ctr">
              <a:buNone/>
            </a:pPr>
            <a:r>
              <a:rPr lang="es-ES_tradnl" sz="4400" b="1" i="1" dirty="0"/>
              <a:t/>
            </a:r>
            <a:br>
              <a:rPr lang="es-ES_tradnl" sz="4400" b="1" i="1" dirty="0"/>
            </a:br>
            <a:r>
              <a:rPr lang="es-ES_tradnl" sz="2800" dirty="0"/>
              <a:t>–</a:t>
            </a:r>
            <a:r>
              <a:rPr lang="es-ES_tradnl" sz="2800" i="1" dirty="0"/>
              <a:t>Juan Zorrilla de San Martín (1855-1931) </a:t>
            </a:r>
            <a:endParaRPr lang="es-ES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292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212" y="-123240"/>
            <a:ext cx="3680009" cy="706964"/>
          </a:xfrm>
        </p:spPr>
        <p:txBody>
          <a:bodyPr/>
          <a:lstStyle/>
          <a:p>
            <a:r>
              <a:rPr lang="es-MX" b="1" dirty="0" smtClean="0">
                <a:solidFill>
                  <a:srgbClr val="B45EC7"/>
                </a:solidFill>
              </a:rPr>
              <a:t>BIBLIOGRAFÍA</a:t>
            </a:r>
            <a:endParaRPr lang="es-MX" b="1" dirty="0">
              <a:solidFill>
                <a:srgbClr val="B45EC7"/>
              </a:solidFill>
            </a:endParaRP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endParaRPr lang="es-MX" dirty="0" smtClean="0"/>
          </a:p>
          <a:p>
            <a:r>
              <a:rPr lang="es-MX" b="1" dirty="0" smtClean="0"/>
              <a:t>Vallejo, Alberto</a:t>
            </a:r>
            <a:r>
              <a:rPr lang="es-MX" dirty="0" smtClean="0"/>
              <a:t>. 2011. Apuntes de Doctorado en Diseño. 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479805"/>
              </p:ext>
            </p:extLst>
          </p:nvPr>
        </p:nvGraphicFramePr>
        <p:xfrm>
          <a:off x="496943" y="541525"/>
          <a:ext cx="11213795" cy="61330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13795"/>
              </a:tblGrid>
              <a:tr h="6133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 </a:t>
                      </a:r>
                      <a:r>
                        <a:rPr lang="es-MX" sz="1600" dirty="0" smtClean="0"/>
                        <a:t>Álvarez Vallejo, Alberto. (2012). </a:t>
                      </a:r>
                      <a:r>
                        <a:rPr lang="es-MX" sz="1600" b="0" i="1" dirty="0" smtClean="0"/>
                        <a:t>Apuntes para</a:t>
                      </a:r>
                      <a:r>
                        <a:rPr lang="es-MX" sz="1600" b="0" i="1" baseline="0" dirty="0" smtClean="0"/>
                        <a:t> </a:t>
                      </a:r>
                      <a:r>
                        <a:rPr lang="es-MX" sz="1600" b="0" i="1" dirty="0" smtClean="0"/>
                        <a:t>el Doctorado en Diseño</a:t>
                      </a:r>
                      <a:r>
                        <a:rPr lang="es-MX" sz="1600" dirty="0" smtClean="0"/>
                        <a:t>. </a:t>
                      </a:r>
                      <a:r>
                        <a:rPr lang="es-MX" sz="1600" dirty="0" err="1" smtClean="0"/>
                        <a:t>UAEMex</a:t>
                      </a:r>
                      <a:r>
                        <a:rPr lang="es-MX" sz="1600" dirty="0" smtClean="0"/>
                        <a:t>. CIAD.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b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/>
                        <a:t>Arias, F</a:t>
                      </a:r>
                      <a:r>
                        <a:rPr lang="es-ES" sz="1600" dirty="0" smtClean="0"/>
                        <a:t>. 2006. </a:t>
                      </a:r>
                      <a:r>
                        <a:rPr lang="es-ES" sz="1600" i="1" dirty="0" smtClean="0"/>
                        <a:t>Proyecto de investigación: introducción a la metodología científica</a:t>
                      </a:r>
                      <a:r>
                        <a:rPr lang="es-ES" sz="1600" dirty="0" smtClean="0"/>
                        <a:t>. 5ª. Edición. Caracas.</a:t>
                      </a:r>
                      <a:endParaRPr lang="es-MX" sz="16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Eco, Humberto. </a:t>
                      </a:r>
                      <a:r>
                        <a:rPr lang="es-MX" sz="1600" b="0" i="1" dirty="0" smtClean="0">
                          <a:effectLst/>
                        </a:rPr>
                        <a:t>Como se hace una tesis. Técnicas y procedimientos de estudio, investigación y escritura</a:t>
                      </a:r>
                      <a:r>
                        <a:rPr lang="es-MX" sz="1600" dirty="0" smtClean="0">
                          <a:effectLst/>
                        </a:rPr>
                        <a:t>. Edit. </a:t>
                      </a:r>
                      <a:r>
                        <a:rPr lang="es-MX" sz="1600" dirty="0" err="1" smtClean="0">
                          <a:effectLst/>
                        </a:rPr>
                        <a:t>Gedisa</a:t>
                      </a:r>
                      <a:r>
                        <a:rPr lang="es-MX" sz="1600" dirty="0" smtClean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Fernández</a:t>
                      </a:r>
                      <a:r>
                        <a:rPr lang="es-MX" sz="1600" dirty="0">
                          <a:effectLst/>
                        </a:rPr>
                        <a:t>, Hilda. </a:t>
                      </a:r>
                      <a:r>
                        <a:rPr lang="es-MX" sz="1600" b="0" dirty="0">
                          <a:effectLst/>
                        </a:rPr>
                        <a:t>(2007)</a:t>
                      </a:r>
                      <a:r>
                        <a:rPr lang="es-MX" sz="1600" dirty="0">
                          <a:effectLst/>
                        </a:rPr>
                        <a:t>.</a:t>
                      </a:r>
                      <a:r>
                        <a:rPr lang="es-MX" sz="1600" b="0" dirty="0">
                          <a:effectLst/>
                        </a:rPr>
                        <a:t> </a:t>
                      </a:r>
                      <a:r>
                        <a:rPr lang="es-MX" sz="1600" b="0" i="1" dirty="0">
                          <a:effectLst/>
                        </a:rPr>
                        <a:t>Manual para la elaboración de textos</a:t>
                      </a:r>
                      <a:r>
                        <a:rPr lang="es-MX" sz="1600" dirty="0">
                          <a:effectLst/>
                        </a:rPr>
                        <a:t>. México. Edit. </a:t>
                      </a:r>
                      <a:r>
                        <a:rPr lang="es-MX" sz="1600" dirty="0" err="1">
                          <a:effectLst/>
                        </a:rPr>
                        <a:t>UAEMex</a:t>
                      </a:r>
                      <a:endParaRPr lang="es-MX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Marín Álvarez, Raquel.</a:t>
                      </a:r>
                      <a:r>
                        <a:rPr lang="es-MX" sz="1600" baseline="0" dirty="0" smtClean="0">
                          <a:effectLst/>
                        </a:rPr>
                        <a:t> </a:t>
                      </a:r>
                      <a:r>
                        <a:rPr lang="es-MX" sz="1600" b="0" baseline="0" dirty="0" smtClean="0">
                          <a:effectLst/>
                        </a:rPr>
                        <a:t>(2013). </a:t>
                      </a:r>
                      <a:r>
                        <a:rPr lang="es-MX" sz="1600" b="0" i="1" baseline="0" dirty="0" err="1" smtClean="0">
                          <a:effectLst/>
                        </a:rPr>
                        <a:t>Ortotipografía</a:t>
                      </a:r>
                      <a:r>
                        <a:rPr lang="es-MX" sz="1600" b="0" i="1" baseline="0" dirty="0" smtClean="0">
                          <a:effectLst/>
                        </a:rPr>
                        <a:t> para diseñadores</a:t>
                      </a:r>
                      <a:r>
                        <a:rPr lang="es-MX" sz="1600" b="0" baseline="0" dirty="0" smtClean="0">
                          <a:effectLst/>
                        </a:rPr>
                        <a:t>. España. Edit. GG.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0" baseline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u="none" dirty="0" smtClean="0">
                          <a:solidFill>
                            <a:srgbClr val="FFFFFF"/>
                          </a:solidFill>
                          <a:hlinkClick r:id="rId2" tooltip="José Martínez de Sousa"/>
                        </a:rPr>
                        <a:t>Martínez de Sousa</a:t>
                      </a:r>
                      <a:r>
                        <a:rPr lang="es-ES_tradnl" sz="1600" b="1" u="none" dirty="0" smtClean="0">
                          <a:solidFill>
                            <a:srgbClr val="FFFFFF"/>
                          </a:solidFill>
                        </a:rPr>
                        <a:t>,</a:t>
                      </a:r>
                      <a:r>
                        <a:rPr lang="es-ES_tradnl" sz="1600" b="1" u="none" baseline="0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s-ES_tradnl" sz="1600" baseline="0" dirty="0" smtClean="0"/>
                        <a:t>José (2008). </a:t>
                      </a:r>
                      <a:r>
                        <a:rPr lang="es-ES_tradnl" sz="1600" i="1" dirty="0" smtClean="0"/>
                        <a:t>Ortografía y </a:t>
                      </a:r>
                      <a:r>
                        <a:rPr lang="es-ES_tradnl" sz="1600" i="1" dirty="0" err="1" smtClean="0"/>
                        <a:t>ortotipografía</a:t>
                      </a:r>
                      <a:r>
                        <a:rPr lang="es-ES_tradnl" sz="1600" i="1" dirty="0" smtClean="0"/>
                        <a:t> del español actual</a:t>
                      </a:r>
                      <a:r>
                        <a:rPr lang="es-ES_tradnl" sz="1600" dirty="0" smtClean="0"/>
                        <a:t>. </a:t>
                      </a:r>
                      <a:r>
                        <a:rPr lang="es-ES_tradnl" sz="1600" dirty="0" smtClean="0">
                          <a:hlinkClick r:id="rId3" tooltip="Gijón"/>
                        </a:rPr>
                        <a:t>Gijón</a:t>
                      </a:r>
                      <a:r>
                        <a:rPr lang="es-ES_tradnl" sz="1600" dirty="0" smtClean="0"/>
                        <a:t> (España): </a:t>
                      </a:r>
                      <a:r>
                        <a:rPr lang="es-ES_tradnl" sz="1600" dirty="0" err="1" smtClean="0"/>
                        <a:t>Trea</a:t>
                      </a:r>
                      <a:r>
                        <a:rPr lang="es-ES_tradnl" sz="1600" dirty="0" smtClean="0"/>
                        <a:t>, 2008, 2.ª ed.</a:t>
                      </a:r>
                      <a:endParaRPr lang="es-MX" sz="16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Olvera García, Jorge. </a:t>
                      </a:r>
                      <a:r>
                        <a:rPr lang="es-MX" sz="1600" b="0" dirty="0">
                          <a:effectLst/>
                        </a:rPr>
                        <a:t>(2009)</a:t>
                      </a:r>
                      <a:r>
                        <a:rPr lang="es-MX" sz="1600" dirty="0">
                          <a:effectLst/>
                        </a:rPr>
                        <a:t>.</a:t>
                      </a:r>
                      <a:r>
                        <a:rPr lang="es-MX" sz="1600" i="1" dirty="0">
                          <a:effectLst/>
                        </a:rPr>
                        <a:t> </a:t>
                      </a:r>
                      <a:r>
                        <a:rPr lang="es-MX" sz="1600" b="0" i="1" dirty="0">
                          <a:effectLst/>
                        </a:rPr>
                        <a:t>Compilación Legislativa Universitaria</a:t>
                      </a:r>
                      <a:r>
                        <a:rPr lang="es-MX" sz="1600" dirty="0">
                          <a:effectLst/>
                        </a:rPr>
                        <a:t>. </a:t>
                      </a:r>
                      <a:r>
                        <a:rPr lang="es-MX" sz="1600" b="0" dirty="0">
                          <a:effectLst/>
                        </a:rPr>
                        <a:t>México. </a:t>
                      </a:r>
                      <a:r>
                        <a:rPr lang="es-MX" sz="1600" b="0" dirty="0" smtClean="0">
                          <a:effectLst/>
                        </a:rPr>
                        <a:t>UAEMex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0" dirty="0" smtClean="0">
                        <a:effectLst/>
                      </a:endParaRP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/>
                        <a:t>Martínez </a:t>
                      </a:r>
                      <a:r>
                        <a:rPr lang="es-ES" sz="1600" b="1" dirty="0" err="1" smtClean="0"/>
                        <a:t>Miguélez</a:t>
                      </a:r>
                      <a:r>
                        <a:rPr lang="es-ES" sz="1600" b="1" dirty="0" smtClean="0"/>
                        <a:t>, Miguel</a:t>
                      </a:r>
                      <a:r>
                        <a:rPr lang="es-ES" sz="1600" dirty="0" smtClean="0"/>
                        <a:t>. </a:t>
                      </a:r>
                      <a:r>
                        <a:rPr lang="es-ES" sz="1600" i="1" dirty="0" smtClean="0"/>
                        <a:t>Epistemología y metodología cualitativa en las ciencias sociales</a:t>
                      </a:r>
                      <a:r>
                        <a:rPr lang="es-ES" sz="1600" dirty="0" smtClean="0"/>
                        <a:t>.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600" b="1" dirty="0" smtClean="0"/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/>
                        <a:t>Plan de Estudios del Doctorado en Diseño</a:t>
                      </a:r>
                      <a:r>
                        <a:rPr lang="es-MX" sz="1600" dirty="0" smtClean="0"/>
                        <a:t>. (2009). UAEMex. Facultad de Arquitectura y Diseño. 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600" b="0" dirty="0">
                        <a:effectLst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71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211" y="-123240"/>
            <a:ext cx="7373275" cy="706964"/>
          </a:xfrm>
        </p:spPr>
        <p:txBody>
          <a:bodyPr/>
          <a:lstStyle/>
          <a:p>
            <a:r>
              <a:rPr lang="es-MX" b="1" dirty="0" smtClean="0">
                <a:solidFill>
                  <a:srgbClr val="B45EC7"/>
                </a:solidFill>
              </a:rPr>
              <a:t>BIBLIOGRAFÍA</a:t>
            </a:r>
            <a:endParaRPr lang="es-MX" b="1" dirty="0">
              <a:solidFill>
                <a:srgbClr val="B45EC7"/>
              </a:solidFill>
            </a:endParaRP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endParaRPr lang="es-MX" dirty="0" smtClean="0"/>
          </a:p>
          <a:p>
            <a:r>
              <a:rPr lang="es-MX" b="1" dirty="0" smtClean="0"/>
              <a:t>Vallejo, Alberto</a:t>
            </a:r>
            <a:r>
              <a:rPr lang="es-MX" dirty="0" smtClean="0"/>
              <a:t>. 2011. Apuntes de Doctorado en Diseño. 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674194"/>
              </p:ext>
            </p:extLst>
          </p:nvPr>
        </p:nvGraphicFramePr>
        <p:xfrm>
          <a:off x="496943" y="541525"/>
          <a:ext cx="11213795" cy="61330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13795"/>
              </a:tblGrid>
              <a:tr h="6133032">
                <a:tc>
                  <a:txBody>
                    <a:bodyPr/>
                    <a:lstStyle/>
                    <a:p>
                      <a:r>
                        <a:rPr lang="es-MX" sz="1800" dirty="0">
                          <a:effectLst/>
                        </a:rPr>
                        <a:t> </a:t>
                      </a:r>
                      <a:r>
                        <a:rPr lang="es-MX" sz="1800" dirty="0" smtClean="0">
                          <a:effectLst/>
                        </a:rPr>
                        <a:t>R</a:t>
                      </a:r>
                      <a:r>
                        <a:rPr lang="pt-B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eglamento</a:t>
                      </a:r>
                      <a:r>
                        <a:rPr lang="pt-B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pt-B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los</a:t>
                      </a:r>
                      <a:r>
                        <a:rPr lang="pt-B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Estudios</a:t>
                      </a:r>
                      <a:r>
                        <a:rPr lang="pt-B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Avanzados</a:t>
                      </a:r>
                      <a:r>
                        <a:rPr lang="pt-B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pt-B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</a:t>
                      </a:r>
                      <a:r>
                        <a:rPr lang="pt-B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</a:t>
                      </a:r>
                      <a:r>
                        <a:rPr lang="pt-B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Autónoma </a:t>
                      </a:r>
                      <a:r>
                        <a:rPr lang="pt-B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</a:t>
                      </a:r>
                      <a:r>
                        <a:rPr lang="pt-B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Estado de México.</a:t>
                      </a:r>
                      <a:r>
                        <a:rPr lang="pt-BR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t-B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b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/>
                        <a:t>Rodríguez M. Darío y </a:t>
                      </a:r>
                      <a:r>
                        <a:rPr lang="es-ES" b="1" dirty="0" err="1" smtClean="0"/>
                        <a:t>Opazo</a:t>
                      </a:r>
                      <a:r>
                        <a:rPr lang="es-ES" b="1" dirty="0" smtClean="0"/>
                        <a:t> B. María</a:t>
                      </a:r>
                      <a:r>
                        <a:rPr lang="es-ES" dirty="0" smtClean="0"/>
                        <a:t>. 2008. </a:t>
                      </a:r>
                      <a:r>
                        <a:rPr lang="es-ES" i="1" dirty="0" smtClean="0"/>
                        <a:t>Comunicaciones de la organización</a:t>
                      </a:r>
                      <a:r>
                        <a:rPr lang="es-ES" dirty="0" smtClean="0"/>
                        <a:t>. México. Edit. </a:t>
                      </a:r>
                      <a:r>
                        <a:rPr lang="es-ES" dirty="0" err="1" smtClean="0"/>
                        <a:t>Alfaomega</a:t>
                      </a:r>
                      <a:r>
                        <a:rPr lang="es-ES" dirty="0" smtClean="0"/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Schmelkes, Corina. </a:t>
                      </a:r>
                      <a:r>
                        <a:rPr lang="es-MX" sz="1800" b="0" dirty="0" smtClean="0">
                          <a:effectLst/>
                        </a:rPr>
                        <a:t>(1988)</a:t>
                      </a:r>
                      <a:r>
                        <a:rPr lang="es-MX" sz="1800" dirty="0" smtClean="0">
                          <a:effectLst/>
                        </a:rPr>
                        <a:t>. </a:t>
                      </a:r>
                      <a:r>
                        <a:rPr lang="es-MX" sz="1800" b="0" i="1" dirty="0" smtClean="0">
                          <a:effectLst/>
                        </a:rPr>
                        <a:t>Manual para la presentación de anteproyectos e informes de investigación</a:t>
                      </a:r>
                      <a:r>
                        <a:rPr lang="es-MX" sz="1800" b="0" dirty="0" smtClean="0">
                          <a:effectLst/>
                        </a:rPr>
                        <a:t>. Tesis</a:t>
                      </a:r>
                      <a:r>
                        <a:rPr lang="es-MX" sz="1800" dirty="0" smtClean="0">
                          <a:effectLst/>
                        </a:rPr>
                        <a:t>. México. Edit. Oxford. 2ª. Edición.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b="1" dirty="0" smtClean="0"/>
                        <a:t>Tamayo y Tamayo</a:t>
                      </a:r>
                      <a:r>
                        <a:rPr lang="es-ES" dirty="0" smtClean="0"/>
                        <a:t>. 2003. </a:t>
                      </a:r>
                      <a:r>
                        <a:rPr lang="es-ES" i="1" dirty="0" smtClean="0"/>
                        <a:t>El proceso de la investigación científica</a:t>
                      </a:r>
                      <a:r>
                        <a:rPr lang="es-ES" dirty="0" smtClean="0"/>
                        <a:t>. Edit. </a:t>
                      </a:r>
                      <a:r>
                        <a:rPr lang="es-ES" dirty="0" err="1" smtClean="0"/>
                        <a:t>Limusa</a:t>
                      </a:r>
                      <a:r>
                        <a:rPr lang="es-ES" dirty="0" smtClean="0"/>
                        <a:t> Noriega. 45ª. Edición</a:t>
                      </a:r>
                      <a:endParaRPr lang="es-MX" sz="1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Utrilla Cobos,</a:t>
                      </a:r>
                      <a:r>
                        <a:rPr lang="es-MX" sz="1800" baseline="0" dirty="0" smtClean="0">
                          <a:effectLst/>
                        </a:rPr>
                        <a:t> Sandra A. </a:t>
                      </a:r>
                      <a:r>
                        <a:rPr lang="es-MX" sz="1800" b="0" baseline="0" dirty="0" smtClean="0">
                          <a:effectLst/>
                        </a:rPr>
                        <a:t>(2015)</a:t>
                      </a:r>
                      <a:r>
                        <a:rPr lang="es-MX" sz="1800" baseline="0" dirty="0" smtClean="0">
                          <a:effectLst/>
                        </a:rPr>
                        <a:t>. </a:t>
                      </a:r>
                      <a:r>
                        <a:rPr lang="es-MX" sz="1800" b="0" i="1" baseline="0" dirty="0" smtClean="0">
                          <a:effectLst/>
                        </a:rPr>
                        <a:t>Registros desde el doctorado</a:t>
                      </a:r>
                      <a:r>
                        <a:rPr lang="es-MX" sz="1800" baseline="0" dirty="0" smtClean="0">
                          <a:effectLst/>
                        </a:rPr>
                        <a:t>. UAEMex. CIAD</a:t>
                      </a:r>
                      <a:endParaRPr lang="es-MX" sz="1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 smtClean="0">
                        <a:effectLst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239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Qué es un </a:t>
            </a:r>
            <a:r>
              <a:rPr lang="es-ES" sz="2800" i="1" dirty="0"/>
              <a:t>S</a:t>
            </a:r>
            <a:r>
              <a:rPr lang="es-ES" sz="2800" i="1" dirty="0" smtClean="0"/>
              <a:t>eminario</a:t>
            </a:r>
            <a:r>
              <a:rPr lang="es-ES" sz="2800" dirty="0" smtClean="0"/>
              <a:t>.</a:t>
            </a:r>
            <a:endParaRPr lang="es-ES" sz="2800" dirty="0"/>
          </a:p>
          <a:p>
            <a:r>
              <a:rPr lang="es-ES" sz="2800" dirty="0" smtClean="0"/>
              <a:t>Exponer los objetivos del </a:t>
            </a:r>
            <a:r>
              <a:rPr lang="es-ES" sz="2800" dirty="0">
                <a:solidFill>
                  <a:srgbClr val="D53DD0"/>
                </a:solidFill>
              </a:rPr>
              <a:t>D</a:t>
            </a:r>
            <a:r>
              <a:rPr lang="es-ES" sz="2800" dirty="0" smtClean="0">
                <a:solidFill>
                  <a:srgbClr val="D53DD0"/>
                </a:solidFill>
              </a:rPr>
              <a:t>octorado en Diseño</a:t>
            </a:r>
            <a:r>
              <a:rPr lang="es-ES" sz="2800" dirty="0" smtClean="0"/>
              <a:t>.</a:t>
            </a:r>
          </a:p>
          <a:p>
            <a:r>
              <a:rPr lang="es-ES" sz="2800" dirty="0" smtClean="0"/>
              <a:t>Dos líneas de conocimiento.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Exposición </a:t>
            </a:r>
            <a:r>
              <a:rPr lang="es-ES" sz="2800" dirty="0" smtClean="0"/>
              <a:t>de objetivos </a:t>
            </a:r>
            <a:r>
              <a:rPr lang="es-ES" sz="2800" dirty="0"/>
              <a:t>de </a:t>
            </a:r>
            <a:r>
              <a:rPr lang="es-ES" sz="2800" dirty="0" smtClean="0"/>
              <a:t>Seminarios del I al VI</a:t>
            </a:r>
            <a:endParaRPr lang="es-ES" sz="2800" dirty="0"/>
          </a:p>
          <a:p>
            <a:r>
              <a:rPr lang="es-ES" sz="2800" dirty="0" smtClean="0">
                <a:solidFill>
                  <a:srgbClr val="D53DD0"/>
                </a:solidFill>
              </a:rPr>
              <a:t>Aparato crítico</a:t>
            </a:r>
          </a:p>
          <a:p>
            <a:r>
              <a:rPr lang="es-ES" sz="2800" dirty="0" smtClean="0">
                <a:solidFill>
                  <a:srgbClr val="D53DD0"/>
                </a:solidFill>
              </a:rPr>
              <a:t>Generación de conocimiento</a:t>
            </a:r>
          </a:p>
          <a:p>
            <a:endParaRPr lang="es-ES" sz="28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Cobos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73192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70423" y="2540013"/>
            <a:ext cx="8174183" cy="304800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n-US" sz="1800" b="1" dirty="0" err="1" smtClean="0"/>
              <a:t>Explicación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modelo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pedagógico</a:t>
            </a:r>
            <a:r>
              <a:rPr lang="en-US" sz="1800" dirty="0" smtClean="0"/>
              <a:t>. </a:t>
            </a:r>
            <a:br>
              <a:rPr lang="en-US" sz="1800" dirty="0" smtClean="0"/>
            </a:b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://www.google.com.mx/search?q=recorrido+</a:t>
            </a:r>
            <a:r>
              <a:rPr lang="en-US" sz="1800" dirty="0" smtClean="0">
                <a:hlinkClick r:id="rId2"/>
              </a:rPr>
              <a:t>pedag%</a:t>
            </a:r>
            <a:r>
              <a:rPr lang="en-US" sz="1800" dirty="0">
                <a:hlinkClick r:id="rId2"/>
              </a:rPr>
              <a:t>C3%B3gico&amp;source=lnms&amp;tbm=isch&amp;sa=X&amp;ved=0CAcQ_AUoAWoVChMIgNy30azHxwIVRBKSCh0hVA8_&amp;biw=1368&amp;bih=836#tbm=isch&amp;q=recorrido+pedag%C3%B3gico+del+dise%C3%B1o&amp;imgrc=q5j8EndlpSuExM%</a:t>
            </a:r>
            <a:r>
              <a:rPr lang="en-US" sz="1800" dirty="0" smtClean="0">
                <a:hlinkClick r:id="rId2"/>
              </a:rPr>
              <a:t>3A</a:t>
            </a:r>
            <a:r>
              <a:rPr lang="en-US" sz="1800" dirty="0" smtClean="0"/>
              <a:t> (</a:t>
            </a:r>
            <a:r>
              <a:rPr lang="en-US" sz="1800" dirty="0" err="1" smtClean="0"/>
              <a:t>Consulta</a:t>
            </a:r>
            <a:r>
              <a:rPr lang="en-US" sz="1800" dirty="0" smtClean="0"/>
              <a:t>: </a:t>
            </a:r>
            <a:r>
              <a:rPr lang="en-US" sz="1800" dirty="0" err="1"/>
              <a:t>S</a:t>
            </a:r>
            <a:r>
              <a:rPr lang="en-US" sz="1800" dirty="0" err="1" smtClean="0"/>
              <a:t>eptiembre</a:t>
            </a:r>
            <a:r>
              <a:rPr lang="en-US" sz="1800" dirty="0" smtClean="0"/>
              <a:t> 2016)</a:t>
            </a:r>
            <a:br>
              <a:rPr lang="en-US" sz="1800" dirty="0" smtClean="0"/>
            </a:b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800" b="1" dirty="0" err="1" smtClean="0"/>
              <a:t>Imágenes</a:t>
            </a:r>
            <a:r>
              <a:rPr lang="en-US" sz="1800" b="1" dirty="0" smtClean="0"/>
              <a:t> de </a:t>
            </a:r>
            <a:r>
              <a:rPr lang="en-US" sz="1800" b="1" dirty="0" err="1" smtClean="0"/>
              <a:t>patente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>
                <a:hlinkClick r:id="rId3"/>
              </a:rPr>
              <a:t>https://www.google.com.mx/search?q=recorrido+pedag%C3%B3gico&amp;source=lnms&amp;tbm=isch&amp;sa=X&amp;ved=0CAcQ_AUoAWoVChMIgNy30azHxwIVRBKSCh0hVA8_&amp;biw=1368&amp;bih=836#tbm=isch&amp;q=</a:t>
            </a:r>
            <a:r>
              <a:rPr lang="en-US" sz="1800" dirty="0" smtClean="0">
                <a:hlinkClick r:id="rId3"/>
              </a:rPr>
              <a:t>IMPI</a:t>
            </a:r>
            <a:r>
              <a:rPr lang="en-US" sz="1800" dirty="0" smtClean="0"/>
              <a:t>. (</a:t>
            </a:r>
            <a:r>
              <a:rPr lang="en-US" sz="1800" dirty="0" err="1" smtClean="0"/>
              <a:t>Consulta</a:t>
            </a:r>
            <a:r>
              <a:rPr lang="en-US" sz="1800" dirty="0" smtClean="0"/>
              <a:t>: </a:t>
            </a:r>
            <a:r>
              <a:rPr lang="en-US" sz="1800" dirty="0" err="1" smtClean="0"/>
              <a:t>Septiembre</a:t>
            </a:r>
            <a:r>
              <a:rPr lang="en-US" sz="1800" dirty="0" smtClean="0"/>
              <a:t> 2016)</a:t>
            </a:r>
            <a:endParaRPr lang="es-ES" sz="1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4508" y="458115"/>
            <a:ext cx="3925045" cy="861420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B45EC7"/>
                </a:solidFill>
              </a:rPr>
              <a:t>M</a:t>
            </a:r>
            <a:r>
              <a:rPr lang="es-ES" sz="3600" b="1" dirty="0" smtClean="0">
                <a:solidFill>
                  <a:srgbClr val="B45EC7"/>
                </a:solidFill>
              </a:rPr>
              <a:t>esografía</a:t>
            </a:r>
            <a:endParaRPr lang="es-ES" sz="3600" b="1" dirty="0">
              <a:solidFill>
                <a:srgbClr val="B45EC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74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4662" y="1038750"/>
            <a:ext cx="2986005" cy="1402467"/>
          </a:xfrm>
        </p:spPr>
        <p:txBody>
          <a:bodyPr/>
          <a:lstStyle/>
          <a:p>
            <a:r>
              <a:rPr lang="es-ES" sz="3200" dirty="0" smtClean="0"/>
              <a:t>Seminario. </a:t>
            </a:r>
            <a:br>
              <a:rPr lang="es-ES" sz="3200" dirty="0" smtClean="0"/>
            </a:br>
            <a:r>
              <a:rPr lang="es-ES" sz="3200" dirty="0" smtClean="0"/>
              <a:t>¿Qué es?</a:t>
            </a:r>
            <a:br>
              <a:rPr lang="es-ES" sz="3200" dirty="0" smtClean="0"/>
            </a:br>
            <a:endParaRPr lang="es-ES" sz="3200" dirty="0">
              <a:solidFill>
                <a:schemeClr val="accent3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81146" y="2333852"/>
            <a:ext cx="5190066" cy="2802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 smtClean="0">
                <a:solidFill>
                  <a:srgbClr val="9B6BF2"/>
                </a:solidFill>
              </a:rPr>
              <a:t>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</a:rPr>
              <a:t> 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694875" y="1678955"/>
            <a:ext cx="4389120" cy="4001626"/>
          </a:xfrm>
        </p:spPr>
        <p:txBody>
          <a:bodyPr>
            <a:normAutofit/>
          </a:bodyPr>
          <a:lstStyle/>
          <a:p>
            <a:r>
              <a:rPr lang="es-ES_tradnl" sz="2800" dirty="0"/>
              <a:t>El </a:t>
            </a:r>
            <a:r>
              <a:rPr lang="es-ES_tradnl" sz="2800" b="1" i="1" dirty="0"/>
              <a:t>S</a:t>
            </a:r>
            <a:r>
              <a:rPr lang="es-ES_tradnl" sz="2800" b="1" i="1" dirty="0" smtClean="0"/>
              <a:t>eminario</a:t>
            </a:r>
            <a:r>
              <a:rPr lang="es-ES_tradnl" sz="2800" b="1" dirty="0" smtClean="0"/>
              <a:t> </a:t>
            </a:r>
            <a:r>
              <a:rPr lang="es-ES_tradnl" sz="2800" dirty="0"/>
              <a:t>es una reunión especializada, de naturaleza </a:t>
            </a:r>
            <a:r>
              <a:rPr lang="es-ES_tradnl" sz="2800" dirty="0" smtClean="0"/>
              <a:t> académica-científica, </a:t>
            </a:r>
            <a:r>
              <a:rPr lang="es-ES_tradnl" sz="2800" dirty="0"/>
              <a:t>que intenta desarrollar un estudio profundo sobre una determinada materia</a:t>
            </a:r>
            <a:r>
              <a:rPr lang="es-ES_tradnl" sz="2800" dirty="0" smtClean="0"/>
              <a:t>.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Cobos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095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913222" y="1539478"/>
            <a:ext cx="3643778" cy="2554370"/>
          </a:xfrm>
        </p:spPr>
        <p:txBody>
          <a:bodyPr vert="horz"/>
          <a:lstStyle/>
          <a:p>
            <a:r>
              <a:rPr lang="es-ES" dirty="0" smtClean="0"/>
              <a:t>OBJETIVO: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solidFill>
                  <a:srgbClr val="9CBEBD"/>
                </a:solidFill>
              </a:rPr>
              <a:t>DOCTORADO </a:t>
            </a:r>
            <a:br>
              <a:rPr lang="es-ES" dirty="0" smtClean="0">
                <a:solidFill>
                  <a:srgbClr val="9CBEBD"/>
                </a:solidFill>
              </a:rPr>
            </a:br>
            <a:r>
              <a:rPr lang="es-ES" dirty="0" smtClean="0">
                <a:solidFill>
                  <a:srgbClr val="9CBEBD"/>
                </a:solidFill>
              </a:rPr>
              <a:t>EN DISEÑO</a:t>
            </a:r>
            <a:endParaRPr lang="es-ES" dirty="0">
              <a:solidFill>
                <a:srgbClr val="9CBEBD"/>
              </a:solidFill>
            </a:endParaRP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5793673" cy="5410200"/>
          </a:xfrm>
        </p:spPr>
        <p:txBody>
          <a:bodyPr vert="horz">
            <a:normAutofit/>
          </a:bodyPr>
          <a:lstStyle/>
          <a:p>
            <a:r>
              <a:rPr lang="es-ES_tradnl" sz="3200" b="1" dirty="0"/>
              <a:t>Objetivo </a:t>
            </a:r>
            <a:r>
              <a:rPr lang="es-ES_tradnl" sz="3200" b="1" dirty="0" smtClean="0"/>
              <a:t>General</a:t>
            </a:r>
          </a:p>
          <a:p>
            <a:endParaRPr lang="es-ES_tradnl" b="1" dirty="0" smtClean="0"/>
          </a:p>
          <a:p>
            <a:endParaRPr lang="es-ES_tradnl" b="1" dirty="0"/>
          </a:p>
          <a:p>
            <a:pPr marL="0" indent="0">
              <a:buNone/>
            </a:pPr>
            <a:r>
              <a:rPr lang="es-ES_tradnl" sz="2400" dirty="0" smtClean="0"/>
              <a:t>Formar </a:t>
            </a:r>
            <a:r>
              <a:rPr lang="es-ES_tradnl" sz="2400" dirty="0"/>
              <a:t>recursos humanos de alto nivel académico que realicen investigación de vanguardia en el campo de los </a:t>
            </a:r>
            <a:r>
              <a:rPr lang="es-ES_tradnl" sz="2400" dirty="0">
                <a:solidFill>
                  <a:srgbClr val="D53DD0"/>
                </a:solidFill>
              </a:rPr>
              <a:t>diseños </a:t>
            </a:r>
            <a:r>
              <a:rPr lang="es-ES_tradnl" sz="2400" dirty="0" smtClean="0">
                <a:solidFill>
                  <a:srgbClr val="D53DD0"/>
                </a:solidFill>
              </a:rPr>
              <a:t>Industrial, arquitectónico</a:t>
            </a:r>
            <a:r>
              <a:rPr lang="es-ES_tradnl" sz="2400" dirty="0">
                <a:solidFill>
                  <a:srgbClr val="D53DD0"/>
                </a:solidFill>
              </a:rPr>
              <a:t>, urbano, </a:t>
            </a:r>
            <a:r>
              <a:rPr lang="es-ES_tradnl" sz="2400" dirty="0" smtClean="0">
                <a:solidFill>
                  <a:srgbClr val="D53DD0"/>
                </a:solidFill>
              </a:rPr>
              <a:t>gráfico </a:t>
            </a:r>
            <a:r>
              <a:rPr lang="es-ES_tradnl" sz="2400" dirty="0">
                <a:solidFill>
                  <a:srgbClr val="D53DD0"/>
                </a:solidFill>
              </a:rPr>
              <a:t>y de ingeniería civil</a:t>
            </a:r>
            <a:r>
              <a:rPr lang="es-ES_tradnl" sz="2400" dirty="0"/>
              <a:t> para el desarrollo de la competitividad de las ciudades en el proceso de la globalización y en la sociedad del conocimiento</a:t>
            </a:r>
            <a:r>
              <a:rPr lang="es-ES_tradnl" dirty="0"/>
              <a:t>.</a:t>
            </a:r>
            <a:br>
              <a:rPr lang="es-ES_tradnl" dirty="0"/>
            </a:br>
            <a:r>
              <a:rPr lang="es-ES_tradnl" b="1" dirty="0"/>
              <a:t/>
            </a:r>
            <a:br>
              <a:rPr lang="es-ES_tradnl" b="1" dirty="0"/>
            </a:br>
            <a:endParaRPr lang="es-ES_tradnl" b="1" dirty="0" smtClean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Cobos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7635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233327" y="1654966"/>
            <a:ext cx="3524556" cy="2482445"/>
          </a:xfrm>
        </p:spPr>
        <p:txBody>
          <a:bodyPr vert="horz">
            <a:normAutofit fontScale="90000"/>
          </a:bodyPr>
          <a:lstStyle/>
          <a:p>
            <a:r>
              <a:rPr lang="es-ES_tradnl" b="1" dirty="0">
                <a:solidFill>
                  <a:srgbClr val="9CBEBD"/>
                </a:solidFill>
              </a:rPr>
              <a:t>Diseño y </a:t>
            </a:r>
            <a:r>
              <a:rPr lang="es-ES_tradnl" b="1" dirty="0" smtClean="0">
                <a:solidFill>
                  <a:srgbClr val="9CBEBD"/>
                </a:solidFill>
              </a:rPr>
              <a:t>Competitividad</a:t>
            </a:r>
            <a:r>
              <a:rPr lang="es-ES_tradnl" b="1" dirty="0">
                <a:solidFill>
                  <a:srgbClr val="9CBEBD"/>
                </a:solidFill>
              </a:rPr>
              <a:t/>
            </a:r>
            <a:br>
              <a:rPr lang="es-ES_tradnl" b="1" dirty="0">
                <a:solidFill>
                  <a:srgbClr val="9CBEBD"/>
                </a:solidFill>
              </a:rPr>
            </a:br>
            <a:r>
              <a:rPr lang="es-ES_tradnl" b="1" dirty="0" smtClean="0">
                <a:solidFill>
                  <a:srgbClr val="9CBEBD"/>
                </a:solidFill>
              </a:rPr>
              <a:t>Urbanos</a:t>
            </a:r>
            <a:r>
              <a:rPr lang="es-ES_tradnl" b="1" dirty="0">
                <a:solidFill>
                  <a:srgbClr val="9CBEBD"/>
                </a:solidFill>
              </a:rPr>
              <a:t/>
            </a:r>
            <a:br>
              <a:rPr lang="es-ES_tradnl" b="1" dirty="0">
                <a:solidFill>
                  <a:srgbClr val="9CBEBD"/>
                </a:solidFill>
              </a:rPr>
            </a:br>
            <a:r>
              <a:rPr lang="es-ES_tradnl" b="1" dirty="0"/>
              <a:t/>
            </a:r>
            <a:br>
              <a:rPr lang="es-ES_tradnl" b="1" dirty="0"/>
            </a:b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36420" y="575437"/>
            <a:ext cx="6677879" cy="5043746"/>
          </a:xfrm>
        </p:spPr>
        <p:txBody>
          <a:bodyPr vert="horz">
            <a:normAutofit fontScale="40000" lnSpcReduction="20000"/>
          </a:bodyPr>
          <a:lstStyle/>
          <a:p>
            <a:r>
              <a:rPr lang="es-ES_tradnl" sz="5800" b="1" dirty="0" smtClean="0">
                <a:solidFill>
                  <a:srgbClr val="9CBEBD"/>
                </a:solidFill>
              </a:rPr>
              <a:t>Línea </a:t>
            </a:r>
            <a:r>
              <a:rPr lang="es-ES_tradnl" sz="5800" b="1" dirty="0">
                <a:solidFill>
                  <a:srgbClr val="9CBEBD"/>
                </a:solidFill>
              </a:rPr>
              <a:t>de Generación y Aplicación del </a:t>
            </a:r>
            <a:r>
              <a:rPr lang="es-ES_tradnl" sz="5800" b="1" dirty="0" smtClean="0">
                <a:solidFill>
                  <a:srgbClr val="9CBEBD"/>
                </a:solidFill>
              </a:rPr>
              <a:t>Conocimiento (LGAC): </a:t>
            </a:r>
          </a:p>
          <a:p>
            <a:pPr marL="0" indent="0">
              <a:buNone/>
            </a:pPr>
            <a:endParaRPr lang="es-ES_tradnl" sz="2400" b="1" dirty="0"/>
          </a:p>
          <a:p>
            <a:pPr marL="0" indent="0">
              <a:buNone/>
            </a:pPr>
            <a:endParaRPr lang="es-ES_tradnl" sz="2400" b="1" dirty="0"/>
          </a:p>
          <a:p>
            <a:r>
              <a:rPr lang="es-ES_tradnl" sz="4500" dirty="0" smtClean="0"/>
              <a:t>Desarrollar </a:t>
            </a:r>
            <a:r>
              <a:rPr lang="es-ES_tradnl" sz="4500" dirty="0"/>
              <a:t>marcos cognitivos </a:t>
            </a:r>
            <a:r>
              <a:rPr lang="es-ES_tradnl" sz="4500" dirty="0" smtClean="0"/>
              <a:t>diseños </a:t>
            </a:r>
            <a:r>
              <a:rPr lang="es-ES_tradnl" sz="4500" dirty="0"/>
              <a:t>arquitectónico, urbano, gráfico, industrial y de la ingeniería civil para la competitividad de las ciudades</a:t>
            </a:r>
            <a:r>
              <a:rPr lang="es-ES_tradnl" sz="4500" dirty="0" smtClean="0"/>
              <a:t>.</a:t>
            </a:r>
          </a:p>
          <a:p>
            <a:r>
              <a:rPr lang="es-ES_tradnl" sz="4500" dirty="0"/>
              <a:t/>
            </a:r>
            <a:br>
              <a:rPr lang="es-ES_tradnl" sz="4500" dirty="0"/>
            </a:br>
            <a:r>
              <a:rPr lang="es-ES_tradnl" sz="4500" dirty="0" smtClean="0"/>
              <a:t> </a:t>
            </a:r>
            <a:r>
              <a:rPr lang="es-ES_tradnl" sz="4500" dirty="0"/>
              <a:t>Investigar sobre los procesos de diseño como detonantes de la competitividad </a:t>
            </a:r>
            <a:r>
              <a:rPr lang="es-ES_tradnl" sz="4500" dirty="0" smtClean="0"/>
              <a:t>urbana.</a:t>
            </a:r>
          </a:p>
          <a:p>
            <a:r>
              <a:rPr lang="es-ES_tradnl" sz="4500" dirty="0"/>
              <a:t/>
            </a:r>
            <a:br>
              <a:rPr lang="es-ES_tradnl" sz="4500" dirty="0"/>
            </a:br>
            <a:r>
              <a:rPr lang="es-ES_tradnl" sz="4500" dirty="0" smtClean="0"/>
              <a:t> </a:t>
            </a:r>
            <a:r>
              <a:rPr lang="es-ES_tradnl" sz="4500" dirty="0"/>
              <a:t>Comprender la competitividad </a:t>
            </a:r>
            <a:r>
              <a:rPr lang="es-ES_tradnl" sz="4500" dirty="0" smtClean="0"/>
              <a:t>urbana</a:t>
            </a:r>
          </a:p>
          <a:p>
            <a:r>
              <a:rPr lang="es-ES_tradnl" sz="4500" dirty="0"/>
              <a:t/>
            </a:r>
            <a:br>
              <a:rPr lang="es-ES_tradnl" sz="4500" dirty="0"/>
            </a:br>
            <a:r>
              <a:rPr lang="es-ES_tradnl" sz="4500" dirty="0" smtClean="0"/>
              <a:t> </a:t>
            </a:r>
            <a:r>
              <a:rPr lang="es-ES_tradnl" sz="4500" dirty="0"/>
              <a:t>Promover la investigación en la educación en el </a:t>
            </a:r>
            <a:r>
              <a:rPr lang="es-ES_tradnl" sz="4500" dirty="0" smtClean="0"/>
              <a:t>diseño. </a:t>
            </a:r>
            <a:r>
              <a:rPr lang="es-ES_tradnl" sz="4500" b="1" dirty="0"/>
              <a:t/>
            </a:r>
            <a:br>
              <a:rPr lang="es-ES_tradnl" sz="4500" b="1" dirty="0"/>
            </a:br>
            <a:r>
              <a:rPr lang="es-ES_tradnl" sz="4500" b="1" dirty="0"/>
              <a:t/>
            </a:r>
            <a:br>
              <a:rPr lang="es-ES_tradnl" sz="4500" b="1" dirty="0"/>
            </a:br>
            <a:r>
              <a:rPr lang="es-ES_tradnl" sz="3300" b="1" dirty="0"/>
              <a:t/>
            </a:r>
            <a:br>
              <a:rPr lang="es-ES_tradnl" sz="3300" b="1" dirty="0"/>
            </a:br>
            <a:endParaRPr lang="es-ES_tradnl" sz="3300" b="1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Cobos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9132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171193" y="1885864"/>
            <a:ext cx="3431546" cy="2169495"/>
          </a:xfrm>
        </p:spPr>
        <p:txBody>
          <a:bodyPr vert="horz"/>
          <a:lstStyle/>
          <a:p>
            <a:r>
              <a:rPr lang="es-ES_tradnl" b="1" dirty="0">
                <a:solidFill>
                  <a:srgbClr val="9CBEBD"/>
                </a:solidFill>
              </a:rPr>
              <a:t>Patrimonio, Ambiente y </a:t>
            </a:r>
            <a:r>
              <a:rPr lang="es-ES_tradnl" b="1" dirty="0" smtClean="0">
                <a:solidFill>
                  <a:srgbClr val="9CBEBD"/>
                </a:solidFill>
              </a:rPr>
              <a:t>Tecnología</a:t>
            </a:r>
            <a:endParaRPr lang="es-ES" dirty="0">
              <a:solidFill>
                <a:srgbClr val="9CBEBD"/>
              </a:solidFill>
            </a:endParaRP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82295" y="762000"/>
            <a:ext cx="6961116" cy="5319034"/>
          </a:xfrm>
        </p:spPr>
        <p:txBody>
          <a:bodyPr vert="horz">
            <a:normAutofit fontScale="70000" lnSpcReduction="20000"/>
          </a:bodyPr>
          <a:lstStyle/>
          <a:p>
            <a:r>
              <a:rPr lang="es-ES_tradnl" sz="2800" b="1" dirty="0">
                <a:solidFill>
                  <a:srgbClr val="9CBEBD"/>
                </a:solidFill>
              </a:rPr>
              <a:t>Línea de Generación y Aplicación del Conocimiento</a:t>
            </a:r>
            <a:r>
              <a:rPr lang="es-ES_tradnl" sz="2800" b="1" dirty="0" smtClean="0">
                <a:solidFill>
                  <a:srgbClr val="9CBEBD"/>
                </a:solidFill>
              </a:rPr>
              <a:t>:</a:t>
            </a:r>
          </a:p>
          <a:p>
            <a:r>
              <a:rPr lang="es-ES_tradnl" sz="2600" b="1" dirty="0"/>
              <a:t/>
            </a:r>
            <a:br>
              <a:rPr lang="es-ES_tradnl" sz="2600" b="1" dirty="0"/>
            </a:br>
            <a:r>
              <a:rPr lang="es-ES_tradnl" sz="2600" dirty="0" smtClean="0"/>
              <a:t>Desarrollar </a:t>
            </a:r>
            <a:r>
              <a:rPr lang="es-ES_tradnl" sz="2600" dirty="0"/>
              <a:t>metodologías, con enfoque de sustentabilidad, encaminadas a diagnosticar, plantear y resolver </a:t>
            </a:r>
            <a:r>
              <a:rPr lang="es-ES_tradnl" sz="2600" dirty="0" smtClean="0"/>
              <a:t>problemáticas.</a:t>
            </a:r>
          </a:p>
          <a:p>
            <a:r>
              <a:rPr lang="es-ES_tradnl" sz="2600" dirty="0"/>
              <a:t/>
            </a:r>
            <a:br>
              <a:rPr lang="es-ES_tradnl" sz="2600" dirty="0"/>
            </a:br>
            <a:r>
              <a:rPr lang="es-ES_tradnl" sz="2600" dirty="0" smtClean="0"/>
              <a:t> </a:t>
            </a:r>
            <a:r>
              <a:rPr lang="es-ES_tradnl" sz="2600" dirty="0"/>
              <a:t>Proponer, experimentar y aplicar tecnologías tradicionales y de </a:t>
            </a:r>
            <a:r>
              <a:rPr lang="es-ES_tradnl" sz="2600" dirty="0" smtClean="0"/>
              <a:t>vanguardia.</a:t>
            </a:r>
          </a:p>
          <a:p>
            <a:r>
              <a:rPr lang="es-ES_tradnl" sz="2600" dirty="0"/>
              <a:t/>
            </a:r>
            <a:br>
              <a:rPr lang="es-ES_tradnl" sz="2600" dirty="0"/>
            </a:br>
            <a:r>
              <a:rPr lang="es-ES_tradnl" sz="2600" dirty="0" smtClean="0"/>
              <a:t>Propiciar </a:t>
            </a:r>
            <a:r>
              <a:rPr lang="es-ES_tradnl" sz="2600" dirty="0"/>
              <a:t>mejoras en la práctica del diseño que consideren el ciclo de </a:t>
            </a:r>
            <a:r>
              <a:rPr lang="es-ES_tradnl" sz="2600" dirty="0" smtClean="0"/>
              <a:t>vida.</a:t>
            </a:r>
          </a:p>
          <a:p>
            <a:r>
              <a:rPr lang="es-ES_tradnl" sz="2600" dirty="0"/>
              <a:t/>
            </a:r>
            <a:br>
              <a:rPr lang="es-ES_tradnl" sz="2600" dirty="0"/>
            </a:br>
            <a:r>
              <a:rPr lang="es-ES_tradnl" sz="2600" dirty="0" smtClean="0"/>
              <a:t> </a:t>
            </a:r>
            <a:r>
              <a:rPr lang="es-ES_tradnl" sz="2600" dirty="0"/>
              <a:t>Estudiar, analizar e interpretar los bienes patrimoniales, artísticos y paisajísticos desde las perspectivas histórica, estética, plástica, tecnológica y </a:t>
            </a:r>
            <a:r>
              <a:rPr lang="es-ES_tradnl" sz="2600" dirty="0" smtClean="0"/>
              <a:t>restauradora.</a:t>
            </a:r>
          </a:p>
          <a:p>
            <a:r>
              <a:rPr lang="es-ES_tradnl" sz="2600" dirty="0"/>
              <a:t/>
            </a:r>
            <a:br>
              <a:rPr lang="es-ES_tradnl" sz="2600" dirty="0"/>
            </a:br>
            <a:r>
              <a:rPr lang="es-ES_tradnl" sz="2600" dirty="0" smtClean="0"/>
              <a:t>Formar </a:t>
            </a:r>
            <a:r>
              <a:rPr lang="es-ES_tradnl" sz="2600" dirty="0"/>
              <a:t>capital humano competente en las áreas de investigación y </a:t>
            </a:r>
            <a:r>
              <a:rPr lang="es-ES_tradnl" sz="2600" dirty="0" smtClean="0"/>
              <a:t>docencia.</a:t>
            </a:r>
            <a:r>
              <a:rPr lang="es-ES_tradnl" sz="2600" dirty="0"/>
              <a:t/>
            </a:r>
            <a:br>
              <a:rPr lang="es-ES_tradnl" sz="2600" dirty="0"/>
            </a:br>
            <a:endParaRPr lang="es-ES" sz="2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Cobos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2310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C.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92" y="640796"/>
            <a:ext cx="7415161" cy="556718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934889" y="6431287"/>
            <a:ext cx="3903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/>
              <a:t>Recorrido pedagógico. Consulta: 10 agosto 2015</a:t>
            </a:r>
            <a:endParaRPr lang="es-ES" sz="1200" i="1" dirty="0"/>
          </a:p>
        </p:txBody>
      </p:sp>
    </p:spTree>
    <p:extLst>
      <p:ext uri="{BB962C8B-B14F-4D97-AF65-F5344CB8AC3E}">
        <p14:creationId xmlns:p14="http://schemas.microsoft.com/office/powerpoint/2010/main" val="4277230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691447"/>
            <a:ext cx="8761413" cy="1044221"/>
          </a:xfrm>
        </p:spPr>
        <p:txBody>
          <a:bodyPr/>
          <a:lstStyle/>
          <a:p>
            <a:r>
              <a:rPr lang="es-ES" dirty="0"/>
              <a:t>Seminario de </a:t>
            </a:r>
            <a:r>
              <a:rPr lang="es-ES" dirty="0" smtClean="0"/>
              <a:t>investigación. </a:t>
            </a:r>
            <a:br>
              <a:rPr lang="es-ES" dirty="0" smtClean="0"/>
            </a:br>
            <a:r>
              <a:rPr lang="es-ES" dirty="0" smtClean="0"/>
              <a:t>Objetivos del I al VI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Seminario de Investigación I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Marco metodológico 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Seminario de Investigación II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dirty="0" smtClean="0"/>
              <a:t>Marco teórico</a:t>
            </a:r>
            <a:endParaRPr lang="es-E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Elaboró: Dra. Sandra A. Utrilla Cobos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65073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</TotalTime>
  <Words>1347</Words>
  <Application>Microsoft Macintosh PowerPoint</Application>
  <PresentationFormat>Personalizado</PresentationFormat>
  <Paragraphs>264</Paragraphs>
  <Slides>30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Sala de reuniones Ion</vt:lpstr>
      <vt:lpstr>Universidad Autónoma del Estado de México  Facultad de Arquitectura y Diseño    DOCTORADO EN DISEÑO Seminario de Investigación I 2ª. parte   APARATO CRITICO PARA LA INVESTIGACION  Dra. En Dis. Sandra Alicia Utrilla Cobos   Toluca, México. Octubre 2016  </vt:lpstr>
      <vt:lpstr>APARATO CRITICO  Nombre técnico de lo que comúnmente se menciona como:  notas, referencias  y citas bibliográficas .   </vt:lpstr>
      <vt:lpstr>Objetivos</vt:lpstr>
      <vt:lpstr>Seminario.  ¿Qué es? </vt:lpstr>
      <vt:lpstr>OBJETIVO:  DOCTORADO  EN DISEÑO</vt:lpstr>
      <vt:lpstr>Diseño y Competitividad Urbanos  </vt:lpstr>
      <vt:lpstr>Patrimonio, Ambiente y Tecnología</vt:lpstr>
      <vt:lpstr>Presentación de PowerPoint</vt:lpstr>
      <vt:lpstr>Seminario de investigación.  Objetivos del I al VI</vt:lpstr>
      <vt:lpstr>Seminario de investigación</vt:lpstr>
      <vt:lpstr>Seminario de Investigación </vt:lpstr>
      <vt:lpstr>Marco metodológico</vt:lpstr>
      <vt:lpstr>Marco metodológico</vt:lpstr>
      <vt:lpstr>Investigación e Implementación</vt:lpstr>
      <vt:lpstr>Estratégicas y tácticas en investigación</vt:lpstr>
      <vt:lpstr>Método cualitativo y cuantitativo</vt:lpstr>
      <vt:lpstr>Cómo se hace el  Marco Metodológico</vt:lpstr>
      <vt:lpstr>Marco metodológico</vt:lpstr>
      <vt:lpstr> Población y muestra (Enfoque cuantitativo) </vt:lpstr>
      <vt:lpstr>Técnicas e instrumentos de recolección de datos</vt:lpstr>
      <vt:lpstr>Técnicas e instrumentos de recolección</vt:lpstr>
      <vt:lpstr>Instrumentos</vt:lpstr>
      <vt:lpstr>MARCO METODOLOGICO.  El ¿Cómo?</vt:lpstr>
      <vt:lpstr>Índice. Organización jerárquica </vt:lpstr>
      <vt:lpstr>Producción   de   conocimiento</vt:lpstr>
      <vt:lpstr>Presentación de PowerPoint</vt:lpstr>
      <vt:lpstr>Presentación de PowerPoint</vt:lpstr>
      <vt:lpstr>BIBLIOGRAFÍA</vt:lpstr>
      <vt:lpstr>BIBLIOGRAFÍA</vt:lpstr>
      <vt:lpstr>Explicación modelo pedagógico.  https://www.google.com.mx/search?q=recorrido+pedag%C3%B3gico&amp;source=lnms&amp;tbm=isch&amp;sa=X&amp;ved=0CAcQ_AUoAWoVChMIgNy30azHxwIVRBKSCh0hVA8_&amp;biw=1368&amp;bih=836#tbm=isch&amp;q=recorrido+pedag%C3%B3gico+del+dise%C3%B1o&amp;imgrc=q5j8EndlpSuExM%3A (Consulta: Septiembre 2016)  Imágenes de patente https://www.google.com.mx/search?q=recorrido+pedag%C3%B3gico&amp;source=lnms&amp;tbm=isch&amp;sa=X&amp;ved=0CAcQ_AUoAWoVChMIgNy30azHxwIVRBKSCh0hVA8_&amp;biw=1368&amp;bih=836#tbm=isch&amp;q=IMPI. (Consulta: Septiembre 2016)</vt:lpstr>
    </vt:vector>
  </TitlesOfParts>
  <Manager/>
  <Company>Hewlett-Packard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HP</dc:creator>
  <cp:keywords/>
  <dc:description/>
  <cp:lastModifiedBy>Sandra Alicia Utrilla</cp:lastModifiedBy>
  <cp:revision>128</cp:revision>
  <dcterms:created xsi:type="dcterms:W3CDTF">2015-08-18T21:02:16Z</dcterms:created>
  <dcterms:modified xsi:type="dcterms:W3CDTF">2016-10-10T15:44:23Z</dcterms:modified>
  <cp:category/>
</cp:coreProperties>
</file>