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89" r:id="rId3"/>
    <p:sldId id="290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Estilo claro 2 - Énfasis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1648" y="-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9188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174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6900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8888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296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574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060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2788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214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5248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4257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A70BE-D38A-CE43-954C-EC3243C05F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93054-3747-6B44-8E54-976AFCEAABE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332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0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36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11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8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2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9.wmf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75014" y="2885704"/>
            <a:ext cx="8134596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s-MX" b="1" dirty="0" smtClean="0"/>
              <a:t>Unidad Académica Profesional Tianguistenco</a:t>
            </a:r>
            <a:endParaRPr lang="es-MX" b="1" dirty="0"/>
          </a:p>
          <a:p>
            <a:pPr algn="ctr"/>
            <a:endParaRPr lang="es-MX" b="1" dirty="0" smtClean="0"/>
          </a:p>
          <a:p>
            <a:pPr algn="ctr"/>
            <a:r>
              <a:rPr lang="es-MX" sz="2000" b="1" dirty="0" smtClean="0"/>
              <a:t>U. A. </a:t>
            </a:r>
            <a:r>
              <a:rPr lang="es-MX" sz="2000" b="1" dirty="0"/>
              <a:t>CIRCUITOS </a:t>
            </a:r>
            <a:r>
              <a:rPr lang="es-MX" sz="2000" b="1" dirty="0" smtClean="0"/>
              <a:t>ELÉCTRICOS</a:t>
            </a:r>
          </a:p>
          <a:p>
            <a:pPr algn="ctr"/>
            <a:r>
              <a:rPr lang="es-MX" sz="2000" b="1" dirty="0" smtClean="0"/>
              <a:t>CLASE 3.</a:t>
            </a:r>
          </a:p>
          <a:p>
            <a:pPr algn="ctr"/>
            <a:endParaRPr lang="es-MX" sz="2000" b="1" dirty="0" smtClean="0"/>
          </a:p>
          <a:p>
            <a:pPr algn="ctr"/>
            <a:r>
              <a:rPr lang="es-MX" sz="2000" dirty="0"/>
              <a:t>Resistencias en </a:t>
            </a:r>
            <a:r>
              <a:rPr lang="es-MX" sz="2000" dirty="0" smtClean="0"/>
              <a:t>CD.</a:t>
            </a:r>
            <a:endParaRPr lang="es-MX" sz="2000" dirty="0"/>
          </a:p>
          <a:p>
            <a:pPr algn="ctr"/>
            <a:endParaRPr lang="es-MX" sz="2000" b="1" dirty="0"/>
          </a:p>
          <a:p>
            <a:pPr algn="ctr"/>
            <a:r>
              <a:rPr lang="es-MX" sz="2000" b="1" dirty="0" smtClean="0"/>
              <a:t>Autor:</a:t>
            </a:r>
          </a:p>
          <a:p>
            <a:pPr algn="ctr"/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</a:rPr>
              <a:t>Dra. Irma Martínez Carrillo</a:t>
            </a:r>
            <a:endParaRPr lang="es-MX" sz="2800" b="1" dirty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es-MX" sz="1600" b="1" dirty="0" smtClean="0">
                <a:solidFill>
                  <a:schemeClr val="bg2">
                    <a:lumMod val="50000"/>
                  </a:schemeClr>
                </a:solidFill>
              </a:rPr>
              <a:t>Octubre 2016</a:t>
            </a:r>
            <a:endParaRPr lang="es-MX" sz="1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00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Comprobación </a:t>
            </a:r>
            <a:endParaRPr lang="es-MX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142430"/>
              </p:ext>
            </p:extLst>
          </p:nvPr>
        </p:nvGraphicFramePr>
        <p:xfrm>
          <a:off x="2843808" y="2780928"/>
          <a:ext cx="2695575" cy="234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cuación" r:id="rId3" imgW="1257120" imgH="1143000" progId="Equation.3">
                  <p:embed/>
                </p:oleObj>
              </mc:Choice>
              <mc:Fallback>
                <p:oleObj name="Ecuación" r:id="rId3" imgW="1257120" imgH="1143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780928"/>
                        <a:ext cx="2695575" cy="23447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180728"/>
          </a:xfrm>
        </p:spPr>
        <p:txBody>
          <a:bodyPr>
            <a:normAutofit/>
          </a:bodyPr>
          <a:lstStyle/>
          <a:p>
            <a:r>
              <a:rPr lang="es-MX" dirty="0" smtClean="0"/>
              <a:t>Una forma de comprobar la igualdad consiste en sumar los voltajes V</a:t>
            </a:r>
            <a:r>
              <a:rPr lang="es-MX" baseline="-25000" dirty="0" smtClean="0"/>
              <a:t>a</a:t>
            </a:r>
            <a:r>
              <a:rPr lang="es-MX" dirty="0" smtClean="0"/>
              <a:t> y </a:t>
            </a:r>
            <a:r>
              <a:rPr lang="es-MX" dirty="0" err="1" smtClean="0"/>
              <a:t>V</a:t>
            </a:r>
            <a:r>
              <a:rPr lang="es-MX" baseline="-25000" dirty="0" err="1"/>
              <a:t>b</a:t>
            </a:r>
            <a:r>
              <a:rPr lang="es-MX" dirty="0" smtClean="0"/>
              <a:t> es decir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3256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4176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Teorema de Superposición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64705"/>
            <a:ext cx="8363272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Una red con más de una fuente independiente se pueden analizar los efectos separados y después  superponer los resultados:</a:t>
            </a:r>
          </a:p>
          <a:p>
            <a:pPr marL="0" indent="0">
              <a:buNone/>
            </a:pPr>
            <a:endParaRPr lang="es-MX" dirty="0" smtClean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1331640" y="2564904"/>
          <a:ext cx="6096000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Tipo de fuente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Símbolo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Remplazo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</a:tr>
              <a:tr h="1328885">
                <a:tc>
                  <a:txBody>
                    <a:bodyPr/>
                    <a:lstStyle/>
                    <a:p>
                      <a:r>
                        <a:rPr lang="es-MX" dirty="0" smtClean="0"/>
                        <a:t>Voltaje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Corto circuito 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Corriente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Circuito abierto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136" y="3112501"/>
            <a:ext cx="514350" cy="10001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3112501"/>
            <a:ext cx="361950" cy="9678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2635" y="4470456"/>
            <a:ext cx="371475" cy="9715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0473" y="4477018"/>
            <a:ext cx="447675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29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Resuelve el siguiente problema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83730"/>
            <a:ext cx="8229600" cy="504057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Calcular la caída de voltaje en la resistencia R</a:t>
            </a:r>
            <a:r>
              <a:rPr lang="es-MX" baseline="-25000" dirty="0" smtClean="0"/>
              <a:t>2</a:t>
            </a:r>
            <a:endParaRPr lang="es-MX" baseline="-25000" dirty="0"/>
          </a:p>
        </p:txBody>
      </p:sp>
      <p:cxnSp>
        <p:nvCxnSpPr>
          <p:cNvPr id="16" name="15 Conector recto"/>
          <p:cNvCxnSpPr/>
          <p:nvPr/>
        </p:nvCxnSpPr>
        <p:spPr>
          <a:xfrm>
            <a:off x="2627784" y="4221088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>
            <a:off x="2620502" y="2568204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flipV="1">
            <a:off x="4056637" y="2568204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2 Marcador de contenido"/>
          <p:cNvSpPr txBox="1">
            <a:spLocks/>
          </p:cNvSpPr>
          <p:nvPr/>
        </p:nvSpPr>
        <p:spPr>
          <a:xfrm>
            <a:off x="4484974" y="304260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2 Marcador de contenido"/>
          <p:cNvSpPr txBox="1">
            <a:spLocks/>
          </p:cNvSpPr>
          <p:nvPr/>
        </p:nvSpPr>
        <p:spPr>
          <a:xfrm>
            <a:off x="4883808" y="187930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2" name="71 Conector recto"/>
          <p:cNvCxnSpPr/>
          <p:nvPr/>
        </p:nvCxnSpPr>
        <p:spPr>
          <a:xfrm>
            <a:off x="4349450" y="2568204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4 Grupo"/>
          <p:cNvGrpSpPr/>
          <p:nvPr/>
        </p:nvGrpSpPr>
        <p:grpSpPr>
          <a:xfrm>
            <a:off x="2982935" y="2424188"/>
            <a:ext cx="1152128" cy="376808"/>
            <a:chOff x="1259632" y="2492896"/>
            <a:chExt cx="1584176" cy="376808"/>
          </a:xfrm>
        </p:grpSpPr>
        <p:cxnSp>
          <p:nvCxnSpPr>
            <p:cNvPr id="36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4 Grupo"/>
          <p:cNvGrpSpPr/>
          <p:nvPr/>
        </p:nvGrpSpPr>
        <p:grpSpPr>
          <a:xfrm rot="5400000">
            <a:off x="3731407" y="3195762"/>
            <a:ext cx="1152128" cy="376808"/>
            <a:chOff x="1259632" y="2492896"/>
            <a:chExt cx="1584176" cy="376808"/>
          </a:xfrm>
        </p:grpSpPr>
        <p:cxnSp>
          <p:nvCxnSpPr>
            <p:cNvPr id="5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4 Grupo"/>
          <p:cNvGrpSpPr/>
          <p:nvPr/>
        </p:nvGrpSpPr>
        <p:grpSpPr>
          <a:xfrm>
            <a:off x="4473781" y="2424188"/>
            <a:ext cx="1152128" cy="376808"/>
            <a:chOff x="1259632" y="2492896"/>
            <a:chExt cx="1584176" cy="376808"/>
          </a:xfrm>
        </p:grpSpPr>
        <p:cxnSp>
          <p:nvCxnSpPr>
            <p:cNvPr id="87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2 Marcador de contenido"/>
          <p:cNvSpPr txBox="1">
            <a:spLocks/>
          </p:cNvSpPr>
          <p:nvPr/>
        </p:nvSpPr>
        <p:spPr>
          <a:xfrm>
            <a:off x="3297151" y="181556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5" name="71 Conector recto"/>
          <p:cNvCxnSpPr/>
          <p:nvPr/>
        </p:nvCxnSpPr>
        <p:spPr>
          <a:xfrm>
            <a:off x="4350654" y="3894385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21 Conector recto"/>
          <p:cNvCxnSpPr/>
          <p:nvPr/>
        </p:nvCxnSpPr>
        <p:spPr>
          <a:xfrm flipV="1">
            <a:off x="2611694" y="256889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6 Conector recto"/>
          <p:cNvCxnSpPr/>
          <p:nvPr/>
        </p:nvCxnSpPr>
        <p:spPr>
          <a:xfrm flipH="1">
            <a:off x="2620502" y="3425758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o 12"/>
          <p:cNvGrpSpPr/>
          <p:nvPr/>
        </p:nvGrpSpPr>
        <p:grpSpPr>
          <a:xfrm>
            <a:off x="5863774" y="3096278"/>
            <a:ext cx="364600" cy="526599"/>
            <a:chOff x="3807571" y="2686377"/>
            <a:chExt cx="364600" cy="526599"/>
          </a:xfrm>
        </p:grpSpPr>
        <p:cxnSp>
          <p:nvCxnSpPr>
            <p:cNvPr id="11" name="Conector recto de flecha 10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2379183" y="3223782"/>
            <a:ext cx="497202" cy="185759"/>
            <a:chOff x="1089314" y="2811193"/>
            <a:chExt cx="497202" cy="185759"/>
          </a:xfrm>
        </p:grpSpPr>
        <p:cxnSp>
          <p:nvCxnSpPr>
            <p:cNvPr id="18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8" name="21 Conector recto"/>
          <p:cNvCxnSpPr/>
          <p:nvPr/>
        </p:nvCxnSpPr>
        <p:spPr>
          <a:xfrm flipV="1">
            <a:off x="5553566" y="2568460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71 Conector recto"/>
          <p:cNvCxnSpPr>
            <a:endCxn id="12" idx="0"/>
          </p:cNvCxnSpPr>
          <p:nvPr/>
        </p:nvCxnSpPr>
        <p:spPr>
          <a:xfrm>
            <a:off x="6046074" y="2568204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71 Conector recto"/>
          <p:cNvCxnSpPr/>
          <p:nvPr/>
        </p:nvCxnSpPr>
        <p:spPr>
          <a:xfrm>
            <a:off x="6046074" y="3630348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2 Marcador de contenido"/>
          <p:cNvSpPr txBox="1">
            <a:spLocks/>
          </p:cNvSpPr>
          <p:nvPr/>
        </p:nvSpPr>
        <p:spPr>
          <a:xfrm>
            <a:off x="2822157" y="299111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122" name="2 Marcador de contenido"/>
          <p:cNvSpPr txBox="1">
            <a:spLocks/>
          </p:cNvSpPr>
          <p:nvPr/>
        </p:nvSpPr>
        <p:spPr>
          <a:xfrm>
            <a:off x="6244900" y="3234555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7886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Solución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8981" y="974259"/>
            <a:ext cx="8229600" cy="198505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 smtClean="0"/>
              <a:t> VR</a:t>
            </a:r>
            <a:r>
              <a:rPr lang="es-MX" baseline="-25000" dirty="0" smtClean="0"/>
              <a:t>2 </a:t>
            </a:r>
            <a:r>
              <a:rPr lang="es-MX" dirty="0"/>
              <a:t>Se compone de dos </a:t>
            </a:r>
            <a:r>
              <a:rPr lang="es-MX" dirty="0" smtClean="0"/>
              <a:t>voltajes:</a:t>
            </a:r>
          </a:p>
          <a:p>
            <a:pPr marL="0" indent="0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proveniente de la fuente Vs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proveniente de la fuente </a:t>
            </a:r>
            <a:r>
              <a:rPr lang="es-MX" dirty="0" err="1" smtClean="0"/>
              <a:t>I</a:t>
            </a:r>
            <a:r>
              <a:rPr lang="es-MX" baseline="-25000" dirty="0" err="1" smtClean="0"/>
              <a:t>f</a:t>
            </a:r>
            <a:endParaRPr lang="es-MX" baseline="-25000" dirty="0" smtClean="0"/>
          </a:p>
          <a:p>
            <a:pPr marL="0" indent="0">
              <a:buNone/>
            </a:pPr>
            <a:endParaRPr lang="es-MX" baseline="-25000" dirty="0"/>
          </a:p>
        </p:txBody>
      </p:sp>
      <p:cxnSp>
        <p:nvCxnSpPr>
          <p:cNvPr id="16" name="15 Conector recto"/>
          <p:cNvCxnSpPr/>
          <p:nvPr/>
        </p:nvCxnSpPr>
        <p:spPr>
          <a:xfrm>
            <a:off x="2771800" y="5589240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>
            <a:off x="2764518" y="3936356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flipV="1">
            <a:off x="4200653" y="3936356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2 Marcador de contenido"/>
          <p:cNvSpPr txBox="1">
            <a:spLocks/>
          </p:cNvSpPr>
          <p:nvPr/>
        </p:nvSpPr>
        <p:spPr>
          <a:xfrm>
            <a:off x="3691060" y="4522000"/>
            <a:ext cx="5881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2 Marcador de contenido"/>
          <p:cNvSpPr txBox="1">
            <a:spLocks/>
          </p:cNvSpPr>
          <p:nvPr/>
        </p:nvSpPr>
        <p:spPr>
          <a:xfrm>
            <a:off x="5027824" y="324745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2" name="71 Conector recto"/>
          <p:cNvCxnSpPr/>
          <p:nvPr/>
        </p:nvCxnSpPr>
        <p:spPr>
          <a:xfrm>
            <a:off x="4493466" y="3936356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4 Grupo"/>
          <p:cNvGrpSpPr/>
          <p:nvPr/>
        </p:nvGrpSpPr>
        <p:grpSpPr>
          <a:xfrm>
            <a:off x="3126951" y="3792340"/>
            <a:ext cx="1152128" cy="376808"/>
            <a:chOff x="1259632" y="2492896"/>
            <a:chExt cx="1584176" cy="376808"/>
          </a:xfrm>
        </p:grpSpPr>
        <p:cxnSp>
          <p:nvCxnSpPr>
            <p:cNvPr id="36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4 Grupo"/>
          <p:cNvGrpSpPr/>
          <p:nvPr/>
        </p:nvGrpSpPr>
        <p:grpSpPr>
          <a:xfrm rot="5400000">
            <a:off x="3875423" y="4563914"/>
            <a:ext cx="1152128" cy="376808"/>
            <a:chOff x="1259632" y="2492896"/>
            <a:chExt cx="1584176" cy="376808"/>
          </a:xfrm>
        </p:grpSpPr>
        <p:cxnSp>
          <p:nvCxnSpPr>
            <p:cNvPr id="5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4 Grupo"/>
          <p:cNvGrpSpPr/>
          <p:nvPr/>
        </p:nvGrpSpPr>
        <p:grpSpPr>
          <a:xfrm>
            <a:off x="4617797" y="3792340"/>
            <a:ext cx="1152128" cy="376808"/>
            <a:chOff x="1259632" y="2492896"/>
            <a:chExt cx="1584176" cy="376808"/>
          </a:xfrm>
        </p:grpSpPr>
        <p:cxnSp>
          <p:nvCxnSpPr>
            <p:cNvPr id="87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2 Marcador de contenido"/>
          <p:cNvSpPr txBox="1">
            <a:spLocks/>
          </p:cNvSpPr>
          <p:nvPr/>
        </p:nvSpPr>
        <p:spPr>
          <a:xfrm>
            <a:off x="3441167" y="318372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5" name="71 Conector recto"/>
          <p:cNvCxnSpPr/>
          <p:nvPr/>
        </p:nvCxnSpPr>
        <p:spPr>
          <a:xfrm>
            <a:off x="4494670" y="5262537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21 Conector recto"/>
          <p:cNvCxnSpPr/>
          <p:nvPr/>
        </p:nvCxnSpPr>
        <p:spPr>
          <a:xfrm flipV="1">
            <a:off x="2755710" y="3937047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6 Conector recto"/>
          <p:cNvCxnSpPr/>
          <p:nvPr/>
        </p:nvCxnSpPr>
        <p:spPr>
          <a:xfrm flipH="1">
            <a:off x="2764518" y="4793910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o 12"/>
          <p:cNvGrpSpPr/>
          <p:nvPr/>
        </p:nvGrpSpPr>
        <p:grpSpPr>
          <a:xfrm>
            <a:off x="6007790" y="4464430"/>
            <a:ext cx="364600" cy="526599"/>
            <a:chOff x="3807571" y="2686377"/>
            <a:chExt cx="364600" cy="526599"/>
          </a:xfrm>
        </p:grpSpPr>
        <p:cxnSp>
          <p:nvCxnSpPr>
            <p:cNvPr id="11" name="Conector recto de flecha 10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2523199" y="4591934"/>
            <a:ext cx="497202" cy="185759"/>
            <a:chOff x="1089314" y="2811193"/>
            <a:chExt cx="497202" cy="185759"/>
          </a:xfrm>
        </p:grpSpPr>
        <p:cxnSp>
          <p:nvCxnSpPr>
            <p:cNvPr id="18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8" name="21 Conector recto"/>
          <p:cNvCxnSpPr/>
          <p:nvPr/>
        </p:nvCxnSpPr>
        <p:spPr>
          <a:xfrm flipV="1">
            <a:off x="5697582" y="3936612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71 Conector recto"/>
          <p:cNvCxnSpPr>
            <a:endCxn id="12" idx="0"/>
          </p:cNvCxnSpPr>
          <p:nvPr/>
        </p:nvCxnSpPr>
        <p:spPr>
          <a:xfrm>
            <a:off x="6190090" y="3936356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71 Conector recto"/>
          <p:cNvCxnSpPr/>
          <p:nvPr/>
        </p:nvCxnSpPr>
        <p:spPr>
          <a:xfrm>
            <a:off x="6190090" y="4998500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2 Marcador de contenido"/>
          <p:cNvSpPr txBox="1">
            <a:spLocks/>
          </p:cNvSpPr>
          <p:nvPr/>
        </p:nvSpPr>
        <p:spPr>
          <a:xfrm>
            <a:off x="1830377" y="4345247"/>
            <a:ext cx="592201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122" name="2 Marcador de contenido"/>
          <p:cNvSpPr txBox="1">
            <a:spLocks/>
          </p:cNvSpPr>
          <p:nvPr/>
        </p:nvSpPr>
        <p:spPr>
          <a:xfrm>
            <a:off x="6388916" y="4602707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65" name="Elipse 64"/>
          <p:cNvSpPr/>
          <p:nvPr/>
        </p:nvSpPr>
        <p:spPr>
          <a:xfrm>
            <a:off x="4380472" y="4101881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7" name="Elipse 66"/>
          <p:cNvSpPr/>
          <p:nvPr/>
        </p:nvSpPr>
        <p:spPr>
          <a:xfrm>
            <a:off x="4386159" y="5256411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3" name="2 Marcador de contenido"/>
          <p:cNvSpPr txBox="1">
            <a:spLocks/>
          </p:cNvSpPr>
          <p:nvPr/>
        </p:nvSpPr>
        <p:spPr>
          <a:xfrm>
            <a:off x="4838909" y="443628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VR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4579401" y="4214767"/>
            <a:ext cx="643553" cy="11805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 recto 75"/>
          <p:cNvCxnSpPr/>
          <p:nvPr/>
        </p:nvCxnSpPr>
        <p:spPr>
          <a:xfrm flipV="1">
            <a:off x="4502055" y="5352558"/>
            <a:ext cx="691806" cy="315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78"/>
          <p:cNvCxnSpPr/>
          <p:nvPr/>
        </p:nvCxnSpPr>
        <p:spPr>
          <a:xfrm>
            <a:off x="5212645" y="4225700"/>
            <a:ext cx="866" cy="31190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81"/>
          <p:cNvCxnSpPr/>
          <p:nvPr/>
        </p:nvCxnSpPr>
        <p:spPr>
          <a:xfrm>
            <a:off x="5171203" y="4931570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Objeto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804217"/>
              </p:ext>
            </p:extLst>
          </p:nvPr>
        </p:nvGraphicFramePr>
        <p:xfrm>
          <a:off x="5697582" y="938496"/>
          <a:ext cx="2848218" cy="564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cuación" r:id="rId3" imgW="1218960" imgH="241200" progId="Equation.3">
                  <p:embed/>
                </p:oleObj>
              </mc:Choice>
              <mc:Fallback>
                <p:oleObj name="Ecuación" r:id="rId3" imgW="121896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97582" y="938496"/>
                        <a:ext cx="2848218" cy="5642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jeto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5400971"/>
              </p:ext>
            </p:extLst>
          </p:nvPr>
        </p:nvGraphicFramePr>
        <p:xfrm>
          <a:off x="461238" y="1605089"/>
          <a:ext cx="1143166" cy="72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Ecuación" r:id="rId5" imgW="380880" imgH="241200" progId="Equation.3">
                  <p:embed/>
                </p:oleObj>
              </mc:Choice>
              <mc:Fallback>
                <p:oleObj name="Ecuación" r:id="rId5" imgW="380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1238" y="1605089"/>
                        <a:ext cx="1143166" cy="723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to 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1490715"/>
              </p:ext>
            </p:extLst>
          </p:nvPr>
        </p:nvGraphicFramePr>
        <p:xfrm>
          <a:off x="442913" y="2235200"/>
          <a:ext cx="11811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Ecuación" r:id="rId7" imgW="393480" imgH="241200" progId="Equation.3">
                  <p:embed/>
                </p:oleObj>
              </mc:Choice>
              <mc:Fallback>
                <p:oleObj name="Ecuación" r:id="rId7" imgW="3934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2913" y="2235200"/>
                        <a:ext cx="118110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610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Obtención de </a:t>
            </a:r>
            <a:endParaRPr lang="es-MX" baseline="-25000" dirty="0"/>
          </a:p>
        </p:txBody>
      </p:sp>
      <p:cxnSp>
        <p:nvCxnSpPr>
          <p:cNvPr id="16" name="15 Conector recto"/>
          <p:cNvCxnSpPr/>
          <p:nvPr/>
        </p:nvCxnSpPr>
        <p:spPr>
          <a:xfrm>
            <a:off x="2627784" y="5303725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>
            <a:off x="2620502" y="3650841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flipV="1">
            <a:off x="4056637" y="3650841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2 Marcador de contenido"/>
          <p:cNvSpPr txBox="1">
            <a:spLocks/>
          </p:cNvSpPr>
          <p:nvPr/>
        </p:nvSpPr>
        <p:spPr>
          <a:xfrm>
            <a:off x="4484974" y="412524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2 Marcador de contenido"/>
          <p:cNvSpPr txBox="1">
            <a:spLocks/>
          </p:cNvSpPr>
          <p:nvPr/>
        </p:nvSpPr>
        <p:spPr>
          <a:xfrm>
            <a:off x="4883808" y="2961943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2" name="71 Conector recto"/>
          <p:cNvCxnSpPr/>
          <p:nvPr/>
        </p:nvCxnSpPr>
        <p:spPr>
          <a:xfrm>
            <a:off x="4349450" y="3650841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4 Grupo"/>
          <p:cNvGrpSpPr/>
          <p:nvPr/>
        </p:nvGrpSpPr>
        <p:grpSpPr>
          <a:xfrm>
            <a:off x="2982935" y="3506825"/>
            <a:ext cx="1152128" cy="376808"/>
            <a:chOff x="1259632" y="2492896"/>
            <a:chExt cx="1584176" cy="376808"/>
          </a:xfrm>
        </p:grpSpPr>
        <p:cxnSp>
          <p:nvCxnSpPr>
            <p:cNvPr id="36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4 Grupo"/>
          <p:cNvGrpSpPr/>
          <p:nvPr/>
        </p:nvGrpSpPr>
        <p:grpSpPr>
          <a:xfrm rot="5400000">
            <a:off x="3731407" y="4278399"/>
            <a:ext cx="1152128" cy="376808"/>
            <a:chOff x="1259632" y="2492896"/>
            <a:chExt cx="1584176" cy="376808"/>
          </a:xfrm>
        </p:grpSpPr>
        <p:cxnSp>
          <p:nvCxnSpPr>
            <p:cNvPr id="5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4 Grupo"/>
          <p:cNvGrpSpPr/>
          <p:nvPr/>
        </p:nvGrpSpPr>
        <p:grpSpPr>
          <a:xfrm>
            <a:off x="4473781" y="3506825"/>
            <a:ext cx="1152128" cy="376808"/>
            <a:chOff x="1259632" y="2492896"/>
            <a:chExt cx="1584176" cy="376808"/>
          </a:xfrm>
        </p:grpSpPr>
        <p:cxnSp>
          <p:nvCxnSpPr>
            <p:cNvPr id="87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2 Marcador de contenido"/>
          <p:cNvSpPr txBox="1">
            <a:spLocks/>
          </p:cNvSpPr>
          <p:nvPr/>
        </p:nvSpPr>
        <p:spPr>
          <a:xfrm>
            <a:off x="3297151" y="289820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5" name="71 Conector recto"/>
          <p:cNvCxnSpPr/>
          <p:nvPr/>
        </p:nvCxnSpPr>
        <p:spPr>
          <a:xfrm>
            <a:off x="4350654" y="4977022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21 Conector recto"/>
          <p:cNvCxnSpPr/>
          <p:nvPr/>
        </p:nvCxnSpPr>
        <p:spPr>
          <a:xfrm flipV="1">
            <a:off x="2611694" y="3651532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6 Conector recto"/>
          <p:cNvCxnSpPr/>
          <p:nvPr/>
        </p:nvCxnSpPr>
        <p:spPr>
          <a:xfrm flipH="1">
            <a:off x="2620502" y="4508395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o 25"/>
          <p:cNvGrpSpPr/>
          <p:nvPr/>
        </p:nvGrpSpPr>
        <p:grpSpPr>
          <a:xfrm>
            <a:off x="2379183" y="4306419"/>
            <a:ext cx="497202" cy="185759"/>
            <a:chOff x="1089314" y="2811193"/>
            <a:chExt cx="497202" cy="185759"/>
          </a:xfrm>
        </p:grpSpPr>
        <p:cxnSp>
          <p:nvCxnSpPr>
            <p:cNvPr id="18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8" name="21 Conector recto"/>
          <p:cNvCxnSpPr/>
          <p:nvPr/>
        </p:nvCxnSpPr>
        <p:spPr>
          <a:xfrm flipV="1">
            <a:off x="5553566" y="3651097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71 Conector recto"/>
          <p:cNvCxnSpPr/>
          <p:nvPr/>
        </p:nvCxnSpPr>
        <p:spPr>
          <a:xfrm>
            <a:off x="6046074" y="3650841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71 Conector recto"/>
          <p:cNvCxnSpPr/>
          <p:nvPr/>
        </p:nvCxnSpPr>
        <p:spPr>
          <a:xfrm>
            <a:off x="6046074" y="4712985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2 Marcador de contenido"/>
          <p:cNvSpPr txBox="1">
            <a:spLocks/>
          </p:cNvSpPr>
          <p:nvPr/>
        </p:nvSpPr>
        <p:spPr>
          <a:xfrm>
            <a:off x="2822157" y="4073747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5" name="Elipse 4"/>
          <p:cNvSpPr/>
          <p:nvPr/>
        </p:nvSpPr>
        <p:spPr>
          <a:xfrm>
            <a:off x="5940152" y="4031311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5" name="Elipse 64"/>
          <p:cNvSpPr/>
          <p:nvPr/>
        </p:nvSpPr>
        <p:spPr>
          <a:xfrm>
            <a:off x="5940152" y="4607375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511381" y="1126660"/>
            <a:ext cx="8229600" cy="150021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Se cambian las fuentes de corriente por circuitos abiertos</a:t>
            </a:r>
          </a:p>
          <a:p>
            <a:r>
              <a:rPr lang="es-MX" dirty="0"/>
              <a:t>Como se observa en la figura con la obtención de I1 es posible es determinar el voltaje V1</a:t>
            </a:r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3873215" y="4031311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2 Marcador de contenido"/>
          <p:cNvSpPr txBox="1">
            <a:spLocks/>
          </p:cNvSpPr>
          <p:nvPr/>
        </p:nvSpPr>
        <p:spPr>
          <a:xfrm>
            <a:off x="3611368" y="467644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I</a:t>
            </a:r>
            <a:r>
              <a:rPr lang="es-MX" sz="3200" i="1" baseline="-25000" dirty="0" smtClean="0"/>
              <a:t>1</a:t>
            </a:r>
            <a:endParaRPr lang="es-MX" sz="3200" i="1" baseline="-25000" dirty="0"/>
          </a:p>
        </p:txBody>
      </p:sp>
      <p:cxnSp>
        <p:nvCxnSpPr>
          <p:cNvPr id="105" name="Conector recto de flecha 104"/>
          <p:cNvCxnSpPr/>
          <p:nvPr/>
        </p:nvCxnSpPr>
        <p:spPr>
          <a:xfrm>
            <a:off x="6444208" y="4031311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6286654" y="4216895"/>
            <a:ext cx="322309" cy="39507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cto 122"/>
          <p:cNvCxnSpPr/>
          <p:nvPr/>
        </p:nvCxnSpPr>
        <p:spPr>
          <a:xfrm flipH="1">
            <a:off x="6279452" y="4216895"/>
            <a:ext cx="329511" cy="39507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2 Marcador de contenido"/>
          <p:cNvSpPr txBox="1">
            <a:spLocks/>
          </p:cNvSpPr>
          <p:nvPr/>
        </p:nvSpPr>
        <p:spPr>
          <a:xfrm>
            <a:off x="6302440" y="467644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I</a:t>
            </a:r>
            <a:endParaRPr lang="es-MX" sz="3200" i="1" baseline="-25000" dirty="0"/>
          </a:p>
        </p:txBody>
      </p:sp>
      <p:graphicFrame>
        <p:nvGraphicFramePr>
          <p:cNvPr id="125" name="Objeto 1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8821247"/>
              </p:ext>
            </p:extLst>
          </p:nvPr>
        </p:nvGraphicFramePr>
        <p:xfrm>
          <a:off x="6156176" y="251830"/>
          <a:ext cx="1143166" cy="72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Ecuación" r:id="rId3" imgW="380880" imgH="241200" progId="Equation.3">
                  <p:embed/>
                </p:oleObj>
              </mc:Choice>
              <mc:Fallback>
                <p:oleObj name="Ecuación" r:id="rId3" imgW="380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56176" y="251830"/>
                        <a:ext cx="1143166" cy="723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926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Obtención de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90236" y="1449938"/>
            <a:ext cx="4645067" cy="2035140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/>
              <a:t>Por lo que la corriente “I</a:t>
            </a:r>
            <a:r>
              <a:rPr lang="es-MX" baseline="-25000" dirty="0"/>
              <a:t>1</a:t>
            </a:r>
            <a:r>
              <a:rPr lang="es-MX" dirty="0" smtClean="0"/>
              <a:t>” que pasa por VR</a:t>
            </a:r>
            <a:r>
              <a:rPr lang="es-MX" baseline="-25000" dirty="0" smtClean="0"/>
              <a:t>2</a:t>
            </a:r>
            <a:r>
              <a:rPr lang="es-MX" dirty="0" smtClean="0"/>
              <a:t> proveniente de V</a:t>
            </a:r>
            <a:r>
              <a:rPr lang="es-MX" baseline="-25000" dirty="0"/>
              <a:t>s</a:t>
            </a:r>
            <a:r>
              <a:rPr lang="es-MX" dirty="0" smtClean="0"/>
              <a:t> se pude calcular usando el  siguiente equivalente donde R</a:t>
            </a:r>
            <a:r>
              <a:rPr lang="es-MX" baseline="-25000" dirty="0" smtClean="0"/>
              <a:t>E</a:t>
            </a:r>
            <a:r>
              <a:rPr lang="es-MX" dirty="0" smtClean="0"/>
              <a:t>=R</a:t>
            </a:r>
            <a:r>
              <a:rPr lang="es-MX" baseline="-25000" dirty="0"/>
              <a:t>1</a:t>
            </a:r>
            <a:r>
              <a:rPr lang="es-MX" dirty="0" smtClean="0"/>
              <a:t>+R</a:t>
            </a:r>
            <a:r>
              <a:rPr lang="es-MX" baseline="-25000" dirty="0"/>
              <a:t>2</a:t>
            </a:r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511381" y="935351"/>
            <a:ext cx="3283899" cy="132469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Como no circula corriente por la otra sección de la malla se pude simplificar</a:t>
            </a:r>
            <a:endParaRPr lang="es-MX" baseline="-25000" dirty="0"/>
          </a:p>
        </p:txBody>
      </p:sp>
      <p:cxnSp>
        <p:nvCxnSpPr>
          <p:cNvPr id="70" name="15 Conector recto"/>
          <p:cNvCxnSpPr/>
          <p:nvPr/>
        </p:nvCxnSpPr>
        <p:spPr>
          <a:xfrm>
            <a:off x="1043608" y="4066715"/>
            <a:ext cx="175199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16 Conector recto"/>
          <p:cNvCxnSpPr/>
          <p:nvPr/>
        </p:nvCxnSpPr>
        <p:spPr>
          <a:xfrm flipH="1">
            <a:off x="1066658" y="2404755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21 Conector recto"/>
          <p:cNvCxnSpPr/>
          <p:nvPr/>
        </p:nvCxnSpPr>
        <p:spPr>
          <a:xfrm flipV="1">
            <a:off x="2502793" y="2404099"/>
            <a:ext cx="280292" cy="12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2 Marcador de contenido"/>
          <p:cNvSpPr txBox="1">
            <a:spLocks/>
          </p:cNvSpPr>
          <p:nvPr/>
        </p:nvSpPr>
        <p:spPr>
          <a:xfrm>
            <a:off x="2931130" y="287915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6" name="71 Conector recto"/>
          <p:cNvCxnSpPr/>
          <p:nvPr/>
        </p:nvCxnSpPr>
        <p:spPr>
          <a:xfrm>
            <a:off x="2795606" y="2404755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4 Grupo"/>
          <p:cNvGrpSpPr/>
          <p:nvPr/>
        </p:nvGrpSpPr>
        <p:grpSpPr>
          <a:xfrm>
            <a:off x="1429091" y="2260739"/>
            <a:ext cx="1152128" cy="376808"/>
            <a:chOff x="1259632" y="2492896"/>
            <a:chExt cx="1584176" cy="376808"/>
          </a:xfrm>
        </p:grpSpPr>
        <p:cxnSp>
          <p:nvCxnSpPr>
            <p:cNvPr id="78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4 Grupo"/>
          <p:cNvGrpSpPr/>
          <p:nvPr/>
        </p:nvGrpSpPr>
        <p:grpSpPr>
          <a:xfrm rot="5400000">
            <a:off x="2177563" y="3032313"/>
            <a:ext cx="1152128" cy="376808"/>
            <a:chOff x="1259632" y="2492896"/>
            <a:chExt cx="1584176" cy="376808"/>
          </a:xfrm>
        </p:grpSpPr>
        <p:cxnSp>
          <p:nvCxnSpPr>
            <p:cNvPr id="9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2 Marcador de contenido"/>
          <p:cNvSpPr txBox="1">
            <a:spLocks/>
          </p:cNvSpPr>
          <p:nvPr/>
        </p:nvSpPr>
        <p:spPr>
          <a:xfrm>
            <a:off x="1719675" y="2457707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5" name="71 Conector recto"/>
          <p:cNvCxnSpPr/>
          <p:nvPr/>
        </p:nvCxnSpPr>
        <p:spPr>
          <a:xfrm>
            <a:off x="2796810" y="3730936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21 Conector recto"/>
          <p:cNvCxnSpPr/>
          <p:nvPr/>
        </p:nvCxnSpPr>
        <p:spPr>
          <a:xfrm flipV="1">
            <a:off x="1057850" y="2405446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16 Conector recto"/>
          <p:cNvCxnSpPr/>
          <p:nvPr/>
        </p:nvCxnSpPr>
        <p:spPr>
          <a:xfrm flipH="1">
            <a:off x="1066658" y="3262309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upo 137"/>
          <p:cNvGrpSpPr/>
          <p:nvPr/>
        </p:nvGrpSpPr>
        <p:grpSpPr>
          <a:xfrm>
            <a:off x="825339" y="3060333"/>
            <a:ext cx="497202" cy="185759"/>
            <a:chOff x="1089314" y="2811193"/>
            <a:chExt cx="497202" cy="185759"/>
          </a:xfrm>
        </p:grpSpPr>
        <p:cxnSp>
          <p:nvCxnSpPr>
            <p:cNvPr id="139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2 Marcador de contenido"/>
          <p:cNvSpPr txBox="1">
            <a:spLocks/>
          </p:cNvSpPr>
          <p:nvPr/>
        </p:nvSpPr>
        <p:spPr>
          <a:xfrm>
            <a:off x="1268313" y="282766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cxnSp>
        <p:nvCxnSpPr>
          <p:cNvPr id="147" name="Conector recto de flecha 146"/>
          <p:cNvCxnSpPr/>
          <p:nvPr/>
        </p:nvCxnSpPr>
        <p:spPr>
          <a:xfrm>
            <a:off x="2319371" y="2785225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2 Marcador de contenido"/>
          <p:cNvSpPr txBox="1">
            <a:spLocks/>
          </p:cNvSpPr>
          <p:nvPr/>
        </p:nvSpPr>
        <p:spPr>
          <a:xfrm>
            <a:off x="2057524" y="343035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I</a:t>
            </a:r>
            <a:r>
              <a:rPr lang="es-MX" sz="3200" i="1" baseline="-25000" dirty="0" smtClean="0"/>
              <a:t>1</a:t>
            </a:r>
            <a:endParaRPr lang="es-MX" sz="3200" i="1" baseline="-25000" dirty="0"/>
          </a:p>
        </p:txBody>
      </p:sp>
      <p:cxnSp>
        <p:nvCxnSpPr>
          <p:cNvPr id="149" name="15 Conector recto"/>
          <p:cNvCxnSpPr/>
          <p:nvPr/>
        </p:nvCxnSpPr>
        <p:spPr>
          <a:xfrm>
            <a:off x="4210426" y="5285984"/>
            <a:ext cx="175199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16 Conector recto"/>
          <p:cNvCxnSpPr/>
          <p:nvPr/>
        </p:nvCxnSpPr>
        <p:spPr>
          <a:xfrm flipH="1">
            <a:off x="4233476" y="3624024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21 Conector recto"/>
          <p:cNvCxnSpPr/>
          <p:nvPr/>
        </p:nvCxnSpPr>
        <p:spPr>
          <a:xfrm flipV="1">
            <a:off x="5669611" y="3623368"/>
            <a:ext cx="280292" cy="12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2 Marcador de contenido"/>
          <p:cNvSpPr txBox="1">
            <a:spLocks/>
          </p:cNvSpPr>
          <p:nvPr/>
        </p:nvSpPr>
        <p:spPr>
          <a:xfrm>
            <a:off x="6097948" y="4098425"/>
            <a:ext cx="656095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E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3" name="71 Conector recto"/>
          <p:cNvCxnSpPr/>
          <p:nvPr/>
        </p:nvCxnSpPr>
        <p:spPr>
          <a:xfrm>
            <a:off x="5962424" y="3624024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4 Grupo"/>
          <p:cNvGrpSpPr/>
          <p:nvPr/>
        </p:nvGrpSpPr>
        <p:grpSpPr>
          <a:xfrm rot="5400000">
            <a:off x="5344381" y="4251582"/>
            <a:ext cx="1152128" cy="376808"/>
            <a:chOff x="1259632" y="2492896"/>
            <a:chExt cx="1584176" cy="376808"/>
          </a:xfrm>
        </p:grpSpPr>
        <p:cxnSp>
          <p:nvCxnSpPr>
            <p:cNvPr id="167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9" name="71 Conector recto"/>
          <p:cNvCxnSpPr/>
          <p:nvPr/>
        </p:nvCxnSpPr>
        <p:spPr>
          <a:xfrm>
            <a:off x="5963628" y="4950205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21 Conector recto"/>
          <p:cNvCxnSpPr/>
          <p:nvPr/>
        </p:nvCxnSpPr>
        <p:spPr>
          <a:xfrm flipV="1">
            <a:off x="4224668" y="3624578"/>
            <a:ext cx="1580411" cy="69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16 Conector recto"/>
          <p:cNvCxnSpPr/>
          <p:nvPr/>
        </p:nvCxnSpPr>
        <p:spPr>
          <a:xfrm flipH="1">
            <a:off x="4233476" y="4481578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2" name="Grupo 181"/>
          <p:cNvGrpSpPr/>
          <p:nvPr/>
        </p:nvGrpSpPr>
        <p:grpSpPr>
          <a:xfrm>
            <a:off x="3992157" y="4279602"/>
            <a:ext cx="497202" cy="185759"/>
            <a:chOff x="1089314" y="2811193"/>
            <a:chExt cx="497202" cy="185759"/>
          </a:xfrm>
        </p:grpSpPr>
        <p:cxnSp>
          <p:nvCxnSpPr>
            <p:cNvPr id="183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5" name="2 Marcador de contenido"/>
          <p:cNvSpPr txBox="1">
            <a:spLocks/>
          </p:cNvSpPr>
          <p:nvPr/>
        </p:nvSpPr>
        <p:spPr>
          <a:xfrm>
            <a:off x="4435131" y="404693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cxnSp>
        <p:nvCxnSpPr>
          <p:cNvPr id="186" name="Conector recto de flecha 185"/>
          <p:cNvCxnSpPr/>
          <p:nvPr/>
        </p:nvCxnSpPr>
        <p:spPr>
          <a:xfrm>
            <a:off x="5486189" y="4004494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2 Marcador de contenido"/>
          <p:cNvSpPr txBox="1">
            <a:spLocks/>
          </p:cNvSpPr>
          <p:nvPr/>
        </p:nvSpPr>
        <p:spPr>
          <a:xfrm>
            <a:off x="5224342" y="4649623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I</a:t>
            </a:r>
            <a:r>
              <a:rPr lang="es-MX" sz="3200" i="1" baseline="-25000" dirty="0" smtClean="0"/>
              <a:t>1</a:t>
            </a:r>
            <a:endParaRPr lang="es-MX" sz="3200" i="1" baseline="-25000" dirty="0"/>
          </a:p>
        </p:txBody>
      </p:sp>
      <p:graphicFrame>
        <p:nvGraphicFramePr>
          <p:cNvPr id="18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2687933"/>
              </p:ext>
            </p:extLst>
          </p:nvPr>
        </p:nvGraphicFramePr>
        <p:xfrm>
          <a:off x="6608270" y="4777576"/>
          <a:ext cx="1660233" cy="883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Ecuación" r:id="rId3" imgW="774360" imgH="431640" progId="Equation.3">
                  <p:embed/>
                </p:oleObj>
              </mc:Choice>
              <mc:Fallback>
                <p:oleObj name="Ecuación" r:id="rId3" imgW="774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8270" y="4777576"/>
                        <a:ext cx="1660233" cy="88367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0" name="Objeto 1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535908"/>
              </p:ext>
            </p:extLst>
          </p:nvPr>
        </p:nvGraphicFramePr>
        <p:xfrm>
          <a:off x="6097948" y="234992"/>
          <a:ext cx="1143166" cy="72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Ecuación" r:id="rId5" imgW="380880" imgH="241200" progId="Equation.3">
                  <p:embed/>
                </p:oleObj>
              </mc:Choice>
              <mc:Fallback>
                <p:oleObj name="Ecuación" r:id="rId5" imgW="380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7948" y="234992"/>
                        <a:ext cx="1143166" cy="723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067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Obtención de </a:t>
            </a:r>
            <a:endParaRPr lang="es-MX" dirty="0"/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511381" y="935352"/>
            <a:ext cx="8229600" cy="1215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Una vez obtenido I1 es posible determinar el voltaje en VR2 como un divisor de voltaje</a:t>
            </a:r>
            <a:endParaRPr lang="es-MX" baseline="-25000" dirty="0"/>
          </a:p>
        </p:txBody>
      </p:sp>
      <p:graphicFrame>
        <p:nvGraphicFramePr>
          <p:cNvPr id="7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371314"/>
              </p:ext>
            </p:extLst>
          </p:nvPr>
        </p:nvGraphicFramePr>
        <p:xfrm>
          <a:off x="4867637" y="3192836"/>
          <a:ext cx="2603500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Ecuación" r:id="rId3" imgW="1002960" imgH="431640" progId="Equation.3">
                  <p:embed/>
                </p:oleObj>
              </mc:Choice>
              <mc:Fallback>
                <p:oleObj name="Ecuación" r:id="rId3" imgW="1002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7637" y="3192836"/>
                        <a:ext cx="2603500" cy="10731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15 Conector recto"/>
          <p:cNvCxnSpPr/>
          <p:nvPr/>
        </p:nvCxnSpPr>
        <p:spPr>
          <a:xfrm>
            <a:off x="779456" y="5607961"/>
            <a:ext cx="1721666" cy="90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16 Conector recto"/>
          <p:cNvCxnSpPr/>
          <p:nvPr/>
        </p:nvCxnSpPr>
        <p:spPr>
          <a:xfrm>
            <a:off x="789943" y="2979515"/>
            <a:ext cx="0" cy="12016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2 Marcador de contenido"/>
          <p:cNvSpPr txBox="1">
            <a:spLocks/>
          </p:cNvSpPr>
          <p:nvPr/>
        </p:nvSpPr>
        <p:spPr>
          <a:xfrm>
            <a:off x="2636646" y="442947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3" name="71 Conector recto"/>
          <p:cNvCxnSpPr/>
          <p:nvPr/>
        </p:nvCxnSpPr>
        <p:spPr>
          <a:xfrm>
            <a:off x="2501122" y="3955077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4 Grupo"/>
          <p:cNvGrpSpPr/>
          <p:nvPr/>
        </p:nvGrpSpPr>
        <p:grpSpPr>
          <a:xfrm rot="5400000">
            <a:off x="1883079" y="4582635"/>
            <a:ext cx="1152128" cy="376808"/>
            <a:chOff x="1259632" y="2492896"/>
            <a:chExt cx="1584176" cy="376808"/>
          </a:xfrm>
        </p:grpSpPr>
        <p:cxnSp>
          <p:nvCxnSpPr>
            <p:cNvPr id="105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2 Marcador de contenido"/>
          <p:cNvSpPr txBox="1">
            <a:spLocks/>
          </p:cNvSpPr>
          <p:nvPr/>
        </p:nvSpPr>
        <p:spPr>
          <a:xfrm>
            <a:off x="2689468" y="326094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7" name="71 Conector recto"/>
          <p:cNvCxnSpPr/>
          <p:nvPr/>
        </p:nvCxnSpPr>
        <p:spPr>
          <a:xfrm>
            <a:off x="2502326" y="5281258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21 Conector recto"/>
          <p:cNvCxnSpPr/>
          <p:nvPr/>
        </p:nvCxnSpPr>
        <p:spPr>
          <a:xfrm>
            <a:off x="772174" y="2979515"/>
            <a:ext cx="1728948" cy="16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16 Conector recto"/>
          <p:cNvCxnSpPr/>
          <p:nvPr/>
        </p:nvCxnSpPr>
        <p:spPr>
          <a:xfrm>
            <a:off x="772174" y="4377983"/>
            <a:ext cx="1" cy="12299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Grupo 119"/>
          <p:cNvGrpSpPr/>
          <p:nvPr/>
        </p:nvGrpSpPr>
        <p:grpSpPr>
          <a:xfrm>
            <a:off x="530855" y="4181150"/>
            <a:ext cx="497202" cy="185759"/>
            <a:chOff x="1089314" y="2811193"/>
            <a:chExt cx="497202" cy="185759"/>
          </a:xfrm>
        </p:grpSpPr>
        <p:cxnSp>
          <p:nvCxnSpPr>
            <p:cNvPr id="121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2 Marcador de contenido"/>
          <p:cNvSpPr txBox="1">
            <a:spLocks/>
          </p:cNvSpPr>
          <p:nvPr/>
        </p:nvSpPr>
        <p:spPr>
          <a:xfrm>
            <a:off x="936632" y="417222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grpSp>
        <p:nvGrpSpPr>
          <p:cNvPr id="124" name="4 Grupo"/>
          <p:cNvGrpSpPr/>
          <p:nvPr/>
        </p:nvGrpSpPr>
        <p:grpSpPr>
          <a:xfrm rot="5400000">
            <a:off x="1883079" y="3348347"/>
            <a:ext cx="1152128" cy="376808"/>
            <a:chOff x="1259632" y="2492896"/>
            <a:chExt cx="1584176" cy="376808"/>
          </a:xfrm>
        </p:grpSpPr>
        <p:cxnSp>
          <p:nvCxnSpPr>
            <p:cNvPr id="125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Elipse 142"/>
          <p:cNvSpPr/>
          <p:nvPr/>
        </p:nvSpPr>
        <p:spPr>
          <a:xfrm>
            <a:off x="2383040" y="4076640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45" name="Conector recto 144"/>
          <p:cNvCxnSpPr/>
          <p:nvPr/>
        </p:nvCxnSpPr>
        <p:spPr>
          <a:xfrm>
            <a:off x="2500021" y="4176317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ector recto 153"/>
          <p:cNvCxnSpPr/>
          <p:nvPr/>
        </p:nvCxnSpPr>
        <p:spPr>
          <a:xfrm flipV="1">
            <a:off x="2529268" y="5617038"/>
            <a:ext cx="1170875" cy="1444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Elipse 154"/>
          <p:cNvSpPr/>
          <p:nvPr/>
        </p:nvSpPr>
        <p:spPr>
          <a:xfrm>
            <a:off x="2400391" y="5520891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56" name="Conector recto 155"/>
          <p:cNvCxnSpPr/>
          <p:nvPr/>
        </p:nvCxnSpPr>
        <p:spPr>
          <a:xfrm>
            <a:off x="3700143" y="4172222"/>
            <a:ext cx="1" cy="42237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recto 156"/>
          <p:cNvCxnSpPr/>
          <p:nvPr/>
        </p:nvCxnSpPr>
        <p:spPr>
          <a:xfrm>
            <a:off x="3690920" y="5199468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ector recto de flecha 157"/>
          <p:cNvCxnSpPr/>
          <p:nvPr/>
        </p:nvCxnSpPr>
        <p:spPr>
          <a:xfrm>
            <a:off x="2097969" y="3975779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2 Marcador de contenido"/>
          <p:cNvSpPr txBox="1">
            <a:spLocks/>
          </p:cNvSpPr>
          <p:nvPr/>
        </p:nvSpPr>
        <p:spPr>
          <a:xfrm>
            <a:off x="1903011" y="4599417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 smtClean="0"/>
              <a:t>s</a:t>
            </a:r>
            <a:endParaRPr lang="es-MX" sz="3200" i="1" baseline="-25000" dirty="0"/>
          </a:p>
        </p:txBody>
      </p:sp>
      <p:sp>
        <p:nvSpPr>
          <p:cNvPr id="161" name="Elipse 160"/>
          <p:cNvSpPr/>
          <p:nvPr/>
        </p:nvSpPr>
        <p:spPr>
          <a:xfrm>
            <a:off x="2417891" y="2869012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8818305"/>
              </p:ext>
            </p:extLst>
          </p:nvPr>
        </p:nvGraphicFramePr>
        <p:xfrm>
          <a:off x="3455493" y="4519533"/>
          <a:ext cx="997891" cy="631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Ecuación" r:id="rId5" imgW="380880" imgH="241200" progId="Equation.3">
                  <p:embed/>
                </p:oleObj>
              </mc:Choice>
              <mc:Fallback>
                <p:oleObj name="Ecuación" r:id="rId5" imgW="380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55493" y="4519533"/>
                        <a:ext cx="997891" cy="6319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" name="Objeto 1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69871"/>
              </p:ext>
            </p:extLst>
          </p:nvPr>
        </p:nvGraphicFramePr>
        <p:xfrm>
          <a:off x="6097948" y="234992"/>
          <a:ext cx="1143166" cy="72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Ecuación" r:id="rId7" imgW="380880" imgH="241200" progId="Equation.3">
                  <p:embed/>
                </p:oleObj>
              </mc:Choice>
              <mc:Fallback>
                <p:oleObj name="Ecuación" r:id="rId7" imgW="380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97948" y="234992"/>
                        <a:ext cx="1143166" cy="723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856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Obtención de </a:t>
            </a:r>
            <a:endParaRPr lang="es-MX" baseline="-25000" dirty="0"/>
          </a:p>
        </p:txBody>
      </p:sp>
      <p:sp>
        <p:nvSpPr>
          <p:cNvPr id="5" name="Elipse 4"/>
          <p:cNvSpPr/>
          <p:nvPr/>
        </p:nvSpPr>
        <p:spPr>
          <a:xfrm>
            <a:off x="4858012" y="2543324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5" name="Elipse 64"/>
          <p:cNvSpPr/>
          <p:nvPr/>
        </p:nvSpPr>
        <p:spPr>
          <a:xfrm>
            <a:off x="4895444" y="3088840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511381" y="1126661"/>
            <a:ext cx="8229600" cy="7273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Se cambian las fuentes de </a:t>
            </a:r>
            <a:r>
              <a:rPr lang="es-MX" dirty="0" smtClean="0"/>
              <a:t>voltaje por </a:t>
            </a:r>
            <a:r>
              <a:rPr lang="es-MX" dirty="0"/>
              <a:t>circuitos </a:t>
            </a:r>
            <a:r>
              <a:rPr lang="es-MX" dirty="0" smtClean="0"/>
              <a:t>cerrados</a:t>
            </a:r>
            <a:endParaRPr lang="es-MX" dirty="0"/>
          </a:p>
        </p:txBody>
      </p:sp>
      <p:graphicFrame>
        <p:nvGraphicFramePr>
          <p:cNvPr id="125" name="Objeto 1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751407"/>
              </p:ext>
            </p:extLst>
          </p:nvPr>
        </p:nvGraphicFramePr>
        <p:xfrm>
          <a:off x="6137275" y="252413"/>
          <a:ext cx="1181100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Ecuación" r:id="rId3" imgW="393480" imgH="241200" progId="Equation.3">
                  <p:embed/>
                </p:oleObj>
              </mc:Choice>
              <mc:Fallback>
                <p:oleObj name="Ecuación" r:id="rId3" imgW="3934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37275" y="252413"/>
                        <a:ext cx="1181100" cy="722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0" name="15 Conector recto"/>
          <p:cNvCxnSpPr/>
          <p:nvPr/>
        </p:nvCxnSpPr>
        <p:spPr>
          <a:xfrm>
            <a:off x="395527" y="3815919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16 Conector recto"/>
          <p:cNvCxnSpPr/>
          <p:nvPr/>
        </p:nvCxnSpPr>
        <p:spPr>
          <a:xfrm flipH="1">
            <a:off x="388245" y="2163035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21 Conector recto"/>
          <p:cNvCxnSpPr/>
          <p:nvPr/>
        </p:nvCxnSpPr>
        <p:spPr>
          <a:xfrm flipV="1">
            <a:off x="1824380" y="216303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2 Marcador de contenido"/>
          <p:cNvSpPr txBox="1">
            <a:spLocks/>
          </p:cNvSpPr>
          <p:nvPr/>
        </p:nvSpPr>
        <p:spPr>
          <a:xfrm>
            <a:off x="2252717" y="263743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2 Marcador de contenido"/>
          <p:cNvSpPr txBox="1">
            <a:spLocks/>
          </p:cNvSpPr>
          <p:nvPr/>
        </p:nvSpPr>
        <p:spPr>
          <a:xfrm>
            <a:off x="2894560" y="151391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6" name="71 Conector recto"/>
          <p:cNvCxnSpPr/>
          <p:nvPr/>
        </p:nvCxnSpPr>
        <p:spPr>
          <a:xfrm>
            <a:off x="2117193" y="2163035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4 Grupo"/>
          <p:cNvGrpSpPr/>
          <p:nvPr/>
        </p:nvGrpSpPr>
        <p:grpSpPr>
          <a:xfrm>
            <a:off x="750678" y="2019019"/>
            <a:ext cx="1152128" cy="376808"/>
            <a:chOff x="1259632" y="2492896"/>
            <a:chExt cx="1584176" cy="376808"/>
          </a:xfrm>
        </p:grpSpPr>
        <p:cxnSp>
          <p:nvCxnSpPr>
            <p:cNvPr id="78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4 Grupo"/>
          <p:cNvGrpSpPr/>
          <p:nvPr/>
        </p:nvGrpSpPr>
        <p:grpSpPr>
          <a:xfrm rot="5400000">
            <a:off x="1499150" y="2790593"/>
            <a:ext cx="1152128" cy="376808"/>
            <a:chOff x="1259632" y="2492896"/>
            <a:chExt cx="1584176" cy="376808"/>
          </a:xfrm>
        </p:grpSpPr>
        <p:cxnSp>
          <p:nvCxnSpPr>
            <p:cNvPr id="9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4 Grupo"/>
          <p:cNvGrpSpPr/>
          <p:nvPr/>
        </p:nvGrpSpPr>
        <p:grpSpPr>
          <a:xfrm>
            <a:off x="2241524" y="2019019"/>
            <a:ext cx="1152128" cy="376808"/>
            <a:chOff x="1259632" y="2492896"/>
            <a:chExt cx="1584176" cy="376808"/>
          </a:xfrm>
        </p:grpSpPr>
        <p:cxnSp>
          <p:nvCxnSpPr>
            <p:cNvPr id="126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7" name="2 Marcador de contenido"/>
          <p:cNvSpPr txBox="1">
            <a:spLocks/>
          </p:cNvSpPr>
          <p:nvPr/>
        </p:nvSpPr>
        <p:spPr>
          <a:xfrm>
            <a:off x="1567585" y="149113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8" name="71 Conector recto"/>
          <p:cNvCxnSpPr/>
          <p:nvPr/>
        </p:nvCxnSpPr>
        <p:spPr>
          <a:xfrm>
            <a:off x="2118397" y="3489216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21 Conector recto"/>
          <p:cNvCxnSpPr/>
          <p:nvPr/>
        </p:nvCxnSpPr>
        <p:spPr>
          <a:xfrm flipV="1">
            <a:off x="379437" y="2163726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16 Conector recto"/>
          <p:cNvCxnSpPr/>
          <p:nvPr/>
        </p:nvCxnSpPr>
        <p:spPr>
          <a:xfrm flipH="1">
            <a:off x="388245" y="3020589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upo 140"/>
          <p:cNvGrpSpPr/>
          <p:nvPr/>
        </p:nvGrpSpPr>
        <p:grpSpPr>
          <a:xfrm>
            <a:off x="3631517" y="2691109"/>
            <a:ext cx="364600" cy="526599"/>
            <a:chOff x="3807571" y="2686377"/>
            <a:chExt cx="364600" cy="526599"/>
          </a:xfrm>
        </p:grpSpPr>
        <p:cxnSp>
          <p:nvCxnSpPr>
            <p:cNvPr id="142" name="Conector recto de flecha 141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Elipse 142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44" name="Grupo 143"/>
          <p:cNvGrpSpPr/>
          <p:nvPr/>
        </p:nvGrpSpPr>
        <p:grpSpPr>
          <a:xfrm>
            <a:off x="146926" y="2818613"/>
            <a:ext cx="497202" cy="185759"/>
            <a:chOff x="1089314" y="2811193"/>
            <a:chExt cx="497202" cy="185759"/>
          </a:xfrm>
        </p:grpSpPr>
        <p:cxnSp>
          <p:nvCxnSpPr>
            <p:cNvPr id="145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7" name="21 Conector recto"/>
          <p:cNvCxnSpPr/>
          <p:nvPr/>
        </p:nvCxnSpPr>
        <p:spPr>
          <a:xfrm flipV="1">
            <a:off x="3321309" y="2163291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71 Conector recto"/>
          <p:cNvCxnSpPr>
            <a:endCxn id="143" idx="0"/>
          </p:cNvCxnSpPr>
          <p:nvPr/>
        </p:nvCxnSpPr>
        <p:spPr>
          <a:xfrm>
            <a:off x="3813817" y="2163035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71 Conector recto"/>
          <p:cNvCxnSpPr/>
          <p:nvPr/>
        </p:nvCxnSpPr>
        <p:spPr>
          <a:xfrm>
            <a:off x="3813817" y="3225179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2 Marcador de contenido"/>
          <p:cNvSpPr txBox="1">
            <a:spLocks/>
          </p:cNvSpPr>
          <p:nvPr/>
        </p:nvSpPr>
        <p:spPr>
          <a:xfrm>
            <a:off x="589900" y="258594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151" name="2 Marcador de contenido"/>
          <p:cNvSpPr txBox="1">
            <a:spLocks/>
          </p:cNvSpPr>
          <p:nvPr/>
        </p:nvSpPr>
        <p:spPr>
          <a:xfrm>
            <a:off x="3306843" y="2829688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152" name="15 Conector recto"/>
          <p:cNvCxnSpPr/>
          <p:nvPr/>
        </p:nvCxnSpPr>
        <p:spPr>
          <a:xfrm>
            <a:off x="4989273" y="3703068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16 Conector recto"/>
          <p:cNvCxnSpPr/>
          <p:nvPr/>
        </p:nvCxnSpPr>
        <p:spPr>
          <a:xfrm>
            <a:off x="4986183" y="2050184"/>
            <a:ext cx="11910" cy="166196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21 Conector recto"/>
          <p:cNvCxnSpPr/>
          <p:nvPr/>
        </p:nvCxnSpPr>
        <p:spPr>
          <a:xfrm flipV="1">
            <a:off x="6418126" y="2050184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2 Marcador de contenido"/>
          <p:cNvSpPr txBox="1">
            <a:spLocks/>
          </p:cNvSpPr>
          <p:nvPr/>
        </p:nvSpPr>
        <p:spPr>
          <a:xfrm>
            <a:off x="6846463" y="252458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6" name="2 Marcador de contenido"/>
          <p:cNvSpPr txBox="1">
            <a:spLocks/>
          </p:cNvSpPr>
          <p:nvPr/>
        </p:nvSpPr>
        <p:spPr>
          <a:xfrm>
            <a:off x="7488306" y="140106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7" name="71 Conector recto"/>
          <p:cNvCxnSpPr/>
          <p:nvPr/>
        </p:nvCxnSpPr>
        <p:spPr>
          <a:xfrm>
            <a:off x="6710939" y="2050184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4 Grupo"/>
          <p:cNvGrpSpPr/>
          <p:nvPr/>
        </p:nvGrpSpPr>
        <p:grpSpPr>
          <a:xfrm>
            <a:off x="5344424" y="1906168"/>
            <a:ext cx="1152128" cy="376808"/>
            <a:chOff x="1259632" y="2492896"/>
            <a:chExt cx="1584176" cy="376808"/>
          </a:xfrm>
        </p:grpSpPr>
        <p:cxnSp>
          <p:nvCxnSpPr>
            <p:cNvPr id="159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4 Grupo"/>
          <p:cNvGrpSpPr/>
          <p:nvPr/>
        </p:nvGrpSpPr>
        <p:grpSpPr>
          <a:xfrm rot="5400000">
            <a:off x="6092896" y="2677742"/>
            <a:ext cx="1152128" cy="376808"/>
            <a:chOff x="1259632" y="2492896"/>
            <a:chExt cx="1584176" cy="376808"/>
          </a:xfrm>
        </p:grpSpPr>
        <p:cxnSp>
          <p:nvCxnSpPr>
            <p:cNvPr id="171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2" name="4 Grupo"/>
          <p:cNvGrpSpPr/>
          <p:nvPr/>
        </p:nvGrpSpPr>
        <p:grpSpPr>
          <a:xfrm>
            <a:off x="6835270" y="1906168"/>
            <a:ext cx="1152128" cy="376808"/>
            <a:chOff x="1259632" y="2492896"/>
            <a:chExt cx="1584176" cy="376808"/>
          </a:xfrm>
        </p:grpSpPr>
        <p:cxnSp>
          <p:nvCxnSpPr>
            <p:cNvPr id="183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" name="2 Marcador de contenido"/>
          <p:cNvSpPr txBox="1">
            <a:spLocks/>
          </p:cNvSpPr>
          <p:nvPr/>
        </p:nvSpPr>
        <p:spPr>
          <a:xfrm>
            <a:off x="6161331" y="137828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5" name="71 Conector recto"/>
          <p:cNvCxnSpPr/>
          <p:nvPr/>
        </p:nvCxnSpPr>
        <p:spPr>
          <a:xfrm>
            <a:off x="6712143" y="3376365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21 Conector recto"/>
          <p:cNvCxnSpPr/>
          <p:nvPr/>
        </p:nvCxnSpPr>
        <p:spPr>
          <a:xfrm flipV="1">
            <a:off x="4973183" y="205087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8" name="Grupo 197"/>
          <p:cNvGrpSpPr/>
          <p:nvPr/>
        </p:nvGrpSpPr>
        <p:grpSpPr>
          <a:xfrm>
            <a:off x="8225263" y="2578258"/>
            <a:ext cx="364600" cy="526599"/>
            <a:chOff x="3807571" y="2686377"/>
            <a:chExt cx="364600" cy="526599"/>
          </a:xfrm>
        </p:grpSpPr>
        <p:cxnSp>
          <p:nvCxnSpPr>
            <p:cNvPr id="199" name="Conector recto de flecha 198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Elipse 199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cxnSp>
        <p:nvCxnSpPr>
          <p:cNvPr id="204" name="21 Conector recto"/>
          <p:cNvCxnSpPr/>
          <p:nvPr/>
        </p:nvCxnSpPr>
        <p:spPr>
          <a:xfrm flipV="1">
            <a:off x="7915055" y="2050440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71 Conector recto"/>
          <p:cNvCxnSpPr>
            <a:endCxn id="200" idx="0"/>
          </p:cNvCxnSpPr>
          <p:nvPr/>
        </p:nvCxnSpPr>
        <p:spPr>
          <a:xfrm>
            <a:off x="8407563" y="2050184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71 Conector recto"/>
          <p:cNvCxnSpPr/>
          <p:nvPr/>
        </p:nvCxnSpPr>
        <p:spPr>
          <a:xfrm>
            <a:off x="8407563" y="3112328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2 Marcador de contenido"/>
          <p:cNvSpPr txBox="1">
            <a:spLocks/>
          </p:cNvSpPr>
          <p:nvPr/>
        </p:nvSpPr>
        <p:spPr>
          <a:xfrm>
            <a:off x="7960720" y="2849745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pSp>
        <p:nvGrpSpPr>
          <p:cNvPr id="216" name="Grupo 215"/>
          <p:cNvGrpSpPr/>
          <p:nvPr/>
        </p:nvGrpSpPr>
        <p:grpSpPr>
          <a:xfrm>
            <a:off x="2363323" y="5220723"/>
            <a:ext cx="364600" cy="526599"/>
            <a:chOff x="3807571" y="2686377"/>
            <a:chExt cx="364600" cy="526599"/>
          </a:xfrm>
        </p:grpSpPr>
        <p:cxnSp>
          <p:nvCxnSpPr>
            <p:cNvPr id="217" name="Conector recto de flecha 216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Elipse 217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cxnSp>
        <p:nvCxnSpPr>
          <p:cNvPr id="219" name="21 Conector recto"/>
          <p:cNvCxnSpPr/>
          <p:nvPr/>
        </p:nvCxnSpPr>
        <p:spPr>
          <a:xfrm flipV="1">
            <a:off x="2522369" y="4707928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71 Conector recto"/>
          <p:cNvCxnSpPr/>
          <p:nvPr/>
        </p:nvCxnSpPr>
        <p:spPr>
          <a:xfrm>
            <a:off x="2545623" y="4692649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71 Conector recto"/>
          <p:cNvCxnSpPr/>
          <p:nvPr/>
        </p:nvCxnSpPr>
        <p:spPr>
          <a:xfrm>
            <a:off x="2545623" y="5754793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2 Marcador de contenido"/>
          <p:cNvSpPr txBox="1">
            <a:spLocks/>
          </p:cNvSpPr>
          <p:nvPr/>
        </p:nvSpPr>
        <p:spPr>
          <a:xfrm>
            <a:off x="2744449" y="5359000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223" name="21 Conector recto"/>
          <p:cNvCxnSpPr/>
          <p:nvPr/>
        </p:nvCxnSpPr>
        <p:spPr>
          <a:xfrm>
            <a:off x="2563034" y="6344820"/>
            <a:ext cx="3043237" cy="6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4" name="4 Grupo"/>
          <p:cNvGrpSpPr/>
          <p:nvPr/>
        </p:nvGrpSpPr>
        <p:grpSpPr>
          <a:xfrm>
            <a:off x="2850072" y="4563913"/>
            <a:ext cx="1152128" cy="376808"/>
            <a:chOff x="1259632" y="2492896"/>
            <a:chExt cx="1584176" cy="376808"/>
          </a:xfrm>
        </p:grpSpPr>
        <p:cxnSp>
          <p:nvCxnSpPr>
            <p:cNvPr id="22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6" name="2 Marcador de contenido"/>
          <p:cNvSpPr txBox="1">
            <a:spLocks/>
          </p:cNvSpPr>
          <p:nvPr/>
        </p:nvSpPr>
        <p:spPr>
          <a:xfrm>
            <a:off x="3530875" y="410326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37" name="4 Grupo"/>
          <p:cNvGrpSpPr/>
          <p:nvPr/>
        </p:nvGrpSpPr>
        <p:grpSpPr>
          <a:xfrm rot="5400000">
            <a:off x="3944521" y="5263258"/>
            <a:ext cx="1152128" cy="376808"/>
            <a:chOff x="1259632" y="2492896"/>
            <a:chExt cx="1584176" cy="376808"/>
          </a:xfrm>
        </p:grpSpPr>
        <p:cxnSp>
          <p:nvCxnSpPr>
            <p:cNvPr id="238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9" name="2 Marcador de contenido"/>
          <p:cNvSpPr txBox="1">
            <a:spLocks/>
          </p:cNvSpPr>
          <p:nvPr/>
        </p:nvSpPr>
        <p:spPr>
          <a:xfrm>
            <a:off x="4640421" y="5571163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50" name="71 Conector recto"/>
          <p:cNvCxnSpPr/>
          <p:nvPr/>
        </p:nvCxnSpPr>
        <p:spPr>
          <a:xfrm flipH="1">
            <a:off x="4564972" y="5767882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71 Conector recto"/>
          <p:cNvCxnSpPr/>
          <p:nvPr/>
        </p:nvCxnSpPr>
        <p:spPr>
          <a:xfrm flipH="1">
            <a:off x="4562693" y="4685534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21 Conector recto"/>
          <p:cNvCxnSpPr/>
          <p:nvPr/>
        </p:nvCxnSpPr>
        <p:spPr>
          <a:xfrm>
            <a:off x="3950087" y="4707044"/>
            <a:ext cx="1661866" cy="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5" name="4 Grupo"/>
          <p:cNvGrpSpPr/>
          <p:nvPr/>
        </p:nvGrpSpPr>
        <p:grpSpPr>
          <a:xfrm rot="5400000">
            <a:off x="4986944" y="5248995"/>
            <a:ext cx="1152128" cy="376808"/>
            <a:chOff x="1259632" y="2492896"/>
            <a:chExt cx="1584176" cy="376808"/>
          </a:xfrm>
        </p:grpSpPr>
        <p:cxnSp>
          <p:nvCxnSpPr>
            <p:cNvPr id="26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7" name="71 Conector recto"/>
          <p:cNvCxnSpPr/>
          <p:nvPr/>
        </p:nvCxnSpPr>
        <p:spPr>
          <a:xfrm flipH="1">
            <a:off x="5607395" y="5753619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71 Conector recto"/>
          <p:cNvCxnSpPr/>
          <p:nvPr/>
        </p:nvCxnSpPr>
        <p:spPr>
          <a:xfrm flipH="1">
            <a:off x="5623684" y="4707044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2 Marcador de contenido"/>
          <p:cNvSpPr txBox="1">
            <a:spLocks/>
          </p:cNvSpPr>
          <p:nvPr/>
        </p:nvSpPr>
        <p:spPr>
          <a:xfrm>
            <a:off x="5746855" y="5531043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4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Obtención de </a:t>
            </a:r>
            <a:endParaRPr lang="es-MX" baseline="-25000" dirty="0"/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511381" y="1126661"/>
            <a:ext cx="8229600" cy="11141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Como se observa la corriente en </a:t>
            </a:r>
            <a:r>
              <a:rPr lang="es-MX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s-MX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dirty="0" smtClean="0"/>
              <a:t>es la misma que circula por R</a:t>
            </a:r>
            <a:r>
              <a:rPr lang="es-MX" baseline="-25000" dirty="0" smtClean="0"/>
              <a:t>3 </a:t>
            </a:r>
            <a:r>
              <a:rPr lang="es-MX" dirty="0"/>
              <a:t>y</a:t>
            </a:r>
          </a:p>
          <a:p>
            <a:r>
              <a:rPr lang="es-MX" dirty="0"/>
              <a:t>La corriente </a:t>
            </a:r>
            <a:r>
              <a:rPr lang="es-MX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s-MX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divide en las resistencias </a:t>
            </a:r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R1 y R2</a:t>
            </a:r>
            <a:endParaRPr lang="es-MX" dirty="0"/>
          </a:p>
        </p:txBody>
      </p:sp>
      <p:graphicFrame>
        <p:nvGraphicFramePr>
          <p:cNvPr id="125" name="Objeto 124"/>
          <p:cNvGraphicFramePr>
            <a:graphicFrameLocks noChangeAspect="1"/>
          </p:cNvGraphicFramePr>
          <p:nvPr/>
        </p:nvGraphicFramePr>
        <p:xfrm>
          <a:off x="6137275" y="252413"/>
          <a:ext cx="1181100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Ecuación" r:id="rId3" imgW="393480" imgH="241200" progId="Equation.3">
                  <p:embed/>
                </p:oleObj>
              </mc:Choice>
              <mc:Fallback>
                <p:oleObj name="Ecuación" r:id="rId3" imgW="3934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37275" y="252413"/>
                        <a:ext cx="1181100" cy="722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6" name="Grupo 215"/>
          <p:cNvGrpSpPr/>
          <p:nvPr/>
        </p:nvGrpSpPr>
        <p:grpSpPr>
          <a:xfrm>
            <a:off x="915905" y="3801156"/>
            <a:ext cx="364600" cy="526599"/>
            <a:chOff x="3807571" y="2686377"/>
            <a:chExt cx="364600" cy="526599"/>
          </a:xfrm>
        </p:grpSpPr>
        <p:cxnSp>
          <p:nvCxnSpPr>
            <p:cNvPr id="217" name="Conector recto de flecha 216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Elipse 217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cxnSp>
        <p:nvCxnSpPr>
          <p:cNvPr id="219" name="21 Conector recto"/>
          <p:cNvCxnSpPr/>
          <p:nvPr/>
        </p:nvCxnSpPr>
        <p:spPr>
          <a:xfrm flipV="1">
            <a:off x="1074951" y="3288361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71 Conector recto"/>
          <p:cNvCxnSpPr/>
          <p:nvPr/>
        </p:nvCxnSpPr>
        <p:spPr>
          <a:xfrm>
            <a:off x="1098205" y="3273082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71 Conector recto"/>
          <p:cNvCxnSpPr/>
          <p:nvPr/>
        </p:nvCxnSpPr>
        <p:spPr>
          <a:xfrm>
            <a:off x="1098205" y="4335226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2 Marcador de contenido"/>
          <p:cNvSpPr txBox="1">
            <a:spLocks/>
          </p:cNvSpPr>
          <p:nvPr/>
        </p:nvSpPr>
        <p:spPr>
          <a:xfrm>
            <a:off x="1297031" y="3939433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223" name="21 Conector recto"/>
          <p:cNvCxnSpPr/>
          <p:nvPr/>
        </p:nvCxnSpPr>
        <p:spPr>
          <a:xfrm>
            <a:off x="1115616" y="4925253"/>
            <a:ext cx="3043237" cy="6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4" name="4 Grupo"/>
          <p:cNvGrpSpPr/>
          <p:nvPr/>
        </p:nvGrpSpPr>
        <p:grpSpPr>
          <a:xfrm>
            <a:off x="1402654" y="3144346"/>
            <a:ext cx="1152128" cy="376808"/>
            <a:chOff x="1259632" y="2492896"/>
            <a:chExt cx="1584176" cy="376808"/>
          </a:xfrm>
        </p:grpSpPr>
        <p:cxnSp>
          <p:nvCxnSpPr>
            <p:cNvPr id="22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6" name="2 Marcador de contenido"/>
          <p:cNvSpPr txBox="1">
            <a:spLocks/>
          </p:cNvSpPr>
          <p:nvPr/>
        </p:nvSpPr>
        <p:spPr>
          <a:xfrm>
            <a:off x="1658666" y="258780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37" name="4 Grupo"/>
          <p:cNvGrpSpPr/>
          <p:nvPr/>
        </p:nvGrpSpPr>
        <p:grpSpPr>
          <a:xfrm rot="5400000">
            <a:off x="2497103" y="3843691"/>
            <a:ext cx="1152128" cy="376808"/>
            <a:chOff x="1259632" y="2492896"/>
            <a:chExt cx="1584176" cy="376808"/>
          </a:xfrm>
        </p:grpSpPr>
        <p:cxnSp>
          <p:nvCxnSpPr>
            <p:cNvPr id="238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9" name="2 Marcador de contenido"/>
          <p:cNvSpPr txBox="1">
            <a:spLocks/>
          </p:cNvSpPr>
          <p:nvPr/>
        </p:nvSpPr>
        <p:spPr>
          <a:xfrm>
            <a:off x="3193003" y="4151596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50" name="71 Conector recto"/>
          <p:cNvCxnSpPr/>
          <p:nvPr/>
        </p:nvCxnSpPr>
        <p:spPr>
          <a:xfrm flipH="1">
            <a:off x="3117554" y="4348315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71 Conector recto"/>
          <p:cNvCxnSpPr/>
          <p:nvPr/>
        </p:nvCxnSpPr>
        <p:spPr>
          <a:xfrm flipH="1">
            <a:off x="3115275" y="3265967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21 Conector recto"/>
          <p:cNvCxnSpPr/>
          <p:nvPr/>
        </p:nvCxnSpPr>
        <p:spPr>
          <a:xfrm>
            <a:off x="2502669" y="3287477"/>
            <a:ext cx="1661866" cy="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5" name="4 Grupo"/>
          <p:cNvGrpSpPr/>
          <p:nvPr/>
        </p:nvGrpSpPr>
        <p:grpSpPr>
          <a:xfrm rot="5400000">
            <a:off x="3539526" y="3829428"/>
            <a:ext cx="1152128" cy="376808"/>
            <a:chOff x="1259632" y="2492896"/>
            <a:chExt cx="1584176" cy="376808"/>
          </a:xfrm>
        </p:grpSpPr>
        <p:cxnSp>
          <p:nvCxnSpPr>
            <p:cNvPr id="26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7" name="71 Conector recto"/>
          <p:cNvCxnSpPr/>
          <p:nvPr/>
        </p:nvCxnSpPr>
        <p:spPr>
          <a:xfrm flipH="1">
            <a:off x="4159977" y="4334052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71 Conector recto"/>
          <p:cNvCxnSpPr/>
          <p:nvPr/>
        </p:nvCxnSpPr>
        <p:spPr>
          <a:xfrm flipH="1">
            <a:off x="4176266" y="3287477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2 Marcador de contenido"/>
          <p:cNvSpPr txBox="1">
            <a:spLocks/>
          </p:cNvSpPr>
          <p:nvPr/>
        </p:nvSpPr>
        <p:spPr>
          <a:xfrm>
            <a:off x="4299437" y="4111476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7" name="Conector recto de flecha 196"/>
          <p:cNvCxnSpPr/>
          <p:nvPr/>
        </p:nvCxnSpPr>
        <p:spPr>
          <a:xfrm flipV="1">
            <a:off x="2393593" y="3158679"/>
            <a:ext cx="765221" cy="251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2 Marcador de contenido"/>
          <p:cNvSpPr txBox="1">
            <a:spLocks/>
          </p:cNvSpPr>
          <p:nvPr/>
        </p:nvSpPr>
        <p:spPr>
          <a:xfrm>
            <a:off x="2543358" y="2426830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202" name="Conector recto de flecha 201"/>
          <p:cNvCxnSpPr/>
          <p:nvPr/>
        </p:nvCxnSpPr>
        <p:spPr>
          <a:xfrm flipH="1">
            <a:off x="2802217" y="3411887"/>
            <a:ext cx="19215" cy="559122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ector recto de flecha 202"/>
          <p:cNvCxnSpPr/>
          <p:nvPr/>
        </p:nvCxnSpPr>
        <p:spPr>
          <a:xfrm flipH="1">
            <a:off x="3773560" y="3413150"/>
            <a:ext cx="19215" cy="559122"/>
          </a:xfrm>
          <a:prstGeom prst="straightConnector1">
            <a:avLst/>
          </a:prstGeom>
          <a:ln w="635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286330"/>
              </p:ext>
            </p:extLst>
          </p:nvPr>
        </p:nvGraphicFramePr>
        <p:xfrm>
          <a:off x="5679344" y="3143171"/>
          <a:ext cx="2096962" cy="1078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Ecuación" r:id="rId5" imgW="850680" imgH="457200" progId="Equation.3">
                  <p:embed/>
                </p:oleObj>
              </mc:Choice>
              <mc:Fallback>
                <p:oleObj name="Ecuación" r:id="rId5" imgW="850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9344" y="3143171"/>
                        <a:ext cx="2096962" cy="107859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996113"/>
              </p:ext>
            </p:extLst>
          </p:nvPr>
        </p:nvGraphicFramePr>
        <p:xfrm>
          <a:off x="4637677" y="4931724"/>
          <a:ext cx="3787775" cy="107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Ecuación" r:id="rId7" imgW="1536480" imgH="457200" progId="Equation.3">
                  <p:embed/>
                </p:oleObj>
              </mc:Choice>
              <mc:Fallback>
                <p:oleObj name="Ecuación" r:id="rId7" imgW="1536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7677" y="4931724"/>
                        <a:ext cx="3787775" cy="10779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703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Finalmente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92696"/>
          </a:xfrm>
        </p:spPr>
        <p:txBody>
          <a:bodyPr/>
          <a:lstStyle/>
          <a:p>
            <a:r>
              <a:rPr lang="es-MX" dirty="0" smtClean="0"/>
              <a:t>Se realiza la suma de </a:t>
            </a:r>
            <a:endParaRPr lang="es-MX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877928"/>
              </p:ext>
            </p:extLst>
          </p:nvPr>
        </p:nvGraphicFramePr>
        <p:xfrm>
          <a:off x="1331640" y="3068960"/>
          <a:ext cx="5227638" cy="161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Ecuación" r:id="rId3" imgW="2120760" imgH="685800" progId="Equation.3">
                  <p:embed/>
                </p:oleObj>
              </mc:Choice>
              <mc:Fallback>
                <p:oleObj name="Ecuación" r:id="rId3" imgW="21207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068960"/>
                        <a:ext cx="5227638" cy="16176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662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2400" b="1" dirty="0" smtClean="0"/>
              <a:t>MAPA CURRICULAR</a:t>
            </a:r>
            <a:endParaRPr lang="es-MX" sz="2400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36158"/>
            <a:ext cx="7378699" cy="5000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379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Teorema de </a:t>
            </a:r>
            <a:r>
              <a:rPr lang="es-MX" dirty="0" err="1" smtClean="0"/>
              <a:t>Thevenin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Una red lineal puede remplazarse por una fuente de voltaje con una resistencia en serie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79" y="3284984"/>
            <a:ext cx="2929277" cy="151789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140968"/>
            <a:ext cx="2519749" cy="1554238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>
            <a:off x="3419872" y="3435499"/>
            <a:ext cx="1584176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905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Teorema de Norton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Una red lineal puede remplazarse por una fuente de corriente con una resistencia en paralelo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95" y="3166341"/>
            <a:ext cx="2553847" cy="1575270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>
            <a:off x="3419872" y="3435499"/>
            <a:ext cx="1584176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7945" y="3274510"/>
            <a:ext cx="3253759" cy="145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07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Obtén el Equivalente </a:t>
            </a:r>
            <a:r>
              <a:rPr lang="es-MX" dirty="0"/>
              <a:t>de equivalente de </a:t>
            </a:r>
            <a:r>
              <a:rPr lang="es-MX" dirty="0" err="1" smtClean="0"/>
              <a:t>Thevenin</a:t>
            </a:r>
            <a:r>
              <a:rPr lang="es-MX" dirty="0" smtClean="0"/>
              <a:t> en </a:t>
            </a:r>
            <a:r>
              <a:rPr lang="es-MX" dirty="0" err="1" smtClean="0"/>
              <a:t>Rx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1,2,3,4,5,7,9,10,11,16,21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4" name="15 Conector recto"/>
          <p:cNvCxnSpPr/>
          <p:nvPr/>
        </p:nvCxnSpPr>
        <p:spPr>
          <a:xfrm>
            <a:off x="2627784" y="4221088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6 Conector recto"/>
          <p:cNvCxnSpPr/>
          <p:nvPr/>
        </p:nvCxnSpPr>
        <p:spPr>
          <a:xfrm flipH="1">
            <a:off x="2620502" y="2568204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21 Conector recto"/>
          <p:cNvCxnSpPr/>
          <p:nvPr/>
        </p:nvCxnSpPr>
        <p:spPr>
          <a:xfrm flipV="1">
            <a:off x="4056637" y="2568204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4484974" y="3042605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883808" y="187930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71 Conector recto"/>
          <p:cNvCxnSpPr/>
          <p:nvPr/>
        </p:nvCxnSpPr>
        <p:spPr>
          <a:xfrm>
            <a:off x="4349450" y="2568204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4 Grupo"/>
          <p:cNvGrpSpPr/>
          <p:nvPr/>
        </p:nvGrpSpPr>
        <p:grpSpPr>
          <a:xfrm>
            <a:off x="2982935" y="2424188"/>
            <a:ext cx="1152128" cy="376808"/>
            <a:chOff x="1259632" y="2492896"/>
            <a:chExt cx="1584176" cy="376808"/>
          </a:xfrm>
        </p:grpSpPr>
        <p:cxnSp>
          <p:nvCxnSpPr>
            <p:cNvPr id="1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4 Grupo"/>
          <p:cNvGrpSpPr/>
          <p:nvPr/>
        </p:nvGrpSpPr>
        <p:grpSpPr>
          <a:xfrm rot="5400000">
            <a:off x="3731407" y="3195762"/>
            <a:ext cx="1152128" cy="376808"/>
            <a:chOff x="1259632" y="2492896"/>
            <a:chExt cx="1584176" cy="376808"/>
          </a:xfrm>
        </p:grpSpPr>
        <p:cxnSp>
          <p:nvCxnSpPr>
            <p:cNvPr id="2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4 Grupo"/>
          <p:cNvGrpSpPr/>
          <p:nvPr/>
        </p:nvGrpSpPr>
        <p:grpSpPr>
          <a:xfrm>
            <a:off x="4473781" y="2424188"/>
            <a:ext cx="1152128" cy="376808"/>
            <a:chOff x="1259632" y="2492896"/>
            <a:chExt cx="1584176" cy="376808"/>
          </a:xfrm>
        </p:grpSpPr>
        <p:cxnSp>
          <p:nvCxnSpPr>
            <p:cNvPr id="3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3297151" y="181556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7" name="71 Conector recto"/>
          <p:cNvCxnSpPr/>
          <p:nvPr/>
        </p:nvCxnSpPr>
        <p:spPr>
          <a:xfrm>
            <a:off x="4350654" y="3894385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 flipV="1">
            <a:off x="2611694" y="256889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 flipH="1">
            <a:off x="2620502" y="3425758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upo 52"/>
          <p:cNvGrpSpPr/>
          <p:nvPr/>
        </p:nvGrpSpPr>
        <p:grpSpPr>
          <a:xfrm>
            <a:off x="2379183" y="3223782"/>
            <a:ext cx="497202" cy="185759"/>
            <a:chOff x="1089314" y="2811193"/>
            <a:chExt cx="497202" cy="185759"/>
          </a:xfrm>
        </p:grpSpPr>
        <p:cxnSp>
          <p:nvCxnSpPr>
            <p:cNvPr id="54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21 Conector recto"/>
          <p:cNvCxnSpPr/>
          <p:nvPr/>
        </p:nvCxnSpPr>
        <p:spPr>
          <a:xfrm flipV="1">
            <a:off x="5553566" y="2568460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71 Conector recto"/>
          <p:cNvCxnSpPr/>
          <p:nvPr/>
        </p:nvCxnSpPr>
        <p:spPr>
          <a:xfrm>
            <a:off x="6046074" y="2568204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71 Conector recto"/>
          <p:cNvCxnSpPr/>
          <p:nvPr/>
        </p:nvCxnSpPr>
        <p:spPr>
          <a:xfrm>
            <a:off x="6046073" y="3894385"/>
            <a:ext cx="1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2 Marcador de contenido"/>
          <p:cNvSpPr txBox="1">
            <a:spLocks/>
          </p:cNvSpPr>
          <p:nvPr/>
        </p:nvSpPr>
        <p:spPr>
          <a:xfrm>
            <a:off x="2822157" y="299111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61" name="2 Marcador de contenido"/>
          <p:cNvSpPr txBox="1">
            <a:spLocks/>
          </p:cNvSpPr>
          <p:nvPr/>
        </p:nvSpPr>
        <p:spPr>
          <a:xfrm>
            <a:off x="6179189" y="3042605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R</a:t>
            </a:r>
            <a:r>
              <a:rPr lang="es-MX" sz="3200" baseline="-25000" dirty="0" err="1"/>
              <a:t>x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2" name="4 Grupo"/>
          <p:cNvGrpSpPr/>
          <p:nvPr/>
        </p:nvGrpSpPr>
        <p:grpSpPr>
          <a:xfrm rot="5400000">
            <a:off x="5425622" y="3195762"/>
            <a:ext cx="1152128" cy="376808"/>
            <a:chOff x="1259632" y="2492896"/>
            <a:chExt cx="1584176" cy="376808"/>
          </a:xfrm>
        </p:grpSpPr>
        <p:cxnSp>
          <p:nvCxnSpPr>
            <p:cNvPr id="6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773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10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Solución</a:t>
            </a:r>
            <a:endParaRPr lang="es-MX" dirty="0"/>
          </a:p>
        </p:txBody>
      </p:sp>
      <p:cxnSp>
        <p:nvCxnSpPr>
          <p:cNvPr id="4" name="15 Conector recto"/>
          <p:cNvCxnSpPr/>
          <p:nvPr/>
        </p:nvCxnSpPr>
        <p:spPr>
          <a:xfrm>
            <a:off x="2051720" y="4825532"/>
            <a:ext cx="29981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6 Conector recto"/>
          <p:cNvCxnSpPr/>
          <p:nvPr/>
        </p:nvCxnSpPr>
        <p:spPr>
          <a:xfrm flipH="1">
            <a:off x="2044438" y="3172648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21 Conector recto"/>
          <p:cNvCxnSpPr/>
          <p:nvPr/>
        </p:nvCxnSpPr>
        <p:spPr>
          <a:xfrm flipV="1">
            <a:off x="3480573" y="3172648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3908910" y="3647049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307744" y="248375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71 Conector recto"/>
          <p:cNvCxnSpPr/>
          <p:nvPr/>
        </p:nvCxnSpPr>
        <p:spPr>
          <a:xfrm>
            <a:off x="3773386" y="3172648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4 Grupo"/>
          <p:cNvGrpSpPr/>
          <p:nvPr/>
        </p:nvGrpSpPr>
        <p:grpSpPr>
          <a:xfrm>
            <a:off x="2406871" y="3028632"/>
            <a:ext cx="1152128" cy="376808"/>
            <a:chOff x="1259632" y="2492896"/>
            <a:chExt cx="1584176" cy="376808"/>
          </a:xfrm>
        </p:grpSpPr>
        <p:cxnSp>
          <p:nvCxnSpPr>
            <p:cNvPr id="1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4 Grupo"/>
          <p:cNvGrpSpPr/>
          <p:nvPr/>
        </p:nvGrpSpPr>
        <p:grpSpPr>
          <a:xfrm rot="5400000">
            <a:off x="3155343" y="3800206"/>
            <a:ext cx="1152128" cy="376808"/>
            <a:chOff x="1259632" y="2492896"/>
            <a:chExt cx="1584176" cy="376808"/>
          </a:xfrm>
        </p:grpSpPr>
        <p:cxnSp>
          <p:nvCxnSpPr>
            <p:cNvPr id="2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4 Grupo"/>
          <p:cNvGrpSpPr/>
          <p:nvPr/>
        </p:nvGrpSpPr>
        <p:grpSpPr>
          <a:xfrm>
            <a:off x="3897717" y="3028632"/>
            <a:ext cx="1152128" cy="376808"/>
            <a:chOff x="1259632" y="2492896"/>
            <a:chExt cx="1584176" cy="376808"/>
          </a:xfrm>
        </p:grpSpPr>
        <p:cxnSp>
          <p:nvCxnSpPr>
            <p:cNvPr id="3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2721087" y="2420013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7" name="71 Conector recto"/>
          <p:cNvCxnSpPr/>
          <p:nvPr/>
        </p:nvCxnSpPr>
        <p:spPr>
          <a:xfrm>
            <a:off x="3774590" y="4498829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 flipV="1">
            <a:off x="2035630" y="3173339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 flipH="1">
            <a:off x="2044438" y="4030202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upo 49"/>
          <p:cNvGrpSpPr/>
          <p:nvPr/>
        </p:nvGrpSpPr>
        <p:grpSpPr>
          <a:xfrm>
            <a:off x="1803119" y="3828226"/>
            <a:ext cx="497202" cy="185759"/>
            <a:chOff x="1089314" y="2811193"/>
            <a:chExt cx="497202" cy="185759"/>
          </a:xfrm>
        </p:grpSpPr>
        <p:cxnSp>
          <p:nvCxnSpPr>
            <p:cNvPr id="51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21 Conector recto"/>
          <p:cNvCxnSpPr/>
          <p:nvPr/>
        </p:nvCxnSpPr>
        <p:spPr>
          <a:xfrm flipV="1">
            <a:off x="5579567" y="3172648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71 Conector recto"/>
          <p:cNvCxnSpPr/>
          <p:nvPr/>
        </p:nvCxnSpPr>
        <p:spPr>
          <a:xfrm>
            <a:off x="6072075" y="3172392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71 Conector recto"/>
          <p:cNvCxnSpPr/>
          <p:nvPr/>
        </p:nvCxnSpPr>
        <p:spPr>
          <a:xfrm>
            <a:off x="6072074" y="4498573"/>
            <a:ext cx="1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2 Marcador de contenido"/>
          <p:cNvSpPr txBox="1">
            <a:spLocks/>
          </p:cNvSpPr>
          <p:nvPr/>
        </p:nvSpPr>
        <p:spPr>
          <a:xfrm>
            <a:off x="2246093" y="359555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57" name="2 Marcador de contenido"/>
          <p:cNvSpPr txBox="1">
            <a:spLocks/>
          </p:cNvSpPr>
          <p:nvPr/>
        </p:nvSpPr>
        <p:spPr>
          <a:xfrm>
            <a:off x="6205190" y="3646793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R</a:t>
            </a:r>
            <a:r>
              <a:rPr lang="es-MX" sz="3200" baseline="-25000" dirty="0" err="1"/>
              <a:t>x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8" name="4 Grupo"/>
          <p:cNvGrpSpPr/>
          <p:nvPr/>
        </p:nvGrpSpPr>
        <p:grpSpPr>
          <a:xfrm rot="5400000">
            <a:off x="5451623" y="3799950"/>
            <a:ext cx="1152128" cy="376808"/>
            <a:chOff x="1259632" y="2492896"/>
            <a:chExt cx="1584176" cy="376808"/>
          </a:xfrm>
        </p:grpSpPr>
        <p:cxnSp>
          <p:nvCxnSpPr>
            <p:cNvPr id="59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1" name="21 Conector recto"/>
          <p:cNvCxnSpPr/>
          <p:nvPr/>
        </p:nvCxnSpPr>
        <p:spPr>
          <a:xfrm flipV="1">
            <a:off x="5579567" y="4819353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4969147" y="3114225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3" name="Elipse 72"/>
          <p:cNvSpPr/>
          <p:nvPr/>
        </p:nvSpPr>
        <p:spPr>
          <a:xfrm>
            <a:off x="4941834" y="4738462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4" name="Elipse 73"/>
          <p:cNvSpPr/>
          <p:nvPr/>
        </p:nvSpPr>
        <p:spPr>
          <a:xfrm>
            <a:off x="5502764" y="4721345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5" name="Elipse 74"/>
          <p:cNvSpPr/>
          <p:nvPr/>
        </p:nvSpPr>
        <p:spPr>
          <a:xfrm>
            <a:off x="5532468" y="3083523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7" name="Conector recto 76"/>
          <p:cNvCxnSpPr/>
          <p:nvPr/>
        </p:nvCxnSpPr>
        <p:spPr>
          <a:xfrm>
            <a:off x="5364088" y="2694963"/>
            <a:ext cx="0" cy="2808967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Marcador de contenido 2"/>
          <p:cNvSpPr>
            <a:spLocks noGrp="1"/>
          </p:cNvSpPr>
          <p:nvPr>
            <p:ph idx="1"/>
          </p:nvPr>
        </p:nvSpPr>
        <p:spPr>
          <a:xfrm>
            <a:off x="597692" y="942941"/>
            <a:ext cx="8229600" cy="583300"/>
          </a:xfrm>
        </p:spPr>
        <p:txBody>
          <a:bodyPr>
            <a:normAutofit/>
          </a:bodyPr>
          <a:lstStyle/>
          <a:p>
            <a:r>
              <a:rPr lang="es-MX" dirty="0" smtClean="0"/>
              <a:t>Desacoplamos </a:t>
            </a:r>
            <a:r>
              <a:rPr lang="es-MX" dirty="0" err="1" smtClean="0"/>
              <a:t>R</a:t>
            </a:r>
            <a:r>
              <a:rPr lang="es-MX" baseline="-25000" dirty="0" err="1" smtClean="0"/>
              <a:t>x</a:t>
            </a:r>
            <a:endParaRPr lang="es-MX" baseline="-25000" dirty="0"/>
          </a:p>
        </p:txBody>
      </p:sp>
    </p:spTree>
    <p:extLst>
      <p:ext uri="{BB962C8B-B14F-4D97-AF65-F5344CB8AC3E}">
        <p14:creationId xmlns:p14="http://schemas.microsoft.com/office/powerpoint/2010/main" val="301358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10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Solución obtención de la </a:t>
            </a:r>
            <a:r>
              <a:rPr lang="es-MX" dirty="0" err="1" smtClean="0"/>
              <a:t>R</a:t>
            </a:r>
            <a:r>
              <a:rPr lang="es-MX" baseline="-25000" dirty="0" err="1" smtClean="0"/>
              <a:t>Th</a:t>
            </a:r>
            <a:endParaRPr lang="es-MX" baseline="-25000" dirty="0"/>
          </a:p>
        </p:txBody>
      </p:sp>
      <p:cxnSp>
        <p:nvCxnSpPr>
          <p:cNvPr id="4" name="15 Conector recto"/>
          <p:cNvCxnSpPr/>
          <p:nvPr/>
        </p:nvCxnSpPr>
        <p:spPr>
          <a:xfrm flipV="1">
            <a:off x="2051720" y="4293096"/>
            <a:ext cx="3014215" cy="88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21 Conector recto"/>
          <p:cNvCxnSpPr/>
          <p:nvPr/>
        </p:nvCxnSpPr>
        <p:spPr>
          <a:xfrm flipV="1">
            <a:off x="3496663" y="2640212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3925000" y="3114613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323834" y="195131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71 Conector recto"/>
          <p:cNvCxnSpPr/>
          <p:nvPr/>
        </p:nvCxnSpPr>
        <p:spPr>
          <a:xfrm>
            <a:off x="3789476" y="2640212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4 Grupo"/>
          <p:cNvGrpSpPr/>
          <p:nvPr/>
        </p:nvGrpSpPr>
        <p:grpSpPr>
          <a:xfrm>
            <a:off x="2422961" y="2496196"/>
            <a:ext cx="1152128" cy="376808"/>
            <a:chOff x="1259632" y="2492896"/>
            <a:chExt cx="1584176" cy="376808"/>
          </a:xfrm>
        </p:grpSpPr>
        <p:cxnSp>
          <p:nvCxnSpPr>
            <p:cNvPr id="1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4 Grupo"/>
          <p:cNvGrpSpPr/>
          <p:nvPr/>
        </p:nvGrpSpPr>
        <p:grpSpPr>
          <a:xfrm rot="5400000">
            <a:off x="3171433" y="3267770"/>
            <a:ext cx="1152128" cy="376808"/>
            <a:chOff x="1259632" y="2492896"/>
            <a:chExt cx="1584176" cy="376808"/>
          </a:xfrm>
        </p:grpSpPr>
        <p:cxnSp>
          <p:nvCxnSpPr>
            <p:cNvPr id="2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4 Grupo"/>
          <p:cNvGrpSpPr/>
          <p:nvPr/>
        </p:nvGrpSpPr>
        <p:grpSpPr>
          <a:xfrm>
            <a:off x="3913807" y="2496196"/>
            <a:ext cx="1152128" cy="376808"/>
            <a:chOff x="1259632" y="2492896"/>
            <a:chExt cx="1584176" cy="376808"/>
          </a:xfrm>
        </p:grpSpPr>
        <p:cxnSp>
          <p:nvCxnSpPr>
            <p:cNvPr id="3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2737177" y="1887577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7" name="71 Conector recto"/>
          <p:cNvCxnSpPr/>
          <p:nvPr/>
        </p:nvCxnSpPr>
        <p:spPr>
          <a:xfrm>
            <a:off x="3790680" y="3966393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 flipV="1">
            <a:off x="2051720" y="2640903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 flipH="1">
            <a:off x="2046900" y="2649119"/>
            <a:ext cx="7713" cy="16527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4985237" y="2581789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3" name="Elipse 72"/>
          <p:cNvSpPr/>
          <p:nvPr/>
        </p:nvSpPr>
        <p:spPr>
          <a:xfrm>
            <a:off x="4957924" y="4206026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6" name="Elipse 75"/>
          <p:cNvSpPr/>
          <p:nvPr/>
        </p:nvSpPr>
        <p:spPr>
          <a:xfrm>
            <a:off x="1932641" y="3140267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0" name="Elipse 79"/>
          <p:cNvSpPr/>
          <p:nvPr/>
        </p:nvSpPr>
        <p:spPr>
          <a:xfrm>
            <a:off x="1932641" y="3692911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3" name="2 Marcador de contenido"/>
          <p:cNvSpPr txBox="1">
            <a:spLocks/>
          </p:cNvSpPr>
          <p:nvPr/>
        </p:nvSpPr>
        <p:spPr>
          <a:xfrm>
            <a:off x="5055933" y="306396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TH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1923186"/>
              </p:ext>
            </p:extLst>
          </p:nvPr>
        </p:nvGraphicFramePr>
        <p:xfrm>
          <a:off x="2214840" y="4590853"/>
          <a:ext cx="4217988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Ecuación" r:id="rId3" imgW="2070000" imgH="482400" progId="Equation.3">
                  <p:embed/>
                </p:oleObj>
              </mc:Choice>
              <mc:Fallback>
                <p:oleObj name="Ecuación" r:id="rId3" imgW="20700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840" y="4590853"/>
                        <a:ext cx="4217988" cy="9413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226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10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Solución obtención de la </a:t>
            </a:r>
            <a:r>
              <a:rPr lang="es-MX" dirty="0" err="1"/>
              <a:t>V</a:t>
            </a:r>
            <a:r>
              <a:rPr lang="es-MX" baseline="-25000" dirty="0" err="1" smtClean="0"/>
              <a:t>Th</a:t>
            </a:r>
            <a:endParaRPr lang="es-MX" baseline="-25000" dirty="0"/>
          </a:p>
        </p:txBody>
      </p:sp>
      <p:cxnSp>
        <p:nvCxnSpPr>
          <p:cNvPr id="54" name="15 Conector recto"/>
          <p:cNvCxnSpPr/>
          <p:nvPr/>
        </p:nvCxnSpPr>
        <p:spPr>
          <a:xfrm>
            <a:off x="704712" y="3187141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16 Conector recto"/>
          <p:cNvCxnSpPr/>
          <p:nvPr/>
        </p:nvCxnSpPr>
        <p:spPr>
          <a:xfrm flipH="1">
            <a:off x="697430" y="1534257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21 Conector recto"/>
          <p:cNvCxnSpPr/>
          <p:nvPr/>
        </p:nvCxnSpPr>
        <p:spPr>
          <a:xfrm flipV="1">
            <a:off x="2133565" y="1534257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2 Marcador de contenido"/>
          <p:cNvSpPr txBox="1">
            <a:spLocks/>
          </p:cNvSpPr>
          <p:nvPr/>
        </p:nvSpPr>
        <p:spPr>
          <a:xfrm>
            <a:off x="2561902" y="200865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2 Marcador de contenido"/>
          <p:cNvSpPr txBox="1">
            <a:spLocks/>
          </p:cNvSpPr>
          <p:nvPr/>
        </p:nvSpPr>
        <p:spPr>
          <a:xfrm>
            <a:off x="2960736" y="84535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9" name="71 Conector recto"/>
          <p:cNvCxnSpPr/>
          <p:nvPr/>
        </p:nvCxnSpPr>
        <p:spPr>
          <a:xfrm>
            <a:off x="2426378" y="1534257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4 Grupo"/>
          <p:cNvGrpSpPr/>
          <p:nvPr/>
        </p:nvGrpSpPr>
        <p:grpSpPr>
          <a:xfrm>
            <a:off x="1059863" y="1390241"/>
            <a:ext cx="1152128" cy="376808"/>
            <a:chOff x="1259632" y="2492896"/>
            <a:chExt cx="1584176" cy="376808"/>
          </a:xfrm>
        </p:grpSpPr>
        <p:cxnSp>
          <p:nvCxnSpPr>
            <p:cNvPr id="6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4 Grupo"/>
          <p:cNvGrpSpPr/>
          <p:nvPr/>
        </p:nvGrpSpPr>
        <p:grpSpPr>
          <a:xfrm rot="5400000">
            <a:off x="1808335" y="2161815"/>
            <a:ext cx="1152128" cy="376808"/>
            <a:chOff x="1259632" y="2492896"/>
            <a:chExt cx="1584176" cy="376808"/>
          </a:xfrm>
        </p:grpSpPr>
        <p:cxnSp>
          <p:nvCxnSpPr>
            <p:cNvPr id="75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4 Grupo"/>
          <p:cNvGrpSpPr/>
          <p:nvPr/>
        </p:nvGrpSpPr>
        <p:grpSpPr>
          <a:xfrm>
            <a:off x="2550709" y="1390241"/>
            <a:ext cx="1152128" cy="376808"/>
            <a:chOff x="1259632" y="2492896"/>
            <a:chExt cx="1584176" cy="376808"/>
          </a:xfrm>
        </p:grpSpPr>
        <p:cxnSp>
          <p:nvCxnSpPr>
            <p:cNvPr id="9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2 Marcador de contenido"/>
          <p:cNvSpPr txBox="1">
            <a:spLocks/>
          </p:cNvSpPr>
          <p:nvPr/>
        </p:nvSpPr>
        <p:spPr>
          <a:xfrm>
            <a:off x="1374079" y="78162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3" name="71 Conector recto"/>
          <p:cNvCxnSpPr/>
          <p:nvPr/>
        </p:nvCxnSpPr>
        <p:spPr>
          <a:xfrm>
            <a:off x="2427582" y="2860438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21 Conector recto"/>
          <p:cNvCxnSpPr/>
          <p:nvPr/>
        </p:nvCxnSpPr>
        <p:spPr>
          <a:xfrm flipV="1">
            <a:off x="688622" y="1534948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16 Conector recto"/>
          <p:cNvCxnSpPr/>
          <p:nvPr/>
        </p:nvCxnSpPr>
        <p:spPr>
          <a:xfrm flipH="1">
            <a:off x="697430" y="2391811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upo 105"/>
          <p:cNvGrpSpPr/>
          <p:nvPr/>
        </p:nvGrpSpPr>
        <p:grpSpPr>
          <a:xfrm>
            <a:off x="456111" y="2189835"/>
            <a:ext cx="497202" cy="185759"/>
            <a:chOff x="1089314" y="2811193"/>
            <a:chExt cx="497202" cy="185759"/>
          </a:xfrm>
        </p:grpSpPr>
        <p:cxnSp>
          <p:nvCxnSpPr>
            <p:cNvPr id="107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9" name="21 Conector recto"/>
          <p:cNvCxnSpPr/>
          <p:nvPr/>
        </p:nvCxnSpPr>
        <p:spPr>
          <a:xfrm flipV="1">
            <a:off x="3630494" y="1534513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71 Conector recto"/>
          <p:cNvCxnSpPr/>
          <p:nvPr/>
        </p:nvCxnSpPr>
        <p:spPr>
          <a:xfrm>
            <a:off x="4123002" y="1534257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71 Conector recto"/>
          <p:cNvCxnSpPr/>
          <p:nvPr/>
        </p:nvCxnSpPr>
        <p:spPr>
          <a:xfrm>
            <a:off x="4123002" y="2596401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2 Marcador de contenido"/>
          <p:cNvSpPr txBox="1">
            <a:spLocks/>
          </p:cNvSpPr>
          <p:nvPr/>
        </p:nvSpPr>
        <p:spPr>
          <a:xfrm>
            <a:off x="899085" y="1957163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113" name="Elipse 112"/>
          <p:cNvSpPr/>
          <p:nvPr/>
        </p:nvSpPr>
        <p:spPr>
          <a:xfrm>
            <a:off x="4017080" y="1914727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4" name="Elipse 113"/>
          <p:cNvSpPr/>
          <p:nvPr/>
        </p:nvSpPr>
        <p:spPr>
          <a:xfrm>
            <a:off x="4017080" y="2490791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5" name="Conector recto de flecha 114"/>
          <p:cNvCxnSpPr/>
          <p:nvPr/>
        </p:nvCxnSpPr>
        <p:spPr>
          <a:xfrm>
            <a:off x="1950143" y="1914727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2 Marcador de contenido"/>
          <p:cNvSpPr txBox="1">
            <a:spLocks/>
          </p:cNvSpPr>
          <p:nvPr/>
        </p:nvSpPr>
        <p:spPr>
          <a:xfrm>
            <a:off x="1688296" y="255985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I</a:t>
            </a:r>
            <a:endParaRPr lang="es-MX" sz="3200" i="1" baseline="-25000" dirty="0"/>
          </a:p>
        </p:txBody>
      </p:sp>
      <p:cxnSp>
        <p:nvCxnSpPr>
          <p:cNvPr id="117" name="Conector recto de flecha 116"/>
          <p:cNvCxnSpPr/>
          <p:nvPr/>
        </p:nvCxnSpPr>
        <p:spPr>
          <a:xfrm>
            <a:off x="4521136" y="1914727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ector recto 117"/>
          <p:cNvCxnSpPr/>
          <p:nvPr/>
        </p:nvCxnSpPr>
        <p:spPr>
          <a:xfrm>
            <a:off x="4363582" y="2100311"/>
            <a:ext cx="322309" cy="39507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ector recto 118"/>
          <p:cNvCxnSpPr/>
          <p:nvPr/>
        </p:nvCxnSpPr>
        <p:spPr>
          <a:xfrm flipH="1">
            <a:off x="4356380" y="2100311"/>
            <a:ext cx="329511" cy="39507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2 Marcador de contenido"/>
          <p:cNvSpPr txBox="1">
            <a:spLocks/>
          </p:cNvSpPr>
          <p:nvPr/>
        </p:nvSpPr>
        <p:spPr>
          <a:xfrm>
            <a:off x="4431428" y="266443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I</a:t>
            </a:r>
            <a:endParaRPr lang="es-MX" sz="3200" i="1" baseline="-25000" dirty="0"/>
          </a:p>
        </p:txBody>
      </p:sp>
      <p:cxnSp>
        <p:nvCxnSpPr>
          <p:cNvPr id="121" name="15 Conector recto"/>
          <p:cNvCxnSpPr/>
          <p:nvPr/>
        </p:nvCxnSpPr>
        <p:spPr>
          <a:xfrm>
            <a:off x="895980" y="6361713"/>
            <a:ext cx="1721666" cy="90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16 Conector recto"/>
          <p:cNvCxnSpPr/>
          <p:nvPr/>
        </p:nvCxnSpPr>
        <p:spPr>
          <a:xfrm>
            <a:off x="906467" y="3733267"/>
            <a:ext cx="0" cy="12016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2 Marcador de contenido"/>
          <p:cNvSpPr txBox="1">
            <a:spLocks/>
          </p:cNvSpPr>
          <p:nvPr/>
        </p:nvSpPr>
        <p:spPr>
          <a:xfrm>
            <a:off x="2753170" y="518323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4" name="71 Conector recto"/>
          <p:cNvCxnSpPr/>
          <p:nvPr/>
        </p:nvCxnSpPr>
        <p:spPr>
          <a:xfrm>
            <a:off x="2617646" y="4708829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4 Grupo"/>
          <p:cNvGrpSpPr/>
          <p:nvPr/>
        </p:nvGrpSpPr>
        <p:grpSpPr>
          <a:xfrm rot="5400000">
            <a:off x="1999603" y="5336387"/>
            <a:ext cx="1152128" cy="376808"/>
            <a:chOff x="1259632" y="2492896"/>
            <a:chExt cx="1584176" cy="376808"/>
          </a:xfrm>
        </p:grpSpPr>
        <p:cxnSp>
          <p:nvCxnSpPr>
            <p:cNvPr id="12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7" name="2 Marcador de contenido"/>
          <p:cNvSpPr txBox="1">
            <a:spLocks/>
          </p:cNvSpPr>
          <p:nvPr/>
        </p:nvSpPr>
        <p:spPr>
          <a:xfrm>
            <a:off x="2805992" y="401469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8" name="71 Conector recto"/>
          <p:cNvCxnSpPr/>
          <p:nvPr/>
        </p:nvCxnSpPr>
        <p:spPr>
          <a:xfrm>
            <a:off x="2618850" y="6035010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21 Conector recto"/>
          <p:cNvCxnSpPr/>
          <p:nvPr/>
        </p:nvCxnSpPr>
        <p:spPr>
          <a:xfrm>
            <a:off x="888698" y="3733267"/>
            <a:ext cx="1728948" cy="16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16 Conector recto"/>
          <p:cNvCxnSpPr/>
          <p:nvPr/>
        </p:nvCxnSpPr>
        <p:spPr>
          <a:xfrm>
            <a:off x="888698" y="5131735"/>
            <a:ext cx="1" cy="12299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upo 140"/>
          <p:cNvGrpSpPr/>
          <p:nvPr/>
        </p:nvGrpSpPr>
        <p:grpSpPr>
          <a:xfrm>
            <a:off x="647379" y="4934902"/>
            <a:ext cx="497202" cy="185759"/>
            <a:chOff x="1089314" y="2811193"/>
            <a:chExt cx="497202" cy="185759"/>
          </a:xfrm>
        </p:grpSpPr>
        <p:cxnSp>
          <p:nvCxnSpPr>
            <p:cNvPr id="142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2 Marcador de contenido"/>
          <p:cNvSpPr txBox="1">
            <a:spLocks/>
          </p:cNvSpPr>
          <p:nvPr/>
        </p:nvSpPr>
        <p:spPr>
          <a:xfrm>
            <a:off x="1053156" y="492597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grpSp>
        <p:nvGrpSpPr>
          <p:cNvPr id="145" name="4 Grupo"/>
          <p:cNvGrpSpPr/>
          <p:nvPr/>
        </p:nvGrpSpPr>
        <p:grpSpPr>
          <a:xfrm rot="5400000">
            <a:off x="1999603" y="4102099"/>
            <a:ext cx="1152128" cy="376808"/>
            <a:chOff x="1259632" y="2492896"/>
            <a:chExt cx="1584176" cy="376808"/>
          </a:xfrm>
        </p:grpSpPr>
        <p:cxnSp>
          <p:nvCxnSpPr>
            <p:cNvPr id="14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7" name="Elipse 156"/>
          <p:cNvSpPr/>
          <p:nvPr/>
        </p:nvSpPr>
        <p:spPr>
          <a:xfrm>
            <a:off x="2499564" y="4830392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58" name="Conector recto 157"/>
          <p:cNvCxnSpPr/>
          <p:nvPr/>
        </p:nvCxnSpPr>
        <p:spPr>
          <a:xfrm>
            <a:off x="2616545" y="4930069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ector recto 158"/>
          <p:cNvCxnSpPr/>
          <p:nvPr/>
        </p:nvCxnSpPr>
        <p:spPr>
          <a:xfrm flipV="1">
            <a:off x="2645792" y="6370790"/>
            <a:ext cx="1170875" cy="1444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Elipse 159"/>
          <p:cNvSpPr/>
          <p:nvPr/>
        </p:nvSpPr>
        <p:spPr>
          <a:xfrm>
            <a:off x="2516915" y="6274643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61" name="Conector recto 160"/>
          <p:cNvCxnSpPr/>
          <p:nvPr/>
        </p:nvCxnSpPr>
        <p:spPr>
          <a:xfrm>
            <a:off x="3816667" y="4925974"/>
            <a:ext cx="1" cy="42237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ector recto 161"/>
          <p:cNvCxnSpPr/>
          <p:nvPr/>
        </p:nvCxnSpPr>
        <p:spPr>
          <a:xfrm>
            <a:off x="3807444" y="5953220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ector recto de flecha 162"/>
          <p:cNvCxnSpPr/>
          <p:nvPr/>
        </p:nvCxnSpPr>
        <p:spPr>
          <a:xfrm>
            <a:off x="2214493" y="4729531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2 Marcador de contenido"/>
          <p:cNvSpPr txBox="1">
            <a:spLocks/>
          </p:cNvSpPr>
          <p:nvPr/>
        </p:nvSpPr>
        <p:spPr>
          <a:xfrm>
            <a:off x="2019535" y="535316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 smtClean="0"/>
              <a:t>s</a:t>
            </a:r>
            <a:endParaRPr lang="es-MX" sz="3200" i="1" baseline="-25000" dirty="0"/>
          </a:p>
        </p:txBody>
      </p:sp>
      <p:sp>
        <p:nvSpPr>
          <p:cNvPr id="165" name="Elipse 164"/>
          <p:cNvSpPr/>
          <p:nvPr/>
        </p:nvSpPr>
        <p:spPr>
          <a:xfrm>
            <a:off x="2534415" y="3622764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66" name="Objeto 1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164800"/>
              </p:ext>
            </p:extLst>
          </p:nvPr>
        </p:nvGraphicFramePr>
        <p:xfrm>
          <a:off x="3608510" y="5256160"/>
          <a:ext cx="565150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Ecuación" r:id="rId3" imgW="215640" imgH="228600" progId="Equation.3">
                  <p:embed/>
                </p:oleObj>
              </mc:Choice>
              <mc:Fallback>
                <p:oleObj name="Ecuación" r:id="rId3" imgW="2156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08510" y="5256160"/>
                        <a:ext cx="565150" cy="598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256193"/>
              </p:ext>
            </p:extLst>
          </p:nvPr>
        </p:nvGraphicFramePr>
        <p:xfrm>
          <a:off x="4864630" y="4623627"/>
          <a:ext cx="217487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Ecuación" r:id="rId5" imgW="838080" imgH="431640" progId="Equation.3">
                  <p:embed/>
                </p:oleObj>
              </mc:Choice>
              <mc:Fallback>
                <p:oleObj name="Ecuación" r:id="rId5" imgW="838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4630" y="4623627"/>
                        <a:ext cx="2174875" cy="10731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12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Finalmente</a:t>
            </a:r>
            <a:endParaRPr lang="es-MX" dirty="0"/>
          </a:p>
        </p:txBody>
      </p:sp>
      <p:cxnSp>
        <p:nvCxnSpPr>
          <p:cNvPr id="4" name="15 Conector recto"/>
          <p:cNvCxnSpPr/>
          <p:nvPr/>
        </p:nvCxnSpPr>
        <p:spPr>
          <a:xfrm>
            <a:off x="1187624" y="4221088"/>
            <a:ext cx="190384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6 Conector recto"/>
          <p:cNvCxnSpPr/>
          <p:nvPr/>
        </p:nvCxnSpPr>
        <p:spPr>
          <a:xfrm flipH="1">
            <a:off x="1180342" y="2568204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21 Conector recto"/>
          <p:cNvCxnSpPr/>
          <p:nvPr/>
        </p:nvCxnSpPr>
        <p:spPr>
          <a:xfrm flipV="1">
            <a:off x="2616477" y="2568204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4 Grupo"/>
          <p:cNvGrpSpPr/>
          <p:nvPr/>
        </p:nvGrpSpPr>
        <p:grpSpPr>
          <a:xfrm>
            <a:off x="1542775" y="2424188"/>
            <a:ext cx="1152128" cy="376808"/>
            <a:chOff x="1259632" y="2492896"/>
            <a:chExt cx="1584176" cy="376808"/>
          </a:xfrm>
        </p:grpSpPr>
        <p:cxnSp>
          <p:nvCxnSpPr>
            <p:cNvPr id="1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1856991" y="181556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R</a:t>
            </a:r>
            <a:r>
              <a:rPr lang="es-MX" sz="3200" baseline="-25000" dirty="0" err="1" smtClean="0"/>
              <a:t>Th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8" name="21 Conector recto"/>
          <p:cNvCxnSpPr/>
          <p:nvPr/>
        </p:nvCxnSpPr>
        <p:spPr>
          <a:xfrm flipV="1">
            <a:off x="1171534" y="256889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 flipH="1">
            <a:off x="1180342" y="3425758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upo 49"/>
          <p:cNvGrpSpPr/>
          <p:nvPr/>
        </p:nvGrpSpPr>
        <p:grpSpPr>
          <a:xfrm>
            <a:off x="939023" y="3223782"/>
            <a:ext cx="497202" cy="185759"/>
            <a:chOff x="1089314" y="2811193"/>
            <a:chExt cx="497202" cy="185759"/>
          </a:xfrm>
        </p:grpSpPr>
        <p:cxnSp>
          <p:nvCxnSpPr>
            <p:cNvPr id="51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21 Conector recto"/>
          <p:cNvCxnSpPr/>
          <p:nvPr/>
        </p:nvCxnSpPr>
        <p:spPr>
          <a:xfrm flipV="1">
            <a:off x="3686591" y="2554523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71 Conector recto"/>
          <p:cNvCxnSpPr/>
          <p:nvPr/>
        </p:nvCxnSpPr>
        <p:spPr>
          <a:xfrm>
            <a:off x="4179099" y="2554267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71 Conector recto"/>
          <p:cNvCxnSpPr/>
          <p:nvPr/>
        </p:nvCxnSpPr>
        <p:spPr>
          <a:xfrm>
            <a:off x="4179098" y="3880448"/>
            <a:ext cx="1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2 Marcador de contenido"/>
          <p:cNvSpPr txBox="1">
            <a:spLocks/>
          </p:cNvSpPr>
          <p:nvPr/>
        </p:nvSpPr>
        <p:spPr>
          <a:xfrm>
            <a:off x="1381997" y="299111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err="1" smtClean="0"/>
              <a:t>V</a:t>
            </a:r>
            <a:r>
              <a:rPr lang="es-MX" sz="3200" i="1" baseline="-25000" dirty="0" err="1" smtClean="0"/>
              <a:t>Th</a:t>
            </a:r>
            <a:endParaRPr lang="es-MX" sz="3200" i="1" baseline="-25000" dirty="0"/>
          </a:p>
        </p:txBody>
      </p:sp>
      <p:sp>
        <p:nvSpPr>
          <p:cNvPr id="57" name="2 Marcador de contenido"/>
          <p:cNvSpPr txBox="1">
            <a:spLocks/>
          </p:cNvSpPr>
          <p:nvPr/>
        </p:nvSpPr>
        <p:spPr>
          <a:xfrm>
            <a:off x="4312214" y="3028668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R</a:t>
            </a:r>
            <a:r>
              <a:rPr lang="es-MX" sz="3200" baseline="-25000" dirty="0" err="1"/>
              <a:t>x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8" name="4 Grupo"/>
          <p:cNvGrpSpPr/>
          <p:nvPr/>
        </p:nvGrpSpPr>
        <p:grpSpPr>
          <a:xfrm rot="5400000">
            <a:off x="3558647" y="3181825"/>
            <a:ext cx="1152128" cy="376808"/>
            <a:chOff x="1259632" y="2492896"/>
            <a:chExt cx="1584176" cy="376808"/>
          </a:xfrm>
        </p:grpSpPr>
        <p:cxnSp>
          <p:nvCxnSpPr>
            <p:cNvPr id="59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21 Conector recto"/>
          <p:cNvCxnSpPr/>
          <p:nvPr/>
        </p:nvCxnSpPr>
        <p:spPr>
          <a:xfrm flipV="1">
            <a:off x="3686591" y="4201228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Elipse 70"/>
          <p:cNvSpPr/>
          <p:nvPr/>
        </p:nvSpPr>
        <p:spPr>
          <a:xfrm>
            <a:off x="3076171" y="2496100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2" name="Elipse 71"/>
          <p:cNvSpPr/>
          <p:nvPr/>
        </p:nvSpPr>
        <p:spPr>
          <a:xfrm>
            <a:off x="3052090" y="4145516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3" name="Elipse 72"/>
          <p:cNvSpPr/>
          <p:nvPr/>
        </p:nvSpPr>
        <p:spPr>
          <a:xfrm>
            <a:off x="3609788" y="4103220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4" name="Elipse 73"/>
          <p:cNvSpPr/>
          <p:nvPr/>
        </p:nvSpPr>
        <p:spPr>
          <a:xfrm>
            <a:off x="3639492" y="2465398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5" name="Conector recto 74"/>
          <p:cNvCxnSpPr/>
          <p:nvPr/>
        </p:nvCxnSpPr>
        <p:spPr>
          <a:xfrm>
            <a:off x="3471112" y="2076838"/>
            <a:ext cx="0" cy="2808967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428889"/>
              </p:ext>
            </p:extLst>
          </p:nvPr>
        </p:nvGraphicFramePr>
        <p:xfrm>
          <a:off x="5551602" y="3758939"/>
          <a:ext cx="217487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name="Ecuación" r:id="rId3" imgW="838080" imgH="431640" progId="Equation.3">
                  <p:embed/>
                </p:oleObj>
              </mc:Choice>
              <mc:Fallback>
                <p:oleObj name="Ecuación" r:id="rId3" imgW="838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1602" y="3758939"/>
                        <a:ext cx="2174875" cy="10731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216067"/>
              </p:ext>
            </p:extLst>
          </p:nvPr>
        </p:nvGraphicFramePr>
        <p:xfrm>
          <a:off x="5225161" y="1937418"/>
          <a:ext cx="3461639" cy="1223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1" name="Ecuación" r:id="rId5" imgW="1307880" imgH="482400" progId="Equation.3">
                  <p:embed/>
                </p:oleObj>
              </mc:Choice>
              <mc:Fallback>
                <p:oleObj name="Ecuación" r:id="rId5" imgW="13078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5161" y="1937418"/>
                        <a:ext cx="3461639" cy="122333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453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Tarea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dirty="0"/>
              <a:t>a</a:t>
            </a:r>
            <a:r>
              <a:rPr lang="es-MX" dirty="0" smtClean="0"/>
              <a:t>) Diseña un divisor de voltaje con una resistencia fija de R</a:t>
            </a:r>
            <a:r>
              <a:rPr lang="es-MX" baseline="-25000" dirty="0" smtClean="0"/>
              <a:t>f</a:t>
            </a:r>
            <a:r>
              <a:rPr lang="es-MX" dirty="0" smtClean="0"/>
              <a:t>=10k</a:t>
            </a:r>
            <a:r>
              <a:rPr lang="es-MX" dirty="0" smtClean="0">
                <a:latin typeface="Symbol" panose="05050102010706020507" pitchFamily="18" charset="2"/>
              </a:rPr>
              <a:t>W</a:t>
            </a:r>
            <a:r>
              <a:rPr lang="es-MX" dirty="0" smtClean="0"/>
              <a:t> y una variable </a:t>
            </a:r>
            <a:r>
              <a:rPr lang="es-MX" dirty="0" err="1" smtClean="0"/>
              <a:t>R</a:t>
            </a:r>
            <a:r>
              <a:rPr lang="es-MX" baseline="-25000" dirty="0" err="1" smtClean="0"/>
              <a:t>v</a:t>
            </a:r>
            <a:r>
              <a:rPr lang="es-MX" dirty="0" smtClean="0"/>
              <a:t>=10 k</a:t>
            </a:r>
            <a:r>
              <a:rPr lang="es-MX" dirty="0" smtClean="0">
                <a:latin typeface="Symbol" panose="05050102010706020507" pitchFamily="18" charset="2"/>
              </a:rPr>
              <a:t>W </a:t>
            </a:r>
            <a:r>
              <a:rPr lang="es-MX" dirty="0" smtClean="0"/>
              <a:t> para obtener a la salida exactamente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a)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b)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c)</a:t>
            </a:r>
            <a:endParaRPr lang="es-MX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979675" y="2805890"/>
          <a:ext cx="75723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Ecuación" r:id="rId3" imgW="291960" imgH="393480" progId="Equation.3">
                  <p:embed/>
                </p:oleObj>
              </mc:Choice>
              <mc:Fallback>
                <p:oleObj name="Ecuación" r:id="rId3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675" y="2805890"/>
                        <a:ext cx="757237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/>
          </p:nvPr>
        </p:nvGraphicFramePr>
        <p:xfrm>
          <a:off x="1034683" y="4107284"/>
          <a:ext cx="72548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Ecuación" r:id="rId5" imgW="279360" imgH="393480" progId="Equation.3">
                  <p:embed/>
                </p:oleObj>
              </mc:Choice>
              <mc:Fallback>
                <p:oleObj name="Ecuación" r:id="rId5" imgW="279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4683" y="4107284"/>
                        <a:ext cx="725487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/>
          </p:nvPr>
        </p:nvGraphicFramePr>
        <p:xfrm>
          <a:off x="1019175" y="5334000"/>
          <a:ext cx="757238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Ecuación" r:id="rId7" imgW="291960" imgH="393480" progId="Equation.3">
                  <p:embed/>
                </p:oleObj>
              </mc:Choice>
              <mc:Fallback>
                <p:oleObj name="Ecuación" r:id="rId7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175" y="5334000"/>
                        <a:ext cx="757238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487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Tarea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5549" y="1326309"/>
            <a:ext cx="8229600" cy="13110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b</a:t>
            </a:r>
            <a:r>
              <a:rPr lang="es-MX" dirty="0" smtClean="0"/>
              <a:t>) Obtén el equivalente de Norton del ejercicio donde  R</a:t>
            </a:r>
            <a:r>
              <a:rPr lang="es-MX" baseline="-25000" dirty="0" smtClean="0"/>
              <a:t>1</a:t>
            </a:r>
            <a:r>
              <a:rPr lang="es-MX" dirty="0" smtClean="0"/>
              <a:t>=1k</a:t>
            </a:r>
            <a:r>
              <a:rPr lang="es-MX" dirty="0" smtClean="0">
                <a:latin typeface="Symbol" panose="05050102010706020507" pitchFamily="18" charset="2"/>
              </a:rPr>
              <a:t>W</a:t>
            </a:r>
            <a:r>
              <a:rPr lang="es-MX" dirty="0" smtClean="0"/>
              <a:t>, R</a:t>
            </a:r>
            <a:r>
              <a:rPr lang="es-MX" baseline="-25000" dirty="0" smtClean="0"/>
              <a:t>2</a:t>
            </a:r>
            <a:r>
              <a:rPr lang="es-MX" dirty="0" smtClean="0"/>
              <a:t>=2.2k</a:t>
            </a:r>
            <a:r>
              <a:rPr lang="es-MX" dirty="0" smtClean="0">
                <a:latin typeface="Symbol" panose="05050102010706020507" pitchFamily="18" charset="2"/>
              </a:rPr>
              <a:t>W </a:t>
            </a:r>
            <a:r>
              <a:rPr lang="es-MX" dirty="0" smtClean="0"/>
              <a:t> y R</a:t>
            </a:r>
            <a:r>
              <a:rPr lang="es-MX" baseline="-25000" dirty="0" smtClean="0"/>
              <a:t>3</a:t>
            </a:r>
            <a:r>
              <a:rPr lang="es-MX" dirty="0" smtClean="0"/>
              <a:t>=3.3k</a:t>
            </a:r>
            <a:r>
              <a:rPr lang="es-MX" dirty="0" smtClean="0">
                <a:latin typeface="Symbol" panose="05050102010706020507" pitchFamily="18" charset="2"/>
              </a:rPr>
              <a:t>W </a:t>
            </a:r>
            <a:r>
              <a:rPr lang="es-MX" dirty="0"/>
              <a:t>, </a:t>
            </a:r>
            <a:r>
              <a:rPr lang="es-MX" dirty="0" smtClean="0"/>
              <a:t>y V</a:t>
            </a:r>
            <a:r>
              <a:rPr lang="es-MX" baseline="-25000" dirty="0" smtClean="0"/>
              <a:t>s</a:t>
            </a:r>
            <a:r>
              <a:rPr lang="es-MX" dirty="0" smtClean="0"/>
              <a:t>=5v</a:t>
            </a:r>
            <a:endParaRPr lang="es-MX" dirty="0"/>
          </a:p>
        </p:txBody>
      </p:sp>
      <p:cxnSp>
        <p:nvCxnSpPr>
          <p:cNvPr id="4" name="15 Conector recto"/>
          <p:cNvCxnSpPr/>
          <p:nvPr/>
        </p:nvCxnSpPr>
        <p:spPr>
          <a:xfrm>
            <a:off x="2771800" y="5073663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6 Conector recto"/>
          <p:cNvCxnSpPr/>
          <p:nvPr/>
        </p:nvCxnSpPr>
        <p:spPr>
          <a:xfrm flipH="1">
            <a:off x="2764518" y="3420779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21 Conector recto"/>
          <p:cNvCxnSpPr/>
          <p:nvPr/>
        </p:nvCxnSpPr>
        <p:spPr>
          <a:xfrm flipV="1">
            <a:off x="4200653" y="3420779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4628990" y="3895180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5027824" y="273188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71 Conector recto"/>
          <p:cNvCxnSpPr/>
          <p:nvPr/>
        </p:nvCxnSpPr>
        <p:spPr>
          <a:xfrm>
            <a:off x="4493466" y="3420779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4 Grupo"/>
          <p:cNvGrpSpPr/>
          <p:nvPr/>
        </p:nvGrpSpPr>
        <p:grpSpPr>
          <a:xfrm>
            <a:off x="3126951" y="3276763"/>
            <a:ext cx="1152128" cy="376808"/>
            <a:chOff x="1259632" y="2492896"/>
            <a:chExt cx="1584176" cy="376808"/>
          </a:xfrm>
        </p:grpSpPr>
        <p:cxnSp>
          <p:nvCxnSpPr>
            <p:cNvPr id="1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4 Grupo"/>
          <p:cNvGrpSpPr/>
          <p:nvPr/>
        </p:nvGrpSpPr>
        <p:grpSpPr>
          <a:xfrm rot="5400000">
            <a:off x="3875423" y="4048337"/>
            <a:ext cx="1152128" cy="376808"/>
            <a:chOff x="1259632" y="2492896"/>
            <a:chExt cx="1584176" cy="376808"/>
          </a:xfrm>
        </p:grpSpPr>
        <p:cxnSp>
          <p:nvCxnSpPr>
            <p:cNvPr id="2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4 Grupo"/>
          <p:cNvGrpSpPr/>
          <p:nvPr/>
        </p:nvGrpSpPr>
        <p:grpSpPr>
          <a:xfrm>
            <a:off x="4617797" y="3276763"/>
            <a:ext cx="1152128" cy="376808"/>
            <a:chOff x="1259632" y="2492896"/>
            <a:chExt cx="1584176" cy="376808"/>
          </a:xfrm>
        </p:grpSpPr>
        <p:cxnSp>
          <p:nvCxnSpPr>
            <p:cNvPr id="3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3441167" y="266814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7" name="71 Conector recto"/>
          <p:cNvCxnSpPr/>
          <p:nvPr/>
        </p:nvCxnSpPr>
        <p:spPr>
          <a:xfrm>
            <a:off x="4494670" y="4746960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 flipV="1">
            <a:off x="2755710" y="3421470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 flipH="1">
            <a:off x="2764518" y="4278333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upo 49"/>
          <p:cNvGrpSpPr/>
          <p:nvPr/>
        </p:nvGrpSpPr>
        <p:grpSpPr>
          <a:xfrm>
            <a:off x="2523199" y="4076357"/>
            <a:ext cx="497202" cy="185759"/>
            <a:chOff x="1089314" y="2811193"/>
            <a:chExt cx="497202" cy="185759"/>
          </a:xfrm>
        </p:grpSpPr>
        <p:cxnSp>
          <p:nvCxnSpPr>
            <p:cNvPr id="51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21 Conector recto"/>
          <p:cNvCxnSpPr/>
          <p:nvPr/>
        </p:nvCxnSpPr>
        <p:spPr>
          <a:xfrm flipV="1">
            <a:off x="5697582" y="342103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71 Conector recto"/>
          <p:cNvCxnSpPr/>
          <p:nvPr/>
        </p:nvCxnSpPr>
        <p:spPr>
          <a:xfrm>
            <a:off x="6190090" y="3420779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71 Conector recto"/>
          <p:cNvCxnSpPr/>
          <p:nvPr/>
        </p:nvCxnSpPr>
        <p:spPr>
          <a:xfrm>
            <a:off x="6190089" y="4746960"/>
            <a:ext cx="1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2 Marcador de contenido"/>
          <p:cNvSpPr txBox="1">
            <a:spLocks/>
          </p:cNvSpPr>
          <p:nvPr/>
        </p:nvSpPr>
        <p:spPr>
          <a:xfrm>
            <a:off x="2966173" y="384368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57" name="2 Marcador de contenido"/>
          <p:cNvSpPr txBox="1">
            <a:spLocks/>
          </p:cNvSpPr>
          <p:nvPr/>
        </p:nvSpPr>
        <p:spPr>
          <a:xfrm>
            <a:off x="6323205" y="3895180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R</a:t>
            </a:r>
            <a:r>
              <a:rPr lang="es-MX" sz="3200" baseline="-25000" dirty="0" err="1"/>
              <a:t>x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8" name="4 Grupo"/>
          <p:cNvGrpSpPr/>
          <p:nvPr/>
        </p:nvGrpSpPr>
        <p:grpSpPr>
          <a:xfrm rot="5400000">
            <a:off x="5569638" y="4048337"/>
            <a:ext cx="1152128" cy="376808"/>
            <a:chOff x="1259632" y="2492896"/>
            <a:chExt cx="1584176" cy="376808"/>
          </a:xfrm>
        </p:grpSpPr>
        <p:cxnSp>
          <p:nvCxnSpPr>
            <p:cNvPr id="59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96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Equivalente de Norton </a:t>
            </a:r>
            <a:endParaRPr lang="es-MX" dirty="0"/>
          </a:p>
        </p:txBody>
      </p:sp>
      <p:grpSp>
        <p:nvGrpSpPr>
          <p:cNvPr id="4" name="Grupo 3"/>
          <p:cNvGrpSpPr/>
          <p:nvPr/>
        </p:nvGrpSpPr>
        <p:grpSpPr>
          <a:xfrm>
            <a:off x="812554" y="2528462"/>
            <a:ext cx="364600" cy="526599"/>
            <a:chOff x="3807571" y="2686377"/>
            <a:chExt cx="364600" cy="526599"/>
          </a:xfrm>
        </p:grpSpPr>
        <p:cxnSp>
          <p:nvCxnSpPr>
            <p:cNvPr id="5" name="Conector recto de flecha 4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Elipse 5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cxnSp>
        <p:nvCxnSpPr>
          <p:cNvPr id="7" name="21 Conector recto"/>
          <p:cNvCxnSpPr/>
          <p:nvPr/>
        </p:nvCxnSpPr>
        <p:spPr>
          <a:xfrm flipV="1">
            <a:off x="971600" y="1988840"/>
            <a:ext cx="2478363" cy="273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1 Conector recto"/>
          <p:cNvCxnSpPr/>
          <p:nvPr/>
        </p:nvCxnSpPr>
        <p:spPr>
          <a:xfrm>
            <a:off x="994854" y="2000388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71 Conector recto"/>
          <p:cNvCxnSpPr/>
          <p:nvPr/>
        </p:nvCxnSpPr>
        <p:spPr>
          <a:xfrm>
            <a:off x="994854" y="3062532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2 Marcador de contenido"/>
          <p:cNvSpPr txBox="1">
            <a:spLocks/>
          </p:cNvSpPr>
          <p:nvPr/>
        </p:nvSpPr>
        <p:spPr>
          <a:xfrm>
            <a:off x="1193680" y="2666739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I</a:t>
            </a:r>
            <a:r>
              <a:rPr lang="es-MX" sz="3200" i="1" baseline="-25000" dirty="0" smtClean="0"/>
              <a:t>N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11" name="21 Conector recto"/>
          <p:cNvCxnSpPr/>
          <p:nvPr/>
        </p:nvCxnSpPr>
        <p:spPr>
          <a:xfrm>
            <a:off x="1001691" y="3662349"/>
            <a:ext cx="24482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4 Grupo"/>
          <p:cNvGrpSpPr/>
          <p:nvPr/>
        </p:nvGrpSpPr>
        <p:grpSpPr>
          <a:xfrm rot="5400000">
            <a:off x="1845258" y="2559912"/>
            <a:ext cx="1152128" cy="376808"/>
            <a:chOff x="1259632" y="2492896"/>
            <a:chExt cx="1584176" cy="376808"/>
          </a:xfrm>
        </p:grpSpPr>
        <p:cxnSp>
          <p:nvCxnSpPr>
            <p:cNvPr id="2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2 Marcador de contenido"/>
          <p:cNvSpPr txBox="1">
            <a:spLocks/>
          </p:cNvSpPr>
          <p:nvPr/>
        </p:nvSpPr>
        <p:spPr>
          <a:xfrm>
            <a:off x="2541158" y="2867817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/>
              <a:t>N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8" name="71 Conector recto"/>
          <p:cNvCxnSpPr/>
          <p:nvPr/>
        </p:nvCxnSpPr>
        <p:spPr>
          <a:xfrm flipH="1">
            <a:off x="2465709" y="3064536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71 Conector recto"/>
          <p:cNvCxnSpPr/>
          <p:nvPr/>
        </p:nvCxnSpPr>
        <p:spPr>
          <a:xfrm flipH="1">
            <a:off x="2463430" y="1982188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21 Conector recto"/>
          <p:cNvCxnSpPr/>
          <p:nvPr/>
        </p:nvCxnSpPr>
        <p:spPr>
          <a:xfrm flipV="1">
            <a:off x="3900162" y="200400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71 Conector recto"/>
          <p:cNvCxnSpPr/>
          <p:nvPr/>
        </p:nvCxnSpPr>
        <p:spPr>
          <a:xfrm>
            <a:off x="4392670" y="2003749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71 Conector recto"/>
          <p:cNvCxnSpPr/>
          <p:nvPr/>
        </p:nvCxnSpPr>
        <p:spPr>
          <a:xfrm>
            <a:off x="4392669" y="3329930"/>
            <a:ext cx="1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2 Marcador de contenido"/>
          <p:cNvSpPr txBox="1">
            <a:spLocks/>
          </p:cNvSpPr>
          <p:nvPr/>
        </p:nvSpPr>
        <p:spPr>
          <a:xfrm>
            <a:off x="4525785" y="2478150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R</a:t>
            </a:r>
            <a:r>
              <a:rPr lang="es-MX" sz="3200" baseline="-25000" dirty="0" err="1"/>
              <a:t>x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0" name="4 Grupo"/>
          <p:cNvGrpSpPr/>
          <p:nvPr/>
        </p:nvGrpSpPr>
        <p:grpSpPr>
          <a:xfrm rot="5400000">
            <a:off x="3772218" y="2631307"/>
            <a:ext cx="1152128" cy="376808"/>
            <a:chOff x="1259632" y="2492896"/>
            <a:chExt cx="1584176" cy="376808"/>
          </a:xfrm>
        </p:grpSpPr>
        <p:cxnSp>
          <p:nvCxnSpPr>
            <p:cNvPr id="71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21 Conector recto"/>
          <p:cNvCxnSpPr/>
          <p:nvPr/>
        </p:nvCxnSpPr>
        <p:spPr>
          <a:xfrm flipV="1">
            <a:off x="3900162" y="3650710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Elipse 82"/>
          <p:cNvSpPr/>
          <p:nvPr/>
        </p:nvSpPr>
        <p:spPr>
          <a:xfrm>
            <a:off x="3289742" y="1945582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4" name="Elipse 83"/>
          <p:cNvSpPr/>
          <p:nvPr/>
        </p:nvSpPr>
        <p:spPr>
          <a:xfrm>
            <a:off x="3265661" y="3594998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5" name="Elipse 84"/>
          <p:cNvSpPr/>
          <p:nvPr/>
        </p:nvSpPr>
        <p:spPr>
          <a:xfrm>
            <a:off x="3823359" y="3552702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6" name="Elipse 85"/>
          <p:cNvSpPr/>
          <p:nvPr/>
        </p:nvSpPr>
        <p:spPr>
          <a:xfrm>
            <a:off x="3853063" y="1914880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7" name="Conector recto 86"/>
          <p:cNvCxnSpPr/>
          <p:nvPr/>
        </p:nvCxnSpPr>
        <p:spPr>
          <a:xfrm>
            <a:off x="3684683" y="1526320"/>
            <a:ext cx="0" cy="2808967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6185163"/>
              </p:ext>
            </p:extLst>
          </p:nvPr>
        </p:nvGraphicFramePr>
        <p:xfrm>
          <a:off x="5713933" y="1895512"/>
          <a:ext cx="1768478" cy="218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Ecuación" r:id="rId3" imgW="698400" imgH="901440" progId="Equation.3">
                  <p:embed/>
                </p:oleObj>
              </mc:Choice>
              <mc:Fallback>
                <p:oleObj name="Ecuación" r:id="rId3" imgW="698400" imgH="901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3933" y="1895512"/>
                        <a:ext cx="1768478" cy="21869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156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2400" b="1" dirty="0" smtClean="0"/>
              <a:t>INDICE</a:t>
            </a:r>
            <a:endParaRPr lang="es-MX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dirty="0"/>
              <a:t>Fuente de voltaje en </a:t>
            </a:r>
            <a:r>
              <a:rPr lang="es-MX" dirty="0" err="1"/>
              <a:t>c.d</a:t>
            </a:r>
            <a:r>
              <a:rPr lang="es-MX" dirty="0" smtClean="0"/>
              <a:t>.</a:t>
            </a:r>
          </a:p>
          <a:p>
            <a:r>
              <a:rPr lang="es-MX" dirty="0"/>
              <a:t>Divisor de Voltaje Resistivo </a:t>
            </a:r>
            <a:endParaRPr lang="es-MX" dirty="0" smtClean="0"/>
          </a:p>
          <a:p>
            <a:r>
              <a:rPr lang="es-MX" dirty="0"/>
              <a:t>Divisor de Corriente Resistivo </a:t>
            </a:r>
            <a:endParaRPr lang="es-MX" dirty="0" smtClean="0"/>
          </a:p>
          <a:p>
            <a:r>
              <a:rPr lang="es-MX" dirty="0"/>
              <a:t>Teorema de Superposición </a:t>
            </a:r>
            <a:endParaRPr lang="es-MX" dirty="0" smtClean="0"/>
          </a:p>
          <a:p>
            <a:r>
              <a:rPr lang="es-MX" dirty="0"/>
              <a:t>Teorema de </a:t>
            </a:r>
            <a:r>
              <a:rPr lang="es-MX" dirty="0" err="1"/>
              <a:t>Thevenin</a:t>
            </a:r>
            <a:r>
              <a:rPr lang="es-MX" dirty="0"/>
              <a:t> </a:t>
            </a:r>
            <a:endParaRPr lang="es-MX" dirty="0" smtClean="0"/>
          </a:p>
          <a:p>
            <a:r>
              <a:rPr lang="es-MX" dirty="0"/>
              <a:t>Teorema de Norton </a:t>
            </a:r>
            <a:endParaRPr lang="es-MX" dirty="0" smtClean="0"/>
          </a:p>
          <a:p>
            <a:r>
              <a:rPr lang="es-MX" dirty="0" smtClean="0"/>
              <a:t>Tarea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0570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3200" b="1" dirty="0" smtClean="0"/>
              <a:t>BIBLIOGRAFIA</a:t>
            </a:r>
            <a:endParaRPr lang="es-MX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1400" dirty="0" smtClean="0"/>
              <a:t>Richard </a:t>
            </a:r>
            <a:r>
              <a:rPr lang="es-MX" sz="1400" dirty="0"/>
              <a:t>C. </a:t>
            </a:r>
            <a:r>
              <a:rPr lang="es-MX" sz="1400" dirty="0" err="1"/>
              <a:t>Dorf</a:t>
            </a:r>
            <a:r>
              <a:rPr lang="es-MX" sz="1400" dirty="0"/>
              <a:t>, James A. </a:t>
            </a:r>
            <a:r>
              <a:rPr lang="es-MX" sz="1400" dirty="0" err="1"/>
              <a:t>Svoboda</a:t>
            </a:r>
            <a:r>
              <a:rPr lang="es-MX" sz="1400" dirty="0"/>
              <a:t>, Circuitos eléctricos, México </a:t>
            </a:r>
            <a:r>
              <a:rPr lang="es-MX" sz="1400" dirty="0" err="1"/>
              <a:t>Alfaomega</a:t>
            </a:r>
            <a:r>
              <a:rPr lang="es-MX" sz="1400" dirty="0"/>
              <a:t>, c2011, ISBN: 9786077072324</a:t>
            </a:r>
          </a:p>
          <a:p>
            <a:r>
              <a:rPr lang="es-MX" sz="1400" dirty="0"/>
              <a:t>James W. </a:t>
            </a:r>
            <a:r>
              <a:rPr lang="es-MX" sz="1400" dirty="0" err="1"/>
              <a:t>Nilsson</a:t>
            </a:r>
            <a:r>
              <a:rPr lang="es-MX" sz="1400" dirty="0"/>
              <a:t>, </a:t>
            </a:r>
            <a:r>
              <a:rPr lang="es-MX" sz="1400" dirty="0" err="1"/>
              <a:t>Susan</a:t>
            </a:r>
            <a:r>
              <a:rPr lang="es-MX" sz="1400" dirty="0"/>
              <a:t> A. </a:t>
            </a:r>
            <a:r>
              <a:rPr lang="es-MX" sz="1400" dirty="0" err="1"/>
              <a:t>Riedel</a:t>
            </a:r>
            <a:r>
              <a:rPr lang="es-MX" sz="1400" dirty="0"/>
              <a:t>, Circuitos eléctricos , Madrid  Pearson Educación, 2005, ISBN: 9788420544588.</a:t>
            </a:r>
          </a:p>
          <a:p>
            <a:r>
              <a:rPr lang="es-MX" sz="1400" dirty="0" err="1"/>
              <a:t>Mahmood</a:t>
            </a:r>
            <a:r>
              <a:rPr lang="es-MX" sz="1400" dirty="0"/>
              <a:t> </a:t>
            </a:r>
            <a:r>
              <a:rPr lang="es-MX" sz="1400" dirty="0" err="1"/>
              <a:t>Nahvi</a:t>
            </a:r>
            <a:r>
              <a:rPr lang="es-MX" sz="1400" dirty="0"/>
              <a:t>, Joseph A. </a:t>
            </a:r>
            <a:r>
              <a:rPr lang="es-MX" sz="1400" dirty="0" err="1"/>
              <a:t>Edminister</a:t>
            </a:r>
            <a:r>
              <a:rPr lang="es-MX" sz="1400" dirty="0"/>
              <a:t>, Circuitos eléctricos y electrónicos, Madrid McGraw-Hill, c2005, ISBN: 8448145437.</a:t>
            </a:r>
          </a:p>
          <a:p>
            <a:r>
              <a:rPr lang="es-MX" sz="1400" dirty="0"/>
              <a:t>William H. </a:t>
            </a:r>
            <a:r>
              <a:rPr lang="es-MX" sz="1400" dirty="0" err="1"/>
              <a:t>Hayt</a:t>
            </a:r>
            <a:r>
              <a:rPr lang="es-MX" sz="1400" dirty="0"/>
              <a:t>, Jack E. </a:t>
            </a:r>
            <a:r>
              <a:rPr lang="es-MX" sz="1400" dirty="0" err="1"/>
              <a:t>Kemmerly</a:t>
            </a:r>
            <a:r>
              <a:rPr lang="es-MX" sz="1400" dirty="0"/>
              <a:t>, Steven M, Análisis de circuitos en ingeniería, McGraw-Hill Interamericana, c2007, ISBN: 9789701061077.</a:t>
            </a:r>
          </a:p>
          <a:p>
            <a:r>
              <a:rPr lang="es-MX" sz="1400" dirty="0"/>
              <a:t>Robert L. </a:t>
            </a:r>
            <a:r>
              <a:rPr lang="es-MX" sz="1400" dirty="0" err="1"/>
              <a:t>Boylestad</a:t>
            </a:r>
            <a:r>
              <a:rPr lang="es-MX" sz="1400" dirty="0"/>
              <a:t>,  Análisis introductorio de circuitos, México : Trillas, 1995, ISBN: 978968245188.</a:t>
            </a:r>
          </a:p>
          <a:p>
            <a:endParaRPr lang="es-MX" sz="34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57200" y="3865562"/>
            <a:ext cx="8229600" cy="226298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MX" sz="1800" b="1" dirty="0" smtClean="0"/>
              <a:t>Básica</a:t>
            </a:r>
          </a:p>
          <a:p>
            <a:r>
              <a:rPr lang="es-MX" sz="1800" dirty="0" smtClean="0"/>
              <a:t>1. William H. </a:t>
            </a:r>
            <a:r>
              <a:rPr lang="es-MX" sz="1800" dirty="0" err="1" smtClean="0"/>
              <a:t>Hayt</a:t>
            </a:r>
            <a:r>
              <a:rPr lang="es-MX" sz="1800" dirty="0" smtClean="0"/>
              <a:t>, </a:t>
            </a:r>
            <a:r>
              <a:rPr lang="es-MX" sz="1800" dirty="0" err="1" smtClean="0"/>
              <a:t>Jr</a:t>
            </a:r>
            <a:r>
              <a:rPr lang="es-MX" sz="1800" dirty="0" smtClean="0"/>
              <a:t> and Jack E. </a:t>
            </a:r>
            <a:r>
              <a:rPr lang="es-MX" sz="1800" dirty="0" err="1" smtClean="0"/>
              <a:t>Kemmerly</a:t>
            </a:r>
            <a:r>
              <a:rPr lang="es-MX" sz="1800" dirty="0" smtClean="0"/>
              <a:t> “Análisis de circuitos en Ingeniería “ McGraw-Hill, 2003</a:t>
            </a:r>
          </a:p>
          <a:p>
            <a:r>
              <a:rPr lang="es-MX" sz="1800" dirty="0" smtClean="0"/>
              <a:t>2. James W. </a:t>
            </a:r>
            <a:r>
              <a:rPr lang="es-MX" sz="1800" dirty="0" err="1" smtClean="0"/>
              <a:t>Nilsson</a:t>
            </a:r>
            <a:r>
              <a:rPr lang="es-MX" sz="1800" dirty="0" smtClean="0"/>
              <a:t> and </a:t>
            </a:r>
            <a:r>
              <a:rPr lang="es-MX" sz="1800" dirty="0" err="1" smtClean="0"/>
              <a:t>Susan</a:t>
            </a:r>
            <a:r>
              <a:rPr lang="es-MX" sz="1800" dirty="0" smtClean="0"/>
              <a:t> A. </a:t>
            </a:r>
            <a:r>
              <a:rPr lang="es-MX" sz="1800" dirty="0" err="1" smtClean="0"/>
              <a:t>Riedel</a:t>
            </a:r>
            <a:r>
              <a:rPr lang="es-MX" sz="1800" dirty="0" smtClean="0"/>
              <a:t> “Circuitos Eléctricos”, Prentice Hall 2005</a:t>
            </a:r>
          </a:p>
          <a:p>
            <a:r>
              <a:rPr lang="es-MX" sz="1800" dirty="0" smtClean="0"/>
              <a:t>3. </a:t>
            </a:r>
            <a:r>
              <a:rPr lang="es-MX" sz="1800" dirty="0" err="1" smtClean="0"/>
              <a:t>Dorf</a:t>
            </a:r>
            <a:r>
              <a:rPr lang="es-MX" sz="1800" dirty="0" smtClean="0"/>
              <a:t> Richard C., “Circuitos Eléctricos: Introducción al análisis y diseño”, </a:t>
            </a:r>
            <a:r>
              <a:rPr lang="es-MX" sz="1800" dirty="0" err="1" smtClean="0"/>
              <a:t>Alfaomega</a:t>
            </a:r>
            <a:r>
              <a:rPr lang="es-MX" sz="1800" dirty="0" smtClean="0"/>
              <a:t> 2000</a:t>
            </a:r>
          </a:p>
          <a:p>
            <a:r>
              <a:rPr lang="es-MX" sz="1800" b="1" dirty="0" smtClean="0"/>
              <a:t>Complementaria.</a:t>
            </a:r>
          </a:p>
          <a:p>
            <a:r>
              <a:rPr lang="es-MX" sz="1800" dirty="0" smtClean="0"/>
              <a:t>4.WOLF, Stanley “Guía para Mediciones Electrónicas y Prácticas de Laboratorio” Prentice-Hall</a:t>
            </a:r>
          </a:p>
          <a:p>
            <a:r>
              <a:rPr lang="es-MX" sz="1800" dirty="0" smtClean="0"/>
              <a:t>Hispanoamericana México, 1980</a:t>
            </a:r>
          </a:p>
          <a:p>
            <a:r>
              <a:rPr lang="es-MX" sz="1800" dirty="0" smtClean="0"/>
              <a:t>5.Nilsson </a:t>
            </a:r>
            <a:r>
              <a:rPr lang="es-MX" sz="1800" dirty="0" err="1" smtClean="0"/>
              <a:t>Riedel</a:t>
            </a:r>
            <a:r>
              <a:rPr lang="es-MX" sz="1800" dirty="0" smtClean="0"/>
              <a:t>, “Circuitos </a:t>
            </a:r>
            <a:r>
              <a:rPr lang="es-MX" sz="1800" dirty="0" err="1" smtClean="0"/>
              <a:t>Electricos</a:t>
            </a:r>
            <a:r>
              <a:rPr lang="es-MX" sz="1800" dirty="0" smtClean="0"/>
              <a:t>”, Prentice Hall, 2005</a:t>
            </a:r>
          </a:p>
          <a:p>
            <a:r>
              <a:rPr lang="es-MX" sz="1800" dirty="0" smtClean="0"/>
              <a:t>6. Jorge </a:t>
            </a:r>
            <a:r>
              <a:rPr lang="es-MX" sz="1800" dirty="0" err="1" smtClean="0"/>
              <a:t>Raul</a:t>
            </a:r>
            <a:r>
              <a:rPr lang="es-MX" sz="1800" dirty="0" smtClean="0"/>
              <a:t> Villaseñor </a:t>
            </a:r>
            <a:r>
              <a:rPr lang="es-MX" sz="1800" dirty="0" err="1" smtClean="0"/>
              <a:t>Gomez</a:t>
            </a:r>
            <a:r>
              <a:rPr lang="es-MX" sz="1800" dirty="0" smtClean="0"/>
              <a:t>, “Circuitos </a:t>
            </a:r>
            <a:r>
              <a:rPr lang="es-MX" sz="1800" dirty="0" err="1" smtClean="0"/>
              <a:t>Electricos</a:t>
            </a:r>
            <a:r>
              <a:rPr lang="es-MX" sz="1800" dirty="0" smtClean="0"/>
              <a:t> y </a:t>
            </a:r>
            <a:r>
              <a:rPr lang="es-MX" sz="1800" dirty="0" err="1" smtClean="0"/>
              <a:t>Electronicos</a:t>
            </a:r>
            <a:r>
              <a:rPr lang="es-MX" sz="1800" dirty="0" smtClean="0"/>
              <a:t>: Fundamentos y </a:t>
            </a:r>
            <a:r>
              <a:rPr lang="es-MX" sz="1800" dirty="0" err="1" smtClean="0"/>
              <a:t>Tecnicas</a:t>
            </a:r>
            <a:r>
              <a:rPr lang="es-MX" sz="1800" dirty="0" smtClean="0"/>
              <a:t> para su</a:t>
            </a:r>
          </a:p>
          <a:p>
            <a:r>
              <a:rPr lang="es-MX" sz="1800" dirty="0" err="1" smtClean="0"/>
              <a:t>Analisis</a:t>
            </a:r>
            <a:r>
              <a:rPr lang="es-MX" sz="1800" dirty="0" smtClean="0"/>
              <a:t>”, Prentice Hall, 2010</a:t>
            </a:r>
          </a:p>
          <a:p>
            <a:endParaRPr lang="es-MX" sz="1800" dirty="0" smtClean="0"/>
          </a:p>
          <a:p>
            <a:endParaRPr lang="es-MX" sz="1800" dirty="0" smtClean="0"/>
          </a:p>
          <a:p>
            <a:pPr marL="0" indent="0">
              <a:buFont typeface="Arial"/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529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157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Fuente de voltaje en </a:t>
            </a:r>
            <a:r>
              <a:rPr lang="es-MX" dirty="0" err="1" smtClean="0"/>
              <a:t>c.d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1224135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Fuente de voltaje: se considera el voltaje constante ante cualquier perturbación del sistema: 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2138148"/>
            <a:ext cx="2024060" cy="1143537"/>
          </a:xfrm>
          <a:prstGeom prst="rect">
            <a:avLst/>
          </a:prstGeom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179512" y="3428999"/>
            <a:ext cx="8229600" cy="133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Fuente de corriente: se considera la corriente  constante ante cualquier perturbación del sistema: 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7" y="4911766"/>
            <a:ext cx="2024061" cy="125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77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ángulo 103"/>
          <p:cNvSpPr/>
          <p:nvPr/>
        </p:nvSpPr>
        <p:spPr>
          <a:xfrm>
            <a:off x="5132464" y="3429000"/>
            <a:ext cx="2328542" cy="19984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MX" dirty="0" smtClean="0"/>
              <a:t>Divisor de Voltaje Resistivo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180728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Un divisor de voltaje resistivo es un arreglo en serie que divide la tensión de un circuito en una o más resistencias </a:t>
            </a:r>
            <a:endParaRPr lang="es-MX" dirty="0"/>
          </a:p>
        </p:txBody>
      </p:sp>
      <p:cxnSp>
        <p:nvCxnSpPr>
          <p:cNvPr id="4" name="15 Conector recto"/>
          <p:cNvCxnSpPr/>
          <p:nvPr/>
        </p:nvCxnSpPr>
        <p:spPr>
          <a:xfrm>
            <a:off x="779456" y="5607961"/>
            <a:ext cx="1721666" cy="90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6 Conector recto"/>
          <p:cNvCxnSpPr/>
          <p:nvPr/>
        </p:nvCxnSpPr>
        <p:spPr>
          <a:xfrm>
            <a:off x="789943" y="2979515"/>
            <a:ext cx="0" cy="12016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2636646" y="442947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b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71 Conector recto"/>
          <p:cNvCxnSpPr/>
          <p:nvPr/>
        </p:nvCxnSpPr>
        <p:spPr>
          <a:xfrm>
            <a:off x="2501122" y="3955077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4 Grupo"/>
          <p:cNvGrpSpPr/>
          <p:nvPr/>
        </p:nvGrpSpPr>
        <p:grpSpPr>
          <a:xfrm rot="5400000">
            <a:off x="1883079" y="4582635"/>
            <a:ext cx="1152128" cy="376808"/>
            <a:chOff x="1259632" y="2492896"/>
            <a:chExt cx="1584176" cy="376808"/>
          </a:xfrm>
        </p:grpSpPr>
        <p:cxnSp>
          <p:nvCxnSpPr>
            <p:cNvPr id="2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2689468" y="326094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7" name="71 Conector recto"/>
          <p:cNvCxnSpPr/>
          <p:nvPr/>
        </p:nvCxnSpPr>
        <p:spPr>
          <a:xfrm>
            <a:off x="2502326" y="5281258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>
            <a:off x="772174" y="2979515"/>
            <a:ext cx="1728948" cy="16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>
            <a:off x="772174" y="4377983"/>
            <a:ext cx="1" cy="12299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upo 52"/>
          <p:cNvGrpSpPr/>
          <p:nvPr/>
        </p:nvGrpSpPr>
        <p:grpSpPr>
          <a:xfrm>
            <a:off x="530855" y="4181150"/>
            <a:ext cx="497202" cy="185759"/>
            <a:chOff x="1089314" y="2811193"/>
            <a:chExt cx="497202" cy="185759"/>
          </a:xfrm>
        </p:grpSpPr>
        <p:cxnSp>
          <p:nvCxnSpPr>
            <p:cNvPr id="54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2 Marcador de contenido"/>
          <p:cNvSpPr txBox="1">
            <a:spLocks/>
          </p:cNvSpPr>
          <p:nvPr/>
        </p:nvSpPr>
        <p:spPr>
          <a:xfrm>
            <a:off x="936632" y="417222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grpSp>
        <p:nvGrpSpPr>
          <p:cNvPr id="61" name="4 Grupo"/>
          <p:cNvGrpSpPr/>
          <p:nvPr/>
        </p:nvGrpSpPr>
        <p:grpSpPr>
          <a:xfrm rot="5400000">
            <a:off x="1883079" y="3348347"/>
            <a:ext cx="1152128" cy="376808"/>
            <a:chOff x="1259632" y="2492896"/>
            <a:chExt cx="1584176" cy="376808"/>
          </a:xfrm>
        </p:grpSpPr>
        <p:cxnSp>
          <p:nvCxnSpPr>
            <p:cNvPr id="6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Elipse 81"/>
          <p:cNvSpPr/>
          <p:nvPr/>
        </p:nvSpPr>
        <p:spPr>
          <a:xfrm>
            <a:off x="2383040" y="4076640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3" name="Conector recto 82"/>
          <p:cNvCxnSpPr/>
          <p:nvPr/>
        </p:nvCxnSpPr>
        <p:spPr>
          <a:xfrm>
            <a:off x="2500021" y="4176317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2 Marcador de contenido"/>
          <p:cNvSpPr txBox="1">
            <a:spLocks/>
          </p:cNvSpPr>
          <p:nvPr/>
        </p:nvSpPr>
        <p:spPr>
          <a:xfrm>
            <a:off x="3528872" y="4586339"/>
            <a:ext cx="57241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V</a:t>
            </a:r>
            <a:r>
              <a:rPr lang="es-MX" sz="3200" baseline="-25000" dirty="0" err="1" smtClean="0"/>
              <a:t>b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6" name="Conector recto 85"/>
          <p:cNvCxnSpPr/>
          <p:nvPr/>
        </p:nvCxnSpPr>
        <p:spPr>
          <a:xfrm flipV="1">
            <a:off x="2529268" y="5617038"/>
            <a:ext cx="1170875" cy="1444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Elipse 86"/>
          <p:cNvSpPr/>
          <p:nvPr/>
        </p:nvSpPr>
        <p:spPr>
          <a:xfrm>
            <a:off x="2400391" y="5520891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9" name="Conector recto 88"/>
          <p:cNvCxnSpPr/>
          <p:nvPr/>
        </p:nvCxnSpPr>
        <p:spPr>
          <a:xfrm>
            <a:off x="3687597" y="3775462"/>
            <a:ext cx="12547" cy="81913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cto 89"/>
          <p:cNvCxnSpPr/>
          <p:nvPr/>
        </p:nvCxnSpPr>
        <p:spPr>
          <a:xfrm>
            <a:off x="3690920" y="5199468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3874739"/>
              </p:ext>
            </p:extLst>
          </p:nvPr>
        </p:nvGraphicFramePr>
        <p:xfrm>
          <a:off x="4108068" y="2367545"/>
          <a:ext cx="1741487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cuación" r:id="rId3" imgW="812520" imgH="228600" progId="Equation.3">
                  <p:embed/>
                </p:oleObj>
              </mc:Choice>
              <mc:Fallback>
                <p:oleObj name="Ecuación" r:id="rId3" imgW="8125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8068" y="2367545"/>
                        <a:ext cx="1741487" cy="4683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400094"/>
              </p:ext>
            </p:extLst>
          </p:nvPr>
        </p:nvGraphicFramePr>
        <p:xfrm>
          <a:off x="6661006" y="2093690"/>
          <a:ext cx="17414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cuación" r:id="rId5" imgW="812520" imgH="431640" progId="Equation.3">
                  <p:embed/>
                </p:oleObj>
              </mc:Choice>
              <mc:Fallback>
                <p:oleObj name="Ecuación" r:id="rId5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006" y="2093690"/>
                        <a:ext cx="1741488" cy="885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3" name="Conector recto de flecha 92"/>
          <p:cNvCxnSpPr/>
          <p:nvPr/>
        </p:nvCxnSpPr>
        <p:spPr>
          <a:xfrm>
            <a:off x="2097969" y="3975779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2 Marcador de contenido"/>
          <p:cNvSpPr txBox="1">
            <a:spLocks/>
          </p:cNvSpPr>
          <p:nvPr/>
        </p:nvSpPr>
        <p:spPr>
          <a:xfrm>
            <a:off x="1903011" y="4599417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 smtClean="0"/>
              <a:t>s</a:t>
            </a:r>
            <a:endParaRPr lang="es-MX" sz="3200" i="1" baseline="-25000" dirty="0"/>
          </a:p>
        </p:txBody>
      </p:sp>
      <p:graphicFrame>
        <p:nvGraphicFramePr>
          <p:cNvPr id="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875667"/>
              </p:ext>
            </p:extLst>
          </p:nvPr>
        </p:nvGraphicFramePr>
        <p:xfrm>
          <a:off x="5423375" y="4382602"/>
          <a:ext cx="17414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cuación" r:id="rId7" imgW="812520" imgH="431640" progId="Equation.3">
                  <p:embed/>
                </p:oleObj>
              </mc:Choice>
              <mc:Fallback>
                <p:oleObj name="Ecuación" r:id="rId7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3375" y="4382602"/>
                        <a:ext cx="1741488" cy="885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6" name="Conector recto 95"/>
          <p:cNvCxnSpPr/>
          <p:nvPr/>
        </p:nvCxnSpPr>
        <p:spPr>
          <a:xfrm>
            <a:off x="2529268" y="2981197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Elipse 96"/>
          <p:cNvSpPr/>
          <p:nvPr/>
        </p:nvSpPr>
        <p:spPr>
          <a:xfrm>
            <a:off x="2417891" y="2869012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9" name="2 Marcador de contenido"/>
          <p:cNvSpPr txBox="1">
            <a:spLocks/>
          </p:cNvSpPr>
          <p:nvPr/>
        </p:nvSpPr>
        <p:spPr>
          <a:xfrm>
            <a:off x="3511103" y="3236197"/>
            <a:ext cx="61724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V</a:t>
            </a:r>
            <a:r>
              <a:rPr lang="es-MX" sz="3200" baseline="-25000" dirty="0" smtClean="0"/>
              <a:t>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0" name="Conector recto 99"/>
          <p:cNvCxnSpPr/>
          <p:nvPr/>
        </p:nvCxnSpPr>
        <p:spPr>
          <a:xfrm>
            <a:off x="3728524" y="2934301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687728"/>
              </p:ext>
            </p:extLst>
          </p:nvPr>
        </p:nvGraphicFramePr>
        <p:xfrm>
          <a:off x="5437907" y="3429000"/>
          <a:ext cx="17414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cuación" r:id="rId9" imgW="812520" imgH="431640" progId="Equation.3">
                  <p:embed/>
                </p:oleObj>
              </mc:Choice>
              <mc:Fallback>
                <p:oleObj name="Ecuación" r:id="rId9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7907" y="3429000"/>
                        <a:ext cx="1741488" cy="885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" name="Flecha derecha 102"/>
          <p:cNvSpPr/>
          <p:nvPr/>
        </p:nvSpPr>
        <p:spPr>
          <a:xfrm>
            <a:off x="6028683" y="2404367"/>
            <a:ext cx="411354" cy="470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5" name="Marcador de contenido 2"/>
          <p:cNvSpPr txBox="1">
            <a:spLocks/>
          </p:cNvSpPr>
          <p:nvPr/>
        </p:nvSpPr>
        <p:spPr>
          <a:xfrm>
            <a:off x="1403648" y="5932347"/>
            <a:ext cx="7283152" cy="79863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Obtén la suma de V</a:t>
            </a:r>
            <a:r>
              <a:rPr lang="es-MX" baseline="-25000" dirty="0" smtClean="0"/>
              <a:t>a</a:t>
            </a:r>
            <a:r>
              <a:rPr lang="es-MX" dirty="0" smtClean="0"/>
              <a:t> y </a:t>
            </a:r>
            <a:r>
              <a:rPr lang="es-MX" dirty="0" err="1" smtClean="0"/>
              <a:t>V</a:t>
            </a:r>
            <a:r>
              <a:rPr lang="es-MX" baseline="-25000" dirty="0" err="1" smtClean="0"/>
              <a:t>b</a:t>
            </a:r>
            <a:r>
              <a:rPr lang="es-MX" baseline="-25000" dirty="0" smtClean="0"/>
              <a:t> </a:t>
            </a:r>
            <a:r>
              <a:rPr lang="es-MX" dirty="0"/>
              <a:t>para comprobar </a:t>
            </a:r>
            <a:r>
              <a:rPr lang="es-MX" dirty="0" smtClean="0"/>
              <a:t>las ecuaciones  </a:t>
            </a:r>
            <a:endParaRPr lang="es-MX" dirty="0"/>
          </a:p>
        </p:txBody>
      </p:sp>
      <p:pic>
        <p:nvPicPr>
          <p:cNvPr id="106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6130" y="5835320"/>
            <a:ext cx="792088" cy="873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928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Comprobación </a:t>
            </a:r>
            <a:endParaRPr lang="es-MX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956727"/>
              </p:ext>
            </p:extLst>
          </p:nvPr>
        </p:nvGraphicFramePr>
        <p:xfrm>
          <a:off x="3225006" y="2636912"/>
          <a:ext cx="2693988" cy="317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cuación" r:id="rId3" imgW="1257120" imgH="1549080" progId="Equation.3">
                  <p:embed/>
                </p:oleObj>
              </mc:Choice>
              <mc:Fallback>
                <p:oleObj name="Ecuación" r:id="rId3" imgW="1257120" imgH="1549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5006" y="2636912"/>
                        <a:ext cx="2693988" cy="31781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180728"/>
          </a:xfrm>
        </p:spPr>
        <p:txBody>
          <a:bodyPr>
            <a:normAutofit/>
          </a:bodyPr>
          <a:lstStyle/>
          <a:p>
            <a:r>
              <a:rPr lang="es-MX" dirty="0" smtClean="0"/>
              <a:t>Una forma de comprobar la igualdad consiste en sumar los voltajes V</a:t>
            </a:r>
            <a:r>
              <a:rPr lang="es-MX" baseline="-25000" dirty="0" smtClean="0"/>
              <a:t>a</a:t>
            </a:r>
            <a:r>
              <a:rPr lang="es-MX" dirty="0" smtClean="0"/>
              <a:t> y </a:t>
            </a:r>
            <a:r>
              <a:rPr lang="es-MX" dirty="0" err="1" smtClean="0"/>
              <a:t>V</a:t>
            </a:r>
            <a:r>
              <a:rPr lang="es-MX" baseline="-25000" dirty="0" err="1"/>
              <a:t>b</a:t>
            </a:r>
            <a:r>
              <a:rPr lang="es-MX" dirty="0" smtClean="0"/>
              <a:t> es decir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45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Ejercicio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dirty="0" smtClean="0"/>
              <a:t>Diseña un divisor de voltaje con las resistencias usadas en laboratorio (</a:t>
            </a:r>
            <a:r>
              <a:rPr lang="es-MX" dirty="0"/>
              <a:t>R</a:t>
            </a:r>
            <a:r>
              <a:rPr lang="es-MX" baseline="-25000" dirty="0"/>
              <a:t>1</a:t>
            </a:r>
            <a:r>
              <a:rPr lang="es-MX" dirty="0"/>
              <a:t>=1k</a:t>
            </a:r>
            <a:r>
              <a:rPr lang="es-MX" dirty="0">
                <a:latin typeface="Symbol" panose="05050102010706020507" pitchFamily="18" charset="2"/>
              </a:rPr>
              <a:t>W</a:t>
            </a:r>
            <a:r>
              <a:rPr lang="es-MX" dirty="0"/>
              <a:t>, R</a:t>
            </a:r>
            <a:r>
              <a:rPr lang="es-MX" baseline="-25000" dirty="0"/>
              <a:t>2</a:t>
            </a:r>
            <a:r>
              <a:rPr lang="es-MX" dirty="0"/>
              <a:t>=2.2k</a:t>
            </a:r>
            <a:r>
              <a:rPr lang="es-MX" dirty="0">
                <a:latin typeface="Symbol" panose="05050102010706020507" pitchFamily="18" charset="2"/>
              </a:rPr>
              <a:t>W </a:t>
            </a:r>
            <a:r>
              <a:rPr lang="es-MX" dirty="0"/>
              <a:t> y </a:t>
            </a:r>
            <a:r>
              <a:rPr lang="es-MX" dirty="0" smtClean="0"/>
              <a:t>R</a:t>
            </a:r>
            <a:r>
              <a:rPr lang="es-MX" baseline="-25000" dirty="0" smtClean="0"/>
              <a:t>3</a:t>
            </a:r>
            <a:r>
              <a:rPr lang="es-MX" dirty="0" smtClean="0"/>
              <a:t>=3.3k</a:t>
            </a:r>
            <a:r>
              <a:rPr lang="es-MX" dirty="0" smtClean="0">
                <a:latin typeface="Symbol" panose="05050102010706020507" pitchFamily="18" charset="2"/>
              </a:rPr>
              <a:t>W</a:t>
            </a:r>
            <a:r>
              <a:rPr lang="es-MX" dirty="0" smtClean="0"/>
              <a:t>)para obtener a la salida aproximadamente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a)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b)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c)</a:t>
            </a:r>
            <a:endParaRPr lang="es-MX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5004771"/>
              </p:ext>
            </p:extLst>
          </p:nvPr>
        </p:nvGraphicFramePr>
        <p:xfrm>
          <a:off x="979675" y="2805890"/>
          <a:ext cx="75723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cuación" r:id="rId3" imgW="291960" imgH="393480" progId="Equation.3">
                  <p:embed/>
                </p:oleObj>
              </mc:Choice>
              <mc:Fallback>
                <p:oleObj name="Ecuación" r:id="rId3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675" y="2805890"/>
                        <a:ext cx="757237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293155"/>
              </p:ext>
            </p:extLst>
          </p:nvPr>
        </p:nvGraphicFramePr>
        <p:xfrm>
          <a:off x="1034683" y="4107284"/>
          <a:ext cx="72548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cuación" r:id="rId5" imgW="279360" imgH="393480" progId="Equation.3">
                  <p:embed/>
                </p:oleObj>
              </mc:Choice>
              <mc:Fallback>
                <p:oleObj name="Ecuación" r:id="rId5" imgW="279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4683" y="4107284"/>
                        <a:ext cx="725487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463650"/>
              </p:ext>
            </p:extLst>
          </p:nvPr>
        </p:nvGraphicFramePr>
        <p:xfrm>
          <a:off x="1019175" y="5334000"/>
          <a:ext cx="757238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cuación" r:id="rId7" imgW="291960" imgH="393480" progId="Equation.3">
                  <p:embed/>
                </p:oleObj>
              </mc:Choice>
              <mc:Fallback>
                <p:oleObj name="Ecuación" r:id="rId7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175" y="5334000"/>
                        <a:ext cx="757238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973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Tabla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82921"/>
              </p:ext>
            </p:extLst>
          </p:nvPr>
        </p:nvGraphicFramePr>
        <p:xfrm>
          <a:off x="4520466" y="1580082"/>
          <a:ext cx="4313138" cy="3916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3742"/>
                <a:gridCol w="1152128"/>
                <a:gridCol w="1237268"/>
              </a:tblGrid>
              <a:tr h="480766">
                <a:tc>
                  <a:txBody>
                    <a:bodyPr/>
                    <a:lstStyle/>
                    <a:p>
                      <a:r>
                        <a:rPr lang="es-MX" sz="3600" dirty="0" smtClean="0"/>
                        <a:t>Caso </a:t>
                      </a:r>
                      <a:endParaRPr lang="es-MX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600" dirty="0" smtClean="0"/>
                        <a:t>Ra</a:t>
                      </a:r>
                      <a:endParaRPr lang="es-MX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600" dirty="0" smtClean="0"/>
                        <a:t>Rb</a:t>
                      </a:r>
                      <a:endParaRPr lang="es-MX" sz="3600" dirty="0"/>
                    </a:p>
                  </a:txBody>
                  <a:tcPr/>
                </a:tc>
              </a:tr>
              <a:tr h="1092300"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1k</a:t>
                      </a:r>
                      <a:r>
                        <a:rPr lang="es-MX" sz="3200" dirty="0" smtClean="0">
                          <a:latin typeface="Symbol" panose="05050102010706020507" pitchFamily="18" charset="2"/>
                        </a:rPr>
                        <a:t>W</a:t>
                      </a:r>
                      <a:endParaRPr lang="es-MX" sz="3200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dirty="0" smtClean="0"/>
                        <a:t>1k</a:t>
                      </a:r>
                      <a:r>
                        <a:rPr lang="es-MX" sz="3200" dirty="0" smtClean="0">
                          <a:latin typeface="Symbol" panose="05050102010706020507" pitchFamily="18" charset="2"/>
                        </a:rPr>
                        <a:t>W</a:t>
                      </a:r>
                    </a:p>
                  </a:txBody>
                  <a:tcPr anchor="ctr"/>
                </a:tc>
              </a:tr>
              <a:tr h="1092300"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1k</a:t>
                      </a:r>
                      <a:r>
                        <a:rPr lang="es-MX" sz="3200" dirty="0" smtClean="0">
                          <a:latin typeface="Symbol" panose="05050102010706020507" pitchFamily="18" charset="2"/>
                        </a:rPr>
                        <a:t>W</a:t>
                      </a:r>
                      <a:endParaRPr lang="es-MX" sz="3200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dirty="0" smtClean="0"/>
                        <a:t>2.2k</a:t>
                      </a:r>
                      <a:r>
                        <a:rPr lang="es-MX" sz="3200" dirty="0" smtClean="0">
                          <a:latin typeface="Symbol" panose="05050102010706020507" pitchFamily="18" charset="2"/>
                        </a:rPr>
                        <a:t>W</a:t>
                      </a:r>
                    </a:p>
                  </a:txBody>
                  <a:tcPr anchor="ctr"/>
                </a:tc>
              </a:tr>
              <a:tr h="1092300">
                <a:tc>
                  <a:txBody>
                    <a:bodyPr/>
                    <a:lstStyle/>
                    <a:p>
                      <a:pPr algn="ctr"/>
                      <a:endParaRPr lang="es-MX" sz="3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1k</a:t>
                      </a:r>
                      <a:r>
                        <a:rPr lang="es-MX" sz="3200" dirty="0" smtClean="0">
                          <a:latin typeface="Symbol" panose="05050102010706020507" pitchFamily="18" charset="2"/>
                        </a:rPr>
                        <a:t>W</a:t>
                      </a:r>
                      <a:endParaRPr lang="es-MX" sz="3200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dirty="0" smtClean="0"/>
                        <a:t>3.3k</a:t>
                      </a:r>
                      <a:r>
                        <a:rPr lang="es-MX" sz="3200" dirty="0" smtClean="0">
                          <a:latin typeface="Symbol" panose="05050102010706020507" pitchFamily="18" charset="2"/>
                        </a:rPr>
                        <a:t>W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16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Respuesta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192887" y="4526154"/>
            <a:ext cx="2328542" cy="19984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5" name="15 Conector recto"/>
          <p:cNvCxnSpPr/>
          <p:nvPr/>
        </p:nvCxnSpPr>
        <p:spPr>
          <a:xfrm>
            <a:off x="736223" y="4005064"/>
            <a:ext cx="1721666" cy="90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16 Conector recto"/>
          <p:cNvCxnSpPr/>
          <p:nvPr/>
        </p:nvCxnSpPr>
        <p:spPr>
          <a:xfrm>
            <a:off x="746710" y="1376618"/>
            <a:ext cx="0" cy="12016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2593413" y="282658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b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71 Conector recto"/>
          <p:cNvCxnSpPr/>
          <p:nvPr/>
        </p:nvCxnSpPr>
        <p:spPr>
          <a:xfrm>
            <a:off x="2457889" y="2352180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4 Grupo"/>
          <p:cNvGrpSpPr/>
          <p:nvPr/>
        </p:nvGrpSpPr>
        <p:grpSpPr>
          <a:xfrm rot="5400000">
            <a:off x="1839846" y="2979738"/>
            <a:ext cx="1152128" cy="376808"/>
            <a:chOff x="1259632" y="2492896"/>
            <a:chExt cx="1584176" cy="376808"/>
          </a:xfrm>
        </p:grpSpPr>
        <p:cxnSp>
          <p:nvCxnSpPr>
            <p:cNvPr id="10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2 Marcador de contenido"/>
          <p:cNvSpPr txBox="1">
            <a:spLocks/>
          </p:cNvSpPr>
          <p:nvPr/>
        </p:nvSpPr>
        <p:spPr>
          <a:xfrm>
            <a:off x="2646235" y="165804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71 Conector recto"/>
          <p:cNvCxnSpPr/>
          <p:nvPr/>
        </p:nvCxnSpPr>
        <p:spPr>
          <a:xfrm>
            <a:off x="2459093" y="3678361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1 Conector recto"/>
          <p:cNvCxnSpPr/>
          <p:nvPr/>
        </p:nvCxnSpPr>
        <p:spPr>
          <a:xfrm>
            <a:off x="728941" y="1376618"/>
            <a:ext cx="1728948" cy="16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16 Conector recto"/>
          <p:cNvCxnSpPr/>
          <p:nvPr/>
        </p:nvCxnSpPr>
        <p:spPr>
          <a:xfrm>
            <a:off x="728941" y="2775086"/>
            <a:ext cx="1" cy="12299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o 24"/>
          <p:cNvGrpSpPr/>
          <p:nvPr/>
        </p:nvGrpSpPr>
        <p:grpSpPr>
          <a:xfrm>
            <a:off x="487622" y="2578253"/>
            <a:ext cx="497202" cy="185759"/>
            <a:chOff x="1089314" y="2811193"/>
            <a:chExt cx="497202" cy="185759"/>
          </a:xfrm>
        </p:grpSpPr>
        <p:cxnSp>
          <p:nvCxnSpPr>
            <p:cNvPr id="26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2 Marcador de contenido"/>
          <p:cNvSpPr txBox="1">
            <a:spLocks/>
          </p:cNvSpPr>
          <p:nvPr/>
        </p:nvSpPr>
        <p:spPr>
          <a:xfrm>
            <a:off x="893399" y="256932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smtClean="0"/>
              <a:t>V</a:t>
            </a:r>
            <a:r>
              <a:rPr lang="es-MX" sz="3200" i="1" baseline="-25000" dirty="0"/>
              <a:t>s</a:t>
            </a:r>
          </a:p>
        </p:txBody>
      </p:sp>
      <p:grpSp>
        <p:nvGrpSpPr>
          <p:cNvPr id="29" name="4 Grupo"/>
          <p:cNvGrpSpPr/>
          <p:nvPr/>
        </p:nvGrpSpPr>
        <p:grpSpPr>
          <a:xfrm rot="5400000">
            <a:off x="1839846" y="1745450"/>
            <a:ext cx="1152128" cy="376808"/>
            <a:chOff x="1259632" y="2492896"/>
            <a:chExt cx="1584176" cy="376808"/>
          </a:xfrm>
        </p:grpSpPr>
        <p:cxnSp>
          <p:nvCxnSpPr>
            <p:cNvPr id="30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Elipse 40"/>
          <p:cNvSpPr/>
          <p:nvPr/>
        </p:nvSpPr>
        <p:spPr>
          <a:xfrm>
            <a:off x="2339807" y="2473743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2" name="Conector recto 41"/>
          <p:cNvCxnSpPr/>
          <p:nvPr/>
        </p:nvCxnSpPr>
        <p:spPr>
          <a:xfrm>
            <a:off x="2456788" y="2573420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2 Marcador de contenido"/>
          <p:cNvSpPr txBox="1">
            <a:spLocks/>
          </p:cNvSpPr>
          <p:nvPr/>
        </p:nvSpPr>
        <p:spPr>
          <a:xfrm>
            <a:off x="3485639" y="2983442"/>
            <a:ext cx="57241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V</a:t>
            </a:r>
            <a:r>
              <a:rPr lang="es-MX" sz="3200" baseline="-25000" dirty="0" err="1" smtClean="0"/>
              <a:t>b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4" name="Conector recto 43"/>
          <p:cNvCxnSpPr/>
          <p:nvPr/>
        </p:nvCxnSpPr>
        <p:spPr>
          <a:xfrm flipV="1">
            <a:off x="2486035" y="4014141"/>
            <a:ext cx="1170875" cy="1444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lipse 44"/>
          <p:cNvSpPr/>
          <p:nvPr/>
        </p:nvSpPr>
        <p:spPr>
          <a:xfrm>
            <a:off x="2357158" y="3917994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6" name="Conector recto 45"/>
          <p:cNvCxnSpPr/>
          <p:nvPr/>
        </p:nvCxnSpPr>
        <p:spPr>
          <a:xfrm>
            <a:off x="3644364" y="2172565"/>
            <a:ext cx="12547" cy="81913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3647687" y="3596571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/>
          <p:cNvCxnSpPr/>
          <p:nvPr/>
        </p:nvCxnSpPr>
        <p:spPr>
          <a:xfrm>
            <a:off x="2054736" y="2372882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2 Marcador de contenido"/>
          <p:cNvSpPr txBox="1">
            <a:spLocks/>
          </p:cNvSpPr>
          <p:nvPr/>
        </p:nvSpPr>
        <p:spPr>
          <a:xfrm>
            <a:off x="1859778" y="299652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 smtClean="0"/>
              <a:t>s</a:t>
            </a:r>
            <a:endParaRPr lang="es-MX" sz="3200" i="1" baseline="-25000" dirty="0"/>
          </a:p>
        </p:txBody>
      </p:sp>
      <p:graphicFrame>
        <p:nvGraphicFramePr>
          <p:cNvPr id="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1389795"/>
              </p:ext>
            </p:extLst>
          </p:nvPr>
        </p:nvGraphicFramePr>
        <p:xfrm>
          <a:off x="1483798" y="5479756"/>
          <a:ext cx="17414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cuación" r:id="rId3" imgW="812520" imgH="431640" progId="Equation.3">
                  <p:embed/>
                </p:oleObj>
              </mc:Choice>
              <mc:Fallback>
                <p:oleObj name="Ecuación" r:id="rId3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3798" y="5479756"/>
                        <a:ext cx="1741488" cy="885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" name="Conector recto 50"/>
          <p:cNvCxnSpPr/>
          <p:nvPr/>
        </p:nvCxnSpPr>
        <p:spPr>
          <a:xfrm>
            <a:off x="2486035" y="1378300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Elipse 51"/>
          <p:cNvSpPr/>
          <p:nvPr/>
        </p:nvSpPr>
        <p:spPr>
          <a:xfrm>
            <a:off x="2374658" y="1266115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3" name="2 Marcador de contenido"/>
          <p:cNvSpPr txBox="1">
            <a:spLocks/>
          </p:cNvSpPr>
          <p:nvPr/>
        </p:nvSpPr>
        <p:spPr>
          <a:xfrm>
            <a:off x="3467870" y="1633300"/>
            <a:ext cx="61724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V</a:t>
            </a:r>
            <a:r>
              <a:rPr lang="es-MX" sz="3200" baseline="-25000" dirty="0" smtClean="0"/>
              <a:t>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4" name="Conector recto 53"/>
          <p:cNvCxnSpPr/>
          <p:nvPr/>
        </p:nvCxnSpPr>
        <p:spPr>
          <a:xfrm>
            <a:off x="3685291" y="1331404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3305550"/>
              </p:ext>
            </p:extLst>
          </p:nvPr>
        </p:nvGraphicFramePr>
        <p:xfrm>
          <a:off x="1498330" y="4526154"/>
          <a:ext cx="17414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cuación" r:id="rId5" imgW="812520" imgH="431640" progId="Equation.3">
                  <p:embed/>
                </p:oleObj>
              </mc:Choice>
              <mc:Fallback>
                <p:oleObj name="Ecuación" r:id="rId5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8330" y="4526154"/>
                        <a:ext cx="1741488" cy="885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302747"/>
              </p:ext>
            </p:extLst>
          </p:nvPr>
        </p:nvGraphicFramePr>
        <p:xfrm>
          <a:off x="5161363" y="2155790"/>
          <a:ext cx="75723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cuación" r:id="rId7" imgW="291960" imgH="393480" progId="Equation.3">
                  <p:embed/>
                </p:oleObj>
              </mc:Choice>
              <mc:Fallback>
                <p:oleObj name="Ecuación" r:id="rId7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1363" y="2155790"/>
                        <a:ext cx="757237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613156"/>
              </p:ext>
            </p:extLst>
          </p:nvPr>
        </p:nvGraphicFramePr>
        <p:xfrm>
          <a:off x="5115945" y="3375677"/>
          <a:ext cx="72548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Ecuación" r:id="rId9" imgW="279360" imgH="393480" progId="Equation.3">
                  <p:embed/>
                </p:oleObj>
              </mc:Choice>
              <mc:Fallback>
                <p:oleObj name="Ecuación" r:id="rId9" imgW="279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5945" y="3375677"/>
                        <a:ext cx="725487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3113548"/>
              </p:ext>
            </p:extLst>
          </p:nvPr>
        </p:nvGraphicFramePr>
        <p:xfrm>
          <a:off x="5187102" y="4501856"/>
          <a:ext cx="757238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cuación" r:id="rId11" imgW="291960" imgH="393480" progId="Equation.3">
                  <p:embed/>
                </p:oleObj>
              </mc:Choice>
              <mc:Fallback>
                <p:oleObj name="Ecuación" r:id="rId11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7102" y="4501856"/>
                        <a:ext cx="757238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163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ángulo 103"/>
          <p:cNvSpPr/>
          <p:nvPr/>
        </p:nvSpPr>
        <p:spPr>
          <a:xfrm>
            <a:off x="6033936" y="2896692"/>
            <a:ext cx="2328542" cy="19984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MX" dirty="0" smtClean="0"/>
              <a:t>Divisor de Corriente Resistivo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180728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Un divisor de corriente resistivo es un arreglo en paralelo que divide la corriente de un circuito entre una o más resistencias </a:t>
            </a:r>
            <a:endParaRPr lang="es-MX" dirty="0"/>
          </a:p>
        </p:txBody>
      </p:sp>
      <p:graphicFrame>
        <p:nvGraphicFramePr>
          <p:cNvPr id="10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7281764"/>
              </p:ext>
            </p:extLst>
          </p:nvPr>
        </p:nvGraphicFramePr>
        <p:xfrm>
          <a:off x="6284685" y="2871292"/>
          <a:ext cx="1851025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Ecuación" r:id="rId3" imgW="863280" imgH="457200" progId="Equation.3">
                  <p:embed/>
                </p:oleObj>
              </mc:Choice>
              <mc:Fallback>
                <p:oleObj name="Ecuación" r:id="rId3" imgW="8632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685" y="2871292"/>
                        <a:ext cx="1851025" cy="9382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" name="Marcador de contenido 2"/>
          <p:cNvSpPr txBox="1">
            <a:spLocks/>
          </p:cNvSpPr>
          <p:nvPr/>
        </p:nvSpPr>
        <p:spPr>
          <a:xfrm>
            <a:off x="1403648" y="5932347"/>
            <a:ext cx="7283152" cy="79863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Obtén la suma de </a:t>
            </a:r>
            <a:r>
              <a:rPr lang="es-MX" dirty="0" err="1" smtClean="0"/>
              <a:t>I</a:t>
            </a:r>
            <a:r>
              <a:rPr lang="es-MX" baseline="-25000" dirty="0" err="1" smtClean="0"/>
              <a:t>Ra</a:t>
            </a:r>
            <a:r>
              <a:rPr lang="es-MX" dirty="0" smtClean="0"/>
              <a:t> y </a:t>
            </a:r>
            <a:r>
              <a:rPr lang="es-MX" dirty="0" err="1" smtClean="0"/>
              <a:t>I</a:t>
            </a:r>
            <a:r>
              <a:rPr lang="es-MX" baseline="-25000" dirty="0" err="1" smtClean="0"/>
              <a:t>Rb</a:t>
            </a:r>
            <a:r>
              <a:rPr lang="es-MX" baseline="-25000" dirty="0" smtClean="0"/>
              <a:t>  </a:t>
            </a:r>
            <a:r>
              <a:rPr lang="es-MX" dirty="0"/>
              <a:t>para comprobar </a:t>
            </a:r>
            <a:r>
              <a:rPr lang="es-MX" dirty="0" smtClean="0"/>
              <a:t>las ecuaciones  </a:t>
            </a:r>
            <a:endParaRPr lang="es-MX" dirty="0"/>
          </a:p>
        </p:txBody>
      </p:sp>
      <p:pic>
        <p:nvPicPr>
          <p:cNvPr id="106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130" y="5835320"/>
            <a:ext cx="792088" cy="873412"/>
          </a:xfrm>
          <a:prstGeom prst="rect">
            <a:avLst/>
          </a:prstGeom>
          <a:noFill/>
        </p:spPr>
      </p:pic>
      <p:grpSp>
        <p:nvGrpSpPr>
          <p:cNvPr id="73" name="Grupo 72"/>
          <p:cNvGrpSpPr/>
          <p:nvPr/>
        </p:nvGrpSpPr>
        <p:grpSpPr>
          <a:xfrm>
            <a:off x="1157697" y="3764566"/>
            <a:ext cx="364600" cy="526599"/>
            <a:chOff x="3807571" y="2686377"/>
            <a:chExt cx="364600" cy="526599"/>
          </a:xfrm>
        </p:grpSpPr>
        <p:cxnSp>
          <p:nvCxnSpPr>
            <p:cNvPr id="74" name="Conector recto de flecha 73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Elipse 74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cxnSp>
        <p:nvCxnSpPr>
          <p:cNvPr id="77" name="71 Conector recto"/>
          <p:cNvCxnSpPr/>
          <p:nvPr/>
        </p:nvCxnSpPr>
        <p:spPr>
          <a:xfrm>
            <a:off x="1339997" y="3236492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1 Conector recto"/>
          <p:cNvCxnSpPr/>
          <p:nvPr/>
        </p:nvCxnSpPr>
        <p:spPr>
          <a:xfrm>
            <a:off x="1339997" y="4298636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2 Marcador de contenido"/>
          <p:cNvSpPr txBox="1">
            <a:spLocks/>
          </p:cNvSpPr>
          <p:nvPr/>
        </p:nvSpPr>
        <p:spPr>
          <a:xfrm>
            <a:off x="1565420" y="3726451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80" name="21 Conector recto"/>
          <p:cNvCxnSpPr/>
          <p:nvPr/>
        </p:nvCxnSpPr>
        <p:spPr>
          <a:xfrm>
            <a:off x="1357408" y="4888663"/>
            <a:ext cx="3043237" cy="6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4 Grupo"/>
          <p:cNvGrpSpPr/>
          <p:nvPr/>
        </p:nvGrpSpPr>
        <p:grpSpPr>
          <a:xfrm rot="5400000">
            <a:off x="2361730" y="3807101"/>
            <a:ext cx="1152128" cy="376808"/>
            <a:chOff x="1259632" y="2492896"/>
            <a:chExt cx="1584176" cy="376808"/>
          </a:xfrm>
        </p:grpSpPr>
        <p:cxnSp>
          <p:nvCxnSpPr>
            <p:cNvPr id="11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2 Marcador de contenido"/>
          <p:cNvSpPr txBox="1">
            <a:spLocks/>
          </p:cNvSpPr>
          <p:nvPr/>
        </p:nvSpPr>
        <p:spPr>
          <a:xfrm>
            <a:off x="3016632" y="4114455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8" name="71 Conector recto"/>
          <p:cNvCxnSpPr/>
          <p:nvPr/>
        </p:nvCxnSpPr>
        <p:spPr>
          <a:xfrm flipH="1">
            <a:off x="2982181" y="4311725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71 Conector recto"/>
          <p:cNvCxnSpPr/>
          <p:nvPr/>
        </p:nvCxnSpPr>
        <p:spPr>
          <a:xfrm flipH="1">
            <a:off x="2979902" y="3229377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21 Conector recto"/>
          <p:cNvCxnSpPr/>
          <p:nvPr/>
        </p:nvCxnSpPr>
        <p:spPr>
          <a:xfrm flipV="1">
            <a:off x="1339997" y="3251771"/>
            <a:ext cx="3066330" cy="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" name="4 Grupo"/>
          <p:cNvGrpSpPr/>
          <p:nvPr/>
        </p:nvGrpSpPr>
        <p:grpSpPr>
          <a:xfrm rot="5400000">
            <a:off x="3781318" y="3792838"/>
            <a:ext cx="1152128" cy="376808"/>
            <a:chOff x="1259632" y="2492896"/>
            <a:chExt cx="1584176" cy="376808"/>
          </a:xfrm>
        </p:grpSpPr>
        <p:cxnSp>
          <p:nvCxnSpPr>
            <p:cNvPr id="13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71 Conector recto"/>
          <p:cNvCxnSpPr/>
          <p:nvPr/>
        </p:nvCxnSpPr>
        <p:spPr>
          <a:xfrm flipH="1">
            <a:off x="4401769" y="4297462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71 Conector recto"/>
          <p:cNvCxnSpPr/>
          <p:nvPr/>
        </p:nvCxnSpPr>
        <p:spPr>
          <a:xfrm flipH="1">
            <a:off x="4418058" y="3250887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2 Marcador de contenido"/>
          <p:cNvSpPr txBox="1">
            <a:spLocks/>
          </p:cNvSpPr>
          <p:nvPr/>
        </p:nvSpPr>
        <p:spPr>
          <a:xfrm>
            <a:off x="4472650" y="4115401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R</a:t>
            </a:r>
            <a:r>
              <a:rPr lang="es-MX" sz="3200" baseline="-25000" dirty="0" smtClean="0"/>
              <a:t>b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6" name="Conector recto de flecha 145"/>
          <p:cNvCxnSpPr/>
          <p:nvPr/>
        </p:nvCxnSpPr>
        <p:spPr>
          <a:xfrm flipV="1">
            <a:off x="1357408" y="3149208"/>
            <a:ext cx="765221" cy="251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2 Marcador de contenido"/>
          <p:cNvSpPr txBox="1">
            <a:spLocks/>
          </p:cNvSpPr>
          <p:nvPr/>
        </p:nvSpPr>
        <p:spPr>
          <a:xfrm>
            <a:off x="1781973" y="2417483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148" name="Conector recto de flecha 147"/>
          <p:cNvCxnSpPr/>
          <p:nvPr/>
        </p:nvCxnSpPr>
        <p:spPr>
          <a:xfrm flipH="1">
            <a:off x="3226699" y="3322326"/>
            <a:ext cx="19215" cy="559122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ector recto de flecha 148"/>
          <p:cNvCxnSpPr/>
          <p:nvPr/>
        </p:nvCxnSpPr>
        <p:spPr>
          <a:xfrm flipH="1">
            <a:off x="4696203" y="3255113"/>
            <a:ext cx="19215" cy="559122"/>
          </a:xfrm>
          <a:prstGeom prst="straightConnector1">
            <a:avLst/>
          </a:prstGeom>
          <a:ln w="635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2 Marcador de contenido"/>
          <p:cNvSpPr txBox="1">
            <a:spLocks/>
          </p:cNvSpPr>
          <p:nvPr/>
        </p:nvSpPr>
        <p:spPr>
          <a:xfrm>
            <a:off x="3276614" y="3197185"/>
            <a:ext cx="784701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 smtClean="0"/>
              <a:t>Ra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51" name="2 Marcador de contenido"/>
          <p:cNvSpPr txBox="1">
            <a:spLocks/>
          </p:cNvSpPr>
          <p:nvPr/>
        </p:nvSpPr>
        <p:spPr>
          <a:xfrm>
            <a:off x="4726718" y="3057822"/>
            <a:ext cx="784701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 smtClean="0"/>
              <a:t>I</a:t>
            </a:r>
            <a:r>
              <a:rPr lang="es-MX" sz="3200" i="1" baseline="-25000" dirty="0" err="1" smtClean="0"/>
              <a:t>Rb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aphicFrame>
        <p:nvGraphicFramePr>
          <p:cNvPr id="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9064749"/>
              </p:ext>
            </p:extLst>
          </p:nvPr>
        </p:nvGraphicFramePr>
        <p:xfrm>
          <a:off x="6272694" y="3826935"/>
          <a:ext cx="1851025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Ecuación" r:id="rId6" imgW="863280" imgH="457200" progId="Equation.3">
                  <p:embed/>
                </p:oleObj>
              </mc:Choice>
              <mc:Fallback>
                <p:oleObj name="Ecuación" r:id="rId6" imgW="8632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2694" y="3826935"/>
                        <a:ext cx="1851025" cy="9382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771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2363</TotalTime>
  <Words>776</Words>
  <Application>Microsoft Office PowerPoint</Application>
  <PresentationFormat>Presentación en pantalla (4:3)</PresentationFormat>
  <Paragraphs>231</Paragraphs>
  <Slides>30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2" baseType="lpstr">
      <vt:lpstr>Tema de Office</vt:lpstr>
      <vt:lpstr>Ecuación</vt:lpstr>
      <vt:lpstr>Presentación de PowerPoint</vt:lpstr>
      <vt:lpstr>MAPA CURRICULAR</vt:lpstr>
      <vt:lpstr>INDICE</vt:lpstr>
      <vt:lpstr>Fuente de voltaje en c.d.</vt:lpstr>
      <vt:lpstr>Divisor de Voltaje Resistivo </vt:lpstr>
      <vt:lpstr>Comprobación </vt:lpstr>
      <vt:lpstr>Ejercicio </vt:lpstr>
      <vt:lpstr>Respuesta</vt:lpstr>
      <vt:lpstr>Divisor de Corriente Resistivo </vt:lpstr>
      <vt:lpstr>Comprobación </vt:lpstr>
      <vt:lpstr>Teorema de Superposición </vt:lpstr>
      <vt:lpstr>Resuelve el siguiente problema</vt:lpstr>
      <vt:lpstr>Solución </vt:lpstr>
      <vt:lpstr>Obtención de </vt:lpstr>
      <vt:lpstr>Obtención de </vt:lpstr>
      <vt:lpstr>Obtención de </vt:lpstr>
      <vt:lpstr>Obtención de </vt:lpstr>
      <vt:lpstr>Obtención de </vt:lpstr>
      <vt:lpstr>Finalmente </vt:lpstr>
      <vt:lpstr>Teorema de Thevenin </vt:lpstr>
      <vt:lpstr>Teorema de Norton </vt:lpstr>
      <vt:lpstr>Obtén el Equivalente de equivalente de Thevenin en Rx</vt:lpstr>
      <vt:lpstr>Solución</vt:lpstr>
      <vt:lpstr>Solución obtención de la RTh</vt:lpstr>
      <vt:lpstr>Solución obtención de la VTh</vt:lpstr>
      <vt:lpstr>Finalmente</vt:lpstr>
      <vt:lpstr>Tarea </vt:lpstr>
      <vt:lpstr>Tarea </vt:lpstr>
      <vt:lpstr>Equivalente de Norton </vt:lpstr>
      <vt:lpstr>BIBLIOGRAFIA</vt:lpstr>
    </vt:vector>
  </TitlesOfParts>
  <Company>UAEMEX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usuario</dc:creator>
  <cp:lastModifiedBy>IRMA</cp:lastModifiedBy>
  <cp:revision>159</cp:revision>
  <dcterms:created xsi:type="dcterms:W3CDTF">2013-06-26T17:30:42Z</dcterms:created>
  <dcterms:modified xsi:type="dcterms:W3CDTF">2016-10-12T19:39:08Z</dcterms:modified>
</cp:coreProperties>
</file>