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9" r:id="rId2"/>
    <p:sldId id="289" r:id="rId3"/>
    <p:sldId id="318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8" r:id="rId12"/>
    <p:sldId id="299" r:id="rId13"/>
    <p:sldId id="300" r:id="rId14"/>
    <p:sldId id="301" r:id="rId15"/>
    <p:sldId id="302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6" r:id="rId26"/>
    <p:sldId id="317" r:id="rId27"/>
    <p:sldId id="288" r:id="rId2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Énfasi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648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6.wmf"/><Relationship Id="rId4" Type="http://schemas.openxmlformats.org/officeDocument/2006/relationships/image" Target="../media/image4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7.wmf"/><Relationship Id="rId7" Type="http://schemas.openxmlformats.org/officeDocument/2006/relationships/image" Target="../media/image50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ABD86-96DE-42A8-89FF-2E61A47DB3D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03688-D404-4A22-B57C-8D3DA4A303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641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23771-F84E-41D1-AA1E-B61266E0A8B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2641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18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174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900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888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296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74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060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278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14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524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25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332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emf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6.wmf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16.wmf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6.wmf"/><Relationship Id="rId3" Type="http://schemas.openxmlformats.org/officeDocument/2006/relationships/oleObject" Target="../embeddings/oleObject22.bin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5.wmf"/><Relationship Id="rId5" Type="http://schemas.openxmlformats.org/officeDocument/2006/relationships/image" Target="../media/image37.png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32.wmf"/><Relationship Id="rId9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40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34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5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8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0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4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9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16.wmf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5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gi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75014" y="2885704"/>
            <a:ext cx="8134596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/>
              <a:t>Unidad Académica Profesional Tianguistenco</a:t>
            </a:r>
            <a:endParaRPr lang="es-MX" b="1" dirty="0"/>
          </a:p>
          <a:p>
            <a:pPr algn="ctr"/>
            <a:endParaRPr lang="es-MX" b="1" dirty="0" smtClean="0"/>
          </a:p>
          <a:p>
            <a:pPr algn="ctr"/>
            <a:r>
              <a:rPr lang="es-MX" sz="2000" b="1" dirty="0" smtClean="0"/>
              <a:t>U. A. </a:t>
            </a:r>
            <a:r>
              <a:rPr lang="es-MX" sz="2000" b="1" dirty="0"/>
              <a:t>CIRCUITOS </a:t>
            </a:r>
            <a:r>
              <a:rPr lang="es-MX" sz="2000" b="1" dirty="0" smtClean="0"/>
              <a:t>ELÉCTRICOS</a:t>
            </a:r>
          </a:p>
          <a:p>
            <a:pPr algn="ctr"/>
            <a:r>
              <a:rPr lang="es-MX" sz="2000" b="1" dirty="0" smtClean="0"/>
              <a:t>CLASE 3.</a:t>
            </a:r>
          </a:p>
          <a:p>
            <a:pPr algn="ctr"/>
            <a:endParaRPr lang="es-MX" sz="2000" b="1" dirty="0" smtClean="0"/>
          </a:p>
          <a:p>
            <a:pPr algn="ctr"/>
            <a:r>
              <a:rPr lang="es-MX" sz="2000" dirty="0"/>
              <a:t>Circuito RC en </a:t>
            </a:r>
            <a:r>
              <a:rPr lang="es-MX" sz="2000" dirty="0" smtClean="0"/>
              <a:t>CD.</a:t>
            </a:r>
            <a:endParaRPr lang="es-MX" sz="2000" dirty="0"/>
          </a:p>
          <a:p>
            <a:pPr algn="ctr"/>
            <a:endParaRPr lang="es-MX" sz="2000" b="1" dirty="0"/>
          </a:p>
          <a:p>
            <a:pPr algn="ctr"/>
            <a:r>
              <a:rPr lang="es-MX" sz="2000" b="1" dirty="0" smtClean="0"/>
              <a:t>Autor:</a:t>
            </a:r>
          </a:p>
          <a:p>
            <a:pPr algn="ctr"/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</a:rPr>
              <a:t>Dra. Irma Martínez Carrillo</a:t>
            </a:r>
            <a:endParaRPr lang="es-MX" sz="2800" b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s-MX" sz="1600" b="1" dirty="0" smtClean="0">
                <a:solidFill>
                  <a:schemeClr val="bg2">
                    <a:lumMod val="50000"/>
                  </a:schemeClr>
                </a:solidFill>
              </a:rPr>
              <a:t>Octubre 2016</a:t>
            </a:r>
            <a:endParaRPr lang="es-MX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1214" y="104190"/>
            <a:ext cx="2872754" cy="520728"/>
          </a:xfrm>
        </p:spPr>
        <p:txBody>
          <a:bodyPr>
            <a:normAutofit fontScale="90000"/>
          </a:bodyPr>
          <a:lstStyle/>
          <a:p>
            <a:r>
              <a:rPr lang="es-MX" dirty="0"/>
              <a:t>Resultados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39552" y="1017291"/>
            <a:ext cx="2448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a) Usando de (</a:t>
            </a:r>
            <a:r>
              <a:rPr lang="es-MX" dirty="0" err="1">
                <a:latin typeface="Symbol" panose="05050102010706020507" pitchFamily="18" charset="2"/>
              </a:rPr>
              <a:t>e</a:t>
            </a:r>
            <a:r>
              <a:rPr lang="es-MX" baseline="-25000" dirty="0" err="1"/>
              <a:t>m</a:t>
            </a:r>
            <a:r>
              <a:rPr lang="es-MX" dirty="0"/>
              <a:t>=4.1) y de 18 </a:t>
            </a:r>
            <a:r>
              <a:rPr lang="es-MX" dirty="0">
                <a:latin typeface="Symbol" panose="05050102010706020507" pitchFamily="18" charset="2"/>
              </a:rPr>
              <a:t>m</a:t>
            </a:r>
            <a:r>
              <a:rPr lang="es-MX" dirty="0"/>
              <a:t>m de espesor tenemos </a:t>
            </a: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006755"/>
              </p:ext>
            </p:extLst>
          </p:nvPr>
        </p:nvGraphicFramePr>
        <p:xfrm>
          <a:off x="3592403" y="473854"/>
          <a:ext cx="5152252" cy="1485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" name="Ecuación" r:id="rId3" imgW="2603160" imgH="787320" progId="Equation.3">
                  <p:embed/>
                </p:oleObj>
              </mc:Choice>
              <mc:Fallback>
                <p:oleObj name="Ecuación" r:id="rId3" imgW="260316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403" y="473854"/>
                        <a:ext cx="5152252" cy="148514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ángulo 14"/>
          <p:cNvSpPr/>
          <p:nvPr/>
        </p:nvSpPr>
        <p:spPr>
          <a:xfrm>
            <a:off x="539552" y="2123564"/>
            <a:ext cx="2036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b) Usando Matlab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2852936"/>
            <a:ext cx="5071896" cy="381518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576315" y="2351373"/>
            <a:ext cx="67520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/>
              <a:t>C =  1.0e-006 *</a:t>
            </a:r>
          </a:p>
          <a:p>
            <a:r>
              <a:rPr lang="es-MX" sz="1600" dirty="0"/>
              <a:t> 0.1260    0.1134    0.1031    0.0945    0.0872    0.0810    0.0756</a:t>
            </a:r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82722"/>
              </p:ext>
            </p:extLst>
          </p:nvPr>
        </p:nvGraphicFramePr>
        <p:xfrm>
          <a:off x="1098847" y="3277166"/>
          <a:ext cx="188897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91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 (</a:t>
                      </a:r>
                      <a:r>
                        <a:rPr lang="es-MX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s-MX" dirty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(</a:t>
                      </a:r>
                      <a:r>
                        <a:rPr lang="es-MX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s-MX" dirty="0" err="1"/>
                        <a:t>F</a:t>
                      </a:r>
                      <a:r>
                        <a:rPr lang="es-MX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98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Conexión serie de los capacitores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1584176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Los capacitores también se pueden utilizar en forma serie o paralelo y un arreglo en serie puede ser sustituido por capacitor de la siguiente capacitancia</a:t>
            </a:r>
          </a:p>
        </p:txBody>
      </p:sp>
      <p:cxnSp>
        <p:nvCxnSpPr>
          <p:cNvPr id="16" name="15 Conector recto"/>
          <p:cNvCxnSpPr/>
          <p:nvPr/>
        </p:nvCxnSpPr>
        <p:spPr>
          <a:xfrm>
            <a:off x="817240" y="6237312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817240" y="4581128"/>
            <a:ext cx="0" cy="16561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529208" y="4365104"/>
            <a:ext cx="567680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673224" y="4581128"/>
            <a:ext cx="288032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817240" y="2852936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H="1">
            <a:off x="2329408" y="529282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flipH="1">
            <a:off x="2329408" y="5508848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2 Marcador de contenido"/>
          <p:cNvSpPr txBox="1">
            <a:spLocks/>
          </p:cNvSpPr>
          <p:nvPr/>
        </p:nvSpPr>
        <p:spPr>
          <a:xfrm>
            <a:off x="2977480" y="515719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9" name="48 Conector recto"/>
          <p:cNvCxnSpPr/>
          <p:nvPr/>
        </p:nvCxnSpPr>
        <p:spPr>
          <a:xfrm flipH="1">
            <a:off x="2337792" y="4356720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H="1">
            <a:off x="2337792" y="457274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 flipH="1">
            <a:off x="2617440" y="4581128"/>
            <a:ext cx="8384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H="1">
            <a:off x="2329408" y="349262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 flipH="1">
            <a:off x="2329408" y="3708648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2905472" y="422108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2905472" y="335699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64 Conector recto"/>
          <p:cNvCxnSpPr/>
          <p:nvPr/>
        </p:nvCxnSpPr>
        <p:spPr>
          <a:xfrm flipH="1">
            <a:off x="2617440" y="3717032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 flipH="1">
            <a:off x="2617440" y="2852936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 flipH="1">
            <a:off x="2617440" y="5517232"/>
            <a:ext cx="8384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817240" y="2852936"/>
            <a:ext cx="0" cy="15121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4633664" y="5517232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"/>
          <p:cNvCxnSpPr/>
          <p:nvPr/>
        </p:nvCxnSpPr>
        <p:spPr>
          <a:xfrm>
            <a:off x="4633664" y="5013176"/>
            <a:ext cx="0" cy="5040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 flipH="1">
            <a:off x="4345632" y="4797152"/>
            <a:ext cx="567680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flipH="1">
            <a:off x="4489648" y="5013176"/>
            <a:ext cx="288032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>
            <a:off x="4633664" y="4293096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/>
          <p:nvPr/>
        </p:nvCxnSpPr>
        <p:spPr>
          <a:xfrm flipH="1">
            <a:off x="6154216" y="4788768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/>
          <p:nvPr/>
        </p:nvCxnSpPr>
        <p:spPr>
          <a:xfrm flipH="1">
            <a:off x="6154216" y="5004792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2 Marcador de contenido"/>
          <p:cNvSpPr txBox="1">
            <a:spLocks/>
          </p:cNvSpPr>
          <p:nvPr/>
        </p:nvSpPr>
        <p:spPr>
          <a:xfrm>
            <a:off x="6721896" y="4653136"/>
            <a:ext cx="123448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C</a:t>
            </a:r>
            <a:r>
              <a:rPr lang="es-MX" sz="3200" baseline="-25000" dirty="0" err="1"/>
              <a:t>eq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3" name="92 Conector recto"/>
          <p:cNvCxnSpPr/>
          <p:nvPr/>
        </p:nvCxnSpPr>
        <p:spPr>
          <a:xfrm>
            <a:off x="6433864" y="4293096"/>
            <a:ext cx="0" cy="5124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"/>
          <p:cNvCxnSpPr/>
          <p:nvPr/>
        </p:nvCxnSpPr>
        <p:spPr>
          <a:xfrm>
            <a:off x="4633664" y="4293096"/>
            <a:ext cx="0" cy="5040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6433864" y="5004792"/>
            <a:ext cx="0" cy="5124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3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592716"/>
              </p:ext>
            </p:extLst>
          </p:nvPr>
        </p:nvGraphicFramePr>
        <p:xfrm>
          <a:off x="3906008" y="2577571"/>
          <a:ext cx="5055711" cy="121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Ecuación" r:id="rId4" imgW="1714320" imgH="431640" progId="Equation.3">
                  <p:embed/>
                </p:oleObj>
              </mc:Choice>
              <mc:Fallback>
                <p:oleObj name="Ecuación" r:id="rId4" imgW="1714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6008" y="2577571"/>
                        <a:ext cx="5055711" cy="121575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56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Conexión paralelo de los capacitores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79208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Los capacitores en paralelo tienen la siguiente  capacitancia equivalente</a:t>
            </a:r>
          </a:p>
        </p:txBody>
      </p:sp>
      <p:cxnSp>
        <p:nvCxnSpPr>
          <p:cNvPr id="16" name="15 Conector recto"/>
          <p:cNvCxnSpPr/>
          <p:nvPr/>
        </p:nvCxnSpPr>
        <p:spPr>
          <a:xfrm>
            <a:off x="755576" y="3717032"/>
            <a:ext cx="33123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755576" y="3068960"/>
            <a:ext cx="0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457200" y="2852936"/>
            <a:ext cx="567680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601216" y="3068960"/>
            <a:ext cx="288032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755576" y="2204864"/>
            <a:ext cx="33123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2 Marcador de contenido"/>
          <p:cNvSpPr txBox="1">
            <a:spLocks/>
          </p:cNvSpPr>
          <p:nvPr/>
        </p:nvSpPr>
        <p:spPr>
          <a:xfrm>
            <a:off x="1331640" y="227687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9" name="48 Conector recto"/>
          <p:cNvCxnSpPr/>
          <p:nvPr/>
        </p:nvCxnSpPr>
        <p:spPr>
          <a:xfrm flipH="1">
            <a:off x="2708176" y="2844552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H="1">
            <a:off x="2708176" y="3060576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 flipH="1">
            <a:off x="2987824" y="3068960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3059832" y="2348880"/>
            <a:ext cx="586408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4139952" y="2276872"/>
            <a:ext cx="6480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64 Conector recto"/>
          <p:cNvCxnSpPr/>
          <p:nvPr/>
        </p:nvCxnSpPr>
        <p:spPr>
          <a:xfrm flipH="1">
            <a:off x="2987824" y="2204864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 flipH="1">
            <a:off x="745232" y="2204864"/>
            <a:ext cx="1034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5364088" y="4581128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"/>
          <p:cNvCxnSpPr/>
          <p:nvPr/>
        </p:nvCxnSpPr>
        <p:spPr>
          <a:xfrm>
            <a:off x="5364088" y="4077072"/>
            <a:ext cx="0" cy="5040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 flipH="1">
            <a:off x="5076056" y="3861048"/>
            <a:ext cx="567680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flipH="1">
            <a:off x="5220072" y="4077072"/>
            <a:ext cx="288032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>
            <a:off x="5364088" y="3356992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/>
          <p:nvPr/>
        </p:nvCxnSpPr>
        <p:spPr>
          <a:xfrm flipH="1">
            <a:off x="6884640" y="385266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/>
          <p:nvPr/>
        </p:nvCxnSpPr>
        <p:spPr>
          <a:xfrm flipH="1">
            <a:off x="6884640" y="4068688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2 Marcador de contenido"/>
          <p:cNvSpPr txBox="1">
            <a:spLocks/>
          </p:cNvSpPr>
          <p:nvPr/>
        </p:nvSpPr>
        <p:spPr>
          <a:xfrm>
            <a:off x="7452320" y="3717032"/>
            <a:ext cx="123448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C</a:t>
            </a:r>
            <a:r>
              <a:rPr lang="es-MX" sz="3200" baseline="-25000" dirty="0" err="1"/>
              <a:t>eq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3" name="92 Conector recto"/>
          <p:cNvCxnSpPr/>
          <p:nvPr/>
        </p:nvCxnSpPr>
        <p:spPr>
          <a:xfrm>
            <a:off x="7164288" y="3356992"/>
            <a:ext cx="0" cy="5124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"/>
          <p:cNvCxnSpPr/>
          <p:nvPr/>
        </p:nvCxnSpPr>
        <p:spPr>
          <a:xfrm>
            <a:off x="5364088" y="3356992"/>
            <a:ext cx="0" cy="5040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7164288" y="4068688"/>
            <a:ext cx="0" cy="5124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539552" y="4365104"/>
          <a:ext cx="409365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Ecuación" r:id="rId3" imgW="1091880" imgH="241200" progId="Equation.3">
                  <p:embed/>
                </p:oleObj>
              </mc:Choice>
              <mc:Fallback>
                <p:oleObj name="Ecuación" r:id="rId3" imgW="1091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365104"/>
                        <a:ext cx="4093656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35 Conector recto"/>
          <p:cNvCxnSpPr/>
          <p:nvPr/>
        </p:nvCxnSpPr>
        <p:spPr>
          <a:xfrm flipH="1">
            <a:off x="3779912" y="2844552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flipH="1">
            <a:off x="3779912" y="3060576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flipH="1">
            <a:off x="4067944" y="3068960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flipH="1">
            <a:off x="4067944" y="2204864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flipH="1">
            <a:off x="1619672" y="2844552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 flipH="1">
            <a:off x="1619672" y="3060576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 flipH="1">
            <a:off x="1907704" y="3068960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flipH="1">
            <a:off x="1907704" y="2204864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2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96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s-MX" dirty="0"/>
              <a:t>Obtener la capacitancia equivalente de tres condensadores de 10 </a:t>
            </a:r>
            <a:r>
              <a:rPr lang="es-MX" dirty="0" err="1">
                <a:latin typeface="Symbol" pitchFamily="18" charset="2"/>
              </a:rPr>
              <a:t>m</a:t>
            </a:r>
            <a:r>
              <a:rPr lang="es-MX" dirty="0" err="1"/>
              <a:t>F</a:t>
            </a:r>
            <a:r>
              <a:rPr lang="es-MX" dirty="0"/>
              <a:t>, 15 </a:t>
            </a:r>
            <a:r>
              <a:rPr lang="es-MX" dirty="0" err="1">
                <a:latin typeface="Symbol" pitchFamily="18" charset="2"/>
              </a:rPr>
              <a:t>m</a:t>
            </a:r>
            <a:r>
              <a:rPr lang="es-MX" dirty="0" err="1"/>
              <a:t>F</a:t>
            </a:r>
            <a:r>
              <a:rPr lang="es-MX" dirty="0"/>
              <a:t> y 35 </a:t>
            </a:r>
            <a:r>
              <a:rPr lang="es-MX" dirty="0" err="1">
                <a:latin typeface="Symbol" pitchFamily="18" charset="2"/>
              </a:rPr>
              <a:t>m</a:t>
            </a:r>
            <a:r>
              <a:rPr lang="es-MX" dirty="0" err="1"/>
              <a:t>F</a:t>
            </a:r>
            <a:endParaRPr lang="es-MX" dirty="0"/>
          </a:p>
          <a:p>
            <a:pPr marL="514350" indent="-514350">
              <a:buNone/>
            </a:pPr>
            <a:r>
              <a:rPr lang="es-MX" dirty="0"/>
              <a:t>a)Conectados en serie</a:t>
            </a:r>
          </a:p>
          <a:p>
            <a:pPr marL="514350" indent="-514350">
              <a:buNone/>
            </a:pPr>
            <a:endParaRPr lang="es-MX" dirty="0"/>
          </a:p>
          <a:p>
            <a:pPr marL="514350" indent="-514350">
              <a:buNone/>
            </a:pPr>
            <a:endParaRPr lang="es-MX" dirty="0"/>
          </a:p>
          <a:p>
            <a:pPr marL="514350" indent="-514350">
              <a:buNone/>
            </a:pPr>
            <a:r>
              <a:rPr lang="es-MX" dirty="0"/>
              <a:t>b)Conectados en paralelo</a:t>
            </a:r>
          </a:p>
          <a:p>
            <a:endParaRPr lang="es-MX" dirty="0"/>
          </a:p>
        </p:txBody>
      </p:sp>
      <p:pic>
        <p:nvPicPr>
          <p:cNvPr id="4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0648"/>
            <a:ext cx="792088" cy="873412"/>
          </a:xfrm>
          <a:prstGeom prst="rect">
            <a:avLst/>
          </a:prstGeom>
          <a:noFill/>
        </p:spPr>
      </p:pic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2392363" y="3284538"/>
          <a:ext cx="3756025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Ecuación" r:id="rId4" imgW="2273040" imgH="431640" progId="Equation.3">
                  <p:embed/>
                </p:oleObj>
              </mc:Choice>
              <mc:Fallback>
                <p:oleObj name="Ecuación" r:id="rId4" imgW="2273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363" y="3284538"/>
                        <a:ext cx="3756025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2927350" y="5233988"/>
          <a:ext cx="25812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Ecuación" r:id="rId6" imgW="1562040" imgH="241200" progId="Equation.3">
                  <p:embed/>
                </p:oleObj>
              </mc:Choice>
              <mc:Fallback>
                <p:oleObj name="Ecuación" r:id="rId6" imgW="1562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5233988"/>
                        <a:ext cx="25812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3158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s-MX" dirty="0"/>
              <a:t>Obtener la capacitancia equivalente del siguiente circuito</a:t>
            </a:r>
          </a:p>
          <a:p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499992" y="565286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499992" y="5508848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1691680" y="565286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3419872" y="3348608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 Marcador de contenido"/>
          <p:cNvSpPr txBox="1">
            <a:spLocks/>
          </p:cNvSpPr>
          <p:nvPr/>
        </p:nvSpPr>
        <p:spPr>
          <a:xfrm>
            <a:off x="3059832" y="2916560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1</a:t>
            </a:r>
            <a:r>
              <a:rPr lang="es-MX" sz="3200" dirty="0"/>
              <a:t>=10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3419872" y="3636640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2915816" y="3132584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3059832" y="3132584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3059832" y="334860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2555776" y="3348608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2 Marcador de contenido"/>
          <p:cNvSpPr txBox="1">
            <a:spLocks/>
          </p:cNvSpPr>
          <p:nvPr/>
        </p:nvSpPr>
        <p:spPr>
          <a:xfrm>
            <a:off x="3131840" y="4068688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2</a:t>
            </a:r>
            <a:r>
              <a:rPr lang="es-MX" sz="3200" dirty="0"/>
              <a:t>=15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8" name="47 Conector recto"/>
          <p:cNvCxnSpPr/>
          <p:nvPr/>
        </p:nvCxnSpPr>
        <p:spPr>
          <a:xfrm>
            <a:off x="2555776" y="334860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o 4"/>
          <p:cNvGrpSpPr/>
          <p:nvPr/>
        </p:nvGrpSpPr>
        <p:grpSpPr>
          <a:xfrm>
            <a:off x="2555776" y="3780656"/>
            <a:ext cx="864096" cy="432048"/>
            <a:chOff x="2555776" y="3780656"/>
            <a:chExt cx="864096" cy="432048"/>
          </a:xfrm>
        </p:grpSpPr>
        <p:cxnSp>
          <p:nvCxnSpPr>
            <p:cNvPr id="49" name="48 Conector recto"/>
            <p:cNvCxnSpPr/>
            <p:nvPr/>
          </p:nvCxnSpPr>
          <p:spPr>
            <a:xfrm>
              <a:off x="2915816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>
              <a:off x="3059832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>
              <a:off x="3059832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51 Conector recto"/>
            <p:cNvCxnSpPr/>
            <p:nvPr/>
          </p:nvCxnSpPr>
          <p:spPr>
            <a:xfrm>
              <a:off x="2555776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54 Conector recto"/>
          <p:cNvCxnSpPr/>
          <p:nvPr/>
        </p:nvCxnSpPr>
        <p:spPr>
          <a:xfrm>
            <a:off x="4283968" y="342061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>
            <a:off x="4427984" y="342061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4427984" y="3636640"/>
            <a:ext cx="12241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4067944" y="3132584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3</a:t>
            </a:r>
            <a:r>
              <a:rPr lang="es-MX" sz="3200" dirty="0"/>
              <a:t>=30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0" name="59 Conector recto"/>
          <p:cNvCxnSpPr/>
          <p:nvPr/>
        </p:nvCxnSpPr>
        <p:spPr>
          <a:xfrm flipH="1">
            <a:off x="6156176" y="2988568"/>
            <a:ext cx="8384" cy="12961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5652120" y="2772544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5796136" y="2772544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5796136" y="298856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H="1">
            <a:off x="5292080" y="2988568"/>
            <a:ext cx="8384" cy="12961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5292080" y="298856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5652120" y="342061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5796136" y="342061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5796136" y="3636640"/>
            <a:ext cx="12961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>
            <a:off x="5652120" y="4068688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5796136" y="4068688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"/>
          <p:cNvCxnSpPr/>
          <p:nvPr/>
        </p:nvCxnSpPr>
        <p:spPr>
          <a:xfrm>
            <a:off x="5796136" y="4284712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>
            <a:off x="5292080" y="4284712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283968" y="5364832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flipH="1">
            <a:off x="7092280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/>
          <p:nvPr/>
        </p:nvCxnSpPr>
        <p:spPr>
          <a:xfrm>
            <a:off x="1691680" y="3645024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"/>
          <p:cNvCxnSpPr/>
          <p:nvPr/>
        </p:nvCxnSpPr>
        <p:spPr>
          <a:xfrm flipH="1">
            <a:off x="1691680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2 Marcador de contenido"/>
          <p:cNvSpPr txBox="1">
            <a:spLocks/>
          </p:cNvSpPr>
          <p:nvPr/>
        </p:nvSpPr>
        <p:spPr>
          <a:xfrm>
            <a:off x="4211960" y="5013176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3" name="2 Marcador de contenido"/>
          <p:cNvSpPr txBox="1">
            <a:spLocks/>
          </p:cNvSpPr>
          <p:nvPr/>
        </p:nvSpPr>
        <p:spPr>
          <a:xfrm>
            <a:off x="5940152" y="2564904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4</a:t>
            </a:r>
            <a:r>
              <a:rPr lang="es-MX" sz="3200" dirty="0"/>
              <a:t>=60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4" name="2 Marcador de contenido"/>
          <p:cNvSpPr txBox="1">
            <a:spLocks/>
          </p:cNvSpPr>
          <p:nvPr/>
        </p:nvSpPr>
        <p:spPr>
          <a:xfrm>
            <a:off x="7020272" y="3068960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5</a:t>
            </a:r>
            <a:r>
              <a:rPr lang="es-MX" sz="3200" dirty="0"/>
              <a:t>=20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5" name="94 Conector recto de flecha"/>
          <p:cNvCxnSpPr/>
          <p:nvPr/>
        </p:nvCxnSpPr>
        <p:spPr>
          <a:xfrm flipH="1">
            <a:off x="5868144" y="3284984"/>
            <a:ext cx="10801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2 Marcador de contenido"/>
          <p:cNvSpPr txBox="1">
            <a:spLocks/>
          </p:cNvSpPr>
          <p:nvPr/>
        </p:nvSpPr>
        <p:spPr>
          <a:xfrm>
            <a:off x="5364088" y="4509120"/>
            <a:ext cx="11521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C</a:t>
            </a:r>
            <a:r>
              <a:rPr lang="es-MX" sz="3200" baseline="-25000" dirty="0"/>
              <a:t>6</a:t>
            </a:r>
            <a:r>
              <a:rPr lang="es-MX" sz="3200" dirty="0"/>
              <a:t>=40</a:t>
            </a:r>
            <a:r>
              <a:rPr lang="es-MX" sz="3200" dirty="0">
                <a:latin typeface="Symbol" pitchFamily="18" charset="2"/>
              </a:rPr>
              <a:t>m</a:t>
            </a:r>
            <a:r>
              <a:rPr lang="es-MX" sz="3200" dirty="0"/>
              <a:t>F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3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3517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s-MX"/>
              <a:t>Respuesta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8589640" cy="72008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s-MX" dirty="0"/>
              <a:t>Los circuitos en paralelo se pueden simplificar de la siguiente forma</a:t>
            </a:r>
          </a:p>
          <a:p>
            <a:endParaRPr lang="es-MX" dirty="0"/>
          </a:p>
        </p:txBody>
      </p:sp>
      <p:grpSp>
        <p:nvGrpSpPr>
          <p:cNvPr id="4" name="178 Grupo"/>
          <p:cNvGrpSpPr/>
          <p:nvPr/>
        </p:nvGrpSpPr>
        <p:grpSpPr>
          <a:xfrm>
            <a:off x="1475656" y="1196752"/>
            <a:ext cx="6480720" cy="2456656"/>
            <a:chOff x="1691680" y="3284984"/>
            <a:chExt cx="6480720" cy="2456656"/>
          </a:xfrm>
        </p:grpSpPr>
        <p:sp>
          <p:nvSpPr>
            <p:cNvPr id="142" name="141 Rectángulo"/>
            <p:cNvSpPr/>
            <p:nvPr/>
          </p:nvSpPr>
          <p:spPr>
            <a:xfrm>
              <a:off x="5148064" y="3284984"/>
              <a:ext cx="1728192" cy="20162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339752" y="3356992"/>
              <a:ext cx="1368152" cy="187220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6 Conector recto"/>
            <p:cNvCxnSpPr/>
            <p:nvPr/>
          </p:nvCxnSpPr>
          <p:spPr>
            <a:xfrm>
              <a:off x="4499992" y="5517232"/>
              <a:ext cx="259228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4499992" y="5373216"/>
              <a:ext cx="0" cy="296416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flipV="1">
              <a:off x="1691680" y="5517232"/>
              <a:ext cx="259228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 flipH="1">
              <a:off x="3419872" y="3996680"/>
              <a:ext cx="8384" cy="64807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2 Marcador de contenido"/>
            <p:cNvSpPr txBox="1">
              <a:spLocks/>
            </p:cNvSpPr>
            <p:nvPr/>
          </p:nvSpPr>
          <p:spPr>
            <a:xfrm>
              <a:off x="2483768" y="3429000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1</a:t>
              </a:r>
              <a:r>
                <a:rPr lang="es-MX" sz="3200" dirty="0"/>
                <a:t>=10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8" name="17 Conector recto"/>
            <p:cNvCxnSpPr/>
            <p:nvPr/>
          </p:nvCxnSpPr>
          <p:spPr>
            <a:xfrm>
              <a:off x="3419872" y="4365104"/>
              <a:ext cx="8640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2915816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3059832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>
              <a:off x="3059832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 flipH="1">
              <a:off x="2555776" y="3996680"/>
              <a:ext cx="8384" cy="6564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2 Marcador de contenido"/>
            <p:cNvSpPr txBox="1">
              <a:spLocks/>
            </p:cNvSpPr>
            <p:nvPr/>
          </p:nvSpPr>
          <p:spPr>
            <a:xfrm>
              <a:off x="2555776" y="4869160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2</a:t>
              </a:r>
              <a:r>
                <a:rPr lang="es-MX" sz="3200" dirty="0"/>
                <a:t>=15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47 Conector recto"/>
            <p:cNvCxnSpPr/>
            <p:nvPr/>
          </p:nvCxnSpPr>
          <p:spPr>
            <a:xfrm>
              <a:off x="2555776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>
              <a:off x="2915816" y="442872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>
              <a:off x="3059832" y="442872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>
              <a:off x="3059832" y="464475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51 Conector recto"/>
            <p:cNvCxnSpPr/>
            <p:nvPr/>
          </p:nvCxnSpPr>
          <p:spPr>
            <a:xfrm>
              <a:off x="2555776" y="464475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>
              <a:off x="4283968" y="406868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>
              <a:off x="4427984" y="406868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57 Conector recto"/>
            <p:cNvCxnSpPr/>
            <p:nvPr/>
          </p:nvCxnSpPr>
          <p:spPr>
            <a:xfrm>
              <a:off x="4427984" y="4284712"/>
              <a:ext cx="122413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2 Marcador de contenido"/>
            <p:cNvSpPr txBox="1">
              <a:spLocks/>
            </p:cNvSpPr>
            <p:nvPr/>
          </p:nvSpPr>
          <p:spPr>
            <a:xfrm>
              <a:off x="4067944" y="3780656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3</a:t>
              </a:r>
              <a:r>
                <a:rPr lang="es-MX" sz="3200" dirty="0"/>
                <a:t>=30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60" name="59 Conector recto"/>
            <p:cNvCxnSpPr/>
            <p:nvPr/>
          </p:nvCxnSpPr>
          <p:spPr>
            <a:xfrm flipH="1">
              <a:off x="6156176" y="3636640"/>
              <a:ext cx="8384" cy="129614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>
              <a:off x="5652120" y="342061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>
              <a:off x="5796136" y="342061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4 Conector recto"/>
            <p:cNvCxnSpPr/>
            <p:nvPr/>
          </p:nvCxnSpPr>
          <p:spPr>
            <a:xfrm>
              <a:off x="5796136" y="363664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H="1">
              <a:off x="5292080" y="3636640"/>
              <a:ext cx="8384" cy="129614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>
              <a:off x="5292080" y="363664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5652120" y="406868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>
              <a:off x="5796136" y="4068688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70 Conector recto"/>
            <p:cNvCxnSpPr/>
            <p:nvPr/>
          </p:nvCxnSpPr>
          <p:spPr>
            <a:xfrm>
              <a:off x="5796136" y="4284712"/>
              <a:ext cx="129614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>
              <a:off x="5652120" y="471676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>
              <a:off x="5796136" y="471676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"/>
            <p:cNvCxnSpPr/>
            <p:nvPr/>
          </p:nvCxnSpPr>
          <p:spPr>
            <a:xfrm>
              <a:off x="5796136" y="4932784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>
              <a:off x="5292080" y="4932784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>
              <a:off x="4283968" y="5229200"/>
              <a:ext cx="0" cy="51244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84 Conector recto"/>
            <p:cNvCxnSpPr/>
            <p:nvPr/>
          </p:nvCxnSpPr>
          <p:spPr>
            <a:xfrm flipH="1">
              <a:off x="7092280" y="4293096"/>
              <a:ext cx="8384" cy="122413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88 Conector recto"/>
            <p:cNvCxnSpPr/>
            <p:nvPr/>
          </p:nvCxnSpPr>
          <p:spPr>
            <a:xfrm>
              <a:off x="1691680" y="4293096"/>
              <a:ext cx="8640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89 Conector recto"/>
            <p:cNvCxnSpPr/>
            <p:nvPr/>
          </p:nvCxnSpPr>
          <p:spPr>
            <a:xfrm flipH="1">
              <a:off x="1691680" y="4293096"/>
              <a:ext cx="8384" cy="122413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2 Marcador de contenido"/>
            <p:cNvSpPr txBox="1">
              <a:spLocks/>
            </p:cNvSpPr>
            <p:nvPr/>
          </p:nvSpPr>
          <p:spPr>
            <a:xfrm>
              <a:off x="4211960" y="4877544"/>
              <a:ext cx="36004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V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3" name="2 Marcador de contenido"/>
            <p:cNvSpPr txBox="1">
              <a:spLocks/>
            </p:cNvSpPr>
            <p:nvPr/>
          </p:nvSpPr>
          <p:spPr>
            <a:xfrm>
              <a:off x="5796136" y="3284984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4</a:t>
              </a:r>
              <a:r>
                <a:rPr lang="es-MX" sz="3200" dirty="0"/>
                <a:t>=60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4" name="2 Marcador de contenido"/>
            <p:cNvSpPr txBox="1">
              <a:spLocks/>
            </p:cNvSpPr>
            <p:nvPr/>
          </p:nvSpPr>
          <p:spPr>
            <a:xfrm>
              <a:off x="7020272" y="3717032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5</a:t>
              </a:r>
              <a:r>
                <a:rPr lang="es-MX" sz="3200" dirty="0"/>
                <a:t>=20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5" name="94 Conector recto de flecha"/>
            <p:cNvCxnSpPr/>
            <p:nvPr/>
          </p:nvCxnSpPr>
          <p:spPr>
            <a:xfrm flipH="1">
              <a:off x="5868144" y="3933056"/>
              <a:ext cx="1080120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2 Marcador de contenido"/>
            <p:cNvSpPr txBox="1">
              <a:spLocks/>
            </p:cNvSpPr>
            <p:nvPr/>
          </p:nvSpPr>
          <p:spPr>
            <a:xfrm>
              <a:off x="5796136" y="4941168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6</a:t>
              </a:r>
              <a:r>
                <a:rPr lang="es-MX" sz="3200" dirty="0"/>
                <a:t>=40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179 Grupo"/>
          <p:cNvGrpSpPr/>
          <p:nvPr/>
        </p:nvGrpSpPr>
        <p:grpSpPr>
          <a:xfrm>
            <a:off x="323528" y="4509120"/>
            <a:ext cx="5184576" cy="1736576"/>
            <a:chOff x="1619672" y="764704"/>
            <a:chExt cx="5184576" cy="1736576"/>
          </a:xfrm>
        </p:grpSpPr>
        <p:sp>
          <p:nvSpPr>
            <p:cNvPr id="137" name="136 Rectángulo"/>
            <p:cNvSpPr/>
            <p:nvPr/>
          </p:nvSpPr>
          <p:spPr>
            <a:xfrm>
              <a:off x="5004048" y="764704"/>
              <a:ext cx="576064" cy="7200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2483768" y="836712"/>
              <a:ext cx="720080" cy="5760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54" name="53 Conector recto"/>
            <p:cNvCxnSpPr/>
            <p:nvPr/>
          </p:nvCxnSpPr>
          <p:spPr>
            <a:xfrm flipV="1">
              <a:off x="4211960" y="2276872"/>
              <a:ext cx="2592288" cy="19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>
              <a:off x="4211960" y="2132856"/>
              <a:ext cx="0" cy="296416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>
              <a:off x="1619672" y="2276872"/>
              <a:ext cx="23762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/>
            <p:nvPr/>
          </p:nvCxnSpPr>
          <p:spPr>
            <a:xfrm>
              <a:off x="2915816" y="1124744"/>
              <a:ext cx="8640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>
              <a:off x="2771800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>
              <a:off x="2915816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>
              <a:off x="3779912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90 Conector recto"/>
            <p:cNvCxnSpPr/>
            <p:nvPr/>
          </p:nvCxnSpPr>
          <p:spPr>
            <a:xfrm>
              <a:off x="3995936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95 Conector recto"/>
            <p:cNvCxnSpPr/>
            <p:nvPr/>
          </p:nvCxnSpPr>
          <p:spPr>
            <a:xfrm>
              <a:off x="3995936" y="1124744"/>
              <a:ext cx="122413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2 Marcador de contenido"/>
            <p:cNvSpPr txBox="1">
              <a:spLocks/>
            </p:cNvSpPr>
            <p:nvPr/>
          </p:nvSpPr>
          <p:spPr>
            <a:xfrm>
              <a:off x="2051720" y="1484784"/>
              <a:ext cx="1584176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Ceq</a:t>
              </a:r>
              <a:r>
                <a:rPr lang="es-MX" sz="3200" baseline="-25000" dirty="0"/>
                <a:t>1,2</a:t>
              </a:r>
              <a:r>
                <a:rPr lang="es-MX" sz="3200" dirty="0"/>
                <a:t>=25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 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05" name="104 Conector recto"/>
            <p:cNvCxnSpPr/>
            <p:nvPr/>
          </p:nvCxnSpPr>
          <p:spPr>
            <a:xfrm>
              <a:off x="5220072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105 Conector recto"/>
            <p:cNvCxnSpPr/>
            <p:nvPr/>
          </p:nvCxnSpPr>
          <p:spPr>
            <a:xfrm>
              <a:off x="5436096" y="908720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106 Conector recto"/>
            <p:cNvCxnSpPr/>
            <p:nvPr/>
          </p:nvCxnSpPr>
          <p:spPr>
            <a:xfrm>
              <a:off x="5436096" y="1124744"/>
              <a:ext cx="136815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11 Conector recto"/>
            <p:cNvCxnSpPr/>
            <p:nvPr/>
          </p:nvCxnSpPr>
          <p:spPr>
            <a:xfrm>
              <a:off x="6804248" y="1124744"/>
              <a:ext cx="0" cy="11521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112 Conector recto"/>
            <p:cNvCxnSpPr/>
            <p:nvPr/>
          </p:nvCxnSpPr>
          <p:spPr>
            <a:xfrm>
              <a:off x="1619672" y="1124744"/>
              <a:ext cx="115212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113 Conector recto"/>
            <p:cNvCxnSpPr/>
            <p:nvPr/>
          </p:nvCxnSpPr>
          <p:spPr>
            <a:xfrm flipH="1">
              <a:off x="1619672" y="1124744"/>
              <a:ext cx="8384" cy="11521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2 Marcador de contenido"/>
            <p:cNvSpPr txBox="1">
              <a:spLocks/>
            </p:cNvSpPr>
            <p:nvPr/>
          </p:nvSpPr>
          <p:spPr>
            <a:xfrm>
              <a:off x="4355976" y="1916832"/>
              <a:ext cx="36004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V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5" name="2 Marcador de contenido"/>
            <p:cNvSpPr txBox="1">
              <a:spLocks/>
            </p:cNvSpPr>
            <p:nvPr/>
          </p:nvSpPr>
          <p:spPr>
            <a:xfrm>
              <a:off x="3707904" y="1412776"/>
              <a:ext cx="1152128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</a:t>
              </a:r>
              <a:r>
                <a:rPr lang="es-MX" sz="3200" baseline="-25000" dirty="0"/>
                <a:t>3</a:t>
              </a:r>
              <a:r>
                <a:rPr lang="es-MX" sz="3200" dirty="0"/>
                <a:t>=30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28" name="127 Conector recto"/>
            <p:cNvCxnSpPr/>
            <p:nvPr/>
          </p:nvCxnSpPr>
          <p:spPr>
            <a:xfrm>
              <a:off x="3995936" y="1988840"/>
              <a:ext cx="0" cy="51244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2 Marcador de contenido"/>
            <p:cNvSpPr txBox="1">
              <a:spLocks/>
            </p:cNvSpPr>
            <p:nvPr/>
          </p:nvSpPr>
          <p:spPr>
            <a:xfrm>
              <a:off x="4860032" y="1484784"/>
              <a:ext cx="1872208" cy="5760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s-MX" sz="3200" dirty="0"/>
                <a:t>Ceq</a:t>
              </a:r>
              <a:r>
                <a:rPr lang="es-MX" sz="3200" baseline="-25000" dirty="0"/>
                <a:t>4,5,6</a:t>
              </a:r>
              <a:r>
                <a:rPr lang="es-MX" sz="3200" dirty="0"/>
                <a:t>=120</a:t>
              </a:r>
              <a:r>
                <a:rPr lang="es-MX" sz="3200" dirty="0">
                  <a:latin typeface="Symbol" pitchFamily="18" charset="2"/>
                </a:rPr>
                <a:t>m</a:t>
              </a:r>
              <a:r>
                <a:rPr lang="es-MX" sz="3200" dirty="0"/>
                <a:t>F </a:t>
              </a:r>
              <a:endPara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4572000" y="3722688"/>
          <a:ext cx="32099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Ecuación" r:id="rId3" imgW="1942920" imgH="241200" progId="Equation.3">
                  <p:embed/>
                </p:oleObj>
              </mc:Choice>
              <mc:Fallback>
                <p:oleObj name="Ecuación" r:id="rId3" imgW="1942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722688"/>
                        <a:ext cx="32099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3" name="Object 3"/>
          <p:cNvGraphicFramePr>
            <a:graphicFrameLocks noChangeAspect="1"/>
          </p:cNvGraphicFramePr>
          <p:nvPr/>
        </p:nvGraphicFramePr>
        <p:xfrm>
          <a:off x="884238" y="3722688"/>
          <a:ext cx="24320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Ecuación" r:id="rId5" imgW="1473120" imgH="241200" progId="Equation.3">
                  <p:embed/>
                </p:oleObj>
              </mc:Choice>
              <mc:Fallback>
                <p:oleObj name="Ecuación" r:id="rId5" imgW="1473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238" y="3722688"/>
                        <a:ext cx="243205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4" name="183 Conector recto"/>
          <p:cNvCxnSpPr/>
          <p:nvPr/>
        </p:nvCxnSpPr>
        <p:spPr>
          <a:xfrm>
            <a:off x="7524328" y="5373216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184 Conector recto"/>
          <p:cNvCxnSpPr/>
          <p:nvPr/>
        </p:nvCxnSpPr>
        <p:spPr>
          <a:xfrm>
            <a:off x="7524328" y="5229200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185 Conector recto"/>
          <p:cNvCxnSpPr/>
          <p:nvPr/>
        </p:nvCxnSpPr>
        <p:spPr>
          <a:xfrm>
            <a:off x="6876256" y="537321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186 Conector recto"/>
          <p:cNvCxnSpPr/>
          <p:nvPr/>
        </p:nvCxnSpPr>
        <p:spPr>
          <a:xfrm>
            <a:off x="6876256" y="4509120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189 Conector recto"/>
          <p:cNvCxnSpPr/>
          <p:nvPr/>
        </p:nvCxnSpPr>
        <p:spPr>
          <a:xfrm>
            <a:off x="7308304" y="429309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190 Conector recto"/>
          <p:cNvCxnSpPr/>
          <p:nvPr/>
        </p:nvCxnSpPr>
        <p:spPr>
          <a:xfrm>
            <a:off x="7524328" y="4293096"/>
            <a:ext cx="0" cy="432048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191 Conector recto"/>
          <p:cNvCxnSpPr/>
          <p:nvPr/>
        </p:nvCxnSpPr>
        <p:spPr>
          <a:xfrm>
            <a:off x="7524328" y="4509120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196 Conector recto"/>
          <p:cNvCxnSpPr/>
          <p:nvPr/>
        </p:nvCxnSpPr>
        <p:spPr>
          <a:xfrm>
            <a:off x="8028384" y="4509120"/>
            <a:ext cx="0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198 Conector recto"/>
          <p:cNvCxnSpPr/>
          <p:nvPr/>
        </p:nvCxnSpPr>
        <p:spPr>
          <a:xfrm>
            <a:off x="6876256" y="4509120"/>
            <a:ext cx="0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2 Marcador de contenido"/>
          <p:cNvSpPr txBox="1">
            <a:spLocks/>
          </p:cNvSpPr>
          <p:nvPr/>
        </p:nvSpPr>
        <p:spPr>
          <a:xfrm>
            <a:off x="6948264" y="5445224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02" name="201 Conector recto"/>
          <p:cNvCxnSpPr/>
          <p:nvPr/>
        </p:nvCxnSpPr>
        <p:spPr>
          <a:xfrm>
            <a:off x="7308304" y="5085184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206 Flecha derecha"/>
          <p:cNvSpPr/>
          <p:nvPr/>
        </p:nvSpPr>
        <p:spPr>
          <a:xfrm>
            <a:off x="5868144" y="4725144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20" name="219 Conector recto"/>
          <p:cNvCxnSpPr/>
          <p:nvPr/>
        </p:nvCxnSpPr>
        <p:spPr>
          <a:xfrm flipH="1">
            <a:off x="4788024" y="3212976"/>
            <a:ext cx="216024" cy="576064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221 Conector recto"/>
          <p:cNvCxnSpPr/>
          <p:nvPr/>
        </p:nvCxnSpPr>
        <p:spPr>
          <a:xfrm flipH="1">
            <a:off x="4211960" y="4005064"/>
            <a:ext cx="360040" cy="576064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223 Conector recto"/>
          <p:cNvCxnSpPr/>
          <p:nvPr/>
        </p:nvCxnSpPr>
        <p:spPr>
          <a:xfrm flipH="1">
            <a:off x="971600" y="3068960"/>
            <a:ext cx="1224136" cy="648072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225 Conector recto"/>
          <p:cNvCxnSpPr/>
          <p:nvPr/>
        </p:nvCxnSpPr>
        <p:spPr>
          <a:xfrm flipH="1" flipV="1">
            <a:off x="827584" y="4005064"/>
            <a:ext cx="504056" cy="648072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4757737" y="6093296"/>
          <a:ext cx="43862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Ecuación" r:id="rId7" imgW="2641320" imgH="431640" progId="Equation.3">
                  <p:embed/>
                </p:oleObj>
              </mc:Choice>
              <mc:Fallback>
                <p:oleObj name="Ecuación" r:id="rId7" imgW="2641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737" y="6093296"/>
                        <a:ext cx="4386263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3948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MX" dirty="0"/>
              <a:t>Relación entre Voltaje y corriente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114897"/>
              </p:ext>
            </p:extLst>
          </p:nvPr>
        </p:nvGraphicFramePr>
        <p:xfrm>
          <a:off x="457200" y="980728"/>
          <a:ext cx="6606540" cy="54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6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16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16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16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25033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Elemento del circuito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Unidades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Voltaje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Corriente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58522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Resistencia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/>
                        <a:t>Ohms</a:t>
                      </a:r>
                      <a:r>
                        <a:rPr lang="es-MX" dirty="0"/>
                        <a:t> (</a:t>
                      </a:r>
                      <a:r>
                        <a:rPr lang="es-MX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s-MX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58522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Capacitancia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Faradios</a:t>
                      </a:r>
                      <a:r>
                        <a:rPr lang="es-MX" baseline="0" dirty="0"/>
                        <a:t> (F)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58522"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" name="42 Grupo"/>
          <p:cNvGrpSpPr/>
          <p:nvPr/>
        </p:nvGrpSpPr>
        <p:grpSpPr>
          <a:xfrm rot="5400000">
            <a:off x="791580" y="2384884"/>
            <a:ext cx="864096" cy="216024"/>
            <a:chOff x="1259632" y="2492896"/>
            <a:chExt cx="1584176" cy="376808"/>
          </a:xfrm>
        </p:grpSpPr>
        <p:cxnSp>
          <p:nvCxnSpPr>
            <p:cNvPr id="6" name="43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4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4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46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4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4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4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5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5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5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5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o 16"/>
          <p:cNvGrpSpPr/>
          <p:nvPr/>
        </p:nvGrpSpPr>
        <p:grpSpPr>
          <a:xfrm rot="5400000">
            <a:off x="817027" y="3897051"/>
            <a:ext cx="864096" cy="432048"/>
            <a:chOff x="2555776" y="3780656"/>
            <a:chExt cx="864096" cy="432048"/>
          </a:xfrm>
        </p:grpSpPr>
        <p:cxnSp>
          <p:nvCxnSpPr>
            <p:cNvPr id="18" name="48 Conector recto"/>
            <p:cNvCxnSpPr/>
            <p:nvPr/>
          </p:nvCxnSpPr>
          <p:spPr>
            <a:xfrm>
              <a:off x="2915816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9 Conector recto"/>
            <p:cNvCxnSpPr/>
            <p:nvPr/>
          </p:nvCxnSpPr>
          <p:spPr>
            <a:xfrm>
              <a:off x="3059832" y="3780656"/>
              <a:ext cx="0" cy="432048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50 Conector recto"/>
            <p:cNvCxnSpPr/>
            <p:nvPr/>
          </p:nvCxnSpPr>
          <p:spPr>
            <a:xfrm>
              <a:off x="3059832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51 Conector recto"/>
            <p:cNvCxnSpPr/>
            <p:nvPr/>
          </p:nvCxnSpPr>
          <p:spPr>
            <a:xfrm>
              <a:off x="2555776" y="3996680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54417"/>
              </p:ext>
            </p:extLst>
          </p:nvPr>
        </p:nvGraphicFramePr>
        <p:xfrm>
          <a:off x="4211960" y="2391679"/>
          <a:ext cx="733425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Ecuación" r:id="rId3" imgW="444240" imgH="177480" progId="Equation.3">
                  <p:embed/>
                </p:oleObj>
              </mc:Choice>
              <mc:Fallback>
                <p:oleObj name="Ecuación" r:id="rId3" imgW="4442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391679"/>
                        <a:ext cx="733425" cy="280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281754"/>
              </p:ext>
            </p:extLst>
          </p:nvPr>
        </p:nvGraphicFramePr>
        <p:xfrm>
          <a:off x="5857875" y="2238375"/>
          <a:ext cx="60801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Ecuación" r:id="rId5" imgW="368280" imgH="393480" progId="Equation.3">
                  <p:embed/>
                </p:oleObj>
              </mc:Choice>
              <mc:Fallback>
                <p:oleObj name="Ecuación" r:id="rId5" imgW="368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5" y="2238375"/>
                        <a:ext cx="608013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119053"/>
              </p:ext>
            </p:extLst>
          </p:nvPr>
        </p:nvGraphicFramePr>
        <p:xfrm>
          <a:off x="3897313" y="3694113"/>
          <a:ext cx="123825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cuación" r:id="rId7" imgW="749160" imgH="393480" progId="Equation.3">
                  <p:embed/>
                </p:oleObj>
              </mc:Choice>
              <mc:Fallback>
                <p:oleObj name="Ecuación" r:id="rId7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7313" y="3694113"/>
                        <a:ext cx="123825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946462"/>
              </p:ext>
            </p:extLst>
          </p:nvPr>
        </p:nvGraphicFramePr>
        <p:xfrm>
          <a:off x="5708650" y="3743325"/>
          <a:ext cx="90328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Ecuación" r:id="rId9" imgW="545760" imgH="393480" progId="Equation.3">
                  <p:embed/>
                </p:oleObj>
              </mc:Choice>
              <mc:Fallback>
                <p:oleObj name="Ecuación" r:id="rId9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50" y="3743325"/>
                        <a:ext cx="903288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2350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974" y="113936"/>
            <a:ext cx="4909446" cy="446658"/>
          </a:xfrm>
        </p:spPr>
        <p:txBody>
          <a:bodyPr>
            <a:normAutofit fontScale="90000"/>
          </a:bodyPr>
          <a:lstStyle/>
          <a:p>
            <a:r>
              <a:rPr lang="es-MX" dirty="0"/>
              <a:t>Circuito </a:t>
            </a:r>
            <a:r>
              <a:rPr lang="es-MX" dirty="0" err="1"/>
              <a:t>RC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034" y="1274057"/>
            <a:ext cx="3748678" cy="22074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/>
              <a:t>Encontrar el comportamiento dinámico del sistema en la resistencia es decir (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r>
              <a:rPr lang="es-MX" dirty="0"/>
              <a:t>) con el interruptor en las posiciones: </a:t>
            </a:r>
          </a:p>
        </p:txBody>
      </p:sp>
      <p:sp>
        <p:nvSpPr>
          <p:cNvPr id="33" name="2 Marcador de contenido"/>
          <p:cNvSpPr txBox="1">
            <a:spLocks/>
          </p:cNvSpPr>
          <p:nvPr/>
        </p:nvSpPr>
        <p:spPr>
          <a:xfrm>
            <a:off x="7403353" y="211281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7142095" y="1548180"/>
            <a:ext cx="1368152" cy="376808"/>
            <a:chOff x="1259632" y="2492896"/>
            <a:chExt cx="1584176" cy="376808"/>
          </a:xfrm>
        </p:grpSpPr>
        <p:cxnSp>
          <p:nvCxnSpPr>
            <p:cNvPr id="5" name="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17 Conector recto"/>
          <p:cNvCxnSpPr/>
          <p:nvPr/>
        </p:nvCxnSpPr>
        <p:spPr>
          <a:xfrm flipV="1">
            <a:off x="6034167" y="2287994"/>
            <a:ext cx="2201" cy="7973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9 Conector recto"/>
          <p:cNvCxnSpPr/>
          <p:nvPr/>
        </p:nvCxnSpPr>
        <p:spPr>
          <a:xfrm>
            <a:off x="5047177" y="2266179"/>
            <a:ext cx="0" cy="8183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2 Marcador de contenido"/>
          <p:cNvSpPr txBox="1">
            <a:spLocks/>
          </p:cNvSpPr>
          <p:nvPr/>
        </p:nvSpPr>
        <p:spPr>
          <a:xfrm>
            <a:off x="4574625" y="22506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cxnSp>
        <p:nvCxnSpPr>
          <p:cNvPr id="22" name="43 Conector recto"/>
          <p:cNvCxnSpPr/>
          <p:nvPr/>
        </p:nvCxnSpPr>
        <p:spPr>
          <a:xfrm>
            <a:off x="5047177" y="1714087"/>
            <a:ext cx="7614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44 Conector recto"/>
          <p:cNvCxnSpPr/>
          <p:nvPr/>
        </p:nvCxnSpPr>
        <p:spPr>
          <a:xfrm>
            <a:off x="5044053" y="3077494"/>
            <a:ext cx="3517991" cy="27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46 Conector recto"/>
          <p:cNvCxnSpPr/>
          <p:nvPr/>
        </p:nvCxnSpPr>
        <p:spPr>
          <a:xfrm>
            <a:off x="5047177" y="1714087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47 Elipse"/>
          <p:cNvSpPr/>
          <p:nvPr/>
        </p:nvSpPr>
        <p:spPr>
          <a:xfrm>
            <a:off x="5773787" y="164811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48 Elipse"/>
          <p:cNvSpPr/>
          <p:nvPr/>
        </p:nvSpPr>
        <p:spPr>
          <a:xfrm>
            <a:off x="5962159" y="2198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39" name="Grupo 38"/>
          <p:cNvGrpSpPr/>
          <p:nvPr/>
        </p:nvGrpSpPr>
        <p:grpSpPr>
          <a:xfrm rot="5400000">
            <a:off x="6606227" y="1462059"/>
            <a:ext cx="567680" cy="504056"/>
            <a:chOff x="1852239" y="4296542"/>
            <a:chExt cx="567680" cy="504056"/>
          </a:xfrm>
        </p:grpSpPr>
        <p:cxnSp>
          <p:nvCxnSpPr>
            <p:cNvPr id="27" name="50 Conector recto"/>
            <p:cNvCxnSpPr/>
            <p:nvPr/>
          </p:nvCxnSpPr>
          <p:spPr>
            <a:xfrm flipH="1">
              <a:off x="1852239" y="4296542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51 Conector recto"/>
            <p:cNvCxnSpPr/>
            <p:nvPr/>
          </p:nvCxnSpPr>
          <p:spPr>
            <a:xfrm flipH="1">
              <a:off x="1852239" y="4512566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52 Conector recto"/>
            <p:cNvCxnSpPr/>
            <p:nvPr/>
          </p:nvCxnSpPr>
          <p:spPr>
            <a:xfrm>
              <a:off x="2140271" y="4512566"/>
              <a:ext cx="0" cy="2880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o 39"/>
          <p:cNvGrpSpPr/>
          <p:nvPr/>
        </p:nvGrpSpPr>
        <p:grpSpPr>
          <a:xfrm>
            <a:off x="4445846" y="1861848"/>
            <a:ext cx="912439" cy="792088"/>
            <a:chOff x="454225" y="2936630"/>
            <a:chExt cx="912439" cy="792088"/>
          </a:xfrm>
        </p:grpSpPr>
        <p:cxnSp>
          <p:nvCxnSpPr>
            <p:cNvPr id="18" name="20 Conector recto"/>
            <p:cNvCxnSpPr/>
            <p:nvPr/>
          </p:nvCxnSpPr>
          <p:spPr>
            <a:xfrm flipH="1">
              <a:off x="798984" y="3116553"/>
              <a:ext cx="567680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21 Conector recto"/>
            <p:cNvCxnSpPr/>
            <p:nvPr/>
          </p:nvCxnSpPr>
          <p:spPr>
            <a:xfrm flipH="1">
              <a:off x="943000" y="3332577"/>
              <a:ext cx="288032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2 Marcador de contenido"/>
            <p:cNvSpPr txBox="1">
              <a:spLocks/>
            </p:cNvSpPr>
            <p:nvPr/>
          </p:nvSpPr>
          <p:spPr>
            <a:xfrm>
              <a:off x="454225" y="2936630"/>
              <a:ext cx="432048" cy="79208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+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s-MX" sz="4600" b="1" dirty="0"/>
                <a:t>-</a:t>
              </a:r>
              <a:endParaRPr kumimoji="0" lang="es-MX" sz="4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57 Flecha doblada"/>
          <p:cNvSpPr/>
          <p:nvPr/>
        </p:nvSpPr>
        <p:spPr>
          <a:xfrm rot="5560175">
            <a:off x="7413406" y="2259300"/>
            <a:ext cx="598416" cy="448484"/>
          </a:xfrm>
          <a:prstGeom prst="bentArrow">
            <a:avLst>
              <a:gd name="adj1" fmla="val 8165"/>
              <a:gd name="adj2" fmla="val 14779"/>
              <a:gd name="adj3" fmla="val 12975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122114"/>
              </p:ext>
            </p:extLst>
          </p:nvPr>
        </p:nvGraphicFramePr>
        <p:xfrm>
          <a:off x="7568532" y="2314574"/>
          <a:ext cx="208631" cy="375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Ecuación" r:id="rId3" imgW="88560" imgH="164880" progId="Equation.3">
                  <p:embed/>
                </p:oleObj>
              </mc:Choice>
              <mc:Fallback>
                <p:oleObj name="Ecuación" r:id="rId3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8532" y="2314574"/>
                        <a:ext cx="208631" cy="3759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Marcador de contenido 2"/>
          <p:cNvSpPr txBox="1">
            <a:spLocks/>
          </p:cNvSpPr>
          <p:nvPr/>
        </p:nvSpPr>
        <p:spPr>
          <a:xfrm>
            <a:off x="316711" y="4122433"/>
            <a:ext cx="4312366" cy="1393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lphaLcParenR"/>
            </a:pPr>
            <a:r>
              <a:rPr lang="es-MX" dirty="0"/>
              <a:t>S</a:t>
            </a:r>
            <a:r>
              <a:rPr lang="es-MX" baseline="-25000" dirty="0"/>
              <a:t>2</a:t>
            </a:r>
          </a:p>
          <a:p>
            <a:pPr marL="514350" indent="-514350">
              <a:buFont typeface="Arial" pitchFamily="34" charset="0"/>
              <a:buAutoNum type="alphaLcParenR"/>
            </a:pPr>
            <a:r>
              <a:rPr lang="es-ES" dirty="0"/>
              <a:t>Tarea </a:t>
            </a:r>
            <a:r>
              <a:rPr lang="es-MX" dirty="0"/>
              <a:t>S</a:t>
            </a:r>
            <a:r>
              <a:rPr lang="es-MX" baseline="-25000" dirty="0"/>
              <a:t>3</a:t>
            </a:r>
          </a:p>
        </p:txBody>
      </p:sp>
      <p:sp>
        <p:nvSpPr>
          <p:cNvPr id="43" name="2 Marcador de contenido"/>
          <p:cNvSpPr txBox="1">
            <a:spLocks/>
          </p:cNvSpPr>
          <p:nvPr/>
        </p:nvSpPr>
        <p:spPr>
          <a:xfrm>
            <a:off x="7575094" y="1091181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R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2 Marcador de contenido"/>
          <p:cNvSpPr txBox="1">
            <a:spLocks/>
          </p:cNvSpPr>
          <p:nvPr/>
        </p:nvSpPr>
        <p:spPr>
          <a:xfrm>
            <a:off x="5923848" y="548893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1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5" name="2 Marcador de contenido"/>
          <p:cNvSpPr txBox="1">
            <a:spLocks/>
          </p:cNvSpPr>
          <p:nvPr/>
        </p:nvSpPr>
        <p:spPr>
          <a:xfrm>
            <a:off x="6906500" y="954117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C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6" name="43 Conector recto"/>
          <p:cNvCxnSpPr>
            <a:stCxn id="52" idx="5"/>
          </p:cNvCxnSpPr>
          <p:nvPr/>
        </p:nvCxnSpPr>
        <p:spPr>
          <a:xfrm>
            <a:off x="6085084" y="1137187"/>
            <a:ext cx="503603" cy="5769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7 Elipse"/>
          <p:cNvSpPr/>
          <p:nvPr/>
        </p:nvSpPr>
        <p:spPr>
          <a:xfrm>
            <a:off x="6540031" y="167419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9" name="19 Conector recto"/>
          <p:cNvCxnSpPr/>
          <p:nvPr/>
        </p:nvCxnSpPr>
        <p:spPr>
          <a:xfrm>
            <a:off x="8510247" y="1683178"/>
            <a:ext cx="0" cy="13891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47 Elipse"/>
          <p:cNvSpPr/>
          <p:nvPr/>
        </p:nvSpPr>
        <p:spPr>
          <a:xfrm>
            <a:off x="5962159" y="10142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2 Marcador de contenido"/>
          <p:cNvSpPr txBox="1">
            <a:spLocks/>
          </p:cNvSpPr>
          <p:nvPr/>
        </p:nvSpPr>
        <p:spPr>
          <a:xfrm>
            <a:off x="5404885" y="1045652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2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5974266" y="2257892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3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51" name="Tab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599069"/>
              </p:ext>
            </p:extLst>
          </p:nvPr>
        </p:nvGraphicFramePr>
        <p:xfrm>
          <a:off x="3678295" y="3970221"/>
          <a:ext cx="412185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9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678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Estado</a:t>
                      </a:r>
                      <a:r>
                        <a:rPr lang="es-MX" baseline="0" dirty="0"/>
                        <a:t> del interruptor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  <a:p>
                      <a:pPr algn="ctr"/>
                      <a:r>
                        <a:rPr lang="es-MX" dirty="0"/>
                        <a:t>Acción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i</a:t>
                      </a:r>
                      <a:r>
                        <a:rPr lang="es-MX" baseline="0" dirty="0"/>
                        <a:t>nicialmente descargado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Cargando</a:t>
                      </a:r>
                      <a:r>
                        <a:rPr lang="es-MX" baseline="0" dirty="0"/>
                        <a:t> a través de </a:t>
                      </a:r>
                      <a:r>
                        <a:rPr lang="es-MX" sz="1800" i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descargando a través de </a:t>
                      </a:r>
                      <a:r>
                        <a:rPr lang="es-MX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8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  <p:cxnSp>
        <p:nvCxnSpPr>
          <p:cNvPr id="30" name="Conector recto 29"/>
          <p:cNvCxnSpPr/>
          <p:nvPr/>
        </p:nvCxnSpPr>
        <p:spPr>
          <a:xfrm flipV="1">
            <a:off x="7338548" y="560594"/>
            <a:ext cx="0" cy="113160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flipV="1">
            <a:off x="8316416" y="571385"/>
            <a:ext cx="0" cy="113160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7439854" y="419748"/>
            <a:ext cx="1105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68243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/>
          <p:cNvSpPr/>
          <p:nvPr/>
        </p:nvSpPr>
        <p:spPr>
          <a:xfrm>
            <a:off x="5285523" y="1814690"/>
            <a:ext cx="3471048" cy="2273471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974" y="113936"/>
            <a:ext cx="4909446" cy="446658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a) </a:t>
            </a:r>
          </a:p>
        </p:txBody>
      </p:sp>
      <p:sp>
        <p:nvSpPr>
          <p:cNvPr id="42" name="Marcador de contenido 2"/>
          <p:cNvSpPr txBox="1">
            <a:spLocks/>
          </p:cNvSpPr>
          <p:nvPr/>
        </p:nvSpPr>
        <p:spPr>
          <a:xfrm>
            <a:off x="271011" y="6039449"/>
            <a:ext cx="8333437" cy="72227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Si conocemos la corriente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dirty="0"/>
              <a:t> podemos determinar directamente el voltaje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endParaRPr lang="es-MX" baseline="-25000" dirty="0"/>
          </a:p>
        </p:txBody>
      </p:sp>
      <p:pic>
        <p:nvPicPr>
          <p:cNvPr id="58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  <p:sp>
        <p:nvSpPr>
          <p:cNvPr id="48" name="Marcador de contenido 2"/>
          <p:cNvSpPr>
            <a:spLocks noGrp="1"/>
          </p:cNvSpPr>
          <p:nvPr>
            <p:ph idx="1"/>
          </p:nvPr>
        </p:nvSpPr>
        <p:spPr>
          <a:xfrm>
            <a:off x="5397799" y="1880743"/>
            <a:ext cx="3358772" cy="154825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/>
              <a:t>Además el voltaje de la fuente es dividido en el v. del capacitor y el v. de la resistencia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2 Marcador de contenido"/>
          <p:cNvSpPr txBox="1">
            <a:spLocks/>
          </p:cNvSpPr>
          <p:nvPr/>
        </p:nvSpPr>
        <p:spPr>
          <a:xfrm>
            <a:off x="3402907" y="312071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3" name="3 Grupo"/>
          <p:cNvGrpSpPr/>
          <p:nvPr/>
        </p:nvGrpSpPr>
        <p:grpSpPr>
          <a:xfrm>
            <a:off x="3141649" y="2556079"/>
            <a:ext cx="1368152" cy="376808"/>
            <a:chOff x="1259632" y="2492896"/>
            <a:chExt cx="1584176" cy="376808"/>
          </a:xfrm>
        </p:grpSpPr>
        <p:cxnSp>
          <p:nvCxnSpPr>
            <p:cNvPr id="54" name="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1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1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1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1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1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17 Conector recto"/>
          <p:cNvCxnSpPr/>
          <p:nvPr/>
        </p:nvCxnSpPr>
        <p:spPr>
          <a:xfrm flipV="1">
            <a:off x="2033721" y="3295893"/>
            <a:ext cx="2201" cy="7973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19 Conector recto"/>
          <p:cNvCxnSpPr/>
          <p:nvPr/>
        </p:nvCxnSpPr>
        <p:spPr>
          <a:xfrm>
            <a:off x="1046731" y="3274078"/>
            <a:ext cx="0" cy="8183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2 Marcador de contenido"/>
          <p:cNvSpPr txBox="1">
            <a:spLocks/>
          </p:cNvSpPr>
          <p:nvPr/>
        </p:nvSpPr>
        <p:spPr>
          <a:xfrm>
            <a:off x="574179" y="325852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cxnSp>
        <p:nvCxnSpPr>
          <p:cNvPr id="71" name="43 Conector recto"/>
          <p:cNvCxnSpPr/>
          <p:nvPr/>
        </p:nvCxnSpPr>
        <p:spPr>
          <a:xfrm>
            <a:off x="1046731" y="2721986"/>
            <a:ext cx="7614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44 Conector recto"/>
          <p:cNvCxnSpPr/>
          <p:nvPr/>
        </p:nvCxnSpPr>
        <p:spPr>
          <a:xfrm>
            <a:off x="1043607" y="4085393"/>
            <a:ext cx="3517991" cy="27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46 Conector recto"/>
          <p:cNvCxnSpPr/>
          <p:nvPr/>
        </p:nvCxnSpPr>
        <p:spPr>
          <a:xfrm>
            <a:off x="1046731" y="2721986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47 Elipse"/>
          <p:cNvSpPr/>
          <p:nvPr/>
        </p:nvSpPr>
        <p:spPr>
          <a:xfrm>
            <a:off x="1773341" y="26560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5" name="48 Elipse"/>
          <p:cNvSpPr/>
          <p:nvPr/>
        </p:nvSpPr>
        <p:spPr>
          <a:xfrm>
            <a:off x="1961713" y="32067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76" name="Grupo 75"/>
          <p:cNvGrpSpPr/>
          <p:nvPr/>
        </p:nvGrpSpPr>
        <p:grpSpPr>
          <a:xfrm rot="5400000">
            <a:off x="2605781" y="2469958"/>
            <a:ext cx="567680" cy="504056"/>
            <a:chOff x="1852239" y="4296542"/>
            <a:chExt cx="567680" cy="504056"/>
          </a:xfrm>
        </p:grpSpPr>
        <p:cxnSp>
          <p:nvCxnSpPr>
            <p:cNvPr id="77" name="50 Conector recto"/>
            <p:cNvCxnSpPr/>
            <p:nvPr/>
          </p:nvCxnSpPr>
          <p:spPr>
            <a:xfrm flipH="1">
              <a:off x="1852239" y="4296542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1 Conector recto"/>
            <p:cNvCxnSpPr/>
            <p:nvPr/>
          </p:nvCxnSpPr>
          <p:spPr>
            <a:xfrm flipH="1">
              <a:off x="1852239" y="4512566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2 Conector recto"/>
            <p:cNvCxnSpPr/>
            <p:nvPr/>
          </p:nvCxnSpPr>
          <p:spPr>
            <a:xfrm>
              <a:off x="2140271" y="4512566"/>
              <a:ext cx="0" cy="2880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79"/>
          <p:cNvGrpSpPr/>
          <p:nvPr/>
        </p:nvGrpSpPr>
        <p:grpSpPr>
          <a:xfrm>
            <a:off x="445400" y="2869747"/>
            <a:ext cx="912439" cy="792088"/>
            <a:chOff x="454225" y="2936630"/>
            <a:chExt cx="912439" cy="792088"/>
          </a:xfrm>
        </p:grpSpPr>
        <p:cxnSp>
          <p:nvCxnSpPr>
            <p:cNvPr id="81" name="20 Conector recto"/>
            <p:cNvCxnSpPr/>
            <p:nvPr/>
          </p:nvCxnSpPr>
          <p:spPr>
            <a:xfrm flipH="1">
              <a:off x="798984" y="3116553"/>
              <a:ext cx="567680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21 Conector recto"/>
            <p:cNvCxnSpPr/>
            <p:nvPr/>
          </p:nvCxnSpPr>
          <p:spPr>
            <a:xfrm flipH="1">
              <a:off x="943000" y="3332577"/>
              <a:ext cx="288032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2 Marcador de contenido"/>
            <p:cNvSpPr txBox="1">
              <a:spLocks/>
            </p:cNvSpPr>
            <p:nvPr/>
          </p:nvSpPr>
          <p:spPr>
            <a:xfrm>
              <a:off x="454225" y="2936630"/>
              <a:ext cx="432048" cy="79208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+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s-MX" sz="4600" b="1" dirty="0"/>
                <a:t>-</a:t>
              </a:r>
              <a:endParaRPr kumimoji="0" lang="es-MX" sz="4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4" name="57 Flecha doblada"/>
          <p:cNvSpPr/>
          <p:nvPr/>
        </p:nvSpPr>
        <p:spPr>
          <a:xfrm rot="5560175">
            <a:off x="3412960" y="3267199"/>
            <a:ext cx="598416" cy="448484"/>
          </a:xfrm>
          <a:prstGeom prst="bentArrow">
            <a:avLst>
              <a:gd name="adj1" fmla="val 8165"/>
              <a:gd name="adj2" fmla="val 14779"/>
              <a:gd name="adj3" fmla="val 12975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8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76249"/>
              </p:ext>
            </p:extLst>
          </p:nvPr>
        </p:nvGraphicFramePr>
        <p:xfrm>
          <a:off x="3568086" y="3322473"/>
          <a:ext cx="208631" cy="375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" name="Ecuación" r:id="rId4" imgW="88560" imgH="164880" progId="Equation.3">
                  <p:embed/>
                </p:oleObj>
              </mc:Choice>
              <mc:Fallback>
                <p:oleObj name="Ecuación" r:id="rId4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086" y="3322473"/>
                        <a:ext cx="208631" cy="3759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2 Marcador de contenido"/>
          <p:cNvSpPr txBox="1">
            <a:spLocks/>
          </p:cNvSpPr>
          <p:nvPr/>
        </p:nvSpPr>
        <p:spPr>
          <a:xfrm>
            <a:off x="3574648" y="2099080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R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7" name="2 Marcador de contenido"/>
          <p:cNvSpPr txBox="1">
            <a:spLocks/>
          </p:cNvSpPr>
          <p:nvPr/>
        </p:nvSpPr>
        <p:spPr>
          <a:xfrm>
            <a:off x="1923402" y="1556792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1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88" name="2 Marcador de contenido"/>
          <p:cNvSpPr txBox="1">
            <a:spLocks/>
          </p:cNvSpPr>
          <p:nvPr/>
        </p:nvSpPr>
        <p:spPr>
          <a:xfrm>
            <a:off x="2906054" y="1962016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C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9" name="43 Conector recto"/>
          <p:cNvCxnSpPr>
            <a:stCxn id="74" idx="6"/>
          </p:cNvCxnSpPr>
          <p:nvPr/>
        </p:nvCxnSpPr>
        <p:spPr>
          <a:xfrm flipV="1">
            <a:off x="1917357" y="2721987"/>
            <a:ext cx="670884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47 Elipse"/>
          <p:cNvSpPr/>
          <p:nvPr/>
        </p:nvSpPr>
        <p:spPr>
          <a:xfrm>
            <a:off x="2539585" y="26820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1" name="19 Conector recto"/>
          <p:cNvCxnSpPr/>
          <p:nvPr/>
        </p:nvCxnSpPr>
        <p:spPr>
          <a:xfrm>
            <a:off x="4509801" y="2691077"/>
            <a:ext cx="0" cy="13891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47 Elipse"/>
          <p:cNvSpPr/>
          <p:nvPr/>
        </p:nvSpPr>
        <p:spPr>
          <a:xfrm>
            <a:off x="1961713" y="202216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3" name="2 Marcador de contenido"/>
          <p:cNvSpPr txBox="1">
            <a:spLocks/>
          </p:cNvSpPr>
          <p:nvPr/>
        </p:nvSpPr>
        <p:spPr>
          <a:xfrm>
            <a:off x="1404439" y="2053551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2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4" name="2 Marcador de contenido"/>
          <p:cNvSpPr txBox="1">
            <a:spLocks/>
          </p:cNvSpPr>
          <p:nvPr/>
        </p:nvSpPr>
        <p:spPr>
          <a:xfrm>
            <a:off x="1973820" y="3265791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3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5" name="Marcador de contenido 2"/>
          <p:cNvSpPr txBox="1">
            <a:spLocks/>
          </p:cNvSpPr>
          <p:nvPr/>
        </p:nvSpPr>
        <p:spPr>
          <a:xfrm>
            <a:off x="1073999" y="706085"/>
            <a:ext cx="6912769" cy="10291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Como se nota en la figura el voltaje en la resistencia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/>
              <a:t>es variante en el tiempo 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361259"/>
              </p:ext>
            </p:extLst>
          </p:nvPr>
        </p:nvGraphicFramePr>
        <p:xfrm>
          <a:off x="6093978" y="3295893"/>
          <a:ext cx="1616282" cy="536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name="Ecuación" r:id="rId6" imgW="660240" imgH="228600" progId="Equation.3">
                  <p:embed/>
                </p:oleObj>
              </mc:Choice>
              <mc:Fallback>
                <p:oleObj name="Ecuación" r:id="rId6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978" y="3295893"/>
                        <a:ext cx="1616282" cy="5369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344574"/>
              </p:ext>
            </p:extLst>
          </p:nvPr>
        </p:nvGraphicFramePr>
        <p:xfrm>
          <a:off x="3038827" y="5160698"/>
          <a:ext cx="2320058" cy="849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Ecuación" r:id="rId8" imgW="1028520" imgH="393480" progId="Equation.3">
                  <p:embed/>
                </p:oleObj>
              </mc:Choice>
              <mc:Fallback>
                <p:oleObj name="Ecuación" r:id="rId8" imgW="1028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827" y="5160698"/>
                        <a:ext cx="2320058" cy="8491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Marcador de contenido 2"/>
          <p:cNvSpPr txBox="1">
            <a:spLocks/>
          </p:cNvSpPr>
          <p:nvPr/>
        </p:nvSpPr>
        <p:spPr>
          <a:xfrm>
            <a:off x="423412" y="4467110"/>
            <a:ext cx="7855689" cy="8982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Usando la relación de voltajes la ecuación diferencial que describe el comportamiento de la malla es</a:t>
            </a:r>
            <a:endParaRPr lang="es-MX" baseline="-25000" dirty="0"/>
          </a:p>
        </p:txBody>
      </p:sp>
    </p:spTree>
    <p:extLst>
      <p:ext uri="{BB962C8B-B14F-4D97-AF65-F5344CB8AC3E}">
        <p14:creationId xmlns:p14="http://schemas.microsoft.com/office/powerpoint/2010/main" val="435318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212084"/>
              </p:ext>
            </p:extLst>
          </p:nvPr>
        </p:nvGraphicFramePr>
        <p:xfrm>
          <a:off x="1403648" y="1932566"/>
          <a:ext cx="6096000" cy="2784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518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es-MX" dirty="0"/>
                        <a:t>Función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Transformada</a:t>
                      </a:r>
                      <a:r>
                        <a:rPr lang="es-MX" baseline="0" dirty="0"/>
                        <a:t> de Laplace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Resultado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5033">
                <a:tc>
                  <a:txBody>
                    <a:bodyPr/>
                    <a:lstStyle/>
                    <a:p>
                      <a:pPr algn="ctr"/>
                      <a:r>
                        <a:rPr lang="es-MX" sz="3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b="1" i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s-MX" sz="3200" b="1" i="1" kern="1200" baseline="-250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b="1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s-MX" sz="3200" b="1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MX" sz="3200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00601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es-MX" dirty="0"/>
              <a:t>Solución </a:t>
            </a:r>
            <a:r>
              <a:rPr lang="es-MX" sz="2700" dirty="0"/>
              <a:t>a)…Cambio al dominio de Laplace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093134"/>
              </p:ext>
            </p:extLst>
          </p:nvPr>
        </p:nvGraphicFramePr>
        <p:xfrm>
          <a:off x="12880" y="804890"/>
          <a:ext cx="2325520" cy="851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Ecuación" r:id="rId3" imgW="1028520" imgH="393480" progId="Equation.3">
                  <p:embed/>
                </p:oleObj>
              </mc:Choice>
              <mc:Fallback>
                <p:oleObj name="Ecuación" r:id="rId3" imgW="1028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80" y="804890"/>
                        <a:ext cx="2325520" cy="8511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2654871" y="910464"/>
            <a:ext cx="5949578" cy="8706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donde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dirty="0"/>
              <a:t> es función del tiempo, R y C y </a:t>
            </a:r>
            <a:r>
              <a:rPr lang="es-MX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dirty="0"/>
              <a:t> son constantes 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541428" y="5852792"/>
            <a:ext cx="2088232" cy="92399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Usando transformada de Laplace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629298" y="3887699"/>
            <a:ext cx="1124856" cy="2019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Integración</a:t>
            </a:r>
            <a:endParaRPr kumimoji="0" lang="es-MX" altLang="es-MX" sz="3000" b="0" i="0" u="none" strike="noStrike" cap="none" normalizeH="0" baseline="0" dirty="0">
              <a:ln>
                <a:noFill/>
              </a:ln>
              <a:solidFill>
                <a:srgbClr val="25252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493" name="Picture 5" descr="\mathcal{L}\left\{ \int_{0^{-}}^{t}f(\tau )d\tau  \right\}&#10;  = {1 \over s} \mathcal{L}\{f\}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041" y="4089662"/>
            <a:ext cx="21145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72088"/>
              </p:ext>
            </p:extLst>
          </p:nvPr>
        </p:nvGraphicFramePr>
        <p:xfrm>
          <a:off x="2024633" y="4076131"/>
          <a:ext cx="63023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name="Ecuación" r:id="rId6" imgW="380880" imgH="279360" progId="Equation.3">
                  <p:embed/>
                </p:oleObj>
              </mc:Choice>
              <mc:Fallback>
                <p:oleObj name="Ecuación" r:id="rId6" imgW="380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633" y="4076131"/>
                        <a:ext cx="630237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477348"/>
              </p:ext>
            </p:extLst>
          </p:nvPr>
        </p:nvGraphicFramePr>
        <p:xfrm>
          <a:off x="6365602" y="3986437"/>
          <a:ext cx="42068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Ecuación" r:id="rId8" imgW="253800" imgH="393480" progId="Equation.3">
                  <p:embed/>
                </p:oleObj>
              </mc:Choice>
              <mc:Fallback>
                <p:oleObj name="Ecuación" r:id="rId8" imgW="253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602" y="3986437"/>
                        <a:ext cx="420687" cy="62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824947"/>
              </p:ext>
            </p:extLst>
          </p:nvPr>
        </p:nvGraphicFramePr>
        <p:xfrm>
          <a:off x="1697656" y="5191045"/>
          <a:ext cx="170021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Ecuación" r:id="rId10" imgW="1028520" imgH="393480" progId="Equation.3">
                  <p:embed/>
                </p:oleObj>
              </mc:Choice>
              <mc:Fallback>
                <p:oleObj name="Ecuación" r:id="rId10" imgW="1028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656" y="5191045"/>
                        <a:ext cx="1700212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lecha derecha 10"/>
          <p:cNvSpPr/>
          <p:nvPr/>
        </p:nvSpPr>
        <p:spPr>
          <a:xfrm>
            <a:off x="3987922" y="5251751"/>
            <a:ext cx="927452" cy="500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05128"/>
              </p:ext>
            </p:extLst>
          </p:nvPr>
        </p:nvGraphicFramePr>
        <p:xfrm>
          <a:off x="5505428" y="5204944"/>
          <a:ext cx="16160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Ecuación" r:id="rId12" imgW="977760" imgH="393480" progId="Equation.3">
                  <p:embed/>
                </p:oleObj>
              </mc:Choice>
              <mc:Fallback>
                <p:oleObj name="Ecuación" r:id="rId12" imgW="977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5428" y="5204944"/>
                        <a:ext cx="1616075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497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400" b="1" dirty="0" smtClean="0"/>
              <a:t>MAPA CURRICULAR</a:t>
            </a:r>
            <a:endParaRPr lang="es-MX" sz="24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36158"/>
            <a:ext cx="7378699" cy="500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37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r>
              <a:rPr lang="es-MX" dirty="0"/>
              <a:t>Solución </a:t>
            </a:r>
          </a:p>
        </p:txBody>
      </p:sp>
      <p:sp>
        <p:nvSpPr>
          <p:cNvPr id="11" name="Flecha derecha 10"/>
          <p:cNvSpPr/>
          <p:nvPr/>
        </p:nvSpPr>
        <p:spPr>
          <a:xfrm>
            <a:off x="2843808" y="1826006"/>
            <a:ext cx="927452" cy="500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883246"/>
              </p:ext>
            </p:extLst>
          </p:nvPr>
        </p:nvGraphicFramePr>
        <p:xfrm>
          <a:off x="589016" y="917848"/>
          <a:ext cx="16160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Ecuación" r:id="rId3" imgW="977760" imgH="393480" progId="Equation.3">
                  <p:embed/>
                </p:oleObj>
              </mc:Choice>
              <mc:Fallback>
                <p:oleObj name="Ecuación" r:id="rId3" imgW="977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016" y="917848"/>
                        <a:ext cx="1616075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Marcador de contenido 2"/>
          <p:cNvSpPr>
            <a:spLocks noGrp="1"/>
          </p:cNvSpPr>
          <p:nvPr>
            <p:ph idx="1"/>
          </p:nvPr>
        </p:nvSpPr>
        <p:spPr>
          <a:xfrm>
            <a:off x="2483768" y="1056367"/>
            <a:ext cx="5976664" cy="4837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Factorizando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368349"/>
              </p:ext>
            </p:extLst>
          </p:nvPr>
        </p:nvGraphicFramePr>
        <p:xfrm>
          <a:off x="452438" y="1735138"/>
          <a:ext cx="188912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Ecuación" r:id="rId5" imgW="1143000" imgH="431640" progId="Equation.3">
                  <p:embed/>
                </p:oleObj>
              </mc:Choice>
              <mc:Fallback>
                <p:oleObj name="Ecuación" r:id="rId5" imgW="1143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8" y="1735138"/>
                        <a:ext cx="1889125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972584"/>
              </p:ext>
            </p:extLst>
          </p:nvPr>
        </p:nvGraphicFramePr>
        <p:xfrm>
          <a:off x="4008676" y="1785515"/>
          <a:ext cx="20145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cuación" r:id="rId7" imgW="1218960" imgH="431640" progId="Equation.3">
                  <p:embed/>
                </p:oleObj>
              </mc:Choice>
              <mc:Fallback>
                <p:oleObj name="Ecuación" r:id="rId7" imgW="1218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676" y="1785515"/>
                        <a:ext cx="2014537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Marcador de contenido 2"/>
          <p:cNvSpPr txBox="1">
            <a:spLocks/>
          </p:cNvSpPr>
          <p:nvPr/>
        </p:nvSpPr>
        <p:spPr>
          <a:xfrm>
            <a:off x="534700" y="2725907"/>
            <a:ext cx="7803517" cy="8069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Por lo que el comportamiento dinámico es dado por la siguiente la función de transferencia es 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747392"/>
              </p:ext>
            </p:extLst>
          </p:nvPr>
        </p:nvGraphicFramePr>
        <p:xfrm>
          <a:off x="3614738" y="4076700"/>
          <a:ext cx="2438400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cuación" r:id="rId9" imgW="1130040" imgH="444240" progId="Equation.3">
                  <p:embed/>
                </p:oleObj>
              </mc:Choice>
              <mc:Fallback>
                <p:oleObj name="Ecuación" r:id="rId9" imgW="11300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4738" y="4076700"/>
                        <a:ext cx="2438400" cy="9191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ector recto de flecha 9"/>
          <p:cNvCxnSpPr/>
          <p:nvPr/>
        </p:nvCxnSpPr>
        <p:spPr>
          <a:xfrm>
            <a:off x="3015458" y="4111939"/>
            <a:ext cx="507435" cy="19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contenido 2"/>
          <p:cNvSpPr txBox="1">
            <a:spLocks/>
          </p:cNvSpPr>
          <p:nvPr/>
        </p:nvSpPr>
        <p:spPr>
          <a:xfrm>
            <a:off x="2153172" y="3872100"/>
            <a:ext cx="1116003" cy="4837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sz="2700" dirty="0">
                <a:solidFill>
                  <a:schemeClr val="accent6">
                    <a:lumMod val="75000"/>
                  </a:schemeClr>
                </a:solidFill>
              </a:rPr>
              <a:t>Salida</a:t>
            </a:r>
            <a:r>
              <a:rPr lang="es-MX" dirty="0"/>
              <a:t> </a:t>
            </a:r>
          </a:p>
        </p:txBody>
      </p:sp>
      <p:cxnSp>
        <p:nvCxnSpPr>
          <p:cNvPr id="23" name="Conector recto de flecha 22"/>
          <p:cNvCxnSpPr/>
          <p:nvPr/>
        </p:nvCxnSpPr>
        <p:spPr>
          <a:xfrm flipV="1">
            <a:off x="2935237" y="4761677"/>
            <a:ext cx="538962" cy="323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arcador de contenido 2"/>
          <p:cNvSpPr txBox="1">
            <a:spLocks/>
          </p:cNvSpPr>
          <p:nvPr/>
        </p:nvSpPr>
        <p:spPr>
          <a:xfrm>
            <a:off x="1803483" y="4994195"/>
            <a:ext cx="1245112" cy="5476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Entrada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7406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es-MX" dirty="0"/>
              <a:t>Solución determinando i </a:t>
            </a:r>
          </a:p>
        </p:txBody>
      </p:sp>
      <p:sp>
        <p:nvSpPr>
          <p:cNvPr id="24" name="Marcador de contenido 2"/>
          <p:cNvSpPr>
            <a:spLocks noGrp="1"/>
          </p:cNvSpPr>
          <p:nvPr>
            <p:ph idx="1"/>
          </p:nvPr>
        </p:nvSpPr>
        <p:spPr>
          <a:xfrm>
            <a:off x="3269175" y="983150"/>
            <a:ext cx="5191257" cy="83722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dirty="0"/>
              <a:t>Como sabemos que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dirty="0"/>
              <a:t> es constante  podemos rescribirlo como 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Object 4"/>
          <p:cNvGraphicFramePr>
            <a:graphicFrameLocks noChangeAspect="1"/>
          </p:cNvGraphicFramePr>
          <p:nvPr>
            <p:extLst/>
          </p:nvPr>
        </p:nvGraphicFramePr>
        <p:xfrm>
          <a:off x="846123" y="983149"/>
          <a:ext cx="2221037" cy="837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name="Ecuación" r:id="rId3" imgW="1130040" imgH="444240" progId="Equation.3">
                  <p:embed/>
                </p:oleObj>
              </mc:Choice>
              <mc:Fallback>
                <p:oleObj name="Ecuación" r:id="rId3" imgW="11300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23" y="983149"/>
                        <a:ext cx="2221037" cy="83722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Tabla 26"/>
          <p:cNvGraphicFramePr>
            <a:graphicFrameLocks noGrp="1"/>
          </p:cNvGraphicFramePr>
          <p:nvPr/>
        </p:nvGraphicFramePr>
        <p:xfrm>
          <a:off x="1403648" y="1947523"/>
          <a:ext cx="6096000" cy="103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518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es-MX" dirty="0"/>
                        <a:t>Función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Transformada</a:t>
                      </a:r>
                      <a:r>
                        <a:rPr lang="es-MX" baseline="0" dirty="0"/>
                        <a:t> de Laplace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Resultado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5033">
                <a:tc>
                  <a:txBody>
                    <a:bodyPr/>
                    <a:lstStyle/>
                    <a:p>
                      <a:pPr algn="ctr"/>
                      <a:endParaRPr kumimoji="0" lang="es-MX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574808" y="2521520"/>
            <a:ext cx="1397992" cy="2019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Escalón Unitario</a:t>
            </a:r>
            <a:endParaRPr kumimoji="0" lang="es-MX" altLang="es-MX" sz="3000" b="0" i="0" u="none" strike="noStrike" cap="none" normalizeH="0" baseline="0" dirty="0">
              <a:ln>
                <a:noFill/>
              </a:ln>
              <a:solidFill>
                <a:srgbClr val="25252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Object 4"/>
          <p:cNvGraphicFramePr>
            <a:graphicFrameLocks noChangeAspect="1"/>
          </p:cNvGraphicFramePr>
          <p:nvPr>
            <p:extLst/>
          </p:nvPr>
        </p:nvGraphicFramePr>
        <p:xfrm>
          <a:off x="1809464" y="2481104"/>
          <a:ext cx="798513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Ecuación" r:id="rId5" imgW="482400" imgH="228600" progId="Equation.3">
                  <p:embed/>
                </p:oleObj>
              </mc:Choice>
              <mc:Fallback>
                <p:oleObj name="Ecuación" r:id="rId5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464" y="2481104"/>
                        <a:ext cx="798513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>
            <p:extLst/>
          </p:nvPr>
        </p:nvGraphicFramePr>
        <p:xfrm>
          <a:off x="6342063" y="2301875"/>
          <a:ext cx="33655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Ecuación" r:id="rId7" imgW="203040" imgH="393480" progId="Equation.3">
                  <p:embed/>
                </p:oleObj>
              </mc:Choice>
              <mc:Fallback>
                <p:oleObj name="Ecuación" r:id="rId7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2301875"/>
                        <a:ext cx="336550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Marcador de contenido 2"/>
          <p:cNvSpPr txBox="1">
            <a:spLocks/>
          </p:cNvSpPr>
          <p:nvPr/>
        </p:nvSpPr>
        <p:spPr>
          <a:xfrm>
            <a:off x="424863" y="3297479"/>
            <a:ext cx="8261937" cy="8056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donde el valor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dirty="0"/>
              <a:t> representa la magnitud en volts de la fuente, sustituyendo en la función de transferencia tenemos 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4" name="Object 4"/>
          <p:cNvGraphicFramePr>
            <a:graphicFrameLocks noChangeAspect="1"/>
          </p:cNvGraphicFramePr>
          <p:nvPr>
            <p:extLst/>
          </p:nvPr>
        </p:nvGraphicFramePr>
        <p:xfrm>
          <a:off x="846123" y="3918532"/>
          <a:ext cx="6739425" cy="139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Ecuación" r:id="rId9" imgW="3759120" imgH="812520" progId="Equation.3">
                  <p:embed/>
                </p:oleObj>
              </mc:Choice>
              <mc:Fallback>
                <p:oleObj name="Ecuación" r:id="rId9" imgW="37591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23" y="3918532"/>
                        <a:ext cx="6739425" cy="1395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Conector recto 5"/>
          <p:cNvCxnSpPr/>
          <p:nvPr/>
        </p:nvCxnSpPr>
        <p:spPr>
          <a:xfrm flipV="1">
            <a:off x="1980166" y="4291979"/>
            <a:ext cx="457108" cy="260600"/>
          </a:xfrm>
          <a:prstGeom prst="line">
            <a:avLst/>
          </a:prstGeom>
          <a:ln w="25400">
            <a:solidFill>
              <a:srgbClr val="00B050">
                <a:alpha val="6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 flipV="1">
            <a:off x="2812067" y="4653136"/>
            <a:ext cx="457108" cy="260600"/>
          </a:xfrm>
          <a:prstGeom prst="line">
            <a:avLst/>
          </a:prstGeom>
          <a:ln w="25400">
            <a:solidFill>
              <a:srgbClr val="00B050">
                <a:alpha val="6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Marcador de contenido 2"/>
          <p:cNvSpPr txBox="1">
            <a:spLocks/>
          </p:cNvSpPr>
          <p:nvPr/>
        </p:nvSpPr>
        <p:spPr>
          <a:xfrm>
            <a:off x="423934" y="5483242"/>
            <a:ext cx="3024336" cy="12167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Para determinar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dirty="0"/>
              <a:t> en el tiempo es necesario aplicar la inversa de Laplace a 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Conector recto 36"/>
          <p:cNvCxnSpPr/>
          <p:nvPr/>
        </p:nvCxnSpPr>
        <p:spPr>
          <a:xfrm flipV="1">
            <a:off x="5435206" y="4325119"/>
            <a:ext cx="457108" cy="260600"/>
          </a:xfrm>
          <a:prstGeom prst="line">
            <a:avLst/>
          </a:prstGeom>
          <a:ln w="25400">
            <a:solidFill>
              <a:srgbClr val="00B050">
                <a:alpha val="6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 flipV="1">
            <a:off x="5636249" y="4689081"/>
            <a:ext cx="457108" cy="260600"/>
          </a:xfrm>
          <a:prstGeom prst="line">
            <a:avLst/>
          </a:prstGeom>
          <a:ln w="25400">
            <a:solidFill>
              <a:srgbClr val="00B050">
                <a:alpha val="6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434347"/>
              </p:ext>
            </p:extLst>
          </p:nvPr>
        </p:nvGraphicFramePr>
        <p:xfrm>
          <a:off x="3459375" y="5348839"/>
          <a:ext cx="2530475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Ecuación" r:id="rId11" imgW="1498320" imgH="812520" progId="Equation.3">
                  <p:embed/>
                </p:oleObj>
              </mc:Choice>
              <mc:Fallback>
                <p:oleObj name="Ecuación" r:id="rId11" imgW="14983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375" y="5348839"/>
                        <a:ext cx="2530475" cy="13128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5412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es-MX" dirty="0"/>
              <a:t>Solución determinando i </a:t>
            </a:r>
          </a:p>
        </p:txBody>
      </p: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895407"/>
              </p:ext>
            </p:extLst>
          </p:nvPr>
        </p:nvGraphicFramePr>
        <p:xfrm>
          <a:off x="3644894" y="858324"/>
          <a:ext cx="4439817" cy="1905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3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85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99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es-MX" dirty="0"/>
                        <a:t>Función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Transformada</a:t>
                      </a:r>
                      <a:r>
                        <a:rPr lang="es-MX" baseline="0" dirty="0"/>
                        <a:t> inversas de Laplace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Resultado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91205">
                <a:tc>
                  <a:txBody>
                    <a:bodyPr/>
                    <a:lstStyle/>
                    <a:p>
                      <a:pPr algn="ctr"/>
                      <a:endParaRPr kumimoji="0" lang="es-MX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7180"/>
              </p:ext>
            </p:extLst>
          </p:nvPr>
        </p:nvGraphicFramePr>
        <p:xfrm>
          <a:off x="3824288" y="1944688"/>
          <a:ext cx="588962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Ecuación" r:id="rId3" imgW="355320" imgH="393480" progId="Equation.3">
                  <p:embed/>
                </p:oleObj>
              </mc:Choice>
              <mc:Fallback>
                <p:oleObj name="Ecuación" r:id="rId3" imgW="355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288" y="1944688"/>
                        <a:ext cx="588962" cy="62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Marcador de contenido 2"/>
          <p:cNvSpPr txBox="1">
            <a:spLocks/>
          </p:cNvSpPr>
          <p:nvPr/>
        </p:nvSpPr>
        <p:spPr>
          <a:xfrm>
            <a:off x="726732" y="2536171"/>
            <a:ext cx="537391" cy="432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Si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266495"/>
              </p:ext>
            </p:extLst>
          </p:nvPr>
        </p:nvGraphicFramePr>
        <p:xfrm>
          <a:off x="6840538" y="2085975"/>
          <a:ext cx="6207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" name="Ecuación" r:id="rId5" imgW="266400" imgH="203040" progId="Equation.3">
                  <p:embed/>
                </p:oleObj>
              </mc:Choice>
              <mc:Fallback>
                <p:oleObj name="Ecuación" r:id="rId5" imgW="266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0538" y="2085975"/>
                        <a:ext cx="620712" cy="4508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463257"/>
              </p:ext>
            </p:extLst>
          </p:nvPr>
        </p:nvGraphicFramePr>
        <p:xfrm>
          <a:off x="1264123" y="2311400"/>
          <a:ext cx="1052522" cy="757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Ecuación" r:id="rId7" imgW="520560" imgH="393480" progId="Equation.3">
                  <p:embed/>
                </p:oleObj>
              </mc:Choice>
              <mc:Fallback>
                <p:oleObj name="Ecuación" r:id="rId7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4123" y="2311400"/>
                        <a:ext cx="1052522" cy="7578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863307"/>
              </p:ext>
            </p:extLst>
          </p:nvPr>
        </p:nvGraphicFramePr>
        <p:xfrm>
          <a:off x="526048" y="954524"/>
          <a:ext cx="2530475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Ecuación" r:id="rId9" imgW="1498320" imgH="812520" progId="Equation.3">
                  <p:embed/>
                </p:oleObj>
              </mc:Choice>
              <mc:Fallback>
                <p:oleObj name="Ecuación" r:id="rId9" imgW="14983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48" y="954524"/>
                        <a:ext cx="2530475" cy="13128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Marcador de contenido 2"/>
          <p:cNvSpPr txBox="1">
            <a:spLocks/>
          </p:cNvSpPr>
          <p:nvPr/>
        </p:nvSpPr>
        <p:spPr>
          <a:xfrm>
            <a:off x="526048" y="3376659"/>
            <a:ext cx="1348816" cy="432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Tenemos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686732"/>
              </p:ext>
            </p:extLst>
          </p:nvPr>
        </p:nvGraphicFramePr>
        <p:xfrm>
          <a:off x="2110575" y="3131222"/>
          <a:ext cx="3068637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Ecuación" r:id="rId11" imgW="1562040" imgH="444240" progId="Equation.3">
                  <p:embed/>
                </p:oleObj>
              </mc:Choice>
              <mc:Fallback>
                <p:oleObj name="Ecuación" r:id="rId11" imgW="15620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0575" y="3131222"/>
                        <a:ext cx="3068637" cy="835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Marcador de contenido 2"/>
          <p:cNvSpPr txBox="1">
            <a:spLocks/>
          </p:cNvSpPr>
          <p:nvPr/>
        </p:nvSpPr>
        <p:spPr>
          <a:xfrm>
            <a:off x="5633337" y="3341736"/>
            <a:ext cx="1556971" cy="51752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Usando </a:t>
            </a:r>
            <a:r>
              <a:rPr lang="es-MX" dirty="0">
                <a:latin typeface="Symbol" panose="05050102010706020507" pitchFamily="18" charset="2"/>
              </a:rPr>
              <a:t>t</a:t>
            </a:r>
            <a:r>
              <a:rPr lang="es-MX" dirty="0"/>
              <a:t> (tau)</a:t>
            </a:r>
            <a:endParaRPr lang="es-MX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255643"/>
              </p:ext>
            </p:extLst>
          </p:nvPr>
        </p:nvGraphicFramePr>
        <p:xfrm>
          <a:off x="7308304" y="3267122"/>
          <a:ext cx="107315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name="Ecuación" r:id="rId13" imgW="545760" imgH="177480" progId="Equation.3">
                  <p:embed/>
                </p:oleObj>
              </mc:Choice>
              <mc:Fallback>
                <p:oleObj name="Ecuación" r:id="rId13" imgW="5457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267122"/>
                        <a:ext cx="1073150" cy="3333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Marcador de contenido 2"/>
          <p:cNvSpPr txBox="1">
            <a:spLocks/>
          </p:cNvSpPr>
          <p:nvPr/>
        </p:nvSpPr>
        <p:spPr>
          <a:xfrm>
            <a:off x="516532" y="4250026"/>
            <a:ext cx="1348816" cy="432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finalmente</a:t>
            </a:r>
          </a:p>
        </p:txBody>
      </p:sp>
      <p:graphicFrame>
        <p:nvGraphicFramePr>
          <p:cNvPr id="4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723735"/>
              </p:ext>
            </p:extLst>
          </p:nvPr>
        </p:nvGraphicFramePr>
        <p:xfrm>
          <a:off x="2110575" y="4077491"/>
          <a:ext cx="244475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name="Ecuación" r:id="rId15" imgW="1244520" imgH="368280" progId="Equation.3">
                  <p:embed/>
                </p:oleObj>
              </mc:Choice>
              <mc:Fallback>
                <p:oleObj name="Ecuación" r:id="rId15" imgW="124452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0575" y="4077491"/>
                        <a:ext cx="2444750" cy="692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Marcador de contenido 2"/>
          <p:cNvSpPr txBox="1">
            <a:spLocks/>
          </p:cNvSpPr>
          <p:nvPr/>
        </p:nvSpPr>
        <p:spPr>
          <a:xfrm>
            <a:off x="967829" y="5234345"/>
            <a:ext cx="1348816" cy="432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746025"/>
              </p:ext>
            </p:extLst>
          </p:nvPr>
        </p:nvGraphicFramePr>
        <p:xfrm>
          <a:off x="1699418" y="5072429"/>
          <a:ext cx="4838701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name="Ecuación" r:id="rId17" imgW="2463480" imgH="533160" progId="Equation.3">
                  <p:embed/>
                </p:oleObj>
              </mc:Choice>
              <mc:Fallback>
                <p:oleObj name="Ecuación" r:id="rId17" imgW="24634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9418" y="5072429"/>
                        <a:ext cx="4838701" cy="1003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1912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Tarea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Entregar </a:t>
            </a:r>
            <a:r>
              <a:rPr lang="es-ES"/>
              <a:t>en inciso b)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81356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974" y="113936"/>
            <a:ext cx="4909446" cy="446658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b) </a:t>
            </a:r>
          </a:p>
        </p:txBody>
      </p:sp>
      <p:pic>
        <p:nvPicPr>
          <p:cNvPr id="58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  <p:sp>
        <p:nvSpPr>
          <p:cNvPr id="50" name="2 Marcador de contenido"/>
          <p:cNvSpPr txBox="1">
            <a:spLocks/>
          </p:cNvSpPr>
          <p:nvPr/>
        </p:nvSpPr>
        <p:spPr>
          <a:xfrm>
            <a:off x="3402907" y="312071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3" name="3 Grupo"/>
          <p:cNvGrpSpPr/>
          <p:nvPr/>
        </p:nvGrpSpPr>
        <p:grpSpPr>
          <a:xfrm>
            <a:off x="3141649" y="2556079"/>
            <a:ext cx="1368152" cy="376808"/>
            <a:chOff x="1259632" y="2492896"/>
            <a:chExt cx="1584176" cy="376808"/>
          </a:xfrm>
        </p:grpSpPr>
        <p:cxnSp>
          <p:nvCxnSpPr>
            <p:cNvPr id="54" name="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1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1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1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1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1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17 Conector recto"/>
          <p:cNvCxnSpPr/>
          <p:nvPr/>
        </p:nvCxnSpPr>
        <p:spPr>
          <a:xfrm flipV="1">
            <a:off x="2033721" y="3295893"/>
            <a:ext cx="2201" cy="7973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19 Conector recto"/>
          <p:cNvCxnSpPr/>
          <p:nvPr/>
        </p:nvCxnSpPr>
        <p:spPr>
          <a:xfrm>
            <a:off x="1046731" y="3274078"/>
            <a:ext cx="0" cy="8183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2 Marcador de contenido"/>
          <p:cNvSpPr txBox="1">
            <a:spLocks/>
          </p:cNvSpPr>
          <p:nvPr/>
        </p:nvSpPr>
        <p:spPr>
          <a:xfrm>
            <a:off x="574179" y="325852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cxnSp>
        <p:nvCxnSpPr>
          <p:cNvPr id="71" name="43 Conector recto"/>
          <p:cNvCxnSpPr/>
          <p:nvPr/>
        </p:nvCxnSpPr>
        <p:spPr>
          <a:xfrm>
            <a:off x="1046731" y="2721986"/>
            <a:ext cx="7614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44 Conector recto"/>
          <p:cNvCxnSpPr/>
          <p:nvPr/>
        </p:nvCxnSpPr>
        <p:spPr>
          <a:xfrm>
            <a:off x="1043607" y="4085393"/>
            <a:ext cx="3517991" cy="27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46 Conector recto"/>
          <p:cNvCxnSpPr/>
          <p:nvPr/>
        </p:nvCxnSpPr>
        <p:spPr>
          <a:xfrm>
            <a:off x="1046731" y="2721986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47 Elipse"/>
          <p:cNvSpPr/>
          <p:nvPr/>
        </p:nvSpPr>
        <p:spPr>
          <a:xfrm>
            <a:off x="1773341" y="26560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5" name="48 Elipse"/>
          <p:cNvSpPr/>
          <p:nvPr/>
        </p:nvSpPr>
        <p:spPr>
          <a:xfrm>
            <a:off x="1961713" y="32067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76" name="Grupo 75"/>
          <p:cNvGrpSpPr/>
          <p:nvPr/>
        </p:nvGrpSpPr>
        <p:grpSpPr>
          <a:xfrm rot="5400000">
            <a:off x="2605781" y="2469958"/>
            <a:ext cx="567680" cy="504056"/>
            <a:chOff x="1852239" y="4296542"/>
            <a:chExt cx="567680" cy="504056"/>
          </a:xfrm>
        </p:grpSpPr>
        <p:cxnSp>
          <p:nvCxnSpPr>
            <p:cNvPr id="77" name="50 Conector recto"/>
            <p:cNvCxnSpPr/>
            <p:nvPr/>
          </p:nvCxnSpPr>
          <p:spPr>
            <a:xfrm flipH="1">
              <a:off x="1852239" y="4296542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1 Conector recto"/>
            <p:cNvCxnSpPr/>
            <p:nvPr/>
          </p:nvCxnSpPr>
          <p:spPr>
            <a:xfrm flipH="1">
              <a:off x="1852239" y="4512566"/>
              <a:ext cx="567680" cy="8384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2 Conector recto"/>
            <p:cNvCxnSpPr/>
            <p:nvPr/>
          </p:nvCxnSpPr>
          <p:spPr>
            <a:xfrm>
              <a:off x="2140271" y="4512566"/>
              <a:ext cx="0" cy="2880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79"/>
          <p:cNvGrpSpPr/>
          <p:nvPr/>
        </p:nvGrpSpPr>
        <p:grpSpPr>
          <a:xfrm>
            <a:off x="445400" y="2869747"/>
            <a:ext cx="912439" cy="792088"/>
            <a:chOff x="454225" y="2936630"/>
            <a:chExt cx="912439" cy="792088"/>
          </a:xfrm>
        </p:grpSpPr>
        <p:cxnSp>
          <p:nvCxnSpPr>
            <p:cNvPr id="81" name="20 Conector recto"/>
            <p:cNvCxnSpPr/>
            <p:nvPr/>
          </p:nvCxnSpPr>
          <p:spPr>
            <a:xfrm flipH="1">
              <a:off x="798984" y="3116553"/>
              <a:ext cx="567680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21 Conector recto"/>
            <p:cNvCxnSpPr/>
            <p:nvPr/>
          </p:nvCxnSpPr>
          <p:spPr>
            <a:xfrm flipH="1">
              <a:off x="943000" y="3332577"/>
              <a:ext cx="288032" cy="8384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2 Marcador de contenido"/>
            <p:cNvSpPr txBox="1">
              <a:spLocks/>
            </p:cNvSpPr>
            <p:nvPr/>
          </p:nvSpPr>
          <p:spPr>
            <a:xfrm>
              <a:off x="454225" y="2936630"/>
              <a:ext cx="432048" cy="79208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+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s-MX" sz="4600" b="1" dirty="0"/>
                <a:t>-</a:t>
              </a:r>
              <a:endParaRPr kumimoji="0" lang="es-MX" sz="4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4" name="57 Flecha doblada"/>
          <p:cNvSpPr/>
          <p:nvPr/>
        </p:nvSpPr>
        <p:spPr>
          <a:xfrm rot="5560175">
            <a:off x="3412960" y="3267199"/>
            <a:ext cx="598416" cy="448484"/>
          </a:xfrm>
          <a:prstGeom prst="bentArrow">
            <a:avLst>
              <a:gd name="adj1" fmla="val 8165"/>
              <a:gd name="adj2" fmla="val 14779"/>
              <a:gd name="adj3" fmla="val 12975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85" name="Object 2"/>
          <p:cNvGraphicFramePr>
            <a:graphicFrameLocks noChangeAspect="1"/>
          </p:cNvGraphicFramePr>
          <p:nvPr>
            <p:extLst/>
          </p:nvPr>
        </p:nvGraphicFramePr>
        <p:xfrm>
          <a:off x="3568086" y="3322473"/>
          <a:ext cx="208631" cy="375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Ecuación" r:id="rId4" imgW="88560" imgH="164880" progId="Equation.3">
                  <p:embed/>
                </p:oleObj>
              </mc:Choice>
              <mc:Fallback>
                <p:oleObj name="Ecuación" r:id="rId4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086" y="3322473"/>
                        <a:ext cx="208631" cy="3759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2 Marcador de contenido"/>
          <p:cNvSpPr txBox="1">
            <a:spLocks/>
          </p:cNvSpPr>
          <p:nvPr/>
        </p:nvSpPr>
        <p:spPr>
          <a:xfrm>
            <a:off x="3574648" y="2099080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R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7" name="2 Marcador de contenido"/>
          <p:cNvSpPr txBox="1">
            <a:spLocks/>
          </p:cNvSpPr>
          <p:nvPr/>
        </p:nvSpPr>
        <p:spPr>
          <a:xfrm>
            <a:off x="1923402" y="1556792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1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88" name="2 Marcador de contenido"/>
          <p:cNvSpPr txBox="1">
            <a:spLocks/>
          </p:cNvSpPr>
          <p:nvPr/>
        </p:nvSpPr>
        <p:spPr>
          <a:xfrm>
            <a:off x="2906054" y="1962016"/>
            <a:ext cx="4320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C</a:t>
            </a:r>
            <a:endParaRPr kumimoji="0" lang="es-MX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9" name="43 Conector recto"/>
          <p:cNvCxnSpPr>
            <a:stCxn id="75" idx="3"/>
          </p:cNvCxnSpPr>
          <p:nvPr/>
        </p:nvCxnSpPr>
        <p:spPr>
          <a:xfrm flipV="1">
            <a:off x="1982804" y="2721988"/>
            <a:ext cx="605437" cy="6076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47 Elipse"/>
          <p:cNvSpPr/>
          <p:nvPr/>
        </p:nvSpPr>
        <p:spPr>
          <a:xfrm>
            <a:off x="2539585" y="26820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1" name="19 Conector recto"/>
          <p:cNvCxnSpPr/>
          <p:nvPr/>
        </p:nvCxnSpPr>
        <p:spPr>
          <a:xfrm>
            <a:off x="4509801" y="2691077"/>
            <a:ext cx="0" cy="13891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47 Elipse"/>
          <p:cNvSpPr/>
          <p:nvPr/>
        </p:nvSpPr>
        <p:spPr>
          <a:xfrm>
            <a:off x="1961713" y="202216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3" name="2 Marcador de contenido"/>
          <p:cNvSpPr txBox="1">
            <a:spLocks/>
          </p:cNvSpPr>
          <p:nvPr/>
        </p:nvSpPr>
        <p:spPr>
          <a:xfrm>
            <a:off x="1404439" y="2053551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2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4" name="2 Marcador de contenido"/>
          <p:cNvSpPr txBox="1">
            <a:spLocks/>
          </p:cNvSpPr>
          <p:nvPr/>
        </p:nvSpPr>
        <p:spPr>
          <a:xfrm>
            <a:off x="1973820" y="3265791"/>
            <a:ext cx="668675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b="1" dirty="0"/>
              <a:t>S</a:t>
            </a:r>
            <a:r>
              <a:rPr lang="es-MX" sz="3200" b="1" baseline="-25000" dirty="0"/>
              <a:t>3</a:t>
            </a:r>
            <a:endParaRPr kumimoji="0" lang="es-MX" sz="4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5" name="Marcador de contenido 2"/>
          <p:cNvSpPr txBox="1">
            <a:spLocks/>
          </p:cNvSpPr>
          <p:nvPr/>
        </p:nvSpPr>
        <p:spPr>
          <a:xfrm>
            <a:off x="1073999" y="706085"/>
            <a:ext cx="7386433" cy="1065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Cuando el interruptor pasa a la tercera posición S</a:t>
            </a:r>
            <a:r>
              <a:rPr lang="es-MX" baseline="-25000" dirty="0"/>
              <a:t>3</a:t>
            </a:r>
            <a:r>
              <a:rPr lang="es-MX" dirty="0"/>
              <a:t> el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/>
              <a:t>=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/>
              <a:t>s debido a que se encuentran en paralelo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743183"/>
              </p:ext>
            </p:extLst>
          </p:nvPr>
        </p:nvGraphicFramePr>
        <p:xfrm>
          <a:off x="5848420" y="2111204"/>
          <a:ext cx="1060450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Ecuación" r:id="rId6" imgW="469800" imgH="228600" progId="Equation.3">
                  <p:embed/>
                </p:oleObj>
              </mc:Choice>
              <mc:Fallback>
                <p:oleObj name="Ecuación" r:id="rId6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420" y="2111204"/>
                        <a:ext cx="1060450" cy="4937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100420"/>
              </p:ext>
            </p:extLst>
          </p:nvPr>
        </p:nvGraphicFramePr>
        <p:xfrm>
          <a:off x="5003279" y="2866474"/>
          <a:ext cx="3789792" cy="875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Ecuación" r:id="rId8" imgW="1841400" imgH="444240" progId="Equation.3">
                  <p:embed/>
                </p:oleObj>
              </mc:Choice>
              <mc:Fallback>
                <p:oleObj name="Ecuación" r:id="rId8" imgW="1841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279" y="2866474"/>
                        <a:ext cx="3789792" cy="8754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9462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 rot="1031481">
            <a:off x="4955348" y="625810"/>
            <a:ext cx="2026382" cy="19032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1214" y="319592"/>
            <a:ext cx="2160240" cy="104097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88172" y="1323382"/>
            <a:ext cx="36986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a) Ejemplo determinar la capacitancia de un capacitor de placas paralelas con las siguientes características, cuyo aislante se conforma por un plástico vinílico de una constante dieléctrica de (</a:t>
            </a:r>
            <a:r>
              <a:rPr lang="es-MX" dirty="0" err="1">
                <a:latin typeface="Symbol" panose="05050102010706020507" pitchFamily="18" charset="2"/>
              </a:rPr>
              <a:t>e</a:t>
            </a:r>
            <a:r>
              <a:rPr lang="es-MX" baseline="-25000" dirty="0" err="1"/>
              <a:t>m</a:t>
            </a:r>
            <a:r>
              <a:rPr lang="es-MX" dirty="0"/>
              <a:t>=4.1) y de 18 </a:t>
            </a:r>
            <a:r>
              <a:rPr lang="es-MX" dirty="0">
                <a:latin typeface="Symbol" panose="05050102010706020507" pitchFamily="18" charset="2"/>
              </a:rPr>
              <a:t>m</a:t>
            </a:r>
            <a:r>
              <a:rPr lang="es-MX" dirty="0"/>
              <a:t>m de grosor</a:t>
            </a:r>
          </a:p>
        </p:txBody>
      </p:sp>
      <p:sp>
        <p:nvSpPr>
          <p:cNvPr id="6" name="Rectángulo 5"/>
          <p:cNvSpPr/>
          <p:nvPr/>
        </p:nvSpPr>
        <p:spPr>
          <a:xfrm rot="1031481">
            <a:off x="5129125" y="797598"/>
            <a:ext cx="167883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 rot="1049680">
            <a:off x="4620779" y="347968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25 cm</a:t>
            </a:r>
          </a:p>
        </p:txBody>
      </p:sp>
      <p:sp>
        <p:nvSpPr>
          <p:cNvPr id="12" name="CuadroTexto 11"/>
          <p:cNvSpPr txBox="1"/>
          <p:nvPr/>
        </p:nvSpPr>
        <p:spPr>
          <a:xfrm rot="17300175">
            <a:off x="5483166" y="348363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25 cm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510962" y="5100056"/>
            <a:ext cx="3116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b) Determina como varia la capacitancia conforme el grosor del dieléctrico aumente hasta 30 micras</a:t>
            </a:r>
          </a:p>
        </p:txBody>
      </p:sp>
      <p:pic>
        <p:nvPicPr>
          <p:cNvPr id="1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  <p:graphicFrame>
        <p:nvGraphicFramePr>
          <p:cNvPr id="18" name="Tabla 17"/>
          <p:cNvGraphicFramePr>
            <a:graphicFrameLocks noGrp="1"/>
          </p:cNvGraphicFramePr>
          <p:nvPr>
            <p:extLst/>
          </p:nvPr>
        </p:nvGraphicFramePr>
        <p:xfrm>
          <a:off x="6088899" y="3612719"/>
          <a:ext cx="188897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91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 (</a:t>
                      </a:r>
                      <a:r>
                        <a:rPr lang="es-MX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s-MX" dirty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(</a:t>
                      </a:r>
                      <a:r>
                        <a:rPr lang="es-MX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s-MX" dirty="0" err="1"/>
                        <a:t>F</a:t>
                      </a:r>
                      <a:r>
                        <a:rPr lang="es-MX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Rectángulo 16"/>
          <p:cNvSpPr/>
          <p:nvPr/>
        </p:nvSpPr>
        <p:spPr>
          <a:xfrm rot="1031481">
            <a:off x="8009071" y="3674826"/>
            <a:ext cx="632710" cy="306723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 rot="1031481">
            <a:off x="5018304" y="697986"/>
            <a:ext cx="2026382" cy="1903237"/>
          </a:xfrm>
          <a:prstGeom prst="rect">
            <a:avLst/>
          </a:prstGeom>
          <a:solidFill>
            <a:schemeClr val="lt1">
              <a:alpha val="79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22" name="Grupo 21"/>
          <p:cNvGrpSpPr/>
          <p:nvPr/>
        </p:nvGrpSpPr>
        <p:grpSpPr>
          <a:xfrm rot="12200316">
            <a:off x="6769123" y="327697"/>
            <a:ext cx="260784" cy="1064548"/>
            <a:chOff x="7718227" y="489134"/>
            <a:chExt cx="260784" cy="1064548"/>
          </a:xfrm>
        </p:grpSpPr>
        <p:sp>
          <p:nvSpPr>
            <p:cNvPr id="10" name="Forma libre 9"/>
            <p:cNvSpPr/>
            <p:nvPr/>
          </p:nvSpPr>
          <p:spPr>
            <a:xfrm>
              <a:off x="7783613" y="668051"/>
              <a:ext cx="195398" cy="809032"/>
            </a:xfrm>
            <a:custGeom>
              <a:avLst/>
              <a:gdLst>
                <a:gd name="connsiteX0" fmla="*/ 0 w 696160"/>
                <a:gd name="connsiteY0" fmla="*/ 1771650 h 1771650"/>
                <a:gd name="connsiteX1" fmla="*/ 642938 w 696160"/>
                <a:gd name="connsiteY1" fmla="*/ 942975 h 1771650"/>
                <a:gd name="connsiteX2" fmla="*/ 671513 w 696160"/>
                <a:gd name="connsiteY2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160" h="1771650">
                  <a:moveTo>
                    <a:pt x="0" y="1771650"/>
                  </a:moveTo>
                  <a:cubicBezTo>
                    <a:pt x="265509" y="1504950"/>
                    <a:pt x="531019" y="1238250"/>
                    <a:pt x="642938" y="942975"/>
                  </a:cubicBezTo>
                  <a:cubicBezTo>
                    <a:pt x="754857" y="647700"/>
                    <a:pt x="652463" y="150019"/>
                    <a:pt x="671513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Forma libre 12"/>
            <p:cNvSpPr/>
            <p:nvPr/>
          </p:nvSpPr>
          <p:spPr>
            <a:xfrm>
              <a:off x="7971359" y="489134"/>
              <a:ext cx="4582" cy="178594"/>
            </a:xfrm>
            <a:custGeom>
              <a:avLst/>
              <a:gdLst>
                <a:gd name="connsiteX0" fmla="*/ 0 w 4582"/>
                <a:gd name="connsiteY0" fmla="*/ 178594 h 178594"/>
                <a:gd name="connsiteX1" fmla="*/ 0 w 4582"/>
                <a:gd name="connsiteY1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82" h="178594">
                  <a:moveTo>
                    <a:pt x="0" y="178594"/>
                  </a:moveTo>
                  <a:cubicBezTo>
                    <a:pt x="3968" y="106164"/>
                    <a:pt x="7937" y="3373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Forma libre 20"/>
            <p:cNvSpPr/>
            <p:nvPr/>
          </p:nvSpPr>
          <p:spPr>
            <a:xfrm>
              <a:off x="7718227" y="1467957"/>
              <a:ext cx="66675" cy="85725"/>
            </a:xfrm>
            <a:custGeom>
              <a:avLst/>
              <a:gdLst>
                <a:gd name="connsiteX0" fmla="*/ 66675 w 66675"/>
                <a:gd name="connsiteY0" fmla="*/ 0 h 85725"/>
                <a:gd name="connsiteX1" fmla="*/ 0 w 66675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85725">
                  <a:moveTo>
                    <a:pt x="66675" y="0"/>
                  </a:moveTo>
                  <a:cubicBezTo>
                    <a:pt x="47029" y="31551"/>
                    <a:pt x="27384" y="63103"/>
                    <a:pt x="0" y="8572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3" name="Rectángulo 22"/>
          <p:cNvSpPr/>
          <p:nvPr/>
        </p:nvSpPr>
        <p:spPr>
          <a:xfrm rot="1125578">
            <a:off x="6422033" y="1067426"/>
            <a:ext cx="432048" cy="288032"/>
          </a:xfrm>
          <a:prstGeom prst="rect">
            <a:avLst/>
          </a:prstGeom>
          <a:solidFill>
            <a:schemeClr val="accent3">
              <a:lumMod val="75000"/>
              <a:alpha val="28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CuadroTexto 23"/>
          <p:cNvSpPr txBox="1"/>
          <p:nvPr/>
        </p:nvSpPr>
        <p:spPr>
          <a:xfrm rot="1049680">
            <a:off x="7185387" y="28918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T1</a:t>
            </a:r>
          </a:p>
        </p:txBody>
      </p:sp>
      <p:sp>
        <p:nvSpPr>
          <p:cNvPr id="8" name="Rectángulo 7"/>
          <p:cNvSpPr/>
          <p:nvPr/>
        </p:nvSpPr>
        <p:spPr>
          <a:xfrm rot="1031481">
            <a:off x="5168588" y="848715"/>
            <a:ext cx="167883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25" name="Grupo 24"/>
          <p:cNvGrpSpPr/>
          <p:nvPr/>
        </p:nvGrpSpPr>
        <p:grpSpPr>
          <a:xfrm rot="12200316" flipH="1">
            <a:off x="1795903" y="3436607"/>
            <a:ext cx="151121" cy="1064548"/>
            <a:chOff x="7718227" y="489134"/>
            <a:chExt cx="260784" cy="1064548"/>
          </a:xfrm>
        </p:grpSpPr>
        <p:sp>
          <p:nvSpPr>
            <p:cNvPr id="26" name="Forma libre 25"/>
            <p:cNvSpPr/>
            <p:nvPr/>
          </p:nvSpPr>
          <p:spPr>
            <a:xfrm>
              <a:off x="7783613" y="668051"/>
              <a:ext cx="195398" cy="809032"/>
            </a:xfrm>
            <a:custGeom>
              <a:avLst/>
              <a:gdLst>
                <a:gd name="connsiteX0" fmla="*/ 0 w 696160"/>
                <a:gd name="connsiteY0" fmla="*/ 1771650 h 1771650"/>
                <a:gd name="connsiteX1" fmla="*/ 642938 w 696160"/>
                <a:gd name="connsiteY1" fmla="*/ 942975 h 1771650"/>
                <a:gd name="connsiteX2" fmla="*/ 671513 w 696160"/>
                <a:gd name="connsiteY2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160" h="1771650">
                  <a:moveTo>
                    <a:pt x="0" y="1771650"/>
                  </a:moveTo>
                  <a:cubicBezTo>
                    <a:pt x="265509" y="1504950"/>
                    <a:pt x="531019" y="1238250"/>
                    <a:pt x="642938" y="942975"/>
                  </a:cubicBezTo>
                  <a:cubicBezTo>
                    <a:pt x="754857" y="647700"/>
                    <a:pt x="652463" y="150019"/>
                    <a:pt x="671513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Forma libre 26"/>
            <p:cNvSpPr/>
            <p:nvPr/>
          </p:nvSpPr>
          <p:spPr>
            <a:xfrm>
              <a:off x="7971359" y="489134"/>
              <a:ext cx="4582" cy="178594"/>
            </a:xfrm>
            <a:custGeom>
              <a:avLst/>
              <a:gdLst>
                <a:gd name="connsiteX0" fmla="*/ 0 w 4582"/>
                <a:gd name="connsiteY0" fmla="*/ 178594 h 178594"/>
                <a:gd name="connsiteX1" fmla="*/ 0 w 4582"/>
                <a:gd name="connsiteY1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82" h="178594">
                  <a:moveTo>
                    <a:pt x="0" y="178594"/>
                  </a:moveTo>
                  <a:cubicBezTo>
                    <a:pt x="3968" y="106164"/>
                    <a:pt x="7937" y="3373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Forma libre 27"/>
            <p:cNvSpPr/>
            <p:nvPr/>
          </p:nvSpPr>
          <p:spPr>
            <a:xfrm>
              <a:off x="7718227" y="1467957"/>
              <a:ext cx="66675" cy="85725"/>
            </a:xfrm>
            <a:custGeom>
              <a:avLst/>
              <a:gdLst>
                <a:gd name="connsiteX0" fmla="*/ 66675 w 66675"/>
                <a:gd name="connsiteY0" fmla="*/ 0 h 85725"/>
                <a:gd name="connsiteX1" fmla="*/ 0 w 66675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85725">
                  <a:moveTo>
                    <a:pt x="66675" y="0"/>
                  </a:moveTo>
                  <a:cubicBezTo>
                    <a:pt x="47029" y="31551"/>
                    <a:pt x="27384" y="63103"/>
                    <a:pt x="0" y="8572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9" name="Rectángulo 28"/>
          <p:cNvSpPr/>
          <p:nvPr/>
        </p:nvSpPr>
        <p:spPr>
          <a:xfrm rot="1125578">
            <a:off x="1583083" y="4257927"/>
            <a:ext cx="432048" cy="288032"/>
          </a:xfrm>
          <a:prstGeom prst="rect">
            <a:avLst/>
          </a:prstGeom>
          <a:solidFill>
            <a:schemeClr val="accent3">
              <a:lumMod val="75000"/>
              <a:alpha val="28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CuadroTexto 29"/>
          <p:cNvSpPr txBox="1"/>
          <p:nvPr/>
        </p:nvSpPr>
        <p:spPr>
          <a:xfrm rot="1049680">
            <a:off x="2346437" y="347968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T2</a:t>
            </a:r>
          </a:p>
        </p:txBody>
      </p:sp>
      <p:grpSp>
        <p:nvGrpSpPr>
          <p:cNvPr id="31" name="Grupo 30"/>
          <p:cNvGrpSpPr/>
          <p:nvPr/>
        </p:nvGrpSpPr>
        <p:grpSpPr>
          <a:xfrm rot="12200316" flipH="1">
            <a:off x="6446655" y="291020"/>
            <a:ext cx="151121" cy="1064548"/>
            <a:chOff x="7718227" y="489134"/>
            <a:chExt cx="260784" cy="1064548"/>
          </a:xfrm>
        </p:grpSpPr>
        <p:sp>
          <p:nvSpPr>
            <p:cNvPr id="32" name="Forma libre 31"/>
            <p:cNvSpPr/>
            <p:nvPr/>
          </p:nvSpPr>
          <p:spPr>
            <a:xfrm>
              <a:off x="7783613" y="668051"/>
              <a:ext cx="195398" cy="809032"/>
            </a:xfrm>
            <a:custGeom>
              <a:avLst/>
              <a:gdLst>
                <a:gd name="connsiteX0" fmla="*/ 0 w 696160"/>
                <a:gd name="connsiteY0" fmla="*/ 1771650 h 1771650"/>
                <a:gd name="connsiteX1" fmla="*/ 642938 w 696160"/>
                <a:gd name="connsiteY1" fmla="*/ 942975 h 1771650"/>
                <a:gd name="connsiteX2" fmla="*/ 671513 w 696160"/>
                <a:gd name="connsiteY2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6160" h="1771650">
                  <a:moveTo>
                    <a:pt x="0" y="1771650"/>
                  </a:moveTo>
                  <a:cubicBezTo>
                    <a:pt x="265509" y="1504950"/>
                    <a:pt x="531019" y="1238250"/>
                    <a:pt x="642938" y="942975"/>
                  </a:cubicBezTo>
                  <a:cubicBezTo>
                    <a:pt x="754857" y="647700"/>
                    <a:pt x="652463" y="150019"/>
                    <a:pt x="671513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Forma libre 32"/>
            <p:cNvSpPr/>
            <p:nvPr/>
          </p:nvSpPr>
          <p:spPr>
            <a:xfrm>
              <a:off x="7971359" y="489134"/>
              <a:ext cx="4582" cy="178594"/>
            </a:xfrm>
            <a:custGeom>
              <a:avLst/>
              <a:gdLst>
                <a:gd name="connsiteX0" fmla="*/ 0 w 4582"/>
                <a:gd name="connsiteY0" fmla="*/ 178594 h 178594"/>
                <a:gd name="connsiteX1" fmla="*/ 0 w 4582"/>
                <a:gd name="connsiteY1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82" h="178594">
                  <a:moveTo>
                    <a:pt x="0" y="178594"/>
                  </a:moveTo>
                  <a:cubicBezTo>
                    <a:pt x="3968" y="106164"/>
                    <a:pt x="7937" y="3373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Forma libre 33"/>
            <p:cNvSpPr/>
            <p:nvPr/>
          </p:nvSpPr>
          <p:spPr>
            <a:xfrm>
              <a:off x="7718227" y="1467957"/>
              <a:ext cx="66675" cy="85725"/>
            </a:xfrm>
            <a:custGeom>
              <a:avLst/>
              <a:gdLst>
                <a:gd name="connsiteX0" fmla="*/ 66675 w 66675"/>
                <a:gd name="connsiteY0" fmla="*/ 0 h 85725"/>
                <a:gd name="connsiteX1" fmla="*/ 0 w 66675"/>
                <a:gd name="connsiteY1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85725">
                  <a:moveTo>
                    <a:pt x="66675" y="0"/>
                  </a:moveTo>
                  <a:cubicBezTo>
                    <a:pt x="47029" y="31551"/>
                    <a:pt x="27384" y="63103"/>
                    <a:pt x="0" y="85725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5" name="Rectángulo 34"/>
          <p:cNvSpPr/>
          <p:nvPr/>
        </p:nvSpPr>
        <p:spPr>
          <a:xfrm rot="1125578">
            <a:off x="6233835" y="1112340"/>
            <a:ext cx="432048" cy="288032"/>
          </a:xfrm>
          <a:prstGeom prst="rect">
            <a:avLst/>
          </a:prstGeom>
          <a:solidFill>
            <a:schemeClr val="accent3">
              <a:lumMod val="75000"/>
              <a:alpha val="28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CuadroTexto 35"/>
          <p:cNvSpPr txBox="1"/>
          <p:nvPr/>
        </p:nvSpPr>
        <p:spPr>
          <a:xfrm rot="1049680">
            <a:off x="6310547" y="13535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T2</a:t>
            </a:r>
          </a:p>
        </p:txBody>
      </p:sp>
      <p:sp>
        <p:nvSpPr>
          <p:cNvPr id="37" name="Rectángulo 36"/>
          <p:cNvSpPr/>
          <p:nvPr/>
        </p:nvSpPr>
        <p:spPr>
          <a:xfrm rot="1031481">
            <a:off x="5097369" y="793891"/>
            <a:ext cx="2026382" cy="1903237"/>
          </a:xfrm>
          <a:prstGeom prst="rect">
            <a:avLst/>
          </a:prstGeom>
          <a:solidFill>
            <a:schemeClr val="lt1">
              <a:alpha val="79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3076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Elipse 3"/>
          <p:cNvSpPr/>
          <p:nvPr/>
        </p:nvSpPr>
        <p:spPr>
          <a:xfrm>
            <a:off x="3563888" y="2276872"/>
            <a:ext cx="1224136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5"/>
          <p:cNvCxnSpPr>
            <a:stCxn id="4" idx="6"/>
          </p:cNvCxnSpPr>
          <p:nvPr/>
        </p:nvCxnSpPr>
        <p:spPr>
          <a:xfrm>
            <a:off x="4788024" y="242088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3563888" y="242088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/>
          <p:cNvSpPr/>
          <p:nvPr/>
        </p:nvSpPr>
        <p:spPr>
          <a:xfrm>
            <a:off x="3563888" y="3280122"/>
            <a:ext cx="1224136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redondeado 8"/>
          <p:cNvSpPr/>
          <p:nvPr/>
        </p:nvSpPr>
        <p:spPr>
          <a:xfrm>
            <a:off x="4067944" y="2708920"/>
            <a:ext cx="216024" cy="49919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Conector recto 10"/>
          <p:cNvCxnSpPr/>
          <p:nvPr/>
        </p:nvCxnSpPr>
        <p:spPr>
          <a:xfrm>
            <a:off x="4139952" y="3208114"/>
            <a:ext cx="0" cy="508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4211960" y="3218545"/>
            <a:ext cx="0" cy="642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682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200" b="1" dirty="0" smtClean="0"/>
              <a:t>BIBLIOGRAFIA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400" dirty="0" smtClean="0"/>
              <a:t>Richard </a:t>
            </a:r>
            <a:r>
              <a:rPr lang="es-MX" sz="1400" dirty="0"/>
              <a:t>C. </a:t>
            </a:r>
            <a:r>
              <a:rPr lang="es-MX" sz="1400" dirty="0" err="1"/>
              <a:t>Dorf</a:t>
            </a:r>
            <a:r>
              <a:rPr lang="es-MX" sz="1400" dirty="0"/>
              <a:t>, James A. </a:t>
            </a:r>
            <a:r>
              <a:rPr lang="es-MX" sz="1400" dirty="0" err="1"/>
              <a:t>Svoboda</a:t>
            </a:r>
            <a:r>
              <a:rPr lang="es-MX" sz="1400" dirty="0"/>
              <a:t>, Circuitos eléctricos, México </a:t>
            </a:r>
            <a:r>
              <a:rPr lang="es-MX" sz="1400" dirty="0" err="1"/>
              <a:t>Alfaomega</a:t>
            </a:r>
            <a:r>
              <a:rPr lang="es-MX" sz="1400" dirty="0"/>
              <a:t>, c2011, ISBN: 9786077072324</a:t>
            </a:r>
          </a:p>
          <a:p>
            <a:r>
              <a:rPr lang="es-MX" sz="1400" dirty="0"/>
              <a:t>James W. </a:t>
            </a:r>
            <a:r>
              <a:rPr lang="es-MX" sz="1400" dirty="0" err="1"/>
              <a:t>Nilsson</a:t>
            </a:r>
            <a:r>
              <a:rPr lang="es-MX" sz="1400" dirty="0"/>
              <a:t>, </a:t>
            </a:r>
            <a:r>
              <a:rPr lang="es-MX" sz="1400" dirty="0" err="1"/>
              <a:t>Susan</a:t>
            </a:r>
            <a:r>
              <a:rPr lang="es-MX" sz="1400" dirty="0"/>
              <a:t> A. </a:t>
            </a:r>
            <a:r>
              <a:rPr lang="es-MX" sz="1400" dirty="0" err="1"/>
              <a:t>Riedel</a:t>
            </a:r>
            <a:r>
              <a:rPr lang="es-MX" sz="1400" dirty="0"/>
              <a:t>, Circuitos eléctricos , Madrid  Pearson Educación, 2005, ISBN: 9788420544588.</a:t>
            </a:r>
          </a:p>
          <a:p>
            <a:r>
              <a:rPr lang="es-MX" sz="1400" dirty="0" err="1"/>
              <a:t>Mahmood</a:t>
            </a:r>
            <a:r>
              <a:rPr lang="es-MX" sz="1400" dirty="0"/>
              <a:t> </a:t>
            </a:r>
            <a:r>
              <a:rPr lang="es-MX" sz="1400" dirty="0" err="1"/>
              <a:t>Nahvi</a:t>
            </a:r>
            <a:r>
              <a:rPr lang="es-MX" sz="1400" dirty="0"/>
              <a:t>, Joseph A. </a:t>
            </a:r>
            <a:r>
              <a:rPr lang="es-MX" sz="1400" dirty="0" err="1"/>
              <a:t>Edminister</a:t>
            </a:r>
            <a:r>
              <a:rPr lang="es-MX" sz="1400" dirty="0"/>
              <a:t>, Circuitos eléctricos y electrónicos, Madrid McGraw-Hill, c2005, ISBN: 8448145437.</a:t>
            </a:r>
          </a:p>
          <a:p>
            <a:r>
              <a:rPr lang="es-MX" sz="1400" dirty="0"/>
              <a:t>William H. </a:t>
            </a:r>
            <a:r>
              <a:rPr lang="es-MX" sz="1400" dirty="0" err="1"/>
              <a:t>Hayt</a:t>
            </a:r>
            <a:r>
              <a:rPr lang="es-MX" sz="1400" dirty="0"/>
              <a:t>, Jack E. </a:t>
            </a:r>
            <a:r>
              <a:rPr lang="es-MX" sz="1400" dirty="0" err="1"/>
              <a:t>Kemmerly</a:t>
            </a:r>
            <a:r>
              <a:rPr lang="es-MX" sz="1400" dirty="0"/>
              <a:t>, Steven M, Análisis de circuitos en ingeniería, McGraw-Hill Interamericana, c2007, ISBN: 9789701061077.</a:t>
            </a:r>
          </a:p>
          <a:p>
            <a:r>
              <a:rPr lang="es-MX" sz="1400" dirty="0"/>
              <a:t>Robert L. </a:t>
            </a:r>
            <a:r>
              <a:rPr lang="es-MX" sz="1400" dirty="0" err="1"/>
              <a:t>Boylestad</a:t>
            </a:r>
            <a:r>
              <a:rPr lang="es-MX" sz="1400" dirty="0"/>
              <a:t>,  Análisis introductorio de circuitos, México : Trillas, 1995, ISBN: 978968245188.</a:t>
            </a:r>
          </a:p>
          <a:p>
            <a:endParaRPr lang="es-MX" sz="34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685800" y="3865562"/>
            <a:ext cx="8001000" cy="22629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MX" sz="1800" b="1" dirty="0" smtClean="0"/>
              <a:t>Básica</a:t>
            </a:r>
          </a:p>
          <a:p>
            <a:r>
              <a:rPr lang="es-MX" sz="1800" dirty="0" smtClean="0"/>
              <a:t>1. William H. </a:t>
            </a:r>
            <a:r>
              <a:rPr lang="es-MX" sz="1800" dirty="0" err="1" smtClean="0"/>
              <a:t>Hayt</a:t>
            </a:r>
            <a:r>
              <a:rPr lang="es-MX" sz="1800" dirty="0" smtClean="0"/>
              <a:t>, </a:t>
            </a:r>
            <a:r>
              <a:rPr lang="es-MX" sz="1800" dirty="0" err="1" smtClean="0"/>
              <a:t>Jr</a:t>
            </a:r>
            <a:r>
              <a:rPr lang="es-MX" sz="1800" dirty="0" smtClean="0"/>
              <a:t> and Jack E. </a:t>
            </a:r>
            <a:r>
              <a:rPr lang="es-MX" sz="1800" dirty="0" err="1" smtClean="0"/>
              <a:t>Kemmerly</a:t>
            </a:r>
            <a:r>
              <a:rPr lang="es-MX" sz="1800" dirty="0" smtClean="0"/>
              <a:t> “Análisis de circuitos en Ingeniería “ McGraw-Hill, 2003</a:t>
            </a:r>
          </a:p>
          <a:p>
            <a:r>
              <a:rPr lang="es-MX" sz="1800" dirty="0" smtClean="0"/>
              <a:t>2. James W. </a:t>
            </a:r>
            <a:r>
              <a:rPr lang="es-MX" sz="1800" dirty="0" err="1" smtClean="0"/>
              <a:t>Nilsson</a:t>
            </a:r>
            <a:r>
              <a:rPr lang="es-MX" sz="1800" dirty="0" smtClean="0"/>
              <a:t> and </a:t>
            </a:r>
            <a:r>
              <a:rPr lang="es-MX" sz="1800" dirty="0" err="1" smtClean="0"/>
              <a:t>Susan</a:t>
            </a:r>
            <a:r>
              <a:rPr lang="es-MX" sz="1800" dirty="0" smtClean="0"/>
              <a:t> A. </a:t>
            </a:r>
            <a:r>
              <a:rPr lang="es-MX" sz="1800" dirty="0" err="1" smtClean="0"/>
              <a:t>Riedel</a:t>
            </a:r>
            <a:r>
              <a:rPr lang="es-MX" sz="1800" dirty="0" smtClean="0"/>
              <a:t> “Circuitos Eléctricos”, Prentice Hall 2005</a:t>
            </a:r>
          </a:p>
          <a:p>
            <a:r>
              <a:rPr lang="es-MX" sz="1800" dirty="0" smtClean="0"/>
              <a:t>3. </a:t>
            </a:r>
            <a:r>
              <a:rPr lang="es-MX" sz="1800" dirty="0" err="1" smtClean="0"/>
              <a:t>Dorf</a:t>
            </a:r>
            <a:r>
              <a:rPr lang="es-MX" sz="1800" dirty="0" smtClean="0"/>
              <a:t> Richard C., “Circuitos Eléctricos: Introducción al análisis y diseño”, </a:t>
            </a:r>
            <a:r>
              <a:rPr lang="es-MX" sz="1800" dirty="0" err="1" smtClean="0"/>
              <a:t>Alfaomega</a:t>
            </a:r>
            <a:r>
              <a:rPr lang="es-MX" sz="1800" dirty="0" smtClean="0"/>
              <a:t> 2000</a:t>
            </a:r>
          </a:p>
          <a:p>
            <a:r>
              <a:rPr lang="es-MX" sz="1800" b="1" dirty="0" smtClean="0"/>
              <a:t>Complementaria.</a:t>
            </a:r>
          </a:p>
          <a:p>
            <a:r>
              <a:rPr lang="es-MX" sz="1800" dirty="0" smtClean="0"/>
              <a:t>4.WOLF, Stanley “Guía para Mediciones Electrónicas y Prácticas de Laboratorio” Prentice-Hall</a:t>
            </a:r>
          </a:p>
          <a:p>
            <a:r>
              <a:rPr lang="es-MX" sz="1800" dirty="0" smtClean="0"/>
              <a:t>Hispanoamericana México, 1980</a:t>
            </a:r>
          </a:p>
          <a:p>
            <a:r>
              <a:rPr lang="es-MX" sz="1800" dirty="0" smtClean="0"/>
              <a:t>5.Nilsson </a:t>
            </a:r>
            <a:r>
              <a:rPr lang="es-MX" sz="1800" dirty="0" err="1" smtClean="0"/>
              <a:t>Riedel</a:t>
            </a:r>
            <a:r>
              <a:rPr lang="es-MX" sz="1800" dirty="0" smtClean="0"/>
              <a:t>, “Circuitos </a:t>
            </a:r>
            <a:r>
              <a:rPr lang="es-MX" sz="1800" dirty="0" err="1" smtClean="0"/>
              <a:t>Electricos</a:t>
            </a:r>
            <a:r>
              <a:rPr lang="es-MX" sz="1800" dirty="0" smtClean="0"/>
              <a:t>”, Prentice Hall, 2005</a:t>
            </a:r>
          </a:p>
          <a:p>
            <a:r>
              <a:rPr lang="es-MX" sz="1800" dirty="0" smtClean="0"/>
              <a:t>6. Jorge </a:t>
            </a:r>
            <a:r>
              <a:rPr lang="es-MX" sz="1800" dirty="0" err="1" smtClean="0"/>
              <a:t>Raul</a:t>
            </a:r>
            <a:r>
              <a:rPr lang="es-MX" sz="1800" dirty="0" smtClean="0"/>
              <a:t> Villaseñor </a:t>
            </a:r>
            <a:r>
              <a:rPr lang="es-MX" sz="1800" dirty="0" err="1" smtClean="0"/>
              <a:t>Gomez</a:t>
            </a:r>
            <a:r>
              <a:rPr lang="es-MX" sz="1800" dirty="0" smtClean="0"/>
              <a:t>, “Circuitos </a:t>
            </a:r>
            <a:r>
              <a:rPr lang="es-MX" sz="1800" dirty="0" err="1" smtClean="0"/>
              <a:t>Electricos</a:t>
            </a:r>
            <a:r>
              <a:rPr lang="es-MX" sz="1800" dirty="0" smtClean="0"/>
              <a:t> y </a:t>
            </a:r>
            <a:r>
              <a:rPr lang="es-MX" sz="1800" dirty="0" err="1" smtClean="0"/>
              <a:t>Electronicos</a:t>
            </a:r>
            <a:r>
              <a:rPr lang="es-MX" sz="1800" dirty="0" smtClean="0"/>
              <a:t>: Fundamentos y </a:t>
            </a:r>
            <a:r>
              <a:rPr lang="es-MX" sz="1800" dirty="0" err="1" smtClean="0"/>
              <a:t>Tecnicas</a:t>
            </a:r>
            <a:r>
              <a:rPr lang="es-MX" sz="1800" dirty="0" smtClean="0"/>
              <a:t> para su</a:t>
            </a:r>
          </a:p>
          <a:p>
            <a:r>
              <a:rPr lang="es-MX" sz="1800" dirty="0" err="1" smtClean="0"/>
              <a:t>Analisis</a:t>
            </a:r>
            <a:r>
              <a:rPr lang="es-MX" sz="1800" dirty="0" smtClean="0"/>
              <a:t>”, Prentice Hall, 2010</a:t>
            </a:r>
          </a:p>
          <a:p>
            <a:endParaRPr lang="es-MX" sz="1800" dirty="0" smtClean="0"/>
          </a:p>
          <a:p>
            <a:endParaRPr lang="es-MX" sz="1800" dirty="0" smtClean="0"/>
          </a:p>
          <a:p>
            <a:pPr marL="0" indent="0">
              <a:buFont typeface="Arial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529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800" b="1" dirty="0" smtClean="0"/>
              <a:t>INDICE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Potencial </a:t>
            </a:r>
            <a:r>
              <a:rPr lang="es-MX" dirty="0" smtClean="0"/>
              <a:t>Eléctrico</a:t>
            </a:r>
          </a:p>
          <a:p>
            <a:r>
              <a:rPr lang="es-MX" dirty="0" smtClean="0"/>
              <a:t>Capacitor</a:t>
            </a:r>
          </a:p>
          <a:p>
            <a:r>
              <a:rPr lang="es-MX" dirty="0" smtClean="0"/>
              <a:t>Capacitancia</a:t>
            </a:r>
          </a:p>
          <a:p>
            <a:r>
              <a:rPr lang="es-MX" dirty="0"/>
              <a:t>Conexión serie de los </a:t>
            </a:r>
            <a:r>
              <a:rPr lang="es-MX" dirty="0" smtClean="0"/>
              <a:t>capacitores</a:t>
            </a:r>
          </a:p>
          <a:p>
            <a:r>
              <a:rPr lang="es-MX" dirty="0"/>
              <a:t>Relación entre Voltaje y corriente </a:t>
            </a:r>
            <a:endParaRPr lang="es-MX" dirty="0" smtClean="0"/>
          </a:p>
          <a:p>
            <a:r>
              <a:rPr lang="es-MX" dirty="0"/>
              <a:t>Circuito RC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725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64096"/>
          </a:xfrm>
        </p:spPr>
        <p:txBody>
          <a:bodyPr/>
          <a:lstStyle/>
          <a:p>
            <a:r>
              <a:rPr lang="es-MX" dirty="0"/>
              <a:t>Potencial Eléctrico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17281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/>
              <a:t>La diferencia de potencial entre dos puntos A y B, es el trabajo realizado para transportar una carga de prueba unitaria y positiva desde A hasta B. La diferencia de potencial entre A y B se representa por </a:t>
            </a:r>
            <a:r>
              <a:rPr lang="es-MX" dirty="0" err="1"/>
              <a:t>V</a:t>
            </a:r>
            <a:r>
              <a:rPr lang="es-MX" baseline="-25000" dirty="0" err="1"/>
              <a:t>B</a:t>
            </a:r>
            <a:r>
              <a:rPr lang="es-MX" dirty="0"/>
              <a:t>-V</a:t>
            </a:r>
            <a:r>
              <a:rPr lang="es-MX" sz="3100" baseline="-25000" dirty="0"/>
              <a:t>A</a:t>
            </a:r>
            <a:r>
              <a:rPr lang="es-MX" dirty="0"/>
              <a:t> . Las unidades son J/C o llamados volts.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2843808" y="3573016"/>
          <a:ext cx="273208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Ecuación" r:id="rId3" imgW="1295280" imgH="215640" progId="Equation.3">
                  <p:embed/>
                </p:oleObj>
              </mc:Choice>
              <mc:Fallback>
                <p:oleObj name="Ecuación" r:id="rId3" imgW="1295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573016"/>
                        <a:ext cx="2732087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3275856" y="2492896"/>
          <a:ext cx="1928813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Ecuación" r:id="rId5" imgW="914400" imgH="393480" progId="Equation.3">
                  <p:embed/>
                </p:oleObj>
              </mc:Choice>
              <mc:Fallback>
                <p:oleObj name="Ecuación" r:id="rId5" imgW="91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492896"/>
                        <a:ext cx="1928813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539552" y="321297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trabajo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desarrollado para llevar una carga desde el punto A al B es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4221088"/>
            <a:ext cx="3352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30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64096"/>
          </a:xfrm>
        </p:spPr>
        <p:txBody>
          <a:bodyPr/>
          <a:lstStyle/>
          <a:p>
            <a:r>
              <a:rPr lang="es-MX" dirty="0"/>
              <a:t>Potencial Eléctrico</a:t>
            </a:r>
          </a:p>
        </p:txBody>
      </p:sp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1907704" y="2780928"/>
          <a:ext cx="4932362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Ecuación" r:id="rId3" imgW="2336760" imgH="228600" progId="Equation.3">
                  <p:embed/>
                </p:oleObj>
              </mc:Choice>
              <mc:Fallback>
                <p:oleObj name="Ecuación" r:id="rId3" imgW="2336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780928"/>
                        <a:ext cx="4932362" cy="458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2 Marcador de contenido"/>
          <p:cNvSpPr txBox="1">
            <a:spLocks/>
          </p:cNvSpPr>
          <p:nvPr/>
        </p:nvSpPr>
        <p:spPr>
          <a:xfrm>
            <a:off x="611560" y="1196752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es-MX" sz="3200" dirty="0"/>
              <a:t>Un electrón volt (</a:t>
            </a:r>
            <a:r>
              <a:rPr lang="es-MX" sz="3200" dirty="0" err="1"/>
              <a:t>1eV</a:t>
            </a:r>
            <a:r>
              <a:rPr lang="es-MX" sz="3200" dirty="0"/>
              <a:t>), se define como e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 trabajo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efectuado para transportar una carga de 1 coulomb a través de una elevación en el potencial de 1 volt.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911" name="AutoShape 7" descr="data:image/jpeg;base64,/9j/4AAQSkZJRgABAQAAAQABAAD/2wCEAAkGBhQSEBITEhQWFBISEhYWFBIYDRgXFRgVFBohGhoUFxUaHCYgIx0jGRYSHy8jJSc1Liw4FyAxNTU2NSYsLC8BCQoKDgwOGg8PGjUkHiQrNTQ1MC0vLCk1LCwpLyspLDE1KSwsNS8pNSwzLSkpKS8yNSwsKTAqLCkpLCwtLDUwLP/AABEIAFIAagMBIgACEQEDEQH/xAAbAAEAAgMBAQAAAAAAAAAAAAAABAUBAwYCB//EAD4QAAEDAgIECAsHBQAAAAAAAAEAAgMEERIxBQYhMhMiQVFhcYGxFBYjQlRyc5GhstE0UlOSk5TBBxUzZPD/xAAZAQACAwEAAAAAAAAAAAAAAAAAAQMEBQL/xAArEQACAgECBAQGAwAAAAAAAAAAAQIDEQQxEiFBURMyofBSYXGRscEFFCL/2gAMAwEAAhEDEQA/AO1nE3CNwGMR+fia4vz24SCBlbNSVyv99qSHkcHYOcAMBvYE9PNZX+iap0kEb3WxOaCbCwv0BZ9lMq0nIaknsS0RFCdhERABERABERABERAHN6cbVeF0fBmPBw0tuJJa3AP/AMtja18unCuiZewva9ttgbX5bdC5ePT1S7GRwdmucBxDkCelbIdZJS1pIjuQL7Dnb1lbenswiPjRGg3Hdb+8q/1e+yw+oFQQbjut/eVa6DqXmnjZDHwj2RNLrvwsbivYF1jtIBNgD02uFa1UXKKS7kNbSbbLpFApNLBz3RyNMUrW4sJNw4ZEsdy2NgRmLjZYhTDO3nCzJwlB8MlhliDU1xR5o9otJrGfeHvWDXxjN7fzLkk4JdjeiinSsX4jfzLydMQ/iN96Drwp/C/sTEUE6dp/xmfnCpKnXTBO5oa2SK4s5rrOy29B29SCWrSXWNqMf1+TqVkKtodYYJbBrwHHzXcU9QvmrIIIZ1yreJrDOOot1/tJPmK804OBu07o5ubqXqi3X+0k+YrFPuN9Udy2p7IpV7s9Qbjut/eVu1c0t4JDhkAaybyjJXbGG4sWOfkHCwsDa4yvY20wbjut/eVf6v8A2WH1Ai27wcSxki8LxU45x80QKV/hE4kYQY2B5Mlthc6wa1jrWcLYiSNmwKyfQk8oU1Fmai932ObWC1pa/wCtWq4v2yrk0S48oWh+g3nlb/3YrtFXLq1Ni2Obfqy8+c34rVJqnIfOb8V1KIJVr7l19DjZNSJD57PcbqjrNFvjmdEAXubbcYTmL5DrX05YDACSALnM2z60Fqr+Wti/98/Q4eg1KlfYyERjm3ne4bPiuu0Xo0QMDA57+l77ns5AOgKWshMqajW26jlN8uyOOot1/tJPmKxT7jfVHcs0W6/2knzFYp9xvqjuW1PZGTX5mRm1pa2RuB9w942xOA3iObr2rqtXvssNwR5MbCLHtBVjdc7PrG+mmlbVRv4EvBgnjgc9gYQOJJgBIcHBxuRkQs+y53LGCaMFHmdCipotc6Fwv4XAOh1Q1h7WuIPwUrxgpvSIf3DPqq/DLsdk9FEi0xA6+GaJ1s7TNPcVvZVMdk5p6ngpYaA2Ii8ukAzIHakM9IoztJxAEmWMAC5PCttbnzWnxgpvSIf3DPqnwvsInrIVVLrTRtNnVVODnY1UYPzKFPrvAQW02OqkNwxsULnNJHPJbAB035E1CT6BkpYa0tEgLH7JH28m62Z25ZL3Tl2BvFfujzHcy6/RYlEMfDlpmwDhC3dx2226LqSrj1fTBGq8cwiIqJKaJaCN29Gw9cY+iieLNL6ND+g36KyRNSa6iKqTVOjdvUsBtz07D/C1Sak0JFvBIB0tha09jm2IV0qzWed7KKpkifgfHBK9rsAdtYwuyOzkTUpN7gVkuphaWtpqqeCEm0sXCmTEy2Ub5LuYeS4KkQ6i0Q2ugErvvTPdM73yE27FbQgvhbxiHPiHGGYLm7w6bm6oNGaYlmdSxFxbKwyGq4oF+AJjsRmA99njna0rtOTW4ciwbqfRA3FJT3H+sz6Lb4s0vo0P6DforJFxxPuBDg0LAzchjb1RNH8KWxgGwAAcwFllEm29wCIiQwiIgAiIgAuQ/qtKW6LlLSQS+MGxtcOdYjZyEEhEXdfnX1Ezd/TCdz9FU7nuLneUGJziTYSOA2nmAAWzQETRpHSRAAJdDc2FzxOUoiks80/fUEdKiIoBhERABER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3913" name="AutoShape 9" descr="data:image/jpeg;base64,/9j/4AAQSkZJRgABAQAAAQABAAD/2wCEAAkGBhQSEBITEhQWFBISEhYWFBIYDRgXFRgVFBohGhoUFxUaHCYgIx0jGRYSHy8jJSc1Liw4FyAxNTU2NSYsLC8BCQoKDgwOGg8PGjUkHiQrNTQ1MC0vLCk1LCwpLyspLDE1KSwsNS8pNSwzLSkpKS8yNSwsKTAqLCkpLCwtLDUwLP/AABEIAFIAagMBIgACEQEDEQH/xAAbAAEAAgMBAQAAAAAAAAAAAAAABAUBAwYCB//EAD4QAAEDAgIECAsHBQAAAAAAAAEAAgMEERIxBQYhMhMiQVFhcYGxFBYjQlRyc5GhstE0UlOSk5TBBxUzZPD/xAAZAQACAwEAAAAAAAAAAAAAAAAAAQMEBQL/xAArEQACAgECBAQGAwAAAAAAAAAAAQIDEQQxEiFBURMyofBSYXGRscEFFCL/2gAMAwEAAhEDEQA/AO1nE3CNwGMR+fia4vz24SCBlbNSVyv99qSHkcHYOcAMBvYE9PNZX+iap0kEb3WxOaCbCwv0BZ9lMq0nIaknsS0RFCdhERABERABERABERAHN6cbVeF0fBmPBw0tuJJa3AP/AMtja18unCuiZewva9ttgbX5bdC5ePT1S7GRwdmucBxDkCelbIdZJS1pIjuQL7Dnb1lbenswiPjRGg3Hdb+8q/1e+yw+oFQQbjut/eVa6DqXmnjZDHwj2RNLrvwsbivYF1jtIBNgD02uFa1UXKKS7kNbSbbLpFApNLBz3RyNMUrW4sJNw4ZEsdy2NgRmLjZYhTDO3nCzJwlB8MlhliDU1xR5o9otJrGfeHvWDXxjN7fzLkk4JdjeiinSsX4jfzLydMQ/iN96Drwp/C/sTEUE6dp/xmfnCpKnXTBO5oa2SK4s5rrOy29B29SCWrSXWNqMf1+TqVkKtodYYJbBrwHHzXcU9QvmrIIIZ1yreJrDOOot1/tJPmK804OBu07o5ubqXqi3X+0k+YrFPuN9Udy2p7IpV7s9Qbjut/eVu1c0t4JDhkAaybyjJXbGG4sWOfkHCwsDa4yvY20wbjut/eVf6v8A2WH1Ai27wcSxki8LxU45x80QKV/hE4kYQY2B5Mlthc6wa1jrWcLYiSNmwKyfQk8oU1Fmai932ObWC1pa/wCtWq4v2yrk0S48oWh+g3nlb/3YrtFXLq1Ni2Obfqy8+c34rVJqnIfOb8V1KIJVr7l19DjZNSJD57PcbqjrNFvjmdEAXubbcYTmL5DrX05YDACSALnM2z60Fqr+Wti/98/Q4eg1KlfYyERjm3ne4bPiuu0Xo0QMDA57+l77ns5AOgKWshMqajW26jlN8uyOOot1/tJPmKxT7jfVHcs0W6/2knzFYp9xvqjuW1PZGTX5mRm1pa2RuB9w942xOA3iObr2rqtXvssNwR5MbCLHtBVjdc7PrG+mmlbVRv4EvBgnjgc9gYQOJJgBIcHBxuRkQs+y53LGCaMFHmdCipotc6Fwv4XAOh1Q1h7WuIPwUrxgpvSIf3DPqq/DLsdk9FEi0xA6+GaJ1s7TNPcVvZVMdk5p6ngpYaA2Ii8ukAzIHakM9IoztJxAEmWMAC5PCttbnzWnxgpvSIf3DPqnwvsInrIVVLrTRtNnVVODnY1UYPzKFPrvAQW02OqkNwxsULnNJHPJbAB035E1CT6BkpYa0tEgLH7JH28m62Z25ZL3Tl2BvFfujzHcy6/RYlEMfDlpmwDhC3dx2226LqSrj1fTBGq8cwiIqJKaJaCN29Gw9cY+iieLNL6ND+g36KyRNSa6iKqTVOjdvUsBtz07D/C1Sak0JFvBIB0tha09jm2IV0qzWed7KKpkifgfHBK9rsAdtYwuyOzkTUpN7gVkuphaWtpqqeCEm0sXCmTEy2Ub5LuYeS4KkQ6i0Q2ugErvvTPdM73yE27FbQgvhbxiHPiHGGYLm7w6bm6oNGaYlmdSxFxbKwyGq4oF+AJjsRmA99njna0rtOTW4ciwbqfRA3FJT3H+sz6Lb4s0vo0P6DforJFxxPuBDg0LAzchjb1RNH8KWxgGwAAcwFllEm29wCIiQwiIgAiIgAuQ/qtKW6LlLSQS+MGxtcOdYjZyEEhEXdfnX1Ezd/TCdz9FU7nuLneUGJziTYSOA2nmAAWzQETRpHSRAAJdDc2FzxOUoiks80/fUEdKiIoBhERABER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3915" name="Picture 11" descr="http://www.nobelprize.org/educational/physics/accelerators/uses-images/electronvol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429000"/>
            <a:ext cx="2592288" cy="2007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29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Marcador de contenido"/>
          <p:cNvSpPr txBox="1">
            <a:spLocks/>
          </p:cNvSpPr>
          <p:nvPr/>
        </p:nvSpPr>
        <p:spPr>
          <a:xfrm>
            <a:off x="395536" y="980728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>
              <a:spcBef>
                <a:spcPct val="20000"/>
              </a:spcBef>
              <a:defRPr/>
            </a:pPr>
            <a:r>
              <a:rPr lang="es-MX" sz="3200" dirty="0"/>
              <a:t>Un capacitor consiste en dos conductores separados por un aislante o dieléctrico.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Algunas imágenes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capacitores son: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64096"/>
          </a:xfrm>
        </p:spPr>
        <p:txBody>
          <a:bodyPr/>
          <a:lstStyle/>
          <a:p>
            <a:r>
              <a:rPr lang="es-MX" dirty="0"/>
              <a:t>Capacitor  </a:t>
            </a:r>
          </a:p>
        </p:txBody>
      </p:sp>
      <p:pic>
        <p:nvPicPr>
          <p:cNvPr id="115719" name="Picture 7" descr="http://t1.gstatic.com/images?q=tbn:ANd9GcQq4YWAbbeRE3LpUebrCErfUlXt_B3u0sqot7S2IXy-db_0sMKG-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17032"/>
            <a:ext cx="2627784" cy="2627784"/>
          </a:xfrm>
          <a:prstGeom prst="rect">
            <a:avLst/>
          </a:prstGeom>
          <a:noFill/>
        </p:spPr>
      </p:pic>
      <p:pic>
        <p:nvPicPr>
          <p:cNvPr id="115721" name="Picture 9" descr="http://t0.gstatic.com/images?q=tbn:ANd9GcQd1CxWVEzKThGrDZmUpIKYJyHBqP6-3r9AwI6wzGra65FUPJJ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420888"/>
            <a:ext cx="2743200" cy="1666875"/>
          </a:xfrm>
          <a:prstGeom prst="rect">
            <a:avLst/>
          </a:prstGeom>
          <a:noFill/>
        </p:spPr>
      </p:pic>
      <p:pic>
        <p:nvPicPr>
          <p:cNvPr id="115723" name="Picture 11" descr="http://t2.gstatic.com/images?q=tbn:ANd9GcQHE7abUG6cS6WmTTma8xbIADJ05S2lmTEt1fPl_UM5Ez-ldqbL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437112"/>
            <a:ext cx="2466975" cy="1857376"/>
          </a:xfrm>
          <a:prstGeom prst="rect">
            <a:avLst/>
          </a:prstGeom>
          <a:noFill/>
        </p:spPr>
      </p:pic>
      <p:pic>
        <p:nvPicPr>
          <p:cNvPr id="115725" name="Picture 13" descr="http://t1.gstatic.com/images?q=tbn:ANd9GcRVPCH-gLAwea4MLWhJKAPfxWlk5EwxtB8sh4Ht1YjODqSGR-i19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3284984"/>
            <a:ext cx="1403648" cy="1397410"/>
          </a:xfrm>
          <a:prstGeom prst="rect">
            <a:avLst/>
          </a:prstGeom>
          <a:noFill/>
        </p:spPr>
      </p:pic>
      <p:pic>
        <p:nvPicPr>
          <p:cNvPr id="115727" name="Picture 15" descr="http://t2.gstatic.com/images?q=tbn:ANd9GcT4WAWuzoukExIAUXfn6wuYbs48GMsiKN4sNhVjncAGk_aXCGou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76872"/>
            <a:ext cx="1715987" cy="1252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5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Marcador de contenido"/>
          <p:cNvSpPr txBox="1">
            <a:spLocks/>
          </p:cNvSpPr>
          <p:nvPr/>
        </p:nvSpPr>
        <p:spPr>
          <a:xfrm>
            <a:off x="0" y="908720"/>
            <a:ext cx="8625136" cy="280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capacidad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un condensador es dada por la siguiente expresión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MX" sz="3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MX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864096"/>
          </a:xfrm>
        </p:spPr>
        <p:txBody>
          <a:bodyPr/>
          <a:lstStyle/>
          <a:p>
            <a:r>
              <a:rPr lang="es-MX" dirty="0"/>
              <a:t>Capacitor  </a:t>
            </a:r>
          </a:p>
        </p:txBody>
      </p:sp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1254202" y="2204864"/>
          <a:ext cx="284507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Ecuación" r:id="rId3" imgW="1257120" imgH="393480" progId="Equation.3">
                  <p:embed/>
                </p:oleObj>
              </mc:Choice>
              <mc:Fallback>
                <p:oleObj name="Ecuación" r:id="rId3" imgW="1257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202" y="2204864"/>
                        <a:ext cx="2845070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539552" y="4365104"/>
            <a:ext cx="3816424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Comúnmente se utilizan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las siguientes unidades para expresar la capacidad o intensidad de los capacitores 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716016" y="4653136"/>
            <a:ext cx="2160240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2800" dirty="0" err="1"/>
              <a:t>1</a:t>
            </a:r>
            <a:r>
              <a:rPr lang="es-MX" sz="2800" dirty="0" err="1">
                <a:latin typeface="Symbol" pitchFamily="18" charset="2"/>
              </a:rPr>
              <a:t>m</a:t>
            </a:r>
            <a:r>
              <a:rPr lang="es-MX" sz="2800" dirty="0" err="1"/>
              <a:t>F</a:t>
            </a:r>
            <a:r>
              <a:rPr lang="es-MX" sz="2800" dirty="0"/>
              <a:t>=</a:t>
            </a:r>
            <a:r>
              <a:rPr lang="es-MX" sz="2800" dirty="0" err="1"/>
              <a:t>1x10</a:t>
            </a:r>
            <a:r>
              <a:rPr lang="es-MX" sz="2800" baseline="30000" dirty="0" err="1"/>
              <a:t>-6</a:t>
            </a:r>
            <a:r>
              <a:rPr lang="es-MX" sz="2800" dirty="0" err="1"/>
              <a:t>F</a:t>
            </a:r>
            <a:endParaRPr lang="es-MX" sz="2800" dirty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es-MX" sz="2800" dirty="0" err="1"/>
              <a:t>1</a:t>
            </a:r>
            <a:r>
              <a:rPr lang="es-MX" sz="2800" i="1" dirty="0" err="1">
                <a:latin typeface="Times" pitchFamily="18" charset="0"/>
              </a:rPr>
              <a:t>n</a:t>
            </a:r>
            <a:r>
              <a:rPr lang="es-MX" sz="2800" dirty="0" err="1"/>
              <a:t>F</a:t>
            </a:r>
            <a:r>
              <a:rPr lang="es-MX" sz="2800" dirty="0"/>
              <a:t>=</a:t>
            </a:r>
            <a:r>
              <a:rPr lang="es-MX" sz="2800" dirty="0" err="1"/>
              <a:t>1x10</a:t>
            </a:r>
            <a:r>
              <a:rPr lang="es-MX" sz="2800" baseline="30000" dirty="0" err="1"/>
              <a:t>-9</a:t>
            </a:r>
            <a:r>
              <a:rPr lang="es-MX" sz="2800" dirty="0" err="1"/>
              <a:t>F</a:t>
            </a:r>
            <a:endParaRPr lang="es-MX" sz="2800" dirty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es-MX" sz="2800" dirty="0" err="1"/>
              <a:t>1</a:t>
            </a:r>
            <a:r>
              <a:rPr lang="es-MX" sz="2800" i="1" dirty="0" err="1">
                <a:latin typeface="Times" pitchFamily="18" charset="0"/>
              </a:rPr>
              <a:t>p</a:t>
            </a:r>
            <a:r>
              <a:rPr lang="es-MX" sz="2800" dirty="0" err="1"/>
              <a:t>f</a:t>
            </a:r>
            <a:r>
              <a:rPr lang="es-MX" sz="2800" dirty="0"/>
              <a:t>=</a:t>
            </a:r>
            <a:r>
              <a:rPr lang="es-MX" sz="2800" dirty="0" err="1"/>
              <a:t>1x10</a:t>
            </a:r>
            <a:r>
              <a:rPr lang="es-MX" sz="2800" baseline="30000" dirty="0" err="1"/>
              <a:t>-12</a:t>
            </a:r>
            <a:r>
              <a:rPr lang="es-MX" sz="2800" dirty="0" err="1"/>
              <a:t>F</a:t>
            </a:r>
            <a:endParaRPr lang="es-MX" sz="2800" dirty="0"/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5004048" y="1628800"/>
            <a:ext cx="3312368" cy="2448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C=capacidad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 </a:t>
            </a:r>
            <a:r>
              <a:rPr lang="es-MX" sz="3200" dirty="0"/>
              <a:t>condensador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Faradios (F)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4600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s-MX" sz="3200" baseline="0" dirty="0"/>
              <a:t>=Cantidad</a:t>
            </a:r>
            <a:r>
              <a:rPr lang="es-MX" sz="3200" dirty="0"/>
              <a:t> de carga almacenada en </a:t>
            </a:r>
            <a:r>
              <a:rPr lang="es-MX" sz="3200" dirty="0" err="1"/>
              <a:t>Coulombs</a:t>
            </a:r>
            <a:r>
              <a:rPr lang="es-MX" sz="3200" dirty="0"/>
              <a:t> (C)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V=Voltaje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(v)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26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Capacitancia 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1052736"/>
            <a:ext cx="792088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capacitancia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un condensador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placas paralelas depende estructuralmente del área de las placas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A) en m</a:t>
            </a:r>
            <a:r>
              <a:rPr kumimoji="0" lang="es-MX" sz="32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de la separación de las placas (d) en m y de la </a:t>
            </a:r>
            <a:r>
              <a:rPr kumimoji="0" lang="es-MX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permitividad</a:t>
            </a: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material o dieléctrico </a:t>
            </a:r>
            <a:r>
              <a:rPr kumimoji="0" lang="es-MX" sz="3200" b="0" i="1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s-MX" sz="3200" b="0" i="1" u="none" strike="noStrike" kern="1200" cap="none" spc="0" normalizeH="0" baseline="-250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s-MX" sz="3200" b="0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7763" name="Object 3"/>
          <p:cNvGraphicFramePr>
            <a:graphicFrameLocks noChangeAspect="1"/>
          </p:cNvGraphicFramePr>
          <p:nvPr/>
        </p:nvGraphicFramePr>
        <p:xfrm>
          <a:off x="5796136" y="2564904"/>
          <a:ext cx="1440160" cy="885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Ecuación" r:id="rId3" imgW="609480" imgH="393480" progId="Equation.3">
                  <p:embed/>
                </p:oleObj>
              </mc:Choice>
              <mc:Fallback>
                <p:oleObj name="Ecuación" r:id="rId3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564904"/>
                        <a:ext cx="1440160" cy="8854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4077072"/>
            <a:ext cx="835292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puede concluir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 las siguientes modificaciones dan como resultado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043608" y="4509120"/>
          <a:ext cx="6768752" cy="2159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6054">
                <a:tc>
                  <a:txBody>
                    <a:bodyPr/>
                    <a:lstStyle/>
                    <a:p>
                      <a:r>
                        <a:rPr lang="es-MX" sz="2000" dirty="0"/>
                        <a:t>Modificación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Resultado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2000" b="0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Mayor </a:t>
                      </a:r>
                      <a:r>
                        <a:rPr kumimoji="0" lang="es-MX" sz="2000" b="0" i="0" u="none" strike="noStrike" kern="1200" cap="none" spc="0" normalizeH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s-MX" sz="2000" b="0" i="1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" pitchFamily="18" charset="0"/>
                          <a:ea typeface="+mn-ea"/>
                          <a:cs typeface="+mn-cs"/>
                        </a:rPr>
                        <a:t>m</a:t>
                      </a:r>
                      <a:endParaRPr kumimoji="0" lang="es-MX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2000" b="0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Mayor capacitancia 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r>
                        <a:rPr lang="es-MX" sz="2000" dirty="0"/>
                        <a:t>Mayor superficie</a:t>
                      </a:r>
                      <a:r>
                        <a:rPr lang="es-MX" sz="2000" baseline="0" dirty="0"/>
                        <a:t> </a:t>
                      </a:r>
                      <a:r>
                        <a:rPr lang="es-MX" sz="2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2000" b="0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Mayor capacitancia 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r>
                        <a:rPr lang="es-MX" sz="2000" dirty="0"/>
                        <a:t>Menor distancia</a:t>
                      </a:r>
                      <a:r>
                        <a:rPr lang="es-MX" sz="2000" baseline="0" dirty="0"/>
                        <a:t> entre las placas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2000" b="0" i="0" u="none" strike="noStrike" kern="1200" cap="none" spc="0" normalizeH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Mayor capacitancia 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2395764"/>
            <a:ext cx="2448272" cy="16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8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1214" y="319592"/>
            <a:ext cx="2160240" cy="104097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88172" y="1323382"/>
            <a:ext cx="36986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a) Ejemplo determinar la capacitancia de un capacitor de placas paralelas con las siguientes características, cuyo aislante se conforma por un plástico vinílico de una constante dieléctrica de (</a:t>
            </a:r>
            <a:r>
              <a:rPr lang="es-MX" dirty="0" err="1">
                <a:latin typeface="Symbol" panose="05050102010706020507" pitchFamily="18" charset="2"/>
              </a:rPr>
              <a:t>e</a:t>
            </a:r>
            <a:r>
              <a:rPr lang="es-MX" baseline="-25000" dirty="0" err="1"/>
              <a:t>m</a:t>
            </a:r>
            <a:r>
              <a:rPr lang="es-MX" dirty="0"/>
              <a:t>=4.1) y de 18 </a:t>
            </a:r>
            <a:r>
              <a:rPr lang="es-MX" dirty="0">
                <a:latin typeface="Symbol" panose="05050102010706020507" pitchFamily="18" charset="2"/>
              </a:rPr>
              <a:t>m</a:t>
            </a:r>
            <a:r>
              <a:rPr lang="es-MX" dirty="0"/>
              <a:t>m de grosor</a:t>
            </a:r>
          </a:p>
        </p:txBody>
      </p:sp>
      <p:sp>
        <p:nvSpPr>
          <p:cNvPr id="6" name="Rectángulo 5"/>
          <p:cNvSpPr/>
          <p:nvPr/>
        </p:nvSpPr>
        <p:spPr>
          <a:xfrm rot="1031481">
            <a:off x="5173248" y="820081"/>
            <a:ext cx="167883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 rot="1031481">
            <a:off x="5325648" y="972481"/>
            <a:ext cx="1678830" cy="15121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 rot="1031481">
            <a:off x="5478048" y="1124881"/>
            <a:ext cx="167883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 rot="1049680">
            <a:off x="5635796" y="266670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25 cm</a:t>
            </a:r>
          </a:p>
        </p:txBody>
      </p:sp>
      <p:sp>
        <p:nvSpPr>
          <p:cNvPr id="12" name="CuadroTexto 11"/>
          <p:cNvSpPr txBox="1"/>
          <p:nvPr/>
        </p:nvSpPr>
        <p:spPr>
          <a:xfrm rot="17300175">
            <a:off x="6977350" y="206332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25 cm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391157" y="4634414"/>
            <a:ext cx="3116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b) Determina como varia la capacitancia conforme el grosor del dieléctrico aumente hasta 30 micras</a:t>
            </a:r>
          </a:p>
        </p:txBody>
      </p:sp>
      <p:pic>
        <p:nvPicPr>
          <p:cNvPr id="1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37148"/>
            <a:ext cx="792088" cy="873412"/>
          </a:xfrm>
          <a:prstGeom prst="rect">
            <a:avLst/>
          </a:prstGeom>
          <a:noFill/>
        </p:spPr>
      </p:pic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189130"/>
              </p:ext>
            </p:extLst>
          </p:nvPr>
        </p:nvGraphicFramePr>
        <p:xfrm>
          <a:off x="6088899" y="3612719"/>
          <a:ext cx="188897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91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 (</a:t>
                      </a:r>
                      <a:r>
                        <a:rPr lang="es-MX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s-MX" dirty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 (</a:t>
                      </a:r>
                      <a:r>
                        <a:rPr lang="es-MX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s-MX" dirty="0" err="1"/>
                        <a:t>F</a:t>
                      </a:r>
                      <a:r>
                        <a:rPr lang="es-MX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4" name="Conector recto de flecha 3"/>
          <p:cNvCxnSpPr/>
          <p:nvPr/>
        </p:nvCxnSpPr>
        <p:spPr>
          <a:xfrm>
            <a:off x="7152347" y="1022204"/>
            <a:ext cx="228600" cy="2861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 rot="1049680">
            <a:off x="7293147" y="9387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07560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1059</Words>
  <Application>Microsoft Office PowerPoint</Application>
  <PresentationFormat>Presentación en pantalla (4:3)</PresentationFormat>
  <Paragraphs>247</Paragraphs>
  <Slides>27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Tema de Office</vt:lpstr>
      <vt:lpstr>Ecuación</vt:lpstr>
      <vt:lpstr>Presentación de PowerPoint</vt:lpstr>
      <vt:lpstr>MAPA CURRICULAR</vt:lpstr>
      <vt:lpstr>INDICE</vt:lpstr>
      <vt:lpstr>Potencial Eléctrico</vt:lpstr>
      <vt:lpstr>Potencial Eléctrico</vt:lpstr>
      <vt:lpstr>Capacitor  </vt:lpstr>
      <vt:lpstr>Capacitor  </vt:lpstr>
      <vt:lpstr>Capacitancia </vt:lpstr>
      <vt:lpstr>Ejemplo</vt:lpstr>
      <vt:lpstr>Resultados</vt:lpstr>
      <vt:lpstr>Conexión serie de los capacitores</vt:lpstr>
      <vt:lpstr>Conexión paralelo de los capacitores</vt:lpstr>
      <vt:lpstr>Ejercicio </vt:lpstr>
      <vt:lpstr>Ejercicio </vt:lpstr>
      <vt:lpstr>Respuesta</vt:lpstr>
      <vt:lpstr>Relación entre Voltaje y corriente </vt:lpstr>
      <vt:lpstr>Circuito RC</vt:lpstr>
      <vt:lpstr>Solución a) </vt:lpstr>
      <vt:lpstr>Solución a)…Cambio al dominio de Laplace</vt:lpstr>
      <vt:lpstr>Solución </vt:lpstr>
      <vt:lpstr>Solución determinando i </vt:lpstr>
      <vt:lpstr>Solución determinando i </vt:lpstr>
      <vt:lpstr>Tarea </vt:lpstr>
      <vt:lpstr>Solución b) </vt:lpstr>
      <vt:lpstr>Ejemplo</vt:lpstr>
      <vt:lpstr>Presentación de PowerPoint</vt:lpstr>
      <vt:lpstr>BIBLIOGRAFIA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usuario</dc:creator>
  <cp:lastModifiedBy>IRMA</cp:lastModifiedBy>
  <cp:revision>160</cp:revision>
  <dcterms:created xsi:type="dcterms:W3CDTF">2013-06-26T17:30:42Z</dcterms:created>
  <dcterms:modified xsi:type="dcterms:W3CDTF">2016-10-12T19:39:34Z</dcterms:modified>
</cp:coreProperties>
</file>