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9" r:id="rId2"/>
    <p:sldId id="293" r:id="rId3"/>
    <p:sldId id="294" r:id="rId4"/>
    <p:sldId id="295" r:id="rId5"/>
    <p:sldId id="296" r:id="rId6"/>
    <p:sldId id="297" r:id="rId7"/>
    <p:sldId id="298" r:id="rId8"/>
    <p:sldId id="299" r:id="rId9"/>
    <p:sldId id="300" r:id="rId10"/>
    <p:sldId id="301" r:id="rId11"/>
    <p:sldId id="302" r:id="rId12"/>
    <p:sldId id="303" r:id="rId13"/>
    <p:sldId id="304" r:id="rId14"/>
    <p:sldId id="305" r:id="rId15"/>
    <p:sldId id="306" r:id="rId16"/>
    <p:sldId id="307" r:id="rId17"/>
    <p:sldId id="308" r:id="rId18"/>
    <p:sldId id="309" r:id="rId19"/>
    <p:sldId id="310" r:id="rId20"/>
    <p:sldId id="311" r:id="rId21"/>
    <p:sldId id="312" r:id="rId22"/>
    <p:sldId id="313" r:id="rId23"/>
    <p:sldId id="314" r:id="rId24"/>
    <p:sldId id="315" r:id="rId25"/>
    <p:sldId id="316" r:id="rId26"/>
    <p:sldId id="317" r:id="rId27"/>
    <p:sldId id="318" r:id="rId28"/>
    <p:sldId id="319" r:id="rId29"/>
    <p:sldId id="320" r:id="rId30"/>
    <p:sldId id="292" r:id="rId31"/>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F2DE63D5-997A-4646-A377-4702673A728D}" styleName="Estilo claro 2 - Énfasis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D03447BB-5D67-496B-8E87-E561075AD55C}" styleName="Estilo oscuro 1 - Énfasis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50" d="100"/>
          <a:sy n="50" d="100"/>
        </p:scale>
        <p:origin x="-48" y="-1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 Id="rId5" Type="http://schemas.openxmlformats.org/officeDocument/2006/relationships/image" Target="../media/image34.wmf"/><Relationship Id="rId4" Type="http://schemas.openxmlformats.org/officeDocument/2006/relationships/image" Target="../media/image33.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image" Target="../media/image35.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7.wmf"/><Relationship Id="rId6" Type="http://schemas.openxmlformats.org/officeDocument/2006/relationships/image" Target="../media/image33.wmf"/><Relationship Id="rId5" Type="http://schemas.openxmlformats.org/officeDocument/2006/relationships/image" Target="../media/image41.wmf"/><Relationship Id="rId4" Type="http://schemas.openxmlformats.org/officeDocument/2006/relationships/image" Target="../media/image40.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43.wmf"/><Relationship Id="rId1" Type="http://schemas.openxmlformats.org/officeDocument/2006/relationships/image" Target="../media/image42.wmf"/><Relationship Id="rId5" Type="http://schemas.openxmlformats.org/officeDocument/2006/relationships/image" Target="../media/image46.wmf"/><Relationship Id="rId4" Type="http://schemas.openxmlformats.org/officeDocument/2006/relationships/image" Target="../media/image45.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image" Target="../media/image48.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55.wmf"/><Relationship Id="rId1" Type="http://schemas.openxmlformats.org/officeDocument/2006/relationships/image" Target="../media/image54.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image" Target="../media/image57.wmf"/><Relationship Id="rId1" Type="http://schemas.openxmlformats.org/officeDocument/2006/relationships/image" Target="../media/image5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0.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40591887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3291740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3596900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1988888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27129619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4235741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3150604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2822788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962145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3125248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34242576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6A70BE-D38A-CE43-954C-EC3243C05F59}" type="datetimeFigureOut">
              <a:rPr lang="es-ES" smtClean="0"/>
              <a:pPr/>
              <a:t>12/10/2016</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493054-3747-6B44-8E54-976AFCEAABED}" type="slidenum">
              <a:rPr lang="es-ES" smtClean="0"/>
              <a:pPr/>
              <a:t>‹Nº›</a:t>
            </a:fld>
            <a:endParaRPr lang="es-ES"/>
          </a:p>
        </p:txBody>
      </p:sp>
    </p:spTree>
    <p:extLst>
      <p:ext uri="{BB962C8B-B14F-4D97-AF65-F5344CB8AC3E}">
        <p14:creationId xmlns:p14="http://schemas.microsoft.com/office/powerpoint/2010/main" val="26833287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17.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19.png"/><Relationship Id="rId4" Type="http://schemas.openxmlformats.org/officeDocument/2006/relationships/image" Target="../media/image18.wmf"/></Relationships>
</file>

<file path=ppt/slides/_rels/slide12.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20.wmf"/><Relationship Id="rId4" Type="http://schemas.openxmlformats.org/officeDocument/2006/relationships/oleObject" Target="../embeddings/oleObject11.bin"/></Relationships>
</file>

<file path=ppt/slides/_rels/slide13.x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oleObject" Target="../embeddings/oleObject12.bin"/><Relationship Id="rId7"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23.wmf"/><Relationship Id="rId5" Type="http://schemas.openxmlformats.org/officeDocument/2006/relationships/oleObject" Target="../embeddings/oleObject13.bin"/><Relationship Id="rId4" Type="http://schemas.openxmlformats.org/officeDocument/2006/relationships/image" Target="../media/image22.wmf"/></Relationships>
</file>

<file path=ppt/slides/_rels/slide14.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oleObject" Target="../embeddings/oleObject15.bin"/><Relationship Id="rId7"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26.wmf"/><Relationship Id="rId5" Type="http://schemas.openxmlformats.org/officeDocument/2006/relationships/oleObject" Target="../embeddings/oleObject16.bin"/><Relationship Id="rId4" Type="http://schemas.openxmlformats.org/officeDocument/2006/relationships/image" Target="../media/image25.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29.wmf"/><Relationship Id="rId5" Type="http://schemas.openxmlformats.org/officeDocument/2006/relationships/oleObject" Target="../embeddings/oleObject19.bin"/><Relationship Id="rId4" Type="http://schemas.openxmlformats.org/officeDocument/2006/relationships/image" Target="../media/image28.wmf"/></Relationships>
</file>

<file path=ppt/slides/_rels/slide17.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oleObject" Target="../embeddings/oleObject20.bin"/><Relationship Id="rId7" Type="http://schemas.openxmlformats.org/officeDocument/2006/relationships/oleObject" Target="../embeddings/oleObject22.bin"/><Relationship Id="rId12" Type="http://schemas.openxmlformats.org/officeDocument/2006/relationships/image" Target="../media/image34.wmf"/><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31.wmf"/><Relationship Id="rId11" Type="http://schemas.openxmlformats.org/officeDocument/2006/relationships/oleObject" Target="../embeddings/oleObject24.bin"/><Relationship Id="rId5" Type="http://schemas.openxmlformats.org/officeDocument/2006/relationships/oleObject" Target="../embeddings/oleObject21.bin"/><Relationship Id="rId10" Type="http://schemas.openxmlformats.org/officeDocument/2006/relationships/image" Target="../media/image33.wmf"/><Relationship Id="rId4" Type="http://schemas.openxmlformats.org/officeDocument/2006/relationships/image" Target="../media/image30.wmf"/><Relationship Id="rId9" Type="http://schemas.openxmlformats.org/officeDocument/2006/relationships/oleObject" Target="../embeddings/oleObject23.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36.wmf"/><Relationship Id="rId5" Type="http://schemas.openxmlformats.org/officeDocument/2006/relationships/oleObject" Target="../embeddings/oleObject26.bin"/><Relationship Id="rId4" Type="http://schemas.openxmlformats.org/officeDocument/2006/relationships/image" Target="../media/image35.wmf"/></Relationships>
</file>

<file path=ppt/slides/_rels/slide19.xml.rels><?xml version="1.0" encoding="UTF-8" standalone="yes"?>
<Relationships xmlns="http://schemas.openxmlformats.org/package/2006/relationships"><Relationship Id="rId8" Type="http://schemas.openxmlformats.org/officeDocument/2006/relationships/image" Target="../media/image39.wmf"/><Relationship Id="rId13" Type="http://schemas.openxmlformats.org/officeDocument/2006/relationships/oleObject" Target="../embeddings/oleObject32.bin"/><Relationship Id="rId3" Type="http://schemas.openxmlformats.org/officeDocument/2006/relationships/oleObject" Target="../embeddings/oleObject27.bin"/><Relationship Id="rId7" Type="http://schemas.openxmlformats.org/officeDocument/2006/relationships/oleObject" Target="../embeddings/oleObject29.bin"/><Relationship Id="rId12" Type="http://schemas.openxmlformats.org/officeDocument/2006/relationships/image" Target="../media/image41.wmf"/><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38.wmf"/><Relationship Id="rId11" Type="http://schemas.openxmlformats.org/officeDocument/2006/relationships/oleObject" Target="../embeddings/oleObject31.bin"/><Relationship Id="rId5" Type="http://schemas.openxmlformats.org/officeDocument/2006/relationships/oleObject" Target="../embeddings/oleObject28.bin"/><Relationship Id="rId10" Type="http://schemas.openxmlformats.org/officeDocument/2006/relationships/image" Target="../media/image40.wmf"/><Relationship Id="rId4" Type="http://schemas.openxmlformats.org/officeDocument/2006/relationships/image" Target="../media/image37.wmf"/><Relationship Id="rId9" Type="http://schemas.openxmlformats.org/officeDocument/2006/relationships/oleObject" Target="../embeddings/oleObject30.bin"/><Relationship Id="rId14" Type="http://schemas.openxmlformats.org/officeDocument/2006/relationships/image" Target="../media/image33.wmf"/></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44.wmf"/><Relationship Id="rId3" Type="http://schemas.openxmlformats.org/officeDocument/2006/relationships/oleObject" Target="../embeddings/oleObject33.bin"/><Relationship Id="rId7" Type="http://schemas.openxmlformats.org/officeDocument/2006/relationships/oleObject" Target="../embeddings/oleObject35.bin"/><Relationship Id="rId12" Type="http://schemas.openxmlformats.org/officeDocument/2006/relationships/image" Target="../media/image46.wmf"/><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43.wmf"/><Relationship Id="rId11" Type="http://schemas.openxmlformats.org/officeDocument/2006/relationships/oleObject" Target="../embeddings/oleObject37.bin"/><Relationship Id="rId5" Type="http://schemas.openxmlformats.org/officeDocument/2006/relationships/oleObject" Target="../embeddings/oleObject34.bin"/><Relationship Id="rId10" Type="http://schemas.openxmlformats.org/officeDocument/2006/relationships/image" Target="../media/image45.wmf"/><Relationship Id="rId4" Type="http://schemas.openxmlformats.org/officeDocument/2006/relationships/image" Target="../media/image42.wmf"/><Relationship Id="rId9" Type="http://schemas.openxmlformats.org/officeDocument/2006/relationships/oleObject" Target="../embeddings/oleObject36.bin"/></Relationships>
</file>

<file path=ppt/slides/_rels/slide21.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slideLayout" Target="../slideLayouts/slideLayout2.xml"/><Relationship Id="rId1" Type="http://schemas.openxmlformats.org/officeDocument/2006/relationships/vmlDrawing" Target="../drawings/vmlDrawing17.vml"/><Relationship Id="rId5" Type="http://schemas.openxmlformats.org/officeDocument/2006/relationships/image" Target="../media/image45.wmf"/><Relationship Id="rId4" Type="http://schemas.openxmlformats.org/officeDocument/2006/relationships/oleObject" Target="../embeddings/oleObject38.bin"/></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9.bin"/><Relationship Id="rId7" Type="http://schemas.openxmlformats.org/officeDocument/2006/relationships/image" Target="../media/image50.emf"/><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image" Target="../media/image49.wmf"/><Relationship Id="rId5" Type="http://schemas.openxmlformats.org/officeDocument/2006/relationships/oleObject" Target="../embeddings/oleObject40.bin"/><Relationship Id="rId4" Type="http://schemas.openxmlformats.org/officeDocument/2006/relationships/image" Target="../media/image48.wmf"/></Relationships>
</file>

<file path=ppt/slides/_rels/slide24.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2.xml"/><Relationship Id="rId1" Type="http://schemas.openxmlformats.org/officeDocument/2006/relationships/vmlDrawing" Target="../drawings/vmlDrawing19.vml"/><Relationship Id="rId4" Type="http://schemas.openxmlformats.org/officeDocument/2006/relationships/image" Target="../media/image52.w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image" Target="../media/image53.wmf"/></Relationships>
</file>

<file path=ppt/slides/_rels/slide27.xml.rels><?xml version="1.0" encoding="UTF-8" standalone="yes"?>
<Relationships xmlns="http://schemas.openxmlformats.org/package/2006/relationships"><Relationship Id="rId3" Type="http://schemas.openxmlformats.org/officeDocument/2006/relationships/image" Target="../media/image21.wmf"/><Relationship Id="rId7" Type="http://schemas.openxmlformats.org/officeDocument/2006/relationships/image" Target="../media/image55.wmf"/><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oleObject" Target="../embeddings/oleObject44.bin"/><Relationship Id="rId5" Type="http://schemas.openxmlformats.org/officeDocument/2006/relationships/image" Target="../media/image54.wmf"/><Relationship Id="rId4" Type="http://schemas.openxmlformats.org/officeDocument/2006/relationships/oleObject" Target="../embeddings/oleObject43.bin"/></Relationships>
</file>

<file path=ppt/slides/_rels/slide28.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58.wmf"/><Relationship Id="rId3" Type="http://schemas.openxmlformats.org/officeDocument/2006/relationships/oleObject" Target="../embeddings/oleObject45.bin"/><Relationship Id="rId7" Type="http://schemas.openxmlformats.org/officeDocument/2006/relationships/oleObject" Target="../embeddings/oleObject47.bin"/><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image" Target="../media/image57.wmf"/><Relationship Id="rId5" Type="http://schemas.openxmlformats.org/officeDocument/2006/relationships/oleObject" Target="../embeddings/oleObject46.bin"/><Relationship Id="rId4" Type="http://schemas.openxmlformats.org/officeDocument/2006/relationships/image" Target="../media/image56.w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oleObject" Target="../embeddings/oleObject2.bin"/><Relationship Id="rId4" Type="http://schemas.openxmlformats.org/officeDocument/2006/relationships/image" Target="../media/image3.w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7.gif"/><Relationship Id="rId4" Type="http://schemas.openxmlformats.org/officeDocument/2006/relationships/image" Target="../media/image6.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8.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9.wmf"/><Relationship Id="rId5" Type="http://schemas.openxmlformats.org/officeDocument/2006/relationships/oleObject" Target="../embeddings/oleObject6.bin"/><Relationship Id="rId4" Type="http://schemas.openxmlformats.org/officeDocument/2006/relationships/image" Target="../media/image8.w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0.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1.wmf"/></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3 CuadroTexto"/>
          <p:cNvSpPr txBox="1"/>
          <p:nvPr/>
        </p:nvSpPr>
        <p:spPr>
          <a:xfrm>
            <a:off x="475014" y="2885704"/>
            <a:ext cx="8134596" cy="3323987"/>
          </a:xfrm>
          <a:prstGeom prst="rect">
            <a:avLst/>
          </a:prstGeom>
          <a:noFill/>
          <a:ln>
            <a:noFill/>
          </a:ln>
        </p:spPr>
        <p:txBody>
          <a:bodyPr wrap="square" rtlCol="0">
            <a:spAutoFit/>
          </a:bodyPr>
          <a:lstStyle/>
          <a:p>
            <a:pPr algn="r"/>
            <a:r>
              <a:rPr lang="es-MX" b="1" dirty="0" smtClean="0"/>
              <a:t>Unidad Académica Profesional Tianguistenco</a:t>
            </a:r>
          </a:p>
          <a:p>
            <a:pPr algn="ctr"/>
            <a:endParaRPr lang="es-MX" b="1" dirty="0"/>
          </a:p>
          <a:p>
            <a:pPr algn="ctr"/>
            <a:endParaRPr lang="es-MX" b="1" dirty="0" smtClean="0"/>
          </a:p>
          <a:p>
            <a:pPr algn="ctr"/>
            <a:r>
              <a:rPr lang="es-MX" sz="2000" b="1" dirty="0" smtClean="0"/>
              <a:t>U. A. ELECTRICIDAD Y MAGNETISMO</a:t>
            </a:r>
          </a:p>
          <a:p>
            <a:pPr algn="ctr"/>
            <a:endParaRPr lang="es-MX" sz="2000" b="1" dirty="0" smtClean="0"/>
          </a:p>
          <a:p>
            <a:pPr algn="ctr"/>
            <a:r>
              <a:rPr lang="es-MX" sz="2000" b="1" dirty="0" smtClean="0"/>
              <a:t>CLASE </a:t>
            </a:r>
            <a:r>
              <a:rPr lang="es-MX" sz="2000" b="1" dirty="0"/>
              <a:t>6</a:t>
            </a:r>
            <a:r>
              <a:rPr lang="es-MX" sz="2000" b="1" dirty="0" smtClean="0"/>
              <a:t>: </a:t>
            </a:r>
            <a:r>
              <a:rPr lang="es-MX" sz="2000" b="1" dirty="0"/>
              <a:t>Potencial y capacitancia</a:t>
            </a:r>
          </a:p>
          <a:p>
            <a:pPr algn="ctr"/>
            <a:endParaRPr lang="es-MX" sz="2000" b="1" dirty="0" smtClean="0"/>
          </a:p>
          <a:p>
            <a:pPr algn="ctr"/>
            <a:endParaRPr lang="es-MX" sz="2000" b="1" dirty="0"/>
          </a:p>
          <a:p>
            <a:pPr algn="ctr"/>
            <a:r>
              <a:rPr lang="es-MX" sz="2000" b="1" dirty="0" smtClean="0"/>
              <a:t>Autor:</a:t>
            </a:r>
          </a:p>
          <a:p>
            <a:pPr algn="ctr"/>
            <a:r>
              <a:rPr lang="es-MX" sz="2000" b="1" dirty="0" smtClean="0">
                <a:solidFill>
                  <a:schemeClr val="bg2">
                    <a:lumMod val="50000"/>
                  </a:schemeClr>
                </a:solidFill>
              </a:rPr>
              <a:t>DRA. Irma Martínez Carrillo</a:t>
            </a:r>
            <a:endParaRPr lang="es-MX" sz="2800" b="1" dirty="0">
              <a:solidFill>
                <a:schemeClr val="bg2">
                  <a:lumMod val="50000"/>
                </a:schemeClr>
              </a:solidFill>
            </a:endParaRPr>
          </a:p>
          <a:p>
            <a:pPr algn="r"/>
            <a:r>
              <a:rPr lang="es-MX" sz="1600" b="1" dirty="0" smtClean="0">
                <a:solidFill>
                  <a:schemeClr val="bg2">
                    <a:lumMod val="50000"/>
                  </a:schemeClr>
                </a:solidFill>
              </a:rPr>
              <a:t>Octubre 2016</a:t>
            </a:r>
            <a:endParaRPr lang="es-MX" sz="1600" b="1" dirty="0">
              <a:solidFill>
                <a:schemeClr val="bg2">
                  <a:lumMod val="50000"/>
                </a:schemeClr>
              </a:solidFill>
            </a:endParaRPr>
          </a:p>
        </p:txBody>
      </p:sp>
    </p:spTree>
    <p:extLst>
      <p:ext uri="{BB962C8B-B14F-4D97-AF65-F5344CB8AC3E}">
        <p14:creationId xmlns:p14="http://schemas.microsoft.com/office/powerpoint/2010/main" val="10650085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Marcador de contenido"/>
          <p:cNvSpPr txBox="1">
            <a:spLocks/>
          </p:cNvSpPr>
          <p:nvPr/>
        </p:nvSpPr>
        <p:spPr>
          <a:xfrm>
            <a:off x="0" y="908720"/>
            <a:ext cx="8625136" cy="2808312"/>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La capacidad</a:t>
            </a:r>
            <a:r>
              <a:rPr kumimoji="0" lang="es-MX" sz="3200" b="0" i="0" u="none" strike="noStrike" kern="1200" cap="none" spc="0" normalizeH="0" noProof="0" dirty="0" smtClean="0">
                <a:ln>
                  <a:noFill/>
                </a:ln>
                <a:solidFill>
                  <a:schemeClr val="tx1"/>
                </a:solidFill>
                <a:effectLst/>
                <a:uLnTx/>
                <a:uFillTx/>
                <a:latin typeface="+mn-lt"/>
                <a:ea typeface="+mn-ea"/>
                <a:cs typeface="+mn-cs"/>
              </a:rPr>
              <a:t> de un condensador es dada por la siguiente expresión </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s-MX" sz="3200" dirty="0" smtClean="0"/>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s-MX" sz="3200" dirty="0" smtClean="0"/>
          </a:p>
        </p:txBody>
      </p:sp>
      <p:sp>
        <p:nvSpPr>
          <p:cNvPr id="2" name="1 Título"/>
          <p:cNvSpPr>
            <a:spLocks noGrp="1"/>
          </p:cNvSpPr>
          <p:nvPr>
            <p:ph type="title"/>
          </p:nvPr>
        </p:nvSpPr>
        <p:spPr>
          <a:xfrm>
            <a:off x="467544" y="44624"/>
            <a:ext cx="8229600" cy="864096"/>
          </a:xfrm>
        </p:spPr>
        <p:txBody>
          <a:bodyPr/>
          <a:lstStyle/>
          <a:p>
            <a:r>
              <a:rPr lang="es-MX" dirty="0" smtClean="0"/>
              <a:t>Capacitor  </a:t>
            </a:r>
            <a:endParaRPr lang="es-MX" dirty="0"/>
          </a:p>
        </p:txBody>
      </p:sp>
      <p:graphicFrame>
        <p:nvGraphicFramePr>
          <p:cNvPr id="84997" name="Object 5"/>
          <p:cNvGraphicFramePr>
            <a:graphicFrameLocks noChangeAspect="1"/>
          </p:cNvGraphicFramePr>
          <p:nvPr/>
        </p:nvGraphicFramePr>
        <p:xfrm>
          <a:off x="1254202" y="2204864"/>
          <a:ext cx="2845070" cy="936104"/>
        </p:xfrm>
        <a:graphic>
          <a:graphicData uri="http://schemas.openxmlformats.org/presentationml/2006/ole">
            <mc:AlternateContent xmlns:mc="http://schemas.openxmlformats.org/markup-compatibility/2006">
              <mc:Choice xmlns:v="urn:schemas-microsoft-com:vml" Requires="v">
                <p:oleObj spid="_x0000_s50178" name="Ecuación" r:id="rId3" imgW="1257120" imgH="393480" progId="Equation.3">
                  <p:embed/>
                </p:oleObj>
              </mc:Choice>
              <mc:Fallback>
                <p:oleObj name="Ecuación" r:id="rId3" imgW="125712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4202" y="2204864"/>
                        <a:ext cx="2845070" cy="93610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2 Marcador de contenido"/>
          <p:cNvSpPr txBox="1">
            <a:spLocks/>
          </p:cNvSpPr>
          <p:nvPr/>
        </p:nvSpPr>
        <p:spPr>
          <a:xfrm>
            <a:off x="539552" y="4365104"/>
            <a:ext cx="3816424" cy="2016224"/>
          </a:xfrm>
          <a:prstGeom prst="rect">
            <a:avLst/>
          </a:prstGeom>
        </p:spPr>
        <p:txBody>
          <a:bodyPr vert="horz" lIns="91440" tIns="45720" rIns="91440" bIns="45720" rtlCol="0">
            <a:normAutofit fontScale="85000" lnSpcReduction="1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Comúnmente se utilizan</a:t>
            </a:r>
            <a:r>
              <a:rPr kumimoji="0" lang="es-MX" sz="3200" b="0" i="0" u="none" strike="noStrike" kern="1200" cap="none" spc="0" normalizeH="0" noProof="0" dirty="0" smtClean="0">
                <a:ln>
                  <a:noFill/>
                </a:ln>
                <a:solidFill>
                  <a:schemeClr val="tx1"/>
                </a:solidFill>
                <a:effectLst/>
                <a:uLnTx/>
                <a:uFillTx/>
                <a:latin typeface="+mn-lt"/>
                <a:ea typeface="+mn-ea"/>
                <a:cs typeface="+mn-cs"/>
              </a:rPr>
              <a:t> las siguientes unidades para expresar la capacidad o intensidad de los capacitores </a:t>
            </a:r>
            <a:endParaRPr kumimoji="0" lang="es-MX"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3" name="12 Rectángulo"/>
          <p:cNvSpPr/>
          <p:nvPr/>
        </p:nvSpPr>
        <p:spPr>
          <a:xfrm>
            <a:off x="4716016" y="4653136"/>
            <a:ext cx="2160240" cy="1557349"/>
          </a:xfrm>
          <a:prstGeom prst="rect">
            <a:avLst/>
          </a:prstGeom>
        </p:spPr>
        <p:txBody>
          <a:bodyPr wrap="square">
            <a:spAutoFit/>
          </a:bodyPr>
          <a:lstStyle/>
          <a:p>
            <a:pPr marL="342900" lvl="0" indent="-342900">
              <a:spcBef>
                <a:spcPct val="20000"/>
              </a:spcBef>
              <a:defRPr/>
            </a:pPr>
            <a:r>
              <a:rPr lang="es-MX" sz="2800" dirty="0" err="1" smtClean="0"/>
              <a:t>1</a:t>
            </a:r>
            <a:r>
              <a:rPr lang="es-MX" sz="2800" dirty="0" err="1" smtClean="0">
                <a:latin typeface="Symbol" pitchFamily="18" charset="2"/>
              </a:rPr>
              <a:t>m</a:t>
            </a:r>
            <a:r>
              <a:rPr lang="es-MX" sz="2800" dirty="0" err="1" smtClean="0"/>
              <a:t>F</a:t>
            </a:r>
            <a:r>
              <a:rPr lang="es-MX" sz="2800" dirty="0" smtClean="0"/>
              <a:t>=</a:t>
            </a:r>
            <a:r>
              <a:rPr lang="es-MX" sz="2800" dirty="0" err="1" smtClean="0"/>
              <a:t>1x10</a:t>
            </a:r>
            <a:r>
              <a:rPr lang="es-MX" sz="2800" baseline="30000" dirty="0" err="1" smtClean="0"/>
              <a:t>-6</a:t>
            </a:r>
            <a:r>
              <a:rPr lang="es-MX" sz="2800" dirty="0" err="1" smtClean="0"/>
              <a:t>F</a:t>
            </a:r>
            <a:endParaRPr lang="es-MX" sz="2800" dirty="0" smtClean="0"/>
          </a:p>
          <a:p>
            <a:pPr marL="342900" lvl="0" indent="-342900">
              <a:spcBef>
                <a:spcPct val="20000"/>
              </a:spcBef>
              <a:defRPr/>
            </a:pPr>
            <a:r>
              <a:rPr lang="es-MX" sz="2800" dirty="0" err="1" smtClean="0"/>
              <a:t>1</a:t>
            </a:r>
            <a:r>
              <a:rPr lang="es-MX" sz="2800" i="1" dirty="0" err="1" smtClean="0">
                <a:latin typeface="Times" pitchFamily="18" charset="0"/>
              </a:rPr>
              <a:t>n</a:t>
            </a:r>
            <a:r>
              <a:rPr lang="es-MX" sz="2800" dirty="0" err="1" smtClean="0"/>
              <a:t>F</a:t>
            </a:r>
            <a:r>
              <a:rPr lang="es-MX" sz="2800" dirty="0" smtClean="0"/>
              <a:t>=</a:t>
            </a:r>
            <a:r>
              <a:rPr lang="es-MX" sz="2800" dirty="0" err="1" smtClean="0"/>
              <a:t>1x10</a:t>
            </a:r>
            <a:r>
              <a:rPr lang="es-MX" sz="2800" baseline="30000" dirty="0" err="1" smtClean="0"/>
              <a:t>-9</a:t>
            </a:r>
            <a:r>
              <a:rPr lang="es-MX" sz="2800" dirty="0" err="1" smtClean="0"/>
              <a:t>F</a:t>
            </a:r>
            <a:endParaRPr lang="es-MX" sz="2800" dirty="0" smtClean="0"/>
          </a:p>
          <a:p>
            <a:pPr marL="342900" lvl="0" indent="-342900">
              <a:spcBef>
                <a:spcPct val="20000"/>
              </a:spcBef>
              <a:defRPr/>
            </a:pPr>
            <a:r>
              <a:rPr lang="es-MX" sz="2800" dirty="0" err="1" smtClean="0"/>
              <a:t>1</a:t>
            </a:r>
            <a:r>
              <a:rPr lang="es-MX" sz="2800" i="1" dirty="0" err="1" smtClean="0">
                <a:latin typeface="Times" pitchFamily="18" charset="0"/>
              </a:rPr>
              <a:t>p</a:t>
            </a:r>
            <a:r>
              <a:rPr lang="es-MX" sz="2800" dirty="0" err="1" smtClean="0"/>
              <a:t>f</a:t>
            </a:r>
            <a:r>
              <a:rPr lang="es-MX" sz="2800" dirty="0" smtClean="0"/>
              <a:t>=</a:t>
            </a:r>
            <a:r>
              <a:rPr lang="es-MX" sz="2800" dirty="0" err="1" smtClean="0"/>
              <a:t>1x10</a:t>
            </a:r>
            <a:r>
              <a:rPr lang="es-MX" sz="2800" baseline="30000" dirty="0" err="1" smtClean="0"/>
              <a:t>-12</a:t>
            </a:r>
            <a:r>
              <a:rPr lang="es-MX" sz="2800" dirty="0" err="1" smtClean="0"/>
              <a:t>F</a:t>
            </a:r>
            <a:endParaRPr lang="es-MX" sz="2800" dirty="0"/>
          </a:p>
        </p:txBody>
      </p:sp>
      <p:sp>
        <p:nvSpPr>
          <p:cNvPr id="14" name="2 Marcador de contenido"/>
          <p:cNvSpPr txBox="1">
            <a:spLocks/>
          </p:cNvSpPr>
          <p:nvPr/>
        </p:nvSpPr>
        <p:spPr>
          <a:xfrm>
            <a:off x="5004048" y="1628800"/>
            <a:ext cx="3312368" cy="2448272"/>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C=capacidad</a:t>
            </a:r>
            <a:r>
              <a:rPr kumimoji="0" lang="es-MX" sz="3200" b="0" i="0" u="none" strike="noStrike" kern="1200" cap="none" spc="0" normalizeH="0" noProof="0" dirty="0" smtClean="0">
                <a:ln>
                  <a:noFill/>
                </a:ln>
                <a:solidFill>
                  <a:schemeClr val="tx1"/>
                </a:solidFill>
                <a:effectLst/>
                <a:uLnTx/>
                <a:uFillTx/>
                <a:latin typeface="+mn-lt"/>
                <a:ea typeface="+mn-ea"/>
                <a:cs typeface="+mn-cs"/>
              </a:rPr>
              <a:t> del </a:t>
            </a:r>
            <a:r>
              <a:rPr lang="es-MX" sz="3200" dirty="0" smtClean="0"/>
              <a:t>condensador</a:t>
            </a:r>
            <a:r>
              <a:rPr kumimoji="0" lang="es-MX" sz="3200" b="0" i="0" u="none" strike="noStrike" kern="1200" cap="none" spc="0" normalizeH="0" noProof="0" dirty="0" smtClean="0">
                <a:ln>
                  <a:noFill/>
                </a:ln>
                <a:solidFill>
                  <a:schemeClr val="tx1"/>
                </a:solidFill>
                <a:effectLst/>
                <a:uLnTx/>
                <a:uFillTx/>
                <a:latin typeface="+mn-lt"/>
                <a:ea typeface="+mn-ea"/>
                <a:cs typeface="+mn-cs"/>
              </a:rPr>
              <a:t> en Faradios (F)</a:t>
            </a:r>
          </a:p>
          <a:p>
            <a:pPr marL="342900" marR="0" lvl="0" indent="-342900" algn="l" defTabSz="914400" rtl="0" eaLnBrk="1" fontAlgn="auto" latinLnBrk="0" hangingPunct="1">
              <a:lnSpc>
                <a:spcPct val="100000"/>
              </a:lnSpc>
              <a:spcBef>
                <a:spcPct val="20000"/>
              </a:spcBef>
              <a:spcAft>
                <a:spcPts val="0"/>
              </a:spcAft>
              <a:buClrTx/>
              <a:buSzTx/>
              <a:tabLst/>
              <a:defRPr/>
            </a:pPr>
            <a:r>
              <a:rPr lang="es-MX" sz="4600" i="1" dirty="0" smtClean="0">
                <a:latin typeface="Times New Roman" pitchFamily="18" charset="0"/>
                <a:cs typeface="Times New Roman" pitchFamily="18" charset="0"/>
              </a:rPr>
              <a:t>q</a:t>
            </a:r>
            <a:r>
              <a:rPr lang="es-MX" sz="3200" baseline="0" dirty="0" smtClean="0"/>
              <a:t>=Cantidad</a:t>
            </a:r>
            <a:r>
              <a:rPr lang="es-MX" sz="3200" dirty="0" smtClean="0"/>
              <a:t> de carga almacenada en </a:t>
            </a:r>
            <a:r>
              <a:rPr lang="es-MX" sz="3200" dirty="0" err="1" smtClean="0"/>
              <a:t>Coulombs</a:t>
            </a:r>
            <a:r>
              <a:rPr lang="es-MX" sz="3200" dirty="0" smtClean="0"/>
              <a:t> (C)</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V=Voltaje</a:t>
            </a:r>
            <a:r>
              <a:rPr kumimoji="0" lang="es-MX" sz="3200" b="0" i="0" u="none" strike="noStrike" kern="1200" cap="none" spc="0" normalizeH="0" noProof="0" dirty="0" smtClean="0">
                <a:ln>
                  <a:noFill/>
                </a:ln>
                <a:solidFill>
                  <a:schemeClr val="tx1"/>
                </a:solidFill>
                <a:effectLst/>
                <a:uLnTx/>
                <a:uFillTx/>
                <a:latin typeface="+mn-lt"/>
                <a:ea typeface="+mn-ea"/>
                <a:cs typeface="+mn-cs"/>
              </a:rPr>
              <a:t> en (v)</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42312772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067128" cy="706090"/>
          </a:xfrm>
        </p:spPr>
        <p:txBody>
          <a:bodyPr>
            <a:normAutofit fontScale="90000"/>
          </a:bodyPr>
          <a:lstStyle/>
          <a:p>
            <a:r>
              <a:rPr lang="es-MX" dirty="0" smtClean="0"/>
              <a:t>Capacitancia </a:t>
            </a:r>
            <a:endParaRPr lang="es-MX" dirty="0"/>
          </a:p>
        </p:txBody>
      </p:sp>
      <p:sp>
        <p:nvSpPr>
          <p:cNvPr id="4" name="2 Marcador de contenido"/>
          <p:cNvSpPr txBox="1">
            <a:spLocks/>
          </p:cNvSpPr>
          <p:nvPr/>
        </p:nvSpPr>
        <p:spPr>
          <a:xfrm>
            <a:off x="395536" y="1052736"/>
            <a:ext cx="7920880" cy="1440160"/>
          </a:xfrm>
          <a:prstGeom prst="rect">
            <a:avLst/>
          </a:prstGeom>
        </p:spPr>
        <p:txBody>
          <a:bodyPr vert="horz" lIns="91440" tIns="45720" rIns="91440" bIns="45720" rtlCol="0">
            <a:normAutofit fontScale="85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La capacitancia</a:t>
            </a:r>
            <a:r>
              <a:rPr kumimoji="0" lang="es-MX" sz="3200" b="0" i="0" u="none" strike="noStrike" kern="1200" cap="none" spc="0" normalizeH="0" noProof="0" dirty="0" smtClean="0">
                <a:ln>
                  <a:noFill/>
                </a:ln>
                <a:solidFill>
                  <a:schemeClr val="tx1"/>
                </a:solidFill>
                <a:effectLst/>
                <a:uLnTx/>
                <a:uFillTx/>
                <a:latin typeface="+mn-lt"/>
                <a:ea typeface="+mn-ea"/>
                <a:cs typeface="+mn-cs"/>
              </a:rPr>
              <a:t> </a:t>
            </a:r>
            <a:r>
              <a:rPr kumimoji="0" lang="es-MX" sz="3200" b="0" i="0" u="none" strike="noStrike" kern="1200" cap="none" spc="0" normalizeH="0" baseline="0" noProof="0" dirty="0" smtClean="0">
                <a:ln>
                  <a:noFill/>
                </a:ln>
                <a:solidFill>
                  <a:schemeClr val="tx1"/>
                </a:solidFill>
                <a:effectLst/>
                <a:uLnTx/>
                <a:uFillTx/>
                <a:latin typeface="+mn-lt"/>
                <a:ea typeface="+mn-ea"/>
                <a:cs typeface="+mn-cs"/>
              </a:rPr>
              <a:t>de un condensador</a:t>
            </a:r>
            <a:r>
              <a:rPr kumimoji="0" lang="es-MX" sz="3200" b="0" i="0" u="none" strike="noStrike" kern="1200" cap="none" spc="0" normalizeH="0" noProof="0" dirty="0" smtClean="0">
                <a:ln>
                  <a:noFill/>
                </a:ln>
                <a:solidFill>
                  <a:schemeClr val="tx1"/>
                </a:solidFill>
                <a:effectLst/>
                <a:uLnTx/>
                <a:uFillTx/>
                <a:latin typeface="+mn-lt"/>
                <a:ea typeface="+mn-ea"/>
                <a:cs typeface="+mn-cs"/>
              </a:rPr>
              <a:t> </a:t>
            </a:r>
            <a:r>
              <a:rPr kumimoji="0" lang="es-MX" sz="3200" b="0" i="0" u="none" strike="noStrike" kern="1200" cap="none" spc="0" normalizeH="0" baseline="0" noProof="0" dirty="0" smtClean="0">
                <a:ln>
                  <a:noFill/>
                </a:ln>
                <a:solidFill>
                  <a:schemeClr val="tx1"/>
                </a:solidFill>
                <a:effectLst/>
                <a:uLnTx/>
                <a:uFillTx/>
                <a:latin typeface="+mn-lt"/>
                <a:ea typeface="+mn-ea"/>
                <a:cs typeface="+mn-cs"/>
              </a:rPr>
              <a:t>de placas paralelas depende </a:t>
            </a:r>
            <a:r>
              <a:rPr kumimoji="0" lang="es-MX" sz="3200" b="0" i="0" u="none" strike="noStrike" kern="1200" cap="none" spc="0" normalizeH="0" baseline="0" noProof="0" dirty="0" err="1" smtClean="0">
                <a:ln>
                  <a:noFill/>
                </a:ln>
                <a:solidFill>
                  <a:schemeClr val="tx1"/>
                </a:solidFill>
                <a:effectLst/>
                <a:uLnTx/>
                <a:uFillTx/>
                <a:latin typeface="+mn-lt"/>
                <a:ea typeface="+mn-ea"/>
                <a:cs typeface="+mn-cs"/>
              </a:rPr>
              <a:t>structuralmente</a:t>
            </a:r>
            <a:r>
              <a:rPr kumimoji="0" lang="es-MX" sz="3200" b="0" i="0" u="none" strike="noStrike" kern="1200" cap="none" spc="0" normalizeH="0" baseline="0" noProof="0" dirty="0" smtClean="0">
                <a:ln>
                  <a:noFill/>
                </a:ln>
                <a:solidFill>
                  <a:schemeClr val="tx1"/>
                </a:solidFill>
                <a:effectLst/>
                <a:uLnTx/>
                <a:uFillTx/>
                <a:latin typeface="+mn-lt"/>
                <a:ea typeface="+mn-ea"/>
                <a:cs typeface="+mn-cs"/>
              </a:rPr>
              <a:t> del área de las placas</a:t>
            </a:r>
            <a:r>
              <a:rPr kumimoji="0" lang="es-MX" sz="3200" b="0" i="0" u="none" strike="noStrike" kern="1200" cap="none" spc="0" normalizeH="0" noProof="0" dirty="0" smtClean="0">
                <a:ln>
                  <a:noFill/>
                </a:ln>
                <a:solidFill>
                  <a:schemeClr val="tx1"/>
                </a:solidFill>
                <a:effectLst/>
                <a:uLnTx/>
                <a:uFillTx/>
                <a:latin typeface="+mn-lt"/>
                <a:ea typeface="+mn-ea"/>
                <a:cs typeface="+mn-cs"/>
              </a:rPr>
              <a:t> (</a:t>
            </a:r>
            <a:r>
              <a:rPr kumimoji="0" lang="es-MX" sz="3200" b="0" i="0" u="none" strike="noStrike" kern="1200" cap="none" spc="0" normalizeH="0" baseline="0" noProof="0" dirty="0" smtClean="0">
                <a:ln>
                  <a:noFill/>
                </a:ln>
                <a:solidFill>
                  <a:schemeClr val="tx1"/>
                </a:solidFill>
                <a:effectLst/>
                <a:uLnTx/>
                <a:uFillTx/>
                <a:latin typeface="+mn-lt"/>
                <a:ea typeface="+mn-ea"/>
                <a:cs typeface="+mn-cs"/>
              </a:rPr>
              <a:t>A) en m</a:t>
            </a:r>
            <a:r>
              <a:rPr kumimoji="0" lang="es-MX" sz="3200" b="0" i="0" u="none" strike="noStrike" kern="1200" cap="none" spc="0" normalizeH="0" baseline="30000" noProof="0" dirty="0" smtClean="0">
                <a:ln>
                  <a:noFill/>
                </a:ln>
                <a:solidFill>
                  <a:schemeClr val="tx1"/>
                </a:solidFill>
                <a:effectLst/>
                <a:uLnTx/>
                <a:uFillTx/>
                <a:latin typeface="+mn-lt"/>
                <a:ea typeface="+mn-ea"/>
                <a:cs typeface="+mn-cs"/>
              </a:rPr>
              <a:t>2</a:t>
            </a:r>
            <a:r>
              <a:rPr kumimoji="0" lang="es-MX" sz="3200" b="0" i="0" u="none" strike="noStrike" kern="1200" cap="none" spc="0" normalizeH="0" baseline="0" noProof="0" dirty="0" smtClean="0">
                <a:ln>
                  <a:noFill/>
                </a:ln>
                <a:solidFill>
                  <a:schemeClr val="tx1"/>
                </a:solidFill>
                <a:effectLst/>
                <a:uLnTx/>
                <a:uFillTx/>
                <a:latin typeface="+mn-lt"/>
                <a:ea typeface="+mn-ea"/>
                <a:cs typeface="+mn-cs"/>
              </a:rPr>
              <a:t>, de la separación de las placas (d) en m y de la </a:t>
            </a:r>
            <a:r>
              <a:rPr kumimoji="0" lang="es-MX" sz="3200" b="0" i="0" u="none" strike="noStrike" kern="1200" cap="none" spc="0" normalizeH="0" baseline="0" noProof="0" dirty="0" err="1" smtClean="0">
                <a:ln>
                  <a:noFill/>
                </a:ln>
                <a:solidFill>
                  <a:schemeClr val="tx1"/>
                </a:solidFill>
                <a:effectLst/>
                <a:uLnTx/>
                <a:uFillTx/>
                <a:latin typeface="+mn-lt"/>
                <a:ea typeface="+mn-ea"/>
                <a:cs typeface="+mn-cs"/>
              </a:rPr>
              <a:t>permitividad</a:t>
            </a:r>
            <a:r>
              <a:rPr kumimoji="0" lang="es-MX" sz="3200" b="0" i="0" u="none" strike="noStrike" kern="1200" cap="none" spc="0" normalizeH="0" baseline="0" noProof="0" dirty="0" smtClean="0">
                <a:ln>
                  <a:noFill/>
                </a:ln>
                <a:solidFill>
                  <a:schemeClr val="tx1"/>
                </a:solidFill>
                <a:effectLst/>
                <a:uLnTx/>
                <a:uFillTx/>
                <a:latin typeface="+mn-lt"/>
                <a:ea typeface="+mn-ea"/>
                <a:cs typeface="+mn-cs"/>
              </a:rPr>
              <a:t> del</a:t>
            </a:r>
            <a:r>
              <a:rPr kumimoji="0" lang="es-MX" sz="3200" b="0" i="0" u="none" strike="noStrike" kern="1200" cap="none" spc="0" normalizeH="0" noProof="0" dirty="0" smtClean="0">
                <a:ln>
                  <a:noFill/>
                </a:ln>
                <a:solidFill>
                  <a:schemeClr val="tx1"/>
                </a:solidFill>
                <a:effectLst/>
                <a:uLnTx/>
                <a:uFillTx/>
                <a:latin typeface="+mn-lt"/>
                <a:ea typeface="+mn-ea"/>
                <a:cs typeface="+mn-cs"/>
              </a:rPr>
              <a:t> material o dieléctrico </a:t>
            </a:r>
            <a:r>
              <a:rPr kumimoji="0" lang="es-MX" sz="3200" b="0" i="1" u="none" strike="noStrike" kern="1200" cap="none" spc="0" normalizeH="0" noProof="0" dirty="0" err="1" smtClean="0">
                <a:ln>
                  <a:noFill/>
                </a:ln>
                <a:solidFill>
                  <a:schemeClr val="tx1"/>
                </a:solidFill>
                <a:effectLst/>
                <a:uLnTx/>
                <a:uFillTx/>
                <a:latin typeface="Symbol" pitchFamily="18" charset="2"/>
              </a:rPr>
              <a:t>e</a:t>
            </a:r>
            <a:r>
              <a:rPr kumimoji="0" lang="es-MX" sz="3200" b="0" i="1" u="none" strike="noStrike" kern="1200" cap="none" spc="0" normalizeH="0" baseline="-25000" noProof="0" dirty="0" err="1" smtClean="0">
                <a:ln>
                  <a:noFill/>
                </a:ln>
                <a:solidFill>
                  <a:schemeClr val="tx1"/>
                </a:solidFill>
                <a:effectLst/>
                <a:uLnTx/>
                <a:uFillTx/>
                <a:latin typeface="+mn-lt"/>
                <a:ea typeface="+mn-ea"/>
                <a:cs typeface="+mn-cs"/>
              </a:rPr>
              <a:t>m</a:t>
            </a:r>
            <a:r>
              <a:rPr kumimoji="0" lang="es-MX" sz="3200" b="0" i="1" u="none" strike="noStrike" kern="1200" cap="none" spc="0" normalizeH="0" noProof="0" dirty="0" smtClean="0">
                <a:ln>
                  <a:noFill/>
                </a:ln>
                <a:solidFill>
                  <a:schemeClr val="tx1"/>
                </a:solidFill>
                <a:effectLst/>
                <a:uLnTx/>
                <a:uFillTx/>
                <a:latin typeface="+mn-lt"/>
                <a:ea typeface="+mn-ea"/>
                <a:cs typeface="+mn-cs"/>
              </a:rPr>
              <a:t> </a:t>
            </a:r>
            <a:endParaRPr kumimoji="0" lang="es-MX" sz="3200" b="0" i="1"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117763" name="Object 3"/>
          <p:cNvGraphicFramePr>
            <a:graphicFrameLocks noChangeAspect="1"/>
          </p:cNvGraphicFramePr>
          <p:nvPr/>
        </p:nvGraphicFramePr>
        <p:xfrm>
          <a:off x="5796136" y="2564904"/>
          <a:ext cx="1440160" cy="885431"/>
        </p:xfrm>
        <a:graphic>
          <a:graphicData uri="http://schemas.openxmlformats.org/presentationml/2006/ole">
            <mc:AlternateContent xmlns:mc="http://schemas.openxmlformats.org/markup-compatibility/2006">
              <mc:Choice xmlns:v="urn:schemas-microsoft-com:vml" Requires="v">
                <p:oleObj spid="_x0000_s51202" name="Ecuación" r:id="rId3" imgW="609480" imgH="393480" progId="Equation.3">
                  <p:embed/>
                </p:oleObj>
              </mc:Choice>
              <mc:Fallback>
                <p:oleObj name="Ecuación" r:id="rId3" imgW="60948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6136" y="2564904"/>
                        <a:ext cx="1440160" cy="88543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2 Marcador de contenido"/>
          <p:cNvSpPr txBox="1">
            <a:spLocks/>
          </p:cNvSpPr>
          <p:nvPr/>
        </p:nvSpPr>
        <p:spPr>
          <a:xfrm>
            <a:off x="395536" y="4077072"/>
            <a:ext cx="8352928" cy="360040"/>
          </a:xfrm>
          <a:prstGeom prst="rect">
            <a:avLst/>
          </a:prstGeom>
        </p:spPr>
        <p:txBody>
          <a:bodyPr vert="horz" lIns="91440" tIns="45720" rIns="91440" bIns="45720" rtlCol="0">
            <a:normAutofit fontScale="70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Se puede concluir</a:t>
            </a:r>
            <a:r>
              <a:rPr kumimoji="0" lang="es-MX" sz="3200" b="0" i="0" u="none" strike="noStrike" kern="1200" cap="none" spc="0" normalizeH="0" noProof="0" dirty="0" smtClean="0">
                <a:ln>
                  <a:noFill/>
                </a:ln>
                <a:solidFill>
                  <a:schemeClr val="tx1"/>
                </a:solidFill>
                <a:effectLst/>
                <a:uLnTx/>
                <a:uFillTx/>
                <a:latin typeface="+mn-lt"/>
                <a:ea typeface="+mn-ea"/>
                <a:cs typeface="+mn-cs"/>
              </a:rPr>
              <a:t> que las siguientes modificaciones dan como resultado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7" name="6 Tabla"/>
          <p:cNvGraphicFramePr>
            <a:graphicFrameLocks noGrp="1"/>
          </p:cNvGraphicFramePr>
          <p:nvPr/>
        </p:nvGraphicFramePr>
        <p:xfrm>
          <a:off x="1043608" y="4509120"/>
          <a:ext cx="6768752" cy="2159202"/>
        </p:xfrm>
        <a:graphic>
          <a:graphicData uri="http://schemas.openxmlformats.org/drawingml/2006/table">
            <a:tbl>
              <a:tblPr firstRow="1" bandRow="1">
                <a:tableStyleId>{5C22544A-7EE6-4342-B048-85BDC9FD1C3A}</a:tableStyleId>
              </a:tblPr>
              <a:tblGrid>
                <a:gridCol w="3384376"/>
                <a:gridCol w="3384376"/>
              </a:tblGrid>
              <a:tr h="486054">
                <a:tc>
                  <a:txBody>
                    <a:bodyPr/>
                    <a:lstStyle/>
                    <a:p>
                      <a:r>
                        <a:rPr lang="es-MX" sz="2000" dirty="0" smtClean="0"/>
                        <a:t>Modificación</a:t>
                      </a:r>
                      <a:endParaRPr lang="es-MX" sz="2000" dirty="0"/>
                    </a:p>
                  </a:txBody>
                  <a:tcPr/>
                </a:tc>
                <a:tc>
                  <a:txBody>
                    <a:bodyPr/>
                    <a:lstStyle/>
                    <a:p>
                      <a:r>
                        <a:rPr lang="es-MX" sz="2000" dirty="0" smtClean="0"/>
                        <a:t>Resultado</a:t>
                      </a:r>
                      <a:endParaRPr lang="es-MX" sz="2000" dirty="0"/>
                    </a:p>
                  </a:txBody>
                  <a:tcPr/>
                </a:tc>
              </a:tr>
              <a:tr h="4860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noProof="0" dirty="0" smtClean="0">
                          <a:ln>
                            <a:noFill/>
                          </a:ln>
                          <a:solidFill>
                            <a:schemeClr val="tx1"/>
                          </a:solidFill>
                          <a:effectLst/>
                          <a:uLnTx/>
                          <a:uFillTx/>
                          <a:latin typeface="+mn-lt"/>
                          <a:ea typeface="+mn-ea"/>
                          <a:cs typeface="+mn-cs"/>
                        </a:rPr>
                        <a:t>Mayor </a:t>
                      </a:r>
                      <a:r>
                        <a:rPr kumimoji="0" lang="es-MX" sz="2000" b="0" i="0" u="none" strike="noStrike" kern="1200" cap="none" spc="0" normalizeH="0" noProof="0" dirty="0" err="1" smtClean="0">
                          <a:ln>
                            <a:noFill/>
                          </a:ln>
                          <a:solidFill>
                            <a:schemeClr val="tx1"/>
                          </a:solidFill>
                          <a:effectLst/>
                          <a:uLnTx/>
                          <a:uFillTx/>
                          <a:latin typeface="Symbol" pitchFamily="18" charset="2"/>
                          <a:ea typeface="+mn-ea"/>
                          <a:cs typeface="+mn-cs"/>
                        </a:rPr>
                        <a:t>e</a:t>
                      </a:r>
                      <a:r>
                        <a:rPr kumimoji="0" lang="es-MX" sz="2000" b="0" i="1" u="none" strike="noStrike" kern="1200" cap="none" spc="0" normalizeH="0" baseline="-25000" noProof="0" dirty="0" err="1" smtClean="0">
                          <a:ln>
                            <a:noFill/>
                          </a:ln>
                          <a:solidFill>
                            <a:schemeClr val="tx1"/>
                          </a:solidFill>
                          <a:effectLst/>
                          <a:uLnTx/>
                          <a:uFillTx/>
                          <a:latin typeface="Times" pitchFamily="18" charset="0"/>
                          <a:ea typeface="+mn-ea"/>
                          <a:cs typeface="+mn-cs"/>
                        </a:rPr>
                        <a:t>m</a:t>
                      </a:r>
                      <a:endParaRPr kumimoji="0" lang="es-MX" sz="2000" b="0" i="0" u="none" strike="noStrike" kern="1200" cap="none" spc="0" normalizeH="0" baseline="0" noProof="0" dirty="0" smtClean="0">
                        <a:ln>
                          <a:noFill/>
                        </a:ln>
                        <a:solidFill>
                          <a:schemeClr val="tx1"/>
                        </a:solidFill>
                        <a:effectLst/>
                        <a:uLnTx/>
                        <a:uFillTx/>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noProof="0" dirty="0" smtClean="0">
                          <a:ln>
                            <a:noFill/>
                          </a:ln>
                          <a:solidFill>
                            <a:schemeClr val="tx1"/>
                          </a:solidFill>
                          <a:effectLst/>
                          <a:uLnTx/>
                          <a:uFillTx/>
                          <a:latin typeface="+mn-lt"/>
                          <a:ea typeface="+mn-ea"/>
                          <a:cs typeface="+mn-cs"/>
                        </a:rPr>
                        <a:t>Mayor capacitancia </a:t>
                      </a:r>
                      <a:endParaRPr lang="es-MX" sz="2000" dirty="0" smtClean="0"/>
                    </a:p>
                  </a:txBody>
                  <a:tcPr/>
                </a:tc>
              </a:tr>
              <a:tr h="486054">
                <a:tc>
                  <a:txBody>
                    <a:bodyPr/>
                    <a:lstStyle/>
                    <a:p>
                      <a:r>
                        <a:rPr lang="es-MX" sz="2000" dirty="0" smtClean="0"/>
                        <a:t>Mayor superficie</a:t>
                      </a:r>
                      <a:r>
                        <a:rPr lang="es-MX" sz="2000" baseline="0" dirty="0" smtClean="0"/>
                        <a:t> </a:t>
                      </a:r>
                      <a:r>
                        <a:rPr lang="es-MX" sz="2000" dirty="0" smtClean="0"/>
                        <a:t>A</a:t>
                      </a:r>
                      <a:endParaRPr lang="es-MX"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noProof="0" dirty="0" smtClean="0">
                          <a:ln>
                            <a:noFill/>
                          </a:ln>
                          <a:solidFill>
                            <a:schemeClr val="tx1"/>
                          </a:solidFill>
                          <a:effectLst/>
                          <a:uLnTx/>
                          <a:uFillTx/>
                          <a:latin typeface="+mn-lt"/>
                          <a:ea typeface="+mn-ea"/>
                          <a:cs typeface="+mn-cs"/>
                        </a:rPr>
                        <a:t>Mayor capacitancia </a:t>
                      </a:r>
                      <a:endParaRPr lang="es-MX" sz="2000" dirty="0"/>
                    </a:p>
                  </a:txBody>
                  <a:tcPr/>
                </a:tc>
              </a:tr>
              <a:tr h="486054">
                <a:tc>
                  <a:txBody>
                    <a:bodyPr/>
                    <a:lstStyle/>
                    <a:p>
                      <a:r>
                        <a:rPr lang="es-MX" sz="2000" dirty="0" smtClean="0"/>
                        <a:t>Menor distancia</a:t>
                      </a:r>
                      <a:r>
                        <a:rPr lang="es-MX" sz="2000" baseline="0" dirty="0" smtClean="0"/>
                        <a:t> entre las placas</a:t>
                      </a:r>
                      <a:endParaRPr lang="es-MX"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noProof="0" dirty="0" smtClean="0">
                          <a:ln>
                            <a:noFill/>
                          </a:ln>
                          <a:solidFill>
                            <a:schemeClr val="tx1"/>
                          </a:solidFill>
                          <a:effectLst/>
                          <a:uLnTx/>
                          <a:uFillTx/>
                          <a:latin typeface="+mn-lt"/>
                          <a:ea typeface="+mn-ea"/>
                          <a:cs typeface="+mn-cs"/>
                        </a:rPr>
                        <a:t>Mayor capacitancia </a:t>
                      </a:r>
                      <a:endParaRPr lang="es-MX" sz="2000" dirty="0"/>
                    </a:p>
                  </a:txBody>
                  <a:tcPr/>
                </a:tc>
              </a:tr>
            </a:tbl>
          </a:graphicData>
        </a:graphic>
      </p:graphicFrame>
      <p:pic>
        <p:nvPicPr>
          <p:cNvPr id="117764" name="Picture 4"/>
          <p:cNvPicPr>
            <a:picLocks noChangeAspect="1" noChangeArrowheads="1"/>
          </p:cNvPicPr>
          <p:nvPr/>
        </p:nvPicPr>
        <p:blipFill>
          <a:blip r:embed="rId5" cstate="print"/>
          <a:srcRect/>
          <a:stretch>
            <a:fillRect/>
          </a:stretch>
        </p:blipFill>
        <p:spPr bwMode="auto">
          <a:xfrm>
            <a:off x="2771800" y="2492896"/>
            <a:ext cx="2209800" cy="1333500"/>
          </a:xfrm>
          <a:prstGeom prst="rect">
            <a:avLst/>
          </a:prstGeom>
          <a:noFill/>
          <a:ln w="9525">
            <a:noFill/>
            <a:miter lim="800000"/>
            <a:headEnd/>
            <a:tailEnd/>
          </a:ln>
        </p:spPr>
      </p:pic>
    </p:spTree>
    <p:extLst>
      <p:ext uri="{BB962C8B-B14F-4D97-AF65-F5344CB8AC3E}">
        <p14:creationId xmlns:p14="http://schemas.microsoft.com/office/powerpoint/2010/main" val="4892454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Ejercicio </a:t>
            </a:r>
            <a:endParaRPr lang="es-MX" dirty="0"/>
          </a:p>
        </p:txBody>
      </p:sp>
      <p:sp>
        <p:nvSpPr>
          <p:cNvPr id="3" name="2 Marcador de contenido"/>
          <p:cNvSpPr>
            <a:spLocks noGrp="1"/>
          </p:cNvSpPr>
          <p:nvPr>
            <p:ph idx="1"/>
          </p:nvPr>
        </p:nvSpPr>
        <p:spPr>
          <a:xfrm>
            <a:off x="457200" y="1600200"/>
            <a:ext cx="8229600" cy="4637112"/>
          </a:xfrm>
        </p:spPr>
        <p:txBody>
          <a:bodyPr>
            <a:normAutofit fontScale="92500" lnSpcReduction="10000"/>
          </a:bodyPr>
          <a:lstStyle/>
          <a:p>
            <a:pPr marL="514350" indent="-514350">
              <a:buAutoNum type="arabicPlain"/>
            </a:pPr>
            <a:r>
              <a:rPr lang="es-MX" dirty="0" smtClean="0"/>
              <a:t>Calcular la capacidad de un condensador </a:t>
            </a:r>
          </a:p>
          <a:p>
            <a:pPr marL="514350" indent="-514350">
              <a:buNone/>
            </a:pPr>
            <a:r>
              <a:rPr lang="es-MX" dirty="0" smtClean="0"/>
              <a:t>	cuyas áreas son determinada por la siguiente ecuación en los números reales, </a:t>
            </a:r>
          </a:p>
          <a:p>
            <a:pPr marL="514350" indent="-514350">
              <a:buNone/>
            </a:pPr>
            <a:endParaRPr lang="es-MX" dirty="0" smtClean="0"/>
          </a:p>
          <a:p>
            <a:pPr marL="514350" indent="-514350">
              <a:buNone/>
            </a:pPr>
            <a:r>
              <a:rPr lang="es-MX" dirty="0" smtClean="0"/>
              <a:t>	</a:t>
            </a:r>
            <a:r>
              <a:rPr lang="es-MX" dirty="0" err="1" smtClean="0"/>
              <a:t>x,y</a:t>
            </a:r>
            <a:r>
              <a:rPr lang="es-MX" dirty="0" smtClean="0"/>
              <a:t> están representados en pulgadas, la separación de las placas es de 1 milímetro</a:t>
            </a:r>
          </a:p>
          <a:p>
            <a:pPr marL="514350" indent="-514350">
              <a:buNone/>
            </a:pPr>
            <a:r>
              <a:rPr lang="es-MX" dirty="0" smtClean="0"/>
              <a:t>	y contiene  papel como dieléctrico</a:t>
            </a:r>
          </a:p>
          <a:p>
            <a:pPr>
              <a:buNone/>
            </a:pPr>
            <a:r>
              <a:rPr lang="es-MX" dirty="0" smtClean="0"/>
              <a:t>2	Si se conecta a una fuente de 12 volts calcular la carga eléctrica que puede almacenar.</a:t>
            </a:r>
          </a:p>
          <a:p>
            <a:endParaRPr lang="es-MX" dirty="0"/>
          </a:p>
        </p:txBody>
      </p:sp>
      <p:pic>
        <p:nvPicPr>
          <p:cNvPr id="4" name="Picture 3" descr="C:\Users\usuario\AppData\Local\Microsoft\Windows\Temporary Internet Files\Content.IE5\5LN7LZJ5\MC900312512[1].wmf"/>
          <p:cNvPicPr>
            <a:picLocks noChangeAspect="1" noChangeArrowheads="1"/>
          </p:cNvPicPr>
          <p:nvPr/>
        </p:nvPicPr>
        <p:blipFill>
          <a:blip r:embed="rId3" cstate="print"/>
          <a:srcRect/>
          <a:stretch>
            <a:fillRect/>
          </a:stretch>
        </p:blipFill>
        <p:spPr bwMode="auto">
          <a:xfrm>
            <a:off x="2051720" y="260648"/>
            <a:ext cx="792088" cy="873412"/>
          </a:xfrm>
          <a:prstGeom prst="rect">
            <a:avLst/>
          </a:prstGeom>
          <a:noFill/>
        </p:spPr>
      </p:pic>
      <p:graphicFrame>
        <p:nvGraphicFramePr>
          <p:cNvPr id="124929" name="Object 1"/>
          <p:cNvGraphicFramePr>
            <a:graphicFrameLocks noChangeAspect="1"/>
          </p:cNvGraphicFramePr>
          <p:nvPr/>
        </p:nvGraphicFramePr>
        <p:xfrm>
          <a:off x="1854200" y="2997200"/>
          <a:ext cx="4098925" cy="538163"/>
        </p:xfrm>
        <a:graphic>
          <a:graphicData uri="http://schemas.openxmlformats.org/presentationml/2006/ole">
            <mc:AlternateContent xmlns:mc="http://schemas.openxmlformats.org/markup-compatibility/2006">
              <mc:Choice xmlns:v="urn:schemas-microsoft-com:vml" Requires="v">
                <p:oleObj spid="_x0000_s52226" name="Ecuación" r:id="rId4" imgW="1942920" imgH="266400" progId="Equation.3">
                  <p:embed/>
                </p:oleObj>
              </mc:Choice>
              <mc:Fallback>
                <p:oleObj name="Ecuación" r:id="rId4" imgW="1942920" imgH="2664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54200" y="2997200"/>
                        <a:ext cx="4098925" cy="538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7066920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65 Rectángulo"/>
          <p:cNvSpPr/>
          <p:nvPr/>
        </p:nvSpPr>
        <p:spPr>
          <a:xfrm>
            <a:off x="1691680" y="4509120"/>
            <a:ext cx="1728192" cy="1728192"/>
          </a:xfrm>
          <a:prstGeom prst="rect">
            <a:avLst/>
          </a:prstGeom>
          <a:solidFill>
            <a:srgbClr val="92D050">
              <a:alpha val="81000"/>
            </a:srgbClr>
          </a:solidFill>
          <a:ln w="15875">
            <a:gradFill>
              <a:gsLst>
                <a:gs pos="0">
                  <a:schemeClr val="accent3"/>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Título"/>
          <p:cNvSpPr>
            <a:spLocks noGrp="1"/>
          </p:cNvSpPr>
          <p:nvPr>
            <p:ph type="title"/>
          </p:nvPr>
        </p:nvSpPr>
        <p:spPr>
          <a:xfrm>
            <a:off x="467544" y="0"/>
            <a:ext cx="3240360" cy="620688"/>
          </a:xfrm>
        </p:spPr>
        <p:txBody>
          <a:bodyPr>
            <a:normAutofit fontScale="90000"/>
          </a:bodyPr>
          <a:lstStyle/>
          <a:p>
            <a:r>
              <a:rPr lang="es-MX" dirty="0" smtClean="0"/>
              <a:t>Respuesta</a:t>
            </a:r>
            <a:endParaRPr lang="es-MX" dirty="0"/>
          </a:p>
        </p:txBody>
      </p:sp>
      <p:sp>
        <p:nvSpPr>
          <p:cNvPr id="3" name="2 Marcador de contenido"/>
          <p:cNvSpPr>
            <a:spLocks noGrp="1"/>
          </p:cNvSpPr>
          <p:nvPr>
            <p:ph idx="1"/>
          </p:nvPr>
        </p:nvSpPr>
        <p:spPr>
          <a:xfrm>
            <a:off x="395536" y="692696"/>
            <a:ext cx="8229600" cy="720080"/>
          </a:xfrm>
        </p:spPr>
        <p:txBody>
          <a:bodyPr>
            <a:normAutofit fontScale="77500" lnSpcReduction="20000"/>
          </a:bodyPr>
          <a:lstStyle/>
          <a:p>
            <a:pPr>
              <a:buNone/>
            </a:pPr>
            <a:r>
              <a:rPr lang="es-MX" dirty="0" smtClean="0"/>
              <a:t>Como son raíces cuadradas en el dominio de los reales solo son determinados para  números positivos por lo tanto</a:t>
            </a:r>
          </a:p>
          <a:p>
            <a:pPr>
              <a:buNone/>
            </a:pPr>
            <a:endParaRPr lang="es-MX" dirty="0"/>
          </a:p>
        </p:txBody>
      </p:sp>
      <p:graphicFrame>
        <p:nvGraphicFramePr>
          <p:cNvPr id="124929" name="Object 1"/>
          <p:cNvGraphicFramePr>
            <a:graphicFrameLocks noChangeAspect="1"/>
          </p:cNvGraphicFramePr>
          <p:nvPr/>
        </p:nvGraphicFramePr>
        <p:xfrm>
          <a:off x="1763688" y="1700808"/>
          <a:ext cx="1312863" cy="1844675"/>
        </p:xfrm>
        <a:graphic>
          <a:graphicData uri="http://schemas.openxmlformats.org/presentationml/2006/ole">
            <mc:AlternateContent xmlns:mc="http://schemas.openxmlformats.org/markup-compatibility/2006">
              <mc:Choice xmlns:v="urn:schemas-microsoft-com:vml" Requires="v">
                <p:oleObj spid="_x0000_s53250" name="Ecuación" r:id="rId3" imgW="622080" imgH="914400" progId="Equation.3">
                  <p:embed/>
                </p:oleObj>
              </mc:Choice>
              <mc:Fallback>
                <p:oleObj name="Ecuación" r:id="rId3" imgW="622080" imgH="9144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3688" y="1700808"/>
                        <a:ext cx="1312863" cy="1844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1076" name="Object 4"/>
          <p:cNvGraphicFramePr>
            <a:graphicFrameLocks noChangeAspect="1"/>
          </p:cNvGraphicFramePr>
          <p:nvPr/>
        </p:nvGraphicFramePr>
        <p:xfrm>
          <a:off x="4860032" y="1772816"/>
          <a:ext cx="1339850" cy="1946275"/>
        </p:xfrm>
        <a:graphic>
          <a:graphicData uri="http://schemas.openxmlformats.org/presentationml/2006/ole">
            <mc:AlternateContent xmlns:mc="http://schemas.openxmlformats.org/markup-compatibility/2006">
              <mc:Choice xmlns:v="urn:schemas-microsoft-com:vml" Requires="v">
                <p:oleObj spid="_x0000_s53251" name="Ecuación" r:id="rId5" imgW="634680" imgH="965160" progId="Equation.3">
                  <p:embed/>
                </p:oleObj>
              </mc:Choice>
              <mc:Fallback>
                <p:oleObj name="Ecuación" r:id="rId5" imgW="634680" imgH="96516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60032" y="1772816"/>
                        <a:ext cx="1339850" cy="1946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 name="8 Conector recto"/>
          <p:cNvCxnSpPr/>
          <p:nvPr/>
        </p:nvCxnSpPr>
        <p:spPr>
          <a:xfrm flipH="1">
            <a:off x="3563888" y="1772816"/>
            <a:ext cx="576064" cy="180020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0" name="2 Marcador de contenido"/>
          <p:cNvSpPr txBox="1">
            <a:spLocks/>
          </p:cNvSpPr>
          <p:nvPr/>
        </p:nvSpPr>
        <p:spPr>
          <a:xfrm>
            <a:off x="179512" y="3789040"/>
            <a:ext cx="7776864" cy="792088"/>
          </a:xfrm>
          <a:prstGeom prst="rect">
            <a:avLst/>
          </a:prstGeom>
        </p:spPr>
        <p:txBody>
          <a:bodyPr vert="horz" lIns="91440" tIns="45720" rIns="91440" bIns="45720" rtlCol="0">
            <a:normAutofit fontScale="85000" lnSpcReduction="20000"/>
          </a:bodyPr>
          <a:lstStyle/>
          <a:p>
            <a:pPr>
              <a:spcBef>
                <a:spcPct val="20000"/>
              </a:spcBef>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Por lo que cada</a:t>
            </a:r>
            <a:r>
              <a:rPr kumimoji="0" lang="es-MX" sz="3200" b="0" i="0" u="none" strike="noStrike" kern="1200" cap="none" spc="0" normalizeH="0" noProof="0" dirty="0" smtClean="0">
                <a:ln>
                  <a:noFill/>
                </a:ln>
                <a:solidFill>
                  <a:schemeClr val="tx1"/>
                </a:solidFill>
                <a:effectLst/>
                <a:uLnTx/>
                <a:uFillTx/>
                <a:latin typeface="+mn-lt"/>
                <a:ea typeface="+mn-ea"/>
                <a:cs typeface="+mn-cs"/>
              </a:rPr>
              <a:t> lado de l</a:t>
            </a:r>
            <a:r>
              <a:rPr kumimoji="0" lang="es-MX" sz="3200" b="0" i="0" u="none" strike="noStrike" kern="1200" cap="none" spc="0" normalizeH="0" baseline="0" noProof="0" dirty="0" smtClean="0">
                <a:ln>
                  <a:noFill/>
                </a:ln>
                <a:solidFill>
                  <a:schemeClr val="tx1"/>
                </a:solidFill>
                <a:effectLst/>
                <a:uLnTx/>
                <a:uFillTx/>
                <a:latin typeface="+mn-lt"/>
                <a:ea typeface="+mn-ea"/>
                <a:cs typeface="+mn-cs"/>
              </a:rPr>
              <a:t>a figura tiene una longitud en</a:t>
            </a:r>
            <a:r>
              <a:rPr kumimoji="0" lang="es-MX" sz="3200" b="0" i="0" u="none" strike="noStrike" kern="1200" cap="none" spc="0" normalizeH="0" noProof="0" dirty="0" smtClean="0">
                <a:ln>
                  <a:noFill/>
                </a:ln>
                <a:solidFill>
                  <a:schemeClr val="tx1"/>
                </a:solidFill>
                <a:effectLst/>
                <a:uLnTx/>
                <a:uFillTx/>
                <a:latin typeface="+mn-lt"/>
                <a:ea typeface="+mn-ea"/>
                <a:cs typeface="+mn-cs"/>
              </a:rPr>
              <a:t> metros </a:t>
            </a:r>
            <a:r>
              <a:rPr kumimoji="0" lang="es-MX" sz="3200" b="0" i="0" u="none" strike="noStrike" kern="1200" cap="none" spc="0" normalizeH="0" baseline="0" noProof="0" dirty="0" smtClean="0">
                <a:ln>
                  <a:noFill/>
                </a:ln>
                <a:solidFill>
                  <a:schemeClr val="tx1"/>
                </a:solidFill>
                <a:effectLst/>
                <a:uLnTx/>
                <a:uFillTx/>
                <a:latin typeface="+mn-lt"/>
                <a:ea typeface="+mn-ea"/>
                <a:cs typeface="+mn-cs"/>
              </a:rPr>
              <a:t>de (</a:t>
            </a:r>
            <a:r>
              <a:rPr lang="es-MX" sz="3200" dirty="0" smtClean="0"/>
              <a:t>4 * 0.0254)=0.1016m   </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11" name="10 Conector recto"/>
          <p:cNvCxnSpPr/>
          <p:nvPr/>
        </p:nvCxnSpPr>
        <p:spPr>
          <a:xfrm>
            <a:off x="2555776" y="4365104"/>
            <a:ext cx="0" cy="2088232"/>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flipH="1">
            <a:off x="1475656" y="5373216"/>
            <a:ext cx="216024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flipH="1">
            <a:off x="2411760" y="4941168"/>
            <a:ext cx="28803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flipH="1">
            <a:off x="2411760" y="4509120"/>
            <a:ext cx="28803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flipH="1">
            <a:off x="2411760" y="5805264"/>
            <a:ext cx="28803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2" name="31 Conector recto"/>
          <p:cNvCxnSpPr/>
          <p:nvPr/>
        </p:nvCxnSpPr>
        <p:spPr>
          <a:xfrm flipH="1">
            <a:off x="2411760" y="6237312"/>
            <a:ext cx="28803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5" name="34 Conector recto"/>
          <p:cNvCxnSpPr/>
          <p:nvPr/>
        </p:nvCxnSpPr>
        <p:spPr>
          <a:xfrm flipV="1">
            <a:off x="2987824" y="5229200"/>
            <a:ext cx="0" cy="27964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7" name="36 Conector recto"/>
          <p:cNvCxnSpPr/>
          <p:nvPr/>
        </p:nvCxnSpPr>
        <p:spPr>
          <a:xfrm flipV="1">
            <a:off x="3419872" y="5229200"/>
            <a:ext cx="0" cy="27964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2" name="61 Conector recto"/>
          <p:cNvCxnSpPr/>
          <p:nvPr/>
        </p:nvCxnSpPr>
        <p:spPr>
          <a:xfrm flipV="1">
            <a:off x="2123728" y="5229200"/>
            <a:ext cx="0" cy="27964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4" name="63 Conector recto"/>
          <p:cNvCxnSpPr/>
          <p:nvPr/>
        </p:nvCxnSpPr>
        <p:spPr>
          <a:xfrm flipV="1">
            <a:off x="1691680" y="5229200"/>
            <a:ext cx="0" cy="27964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9" name="2 Marcador de contenido"/>
          <p:cNvSpPr txBox="1">
            <a:spLocks/>
          </p:cNvSpPr>
          <p:nvPr/>
        </p:nvSpPr>
        <p:spPr>
          <a:xfrm>
            <a:off x="4860032" y="4437112"/>
            <a:ext cx="2664296" cy="720080"/>
          </a:xfrm>
          <a:prstGeom prst="rect">
            <a:avLst/>
          </a:prstGeom>
        </p:spPr>
        <p:txBody>
          <a:bodyPr vert="horz" lIns="91440" tIns="45720" rIns="91440" bIns="45720" rtlCol="0">
            <a:normAutofit fontScale="77500" lnSpcReduction="20000"/>
          </a:bodyPr>
          <a:lstStyle/>
          <a:p>
            <a:pPr marR="0" lvl="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Cuya área es determinada</a:t>
            </a:r>
            <a:r>
              <a:rPr kumimoji="0" lang="es-MX" sz="3200" b="0" i="0" u="none" strike="noStrike" kern="1200" cap="none" spc="0" normalizeH="0" noProof="0" dirty="0" smtClean="0">
                <a:ln>
                  <a:noFill/>
                </a:ln>
                <a:solidFill>
                  <a:schemeClr val="tx1"/>
                </a:solidFill>
                <a:effectLst/>
                <a:uLnTx/>
                <a:uFillTx/>
                <a:latin typeface="+mn-lt"/>
                <a:ea typeface="+mn-ea"/>
                <a:cs typeface="+mn-cs"/>
              </a:rPr>
              <a:t> por  </a:t>
            </a:r>
            <a:endParaRPr kumimoji="0" lang="es-MX"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131077" name="Object 5"/>
          <p:cNvGraphicFramePr>
            <a:graphicFrameLocks noChangeAspect="1"/>
          </p:cNvGraphicFramePr>
          <p:nvPr/>
        </p:nvGraphicFramePr>
        <p:xfrm>
          <a:off x="4067944" y="5157192"/>
          <a:ext cx="3803650" cy="409575"/>
        </p:xfrm>
        <a:graphic>
          <a:graphicData uri="http://schemas.openxmlformats.org/presentationml/2006/ole">
            <mc:AlternateContent xmlns:mc="http://schemas.openxmlformats.org/markup-compatibility/2006">
              <mc:Choice xmlns:v="urn:schemas-microsoft-com:vml" Requires="v">
                <p:oleObj spid="_x0000_s53252" name="Ecuación" r:id="rId7" imgW="1803240" imgH="203040" progId="Equation.3">
                  <p:embed/>
                </p:oleObj>
              </mc:Choice>
              <mc:Fallback>
                <p:oleObj name="Ecuación" r:id="rId7" imgW="1803240" imgH="20304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67944" y="5157192"/>
                        <a:ext cx="3803650" cy="409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98599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3240360" cy="620688"/>
          </a:xfrm>
        </p:spPr>
        <p:txBody>
          <a:bodyPr>
            <a:normAutofit fontScale="90000"/>
          </a:bodyPr>
          <a:lstStyle/>
          <a:p>
            <a:r>
              <a:rPr lang="es-MX" dirty="0" smtClean="0"/>
              <a:t>Respuesta</a:t>
            </a:r>
            <a:endParaRPr lang="es-MX" dirty="0"/>
          </a:p>
        </p:txBody>
      </p:sp>
      <p:sp>
        <p:nvSpPr>
          <p:cNvPr id="3" name="2 Marcador de contenido"/>
          <p:cNvSpPr>
            <a:spLocks noGrp="1"/>
          </p:cNvSpPr>
          <p:nvPr>
            <p:ph idx="1"/>
          </p:nvPr>
        </p:nvSpPr>
        <p:spPr>
          <a:xfrm>
            <a:off x="467544" y="2420888"/>
            <a:ext cx="8229600" cy="720080"/>
          </a:xfrm>
        </p:spPr>
        <p:txBody>
          <a:bodyPr>
            <a:normAutofit fontScale="92500"/>
          </a:bodyPr>
          <a:lstStyle/>
          <a:p>
            <a:pPr>
              <a:buNone/>
            </a:pPr>
            <a:r>
              <a:rPr lang="es-MX" dirty="0" smtClean="0"/>
              <a:t>Para calcular la capacitancia del capacitor tenemos </a:t>
            </a:r>
            <a:endParaRPr lang="es-MX" dirty="0"/>
          </a:p>
        </p:txBody>
      </p:sp>
      <p:sp>
        <p:nvSpPr>
          <p:cNvPr id="10" name="2 Marcador de contenido"/>
          <p:cNvSpPr txBox="1">
            <a:spLocks/>
          </p:cNvSpPr>
          <p:nvPr/>
        </p:nvSpPr>
        <p:spPr>
          <a:xfrm>
            <a:off x="395536" y="4005064"/>
            <a:ext cx="7776864" cy="936104"/>
          </a:xfrm>
          <a:prstGeom prst="rect">
            <a:avLst/>
          </a:prstGeom>
        </p:spPr>
        <p:txBody>
          <a:bodyPr vert="horz" lIns="91440" tIns="45720" rIns="91440" bIns="45720" rtlCol="0">
            <a:normAutofit fontScale="92500" lnSpcReduction="10000"/>
          </a:bodyPr>
          <a:lstStyle/>
          <a:p>
            <a:pPr marR="0" lvl="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Si se conecta a 12 v el condensador puede</a:t>
            </a:r>
            <a:r>
              <a:rPr kumimoji="0" lang="es-MX" sz="3200" b="0" i="0" u="none" strike="noStrike" kern="1200" cap="none" spc="0" normalizeH="0" noProof="0" dirty="0" smtClean="0">
                <a:ln>
                  <a:noFill/>
                </a:ln>
                <a:solidFill>
                  <a:schemeClr val="tx1"/>
                </a:solidFill>
                <a:effectLst/>
                <a:uLnTx/>
                <a:uFillTx/>
                <a:latin typeface="+mn-lt"/>
                <a:ea typeface="+mn-ea"/>
                <a:cs typeface="+mn-cs"/>
              </a:rPr>
              <a:t> almacenar una carga de </a:t>
            </a:r>
            <a:endParaRPr kumimoji="0" lang="es-MX"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132101" name="Object 5"/>
          <p:cNvGraphicFramePr>
            <a:graphicFrameLocks noChangeAspect="1"/>
          </p:cNvGraphicFramePr>
          <p:nvPr/>
        </p:nvGraphicFramePr>
        <p:xfrm>
          <a:off x="2833688" y="3284538"/>
          <a:ext cx="3463925" cy="620712"/>
        </p:xfrm>
        <a:graphic>
          <a:graphicData uri="http://schemas.openxmlformats.org/presentationml/2006/ole">
            <mc:AlternateContent xmlns:mc="http://schemas.openxmlformats.org/markup-compatibility/2006">
              <mc:Choice xmlns:v="urn:schemas-microsoft-com:vml" Requires="v">
                <p:oleObj spid="_x0000_s54274" name="Ecuación" r:id="rId3" imgW="2095200" imgH="393480" progId="Equation.3">
                  <p:embed/>
                </p:oleObj>
              </mc:Choice>
              <mc:Fallback>
                <p:oleObj name="Ecuación" r:id="rId3" imgW="209520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3688" y="3284538"/>
                        <a:ext cx="3463925" cy="620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 name="2 Marcador de contenido"/>
          <p:cNvSpPr txBox="1">
            <a:spLocks/>
          </p:cNvSpPr>
          <p:nvPr/>
        </p:nvSpPr>
        <p:spPr>
          <a:xfrm>
            <a:off x="251520" y="692696"/>
            <a:ext cx="8229600" cy="936104"/>
          </a:xfrm>
          <a:prstGeom prst="rect">
            <a:avLst/>
          </a:prstGeom>
        </p:spPr>
        <p:txBody>
          <a:bodyPr vert="horz" lIns="91440" tIns="45720" rIns="91440" bIns="45720" rtlCol="0">
            <a:normAutofit fontScale="92500" lnSpcReduction="10000"/>
          </a:bodyPr>
          <a:lstStyle/>
          <a:p>
            <a:pPr marL="342900" lvl="0" indent="-342900">
              <a:spcBef>
                <a:spcPct val="20000"/>
              </a:spcBef>
            </a:pPr>
            <a:r>
              <a:rPr lang="es-MX" sz="3200" dirty="0" smtClean="0"/>
              <a:t>E</a:t>
            </a:r>
            <a:r>
              <a:rPr kumimoji="0" lang="es-MX" sz="3200" b="0" i="0" u="none" strike="noStrike" kern="1200" cap="none" spc="0" normalizeH="0" baseline="0" noProof="0" dirty="0" smtClean="0">
                <a:ln>
                  <a:noFill/>
                </a:ln>
                <a:solidFill>
                  <a:schemeClr val="tx1"/>
                </a:solidFill>
                <a:effectLst/>
                <a:uLnTx/>
                <a:uFillTx/>
                <a:latin typeface="+mn-lt"/>
                <a:ea typeface="+mn-ea"/>
                <a:cs typeface="+mn-cs"/>
              </a:rPr>
              <a:t>l valor de</a:t>
            </a:r>
            <a:r>
              <a:rPr kumimoji="0" lang="es-MX" sz="3200" b="0" i="0" u="none" strike="noStrike" kern="1200" cap="none" spc="0" normalizeH="0" noProof="0" dirty="0" smtClean="0">
                <a:ln>
                  <a:noFill/>
                </a:ln>
                <a:solidFill>
                  <a:schemeClr val="tx1"/>
                </a:solidFill>
                <a:effectLst/>
                <a:uLnTx/>
                <a:uFillTx/>
                <a:latin typeface="+mn-lt"/>
                <a:ea typeface="+mn-ea"/>
                <a:cs typeface="+mn-cs"/>
              </a:rPr>
              <a:t> la </a:t>
            </a:r>
            <a:r>
              <a:rPr lang="es-MX" sz="3200" dirty="0" err="1" smtClean="0"/>
              <a:t>permitividad</a:t>
            </a:r>
            <a:r>
              <a:rPr lang="es-MX" sz="3200" dirty="0" smtClean="0"/>
              <a:t> del material dieléctrico </a:t>
            </a:r>
            <a:r>
              <a:rPr lang="es-MX" sz="3200" i="1" dirty="0" err="1" smtClean="0">
                <a:latin typeface="Symbol" pitchFamily="18" charset="2"/>
              </a:rPr>
              <a:t>e</a:t>
            </a:r>
            <a:r>
              <a:rPr lang="es-MX" sz="3200" i="1" baseline="-25000" dirty="0" err="1" smtClean="0"/>
              <a:t>m</a:t>
            </a:r>
            <a:r>
              <a:rPr lang="es-MX" sz="3200" i="1" baseline="-25000" dirty="0" smtClean="0"/>
              <a:t>    </a:t>
            </a:r>
            <a:r>
              <a:rPr lang="es-MX" sz="3200" dirty="0" smtClean="0"/>
              <a:t>es</a:t>
            </a:r>
            <a:r>
              <a:rPr kumimoji="0" lang="es-MX" sz="3200" b="0" i="0" u="none" strike="noStrike" kern="1200" cap="none" spc="0" normalizeH="0" noProof="0" dirty="0" smtClean="0">
                <a:ln>
                  <a:noFill/>
                </a:ln>
                <a:solidFill>
                  <a:schemeClr val="tx1"/>
                </a:solidFill>
                <a:effectLst/>
                <a:uLnTx/>
                <a:uFillTx/>
                <a:latin typeface="+mn-lt"/>
                <a:ea typeface="+mn-ea"/>
                <a:cs typeface="+mn-cs"/>
              </a:rPr>
              <a:t> </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132102" name="Object 6"/>
          <p:cNvGraphicFramePr>
            <a:graphicFrameLocks noChangeAspect="1"/>
          </p:cNvGraphicFramePr>
          <p:nvPr/>
        </p:nvGraphicFramePr>
        <p:xfrm>
          <a:off x="899592" y="1484784"/>
          <a:ext cx="6206083" cy="861131"/>
        </p:xfrm>
        <a:graphic>
          <a:graphicData uri="http://schemas.openxmlformats.org/presentationml/2006/ole">
            <mc:AlternateContent xmlns:mc="http://schemas.openxmlformats.org/markup-compatibility/2006">
              <mc:Choice xmlns:v="urn:schemas-microsoft-com:vml" Requires="v">
                <p:oleObj spid="_x0000_s54275" name="Ecuación" r:id="rId5" imgW="2882880" imgH="419040" progId="Equation.3">
                  <p:embed/>
                </p:oleObj>
              </mc:Choice>
              <mc:Fallback>
                <p:oleObj name="Ecuación" r:id="rId5" imgW="2882880" imgH="4190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99592" y="1484784"/>
                        <a:ext cx="6206083" cy="86113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2103" name="Object 7"/>
          <p:cNvGraphicFramePr>
            <a:graphicFrameLocks noChangeAspect="1"/>
          </p:cNvGraphicFramePr>
          <p:nvPr/>
        </p:nvGraphicFramePr>
        <p:xfrm>
          <a:off x="2111375" y="5146675"/>
          <a:ext cx="4344988" cy="411163"/>
        </p:xfrm>
        <a:graphic>
          <a:graphicData uri="http://schemas.openxmlformats.org/presentationml/2006/ole">
            <mc:AlternateContent xmlns:mc="http://schemas.openxmlformats.org/markup-compatibility/2006">
              <mc:Choice xmlns:v="urn:schemas-microsoft-com:vml" Requires="v">
                <p:oleObj spid="_x0000_s54276" name="Ecuación" r:id="rId7" imgW="2158920" imgH="215640" progId="Equation.3">
                  <p:embed/>
                </p:oleObj>
              </mc:Choice>
              <mc:Fallback>
                <p:oleObj name="Ecuación" r:id="rId7" imgW="2158920" imgH="21564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11375" y="5146675"/>
                        <a:ext cx="4344988" cy="411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5965457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62 Rectángulo"/>
          <p:cNvSpPr/>
          <p:nvPr/>
        </p:nvSpPr>
        <p:spPr>
          <a:xfrm>
            <a:off x="1403648" y="2420888"/>
            <a:ext cx="1296144" cy="1080120"/>
          </a:xfrm>
          <a:prstGeom prst="rect">
            <a:avLst/>
          </a:prstGeom>
          <a:solidFill>
            <a:schemeClr val="accent3">
              <a:lumMod val="40000"/>
              <a:lumOff val="60000"/>
              <a:alpha val="42000"/>
            </a:schemeClr>
          </a:solidFill>
          <a:ln>
            <a:solidFill>
              <a:schemeClr val="accent3">
                <a:lumMod val="75000"/>
                <a:alpha val="23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Título"/>
          <p:cNvSpPr>
            <a:spLocks noGrp="1"/>
          </p:cNvSpPr>
          <p:nvPr>
            <p:ph type="title"/>
          </p:nvPr>
        </p:nvSpPr>
        <p:spPr>
          <a:xfrm>
            <a:off x="467544" y="116632"/>
            <a:ext cx="8229600" cy="634082"/>
          </a:xfrm>
        </p:spPr>
        <p:txBody>
          <a:bodyPr>
            <a:normAutofit fontScale="90000"/>
          </a:bodyPr>
          <a:lstStyle/>
          <a:p>
            <a:r>
              <a:rPr lang="es-MX" dirty="0" smtClean="0"/>
              <a:t>Carga y descarga de un capacitor</a:t>
            </a:r>
            <a:endParaRPr lang="es-MX" dirty="0"/>
          </a:p>
        </p:txBody>
      </p:sp>
      <p:sp>
        <p:nvSpPr>
          <p:cNvPr id="3" name="2 Marcador de contenido"/>
          <p:cNvSpPr>
            <a:spLocks noGrp="1"/>
          </p:cNvSpPr>
          <p:nvPr>
            <p:ph idx="1"/>
          </p:nvPr>
        </p:nvSpPr>
        <p:spPr>
          <a:xfrm>
            <a:off x="467544" y="980728"/>
            <a:ext cx="8229600" cy="532655"/>
          </a:xfrm>
        </p:spPr>
        <p:txBody>
          <a:bodyPr>
            <a:normAutofit lnSpcReduction="10000"/>
          </a:bodyPr>
          <a:lstStyle/>
          <a:p>
            <a:r>
              <a:rPr lang="es-MX" dirty="0" smtClean="0"/>
              <a:t>Analice la siguiente figura</a:t>
            </a:r>
            <a:endParaRPr lang="es-MX" dirty="0"/>
          </a:p>
        </p:txBody>
      </p:sp>
      <p:grpSp>
        <p:nvGrpSpPr>
          <p:cNvPr id="4" name="3 Grupo"/>
          <p:cNvGrpSpPr/>
          <p:nvPr/>
        </p:nvGrpSpPr>
        <p:grpSpPr>
          <a:xfrm rot="5400000">
            <a:off x="1340024" y="3852664"/>
            <a:ext cx="1368152" cy="376808"/>
            <a:chOff x="1259632" y="2492896"/>
            <a:chExt cx="1584176" cy="376808"/>
          </a:xfrm>
        </p:grpSpPr>
        <p:cxnSp>
          <p:nvCxnSpPr>
            <p:cNvPr id="5" name="4 Conector recto"/>
            <p:cNvCxnSpPr/>
            <p:nvPr/>
          </p:nvCxnSpPr>
          <p:spPr>
            <a:xfrm>
              <a:off x="1259632"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 name="5 Conector recto"/>
            <p:cNvCxnSpPr/>
            <p:nvPr/>
          </p:nvCxnSpPr>
          <p:spPr>
            <a:xfrm flipV="1">
              <a:off x="1619672" y="2492896"/>
              <a:ext cx="72008" cy="14401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flipH="1" flipV="1">
              <a:off x="1691680"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763688"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flipH="1" flipV="1">
              <a:off x="1907704"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flipH="1">
              <a:off x="1979712"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flipH="1" flipV="1">
              <a:off x="2123728"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flipH="1" flipV="1">
              <a:off x="2339752"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flipH="1">
              <a:off x="2195736"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flipV="1">
              <a:off x="2411760" y="2636912"/>
              <a:ext cx="72008" cy="2244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a:off x="2483768"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17" name="16 Conector recto"/>
          <p:cNvCxnSpPr/>
          <p:nvPr/>
        </p:nvCxnSpPr>
        <p:spPr>
          <a:xfrm>
            <a:off x="1043608" y="2564904"/>
            <a:ext cx="86409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a:off x="1043608" y="5229200"/>
            <a:ext cx="201622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a:off x="1043608" y="2564904"/>
            <a:ext cx="0" cy="129614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a:off x="1043608" y="4077072"/>
            <a:ext cx="0" cy="115212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flipH="1">
            <a:off x="755576" y="3861048"/>
            <a:ext cx="567680"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flipH="1">
            <a:off x="899592" y="4077072"/>
            <a:ext cx="288032"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23" name="2 Marcador de contenido"/>
          <p:cNvSpPr txBox="1">
            <a:spLocks/>
          </p:cNvSpPr>
          <p:nvPr/>
        </p:nvSpPr>
        <p:spPr>
          <a:xfrm>
            <a:off x="179512" y="3717032"/>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V</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26" name="25 Conector recto"/>
          <p:cNvCxnSpPr/>
          <p:nvPr/>
        </p:nvCxnSpPr>
        <p:spPr>
          <a:xfrm>
            <a:off x="1979712" y="2708920"/>
            <a:ext cx="72008" cy="57606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1" name="30 Conector recto"/>
          <p:cNvCxnSpPr/>
          <p:nvPr/>
        </p:nvCxnSpPr>
        <p:spPr>
          <a:xfrm>
            <a:off x="1907704" y="2564904"/>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3" name="32 Elipse"/>
          <p:cNvSpPr/>
          <p:nvPr/>
        </p:nvSpPr>
        <p:spPr>
          <a:xfrm>
            <a:off x="1835696" y="2852936"/>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44" name="43 Conector recto"/>
          <p:cNvCxnSpPr/>
          <p:nvPr/>
        </p:nvCxnSpPr>
        <p:spPr>
          <a:xfrm>
            <a:off x="2195736" y="2564904"/>
            <a:ext cx="86409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5" name="44 Conector recto"/>
          <p:cNvCxnSpPr/>
          <p:nvPr/>
        </p:nvCxnSpPr>
        <p:spPr>
          <a:xfrm>
            <a:off x="3059832" y="2564904"/>
            <a:ext cx="0" cy="266429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7" name="46 Conector recto"/>
          <p:cNvCxnSpPr/>
          <p:nvPr/>
        </p:nvCxnSpPr>
        <p:spPr>
          <a:xfrm>
            <a:off x="2195736" y="2564904"/>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8" name="47 Elipse"/>
          <p:cNvSpPr/>
          <p:nvPr/>
        </p:nvSpPr>
        <p:spPr>
          <a:xfrm>
            <a:off x="2123728" y="2852936"/>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9" name="48 Elipse"/>
          <p:cNvSpPr/>
          <p:nvPr/>
        </p:nvSpPr>
        <p:spPr>
          <a:xfrm>
            <a:off x="1979712" y="3284984"/>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1" name="50 Conector recto"/>
          <p:cNvCxnSpPr/>
          <p:nvPr/>
        </p:nvCxnSpPr>
        <p:spPr>
          <a:xfrm flipH="1">
            <a:off x="1763688" y="4725144"/>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2" name="51 Conector recto"/>
          <p:cNvCxnSpPr/>
          <p:nvPr/>
        </p:nvCxnSpPr>
        <p:spPr>
          <a:xfrm flipH="1">
            <a:off x="1763688" y="4941168"/>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3" name="52 Conector recto"/>
          <p:cNvCxnSpPr/>
          <p:nvPr/>
        </p:nvCxnSpPr>
        <p:spPr>
          <a:xfrm>
            <a:off x="2051720" y="4941168"/>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9" name="2 Marcador de contenido"/>
          <p:cNvSpPr txBox="1">
            <a:spLocks/>
          </p:cNvSpPr>
          <p:nvPr/>
        </p:nvSpPr>
        <p:spPr>
          <a:xfrm>
            <a:off x="2267744" y="3717032"/>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smtClean="0"/>
              <a:t>R</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0" name="2 Marcador de contenido"/>
          <p:cNvSpPr txBox="1">
            <a:spLocks/>
          </p:cNvSpPr>
          <p:nvPr/>
        </p:nvSpPr>
        <p:spPr>
          <a:xfrm>
            <a:off x="2339752" y="4509120"/>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smtClean="0"/>
              <a:t>C</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1" name="2 Marcador de contenido"/>
          <p:cNvSpPr txBox="1">
            <a:spLocks/>
          </p:cNvSpPr>
          <p:nvPr/>
        </p:nvSpPr>
        <p:spPr>
          <a:xfrm>
            <a:off x="2195736" y="2608312"/>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B</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2" name="2 Marcador de contenido"/>
          <p:cNvSpPr txBox="1">
            <a:spLocks/>
          </p:cNvSpPr>
          <p:nvPr/>
        </p:nvSpPr>
        <p:spPr>
          <a:xfrm>
            <a:off x="1465312" y="2564904"/>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smtClean="0"/>
              <a:t>A</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4" name="2 Marcador de contenido"/>
          <p:cNvSpPr txBox="1">
            <a:spLocks/>
          </p:cNvSpPr>
          <p:nvPr/>
        </p:nvSpPr>
        <p:spPr>
          <a:xfrm>
            <a:off x="1043608" y="1916832"/>
            <a:ext cx="2448272" cy="532655"/>
          </a:xfrm>
          <a:prstGeom prst="rect">
            <a:avLst/>
          </a:prstGeom>
        </p:spPr>
        <p:txBody>
          <a:bodyPr vert="horz" lIns="91440" tIns="45720" rIns="91440" bIns="45720" rtlCol="0">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conmutador</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5" name="2 Marcador de contenido"/>
          <p:cNvSpPr txBox="1">
            <a:spLocks/>
          </p:cNvSpPr>
          <p:nvPr/>
        </p:nvSpPr>
        <p:spPr>
          <a:xfrm>
            <a:off x="3851920" y="1772816"/>
            <a:ext cx="5292080" cy="3960440"/>
          </a:xfrm>
          <a:prstGeom prst="rect">
            <a:avLst/>
          </a:prstGeom>
        </p:spPr>
        <p:txBody>
          <a:bodyPr vert="horz" lIns="91440" tIns="45720" rIns="91440" bIns="45720" rtlCol="0">
            <a:normAutofit fontScale="85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El circuito consta de un voltaje</a:t>
            </a:r>
            <a:r>
              <a:rPr kumimoji="0" lang="es-MX" sz="3200" b="0" i="0" u="none" strike="noStrike" kern="1200" cap="none" spc="0" normalizeH="0" noProof="0" dirty="0" smtClean="0">
                <a:ln>
                  <a:noFill/>
                </a:ln>
                <a:solidFill>
                  <a:schemeClr val="tx1"/>
                </a:solidFill>
                <a:effectLst/>
                <a:uLnTx/>
                <a:uFillTx/>
                <a:latin typeface="+mn-lt"/>
                <a:ea typeface="+mn-ea"/>
                <a:cs typeface="+mn-cs"/>
              </a:rPr>
              <a:t> que carga a un capacitor,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s-MX" sz="3200" dirty="0" smtClean="0"/>
              <a:t>S</a:t>
            </a:r>
            <a:r>
              <a:rPr kumimoji="0" lang="es-MX" sz="3200" b="0" i="0" u="none" strike="noStrike" kern="1200" cap="none" spc="0" normalizeH="0" noProof="0" dirty="0" smtClean="0">
                <a:ln>
                  <a:noFill/>
                </a:ln>
                <a:solidFill>
                  <a:schemeClr val="tx1"/>
                </a:solidFill>
                <a:effectLst/>
                <a:uLnTx/>
                <a:uFillTx/>
                <a:latin typeface="+mn-lt"/>
                <a:ea typeface="+mn-ea"/>
                <a:cs typeface="+mn-cs"/>
              </a:rPr>
              <a:t>e ha conectado en serie con el capacitor una resistencia para  hacer el proceso de carga/descarga más lento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s-MX" sz="3200" baseline="0" dirty="0" smtClean="0"/>
              <a:t>El conmutador tiene dos posiciones </a:t>
            </a:r>
            <a:r>
              <a:rPr lang="es-MX" sz="3200" dirty="0" smtClean="0"/>
              <a:t> </a:t>
            </a:r>
          </a:p>
          <a:p>
            <a:pPr marL="342900" marR="0" lvl="0" indent="200025"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s-MX" sz="3200" dirty="0" smtClean="0"/>
              <a:t>Posición A carga al capacitor</a:t>
            </a:r>
          </a:p>
          <a:p>
            <a:pPr marL="342900" marR="0" lvl="0" indent="200025"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s-MX" sz="3200" dirty="0" smtClean="0"/>
              <a:t>Posición B descarga al capacitor </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1172499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Proceso de carga </a:t>
            </a:r>
            <a:endParaRPr lang="es-MX" dirty="0"/>
          </a:p>
        </p:txBody>
      </p:sp>
      <p:sp>
        <p:nvSpPr>
          <p:cNvPr id="3" name="2 Marcador de contenido"/>
          <p:cNvSpPr>
            <a:spLocks noGrp="1"/>
          </p:cNvSpPr>
          <p:nvPr>
            <p:ph idx="1"/>
          </p:nvPr>
        </p:nvSpPr>
        <p:spPr>
          <a:xfrm>
            <a:off x="251520" y="4437112"/>
            <a:ext cx="3384376" cy="1944216"/>
          </a:xfrm>
        </p:spPr>
        <p:txBody>
          <a:bodyPr>
            <a:normAutofit fontScale="92500" lnSpcReduction="20000"/>
          </a:bodyPr>
          <a:lstStyle/>
          <a:p>
            <a:pPr marL="0" lvl="0" indent="0">
              <a:buNone/>
              <a:defRPr/>
            </a:pPr>
            <a:r>
              <a:rPr lang="es-MX" dirty="0" smtClean="0"/>
              <a:t>Durante el proceso de descarga el conmutador se encuentra en la posición A</a:t>
            </a:r>
          </a:p>
        </p:txBody>
      </p:sp>
      <p:grpSp>
        <p:nvGrpSpPr>
          <p:cNvPr id="4" name="3 Grupo"/>
          <p:cNvGrpSpPr/>
          <p:nvPr/>
        </p:nvGrpSpPr>
        <p:grpSpPr>
          <a:xfrm rot="5400000">
            <a:off x="1988096" y="2916560"/>
            <a:ext cx="1368152" cy="376808"/>
            <a:chOff x="1259632" y="2492896"/>
            <a:chExt cx="1584176" cy="376808"/>
          </a:xfrm>
        </p:grpSpPr>
        <p:cxnSp>
          <p:nvCxnSpPr>
            <p:cNvPr id="5" name="4 Conector recto"/>
            <p:cNvCxnSpPr/>
            <p:nvPr/>
          </p:nvCxnSpPr>
          <p:spPr>
            <a:xfrm>
              <a:off x="1259632"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 name="5 Conector recto"/>
            <p:cNvCxnSpPr/>
            <p:nvPr/>
          </p:nvCxnSpPr>
          <p:spPr>
            <a:xfrm flipV="1">
              <a:off x="1619672" y="2492896"/>
              <a:ext cx="72008" cy="14401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flipH="1" flipV="1">
              <a:off x="1691680"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763688"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flipH="1" flipV="1">
              <a:off x="1907704"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flipH="1">
              <a:off x="1979712"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flipH="1" flipV="1">
              <a:off x="2123728"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flipH="1" flipV="1">
              <a:off x="2339752"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flipH="1">
              <a:off x="2195736"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flipV="1">
              <a:off x="2411760" y="2636912"/>
              <a:ext cx="72008" cy="2244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a:off x="2483768"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17" name="16 Conector recto"/>
          <p:cNvCxnSpPr/>
          <p:nvPr/>
        </p:nvCxnSpPr>
        <p:spPr>
          <a:xfrm>
            <a:off x="864096" y="1628800"/>
            <a:ext cx="169168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a:off x="864096" y="4293096"/>
            <a:ext cx="183569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a:off x="864096" y="1628800"/>
            <a:ext cx="0" cy="129614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a:off x="864096" y="3140968"/>
            <a:ext cx="0" cy="115212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flipH="1">
            <a:off x="576064" y="2924944"/>
            <a:ext cx="567680"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flipH="1">
            <a:off x="683568" y="3140968"/>
            <a:ext cx="360040"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23" name="2 Marcador de contenido"/>
          <p:cNvSpPr txBox="1">
            <a:spLocks/>
          </p:cNvSpPr>
          <p:nvPr/>
        </p:nvSpPr>
        <p:spPr>
          <a:xfrm>
            <a:off x="251520" y="2204864"/>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V</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26" name="25 Conector recto"/>
          <p:cNvCxnSpPr/>
          <p:nvPr/>
        </p:nvCxnSpPr>
        <p:spPr>
          <a:xfrm>
            <a:off x="2627784" y="1772816"/>
            <a:ext cx="72008" cy="57606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1" name="30 Conector recto"/>
          <p:cNvCxnSpPr/>
          <p:nvPr/>
        </p:nvCxnSpPr>
        <p:spPr>
          <a:xfrm>
            <a:off x="2555776" y="1628800"/>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3" name="32 Elipse"/>
          <p:cNvSpPr/>
          <p:nvPr/>
        </p:nvSpPr>
        <p:spPr>
          <a:xfrm>
            <a:off x="2483768" y="1916832"/>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9" name="48 Elipse"/>
          <p:cNvSpPr/>
          <p:nvPr/>
        </p:nvSpPr>
        <p:spPr>
          <a:xfrm>
            <a:off x="2627784" y="2348880"/>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1" name="50 Conector recto"/>
          <p:cNvCxnSpPr/>
          <p:nvPr/>
        </p:nvCxnSpPr>
        <p:spPr>
          <a:xfrm flipH="1">
            <a:off x="2411760" y="3789040"/>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2" name="51 Conector recto"/>
          <p:cNvCxnSpPr/>
          <p:nvPr/>
        </p:nvCxnSpPr>
        <p:spPr>
          <a:xfrm flipH="1">
            <a:off x="2411760" y="4005064"/>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3" name="52 Conector recto"/>
          <p:cNvCxnSpPr/>
          <p:nvPr/>
        </p:nvCxnSpPr>
        <p:spPr>
          <a:xfrm>
            <a:off x="2699792" y="4005064"/>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9" name="2 Marcador de contenido"/>
          <p:cNvSpPr txBox="1">
            <a:spLocks/>
          </p:cNvSpPr>
          <p:nvPr/>
        </p:nvSpPr>
        <p:spPr>
          <a:xfrm>
            <a:off x="2807296" y="2708920"/>
            <a:ext cx="432048"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smtClean="0"/>
              <a:t>R</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0" name="2 Marcador de contenido"/>
          <p:cNvSpPr txBox="1">
            <a:spLocks/>
          </p:cNvSpPr>
          <p:nvPr/>
        </p:nvSpPr>
        <p:spPr>
          <a:xfrm>
            <a:off x="1979712" y="3356992"/>
            <a:ext cx="432048"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smtClean="0"/>
              <a:t>C</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2" name="2 Marcador de contenido"/>
          <p:cNvSpPr txBox="1">
            <a:spLocks/>
          </p:cNvSpPr>
          <p:nvPr/>
        </p:nvSpPr>
        <p:spPr>
          <a:xfrm>
            <a:off x="2113384" y="1628800"/>
            <a:ext cx="549896"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smtClean="0"/>
              <a:t>A</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5" name="2 Marcador de contenido"/>
          <p:cNvSpPr txBox="1">
            <a:spLocks/>
          </p:cNvSpPr>
          <p:nvPr/>
        </p:nvSpPr>
        <p:spPr>
          <a:xfrm>
            <a:off x="3851920" y="1628800"/>
            <a:ext cx="5292080" cy="4464496"/>
          </a:xfrm>
          <a:prstGeom prst="rect">
            <a:avLst/>
          </a:prstGeom>
        </p:spPr>
        <p:txBody>
          <a:bodyPr vert="horz" lIns="91440" tIns="45720" rIns="91440" bIns="45720" rtlCol="0">
            <a:normAutofit fontScale="92500" lnSpcReduction="20000"/>
          </a:bodyPr>
          <a:lstStyle/>
          <a:p>
            <a:pPr marL="342900" indent="-342900">
              <a:spcBef>
                <a:spcPct val="20000"/>
              </a:spcBef>
              <a:buFont typeface="Arial" pitchFamily="34" charset="0"/>
              <a:buChar char="•"/>
            </a:pPr>
            <a:r>
              <a:rPr lang="es-MX" sz="3200" dirty="0" smtClean="0"/>
              <a:t>Usando la ley de ohm la corriente carga es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lang="es-MX" sz="320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lang="es-MX" sz="320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s-MX" sz="3200" dirty="0" smtClean="0"/>
              <a:t>Al inicio el voltaje del capacitor es </a:t>
            </a:r>
            <a:r>
              <a:rPr lang="es-MX" sz="3200" dirty="0" err="1" smtClean="0"/>
              <a:t>Vc</a:t>
            </a:r>
            <a:r>
              <a:rPr lang="es-MX" sz="3200" dirty="0" smtClean="0"/>
              <a:t>=0, la corriente es máxima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s-MX" sz="3200" dirty="0" smtClean="0"/>
              <a:t>Cuando el capacitor esta cargado, es decir </a:t>
            </a:r>
            <a:r>
              <a:rPr lang="es-MX" sz="3200" dirty="0" err="1" smtClean="0"/>
              <a:t>Vc</a:t>
            </a:r>
            <a:r>
              <a:rPr lang="es-MX" sz="3200" dirty="0" smtClean="0"/>
              <a:t>=V la corriente es cero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134146" name="Object 2"/>
          <p:cNvGraphicFramePr>
            <a:graphicFrameLocks noChangeAspect="1"/>
          </p:cNvGraphicFramePr>
          <p:nvPr/>
        </p:nvGraphicFramePr>
        <p:xfrm>
          <a:off x="5868144" y="2636912"/>
          <a:ext cx="1365250" cy="620713"/>
        </p:xfrm>
        <a:graphic>
          <a:graphicData uri="http://schemas.openxmlformats.org/presentationml/2006/ole">
            <mc:AlternateContent xmlns:mc="http://schemas.openxmlformats.org/markup-compatibility/2006">
              <mc:Choice xmlns:v="urn:schemas-microsoft-com:vml" Requires="v">
                <p:oleObj spid="_x0000_s55298" name="Ecuación" r:id="rId3" imgW="825480" imgH="393480" progId="Equation.3">
                  <p:embed/>
                </p:oleObj>
              </mc:Choice>
              <mc:Fallback>
                <p:oleObj name="Ecuación" r:id="rId3" imgW="82548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2636912"/>
                        <a:ext cx="1365250" cy="6207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0" name="69 Flecha doblada"/>
          <p:cNvSpPr/>
          <p:nvPr/>
        </p:nvSpPr>
        <p:spPr>
          <a:xfrm>
            <a:off x="1043608" y="1700808"/>
            <a:ext cx="792088" cy="936104"/>
          </a:xfrm>
          <a:prstGeom prst="bentArrow">
            <a:avLst>
              <a:gd name="adj1" fmla="val 8165"/>
              <a:gd name="adj2" fmla="val 14779"/>
              <a:gd name="adj3" fmla="val 12975"/>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graphicFrame>
        <p:nvGraphicFramePr>
          <p:cNvPr id="134147" name="Object 3"/>
          <p:cNvGraphicFramePr>
            <a:graphicFrameLocks noChangeAspect="1"/>
          </p:cNvGraphicFramePr>
          <p:nvPr/>
        </p:nvGraphicFramePr>
        <p:xfrm>
          <a:off x="1259632" y="1988840"/>
          <a:ext cx="419100" cy="320675"/>
        </p:xfrm>
        <a:graphic>
          <a:graphicData uri="http://schemas.openxmlformats.org/presentationml/2006/ole">
            <mc:AlternateContent xmlns:mc="http://schemas.openxmlformats.org/markup-compatibility/2006">
              <mc:Choice xmlns:v="urn:schemas-microsoft-com:vml" Requires="v">
                <p:oleObj spid="_x0000_s55299" name="Ecuación" r:id="rId5" imgW="253800" imgH="203040" progId="Equation.3">
                  <p:embed/>
                </p:oleObj>
              </mc:Choice>
              <mc:Fallback>
                <p:oleObj name="Ecuación" r:id="rId5" imgW="253800" imgH="2030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59632" y="1988840"/>
                        <a:ext cx="419100" cy="320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 name="2 Marcador de contenido"/>
          <p:cNvSpPr txBox="1">
            <a:spLocks/>
          </p:cNvSpPr>
          <p:nvPr/>
        </p:nvSpPr>
        <p:spPr>
          <a:xfrm>
            <a:off x="251520" y="2708920"/>
            <a:ext cx="432048" cy="792088"/>
          </a:xfrm>
          <a:prstGeom prst="rect">
            <a:avLst/>
          </a:prstGeom>
        </p:spPr>
        <p:txBody>
          <a:bodyPr vert="horz" lIns="91440" tIns="45720" rIns="91440" bIns="45720" rtlCol="0">
            <a:normAutofit fontScale="625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1" i="0" u="none" strike="noStrike" kern="1200" cap="none" spc="0" normalizeH="0" baseline="0" noProof="0" dirty="0" smtClean="0">
                <a:ln>
                  <a:noFill/>
                </a:ln>
                <a:solidFill>
                  <a:schemeClr val="tx1"/>
                </a:solidFill>
                <a:effectLst/>
                <a:uLnTx/>
                <a:uFillTx/>
                <a:latin typeface="+mn-lt"/>
                <a:ea typeface="+mn-ea"/>
                <a:cs typeface="+mn-cs"/>
              </a:rPr>
              <a:t>+</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4600" b="1" dirty="0" smtClean="0"/>
              <a:t>-</a:t>
            </a:r>
            <a:endParaRPr kumimoji="0" lang="es-MX" sz="4600" b="1"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38" name="2 Marcador de contenido"/>
          <p:cNvSpPr txBox="1">
            <a:spLocks/>
          </p:cNvSpPr>
          <p:nvPr/>
        </p:nvSpPr>
        <p:spPr>
          <a:xfrm>
            <a:off x="2915816" y="3573016"/>
            <a:ext cx="432048" cy="792088"/>
          </a:xfrm>
          <a:prstGeom prst="rect">
            <a:avLst/>
          </a:prstGeom>
        </p:spPr>
        <p:txBody>
          <a:bodyPr vert="horz" lIns="91440" tIns="45720" rIns="91440" bIns="45720" rtlCol="0">
            <a:normAutofit fontScale="625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1" i="0" u="none" strike="noStrike" kern="1200" cap="none" spc="0" normalizeH="0" baseline="0" noProof="0" dirty="0" smtClean="0">
                <a:ln>
                  <a:noFill/>
                </a:ln>
                <a:solidFill>
                  <a:schemeClr val="tx1"/>
                </a:solidFill>
                <a:effectLst/>
                <a:uLnTx/>
                <a:uFillTx/>
                <a:latin typeface="+mn-lt"/>
                <a:ea typeface="+mn-ea"/>
                <a:cs typeface="+mn-cs"/>
              </a:rPr>
              <a:t>+</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4600" b="1" dirty="0" smtClean="0"/>
              <a:t>-</a:t>
            </a:r>
            <a:endParaRPr kumimoji="0" lang="es-MX" sz="4600" b="1" i="0" u="none" strike="noStrike" kern="1200" cap="none" spc="0" normalizeH="0" baseline="0" noProof="0" dirty="0" smtClean="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425474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Proceso de carga y descarga de un capacitor</a:t>
            </a:r>
            <a:endParaRPr lang="es-MX" dirty="0"/>
          </a:p>
        </p:txBody>
      </p:sp>
      <p:sp>
        <p:nvSpPr>
          <p:cNvPr id="3" name="2 Marcador de contenido"/>
          <p:cNvSpPr>
            <a:spLocks noGrp="1"/>
          </p:cNvSpPr>
          <p:nvPr>
            <p:ph idx="1"/>
          </p:nvPr>
        </p:nvSpPr>
        <p:spPr>
          <a:xfrm>
            <a:off x="539552" y="1484784"/>
            <a:ext cx="3384376" cy="3600400"/>
          </a:xfrm>
        </p:spPr>
        <p:txBody>
          <a:bodyPr>
            <a:normAutofit/>
          </a:bodyPr>
          <a:lstStyle/>
          <a:p>
            <a:pPr marL="0" lvl="0" indent="0">
              <a:buNone/>
              <a:defRPr/>
            </a:pPr>
            <a:r>
              <a:rPr lang="es-MX" dirty="0" smtClean="0"/>
              <a:t>Como el voltaje curvas de carga de un capacitor son</a:t>
            </a:r>
          </a:p>
        </p:txBody>
      </p:sp>
      <p:cxnSp>
        <p:nvCxnSpPr>
          <p:cNvPr id="38" name="37 Conector recto"/>
          <p:cNvCxnSpPr/>
          <p:nvPr/>
        </p:nvCxnSpPr>
        <p:spPr>
          <a:xfrm>
            <a:off x="5220072" y="4293096"/>
            <a:ext cx="0" cy="1728192"/>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flipH="1">
            <a:off x="5148064" y="5877272"/>
            <a:ext cx="2160240"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8" name="47 Arco"/>
          <p:cNvSpPr/>
          <p:nvPr/>
        </p:nvSpPr>
        <p:spPr>
          <a:xfrm rot="10800000">
            <a:off x="5220072" y="3356992"/>
            <a:ext cx="2808312" cy="2520280"/>
          </a:xfrm>
          <a:prstGeom prst="arc">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cxnSp>
        <p:nvCxnSpPr>
          <p:cNvPr id="50" name="49 Conector recto"/>
          <p:cNvCxnSpPr/>
          <p:nvPr/>
        </p:nvCxnSpPr>
        <p:spPr>
          <a:xfrm flipH="1">
            <a:off x="5148064" y="4653136"/>
            <a:ext cx="216024"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aphicFrame>
        <p:nvGraphicFramePr>
          <p:cNvPr id="135172" name="Object 4"/>
          <p:cNvGraphicFramePr>
            <a:graphicFrameLocks noChangeAspect="1"/>
          </p:cNvGraphicFramePr>
          <p:nvPr/>
        </p:nvGraphicFramePr>
        <p:xfrm>
          <a:off x="5249863" y="4221163"/>
          <a:ext cx="3340100" cy="676275"/>
        </p:xfrm>
        <a:graphic>
          <a:graphicData uri="http://schemas.openxmlformats.org/presentationml/2006/ole">
            <mc:AlternateContent xmlns:mc="http://schemas.openxmlformats.org/markup-compatibility/2006">
              <mc:Choice xmlns:v="urn:schemas-microsoft-com:vml" Requires="v">
                <p:oleObj spid="_x0000_s56322" name="Ecuación" r:id="rId3" imgW="1854000" imgH="393480" progId="Equation.3">
                  <p:embed/>
                </p:oleObj>
              </mc:Choice>
              <mc:Fallback>
                <p:oleObj name="Ecuación" r:id="rId3" imgW="185400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9863" y="4221163"/>
                        <a:ext cx="3340100" cy="676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57" name="56 Conector recto"/>
          <p:cNvCxnSpPr/>
          <p:nvPr/>
        </p:nvCxnSpPr>
        <p:spPr>
          <a:xfrm flipV="1">
            <a:off x="6660232" y="5733256"/>
            <a:ext cx="8384" cy="279648"/>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aphicFrame>
        <p:nvGraphicFramePr>
          <p:cNvPr id="135174" name="Object 6"/>
          <p:cNvGraphicFramePr>
            <a:graphicFrameLocks noChangeAspect="1"/>
          </p:cNvGraphicFramePr>
          <p:nvPr/>
        </p:nvGraphicFramePr>
        <p:xfrm>
          <a:off x="6588224" y="5301208"/>
          <a:ext cx="2043311" cy="491048"/>
        </p:xfrm>
        <a:graphic>
          <a:graphicData uri="http://schemas.openxmlformats.org/presentationml/2006/ole">
            <mc:AlternateContent xmlns:mc="http://schemas.openxmlformats.org/markup-compatibility/2006">
              <mc:Choice xmlns:v="urn:schemas-microsoft-com:vml" Requires="v">
                <p:oleObj spid="_x0000_s56323" name="Ecuación" r:id="rId5" imgW="1562040" imgH="393480" progId="Equation.3">
                  <p:embed/>
                </p:oleObj>
              </mc:Choice>
              <mc:Fallback>
                <p:oleObj name="Ecuación" r:id="rId5" imgW="156204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88224" y="5301208"/>
                        <a:ext cx="2043311" cy="4910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71" name="70 Conector recto"/>
          <p:cNvCxnSpPr/>
          <p:nvPr/>
        </p:nvCxnSpPr>
        <p:spPr>
          <a:xfrm>
            <a:off x="5220072" y="1772816"/>
            <a:ext cx="0" cy="2088232"/>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2" name="71 Conector recto"/>
          <p:cNvCxnSpPr/>
          <p:nvPr/>
        </p:nvCxnSpPr>
        <p:spPr>
          <a:xfrm flipH="1">
            <a:off x="5148064" y="3717032"/>
            <a:ext cx="2160240"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73" name="72 Arco"/>
          <p:cNvSpPr/>
          <p:nvPr/>
        </p:nvSpPr>
        <p:spPr>
          <a:xfrm rot="16200000">
            <a:off x="5256076" y="2240868"/>
            <a:ext cx="2808312" cy="2880320"/>
          </a:xfrm>
          <a:prstGeom prst="arc">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graphicFrame>
        <p:nvGraphicFramePr>
          <p:cNvPr id="75" name="Object 4"/>
          <p:cNvGraphicFramePr>
            <a:graphicFrameLocks noChangeAspect="1"/>
          </p:cNvGraphicFramePr>
          <p:nvPr/>
        </p:nvGraphicFramePr>
        <p:xfrm>
          <a:off x="6660232" y="2132856"/>
          <a:ext cx="1170251" cy="432048"/>
        </p:xfrm>
        <a:graphic>
          <a:graphicData uri="http://schemas.openxmlformats.org/presentationml/2006/ole">
            <mc:AlternateContent xmlns:mc="http://schemas.openxmlformats.org/markup-compatibility/2006">
              <mc:Choice xmlns:v="urn:schemas-microsoft-com:vml" Requires="v">
                <p:oleObj spid="_x0000_s56324" name="Ecuación" r:id="rId7" imgW="457200" imgH="177480" progId="Equation.3">
                  <p:embed/>
                </p:oleObj>
              </mc:Choice>
              <mc:Fallback>
                <p:oleObj name="Ecuación" r:id="rId7" imgW="457200" imgH="1774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60232" y="2132856"/>
                        <a:ext cx="1170251" cy="4320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76" name="75 Conector recto"/>
          <p:cNvCxnSpPr/>
          <p:nvPr/>
        </p:nvCxnSpPr>
        <p:spPr>
          <a:xfrm flipV="1">
            <a:off x="6660232" y="2204864"/>
            <a:ext cx="0" cy="1647800"/>
          </a:xfrm>
          <a:prstGeom prst="line">
            <a:avLst/>
          </a:prstGeom>
          <a:ln w="19050">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77" name="Object 6"/>
          <p:cNvGraphicFramePr>
            <a:graphicFrameLocks noChangeAspect="1"/>
          </p:cNvGraphicFramePr>
          <p:nvPr/>
        </p:nvGraphicFramePr>
        <p:xfrm>
          <a:off x="4788024" y="2132856"/>
          <a:ext cx="342453" cy="380810"/>
        </p:xfrm>
        <a:graphic>
          <a:graphicData uri="http://schemas.openxmlformats.org/presentationml/2006/ole">
            <mc:AlternateContent xmlns:mc="http://schemas.openxmlformats.org/markup-compatibility/2006">
              <mc:Choice xmlns:v="urn:schemas-microsoft-com:vml" Requires="v">
                <p:oleObj spid="_x0000_s56325" name="Ecuación" r:id="rId9" imgW="152280" imgH="177480" progId="Equation.3">
                  <p:embed/>
                </p:oleObj>
              </mc:Choice>
              <mc:Fallback>
                <p:oleObj name="Ecuación" r:id="rId9" imgW="152280" imgH="1774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88024" y="2132856"/>
                        <a:ext cx="342453" cy="38081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80" name="79 Conector recto"/>
          <p:cNvCxnSpPr/>
          <p:nvPr/>
        </p:nvCxnSpPr>
        <p:spPr>
          <a:xfrm>
            <a:off x="5220072" y="2276872"/>
            <a:ext cx="1440160" cy="0"/>
          </a:xfrm>
          <a:prstGeom prst="line">
            <a:avLst/>
          </a:prstGeom>
          <a:ln w="19050">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135179" name="Object 11"/>
          <p:cNvGraphicFramePr>
            <a:graphicFrameLocks noChangeAspect="1"/>
          </p:cNvGraphicFramePr>
          <p:nvPr/>
        </p:nvGraphicFramePr>
        <p:xfrm>
          <a:off x="5580112" y="2708920"/>
          <a:ext cx="517885" cy="432048"/>
        </p:xfrm>
        <a:graphic>
          <a:graphicData uri="http://schemas.openxmlformats.org/presentationml/2006/ole">
            <mc:AlternateContent xmlns:mc="http://schemas.openxmlformats.org/markup-compatibility/2006">
              <mc:Choice xmlns:v="urn:schemas-microsoft-com:vml" Requires="v">
                <p:oleObj spid="_x0000_s56326" name="Ecuación" r:id="rId11" imgW="203040" imgH="177480" progId="Equation.3">
                  <p:embed/>
                </p:oleObj>
              </mc:Choice>
              <mc:Fallback>
                <p:oleObj name="Ecuación" r:id="rId11" imgW="203040" imgH="17748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580112" y="2708920"/>
                        <a:ext cx="517885" cy="4320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2 Marcador de contenido"/>
          <p:cNvSpPr txBox="1">
            <a:spLocks/>
          </p:cNvSpPr>
          <p:nvPr/>
        </p:nvSpPr>
        <p:spPr>
          <a:xfrm>
            <a:off x="6876256" y="3717032"/>
            <a:ext cx="1512168" cy="504056"/>
          </a:xfrm>
          <a:prstGeom prst="rect">
            <a:avLst/>
          </a:prstGeom>
        </p:spPr>
        <p:txBody>
          <a:bodyPr vert="horz" lIns="91440" tIns="45720" rIns="91440" bIns="45720" rtlCol="0">
            <a:normAutofit fontScale="70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Tiempo (s)</a:t>
            </a:r>
          </a:p>
        </p:txBody>
      </p:sp>
      <p:sp>
        <p:nvSpPr>
          <p:cNvPr id="21" name="2 Marcador de contenido"/>
          <p:cNvSpPr txBox="1">
            <a:spLocks/>
          </p:cNvSpPr>
          <p:nvPr/>
        </p:nvSpPr>
        <p:spPr>
          <a:xfrm>
            <a:off x="5796136" y="5877272"/>
            <a:ext cx="1512168" cy="504056"/>
          </a:xfrm>
          <a:prstGeom prst="rect">
            <a:avLst/>
          </a:prstGeom>
        </p:spPr>
        <p:txBody>
          <a:bodyPr vert="horz" lIns="91440" tIns="45720" rIns="91440" bIns="45720" rtlCol="0">
            <a:normAutofit fontScale="70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Tiempo (s)</a:t>
            </a:r>
          </a:p>
        </p:txBody>
      </p:sp>
      <p:sp>
        <p:nvSpPr>
          <p:cNvPr id="22" name="2 Marcador de contenido"/>
          <p:cNvSpPr txBox="1">
            <a:spLocks/>
          </p:cNvSpPr>
          <p:nvPr/>
        </p:nvSpPr>
        <p:spPr>
          <a:xfrm>
            <a:off x="4788024" y="4221088"/>
            <a:ext cx="504056" cy="576064"/>
          </a:xfrm>
          <a:prstGeom prst="rect">
            <a:avLst/>
          </a:prstGeom>
        </p:spPr>
        <p:txBody>
          <a:bodyPr vert="horz" lIns="91440" tIns="45720" rIns="91440" bIns="45720" rtlCol="0">
            <a:normAutofit fontScale="925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4000" b="0" i="1"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i</a:t>
            </a:r>
          </a:p>
        </p:txBody>
      </p:sp>
    </p:spTree>
    <p:extLst>
      <p:ext uri="{BB962C8B-B14F-4D97-AF65-F5344CB8AC3E}">
        <p14:creationId xmlns:p14="http://schemas.microsoft.com/office/powerpoint/2010/main" val="28611806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6632"/>
            <a:ext cx="8229600" cy="634082"/>
          </a:xfrm>
        </p:spPr>
        <p:txBody>
          <a:bodyPr>
            <a:normAutofit fontScale="90000"/>
          </a:bodyPr>
          <a:lstStyle/>
          <a:p>
            <a:r>
              <a:rPr lang="es-MX" dirty="0" smtClean="0"/>
              <a:t>Proceso de descarga</a:t>
            </a:r>
            <a:endParaRPr lang="es-MX" dirty="0"/>
          </a:p>
        </p:txBody>
      </p:sp>
      <p:sp>
        <p:nvSpPr>
          <p:cNvPr id="3" name="2 Marcador de contenido"/>
          <p:cNvSpPr>
            <a:spLocks noGrp="1"/>
          </p:cNvSpPr>
          <p:nvPr>
            <p:ph idx="1"/>
          </p:nvPr>
        </p:nvSpPr>
        <p:spPr>
          <a:xfrm>
            <a:off x="467544" y="980728"/>
            <a:ext cx="8229600" cy="532655"/>
          </a:xfrm>
        </p:spPr>
        <p:txBody>
          <a:bodyPr>
            <a:normAutofit lnSpcReduction="10000"/>
          </a:bodyPr>
          <a:lstStyle/>
          <a:p>
            <a:r>
              <a:rPr lang="es-MX" dirty="0" smtClean="0"/>
              <a:t>Analice la siguiente figura</a:t>
            </a:r>
            <a:endParaRPr lang="es-MX" dirty="0"/>
          </a:p>
        </p:txBody>
      </p:sp>
      <p:grpSp>
        <p:nvGrpSpPr>
          <p:cNvPr id="4" name="3 Grupo"/>
          <p:cNvGrpSpPr/>
          <p:nvPr/>
        </p:nvGrpSpPr>
        <p:grpSpPr>
          <a:xfrm rot="5400000">
            <a:off x="835968" y="3996680"/>
            <a:ext cx="1368152" cy="376808"/>
            <a:chOff x="1259632" y="2492896"/>
            <a:chExt cx="1584176" cy="376808"/>
          </a:xfrm>
        </p:grpSpPr>
        <p:cxnSp>
          <p:nvCxnSpPr>
            <p:cNvPr id="5" name="4 Conector recto"/>
            <p:cNvCxnSpPr/>
            <p:nvPr/>
          </p:nvCxnSpPr>
          <p:spPr>
            <a:xfrm>
              <a:off x="1259632"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 name="5 Conector recto"/>
            <p:cNvCxnSpPr/>
            <p:nvPr/>
          </p:nvCxnSpPr>
          <p:spPr>
            <a:xfrm flipV="1">
              <a:off x="1619672" y="2492896"/>
              <a:ext cx="72008" cy="14401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flipH="1" flipV="1">
              <a:off x="1691680"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763688"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flipH="1" flipV="1">
              <a:off x="1907704"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flipH="1">
              <a:off x="1979712"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flipH="1" flipV="1">
              <a:off x="2123728"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flipH="1" flipV="1">
              <a:off x="2339752"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flipH="1">
              <a:off x="2195736"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flipV="1">
              <a:off x="2411760" y="2636912"/>
              <a:ext cx="72008" cy="2244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a:off x="2483768"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18" name="17 Conector recto"/>
          <p:cNvCxnSpPr/>
          <p:nvPr/>
        </p:nvCxnSpPr>
        <p:spPr>
          <a:xfrm>
            <a:off x="539552" y="5373216"/>
            <a:ext cx="252028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a:off x="539552" y="4221088"/>
            <a:ext cx="0" cy="115212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flipH="1">
            <a:off x="251520" y="4005064"/>
            <a:ext cx="567680"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flipH="1">
            <a:off x="395536" y="4221088"/>
            <a:ext cx="288032"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23" name="2 Marcador de contenido"/>
          <p:cNvSpPr txBox="1">
            <a:spLocks/>
          </p:cNvSpPr>
          <p:nvPr/>
        </p:nvSpPr>
        <p:spPr>
          <a:xfrm>
            <a:off x="35496" y="3429000"/>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V</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26" name="25 Conector recto"/>
          <p:cNvCxnSpPr/>
          <p:nvPr/>
        </p:nvCxnSpPr>
        <p:spPr>
          <a:xfrm flipH="1">
            <a:off x="1547664" y="2852936"/>
            <a:ext cx="72008" cy="57606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4" name="43 Conector recto"/>
          <p:cNvCxnSpPr/>
          <p:nvPr/>
        </p:nvCxnSpPr>
        <p:spPr>
          <a:xfrm>
            <a:off x="1691680" y="2708920"/>
            <a:ext cx="136815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5" name="44 Conector recto"/>
          <p:cNvCxnSpPr/>
          <p:nvPr/>
        </p:nvCxnSpPr>
        <p:spPr>
          <a:xfrm>
            <a:off x="3059832" y="2708920"/>
            <a:ext cx="0" cy="266429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7" name="46 Conector recto"/>
          <p:cNvCxnSpPr/>
          <p:nvPr/>
        </p:nvCxnSpPr>
        <p:spPr>
          <a:xfrm>
            <a:off x="1691680" y="2708920"/>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8" name="47 Elipse"/>
          <p:cNvSpPr/>
          <p:nvPr/>
        </p:nvSpPr>
        <p:spPr>
          <a:xfrm>
            <a:off x="1619672" y="2996952"/>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9" name="48 Elipse"/>
          <p:cNvSpPr/>
          <p:nvPr/>
        </p:nvSpPr>
        <p:spPr>
          <a:xfrm>
            <a:off x="1475656" y="3429000"/>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1" name="50 Conector recto"/>
          <p:cNvCxnSpPr/>
          <p:nvPr/>
        </p:nvCxnSpPr>
        <p:spPr>
          <a:xfrm flipH="1">
            <a:off x="1259632" y="4869160"/>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2" name="51 Conector recto"/>
          <p:cNvCxnSpPr/>
          <p:nvPr/>
        </p:nvCxnSpPr>
        <p:spPr>
          <a:xfrm flipH="1">
            <a:off x="1259632" y="5085184"/>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3" name="52 Conector recto"/>
          <p:cNvCxnSpPr/>
          <p:nvPr/>
        </p:nvCxnSpPr>
        <p:spPr>
          <a:xfrm>
            <a:off x="1547664" y="5085184"/>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9" name="2 Marcador de contenido"/>
          <p:cNvSpPr txBox="1">
            <a:spLocks/>
          </p:cNvSpPr>
          <p:nvPr/>
        </p:nvSpPr>
        <p:spPr>
          <a:xfrm>
            <a:off x="1691680" y="3717032"/>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smtClean="0"/>
              <a:t>R</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0" name="2 Marcador de contenido"/>
          <p:cNvSpPr txBox="1">
            <a:spLocks/>
          </p:cNvSpPr>
          <p:nvPr/>
        </p:nvSpPr>
        <p:spPr>
          <a:xfrm>
            <a:off x="1835696" y="4653136"/>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smtClean="0"/>
              <a:t>C</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1" name="2 Marcador de contenido"/>
          <p:cNvSpPr txBox="1">
            <a:spLocks/>
          </p:cNvSpPr>
          <p:nvPr/>
        </p:nvSpPr>
        <p:spPr>
          <a:xfrm>
            <a:off x="1187624" y="2564904"/>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B</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2" name="2 Marcador de contenido"/>
          <p:cNvSpPr txBox="1">
            <a:spLocks/>
          </p:cNvSpPr>
          <p:nvPr/>
        </p:nvSpPr>
        <p:spPr>
          <a:xfrm>
            <a:off x="961256" y="2708920"/>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4" name="2 Marcador de contenido"/>
          <p:cNvSpPr txBox="1">
            <a:spLocks/>
          </p:cNvSpPr>
          <p:nvPr/>
        </p:nvSpPr>
        <p:spPr>
          <a:xfrm>
            <a:off x="1043608" y="1916832"/>
            <a:ext cx="2448272" cy="532655"/>
          </a:xfrm>
          <a:prstGeom prst="rect">
            <a:avLst/>
          </a:prstGeom>
        </p:spPr>
        <p:txBody>
          <a:bodyPr vert="horz" lIns="91440" tIns="45720" rIns="91440" bIns="45720" rtlCol="0">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conmutador</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5" name="2 Marcador de contenido"/>
          <p:cNvSpPr txBox="1">
            <a:spLocks/>
          </p:cNvSpPr>
          <p:nvPr/>
        </p:nvSpPr>
        <p:spPr>
          <a:xfrm>
            <a:off x="3851920" y="1412776"/>
            <a:ext cx="5292080" cy="5184576"/>
          </a:xfrm>
          <a:prstGeom prst="rect">
            <a:avLst/>
          </a:prstGeom>
        </p:spPr>
        <p:txBody>
          <a:bodyPr vert="horz" lIns="91440" tIns="45720" rIns="91440" bIns="45720" rtlCol="0">
            <a:normAutofit fontScale="85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Una vez</a:t>
            </a:r>
            <a:r>
              <a:rPr kumimoji="0" lang="es-MX" sz="3200" b="0" i="0" u="none" strike="noStrike" kern="1200" cap="none" spc="0" normalizeH="0" noProof="0" dirty="0" smtClean="0">
                <a:ln>
                  <a:noFill/>
                </a:ln>
                <a:solidFill>
                  <a:schemeClr val="tx1"/>
                </a:solidFill>
                <a:effectLst/>
                <a:uLnTx/>
                <a:uFillTx/>
                <a:latin typeface="+mn-lt"/>
                <a:ea typeface="+mn-ea"/>
                <a:cs typeface="+mn-cs"/>
              </a:rPr>
              <a:t> cargado el capacitor se tiene en las terminales un valor prácticamente igual que en la fuente, es decir V=</a:t>
            </a:r>
            <a:r>
              <a:rPr kumimoji="0" lang="es-MX" sz="3200" b="0" i="0" u="none" strike="noStrike" kern="1200" cap="none" spc="0" normalizeH="0" noProof="0" dirty="0" err="1" smtClean="0">
                <a:ln>
                  <a:noFill/>
                </a:ln>
                <a:solidFill>
                  <a:schemeClr val="tx1"/>
                </a:solidFill>
                <a:effectLst/>
                <a:uLnTx/>
                <a:uFillTx/>
                <a:latin typeface="+mn-lt"/>
                <a:ea typeface="+mn-ea"/>
                <a:cs typeface="+mn-cs"/>
              </a:rPr>
              <a:t>Vc</a:t>
            </a:r>
            <a:endParaRPr kumimoji="0" lang="es-MX" sz="3200" b="0" i="0" u="none" strike="noStrike" kern="1200" cap="none" spc="0" normalizeH="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s-MX" sz="3200" dirty="0" smtClean="0"/>
              <a:t>El capacitor ahora se descargara a través de la resistencia por medio de una corriente descarga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lang="es-MX" sz="3200" dirty="0" smtClean="0"/>
          </a:p>
          <a:p>
            <a:pPr marL="342900" marR="0" lvl="0" indent="-342900" algn="l" defTabSz="914400" rtl="0" eaLnBrk="1" fontAlgn="auto" latinLnBrk="0" hangingPunct="1">
              <a:lnSpc>
                <a:spcPct val="100000"/>
              </a:lnSpc>
              <a:spcBef>
                <a:spcPct val="20000"/>
              </a:spcBef>
              <a:spcAft>
                <a:spcPts val="0"/>
              </a:spcAft>
              <a:buClrTx/>
              <a:buSzTx/>
              <a:tabLst/>
              <a:defRPr/>
            </a:pPr>
            <a:endParaRPr lang="es-MX" sz="320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s-MX" sz="3200" dirty="0" smtClean="0"/>
              <a:t> A medida que el capacitor se va descargando la cantidad de corriente que circula por el circuito va disminuyendo al igual que la caída de tensión en </a:t>
            </a:r>
            <a:r>
              <a:rPr lang="es-MX" sz="3200" dirty="0" err="1" smtClean="0"/>
              <a:t>Vc.</a:t>
            </a:r>
            <a:endParaRPr lang="es-MX" sz="320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3200" b="0" i="0" u="none" strike="noStrike" kern="1200" cap="none" spc="0" normalizeH="0" noProof="0" dirty="0" smtClean="0">
              <a:ln>
                <a:noFill/>
              </a:ln>
              <a:solidFill>
                <a:schemeClr val="tx1"/>
              </a:solidFill>
              <a:effectLst/>
              <a:uLnTx/>
              <a:uFillTx/>
              <a:latin typeface="+mn-lt"/>
              <a:ea typeface="+mn-ea"/>
              <a:cs typeface="+mn-cs"/>
            </a:endParaRPr>
          </a:p>
        </p:txBody>
      </p:sp>
      <p:sp>
        <p:nvSpPr>
          <p:cNvPr id="42" name="2 Marcador de contenido"/>
          <p:cNvSpPr txBox="1">
            <a:spLocks/>
          </p:cNvSpPr>
          <p:nvPr/>
        </p:nvSpPr>
        <p:spPr>
          <a:xfrm>
            <a:off x="755576" y="3789040"/>
            <a:ext cx="432048" cy="792088"/>
          </a:xfrm>
          <a:prstGeom prst="rect">
            <a:avLst/>
          </a:prstGeom>
        </p:spPr>
        <p:txBody>
          <a:bodyPr vert="horz" lIns="91440" tIns="45720" rIns="91440" bIns="45720" rtlCol="0">
            <a:normAutofit fontScale="625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1" i="0" u="none" strike="noStrike" kern="1200" cap="none" spc="0" normalizeH="0" baseline="0" noProof="0" dirty="0" smtClean="0">
                <a:ln>
                  <a:noFill/>
                </a:ln>
                <a:solidFill>
                  <a:schemeClr val="tx1"/>
                </a:solidFill>
                <a:effectLst/>
                <a:uLnTx/>
                <a:uFillTx/>
                <a:latin typeface="+mn-lt"/>
                <a:ea typeface="+mn-ea"/>
                <a:cs typeface="+mn-cs"/>
              </a:rPr>
              <a:t>+</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4600" b="1" dirty="0" smtClean="0"/>
              <a:t>-</a:t>
            </a:r>
            <a:endParaRPr kumimoji="0" lang="es-MX" sz="4600" b="1"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3" name="2 Marcador de contenido"/>
          <p:cNvSpPr txBox="1">
            <a:spLocks/>
          </p:cNvSpPr>
          <p:nvPr/>
        </p:nvSpPr>
        <p:spPr>
          <a:xfrm>
            <a:off x="971600" y="4653136"/>
            <a:ext cx="432048" cy="792088"/>
          </a:xfrm>
          <a:prstGeom prst="rect">
            <a:avLst/>
          </a:prstGeom>
        </p:spPr>
        <p:txBody>
          <a:bodyPr vert="horz" lIns="91440" tIns="45720" rIns="91440" bIns="45720" rtlCol="0">
            <a:normAutofit fontScale="625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1" i="0" u="none" strike="noStrike" kern="1200" cap="none" spc="0" normalizeH="0" baseline="0" noProof="0" dirty="0" smtClean="0">
                <a:ln>
                  <a:noFill/>
                </a:ln>
                <a:solidFill>
                  <a:schemeClr val="tx1"/>
                </a:solidFill>
                <a:effectLst/>
                <a:uLnTx/>
                <a:uFillTx/>
                <a:latin typeface="+mn-lt"/>
                <a:ea typeface="+mn-ea"/>
                <a:cs typeface="+mn-cs"/>
              </a:rPr>
              <a:t>+</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4600" b="1" dirty="0" smtClean="0"/>
              <a:t>-</a:t>
            </a:r>
            <a:endParaRPr kumimoji="0" lang="es-MX" sz="4600" b="1"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8" name="57 Flecha doblada"/>
          <p:cNvSpPr/>
          <p:nvPr/>
        </p:nvSpPr>
        <p:spPr>
          <a:xfrm rot="5560175">
            <a:off x="2141666" y="2802298"/>
            <a:ext cx="792088" cy="936104"/>
          </a:xfrm>
          <a:prstGeom prst="bentArrow">
            <a:avLst>
              <a:gd name="adj1" fmla="val 8165"/>
              <a:gd name="adj2" fmla="val 14779"/>
              <a:gd name="adj3" fmla="val 12975"/>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graphicFrame>
        <p:nvGraphicFramePr>
          <p:cNvPr id="140290" name="Object 2"/>
          <p:cNvGraphicFramePr>
            <a:graphicFrameLocks noChangeAspect="1"/>
          </p:cNvGraphicFramePr>
          <p:nvPr/>
        </p:nvGraphicFramePr>
        <p:xfrm>
          <a:off x="2154238" y="3087688"/>
          <a:ext cx="501650" cy="280987"/>
        </p:xfrm>
        <a:graphic>
          <a:graphicData uri="http://schemas.openxmlformats.org/presentationml/2006/ole">
            <mc:AlternateContent xmlns:mc="http://schemas.openxmlformats.org/markup-compatibility/2006">
              <mc:Choice xmlns:v="urn:schemas-microsoft-com:vml" Requires="v">
                <p:oleObj spid="_x0000_s57346" name="Ecuación" r:id="rId3" imgW="304560" imgH="177480" progId="Equation.3">
                  <p:embed/>
                </p:oleObj>
              </mc:Choice>
              <mc:Fallback>
                <p:oleObj name="Ecuación" r:id="rId3" imgW="304560" imgH="177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4238" y="3087688"/>
                        <a:ext cx="501650" cy="280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0292" name="Object 4"/>
          <p:cNvGraphicFramePr>
            <a:graphicFrameLocks noChangeAspect="1"/>
          </p:cNvGraphicFramePr>
          <p:nvPr/>
        </p:nvGraphicFramePr>
        <p:xfrm>
          <a:off x="5681663" y="4005263"/>
          <a:ext cx="1387475" cy="620712"/>
        </p:xfrm>
        <a:graphic>
          <a:graphicData uri="http://schemas.openxmlformats.org/presentationml/2006/ole">
            <mc:AlternateContent xmlns:mc="http://schemas.openxmlformats.org/markup-compatibility/2006">
              <mc:Choice xmlns:v="urn:schemas-microsoft-com:vml" Requires="v">
                <p:oleObj spid="_x0000_s57347" name="Ecuación" r:id="rId5" imgW="838080" imgH="393480" progId="Equation.3">
                  <p:embed/>
                </p:oleObj>
              </mc:Choice>
              <mc:Fallback>
                <p:oleObj name="Ecuación" r:id="rId5" imgW="83808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81663" y="4005263"/>
                        <a:ext cx="1387475" cy="620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6197323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Proceso de descarga de un capacitor</a:t>
            </a:r>
            <a:endParaRPr lang="es-MX" dirty="0"/>
          </a:p>
        </p:txBody>
      </p:sp>
      <p:sp>
        <p:nvSpPr>
          <p:cNvPr id="3" name="2 Marcador de contenido"/>
          <p:cNvSpPr>
            <a:spLocks noGrp="1"/>
          </p:cNvSpPr>
          <p:nvPr>
            <p:ph idx="1"/>
          </p:nvPr>
        </p:nvSpPr>
        <p:spPr>
          <a:xfrm>
            <a:off x="0" y="1196752"/>
            <a:ext cx="4572000" cy="4680520"/>
          </a:xfrm>
        </p:spPr>
        <p:txBody>
          <a:bodyPr>
            <a:normAutofit fontScale="85000" lnSpcReduction="10000"/>
          </a:bodyPr>
          <a:lstStyle/>
          <a:p>
            <a:pPr marL="0" lvl="0" indent="0">
              <a:buNone/>
              <a:defRPr/>
            </a:pPr>
            <a:r>
              <a:rPr lang="es-MX" dirty="0" smtClean="0"/>
              <a:t>Como el conmutador se encuentra en la posición B, el voltaje de la fuente se encuentra en circuito abierto por lo que solo se toma en cuenta el voltaje del capacitor, además  se observa que a intensidad de corriente de descarga se encuentra en sentido opuesto a la carga por lo que ahora se representa negativa la corriente</a:t>
            </a:r>
          </a:p>
        </p:txBody>
      </p:sp>
      <p:graphicFrame>
        <p:nvGraphicFramePr>
          <p:cNvPr id="134146" name="Object 2"/>
          <p:cNvGraphicFramePr>
            <a:graphicFrameLocks noChangeAspect="1"/>
          </p:cNvGraphicFramePr>
          <p:nvPr/>
        </p:nvGraphicFramePr>
        <p:xfrm>
          <a:off x="1475656" y="5805264"/>
          <a:ext cx="1661521" cy="792261"/>
        </p:xfrm>
        <a:graphic>
          <a:graphicData uri="http://schemas.openxmlformats.org/presentationml/2006/ole">
            <mc:AlternateContent xmlns:mc="http://schemas.openxmlformats.org/markup-compatibility/2006">
              <mc:Choice xmlns:v="urn:schemas-microsoft-com:vml" Requires="v">
                <p:oleObj spid="_x0000_s58370" name="Ecuación" r:id="rId3" imgW="787320" imgH="393480" progId="Equation.3">
                  <p:embed/>
                </p:oleObj>
              </mc:Choice>
              <mc:Fallback>
                <p:oleObj name="Ecuación" r:id="rId3" imgW="78732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5656" y="5805264"/>
                        <a:ext cx="1661521" cy="79226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8" name="37 Conector recto"/>
          <p:cNvCxnSpPr/>
          <p:nvPr/>
        </p:nvCxnSpPr>
        <p:spPr>
          <a:xfrm>
            <a:off x="5220072" y="4293096"/>
            <a:ext cx="0" cy="216024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flipH="1">
            <a:off x="5148064" y="4653136"/>
            <a:ext cx="2160240"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8" name="47 Arco"/>
          <p:cNvSpPr/>
          <p:nvPr/>
        </p:nvSpPr>
        <p:spPr>
          <a:xfrm rot="16200000">
            <a:off x="5076056" y="4797153"/>
            <a:ext cx="2808312" cy="2520280"/>
          </a:xfrm>
          <a:prstGeom prst="arc">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cxnSp>
        <p:nvCxnSpPr>
          <p:cNvPr id="50" name="49 Conector recto"/>
          <p:cNvCxnSpPr/>
          <p:nvPr/>
        </p:nvCxnSpPr>
        <p:spPr>
          <a:xfrm flipH="1">
            <a:off x="5148064" y="4653136"/>
            <a:ext cx="216024"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aphicFrame>
        <p:nvGraphicFramePr>
          <p:cNvPr id="135172" name="Object 4"/>
          <p:cNvGraphicFramePr>
            <a:graphicFrameLocks noChangeAspect="1"/>
          </p:cNvGraphicFramePr>
          <p:nvPr/>
        </p:nvGraphicFramePr>
        <p:xfrm>
          <a:off x="6660232" y="4797152"/>
          <a:ext cx="1127494" cy="360040"/>
        </p:xfrm>
        <a:graphic>
          <a:graphicData uri="http://schemas.openxmlformats.org/presentationml/2006/ole">
            <mc:AlternateContent xmlns:mc="http://schemas.openxmlformats.org/markup-compatibility/2006">
              <mc:Choice xmlns:v="urn:schemas-microsoft-com:vml" Requires="v">
                <p:oleObj spid="_x0000_s58371" name="Ecuación" r:id="rId5" imgW="533160" imgH="177480" progId="Equation.3">
                  <p:embed/>
                </p:oleObj>
              </mc:Choice>
              <mc:Fallback>
                <p:oleObj name="Ecuación" r:id="rId5" imgW="533160" imgH="177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60232" y="4797152"/>
                        <a:ext cx="1127494" cy="3600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5174" name="Object 6"/>
          <p:cNvGraphicFramePr>
            <a:graphicFrameLocks noChangeAspect="1"/>
          </p:cNvGraphicFramePr>
          <p:nvPr/>
        </p:nvGraphicFramePr>
        <p:xfrm>
          <a:off x="5652120" y="5661248"/>
          <a:ext cx="1152128" cy="577928"/>
        </p:xfrm>
        <a:graphic>
          <a:graphicData uri="http://schemas.openxmlformats.org/presentationml/2006/ole">
            <mc:AlternateContent xmlns:mc="http://schemas.openxmlformats.org/markup-compatibility/2006">
              <mc:Choice xmlns:v="urn:schemas-microsoft-com:vml" Requires="v">
                <p:oleObj spid="_x0000_s58372" name="Ecuación" r:id="rId7" imgW="749160" imgH="393480" progId="Equation.3">
                  <p:embed/>
                </p:oleObj>
              </mc:Choice>
              <mc:Fallback>
                <p:oleObj name="Ecuación" r:id="rId7" imgW="749160" imgH="3934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52120" y="5661248"/>
                        <a:ext cx="1152128" cy="5779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71" name="70 Conector recto"/>
          <p:cNvCxnSpPr/>
          <p:nvPr/>
        </p:nvCxnSpPr>
        <p:spPr>
          <a:xfrm>
            <a:off x="5220072" y="1772816"/>
            <a:ext cx="0" cy="2088232"/>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2" name="71 Conector recto"/>
          <p:cNvCxnSpPr/>
          <p:nvPr/>
        </p:nvCxnSpPr>
        <p:spPr>
          <a:xfrm flipH="1">
            <a:off x="5148064" y="3717032"/>
            <a:ext cx="2160240"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73" name="72 Arco"/>
          <p:cNvSpPr/>
          <p:nvPr/>
        </p:nvSpPr>
        <p:spPr>
          <a:xfrm rot="10800000">
            <a:off x="5220072" y="836712"/>
            <a:ext cx="2808312" cy="2880320"/>
          </a:xfrm>
          <a:prstGeom prst="arc">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graphicFrame>
        <p:nvGraphicFramePr>
          <p:cNvPr id="75" name="Object 4"/>
          <p:cNvGraphicFramePr>
            <a:graphicFrameLocks noChangeAspect="1"/>
          </p:cNvGraphicFramePr>
          <p:nvPr/>
        </p:nvGraphicFramePr>
        <p:xfrm>
          <a:off x="6660232" y="1340768"/>
          <a:ext cx="1039371" cy="383728"/>
        </p:xfrm>
        <a:graphic>
          <a:graphicData uri="http://schemas.openxmlformats.org/presentationml/2006/ole">
            <mc:AlternateContent xmlns:mc="http://schemas.openxmlformats.org/markup-compatibility/2006">
              <mc:Choice xmlns:v="urn:schemas-microsoft-com:vml" Requires="v">
                <p:oleObj spid="_x0000_s58373" name="Ecuación" r:id="rId9" imgW="457200" imgH="177480" progId="Equation.3">
                  <p:embed/>
                </p:oleObj>
              </mc:Choice>
              <mc:Fallback>
                <p:oleObj name="Ecuación" r:id="rId9" imgW="457200" imgH="1774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660232" y="1340768"/>
                        <a:ext cx="1039371" cy="3837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76" name="75 Conector recto"/>
          <p:cNvCxnSpPr/>
          <p:nvPr/>
        </p:nvCxnSpPr>
        <p:spPr>
          <a:xfrm flipV="1">
            <a:off x="6660232" y="2204864"/>
            <a:ext cx="0" cy="1647800"/>
          </a:xfrm>
          <a:prstGeom prst="line">
            <a:avLst/>
          </a:prstGeom>
          <a:ln w="19050">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0" name="79 Conector recto"/>
          <p:cNvCxnSpPr/>
          <p:nvPr/>
        </p:nvCxnSpPr>
        <p:spPr>
          <a:xfrm>
            <a:off x="5220072" y="2276872"/>
            <a:ext cx="1440160" cy="0"/>
          </a:xfrm>
          <a:prstGeom prst="line">
            <a:avLst/>
          </a:prstGeom>
          <a:ln w="19050">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141319" name="Object 7"/>
          <p:cNvGraphicFramePr>
            <a:graphicFrameLocks noChangeAspect="1"/>
          </p:cNvGraphicFramePr>
          <p:nvPr/>
        </p:nvGraphicFramePr>
        <p:xfrm>
          <a:off x="7094666" y="2708920"/>
          <a:ext cx="952968" cy="383729"/>
        </p:xfrm>
        <a:graphic>
          <a:graphicData uri="http://schemas.openxmlformats.org/presentationml/2006/ole">
            <mc:AlternateContent xmlns:mc="http://schemas.openxmlformats.org/markup-compatibility/2006">
              <mc:Choice xmlns:v="urn:schemas-microsoft-com:vml" Requires="v">
                <p:oleObj spid="_x0000_s58374" name="Ecuación" r:id="rId11" imgW="419040" imgH="177480" progId="Equation.3">
                  <p:embed/>
                </p:oleObj>
              </mc:Choice>
              <mc:Fallback>
                <p:oleObj name="Ecuación" r:id="rId11" imgW="419040" imgH="17748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094666" y="2708920"/>
                        <a:ext cx="952968" cy="38372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2 Marcador de contenido"/>
          <p:cNvSpPr txBox="1">
            <a:spLocks/>
          </p:cNvSpPr>
          <p:nvPr/>
        </p:nvSpPr>
        <p:spPr>
          <a:xfrm>
            <a:off x="5508104" y="1628800"/>
            <a:ext cx="2376264" cy="432048"/>
          </a:xfrm>
          <a:prstGeom prst="rect">
            <a:avLst/>
          </a:prstGeom>
        </p:spPr>
        <p:txBody>
          <a:bodyPr vert="horz" lIns="91440" tIns="45720" rIns="91440" bIns="45720" rtlCol="0">
            <a:normAutofit fontScale="70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Capacitor</a:t>
            </a:r>
            <a:r>
              <a:rPr kumimoji="0" lang="es-MX" sz="3200" b="0" i="0" u="none" strike="noStrike" kern="1200" cap="none" spc="0" normalizeH="0" noProof="0" dirty="0" smtClean="0">
                <a:ln>
                  <a:noFill/>
                </a:ln>
                <a:solidFill>
                  <a:schemeClr val="tx1"/>
                </a:solidFill>
                <a:effectLst/>
                <a:uLnTx/>
                <a:uFillTx/>
                <a:latin typeface="+mn-lt"/>
                <a:ea typeface="+mn-ea"/>
                <a:cs typeface="+mn-cs"/>
              </a:rPr>
              <a:t> cargado</a:t>
            </a:r>
            <a:endParaRPr kumimoji="0" lang="es-MX"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21" name="2 Marcador de contenido"/>
          <p:cNvSpPr txBox="1">
            <a:spLocks/>
          </p:cNvSpPr>
          <p:nvPr/>
        </p:nvSpPr>
        <p:spPr>
          <a:xfrm>
            <a:off x="6804248" y="3068960"/>
            <a:ext cx="2339752" cy="432048"/>
          </a:xfrm>
          <a:prstGeom prst="rect">
            <a:avLst/>
          </a:prstGeom>
        </p:spPr>
        <p:txBody>
          <a:bodyPr vert="horz" lIns="91440" tIns="45720" rIns="91440" bIns="45720" rtlCol="0">
            <a:normAutofit fontScale="55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Capacitor</a:t>
            </a:r>
            <a:r>
              <a:rPr kumimoji="0" lang="es-MX" sz="3200" b="0" i="0" u="none" strike="noStrike" kern="1200" cap="none" spc="0" normalizeH="0" noProof="0" dirty="0" smtClean="0">
                <a:ln>
                  <a:noFill/>
                </a:ln>
                <a:solidFill>
                  <a:schemeClr val="tx1"/>
                </a:solidFill>
                <a:effectLst/>
                <a:uLnTx/>
                <a:uFillTx/>
                <a:latin typeface="+mn-lt"/>
                <a:ea typeface="+mn-ea"/>
                <a:cs typeface="+mn-cs"/>
              </a:rPr>
              <a:t> descargado</a:t>
            </a:r>
            <a:endParaRPr kumimoji="0" lang="es-MX" sz="3200"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23" name="22 Conector recto de flecha"/>
          <p:cNvCxnSpPr>
            <a:stCxn id="20" idx="1"/>
          </p:cNvCxnSpPr>
          <p:nvPr/>
        </p:nvCxnSpPr>
        <p:spPr>
          <a:xfrm flipH="1">
            <a:off x="5220072" y="1844824"/>
            <a:ext cx="288032"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24 Conector recto de flecha"/>
          <p:cNvCxnSpPr/>
          <p:nvPr/>
        </p:nvCxnSpPr>
        <p:spPr>
          <a:xfrm flipH="1">
            <a:off x="6732240" y="3284984"/>
            <a:ext cx="216024"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p:nvPr/>
        </p:nvCxnSpPr>
        <p:spPr>
          <a:xfrm flipH="1" flipV="1">
            <a:off x="6444208" y="4725144"/>
            <a:ext cx="216024"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p:nvPr/>
        </p:nvCxnSpPr>
        <p:spPr>
          <a:xfrm flipH="1">
            <a:off x="5292080" y="5877272"/>
            <a:ext cx="288032" cy="1440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23 Conector recto"/>
          <p:cNvCxnSpPr/>
          <p:nvPr/>
        </p:nvCxnSpPr>
        <p:spPr>
          <a:xfrm flipH="1">
            <a:off x="5148064" y="4653136"/>
            <a:ext cx="216024"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a:off x="5220072" y="1772816"/>
            <a:ext cx="0" cy="2088232"/>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aphicFrame>
        <p:nvGraphicFramePr>
          <p:cNvPr id="27" name="Object 6"/>
          <p:cNvGraphicFramePr>
            <a:graphicFrameLocks noChangeAspect="1"/>
          </p:cNvGraphicFramePr>
          <p:nvPr/>
        </p:nvGraphicFramePr>
        <p:xfrm>
          <a:off x="4788024" y="2132856"/>
          <a:ext cx="342453" cy="380810"/>
        </p:xfrm>
        <a:graphic>
          <a:graphicData uri="http://schemas.openxmlformats.org/presentationml/2006/ole">
            <mc:AlternateContent xmlns:mc="http://schemas.openxmlformats.org/markup-compatibility/2006">
              <mc:Choice xmlns:v="urn:schemas-microsoft-com:vml" Requires="v">
                <p:oleObj spid="_x0000_s58375" name="Ecuación" r:id="rId13" imgW="152280" imgH="177480" progId="Equation.3">
                  <p:embed/>
                </p:oleObj>
              </mc:Choice>
              <mc:Fallback>
                <p:oleObj name="Ecuación" r:id="rId13" imgW="152280" imgH="17748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788024" y="2132856"/>
                        <a:ext cx="342453" cy="38081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 name="2 Marcador de contenido"/>
          <p:cNvSpPr txBox="1">
            <a:spLocks/>
          </p:cNvSpPr>
          <p:nvPr/>
        </p:nvSpPr>
        <p:spPr>
          <a:xfrm>
            <a:off x="4716016" y="5877272"/>
            <a:ext cx="504056" cy="576064"/>
          </a:xfrm>
          <a:prstGeom prst="rect">
            <a:avLst/>
          </a:prstGeom>
        </p:spPr>
        <p:txBody>
          <a:bodyPr vert="horz" lIns="91440" tIns="45720" rIns="91440" bIns="45720" rtlCol="0">
            <a:normAutofit fontScale="925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4000" b="0" i="1"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i</a:t>
            </a:r>
          </a:p>
        </p:txBody>
      </p:sp>
      <p:sp>
        <p:nvSpPr>
          <p:cNvPr id="29" name="2 Marcador de contenido"/>
          <p:cNvSpPr txBox="1">
            <a:spLocks/>
          </p:cNvSpPr>
          <p:nvPr/>
        </p:nvSpPr>
        <p:spPr>
          <a:xfrm>
            <a:off x="6876256" y="3717032"/>
            <a:ext cx="1512168" cy="504056"/>
          </a:xfrm>
          <a:prstGeom prst="rect">
            <a:avLst/>
          </a:prstGeom>
        </p:spPr>
        <p:txBody>
          <a:bodyPr vert="horz" lIns="91440" tIns="45720" rIns="91440" bIns="45720" rtlCol="0">
            <a:normAutofit fontScale="70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Tiempo (s)</a:t>
            </a:r>
          </a:p>
        </p:txBody>
      </p:sp>
      <p:sp>
        <p:nvSpPr>
          <p:cNvPr id="31" name="2 Marcador de contenido"/>
          <p:cNvSpPr txBox="1">
            <a:spLocks/>
          </p:cNvSpPr>
          <p:nvPr/>
        </p:nvSpPr>
        <p:spPr>
          <a:xfrm>
            <a:off x="6804248" y="4293096"/>
            <a:ext cx="1512168" cy="504056"/>
          </a:xfrm>
          <a:prstGeom prst="rect">
            <a:avLst/>
          </a:prstGeom>
        </p:spPr>
        <p:txBody>
          <a:bodyPr vert="horz" lIns="91440" tIns="45720" rIns="91440" bIns="45720" rtlCol="0">
            <a:normAutofit fontScale="70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Tiempo (s)</a:t>
            </a:r>
          </a:p>
        </p:txBody>
      </p:sp>
    </p:spTree>
    <p:extLst>
      <p:ext uri="{BB962C8B-B14F-4D97-AF65-F5344CB8AC3E}">
        <p14:creationId xmlns:p14="http://schemas.microsoft.com/office/powerpoint/2010/main" val="20692282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MX" dirty="0" smtClean="0"/>
              <a:t>Mapa curricular</a:t>
            </a:r>
            <a:endParaRPr lang="es-MX" dirty="0"/>
          </a:p>
        </p:txBody>
      </p:sp>
      <p:pic>
        <p:nvPicPr>
          <p:cNvPr id="4403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89000" y="1227138"/>
            <a:ext cx="7531100" cy="5008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35118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1143000"/>
          </a:xfrm>
        </p:spPr>
        <p:txBody>
          <a:bodyPr>
            <a:normAutofit fontScale="90000"/>
          </a:bodyPr>
          <a:lstStyle/>
          <a:p>
            <a:r>
              <a:rPr lang="es-MX" dirty="0" smtClean="0"/>
              <a:t>Constante de tiempo de un capacitor</a:t>
            </a:r>
            <a:endParaRPr lang="es-MX" dirty="0"/>
          </a:p>
        </p:txBody>
      </p:sp>
      <p:sp>
        <p:nvSpPr>
          <p:cNvPr id="3" name="2 Marcador de contenido"/>
          <p:cNvSpPr>
            <a:spLocks noGrp="1"/>
          </p:cNvSpPr>
          <p:nvPr>
            <p:ph idx="1"/>
          </p:nvPr>
        </p:nvSpPr>
        <p:spPr>
          <a:xfrm>
            <a:off x="683568" y="1196752"/>
            <a:ext cx="7992888" cy="720080"/>
          </a:xfrm>
        </p:spPr>
        <p:txBody>
          <a:bodyPr>
            <a:normAutofit fontScale="77500" lnSpcReduction="20000"/>
          </a:bodyPr>
          <a:lstStyle/>
          <a:p>
            <a:pPr marL="0" lvl="0" indent="0">
              <a:buNone/>
              <a:defRPr/>
            </a:pPr>
            <a:r>
              <a:rPr lang="es-MX" dirty="0" smtClean="0"/>
              <a:t>La constante de tiempo de un capacitor se designa con la letra tau(</a:t>
            </a:r>
            <a:r>
              <a:rPr lang="es-MX" dirty="0" smtClean="0">
                <a:latin typeface="Symbol" pitchFamily="18" charset="2"/>
              </a:rPr>
              <a:t>t</a:t>
            </a:r>
            <a:r>
              <a:rPr lang="es-MX" dirty="0" smtClean="0"/>
              <a:t>) cuyas unidades son segundos.</a:t>
            </a:r>
          </a:p>
        </p:txBody>
      </p:sp>
      <p:graphicFrame>
        <p:nvGraphicFramePr>
          <p:cNvPr id="134146" name="Object 2"/>
          <p:cNvGraphicFramePr>
            <a:graphicFrameLocks noChangeAspect="1"/>
          </p:cNvGraphicFramePr>
          <p:nvPr/>
        </p:nvGraphicFramePr>
        <p:xfrm>
          <a:off x="3203848" y="2564904"/>
          <a:ext cx="796925" cy="280987"/>
        </p:xfrm>
        <a:graphic>
          <a:graphicData uri="http://schemas.openxmlformats.org/presentationml/2006/ole">
            <mc:AlternateContent xmlns:mc="http://schemas.openxmlformats.org/markup-compatibility/2006">
              <mc:Choice xmlns:v="urn:schemas-microsoft-com:vml" Requires="v">
                <p:oleObj spid="_x0000_s59394" name="Ecuación" r:id="rId3" imgW="482400" imgH="177480" progId="Equation.3">
                  <p:embed/>
                </p:oleObj>
              </mc:Choice>
              <mc:Fallback>
                <p:oleObj name="Ecuación" r:id="rId3" imgW="482400" imgH="177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848" y="2564904"/>
                        <a:ext cx="796925" cy="280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5" name="34 Conector recto"/>
          <p:cNvCxnSpPr>
            <a:endCxn id="37" idx="0"/>
          </p:cNvCxnSpPr>
          <p:nvPr/>
        </p:nvCxnSpPr>
        <p:spPr>
          <a:xfrm>
            <a:off x="884536" y="1988840"/>
            <a:ext cx="0" cy="2110542"/>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6" name="35 Conector recto"/>
          <p:cNvCxnSpPr/>
          <p:nvPr/>
        </p:nvCxnSpPr>
        <p:spPr>
          <a:xfrm flipH="1">
            <a:off x="668512" y="4077072"/>
            <a:ext cx="2160240"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7" name="36 Arco"/>
          <p:cNvSpPr/>
          <p:nvPr/>
        </p:nvSpPr>
        <p:spPr>
          <a:xfrm rot="16200000">
            <a:off x="286160" y="2659224"/>
            <a:ext cx="4077072" cy="2880320"/>
          </a:xfrm>
          <a:prstGeom prst="arc">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graphicFrame>
        <p:nvGraphicFramePr>
          <p:cNvPr id="40" name="Object 4"/>
          <p:cNvGraphicFramePr>
            <a:graphicFrameLocks noChangeAspect="1"/>
          </p:cNvGraphicFramePr>
          <p:nvPr/>
        </p:nvGraphicFramePr>
        <p:xfrm>
          <a:off x="596504" y="1916832"/>
          <a:ext cx="215900" cy="239712"/>
        </p:xfrm>
        <a:graphic>
          <a:graphicData uri="http://schemas.openxmlformats.org/presentationml/2006/ole">
            <mc:AlternateContent xmlns:mc="http://schemas.openxmlformats.org/markup-compatibility/2006">
              <mc:Choice xmlns:v="urn:schemas-microsoft-com:vml" Requires="v">
                <p:oleObj spid="_x0000_s59395" name="Ecuación" r:id="rId5" imgW="152280" imgH="177480" progId="Equation.3">
                  <p:embed/>
                </p:oleObj>
              </mc:Choice>
              <mc:Fallback>
                <p:oleObj name="Ecuación" r:id="rId5" imgW="152280" imgH="177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6504" y="1916832"/>
                        <a:ext cx="215900" cy="239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3" name="42 Conector recto"/>
          <p:cNvCxnSpPr/>
          <p:nvPr/>
        </p:nvCxnSpPr>
        <p:spPr>
          <a:xfrm>
            <a:off x="884536" y="2060848"/>
            <a:ext cx="1440160" cy="0"/>
          </a:xfrm>
          <a:prstGeom prst="line">
            <a:avLst/>
          </a:prstGeom>
          <a:ln w="19050">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4" name="43 Conector recto"/>
          <p:cNvCxnSpPr/>
          <p:nvPr/>
        </p:nvCxnSpPr>
        <p:spPr>
          <a:xfrm>
            <a:off x="1172568" y="1988840"/>
            <a:ext cx="0" cy="216024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52" name="51 Conector recto"/>
          <p:cNvCxnSpPr/>
          <p:nvPr/>
        </p:nvCxnSpPr>
        <p:spPr>
          <a:xfrm>
            <a:off x="1460600" y="1988840"/>
            <a:ext cx="0" cy="216024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54" name="53 Conector recto"/>
          <p:cNvCxnSpPr/>
          <p:nvPr/>
        </p:nvCxnSpPr>
        <p:spPr>
          <a:xfrm>
            <a:off x="1748632" y="1988840"/>
            <a:ext cx="0" cy="216024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55" name="54 Conector recto"/>
          <p:cNvCxnSpPr/>
          <p:nvPr/>
        </p:nvCxnSpPr>
        <p:spPr>
          <a:xfrm>
            <a:off x="2036664" y="1988840"/>
            <a:ext cx="0" cy="216024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56" name="55 Conector recto"/>
          <p:cNvCxnSpPr/>
          <p:nvPr/>
        </p:nvCxnSpPr>
        <p:spPr>
          <a:xfrm>
            <a:off x="2252688" y="1988840"/>
            <a:ext cx="0" cy="216024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57" name="2 Marcador de contenido"/>
          <p:cNvSpPr txBox="1">
            <a:spLocks/>
          </p:cNvSpPr>
          <p:nvPr/>
        </p:nvSpPr>
        <p:spPr>
          <a:xfrm>
            <a:off x="956544" y="4005064"/>
            <a:ext cx="1656184" cy="432048"/>
          </a:xfrm>
          <a:prstGeom prst="rect">
            <a:avLst/>
          </a:prstGeom>
        </p:spPr>
        <p:txBody>
          <a:bodyPr vert="horz" lIns="91440" tIns="45720" rIns="91440" bIns="45720" rtlCol="0">
            <a:normAutofit fontScale="77500" lnSpcReduction="20000"/>
          </a:bodyPr>
          <a:lstStyle/>
          <a:p>
            <a:pPr lvl="0">
              <a:spcBef>
                <a:spcPct val="20000"/>
              </a:spcBef>
              <a:defRPr/>
            </a:pPr>
            <a:r>
              <a:rPr lang="es-MX" sz="3200" dirty="0" smtClean="0">
                <a:latin typeface="Symbol" pitchFamily="18" charset="2"/>
              </a:rPr>
              <a:t>t</a:t>
            </a:r>
            <a:r>
              <a:rPr lang="es-MX" sz="3200" baseline="-25000" dirty="0" smtClean="0">
                <a:latin typeface="Symbol" pitchFamily="18" charset="2"/>
              </a:rPr>
              <a:t>1</a:t>
            </a:r>
            <a:r>
              <a:rPr lang="es-MX" sz="3200" dirty="0" smtClean="0">
                <a:latin typeface="Symbol" pitchFamily="18" charset="2"/>
              </a:rPr>
              <a:t> t</a:t>
            </a:r>
            <a:r>
              <a:rPr lang="es-MX" sz="3200" baseline="-25000" dirty="0" smtClean="0">
                <a:latin typeface="Symbol" pitchFamily="18" charset="2"/>
              </a:rPr>
              <a:t>2 </a:t>
            </a:r>
            <a:r>
              <a:rPr lang="es-MX" sz="3200" dirty="0" smtClean="0">
                <a:latin typeface="Symbol" pitchFamily="18" charset="2"/>
              </a:rPr>
              <a:t>t</a:t>
            </a:r>
            <a:r>
              <a:rPr lang="es-MX" sz="3200" baseline="-25000" dirty="0" smtClean="0">
                <a:latin typeface="Symbol" pitchFamily="18" charset="2"/>
              </a:rPr>
              <a:t>3 </a:t>
            </a:r>
            <a:r>
              <a:rPr lang="es-MX" sz="3200" dirty="0" smtClean="0">
                <a:latin typeface="Symbol" pitchFamily="18" charset="2"/>
              </a:rPr>
              <a:t>t</a:t>
            </a:r>
            <a:r>
              <a:rPr lang="es-MX" sz="3200" baseline="-25000" dirty="0" smtClean="0">
                <a:latin typeface="Symbol" pitchFamily="18" charset="2"/>
              </a:rPr>
              <a:t>4 </a:t>
            </a:r>
            <a:r>
              <a:rPr lang="es-MX" sz="3200" dirty="0" smtClean="0">
                <a:latin typeface="Symbol" pitchFamily="18" charset="2"/>
              </a:rPr>
              <a:t>t</a:t>
            </a:r>
            <a:r>
              <a:rPr lang="es-MX" sz="3200" baseline="-25000" dirty="0" smtClean="0">
                <a:latin typeface="Symbol" pitchFamily="18" charset="2"/>
              </a:rPr>
              <a:t>5</a:t>
            </a:r>
            <a:endParaRPr kumimoji="0" lang="es-MX" sz="3200"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58" name="57 Conector recto"/>
          <p:cNvCxnSpPr/>
          <p:nvPr/>
        </p:nvCxnSpPr>
        <p:spPr>
          <a:xfrm>
            <a:off x="740520" y="2852936"/>
            <a:ext cx="504056" cy="0"/>
          </a:xfrm>
          <a:prstGeom prst="line">
            <a:avLst/>
          </a:prstGeom>
          <a:ln w="19050">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142348" name="Object 12"/>
          <p:cNvGraphicFramePr>
            <a:graphicFrameLocks noChangeAspect="1"/>
          </p:cNvGraphicFramePr>
          <p:nvPr/>
        </p:nvGraphicFramePr>
        <p:xfrm>
          <a:off x="179512" y="2780358"/>
          <a:ext cx="646113" cy="220662"/>
        </p:xfrm>
        <a:graphic>
          <a:graphicData uri="http://schemas.openxmlformats.org/presentationml/2006/ole">
            <mc:AlternateContent xmlns:mc="http://schemas.openxmlformats.org/markup-compatibility/2006">
              <mc:Choice xmlns:v="urn:schemas-microsoft-com:vml" Requires="v">
                <p:oleObj spid="_x0000_s59396" name="Ecuación" r:id="rId7" imgW="495000" imgH="177480" progId="Equation.3">
                  <p:embed/>
                </p:oleObj>
              </mc:Choice>
              <mc:Fallback>
                <p:oleObj name="Ecuación" r:id="rId7" imgW="495000" imgH="1774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9512" y="2780358"/>
                        <a:ext cx="646113" cy="2206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0" name="2 Marcador de contenido"/>
          <p:cNvSpPr txBox="1">
            <a:spLocks/>
          </p:cNvSpPr>
          <p:nvPr/>
        </p:nvSpPr>
        <p:spPr>
          <a:xfrm>
            <a:off x="395536" y="4797152"/>
            <a:ext cx="8136904" cy="1944216"/>
          </a:xfrm>
          <a:prstGeom prst="rect">
            <a:avLst/>
          </a:prstGeom>
        </p:spPr>
        <p:txBody>
          <a:bodyPr vert="horz" lIns="91440" tIns="45720" rIns="91440" bIns="45720" rtlCol="0">
            <a:normAutofit fontScale="70000" lnSpcReduction="20000"/>
          </a:bodyPr>
          <a:lstStyle/>
          <a:p>
            <a:pPr marL="0" marR="0" lvl="0" indent="0" algn="l" defTabSz="914400" rtl="0" eaLnBrk="1" fontAlgn="auto" latinLnBrk="0" hangingPunct="1">
              <a:lnSpc>
                <a:spcPct val="100000"/>
              </a:lnSpc>
              <a:spcBef>
                <a:spcPct val="20000"/>
              </a:spcBef>
              <a:spcAft>
                <a:spcPts val="0"/>
              </a:spcAft>
              <a:buClrTx/>
              <a:buSzTx/>
              <a:buFont typeface="Symbol"/>
              <a:buChar char="t"/>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 es el tiempo que tarda un capacitor</a:t>
            </a:r>
            <a:r>
              <a:rPr kumimoji="0" lang="es-MX" sz="3200" b="0" i="0" u="none" strike="noStrike" kern="1200" cap="none" spc="0" normalizeH="0" noProof="0" dirty="0" smtClean="0">
                <a:ln>
                  <a:noFill/>
                </a:ln>
                <a:solidFill>
                  <a:schemeClr val="tx1"/>
                </a:solidFill>
                <a:effectLst/>
                <a:uLnTx/>
                <a:uFillTx/>
                <a:latin typeface="+mn-lt"/>
                <a:ea typeface="+mn-ea"/>
                <a:cs typeface="+mn-cs"/>
              </a:rPr>
              <a:t> en:</a:t>
            </a:r>
          </a:p>
          <a:p>
            <a:pPr marL="0" marR="0" lvl="0" indent="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MX" sz="3200" b="0" i="0" u="none" strike="noStrike" kern="1200" cap="none" spc="0" normalizeH="0" noProof="0" dirty="0" smtClean="0">
                <a:ln>
                  <a:noFill/>
                </a:ln>
                <a:solidFill>
                  <a:schemeClr val="tx1"/>
                </a:solidFill>
                <a:effectLst/>
                <a:uLnTx/>
                <a:uFillTx/>
                <a:latin typeface="+mn-lt"/>
                <a:ea typeface="+mn-ea"/>
                <a:cs typeface="+mn-cs"/>
              </a:rPr>
              <a:t>Cargarse al 63.2% de su capacidad o </a:t>
            </a:r>
          </a:p>
          <a:p>
            <a:pPr lvl="0">
              <a:spcBef>
                <a:spcPct val="20000"/>
              </a:spcBef>
              <a:buFont typeface="Arial" pitchFamily="34" charset="0"/>
              <a:buChar char="•"/>
              <a:defRPr/>
            </a:pPr>
            <a:r>
              <a:rPr lang="es-MX" sz="3200" dirty="0" smtClean="0"/>
              <a:t> </a:t>
            </a:r>
            <a:r>
              <a:rPr kumimoji="0" lang="es-MX" sz="3200" b="0" i="0" u="none" strike="noStrike" kern="1200" cap="none" spc="0" normalizeH="0" noProof="0" dirty="0" smtClean="0">
                <a:ln>
                  <a:noFill/>
                </a:ln>
                <a:solidFill>
                  <a:schemeClr val="tx1"/>
                </a:solidFill>
                <a:effectLst/>
                <a:uLnTx/>
                <a:uFillTx/>
                <a:latin typeface="+mn-lt"/>
                <a:ea typeface="+mn-ea"/>
                <a:cs typeface="+mn-cs"/>
              </a:rPr>
              <a:t>perder e</a:t>
            </a:r>
            <a:r>
              <a:rPr lang="es-MX" sz="3200" dirty="0" smtClean="0"/>
              <a:t>l 63.2% de su capacidad</a:t>
            </a:r>
          </a:p>
          <a:p>
            <a:pPr lvl="0">
              <a:spcBef>
                <a:spcPct val="20000"/>
              </a:spcBef>
              <a:buFont typeface="Arial" pitchFamily="34" charset="0"/>
              <a:buChar char="•"/>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Se considera que,</a:t>
            </a:r>
            <a:r>
              <a:rPr kumimoji="0" lang="es-MX" sz="3200" b="0" i="0" u="none" strike="noStrike" kern="1200" cap="none" spc="0" normalizeH="0" noProof="0" dirty="0" smtClean="0">
                <a:ln>
                  <a:noFill/>
                </a:ln>
                <a:solidFill>
                  <a:schemeClr val="tx1"/>
                </a:solidFill>
                <a:effectLst/>
                <a:uLnTx/>
                <a:uFillTx/>
                <a:latin typeface="+mn-lt"/>
                <a:ea typeface="+mn-ea"/>
                <a:cs typeface="+mn-cs"/>
              </a:rPr>
              <a:t> para que un condensador se cargue o descargue totalmente es necesario que transcurra un tiempo de  5 veces </a:t>
            </a:r>
            <a:r>
              <a:rPr kumimoji="0" lang="es-MX" sz="3200" b="0" i="0" u="none" strike="noStrike" kern="1200" cap="none" spc="0" normalizeH="0" noProof="0" dirty="0" smtClean="0">
                <a:ln>
                  <a:noFill/>
                </a:ln>
                <a:solidFill>
                  <a:schemeClr val="tx1"/>
                </a:solidFill>
                <a:effectLst/>
                <a:uLnTx/>
                <a:uFillTx/>
                <a:latin typeface="Symbol" pitchFamily="18" charset="2"/>
              </a:rPr>
              <a:t>t</a:t>
            </a:r>
            <a:r>
              <a:rPr kumimoji="0" lang="es-MX" sz="3200" b="0" i="0" u="none" strike="noStrike" kern="1200" cap="none" spc="0" normalizeH="0" noProof="0" dirty="0" smtClean="0">
                <a:ln>
                  <a:noFill/>
                </a:ln>
                <a:solidFill>
                  <a:schemeClr val="tx1"/>
                </a:solidFill>
                <a:effectLst/>
                <a:uLnTx/>
                <a:uFillTx/>
                <a:latin typeface="+mn-lt"/>
                <a:ea typeface="+mn-ea"/>
                <a:cs typeface="+mn-cs"/>
              </a:rPr>
              <a:t>.</a:t>
            </a:r>
            <a:endParaRPr kumimoji="0" lang="es-MX" sz="3200"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62" name="61 Conector recto"/>
          <p:cNvCxnSpPr/>
          <p:nvPr/>
        </p:nvCxnSpPr>
        <p:spPr>
          <a:xfrm>
            <a:off x="5148064" y="1916832"/>
            <a:ext cx="0" cy="252028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3" name="62 Conector recto"/>
          <p:cNvCxnSpPr/>
          <p:nvPr/>
        </p:nvCxnSpPr>
        <p:spPr>
          <a:xfrm flipH="1">
            <a:off x="4932040" y="4005064"/>
            <a:ext cx="2160240"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4" name="63 Arco"/>
          <p:cNvSpPr/>
          <p:nvPr/>
        </p:nvSpPr>
        <p:spPr>
          <a:xfrm rot="10800000">
            <a:off x="5148064" y="0"/>
            <a:ext cx="2880320" cy="4005064"/>
          </a:xfrm>
          <a:prstGeom prst="arc">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graphicFrame>
        <p:nvGraphicFramePr>
          <p:cNvPr id="65" name="Object 4"/>
          <p:cNvGraphicFramePr>
            <a:graphicFrameLocks noChangeAspect="1"/>
          </p:cNvGraphicFramePr>
          <p:nvPr/>
        </p:nvGraphicFramePr>
        <p:xfrm>
          <a:off x="4860032" y="1844824"/>
          <a:ext cx="215900" cy="239712"/>
        </p:xfrm>
        <a:graphic>
          <a:graphicData uri="http://schemas.openxmlformats.org/presentationml/2006/ole">
            <mc:AlternateContent xmlns:mc="http://schemas.openxmlformats.org/markup-compatibility/2006">
              <mc:Choice xmlns:v="urn:schemas-microsoft-com:vml" Requires="v">
                <p:oleObj spid="_x0000_s59397" name="Ecuación" r:id="rId9" imgW="152280" imgH="177480" progId="Equation.3">
                  <p:embed/>
                </p:oleObj>
              </mc:Choice>
              <mc:Fallback>
                <p:oleObj name="Ecuación" r:id="rId9" imgW="152280" imgH="1774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60032" y="1844824"/>
                        <a:ext cx="215900" cy="239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66" name="65 Conector recto"/>
          <p:cNvCxnSpPr/>
          <p:nvPr/>
        </p:nvCxnSpPr>
        <p:spPr>
          <a:xfrm>
            <a:off x="5148064" y="1988840"/>
            <a:ext cx="1440160" cy="0"/>
          </a:xfrm>
          <a:prstGeom prst="line">
            <a:avLst/>
          </a:prstGeom>
          <a:ln w="19050">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7" name="66 Conector recto"/>
          <p:cNvCxnSpPr/>
          <p:nvPr/>
        </p:nvCxnSpPr>
        <p:spPr>
          <a:xfrm>
            <a:off x="5436096" y="1916832"/>
            <a:ext cx="0" cy="216024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68" name="67 Conector recto"/>
          <p:cNvCxnSpPr/>
          <p:nvPr/>
        </p:nvCxnSpPr>
        <p:spPr>
          <a:xfrm>
            <a:off x="5724128" y="1916832"/>
            <a:ext cx="0" cy="216024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69" name="68 Conector recto"/>
          <p:cNvCxnSpPr/>
          <p:nvPr/>
        </p:nvCxnSpPr>
        <p:spPr>
          <a:xfrm>
            <a:off x="6012160" y="1916832"/>
            <a:ext cx="0" cy="216024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70" name="69 Conector recto"/>
          <p:cNvCxnSpPr/>
          <p:nvPr/>
        </p:nvCxnSpPr>
        <p:spPr>
          <a:xfrm>
            <a:off x="6300192" y="1916832"/>
            <a:ext cx="0" cy="216024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74" name="73 Conector recto"/>
          <p:cNvCxnSpPr/>
          <p:nvPr/>
        </p:nvCxnSpPr>
        <p:spPr>
          <a:xfrm>
            <a:off x="6516216" y="1916832"/>
            <a:ext cx="0" cy="216024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77" name="2 Marcador de contenido"/>
          <p:cNvSpPr txBox="1">
            <a:spLocks/>
          </p:cNvSpPr>
          <p:nvPr/>
        </p:nvSpPr>
        <p:spPr>
          <a:xfrm>
            <a:off x="5220072" y="3933056"/>
            <a:ext cx="1656184" cy="432048"/>
          </a:xfrm>
          <a:prstGeom prst="rect">
            <a:avLst/>
          </a:prstGeom>
        </p:spPr>
        <p:txBody>
          <a:bodyPr vert="horz" lIns="91440" tIns="45720" rIns="91440" bIns="45720" rtlCol="0">
            <a:normAutofit fontScale="77500" lnSpcReduction="20000"/>
          </a:bodyPr>
          <a:lstStyle/>
          <a:p>
            <a:pPr lvl="0">
              <a:spcBef>
                <a:spcPct val="20000"/>
              </a:spcBef>
              <a:defRPr/>
            </a:pPr>
            <a:r>
              <a:rPr lang="es-MX" sz="3200" dirty="0" smtClean="0">
                <a:latin typeface="Symbol" pitchFamily="18" charset="2"/>
              </a:rPr>
              <a:t>t</a:t>
            </a:r>
            <a:r>
              <a:rPr lang="es-MX" sz="3200" baseline="-25000" dirty="0" smtClean="0">
                <a:latin typeface="Symbol" pitchFamily="18" charset="2"/>
              </a:rPr>
              <a:t>1</a:t>
            </a:r>
            <a:r>
              <a:rPr lang="es-MX" sz="3200" dirty="0" smtClean="0">
                <a:latin typeface="Symbol" pitchFamily="18" charset="2"/>
              </a:rPr>
              <a:t> t</a:t>
            </a:r>
            <a:r>
              <a:rPr lang="es-MX" sz="3200" baseline="-25000" dirty="0" smtClean="0">
                <a:latin typeface="Symbol" pitchFamily="18" charset="2"/>
              </a:rPr>
              <a:t>2 </a:t>
            </a:r>
            <a:r>
              <a:rPr lang="es-MX" sz="3200" dirty="0" smtClean="0">
                <a:latin typeface="Symbol" pitchFamily="18" charset="2"/>
              </a:rPr>
              <a:t>t</a:t>
            </a:r>
            <a:r>
              <a:rPr lang="es-MX" sz="3200" baseline="-25000" dirty="0" smtClean="0">
                <a:latin typeface="Symbol" pitchFamily="18" charset="2"/>
              </a:rPr>
              <a:t>3 </a:t>
            </a:r>
            <a:r>
              <a:rPr lang="es-MX" sz="3200" dirty="0" smtClean="0">
                <a:latin typeface="Symbol" pitchFamily="18" charset="2"/>
              </a:rPr>
              <a:t>t</a:t>
            </a:r>
            <a:r>
              <a:rPr lang="es-MX" sz="3200" baseline="-25000" dirty="0" smtClean="0">
                <a:latin typeface="Symbol" pitchFamily="18" charset="2"/>
              </a:rPr>
              <a:t>4 </a:t>
            </a:r>
            <a:r>
              <a:rPr lang="es-MX" sz="3200" dirty="0" smtClean="0">
                <a:latin typeface="Symbol" pitchFamily="18" charset="2"/>
              </a:rPr>
              <a:t>t</a:t>
            </a:r>
            <a:r>
              <a:rPr lang="es-MX" sz="3200" baseline="-25000" dirty="0" smtClean="0">
                <a:latin typeface="Symbol" pitchFamily="18" charset="2"/>
              </a:rPr>
              <a:t>5</a:t>
            </a:r>
            <a:endParaRPr kumimoji="0" lang="es-MX" sz="3200"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78" name="77 Conector recto"/>
          <p:cNvCxnSpPr/>
          <p:nvPr/>
        </p:nvCxnSpPr>
        <p:spPr>
          <a:xfrm>
            <a:off x="4932040" y="3212976"/>
            <a:ext cx="504056" cy="0"/>
          </a:xfrm>
          <a:prstGeom prst="line">
            <a:avLst/>
          </a:prstGeom>
          <a:ln w="19050">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79" name="Object 12"/>
          <p:cNvGraphicFramePr>
            <a:graphicFrameLocks noChangeAspect="1"/>
          </p:cNvGraphicFramePr>
          <p:nvPr/>
        </p:nvGraphicFramePr>
        <p:xfrm>
          <a:off x="4213919" y="3068960"/>
          <a:ext cx="646113" cy="220662"/>
        </p:xfrm>
        <a:graphic>
          <a:graphicData uri="http://schemas.openxmlformats.org/presentationml/2006/ole">
            <mc:AlternateContent xmlns:mc="http://schemas.openxmlformats.org/markup-compatibility/2006">
              <mc:Choice xmlns:v="urn:schemas-microsoft-com:vml" Requires="v">
                <p:oleObj spid="_x0000_s59398" name="Ecuación" r:id="rId11" imgW="495000" imgH="177480" progId="Equation.3">
                  <p:embed/>
                </p:oleObj>
              </mc:Choice>
              <mc:Fallback>
                <p:oleObj name="Ecuación" r:id="rId11" imgW="495000" imgH="17748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213919" y="3068960"/>
                        <a:ext cx="646113" cy="2206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2" name="2 Marcador de contenido"/>
          <p:cNvSpPr txBox="1">
            <a:spLocks/>
          </p:cNvSpPr>
          <p:nvPr/>
        </p:nvSpPr>
        <p:spPr>
          <a:xfrm>
            <a:off x="6804248" y="4005064"/>
            <a:ext cx="1512168" cy="504056"/>
          </a:xfrm>
          <a:prstGeom prst="rect">
            <a:avLst/>
          </a:prstGeom>
        </p:spPr>
        <p:txBody>
          <a:bodyPr vert="horz" lIns="91440" tIns="45720" rIns="91440" bIns="45720" rtlCol="0">
            <a:normAutofit fontScale="70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Tiempo (s)</a:t>
            </a:r>
          </a:p>
        </p:txBody>
      </p:sp>
      <p:sp>
        <p:nvSpPr>
          <p:cNvPr id="33" name="2 Marcador de contenido"/>
          <p:cNvSpPr txBox="1">
            <a:spLocks/>
          </p:cNvSpPr>
          <p:nvPr/>
        </p:nvSpPr>
        <p:spPr>
          <a:xfrm>
            <a:off x="2627784" y="4077072"/>
            <a:ext cx="1512168" cy="504056"/>
          </a:xfrm>
          <a:prstGeom prst="rect">
            <a:avLst/>
          </a:prstGeom>
        </p:spPr>
        <p:txBody>
          <a:bodyPr vert="horz" lIns="91440" tIns="45720" rIns="91440" bIns="45720" rtlCol="0">
            <a:normAutofit fontScale="70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Tiempo (s)</a:t>
            </a:r>
          </a:p>
        </p:txBody>
      </p:sp>
    </p:spTree>
    <p:extLst>
      <p:ext uri="{BB962C8B-B14F-4D97-AF65-F5344CB8AC3E}">
        <p14:creationId xmlns:p14="http://schemas.microsoft.com/office/powerpoint/2010/main" val="2872571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1143000"/>
          </a:xfrm>
        </p:spPr>
        <p:txBody>
          <a:bodyPr/>
          <a:lstStyle/>
          <a:p>
            <a:r>
              <a:rPr lang="es-MX" dirty="0" smtClean="0"/>
              <a:t>Ejercicio </a:t>
            </a:r>
            <a:endParaRPr lang="es-MX" dirty="0"/>
          </a:p>
        </p:txBody>
      </p:sp>
      <p:sp>
        <p:nvSpPr>
          <p:cNvPr id="3" name="2 Marcador de contenido"/>
          <p:cNvSpPr>
            <a:spLocks noGrp="1"/>
          </p:cNvSpPr>
          <p:nvPr>
            <p:ph idx="1"/>
          </p:nvPr>
        </p:nvSpPr>
        <p:spPr>
          <a:xfrm>
            <a:off x="395536" y="1124744"/>
            <a:ext cx="4608512" cy="4896544"/>
          </a:xfrm>
        </p:spPr>
        <p:txBody>
          <a:bodyPr>
            <a:normAutofit/>
          </a:bodyPr>
          <a:lstStyle/>
          <a:p>
            <a:pPr marL="0" indent="0">
              <a:buNone/>
            </a:pPr>
            <a:r>
              <a:rPr lang="es-MX" dirty="0" smtClean="0"/>
              <a:t>Los siguientes datos fueron obtenidos tomando medidas directas de laboratorio</a:t>
            </a:r>
          </a:p>
          <a:p>
            <a:pPr marL="0" indent="0">
              <a:buNone/>
            </a:pPr>
            <a:r>
              <a:rPr lang="es-MX" dirty="0" smtClean="0"/>
              <a:t>Se conecta un capacitor, con una resistencia en serie de </a:t>
            </a:r>
            <a:r>
              <a:rPr lang="es-MX" dirty="0" err="1" smtClean="0"/>
              <a:t>2200</a:t>
            </a:r>
            <a:r>
              <a:rPr lang="es-MX" dirty="0" err="1" smtClean="0">
                <a:latin typeface="Symbol" pitchFamily="18" charset="2"/>
              </a:rPr>
              <a:t>W</a:t>
            </a:r>
            <a:r>
              <a:rPr lang="es-MX" dirty="0" smtClean="0">
                <a:latin typeface="Symbol" pitchFamily="18" charset="2"/>
              </a:rPr>
              <a:t> </a:t>
            </a:r>
            <a:r>
              <a:rPr lang="es-MX" dirty="0" smtClean="0"/>
              <a:t>y un voltaje de </a:t>
            </a:r>
            <a:r>
              <a:rPr lang="es-MX" dirty="0" err="1" smtClean="0"/>
              <a:t>5.62v</a:t>
            </a:r>
            <a:r>
              <a:rPr lang="es-MX" dirty="0" smtClean="0"/>
              <a:t>  </a:t>
            </a:r>
          </a:p>
        </p:txBody>
      </p:sp>
      <p:pic>
        <p:nvPicPr>
          <p:cNvPr id="4" name="Picture 3" descr="C:\Users\usuario\AppData\Local\Microsoft\Windows\Temporary Internet Files\Content.IE5\5LN7LZJ5\MC900312512[1].wmf"/>
          <p:cNvPicPr>
            <a:picLocks noChangeAspect="1" noChangeArrowheads="1"/>
          </p:cNvPicPr>
          <p:nvPr/>
        </p:nvPicPr>
        <p:blipFill>
          <a:blip r:embed="rId2" cstate="print"/>
          <a:srcRect/>
          <a:stretch>
            <a:fillRect/>
          </a:stretch>
        </p:blipFill>
        <p:spPr bwMode="auto">
          <a:xfrm>
            <a:off x="1691680" y="0"/>
            <a:ext cx="792088" cy="873412"/>
          </a:xfrm>
          <a:prstGeom prst="rect">
            <a:avLst/>
          </a:prstGeom>
          <a:noFill/>
        </p:spPr>
      </p:pic>
      <p:grpSp>
        <p:nvGrpSpPr>
          <p:cNvPr id="43" name="42 Grupo"/>
          <p:cNvGrpSpPr/>
          <p:nvPr/>
        </p:nvGrpSpPr>
        <p:grpSpPr>
          <a:xfrm rot="5400000">
            <a:off x="7352184" y="3276600"/>
            <a:ext cx="1368152" cy="376808"/>
            <a:chOff x="1259632" y="2492896"/>
            <a:chExt cx="1584176" cy="376808"/>
          </a:xfrm>
        </p:grpSpPr>
        <p:cxnSp>
          <p:nvCxnSpPr>
            <p:cNvPr id="44" name="43 Conector recto"/>
            <p:cNvCxnSpPr/>
            <p:nvPr/>
          </p:nvCxnSpPr>
          <p:spPr>
            <a:xfrm>
              <a:off x="1259632"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5" name="44 Conector recto"/>
            <p:cNvCxnSpPr/>
            <p:nvPr/>
          </p:nvCxnSpPr>
          <p:spPr>
            <a:xfrm flipV="1">
              <a:off x="1619672" y="2492896"/>
              <a:ext cx="72008" cy="14401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6" name="45 Conector recto"/>
            <p:cNvCxnSpPr/>
            <p:nvPr/>
          </p:nvCxnSpPr>
          <p:spPr>
            <a:xfrm flipH="1" flipV="1">
              <a:off x="1691680"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7" name="46 Conector recto"/>
            <p:cNvCxnSpPr/>
            <p:nvPr/>
          </p:nvCxnSpPr>
          <p:spPr>
            <a:xfrm flipH="1">
              <a:off x="1763688"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8" name="47 Conector recto"/>
            <p:cNvCxnSpPr/>
            <p:nvPr/>
          </p:nvCxnSpPr>
          <p:spPr>
            <a:xfrm flipH="1" flipV="1">
              <a:off x="1907704"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9" name="48 Conector recto"/>
            <p:cNvCxnSpPr/>
            <p:nvPr/>
          </p:nvCxnSpPr>
          <p:spPr>
            <a:xfrm flipH="1">
              <a:off x="1979712"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0" name="49 Conector recto"/>
            <p:cNvCxnSpPr/>
            <p:nvPr/>
          </p:nvCxnSpPr>
          <p:spPr>
            <a:xfrm flipH="1" flipV="1">
              <a:off x="2123728"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1" name="50 Conector recto"/>
            <p:cNvCxnSpPr/>
            <p:nvPr/>
          </p:nvCxnSpPr>
          <p:spPr>
            <a:xfrm flipH="1" flipV="1">
              <a:off x="2339752"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2" name="51 Conector recto"/>
            <p:cNvCxnSpPr/>
            <p:nvPr/>
          </p:nvCxnSpPr>
          <p:spPr>
            <a:xfrm flipH="1">
              <a:off x="2195736"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3" name="52 Conector recto"/>
            <p:cNvCxnSpPr/>
            <p:nvPr/>
          </p:nvCxnSpPr>
          <p:spPr>
            <a:xfrm flipV="1">
              <a:off x="2411760" y="2636912"/>
              <a:ext cx="72008" cy="2244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4" name="53 Conector recto"/>
            <p:cNvCxnSpPr/>
            <p:nvPr/>
          </p:nvCxnSpPr>
          <p:spPr>
            <a:xfrm>
              <a:off x="2483768"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55" name="54 Conector recto"/>
          <p:cNvCxnSpPr/>
          <p:nvPr/>
        </p:nvCxnSpPr>
        <p:spPr>
          <a:xfrm>
            <a:off x="6228184" y="1988840"/>
            <a:ext cx="169168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6" name="55 Conector recto"/>
          <p:cNvCxnSpPr/>
          <p:nvPr/>
        </p:nvCxnSpPr>
        <p:spPr>
          <a:xfrm>
            <a:off x="6228184" y="4653136"/>
            <a:ext cx="183569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7" name="56 Conector recto"/>
          <p:cNvCxnSpPr/>
          <p:nvPr/>
        </p:nvCxnSpPr>
        <p:spPr>
          <a:xfrm>
            <a:off x="6228184" y="1988840"/>
            <a:ext cx="0" cy="129614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8" name="57 Conector recto"/>
          <p:cNvCxnSpPr/>
          <p:nvPr/>
        </p:nvCxnSpPr>
        <p:spPr>
          <a:xfrm>
            <a:off x="6228184" y="3501008"/>
            <a:ext cx="0" cy="115212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9" name="58 Conector recto"/>
          <p:cNvCxnSpPr/>
          <p:nvPr/>
        </p:nvCxnSpPr>
        <p:spPr>
          <a:xfrm flipH="1">
            <a:off x="5940152" y="3284984"/>
            <a:ext cx="567680"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60" name="59 Conector recto"/>
          <p:cNvCxnSpPr/>
          <p:nvPr/>
        </p:nvCxnSpPr>
        <p:spPr>
          <a:xfrm flipH="1">
            <a:off x="6047656" y="3501008"/>
            <a:ext cx="360040"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61" name="2 Marcador de contenido"/>
          <p:cNvSpPr txBox="1">
            <a:spLocks/>
          </p:cNvSpPr>
          <p:nvPr/>
        </p:nvSpPr>
        <p:spPr>
          <a:xfrm>
            <a:off x="5436096" y="2852936"/>
            <a:ext cx="827584" cy="504056"/>
          </a:xfrm>
          <a:prstGeom prst="rect">
            <a:avLst/>
          </a:prstGeom>
        </p:spPr>
        <p:txBody>
          <a:bodyPr vert="horz" lIns="91440" tIns="45720" rIns="91440" bIns="45720" rtlCol="0">
            <a:normAutofit fontScale="55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5.62 V</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62" name="61 Conector recto"/>
          <p:cNvCxnSpPr/>
          <p:nvPr/>
        </p:nvCxnSpPr>
        <p:spPr>
          <a:xfrm>
            <a:off x="7991872" y="2132856"/>
            <a:ext cx="72008" cy="57606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3" name="62 Conector recto"/>
          <p:cNvCxnSpPr/>
          <p:nvPr/>
        </p:nvCxnSpPr>
        <p:spPr>
          <a:xfrm>
            <a:off x="7919864" y="1988840"/>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4" name="63 Elipse"/>
          <p:cNvSpPr/>
          <p:nvPr/>
        </p:nvSpPr>
        <p:spPr>
          <a:xfrm>
            <a:off x="7847856" y="2276872"/>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5" name="64 Elipse"/>
          <p:cNvSpPr/>
          <p:nvPr/>
        </p:nvSpPr>
        <p:spPr>
          <a:xfrm>
            <a:off x="7991872" y="2708920"/>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66" name="65 Conector recto"/>
          <p:cNvCxnSpPr/>
          <p:nvPr/>
        </p:nvCxnSpPr>
        <p:spPr>
          <a:xfrm flipH="1">
            <a:off x="7775848" y="4149080"/>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67" name="66 Conector recto"/>
          <p:cNvCxnSpPr/>
          <p:nvPr/>
        </p:nvCxnSpPr>
        <p:spPr>
          <a:xfrm flipH="1">
            <a:off x="7775848" y="4365104"/>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68" name="67 Conector recto"/>
          <p:cNvCxnSpPr/>
          <p:nvPr/>
        </p:nvCxnSpPr>
        <p:spPr>
          <a:xfrm>
            <a:off x="8063880" y="4365104"/>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9" name="2 Marcador de contenido"/>
          <p:cNvSpPr txBox="1">
            <a:spLocks/>
          </p:cNvSpPr>
          <p:nvPr/>
        </p:nvSpPr>
        <p:spPr>
          <a:xfrm>
            <a:off x="6804248" y="2852936"/>
            <a:ext cx="1331640" cy="648072"/>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smtClean="0"/>
              <a:t>R=</a:t>
            </a:r>
            <a:r>
              <a:rPr lang="es-MX" sz="3200" dirty="0" err="1" smtClean="0"/>
              <a:t>2200</a:t>
            </a:r>
            <a:r>
              <a:rPr lang="es-MX" sz="3200" dirty="0" err="1" smtClean="0">
                <a:latin typeface="Symbol" pitchFamily="18" charset="2"/>
              </a:rPr>
              <a:t>W</a:t>
            </a:r>
            <a:endParaRPr kumimoji="0" lang="es-MX" sz="3200" b="0" i="0" u="none" strike="noStrike" kern="1200" cap="none" spc="0" normalizeH="0" baseline="0" noProof="0" dirty="0">
              <a:ln>
                <a:noFill/>
              </a:ln>
              <a:solidFill>
                <a:schemeClr val="tx1"/>
              </a:solidFill>
              <a:effectLst/>
              <a:uLnTx/>
              <a:uFillTx/>
              <a:latin typeface="Symbol" pitchFamily="18" charset="2"/>
            </a:endParaRPr>
          </a:p>
        </p:txBody>
      </p:sp>
      <p:sp>
        <p:nvSpPr>
          <p:cNvPr id="70" name="2 Marcador de contenido"/>
          <p:cNvSpPr txBox="1">
            <a:spLocks/>
          </p:cNvSpPr>
          <p:nvPr/>
        </p:nvSpPr>
        <p:spPr>
          <a:xfrm>
            <a:off x="7127776" y="3717032"/>
            <a:ext cx="648072" cy="604664"/>
          </a:xfrm>
          <a:prstGeom prst="rect">
            <a:avLst/>
          </a:prstGeom>
        </p:spPr>
        <p:txBody>
          <a:bodyPr vert="horz" lIns="91440" tIns="45720" rIns="91440" bIns="45720" rtlCol="0">
            <a:normAutofit fontScale="925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smtClean="0"/>
              <a:t>C ?</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74" name="2 Marcador de contenido"/>
          <p:cNvSpPr txBox="1">
            <a:spLocks/>
          </p:cNvSpPr>
          <p:nvPr/>
        </p:nvSpPr>
        <p:spPr>
          <a:xfrm>
            <a:off x="5615608" y="3068960"/>
            <a:ext cx="432048" cy="792088"/>
          </a:xfrm>
          <a:prstGeom prst="rect">
            <a:avLst/>
          </a:prstGeom>
        </p:spPr>
        <p:txBody>
          <a:bodyPr vert="horz" lIns="91440" tIns="45720" rIns="91440" bIns="45720" rtlCol="0">
            <a:normAutofit fontScale="625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1" i="0" u="none" strike="noStrike" kern="1200" cap="none" spc="0" normalizeH="0" baseline="0" noProof="0" dirty="0" smtClean="0">
                <a:ln>
                  <a:noFill/>
                </a:ln>
                <a:solidFill>
                  <a:schemeClr val="tx1"/>
                </a:solidFill>
                <a:effectLst/>
                <a:uLnTx/>
                <a:uFillTx/>
                <a:latin typeface="+mn-lt"/>
                <a:ea typeface="+mn-ea"/>
                <a:cs typeface="+mn-cs"/>
              </a:rPr>
              <a:t>+</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4600" b="1" dirty="0" smtClean="0"/>
              <a:t>-</a:t>
            </a:r>
            <a:endParaRPr kumimoji="0" lang="es-MX" sz="4600" b="1"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75" name="2 Marcador de contenido"/>
          <p:cNvSpPr txBox="1">
            <a:spLocks/>
          </p:cNvSpPr>
          <p:nvPr/>
        </p:nvSpPr>
        <p:spPr>
          <a:xfrm>
            <a:off x="8279904" y="3933056"/>
            <a:ext cx="432048" cy="792088"/>
          </a:xfrm>
          <a:prstGeom prst="rect">
            <a:avLst/>
          </a:prstGeom>
        </p:spPr>
        <p:txBody>
          <a:bodyPr vert="horz" lIns="91440" tIns="45720" rIns="91440" bIns="45720" rtlCol="0">
            <a:normAutofit fontScale="625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1" i="0" u="none" strike="noStrike" kern="1200" cap="none" spc="0" normalizeH="0" baseline="0" noProof="0" dirty="0" smtClean="0">
                <a:ln>
                  <a:noFill/>
                </a:ln>
                <a:solidFill>
                  <a:schemeClr val="tx1"/>
                </a:solidFill>
                <a:effectLst/>
                <a:uLnTx/>
                <a:uFillTx/>
                <a:latin typeface="+mn-lt"/>
                <a:ea typeface="+mn-ea"/>
                <a:cs typeface="+mn-cs"/>
              </a:rPr>
              <a:t>+</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4600" b="1" dirty="0" smtClean="0"/>
              <a:t>-</a:t>
            </a:r>
            <a:endParaRPr kumimoji="0" lang="es-MX" sz="4600" b="1" i="0" u="none" strike="noStrike" kern="1200" cap="none" spc="0" normalizeH="0" baseline="0" noProof="0" dirty="0" smtClean="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5436474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1143000"/>
          </a:xfrm>
        </p:spPr>
        <p:txBody>
          <a:bodyPr/>
          <a:lstStyle/>
          <a:p>
            <a:r>
              <a:rPr lang="es-MX" dirty="0" smtClean="0"/>
              <a:t>Ejercicio </a:t>
            </a:r>
            <a:endParaRPr lang="es-MX" dirty="0"/>
          </a:p>
        </p:txBody>
      </p:sp>
      <p:sp>
        <p:nvSpPr>
          <p:cNvPr id="3" name="2 Marcador de contenido"/>
          <p:cNvSpPr>
            <a:spLocks noGrp="1"/>
          </p:cNvSpPr>
          <p:nvPr>
            <p:ph idx="1"/>
          </p:nvPr>
        </p:nvSpPr>
        <p:spPr>
          <a:xfrm>
            <a:off x="251520" y="836712"/>
            <a:ext cx="3672408" cy="6021288"/>
          </a:xfrm>
        </p:spPr>
        <p:txBody>
          <a:bodyPr>
            <a:normAutofit fontScale="92500" lnSpcReduction="20000"/>
          </a:bodyPr>
          <a:lstStyle/>
          <a:p>
            <a:pPr marL="0" indent="0">
              <a:buNone/>
            </a:pPr>
            <a:r>
              <a:rPr lang="es-MX" dirty="0" smtClean="0"/>
              <a:t>La siguiente figura de  osciloscopio muestra el comportamiento de carga, determine </a:t>
            </a:r>
          </a:p>
          <a:p>
            <a:pPr marL="514350" indent="-514350">
              <a:buNone/>
            </a:pPr>
            <a:r>
              <a:rPr lang="es-MX" dirty="0" smtClean="0"/>
              <a:t>a)El valor de la capacitancia </a:t>
            </a:r>
          </a:p>
          <a:p>
            <a:pPr marL="85725" indent="-85725">
              <a:buNone/>
            </a:pPr>
            <a:r>
              <a:rPr lang="es-MX" dirty="0" smtClean="0"/>
              <a:t>b)El error del capacitor si tiene una valor nominal de 330</a:t>
            </a:r>
            <a:r>
              <a:rPr lang="es-MX" dirty="0" smtClean="0">
                <a:latin typeface="Symbol" pitchFamily="18" charset="2"/>
              </a:rPr>
              <a:t>m</a:t>
            </a:r>
            <a:r>
              <a:rPr lang="es-MX" dirty="0" smtClean="0"/>
              <a:t>F</a:t>
            </a:r>
          </a:p>
          <a:p>
            <a:pPr marL="265113" indent="-265113">
              <a:buNone/>
            </a:pPr>
            <a:r>
              <a:rPr lang="es-MX" dirty="0" smtClean="0"/>
              <a:t>c)El tiempo de carga del capacitor si se cambia la resistencia por otra de 220 </a:t>
            </a:r>
            <a:r>
              <a:rPr lang="es-MX" dirty="0" smtClean="0">
                <a:latin typeface="Symbol" pitchFamily="18" charset="2"/>
              </a:rPr>
              <a:t>W</a:t>
            </a:r>
            <a:endParaRPr lang="es-MX" dirty="0"/>
          </a:p>
        </p:txBody>
      </p:sp>
      <p:pic>
        <p:nvPicPr>
          <p:cNvPr id="150537" name="Picture 9"/>
          <p:cNvPicPr>
            <a:picLocks noChangeAspect="1" noChangeArrowheads="1"/>
          </p:cNvPicPr>
          <p:nvPr/>
        </p:nvPicPr>
        <p:blipFill>
          <a:blip r:embed="rId3" cstate="print"/>
          <a:srcRect/>
          <a:stretch>
            <a:fillRect/>
          </a:stretch>
        </p:blipFill>
        <p:spPr bwMode="auto">
          <a:xfrm>
            <a:off x="3810000" y="1052736"/>
            <a:ext cx="5334000" cy="4000500"/>
          </a:xfrm>
          <a:prstGeom prst="rect">
            <a:avLst/>
          </a:prstGeom>
          <a:noFill/>
          <a:ln w="9525">
            <a:noFill/>
            <a:miter lim="800000"/>
            <a:headEnd/>
            <a:tailEnd/>
          </a:ln>
          <a:effectLst/>
        </p:spPr>
      </p:pic>
      <p:graphicFrame>
        <p:nvGraphicFramePr>
          <p:cNvPr id="156674" name="Object 2"/>
          <p:cNvGraphicFramePr>
            <a:graphicFrameLocks noChangeAspect="1"/>
          </p:cNvGraphicFramePr>
          <p:nvPr/>
        </p:nvGraphicFramePr>
        <p:xfrm>
          <a:off x="3923928" y="1412776"/>
          <a:ext cx="431230" cy="478793"/>
        </p:xfrm>
        <a:graphic>
          <a:graphicData uri="http://schemas.openxmlformats.org/presentationml/2006/ole">
            <mc:AlternateContent xmlns:mc="http://schemas.openxmlformats.org/markup-compatibility/2006">
              <mc:Choice xmlns:v="urn:schemas-microsoft-com:vml" Requires="v">
                <p:oleObj spid="_x0000_s60418" name="Ecuación" r:id="rId4" imgW="152280" imgH="177480" progId="Equation.3">
                  <p:embed/>
                </p:oleObj>
              </mc:Choice>
              <mc:Fallback>
                <p:oleObj name="Ecuación" r:id="rId4" imgW="152280" imgH="17748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23928" y="1412776"/>
                        <a:ext cx="431230" cy="47879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 name="2 Marcador de contenido"/>
          <p:cNvSpPr txBox="1">
            <a:spLocks/>
          </p:cNvSpPr>
          <p:nvPr/>
        </p:nvSpPr>
        <p:spPr>
          <a:xfrm>
            <a:off x="6732240" y="4869160"/>
            <a:ext cx="1512168" cy="504056"/>
          </a:xfrm>
          <a:prstGeom prst="rect">
            <a:avLst/>
          </a:prstGeom>
        </p:spPr>
        <p:txBody>
          <a:bodyPr vert="horz" lIns="91440" tIns="45720" rIns="91440" bIns="45720" rtlCol="0">
            <a:normAutofit fontScale="70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Tiempo (s)</a:t>
            </a:r>
          </a:p>
        </p:txBody>
      </p:sp>
    </p:spTree>
    <p:extLst>
      <p:ext uri="{BB962C8B-B14F-4D97-AF65-F5344CB8AC3E}">
        <p14:creationId xmlns:p14="http://schemas.microsoft.com/office/powerpoint/2010/main" val="19345295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60648"/>
            <a:ext cx="8229600" cy="490066"/>
          </a:xfrm>
        </p:spPr>
        <p:txBody>
          <a:bodyPr>
            <a:normAutofit fontScale="90000"/>
          </a:bodyPr>
          <a:lstStyle/>
          <a:p>
            <a:r>
              <a:rPr lang="es-MX" dirty="0" smtClean="0"/>
              <a:t>Respuesta </a:t>
            </a:r>
            <a:endParaRPr lang="es-MX" dirty="0"/>
          </a:p>
        </p:txBody>
      </p:sp>
      <p:sp>
        <p:nvSpPr>
          <p:cNvPr id="3" name="2 Marcador de contenido"/>
          <p:cNvSpPr>
            <a:spLocks noGrp="1"/>
          </p:cNvSpPr>
          <p:nvPr>
            <p:ph idx="1"/>
          </p:nvPr>
        </p:nvSpPr>
        <p:spPr>
          <a:xfrm>
            <a:off x="395536" y="764704"/>
            <a:ext cx="8373616" cy="1656184"/>
          </a:xfrm>
        </p:spPr>
        <p:txBody>
          <a:bodyPr>
            <a:normAutofit fontScale="85000" lnSpcReduction="10000"/>
          </a:bodyPr>
          <a:lstStyle/>
          <a:p>
            <a:pPr marL="514350" indent="-514350">
              <a:buNone/>
            </a:pPr>
            <a:r>
              <a:rPr lang="es-MX" dirty="0" smtClean="0"/>
              <a:t>Primero es necesario determinar el voltaje de carga para </a:t>
            </a:r>
            <a:r>
              <a:rPr lang="es-MX" dirty="0" smtClean="0">
                <a:latin typeface="Symbol" pitchFamily="18" charset="2"/>
              </a:rPr>
              <a:t>t</a:t>
            </a:r>
          </a:p>
          <a:p>
            <a:pPr marL="514350" indent="-514350">
              <a:buNone/>
            </a:pPr>
            <a:r>
              <a:rPr lang="es-MX" dirty="0" smtClean="0"/>
              <a:t> sabemos que el voltaje de la fuente es de 5.62V</a:t>
            </a:r>
          </a:p>
          <a:p>
            <a:pPr marL="514350" indent="-514350">
              <a:buNone/>
            </a:pPr>
            <a:r>
              <a:rPr lang="es-MX" dirty="0" smtClean="0"/>
              <a:t>Por lo tanto </a:t>
            </a:r>
            <a:r>
              <a:rPr lang="es-MX" dirty="0" err="1" smtClean="0"/>
              <a:t>V</a:t>
            </a:r>
            <a:r>
              <a:rPr lang="es-MX" dirty="0" err="1" smtClean="0">
                <a:latin typeface="Symbol" pitchFamily="18" charset="2"/>
              </a:rPr>
              <a:t>t</a:t>
            </a:r>
            <a:r>
              <a:rPr lang="es-MX" dirty="0" smtClean="0">
                <a:latin typeface="Symbol" pitchFamily="18" charset="2"/>
              </a:rPr>
              <a:t>=</a:t>
            </a:r>
            <a:r>
              <a:rPr lang="es-MX" dirty="0" smtClean="0"/>
              <a:t> 3.50V</a:t>
            </a:r>
            <a:endParaRPr lang="es-MX" dirty="0"/>
          </a:p>
        </p:txBody>
      </p:sp>
      <p:graphicFrame>
        <p:nvGraphicFramePr>
          <p:cNvPr id="151554" name="Object 2"/>
          <p:cNvGraphicFramePr>
            <a:graphicFrameLocks noChangeAspect="1"/>
          </p:cNvGraphicFramePr>
          <p:nvPr/>
        </p:nvGraphicFramePr>
        <p:xfrm>
          <a:off x="5641975" y="3284538"/>
          <a:ext cx="2538413" cy="622300"/>
        </p:xfrm>
        <a:graphic>
          <a:graphicData uri="http://schemas.openxmlformats.org/presentationml/2006/ole">
            <mc:AlternateContent xmlns:mc="http://schemas.openxmlformats.org/markup-compatibility/2006">
              <mc:Choice xmlns:v="urn:schemas-microsoft-com:vml" Requires="v">
                <p:oleObj spid="_x0000_s61442" name="Ecuación" r:id="rId3" imgW="1536480" imgH="393480" progId="Equation.3">
                  <p:embed/>
                </p:oleObj>
              </mc:Choice>
              <mc:Fallback>
                <p:oleObj name="Ecuación" r:id="rId3" imgW="153648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41975" y="3284538"/>
                        <a:ext cx="2538413" cy="622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2 Marcador de contenido"/>
          <p:cNvSpPr txBox="1">
            <a:spLocks/>
          </p:cNvSpPr>
          <p:nvPr/>
        </p:nvSpPr>
        <p:spPr>
          <a:xfrm>
            <a:off x="5292080" y="1844824"/>
            <a:ext cx="3477072" cy="1656184"/>
          </a:xfrm>
          <a:prstGeom prst="rect">
            <a:avLst/>
          </a:prstGeom>
        </p:spPr>
        <p:txBody>
          <a:bodyPr vert="horz" lIns="91440" tIns="45720" rIns="91440" bIns="45720" rtlCol="0">
            <a:normAutofit fontScale="77500" lnSpcReduction="20000"/>
          </a:bodyPr>
          <a:lstStyle/>
          <a:p>
            <a:pPr lvl="0">
              <a:spcBef>
                <a:spcPct val="20000"/>
              </a:spcBef>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De la gráfica podemos determinar el valor de </a:t>
            </a:r>
            <a:r>
              <a:rPr lang="es-MX" sz="3200" dirty="0" smtClean="0">
                <a:latin typeface="Symbol" pitchFamily="18" charset="2"/>
              </a:rPr>
              <a:t>t</a:t>
            </a:r>
            <a:r>
              <a:rPr kumimoji="0" lang="es-MX" sz="3200" b="0" i="0" u="none" strike="noStrike" kern="1200" cap="none" spc="0" normalizeH="0" baseline="0" noProof="0" dirty="0" smtClean="0">
                <a:ln>
                  <a:noFill/>
                </a:ln>
                <a:solidFill>
                  <a:schemeClr val="tx1"/>
                </a:solidFill>
                <a:effectLst/>
                <a:uLnTx/>
                <a:uFillTx/>
                <a:latin typeface="+mn-lt"/>
                <a:ea typeface="+mn-ea"/>
                <a:cs typeface="+mn-cs"/>
              </a:rPr>
              <a:t> =0.626seg por lo tanto la capacitancia es de  </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1" name="2 Marcador de contenido"/>
          <p:cNvSpPr txBox="1">
            <a:spLocks/>
          </p:cNvSpPr>
          <p:nvPr/>
        </p:nvSpPr>
        <p:spPr>
          <a:xfrm>
            <a:off x="5220072" y="4077072"/>
            <a:ext cx="3477072" cy="360040"/>
          </a:xfrm>
          <a:prstGeom prst="rect">
            <a:avLst/>
          </a:prstGeom>
        </p:spPr>
        <p:txBody>
          <a:bodyPr vert="horz" lIns="91440" tIns="45720" rIns="91440" bIns="45720" rtlCol="0">
            <a:normAutofit fontScale="70000" lnSpcReduction="20000"/>
          </a:bodyPr>
          <a:lstStyle/>
          <a:p>
            <a:pPr lvl="0">
              <a:spcBef>
                <a:spcPct val="20000"/>
              </a:spcBef>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error</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151558" name="Object 6"/>
          <p:cNvGraphicFramePr>
            <a:graphicFrameLocks noChangeAspect="1"/>
          </p:cNvGraphicFramePr>
          <p:nvPr/>
        </p:nvGraphicFramePr>
        <p:xfrm>
          <a:off x="5508104" y="4509120"/>
          <a:ext cx="2914650" cy="1404937"/>
        </p:xfrm>
        <a:graphic>
          <a:graphicData uri="http://schemas.openxmlformats.org/presentationml/2006/ole">
            <mc:AlternateContent xmlns:mc="http://schemas.openxmlformats.org/markup-compatibility/2006">
              <mc:Choice xmlns:v="urn:schemas-microsoft-com:vml" Requires="v">
                <p:oleObj spid="_x0000_s61443" name="Ecuación" r:id="rId5" imgW="1765080" imgH="888840" progId="Equation.3">
                  <p:embed/>
                </p:oleObj>
              </mc:Choice>
              <mc:Fallback>
                <p:oleObj name="Ecuación" r:id="rId5" imgW="1765080" imgH="8888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08104" y="4509120"/>
                        <a:ext cx="2914650" cy="1404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52582" name="Picture 6"/>
          <p:cNvPicPr>
            <a:picLocks noChangeAspect="1" noChangeArrowheads="1"/>
          </p:cNvPicPr>
          <p:nvPr/>
        </p:nvPicPr>
        <p:blipFill>
          <a:blip r:embed="rId7" cstate="print"/>
          <a:srcRect/>
          <a:stretch>
            <a:fillRect/>
          </a:stretch>
        </p:blipFill>
        <p:spPr bwMode="auto">
          <a:xfrm>
            <a:off x="467544" y="2348880"/>
            <a:ext cx="4564422" cy="3357736"/>
          </a:xfrm>
          <a:prstGeom prst="rect">
            <a:avLst/>
          </a:prstGeom>
          <a:noFill/>
          <a:ln w="9525">
            <a:noFill/>
            <a:miter lim="800000"/>
            <a:headEnd/>
            <a:tailEnd/>
          </a:ln>
          <a:effectLst/>
        </p:spPr>
      </p:pic>
    </p:spTree>
    <p:extLst>
      <p:ext uri="{BB962C8B-B14F-4D97-AF65-F5344CB8AC3E}">
        <p14:creationId xmlns:p14="http://schemas.microsoft.com/office/powerpoint/2010/main" val="37737723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60648"/>
            <a:ext cx="8229600" cy="490066"/>
          </a:xfrm>
        </p:spPr>
        <p:txBody>
          <a:bodyPr>
            <a:normAutofit fontScale="90000"/>
          </a:bodyPr>
          <a:lstStyle/>
          <a:p>
            <a:r>
              <a:rPr lang="es-MX" dirty="0" smtClean="0"/>
              <a:t>Respuesta </a:t>
            </a:r>
            <a:endParaRPr lang="es-MX" dirty="0"/>
          </a:p>
        </p:txBody>
      </p:sp>
      <p:sp>
        <p:nvSpPr>
          <p:cNvPr id="3" name="2 Marcador de contenido"/>
          <p:cNvSpPr>
            <a:spLocks noGrp="1"/>
          </p:cNvSpPr>
          <p:nvPr>
            <p:ph idx="1"/>
          </p:nvPr>
        </p:nvSpPr>
        <p:spPr>
          <a:xfrm>
            <a:off x="395536" y="764704"/>
            <a:ext cx="8424936" cy="1872208"/>
          </a:xfrm>
        </p:spPr>
        <p:txBody>
          <a:bodyPr>
            <a:normAutofit fontScale="85000" lnSpcReduction="10000"/>
          </a:bodyPr>
          <a:lstStyle/>
          <a:p>
            <a:pPr marL="0" indent="0">
              <a:buNone/>
            </a:pPr>
            <a:r>
              <a:rPr lang="es-MX" dirty="0" smtClean="0"/>
              <a:t>Cambiando el valor de la resistencia por 220</a:t>
            </a:r>
            <a:r>
              <a:rPr lang="es-MX" dirty="0" smtClean="0">
                <a:latin typeface="Symbol" pitchFamily="18" charset="2"/>
              </a:rPr>
              <a:t> W </a:t>
            </a:r>
            <a:r>
              <a:rPr lang="es-MX" dirty="0" smtClean="0"/>
              <a:t>el valor de es de  </a:t>
            </a:r>
            <a:r>
              <a:rPr lang="es-MX" dirty="0" smtClean="0">
                <a:latin typeface="Symbol" pitchFamily="18" charset="2"/>
              </a:rPr>
              <a:t>t</a:t>
            </a:r>
            <a:r>
              <a:rPr lang="es-MX" dirty="0" smtClean="0"/>
              <a:t> =</a:t>
            </a:r>
            <a:r>
              <a:rPr lang="es-MX" dirty="0" err="1" smtClean="0"/>
              <a:t>RC</a:t>
            </a:r>
            <a:r>
              <a:rPr lang="es-MX" dirty="0" smtClean="0"/>
              <a:t>=(220</a:t>
            </a:r>
            <a:r>
              <a:rPr lang="es-MX" dirty="0" smtClean="0">
                <a:latin typeface="Symbol" pitchFamily="18" charset="2"/>
              </a:rPr>
              <a:t> W</a:t>
            </a:r>
            <a:r>
              <a:rPr lang="es-MX" dirty="0" smtClean="0"/>
              <a:t>)(284</a:t>
            </a:r>
            <a:r>
              <a:rPr lang="es-MX" dirty="0" smtClean="0">
                <a:latin typeface="Symbol" pitchFamily="18" charset="2"/>
              </a:rPr>
              <a:t>m</a:t>
            </a:r>
            <a:r>
              <a:rPr lang="es-MX" dirty="0" smtClean="0"/>
              <a:t>F)=0.0626seg</a:t>
            </a:r>
          </a:p>
          <a:p>
            <a:pPr marL="0" indent="0">
              <a:buNone/>
            </a:pPr>
            <a:r>
              <a:rPr lang="es-MX" dirty="0" smtClean="0"/>
              <a:t>Realizando conexiones y verificando resultados tenemos la siguiente figura (datos obtenidos de laboratorio) </a:t>
            </a:r>
            <a:endParaRPr lang="es-MX" dirty="0"/>
          </a:p>
        </p:txBody>
      </p:sp>
      <p:pic>
        <p:nvPicPr>
          <p:cNvPr id="153604" name="Picture 4"/>
          <p:cNvPicPr>
            <a:picLocks noChangeAspect="1" noChangeArrowheads="1"/>
          </p:cNvPicPr>
          <p:nvPr/>
        </p:nvPicPr>
        <p:blipFill>
          <a:blip r:embed="rId2" cstate="print"/>
          <a:srcRect/>
          <a:stretch>
            <a:fillRect/>
          </a:stretch>
        </p:blipFill>
        <p:spPr bwMode="auto">
          <a:xfrm>
            <a:off x="2051720" y="2708920"/>
            <a:ext cx="4760195" cy="3501752"/>
          </a:xfrm>
          <a:prstGeom prst="rect">
            <a:avLst/>
          </a:prstGeom>
          <a:noFill/>
          <a:ln w="9525">
            <a:noFill/>
            <a:miter lim="800000"/>
            <a:headEnd/>
            <a:tailEnd/>
          </a:ln>
          <a:effectLst/>
        </p:spPr>
      </p:pic>
    </p:spTree>
    <p:extLst>
      <p:ext uri="{BB962C8B-B14F-4D97-AF65-F5344CB8AC3E}">
        <p14:creationId xmlns:p14="http://schemas.microsoft.com/office/powerpoint/2010/main" val="5178346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62074"/>
          </a:xfrm>
        </p:spPr>
        <p:txBody>
          <a:bodyPr>
            <a:normAutofit fontScale="90000"/>
          </a:bodyPr>
          <a:lstStyle/>
          <a:p>
            <a:r>
              <a:rPr lang="es-MX" dirty="0" smtClean="0"/>
              <a:t>Conexión serie de los capacitores</a:t>
            </a:r>
            <a:endParaRPr lang="es-MX" dirty="0"/>
          </a:p>
        </p:txBody>
      </p:sp>
      <p:sp>
        <p:nvSpPr>
          <p:cNvPr id="3" name="2 Marcador de contenido"/>
          <p:cNvSpPr>
            <a:spLocks noGrp="1"/>
          </p:cNvSpPr>
          <p:nvPr>
            <p:ph idx="1"/>
          </p:nvPr>
        </p:nvSpPr>
        <p:spPr>
          <a:xfrm>
            <a:off x="251520" y="1052736"/>
            <a:ext cx="8229600" cy="1584176"/>
          </a:xfrm>
        </p:spPr>
        <p:txBody>
          <a:bodyPr>
            <a:normAutofit fontScale="92500" lnSpcReduction="20000"/>
          </a:bodyPr>
          <a:lstStyle/>
          <a:p>
            <a:r>
              <a:rPr lang="es-MX" dirty="0" smtClean="0"/>
              <a:t>Los capacitores también se pueden utilizar en forma serie o paralelo y un arreglo en serie puede ser sustituido por capacitor de la siguiente capacitancia</a:t>
            </a:r>
            <a:endParaRPr lang="es-MX" dirty="0"/>
          </a:p>
        </p:txBody>
      </p:sp>
      <p:cxnSp>
        <p:nvCxnSpPr>
          <p:cNvPr id="16" name="15 Conector recto"/>
          <p:cNvCxnSpPr/>
          <p:nvPr/>
        </p:nvCxnSpPr>
        <p:spPr>
          <a:xfrm>
            <a:off x="817240" y="6237312"/>
            <a:ext cx="18002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817240" y="4581128"/>
            <a:ext cx="0" cy="165618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flipH="1">
            <a:off x="529208" y="4365104"/>
            <a:ext cx="567680"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flipH="1">
            <a:off x="673224" y="4581128"/>
            <a:ext cx="288032"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a:off x="817240" y="2852936"/>
            <a:ext cx="18002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flipH="1">
            <a:off x="2329408" y="5292824"/>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flipH="1">
            <a:off x="2329408" y="5508848"/>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sp>
        <p:nvSpPr>
          <p:cNvPr id="31" name="2 Marcador de contenido"/>
          <p:cNvSpPr txBox="1">
            <a:spLocks/>
          </p:cNvSpPr>
          <p:nvPr/>
        </p:nvSpPr>
        <p:spPr>
          <a:xfrm>
            <a:off x="2977480" y="5157192"/>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smtClean="0"/>
              <a:t>C</a:t>
            </a:r>
            <a:r>
              <a:rPr lang="es-MX" sz="3200" baseline="-25000" dirty="0" smtClean="0"/>
              <a:t>1</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49" name="48 Conector recto"/>
          <p:cNvCxnSpPr/>
          <p:nvPr/>
        </p:nvCxnSpPr>
        <p:spPr>
          <a:xfrm flipH="1">
            <a:off x="2337792" y="4356720"/>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0" name="49 Conector recto"/>
          <p:cNvCxnSpPr/>
          <p:nvPr/>
        </p:nvCxnSpPr>
        <p:spPr>
          <a:xfrm flipH="1">
            <a:off x="2337792" y="4572744"/>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1" name="50 Conector recto"/>
          <p:cNvCxnSpPr/>
          <p:nvPr/>
        </p:nvCxnSpPr>
        <p:spPr>
          <a:xfrm flipH="1">
            <a:off x="2617440" y="4581128"/>
            <a:ext cx="8384" cy="72008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3" name="52 Conector recto"/>
          <p:cNvCxnSpPr/>
          <p:nvPr/>
        </p:nvCxnSpPr>
        <p:spPr>
          <a:xfrm flipH="1">
            <a:off x="2329408" y="3492624"/>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4" name="53 Conector recto"/>
          <p:cNvCxnSpPr/>
          <p:nvPr/>
        </p:nvCxnSpPr>
        <p:spPr>
          <a:xfrm flipH="1">
            <a:off x="2329408" y="3708648"/>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sp>
        <p:nvSpPr>
          <p:cNvPr id="57" name="2 Marcador de contenido"/>
          <p:cNvSpPr txBox="1">
            <a:spLocks/>
          </p:cNvSpPr>
          <p:nvPr/>
        </p:nvSpPr>
        <p:spPr>
          <a:xfrm>
            <a:off x="2905472" y="4221088"/>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smtClean="0"/>
              <a:t>C</a:t>
            </a:r>
            <a:r>
              <a:rPr lang="es-MX" sz="3200" baseline="-25000" dirty="0" smtClean="0"/>
              <a:t>2</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sp>
        <p:nvSpPr>
          <p:cNvPr id="58" name="2 Marcador de contenido"/>
          <p:cNvSpPr txBox="1">
            <a:spLocks/>
          </p:cNvSpPr>
          <p:nvPr/>
        </p:nvSpPr>
        <p:spPr>
          <a:xfrm>
            <a:off x="2905472" y="3356992"/>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smtClean="0"/>
              <a:t>C</a:t>
            </a:r>
            <a:r>
              <a:rPr lang="es-MX" sz="3200" baseline="-25000" dirty="0" smtClean="0"/>
              <a:t>3</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65" name="64 Conector recto"/>
          <p:cNvCxnSpPr/>
          <p:nvPr/>
        </p:nvCxnSpPr>
        <p:spPr>
          <a:xfrm flipH="1">
            <a:off x="2617440" y="3717032"/>
            <a:ext cx="8384" cy="65645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7" name="66 Conector recto"/>
          <p:cNvCxnSpPr/>
          <p:nvPr/>
        </p:nvCxnSpPr>
        <p:spPr>
          <a:xfrm flipH="1">
            <a:off x="2617440" y="2852936"/>
            <a:ext cx="8384" cy="65645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8" name="67 Conector recto"/>
          <p:cNvCxnSpPr/>
          <p:nvPr/>
        </p:nvCxnSpPr>
        <p:spPr>
          <a:xfrm flipH="1">
            <a:off x="2617440" y="5517232"/>
            <a:ext cx="8384" cy="72008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2" name="71 Conector recto"/>
          <p:cNvCxnSpPr/>
          <p:nvPr/>
        </p:nvCxnSpPr>
        <p:spPr>
          <a:xfrm>
            <a:off x="817240" y="2852936"/>
            <a:ext cx="0" cy="151216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8" name="77 Conector recto"/>
          <p:cNvCxnSpPr/>
          <p:nvPr/>
        </p:nvCxnSpPr>
        <p:spPr>
          <a:xfrm>
            <a:off x="4633664" y="5517232"/>
            <a:ext cx="18002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9" name="78 Conector recto"/>
          <p:cNvCxnSpPr/>
          <p:nvPr/>
        </p:nvCxnSpPr>
        <p:spPr>
          <a:xfrm>
            <a:off x="4633664" y="5013176"/>
            <a:ext cx="0" cy="50405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0" name="79 Conector recto"/>
          <p:cNvCxnSpPr/>
          <p:nvPr/>
        </p:nvCxnSpPr>
        <p:spPr>
          <a:xfrm flipH="1">
            <a:off x="4345632" y="4797152"/>
            <a:ext cx="567680"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1" name="80 Conector recto"/>
          <p:cNvCxnSpPr/>
          <p:nvPr/>
        </p:nvCxnSpPr>
        <p:spPr>
          <a:xfrm flipH="1">
            <a:off x="4489648" y="5013176"/>
            <a:ext cx="288032"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2" name="81 Conector recto"/>
          <p:cNvCxnSpPr/>
          <p:nvPr/>
        </p:nvCxnSpPr>
        <p:spPr>
          <a:xfrm>
            <a:off x="4633664" y="4293096"/>
            <a:ext cx="18002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6" name="85 Conector recto"/>
          <p:cNvCxnSpPr/>
          <p:nvPr/>
        </p:nvCxnSpPr>
        <p:spPr>
          <a:xfrm flipH="1">
            <a:off x="6154216" y="4788768"/>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87" name="86 Conector recto"/>
          <p:cNvCxnSpPr/>
          <p:nvPr/>
        </p:nvCxnSpPr>
        <p:spPr>
          <a:xfrm flipH="1">
            <a:off x="6154216" y="5004792"/>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sp>
        <p:nvSpPr>
          <p:cNvPr id="91" name="2 Marcador de contenido"/>
          <p:cNvSpPr txBox="1">
            <a:spLocks/>
          </p:cNvSpPr>
          <p:nvPr/>
        </p:nvSpPr>
        <p:spPr>
          <a:xfrm>
            <a:off x="6721896" y="4653136"/>
            <a:ext cx="1234480" cy="792088"/>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err="1" smtClean="0"/>
              <a:t>C</a:t>
            </a:r>
            <a:r>
              <a:rPr lang="es-MX" sz="3200" baseline="-25000" dirty="0" err="1" smtClean="0"/>
              <a:t>eq</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93" name="92 Conector recto"/>
          <p:cNvCxnSpPr/>
          <p:nvPr/>
        </p:nvCxnSpPr>
        <p:spPr>
          <a:xfrm>
            <a:off x="6433864" y="4293096"/>
            <a:ext cx="0" cy="5124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6" name="95 Conector recto"/>
          <p:cNvCxnSpPr/>
          <p:nvPr/>
        </p:nvCxnSpPr>
        <p:spPr>
          <a:xfrm>
            <a:off x="4633664" y="4293096"/>
            <a:ext cx="0" cy="50405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1" name="100 Conector recto"/>
          <p:cNvCxnSpPr/>
          <p:nvPr/>
        </p:nvCxnSpPr>
        <p:spPr>
          <a:xfrm>
            <a:off x="6433864" y="5004792"/>
            <a:ext cx="0" cy="512440"/>
          </a:xfrm>
          <a:prstGeom prst="line">
            <a:avLst/>
          </a:prstGeom>
          <a:ln w="28575"/>
        </p:spPr>
        <p:style>
          <a:lnRef idx="1">
            <a:schemeClr val="accent1"/>
          </a:lnRef>
          <a:fillRef idx="0">
            <a:schemeClr val="accent1"/>
          </a:fillRef>
          <a:effectRef idx="0">
            <a:schemeClr val="accent1"/>
          </a:effectRef>
          <a:fontRef idx="minor">
            <a:schemeClr val="tx1"/>
          </a:fontRef>
        </p:style>
      </p:cxnSp>
      <p:graphicFrame>
        <p:nvGraphicFramePr>
          <p:cNvPr id="143363" name="Object 3"/>
          <p:cNvGraphicFramePr>
            <a:graphicFrameLocks noChangeAspect="1"/>
          </p:cNvGraphicFramePr>
          <p:nvPr/>
        </p:nvGraphicFramePr>
        <p:xfrm>
          <a:off x="4283968" y="2924944"/>
          <a:ext cx="3892793" cy="936104"/>
        </p:xfrm>
        <a:graphic>
          <a:graphicData uri="http://schemas.openxmlformats.org/presentationml/2006/ole">
            <mc:AlternateContent xmlns:mc="http://schemas.openxmlformats.org/markup-compatibility/2006">
              <mc:Choice xmlns:v="urn:schemas-microsoft-com:vml" Requires="v">
                <p:oleObj spid="_x0000_s62466" name="Ecuación" r:id="rId3" imgW="1714320" imgH="431640" progId="Equation.3">
                  <p:embed/>
                </p:oleObj>
              </mc:Choice>
              <mc:Fallback>
                <p:oleObj name="Ecuación" r:id="rId3" imgW="1714320" imgH="431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3968" y="2924944"/>
                        <a:ext cx="3892793" cy="93610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141550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62074"/>
          </a:xfrm>
        </p:spPr>
        <p:txBody>
          <a:bodyPr>
            <a:normAutofit fontScale="90000"/>
          </a:bodyPr>
          <a:lstStyle/>
          <a:p>
            <a:r>
              <a:rPr lang="es-MX" dirty="0" smtClean="0"/>
              <a:t>Conexión paralelo de los capacitores</a:t>
            </a:r>
            <a:endParaRPr lang="es-MX" dirty="0"/>
          </a:p>
        </p:txBody>
      </p:sp>
      <p:sp>
        <p:nvSpPr>
          <p:cNvPr id="3" name="2 Marcador de contenido"/>
          <p:cNvSpPr>
            <a:spLocks noGrp="1"/>
          </p:cNvSpPr>
          <p:nvPr>
            <p:ph idx="1"/>
          </p:nvPr>
        </p:nvSpPr>
        <p:spPr>
          <a:xfrm>
            <a:off x="251520" y="1196752"/>
            <a:ext cx="8229600" cy="792088"/>
          </a:xfrm>
        </p:spPr>
        <p:txBody>
          <a:bodyPr>
            <a:normAutofit fontScale="85000" lnSpcReduction="20000"/>
          </a:bodyPr>
          <a:lstStyle/>
          <a:p>
            <a:r>
              <a:rPr lang="es-MX" dirty="0" smtClean="0"/>
              <a:t>Los capacitores en paralelo tienen la siguiente  capacitancia equivalente</a:t>
            </a:r>
            <a:endParaRPr lang="es-MX" dirty="0"/>
          </a:p>
        </p:txBody>
      </p:sp>
      <p:cxnSp>
        <p:nvCxnSpPr>
          <p:cNvPr id="16" name="15 Conector recto"/>
          <p:cNvCxnSpPr/>
          <p:nvPr/>
        </p:nvCxnSpPr>
        <p:spPr>
          <a:xfrm>
            <a:off x="755576" y="3717032"/>
            <a:ext cx="3312368"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755576" y="3068960"/>
            <a:ext cx="0" cy="64807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flipH="1">
            <a:off x="457200" y="2852936"/>
            <a:ext cx="567680"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flipH="1">
            <a:off x="601216" y="3068960"/>
            <a:ext cx="288032"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a:off x="755576" y="2204864"/>
            <a:ext cx="3312368"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1" name="2 Marcador de contenido"/>
          <p:cNvSpPr txBox="1">
            <a:spLocks/>
          </p:cNvSpPr>
          <p:nvPr/>
        </p:nvSpPr>
        <p:spPr>
          <a:xfrm>
            <a:off x="1331640" y="2276872"/>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smtClean="0"/>
              <a:t>C</a:t>
            </a:r>
            <a:r>
              <a:rPr lang="es-MX" sz="3200" baseline="-25000" dirty="0" smtClean="0"/>
              <a:t>1</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49" name="48 Conector recto"/>
          <p:cNvCxnSpPr/>
          <p:nvPr/>
        </p:nvCxnSpPr>
        <p:spPr>
          <a:xfrm flipH="1">
            <a:off x="2708176" y="2844552"/>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0" name="49 Conector recto"/>
          <p:cNvCxnSpPr/>
          <p:nvPr/>
        </p:nvCxnSpPr>
        <p:spPr>
          <a:xfrm flipH="1">
            <a:off x="2708176" y="3060576"/>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1" name="50 Conector recto"/>
          <p:cNvCxnSpPr/>
          <p:nvPr/>
        </p:nvCxnSpPr>
        <p:spPr>
          <a:xfrm flipH="1">
            <a:off x="2987824" y="3068960"/>
            <a:ext cx="8384" cy="64807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7" name="2 Marcador de contenido"/>
          <p:cNvSpPr txBox="1">
            <a:spLocks/>
          </p:cNvSpPr>
          <p:nvPr/>
        </p:nvSpPr>
        <p:spPr>
          <a:xfrm>
            <a:off x="3059832" y="2348880"/>
            <a:ext cx="586408"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smtClean="0"/>
              <a:t>C</a:t>
            </a:r>
            <a:r>
              <a:rPr lang="es-MX" sz="3200" baseline="-25000" dirty="0" smtClean="0"/>
              <a:t>2</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sp>
        <p:nvSpPr>
          <p:cNvPr id="58" name="2 Marcador de contenido"/>
          <p:cNvSpPr txBox="1">
            <a:spLocks/>
          </p:cNvSpPr>
          <p:nvPr/>
        </p:nvSpPr>
        <p:spPr>
          <a:xfrm>
            <a:off x="4139952" y="2276872"/>
            <a:ext cx="648072"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smtClean="0"/>
              <a:t>C</a:t>
            </a:r>
            <a:r>
              <a:rPr lang="es-MX" sz="3200" baseline="-25000" dirty="0" smtClean="0"/>
              <a:t>3</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65" name="64 Conector recto"/>
          <p:cNvCxnSpPr/>
          <p:nvPr/>
        </p:nvCxnSpPr>
        <p:spPr>
          <a:xfrm flipH="1">
            <a:off x="2987824" y="2204864"/>
            <a:ext cx="8384" cy="65645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2" name="71 Conector recto"/>
          <p:cNvCxnSpPr/>
          <p:nvPr/>
        </p:nvCxnSpPr>
        <p:spPr>
          <a:xfrm flipH="1">
            <a:off x="745232" y="2204864"/>
            <a:ext cx="10344" cy="64807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8" name="77 Conector recto"/>
          <p:cNvCxnSpPr/>
          <p:nvPr/>
        </p:nvCxnSpPr>
        <p:spPr>
          <a:xfrm>
            <a:off x="5364088" y="4581128"/>
            <a:ext cx="18002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9" name="78 Conector recto"/>
          <p:cNvCxnSpPr/>
          <p:nvPr/>
        </p:nvCxnSpPr>
        <p:spPr>
          <a:xfrm>
            <a:off x="5364088" y="4077072"/>
            <a:ext cx="0" cy="50405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0" name="79 Conector recto"/>
          <p:cNvCxnSpPr/>
          <p:nvPr/>
        </p:nvCxnSpPr>
        <p:spPr>
          <a:xfrm flipH="1">
            <a:off x="5076056" y="3861048"/>
            <a:ext cx="567680"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1" name="80 Conector recto"/>
          <p:cNvCxnSpPr/>
          <p:nvPr/>
        </p:nvCxnSpPr>
        <p:spPr>
          <a:xfrm flipH="1">
            <a:off x="5220072" y="4077072"/>
            <a:ext cx="288032"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2" name="81 Conector recto"/>
          <p:cNvCxnSpPr/>
          <p:nvPr/>
        </p:nvCxnSpPr>
        <p:spPr>
          <a:xfrm>
            <a:off x="5364088" y="3356992"/>
            <a:ext cx="18002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6" name="85 Conector recto"/>
          <p:cNvCxnSpPr/>
          <p:nvPr/>
        </p:nvCxnSpPr>
        <p:spPr>
          <a:xfrm flipH="1">
            <a:off x="6884640" y="3852664"/>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87" name="86 Conector recto"/>
          <p:cNvCxnSpPr/>
          <p:nvPr/>
        </p:nvCxnSpPr>
        <p:spPr>
          <a:xfrm flipH="1">
            <a:off x="6884640" y="4068688"/>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sp>
        <p:nvSpPr>
          <p:cNvPr id="91" name="2 Marcador de contenido"/>
          <p:cNvSpPr txBox="1">
            <a:spLocks/>
          </p:cNvSpPr>
          <p:nvPr/>
        </p:nvSpPr>
        <p:spPr>
          <a:xfrm>
            <a:off x="7452320" y="3717032"/>
            <a:ext cx="1234480" cy="792088"/>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err="1" smtClean="0"/>
              <a:t>C</a:t>
            </a:r>
            <a:r>
              <a:rPr lang="es-MX" sz="3200" baseline="-25000" dirty="0" err="1" smtClean="0"/>
              <a:t>eq</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93" name="92 Conector recto"/>
          <p:cNvCxnSpPr/>
          <p:nvPr/>
        </p:nvCxnSpPr>
        <p:spPr>
          <a:xfrm>
            <a:off x="7164288" y="3356992"/>
            <a:ext cx="0" cy="5124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6" name="95 Conector recto"/>
          <p:cNvCxnSpPr/>
          <p:nvPr/>
        </p:nvCxnSpPr>
        <p:spPr>
          <a:xfrm>
            <a:off x="5364088" y="3356992"/>
            <a:ext cx="0" cy="50405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1" name="100 Conector recto"/>
          <p:cNvCxnSpPr/>
          <p:nvPr/>
        </p:nvCxnSpPr>
        <p:spPr>
          <a:xfrm>
            <a:off x="7164288" y="4068688"/>
            <a:ext cx="0" cy="512440"/>
          </a:xfrm>
          <a:prstGeom prst="line">
            <a:avLst/>
          </a:prstGeom>
          <a:ln w="28575"/>
        </p:spPr>
        <p:style>
          <a:lnRef idx="1">
            <a:schemeClr val="accent1"/>
          </a:lnRef>
          <a:fillRef idx="0">
            <a:schemeClr val="accent1"/>
          </a:fillRef>
          <a:effectRef idx="0">
            <a:schemeClr val="accent1"/>
          </a:effectRef>
          <a:fontRef idx="minor">
            <a:schemeClr val="tx1"/>
          </a:fontRef>
        </p:style>
      </p:cxnSp>
      <p:graphicFrame>
        <p:nvGraphicFramePr>
          <p:cNvPr id="143363" name="Object 3"/>
          <p:cNvGraphicFramePr>
            <a:graphicFrameLocks noChangeAspect="1"/>
          </p:cNvGraphicFramePr>
          <p:nvPr/>
        </p:nvGraphicFramePr>
        <p:xfrm>
          <a:off x="539552" y="4365104"/>
          <a:ext cx="4093656" cy="864096"/>
        </p:xfrm>
        <a:graphic>
          <a:graphicData uri="http://schemas.openxmlformats.org/presentationml/2006/ole">
            <mc:AlternateContent xmlns:mc="http://schemas.openxmlformats.org/markup-compatibility/2006">
              <mc:Choice xmlns:v="urn:schemas-microsoft-com:vml" Requires="v">
                <p:oleObj spid="_x0000_s63490" name="Ecuación" r:id="rId3" imgW="1091880" imgH="241200" progId="Equation.3">
                  <p:embed/>
                </p:oleObj>
              </mc:Choice>
              <mc:Fallback>
                <p:oleObj name="Ecuación" r:id="rId3" imgW="1091880" imgH="24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4365104"/>
                        <a:ext cx="4093656" cy="8640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6" name="35 Conector recto"/>
          <p:cNvCxnSpPr/>
          <p:nvPr/>
        </p:nvCxnSpPr>
        <p:spPr>
          <a:xfrm flipH="1">
            <a:off x="3779912" y="2844552"/>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37" name="36 Conector recto"/>
          <p:cNvCxnSpPr/>
          <p:nvPr/>
        </p:nvCxnSpPr>
        <p:spPr>
          <a:xfrm flipH="1">
            <a:off x="3779912" y="3060576"/>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38" name="37 Conector recto"/>
          <p:cNvCxnSpPr/>
          <p:nvPr/>
        </p:nvCxnSpPr>
        <p:spPr>
          <a:xfrm flipH="1">
            <a:off x="4067944" y="3068960"/>
            <a:ext cx="8384" cy="65645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flipH="1">
            <a:off x="4067944" y="2204864"/>
            <a:ext cx="8384" cy="65645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flipH="1">
            <a:off x="1619672" y="2844552"/>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42" name="41 Conector recto"/>
          <p:cNvCxnSpPr/>
          <p:nvPr/>
        </p:nvCxnSpPr>
        <p:spPr>
          <a:xfrm flipH="1">
            <a:off x="1619672" y="3060576"/>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43" name="42 Conector recto"/>
          <p:cNvCxnSpPr/>
          <p:nvPr/>
        </p:nvCxnSpPr>
        <p:spPr>
          <a:xfrm flipH="1">
            <a:off x="1907704" y="3068960"/>
            <a:ext cx="8384" cy="65645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4" name="43 Conector recto"/>
          <p:cNvCxnSpPr/>
          <p:nvPr/>
        </p:nvCxnSpPr>
        <p:spPr>
          <a:xfrm flipH="1">
            <a:off x="1907704" y="2204864"/>
            <a:ext cx="8384" cy="65645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344266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Ejercicio </a:t>
            </a:r>
            <a:endParaRPr lang="es-MX" dirty="0"/>
          </a:p>
        </p:txBody>
      </p:sp>
      <p:sp>
        <p:nvSpPr>
          <p:cNvPr id="3" name="2 Marcador de contenido"/>
          <p:cNvSpPr>
            <a:spLocks noGrp="1"/>
          </p:cNvSpPr>
          <p:nvPr>
            <p:ph idx="1"/>
          </p:nvPr>
        </p:nvSpPr>
        <p:spPr>
          <a:xfrm>
            <a:off x="457200" y="1600200"/>
            <a:ext cx="8229600" cy="3268960"/>
          </a:xfrm>
        </p:spPr>
        <p:txBody>
          <a:bodyPr>
            <a:normAutofit lnSpcReduction="10000"/>
          </a:bodyPr>
          <a:lstStyle/>
          <a:p>
            <a:pPr marL="514350" indent="-514350">
              <a:buNone/>
            </a:pPr>
            <a:r>
              <a:rPr lang="es-MX" dirty="0" smtClean="0"/>
              <a:t>Obtener la capacitancia equivalente de tres condensadores de 10 </a:t>
            </a:r>
            <a:r>
              <a:rPr lang="es-MX" dirty="0" err="1" smtClean="0">
                <a:latin typeface="Symbol" pitchFamily="18" charset="2"/>
              </a:rPr>
              <a:t>m</a:t>
            </a:r>
            <a:r>
              <a:rPr lang="es-MX" dirty="0" err="1" smtClean="0"/>
              <a:t>F</a:t>
            </a:r>
            <a:r>
              <a:rPr lang="es-MX" dirty="0" smtClean="0"/>
              <a:t>, 15 </a:t>
            </a:r>
            <a:r>
              <a:rPr lang="es-MX" dirty="0" err="1" smtClean="0">
                <a:latin typeface="Symbol" pitchFamily="18" charset="2"/>
              </a:rPr>
              <a:t>m</a:t>
            </a:r>
            <a:r>
              <a:rPr lang="es-MX" dirty="0" err="1" smtClean="0"/>
              <a:t>F</a:t>
            </a:r>
            <a:r>
              <a:rPr lang="es-MX" dirty="0" smtClean="0"/>
              <a:t> y 35 </a:t>
            </a:r>
            <a:r>
              <a:rPr lang="es-MX" dirty="0" err="1" smtClean="0">
                <a:latin typeface="Symbol" pitchFamily="18" charset="2"/>
              </a:rPr>
              <a:t>m</a:t>
            </a:r>
            <a:r>
              <a:rPr lang="es-MX" dirty="0" err="1" smtClean="0"/>
              <a:t>F</a:t>
            </a:r>
            <a:endParaRPr lang="es-MX" dirty="0" smtClean="0"/>
          </a:p>
          <a:p>
            <a:pPr marL="514350" indent="-514350">
              <a:buNone/>
            </a:pPr>
            <a:r>
              <a:rPr lang="es-MX" dirty="0" smtClean="0"/>
              <a:t>a)Conectados en serie</a:t>
            </a:r>
          </a:p>
          <a:p>
            <a:pPr marL="514350" indent="-514350">
              <a:buNone/>
            </a:pPr>
            <a:endParaRPr lang="es-MX" dirty="0" smtClean="0"/>
          </a:p>
          <a:p>
            <a:pPr marL="514350" indent="-514350">
              <a:buNone/>
            </a:pPr>
            <a:endParaRPr lang="es-MX" dirty="0" smtClean="0"/>
          </a:p>
          <a:p>
            <a:pPr marL="514350" indent="-514350">
              <a:buNone/>
            </a:pPr>
            <a:r>
              <a:rPr lang="es-MX" dirty="0" smtClean="0"/>
              <a:t>b)Conectados en paralelo</a:t>
            </a:r>
          </a:p>
          <a:p>
            <a:endParaRPr lang="es-MX" dirty="0"/>
          </a:p>
        </p:txBody>
      </p:sp>
      <p:pic>
        <p:nvPicPr>
          <p:cNvPr id="4" name="Picture 3" descr="C:\Users\usuario\AppData\Local\Microsoft\Windows\Temporary Internet Files\Content.IE5\5LN7LZJ5\MC900312512[1].wmf"/>
          <p:cNvPicPr>
            <a:picLocks noChangeAspect="1" noChangeArrowheads="1"/>
          </p:cNvPicPr>
          <p:nvPr/>
        </p:nvPicPr>
        <p:blipFill>
          <a:blip r:embed="rId3" cstate="print"/>
          <a:srcRect/>
          <a:stretch>
            <a:fillRect/>
          </a:stretch>
        </p:blipFill>
        <p:spPr bwMode="auto">
          <a:xfrm>
            <a:off x="2051720" y="260648"/>
            <a:ext cx="792088" cy="873412"/>
          </a:xfrm>
          <a:prstGeom prst="rect">
            <a:avLst/>
          </a:prstGeom>
          <a:noFill/>
        </p:spPr>
      </p:pic>
      <p:graphicFrame>
        <p:nvGraphicFramePr>
          <p:cNvPr id="146435" name="Object 3"/>
          <p:cNvGraphicFramePr>
            <a:graphicFrameLocks noChangeAspect="1"/>
          </p:cNvGraphicFramePr>
          <p:nvPr/>
        </p:nvGraphicFramePr>
        <p:xfrm>
          <a:off x="2392363" y="3284538"/>
          <a:ext cx="3756025" cy="681037"/>
        </p:xfrm>
        <a:graphic>
          <a:graphicData uri="http://schemas.openxmlformats.org/presentationml/2006/ole">
            <mc:AlternateContent xmlns:mc="http://schemas.openxmlformats.org/markup-compatibility/2006">
              <mc:Choice xmlns:v="urn:schemas-microsoft-com:vml" Requires="v">
                <p:oleObj spid="_x0000_s64514" name="Ecuación" r:id="rId4" imgW="2273040" imgH="431640" progId="Equation.3">
                  <p:embed/>
                </p:oleObj>
              </mc:Choice>
              <mc:Fallback>
                <p:oleObj name="Ecuación" r:id="rId4" imgW="2273040" imgH="4316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2363" y="3284538"/>
                        <a:ext cx="3756025" cy="6810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6436" name="Object 4"/>
          <p:cNvGraphicFramePr>
            <a:graphicFrameLocks noChangeAspect="1"/>
          </p:cNvGraphicFramePr>
          <p:nvPr/>
        </p:nvGraphicFramePr>
        <p:xfrm>
          <a:off x="2927350" y="5233988"/>
          <a:ext cx="2581275" cy="381000"/>
        </p:xfrm>
        <a:graphic>
          <a:graphicData uri="http://schemas.openxmlformats.org/presentationml/2006/ole">
            <mc:AlternateContent xmlns:mc="http://schemas.openxmlformats.org/markup-compatibility/2006">
              <mc:Choice xmlns:v="urn:schemas-microsoft-com:vml" Requires="v">
                <p:oleObj spid="_x0000_s64515" name="Ecuación" r:id="rId6" imgW="1562040" imgH="241200" progId="Equation.3">
                  <p:embed/>
                </p:oleObj>
              </mc:Choice>
              <mc:Fallback>
                <p:oleObj name="Ecuación" r:id="rId6" imgW="1562040" imgH="2412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27350" y="5233988"/>
                        <a:ext cx="2581275"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2966575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Ejercicio </a:t>
            </a:r>
            <a:endParaRPr lang="es-MX" dirty="0"/>
          </a:p>
        </p:txBody>
      </p:sp>
      <p:sp>
        <p:nvSpPr>
          <p:cNvPr id="3" name="2 Marcador de contenido"/>
          <p:cNvSpPr>
            <a:spLocks noGrp="1"/>
          </p:cNvSpPr>
          <p:nvPr>
            <p:ph idx="1"/>
          </p:nvPr>
        </p:nvSpPr>
        <p:spPr>
          <a:xfrm>
            <a:off x="467544" y="1628800"/>
            <a:ext cx="8229600" cy="864096"/>
          </a:xfrm>
        </p:spPr>
        <p:txBody>
          <a:bodyPr>
            <a:normAutofit fontScale="92500" lnSpcReduction="20000"/>
          </a:bodyPr>
          <a:lstStyle/>
          <a:p>
            <a:pPr marL="514350" indent="-514350">
              <a:buNone/>
            </a:pPr>
            <a:r>
              <a:rPr lang="es-MX" dirty="0" smtClean="0"/>
              <a:t>Obtener la capacitancia equivalente del siguiente circuito</a:t>
            </a:r>
          </a:p>
          <a:p>
            <a:endParaRPr lang="es-MX" dirty="0"/>
          </a:p>
        </p:txBody>
      </p:sp>
      <p:pic>
        <p:nvPicPr>
          <p:cNvPr id="4" name="Picture 3" descr="C:\Users\usuario\AppData\Local\Microsoft\Windows\Temporary Internet Files\Content.IE5\5LN7LZJ5\MC900312512[1].wmf"/>
          <p:cNvPicPr>
            <a:picLocks noChangeAspect="1" noChangeArrowheads="1"/>
          </p:cNvPicPr>
          <p:nvPr/>
        </p:nvPicPr>
        <p:blipFill>
          <a:blip r:embed="rId2" cstate="print"/>
          <a:srcRect/>
          <a:stretch>
            <a:fillRect/>
          </a:stretch>
        </p:blipFill>
        <p:spPr bwMode="auto">
          <a:xfrm>
            <a:off x="2051720" y="260648"/>
            <a:ext cx="792088" cy="873412"/>
          </a:xfrm>
          <a:prstGeom prst="rect">
            <a:avLst/>
          </a:prstGeom>
          <a:noFill/>
        </p:spPr>
      </p:pic>
      <p:cxnSp>
        <p:nvCxnSpPr>
          <p:cNvPr id="7" name="6 Conector recto"/>
          <p:cNvCxnSpPr/>
          <p:nvPr/>
        </p:nvCxnSpPr>
        <p:spPr>
          <a:xfrm>
            <a:off x="4499992" y="5652864"/>
            <a:ext cx="2592288" cy="838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a:off x="4499992" y="5508848"/>
            <a:ext cx="0" cy="296416"/>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flipV="1">
            <a:off x="1691680" y="5652864"/>
            <a:ext cx="2592288" cy="838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flipH="1">
            <a:off x="3419872" y="3348608"/>
            <a:ext cx="8384" cy="64807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6" name="2 Marcador de contenido"/>
          <p:cNvSpPr txBox="1">
            <a:spLocks/>
          </p:cNvSpPr>
          <p:nvPr/>
        </p:nvSpPr>
        <p:spPr>
          <a:xfrm>
            <a:off x="3059832" y="2916560"/>
            <a:ext cx="1152128"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smtClean="0"/>
              <a:t>C</a:t>
            </a:r>
            <a:r>
              <a:rPr lang="es-MX" sz="3200" baseline="-25000" dirty="0" smtClean="0"/>
              <a:t>1</a:t>
            </a:r>
            <a:r>
              <a:rPr lang="es-MX" sz="3200" dirty="0" smtClean="0"/>
              <a:t>=10</a:t>
            </a:r>
            <a:r>
              <a:rPr lang="es-MX" sz="3200" dirty="0" smtClean="0">
                <a:latin typeface="Symbol" pitchFamily="18" charset="2"/>
              </a:rPr>
              <a:t>m</a:t>
            </a:r>
            <a:r>
              <a:rPr lang="es-MX" sz="3200" dirty="0" smtClean="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18" name="17 Conector recto"/>
          <p:cNvCxnSpPr/>
          <p:nvPr/>
        </p:nvCxnSpPr>
        <p:spPr>
          <a:xfrm>
            <a:off x="3419872" y="3636640"/>
            <a:ext cx="86409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2915816" y="3132584"/>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a:off x="3059832" y="3132584"/>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31" name="30 Conector recto"/>
          <p:cNvCxnSpPr/>
          <p:nvPr/>
        </p:nvCxnSpPr>
        <p:spPr>
          <a:xfrm>
            <a:off x="3059832" y="3348608"/>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2" name="31 Conector recto"/>
          <p:cNvCxnSpPr/>
          <p:nvPr/>
        </p:nvCxnSpPr>
        <p:spPr>
          <a:xfrm flipH="1">
            <a:off x="2555776" y="3348608"/>
            <a:ext cx="8384" cy="656456"/>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1" name="2 Marcador de contenido"/>
          <p:cNvSpPr txBox="1">
            <a:spLocks/>
          </p:cNvSpPr>
          <p:nvPr/>
        </p:nvSpPr>
        <p:spPr>
          <a:xfrm>
            <a:off x="3131840" y="4068688"/>
            <a:ext cx="1152128"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smtClean="0"/>
              <a:t>C</a:t>
            </a:r>
            <a:r>
              <a:rPr lang="es-MX" sz="3200" baseline="-25000" dirty="0" smtClean="0"/>
              <a:t>2</a:t>
            </a:r>
            <a:r>
              <a:rPr lang="es-MX" sz="3200" dirty="0" smtClean="0"/>
              <a:t>=15</a:t>
            </a:r>
            <a:r>
              <a:rPr lang="es-MX" sz="3200" dirty="0" smtClean="0">
                <a:latin typeface="Symbol" pitchFamily="18" charset="2"/>
              </a:rPr>
              <a:t>m</a:t>
            </a:r>
            <a:r>
              <a:rPr lang="es-MX" sz="3200" dirty="0" smtClean="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48" name="47 Conector recto"/>
          <p:cNvCxnSpPr/>
          <p:nvPr/>
        </p:nvCxnSpPr>
        <p:spPr>
          <a:xfrm>
            <a:off x="2555776" y="3348608"/>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9" name="48 Conector recto"/>
          <p:cNvCxnSpPr/>
          <p:nvPr/>
        </p:nvCxnSpPr>
        <p:spPr>
          <a:xfrm>
            <a:off x="2915816" y="3780656"/>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0" name="49 Conector recto"/>
          <p:cNvCxnSpPr/>
          <p:nvPr/>
        </p:nvCxnSpPr>
        <p:spPr>
          <a:xfrm>
            <a:off x="3059832" y="3780656"/>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1" name="50 Conector recto"/>
          <p:cNvCxnSpPr/>
          <p:nvPr/>
        </p:nvCxnSpPr>
        <p:spPr>
          <a:xfrm>
            <a:off x="3059832" y="3996680"/>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2" name="51 Conector recto"/>
          <p:cNvCxnSpPr/>
          <p:nvPr/>
        </p:nvCxnSpPr>
        <p:spPr>
          <a:xfrm>
            <a:off x="2555776" y="3996680"/>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5" name="54 Conector recto"/>
          <p:cNvCxnSpPr/>
          <p:nvPr/>
        </p:nvCxnSpPr>
        <p:spPr>
          <a:xfrm>
            <a:off x="4283968" y="3420616"/>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6" name="55 Conector recto"/>
          <p:cNvCxnSpPr/>
          <p:nvPr/>
        </p:nvCxnSpPr>
        <p:spPr>
          <a:xfrm>
            <a:off x="4427984" y="3420616"/>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8" name="57 Conector recto"/>
          <p:cNvCxnSpPr/>
          <p:nvPr/>
        </p:nvCxnSpPr>
        <p:spPr>
          <a:xfrm>
            <a:off x="4427984" y="3636640"/>
            <a:ext cx="122413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9" name="2 Marcador de contenido"/>
          <p:cNvSpPr txBox="1">
            <a:spLocks/>
          </p:cNvSpPr>
          <p:nvPr/>
        </p:nvSpPr>
        <p:spPr>
          <a:xfrm>
            <a:off x="4067944" y="3132584"/>
            <a:ext cx="1152128"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smtClean="0"/>
              <a:t>C</a:t>
            </a:r>
            <a:r>
              <a:rPr lang="es-MX" sz="3200" baseline="-25000" dirty="0" smtClean="0"/>
              <a:t>3</a:t>
            </a:r>
            <a:r>
              <a:rPr lang="es-MX" sz="3200" dirty="0" smtClean="0"/>
              <a:t>=30</a:t>
            </a:r>
            <a:r>
              <a:rPr lang="es-MX" sz="3200" dirty="0" smtClean="0">
                <a:latin typeface="Symbol" pitchFamily="18" charset="2"/>
              </a:rPr>
              <a:t>m</a:t>
            </a:r>
            <a:r>
              <a:rPr lang="es-MX" sz="3200" dirty="0" smtClean="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60" name="59 Conector recto"/>
          <p:cNvCxnSpPr/>
          <p:nvPr/>
        </p:nvCxnSpPr>
        <p:spPr>
          <a:xfrm flipH="1">
            <a:off x="6156176" y="2988568"/>
            <a:ext cx="8384" cy="129614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3" name="62 Conector recto"/>
          <p:cNvCxnSpPr/>
          <p:nvPr/>
        </p:nvCxnSpPr>
        <p:spPr>
          <a:xfrm>
            <a:off x="5652120" y="2772544"/>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64" name="63 Conector recto"/>
          <p:cNvCxnSpPr/>
          <p:nvPr/>
        </p:nvCxnSpPr>
        <p:spPr>
          <a:xfrm>
            <a:off x="5796136" y="2772544"/>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65" name="64 Conector recto"/>
          <p:cNvCxnSpPr/>
          <p:nvPr/>
        </p:nvCxnSpPr>
        <p:spPr>
          <a:xfrm>
            <a:off x="5796136" y="2988568"/>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6" name="65 Conector recto"/>
          <p:cNvCxnSpPr/>
          <p:nvPr/>
        </p:nvCxnSpPr>
        <p:spPr>
          <a:xfrm flipH="1">
            <a:off x="5292080" y="2988568"/>
            <a:ext cx="8384" cy="129614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8" name="67 Conector recto"/>
          <p:cNvCxnSpPr/>
          <p:nvPr/>
        </p:nvCxnSpPr>
        <p:spPr>
          <a:xfrm>
            <a:off x="5292080" y="2988568"/>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9" name="68 Conector recto"/>
          <p:cNvCxnSpPr/>
          <p:nvPr/>
        </p:nvCxnSpPr>
        <p:spPr>
          <a:xfrm>
            <a:off x="5652120" y="3420616"/>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70" name="69 Conector recto"/>
          <p:cNvCxnSpPr/>
          <p:nvPr/>
        </p:nvCxnSpPr>
        <p:spPr>
          <a:xfrm>
            <a:off x="5796136" y="3420616"/>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71" name="70 Conector recto"/>
          <p:cNvCxnSpPr/>
          <p:nvPr/>
        </p:nvCxnSpPr>
        <p:spPr>
          <a:xfrm>
            <a:off x="5796136" y="3636640"/>
            <a:ext cx="129614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7" name="76 Conector recto"/>
          <p:cNvCxnSpPr/>
          <p:nvPr/>
        </p:nvCxnSpPr>
        <p:spPr>
          <a:xfrm>
            <a:off x="5652120" y="4068688"/>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78" name="77 Conector recto"/>
          <p:cNvCxnSpPr/>
          <p:nvPr/>
        </p:nvCxnSpPr>
        <p:spPr>
          <a:xfrm>
            <a:off x="5796136" y="4068688"/>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79" name="78 Conector recto"/>
          <p:cNvCxnSpPr/>
          <p:nvPr/>
        </p:nvCxnSpPr>
        <p:spPr>
          <a:xfrm>
            <a:off x="5796136" y="42847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0" name="79 Conector recto"/>
          <p:cNvCxnSpPr/>
          <p:nvPr/>
        </p:nvCxnSpPr>
        <p:spPr>
          <a:xfrm>
            <a:off x="5292080" y="42847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a:off x="4283968" y="5364832"/>
            <a:ext cx="0" cy="512440"/>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5" name="84 Conector recto"/>
          <p:cNvCxnSpPr/>
          <p:nvPr/>
        </p:nvCxnSpPr>
        <p:spPr>
          <a:xfrm flipH="1">
            <a:off x="7092280" y="3645024"/>
            <a:ext cx="8384" cy="201622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9" name="88 Conector recto"/>
          <p:cNvCxnSpPr/>
          <p:nvPr/>
        </p:nvCxnSpPr>
        <p:spPr>
          <a:xfrm>
            <a:off x="1691680" y="3645024"/>
            <a:ext cx="86409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0" name="89 Conector recto"/>
          <p:cNvCxnSpPr/>
          <p:nvPr/>
        </p:nvCxnSpPr>
        <p:spPr>
          <a:xfrm flipH="1">
            <a:off x="1691680" y="3645024"/>
            <a:ext cx="8384" cy="2016224"/>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2" name="2 Marcador de contenido"/>
          <p:cNvSpPr txBox="1">
            <a:spLocks/>
          </p:cNvSpPr>
          <p:nvPr/>
        </p:nvSpPr>
        <p:spPr>
          <a:xfrm>
            <a:off x="4211960" y="5013176"/>
            <a:ext cx="360040"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smtClean="0"/>
              <a:t>V</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sp>
        <p:nvSpPr>
          <p:cNvPr id="93" name="2 Marcador de contenido"/>
          <p:cNvSpPr txBox="1">
            <a:spLocks/>
          </p:cNvSpPr>
          <p:nvPr/>
        </p:nvSpPr>
        <p:spPr>
          <a:xfrm>
            <a:off x="5940152" y="2564904"/>
            <a:ext cx="1152128"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smtClean="0"/>
              <a:t>C</a:t>
            </a:r>
            <a:r>
              <a:rPr lang="es-MX" sz="3200" baseline="-25000" dirty="0" smtClean="0"/>
              <a:t>4</a:t>
            </a:r>
            <a:r>
              <a:rPr lang="es-MX" sz="3200" dirty="0" smtClean="0"/>
              <a:t>=60</a:t>
            </a:r>
            <a:r>
              <a:rPr lang="es-MX" sz="3200" dirty="0" smtClean="0">
                <a:latin typeface="Symbol" pitchFamily="18" charset="2"/>
              </a:rPr>
              <a:t>m</a:t>
            </a:r>
            <a:r>
              <a:rPr lang="es-MX" sz="3200" dirty="0" smtClean="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sp>
        <p:nvSpPr>
          <p:cNvPr id="94" name="2 Marcador de contenido"/>
          <p:cNvSpPr txBox="1">
            <a:spLocks/>
          </p:cNvSpPr>
          <p:nvPr/>
        </p:nvSpPr>
        <p:spPr>
          <a:xfrm>
            <a:off x="7020272" y="3068960"/>
            <a:ext cx="1152128"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smtClean="0"/>
              <a:t>C</a:t>
            </a:r>
            <a:r>
              <a:rPr lang="es-MX" sz="3200" baseline="-25000" dirty="0" smtClean="0"/>
              <a:t>5</a:t>
            </a:r>
            <a:r>
              <a:rPr lang="es-MX" sz="3200" dirty="0" smtClean="0"/>
              <a:t>=20</a:t>
            </a:r>
            <a:r>
              <a:rPr lang="es-MX" sz="3200" dirty="0" smtClean="0">
                <a:latin typeface="Symbol" pitchFamily="18" charset="2"/>
              </a:rPr>
              <a:t>m</a:t>
            </a:r>
            <a:r>
              <a:rPr lang="es-MX" sz="3200" dirty="0" smtClean="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95" name="94 Conector recto de flecha"/>
          <p:cNvCxnSpPr/>
          <p:nvPr/>
        </p:nvCxnSpPr>
        <p:spPr>
          <a:xfrm flipH="1">
            <a:off x="5868144" y="3284984"/>
            <a:ext cx="1080120"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7" name="2 Marcador de contenido"/>
          <p:cNvSpPr txBox="1">
            <a:spLocks/>
          </p:cNvSpPr>
          <p:nvPr/>
        </p:nvSpPr>
        <p:spPr>
          <a:xfrm>
            <a:off x="5364088" y="4509120"/>
            <a:ext cx="1152128"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smtClean="0"/>
              <a:t>C</a:t>
            </a:r>
            <a:r>
              <a:rPr lang="es-MX" sz="3200" baseline="-25000" dirty="0" smtClean="0"/>
              <a:t>6</a:t>
            </a:r>
            <a:r>
              <a:rPr lang="es-MX" sz="3200" dirty="0" smtClean="0"/>
              <a:t>=40</a:t>
            </a:r>
            <a:r>
              <a:rPr lang="es-MX" sz="3200" dirty="0" smtClean="0">
                <a:latin typeface="Symbol" pitchFamily="18" charset="2"/>
              </a:rPr>
              <a:t>m</a:t>
            </a:r>
            <a:r>
              <a:rPr lang="es-MX" sz="3200" dirty="0" smtClean="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5306087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274042"/>
          </a:xfrm>
        </p:spPr>
        <p:txBody>
          <a:bodyPr>
            <a:normAutofit fontScale="90000"/>
          </a:bodyPr>
          <a:lstStyle/>
          <a:p>
            <a:r>
              <a:rPr lang="es-MX" smtClean="0"/>
              <a:t>Respuesta</a:t>
            </a:r>
            <a:endParaRPr lang="es-MX" dirty="0"/>
          </a:p>
        </p:txBody>
      </p:sp>
      <p:sp>
        <p:nvSpPr>
          <p:cNvPr id="3" name="2 Marcador de contenido"/>
          <p:cNvSpPr>
            <a:spLocks noGrp="1"/>
          </p:cNvSpPr>
          <p:nvPr>
            <p:ph idx="1"/>
          </p:nvPr>
        </p:nvSpPr>
        <p:spPr>
          <a:xfrm>
            <a:off x="251520" y="692696"/>
            <a:ext cx="8589640" cy="720080"/>
          </a:xfrm>
        </p:spPr>
        <p:txBody>
          <a:bodyPr>
            <a:normAutofit fontScale="77500" lnSpcReduction="20000"/>
          </a:bodyPr>
          <a:lstStyle/>
          <a:p>
            <a:pPr marL="514350" indent="-514350">
              <a:buNone/>
            </a:pPr>
            <a:r>
              <a:rPr lang="es-MX" dirty="0" smtClean="0"/>
              <a:t>Los circuitos en paralelo se pueden simplificar de la siguiente forma</a:t>
            </a:r>
          </a:p>
          <a:p>
            <a:endParaRPr lang="es-MX" dirty="0"/>
          </a:p>
        </p:txBody>
      </p:sp>
      <p:grpSp>
        <p:nvGrpSpPr>
          <p:cNvPr id="4" name="178 Grupo"/>
          <p:cNvGrpSpPr/>
          <p:nvPr/>
        </p:nvGrpSpPr>
        <p:grpSpPr>
          <a:xfrm>
            <a:off x="1475656" y="1196752"/>
            <a:ext cx="6480720" cy="2456656"/>
            <a:chOff x="1691680" y="3284984"/>
            <a:chExt cx="6480720" cy="2456656"/>
          </a:xfrm>
        </p:grpSpPr>
        <p:sp>
          <p:nvSpPr>
            <p:cNvPr id="142" name="141 Rectángulo"/>
            <p:cNvSpPr/>
            <p:nvPr/>
          </p:nvSpPr>
          <p:spPr>
            <a:xfrm>
              <a:off x="5148064" y="3284984"/>
              <a:ext cx="1728192" cy="20162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7" name="46 Rectángulo"/>
            <p:cNvSpPr/>
            <p:nvPr/>
          </p:nvSpPr>
          <p:spPr>
            <a:xfrm>
              <a:off x="2339752" y="3356992"/>
              <a:ext cx="1368152" cy="1872208"/>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7" name="6 Conector recto"/>
            <p:cNvCxnSpPr/>
            <p:nvPr/>
          </p:nvCxnSpPr>
          <p:spPr>
            <a:xfrm>
              <a:off x="4499992" y="5517232"/>
              <a:ext cx="2592288" cy="838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a:off x="4499992" y="5373216"/>
              <a:ext cx="0" cy="296416"/>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flipV="1">
              <a:off x="1691680" y="5517232"/>
              <a:ext cx="2592288" cy="838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flipH="1">
              <a:off x="3419872" y="3996680"/>
              <a:ext cx="8384" cy="64807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6" name="2 Marcador de contenido"/>
            <p:cNvSpPr txBox="1">
              <a:spLocks/>
            </p:cNvSpPr>
            <p:nvPr/>
          </p:nvSpPr>
          <p:spPr>
            <a:xfrm>
              <a:off x="2483768" y="3429000"/>
              <a:ext cx="1152128"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smtClean="0"/>
                <a:t>C</a:t>
              </a:r>
              <a:r>
                <a:rPr lang="es-MX" sz="3200" baseline="-25000" dirty="0" smtClean="0"/>
                <a:t>1</a:t>
              </a:r>
              <a:r>
                <a:rPr lang="es-MX" sz="3200" dirty="0" smtClean="0"/>
                <a:t>=10</a:t>
              </a:r>
              <a:r>
                <a:rPr lang="es-MX" sz="3200" dirty="0" smtClean="0">
                  <a:latin typeface="Symbol" pitchFamily="18" charset="2"/>
                </a:rPr>
                <a:t>m</a:t>
              </a:r>
              <a:r>
                <a:rPr lang="es-MX" sz="3200" dirty="0" smtClean="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18" name="17 Conector recto"/>
            <p:cNvCxnSpPr/>
            <p:nvPr/>
          </p:nvCxnSpPr>
          <p:spPr>
            <a:xfrm>
              <a:off x="3419872" y="4365104"/>
              <a:ext cx="86409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2915816" y="3780656"/>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a:off x="3059832" y="3780656"/>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31" name="30 Conector recto"/>
            <p:cNvCxnSpPr/>
            <p:nvPr/>
          </p:nvCxnSpPr>
          <p:spPr>
            <a:xfrm>
              <a:off x="3059832" y="3996680"/>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2" name="31 Conector recto"/>
            <p:cNvCxnSpPr/>
            <p:nvPr/>
          </p:nvCxnSpPr>
          <p:spPr>
            <a:xfrm flipH="1">
              <a:off x="2555776" y="3996680"/>
              <a:ext cx="8384" cy="656456"/>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1" name="2 Marcador de contenido"/>
            <p:cNvSpPr txBox="1">
              <a:spLocks/>
            </p:cNvSpPr>
            <p:nvPr/>
          </p:nvSpPr>
          <p:spPr>
            <a:xfrm>
              <a:off x="2555776" y="4869160"/>
              <a:ext cx="1152128"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smtClean="0"/>
                <a:t>C</a:t>
              </a:r>
              <a:r>
                <a:rPr lang="es-MX" sz="3200" baseline="-25000" dirty="0" smtClean="0"/>
                <a:t>2</a:t>
              </a:r>
              <a:r>
                <a:rPr lang="es-MX" sz="3200" dirty="0" smtClean="0"/>
                <a:t>=15</a:t>
              </a:r>
              <a:r>
                <a:rPr lang="es-MX" sz="3200" dirty="0" smtClean="0">
                  <a:latin typeface="Symbol" pitchFamily="18" charset="2"/>
                </a:rPr>
                <a:t>m</a:t>
              </a:r>
              <a:r>
                <a:rPr lang="es-MX" sz="3200" dirty="0" smtClean="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48" name="47 Conector recto"/>
            <p:cNvCxnSpPr/>
            <p:nvPr/>
          </p:nvCxnSpPr>
          <p:spPr>
            <a:xfrm>
              <a:off x="2555776" y="3996680"/>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9" name="48 Conector recto"/>
            <p:cNvCxnSpPr/>
            <p:nvPr/>
          </p:nvCxnSpPr>
          <p:spPr>
            <a:xfrm>
              <a:off x="2915816" y="4428728"/>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0" name="49 Conector recto"/>
            <p:cNvCxnSpPr/>
            <p:nvPr/>
          </p:nvCxnSpPr>
          <p:spPr>
            <a:xfrm>
              <a:off x="3059832" y="4428728"/>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1" name="50 Conector recto"/>
            <p:cNvCxnSpPr/>
            <p:nvPr/>
          </p:nvCxnSpPr>
          <p:spPr>
            <a:xfrm>
              <a:off x="3059832" y="464475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2" name="51 Conector recto"/>
            <p:cNvCxnSpPr/>
            <p:nvPr/>
          </p:nvCxnSpPr>
          <p:spPr>
            <a:xfrm>
              <a:off x="2555776" y="464475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5" name="54 Conector recto"/>
            <p:cNvCxnSpPr/>
            <p:nvPr/>
          </p:nvCxnSpPr>
          <p:spPr>
            <a:xfrm>
              <a:off x="4283968" y="4068688"/>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6" name="55 Conector recto"/>
            <p:cNvCxnSpPr/>
            <p:nvPr/>
          </p:nvCxnSpPr>
          <p:spPr>
            <a:xfrm>
              <a:off x="4427984" y="4068688"/>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8" name="57 Conector recto"/>
            <p:cNvCxnSpPr/>
            <p:nvPr/>
          </p:nvCxnSpPr>
          <p:spPr>
            <a:xfrm>
              <a:off x="4427984" y="4284712"/>
              <a:ext cx="122413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9" name="2 Marcador de contenido"/>
            <p:cNvSpPr txBox="1">
              <a:spLocks/>
            </p:cNvSpPr>
            <p:nvPr/>
          </p:nvSpPr>
          <p:spPr>
            <a:xfrm>
              <a:off x="4067944" y="3780656"/>
              <a:ext cx="1152128"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smtClean="0"/>
                <a:t>C</a:t>
              </a:r>
              <a:r>
                <a:rPr lang="es-MX" sz="3200" baseline="-25000" dirty="0" smtClean="0"/>
                <a:t>3</a:t>
              </a:r>
              <a:r>
                <a:rPr lang="es-MX" sz="3200" dirty="0" smtClean="0"/>
                <a:t>=30</a:t>
              </a:r>
              <a:r>
                <a:rPr lang="es-MX" sz="3200" dirty="0" smtClean="0">
                  <a:latin typeface="Symbol" pitchFamily="18" charset="2"/>
                </a:rPr>
                <a:t>m</a:t>
              </a:r>
              <a:r>
                <a:rPr lang="es-MX" sz="3200" dirty="0" smtClean="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60" name="59 Conector recto"/>
            <p:cNvCxnSpPr/>
            <p:nvPr/>
          </p:nvCxnSpPr>
          <p:spPr>
            <a:xfrm flipH="1">
              <a:off x="6156176" y="3636640"/>
              <a:ext cx="8384" cy="129614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3" name="62 Conector recto"/>
            <p:cNvCxnSpPr/>
            <p:nvPr/>
          </p:nvCxnSpPr>
          <p:spPr>
            <a:xfrm>
              <a:off x="5652120" y="3420616"/>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64" name="63 Conector recto"/>
            <p:cNvCxnSpPr/>
            <p:nvPr/>
          </p:nvCxnSpPr>
          <p:spPr>
            <a:xfrm>
              <a:off x="5796136" y="3420616"/>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65" name="64 Conector recto"/>
            <p:cNvCxnSpPr/>
            <p:nvPr/>
          </p:nvCxnSpPr>
          <p:spPr>
            <a:xfrm>
              <a:off x="5796136" y="3636640"/>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6" name="65 Conector recto"/>
            <p:cNvCxnSpPr/>
            <p:nvPr/>
          </p:nvCxnSpPr>
          <p:spPr>
            <a:xfrm flipH="1">
              <a:off x="5292080" y="3636640"/>
              <a:ext cx="8384" cy="129614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8" name="67 Conector recto"/>
            <p:cNvCxnSpPr/>
            <p:nvPr/>
          </p:nvCxnSpPr>
          <p:spPr>
            <a:xfrm>
              <a:off x="5292080" y="3636640"/>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9" name="68 Conector recto"/>
            <p:cNvCxnSpPr/>
            <p:nvPr/>
          </p:nvCxnSpPr>
          <p:spPr>
            <a:xfrm>
              <a:off x="5652120" y="4068688"/>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70" name="69 Conector recto"/>
            <p:cNvCxnSpPr/>
            <p:nvPr/>
          </p:nvCxnSpPr>
          <p:spPr>
            <a:xfrm>
              <a:off x="5796136" y="4068688"/>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71" name="70 Conector recto"/>
            <p:cNvCxnSpPr/>
            <p:nvPr/>
          </p:nvCxnSpPr>
          <p:spPr>
            <a:xfrm>
              <a:off x="5796136" y="4284712"/>
              <a:ext cx="129614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7" name="76 Conector recto"/>
            <p:cNvCxnSpPr/>
            <p:nvPr/>
          </p:nvCxnSpPr>
          <p:spPr>
            <a:xfrm>
              <a:off x="5652120" y="4716760"/>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78" name="77 Conector recto"/>
            <p:cNvCxnSpPr/>
            <p:nvPr/>
          </p:nvCxnSpPr>
          <p:spPr>
            <a:xfrm>
              <a:off x="5796136" y="4716760"/>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79" name="78 Conector recto"/>
            <p:cNvCxnSpPr/>
            <p:nvPr/>
          </p:nvCxnSpPr>
          <p:spPr>
            <a:xfrm>
              <a:off x="5796136" y="4932784"/>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0" name="79 Conector recto"/>
            <p:cNvCxnSpPr/>
            <p:nvPr/>
          </p:nvCxnSpPr>
          <p:spPr>
            <a:xfrm>
              <a:off x="5292080" y="4932784"/>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a:off x="4283968" y="5229200"/>
              <a:ext cx="0" cy="512440"/>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5" name="84 Conector recto"/>
            <p:cNvCxnSpPr/>
            <p:nvPr/>
          </p:nvCxnSpPr>
          <p:spPr>
            <a:xfrm flipH="1">
              <a:off x="7092280" y="4293096"/>
              <a:ext cx="8384" cy="122413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9" name="88 Conector recto"/>
            <p:cNvCxnSpPr/>
            <p:nvPr/>
          </p:nvCxnSpPr>
          <p:spPr>
            <a:xfrm>
              <a:off x="1691680" y="4293096"/>
              <a:ext cx="86409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0" name="89 Conector recto"/>
            <p:cNvCxnSpPr/>
            <p:nvPr/>
          </p:nvCxnSpPr>
          <p:spPr>
            <a:xfrm flipH="1">
              <a:off x="1691680" y="4293096"/>
              <a:ext cx="8384" cy="1224136"/>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2" name="2 Marcador de contenido"/>
            <p:cNvSpPr txBox="1">
              <a:spLocks/>
            </p:cNvSpPr>
            <p:nvPr/>
          </p:nvSpPr>
          <p:spPr>
            <a:xfrm>
              <a:off x="4211960" y="4877544"/>
              <a:ext cx="360040"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smtClean="0"/>
                <a:t>V</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sp>
          <p:nvSpPr>
            <p:cNvPr id="93" name="2 Marcador de contenido"/>
            <p:cNvSpPr txBox="1">
              <a:spLocks/>
            </p:cNvSpPr>
            <p:nvPr/>
          </p:nvSpPr>
          <p:spPr>
            <a:xfrm>
              <a:off x="5796136" y="3284984"/>
              <a:ext cx="1152128"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smtClean="0"/>
                <a:t>C</a:t>
              </a:r>
              <a:r>
                <a:rPr lang="es-MX" sz="3200" baseline="-25000" dirty="0" smtClean="0"/>
                <a:t>4</a:t>
              </a:r>
              <a:r>
                <a:rPr lang="es-MX" sz="3200" dirty="0" smtClean="0"/>
                <a:t>=60</a:t>
              </a:r>
              <a:r>
                <a:rPr lang="es-MX" sz="3200" dirty="0" smtClean="0">
                  <a:latin typeface="Symbol" pitchFamily="18" charset="2"/>
                </a:rPr>
                <a:t>m</a:t>
              </a:r>
              <a:r>
                <a:rPr lang="es-MX" sz="3200" dirty="0" smtClean="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sp>
          <p:nvSpPr>
            <p:cNvPr id="94" name="2 Marcador de contenido"/>
            <p:cNvSpPr txBox="1">
              <a:spLocks/>
            </p:cNvSpPr>
            <p:nvPr/>
          </p:nvSpPr>
          <p:spPr>
            <a:xfrm>
              <a:off x="7020272" y="3717032"/>
              <a:ext cx="1152128"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smtClean="0"/>
                <a:t>C</a:t>
              </a:r>
              <a:r>
                <a:rPr lang="es-MX" sz="3200" baseline="-25000" dirty="0" smtClean="0"/>
                <a:t>5</a:t>
              </a:r>
              <a:r>
                <a:rPr lang="es-MX" sz="3200" dirty="0" smtClean="0"/>
                <a:t>=20</a:t>
              </a:r>
              <a:r>
                <a:rPr lang="es-MX" sz="3200" dirty="0" smtClean="0">
                  <a:latin typeface="Symbol" pitchFamily="18" charset="2"/>
                </a:rPr>
                <a:t>m</a:t>
              </a:r>
              <a:r>
                <a:rPr lang="es-MX" sz="3200" dirty="0" smtClean="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95" name="94 Conector recto de flecha"/>
            <p:cNvCxnSpPr/>
            <p:nvPr/>
          </p:nvCxnSpPr>
          <p:spPr>
            <a:xfrm flipH="1">
              <a:off x="5868144" y="3933056"/>
              <a:ext cx="1080120"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7" name="2 Marcador de contenido"/>
            <p:cNvSpPr txBox="1">
              <a:spLocks/>
            </p:cNvSpPr>
            <p:nvPr/>
          </p:nvSpPr>
          <p:spPr>
            <a:xfrm>
              <a:off x="5796136" y="4941168"/>
              <a:ext cx="1152128"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smtClean="0"/>
                <a:t>C</a:t>
              </a:r>
              <a:r>
                <a:rPr lang="es-MX" sz="3200" baseline="-25000" dirty="0" smtClean="0"/>
                <a:t>6</a:t>
              </a:r>
              <a:r>
                <a:rPr lang="es-MX" sz="3200" dirty="0" smtClean="0"/>
                <a:t>=40</a:t>
              </a:r>
              <a:r>
                <a:rPr lang="es-MX" sz="3200" dirty="0" smtClean="0">
                  <a:latin typeface="Symbol" pitchFamily="18" charset="2"/>
                </a:rPr>
                <a:t>m</a:t>
              </a:r>
              <a:r>
                <a:rPr lang="es-MX" sz="3200" dirty="0" smtClean="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grpSp>
      <p:grpSp>
        <p:nvGrpSpPr>
          <p:cNvPr id="5" name="179 Grupo"/>
          <p:cNvGrpSpPr/>
          <p:nvPr/>
        </p:nvGrpSpPr>
        <p:grpSpPr>
          <a:xfrm>
            <a:off x="323528" y="4509120"/>
            <a:ext cx="5184576" cy="1736576"/>
            <a:chOff x="1619672" y="764704"/>
            <a:chExt cx="5184576" cy="1736576"/>
          </a:xfrm>
        </p:grpSpPr>
        <p:sp>
          <p:nvSpPr>
            <p:cNvPr id="137" name="136 Rectángulo"/>
            <p:cNvSpPr/>
            <p:nvPr/>
          </p:nvSpPr>
          <p:spPr>
            <a:xfrm>
              <a:off x="5004048" y="764704"/>
              <a:ext cx="576064" cy="720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3" name="52 Rectángulo"/>
            <p:cNvSpPr/>
            <p:nvPr/>
          </p:nvSpPr>
          <p:spPr>
            <a:xfrm>
              <a:off x="2483768" y="836712"/>
              <a:ext cx="720080" cy="57606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4" name="53 Conector recto"/>
            <p:cNvCxnSpPr/>
            <p:nvPr/>
          </p:nvCxnSpPr>
          <p:spPr>
            <a:xfrm flipV="1">
              <a:off x="4211960" y="2276872"/>
              <a:ext cx="2592288" cy="190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7" name="56 Conector recto"/>
            <p:cNvCxnSpPr/>
            <p:nvPr/>
          </p:nvCxnSpPr>
          <p:spPr>
            <a:xfrm>
              <a:off x="4211960" y="2132856"/>
              <a:ext cx="0" cy="296416"/>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61" name="60 Conector recto"/>
            <p:cNvCxnSpPr/>
            <p:nvPr/>
          </p:nvCxnSpPr>
          <p:spPr>
            <a:xfrm>
              <a:off x="1619672" y="2276872"/>
              <a:ext cx="237626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2" name="71 Conector recto"/>
            <p:cNvCxnSpPr/>
            <p:nvPr/>
          </p:nvCxnSpPr>
          <p:spPr>
            <a:xfrm>
              <a:off x="2915816" y="1124744"/>
              <a:ext cx="86409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3" name="72 Conector recto"/>
            <p:cNvCxnSpPr/>
            <p:nvPr/>
          </p:nvCxnSpPr>
          <p:spPr>
            <a:xfrm>
              <a:off x="2771800" y="908720"/>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74" name="73 Conector recto"/>
            <p:cNvCxnSpPr/>
            <p:nvPr/>
          </p:nvCxnSpPr>
          <p:spPr>
            <a:xfrm>
              <a:off x="2915816" y="908720"/>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88" name="87 Conector recto"/>
            <p:cNvCxnSpPr/>
            <p:nvPr/>
          </p:nvCxnSpPr>
          <p:spPr>
            <a:xfrm>
              <a:off x="3779912" y="908720"/>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91" name="90 Conector recto"/>
            <p:cNvCxnSpPr/>
            <p:nvPr/>
          </p:nvCxnSpPr>
          <p:spPr>
            <a:xfrm>
              <a:off x="3995936" y="908720"/>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96" name="95 Conector recto"/>
            <p:cNvCxnSpPr/>
            <p:nvPr/>
          </p:nvCxnSpPr>
          <p:spPr>
            <a:xfrm>
              <a:off x="3995936" y="1124744"/>
              <a:ext cx="122413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8" name="2 Marcador de contenido"/>
            <p:cNvSpPr txBox="1">
              <a:spLocks/>
            </p:cNvSpPr>
            <p:nvPr/>
          </p:nvSpPr>
          <p:spPr>
            <a:xfrm>
              <a:off x="2051720" y="1484784"/>
              <a:ext cx="1584176" cy="504056"/>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smtClean="0"/>
                <a:t>Ceq</a:t>
              </a:r>
              <a:r>
                <a:rPr lang="es-MX" sz="3200" baseline="-25000" dirty="0" smtClean="0"/>
                <a:t>1,2</a:t>
              </a:r>
              <a:r>
                <a:rPr lang="es-MX" sz="3200" dirty="0" smtClean="0"/>
                <a:t>=25</a:t>
              </a:r>
              <a:r>
                <a:rPr lang="es-MX" sz="3200" dirty="0" smtClean="0">
                  <a:latin typeface="Symbol" pitchFamily="18" charset="2"/>
                </a:rPr>
                <a:t>m</a:t>
              </a:r>
              <a:r>
                <a:rPr lang="es-MX" sz="3200" dirty="0" smtClean="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105" name="104 Conector recto"/>
            <p:cNvCxnSpPr/>
            <p:nvPr/>
          </p:nvCxnSpPr>
          <p:spPr>
            <a:xfrm>
              <a:off x="5220072" y="908720"/>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106" name="105 Conector recto"/>
            <p:cNvCxnSpPr/>
            <p:nvPr/>
          </p:nvCxnSpPr>
          <p:spPr>
            <a:xfrm>
              <a:off x="5436096" y="908720"/>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107" name="106 Conector recto"/>
            <p:cNvCxnSpPr/>
            <p:nvPr/>
          </p:nvCxnSpPr>
          <p:spPr>
            <a:xfrm>
              <a:off x="5436096" y="1124744"/>
              <a:ext cx="136815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2" name="111 Conector recto"/>
            <p:cNvCxnSpPr/>
            <p:nvPr/>
          </p:nvCxnSpPr>
          <p:spPr>
            <a:xfrm>
              <a:off x="6804248" y="1124744"/>
              <a:ext cx="0" cy="115212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3" name="112 Conector recto"/>
            <p:cNvCxnSpPr/>
            <p:nvPr/>
          </p:nvCxnSpPr>
          <p:spPr>
            <a:xfrm>
              <a:off x="1619672" y="1124744"/>
              <a:ext cx="1152128"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4" name="113 Conector recto"/>
            <p:cNvCxnSpPr/>
            <p:nvPr/>
          </p:nvCxnSpPr>
          <p:spPr>
            <a:xfrm flipH="1">
              <a:off x="1619672" y="1124744"/>
              <a:ext cx="8384" cy="115212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15" name="2 Marcador de contenido"/>
            <p:cNvSpPr txBox="1">
              <a:spLocks/>
            </p:cNvSpPr>
            <p:nvPr/>
          </p:nvSpPr>
          <p:spPr>
            <a:xfrm>
              <a:off x="4355976" y="1916832"/>
              <a:ext cx="360040"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smtClean="0"/>
                <a:t>V</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sp>
          <p:nvSpPr>
            <p:cNvPr id="125" name="2 Marcador de contenido"/>
            <p:cNvSpPr txBox="1">
              <a:spLocks/>
            </p:cNvSpPr>
            <p:nvPr/>
          </p:nvSpPr>
          <p:spPr>
            <a:xfrm>
              <a:off x="3707904" y="1412776"/>
              <a:ext cx="1152128"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smtClean="0"/>
                <a:t>C</a:t>
              </a:r>
              <a:r>
                <a:rPr lang="es-MX" sz="3200" baseline="-25000" dirty="0" smtClean="0"/>
                <a:t>3</a:t>
              </a:r>
              <a:r>
                <a:rPr lang="es-MX" sz="3200" dirty="0" smtClean="0"/>
                <a:t>=30</a:t>
              </a:r>
              <a:r>
                <a:rPr lang="es-MX" sz="3200" dirty="0" smtClean="0">
                  <a:latin typeface="Symbol" pitchFamily="18" charset="2"/>
                </a:rPr>
                <a:t>m</a:t>
              </a:r>
              <a:r>
                <a:rPr lang="es-MX" sz="3200" dirty="0" smtClean="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128" name="127 Conector recto"/>
            <p:cNvCxnSpPr/>
            <p:nvPr/>
          </p:nvCxnSpPr>
          <p:spPr>
            <a:xfrm>
              <a:off x="3995936" y="1988840"/>
              <a:ext cx="0" cy="512440"/>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38" name="2 Marcador de contenido"/>
            <p:cNvSpPr txBox="1">
              <a:spLocks/>
            </p:cNvSpPr>
            <p:nvPr/>
          </p:nvSpPr>
          <p:spPr>
            <a:xfrm>
              <a:off x="4860032" y="1484784"/>
              <a:ext cx="1872208" cy="576064"/>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smtClean="0"/>
                <a:t>Ceq</a:t>
              </a:r>
              <a:r>
                <a:rPr lang="es-MX" sz="3200" baseline="-25000" dirty="0" smtClean="0"/>
                <a:t>4,5,6</a:t>
              </a:r>
              <a:r>
                <a:rPr lang="es-MX" sz="3200" dirty="0" smtClean="0"/>
                <a:t>=120</a:t>
              </a:r>
              <a:r>
                <a:rPr lang="es-MX" sz="3200" dirty="0" smtClean="0">
                  <a:latin typeface="Symbol" pitchFamily="18" charset="2"/>
                </a:rPr>
                <a:t>m</a:t>
              </a:r>
              <a:r>
                <a:rPr lang="es-MX" sz="3200" dirty="0" smtClean="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grpSp>
      <p:graphicFrame>
        <p:nvGraphicFramePr>
          <p:cNvPr id="148482" name="Object 2"/>
          <p:cNvGraphicFramePr>
            <a:graphicFrameLocks noChangeAspect="1"/>
          </p:cNvGraphicFramePr>
          <p:nvPr/>
        </p:nvGraphicFramePr>
        <p:xfrm>
          <a:off x="4572000" y="3722688"/>
          <a:ext cx="3209925" cy="381000"/>
        </p:xfrm>
        <a:graphic>
          <a:graphicData uri="http://schemas.openxmlformats.org/presentationml/2006/ole">
            <mc:AlternateContent xmlns:mc="http://schemas.openxmlformats.org/markup-compatibility/2006">
              <mc:Choice xmlns:v="urn:schemas-microsoft-com:vml" Requires="v">
                <p:oleObj spid="_x0000_s65538" name="Ecuación" r:id="rId3" imgW="1942920" imgH="241200" progId="Equation.3">
                  <p:embed/>
                </p:oleObj>
              </mc:Choice>
              <mc:Fallback>
                <p:oleObj name="Ecuación" r:id="rId3" imgW="1942920" imgH="24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3722688"/>
                        <a:ext cx="3209925"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8483" name="Object 3"/>
          <p:cNvGraphicFramePr>
            <a:graphicFrameLocks noChangeAspect="1"/>
          </p:cNvGraphicFramePr>
          <p:nvPr/>
        </p:nvGraphicFramePr>
        <p:xfrm>
          <a:off x="884238" y="3722688"/>
          <a:ext cx="2432050" cy="381000"/>
        </p:xfrm>
        <a:graphic>
          <a:graphicData uri="http://schemas.openxmlformats.org/presentationml/2006/ole">
            <mc:AlternateContent xmlns:mc="http://schemas.openxmlformats.org/markup-compatibility/2006">
              <mc:Choice xmlns:v="urn:schemas-microsoft-com:vml" Requires="v">
                <p:oleObj spid="_x0000_s65539" name="Ecuación" r:id="rId5" imgW="1473120" imgH="241200" progId="Equation.3">
                  <p:embed/>
                </p:oleObj>
              </mc:Choice>
              <mc:Fallback>
                <p:oleObj name="Ecuación" r:id="rId5" imgW="1473120" imgH="241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4238" y="3722688"/>
                        <a:ext cx="243205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84" name="183 Conector recto"/>
          <p:cNvCxnSpPr/>
          <p:nvPr/>
        </p:nvCxnSpPr>
        <p:spPr>
          <a:xfrm>
            <a:off x="7524328" y="5373216"/>
            <a:ext cx="50405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5" name="184 Conector recto"/>
          <p:cNvCxnSpPr/>
          <p:nvPr/>
        </p:nvCxnSpPr>
        <p:spPr>
          <a:xfrm>
            <a:off x="7524328" y="5229200"/>
            <a:ext cx="0" cy="296416"/>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6" name="185 Conector recto"/>
          <p:cNvCxnSpPr/>
          <p:nvPr/>
        </p:nvCxnSpPr>
        <p:spPr>
          <a:xfrm>
            <a:off x="6876256" y="5373216"/>
            <a:ext cx="432048"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7" name="186 Conector recto"/>
          <p:cNvCxnSpPr/>
          <p:nvPr/>
        </p:nvCxnSpPr>
        <p:spPr>
          <a:xfrm>
            <a:off x="6876256" y="4509120"/>
            <a:ext cx="432048"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0" name="189 Conector recto"/>
          <p:cNvCxnSpPr/>
          <p:nvPr/>
        </p:nvCxnSpPr>
        <p:spPr>
          <a:xfrm>
            <a:off x="7308304" y="4293096"/>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191" name="190 Conector recto"/>
          <p:cNvCxnSpPr/>
          <p:nvPr/>
        </p:nvCxnSpPr>
        <p:spPr>
          <a:xfrm>
            <a:off x="7524328" y="4293096"/>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192" name="191 Conector recto"/>
          <p:cNvCxnSpPr/>
          <p:nvPr/>
        </p:nvCxnSpPr>
        <p:spPr>
          <a:xfrm>
            <a:off x="7524328" y="4509120"/>
            <a:ext cx="50405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7" name="196 Conector recto"/>
          <p:cNvCxnSpPr/>
          <p:nvPr/>
        </p:nvCxnSpPr>
        <p:spPr>
          <a:xfrm>
            <a:off x="8028384" y="4509120"/>
            <a:ext cx="0" cy="86409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9" name="198 Conector recto"/>
          <p:cNvCxnSpPr/>
          <p:nvPr/>
        </p:nvCxnSpPr>
        <p:spPr>
          <a:xfrm>
            <a:off x="6876256" y="4509120"/>
            <a:ext cx="0" cy="864096"/>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00" name="2 Marcador de contenido"/>
          <p:cNvSpPr txBox="1">
            <a:spLocks/>
          </p:cNvSpPr>
          <p:nvPr/>
        </p:nvSpPr>
        <p:spPr>
          <a:xfrm>
            <a:off x="6948264" y="5445224"/>
            <a:ext cx="360040"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smtClean="0"/>
              <a:t>V</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202" name="201 Conector recto"/>
          <p:cNvCxnSpPr/>
          <p:nvPr/>
        </p:nvCxnSpPr>
        <p:spPr>
          <a:xfrm>
            <a:off x="7308304" y="5085184"/>
            <a:ext cx="0" cy="512440"/>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207" name="206 Flecha derecha"/>
          <p:cNvSpPr/>
          <p:nvPr/>
        </p:nvSpPr>
        <p:spPr>
          <a:xfrm>
            <a:off x="5868144" y="4725144"/>
            <a:ext cx="576064"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220" name="219 Conector recto"/>
          <p:cNvCxnSpPr/>
          <p:nvPr/>
        </p:nvCxnSpPr>
        <p:spPr>
          <a:xfrm flipH="1">
            <a:off x="4788024" y="3212976"/>
            <a:ext cx="216024" cy="57606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22" name="221 Conector recto"/>
          <p:cNvCxnSpPr/>
          <p:nvPr/>
        </p:nvCxnSpPr>
        <p:spPr>
          <a:xfrm flipH="1">
            <a:off x="4211960" y="4005064"/>
            <a:ext cx="360040" cy="57606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24" name="223 Conector recto"/>
          <p:cNvCxnSpPr/>
          <p:nvPr/>
        </p:nvCxnSpPr>
        <p:spPr>
          <a:xfrm flipH="1">
            <a:off x="971600" y="3068960"/>
            <a:ext cx="1224136" cy="648072"/>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26" name="225 Conector recto"/>
          <p:cNvCxnSpPr/>
          <p:nvPr/>
        </p:nvCxnSpPr>
        <p:spPr>
          <a:xfrm flipH="1" flipV="1">
            <a:off x="827584" y="4005064"/>
            <a:ext cx="504056" cy="648072"/>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aphicFrame>
        <p:nvGraphicFramePr>
          <p:cNvPr id="156676" name="Object 4"/>
          <p:cNvGraphicFramePr>
            <a:graphicFrameLocks noChangeAspect="1"/>
          </p:cNvGraphicFramePr>
          <p:nvPr/>
        </p:nvGraphicFramePr>
        <p:xfrm>
          <a:off x="4757737" y="6093296"/>
          <a:ext cx="4386263" cy="647700"/>
        </p:xfrm>
        <a:graphic>
          <a:graphicData uri="http://schemas.openxmlformats.org/presentationml/2006/ole">
            <mc:AlternateContent xmlns:mc="http://schemas.openxmlformats.org/markup-compatibility/2006">
              <mc:Choice xmlns:v="urn:schemas-microsoft-com:vml" Requires="v">
                <p:oleObj spid="_x0000_s65540" name="Ecuación" r:id="rId7" imgW="2641320" imgH="431640" progId="Equation.3">
                  <p:embed/>
                </p:oleObj>
              </mc:Choice>
              <mc:Fallback>
                <p:oleObj name="Ecuación" r:id="rId7" imgW="2641320" imgH="43164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57737" y="6093296"/>
                        <a:ext cx="4386263" cy="647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8131455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4624"/>
            <a:ext cx="8229600" cy="864096"/>
          </a:xfrm>
        </p:spPr>
        <p:txBody>
          <a:bodyPr/>
          <a:lstStyle/>
          <a:p>
            <a:r>
              <a:rPr lang="es-MX" dirty="0" smtClean="0"/>
              <a:t>Potencial Eléctrico</a:t>
            </a:r>
            <a:endParaRPr lang="es-MX" dirty="0"/>
          </a:p>
        </p:txBody>
      </p:sp>
      <p:sp>
        <p:nvSpPr>
          <p:cNvPr id="3" name="2 Marcador de contenido"/>
          <p:cNvSpPr>
            <a:spLocks noGrp="1"/>
          </p:cNvSpPr>
          <p:nvPr>
            <p:ph idx="1"/>
          </p:nvPr>
        </p:nvSpPr>
        <p:spPr>
          <a:xfrm>
            <a:off x="539552" y="1124744"/>
            <a:ext cx="8229600" cy="1728192"/>
          </a:xfrm>
        </p:spPr>
        <p:txBody>
          <a:bodyPr>
            <a:normAutofit fontScale="77500" lnSpcReduction="20000"/>
          </a:bodyPr>
          <a:lstStyle/>
          <a:p>
            <a:pPr marL="0" indent="0">
              <a:buNone/>
            </a:pPr>
            <a:r>
              <a:rPr lang="es-MX" dirty="0" smtClean="0"/>
              <a:t>La diferencia de potencial entre dos puntos A y B, es el trabajo realizado para transportar una carga de prueba unitaria y positiva desde A hasta B. La diferencia de potencial entre A y B se representa por </a:t>
            </a:r>
            <a:r>
              <a:rPr lang="es-MX" dirty="0" err="1" smtClean="0"/>
              <a:t>V</a:t>
            </a:r>
            <a:r>
              <a:rPr lang="es-MX" baseline="-25000" dirty="0" err="1" smtClean="0"/>
              <a:t>B</a:t>
            </a:r>
            <a:r>
              <a:rPr lang="es-MX" dirty="0" smtClean="0"/>
              <a:t>-V</a:t>
            </a:r>
            <a:r>
              <a:rPr lang="es-MX" sz="3100" baseline="-25000" dirty="0" smtClean="0"/>
              <a:t>A</a:t>
            </a:r>
            <a:r>
              <a:rPr lang="es-MX" dirty="0" smtClean="0"/>
              <a:t> . Las unidades son J/C o llamados volts.</a:t>
            </a:r>
          </a:p>
          <a:p>
            <a:endParaRPr lang="es-MX" dirty="0" smtClean="0"/>
          </a:p>
          <a:p>
            <a:endParaRPr lang="es-MX" dirty="0"/>
          </a:p>
        </p:txBody>
      </p:sp>
      <p:graphicFrame>
        <p:nvGraphicFramePr>
          <p:cNvPr id="84994" name="Object 2"/>
          <p:cNvGraphicFramePr>
            <a:graphicFrameLocks noChangeAspect="1"/>
          </p:cNvGraphicFramePr>
          <p:nvPr/>
        </p:nvGraphicFramePr>
        <p:xfrm>
          <a:off x="2843808" y="3573016"/>
          <a:ext cx="2732087" cy="434975"/>
        </p:xfrm>
        <a:graphic>
          <a:graphicData uri="http://schemas.openxmlformats.org/presentationml/2006/ole">
            <mc:AlternateContent xmlns:mc="http://schemas.openxmlformats.org/markup-compatibility/2006">
              <mc:Choice xmlns:v="urn:schemas-microsoft-com:vml" Requires="v">
                <p:oleObj spid="_x0000_s44034" name="Ecuación" r:id="rId3" imgW="1295280" imgH="215640" progId="Equation.3">
                  <p:embed/>
                </p:oleObj>
              </mc:Choice>
              <mc:Fallback>
                <p:oleObj name="Ecuación" r:id="rId3" imgW="1295280" imgH="215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3808" y="3573016"/>
                        <a:ext cx="2732087" cy="434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4997" name="Object 5"/>
          <p:cNvGraphicFramePr>
            <a:graphicFrameLocks noChangeAspect="1"/>
          </p:cNvGraphicFramePr>
          <p:nvPr/>
        </p:nvGraphicFramePr>
        <p:xfrm>
          <a:off x="3275856" y="2492896"/>
          <a:ext cx="1928813" cy="792163"/>
        </p:xfrm>
        <a:graphic>
          <a:graphicData uri="http://schemas.openxmlformats.org/presentationml/2006/ole">
            <mc:AlternateContent xmlns:mc="http://schemas.openxmlformats.org/markup-compatibility/2006">
              <mc:Choice xmlns:v="urn:schemas-microsoft-com:vml" Requires="v">
                <p:oleObj spid="_x0000_s44035" name="Ecuación" r:id="rId5" imgW="914400" imgH="393480" progId="Equation.3">
                  <p:embed/>
                </p:oleObj>
              </mc:Choice>
              <mc:Fallback>
                <p:oleObj name="Ecuación" r:id="rId5" imgW="91440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5856" y="2492896"/>
                        <a:ext cx="1928813" cy="792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2 Marcador de contenido"/>
          <p:cNvSpPr txBox="1">
            <a:spLocks/>
          </p:cNvSpPr>
          <p:nvPr/>
        </p:nvSpPr>
        <p:spPr>
          <a:xfrm>
            <a:off x="539552" y="3212976"/>
            <a:ext cx="8229600" cy="576064"/>
          </a:xfrm>
          <a:prstGeom prst="rect">
            <a:avLst/>
          </a:prstGeom>
        </p:spPr>
        <p:txBody>
          <a:bodyPr vert="horz" lIns="91440" tIns="45720" rIns="91440" bIns="45720" rtlCol="0">
            <a:normAutofit fontScale="70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El trabajo</a:t>
            </a:r>
            <a:r>
              <a:rPr kumimoji="0" lang="es-MX" sz="3200" b="0" i="0" u="none" strike="noStrike" kern="1200" cap="none" spc="0" normalizeH="0" noProof="0" dirty="0" smtClean="0">
                <a:ln>
                  <a:noFill/>
                </a:ln>
                <a:solidFill>
                  <a:schemeClr val="tx1"/>
                </a:solidFill>
                <a:effectLst/>
                <a:uLnTx/>
                <a:uFillTx/>
                <a:latin typeface="+mn-lt"/>
                <a:ea typeface="+mn-ea"/>
                <a:cs typeface="+mn-cs"/>
              </a:rPr>
              <a:t> desarrollado para llevar una carga desde el punto A al B es</a:t>
            </a:r>
            <a:endParaRPr kumimoji="0" lang="es-MX" sz="32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84998" name="Picture 6"/>
          <p:cNvPicPr>
            <a:picLocks noChangeAspect="1" noChangeArrowheads="1"/>
          </p:cNvPicPr>
          <p:nvPr/>
        </p:nvPicPr>
        <p:blipFill>
          <a:blip r:embed="rId7" cstate="print"/>
          <a:srcRect/>
          <a:stretch>
            <a:fillRect/>
          </a:stretch>
        </p:blipFill>
        <p:spPr bwMode="auto">
          <a:xfrm>
            <a:off x="2555776" y="4221088"/>
            <a:ext cx="3352800" cy="1657350"/>
          </a:xfrm>
          <a:prstGeom prst="rect">
            <a:avLst/>
          </a:prstGeom>
          <a:noFill/>
          <a:ln w="9525">
            <a:noFill/>
            <a:miter lim="800000"/>
            <a:headEnd/>
            <a:tailEnd/>
          </a:ln>
        </p:spPr>
      </p:pic>
    </p:spTree>
    <p:extLst>
      <p:ext uri="{BB962C8B-B14F-4D97-AF65-F5344CB8AC3E}">
        <p14:creationId xmlns:p14="http://schemas.microsoft.com/office/powerpoint/2010/main" val="378648197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l"/>
            <a:r>
              <a:rPr lang="es-MX" sz="2800" b="1" dirty="0" smtClean="0"/>
              <a:t>Bibliografía</a:t>
            </a:r>
            <a:endParaRPr lang="es-MX" sz="2800" b="1" dirty="0"/>
          </a:p>
        </p:txBody>
      </p:sp>
      <p:sp>
        <p:nvSpPr>
          <p:cNvPr id="4" name="2 Marcador de contenido"/>
          <p:cNvSpPr>
            <a:spLocks noGrp="1"/>
          </p:cNvSpPr>
          <p:nvPr>
            <p:ph idx="1"/>
          </p:nvPr>
        </p:nvSpPr>
        <p:spPr/>
        <p:txBody>
          <a:bodyPr>
            <a:normAutofit fontScale="70000" lnSpcReduction="20000"/>
          </a:bodyPr>
          <a:lstStyle/>
          <a:p>
            <a:pPr lvl="0"/>
            <a:r>
              <a:rPr lang="es-MX" dirty="0"/>
              <a:t>Raymond A. </a:t>
            </a:r>
            <a:r>
              <a:rPr lang="es-MX" dirty="0" err="1"/>
              <a:t>Serway</a:t>
            </a:r>
            <a:r>
              <a:rPr lang="es-MX" dirty="0"/>
              <a:t>, John W., Electricidad y magnetismo, </a:t>
            </a:r>
            <a:r>
              <a:rPr lang="es-MX" dirty="0" err="1"/>
              <a:t>Cengage</a:t>
            </a:r>
            <a:r>
              <a:rPr lang="es-MX" dirty="0"/>
              <a:t> </a:t>
            </a:r>
            <a:r>
              <a:rPr lang="es-MX" dirty="0" err="1"/>
              <a:t>Learning</a:t>
            </a:r>
            <a:r>
              <a:rPr lang="es-MX" dirty="0"/>
              <a:t>, c2009.</a:t>
            </a:r>
          </a:p>
          <a:p>
            <a:pPr lvl="0"/>
            <a:r>
              <a:rPr lang="es-MX" dirty="0"/>
              <a:t>Víctor Gerardo Serrano Domínguez, Graciela García Arana, Electricidad y magnetismo, Pearson Educación De México : Prentice Hall, C2001.</a:t>
            </a:r>
          </a:p>
          <a:p>
            <a:pPr lvl="0"/>
            <a:r>
              <a:rPr lang="es-MX" dirty="0"/>
              <a:t>SERWAY, Raymond A. “Física”, Tomo II McGraw-Hill, 4a. edición México, 1997.</a:t>
            </a:r>
          </a:p>
          <a:p>
            <a:pPr lvl="0"/>
            <a:r>
              <a:rPr lang="es-MX" dirty="0"/>
              <a:t>HALLIDAY, David, RESNICK, Robert y KRANE, Kenneth S. “Física” Tomo II CECSA México, 1992.</a:t>
            </a:r>
          </a:p>
          <a:p>
            <a:pPr lvl="0"/>
            <a:r>
              <a:rPr lang="es-MX" dirty="0"/>
              <a:t>EISBERG, Robert M. y LERNER, Lawrence S. “Física, Fundamentos y Aplicaciones” Vol. II McGraw-Hill México, 1988.</a:t>
            </a:r>
          </a:p>
          <a:p>
            <a:pPr lvl="0"/>
            <a:r>
              <a:rPr lang="es-MX" dirty="0"/>
              <a:t>5. HARRIS, </a:t>
            </a:r>
            <a:r>
              <a:rPr lang="es-MX" dirty="0" err="1"/>
              <a:t>Benson</a:t>
            </a:r>
            <a:r>
              <a:rPr lang="es-MX" dirty="0"/>
              <a:t> “Física Universitaria” Vol. II CECSA México, 1995.</a:t>
            </a:r>
          </a:p>
          <a:p>
            <a:pPr lvl="0"/>
            <a:r>
              <a:rPr lang="es-MX" dirty="0"/>
              <a:t>6. </a:t>
            </a:r>
            <a:r>
              <a:rPr lang="es-MX" dirty="0" err="1"/>
              <a:t>McKELVEY</a:t>
            </a:r>
            <a:r>
              <a:rPr lang="es-MX" dirty="0"/>
              <a:t>, John P. y GROTCH, Howard “Física para Ciencias e Ingeniería” Tomo 2 </a:t>
            </a:r>
            <a:r>
              <a:rPr lang="es-MX" dirty="0" err="1"/>
              <a:t>Harla</a:t>
            </a:r>
            <a:r>
              <a:rPr lang="es-MX" dirty="0"/>
              <a:t> México, 1983.</a:t>
            </a:r>
          </a:p>
          <a:p>
            <a:pPr marL="0" indent="0">
              <a:buNone/>
            </a:pPr>
            <a:endParaRPr lang="es-MX" dirty="0"/>
          </a:p>
        </p:txBody>
      </p:sp>
    </p:spTree>
    <p:extLst>
      <p:ext uri="{BB962C8B-B14F-4D97-AF65-F5344CB8AC3E}">
        <p14:creationId xmlns:p14="http://schemas.microsoft.com/office/powerpoint/2010/main" val="30644077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4624"/>
            <a:ext cx="8229600" cy="864096"/>
          </a:xfrm>
        </p:spPr>
        <p:txBody>
          <a:bodyPr/>
          <a:lstStyle/>
          <a:p>
            <a:r>
              <a:rPr lang="es-MX" dirty="0" smtClean="0"/>
              <a:t>Potencial Eléctrico</a:t>
            </a:r>
            <a:endParaRPr lang="es-MX" dirty="0"/>
          </a:p>
        </p:txBody>
      </p:sp>
      <p:graphicFrame>
        <p:nvGraphicFramePr>
          <p:cNvPr id="84995" name="Object 3"/>
          <p:cNvGraphicFramePr>
            <a:graphicFrameLocks noChangeAspect="1"/>
          </p:cNvGraphicFramePr>
          <p:nvPr/>
        </p:nvGraphicFramePr>
        <p:xfrm>
          <a:off x="1907704" y="2780928"/>
          <a:ext cx="4932362" cy="458788"/>
        </p:xfrm>
        <a:graphic>
          <a:graphicData uri="http://schemas.openxmlformats.org/presentationml/2006/ole">
            <mc:AlternateContent xmlns:mc="http://schemas.openxmlformats.org/markup-compatibility/2006">
              <mc:Choice xmlns:v="urn:schemas-microsoft-com:vml" Requires="v">
                <p:oleObj spid="_x0000_s45058" name="Ecuación" r:id="rId3" imgW="2336760" imgH="228600" progId="Equation.3">
                  <p:embed/>
                </p:oleObj>
              </mc:Choice>
              <mc:Fallback>
                <p:oleObj name="Ecuación" r:id="rId3" imgW="233676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7704" y="2780928"/>
                        <a:ext cx="4932362" cy="4587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2 Marcador de contenido"/>
          <p:cNvSpPr txBox="1">
            <a:spLocks/>
          </p:cNvSpPr>
          <p:nvPr/>
        </p:nvSpPr>
        <p:spPr>
          <a:xfrm>
            <a:off x="611560" y="1196752"/>
            <a:ext cx="8229600" cy="1368152"/>
          </a:xfrm>
          <a:prstGeom prst="rect">
            <a:avLst/>
          </a:prstGeom>
        </p:spPr>
        <p:txBody>
          <a:bodyPr vert="horz" lIns="91440" tIns="45720" rIns="91440" bIns="45720" rtlCol="0">
            <a:normAutofit fontScale="92500" lnSpcReduction="10000"/>
          </a:bodyPr>
          <a:lstStyle/>
          <a:p>
            <a:pPr lvl="0">
              <a:spcBef>
                <a:spcPct val="20000"/>
              </a:spcBef>
              <a:defRPr/>
            </a:pPr>
            <a:r>
              <a:rPr lang="es-MX" sz="3200" dirty="0" smtClean="0"/>
              <a:t>Un electrón volt (</a:t>
            </a:r>
            <a:r>
              <a:rPr lang="es-MX" sz="3200" dirty="0" err="1" smtClean="0"/>
              <a:t>1eV</a:t>
            </a:r>
            <a:r>
              <a:rPr lang="es-MX" sz="3200" dirty="0" smtClean="0"/>
              <a:t>), se define como e</a:t>
            </a:r>
            <a:r>
              <a:rPr kumimoji="0" lang="es-MX" sz="3200" b="0" i="0" u="none" strike="noStrike" kern="1200" cap="none" spc="0" normalizeH="0" baseline="0" noProof="0" dirty="0" smtClean="0">
                <a:ln>
                  <a:noFill/>
                </a:ln>
                <a:solidFill>
                  <a:schemeClr val="tx1"/>
                </a:solidFill>
                <a:effectLst/>
                <a:uLnTx/>
                <a:uFillTx/>
                <a:latin typeface="+mn-lt"/>
                <a:ea typeface="+mn-ea"/>
                <a:cs typeface="+mn-cs"/>
              </a:rPr>
              <a:t>l trabajo</a:t>
            </a:r>
            <a:r>
              <a:rPr kumimoji="0" lang="es-MX" sz="3200" b="0" i="0" u="none" strike="noStrike" kern="1200" cap="none" spc="0" normalizeH="0" noProof="0" dirty="0" smtClean="0">
                <a:ln>
                  <a:noFill/>
                </a:ln>
                <a:solidFill>
                  <a:schemeClr val="tx1"/>
                </a:solidFill>
                <a:effectLst/>
                <a:uLnTx/>
                <a:uFillTx/>
                <a:latin typeface="+mn-lt"/>
                <a:ea typeface="+mn-ea"/>
                <a:cs typeface="+mn-cs"/>
              </a:rPr>
              <a:t> efectuado para transportar una carga de 1 coulomb a través de una elevación en el potencial de 1 volt. </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s-MX"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23911" name="AutoShape 7" descr="data:image/jpeg;base64,/9j/4AAQSkZJRgABAQAAAQABAAD/2wCEAAkGBhQSEBITEhQWFBISEhYWFBIYDRgXFRgVFBohGhoUFxUaHCYgIx0jGRYSHy8jJSc1Liw4FyAxNTU2NSYsLC8BCQoKDgwOGg8PGjUkHiQrNTQ1MC0vLCk1LCwpLyspLDE1KSwsNS8pNSwzLSkpKS8yNSwsKTAqLCkpLCwtLDUwLP/AABEIAFIAagMBIgACEQEDEQH/xAAbAAEAAgMBAQAAAAAAAAAAAAAABAUBAwYCB//EAD4QAAEDAgIECAsHBQAAAAAAAAEAAgMEERIxBQYhMhMiQVFhcYGxFBYjQlRyc5GhstE0UlOSk5TBBxUzZPD/xAAZAQACAwEAAAAAAAAAAAAAAAAAAQMEBQL/xAArEQACAgECBAQGAwAAAAAAAAAAAQIDEQQxEiFBURMyofBSYXGRscEFFCL/2gAMAwEAAhEDEQA/AO1nE3CNwGMR+fia4vz24SCBlbNSVyv99qSHkcHYOcAMBvYE9PNZX+iap0kEb3WxOaCbCwv0BZ9lMq0nIaknsS0RFCdhERABERABERABERAHN6cbVeF0fBmPBw0tuJJa3AP/AMtja18unCuiZewva9ttgbX5bdC5ePT1S7GRwdmucBxDkCelbIdZJS1pIjuQL7Dnb1lbenswiPjRGg3Hdb+8q/1e+yw+oFQQbjut/eVa6DqXmnjZDHwj2RNLrvwsbivYF1jtIBNgD02uFa1UXKKS7kNbSbbLpFApNLBz3RyNMUrW4sJNw4ZEsdy2NgRmLjZYhTDO3nCzJwlB8MlhliDU1xR5o9otJrGfeHvWDXxjN7fzLkk4JdjeiinSsX4jfzLydMQ/iN96Drwp/C/sTEUE6dp/xmfnCpKnXTBO5oa2SK4s5rrOy29B29SCWrSXWNqMf1+TqVkKtodYYJbBrwHHzXcU9QvmrIIIZ1yreJrDOOot1/tJPmK804OBu07o5ubqXqi3X+0k+YrFPuN9Udy2p7IpV7s9Qbjut/eVu1c0t4JDhkAaybyjJXbGG4sWOfkHCwsDa4yvY20wbjut/eVf6v8A2WH1Ai27wcSxki8LxU45x80QKV/hE4kYQY2B5Mlthc6wa1jrWcLYiSNmwKyfQk8oU1Fmai932ObWC1pa/wCtWq4v2yrk0S48oWh+g3nlb/3YrtFXLq1Ni2Obfqy8+c34rVJqnIfOb8V1KIJVr7l19DjZNSJD57PcbqjrNFvjmdEAXubbcYTmL5DrX05YDACSALnM2z60Fqr+Wti/98/Q4eg1KlfYyERjm3ne4bPiuu0Xo0QMDA57+l77ns5AOgKWshMqajW26jlN8uyOOot1/tJPmKxT7jfVHcs0W6/2knzFYp9xvqjuW1PZGTX5mRm1pa2RuB9w942xOA3iObr2rqtXvssNwR5MbCLHtBVjdc7PrG+mmlbVRv4EvBgnjgc9gYQOJJgBIcHBxuRkQs+y53LGCaMFHmdCipotc6Fwv4XAOh1Q1h7WuIPwUrxgpvSIf3DPqq/DLsdk9FEi0xA6+GaJ1s7TNPcVvZVMdk5p6ngpYaA2Ii8ukAzIHakM9IoztJxAEmWMAC5PCttbnzWnxgpvSIf3DPqnwvsInrIVVLrTRtNnVVODnY1UYPzKFPrvAQW02OqkNwxsULnNJHPJbAB035E1CT6BkpYa0tEgLH7JH28m62Z25ZL3Tl2BvFfujzHcy6/RYlEMfDlpmwDhC3dx2226LqSrj1fTBGq8cwiIqJKaJaCN29Gw9cY+iieLNL6ND+g36KyRNSa6iKqTVOjdvUsBtz07D/C1Sak0JFvBIB0tha09jm2IV0qzWed7KKpkifgfHBK9rsAdtYwuyOzkTUpN7gVkuphaWtpqqeCEm0sXCmTEy2Ub5LuYeS4KkQ6i0Q2ugErvvTPdM73yE27FbQgvhbxiHPiHGGYLm7w6bm6oNGaYlmdSxFxbKwyGq4oF+AJjsRmA99njna0rtOTW4ciwbqfRA3FJT3H+sz6Lb4s0vo0P6DforJFxxPuBDg0LAzchjb1RNH8KWxgGwAAcwFllEm29wCIiQwiIgAiIgAuQ/qtKW6LlLSQS+MGxtcOdYjZyEEhEXdfnX1Ezd/TCdz9FU7nuLneUGJziTYSOA2nmAAWzQETRpHSRAAJdDc2FzxOUoiks80/fUEdKiIoBhERABER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23913" name="AutoShape 9" descr="data:image/jpeg;base64,/9j/4AAQSkZJRgABAQAAAQABAAD/2wCEAAkGBhQSEBITEhQWFBISEhYWFBIYDRgXFRgVFBohGhoUFxUaHCYgIx0jGRYSHy8jJSc1Liw4FyAxNTU2NSYsLC8BCQoKDgwOGg8PGjUkHiQrNTQ1MC0vLCk1LCwpLyspLDE1KSwsNS8pNSwzLSkpKS8yNSwsKTAqLCkpLCwtLDUwLP/AABEIAFIAagMBIgACEQEDEQH/xAAbAAEAAgMBAQAAAAAAAAAAAAAABAUBAwYCB//EAD4QAAEDAgIECAsHBQAAAAAAAAEAAgMEERIxBQYhMhMiQVFhcYGxFBYjQlRyc5GhstE0UlOSk5TBBxUzZPD/xAAZAQACAwEAAAAAAAAAAAAAAAAAAQMEBQL/xAArEQACAgECBAQGAwAAAAAAAAAAAQIDEQQxEiFBURMyofBSYXGRscEFFCL/2gAMAwEAAhEDEQA/AO1nE3CNwGMR+fia4vz24SCBlbNSVyv99qSHkcHYOcAMBvYE9PNZX+iap0kEb3WxOaCbCwv0BZ9lMq0nIaknsS0RFCdhERABERABERABERAHN6cbVeF0fBmPBw0tuJJa3AP/AMtja18unCuiZewva9ttgbX5bdC5ePT1S7GRwdmucBxDkCelbIdZJS1pIjuQL7Dnb1lbenswiPjRGg3Hdb+8q/1e+yw+oFQQbjut/eVa6DqXmnjZDHwj2RNLrvwsbivYF1jtIBNgD02uFa1UXKKS7kNbSbbLpFApNLBz3RyNMUrW4sJNw4ZEsdy2NgRmLjZYhTDO3nCzJwlB8MlhliDU1xR5o9otJrGfeHvWDXxjN7fzLkk4JdjeiinSsX4jfzLydMQ/iN96Drwp/C/sTEUE6dp/xmfnCpKnXTBO5oa2SK4s5rrOy29B29SCWrSXWNqMf1+TqVkKtodYYJbBrwHHzXcU9QvmrIIIZ1yreJrDOOot1/tJPmK804OBu07o5ubqXqi3X+0k+YrFPuN9Udy2p7IpV7s9Qbjut/eVu1c0t4JDhkAaybyjJXbGG4sWOfkHCwsDa4yvY20wbjut/eVf6v8A2WH1Ai27wcSxki8LxU45x80QKV/hE4kYQY2B5Mlthc6wa1jrWcLYiSNmwKyfQk8oU1Fmai932ObWC1pa/wCtWq4v2yrk0S48oWh+g3nlb/3YrtFXLq1Ni2Obfqy8+c34rVJqnIfOb8V1KIJVr7l19DjZNSJD57PcbqjrNFvjmdEAXubbcYTmL5DrX05YDACSALnM2z60Fqr+Wti/98/Q4eg1KlfYyERjm3ne4bPiuu0Xo0QMDA57+l77ns5AOgKWshMqajW26jlN8uyOOot1/tJPmKxT7jfVHcs0W6/2knzFYp9xvqjuW1PZGTX5mRm1pa2RuB9w942xOA3iObr2rqtXvssNwR5MbCLHtBVjdc7PrG+mmlbVRv4EvBgnjgc9gYQOJJgBIcHBxuRkQs+y53LGCaMFHmdCipotc6Fwv4XAOh1Q1h7WuIPwUrxgpvSIf3DPqq/DLsdk9FEi0xA6+GaJ1s7TNPcVvZVMdk5p6ngpYaA2Ii8ukAzIHakM9IoztJxAEmWMAC5PCttbnzWnxgpvSIf3DPqnwvsInrIVVLrTRtNnVVODnY1UYPzKFPrvAQW02OqkNwxsULnNJHPJbAB035E1CT6BkpYa0tEgLH7JH28m62Z25ZL3Tl2BvFfujzHcy6/RYlEMfDlpmwDhC3dx2226LqSrj1fTBGq8cwiIqJKaJaCN29Gw9cY+iieLNL6ND+g36KyRNSa6iKqTVOjdvUsBtz07D/C1Sak0JFvBIB0tha09jm2IV0qzWed7KKpkifgfHBK9rsAdtYwuyOzkTUpN7gVkuphaWtpqqeCEm0sXCmTEy2Ub5LuYeS4KkQ6i0Q2ugErvvTPdM73yE27FbQgvhbxiHPiHGGYLm7w6bm6oNGaYlmdSxFxbKwyGq4oF+AJjsRmA99njna0rtOTW4ciwbqfRA3FJT3H+sz6Lb4s0vo0P6DforJFxxPuBDg0LAzchjb1RNH8KWxgGwAAcwFllEm29wCIiQwiIgAiIgAuQ/qtKW6LlLSQS+MGxtcOdYjZyEEhEXdfnX1Ezd/TCdz9FU7nuLneUGJziTYSOA2nmAAWzQETRpHSRAAJdDc2FzxOUoiks80/fUEdKiIoBhERABER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23915" name="Picture 11" descr="http://www.nobelprize.org/educational/physics/accelerators/uses-images/electronvolt.gif"/>
          <p:cNvPicPr>
            <a:picLocks noChangeAspect="1" noChangeArrowheads="1"/>
          </p:cNvPicPr>
          <p:nvPr/>
        </p:nvPicPr>
        <p:blipFill>
          <a:blip r:embed="rId5" cstate="print"/>
          <a:srcRect/>
          <a:stretch>
            <a:fillRect/>
          </a:stretch>
        </p:blipFill>
        <p:spPr bwMode="auto">
          <a:xfrm>
            <a:off x="3203848" y="3429000"/>
            <a:ext cx="2592288" cy="2007563"/>
          </a:xfrm>
          <a:prstGeom prst="rect">
            <a:avLst/>
          </a:prstGeom>
          <a:noFill/>
        </p:spPr>
      </p:pic>
    </p:spTree>
    <p:extLst>
      <p:ext uri="{BB962C8B-B14F-4D97-AF65-F5344CB8AC3E}">
        <p14:creationId xmlns:p14="http://schemas.microsoft.com/office/powerpoint/2010/main" val="3713064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19 Rectángulo"/>
          <p:cNvSpPr/>
          <p:nvPr/>
        </p:nvSpPr>
        <p:spPr>
          <a:xfrm>
            <a:off x="3383831" y="3717032"/>
            <a:ext cx="936104" cy="1512168"/>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2 Marcador de contenido"/>
          <p:cNvSpPr>
            <a:spLocks noGrp="1"/>
          </p:cNvSpPr>
          <p:nvPr>
            <p:ph idx="1"/>
          </p:nvPr>
        </p:nvSpPr>
        <p:spPr>
          <a:xfrm>
            <a:off x="395536" y="1196752"/>
            <a:ext cx="8229600" cy="1296144"/>
          </a:xfrm>
        </p:spPr>
        <p:txBody>
          <a:bodyPr>
            <a:normAutofit fontScale="92500" lnSpcReduction="20000"/>
          </a:bodyPr>
          <a:lstStyle/>
          <a:p>
            <a:pPr marL="0" indent="0">
              <a:buNone/>
            </a:pPr>
            <a:r>
              <a:rPr lang="es-MX" dirty="0" smtClean="0"/>
              <a:t>1.¿ Cuanto trabajo se requiere para llevar un electrón desde la terminal positiva de una batería de automóvil a la negativa?</a:t>
            </a:r>
          </a:p>
        </p:txBody>
      </p:sp>
      <p:sp>
        <p:nvSpPr>
          <p:cNvPr id="10" name="9 Elipse"/>
          <p:cNvSpPr/>
          <p:nvPr/>
        </p:nvSpPr>
        <p:spPr>
          <a:xfrm>
            <a:off x="3815879" y="4005064"/>
            <a:ext cx="144016" cy="14401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Elipse"/>
          <p:cNvSpPr/>
          <p:nvPr/>
        </p:nvSpPr>
        <p:spPr>
          <a:xfrm>
            <a:off x="4679975" y="4437112"/>
            <a:ext cx="144016" cy="144016"/>
          </a:xfrm>
          <a:prstGeom prst="ellipse">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Elipse"/>
          <p:cNvSpPr/>
          <p:nvPr/>
        </p:nvSpPr>
        <p:spPr>
          <a:xfrm>
            <a:off x="3815879" y="4869160"/>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24" name="23 Conector recto de flecha"/>
          <p:cNvCxnSpPr/>
          <p:nvPr/>
        </p:nvCxnSpPr>
        <p:spPr>
          <a:xfrm>
            <a:off x="4031903" y="4077072"/>
            <a:ext cx="720080" cy="0"/>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35 Conector recto de flecha"/>
          <p:cNvCxnSpPr/>
          <p:nvPr/>
        </p:nvCxnSpPr>
        <p:spPr>
          <a:xfrm>
            <a:off x="4751983" y="4077072"/>
            <a:ext cx="0" cy="360040"/>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4" name="2 Marcador de contenido"/>
          <p:cNvSpPr txBox="1">
            <a:spLocks/>
          </p:cNvSpPr>
          <p:nvPr/>
        </p:nvSpPr>
        <p:spPr>
          <a:xfrm>
            <a:off x="3383831" y="4509120"/>
            <a:ext cx="720080" cy="72008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s-MX" sz="4000" b="1" i="0" u="none" strike="noStrike" kern="1200" cap="none" spc="0" normalizeH="0" baseline="0" noProof="0" dirty="0" smtClean="0">
                <a:ln>
                  <a:noFill/>
                </a:ln>
                <a:solidFill>
                  <a:schemeClr val="tx1"/>
                </a:solidFill>
                <a:effectLst/>
                <a:uLnTx/>
                <a:uFillTx/>
                <a:latin typeface="+mn-lt"/>
                <a:ea typeface="+mn-ea"/>
                <a:cs typeface="+mn-cs"/>
              </a:rPr>
              <a:t>-</a:t>
            </a:r>
            <a:endParaRPr kumimoji="0" lang="es-MX" sz="4000" b="1" i="0" u="none" strike="noStrike" kern="1200" cap="none" spc="0" normalizeH="0" baseline="-25000" noProof="0" dirty="0" smtClean="0">
              <a:ln>
                <a:noFill/>
              </a:ln>
              <a:solidFill>
                <a:schemeClr val="tx1"/>
              </a:solidFill>
              <a:effectLst/>
              <a:uLnTx/>
              <a:uFillTx/>
              <a:latin typeface="+mn-lt"/>
              <a:ea typeface="+mn-ea"/>
              <a:cs typeface="+mn-cs"/>
            </a:endParaRPr>
          </a:p>
        </p:txBody>
      </p:sp>
      <p:sp>
        <p:nvSpPr>
          <p:cNvPr id="48" name="2 Marcador de contenido"/>
          <p:cNvSpPr txBox="1">
            <a:spLocks/>
          </p:cNvSpPr>
          <p:nvPr/>
        </p:nvSpPr>
        <p:spPr>
          <a:xfrm>
            <a:off x="3383831" y="3717032"/>
            <a:ext cx="720080" cy="864096"/>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a:t>
            </a:r>
            <a:endParaRPr kumimoji="0" lang="es-MX" sz="3200" b="0" i="0" u="none" strike="noStrike" kern="1200" cap="none" spc="0" normalizeH="0" baseline="-25000" noProof="0" dirty="0" smtClean="0">
              <a:ln>
                <a:noFill/>
              </a:ln>
              <a:solidFill>
                <a:schemeClr val="tx1"/>
              </a:solidFill>
              <a:effectLst/>
              <a:uLnTx/>
              <a:uFillTx/>
              <a:latin typeface="+mn-lt"/>
              <a:ea typeface="+mn-ea"/>
              <a:cs typeface="+mn-cs"/>
            </a:endParaRPr>
          </a:p>
        </p:txBody>
      </p:sp>
      <p:cxnSp>
        <p:nvCxnSpPr>
          <p:cNvPr id="23" name="22 Conector recto de flecha"/>
          <p:cNvCxnSpPr/>
          <p:nvPr/>
        </p:nvCxnSpPr>
        <p:spPr>
          <a:xfrm>
            <a:off x="4751983" y="4581128"/>
            <a:ext cx="0" cy="360040"/>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p:nvPr/>
        </p:nvCxnSpPr>
        <p:spPr>
          <a:xfrm flipH="1" flipV="1">
            <a:off x="4031903" y="4941168"/>
            <a:ext cx="728464" cy="8384"/>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01377" name="Object 1"/>
          <p:cNvGraphicFramePr>
            <a:graphicFrameLocks noChangeAspect="1"/>
          </p:cNvGraphicFramePr>
          <p:nvPr/>
        </p:nvGraphicFramePr>
        <p:xfrm>
          <a:off x="5016426" y="4295949"/>
          <a:ext cx="347662" cy="357187"/>
        </p:xfrm>
        <a:graphic>
          <a:graphicData uri="http://schemas.openxmlformats.org/presentationml/2006/ole">
            <mc:AlternateContent xmlns:mc="http://schemas.openxmlformats.org/markup-compatibility/2006">
              <mc:Choice xmlns:v="urn:schemas-microsoft-com:vml" Requires="v">
                <p:oleObj spid="_x0000_s46082" name="Ecuación" r:id="rId3" imgW="164880" imgH="177480" progId="Equation.3">
                  <p:embed/>
                </p:oleObj>
              </mc:Choice>
              <mc:Fallback>
                <p:oleObj name="Ecuación" r:id="rId3" imgW="164880" imgH="177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16426" y="4295949"/>
                        <a:ext cx="347662" cy="357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 name="2 Marcador de contenido"/>
          <p:cNvSpPr txBox="1">
            <a:spLocks/>
          </p:cNvSpPr>
          <p:nvPr/>
        </p:nvSpPr>
        <p:spPr>
          <a:xfrm>
            <a:off x="323528" y="2492896"/>
            <a:ext cx="8229600" cy="1296144"/>
          </a:xfrm>
          <a:prstGeom prst="rect">
            <a:avLst/>
          </a:prstGeom>
        </p:spPr>
        <p:txBody>
          <a:bodyPr vert="horz" lIns="91440" tIns="45720" rIns="91440" bIns="45720" rtlCol="0">
            <a:normAutofit fontScale="925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2.¿Cuantos electrones</a:t>
            </a:r>
            <a:r>
              <a:rPr kumimoji="0" lang="es-MX" sz="3200" b="0" i="0" u="none" strike="noStrike" kern="1200" cap="none" spc="0" normalizeH="0" noProof="0" dirty="0" smtClean="0">
                <a:ln>
                  <a:noFill/>
                </a:ln>
                <a:solidFill>
                  <a:schemeClr val="tx1"/>
                </a:solidFill>
                <a:effectLst/>
                <a:uLnTx/>
                <a:uFillTx/>
                <a:latin typeface="+mn-lt"/>
                <a:ea typeface="+mn-ea"/>
                <a:cs typeface="+mn-cs"/>
              </a:rPr>
              <a:t> se necesitan para prender un foco del automóvil de 25 W durante una hora?</a:t>
            </a:r>
            <a:endParaRPr kumimoji="0" lang="es-MX"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21" name="1 Título"/>
          <p:cNvSpPr>
            <a:spLocks noGrp="1"/>
          </p:cNvSpPr>
          <p:nvPr>
            <p:ph type="title"/>
          </p:nvPr>
        </p:nvSpPr>
        <p:spPr>
          <a:xfrm>
            <a:off x="395536" y="260648"/>
            <a:ext cx="2664296" cy="418058"/>
          </a:xfrm>
        </p:spPr>
        <p:txBody>
          <a:bodyPr>
            <a:normAutofit fontScale="90000"/>
          </a:bodyPr>
          <a:lstStyle/>
          <a:p>
            <a:r>
              <a:rPr lang="es-MX" dirty="0" smtClean="0"/>
              <a:t>Ejercicio</a:t>
            </a:r>
            <a:endParaRPr lang="es-MX" dirty="0"/>
          </a:p>
        </p:txBody>
      </p:sp>
    </p:spTree>
    <p:extLst>
      <p:ext uri="{BB962C8B-B14F-4D97-AF65-F5344CB8AC3E}">
        <p14:creationId xmlns:p14="http://schemas.microsoft.com/office/powerpoint/2010/main" val="32195363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19 Rectángulo"/>
          <p:cNvSpPr/>
          <p:nvPr/>
        </p:nvSpPr>
        <p:spPr>
          <a:xfrm>
            <a:off x="3383831" y="2708920"/>
            <a:ext cx="936104" cy="1512168"/>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Título"/>
          <p:cNvSpPr>
            <a:spLocks noGrp="1"/>
          </p:cNvSpPr>
          <p:nvPr>
            <p:ph type="title"/>
          </p:nvPr>
        </p:nvSpPr>
        <p:spPr>
          <a:xfrm>
            <a:off x="395536" y="260648"/>
            <a:ext cx="2664296" cy="418058"/>
          </a:xfrm>
        </p:spPr>
        <p:txBody>
          <a:bodyPr>
            <a:normAutofit fontScale="90000"/>
          </a:bodyPr>
          <a:lstStyle/>
          <a:p>
            <a:r>
              <a:rPr lang="es-MX" dirty="0" smtClean="0"/>
              <a:t>Respuesta</a:t>
            </a:r>
            <a:endParaRPr lang="es-MX" dirty="0"/>
          </a:p>
        </p:txBody>
      </p:sp>
      <p:sp>
        <p:nvSpPr>
          <p:cNvPr id="3" name="2 Marcador de contenido"/>
          <p:cNvSpPr>
            <a:spLocks noGrp="1"/>
          </p:cNvSpPr>
          <p:nvPr>
            <p:ph idx="1"/>
          </p:nvPr>
        </p:nvSpPr>
        <p:spPr>
          <a:xfrm>
            <a:off x="395536" y="1052736"/>
            <a:ext cx="8229600" cy="1224136"/>
          </a:xfrm>
        </p:spPr>
        <p:txBody>
          <a:bodyPr>
            <a:normAutofit fontScale="92500" lnSpcReduction="20000"/>
          </a:bodyPr>
          <a:lstStyle/>
          <a:p>
            <a:pPr marL="0" indent="0">
              <a:buNone/>
            </a:pPr>
            <a:r>
              <a:rPr lang="es-MX" dirty="0" smtClean="0"/>
              <a:t>R. Si va de la terminal positiva a la negativa tenemos una caída de voltaje negativa, por lo que el trabajo es positivo</a:t>
            </a:r>
          </a:p>
        </p:txBody>
      </p:sp>
      <p:sp>
        <p:nvSpPr>
          <p:cNvPr id="10" name="9 Elipse"/>
          <p:cNvSpPr/>
          <p:nvPr/>
        </p:nvSpPr>
        <p:spPr>
          <a:xfrm>
            <a:off x="3815879" y="2996952"/>
            <a:ext cx="144016" cy="14401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Elipse"/>
          <p:cNvSpPr/>
          <p:nvPr/>
        </p:nvSpPr>
        <p:spPr>
          <a:xfrm>
            <a:off x="4679975" y="3429000"/>
            <a:ext cx="144016" cy="144016"/>
          </a:xfrm>
          <a:prstGeom prst="ellipse">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Elipse"/>
          <p:cNvSpPr/>
          <p:nvPr/>
        </p:nvSpPr>
        <p:spPr>
          <a:xfrm>
            <a:off x="3815879" y="3861048"/>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24" name="23 Conector recto de flecha"/>
          <p:cNvCxnSpPr/>
          <p:nvPr/>
        </p:nvCxnSpPr>
        <p:spPr>
          <a:xfrm>
            <a:off x="4031903" y="3068960"/>
            <a:ext cx="720080" cy="0"/>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35 Conector recto de flecha"/>
          <p:cNvCxnSpPr/>
          <p:nvPr/>
        </p:nvCxnSpPr>
        <p:spPr>
          <a:xfrm>
            <a:off x="4751983" y="3068960"/>
            <a:ext cx="0" cy="360040"/>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4" name="2 Marcador de contenido"/>
          <p:cNvSpPr txBox="1">
            <a:spLocks/>
          </p:cNvSpPr>
          <p:nvPr/>
        </p:nvSpPr>
        <p:spPr>
          <a:xfrm>
            <a:off x="3383831" y="3501008"/>
            <a:ext cx="720080" cy="72008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s-MX" sz="4000" b="1" i="0" u="none" strike="noStrike" kern="1200" cap="none" spc="0" normalizeH="0" baseline="0" noProof="0" dirty="0" smtClean="0">
                <a:ln>
                  <a:noFill/>
                </a:ln>
                <a:solidFill>
                  <a:schemeClr val="tx1"/>
                </a:solidFill>
                <a:effectLst/>
                <a:uLnTx/>
                <a:uFillTx/>
                <a:latin typeface="+mn-lt"/>
                <a:ea typeface="+mn-ea"/>
                <a:cs typeface="+mn-cs"/>
              </a:rPr>
              <a:t>-</a:t>
            </a:r>
            <a:endParaRPr kumimoji="0" lang="es-MX" sz="4000" b="1" i="0" u="none" strike="noStrike" kern="1200" cap="none" spc="0" normalizeH="0" baseline="-25000" noProof="0" dirty="0" smtClean="0">
              <a:ln>
                <a:noFill/>
              </a:ln>
              <a:solidFill>
                <a:schemeClr val="tx1"/>
              </a:solidFill>
              <a:effectLst/>
              <a:uLnTx/>
              <a:uFillTx/>
              <a:latin typeface="+mn-lt"/>
              <a:ea typeface="+mn-ea"/>
              <a:cs typeface="+mn-cs"/>
            </a:endParaRPr>
          </a:p>
        </p:txBody>
      </p:sp>
      <p:sp>
        <p:nvSpPr>
          <p:cNvPr id="48" name="2 Marcador de contenido"/>
          <p:cNvSpPr txBox="1">
            <a:spLocks/>
          </p:cNvSpPr>
          <p:nvPr/>
        </p:nvSpPr>
        <p:spPr>
          <a:xfrm>
            <a:off x="3383831" y="2708920"/>
            <a:ext cx="720080" cy="864096"/>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a:t>
            </a:r>
            <a:endParaRPr kumimoji="0" lang="es-MX" sz="3200" b="0" i="0" u="none" strike="noStrike" kern="1200" cap="none" spc="0" normalizeH="0" baseline="-25000" noProof="0" dirty="0" smtClean="0">
              <a:ln>
                <a:noFill/>
              </a:ln>
              <a:solidFill>
                <a:schemeClr val="tx1"/>
              </a:solidFill>
              <a:effectLst/>
              <a:uLnTx/>
              <a:uFillTx/>
              <a:latin typeface="+mn-lt"/>
              <a:ea typeface="+mn-ea"/>
              <a:cs typeface="+mn-cs"/>
            </a:endParaRPr>
          </a:p>
        </p:txBody>
      </p:sp>
      <p:cxnSp>
        <p:nvCxnSpPr>
          <p:cNvPr id="23" name="22 Conector recto de flecha"/>
          <p:cNvCxnSpPr/>
          <p:nvPr/>
        </p:nvCxnSpPr>
        <p:spPr>
          <a:xfrm>
            <a:off x="4751983" y="3573016"/>
            <a:ext cx="0" cy="360040"/>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p:nvPr/>
        </p:nvCxnSpPr>
        <p:spPr>
          <a:xfrm flipH="1" flipV="1">
            <a:off x="4031903" y="3933056"/>
            <a:ext cx="728464" cy="8384"/>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01377" name="Object 1"/>
          <p:cNvGraphicFramePr>
            <a:graphicFrameLocks noChangeAspect="1"/>
          </p:cNvGraphicFramePr>
          <p:nvPr/>
        </p:nvGraphicFramePr>
        <p:xfrm>
          <a:off x="5016426" y="3287837"/>
          <a:ext cx="347662" cy="357187"/>
        </p:xfrm>
        <a:graphic>
          <a:graphicData uri="http://schemas.openxmlformats.org/presentationml/2006/ole">
            <mc:AlternateContent xmlns:mc="http://schemas.openxmlformats.org/markup-compatibility/2006">
              <mc:Choice xmlns:v="urn:schemas-microsoft-com:vml" Requires="v">
                <p:oleObj spid="_x0000_s47106" name="Ecuación" r:id="rId3" imgW="164880" imgH="177480" progId="Equation.3">
                  <p:embed/>
                </p:oleObj>
              </mc:Choice>
              <mc:Fallback>
                <p:oleObj name="Ecuación" r:id="rId3" imgW="164880" imgH="177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16426" y="3287837"/>
                        <a:ext cx="347662" cy="357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1378" name="Object 2"/>
          <p:cNvGraphicFramePr>
            <a:graphicFrameLocks noChangeAspect="1"/>
          </p:cNvGraphicFramePr>
          <p:nvPr/>
        </p:nvGraphicFramePr>
        <p:xfrm>
          <a:off x="1416050" y="4868863"/>
          <a:ext cx="5545138" cy="460375"/>
        </p:xfrm>
        <a:graphic>
          <a:graphicData uri="http://schemas.openxmlformats.org/presentationml/2006/ole">
            <mc:AlternateContent xmlns:mc="http://schemas.openxmlformats.org/markup-compatibility/2006">
              <mc:Choice xmlns:v="urn:schemas-microsoft-com:vml" Requires="v">
                <p:oleObj spid="_x0000_s47107" name="Ecuación" r:id="rId5" imgW="2628720" imgH="228600" progId="Equation.3">
                  <p:embed/>
                </p:oleObj>
              </mc:Choice>
              <mc:Fallback>
                <p:oleObj name="Ecuación" r:id="rId5" imgW="262872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16050" y="4868863"/>
                        <a:ext cx="5545138" cy="460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4091040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19 Rectángulo"/>
          <p:cNvSpPr/>
          <p:nvPr/>
        </p:nvSpPr>
        <p:spPr>
          <a:xfrm>
            <a:off x="6516216" y="3501008"/>
            <a:ext cx="936104" cy="1512168"/>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2 Marcador de contenido"/>
          <p:cNvSpPr>
            <a:spLocks noGrp="1"/>
          </p:cNvSpPr>
          <p:nvPr>
            <p:ph idx="1"/>
          </p:nvPr>
        </p:nvSpPr>
        <p:spPr>
          <a:xfrm>
            <a:off x="0" y="2060848"/>
            <a:ext cx="5796136" cy="4464496"/>
          </a:xfrm>
        </p:spPr>
        <p:txBody>
          <a:bodyPr>
            <a:normAutofit/>
          </a:bodyPr>
          <a:lstStyle/>
          <a:p>
            <a:pPr marL="0" lvl="0" indent="0">
              <a:buNone/>
            </a:pPr>
            <a:r>
              <a:rPr lang="es-MX" dirty="0" smtClean="0"/>
              <a:t>1 </a:t>
            </a:r>
            <a:r>
              <a:rPr lang="es-MX" dirty="0" err="1" smtClean="0"/>
              <a:t>Kwh</a:t>
            </a:r>
            <a:r>
              <a:rPr lang="es-MX" dirty="0" smtClean="0"/>
              <a:t>=3.60x10</a:t>
            </a:r>
            <a:r>
              <a:rPr lang="es-MX" baseline="30000" dirty="0" smtClean="0"/>
              <a:t>6</a:t>
            </a:r>
            <a:r>
              <a:rPr lang="es-MX" dirty="0" smtClean="0"/>
              <a:t>J</a:t>
            </a:r>
          </a:p>
          <a:p>
            <a:pPr marL="0" indent="0">
              <a:buNone/>
            </a:pPr>
            <a:r>
              <a:rPr lang="es-MX" dirty="0" smtClean="0"/>
              <a:t>Dividiendo entre 1000 tenemos </a:t>
            </a:r>
          </a:p>
          <a:p>
            <a:pPr marL="0" indent="0">
              <a:buNone/>
            </a:pPr>
            <a:r>
              <a:rPr lang="es-MX" dirty="0" smtClean="0"/>
              <a:t>              1 </a:t>
            </a:r>
            <a:r>
              <a:rPr lang="es-MX" dirty="0" err="1" smtClean="0"/>
              <a:t>wh</a:t>
            </a:r>
            <a:r>
              <a:rPr lang="es-MX" dirty="0" smtClean="0"/>
              <a:t>=3.60x10</a:t>
            </a:r>
            <a:r>
              <a:rPr lang="es-MX" baseline="30000" dirty="0" smtClean="0"/>
              <a:t>3</a:t>
            </a:r>
            <a:r>
              <a:rPr lang="es-MX" dirty="0" smtClean="0"/>
              <a:t>J</a:t>
            </a:r>
          </a:p>
          <a:p>
            <a:pPr marL="0" indent="0">
              <a:buNone/>
            </a:pPr>
            <a:r>
              <a:rPr lang="es-MX" dirty="0" smtClean="0"/>
              <a:t>Por lo tanto necesitamos para prender el foco de 25 w durante una hora  la Energía en </a:t>
            </a:r>
            <a:r>
              <a:rPr lang="es-MX" dirty="0" err="1" smtClean="0"/>
              <a:t>Joules</a:t>
            </a:r>
            <a:r>
              <a:rPr lang="es-MX" dirty="0" smtClean="0"/>
              <a:t> de:</a:t>
            </a:r>
          </a:p>
          <a:p>
            <a:pPr marL="0" indent="0">
              <a:buNone/>
            </a:pPr>
            <a:r>
              <a:rPr lang="es-MX" dirty="0" smtClean="0"/>
              <a:t>                 25wh=90x10</a:t>
            </a:r>
            <a:r>
              <a:rPr lang="es-MX" baseline="30000" dirty="0" smtClean="0"/>
              <a:t>3</a:t>
            </a:r>
            <a:r>
              <a:rPr lang="es-MX" dirty="0" smtClean="0"/>
              <a:t>J</a:t>
            </a:r>
          </a:p>
        </p:txBody>
      </p:sp>
      <p:sp>
        <p:nvSpPr>
          <p:cNvPr id="10" name="9 Elipse"/>
          <p:cNvSpPr/>
          <p:nvPr/>
        </p:nvSpPr>
        <p:spPr>
          <a:xfrm>
            <a:off x="6948264" y="3789040"/>
            <a:ext cx="144016" cy="14401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Elipse"/>
          <p:cNvSpPr/>
          <p:nvPr/>
        </p:nvSpPr>
        <p:spPr>
          <a:xfrm>
            <a:off x="7200329" y="3645024"/>
            <a:ext cx="144016" cy="144016"/>
          </a:xfrm>
          <a:prstGeom prst="ellipse">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Elipse"/>
          <p:cNvSpPr/>
          <p:nvPr/>
        </p:nvSpPr>
        <p:spPr>
          <a:xfrm>
            <a:off x="6948264" y="4653136"/>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24" name="23 Conector recto de flecha"/>
          <p:cNvCxnSpPr/>
          <p:nvPr/>
        </p:nvCxnSpPr>
        <p:spPr>
          <a:xfrm>
            <a:off x="7164288" y="3861048"/>
            <a:ext cx="720080" cy="0"/>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35 Conector recto de flecha"/>
          <p:cNvCxnSpPr/>
          <p:nvPr/>
        </p:nvCxnSpPr>
        <p:spPr>
          <a:xfrm>
            <a:off x="7920409" y="3861048"/>
            <a:ext cx="0" cy="216024"/>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4" name="2 Marcador de contenido"/>
          <p:cNvSpPr txBox="1">
            <a:spLocks/>
          </p:cNvSpPr>
          <p:nvPr/>
        </p:nvSpPr>
        <p:spPr>
          <a:xfrm>
            <a:off x="6516216" y="4293096"/>
            <a:ext cx="720080" cy="72008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s-MX" sz="4000" b="1" i="0" u="none" strike="noStrike" kern="1200" cap="none" spc="0" normalizeH="0" baseline="0" noProof="0" dirty="0" smtClean="0">
                <a:ln>
                  <a:noFill/>
                </a:ln>
                <a:solidFill>
                  <a:schemeClr val="tx1"/>
                </a:solidFill>
                <a:effectLst/>
                <a:uLnTx/>
                <a:uFillTx/>
                <a:latin typeface="+mn-lt"/>
                <a:ea typeface="+mn-ea"/>
                <a:cs typeface="+mn-cs"/>
              </a:rPr>
              <a:t>-</a:t>
            </a:r>
            <a:endParaRPr kumimoji="0" lang="es-MX" sz="4000" b="1" i="0" u="none" strike="noStrike" kern="1200" cap="none" spc="0" normalizeH="0" baseline="-25000" noProof="0" dirty="0" smtClean="0">
              <a:ln>
                <a:noFill/>
              </a:ln>
              <a:solidFill>
                <a:schemeClr val="tx1"/>
              </a:solidFill>
              <a:effectLst/>
              <a:uLnTx/>
              <a:uFillTx/>
              <a:latin typeface="+mn-lt"/>
              <a:ea typeface="+mn-ea"/>
              <a:cs typeface="+mn-cs"/>
            </a:endParaRPr>
          </a:p>
        </p:txBody>
      </p:sp>
      <p:sp>
        <p:nvSpPr>
          <p:cNvPr id="48" name="2 Marcador de contenido"/>
          <p:cNvSpPr txBox="1">
            <a:spLocks/>
          </p:cNvSpPr>
          <p:nvPr/>
        </p:nvSpPr>
        <p:spPr>
          <a:xfrm>
            <a:off x="6516216" y="3501008"/>
            <a:ext cx="720080" cy="864096"/>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a:t>
            </a:r>
            <a:endParaRPr kumimoji="0" lang="es-MX" sz="3200" b="0" i="0" u="none" strike="noStrike" kern="1200" cap="none" spc="0" normalizeH="0" baseline="-25000" noProof="0" dirty="0" smtClean="0">
              <a:ln>
                <a:noFill/>
              </a:ln>
              <a:solidFill>
                <a:schemeClr val="tx1"/>
              </a:solidFill>
              <a:effectLst/>
              <a:uLnTx/>
              <a:uFillTx/>
              <a:latin typeface="+mn-lt"/>
              <a:ea typeface="+mn-ea"/>
              <a:cs typeface="+mn-cs"/>
            </a:endParaRPr>
          </a:p>
        </p:txBody>
      </p:sp>
      <p:cxnSp>
        <p:nvCxnSpPr>
          <p:cNvPr id="23" name="22 Conector recto de flecha"/>
          <p:cNvCxnSpPr/>
          <p:nvPr/>
        </p:nvCxnSpPr>
        <p:spPr>
          <a:xfrm>
            <a:off x="7920409" y="4581128"/>
            <a:ext cx="0" cy="216024"/>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p:nvPr/>
        </p:nvCxnSpPr>
        <p:spPr>
          <a:xfrm flipH="1" flipV="1">
            <a:off x="7164288" y="4725144"/>
            <a:ext cx="728464" cy="8384"/>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01377" name="Object 1"/>
          <p:cNvGraphicFramePr>
            <a:graphicFrameLocks noChangeAspect="1"/>
          </p:cNvGraphicFramePr>
          <p:nvPr/>
        </p:nvGraphicFramePr>
        <p:xfrm>
          <a:off x="8161263" y="3789040"/>
          <a:ext cx="828675" cy="357187"/>
        </p:xfrm>
        <a:graphic>
          <a:graphicData uri="http://schemas.openxmlformats.org/presentationml/2006/ole">
            <mc:AlternateContent xmlns:mc="http://schemas.openxmlformats.org/markup-compatibility/2006">
              <mc:Choice xmlns:v="urn:schemas-microsoft-com:vml" Requires="v">
                <p:oleObj spid="_x0000_s48130" name="Ecuación" r:id="rId3" imgW="393480" imgH="177480" progId="Equation.3">
                  <p:embed/>
                </p:oleObj>
              </mc:Choice>
              <mc:Fallback>
                <p:oleObj name="Ecuación" r:id="rId3" imgW="393480" imgH="177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61263" y="3789040"/>
                        <a:ext cx="828675" cy="357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17 Elipse"/>
          <p:cNvSpPr/>
          <p:nvPr/>
        </p:nvSpPr>
        <p:spPr>
          <a:xfrm>
            <a:off x="7416353" y="3645024"/>
            <a:ext cx="144016" cy="144016"/>
          </a:xfrm>
          <a:prstGeom prst="ellipse">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18 Elipse"/>
          <p:cNvSpPr/>
          <p:nvPr/>
        </p:nvSpPr>
        <p:spPr>
          <a:xfrm>
            <a:off x="7632377" y="3645024"/>
            <a:ext cx="144016" cy="144016"/>
          </a:xfrm>
          <a:prstGeom prst="ellipse">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20 Elipse"/>
          <p:cNvSpPr/>
          <p:nvPr/>
        </p:nvSpPr>
        <p:spPr>
          <a:xfrm>
            <a:off x="7272337" y="3429000"/>
            <a:ext cx="144016" cy="144016"/>
          </a:xfrm>
          <a:prstGeom prst="ellipse">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21 Elipse"/>
          <p:cNvSpPr/>
          <p:nvPr/>
        </p:nvSpPr>
        <p:spPr>
          <a:xfrm>
            <a:off x="7488361" y="3429000"/>
            <a:ext cx="144016" cy="144016"/>
          </a:xfrm>
          <a:prstGeom prst="ellipse">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5" name="24 Elipse"/>
          <p:cNvSpPr/>
          <p:nvPr/>
        </p:nvSpPr>
        <p:spPr>
          <a:xfrm>
            <a:off x="7344345" y="3212976"/>
            <a:ext cx="144016" cy="144016"/>
          </a:xfrm>
          <a:prstGeom prst="ellipse">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2 Marcador de contenido"/>
          <p:cNvSpPr txBox="1">
            <a:spLocks/>
          </p:cNvSpPr>
          <p:nvPr/>
        </p:nvSpPr>
        <p:spPr>
          <a:xfrm>
            <a:off x="7560369" y="3212976"/>
            <a:ext cx="633264" cy="576064"/>
          </a:xfrm>
          <a:prstGeom prst="rect">
            <a:avLst/>
          </a:prstGeom>
        </p:spPr>
        <p:txBody>
          <a:bodyPr vert="horz" lIns="91440" tIns="45720" rIns="91440" bIns="45720" rtlCol="0">
            <a:normAutofit lnSpcReduction="1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a:t>
            </a:r>
          </a:p>
        </p:txBody>
      </p:sp>
      <p:grpSp>
        <p:nvGrpSpPr>
          <p:cNvPr id="2" name="60 Grupo"/>
          <p:cNvGrpSpPr/>
          <p:nvPr/>
        </p:nvGrpSpPr>
        <p:grpSpPr>
          <a:xfrm>
            <a:off x="7632377" y="4005064"/>
            <a:ext cx="576064" cy="576064"/>
            <a:chOff x="5580112" y="2780928"/>
            <a:chExt cx="576064" cy="576064"/>
          </a:xfrm>
        </p:grpSpPr>
        <p:sp>
          <p:nvSpPr>
            <p:cNvPr id="28" name="27 Elipse"/>
            <p:cNvSpPr/>
            <p:nvPr/>
          </p:nvSpPr>
          <p:spPr>
            <a:xfrm>
              <a:off x="5724128" y="2924944"/>
              <a:ext cx="288032" cy="288032"/>
            </a:xfrm>
            <a:prstGeom prst="ellipse">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30" name="29 Conector recto"/>
            <p:cNvCxnSpPr>
              <a:stCxn id="28" idx="0"/>
            </p:cNvCxnSpPr>
            <p:nvPr/>
          </p:nvCxnSpPr>
          <p:spPr>
            <a:xfrm flipV="1">
              <a:off x="5868144" y="2780928"/>
              <a:ext cx="0" cy="144016"/>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30 Conector recto"/>
            <p:cNvCxnSpPr>
              <a:stCxn id="28" idx="7"/>
            </p:cNvCxnSpPr>
            <p:nvPr/>
          </p:nvCxnSpPr>
          <p:spPr>
            <a:xfrm flipV="1">
              <a:off x="5969979" y="2852936"/>
              <a:ext cx="114189" cy="11418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42 Conector recto"/>
            <p:cNvCxnSpPr/>
            <p:nvPr/>
          </p:nvCxnSpPr>
          <p:spPr>
            <a:xfrm flipV="1">
              <a:off x="5868144" y="3212976"/>
              <a:ext cx="0" cy="144016"/>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44 Conector recto"/>
            <p:cNvCxnSpPr>
              <a:endCxn id="28" idx="3"/>
            </p:cNvCxnSpPr>
            <p:nvPr/>
          </p:nvCxnSpPr>
          <p:spPr>
            <a:xfrm flipV="1">
              <a:off x="5652120" y="3170795"/>
              <a:ext cx="114189" cy="11418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48 Conector recto"/>
            <p:cNvCxnSpPr>
              <a:endCxn id="28" idx="6"/>
            </p:cNvCxnSpPr>
            <p:nvPr/>
          </p:nvCxnSpPr>
          <p:spPr>
            <a:xfrm flipH="1">
              <a:off x="6012160" y="3068960"/>
              <a:ext cx="144016"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51 Conector recto"/>
            <p:cNvCxnSpPr/>
            <p:nvPr/>
          </p:nvCxnSpPr>
          <p:spPr>
            <a:xfrm flipH="1">
              <a:off x="5580112" y="3068960"/>
              <a:ext cx="144016"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52 Conector recto"/>
            <p:cNvCxnSpPr>
              <a:endCxn id="28" idx="5"/>
            </p:cNvCxnSpPr>
            <p:nvPr/>
          </p:nvCxnSpPr>
          <p:spPr>
            <a:xfrm flipH="1" flipV="1">
              <a:off x="5969979" y="3170795"/>
              <a:ext cx="114189" cy="11418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 name="55 Conector recto"/>
            <p:cNvCxnSpPr/>
            <p:nvPr/>
          </p:nvCxnSpPr>
          <p:spPr>
            <a:xfrm flipH="1" flipV="1">
              <a:off x="5652120" y="2852936"/>
              <a:ext cx="114189" cy="11418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75" name="1 Título"/>
          <p:cNvSpPr>
            <a:spLocks noGrp="1"/>
          </p:cNvSpPr>
          <p:nvPr>
            <p:ph type="title"/>
          </p:nvPr>
        </p:nvSpPr>
        <p:spPr>
          <a:xfrm>
            <a:off x="395536" y="260648"/>
            <a:ext cx="2664296" cy="418058"/>
          </a:xfrm>
        </p:spPr>
        <p:txBody>
          <a:bodyPr>
            <a:normAutofit fontScale="90000"/>
          </a:bodyPr>
          <a:lstStyle/>
          <a:p>
            <a:r>
              <a:rPr lang="es-MX" dirty="0" smtClean="0"/>
              <a:t>Respuesta</a:t>
            </a:r>
            <a:endParaRPr lang="es-MX" dirty="0"/>
          </a:p>
        </p:txBody>
      </p:sp>
      <p:sp>
        <p:nvSpPr>
          <p:cNvPr id="40" name="39 Rectángulo"/>
          <p:cNvSpPr/>
          <p:nvPr/>
        </p:nvSpPr>
        <p:spPr>
          <a:xfrm>
            <a:off x="0" y="836712"/>
            <a:ext cx="8892480" cy="1077218"/>
          </a:xfrm>
          <a:prstGeom prst="rect">
            <a:avLst/>
          </a:prstGeom>
        </p:spPr>
        <p:txBody>
          <a:bodyPr wrap="square">
            <a:spAutoFit/>
          </a:bodyPr>
          <a:lstStyle/>
          <a:p>
            <a:pPr lvl="0">
              <a:spcBef>
                <a:spcPct val="20000"/>
              </a:spcBef>
            </a:pPr>
            <a:r>
              <a:rPr lang="es-MX" sz="3200" dirty="0" smtClean="0">
                <a:solidFill>
                  <a:prstClr val="black"/>
                </a:solidFill>
              </a:rPr>
              <a:t>Para encontrar la cantidad de electrones es necesario conocer el equivalente de </a:t>
            </a:r>
            <a:r>
              <a:rPr lang="es-MX" sz="3200" dirty="0" err="1" smtClean="0">
                <a:solidFill>
                  <a:prstClr val="black"/>
                </a:solidFill>
              </a:rPr>
              <a:t>kwh</a:t>
            </a:r>
            <a:r>
              <a:rPr lang="es-MX" sz="3200" dirty="0" smtClean="0">
                <a:solidFill>
                  <a:prstClr val="black"/>
                </a:solidFill>
              </a:rPr>
              <a:t> a </a:t>
            </a:r>
            <a:r>
              <a:rPr lang="es-MX" sz="3200" dirty="0" err="1" smtClean="0">
                <a:solidFill>
                  <a:prstClr val="black"/>
                </a:solidFill>
              </a:rPr>
              <a:t>Joules</a:t>
            </a:r>
            <a:r>
              <a:rPr lang="es-MX" sz="3200" dirty="0" smtClean="0">
                <a:solidFill>
                  <a:prstClr val="black"/>
                </a:solidFill>
              </a:rPr>
              <a:t>: </a:t>
            </a:r>
          </a:p>
        </p:txBody>
      </p:sp>
    </p:spTree>
    <p:extLst>
      <p:ext uri="{BB962C8B-B14F-4D97-AF65-F5344CB8AC3E}">
        <p14:creationId xmlns:p14="http://schemas.microsoft.com/office/powerpoint/2010/main" val="32870759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2 Marcador de contenido"/>
          <p:cNvSpPr txBox="1">
            <a:spLocks/>
          </p:cNvSpPr>
          <p:nvPr/>
        </p:nvSpPr>
        <p:spPr>
          <a:xfrm>
            <a:off x="323528" y="1268760"/>
            <a:ext cx="8373616" cy="1656184"/>
          </a:xfrm>
          <a:prstGeom prst="rect">
            <a:avLst/>
          </a:prstGeom>
        </p:spPr>
        <p:txBody>
          <a:bodyPr vert="horz" lIns="91440" tIns="45720" rIns="91440" bIns="45720" rtlCol="0">
            <a:normAutofit/>
          </a:bodyPr>
          <a:lstStyle/>
          <a:p>
            <a:pPr lvl="0">
              <a:spcBef>
                <a:spcPct val="20000"/>
              </a:spcBef>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Conocemos que </a:t>
            </a:r>
            <a:r>
              <a:rPr lang="es-MX" sz="3200" dirty="0" smtClean="0"/>
              <a:t>un 1ev</a:t>
            </a:r>
            <a:r>
              <a:rPr kumimoji="0" lang="es-MX" sz="3200" b="0" i="0" u="none" strike="noStrike" kern="1200" cap="none" spc="0" normalizeH="0" noProof="0" dirty="0" smtClean="0">
                <a:ln>
                  <a:noFill/>
                </a:ln>
                <a:solidFill>
                  <a:schemeClr val="tx1"/>
                </a:solidFill>
                <a:effectLst/>
                <a:uLnTx/>
                <a:uFillTx/>
                <a:latin typeface="+mn-lt"/>
                <a:ea typeface="+mn-ea"/>
                <a:cs typeface="+mn-cs"/>
              </a:rPr>
              <a:t> produce un trabajo de 1.92 x10</a:t>
            </a:r>
            <a:r>
              <a:rPr kumimoji="0" lang="es-MX" sz="3200" b="0" i="0" u="none" strike="noStrike" kern="1200" cap="none" spc="0" normalizeH="0" baseline="30000" noProof="0" dirty="0" smtClean="0">
                <a:ln>
                  <a:noFill/>
                </a:ln>
                <a:solidFill>
                  <a:schemeClr val="tx1"/>
                </a:solidFill>
                <a:effectLst/>
                <a:uLnTx/>
                <a:uFillTx/>
                <a:latin typeface="+mn-lt"/>
                <a:ea typeface="+mn-ea"/>
                <a:cs typeface="+mn-cs"/>
              </a:rPr>
              <a:t>-19</a:t>
            </a:r>
            <a:r>
              <a:rPr kumimoji="0" lang="es-MX" sz="3200" b="0" i="0" u="none" strike="noStrike" kern="1200" cap="none" spc="0" normalizeH="0" noProof="0" dirty="0" smtClean="0">
                <a:ln>
                  <a:noFill/>
                </a:ln>
                <a:solidFill>
                  <a:schemeClr val="tx1"/>
                </a:solidFill>
                <a:effectLst/>
                <a:uLnTx/>
                <a:uFillTx/>
                <a:latin typeface="+mn-lt"/>
                <a:ea typeface="+mn-ea"/>
                <a:cs typeface="+mn-cs"/>
              </a:rPr>
              <a:t> J en una batería de carro por lo tanto se </a:t>
            </a:r>
            <a:r>
              <a:rPr lang="es-MX" sz="3200" dirty="0" smtClean="0"/>
              <a:t>necesitan </a:t>
            </a:r>
            <a:endParaRPr kumimoji="0" lang="es-MX"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64" name="63 Rectángulo"/>
          <p:cNvSpPr/>
          <p:nvPr/>
        </p:nvSpPr>
        <p:spPr>
          <a:xfrm>
            <a:off x="179512" y="3142709"/>
            <a:ext cx="705514" cy="523220"/>
          </a:xfrm>
          <a:prstGeom prst="rect">
            <a:avLst/>
          </a:prstGeom>
        </p:spPr>
        <p:txBody>
          <a:bodyPr wrap="none">
            <a:spAutoFit/>
          </a:bodyPr>
          <a:lstStyle/>
          <a:p>
            <a:r>
              <a:rPr lang="es-MX" sz="2800" dirty="0" smtClean="0"/>
              <a:t>1ev</a:t>
            </a:r>
            <a:endParaRPr lang="es-MX" sz="2800" dirty="0"/>
          </a:p>
        </p:txBody>
      </p:sp>
      <p:sp>
        <p:nvSpPr>
          <p:cNvPr id="65" name="64 Rectángulo"/>
          <p:cNvSpPr/>
          <p:nvPr/>
        </p:nvSpPr>
        <p:spPr>
          <a:xfrm>
            <a:off x="1259632" y="3142709"/>
            <a:ext cx="2021707" cy="523220"/>
          </a:xfrm>
          <a:prstGeom prst="rect">
            <a:avLst/>
          </a:prstGeom>
        </p:spPr>
        <p:txBody>
          <a:bodyPr wrap="none">
            <a:spAutoFit/>
          </a:bodyPr>
          <a:lstStyle/>
          <a:p>
            <a:r>
              <a:rPr lang="es-MX" sz="2800" dirty="0" smtClean="0"/>
              <a:t>1.92 x10</a:t>
            </a:r>
            <a:r>
              <a:rPr lang="es-MX" sz="2800" baseline="30000" dirty="0" smtClean="0"/>
              <a:t>-19</a:t>
            </a:r>
            <a:r>
              <a:rPr lang="es-MX" sz="2800" dirty="0" smtClean="0"/>
              <a:t> J </a:t>
            </a:r>
            <a:endParaRPr lang="es-MX" sz="2800" dirty="0"/>
          </a:p>
        </p:txBody>
      </p:sp>
      <p:sp>
        <p:nvSpPr>
          <p:cNvPr id="66" name="65 Rectángulo"/>
          <p:cNvSpPr/>
          <p:nvPr/>
        </p:nvSpPr>
        <p:spPr>
          <a:xfrm>
            <a:off x="208540" y="4150821"/>
            <a:ext cx="907076" cy="523220"/>
          </a:xfrm>
          <a:prstGeom prst="rect">
            <a:avLst/>
          </a:prstGeom>
        </p:spPr>
        <p:txBody>
          <a:bodyPr wrap="square">
            <a:spAutoFit/>
          </a:bodyPr>
          <a:lstStyle/>
          <a:p>
            <a:r>
              <a:rPr lang="es-MX" sz="2800" dirty="0" smtClean="0"/>
              <a:t>?</a:t>
            </a:r>
            <a:r>
              <a:rPr lang="es-MX" sz="2800" dirty="0" err="1" smtClean="0"/>
              <a:t>ev</a:t>
            </a:r>
            <a:endParaRPr lang="es-MX" sz="2800" dirty="0"/>
          </a:p>
        </p:txBody>
      </p:sp>
      <p:sp>
        <p:nvSpPr>
          <p:cNvPr id="67" name="66 Rectángulo"/>
          <p:cNvSpPr/>
          <p:nvPr/>
        </p:nvSpPr>
        <p:spPr>
          <a:xfrm>
            <a:off x="1507677" y="4222829"/>
            <a:ext cx="1306768" cy="523220"/>
          </a:xfrm>
          <a:prstGeom prst="rect">
            <a:avLst/>
          </a:prstGeom>
        </p:spPr>
        <p:txBody>
          <a:bodyPr wrap="none">
            <a:spAutoFit/>
          </a:bodyPr>
          <a:lstStyle/>
          <a:p>
            <a:r>
              <a:rPr lang="es-MX" sz="2800" dirty="0" smtClean="0"/>
              <a:t>90x10</a:t>
            </a:r>
            <a:r>
              <a:rPr lang="es-MX" sz="2800" baseline="30000" dirty="0" smtClean="0"/>
              <a:t>3</a:t>
            </a:r>
            <a:r>
              <a:rPr lang="es-MX" sz="2800" dirty="0" smtClean="0"/>
              <a:t>J</a:t>
            </a:r>
            <a:endParaRPr lang="es-MX" sz="2800" dirty="0"/>
          </a:p>
        </p:txBody>
      </p:sp>
      <p:cxnSp>
        <p:nvCxnSpPr>
          <p:cNvPr id="69" name="68 Conector recto de flecha"/>
          <p:cNvCxnSpPr>
            <a:stCxn id="64" idx="3"/>
            <a:endCxn id="67" idx="1"/>
          </p:cNvCxnSpPr>
          <p:nvPr/>
        </p:nvCxnSpPr>
        <p:spPr>
          <a:xfrm>
            <a:off x="885026" y="3404319"/>
            <a:ext cx="622651" cy="108012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0" name="69 Conector recto de flecha"/>
          <p:cNvCxnSpPr>
            <a:stCxn id="65" idx="3"/>
          </p:cNvCxnSpPr>
          <p:nvPr/>
        </p:nvCxnSpPr>
        <p:spPr>
          <a:xfrm>
            <a:off x="3281339" y="3404319"/>
            <a:ext cx="1074637" cy="88877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2" name="71 Conector recto de flecha"/>
          <p:cNvCxnSpPr>
            <a:stCxn id="67" idx="3"/>
          </p:cNvCxnSpPr>
          <p:nvPr/>
        </p:nvCxnSpPr>
        <p:spPr>
          <a:xfrm flipV="1">
            <a:off x="2814445" y="3789040"/>
            <a:ext cx="1613539" cy="69539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aphicFrame>
        <p:nvGraphicFramePr>
          <p:cNvPr id="113668" name="Object 4"/>
          <p:cNvGraphicFramePr>
            <a:graphicFrameLocks noChangeAspect="1"/>
          </p:cNvGraphicFramePr>
          <p:nvPr/>
        </p:nvGraphicFramePr>
        <p:xfrm>
          <a:off x="4427984" y="3573016"/>
          <a:ext cx="3963987" cy="844550"/>
        </p:xfrm>
        <a:graphic>
          <a:graphicData uri="http://schemas.openxmlformats.org/presentationml/2006/ole">
            <mc:AlternateContent xmlns:mc="http://schemas.openxmlformats.org/markup-compatibility/2006">
              <mc:Choice xmlns:v="urn:schemas-microsoft-com:vml" Requires="v">
                <p:oleObj spid="_x0000_s49154" name="Ecuación" r:id="rId3" imgW="1879560" imgH="419040" progId="Equation.3">
                  <p:embed/>
                </p:oleObj>
              </mc:Choice>
              <mc:Fallback>
                <p:oleObj name="Ecuación" r:id="rId3" imgW="1879560" imgH="419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984" y="3573016"/>
                        <a:ext cx="3963987" cy="844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5" name="1 Título"/>
          <p:cNvSpPr>
            <a:spLocks noGrp="1"/>
          </p:cNvSpPr>
          <p:nvPr>
            <p:ph type="title"/>
          </p:nvPr>
        </p:nvSpPr>
        <p:spPr>
          <a:xfrm>
            <a:off x="395536" y="260648"/>
            <a:ext cx="2664296" cy="418058"/>
          </a:xfrm>
        </p:spPr>
        <p:txBody>
          <a:bodyPr>
            <a:normAutofit fontScale="90000"/>
          </a:bodyPr>
          <a:lstStyle/>
          <a:p>
            <a:r>
              <a:rPr lang="es-MX" dirty="0" smtClean="0"/>
              <a:t>Respuesta</a:t>
            </a:r>
            <a:endParaRPr lang="es-MX" dirty="0"/>
          </a:p>
        </p:txBody>
      </p:sp>
    </p:spTree>
    <p:extLst>
      <p:ext uri="{BB962C8B-B14F-4D97-AF65-F5344CB8AC3E}">
        <p14:creationId xmlns:p14="http://schemas.microsoft.com/office/powerpoint/2010/main" val="17237875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Marcador de contenido"/>
          <p:cNvSpPr txBox="1">
            <a:spLocks/>
          </p:cNvSpPr>
          <p:nvPr/>
        </p:nvSpPr>
        <p:spPr>
          <a:xfrm>
            <a:off x="395536" y="980728"/>
            <a:ext cx="8229600" cy="1152128"/>
          </a:xfrm>
          <a:prstGeom prst="rect">
            <a:avLst/>
          </a:prstGeom>
        </p:spPr>
        <p:txBody>
          <a:bodyPr vert="horz" lIns="91440" tIns="45720" rIns="91440" bIns="45720" rtlCol="0">
            <a:normAutofit fontScale="77500" lnSpcReduction="20000"/>
          </a:bodyPr>
          <a:lstStyle/>
          <a:p>
            <a:pPr>
              <a:spcBef>
                <a:spcPct val="20000"/>
              </a:spcBef>
              <a:defRPr/>
            </a:pPr>
            <a:r>
              <a:rPr lang="es-MX" sz="3200" dirty="0" smtClean="0"/>
              <a:t>Un capacitor consiste en dos conductores separados por un aislante o dieléctrico.</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Algunas imágenes</a:t>
            </a:r>
            <a:r>
              <a:rPr kumimoji="0" lang="es-MX" sz="3200" b="0" i="0" u="none" strike="noStrike" kern="1200" cap="none" spc="0" normalizeH="0" noProof="0" dirty="0" smtClean="0">
                <a:ln>
                  <a:noFill/>
                </a:ln>
                <a:solidFill>
                  <a:schemeClr val="tx1"/>
                </a:solidFill>
                <a:effectLst/>
                <a:uLnTx/>
                <a:uFillTx/>
                <a:latin typeface="+mn-lt"/>
                <a:ea typeface="+mn-ea"/>
                <a:cs typeface="+mn-cs"/>
              </a:rPr>
              <a:t> de los capacitores son:</a:t>
            </a:r>
            <a:endParaRPr kumimoji="0" lang="es-MX"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2" name="1 Título"/>
          <p:cNvSpPr>
            <a:spLocks noGrp="1"/>
          </p:cNvSpPr>
          <p:nvPr>
            <p:ph type="title"/>
          </p:nvPr>
        </p:nvSpPr>
        <p:spPr>
          <a:xfrm>
            <a:off x="467544" y="44624"/>
            <a:ext cx="8229600" cy="864096"/>
          </a:xfrm>
        </p:spPr>
        <p:txBody>
          <a:bodyPr/>
          <a:lstStyle/>
          <a:p>
            <a:r>
              <a:rPr lang="es-MX" dirty="0" smtClean="0"/>
              <a:t>Capacitor  </a:t>
            </a:r>
            <a:endParaRPr lang="es-MX" dirty="0"/>
          </a:p>
        </p:txBody>
      </p:sp>
      <p:pic>
        <p:nvPicPr>
          <p:cNvPr id="115719" name="Picture 7" descr="http://t1.gstatic.com/images?q=tbn:ANd9GcQq4YWAbbeRE3LpUebrCErfUlXt_B3u0sqot7S2IXy-db_0sMKG-g"/>
          <p:cNvPicPr>
            <a:picLocks noChangeAspect="1" noChangeArrowheads="1"/>
          </p:cNvPicPr>
          <p:nvPr/>
        </p:nvPicPr>
        <p:blipFill>
          <a:blip r:embed="rId2" cstate="print"/>
          <a:srcRect/>
          <a:stretch>
            <a:fillRect/>
          </a:stretch>
        </p:blipFill>
        <p:spPr bwMode="auto">
          <a:xfrm>
            <a:off x="611560" y="3717032"/>
            <a:ext cx="2627784" cy="2627784"/>
          </a:xfrm>
          <a:prstGeom prst="rect">
            <a:avLst/>
          </a:prstGeom>
          <a:noFill/>
        </p:spPr>
      </p:pic>
      <p:pic>
        <p:nvPicPr>
          <p:cNvPr id="115721" name="Picture 9" descr="http://t0.gstatic.com/images?q=tbn:ANd9GcQd1CxWVEzKThGrDZmUpIKYJyHBqP6-3r9AwI6wzGra65FUPJJ8"/>
          <p:cNvPicPr>
            <a:picLocks noChangeAspect="1" noChangeArrowheads="1"/>
          </p:cNvPicPr>
          <p:nvPr/>
        </p:nvPicPr>
        <p:blipFill>
          <a:blip r:embed="rId3" cstate="print"/>
          <a:srcRect/>
          <a:stretch>
            <a:fillRect/>
          </a:stretch>
        </p:blipFill>
        <p:spPr bwMode="auto">
          <a:xfrm>
            <a:off x="4139952" y="2420888"/>
            <a:ext cx="2743200" cy="1666875"/>
          </a:xfrm>
          <a:prstGeom prst="rect">
            <a:avLst/>
          </a:prstGeom>
          <a:noFill/>
        </p:spPr>
      </p:pic>
      <p:pic>
        <p:nvPicPr>
          <p:cNvPr id="115723" name="Picture 11" descr="http://t2.gstatic.com/images?q=tbn:ANd9GcQHE7abUG6cS6WmTTma8xbIADJ05S2lmTEt1fPl_UM5Ez-ldqbLmg"/>
          <p:cNvPicPr>
            <a:picLocks noChangeAspect="1" noChangeArrowheads="1"/>
          </p:cNvPicPr>
          <p:nvPr/>
        </p:nvPicPr>
        <p:blipFill>
          <a:blip r:embed="rId4" cstate="print"/>
          <a:srcRect/>
          <a:stretch>
            <a:fillRect/>
          </a:stretch>
        </p:blipFill>
        <p:spPr bwMode="auto">
          <a:xfrm>
            <a:off x="4427984" y="4437112"/>
            <a:ext cx="2466975" cy="1857376"/>
          </a:xfrm>
          <a:prstGeom prst="rect">
            <a:avLst/>
          </a:prstGeom>
          <a:noFill/>
        </p:spPr>
      </p:pic>
      <p:pic>
        <p:nvPicPr>
          <p:cNvPr id="115725" name="Picture 13" descr="http://t1.gstatic.com/images?q=tbn:ANd9GcRVPCH-gLAwea4MLWhJKAPfxWlk5EwxtB8sh4Ht1YjODqSGR-i19w"/>
          <p:cNvPicPr>
            <a:picLocks noChangeAspect="1" noChangeArrowheads="1"/>
          </p:cNvPicPr>
          <p:nvPr/>
        </p:nvPicPr>
        <p:blipFill>
          <a:blip r:embed="rId5" cstate="print"/>
          <a:srcRect/>
          <a:stretch>
            <a:fillRect/>
          </a:stretch>
        </p:blipFill>
        <p:spPr bwMode="auto">
          <a:xfrm>
            <a:off x="7092280" y="3284984"/>
            <a:ext cx="1403648" cy="1397410"/>
          </a:xfrm>
          <a:prstGeom prst="rect">
            <a:avLst/>
          </a:prstGeom>
          <a:noFill/>
        </p:spPr>
      </p:pic>
      <p:pic>
        <p:nvPicPr>
          <p:cNvPr id="115727" name="Picture 15" descr="http://t2.gstatic.com/images?q=tbn:ANd9GcT4WAWuzoukExIAUXfn6wuYbs48GMsiKN4sNhVjncAGk_aXCGouMg"/>
          <p:cNvPicPr>
            <a:picLocks noChangeAspect="1" noChangeArrowheads="1"/>
          </p:cNvPicPr>
          <p:nvPr/>
        </p:nvPicPr>
        <p:blipFill>
          <a:blip r:embed="rId6" cstate="print"/>
          <a:srcRect/>
          <a:stretch>
            <a:fillRect/>
          </a:stretch>
        </p:blipFill>
        <p:spPr bwMode="auto">
          <a:xfrm>
            <a:off x="1187624" y="2276872"/>
            <a:ext cx="1715987" cy="1252736"/>
          </a:xfrm>
          <a:prstGeom prst="rect">
            <a:avLst/>
          </a:prstGeom>
          <a:noFill/>
        </p:spPr>
      </p:pic>
    </p:spTree>
    <p:extLst>
      <p:ext uri="{BB962C8B-B14F-4D97-AF65-F5344CB8AC3E}">
        <p14:creationId xmlns:p14="http://schemas.microsoft.com/office/powerpoint/2010/main" val="51631462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2421</TotalTime>
  <Words>1206</Words>
  <Application>Microsoft Office PowerPoint</Application>
  <PresentationFormat>Presentación en pantalla (4:3)</PresentationFormat>
  <Paragraphs>220</Paragraphs>
  <Slides>30</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30</vt:i4>
      </vt:variant>
    </vt:vector>
  </HeadingPairs>
  <TitlesOfParts>
    <vt:vector size="32" baseType="lpstr">
      <vt:lpstr>Tema de Office</vt:lpstr>
      <vt:lpstr>Ecuación</vt:lpstr>
      <vt:lpstr>Presentación de PowerPoint</vt:lpstr>
      <vt:lpstr>Mapa curricular</vt:lpstr>
      <vt:lpstr>Potencial Eléctrico</vt:lpstr>
      <vt:lpstr>Potencial Eléctrico</vt:lpstr>
      <vt:lpstr>Ejercicio</vt:lpstr>
      <vt:lpstr>Respuesta</vt:lpstr>
      <vt:lpstr>Respuesta</vt:lpstr>
      <vt:lpstr>Respuesta</vt:lpstr>
      <vt:lpstr>Capacitor  </vt:lpstr>
      <vt:lpstr>Capacitor  </vt:lpstr>
      <vt:lpstr>Capacitancia </vt:lpstr>
      <vt:lpstr>Ejercicio </vt:lpstr>
      <vt:lpstr>Respuesta</vt:lpstr>
      <vt:lpstr>Respuesta</vt:lpstr>
      <vt:lpstr>Carga y descarga de un capacitor</vt:lpstr>
      <vt:lpstr>Proceso de carga </vt:lpstr>
      <vt:lpstr>Proceso de carga y descarga de un capacitor</vt:lpstr>
      <vt:lpstr>Proceso de descarga</vt:lpstr>
      <vt:lpstr>Proceso de descarga de un capacitor</vt:lpstr>
      <vt:lpstr>Constante de tiempo de un capacitor</vt:lpstr>
      <vt:lpstr>Ejercicio </vt:lpstr>
      <vt:lpstr>Ejercicio </vt:lpstr>
      <vt:lpstr>Respuesta </vt:lpstr>
      <vt:lpstr>Respuesta </vt:lpstr>
      <vt:lpstr>Conexión serie de los capacitores</vt:lpstr>
      <vt:lpstr>Conexión paralelo de los capacitores</vt:lpstr>
      <vt:lpstr>Ejercicio </vt:lpstr>
      <vt:lpstr>Ejercicio </vt:lpstr>
      <vt:lpstr>Respuesta</vt:lpstr>
      <vt:lpstr>Bibliografía</vt:lpstr>
    </vt:vector>
  </TitlesOfParts>
  <Company>UAEMEX</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 usuario</dc:creator>
  <cp:lastModifiedBy>IRMA</cp:lastModifiedBy>
  <cp:revision>169</cp:revision>
  <dcterms:created xsi:type="dcterms:W3CDTF">2013-06-26T17:30:42Z</dcterms:created>
  <dcterms:modified xsi:type="dcterms:W3CDTF">2016-10-12T21:08:21Z</dcterms:modified>
</cp:coreProperties>
</file>