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52" r:id="rId1"/>
  </p:sldMasterIdLst>
  <p:notesMasterIdLst>
    <p:notesMasterId r:id="rId46"/>
  </p:notesMasterIdLst>
  <p:sldIdLst>
    <p:sldId id="293" r:id="rId2"/>
    <p:sldId id="313" r:id="rId3"/>
    <p:sldId id="256" r:id="rId4"/>
    <p:sldId id="294" r:id="rId5"/>
    <p:sldId id="320" r:id="rId6"/>
    <p:sldId id="258" r:id="rId7"/>
    <p:sldId id="259" r:id="rId8"/>
    <p:sldId id="290" r:id="rId9"/>
    <p:sldId id="260" r:id="rId10"/>
    <p:sldId id="317" r:id="rId11"/>
    <p:sldId id="319" r:id="rId12"/>
    <p:sldId id="264" r:id="rId13"/>
    <p:sldId id="265" r:id="rId14"/>
    <p:sldId id="315" r:id="rId15"/>
    <p:sldId id="266" r:id="rId16"/>
    <p:sldId id="267" r:id="rId17"/>
    <p:sldId id="268" r:id="rId18"/>
    <p:sldId id="287" r:id="rId19"/>
    <p:sldId id="269" r:id="rId20"/>
    <p:sldId id="289" r:id="rId21"/>
    <p:sldId id="270" r:id="rId22"/>
    <p:sldId id="271" r:id="rId23"/>
    <p:sldId id="272" r:id="rId24"/>
    <p:sldId id="273" r:id="rId25"/>
    <p:sldId id="275" r:id="rId26"/>
    <p:sldId id="276" r:id="rId27"/>
    <p:sldId id="296" r:id="rId28"/>
    <p:sldId id="297" r:id="rId29"/>
    <p:sldId id="298" r:id="rId30"/>
    <p:sldId id="314" r:id="rId31"/>
    <p:sldId id="299" r:id="rId32"/>
    <p:sldId id="301" r:id="rId33"/>
    <p:sldId id="302" r:id="rId34"/>
    <p:sldId id="303" r:id="rId35"/>
    <p:sldId id="305" r:id="rId36"/>
    <p:sldId id="281" r:id="rId37"/>
    <p:sldId id="306" r:id="rId38"/>
    <p:sldId id="307" r:id="rId39"/>
    <p:sldId id="283" r:id="rId40"/>
    <p:sldId id="308" r:id="rId41"/>
    <p:sldId id="310" r:id="rId42"/>
    <p:sldId id="309" r:id="rId43"/>
    <p:sldId id="311" r:id="rId44"/>
    <p:sldId id="316" r:id="rId4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4BAB4B"/>
    <a:srgbClr val="11FF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37CE84F3-28C3-443E-9E96-99CF82512B78}" styleName="Estilo oscuro 1 - Énfasi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903" autoAdjust="0"/>
  </p:normalViewPr>
  <p:slideViewPr>
    <p:cSldViewPr>
      <p:cViewPr varScale="1">
        <p:scale>
          <a:sx n="84" d="100"/>
          <a:sy n="84" d="100"/>
        </p:scale>
        <p:origin x="150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 Id="rId4" Type="http://schemas.openxmlformats.org/officeDocument/2006/relationships/image" Target="../media/image11.png"/></Relationships>
</file>

<file path=ppt/diagrams/_rels/data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image" Target="../media/image16.jpeg"/></Relationships>
</file>

<file path=ppt/diagrams/_rels/data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 Id="rId4" Type="http://schemas.openxmlformats.org/officeDocument/2006/relationships/image" Target="../media/image21.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 Id="rId4" Type="http://schemas.openxmlformats.org/officeDocument/2006/relationships/image" Target="../media/image11.png"/></Relationships>
</file>

<file path=ppt/diagrams/_rels/drawing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 Id="rId4" Type="http://schemas.openxmlformats.org/officeDocument/2006/relationships/image" Target="../media/image21.jpeg"/></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3D5279-551B-4B25-9AD6-7CBFB3D0AE4C}" type="doc">
      <dgm:prSet loTypeId="urn:microsoft.com/office/officeart/2005/8/layout/process1" loCatId="process" qsTypeId="urn:microsoft.com/office/officeart/2005/8/quickstyle/3d3" qsCatId="3D" csTypeId="urn:microsoft.com/office/officeart/2005/8/colors/accent1_3" csCatId="accent1" phldr="1"/>
      <dgm:spPr/>
      <dgm:t>
        <a:bodyPr/>
        <a:lstStyle/>
        <a:p>
          <a:endParaRPr lang="es-MX"/>
        </a:p>
      </dgm:t>
    </dgm:pt>
    <dgm:pt modelId="{366210F9-C89C-427A-B708-D09293200BBE}">
      <dgm:prSet custT="1"/>
      <dgm:spPr/>
      <dgm:t>
        <a:bodyPr/>
        <a:lstStyle/>
        <a:p>
          <a:pPr rtl="0"/>
          <a:endParaRPr lang="es-MX" sz="1800" b="1" dirty="0" smtClean="0"/>
        </a:p>
        <a:p>
          <a:pPr rtl="0"/>
          <a:r>
            <a:rPr lang="es-MX" sz="1800" b="1" dirty="0" smtClean="0"/>
            <a:t>Proporcionar una selección de bienes para la demanda anticipada de los clientes y separar a la empresa de las fluctuaciones en esa demanda.</a:t>
          </a:r>
          <a:br>
            <a:rPr lang="es-MX" sz="1800" b="1" dirty="0" smtClean="0"/>
          </a:br>
          <a:endParaRPr lang="es-MX" sz="1800" b="1" dirty="0"/>
        </a:p>
      </dgm:t>
    </dgm:pt>
    <dgm:pt modelId="{55384E38-144A-46BB-A29D-45002E1B192C}" type="parTrans" cxnId="{25D21FDD-9952-489C-ABFD-62A64D496EA2}">
      <dgm:prSet/>
      <dgm:spPr/>
      <dgm:t>
        <a:bodyPr/>
        <a:lstStyle/>
        <a:p>
          <a:endParaRPr lang="es-MX" sz="1800" b="1">
            <a:solidFill>
              <a:schemeClr val="tx1"/>
            </a:solidFill>
          </a:endParaRPr>
        </a:p>
      </dgm:t>
    </dgm:pt>
    <dgm:pt modelId="{D9C870C3-CD78-4400-BD75-51987632D994}" type="sibTrans" cxnId="{25D21FDD-9952-489C-ABFD-62A64D496EA2}">
      <dgm:prSet custT="1"/>
      <dgm:spPr/>
      <dgm:t>
        <a:bodyPr/>
        <a:lstStyle/>
        <a:p>
          <a:endParaRPr lang="es-MX" sz="1800" b="1" dirty="0">
            <a:solidFill>
              <a:schemeClr val="tx1"/>
            </a:solidFill>
          </a:endParaRPr>
        </a:p>
      </dgm:t>
    </dgm:pt>
    <dgm:pt modelId="{A70696DE-A5D4-4EC8-AA95-6A0DD9A64DBF}">
      <dgm:prSet custT="1"/>
      <dgm:spPr/>
      <dgm:t>
        <a:bodyPr/>
        <a:lstStyle/>
        <a:p>
          <a:pPr rtl="0"/>
          <a:r>
            <a:rPr lang="es-MX" sz="1800" b="1" dirty="0" smtClean="0"/>
            <a:t>Separar varias partes del proceso de producción</a:t>
          </a:r>
          <a:br>
            <a:rPr lang="es-MX" sz="1800" b="1" dirty="0" smtClean="0"/>
          </a:br>
          <a:endParaRPr lang="es-MX" sz="1800" b="1" dirty="0"/>
        </a:p>
      </dgm:t>
    </dgm:pt>
    <dgm:pt modelId="{EAE4F4E3-0A13-400C-8AE8-0BB14175DB99}" type="parTrans" cxnId="{C81F25F1-47A7-4AE3-98A6-A9EB33D319C2}">
      <dgm:prSet/>
      <dgm:spPr/>
      <dgm:t>
        <a:bodyPr/>
        <a:lstStyle/>
        <a:p>
          <a:endParaRPr lang="es-MX" sz="1800" b="1">
            <a:solidFill>
              <a:schemeClr val="tx1"/>
            </a:solidFill>
          </a:endParaRPr>
        </a:p>
      </dgm:t>
    </dgm:pt>
    <dgm:pt modelId="{BE482710-139C-4A82-ADF6-625692C08E5E}" type="sibTrans" cxnId="{C81F25F1-47A7-4AE3-98A6-A9EB33D319C2}">
      <dgm:prSet custT="1"/>
      <dgm:spPr/>
      <dgm:t>
        <a:bodyPr/>
        <a:lstStyle/>
        <a:p>
          <a:endParaRPr lang="es-MX" sz="1800" b="1" dirty="0">
            <a:solidFill>
              <a:schemeClr val="tx1"/>
            </a:solidFill>
          </a:endParaRPr>
        </a:p>
      </dgm:t>
    </dgm:pt>
    <dgm:pt modelId="{D5D5FAF2-5A49-4151-B841-09C9B448FEBF}">
      <dgm:prSet custT="1"/>
      <dgm:spPr/>
      <dgm:t>
        <a:bodyPr/>
        <a:lstStyle/>
        <a:p>
          <a:pPr rtl="0"/>
          <a:r>
            <a:rPr lang="es-MX" sz="1800" b="1" dirty="0" smtClean="0"/>
            <a:t>Tomar ventaja de los descuentos por cantidad</a:t>
          </a:r>
          <a:br>
            <a:rPr lang="es-MX" sz="1800" b="1" dirty="0" smtClean="0"/>
          </a:br>
          <a:endParaRPr lang="es-MX" sz="1800" b="1" dirty="0"/>
        </a:p>
      </dgm:t>
    </dgm:pt>
    <dgm:pt modelId="{BA8472A0-4101-45AA-AB73-9D0B9CDEC4DD}" type="parTrans" cxnId="{5CA1390F-894F-4775-AD44-464C04B7D23B}">
      <dgm:prSet/>
      <dgm:spPr/>
      <dgm:t>
        <a:bodyPr/>
        <a:lstStyle/>
        <a:p>
          <a:endParaRPr lang="es-MX" sz="1800" b="1">
            <a:solidFill>
              <a:schemeClr val="tx1"/>
            </a:solidFill>
          </a:endParaRPr>
        </a:p>
      </dgm:t>
    </dgm:pt>
    <dgm:pt modelId="{96AF47BB-E1E0-4216-9109-4AD50E6DD0C5}" type="sibTrans" cxnId="{5CA1390F-894F-4775-AD44-464C04B7D23B}">
      <dgm:prSet custT="1"/>
      <dgm:spPr/>
      <dgm:t>
        <a:bodyPr/>
        <a:lstStyle/>
        <a:p>
          <a:endParaRPr lang="es-MX" sz="1800" b="1" dirty="0">
            <a:solidFill>
              <a:schemeClr val="tx1"/>
            </a:solidFill>
          </a:endParaRPr>
        </a:p>
      </dgm:t>
    </dgm:pt>
    <dgm:pt modelId="{F511A6D5-2D7A-4800-A914-4B075A297AB3}">
      <dgm:prSet custT="1"/>
      <dgm:spPr/>
      <dgm:t>
        <a:bodyPr/>
        <a:lstStyle/>
        <a:p>
          <a:pPr rtl="0"/>
          <a:r>
            <a:rPr lang="es-MX" sz="1800" b="1" dirty="0" smtClean="0"/>
            <a:t>Protegerse contra la inflación y los cambios a la alza en los precios.</a:t>
          </a:r>
          <a:br>
            <a:rPr lang="es-MX" sz="1800" b="1" dirty="0" smtClean="0"/>
          </a:br>
          <a:endParaRPr lang="es-MX" sz="1800" b="1" dirty="0"/>
        </a:p>
      </dgm:t>
    </dgm:pt>
    <dgm:pt modelId="{4FAD95E2-713B-4157-984C-4F9374154957}" type="parTrans" cxnId="{4A4B1D1F-12AE-4AFA-A141-C8CD402810F7}">
      <dgm:prSet/>
      <dgm:spPr/>
      <dgm:t>
        <a:bodyPr/>
        <a:lstStyle/>
        <a:p>
          <a:endParaRPr lang="es-MX" sz="1800" b="1">
            <a:solidFill>
              <a:schemeClr val="tx1"/>
            </a:solidFill>
          </a:endParaRPr>
        </a:p>
      </dgm:t>
    </dgm:pt>
    <dgm:pt modelId="{E341ECC8-FD3C-43A1-A9C2-C618B5DA91AB}" type="sibTrans" cxnId="{4A4B1D1F-12AE-4AFA-A141-C8CD402810F7}">
      <dgm:prSet/>
      <dgm:spPr/>
      <dgm:t>
        <a:bodyPr/>
        <a:lstStyle/>
        <a:p>
          <a:endParaRPr lang="es-MX" sz="1800" b="1">
            <a:solidFill>
              <a:schemeClr val="tx1"/>
            </a:solidFill>
          </a:endParaRPr>
        </a:p>
      </dgm:t>
    </dgm:pt>
    <dgm:pt modelId="{C0E1778B-0F0F-4EB9-89ED-D9E932993E65}" type="pres">
      <dgm:prSet presAssocID="{F93D5279-551B-4B25-9AD6-7CBFB3D0AE4C}" presName="Name0" presStyleCnt="0">
        <dgm:presLayoutVars>
          <dgm:dir/>
          <dgm:resizeHandles val="exact"/>
        </dgm:presLayoutVars>
      </dgm:prSet>
      <dgm:spPr/>
      <dgm:t>
        <a:bodyPr/>
        <a:lstStyle/>
        <a:p>
          <a:endParaRPr lang="es-MX"/>
        </a:p>
      </dgm:t>
    </dgm:pt>
    <dgm:pt modelId="{8B250D85-EE5D-4254-8FEE-E51F7F74426F}" type="pres">
      <dgm:prSet presAssocID="{366210F9-C89C-427A-B708-D09293200BBE}" presName="node" presStyleLbl="node1" presStyleIdx="0" presStyleCnt="4" custScaleX="142173" custScaleY="84346">
        <dgm:presLayoutVars>
          <dgm:bulletEnabled val="1"/>
        </dgm:presLayoutVars>
      </dgm:prSet>
      <dgm:spPr/>
      <dgm:t>
        <a:bodyPr/>
        <a:lstStyle/>
        <a:p>
          <a:endParaRPr lang="es-MX"/>
        </a:p>
      </dgm:t>
    </dgm:pt>
    <dgm:pt modelId="{D64BEE9F-E417-4AAE-ABAC-FBA773117567}" type="pres">
      <dgm:prSet presAssocID="{D9C870C3-CD78-4400-BD75-51987632D994}" presName="sibTrans" presStyleLbl="sibTrans2D1" presStyleIdx="0" presStyleCnt="3"/>
      <dgm:spPr/>
      <dgm:t>
        <a:bodyPr/>
        <a:lstStyle/>
        <a:p>
          <a:endParaRPr lang="es-MX"/>
        </a:p>
      </dgm:t>
    </dgm:pt>
    <dgm:pt modelId="{47BDEFB1-611A-40A5-9160-B6541B75B9B1}" type="pres">
      <dgm:prSet presAssocID="{D9C870C3-CD78-4400-BD75-51987632D994}" presName="connectorText" presStyleLbl="sibTrans2D1" presStyleIdx="0" presStyleCnt="3"/>
      <dgm:spPr/>
      <dgm:t>
        <a:bodyPr/>
        <a:lstStyle/>
        <a:p>
          <a:endParaRPr lang="es-MX"/>
        </a:p>
      </dgm:t>
    </dgm:pt>
    <dgm:pt modelId="{36A1E8CD-4D49-43EF-9306-D89C511ED6E1}" type="pres">
      <dgm:prSet presAssocID="{A70696DE-A5D4-4EC8-AA95-6A0DD9A64DBF}" presName="node" presStyleLbl="node1" presStyleIdx="1" presStyleCnt="4" custScaleX="100629" custScaleY="84346">
        <dgm:presLayoutVars>
          <dgm:bulletEnabled val="1"/>
        </dgm:presLayoutVars>
      </dgm:prSet>
      <dgm:spPr/>
      <dgm:t>
        <a:bodyPr/>
        <a:lstStyle/>
        <a:p>
          <a:endParaRPr lang="es-MX"/>
        </a:p>
      </dgm:t>
    </dgm:pt>
    <dgm:pt modelId="{DF836D02-C4F6-47B4-B007-3A596EADF223}" type="pres">
      <dgm:prSet presAssocID="{BE482710-139C-4A82-ADF6-625692C08E5E}" presName="sibTrans" presStyleLbl="sibTrans2D1" presStyleIdx="1" presStyleCnt="3"/>
      <dgm:spPr/>
      <dgm:t>
        <a:bodyPr/>
        <a:lstStyle/>
        <a:p>
          <a:endParaRPr lang="es-MX"/>
        </a:p>
      </dgm:t>
    </dgm:pt>
    <dgm:pt modelId="{4F9F2DA4-580B-4901-BA7C-FEE95FF7C3BD}" type="pres">
      <dgm:prSet presAssocID="{BE482710-139C-4A82-ADF6-625692C08E5E}" presName="connectorText" presStyleLbl="sibTrans2D1" presStyleIdx="1" presStyleCnt="3"/>
      <dgm:spPr/>
      <dgm:t>
        <a:bodyPr/>
        <a:lstStyle/>
        <a:p>
          <a:endParaRPr lang="es-MX"/>
        </a:p>
      </dgm:t>
    </dgm:pt>
    <dgm:pt modelId="{792547A9-AF4F-4D7C-8518-AA65F8A22CA6}" type="pres">
      <dgm:prSet presAssocID="{D5D5FAF2-5A49-4151-B841-09C9B448FEBF}" presName="node" presStyleLbl="node1" presStyleIdx="2" presStyleCnt="4" custScaleX="100576" custScaleY="84346">
        <dgm:presLayoutVars>
          <dgm:bulletEnabled val="1"/>
        </dgm:presLayoutVars>
      </dgm:prSet>
      <dgm:spPr/>
      <dgm:t>
        <a:bodyPr/>
        <a:lstStyle/>
        <a:p>
          <a:endParaRPr lang="es-MX"/>
        </a:p>
      </dgm:t>
    </dgm:pt>
    <dgm:pt modelId="{DD52BE7A-D933-47BF-854A-D27F6698FB30}" type="pres">
      <dgm:prSet presAssocID="{96AF47BB-E1E0-4216-9109-4AD50E6DD0C5}" presName="sibTrans" presStyleLbl="sibTrans2D1" presStyleIdx="2" presStyleCnt="3"/>
      <dgm:spPr/>
      <dgm:t>
        <a:bodyPr/>
        <a:lstStyle/>
        <a:p>
          <a:endParaRPr lang="es-MX"/>
        </a:p>
      </dgm:t>
    </dgm:pt>
    <dgm:pt modelId="{A0993062-A6F7-45BE-BFD0-EC2E3B8893C5}" type="pres">
      <dgm:prSet presAssocID="{96AF47BB-E1E0-4216-9109-4AD50E6DD0C5}" presName="connectorText" presStyleLbl="sibTrans2D1" presStyleIdx="2" presStyleCnt="3"/>
      <dgm:spPr/>
      <dgm:t>
        <a:bodyPr/>
        <a:lstStyle/>
        <a:p>
          <a:endParaRPr lang="es-MX"/>
        </a:p>
      </dgm:t>
    </dgm:pt>
    <dgm:pt modelId="{9E87E21B-B142-4C2D-8DBA-2FC357FA6E91}" type="pres">
      <dgm:prSet presAssocID="{F511A6D5-2D7A-4800-A914-4B075A297AB3}" presName="node" presStyleLbl="node1" presStyleIdx="3" presStyleCnt="4" custScaleX="113747" custScaleY="84410">
        <dgm:presLayoutVars>
          <dgm:bulletEnabled val="1"/>
        </dgm:presLayoutVars>
      </dgm:prSet>
      <dgm:spPr/>
      <dgm:t>
        <a:bodyPr/>
        <a:lstStyle/>
        <a:p>
          <a:endParaRPr lang="es-MX"/>
        </a:p>
      </dgm:t>
    </dgm:pt>
  </dgm:ptLst>
  <dgm:cxnLst>
    <dgm:cxn modelId="{8F039CC8-261A-43B1-9C3F-EF007A67F9CF}" type="presOf" srcId="{366210F9-C89C-427A-B708-D09293200BBE}" destId="{8B250D85-EE5D-4254-8FEE-E51F7F74426F}" srcOrd="0" destOrd="0" presId="urn:microsoft.com/office/officeart/2005/8/layout/process1"/>
    <dgm:cxn modelId="{4497E20C-9F80-46C7-A11B-1A91DF62312A}" type="presOf" srcId="{D9C870C3-CD78-4400-BD75-51987632D994}" destId="{D64BEE9F-E417-4AAE-ABAC-FBA773117567}" srcOrd="0" destOrd="0" presId="urn:microsoft.com/office/officeart/2005/8/layout/process1"/>
    <dgm:cxn modelId="{221B254A-69D7-4701-89DE-5362D6E591DC}" type="presOf" srcId="{BE482710-139C-4A82-ADF6-625692C08E5E}" destId="{DF836D02-C4F6-47B4-B007-3A596EADF223}" srcOrd="0" destOrd="0" presId="urn:microsoft.com/office/officeart/2005/8/layout/process1"/>
    <dgm:cxn modelId="{828A9697-37B1-4FEB-81F4-1455F038D908}" type="presOf" srcId="{F511A6D5-2D7A-4800-A914-4B075A297AB3}" destId="{9E87E21B-B142-4C2D-8DBA-2FC357FA6E91}" srcOrd="0" destOrd="0" presId="urn:microsoft.com/office/officeart/2005/8/layout/process1"/>
    <dgm:cxn modelId="{7A54F416-C30C-41C7-A488-F8BAE8BDA96F}" type="presOf" srcId="{BE482710-139C-4A82-ADF6-625692C08E5E}" destId="{4F9F2DA4-580B-4901-BA7C-FEE95FF7C3BD}" srcOrd="1" destOrd="0" presId="urn:microsoft.com/office/officeart/2005/8/layout/process1"/>
    <dgm:cxn modelId="{1A433841-9D6F-431A-9884-2A96FEC45950}" type="presOf" srcId="{A70696DE-A5D4-4EC8-AA95-6A0DD9A64DBF}" destId="{36A1E8CD-4D49-43EF-9306-D89C511ED6E1}" srcOrd="0" destOrd="0" presId="urn:microsoft.com/office/officeart/2005/8/layout/process1"/>
    <dgm:cxn modelId="{25D21FDD-9952-489C-ABFD-62A64D496EA2}" srcId="{F93D5279-551B-4B25-9AD6-7CBFB3D0AE4C}" destId="{366210F9-C89C-427A-B708-D09293200BBE}" srcOrd="0" destOrd="0" parTransId="{55384E38-144A-46BB-A29D-45002E1B192C}" sibTransId="{D9C870C3-CD78-4400-BD75-51987632D994}"/>
    <dgm:cxn modelId="{E762F8F8-E9D4-4522-B521-F19D1DB67E44}" type="presOf" srcId="{96AF47BB-E1E0-4216-9109-4AD50E6DD0C5}" destId="{A0993062-A6F7-45BE-BFD0-EC2E3B8893C5}" srcOrd="1" destOrd="0" presId="urn:microsoft.com/office/officeart/2005/8/layout/process1"/>
    <dgm:cxn modelId="{C81F25F1-47A7-4AE3-98A6-A9EB33D319C2}" srcId="{F93D5279-551B-4B25-9AD6-7CBFB3D0AE4C}" destId="{A70696DE-A5D4-4EC8-AA95-6A0DD9A64DBF}" srcOrd="1" destOrd="0" parTransId="{EAE4F4E3-0A13-400C-8AE8-0BB14175DB99}" sibTransId="{BE482710-139C-4A82-ADF6-625692C08E5E}"/>
    <dgm:cxn modelId="{5CA1390F-894F-4775-AD44-464C04B7D23B}" srcId="{F93D5279-551B-4B25-9AD6-7CBFB3D0AE4C}" destId="{D5D5FAF2-5A49-4151-B841-09C9B448FEBF}" srcOrd="2" destOrd="0" parTransId="{BA8472A0-4101-45AA-AB73-9D0B9CDEC4DD}" sibTransId="{96AF47BB-E1E0-4216-9109-4AD50E6DD0C5}"/>
    <dgm:cxn modelId="{4A4B1D1F-12AE-4AFA-A141-C8CD402810F7}" srcId="{F93D5279-551B-4B25-9AD6-7CBFB3D0AE4C}" destId="{F511A6D5-2D7A-4800-A914-4B075A297AB3}" srcOrd="3" destOrd="0" parTransId="{4FAD95E2-713B-4157-984C-4F9374154957}" sibTransId="{E341ECC8-FD3C-43A1-A9C2-C618B5DA91AB}"/>
    <dgm:cxn modelId="{12583692-2CBD-4BF9-9DFD-201028250C0C}" type="presOf" srcId="{F93D5279-551B-4B25-9AD6-7CBFB3D0AE4C}" destId="{C0E1778B-0F0F-4EB9-89ED-D9E932993E65}" srcOrd="0" destOrd="0" presId="urn:microsoft.com/office/officeart/2005/8/layout/process1"/>
    <dgm:cxn modelId="{E7A0C0FA-7C0C-4B62-9E60-1A70187FD39B}" type="presOf" srcId="{D9C870C3-CD78-4400-BD75-51987632D994}" destId="{47BDEFB1-611A-40A5-9160-B6541B75B9B1}" srcOrd="1" destOrd="0" presId="urn:microsoft.com/office/officeart/2005/8/layout/process1"/>
    <dgm:cxn modelId="{13E490FB-E2D6-4EBA-BB40-F890DDEEF75A}" type="presOf" srcId="{D5D5FAF2-5A49-4151-B841-09C9B448FEBF}" destId="{792547A9-AF4F-4D7C-8518-AA65F8A22CA6}" srcOrd="0" destOrd="0" presId="urn:microsoft.com/office/officeart/2005/8/layout/process1"/>
    <dgm:cxn modelId="{FFE81677-C75F-48B7-820F-18FB71FD8EF6}" type="presOf" srcId="{96AF47BB-E1E0-4216-9109-4AD50E6DD0C5}" destId="{DD52BE7A-D933-47BF-854A-D27F6698FB30}" srcOrd="0" destOrd="0" presId="urn:microsoft.com/office/officeart/2005/8/layout/process1"/>
    <dgm:cxn modelId="{DC957117-638A-410B-B922-ABCE545325BB}" type="presParOf" srcId="{C0E1778B-0F0F-4EB9-89ED-D9E932993E65}" destId="{8B250D85-EE5D-4254-8FEE-E51F7F74426F}" srcOrd="0" destOrd="0" presId="urn:microsoft.com/office/officeart/2005/8/layout/process1"/>
    <dgm:cxn modelId="{DDB02043-561E-43F1-B1CD-CE9B5C520058}" type="presParOf" srcId="{C0E1778B-0F0F-4EB9-89ED-D9E932993E65}" destId="{D64BEE9F-E417-4AAE-ABAC-FBA773117567}" srcOrd="1" destOrd="0" presId="urn:microsoft.com/office/officeart/2005/8/layout/process1"/>
    <dgm:cxn modelId="{EB613D21-9FF2-4EE9-918F-1EC8D275850E}" type="presParOf" srcId="{D64BEE9F-E417-4AAE-ABAC-FBA773117567}" destId="{47BDEFB1-611A-40A5-9160-B6541B75B9B1}" srcOrd="0" destOrd="0" presId="urn:microsoft.com/office/officeart/2005/8/layout/process1"/>
    <dgm:cxn modelId="{C20D2166-EABF-4CD6-9586-C6569C72F543}" type="presParOf" srcId="{C0E1778B-0F0F-4EB9-89ED-D9E932993E65}" destId="{36A1E8CD-4D49-43EF-9306-D89C511ED6E1}" srcOrd="2" destOrd="0" presId="urn:microsoft.com/office/officeart/2005/8/layout/process1"/>
    <dgm:cxn modelId="{FEFCAE76-07C5-48C6-B944-FAABC09E7536}" type="presParOf" srcId="{C0E1778B-0F0F-4EB9-89ED-D9E932993E65}" destId="{DF836D02-C4F6-47B4-B007-3A596EADF223}" srcOrd="3" destOrd="0" presId="urn:microsoft.com/office/officeart/2005/8/layout/process1"/>
    <dgm:cxn modelId="{3BFF3310-6C64-434A-8DDE-2A0FEDF891AD}" type="presParOf" srcId="{DF836D02-C4F6-47B4-B007-3A596EADF223}" destId="{4F9F2DA4-580B-4901-BA7C-FEE95FF7C3BD}" srcOrd="0" destOrd="0" presId="urn:microsoft.com/office/officeart/2005/8/layout/process1"/>
    <dgm:cxn modelId="{8EF4C5B8-2CDD-420C-A1AA-C320A6DAC0F2}" type="presParOf" srcId="{C0E1778B-0F0F-4EB9-89ED-D9E932993E65}" destId="{792547A9-AF4F-4D7C-8518-AA65F8A22CA6}" srcOrd="4" destOrd="0" presId="urn:microsoft.com/office/officeart/2005/8/layout/process1"/>
    <dgm:cxn modelId="{BE6D71DF-61AE-4950-9895-4207E844364D}" type="presParOf" srcId="{C0E1778B-0F0F-4EB9-89ED-D9E932993E65}" destId="{DD52BE7A-D933-47BF-854A-D27F6698FB30}" srcOrd="5" destOrd="0" presId="urn:microsoft.com/office/officeart/2005/8/layout/process1"/>
    <dgm:cxn modelId="{66E48C40-41CA-46CC-8AAF-2AD71627EA80}" type="presParOf" srcId="{DD52BE7A-D933-47BF-854A-D27F6698FB30}" destId="{A0993062-A6F7-45BE-BFD0-EC2E3B8893C5}" srcOrd="0" destOrd="0" presId="urn:microsoft.com/office/officeart/2005/8/layout/process1"/>
    <dgm:cxn modelId="{8E7191B6-20C9-4E0F-8FE8-8EB557C06F5B}" type="presParOf" srcId="{C0E1778B-0F0F-4EB9-89ED-D9E932993E65}" destId="{9E87E21B-B142-4C2D-8DBA-2FC357FA6E91}"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7EF56098-F493-4943-98B7-591F9A6C0E87}" type="doc">
      <dgm:prSet loTypeId="urn:microsoft.com/office/officeart/2005/8/layout/cycle2" loCatId="cycle" qsTypeId="urn:microsoft.com/office/officeart/2005/8/quickstyle/simple1" qsCatId="simple" csTypeId="urn:microsoft.com/office/officeart/2005/8/colors/accent1_5" csCatId="accent1" phldr="1"/>
      <dgm:spPr/>
      <dgm:t>
        <a:bodyPr/>
        <a:lstStyle/>
        <a:p>
          <a:endParaRPr lang="es-MX"/>
        </a:p>
      </dgm:t>
    </dgm:pt>
    <dgm:pt modelId="{7CBF7758-FF43-48CE-A4B2-4BA5ED0A7745}">
      <dgm:prSet custT="1"/>
      <dgm:spPr/>
      <dgm:t>
        <a:bodyPr/>
        <a:lstStyle/>
        <a:p>
          <a:pPr rtl="0"/>
          <a:r>
            <a:rPr lang="es-MX" sz="1600" b="1" dirty="0" smtClean="0"/>
            <a:t>Buena selección de personal, capacitación y disciplina.</a:t>
          </a:r>
          <a:endParaRPr lang="es-MX" sz="1600" b="1" dirty="0"/>
        </a:p>
      </dgm:t>
    </dgm:pt>
    <dgm:pt modelId="{109496B6-456C-4BB6-9CB5-F908799C4E88}" type="parTrans" cxnId="{DA18D755-4A07-485D-B0DA-CBEE6800438D}">
      <dgm:prSet/>
      <dgm:spPr/>
      <dgm:t>
        <a:bodyPr/>
        <a:lstStyle/>
        <a:p>
          <a:endParaRPr lang="es-MX" sz="2000" b="1"/>
        </a:p>
      </dgm:t>
    </dgm:pt>
    <dgm:pt modelId="{42303BF2-2C99-4DCE-BE02-DA42D8678CE7}" type="sibTrans" cxnId="{DA18D755-4A07-485D-B0DA-CBEE6800438D}">
      <dgm:prSet custT="1"/>
      <dgm:spPr/>
      <dgm:t>
        <a:bodyPr/>
        <a:lstStyle/>
        <a:p>
          <a:endParaRPr lang="es-MX" sz="1200" b="1" dirty="0"/>
        </a:p>
      </dgm:t>
    </dgm:pt>
    <dgm:pt modelId="{A9A2F4DD-98BF-44D4-9D8D-6230952830DF}">
      <dgm:prSet custT="1"/>
      <dgm:spPr/>
      <dgm:t>
        <a:bodyPr/>
        <a:lstStyle/>
        <a:p>
          <a:pPr rtl="0"/>
          <a:r>
            <a:rPr lang="es-MX" sz="1600" b="1" dirty="0" smtClean="0"/>
            <a:t>Control estricto de los envíos entrantes.</a:t>
          </a:r>
          <a:endParaRPr lang="es-MX" sz="1600" b="1" dirty="0"/>
        </a:p>
      </dgm:t>
    </dgm:pt>
    <dgm:pt modelId="{38EB9D87-CFC4-4DF1-9481-5F374D734401}" type="parTrans" cxnId="{B60A43CB-66B2-4CD3-BBBC-2DD6CC0E4DD3}">
      <dgm:prSet/>
      <dgm:spPr/>
      <dgm:t>
        <a:bodyPr/>
        <a:lstStyle/>
        <a:p>
          <a:endParaRPr lang="es-MX" sz="2000" b="1"/>
        </a:p>
      </dgm:t>
    </dgm:pt>
    <dgm:pt modelId="{13FD66AB-6E59-4177-B064-6848ADDAD6B3}" type="sibTrans" cxnId="{B60A43CB-66B2-4CD3-BBBC-2DD6CC0E4DD3}">
      <dgm:prSet custT="1"/>
      <dgm:spPr/>
      <dgm:t>
        <a:bodyPr/>
        <a:lstStyle/>
        <a:p>
          <a:endParaRPr lang="es-MX" sz="1200" b="1" dirty="0"/>
        </a:p>
      </dgm:t>
    </dgm:pt>
    <dgm:pt modelId="{66ED33E9-4FF6-4C67-9194-1BA152746D92}">
      <dgm:prSet custT="1"/>
      <dgm:spPr/>
      <dgm:t>
        <a:bodyPr/>
        <a:lstStyle/>
        <a:p>
          <a:pPr rtl="0"/>
          <a:r>
            <a:rPr lang="es-MX" sz="1600" b="1" dirty="0" smtClean="0"/>
            <a:t>Control efectivo de todos los bienes salientes de la instalación.</a:t>
          </a:r>
          <a:endParaRPr lang="es-MX" sz="1600" b="1" dirty="0"/>
        </a:p>
      </dgm:t>
    </dgm:pt>
    <dgm:pt modelId="{CE40C767-8A45-44CA-9EB6-2694B57698DA}" type="parTrans" cxnId="{31F8B30C-2602-4181-9DE4-602448109B7A}">
      <dgm:prSet/>
      <dgm:spPr/>
      <dgm:t>
        <a:bodyPr/>
        <a:lstStyle/>
        <a:p>
          <a:endParaRPr lang="es-MX" sz="2000" b="1"/>
        </a:p>
      </dgm:t>
    </dgm:pt>
    <dgm:pt modelId="{3FD082CA-D52E-4D3F-8019-DF36C43342D3}" type="sibTrans" cxnId="{31F8B30C-2602-4181-9DE4-602448109B7A}">
      <dgm:prSet custT="1"/>
      <dgm:spPr/>
      <dgm:t>
        <a:bodyPr/>
        <a:lstStyle/>
        <a:p>
          <a:endParaRPr lang="es-MX" sz="1200" b="1" dirty="0"/>
        </a:p>
      </dgm:t>
    </dgm:pt>
    <dgm:pt modelId="{4E07561D-A146-45CC-A4EC-B4BE2C600D12}" type="pres">
      <dgm:prSet presAssocID="{7EF56098-F493-4943-98B7-591F9A6C0E87}" presName="cycle" presStyleCnt="0">
        <dgm:presLayoutVars>
          <dgm:dir/>
          <dgm:resizeHandles val="exact"/>
        </dgm:presLayoutVars>
      </dgm:prSet>
      <dgm:spPr/>
      <dgm:t>
        <a:bodyPr/>
        <a:lstStyle/>
        <a:p>
          <a:endParaRPr lang="es-MX"/>
        </a:p>
      </dgm:t>
    </dgm:pt>
    <dgm:pt modelId="{C4F01183-6E83-4E40-B877-08932223E593}" type="pres">
      <dgm:prSet presAssocID="{7CBF7758-FF43-48CE-A4B2-4BA5ED0A7745}" presName="node" presStyleLbl="node1" presStyleIdx="0" presStyleCnt="3" custScaleX="106355" custScaleY="103730">
        <dgm:presLayoutVars>
          <dgm:bulletEnabled val="1"/>
        </dgm:presLayoutVars>
      </dgm:prSet>
      <dgm:spPr/>
      <dgm:t>
        <a:bodyPr/>
        <a:lstStyle/>
        <a:p>
          <a:endParaRPr lang="es-MX"/>
        </a:p>
      </dgm:t>
    </dgm:pt>
    <dgm:pt modelId="{B91AD21A-3687-4416-8C75-89F0BD03E79F}" type="pres">
      <dgm:prSet presAssocID="{42303BF2-2C99-4DCE-BE02-DA42D8678CE7}" presName="sibTrans" presStyleLbl="sibTrans2D1" presStyleIdx="0" presStyleCnt="3"/>
      <dgm:spPr/>
      <dgm:t>
        <a:bodyPr/>
        <a:lstStyle/>
        <a:p>
          <a:endParaRPr lang="es-MX"/>
        </a:p>
      </dgm:t>
    </dgm:pt>
    <dgm:pt modelId="{676D7BCA-5EAD-4BF9-AC03-D538E427F9E0}" type="pres">
      <dgm:prSet presAssocID="{42303BF2-2C99-4DCE-BE02-DA42D8678CE7}" presName="connectorText" presStyleLbl="sibTrans2D1" presStyleIdx="0" presStyleCnt="3"/>
      <dgm:spPr/>
      <dgm:t>
        <a:bodyPr/>
        <a:lstStyle/>
        <a:p>
          <a:endParaRPr lang="es-MX"/>
        </a:p>
      </dgm:t>
    </dgm:pt>
    <dgm:pt modelId="{610DBFA5-D59F-43B4-AC79-10D2208718CB}" type="pres">
      <dgm:prSet presAssocID="{A9A2F4DD-98BF-44D4-9D8D-6230952830DF}" presName="node" presStyleLbl="node1" presStyleIdx="1" presStyleCnt="3">
        <dgm:presLayoutVars>
          <dgm:bulletEnabled val="1"/>
        </dgm:presLayoutVars>
      </dgm:prSet>
      <dgm:spPr/>
      <dgm:t>
        <a:bodyPr/>
        <a:lstStyle/>
        <a:p>
          <a:endParaRPr lang="es-MX"/>
        </a:p>
      </dgm:t>
    </dgm:pt>
    <dgm:pt modelId="{4F99232E-B23F-4937-BE5B-EF8DDABD0DAB}" type="pres">
      <dgm:prSet presAssocID="{13FD66AB-6E59-4177-B064-6848ADDAD6B3}" presName="sibTrans" presStyleLbl="sibTrans2D1" presStyleIdx="1" presStyleCnt="3"/>
      <dgm:spPr/>
      <dgm:t>
        <a:bodyPr/>
        <a:lstStyle/>
        <a:p>
          <a:endParaRPr lang="es-MX"/>
        </a:p>
      </dgm:t>
    </dgm:pt>
    <dgm:pt modelId="{5343AE95-9815-4FA4-83E9-1F769968726B}" type="pres">
      <dgm:prSet presAssocID="{13FD66AB-6E59-4177-B064-6848ADDAD6B3}" presName="connectorText" presStyleLbl="sibTrans2D1" presStyleIdx="1" presStyleCnt="3"/>
      <dgm:spPr/>
      <dgm:t>
        <a:bodyPr/>
        <a:lstStyle/>
        <a:p>
          <a:endParaRPr lang="es-MX"/>
        </a:p>
      </dgm:t>
    </dgm:pt>
    <dgm:pt modelId="{9E9942DD-1646-4C38-B144-3E845BA14972}" type="pres">
      <dgm:prSet presAssocID="{66ED33E9-4FF6-4C67-9194-1BA152746D92}" presName="node" presStyleLbl="node1" presStyleIdx="2" presStyleCnt="3">
        <dgm:presLayoutVars>
          <dgm:bulletEnabled val="1"/>
        </dgm:presLayoutVars>
      </dgm:prSet>
      <dgm:spPr/>
      <dgm:t>
        <a:bodyPr/>
        <a:lstStyle/>
        <a:p>
          <a:endParaRPr lang="es-MX"/>
        </a:p>
      </dgm:t>
    </dgm:pt>
    <dgm:pt modelId="{3D6574E9-8F38-4791-A98A-C04751CA09A9}" type="pres">
      <dgm:prSet presAssocID="{3FD082CA-D52E-4D3F-8019-DF36C43342D3}" presName="sibTrans" presStyleLbl="sibTrans2D1" presStyleIdx="2" presStyleCnt="3"/>
      <dgm:spPr/>
      <dgm:t>
        <a:bodyPr/>
        <a:lstStyle/>
        <a:p>
          <a:endParaRPr lang="es-MX"/>
        </a:p>
      </dgm:t>
    </dgm:pt>
    <dgm:pt modelId="{078179FE-1865-4D37-8F12-FD7072017BBA}" type="pres">
      <dgm:prSet presAssocID="{3FD082CA-D52E-4D3F-8019-DF36C43342D3}" presName="connectorText" presStyleLbl="sibTrans2D1" presStyleIdx="2" presStyleCnt="3"/>
      <dgm:spPr/>
      <dgm:t>
        <a:bodyPr/>
        <a:lstStyle/>
        <a:p>
          <a:endParaRPr lang="es-MX"/>
        </a:p>
      </dgm:t>
    </dgm:pt>
  </dgm:ptLst>
  <dgm:cxnLst>
    <dgm:cxn modelId="{298881D9-0872-4313-9B96-F05B80E92B93}" type="presOf" srcId="{42303BF2-2C99-4DCE-BE02-DA42D8678CE7}" destId="{B91AD21A-3687-4416-8C75-89F0BD03E79F}" srcOrd="0" destOrd="0" presId="urn:microsoft.com/office/officeart/2005/8/layout/cycle2"/>
    <dgm:cxn modelId="{51CF9588-8462-4DA0-BFA1-265B18A054EB}" type="presOf" srcId="{42303BF2-2C99-4DCE-BE02-DA42D8678CE7}" destId="{676D7BCA-5EAD-4BF9-AC03-D538E427F9E0}" srcOrd="1" destOrd="0" presId="urn:microsoft.com/office/officeart/2005/8/layout/cycle2"/>
    <dgm:cxn modelId="{29575D63-2D78-48FC-9D6C-F74B3C56A397}" type="presOf" srcId="{3FD082CA-D52E-4D3F-8019-DF36C43342D3}" destId="{078179FE-1865-4D37-8F12-FD7072017BBA}" srcOrd="1" destOrd="0" presId="urn:microsoft.com/office/officeart/2005/8/layout/cycle2"/>
    <dgm:cxn modelId="{D202026E-F431-455A-8B99-18E672B8FD48}" type="presOf" srcId="{7CBF7758-FF43-48CE-A4B2-4BA5ED0A7745}" destId="{C4F01183-6E83-4E40-B877-08932223E593}" srcOrd="0" destOrd="0" presId="urn:microsoft.com/office/officeart/2005/8/layout/cycle2"/>
    <dgm:cxn modelId="{CAED8A45-2E3A-4417-B007-4B05D68FB0D5}" type="presOf" srcId="{13FD66AB-6E59-4177-B064-6848ADDAD6B3}" destId="{5343AE95-9815-4FA4-83E9-1F769968726B}" srcOrd="1" destOrd="0" presId="urn:microsoft.com/office/officeart/2005/8/layout/cycle2"/>
    <dgm:cxn modelId="{DA18D755-4A07-485D-B0DA-CBEE6800438D}" srcId="{7EF56098-F493-4943-98B7-591F9A6C0E87}" destId="{7CBF7758-FF43-48CE-A4B2-4BA5ED0A7745}" srcOrd="0" destOrd="0" parTransId="{109496B6-456C-4BB6-9CB5-F908799C4E88}" sibTransId="{42303BF2-2C99-4DCE-BE02-DA42D8678CE7}"/>
    <dgm:cxn modelId="{B60A43CB-66B2-4CD3-BBBC-2DD6CC0E4DD3}" srcId="{7EF56098-F493-4943-98B7-591F9A6C0E87}" destId="{A9A2F4DD-98BF-44D4-9D8D-6230952830DF}" srcOrd="1" destOrd="0" parTransId="{38EB9D87-CFC4-4DF1-9481-5F374D734401}" sibTransId="{13FD66AB-6E59-4177-B064-6848ADDAD6B3}"/>
    <dgm:cxn modelId="{AAA418B5-F7ED-40F4-8E14-8AEACD4CD079}" type="presOf" srcId="{66ED33E9-4FF6-4C67-9194-1BA152746D92}" destId="{9E9942DD-1646-4C38-B144-3E845BA14972}" srcOrd="0" destOrd="0" presId="urn:microsoft.com/office/officeart/2005/8/layout/cycle2"/>
    <dgm:cxn modelId="{69A19894-B757-43A6-99C8-CBF9BDDC5C4C}" type="presOf" srcId="{7EF56098-F493-4943-98B7-591F9A6C0E87}" destId="{4E07561D-A146-45CC-A4EC-B4BE2C600D12}" srcOrd="0" destOrd="0" presId="urn:microsoft.com/office/officeart/2005/8/layout/cycle2"/>
    <dgm:cxn modelId="{31F8B30C-2602-4181-9DE4-602448109B7A}" srcId="{7EF56098-F493-4943-98B7-591F9A6C0E87}" destId="{66ED33E9-4FF6-4C67-9194-1BA152746D92}" srcOrd="2" destOrd="0" parTransId="{CE40C767-8A45-44CA-9EB6-2694B57698DA}" sibTransId="{3FD082CA-D52E-4D3F-8019-DF36C43342D3}"/>
    <dgm:cxn modelId="{9B6EA560-BDFD-4B0F-872C-4D0BAA09BC14}" type="presOf" srcId="{A9A2F4DD-98BF-44D4-9D8D-6230952830DF}" destId="{610DBFA5-D59F-43B4-AC79-10D2208718CB}" srcOrd="0" destOrd="0" presId="urn:microsoft.com/office/officeart/2005/8/layout/cycle2"/>
    <dgm:cxn modelId="{628B5BEC-E66C-4044-A63B-5C2B0FD3D4D0}" type="presOf" srcId="{3FD082CA-D52E-4D3F-8019-DF36C43342D3}" destId="{3D6574E9-8F38-4791-A98A-C04751CA09A9}" srcOrd="0" destOrd="0" presId="urn:microsoft.com/office/officeart/2005/8/layout/cycle2"/>
    <dgm:cxn modelId="{BE6EBB21-039A-40D8-8C6C-BA5D6E374550}" type="presOf" srcId="{13FD66AB-6E59-4177-B064-6848ADDAD6B3}" destId="{4F99232E-B23F-4937-BE5B-EF8DDABD0DAB}" srcOrd="0" destOrd="0" presId="urn:microsoft.com/office/officeart/2005/8/layout/cycle2"/>
    <dgm:cxn modelId="{4C214787-7314-4A7F-815B-4A35F71A7503}" type="presParOf" srcId="{4E07561D-A146-45CC-A4EC-B4BE2C600D12}" destId="{C4F01183-6E83-4E40-B877-08932223E593}" srcOrd="0" destOrd="0" presId="urn:microsoft.com/office/officeart/2005/8/layout/cycle2"/>
    <dgm:cxn modelId="{5242B8B3-A3D8-4A3D-A532-66E28E2EE0DD}" type="presParOf" srcId="{4E07561D-A146-45CC-A4EC-B4BE2C600D12}" destId="{B91AD21A-3687-4416-8C75-89F0BD03E79F}" srcOrd="1" destOrd="0" presId="urn:microsoft.com/office/officeart/2005/8/layout/cycle2"/>
    <dgm:cxn modelId="{3798BD8D-3792-4A26-A570-871BACCA5997}" type="presParOf" srcId="{B91AD21A-3687-4416-8C75-89F0BD03E79F}" destId="{676D7BCA-5EAD-4BF9-AC03-D538E427F9E0}" srcOrd="0" destOrd="0" presId="urn:microsoft.com/office/officeart/2005/8/layout/cycle2"/>
    <dgm:cxn modelId="{DB02BA56-AFBC-47FC-8EDB-B116EDE617DB}" type="presParOf" srcId="{4E07561D-A146-45CC-A4EC-B4BE2C600D12}" destId="{610DBFA5-D59F-43B4-AC79-10D2208718CB}" srcOrd="2" destOrd="0" presId="urn:microsoft.com/office/officeart/2005/8/layout/cycle2"/>
    <dgm:cxn modelId="{9ADDD5BA-2485-408F-9EBD-AAA5D9960F2E}" type="presParOf" srcId="{4E07561D-A146-45CC-A4EC-B4BE2C600D12}" destId="{4F99232E-B23F-4937-BE5B-EF8DDABD0DAB}" srcOrd="3" destOrd="0" presId="urn:microsoft.com/office/officeart/2005/8/layout/cycle2"/>
    <dgm:cxn modelId="{7761F281-DC4B-4907-B1F7-BCFD4536BBA1}" type="presParOf" srcId="{4F99232E-B23F-4937-BE5B-EF8DDABD0DAB}" destId="{5343AE95-9815-4FA4-83E9-1F769968726B}" srcOrd="0" destOrd="0" presId="urn:microsoft.com/office/officeart/2005/8/layout/cycle2"/>
    <dgm:cxn modelId="{B4875148-1285-47BB-81E2-22DBD9F72008}" type="presParOf" srcId="{4E07561D-A146-45CC-A4EC-B4BE2C600D12}" destId="{9E9942DD-1646-4C38-B144-3E845BA14972}" srcOrd="4" destOrd="0" presId="urn:microsoft.com/office/officeart/2005/8/layout/cycle2"/>
    <dgm:cxn modelId="{6F7469F7-52B0-4947-AD7C-21E95C238BDE}" type="presParOf" srcId="{4E07561D-A146-45CC-A4EC-B4BE2C600D12}" destId="{3D6574E9-8F38-4791-A98A-C04751CA09A9}" srcOrd="5" destOrd="0" presId="urn:microsoft.com/office/officeart/2005/8/layout/cycle2"/>
    <dgm:cxn modelId="{B4C2A8B9-2B4B-4C88-BAC5-38EAE77B4E89}" type="presParOf" srcId="{3D6574E9-8F38-4791-A98A-C04751CA09A9}" destId="{078179FE-1865-4D37-8F12-FD7072017BBA}"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46AE3C3-480C-451F-AED8-CC0735B20011}"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s-MX"/>
        </a:p>
      </dgm:t>
    </dgm:pt>
    <dgm:pt modelId="{6163D800-E10D-4F5B-B36C-15BB873C392B}">
      <dgm:prSet custT="1"/>
      <dgm:spPr/>
      <dgm:t>
        <a:bodyPr/>
        <a:lstStyle/>
        <a:p>
          <a:pPr rtl="0"/>
          <a:r>
            <a:rPr lang="es-MX" sz="1600" dirty="0" smtClean="0"/>
            <a:t>¿Qué es?</a:t>
          </a:r>
          <a:endParaRPr lang="es-MX" sz="1600" dirty="0"/>
        </a:p>
      </dgm:t>
    </dgm:pt>
    <dgm:pt modelId="{881B0D7E-7201-4CAE-8975-DA59752367B7}" type="parTrans" cxnId="{33A7CBE3-EB20-4FAD-BD64-F4AC83C7B3DC}">
      <dgm:prSet/>
      <dgm:spPr/>
      <dgm:t>
        <a:bodyPr/>
        <a:lstStyle/>
        <a:p>
          <a:endParaRPr lang="es-MX" sz="1600"/>
        </a:p>
      </dgm:t>
    </dgm:pt>
    <dgm:pt modelId="{9EEFB86E-2798-42EB-BACA-65BB81BF85B6}" type="sibTrans" cxnId="{33A7CBE3-EB20-4FAD-BD64-F4AC83C7B3DC}">
      <dgm:prSet/>
      <dgm:spPr/>
      <dgm:t>
        <a:bodyPr/>
        <a:lstStyle/>
        <a:p>
          <a:endParaRPr lang="es-MX" sz="1600"/>
        </a:p>
      </dgm:t>
    </dgm:pt>
    <dgm:pt modelId="{7BDDFCD5-E628-4884-B3E1-C09A68C7207C}">
      <dgm:prSet custT="1"/>
      <dgm:spPr/>
      <dgm:t>
        <a:bodyPr/>
        <a:lstStyle/>
        <a:p>
          <a:pPr rtl="0"/>
          <a:r>
            <a:rPr lang="es-MX" sz="1600" dirty="0" smtClean="0"/>
            <a:t>Supuestos</a:t>
          </a:r>
          <a:endParaRPr lang="es-MX" sz="1600" dirty="0"/>
        </a:p>
      </dgm:t>
    </dgm:pt>
    <dgm:pt modelId="{EF1299BC-E6E5-4DE8-A61E-84BE911A6654}" type="parTrans" cxnId="{7BEB7CAB-D4A8-4225-A05C-4FF8BBD53259}">
      <dgm:prSet/>
      <dgm:spPr/>
      <dgm:t>
        <a:bodyPr/>
        <a:lstStyle/>
        <a:p>
          <a:endParaRPr lang="es-MX" sz="1600"/>
        </a:p>
      </dgm:t>
    </dgm:pt>
    <dgm:pt modelId="{3ECBE89E-1FB4-4321-8390-FB5D2DED055D}" type="sibTrans" cxnId="{7BEB7CAB-D4A8-4225-A05C-4FF8BBD53259}">
      <dgm:prSet/>
      <dgm:spPr/>
      <dgm:t>
        <a:bodyPr/>
        <a:lstStyle/>
        <a:p>
          <a:endParaRPr lang="es-MX" sz="1600"/>
        </a:p>
      </dgm:t>
    </dgm:pt>
    <dgm:pt modelId="{3EA5717E-4F5C-4112-8646-E4ABB029A6AD}">
      <dgm:prSet custT="1"/>
      <dgm:spPr/>
      <dgm:t>
        <a:bodyPr/>
        <a:lstStyle/>
        <a:p>
          <a:pPr rtl="0"/>
          <a:r>
            <a:rPr lang="es-MX" sz="1600" dirty="0" smtClean="0"/>
            <a:t>Modelo robusto</a:t>
          </a:r>
          <a:endParaRPr lang="es-MX" sz="1600" dirty="0"/>
        </a:p>
      </dgm:t>
    </dgm:pt>
    <dgm:pt modelId="{7E2BF576-A0E3-4AB6-814F-7952DA9B7EFF}" type="parTrans" cxnId="{BCA43E4E-FC30-48F6-BE56-9B1641B58344}">
      <dgm:prSet/>
      <dgm:spPr/>
      <dgm:t>
        <a:bodyPr/>
        <a:lstStyle/>
        <a:p>
          <a:endParaRPr lang="es-MX" sz="1600"/>
        </a:p>
      </dgm:t>
    </dgm:pt>
    <dgm:pt modelId="{9ED01E67-BBBD-4D2C-8D96-F89B5A38FFA7}" type="sibTrans" cxnId="{BCA43E4E-FC30-48F6-BE56-9B1641B58344}">
      <dgm:prSet/>
      <dgm:spPr/>
      <dgm:t>
        <a:bodyPr/>
        <a:lstStyle/>
        <a:p>
          <a:endParaRPr lang="es-MX" sz="1600"/>
        </a:p>
      </dgm:t>
    </dgm:pt>
    <dgm:pt modelId="{08124FF3-6E6C-415B-80B9-BD2343533153}">
      <dgm:prSet custT="1"/>
      <dgm:spPr/>
      <dgm:t>
        <a:bodyPr/>
        <a:lstStyle/>
        <a:p>
          <a:pPr rtl="0"/>
          <a:r>
            <a:rPr lang="es-MX" sz="1600" dirty="0" smtClean="0"/>
            <a:t>Puntos de reorden</a:t>
          </a:r>
          <a:endParaRPr lang="es-MX" sz="1600" dirty="0"/>
        </a:p>
      </dgm:t>
    </dgm:pt>
    <dgm:pt modelId="{0DCBF6D4-C5E3-4E4F-A2B0-B58B543137D7}" type="parTrans" cxnId="{14256F9A-C6B9-47FA-9638-80BE86523B35}">
      <dgm:prSet/>
      <dgm:spPr/>
      <dgm:t>
        <a:bodyPr/>
        <a:lstStyle/>
        <a:p>
          <a:endParaRPr lang="es-MX" sz="1600"/>
        </a:p>
      </dgm:t>
    </dgm:pt>
    <dgm:pt modelId="{D5FAB3F3-AC86-4B61-8A38-A3227EB1E375}" type="sibTrans" cxnId="{14256F9A-C6B9-47FA-9638-80BE86523B35}">
      <dgm:prSet/>
      <dgm:spPr/>
      <dgm:t>
        <a:bodyPr/>
        <a:lstStyle/>
        <a:p>
          <a:endParaRPr lang="es-MX" sz="1600"/>
        </a:p>
      </dgm:t>
    </dgm:pt>
    <dgm:pt modelId="{FB31DB3C-AC89-4304-8765-82FA3AD5D617}">
      <dgm:prSet custT="1"/>
      <dgm:spPr/>
      <dgm:t>
        <a:bodyPr/>
        <a:lstStyle/>
        <a:p>
          <a:r>
            <a:rPr lang="es-MX" sz="1600" dirty="0" smtClean="0"/>
            <a:t>Modelo que proporciona respuestas satisfactorias incluso con variaciones sustanciales en sus parámetros.</a:t>
          </a:r>
          <a:endParaRPr lang="es-MX" sz="1600" dirty="0"/>
        </a:p>
      </dgm:t>
    </dgm:pt>
    <dgm:pt modelId="{DF85B55A-5432-4D2D-92FA-96E0FF31D30E}" type="parTrans" cxnId="{2E5AE701-8B0C-48E0-9C84-6E8EA6781BDA}">
      <dgm:prSet/>
      <dgm:spPr/>
      <dgm:t>
        <a:bodyPr/>
        <a:lstStyle/>
        <a:p>
          <a:endParaRPr lang="es-MX" sz="1600"/>
        </a:p>
      </dgm:t>
    </dgm:pt>
    <dgm:pt modelId="{EF4BFB3B-6CA0-488A-93F2-94FA823A6133}" type="sibTrans" cxnId="{2E5AE701-8B0C-48E0-9C84-6E8EA6781BDA}">
      <dgm:prSet/>
      <dgm:spPr/>
      <dgm:t>
        <a:bodyPr/>
        <a:lstStyle/>
        <a:p>
          <a:endParaRPr lang="es-MX" sz="1600"/>
        </a:p>
      </dgm:t>
    </dgm:pt>
    <dgm:pt modelId="{3979C315-5577-484D-8096-08F1D110F591}">
      <dgm:prSet custT="1"/>
      <dgm:spPr/>
      <dgm:t>
        <a:bodyPr/>
        <a:lstStyle/>
        <a:p>
          <a:endParaRPr lang="es-MX" sz="1600" dirty="0"/>
        </a:p>
      </dgm:t>
    </dgm:pt>
    <dgm:pt modelId="{BFD466CF-916C-41A7-B3E2-83190F7913E1}" type="parTrans" cxnId="{681AEA23-7162-466C-A301-9CF5B7BB11D9}">
      <dgm:prSet/>
      <dgm:spPr/>
      <dgm:t>
        <a:bodyPr/>
        <a:lstStyle/>
        <a:p>
          <a:endParaRPr lang="es-MX" sz="1600"/>
        </a:p>
      </dgm:t>
    </dgm:pt>
    <dgm:pt modelId="{8768713A-614A-4CFC-AC47-0E92913524F2}" type="sibTrans" cxnId="{681AEA23-7162-466C-A301-9CF5B7BB11D9}">
      <dgm:prSet/>
      <dgm:spPr/>
      <dgm:t>
        <a:bodyPr/>
        <a:lstStyle/>
        <a:p>
          <a:endParaRPr lang="es-MX" sz="1600"/>
        </a:p>
      </dgm:t>
    </dgm:pt>
    <dgm:pt modelId="{94BCD302-CB2E-461C-B3BB-AB9568773AE2}">
      <dgm:prSet custT="1"/>
      <dgm:spPr/>
      <dgm:t>
        <a:bodyPr/>
        <a:lstStyle/>
        <a:p>
          <a:r>
            <a:rPr lang="es-MX" sz="1600" dirty="0" smtClean="0"/>
            <a:t>Técnica para el control de inventarios que disminuye al mínimo los costos totales de ordenar y mantener el inventario.</a:t>
          </a:r>
          <a:endParaRPr lang="es-MX" sz="1600" dirty="0"/>
        </a:p>
      </dgm:t>
    </dgm:pt>
    <dgm:pt modelId="{B793A660-78B2-4C0E-B9D3-C094799386E1}" type="parTrans" cxnId="{9A5A1459-F2B5-4B0C-946C-67D0AF7B0B62}">
      <dgm:prSet/>
      <dgm:spPr/>
      <dgm:t>
        <a:bodyPr/>
        <a:lstStyle/>
        <a:p>
          <a:endParaRPr lang="es-MX" sz="1600"/>
        </a:p>
      </dgm:t>
    </dgm:pt>
    <dgm:pt modelId="{791A7892-07C2-41B0-A16C-4BB6310B52E6}" type="sibTrans" cxnId="{9A5A1459-F2B5-4B0C-946C-67D0AF7B0B62}">
      <dgm:prSet/>
      <dgm:spPr/>
      <dgm:t>
        <a:bodyPr/>
        <a:lstStyle/>
        <a:p>
          <a:endParaRPr lang="es-MX" sz="1600"/>
        </a:p>
      </dgm:t>
    </dgm:pt>
    <dgm:pt modelId="{E0478B1C-7B6E-4D41-885F-F5F377AAC98F}">
      <dgm:prSet custT="1"/>
      <dgm:spPr/>
      <dgm:t>
        <a:bodyPr/>
        <a:lstStyle/>
        <a:p>
          <a:endParaRPr lang="es-MX" sz="1600" dirty="0"/>
        </a:p>
      </dgm:t>
    </dgm:pt>
    <dgm:pt modelId="{F1B17166-2279-4EBA-B488-55FC5CC5C5C7}" type="parTrans" cxnId="{7A6930AF-5639-4927-B06A-BA0541CBE261}">
      <dgm:prSet/>
      <dgm:spPr/>
      <dgm:t>
        <a:bodyPr/>
        <a:lstStyle/>
        <a:p>
          <a:endParaRPr lang="es-MX" sz="1600"/>
        </a:p>
      </dgm:t>
    </dgm:pt>
    <dgm:pt modelId="{91B40419-F638-4E1C-9059-9B4DBCBC00AB}" type="sibTrans" cxnId="{7A6930AF-5639-4927-B06A-BA0541CBE261}">
      <dgm:prSet/>
      <dgm:spPr/>
      <dgm:t>
        <a:bodyPr/>
        <a:lstStyle/>
        <a:p>
          <a:endParaRPr lang="es-MX" sz="1600"/>
        </a:p>
      </dgm:t>
    </dgm:pt>
    <dgm:pt modelId="{AE8D7DFC-AF7D-44E5-9C00-39269F286618}">
      <dgm:prSet custT="1"/>
      <dgm:spPr/>
      <dgm:t>
        <a:bodyPr/>
        <a:lstStyle/>
        <a:p>
          <a:r>
            <a:rPr lang="es-MX" sz="1600" dirty="0" smtClean="0"/>
            <a:t>La</a:t>
          </a:r>
          <a:r>
            <a:rPr lang="es-MX" sz="1600" baseline="0" dirty="0" smtClean="0"/>
            <a:t> demanda del articulo es conocida.</a:t>
          </a:r>
          <a:endParaRPr lang="es-MX" sz="1600" dirty="0"/>
        </a:p>
      </dgm:t>
    </dgm:pt>
    <dgm:pt modelId="{19FB9C50-B544-4ACA-A524-1C628A92BD94}" type="parTrans" cxnId="{FD61B789-84BE-40CE-B9D3-5ABC597EDE1F}">
      <dgm:prSet/>
      <dgm:spPr/>
      <dgm:t>
        <a:bodyPr/>
        <a:lstStyle/>
        <a:p>
          <a:endParaRPr lang="es-MX" sz="1600"/>
        </a:p>
      </dgm:t>
    </dgm:pt>
    <dgm:pt modelId="{FCD24B0D-3C01-4218-A9B5-A5D9BBCB4797}" type="sibTrans" cxnId="{FD61B789-84BE-40CE-B9D3-5ABC597EDE1F}">
      <dgm:prSet/>
      <dgm:spPr/>
      <dgm:t>
        <a:bodyPr/>
        <a:lstStyle/>
        <a:p>
          <a:endParaRPr lang="es-MX" sz="1600"/>
        </a:p>
      </dgm:t>
    </dgm:pt>
    <dgm:pt modelId="{1C07BFBA-9996-4DC7-9141-FF6F0CB3595E}">
      <dgm:prSet custT="1"/>
      <dgm:spPr/>
      <dgm:t>
        <a:bodyPr/>
        <a:lstStyle/>
        <a:p>
          <a:r>
            <a:rPr lang="es-MX" sz="1600" dirty="0" smtClean="0"/>
            <a:t>La recepción del inventario es completa.</a:t>
          </a:r>
          <a:endParaRPr lang="es-MX" sz="1600" dirty="0"/>
        </a:p>
      </dgm:t>
    </dgm:pt>
    <dgm:pt modelId="{6DB08458-1B9D-46E2-BA48-7788247E3F2E}" type="parTrans" cxnId="{B7DE87FB-7252-4AA3-BF35-39E7E789044C}">
      <dgm:prSet/>
      <dgm:spPr/>
      <dgm:t>
        <a:bodyPr/>
        <a:lstStyle/>
        <a:p>
          <a:endParaRPr lang="es-MX" sz="1600"/>
        </a:p>
      </dgm:t>
    </dgm:pt>
    <dgm:pt modelId="{AC1A03E0-070F-4039-B064-F04F986EC5F7}" type="sibTrans" cxnId="{B7DE87FB-7252-4AA3-BF35-39E7E789044C}">
      <dgm:prSet/>
      <dgm:spPr/>
      <dgm:t>
        <a:bodyPr/>
        <a:lstStyle/>
        <a:p>
          <a:endParaRPr lang="es-MX" sz="1600"/>
        </a:p>
      </dgm:t>
    </dgm:pt>
    <dgm:pt modelId="{876DD047-8AAE-463C-8D19-636068688458}">
      <dgm:prSet custT="1"/>
      <dgm:spPr/>
      <dgm:t>
        <a:bodyPr/>
        <a:lstStyle/>
        <a:p>
          <a:r>
            <a:rPr lang="es-MX" sz="1600" dirty="0" smtClean="0"/>
            <a:t>Los descuentos por cantidad no son posibles</a:t>
          </a:r>
          <a:endParaRPr lang="es-MX" sz="1600" dirty="0"/>
        </a:p>
      </dgm:t>
    </dgm:pt>
    <dgm:pt modelId="{073D1C0A-B50A-461F-935F-A28028653F96}" type="parTrans" cxnId="{24BD7110-AE0B-4F62-BCBC-D06C44E7C683}">
      <dgm:prSet/>
      <dgm:spPr/>
      <dgm:t>
        <a:bodyPr/>
        <a:lstStyle/>
        <a:p>
          <a:endParaRPr lang="es-MX" sz="1600"/>
        </a:p>
      </dgm:t>
    </dgm:pt>
    <dgm:pt modelId="{866E9144-E574-436C-9753-02DDA26BE17C}" type="sibTrans" cxnId="{24BD7110-AE0B-4F62-BCBC-D06C44E7C683}">
      <dgm:prSet/>
      <dgm:spPr/>
      <dgm:t>
        <a:bodyPr/>
        <a:lstStyle/>
        <a:p>
          <a:endParaRPr lang="es-MX" sz="1600"/>
        </a:p>
      </dgm:t>
    </dgm:pt>
    <dgm:pt modelId="{1EBEF054-E70C-4CDA-B6AC-05E752DDAAEE}">
      <dgm:prSet custT="1"/>
      <dgm:spPr/>
      <dgm:t>
        <a:bodyPr/>
        <a:lstStyle/>
        <a:p>
          <a:r>
            <a:rPr lang="es-MX" sz="1600" dirty="0" smtClean="0"/>
            <a:t>El tiempo de entrega se conoce.</a:t>
          </a:r>
          <a:endParaRPr lang="es-MX" sz="1600" dirty="0"/>
        </a:p>
      </dgm:t>
    </dgm:pt>
    <dgm:pt modelId="{1F4EC340-8742-41BD-9173-B20E21DC38BE}" type="parTrans" cxnId="{99C920E2-A9A4-4D53-8E96-F44E39EC8D4D}">
      <dgm:prSet/>
      <dgm:spPr/>
      <dgm:t>
        <a:bodyPr/>
        <a:lstStyle/>
        <a:p>
          <a:endParaRPr lang="es-MX" sz="1600"/>
        </a:p>
      </dgm:t>
    </dgm:pt>
    <dgm:pt modelId="{668DFE87-8A21-45E1-A81A-7197F2C8E52F}" type="sibTrans" cxnId="{99C920E2-A9A4-4D53-8E96-F44E39EC8D4D}">
      <dgm:prSet/>
      <dgm:spPr/>
      <dgm:t>
        <a:bodyPr/>
        <a:lstStyle/>
        <a:p>
          <a:endParaRPr lang="es-MX" sz="1600"/>
        </a:p>
      </dgm:t>
    </dgm:pt>
    <dgm:pt modelId="{AB44FF34-AB69-4DC5-8ADE-57898CB06CB4}">
      <dgm:prSet custT="1"/>
      <dgm:spPr/>
      <dgm:t>
        <a:bodyPr/>
        <a:lstStyle/>
        <a:p>
          <a:r>
            <a:rPr lang="es-MX" sz="1600" dirty="0" smtClean="0"/>
            <a:t>Los únicos costos variables son el costo de preparar o hacer un pedido</a:t>
          </a:r>
          <a:endParaRPr lang="es-MX" sz="1600" dirty="0"/>
        </a:p>
      </dgm:t>
    </dgm:pt>
    <dgm:pt modelId="{EC2838F3-52EA-4181-A4EB-7342A131D2E7}" type="parTrans" cxnId="{1C9C887B-ADD1-4370-9777-BD5BDFEF4F7B}">
      <dgm:prSet/>
      <dgm:spPr/>
      <dgm:t>
        <a:bodyPr/>
        <a:lstStyle/>
        <a:p>
          <a:endParaRPr lang="es-MX" sz="1600"/>
        </a:p>
      </dgm:t>
    </dgm:pt>
    <dgm:pt modelId="{AF359352-E7F3-4AA6-9780-6CD9282C8B0B}" type="sibTrans" cxnId="{1C9C887B-ADD1-4370-9777-BD5BDFEF4F7B}">
      <dgm:prSet/>
      <dgm:spPr/>
      <dgm:t>
        <a:bodyPr/>
        <a:lstStyle/>
        <a:p>
          <a:endParaRPr lang="es-MX" sz="1600"/>
        </a:p>
      </dgm:t>
    </dgm:pt>
    <dgm:pt modelId="{A53E3E98-E336-4414-B9AE-350CA7166B0C}">
      <dgm:prSet custT="1"/>
      <dgm:spPr/>
      <dgm:t>
        <a:bodyPr/>
        <a:lstStyle/>
        <a:p>
          <a:r>
            <a:rPr lang="es-MX" sz="1600" dirty="0" smtClean="0"/>
            <a:t>Inexistencias.</a:t>
          </a:r>
          <a:endParaRPr lang="es-MX" sz="1600" dirty="0"/>
        </a:p>
      </dgm:t>
    </dgm:pt>
    <dgm:pt modelId="{1E020563-BE85-44BC-9FB8-B58AC9B60ED7}" type="parTrans" cxnId="{94D068B4-8682-4917-9C0E-0A7A25F28D4A}">
      <dgm:prSet/>
      <dgm:spPr/>
      <dgm:t>
        <a:bodyPr/>
        <a:lstStyle/>
        <a:p>
          <a:endParaRPr lang="es-MX" sz="1600"/>
        </a:p>
      </dgm:t>
    </dgm:pt>
    <dgm:pt modelId="{A71CB91C-46B2-4A9F-B1BF-C06D4F23B677}" type="sibTrans" cxnId="{94D068B4-8682-4917-9C0E-0A7A25F28D4A}">
      <dgm:prSet/>
      <dgm:spPr/>
      <dgm:t>
        <a:bodyPr/>
        <a:lstStyle/>
        <a:p>
          <a:endParaRPr lang="es-MX" sz="1600"/>
        </a:p>
      </dgm:t>
    </dgm:pt>
    <dgm:pt modelId="{FE43A18B-6E1D-4081-ACAC-190D99DBA68F}">
      <dgm:prSet custT="1"/>
      <dgm:spPr/>
      <dgm:t>
        <a:bodyPr/>
        <a:lstStyle/>
        <a:p>
          <a:r>
            <a:rPr lang="es-MX" sz="1600" dirty="0" smtClean="0"/>
            <a:t>Nivel de inventario en el cual se emprenden acciones para reabastecer el articulo terminado.</a:t>
          </a:r>
          <a:endParaRPr lang="es-MX" sz="1600" dirty="0"/>
        </a:p>
      </dgm:t>
    </dgm:pt>
    <dgm:pt modelId="{A0093259-2CA6-4203-AC7C-D4E218193288}" type="parTrans" cxnId="{0A675E9F-D563-4212-8F73-AC4B0286498E}">
      <dgm:prSet/>
      <dgm:spPr/>
      <dgm:t>
        <a:bodyPr/>
        <a:lstStyle/>
        <a:p>
          <a:endParaRPr lang="es-MX" sz="1600"/>
        </a:p>
      </dgm:t>
    </dgm:pt>
    <dgm:pt modelId="{02C6EB1B-8A26-4670-B9D5-939F2C69897E}" type="sibTrans" cxnId="{0A675E9F-D563-4212-8F73-AC4B0286498E}">
      <dgm:prSet/>
      <dgm:spPr/>
      <dgm:t>
        <a:bodyPr/>
        <a:lstStyle/>
        <a:p>
          <a:endParaRPr lang="es-MX" sz="1600"/>
        </a:p>
      </dgm:t>
    </dgm:pt>
    <dgm:pt modelId="{E606DA24-E468-462E-9E36-613D87C6CDC1}" type="pres">
      <dgm:prSet presAssocID="{146AE3C3-480C-451F-AED8-CC0735B20011}" presName="Name0" presStyleCnt="0">
        <dgm:presLayoutVars>
          <dgm:dir/>
          <dgm:animLvl val="lvl"/>
          <dgm:resizeHandles val="exact"/>
        </dgm:presLayoutVars>
      </dgm:prSet>
      <dgm:spPr/>
      <dgm:t>
        <a:bodyPr/>
        <a:lstStyle/>
        <a:p>
          <a:endParaRPr lang="es-MX"/>
        </a:p>
      </dgm:t>
    </dgm:pt>
    <dgm:pt modelId="{A685E142-852D-4F19-ADFD-1EC9A68BFB45}" type="pres">
      <dgm:prSet presAssocID="{6163D800-E10D-4F5B-B36C-15BB873C392B}" presName="composite" presStyleCnt="0"/>
      <dgm:spPr/>
      <dgm:t>
        <a:bodyPr/>
        <a:lstStyle/>
        <a:p>
          <a:endParaRPr lang="es-MX"/>
        </a:p>
      </dgm:t>
    </dgm:pt>
    <dgm:pt modelId="{B8CC8762-4CDE-4115-88FD-2644B8C92EC2}" type="pres">
      <dgm:prSet presAssocID="{6163D800-E10D-4F5B-B36C-15BB873C392B}" presName="parTx" presStyleLbl="alignNode1" presStyleIdx="0" presStyleCnt="4" custScaleX="99923" custScaleY="132759" custLinFactNeighborX="11406" custLinFactNeighborY="-797">
        <dgm:presLayoutVars>
          <dgm:chMax val="0"/>
          <dgm:chPref val="0"/>
          <dgm:bulletEnabled val="1"/>
        </dgm:presLayoutVars>
      </dgm:prSet>
      <dgm:spPr/>
      <dgm:t>
        <a:bodyPr/>
        <a:lstStyle/>
        <a:p>
          <a:endParaRPr lang="es-MX"/>
        </a:p>
      </dgm:t>
    </dgm:pt>
    <dgm:pt modelId="{3249575F-80D8-48F5-AF81-20040AD3314C}" type="pres">
      <dgm:prSet presAssocID="{6163D800-E10D-4F5B-B36C-15BB873C392B}" presName="desTx" presStyleLbl="alignAccFollowNode1" presStyleIdx="0" presStyleCnt="4" custScaleX="100095" custLinFactNeighborX="10644" custLinFactNeighborY="218">
        <dgm:presLayoutVars>
          <dgm:bulletEnabled val="1"/>
        </dgm:presLayoutVars>
      </dgm:prSet>
      <dgm:spPr/>
      <dgm:t>
        <a:bodyPr/>
        <a:lstStyle/>
        <a:p>
          <a:endParaRPr lang="es-MX"/>
        </a:p>
      </dgm:t>
    </dgm:pt>
    <dgm:pt modelId="{1507A74F-C69F-42A4-84B6-EFE51A851C50}" type="pres">
      <dgm:prSet presAssocID="{9EEFB86E-2798-42EB-BACA-65BB81BF85B6}" presName="space" presStyleCnt="0"/>
      <dgm:spPr/>
      <dgm:t>
        <a:bodyPr/>
        <a:lstStyle/>
        <a:p>
          <a:endParaRPr lang="es-MX"/>
        </a:p>
      </dgm:t>
    </dgm:pt>
    <dgm:pt modelId="{090899D8-1107-4DD4-AF8A-E2A1180C16B0}" type="pres">
      <dgm:prSet presAssocID="{7BDDFCD5-E628-4884-B3E1-C09A68C7207C}" presName="composite" presStyleCnt="0"/>
      <dgm:spPr/>
      <dgm:t>
        <a:bodyPr/>
        <a:lstStyle/>
        <a:p>
          <a:endParaRPr lang="es-MX"/>
        </a:p>
      </dgm:t>
    </dgm:pt>
    <dgm:pt modelId="{53426047-70E3-4CE0-AF28-2063342E6E2A}" type="pres">
      <dgm:prSet presAssocID="{7BDDFCD5-E628-4884-B3E1-C09A68C7207C}" presName="parTx" presStyleLbl="alignNode1" presStyleIdx="1" presStyleCnt="4" custLinFactNeighborX="5894" custLinFactNeighborY="353">
        <dgm:presLayoutVars>
          <dgm:chMax val="0"/>
          <dgm:chPref val="0"/>
          <dgm:bulletEnabled val="1"/>
        </dgm:presLayoutVars>
      </dgm:prSet>
      <dgm:spPr/>
      <dgm:t>
        <a:bodyPr/>
        <a:lstStyle/>
        <a:p>
          <a:endParaRPr lang="es-MX"/>
        </a:p>
      </dgm:t>
    </dgm:pt>
    <dgm:pt modelId="{A2DB012D-37F3-43DC-968D-0BE08A52291A}" type="pres">
      <dgm:prSet presAssocID="{7BDDFCD5-E628-4884-B3E1-C09A68C7207C}" presName="desTx" presStyleLbl="alignAccFollowNode1" presStyleIdx="1" presStyleCnt="4" custLinFactNeighborX="5894" custLinFactNeighborY="218">
        <dgm:presLayoutVars>
          <dgm:bulletEnabled val="1"/>
        </dgm:presLayoutVars>
      </dgm:prSet>
      <dgm:spPr/>
      <dgm:t>
        <a:bodyPr/>
        <a:lstStyle/>
        <a:p>
          <a:endParaRPr lang="es-MX"/>
        </a:p>
      </dgm:t>
    </dgm:pt>
    <dgm:pt modelId="{3BBC2C89-B57E-440D-ADE2-8E58162392E4}" type="pres">
      <dgm:prSet presAssocID="{3ECBE89E-1FB4-4321-8390-FB5D2DED055D}" presName="space" presStyleCnt="0"/>
      <dgm:spPr/>
      <dgm:t>
        <a:bodyPr/>
        <a:lstStyle/>
        <a:p>
          <a:endParaRPr lang="es-MX"/>
        </a:p>
      </dgm:t>
    </dgm:pt>
    <dgm:pt modelId="{8513AC58-F25E-4B86-A09C-A1B79CD298E4}" type="pres">
      <dgm:prSet presAssocID="{3EA5717E-4F5C-4112-8646-E4ABB029A6AD}" presName="composite" presStyleCnt="0"/>
      <dgm:spPr/>
      <dgm:t>
        <a:bodyPr/>
        <a:lstStyle/>
        <a:p>
          <a:endParaRPr lang="es-MX"/>
        </a:p>
      </dgm:t>
    </dgm:pt>
    <dgm:pt modelId="{9C5619F7-B113-4083-B055-EDA9DD7B6D41}" type="pres">
      <dgm:prSet presAssocID="{3EA5717E-4F5C-4112-8646-E4ABB029A6AD}" presName="parTx" presStyleLbl="alignNode1" presStyleIdx="2" presStyleCnt="4">
        <dgm:presLayoutVars>
          <dgm:chMax val="0"/>
          <dgm:chPref val="0"/>
          <dgm:bulletEnabled val="1"/>
        </dgm:presLayoutVars>
      </dgm:prSet>
      <dgm:spPr/>
      <dgm:t>
        <a:bodyPr/>
        <a:lstStyle/>
        <a:p>
          <a:endParaRPr lang="es-MX"/>
        </a:p>
      </dgm:t>
    </dgm:pt>
    <dgm:pt modelId="{2EEE16C9-B8CE-4BE1-9435-89AD650034C8}" type="pres">
      <dgm:prSet presAssocID="{3EA5717E-4F5C-4112-8646-E4ABB029A6AD}" presName="desTx" presStyleLbl="alignAccFollowNode1" presStyleIdx="2" presStyleCnt="4">
        <dgm:presLayoutVars>
          <dgm:bulletEnabled val="1"/>
        </dgm:presLayoutVars>
      </dgm:prSet>
      <dgm:spPr/>
      <dgm:t>
        <a:bodyPr/>
        <a:lstStyle/>
        <a:p>
          <a:endParaRPr lang="es-MX"/>
        </a:p>
      </dgm:t>
    </dgm:pt>
    <dgm:pt modelId="{270CAB01-A758-4DF5-B9DA-7BF494C2E286}" type="pres">
      <dgm:prSet presAssocID="{9ED01E67-BBBD-4D2C-8D96-F89B5A38FFA7}" presName="space" presStyleCnt="0"/>
      <dgm:spPr/>
      <dgm:t>
        <a:bodyPr/>
        <a:lstStyle/>
        <a:p>
          <a:endParaRPr lang="es-MX"/>
        </a:p>
      </dgm:t>
    </dgm:pt>
    <dgm:pt modelId="{30B5FB2F-B1AF-460B-B05E-829FEEEE4F4B}" type="pres">
      <dgm:prSet presAssocID="{08124FF3-6E6C-415B-80B9-BD2343533153}" presName="composite" presStyleCnt="0"/>
      <dgm:spPr/>
      <dgm:t>
        <a:bodyPr/>
        <a:lstStyle/>
        <a:p>
          <a:endParaRPr lang="es-MX"/>
        </a:p>
      </dgm:t>
    </dgm:pt>
    <dgm:pt modelId="{71C916EC-9768-45F7-9396-F382DB74A374}" type="pres">
      <dgm:prSet presAssocID="{08124FF3-6E6C-415B-80B9-BD2343533153}" presName="parTx" presStyleLbl="alignNode1" presStyleIdx="3" presStyleCnt="4">
        <dgm:presLayoutVars>
          <dgm:chMax val="0"/>
          <dgm:chPref val="0"/>
          <dgm:bulletEnabled val="1"/>
        </dgm:presLayoutVars>
      </dgm:prSet>
      <dgm:spPr/>
      <dgm:t>
        <a:bodyPr/>
        <a:lstStyle/>
        <a:p>
          <a:endParaRPr lang="es-MX"/>
        </a:p>
      </dgm:t>
    </dgm:pt>
    <dgm:pt modelId="{3C015B28-761D-4C81-9792-10B9F08883AE}" type="pres">
      <dgm:prSet presAssocID="{08124FF3-6E6C-415B-80B9-BD2343533153}" presName="desTx" presStyleLbl="alignAccFollowNode1" presStyleIdx="3" presStyleCnt="4">
        <dgm:presLayoutVars>
          <dgm:bulletEnabled val="1"/>
        </dgm:presLayoutVars>
      </dgm:prSet>
      <dgm:spPr/>
      <dgm:t>
        <a:bodyPr/>
        <a:lstStyle/>
        <a:p>
          <a:endParaRPr lang="es-MX"/>
        </a:p>
      </dgm:t>
    </dgm:pt>
  </dgm:ptLst>
  <dgm:cxnLst>
    <dgm:cxn modelId="{99C920E2-A9A4-4D53-8E96-F44E39EC8D4D}" srcId="{7BDDFCD5-E628-4884-B3E1-C09A68C7207C}" destId="{1EBEF054-E70C-4CDA-B6AC-05E752DDAAEE}" srcOrd="1" destOrd="0" parTransId="{1F4EC340-8742-41BD-9173-B20E21DC38BE}" sibTransId="{668DFE87-8A21-45E1-A81A-7197F2C8E52F}"/>
    <dgm:cxn modelId="{24BD7110-AE0B-4F62-BCBC-D06C44E7C683}" srcId="{7BDDFCD5-E628-4884-B3E1-C09A68C7207C}" destId="{876DD047-8AAE-463C-8D19-636068688458}" srcOrd="3" destOrd="0" parTransId="{073D1C0A-B50A-461F-935F-A28028653F96}" sibTransId="{866E9144-E574-436C-9753-02DDA26BE17C}"/>
    <dgm:cxn modelId="{46547E05-23FC-4D70-B477-1FC0EE2D1CAA}" type="presOf" srcId="{1C07BFBA-9996-4DC7-9141-FF6F0CB3595E}" destId="{A2DB012D-37F3-43DC-968D-0BE08A52291A}" srcOrd="0" destOrd="2" presId="urn:microsoft.com/office/officeart/2005/8/layout/hList1"/>
    <dgm:cxn modelId="{BCA43E4E-FC30-48F6-BE56-9B1641B58344}" srcId="{146AE3C3-480C-451F-AED8-CC0735B20011}" destId="{3EA5717E-4F5C-4112-8646-E4ABB029A6AD}" srcOrd="2" destOrd="0" parTransId="{7E2BF576-A0E3-4AB6-814F-7952DA9B7EFF}" sibTransId="{9ED01E67-BBBD-4D2C-8D96-F89B5A38FFA7}"/>
    <dgm:cxn modelId="{B7DE87FB-7252-4AA3-BF35-39E7E789044C}" srcId="{7BDDFCD5-E628-4884-B3E1-C09A68C7207C}" destId="{1C07BFBA-9996-4DC7-9141-FF6F0CB3595E}" srcOrd="2" destOrd="0" parTransId="{6DB08458-1B9D-46E2-BA48-7788247E3F2E}" sibTransId="{AC1A03E0-070F-4039-B064-F04F986EC5F7}"/>
    <dgm:cxn modelId="{4CE8B767-A1BF-402B-A2C5-B333A18E3C6D}" type="presOf" srcId="{FB31DB3C-AC89-4304-8765-82FA3AD5D617}" destId="{2EEE16C9-B8CE-4BE1-9435-89AD650034C8}" srcOrd="0" destOrd="0" presId="urn:microsoft.com/office/officeart/2005/8/layout/hList1"/>
    <dgm:cxn modelId="{94D068B4-8682-4917-9C0E-0A7A25F28D4A}" srcId="{7BDDFCD5-E628-4884-B3E1-C09A68C7207C}" destId="{A53E3E98-E336-4414-B9AE-350CA7166B0C}" srcOrd="5" destOrd="0" parTransId="{1E020563-BE85-44BC-9FB8-B58AC9B60ED7}" sibTransId="{A71CB91C-46B2-4A9F-B1BF-C06D4F23B677}"/>
    <dgm:cxn modelId="{681AEA23-7162-466C-A301-9CF5B7BB11D9}" srcId="{3EA5717E-4F5C-4112-8646-E4ABB029A6AD}" destId="{3979C315-5577-484D-8096-08F1D110F591}" srcOrd="1" destOrd="0" parTransId="{BFD466CF-916C-41A7-B3E2-83190F7913E1}" sibTransId="{8768713A-614A-4CFC-AC47-0E92913524F2}"/>
    <dgm:cxn modelId="{CF28AD32-D15E-4F93-B92F-78584B9091B0}" type="presOf" srcId="{7BDDFCD5-E628-4884-B3E1-C09A68C7207C}" destId="{53426047-70E3-4CE0-AF28-2063342E6E2A}" srcOrd="0" destOrd="0" presId="urn:microsoft.com/office/officeart/2005/8/layout/hList1"/>
    <dgm:cxn modelId="{9F984F09-B1F9-47F5-91CF-051CE4E1B87B}" type="presOf" srcId="{3979C315-5577-484D-8096-08F1D110F591}" destId="{2EEE16C9-B8CE-4BE1-9435-89AD650034C8}" srcOrd="0" destOrd="1" presId="urn:microsoft.com/office/officeart/2005/8/layout/hList1"/>
    <dgm:cxn modelId="{2E5AE701-8B0C-48E0-9C84-6E8EA6781BDA}" srcId="{3EA5717E-4F5C-4112-8646-E4ABB029A6AD}" destId="{FB31DB3C-AC89-4304-8765-82FA3AD5D617}" srcOrd="0" destOrd="0" parTransId="{DF85B55A-5432-4D2D-92FA-96E0FF31D30E}" sibTransId="{EF4BFB3B-6CA0-488A-93F2-94FA823A6133}"/>
    <dgm:cxn modelId="{14256F9A-C6B9-47FA-9638-80BE86523B35}" srcId="{146AE3C3-480C-451F-AED8-CC0735B20011}" destId="{08124FF3-6E6C-415B-80B9-BD2343533153}" srcOrd="3" destOrd="0" parTransId="{0DCBF6D4-C5E3-4E4F-A2B0-B58B543137D7}" sibTransId="{D5FAB3F3-AC86-4B61-8A38-A3227EB1E375}"/>
    <dgm:cxn modelId="{9BBA046D-198C-46E7-9BE0-CBC1FA96EBB6}" type="presOf" srcId="{A53E3E98-E336-4414-B9AE-350CA7166B0C}" destId="{A2DB012D-37F3-43DC-968D-0BE08A52291A}" srcOrd="0" destOrd="5" presId="urn:microsoft.com/office/officeart/2005/8/layout/hList1"/>
    <dgm:cxn modelId="{07495C8A-D26B-4770-8561-76D4AC0D2594}" type="presOf" srcId="{876DD047-8AAE-463C-8D19-636068688458}" destId="{A2DB012D-37F3-43DC-968D-0BE08A52291A}" srcOrd="0" destOrd="3" presId="urn:microsoft.com/office/officeart/2005/8/layout/hList1"/>
    <dgm:cxn modelId="{C9D178C6-E027-4CE9-A58A-D56343D37A05}" type="presOf" srcId="{6163D800-E10D-4F5B-B36C-15BB873C392B}" destId="{B8CC8762-4CDE-4115-88FD-2644B8C92EC2}" srcOrd="0" destOrd="0" presId="urn:microsoft.com/office/officeart/2005/8/layout/hList1"/>
    <dgm:cxn modelId="{930B3A82-DC59-4D42-964E-EEBC60566B3C}" type="presOf" srcId="{08124FF3-6E6C-415B-80B9-BD2343533153}" destId="{71C916EC-9768-45F7-9396-F382DB74A374}" srcOrd="0" destOrd="0" presId="urn:microsoft.com/office/officeart/2005/8/layout/hList1"/>
    <dgm:cxn modelId="{FD61B789-84BE-40CE-B9D3-5ABC597EDE1F}" srcId="{7BDDFCD5-E628-4884-B3E1-C09A68C7207C}" destId="{AE8D7DFC-AF7D-44E5-9C00-39269F286618}" srcOrd="0" destOrd="0" parTransId="{19FB9C50-B544-4ACA-A524-1C628A92BD94}" sibTransId="{FCD24B0D-3C01-4218-A9B5-A5D9BBCB4797}"/>
    <dgm:cxn modelId="{1C9C887B-ADD1-4370-9777-BD5BDFEF4F7B}" srcId="{7BDDFCD5-E628-4884-B3E1-C09A68C7207C}" destId="{AB44FF34-AB69-4DC5-8ADE-57898CB06CB4}" srcOrd="4" destOrd="0" parTransId="{EC2838F3-52EA-4181-A4EB-7342A131D2E7}" sibTransId="{AF359352-E7F3-4AA6-9780-6CD9282C8B0B}"/>
    <dgm:cxn modelId="{36CC80EC-4D0A-4AC2-BAEF-11C39AFCCCD9}" type="presOf" srcId="{94BCD302-CB2E-461C-B3BB-AB9568773AE2}" destId="{3249575F-80D8-48F5-AF81-20040AD3314C}" srcOrd="0" destOrd="0" presId="urn:microsoft.com/office/officeart/2005/8/layout/hList1"/>
    <dgm:cxn modelId="{7A6930AF-5639-4927-B06A-BA0541CBE261}" srcId="{6163D800-E10D-4F5B-B36C-15BB873C392B}" destId="{E0478B1C-7B6E-4D41-885F-F5F377AAC98F}" srcOrd="1" destOrd="0" parTransId="{F1B17166-2279-4EBA-B488-55FC5CC5C5C7}" sibTransId="{91B40419-F638-4E1C-9059-9B4DBCBC00AB}"/>
    <dgm:cxn modelId="{0A675E9F-D563-4212-8F73-AC4B0286498E}" srcId="{08124FF3-6E6C-415B-80B9-BD2343533153}" destId="{FE43A18B-6E1D-4081-ACAC-190D99DBA68F}" srcOrd="0" destOrd="0" parTransId="{A0093259-2CA6-4203-AC7C-D4E218193288}" sibTransId="{02C6EB1B-8A26-4670-B9D5-939F2C69897E}"/>
    <dgm:cxn modelId="{53EC5D78-2CD3-439F-AA99-ECE681D79E0F}" type="presOf" srcId="{E0478B1C-7B6E-4D41-885F-F5F377AAC98F}" destId="{3249575F-80D8-48F5-AF81-20040AD3314C}" srcOrd="0" destOrd="1" presId="urn:microsoft.com/office/officeart/2005/8/layout/hList1"/>
    <dgm:cxn modelId="{3D3E53DC-4CC6-48F9-9924-EF6C13A12ABC}" type="presOf" srcId="{AE8D7DFC-AF7D-44E5-9C00-39269F286618}" destId="{A2DB012D-37F3-43DC-968D-0BE08A52291A}" srcOrd="0" destOrd="0" presId="urn:microsoft.com/office/officeart/2005/8/layout/hList1"/>
    <dgm:cxn modelId="{33A7CBE3-EB20-4FAD-BD64-F4AC83C7B3DC}" srcId="{146AE3C3-480C-451F-AED8-CC0735B20011}" destId="{6163D800-E10D-4F5B-B36C-15BB873C392B}" srcOrd="0" destOrd="0" parTransId="{881B0D7E-7201-4CAE-8975-DA59752367B7}" sibTransId="{9EEFB86E-2798-42EB-BACA-65BB81BF85B6}"/>
    <dgm:cxn modelId="{FA5F4F7E-4F84-49CA-9D18-BC786CF5A5EE}" type="presOf" srcId="{1EBEF054-E70C-4CDA-B6AC-05E752DDAAEE}" destId="{A2DB012D-37F3-43DC-968D-0BE08A52291A}" srcOrd="0" destOrd="1" presId="urn:microsoft.com/office/officeart/2005/8/layout/hList1"/>
    <dgm:cxn modelId="{CA3824BE-6B87-4C00-B3A7-CDB749F313BE}" type="presOf" srcId="{AB44FF34-AB69-4DC5-8ADE-57898CB06CB4}" destId="{A2DB012D-37F3-43DC-968D-0BE08A52291A}" srcOrd="0" destOrd="4" presId="urn:microsoft.com/office/officeart/2005/8/layout/hList1"/>
    <dgm:cxn modelId="{E2865596-06BD-4523-B48D-CE00FFF8C654}" type="presOf" srcId="{3EA5717E-4F5C-4112-8646-E4ABB029A6AD}" destId="{9C5619F7-B113-4083-B055-EDA9DD7B6D41}" srcOrd="0" destOrd="0" presId="urn:microsoft.com/office/officeart/2005/8/layout/hList1"/>
    <dgm:cxn modelId="{0862D43A-AD6A-4293-8829-00B2E7636686}" type="presOf" srcId="{FE43A18B-6E1D-4081-ACAC-190D99DBA68F}" destId="{3C015B28-761D-4C81-9792-10B9F08883AE}" srcOrd="0" destOrd="0" presId="urn:microsoft.com/office/officeart/2005/8/layout/hList1"/>
    <dgm:cxn modelId="{7BEB7CAB-D4A8-4225-A05C-4FF8BBD53259}" srcId="{146AE3C3-480C-451F-AED8-CC0735B20011}" destId="{7BDDFCD5-E628-4884-B3E1-C09A68C7207C}" srcOrd="1" destOrd="0" parTransId="{EF1299BC-E6E5-4DE8-A61E-84BE911A6654}" sibTransId="{3ECBE89E-1FB4-4321-8390-FB5D2DED055D}"/>
    <dgm:cxn modelId="{751FF6D8-BEBD-451D-A943-D9BA5008020E}" type="presOf" srcId="{146AE3C3-480C-451F-AED8-CC0735B20011}" destId="{E606DA24-E468-462E-9E36-613D87C6CDC1}" srcOrd="0" destOrd="0" presId="urn:microsoft.com/office/officeart/2005/8/layout/hList1"/>
    <dgm:cxn modelId="{9A5A1459-F2B5-4B0C-946C-67D0AF7B0B62}" srcId="{6163D800-E10D-4F5B-B36C-15BB873C392B}" destId="{94BCD302-CB2E-461C-B3BB-AB9568773AE2}" srcOrd="0" destOrd="0" parTransId="{B793A660-78B2-4C0E-B9D3-C094799386E1}" sibTransId="{791A7892-07C2-41B0-A16C-4BB6310B52E6}"/>
    <dgm:cxn modelId="{A7C343AB-C42E-4F71-AB8E-997A134E3162}" type="presParOf" srcId="{E606DA24-E468-462E-9E36-613D87C6CDC1}" destId="{A685E142-852D-4F19-ADFD-1EC9A68BFB45}" srcOrd="0" destOrd="0" presId="urn:microsoft.com/office/officeart/2005/8/layout/hList1"/>
    <dgm:cxn modelId="{DEEE837A-0298-4A11-8912-D0F3AF038BAF}" type="presParOf" srcId="{A685E142-852D-4F19-ADFD-1EC9A68BFB45}" destId="{B8CC8762-4CDE-4115-88FD-2644B8C92EC2}" srcOrd="0" destOrd="0" presId="urn:microsoft.com/office/officeart/2005/8/layout/hList1"/>
    <dgm:cxn modelId="{DA4E3DEA-1CA3-4A92-AB11-EEC78CA93347}" type="presParOf" srcId="{A685E142-852D-4F19-ADFD-1EC9A68BFB45}" destId="{3249575F-80D8-48F5-AF81-20040AD3314C}" srcOrd="1" destOrd="0" presId="urn:microsoft.com/office/officeart/2005/8/layout/hList1"/>
    <dgm:cxn modelId="{87DBE9D4-74D8-4609-8529-A7E045F58CC9}" type="presParOf" srcId="{E606DA24-E468-462E-9E36-613D87C6CDC1}" destId="{1507A74F-C69F-42A4-84B6-EFE51A851C50}" srcOrd="1" destOrd="0" presId="urn:microsoft.com/office/officeart/2005/8/layout/hList1"/>
    <dgm:cxn modelId="{A861986C-5121-403D-B6C8-CA1C422153D2}" type="presParOf" srcId="{E606DA24-E468-462E-9E36-613D87C6CDC1}" destId="{090899D8-1107-4DD4-AF8A-E2A1180C16B0}" srcOrd="2" destOrd="0" presId="urn:microsoft.com/office/officeart/2005/8/layout/hList1"/>
    <dgm:cxn modelId="{D81C2994-E5C2-4260-86D4-37D1517D8B5D}" type="presParOf" srcId="{090899D8-1107-4DD4-AF8A-E2A1180C16B0}" destId="{53426047-70E3-4CE0-AF28-2063342E6E2A}" srcOrd="0" destOrd="0" presId="urn:microsoft.com/office/officeart/2005/8/layout/hList1"/>
    <dgm:cxn modelId="{489A54BF-DEBF-48AA-9F66-5ECE7D9979F1}" type="presParOf" srcId="{090899D8-1107-4DD4-AF8A-E2A1180C16B0}" destId="{A2DB012D-37F3-43DC-968D-0BE08A52291A}" srcOrd="1" destOrd="0" presId="urn:microsoft.com/office/officeart/2005/8/layout/hList1"/>
    <dgm:cxn modelId="{EA7C84F7-BF2C-4A07-A806-294DE5B443CA}" type="presParOf" srcId="{E606DA24-E468-462E-9E36-613D87C6CDC1}" destId="{3BBC2C89-B57E-440D-ADE2-8E58162392E4}" srcOrd="3" destOrd="0" presId="urn:microsoft.com/office/officeart/2005/8/layout/hList1"/>
    <dgm:cxn modelId="{265A1E27-CBE4-44C0-9AE3-BAC63BC70FE7}" type="presParOf" srcId="{E606DA24-E468-462E-9E36-613D87C6CDC1}" destId="{8513AC58-F25E-4B86-A09C-A1B79CD298E4}" srcOrd="4" destOrd="0" presId="urn:microsoft.com/office/officeart/2005/8/layout/hList1"/>
    <dgm:cxn modelId="{EFEF9132-59E0-469C-8207-A763D3F85C02}" type="presParOf" srcId="{8513AC58-F25E-4B86-A09C-A1B79CD298E4}" destId="{9C5619F7-B113-4083-B055-EDA9DD7B6D41}" srcOrd="0" destOrd="0" presId="urn:microsoft.com/office/officeart/2005/8/layout/hList1"/>
    <dgm:cxn modelId="{471EC2AD-0FDF-4E04-B39D-618B2A612EE0}" type="presParOf" srcId="{8513AC58-F25E-4B86-A09C-A1B79CD298E4}" destId="{2EEE16C9-B8CE-4BE1-9435-89AD650034C8}" srcOrd="1" destOrd="0" presId="urn:microsoft.com/office/officeart/2005/8/layout/hList1"/>
    <dgm:cxn modelId="{5B030F37-B82D-4E26-93DA-80A133F37726}" type="presParOf" srcId="{E606DA24-E468-462E-9E36-613D87C6CDC1}" destId="{270CAB01-A758-4DF5-B9DA-7BF494C2E286}" srcOrd="5" destOrd="0" presId="urn:microsoft.com/office/officeart/2005/8/layout/hList1"/>
    <dgm:cxn modelId="{14CD5186-4D9D-4D21-AF49-6F4FF8E9260F}" type="presParOf" srcId="{E606DA24-E468-462E-9E36-613D87C6CDC1}" destId="{30B5FB2F-B1AF-460B-B05E-829FEEEE4F4B}" srcOrd="6" destOrd="0" presId="urn:microsoft.com/office/officeart/2005/8/layout/hList1"/>
    <dgm:cxn modelId="{B500790C-8128-4579-A8C0-D05F3B7C808B}" type="presParOf" srcId="{30B5FB2F-B1AF-460B-B05E-829FEEEE4F4B}" destId="{71C916EC-9768-45F7-9396-F382DB74A374}" srcOrd="0" destOrd="0" presId="urn:microsoft.com/office/officeart/2005/8/layout/hList1"/>
    <dgm:cxn modelId="{B79131E0-6A04-48AD-99A3-82A68E203691}" type="presParOf" srcId="{30B5FB2F-B1AF-460B-B05E-829FEEEE4F4B}" destId="{3C015B28-761D-4C81-9792-10B9F08883A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AA02BB-C81D-4580-9540-DB886586E27E}" type="doc">
      <dgm:prSet loTypeId="urn:microsoft.com/office/officeart/2005/8/layout/chevron2" loCatId="process" qsTypeId="urn:microsoft.com/office/officeart/2005/8/quickstyle/simple3" qsCatId="simple" csTypeId="urn:microsoft.com/office/officeart/2005/8/colors/colorful2" csCatId="colorful" phldr="1"/>
      <dgm:spPr/>
      <dgm:t>
        <a:bodyPr/>
        <a:lstStyle/>
        <a:p>
          <a:endParaRPr lang="es-MX"/>
        </a:p>
      </dgm:t>
    </dgm:pt>
    <dgm:pt modelId="{A3CD4C6C-FFD5-4811-87C6-9AAB692691B1}">
      <dgm:prSet custT="1"/>
      <dgm:spPr/>
      <dgm:t>
        <a:bodyPr/>
        <a:lstStyle/>
        <a:p>
          <a:pPr rtl="0"/>
          <a:r>
            <a:rPr lang="es-MX" sz="1600" b="1" dirty="0" smtClean="0"/>
            <a:t>Materias primas</a:t>
          </a:r>
          <a:br>
            <a:rPr lang="es-MX" sz="1600" b="1" dirty="0" smtClean="0"/>
          </a:br>
          <a:endParaRPr lang="es-MX" sz="1600" b="1" dirty="0"/>
        </a:p>
      </dgm:t>
    </dgm:pt>
    <dgm:pt modelId="{82FD24A8-04DA-436F-A072-3A9535716724}" type="parTrans" cxnId="{C9FED3AD-1270-4E7C-9F30-8CB4F20E9451}">
      <dgm:prSet/>
      <dgm:spPr/>
      <dgm:t>
        <a:bodyPr/>
        <a:lstStyle/>
        <a:p>
          <a:endParaRPr lang="es-MX" sz="1600">
            <a:solidFill>
              <a:schemeClr val="tx1"/>
            </a:solidFill>
          </a:endParaRPr>
        </a:p>
      </dgm:t>
    </dgm:pt>
    <dgm:pt modelId="{FF7E713F-24A4-4FD9-A6D9-9BDA690B46CE}" type="sibTrans" cxnId="{C9FED3AD-1270-4E7C-9F30-8CB4F20E9451}">
      <dgm:prSet/>
      <dgm:spPr/>
      <dgm:t>
        <a:bodyPr/>
        <a:lstStyle/>
        <a:p>
          <a:endParaRPr lang="es-MX" sz="1600">
            <a:solidFill>
              <a:schemeClr val="tx1"/>
            </a:solidFill>
          </a:endParaRPr>
        </a:p>
      </dgm:t>
    </dgm:pt>
    <dgm:pt modelId="{2BC7FDC4-7B09-4AA1-A82C-384CF2859077}">
      <dgm:prSet custT="1"/>
      <dgm:spPr/>
      <dgm:t>
        <a:bodyPr/>
        <a:lstStyle/>
        <a:p>
          <a:pPr rtl="0"/>
          <a:r>
            <a:rPr lang="es-MX" sz="1600" dirty="0" smtClean="0"/>
            <a:t>Sin embargo el enfoque preferido consiste en eliminar la variabilidad en cantidad, en calidad o en tiempo de entrega por parte del proveedor.</a:t>
          </a:r>
          <a:endParaRPr lang="es-MX" sz="1600" dirty="0"/>
        </a:p>
      </dgm:t>
    </dgm:pt>
    <dgm:pt modelId="{E50DB6AF-BB36-4FEB-9FB8-ED4C19E72A09}" type="parTrans" cxnId="{19C499DE-38AB-4A58-AE8D-C1DE40730089}">
      <dgm:prSet/>
      <dgm:spPr/>
      <dgm:t>
        <a:bodyPr/>
        <a:lstStyle/>
        <a:p>
          <a:endParaRPr lang="es-MX" sz="1600">
            <a:solidFill>
              <a:schemeClr val="tx1"/>
            </a:solidFill>
          </a:endParaRPr>
        </a:p>
      </dgm:t>
    </dgm:pt>
    <dgm:pt modelId="{2F2D8B96-9EE7-46F7-AA17-2F55FC78B6CF}" type="sibTrans" cxnId="{19C499DE-38AB-4A58-AE8D-C1DE40730089}">
      <dgm:prSet/>
      <dgm:spPr/>
      <dgm:t>
        <a:bodyPr/>
        <a:lstStyle/>
        <a:p>
          <a:endParaRPr lang="es-MX" sz="1600">
            <a:solidFill>
              <a:schemeClr val="tx1"/>
            </a:solidFill>
          </a:endParaRPr>
        </a:p>
      </dgm:t>
    </dgm:pt>
    <dgm:pt modelId="{4822BDA7-DEA2-4B09-AF84-C73C6D8D9F51}">
      <dgm:prSet custT="1"/>
      <dgm:spPr/>
      <dgm:t>
        <a:bodyPr/>
        <a:lstStyle/>
        <a:p>
          <a:pPr rtl="0"/>
          <a:endParaRPr lang="es-MX" sz="1600" b="1" dirty="0" smtClean="0"/>
        </a:p>
        <a:p>
          <a:pPr rtl="0"/>
          <a:r>
            <a:rPr lang="es-MX" sz="1600" b="1" dirty="0" smtClean="0"/>
            <a:t>MRO</a:t>
          </a:r>
          <a:endParaRPr lang="es-MX" sz="1600" b="1" dirty="0"/>
        </a:p>
      </dgm:t>
    </dgm:pt>
    <dgm:pt modelId="{1DE48FE0-AC53-41FF-9E56-9C192279A1B3}" type="parTrans" cxnId="{671E16FC-92F1-484D-BEDB-CF1CA2EF2EA8}">
      <dgm:prSet/>
      <dgm:spPr/>
      <dgm:t>
        <a:bodyPr/>
        <a:lstStyle/>
        <a:p>
          <a:endParaRPr lang="es-MX" sz="1600">
            <a:solidFill>
              <a:schemeClr val="tx1"/>
            </a:solidFill>
          </a:endParaRPr>
        </a:p>
      </dgm:t>
    </dgm:pt>
    <dgm:pt modelId="{04D7D497-D439-4250-B797-D9410668C046}" type="sibTrans" cxnId="{671E16FC-92F1-484D-BEDB-CF1CA2EF2EA8}">
      <dgm:prSet/>
      <dgm:spPr/>
      <dgm:t>
        <a:bodyPr/>
        <a:lstStyle/>
        <a:p>
          <a:endParaRPr lang="es-MX" sz="1600">
            <a:solidFill>
              <a:schemeClr val="tx1"/>
            </a:solidFill>
          </a:endParaRPr>
        </a:p>
      </dgm:t>
    </dgm:pt>
    <dgm:pt modelId="{DD3A8E5A-6BAC-4960-8ED7-8BCCA18C72C3}">
      <dgm:prSet custT="1"/>
      <dgm:spPr/>
      <dgm:t>
        <a:bodyPr/>
        <a:lstStyle/>
        <a:p>
          <a:r>
            <a:rPr lang="es-MX" sz="1600" dirty="0" smtClean="0"/>
            <a:t>Productos o componentes que ya no son materia prima pero todavía deben transformarse en productos terminados.</a:t>
          </a:r>
          <a:endParaRPr lang="es-MX" sz="1600" dirty="0"/>
        </a:p>
      </dgm:t>
    </dgm:pt>
    <dgm:pt modelId="{67DD9F4B-9617-44E9-B65C-F53BA7933270}" type="parTrans" cxnId="{87D7F3EE-E539-4C8E-93D0-1E1881C73D10}">
      <dgm:prSet/>
      <dgm:spPr/>
      <dgm:t>
        <a:bodyPr/>
        <a:lstStyle/>
        <a:p>
          <a:endParaRPr lang="es-MX" sz="1600">
            <a:solidFill>
              <a:schemeClr val="tx1"/>
            </a:solidFill>
          </a:endParaRPr>
        </a:p>
      </dgm:t>
    </dgm:pt>
    <dgm:pt modelId="{DE51D8A1-9DD9-4763-B6B8-C16C140F266D}" type="sibTrans" cxnId="{87D7F3EE-E539-4C8E-93D0-1E1881C73D10}">
      <dgm:prSet/>
      <dgm:spPr/>
      <dgm:t>
        <a:bodyPr/>
        <a:lstStyle/>
        <a:p>
          <a:endParaRPr lang="es-MX" sz="1600">
            <a:solidFill>
              <a:schemeClr val="tx1"/>
            </a:solidFill>
          </a:endParaRPr>
        </a:p>
      </dgm:t>
    </dgm:pt>
    <dgm:pt modelId="{4F76967B-F098-42A4-9A7A-300A46CBADC1}">
      <dgm:prSet custT="1"/>
      <dgm:spPr/>
      <dgm:t>
        <a:bodyPr/>
        <a:lstStyle/>
        <a:p>
          <a:pPr rtl="0"/>
          <a:r>
            <a:rPr lang="es-MX" sz="1600" dirty="0" smtClean="0"/>
            <a:t>Este inventario se puede usar para separar a los proveedores del proceso de producción.</a:t>
          </a:r>
          <a:endParaRPr lang="es-MX" sz="1600" dirty="0"/>
        </a:p>
      </dgm:t>
    </dgm:pt>
    <dgm:pt modelId="{1D22A8DA-13FB-4F71-A5F5-D41A5E6A4799}" type="parTrans" cxnId="{66929483-DC3A-463A-B35A-E935C60C0099}">
      <dgm:prSet/>
      <dgm:spPr/>
      <dgm:t>
        <a:bodyPr/>
        <a:lstStyle/>
        <a:p>
          <a:endParaRPr lang="es-MX" sz="1600">
            <a:solidFill>
              <a:schemeClr val="tx1"/>
            </a:solidFill>
          </a:endParaRPr>
        </a:p>
      </dgm:t>
    </dgm:pt>
    <dgm:pt modelId="{4019FC17-2B71-4D8F-AE67-0A5234B1AA60}" type="sibTrans" cxnId="{66929483-DC3A-463A-B35A-E935C60C0099}">
      <dgm:prSet/>
      <dgm:spPr/>
      <dgm:t>
        <a:bodyPr/>
        <a:lstStyle/>
        <a:p>
          <a:endParaRPr lang="es-MX" sz="1600">
            <a:solidFill>
              <a:schemeClr val="tx1"/>
            </a:solidFill>
          </a:endParaRPr>
        </a:p>
      </dgm:t>
    </dgm:pt>
    <dgm:pt modelId="{C269C7D4-6941-4036-B2CD-8785AEAF83BE}">
      <dgm:prSet custT="1"/>
      <dgm:spPr/>
      <dgm:t>
        <a:bodyPr/>
        <a:lstStyle/>
        <a:p>
          <a:endParaRPr lang="es-MX" sz="1600" dirty="0">
            <a:solidFill>
              <a:schemeClr val="tx1"/>
            </a:solidFill>
          </a:endParaRPr>
        </a:p>
      </dgm:t>
    </dgm:pt>
    <dgm:pt modelId="{84950E5E-9A50-4350-8473-92840A12CA34}" type="parTrans" cxnId="{6E88138D-31BA-4529-A56D-BD043D303E5A}">
      <dgm:prSet/>
      <dgm:spPr/>
      <dgm:t>
        <a:bodyPr/>
        <a:lstStyle/>
        <a:p>
          <a:endParaRPr lang="es-MX" sz="1600">
            <a:solidFill>
              <a:schemeClr val="tx1"/>
            </a:solidFill>
          </a:endParaRPr>
        </a:p>
      </dgm:t>
    </dgm:pt>
    <dgm:pt modelId="{3A89DC7C-C06E-4BC9-B272-C4934E14EC92}" type="sibTrans" cxnId="{6E88138D-31BA-4529-A56D-BD043D303E5A}">
      <dgm:prSet/>
      <dgm:spPr/>
      <dgm:t>
        <a:bodyPr/>
        <a:lstStyle/>
        <a:p>
          <a:endParaRPr lang="es-MX" sz="1600">
            <a:solidFill>
              <a:schemeClr val="tx1"/>
            </a:solidFill>
          </a:endParaRPr>
        </a:p>
      </dgm:t>
    </dgm:pt>
    <dgm:pt modelId="{AC9EE00D-E2C8-41B0-8AD7-8F9E105048FB}">
      <dgm:prSet custT="1"/>
      <dgm:spPr/>
      <dgm:t>
        <a:bodyPr/>
        <a:lstStyle/>
        <a:p>
          <a:endParaRPr lang="es-MX" sz="1600" dirty="0">
            <a:solidFill>
              <a:schemeClr val="tx1"/>
            </a:solidFill>
          </a:endParaRPr>
        </a:p>
      </dgm:t>
    </dgm:pt>
    <dgm:pt modelId="{DBE68C13-B1A4-4ACE-8757-CA1AF70CB02D}" type="parTrans" cxnId="{08EF3B0E-3E4F-4034-8AA3-386CB9669F82}">
      <dgm:prSet/>
      <dgm:spPr/>
      <dgm:t>
        <a:bodyPr/>
        <a:lstStyle/>
        <a:p>
          <a:endParaRPr lang="es-MX" sz="1600">
            <a:solidFill>
              <a:schemeClr val="tx1"/>
            </a:solidFill>
          </a:endParaRPr>
        </a:p>
      </dgm:t>
    </dgm:pt>
    <dgm:pt modelId="{A6EEF208-C7D6-430B-9330-886FACB55C8F}" type="sibTrans" cxnId="{08EF3B0E-3E4F-4034-8AA3-386CB9669F82}">
      <dgm:prSet/>
      <dgm:spPr/>
      <dgm:t>
        <a:bodyPr/>
        <a:lstStyle/>
        <a:p>
          <a:endParaRPr lang="es-MX" sz="1600">
            <a:solidFill>
              <a:schemeClr val="tx1"/>
            </a:solidFill>
          </a:endParaRPr>
        </a:p>
      </dgm:t>
    </dgm:pt>
    <dgm:pt modelId="{0A43C9D2-1D3B-4645-8C4D-A7AF9B695C3D}">
      <dgm:prSet custT="1"/>
      <dgm:spPr/>
      <dgm:t>
        <a:bodyPr/>
        <a:lstStyle/>
        <a:p>
          <a:r>
            <a:rPr lang="es-MX" sz="1600" dirty="0" smtClean="0"/>
            <a:t>Existen porque no se conocen la necesidad y los tiempos de mantenimiento y reparación de algunos equipos.</a:t>
          </a:r>
          <a:endParaRPr lang="es-MX" sz="1600" dirty="0"/>
        </a:p>
      </dgm:t>
    </dgm:pt>
    <dgm:pt modelId="{1D7378A6-1EFB-4E78-ABE1-F6EB39CDA981}" type="parTrans" cxnId="{1AAD9FBF-3ECA-4D60-9CAE-811E4C6A9044}">
      <dgm:prSet/>
      <dgm:spPr/>
      <dgm:t>
        <a:bodyPr/>
        <a:lstStyle/>
        <a:p>
          <a:endParaRPr lang="es-MX" sz="1600">
            <a:solidFill>
              <a:schemeClr val="tx1"/>
            </a:solidFill>
          </a:endParaRPr>
        </a:p>
      </dgm:t>
    </dgm:pt>
    <dgm:pt modelId="{C989A4C4-B087-4AAE-AC09-7D898A74872A}" type="sibTrans" cxnId="{1AAD9FBF-3ECA-4D60-9CAE-811E4C6A9044}">
      <dgm:prSet/>
      <dgm:spPr/>
      <dgm:t>
        <a:bodyPr/>
        <a:lstStyle/>
        <a:p>
          <a:endParaRPr lang="es-MX" sz="1600">
            <a:solidFill>
              <a:schemeClr val="tx1"/>
            </a:solidFill>
          </a:endParaRPr>
        </a:p>
      </dgm:t>
    </dgm:pt>
    <dgm:pt modelId="{C9B5834F-A816-4F49-9CB4-CA5AB53A7666}">
      <dgm:prSet custT="1"/>
      <dgm:spPr/>
      <dgm:t>
        <a:bodyPr/>
        <a:lstStyle/>
        <a:p>
          <a:pPr rtl="0"/>
          <a:endParaRPr lang="es-MX" sz="1600" b="1" dirty="0" smtClean="0"/>
        </a:p>
        <a:p>
          <a:pPr rtl="0"/>
          <a:endParaRPr lang="es-MX" sz="1600" b="1" dirty="0" smtClean="0"/>
        </a:p>
        <a:p>
          <a:pPr rtl="0"/>
          <a:r>
            <a:rPr lang="es-MX" sz="1600" b="1" dirty="0" smtClean="0"/>
            <a:t>Trabajo en Proceso</a:t>
          </a:r>
          <a:br>
            <a:rPr lang="es-MX" sz="1600" b="1" dirty="0" smtClean="0"/>
          </a:br>
          <a:r>
            <a:rPr lang="es-MX" sz="1600" b="1" dirty="0" smtClean="0"/>
            <a:t/>
          </a:r>
          <a:br>
            <a:rPr lang="es-MX" sz="1600" b="1" dirty="0" smtClean="0"/>
          </a:br>
          <a:endParaRPr lang="es-MX" sz="1600" b="1" dirty="0"/>
        </a:p>
      </dgm:t>
    </dgm:pt>
    <dgm:pt modelId="{2B8FC259-81CE-4022-BC35-788A27C722F6}" type="sibTrans" cxnId="{575DFE9B-BB80-4E6B-9A16-C5136110D3EA}">
      <dgm:prSet/>
      <dgm:spPr/>
      <dgm:t>
        <a:bodyPr/>
        <a:lstStyle/>
        <a:p>
          <a:endParaRPr lang="es-MX" sz="1600">
            <a:solidFill>
              <a:schemeClr val="tx1"/>
            </a:solidFill>
          </a:endParaRPr>
        </a:p>
      </dgm:t>
    </dgm:pt>
    <dgm:pt modelId="{2F00D2F5-5819-4795-B9BC-ABDBD03CFFC9}" type="parTrans" cxnId="{575DFE9B-BB80-4E6B-9A16-C5136110D3EA}">
      <dgm:prSet/>
      <dgm:spPr/>
      <dgm:t>
        <a:bodyPr/>
        <a:lstStyle/>
        <a:p>
          <a:endParaRPr lang="es-MX" sz="1600">
            <a:solidFill>
              <a:schemeClr val="tx1"/>
            </a:solidFill>
          </a:endParaRPr>
        </a:p>
      </dgm:t>
    </dgm:pt>
    <dgm:pt modelId="{852AF7A2-5374-443D-8CFB-6A1572BC53ED}">
      <dgm:prSet custT="1"/>
      <dgm:spPr/>
      <dgm:t>
        <a:bodyPr/>
        <a:lstStyle/>
        <a:p>
          <a:r>
            <a:rPr lang="es-MX" sz="1600" dirty="0" smtClean="0"/>
            <a:t>Esta constituido por productos completados que esperan su envió. </a:t>
          </a:r>
          <a:endParaRPr lang="es-MX" sz="1600" dirty="0"/>
        </a:p>
      </dgm:t>
    </dgm:pt>
    <dgm:pt modelId="{6C6BB3DF-4F6F-4490-9E9F-091B9B971564}" type="parTrans" cxnId="{5EE4ADF7-147E-40CC-8E96-2C5BFCA98FB1}">
      <dgm:prSet/>
      <dgm:spPr/>
      <dgm:t>
        <a:bodyPr/>
        <a:lstStyle/>
        <a:p>
          <a:endParaRPr lang="es-MX" sz="1600">
            <a:solidFill>
              <a:schemeClr val="tx1"/>
            </a:solidFill>
          </a:endParaRPr>
        </a:p>
      </dgm:t>
    </dgm:pt>
    <dgm:pt modelId="{0BD36957-43A0-4C15-8D71-DA93F7E6903B}" type="sibTrans" cxnId="{5EE4ADF7-147E-40CC-8E96-2C5BFCA98FB1}">
      <dgm:prSet/>
      <dgm:spPr/>
      <dgm:t>
        <a:bodyPr/>
        <a:lstStyle/>
        <a:p>
          <a:endParaRPr lang="es-MX" sz="1600">
            <a:solidFill>
              <a:schemeClr val="tx1"/>
            </a:solidFill>
          </a:endParaRPr>
        </a:p>
      </dgm:t>
    </dgm:pt>
    <dgm:pt modelId="{4932923A-8780-4504-923B-B20B27CFFDEA}">
      <dgm:prSet custT="1"/>
      <dgm:spPr/>
      <dgm:t>
        <a:bodyPr/>
        <a:lstStyle/>
        <a:p>
          <a:endParaRPr lang="es-MX" sz="1600" dirty="0">
            <a:solidFill>
              <a:schemeClr val="tx1"/>
            </a:solidFill>
          </a:endParaRPr>
        </a:p>
      </dgm:t>
    </dgm:pt>
    <dgm:pt modelId="{E13ECED2-9C6C-4081-AEA4-3ADCF984C780}" type="parTrans" cxnId="{BE99879E-E847-4BC4-93EB-70FAA1A6BA13}">
      <dgm:prSet/>
      <dgm:spPr/>
      <dgm:t>
        <a:bodyPr/>
        <a:lstStyle/>
        <a:p>
          <a:endParaRPr lang="es-MX" sz="1600">
            <a:solidFill>
              <a:schemeClr val="tx1"/>
            </a:solidFill>
          </a:endParaRPr>
        </a:p>
      </dgm:t>
    </dgm:pt>
    <dgm:pt modelId="{6704D5A6-C570-4A61-AA40-0621728E5CE0}" type="sibTrans" cxnId="{BE99879E-E847-4BC4-93EB-70FAA1A6BA13}">
      <dgm:prSet/>
      <dgm:spPr/>
      <dgm:t>
        <a:bodyPr/>
        <a:lstStyle/>
        <a:p>
          <a:endParaRPr lang="es-MX" sz="1600">
            <a:solidFill>
              <a:schemeClr val="tx1"/>
            </a:solidFill>
          </a:endParaRPr>
        </a:p>
      </dgm:t>
    </dgm:pt>
    <dgm:pt modelId="{FBFDB978-2B9E-47A0-BD86-275AD86F5AC4}">
      <dgm:prSet custT="1"/>
      <dgm:spPr/>
      <dgm:t>
        <a:bodyPr/>
        <a:lstStyle/>
        <a:p>
          <a:r>
            <a:rPr lang="es-MX" sz="1600" b="1" dirty="0" smtClean="0"/>
            <a:t>Bienes terminados</a:t>
          </a:r>
          <a:endParaRPr lang="es-MX" sz="1600" b="1" dirty="0"/>
        </a:p>
      </dgm:t>
    </dgm:pt>
    <dgm:pt modelId="{FE869CA3-5D4A-40D4-9B43-65BCABD97683}" type="sibTrans" cxnId="{BA18188B-16AC-4009-8862-9EA2538654C0}">
      <dgm:prSet/>
      <dgm:spPr/>
      <dgm:t>
        <a:bodyPr/>
        <a:lstStyle/>
        <a:p>
          <a:endParaRPr lang="es-MX" sz="1600">
            <a:solidFill>
              <a:schemeClr val="tx1"/>
            </a:solidFill>
          </a:endParaRPr>
        </a:p>
      </dgm:t>
    </dgm:pt>
    <dgm:pt modelId="{8C11BDDB-2BF8-4EA9-A256-309934636CE0}" type="parTrans" cxnId="{BA18188B-16AC-4009-8862-9EA2538654C0}">
      <dgm:prSet/>
      <dgm:spPr/>
      <dgm:t>
        <a:bodyPr/>
        <a:lstStyle/>
        <a:p>
          <a:endParaRPr lang="es-MX" sz="1600">
            <a:solidFill>
              <a:schemeClr val="tx1"/>
            </a:solidFill>
          </a:endParaRPr>
        </a:p>
      </dgm:t>
    </dgm:pt>
    <dgm:pt modelId="{72316F8F-0772-4076-BBCB-9F0CD547A586}">
      <dgm:prSet custT="1"/>
      <dgm:spPr/>
      <dgm:t>
        <a:bodyPr/>
        <a:lstStyle/>
        <a:p>
          <a:r>
            <a:rPr lang="es-MX" sz="1600" dirty="0" smtClean="0"/>
            <a:t> Son dedicados al suministro  de mantenimiento, reparación y operaciones para mantener productivos la maquinaria y procesos.</a:t>
          </a:r>
          <a:endParaRPr lang="es-MX" sz="1600" dirty="0"/>
        </a:p>
      </dgm:t>
    </dgm:pt>
    <dgm:pt modelId="{3EA1197B-DD23-49A7-A89B-CBF862DBDD88}" type="parTrans" cxnId="{976D007B-CCD9-4E45-8B8B-31A290995D3A}">
      <dgm:prSet/>
      <dgm:spPr/>
      <dgm:t>
        <a:bodyPr/>
        <a:lstStyle/>
        <a:p>
          <a:endParaRPr lang="es-MX" sz="2000"/>
        </a:p>
      </dgm:t>
    </dgm:pt>
    <dgm:pt modelId="{80C4E772-5B84-477C-9419-356634D4A9B2}" type="sibTrans" cxnId="{976D007B-CCD9-4E45-8B8B-31A290995D3A}">
      <dgm:prSet/>
      <dgm:spPr/>
      <dgm:t>
        <a:bodyPr/>
        <a:lstStyle/>
        <a:p>
          <a:endParaRPr lang="es-MX" sz="2000"/>
        </a:p>
      </dgm:t>
    </dgm:pt>
    <dgm:pt modelId="{EBAC4DB0-14B8-4A7B-BE5A-A70103206048}" type="pres">
      <dgm:prSet presAssocID="{C8AA02BB-C81D-4580-9540-DB886586E27E}" presName="linearFlow" presStyleCnt="0">
        <dgm:presLayoutVars>
          <dgm:dir/>
          <dgm:animLvl val="lvl"/>
          <dgm:resizeHandles val="exact"/>
        </dgm:presLayoutVars>
      </dgm:prSet>
      <dgm:spPr/>
      <dgm:t>
        <a:bodyPr/>
        <a:lstStyle/>
        <a:p>
          <a:endParaRPr lang="es-MX"/>
        </a:p>
      </dgm:t>
    </dgm:pt>
    <dgm:pt modelId="{42DE83ED-8DAA-4AAD-8858-ACB9D105EE75}" type="pres">
      <dgm:prSet presAssocID="{A3CD4C6C-FFD5-4811-87C6-9AAB692691B1}" presName="composite" presStyleCnt="0"/>
      <dgm:spPr/>
      <dgm:t>
        <a:bodyPr/>
        <a:lstStyle/>
        <a:p>
          <a:endParaRPr lang="es-MX"/>
        </a:p>
      </dgm:t>
    </dgm:pt>
    <dgm:pt modelId="{6D8B358C-0A75-417C-B665-C22D0F368FF9}" type="pres">
      <dgm:prSet presAssocID="{A3CD4C6C-FFD5-4811-87C6-9AAB692691B1}" presName="parentText" presStyleLbl="alignNode1" presStyleIdx="0" presStyleCnt="4">
        <dgm:presLayoutVars>
          <dgm:chMax val="1"/>
          <dgm:bulletEnabled val="1"/>
        </dgm:presLayoutVars>
      </dgm:prSet>
      <dgm:spPr/>
      <dgm:t>
        <a:bodyPr/>
        <a:lstStyle/>
        <a:p>
          <a:endParaRPr lang="es-MX"/>
        </a:p>
      </dgm:t>
    </dgm:pt>
    <dgm:pt modelId="{172A2431-D955-4651-9D06-18A49477E5AB}" type="pres">
      <dgm:prSet presAssocID="{A3CD4C6C-FFD5-4811-87C6-9AAB692691B1}" presName="descendantText" presStyleLbl="alignAcc1" presStyleIdx="0" presStyleCnt="4">
        <dgm:presLayoutVars>
          <dgm:bulletEnabled val="1"/>
        </dgm:presLayoutVars>
      </dgm:prSet>
      <dgm:spPr/>
      <dgm:t>
        <a:bodyPr/>
        <a:lstStyle/>
        <a:p>
          <a:endParaRPr lang="es-MX"/>
        </a:p>
      </dgm:t>
    </dgm:pt>
    <dgm:pt modelId="{BE1BAB46-2B0C-40ED-92E2-02D432AD9A8F}" type="pres">
      <dgm:prSet presAssocID="{FF7E713F-24A4-4FD9-A6D9-9BDA690B46CE}" presName="sp" presStyleCnt="0"/>
      <dgm:spPr/>
      <dgm:t>
        <a:bodyPr/>
        <a:lstStyle/>
        <a:p>
          <a:endParaRPr lang="es-MX"/>
        </a:p>
      </dgm:t>
    </dgm:pt>
    <dgm:pt modelId="{C27531AA-C4D5-4AB6-A445-F776564569D7}" type="pres">
      <dgm:prSet presAssocID="{C9B5834F-A816-4F49-9CB4-CA5AB53A7666}" presName="composite" presStyleCnt="0"/>
      <dgm:spPr/>
      <dgm:t>
        <a:bodyPr/>
        <a:lstStyle/>
        <a:p>
          <a:endParaRPr lang="es-MX"/>
        </a:p>
      </dgm:t>
    </dgm:pt>
    <dgm:pt modelId="{3B015CC4-7ECC-46A8-A5DA-1DA721039602}" type="pres">
      <dgm:prSet presAssocID="{C9B5834F-A816-4F49-9CB4-CA5AB53A7666}" presName="parentText" presStyleLbl="alignNode1" presStyleIdx="1" presStyleCnt="4">
        <dgm:presLayoutVars>
          <dgm:chMax val="1"/>
          <dgm:bulletEnabled val="1"/>
        </dgm:presLayoutVars>
      </dgm:prSet>
      <dgm:spPr/>
      <dgm:t>
        <a:bodyPr/>
        <a:lstStyle/>
        <a:p>
          <a:endParaRPr lang="es-MX"/>
        </a:p>
      </dgm:t>
    </dgm:pt>
    <dgm:pt modelId="{9C685133-5555-4D42-A9E2-95FB567F33C9}" type="pres">
      <dgm:prSet presAssocID="{C9B5834F-A816-4F49-9CB4-CA5AB53A7666}" presName="descendantText" presStyleLbl="alignAcc1" presStyleIdx="1" presStyleCnt="4">
        <dgm:presLayoutVars>
          <dgm:bulletEnabled val="1"/>
        </dgm:presLayoutVars>
      </dgm:prSet>
      <dgm:spPr/>
      <dgm:t>
        <a:bodyPr/>
        <a:lstStyle/>
        <a:p>
          <a:endParaRPr lang="es-MX"/>
        </a:p>
      </dgm:t>
    </dgm:pt>
    <dgm:pt modelId="{C96D3A58-F293-49EE-BEE4-1EEDFD5C9A0E}" type="pres">
      <dgm:prSet presAssocID="{2B8FC259-81CE-4022-BC35-788A27C722F6}" presName="sp" presStyleCnt="0"/>
      <dgm:spPr/>
      <dgm:t>
        <a:bodyPr/>
        <a:lstStyle/>
        <a:p>
          <a:endParaRPr lang="es-MX"/>
        </a:p>
      </dgm:t>
    </dgm:pt>
    <dgm:pt modelId="{89A8AD92-C503-41B0-9264-CFC090A68703}" type="pres">
      <dgm:prSet presAssocID="{4822BDA7-DEA2-4B09-AF84-C73C6D8D9F51}" presName="composite" presStyleCnt="0"/>
      <dgm:spPr/>
      <dgm:t>
        <a:bodyPr/>
        <a:lstStyle/>
        <a:p>
          <a:endParaRPr lang="es-MX"/>
        </a:p>
      </dgm:t>
    </dgm:pt>
    <dgm:pt modelId="{D49D9C64-73A3-48DE-A7EC-E7A36C7257A4}" type="pres">
      <dgm:prSet presAssocID="{4822BDA7-DEA2-4B09-AF84-C73C6D8D9F51}" presName="parentText" presStyleLbl="alignNode1" presStyleIdx="2" presStyleCnt="4">
        <dgm:presLayoutVars>
          <dgm:chMax val="1"/>
          <dgm:bulletEnabled val="1"/>
        </dgm:presLayoutVars>
      </dgm:prSet>
      <dgm:spPr/>
      <dgm:t>
        <a:bodyPr/>
        <a:lstStyle/>
        <a:p>
          <a:endParaRPr lang="es-MX"/>
        </a:p>
      </dgm:t>
    </dgm:pt>
    <dgm:pt modelId="{D37128DF-1B27-4DCD-A085-B437C91C3C59}" type="pres">
      <dgm:prSet presAssocID="{4822BDA7-DEA2-4B09-AF84-C73C6D8D9F51}" presName="descendantText" presStyleLbl="alignAcc1" presStyleIdx="2" presStyleCnt="4">
        <dgm:presLayoutVars>
          <dgm:bulletEnabled val="1"/>
        </dgm:presLayoutVars>
      </dgm:prSet>
      <dgm:spPr/>
      <dgm:t>
        <a:bodyPr/>
        <a:lstStyle/>
        <a:p>
          <a:endParaRPr lang="es-MX"/>
        </a:p>
      </dgm:t>
    </dgm:pt>
    <dgm:pt modelId="{1475E109-153C-42D6-89F1-D98EF2410FA7}" type="pres">
      <dgm:prSet presAssocID="{04D7D497-D439-4250-B797-D9410668C046}" presName="sp" presStyleCnt="0"/>
      <dgm:spPr/>
      <dgm:t>
        <a:bodyPr/>
        <a:lstStyle/>
        <a:p>
          <a:endParaRPr lang="es-MX"/>
        </a:p>
      </dgm:t>
    </dgm:pt>
    <dgm:pt modelId="{0BC5528B-753E-4302-A9EF-7FDE5CEB241E}" type="pres">
      <dgm:prSet presAssocID="{FBFDB978-2B9E-47A0-BD86-275AD86F5AC4}" presName="composite" presStyleCnt="0"/>
      <dgm:spPr/>
      <dgm:t>
        <a:bodyPr/>
        <a:lstStyle/>
        <a:p>
          <a:endParaRPr lang="es-MX"/>
        </a:p>
      </dgm:t>
    </dgm:pt>
    <dgm:pt modelId="{84B09F75-1D97-4B20-A9F4-CF508AC092A4}" type="pres">
      <dgm:prSet presAssocID="{FBFDB978-2B9E-47A0-BD86-275AD86F5AC4}" presName="parentText" presStyleLbl="alignNode1" presStyleIdx="3" presStyleCnt="4" custScaleX="106186">
        <dgm:presLayoutVars>
          <dgm:chMax val="1"/>
          <dgm:bulletEnabled val="1"/>
        </dgm:presLayoutVars>
      </dgm:prSet>
      <dgm:spPr/>
      <dgm:t>
        <a:bodyPr/>
        <a:lstStyle/>
        <a:p>
          <a:endParaRPr lang="es-MX"/>
        </a:p>
      </dgm:t>
    </dgm:pt>
    <dgm:pt modelId="{AF815D12-6709-445D-9017-650433954023}" type="pres">
      <dgm:prSet presAssocID="{FBFDB978-2B9E-47A0-BD86-275AD86F5AC4}" presName="descendantText" presStyleLbl="alignAcc1" presStyleIdx="3" presStyleCnt="4">
        <dgm:presLayoutVars>
          <dgm:bulletEnabled val="1"/>
        </dgm:presLayoutVars>
      </dgm:prSet>
      <dgm:spPr/>
      <dgm:t>
        <a:bodyPr/>
        <a:lstStyle/>
        <a:p>
          <a:endParaRPr lang="es-MX"/>
        </a:p>
      </dgm:t>
    </dgm:pt>
  </dgm:ptLst>
  <dgm:cxnLst>
    <dgm:cxn modelId="{B94EC53C-E961-43C5-9DF5-9791ED31F1D3}" type="presOf" srcId="{852AF7A2-5374-443D-8CFB-6A1572BC53ED}" destId="{AF815D12-6709-445D-9017-650433954023}" srcOrd="0" destOrd="0" presId="urn:microsoft.com/office/officeart/2005/8/layout/chevron2"/>
    <dgm:cxn modelId="{B3ED8C51-C8C4-4F11-B4AF-70851512DA2E}" type="presOf" srcId="{4F76967B-F098-42A4-9A7A-300A46CBADC1}" destId="{172A2431-D955-4651-9D06-18A49477E5AB}" srcOrd="0" destOrd="0" presId="urn:microsoft.com/office/officeart/2005/8/layout/chevron2"/>
    <dgm:cxn modelId="{87D7F3EE-E539-4C8E-93D0-1E1881C73D10}" srcId="{C9B5834F-A816-4F49-9CB4-CA5AB53A7666}" destId="{DD3A8E5A-6BAC-4960-8ED7-8BCCA18C72C3}" srcOrd="0" destOrd="0" parTransId="{67DD9F4B-9617-44E9-B65C-F53BA7933270}" sibTransId="{DE51D8A1-9DD9-4763-B6B8-C16C140F266D}"/>
    <dgm:cxn modelId="{D19E56E6-16A9-4084-9009-DB1FBF5E8EE4}" type="presOf" srcId="{C8AA02BB-C81D-4580-9540-DB886586E27E}" destId="{EBAC4DB0-14B8-4A7B-BE5A-A70103206048}" srcOrd="0" destOrd="0" presId="urn:microsoft.com/office/officeart/2005/8/layout/chevron2"/>
    <dgm:cxn modelId="{4FA4E3B3-3378-4D8B-A72B-2008DF1343F2}" type="presOf" srcId="{A3CD4C6C-FFD5-4811-87C6-9AAB692691B1}" destId="{6D8B358C-0A75-417C-B665-C22D0F368FF9}" srcOrd="0" destOrd="0" presId="urn:microsoft.com/office/officeart/2005/8/layout/chevron2"/>
    <dgm:cxn modelId="{575DFE9B-BB80-4E6B-9A16-C5136110D3EA}" srcId="{C8AA02BB-C81D-4580-9540-DB886586E27E}" destId="{C9B5834F-A816-4F49-9CB4-CA5AB53A7666}" srcOrd="1" destOrd="0" parTransId="{2F00D2F5-5819-4795-B9BC-ABDBD03CFFC9}" sibTransId="{2B8FC259-81CE-4022-BC35-788A27C722F6}"/>
    <dgm:cxn modelId="{BE99879E-E847-4BC4-93EB-70FAA1A6BA13}" srcId="{FBFDB978-2B9E-47A0-BD86-275AD86F5AC4}" destId="{4932923A-8780-4504-923B-B20B27CFFDEA}" srcOrd="1" destOrd="0" parTransId="{E13ECED2-9C6C-4081-AEA4-3ADCF984C780}" sibTransId="{6704D5A6-C570-4A61-AA40-0621728E5CE0}"/>
    <dgm:cxn modelId="{1AAD9FBF-3ECA-4D60-9CAE-811E4C6A9044}" srcId="{4822BDA7-DEA2-4B09-AF84-C73C6D8D9F51}" destId="{0A43C9D2-1D3B-4645-8C4D-A7AF9B695C3D}" srcOrd="2" destOrd="0" parTransId="{1D7378A6-1EFB-4E78-ABE1-F6EB39CDA981}" sibTransId="{C989A4C4-B087-4AAE-AC09-7D898A74872A}"/>
    <dgm:cxn modelId="{F770FF1E-7C50-4927-BD52-3934C6D48656}" type="presOf" srcId="{AC9EE00D-E2C8-41B0-8AD7-8F9E105048FB}" destId="{D37128DF-1B27-4DCD-A085-B437C91C3C59}" srcOrd="0" destOrd="3" presId="urn:microsoft.com/office/officeart/2005/8/layout/chevron2"/>
    <dgm:cxn modelId="{28A9E41B-B8CF-4CE7-B546-6D2BC3913332}" type="presOf" srcId="{2BC7FDC4-7B09-4AA1-A82C-384CF2859077}" destId="{172A2431-D955-4651-9D06-18A49477E5AB}" srcOrd="0" destOrd="1" presId="urn:microsoft.com/office/officeart/2005/8/layout/chevron2"/>
    <dgm:cxn modelId="{43BFCDEE-33A7-48D3-A1E3-F621CD5EFD17}" type="presOf" srcId="{72316F8F-0772-4076-BBCB-9F0CD547A586}" destId="{D37128DF-1B27-4DCD-A085-B437C91C3C59}" srcOrd="0" destOrd="1" presId="urn:microsoft.com/office/officeart/2005/8/layout/chevron2"/>
    <dgm:cxn modelId="{E25DC0F2-5B53-4BF9-90C5-A17E79036D83}" type="presOf" srcId="{DD3A8E5A-6BAC-4960-8ED7-8BCCA18C72C3}" destId="{9C685133-5555-4D42-A9E2-95FB567F33C9}" srcOrd="0" destOrd="0" presId="urn:microsoft.com/office/officeart/2005/8/layout/chevron2"/>
    <dgm:cxn modelId="{08EF3B0E-3E4F-4034-8AA3-386CB9669F82}" srcId="{4822BDA7-DEA2-4B09-AF84-C73C6D8D9F51}" destId="{AC9EE00D-E2C8-41B0-8AD7-8F9E105048FB}" srcOrd="3" destOrd="0" parTransId="{DBE68C13-B1A4-4ACE-8757-CA1AF70CB02D}" sibTransId="{A6EEF208-C7D6-430B-9330-886FACB55C8F}"/>
    <dgm:cxn modelId="{2B3266C0-2A43-43CB-8B32-CE560F89ECBB}" type="presOf" srcId="{C9B5834F-A816-4F49-9CB4-CA5AB53A7666}" destId="{3B015CC4-7ECC-46A8-A5DA-1DA721039602}" srcOrd="0" destOrd="0" presId="urn:microsoft.com/office/officeart/2005/8/layout/chevron2"/>
    <dgm:cxn modelId="{5EE4ADF7-147E-40CC-8E96-2C5BFCA98FB1}" srcId="{FBFDB978-2B9E-47A0-BD86-275AD86F5AC4}" destId="{852AF7A2-5374-443D-8CFB-6A1572BC53ED}" srcOrd="0" destOrd="0" parTransId="{6C6BB3DF-4F6F-4490-9E9F-091B9B971564}" sibTransId="{0BD36957-43A0-4C15-8D71-DA93F7E6903B}"/>
    <dgm:cxn modelId="{C9FED3AD-1270-4E7C-9F30-8CB4F20E9451}" srcId="{C8AA02BB-C81D-4580-9540-DB886586E27E}" destId="{A3CD4C6C-FFD5-4811-87C6-9AAB692691B1}" srcOrd="0" destOrd="0" parTransId="{82FD24A8-04DA-436F-A072-3A9535716724}" sibTransId="{FF7E713F-24A4-4FD9-A6D9-9BDA690B46CE}"/>
    <dgm:cxn modelId="{671E16FC-92F1-484D-BEDB-CF1CA2EF2EA8}" srcId="{C8AA02BB-C81D-4580-9540-DB886586E27E}" destId="{4822BDA7-DEA2-4B09-AF84-C73C6D8D9F51}" srcOrd="2" destOrd="0" parTransId="{1DE48FE0-AC53-41FF-9E56-9C192279A1B3}" sibTransId="{04D7D497-D439-4250-B797-D9410668C046}"/>
    <dgm:cxn modelId="{1DADDBD6-B057-4AC8-8051-ACE00AE5C607}" type="presOf" srcId="{FBFDB978-2B9E-47A0-BD86-275AD86F5AC4}" destId="{84B09F75-1D97-4B20-A9F4-CF508AC092A4}" srcOrd="0" destOrd="0" presId="urn:microsoft.com/office/officeart/2005/8/layout/chevron2"/>
    <dgm:cxn modelId="{6E88138D-31BA-4529-A56D-BD043D303E5A}" srcId="{4822BDA7-DEA2-4B09-AF84-C73C6D8D9F51}" destId="{C269C7D4-6941-4036-B2CD-8785AEAF83BE}" srcOrd="0" destOrd="0" parTransId="{84950E5E-9A50-4350-8473-92840A12CA34}" sibTransId="{3A89DC7C-C06E-4BC9-B272-C4934E14EC92}"/>
    <dgm:cxn modelId="{7888CAF4-FE8E-44B0-9C56-2C8A583A487D}" type="presOf" srcId="{0A43C9D2-1D3B-4645-8C4D-A7AF9B695C3D}" destId="{D37128DF-1B27-4DCD-A085-B437C91C3C59}" srcOrd="0" destOrd="2" presId="urn:microsoft.com/office/officeart/2005/8/layout/chevron2"/>
    <dgm:cxn modelId="{19C499DE-38AB-4A58-AE8D-C1DE40730089}" srcId="{A3CD4C6C-FFD5-4811-87C6-9AAB692691B1}" destId="{2BC7FDC4-7B09-4AA1-A82C-384CF2859077}" srcOrd="1" destOrd="0" parTransId="{E50DB6AF-BB36-4FEB-9FB8-ED4C19E72A09}" sibTransId="{2F2D8B96-9EE7-46F7-AA17-2F55FC78B6CF}"/>
    <dgm:cxn modelId="{C523ED04-7C4C-44E0-B97A-D23E8DCBA44F}" type="presOf" srcId="{4932923A-8780-4504-923B-B20B27CFFDEA}" destId="{AF815D12-6709-445D-9017-650433954023}" srcOrd="0" destOrd="1" presId="urn:microsoft.com/office/officeart/2005/8/layout/chevron2"/>
    <dgm:cxn modelId="{BA18188B-16AC-4009-8862-9EA2538654C0}" srcId="{C8AA02BB-C81D-4580-9540-DB886586E27E}" destId="{FBFDB978-2B9E-47A0-BD86-275AD86F5AC4}" srcOrd="3" destOrd="0" parTransId="{8C11BDDB-2BF8-4EA9-A256-309934636CE0}" sibTransId="{FE869CA3-5D4A-40D4-9B43-65BCABD97683}"/>
    <dgm:cxn modelId="{66929483-DC3A-463A-B35A-E935C60C0099}" srcId="{A3CD4C6C-FFD5-4811-87C6-9AAB692691B1}" destId="{4F76967B-F098-42A4-9A7A-300A46CBADC1}" srcOrd="0" destOrd="0" parTransId="{1D22A8DA-13FB-4F71-A5F5-D41A5E6A4799}" sibTransId="{4019FC17-2B71-4D8F-AE67-0A5234B1AA60}"/>
    <dgm:cxn modelId="{EC1719CB-1F89-4900-982A-92904F47F254}" type="presOf" srcId="{4822BDA7-DEA2-4B09-AF84-C73C6D8D9F51}" destId="{D49D9C64-73A3-48DE-A7EC-E7A36C7257A4}" srcOrd="0" destOrd="0" presId="urn:microsoft.com/office/officeart/2005/8/layout/chevron2"/>
    <dgm:cxn modelId="{EC5814EB-EC3D-4886-900D-72351B4B49CF}" type="presOf" srcId="{C269C7D4-6941-4036-B2CD-8785AEAF83BE}" destId="{D37128DF-1B27-4DCD-A085-B437C91C3C59}" srcOrd="0" destOrd="0" presId="urn:microsoft.com/office/officeart/2005/8/layout/chevron2"/>
    <dgm:cxn modelId="{976D007B-CCD9-4E45-8B8B-31A290995D3A}" srcId="{4822BDA7-DEA2-4B09-AF84-C73C6D8D9F51}" destId="{72316F8F-0772-4076-BBCB-9F0CD547A586}" srcOrd="1" destOrd="0" parTransId="{3EA1197B-DD23-49A7-A89B-CBF862DBDD88}" sibTransId="{80C4E772-5B84-477C-9419-356634D4A9B2}"/>
    <dgm:cxn modelId="{BFD75A5D-D6D5-4E56-87B9-8E84BCDFC642}" type="presParOf" srcId="{EBAC4DB0-14B8-4A7B-BE5A-A70103206048}" destId="{42DE83ED-8DAA-4AAD-8858-ACB9D105EE75}" srcOrd="0" destOrd="0" presId="urn:microsoft.com/office/officeart/2005/8/layout/chevron2"/>
    <dgm:cxn modelId="{012C62E1-BBE5-48A9-82CF-3D8D4888BE35}" type="presParOf" srcId="{42DE83ED-8DAA-4AAD-8858-ACB9D105EE75}" destId="{6D8B358C-0A75-417C-B665-C22D0F368FF9}" srcOrd="0" destOrd="0" presId="urn:microsoft.com/office/officeart/2005/8/layout/chevron2"/>
    <dgm:cxn modelId="{0CD67735-E0EB-4E90-8895-731E21DB6E52}" type="presParOf" srcId="{42DE83ED-8DAA-4AAD-8858-ACB9D105EE75}" destId="{172A2431-D955-4651-9D06-18A49477E5AB}" srcOrd="1" destOrd="0" presId="urn:microsoft.com/office/officeart/2005/8/layout/chevron2"/>
    <dgm:cxn modelId="{C9960DBD-542C-4187-816C-9389C259A386}" type="presParOf" srcId="{EBAC4DB0-14B8-4A7B-BE5A-A70103206048}" destId="{BE1BAB46-2B0C-40ED-92E2-02D432AD9A8F}" srcOrd="1" destOrd="0" presId="urn:microsoft.com/office/officeart/2005/8/layout/chevron2"/>
    <dgm:cxn modelId="{18EDD780-9A34-4AB1-8415-9FEEE86F480A}" type="presParOf" srcId="{EBAC4DB0-14B8-4A7B-BE5A-A70103206048}" destId="{C27531AA-C4D5-4AB6-A445-F776564569D7}" srcOrd="2" destOrd="0" presId="urn:microsoft.com/office/officeart/2005/8/layout/chevron2"/>
    <dgm:cxn modelId="{C4BD6735-43F9-4511-A11F-AE5E07838D27}" type="presParOf" srcId="{C27531AA-C4D5-4AB6-A445-F776564569D7}" destId="{3B015CC4-7ECC-46A8-A5DA-1DA721039602}" srcOrd="0" destOrd="0" presId="urn:microsoft.com/office/officeart/2005/8/layout/chevron2"/>
    <dgm:cxn modelId="{C1797E6C-AB4B-42CA-A441-AEAD85F733F6}" type="presParOf" srcId="{C27531AA-C4D5-4AB6-A445-F776564569D7}" destId="{9C685133-5555-4D42-A9E2-95FB567F33C9}" srcOrd="1" destOrd="0" presId="urn:microsoft.com/office/officeart/2005/8/layout/chevron2"/>
    <dgm:cxn modelId="{E5DA010F-EF33-451E-9266-81D64E85853A}" type="presParOf" srcId="{EBAC4DB0-14B8-4A7B-BE5A-A70103206048}" destId="{C96D3A58-F293-49EE-BEE4-1EEDFD5C9A0E}" srcOrd="3" destOrd="0" presId="urn:microsoft.com/office/officeart/2005/8/layout/chevron2"/>
    <dgm:cxn modelId="{057BC12A-BF0A-49CB-ACFB-949FE82EC1B6}" type="presParOf" srcId="{EBAC4DB0-14B8-4A7B-BE5A-A70103206048}" destId="{89A8AD92-C503-41B0-9264-CFC090A68703}" srcOrd="4" destOrd="0" presId="urn:microsoft.com/office/officeart/2005/8/layout/chevron2"/>
    <dgm:cxn modelId="{8A2E1CAA-8449-4D77-B59A-802F809947A8}" type="presParOf" srcId="{89A8AD92-C503-41B0-9264-CFC090A68703}" destId="{D49D9C64-73A3-48DE-A7EC-E7A36C7257A4}" srcOrd="0" destOrd="0" presId="urn:microsoft.com/office/officeart/2005/8/layout/chevron2"/>
    <dgm:cxn modelId="{7BE8FF24-34A5-4E0D-89E0-834D333B4A5D}" type="presParOf" srcId="{89A8AD92-C503-41B0-9264-CFC090A68703}" destId="{D37128DF-1B27-4DCD-A085-B437C91C3C59}" srcOrd="1" destOrd="0" presId="urn:microsoft.com/office/officeart/2005/8/layout/chevron2"/>
    <dgm:cxn modelId="{76C6736D-64AD-4F97-83DD-9A2713264BD5}" type="presParOf" srcId="{EBAC4DB0-14B8-4A7B-BE5A-A70103206048}" destId="{1475E109-153C-42D6-89F1-D98EF2410FA7}" srcOrd="5" destOrd="0" presId="urn:microsoft.com/office/officeart/2005/8/layout/chevron2"/>
    <dgm:cxn modelId="{E85E216A-268F-42DB-9C92-078DE8B1DF5B}" type="presParOf" srcId="{EBAC4DB0-14B8-4A7B-BE5A-A70103206048}" destId="{0BC5528B-753E-4302-A9EF-7FDE5CEB241E}" srcOrd="6" destOrd="0" presId="urn:microsoft.com/office/officeart/2005/8/layout/chevron2"/>
    <dgm:cxn modelId="{1EA2026C-4914-49F4-88B4-E92EF7D71983}" type="presParOf" srcId="{0BC5528B-753E-4302-A9EF-7FDE5CEB241E}" destId="{84B09F75-1D97-4B20-A9F4-CF508AC092A4}" srcOrd="0" destOrd="0" presId="urn:microsoft.com/office/officeart/2005/8/layout/chevron2"/>
    <dgm:cxn modelId="{AE9D75B9-019C-4030-B09C-94242292C7D3}" type="presParOf" srcId="{0BC5528B-753E-4302-A9EF-7FDE5CEB241E}" destId="{AF815D12-6709-445D-9017-65043395402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C97F52-1956-4C59-9CA9-3D00BE4FE41C}" type="doc">
      <dgm:prSet loTypeId="urn:microsoft.com/office/officeart/2005/8/layout/vList3#2" loCatId="list" qsTypeId="urn:microsoft.com/office/officeart/2005/8/quickstyle/simple1" qsCatId="simple" csTypeId="urn:microsoft.com/office/officeart/2005/8/colors/accent1_2" csCatId="accent1" phldr="1"/>
      <dgm:spPr/>
    </dgm:pt>
    <dgm:pt modelId="{23CE03ED-5E68-48D1-90F1-92CAC998854F}">
      <dgm:prSet phldrT="[Texto]" custT="1"/>
      <dgm:spPr/>
      <dgm:t>
        <a:bodyPr/>
        <a:lstStyle/>
        <a:p>
          <a:pPr algn="just"/>
          <a:r>
            <a:rPr lang="es-MX" sz="2200" dirty="0" smtClean="0">
              <a:latin typeface="Arial" pitchFamily="34" charset="0"/>
              <a:cs typeface="Arial" pitchFamily="34" charset="0"/>
            </a:rPr>
            <a:t>Conservar la independencia de las operaciones</a:t>
          </a:r>
          <a:endParaRPr lang="es-MX" sz="2200" dirty="0">
            <a:latin typeface="Arial" pitchFamily="34" charset="0"/>
            <a:cs typeface="Arial" pitchFamily="34" charset="0"/>
          </a:endParaRPr>
        </a:p>
      </dgm:t>
    </dgm:pt>
    <dgm:pt modelId="{02132333-256D-431E-9B78-E587EE7F31C7}" type="parTrans" cxnId="{4E84B749-B400-4FFC-B45D-ADF72EC69996}">
      <dgm:prSet/>
      <dgm:spPr/>
      <dgm:t>
        <a:bodyPr/>
        <a:lstStyle/>
        <a:p>
          <a:endParaRPr lang="es-MX"/>
        </a:p>
      </dgm:t>
    </dgm:pt>
    <dgm:pt modelId="{50B33B4F-E2D9-4C40-B08F-3A96CFFF6D95}" type="sibTrans" cxnId="{4E84B749-B400-4FFC-B45D-ADF72EC69996}">
      <dgm:prSet/>
      <dgm:spPr/>
      <dgm:t>
        <a:bodyPr/>
        <a:lstStyle/>
        <a:p>
          <a:endParaRPr lang="es-MX"/>
        </a:p>
      </dgm:t>
    </dgm:pt>
    <dgm:pt modelId="{8AE67C20-E019-4E81-B31E-326C5F2DF38E}">
      <dgm:prSet phldrT="[Texto]" custT="1"/>
      <dgm:spPr/>
      <dgm:t>
        <a:bodyPr/>
        <a:lstStyle/>
        <a:p>
          <a:pPr algn="just"/>
          <a:r>
            <a:rPr lang="es-MX" sz="2200" dirty="0" smtClean="0">
              <a:latin typeface="Arial" pitchFamily="34" charset="0"/>
              <a:cs typeface="Arial" pitchFamily="34" charset="0"/>
            </a:rPr>
            <a:t>Afrontar variaciones de la demanda</a:t>
          </a:r>
          <a:endParaRPr lang="es-MX" sz="2200" dirty="0">
            <a:latin typeface="Arial" pitchFamily="34" charset="0"/>
            <a:cs typeface="Arial" pitchFamily="34" charset="0"/>
          </a:endParaRPr>
        </a:p>
      </dgm:t>
    </dgm:pt>
    <dgm:pt modelId="{CC048F41-74DB-4FA3-BB5A-7BBD8CE6F9B3}" type="parTrans" cxnId="{45636D4F-0C81-4F97-B0CA-FA72A7E04000}">
      <dgm:prSet/>
      <dgm:spPr/>
      <dgm:t>
        <a:bodyPr/>
        <a:lstStyle/>
        <a:p>
          <a:endParaRPr lang="es-MX"/>
        </a:p>
      </dgm:t>
    </dgm:pt>
    <dgm:pt modelId="{C840834B-07C8-4D32-B05C-8EF681F16F46}" type="sibTrans" cxnId="{45636D4F-0C81-4F97-B0CA-FA72A7E04000}">
      <dgm:prSet/>
      <dgm:spPr/>
      <dgm:t>
        <a:bodyPr/>
        <a:lstStyle/>
        <a:p>
          <a:endParaRPr lang="es-MX"/>
        </a:p>
      </dgm:t>
    </dgm:pt>
    <dgm:pt modelId="{81AD852D-0222-49AA-8602-D777B98EA88F}">
      <dgm:prSet phldrT="[Texto]" custT="1"/>
      <dgm:spPr/>
      <dgm:t>
        <a:bodyPr/>
        <a:lstStyle/>
        <a:p>
          <a:pPr algn="just"/>
          <a:r>
            <a:rPr lang="es-MX" sz="2200" dirty="0" smtClean="0">
              <a:latin typeface="Arial" pitchFamily="34" charset="0"/>
              <a:cs typeface="Arial" pitchFamily="34" charset="0"/>
            </a:rPr>
            <a:t>Ofrecer un salvaguarda contra las variaciones en los tiempos de entrega de la materia prima</a:t>
          </a:r>
          <a:endParaRPr lang="es-MX" sz="2200" dirty="0">
            <a:latin typeface="Arial" pitchFamily="34" charset="0"/>
            <a:cs typeface="Arial" pitchFamily="34" charset="0"/>
          </a:endParaRPr>
        </a:p>
      </dgm:t>
    </dgm:pt>
    <dgm:pt modelId="{3DB59911-1130-465B-B3E6-193B5F9C4DFE}" type="parTrans" cxnId="{08FA6BBF-0475-4069-81A0-0517FBDFB279}">
      <dgm:prSet/>
      <dgm:spPr/>
      <dgm:t>
        <a:bodyPr/>
        <a:lstStyle/>
        <a:p>
          <a:endParaRPr lang="es-MX"/>
        </a:p>
      </dgm:t>
    </dgm:pt>
    <dgm:pt modelId="{6E28CF7C-C4C5-42FF-88D3-9EFC2A7358ED}" type="sibTrans" cxnId="{08FA6BBF-0475-4069-81A0-0517FBDFB279}">
      <dgm:prSet/>
      <dgm:spPr/>
      <dgm:t>
        <a:bodyPr/>
        <a:lstStyle/>
        <a:p>
          <a:endParaRPr lang="es-MX"/>
        </a:p>
      </dgm:t>
    </dgm:pt>
    <dgm:pt modelId="{03A40AFB-F8CD-4261-AF92-B166031B9A7E}">
      <dgm:prSet phldrT="[Texto]" custT="1"/>
      <dgm:spPr/>
      <dgm:t>
        <a:bodyPr/>
        <a:lstStyle/>
        <a:p>
          <a:pPr algn="just"/>
          <a:r>
            <a:rPr lang="es-MX" sz="2200" dirty="0" smtClean="0">
              <a:latin typeface="Arial" pitchFamily="34" charset="0"/>
              <a:cs typeface="Arial" pitchFamily="34" charset="0"/>
            </a:rPr>
            <a:t>Sacar provecho al tamaño económico de la orden de compra</a:t>
          </a:r>
          <a:endParaRPr lang="es-MX" sz="2200" dirty="0">
            <a:latin typeface="Arial" pitchFamily="34" charset="0"/>
            <a:cs typeface="Arial" pitchFamily="34" charset="0"/>
          </a:endParaRPr>
        </a:p>
      </dgm:t>
    </dgm:pt>
    <dgm:pt modelId="{933DDF95-175C-4BEF-A669-617F8A05BBCA}" type="parTrans" cxnId="{F0C8CBDA-1222-4A06-8C25-92F8277F5DCA}">
      <dgm:prSet/>
      <dgm:spPr/>
      <dgm:t>
        <a:bodyPr/>
        <a:lstStyle/>
        <a:p>
          <a:endParaRPr lang="es-MX"/>
        </a:p>
      </dgm:t>
    </dgm:pt>
    <dgm:pt modelId="{76768959-85AD-4398-A440-0A07610C51B8}" type="sibTrans" cxnId="{F0C8CBDA-1222-4A06-8C25-92F8277F5DCA}">
      <dgm:prSet/>
      <dgm:spPr/>
      <dgm:t>
        <a:bodyPr/>
        <a:lstStyle/>
        <a:p>
          <a:endParaRPr lang="es-MX"/>
        </a:p>
      </dgm:t>
    </dgm:pt>
    <dgm:pt modelId="{F89439CF-C9D3-4468-ABB9-55A42962FE87}" type="pres">
      <dgm:prSet presAssocID="{28C97F52-1956-4C59-9CA9-3D00BE4FE41C}" presName="linearFlow" presStyleCnt="0">
        <dgm:presLayoutVars>
          <dgm:dir/>
          <dgm:resizeHandles val="exact"/>
        </dgm:presLayoutVars>
      </dgm:prSet>
      <dgm:spPr/>
    </dgm:pt>
    <dgm:pt modelId="{9B6F76D7-10CC-4F20-9D6B-EC3CE795990C}" type="pres">
      <dgm:prSet presAssocID="{23CE03ED-5E68-48D1-90F1-92CAC998854F}" presName="composite" presStyleCnt="0"/>
      <dgm:spPr/>
    </dgm:pt>
    <dgm:pt modelId="{F2BFF38F-8293-41AD-BD70-EC5AF3CA73FF}" type="pres">
      <dgm:prSet presAssocID="{23CE03ED-5E68-48D1-90F1-92CAC998854F}" presName="imgShp" presStyleLbl="fgImgPlace1" presStyleIdx="0" presStyleCnt="4"/>
      <dgm:spPr>
        <a:blipFill rotWithShape="0">
          <a:blip xmlns:r="http://schemas.openxmlformats.org/officeDocument/2006/relationships" r:embed="rId1"/>
          <a:stretch>
            <a:fillRect/>
          </a:stretch>
        </a:blipFill>
      </dgm:spPr>
    </dgm:pt>
    <dgm:pt modelId="{D050AA3D-0579-45BB-959B-2BF9ED0CD9BA}" type="pres">
      <dgm:prSet presAssocID="{23CE03ED-5E68-48D1-90F1-92CAC998854F}" presName="txShp" presStyleLbl="node1" presStyleIdx="0" presStyleCnt="4">
        <dgm:presLayoutVars>
          <dgm:bulletEnabled val="1"/>
        </dgm:presLayoutVars>
      </dgm:prSet>
      <dgm:spPr/>
      <dgm:t>
        <a:bodyPr/>
        <a:lstStyle/>
        <a:p>
          <a:endParaRPr lang="es-MX"/>
        </a:p>
      </dgm:t>
    </dgm:pt>
    <dgm:pt modelId="{3C2AA7EA-1841-4FE2-BE30-F19A455868E6}" type="pres">
      <dgm:prSet presAssocID="{50B33B4F-E2D9-4C40-B08F-3A96CFFF6D95}" presName="spacing" presStyleCnt="0"/>
      <dgm:spPr/>
    </dgm:pt>
    <dgm:pt modelId="{9D8D9BDB-708A-4DAB-A8E3-6BCED1524220}" type="pres">
      <dgm:prSet presAssocID="{8AE67C20-E019-4E81-B31E-326C5F2DF38E}" presName="composite" presStyleCnt="0"/>
      <dgm:spPr/>
    </dgm:pt>
    <dgm:pt modelId="{D9C22098-0F41-4D86-8EBF-CD7E403A5B5B}" type="pres">
      <dgm:prSet presAssocID="{8AE67C20-E019-4E81-B31E-326C5F2DF38E}" presName="imgShp" presStyleLbl="fgImgPlace1" presStyleIdx="1" presStyleCnt="4"/>
      <dgm:spPr>
        <a:blipFill rotWithShape="0">
          <a:blip xmlns:r="http://schemas.openxmlformats.org/officeDocument/2006/relationships" r:embed="rId2"/>
          <a:stretch>
            <a:fillRect/>
          </a:stretch>
        </a:blipFill>
      </dgm:spPr>
    </dgm:pt>
    <dgm:pt modelId="{042CA16D-DCCC-4865-92B7-745BD8288730}" type="pres">
      <dgm:prSet presAssocID="{8AE67C20-E019-4E81-B31E-326C5F2DF38E}" presName="txShp" presStyleLbl="node1" presStyleIdx="1" presStyleCnt="4">
        <dgm:presLayoutVars>
          <dgm:bulletEnabled val="1"/>
        </dgm:presLayoutVars>
      </dgm:prSet>
      <dgm:spPr/>
      <dgm:t>
        <a:bodyPr/>
        <a:lstStyle/>
        <a:p>
          <a:endParaRPr lang="es-MX"/>
        </a:p>
      </dgm:t>
    </dgm:pt>
    <dgm:pt modelId="{AF9CD18C-31C0-4D94-BDD5-47AFE511812C}" type="pres">
      <dgm:prSet presAssocID="{C840834B-07C8-4D32-B05C-8EF681F16F46}" presName="spacing" presStyleCnt="0"/>
      <dgm:spPr/>
    </dgm:pt>
    <dgm:pt modelId="{9892C674-D5F8-4E35-BF29-EB48816BAE89}" type="pres">
      <dgm:prSet presAssocID="{81AD852D-0222-49AA-8602-D777B98EA88F}" presName="composite" presStyleCnt="0"/>
      <dgm:spPr/>
    </dgm:pt>
    <dgm:pt modelId="{E39F1929-7525-4B0A-8FFC-65DD3F68A57A}" type="pres">
      <dgm:prSet presAssocID="{81AD852D-0222-49AA-8602-D777B98EA88F}" presName="imgShp" presStyleLbl="fgImgPlace1" presStyleIdx="2" presStyleCnt="4"/>
      <dgm:spPr>
        <a:blipFill rotWithShape="0">
          <a:blip xmlns:r="http://schemas.openxmlformats.org/officeDocument/2006/relationships" r:embed="rId3"/>
          <a:stretch>
            <a:fillRect/>
          </a:stretch>
        </a:blipFill>
      </dgm:spPr>
    </dgm:pt>
    <dgm:pt modelId="{A29CD366-661E-453A-A55E-9D37737CB85F}" type="pres">
      <dgm:prSet presAssocID="{81AD852D-0222-49AA-8602-D777B98EA88F}" presName="txShp" presStyleLbl="node1" presStyleIdx="2" presStyleCnt="4">
        <dgm:presLayoutVars>
          <dgm:bulletEnabled val="1"/>
        </dgm:presLayoutVars>
      </dgm:prSet>
      <dgm:spPr/>
      <dgm:t>
        <a:bodyPr/>
        <a:lstStyle/>
        <a:p>
          <a:endParaRPr lang="es-MX"/>
        </a:p>
      </dgm:t>
    </dgm:pt>
    <dgm:pt modelId="{63CC84E1-BB5A-4A36-B9D1-E5005BEC2D9A}" type="pres">
      <dgm:prSet presAssocID="{6E28CF7C-C4C5-42FF-88D3-9EFC2A7358ED}" presName="spacing" presStyleCnt="0"/>
      <dgm:spPr/>
    </dgm:pt>
    <dgm:pt modelId="{82FC0A89-4A02-480F-A4B5-D1B348EC43EB}" type="pres">
      <dgm:prSet presAssocID="{03A40AFB-F8CD-4261-AF92-B166031B9A7E}" presName="composite" presStyleCnt="0"/>
      <dgm:spPr/>
    </dgm:pt>
    <dgm:pt modelId="{CF36B95F-9FB7-45BB-8D34-910CDEAF8A89}" type="pres">
      <dgm:prSet presAssocID="{03A40AFB-F8CD-4261-AF92-B166031B9A7E}" presName="imgShp" presStyleLbl="fgImgPlace1" presStyleIdx="3" presStyleCnt="4" custScaleX="101622" custScaleY="105877" custLinFactNeighborX="4284" custLinFactNeighborY="116"/>
      <dgm:spPr>
        <a:blipFill rotWithShape="0">
          <a:blip xmlns:r="http://schemas.openxmlformats.org/officeDocument/2006/relationships" r:embed="rId4"/>
          <a:stretch>
            <a:fillRect/>
          </a:stretch>
        </a:blipFill>
      </dgm:spPr>
    </dgm:pt>
    <dgm:pt modelId="{7004A8EB-B99D-4594-983D-BD6F27DB73AF}" type="pres">
      <dgm:prSet presAssocID="{03A40AFB-F8CD-4261-AF92-B166031B9A7E}" presName="txShp" presStyleLbl="node1" presStyleIdx="3" presStyleCnt="4">
        <dgm:presLayoutVars>
          <dgm:bulletEnabled val="1"/>
        </dgm:presLayoutVars>
      </dgm:prSet>
      <dgm:spPr/>
      <dgm:t>
        <a:bodyPr/>
        <a:lstStyle/>
        <a:p>
          <a:endParaRPr lang="es-MX"/>
        </a:p>
      </dgm:t>
    </dgm:pt>
  </dgm:ptLst>
  <dgm:cxnLst>
    <dgm:cxn modelId="{5F5C1DF0-0104-4E98-9F83-B600629FEF07}" type="presOf" srcId="{23CE03ED-5E68-48D1-90F1-92CAC998854F}" destId="{D050AA3D-0579-45BB-959B-2BF9ED0CD9BA}" srcOrd="0" destOrd="0" presId="urn:microsoft.com/office/officeart/2005/8/layout/vList3#2"/>
    <dgm:cxn modelId="{AB1BE936-B194-49A7-B23F-A51E9E25C39D}" type="presOf" srcId="{28C97F52-1956-4C59-9CA9-3D00BE4FE41C}" destId="{F89439CF-C9D3-4468-ABB9-55A42962FE87}" srcOrd="0" destOrd="0" presId="urn:microsoft.com/office/officeart/2005/8/layout/vList3#2"/>
    <dgm:cxn modelId="{45636D4F-0C81-4F97-B0CA-FA72A7E04000}" srcId="{28C97F52-1956-4C59-9CA9-3D00BE4FE41C}" destId="{8AE67C20-E019-4E81-B31E-326C5F2DF38E}" srcOrd="1" destOrd="0" parTransId="{CC048F41-74DB-4FA3-BB5A-7BBD8CE6F9B3}" sibTransId="{C840834B-07C8-4D32-B05C-8EF681F16F46}"/>
    <dgm:cxn modelId="{08FA6BBF-0475-4069-81A0-0517FBDFB279}" srcId="{28C97F52-1956-4C59-9CA9-3D00BE4FE41C}" destId="{81AD852D-0222-49AA-8602-D777B98EA88F}" srcOrd="2" destOrd="0" parTransId="{3DB59911-1130-465B-B3E6-193B5F9C4DFE}" sibTransId="{6E28CF7C-C4C5-42FF-88D3-9EFC2A7358ED}"/>
    <dgm:cxn modelId="{A07F1101-0985-47A1-8EDF-4F7B01017BCA}" type="presOf" srcId="{81AD852D-0222-49AA-8602-D777B98EA88F}" destId="{A29CD366-661E-453A-A55E-9D37737CB85F}" srcOrd="0" destOrd="0" presId="urn:microsoft.com/office/officeart/2005/8/layout/vList3#2"/>
    <dgm:cxn modelId="{DB62E095-C2D5-4DEA-A25B-3A88F4878F52}" type="presOf" srcId="{03A40AFB-F8CD-4261-AF92-B166031B9A7E}" destId="{7004A8EB-B99D-4594-983D-BD6F27DB73AF}" srcOrd="0" destOrd="0" presId="urn:microsoft.com/office/officeart/2005/8/layout/vList3#2"/>
    <dgm:cxn modelId="{F0C8CBDA-1222-4A06-8C25-92F8277F5DCA}" srcId="{28C97F52-1956-4C59-9CA9-3D00BE4FE41C}" destId="{03A40AFB-F8CD-4261-AF92-B166031B9A7E}" srcOrd="3" destOrd="0" parTransId="{933DDF95-175C-4BEF-A669-617F8A05BBCA}" sibTransId="{76768959-85AD-4398-A440-0A07610C51B8}"/>
    <dgm:cxn modelId="{4E84B749-B400-4FFC-B45D-ADF72EC69996}" srcId="{28C97F52-1956-4C59-9CA9-3D00BE4FE41C}" destId="{23CE03ED-5E68-48D1-90F1-92CAC998854F}" srcOrd="0" destOrd="0" parTransId="{02132333-256D-431E-9B78-E587EE7F31C7}" sibTransId="{50B33B4F-E2D9-4C40-B08F-3A96CFFF6D95}"/>
    <dgm:cxn modelId="{41C7FF68-6C5B-4DF4-857A-56FDE7F49626}" type="presOf" srcId="{8AE67C20-E019-4E81-B31E-326C5F2DF38E}" destId="{042CA16D-DCCC-4865-92B7-745BD8288730}" srcOrd="0" destOrd="0" presId="urn:microsoft.com/office/officeart/2005/8/layout/vList3#2"/>
    <dgm:cxn modelId="{7991EF2F-D108-401F-9AC4-78EFD5EC51D3}" type="presParOf" srcId="{F89439CF-C9D3-4468-ABB9-55A42962FE87}" destId="{9B6F76D7-10CC-4F20-9D6B-EC3CE795990C}" srcOrd="0" destOrd="0" presId="urn:microsoft.com/office/officeart/2005/8/layout/vList3#2"/>
    <dgm:cxn modelId="{1EFECABC-A5C0-45C7-990F-8C475C54CC73}" type="presParOf" srcId="{9B6F76D7-10CC-4F20-9D6B-EC3CE795990C}" destId="{F2BFF38F-8293-41AD-BD70-EC5AF3CA73FF}" srcOrd="0" destOrd="0" presId="urn:microsoft.com/office/officeart/2005/8/layout/vList3#2"/>
    <dgm:cxn modelId="{0316214D-A0B3-4D91-B723-8AEF184EC76D}" type="presParOf" srcId="{9B6F76D7-10CC-4F20-9D6B-EC3CE795990C}" destId="{D050AA3D-0579-45BB-959B-2BF9ED0CD9BA}" srcOrd="1" destOrd="0" presId="urn:microsoft.com/office/officeart/2005/8/layout/vList3#2"/>
    <dgm:cxn modelId="{39602900-135E-42A3-B003-E4F16B679BDA}" type="presParOf" srcId="{F89439CF-C9D3-4468-ABB9-55A42962FE87}" destId="{3C2AA7EA-1841-4FE2-BE30-F19A455868E6}" srcOrd="1" destOrd="0" presId="urn:microsoft.com/office/officeart/2005/8/layout/vList3#2"/>
    <dgm:cxn modelId="{8661EE7B-7CE3-4060-A6BA-3432D79772FA}" type="presParOf" srcId="{F89439CF-C9D3-4468-ABB9-55A42962FE87}" destId="{9D8D9BDB-708A-4DAB-A8E3-6BCED1524220}" srcOrd="2" destOrd="0" presId="urn:microsoft.com/office/officeart/2005/8/layout/vList3#2"/>
    <dgm:cxn modelId="{ED3657AB-F91F-4C33-AD41-E850E05B2A94}" type="presParOf" srcId="{9D8D9BDB-708A-4DAB-A8E3-6BCED1524220}" destId="{D9C22098-0F41-4D86-8EBF-CD7E403A5B5B}" srcOrd="0" destOrd="0" presId="urn:microsoft.com/office/officeart/2005/8/layout/vList3#2"/>
    <dgm:cxn modelId="{A504B641-09A3-4113-87F5-CA0417DCE247}" type="presParOf" srcId="{9D8D9BDB-708A-4DAB-A8E3-6BCED1524220}" destId="{042CA16D-DCCC-4865-92B7-745BD8288730}" srcOrd="1" destOrd="0" presId="urn:microsoft.com/office/officeart/2005/8/layout/vList3#2"/>
    <dgm:cxn modelId="{6C0B40DB-0A2E-4C73-A5E2-9E18043417B6}" type="presParOf" srcId="{F89439CF-C9D3-4468-ABB9-55A42962FE87}" destId="{AF9CD18C-31C0-4D94-BDD5-47AFE511812C}" srcOrd="3" destOrd="0" presId="urn:microsoft.com/office/officeart/2005/8/layout/vList3#2"/>
    <dgm:cxn modelId="{8A483C57-5DB3-4E6B-9E9B-7200D34814C9}" type="presParOf" srcId="{F89439CF-C9D3-4468-ABB9-55A42962FE87}" destId="{9892C674-D5F8-4E35-BF29-EB48816BAE89}" srcOrd="4" destOrd="0" presId="urn:microsoft.com/office/officeart/2005/8/layout/vList3#2"/>
    <dgm:cxn modelId="{BDBBE6DF-1053-4980-A22D-4D36F2DB7249}" type="presParOf" srcId="{9892C674-D5F8-4E35-BF29-EB48816BAE89}" destId="{E39F1929-7525-4B0A-8FFC-65DD3F68A57A}" srcOrd="0" destOrd="0" presId="urn:microsoft.com/office/officeart/2005/8/layout/vList3#2"/>
    <dgm:cxn modelId="{3338AE70-4CA4-4E27-92BC-48565746B032}" type="presParOf" srcId="{9892C674-D5F8-4E35-BF29-EB48816BAE89}" destId="{A29CD366-661E-453A-A55E-9D37737CB85F}" srcOrd="1" destOrd="0" presId="urn:microsoft.com/office/officeart/2005/8/layout/vList3#2"/>
    <dgm:cxn modelId="{2C6E79C2-5E03-4BBF-ADC2-0632F195A476}" type="presParOf" srcId="{F89439CF-C9D3-4468-ABB9-55A42962FE87}" destId="{63CC84E1-BB5A-4A36-B9D1-E5005BEC2D9A}" srcOrd="5" destOrd="0" presId="urn:microsoft.com/office/officeart/2005/8/layout/vList3#2"/>
    <dgm:cxn modelId="{28118B94-A1BE-4369-94A5-6FA3252B9DFD}" type="presParOf" srcId="{F89439CF-C9D3-4468-ABB9-55A42962FE87}" destId="{82FC0A89-4A02-480F-A4B5-D1B348EC43EB}" srcOrd="6" destOrd="0" presId="urn:microsoft.com/office/officeart/2005/8/layout/vList3#2"/>
    <dgm:cxn modelId="{8F090134-3FD9-40A7-87C6-FBBF61EFD872}" type="presParOf" srcId="{82FC0A89-4A02-480F-A4B5-D1B348EC43EB}" destId="{CF36B95F-9FB7-45BB-8D34-910CDEAF8A89}" srcOrd="0" destOrd="0" presId="urn:microsoft.com/office/officeart/2005/8/layout/vList3#2"/>
    <dgm:cxn modelId="{28358520-0435-41CC-AC89-4DAF27CB32B0}" type="presParOf" srcId="{82FC0A89-4A02-480F-A4B5-D1B348EC43EB}" destId="{7004A8EB-B99D-4594-983D-BD6F27DB73AF}"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354C8F-F486-43C3-9A32-A9E73F1EDA66}"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D881909F-1154-4EA9-96F0-55EBA1D743A2}">
      <dgm:prSet phldrT="[Texto]"/>
      <dgm:spPr/>
      <dgm:t>
        <a:bodyPr/>
        <a:lstStyle/>
        <a:p>
          <a:r>
            <a:rPr lang="es-MX" dirty="0" smtClean="0">
              <a:latin typeface="Arial" pitchFamily="34" charset="0"/>
              <a:cs typeface="Arial" pitchFamily="34" charset="0"/>
            </a:rPr>
            <a:t>Costos por mantener inventario</a:t>
          </a:r>
          <a:endParaRPr lang="es-MX" dirty="0">
            <a:latin typeface="Arial" pitchFamily="34" charset="0"/>
            <a:cs typeface="Arial" pitchFamily="34" charset="0"/>
          </a:endParaRPr>
        </a:p>
      </dgm:t>
    </dgm:pt>
    <dgm:pt modelId="{3D445C08-9361-4753-A6EE-E4961C4B578B}" type="parTrans" cxnId="{3E51DD90-7844-431E-A548-A80D3C192440}">
      <dgm:prSet/>
      <dgm:spPr/>
      <dgm:t>
        <a:bodyPr/>
        <a:lstStyle/>
        <a:p>
          <a:endParaRPr lang="es-MX"/>
        </a:p>
      </dgm:t>
    </dgm:pt>
    <dgm:pt modelId="{797F5036-EB02-4FBF-BA00-C0C52D798A04}" type="sibTrans" cxnId="{3E51DD90-7844-431E-A548-A80D3C192440}">
      <dgm:prSet/>
      <dgm:spPr/>
      <dgm:t>
        <a:bodyPr/>
        <a:lstStyle/>
        <a:p>
          <a:endParaRPr lang="es-MX"/>
        </a:p>
      </dgm:t>
    </dgm:pt>
    <dgm:pt modelId="{CED020D4-7009-42DD-BEA1-9C6D2419261E}">
      <dgm:prSet phldrT="[Texto]"/>
      <dgm:spPr/>
      <dgm:t>
        <a:bodyPr/>
        <a:lstStyle/>
        <a:p>
          <a:r>
            <a:rPr lang="es-MX" dirty="0" smtClean="0">
              <a:latin typeface="Arial" pitchFamily="34" charset="0"/>
              <a:cs typeface="Arial" pitchFamily="34" charset="0"/>
            </a:rPr>
            <a:t>Instalaciones de almacenaje</a:t>
          </a:r>
          <a:endParaRPr lang="es-MX" dirty="0">
            <a:latin typeface="Arial" pitchFamily="34" charset="0"/>
            <a:cs typeface="Arial" pitchFamily="34" charset="0"/>
          </a:endParaRPr>
        </a:p>
      </dgm:t>
    </dgm:pt>
    <dgm:pt modelId="{299005EC-BC9A-4D28-B851-33EF4965F7E6}" type="parTrans" cxnId="{54DC263F-9792-4B1C-8DF2-5C6D36425584}">
      <dgm:prSet/>
      <dgm:spPr/>
      <dgm:t>
        <a:bodyPr/>
        <a:lstStyle/>
        <a:p>
          <a:endParaRPr lang="es-MX"/>
        </a:p>
      </dgm:t>
    </dgm:pt>
    <dgm:pt modelId="{92A2BAD7-064D-4BD8-A39B-49BAA12F4CE1}" type="sibTrans" cxnId="{54DC263F-9792-4B1C-8DF2-5C6D36425584}">
      <dgm:prSet/>
      <dgm:spPr/>
      <dgm:t>
        <a:bodyPr/>
        <a:lstStyle/>
        <a:p>
          <a:endParaRPr lang="es-MX"/>
        </a:p>
      </dgm:t>
    </dgm:pt>
    <dgm:pt modelId="{3EB26744-1AF9-4988-9B01-75008853B58C}">
      <dgm:prSet phldrT="[Texto]"/>
      <dgm:spPr/>
      <dgm:t>
        <a:bodyPr/>
        <a:lstStyle/>
        <a:p>
          <a:r>
            <a:rPr lang="es-MX" dirty="0" smtClean="0">
              <a:latin typeface="Arial" pitchFamily="34" charset="0"/>
              <a:cs typeface="Arial" pitchFamily="34" charset="0"/>
            </a:rPr>
            <a:t>Seguros, hurtos, obsolescencia</a:t>
          </a:r>
          <a:endParaRPr lang="es-MX" dirty="0">
            <a:latin typeface="Arial" pitchFamily="34" charset="0"/>
            <a:cs typeface="Arial" pitchFamily="34" charset="0"/>
          </a:endParaRPr>
        </a:p>
      </dgm:t>
    </dgm:pt>
    <dgm:pt modelId="{695177C9-88A1-4AC2-BAE6-03A3C3A2AC92}" type="parTrans" cxnId="{FCB41847-3A76-4E41-839A-F903AD146468}">
      <dgm:prSet/>
      <dgm:spPr/>
      <dgm:t>
        <a:bodyPr/>
        <a:lstStyle/>
        <a:p>
          <a:endParaRPr lang="es-MX"/>
        </a:p>
      </dgm:t>
    </dgm:pt>
    <dgm:pt modelId="{CE62C184-CE43-4CAB-B4D8-4B9801B0F840}" type="sibTrans" cxnId="{FCB41847-3A76-4E41-839A-F903AD146468}">
      <dgm:prSet/>
      <dgm:spPr/>
      <dgm:t>
        <a:bodyPr/>
        <a:lstStyle/>
        <a:p>
          <a:endParaRPr lang="es-MX"/>
        </a:p>
      </dgm:t>
    </dgm:pt>
    <dgm:pt modelId="{A7D71E32-6870-49A3-AFFD-5AEE631E5B03}">
      <dgm:prSet phldrT="[Texto]"/>
      <dgm:spPr/>
      <dgm:t>
        <a:bodyPr/>
        <a:lstStyle/>
        <a:p>
          <a:r>
            <a:rPr lang="es-MX" dirty="0" smtClean="0">
              <a:latin typeface="Arial" pitchFamily="34" charset="0"/>
              <a:cs typeface="Arial" pitchFamily="34" charset="0"/>
            </a:rPr>
            <a:t>Costos de la Orden</a:t>
          </a:r>
          <a:endParaRPr lang="es-MX" dirty="0">
            <a:latin typeface="Arial" pitchFamily="34" charset="0"/>
            <a:cs typeface="Arial" pitchFamily="34" charset="0"/>
          </a:endParaRPr>
        </a:p>
      </dgm:t>
    </dgm:pt>
    <dgm:pt modelId="{914A8BC6-8E50-4419-AEC5-953F4F884BB5}" type="parTrans" cxnId="{4E7C98FF-0E30-456A-B870-FB756D3E0B30}">
      <dgm:prSet/>
      <dgm:spPr/>
      <dgm:t>
        <a:bodyPr/>
        <a:lstStyle/>
        <a:p>
          <a:endParaRPr lang="es-MX"/>
        </a:p>
      </dgm:t>
    </dgm:pt>
    <dgm:pt modelId="{28896276-06F8-410D-90AC-76E9BF5D0CEC}" type="sibTrans" cxnId="{4E7C98FF-0E30-456A-B870-FB756D3E0B30}">
      <dgm:prSet/>
      <dgm:spPr/>
      <dgm:t>
        <a:bodyPr/>
        <a:lstStyle/>
        <a:p>
          <a:endParaRPr lang="es-MX"/>
        </a:p>
      </dgm:t>
    </dgm:pt>
    <dgm:pt modelId="{254D51AF-8747-42AF-8642-7733B70E9620}">
      <dgm:prSet phldrT="[Texto]"/>
      <dgm:spPr/>
      <dgm:t>
        <a:bodyPr/>
        <a:lstStyle/>
        <a:p>
          <a:r>
            <a:rPr lang="es-MX" dirty="0" smtClean="0">
              <a:latin typeface="Arial" pitchFamily="34" charset="0"/>
              <a:cs typeface="Arial" pitchFamily="34" charset="0"/>
            </a:rPr>
            <a:t>Costos administrativos y de personal para preparar la orden de compra</a:t>
          </a:r>
          <a:endParaRPr lang="es-MX" dirty="0">
            <a:latin typeface="Arial" pitchFamily="34" charset="0"/>
            <a:cs typeface="Arial" pitchFamily="34" charset="0"/>
          </a:endParaRPr>
        </a:p>
      </dgm:t>
    </dgm:pt>
    <dgm:pt modelId="{99860599-723E-4AE7-92B8-3047B654A486}" type="parTrans" cxnId="{079720BC-9168-4161-81B8-6A575CFF17EC}">
      <dgm:prSet/>
      <dgm:spPr/>
      <dgm:t>
        <a:bodyPr/>
        <a:lstStyle/>
        <a:p>
          <a:endParaRPr lang="es-MX"/>
        </a:p>
      </dgm:t>
    </dgm:pt>
    <dgm:pt modelId="{438CC2C9-9A48-4144-9383-9CB9BD78D802}" type="sibTrans" cxnId="{079720BC-9168-4161-81B8-6A575CFF17EC}">
      <dgm:prSet/>
      <dgm:spPr/>
      <dgm:t>
        <a:bodyPr/>
        <a:lstStyle/>
        <a:p>
          <a:endParaRPr lang="es-MX"/>
        </a:p>
      </dgm:t>
    </dgm:pt>
    <dgm:pt modelId="{9D07C479-D105-4EF9-A5A0-AD623DAFBB40}">
      <dgm:prSet phldrT="[Texto]"/>
      <dgm:spPr/>
      <dgm:t>
        <a:bodyPr/>
        <a:lstStyle/>
        <a:p>
          <a:r>
            <a:rPr lang="es-MX" dirty="0" smtClean="0">
              <a:latin typeface="Arial" pitchFamily="34" charset="0"/>
              <a:cs typeface="Arial" pitchFamily="34" charset="0"/>
            </a:rPr>
            <a:t>Costo por desabasto </a:t>
          </a:r>
          <a:endParaRPr lang="es-MX" dirty="0">
            <a:latin typeface="Arial" pitchFamily="34" charset="0"/>
            <a:cs typeface="Arial" pitchFamily="34" charset="0"/>
          </a:endParaRPr>
        </a:p>
      </dgm:t>
    </dgm:pt>
    <dgm:pt modelId="{9184FDB0-8292-4CB0-B575-81A14746C712}" type="parTrans" cxnId="{532AC101-49C1-4366-B3EE-07C34C8FC325}">
      <dgm:prSet/>
      <dgm:spPr/>
      <dgm:t>
        <a:bodyPr/>
        <a:lstStyle/>
        <a:p>
          <a:endParaRPr lang="es-MX"/>
        </a:p>
      </dgm:t>
    </dgm:pt>
    <dgm:pt modelId="{34506D5D-13C2-406C-856C-9DD8688A0D42}" type="sibTrans" cxnId="{532AC101-49C1-4366-B3EE-07C34C8FC325}">
      <dgm:prSet/>
      <dgm:spPr/>
      <dgm:t>
        <a:bodyPr/>
        <a:lstStyle/>
        <a:p>
          <a:endParaRPr lang="es-MX"/>
        </a:p>
      </dgm:t>
    </dgm:pt>
    <dgm:pt modelId="{E244850D-1C7A-4D1A-AE50-CA3E5D3336D9}">
      <dgm:prSet phldrT="[Texto]"/>
      <dgm:spPr/>
      <dgm:t>
        <a:bodyPr/>
        <a:lstStyle/>
        <a:p>
          <a:r>
            <a:rPr lang="es-MX" dirty="0" smtClean="0">
              <a:latin typeface="Arial" pitchFamily="34" charset="0"/>
              <a:cs typeface="Arial" pitchFamily="34" charset="0"/>
            </a:rPr>
            <a:t>Costos de preparación</a:t>
          </a:r>
          <a:endParaRPr lang="es-MX" dirty="0">
            <a:latin typeface="Arial" pitchFamily="34" charset="0"/>
            <a:cs typeface="Arial" pitchFamily="34" charset="0"/>
          </a:endParaRPr>
        </a:p>
      </dgm:t>
    </dgm:pt>
    <dgm:pt modelId="{93C3C221-5975-4B59-AC12-7D1A731566C9}" type="parTrans" cxnId="{FD5CB0C6-FC1E-4E67-9222-550D779FEC6B}">
      <dgm:prSet/>
      <dgm:spPr/>
      <dgm:t>
        <a:bodyPr/>
        <a:lstStyle/>
        <a:p>
          <a:endParaRPr lang="es-MX"/>
        </a:p>
      </dgm:t>
    </dgm:pt>
    <dgm:pt modelId="{31DC55C8-9673-4CC7-98F8-B7666CF3E8AC}" type="sibTrans" cxnId="{FD5CB0C6-FC1E-4E67-9222-550D779FEC6B}">
      <dgm:prSet/>
      <dgm:spPr/>
      <dgm:t>
        <a:bodyPr/>
        <a:lstStyle/>
        <a:p>
          <a:endParaRPr lang="es-MX"/>
        </a:p>
      </dgm:t>
    </dgm:pt>
    <dgm:pt modelId="{5A9F51D6-A414-40F1-B20E-CCD7EAA0F279}">
      <dgm:prSet phldrT="[Texto]"/>
      <dgm:spPr/>
      <dgm:t>
        <a:bodyPr/>
        <a:lstStyle/>
        <a:p>
          <a:r>
            <a:rPr lang="es-MX" dirty="0" smtClean="0">
              <a:latin typeface="Arial" pitchFamily="34" charset="0"/>
              <a:cs typeface="Arial" pitchFamily="34" charset="0"/>
            </a:rPr>
            <a:t>Costo de oportunidad del capital</a:t>
          </a:r>
          <a:endParaRPr lang="es-MX" dirty="0">
            <a:latin typeface="Arial" pitchFamily="34" charset="0"/>
            <a:cs typeface="Arial" pitchFamily="34" charset="0"/>
          </a:endParaRPr>
        </a:p>
      </dgm:t>
    </dgm:pt>
    <dgm:pt modelId="{6F00B728-2C70-46AA-AE5B-B331EA9B8CF6}" type="parTrans" cxnId="{91A08203-4481-4B39-8B5B-595CB8858344}">
      <dgm:prSet/>
      <dgm:spPr/>
      <dgm:t>
        <a:bodyPr/>
        <a:lstStyle/>
        <a:p>
          <a:endParaRPr lang="es-MX"/>
        </a:p>
      </dgm:t>
    </dgm:pt>
    <dgm:pt modelId="{E918B74E-2C5C-4EA7-8996-582F814B2964}" type="sibTrans" cxnId="{91A08203-4481-4B39-8B5B-595CB8858344}">
      <dgm:prSet/>
      <dgm:spPr/>
      <dgm:t>
        <a:bodyPr/>
        <a:lstStyle/>
        <a:p>
          <a:endParaRPr lang="es-MX"/>
        </a:p>
      </dgm:t>
    </dgm:pt>
    <dgm:pt modelId="{5714A3A6-C82F-4742-91D1-DE7EC962D864}">
      <dgm:prSet phldrT="[Texto]"/>
      <dgm:spPr/>
      <dgm:t>
        <a:bodyPr/>
        <a:lstStyle/>
        <a:p>
          <a:r>
            <a:rPr lang="es-MX" dirty="0" smtClean="0">
              <a:latin typeface="Arial" pitchFamily="34" charset="0"/>
              <a:cs typeface="Arial" pitchFamily="34" charset="0"/>
            </a:rPr>
            <a:t>Las existencias del artículo se agotan</a:t>
          </a:r>
          <a:endParaRPr lang="es-MX" dirty="0">
            <a:latin typeface="Arial" pitchFamily="34" charset="0"/>
            <a:cs typeface="Arial" pitchFamily="34" charset="0"/>
          </a:endParaRPr>
        </a:p>
      </dgm:t>
    </dgm:pt>
    <dgm:pt modelId="{E634E73A-86FE-44DC-80FB-75C34007AB21}" type="parTrans" cxnId="{F20C9EB4-F1F8-4B47-AC59-992C1FA70573}">
      <dgm:prSet/>
      <dgm:spPr/>
      <dgm:t>
        <a:bodyPr/>
        <a:lstStyle/>
        <a:p>
          <a:endParaRPr lang="es-MX"/>
        </a:p>
      </dgm:t>
    </dgm:pt>
    <dgm:pt modelId="{F8BF7FA3-369E-461E-B536-E7E358083D37}" type="sibTrans" cxnId="{F20C9EB4-F1F8-4B47-AC59-992C1FA70573}">
      <dgm:prSet/>
      <dgm:spPr/>
      <dgm:t>
        <a:bodyPr/>
        <a:lstStyle/>
        <a:p>
          <a:endParaRPr lang="es-MX"/>
        </a:p>
      </dgm:t>
    </dgm:pt>
    <dgm:pt modelId="{F17AD601-C08C-4E30-A814-25C0A52BEE4A}">
      <dgm:prSet phldrT="[Texto]"/>
      <dgm:spPr/>
      <dgm:t>
        <a:bodyPr/>
        <a:lstStyle/>
        <a:p>
          <a:r>
            <a:rPr lang="es-MX" dirty="0" smtClean="0">
              <a:latin typeface="Arial" pitchFamily="34" charset="0"/>
              <a:cs typeface="Arial" pitchFamily="34" charset="0"/>
            </a:rPr>
            <a:t>Preparación de fabricación de un producto (tiempo y costos)</a:t>
          </a:r>
          <a:endParaRPr lang="es-MX" dirty="0">
            <a:latin typeface="Arial" pitchFamily="34" charset="0"/>
            <a:cs typeface="Arial" pitchFamily="34" charset="0"/>
          </a:endParaRPr>
        </a:p>
      </dgm:t>
    </dgm:pt>
    <dgm:pt modelId="{AB409099-2ABE-42DE-B7C8-B0958F8CE4DA}" type="parTrans" cxnId="{3E4A3485-545D-40E1-9E51-F29DCB4522A4}">
      <dgm:prSet/>
      <dgm:spPr/>
      <dgm:t>
        <a:bodyPr/>
        <a:lstStyle/>
        <a:p>
          <a:endParaRPr lang="es-MX"/>
        </a:p>
      </dgm:t>
    </dgm:pt>
    <dgm:pt modelId="{DEC7E0D5-122D-45D4-A443-E8471C24C0AE}" type="sibTrans" cxnId="{3E4A3485-545D-40E1-9E51-F29DCB4522A4}">
      <dgm:prSet/>
      <dgm:spPr/>
      <dgm:t>
        <a:bodyPr/>
        <a:lstStyle/>
        <a:p>
          <a:endParaRPr lang="es-MX"/>
        </a:p>
      </dgm:t>
    </dgm:pt>
    <dgm:pt modelId="{9541EDBF-1B4B-4261-B425-432EF984ACA5}" type="pres">
      <dgm:prSet presAssocID="{A5354C8F-F486-43C3-9A32-A9E73F1EDA66}" presName="Name0" presStyleCnt="0">
        <dgm:presLayoutVars>
          <dgm:dir/>
          <dgm:animLvl val="lvl"/>
          <dgm:resizeHandles/>
        </dgm:presLayoutVars>
      </dgm:prSet>
      <dgm:spPr/>
      <dgm:t>
        <a:bodyPr/>
        <a:lstStyle/>
        <a:p>
          <a:endParaRPr lang="es-MX"/>
        </a:p>
      </dgm:t>
    </dgm:pt>
    <dgm:pt modelId="{4E0DAC47-E701-4F2D-AA1C-06F8D7325CF4}" type="pres">
      <dgm:prSet presAssocID="{D881909F-1154-4EA9-96F0-55EBA1D743A2}" presName="linNode" presStyleCnt="0"/>
      <dgm:spPr/>
    </dgm:pt>
    <dgm:pt modelId="{6CB2B38E-71AF-4373-896E-AA641BA2817C}" type="pres">
      <dgm:prSet presAssocID="{D881909F-1154-4EA9-96F0-55EBA1D743A2}" presName="parentShp" presStyleLbl="node1" presStyleIdx="0" presStyleCnt="4">
        <dgm:presLayoutVars>
          <dgm:bulletEnabled val="1"/>
        </dgm:presLayoutVars>
      </dgm:prSet>
      <dgm:spPr/>
      <dgm:t>
        <a:bodyPr/>
        <a:lstStyle/>
        <a:p>
          <a:endParaRPr lang="es-MX"/>
        </a:p>
      </dgm:t>
    </dgm:pt>
    <dgm:pt modelId="{6981C1B4-7E18-40E3-8DC2-ACE12D312854}" type="pres">
      <dgm:prSet presAssocID="{D881909F-1154-4EA9-96F0-55EBA1D743A2}" presName="childShp" presStyleLbl="bgAccFollowNode1" presStyleIdx="0" presStyleCnt="4">
        <dgm:presLayoutVars>
          <dgm:bulletEnabled val="1"/>
        </dgm:presLayoutVars>
      </dgm:prSet>
      <dgm:spPr/>
      <dgm:t>
        <a:bodyPr/>
        <a:lstStyle/>
        <a:p>
          <a:endParaRPr lang="es-MX"/>
        </a:p>
      </dgm:t>
    </dgm:pt>
    <dgm:pt modelId="{896B9387-E42F-4A7E-B050-30989FA5B7C9}" type="pres">
      <dgm:prSet presAssocID="{797F5036-EB02-4FBF-BA00-C0C52D798A04}" presName="spacing" presStyleCnt="0"/>
      <dgm:spPr/>
    </dgm:pt>
    <dgm:pt modelId="{95A6C72A-2876-431E-A143-AC5911E8EFB4}" type="pres">
      <dgm:prSet presAssocID="{A7D71E32-6870-49A3-AFFD-5AEE631E5B03}" presName="linNode" presStyleCnt="0"/>
      <dgm:spPr/>
    </dgm:pt>
    <dgm:pt modelId="{1A4D66A5-F5C1-419C-956E-798C2F04493E}" type="pres">
      <dgm:prSet presAssocID="{A7D71E32-6870-49A3-AFFD-5AEE631E5B03}" presName="parentShp" presStyleLbl="node1" presStyleIdx="1" presStyleCnt="4">
        <dgm:presLayoutVars>
          <dgm:bulletEnabled val="1"/>
        </dgm:presLayoutVars>
      </dgm:prSet>
      <dgm:spPr/>
      <dgm:t>
        <a:bodyPr/>
        <a:lstStyle/>
        <a:p>
          <a:endParaRPr lang="es-MX"/>
        </a:p>
      </dgm:t>
    </dgm:pt>
    <dgm:pt modelId="{3397A4CA-BFB0-4864-BE4D-0C2F5A42BB05}" type="pres">
      <dgm:prSet presAssocID="{A7D71E32-6870-49A3-AFFD-5AEE631E5B03}" presName="childShp" presStyleLbl="bgAccFollowNode1" presStyleIdx="1" presStyleCnt="4">
        <dgm:presLayoutVars>
          <dgm:bulletEnabled val="1"/>
        </dgm:presLayoutVars>
      </dgm:prSet>
      <dgm:spPr/>
      <dgm:t>
        <a:bodyPr/>
        <a:lstStyle/>
        <a:p>
          <a:endParaRPr lang="es-MX"/>
        </a:p>
      </dgm:t>
    </dgm:pt>
    <dgm:pt modelId="{00990176-7A28-4FBD-84A7-E0DF7C74DE84}" type="pres">
      <dgm:prSet presAssocID="{28896276-06F8-410D-90AC-76E9BF5D0CEC}" presName="spacing" presStyleCnt="0"/>
      <dgm:spPr/>
    </dgm:pt>
    <dgm:pt modelId="{C3BA75CE-B8ED-442C-A026-ABCAE8B9403A}" type="pres">
      <dgm:prSet presAssocID="{9D07C479-D105-4EF9-A5A0-AD623DAFBB40}" presName="linNode" presStyleCnt="0"/>
      <dgm:spPr/>
    </dgm:pt>
    <dgm:pt modelId="{659AB344-AD11-422D-921E-853EBC9C7AD0}" type="pres">
      <dgm:prSet presAssocID="{9D07C479-D105-4EF9-A5A0-AD623DAFBB40}" presName="parentShp" presStyleLbl="node1" presStyleIdx="2" presStyleCnt="4">
        <dgm:presLayoutVars>
          <dgm:bulletEnabled val="1"/>
        </dgm:presLayoutVars>
      </dgm:prSet>
      <dgm:spPr/>
      <dgm:t>
        <a:bodyPr/>
        <a:lstStyle/>
        <a:p>
          <a:endParaRPr lang="es-MX"/>
        </a:p>
      </dgm:t>
    </dgm:pt>
    <dgm:pt modelId="{8632E0ED-3F64-4127-9B8D-9CCAC0EEE029}" type="pres">
      <dgm:prSet presAssocID="{9D07C479-D105-4EF9-A5A0-AD623DAFBB40}" presName="childShp" presStyleLbl="bgAccFollowNode1" presStyleIdx="2" presStyleCnt="4">
        <dgm:presLayoutVars>
          <dgm:bulletEnabled val="1"/>
        </dgm:presLayoutVars>
      </dgm:prSet>
      <dgm:spPr/>
      <dgm:t>
        <a:bodyPr/>
        <a:lstStyle/>
        <a:p>
          <a:endParaRPr lang="es-MX"/>
        </a:p>
      </dgm:t>
    </dgm:pt>
    <dgm:pt modelId="{8640BBF8-BD6A-4D5A-8189-43C318B5AD43}" type="pres">
      <dgm:prSet presAssocID="{34506D5D-13C2-406C-856C-9DD8688A0D42}" presName="spacing" presStyleCnt="0"/>
      <dgm:spPr/>
    </dgm:pt>
    <dgm:pt modelId="{2FEAD41C-EAAA-413A-A9CF-77030688F8D1}" type="pres">
      <dgm:prSet presAssocID="{E244850D-1C7A-4D1A-AE50-CA3E5D3336D9}" presName="linNode" presStyleCnt="0"/>
      <dgm:spPr/>
    </dgm:pt>
    <dgm:pt modelId="{8866E6F3-278D-42C6-917A-FA52D45B9617}" type="pres">
      <dgm:prSet presAssocID="{E244850D-1C7A-4D1A-AE50-CA3E5D3336D9}" presName="parentShp" presStyleLbl="node1" presStyleIdx="3" presStyleCnt="4">
        <dgm:presLayoutVars>
          <dgm:bulletEnabled val="1"/>
        </dgm:presLayoutVars>
      </dgm:prSet>
      <dgm:spPr/>
      <dgm:t>
        <a:bodyPr/>
        <a:lstStyle/>
        <a:p>
          <a:endParaRPr lang="es-MX"/>
        </a:p>
      </dgm:t>
    </dgm:pt>
    <dgm:pt modelId="{C9301939-AF5F-498C-B48D-4B41078E1107}" type="pres">
      <dgm:prSet presAssocID="{E244850D-1C7A-4D1A-AE50-CA3E5D3336D9}" presName="childShp" presStyleLbl="bgAccFollowNode1" presStyleIdx="3" presStyleCnt="4">
        <dgm:presLayoutVars>
          <dgm:bulletEnabled val="1"/>
        </dgm:presLayoutVars>
      </dgm:prSet>
      <dgm:spPr/>
      <dgm:t>
        <a:bodyPr/>
        <a:lstStyle/>
        <a:p>
          <a:endParaRPr lang="es-MX"/>
        </a:p>
      </dgm:t>
    </dgm:pt>
  </dgm:ptLst>
  <dgm:cxnLst>
    <dgm:cxn modelId="{D55FE197-019B-43FA-9C92-D3BB0D7BB7C7}" type="presOf" srcId="{3EB26744-1AF9-4988-9B01-75008853B58C}" destId="{6981C1B4-7E18-40E3-8DC2-ACE12D312854}" srcOrd="0" destOrd="1" presId="urn:microsoft.com/office/officeart/2005/8/layout/vList6"/>
    <dgm:cxn modelId="{91A08203-4481-4B39-8B5B-595CB8858344}" srcId="{D881909F-1154-4EA9-96F0-55EBA1D743A2}" destId="{5A9F51D6-A414-40F1-B20E-CCD7EAA0F279}" srcOrd="2" destOrd="0" parTransId="{6F00B728-2C70-46AA-AE5B-B331EA9B8CF6}" sibTransId="{E918B74E-2C5C-4EA7-8996-582F814B2964}"/>
    <dgm:cxn modelId="{E77BD100-F53C-42F7-AA3E-51D60D4F0107}" type="presOf" srcId="{5714A3A6-C82F-4742-91D1-DE7EC962D864}" destId="{8632E0ED-3F64-4127-9B8D-9CCAC0EEE029}" srcOrd="0" destOrd="0" presId="urn:microsoft.com/office/officeart/2005/8/layout/vList6"/>
    <dgm:cxn modelId="{FCB41847-3A76-4E41-839A-F903AD146468}" srcId="{D881909F-1154-4EA9-96F0-55EBA1D743A2}" destId="{3EB26744-1AF9-4988-9B01-75008853B58C}" srcOrd="1" destOrd="0" parTransId="{695177C9-88A1-4AC2-BAE6-03A3C3A2AC92}" sibTransId="{CE62C184-CE43-4CAB-B4D8-4B9801B0F840}"/>
    <dgm:cxn modelId="{3E51DD90-7844-431E-A548-A80D3C192440}" srcId="{A5354C8F-F486-43C3-9A32-A9E73F1EDA66}" destId="{D881909F-1154-4EA9-96F0-55EBA1D743A2}" srcOrd="0" destOrd="0" parTransId="{3D445C08-9361-4753-A6EE-E4961C4B578B}" sibTransId="{797F5036-EB02-4FBF-BA00-C0C52D798A04}"/>
    <dgm:cxn modelId="{EEFB0929-1BD1-49F0-AFE1-D38F4C9DEC87}" type="presOf" srcId="{9D07C479-D105-4EF9-A5A0-AD623DAFBB40}" destId="{659AB344-AD11-422D-921E-853EBC9C7AD0}" srcOrd="0" destOrd="0" presId="urn:microsoft.com/office/officeart/2005/8/layout/vList6"/>
    <dgm:cxn modelId="{F20C9EB4-F1F8-4B47-AC59-992C1FA70573}" srcId="{9D07C479-D105-4EF9-A5A0-AD623DAFBB40}" destId="{5714A3A6-C82F-4742-91D1-DE7EC962D864}" srcOrd="0" destOrd="0" parTransId="{E634E73A-86FE-44DC-80FB-75C34007AB21}" sibTransId="{F8BF7FA3-369E-461E-B536-E7E358083D37}"/>
    <dgm:cxn modelId="{4A0FF9F0-8348-4900-9E4C-71F4749A3125}" type="presOf" srcId="{E244850D-1C7A-4D1A-AE50-CA3E5D3336D9}" destId="{8866E6F3-278D-42C6-917A-FA52D45B9617}" srcOrd="0" destOrd="0" presId="urn:microsoft.com/office/officeart/2005/8/layout/vList6"/>
    <dgm:cxn modelId="{F2D0618B-8B85-46FB-9F28-221BB3C970F3}" type="presOf" srcId="{A7D71E32-6870-49A3-AFFD-5AEE631E5B03}" destId="{1A4D66A5-F5C1-419C-956E-798C2F04493E}" srcOrd="0" destOrd="0" presId="urn:microsoft.com/office/officeart/2005/8/layout/vList6"/>
    <dgm:cxn modelId="{8A4E4645-CEA3-4D82-837C-229FE5D8939D}" type="presOf" srcId="{F17AD601-C08C-4E30-A814-25C0A52BEE4A}" destId="{C9301939-AF5F-498C-B48D-4B41078E1107}" srcOrd="0" destOrd="0" presId="urn:microsoft.com/office/officeart/2005/8/layout/vList6"/>
    <dgm:cxn modelId="{FD5CB0C6-FC1E-4E67-9222-550D779FEC6B}" srcId="{A5354C8F-F486-43C3-9A32-A9E73F1EDA66}" destId="{E244850D-1C7A-4D1A-AE50-CA3E5D3336D9}" srcOrd="3" destOrd="0" parTransId="{93C3C221-5975-4B59-AC12-7D1A731566C9}" sibTransId="{31DC55C8-9673-4CC7-98F8-B7666CF3E8AC}"/>
    <dgm:cxn modelId="{792D6616-9F78-440E-85F7-195913E4F946}" type="presOf" srcId="{254D51AF-8747-42AF-8642-7733B70E9620}" destId="{3397A4CA-BFB0-4864-BE4D-0C2F5A42BB05}" srcOrd="0" destOrd="0" presId="urn:microsoft.com/office/officeart/2005/8/layout/vList6"/>
    <dgm:cxn modelId="{54DC263F-9792-4B1C-8DF2-5C6D36425584}" srcId="{D881909F-1154-4EA9-96F0-55EBA1D743A2}" destId="{CED020D4-7009-42DD-BEA1-9C6D2419261E}" srcOrd="0" destOrd="0" parTransId="{299005EC-BC9A-4D28-B851-33EF4965F7E6}" sibTransId="{92A2BAD7-064D-4BD8-A39B-49BAA12F4CE1}"/>
    <dgm:cxn modelId="{A522FEAE-2337-45A3-830F-68522C96FC45}" type="presOf" srcId="{A5354C8F-F486-43C3-9A32-A9E73F1EDA66}" destId="{9541EDBF-1B4B-4261-B425-432EF984ACA5}" srcOrd="0" destOrd="0" presId="urn:microsoft.com/office/officeart/2005/8/layout/vList6"/>
    <dgm:cxn modelId="{079720BC-9168-4161-81B8-6A575CFF17EC}" srcId="{A7D71E32-6870-49A3-AFFD-5AEE631E5B03}" destId="{254D51AF-8747-42AF-8642-7733B70E9620}" srcOrd="0" destOrd="0" parTransId="{99860599-723E-4AE7-92B8-3047B654A486}" sibTransId="{438CC2C9-9A48-4144-9383-9CB9BD78D802}"/>
    <dgm:cxn modelId="{C9D09F4C-21C2-42D0-9729-EC00E4CACF3D}" type="presOf" srcId="{D881909F-1154-4EA9-96F0-55EBA1D743A2}" destId="{6CB2B38E-71AF-4373-896E-AA641BA2817C}" srcOrd="0" destOrd="0" presId="urn:microsoft.com/office/officeart/2005/8/layout/vList6"/>
    <dgm:cxn modelId="{4E7C98FF-0E30-456A-B870-FB756D3E0B30}" srcId="{A5354C8F-F486-43C3-9A32-A9E73F1EDA66}" destId="{A7D71E32-6870-49A3-AFFD-5AEE631E5B03}" srcOrd="1" destOrd="0" parTransId="{914A8BC6-8E50-4419-AEC5-953F4F884BB5}" sibTransId="{28896276-06F8-410D-90AC-76E9BF5D0CEC}"/>
    <dgm:cxn modelId="{532AC101-49C1-4366-B3EE-07C34C8FC325}" srcId="{A5354C8F-F486-43C3-9A32-A9E73F1EDA66}" destId="{9D07C479-D105-4EF9-A5A0-AD623DAFBB40}" srcOrd="2" destOrd="0" parTransId="{9184FDB0-8292-4CB0-B575-81A14746C712}" sibTransId="{34506D5D-13C2-406C-856C-9DD8688A0D42}"/>
    <dgm:cxn modelId="{BCDFBD9E-325B-4893-B212-2AD710F3BCE6}" type="presOf" srcId="{CED020D4-7009-42DD-BEA1-9C6D2419261E}" destId="{6981C1B4-7E18-40E3-8DC2-ACE12D312854}" srcOrd="0" destOrd="0" presId="urn:microsoft.com/office/officeart/2005/8/layout/vList6"/>
    <dgm:cxn modelId="{446EEE18-FB4B-4FCA-8771-2D79806BC812}" type="presOf" srcId="{5A9F51D6-A414-40F1-B20E-CCD7EAA0F279}" destId="{6981C1B4-7E18-40E3-8DC2-ACE12D312854}" srcOrd="0" destOrd="2" presId="urn:microsoft.com/office/officeart/2005/8/layout/vList6"/>
    <dgm:cxn modelId="{3E4A3485-545D-40E1-9E51-F29DCB4522A4}" srcId="{E244850D-1C7A-4D1A-AE50-CA3E5D3336D9}" destId="{F17AD601-C08C-4E30-A814-25C0A52BEE4A}" srcOrd="0" destOrd="0" parTransId="{AB409099-2ABE-42DE-B7C8-B0958F8CE4DA}" sibTransId="{DEC7E0D5-122D-45D4-A443-E8471C24C0AE}"/>
    <dgm:cxn modelId="{01F0A352-C8C5-49CE-91D9-2AFE527F6DAA}" type="presParOf" srcId="{9541EDBF-1B4B-4261-B425-432EF984ACA5}" destId="{4E0DAC47-E701-4F2D-AA1C-06F8D7325CF4}" srcOrd="0" destOrd="0" presId="urn:microsoft.com/office/officeart/2005/8/layout/vList6"/>
    <dgm:cxn modelId="{B95B21F0-41EB-4755-949C-1297454769D4}" type="presParOf" srcId="{4E0DAC47-E701-4F2D-AA1C-06F8D7325CF4}" destId="{6CB2B38E-71AF-4373-896E-AA641BA2817C}" srcOrd="0" destOrd="0" presId="urn:microsoft.com/office/officeart/2005/8/layout/vList6"/>
    <dgm:cxn modelId="{6C315DDC-B3E0-4652-BDDB-3FD4CAC714F8}" type="presParOf" srcId="{4E0DAC47-E701-4F2D-AA1C-06F8D7325CF4}" destId="{6981C1B4-7E18-40E3-8DC2-ACE12D312854}" srcOrd="1" destOrd="0" presId="urn:microsoft.com/office/officeart/2005/8/layout/vList6"/>
    <dgm:cxn modelId="{4AB989FF-8A30-4548-A5E3-3AFA2ECE5E99}" type="presParOf" srcId="{9541EDBF-1B4B-4261-B425-432EF984ACA5}" destId="{896B9387-E42F-4A7E-B050-30989FA5B7C9}" srcOrd="1" destOrd="0" presId="urn:microsoft.com/office/officeart/2005/8/layout/vList6"/>
    <dgm:cxn modelId="{05BC7DEA-F705-4048-9092-46A38A1C5721}" type="presParOf" srcId="{9541EDBF-1B4B-4261-B425-432EF984ACA5}" destId="{95A6C72A-2876-431E-A143-AC5911E8EFB4}" srcOrd="2" destOrd="0" presId="urn:microsoft.com/office/officeart/2005/8/layout/vList6"/>
    <dgm:cxn modelId="{B4875F38-79F6-4FE5-A6AA-5130DCBE017C}" type="presParOf" srcId="{95A6C72A-2876-431E-A143-AC5911E8EFB4}" destId="{1A4D66A5-F5C1-419C-956E-798C2F04493E}" srcOrd="0" destOrd="0" presId="urn:microsoft.com/office/officeart/2005/8/layout/vList6"/>
    <dgm:cxn modelId="{EFC809C0-3C9D-4357-887A-67DDD8561644}" type="presParOf" srcId="{95A6C72A-2876-431E-A143-AC5911E8EFB4}" destId="{3397A4CA-BFB0-4864-BE4D-0C2F5A42BB05}" srcOrd="1" destOrd="0" presId="urn:microsoft.com/office/officeart/2005/8/layout/vList6"/>
    <dgm:cxn modelId="{ED00FD9C-FA70-42ED-89DB-5F9C67A787EB}" type="presParOf" srcId="{9541EDBF-1B4B-4261-B425-432EF984ACA5}" destId="{00990176-7A28-4FBD-84A7-E0DF7C74DE84}" srcOrd="3" destOrd="0" presId="urn:microsoft.com/office/officeart/2005/8/layout/vList6"/>
    <dgm:cxn modelId="{8927D4D5-428D-49B7-83B6-D8731A763E6F}" type="presParOf" srcId="{9541EDBF-1B4B-4261-B425-432EF984ACA5}" destId="{C3BA75CE-B8ED-442C-A026-ABCAE8B9403A}" srcOrd="4" destOrd="0" presId="urn:microsoft.com/office/officeart/2005/8/layout/vList6"/>
    <dgm:cxn modelId="{498E956D-ECC3-43FD-97E1-9D2C4BB0A52A}" type="presParOf" srcId="{C3BA75CE-B8ED-442C-A026-ABCAE8B9403A}" destId="{659AB344-AD11-422D-921E-853EBC9C7AD0}" srcOrd="0" destOrd="0" presId="urn:microsoft.com/office/officeart/2005/8/layout/vList6"/>
    <dgm:cxn modelId="{DDA49329-6534-41CA-8B2D-E9321AAA7178}" type="presParOf" srcId="{C3BA75CE-B8ED-442C-A026-ABCAE8B9403A}" destId="{8632E0ED-3F64-4127-9B8D-9CCAC0EEE029}" srcOrd="1" destOrd="0" presId="urn:microsoft.com/office/officeart/2005/8/layout/vList6"/>
    <dgm:cxn modelId="{CDF237EC-C517-416A-85C4-39534E8314B4}" type="presParOf" srcId="{9541EDBF-1B4B-4261-B425-432EF984ACA5}" destId="{8640BBF8-BD6A-4D5A-8189-43C318B5AD43}" srcOrd="5" destOrd="0" presId="urn:microsoft.com/office/officeart/2005/8/layout/vList6"/>
    <dgm:cxn modelId="{53168546-B951-42B3-977D-AE4172A213AA}" type="presParOf" srcId="{9541EDBF-1B4B-4261-B425-432EF984ACA5}" destId="{2FEAD41C-EAAA-413A-A9CF-77030688F8D1}" srcOrd="6" destOrd="0" presId="urn:microsoft.com/office/officeart/2005/8/layout/vList6"/>
    <dgm:cxn modelId="{B1CE16EB-EA6E-457B-A2FE-3DA139969E91}" type="presParOf" srcId="{2FEAD41C-EAAA-413A-A9CF-77030688F8D1}" destId="{8866E6F3-278D-42C6-917A-FA52D45B9617}" srcOrd="0" destOrd="0" presId="urn:microsoft.com/office/officeart/2005/8/layout/vList6"/>
    <dgm:cxn modelId="{1908DEED-9467-41AF-8AAB-3F9968B6BA44}" type="presParOf" srcId="{2FEAD41C-EAAA-413A-A9CF-77030688F8D1}" destId="{C9301939-AF5F-498C-B48D-4B41078E1107}"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0112BE-4B10-41E5-9EE8-C81B17105904}" type="doc">
      <dgm:prSet loTypeId="urn:microsoft.com/office/officeart/2005/8/layout/vList3#1" loCatId="list" qsTypeId="urn:microsoft.com/office/officeart/2005/8/quickstyle/simple1" qsCatId="simple" csTypeId="urn:microsoft.com/office/officeart/2005/8/colors/accent0_2" csCatId="mainScheme" phldr="1"/>
      <dgm:spPr/>
      <dgm:t>
        <a:bodyPr/>
        <a:lstStyle/>
        <a:p>
          <a:endParaRPr lang="es-MX"/>
        </a:p>
      </dgm:t>
    </dgm:pt>
    <dgm:pt modelId="{2E240635-166A-4217-B5A6-AB9BE65E88C1}">
      <dgm:prSet custT="1"/>
      <dgm:spPr/>
      <dgm:t>
        <a:bodyPr/>
        <a:lstStyle/>
        <a:p>
          <a:pPr rtl="0"/>
          <a:r>
            <a:rPr lang="es-MX" sz="2800" dirty="0" smtClean="0"/>
            <a:t>Divide el inventario disponible en tres clases según su volumen anual en dinero.</a:t>
          </a:r>
          <a:endParaRPr lang="es-MX" sz="2800" dirty="0"/>
        </a:p>
      </dgm:t>
    </dgm:pt>
    <dgm:pt modelId="{D58B2FD9-857A-45D5-94C7-295A3C73601C}" type="parTrans" cxnId="{2B126002-E5B0-47E7-B807-8C0A88AF57C8}">
      <dgm:prSet/>
      <dgm:spPr/>
      <dgm:t>
        <a:bodyPr/>
        <a:lstStyle/>
        <a:p>
          <a:endParaRPr lang="es-MX" sz="2800">
            <a:solidFill>
              <a:schemeClr val="tx1"/>
            </a:solidFill>
          </a:endParaRPr>
        </a:p>
      </dgm:t>
    </dgm:pt>
    <dgm:pt modelId="{44B674B5-EF21-49D1-9F51-1243FCD19C1B}" type="sibTrans" cxnId="{2B126002-E5B0-47E7-B807-8C0A88AF57C8}">
      <dgm:prSet/>
      <dgm:spPr/>
      <dgm:t>
        <a:bodyPr/>
        <a:lstStyle/>
        <a:p>
          <a:endParaRPr lang="es-MX" sz="2800">
            <a:solidFill>
              <a:schemeClr val="tx1"/>
            </a:solidFill>
          </a:endParaRPr>
        </a:p>
      </dgm:t>
    </dgm:pt>
    <dgm:pt modelId="{9B6E72A9-A419-4CDA-8A74-A33A8BB5CFC6}">
      <dgm:prSet custT="1"/>
      <dgm:spPr/>
      <dgm:t>
        <a:bodyPr/>
        <a:lstStyle/>
        <a:p>
          <a:pPr rtl="0"/>
          <a:r>
            <a:rPr lang="es-MX" sz="2800" dirty="0" smtClean="0"/>
            <a:t>Se conoce como principio de Pareto y establece que hay “pocos artículos cruciales y michos triviales”</a:t>
          </a:r>
          <a:endParaRPr lang="es-MX" sz="2800" dirty="0"/>
        </a:p>
      </dgm:t>
    </dgm:pt>
    <dgm:pt modelId="{3976DA87-08C4-4961-9626-09D20E26DBCE}" type="parTrans" cxnId="{41632E8A-46B4-4315-AC0B-37D8818F3BA8}">
      <dgm:prSet/>
      <dgm:spPr/>
      <dgm:t>
        <a:bodyPr/>
        <a:lstStyle/>
        <a:p>
          <a:endParaRPr lang="es-MX" sz="2800">
            <a:solidFill>
              <a:schemeClr val="tx1"/>
            </a:solidFill>
          </a:endParaRPr>
        </a:p>
      </dgm:t>
    </dgm:pt>
    <dgm:pt modelId="{D1F2D7E3-4235-4C13-8C99-1EFC579D4CDA}" type="sibTrans" cxnId="{41632E8A-46B4-4315-AC0B-37D8818F3BA8}">
      <dgm:prSet/>
      <dgm:spPr/>
      <dgm:t>
        <a:bodyPr/>
        <a:lstStyle/>
        <a:p>
          <a:endParaRPr lang="es-MX" sz="2800">
            <a:solidFill>
              <a:schemeClr val="tx1"/>
            </a:solidFill>
          </a:endParaRPr>
        </a:p>
      </dgm:t>
    </dgm:pt>
    <dgm:pt modelId="{0C472006-B2EC-4D65-A85E-B900F417C34D}" type="pres">
      <dgm:prSet presAssocID="{FF0112BE-4B10-41E5-9EE8-C81B17105904}" presName="linearFlow" presStyleCnt="0">
        <dgm:presLayoutVars>
          <dgm:dir/>
          <dgm:resizeHandles val="exact"/>
        </dgm:presLayoutVars>
      </dgm:prSet>
      <dgm:spPr/>
      <dgm:t>
        <a:bodyPr/>
        <a:lstStyle/>
        <a:p>
          <a:endParaRPr lang="es-MX"/>
        </a:p>
      </dgm:t>
    </dgm:pt>
    <dgm:pt modelId="{114C9FBA-17FF-4A67-A036-5D85DD9AEE01}" type="pres">
      <dgm:prSet presAssocID="{2E240635-166A-4217-B5A6-AB9BE65E88C1}" presName="composite" presStyleCnt="0"/>
      <dgm:spPr/>
      <dgm:t>
        <a:bodyPr/>
        <a:lstStyle/>
        <a:p>
          <a:endParaRPr lang="es-MX"/>
        </a:p>
      </dgm:t>
    </dgm:pt>
    <dgm:pt modelId="{809796C8-B162-4938-ABAA-2E17D1BA6DEA}" type="pres">
      <dgm:prSet presAssocID="{2E240635-166A-4217-B5A6-AB9BE65E88C1}"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t>
        <a:bodyPr/>
        <a:lstStyle/>
        <a:p>
          <a:endParaRPr lang="es-MX"/>
        </a:p>
      </dgm:t>
    </dgm:pt>
    <dgm:pt modelId="{7569EE10-DF92-47FD-8471-6AD376BCCF95}" type="pres">
      <dgm:prSet presAssocID="{2E240635-166A-4217-B5A6-AB9BE65E88C1}" presName="txShp" presStyleLbl="node1" presStyleIdx="0" presStyleCnt="2" custLinFactNeighborX="-1600" custLinFactNeighborY="-8536">
        <dgm:presLayoutVars>
          <dgm:bulletEnabled val="1"/>
        </dgm:presLayoutVars>
      </dgm:prSet>
      <dgm:spPr/>
      <dgm:t>
        <a:bodyPr/>
        <a:lstStyle/>
        <a:p>
          <a:endParaRPr lang="es-MX"/>
        </a:p>
      </dgm:t>
    </dgm:pt>
    <dgm:pt modelId="{E4030D14-C69C-42AB-B33B-07C891B24A78}" type="pres">
      <dgm:prSet presAssocID="{44B674B5-EF21-49D1-9F51-1243FCD19C1B}" presName="spacing" presStyleCnt="0"/>
      <dgm:spPr/>
      <dgm:t>
        <a:bodyPr/>
        <a:lstStyle/>
        <a:p>
          <a:endParaRPr lang="es-MX"/>
        </a:p>
      </dgm:t>
    </dgm:pt>
    <dgm:pt modelId="{43797708-3B8A-4856-AE06-242ED1CD17F9}" type="pres">
      <dgm:prSet presAssocID="{9B6E72A9-A419-4CDA-8A74-A33A8BB5CFC6}" presName="composite" presStyleCnt="0"/>
      <dgm:spPr/>
      <dgm:t>
        <a:bodyPr/>
        <a:lstStyle/>
        <a:p>
          <a:endParaRPr lang="es-MX"/>
        </a:p>
      </dgm:t>
    </dgm:pt>
    <dgm:pt modelId="{9FBD0050-AFCF-430E-BE83-2B8511A3A0C7}" type="pres">
      <dgm:prSet presAssocID="{9B6E72A9-A419-4CDA-8A74-A33A8BB5CFC6}"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t="-23000" b="-23000"/>
          </a:stretch>
        </a:blipFill>
      </dgm:spPr>
      <dgm:t>
        <a:bodyPr/>
        <a:lstStyle/>
        <a:p>
          <a:endParaRPr lang="es-MX"/>
        </a:p>
      </dgm:t>
    </dgm:pt>
    <dgm:pt modelId="{80170791-A1B0-409E-B012-0FDE63D6F045}" type="pres">
      <dgm:prSet presAssocID="{9B6E72A9-A419-4CDA-8A74-A33A8BB5CFC6}" presName="txShp" presStyleLbl="node1" presStyleIdx="1" presStyleCnt="2">
        <dgm:presLayoutVars>
          <dgm:bulletEnabled val="1"/>
        </dgm:presLayoutVars>
      </dgm:prSet>
      <dgm:spPr/>
      <dgm:t>
        <a:bodyPr/>
        <a:lstStyle/>
        <a:p>
          <a:endParaRPr lang="es-MX"/>
        </a:p>
      </dgm:t>
    </dgm:pt>
  </dgm:ptLst>
  <dgm:cxnLst>
    <dgm:cxn modelId="{2B126002-E5B0-47E7-B807-8C0A88AF57C8}" srcId="{FF0112BE-4B10-41E5-9EE8-C81B17105904}" destId="{2E240635-166A-4217-B5A6-AB9BE65E88C1}" srcOrd="0" destOrd="0" parTransId="{D58B2FD9-857A-45D5-94C7-295A3C73601C}" sibTransId="{44B674B5-EF21-49D1-9F51-1243FCD19C1B}"/>
    <dgm:cxn modelId="{0D07456A-EC21-4350-9DD3-2517EDAE1CA0}" type="presOf" srcId="{2E240635-166A-4217-B5A6-AB9BE65E88C1}" destId="{7569EE10-DF92-47FD-8471-6AD376BCCF95}" srcOrd="0" destOrd="0" presId="urn:microsoft.com/office/officeart/2005/8/layout/vList3#1"/>
    <dgm:cxn modelId="{41632E8A-46B4-4315-AC0B-37D8818F3BA8}" srcId="{FF0112BE-4B10-41E5-9EE8-C81B17105904}" destId="{9B6E72A9-A419-4CDA-8A74-A33A8BB5CFC6}" srcOrd="1" destOrd="0" parTransId="{3976DA87-08C4-4961-9626-09D20E26DBCE}" sibTransId="{D1F2D7E3-4235-4C13-8C99-1EFC579D4CDA}"/>
    <dgm:cxn modelId="{D9F17599-F5DE-49AA-8BDC-0DE38AF011EE}" type="presOf" srcId="{FF0112BE-4B10-41E5-9EE8-C81B17105904}" destId="{0C472006-B2EC-4D65-A85E-B900F417C34D}" srcOrd="0" destOrd="0" presId="urn:microsoft.com/office/officeart/2005/8/layout/vList3#1"/>
    <dgm:cxn modelId="{53B50B45-A772-4BC0-803D-4F7DA4FE1651}" type="presOf" srcId="{9B6E72A9-A419-4CDA-8A74-A33A8BB5CFC6}" destId="{80170791-A1B0-409E-B012-0FDE63D6F045}" srcOrd="0" destOrd="0" presId="urn:microsoft.com/office/officeart/2005/8/layout/vList3#1"/>
    <dgm:cxn modelId="{492FD5D3-11DE-41B9-B800-018BC5699131}" type="presParOf" srcId="{0C472006-B2EC-4D65-A85E-B900F417C34D}" destId="{114C9FBA-17FF-4A67-A036-5D85DD9AEE01}" srcOrd="0" destOrd="0" presId="urn:microsoft.com/office/officeart/2005/8/layout/vList3#1"/>
    <dgm:cxn modelId="{69676545-B5D9-48EC-A694-19B93BE4D422}" type="presParOf" srcId="{114C9FBA-17FF-4A67-A036-5D85DD9AEE01}" destId="{809796C8-B162-4938-ABAA-2E17D1BA6DEA}" srcOrd="0" destOrd="0" presId="urn:microsoft.com/office/officeart/2005/8/layout/vList3#1"/>
    <dgm:cxn modelId="{C65158EB-587A-49AE-BF06-DB641D66521F}" type="presParOf" srcId="{114C9FBA-17FF-4A67-A036-5D85DD9AEE01}" destId="{7569EE10-DF92-47FD-8471-6AD376BCCF95}" srcOrd="1" destOrd="0" presId="urn:microsoft.com/office/officeart/2005/8/layout/vList3#1"/>
    <dgm:cxn modelId="{91DD6750-FD25-43E3-8498-28D6752B9B33}" type="presParOf" srcId="{0C472006-B2EC-4D65-A85E-B900F417C34D}" destId="{E4030D14-C69C-42AB-B33B-07C891B24A78}" srcOrd="1" destOrd="0" presId="urn:microsoft.com/office/officeart/2005/8/layout/vList3#1"/>
    <dgm:cxn modelId="{69E6C870-F1C5-4DBD-A949-E6676431C2CB}" type="presParOf" srcId="{0C472006-B2EC-4D65-A85E-B900F417C34D}" destId="{43797708-3B8A-4856-AE06-242ED1CD17F9}" srcOrd="2" destOrd="0" presId="urn:microsoft.com/office/officeart/2005/8/layout/vList3#1"/>
    <dgm:cxn modelId="{0EB17EFC-7A5C-488C-9FB1-4DA6A5B3E83F}" type="presParOf" srcId="{43797708-3B8A-4856-AE06-242ED1CD17F9}" destId="{9FBD0050-AFCF-430E-BE83-2B8511A3A0C7}" srcOrd="0" destOrd="0" presId="urn:microsoft.com/office/officeart/2005/8/layout/vList3#1"/>
    <dgm:cxn modelId="{BB625A1A-84EA-4B5F-8D73-34F9DE3589DA}" type="presParOf" srcId="{43797708-3B8A-4856-AE06-242ED1CD17F9}" destId="{80170791-A1B0-409E-B012-0FDE63D6F045}"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7E30C84-459D-4E73-8B8C-5AD11D0CAABC}" type="doc">
      <dgm:prSet loTypeId="urn:microsoft.com/office/officeart/2005/8/layout/venn1" loCatId="relationship" qsTypeId="urn:microsoft.com/office/officeart/2005/8/quickstyle/3d1" qsCatId="3D" csTypeId="urn:microsoft.com/office/officeart/2005/8/colors/accent4_2" csCatId="accent4"/>
      <dgm:spPr/>
      <dgm:t>
        <a:bodyPr/>
        <a:lstStyle/>
        <a:p>
          <a:endParaRPr lang="es-MX"/>
        </a:p>
      </dgm:t>
    </dgm:pt>
    <dgm:pt modelId="{CAAECFFF-482F-4817-9DD2-E7F0AD1265F0}">
      <dgm:prSet custT="1"/>
      <dgm:spPr/>
      <dgm:t>
        <a:bodyPr/>
        <a:lstStyle/>
        <a:p>
          <a:pPr rtl="0"/>
          <a:r>
            <a:rPr lang="es-MX" sz="1800" dirty="0" smtClean="0">
              <a:solidFill>
                <a:schemeClr val="bg1"/>
              </a:solidFill>
            </a:rPr>
            <a:t>Mayores recursos de compras para los artículos A que para los C</a:t>
          </a:r>
          <a:endParaRPr lang="es-MX" sz="1800" dirty="0">
            <a:solidFill>
              <a:schemeClr val="bg1"/>
            </a:solidFill>
          </a:endParaRPr>
        </a:p>
      </dgm:t>
    </dgm:pt>
    <dgm:pt modelId="{750D247A-24E3-4F19-824E-9410D392C2B4}" type="parTrans" cxnId="{7EBEF2C0-96C9-498D-98D4-EE9C107B706B}">
      <dgm:prSet/>
      <dgm:spPr/>
      <dgm:t>
        <a:bodyPr/>
        <a:lstStyle/>
        <a:p>
          <a:endParaRPr lang="es-MX" sz="1800">
            <a:solidFill>
              <a:schemeClr val="bg1"/>
            </a:solidFill>
          </a:endParaRPr>
        </a:p>
      </dgm:t>
    </dgm:pt>
    <dgm:pt modelId="{E0A4967B-DC46-4B57-9092-B26E1AF6BC3C}" type="sibTrans" cxnId="{7EBEF2C0-96C9-498D-98D4-EE9C107B706B}">
      <dgm:prSet/>
      <dgm:spPr/>
      <dgm:t>
        <a:bodyPr/>
        <a:lstStyle/>
        <a:p>
          <a:endParaRPr lang="es-MX" sz="1800">
            <a:solidFill>
              <a:schemeClr val="bg1"/>
            </a:solidFill>
          </a:endParaRPr>
        </a:p>
      </dgm:t>
    </dgm:pt>
    <dgm:pt modelId="{68BE9F59-BF27-41D8-B13C-F6A7C299B5D0}">
      <dgm:prSet custT="1"/>
      <dgm:spPr/>
      <dgm:t>
        <a:bodyPr/>
        <a:lstStyle/>
        <a:p>
          <a:pPr rtl="0"/>
          <a:r>
            <a:rPr lang="es-MX" sz="1800" smtClean="0">
              <a:solidFill>
                <a:schemeClr val="bg1"/>
              </a:solidFill>
            </a:rPr>
            <a:t>Los artículos A deben tener un control físico mas estricto</a:t>
          </a:r>
          <a:endParaRPr lang="es-MX" sz="1800" dirty="0">
            <a:solidFill>
              <a:schemeClr val="bg1"/>
            </a:solidFill>
          </a:endParaRPr>
        </a:p>
      </dgm:t>
    </dgm:pt>
    <dgm:pt modelId="{ED543891-C8C1-42D1-B852-FA004E2CC1E0}" type="parTrans" cxnId="{FF75C700-2608-4BBE-935A-78C364EAF9BE}">
      <dgm:prSet/>
      <dgm:spPr/>
      <dgm:t>
        <a:bodyPr/>
        <a:lstStyle/>
        <a:p>
          <a:endParaRPr lang="es-MX" sz="1800">
            <a:solidFill>
              <a:schemeClr val="bg1"/>
            </a:solidFill>
          </a:endParaRPr>
        </a:p>
      </dgm:t>
    </dgm:pt>
    <dgm:pt modelId="{433E4AD6-F371-4A1C-A748-8DEAB150C93B}" type="sibTrans" cxnId="{FF75C700-2608-4BBE-935A-78C364EAF9BE}">
      <dgm:prSet/>
      <dgm:spPr/>
      <dgm:t>
        <a:bodyPr/>
        <a:lstStyle/>
        <a:p>
          <a:endParaRPr lang="es-MX" sz="1800">
            <a:solidFill>
              <a:schemeClr val="bg1"/>
            </a:solidFill>
          </a:endParaRPr>
        </a:p>
      </dgm:t>
    </dgm:pt>
    <dgm:pt modelId="{2F68E279-973D-4B6E-8CFB-02123324982E}">
      <dgm:prSet custT="1"/>
      <dgm:spPr/>
      <dgm:t>
        <a:bodyPr/>
        <a:lstStyle/>
        <a:p>
          <a:pPr rtl="0"/>
          <a:r>
            <a:rPr lang="es-MX" sz="1800" smtClean="0">
              <a:solidFill>
                <a:schemeClr val="bg1"/>
              </a:solidFill>
            </a:rPr>
            <a:t>El pronostico de los artículos A merece mas cuidado que el de los otros artículos</a:t>
          </a:r>
          <a:endParaRPr lang="es-MX" sz="1800" dirty="0">
            <a:solidFill>
              <a:schemeClr val="bg1"/>
            </a:solidFill>
          </a:endParaRPr>
        </a:p>
      </dgm:t>
    </dgm:pt>
    <dgm:pt modelId="{31E51DC2-19ED-4AB1-AE8B-B4FDCCAE4000}" type="parTrans" cxnId="{4519F77B-C455-4388-8D2F-B989755E2E2B}">
      <dgm:prSet/>
      <dgm:spPr/>
      <dgm:t>
        <a:bodyPr/>
        <a:lstStyle/>
        <a:p>
          <a:endParaRPr lang="es-MX" sz="1800">
            <a:solidFill>
              <a:schemeClr val="bg1"/>
            </a:solidFill>
          </a:endParaRPr>
        </a:p>
      </dgm:t>
    </dgm:pt>
    <dgm:pt modelId="{ACA8F4C7-5A75-4E01-9EFB-C275F618D0D5}" type="sibTrans" cxnId="{4519F77B-C455-4388-8D2F-B989755E2E2B}">
      <dgm:prSet/>
      <dgm:spPr/>
      <dgm:t>
        <a:bodyPr/>
        <a:lstStyle/>
        <a:p>
          <a:endParaRPr lang="es-MX" sz="1800">
            <a:solidFill>
              <a:schemeClr val="bg1"/>
            </a:solidFill>
          </a:endParaRPr>
        </a:p>
      </dgm:t>
    </dgm:pt>
    <dgm:pt modelId="{60E733AE-6238-4981-A009-9DB84431B69F}" type="pres">
      <dgm:prSet presAssocID="{47E30C84-459D-4E73-8B8C-5AD11D0CAABC}" presName="compositeShape" presStyleCnt="0">
        <dgm:presLayoutVars>
          <dgm:chMax val="7"/>
          <dgm:dir/>
          <dgm:resizeHandles val="exact"/>
        </dgm:presLayoutVars>
      </dgm:prSet>
      <dgm:spPr/>
      <dgm:t>
        <a:bodyPr/>
        <a:lstStyle/>
        <a:p>
          <a:endParaRPr lang="es-MX"/>
        </a:p>
      </dgm:t>
    </dgm:pt>
    <dgm:pt modelId="{DF9E1C71-652B-4847-97BE-C4AC4403429E}" type="pres">
      <dgm:prSet presAssocID="{CAAECFFF-482F-4817-9DD2-E7F0AD1265F0}" presName="circ1" presStyleLbl="vennNode1" presStyleIdx="0" presStyleCnt="3"/>
      <dgm:spPr/>
      <dgm:t>
        <a:bodyPr/>
        <a:lstStyle/>
        <a:p>
          <a:endParaRPr lang="es-MX"/>
        </a:p>
      </dgm:t>
    </dgm:pt>
    <dgm:pt modelId="{9D59B203-86C0-4992-A809-16A7ACFA04EF}" type="pres">
      <dgm:prSet presAssocID="{CAAECFFF-482F-4817-9DD2-E7F0AD1265F0}" presName="circ1Tx" presStyleLbl="revTx" presStyleIdx="0" presStyleCnt="0">
        <dgm:presLayoutVars>
          <dgm:chMax val="0"/>
          <dgm:chPref val="0"/>
          <dgm:bulletEnabled val="1"/>
        </dgm:presLayoutVars>
      </dgm:prSet>
      <dgm:spPr/>
      <dgm:t>
        <a:bodyPr/>
        <a:lstStyle/>
        <a:p>
          <a:endParaRPr lang="es-MX"/>
        </a:p>
      </dgm:t>
    </dgm:pt>
    <dgm:pt modelId="{78220ECF-B084-4D80-9488-628DD63577B1}" type="pres">
      <dgm:prSet presAssocID="{68BE9F59-BF27-41D8-B13C-F6A7C299B5D0}" presName="circ2" presStyleLbl="vennNode1" presStyleIdx="1" presStyleCnt="3"/>
      <dgm:spPr/>
      <dgm:t>
        <a:bodyPr/>
        <a:lstStyle/>
        <a:p>
          <a:endParaRPr lang="es-MX"/>
        </a:p>
      </dgm:t>
    </dgm:pt>
    <dgm:pt modelId="{2E5F3DF6-F0AF-4FC0-AD40-0BA3AF5B3B0E}" type="pres">
      <dgm:prSet presAssocID="{68BE9F59-BF27-41D8-B13C-F6A7C299B5D0}" presName="circ2Tx" presStyleLbl="revTx" presStyleIdx="0" presStyleCnt="0">
        <dgm:presLayoutVars>
          <dgm:chMax val="0"/>
          <dgm:chPref val="0"/>
          <dgm:bulletEnabled val="1"/>
        </dgm:presLayoutVars>
      </dgm:prSet>
      <dgm:spPr/>
      <dgm:t>
        <a:bodyPr/>
        <a:lstStyle/>
        <a:p>
          <a:endParaRPr lang="es-MX"/>
        </a:p>
      </dgm:t>
    </dgm:pt>
    <dgm:pt modelId="{5EE213F4-D04C-4287-9F1B-DAE99598E19C}" type="pres">
      <dgm:prSet presAssocID="{2F68E279-973D-4B6E-8CFB-02123324982E}" presName="circ3" presStyleLbl="vennNode1" presStyleIdx="2" presStyleCnt="3"/>
      <dgm:spPr/>
      <dgm:t>
        <a:bodyPr/>
        <a:lstStyle/>
        <a:p>
          <a:endParaRPr lang="es-MX"/>
        </a:p>
      </dgm:t>
    </dgm:pt>
    <dgm:pt modelId="{85398A72-87E2-4EDD-88E7-38C5BD2BEB70}" type="pres">
      <dgm:prSet presAssocID="{2F68E279-973D-4B6E-8CFB-02123324982E}" presName="circ3Tx" presStyleLbl="revTx" presStyleIdx="0" presStyleCnt="0">
        <dgm:presLayoutVars>
          <dgm:chMax val="0"/>
          <dgm:chPref val="0"/>
          <dgm:bulletEnabled val="1"/>
        </dgm:presLayoutVars>
      </dgm:prSet>
      <dgm:spPr/>
      <dgm:t>
        <a:bodyPr/>
        <a:lstStyle/>
        <a:p>
          <a:endParaRPr lang="es-MX"/>
        </a:p>
      </dgm:t>
    </dgm:pt>
  </dgm:ptLst>
  <dgm:cxnLst>
    <dgm:cxn modelId="{4F70D777-67E0-4439-8C3C-C079C1FA565F}" type="presOf" srcId="{CAAECFFF-482F-4817-9DD2-E7F0AD1265F0}" destId="{DF9E1C71-652B-4847-97BE-C4AC4403429E}" srcOrd="0" destOrd="0" presId="urn:microsoft.com/office/officeart/2005/8/layout/venn1"/>
    <dgm:cxn modelId="{D272D39C-0B4E-42DF-80B6-653EBAD84747}" type="presOf" srcId="{CAAECFFF-482F-4817-9DD2-E7F0AD1265F0}" destId="{9D59B203-86C0-4992-A809-16A7ACFA04EF}" srcOrd="1" destOrd="0" presId="urn:microsoft.com/office/officeart/2005/8/layout/venn1"/>
    <dgm:cxn modelId="{D64BE134-ADC8-43E3-A38D-136C29121072}" type="presOf" srcId="{2F68E279-973D-4B6E-8CFB-02123324982E}" destId="{5EE213F4-D04C-4287-9F1B-DAE99598E19C}" srcOrd="0" destOrd="0" presId="urn:microsoft.com/office/officeart/2005/8/layout/venn1"/>
    <dgm:cxn modelId="{60E5A438-4D20-43EA-AF68-9F48F90FD541}" type="presOf" srcId="{68BE9F59-BF27-41D8-B13C-F6A7C299B5D0}" destId="{2E5F3DF6-F0AF-4FC0-AD40-0BA3AF5B3B0E}" srcOrd="1" destOrd="0" presId="urn:microsoft.com/office/officeart/2005/8/layout/venn1"/>
    <dgm:cxn modelId="{930F9792-8ACD-4690-9A13-0E1C31603A4F}" type="presOf" srcId="{68BE9F59-BF27-41D8-B13C-F6A7C299B5D0}" destId="{78220ECF-B084-4D80-9488-628DD63577B1}" srcOrd="0" destOrd="0" presId="urn:microsoft.com/office/officeart/2005/8/layout/venn1"/>
    <dgm:cxn modelId="{FF75C700-2608-4BBE-935A-78C364EAF9BE}" srcId="{47E30C84-459D-4E73-8B8C-5AD11D0CAABC}" destId="{68BE9F59-BF27-41D8-B13C-F6A7C299B5D0}" srcOrd="1" destOrd="0" parTransId="{ED543891-C8C1-42D1-B852-FA004E2CC1E0}" sibTransId="{433E4AD6-F371-4A1C-A748-8DEAB150C93B}"/>
    <dgm:cxn modelId="{7EBEF2C0-96C9-498D-98D4-EE9C107B706B}" srcId="{47E30C84-459D-4E73-8B8C-5AD11D0CAABC}" destId="{CAAECFFF-482F-4817-9DD2-E7F0AD1265F0}" srcOrd="0" destOrd="0" parTransId="{750D247A-24E3-4F19-824E-9410D392C2B4}" sibTransId="{E0A4967B-DC46-4B57-9092-B26E1AF6BC3C}"/>
    <dgm:cxn modelId="{7B0BCE35-E0C5-46F7-B23C-7882A20F15FE}" type="presOf" srcId="{2F68E279-973D-4B6E-8CFB-02123324982E}" destId="{85398A72-87E2-4EDD-88E7-38C5BD2BEB70}" srcOrd="1" destOrd="0" presId="urn:microsoft.com/office/officeart/2005/8/layout/venn1"/>
    <dgm:cxn modelId="{36C88E2E-FF19-495D-86C4-993A686F9A53}" type="presOf" srcId="{47E30C84-459D-4E73-8B8C-5AD11D0CAABC}" destId="{60E733AE-6238-4981-A009-9DB84431B69F}" srcOrd="0" destOrd="0" presId="urn:microsoft.com/office/officeart/2005/8/layout/venn1"/>
    <dgm:cxn modelId="{4519F77B-C455-4388-8D2F-B989755E2E2B}" srcId="{47E30C84-459D-4E73-8B8C-5AD11D0CAABC}" destId="{2F68E279-973D-4B6E-8CFB-02123324982E}" srcOrd="2" destOrd="0" parTransId="{31E51DC2-19ED-4AB1-AE8B-B4FDCCAE4000}" sibTransId="{ACA8F4C7-5A75-4E01-9EFB-C275F618D0D5}"/>
    <dgm:cxn modelId="{938AF065-A734-4504-B43D-BAA4EBAC2868}" type="presParOf" srcId="{60E733AE-6238-4981-A009-9DB84431B69F}" destId="{DF9E1C71-652B-4847-97BE-C4AC4403429E}" srcOrd="0" destOrd="0" presId="urn:microsoft.com/office/officeart/2005/8/layout/venn1"/>
    <dgm:cxn modelId="{B5AAA6FF-F36E-47EE-B181-390D13C7C20F}" type="presParOf" srcId="{60E733AE-6238-4981-A009-9DB84431B69F}" destId="{9D59B203-86C0-4992-A809-16A7ACFA04EF}" srcOrd="1" destOrd="0" presId="urn:microsoft.com/office/officeart/2005/8/layout/venn1"/>
    <dgm:cxn modelId="{3E6E12B8-06D4-483F-98D7-81F8567F49CD}" type="presParOf" srcId="{60E733AE-6238-4981-A009-9DB84431B69F}" destId="{78220ECF-B084-4D80-9488-628DD63577B1}" srcOrd="2" destOrd="0" presId="urn:microsoft.com/office/officeart/2005/8/layout/venn1"/>
    <dgm:cxn modelId="{6031676D-1283-47FF-906C-4A9DCC955539}" type="presParOf" srcId="{60E733AE-6238-4981-A009-9DB84431B69F}" destId="{2E5F3DF6-F0AF-4FC0-AD40-0BA3AF5B3B0E}" srcOrd="3" destOrd="0" presId="urn:microsoft.com/office/officeart/2005/8/layout/venn1"/>
    <dgm:cxn modelId="{4A6ED6EF-0D17-4C33-8903-EB1BD987C0FA}" type="presParOf" srcId="{60E733AE-6238-4981-A009-9DB84431B69F}" destId="{5EE213F4-D04C-4287-9F1B-DAE99598E19C}" srcOrd="4" destOrd="0" presId="urn:microsoft.com/office/officeart/2005/8/layout/venn1"/>
    <dgm:cxn modelId="{61896CD6-8102-468F-8A76-E8AC6313244F}" type="presParOf" srcId="{60E733AE-6238-4981-A009-9DB84431B69F}" destId="{85398A72-87E2-4EDD-88E7-38C5BD2BEB70}"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35F77218-48B6-478A-B64F-EB76B4BF3BCB}" type="doc">
      <dgm:prSet loTypeId="urn:microsoft.com/office/officeart/2005/8/layout/hList7#1" loCatId="list" qsTypeId="urn:microsoft.com/office/officeart/2005/8/quickstyle/simple5" qsCatId="simple" csTypeId="urn:microsoft.com/office/officeart/2005/8/colors/colorful1#2" csCatId="colorful" phldr="1"/>
      <dgm:spPr/>
      <dgm:t>
        <a:bodyPr/>
        <a:lstStyle/>
        <a:p>
          <a:endParaRPr lang="es-MX"/>
        </a:p>
      </dgm:t>
    </dgm:pt>
    <dgm:pt modelId="{488B0E2D-C3DB-4F5D-BCBA-D1CE624C124B}">
      <dgm:prSet custT="1"/>
      <dgm:spPr/>
      <dgm:t>
        <a:bodyPr/>
        <a:lstStyle/>
        <a:p>
          <a:pPr rtl="0"/>
          <a:r>
            <a:rPr lang="es-MX" sz="1800" b="1" dirty="0" smtClean="0">
              <a:solidFill>
                <a:schemeClr val="bg1"/>
              </a:solidFill>
            </a:rPr>
            <a:t>Mejores pronósticos</a:t>
          </a:r>
          <a:endParaRPr lang="es-MX" sz="1800" b="1" dirty="0">
            <a:solidFill>
              <a:schemeClr val="bg1"/>
            </a:solidFill>
          </a:endParaRPr>
        </a:p>
      </dgm:t>
    </dgm:pt>
    <dgm:pt modelId="{F5267CA1-4AA7-45C3-9719-99D18731EA9B}" type="parTrans" cxnId="{2CBEAD8B-E8C5-464F-BABD-1E893B008679}">
      <dgm:prSet/>
      <dgm:spPr/>
      <dgm:t>
        <a:bodyPr/>
        <a:lstStyle/>
        <a:p>
          <a:endParaRPr lang="es-MX" sz="1800" b="1">
            <a:solidFill>
              <a:schemeClr val="bg1"/>
            </a:solidFill>
          </a:endParaRPr>
        </a:p>
      </dgm:t>
    </dgm:pt>
    <dgm:pt modelId="{ABE40CB7-D083-4E27-8D89-FC13BB259C4A}" type="sibTrans" cxnId="{2CBEAD8B-E8C5-464F-BABD-1E893B008679}">
      <dgm:prSet/>
      <dgm:spPr/>
      <dgm:t>
        <a:bodyPr/>
        <a:lstStyle/>
        <a:p>
          <a:endParaRPr lang="es-MX" sz="1800" b="1">
            <a:solidFill>
              <a:schemeClr val="bg1"/>
            </a:solidFill>
          </a:endParaRPr>
        </a:p>
      </dgm:t>
    </dgm:pt>
    <dgm:pt modelId="{8CECF975-F023-42F1-A811-9E70710E0CB3}">
      <dgm:prSet custT="1"/>
      <dgm:spPr/>
      <dgm:t>
        <a:bodyPr/>
        <a:lstStyle/>
        <a:p>
          <a:pPr rtl="0"/>
          <a:r>
            <a:rPr lang="es-MX" sz="1800" b="1" dirty="0" smtClean="0">
              <a:solidFill>
                <a:schemeClr val="bg1"/>
              </a:solidFill>
            </a:rPr>
            <a:t>Control físico</a:t>
          </a:r>
          <a:endParaRPr lang="es-MX" sz="1800" b="1" dirty="0">
            <a:solidFill>
              <a:schemeClr val="bg1"/>
            </a:solidFill>
          </a:endParaRPr>
        </a:p>
      </dgm:t>
    </dgm:pt>
    <dgm:pt modelId="{366A41C8-DC40-448C-8A15-9ED9A58D4C71}" type="parTrans" cxnId="{5DA25242-45CA-408B-8FD3-90140115B78C}">
      <dgm:prSet/>
      <dgm:spPr/>
      <dgm:t>
        <a:bodyPr/>
        <a:lstStyle/>
        <a:p>
          <a:endParaRPr lang="es-MX" sz="1800" b="1">
            <a:solidFill>
              <a:schemeClr val="bg1"/>
            </a:solidFill>
          </a:endParaRPr>
        </a:p>
      </dgm:t>
    </dgm:pt>
    <dgm:pt modelId="{EE217BFC-84EF-4CDB-A98D-ACD9F5506D06}" type="sibTrans" cxnId="{5DA25242-45CA-408B-8FD3-90140115B78C}">
      <dgm:prSet/>
      <dgm:spPr/>
      <dgm:t>
        <a:bodyPr/>
        <a:lstStyle/>
        <a:p>
          <a:endParaRPr lang="es-MX" sz="1800" b="1">
            <a:solidFill>
              <a:schemeClr val="bg1"/>
            </a:solidFill>
          </a:endParaRPr>
        </a:p>
      </dgm:t>
    </dgm:pt>
    <dgm:pt modelId="{7B5F25FA-8955-4366-9B66-2BCFEA96CC0E}">
      <dgm:prSet custT="1"/>
      <dgm:spPr/>
      <dgm:t>
        <a:bodyPr/>
        <a:lstStyle/>
        <a:p>
          <a:pPr rtl="0"/>
          <a:r>
            <a:rPr lang="es-MX" sz="1800" b="1" dirty="0" smtClean="0">
              <a:solidFill>
                <a:schemeClr val="bg1"/>
              </a:solidFill>
            </a:rPr>
            <a:t>Confiabilidad en el proveedor</a:t>
          </a:r>
          <a:endParaRPr lang="es-MX" sz="1800" b="1" dirty="0">
            <a:solidFill>
              <a:schemeClr val="bg1"/>
            </a:solidFill>
          </a:endParaRPr>
        </a:p>
      </dgm:t>
    </dgm:pt>
    <dgm:pt modelId="{FCD62FDF-423E-45D9-A4D5-BEBC73B3605E}" type="parTrans" cxnId="{04E455E9-80FC-4FA4-B16F-17285350CFE4}">
      <dgm:prSet/>
      <dgm:spPr/>
      <dgm:t>
        <a:bodyPr/>
        <a:lstStyle/>
        <a:p>
          <a:endParaRPr lang="es-MX" sz="1800" b="1">
            <a:solidFill>
              <a:schemeClr val="bg1"/>
            </a:solidFill>
          </a:endParaRPr>
        </a:p>
      </dgm:t>
    </dgm:pt>
    <dgm:pt modelId="{E5CEABAC-DD9C-463F-A822-C8B0B4829CAD}" type="sibTrans" cxnId="{04E455E9-80FC-4FA4-B16F-17285350CFE4}">
      <dgm:prSet/>
      <dgm:spPr/>
      <dgm:t>
        <a:bodyPr/>
        <a:lstStyle/>
        <a:p>
          <a:endParaRPr lang="es-MX" sz="1800" b="1">
            <a:solidFill>
              <a:schemeClr val="bg1"/>
            </a:solidFill>
          </a:endParaRPr>
        </a:p>
      </dgm:t>
    </dgm:pt>
    <dgm:pt modelId="{30C13F3F-8BE2-4A17-AFA1-4497BE115B6E}">
      <dgm:prSet custT="1"/>
      <dgm:spPr/>
      <dgm:t>
        <a:bodyPr/>
        <a:lstStyle/>
        <a:p>
          <a:pPr rtl="0"/>
          <a:endParaRPr lang="es-MX" sz="1800" b="1" dirty="0" smtClean="0">
            <a:solidFill>
              <a:schemeClr val="bg1"/>
            </a:solidFill>
          </a:endParaRPr>
        </a:p>
        <a:p>
          <a:pPr rtl="0"/>
          <a:r>
            <a:rPr lang="es-MX" sz="1800" b="1" dirty="0" smtClean="0">
              <a:solidFill>
                <a:schemeClr val="bg1"/>
              </a:solidFill>
            </a:rPr>
            <a:t>Reducción en los inventarios de seguridad </a:t>
          </a:r>
          <a:endParaRPr lang="es-MX" sz="1800" b="1" dirty="0">
            <a:solidFill>
              <a:schemeClr val="bg1"/>
            </a:solidFill>
          </a:endParaRPr>
        </a:p>
      </dgm:t>
    </dgm:pt>
    <dgm:pt modelId="{C32690CB-ABBD-4996-8016-ECE060CDE220}" type="parTrans" cxnId="{160C4036-F1F9-46A7-8940-35EDB9030B84}">
      <dgm:prSet/>
      <dgm:spPr/>
      <dgm:t>
        <a:bodyPr/>
        <a:lstStyle/>
        <a:p>
          <a:endParaRPr lang="es-MX" sz="1800" b="1">
            <a:solidFill>
              <a:schemeClr val="bg1"/>
            </a:solidFill>
          </a:endParaRPr>
        </a:p>
      </dgm:t>
    </dgm:pt>
    <dgm:pt modelId="{B6A1227A-0583-41A1-8BED-C1F3EDE0E577}" type="sibTrans" cxnId="{160C4036-F1F9-46A7-8940-35EDB9030B84}">
      <dgm:prSet/>
      <dgm:spPr/>
      <dgm:t>
        <a:bodyPr/>
        <a:lstStyle/>
        <a:p>
          <a:endParaRPr lang="es-MX" sz="1800" b="1">
            <a:solidFill>
              <a:schemeClr val="bg1"/>
            </a:solidFill>
          </a:endParaRPr>
        </a:p>
      </dgm:t>
    </dgm:pt>
    <dgm:pt modelId="{7E809E39-00C4-4E1A-812A-BB6EEED6C2FA}" type="pres">
      <dgm:prSet presAssocID="{35F77218-48B6-478A-B64F-EB76B4BF3BCB}" presName="Name0" presStyleCnt="0">
        <dgm:presLayoutVars>
          <dgm:dir/>
          <dgm:resizeHandles val="exact"/>
        </dgm:presLayoutVars>
      </dgm:prSet>
      <dgm:spPr/>
      <dgm:t>
        <a:bodyPr/>
        <a:lstStyle/>
        <a:p>
          <a:endParaRPr lang="es-MX"/>
        </a:p>
      </dgm:t>
    </dgm:pt>
    <dgm:pt modelId="{0B9BE326-8E30-4C90-AEA9-1D22F20722C4}" type="pres">
      <dgm:prSet presAssocID="{35F77218-48B6-478A-B64F-EB76B4BF3BCB}" presName="fgShape" presStyleLbl="fgShp" presStyleIdx="0" presStyleCnt="1" custScaleX="109928"/>
      <dgm:spPr/>
    </dgm:pt>
    <dgm:pt modelId="{AFA505AF-FF4A-482D-A9FD-65C7B4FB8708}" type="pres">
      <dgm:prSet presAssocID="{35F77218-48B6-478A-B64F-EB76B4BF3BCB}" presName="linComp" presStyleCnt="0"/>
      <dgm:spPr/>
    </dgm:pt>
    <dgm:pt modelId="{124A043D-853D-407C-96A6-65F995337C7B}" type="pres">
      <dgm:prSet presAssocID="{488B0E2D-C3DB-4F5D-BCBA-D1CE624C124B}" presName="compNode" presStyleCnt="0"/>
      <dgm:spPr/>
    </dgm:pt>
    <dgm:pt modelId="{62A435C5-3968-4998-92A3-9D3340AC4125}" type="pres">
      <dgm:prSet presAssocID="{488B0E2D-C3DB-4F5D-BCBA-D1CE624C124B}" presName="bkgdShape" presStyleLbl="node1" presStyleIdx="0" presStyleCnt="4" custScaleX="137704"/>
      <dgm:spPr/>
      <dgm:t>
        <a:bodyPr/>
        <a:lstStyle/>
        <a:p>
          <a:endParaRPr lang="es-MX"/>
        </a:p>
      </dgm:t>
    </dgm:pt>
    <dgm:pt modelId="{D5D377C2-C746-432E-9CCE-9011611AE021}" type="pres">
      <dgm:prSet presAssocID="{488B0E2D-C3DB-4F5D-BCBA-D1CE624C124B}" presName="nodeTx" presStyleLbl="node1" presStyleIdx="0" presStyleCnt="4">
        <dgm:presLayoutVars>
          <dgm:bulletEnabled val="1"/>
        </dgm:presLayoutVars>
      </dgm:prSet>
      <dgm:spPr/>
      <dgm:t>
        <a:bodyPr/>
        <a:lstStyle/>
        <a:p>
          <a:endParaRPr lang="es-MX"/>
        </a:p>
      </dgm:t>
    </dgm:pt>
    <dgm:pt modelId="{0B0685EA-9477-485B-AAFB-8F6DD60500A9}" type="pres">
      <dgm:prSet presAssocID="{488B0E2D-C3DB-4F5D-BCBA-D1CE624C124B}" presName="invisiNode" presStyleLbl="node1" presStyleIdx="0" presStyleCnt="4"/>
      <dgm:spPr/>
    </dgm:pt>
    <dgm:pt modelId="{19920125-0F91-4E1B-9E3F-29F2C03F2A71}" type="pres">
      <dgm:prSet presAssocID="{488B0E2D-C3DB-4F5D-BCBA-D1CE624C124B}" presName="imagNode" presStyleLbl="fgImgPlace1" presStyleIdx="0" presStyleCnt="4" custScaleX="147200" custScaleY="135203"/>
      <dgm:spPr>
        <a:blipFill>
          <a:blip xmlns:r="http://schemas.openxmlformats.org/officeDocument/2006/relationships" r:embed="rId1">
            <a:extLst>
              <a:ext uri="{28A0092B-C50C-407E-A947-70E740481C1C}">
                <a14:useLocalDpi xmlns:a14="http://schemas.microsoft.com/office/drawing/2010/main" val="0"/>
              </a:ext>
            </a:extLst>
          </a:blip>
          <a:srcRect/>
          <a:stretch>
            <a:fillRect l="-21000" r="-21000"/>
          </a:stretch>
        </a:blipFill>
      </dgm:spPr>
    </dgm:pt>
    <dgm:pt modelId="{6C6E2938-55D9-4895-B28A-A2565F421863}" type="pres">
      <dgm:prSet presAssocID="{ABE40CB7-D083-4E27-8D89-FC13BB259C4A}" presName="sibTrans" presStyleLbl="sibTrans2D1" presStyleIdx="0" presStyleCnt="0"/>
      <dgm:spPr/>
      <dgm:t>
        <a:bodyPr/>
        <a:lstStyle/>
        <a:p>
          <a:endParaRPr lang="es-MX"/>
        </a:p>
      </dgm:t>
    </dgm:pt>
    <dgm:pt modelId="{575C78C6-03E4-400A-85AA-A1D006C1DD54}" type="pres">
      <dgm:prSet presAssocID="{8CECF975-F023-42F1-A811-9E70710E0CB3}" presName="compNode" presStyleCnt="0"/>
      <dgm:spPr/>
    </dgm:pt>
    <dgm:pt modelId="{DA4030EF-282F-40B0-B6C2-F478600C0CF5}" type="pres">
      <dgm:prSet presAssocID="{8CECF975-F023-42F1-A811-9E70710E0CB3}" presName="bkgdShape" presStyleLbl="node1" presStyleIdx="1" presStyleCnt="4"/>
      <dgm:spPr/>
      <dgm:t>
        <a:bodyPr/>
        <a:lstStyle/>
        <a:p>
          <a:endParaRPr lang="es-MX"/>
        </a:p>
      </dgm:t>
    </dgm:pt>
    <dgm:pt modelId="{583856A8-74B1-441F-BEFE-E9695FA558B4}" type="pres">
      <dgm:prSet presAssocID="{8CECF975-F023-42F1-A811-9E70710E0CB3}" presName="nodeTx" presStyleLbl="node1" presStyleIdx="1" presStyleCnt="4">
        <dgm:presLayoutVars>
          <dgm:bulletEnabled val="1"/>
        </dgm:presLayoutVars>
      </dgm:prSet>
      <dgm:spPr/>
      <dgm:t>
        <a:bodyPr/>
        <a:lstStyle/>
        <a:p>
          <a:endParaRPr lang="es-MX"/>
        </a:p>
      </dgm:t>
    </dgm:pt>
    <dgm:pt modelId="{33D5EA03-6B8B-4326-990F-D811405D7149}" type="pres">
      <dgm:prSet presAssocID="{8CECF975-F023-42F1-A811-9E70710E0CB3}" presName="invisiNode" presStyleLbl="node1" presStyleIdx="1" presStyleCnt="4"/>
      <dgm:spPr/>
    </dgm:pt>
    <dgm:pt modelId="{E5E5B6AA-0AD5-43CE-A71E-5B6BF22E28B2}" type="pres">
      <dgm:prSet presAssocID="{8CECF975-F023-42F1-A811-9E70710E0CB3}" presName="imagNode" presStyleLbl="fgImgPlace1" presStyleIdx="1" presStyleCnt="4" custScaleX="149684" custScaleY="135203"/>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6B999B64-34EF-416D-A470-C85C276E5137}" type="pres">
      <dgm:prSet presAssocID="{EE217BFC-84EF-4CDB-A98D-ACD9F5506D06}" presName="sibTrans" presStyleLbl="sibTrans2D1" presStyleIdx="0" presStyleCnt="0"/>
      <dgm:spPr/>
      <dgm:t>
        <a:bodyPr/>
        <a:lstStyle/>
        <a:p>
          <a:endParaRPr lang="es-MX"/>
        </a:p>
      </dgm:t>
    </dgm:pt>
    <dgm:pt modelId="{0C0A8C2B-6F18-4FDD-99CA-BE45E22DB23D}" type="pres">
      <dgm:prSet presAssocID="{7B5F25FA-8955-4366-9B66-2BCFEA96CC0E}" presName="compNode" presStyleCnt="0"/>
      <dgm:spPr/>
    </dgm:pt>
    <dgm:pt modelId="{33A6F67C-3052-46BE-9560-9E66510888E2}" type="pres">
      <dgm:prSet presAssocID="{7B5F25FA-8955-4366-9B66-2BCFEA96CC0E}" presName="bkgdShape" presStyleLbl="node1" presStyleIdx="2" presStyleCnt="4" custScaleX="152053"/>
      <dgm:spPr/>
      <dgm:t>
        <a:bodyPr/>
        <a:lstStyle/>
        <a:p>
          <a:endParaRPr lang="es-MX"/>
        </a:p>
      </dgm:t>
    </dgm:pt>
    <dgm:pt modelId="{33869D5E-1ACB-4BF5-87A6-3167AB38C476}" type="pres">
      <dgm:prSet presAssocID="{7B5F25FA-8955-4366-9B66-2BCFEA96CC0E}" presName="nodeTx" presStyleLbl="node1" presStyleIdx="2" presStyleCnt="4">
        <dgm:presLayoutVars>
          <dgm:bulletEnabled val="1"/>
        </dgm:presLayoutVars>
      </dgm:prSet>
      <dgm:spPr/>
      <dgm:t>
        <a:bodyPr/>
        <a:lstStyle/>
        <a:p>
          <a:endParaRPr lang="es-MX"/>
        </a:p>
      </dgm:t>
    </dgm:pt>
    <dgm:pt modelId="{8A6E3ED3-2227-41C1-BC20-7FAB2B7FE338}" type="pres">
      <dgm:prSet presAssocID="{7B5F25FA-8955-4366-9B66-2BCFEA96CC0E}" presName="invisiNode" presStyleLbl="node1" presStyleIdx="2" presStyleCnt="4"/>
      <dgm:spPr/>
    </dgm:pt>
    <dgm:pt modelId="{8A2C16E9-FB73-4BD3-8A13-4A1188BB44F6}" type="pres">
      <dgm:prSet presAssocID="{7B5F25FA-8955-4366-9B66-2BCFEA96CC0E}" presName="imagNode" presStyleLbl="fgImgPlace1" presStyleIdx="2" presStyleCnt="4" custScaleX="185623" custScaleY="142026" custLinFactNeighborX="-278" custLinFactNeighborY="-47735"/>
      <dgm:spPr>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dgm:spPr>
    </dgm:pt>
    <dgm:pt modelId="{FC652395-F2B5-4BC2-B3CD-EA9DACBEAD29}" type="pres">
      <dgm:prSet presAssocID="{E5CEABAC-DD9C-463F-A822-C8B0B4829CAD}" presName="sibTrans" presStyleLbl="sibTrans2D1" presStyleIdx="0" presStyleCnt="0"/>
      <dgm:spPr/>
      <dgm:t>
        <a:bodyPr/>
        <a:lstStyle/>
        <a:p>
          <a:endParaRPr lang="es-MX"/>
        </a:p>
      </dgm:t>
    </dgm:pt>
    <dgm:pt modelId="{708B437A-869E-45EE-813C-435EEC03BE22}" type="pres">
      <dgm:prSet presAssocID="{30C13F3F-8BE2-4A17-AFA1-4497BE115B6E}" presName="compNode" presStyleCnt="0"/>
      <dgm:spPr/>
    </dgm:pt>
    <dgm:pt modelId="{6F742060-6761-4DB3-8CFE-2D01D7161AFF}" type="pres">
      <dgm:prSet presAssocID="{30C13F3F-8BE2-4A17-AFA1-4497BE115B6E}" presName="bkgdShape" presStyleLbl="node1" presStyleIdx="3" presStyleCnt="4"/>
      <dgm:spPr/>
      <dgm:t>
        <a:bodyPr/>
        <a:lstStyle/>
        <a:p>
          <a:endParaRPr lang="es-MX"/>
        </a:p>
      </dgm:t>
    </dgm:pt>
    <dgm:pt modelId="{2B5D0799-0CA4-4FDD-804E-007926468922}" type="pres">
      <dgm:prSet presAssocID="{30C13F3F-8BE2-4A17-AFA1-4497BE115B6E}" presName="nodeTx" presStyleLbl="node1" presStyleIdx="3" presStyleCnt="4">
        <dgm:presLayoutVars>
          <dgm:bulletEnabled val="1"/>
        </dgm:presLayoutVars>
      </dgm:prSet>
      <dgm:spPr/>
      <dgm:t>
        <a:bodyPr/>
        <a:lstStyle/>
        <a:p>
          <a:endParaRPr lang="es-MX"/>
        </a:p>
      </dgm:t>
    </dgm:pt>
    <dgm:pt modelId="{26E6D00F-0730-48CA-8969-3A5ED3492A03}" type="pres">
      <dgm:prSet presAssocID="{30C13F3F-8BE2-4A17-AFA1-4497BE115B6E}" presName="invisiNode" presStyleLbl="node1" presStyleIdx="3" presStyleCnt="4"/>
      <dgm:spPr/>
    </dgm:pt>
    <dgm:pt modelId="{4197D3BB-BA67-429A-BF92-ADCB2EFCE28B}" type="pres">
      <dgm:prSet presAssocID="{30C13F3F-8BE2-4A17-AFA1-4497BE115B6E}" presName="imagNode" presStyleLbl="fgImgPlace1" presStyleIdx="3" presStyleCnt="4" custScaleX="141331" custScaleY="141648" custLinFactNeighborX="-424" custLinFactNeighborY="-497"/>
      <dgm:spPr>
        <a:blipFill>
          <a:blip xmlns:r="http://schemas.openxmlformats.org/officeDocument/2006/relationships" r:embed="rId4">
            <a:extLst>
              <a:ext uri="{28A0092B-C50C-407E-A947-70E740481C1C}">
                <a14:useLocalDpi xmlns:a14="http://schemas.microsoft.com/office/drawing/2010/main" val="0"/>
              </a:ext>
            </a:extLst>
          </a:blip>
          <a:srcRect/>
          <a:stretch>
            <a:fillRect l="-23000" r="-23000"/>
          </a:stretch>
        </a:blipFill>
      </dgm:spPr>
    </dgm:pt>
  </dgm:ptLst>
  <dgm:cxnLst>
    <dgm:cxn modelId="{160C4036-F1F9-46A7-8940-35EDB9030B84}" srcId="{35F77218-48B6-478A-B64F-EB76B4BF3BCB}" destId="{30C13F3F-8BE2-4A17-AFA1-4497BE115B6E}" srcOrd="3" destOrd="0" parTransId="{C32690CB-ABBD-4996-8016-ECE060CDE220}" sibTransId="{B6A1227A-0583-41A1-8BED-C1F3EDE0E577}"/>
    <dgm:cxn modelId="{401BF05A-D1DD-46E4-855C-5D549CB1817A}" type="presOf" srcId="{8CECF975-F023-42F1-A811-9E70710E0CB3}" destId="{DA4030EF-282F-40B0-B6C2-F478600C0CF5}" srcOrd="0" destOrd="0" presId="urn:microsoft.com/office/officeart/2005/8/layout/hList7#1"/>
    <dgm:cxn modelId="{F56891C1-5294-40D7-B7A7-823E8D773F01}" type="presOf" srcId="{30C13F3F-8BE2-4A17-AFA1-4497BE115B6E}" destId="{6F742060-6761-4DB3-8CFE-2D01D7161AFF}" srcOrd="0" destOrd="0" presId="urn:microsoft.com/office/officeart/2005/8/layout/hList7#1"/>
    <dgm:cxn modelId="{BD6442B7-3086-41B2-84DB-903115A71D8B}" type="presOf" srcId="{8CECF975-F023-42F1-A811-9E70710E0CB3}" destId="{583856A8-74B1-441F-BEFE-E9695FA558B4}" srcOrd="1" destOrd="0" presId="urn:microsoft.com/office/officeart/2005/8/layout/hList7#1"/>
    <dgm:cxn modelId="{3B2729BC-0460-43B2-A617-403BC07B3362}" type="presOf" srcId="{7B5F25FA-8955-4366-9B66-2BCFEA96CC0E}" destId="{33869D5E-1ACB-4BF5-87A6-3167AB38C476}" srcOrd="1" destOrd="0" presId="urn:microsoft.com/office/officeart/2005/8/layout/hList7#1"/>
    <dgm:cxn modelId="{B0FB77CD-21A3-4CF8-A05A-F31D884B60DF}" type="presOf" srcId="{EE217BFC-84EF-4CDB-A98D-ACD9F5506D06}" destId="{6B999B64-34EF-416D-A470-C85C276E5137}" srcOrd="0" destOrd="0" presId="urn:microsoft.com/office/officeart/2005/8/layout/hList7#1"/>
    <dgm:cxn modelId="{5DA25242-45CA-408B-8FD3-90140115B78C}" srcId="{35F77218-48B6-478A-B64F-EB76B4BF3BCB}" destId="{8CECF975-F023-42F1-A811-9E70710E0CB3}" srcOrd="1" destOrd="0" parTransId="{366A41C8-DC40-448C-8A15-9ED9A58D4C71}" sibTransId="{EE217BFC-84EF-4CDB-A98D-ACD9F5506D06}"/>
    <dgm:cxn modelId="{5FEA167F-9072-4E16-B714-755C45077FE3}" type="presOf" srcId="{488B0E2D-C3DB-4F5D-BCBA-D1CE624C124B}" destId="{62A435C5-3968-4998-92A3-9D3340AC4125}" srcOrd="0" destOrd="0" presId="urn:microsoft.com/office/officeart/2005/8/layout/hList7#1"/>
    <dgm:cxn modelId="{4C130913-DABC-4F97-88C8-122960AFB307}" type="presOf" srcId="{30C13F3F-8BE2-4A17-AFA1-4497BE115B6E}" destId="{2B5D0799-0CA4-4FDD-804E-007926468922}" srcOrd="1" destOrd="0" presId="urn:microsoft.com/office/officeart/2005/8/layout/hList7#1"/>
    <dgm:cxn modelId="{249742CE-DE68-48CA-A252-02EB114A49C3}" type="presOf" srcId="{E5CEABAC-DD9C-463F-A822-C8B0B4829CAD}" destId="{FC652395-F2B5-4BC2-B3CD-EA9DACBEAD29}" srcOrd="0" destOrd="0" presId="urn:microsoft.com/office/officeart/2005/8/layout/hList7#1"/>
    <dgm:cxn modelId="{04E455E9-80FC-4FA4-B16F-17285350CFE4}" srcId="{35F77218-48B6-478A-B64F-EB76B4BF3BCB}" destId="{7B5F25FA-8955-4366-9B66-2BCFEA96CC0E}" srcOrd="2" destOrd="0" parTransId="{FCD62FDF-423E-45D9-A4D5-BEBC73B3605E}" sibTransId="{E5CEABAC-DD9C-463F-A822-C8B0B4829CAD}"/>
    <dgm:cxn modelId="{2CBEAD8B-E8C5-464F-BABD-1E893B008679}" srcId="{35F77218-48B6-478A-B64F-EB76B4BF3BCB}" destId="{488B0E2D-C3DB-4F5D-BCBA-D1CE624C124B}" srcOrd="0" destOrd="0" parTransId="{F5267CA1-4AA7-45C3-9719-99D18731EA9B}" sibTransId="{ABE40CB7-D083-4E27-8D89-FC13BB259C4A}"/>
    <dgm:cxn modelId="{D4DF4828-59D1-499B-8D7F-30D59D678AFE}" type="presOf" srcId="{ABE40CB7-D083-4E27-8D89-FC13BB259C4A}" destId="{6C6E2938-55D9-4895-B28A-A2565F421863}" srcOrd="0" destOrd="0" presId="urn:microsoft.com/office/officeart/2005/8/layout/hList7#1"/>
    <dgm:cxn modelId="{B25F7F21-1EB4-49F3-A182-204FFBA2575B}" type="presOf" srcId="{7B5F25FA-8955-4366-9B66-2BCFEA96CC0E}" destId="{33A6F67C-3052-46BE-9560-9E66510888E2}" srcOrd="0" destOrd="0" presId="urn:microsoft.com/office/officeart/2005/8/layout/hList7#1"/>
    <dgm:cxn modelId="{D5EB8D71-F19A-4708-AAAC-B0A8F95EB71C}" type="presOf" srcId="{488B0E2D-C3DB-4F5D-BCBA-D1CE624C124B}" destId="{D5D377C2-C746-432E-9CCE-9011611AE021}" srcOrd="1" destOrd="0" presId="urn:microsoft.com/office/officeart/2005/8/layout/hList7#1"/>
    <dgm:cxn modelId="{9B9A0DD0-A9BC-4966-92DF-A25F8B6A1137}" type="presOf" srcId="{35F77218-48B6-478A-B64F-EB76B4BF3BCB}" destId="{7E809E39-00C4-4E1A-812A-BB6EEED6C2FA}" srcOrd="0" destOrd="0" presId="urn:microsoft.com/office/officeart/2005/8/layout/hList7#1"/>
    <dgm:cxn modelId="{787BB350-F3DF-4C12-953C-43FAE45DCAB0}" type="presParOf" srcId="{7E809E39-00C4-4E1A-812A-BB6EEED6C2FA}" destId="{0B9BE326-8E30-4C90-AEA9-1D22F20722C4}" srcOrd="0" destOrd="0" presId="urn:microsoft.com/office/officeart/2005/8/layout/hList7#1"/>
    <dgm:cxn modelId="{863B9B06-8664-4E76-994F-8688A3D4DDF0}" type="presParOf" srcId="{7E809E39-00C4-4E1A-812A-BB6EEED6C2FA}" destId="{AFA505AF-FF4A-482D-A9FD-65C7B4FB8708}" srcOrd="1" destOrd="0" presId="urn:microsoft.com/office/officeart/2005/8/layout/hList7#1"/>
    <dgm:cxn modelId="{FB185E8F-815F-4EB7-AD9B-9E2C3264659C}" type="presParOf" srcId="{AFA505AF-FF4A-482D-A9FD-65C7B4FB8708}" destId="{124A043D-853D-407C-96A6-65F995337C7B}" srcOrd="0" destOrd="0" presId="urn:microsoft.com/office/officeart/2005/8/layout/hList7#1"/>
    <dgm:cxn modelId="{D4EE2C56-5C0F-4205-AD35-9318843B3CD5}" type="presParOf" srcId="{124A043D-853D-407C-96A6-65F995337C7B}" destId="{62A435C5-3968-4998-92A3-9D3340AC4125}" srcOrd="0" destOrd="0" presId="urn:microsoft.com/office/officeart/2005/8/layout/hList7#1"/>
    <dgm:cxn modelId="{4F27D077-59F6-4DEC-8C3E-0391B46DD603}" type="presParOf" srcId="{124A043D-853D-407C-96A6-65F995337C7B}" destId="{D5D377C2-C746-432E-9CCE-9011611AE021}" srcOrd="1" destOrd="0" presId="urn:microsoft.com/office/officeart/2005/8/layout/hList7#1"/>
    <dgm:cxn modelId="{FB3516DB-6C45-4974-B653-E6D6DAD1BC25}" type="presParOf" srcId="{124A043D-853D-407C-96A6-65F995337C7B}" destId="{0B0685EA-9477-485B-AAFB-8F6DD60500A9}" srcOrd="2" destOrd="0" presId="urn:microsoft.com/office/officeart/2005/8/layout/hList7#1"/>
    <dgm:cxn modelId="{B953FAF5-819F-4A3D-97FA-4806DE67E5A6}" type="presParOf" srcId="{124A043D-853D-407C-96A6-65F995337C7B}" destId="{19920125-0F91-4E1B-9E3F-29F2C03F2A71}" srcOrd="3" destOrd="0" presId="urn:microsoft.com/office/officeart/2005/8/layout/hList7#1"/>
    <dgm:cxn modelId="{8C76E26A-51D5-4D12-ABA6-700A1CE7457E}" type="presParOf" srcId="{AFA505AF-FF4A-482D-A9FD-65C7B4FB8708}" destId="{6C6E2938-55D9-4895-B28A-A2565F421863}" srcOrd="1" destOrd="0" presId="urn:microsoft.com/office/officeart/2005/8/layout/hList7#1"/>
    <dgm:cxn modelId="{87C873D9-A1C6-4BE6-9237-B980552C96C0}" type="presParOf" srcId="{AFA505AF-FF4A-482D-A9FD-65C7B4FB8708}" destId="{575C78C6-03E4-400A-85AA-A1D006C1DD54}" srcOrd="2" destOrd="0" presId="urn:microsoft.com/office/officeart/2005/8/layout/hList7#1"/>
    <dgm:cxn modelId="{2F3E6721-FECC-4344-B9A4-A337107D6663}" type="presParOf" srcId="{575C78C6-03E4-400A-85AA-A1D006C1DD54}" destId="{DA4030EF-282F-40B0-B6C2-F478600C0CF5}" srcOrd="0" destOrd="0" presId="urn:microsoft.com/office/officeart/2005/8/layout/hList7#1"/>
    <dgm:cxn modelId="{A3EA7C25-4BD0-4855-935D-07E9C9CD912A}" type="presParOf" srcId="{575C78C6-03E4-400A-85AA-A1D006C1DD54}" destId="{583856A8-74B1-441F-BEFE-E9695FA558B4}" srcOrd="1" destOrd="0" presId="urn:microsoft.com/office/officeart/2005/8/layout/hList7#1"/>
    <dgm:cxn modelId="{131DFA7B-0788-45DD-B1A0-598B56FF5DBE}" type="presParOf" srcId="{575C78C6-03E4-400A-85AA-A1D006C1DD54}" destId="{33D5EA03-6B8B-4326-990F-D811405D7149}" srcOrd="2" destOrd="0" presId="urn:microsoft.com/office/officeart/2005/8/layout/hList7#1"/>
    <dgm:cxn modelId="{5E0818A2-76ED-40DF-AD4E-BDE3B05D46E9}" type="presParOf" srcId="{575C78C6-03E4-400A-85AA-A1D006C1DD54}" destId="{E5E5B6AA-0AD5-43CE-A71E-5B6BF22E28B2}" srcOrd="3" destOrd="0" presId="urn:microsoft.com/office/officeart/2005/8/layout/hList7#1"/>
    <dgm:cxn modelId="{AF3C4B43-7CD9-4870-9763-E44F1DD8B6C9}" type="presParOf" srcId="{AFA505AF-FF4A-482D-A9FD-65C7B4FB8708}" destId="{6B999B64-34EF-416D-A470-C85C276E5137}" srcOrd="3" destOrd="0" presId="urn:microsoft.com/office/officeart/2005/8/layout/hList7#1"/>
    <dgm:cxn modelId="{54116C27-A0D4-494E-9584-843F38779EFC}" type="presParOf" srcId="{AFA505AF-FF4A-482D-A9FD-65C7B4FB8708}" destId="{0C0A8C2B-6F18-4FDD-99CA-BE45E22DB23D}" srcOrd="4" destOrd="0" presId="urn:microsoft.com/office/officeart/2005/8/layout/hList7#1"/>
    <dgm:cxn modelId="{2DCD17EA-451B-463B-BED9-BCF1B1ABE5AC}" type="presParOf" srcId="{0C0A8C2B-6F18-4FDD-99CA-BE45E22DB23D}" destId="{33A6F67C-3052-46BE-9560-9E66510888E2}" srcOrd="0" destOrd="0" presId="urn:microsoft.com/office/officeart/2005/8/layout/hList7#1"/>
    <dgm:cxn modelId="{EAD5501C-C0A5-4F6C-9F57-D825CF6C1448}" type="presParOf" srcId="{0C0A8C2B-6F18-4FDD-99CA-BE45E22DB23D}" destId="{33869D5E-1ACB-4BF5-87A6-3167AB38C476}" srcOrd="1" destOrd="0" presId="urn:microsoft.com/office/officeart/2005/8/layout/hList7#1"/>
    <dgm:cxn modelId="{904C1D3B-21DC-4D59-9FED-16046C9218C7}" type="presParOf" srcId="{0C0A8C2B-6F18-4FDD-99CA-BE45E22DB23D}" destId="{8A6E3ED3-2227-41C1-BC20-7FAB2B7FE338}" srcOrd="2" destOrd="0" presId="urn:microsoft.com/office/officeart/2005/8/layout/hList7#1"/>
    <dgm:cxn modelId="{78F9A52F-6E52-4DA0-8A6D-DAC69B62FF96}" type="presParOf" srcId="{0C0A8C2B-6F18-4FDD-99CA-BE45E22DB23D}" destId="{8A2C16E9-FB73-4BD3-8A13-4A1188BB44F6}" srcOrd="3" destOrd="0" presId="urn:microsoft.com/office/officeart/2005/8/layout/hList7#1"/>
    <dgm:cxn modelId="{5908F2C4-63B1-4E0F-BD9D-4B019C338B00}" type="presParOf" srcId="{AFA505AF-FF4A-482D-A9FD-65C7B4FB8708}" destId="{FC652395-F2B5-4BC2-B3CD-EA9DACBEAD29}" srcOrd="5" destOrd="0" presId="urn:microsoft.com/office/officeart/2005/8/layout/hList7#1"/>
    <dgm:cxn modelId="{5950950C-3427-418F-8BDC-4D83A960B52E}" type="presParOf" srcId="{AFA505AF-FF4A-482D-A9FD-65C7B4FB8708}" destId="{708B437A-869E-45EE-813C-435EEC03BE22}" srcOrd="6" destOrd="0" presId="urn:microsoft.com/office/officeart/2005/8/layout/hList7#1"/>
    <dgm:cxn modelId="{CF8ED6FD-8F76-4FD2-9A15-3D0A70B89A3F}" type="presParOf" srcId="{708B437A-869E-45EE-813C-435EEC03BE22}" destId="{6F742060-6761-4DB3-8CFE-2D01D7161AFF}" srcOrd="0" destOrd="0" presId="urn:microsoft.com/office/officeart/2005/8/layout/hList7#1"/>
    <dgm:cxn modelId="{0443A497-C2F9-4C85-B51C-42E4685F70D4}" type="presParOf" srcId="{708B437A-869E-45EE-813C-435EEC03BE22}" destId="{2B5D0799-0CA4-4FDD-804E-007926468922}" srcOrd="1" destOrd="0" presId="urn:microsoft.com/office/officeart/2005/8/layout/hList7#1"/>
    <dgm:cxn modelId="{3C0A7A03-0E40-4C27-ABCE-65A00A35C8B2}" type="presParOf" srcId="{708B437A-869E-45EE-813C-435EEC03BE22}" destId="{26E6D00F-0730-48CA-8969-3A5ED3492A03}" srcOrd="2" destOrd="0" presId="urn:microsoft.com/office/officeart/2005/8/layout/hList7#1"/>
    <dgm:cxn modelId="{E39D4A0C-4129-4EFD-96DE-E6FDF8496104}" type="presParOf" srcId="{708B437A-869E-45EE-813C-435EEC03BE22}" destId="{4197D3BB-BA67-429A-BF92-ADCB2EFCE28B}"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0232CCD-F503-4BA9-9730-92393403B9A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9A43261-BBE0-4989-BC36-59956814F057}">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2000" dirty="0" smtClean="0">
              <a:solidFill>
                <a:schemeClr val="bg1"/>
              </a:solidFill>
            </a:rPr>
            <a:t>Sistemas periódicos</a:t>
          </a:r>
        </a:p>
        <a:p>
          <a:pPr defTabSz="1644650">
            <a:lnSpc>
              <a:spcPct val="90000"/>
            </a:lnSpc>
            <a:spcBef>
              <a:spcPct val="0"/>
            </a:spcBef>
            <a:spcAft>
              <a:spcPct val="35000"/>
            </a:spcAft>
          </a:pPr>
          <a:endParaRPr lang="es-MX" sz="2000" dirty="0"/>
        </a:p>
      </dgm:t>
    </dgm:pt>
    <dgm:pt modelId="{69BF8D8E-7DC0-40A3-BCAC-06189740BCAD}" type="parTrans" cxnId="{560F3E83-8D84-415E-978C-7A12D58096AC}">
      <dgm:prSet/>
      <dgm:spPr/>
      <dgm:t>
        <a:bodyPr/>
        <a:lstStyle/>
        <a:p>
          <a:endParaRPr lang="es-MX" sz="2000"/>
        </a:p>
      </dgm:t>
    </dgm:pt>
    <dgm:pt modelId="{B3912A91-A33C-4FF0-A2FA-4615F564EBA8}" type="sibTrans" cxnId="{560F3E83-8D84-415E-978C-7A12D58096AC}">
      <dgm:prSet/>
      <dgm:spPr/>
      <dgm:t>
        <a:bodyPr/>
        <a:lstStyle/>
        <a:p>
          <a:endParaRPr lang="es-MX" sz="2000"/>
        </a:p>
      </dgm:t>
    </dgm:pt>
    <dgm:pt modelId="{99DE8E72-E008-437B-B248-05D4B4746150}">
      <dgm:prSet phldrT="[Texto]"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s-MX" sz="2000" dirty="0" smtClean="0">
              <a:solidFill>
                <a:schemeClr val="bg1"/>
              </a:solidFill>
            </a:rPr>
            <a:t>Requieren verificaciones regulares del inventario para determinar la cantidad posible.</a:t>
          </a:r>
        </a:p>
        <a:p>
          <a:pPr marL="285750" indent="0" defTabSz="1333500">
            <a:lnSpc>
              <a:spcPct val="90000"/>
            </a:lnSpc>
            <a:spcBef>
              <a:spcPct val="0"/>
            </a:spcBef>
            <a:spcAft>
              <a:spcPct val="20000"/>
            </a:spcAft>
            <a:buNone/>
          </a:pPr>
          <a:endParaRPr lang="es-MX" sz="2000" dirty="0"/>
        </a:p>
      </dgm:t>
    </dgm:pt>
    <dgm:pt modelId="{E5F3A10C-2F08-451F-A9F8-F85DAB3B540D}" type="parTrans" cxnId="{CF992925-C755-4315-B105-3C01E6CC8C16}">
      <dgm:prSet/>
      <dgm:spPr/>
      <dgm:t>
        <a:bodyPr/>
        <a:lstStyle/>
        <a:p>
          <a:endParaRPr lang="es-MX" sz="2000"/>
        </a:p>
      </dgm:t>
    </dgm:pt>
    <dgm:pt modelId="{00D4F44E-CA66-49E4-8797-C497664FD112}" type="sibTrans" cxnId="{CF992925-C755-4315-B105-3C01E6CC8C16}">
      <dgm:prSet/>
      <dgm:spPr/>
      <dgm:t>
        <a:bodyPr/>
        <a:lstStyle/>
        <a:p>
          <a:endParaRPr lang="es-MX" sz="2000"/>
        </a:p>
      </dgm:t>
    </dgm:pt>
    <dgm:pt modelId="{D0558574-F1E8-40E5-B0EB-137AC24DC4E7}">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2000" dirty="0" smtClean="0">
              <a:solidFill>
                <a:schemeClr val="bg1"/>
              </a:solidFill>
            </a:rPr>
            <a:t>Perpetuos</a:t>
          </a:r>
        </a:p>
        <a:p>
          <a:pPr defTabSz="1644650">
            <a:lnSpc>
              <a:spcPct val="90000"/>
            </a:lnSpc>
            <a:spcBef>
              <a:spcPct val="0"/>
            </a:spcBef>
            <a:spcAft>
              <a:spcPct val="35000"/>
            </a:spcAft>
          </a:pPr>
          <a:endParaRPr lang="es-MX" sz="2000" dirty="0"/>
        </a:p>
      </dgm:t>
    </dgm:pt>
    <dgm:pt modelId="{A2EE5D21-AC9A-4EB2-BE32-D2726C30D31A}" type="parTrans" cxnId="{160CA383-EAA0-4B32-B0E9-3D24B6FAEF38}">
      <dgm:prSet/>
      <dgm:spPr/>
      <dgm:t>
        <a:bodyPr/>
        <a:lstStyle/>
        <a:p>
          <a:endParaRPr lang="es-MX" sz="2000"/>
        </a:p>
      </dgm:t>
    </dgm:pt>
    <dgm:pt modelId="{E1987D36-DA5D-4D71-9F78-E46E18659205}" type="sibTrans" cxnId="{160CA383-EAA0-4B32-B0E9-3D24B6FAEF38}">
      <dgm:prSet/>
      <dgm:spPr/>
      <dgm:t>
        <a:bodyPr/>
        <a:lstStyle/>
        <a:p>
          <a:endParaRPr lang="es-MX" sz="2000"/>
        </a:p>
      </dgm:t>
    </dgm:pt>
    <dgm:pt modelId="{8EA2190B-DA6D-4367-B8C7-25F0B2A3B1CA}">
      <dgm:prSet phldrT="[Texto]"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s-MX" sz="2000" dirty="0" smtClean="0">
              <a:solidFill>
                <a:schemeClr val="bg1"/>
              </a:solidFill>
            </a:rPr>
            <a:t>Da seguimiento continuo tanto a los ingresos, como a las sustracciones del inventario.</a:t>
          </a:r>
        </a:p>
        <a:p>
          <a:pPr marL="285750" indent="0" defTabSz="1333500">
            <a:lnSpc>
              <a:spcPct val="90000"/>
            </a:lnSpc>
            <a:spcBef>
              <a:spcPct val="0"/>
            </a:spcBef>
            <a:spcAft>
              <a:spcPct val="20000"/>
            </a:spcAft>
            <a:buNone/>
          </a:pPr>
          <a:endParaRPr lang="es-MX" sz="2000" dirty="0"/>
        </a:p>
      </dgm:t>
    </dgm:pt>
    <dgm:pt modelId="{19882CFF-61ED-4906-A249-B1AD819B9D60}" type="parTrans" cxnId="{5F13A604-0C68-420B-85CC-C578095A6780}">
      <dgm:prSet/>
      <dgm:spPr/>
      <dgm:t>
        <a:bodyPr/>
        <a:lstStyle/>
        <a:p>
          <a:endParaRPr lang="es-MX" sz="2000"/>
        </a:p>
      </dgm:t>
    </dgm:pt>
    <dgm:pt modelId="{60EE2EE6-F3F0-42E1-A95D-DAC39DC7D997}" type="sibTrans" cxnId="{5F13A604-0C68-420B-85CC-C578095A6780}">
      <dgm:prSet/>
      <dgm:spPr/>
      <dgm:t>
        <a:bodyPr/>
        <a:lstStyle/>
        <a:p>
          <a:endParaRPr lang="es-MX" sz="2000"/>
        </a:p>
      </dgm:t>
    </dgm:pt>
    <dgm:pt modelId="{987E03D5-798A-46BD-9212-008C7F193183}" type="pres">
      <dgm:prSet presAssocID="{D0232CCD-F503-4BA9-9730-92393403B9A3}" presName="linear" presStyleCnt="0">
        <dgm:presLayoutVars>
          <dgm:animLvl val="lvl"/>
          <dgm:resizeHandles val="exact"/>
        </dgm:presLayoutVars>
      </dgm:prSet>
      <dgm:spPr/>
      <dgm:t>
        <a:bodyPr/>
        <a:lstStyle/>
        <a:p>
          <a:endParaRPr lang="es-MX"/>
        </a:p>
      </dgm:t>
    </dgm:pt>
    <dgm:pt modelId="{2F8A6965-1472-437A-9C3B-8E2AD6D25EB9}" type="pres">
      <dgm:prSet presAssocID="{B9A43261-BBE0-4989-BC36-59956814F057}" presName="parentText" presStyleLbl="node1" presStyleIdx="0" presStyleCnt="2">
        <dgm:presLayoutVars>
          <dgm:chMax val="0"/>
          <dgm:bulletEnabled val="1"/>
        </dgm:presLayoutVars>
      </dgm:prSet>
      <dgm:spPr/>
      <dgm:t>
        <a:bodyPr/>
        <a:lstStyle/>
        <a:p>
          <a:endParaRPr lang="es-MX"/>
        </a:p>
      </dgm:t>
    </dgm:pt>
    <dgm:pt modelId="{F4765E55-CDBE-4687-BB50-897483679421}" type="pres">
      <dgm:prSet presAssocID="{B9A43261-BBE0-4989-BC36-59956814F057}" presName="childText" presStyleLbl="revTx" presStyleIdx="0" presStyleCnt="2">
        <dgm:presLayoutVars>
          <dgm:bulletEnabled val="1"/>
        </dgm:presLayoutVars>
      </dgm:prSet>
      <dgm:spPr/>
      <dgm:t>
        <a:bodyPr/>
        <a:lstStyle/>
        <a:p>
          <a:endParaRPr lang="es-MX"/>
        </a:p>
      </dgm:t>
    </dgm:pt>
    <dgm:pt modelId="{DB8715FE-7C51-41F8-A5E5-5BF4FF6914FC}" type="pres">
      <dgm:prSet presAssocID="{D0558574-F1E8-40E5-B0EB-137AC24DC4E7}" presName="parentText" presStyleLbl="node1" presStyleIdx="1" presStyleCnt="2">
        <dgm:presLayoutVars>
          <dgm:chMax val="0"/>
          <dgm:bulletEnabled val="1"/>
        </dgm:presLayoutVars>
      </dgm:prSet>
      <dgm:spPr/>
      <dgm:t>
        <a:bodyPr/>
        <a:lstStyle/>
        <a:p>
          <a:endParaRPr lang="es-MX"/>
        </a:p>
      </dgm:t>
    </dgm:pt>
    <dgm:pt modelId="{A65E5FFC-098C-4A3A-B703-56BDCD03D456}" type="pres">
      <dgm:prSet presAssocID="{D0558574-F1E8-40E5-B0EB-137AC24DC4E7}" presName="childText" presStyleLbl="revTx" presStyleIdx="1" presStyleCnt="2">
        <dgm:presLayoutVars>
          <dgm:bulletEnabled val="1"/>
        </dgm:presLayoutVars>
      </dgm:prSet>
      <dgm:spPr/>
      <dgm:t>
        <a:bodyPr/>
        <a:lstStyle/>
        <a:p>
          <a:endParaRPr lang="es-MX"/>
        </a:p>
      </dgm:t>
    </dgm:pt>
  </dgm:ptLst>
  <dgm:cxnLst>
    <dgm:cxn modelId="{6A868DC3-54C0-4107-92C6-7DE33788C76C}" type="presOf" srcId="{99DE8E72-E008-437B-B248-05D4B4746150}" destId="{F4765E55-CDBE-4687-BB50-897483679421}" srcOrd="0" destOrd="0" presId="urn:microsoft.com/office/officeart/2005/8/layout/vList2"/>
    <dgm:cxn modelId="{1B0EB446-604B-4D54-848B-F16C93AC29E8}" type="presOf" srcId="{D0558574-F1E8-40E5-B0EB-137AC24DC4E7}" destId="{DB8715FE-7C51-41F8-A5E5-5BF4FF6914FC}" srcOrd="0" destOrd="0" presId="urn:microsoft.com/office/officeart/2005/8/layout/vList2"/>
    <dgm:cxn modelId="{560F3E83-8D84-415E-978C-7A12D58096AC}" srcId="{D0232CCD-F503-4BA9-9730-92393403B9A3}" destId="{B9A43261-BBE0-4989-BC36-59956814F057}" srcOrd="0" destOrd="0" parTransId="{69BF8D8E-7DC0-40A3-BCAC-06189740BCAD}" sibTransId="{B3912A91-A33C-4FF0-A2FA-4615F564EBA8}"/>
    <dgm:cxn modelId="{E52CF633-777B-45A3-B502-DF24F2E035C4}" type="presOf" srcId="{8EA2190B-DA6D-4367-B8C7-25F0B2A3B1CA}" destId="{A65E5FFC-098C-4A3A-B703-56BDCD03D456}" srcOrd="0" destOrd="0" presId="urn:microsoft.com/office/officeart/2005/8/layout/vList2"/>
    <dgm:cxn modelId="{5F13A604-0C68-420B-85CC-C578095A6780}" srcId="{D0558574-F1E8-40E5-B0EB-137AC24DC4E7}" destId="{8EA2190B-DA6D-4367-B8C7-25F0B2A3B1CA}" srcOrd="0" destOrd="0" parTransId="{19882CFF-61ED-4906-A249-B1AD819B9D60}" sibTransId="{60EE2EE6-F3F0-42E1-A95D-DAC39DC7D997}"/>
    <dgm:cxn modelId="{25FFED58-3143-4797-ACF8-6D6153123E9C}" type="presOf" srcId="{B9A43261-BBE0-4989-BC36-59956814F057}" destId="{2F8A6965-1472-437A-9C3B-8E2AD6D25EB9}" srcOrd="0" destOrd="0" presId="urn:microsoft.com/office/officeart/2005/8/layout/vList2"/>
    <dgm:cxn modelId="{7F0C1560-EEA7-4A4E-AB36-9DFAE337DEF5}" type="presOf" srcId="{D0232CCD-F503-4BA9-9730-92393403B9A3}" destId="{987E03D5-798A-46BD-9212-008C7F193183}" srcOrd="0" destOrd="0" presId="urn:microsoft.com/office/officeart/2005/8/layout/vList2"/>
    <dgm:cxn modelId="{CF992925-C755-4315-B105-3C01E6CC8C16}" srcId="{B9A43261-BBE0-4989-BC36-59956814F057}" destId="{99DE8E72-E008-437B-B248-05D4B4746150}" srcOrd="0" destOrd="0" parTransId="{E5F3A10C-2F08-451F-A9F8-F85DAB3B540D}" sibTransId="{00D4F44E-CA66-49E4-8797-C497664FD112}"/>
    <dgm:cxn modelId="{160CA383-EAA0-4B32-B0E9-3D24B6FAEF38}" srcId="{D0232CCD-F503-4BA9-9730-92393403B9A3}" destId="{D0558574-F1E8-40E5-B0EB-137AC24DC4E7}" srcOrd="1" destOrd="0" parTransId="{A2EE5D21-AC9A-4EB2-BE32-D2726C30D31A}" sibTransId="{E1987D36-DA5D-4D71-9F78-E46E18659205}"/>
    <dgm:cxn modelId="{3F7293D1-64BA-42ED-B254-127FFF20FE49}" type="presParOf" srcId="{987E03D5-798A-46BD-9212-008C7F193183}" destId="{2F8A6965-1472-437A-9C3B-8E2AD6D25EB9}" srcOrd="0" destOrd="0" presId="urn:microsoft.com/office/officeart/2005/8/layout/vList2"/>
    <dgm:cxn modelId="{EAED105B-BDB4-4FC7-A670-022088DC843E}" type="presParOf" srcId="{987E03D5-798A-46BD-9212-008C7F193183}" destId="{F4765E55-CDBE-4687-BB50-897483679421}" srcOrd="1" destOrd="0" presId="urn:microsoft.com/office/officeart/2005/8/layout/vList2"/>
    <dgm:cxn modelId="{7A7EED35-B456-415D-BE3B-76E611D9F6BD}" type="presParOf" srcId="{987E03D5-798A-46BD-9212-008C7F193183}" destId="{DB8715FE-7C51-41F8-A5E5-5BF4FF6914FC}" srcOrd="2" destOrd="0" presId="urn:microsoft.com/office/officeart/2005/8/layout/vList2"/>
    <dgm:cxn modelId="{B2F1F600-0BBA-43C7-849D-F45B970688E8}" type="presParOf" srcId="{987E03D5-798A-46BD-9212-008C7F193183}" destId="{A65E5FFC-098C-4A3A-B703-56BDCD03D45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1E6E33-A096-4AAD-A5F5-59733E7F112C}" type="doc">
      <dgm:prSet loTypeId="urn:microsoft.com/office/officeart/2008/layout/LinedList" loCatId="hierarchy" qsTypeId="urn:microsoft.com/office/officeart/2005/8/quickstyle/simple2" qsCatId="simple" csTypeId="urn:microsoft.com/office/officeart/2005/8/colors/accent3_3" csCatId="accent3"/>
      <dgm:spPr/>
      <dgm:t>
        <a:bodyPr/>
        <a:lstStyle/>
        <a:p>
          <a:endParaRPr lang="es-MX"/>
        </a:p>
      </dgm:t>
    </dgm:pt>
    <dgm:pt modelId="{B99430D1-0186-45E0-B98D-9D18CF0649A6}">
      <dgm:prSet custT="1"/>
      <dgm:spPr/>
      <dgm:t>
        <a:bodyPr/>
        <a:lstStyle/>
        <a:p>
          <a:pPr rtl="0"/>
          <a:r>
            <a:rPr lang="es-MX" sz="2400" dirty="0" smtClean="0">
              <a:solidFill>
                <a:schemeClr val="bg1"/>
              </a:solidFill>
            </a:rPr>
            <a:t>Elimina la detención e interrupción de la producción necesaria para efectuar el inventario físico anual.</a:t>
          </a:r>
          <a:endParaRPr lang="es-MX" sz="2400" dirty="0">
            <a:solidFill>
              <a:schemeClr val="bg1"/>
            </a:solidFill>
          </a:endParaRPr>
        </a:p>
      </dgm:t>
    </dgm:pt>
    <dgm:pt modelId="{9E676E7C-09BD-46F5-AC1A-5C7C3A08AC0A}" type="parTrans" cxnId="{F0C69AA3-3E45-40F0-A062-10B71166A38D}">
      <dgm:prSet/>
      <dgm:spPr/>
      <dgm:t>
        <a:bodyPr/>
        <a:lstStyle/>
        <a:p>
          <a:endParaRPr lang="es-MX" sz="2400">
            <a:solidFill>
              <a:schemeClr val="bg1"/>
            </a:solidFill>
          </a:endParaRPr>
        </a:p>
      </dgm:t>
    </dgm:pt>
    <dgm:pt modelId="{2DE0E91D-0D18-4A6B-AAE6-93DDC8E7F242}" type="sibTrans" cxnId="{F0C69AA3-3E45-40F0-A062-10B71166A38D}">
      <dgm:prSet/>
      <dgm:spPr/>
      <dgm:t>
        <a:bodyPr/>
        <a:lstStyle/>
        <a:p>
          <a:endParaRPr lang="es-MX" sz="2400">
            <a:solidFill>
              <a:schemeClr val="bg1"/>
            </a:solidFill>
          </a:endParaRPr>
        </a:p>
      </dgm:t>
    </dgm:pt>
    <dgm:pt modelId="{3AE7D5DC-7AE3-476B-9BBF-CC3A34C0BEE5}">
      <dgm:prSet custT="1"/>
      <dgm:spPr/>
      <dgm:t>
        <a:bodyPr/>
        <a:lstStyle/>
        <a:p>
          <a:pPr rtl="0"/>
          <a:r>
            <a:rPr lang="es-MX" sz="2400" dirty="0" smtClean="0">
              <a:solidFill>
                <a:schemeClr val="bg1"/>
              </a:solidFill>
            </a:rPr>
            <a:t>Elimina ajustes anuales del inventario</a:t>
          </a:r>
          <a:endParaRPr lang="es-MX" sz="2400" dirty="0">
            <a:solidFill>
              <a:schemeClr val="bg1"/>
            </a:solidFill>
          </a:endParaRPr>
        </a:p>
      </dgm:t>
    </dgm:pt>
    <dgm:pt modelId="{70056E99-28ED-4E10-8C9C-834C50203999}" type="parTrans" cxnId="{BB1C8577-BBB8-4452-ACB1-6EEAAEC9B7A7}">
      <dgm:prSet/>
      <dgm:spPr/>
      <dgm:t>
        <a:bodyPr/>
        <a:lstStyle/>
        <a:p>
          <a:endParaRPr lang="es-MX" sz="2400">
            <a:solidFill>
              <a:schemeClr val="bg1"/>
            </a:solidFill>
          </a:endParaRPr>
        </a:p>
      </dgm:t>
    </dgm:pt>
    <dgm:pt modelId="{9DD3D13E-B722-4142-BCF2-712B98063790}" type="sibTrans" cxnId="{BB1C8577-BBB8-4452-ACB1-6EEAAEC9B7A7}">
      <dgm:prSet/>
      <dgm:spPr/>
      <dgm:t>
        <a:bodyPr/>
        <a:lstStyle/>
        <a:p>
          <a:endParaRPr lang="es-MX" sz="2400">
            <a:solidFill>
              <a:schemeClr val="bg1"/>
            </a:solidFill>
          </a:endParaRPr>
        </a:p>
      </dgm:t>
    </dgm:pt>
    <dgm:pt modelId="{BA83FE37-58E4-4A26-8DF4-81A080296834}">
      <dgm:prSet custT="1"/>
      <dgm:spPr/>
      <dgm:t>
        <a:bodyPr/>
        <a:lstStyle/>
        <a:p>
          <a:pPr rtl="0"/>
          <a:r>
            <a:rPr lang="es-MX" sz="2400" dirty="0" smtClean="0">
              <a:solidFill>
                <a:schemeClr val="bg1"/>
              </a:solidFill>
            </a:rPr>
            <a:t>La precisión del inventario es auditada por personal capacitado</a:t>
          </a:r>
          <a:endParaRPr lang="es-MX" sz="2400" dirty="0">
            <a:solidFill>
              <a:schemeClr val="bg1"/>
            </a:solidFill>
          </a:endParaRPr>
        </a:p>
      </dgm:t>
    </dgm:pt>
    <dgm:pt modelId="{503CD935-9C63-4700-BC65-7424503F4A61}" type="parTrans" cxnId="{42CE76C2-2751-4165-A5D9-1B23FAF7FA7C}">
      <dgm:prSet/>
      <dgm:spPr/>
      <dgm:t>
        <a:bodyPr/>
        <a:lstStyle/>
        <a:p>
          <a:endParaRPr lang="es-MX" sz="2400">
            <a:solidFill>
              <a:schemeClr val="bg1"/>
            </a:solidFill>
          </a:endParaRPr>
        </a:p>
      </dgm:t>
    </dgm:pt>
    <dgm:pt modelId="{1F59F28A-5C52-44C7-9788-C4F0169E15AB}" type="sibTrans" cxnId="{42CE76C2-2751-4165-A5D9-1B23FAF7FA7C}">
      <dgm:prSet/>
      <dgm:spPr/>
      <dgm:t>
        <a:bodyPr/>
        <a:lstStyle/>
        <a:p>
          <a:endParaRPr lang="es-MX" sz="2400">
            <a:solidFill>
              <a:schemeClr val="bg1"/>
            </a:solidFill>
          </a:endParaRPr>
        </a:p>
      </dgm:t>
    </dgm:pt>
    <dgm:pt modelId="{BD8A200C-75FB-40F4-879D-0ED8EAEF5FDF}">
      <dgm:prSet custT="1"/>
      <dgm:spPr/>
      <dgm:t>
        <a:bodyPr/>
        <a:lstStyle/>
        <a:p>
          <a:pPr rtl="0"/>
          <a:r>
            <a:rPr lang="es-MX" sz="2400" dirty="0" smtClean="0">
              <a:solidFill>
                <a:schemeClr val="bg1"/>
              </a:solidFill>
            </a:rPr>
            <a:t>Permite identificar las causas de error y emprender acciones correctivas</a:t>
          </a:r>
          <a:endParaRPr lang="es-MX" sz="2400" dirty="0">
            <a:solidFill>
              <a:schemeClr val="bg1"/>
            </a:solidFill>
          </a:endParaRPr>
        </a:p>
      </dgm:t>
    </dgm:pt>
    <dgm:pt modelId="{81AD000A-3590-4392-A175-05FBD2D67CE3}" type="parTrans" cxnId="{F3AFF595-4E13-4789-ADD6-565DD79A5637}">
      <dgm:prSet/>
      <dgm:spPr/>
      <dgm:t>
        <a:bodyPr/>
        <a:lstStyle/>
        <a:p>
          <a:endParaRPr lang="es-MX" sz="2400">
            <a:solidFill>
              <a:schemeClr val="bg1"/>
            </a:solidFill>
          </a:endParaRPr>
        </a:p>
      </dgm:t>
    </dgm:pt>
    <dgm:pt modelId="{76E8ED8A-EA19-4CD8-A6FC-66DCCFE9FCB2}" type="sibTrans" cxnId="{F3AFF595-4E13-4789-ADD6-565DD79A5637}">
      <dgm:prSet/>
      <dgm:spPr/>
      <dgm:t>
        <a:bodyPr/>
        <a:lstStyle/>
        <a:p>
          <a:endParaRPr lang="es-MX" sz="2400">
            <a:solidFill>
              <a:schemeClr val="bg1"/>
            </a:solidFill>
          </a:endParaRPr>
        </a:p>
      </dgm:t>
    </dgm:pt>
    <dgm:pt modelId="{715D7D72-8380-4BB3-B182-07309EF954A0}">
      <dgm:prSet custT="1"/>
      <dgm:spPr/>
      <dgm:t>
        <a:bodyPr/>
        <a:lstStyle/>
        <a:p>
          <a:pPr rtl="0"/>
          <a:r>
            <a:rPr lang="es-MX" sz="2400" dirty="0" smtClean="0">
              <a:solidFill>
                <a:schemeClr val="bg1"/>
              </a:solidFill>
            </a:rPr>
            <a:t>Mantiene registros exactos del inventario </a:t>
          </a:r>
          <a:endParaRPr lang="es-MX" sz="2400" dirty="0">
            <a:solidFill>
              <a:schemeClr val="bg1"/>
            </a:solidFill>
          </a:endParaRPr>
        </a:p>
      </dgm:t>
    </dgm:pt>
    <dgm:pt modelId="{E34EFDF2-569A-4168-8CDB-1414E53A47E3}" type="parTrans" cxnId="{9C8A08CB-D0FB-4DA2-95EB-DF80754660CE}">
      <dgm:prSet/>
      <dgm:spPr/>
      <dgm:t>
        <a:bodyPr/>
        <a:lstStyle/>
        <a:p>
          <a:endParaRPr lang="es-MX" sz="2400">
            <a:solidFill>
              <a:schemeClr val="bg1"/>
            </a:solidFill>
          </a:endParaRPr>
        </a:p>
      </dgm:t>
    </dgm:pt>
    <dgm:pt modelId="{6A278B17-F82A-4C29-9EB9-349944AB59D6}" type="sibTrans" cxnId="{9C8A08CB-D0FB-4DA2-95EB-DF80754660CE}">
      <dgm:prSet/>
      <dgm:spPr/>
      <dgm:t>
        <a:bodyPr/>
        <a:lstStyle/>
        <a:p>
          <a:endParaRPr lang="es-MX" sz="2400">
            <a:solidFill>
              <a:schemeClr val="bg1"/>
            </a:solidFill>
          </a:endParaRPr>
        </a:p>
      </dgm:t>
    </dgm:pt>
    <dgm:pt modelId="{C9093590-E2D7-4F03-94D1-194B370EABDF}" type="pres">
      <dgm:prSet presAssocID="{2F1E6E33-A096-4AAD-A5F5-59733E7F112C}" presName="vert0" presStyleCnt="0">
        <dgm:presLayoutVars>
          <dgm:dir/>
          <dgm:animOne val="branch"/>
          <dgm:animLvl val="lvl"/>
        </dgm:presLayoutVars>
      </dgm:prSet>
      <dgm:spPr/>
      <dgm:t>
        <a:bodyPr/>
        <a:lstStyle/>
        <a:p>
          <a:endParaRPr lang="es-MX"/>
        </a:p>
      </dgm:t>
    </dgm:pt>
    <dgm:pt modelId="{04CA71EA-7F1F-4CEE-9A12-908472D2CFB5}" type="pres">
      <dgm:prSet presAssocID="{B99430D1-0186-45E0-B98D-9D18CF0649A6}" presName="thickLine" presStyleLbl="alignNode1" presStyleIdx="0" presStyleCnt="5"/>
      <dgm:spPr/>
      <dgm:t>
        <a:bodyPr/>
        <a:lstStyle/>
        <a:p>
          <a:endParaRPr lang="es-MX"/>
        </a:p>
      </dgm:t>
    </dgm:pt>
    <dgm:pt modelId="{FD4353AB-99E5-40DB-97CF-BC92D0F23658}" type="pres">
      <dgm:prSet presAssocID="{B99430D1-0186-45E0-B98D-9D18CF0649A6}" presName="horz1" presStyleCnt="0"/>
      <dgm:spPr/>
      <dgm:t>
        <a:bodyPr/>
        <a:lstStyle/>
        <a:p>
          <a:endParaRPr lang="es-MX"/>
        </a:p>
      </dgm:t>
    </dgm:pt>
    <dgm:pt modelId="{2A676D9B-E34D-453E-8C8B-E5D57200B855}" type="pres">
      <dgm:prSet presAssocID="{B99430D1-0186-45E0-B98D-9D18CF0649A6}" presName="tx1" presStyleLbl="revTx" presStyleIdx="0" presStyleCnt="5" custLinFactNeighborY="-69423"/>
      <dgm:spPr/>
      <dgm:t>
        <a:bodyPr/>
        <a:lstStyle/>
        <a:p>
          <a:endParaRPr lang="es-MX"/>
        </a:p>
      </dgm:t>
    </dgm:pt>
    <dgm:pt modelId="{EF044C0C-1CAA-490D-A0E2-003C6A357C81}" type="pres">
      <dgm:prSet presAssocID="{B99430D1-0186-45E0-B98D-9D18CF0649A6}" presName="vert1" presStyleCnt="0"/>
      <dgm:spPr/>
      <dgm:t>
        <a:bodyPr/>
        <a:lstStyle/>
        <a:p>
          <a:endParaRPr lang="es-MX"/>
        </a:p>
      </dgm:t>
    </dgm:pt>
    <dgm:pt modelId="{C71A4BCF-0878-4178-95E0-71A8B2C09E3F}" type="pres">
      <dgm:prSet presAssocID="{3AE7D5DC-7AE3-476B-9BBF-CC3A34C0BEE5}" presName="thickLine" presStyleLbl="alignNode1" presStyleIdx="1" presStyleCnt="5"/>
      <dgm:spPr/>
      <dgm:t>
        <a:bodyPr/>
        <a:lstStyle/>
        <a:p>
          <a:endParaRPr lang="es-MX"/>
        </a:p>
      </dgm:t>
    </dgm:pt>
    <dgm:pt modelId="{C8EB4C73-BB70-44B5-98D3-ECE964DC5874}" type="pres">
      <dgm:prSet presAssocID="{3AE7D5DC-7AE3-476B-9BBF-CC3A34C0BEE5}" presName="horz1" presStyleCnt="0"/>
      <dgm:spPr/>
      <dgm:t>
        <a:bodyPr/>
        <a:lstStyle/>
        <a:p>
          <a:endParaRPr lang="es-MX"/>
        </a:p>
      </dgm:t>
    </dgm:pt>
    <dgm:pt modelId="{DF0293C6-243A-4937-B957-82867C2625E3}" type="pres">
      <dgm:prSet presAssocID="{3AE7D5DC-7AE3-476B-9BBF-CC3A34C0BEE5}" presName="tx1" presStyleLbl="revTx" presStyleIdx="1" presStyleCnt="5"/>
      <dgm:spPr/>
      <dgm:t>
        <a:bodyPr/>
        <a:lstStyle/>
        <a:p>
          <a:endParaRPr lang="es-MX"/>
        </a:p>
      </dgm:t>
    </dgm:pt>
    <dgm:pt modelId="{76461B48-1F44-422F-A0D0-818904982A7D}" type="pres">
      <dgm:prSet presAssocID="{3AE7D5DC-7AE3-476B-9BBF-CC3A34C0BEE5}" presName="vert1" presStyleCnt="0"/>
      <dgm:spPr/>
      <dgm:t>
        <a:bodyPr/>
        <a:lstStyle/>
        <a:p>
          <a:endParaRPr lang="es-MX"/>
        </a:p>
      </dgm:t>
    </dgm:pt>
    <dgm:pt modelId="{3151FA27-7BCB-4596-937E-232B227CB02D}" type="pres">
      <dgm:prSet presAssocID="{BA83FE37-58E4-4A26-8DF4-81A080296834}" presName="thickLine" presStyleLbl="alignNode1" presStyleIdx="2" presStyleCnt="5"/>
      <dgm:spPr/>
      <dgm:t>
        <a:bodyPr/>
        <a:lstStyle/>
        <a:p>
          <a:endParaRPr lang="es-MX"/>
        </a:p>
      </dgm:t>
    </dgm:pt>
    <dgm:pt modelId="{FFBAF2A8-DF32-489C-A1F6-77341EED5393}" type="pres">
      <dgm:prSet presAssocID="{BA83FE37-58E4-4A26-8DF4-81A080296834}" presName="horz1" presStyleCnt="0"/>
      <dgm:spPr/>
      <dgm:t>
        <a:bodyPr/>
        <a:lstStyle/>
        <a:p>
          <a:endParaRPr lang="es-MX"/>
        </a:p>
      </dgm:t>
    </dgm:pt>
    <dgm:pt modelId="{CB5E4628-960E-4BEA-9291-95A68C51E73B}" type="pres">
      <dgm:prSet presAssocID="{BA83FE37-58E4-4A26-8DF4-81A080296834}" presName="tx1" presStyleLbl="revTx" presStyleIdx="2" presStyleCnt="5"/>
      <dgm:spPr/>
      <dgm:t>
        <a:bodyPr/>
        <a:lstStyle/>
        <a:p>
          <a:endParaRPr lang="es-MX"/>
        </a:p>
      </dgm:t>
    </dgm:pt>
    <dgm:pt modelId="{9CE3DAC9-C674-417B-B9DF-3531BFD085E2}" type="pres">
      <dgm:prSet presAssocID="{BA83FE37-58E4-4A26-8DF4-81A080296834}" presName="vert1" presStyleCnt="0"/>
      <dgm:spPr/>
      <dgm:t>
        <a:bodyPr/>
        <a:lstStyle/>
        <a:p>
          <a:endParaRPr lang="es-MX"/>
        </a:p>
      </dgm:t>
    </dgm:pt>
    <dgm:pt modelId="{3AF5FD94-914B-48BF-8204-84C4022334DB}" type="pres">
      <dgm:prSet presAssocID="{BD8A200C-75FB-40F4-879D-0ED8EAEF5FDF}" presName="thickLine" presStyleLbl="alignNode1" presStyleIdx="3" presStyleCnt="5"/>
      <dgm:spPr/>
      <dgm:t>
        <a:bodyPr/>
        <a:lstStyle/>
        <a:p>
          <a:endParaRPr lang="es-MX"/>
        </a:p>
      </dgm:t>
    </dgm:pt>
    <dgm:pt modelId="{35C5F5BB-FE0A-4659-BD23-E6557AAE4C43}" type="pres">
      <dgm:prSet presAssocID="{BD8A200C-75FB-40F4-879D-0ED8EAEF5FDF}" presName="horz1" presStyleCnt="0"/>
      <dgm:spPr/>
      <dgm:t>
        <a:bodyPr/>
        <a:lstStyle/>
        <a:p>
          <a:endParaRPr lang="es-MX"/>
        </a:p>
      </dgm:t>
    </dgm:pt>
    <dgm:pt modelId="{E303F912-208C-429E-8FF4-403304FA4022}" type="pres">
      <dgm:prSet presAssocID="{BD8A200C-75FB-40F4-879D-0ED8EAEF5FDF}" presName="tx1" presStyleLbl="revTx" presStyleIdx="3" presStyleCnt="5"/>
      <dgm:spPr/>
      <dgm:t>
        <a:bodyPr/>
        <a:lstStyle/>
        <a:p>
          <a:endParaRPr lang="es-MX"/>
        </a:p>
      </dgm:t>
    </dgm:pt>
    <dgm:pt modelId="{A4468F50-D278-456E-8A23-CBCFD41C6191}" type="pres">
      <dgm:prSet presAssocID="{BD8A200C-75FB-40F4-879D-0ED8EAEF5FDF}" presName="vert1" presStyleCnt="0"/>
      <dgm:spPr/>
      <dgm:t>
        <a:bodyPr/>
        <a:lstStyle/>
        <a:p>
          <a:endParaRPr lang="es-MX"/>
        </a:p>
      </dgm:t>
    </dgm:pt>
    <dgm:pt modelId="{C79F3FBE-0CA3-4432-B654-9FCD8DB26BEA}" type="pres">
      <dgm:prSet presAssocID="{715D7D72-8380-4BB3-B182-07309EF954A0}" presName="thickLine" presStyleLbl="alignNode1" presStyleIdx="4" presStyleCnt="5"/>
      <dgm:spPr/>
      <dgm:t>
        <a:bodyPr/>
        <a:lstStyle/>
        <a:p>
          <a:endParaRPr lang="es-MX"/>
        </a:p>
      </dgm:t>
    </dgm:pt>
    <dgm:pt modelId="{7ED5D39B-E1B6-40ED-9821-A681301B0C20}" type="pres">
      <dgm:prSet presAssocID="{715D7D72-8380-4BB3-B182-07309EF954A0}" presName="horz1" presStyleCnt="0"/>
      <dgm:spPr/>
      <dgm:t>
        <a:bodyPr/>
        <a:lstStyle/>
        <a:p>
          <a:endParaRPr lang="es-MX"/>
        </a:p>
      </dgm:t>
    </dgm:pt>
    <dgm:pt modelId="{D97141BC-D3CC-476E-8E1E-97CE1467C26C}" type="pres">
      <dgm:prSet presAssocID="{715D7D72-8380-4BB3-B182-07309EF954A0}" presName="tx1" presStyleLbl="revTx" presStyleIdx="4" presStyleCnt="5"/>
      <dgm:spPr/>
      <dgm:t>
        <a:bodyPr/>
        <a:lstStyle/>
        <a:p>
          <a:endParaRPr lang="es-MX"/>
        </a:p>
      </dgm:t>
    </dgm:pt>
    <dgm:pt modelId="{8B4D5CF8-C6F4-4F70-90F2-2BED8EB3DD60}" type="pres">
      <dgm:prSet presAssocID="{715D7D72-8380-4BB3-B182-07309EF954A0}" presName="vert1" presStyleCnt="0"/>
      <dgm:spPr/>
      <dgm:t>
        <a:bodyPr/>
        <a:lstStyle/>
        <a:p>
          <a:endParaRPr lang="es-MX"/>
        </a:p>
      </dgm:t>
    </dgm:pt>
  </dgm:ptLst>
  <dgm:cxnLst>
    <dgm:cxn modelId="{5B17B9E9-521C-4991-8B04-F6D9B36F1FF2}" type="presOf" srcId="{B99430D1-0186-45E0-B98D-9D18CF0649A6}" destId="{2A676D9B-E34D-453E-8C8B-E5D57200B855}" srcOrd="0" destOrd="0" presId="urn:microsoft.com/office/officeart/2008/layout/LinedList"/>
    <dgm:cxn modelId="{E050BD86-639C-4E18-A206-2D74444DF8E7}" type="presOf" srcId="{BA83FE37-58E4-4A26-8DF4-81A080296834}" destId="{CB5E4628-960E-4BEA-9291-95A68C51E73B}" srcOrd="0" destOrd="0" presId="urn:microsoft.com/office/officeart/2008/layout/LinedList"/>
    <dgm:cxn modelId="{F3AFF595-4E13-4789-ADD6-565DD79A5637}" srcId="{2F1E6E33-A096-4AAD-A5F5-59733E7F112C}" destId="{BD8A200C-75FB-40F4-879D-0ED8EAEF5FDF}" srcOrd="3" destOrd="0" parTransId="{81AD000A-3590-4392-A175-05FBD2D67CE3}" sibTransId="{76E8ED8A-EA19-4CD8-A6FC-66DCCFE9FCB2}"/>
    <dgm:cxn modelId="{9C8A08CB-D0FB-4DA2-95EB-DF80754660CE}" srcId="{2F1E6E33-A096-4AAD-A5F5-59733E7F112C}" destId="{715D7D72-8380-4BB3-B182-07309EF954A0}" srcOrd="4" destOrd="0" parTransId="{E34EFDF2-569A-4168-8CDB-1414E53A47E3}" sibTransId="{6A278B17-F82A-4C29-9EB9-349944AB59D6}"/>
    <dgm:cxn modelId="{E24CACDE-906B-45D8-B227-F19010CD7CE8}" type="presOf" srcId="{BD8A200C-75FB-40F4-879D-0ED8EAEF5FDF}" destId="{E303F912-208C-429E-8FF4-403304FA4022}" srcOrd="0" destOrd="0" presId="urn:microsoft.com/office/officeart/2008/layout/LinedList"/>
    <dgm:cxn modelId="{F0C69AA3-3E45-40F0-A062-10B71166A38D}" srcId="{2F1E6E33-A096-4AAD-A5F5-59733E7F112C}" destId="{B99430D1-0186-45E0-B98D-9D18CF0649A6}" srcOrd="0" destOrd="0" parTransId="{9E676E7C-09BD-46F5-AC1A-5C7C3A08AC0A}" sibTransId="{2DE0E91D-0D18-4A6B-AAE6-93DDC8E7F242}"/>
    <dgm:cxn modelId="{BB1C8577-BBB8-4452-ACB1-6EEAAEC9B7A7}" srcId="{2F1E6E33-A096-4AAD-A5F5-59733E7F112C}" destId="{3AE7D5DC-7AE3-476B-9BBF-CC3A34C0BEE5}" srcOrd="1" destOrd="0" parTransId="{70056E99-28ED-4E10-8C9C-834C50203999}" sibTransId="{9DD3D13E-B722-4142-BCF2-712B98063790}"/>
    <dgm:cxn modelId="{1891CD7E-D9AA-4DFD-93F2-E5CCCB6D6ED4}" type="presOf" srcId="{715D7D72-8380-4BB3-B182-07309EF954A0}" destId="{D97141BC-D3CC-476E-8E1E-97CE1467C26C}" srcOrd="0" destOrd="0" presId="urn:microsoft.com/office/officeart/2008/layout/LinedList"/>
    <dgm:cxn modelId="{5E205D99-AA07-4033-84A9-6BE26949993B}" type="presOf" srcId="{3AE7D5DC-7AE3-476B-9BBF-CC3A34C0BEE5}" destId="{DF0293C6-243A-4937-B957-82867C2625E3}" srcOrd="0" destOrd="0" presId="urn:microsoft.com/office/officeart/2008/layout/LinedList"/>
    <dgm:cxn modelId="{42CE76C2-2751-4165-A5D9-1B23FAF7FA7C}" srcId="{2F1E6E33-A096-4AAD-A5F5-59733E7F112C}" destId="{BA83FE37-58E4-4A26-8DF4-81A080296834}" srcOrd="2" destOrd="0" parTransId="{503CD935-9C63-4700-BC65-7424503F4A61}" sibTransId="{1F59F28A-5C52-44C7-9788-C4F0169E15AB}"/>
    <dgm:cxn modelId="{7F07FA9A-75BA-4C65-B9F3-245218EEB9D1}" type="presOf" srcId="{2F1E6E33-A096-4AAD-A5F5-59733E7F112C}" destId="{C9093590-E2D7-4F03-94D1-194B370EABDF}" srcOrd="0" destOrd="0" presId="urn:microsoft.com/office/officeart/2008/layout/LinedList"/>
    <dgm:cxn modelId="{8209ACBF-4C5B-450E-B477-4D2424774558}" type="presParOf" srcId="{C9093590-E2D7-4F03-94D1-194B370EABDF}" destId="{04CA71EA-7F1F-4CEE-9A12-908472D2CFB5}" srcOrd="0" destOrd="0" presId="urn:microsoft.com/office/officeart/2008/layout/LinedList"/>
    <dgm:cxn modelId="{9E3AE854-3B93-4EBC-9E4E-59CC3A96CB59}" type="presParOf" srcId="{C9093590-E2D7-4F03-94D1-194B370EABDF}" destId="{FD4353AB-99E5-40DB-97CF-BC92D0F23658}" srcOrd="1" destOrd="0" presId="urn:microsoft.com/office/officeart/2008/layout/LinedList"/>
    <dgm:cxn modelId="{D8062C3C-E5EB-433C-ABF4-A5FA0389C7C9}" type="presParOf" srcId="{FD4353AB-99E5-40DB-97CF-BC92D0F23658}" destId="{2A676D9B-E34D-453E-8C8B-E5D57200B855}" srcOrd="0" destOrd="0" presId="urn:microsoft.com/office/officeart/2008/layout/LinedList"/>
    <dgm:cxn modelId="{4AEAEDFF-0727-4820-960D-48460C33ABFF}" type="presParOf" srcId="{FD4353AB-99E5-40DB-97CF-BC92D0F23658}" destId="{EF044C0C-1CAA-490D-A0E2-003C6A357C81}" srcOrd="1" destOrd="0" presId="urn:microsoft.com/office/officeart/2008/layout/LinedList"/>
    <dgm:cxn modelId="{5ABB950A-C25E-4C5C-A206-0DF68775AE7A}" type="presParOf" srcId="{C9093590-E2D7-4F03-94D1-194B370EABDF}" destId="{C71A4BCF-0878-4178-95E0-71A8B2C09E3F}" srcOrd="2" destOrd="0" presId="urn:microsoft.com/office/officeart/2008/layout/LinedList"/>
    <dgm:cxn modelId="{17E20795-E444-42A3-B423-1601611A05BC}" type="presParOf" srcId="{C9093590-E2D7-4F03-94D1-194B370EABDF}" destId="{C8EB4C73-BB70-44B5-98D3-ECE964DC5874}" srcOrd="3" destOrd="0" presId="urn:microsoft.com/office/officeart/2008/layout/LinedList"/>
    <dgm:cxn modelId="{E51B9AF0-DC47-4AEF-B6BD-29BDFAD45D56}" type="presParOf" srcId="{C8EB4C73-BB70-44B5-98D3-ECE964DC5874}" destId="{DF0293C6-243A-4937-B957-82867C2625E3}" srcOrd="0" destOrd="0" presId="urn:microsoft.com/office/officeart/2008/layout/LinedList"/>
    <dgm:cxn modelId="{6D80C443-BA71-4A2B-802A-BC138273952D}" type="presParOf" srcId="{C8EB4C73-BB70-44B5-98D3-ECE964DC5874}" destId="{76461B48-1F44-422F-A0D0-818904982A7D}" srcOrd="1" destOrd="0" presId="urn:microsoft.com/office/officeart/2008/layout/LinedList"/>
    <dgm:cxn modelId="{040443B5-EDB8-427F-9395-901510533FD0}" type="presParOf" srcId="{C9093590-E2D7-4F03-94D1-194B370EABDF}" destId="{3151FA27-7BCB-4596-937E-232B227CB02D}" srcOrd="4" destOrd="0" presId="urn:microsoft.com/office/officeart/2008/layout/LinedList"/>
    <dgm:cxn modelId="{F3605D95-5ADD-46FD-B07E-498A6B341E30}" type="presParOf" srcId="{C9093590-E2D7-4F03-94D1-194B370EABDF}" destId="{FFBAF2A8-DF32-489C-A1F6-77341EED5393}" srcOrd="5" destOrd="0" presId="urn:microsoft.com/office/officeart/2008/layout/LinedList"/>
    <dgm:cxn modelId="{4A14397C-5EA7-4B8D-81F7-6F1B4BDECBD6}" type="presParOf" srcId="{FFBAF2A8-DF32-489C-A1F6-77341EED5393}" destId="{CB5E4628-960E-4BEA-9291-95A68C51E73B}" srcOrd="0" destOrd="0" presId="urn:microsoft.com/office/officeart/2008/layout/LinedList"/>
    <dgm:cxn modelId="{C3715A58-4928-4993-A36C-7240EAFDF184}" type="presParOf" srcId="{FFBAF2A8-DF32-489C-A1F6-77341EED5393}" destId="{9CE3DAC9-C674-417B-B9DF-3531BFD085E2}" srcOrd="1" destOrd="0" presId="urn:microsoft.com/office/officeart/2008/layout/LinedList"/>
    <dgm:cxn modelId="{772DAD52-D129-4DE4-B7CE-4D430BCF4F41}" type="presParOf" srcId="{C9093590-E2D7-4F03-94D1-194B370EABDF}" destId="{3AF5FD94-914B-48BF-8204-84C4022334DB}" srcOrd="6" destOrd="0" presId="urn:microsoft.com/office/officeart/2008/layout/LinedList"/>
    <dgm:cxn modelId="{52ED3266-6FD1-4AE1-8E39-E391C572402A}" type="presParOf" srcId="{C9093590-E2D7-4F03-94D1-194B370EABDF}" destId="{35C5F5BB-FE0A-4659-BD23-E6557AAE4C43}" srcOrd="7" destOrd="0" presId="urn:microsoft.com/office/officeart/2008/layout/LinedList"/>
    <dgm:cxn modelId="{C5881C8F-DCD0-439E-AF77-6BB1F71095D6}" type="presParOf" srcId="{35C5F5BB-FE0A-4659-BD23-E6557AAE4C43}" destId="{E303F912-208C-429E-8FF4-403304FA4022}" srcOrd="0" destOrd="0" presId="urn:microsoft.com/office/officeart/2008/layout/LinedList"/>
    <dgm:cxn modelId="{D49815E2-11A5-4734-B576-A91083E09E35}" type="presParOf" srcId="{35C5F5BB-FE0A-4659-BD23-E6557AAE4C43}" destId="{A4468F50-D278-456E-8A23-CBCFD41C6191}" srcOrd="1" destOrd="0" presId="urn:microsoft.com/office/officeart/2008/layout/LinedList"/>
    <dgm:cxn modelId="{410FEA93-6491-4CBA-ACC9-67A3AD2A1381}" type="presParOf" srcId="{C9093590-E2D7-4F03-94D1-194B370EABDF}" destId="{C79F3FBE-0CA3-4432-B654-9FCD8DB26BEA}" srcOrd="8" destOrd="0" presId="urn:microsoft.com/office/officeart/2008/layout/LinedList"/>
    <dgm:cxn modelId="{7B0D5088-B045-495C-9FEE-028E2F360DD3}" type="presParOf" srcId="{C9093590-E2D7-4F03-94D1-194B370EABDF}" destId="{7ED5D39B-E1B6-40ED-9821-A681301B0C20}" srcOrd="9" destOrd="0" presId="urn:microsoft.com/office/officeart/2008/layout/LinedList"/>
    <dgm:cxn modelId="{73EFB7C9-69FA-4122-AFDC-E6C0FD6D94E7}" type="presParOf" srcId="{7ED5D39B-E1B6-40ED-9821-A681301B0C20}" destId="{D97141BC-D3CC-476E-8E1E-97CE1467C26C}" srcOrd="0" destOrd="0" presId="urn:microsoft.com/office/officeart/2008/layout/LinedList"/>
    <dgm:cxn modelId="{B51A1A35-41C1-4D41-9F95-DDBE12C0CA4D}" type="presParOf" srcId="{7ED5D39B-E1B6-40ED-9821-A681301B0C20}" destId="{8B4D5CF8-C6F4-4F70-90F2-2BED8EB3DD6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250D85-EE5D-4254-8FEE-E51F7F74426F}">
      <dsp:nvSpPr>
        <dsp:cNvPr id="0" name=""/>
        <dsp:cNvSpPr/>
      </dsp:nvSpPr>
      <dsp:spPr>
        <a:xfrm>
          <a:off x="8268" y="1107166"/>
          <a:ext cx="2035905" cy="2682210"/>
        </a:xfrm>
        <a:prstGeom prst="roundRect">
          <a:avLst>
            <a:gd name="adj" fmla="val 10000"/>
          </a:avLst>
        </a:prstGeom>
        <a:solidFill>
          <a:schemeClr val="accent1">
            <a:shade val="80000"/>
            <a:hueOff val="0"/>
            <a:satOff val="0"/>
            <a:lumOff val="0"/>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s-MX" sz="1800" b="1" kern="1200" dirty="0" smtClean="0"/>
        </a:p>
        <a:p>
          <a:pPr lvl="0" algn="ctr" defTabSz="800100" rtl="0">
            <a:lnSpc>
              <a:spcPct val="90000"/>
            </a:lnSpc>
            <a:spcBef>
              <a:spcPct val="0"/>
            </a:spcBef>
            <a:spcAft>
              <a:spcPct val="35000"/>
            </a:spcAft>
          </a:pPr>
          <a:r>
            <a:rPr lang="es-MX" sz="1800" b="1" kern="1200" dirty="0" smtClean="0"/>
            <a:t>Proporcionar una selección de bienes para la demanda anticipada de los clientes y separar a la empresa de las fluctuaciones en esa demanda.</a:t>
          </a:r>
          <a:br>
            <a:rPr lang="es-MX" sz="1800" b="1" kern="1200" dirty="0" smtClean="0"/>
          </a:br>
          <a:endParaRPr lang="es-MX" sz="1800" b="1" kern="1200" dirty="0"/>
        </a:p>
      </dsp:txBody>
      <dsp:txXfrm>
        <a:off x="67898" y="1166796"/>
        <a:ext cx="1916645" cy="2562950"/>
      </dsp:txXfrm>
    </dsp:sp>
    <dsp:sp modelId="{D64BEE9F-E417-4AAE-ABAC-FBA773117567}">
      <dsp:nvSpPr>
        <dsp:cNvPr id="0" name=""/>
        <dsp:cNvSpPr/>
      </dsp:nvSpPr>
      <dsp:spPr>
        <a:xfrm>
          <a:off x="2187373" y="2270705"/>
          <a:ext cx="303582" cy="355133"/>
        </a:xfrm>
        <a:prstGeom prst="rightArrow">
          <a:avLst>
            <a:gd name="adj1" fmla="val 60000"/>
            <a:gd name="adj2" fmla="val 50000"/>
          </a:avLst>
        </a:prstGeom>
        <a:solidFill>
          <a:schemeClr val="accent1">
            <a:shade val="9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b="1" kern="1200" dirty="0">
            <a:solidFill>
              <a:schemeClr val="tx1"/>
            </a:solidFill>
          </a:endParaRPr>
        </a:p>
      </dsp:txBody>
      <dsp:txXfrm>
        <a:off x="2187373" y="2341732"/>
        <a:ext cx="212507" cy="213079"/>
      </dsp:txXfrm>
    </dsp:sp>
    <dsp:sp modelId="{36A1E8CD-4D49-43EF-9306-D89C511ED6E1}">
      <dsp:nvSpPr>
        <dsp:cNvPr id="0" name=""/>
        <dsp:cNvSpPr/>
      </dsp:nvSpPr>
      <dsp:spPr>
        <a:xfrm>
          <a:off x="2616971" y="1107166"/>
          <a:ext cx="1440999" cy="2682210"/>
        </a:xfrm>
        <a:prstGeom prst="roundRect">
          <a:avLst>
            <a:gd name="adj" fmla="val 10000"/>
          </a:avLst>
        </a:prstGeom>
        <a:solidFill>
          <a:schemeClr val="accent1">
            <a:shade val="80000"/>
            <a:hueOff val="-10338"/>
            <a:satOff val="128"/>
            <a:lumOff val="6882"/>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Separar varias partes del proceso de producción</a:t>
          </a:r>
          <a:br>
            <a:rPr lang="es-MX" sz="1800" b="1" kern="1200" dirty="0" smtClean="0"/>
          </a:br>
          <a:endParaRPr lang="es-MX" sz="1800" b="1" kern="1200" dirty="0"/>
        </a:p>
      </dsp:txBody>
      <dsp:txXfrm>
        <a:off x="2659176" y="1149371"/>
        <a:ext cx="1356589" cy="2597800"/>
      </dsp:txXfrm>
    </dsp:sp>
    <dsp:sp modelId="{DF836D02-C4F6-47B4-B007-3A596EADF223}">
      <dsp:nvSpPr>
        <dsp:cNvPr id="0" name=""/>
        <dsp:cNvSpPr/>
      </dsp:nvSpPr>
      <dsp:spPr>
        <a:xfrm>
          <a:off x="4201169" y="2270705"/>
          <a:ext cx="303582" cy="355133"/>
        </a:xfrm>
        <a:prstGeom prst="rightArrow">
          <a:avLst>
            <a:gd name="adj1" fmla="val 60000"/>
            <a:gd name="adj2" fmla="val 50000"/>
          </a:avLst>
        </a:prstGeom>
        <a:solidFill>
          <a:schemeClr val="accent1">
            <a:shade val="90000"/>
            <a:hueOff val="-15513"/>
            <a:satOff val="-181"/>
            <a:lumOff val="880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b="1" kern="1200" dirty="0">
            <a:solidFill>
              <a:schemeClr val="tx1"/>
            </a:solidFill>
          </a:endParaRPr>
        </a:p>
      </dsp:txBody>
      <dsp:txXfrm>
        <a:off x="4201169" y="2341732"/>
        <a:ext cx="212507" cy="213079"/>
      </dsp:txXfrm>
    </dsp:sp>
    <dsp:sp modelId="{792547A9-AF4F-4D7C-8518-AA65F8A22CA6}">
      <dsp:nvSpPr>
        <dsp:cNvPr id="0" name=""/>
        <dsp:cNvSpPr/>
      </dsp:nvSpPr>
      <dsp:spPr>
        <a:xfrm>
          <a:off x="4630766" y="1107166"/>
          <a:ext cx="1440240" cy="2682210"/>
        </a:xfrm>
        <a:prstGeom prst="roundRect">
          <a:avLst>
            <a:gd name="adj" fmla="val 10000"/>
          </a:avLst>
        </a:prstGeom>
        <a:solidFill>
          <a:schemeClr val="accent1">
            <a:shade val="80000"/>
            <a:hueOff val="-20675"/>
            <a:satOff val="255"/>
            <a:lumOff val="13764"/>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Tomar ventaja de los descuentos por cantidad</a:t>
          </a:r>
          <a:br>
            <a:rPr lang="es-MX" sz="1800" b="1" kern="1200" dirty="0" smtClean="0"/>
          </a:br>
          <a:endParaRPr lang="es-MX" sz="1800" b="1" kern="1200" dirty="0"/>
        </a:p>
      </dsp:txBody>
      <dsp:txXfrm>
        <a:off x="4672949" y="1149349"/>
        <a:ext cx="1355874" cy="2597844"/>
      </dsp:txXfrm>
    </dsp:sp>
    <dsp:sp modelId="{DD52BE7A-D933-47BF-854A-D27F6698FB30}">
      <dsp:nvSpPr>
        <dsp:cNvPr id="0" name=""/>
        <dsp:cNvSpPr/>
      </dsp:nvSpPr>
      <dsp:spPr>
        <a:xfrm>
          <a:off x="6214206" y="2270705"/>
          <a:ext cx="303582" cy="355133"/>
        </a:xfrm>
        <a:prstGeom prst="rightArrow">
          <a:avLst>
            <a:gd name="adj1" fmla="val 60000"/>
            <a:gd name="adj2" fmla="val 50000"/>
          </a:avLst>
        </a:prstGeom>
        <a:solidFill>
          <a:schemeClr val="accent1">
            <a:shade val="90000"/>
            <a:hueOff val="-31026"/>
            <a:satOff val="-361"/>
            <a:lumOff val="17617"/>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b="1" kern="1200" dirty="0">
            <a:solidFill>
              <a:schemeClr val="tx1"/>
            </a:solidFill>
          </a:endParaRPr>
        </a:p>
      </dsp:txBody>
      <dsp:txXfrm>
        <a:off x="6214206" y="2341732"/>
        <a:ext cx="212507" cy="213079"/>
      </dsp:txXfrm>
    </dsp:sp>
    <dsp:sp modelId="{9E87E21B-B142-4C2D-8DBA-2FC357FA6E91}">
      <dsp:nvSpPr>
        <dsp:cNvPr id="0" name=""/>
        <dsp:cNvSpPr/>
      </dsp:nvSpPr>
      <dsp:spPr>
        <a:xfrm>
          <a:off x="6643803" y="1106149"/>
          <a:ext cx="1628847" cy="2684245"/>
        </a:xfrm>
        <a:prstGeom prst="roundRect">
          <a:avLst>
            <a:gd name="adj" fmla="val 10000"/>
          </a:avLst>
        </a:prstGeom>
        <a:solidFill>
          <a:schemeClr val="accent1">
            <a:shade val="80000"/>
            <a:hueOff val="-31013"/>
            <a:satOff val="383"/>
            <a:lumOff val="20646"/>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Protegerse contra la inflación y los cambios a la alza en los precios.</a:t>
          </a:r>
          <a:br>
            <a:rPr lang="es-MX" sz="1800" b="1" kern="1200" dirty="0" smtClean="0"/>
          </a:br>
          <a:endParaRPr lang="es-MX" sz="1800" b="1" kern="1200" dirty="0"/>
        </a:p>
      </dsp:txBody>
      <dsp:txXfrm>
        <a:off x="6691510" y="1153856"/>
        <a:ext cx="1533433" cy="258883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F01183-6E83-4E40-B877-08932223E593}">
      <dsp:nvSpPr>
        <dsp:cNvPr id="0" name=""/>
        <dsp:cNvSpPr/>
      </dsp:nvSpPr>
      <dsp:spPr>
        <a:xfrm>
          <a:off x="3096340" y="-17752"/>
          <a:ext cx="2033431" cy="1983243"/>
        </a:xfrm>
        <a:prstGeom prst="ellipse">
          <a:avLst/>
        </a:prstGeom>
        <a:solidFill>
          <a:schemeClr val="accent1">
            <a:alpha val="9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b="1" kern="1200" dirty="0" smtClean="0"/>
            <a:t>Buena selección de personal, capacitación y disciplina.</a:t>
          </a:r>
          <a:endParaRPr lang="es-MX" sz="1600" b="1" kern="1200" dirty="0"/>
        </a:p>
      </dsp:txBody>
      <dsp:txXfrm>
        <a:off x="3394129" y="272687"/>
        <a:ext cx="1437853" cy="1402365"/>
      </dsp:txXfrm>
    </dsp:sp>
    <dsp:sp modelId="{B91AD21A-3687-4416-8C75-89F0BD03E79F}">
      <dsp:nvSpPr>
        <dsp:cNvPr id="0" name=""/>
        <dsp:cNvSpPr/>
      </dsp:nvSpPr>
      <dsp:spPr>
        <a:xfrm rot="3600000">
          <a:off x="4591341" y="1899360"/>
          <a:ext cx="484644" cy="645275"/>
        </a:xfrm>
        <a:prstGeom prst="rightArrow">
          <a:avLst>
            <a:gd name="adj1" fmla="val 60000"/>
            <a:gd name="adj2" fmla="val 50000"/>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b="1" kern="1200" dirty="0"/>
        </a:p>
      </dsp:txBody>
      <dsp:txXfrm>
        <a:off x="4627689" y="1965458"/>
        <a:ext cx="339251" cy="387165"/>
      </dsp:txXfrm>
    </dsp:sp>
    <dsp:sp modelId="{610DBFA5-D59F-43B4-AC79-10D2208718CB}">
      <dsp:nvSpPr>
        <dsp:cNvPr id="0" name=""/>
        <dsp:cNvSpPr/>
      </dsp:nvSpPr>
      <dsp:spPr>
        <a:xfrm>
          <a:off x="4591145" y="2501759"/>
          <a:ext cx="1911928" cy="1911928"/>
        </a:xfrm>
        <a:prstGeom prst="ellipse">
          <a:avLst/>
        </a:prstGeom>
        <a:solidFill>
          <a:schemeClr val="accent1">
            <a:alpha val="90000"/>
            <a:hueOff val="0"/>
            <a:satOff val="0"/>
            <a:lumOff val="0"/>
            <a:alphaOff val="-2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b="1" kern="1200" dirty="0" smtClean="0"/>
            <a:t>Control estricto de los envíos entrantes.</a:t>
          </a:r>
          <a:endParaRPr lang="es-MX" sz="1600" b="1" kern="1200" dirty="0"/>
        </a:p>
      </dsp:txBody>
      <dsp:txXfrm>
        <a:off x="4871140" y="2781754"/>
        <a:ext cx="1351938" cy="1351938"/>
      </dsp:txXfrm>
    </dsp:sp>
    <dsp:sp modelId="{4F99232E-B23F-4937-BE5B-EF8DDABD0DAB}">
      <dsp:nvSpPr>
        <dsp:cNvPr id="0" name=""/>
        <dsp:cNvSpPr/>
      </dsp:nvSpPr>
      <dsp:spPr>
        <a:xfrm rot="10800000">
          <a:off x="3874011" y="3135085"/>
          <a:ext cx="506775" cy="645275"/>
        </a:xfrm>
        <a:prstGeom prst="rightArrow">
          <a:avLst>
            <a:gd name="adj1" fmla="val 60000"/>
            <a:gd name="adj2" fmla="val 50000"/>
          </a:avLst>
        </a:prstGeom>
        <a:solidFill>
          <a:schemeClr val="accent1">
            <a:shade val="90000"/>
            <a:hueOff val="-20434"/>
            <a:satOff val="-405"/>
            <a:lumOff val="1282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b="1" kern="1200" dirty="0"/>
        </a:p>
      </dsp:txBody>
      <dsp:txXfrm rot="10800000">
        <a:off x="4026043" y="3264140"/>
        <a:ext cx="354743" cy="387165"/>
      </dsp:txXfrm>
    </dsp:sp>
    <dsp:sp modelId="{9E9942DD-1646-4C38-B144-3E845BA14972}">
      <dsp:nvSpPr>
        <dsp:cNvPr id="0" name=""/>
        <dsp:cNvSpPr/>
      </dsp:nvSpPr>
      <dsp:spPr>
        <a:xfrm>
          <a:off x="1723037" y="2501759"/>
          <a:ext cx="1911928" cy="1911928"/>
        </a:xfrm>
        <a:prstGeom prst="ellipse">
          <a:avLst/>
        </a:prstGeom>
        <a:solidFill>
          <a:schemeClr val="accent1">
            <a:alpha val="90000"/>
            <a:hueOff val="0"/>
            <a:satOff val="0"/>
            <a:lumOff val="0"/>
            <a:alpha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b="1" kern="1200" dirty="0" smtClean="0"/>
            <a:t>Control efectivo de todos los bienes salientes de la instalación.</a:t>
          </a:r>
          <a:endParaRPr lang="es-MX" sz="1600" b="1" kern="1200" dirty="0"/>
        </a:p>
      </dsp:txBody>
      <dsp:txXfrm>
        <a:off x="2003032" y="2781754"/>
        <a:ext cx="1351938" cy="1351938"/>
      </dsp:txXfrm>
    </dsp:sp>
    <dsp:sp modelId="{3D6574E9-8F38-4791-A98A-C04751CA09A9}">
      <dsp:nvSpPr>
        <dsp:cNvPr id="0" name=""/>
        <dsp:cNvSpPr/>
      </dsp:nvSpPr>
      <dsp:spPr>
        <a:xfrm rot="18000000">
          <a:off x="3136409" y="1923118"/>
          <a:ext cx="484644" cy="645275"/>
        </a:xfrm>
        <a:prstGeom prst="rightArrow">
          <a:avLst>
            <a:gd name="adj1" fmla="val 60000"/>
            <a:gd name="adj2" fmla="val 50000"/>
          </a:avLst>
        </a:prstGeom>
        <a:solidFill>
          <a:schemeClr val="accent1">
            <a:shade val="90000"/>
            <a:hueOff val="-40868"/>
            <a:satOff val="-810"/>
            <a:lumOff val="25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b="1" kern="1200" dirty="0"/>
        </a:p>
      </dsp:txBody>
      <dsp:txXfrm>
        <a:off x="3172757" y="2115130"/>
        <a:ext cx="339251" cy="38716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CC8762-4CDE-4115-88FD-2644B8C92EC2}">
      <dsp:nvSpPr>
        <dsp:cNvPr id="0" name=""/>
        <dsp:cNvSpPr/>
      </dsp:nvSpPr>
      <dsp:spPr>
        <a:xfrm>
          <a:off x="226816" y="32787"/>
          <a:ext cx="1951994" cy="879395"/>
        </a:xfrm>
        <a:prstGeom prst="rect">
          <a:avLst/>
        </a:prstGeom>
        <a:solidFill>
          <a:schemeClr val="accent3">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s-MX" sz="1600" kern="1200" dirty="0" smtClean="0"/>
            <a:t>¿Qué es?</a:t>
          </a:r>
          <a:endParaRPr lang="es-MX" sz="1600" kern="1200" dirty="0"/>
        </a:p>
      </dsp:txBody>
      <dsp:txXfrm>
        <a:off x="226816" y="32787"/>
        <a:ext cx="1951994" cy="879395"/>
      </dsp:txXfrm>
    </dsp:sp>
    <dsp:sp modelId="{3249575F-80D8-48F5-AF81-20040AD3314C}">
      <dsp:nvSpPr>
        <dsp:cNvPr id="0" name=""/>
        <dsp:cNvSpPr/>
      </dsp:nvSpPr>
      <dsp:spPr>
        <a:xfrm>
          <a:off x="210251" y="817635"/>
          <a:ext cx="1955354" cy="3977504"/>
        </a:xfrm>
        <a:prstGeom prst="rect">
          <a:avLst/>
        </a:prstGeom>
        <a:solidFill>
          <a:schemeClr val="accent3">
            <a:tint val="40000"/>
            <a:alpha val="90000"/>
            <a:hueOff val="0"/>
            <a:satOff val="0"/>
            <a:lumOff val="0"/>
            <a:alphaOff val="0"/>
          </a:schemeClr>
        </a:solidFill>
        <a:ln w="15875"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Técnica para el control de inventarios que disminuye al mínimo los costos totales de ordenar y mantener el inventario.</a:t>
          </a:r>
          <a:endParaRPr lang="es-MX" sz="1600" kern="1200" dirty="0"/>
        </a:p>
        <a:p>
          <a:pPr marL="171450" lvl="1" indent="-171450" algn="l" defTabSz="711200">
            <a:lnSpc>
              <a:spcPct val="90000"/>
            </a:lnSpc>
            <a:spcBef>
              <a:spcPct val="0"/>
            </a:spcBef>
            <a:spcAft>
              <a:spcPct val="15000"/>
            </a:spcAft>
            <a:buChar char="••"/>
          </a:pPr>
          <a:endParaRPr lang="es-MX" sz="1600" kern="1200" dirty="0"/>
        </a:p>
      </dsp:txBody>
      <dsp:txXfrm>
        <a:off x="210251" y="817635"/>
        <a:ext cx="1955354" cy="3977504"/>
      </dsp:txXfrm>
    </dsp:sp>
    <dsp:sp modelId="{53426047-70E3-4CE0-AF28-2063342E6E2A}">
      <dsp:nvSpPr>
        <dsp:cNvPr id="0" name=""/>
        <dsp:cNvSpPr/>
      </dsp:nvSpPr>
      <dsp:spPr>
        <a:xfrm>
          <a:off x="2346303" y="94653"/>
          <a:ext cx="1953498" cy="662400"/>
        </a:xfrm>
        <a:prstGeom prst="rect">
          <a:avLst/>
        </a:prstGeom>
        <a:solidFill>
          <a:schemeClr val="accent3">
            <a:hueOff val="-23382"/>
            <a:satOff val="-6613"/>
            <a:lumOff val="-2876"/>
            <a:alphaOff val="0"/>
          </a:schemeClr>
        </a:solidFill>
        <a:ln w="15875" cap="rnd" cmpd="sng" algn="ctr">
          <a:solidFill>
            <a:schemeClr val="accent3">
              <a:hueOff val="-23382"/>
              <a:satOff val="-6613"/>
              <a:lumOff val="-28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s-MX" sz="1600" kern="1200" dirty="0" smtClean="0"/>
            <a:t>Supuestos</a:t>
          </a:r>
          <a:endParaRPr lang="es-MX" sz="1600" kern="1200" dirty="0"/>
        </a:p>
      </dsp:txBody>
      <dsp:txXfrm>
        <a:off x="2346303" y="94653"/>
        <a:ext cx="1953498" cy="662400"/>
      </dsp:txXfrm>
    </dsp:sp>
    <dsp:sp modelId="{A2DB012D-37F3-43DC-968D-0BE08A52291A}">
      <dsp:nvSpPr>
        <dsp:cNvPr id="0" name=""/>
        <dsp:cNvSpPr/>
      </dsp:nvSpPr>
      <dsp:spPr>
        <a:xfrm>
          <a:off x="2346303" y="763386"/>
          <a:ext cx="1953498" cy="3977504"/>
        </a:xfrm>
        <a:prstGeom prst="rect">
          <a:avLst/>
        </a:prstGeom>
        <a:solidFill>
          <a:schemeClr val="accent3">
            <a:tint val="40000"/>
            <a:alpha val="90000"/>
            <a:hueOff val="-14166"/>
            <a:satOff val="-6499"/>
            <a:lumOff val="-767"/>
            <a:alphaOff val="0"/>
          </a:schemeClr>
        </a:solidFill>
        <a:ln w="15875" cap="rnd" cmpd="sng" algn="ctr">
          <a:solidFill>
            <a:schemeClr val="accent3">
              <a:tint val="40000"/>
              <a:alpha val="90000"/>
              <a:hueOff val="-14166"/>
              <a:satOff val="-6499"/>
              <a:lumOff val="-76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La</a:t>
          </a:r>
          <a:r>
            <a:rPr lang="es-MX" sz="1600" kern="1200" baseline="0" dirty="0" smtClean="0"/>
            <a:t> demanda del articulo es conocida.</a:t>
          </a:r>
          <a:endParaRPr lang="es-MX" sz="1600" kern="1200" dirty="0"/>
        </a:p>
        <a:p>
          <a:pPr marL="171450" lvl="1" indent="-171450" algn="l" defTabSz="711200">
            <a:lnSpc>
              <a:spcPct val="90000"/>
            </a:lnSpc>
            <a:spcBef>
              <a:spcPct val="0"/>
            </a:spcBef>
            <a:spcAft>
              <a:spcPct val="15000"/>
            </a:spcAft>
            <a:buChar char="••"/>
          </a:pPr>
          <a:r>
            <a:rPr lang="es-MX" sz="1600" kern="1200" dirty="0" smtClean="0"/>
            <a:t>El tiempo de entrega se conoce.</a:t>
          </a:r>
          <a:endParaRPr lang="es-MX" sz="1600" kern="1200" dirty="0"/>
        </a:p>
        <a:p>
          <a:pPr marL="171450" lvl="1" indent="-171450" algn="l" defTabSz="711200">
            <a:lnSpc>
              <a:spcPct val="90000"/>
            </a:lnSpc>
            <a:spcBef>
              <a:spcPct val="0"/>
            </a:spcBef>
            <a:spcAft>
              <a:spcPct val="15000"/>
            </a:spcAft>
            <a:buChar char="••"/>
          </a:pPr>
          <a:r>
            <a:rPr lang="es-MX" sz="1600" kern="1200" dirty="0" smtClean="0"/>
            <a:t>La recepción del inventario es completa.</a:t>
          </a:r>
          <a:endParaRPr lang="es-MX" sz="1600" kern="1200" dirty="0"/>
        </a:p>
        <a:p>
          <a:pPr marL="171450" lvl="1" indent="-171450" algn="l" defTabSz="711200">
            <a:lnSpc>
              <a:spcPct val="90000"/>
            </a:lnSpc>
            <a:spcBef>
              <a:spcPct val="0"/>
            </a:spcBef>
            <a:spcAft>
              <a:spcPct val="15000"/>
            </a:spcAft>
            <a:buChar char="••"/>
          </a:pPr>
          <a:r>
            <a:rPr lang="es-MX" sz="1600" kern="1200" dirty="0" smtClean="0"/>
            <a:t>Los descuentos por cantidad no son posibles</a:t>
          </a:r>
          <a:endParaRPr lang="es-MX" sz="1600" kern="1200" dirty="0"/>
        </a:p>
        <a:p>
          <a:pPr marL="171450" lvl="1" indent="-171450" algn="l" defTabSz="711200">
            <a:lnSpc>
              <a:spcPct val="90000"/>
            </a:lnSpc>
            <a:spcBef>
              <a:spcPct val="0"/>
            </a:spcBef>
            <a:spcAft>
              <a:spcPct val="15000"/>
            </a:spcAft>
            <a:buChar char="••"/>
          </a:pPr>
          <a:r>
            <a:rPr lang="es-MX" sz="1600" kern="1200" dirty="0" smtClean="0"/>
            <a:t>Los únicos costos variables son el costo de preparar o hacer un pedido</a:t>
          </a:r>
          <a:endParaRPr lang="es-MX" sz="1600" kern="1200" dirty="0"/>
        </a:p>
        <a:p>
          <a:pPr marL="171450" lvl="1" indent="-171450" algn="l" defTabSz="711200">
            <a:lnSpc>
              <a:spcPct val="90000"/>
            </a:lnSpc>
            <a:spcBef>
              <a:spcPct val="0"/>
            </a:spcBef>
            <a:spcAft>
              <a:spcPct val="15000"/>
            </a:spcAft>
            <a:buChar char="••"/>
          </a:pPr>
          <a:r>
            <a:rPr lang="es-MX" sz="1600" kern="1200" dirty="0" smtClean="0"/>
            <a:t>Inexistencias.</a:t>
          </a:r>
          <a:endParaRPr lang="es-MX" sz="1600" kern="1200" dirty="0"/>
        </a:p>
      </dsp:txBody>
      <dsp:txXfrm>
        <a:off x="2346303" y="763386"/>
        <a:ext cx="1953498" cy="3977504"/>
      </dsp:txXfrm>
    </dsp:sp>
    <dsp:sp modelId="{9C5619F7-B113-4083-B055-EDA9DD7B6D41}">
      <dsp:nvSpPr>
        <dsp:cNvPr id="0" name=""/>
        <dsp:cNvSpPr/>
      </dsp:nvSpPr>
      <dsp:spPr>
        <a:xfrm>
          <a:off x="4458152" y="92315"/>
          <a:ext cx="1953498" cy="662400"/>
        </a:xfrm>
        <a:prstGeom prst="rect">
          <a:avLst/>
        </a:prstGeom>
        <a:solidFill>
          <a:schemeClr val="accent3">
            <a:hueOff val="-46765"/>
            <a:satOff val="-13226"/>
            <a:lumOff val="-5752"/>
            <a:alphaOff val="0"/>
          </a:schemeClr>
        </a:solidFill>
        <a:ln w="15875" cap="rnd" cmpd="sng" algn="ctr">
          <a:solidFill>
            <a:schemeClr val="accent3">
              <a:hueOff val="-46765"/>
              <a:satOff val="-13226"/>
              <a:lumOff val="-575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s-MX" sz="1600" kern="1200" dirty="0" smtClean="0"/>
            <a:t>Modelo robusto</a:t>
          </a:r>
          <a:endParaRPr lang="es-MX" sz="1600" kern="1200" dirty="0"/>
        </a:p>
      </dsp:txBody>
      <dsp:txXfrm>
        <a:off x="4458152" y="92315"/>
        <a:ext cx="1953498" cy="662400"/>
      </dsp:txXfrm>
    </dsp:sp>
    <dsp:sp modelId="{2EEE16C9-B8CE-4BE1-9435-89AD650034C8}">
      <dsp:nvSpPr>
        <dsp:cNvPr id="0" name=""/>
        <dsp:cNvSpPr/>
      </dsp:nvSpPr>
      <dsp:spPr>
        <a:xfrm>
          <a:off x="4458152" y="754715"/>
          <a:ext cx="1953498" cy="3977504"/>
        </a:xfrm>
        <a:prstGeom prst="rect">
          <a:avLst/>
        </a:prstGeom>
        <a:solidFill>
          <a:schemeClr val="accent3">
            <a:tint val="40000"/>
            <a:alpha val="90000"/>
            <a:hueOff val="-28333"/>
            <a:satOff val="-12998"/>
            <a:lumOff val="-1534"/>
            <a:alphaOff val="0"/>
          </a:schemeClr>
        </a:solidFill>
        <a:ln w="15875" cap="rnd" cmpd="sng" algn="ctr">
          <a:solidFill>
            <a:schemeClr val="accent3">
              <a:tint val="40000"/>
              <a:alpha val="90000"/>
              <a:hueOff val="-28333"/>
              <a:satOff val="-12998"/>
              <a:lumOff val="-153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Modelo que proporciona respuestas satisfactorias incluso con variaciones sustanciales en sus parámetros.</a:t>
          </a:r>
          <a:endParaRPr lang="es-MX" sz="1600" kern="1200" dirty="0"/>
        </a:p>
        <a:p>
          <a:pPr marL="171450" lvl="1" indent="-171450" algn="l" defTabSz="711200">
            <a:lnSpc>
              <a:spcPct val="90000"/>
            </a:lnSpc>
            <a:spcBef>
              <a:spcPct val="0"/>
            </a:spcBef>
            <a:spcAft>
              <a:spcPct val="15000"/>
            </a:spcAft>
            <a:buChar char="••"/>
          </a:pPr>
          <a:endParaRPr lang="es-MX" sz="1600" kern="1200" dirty="0"/>
        </a:p>
      </dsp:txBody>
      <dsp:txXfrm>
        <a:off x="4458152" y="754715"/>
        <a:ext cx="1953498" cy="3977504"/>
      </dsp:txXfrm>
    </dsp:sp>
    <dsp:sp modelId="{71C916EC-9768-45F7-9396-F382DB74A374}">
      <dsp:nvSpPr>
        <dsp:cNvPr id="0" name=""/>
        <dsp:cNvSpPr/>
      </dsp:nvSpPr>
      <dsp:spPr>
        <a:xfrm>
          <a:off x="6685140" y="92315"/>
          <a:ext cx="1953498" cy="662400"/>
        </a:xfrm>
        <a:prstGeom prst="rect">
          <a:avLst/>
        </a:prstGeom>
        <a:solidFill>
          <a:schemeClr val="accent3">
            <a:hueOff val="-70147"/>
            <a:satOff val="-19839"/>
            <a:lumOff val="-8628"/>
            <a:alphaOff val="0"/>
          </a:schemeClr>
        </a:solidFill>
        <a:ln w="15875" cap="rnd" cmpd="sng" algn="ctr">
          <a:solidFill>
            <a:schemeClr val="accent3">
              <a:hueOff val="-70147"/>
              <a:satOff val="-19839"/>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s-MX" sz="1600" kern="1200" dirty="0" smtClean="0"/>
            <a:t>Puntos de reorden</a:t>
          </a:r>
          <a:endParaRPr lang="es-MX" sz="1600" kern="1200" dirty="0"/>
        </a:p>
      </dsp:txBody>
      <dsp:txXfrm>
        <a:off x="6685140" y="92315"/>
        <a:ext cx="1953498" cy="662400"/>
      </dsp:txXfrm>
    </dsp:sp>
    <dsp:sp modelId="{3C015B28-761D-4C81-9792-10B9F08883AE}">
      <dsp:nvSpPr>
        <dsp:cNvPr id="0" name=""/>
        <dsp:cNvSpPr/>
      </dsp:nvSpPr>
      <dsp:spPr>
        <a:xfrm>
          <a:off x="6685140" y="754715"/>
          <a:ext cx="1953498" cy="3977504"/>
        </a:xfrm>
        <a:prstGeom prst="rect">
          <a:avLst/>
        </a:prstGeom>
        <a:solidFill>
          <a:schemeClr val="accent3">
            <a:tint val="40000"/>
            <a:alpha val="90000"/>
            <a:hueOff val="-42499"/>
            <a:satOff val="-19497"/>
            <a:lumOff val="-2301"/>
            <a:alphaOff val="0"/>
          </a:schemeClr>
        </a:solidFill>
        <a:ln w="15875" cap="rnd" cmpd="sng" algn="ctr">
          <a:solidFill>
            <a:schemeClr val="accent3">
              <a:tint val="40000"/>
              <a:alpha val="90000"/>
              <a:hueOff val="-42499"/>
              <a:satOff val="-19497"/>
              <a:lumOff val="-230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Nivel de inventario en el cual se emprenden acciones para reabastecer el articulo terminado.</a:t>
          </a:r>
          <a:endParaRPr lang="es-MX" sz="1600" kern="1200" dirty="0"/>
        </a:p>
      </dsp:txBody>
      <dsp:txXfrm>
        <a:off x="6685140" y="754715"/>
        <a:ext cx="1953498" cy="39775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8B358C-0A75-417C-B665-C22D0F368FF9}">
      <dsp:nvSpPr>
        <dsp:cNvPr id="0" name=""/>
        <dsp:cNvSpPr/>
      </dsp:nvSpPr>
      <dsp:spPr>
        <a:xfrm rot="5400000">
          <a:off x="-228462" y="217405"/>
          <a:ext cx="1420558" cy="994390"/>
        </a:xfrm>
        <a:prstGeom prst="chevron">
          <a:avLst/>
        </a:prstGeom>
        <a:gradFill rotWithShape="0">
          <a:gsLst>
            <a:gs pos="0">
              <a:schemeClr val="accent2">
                <a:hueOff val="0"/>
                <a:satOff val="0"/>
                <a:lumOff val="0"/>
                <a:alphaOff val="0"/>
                <a:tint val="60000"/>
                <a:lumMod val="104000"/>
              </a:schemeClr>
            </a:gs>
            <a:gs pos="100000">
              <a:schemeClr val="accent2">
                <a:hueOff val="0"/>
                <a:satOff val="0"/>
                <a:lumOff val="0"/>
                <a:alphaOff val="0"/>
                <a:tint val="84000"/>
              </a:schemeClr>
            </a:gs>
          </a:gsLst>
          <a:lin ang="5400000" scaled="0"/>
        </a:gradFill>
        <a:ln w="9525" cap="rnd" cmpd="sng" algn="ctr">
          <a:solidFill>
            <a:schemeClr val="accent2">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MX" sz="1600" b="1" kern="1200" dirty="0" smtClean="0"/>
            <a:t>Materias primas</a:t>
          </a:r>
          <a:br>
            <a:rPr lang="es-MX" sz="1600" b="1" kern="1200" dirty="0" smtClean="0"/>
          </a:br>
          <a:endParaRPr lang="es-MX" sz="1600" b="1" kern="1200" dirty="0"/>
        </a:p>
      </dsp:txBody>
      <dsp:txXfrm rot="-5400000">
        <a:off x="-15378" y="501516"/>
        <a:ext cx="994390" cy="426168"/>
      </dsp:txXfrm>
    </dsp:sp>
    <dsp:sp modelId="{172A2431-D955-4651-9D06-18A49477E5AB}">
      <dsp:nvSpPr>
        <dsp:cNvPr id="0" name=""/>
        <dsp:cNvSpPr/>
      </dsp:nvSpPr>
      <dsp:spPr>
        <a:xfrm rot="5400000">
          <a:off x="4009880" y="-3026546"/>
          <a:ext cx="923848" cy="6985584"/>
        </a:xfrm>
        <a:prstGeom prst="round2Same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rtl="0">
            <a:lnSpc>
              <a:spcPct val="90000"/>
            </a:lnSpc>
            <a:spcBef>
              <a:spcPct val="0"/>
            </a:spcBef>
            <a:spcAft>
              <a:spcPct val="15000"/>
            </a:spcAft>
            <a:buChar char="••"/>
          </a:pPr>
          <a:r>
            <a:rPr lang="es-MX" sz="1600" kern="1200" dirty="0" smtClean="0"/>
            <a:t>Este inventario se puede usar para separar a los proveedores del proceso de producción.</a:t>
          </a:r>
          <a:endParaRPr lang="es-MX" sz="1600" kern="1200" dirty="0"/>
        </a:p>
        <a:p>
          <a:pPr marL="171450" lvl="1" indent="-171450" algn="l" defTabSz="711200" rtl="0">
            <a:lnSpc>
              <a:spcPct val="90000"/>
            </a:lnSpc>
            <a:spcBef>
              <a:spcPct val="0"/>
            </a:spcBef>
            <a:spcAft>
              <a:spcPct val="15000"/>
            </a:spcAft>
            <a:buChar char="••"/>
          </a:pPr>
          <a:r>
            <a:rPr lang="es-MX" sz="1600" kern="1200" dirty="0" smtClean="0"/>
            <a:t>Sin embargo el enfoque preferido consiste en eliminar la variabilidad en cantidad, en calidad o en tiempo de entrega por parte del proveedor.</a:t>
          </a:r>
          <a:endParaRPr lang="es-MX" sz="1600" kern="1200" dirty="0"/>
        </a:p>
      </dsp:txBody>
      <dsp:txXfrm rot="-5400000">
        <a:off x="979013" y="49420"/>
        <a:ext cx="6940485" cy="833650"/>
      </dsp:txXfrm>
    </dsp:sp>
    <dsp:sp modelId="{3B015CC4-7ECC-46A8-A5DA-1DA721039602}">
      <dsp:nvSpPr>
        <dsp:cNvPr id="0" name=""/>
        <dsp:cNvSpPr/>
      </dsp:nvSpPr>
      <dsp:spPr>
        <a:xfrm rot="5400000">
          <a:off x="-228462" y="1493199"/>
          <a:ext cx="1420558" cy="994390"/>
        </a:xfrm>
        <a:prstGeom prst="chevron">
          <a:avLst/>
        </a:prstGeom>
        <a:gradFill rotWithShape="0">
          <a:gsLst>
            <a:gs pos="0">
              <a:schemeClr val="accent2">
                <a:hueOff val="939284"/>
                <a:satOff val="-6721"/>
                <a:lumOff val="-392"/>
                <a:alphaOff val="0"/>
                <a:tint val="60000"/>
                <a:lumMod val="104000"/>
              </a:schemeClr>
            </a:gs>
            <a:gs pos="100000">
              <a:schemeClr val="accent2">
                <a:hueOff val="939284"/>
                <a:satOff val="-6721"/>
                <a:lumOff val="-392"/>
                <a:alphaOff val="0"/>
                <a:tint val="84000"/>
              </a:schemeClr>
            </a:gs>
          </a:gsLst>
          <a:lin ang="5400000" scaled="0"/>
        </a:gradFill>
        <a:ln w="9525" cap="rnd" cmpd="sng" algn="ctr">
          <a:solidFill>
            <a:schemeClr val="accent2">
              <a:hueOff val="939284"/>
              <a:satOff val="-6721"/>
              <a:lumOff val="-392"/>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endParaRPr lang="es-MX" sz="1600" b="1" kern="1200" dirty="0" smtClean="0"/>
        </a:p>
        <a:p>
          <a:pPr lvl="0" algn="ctr" defTabSz="711200" rtl="0">
            <a:lnSpc>
              <a:spcPct val="90000"/>
            </a:lnSpc>
            <a:spcBef>
              <a:spcPct val="0"/>
            </a:spcBef>
            <a:spcAft>
              <a:spcPct val="35000"/>
            </a:spcAft>
          </a:pPr>
          <a:endParaRPr lang="es-MX" sz="1600" b="1" kern="1200" dirty="0" smtClean="0"/>
        </a:p>
        <a:p>
          <a:pPr lvl="0" algn="ctr" defTabSz="711200" rtl="0">
            <a:lnSpc>
              <a:spcPct val="90000"/>
            </a:lnSpc>
            <a:spcBef>
              <a:spcPct val="0"/>
            </a:spcBef>
            <a:spcAft>
              <a:spcPct val="35000"/>
            </a:spcAft>
          </a:pPr>
          <a:r>
            <a:rPr lang="es-MX" sz="1600" b="1" kern="1200" dirty="0" smtClean="0"/>
            <a:t>Trabajo en Proceso</a:t>
          </a:r>
          <a:br>
            <a:rPr lang="es-MX" sz="1600" b="1" kern="1200" dirty="0" smtClean="0"/>
          </a:br>
          <a:r>
            <a:rPr lang="es-MX" sz="1600" b="1" kern="1200" dirty="0" smtClean="0"/>
            <a:t/>
          </a:r>
          <a:br>
            <a:rPr lang="es-MX" sz="1600" b="1" kern="1200" dirty="0" smtClean="0"/>
          </a:br>
          <a:endParaRPr lang="es-MX" sz="1600" b="1" kern="1200" dirty="0"/>
        </a:p>
      </dsp:txBody>
      <dsp:txXfrm rot="-5400000">
        <a:off x="-15378" y="1777310"/>
        <a:ext cx="994390" cy="426168"/>
      </dsp:txXfrm>
    </dsp:sp>
    <dsp:sp modelId="{9C685133-5555-4D42-A9E2-95FB567F33C9}">
      <dsp:nvSpPr>
        <dsp:cNvPr id="0" name=""/>
        <dsp:cNvSpPr/>
      </dsp:nvSpPr>
      <dsp:spPr>
        <a:xfrm rot="5400000">
          <a:off x="4010123" y="-1750994"/>
          <a:ext cx="923362" cy="6985584"/>
        </a:xfrm>
        <a:prstGeom prst="round2SameRect">
          <a:avLst/>
        </a:prstGeom>
        <a:solidFill>
          <a:schemeClr val="lt1">
            <a:alpha val="90000"/>
            <a:hueOff val="0"/>
            <a:satOff val="0"/>
            <a:lumOff val="0"/>
            <a:alphaOff val="0"/>
          </a:schemeClr>
        </a:solidFill>
        <a:ln w="9525" cap="rnd" cmpd="sng" algn="ctr">
          <a:solidFill>
            <a:schemeClr val="accent2">
              <a:hueOff val="939284"/>
              <a:satOff val="-6721"/>
              <a:lumOff val="-39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Productos o componentes que ya no son materia prima pero todavía deben transformarse en productos terminados.</a:t>
          </a:r>
          <a:endParaRPr lang="es-MX" sz="1600" kern="1200" dirty="0"/>
        </a:p>
      </dsp:txBody>
      <dsp:txXfrm rot="-5400000">
        <a:off x="979013" y="1325191"/>
        <a:ext cx="6940509" cy="833212"/>
      </dsp:txXfrm>
    </dsp:sp>
    <dsp:sp modelId="{D49D9C64-73A3-48DE-A7EC-E7A36C7257A4}">
      <dsp:nvSpPr>
        <dsp:cNvPr id="0" name=""/>
        <dsp:cNvSpPr/>
      </dsp:nvSpPr>
      <dsp:spPr>
        <a:xfrm rot="5400000">
          <a:off x="-228462" y="2768993"/>
          <a:ext cx="1420558" cy="994390"/>
        </a:xfrm>
        <a:prstGeom prst="chevron">
          <a:avLst/>
        </a:prstGeom>
        <a:gradFill rotWithShape="0">
          <a:gsLst>
            <a:gs pos="0">
              <a:schemeClr val="accent2">
                <a:hueOff val="1878569"/>
                <a:satOff val="-13441"/>
                <a:lumOff val="-785"/>
                <a:alphaOff val="0"/>
                <a:tint val="60000"/>
                <a:lumMod val="104000"/>
              </a:schemeClr>
            </a:gs>
            <a:gs pos="100000">
              <a:schemeClr val="accent2">
                <a:hueOff val="1878569"/>
                <a:satOff val="-13441"/>
                <a:lumOff val="-785"/>
                <a:alphaOff val="0"/>
                <a:tint val="84000"/>
              </a:schemeClr>
            </a:gs>
          </a:gsLst>
          <a:lin ang="5400000" scaled="0"/>
        </a:gradFill>
        <a:ln w="9525" cap="rnd" cmpd="sng" algn="ctr">
          <a:solidFill>
            <a:schemeClr val="accent2">
              <a:hueOff val="1878569"/>
              <a:satOff val="-13441"/>
              <a:lumOff val="-785"/>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endParaRPr lang="es-MX" sz="1600" b="1" kern="1200" dirty="0" smtClean="0"/>
        </a:p>
        <a:p>
          <a:pPr lvl="0" algn="ctr" defTabSz="711200" rtl="0">
            <a:lnSpc>
              <a:spcPct val="90000"/>
            </a:lnSpc>
            <a:spcBef>
              <a:spcPct val="0"/>
            </a:spcBef>
            <a:spcAft>
              <a:spcPct val="35000"/>
            </a:spcAft>
          </a:pPr>
          <a:r>
            <a:rPr lang="es-MX" sz="1600" b="1" kern="1200" dirty="0" smtClean="0"/>
            <a:t>MRO</a:t>
          </a:r>
          <a:endParaRPr lang="es-MX" sz="1600" b="1" kern="1200" dirty="0"/>
        </a:p>
      </dsp:txBody>
      <dsp:txXfrm rot="-5400000">
        <a:off x="-15378" y="3053104"/>
        <a:ext cx="994390" cy="426168"/>
      </dsp:txXfrm>
    </dsp:sp>
    <dsp:sp modelId="{D37128DF-1B27-4DCD-A085-B437C91C3C59}">
      <dsp:nvSpPr>
        <dsp:cNvPr id="0" name=""/>
        <dsp:cNvSpPr/>
      </dsp:nvSpPr>
      <dsp:spPr>
        <a:xfrm rot="5400000">
          <a:off x="4010123" y="-475200"/>
          <a:ext cx="923362" cy="6985584"/>
        </a:xfrm>
        <a:prstGeom prst="round2SameRect">
          <a:avLst/>
        </a:prstGeom>
        <a:solidFill>
          <a:schemeClr val="lt1">
            <a:alpha val="90000"/>
            <a:hueOff val="0"/>
            <a:satOff val="0"/>
            <a:lumOff val="0"/>
            <a:alphaOff val="0"/>
          </a:schemeClr>
        </a:solidFill>
        <a:ln w="9525" cap="rnd" cmpd="sng" algn="ctr">
          <a:solidFill>
            <a:schemeClr val="accent2">
              <a:hueOff val="1878569"/>
              <a:satOff val="-13441"/>
              <a:lumOff val="-78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es-MX" sz="1600" kern="1200" dirty="0">
            <a:solidFill>
              <a:schemeClr val="tx1"/>
            </a:solidFill>
          </a:endParaRPr>
        </a:p>
        <a:p>
          <a:pPr marL="171450" lvl="1" indent="-171450" algn="l" defTabSz="711200">
            <a:lnSpc>
              <a:spcPct val="90000"/>
            </a:lnSpc>
            <a:spcBef>
              <a:spcPct val="0"/>
            </a:spcBef>
            <a:spcAft>
              <a:spcPct val="15000"/>
            </a:spcAft>
            <a:buChar char="••"/>
          </a:pPr>
          <a:r>
            <a:rPr lang="es-MX" sz="1600" kern="1200" dirty="0" smtClean="0"/>
            <a:t> Son dedicados al suministro  de mantenimiento, reparación y operaciones para mantener productivos la maquinaria y procesos.</a:t>
          </a:r>
          <a:endParaRPr lang="es-MX" sz="1600" kern="1200" dirty="0"/>
        </a:p>
        <a:p>
          <a:pPr marL="171450" lvl="1" indent="-171450" algn="l" defTabSz="711200">
            <a:lnSpc>
              <a:spcPct val="90000"/>
            </a:lnSpc>
            <a:spcBef>
              <a:spcPct val="0"/>
            </a:spcBef>
            <a:spcAft>
              <a:spcPct val="15000"/>
            </a:spcAft>
            <a:buChar char="••"/>
          </a:pPr>
          <a:r>
            <a:rPr lang="es-MX" sz="1600" kern="1200" dirty="0" smtClean="0"/>
            <a:t>Existen porque no se conocen la necesidad y los tiempos de mantenimiento y reparación de algunos equipos.</a:t>
          </a:r>
          <a:endParaRPr lang="es-MX" sz="1600" kern="1200" dirty="0"/>
        </a:p>
        <a:p>
          <a:pPr marL="171450" lvl="1" indent="-171450" algn="l" defTabSz="711200">
            <a:lnSpc>
              <a:spcPct val="90000"/>
            </a:lnSpc>
            <a:spcBef>
              <a:spcPct val="0"/>
            </a:spcBef>
            <a:spcAft>
              <a:spcPct val="15000"/>
            </a:spcAft>
            <a:buChar char="••"/>
          </a:pPr>
          <a:endParaRPr lang="es-MX" sz="1600" kern="1200" dirty="0">
            <a:solidFill>
              <a:schemeClr val="tx1"/>
            </a:solidFill>
          </a:endParaRPr>
        </a:p>
      </dsp:txBody>
      <dsp:txXfrm rot="-5400000">
        <a:off x="979013" y="2600985"/>
        <a:ext cx="6940509" cy="833212"/>
      </dsp:txXfrm>
    </dsp:sp>
    <dsp:sp modelId="{84B09F75-1D97-4B20-A9F4-CF508AC092A4}">
      <dsp:nvSpPr>
        <dsp:cNvPr id="0" name=""/>
        <dsp:cNvSpPr/>
      </dsp:nvSpPr>
      <dsp:spPr>
        <a:xfrm rot="5400000">
          <a:off x="-197705" y="4014031"/>
          <a:ext cx="1420558" cy="1055903"/>
        </a:xfrm>
        <a:prstGeom prst="chevron">
          <a:avLst/>
        </a:prstGeom>
        <a:gradFill rotWithShape="0">
          <a:gsLst>
            <a:gs pos="0">
              <a:schemeClr val="accent2">
                <a:hueOff val="2817853"/>
                <a:satOff val="-20162"/>
                <a:lumOff val="-1177"/>
                <a:alphaOff val="0"/>
                <a:tint val="60000"/>
                <a:lumMod val="104000"/>
              </a:schemeClr>
            </a:gs>
            <a:gs pos="100000">
              <a:schemeClr val="accent2">
                <a:hueOff val="2817853"/>
                <a:satOff val="-20162"/>
                <a:lumOff val="-1177"/>
                <a:alphaOff val="0"/>
                <a:tint val="84000"/>
              </a:schemeClr>
            </a:gs>
          </a:gsLst>
          <a:lin ang="5400000" scaled="0"/>
        </a:gradFill>
        <a:ln w="9525" cap="rnd" cmpd="sng" algn="ctr">
          <a:solidFill>
            <a:schemeClr val="accent2">
              <a:hueOff val="2817853"/>
              <a:satOff val="-20162"/>
              <a:lumOff val="-1177"/>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Bienes terminados</a:t>
          </a:r>
          <a:endParaRPr lang="es-MX" sz="1600" b="1" kern="1200" dirty="0"/>
        </a:p>
      </dsp:txBody>
      <dsp:txXfrm rot="-5400000">
        <a:off x="-15377" y="4359656"/>
        <a:ext cx="1055903" cy="364655"/>
      </dsp:txXfrm>
    </dsp:sp>
    <dsp:sp modelId="{AF815D12-6709-445D-9017-650433954023}">
      <dsp:nvSpPr>
        <dsp:cNvPr id="0" name=""/>
        <dsp:cNvSpPr/>
      </dsp:nvSpPr>
      <dsp:spPr>
        <a:xfrm rot="5400000">
          <a:off x="4040879" y="800593"/>
          <a:ext cx="923362" cy="6985584"/>
        </a:xfrm>
        <a:prstGeom prst="round2SameRect">
          <a:avLst/>
        </a:prstGeom>
        <a:solidFill>
          <a:schemeClr val="lt1">
            <a:alpha val="90000"/>
            <a:hueOff val="0"/>
            <a:satOff val="0"/>
            <a:lumOff val="0"/>
            <a:alphaOff val="0"/>
          </a:schemeClr>
        </a:solidFill>
        <a:ln w="9525" cap="rnd" cmpd="sng" algn="ctr">
          <a:solidFill>
            <a:schemeClr val="accent2">
              <a:hueOff val="2817853"/>
              <a:satOff val="-20162"/>
              <a:lumOff val="-117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Esta constituido por productos completados que esperan su envió. </a:t>
          </a:r>
          <a:endParaRPr lang="es-MX" sz="1600" kern="1200" dirty="0"/>
        </a:p>
        <a:p>
          <a:pPr marL="171450" lvl="1" indent="-171450" algn="l" defTabSz="711200">
            <a:lnSpc>
              <a:spcPct val="90000"/>
            </a:lnSpc>
            <a:spcBef>
              <a:spcPct val="0"/>
            </a:spcBef>
            <a:spcAft>
              <a:spcPct val="15000"/>
            </a:spcAft>
            <a:buChar char="••"/>
          </a:pPr>
          <a:endParaRPr lang="es-MX" sz="1600" kern="1200" dirty="0">
            <a:solidFill>
              <a:schemeClr val="tx1"/>
            </a:solidFill>
          </a:endParaRPr>
        </a:p>
      </dsp:txBody>
      <dsp:txXfrm rot="-5400000">
        <a:off x="1009769" y="3876779"/>
        <a:ext cx="6940509" cy="8332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50AA3D-0579-45BB-959B-2BF9ED0CD9BA}">
      <dsp:nvSpPr>
        <dsp:cNvPr id="0" name=""/>
        <dsp:cNvSpPr/>
      </dsp:nvSpPr>
      <dsp:spPr>
        <a:xfrm rot="10800000">
          <a:off x="1579719" y="1281"/>
          <a:ext cx="5178183" cy="1101759"/>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5845" tIns="83820" rIns="156464" bIns="83820" numCol="1" spcCol="1270" anchor="ctr" anchorCtr="0">
          <a:noAutofit/>
        </a:bodyPr>
        <a:lstStyle/>
        <a:p>
          <a:pPr lvl="0" algn="just" defTabSz="977900">
            <a:lnSpc>
              <a:spcPct val="90000"/>
            </a:lnSpc>
            <a:spcBef>
              <a:spcPct val="0"/>
            </a:spcBef>
            <a:spcAft>
              <a:spcPct val="35000"/>
            </a:spcAft>
          </a:pPr>
          <a:r>
            <a:rPr lang="es-MX" sz="2200" kern="1200" dirty="0" smtClean="0">
              <a:latin typeface="Arial" pitchFamily="34" charset="0"/>
              <a:cs typeface="Arial" pitchFamily="34" charset="0"/>
            </a:rPr>
            <a:t>Conservar la independencia de las operaciones</a:t>
          </a:r>
          <a:endParaRPr lang="es-MX" sz="2200" kern="1200" dirty="0">
            <a:latin typeface="Arial" pitchFamily="34" charset="0"/>
            <a:cs typeface="Arial" pitchFamily="34" charset="0"/>
          </a:endParaRPr>
        </a:p>
      </dsp:txBody>
      <dsp:txXfrm rot="10800000">
        <a:off x="1855159" y="1281"/>
        <a:ext cx="4902743" cy="1101759"/>
      </dsp:txXfrm>
    </dsp:sp>
    <dsp:sp modelId="{F2BFF38F-8293-41AD-BD70-EC5AF3CA73FF}">
      <dsp:nvSpPr>
        <dsp:cNvPr id="0" name=""/>
        <dsp:cNvSpPr/>
      </dsp:nvSpPr>
      <dsp:spPr>
        <a:xfrm>
          <a:off x="1028839" y="1281"/>
          <a:ext cx="1101759" cy="1101759"/>
        </a:xfrm>
        <a:prstGeom prst="ellipse">
          <a:avLst/>
        </a:prstGeom>
        <a:blipFill rotWithShape="0">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2CA16D-DCCC-4865-92B7-745BD8288730}">
      <dsp:nvSpPr>
        <dsp:cNvPr id="0" name=""/>
        <dsp:cNvSpPr/>
      </dsp:nvSpPr>
      <dsp:spPr>
        <a:xfrm rot="10800000">
          <a:off x="1579719" y="1431923"/>
          <a:ext cx="5178183" cy="1101759"/>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5845" tIns="83820" rIns="156464" bIns="83820" numCol="1" spcCol="1270" anchor="ctr" anchorCtr="0">
          <a:noAutofit/>
        </a:bodyPr>
        <a:lstStyle/>
        <a:p>
          <a:pPr lvl="0" algn="just" defTabSz="977900">
            <a:lnSpc>
              <a:spcPct val="90000"/>
            </a:lnSpc>
            <a:spcBef>
              <a:spcPct val="0"/>
            </a:spcBef>
            <a:spcAft>
              <a:spcPct val="35000"/>
            </a:spcAft>
          </a:pPr>
          <a:r>
            <a:rPr lang="es-MX" sz="2200" kern="1200" dirty="0" smtClean="0">
              <a:latin typeface="Arial" pitchFamily="34" charset="0"/>
              <a:cs typeface="Arial" pitchFamily="34" charset="0"/>
            </a:rPr>
            <a:t>Afrontar variaciones de la demanda</a:t>
          </a:r>
          <a:endParaRPr lang="es-MX" sz="2200" kern="1200" dirty="0">
            <a:latin typeface="Arial" pitchFamily="34" charset="0"/>
            <a:cs typeface="Arial" pitchFamily="34" charset="0"/>
          </a:endParaRPr>
        </a:p>
      </dsp:txBody>
      <dsp:txXfrm rot="10800000">
        <a:off x="1855159" y="1431923"/>
        <a:ext cx="4902743" cy="1101759"/>
      </dsp:txXfrm>
    </dsp:sp>
    <dsp:sp modelId="{D9C22098-0F41-4D86-8EBF-CD7E403A5B5B}">
      <dsp:nvSpPr>
        <dsp:cNvPr id="0" name=""/>
        <dsp:cNvSpPr/>
      </dsp:nvSpPr>
      <dsp:spPr>
        <a:xfrm>
          <a:off x="1028839" y="1431923"/>
          <a:ext cx="1101759" cy="1101759"/>
        </a:xfrm>
        <a:prstGeom prst="ellipse">
          <a:avLst/>
        </a:prstGeom>
        <a:blipFill rotWithShape="0">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9CD366-661E-453A-A55E-9D37737CB85F}">
      <dsp:nvSpPr>
        <dsp:cNvPr id="0" name=""/>
        <dsp:cNvSpPr/>
      </dsp:nvSpPr>
      <dsp:spPr>
        <a:xfrm rot="10800000">
          <a:off x="1579719" y="2862566"/>
          <a:ext cx="5178183" cy="1101759"/>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5845" tIns="83820" rIns="156464" bIns="83820" numCol="1" spcCol="1270" anchor="ctr" anchorCtr="0">
          <a:noAutofit/>
        </a:bodyPr>
        <a:lstStyle/>
        <a:p>
          <a:pPr lvl="0" algn="just" defTabSz="977900">
            <a:lnSpc>
              <a:spcPct val="90000"/>
            </a:lnSpc>
            <a:spcBef>
              <a:spcPct val="0"/>
            </a:spcBef>
            <a:spcAft>
              <a:spcPct val="35000"/>
            </a:spcAft>
          </a:pPr>
          <a:r>
            <a:rPr lang="es-MX" sz="2200" kern="1200" dirty="0" smtClean="0">
              <a:latin typeface="Arial" pitchFamily="34" charset="0"/>
              <a:cs typeface="Arial" pitchFamily="34" charset="0"/>
            </a:rPr>
            <a:t>Ofrecer un salvaguarda contra las variaciones en los tiempos de entrega de la materia prima</a:t>
          </a:r>
          <a:endParaRPr lang="es-MX" sz="2200" kern="1200" dirty="0">
            <a:latin typeface="Arial" pitchFamily="34" charset="0"/>
            <a:cs typeface="Arial" pitchFamily="34" charset="0"/>
          </a:endParaRPr>
        </a:p>
      </dsp:txBody>
      <dsp:txXfrm rot="10800000">
        <a:off x="1855159" y="2862566"/>
        <a:ext cx="4902743" cy="1101759"/>
      </dsp:txXfrm>
    </dsp:sp>
    <dsp:sp modelId="{E39F1929-7525-4B0A-8FFC-65DD3F68A57A}">
      <dsp:nvSpPr>
        <dsp:cNvPr id="0" name=""/>
        <dsp:cNvSpPr/>
      </dsp:nvSpPr>
      <dsp:spPr>
        <a:xfrm>
          <a:off x="1028839" y="2862566"/>
          <a:ext cx="1101759" cy="1101759"/>
        </a:xfrm>
        <a:prstGeom prst="ellipse">
          <a:avLst/>
        </a:prstGeom>
        <a:blipFill rotWithShape="0">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04A8EB-B99D-4594-983D-BD6F27DB73AF}">
      <dsp:nvSpPr>
        <dsp:cNvPr id="0" name=""/>
        <dsp:cNvSpPr/>
      </dsp:nvSpPr>
      <dsp:spPr>
        <a:xfrm rot="10800000">
          <a:off x="1584186" y="4325584"/>
          <a:ext cx="5178183" cy="1101759"/>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5845" tIns="83820" rIns="156464" bIns="83820" numCol="1" spcCol="1270" anchor="ctr" anchorCtr="0">
          <a:noAutofit/>
        </a:bodyPr>
        <a:lstStyle/>
        <a:p>
          <a:pPr lvl="0" algn="just" defTabSz="977900">
            <a:lnSpc>
              <a:spcPct val="90000"/>
            </a:lnSpc>
            <a:spcBef>
              <a:spcPct val="0"/>
            </a:spcBef>
            <a:spcAft>
              <a:spcPct val="35000"/>
            </a:spcAft>
          </a:pPr>
          <a:r>
            <a:rPr lang="es-MX" sz="2200" kern="1200" dirty="0" smtClean="0">
              <a:latin typeface="Arial" pitchFamily="34" charset="0"/>
              <a:cs typeface="Arial" pitchFamily="34" charset="0"/>
            </a:rPr>
            <a:t>Sacar provecho al tamaño económico de la orden de compra</a:t>
          </a:r>
          <a:endParaRPr lang="es-MX" sz="2200" kern="1200" dirty="0">
            <a:latin typeface="Arial" pitchFamily="34" charset="0"/>
            <a:cs typeface="Arial" pitchFamily="34" charset="0"/>
          </a:endParaRPr>
        </a:p>
      </dsp:txBody>
      <dsp:txXfrm rot="10800000">
        <a:off x="1859626" y="4325584"/>
        <a:ext cx="4902743" cy="1101759"/>
      </dsp:txXfrm>
    </dsp:sp>
    <dsp:sp modelId="{CF36B95F-9FB7-45BB-8D34-910CDEAF8A89}">
      <dsp:nvSpPr>
        <dsp:cNvPr id="0" name=""/>
        <dsp:cNvSpPr/>
      </dsp:nvSpPr>
      <dsp:spPr>
        <a:xfrm>
          <a:off x="1071571" y="4294487"/>
          <a:ext cx="1119629" cy="1166509"/>
        </a:xfrm>
        <a:prstGeom prst="ellipse">
          <a:avLst/>
        </a:prstGeom>
        <a:blipFill rotWithShape="0">
          <a:blip xmlns:r="http://schemas.openxmlformats.org/officeDocument/2006/relationships" r:embed="rId4"/>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81C1B4-7E18-40E3-8DC2-ACE12D312854}">
      <dsp:nvSpPr>
        <dsp:cNvPr id="0" name=""/>
        <dsp:cNvSpPr/>
      </dsp:nvSpPr>
      <dsp:spPr>
        <a:xfrm>
          <a:off x="2438400" y="1190"/>
          <a:ext cx="3657600" cy="944562"/>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latin typeface="Arial" pitchFamily="34" charset="0"/>
              <a:cs typeface="Arial" pitchFamily="34" charset="0"/>
            </a:rPr>
            <a:t>Instalaciones de almacenaje</a:t>
          </a:r>
          <a:endParaRPr lang="es-MX" sz="1500" kern="1200" dirty="0">
            <a:latin typeface="Arial" pitchFamily="34" charset="0"/>
            <a:cs typeface="Arial" pitchFamily="34" charset="0"/>
          </a:endParaRPr>
        </a:p>
        <a:p>
          <a:pPr marL="114300" lvl="1" indent="-114300" algn="l" defTabSz="666750">
            <a:lnSpc>
              <a:spcPct val="90000"/>
            </a:lnSpc>
            <a:spcBef>
              <a:spcPct val="0"/>
            </a:spcBef>
            <a:spcAft>
              <a:spcPct val="15000"/>
            </a:spcAft>
            <a:buChar char="••"/>
          </a:pPr>
          <a:r>
            <a:rPr lang="es-MX" sz="1500" kern="1200" dirty="0" smtClean="0">
              <a:latin typeface="Arial" pitchFamily="34" charset="0"/>
              <a:cs typeface="Arial" pitchFamily="34" charset="0"/>
            </a:rPr>
            <a:t>Seguros, hurtos, obsolescencia</a:t>
          </a:r>
          <a:endParaRPr lang="es-MX" sz="1500" kern="1200" dirty="0">
            <a:latin typeface="Arial" pitchFamily="34" charset="0"/>
            <a:cs typeface="Arial" pitchFamily="34" charset="0"/>
          </a:endParaRPr>
        </a:p>
        <a:p>
          <a:pPr marL="114300" lvl="1" indent="-114300" algn="l" defTabSz="666750">
            <a:lnSpc>
              <a:spcPct val="90000"/>
            </a:lnSpc>
            <a:spcBef>
              <a:spcPct val="0"/>
            </a:spcBef>
            <a:spcAft>
              <a:spcPct val="15000"/>
            </a:spcAft>
            <a:buChar char="••"/>
          </a:pPr>
          <a:r>
            <a:rPr lang="es-MX" sz="1500" kern="1200" dirty="0" smtClean="0">
              <a:latin typeface="Arial" pitchFamily="34" charset="0"/>
              <a:cs typeface="Arial" pitchFamily="34" charset="0"/>
            </a:rPr>
            <a:t>Costo de oportunidad del capital</a:t>
          </a:r>
          <a:endParaRPr lang="es-MX" sz="1500" kern="1200" dirty="0">
            <a:latin typeface="Arial" pitchFamily="34" charset="0"/>
            <a:cs typeface="Arial" pitchFamily="34" charset="0"/>
          </a:endParaRPr>
        </a:p>
      </dsp:txBody>
      <dsp:txXfrm>
        <a:off x="2438400" y="119260"/>
        <a:ext cx="3303389" cy="708422"/>
      </dsp:txXfrm>
    </dsp:sp>
    <dsp:sp modelId="{6CB2B38E-71AF-4373-896E-AA641BA2817C}">
      <dsp:nvSpPr>
        <dsp:cNvPr id="0" name=""/>
        <dsp:cNvSpPr/>
      </dsp:nvSpPr>
      <dsp:spPr>
        <a:xfrm>
          <a:off x="0" y="1190"/>
          <a:ext cx="2438400" cy="94456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MX" sz="1900" kern="1200" dirty="0" smtClean="0">
              <a:latin typeface="Arial" pitchFamily="34" charset="0"/>
              <a:cs typeface="Arial" pitchFamily="34" charset="0"/>
            </a:rPr>
            <a:t>Costos por mantener inventario</a:t>
          </a:r>
          <a:endParaRPr lang="es-MX" sz="1900" kern="1200" dirty="0">
            <a:latin typeface="Arial" pitchFamily="34" charset="0"/>
            <a:cs typeface="Arial" pitchFamily="34" charset="0"/>
          </a:endParaRPr>
        </a:p>
      </dsp:txBody>
      <dsp:txXfrm>
        <a:off x="46110" y="47300"/>
        <a:ext cx="2346180" cy="852342"/>
      </dsp:txXfrm>
    </dsp:sp>
    <dsp:sp modelId="{3397A4CA-BFB0-4864-BE4D-0C2F5A42BB05}">
      <dsp:nvSpPr>
        <dsp:cNvPr id="0" name=""/>
        <dsp:cNvSpPr/>
      </dsp:nvSpPr>
      <dsp:spPr>
        <a:xfrm>
          <a:off x="2438400" y="1040209"/>
          <a:ext cx="3657600" cy="944562"/>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latin typeface="Arial" pitchFamily="34" charset="0"/>
              <a:cs typeface="Arial" pitchFamily="34" charset="0"/>
            </a:rPr>
            <a:t>Costos administrativos y de personal para preparar la orden de compra</a:t>
          </a:r>
          <a:endParaRPr lang="es-MX" sz="1500" kern="1200" dirty="0">
            <a:latin typeface="Arial" pitchFamily="34" charset="0"/>
            <a:cs typeface="Arial" pitchFamily="34" charset="0"/>
          </a:endParaRPr>
        </a:p>
      </dsp:txBody>
      <dsp:txXfrm>
        <a:off x="2438400" y="1158279"/>
        <a:ext cx="3303389" cy="708422"/>
      </dsp:txXfrm>
    </dsp:sp>
    <dsp:sp modelId="{1A4D66A5-F5C1-419C-956E-798C2F04493E}">
      <dsp:nvSpPr>
        <dsp:cNvPr id="0" name=""/>
        <dsp:cNvSpPr/>
      </dsp:nvSpPr>
      <dsp:spPr>
        <a:xfrm>
          <a:off x="0" y="1040209"/>
          <a:ext cx="2438400" cy="94456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MX" sz="1900" kern="1200" dirty="0" smtClean="0">
              <a:latin typeface="Arial" pitchFamily="34" charset="0"/>
              <a:cs typeface="Arial" pitchFamily="34" charset="0"/>
            </a:rPr>
            <a:t>Costos de la Orden</a:t>
          </a:r>
          <a:endParaRPr lang="es-MX" sz="1900" kern="1200" dirty="0">
            <a:latin typeface="Arial" pitchFamily="34" charset="0"/>
            <a:cs typeface="Arial" pitchFamily="34" charset="0"/>
          </a:endParaRPr>
        </a:p>
      </dsp:txBody>
      <dsp:txXfrm>
        <a:off x="46110" y="1086319"/>
        <a:ext cx="2346180" cy="852342"/>
      </dsp:txXfrm>
    </dsp:sp>
    <dsp:sp modelId="{8632E0ED-3F64-4127-9B8D-9CCAC0EEE029}">
      <dsp:nvSpPr>
        <dsp:cNvPr id="0" name=""/>
        <dsp:cNvSpPr/>
      </dsp:nvSpPr>
      <dsp:spPr>
        <a:xfrm>
          <a:off x="2438400" y="2079228"/>
          <a:ext cx="3657600" cy="944562"/>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latin typeface="Arial" pitchFamily="34" charset="0"/>
              <a:cs typeface="Arial" pitchFamily="34" charset="0"/>
            </a:rPr>
            <a:t>Las existencias del artículo se agotan</a:t>
          </a:r>
          <a:endParaRPr lang="es-MX" sz="1500" kern="1200" dirty="0">
            <a:latin typeface="Arial" pitchFamily="34" charset="0"/>
            <a:cs typeface="Arial" pitchFamily="34" charset="0"/>
          </a:endParaRPr>
        </a:p>
      </dsp:txBody>
      <dsp:txXfrm>
        <a:off x="2438400" y="2197298"/>
        <a:ext cx="3303389" cy="708422"/>
      </dsp:txXfrm>
    </dsp:sp>
    <dsp:sp modelId="{659AB344-AD11-422D-921E-853EBC9C7AD0}">
      <dsp:nvSpPr>
        <dsp:cNvPr id="0" name=""/>
        <dsp:cNvSpPr/>
      </dsp:nvSpPr>
      <dsp:spPr>
        <a:xfrm>
          <a:off x="0" y="2079228"/>
          <a:ext cx="2438400" cy="94456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MX" sz="1900" kern="1200" dirty="0" smtClean="0">
              <a:latin typeface="Arial" pitchFamily="34" charset="0"/>
              <a:cs typeface="Arial" pitchFamily="34" charset="0"/>
            </a:rPr>
            <a:t>Costo por desabasto </a:t>
          </a:r>
          <a:endParaRPr lang="es-MX" sz="1900" kern="1200" dirty="0">
            <a:latin typeface="Arial" pitchFamily="34" charset="0"/>
            <a:cs typeface="Arial" pitchFamily="34" charset="0"/>
          </a:endParaRPr>
        </a:p>
      </dsp:txBody>
      <dsp:txXfrm>
        <a:off x="46110" y="2125338"/>
        <a:ext cx="2346180" cy="852342"/>
      </dsp:txXfrm>
    </dsp:sp>
    <dsp:sp modelId="{C9301939-AF5F-498C-B48D-4B41078E1107}">
      <dsp:nvSpPr>
        <dsp:cNvPr id="0" name=""/>
        <dsp:cNvSpPr/>
      </dsp:nvSpPr>
      <dsp:spPr>
        <a:xfrm>
          <a:off x="2438400" y="3118246"/>
          <a:ext cx="3657600" cy="944562"/>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latin typeface="Arial" pitchFamily="34" charset="0"/>
              <a:cs typeface="Arial" pitchFamily="34" charset="0"/>
            </a:rPr>
            <a:t>Preparación de fabricación de un producto (tiempo y costos)</a:t>
          </a:r>
          <a:endParaRPr lang="es-MX" sz="1500" kern="1200" dirty="0">
            <a:latin typeface="Arial" pitchFamily="34" charset="0"/>
            <a:cs typeface="Arial" pitchFamily="34" charset="0"/>
          </a:endParaRPr>
        </a:p>
      </dsp:txBody>
      <dsp:txXfrm>
        <a:off x="2438400" y="3236316"/>
        <a:ext cx="3303389" cy="708422"/>
      </dsp:txXfrm>
    </dsp:sp>
    <dsp:sp modelId="{8866E6F3-278D-42C6-917A-FA52D45B9617}">
      <dsp:nvSpPr>
        <dsp:cNvPr id="0" name=""/>
        <dsp:cNvSpPr/>
      </dsp:nvSpPr>
      <dsp:spPr>
        <a:xfrm>
          <a:off x="0" y="3118246"/>
          <a:ext cx="2438400" cy="94456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MX" sz="1900" kern="1200" dirty="0" smtClean="0">
              <a:latin typeface="Arial" pitchFamily="34" charset="0"/>
              <a:cs typeface="Arial" pitchFamily="34" charset="0"/>
            </a:rPr>
            <a:t>Costos de preparación</a:t>
          </a:r>
          <a:endParaRPr lang="es-MX" sz="1900" kern="1200" dirty="0">
            <a:latin typeface="Arial" pitchFamily="34" charset="0"/>
            <a:cs typeface="Arial" pitchFamily="34" charset="0"/>
          </a:endParaRPr>
        </a:p>
      </dsp:txBody>
      <dsp:txXfrm>
        <a:off x="46110" y="3164356"/>
        <a:ext cx="2346180" cy="8523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9E1C71-652B-4847-97BE-C4AC4403429E}">
      <dsp:nvSpPr>
        <dsp:cNvPr id="0" name=""/>
        <dsp:cNvSpPr/>
      </dsp:nvSpPr>
      <dsp:spPr>
        <a:xfrm>
          <a:off x="2513079" y="60306"/>
          <a:ext cx="2894721" cy="2894721"/>
        </a:xfrm>
        <a:prstGeom prst="ellipse">
          <a:avLst/>
        </a:prstGeom>
        <a:solidFill>
          <a:schemeClr val="accent4">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kern="1200" dirty="0" smtClean="0">
              <a:solidFill>
                <a:schemeClr val="bg1"/>
              </a:solidFill>
            </a:rPr>
            <a:t>Mayores recursos de compras para los artículos A que para los C</a:t>
          </a:r>
          <a:endParaRPr lang="es-MX" sz="1800" kern="1200" dirty="0">
            <a:solidFill>
              <a:schemeClr val="bg1"/>
            </a:solidFill>
          </a:endParaRPr>
        </a:p>
      </dsp:txBody>
      <dsp:txXfrm>
        <a:off x="2899042" y="566882"/>
        <a:ext cx="2122795" cy="1302624"/>
      </dsp:txXfrm>
    </dsp:sp>
    <dsp:sp modelId="{78220ECF-B084-4D80-9488-628DD63577B1}">
      <dsp:nvSpPr>
        <dsp:cNvPr id="0" name=""/>
        <dsp:cNvSpPr/>
      </dsp:nvSpPr>
      <dsp:spPr>
        <a:xfrm>
          <a:off x="3557591" y="1869507"/>
          <a:ext cx="2894721" cy="2894721"/>
        </a:xfrm>
        <a:prstGeom prst="ellipse">
          <a:avLst/>
        </a:prstGeom>
        <a:solidFill>
          <a:schemeClr val="accent4">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kern="1200" smtClean="0">
              <a:solidFill>
                <a:schemeClr val="bg1"/>
              </a:solidFill>
            </a:rPr>
            <a:t>Los artículos A deben tener un control físico mas estricto</a:t>
          </a:r>
          <a:endParaRPr lang="es-MX" sz="1800" kern="1200" dirty="0">
            <a:solidFill>
              <a:schemeClr val="bg1"/>
            </a:solidFill>
          </a:endParaRPr>
        </a:p>
      </dsp:txBody>
      <dsp:txXfrm>
        <a:off x="4442893" y="2617310"/>
        <a:ext cx="1736832" cy="1592096"/>
      </dsp:txXfrm>
    </dsp:sp>
    <dsp:sp modelId="{5EE213F4-D04C-4287-9F1B-DAE99598E19C}">
      <dsp:nvSpPr>
        <dsp:cNvPr id="0" name=""/>
        <dsp:cNvSpPr/>
      </dsp:nvSpPr>
      <dsp:spPr>
        <a:xfrm>
          <a:off x="1468567" y="1869507"/>
          <a:ext cx="2894721" cy="2894721"/>
        </a:xfrm>
        <a:prstGeom prst="ellipse">
          <a:avLst/>
        </a:prstGeom>
        <a:solidFill>
          <a:schemeClr val="accent4">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kern="1200" smtClean="0">
              <a:solidFill>
                <a:schemeClr val="bg1"/>
              </a:solidFill>
            </a:rPr>
            <a:t>El pronostico de los artículos A merece mas cuidado que el de los otros artículos</a:t>
          </a:r>
          <a:endParaRPr lang="es-MX" sz="1800" kern="1200" dirty="0">
            <a:solidFill>
              <a:schemeClr val="bg1"/>
            </a:solidFill>
          </a:endParaRPr>
        </a:p>
      </dsp:txBody>
      <dsp:txXfrm>
        <a:off x="1741153" y="2617310"/>
        <a:ext cx="1736832" cy="15920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435C5-3968-4998-92A3-9D3340AC4125}">
      <dsp:nvSpPr>
        <dsp:cNvPr id="0" name=""/>
        <dsp:cNvSpPr/>
      </dsp:nvSpPr>
      <dsp:spPr>
        <a:xfrm>
          <a:off x="-91620" y="0"/>
          <a:ext cx="1722491" cy="4608512"/>
        </a:xfrm>
        <a:prstGeom prst="roundRect">
          <a:avLst>
            <a:gd name="adj" fmla="val 1000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s-MX" sz="1800" b="1" kern="1200" dirty="0" smtClean="0">
              <a:solidFill>
                <a:schemeClr val="bg1"/>
              </a:solidFill>
            </a:rPr>
            <a:t>Mejores pronósticos</a:t>
          </a:r>
          <a:endParaRPr lang="es-MX" sz="1800" b="1" kern="1200" dirty="0">
            <a:solidFill>
              <a:schemeClr val="bg1"/>
            </a:solidFill>
          </a:endParaRPr>
        </a:p>
      </dsp:txBody>
      <dsp:txXfrm>
        <a:off x="-91620" y="1843404"/>
        <a:ext cx="1722491" cy="1843404"/>
      </dsp:txXfrm>
    </dsp:sp>
    <dsp:sp modelId="{19920125-0F91-4E1B-9E3F-29F2C03F2A71}">
      <dsp:nvSpPr>
        <dsp:cNvPr id="0" name=""/>
        <dsp:cNvSpPr/>
      </dsp:nvSpPr>
      <dsp:spPr>
        <a:xfrm>
          <a:off x="-95773" y="6392"/>
          <a:ext cx="1730796" cy="207487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1000" r="-21000"/>
          </a:stretch>
        </a:blip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1">
          <a:scrgbClr r="0" g="0" b="0"/>
        </a:fillRef>
        <a:effectRef idx="3">
          <a:scrgbClr r="0" g="0" b="0"/>
        </a:effectRef>
        <a:fontRef idx="minor"/>
      </dsp:style>
    </dsp:sp>
    <dsp:sp modelId="{DA4030EF-282F-40B0-B6C2-F478600C0CF5}">
      <dsp:nvSpPr>
        <dsp:cNvPr id="0" name=""/>
        <dsp:cNvSpPr/>
      </dsp:nvSpPr>
      <dsp:spPr>
        <a:xfrm>
          <a:off x="1974003" y="0"/>
          <a:ext cx="1722491" cy="4608512"/>
        </a:xfrm>
        <a:prstGeom prst="roundRect">
          <a:avLst>
            <a:gd name="adj" fmla="val 1000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s-MX" sz="1800" b="1" kern="1200" dirty="0" smtClean="0">
              <a:solidFill>
                <a:schemeClr val="bg1"/>
              </a:solidFill>
            </a:rPr>
            <a:t>Control físico</a:t>
          </a:r>
          <a:endParaRPr lang="es-MX" sz="1800" b="1" kern="1200" dirty="0">
            <a:solidFill>
              <a:schemeClr val="bg1"/>
            </a:solidFill>
          </a:endParaRPr>
        </a:p>
      </dsp:txBody>
      <dsp:txXfrm>
        <a:off x="1974003" y="1843404"/>
        <a:ext cx="1722491" cy="1843404"/>
      </dsp:txXfrm>
    </dsp:sp>
    <dsp:sp modelId="{E5E5B6AA-0AD5-43CE-A71E-5B6BF22E28B2}">
      <dsp:nvSpPr>
        <dsp:cNvPr id="0" name=""/>
        <dsp:cNvSpPr/>
      </dsp:nvSpPr>
      <dsp:spPr>
        <a:xfrm>
          <a:off x="1686698" y="6392"/>
          <a:ext cx="2297102" cy="2074871"/>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1">
          <a:scrgbClr r="0" g="0" b="0"/>
        </a:fillRef>
        <a:effectRef idx="3">
          <a:scrgbClr r="0" g="0" b="0"/>
        </a:effectRef>
        <a:fontRef idx="minor"/>
      </dsp:style>
    </dsp:sp>
    <dsp:sp modelId="{33A6F67C-3052-46BE-9560-9E66510888E2}">
      <dsp:nvSpPr>
        <dsp:cNvPr id="0" name=""/>
        <dsp:cNvSpPr/>
      </dsp:nvSpPr>
      <dsp:spPr>
        <a:xfrm>
          <a:off x="4162536" y="22981"/>
          <a:ext cx="1722491" cy="4608512"/>
        </a:xfrm>
        <a:prstGeom prst="roundRect">
          <a:avLst>
            <a:gd name="adj" fmla="val 1000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s-MX" sz="1800" b="1" kern="1200" dirty="0" smtClean="0">
              <a:solidFill>
                <a:schemeClr val="bg1"/>
              </a:solidFill>
            </a:rPr>
            <a:t>Confiabilidad en el proveedor</a:t>
          </a:r>
          <a:endParaRPr lang="es-MX" sz="1800" b="1" kern="1200" dirty="0">
            <a:solidFill>
              <a:schemeClr val="bg1"/>
            </a:solidFill>
          </a:endParaRPr>
        </a:p>
      </dsp:txBody>
      <dsp:txXfrm>
        <a:off x="4162536" y="1866385"/>
        <a:ext cx="1722491" cy="1843404"/>
      </dsp:txXfrm>
    </dsp:sp>
    <dsp:sp modelId="{8A2C16E9-FB73-4BD3-8A13-4A1188BB44F6}">
      <dsp:nvSpPr>
        <dsp:cNvPr id="0" name=""/>
        <dsp:cNvSpPr/>
      </dsp:nvSpPr>
      <dsp:spPr>
        <a:xfrm>
          <a:off x="4032515" y="-22981"/>
          <a:ext cx="1976612" cy="2179579"/>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1">
          <a:scrgbClr r="0" g="0" b="0"/>
        </a:fillRef>
        <a:effectRef idx="3">
          <a:scrgbClr r="0" g="0" b="0"/>
        </a:effectRef>
        <a:fontRef idx="minor"/>
      </dsp:style>
    </dsp:sp>
    <dsp:sp modelId="{6F742060-6761-4DB3-8CFE-2D01D7161AFF}">
      <dsp:nvSpPr>
        <dsp:cNvPr id="0" name=""/>
        <dsp:cNvSpPr/>
      </dsp:nvSpPr>
      <dsp:spPr>
        <a:xfrm>
          <a:off x="6286974" y="21530"/>
          <a:ext cx="1722491" cy="4608512"/>
        </a:xfrm>
        <a:prstGeom prst="roundRect">
          <a:avLst>
            <a:gd name="adj" fmla="val 10000"/>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endParaRPr lang="es-MX" sz="1800" b="1" kern="1200" dirty="0" smtClean="0">
            <a:solidFill>
              <a:schemeClr val="bg1"/>
            </a:solidFill>
          </a:endParaRPr>
        </a:p>
        <a:p>
          <a:pPr lvl="0" algn="ctr" defTabSz="800100" rtl="0">
            <a:lnSpc>
              <a:spcPct val="90000"/>
            </a:lnSpc>
            <a:spcBef>
              <a:spcPct val="0"/>
            </a:spcBef>
            <a:spcAft>
              <a:spcPct val="35000"/>
            </a:spcAft>
          </a:pPr>
          <a:r>
            <a:rPr lang="es-MX" sz="1800" b="1" kern="1200" dirty="0" smtClean="0">
              <a:solidFill>
                <a:schemeClr val="bg1"/>
              </a:solidFill>
            </a:rPr>
            <a:t>Reducción en los inventarios de seguridad </a:t>
          </a:r>
          <a:endParaRPr lang="es-MX" sz="1800" b="1" kern="1200" dirty="0">
            <a:solidFill>
              <a:schemeClr val="bg1"/>
            </a:solidFill>
          </a:endParaRPr>
        </a:p>
      </dsp:txBody>
      <dsp:txXfrm>
        <a:off x="6286974" y="1864935"/>
        <a:ext cx="1722491" cy="1843404"/>
      </dsp:txXfrm>
    </dsp:sp>
    <dsp:sp modelId="{4197D3BB-BA67-429A-BF92-ADCB2EFCE28B}">
      <dsp:nvSpPr>
        <dsp:cNvPr id="0" name=""/>
        <dsp:cNvSpPr/>
      </dsp:nvSpPr>
      <dsp:spPr>
        <a:xfrm>
          <a:off x="6057256" y="-21530"/>
          <a:ext cx="2168914" cy="2173779"/>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23000" r="-23000"/>
          </a:stretch>
        </a:blip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1">
          <a:scrgbClr r="0" g="0" b="0"/>
        </a:fillRef>
        <a:effectRef idx="3">
          <a:scrgbClr r="0" g="0" b="0"/>
        </a:effectRef>
        <a:fontRef idx="minor"/>
      </dsp:style>
    </dsp:sp>
    <dsp:sp modelId="{0B9BE326-8E30-4C90-AEA9-1D22F20722C4}">
      <dsp:nvSpPr>
        <dsp:cNvPr id="0" name=""/>
        <dsp:cNvSpPr/>
      </dsp:nvSpPr>
      <dsp:spPr>
        <a:xfrm>
          <a:off x="156238" y="3686809"/>
          <a:ext cx="7824427" cy="691276"/>
        </a:xfrm>
        <a:prstGeom prst="leftRightArrow">
          <a:avLst/>
        </a:prstGeom>
        <a:gradFill rotWithShape="0">
          <a:gsLst>
            <a:gs pos="0">
              <a:schemeClr val="accent2">
                <a:tint val="40000"/>
                <a:hueOff val="0"/>
                <a:satOff val="0"/>
                <a:lumOff val="0"/>
                <a:alphaOff val="0"/>
                <a:tint val="96000"/>
                <a:lumMod val="102000"/>
              </a:schemeClr>
            </a:gs>
            <a:gs pos="100000">
              <a:schemeClr val="accent2">
                <a:tint val="40000"/>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A6965-1472-437A-9C3B-8E2AD6D25EB9}">
      <dsp:nvSpPr>
        <dsp:cNvPr id="0" name=""/>
        <dsp:cNvSpPr/>
      </dsp:nvSpPr>
      <dsp:spPr>
        <a:xfrm>
          <a:off x="0" y="1482"/>
          <a:ext cx="6696744" cy="71653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2000" kern="1200" dirty="0" smtClean="0">
              <a:solidFill>
                <a:schemeClr val="bg1"/>
              </a:solidFill>
            </a:rPr>
            <a:t>Sistemas periódicos</a:t>
          </a:r>
        </a:p>
        <a:p>
          <a:pPr lvl="0" algn="l" defTabSz="1644650">
            <a:lnSpc>
              <a:spcPct val="90000"/>
            </a:lnSpc>
            <a:spcBef>
              <a:spcPct val="0"/>
            </a:spcBef>
            <a:spcAft>
              <a:spcPct val="35000"/>
            </a:spcAft>
          </a:pPr>
          <a:endParaRPr lang="es-MX" sz="2000" kern="1200" dirty="0"/>
        </a:p>
      </dsp:txBody>
      <dsp:txXfrm>
        <a:off x="34978" y="36460"/>
        <a:ext cx="6626788" cy="646577"/>
      </dsp:txXfrm>
    </dsp:sp>
    <dsp:sp modelId="{F4765E55-CDBE-4687-BB50-897483679421}">
      <dsp:nvSpPr>
        <dsp:cNvPr id="0" name=""/>
        <dsp:cNvSpPr/>
      </dsp:nvSpPr>
      <dsp:spPr>
        <a:xfrm>
          <a:off x="0" y="718016"/>
          <a:ext cx="6696744" cy="8099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622" tIns="25400" rIns="142240" bIns="25400" numCol="1" spcCol="1270" anchor="t" anchorCtr="0">
          <a:noAutofit/>
        </a:bodyPr>
        <a:lstStyle/>
        <a:p>
          <a:pPr marL="0" marR="0" lvl="1" indent="0" algn="just" defTabSz="914400" eaLnBrk="1" fontAlgn="auto" latinLnBrk="0" hangingPunct="1">
            <a:lnSpc>
              <a:spcPct val="100000"/>
            </a:lnSpc>
            <a:spcBef>
              <a:spcPct val="0"/>
            </a:spcBef>
            <a:spcAft>
              <a:spcPts val="0"/>
            </a:spcAft>
            <a:buClrTx/>
            <a:buSzTx/>
            <a:buFontTx/>
            <a:buChar char="••"/>
            <a:tabLst/>
            <a:defRPr/>
          </a:pPr>
          <a:r>
            <a:rPr lang="es-MX" sz="2000" kern="1200" dirty="0" smtClean="0">
              <a:solidFill>
                <a:schemeClr val="bg1"/>
              </a:solidFill>
            </a:rPr>
            <a:t>Requieren verificaciones regulares del inventario para determinar la cantidad posible.</a:t>
          </a:r>
        </a:p>
        <a:p>
          <a:pPr marL="285750" lvl="1" indent="0" defTabSz="1333500">
            <a:lnSpc>
              <a:spcPct val="90000"/>
            </a:lnSpc>
            <a:spcBef>
              <a:spcPct val="0"/>
            </a:spcBef>
            <a:spcAft>
              <a:spcPct val="20000"/>
            </a:spcAft>
            <a:buChar char="••"/>
          </a:pPr>
          <a:endParaRPr lang="es-MX" sz="2000" kern="1200" dirty="0"/>
        </a:p>
      </dsp:txBody>
      <dsp:txXfrm>
        <a:off x="0" y="718016"/>
        <a:ext cx="6696744" cy="809927"/>
      </dsp:txXfrm>
    </dsp:sp>
    <dsp:sp modelId="{DB8715FE-7C51-41F8-A5E5-5BF4FF6914FC}">
      <dsp:nvSpPr>
        <dsp:cNvPr id="0" name=""/>
        <dsp:cNvSpPr/>
      </dsp:nvSpPr>
      <dsp:spPr>
        <a:xfrm>
          <a:off x="0" y="1527944"/>
          <a:ext cx="6696744" cy="71653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2000" kern="1200" dirty="0" smtClean="0">
              <a:solidFill>
                <a:schemeClr val="bg1"/>
              </a:solidFill>
            </a:rPr>
            <a:t>Perpetuos</a:t>
          </a:r>
        </a:p>
        <a:p>
          <a:pPr lvl="0" algn="l" defTabSz="1644650">
            <a:lnSpc>
              <a:spcPct val="90000"/>
            </a:lnSpc>
            <a:spcBef>
              <a:spcPct val="0"/>
            </a:spcBef>
            <a:spcAft>
              <a:spcPct val="35000"/>
            </a:spcAft>
          </a:pPr>
          <a:endParaRPr lang="es-MX" sz="2000" kern="1200" dirty="0"/>
        </a:p>
      </dsp:txBody>
      <dsp:txXfrm>
        <a:off x="34978" y="1562922"/>
        <a:ext cx="6626788" cy="646577"/>
      </dsp:txXfrm>
    </dsp:sp>
    <dsp:sp modelId="{A65E5FFC-098C-4A3A-B703-56BDCD03D456}">
      <dsp:nvSpPr>
        <dsp:cNvPr id="0" name=""/>
        <dsp:cNvSpPr/>
      </dsp:nvSpPr>
      <dsp:spPr>
        <a:xfrm>
          <a:off x="0" y="2244477"/>
          <a:ext cx="6696744" cy="8099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622" tIns="25400" rIns="142240" bIns="25400" numCol="1" spcCol="1270" anchor="t" anchorCtr="0">
          <a:noAutofit/>
        </a:bodyPr>
        <a:lstStyle/>
        <a:p>
          <a:pPr marL="0" marR="0" lvl="1" indent="0" algn="just" defTabSz="914400" eaLnBrk="1" fontAlgn="auto" latinLnBrk="0" hangingPunct="1">
            <a:lnSpc>
              <a:spcPct val="100000"/>
            </a:lnSpc>
            <a:spcBef>
              <a:spcPct val="0"/>
            </a:spcBef>
            <a:spcAft>
              <a:spcPts val="0"/>
            </a:spcAft>
            <a:buClrTx/>
            <a:buSzTx/>
            <a:buFontTx/>
            <a:buChar char="••"/>
            <a:tabLst/>
            <a:defRPr/>
          </a:pPr>
          <a:r>
            <a:rPr lang="es-MX" sz="2000" kern="1200" dirty="0" smtClean="0">
              <a:solidFill>
                <a:schemeClr val="bg1"/>
              </a:solidFill>
            </a:rPr>
            <a:t>Da seguimiento continuo tanto a los ingresos, como a las sustracciones del inventario.</a:t>
          </a:r>
        </a:p>
        <a:p>
          <a:pPr marL="285750" lvl="1" indent="0" defTabSz="1333500">
            <a:lnSpc>
              <a:spcPct val="90000"/>
            </a:lnSpc>
            <a:spcBef>
              <a:spcPct val="0"/>
            </a:spcBef>
            <a:spcAft>
              <a:spcPct val="20000"/>
            </a:spcAft>
            <a:buChar char="••"/>
          </a:pPr>
          <a:endParaRPr lang="es-MX" sz="2000" kern="1200" dirty="0"/>
        </a:p>
      </dsp:txBody>
      <dsp:txXfrm>
        <a:off x="0" y="2244477"/>
        <a:ext cx="6696744" cy="80992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CA71EA-7F1F-4CEE-9A12-908472D2CFB5}">
      <dsp:nvSpPr>
        <dsp:cNvPr id="0" name=""/>
        <dsp:cNvSpPr/>
      </dsp:nvSpPr>
      <dsp:spPr>
        <a:xfrm>
          <a:off x="0" y="492"/>
          <a:ext cx="7704137" cy="0"/>
        </a:xfrm>
        <a:prstGeom prst="line">
          <a:avLst/>
        </a:prstGeom>
        <a:solidFill>
          <a:schemeClr val="accent3">
            <a:shade val="80000"/>
            <a:hueOff val="0"/>
            <a:satOff val="0"/>
            <a:lumOff val="0"/>
            <a:alphaOff val="0"/>
          </a:schemeClr>
        </a:solidFill>
        <a:ln w="15875"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2A676D9B-E34D-453E-8C8B-E5D57200B855}">
      <dsp:nvSpPr>
        <dsp:cNvPr id="0" name=""/>
        <dsp:cNvSpPr/>
      </dsp:nvSpPr>
      <dsp:spPr>
        <a:xfrm>
          <a:off x="0" y="0"/>
          <a:ext cx="7704137" cy="806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solidFill>
                <a:schemeClr val="bg1"/>
              </a:solidFill>
            </a:rPr>
            <a:t>Elimina la detención e interrupción de la producción necesaria para efectuar el inventario físico anual.</a:t>
          </a:r>
          <a:endParaRPr lang="es-MX" sz="2400" kern="1200" dirty="0">
            <a:solidFill>
              <a:schemeClr val="bg1"/>
            </a:solidFill>
          </a:endParaRPr>
        </a:p>
      </dsp:txBody>
      <dsp:txXfrm>
        <a:off x="0" y="0"/>
        <a:ext cx="7704137" cy="806292"/>
      </dsp:txXfrm>
    </dsp:sp>
    <dsp:sp modelId="{C71A4BCF-0878-4178-95E0-71A8B2C09E3F}">
      <dsp:nvSpPr>
        <dsp:cNvPr id="0" name=""/>
        <dsp:cNvSpPr/>
      </dsp:nvSpPr>
      <dsp:spPr>
        <a:xfrm>
          <a:off x="0" y="806784"/>
          <a:ext cx="7704137" cy="0"/>
        </a:xfrm>
        <a:prstGeom prst="line">
          <a:avLst/>
        </a:prstGeom>
        <a:solidFill>
          <a:schemeClr val="accent3">
            <a:shade val="80000"/>
            <a:hueOff val="-16871"/>
            <a:satOff val="-1397"/>
            <a:lumOff val="6407"/>
            <a:alphaOff val="0"/>
          </a:schemeClr>
        </a:solidFill>
        <a:ln w="15875" cap="rnd" cmpd="sng" algn="ctr">
          <a:solidFill>
            <a:schemeClr val="accent3">
              <a:shade val="80000"/>
              <a:hueOff val="-16871"/>
              <a:satOff val="-1397"/>
              <a:lumOff val="6407"/>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DF0293C6-243A-4937-B957-82867C2625E3}">
      <dsp:nvSpPr>
        <dsp:cNvPr id="0" name=""/>
        <dsp:cNvSpPr/>
      </dsp:nvSpPr>
      <dsp:spPr>
        <a:xfrm>
          <a:off x="0" y="806784"/>
          <a:ext cx="7704137" cy="806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solidFill>
                <a:schemeClr val="bg1"/>
              </a:solidFill>
            </a:rPr>
            <a:t>Elimina ajustes anuales del inventario</a:t>
          </a:r>
          <a:endParaRPr lang="es-MX" sz="2400" kern="1200" dirty="0">
            <a:solidFill>
              <a:schemeClr val="bg1"/>
            </a:solidFill>
          </a:endParaRPr>
        </a:p>
      </dsp:txBody>
      <dsp:txXfrm>
        <a:off x="0" y="806784"/>
        <a:ext cx="7704137" cy="806292"/>
      </dsp:txXfrm>
    </dsp:sp>
    <dsp:sp modelId="{3151FA27-7BCB-4596-937E-232B227CB02D}">
      <dsp:nvSpPr>
        <dsp:cNvPr id="0" name=""/>
        <dsp:cNvSpPr/>
      </dsp:nvSpPr>
      <dsp:spPr>
        <a:xfrm>
          <a:off x="0" y="1613077"/>
          <a:ext cx="7704137" cy="0"/>
        </a:xfrm>
        <a:prstGeom prst="line">
          <a:avLst/>
        </a:prstGeom>
        <a:solidFill>
          <a:schemeClr val="accent3">
            <a:shade val="80000"/>
            <a:hueOff val="-33742"/>
            <a:satOff val="-2795"/>
            <a:lumOff val="12814"/>
            <a:alphaOff val="0"/>
          </a:schemeClr>
        </a:solidFill>
        <a:ln w="15875" cap="rnd" cmpd="sng" algn="ctr">
          <a:solidFill>
            <a:schemeClr val="accent3">
              <a:shade val="80000"/>
              <a:hueOff val="-33742"/>
              <a:satOff val="-2795"/>
              <a:lumOff val="12814"/>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CB5E4628-960E-4BEA-9291-95A68C51E73B}">
      <dsp:nvSpPr>
        <dsp:cNvPr id="0" name=""/>
        <dsp:cNvSpPr/>
      </dsp:nvSpPr>
      <dsp:spPr>
        <a:xfrm>
          <a:off x="0" y="1613077"/>
          <a:ext cx="7704137" cy="806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solidFill>
                <a:schemeClr val="bg1"/>
              </a:solidFill>
            </a:rPr>
            <a:t>La precisión del inventario es auditada por personal capacitado</a:t>
          </a:r>
          <a:endParaRPr lang="es-MX" sz="2400" kern="1200" dirty="0">
            <a:solidFill>
              <a:schemeClr val="bg1"/>
            </a:solidFill>
          </a:endParaRPr>
        </a:p>
      </dsp:txBody>
      <dsp:txXfrm>
        <a:off x="0" y="1613077"/>
        <a:ext cx="7704137" cy="806292"/>
      </dsp:txXfrm>
    </dsp:sp>
    <dsp:sp modelId="{3AF5FD94-914B-48BF-8204-84C4022334DB}">
      <dsp:nvSpPr>
        <dsp:cNvPr id="0" name=""/>
        <dsp:cNvSpPr/>
      </dsp:nvSpPr>
      <dsp:spPr>
        <a:xfrm>
          <a:off x="0" y="2419370"/>
          <a:ext cx="7704137" cy="0"/>
        </a:xfrm>
        <a:prstGeom prst="line">
          <a:avLst/>
        </a:prstGeom>
        <a:solidFill>
          <a:schemeClr val="accent3">
            <a:shade val="80000"/>
            <a:hueOff val="-50612"/>
            <a:satOff val="-4192"/>
            <a:lumOff val="19221"/>
            <a:alphaOff val="0"/>
          </a:schemeClr>
        </a:solidFill>
        <a:ln w="15875" cap="rnd" cmpd="sng" algn="ctr">
          <a:solidFill>
            <a:schemeClr val="accent3">
              <a:shade val="80000"/>
              <a:hueOff val="-50612"/>
              <a:satOff val="-4192"/>
              <a:lumOff val="19221"/>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E303F912-208C-429E-8FF4-403304FA4022}">
      <dsp:nvSpPr>
        <dsp:cNvPr id="0" name=""/>
        <dsp:cNvSpPr/>
      </dsp:nvSpPr>
      <dsp:spPr>
        <a:xfrm>
          <a:off x="0" y="2419370"/>
          <a:ext cx="7704137" cy="806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solidFill>
                <a:schemeClr val="bg1"/>
              </a:solidFill>
            </a:rPr>
            <a:t>Permite identificar las causas de error y emprender acciones correctivas</a:t>
          </a:r>
          <a:endParaRPr lang="es-MX" sz="2400" kern="1200" dirty="0">
            <a:solidFill>
              <a:schemeClr val="bg1"/>
            </a:solidFill>
          </a:endParaRPr>
        </a:p>
      </dsp:txBody>
      <dsp:txXfrm>
        <a:off x="0" y="2419370"/>
        <a:ext cx="7704137" cy="806292"/>
      </dsp:txXfrm>
    </dsp:sp>
    <dsp:sp modelId="{C79F3FBE-0CA3-4432-B654-9FCD8DB26BEA}">
      <dsp:nvSpPr>
        <dsp:cNvPr id="0" name=""/>
        <dsp:cNvSpPr/>
      </dsp:nvSpPr>
      <dsp:spPr>
        <a:xfrm>
          <a:off x="0" y="3225663"/>
          <a:ext cx="7704137" cy="0"/>
        </a:xfrm>
        <a:prstGeom prst="line">
          <a:avLst/>
        </a:prstGeom>
        <a:solidFill>
          <a:schemeClr val="accent3">
            <a:shade val="80000"/>
            <a:hueOff val="-67483"/>
            <a:satOff val="-5590"/>
            <a:lumOff val="25628"/>
            <a:alphaOff val="0"/>
          </a:schemeClr>
        </a:solidFill>
        <a:ln w="15875" cap="rnd" cmpd="sng" algn="ctr">
          <a:solidFill>
            <a:schemeClr val="accent3">
              <a:shade val="80000"/>
              <a:hueOff val="-67483"/>
              <a:satOff val="-5590"/>
              <a:lumOff val="25628"/>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D97141BC-D3CC-476E-8E1E-97CE1467C26C}">
      <dsp:nvSpPr>
        <dsp:cNvPr id="0" name=""/>
        <dsp:cNvSpPr/>
      </dsp:nvSpPr>
      <dsp:spPr>
        <a:xfrm>
          <a:off x="0" y="3225663"/>
          <a:ext cx="7704137" cy="806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solidFill>
                <a:schemeClr val="bg1"/>
              </a:solidFill>
            </a:rPr>
            <a:t>Mantiene registros exactos del inventario </a:t>
          </a:r>
          <a:endParaRPr lang="es-MX" sz="2400" kern="1200" dirty="0">
            <a:solidFill>
              <a:schemeClr val="bg1"/>
            </a:solidFill>
          </a:endParaRPr>
        </a:p>
      </dsp:txBody>
      <dsp:txXfrm>
        <a:off x="0" y="3225663"/>
        <a:ext cx="7704137" cy="80629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87A7B7-4265-406F-8E85-73FB53E901EE}" type="datetimeFigureOut">
              <a:rPr lang="es-MX" smtClean="0"/>
              <a:t>12/10/2016</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1F8B79-C43F-4AAF-A146-9B3B9544A4F5}" type="slidenum">
              <a:rPr lang="es-MX" smtClean="0"/>
              <a:t>‹Nº›</a:t>
            </a:fld>
            <a:endParaRPr lang="es-MX" dirty="0"/>
          </a:p>
        </p:txBody>
      </p:sp>
    </p:spTree>
    <p:extLst>
      <p:ext uri="{BB962C8B-B14F-4D97-AF65-F5344CB8AC3E}">
        <p14:creationId xmlns:p14="http://schemas.microsoft.com/office/powerpoint/2010/main" val="2432939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C4460CF-0555-4F82-9F3E-A6A5054D498E}" type="slidenum">
              <a:rPr lang="es-ES" altLang="es-MX"/>
              <a:pPr eaLnBrk="1" hangingPunct="1"/>
              <a:t>1</a:t>
            </a:fld>
            <a:endParaRPr lang="es-ES" altLang="es-MX" dirty="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dirty="0" smtClean="0"/>
          </a:p>
        </p:txBody>
      </p:sp>
    </p:spTree>
    <p:extLst>
      <p:ext uri="{BB962C8B-B14F-4D97-AF65-F5344CB8AC3E}">
        <p14:creationId xmlns:p14="http://schemas.microsoft.com/office/powerpoint/2010/main" val="2109112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ejemplo</a:t>
            </a:r>
            <a:endParaRPr lang="es-MX" dirty="0"/>
          </a:p>
        </p:txBody>
      </p:sp>
      <p:sp>
        <p:nvSpPr>
          <p:cNvPr id="4" name="Marcador de número de diapositiva 3"/>
          <p:cNvSpPr>
            <a:spLocks noGrp="1"/>
          </p:cNvSpPr>
          <p:nvPr>
            <p:ph type="sldNum" sz="quarter" idx="10"/>
          </p:nvPr>
        </p:nvSpPr>
        <p:spPr/>
        <p:txBody>
          <a:bodyPr/>
          <a:lstStyle/>
          <a:p>
            <a:fld id="{9F1F8B79-C43F-4AAF-A146-9B3B9544A4F5}" type="slidenum">
              <a:rPr lang="es-MX" smtClean="0"/>
              <a:t>34</a:t>
            </a:fld>
            <a:endParaRPr lang="es-MX" dirty="0"/>
          </a:p>
        </p:txBody>
      </p:sp>
    </p:spTree>
    <p:extLst>
      <p:ext uri="{BB962C8B-B14F-4D97-AF65-F5344CB8AC3E}">
        <p14:creationId xmlns:p14="http://schemas.microsoft.com/office/powerpoint/2010/main" val="1705112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F1F8B79-C43F-4AAF-A146-9B3B9544A4F5}" type="slidenum">
              <a:rPr lang="es-MX" smtClean="0">
                <a:solidFill>
                  <a:prstClr val="black"/>
                </a:solidFill>
              </a:rPr>
              <a:pPr/>
              <a:t>37</a:t>
            </a:fld>
            <a:endParaRPr lang="es-MX" dirty="0">
              <a:solidFill>
                <a:prstClr val="black"/>
              </a:solidFill>
            </a:endParaRPr>
          </a:p>
        </p:txBody>
      </p:sp>
    </p:spTree>
    <p:extLst>
      <p:ext uri="{BB962C8B-B14F-4D97-AF65-F5344CB8AC3E}">
        <p14:creationId xmlns:p14="http://schemas.microsoft.com/office/powerpoint/2010/main" val="3516567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F1F8B79-C43F-4AAF-A146-9B3B9544A4F5}" type="slidenum">
              <a:rPr lang="es-MX" smtClean="0"/>
              <a:t>3</a:t>
            </a:fld>
            <a:endParaRPr lang="es-MX" dirty="0"/>
          </a:p>
        </p:txBody>
      </p:sp>
    </p:spTree>
    <p:extLst>
      <p:ext uri="{BB962C8B-B14F-4D97-AF65-F5344CB8AC3E}">
        <p14:creationId xmlns:p14="http://schemas.microsoft.com/office/powerpoint/2010/main" val="1186064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F1F8B79-C43F-4AAF-A146-9B3B9544A4F5}" type="slidenum">
              <a:rPr lang="es-MX" smtClean="0"/>
              <a:t>4</a:t>
            </a:fld>
            <a:endParaRPr lang="es-MX" dirty="0"/>
          </a:p>
        </p:txBody>
      </p:sp>
    </p:spTree>
    <p:extLst>
      <p:ext uri="{BB962C8B-B14F-4D97-AF65-F5344CB8AC3E}">
        <p14:creationId xmlns:p14="http://schemas.microsoft.com/office/powerpoint/2010/main" val="1313500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8192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6D46543-FB67-4CB5-9D17-DADFA85A4A8C}" type="slidenum">
              <a:rPr lang="es-MX" altLang="es-MX"/>
              <a:pPr eaLnBrk="1" hangingPunct="1"/>
              <a:t>5</a:t>
            </a:fld>
            <a:endParaRPr lang="es-MX" altLang="es-MX"/>
          </a:p>
        </p:txBody>
      </p:sp>
    </p:spTree>
    <p:extLst>
      <p:ext uri="{BB962C8B-B14F-4D97-AF65-F5344CB8AC3E}">
        <p14:creationId xmlns:p14="http://schemas.microsoft.com/office/powerpoint/2010/main" val="11658801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establecen ciertos </a:t>
            </a:r>
            <a:r>
              <a:rPr lang="es-MX" dirty="0" err="1" smtClean="0"/>
              <a:t>sitemas</a:t>
            </a:r>
            <a:r>
              <a:rPr lang="es-MX" dirty="0" smtClean="0"/>
              <a:t> </a:t>
            </a:r>
            <a:endParaRPr lang="es-MX" dirty="0"/>
          </a:p>
        </p:txBody>
      </p:sp>
      <p:sp>
        <p:nvSpPr>
          <p:cNvPr id="4" name="Marcador de número de diapositiva 3"/>
          <p:cNvSpPr>
            <a:spLocks noGrp="1"/>
          </p:cNvSpPr>
          <p:nvPr>
            <p:ph type="sldNum" sz="quarter" idx="10"/>
          </p:nvPr>
        </p:nvSpPr>
        <p:spPr/>
        <p:txBody>
          <a:bodyPr/>
          <a:lstStyle/>
          <a:p>
            <a:fld id="{9F1F8B79-C43F-4AAF-A146-9B3B9544A4F5}" type="slidenum">
              <a:rPr lang="es-MX" smtClean="0"/>
              <a:t>12</a:t>
            </a:fld>
            <a:endParaRPr lang="es-MX" dirty="0"/>
          </a:p>
        </p:txBody>
      </p:sp>
    </p:spTree>
    <p:extLst>
      <p:ext uri="{BB962C8B-B14F-4D97-AF65-F5344CB8AC3E}">
        <p14:creationId xmlns:p14="http://schemas.microsoft.com/office/powerpoint/2010/main" val="3132293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F1F8B79-C43F-4AAF-A146-9B3B9544A4F5}" type="slidenum">
              <a:rPr lang="es-MX" smtClean="0"/>
              <a:t>26</a:t>
            </a:fld>
            <a:endParaRPr lang="es-MX" dirty="0"/>
          </a:p>
        </p:txBody>
      </p:sp>
    </p:spTree>
    <p:extLst>
      <p:ext uri="{BB962C8B-B14F-4D97-AF65-F5344CB8AC3E}">
        <p14:creationId xmlns:p14="http://schemas.microsoft.com/office/powerpoint/2010/main" val="1667007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mn</a:t>
            </a:r>
            <a:endParaRPr lang="es-MX" dirty="0"/>
          </a:p>
        </p:txBody>
      </p:sp>
      <p:sp>
        <p:nvSpPr>
          <p:cNvPr id="4" name="Marcador de número de diapositiva 3"/>
          <p:cNvSpPr>
            <a:spLocks noGrp="1"/>
          </p:cNvSpPr>
          <p:nvPr>
            <p:ph type="sldNum" sz="quarter" idx="10"/>
          </p:nvPr>
        </p:nvSpPr>
        <p:spPr/>
        <p:txBody>
          <a:bodyPr/>
          <a:lstStyle/>
          <a:p>
            <a:fld id="{9F1F8B79-C43F-4AAF-A146-9B3B9544A4F5}" type="slidenum">
              <a:rPr lang="es-MX" smtClean="0"/>
              <a:t>27</a:t>
            </a:fld>
            <a:endParaRPr lang="es-MX" dirty="0"/>
          </a:p>
        </p:txBody>
      </p:sp>
    </p:spTree>
    <p:extLst>
      <p:ext uri="{BB962C8B-B14F-4D97-AF65-F5344CB8AC3E}">
        <p14:creationId xmlns:p14="http://schemas.microsoft.com/office/powerpoint/2010/main" val="2820920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F1F8B79-C43F-4AAF-A146-9B3B9544A4F5}" type="slidenum">
              <a:rPr lang="es-MX" smtClean="0"/>
              <a:t>29</a:t>
            </a:fld>
            <a:endParaRPr lang="es-MX" dirty="0"/>
          </a:p>
        </p:txBody>
      </p:sp>
    </p:spTree>
    <p:extLst>
      <p:ext uri="{BB962C8B-B14F-4D97-AF65-F5344CB8AC3E}">
        <p14:creationId xmlns:p14="http://schemas.microsoft.com/office/powerpoint/2010/main" val="4289856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F1F8B79-C43F-4AAF-A146-9B3B9544A4F5}" type="slidenum">
              <a:rPr lang="es-MX" smtClean="0"/>
              <a:t>32</a:t>
            </a:fld>
            <a:endParaRPr lang="es-MX" dirty="0"/>
          </a:p>
        </p:txBody>
      </p:sp>
    </p:spTree>
    <p:extLst>
      <p:ext uri="{BB962C8B-B14F-4D97-AF65-F5344CB8AC3E}">
        <p14:creationId xmlns:p14="http://schemas.microsoft.com/office/powerpoint/2010/main" val="4005526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325773" y="6117336"/>
            <a:ext cx="857473" cy="365125"/>
          </a:xfrm>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a:xfrm>
            <a:off x="3623733" y="6117336"/>
            <a:ext cx="3609438" cy="365125"/>
          </a:xfrm>
        </p:spPr>
        <p:txBody>
          <a:bodyPr/>
          <a:lstStyle/>
          <a:p>
            <a:endParaRPr lang="es-MX" dirty="0"/>
          </a:p>
        </p:txBody>
      </p:sp>
      <p:sp>
        <p:nvSpPr>
          <p:cNvPr id="6" name="Slide Number Placeholder 5"/>
          <p:cNvSpPr>
            <a:spLocks noGrp="1"/>
          </p:cNvSpPr>
          <p:nvPr>
            <p:ph type="sldNum" sz="quarter" idx="12"/>
          </p:nvPr>
        </p:nvSpPr>
        <p:spPr>
          <a:xfrm>
            <a:off x="8275320" y="6117336"/>
            <a:ext cx="411480" cy="365125"/>
          </a:xfrm>
        </p:spPr>
        <p:txBody>
          <a:bodyPr/>
          <a:lstStyle/>
          <a:p>
            <a:fld id="{769EC31A-C5F6-41EA-AE00-05A75FC7771D}" type="slidenum">
              <a:rPr lang="es-MX" smtClean="0"/>
              <a:pPr/>
              <a:t>‹Nº›</a:t>
            </a:fld>
            <a:endParaRPr lang="es-MX" dirty="0"/>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673752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1848698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1382690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14406428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35767483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3142361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3593831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15867283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3335746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a:xfrm>
            <a:off x="1972647" y="6108173"/>
            <a:ext cx="5314517" cy="365125"/>
          </a:xfrm>
        </p:spPr>
        <p:txBody>
          <a:bodyPr/>
          <a:lstStyle/>
          <a:p>
            <a:endParaRPr lang="es-MX" dirty="0"/>
          </a:p>
        </p:txBody>
      </p:sp>
      <p:sp>
        <p:nvSpPr>
          <p:cNvPr id="6" name="Slide Number Placeholder 5"/>
          <p:cNvSpPr>
            <a:spLocks noGrp="1"/>
          </p:cNvSpPr>
          <p:nvPr>
            <p:ph type="sldNum" sz="quarter" idx="12"/>
          </p:nvPr>
        </p:nvSpPr>
        <p:spPr>
          <a:xfrm>
            <a:off x="8258967" y="6108173"/>
            <a:ext cx="427833" cy="365125"/>
          </a:xfrm>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4094872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a:xfrm>
            <a:off x="8273317" y="6116070"/>
            <a:ext cx="413483" cy="365125"/>
          </a:xfrm>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2239793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1658151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1981077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15657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2190547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3624575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4E3457-4450-4111-81EB-88A4F522BF94}" type="datetimeFigureOut">
              <a:rPr lang="es-MX" smtClean="0"/>
              <a:pPr/>
              <a:t>12/10/2016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3419903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14E3457-4450-4111-81EB-88A4F522BF94}" type="datetimeFigureOut">
              <a:rPr lang="es-MX" smtClean="0"/>
              <a:pPr/>
              <a:t>12/10/2016</a:t>
            </a:fld>
            <a:endParaRPr lang="es-MX" dirty="0"/>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dirty="0"/>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69EC31A-C5F6-41EA-AE00-05A75FC7771D}" type="slidenum">
              <a:rPr lang="es-MX" smtClean="0"/>
              <a:pPr/>
              <a:t>‹Nº›</a:t>
            </a:fld>
            <a:endParaRPr lang="es-MX" dirty="0"/>
          </a:p>
        </p:txBody>
      </p:sp>
    </p:spTree>
    <p:extLst>
      <p:ext uri="{BB962C8B-B14F-4D97-AF65-F5344CB8AC3E}">
        <p14:creationId xmlns:p14="http://schemas.microsoft.com/office/powerpoint/2010/main" val="4103224038"/>
      </p:ext>
    </p:extLst>
  </p:cSld>
  <p:clrMap bg1="lt1" tx1="dk1" bg2="lt2" tx2="dk2" accent1="accent1" accent2="accent2" accent3="accent3" accent4="accent4" accent5="accent5" accent6="accent6" hlink="hlink" folHlink="folHlink"/>
  <p:sldLayoutIdLst>
    <p:sldLayoutId id="2147484253" r:id="rId1"/>
    <p:sldLayoutId id="2147484254" r:id="rId2"/>
    <p:sldLayoutId id="2147484255" r:id="rId3"/>
    <p:sldLayoutId id="2147484256" r:id="rId4"/>
    <p:sldLayoutId id="2147484257" r:id="rId5"/>
    <p:sldLayoutId id="2147484258" r:id="rId6"/>
    <p:sldLayoutId id="2147484259" r:id="rId7"/>
    <p:sldLayoutId id="2147484260" r:id="rId8"/>
    <p:sldLayoutId id="2147484261" r:id="rId9"/>
    <p:sldLayoutId id="2147484262" r:id="rId10"/>
    <p:sldLayoutId id="2147484263" r:id="rId11"/>
    <p:sldLayoutId id="2147484264" r:id="rId12"/>
    <p:sldLayoutId id="2147484265" r:id="rId13"/>
    <p:sldLayoutId id="2147484266" r:id="rId14"/>
    <p:sldLayoutId id="2147484267" r:id="rId15"/>
    <p:sldLayoutId id="2147484268" r:id="rId16"/>
    <p:sldLayoutId id="214748426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Layout" Target="../diagrams/layout4.xml"/><Relationship Id="rId7" Type="http://schemas.openxmlformats.org/officeDocument/2006/relationships/image" Target="../media/image1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196592" y="3706202"/>
            <a:ext cx="4536504" cy="1081087"/>
          </a:xfrm>
        </p:spPr>
        <p:txBody>
          <a:bodyPr/>
          <a:lstStyle/>
          <a:p>
            <a:pPr>
              <a:defRPr/>
            </a:pPr>
            <a:r>
              <a:rPr lang="es-ES" sz="2400" b="1" i="1" dirty="0" smtClean="0">
                <a:solidFill>
                  <a:schemeClr val="bg1"/>
                </a:solidFill>
              </a:rPr>
              <a:t>Unidad de aprendizaje: Logística</a:t>
            </a:r>
          </a:p>
        </p:txBody>
      </p:sp>
      <p:sp>
        <p:nvSpPr>
          <p:cNvPr id="5123" name="Text Box 4"/>
          <p:cNvSpPr txBox="1">
            <a:spLocks noChangeArrowheads="1"/>
          </p:cNvSpPr>
          <p:nvPr/>
        </p:nvSpPr>
        <p:spPr bwMode="auto">
          <a:xfrm>
            <a:off x="2214563" y="928688"/>
            <a:ext cx="53292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ES" altLang="es-MX" sz="2200" dirty="0">
                <a:solidFill>
                  <a:schemeClr val="bg1"/>
                </a:solidFill>
              </a:rPr>
              <a:t>Centro Universitario UAEM Ecatepec</a:t>
            </a:r>
          </a:p>
        </p:txBody>
      </p:sp>
      <p:sp>
        <p:nvSpPr>
          <p:cNvPr id="5124" name="Text Box 5"/>
          <p:cNvSpPr txBox="1">
            <a:spLocks noChangeArrowheads="1"/>
          </p:cNvSpPr>
          <p:nvPr/>
        </p:nvSpPr>
        <p:spPr bwMode="auto">
          <a:xfrm>
            <a:off x="2171650" y="500063"/>
            <a:ext cx="60007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ES" altLang="es-MX" sz="2200" dirty="0">
                <a:solidFill>
                  <a:schemeClr val="bg1"/>
                </a:solidFill>
              </a:rPr>
              <a:t>Universidad Autónoma del Estado de México</a:t>
            </a:r>
          </a:p>
        </p:txBody>
      </p:sp>
      <p:pic>
        <p:nvPicPr>
          <p:cNvPr id="5125" name="Picture 6" descr="EscudoCUE_tra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71454" y="436560"/>
            <a:ext cx="1317968" cy="1135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7" descr="EscudoUAEMmetalicol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0126" y="373059"/>
            <a:ext cx="1357608"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Text Box 8"/>
          <p:cNvSpPr txBox="1">
            <a:spLocks noChangeArrowheads="1"/>
          </p:cNvSpPr>
          <p:nvPr/>
        </p:nvSpPr>
        <p:spPr bwMode="auto">
          <a:xfrm>
            <a:off x="1577206" y="1970081"/>
            <a:ext cx="6097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ES" altLang="es-MX" b="1" i="1" dirty="0" smtClean="0">
                <a:solidFill>
                  <a:schemeClr val="bg1"/>
                </a:solidFill>
              </a:rPr>
              <a:t>Licenciatura en Administración </a:t>
            </a:r>
            <a:endParaRPr lang="es-ES" altLang="es-MX" b="1" i="1" dirty="0">
              <a:solidFill>
                <a:schemeClr val="bg1"/>
              </a:solidFill>
            </a:endParaRPr>
          </a:p>
        </p:txBody>
      </p:sp>
      <p:sp>
        <p:nvSpPr>
          <p:cNvPr id="5128" name="Text Box 10"/>
          <p:cNvSpPr txBox="1">
            <a:spLocks noChangeArrowheads="1"/>
          </p:cNvSpPr>
          <p:nvPr/>
        </p:nvSpPr>
        <p:spPr bwMode="auto">
          <a:xfrm>
            <a:off x="-228650" y="5050984"/>
            <a:ext cx="5400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pPr>
            <a:r>
              <a:rPr lang="es-ES" altLang="es-MX" dirty="0">
                <a:solidFill>
                  <a:schemeClr val="bg1"/>
                </a:solidFill>
              </a:rPr>
              <a:t>Autor: M. en A. Laura Edith Alviter Rojas</a:t>
            </a:r>
          </a:p>
        </p:txBody>
      </p:sp>
      <p:sp>
        <p:nvSpPr>
          <p:cNvPr id="10" name="Rectangle 3"/>
          <p:cNvSpPr txBox="1">
            <a:spLocks noChangeArrowheads="1"/>
          </p:cNvSpPr>
          <p:nvPr/>
        </p:nvSpPr>
        <p:spPr bwMode="auto">
          <a:xfrm>
            <a:off x="1000126" y="3012184"/>
            <a:ext cx="6929437" cy="714375"/>
          </a:xfrm>
          <a:prstGeom prst="rect">
            <a:avLst/>
          </a:prstGeom>
          <a:noFill/>
          <a:ln w="9525">
            <a:noFill/>
            <a:miter lim="800000"/>
            <a:headEnd/>
            <a:tailEnd/>
          </a:ln>
        </p:spPr>
        <p:txBody>
          <a:bodyPr/>
          <a:lstStyle/>
          <a:p>
            <a:pPr marL="342900" indent="-342900" algn="ctr">
              <a:lnSpc>
                <a:spcPct val="80000"/>
              </a:lnSpc>
              <a:spcBef>
                <a:spcPct val="20000"/>
              </a:spcBef>
              <a:buClr>
                <a:schemeClr val="accent2"/>
              </a:buClr>
              <a:defRPr/>
            </a:pPr>
            <a:r>
              <a:rPr lang="es-ES" sz="3000" i="1" kern="0" dirty="0">
                <a:solidFill>
                  <a:srgbClr val="FFFF66"/>
                </a:solidFill>
              </a:rPr>
              <a:t>A</a:t>
            </a:r>
            <a:r>
              <a:rPr lang="es-ES" sz="3000" i="1" kern="0" dirty="0" smtClean="0">
                <a:solidFill>
                  <a:srgbClr val="FFFF66"/>
                </a:solidFill>
                <a:latin typeface="+mn-lt"/>
              </a:rPr>
              <a:t>dministración de inventarios</a:t>
            </a:r>
            <a:endParaRPr lang="es-ES" sz="3000" kern="0" dirty="0">
              <a:solidFill>
                <a:srgbClr val="FFFF66"/>
              </a:solidFill>
              <a:latin typeface="+mn-lt"/>
            </a:endParaRPr>
          </a:p>
        </p:txBody>
      </p:sp>
      <p:sp>
        <p:nvSpPr>
          <p:cNvPr id="2" name="CuadroTexto 1"/>
          <p:cNvSpPr txBox="1"/>
          <p:nvPr/>
        </p:nvSpPr>
        <p:spPr>
          <a:xfrm>
            <a:off x="2483768" y="5877272"/>
            <a:ext cx="5544616" cy="461665"/>
          </a:xfrm>
          <a:prstGeom prst="rect">
            <a:avLst/>
          </a:prstGeom>
          <a:noFill/>
        </p:spPr>
        <p:txBody>
          <a:bodyPr wrap="square" rtlCol="0">
            <a:spAutoFit/>
          </a:bodyPr>
          <a:lstStyle/>
          <a:p>
            <a:pPr algn="r"/>
            <a:r>
              <a:rPr lang="es-MX" sz="2400" dirty="0" smtClean="0">
                <a:solidFill>
                  <a:schemeClr val="bg1"/>
                </a:solidFill>
              </a:rPr>
              <a:t>Elaborado en  Marzo 2016 </a:t>
            </a:r>
            <a:endParaRPr lang="es-MX" sz="2400" dirty="0">
              <a:solidFill>
                <a:schemeClr val="bg1"/>
              </a:solidFill>
            </a:endParaRPr>
          </a:p>
        </p:txBody>
      </p:sp>
    </p:spTree>
    <p:extLst>
      <p:ext uri="{BB962C8B-B14F-4D97-AF65-F5344CB8AC3E}">
        <p14:creationId xmlns:p14="http://schemas.microsoft.com/office/powerpoint/2010/main" val="4237938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686800" cy="838200"/>
          </a:xfrm>
        </p:spPr>
        <p:txBody>
          <a:bodyPr rtlCol="0">
            <a:noAutofit/>
          </a:bodyPr>
          <a:lstStyle/>
          <a:p>
            <a:pPr fontAlgn="auto">
              <a:spcAft>
                <a:spcPts val="0"/>
              </a:spcAft>
              <a:defRPr/>
            </a:pPr>
            <a:r>
              <a:rPr lang="es-MX" sz="2800" dirty="0" smtClean="0">
                <a:solidFill>
                  <a:srgbClr val="FFFF66"/>
                </a:solidFill>
              </a:rPr>
              <a:t>¿PORQUÉ LAS EMPRESAS MANTIENEN UN VOLUMEN DE INVENTARIOS?</a:t>
            </a:r>
            <a:endParaRPr lang="es-MX" sz="2800" dirty="0">
              <a:solidFill>
                <a:srgbClr val="FFFF66"/>
              </a:solidFill>
            </a:endParaRPr>
          </a:p>
        </p:txBody>
      </p:sp>
      <p:graphicFrame>
        <p:nvGraphicFramePr>
          <p:cNvPr id="4" name="3 Diagrama"/>
          <p:cNvGraphicFramePr/>
          <p:nvPr/>
        </p:nvGraphicFramePr>
        <p:xfrm>
          <a:off x="857224" y="1397000"/>
          <a:ext cx="7786742"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5042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686800" cy="838200"/>
          </a:xfrm>
        </p:spPr>
        <p:txBody>
          <a:bodyPr rtlCol="0">
            <a:noAutofit/>
          </a:bodyPr>
          <a:lstStyle/>
          <a:p>
            <a:pPr algn="ctr" eaLnBrk="1" fontAlgn="auto" hangingPunct="1">
              <a:spcAft>
                <a:spcPts val="0"/>
              </a:spcAft>
              <a:defRPr/>
            </a:pPr>
            <a:r>
              <a:rPr lang="es-MX" sz="2800" dirty="0" smtClean="0">
                <a:solidFill>
                  <a:srgbClr val="FFFF66"/>
                </a:solidFill>
              </a:rPr>
              <a:t>PARA CONSIDERAR EL VOLUMEN DE INVENTARIO ¿QUÉ SE DEBE TENER EN CUENTA?</a:t>
            </a:r>
            <a:endParaRPr lang="es-MX" sz="2800" dirty="0">
              <a:solidFill>
                <a:srgbClr val="FFFF66"/>
              </a:solidFill>
            </a:endParaRPr>
          </a:p>
        </p:txBody>
      </p:sp>
      <p:graphicFrame>
        <p:nvGraphicFramePr>
          <p:cNvPr id="4" name="3 Diagrama"/>
          <p:cNvGraphicFramePr/>
          <p:nvPr/>
        </p:nvGraphicFramePr>
        <p:xfrm>
          <a:off x="2714612" y="192880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38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188" y="2000250"/>
            <a:ext cx="1500187" cy="152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063" y="4643438"/>
            <a:ext cx="1270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1563" y="3071813"/>
            <a:ext cx="123825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7830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835696" y="764704"/>
            <a:ext cx="6048672" cy="2802467"/>
          </a:xfrm>
        </p:spPr>
        <p:txBody>
          <a:bodyPr anchor="ctr">
            <a:normAutofit/>
          </a:bodyPr>
          <a:lstStyle/>
          <a:p>
            <a:r>
              <a:rPr lang="es-MX" sz="4000" i="1" dirty="0" smtClean="0">
                <a:solidFill>
                  <a:srgbClr val="FFFF66"/>
                </a:solidFill>
              </a:rPr>
              <a:t>ADMINISTRACIÓN DE INVENTARIOS</a:t>
            </a:r>
            <a:endParaRPr lang="es-MX" sz="4000" i="1" dirty="0">
              <a:solidFill>
                <a:srgbClr val="FFFF66"/>
              </a:solidFill>
            </a:endParaRPr>
          </a:p>
        </p:txBody>
      </p:sp>
      <p:pic>
        <p:nvPicPr>
          <p:cNvPr id="4098" name="Picture 2" descr="http://cdn.slidesharecdn.com/ss_thumbnails/gestion-de-inventarios-1217604544577117-8-thumbnail-4.jpg?cb=12175794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3356992"/>
            <a:ext cx="4362872" cy="302219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2133" y="457201"/>
            <a:ext cx="7704667" cy="1531639"/>
          </a:xfrm>
        </p:spPr>
        <p:txBody>
          <a:bodyPr>
            <a:normAutofit/>
          </a:bodyPr>
          <a:lstStyle/>
          <a:p>
            <a:r>
              <a:rPr lang="es-MX" sz="3200" dirty="0" smtClean="0">
                <a:solidFill>
                  <a:srgbClr val="FFFF66"/>
                </a:solidFill>
              </a:rPr>
              <a:t>ANÁLISIS ABC </a:t>
            </a:r>
            <a:br>
              <a:rPr lang="es-MX" sz="3200" dirty="0" smtClean="0">
                <a:solidFill>
                  <a:srgbClr val="FFFF66"/>
                </a:solidFill>
              </a:rPr>
            </a:br>
            <a:endParaRPr lang="es-MX" sz="3200" dirty="0">
              <a:solidFill>
                <a:srgbClr val="FFFF66"/>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4727383"/>
              </p:ext>
            </p:extLst>
          </p:nvPr>
        </p:nvGraphicFramePr>
        <p:xfrm>
          <a:off x="395536" y="1772816"/>
          <a:ext cx="8424935" cy="3914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2" y="24980"/>
            <a:ext cx="7704667" cy="1459804"/>
          </a:xfrm>
        </p:spPr>
        <p:txBody>
          <a:bodyPr>
            <a:normAutofit/>
          </a:bodyPr>
          <a:lstStyle/>
          <a:p>
            <a:r>
              <a:rPr lang="es-MX" sz="3200" dirty="0">
                <a:solidFill>
                  <a:srgbClr val="FFFF66"/>
                </a:solidFill>
              </a:rPr>
              <a:t>ANÁLISIS ABC PAR UN FABRICANTE DE CHIPS</a:t>
            </a:r>
          </a:p>
        </p:txBody>
      </p:sp>
      <p:sp>
        <p:nvSpPr>
          <p:cNvPr id="3" name="Marcador de contenido 2"/>
          <p:cNvSpPr>
            <a:spLocks noGrp="1"/>
          </p:cNvSpPr>
          <p:nvPr>
            <p:ph idx="1"/>
          </p:nvPr>
        </p:nvSpPr>
        <p:spPr>
          <a:xfrm>
            <a:off x="827584" y="2204864"/>
            <a:ext cx="7704667" cy="3332816"/>
          </a:xfrm>
        </p:spPr>
        <p:txBody>
          <a:bodyPr>
            <a:noAutofit/>
          </a:bodyPr>
          <a:lstStyle/>
          <a:p>
            <a:pPr marL="0" indent="0" algn="just">
              <a:buNone/>
            </a:pPr>
            <a:r>
              <a:rPr lang="es-MX" dirty="0" err="1" smtClean="0">
                <a:solidFill>
                  <a:schemeClr val="bg1"/>
                </a:solidFill>
              </a:rPr>
              <a:t>Silicon</a:t>
            </a:r>
            <a:r>
              <a:rPr lang="es-MX" dirty="0" smtClean="0">
                <a:solidFill>
                  <a:schemeClr val="bg1"/>
                </a:solidFill>
              </a:rPr>
              <a:t> Chips, Inc., fabricante de los veloces chips DRAM, quiere clasificar sus 10 artículos de inventario más importantes usando el análisis ABC.</a:t>
            </a:r>
          </a:p>
          <a:p>
            <a:pPr marL="0" indent="0" algn="just">
              <a:buNone/>
            </a:pPr>
            <a:r>
              <a:rPr lang="es-MX" dirty="0" smtClean="0">
                <a:solidFill>
                  <a:schemeClr val="bg1"/>
                </a:solidFill>
              </a:rPr>
              <a:t>ABC organiza los artículos de acuerdo con su volumen anual en dinero. En el siguiente cuadro (columna 1 a 4) se ve la manera en como se organizan los 10 artículos, sus demandas anuales y costos unitarios.</a:t>
            </a:r>
          </a:p>
          <a:p>
            <a:pPr marL="0" indent="0" algn="just">
              <a:buNone/>
            </a:pPr>
            <a:r>
              <a:rPr lang="es-MX" dirty="0" smtClean="0">
                <a:solidFill>
                  <a:schemeClr val="bg1"/>
                </a:solidFill>
              </a:rPr>
              <a:t>El volumen anual en dinero se calcula en la columna 5, junto con el porcentaje del total representado en la columna 6. En la columna 7 se agrupan los 10 artículos en las categorías A, B y C. </a:t>
            </a:r>
            <a:endParaRPr lang="es-MX" dirty="0">
              <a:solidFill>
                <a:schemeClr val="bg1"/>
              </a:solidFill>
            </a:endParaRPr>
          </a:p>
        </p:txBody>
      </p:sp>
    </p:spTree>
    <p:extLst>
      <p:ext uri="{BB962C8B-B14F-4D97-AF65-F5344CB8AC3E}">
        <p14:creationId xmlns:p14="http://schemas.microsoft.com/office/powerpoint/2010/main" val="1043444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99792" y="260648"/>
            <a:ext cx="3744416" cy="654032"/>
          </a:xfrm>
        </p:spPr>
        <p:txBody>
          <a:bodyPr anchor="t">
            <a:noAutofit/>
          </a:bodyPr>
          <a:lstStyle/>
          <a:p>
            <a:r>
              <a:rPr lang="es-MX" sz="3200" cap="none" dirty="0" smtClean="0">
                <a:solidFill>
                  <a:srgbClr val="FFFF66"/>
                </a:solidFill>
              </a:rPr>
              <a:t>CÁLCULO ABC</a:t>
            </a:r>
            <a:endParaRPr lang="es-MX" sz="3200" cap="none" dirty="0">
              <a:solidFill>
                <a:srgbClr val="FFFF66"/>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2540849232"/>
              </p:ext>
            </p:extLst>
          </p:nvPr>
        </p:nvGraphicFramePr>
        <p:xfrm>
          <a:off x="1115616" y="1124744"/>
          <a:ext cx="7776866" cy="5085080"/>
        </p:xfrm>
        <a:graphic>
          <a:graphicData uri="http://schemas.openxmlformats.org/drawingml/2006/table">
            <a:tbl>
              <a:tblPr firstRow="1" bandRow="1">
                <a:tableStyleId>{5C22544A-7EE6-4342-B048-85BDC9FD1C3A}</a:tableStyleId>
              </a:tblPr>
              <a:tblGrid>
                <a:gridCol w="1110981"/>
                <a:gridCol w="1110981"/>
                <a:gridCol w="1110981"/>
                <a:gridCol w="1110981"/>
                <a:gridCol w="1252441"/>
                <a:gridCol w="835466"/>
                <a:gridCol w="668969"/>
                <a:gridCol w="576066"/>
              </a:tblGrid>
              <a:tr h="370840">
                <a:tc>
                  <a:txBody>
                    <a:bodyPr/>
                    <a:lstStyle/>
                    <a:p>
                      <a:r>
                        <a:rPr lang="es-MX" sz="1200" dirty="0" smtClean="0"/>
                        <a:t>Número</a:t>
                      </a:r>
                      <a:r>
                        <a:rPr lang="es-MX" sz="1200" baseline="0" dirty="0" smtClean="0"/>
                        <a:t> de los artículos en inventario (1)</a:t>
                      </a:r>
                      <a:endParaRPr lang="es-MX" sz="1200" dirty="0"/>
                    </a:p>
                  </a:txBody>
                  <a:tcPr/>
                </a:tc>
                <a:tc>
                  <a:txBody>
                    <a:bodyPr/>
                    <a:lstStyle/>
                    <a:p>
                      <a:r>
                        <a:rPr lang="es-MX" sz="1200" dirty="0" smtClean="0"/>
                        <a:t>Porcentaje del núm.</a:t>
                      </a:r>
                      <a:r>
                        <a:rPr lang="es-MX" sz="1200" baseline="0" dirty="0" smtClean="0"/>
                        <a:t> de artículos almacenados (2)</a:t>
                      </a:r>
                      <a:endParaRPr lang="es-MX" sz="1200" dirty="0"/>
                    </a:p>
                  </a:txBody>
                  <a:tcPr/>
                </a:tc>
                <a:tc>
                  <a:txBody>
                    <a:bodyPr/>
                    <a:lstStyle/>
                    <a:p>
                      <a:r>
                        <a:rPr lang="es-MX" sz="1200" dirty="0" smtClean="0"/>
                        <a:t>Volumen anual (unidades)</a:t>
                      </a:r>
                    </a:p>
                    <a:p>
                      <a:r>
                        <a:rPr lang="es-MX" sz="1200" dirty="0" smtClean="0"/>
                        <a:t>       (3)</a:t>
                      </a:r>
                      <a:endParaRPr lang="es-MX" sz="1200" dirty="0"/>
                    </a:p>
                  </a:txBody>
                  <a:tcPr/>
                </a:tc>
                <a:tc>
                  <a:txBody>
                    <a:bodyPr/>
                    <a:lstStyle/>
                    <a:p>
                      <a:r>
                        <a:rPr lang="es-MX" sz="1200" dirty="0" smtClean="0"/>
                        <a:t>Costo unitario</a:t>
                      </a:r>
                    </a:p>
                    <a:p>
                      <a:r>
                        <a:rPr lang="es-MX" sz="1200" dirty="0" smtClean="0"/>
                        <a:t>   (4)</a:t>
                      </a:r>
                      <a:endParaRPr lang="es-MX" sz="1200" dirty="0"/>
                    </a:p>
                  </a:txBody>
                  <a:tcPr/>
                </a:tc>
                <a:tc>
                  <a:txBody>
                    <a:bodyPr/>
                    <a:lstStyle/>
                    <a:p>
                      <a:r>
                        <a:rPr lang="es-MX" sz="1200" dirty="0" smtClean="0"/>
                        <a:t>Volumen</a:t>
                      </a:r>
                      <a:r>
                        <a:rPr lang="es-MX" sz="1200" baseline="0" dirty="0" smtClean="0"/>
                        <a:t> anual de dinero</a:t>
                      </a:r>
                    </a:p>
                    <a:p>
                      <a:r>
                        <a:rPr lang="es-MX" sz="1200" baseline="0" dirty="0" smtClean="0"/>
                        <a:t>     ( 5)</a:t>
                      </a:r>
                      <a:endParaRPr lang="es-MX" sz="1200" dirty="0"/>
                    </a:p>
                  </a:txBody>
                  <a:tcPr/>
                </a:tc>
                <a:tc gridSpan="2">
                  <a:txBody>
                    <a:bodyPr/>
                    <a:lstStyle/>
                    <a:p>
                      <a:r>
                        <a:rPr lang="es-MX" sz="1200" dirty="0" smtClean="0"/>
                        <a:t>Porcentaje del volumen en dinero</a:t>
                      </a:r>
                    </a:p>
                    <a:p>
                      <a:endParaRPr lang="es-MX" sz="1200" dirty="0" smtClean="0"/>
                    </a:p>
                    <a:p>
                      <a:r>
                        <a:rPr lang="es-MX" sz="1200" dirty="0" smtClean="0"/>
                        <a:t>      (6)</a:t>
                      </a:r>
                      <a:endParaRPr lang="es-MX" sz="1200" dirty="0"/>
                    </a:p>
                  </a:txBody>
                  <a:tcPr/>
                </a:tc>
                <a:tc hMerge="1">
                  <a:txBody>
                    <a:bodyPr/>
                    <a:lstStyle/>
                    <a:p>
                      <a:endParaRPr lang="es-MX"/>
                    </a:p>
                  </a:txBody>
                  <a:tcPr/>
                </a:tc>
                <a:tc>
                  <a:txBody>
                    <a:bodyPr/>
                    <a:lstStyle/>
                    <a:p>
                      <a:r>
                        <a:rPr lang="es-MX" sz="1200" dirty="0" smtClean="0"/>
                        <a:t>Clase</a:t>
                      </a:r>
                    </a:p>
                    <a:p>
                      <a:endParaRPr lang="es-MX" sz="1200" dirty="0" smtClean="0"/>
                    </a:p>
                    <a:p>
                      <a:r>
                        <a:rPr lang="es-MX" sz="1200" dirty="0" smtClean="0"/>
                        <a:t>   (7)</a:t>
                      </a:r>
                      <a:endParaRPr lang="es-MX" sz="1200" dirty="0"/>
                    </a:p>
                  </a:txBody>
                  <a:tcPr/>
                </a:tc>
              </a:tr>
              <a:tr h="370840">
                <a:tc>
                  <a:txBody>
                    <a:bodyPr/>
                    <a:lstStyle/>
                    <a:p>
                      <a:r>
                        <a:rPr lang="es-MX" dirty="0" smtClean="0">
                          <a:latin typeface="Arial" panose="020B0604020202020204" pitchFamily="34" charset="0"/>
                          <a:cs typeface="Arial" panose="020B0604020202020204" pitchFamily="34" charset="0"/>
                        </a:rPr>
                        <a:t>10286</a:t>
                      </a:r>
                      <a:endParaRPr lang="es-MX" dirty="0">
                        <a:latin typeface="Arial" panose="020B0604020202020204" pitchFamily="34" charset="0"/>
                        <a:cs typeface="Arial" panose="020B0604020202020204" pitchFamily="34" charset="0"/>
                      </a:endParaRPr>
                    </a:p>
                  </a:txBody>
                  <a:tcPr/>
                </a:tc>
                <a:tc rowSpan="2">
                  <a:txBody>
                    <a:bodyPr/>
                    <a:lstStyle/>
                    <a:p>
                      <a:pPr algn="ctr"/>
                      <a:r>
                        <a:rPr lang="es-MX" dirty="0" smtClean="0">
                          <a:latin typeface="Arial" panose="020B0604020202020204" pitchFamily="34" charset="0"/>
                          <a:cs typeface="Arial" panose="020B0604020202020204" pitchFamily="34" charset="0"/>
                        </a:rPr>
                        <a:t>20</a:t>
                      </a:r>
                      <a:endParaRPr lang="es-MX" dirty="0">
                        <a:latin typeface="Arial" panose="020B0604020202020204" pitchFamily="34" charset="0"/>
                        <a:cs typeface="Arial" panose="020B0604020202020204" pitchFamily="34" charset="0"/>
                      </a:endParaRPr>
                    </a:p>
                  </a:txBody>
                  <a:tcPr anchor="ctr"/>
                </a:tc>
                <a:tc>
                  <a:txBody>
                    <a:bodyPr/>
                    <a:lstStyle/>
                    <a:p>
                      <a:r>
                        <a:rPr lang="es-MX" dirty="0" smtClean="0">
                          <a:latin typeface="Arial" panose="020B0604020202020204" pitchFamily="34" charset="0"/>
                          <a:cs typeface="Arial" panose="020B0604020202020204" pitchFamily="34" charset="0"/>
                        </a:rPr>
                        <a:t>1000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$ 90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$90,000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38.8</a:t>
                      </a:r>
                      <a:endParaRPr lang="es-MX" dirty="0">
                        <a:latin typeface="Arial" panose="020B0604020202020204" pitchFamily="34" charset="0"/>
                        <a:cs typeface="Arial" panose="020B0604020202020204" pitchFamily="34" charset="0"/>
                      </a:endParaRPr>
                    </a:p>
                  </a:txBody>
                  <a:tcPr/>
                </a:tc>
                <a:tc rowSpan="2">
                  <a:txBody>
                    <a:bodyPr/>
                    <a:lstStyle/>
                    <a:p>
                      <a:pPr algn="ctr"/>
                      <a:r>
                        <a:rPr lang="es-MX" dirty="0" smtClean="0">
                          <a:latin typeface="Arial" panose="020B0604020202020204" pitchFamily="34" charset="0"/>
                          <a:cs typeface="Arial" panose="020B0604020202020204" pitchFamily="34" charset="0"/>
                        </a:rPr>
                        <a:t>72%</a:t>
                      </a:r>
                      <a:endParaRPr lang="es-MX" dirty="0">
                        <a:latin typeface="Arial" panose="020B0604020202020204" pitchFamily="34" charset="0"/>
                        <a:cs typeface="Arial" panose="020B0604020202020204" pitchFamily="34" charset="0"/>
                      </a:endParaRPr>
                    </a:p>
                  </a:txBody>
                  <a:tcPr anchor="ctr"/>
                </a:tc>
                <a:tc>
                  <a:txBody>
                    <a:bodyPr/>
                    <a:lstStyle/>
                    <a:p>
                      <a:r>
                        <a:rPr lang="es-MX" dirty="0" smtClean="0">
                          <a:latin typeface="Arial" panose="020B0604020202020204" pitchFamily="34" charset="0"/>
                          <a:cs typeface="Arial" panose="020B0604020202020204" pitchFamily="34" charset="0"/>
                        </a:rPr>
                        <a:t>A</a:t>
                      </a:r>
                      <a:endParaRPr lang="es-MX" dirty="0">
                        <a:latin typeface="Arial" panose="020B0604020202020204" pitchFamily="34" charset="0"/>
                        <a:cs typeface="Arial" panose="020B0604020202020204" pitchFamily="34" charset="0"/>
                      </a:endParaRPr>
                    </a:p>
                  </a:txBody>
                  <a:tcPr/>
                </a:tc>
              </a:tr>
              <a:tr h="370840">
                <a:tc>
                  <a:txBody>
                    <a:bodyPr/>
                    <a:lstStyle/>
                    <a:p>
                      <a:r>
                        <a:rPr lang="es-MX" dirty="0" smtClean="0">
                          <a:latin typeface="Arial" panose="020B0604020202020204" pitchFamily="34" charset="0"/>
                          <a:cs typeface="Arial" panose="020B0604020202020204" pitchFamily="34" charset="0"/>
                        </a:rPr>
                        <a:t>115226</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500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154</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$77,000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33.2</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A</a:t>
                      </a:r>
                      <a:endParaRPr lang="es-MX" dirty="0">
                        <a:latin typeface="Arial" panose="020B0604020202020204" pitchFamily="34" charset="0"/>
                        <a:cs typeface="Arial" panose="020B0604020202020204" pitchFamily="34" charset="0"/>
                      </a:endParaRPr>
                    </a:p>
                  </a:txBody>
                  <a:tcPr/>
                </a:tc>
              </a:tr>
              <a:tr h="370840">
                <a:tc>
                  <a:txBody>
                    <a:bodyPr/>
                    <a:lstStyle/>
                    <a:p>
                      <a:r>
                        <a:rPr lang="es-MX" dirty="0" smtClean="0">
                          <a:latin typeface="Arial" panose="020B0604020202020204" pitchFamily="34" charset="0"/>
                          <a:cs typeface="Arial" panose="020B0604020202020204" pitchFamily="34" charset="0"/>
                        </a:rPr>
                        <a:t>12760</a:t>
                      </a:r>
                      <a:endParaRPr lang="es-MX" dirty="0">
                        <a:latin typeface="Arial" panose="020B0604020202020204" pitchFamily="34" charset="0"/>
                        <a:cs typeface="Arial" panose="020B0604020202020204" pitchFamily="34" charset="0"/>
                      </a:endParaRPr>
                    </a:p>
                  </a:txBody>
                  <a:tcPr/>
                </a:tc>
                <a:tc rowSpan="3">
                  <a:txBody>
                    <a:bodyPr/>
                    <a:lstStyle/>
                    <a:p>
                      <a:pPr algn="ctr"/>
                      <a:r>
                        <a:rPr lang="es-MX" dirty="0" smtClean="0">
                          <a:latin typeface="Arial" panose="020B0604020202020204" pitchFamily="34" charset="0"/>
                          <a:cs typeface="Arial" panose="020B0604020202020204" pitchFamily="34" charset="0"/>
                        </a:rPr>
                        <a:t>30</a:t>
                      </a:r>
                      <a:endParaRPr lang="es-MX" dirty="0">
                        <a:latin typeface="Arial" panose="020B0604020202020204" pitchFamily="34" charset="0"/>
                        <a:cs typeface="Arial" panose="020B0604020202020204" pitchFamily="34" charset="0"/>
                      </a:endParaRPr>
                    </a:p>
                  </a:txBody>
                  <a:tcPr anchor="ctr"/>
                </a:tc>
                <a:tc>
                  <a:txBody>
                    <a:bodyPr/>
                    <a:lstStyle/>
                    <a:p>
                      <a:r>
                        <a:rPr lang="es-MX" dirty="0" smtClean="0">
                          <a:latin typeface="Arial" panose="020B0604020202020204" pitchFamily="34" charset="0"/>
                          <a:cs typeface="Arial" panose="020B0604020202020204" pitchFamily="34" charset="0"/>
                        </a:rPr>
                        <a:t>1550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17</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$26,350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11.4</a:t>
                      </a:r>
                      <a:endParaRPr lang="es-MX" dirty="0">
                        <a:latin typeface="Arial" panose="020B0604020202020204" pitchFamily="34" charset="0"/>
                        <a:cs typeface="Arial" panose="020B0604020202020204" pitchFamily="34" charset="0"/>
                      </a:endParaRPr>
                    </a:p>
                  </a:txBody>
                  <a:tcPr/>
                </a:tc>
                <a:tc rowSpan="3">
                  <a:txBody>
                    <a:bodyPr/>
                    <a:lstStyle/>
                    <a:p>
                      <a:pPr algn="ctr"/>
                      <a:r>
                        <a:rPr lang="es-MX" dirty="0" smtClean="0">
                          <a:latin typeface="Arial" panose="020B0604020202020204" pitchFamily="34" charset="0"/>
                          <a:cs typeface="Arial" panose="020B0604020202020204" pitchFamily="34" charset="0"/>
                        </a:rPr>
                        <a:t>23%</a:t>
                      </a:r>
                      <a:endParaRPr lang="es-MX" dirty="0">
                        <a:latin typeface="Arial" panose="020B0604020202020204" pitchFamily="34" charset="0"/>
                        <a:cs typeface="Arial" panose="020B0604020202020204" pitchFamily="34" charset="0"/>
                      </a:endParaRPr>
                    </a:p>
                  </a:txBody>
                  <a:tcPr anchor="ctr"/>
                </a:tc>
                <a:tc>
                  <a:txBody>
                    <a:bodyPr/>
                    <a:lstStyle/>
                    <a:p>
                      <a:r>
                        <a:rPr lang="es-MX" dirty="0" smtClean="0">
                          <a:latin typeface="Arial" panose="020B0604020202020204" pitchFamily="34" charset="0"/>
                          <a:cs typeface="Arial" panose="020B0604020202020204" pitchFamily="34" charset="0"/>
                        </a:rPr>
                        <a:t>B</a:t>
                      </a:r>
                      <a:endParaRPr lang="es-MX" dirty="0">
                        <a:latin typeface="Arial" panose="020B0604020202020204" pitchFamily="34" charset="0"/>
                        <a:cs typeface="Arial" panose="020B0604020202020204" pitchFamily="34" charset="0"/>
                      </a:endParaRPr>
                    </a:p>
                  </a:txBody>
                  <a:tcPr/>
                </a:tc>
              </a:tr>
              <a:tr h="370840">
                <a:tc>
                  <a:txBody>
                    <a:bodyPr/>
                    <a:lstStyle/>
                    <a:p>
                      <a:r>
                        <a:rPr lang="es-MX" dirty="0" smtClean="0">
                          <a:latin typeface="Arial" panose="020B0604020202020204" pitchFamily="34" charset="0"/>
                          <a:cs typeface="Arial" panose="020B0604020202020204" pitchFamily="34" charset="0"/>
                        </a:rPr>
                        <a:t>10867</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350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42.86</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$15,001</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6.5</a:t>
                      </a:r>
                      <a:endParaRPr lang="es-MX" dirty="0">
                        <a:latin typeface="Arial" panose="020B0604020202020204" pitchFamily="34" charset="0"/>
                        <a:cs typeface="Arial" panose="020B0604020202020204" pitchFamily="34" charset="0"/>
                      </a:endParaRPr>
                    </a:p>
                  </a:txBody>
                  <a:tcPr/>
                </a:tc>
                <a:tc vMerge="1">
                  <a:txBody>
                    <a:bodyPr/>
                    <a:lstStyle/>
                    <a:p>
                      <a:pPr algn="ctr"/>
                      <a:endParaRPr lang="es-MX" dirty="0">
                        <a:latin typeface="Arial" panose="020B0604020202020204" pitchFamily="34" charset="0"/>
                        <a:cs typeface="Arial" panose="020B0604020202020204" pitchFamily="34" charset="0"/>
                      </a:endParaRPr>
                    </a:p>
                  </a:txBody>
                  <a:tcPr anchor="ctr"/>
                </a:tc>
                <a:tc>
                  <a:txBody>
                    <a:bodyPr/>
                    <a:lstStyle/>
                    <a:p>
                      <a:r>
                        <a:rPr lang="es-MX" dirty="0" smtClean="0">
                          <a:latin typeface="Arial" panose="020B0604020202020204" pitchFamily="34" charset="0"/>
                          <a:cs typeface="Arial" panose="020B0604020202020204" pitchFamily="34" charset="0"/>
                        </a:rPr>
                        <a:t>B</a:t>
                      </a:r>
                      <a:endParaRPr lang="es-MX" dirty="0">
                        <a:latin typeface="Arial" panose="020B0604020202020204" pitchFamily="34" charset="0"/>
                        <a:cs typeface="Arial" panose="020B0604020202020204" pitchFamily="34" charset="0"/>
                      </a:endParaRPr>
                    </a:p>
                  </a:txBody>
                  <a:tcPr/>
                </a:tc>
              </a:tr>
              <a:tr h="370840">
                <a:tc>
                  <a:txBody>
                    <a:bodyPr/>
                    <a:lstStyle/>
                    <a:p>
                      <a:r>
                        <a:rPr lang="es-MX" dirty="0" smtClean="0">
                          <a:latin typeface="Arial" panose="020B0604020202020204" pitchFamily="34" charset="0"/>
                          <a:cs typeface="Arial" panose="020B0604020202020204" pitchFamily="34" charset="0"/>
                        </a:rPr>
                        <a:t>10500</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1000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12.50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$12,500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5.4</a:t>
                      </a:r>
                      <a:endParaRPr lang="es-MX" dirty="0">
                        <a:latin typeface="Arial" panose="020B0604020202020204" pitchFamily="34" charset="0"/>
                        <a:cs typeface="Arial" panose="020B0604020202020204" pitchFamily="34" charset="0"/>
                      </a:endParaRPr>
                    </a:p>
                  </a:txBody>
                  <a:tcPr/>
                </a:tc>
                <a:tc vMerge="1">
                  <a:txBody>
                    <a:bodyPr/>
                    <a:lstStyle/>
                    <a:p>
                      <a:pPr algn="ctr"/>
                      <a:endParaRPr lang="es-MX" dirty="0">
                        <a:latin typeface="Arial" panose="020B0604020202020204" pitchFamily="34" charset="0"/>
                        <a:cs typeface="Arial" panose="020B0604020202020204" pitchFamily="34" charset="0"/>
                      </a:endParaRPr>
                    </a:p>
                  </a:txBody>
                  <a:tcPr anchor="ctr"/>
                </a:tc>
                <a:tc>
                  <a:txBody>
                    <a:bodyPr/>
                    <a:lstStyle/>
                    <a:p>
                      <a:r>
                        <a:rPr lang="es-MX" dirty="0" smtClean="0">
                          <a:latin typeface="Arial" panose="020B0604020202020204" pitchFamily="34" charset="0"/>
                          <a:cs typeface="Arial" panose="020B0604020202020204" pitchFamily="34" charset="0"/>
                        </a:rPr>
                        <a:t>B</a:t>
                      </a:r>
                      <a:endParaRPr lang="es-MX" dirty="0">
                        <a:latin typeface="Arial" panose="020B0604020202020204" pitchFamily="34" charset="0"/>
                        <a:cs typeface="Arial" panose="020B0604020202020204" pitchFamily="34" charset="0"/>
                      </a:endParaRPr>
                    </a:p>
                  </a:txBody>
                  <a:tcPr/>
                </a:tc>
              </a:tr>
              <a:tr h="370840">
                <a:tc>
                  <a:txBody>
                    <a:bodyPr/>
                    <a:lstStyle/>
                    <a:p>
                      <a:r>
                        <a:rPr lang="es-MX" dirty="0" smtClean="0">
                          <a:latin typeface="Arial" panose="020B0604020202020204" pitchFamily="34" charset="0"/>
                          <a:cs typeface="Arial" panose="020B0604020202020204" pitchFamily="34" charset="0"/>
                        </a:rPr>
                        <a:t>12572</a:t>
                      </a:r>
                      <a:endParaRPr lang="es-MX" dirty="0">
                        <a:latin typeface="Arial" panose="020B0604020202020204" pitchFamily="34" charset="0"/>
                        <a:cs typeface="Arial" panose="020B0604020202020204" pitchFamily="34" charset="0"/>
                      </a:endParaRPr>
                    </a:p>
                  </a:txBody>
                  <a:tcPr/>
                </a:tc>
                <a:tc rowSpan="5">
                  <a:txBody>
                    <a:bodyPr/>
                    <a:lstStyle/>
                    <a:p>
                      <a:pPr algn="ctr"/>
                      <a:r>
                        <a:rPr lang="es-MX" dirty="0" smtClean="0">
                          <a:latin typeface="Arial" panose="020B0604020202020204" pitchFamily="34" charset="0"/>
                          <a:cs typeface="Arial" panose="020B0604020202020204" pitchFamily="34" charset="0"/>
                        </a:rPr>
                        <a:t>50</a:t>
                      </a:r>
                      <a:endParaRPr lang="es-MX" dirty="0">
                        <a:latin typeface="Arial" panose="020B0604020202020204" pitchFamily="34" charset="0"/>
                        <a:cs typeface="Arial" panose="020B0604020202020204" pitchFamily="34" charset="0"/>
                      </a:endParaRPr>
                    </a:p>
                  </a:txBody>
                  <a:tcPr anchor="ctr"/>
                </a:tc>
                <a:tc>
                  <a:txBody>
                    <a:bodyPr/>
                    <a:lstStyle/>
                    <a:p>
                      <a:r>
                        <a:rPr lang="es-MX" dirty="0" smtClean="0">
                          <a:latin typeface="Arial" panose="020B0604020202020204" pitchFamily="34" charset="0"/>
                          <a:cs typeface="Arial" panose="020B0604020202020204" pitchFamily="34" charset="0"/>
                        </a:rPr>
                        <a:t>600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14.17</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$8,502</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3.7</a:t>
                      </a:r>
                      <a:endParaRPr lang="es-MX" dirty="0">
                        <a:latin typeface="Arial" panose="020B0604020202020204" pitchFamily="34" charset="0"/>
                        <a:cs typeface="Arial" panose="020B0604020202020204" pitchFamily="34" charset="0"/>
                      </a:endParaRPr>
                    </a:p>
                  </a:txBody>
                  <a:tcPr/>
                </a:tc>
                <a:tc rowSpan="5">
                  <a:txBody>
                    <a:bodyPr/>
                    <a:lstStyle/>
                    <a:p>
                      <a:pPr algn="ctr"/>
                      <a:r>
                        <a:rPr lang="es-MX" dirty="0" smtClean="0">
                          <a:latin typeface="Arial" panose="020B0604020202020204" pitchFamily="34" charset="0"/>
                          <a:cs typeface="Arial" panose="020B0604020202020204" pitchFamily="34" charset="0"/>
                        </a:rPr>
                        <a:t>5%</a:t>
                      </a:r>
                      <a:endParaRPr lang="es-MX" dirty="0">
                        <a:latin typeface="Arial" panose="020B0604020202020204" pitchFamily="34" charset="0"/>
                        <a:cs typeface="Arial" panose="020B0604020202020204" pitchFamily="34" charset="0"/>
                      </a:endParaRPr>
                    </a:p>
                  </a:txBody>
                  <a:tcPr anchor="ctr"/>
                </a:tc>
                <a:tc>
                  <a:txBody>
                    <a:bodyPr/>
                    <a:lstStyle/>
                    <a:p>
                      <a:r>
                        <a:rPr lang="es-MX" dirty="0" smtClean="0">
                          <a:latin typeface="Arial" panose="020B0604020202020204" pitchFamily="34" charset="0"/>
                          <a:cs typeface="Arial" panose="020B0604020202020204" pitchFamily="34" charset="0"/>
                        </a:rPr>
                        <a:t>C</a:t>
                      </a:r>
                      <a:endParaRPr lang="es-MX" dirty="0">
                        <a:latin typeface="Arial" panose="020B0604020202020204" pitchFamily="34" charset="0"/>
                        <a:cs typeface="Arial" panose="020B0604020202020204" pitchFamily="34" charset="0"/>
                      </a:endParaRPr>
                    </a:p>
                  </a:txBody>
                  <a:tcPr/>
                </a:tc>
              </a:tr>
              <a:tr h="370840">
                <a:tc>
                  <a:txBody>
                    <a:bodyPr/>
                    <a:lstStyle/>
                    <a:p>
                      <a:r>
                        <a:rPr lang="es-MX" dirty="0" smtClean="0">
                          <a:latin typeface="Arial" panose="020B0604020202020204" pitchFamily="34" charset="0"/>
                          <a:cs typeface="Arial" panose="020B0604020202020204" pitchFamily="34" charset="0"/>
                        </a:rPr>
                        <a:t>14075</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2000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.60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$1200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0.5</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C</a:t>
                      </a:r>
                      <a:endParaRPr lang="es-MX" dirty="0">
                        <a:latin typeface="Arial" panose="020B0604020202020204" pitchFamily="34" charset="0"/>
                        <a:cs typeface="Arial" panose="020B0604020202020204" pitchFamily="34" charset="0"/>
                      </a:endParaRPr>
                    </a:p>
                  </a:txBody>
                  <a:tcPr/>
                </a:tc>
              </a:tr>
              <a:tr h="370840">
                <a:tc>
                  <a:txBody>
                    <a:bodyPr/>
                    <a:lstStyle/>
                    <a:p>
                      <a:r>
                        <a:rPr lang="es-MX" dirty="0" smtClean="0">
                          <a:latin typeface="Arial" panose="020B0604020202020204" pitchFamily="34" charset="0"/>
                          <a:cs typeface="Arial" panose="020B0604020202020204" pitchFamily="34" charset="0"/>
                        </a:rPr>
                        <a:t>01036</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8.50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$850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0.4</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C</a:t>
                      </a:r>
                      <a:endParaRPr lang="es-MX" dirty="0">
                        <a:latin typeface="Arial" panose="020B0604020202020204" pitchFamily="34" charset="0"/>
                        <a:cs typeface="Arial" panose="020B0604020202020204" pitchFamily="34" charset="0"/>
                      </a:endParaRPr>
                    </a:p>
                  </a:txBody>
                  <a:tcPr/>
                </a:tc>
              </a:tr>
              <a:tr h="370840">
                <a:tc>
                  <a:txBody>
                    <a:bodyPr/>
                    <a:lstStyle/>
                    <a:p>
                      <a:r>
                        <a:rPr lang="es-MX" dirty="0" smtClean="0">
                          <a:latin typeface="Arial" panose="020B0604020202020204" pitchFamily="34" charset="0"/>
                          <a:cs typeface="Arial" panose="020B0604020202020204" pitchFamily="34" charset="0"/>
                        </a:rPr>
                        <a:t>01307</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1200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.42</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$504</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0.2</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C</a:t>
                      </a:r>
                      <a:endParaRPr lang="es-MX" dirty="0">
                        <a:latin typeface="Arial" panose="020B0604020202020204" pitchFamily="34" charset="0"/>
                        <a:cs typeface="Arial" panose="020B0604020202020204" pitchFamily="34" charset="0"/>
                      </a:endParaRPr>
                    </a:p>
                  </a:txBody>
                  <a:tcPr/>
                </a:tc>
              </a:tr>
              <a:tr h="370840">
                <a:tc>
                  <a:txBody>
                    <a:bodyPr/>
                    <a:lstStyle/>
                    <a:p>
                      <a:r>
                        <a:rPr lang="es-MX" dirty="0" smtClean="0">
                          <a:latin typeface="Arial" panose="020B0604020202020204" pitchFamily="34" charset="0"/>
                          <a:cs typeface="Arial" panose="020B0604020202020204" pitchFamily="34" charset="0"/>
                        </a:rPr>
                        <a:t>10572</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250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.60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$150</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0.1</a:t>
                      </a:r>
                      <a:endParaRPr lang="es-MX" dirty="0">
                        <a:latin typeface="Arial" panose="020B0604020202020204" pitchFamily="34" charset="0"/>
                        <a:cs typeface="Arial" panose="020B0604020202020204" pitchFamily="34" charset="0"/>
                      </a:endParaRPr>
                    </a:p>
                  </a:txBody>
                  <a:tcPr/>
                </a:tc>
                <a:tc vMerge="1">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C</a:t>
                      </a:r>
                      <a:endParaRPr lang="es-MX" dirty="0">
                        <a:latin typeface="Arial" panose="020B0604020202020204" pitchFamily="34" charset="0"/>
                        <a:cs typeface="Arial" panose="020B0604020202020204" pitchFamily="34" charset="0"/>
                      </a:endParaRPr>
                    </a:p>
                  </a:txBody>
                  <a:tcPr/>
                </a:tc>
              </a:tr>
              <a:tr h="370840">
                <a:tc>
                  <a:txBody>
                    <a:bodyPr/>
                    <a:lstStyle/>
                    <a:p>
                      <a:endParaRPr lang="es-MX" dirty="0">
                        <a:latin typeface="Arial" panose="020B0604020202020204" pitchFamily="34" charset="0"/>
                        <a:cs typeface="Arial" panose="020B0604020202020204" pitchFamily="34" charset="0"/>
                      </a:endParaRPr>
                    </a:p>
                  </a:txBody>
                  <a:tcPr/>
                </a:tc>
                <a:tc>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8550</a:t>
                      </a:r>
                      <a:endParaRPr lang="es-MX" dirty="0">
                        <a:latin typeface="Arial" panose="020B0604020202020204" pitchFamily="34" charset="0"/>
                        <a:cs typeface="Arial" panose="020B0604020202020204" pitchFamily="34" charset="0"/>
                      </a:endParaRPr>
                    </a:p>
                  </a:txBody>
                  <a:tcPr/>
                </a:tc>
                <a:tc>
                  <a:txBody>
                    <a:bodyPr/>
                    <a:lstStyle/>
                    <a:p>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$232057</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100</a:t>
                      </a:r>
                      <a:endParaRPr lang="es-MX" dirty="0">
                        <a:latin typeface="Arial" panose="020B0604020202020204" pitchFamily="34" charset="0"/>
                        <a:cs typeface="Arial" panose="020B0604020202020204" pitchFamily="34" charset="0"/>
                      </a:endParaRPr>
                    </a:p>
                  </a:txBody>
                  <a:tcPr/>
                </a:tc>
                <a:tc>
                  <a:txBody>
                    <a:bodyPr/>
                    <a:lstStyle/>
                    <a:p>
                      <a:endParaRPr lang="es-MX" dirty="0">
                        <a:latin typeface="Arial" panose="020B0604020202020204" pitchFamily="34" charset="0"/>
                        <a:cs typeface="Arial" panose="020B0604020202020204" pitchFamily="34" charset="0"/>
                      </a:endParaRPr>
                    </a:p>
                  </a:txBody>
                  <a:tcPr/>
                </a:tc>
                <a:tc>
                  <a:txBody>
                    <a:bodyPr/>
                    <a:lstStyle/>
                    <a:p>
                      <a:endParaRPr lang="es-MX" dirty="0">
                        <a:latin typeface="Arial" panose="020B0604020202020204" pitchFamily="34" charset="0"/>
                        <a:cs typeface="Arial" panose="020B0604020202020204" pitchFamily="34" charset="0"/>
                      </a:endParaRPr>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404664"/>
            <a:ext cx="6480720" cy="1293028"/>
          </a:xfrm>
        </p:spPr>
        <p:txBody>
          <a:bodyPr>
            <a:noAutofit/>
          </a:bodyPr>
          <a:lstStyle/>
          <a:p>
            <a:pPr algn="ctr"/>
            <a:r>
              <a:rPr lang="es-MX" sz="3200" cap="none" dirty="0" smtClean="0">
                <a:solidFill>
                  <a:srgbClr val="FFFF66"/>
                </a:solidFill>
              </a:rPr>
              <a:t>POLÍTICAS EN QUE PUEDEN BASARSE</a:t>
            </a:r>
            <a:endParaRPr lang="es-MX" sz="3200" cap="none" dirty="0">
              <a:solidFill>
                <a:srgbClr val="FFFF66"/>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4847256"/>
              </p:ext>
            </p:extLst>
          </p:nvPr>
        </p:nvGraphicFramePr>
        <p:xfrm>
          <a:off x="611560" y="1916832"/>
          <a:ext cx="792088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2815691968"/>
              </p:ext>
            </p:extLst>
          </p:nvPr>
        </p:nvGraphicFramePr>
        <p:xfrm>
          <a:off x="683568" y="1006491"/>
          <a:ext cx="8136904"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uadroTexto 8"/>
          <p:cNvSpPr txBox="1"/>
          <p:nvPr/>
        </p:nvSpPr>
        <p:spPr>
          <a:xfrm>
            <a:off x="3923928" y="4869160"/>
            <a:ext cx="1944216" cy="400110"/>
          </a:xfrm>
          <a:prstGeom prst="rect">
            <a:avLst/>
          </a:prstGeom>
          <a:noFill/>
        </p:spPr>
        <p:txBody>
          <a:bodyPr wrap="square" rtlCol="0">
            <a:spAutoFit/>
          </a:bodyPr>
          <a:lstStyle/>
          <a:p>
            <a:r>
              <a:rPr lang="es-MX" sz="2000" b="1" dirty="0" smtClean="0">
                <a:solidFill>
                  <a:srgbClr val="00B0F0"/>
                </a:solidFill>
              </a:rPr>
              <a:t>Resultados</a:t>
            </a:r>
            <a:endParaRPr lang="es-MX" sz="2000" b="1" dirty="0">
              <a:solidFill>
                <a:srgbClr val="00B0F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90793"/>
            <a:ext cx="7704667" cy="1177967"/>
          </a:xfrm>
        </p:spPr>
        <p:txBody>
          <a:bodyPr>
            <a:normAutofit/>
          </a:bodyPr>
          <a:lstStyle/>
          <a:p>
            <a:r>
              <a:rPr lang="es-MX" sz="3200" dirty="0" smtClean="0">
                <a:solidFill>
                  <a:srgbClr val="FFFF66"/>
                </a:solidFill>
              </a:rPr>
              <a:t>EXACTITUD EN LOS REGISTROS</a:t>
            </a:r>
            <a:endParaRPr lang="es-MX" sz="3200" dirty="0">
              <a:solidFill>
                <a:srgbClr val="FFFF66"/>
              </a:solidFill>
            </a:endParaRPr>
          </a:p>
        </p:txBody>
      </p:sp>
      <p:sp>
        <p:nvSpPr>
          <p:cNvPr id="4" name="Rectángulo 3"/>
          <p:cNvSpPr/>
          <p:nvPr/>
        </p:nvSpPr>
        <p:spPr>
          <a:xfrm>
            <a:off x="1645414" y="2780927"/>
            <a:ext cx="6021268" cy="461665"/>
          </a:xfrm>
          <a:prstGeom prst="rect">
            <a:avLst/>
          </a:prstGeom>
        </p:spPr>
        <p:txBody>
          <a:bodyPr wrap="square">
            <a:spAutoFit/>
          </a:bodyPr>
          <a:lstStyle/>
          <a:p>
            <a:r>
              <a:rPr lang="es-MX" sz="2400" dirty="0">
                <a:solidFill>
                  <a:schemeClr val="bg1"/>
                </a:solidFill>
              </a:rPr>
              <a:t>La exactitud puede mantenerse </a:t>
            </a:r>
            <a:r>
              <a:rPr lang="es-MX" sz="2400" dirty="0" smtClean="0">
                <a:solidFill>
                  <a:schemeClr val="bg1"/>
                </a:solidFill>
              </a:rPr>
              <a:t>mediante:</a:t>
            </a:r>
            <a:endParaRPr lang="es-MX" sz="2400" u="sng" dirty="0" smtClean="0">
              <a:solidFill>
                <a:schemeClr val="bg1"/>
              </a:solidFill>
            </a:endParaRPr>
          </a:p>
        </p:txBody>
      </p:sp>
      <p:sp>
        <p:nvSpPr>
          <p:cNvPr id="5" name="4 CuadroTexto"/>
          <p:cNvSpPr txBox="1"/>
          <p:nvPr/>
        </p:nvSpPr>
        <p:spPr>
          <a:xfrm>
            <a:off x="942360" y="1340768"/>
            <a:ext cx="7950120" cy="1200329"/>
          </a:xfrm>
          <a:prstGeom prst="rect">
            <a:avLst/>
          </a:prstGeom>
          <a:noFill/>
        </p:spPr>
        <p:txBody>
          <a:bodyPr wrap="square" rtlCol="0">
            <a:spAutoFit/>
          </a:bodyPr>
          <a:lstStyle/>
          <a:p>
            <a:pPr algn="just"/>
            <a:r>
              <a:rPr lang="es-MX" sz="2400" dirty="0">
                <a:solidFill>
                  <a:schemeClr val="bg1"/>
                </a:solidFill>
              </a:rPr>
              <a:t>Es un registro previo a la administración del inventario, la programación de la producción y, en esta ultima instancia las ventas</a:t>
            </a:r>
            <a:endParaRPr lang="es-MX" sz="2400" dirty="0"/>
          </a:p>
        </p:txBody>
      </p:sp>
      <p:graphicFrame>
        <p:nvGraphicFramePr>
          <p:cNvPr id="10" name="9 Diagrama"/>
          <p:cNvGraphicFramePr/>
          <p:nvPr>
            <p:extLst>
              <p:ext uri="{D42A27DB-BD31-4B8C-83A1-F6EECF244321}">
                <p14:modId xmlns:p14="http://schemas.microsoft.com/office/powerpoint/2010/main" val="715082837"/>
              </p:ext>
            </p:extLst>
          </p:nvPr>
        </p:nvGraphicFramePr>
        <p:xfrm>
          <a:off x="1403648" y="3573016"/>
          <a:ext cx="6696744" cy="3055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5484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332656"/>
            <a:ext cx="7704667" cy="1315615"/>
          </a:xfrm>
        </p:spPr>
        <p:txBody>
          <a:bodyPr>
            <a:normAutofit/>
          </a:bodyPr>
          <a:lstStyle/>
          <a:p>
            <a:r>
              <a:rPr lang="es-MX" sz="3600" dirty="0" smtClean="0">
                <a:solidFill>
                  <a:srgbClr val="FFFF66"/>
                </a:solidFill>
              </a:rPr>
              <a:t>CONTEO CÍCLICO</a:t>
            </a:r>
            <a:endParaRPr lang="es-MX" sz="3600" dirty="0">
              <a:solidFill>
                <a:srgbClr val="FFFF66"/>
              </a:solidFill>
            </a:endParaRPr>
          </a:p>
        </p:txBody>
      </p:sp>
      <p:sp>
        <p:nvSpPr>
          <p:cNvPr id="3" name="2 Marcador de contenido"/>
          <p:cNvSpPr>
            <a:spLocks noGrp="1"/>
          </p:cNvSpPr>
          <p:nvPr>
            <p:ph idx="1"/>
          </p:nvPr>
        </p:nvSpPr>
        <p:spPr>
          <a:xfrm>
            <a:off x="1187624" y="1916832"/>
            <a:ext cx="7704667" cy="3332816"/>
          </a:xfrm>
        </p:spPr>
        <p:txBody>
          <a:bodyPr/>
          <a:lstStyle/>
          <a:p>
            <a:pPr>
              <a:buClr>
                <a:schemeClr val="accent6">
                  <a:lumMod val="60000"/>
                  <a:lumOff val="40000"/>
                </a:schemeClr>
              </a:buClr>
            </a:pPr>
            <a:r>
              <a:rPr lang="es-MX" dirty="0" smtClean="0">
                <a:solidFill>
                  <a:schemeClr val="bg1"/>
                </a:solidFill>
              </a:rPr>
              <a:t>Conciliación continua del inventario con los registros de inventario.</a:t>
            </a:r>
          </a:p>
          <a:p>
            <a:pPr>
              <a:buClr>
                <a:schemeClr val="accent6">
                  <a:lumMod val="60000"/>
                  <a:lumOff val="40000"/>
                </a:schemeClr>
              </a:buClr>
            </a:pPr>
            <a:r>
              <a:rPr lang="es-MX" dirty="0" smtClean="0">
                <a:solidFill>
                  <a:schemeClr val="bg1"/>
                </a:solidFill>
              </a:rPr>
              <a:t>Usa </a:t>
            </a:r>
            <a:r>
              <a:rPr lang="es-MX" dirty="0">
                <a:solidFill>
                  <a:schemeClr val="bg1"/>
                </a:solidFill>
              </a:rPr>
              <a:t>la clasificación del inventario desarrollada en el análisis </a:t>
            </a:r>
            <a:r>
              <a:rPr lang="es-MX" dirty="0" smtClean="0">
                <a:solidFill>
                  <a:schemeClr val="bg1"/>
                </a:solidFill>
              </a:rPr>
              <a:t>ABC</a:t>
            </a:r>
          </a:p>
          <a:p>
            <a:pPr>
              <a:buClr>
                <a:schemeClr val="accent6">
                  <a:lumMod val="60000"/>
                  <a:lumOff val="40000"/>
                </a:schemeClr>
              </a:buClr>
            </a:pPr>
            <a:r>
              <a:rPr lang="es-MX" dirty="0" smtClean="0">
                <a:solidFill>
                  <a:schemeClr val="bg1"/>
                </a:solidFill>
              </a:rPr>
              <a:t>Se cuentan los artículos, se verifican los registros, y se documentan las imprecisiones de manera periódica</a:t>
            </a:r>
          </a:p>
          <a:p>
            <a:pPr>
              <a:buClr>
                <a:schemeClr val="accent6">
                  <a:lumMod val="60000"/>
                  <a:lumOff val="40000"/>
                </a:schemeClr>
              </a:buClr>
            </a:pPr>
            <a:endParaRPr lang="es-MX"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16632"/>
            <a:ext cx="7704667" cy="1981200"/>
          </a:xfrm>
        </p:spPr>
        <p:txBody>
          <a:bodyPr/>
          <a:lstStyle/>
          <a:p>
            <a:r>
              <a:rPr lang="es-MX" dirty="0" smtClean="0">
                <a:solidFill>
                  <a:srgbClr val="FFFF66"/>
                </a:solidFill>
              </a:rPr>
              <a:t>Guion explicativo</a:t>
            </a:r>
            <a:endParaRPr lang="es-MX" dirty="0">
              <a:solidFill>
                <a:srgbClr val="FFFF66"/>
              </a:solidFill>
            </a:endParaRPr>
          </a:p>
        </p:txBody>
      </p:sp>
      <p:sp>
        <p:nvSpPr>
          <p:cNvPr id="3" name="2 Marcador de contenido"/>
          <p:cNvSpPr>
            <a:spLocks noGrp="1"/>
          </p:cNvSpPr>
          <p:nvPr>
            <p:ph idx="1"/>
          </p:nvPr>
        </p:nvSpPr>
        <p:spPr>
          <a:xfrm>
            <a:off x="827584" y="2060848"/>
            <a:ext cx="7704667" cy="3332816"/>
          </a:xfrm>
        </p:spPr>
        <p:txBody>
          <a:bodyPr>
            <a:normAutofit/>
          </a:bodyPr>
          <a:lstStyle/>
          <a:p>
            <a:pPr algn="just"/>
            <a:r>
              <a:rPr lang="es-MX" sz="2800" dirty="0">
                <a:solidFill>
                  <a:schemeClr val="bg1"/>
                </a:solidFill>
              </a:rPr>
              <a:t>La presente unidad de aprendizaje tiene con finalidad </a:t>
            </a:r>
            <a:r>
              <a:rPr lang="es-MX" sz="2800" dirty="0" smtClean="0">
                <a:solidFill>
                  <a:schemeClr val="bg1"/>
                </a:solidFill>
              </a:rPr>
              <a:t>analizar </a:t>
            </a:r>
            <a:r>
              <a:rPr lang="es-MX" sz="2800" dirty="0">
                <a:solidFill>
                  <a:schemeClr val="bg1"/>
                </a:solidFill>
              </a:rPr>
              <a:t>los conceptos y las técnicas para el diseño, la administración eficiente y la mejora de la cadena de suministros de cualquier </a:t>
            </a:r>
            <a:r>
              <a:rPr lang="es-MX" sz="2800" dirty="0" smtClean="0">
                <a:solidFill>
                  <a:schemeClr val="bg1"/>
                </a:solidFill>
              </a:rPr>
              <a:t>organización, por </a:t>
            </a:r>
            <a:r>
              <a:rPr lang="es-MX" sz="2800" dirty="0">
                <a:solidFill>
                  <a:schemeClr val="bg1"/>
                </a:solidFill>
              </a:rPr>
              <a:t>lo que se recomienda la utilización de este material en forma </a:t>
            </a:r>
            <a:r>
              <a:rPr lang="es-MX" sz="2800" dirty="0" smtClean="0">
                <a:solidFill>
                  <a:schemeClr val="bg1"/>
                </a:solidFill>
              </a:rPr>
              <a:t>secuencial.</a:t>
            </a:r>
            <a:endParaRPr lang="es-MX" sz="2800" dirty="0">
              <a:solidFill>
                <a:schemeClr val="bg1"/>
              </a:solidFill>
            </a:endParaRPr>
          </a:p>
          <a:p>
            <a:pPr algn="just">
              <a:spcAft>
                <a:spcPts val="600"/>
              </a:spcAft>
            </a:pPr>
            <a:endParaRPr lang="es-MX" sz="2400" dirty="0">
              <a:solidFill>
                <a:schemeClr val="bg1"/>
              </a:solidFill>
            </a:endParaRPr>
          </a:p>
        </p:txBody>
      </p:sp>
    </p:spTree>
    <p:extLst>
      <p:ext uri="{BB962C8B-B14F-4D97-AF65-F5344CB8AC3E}">
        <p14:creationId xmlns:p14="http://schemas.microsoft.com/office/powerpoint/2010/main" val="4762802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5656" y="116632"/>
            <a:ext cx="6984776" cy="1293028"/>
          </a:xfrm>
        </p:spPr>
        <p:txBody>
          <a:bodyPr>
            <a:normAutofit/>
          </a:bodyPr>
          <a:lstStyle/>
          <a:p>
            <a:pPr algn="ctr"/>
            <a:r>
              <a:rPr lang="es-MX" sz="2800" b="1" dirty="0" smtClean="0">
                <a:solidFill>
                  <a:srgbClr val="FFFF66"/>
                </a:solidFill>
              </a:rPr>
              <a:t>Ejemplo: Conteo </a:t>
            </a:r>
            <a:r>
              <a:rPr lang="es-MX" sz="2800" b="1" dirty="0">
                <a:solidFill>
                  <a:srgbClr val="FFFF66"/>
                </a:solidFill>
              </a:rPr>
              <a:t>cíclico en una </a:t>
            </a:r>
            <a:r>
              <a:rPr lang="es-MX" sz="2800" b="1" dirty="0" smtClean="0">
                <a:solidFill>
                  <a:srgbClr val="FFFF66"/>
                </a:solidFill>
              </a:rPr>
              <a:t>fábrica </a:t>
            </a:r>
            <a:r>
              <a:rPr lang="es-MX" sz="2800" b="1" dirty="0">
                <a:solidFill>
                  <a:srgbClr val="FFFF66"/>
                </a:solidFill>
              </a:rPr>
              <a:t>de camiones</a:t>
            </a:r>
          </a:p>
        </p:txBody>
      </p:sp>
      <p:sp>
        <p:nvSpPr>
          <p:cNvPr id="4" name="1 Título"/>
          <p:cNvSpPr>
            <a:spLocks noGrp="1"/>
          </p:cNvSpPr>
          <p:nvPr>
            <p:ph idx="1"/>
          </p:nvPr>
        </p:nvSpPr>
        <p:spPr>
          <a:xfrm>
            <a:off x="827584" y="1196752"/>
            <a:ext cx="7920880" cy="1797084"/>
          </a:xfrm>
        </p:spPr>
        <p:txBody>
          <a:bodyPr>
            <a:noAutofit/>
          </a:bodyPr>
          <a:lstStyle/>
          <a:p>
            <a:pPr marL="0" indent="0" algn="just">
              <a:buNone/>
            </a:pPr>
            <a:r>
              <a:rPr lang="es-MX" dirty="0" smtClean="0">
                <a:solidFill>
                  <a:schemeClr val="bg1"/>
                </a:solidFill>
              </a:rPr>
              <a:t>Cole´s Trucks, Inc., un fabricante de camiones de alta calidad para basura, tiene un inventario cerca de 5000 artículos. Desea determinar cuantos artículos debe determinar por día.</a:t>
            </a:r>
          </a:p>
          <a:p>
            <a:pPr marL="0" indent="0" algn="ctr">
              <a:buNone/>
            </a:pPr>
            <a:endParaRPr lang="es-MX" sz="3600" dirty="0">
              <a:solidFill>
                <a:schemeClr val="bg1"/>
              </a:solidFill>
            </a:endParaRPr>
          </a:p>
        </p:txBody>
      </p:sp>
      <p:graphicFrame>
        <p:nvGraphicFramePr>
          <p:cNvPr id="5" name="3 Marcador de contenido"/>
          <p:cNvGraphicFramePr>
            <a:graphicFrameLocks/>
          </p:cNvGraphicFramePr>
          <p:nvPr>
            <p:extLst>
              <p:ext uri="{D42A27DB-BD31-4B8C-83A1-F6EECF244321}">
                <p14:modId xmlns:p14="http://schemas.microsoft.com/office/powerpoint/2010/main" val="2835570632"/>
              </p:ext>
            </p:extLst>
          </p:nvPr>
        </p:nvGraphicFramePr>
        <p:xfrm>
          <a:off x="1043608" y="2924944"/>
          <a:ext cx="7737912" cy="3108960"/>
        </p:xfrm>
        <a:graphic>
          <a:graphicData uri="http://schemas.openxmlformats.org/drawingml/2006/table">
            <a:tbl>
              <a:tblPr firstRow="1" bandRow="1">
                <a:tableStyleId>{72833802-FEF1-4C79-8D5D-14CF1EAF98D9}</a:tableStyleId>
              </a:tblPr>
              <a:tblGrid>
                <a:gridCol w="1257192"/>
                <a:gridCol w="1224136"/>
                <a:gridCol w="3456384"/>
                <a:gridCol w="1800200"/>
              </a:tblGrid>
              <a:tr h="370840">
                <a:tc>
                  <a:txBody>
                    <a:bodyPr/>
                    <a:lstStyle/>
                    <a:p>
                      <a:pPr algn="ctr">
                        <a:lnSpc>
                          <a:spcPct val="100000"/>
                        </a:lnSpc>
                      </a:pPr>
                      <a:endParaRPr lang="es-MX" dirty="0" smtClean="0">
                        <a:solidFill>
                          <a:schemeClr val="bg1"/>
                        </a:solidFill>
                      </a:endParaRPr>
                    </a:p>
                    <a:p>
                      <a:pPr algn="ctr">
                        <a:lnSpc>
                          <a:spcPct val="100000"/>
                        </a:lnSpc>
                      </a:pPr>
                      <a:r>
                        <a:rPr lang="es-MX" dirty="0" smtClean="0">
                          <a:solidFill>
                            <a:schemeClr val="bg1"/>
                          </a:solidFill>
                        </a:rPr>
                        <a:t>Clase de artículo</a:t>
                      </a:r>
                      <a:endParaRPr lang="es-MX" dirty="0">
                        <a:solidFill>
                          <a:schemeClr val="bg1"/>
                        </a:solidFill>
                      </a:endParaRPr>
                    </a:p>
                  </a:txBody>
                  <a:tcPr>
                    <a:solidFill>
                      <a:schemeClr val="tx2">
                        <a:lumMod val="60000"/>
                        <a:lumOff val="40000"/>
                      </a:schemeClr>
                    </a:solidFill>
                  </a:tcPr>
                </a:tc>
                <a:tc>
                  <a:txBody>
                    <a:bodyPr/>
                    <a:lstStyle/>
                    <a:p>
                      <a:pPr algn="ctr">
                        <a:lnSpc>
                          <a:spcPct val="250000"/>
                        </a:lnSpc>
                      </a:pPr>
                      <a:r>
                        <a:rPr lang="es-MX" dirty="0" smtClean="0">
                          <a:solidFill>
                            <a:schemeClr val="bg1"/>
                          </a:solidFill>
                        </a:rPr>
                        <a:t>cantidad</a:t>
                      </a:r>
                      <a:endParaRPr lang="es-MX" dirty="0">
                        <a:solidFill>
                          <a:schemeClr val="bg1"/>
                        </a:solidFill>
                      </a:endParaRPr>
                    </a:p>
                  </a:txBody>
                  <a:tcPr>
                    <a:solidFill>
                      <a:schemeClr val="tx2">
                        <a:lumMod val="60000"/>
                        <a:lumOff val="40000"/>
                      </a:schemeClr>
                    </a:solidFill>
                  </a:tcPr>
                </a:tc>
                <a:tc>
                  <a:txBody>
                    <a:bodyPr/>
                    <a:lstStyle/>
                    <a:p>
                      <a:pPr algn="ctr">
                        <a:lnSpc>
                          <a:spcPct val="250000"/>
                        </a:lnSpc>
                      </a:pPr>
                      <a:r>
                        <a:rPr lang="es-MX" dirty="0" smtClean="0">
                          <a:solidFill>
                            <a:schemeClr val="bg1"/>
                          </a:solidFill>
                        </a:rPr>
                        <a:t>Política de conteo cíclico</a:t>
                      </a:r>
                      <a:endParaRPr lang="es-MX" dirty="0">
                        <a:solidFill>
                          <a:schemeClr val="bg1"/>
                        </a:solidFill>
                      </a:endParaRPr>
                    </a:p>
                  </a:txBody>
                  <a:tcPr>
                    <a:solidFill>
                      <a:schemeClr val="tx2">
                        <a:lumMod val="60000"/>
                        <a:lumOff val="40000"/>
                      </a:schemeClr>
                    </a:solidFill>
                  </a:tcPr>
                </a:tc>
                <a:tc>
                  <a:txBody>
                    <a:bodyPr/>
                    <a:lstStyle/>
                    <a:p>
                      <a:pPr algn="ctr"/>
                      <a:r>
                        <a:rPr lang="es-MX" dirty="0" smtClean="0">
                          <a:solidFill>
                            <a:schemeClr val="bg1"/>
                          </a:solidFill>
                        </a:rPr>
                        <a:t>Numero de artículos contados por día</a:t>
                      </a:r>
                      <a:endParaRPr lang="es-MX" dirty="0">
                        <a:solidFill>
                          <a:schemeClr val="bg1"/>
                        </a:solidFill>
                      </a:endParaRPr>
                    </a:p>
                  </a:txBody>
                  <a:tcPr>
                    <a:solidFill>
                      <a:schemeClr val="tx2">
                        <a:lumMod val="60000"/>
                        <a:lumOff val="40000"/>
                      </a:schemeClr>
                    </a:solidFill>
                  </a:tcPr>
                </a:tc>
              </a:tr>
              <a:tr h="370840">
                <a:tc>
                  <a:txBody>
                    <a:bodyPr/>
                    <a:lstStyle/>
                    <a:p>
                      <a:pPr algn="ctr">
                        <a:lnSpc>
                          <a:spcPct val="200000"/>
                        </a:lnSpc>
                      </a:pPr>
                      <a:r>
                        <a:rPr lang="es-MX" dirty="0" smtClean="0">
                          <a:solidFill>
                            <a:schemeClr val="bg1"/>
                          </a:solidFill>
                        </a:rPr>
                        <a:t>A</a:t>
                      </a:r>
                      <a:endParaRPr lang="es-MX" dirty="0">
                        <a:solidFill>
                          <a:schemeClr val="bg1"/>
                        </a:solidFill>
                      </a:endParaRPr>
                    </a:p>
                  </a:txBody>
                  <a:tcPr/>
                </a:tc>
                <a:tc>
                  <a:txBody>
                    <a:bodyPr/>
                    <a:lstStyle/>
                    <a:p>
                      <a:pPr algn="ctr">
                        <a:lnSpc>
                          <a:spcPct val="200000"/>
                        </a:lnSpc>
                      </a:pPr>
                      <a:r>
                        <a:rPr lang="es-MX" dirty="0" smtClean="0">
                          <a:solidFill>
                            <a:schemeClr val="bg1"/>
                          </a:solidFill>
                        </a:rPr>
                        <a:t>500</a:t>
                      </a:r>
                      <a:endParaRPr lang="es-MX" dirty="0">
                        <a:solidFill>
                          <a:schemeClr val="bg1"/>
                        </a:solidFill>
                      </a:endParaRPr>
                    </a:p>
                  </a:txBody>
                  <a:tcPr/>
                </a:tc>
                <a:tc>
                  <a:txBody>
                    <a:bodyPr/>
                    <a:lstStyle/>
                    <a:p>
                      <a:pPr algn="ctr"/>
                      <a:r>
                        <a:rPr lang="es-MX" dirty="0" smtClean="0">
                          <a:solidFill>
                            <a:schemeClr val="bg1"/>
                          </a:solidFill>
                        </a:rPr>
                        <a:t>Cada mes</a:t>
                      </a:r>
                      <a:r>
                        <a:rPr lang="es-MX" baseline="0" dirty="0" smtClean="0">
                          <a:solidFill>
                            <a:schemeClr val="bg1"/>
                          </a:solidFill>
                        </a:rPr>
                        <a:t> </a:t>
                      </a:r>
                      <a:r>
                        <a:rPr lang="es-MX" dirty="0" smtClean="0">
                          <a:solidFill>
                            <a:schemeClr val="bg1"/>
                          </a:solidFill>
                        </a:rPr>
                        <a:t>( 20 días de trabajo)</a:t>
                      </a:r>
                      <a:endParaRPr lang="es-MX" dirty="0">
                        <a:solidFill>
                          <a:schemeClr val="bg1"/>
                        </a:solidFill>
                      </a:endParaRPr>
                    </a:p>
                  </a:txBody>
                  <a:tcPr/>
                </a:tc>
                <a:tc>
                  <a:txBody>
                    <a:bodyPr/>
                    <a:lstStyle/>
                    <a:p>
                      <a:pPr algn="ctr"/>
                      <a:r>
                        <a:rPr lang="es-MX" dirty="0" smtClean="0">
                          <a:solidFill>
                            <a:schemeClr val="bg1"/>
                          </a:solidFill>
                        </a:rPr>
                        <a:t>500/20= 25/día</a:t>
                      </a:r>
                      <a:endParaRPr lang="es-MX" dirty="0">
                        <a:solidFill>
                          <a:schemeClr val="bg1"/>
                        </a:solidFill>
                      </a:endParaRPr>
                    </a:p>
                  </a:txBody>
                  <a:tcPr/>
                </a:tc>
              </a:tr>
              <a:tr h="370840">
                <a:tc>
                  <a:txBody>
                    <a:bodyPr/>
                    <a:lstStyle/>
                    <a:p>
                      <a:pPr algn="ctr">
                        <a:lnSpc>
                          <a:spcPct val="200000"/>
                        </a:lnSpc>
                      </a:pPr>
                      <a:r>
                        <a:rPr lang="es-MX" dirty="0" smtClean="0">
                          <a:solidFill>
                            <a:schemeClr val="bg1"/>
                          </a:solidFill>
                        </a:rPr>
                        <a:t>B</a:t>
                      </a:r>
                      <a:endParaRPr lang="es-MX" dirty="0">
                        <a:solidFill>
                          <a:schemeClr val="bg1"/>
                        </a:solidFill>
                      </a:endParaRPr>
                    </a:p>
                  </a:txBody>
                  <a:tcPr/>
                </a:tc>
                <a:tc>
                  <a:txBody>
                    <a:bodyPr/>
                    <a:lstStyle/>
                    <a:p>
                      <a:pPr algn="ctr">
                        <a:lnSpc>
                          <a:spcPct val="200000"/>
                        </a:lnSpc>
                      </a:pPr>
                      <a:r>
                        <a:rPr lang="es-MX" dirty="0" smtClean="0">
                          <a:solidFill>
                            <a:schemeClr val="bg1"/>
                          </a:solidFill>
                        </a:rPr>
                        <a:t>1750</a:t>
                      </a:r>
                      <a:endParaRPr lang="es-MX" dirty="0">
                        <a:solidFill>
                          <a:schemeClr val="bg1"/>
                        </a:solidFill>
                      </a:endParaRPr>
                    </a:p>
                  </a:txBody>
                  <a:tcPr/>
                </a:tc>
                <a:tc>
                  <a:txBody>
                    <a:bodyPr/>
                    <a:lstStyle/>
                    <a:p>
                      <a:pPr algn="ctr"/>
                      <a:r>
                        <a:rPr lang="es-MX" dirty="0" smtClean="0">
                          <a:solidFill>
                            <a:schemeClr val="bg1"/>
                          </a:solidFill>
                        </a:rPr>
                        <a:t>Cada trimestre (60 días de trabajo)</a:t>
                      </a:r>
                      <a:endParaRPr lang="es-MX" dirty="0">
                        <a:solidFill>
                          <a:schemeClr val="bg1"/>
                        </a:solidFill>
                      </a:endParaRPr>
                    </a:p>
                  </a:txBody>
                  <a:tcPr/>
                </a:tc>
                <a:tc>
                  <a:txBody>
                    <a:bodyPr/>
                    <a:lstStyle/>
                    <a:p>
                      <a:pPr algn="ctr"/>
                      <a:r>
                        <a:rPr lang="es-MX" dirty="0" smtClean="0">
                          <a:solidFill>
                            <a:schemeClr val="bg1"/>
                          </a:solidFill>
                        </a:rPr>
                        <a:t>1750/60=29/día</a:t>
                      </a:r>
                      <a:endParaRPr lang="es-MX" dirty="0">
                        <a:solidFill>
                          <a:schemeClr val="bg1"/>
                        </a:solidFill>
                      </a:endParaRPr>
                    </a:p>
                  </a:txBody>
                  <a:tcPr/>
                </a:tc>
              </a:tr>
              <a:tr h="627464">
                <a:tc>
                  <a:txBody>
                    <a:bodyPr/>
                    <a:lstStyle/>
                    <a:p>
                      <a:pPr algn="ctr">
                        <a:lnSpc>
                          <a:spcPct val="200000"/>
                        </a:lnSpc>
                      </a:pPr>
                      <a:r>
                        <a:rPr lang="es-MX" dirty="0" smtClean="0">
                          <a:solidFill>
                            <a:schemeClr val="bg1"/>
                          </a:solidFill>
                        </a:rPr>
                        <a:t>C</a:t>
                      </a:r>
                      <a:endParaRPr lang="es-MX" dirty="0">
                        <a:solidFill>
                          <a:schemeClr val="bg1"/>
                        </a:solidFill>
                      </a:endParaRPr>
                    </a:p>
                  </a:txBody>
                  <a:tcPr/>
                </a:tc>
                <a:tc>
                  <a:txBody>
                    <a:bodyPr/>
                    <a:lstStyle/>
                    <a:p>
                      <a:pPr algn="ctr">
                        <a:lnSpc>
                          <a:spcPct val="200000"/>
                        </a:lnSpc>
                      </a:pPr>
                      <a:r>
                        <a:rPr lang="es-MX" dirty="0" smtClean="0">
                          <a:solidFill>
                            <a:schemeClr val="bg1"/>
                          </a:solidFill>
                        </a:rPr>
                        <a:t>2750</a:t>
                      </a:r>
                      <a:endParaRPr lang="es-MX" dirty="0">
                        <a:solidFill>
                          <a:schemeClr val="bg1"/>
                        </a:solidFill>
                      </a:endParaRPr>
                    </a:p>
                  </a:txBody>
                  <a:tcPr/>
                </a:tc>
                <a:tc>
                  <a:txBody>
                    <a:bodyPr/>
                    <a:lstStyle/>
                    <a:p>
                      <a:pPr algn="ctr"/>
                      <a:r>
                        <a:rPr lang="es-MX" dirty="0" smtClean="0">
                          <a:solidFill>
                            <a:schemeClr val="bg1"/>
                          </a:solidFill>
                        </a:rPr>
                        <a:t>Cada seis meses (120 días de trabajo )</a:t>
                      </a:r>
                      <a:endParaRPr lang="es-MX" dirty="0">
                        <a:solidFill>
                          <a:schemeClr val="bg1"/>
                        </a:solidFill>
                      </a:endParaRPr>
                    </a:p>
                  </a:txBody>
                  <a:tcPr/>
                </a:tc>
                <a:tc>
                  <a:txBody>
                    <a:bodyPr/>
                    <a:lstStyle/>
                    <a:p>
                      <a:pPr algn="ctr"/>
                      <a:r>
                        <a:rPr lang="es-MX" dirty="0" smtClean="0">
                          <a:solidFill>
                            <a:schemeClr val="bg1"/>
                          </a:solidFill>
                        </a:rPr>
                        <a:t>2750/120=23 día</a:t>
                      </a:r>
                      <a:endParaRPr lang="es-MX" dirty="0">
                        <a:solidFill>
                          <a:schemeClr val="bg1"/>
                        </a:solidFill>
                      </a:endParaRPr>
                    </a:p>
                  </a:txBody>
                  <a:tcPr/>
                </a:tc>
              </a:tr>
            </a:tbl>
          </a:graphicData>
        </a:graphic>
      </p:graphicFrame>
    </p:spTree>
    <p:extLst>
      <p:ext uri="{BB962C8B-B14F-4D97-AF65-F5344CB8AC3E}">
        <p14:creationId xmlns:p14="http://schemas.microsoft.com/office/powerpoint/2010/main" val="39858612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60648"/>
            <a:ext cx="7704667" cy="1459631"/>
          </a:xfrm>
        </p:spPr>
        <p:txBody>
          <a:bodyPr>
            <a:normAutofit/>
          </a:bodyPr>
          <a:lstStyle/>
          <a:p>
            <a:r>
              <a:rPr lang="es-MX" sz="3600" cap="none" dirty="0" smtClean="0">
                <a:solidFill>
                  <a:srgbClr val="FFFF66"/>
                </a:solidFill>
              </a:rPr>
              <a:t>VENTAJAS</a:t>
            </a:r>
            <a:endParaRPr lang="es-MX" sz="3600" cap="none" dirty="0">
              <a:solidFill>
                <a:srgbClr val="FFFF66"/>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58181345"/>
              </p:ext>
            </p:extLst>
          </p:nvPr>
        </p:nvGraphicFramePr>
        <p:xfrm>
          <a:off x="966336" y="1700808"/>
          <a:ext cx="7704137"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16632"/>
            <a:ext cx="7704667" cy="1693168"/>
          </a:xfrm>
        </p:spPr>
        <p:txBody>
          <a:bodyPr>
            <a:normAutofit/>
          </a:bodyPr>
          <a:lstStyle/>
          <a:p>
            <a:r>
              <a:rPr lang="es-MX" sz="3200" dirty="0" smtClean="0">
                <a:solidFill>
                  <a:srgbClr val="FFFF66"/>
                </a:solidFill>
              </a:rPr>
              <a:t>CONTROL DE INVENTARIOS PARA LOS SERVICIOS</a:t>
            </a:r>
            <a:endParaRPr lang="es-MX" sz="3200" dirty="0">
              <a:solidFill>
                <a:srgbClr val="FFFF66"/>
              </a:solidFill>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082048753"/>
              </p:ext>
            </p:extLst>
          </p:nvPr>
        </p:nvGraphicFramePr>
        <p:xfrm>
          <a:off x="782885" y="1991226"/>
          <a:ext cx="8226112" cy="4395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1043608" y="1916832"/>
            <a:ext cx="2252283" cy="400110"/>
          </a:xfrm>
          <a:prstGeom prst="rect">
            <a:avLst/>
          </a:prstGeom>
        </p:spPr>
        <p:txBody>
          <a:bodyPr wrap="none">
            <a:spAutoFit/>
          </a:bodyPr>
          <a:lstStyle/>
          <a:p>
            <a:r>
              <a:rPr lang="es-MX" sz="2000" dirty="0">
                <a:solidFill>
                  <a:schemeClr val="accent6">
                    <a:lumMod val="20000"/>
                    <a:lumOff val="80000"/>
                  </a:schemeClr>
                </a:solidFill>
              </a:rPr>
              <a:t>Técnicas aplicables: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692696"/>
            <a:ext cx="6048672" cy="2802467"/>
          </a:xfrm>
        </p:spPr>
        <p:txBody>
          <a:bodyPr anchor="ctr">
            <a:noAutofit/>
          </a:bodyPr>
          <a:lstStyle/>
          <a:p>
            <a:r>
              <a:rPr lang="es-MX" sz="4000" dirty="0" smtClean="0">
                <a:solidFill>
                  <a:srgbClr val="FFFF66"/>
                </a:solidFill>
              </a:rPr>
              <a:t>MODELOS DE INVENTARIO</a:t>
            </a:r>
            <a:endParaRPr lang="es-MX" sz="4000" dirty="0">
              <a:solidFill>
                <a:srgbClr val="FFFF66"/>
              </a:solidFill>
            </a:endParaRPr>
          </a:p>
        </p:txBody>
      </p:sp>
      <p:pic>
        <p:nvPicPr>
          <p:cNvPr id="3" name="Imagen 2"/>
          <p:cNvPicPr>
            <a:picLocks noChangeAspect="1"/>
          </p:cNvPicPr>
          <p:nvPr/>
        </p:nvPicPr>
        <p:blipFill>
          <a:blip r:embed="rId2"/>
          <a:stretch>
            <a:fillRect/>
          </a:stretch>
        </p:blipFill>
        <p:spPr>
          <a:xfrm>
            <a:off x="3347864" y="3356992"/>
            <a:ext cx="3024336" cy="244827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9" y="43644"/>
            <a:ext cx="7920880" cy="1981200"/>
          </a:xfrm>
        </p:spPr>
        <p:txBody>
          <a:bodyPr>
            <a:normAutofit/>
          </a:bodyPr>
          <a:lstStyle/>
          <a:p>
            <a:r>
              <a:rPr lang="es-MX" sz="3200" dirty="0" smtClean="0">
                <a:solidFill>
                  <a:srgbClr val="FFFF66"/>
                </a:solidFill>
              </a:rPr>
              <a:t>COSTOS DE MANTENER, ORDENAR Y PREPARAR EL INVENTARIO </a:t>
            </a:r>
            <a:endParaRPr lang="es-MX" sz="3200" dirty="0">
              <a:solidFill>
                <a:srgbClr val="FFFF66"/>
              </a:solidFill>
            </a:endParaRPr>
          </a:p>
        </p:txBody>
      </p:sp>
      <p:sp>
        <p:nvSpPr>
          <p:cNvPr id="3" name="2 Marcador de contenido"/>
          <p:cNvSpPr>
            <a:spLocks noGrp="1"/>
          </p:cNvSpPr>
          <p:nvPr>
            <p:ph idx="1"/>
          </p:nvPr>
        </p:nvSpPr>
        <p:spPr>
          <a:xfrm>
            <a:off x="594360" y="2204864"/>
            <a:ext cx="7955280" cy="4069080"/>
          </a:xfrm>
        </p:spPr>
        <p:txBody>
          <a:bodyPr>
            <a:normAutofit/>
          </a:bodyPr>
          <a:lstStyle/>
          <a:p>
            <a:pPr marL="0" indent="0">
              <a:buNone/>
            </a:pPr>
            <a:r>
              <a:rPr lang="es-MX" sz="2000" dirty="0" smtClean="0"/>
              <a:t/>
            </a:r>
            <a:br>
              <a:rPr lang="es-MX" sz="2000" dirty="0" smtClean="0"/>
            </a:br>
            <a:r>
              <a:rPr lang="es-MX" sz="2000" dirty="0" smtClean="0"/>
              <a:t/>
            </a:r>
            <a:br>
              <a:rPr lang="es-MX" sz="2000" dirty="0" smtClean="0"/>
            </a:br>
            <a:endParaRPr lang="es-MX" sz="2000" dirty="0" smtClean="0"/>
          </a:p>
        </p:txBody>
      </p:sp>
      <p:pic>
        <p:nvPicPr>
          <p:cNvPr id="4" name="Imagen 3"/>
          <p:cNvPicPr>
            <a:picLocks noChangeAspect="1"/>
          </p:cNvPicPr>
          <p:nvPr/>
        </p:nvPicPr>
        <p:blipFill>
          <a:blip r:embed="rId2" cstate="print">
            <a:duotone>
              <a:schemeClr val="accent6">
                <a:shade val="45000"/>
                <a:satMod val="135000"/>
              </a:schemeClr>
              <a:prstClr val="white"/>
            </a:duotone>
          </a:blip>
          <a:stretch>
            <a:fillRect/>
          </a:stretch>
        </p:blipFill>
        <p:spPr>
          <a:xfrm>
            <a:off x="1727685" y="1798042"/>
            <a:ext cx="6552728" cy="488272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75035" y="620688"/>
            <a:ext cx="7128792" cy="2511835"/>
          </a:xfrm>
        </p:spPr>
        <p:txBody>
          <a:bodyPr anchor="ctr">
            <a:noAutofit/>
          </a:bodyPr>
          <a:lstStyle/>
          <a:p>
            <a:pPr algn="ctr"/>
            <a:r>
              <a:rPr lang="es-MX" dirty="0" smtClean="0">
                <a:solidFill>
                  <a:srgbClr val="FFFF66"/>
                </a:solidFill>
              </a:rPr>
              <a:t>MODELOS DE INVENTARIO PARA LA DEMANDA INDEPENDIENTE</a:t>
            </a:r>
            <a:endParaRPr lang="es-MX" dirty="0">
              <a:solidFill>
                <a:srgbClr val="FFFF66"/>
              </a:solidFill>
            </a:endParaRPr>
          </a:p>
        </p:txBody>
      </p:sp>
      <p:pic>
        <p:nvPicPr>
          <p:cNvPr id="3" name="Imagen 2"/>
          <p:cNvPicPr>
            <a:picLocks noChangeAspect="1"/>
          </p:cNvPicPr>
          <p:nvPr/>
        </p:nvPicPr>
        <p:blipFill rotWithShape="1">
          <a:blip r:embed="rId2"/>
          <a:srcRect b="8861"/>
          <a:stretch/>
        </p:blipFill>
        <p:spPr>
          <a:xfrm>
            <a:off x="1835696" y="2924944"/>
            <a:ext cx="5627489" cy="245671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188640"/>
            <a:ext cx="7704667" cy="1584176"/>
          </a:xfrm>
        </p:spPr>
        <p:txBody>
          <a:bodyPr>
            <a:normAutofit/>
          </a:bodyPr>
          <a:lstStyle/>
          <a:p>
            <a:r>
              <a:rPr lang="es-MX" sz="3200" dirty="0">
                <a:solidFill>
                  <a:srgbClr val="FFFF66"/>
                </a:solidFill>
              </a:rPr>
              <a:t>DE LA CANTIDAD ECONÓMICA A ORDENAR (EOQ)</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051270800"/>
              </p:ext>
            </p:extLst>
          </p:nvPr>
        </p:nvGraphicFramePr>
        <p:xfrm>
          <a:off x="323528" y="1700808"/>
          <a:ext cx="864096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3328" y="332656"/>
            <a:ext cx="7262275" cy="1459631"/>
          </a:xfrm>
        </p:spPr>
        <p:txBody>
          <a:bodyPr>
            <a:normAutofit/>
          </a:bodyPr>
          <a:lstStyle/>
          <a:p>
            <a:r>
              <a:rPr lang="es-MX" sz="3200" dirty="0" smtClean="0">
                <a:solidFill>
                  <a:srgbClr val="FFFF66"/>
                </a:solidFill>
              </a:rPr>
              <a:t>Determinación del tamaño de orden óptimo en Sharp</a:t>
            </a:r>
            <a:endParaRPr lang="es-MX" sz="3200" dirty="0">
              <a:solidFill>
                <a:srgbClr val="FFFF66"/>
              </a:solidFill>
            </a:endParaRPr>
          </a:p>
        </p:txBody>
      </p:sp>
      <p:sp>
        <p:nvSpPr>
          <p:cNvPr id="4" name="Rectángulo 3"/>
          <p:cNvSpPr/>
          <p:nvPr/>
        </p:nvSpPr>
        <p:spPr>
          <a:xfrm>
            <a:off x="827584" y="1268760"/>
            <a:ext cx="8136904" cy="5324535"/>
          </a:xfrm>
          <a:prstGeom prst="rect">
            <a:avLst/>
          </a:prstGeom>
        </p:spPr>
        <p:txBody>
          <a:bodyPr wrap="square">
            <a:spAutoFit/>
          </a:bodyPr>
          <a:lstStyle/>
          <a:p>
            <a:pPr algn="just"/>
            <a:endParaRPr lang="es-MX" sz="3200" dirty="0">
              <a:ln w="3175" cmpd="sng">
                <a:noFill/>
              </a:ln>
              <a:solidFill>
                <a:srgbClr val="FFFF00"/>
              </a:solidFill>
              <a:latin typeface="+mj-lt"/>
              <a:ea typeface="+mj-ea"/>
              <a:cs typeface="+mj-cs"/>
            </a:endParaRPr>
          </a:p>
          <a:p>
            <a:pPr algn="just"/>
            <a:r>
              <a:rPr lang="es-MX" sz="2400" dirty="0" smtClean="0">
                <a:solidFill>
                  <a:schemeClr val="bg1"/>
                </a:solidFill>
              </a:rPr>
              <a:t>Ejemplo 1:</a:t>
            </a:r>
          </a:p>
          <a:p>
            <a:pPr algn="just"/>
            <a:endParaRPr lang="es-MX" sz="2400" dirty="0">
              <a:solidFill>
                <a:schemeClr val="bg1"/>
              </a:solidFill>
            </a:endParaRPr>
          </a:p>
          <a:p>
            <a:pPr marL="342900" indent="-342900" algn="just">
              <a:buFont typeface="Wingdings" panose="05000000000000000000" pitchFamily="2" charset="2"/>
              <a:buChar char="Ø"/>
            </a:pPr>
            <a:r>
              <a:rPr lang="es-MX" sz="2400" dirty="0" smtClean="0">
                <a:solidFill>
                  <a:schemeClr val="bg1"/>
                </a:solidFill>
              </a:rPr>
              <a:t>Determinación del tamaño de orden optimo en Sharp,Inc.</a:t>
            </a:r>
          </a:p>
          <a:p>
            <a:pPr algn="just"/>
            <a:endParaRPr lang="es-MX" sz="2000" dirty="0" smtClean="0">
              <a:solidFill>
                <a:schemeClr val="bg1"/>
              </a:solidFill>
            </a:endParaRPr>
          </a:p>
          <a:p>
            <a:pPr algn="just"/>
            <a:r>
              <a:rPr lang="es-MX" sz="2400" dirty="0">
                <a:solidFill>
                  <a:schemeClr val="bg1"/>
                </a:solidFill>
              </a:rPr>
              <a:t> </a:t>
            </a:r>
            <a:r>
              <a:rPr lang="es-MX" sz="2400" dirty="0" smtClean="0">
                <a:solidFill>
                  <a:schemeClr val="bg1"/>
                </a:solidFill>
              </a:rPr>
              <a:t>A Sharp,Inc., una compañía que comercializa agujas hipodérmicas indoloras para hospitales, le gustaría reducir su costo de inventario al determinar el numero optimo de agujas hipodérmicas  que bebe solicitar en cada orden.</a:t>
            </a:r>
          </a:p>
          <a:p>
            <a:pPr algn="just"/>
            <a:endParaRPr lang="es-MX" sz="2400" dirty="0" smtClean="0">
              <a:solidFill>
                <a:schemeClr val="bg1"/>
              </a:solidFill>
            </a:endParaRPr>
          </a:p>
          <a:p>
            <a:pPr algn="just"/>
            <a:r>
              <a:rPr lang="es-MX" sz="2400" dirty="0" smtClean="0">
                <a:solidFill>
                  <a:schemeClr val="accent1">
                    <a:lumMod val="40000"/>
                    <a:lumOff val="60000"/>
                  </a:schemeClr>
                </a:solidFill>
              </a:rPr>
              <a:t>Método: </a:t>
            </a:r>
            <a:r>
              <a:rPr lang="es-MX" sz="2400" dirty="0">
                <a:solidFill>
                  <a:schemeClr val="bg1"/>
                </a:solidFill>
              </a:rPr>
              <a:t>S</a:t>
            </a:r>
            <a:r>
              <a:rPr lang="es-MX" sz="2400" dirty="0" smtClean="0">
                <a:solidFill>
                  <a:schemeClr val="bg1"/>
                </a:solidFill>
              </a:rPr>
              <a:t>u demanda anual es de 1000 unidades; el costo de preparar u ordenar es de  $10 por orden, y el costo anual de mantener el inventario por unidad es de  $0.50.</a:t>
            </a:r>
          </a:p>
          <a:p>
            <a:pPr algn="just"/>
            <a:endParaRPr lang="es-MX" sz="2400" dirty="0">
              <a:solidFill>
                <a:schemeClr val="bg1"/>
              </a:solidFill>
            </a:endParaRPr>
          </a:p>
        </p:txBody>
      </p:sp>
    </p:spTree>
    <p:extLst>
      <p:ext uri="{BB962C8B-B14F-4D97-AF65-F5344CB8AC3E}">
        <p14:creationId xmlns:p14="http://schemas.microsoft.com/office/powerpoint/2010/main" val="36945535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p:cNvSpPr/>
              <p:nvPr/>
            </p:nvSpPr>
            <p:spPr>
              <a:xfrm>
                <a:off x="901539" y="1268760"/>
                <a:ext cx="7992888" cy="5658087"/>
              </a:xfrm>
              <a:prstGeom prst="rect">
                <a:avLst/>
              </a:prstGeom>
            </p:spPr>
            <p:txBody>
              <a:bodyPr wrap="square">
                <a:spAutoFit/>
              </a:bodyPr>
              <a:lstStyle/>
              <a:p>
                <a:r>
                  <a:rPr lang="es-MX" sz="2400" dirty="0" smtClean="0">
                    <a:solidFill>
                      <a:schemeClr val="bg1"/>
                    </a:solidFill>
                  </a:rPr>
                  <a:t> </a:t>
                </a:r>
                <a:r>
                  <a:rPr lang="es-MX" sz="2400" dirty="0" smtClean="0">
                    <a:solidFill>
                      <a:schemeClr val="accent1">
                        <a:lumMod val="40000"/>
                        <a:lumOff val="60000"/>
                      </a:schemeClr>
                    </a:solidFill>
                  </a:rPr>
                  <a:t>Solución</a:t>
                </a:r>
                <a:r>
                  <a:rPr lang="es-MX" sz="2400" dirty="0">
                    <a:solidFill>
                      <a:schemeClr val="accent1">
                        <a:lumMod val="40000"/>
                        <a:lumOff val="60000"/>
                      </a:schemeClr>
                    </a:solidFill>
                  </a:rPr>
                  <a:t>:</a:t>
                </a:r>
                <a:r>
                  <a:rPr lang="es-MX" sz="2400" dirty="0">
                    <a:solidFill>
                      <a:schemeClr val="tx2">
                        <a:lumMod val="40000"/>
                        <a:lumOff val="60000"/>
                      </a:schemeClr>
                    </a:solidFill>
                  </a:rPr>
                  <a:t> </a:t>
                </a:r>
                <a:r>
                  <a:rPr lang="es-MX" sz="2400" dirty="0" smtClean="0">
                    <a:solidFill>
                      <a:schemeClr val="bg1"/>
                    </a:solidFill>
                  </a:rPr>
                  <a:t>Usando </a:t>
                </a:r>
                <a:r>
                  <a:rPr lang="es-MX" sz="2400" dirty="0">
                    <a:solidFill>
                      <a:schemeClr val="bg1"/>
                    </a:solidFill>
                  </a:rPr>
                  <a:t>estas cifras, se puede calcular el numero </a:t>
                </a:r>
                <a:r>
                  <a:rPr lang="es-MX" sz="2400" dirty="0" smtClean="0">
                    <a:solidFill>
                      <a:schemeClr val="bg1"/>
                    </a:solidFill>
                  </a:rPr>
                  <a:t>optimo </a:t>
                </a:r>
                <a:r>
                  <a:rPr lang="es-MX" sz="2400" dirty="0">
                    <a:solidFill>
                      <a:schemeClr val="bg1"/>
                    </a:solidFill>
                  </a:rPr>
                  <a:t>de unidades por </a:t>
                </a:r>
                <a:r>
                  <a:rPr lang="es-MX" sz="2400" dirty="0" smtClean="0">
                    <a:solidFill>
                      <a:schemeClr val="bg1"/>
                    </a:solidFill>
                  </a:rPr>
                  <a:t>orden: </a:t>
                </a:r>
              </a:p>
              <a:p>
                <a:endParaRPr lang="es-MX" sz="2400" dirty="0" smtClean="0">
                  <a:solidFill>
                    <a:schemeClr val="bg1"/>
                  </a:solidFill>
                </a:endParaRPr>
              </a:p>
              <a:p>
                <a:r>
                  <a:rPr lang="es-MX" sz="2400" dirty="0" smtClean="0">
                    <a:solidFill>
                      <a:schemeClr val="bg1"/>
                    </a:solidFill>
                  </a:rPr>
                  <a:t>Q*=</a:t>
                </a:r>
                <a14:m>
                  <m:oMath xmlns:m="http://schemas.openxmlformats.org/officeDocument/2006/math">
                    <m:rad>
                      <m:radPr>
                        <m:degHide m:val="on"/>
                        <m:ctrlPr>
                          <a:rPr lang="es-MX" sz="2400" i="1" smtClean="0">
                            <a:solidFill>
                              <a:schemeClr val="bg1"/>
                            </a:solidFill>
                            <a:latin typeface="Cambria Math" panose="02040503050406030204" pitchFamily="18" charset="0"/>
                            <a:ea typeface="Cambria Math" panose="02040503050406030204" pitchFamily="18" charset="0"/>
                          </a:rPr>
                        </m:ctrlPr>
                      </m:radPr>
                      <m:deg/>
                      <m:e>
                        <m:f>
                          <m:fPr>
                            <m:ctrlPr>
                              <a:rPr lang="es-MX" sz="2400" i="1" smtClean="0">
                                <a:solidFill>
                                  <a:schemeClr val="bg1"/>
                                </a:solidFill>
                                <a:latin typeface="Cambria Math" panose="02040503050406030204" pitchFamily="18" charset="0"/>
                                <a:ea typeface="Cambria Math" panose="02040503050406030204" pitchFamily="18" charset="0"/>
                              </a:rPr>
                            </m:ctrlPr>
                          </m:fPr>
                          <m:num>
                            <m:r>
                              <a:rPr lang="es-MX" sz="2400" b="0" i="1" smtClean="0">
                                <a:solidFill>
                                  <a:schemeClr val="bg1"/>
                                </a:solidFill>
                                <a:latin typeface="Cambria Math" panose="02040503050406030204" pitchFamily="18" charset="0"/>
                                <a:ea typeface="Cambria Math" panose="02040503050406030204" pitchFamily="18" charset="0"/>
                              </a:rPr>
                              <m:t>2</m:t>
                            </m:r>
                            <m:r>
                              <a:rPr lang="es-MX" sz="2400" b="0" i="1" smtClean="0">
                                <a:solidFill>
                                  <a:schemeClr val="bg1"/>
                                </a:solidFill>
                                <a:latin typeface="Cambria Math" panose="02040503050406030204" pitchFamily="18" charset="0"/>
                                <a:ea typeface="Cambria Math" panose="02040503050406030204" pitchFamily="18" charset="0"/>
                              </a:rPr>
                              <m:t>𝐷𝑆</m:t>
                            </m:r>
                          </m:num>
                          <m:den>
                            <m:r>
                              <a:rPr lang="es-MX" sz="2400" b="0" i="1" smtClean="0">
                                <a:solidFill>
                                  <a:schemeClr val="bg1"/>
                                </a:solidFill>
                                <a:latin typeface="Cambria Math" panose="02040503050406030204" pitchFamily="18" charset="0"/>
                                <a:ea typeface="Cambria Math" panose="02040503050406030204" pitchFamily="18" charset="0"/>
                              </a:rPr>
                              <m:t>𝐻</m:t>
                            </m:r>
                          </m:den>
                        </m:f>
                      </m:e>
                    </m:rad>
                  </m:oMath>
                </a14:m>
                <a:endParaRPr lang="es-MX" sz="2400" dirty="0" smtClean="0">
                  <a:solidFill>
                    <a:schemeClr val="bg1"/>
                  </a:solidFill>
                </a:endParaRPr>
              </a:p>
              <a:p>
                <a:r>
                  <a:rPr lang="es-MX" sz="2400" dirty="0">
                    <a:solidFill>
                      <a:schemeClr val="bg1"/>
                    </a:solidFill>
                  </a:rPr>
                  <a:t>Q*=</a:t>
                </a:r>
                <a14:m>
                  <m:oMath xmlns:m="http://schemas.openxmlformats.org/officeDocument/2006/math">
                    <m:rad>
                      <m:radPr>
                        <m:degHide m:val="on"/>
                        <m:ctrlPr>
                          <a:rPr lang="es-MX" sz="2400" i="1">
                            <a:solidFill>
                              <a:schemeClr val="bg1"/>
                            </a:solidFill>
                            <a:latin typeface="Cambria Math" panose="02040503050406030204" pitchFamily="18" charset="0"/>
                            <a:ea typeface="Cambria Math" panose="02040503050406030204" pitchFamily="18" charset="0"/>
                          </a:rPr>
                        </m:ctrlPr>
                      </m:radPr>
                      <m:deg/>
                      <m:e>
                        <m:f>
                          <m:fPr>
                            <m:ctrlPr>
                              <a:rPr lang="es-MX" sz="2400" i="1">
                                <a:solidFill>
                                  <a:schemeClr val="bg1"/>
                                </a:solidFill>
                                <a:latin typeface="Cambria Math" panose="02040503050406030204" pitchFamily="18" charset="0"/>
                                <a:ea typeface="Cambria Math" panose="02040503050406030204" pitchFamily="18" charset="0"/>
                              </a:rPr>
                            </m:ctrlPr>
                          </m:fPr>
                          <m:num>
                            <m:r>
                              <a:rPr lang="es-MX" sz="2400" i="1">
                                <a:solidFill>
                                  <a:schemeClr val="bg1"/>
                                </a:solidFill>
                                <a:latin typeface="Cambria Math" panose="02040503050406030204" pitchFamily="18" charset="0"/>
                                <a:ea typeface="Cambria Math" panose="02040503050406030204" pitchFamily="18" charset="0"/>
                              </a:rPr>
                              <m:t>2</m:t>
                            </m:r>
                            <m:d>
                              <m:dPr>
                                <m:ctrlPr>
                                  <a:rPr lang="es-MX" sz="2400" b="0" i="1" smtClean="0">
                                    <a:solidFill>
                                      <a:schemeClr val="bg1"/>
                                    </a:solidFill>
                                    <a:latin typeface="Cambria Math" panose="02040503050406030204" pitchFamily="18" charset="0"/>
                                    <a:ea typeface="Cambria Math" panose="02040503050406030204" pitchFamily="18" charset="0"/>
                                  </a:rPr>
                                </m:ctrlPr>
                              </m:dPr>
                              <m:e>
                                <m:r>
                                  <a:rPr lang="es-MX" sz="2400" b="0" i="1" smtClean="0">
                                    <a:solidFill>
                                      <a:schemeClr val="bg1"/>
                                    </a:solidFill>
                                    <a:latin typeface="Cambria Math" panose="02040503050406030204" pitchFamily="18" charset="0"/>
                                    <a:ea typeface="Cambria Math" panose="02040503050406030204" pitchFamily="18" charset="0"/>
                                  </a:rPr>
                                  <m:t>1000</m:t>
                                </m:r>
                              </m:e>
                            </m:d>
                            <m:r>
                              <a:rPr lang="es-MX" sz="2400" b="0" i="1" smtClean="0">
                                <a:solidFill>
                                  <a:schemeClr val="bg1"/>
                                </a:solidFill>
                                <a:latin typeface="Cambria Math" panose="02040503050406030204" pitchFamily="18" charset="0"/>
                                <a:ea typeface="Cambria Math" panose="02040503050406030204" pitchFamily="18" charset="0"/>
                              </a:rPr>
                              <m:t>(10)</m:t>
                            </m:r>
                          </m:num>
                          <m:den>
                            <m:r>
                              <a:rPr lang="es-MX" sz="2400" b="0" i="1" smtClean="0">
                                <a:solidFill>
                                  <a:schemeClr val="bg1"/>
                                </a:solidFill>
                                <a:latin typeface="Cambria Math" panose="02040503050406030204" pitchFamily="18" charset="0"/>
                                <a:ea typeface="Cambria Math" panose="02040503050406030204" pitchFamily="18" charset="0"/>
                              </a:rPr>
                              <m:t>0.50</m:t>
                            </m:r>
                          </m:den>
                        </m:f>
                      </m:e>
                    </m:rad>
                  </m:oMath>
                </a14:m>
                <a:r>
                  <a:rPr lang="es-MX" sz="2400" dirty="0" smtClean="0">
                    <a:solidFill>
                      <a:schemeClr val="bg1"/>
                    </a:solidFill>
                  </a:rPr>
                  <a:t>=</a:t>
                </a:r>
                <a14:m>
                  <m:oMath xmlns:m="http://schemas.openxmlformats.org/officeDocument/2006/math">
                    <m:rad>
                      <m:radPr>
                        <m:degHide m:val="on"/>
                        <m:ctrlPr>
                          <a:rPr lang="es-MX" sz="2400" i="1" dirty="0" smtClean="0">
                            <a:solidFill>
                              <a:schemeClr val="bg1"/>
                            </a:solidFill>
                            <a:latin typeface="Cambria Math" panose="02040503050406030204" pitchFamily="18" charset="0"/>
                          </a:rPr>
                        </m:ctrlPr>
                      </m:radPr>
                      <m:deg/>
                      <m:e>
                        <m:r>
                          <a:rPr lang="es-MX" sz="2400" b="0" i="1" dirty="0" smtClean="0">
                            <a:solidFill>
                              <a:schemeClr val="bg1"/>
                            </a:solidFill>
                            <a:latin typeface="Cambria Math" panose="02040503050406030204" pitchFamily="18" charset="0"/>
                          </a:rPr>
                          <m:t>40000 </m:t>
                        </m:r>
                      </m:e>
                    </m:rad>
                    <m:r>
                      <a:rPr lang="es-MX" sz="2400" b="0" i="1" dirty="0" smtClean="0">
                        <a:solidFill>
                          <a:schemeClr val="bg1"/>
                        </a:solidFill>
                        <a:latin typeface="Cambria Math" panose="02040503050406030204" pitchFamily="18" charset="0"/>
                      </a:rPr>
                      <m:t>=</m:t>
                    </m:r>
                    <m:r>
                      <a:rPr lang="es-MX" sz="2400" b="0" i="1" dirty="0" smtClean="0">
                        <a:solidFill>
                          <a:srgbClr val="FFFF00"/>
                        </a:solidFill>
                        <a:latin typeface="Cambria Math" panose="02040503050406030204" pitchFamily="18" charset="0"/>
                      </a:rPr>
                      <m:t>200</m:t>
                    </m:r>
                  </m:oMath>
                </a14:m>
                <a:r>
                  <a:rPr lang="es-MX" sz="2400" dirty="0" smtClean="0">
                    <a:solidFill>
                      <a:srgbClr val="FFFF00"/>
                    </a:solidFill>
                  </a:rPr>
                  <a:t> Unidades</a:t>
                </a:r>
              </a:p>
              <a:p>
                <a:endParaRPr lang="es-MX" sz="2400" dirty="0" smtClean="0">
                  <a:solidFill>
                    <a:schemeClr val="bg1"/>
                  </a:solidFill>
                </a:endParaRPr>
              </a:p>
              <a:p>
                <a:pPr algn="just"/>
                <a:r>
                  <a:rPr lang="es-MX" sz="2400" dirty="0" smtClean="0">
                    <a:solidFill>
                      <a:schemeClr val="accent1">
                        <a:lumMod val="40000"/>
                        <a:lumOff val="60000"/>
                      </a:schemeClr>
                    </a:solidFill>
                  </a:rPr>
                  <a:t>Razonamiento:</a:t>
                </a:r>
                <a:r>
                  <a:rPr lang="es-MX" sz="2400" dirty="0" smtClean="0">
                    <a:solidFill>
                      <a:schemeClr val="tx2">
                        <a:lumMod val="40000"/>
                        <a:lumOff val="60000"/>
                      </a:schemeClr>
                    </a:solidFill>
                  </a:rPr>
                  <a:t> </a:t>
                </a:r>
                <a:r>
                  <a:rPr lang="es-MX" sz="2400" dirty="0" smtClean="0">
                    <a:solidFill>
                      <a:schemeClr val="bg1"/>
                    </a:solidFill>
                  </a:rPr>
                  <a:t>ahora Sharp, Inc., sabe cuantas agujas pedir por orden. También tiene una base para determinar  los costos de ordenar y mantener el inventario para este articulo, </a:t>
                </a:r>
                <a:r>
                  <a:rPr lang="es-MX" sz="2400" dirty="0" err="1" smtClean="0">
                    <a:solidFill>
                      <a:schemeClr val="bg1"/>
                    </a:solidFill>
                  </a:rPr>
                  <a:t>asi</a:t>
                </a:r>
                <a:r>
                  <a:rPr lang="es-MX" sz="2400" dirty="0" smtClean="0">
                    <a:solidFill>
                      <a:schemeClr val="bg1"/>
                    </a:solidFill>
                  </a:rPr>
                  <a:t> como el numero de ordenes  que serán procesadas para por los departamentos de recepción e inventario.</a:t>
                </a:r>
              </a:p>
              <a:p>
                <a:endParaRPr lang="es-MX" sz="2400" dirty="0" smtClean="0">
                  <a:solidFill>
                    <a:schemeClr val="bg1"/>
                  </a:solidFill>
                </a:endParaRPr>
              </a:p>
              <a:p>
                <a:endParaRPr lang="es-MX" sz="2400" dirty="0">
                  <a:solidFill>
                    <a:schemeClr val="bg1"/>
                  </a:solidFill>
                </a:endParaRPr>
              </a:p>
            </p:txBody>
          </p:sp>
        </mc:Choice>
        <mc:Fallback xmlns="">
          <p:sp>
            <p:nvSpPr>
              <p:cNvPr id="4" name="Rectángulo 3"/>
              <p:cNvSpPr>
                <a:spLocks noRot="1" noChangeAspect="1" noMove="1" noResize="1" noEditPoints="1" noAdjustHandles="1" noChangeArrowheads="1" noChangeShapeType="1" noTextEdit="1"/>
              </p:cNvSpPr>
              <p:nvPr/>
            </p:nvSpPr>
            <p:spPr>
              <a:xfrm>
                <a:off x="901539" y="1268760"/>
                <a:ext cx="7992888" cy="5658087"/>
              </a:xfrm>
              <a:prstGeom prst="rect">
                <a:avLst/>
              </a:prstGeom>
              <a:blipFill rotWithShape="1">
                <a:blip r:embed="rId2"/>
                <a:stretch>
                  <a:fillRect l="-1220" t="-862" r="-1144"/>
                </a:stretch>
              </a:blipFill>
            </p:spPr>
            <p:txBody>
              <a:bodyPr/>
              <a:lstStyle/>
              <a:p>
                <a:r>
                  <a:rPr lang="es-MX">
                    <a:noFill/>
                  </a:rPr>
                  <a:t> </a:t>
                </a:r>
              </a:p>
            </p:txBody>
          </p:sp>
        </mc:Fallback>
      </mc:AlternateContent>
    </p:spTree>
    <p:extLst>
      <p:ext uri="{BB962C8B-B14F-4D97-AF65-F5344CB8AC3E}">
        <p14:creationId xmlns:p14="http://schemas.microsoft.com/office/powerpoint/2010/main" val="2713533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ángulo 4"/>
              <p:cNvSpPr/>
              <p:nvPr/>
            </p:nvSpPr>
            <p:spPr>
              <a:xfrm>
                <a:off x="971600" y="908720"/>
                <a:ext cx="7738779" cy="4049570"/>
              </a:xfrm>
              <a:prstGeom prst="rect">
                <a:avLst/>
              </a:prstGeom>
            </p:spPr>
            <p:txBody>
              <a:bodyPr wrap="square">
                <a:spAutoFit/>
              </a:bodyPr>
              <a:lstStyle/>
              <a:p>
                <a:pPr algn="just"/>
                <a:r>
                  <a:rPr lang="es-MX" sz="2400" dirty="0" smtClean="0">
                    <a:solidFill>
                      <a:srgbClr val="FFFF66"/>
                    </a:solidFill>
                  </a:rPr>
                  <a:t>Ejemplo 2: Calculo </a:t>
                </a:r>
                <a:r>
                  <a:rPr lang="es-MX" sz="2400" dirty="0">
                    <a:solidFill>
                      <a:srgbClr val="FFFF66"/>
                    </a:solidFill>
                  </a:rPr>
                  <a:t>del numero de ordenes y del tiempo </a:t>
                </a:r>
                <a:r>
                  <a:rPr lang="es-MX" sz="2400" dirty="0" smtClean="0">
                    <a:solidFill>
                      <a:srgbClr val="FFFF66"/>
                    </a:solidFill>
                  </a:rPr>
                  <a:t>entre ordenes en Sharp.</a:t>
                </a:r>
              </a:p>
              <a:p>
                <a:endParaRPr lang="es-MX" sz="2400" dirty="0" smtClean="0">
                  <a:solidFill>
                    <a:schemeClr val="bg1"/>
                  </a:solidFill>
                </a:endParaRPr>
              </a:p>
              <a:p>
                <a:pPr algn="just"/>
                <a:r>
                  <a:rPr lang="es-MX" sz="2400" dirty="0" smtClean="0">
                    <a:solidFill>
                      <a:schemeClr val="bg1"/>
                    </a:solidFill>
                  </a:rPr>
                  <a:t>Sharp,Inc., tiene un año de 250 días hábiles y desea encontrar  el numero de ordenes </a:t>
                </a:r>
                <a:r>
                  <a:rPr lang="es-MX" sz="2400" i="1" dirty="0" smtClean="0">
                    <a:solidFill>
                      <a:schemeClr val="bg1"/>
                    </a:solidFill>
                  </a:rPr>
                  <a:t>(N)  </a:t>
                </a:r>
                <a:r>
                  <a:rPr lang="es-MX" sz="2400" dirty="0" smtClean="0">
                    <a:solidFill>
                      <a:schemeClr val="bg1"/>
                    </a:solidFill>
                  </a:rPr>
                  <a:t>y el tiempo entre ordenes </a:t>
                </a:r>
                <a:r>
                  <a:rPr lang="es-MX" sz="2400" i="1" dirty="0" smtClean="0">
                    <a:solidFill>
                      <a:schemeClr val="bg1"/>
                    </a:solidFill>
                  </a:rPr>
                  <a:t>(T) </a:t>
                </a:r>
                <a:r>
                  <a:rPr lang="es-MX" sz="2400" dirty="0" smtClean="0">
                    <a:solidFill>
                      <a:schemeClr val="bg1"/>
                    </a:solidFill>
                  </a:rPr>
                  <a:t>para este periodo.</a:t>
                </a:r>
              </a:p>
              <a:p>
                <a:endParaRPr lang="es-MX" sz="2400" dirty="0" smtClean="0">
                  <a:solidFill>
                    <a:schemeClr val="bg1"/>
                  </a:solidFill>
                </a:endParaRPr>
              </a:p>
              <a:p>
                <a:endParaRPr lang="es-MX" sz="1050" dirty="0"/>
              </a:p>
              <a:p>
                <a:r>
                  <a:rPr lang="es-MX" sz="2400" dirty="0" smtClean="0">
                    <a:solidFill>
                      <a:schemeClr val="accent1">
                        <a:lumMod val="40000"/>
                        <a:lumOff val="60000"/>
                      </a:schemeClr>
                    </a:solidFill>
                  </a:rPr>
                  <a:t>Solución: </a:t>
                </a:r>
                <a:r>
                  <a:rPr lang="es-MX" sz="2400" dirty="0" smtClean="0">
                    <a:solidFill>
                      <a:schemeClr val="bg1"/>
                    </a:solidFill>
                  </a:rPr>
                  <a:t>usando los datos del ejemplo anterior tenemos</a:t>
                </a:r>
                <a:endParaRPr lang="es-MX" sz="2800" dirty="0" smtClean="0">
                  <a:solidFill>
                    <a:schemeClr val="bg1"/>
                  </a:solidFill>
                </a:endParaRPr>
              </a:p>
              <a:p>
                <a:endParaRPr lang="es-MX" sz="1200" dirty="0" smtClean="0">
                  <a:solidFill>
                    <a:schemeClr val="bg1"/>
                  </a:solidFill>
                </a:endParaRPr>
              </a:p>
              <a:p>
                <a:r>
                  <a:rPr lang="es-MX" sz="2800" b="0" dirty="0" smtClean="0">
                    <a:solidFill>
                      <a:schemeClr val="bg1"/>
                    </a:solidFill>
                  </a:rPr>
                  <a:t>   </a:t>
                </a:r>
                <a14:m>
                  <m:oMath xmlns:m="http://schemas.openxmlformats.org/officeDocument/2006/math">
                    <m:r>
                      <a:rPr lang="es-MX" sz="2400" b="0" i="1" smtClean="0">
                        <a:solidFill>
                          <a:schemeClr val="bg1"/>
                        </a:solidFill>
                        <a:latin typeface="Cambria Math" panose="02040503050406030204" pitchFamily="18" charset="0"/>
                      </a:rPr>
                      <m:t>𝑁</m:t>
                    </m:r>
                    <m:r>
                      <a:rPr lang="es-MX" sz="2400" b="0" i="1" smtClean="0">
                        <a:solidFill>
                          <a:schemeClr val="bg1"/>
                        </a:solidFill>
                        <a:latin typeface="Cambria Math" panose="02040503050406030204" pitchFamily="18" charset="0"/>
                      </a:rPr>
                      <m:t>= </m:t>
                    </m:r>
                    <m:f>
                      <m:fPr>
                        <m:ctrlPr>
                          <a:rPr lang="es-MX" sz="2400" b="0" i="1" smtClean="0">
                            <a:solidFill>
                              <a:schemeClr val="bg1"/>
                            </a:solidFill>
                            <a:latin typeface="Cambria Math" panose="02040503050406030204" pitchFamily="18" charset="0"/>
                          </a:rPr>
                        </m:ctrlPr>
                      </m:fPr>
                      <m:num>
                        <m:r>
                          <a:rPr lang="es-MX" sz="2400" b="0" i="1" smtClean="0">
                            <a:solidFill>
                              <a:schemeClr val="bg1"/>
                            </a:solidFill>
                            <a:latin typeface="Cambria Math" panose="02040503050406030204" pitchFamily="18" charset="0"/>
                          </a:rPr>
                          <m:t>𝐷𝑒𝑚𝑎𝑛𝑑𝑎</m:t>
                        </m:r>
                      </m:num>
                      <m:den>
                        <m:r>
                          <a:rPr lang="es-MX" sz="2400" b="0" i="1" smtClean="0">
                            <a:solidFill>
                              <a:schemeClr val="bg1"/>
                            </a:solidFill>
                            <a:latin typeface="Cambria Math" panose="02040503050406030204" pitchFamily="18" charset="0"/>
                          </a:rPr>
                          <m:t>𝐶𝑎𝑛𝑡𝑖𝑑𝑎𝑑</m:t>
                        </m:r>
                        <m:r>
                          <a:rPr lang="es-MX" sz="2400" b="0" i="1" smtClean="0">
                            <a:solidFill>
                              <a:schemeClr val="bg1"/>
                            </a:solidFill>
                            <a:latin typeface="Cambria Math" panose="02040503050406030204" pitchFamily="18" charset="0"/>
                          </a:rPr>
                          <m:t> </m:t>
                        </m:r>
                        <m:r>
                          <a:rPr lang="es-MX" sz="2400" b="0" i="1" smtClean="0">
                            <a:solidFill>
                              <a:schemeClr val="bg1"/>
                            </a:solidFill>
                            <a:latin typeface="Cambria Math" panose="02040503050406030204" pitchFamily="18" charset="0"/>
                          </a:rPr>
                          <m:t>𝑎</m:t>
                        </m:r>
                        <m:r>
                          <a:rPr lang="es-MX" sz="2400" b="0" i="1" smtClean="0">
                            <a:solidFill>
                              <a:schemeClr val="bg1"/>
                            </a:solidFill>
                            <a:latin typeface="Cambria Math" panose="02040503050406030204" pitchFamily="18" charset="0"/>
                          </a:rPr>
                          <m:t> </m:t>
                        </m:r>
                        <m:r>
                          <a:rPr lang="es-MX" sz="2400" b="0" i="1" smtClean="0">
                            <a:solidFill>
                              <a:schemeClr val="bg1"/>
                            </a:solidFill>
                            <a:latin typeface="Cambria Math" panose="02040503050406030204" pitchFamily="18" charset="0"/>
                          </a:rPr>
                          <m:t>𝑜𝑟𝑑𝑒𝑛𝑎𝑟</m:t>
                        </m:r>
                      </m:den>
                    </m:f>
                  </m:oMath>
                </a14:m>
                <a:r>
                  <a:rPr lang="es-MX" sz="2800" dirty="0" smtClean="0">
                    <a:solidFill>
                      <a:schemeClr val="bg1"/>
                    </a:solidFill>
                  </a:rPr>
                  <a:t> = </a:t>
                </a:r>
                <a14:m>
                  <m:oMath xmlns:m="http://schemas.openxmlformats.org/officeDocument/2006/math">
                    <m:f>
                      <m:fPr>
                        <m:ctrlPr>
                          <a:rPr lang="es-MX" sz="2800" i="1" smtClean="0">
                            <a:solidFill>
                              <a:schemeClr val="bg1"/>
                            </a:solidFill>
                            <a:latin typeface="Cambria Math" panose="02040503050406030204" pitchFamily="18" charset="0"/>
                          </a:rPr>
                        </m:ctrlPr>
                      </m:fPr>
                      <m:num>
                        <m:r>
                          <a:rPr lang="es-MX" sz="2800" b="0" i="1" smtClean="0">
                            <a:solidFill>
                              <a:schemeClr val="bg1"/>
                            </a:solidFill>
                            <a:latin typeface="Cambria Math" panose="02040503050406030204" pitchFamily="18" charset="0"/>
                          </a:rPr>
                          <m:t>𝐷</m:t>
                        </m:r>
                      </m:num>
                      <m:den>
                        <m:r>
                          <a:rPr lang="es-MX" sz="2800" b="0" i="1" smtClean="0">
                            <a:solidFill>
                              <a:schemeClr val="bg1"/>
                            </a:solidFill>
                            <a:latin typeface="Cambria Math" panose="02040503050406030204" pitchFamily="18" charset="0"/>
                          </a:rPr>
                          <m:t>𝑄</m:t>
                        </m:r>
                        <m:r>
                          <a:rPr lang="es-MX" sz="2800" b="0" i="1" smtClean="0">
                            <a:solidFill>
                              <a:schemeClr val="bg1"/>
                            </a:solidFill>
                            <a:latin typeface="Cambria Math" panose="02040503050406030204" pitchFamily="18" charset="0"/>
                          </a:rPr>
                          <m:t>∗</m:t>
                        </m:r>
                      </m:den>
                    </m:f>
                  </m:oMath>
                </a14:m>
                <a:r>
                  <a:rPr lang="es-MX" sz="2800" b="0" dirty="0" smtClean="0">
                    <a:solidFill>
                      <a:schemeClr val="bg1"/>
                    </a:solidFill>
                  </a:rPr>
                  <a:t>  </a:t>
                </a:r>
                <a14:m>
                  <m:oMath xmlns:m="http://schemas.openxmlformats.org/officeDocument/2006/math">
                    <m:r>
                      <a:rPr lang="es-MX" sz="2400" b="0" i="1" smtClean="0">
                        <a:solidFill>
                          <a:schemeClr val="bg1"/>
                        </a:solidFill>
                        <a:latin typeface="Cambria Math" panose="02040503050406030204" pitchFamily="18" charset="0"/>
                      </a:rPr>
                      <m:t>= </m:t>
                    </m:r>
                    <m:f>
                      <m:fPr>
                        <m:ctrlPr>
                          <a:rPr lang="es-MX" sz="2400" b="0" i="1" smtClean="0">
                            <a:solidFill>
                              <a:schemeClr val="bg1"/>
                            </a:solidFill>
                            <a:latin typeface="Cambria Math" panose="02040503050406030204" pitchFamily="18" charset="0"/>
                          </a:rPr>
                        </m:ctrlPr>
                      </m:fPr>
                      <m:num>
                        <m:r>
                          <a:rPr lang="es-MX" sz="2400" b="0" i="1" smtClean="0">
                            <a:solidFill>
                              <a:schemeClr val="bg1"/>
                            </a:solidFill>
                            <a:latin typeface="Cambria Math" panose="02040503050406030204" pitchFamily="18" charset="0"/>
                          </a:rPr>
                          <m:t>1000</m:t>
                        </m:r>
                      </m:num>
                      <m:den>
                        <m:r>
                          <a:rPr lang="es-MX" sz="2400" b="0" i="1" smtClean="0">
                            <a:solidFill>
                              <a:schemeClr val="bg1"/>
                            </a:solidFill>
                            <a:latin typeface="Cambria Math" panose="02040503050406030204" pitchFamily="18" charset="0"/>
                          </a:rPr>
                          <m:t>200</m:t>
                        </m:r>
                      </m:den>
                    </m:f>
                    <m:r>
                      <a:rPr lang="es-MX" sz="2400" b="0" i="1" smtClean="0">
                        <a:solidFill>
                          <a:schemeClr val="bg1"/>
                        </a:solidFill>
                        <a:latin typeface="Cambria Math" panose="02040503050406030204" pitchFamily="18" charset="0"/>
                      </a:rPr>
                      <m:t>=5</m:t>
                    </m:r>
                  </m:oMath>
                </a14:m>
                <a:r>
                  <a:rPr lang="es-MX" sz="2800" dirty="0" smtClean="0">
                    <a:solidFill>
                      <a:schemeClr val="bg1"/>
                    </a:solidFill>
                  </a:rPr>
                  <a:t> </a:t>
                </a:r>
                <a:r>
                  <a:rPr lang="es-MX" dirty="0" smtClean="0">
                    <a:solidFill>
                      <a:schemeClr val="bg1"/>
                    </a:solidFill>
                  </a:rPr>
                  <a:t>oredenes por año</a:t>
                </a:r>
              </a:p>
            </p:txBody>
          </p:sp>
        </mc:Choice>
        <mc:Fallback xmlns="">
          <p:sp>
            <p:nvSpPr>
              <p:cNvPr id="5" name="Rectángulo 4"/>
              <p:cNvSpPr>
                <a:spLocks noRot="1" noChangeAspect="1" noMove="1" noResize="1" noEditPoints="1" noAdjustHandles="1" noChangeArrowheads="1" noChangeShapeType="1" noTextEdit="1"/>
              </p:cNvSpPr>
              <p:nvPr/>
            </p:nvSpPr>
            <p:spPr>
              <a:xfrm>
                <a:off x="971600" y="908720"/>
                <a:ext cx="7738779" cy="4049570"/>
              </a:xfrm>
              <a:prstGeom prst="rect">
                <a:avLst/>
              </a:prstGeom>
              <a:blipFill rotWithShape="0">
                <a:blip r:embed="rId3"/>
                <a:stretch>
                  <a:fillRect l="-1181" t="-1205" r="-1181" b="-151"/>
                </a:stretch>
              </a:blipFill>
            </p:spPr>
            <p:txBody>
              <a:bodyPr/>
              <a:lstStyle/>
              <a:p>
                <a:r>
                  <a:rPr lang="es-MX">
                    <a:noFill/>
                  </a:rPr>
                  <a:t> </a:t>
                </a:r>
              </a:p>
            </p:txBody>
          </p:sp>
        </mc:Fallback>
      </mc:AlternateContent>
    </p:spTree>
    <p:extLst>
      <p:ext uri="{BB962C8B-B14F-4D97-AF65-F5344CB8AC3E}">
        <p14:creationId xmlns:p14="http://schemas.microsoft.com/office/powerpoint/2010/main" val="42419599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cstate="print"/>
          <a:stretch>
            <a:fillRect/>
          </a:stretch>
        </p:blipFill>
        <p:spPr>
          <a:xfrm>
            <a:off x="6901563" y="1983234"/>
            <a:ext cx="1800200" cy="1800200"/>
          </a:xfrm>
          <a:prstGeom prst="rect">
            <a:avLst/>
          </a:prstGeom>
        </p:spPr>
      </p:pic>
      <p:sp>
        <p:nvSpPr>
          <p:cNvPr id="2" name="1 Título"/>
          <p:cNvSpPr>
            <a:spLocks noGrp="1"/>
          </p:cNvSpPr>
          <p:nvPr>
            <p:ph type="title"/>
          </p:nvPr>
        </p:nvSpPr>
        <p:spPr>
          <a:xfrm>
            <a:off x="746483" y="332656"/>
            <a:ext cx="7955280" cy="1143763"/>
          </a:xfrm>
        </p:spPr>
        <p:txBody>
          <a:bodyPr anchor="ctr">
            <a:normAutofit/>
          </a:bodyPr>
          <a:lstStyle/>
          <a:p>
            <a:pPr algn="ctr"/>
            <a:r>
              <a:rPr lang="es-MX" sz="3200" dirty="0" smtClean="0">
                <a:solidFill>
                  <a:srgbClr val="FFFF66"/>
                </a:solidFill>
              </a:rPr>
              <a:t>CONTENIDO  TEMÁTICO </a:t>
            </a:r>
            <a:endParaRPr lang="es-MX" sz="3200" dirty="0">
              <a:solidFill>
                <a:srgbClr val="FFFF66"/>
              </a:solidFill>
            </a:endParaRPr>
          </a:p>
        </p:txBody>
      </p:sp>
      <p:sp>
        <p:nvSpPr>
          <p:cNvPr id="3" name="2 Subtítulo"/>
          <p:cNvSpPr>
            <a:spLocks noGrp="1"/>
          </p:cNvSpPr>
          <p:nvPr>
            <p:ph type="body" idx="1"/>
          </p:nvPr>
        </p:nvSpPr>
        <p:spPr>
          <a:xfrm>
            <a:off x="969677" y="2420888"/>
            <a:ext cx="7955281" cy="4067870"/>
          </a:xfrm>
        </p:spPr>
        <p:txBody>
          <a:bodyPr>
            <a:noAutofit/>
          </a:bodyPr>
          <a:lstStyle/>
          <a:p>
            <a:pPr marL="457200" indent="-457200" algn="l">
              <a:buClr>
                <a:schemeClr val="accent1">
                  <a:lumMod val="40000"/>
                  <a:lumOff val="60000"/>
                </a:schemeClr>
              </a:buClr>
              <a:buFont typeface="Arial" panose="020B0604020202020204" pitchFamily="34" charset="0"/>
              <a:buChar char="•"/>
            </a:pPr>
            <a:r>
              <a:rPr lang="es-MX" sz="2400" dirty="0" smtClean="0">
                <a:solidFill>
                  <a:schemeClr val="bg1"/>
                </a:solidFill>
              </a:rPr>
              <a:t>Concepto e importancia de inventario</a:t>
            </a:r>
          </a:p>
          <a:p>
            <a:pPr marL="914400" lvl="1" indent="-457200">
              <a:buClr>
                <a:schemeClr val="accent1">
                  <a:lumMod val="40000"/>
                  <a:lumOff val="60000"/>
                </a:schemeClr>
              </a:buClr>
              <a:buFont typeface="Arial" panose="020B0604020202020204" pitchFamily="34" charset="0"/>
              <a:buChar char="•"/>
            </a:pPr>
            <a:r>
              <a:rPr lang="es-MX" sz="2200" dirty="0" smtClean="0">
                <a:solidFill>
                  <a:schemeClr val="bg1"/>
                </a:solidFill>
              </a:rPr>
              <a:t>Funciones del inventario</a:t>
            </a:r>
          </a:p>
          <a:p>
            <a:pPr marL="914400" lvl="1" indent="-457200">
              <a:buClr>
                <a:schemeClr val="accent1">
                  <a:lumMod val="40000"/>
                  <a:lumOff val="60000"/>
                </a:schemeClr>
              </a:buClr>
              <a:buFont typeface="Arial" panose="020B0604020202020204" pitchFamily="34" charset="0"/>
              <a:buChar char="•"/>
            </a:pPr>
            <a:r>
              <a:rPr lang="es-MX" sz="2200" dirty="0" smtClean="0">
                <a:solidFill>
                  <a:schemeClr val="bg1"/>
                </a:solidFill>
              </a:rPr>
              <a:t>Tipos de inventario</a:t>
            </a:r>
          </a:p>
          <a:p>
            <a:pPr marL="457200" indent="-457200" algn="l">
              <a:buClr>
                <a:schemeClr val="accent1">
                  <a:lumMod val="40000"/>
                  <a:lumOff val="60000"/>
                </a:schemeClr>
              </a:buClr>
              <a:buFont typeface="Arial" panose="020B0604020202020204" pitchFamily="34" charset="0"/>
              <a:buChar char="•"/>
            </a:pPr>
            <a:r>
              <a:rPr lang="es-MX" sz="2400" dirty="0" smtClean="0">
                <a:solidFill>
                  <a:schemeClr val="bg1"/>
                </a:solidFill>
              </a:rPr>
              <a:t>Administración de inventarios </a:t>
            </a:r>
          </a:p>
          <a:p>
            <a:pPr marL="914400" lvl="1" indent="-457200">
              <a:buClr>
                <a:schemeClr val="accent1">
                  <a:lumMod val="40000"/>
                  <a:lumOff val="60000"/>
                </a:schemeClr>
              </a:buClr>
              <a:buFont typeface="Arial" panose="020B0604020202020204" pitchFamily="34" charset="0"/>
              <a:buChar char="•"/>
            </a:pPr>
            <a:r>
              <a:rPr lang="es-MX" sz="2200" dirty="0" smtClean="0">
                <a:solidFill>
                  <a:schemeClr val="bg1"/>
                </a:solidFill>
              </a:rPr>
              <a:t>Análisis ABC</a:t>
            </a:r>
          </a:p>
          <a:p>
            <a:pPr marL="914400" lvl="1" indent="-457200">
              <a:buClr>
                <a:schemeClr val="accent1">
                  <a:lumMod val="40000"/>
                  <a:lumOff val="60000"/>
                </a:schemeClr>
              </a:buClr>
              <a:buFont typeface="Arial" panose="020B0604020202020204" pitchFamily="34" charset="0"/>
              <a:buChar char="•"/>
            </a:pPr>
            <a:r>
              <a:rPr lang="es-MX" sz="2200" dirty="0" smtClean="0">
                <a:solidFill>
                  <a:schemeClr val="bg1"/>
                </a:solidFill>
              </a:rPr>
              <a:t>Exactitud de registro</a:t>
            </a:r>
          </a:p>
        </p:txBody>
      </p:sp>
      <p:sp>
        <p:nvSpPr>
          <p:cNvPr id="6" name="Rectángulo 5"/>
          <p:cNvSpPr/>
          <p:nvPr/>
        </p:nvSpPr>
        <p:spPr>
          <a:xfrm>
            <a:off x="971600" y="1741340"/>
            <a:ext cx="4867477" cy="461665"/>
          </a:xfrm>
          <a:prstGeom prst="rect">
            <a:avLst/>
          </a:prstGeom>
        </p:spPr>
        <p:txBody>
          <a:bodyPr wrap="square">
            <a:spAutoFit/>
          </a:bodyPr>
          <a:lstStyle/>
          <a:p>
            <a:r>
              <a:rPr lang="es-MX" sz="2400" dirty="0" smtClean="0">
                <a:solidFill>
                  <a:srgbClr val="FFFF66"/>
                </a:solidFill>
              </a:rPr>
              <a:t>UNIDAD DE COMPETENCIA  </a:t>
            </a:r>
            <a:r>
              <a:rPr lang="es-MX" sz="2400" dirty="0">
                <a:solidFill>
                  <a:srgbClr val="FFFF66"/>
                </a:solidFill>
              </a:rPr>
              <a:t>III</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899592" y="1628800"/>
                <a:ext cx="7704667" cy="3960440"/>
              </a:xfrm>
            </p:spPr>
            <p:txBody>
              <a:bodyPr>
                <a:normAutofit lnSpcReduction="10000"/>
              </a:bodyPr>
              <a:lstStyle/>
              <a:p>
                <a:endParaRPr lang="es-MX" dirty="0" smtClean="0">
                  <a:solidFill>
                    <a:schemeClr val="bg1"/>
                  </a:solidFill>
                </a:endParaRPr>
              </a:p>
              <a:p>
                <a14:m>
                  <m:oMath xmlns:m="http://schemas.openxmlformats.org/officeDocument/2006/math">
                    <m:r>
                      <a:rPr lang="es-MX" i="1">
                        <a:solidFill>
                          <a:schemeClr val="bg1"/>
                        </a:solidFill>
                        <a:latin typeface="Cambria Math" panose="02040503050406030204" pitchFamily="18" charset="0"/>
                      </a:rPr>
                      <m:t>𝑇</m:t>
                    </m:r>
                    <m:r>
                      <a:rPr lang="es-MX" i="1">
                        <a:solidFill>
                          <a:schemeClr val="bg1"/>
                        </a:solidFill>
                        <a:latin typeface="Cambria Math" panose="02040503050406030204" pitchFamily="18" charset="0"/>
                      </a:rPr>
                      <m:t>=</m:t>
                    </m:r>
                    <m:f>
                      <m:fPr>
                        <m:ctrlPr>
                          <a:rPr lang="es-MX" i="1">
                            <a:solidFill>
                              <a:schemeClr val="bg1"/>
                            </a:solidFill>
                            <a:latin typeface="Cambria Math" panose="02040503050406030204" pitchFamily="18" charset="0"/>
                          </a:rPr>
                        </m:ctrlPr>
                      </m:fPr>
                      <m:num>
                        <m:r>
                          <a:rPr lang="es-MX" i="1">
                            <a:solidFill>
                              <a:schemeClr val="bg1"/>
                            </a:solidFill>
                            <a:latin typeface="Cambria Math" panose="02040503050406030204" pitchFamily="18" charset="0"/>
                          </a:rPr>
                          <m:t>𝑁𝑢𝑚𝑒𝑟𝑜</m:t>
                        </m:r>
                        <m:r>
                          <a:rPr lang="es-MX" i="1">
                            <a:solidFill>
                              <a:schemeClr val="bg1"/>
                            </a:solidFill>
                            <a:latin typeface="Cambria Math" panose="02040503050406030204" pitchFamily="18" charset="0"/>
                          </a:rPr>
                          <m:t> </m:t>
                        </m:r>
                        <m:r>
                          <a:rPr lang="es-MX" i="1">
                            <a:solidFill>
                              <a:schemeClr val="bg1"/>
                            </a:solidFill>
                            <a:latin typeface="Cambria Math" panose="02040503050406030204" pitchFamily="18" charset="0"/>
                          </a:rPr>
                          <m:t>𝑑𝑒</m:t>
                        </m:r>
                        <m:r>
                          <a:rPr lang="es-MX" i="1">
                            <a:solidFill>
                              <a:schemeClr val="bg1"/>
                            </a:solidFill>
                            <a:latin typeface="Cambria Math" panose="02040503050406030204" pitchFamily="18" charset="0"/>
                          </a:rPr>
                          <m:t> </m:t>
                        </m:r>
                        <m:r>
                          <a:rPr lang="es-MX" i="1">
                            <a:solidFill>
                              <a:schemeClr val="bg1"/>
                            </a:solidFill>
                            <a:latin typeface="Cambria Math" panose="02040503050406030204" pitchFamily="18" charset="0"/>
                          </a:rPr>
                          <m:t>𝑑</m:t>
                        </m:r>
                        <m:r>
                          <a:rPr lang="es-MX" b="0" i="1" smtClean="0">
                            <a:solidFill>
                              <a:schemeClr val="bg1"/>
                            </a:solidFill>
                            <a:latin typeface="Cambria Math"/>
                          </a:rPr>
                          <m:t>í</m:t>
                        </m:r>
                        <m:r>
                          <a:rPr lang="es-MX" i="1">
                            <a:solidFill>
                              <a:schemeClr val="bg1"/>
                            </a:solidFill>
                            <a:latin typeface="Cambria Math" panose="02040503050406030204" pitchFamily="18" charset="0"/>
                          </a:rPr>
                          <m:t>𝑎𝑠</m:t>
                        </m:r>
                        <m:r>
                          <a:rPr lang="es-MX" i="1">
                            <a:solidFill>
                              <a:schemeClr val="bg1"/>
                            </a:solidFill>
                            <a:latin typeface="Cambria Math" panose="02040503050406030204" pitchFamily="18" charset="0"/>
                          </a:rPr>
                          <m:t> </m:t>
                        </m:r>
                        <m:r>
                          <a:rPr lang="es-MX" i="1">
                            <a:solidFill>
                              <a:schemeClr val="bg1"/>
                            </a:solidFill>
                            <a:latin typeface="Cambria Math" panose="02040503050406030204" pitchFamily="18" charset="0"/>
                          </a:rPr>
                          <m:t>𝑑𝑒</m:t>
                        </m:r>
                        <m:r>
                          <a:rPr lang="es-MX" i="1">
                            <a:solidFill>
                              <a:schemeClr val="bg1"/>
                            </a:solidFill>
                            <a:latin typeface="Cambria Math" panose="02040503050406030204" pitchFamily="18" charset="0"/>
                          </a:rPr>
                          <m:t> </m:t>
                        </m:r>
                        <m:r>
                          <a:rPr lang="es-MX" i="1">
                            <a:solidFill>
                              <a:schemeClr val="bg1"/>
                            </a:solidFill>
                            <a:latin typeface="Cambria Math" panose="02040503050406030204" pitchFamily="18" charset="0"/>
                          </a:rPr>
                          <m:t>𝑡𝑟𝑎𝑏𝑎𝑗𝑜</m:t>
                        </m:r>
                        <m:r>
                          <a:rPr lang="es-MX" i="1">
                            <a:solidFill>
                              <a:schemeClr val="bg1"/>
                            </a:solidFill>
                            <a:latin typeface="Cambria Math" panose="02040503050406030204" pitchFamily="18" charset="0"/>
                          </a:rPr>
                          <m:t> </m:t>
                        </m:r>
                        <m:r>
                          <a:rPr lang="es-MX" i="1">
                            <a:solidFill>
                              <a:schemeClr val="bg1"/>
                            </a:solidFill>
                            <a:latin typeface="Cambria Math" panose="02040503050406030204" pitchFamily="18" charset="0"/>
                          </a:rPr>
                          <m:t>𝑝𝑜𝑟</m:t>
                        </m:r>
                        <m:r>
                          <a:rPr lang="es-MX" i="1">
                            <a:solidFill>
                              <a:schemeClr val="bg1"/>
                            </a:solidFill>
                            <a:latin typeface="Cambria Math" panose="02040503050406030204" pitchFamily="18" charset="0"/>
                          </a:rPr>
                          <m:t> </m:t>
                        </m:r>
                        <m:r>
                          <a:rPr lang="es-MX" i="1">
                            <a:solidFill>
                              <a:schemeClr val="bg1"/>
                            </a:solidFill>
                            <a:latin typeface="Cambria Math" panose="02040503050406030204" pitchFamily="18" charset="0"/>
                          </a:rPr>
                          <m:t>𝑎</m:t>
                        </m:r>
                        <m:r>
                          <a:rPr lang="es-MX" i="1">
                            <a:solidFill>
                              <a:schemeClr val="bg1"/>
                            </a:solidFill>
                            <a:latin typeface="Cambria Math" panose="02040503050406030204" pitchFamily="18" charset="0"/>
                          </a:rPr>
                          <m:t>ñ</m:t>
                        </m:r>
                        <m:r>
                          <a:rPr lang="es-MX" i="1">
                            <a:solidFill>
                              <a:schemeClr val="bg1"/>
                            </a:solidFill>
                            <a:latin typeface="Cambria Math" panose="02040503050406030204" pitchFamily="18" charset="0"/>
                          </a:rPr>
                          <m:t>𝑜</m:t>
                        </m:r>
                      </m:num>
                      <m:den>
                        <m:r>
                          <a:rPr lang="es-MX" i="1">
                            <a:solidFill>
                              <a:schemeClr val="bg1"/>
                            </a:solidFill>
                            <a:latin typeface="Cambria Math" panose="02040503050406030204" pitchFamily="18" charset="0"/>
                          </a:rPr>
                          <m:t>𝑁𝑢𝑚𝑒𝑟𝑜</m:t>
                        </m:r>
                        <m:r>
                          <a:rPr lang="es-MX" i="1">
                            <a:solidFill>
                              <a:schemeClr val="bg1"/>
                            </a:solidFill>
                            <a:latin typeface="Cambria Math" panose="02040503050406030204" pitchFamily="18" charset="0"/>
                          </a:rPr>
                          <m:t> </m:t>
                        </m:r>
                        <m:r>
                          <a:rPr lang="es-MX" i="1">
                            <a:solidFill>
                              <a:schemeClr val="bg1"/>
                            </a:solidFill>
                            <a:latin typeface="Cambria Math" panose="02040503050406030204" pitchFamily="18" charset="0"/>
                          </a:rPr>
                          <m:t>𝑒𝑠𝑝𝑒𝑟𝑎𝑑𝑜</m:t>
                        </m:r>
                        <m:r>
                          <a:rPr lang="es-MX" i="1">
                            <a:solidFill>
                              <a:schemeClr val="bg1"/>
                            </a:solidFill>
                            <a:latin typeface="Cambria Math" panose="02040503050406030204" pitchFamily="18" charset="0"/>
                          </a:rPr>
                          <m:t> </m:t>
                        </m:r>
                        <m:r>
                          <a:rPr lang="es-MX" i="1">
                            <a:solidFill>
                              <a:schemeClr val="bg1"/>
                            </a:solidFill>
                            <a:latin typeface="Cambria Math" panose="02040503050406030204" pitchFamily="18" charset="0"/>
                          </a:rPr>
                          <m:t>𝑑𝑒</m:t>
                        </m:r>
                        <m:r>
                          <a:rPr lang="es-MX" i="1">
                            <a:solidFill>
                              <a:schemeClr val="bg1"/>
                            </a:solidFill>
                            <a:latin typeface="Cambria Math" panose="02040503050406030204" pitchFamily="18" charset="0"/>
                          </a:rPr>
                          <m:t> </m:t>
                        </m:r>
                        <m:r>
                          <a:rPr lang="es-MX" i="1">
                            <a:solidFill>
                              <a:schemeClr val="bg1"/>
                            </a:solidFill>
                            <a:latin typeface="Cambria Math" panose="02040503050406030204" pitchFamily="18" charset="0"/>
                          </a:rPr>
                          <m:t>𝑜𝑟𝑑𝑒𝑛𝑒𝑠</m:t>
                        </m:r>
                      </m:den>
                    </m:f>
                  </m:oMath>
                </a14:m>
                <a:r>
                  <a:rPr lang="es-MX" dirty="0">
                    <a:solidFill>
                      <a:schemeClr val="bg1"/>
                    </a:solidFill>
                  </a:rPr>
                  <a:t> </a:t>
                </a:r>
                <a:endParaRPr lang="es-MX" dirty="0" smtClean="0">
                  <a:solidFill>
                    <a:schemeClr val="bg1"/>
                  </a:solidFill>
                </a:endParaRPr>
              </a:p>
              <a:p>
                <a:endParaRPr lang="es-MX" dirty="0">
                  <a:solidFill>
                    <a:schemeClr val="bg1"/>
                  </a:solidFill>
                </a:endParaRPr>
              </a:p>
              <a:p>
                <a:r>
                  <a:rPr lang="es-MX" dirty="0">
                    <a:solidFill>
                      <a:schemeClr val="bg1"/>
                    </a:solidFill>
                  </a:rPr>
                  <a:t>=</a:t>
                </a:r>
                <a14:m>
                  <m:oMath xmlns:m="http://schemas.openxmlformats.org/officeDocument/2006/math">
                    <m:f>
                      <m:fPr>
                        <m:ctrlPr>
                          <a:rPr lang="es-MX" i="1" dirty="0">
                            <a:solidFill>
                              <a:schemeClr val="bg1"/>
                            </a:solidFill>
                            <a:latin typeface="Cambria Math" panose="02040503050406030204" pitchFamily="18" charset="0"/>
                          </a:rPr>
                        </m:ctrlPr>
                      </m:fPr>
                      <m:num>
                        <m:r>
                          <a:rPr lang="es-MX" i="1" dirty="0">
                            <a:solidFill>
                              <a:schemeClr val="bg1"/>
                            </a:solidFill>
                            <a:latin typeface="Cambria Math" panose="02040503050406030204" pitchFamily="18" charset="0"/>
                          </a:rPr>
                          <m:t>250 </m:t>
                        </m:r>
                      </m:num>
                      <m:den>
                        <m:r>
                          <a:rPr lang="es-MX" i="1" dirty="0">
                            <a:solidFill>
                              <a:schemeClr val="bg1"/>
                            </a:solidFill>
                            <a:latin typeface="Cambria Math" panose="02040503050406030204" pitchFamily="18" charset="0"/>
                          </a:rPr>
                          <m:t>5</m:t>
                        </m:r>
                      </m:den>
                    </m:f>
                    <m:r>
                      <a:rPr lang="es-MX" dirty="0">
                        <a:solidFill>
                          <a:schemeClr val="bg1"/>
                        </a:solidFill>
                        <a:latin typeface="Cambria Math" panose="02040503050406030204" pitchFamily="18" charset="0"/>
                      </a:rPr>
                      <m:t>=</m:t>
                    </m:r>
                    <m:r>
                      <a:rPr lang="es-MX" dirty="0" smtClean="0">
                        <a:solidFill>
                          <a:srgbClr val="FFFF00"/>
                        </a:solidFill>
                        <a:latin typeface="Cambria Math" panose="02040503050406030204" pitchFamily="18" charset="0"/>
                      </a:rPr>
                      <m:t>50 </m:t>
                    </m:r>
                    <m:r>
                      <m:rPr>
                        <m:sty m:val="p"/>
                      </m:rPr>
                      <a:rPr lang="es-MX" dirty="0" smtClean="0">
                        <a:solidFill>
                          <a:srgbClr val="FFFF00"/>
                        </a:solidFill>
                        <a:latin typeface="Cambria Math" panose="02040503050406030204" pitchFamily="18" charset="0"/>
                      </a:rPr>
                      <m:t>d</m:t>
                    </m:r>
                    <m:r>
                      <a:rPr lang="es-MX" b="0" i="0" dirty="0" smtClean="0">
                        <a:solidFill>
                          <a:srgbClr val="FFFF00"/>
                        </a:solidFill>
                        <a:latin typeface="Cambria Math"/>
                      </a:rPr>
                      <m:t>í</m:t>
                    </m:r>
                    <m:r>
                      <m:rPr>
                        <m:sty m:val="p"/>
                      </m:rPr>
                      <a:rPr lang="es-MX" dirty="0" smtClean="0">
                        <a:solidFill>
                          <a:srgbClr val="FFFF00"/>
                        </a:solidFill>
                        <a:latin typeface="Cambria Math" panose="02040503050406030204" pitchFamily="18" charset="0"/>
                      </a:rPr>
                      <m:t>as</m:t>
                    </m:r>
                    <m:r>
                      <a:rPr lang="es-MX" dirty="0" smtClean="0">
                        <a:solidFill>
                          <a:srgbClr val="FFFF00"/>
                        </a:solidFill>
                        <a:latin typeface="Cambria Math" panose="02040503050406030204" pitchFamily="18" charset="0"/>
                      </a:rPr>
                      <m:t> </m:t>
                    </m:r>
                    <m:r>
                      <m:rPr>
                        <m:sty m:val="p"/>
                      </m:rPr>
                      <a:rPr lang="es-MX" dirty="0" smtClean="0">
                        <a:solidFill>
                          <a:srgbClr val="FFFF00"/>
                        </a:solidFill>
                        <a:latin typeface="Cambria Math" panose="02040503050406030204" pitchFamily="18" charset="0"/>
                      </a:rPr>
                      <m:t>entre</m:t>
                    </m:r>
                    <m:r>
                      <a:rPr lang="es-MX" dirty="0" smtClean="0">
                        <a:solidFill>
                          <a:srgbClr val="FFFF00"/>
                        </a:solidFill>
                        <a:latin typeface="Cambria Math" panose="02040503050406030204" pitchFamily="18" charset="0"/>
                      </a:rPr>
                      <m:t> </m:t>
                    </m:r>
                    <m:r>
                      <m:rPr>
                        <m:sty m:val="p"/>
                      </m:rPr>
                      <a:rPr lang="es-MX" dirty="0" smtClean="0">
                        <a:solidFill>
                          <a:srgbClr val="FFFF00"/>
                        </a:solidFill>
                        <a:latin typeface="Cambria Math" panose="02040503050406030204" pitchFamily="18" charset="0"/>
                      </a:rPr>
                      <m:t>ordenes</m:t>
                    </m:r>
                  </m:oMath>
                </a14:m>
                <a:endParaRPr lang="es-MX" dirty="0">
                  <a:solidFill>
                    <a:schemeClr val="bg1"/>
                  </a:solidFill>
                </a:endParaRPr>
              </a:p>
              <a:p>
                <a:endParaRPr lang="es-MX" sz="1200" dirty="0">
                  <a:solidFill>
                    <a:schemeClr val="bg1"/>
                  </a:solidFill>
                </a:endParaRPr>
              </a:p>
              <a:p>
                <a:pPr algn="just"/>
                <a:r>
                  <a:rPr lang="es-MX" dirty="0">
                    <a:solidFill>
                      <a:schemeClr val="accent1">
                        <a:lumMod val="40000"/>
                        <a:lumOff val="60000"/>
                      </a:schemeClr>
                    </a:solidFill>
                  </a:rPr>
                  <a:t>Razonamiento: </a:t>
                </a:r>
                <a:r>
                  <a:rPr lang="es-MX" dirty="0">
                    <a:solidFill>
                      <a:schemeClr val="bg1"/>
                    </a:solidFill>
                  </a:rPr>
                  <a:t>Ahora la compañía sabe que el tiempo entre ordenes será de 50 días y que hay cinco ordenes por año.</a:t>
                </a:r>
              </a:p>
              <a:p>
                <a:endParaRPr lang="es-MX" sz="1200" dirty="0">
                  <a:solidFill>
                    <a:schemeClr val="bg1"/>
                  </a:solidFill>
                </a:endParaRPr>
              </a:p>
              <a:p>
                <a:endParaRPr lang="es-MX" sz="2800" dirty="0">
                  <a:solidFill>
                    <a:schemeClr val="bg1"/>
                  </a:solidFill>
                </a:endParaRPr>
              </a:p>
              <a:p>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899592" y="1628800"/>
                <a:ext cx="7704667" cy="3960440"/>
              </a:xfrm>
              <a:blipFill rotWithShape="1">
                <a:blip r:embed="rId2"/>
                <a:stretch>
                  <a:fillRect l="-2059" r="-1267"/>
                </a:stretch>
              </a:blipFill>
            </p:spPr>
            <p:txBody>
              <a:bodyPr/>
              <a:lstStyle/>
              <a:p>
                <a:r>
                  <a:rPr lang="es-MX">
                    <a:noFill/>
                  </a:rPr>
                  <a:t> </a:t>
                </a:r>
              </a:p>
            </p:txBody>
          </p:sp>
        </mc:Fallback>
      </mc:AlternateContent>
    </p:spTree>
    <p:extLst>
      <p:ext uri="{BB962C8B-B14F-4D97-AF65-F5344CB8AC3E}">
        <p14:creationId xmlns:p14="http://schemas.microsoft.com/office/powerpoint/2010/main" val="23862230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Rectángulo 5"/>
              <p:cNvSpPr/>
              <p:nvPr/>
            </p:nvSpPr>
            <p:spPr>
              <a:xfrm>
                <a:off x="1043608" y="260648"/>
                <a:ext cx="8100392" cy="6098208"/>
              </a:xfrm>
              <a:prstGeom prst="rect">
                <a:avLst/>
              </a:prstGeom>
            </p:spPr>
            <p:txBody>
              <a:bodyPr wrap="square">
                <a:spAutoFit/>
              </a:bodyPr>
              <a:lstStyle/>
              <a:p>
                <a:pPr lvl="0" algn="just"/>
                <a:r>
                  <a:rPr lang="es-MX" sz="2400" dirty="0" smtClean="0">
                    <a:solidFill>
                      <a:srgbClr val="FFFF66"/>
                    </a:solidFill>
                  </a:rPr>
                  <a:t>Ejemplo 3: Calculo del costo combinado de ordenar y mantener  el inventario</a:t>
                </a:r>
              </a:p>
              <a:p>
                <a:pPr lvl="0"/>
                <a:endParaRPr lang="es-MX" sz="2400" dirty="0" smtClean="0">
                  <a:solidFill>
                    <a:prstClr val="white"/>
                  </a:solidFill>
                </a:endParaRPr>
              </a:p>
              <a:p>
                <a:pPr lvl="0"/>
                <a:r>
                  <a:rPr lang="es-MX" sz="2400" dirty="0" smtClean="0">
                    <a:solidFill>
                      <a:prstClr val="white"/>
                    </a:solidFill>
                  </a:rPr>
                  <a:t> Sharp, Inc., quiere combinar el costo anual combinado de ordenar y mantener el inventario.</a:t>
                </a:r>
              </a:p>
              <a:p>
                <a:pPr lvl="0"/>
                <a:endParaRPr lang="es-MX" sz="2400" dirty="0" smtClean="0">
                  <a:solidFill>
                    <a:prstClr val="white"/>
                  </a:solidFill>
                </a:endParaRPr>
              </a:p>
              <a:p>
                <a:pPr lvl="0"/>
                <a:r>
                  <a:rPr lang="es-MX" sz="2400" dirty="0" smtClean="0">
                    <a:solidFill>
                      <a:schemeClr val="accent1">
                        <a:lumMod val="40000"/>
                        <a:lumOff val="60000"/>
                      </a:schemeClr>
                    </a:solidFill>
                  </a:rPr>
                  <a:t>Método: </a:t>
                </a:r>
                <a:r>
                  <a:rPr lang="es-MX" sz="2400" dirty="0" smtClean="0">
                    <a:solidFill>
                      <a:prstClr val="white"/>
                    </a:solidFill>
                  </a:rPr>
                  <a:t>usamos los datos del ejemplo 1 </a:t>
                </a:r>
              </a:p>
              <a:p>
                <a:pPr lvl="0"/>
                <a:endParaRPr lang="es-MX" sz="2400" dirty="0" smtClean="0">
                  <a:solidFill>
                    <a:prstClr val="white"/>
                  </a:solidFill>
                </a:endParaRPr>
              </a:p>
              <a:p>
                <a:pPr lvl="0"/>
                <a:r>
                  <a:rPr lang="es-MX" sz="2400" dirty="0" smtClean="0">
                    <a:solidFill>
                      <a:schemeClr val="accent1">
                        <a:lumMod val="40000"/>
                        <a:lumOff val="60000"/>
                      </a:schemeClr>
                    </a:solidFill>
                  </a:rPr>
                  <a:t>Solución</a:t>
                </a:r>
                <a:r>
                  <a:rPr lang="es-MX" sz="2800" dirty="0" smtClean="0">
                    <a:solidFill>
                      <a:schemeClr val="accent1">
                        <a:lumMod val="40000"/>
                        <a:lumOff val="60000"/>
                      </a:schemeClr>
                    </a:solidFill>
                  </a:rPr>
                  <a:t>:                           </a:t>
                </a:r>
                <a14:m>
                  <m:oMath xmlns:m="http://schemas.openxmlformats.org/officeDocument/2006/math">
                    <m:r>
                      <a:rPr lang="es-MX" sz="2400" b="0" i="1" smtClean="0">
                        <a:solidFill>
                          <a:prstClr val="white"/>
                        </a:solidFill>
                        <a:latin typeface="Cambria Math" panose="02040503050406030204" pitchFamily="18" charset="0"/>
                      </a:rPr>
                      <m:t>𝐶𝑇</m:t>
                    </m:r>
                    <m:r>
                      <a:rPr lang="es-MX" sz="2400" b="0" i="1" smtClean="0">
                        <a:solidFill>
                          <a:prstClr val="white"/>
                        </a:solidFill>
                        <a:latin typeface="Cambria Math" panose="02040503050406030204" pitchFamily="18" charset="0"/>
                      </a:rPr>
                      <m:t>=</m:t>
                    </m:r>
                    <m:f>
                      <m:fPr>
                        <m:ctrlPr>
                          <a:rPr lang="es-MX" sz="2400" b="0" i="1" smtClean="0">
                            <a:solidFill>
                              <a:prstClr val="white"/>
                            </a:solidFill>
                            <a:latin typeface="Cambria Math" panose="02040503050406030204" pitchFamily="18" charset="0"/>
                          </a:rPr>
                        </m:ctrlPr>
                      </m:fPr>
                      <m:num>
                        <m:r>
                          <a:rPr lang="es-MX" sz="2400" b="0" i="1" smtClean="0">
                            <a:solidFill>
                              <a:prstClr val="white"/>
                            </a:solidFill>
                            <a:latin typeface="Cambria Math" panose="02040503050406030204" pitchFamily="18" charset="0"/>
                          </a:rPr>
                          <m:t>𝐷</m:t>
                        </m:r>
                      </m:num>
                      <m:den>
                        <m:r>
                          <a:rPr lang="es-MX" sz="2400" b="0" i="1" smtClean="0">
                            <a:solidFill>
                              <a:prstClr val="white"/>
                            </a:solidFill>
                            <a:latin typeface="Cambria Math" panose="02040503050406030204" pitchFamily="18" charset="0"/>
                          </a:rPr>
                          <m:t>𝑄</m:t>
                        </m:r>
                      </m:den>
                    </m:f>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𝑆</m:t>
                    </m:r>
                    <m:r>
                      <a:rPr lang="es-MX" sz="2400" b="0" i="1" smtClean="0">
                        <a:solidFill>
                          <a:prstClr val="white"/>
                        </a:solidFill>
                        <a:latin typeface="Cambria Math" panose="02040503050406030204" pitchFamily="18" charset="0"/>
                      </a:rPr>
                      <m:t>+ </m:t>
                    </m:r>
                    <m:f>
                      <m:fPr>
                        <m:ctrlPr>
                          <a:rPr lang="es-MX" sz="2400" b="0" i="1" smtClean="0">
                            <a:solidFill>
                              <a:prstClr val="white"/>
                            </a:solidFill>
                            <a:latin typeface="Cambria Math" panose="02040503050406030204" pitchFamily="18" charset="0"/>
                          </a:rPr>
                        </m:ctrlPr>
                      </m:fPr>
                      <m:num>
                        <m:r>
                          <a:rPr lang="es-MX" sz="2400" b="0" i="1" smtClean="0">
                            <a:solidFill>
                              <a:prstClr val="white"/>
                            </a:solidFill>
                            <a:latin typeface="Cambria Math" panose="02040503050406030204" pitchFamily="18" charset="0"/>
                          </a:rPr>
                          <m:t>𝑄</m:t>
                        </m:r>
                      </m:num>
                      <m:den>
                        <m:r>
                          <a:rPr lang="es-MX" sz="2400" b="0" i="1" smtClean="0">
                            <a:solidFill>
                              <a:prstClr val="white"/>
                            </a:solidFill>
                            <a:latin typeface="Cambria Math" panose="02040503050406030204" pitchFamily="18" charset="0"/>
                          </a:rPr>
                          <m:t>2</m:t>
                        </m:r>
                      </m:den>
                    </m:f>
                    <m:r>
                      <a:rPr lang="es-MX" sz="2400" b="0" i="0" smtClean="0">
                        <a:solidFill>
                          <a:prstClr val="white"/>
                        </a:solidFill>
                        <a:latin typeface="Cambria Math" panose="02040503050406030204" pitchFamily="18" charset="0"/>
                      </a:rPr>
                      <m:t> </m:t>
                    </m:r>
                    <m:r>
                      <m:rPr>
                        <m:sty m:val="p"/>
                      </m:rPr>
                      <a:rPr lang="es-MX" sz="2400" b="0" i="0" smtClean="0">
                        <a:solidFill>
                          <a:prstClr val="white"/>
                        </a:solidFill>
                        <a:latin typeface="Cambria Math" panose="02040503050406030204" pitchFamily="18" charset="0"/>
                      </a:rPr>
                      <m:t>H</m:t>
                    </m:r>
                  </m:oMath>
                </a14:m>
                <a:endParaRPr lang="es-MX" sz="2400" dirty="0" smtClean="0">
                  <a:solidFill>
                    <a:prstClr val="white"/>
                  </a:solidFill>
                </a:endParaRPr>
              </a:p>
              <a:p>
                <a:pPr lvl="0"/>
                <a:endParaRPr lang="es-MX" sz="2000" dirty="0" smtClean="0">
                  <a:solidFill>
                    <a:prstClr val="white"/>
                  </a:solidFill>
                </a:endParaRPr>
              </a:p>
              <a:p>
                <a:pPr lvl="0"/>
                <a14:m>
                  <m:oMathPara xmlns:m="http://schemas.openxmlformats.org/officeDocument/2006/math">
                    <m:oMathParaPr>
                      <m:jc m:val="centerGroup"/>
                    </m:oMathParaPr>
                    <m:oMath xmlns:m="http://schemas.openxmlformats.org/officeDocument/2006/math">
                      <m:r>
                        <a:rPr lang="es-MX" sz="2000" i="1">
                          <a:solidFill>
                            <a:prstClr val="white"/>
                          </a:solidFill>
                          <a:latin typeface="Cambria Math" panose="02040503050406030204" pitchFamily="18" charset="0"/>
                        </a:rPr>
                        <m:t>𝐶𝑇</m:t>
                      </m:r>
                      <m:r>
                        <a:rPr lang="es-MX" sz="2000" i="1">
                          <a:solidFill>
                            <a:prstClr val="white"/>
                          </a:solidFill>
                          <a:latin typeface="Cambria Math" panose="02040503050406030204" pitchFamily="18" charset="0"/>
                        </a:rPr>
                        <m:t>=</m:t>
                      </m:r>
                      <m:f>
                        <m:fPr>
                          <m:ctrlPr>
                            <a:rPr lang="es-MX" sz="2000" i="1">
                              <a:solidFill>
                                <a:prstClr val="white"/>
                              </a:solidFill>
                              <a:latin typeface="Cambria Math" panose="02040503050406030204" pitchFamily="18" charset="0"/>
                            </a:rPr>
                          </m:ctrlPr>
                        </m:fPr>
                        <m:num>
                          <m:r>
                            <a:rPr lang="es-MX" sz="2000" b="0" i="1" smtClean="0">
                              <a:solidFill>
                                <a:prstClr val="white"/>
                              </a:solidFill>
                              <a:latin typeface="Cambria Math" panose="02040503050406030204" pitchFamily="18" charset="0"/>
                            </a:rPr>
                            <m:t>1000</m:t>
                          </m:r>
                        </m:num>
                        <m:den>
                          <m:r>
                            <a:rPr lang="es-MX" sz="2000" b="0" i="1" smtClean="0">
                              <a:solidFill>
                                <a:prstClr val="white"/>
                              </a:solidFill>
                              <a:latin typeface="Cambria Math" panose="02040503050406030204" pitchFamily="18" charset="0"/>
                            </a:rPr>
                            <m:t>200</m:t>
                          </m:r>
                        </m:den>
                      </m:f>
                      <m:r>
                        <a:rPr lang="es-MX" sz="2000" i="1">
                          <a:solidFill>
                            <a:prstClr val="white"/>
                          </a:solidFill>
                          <a:latin typeface="Cambria Math" panose="02040503050406030204" pitchFamily="18" charset="0"/>
                        </a:rPr>
                        <m:t> </m:t>
                      </m:r>
                      <m:r>
                        <a:rPr lang="es-MX" sz="2000" b="0" i="1" smtClean="0">
                          <a:solidFill>
                            <a:prstClr val="white"/>
                          </a:solidFill>
                          <a:latin typeface="Cambria Math" panose="02040503050406030204" pitchFamily="18" charset="0"/>
                        </a:rPr>
                        <m:t>($10)</m:t>
                      </m:r>
                      <m:r>
                        <a:rPr lang="es-MX" sz="2000" i="1">
                          <a:solidFill>
                            <a:prstClr val="white"/>
                          </a:solidFill>
                          <a:latin typeface="Cambria Math" panose="02040503050406030204" pitchFamily="18" charset="0"/>
                        </a:rPr>
                        <m:t>+ </m:t>
                      </m:r>
                      <m:f>
                        <m:fPr>
                          <m:ctrlPr>
                            <a:rPr lang="es-MX" sz="2000" i="1">
                              <a:solidFill>
                                <a:prstClr val="white"/>
                              </a:solidFill>
                              <a:latin typeface="Cambria Math" panose="02040503050406030204" pitchFamily="18" charset="0"/>
                            </a:rPr>
                          </m:ctrlPr>
                        </m:fPr>
                        <m:num>
                          <m:r>
                            <a:rPr lang="es-MX" sz="2000" b="0" i="1" smtClean="0">
                              <a:solidFill>
                                <a:prstClr val="white"/>
                              </a:solidFill>
                              <a:latin typeface="Cambria Math" panose="02040503050406030204" pitchFamily="18" charset="0"/>
                            </a:rPr>
                            <m:t>200</m:t>
                          </m:r>
                        </m:num>
                        <m:den>
                          <m:r>
                            <a:rPr lang="es-MX" sz="2000" i="1">
                              <a:solidFill>
                                <a:prstClr val="white"/>
                              </a:solidFill>
                              <a:latin typeface="Cambria Math" panose="02040503050406030204" pitchFamily="18" charset="0"/>
                            </a:rPr>
                            <m:t>2</m:t>
                          </m:r>
                        </m:den>
                      </m:f>
                      <m:r>
                        <a:rPr lang="es-MX" sz="2000">
                          <a:solidFill>
                            <a:prstClr val="white"/>
                          </a:solidFill>
                          <a:latin typeface="Cambria Math" panose="02040503050406030204" pitchFamily="18" charset="0"/>
                        </a:rPr>
                        <m:t> </m:t>
                      </m:r>
                      <m:r>
                        <a:rPr lang="es-MX" sz="2000" b="0" i="0" smtClean="0">
                          <a:solidFill>
                            <a:prstClr val="white"/>
                          </a:solidFill>
                          <a:latin typeface="Cambria Math" panose="02040503050406030204" pitchFamily="18" charset="0"/>
                        </a:rPr>
                        <m:t>($0.50)</m:t>
                      </m:r>
                    </m:oMath>
                  </m:oMathPara>
                </a14:m>
                <a:endParaRPr lang="es-MX" sz="2000" dirty="0" smtClean="0">
                  <a:solidFill>
                    <a:prstClr val="white"/>
                  </a:solidFill>
                </a:endParaRPr>
              </a:p>
              <a:p>
                <a:pPr lvl="0"/>
                <a:endParaRPr lang="es-MX" sz="2000" dirty="0" smtClean="0">
                  <a:solidFill>
                    <a:prstClr val="white"/>
                  </a:solidFill>
                </a:endParaRPr>
              </a:p>
              <a:p>
                <a:pPr/>
                <a14:m>
                  <m:oMathPara xmlns:m="http://schemas.openxmlformats.org/officeDocument/2006/math">
                    <m:oMathParaPr>
                      <m:jc m:val="centerGroup"/>
                    </m:oMathParaPr>
                    <m:oMath xmlns:m="http://schemas.openxmlformats.org/officeDocument/2006/math">
                      <m:r>
                        <a:rPr lang="es-MX" sz="2000" i="1">
                          <a:solidFill>
                            <a:prstClr val="white"/>
                          </a:solidFill>
                          <a:latin typeface="Cambria Math" panose="02040503050406030204" pitchFamily="18" charset="0"/>
                        </a:rPr>
                        <m:t>𝐶𝑇</m:t>
                      </m:r>
                      <m:r>
                        <a:rPr lang="es-MX" sz="2000" i="1">
                          <a:solidFill>
                            <a:prstClr val="white"/>
                          </a:solidFill>
                          <a:latin typeface="Cambria Math" panose="02040503050406030204" pitchFamily="18" charset="0"/>
                        </a:rPr>
                        <m:t>=(5) ($10)+</m:t>
                      </m:r>
                      <m:r>
                        <a:rPr lang="es-MX" sz="2000" b="0" i="0" smtClean="0">
                          <a:solidFill>
                            <a:prstClr val="white"/>
                          </a:solidFill>
                          <a:latin typeface="Cambria Math" panose="02040503050406030204" pitchFamily="18" charset="0"/>
                        </a:rPr>
                        <m:t>(100)</m:t>
                      </m:r>
                      <m:r>
                        <a:rPr lang="es-MX" sz="2000">
                          <a:solidFill>
                            <a:prstClr val="white"/>
                          </a:solidFill>
                          <a:latin typeface="Cambria Math" panose="02040503050406030204" pitchFamily="18" charset="0"/>
                        </a:rPr>
                        <m:t>($0.50)</m:t>
                      </m:r>
                    </m:oMath>
                  </m:oMathPara>
                </a14:m>
                <a:endParaRPr lang="es-MX" sz="2000" dirty="0" smtClean="0">
                  <a:solidFill>
                    <a:prstClr val="white"/>
                  </a:solidFill>
                </a:endParaRPr>
              </a:p>
              <a:p>
                <a:endParaRPr lang="es-MX" sz="2000" dirty="0">
                  <a:solidFill>
                    <a:prstClr val="white"/>
                  </a:solidFill>
                </a:endParaRPr>
              </a:p>
              <a:p>
                <a:pPr/>
                <a14:m>
                  <m:oMathPara xmlns:m="http://schemas.openxmlformats.org/officeDocument/2006/math">
                    <m:oMathParaPr>
                      <m:jc m:val="centerGroup"/>
                    </m:oMathParaPr>
                    <m:oMath xmlns:m="http://schemas.openxmlformats.org/officeDocument/2006/math">
                      <m:r>
                        <a:rPr lang="es-MX" sz="2000" i="1">
                          <a:solidFill>
                            <a:prstClr val="white"/>
                          </a:solidFill>
                          <a:latin typeface="Cambria Math" panose="02040503050406030204" pitchFamily="18" charset="0"/>
                        </a:rPr>
                        <m:t>𝐶𝑇</m:t>
                      </m:r>
                      <m:r>
                        <a:rPr lang="es-MX" sz="2000" i="1">
                          <a:solidFill>
                            <a:prstClr val="white"/>
                          </a:solidFill>
                          <a:latin typeface="Cambria Math" panose="02040503050406030204" pitchFamily="18" charset="0"/>
                        </a:rPr>
                        <m:t>= $50+ </m:t>
                      </m:r>
                      <m:r>
                        <a:rPr lang="es-MX" sz="2000">
                          <a:solidFill>
                            <a:prstClr val="white"/>
                          </a:solidFill>
                          <a:latin typeface="Cambria Math" panose="02040503050406030204" pitchFamily="18" charset="0"/>
                        </a:rPr>
                        <m:t>$</m:t>
                      </m:r>
                      <m:r>
                        <a:rPr lang="es-MX" sz="2000" b="0" i="0" smtClean="0">
                          <a:solidFill>
                            <a:prstClr val="white"/>
                          </a:solidFill>
                          <a:latin typeface="Cambria Math" panose="02040503050406030204" pitchFamily="18" charset="0"/>
                        </a:rPr>
                        <m:t>50=$100</m:t>
                      </m:r>
                    </m:oMath>
                  </m:oMathPara>
                </a14:m>
                <a:endParaRPr lang="es-MX" sz="2000" dirty="0">
                  <a:solidFill>
                    <a:prstClr val="white"/>
                  </a:solidFill>
                </a:endParaRPr>
              </a:p>
              <a:p>
                <a:pPr lvl="0"/>
                <a:endParaRPr lang="es-MX" sz="2400" dirty="0" smtClean="0">
                  <a:solidFill>
                    <a:prstClr val="white"/>
                  </a:solidFill>
                </a:endParaRPr>
              </a:p>
            </p:txBody>
          </p:sp>
        </mc:Choice>
        <mc:Fallback xmlns="">
          <p:sp>
            <p:nvSpPr>
              <p:cNvPr id="6" name="Rectángulo 5"/>
              <p:cNvSpPr>
                <a:spLocks noRot="1" noChangeAspect="1" noMove="1" noResize="1" noEditPoints="1" noAdjustHandles="1" noChangeArrowheads="1" noChangeShapeType="1" noTextEdit="1"/>
              </p:cNvSpPr>
              <p:nvPr/>
            </p:nvSpPr>
            <p:spPr>
              <a:xfrm>
                <a:off x="1043608" y="260648"/>
                <a:ext cx="8100392" cy="6098208"/>
              </a:xfrm>
              <a:prstGeom prst="rect">
                <a:avLst/>
              </a:prstGeom>
              <a:blipFill rotWithShape="1">
                <a:blip r:embed="rId2"/>
                <a:stretch>
                  <a:fillRect l="-1129" t="-800" r="-1204"/>
                </a:stretch>
              </a:blipFill>
            </p:spPr>
            <p:txBody>
              <a:bodyPr/>
              <a:lstStyle/>
              <a:p>
                <a:r>
                  <a:rPr lang="es-MX">
                    <a:noFill/>
                  </a:rPr>
                  <a:t> </a:t>
                </a:r>
              </a:p>
            </p:txBody>
          </p:sp>
        </mc:Fallback>
      </mc:AlternateContent>
    </p:spTree>
    <p:extLst>
      <p:ext uri="{BB962C8B-B14F-4D97-AF65-F5344CB8AC3E}">
        <p14:creationId xmlns:p14="http://schemas.microsoft.com/office/powerpoint/2010/main" val="20182883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7664" y="188640"/>
            <a:ext cx="6419056" cy="1027583"/>
          </a:xfrm>
        </p:spPr>
        <p:txBody>
          <a:bodyPr>
            <a:normAutofit/>
          </a:bodyPr>
          <a:lstStyle/>
          <a:p>
            <a:r>
              <a:rPr lang="es-MX" sz="3200" dirty="0" smtClean="0">
                <a:solidFill>
                  <a:srgbClr val="FFFF66"/>
                </a:solidFill>
              </a:rPr>
              <a:t>PUNTOS DE REORDEN (ROP)</a:t>
            </a:r>
            <a:endParaRPr lang="es-MX" sz="3200" dirty="0">
              <a:solidFill>
                <a:srgbClr val="FFFF66"/>
              </a:solidFill>
            </a:endParaRPr>
          </a:p>
        </p:txBody>
      </p:sp>
      <p:sp>
        <p:nvSpPr>
          <p:cNvPr id="4" name="Rectángulo 3"/>
          <p:cNvSpPr/>
          <p:nvPr/>
        </p:nvSpPr>
        <p:spPr>
          <a:xfrm>
            <a:off x="971600" y="1340768"/>
            <a:ext cx="7704856" cy="4708981"/>
          </a:xfrm>
          <a:prstGeom prst="rect">
            <a:avLst/>
          </a:prstGeom>
        </p:spPr>
        <p:txBody>
          <a:bodyPr wrap="square">
            <a:spAutoFit/>
          </a:bodyPr>
          <a:lstStyle/>
          <a:p>
            <a:pPr algn="just"/>
            <a:r>
              <a:rPr lang="es-MX" sz="2400" dirty="0" smtClean="0">
                <a:solidFill>
                  <a:prstClr val="white"/>
                </a:solidFill>
              </a:rPr>
              <a:t>Es el nivel de inventario en el cual se emprenden acciones para reabastecer el articulo almacenado ¿Cuánto ordenar? </a:t>
            </a:r>
          </a:p>
          <a:p>
            <a:pPr algn="just"/>
            <a:endParaRPr lang="es-MX" sz="2400" dirty="0">
              <a:solidFill>
                <a:prstClr val="white"/>
              </a:solidFill>
            </a:endParaRPr>
          </a:p>
          <a:p>
            <a:pPr algn="just"/>
            <a:r>
              <a:rPr lang="es-MX" sz="2400" dirty="0" smtClean="0">
                <a:solidFill>
                  <a:prstClr val="white"/>
                </a:solidFill>
              </a:rPr>
              <a:t>El punto de reorden (</a:t>
            </a:r>
            <a:r>
              <a:rPr lang="es-MX" sz="2400" dirty="0">
                <a:solidFill>
                  <a:prstClr val="white"/>
                </a:solidFill>
              </a:rPr>
              <a:t>R</a:t>
            </a:r>
            <a:r>
              <a:rPr lang="es-MX" sz="2400" dirty="0" smtClean="0">
                <a:solidFill>
                  <a:prstClr val="white"/>
                </a:solidFill>
              </a:rPr>
              <a:t>OP) se da como:</a:t>
            </a:r>
          </a:p>
          <a:p>
            <a:pPr algn="just"/>
            <a:endParaRPr lang="es-MX" sz="2400" dirty="0" smtClean="0">
              <a:solidFill>
                <a:prstClr val="white"/>
              </a:solidFill>
            </a:endParaRPr>
          </a:p>
          <a:p>
            <a:pPr algn="just"/>
            <a:r>
              <a:rPr lang="es-MX" sz="2000" dirty="0" smtClean="0">
                <a:solidFill>
                  <a:prstClr val="white"/>
                </a:solidFill>
              </a:rPr>
              <a:t>ROP =(Demande por día) * (Tiempo de entrega de nueva orden en días)</a:t>
            </a:r>
          </a:p>
          <a:p>
            <a:pPr algn="just"/>
            <a:endParaRPr lang="es-MX" sz="2000" dirty="0" smtClean="0">
              <a:solidFill>
                <a:prstClr val="white"/>
              </a:solidFill>
            </a:endParaRPr>
          </a:p>
          <a:p>
            <a:pPr algn="just"/>
            <a:r>
              <a:rPr lang="es-MX" sz="2000" dirty="0" smtClean="0">
                <a:solidFill>
                  <a:prstClr val="white"/>
                </a:solidFill>
              </a:rPr>
              <a:t>ROP= d * L</a:t>
            </a:r>
          </a:p>
          <a:p>
            <a:pPr algn="just"/>
            <a:endParaRPr lang="es-MX" sz="2400" dirty="0" smtClean="0">
              <a:solidFill>
                <a:prstClr val="white"/>
              </a:solidFill>
            </a:endParaRPr>
          </a:p>
          <a:p>
            <a:pPr algn="just"/>
            <a:r>
              <a:rPr lang="es-MX" sz="2400" dirty="0" smtClean="0">
                <a:solidFill>
                  <a:prstClr val="white"/>
                </a:solidFill>
              </a:rPr>
              <a:t>Esta ecuación ROP  supone que la demande durante el tiempo de entrega y el tiempo de entrega si son constantes. Cuando no es así, es necesario agregar inventario adicional, a menudo llamado </a:t>
            </a:r>
            <a:r>
              <a:rPr lang="es-MX" sz="2400" i="1" dirty="0" smtClean="0">
                <a:solidFill>
                  <a:prstClr val="white"/>
                </a:solidFill>
              </a:rPr>
              <a:t>inventario de seguridad</a:t>
            </a:r>
            <a:r>
              <a:rPr lang="es-MX" sz="2400" dirty="0" smtClean="0">
                <a:solidFill>
                  <a:prstClr val="white"/>
                </a:solidFill>
              </a:rPr>
              <a:t>.</a:t>
            </a:r>
            <a:endParaRPr lang="es-MX" sz="2400" dirty="0"/>
          </a:p>
        </p:txBody>
      </p:sp>
    </p:spTree>
    <p:extLst>
      <p:ext uri="{BB962C8B-B14F-4D97-AF65-F5344CB8AC3E}">
        <p14:creationId xmlns:p14="http://schemas.microsoft.com/office/powerpoint/2010/main" val="30909897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p:cNvSpPr/>
              <p:nvPr/>
            </p:nvSpPr>
            <p:spPr>
              <a:xfrm>
                <a:off x="611560" y="1052736"/>
                <a:ext cx="8532440" cy="4679486"/>
              </a:xfrm>
              <a:prstGeom prst="rect">
                <a:avLst/>
              </a:prstGeom>
            </p:spPr>
            <p:txBody>
              <a:bodyPr wrap="square">
                <a:spAutoFit/>
              </a:bodyPr>
              <a:lstStyle/>
              <a:p>
                <a:pPr lvl="0"/>
                <a:r>
                  <a:rPr lang="es-MX" sz="2400" dirty="0" smtClean="0">
                    <a:solidFill>
                      <a:prstClr val="white"/>
                    </a:solidFill>
                  </a:rPr>
                  <a:t>Entonces</a:t>
                </a:r>
                <a:r>
                  <a:rPr lang="es-MX" sz="2400" dirty="0">
                    <a:solidFill>
                      <a:prstClr val="white"/>
                    </a:solidFill>
                  </a:rPr>
                  <a:t>, el punto de reorden con inventario de seguridad se </a:t>
                </a:r>
                <a:r>
                  <a:rPr lang="es-MX" sz="2400" dirty="0" smtClean="0">
                    <a:solidFill>
                      <a:prstClr val="white"/>
                    </a:solidFill>
                  </a:rPr>
                  <a:t>convierte </a:t>
                </a:r>
                <a:r>
                  <a:rPr lang="es-MX" sz="2400" dirty="0">
                    <a:solidFill>
                      <a:prstClr val="white"/>
                    </a:solidFill>
                  </a:rPr>
                  <a:t>en </a:t>
                </a:r>
                <a:r>
                  <a:rPr lang="es-MX" sz="2400" dirty="0" smtClean="0">
                    <a:solidFill>
                      <a:prstClr val="white"/>
                    </a:solidFill>
                  </a:rPr>
                  <a:t>:</a:t>
                </a:r>
              </a:p>
              <a:p>
                <a:pPr lvl="0"/>
                <a:endParaRPr lang="es-MX" sz="2400" dirty="0" smtClean="0">
                  <a:solidFill>
                    <a:prstClr val="white"/>
                  </a:solidFill>
                </a:endParaRPr>
              </a:p>
              <a:p>
                <a:pPr lvl="0"/>
                <a:r>
                  <a:rPr lang="es-MX" sz="2400" dirty="0" smtClean="0">
                    <a:solidFill>
                      <a:prstClr val="white"/>
                    </a:solidFill>
                  </a:rPr>
                  <a:t>ROP</a:t>
                </a:r>
                <a:r>
                  <a:rPr lang="es-MX" sz="2400" i="1" dirty="0" smtClean="0">
                    <a:solidFill>
                      <a:prstClr val="white"/>
                    </a:solidFill>
                  </a:rPr>
                  <a:t>= Demanda esperada durante el tiempo de entrega + Inventario de seguridad</a:t>
                </a:r>
              </a:p>
              <a:p>
                <a:pPr lvl="0"/>
                <a:endParaRPr lang="es-MX" sz="2400" dirty="0" smtClean="0">
                  <a:solidFill>
                    <a:prstClr val="white"/>
                  </a:solidFill>
                </a:endParaRPr>
              </a:p>
              <a:p>
                <a:pPr lvl="0"/>
                <a:r>
                  <a:rPr lang="es-MX" sz="2400" dirty="0">
                    <a:solidFill>
                      <a:prstClr val="white"/>
                    </a:solidFill>
                  </a:rPr>
                  <a:t>L</a:t>
                </a:r>
                <a:r>
                  <a:rPr lang="es-MX" sz="2400" dirty="0" smtClean="0">
                    <a:solidFill>
                      <a:prstClr val="white"/>
                    </a:solidFill>
                  </a:rPr>
                  <a:t>a demanda por día, </a:t>
                </a:r>
                <a:r>
                  <a:rPr lang="es-MX" sz="2400" i="1" dirty="0" smtClean="0">
                    <a:solidFill>
                      <a:prstClr val="white"/>
                    </a:solidFill>
                  </a:rPr>
                  <a:t>d ,</a:t>
                </a:r>
                <a:r>
                  <a:rPr lang="es-MX" sz="2400" dirty="0" smtClean="0">
                    <a:solidFill>
                      <a:prstClr val="white"/>
                    </a:solidFill>
                  </a:rPr>
                  <a:t> se de encuentra dividiendo la demanda anual , D , entre el numero de días de trabajo al año:</a:t>
                </a:r>
              </a:p>
              <a:p>
                <a:pPr lvl="0"/>
                <a:endParaRPr lang="es-MX" sz="2400" i="1" dirty="0">
                  <a:solidFill>
                    <a:prstClr val="white"/>
                  </a:solidFill>
                </a:endParaRPr>
              </a:p>
              <a:p>
                <a:pPr lvl="0" algn="ctr"/>
                <a:r>
                  <a:rPr lang="es-MX" sz="2400" i="1" dirty="0" smtClean="0">
                    <a:solidFill>
                      <a:prstClr val="white"/>
                    </a:solidFill>
                  </a:rPr>
                  <a:t>d= </a:t>
                </a:r>
                <a14:m>
                  <m:oMath xmlns:m="http://schemas.openxmlformats.org/officeDocument/2006/math">
                    <m:f>
                      <m:fPr>
                        <m:ctrlPr>
                          <a:rPr lang="es-MX" sz="2400" i="1" smtClean="0">
                            <a:solidFill>
                              <a:prstClr val="white"/>
                            </a:solidFill>
                            <a:latin typeface="Cambria Math" panose="02040503050406030204" pitchFamily="18" charset="0"/>
                          </a:rPr>
                        </m:ctrlPr>
                      </m:fPr>
                      <m:num>
                        <m:r>
                          <a:rPr lang="es-MX" sz="2400" b="0" i="1" smtClean="0">
                            <a:solidFill>
                              <a:prstClr val="white"/>
                            </a:solidFill>
                            <a:latin typeface="Cambria Math" panose="02040503050406030204" pitchFamily="18" charset="0"/>
                          </a:rPr>
                          <m:t>𝐷</m:t>
                        </m:r>
                      </m:num>
                      <m:den>
                        <m:r>
                          <a:rPr lang="es-MX" sz="2400" b="0" i="1" smtClean="0">
                            <a:solidFill>
                              <a:prstClr val="white"/>
                            </a:solidFill>
                            <a:latin typeface="Cambria Math" panose="02040503050406030204" pitchFamily="18" charset="0"/>
                          </a:rPr>
                          <m:t>𝑛𝑢𝑚𝑒𝑟𝑜</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𝑑𝑒</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𝑑</m:t>
                        </m:r>
                        <m:r>
                          <a:rPr lang="es-MX" sz="2400" b="0" i="1" smtClean="0">
                            <a:solidFill>
                              <a:prstClr val="white"/>
                            </a:solidFill>
                            <a:latin typeface="Cambria Math"/>
                          </a:rPr>
                          <m:t>í</m:t>
                        </m:r>
                        <m:r>
                          <a:rPr lang="es-MX" sz="2400" b="0" i="1" smtClean="0">
                            <a:solidFill>
                              <a:prstClr val="white"/>
                            </a:solidFill>
                            <a:latin typeface="Cambria Math" panose="02040503050406030204" pitchFamily="18" charset="0"/>
                          </a:rPr>
                          <m:t>𝑎𝑠</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h𝑎𝑏𝑖𝑙𝑒𝑠</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𝑒𝑛</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𝑢𝑛</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𝑎</m:t>
                        </m:r>
                        <m:r>
                          <a:rPr lang="es-MX" sz="2400" b="0" i="1" smtClean="0">
                            <a:solidFill>
                              <a:prstClr val="white"/>
                            </a:solidFill>
                            <a:latin typeface="Cambria Math" panose="02040503050406030204" pitchFamily="18" charset="0"/>
                          </a:rPr>
                          <m:t>ñ</m:t>
                        </m:r>
                        <m:r>
                          <a:rPr lang="es-MX" sz="2400" b="0" i="1" smtClean="0">
                            <a:solidFill>
                              <a:prstClr val="white"/>
                            </a:solidFill>
                            <a:latin typeface="Cambria Math" panose="02040503050406030204" pitchFamily="18" charset="0"/>
                          </a:rPr>
                          <m:t>𝑜</m:t>
                        </m:r>
                      </m:den>
                    </m:f>
                  </m:oMath>
                </a14:m>
                <a:endParaRPr lang="es-MX" sz="2400" i="1" dirty="0" smtClean="0">
                  <a:solidFill>
                    <a:prstClr val="white"/>
                  </a:solidFill>
                </a:endParaRPr>
              </a:p>
              <a:p>
                <a:pPr lvl="0" algn="ctr"/>
                <a:endParaRPr lang="es-MX" sz="2400" i="1" dirty="0">
                  <a:solidFill>
                    <a:prstClr val="white"/>
                  </a:solidFill>
                </a:endParaRPr>
              </a:p>
              <a:p>
                <a:pPr lvl="0"/>
                <a:endParaRPr lang="es-MX" sz="2400" i="1" dirty="0">
                  <a:solidFill>
                    <a:prstClr val="white"/>
                  </a:solidFill>
                </a:endParaRPr>
              </a:p>
            </p:txBody>
          </p:sp>
        </mc:Choice>
        <mc:Fallback xmlns="">
          <p:sp>
            <p:nvSpPr>
              <p:cNvPr id="4" name="Rectángulo 3"/>
              <p:cNvSpPr>
                <a:spLocks noRot="1" noChangeAspect="1" noMove="1" noResize="1" noEditPoints="1" noAdjustHandles="1" noChangeArrowheads="1" noChangeShapeType="1" noTextEdit="1"/>
              </p:cNvSpPr>
              <p:nvPr/>
            </p:nvSpPr>
            <p:spPr>
              <a:xfrm>
                <a:off x="611560" y="1052736"/>
                <a:ext cx="8532440" cy="4679486"/>
              </a:xfrm>
              <a:prstGeom prst="rect">
                <a:avLst/>
              </a:prstGeom>
              <a:blipFill rotWithShape="1">
                <a:blip r:embed="rId2"/>
                <a:stretch>
                  <a:fillRect l="-1071" t="-1043" r="-643"/>
                </a:stretch>
              </a:blipFill>
            </p:spPr>
            <p:txBody>
              <a:bodyPr/>
              <a:lstStyle/>
              <a:p>
                <a:r>
                  <a:rPr lang="es-MX">
                    <a:noFill/>
                  </a:rPr>
                  <a:t> </a:t>
                </a:r>
              </a:p>
            </p:txBody>
          </p:sp>
        </mc:Fallback>
      </mc:AlternateContent>
    </p:spTree>
    <p:extLst>
      <p:ext uri="{BB962C8B-B14F-4D97-AF65-F5344CB8AC3E}">
        <p14:creationId xmlns:p14="http://schemas.microsoft.com/office/powerpoint/2010/main" val="4065589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1600" y="620688"/>
            <a:ext cx="7884368" cy="4154984"/>
          </a:xfrm>
          <a:prstGeom prst="rect">
            <a:avLst/>
          </a:prstGeom>
        </p:spPr>
        <p:txBody>
          <a:bodyPr wrap="square">
            <a:spAutoFit/>
          </a:bodyPr>
          <a:lstStyle/>
          <a:p>
            <a:r>
              <a:rPr lang="es-MX" sz="2400" dirty="0" smtClean="0">
                <a:solidFill>
                  <a:srgbClr val="FFFF66"/>
                </a:solidFill>
              </a:rPr>
              <a:t>Ejemplo 4:</a:t>
            </a:r>
            <a:r>
              <a:rPr lang="es-MX" sz="2400" dirty="0">
                <a:solidFill>
                  <a:srgbClr val="FFFF66"/>
                </a:solidFill>
              </a:rPr>
              <a:t> </a:t>
            </a:r>
            <a:r>
              <a:rPr lang="es-MX" sz="2400" dirty="0" smtClean="0">
                <a:solidFill>
                  <a:srgbClr val="FFFF66"/>
                </a:solidFill>
              </a:rPr>
              <a:t>calculo de puntos de reordena (ROP)  para IPods con y sin inventario de seguridad</a:t>
            </a:r>
          </a:p>
          <a:p>
            <a:endParaRPr lang="es-MX" sz="2400" dirty="0" smtClean="0">
              <a:solidFill>
                <a:schemeClr val="bg1"/>
              </a:solidFill>
            </a:endParaRPr>
          </a:p>
          <a:p>
            <a:endParaRPr lang="es-MX" sz="2400" dirty="0" smtClean="0">
              <a:solidFill>
                <a:schemeClr val="bg1"/>
              </a:solidFill>
            </a:endParaRPr>
          </a:p>
          <a:p>
            <a:pPr algn="just"/>
            <a:r>
              <a:rPr lang="es-MX" sz="2400" dirty="0" smtClean="0">
                <a:solidFill>
                  <a:schemeClr val="bg1"/>
                </a:solidFill>
              </a:rPr>
              <a:t>Un distribuidor de Apple tiene una demanda (D) de 8000 iPods al año. La compañía opera 250 días  hábiles al año. En promedio, la entrega de una orden toma 3 días de trabajo, pero esta ha tardado en llegar asta  cuatro días. El distribuidor requiere calcular el punto de reorden sin inventario de seguridad y luego con un inventario de seguridad.</a:t>
            </a:r>
          </a:p>
        </p:txBody>
      </p:sp>
      <p:sp>
        <p:nvSpPr>
          <p:cNvPr id="3" name="AutoShape 4" descr="Resultado de imagen para ipod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2184" y="4581128"/>
            <a:ext cx="2743200"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91993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ángulo 2"/>
              <p:cNvSpPr/>
              <p:nvPr/>
            </p:nvSpPr>
            <p:spPr>
              <a:xfrm>
                <a:off x="899592" y="692696"/>
                <a:ext cx="8064896" cy="4864280"/>
              </a:xfrm>
              <a:prstGeom prst="rect">
                <a:avLst/>
              </a:prstGeom>
            </p:spPr>
            <p:txBody>
              <a:bodyPr wrap="square">
                <a:spAutoFit/>
              </a:bodyPr>
              <a:lstStyle/>
              <a:p>
                <a:pPr lvl="0"/>
                <a:r>
                  <a:rPr lang="es-MX" sz="2400" dirty="0" smtClean="0">
                    <a:solidFill>
                      <a:schemeClr val="accent1">
                        <a:lumMod val="40000"/>
                        <a:lumOff val="60000"/>
                      </a:schemeClr>
                    </a:solidFill>
                  </a:rPr>
                  <a:t>Método: </a:t>
                </a:r>
                <a:r>
                  <a:rPr lang="es-MX" sz="2400" dirty="0" smtClean="0">
                    <a:solidFill>
                      <a:prstClr val="white"/>
                    </a:solidFill>
                  </a:rPr>
                  <a:t>primero </a:t>
                </a:r>
                <a:r>
                  <a:rPr lang="es-MX" sz="2400" dirty="0">
                    <a:solidFill>
                      <a:prstClr val="white"/>
                    </a:solidFill>
                  </a:rPr>
                  <a:t>calcule la demanda diaria y </a:t>
                </a:r>
                <a:r>
                  <a:rPr lang="es-MX" sz="2400" dirty="0" smtClean="0">
                    <a:solidFill>
                      <a:prstClr val="white"/>
                    </a:solidFill>
                  </a:rPr>
                  <a:t>después </a:t>
                </a:r>
                <a:r>
                  <a:rPr lang="es-MX" sz="2400" dirty="0">
                    <a:solidFill>
                      <a:prstClr val="white"/>
                    </a:solidFill>
                  </a:rPr>
                  <a:t>aplique la ecuación para el ROP . Luego calcule el ROP con inventario de seguridad.  </a:t>
                </a:r>
                <a:endParaRPr lang="es-MX" sz="2400" dirty="0" smtClean="0">
                  <a:solidFill>
                    <a:prstClr val="white"/>
                  </a:solidFill>
                </a:endParaRPr>
              </a:p>
              <a:p>
                <a:pPr lvl="0"/>
                <a:endParaRPr lang="es-MX" sz="2400" dirty="0" smtClean="0">
                  <a:solidFill>
                    <a:prstClr val="white"/>
                  </a:solidFill>
                </a:endParaRPr>
              </a:p>
              <a:p>
                <a:pPr lvl="0"/>
                <a:r>
                  <a:rPr lang="es-MX" sz="2400" dirty="0" smtClean="0">
                    <a:solidFill>
                      <a:schemeClr val="accent1">
                        <a:lumMod val="40000"/>
                        <a:lumOff val="60000"/>
                      </a:schemeClr>
                    </a:solidFill>
                  </a:rPr>
                  <a:t>Solución: </a:t>
                </a:r>
              </a:p>
              <a:p>
                <a:pPr lvl="0" algn="ctr"/>
                <a14:m>
                  <m:oMath xmlns:m="http://schemas.openxmlformats.org/officeDocument/2006/math">
                    <m:r>
                      <a:rPr lang="es-MX" sz="2400" b="0" i="1" smtClean="0">
                        <a:solidFill>
                          <a:prstClr val="white"/>
                        </a:solidFill>
                        <a:latin typeface="Cambria Math" panose="02040503050406030204" pitchFamily="18" charset="0"/>
                      </a:rPr>
                      <m:t>𝑑</m:t>
                    </m:r>
                    <m:r>
                      <a:rPr lang="es-MX" sz="2400" b="0" i="1" smtClean="0">
                        <a:solidFill>
                          <a:prstClr val="white"/>
                        </a:solidFill>
                        <a:latin typeface="Cambria Math" panose="02040503050406030204" pitchFamily="18" charset="0"/>
                      </a:rPr>
                      <m:t>= </m:t>
                    </m:r>
                    <m:f>
                      <m:fPr>
                        <m:ctrlPr>
                          <a:rPr lang="es-MX" sz="2400" b="0" i="1" smtClean="0">
                            <a:solidFill>
                              <a:prstClr val="white"/>
                            </a:solidFill>
                            <a:latin typeface="Cambria Math" panose="02040503050406030204" pitchFamily="18" charset="0"/>
                          </a:rPr>
                        </m:ctrlPr>
                      </m:fPr>
                      <m:num>
                        <m:r>
                          <a:rPr lang="es-MX" sz="2400" b="0" i="1" smtClean="0">
                            <a:solidFill>
                              <a:prstClr val="white"/>
                            </a:solidFill>
                            <a:latin typeface="Cambria Math" panose="02040503050406030204" pitchFamily="18" charset="0"/>
                          </a:rPr>
                          <m:t>𝐷</m:t>
                        </m:r>
                      </m:num>
                      <m:den>
                        <m:r>
                          <a:rPr lang="es-MX" sz="2400" b="0" i="1" smtClean="0">
                            <a:solidFill>
                              <a:prstClr val="white"/>
                            </a:solidFill>
                            <a:latin typeface="Cambria Math" panose="02040503050406030204" pitchFamily="18" charset="0"/>
                          </a:rPr>
                          <m:t>𝑛𝑢𝑚𝑒𝑟𝑜</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𝑑𝑒</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𝑑𝑖𝑎𝑠</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h𝑎𝑏𝑖𝑙𝑒𝑠</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𝑎𝑙</m:t>
                        </m:r>
                        <m:r>
                          <a:rPr lang="es-MX" sz="2400" b="0" i="1" smtClean="0">
                            <a:solidFill>
                              <a:prstClr val="white"/>
                            </a:solidFill>
                            <a:latin typeface="Cambria Math" panose="02040503050406030204" pitchFamily="18" charset="0"/>
                          </a:rPr>
                          <m:t> </m:t>
                        </m:r>
                        <m:r>
                          <a:rPr lang="es-MX" sz="2400" b="0" i="1" smtClean="0">
                            <a:solidFill>
                              <a:prstClr val="white"/>
                            </a:solidFill>
                            <a:latin typeface="Cambria Math" panose="02040503050406030204" pitchFamily="18" charset="0"/>
                          </a:rPr>
                          <m:t>𝑎</m:t>
                        </m:r>
                        <m:r>
                          <a:rPr lang="es-MX" sz="2400" b="0" i="1" smtClean="0">
                            <a:solidFill>
                              <a:prstClr val="white"/>
                            </a:solidFill>
                            <a:latin typeface="Cambria Math" panose="02040503050406030204" pitchFamily="18" charset="0"/>
                          </a:rPr>
                          <m:t>ñ</m:t>
                        </m:r>
                        <m:r>
                          <a:rPr lang="es-MX" sz="2400" b="0" i="1" smtClean="0">
                            <a:solidFill>
                              <a:prstClr val="white"/>
                            </a:solidFill>
                            <a:latin typeface="Cambria Math" panose="02040503050406030204" pitchFamily="18" charset="0"/>
                          </a:rPr>
                          <m:t>𝑜</m:t>
                        </m:r>
                        <m:r>
                          <a:rPr lang="es-MX" sz="2400" b="0" i="1" smtClean="0">
                            <a:solidFill>
                              <a:prstClr val="white"/>
                            </a:solidFill>
                            <a:latin typeface="Cambria Math" panose="02040503050406030204" pitchFamily="18" charset="0"/>
                          </a:rPr>
                          <m:t> </m:t>
                        </m:r>
                      </m:den>
                    </m:f>
                  </m:oMath>
                </a14:m>
                <a:r>
                  <a:rPr lang="es-MX" sz="2400" dirty="0" smtClean="0">
                    <a:solidFill>
                      <a:prstClr val="white"/>
                    </a:solidFill>
                  </a:rPr>
                  <a:t> = </a:t>
                </a:r>
                <a14:m>
                  <m:oMath xmlns:m="http://schemas.openxmlformats.org/officeDocument/2006/math">
                    <m:f>
                      <m:fPr>
                        <m:ctrlPr>
                          <a:rPr lang="es-MX" sz="2400" i="1" smtClean="0">
                            <a:solidFill>
                              <a:prstClr val="white"/>
                            </a:solidFill>
                            <a:latin typeface="Cambria Math" panose="02040503050406030204" pitchFamily="18" charset="0"/>
                          </a:rPr>
                        </m:ctrlPr>
                      </m:fPr>
                      <m:num>
                        <m:r>
                          <a:rPr lang="es-MX" sz="2400" b="0" i="1" smtClean="0">
                            <a:solidFill>
                              <a:prstClr val="white"/>
                            </a:solidFill>
                            <a:latin typeface="Cambria Math" panose="02040503050406030204" pitchFamily="18" charset="0"/>
                          </a:rPr>
                          <m:t>8000</m:t>
                        </m:r>
                      </m:num>
                      <m:den>
                        <m:r>
                          <a:rPr lang="es-MX" sz="2400" b="0" i="1" smtClean="0">
                            <a:solidFill>
                              <a:prstClr val="white"/>
                            </a:solidFill>
                            <a:latin typeface="Cambria Math" panose="02040503050406030204" pitchFamily="18" charset="0"/>
                          </a:rPr>
                          <m:t>250</m:t>
                        </m:r>
                      </m:den>
                    </m:f>
                  </m:oMath>
                </a14:m>
                <a:r>
                  <a:rPr lang="es-MX" sz="2400" dirty="0" smtClean="0">
                    <a:solidFill>
                      <a:prstClr val="white"/>
                    </a:solidFill>
                  </a:rPr>
                  <a:t>=   32 unidades</a:t>
                </a:r>
              </a:p>
              <a:p>
                <a:pPr lvl="0" algn="ctr"/>
                <a:endParaRPr lang="es-MX" sz="2400" dirty="0">
                  <a:solidFill>
                    <a:prstClr val="white"/>
                  </a:solidFill>
                </a:endParaRPr>
              </a:p>
              <a:p>
                <a:pPr lvl="0" algn="ctr"/>
                <a:r>
                  <a:rPr lang="es-MX" sz="2400" dirty="0" smtClean="0">
                    <a:solidFill>
                      <a:prstClr val="white"/>
                    </a:solidFill>
                  </a:rPr>
                  <a:t>ROP = </a:t>
                </a:r>
                <a:r>
                  <a:rPr lang="es-MX" sz="2400" i="1" dirty="0" smtClean="0">
                    <a:solidFill>
                      <a:prstClr val="white"/>
                    </a:solidFill>
                  </a:rPr>
                  <a:t>d*L = </a:t>
                </a:r>
                <a:r>
                  <a:rPr lang="es-MX" sz="2400" dirty="0" smtClean="0">
                    <a:solidFill>
                      <a:prstClr val="white"/>
                    </a:solidFill>
                  </a:rPr>
                  <a:t>32 unidades por día * 3 días = 96 unidades</a:t>
                </a:r>
              </a:p>
              <a:p>
                <a:pPr lvl="0" algn="ctr"/>
                <a:endParaRPr lang="es-MX" sz="2000" dirty="0">
                  <a:solidFill>
                    <a:prstClr val="white"/>
                  </a:solidFill>
                </a:endParaRPr>
              </a:p>
              <a:p>
                <a:pPr lvl="0"/>
                <a:r>
                  <a:rPr lang="es-MX" sz="2400" dirty="0" smtClean="0">
                    <a:solidFill>
                      <a:prstClr val="white"/>
                    </a:solidFill>
                  </a:rPr>
                  <a:t> El ROP  con inventario de seguridad añade un día de demanda (32 unidades) al ROP (para llegar a 128 unidades). </a:t>
                </a:r>
              </a:p>
              <a:p>
                <a:pPr lvl="0" algn="ctr"/>
                <a:endParaRPr lang="es-MX" sz="2000" dirty="0">
                  <a:solidFill>
                    <a:prstClr val="white"/>
                  </a:solidFill>
                </a:endParaRPr>
              </a:p>
              <a:p>
                <a:pPr lvl="0" algn="ctr"/>
                <a:endParaRPr lang="es-MX" sz="2000" dirty="0">
                  <a:solidFill>
                    <a:prstClr val="white"/>
                  </a:solidFill>
                </a:endParaRPr>
              </a:p>
            </p:txBody>
          </p:sp>
        </mc:Choice>
        <mc:Fallback xmlns="">
          <p:sp>
            <p:nvSpPr>
              <p:cNvPr id="3" name="Rectángulo 2"/>
              <p:cNvSpPr>
                <a:spLocks noRot="1" noChangeAspect="1" noMove="1" noResize="1" noEditPoints="1" noAdjustHandles="1" noChangeArrowheads="1" noChangeShapeType="1" noTextEdit="1"/>
              </p:cNvSpPr>
              <p:nvPr/>
            </p:nvSpPr>
            <p:spPr>
              <a:xfrm>
                <a:off x="899592" y="692696"/>
                <a:ext cx="8064896" cy="4864280"/>
              </a:xfrm>
              <a:prstGeom prst="rect">
                <a:avLst/>
              </a:prstGeom>
              <a:blipFill rotWithShape="1">
                <a:blip r:embed="rId2"/>
                <a:stretch>
                  <a:fillRect l="-1209" t="-1003" r="-1058"/>
                </a:stretch>
              </a:blipFill>
            </p:spPr>
            <p:txBody>
              <a:bodyPr/>
              <a:lstStyle/>
              <a:p>
                <a:r>
                  <a:rPr lang="es-MX">
                    <a:noFill/>
                  </a:rPr>
                  <a:t> </a:t>
                </a:r>
              </a:p>
            </p:txBody>
          </p:sp>
        </mc:Fallback>
      </mc:AlternateContent>
    </p:spTree>
    <p:extLst>
      <p:ext uri="{BB962C8B-B14F-4D97-AF65-F5344CB8AC3E}">
        <p14:creationId xmlns:p14="http://schemas.microsoft.com/office/powerpoint/2010/main" val="20735132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16632"/>
            <a:ext cx="7704667" cy="1981200"/>
          </a:xfrm>
        </p:spPr>
        <p:txBody>
          <a:bodyPr>
            <a:normAutofit/>
          </a:bodyPr>
          <a:lstStyle/>
          <a:p>
            <a:r>
              <a:rPr lang="es-MX" sz="3200" dirty="0" smtClean="0">
                <a:solidFill>
                  <a:srgbClr val="FFFF66"/>
                </a:solidFill>
              </a:rPr>
              <a:t>MODELO DE LA CANTIDAD ECONÓMICA A PRODUCIR</a:t>
            </a:r>
            <a:endParaRPr lang="es-MX" sz="3200" dirty="0">
              <a:solidFill>
                <a:srgbClr val="FFFF66"/>
              </a:solidFill>
            </a:endParaRPr>
          </a:p>
        </p:txBody>
      </p:sp>
      <p:sp>
        <p:nvSpPr>
          <p:cNvPr id="3" name="2 Marcador de contenido"/>
          <p:cNvSpPr>
            <a:spLocks noGrp="1"/>
          </p:cNvSpPr>
          <p:nvPr>
            <p:ph idx="1"/>
          </p:nvPr>
        </p:nvSpPr>
        <p:spPr>
          <a:xfrm>
            <a:off x="1090133" y="1988840"/>
            <a:ext cx="7467600" cy="900106"/>
          </a:xfrm>
        </p:spPr>
        <p:txBody>
          <a:bodyPr/>
          <a:lstStyle/>
          <a:p>
            <a:r>
              <a:rPr lang="es-MX" dirty="0" smtClean="0">
                <a:solidFill>
                  <a:schemeClr val="bg1"/>
                </a:solidFill>
              </a:rPr>
              <a:t>Técnica para el lote económico a producir que se aplica a las órdenes de producción.</a:t>
            </a:r>
            <a:endParaRPr lang="es-MX" dirty="0">
              <a:solidFill>
                <a:schemeClr val="bg1"/>
              </a:solidFill>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3933056"/>
            <a:ext cx="2619375" cy="1743075"/>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672" y="3889616"/>
            <a:ext cx="2619375" cy="174307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1600" y="332656"/>
            <a:ext cx="7848872" cy="4893647"/>
          </a:xfrm>
          <a:prstGeom prst="rect">
            <a:avLst/>
          </a:prstGeom>
        </p:spPr>
        <p:txBody>
          <a:bodyPr wrap="square">
            <a:spAutoFit/>
          </a:bodyPr>
          <a:lstStyle/>
          <a:p>
            <a:r>
              <a:rPr lang="es-MX" sz="2400" dirty="0" smtClean="0">
                <a:solidFill>
                  <a:schemeClr val="bg1"/>
                </a:solidFill>
              </a:rPr>
              <a:t> </a:t>
            </a:r>
            <a:r>
              <a:rPr lang="es-MX" sz="2400" dirty="0" smtClean="0">
                <a:solidFill>
                  <a:srgbClr val="FFFF66"/>
                </a:solidFill>
              </a:rPr>
              <a:t>Ejemplo: cantidad </a:t>
            </a:r>
            <a:r>
              <a:rPr lang="es-MX" sz="2400" dirty="0">
                <a:solidFill>
                  <a:srgbClr val="FFFF66"/>
                </a:solidFill>
              </a:rPr>
              <a:t>económica a </a:t>
            </a:r>
            <a:r>
              <a:rPr lang="es-MX" sz="2400" dirty="0" smtClean="0">
                <a:solidFill>
                  <a:srgbClr val="FFFF66"/>
                </a:solidFill>
              </a:rPr>
              <a:t>producir.</a:t>
            </a:r>
          </a:p>
          <a:p>
            <a:endParaRPr lang="es-MX" sz="2400" dirty="0">
              <a:solidFill>
                <a:schemeClr val="bg1"/>
              </a:solidFill>
            </a:endParaRPr>
          </a:p>
          <a:p>
            <a:pPr algn="just"/>
            <a:r>
              <a:rPr lang="es-MX" sz="2400" dirty="0" err="1">
                <a:solidFill>
                  <a:schemeClr val="bg1"/>
                </a:solidFill>
              </a:rPr>
              <a:t>Nathan</a:t>
            </a:r>
            <a:r>
              <a:rPr lang="es-MX" sz="2400" dirty="0">
                <a:solidFill>
                  <a:schemeClr val="bg1"/>
                </a:solidFill>
              </a:rPr>
              <a:t> </a:t>
            </a:r>
            <a:r>
              <a:rPr lang="es-MX" sz="2400" dirty="0" err="1">
                <a:solidFill>
                  <a:schemeClr val="bg1"/>
                </a:solidFill>
              </a:rPr>
              <a:t>Manufacturing</a:t>
            </a:r>
            <a:r>
              <a:rPr lang="es-MX" sz="2400" dirty="0">
                <a:solidFill>
                  <a:schemeClr val="bg1"/>
                </a:solidFill>
              </a:rPr>
              <a:t>, inc., produce y vende tapones especiales para el mercado de refacciones para automóviles. El pronóstico de </a:t>
            </a:r>
            <a:r>
              <a:rPr lang="es-MX" sz="2400" dirty="0" err="1">
                <a:solidFill>
                  <a:schemeClr val="bg1"/>
                </a:solidFill>
              </a:rPr>
              <a:t>Nathan</a:t>
            </a:r>
            <a:r>
              <a:rPr lang="es-MX" sz="2400" dirty="0">
                <a:solidFill>
                  <a:schemeClr val="bg1"/>
                </a:solidFill>
              </a:rPr>
              <a:t>  para su tapón de rueda con alambre es de 1000 unidades  para el próximo año, con una demanda promedio de 4 unidades por día. Sin embargo, como el  proceso de producción es  más eficiente en  8 unidades por día, la compañía produce 8 unidades diarias pero solo utiliza 4. La compañía  quiere determinar  el número optimo de unidades  por lote. (</a:t>
            </a:r>
            <a:r>
              <a:rPr lang="es-MX" sz="2400" i="1" dirty="0">
                <a:solidFill>
                  <a:schemeClr val="bg1"/>
                </a:solidFill>
              </a:rPr>
              <a:t>Nota: esta planta solo programa la producción de tapones solo cuando lo necesita, el taller opera 250 días al año</a:t>
            </a:r>
            <a:r>
              <a:rPr lang="es-MX" sz="2400" dirty="0">
                <a:solidFill>
                  <a:schemeClr val="bg1"/>
                </a:solidFill>
              </a:rPr>
              <a:t>).</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4797152"/>
            <a:ext cx="2390775"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48416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827584" y="404664"/>
                <a:ext cx="8208912" cy="6337376"/>
              </a:xfrm>
              <a:prstGeom prst="rect">
                <a:avLst/>
              </a:prstGeom>
            </p:spPr>
            <p:txBody>
              <a:bodyPr wrap="square">
                <a:spAutoFit/>
              </a:bodyPr>
              <a:lstStyle/>
              <a:p>
                <a:r>
                  <a:rPr lang="es-MX" sz="2400" dirty="0" smtClean="0">
                    <a:solidFill>
                      <a:schemeClr val="bg1"/>
                    </a:solidFill>
                  </a:rPr>
                  <a:t> </a:t>
                </a:r>
                <a:r>
                  <a:rPr lang="es-MX" sz="2400" dirty="0" smtClean="0">
                    <a:solidFill>
                      <a:schemeClr val="accent6">
                        <a:lumMod val="40000"/>
                        <a:lumOff val="60000"/>
                      </a:schemeClr>
                    </a:solidFill>
                  </a:rPr>
                  <a:t>Método:</a:t>
                </a:r>
              </a:p>
              <a:p>
                <a:r>
                  <a:rPr lang="es-MX" sz="2400" dirty="0" smtClean="0">
                    <a:solidFill>
                      <a:schemeClr val="bg1"/>
                    </a:solidFill>
                  </a:rPr>
                  <a:t>                                  Demanda anual = D = 1000 unidades</a:t>
                </a:r>
              </a:p>
              <a:p>
                <a:r>
                  <a:rPr lang="es-MX" sz="2400" dirty="0" smtClean="0">
                    <a:solidFill>
                      <a:schemeClr val="bg1"/>
                    </a:solidFill>
                  </a:rPr>
                  <a:t>                               Costo proporción = S  = $10</a:t>
                </a:r>
              </a:p>
              <a:p>
                <a:r>
                  <a:rPr lang="es-MX" sz="2400" dirty="0" smtClean="0">
                    <a:solidFill>
                      <a:schemeClr val="bg1"/>
                    </a:solidFill>
                  </a:rPr>
                  <a:t>Costo de mantener el inventario = H  = $0.50 por unidad por año</a:t>
                </a:r>
              </a:p>
              <a:p>
                <a:r>
                  <a:rPr lang="es-MX" sz="2400" dirty="0" smtClean="0">
                    <a:solidFill>
                      <a:schemeClr val="bg1"/>
                    </a:solidFill>
                  </a:rPr>
                  <a:t>              Tasa de producción diaria =</a:t>
                </a:r>
                <a:r>
                  <a:rPr lang="es-MX" sz="2400" i="1" dirty="0" smtClean="0">
                    <a:solidFill>
                      <a:schemeClr val="bg1"/>
                    </a:solidFill>
                  </a:rPr>
                  <a:t> p  </a:t>
                </a:r>
                <a:r>
                  <a:rPr lang="es-MX" sz="2400" dirty="0" smtClean="0">
                    <a:solidFill>
                      <a:schemeClr val="bg1"/>
                    </a:solidFill>
                  </a:rPr>
                  <a:t>= 8 unidades diarias</a:t>
                </a:r>
              </a:p>
              <a:p>
                <a:r>
                  <a:rPr lang="es-MX" sz="2400" dirty="0" smtClean="0">
                    <a:solidFill>
                      <a:schemeClr val="bg1"/>
                    </a:solidFill>
                  </a:rPr>
                  <a:t>                 Tasa de demanda diaria =</a:t>
                </a:r>
                <a:r>
                  <a:rPr lang="es-MX" sz="2400" i="1" dirty="0" smtClean="0">
                    <a:solidFill>
                      <a:schemeClr val="bg1"/>
                    </a:solidFill>
                  </a:rPr>
                  <a:t> d  </a:t>
                </a:r>
                <a:r>
                  <a:rPr lang="es-MX" sz="2400" dirty="0" smtClean="0">
                    <a:solidFill>
                      <a:schemeClr val="bg1"/>
                    </a:solidFill>
                  </a:rPr>
                  <a:t>= 4 unidades diarias </a:t>
                </a:r>
              </a:p>
              <a:p>
                <a:endParaRPr lang="es-MX" sz="2400" dirty="0" smtClean="0">
                  <a:solidFill>
                    <a:schemeClr val="accent6">
                      <a:lumMod val="40000"/>
                      <a:lumOff val="60000"/>
                    </a:schemeClr>
                  </a:solidFill>
                </a:endParaRPr>
              </a:p>
              <a:p>
                <a:r>
                  <a:rPr lang="es-MX" sz="2400" dirty="0" smtClean="0">
                    <a:solidFill>
                      <a:schemeClr val="accent6">
                        <a:lumMod val="40000"/>
                        <a:lumOff val="60000"/>
                      </a:schemeClr>
                    </a:solidFill>
                  </a:rPr>
                  <a:t>Solución: </a:t>
                </a:r>
              </a:p>
              <a:p>
                <a:pPr algn="ctr"/>
                <a14:m>
                  <m:oMath xmlns:m="http://schemas.openxmlformats.org/officeDocument/2006/math">
                    <m:sSub>
                      <m:sSubPr>
                        <m:ctrlPr>
                          <a:rPr lang="es-MX" sz="2000" i="1" smtClean="0">
                            <a:solidFill>
                              <a:schemeClr val="bg1"/>
                            </a:solidFill>
                            <a:latin typeface="Cambria Math" panose="02040503050406030204" pitchFamily="18" charset="0"/>
                          </a:rPr>
                        </m:ctrlPr>
                      </m:sSubPr>
                      <m:e>
                        <m:r>
                          <a:rPr lang="es-MX" sz="2000" b="0" i="1" smtClean="0">
                            <a:solidFill>
                              <a:schemeClr val="bg1"/>
                            </a:solidFill>
                            <a:latin typeface="Cambria Math" panose="02040503050406030204" pitchFamily="18" charset="0"/>
                          </a:rPr>
                          <m:t>𝑄</m:t>
                        </m:r>
                      </m:e>
                      <m:sub>
                        <m:r>
                          <a:rPr lang="es-MX" sz="2000" b="0" i="1" smtClean="0">
                            <a:solidFill>
                              <a:schemeClr val="bg1"/>
                            </a:solidFill>
                            <a:latin typeface="Cambria Math" panose="02040503050406030204" pitchFamily="18" charset="0"/>
                          </a:rPr>
                          <m:t>𝑝</m:t>
                        </m:r>
                      </m:sub>
                    </m:sSub>
                  </m:oMath>
                </a14:m>
                <a:r>
                  <a:rPr lang="es-MX" sz="2000" dirty="0" smtClean="0">
                    <a:solidFill>
                      <a:schemeClr val="bg1"/>
                    </a:solidFill>
                  </a:rPr>
                  <a:t>* = </a:t>
                </a:r>
                <a14:m>
                  <m:oMath xmlns:m="http://schemas.openxmlformats.org/officeDocument/2006/math">
                    <m:rad>
                      <m:radPr>
                        <m:degHide m:val="on"/>
                        <m:ctrlPr>
                          <a:rPr lang="es-MX" sz="2000" i="1" smtClean="0">
                            <a:solidFill>
                              <a:schemeClr val="bg1"/>
                            </a:solidFill>
                            <a:latin typeface="Cambria Math" panose="02040503050406030204" pitchFamily="18" charset="0"/>
                          </a:rPr>
                        </m:ctrlPr>
                      </m:radPr>
                      <m:deg/>
                      <m:e>
                        <m:f>
                          <m:fPr>
                            <m:ctrlPr>
                              <a:rPr lang="es-MX" sz="2000" i="1" smtClean="0">
                                <a:solidFill>
                                  <a:schemeClr val="bg1"/>
                                </a:solidFill>
                                <a:latin typeface="Cambria Math" panose="02040503050406030204" pitchFamily="18" charset="0"/>
                              </a:rPr>
                            </m:ctrlPr>
                          </m:fPr>
                          <m:num>
                            <m:r>
                              <a:rPr lang="es-MX" sz="2000" b="0" i="1" smtClean="0">
                                <a:solidFill>
                                  <a:schemeClr val="bg1"/>
                                </a:solidFill>
                                <a:latin typeface="Cambria Math" panose="02040503050406030204" pitchFamily="18" charset="0"/>
                              </a:rPr>
                              <m:t>2</m:t>
                            </m:r>
                            <m:r>
                              <a:rPr lang="es-MX" sz="2000" b="0" i="1" smtClean="0">
                                <a:solidFill>
                                  <a:schemeClr val="bg1"/>
                                </a:solidFill>
                                <a:latin typeface="Cambria Math" panose="02040503050406030204" pitchFamily="18" charset="0"/>
                              </a:rPr>
                              <m:t>𝐷𝑆</m:t>
                            </m:r>
                          </m:num>
                          <m:den>
                            <m:r>
                              <a:rPr lang="es-MX" sz="2000" b="0" i="1" smtClean="0">
                                <a:solidFill>
                                  <a:schemeClr val="bg1"/>
                                </a:solidFill>
                                <a:latin typeface="Cambria Math" panose="02040503050406030204" pitchFamily="18" charset="0"/>
                              </a:rPr>
                              <m:t>𝐻</m:t>
                            </m:r>
                            <m:d>
                              <m:dPr>
                                <m:begChr m:val="["/>
                                <m:endChr m:val="]"/>
                                <m:ctrlPr>
                                  <a:rPr lang="es-MX" sz="2000" b="0" i="1" smtClean="0">
                                    <a:solidFill>
                                      <a:schemeClr val="bg1"/>
                                    </a:solidFill>
                                    <a:latin typeface="Cambria Math" panose="02040503050406030204" pitchFamily="18" charset="0"/>
                                  </a:rPr>
                                </m:ctrlPr>
                              </m:dPr>
                              <m:e>
                                <m:r>
                                  <a:rPr lang="es-MX" sz="2000" b="0" i="1" smtClean="0">
                                    <a:solidFill>
                                      <a:schemeClr val="bg1"/>
                                    </a:solidFill>
                                    <a:latin typeface="Cambria Math" panose="02040503050406030204" pitchFamily="18" charset="0"/>
                                  </a:rPr>
                                  <m:t> 1−</m:t>
                                </m:r>
                                <m:d>
                                  <m:dPr>
                                    <m:ctrlPr>
                                      <a:rPr lang="es-MX" sz="2000" b="0" i="1" smtClean="0">
                                        <a:solidFill>
                                          <a:schemeClr val="bg1"/>
                                        </a:solidFill>
                                        <a:latin typeface="Cambria Math" panose="02040503050406030204" pitchFamily="18" charset="0"/>
                                      </a:rPr>
                                    </m:ctrlPr>
                                  </m:dPr>
                                  <m:e>
                                    <m:f>
                                      <m:fPr>
                                        <m:ctrlPr>
                                          <a:rPr lang="es-MX" sz="2000" b="0" i="1" smtClean="0">
                                            <a:solidFill>
                                              <a:schemeClr val="bg1"/>
                                            </a:solidFill>
                                            <a:latin typeface="Cambria Math" panose="02040503050406030204" pitchFamily="18" charset="0"/>
                                          </a:rPr>
                                        </m:ctrlPr>
                                      </m:fPr>
                                      <m:num>
                                        <m:r>
                                          <a:rPr lang="es-MX" sz="2000" b="0" i="1" smtClean="0">
                                            <a:solidFill>
                                              <a:schemeClr val="bg1"/>
                                            </a:solidFill>
                                            <a:latin typeface="Cambria Math" panose="02040503050406030204" pitchFamily="18" charset="0"/>
                                          </a:rPr>
                                          <m:t>𝑑</m:t>
                                        </m:r>
                                      </m:num>
                                      <m:den>
                                        <m:r>
                                          <a:rPr lang="es-MX" sz="2000" b="0" i="1" smtClean="0">
                                            <a:solidFill>
                                              <a:schemeClr val="bg1"/>
                                            </a:solidFill>
                                            <a:latin typeface="Cambria Math" panose="02040503050406030204" pitchFamily="18" charset="0"/>
                                          </a:rPr>
                                          <m:t>𝑝</m:t>
                                        </m:r>
                                      </m:den>
                                    </m:f>
                                  </m:e>
                                </m:d>
                              </m:e>
                            </m:d>
                          </m:den>
                        </m:f>
                      </m:e>
                    </m:rad>
                  </m:oMath>
                </a14:m>
                <a:endParaRPr lang="es-MX" sz="2400" dirty="0" smtClean="0">
                  <a:solidFill>
                    <a:schemeClr val="bg1"/>
                  </a:solidFill>
                </a:endParaRPr>
              </a:p>
              <a:p>
                <a:pPr algn="ctr"/>
                <a:endParaRPr lang="es-MX" sz="2400" dirty="0" smtClean="0">
                  <a:solidFill>
                    <a:schemeClr val="bg1"/>
                  </a:solidFill>
                </a:endParaRPr>
              </a:p>
              <a:p>
                <a:pPr algn="ctr"/>
                <a14:m>
                  <m:oMath xmlns:m="http://schemas.openxmlformats.org/officeDocument/2006/math">
                    <m:sSub>
                      <m:sSubPr>
                        <m:ctrlPr>
                          <a:rPr lang="es-MX" sz="2400" i="1">
                            <a:solidFill>
                              <a:schemeClr val="bg1"/>
                            </a:solidFill>
                            <a:latin typeface="Cambria Math" panose="02040503050406030204" pitchFamily="18" charset="0"/>
                          </a:rPr>
                        </m:ctrlPr>
                      </m:sSubPr>
                      <m:e>
                        <m:r>
                          <a:rPr lang="es-MX" sz="2400" i="1">
                            <a:solidFill>
                              <a:schemeClr val="bg1"/>
                            </a:solidFill>
                            <a:latin typeface="Cambria Math" panose="02040503050406030204" pitchFamily="18" charset="0"/>
                          </a:rPr>
                          <m:t>𝑄</m:t>
                        </m:r>
                      </m:e>
                      <m:sub>
                        <m:r>
                          <a:rPr lang="es-MX" sz="2400" i="1">
                            <a:solidFill>
                              <a:schemeClr val="bg1"/>
                            </a:solidFill>
                            <a:latin typeface="Cambria Math" panose="02040503050406030204" pitchFamily="18" charset="0"/>
                          </a:rPr>
                          <m:t>𝑝</m:t>
                        </m:r>
                      </m:sub>
                    </m:sSub>
                  </m:oMath>
                </a14:m>
                <a:r>
                  <a:rPr lang="es-MX" sz="2400" dirty="0">
                    <a:solidFill>
                      <a:schemeClr val="bg1"/>
                    </a:solidFill>
                  </a:rPr>
                  <a:t>* = </a:t>
                </a:r>
                <a14:m>
                  <m:oMath xmlns:m="http://schemas.openxmlformats.org/officeDocument/2006/math">
                    <m:rad>
                      <m:radPr>
                        <m:degHide m:val="on"/>
                        <m:ctrlPr>
                          <a:rPr lang="es-MX" sz="2400" i="1">
                            <a:solidFill>
                              <a:schemeClr val="bg1"/>
                            </a:solidFill>
                            <a:latin typeface="Cambria Math" panose="02040503050406030204" pitchFamily="18" charset="0"/>
                          </a:rPr>
                        </m:ctrlPr>
                      </m:radPr>
                      <m:deg/>
                      <m:e>
                        <m:f>
                          <m:fPr>
                            <m:ctrlPr>
                              <a:rPr lang="es-MX" sz="2400" i="1">
                                <a:solidFill>
                                  <a:schemeClr val="bg1"/>
                                </a:solidFill>
                                <a:latin typeface="Cambria Math" panose="02040503050406030204" pitchFamily="18" charset="0"/>
                              </a:rPr>
                            </m:ctrlPr>
                          </m:fPr>
                          <m:num>
                            <m:r>
                              <a:rPr lang="es-MX" sz="2400" i="1">
                                <a:solidFill>
                                  <a:schemeClr val="bg1"/>
                                </a:solidFill>
                                <a:latin typeface="Cambria Math" panose="02040503050406030204" pitchFamily="18" charset="0"/>
                              </a:rPr>
                              <m:t>2</m:t>
                            </m:r>
                            <m:r>
                              <a:rPr lang="es-MX" sz="2400" b="0" i="1" smtClean="0">
                                <a:solidFill>
                                  <a:schemeClr val="bg1"/>
                                </a:solidFill>
                                <a:latin typeface="Cambria Math" panose="02040503050406030204" pitchFamily="18" charset="0"/>
                              </a:rPr>
                              <m:t>(1000)(10)</m:t>
                            </m:r>
                          </m:num>
                          <m:den>
                            <m:r>
                              <a:rPr lang="es-MX" sz="2400" b="0" i="1" smtClean="0">
                                <a:solidFill>
                                  <a:schemeClr val="bg1"/>
                                </a:solidFill>
                                <a:latin typeface="Cambria Math" panose="02040503050406030204" pitchFamily="18" charset="0"/>
                              </a:rPr>
                              <m:t>0.05</m:t>
                            </m:r>
                            <m:d>
                              <m:dPr>
                                <m:begChr m:val="["/>
                                <m:endChr m:val="]"/>
                                <m:ctrlPr>
                                  <a:rPr lang="es-MX" sz="2400" i="1">
                                    <a:solidFill>
                                      <a:schemeClr val="bg1"/>
                                    </a:solidFill>
                                    <a:latin typeface="Cambria Math" panose="02040503050406030204" pitchFamily="18" charset="0"/>
                                  </a:rPr>
                                </m:ctrlPr>
                              </m:dPr>
                              <m:e>
                                <m:r>
                                  <a:rPr lang="es-MX" sz="2400" i="1">
                                    <a:solidFill>
                                      <a:schemeClr val="bg1"/>
                                    </a:solidFill>
                                    <a:latin typeface="Cambria Math" panose="02040503050406030204" pitchFamily="18" charset="0"/>
                                  </a:rPr>
                                  <m:t> 1−</m:t>
                                </m:r>
                                <m:d>
                                  <m:dPr>
                                    <m:ctrlPr>
                                      <a:rPr lang="es-MX" sz="2400" i="1">
                                        <a:solidFill>
                                          <a:schemeClr val="bg1"/>
                                        </a:solidFill>
                                        <a:latin typeface="Cambria Math" panose="02040503050406030204" pitchFamily="18" charset="0"/>
                                      </a:rPr>
                                    </m:ctrlPr>
                                  </m:dPr>
                                  <m:e>
                                    <m:f>
                                      <m:fPr>
                                        <m:ctrlPr>
                                          <a:rPr lang="es-MX" sz="2400" i="1">
                                            <a:solidFill>
                                              <a:schemeClr val="bg1"/>
                                            </a:solidFill>
                                            <a:latin typeface="Cambria Math" panose="02040503050406030204" pitchFamily="18" charset="0"/>
                                          </a:rPr>
                                        </m:ctrlPr>
                                      </m:fPr>
                                      <m:num>
                                        <m:r>
                                          <a:rPr lang="es-MX" sz="2400" b="0" i="1" smtClean="0">
                                            <a:solidFill>
                                              <a:schemeClr val="bg1"/>
                                            </a:solidFill>
                                            <a:latin typeface="Cambria Math" panose="02040503050406030204" pitchFamily="18" charset="0"/>
                                          </a:rPr>
                                          <m:t>4</m:t>
                                        </m:r>
                                      </m:num>
                                      <m:den>
                                        <m:r>
                                          <a:rPr lang="es-MX" sz="2400" b="0" i="1" smtClean="0">
                                            <a:solidFill>
                                              <a:schemeClr val="bg1"/>
                                            </a:solidFill>
                                            <a:latin typeface="Cambria Math" panose="02040503050406030204" pitchFamily="18" charset="0"/>
                                          </a:rPr>
                                          <m:t>8</m:t>
                                        </m:r>
                                      </m:den>
                                    </m:f>
                                  </m:e>
                                </m:d>
                              </m:e>
                            </m:d>
                          </m:den>
                        </m:f>
                      </m:e>
                    </m:rad>
                  </m:oMath>
                </a14:m>
                <a:r>
                  <a:rPr lang="es-MX" sz="2400" dirty="0" smtClean="0">
                    <a:solidFill>
                      <a:schemeClr val="bg1"/>
                    </a:solidFill>
                  </a:rPr>
                  <a:t> =</a:t>
                </a:r>
                <a14:m>
                  <m:oMath xmlns:m="http://schemas.openxmlformats.org/officeDocument/2006/math">
                    <m:rad>
                      <m:radPr>
                        <m:degHide m:val="on"/>
                        <m:ctrlPr>
                          <a:rPr lang="es-MX" sz="2400" i="1">
                            <a:solidFill>
                              <a:schemeClr val="bg1"/>
                            </a:solidFill>
                            <a:latin typeface="Cambria Math" panose="02040503050406030204" pitchFamily="18" charset="0"/>
                          </a:rPr>
                        </m:ctrlPr>
                      </m:radPr>
                      <m:deg/>
                      <m:e>
                        <m:f>
                          <m:fPr>
                            <m:ctrlPr>
                              <a:rPr lang="es-MX" sz="2400" i="1">
                                <a:solidFill>
                                  <a:schemeClr val="bg1"/>
                                </a:solidFill>
                                <a:latin typeface="Cambria Math" panose="02040503050406030204" pitchFamily="18" charset="0"/>
                              </a:rPr>
                            </m:ctrlPr>
                          </m:fPr>
                          <m:num>
                            <m:r>
                              <a:rPr lang="es-MX" sz="2400" i="1">
                                <a:solidFill>
                                  <a:schemeClr val="bg1"/>
                                </a:solidFill>
                                <a:latin typeface="Cambria Math" panose="02040503050406030204" pitchFamily="18" charset="0"/>
                              </a:rPr>
                              <m:t>2</m:t>
                            </m:r>
                            <m:r>
                              <a:rPr lang="es-MX" sz="2400" b="0" i="1" smtClean="0">
                                <a:solidFill>
                                  <a:schemeClr val="bg1"/>
                                </a:solidFill>
                                <a:latin typeface="Cambria Math" panose="02040503050406030204" pitchFamily="18" charset="0"/>
                              </a:rPr>
                              <m:t>0000</m:t>
                            </m:r>
                          </m:num>
                          <m:den>
                            <m:r>
                              <a:rPr lang="es-MX" sz="2400" i="1">
                                <a:solidFill>
                                  <a:schemeClr val="bg1"/>
                                </a:solidFill>
                                <a:latin typeface="Cambria Math" panose="02040503050406030204" pitchFamily="18" charset="0"/>
                              </a:rPr>
                              <m:t>0.05</m:t>
                            </m:r>
                            <m:d>
                              <m:dPr>
                                <m:ctrlPr>
                                  <a:rPr lang="es-MX" sz="2400" i="1">
                                    <a:solidFill>
                                      <a:schemeClr val="bg1"/>
                                    </a:solidFill>
                                    <a:latin typeface="Cambria Math" panose="02040503050406030204" pitchFamily="18" charset="0"/>
                                  </a:rPr>
                                </m:ctrlPr>
                              </m:dPr>
                              <m:e>
                                <m:f>
                                  <m:fPr>
                                    <m:ctrlPr>
                                      <a:rPr lang="es-MX" sz="2400" i="1">
                                        <a:solidFill>
                                          <a:schemeClr val="bg1"/>
                                        </a:solidFill>
                                        <a:latin typeface="Cambria Math" panose="02040503050406030204" pitchFamily="18" charset="0"/>
                                      </a:rPr>
                                    </m:ctrlPr>
                                  </m:fPr>
                                  <m:num>
                                    <m:r>
                                      <a:rPr lang="es-MX" sz="2400" i="1">
                                        <a:solidFill>
                                          <a:schemeClr val="bg1"/>
                                        </a:solidFill>
                                        <a:latin typeface="Cambria Math" panose="02040503050406030204" pitchFamily="18" charset="0"/>
                                      </a:rPr>
                                      <m:t>1</m:t>
                                    </m:r>
                                  </m:num>
                                  <m:den>
                                    <m:r>
                                      <a:rPr lang="es-MX" sz="2400" i="1">
                                        <a:solidFill>
                                          <a:schemeClr val="bg1"/>
                                        </a:solidFill>
                                        <a:latin typeface="Cambria Math" panose="02040503050406030204" pitchFamily="18" charset="0"/>
                                      </a:rPr>
                                      <m:t>2</m:t>
                                    </m:r>
                                  </m:den>
                                </m:f>
                              </m:e>
                            </m:d>
                          </m:den>
                        </m:f>
                      </m:e>
                    </m:rad>
                  </m:oMath>
                </a14:m>
                <a:r>
                  <a:rPr lang="es-MX" sz="2400" dirty="0">
                    <a:solidFill>
                      <a:schemeClr val="bg1"/>
                    </a:solidFill>
                  </a:rPr>
                  <a:t> </a:t>
                </a:r>
                <a:r>
                  <a:rPr lang="es-MX" sz="2400" dirty="0" smtClean="0">
                    <a:solidFill>
                      <a:schemeClr val="bg1"/>
                    </a:solidFill>
                  </a:rPr>
                  <a:t>= </a:t>
                </a:r>
                <a14:m>
                  <m:oMath xmlns:m="http://schemas.openxmlformats.org/officeDocument/2006/math">
                    <m:rad>
                      <m:radPr>
                        <m:degHide m:val="on"/>
                        <m:ctrlPr>
                          <a:rPr lang="es-MX" sz="2400" i="1" smtClean="0">
                            <a:solidFill>
                              <a:schemeClr val="bg1"/>
                            </a:solidFill>
                            <a:latin typeface="Cambria Math" panose="02040503050406030204" pitchFamily="18" charset="0"/>
                          </a:rPr>
                        </m:ctrlPr>
                      </m:radPr>
                      <m:deg/>
                      <m:e>
                        <m:r>
                          <a:rPr lang="es-MX" sz="2400" b="0" i="1" smtClean="0">
                            <a:solidFill>
                              <a:schemeClr val="bg1"/>
                            </a:solidFill>
                            <a:latin typeface="Cambria Math" panose="02040503050406030204" pitchFamily="18" charset="0"/>
                          </a:rPr>
                          <m:t>80000</m:t>
                        </m:r>
                      </m:e>
                    </m:rad>
                  </m:oMath>
                </a14:m>
                <a:r>
                  <a:rPr lang="es-MX" sz="2400" dirty="0" smtClean="0">
                    <a:solidFill>
                      <a:schemeClr val="bg1"/>
                    </a:solidFill>
                  </a:rPr>
                  <a:t> = 282.8 = </a:t>
                </a:r>
                <a:r>
                  <a:rPr lang="es-MX" sz="2400" dirty="0" smtClean="0">
                    <a:solidFill>
                      <a:srgbClr val="FFFF66"/>
                    </a:solidFill>
                  </a:rPr>
                  <a:t>283 tapones</a:t>
                </a:r>
                <a:endParaRPr lang="es-MX" sz="2400" dirty="0">
                  <a:solidFill>
                    <a:srgbClr val="FFFF66"/>
                  </a:solidFill>
                </a:endParaRPr>
              </a:p>
              <a:p>
                <a:endParaRPr lang="es-MX" sz="2400" dirty="0" smtClean="0">
                  <a:solidFill>
                    <a:schemeClr val="bg1"/>
                  </a:solidFill>
                </a:endParaRPr>
              </a:p>
              <a:p>
                <a:endParaRPr lang="es-MX" sz="2400" dirty="0">
                  <a:solidFill>
                    <a:schemeClr val="bg1"/>
                  </a:solidFill>
                </a:endParaRPr>
              </a:p>
            </p:txBody>
          </p:sp>
        </mc:Choice>
        <mc:Fallback xmlns="">
          <p:sp>
            <p:nvSpPr>
              <p:cNvPr id="2" name="Rectángulo 1"/>
              <p:cNvSpPr>
                <a:spLocks noRot="1" noChangeAspect="1" noMove="1" noResize="1" noEditPoints="1" noAdjustHandles="1" noChangeArrowheads="1" noChangeShapeType="1" noTextEdit="1"/>
              </p:cNvSpPr>
              <p:nvPr/>
            </p:nvSpPr>
            <p:spPr>
              <a:xfrm>
                <a:off x="827584" y="404664"/>
                <a:ext cx="8208912" cy="6337376"/>
              </a:xfrm>
              <a:prstGeom prst="rect">
                <a:avLst/>
              </a:prstGeom>
              <a:blipFill rotWithShape="1">
                <a:blip r:embed="rId2"/>
                <a:stretch>
                  <a:fillRect l="-1189" t="-769" r="-371"/>
                </a:stretch>
              </a:blipFill>
            </p:spPr>
            <p:txBody>
              <a:bodyPr/>
              <a:lstStyle/>
              <a:p>
                <a:r>
                  <a:rPr lang="es-MX">
                    <a:noFill/>
                  </a:rPr>
                  <a:t> </a:t>
                </a:r>
              </a:p>
            </p:txBody>
          </p:sp>
        </mc:Fallback>
      </mc:AlternateContent>
    </p:spTree>
    <p:extLst>
      <p:ext uri="{BB962C8B-B14F-4D97-AF65-F5344CB8AC3E}">
        <p14:creationId xmlns:p14="http://schemas.microsoft.com/office/powerpoint/2010/main" val="22530765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184" y="368989"/>
            <a:ext cx="7467600" cy="1488228"/>
          </a:xfrm>
        </p:spPr>
        <p:txBody>
          <a:bodyPr>
            <a:normAutofit/>
          </a:bodyPr>
          <a:lstStyle/>
          <a:p>
            <a:r>
              <a:rPr lang="es-MX" sz="3600" dirty="0" smtClean="0">
                <a:solidFill>
                  <a:srgbClr val="FFFF66"/>
                </a:solidFill>
              </a:rPr>
              <a:t>MODELOS DE DESCUENTOS POR CANTIDAD</a:t>
            </a:r>
            <a:endParaRPr lang="es-MX" sz="3600" dirty="0">
              <a:solidFill>
                <a:srgbClr val="FFFF66"/>
              </a:solidFill>
            </a:endParaRPr>
          </a:p>
        </p:txBody>
      </p:sp>
      <p:sp>
        <p:nvSpPr>
          <p:cNvPr id="3" name="2 Marcador de contenido"/>
          <p:cNvSpPr>
            <a:spLocks noGrp="1"/>
          </p:cNvSpPr>
          <p:nvPr>
            <p:ph idx="1"/>
          </p:nvPr>
        </p:nvSpPr>
        <p:spPr>
          <a:xfrm>
            <a:off x="1475656" y="476672"/>
            <a:ext cx="7283152" cy="3981056"/>
          </a:xfrm>
        </p:spPr>
        <p:txBody>
          <a:bodyPr/>
          <a:lstStyle/>
          <a:p>
            <a:r>
              <a:rPr lang="es-MX" dirty="0" smtClean="0">
                <a:solidFill>
                  <a:schemeClr val="bg1"/>
                </a:solidFill>
              </a:rPr>
              <a:t>Precio reducido de los artículos que se compran en grandes cantidades.</a:t>
            </a:r>
            <a:endParaRPr lang="es-MX" dirty="0">
              <a:solidFill>
                <a:schemeClr val="bg1"/>
              </a:solidFill>
            </a:endParaRPr>
          </a:p>
        </p:txBody>
      </p:sp>
      <p:pic>
        <p:nvPicPr>
          <p:cNvPr id="3074" name="Picture 2" descr="Resultado de imagen para descuento de articulos por mayore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546140"/>
            <a:ext cx="5877858" cy="19442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cstate="print"/>
          <a:stretch>
            <a:fillRect/>
          </a:stretch>
        </p:blipFill>
        <p:spPr>
          <a:xfrm>
            <a:off x="3347864" y="3501008"/>
            <a:ext cx="2808312" cy="2592288"/>
          </a:xfrm>
          <a:prstGeom prst="rect">
            <a:avLst/>
          </a:prstGeom>
        </p:spPr>
      </p:pic>
      <p:sp>
        <p:nvSpPr>
          <p:cNvPr id="2" name="1 Título"/>
          <p:cNvSpPr>
            <a:spLocks noGrp="1"/>
          </p:cNvSpPr>
          <p:nvPr>
            <p:ph type="title"/>
          </p:nvPr>
        </p:nvSpPr>
        <p:spPr>
          <a:xfrm>
            <a:off x="755576" y="837935"/>
            <a:ext cx="7955280" cy="1143763"/>
          </a:xfrm>
        </p:spPr>
        <p:txBody>
          <a:bodyPr anchor="ctr">
            <a:noAutofit/>
          </a:bodyPr>
          <a:lstStyle/>
          <a:p>
            <a:pPr algn="ctr"/>
            <a:r>
              <a:rPr lang="es-MX" sz="3200" dirty="0">
                <a:solidFill>
                  <a:srgbClr val="FFFF66"/>
                </a:solidFill>
              </a:rPr>
              <a:t>OBJETIVO UNIDAD </a:t>
            </a:r>
            <a:r>
              <a:rPr lang="es-MX" sz="3200" dirty="0" smtClean="0">
                <a:solidFill>
                  <a:srgbClr val="FFFF66"/>
                </a:solidFill>
              </a:rPr>
              <a:t>III</a:t>
            </a:r>
            <a:br>
              <a:rPr lang="es-MX" sz="3200" dirty="0" smtClean="0">
                <a:solidFill>
                  <a:srgbClr val="FFFF66"/>
                </a:solidFill>
              </a:rPr>
            </a:br>
            <a:endParaRPr lang="es-MX" sz="3200" dirty="0">
              <a:solidFill>
                <a:srgbClr val="FFFF66"/>
              </a:solidFill>
            </a:endParaRPr>
          </a:p>
        </p:txBody>
      </p:sp>
      <p:sp>
        <p:nvSpPr>
          <p:cNvPr id="3" name="2 Subtítulo"/>
          <p:cNvSpPr>
            <a:spLocks noGrp="1"/>
          </p:cNvSpPr>
          <p:nvPr>
            <p:ph type="body" idx="1"/>
          </p:nvPr>
        </p:nvSpPr>
        <p:spPr>
          <a:xfrm>
            <a:off x="774379" y="1981698"/>
            <a:ext cx="7955281" cy="936104"/>
          </a:xfrm>
        </p:spPr>
        <p:txBody>
          <a:bodyPr>
            <a:noAutofit/>
          </a:bodyPr>
          <a:lstStyle/>
          <a:p>
            <a:pPr algn="ctr">
              <a:buClr>
                <a:schemeClr val="accent1">
                  <a:lumMod val="40000"/>
                  <a:lumOff val="60000"/>
                </a:schemeClr>
              </a:buClr>
            </a:pPr>
            <a:r>
              <a:rPr lang="es-MX" sz="2400" dirty="0" smtClean="0">
                <a:solidFill>
                  <a:schemeClr val="bg1"/>
                </a:solidFill>
              </a:rPr>
              <a:t>Comprender y analizar la administración de inventarios</a:t>
            </a:r>
            <a:endParaRPr lang="es-MX" sz="2400" dirty="0">
              <a:solidFill>
                <a:schemeClr val="bg1"/>
              </a:solidFill>
            </a:endParaRPr>
          </a:p>
          <a:p>
            <a:pPr algn="ctr">
              <a:buClr>
                <a:schemeClr val="accent1">
                  <a:lumMod val="40000"/>
                  <a:lumOff val="60000"/>
                </a:schemeClr>
              </a:buClr>
            </a:pPr>
            <a:endParaRPr lang="es-MX" sz="2400" dirty="0">
              <a:solidFill>
                <a:schemeClr val="bg1"/>
              </a:solidFill>
            </a:endParaRPr>
          </a:p>
          <a:p>
            <a:pPr algn="ctr">
              <a:buClr>
                <a:schemeClr val="accent1">
                  <a:lumMod val="40000"/>
                  <a:lumOff val="60000"/>
                </a:schemeClr>
              </a:buClr>
            </a:pPr>
            <a:endParaRPr lang="es-MX" sz="2400" dirty="0" smtClean="0">
              <a:solidFill>
                <a:schemeClr val="bg1"/>
              </a:solidFill>
            </a:endParaRPr>
          </a:p>
        </p:txBody>
      </p:sp>
    </p:spTree>
    <p:extLst>
      <p:ext uri="{BB962C8B-B14F-4D97-AF65-F5344CB8AC3E}">
        <p14:creationId xmlns:p14="http://schemas.microsoft.com/office/powerpoint/2010/main" val="33047172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404664"/>
            <a:ext cx="8168960" cy="5262979"/>
          </a:xfrm>
          <a:prstGeom prst="rect">
            <a:avLst/>
          </a:prstGeom>
        </p:spPr>
        <p:txBody>
          <a:bodyPr wrap="square">
            <a:spAutoFit/>
          </a:bodyPr>
          <a:lstStyle/>
          <a:p>
            <a:pPr lvl="0"/>
            <a:r>
              <a:rPr lang="es-MX" sz="2400" dirty="0">
                <a:solidFill>
                  <a:prstClr val="white"/>
                </a:solidFill>
              </a:rPr>
              <a:t>Ejemplo</a:t>
            </a:r>
            <a:r>
              <a:rPr lang="es-MX" sz="2400" dirty="0" smtClean="0">
                <a:solidFill>
                  <a:prstClr val="white"/>
                </a:solidFill>
              </a:rPr>
              <a:t>:</a:t>
            </a:r>
          </a:p>
          <a:p>
            <a:pPr lvl="0"/>
            <a:r>
              <a:rPr lang="es-MX" sz="2400" dirty="0" smtClean="0">
                <a:solidFill>
                  <a:prstClr val="white"/>
                </a:solidFill>
              </a:rPr>
              <a:t>Modelo de descuento por cantidad</a:t>
            </a:r>
          </a:p>
          <a:p>
            <a:pPr lvl="0"/>
            <a:endParaRPr lang="es-MX" sz="2400" dirty="0">
              <a:solidFill>
                <a:prstClr val="white"/>
              </a:solidFill>
            </a:endParaRPr>
          </a:p>
          <a:p>
            <a:pPr lvl="0" algn="just"/>
            <a:r>
              <a:rPr lang="es-MX" sz="2400" dirty="0" err="1" smtClean="0">
                <a:solidFill>
                  <a:prstClr val="white"/>
                </a:solidFill>
              </a:rPr>
              <a:t>Wohl’s</a:t>
            </a:r>
            <a:r>
              <a:rPr lang="es-MX" sz="2400" dirty="0" smtClean="0">
                <a:solidFill>
                  <a:prstClr val="white"/>
                </a:solidFill>
              </a:rPr>
              <a:t> </a:t>
            </a:r>
            <a:r>
              <a:rPr lang="es-MX" sz="2400" dirty="0" err="1" smtClean="0">
                <a:solidFill>
                  <a:prstClr val="white"/>
                </a:solidFill>
              </a:rPr>
              <a:t>Discount</a:t>
            </a:r>
            <a:r>
              <a:rPr lang="es-MX" sz="2400" dirty="0" smtClean="0">
                <a:solidFill>
                  <a:prstClr val="white"/>
                </a:solidFill>
              </a:rPr>
              <a:t> Store tiene en inventario carritos de carreras. Recientemente le ofrecieron un programa de descuentos por cantidad para estos carritos. Este programa por cantidades  se presenta en la tabla 12.2. así, el  costo normal de los carritos es de $5.00 para ordenes entre 1000 y 1999 unidades, el costo unitario baja  a $4.80; para 2000 unidades o mas, el costo unitario es de solo $4.75 . Además  el costo de ordenar es de  $49.00 por orden, la demanda anual es de 5000  carritos de carreras, y el cargo, </a:t>
            </a:r>
            <a:r>
              <a:rPr lang="es-MX" sz="2400" b="1" dirty="0" smtClean="0">
                <a:solidFill>
                  <a:prstClr val="white"/>
                </a:solidFill>
                <a:latin typeface="Andalus" panose="02020603050405020304" pitchFamily="18" charset="-78"/>
                <a:cs typeface="Andalus" panose="02020603050405020304" pitchFamily="18" charset="-78"/>
              </a:rPr>
              <a:t>I </a:t>
            </a:r>
            <a:r>
              <a:rPr lang="es-MX" sz="2400" dirty="0" smtClean="0">
                <a:solidFill>
                  <a:prstClr val="white"/>
                </a:solidFill>
              </a:rPr>
              <a:t>, por mantener el inventario como porcentaje del costo 20%, o 0.2. ¿ Que cantidad ordenada disminuirá al mínimo el costo total del inventario?</a:t>
            </a:r>
            <a:endParaRPr lang="es-MX" sz="2400" dirty="0">
              <a:solidFill>
                <a:prstClr val="white"/>
              </a:solidFill>
            </a:endParaRPr>
          </a:p>
        </p:txBody>
      </p:sp>
    </p:spTree>
    <p:extLst>
      <p:ext uri="{BB962C8B-B14F-4D97-AF65-F5344CB8AC3E}">
        <p14:creationId xmlns:p14="http://schemas.microsoft.com/office/powerpoint/2010/main" val="20114463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4292617045"/>
              </p:ext>
            </p:extLst>
          </p:nvPr>
        </p:nvGraphicFramePr>
        <p:xfrm>
          <a:off x="1691680" y="764704"/>
          <a:ext cx="6624736" cy="1752600"/>
        </p:xfrm>
        <a:graphic>
          <a:graphicData uri="http://schemas.openxmlformats.org/drawingml/2006/table">
            <a:tbl>
              <a:tblPr firstRow="1" bandRow="1">
                <a:tableStyleId>{93296810-A885-4BE3-A3E7-6D5BEEA58F35}</a:tableStyleId>
              </a:tblPr>
              <a:tblGrid>
                <a:gridCol w="1656184"/>
                <a:gridCol w="1656184"/>
                <a:gridCol w="1656184"/>
                <a:gridCol w="1656184"/>
              </a:tblGrid>
              <a:tr h="370840">
                <a:tc>
                  <a:txBody>
                    <a:bodyPr/>
                    <a:lstStyle/>
                    <a:p>
                      <a:pPr algn="ctr"/>
                      <a:r>
                        <a:rPr lang="es-MX" dirty="0" smtClean="0"/>
                        <a:t>Numero de descuento</a:t>
                      </a:r>
                      <a:endParaRPr lang="es-MX" dirty="0"/>
                    </a:p>
                  </a:txBody>
                  <a:tcPr/>
                </a:tc>
                <a:tc>
                  <a:txBody>
                    <a:bodyPr/>
                    <a:lstStyle/>
                    <a:p>
                      <a:pPr algn="ctr"/>
                      <a:r>
                        <a:rPr lang="es-MX" dirty="0" smtClean="0"/>
                        <a:t>Cantidad para el descuento</a:t>
                      </a:r>
                      <a:endParaRPr lang="es-MX" dirty="0"/>
                    </a:p>
                  </a:txBody>
                  <a:tcPr/>
                </a:tc>
                <a:tc>
                  <a:txBody>
                    <a:bodyPr/>
                    <a:lstStyle/>
                    <a:p>
                      <a:pPr algn="ctr"/>
                      <a:r>
                        <a:rPr lang="es-MX" dirty="0" smtClean="0"/>
                        <a:t>Descuento %</a:t>
                      </a:r>
                      <a:endParaRPr lang="es-MX" dirty="0"/>
                    </a:p>
                  </a:txBody>
                  <a:tcPr/>
                </a:tc>
                <a:tc>
                  <a:txBody>
                    <a:bodyPr/>
                    <a:lstStyle/>
                    <a:p>
                      <a:pPr algn="ctr"/>
                      <a:r>
                        <a:rPr lang="es-MX" dirty="0" smtClean="0"/>
                        <a:t>Precio(p) de descuento</a:t>
                      </a:r>
                      <a:endParaRPr lang="es-MX" dirty="0"/>
                    </a:p>
                  </a:txBody>
                  <a:tcPr/>
                </a:tc>
              </a:tr>
              <a:tr h="370840">
                <a:tc>
                  <a:txBody>
                    <a:bodyPr/>
                    <a:lstStyle/>
                    <a:p>
                      <a:pPr algn="ctr"/>
                      <a:r>
                        <a:rPr lang="es-MX" dirty="0" smtClean="0"/>
                        <a:t>1</a:t>
                      </a:r>
                      <a:endParaRPr lang="es-MX" dirty="0"/>
                    </a:p>
                  </a:txBody>
                  <a:tcPr/>
                </a:tc>
                <a:tc>
                  <a:txBody>
                    <a:bodyPr/>
                    <a:lstStyle/>
                    <a:p>
                      <a:pPr algn="ctr"/>
                      <a:r>
                        <a:rPr lang="es-MX" dirty="0" smtClean="0"/>
                        <a:t>De o a999</a:t>
                      </a:r>
                      <a:endParaRPr lang="es-MX" dirty="0"/>
                    </a:p>
                  </a:txBody>
                  <a:tcPr/>
                </a:tc>
                <a:tc>
                  <a:txBody>
                    <a:bodyPr/>
                    <a:lstStyle/>
                    <a:p>
                      <a:pPr algn="ctr"/>
                      <a:r>
                        <a:rPr lang="es-MX" dirty="0" smtClean="0"/>
                        <a:t>Sin descuento</a:t>
                      </a:r>
                      <a:endParaRPr lang="es-MX" dirty="0"/>
                    </a:p>
                  </a:txBody>
                  <a:tcPr/>
                </a:tc>
                <a:tc>
                  <a:txBody>
                    <a:bodyPr/>
                    <a:lstStyle/>
                    <a:p>
                      <a:pPr algn="ctr"/>
                      <a:r>
                        <a:rPr lang="es-MX" dirty="0" smtClean="0"/>
                        <a:t>$5.00</a:t>
                      </a:r>
                      <a:endParaRPr lang="es-MX" dirty="0"/>
                    </a:p>
                  </a:txBody>
                  <a:tcPr/>
                </a:tc>
              </a:tr>
              <a:tr h="370840">
                <a:tc>
                  <a:txBody>
                    <a:bodyPr/>
                    <a:lstStyle/>
                    <a:p>
                      <a:pPr algn="ctr"/>
                      <a:r>
                        <a:rPr lang="es-MX" dirty="0" smtClean="0"/>
                        <a:t>2</a:t>
                      </a:r>
                      <a:endParaRPr lang="es-MX" dirty="0"/>
                    </a:p>
                  </a:txBody>
                  <a:tcPr/>
                </a:tc>
                <a:tc>
                  <a:txBody>
                    <a:bodyPr/>
                    <a:lstStyle/>
                    <a:p>
                      <a:pPr algn="ctr"/>
                      <a:r>
                        <a:rPr lang="es-MX" dirty="0" smtClean="0"/>
                        <a:t>De 1000 a 1999</a:t>
                      </a:r>
                      <a:endParaRPr lang="es-MX" dirty="0"/>
                    </a:p>
                  </a:txBody>
                  <a:tcPr/>
                </a:tc>
                <a:tc>
                  <a:txBody>
                    <a:bodyPr/>
                    <a:lstStyle/>
                    <a:p>
                      <a:pPr algn="ctr"/>
                      <a:r>
                        <a:rPr lang="es-MX" dirty="0" smtClean="0"/>
                        <a:t>4</a:t>
                      </a:r>
                      <a:endParaRPr lang="es-MX" dirty="0"/>
                    </a:p>
                  </a:txBody>
                  <a:tcPr/>
                </a:tc>
                <a:tc>
                  <a:txBody>
                    <a:bodyPr/>
                    <a:lstStyle/>
                    <a:p>
                      <a:pPr algn="ctr"/>
                      <a:r>
                        <a:rPr lang="es-MX" dirty="0" smtClean="0"/>
                        <a:t>$4.80</a:t>
                      </a:r>
                      <a:endParaRPr lang="es-MX" dirty="0"/>
                    </a:p>
                  </a:txBody>
                  <a:tcPr/>
                </a:tc>
              </a:tr>
              <a:tr h="370840">
                <a:tc>
                  <a:txBody>
                    <a:bodyPr/>
                    <a:lstStyle/>
                    <a:p>
                      <a:pPr algn="ctr"/>
                      <a:r>
                        <a:rPr lang="es-MX" dirty="0" smtClean="0"/>
                        <a:t>3</a:t>
                      </a:r>
                      <a:endParaRPr lang="es-MX" dirty="0"/>
                    </a:p>
                  </a:txBody>
                  <a:tcPr/>
                </a:tc>
                <a:tc>
                  <a:txBody>
                    <a:bodyPr/>
                    <a:lstStyle/>
                    <a:p>
                      <a:pPr algn="ctr"/>
                      <a:r>
                        <a:rPr lang="es-MX" dirty="0" smtClean="0"/>
                        <a:t>2000</a:t>
                      </a:r>
                      <a:r>
                        <a:rPr lang="es-MX" baseline="0" dirty="0" smtClean="0"/>
                        <a:t> a mas</a:t>
                      </a:r>
                      <a:endParaRPr lang="es-MX" dirty="0"/>
                    </a:p>
                  </a:txBody>
                  <a:tcPr/>
                </a:tc>
                <a:tc>
                  <a:txBody>
                    <a:bodyPr/>
                    <a:lstStyle/>
                    <a:p>
                      <a:pPr algn="ctr"/>
                      <a:r>
                        <a:rPr lang="es-MX" dirty="0" smtClean="0"/>
                        <a:t>5</a:t>
                      </a:r>
                      <a:endParaRPr lang="es-MX" dirty="0"/>
                    </a:p>
                  </a:txBody>
                  <a:tcPr/>
                </a:tc>
                <a:tc>
                  <a:txBody>
                    <a:bodyPr/>
                    <a:lstStyle/>
                    <a:p>
                      <a:pPr algn="ctr"/>
                      <a:r>
                        <a:rPr lang="es-MX" dirty="0" smtClean="0"/>
                        <a:t>$4.75</a:t>
                      </a:r>
                      <a:endParaRPr lang="es-MX" dirty="0"/>
                    </a:p>
                  </a:txBody>
                  <a:tcPr/>
                </a:tc>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3722388477"/>
              </p:ext>
            </p:extLst>
          </p:nvPr>
        </p:nvGraphicFramePr>
        <p:xfrm>
          <a:off x="1691680" y="404664"/>
          <a:ext cx="6624736" cy="370840"/>
        </p:xfrm>
        <a:graphic>
          <a:graphicData uri="http://schemas.openxmlformats.org/drawingml/2006/table">
            <a:tbl>
              <a:tblPr firstRow="1" bandRow="1">
                <a:tableStyleId>{00A15C55-8517-42AA-B614-E9B94910E393}</a:tableStyleId>
              </a:tblPr>
              <a:tblGrid>
                <a:gridCol w="1965581"/>
                <a:gridCol w="4659155"/>
              </a:tblGrid>
              <a:tr h="370840">
                <a:tc>
                  <a:txBody>
                    <a:bodyPr/>
                    <a:lstStyle/>
                    <a:p>
                      <a:r>
                        <a:rPr lang="es-MX" dirty="0" smtClean="0"/>
                        <a:t>Tabla 1</a:t>
                      </a:r>
                      <a:endParaRPr lang="es-MX" dirty="0"/>
                    </a:p>
                  </a:txBody>
                  <a:tcPr>
                    <a:solidFill>
                      <a:schemeClr val="tx2">
                        <a:lumMod val="60000"/>
                        <a:lumOff val="40000"/>
                      </a:schemeClr>
                    </a:solidFill>
                  </a:tcPr>
                </a:tc>
                <a:tc>
                  <a:txBody>
                    <a:bodyPr/>
                    <a:lstStyle/>
                    <a:p>
                      <a:r>
                        <a:rPr lang="es-MX" dirty="0" smtClean="0"/>
                        <a:t>Un programa de descuento por cantidad</a:t>
                      </a:r>
                      <a:endParaRPr lang="es-MX" dirty="0"/>
                    </a:p>
                  </a:txBody>
                  <a:tcPr>
                    <a:solidFill>
                      <a:schemeClr val="tx2">
                        <a:lumMod val="60000"/>
                        <a:lumOff val="40000"/>
                      </a:schemeClr>
                    </a:solidFill>
                  </a:tcPr>
                </a:tc>
              </a:tr>
            </a:tbl>
          </a:graphicData>
        </a:graphic>
      </p:graphicFrame>
      <mc:AlternateContent xmlns:mc="http://schemas.openxmlformats.org/markup-compatibility/2006" xmlns:a14="http://schemas.microsoft.com/office/drawing/2010/main">
        <mc:Choice Requires="a14">
          <p:sp>
            <p:nvSpPr>
              <p:cNvPr id="9" name="Rectángulo 8"/>
              <p:cNvSpPr/>
              <p:nvPr/>
            </p:nvSpPr>
            <p:spPr>
              <a:xfrm>
                <a:off x="971600" y="2780928"/>
                <a:ext cx="7416824" cy="3811428"/>
              </a:xfrm>
              <a:prstGeom prst="rect">
                <a:avLst/>
              </a:prstGeom>
            </p:spPr>
            <p:txBody>
              <a:bodyPr wrap="square">
                <a:spAutoFit/>
              </a:bodyPr>
              <a:lstStyle/>
              <a:p>
                <a:pPr lvl="0"/>
                <a:r>
                  <a:rPr lang="es-MX" sz="2400" dirty="0" smtClean="0">
                    <a:solidFill>
                      <a:schemeClr val="accent6">
                        <a:lumMod val="40000"/>
                        <a:lumOff val="60000"/>
                      </a:schemeClr>
                    </a:solidFill>
                  </a:rPr>
                  <a:t>Solución:</a:t>
                </a:r>
              </a:p>
              <a:p>
                <a:pPr lvl="0"/>
                <a:r>
                  <a:rPr lang="es-MX" sz="2400" dirty="0" smtClean="0">
                    <a:solidFill>
                      <a:prstClr val="white"/>
                    </a:solidFill>
                  </a:rPr>
                  <a:t>El primer paso es calcular Q* para cada descuento de la tabla12.2</a:t>
                </a:r>
              </a:p>
              <a:p>
                <a:pPr lvl="0"/>
                <a:endParaRPr lang="es-MX" sz="2400" dirty="0" smtClean="0">
                  <a:solidFill>
                    <a:prstClr val="white"/>
                  </a:solidFill>
                </a:endParaRPr>
              </a:p>
              <a:p>
                <a:pPr lvl="0" algn="ctr"/>
                <a:r>
                  <a:rPr lang="es-MX" sz="2400" dirty="0" smtClean="0">
                    <a:solidFill>
                      <a:prstClr val="white"/>
                    </a:solidFill>
                  </a:rPr>
                  <a:t>  </a:t>
                </a:r>
                <a14:m>
                  <m:oMath xmlns:m="http://schemas.openxmlformats.org/officeDocument/2006/math">
                    <m:sSub>
                      <m:sSubPr>
                        <m:ctrlPr>
                          <a:rPr lang="es-MX" sz="2400" i="1" smtClean="0">
                            <a:solidFill>
                              <a:prstClr val="white"/>
                            </a:solidFill>
                            <a:latin typeface="Cambria Math" panose="02040503050406030204" pitchFamily="18" charset="0"/>
                          </a:rPr>
                        </m:ctrlPr>
                      </m:sSubPr>
                      <m:e>
                        <m:r>
                          <a:rPr lang="es-MX" sz="2400" b="0" i="1" smtClean="0">
                            <a:solidFill>
                              <a:prstClr val="white"/>
                            </a:solidFill>
                            <a:latin typeface="Cambria Math" panose="02040503050406030204" pitchFamily="18" charset="0"/>
                          </a:rPr>
                          <m:t>𝑄</m:t>
                        </m:r>
                      </m:e>
                      <m:sub>
                        <m:r>
                          <a:rPr lang="es-MX" sz="2400" b="0" i="1" smtClean="0">
                            <a:solidFill>
                              <a:prstClr val="white"/>
                            </a:solidFill>
                            <a:latin typeface="Cambria Math" panose="02040503050406030204" pitchFamily="18" charset="0"/>
                          </a:rPr>
                          <m:t>1</m:t>
                        </m:r>
                      </m:sub>
                    </m:sSub>
                  </m:oMath>
                </a14:m>
                <a:r>
                  <a:rPr lang="es-MX" sz="2400" dirty="0" smtClean="0">
                    <a:solidFill>
                      <a:prstClr val="white"/>
                    </a:solidFill>
                  </a:rPr>
                  <a:t>*= </a:t>
                </a:r>
                <a14:m>
                  <m:oMath xmlns:m="http://schemas.openxmlformats.org/officeDocument/2006/math">
                    <m:rad>
                      <m:radPr>
                        <m:degHide m:val="on"/>
                        <m:ctrlPr>
                          <a:rPr lang="es-MX" sz="2400" i="1" smtClean="0">
                            <a:solidFill>
                              <a:prstClr val="white"/>
                            </a:solidFill>
                            <a:latin typeface="Cambria Math" panose="02040503050406030204" pitchFamily="18" charset="0"/>
                          </a:rPr>
                        </m:ctrlPr>
                      </m:radPr>
                      <m:deg/>
                      <m:e>
                        <m:f>
                          <m:fPr>
                            <m:ctrlPr>
                              <a:rPr lang="es-MX" sz="2400" i="1" smtClean="0">
                                <a:solidFill>
                                  <a:prstClr val="white"/>
                                </a:solidFill>
                                <a:latin typeface="Cambria Math" panose="02040503050406030204" pitchFamily="18" charset="0"/>
                              </a:rPr>
                            </m:ctrlPr>
                          </m:fPr>
                          <m:num>
                            <m:r>
                              <a:rPr lang="es-MX" sz="2400" b="0" i="1" smtClean="0">
                                <a:solidFill>
                                  <a:prstClr val="white"/>
                                </a:solidFill>
                                <a:latin typeface="Cambria Math" panose="02040503050406030204" pitchFamily="18" charset="0"/>
                              </a:rPr>
                              <m:t>2 (5000)(49)</m:t>
                            </m:r>
                          </m:num>
                          <m:den>
                            <m:d>
                              <m:dPr>
                                <m:ctrlPr>
                                  <a:rPr lang="es-MX" sz="2400" b="0" i="1" smtClean="0">
                                    <a:solidFill>
                                      <a:prstClr val="white"/>
                                    </a:solidFill>
                                    <a:latin typeface="Cambria Math" panose="02040503050406030204" pitchFamily="18" charset="0"/>
                                  </a:rPr>
                                </m:ctrlPr>
                              </m:dPr>
                              <m:e>
                                <m:r>
                                  <a:rPr lang="es-MX" sz="2400" b="0" i="1" smtClean="0">
                                    <a:solidFill>
                                      <a:prstClr val="white"/>
                                    </a:solidFill>
                                    <a:latin typeface="Cambria Math" panose="02040503050406030204" pitchFamily="18" charset="0"/>
                                  </a:rPr>
                                  <m:t>0.2</m:t>
                                </m:r>
                              </m:e>
                            </m:d>
                            <m:d>
                              <m:dPr>
                                <m:ctrlPr>
                                  <a:rPr lang="es-MX" sz="2400" b="0" i="1" smtClean="0">
                                    <a:solidFill>
                                      <a:prstClr val="white"/>
                                    </a:solidFill>
                                    <a:latin typeface="Cambria Math" panose="02040503050406030204" pitchFamily="18" charset="0"/>
                                  </a:rPr>
                                </m:ctrlPr>
                              </m:dPr>
                              <m:e>
                                <m:r>
                                  <a:rPr lang="es-MX" sz="2400" b="0" i="1" smtClean="0">
                                    <a:solidFill>
                                      <a:prstClr val="white"/>
                                    </a:solidFill>
                                    <a:latin typeface="Cambria Math" panose="02040503050406030204" pitchFamily="18" charset="0"/>
                                  </a:rPr>
                                  <m:t>5.00</m:t>
                                </m:r>
                              </m:e>
                            </m:d>
                          </m:den>
                        </m:f>
                      </m:e>
                    </m:rad>
                  </m:oMath>
                </a14:m>
                <a:r>
                  <a:rPr lang="es-MX" sz="2400" dirty="0" smtClean="0">
                    <a:solidFill>
                      <a:prstClr val="white"/>
                    </a:solidFill>
                  </a:rPr>
                  <a:t>= 700 carritos por orden</a:t>
                </a:r>
              </a:p>
              <a:p>
                <a:pPr lvl="0"/>
                <a:endParaRPr lang="es-MX" sz="2400" dirty="0">
                  <a:solidFill>
                    <a:prstClr val="white"/>
                  </a:solidFill>
                </a:endParaRPr>
              </a:p>
              <a:p>
                <a:pPr lvl="0" algn="ctr"/>
                <a:r>
                  <a:rPr lang="es-MX" sz="2400" dirty="0">
                    <a:solidFill>
                      <a:prstClr val="white"/>
                    </a:solidFill>
                  </a:rPr>
                  <a:t>  </a:t>
                </a:r>
                <a14:m>
                  <m:oMath xmlns:m="http://schemas.openxmlformats.org/officeDocument/2006/math">
                    <m:sSub>
                      <m:sSubPr>
                        <m:ctrlPr>
                          <a:rPr lang="es-MX" sz="2400" i="1">
                            <a:solidFill>
                              <a:prstClr val="white"/>
                            </a:solidFill>
                            <a:latin typeface="Cambria Math" panose="02040503050406030204" pitchFamily="18" charset="0"/>
                          </a:rPr>
                        </m:ctrlPr>
                      </m:sSubPr>
                      <m:e>
                        <m:r>
                          <a:rPr lang="es-MX" sz="2400" i="1">
                            <a:solidFill>
                              <a:prstClr val="white"/>
                            </a:solidFill>
                            <a:latin typeface="Cambria Math" panose="02040503050406030204" pitchFamily="18" charset="0"/>
                          </a:rPr>
                          <m:t>𝑄</m:t>
                        </m:r>
                      </m:e>
                      <m:sub>
                        <m:r>
                          <a:rPr lang="es-MX" sz="2400" b="0" i="1" smtClean="0">
                            <a:solidFill>
                              <a:prstClr val="white"/>
                            </a:solidFill>
                            <a:latin typeface="Cambria Math" panose="02040503050406030204" pitchFamily="18" charset="0"/>
                          </a:rPr>
                          <m:t>2</m:t>
                        </m:r>
                      </m:sub>
                    </m:sSub>
                  </m:oMath>
                </a14:m>
                <a:r>
                  <a:rPr lang="es-MX" sz="2400" dirty="0">
                    <a:solidFill>
                      <a:prstClr val="white"/>
                    </a:solidFill>
                  </a:rPr>
                  <a:t>*= </a:t>
                </a:r>
                <a14:m>
                  <m:oMath xmlns:m="http://schemas.openxmlformats.org/officeDocument/2006/math">
                    <m:rad>
                      <m:radPr>
                        <m:degHide m:val="on"/>
                        <m:ctrlPr>
                          <a:rPr lang="es-MX" sz="2400" i="1">
                            <a:solidFill>
                              <a:prstClr val="white"/>
                            </a:solidFill>
                            <a:latin typeface="Cambria Math" panose="02040503050406030204" pitchFamily="18" charset="0"/>
                          </a:rPr>
                        </m:ctrlPr>
                      </m:radPr>
                      <m:deg/>
                      <m:e>
                        <m:f>
                          <m:fPr>
                            <m:ctrlPr>
                              <a:rPr lang="es-MX" sz="2400" i="1">
                                <a:solidFill>
                                  <a:prstClr val="white"/>
                                </a:solidFill>
                                <a:latin typeface="Cambria Math" panose="02040503050406030204" pitchFamily="18" charset="0"/>
                              </a:rPr>
                            </m:ctrlPr>
                          </m:fPr>
                          <m:num>
                            <m:r>
                              <a:rPr lang="es-MX" sz="2400" i="1">
                                <a:solidFill>
                                  <a:prstClr val="white"/>
                                </a:solidFill>
                                <a:latin typeface="Cambria Math" panose="02040503050406030204" pitchFamily="18" charset="0"/>
                              </a:rPr>
                              <m:t>2 (5000)(49)</m:t>
                            </m:r>
                          </m:num>
                          <m:den>
                            <m:d>
                              <m:dPr>
                                <m:ctrlPr>
                                  <a:rPr lang="es-MX" sz="2400" i="1">
                                    <a:solidFill>
                                      <a:prstClr val="white"/>
                                    </a:solidFill>
                                    <a:latin typeface="Cambria Math" panose="02040503050406030204" pitchFamily="18" charset="0"/>
                                  </a:rPr>
                                </m:ctrlPr>
                              </m:dPr>
                              <m:e>
                                <m:r>
                                  <a:rPr lang="es-MX" sz="2400" i="1">
                                    <a:solidFill>
                                      <a:prstClr val="white"/>
                                    </a:solidFill>
                                    <a:latin typeface="Cambria Math" panose="02040503050406030204" pitchFamily="18" charset="0"/>
                                  </a:rPr>
                                  <m:t>0.2</m:t>
                                </m:r>
                              </m:e>
                            </m:d>
                            <m:d>
                              <m:dPr>
                                <m:ctrlPr>
                                  <a:rPr lang="es-MX" sz="2400" i="1">
                                    <a:solidFill>
                                      <a:prstClr val="white"/>
                                    </a:solidFill>
                                    <a:latin typeface="Cambria Math" panose="02040503050406030204" pitchFamily="18" charset="0"/>
                                  </a:rPr>
                                </m:ctrlPr>
                              </m:dPr>
                              <m:e>
                                <m:r>
                                  <a:rPr lang="es-MX" sz="2400" b="0" i="1" smtClean="0">
                                    <a:solidFill>
                                      <a:prstClr val="white"/>
                                    </a:solidFill>
                                    <a:latin typeface="Cambria Math" panose="02040503050406030204" pitchFamily="18" charset="0"/>
                                  </a:rPr>
                                  <m:t>4</m:t>
                                </m:r>
                                <m:r>
                                  <a:rPr lang="es-MX" sz="2400" i="1">
                                    <a:solidFill>
                                      <a:prstClr val="white"/>
                                    </a:solidFill>
                                    <a:latin typeface="Cambria Math" panose="02040503050406030204" pitchFamily="18" charset="0"/>
                                  </a:rPr>
                                  <m:t>.</m:t>
                                </m:r>
                                <m:r>
                                  <a:rPr lang="es-MX" sz="2400" b="0" i="1" smtClean="0">
                                    <a:solidFill>
                                      <a:prstClr val="white"/>
                                    </a:solidFill>
                                    <a:latin typeface="Cambria Math" panose="02040503050406030204" pitchFamily="18" charset="0"/>
                                  </a:rPr>
                                  <m:t>8</m:t>
                                </m:r>
                                <m:r>
                                  <a:rPr lang="es-MX" sz="2400" i="1">
                                    <a:solidFill>
                                      <a:prstClr val="white"/>
                                    </a:solidFill>
                                    <a:latin typeface="Cambria Math" panose="02040503050406030204" pitchFamily="18" charset="0"/>
                                  </a:rPr>
                                  <m:t>0</m:t>
                                </m:r>
                              </m:e>
                            </m:d>
                          </m:den>
                        </m:f>
                      </m:e>
                    </m:rad>
                  </m:oMath>
                </a14:m>
                <a:r>
                  <a:rPr lang="es-MX" sz="2400" dirty="0">
                    <a:solidFill>
                      <a:prstClr val="white"/>
                    </a:solidFill>
                  </a:rPr>
                  <a:t>= </a:t>
                </a:r>
                <a:r>
                  <a:rPr lang="es-MX" sz="2400" dirty="0" smtClean="0">
                    <a:solidFill>
                      <a:prstClr val="white"/>
                    </a:solidFill>
                  </a:rPr>
                  <a:t>714 </a:t>
                </a:r>
                <a:r>
                  <a:rPr lang="es-MX" sz="2400" dirty="0">
                    <a:solidFill>
                      <a:prstClr val="white"/>
                    </a:solidFill>
                  </a:rPr>
                  <a:t>carritos por </a:t>
                </a:r>
                <a:r>
                  <a:rPr lang="es-MX" sz="2400" dirty="0" smtClean="0">
                    <a:solidFill>
                      <a:prstClr val="white"/>
                    </a:solidFill>
                  </a:rPr>
                  <a:t>orden</a:t>
                </a:r>
              </a:p>
              <a:p>
                <a:pPr lvl="0" algn="ctr"/>
                <a:endParaRPr lang="es-MX" sz="2400" dirty="0">
                  <a:solidFill>
                    <a:prstClr val="white"/>
                  </a:solidFill>
                </a:endParaRPr>
              </a:p>
            </p:txBody>
          </p:sp>
        </mc:Choice>
        <mc:Fallback xmlns="">
          <p:sp>
            <p:nvSpPr>
              <p:cNvPr id="9" name="Rectángulo 8"/>
              <p:cNvSpPr>
                <a:spLocks noRot="1" noChangeAspect="1" noMove="1" noResize="1" noEditPoints="1" noAdjustHandles="1" noChangeArrowheads="1" noChangeShapeType="1" noTextEdit="1"/>
              </p:cNvSpPr>
              <p:nvPr/>
            </p:nvSpPr>
            <p:spPr>
              <a:xfrm>
                <a:off x="971600" y="2780928"/>
                <a:ext cx="7416824" cy="3811428"/>
              </a:xfrm>
              <a:prstGeom prst="rect">
                <a:avLst/>
              </a:prstGeom>
              <a:blipFill rotWithShape="1">
                <a:blip r:embed="rId2"/>
                <a:stretch>
                  <a:fillRect l="-1233" t="-1280"/>
                </a:stretch>
              </a:blipFill>
            </p:spPr>
            <p:txBody>
              <a:bodyPr/>
              <a:lstStyle/>
              <a:p>
                <a:r>
                  <a:rPr lang="es-MX">
                    <a:noFill/>
                  </a:rPr>
                  <a:t> </a:t>
                </a:r>
              </a:p>
            </p:txBody>
          </p:sp>
        </mc:Fallback>
      </mc:AlternateContent>
    </p:spTree>
    <p:extLst>
      <p:ext uri="{BB962C8B-B14F-4D97-AF65-F5344CB8AC3E}">
        <p14:creationId xmlns:p14="http://schemas.microsoft.com/office/powerpoint/2010/main" val="11462316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ángulo 4"/>
              <p:cNvSpPr/>
              <p:nvPr/>
            </p:nvSpPr>
            <p:spPr>
              <a:xfrm>
                <a:off x="755576" y="260648"/>
                <a:ext cx="8280920" cy="6014532"/>
              </a:xfrm>
              <a:prstGeom prst="rect">
                <a:avLst/>
              </a:prstGeom>
            </p:spPr>
            <p:txBody>
              <a:bodyPr wrap="square">
                <a:spAutoFit/>
              </a:bodyPr>
              <a:lstStyle/>
              <a:p>
                <a:pPr lvl="0"/>
                <a:endParaRPr lang="es-MX" sz="2400" dirty="0" smtClean="0">
                  <a:solidFill>
                    <a:prstClr val="white"/>
                  </a:solidFill>
                </a:endParaRPr>
              </a:p>
              <a:p>
                <a:pPr lvl="0" algn="ctr"/>
                <a:r>
                  <a:rPr lang="es-MX" sz="2400" dirty="0">
                    <a:solidFill>
                      <a:prstClr val="white"/>
                    </a:solidFill>
                  </a:rPr>
                  <a:t>  </a:t>
                </a:r>
                <a14:m>
                  <m:oMath xmlns:m="http://schemas.openxmlformats.org/officeDocument/2006/math">
                    <m:sSub>
                      <m:sSubPr>
                        <m:ctrlPr>
                          <a:rPr lang="es-MX" sz="2400" i="1">
                            <a:solidFill>
                              <a:prstClr val="white"/>
                            </a:solidFill>
                            <a:latin typeface="Cambria Math" panose="02040503050406030204" pitchFamily="18" charset="0"/>
                          </a:rPr>
                        </m:ctrlPr>
                      </m:sSubPr>
                      <m:e>
                        <m:r>
                          <a:rPr lang="es-MX" sz="2400" i="1">
                            <a:solidFill>
                              <a:prstClr val="white"/>
                            </a:solidFill>
                            <a:latin typeface="Cambria Math" panose="02040503050406030204" pitchFamily="18" charset="0"/>
                          </a:rPr>
                          <m:t>𝑄</m:t>
                        </m:r>
                      </m:e>
                      <m:sub>
                        <m:r>
                          <a:rPr lang="es-MX" sz="2400" b="0" i="1" smtClean="0">
                            <a:solidFill>
                              <a:prstClr val="white"/>
                            </a:solidFill>
                            <a:latin typeface="Cambria Math" panose="02040503050406030204" pitchFamily="18" charset="0"/>
                          </a:rPr>
                          <m:t>3</m:t>
                        </m:r>
                      </m:sub>
                    </m:sSub>
                  </m:oMath>
                </a14:m>
                <a:r>
                  <a:rPr lang="es-MX" sz="2400" dirty="0">
                    <a:solidFill>
                      <a:prstClr val="white"/>
                    </a:solidFill>
                  </a:rPr>
                  <a:t>*= </a:t>
                </a:r>
                <a14:m>
                  <m:oMath xmlns:m="http://schemas.openxmlformats.org/officeDocument/2006/math">
                    <m:rad>
                      <m:radPr>
                        <m:degHide m:val="on"/>
                        <m:ctrlPr>
                          <a:rPr lang="es-MX" sz="2400" i="1">
                            <a:solidFill>
                              <a:prstClr val="white"/>
                            </a:solidFill>
                            <a:latin typeface="Cambria Math" panose="02040503050406030204" pitchFamily="18" charset="0"/>
                          </a:rPr>
                        </m:ctrlPr>
                      </m:radPr>
                      <m:deg/>
                      <m:e>
                        <m:f>
                          <m:fPr>
                            <m:ctrlPr>
                              <a:rPr lang="es-MX" sz="2400" i="1">
                                <a:solidFill>
                                  <a:prstClr val="white"/>
                                </a:solidFill>
                                <a:latin typeface="Cambria Math" panose="02040503050406030204" pitchFamily="18" charset="0"/>
                              </a:rPr>
                            </m:ctrlPr>
                          </m:fPr>
                          <m:num>
                            <m:r>
                              <a:rPr lang="es-MX" sz="2400" i="1">
                                <a:solidFill>
                                  <a:prstClr val="white"/>
                                </a:solidFill>
                                <a:latin typeface="Cambria Math" panose="02040503050406030204" pitchFamily="18" charset="0"/>
                              </a:rPr>
                              <m:t>2 (5000)(49)</m:t>
                            </m:r>
                          </m:num>
                          <m:den>
                            <m:d>
                              <m:dPr>
                                <m:ctrlPr>
                                  <a:rPr lang="es-MX" sz="2400" i="1">
                                    <a:solidFill>
                                      <a:prstClr val="white"/>
                                    </a:solidFill>
                                    <a:latin typeface="Cambria Math" panose="02040503050406030204" pitchFamily="18" charset="0"/>
                                  </a:rPr>
                                </m:ctrlPr>
                              </m:dPr>
                              <m:e>
                                <m:r>
                                  <a:rPr lang="es-MX" sz="2400" i="1">
                                    <a:solidFill>
                                      <a:prstClr val="white"/>
                                    </a:solidFill>
                                    <a:latin typeface="Cambria Math" panose="02040503050406030204" pitchFamily="18" charset="0"/>
                                  </a:rPr>
                                  <m:t>0.2</m:t>
                                </m:r>
                              </m:e>
                            </m:d>
                            <m:d>
                              <m:dPr>
                                <m:ctrlPr>
                                  <a:rPr lang="es-MX" sz="2400" i="1">
                                    <a:solidFill>
                                      <a:prstClr val="white"/>
                                    </a:solidFill>
                                    <a:latin typeface="Cambria Math" panose="02040503050406030204" pitchFamily="18" charset="0"/>
                                  </a:rPr>
                                </m:ctrlPr>
                              </m:dPr>
                              <m:e>
                                <m:r>
                                  <a:rPr lang="es-MX" sz="2400" b="0" i="1" smtClean="0">
                                    <a:solidFill>
                                      <a:prstClr val="white"/>
                                    </a:solidFill>
                                    <a:latin typeface="Cambria Math" panose="02040503050406030204" pitchFamily="18" charset="0"/>
                                  </a:rPr>
                                  <m:t>4</m:t>
                                </m:r>
                                <m:r>
                                  <a:rPr lang="es-MX" sz="2400" i="1">
                                    <a:solidFill>
                                      <a:prstClr val="white"/>
                                    </a:solidFill>
                                    <a:latin typeface="Cambria Math" panose="02040503050406030204" pitchFamily="18" charset="0"/>
                                  </a:rPr>
                                  <m:t>.</m:t>
                                </m:r>
                                <m:r>
                                  <a:rPr lang="es-MX" sz="2400" b="0" i="1" smtClean="0">
                                    <a:solidFill>
                                      <a:prstClr val="white"/>
                                    </a:solidFill>
                                    <a:latin typeface="Cambria Math" panose="02040503050406030204" pitchFamily="18" charset="0"/>
                                  </a:rPr>
                                  <m:t>75</m:t>
                                </m:r>
                              </m:e>
                            </m:d>
                          </m:den>
                        </m:f>
                      </m:e>
                    </m:rad>
                  </m:oMath>
                </a14:m>
                <a:r>
                  <a:rPr lang="es-MX" sz="2400" dirty="0">
                    <a:solidFill>
                      <a:prstClr val="white"/>
                    </a:solidFill>
                  </a:rPr>
                  <a:t>= </a:t>
                </a:r>
                <a:r>
                  <a:rPr lang="es-MX" sz="2400" dirty="0" smtClean="0">
                    <a:solidFill>
                      <a:prstClr val="white"/>
                    </a:solidFill>
                  </a:rPr>
                  <a:t>718 </a:t>
                </a:r>
                <a:r>
                  <a:rPr lang="es-MX" sz="2400" dirty="0">
                    <a:solidFill>
                      <a:prstClr val="white"/>
                    </a:solidFill>
                  </a:rPr>
                  <a:t>carritos por </a:t>
                </a:r>
                <a:r>
                  <a:rPr lang="es-MX" sz="2400" dirty="0" smtClean="0">
                    <a:solidFill>
                      <a:prstClr val="white"/>
                    </a:solidFill>
                  </a:rPr>
                  <a:t>orden</a:t>
                </a:r>
              </a:p>
              <a:p>
                <a:pPr lvl="0" algn="ctr"/>
                <a:endParaRPr lang="es-MX" sz="2400" dirty="0">
                  <a:solidFill>
                    <a:prstClr val="white"/>
                  </a:solidFill>
                </a:endParaRPr>
              </a:p>
              <a:p>
                <a:pPr lvl="0" algn="just"/>
                <a:r>
                  <a:rPr lang="es-MX" sz="2400" dirty="0" smtClean="0">
                    <a:solidFill>
                      <a:prstClr val="white"/>
                    </a:solidFill>
                  </a:rPr>
                  <a:t>El segundo paso es ajustar hacia arriba los  valores de Q* que son menores que el intervalo permitido para el descuento. Como Q1* esta entre </a:t>
                </a:r>
                <a:r>
                  <a:rPr lang="es-MX" sz="2400" i="1" dirty="0" smtClean="0">
                    <a:solidFill>
                      <a:prstClr val="white"/>
                    </a:solidFill>
                  </a:rPr>
                  <a:t>0</a:t>
                </a:r>
                <a:r>
                  <a:rPr lang="es-MX" sz="2400" dirty="0" smtClean="0">
                    <a:solidFill>
                      <a:prstClr val="white"/>
                    </a:solidFill>
                  </a:rPr>
                  <a:t> y </a:t>
                </a:r>
                <a:r>
                  <a:rPr lang="es-MX" sz="2400" i="1" dirty="0" smtClean="0">
                    <a:solidFill>
                      <a:prstClr val="white"/>
                    </a:solidFill>
                  </a:rPr>
                  <a:t>999,</a:t>
                </a:r>
                <a:r>
                  <a:rPr lang="es-MX" sz="2400" dirty="0" smtClean="0">
                    <a:solidFill>
                      <a:prstClr val="white"/>
                    </a:solidFill>
                  </a:rPr>
                  <a:t> no necesita ajustarse. Como Q2* esta por debajo del intervalo permisible  de 1000 a 1999, debe ajustarse a 1000 unidades. Lo mismo sucede para Q3*: debe ajustarse para 200 unidades.</a:t>
                </a:r>
              </a:p>
              <a:p>
                <a:pPr lvl="0" algn="just"/>
                <a:r>
                  <a:rPr lang="es-MX" sz="2400" dirty="0" smtClean="0">
                    <a:solidFill>
                      <a:prstClr val="white"/>
                    </a:solidFill>
                  </a:rPr>
                  <a:t>Ahora se deben de probar las siguientes cantidades a ordenar en la ecuación del costo total:</a:t>
                </a:r>
              </a:p>
              <a:p>
                <a:pPr lvl="0" algn="ctr"/>
                <a:r>
                  <a:rPr lang="es-MX" sz="2400" dirty="0" smtClean="0">
                    <a:solidFill>
                      <a:prstClr val="white"/>
                    </a:solidFill>
                  </a:rPr>
                  <a:t>Q1*= 700</a:t>
                </a:r>
              </a:p>
              <a:p>
                <a:pPr lvl="0" algn="ctr"/>
                <a:r>
                  <a:rPr lang="es-MX" sz="2400" dirty="0" smtClean="0">
                    <a:solidFill>
                      <a:prstClr val="white"/>
                    </a:solidFill>
                  </a:rPr>
                  <a:t>Q2*=1000 ajustada </a:t>
                </a:r>
              </a:p>
              <a:p>
                <a:pPr lvl="0" algn="ctr"/>
                <a:r>
                  <a:rPr lang="es-MX" sz="2400" dirty="0" smtClean="0">
                    <a:solidFill>
                      <a:prstClr val="white"/>
                    </a:solidFill>
                  </a:rPr>
                  <a:t>Q3*=2000 ajustada</a:t>
                </a:r>
              </a:p>
              <a:p>
                <a:pPr lvl="0" algn="ctr"/>
                <a:r>
                  <a:rPr lang="es-MX" sz="2400" dirty="0" smtClean="0">
                    <a:solidFill>
                      <a:prstClr val="white"/>
                    </a:solidFill>
                  </a:rPr>
                  <a:t>                                   </a:t>
                </a:r>
                <a:endParaRPr lang="es-MX" sz="2400" dirty="0">
                  <a:solidFill>
                    <a:prstClr val="white"/>
                  </a:solidFill>
                </a:endParaRPr>
              </a:p>
            </p:txBody>
          </p:sp>
        </mc:Choice>
        <mc:Fallback xmlns="">
          <p:sp>
            <p:nvSpPr>
              <p:cNvPr id="5" name="Rectángulo 4"/>
              <p:cNvSpPr>
                <a:spLocks noRot="1" noChangeAspect="1" noMove="1" noResize="1" noEditPoints="1" noAdjustHandles="1" noChangeArrowheads="1" noChangeShapeType="1" noTextEdit="1"/>
              </p:cNvSpPr>
              <p:nvPr/>
            </p:nvSpPr>
            <p:spPr>
              <a:xfrm>
                <a:off x="755576" y="260648"/>
                <a:ext cx="8280920" cy="6014532"/>
              </a:xfrm>
              <a:prstGeom prst="rect">
                <a:avLst/>
              </a:prstGeom>
              <a:blipFill rotWithShape="1">
                <a:blip r:embed="rId2"/>
                <a:stretch>
                  <a:fillRect l="-1178" r="-1105"/>
                </a:stretch>
              </a:blipFill>
            </p:spPr>
            <p:txBody>
              <a:bodyPr/>
              <a:lstStyle/>
              <a:p>
                <a:r>
                  <a:rPr lang="es-MX">
                    <a:noFill/>
                  </a:rPr>
                  <a:t> </a:t>
                </a:r>
              </a:p>
            </p:txBody>
          </p:sp>
        </mc:Fallback>
      </mc:AlternateContent>
    </p:spTree>
    <p:extLst>
      <p:ext uri="{BB962C8B-B14F-4D97-AF65-F5344CB8AC3E}">
        <p14:creationId xmlns:p14="http://schemas.microsoft.com/office/powerpoint/2010/main" val="35372202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99592" y="404664"/>
            <a:ext cx="8136904" cy="1938992"/>
          </a:xfrm>
          <a:prstGeom prst="rect">
            <a:avLst/>
          </a:prstGeom>
        </p:spPr>
        <p:txBody>
          <a:bodyPr wrap="square">
            <a:spAutoFit/>
          </a:bodyPr>
          <a:lstStyle/>
          <a:p>
            <a:pPr algn="just"/>
            <a:r>
              <a:rPr lang="es-MX" sz="2400" dirty="0" smtClean="0">
                <a:solidFill>
                  <a:prstClr val="white"/>
                </a:solidFill>
              </a:rPr>
              <a:t>El tercer paso es  usar la ecuación de costo total y calcular el costo total para cada cantidad a ordenar.</a:t>
            </a:r>
          </a:p>
          <a:p>
            <a:pPr algn="just"/>
            <a:r>
              <a:rPr lang="es-MX" sz="2400" dirty="0" smtClean="0">
                <a:solidFill>
                  <a:prstClr val="white"/>
                </a:solidFill>
              </a:rPr>
              <a:t>Este paso se realiza como se muestra en la tabla 2, la cual presenta los cálculos para cada nivel de descuento mostrado en la tabla 1. </a:t>
            </a:r>
            <a:endParaRPr lang="es-MX" sz="2400" dirty="0"/>
          </a:p>
        </p:txBody>
      </p:sp>
      <p:graphicFrame>
        <p:nvGraphicFramePr>
          <p:cNvPr id="2" name="Tabla 1"/>
          <p:cNvGraphicFramePr>
            <a:graphicFrameLocks noGrp="1"/>
          </p:cNvGraphicFramePr>
          <p:nvPr>
            <p:extLst>
              <p:ext uri="{D42A27DB-BD31-4B8C-83A1-F6EECF244321}">
                <p14:modId xmlns:p14="http://schemas.microsoft.com/office/powerpoint/2010/main" val="3177588835"/>
              </p:ext>
            </p:extLst>
          </p:nvPr>
        </p:nvGraphicFramePr>
        <p:xfrm>
          <a:off x="683568" y="2564904"/>
          <a:ext cx="8208914" cy="2214880"/>
        </p:xfrm>
        <a:graphic>
          <a:graphicData uri="http://schemas.openxmlformats.org/drawingml/2006/table">
            <a:tbl>
              <a:tblPr firstRow="1" bandRow="1">
                <a:tableStyleId>{5C22544A-7EE6-4342-B048-85BDC9FD1C3A}</a:tableStyleId>
              </a:tblPr>
              <a:tblGrid>
                <a:gridCol w="1172702"/>
                <a:gridCol w="1172702"/>
                <a:gridCol w="1172702"/>
                <a:gridCol w="1172702"/>
                <a:gridCol w="1172702"/>
                <a:gridCol w="1172702"/>
                <a:gridCol w="1172702"/>
              </a:tblGrid>
              <a:tr h="370840">
                <a:tc>
                  <a:txBody>
                    <a:bodyPr/>
                    <a:lstStyle/>
                    <a:p>
                      <a:r>
                        <a:rPr lang="es-MX" dirty="0" smtClean="0"/>
                        <a:t>Tabla 2</a:t>
                      </a:r>
                      <a:endParaRPr lang="es-MX" dirty="0"/>
                    </a:p>
                  </a:txBody>
                  <a:tcPr/>
                </a:tc>
                <a:tc gridSpan="6">
                  <a:txBody>
                    <a:bodyPr/>
                    <a:lstStyle/>
                    <a:p>
                      <a:r>
                        <a:rPr lang="es-MX" dirty="0" smtClean="0"/>
                        <a:t>Cálculos del costo tal para  </a:t>
                      </a:r>
                      <a:r>
                        <a:rPr lang="es-MX" dirty="0" err="1" smtClean="0"/>
                        <a:t>Wohl´s</a:t>
                      </a:r>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370840">
                <a:tc>
                  <a:txBody>
                    <a:bodyPr/>
                    <a:lstStyle/>
                    <a:p>
                      <a:r>
                        <a:rPr lang="es-MX" sz="1400" dirty="0" smtClean="0"/>
                        <a:t>Núm.</a:t>
                      </a:r>
                      <a:r>
                        <a:rPr lang="es-MX" sz="1400" baseline="0" dirty="0" smtClean="0"/>
                        <a:t> de descuento</a:t>
                      </a:r>
                      <a:endParaRPr lang="es-MX" sz="1400" dirty="0"/>
                    </a:p>
                  </a:txBody>
                  <a:tcPr/>
                </a:tc>
                <a:tc>
                  <a:txBody>
                    <a:bodyPr/>
                    <a:lstStyle/>
                    <a:p>
                      <a:r>
                        <a:rPr lang="es-MX" sz="1400" dirty="0" smtClean="0"/>
                        <a:t>Precio unitario</a:t>
                      </a:r>
                      <a:endParaRPr lang="es-MX" sz="1400" dirty="0"/>
                    </a:p>
                  </a:txBody>
                  <a:tcPr/>
                </a:tc>
                <a:tc>
                  <a:txBody>
                    <a:bodyPr/>
                    <a:lstStyle/>
                    <a:p>
                      <a:r>
                        <a:rPr lang="es-MX" sz="1400" dirty="0" smtClean="0"/>
                        <a:t>Cantidad a ordenar</a:t>
                      </a:r>
                      <a:endParaRPr lang="es-MX" sz="1400" dirty="0"/>
                    </a:p>
                  </a:txBody>
                  <a:tcPr/>
                </a:tc>
                <a:tc>
                  <a:txBody>
                    <a:bodyPr/>
                    <a:lstStyle/>
                    <a:p>
                      <a:r>
                        <a:rPr lang="es-MX" sz="1400" dirty="0" smtClean="0"/>
                        <a:t>Costo anual</a:t>
                      </a:r>
                      <a:r>
                        <a:rPr lang="es-MX" sz="1400" baseline="0" dirty="0" smtClean="0"/>
                        <a:t> del producto</a:t>
                      </a:r>
                      <a:endParaRPr lang="es-MX" sz="1400" dirty="0"/>
                    </a:p>
                  </a:txBody>
                  <a:tcPr/>
                </a:tc>
                <a:tc>
                  <a:txBody>
                    <a:bodyPr/>
                    <a:lstStyle/>
                    <a:p>
                      <a:r>
                        <a:rPr lang="es-MX" sz="1400" dirty="0" smtClean="0"/>
                        <a:t>Costo anual de ordenar</a:t>
                      </a:r>
                      <a:endParaRPr lang="es-MX" sz="1400" dirty="0"/>
                    </a:p>
                  </a:txBody>
                  <a:tcPr/>
                </a:tc>
                <a:tc>
                  <a:txBody>
                    <a:bodyPr/>
                    <a:lstStyle/>
                    <a:p>
                      <a:r>
                        <a:rPr lang="es-MX" sz="1400" dirty="0" smtClean="0"/>
                        <a:t>Costo anual de mantener el inventario</a:t>
                      </a:r>
                      <a:endParaRPr lang="es-MX" sz="1400" dirty="0"/>
                    </a:p>
                  </a:txBody>
                  <a:tcPr/>
                </a:tc>
                <a:tc>
                  <a:txBody>
                    <a:bodyPr/>
                    <a:lstStyle/>
                    <a:p>
                      <a:r>
                        <a:rPr lang="es-MX" sz="1400" dirty="0" smtClean="0"/>
                        <a:t>Total</a:t>
                      </a:r>
                      <a:endParaRPr lang="es-MX" sz="1400" dirty="0"/>
                    </a:p>
                  </a:txBody>
                  <a:tcPr/>
                </a:tc>
              </a:tr>
              <a:tr h="370840">
                <a:tc>
                  <a:txBody>
                    <a:bodyPr/>
                    <a:lstStyle/>
                    <a:p>
                      <a:r>
                        <a:rPr lang="es-MX" dirty="0" smtClean="0"/>
                        <a:t>1</a:t>
                      </a:r>
                      <a:endParaRPr lang="es-MX" dirty="0"/>
                    </a:p>
                  </a:txBody>
                  <a:tcPr/>
                </a:tc>
                <a:tc>
                  <a:txBody>
                    <a:bodyPr/>
                    <a:lstStyle/>
                    <a:p>
                      <a:r>
                        <a:rPr lang="es-MX" dirty="0" smtClean="0"/>
                        <a:t>$5</a:t>
                      </a:r>
                      <a:endParaRPr lang="es-MX" dirty="0"/>
                    </a:p>
                  </a:txBody>
                  <a:tcPr/>
                </a:tc>
                <a:tc>
                  <a:txBody>
                    <a:bodyPr/>
                    <a:lstStyle/>
                    <a:p>
                      <a:r>
                        <a:rPr lang="es-MX" dirty="0" smtClean="0"/>
                        <a:t>700</a:t>
                      </a:r>
                      <a:endParaRPr lang="es-MX" dirty="0"/>
                    </a:p>
                  </a:txBody>
                  <a:tcPr/>
                </a:tc>
                <a:tc>
                  <a:txBody>
                    <a:bodyPr/>
                    <a:lstStyle/>
                    <a:p>
                      <a:r>
                        <a:rPr lang="es-MX" dirty="0" smtClean="0"/>
                        <a:t>$25,000</a:t>
                      </a:r>
                      <a:endParaRPr lang="es-MX" dirty="0"/>
                    </a:p>
                  </a:txBody>
                  <a:tcPr/>
                </a:tc>
                <a:tc>
                  <a:txBody>
                    <a:bodyPr/>
                    <a:lstStyle/>
                    <a:p>
                      <a:r>
                        <a:rPr lang="es-MX" dirty="0" smtClean="0"/>
                        <a:t>$350</a:t>
                      </a:r>
                      <a:endParaRPr lang="es-MX" dirty="0"/>
                    </a:p>
                  </a:txBody>
                  <a:tcPr/>
                </a:tc>
                <a:tc>
                  <a:txBody>
                    <a:bodyPr/>
                    <a:lstStyle/>
                    <a:p>
                      <a:r>
                        <a:rPr lang="es-MX" dirty="0" smtClean="0"/>
                        <a:t>$350</a:t>
                      </a:r>
                      <a:endParaRPr lang="es-MX" dirty="0"/>
                    </a:p>
                  </a:txBody>
                  <a:tcPr/>
                </a:tc>
                <a:tc>
                  <a:txBody>
                    <a:bodyPr/>
                    <a:lstStyle/>
                    <a:p>
                      <a:r>
                        <a:rPr lang="es-MX" dirty="0" smtClean="0"/>
                        <a:t>$25,700</a:t>
                      </a:r>
                      <a:endParaRPr lang="es-MX" dirty="0"/>
                    </a:p>
                  </a:txBody>
                  <a:tcPr/>
                </a:tc>
              </a:tr>
              <a:tr h="370840">
                <a:tc>
                  <a:txBody>
                    <a:bodyPr/>
                    <a:lstStyle/>
                    <a:p>
                      <a:r>
                        <a:rPr lang="es-MX" dirty="0" smtClean="0"/>
                        <a:t>2</a:t>
                      </a:r>
                      <a:endParaRPr lang="es-MX" dirty="0"/>
                    </a:p>
                  </a:txBody>
                  <a:tcPr/>
                </a:tc>
                <a:tc>
                  <a:txBody>
                    <a:bodyPr/>
                    <a:lstStyle/>
                    <a:p>
                      <a:r>
                        <a:rPr lang="es-MX" dirty="0" smtClean="0"/>
                        <a:t>$4.80</a:t>
                      </a:r>
                      <a:endParaRPr lang="es-MX" dirty="0"/>
                    </a:p>
                  </a:txBody>
                  <a:tcPr/>
                </a:tc>
                <a:tc>
                  <a:txBody>
                    <a:bodyPr/>
                    <a:lstStyle/>
                    <a:p>
                      <a:r>
                        <a:rPr lang="es-MX" dirty="0" smtClean="0"/>
                        <a:t>1000</a:t>
                      </a:r>
                      <a:endParaRPr lang="es-MX" dirty="0"/>
                    </a:p>
                  </a:txBody>
                  <a:tcPr/>
                </a:tc>
                <a:tc>
                  <a:txBody>
                    <a:bodyPr/>
                    <a:lstStyle/>
                    <a:p>
                      <a:r>
                        <a:rPr lang="es-MX" dirty="0" smtClean="0"/>
                        <a:t>$24,000</a:t>
                      </a:r>
                      <a:endParaRPr lang="es-MX" dirty="0"/>
                    </a:p>
                  </a:txBody>
                  <a:tcPr/>
                </a:tc>
                <a:tc>
                  <a:txBody>
                    <a:bodyPr/>
                    <a:lstStyle/>
                    <a:p>
                      <a:r>
                        <a:rPr lang="es-MX" dirty="0" smtClean="0"/>
                        <a:t>$245</a:t>
                      </a:r>
                      <a:endParaRPr lang="es-MX" dirty="0"/>
                    </a:p>
                  </a:txBody>
                  <a:tcPr/>
                </a:tc>
                <a:tc>
                  <a:txBody>
                    <a:bodyPr/>
                    <a:lstStyle/>
                    <a:p>
                      <a:r>
                        <a:rPr lang="es-MX" dirty="0" smtClean="0"/>
                        <a:t>$480</a:t>
                      </a:r>
                      <a:endParaRPr lang="es-MX" dirty="0"/>
                    </a:p>
                  </a:txBody>
                  <a:tcPr/>
                </a:tc>
                <a:tc>
                  <a:txBody>
                    <a:bodyPr/>
                    <a:lstStyle/>
                    <a:p>
                      <a:r>
                        <a:rPr lang="es-MX" dirty="0" smtClean="0"/>
                        <a:t>$24,725</a:t>
                      </a:r>
                      <a:endParaRPr lang="es-MX" dirty="0"/>
                    </a:p>
                  </a:txBody>
                  <a:tcPr/>
                </a:tc>
              </a:tr>
              <a:tr h="370840">
                <a:tc>
                  <a:txBody>
                    <a:bodyPr/>
                    <a:lstStyle/>
                    <a:p>
                      <a:r>
                        <a:rPr lang="es-MX" dirty="0" smtClean="0"/>
                        <a:t>3</a:t>
                      </a:r>
                      <a:endParaRPr lang="es-MX" dirty="0"/>
                    </a:p>
                  </a:txBody>
                  <a:tcPr/>
                </a:tc>
                <a:tc>
                  <a:txBody>
                    <a:bodyPr/>
                    <a:lstStyle/>
                    <a:p>
                      <a:r>
                        <a:rPr lang="es-MX" dirty="0" smtClean="0"/>
                        <a:t>$4.75</a:t>
                      </a:r>
                      <a:endParaRPr lang="es-MX" dirty="0"/>
                    </a:p>
                  </a:txBody>
                  <a:tcPr/>
                </a:tc>
                <a:tc>
                  <a:txBody>
                    <a:bodyPr/>
                    <a:lstStyle/>
                    <a:p>
                      <a:r>
                        <a:rPr lang="es-MX" dirty="0" smtClean="0"/>
                        <a:t>2000</a:t>
                      </a:r>
                      <a:endParaRPr lang="es-MX" dirty="0"/>
                    </a:p>
                  </a:txBody>
                  <a:tcPr/>
                </a:tc>
                <a:tc>
                  <a:txBody>
                    <a:bodyPr/>
                    <a:lstStyle/>
                    <a:p>
                      <a:r>
                        <a:rPr lang="es-MX" dirty="0" smtClean="0"/>
                        <a:t>$23750</a:t>
                      </a:r>
                      <a:endParaRPr lang="es-MX" dirty="0"/>
                    </a:p>
                  </a:txBody>
                  <a:tcPr/>
                </a:tc>
                <a:tc>
                  <a:txBody>
                    <a:bodyPr/>
                    <a:lstStyle/>
                    <a:p>
                      <a:r>
                        <a:rPr lang="es-MX" dirty="0" smtClean="0"/>
                        <a:t>$122.50</a:t>
                      </a:r>
                      <a:endParaRPr lang="es-MX" dirty="0"/>
                    </a:p>
                  </a:txBody>
                  <a:tcPr/>
                </a:tc>
                <a:tc>
                  <a:txBody>
                    <a:bodyPr/>
                    <a:lstStyle/>
                    <a:p>
                      <a:r>
                        <a:rPr lang="es-MX" dirty="0" smtClean="0"/>
                        <a:t>$950</a:t>
                      </a:r>
                      <a:endParaRPr lang="es-MX" dirty="0"/>
                    </a:p>
                  </a:txBody>
                  <a:tcPr/>
                </a:tc>
                <a:tc>
                  <a:txBody>
                    <a:bodyPr/>
                    <a:lstStyle/>
                    <a:p>
                      <a:r>
                        <a:rPr lang="es-MX" dirty="0" smtClean="0"/>
                        <a:t>$24822.50</a:t>
                      </a:r>
                      <a:endParaRPr lang="es-MX" dirty="0"/>
                    </a:p>
                  </a:txBody>
                  <a:tcPr/>
                </a:tc>
              </a:tr>
            </a:tbl>
          </a:graphicData>
        </a:graphic>
      </p:graphicFrame>
      <p:sp>
        <p:nvSpPr>
          <p:cNvPr id="4" name="CuadroTexto 3"/>
          <p:cNvSpPr txBox="1"/>
          <p:nvPr/>
        </p:nvSpPr>
        <p:spPr>
          <a:xfrm>
            <a:off x="899592" y="5157192"/>
            <a:ext cx="7992888" cy="830997"/>
          </a:xfrm>
          <a:prstGeom prst="rect">
            <a:avLst/>
          </a:prstGeom>
          <a:noFill/>
        </p:spPr>
        <p:txBody>
          <a:bodyPr wrap="square" rtlCol="0">
            <a:spAutoFit/>
          </a:bodyPr>
          <a:lstStyle/>
          <a:p>
            <a:r>
              <a:rPr lang="es-MX" sz="2400" dirty="0" smtClean="0">
                <a:solidFill>
                  <a:schemeClr val="bg1"/>
                </a:solidFill>
              </a:rPr>
              <a:t>El cuarto paso s seleccionar la cantidad a ordenar con el menor costo total.</a:t>
            </a:r>
            <a:endParaRPr lang="es-MX" sz="2400" dirty="0">
              <a:solidFill>
                <a:schemeClr val="bg1"/>
              </a:solidFill>
            </a:endParaRPr>
          </a:p>
        </p:txBody>
      </p:sp>
    </p:spTree>
    <p:extLst>
      <p:ext uri="{BB962C8B-B14F-4D97-AF65-F5344CB8AC3E}">
        <p14:creationId xmlns:p14="http://schemas.microsoft.com/office/powerpoint/2010/main" val="382324974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43835" y="404664"/>
            <a:ext cx="6192688" cy="646331"/>
          </a:xfrm>
          <a:prstGeom prst="rect">
            <a:avLst/>
          </a:prstGeom>
          <a:noFill/>
        </p:spPr>
        <p:txBody>
          <a:bodyPr wrap="square" rtlCol="0">
            <a:spAutoFit/>
          </a:bodyPr>
          <a:lstStyle/>
          <a:p>
            <a:pPr algn="ctr"/>
            <a:r>
              <a:rPr lang="es-MX" sz="3600" dirty="0">
                <a:ln w="3175" cmpd="sng">
                  <a:noFill/>
                </a:ln>
                <a:solidFill>
                  <a:srgbClr val="FFFF66"/>
                </a:solidFill>
                <a:latin typeface="+mj-lt"/>
                <a:ea typeface="+mj-ea"/>
                <a:cs typeface="+mj-cs"/>
              </a:rPr>
              <a:t>BIBLIOGRAFÍA</a:t>
            </a:r>
          </a:p>
        </p:txBody>
      </p:sp>
      <p:sp>
        <p:nvSpPr>
          <p:cNvPr id="3" name="CuadroTexto 2"/>
          <p:cNvSpPr txBox="1"/>
          <p:nvPr/>
        </p:nvSpPr>
        <p:spPr>
          <a:xfrm>
            <a:off x="755576" y="1196752"/>
            <a:ext cx="7776864" cy="5262979"/>
          </a:xfrm>
          <a:prstGeom prst="rect">
            <a:avLst/>
          </a:prstGeom>
          <a:noFill/>
        </p:spPr>
        <p:txBody>
          <a:bodyPr wrap="square" rtlCol="0">
            <a:spAutoFit/>
          </a:bodyPr>
          <a:lstStyle/>
          <a:p>
            <a:pPr algn="just"/>
            <a:r>
              <a:rPr lang="es-MX" altLang="es-MX" sz="2400" dirty="0" smtClean="0">
                <a:solidFill>
                  <a:schemeClr val="bg1"/>
                </a:solidFill>
              </a:rPr>
              <a:t>Douglas (2009). </a:t>
            </a:r>
            <a:r>
              <a:rPr lang="es-MX" altLang="es-MX" sz="2400" dirty="0">
                <a:solidFill>
                  <a:schemeClr val="bg1"/>
                </a:solidFill>
              </a:rPr>
              <a:t>Logística Internacional Administración de la cadena de abastecimiento global. </a:t>
            </a:r>
            <a:r>
              <a:rPr lang="es-MX" altLang="es-MX" sz="2400" dirty="0" smtClean="0">
                <a:solidFill>
                  <a:schemeClr val="bg1"/>
                </a:solidFill>
              </a:rPr>
              <a:t> </a:t>
            </a:r>
            <a:r>
              <a:rPr lang="es-MX" altLang="es-MX" sz="2400" dirty="0" err="1">
                <a:solidFill>
                  <a:schemeClr val="bg1"/>
                </a:solidFill>
              </a:rPr>
              <a:t>Limusa</a:t>
            </a:r>
            <a:r>
              <a:rPr lang="es-MX" altLang="es-MX" sz="2400" dirty="0">
                <a:solidFill>
                  <a:schemeClr val="bg1"/>
                </a:solidFill>
              </a:rPr>
              <a:t> México </a:t>
            </a:r>
          </a:p>
          <a:p>
            <a:pPr algn="just"/>
            <a:endParaRPr lang="es-MX" altLang="es-MX" sz="2400" dirty="0">
              <a:solidFill>
                <a:schemeClr val="bg1"/>
              </a:solidFill>
            </a:endParaRPr>
          </a:p>
          <a:p>
            <a:pPr algn="just"/>
            <a:r>
              <a:rPr lang="es-MX" altLang="es-MX" sz="2400" dirty="0" err="1" smtClean="0">
                <a:solidFill>
                  <a:schemeClr val="bg1"/>
                </a:solidFill>
              </a:rPr>
              <a:t>Render</a:t>
            </a:r>
            <a:r>
              <a:rPr lang="es-MX" altLang="es-MX" sz="2400" dirty="0" smtClean="0">
                <a:solidFill>
                  <a:schemeClr val="bg1"/>
                </a:solidFill>
              </a:rPr>
              <a:t> &amp; </a:t>
            </a:r>
            <a:r>
              <a:rPr lang="es-MX" altLang="es-MX" sz="2400" dirty="0" err="1" smtClean="0">
                <a:solidFill>
                  <a:schemeClr val="bg1"/>
                </a:solidFill>
              </a:rPr>
              <a:t>Heizaer</a:t>
            </a:r>
            <a:r>
              <a:rPr lang="es-MX" altLang="es-MX" sz="2400" dirty="0" smtClean="0">
                <a:solidFill>
                  <a:schemeClr val="bg1"/>
                </a:solidFill>
              </a:rPr>
              <a:t> (2014) . Principios de Administración de operaciones. </a:t>
            </a:r>
            <a:r>
              <a:rPr lang="es-MX" altLang="es-MX" sz="2400" dirty="0">
                <a:solidFill>
                  <a:schemeClr val="bg1"/>
                </a:solidFill>
              </a:rPr>
              <a:t> </a:t>
            </a:r>
            <a:r>
              <a:rPr lang="es-MX" altLang="es-MX" sz="2400" dirty="0" smtClean="0">
                <a:solidFill>
                  <a:schemeClr val="bg1"/>
                </a:solidFill>
              </a:rPr>
              <a:t>Pearson Educación</a:t>
            </a:r>
            <a:endParaRPr lang="es-MX" altLang="es-MX" sz="2400" dirty="0">
              <a:solidFill>
                <a:schemeClr val="bg1"/>
              </a:solidFill>
            </a:endParaRPr>
          </a:p>
          <a:p>
            <a:pPr algn="just"/>
            <a:endParaRPr lang="es-MX" altLang="es-MX" sz="2400" dirty="0">
              <a:solidFill>
                <a:schemeClr val="bg1"/>
              </a:solidFill>
            </a:endParaRPr>
          </a:p>
          <a:p>
            <a:pPr algn="just"/>
            <a:r>
              <a:rPr lang="es-MX" altLang="es-MX" sz="2400" dirty="0" smtClean="0">
                <a:solidFill>
                  <a:schemeClr val="bg1"/>
                </a:solidFill>
              </a:rPr>
              <a:t>Richard B Chase &amp; </a:t>
            </a:r>
            <a:r>
              <a:rPr lang="es-MX" altLang="es-MX" sz="2400" dirty="0">
                <a:solidFill>
                  <a:schemeClr val="bg1"/>
                </a:solidFill>
              </a:rPr>
              <a:t>F Robert </a:t>
            </a:r>
            <a:r>
              <a:rPr lang="es-MX" altLang="es-MX" sz="2400" dirty="0" err="1" smtClean="0">
                <a:solidFill>
                  <a:schemeClr val="bg1"/>
                </a:solidFill>
              </a:rPr>
              <a:t>Jacobs</a:t>
            </a:r>
            <a:r>
              <a:rPr lang="es-MX" altLang="es-MX" sz="2400" dirty="0" smtClean="0">
                <a:solidFill>
                  <a:schemeClr val="bg1"/>
                </a:solidFill>
              </a:rPr>
              <a:t> (2005). </a:t>
            </a:r>
            <a:r>
              <a:rPr lang="es-MX" altLang="es-MX" sz="2400" dirty="0">
                <a:solidFill>
                  <a:schemeClr val="bg1"/>
                </a:solidFill>
              </a:rPr>
              <a:t>Administración de la Producción y Operaciones. 10 edición Mc Graw Hill. </a:t>
            </a:r>
            <a:endParaRPr lang="es-MX" altLang="es-MX" sz="2400" dirty="0" smtClean="0">
              <a:solidFill>
                <a:schemeClr val="bg1"/>
              </a:solidFill>
            </a:endParaRPr>
          </a:p>
          <a:p>
            <a:pPr algn="just"/>
            <a:endParaRPr lang="es-MX" altLang="es-MX" sz="2400" dirty="0">
              <a:solidFill>
                <a:schemeClr val="bg1"/>
              </a:solidFill>
            </a:endParaRPr>
          </a:p>
          <a:p>
            <a:pPr algn="just"/>
            <a:r>
              <a:rPr lang="es-MX" altLang="es-MX" sz="2400" dirty="0" smtClean="0">
                <a:solidFill>
                  <a:schemeClr val="bg1"/>
                </a:solidFill>
              </a:rPr>
              <a:t>Boversox </a:t>
            </a:r>
            <a:r>
              <a:rPr lang="es-MX" altLang="es-MX" sz="2400" dirty="0" err="1" smtClean="0">
                <a:solidFill>
                  <a:schemeClr val="bg1"/>
                </a:solidFill>
              </a:rPr>
              <a:t>Donal</a:t>
            </a:r>
            <a:r>
              <a:rPr lang="es-MX" altLang="es-MX" sz="2400" dirty="0" smtClean="0">
                <a:solidFill>
                  <a:schemeClr val="bg1"/>
                </a:solidFill>
              </a:rPr>
              <a:t> J., </a:t>
            </a:r>
            <a:r>
              <a:rPr lang="es-MX" altLang="es-MX" sz="2400" dirty="0" err="1">
                <a:solidFill>
                  <a:schemeClr val="bg1"/>
                </a:solidFill>
              </a:rPr>
              <a:t>Closs</a:t>
            </a:r>
            <a:r>
              <a:rPr lang="es-MX" altLang="es-MX" sz="2400" dirty="0">
                <a:solidFill>
                  <a:schemeClr val="bg1"/>
                </a:solidFill>
              </a:rPr>
              <a:t> David J. y Cooper M. </a:t>
            </a:r>
            <a:r>
              <a:rPr lang="es-MX" altLang="es-MX" sz="2400" dirty="0" err="1">
                <a:solidFill>
                  <a:schemeClr val="bg1"/>
                </a:solidFill>
              </a:rPr>
              <a:t>Bixby</a:t>
            </a:r>
            <a:r>
              <a:rPr lang="es-MX" altLang="es-MX" sz="2400" dirty="0" smtClean="0">
                <a:solidFill>
                  <a:schemeClr val="bg1"/>
                </a:solidFill>
              </a:rPr>
              <a:t>. (2007).  </a:t>
            </a:r>
            <a:r>
              <a:rPr lang="es-MX" altLang="es-MX" sz="2400" dirty="0">
                <a:solidFill>
                  <a:schemeClr val="bg1"/>
                </a:solidFill>
              </a:rPr>
              <a:t>Administración y logística de la cadena de suministros. </a:t>
            </a:r>
            <a:r>
              <a:rPr lang="es-MX" altLang="es-MX" sz="2400" dirty="0" smtClean="0">
                <a:solidFill>
                  <a:schemeClr val="bg1"/>
                </a:solidFill>
              </a:rPr>
              <a:t>McGraw-Hill</a:t>
            </a:r>
            <a:endParaRPr lang="es-MX" altLang="es-MX" sz="2400" dirty="0">
              <a:solidFill>
                <a:schemeClr val="bg1"/>
              </a:solidFill>
            </a:endParaRPr>
          </a:p>
          <a:p>
            <a:pPr algn="just">
              <a:buFont typeface="Wingdings" panose="05000000000000000000" pitchFamily="2" charset="2"/>
              <a:buChar char="v"/>
            </a:pPr>
            <a:endParaRPr lang="es-MX" altLang="es-MX" sz="2400" dirty="0">
              <a:solidFill>
                <a:schemeClr val="bg1"/>
              </a:solidFill>
            </a:endParaRPr>
          </a:p>
          <a:p>
            <a:endParaRPr lang="es-MX" sz="2400" dirty="0">
              <a:solidFill>
                <a:schemeClr val="bg1"/>
              </a:solidFill>
            </a:endParaRPr>
          </a:p>
        </p:txBody>
      </p:sp>
    </p:spTree>
    <p:extLst>
      <p:ext uri="{BB962C8B-B14F-4D97-AF65-F5344CB8AC3E}">
        <p14:creationId xmlns:p14="http://schemas.microsoft.com/office/powerpoint/2010/main" val="3638161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6 Título"/>
          <p:cNvSpPr>
            <a:spLocks noGrp="1"/>
          </p:cNvSpPr>
          <p:nvPr>
            <p:ph type="title" idx="4294967295"/>
          </p:nvPr>
        </p:nvSpPr>
        <p:spPr>
          <a:xfrm>
            <a:off x="960438" y="620713"/>
            <a:ext cx="8183562" cy="763587"/>
          </a:xfrm>
        </p:spPr>
        <p:txBody>
          <a:bodyPr>
            <a:normAutofit/>
          </a:bodyPr>
          <a:lstStyle/>
          <a:p>
            <a:pPr algn="ctr" eaLnBrk="1" hangingPunct="1"/>
            <a:r>
              <a:rPr lang="es-ES" altLang="es-MX" sz="3200" dirty="0" smtClean="0">
                <a:solidFill>
                  <a:srgbClr val="FFFF66"/>
                </a:solidFill>
              </a:rPr>
              <a:t>DEFINICIÓN DE INVENTARIO</a:t>
            </a:r>
            <a:endParaRPr lang="es-ES" altLang="es-MX" sz="3200" dirty="0">
              <a:solidFill>
                <a:srgbClr val="FFFF66"/>
              </a:solidFill>
            </a:endParaRPr>
          </a:p>
        </p:txBody>
      </p:sp>
      <p:sp>
        <p:nvSpPr>
          <p:cNvPr id="7171" name="7 Marcador de contenido"/>
          <p:cNvSpPr>
            <a:spLocks noGrp="1"/>
          </p:cNvSpPr>
          <p:nvPr>
            <p:ph idx="4294967295"/>
          </p:nvPr>
        </p:nvSpPr>
        <p:spPr>
          <a:xfrm>
            <a:off x="755650" y="1557338"/>
            <a:ext cx="7632700" cy="2232025"/>
          </a:xfrm>
        </p:spPr>
        <p:txBody>
          <a:bodyPr>
            <a:normAutofit/>
          </a:bodyPr>
          <a:lstStyle/>
          <a:p>
            <a:pPr algn="just" fontAlgn="auto">
              <a:buClr>
                <a:schemeClr val="accent1">
                  <a:lumMod val="60000"/>
                  <a:lumOff val="40000"/>
                </a:schemeClr>
              </a:buClr>
              <a:defRPr/>
            </a:pPr>
            <a:r>
              <a:rPr lang="es-ES" sz="2400" dirty="0" smtClean="0"/>
              <a:t> </a:t>
            </a:r>
            <a:r>
              <a:rPr lang="es-ES" dirty="0">
                <a:solidFill>
                  <a:schemeClr val="bg1"/>
                </a:solidFill>
              </a:rPr>
              <a:t>Representa la existencia de bienes muebles e  inmuebles que tiene la empresa para comerciar con ellos, comprándolos y vendiéndolos tal cual o procesándolos primero antes de venderlos, en un período económico determinado.</a:t>
            </a:r>
          </a:p>
          <a:p>
            <a:pPr marL="420624" indent="-384048" algn="just" eaLnBrk="1" fontAlgn="auto" hangingPunct="1">
              <a:spcAft>
                <a:spcPts val="0"/>
              </a:spcAft>
              <a:buFont typeface="Wingdings 2" panose="05020102010507070707" pitchFamily="18" charset="2"/>
              <a:buNone/>
              <a:defRPr/>
            </a:pPr>
            <a:endParaRPr lang="es-ES" sz="2400" dirty="0" smtClean="0"/>
          </a:p>
        </p:txBody>
      </p:sp>
      <p:pic>
        <p:nvPicPr>
          <p:cNvPr id="11268" name="Picture 2" descr="http://3.bp.blogspot.com/_Sm4glWLRYPg/SoBfpPLMKzI/AAAAAAAAAa8/UbLdsi4lD2g/s400/inventario-bien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16734">
            <a:off x="3540108" y="4045475"/>
            <a:ext cx="1500188"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21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899592" y="476250"/>
            <a:ext cx="8244408" cy="1152525"/>
          </a:xfrm>
        </p:spPr>
        <p:txBody>
          <a:bodyPr>
            <a:normAutofit/>
          </a:bodyPr>
          <a:lstStyle/>
          <a:p>
            <a:pPr algn="ctr"/>
            <a:r>
              <a:rPr lang="es-MX" sz="3200" dirty="0" smtClean="0">
                <a:solidFill>
                  <a:srgbClr val="FFFF66"/>
                </a:solidFill>
              </a:rPr>
              <a:t>IMPORTANCIA DEL INVENTARIO</a:t>
            </a:r>
            <a:endParaRPr lang="es-MX" sz="3200" dirty="0">
              <a:solidFill>
                <a:srgbClr val="FFFF66"/>
              </a:solidFill>
            </a:endParaRPr>
          </a:p>
        </p:txBody>
      </p:sp>
      <p:sp>
        <p:nvSpPr>
          <p:cNvPr id="3" name="2 Marcador de contenido"/>
          <p:cNvSpPr>
            <a:spLocks noGrp="1"/>
          </p:cNvSpPr>
          <p:nvPr>
            <p:ph type="body" sz="half" idx="4294967295"/>
          </p:nvPr>
        </p:nvSpPr>
        <p:spPr>
          <a:xfrm>
            <a:off x="647700" y="1268413"/>
            <a:ext cx="8496300" cy="4752975"/>
          </a:xfrm>
        </p:spPr>
        <p:txBody>
          <a:bodyPr>
            <a:noAutofit/>
          </a:bodyPr>
          <a:lstStyle/>
          <a:p>
            <a:pPr>
              <a:buClr>
                <a:schemeClr val="accent1">
                  <a:lumMod val="60000"/>
                  <a:lumOff val="40000"/>
                </a:schemeClr>
              </a:buClr>
            </a:pPr>
            <a:r>
              <a:rPr lang="es-MX" dirty="0" smtClean="0">
                <a:solidFill>
                  <a:schemeClr val="bg1"/>
                </a:solidFill>
              </a:rPr>
              <a:t>El </a:t>
            </a:r>
            <a:r>
              <a:rPr lang="es-MX" dirty="0">
                <a:solidFill>
                  <a:schemeClr val="bg1"/>
                </a:solidFill>
              </a:rPr>
              <a:t>inventario es una relación detallada, ordenada y valorada de los elementos que componen el patrimonio de una empresa o </a:t>
            </a:r>
            <a:r>
              <a:rPr lang="es-MX" dirty="0" smtClean="0">
                <a:solidFill>
                  <a:schemeClr val="bg1"/>
                </a:solidFill>
              </a:rPr>
              <a:t>persona.</a:t>
            </a:r>
          </a:p>
          <a:p>
            <a:pPr marL="285750" indent="-285750">
              <a:buClr>
                <a:schemeClr val="accent1">
                  <a:lumMod val="60000"/>
                  <a:lumOff val="40000"/>
                </a:schemeClr>
              </a:buClr>
            </a:pPr>
            <a:r>
              <a:rPr lang="es-MX" dirty="0" smtClean="0">
                <a:solidFill>
                  <a:schemeClr val="bg1"/>
                </a:solidFill>
              </a:rPr>
              <a:t>El objetivo de la administración de inventarios es  encontrar un equilibrio entre la inversión en </a:t>
            </a:r>
            <a:r>
              <a:rPr lang="es-MX" dirty="0">
                <a:solidFill>
                  <a:schemeClr val="bg1"/>
                </a:solidFill>
              </a:rPr>
              <a:t>el inventario y el servicio al cliente</a:t>
            </a:r>
            <a:r>
              <a:rPr lang="es-MX" dirty="0" smtClean="0">
                <a:solidFill>
                  <a:schemeClr val="bg1"/>
                </a:solidFill>
              </a:rPr>
              <a:t>.</a:t>
            </a:r>
            <a:endParaRPr lang="es-MX" dirty="0" smtClean="0"/>
          </a:p>
          <a:p>
            <a:pPr marL="285750" indent="-285750">
              <a:buClr>
                <a:schemeClr val="accent1">
                  <a:lumMod val="60000"/>
                  <a:lumOff val="40000"/>
                </a:schemeClr>
              </a:buClr>
              <a:buFont typeface="Arial" panose="020B0604020202020204" pitchFamily="34" charset="0"/>
              <a:buChar char="•"/>
            </a:pPr>
            <a:r>
              <a:rPr lang="es-MX" dirty="0" smtClean="0">
                <a:solidFill>
                  <a:schemeClr val="bg1"/>
                </a:solidFill>
              </a:rPr>
              <a:t>Aspectos básicos del inventario:</a:t>
            </a:r>
            <a:br>
              <a:rPr lang="es-MX" dirty="0" smtClean="0">
                <a:solidFill>
                  <a:schemeClr val="bg1"/>
                </a:solidFill>
              </a:rPr>
            </a:br>
            <a:r>
              <a:rPr lang="es-MX" dirty="0" smtClean="0">
                <a:solidFill>
                  <a:schemeClr val="bg1"/>
                </a:solidFill>
              </a:rPr>
              <a:t>cuánto y cuándo ordenar.</a:t>
            </a:r>
            <a:endParaRPr lang="es-MX" dirty="0">
              <a:solidFill>
                <a:schemeClr val="bg1"/>
              </a:solidFill>
            </a:endParaRPr>
          </a:p>
        </p:txBody>
      </p:sp>
      <p:pic>
        <p:nvPicPr>
          <p:cNvPr id="5" name="Imagen 4"/>
          <p:cNvPicPr>
            <a:picLocks noChangeAspect="1"/>
          </p:cNvPicPr>
          <p:nvPr/>
        </p:nvPicPr>
        <p:blipFill>
          <a:blip r:embed="rId2" cstate="print"/>
          <a:stretch>
            <a:fillRect/>
          </a:stretch>
        </p:blipFill>
        <p:spPr>
          <a:xfrm>
            <a:off x="6156176" y="4509120"/>
            <a:ext cx="2016224" cy="190046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620688"/>
            <a:ext cx="6855702" cy="1325563"/>
          </a:xfrm>
        </p:spPr>
        <p:txBody>
          <a:bodyPr>
            <a:normAutofit/>
          </a:bodyPr>
          <a:lstStyle/>
          <a:p>
            <a:r>
              <a:rPr lang="es-MX" sz="3200" dirty="0" smtClean="0">
                <a:solidFill>
                  <a:srgbClr val="FFFF66"/>
                </a:solidFill>
              </a:rPr>
              <a:t>FUNCIONES DEL INVENTARIO</a:t>
            </a:r>
            <a:endParaRPr lang="es-MX" sz="3200" dirty="0">
              <a:solidFill>
                <a:srgbClr val="FFFF66"/>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4725638"/>
              </p:ext>
            </p:extLst>
          </p:nvPr>
        </p:nvGraphicFramePr>
        <p:xfrm>
          <a:off x="611560" y="1268760"/>
          <a:ext cx="828092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engenium.com.mx/wp-content/uploads/2012/04/Almacenes-e-inventarios.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82" r="2617"/>
          <a:stretch/>
        </p:blipFill>
        <p:spPr bwMode="auto">
          <a:xfrm>
            <a:off x="2483768" y="548680"/>
            <a:ext cx="5904656" cy="5616624"/>
          </a:xfrm>
          <a:prstGeom prst="rect">
            <a:avLst/>
          </a:prstGeom>
          <a:noFill/>
          <a:effectLst>
            <a:glow rad="2286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sp>
        <p:nvSpPr>
          <p:cNvPr id="4" name="Título 3"/>
          <p:cNvSpPr>
            <a:spLocks noGrp="1"/>
          </p:cNvSpPr>
          <p:nvPr>
            <p:ph type="title"/>
          </p:nvPr>
        </p:nvSpPr>
        <p:spPr>
          <a:xfrm rot="16200000">
            <a:off x="-1378165" y="2538405"/>
            <a:ext cx="5779650" cy="1656184"/>
          </a:xfrm>
        </p:spPr>
        <p:txBody>
          <a:bodyPr vert="horz">
            <a:noAutofit/>
          </a:bodyPr>
          <a:lstStyle/>
          <a:p>
            <a:r>
              <a:rPr lang="es-MX" sz="3600" dirty="0" smtClean="0">
                <a:solidFill>
                  <a:srgbClr val="FFFF66"/>
                </a:solidFill>
              </a:rPr>
              <a:t>PROCESO DE INVENTARIO</a:t>
            </a:r>
            <a:endParaRPr lang="es-MX" sz="3600" dirty="0">
              <a:solidFill>
                <a:srgbClr val="FFFF66"/>
              </a:solidFill>
            </a:endParaRPr>
          </a:p>
        </p:txBody>
      </p:sp>
    </p:spTree>
    <p:extLst>
      <p:ext uri="{BB962C8B-B14F-4D97-AF65-F5344CB8AC3E}">
        <p14:creationId xmlns:p14="http://schemas.microsoft.com/office/powerpoint/2010/main" val="6888736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116632"/>
            <a:ext cx="7704667" cy="1008112"/>
          </a:xfrm>
        </p:spPr>
        <p:txBody>
          <a:bodyPr>
            <a:normAutofit/>
          </a:bodyPr>
          <a:lstStyle/>
          <a:p>
            <a:r>
              <a:rPr lang="es-MX" sz="3200" dirty="0" smtClean="0">
                <a:solidFill>
                  <a:srgbClr val="FFFF66"/>
                </a:solidFill>
              </a:rPr>
              <a:t>TIPOS DE INVENTARIO</a:t>
            </a:r>
            <a:endParaRPr lang="es-MX" sz="3200" dirty="0">
              <a:solidFill>
                <a:srgbClr val="FFFF66"/>
              </a:solidFill>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127333132"/>
              </p:ext>
            </p:extLst>
          </p:nvPr>
        </p:nvGraphicFramePr>
        <p:xfrm>
          <a:off x="912316" y="1268760"/>
          <a:ext cx="7979975"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1249</TotalTime>
  <Words>2413</Words>
  <Application>Microsoft Office PowerPoint</Application>
  <PresentationFormat>Presentación en pantalla (4:3)</PresentationFormat>
  <Paragraphs>405</Paragraphs>
  <Slides>44</Slides>
  <Notes>11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44</vt:i4>
      </vt:variant>
    </vt:vector>
  </HeadingPairs>
  <TitlesOfParts>
    <vt:vector size="52" baseType="lpstr">
      <vt:lpstr>Andalus</vt:lpstr>
      <vt:lpstr>Arial</vt:lpstr>
      <vt:lpstr>Calibri</vt:lpstr>
      <vt:lpstr>Cambria Math</vt:lpstr>
      <vt:lpstr>Corbel</vt:lpstr>
      <vt:lpstr>Wingdings</vt:lpstr>
      <vt:lpstr>Wingdings 2</vt:lpstr>
      <vt:lpstr>Parallax</vt:lpstr>
      <vt:lpstr>Unidad de aprendizaje: Logística</vt:lpstr>
      <vt:lpstr>Guion explicativo</vt:lpstr>
      <vt:lpstr>CONTENIDO  TEMÁTICO </vt:lpstr>
      <vt:lpstr>OBJETIVO UNIDAD III </vt:lpstr>
      <vt:lpstr>DEFINICIÓN DE INVENTARIO</vt:lpstr>
      <vt:lpstr>IMPORTANCIA DEL INVENTARIO</vt:lpstr>
      <vt:lpstr>FUNCIONES DEL INVENTARIO</vt:lpstr>
      <vt:lpstr>PROCESO DE INVENTARIO</vt:lpstr>
      <vt:lpstr>TIPOS DE INVENTARIO</vt:lpstr>
      <vt:lpstr>¿PORQUÉ LAS EMPRESAS MANTIENEN UN VOLUMEN DE INVENTARIOS?</vt:lpstr>
      <vt:lpstr>PARA CONSIDERAR EL VOLUMEN DE INVENTARIO ¿QUÉ SE DEBE TENER EN CUENTA?</vt:lpstr>
      <vt:lpstr>ADMINISTRACIÓN DE INVENTARIOS</vt:lpstr>
      <vt:lpstr>ANÁLISIS ABC  </vt:lpstr>
      <vt:lpstr>ANÁLISIS ABC PAR UN FABRICANTE DE CHIPS</vt:lpstr>
      <vt:lpstr>CÁLCULO ABC</vt:lpstr>
      <vt:lpstr>POLÍTICAS EN QUE PUEDEN BASARSE</vt:lpstr>
      <vt:lpstr>Presentación de PowerPoint</vt:lpstr>
      <vt:lpstr>EXACTITUD EN LOS REGISTROS</vt:lpstr>
      <vt:lpstr>CONTEO CÍCLICO</vt:lpstr>
      <vt:lpstr>Ejemplo: Conteo cíclico en una fábrica de camiones</vt:lpstr>
      <vt:lpstr>VENTAJAS</vt:lpstr>
      <vt:lpstr>CONTROL DE INVENTARIOS PARA LOS SERVICIOS</vt:lpstr>
      <vt:lpstr>MODELOS DE INVENTARIO</vt:lpstr>
      <vt:lpstr>COSTOS DE MANTENER, ORDENAR Y PREPARAR EL INVENTARIO </vt:lpstr>
      <vt:lpstr>MODELOS DE INVENTARIO PARA LA DEMANDA INDEPENDIENTE</vt:lpstr>
      <vt:lpstr>DE LA CANTIDAD ECONÓMICA A ORDENAR (EOQ)</vt:lpstr>
      <vt:lpstr>Determinación del tamaño de orden óptimo en Sharp</vt:lpstr>
      <vt:lpstr>Presentación de PowerPoint</vt:lpstr>
      <vt:lpstr>Presentación de PowerPoint</vt:lpstr>
      <vt:lpstr>Presentación de PowerPoint</vt:lpstr>
      <vt:lpstr>Presentación de PowerPoint</vt:lpstr>
      <vt:lpstr>PUNTOS DE REORDEN (ROP)</vt:lpstr>
      <vt:lpstr>Presentación de PowerPoint</vt:lpstr>
      <vt:lpstr>Presentación de PowerPoint</vt:lpstr>
      <vt:lpstr>Presentación de PowerPoint</vt:lpstr>
      <vt:lpstr>MODELO DE LA CANTIDAD ECONÓMICA A PRODUCIR</vt:lpstr>
      <vt:lpstr>Presentación de PowerPoint</vt:lpstr>
      <vt:lpstr>Presentación de PowerPoint</vt:lpstr>
      <vt:lpstr>MODELOS DE DESCUENTOS POR CANTIDAD</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MÉXICO.</dc:title>
  <dc:creator>Vaio</dc:creator>
  <cp:lastModifiedBy>USUARIO</cp:lastModifiedBy>
  <cp:revision>139</cp:revision>
  <dcterms:created xsi:type="dcterms:W3CDTF">2015-03-03T19:48:00Z</dcterms:created>
  <dcterms:modified xsi:type="dcterms:W3CDTF">2016-10-12T18:27:46Z</dcterms:modified>
</cp:coreProperties>
</file>