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65"/>
  </p:notesMasterIdLst>
  <p:sldIdLst>
    <p:sldId id="303" r:id="rId2"/>
    <p:sldId id="267" r:id="rId3"/>
    <p:sldId id="315" r:id="rId4"/>
    <p:sldId id="259" r:id="rId5"/>
    <p:sldId id="302" r:id="rId6"/>
    <p:sldId id="290" r:id="rId7"/>
    <p:sldId id="326" r:id="rId8"/>
    <p:sldId id="304" r:id="rId9"/>
    <p:sldId id="261" r:id="rId10"/>
    <p:sldId id="311" r:id="rId11"/>
    <p:sldId id="317" r:id="rId12"/>
    <p:sldId id="268" r:id="rId13"/>
    <p:sldId id="305" r:id="rId14"/>
    <p:sldId id="312" r:id="rId15"/>
    <p:sldId id="313" r:id="rId16"/>
    <p:sldId id="323" r:id="rId17"/>
    <p:sldId id="291" r:id="rId18"/>
    <p:sldId id="310" r:id="rId19"/>
    <p:sldId id="306" r:id="rId20"/>
    <p:sldId id="284" r:id="rId21"/>
    <p:sldId id="286" r:id="rId22"/>
    <p:sldId id="288" r:id="rId23"/>
    <p:sldId id="287" r:id="rId24"/>
    <p:sldId id="277" r:id="rId25"/>
    <p:sldId id="278" r:id="rId26"/>
    <p:sldId id="320" r:id="rId27"/>
    <p:sldId id="319" r:id="rId28"/>
    <p:sldId id="328" r:id="rId29"/>
    <p:sldId id="321" r:id="rId30"/>
    <p:sldId id="314" r:id="rId31"/>
    <p:sldId id="331" r:id="rId32"/>
    <p:sldId id="329" r:id="rId33"/>
    <p:sldId id="330" r:id="rId34"/>
    <p:sldId id="283" r:id="rId35"/>
    <p:sldId id="324" r:id="rId36"/>
    <p:sldId id="325" r:id="rId37"/>
    <p:sldId id="293" r:id="rId38"/>
    <p:sldId id="294" r:id="rId39"/>
    <p:sldId id="265" r:id="rId40"/>
    <p:sldId id="266" r:id="rId41"/>
    <p:sldId id="318" r:id="rId42"/>
    <p:sldId id="296" r:id="rId43"/>
    <p:sldId id="341" r:id="rId44"/>
    <p:sldId id="340" r:id="rId45"/>
    <p:sldId id="342" r:id="rId46"/>
    <p:sldId id="343" r:id="rId47"/>
    <p:sldId id="271" r:id="rId48"/>
    <p:sldId id="337" r:id="rId49"/>
    <p:sldId id="332" r:id="rId50"/>
    <p:sldId id="336" r:id="rId51"/>
    <p:sldId id="333" r:id="rId52"/>
    <p:sldId id="339" r:id="rId53"/>
    <p:sldId id="298" r:id="rId54"/>
    <p:sldId id="338" r:id="rId55"/>
    <p:sldId id="335" r:id="rId56"/>
    <p:sldId id="300" r:id="rId57"/>
    <p:sldId id="282" r:id="rId58"/>
    <p:sldId id="272" r:id="rId59"/>
    <p:sldId id="299" r:id="rId60"/>
    <p:sldId id="301" r:id="rId61"/>
    <p:sldId id="297" r:id="rId62"/>
    <p:sldId id="308" r:id="rId63"/>
    <p:sldId id="322" r:id="rId6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78914" autoAdjust="0"/>
  </p:normalViewPr>
  <p:slideViewPr>
    <p:cSldViewPr>
      <p:cViewPr varScale="1">
        <p:scale>
          <a:sx n="66" d="100"/>
          <a:sy n="66" d="100"/>
        </p:scale>
        <p:origin x="2022"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884054-175D-4E76-BD8C-1506A2EF5A65}" type="datetimeFigureOut">
              <a:rPr lang="es-MX" smtClean="0"/>
              <a:t>17/04/2017</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7C5017-9578-4915-932E-323083642394}" type="slidenum">
              <a:rPr lang="es-MX" smtClean="0"/>
              <a:t>‹Nº›</a:t>
            </a:fld>
            <a:endParaRPr lang="es-MX"/>
          </a:p>
        </p:txBody>
      </p:sp>
    </p:spTree>
    <p:extLst>
      <p:ext uri="{BB962C8B-B14F-4D97-AF65-F5344CB8AC3E}">
        <p14:creationId xmlns:p14="http://schemas.microsoft.com/office/powerpoint/2010/main" val="2693845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67C5017-9578-4915-932E-323083642394}" type="slidenum">
              <a:rPr lang="es-MX" smtClean="0"/>
              <a:t>7</a:t>
            </a:fld>
            <a:endParaRPr lang="es-MX"/>
          </a:p>
        </p:txBody>
      </p:sp>
    </p:spTree>
    <p:extLst>
      <p:ext uri="{BB962C8B-B14F-4D97-AF65-F5344CB8AC3E}">
        <p14:creationId xmlns:p14="http://schemas.microsoft.com/office/powerpoint/2010/main" val="21243020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67C5017-9578-4915-932E-323083642394}" type="slidenum">
              <a:rPr lang="es-MX" smtClean="0"/>
              <a:t>10</a:t>
            </a:fld>
            <a:endParaRPr lang="es-MX"/>
          </a:p>
        </p:txBody>
      </p:sp>
    </p:spTree>
    <p:extLst>
      <p:ext uri="{BB962C8B-B14F-4D97-AF65-F5344CB8AC3E}">
        <p14:creationId xmlns:p14="http://schemas.microsoft.com/office/powerpoint/2010/main" val="4102636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67C5017-9578-4915-932E-323083642394}" type="slidenum">
              <a:rPr lang="es-MX" smtClean="0"/>
              <a:t>19</a:t>
            </a:fld>
            <a:endParaRPr lang="es-MX"/>
          </a:p>
        </p:txBody>
      </p:sp>
    </p:spTree>
    <p:extLst>
      <p:ext uri="{BB962C8B-B14F-4D97-AF65-F5344CB8AC3E}">
        <p14:creationId xmlns:p14="http://schemas.microsoft.com/office/powerpoint/2010/main" val="1718201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67C5017-9578-4915-932E-323083642394}" type="slidenum">
              <a:rPr lang="es-MX" smtClean="0"/>
              <a:t>61</a:t>
            </a:fld>
            <a:endParaRPr lang="es-MX"/>
          </a:p>
        </p:txBody>
      </p:sp>
    </p:spTree>
    <p:extLst>
      <p:ext uri="{BB962C8B-B14F-4D97-AF65-F5344CB8AC3E}">
        <p14:creationId xmlns:p14="http://schemas.microsoft.com/office/powerpoint/2010/main" val="2458344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24774A63-E9E6-4644-9949-5F8C08DAC09B}" type="datetimeFigureOut">
              <a:rPr lang="es-MX" smtClean="0"/>
              <a:pPr/>
              <a:t>17/04/2017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4335AC5-D304-48EC-817F-92620BA0BCFE}" type="slidenum">
              <a:rPr lang="es-MX" smtClean="0"/>
              <a:pPr/>
              <a:t>‹Nº›</a:t>
            </a:fld>
            <a:endParaRPr lang="es-MX"/>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4774A63-E9E6-4644-9949-5F8C08DAC09B}" type="datetimeFigureOut">
              <a:rPr lang="es-MX" smtClean="0"/>
              <a:pPr/>
              <a:t>17/04/2017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4335AC5-D304-48EC-817F-92620BA0BCFE}" type="slidenum">
              <a:rPr lang="es-MX" smtClean="0"/>
              <a:pPr/>
              <a:t>‹Nº›</a:t>
            </a:fld>
            <a:endParaRPr lang="es-MX"/>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4774A63-E9E6-4644-9949-5F8C08DAC09B}" type="datetimeFigureOut">
              <a:rPr lang="es-MX" smtClean="0"/>
              <a:pPr/>
              <a:t>17/04/2017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4335AC5-D304-48EC-817F-92620BA0BCFE}" type="slidenum">
              <a:rPr lang="es-MX" smtClean="0"/>
              <a:pPr/>
              <a:t>‹Nº›</a:t>
            </a:fld>
            <a:endParaRPr lang="es-MX"/>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301625" y="228600"/>
            <a:ext cx="8540750" cy="1143000"/>
          </a:xfrm>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301625" y="1600200"/>
            <a:ext cx="4194175" cy="44989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648200" y="1600200"/>
            <a:ext cx="4194175" cy="44989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3"/>
          <p:cNvSpPr>
            <a:spLocks noGrp="1"/>
          </p:cNvSpPr>
          <p:nvPr>
            <p:ph type="dt" sz="half" idx="10"/>
          </p:nvPr>
        </p:nvSpPr>
        <p:spPr/>
        <p:txBody>
          <a:bodyPr/>
          <a:lstStyle>
            <a:lvl1pPr>
              <a:defRPr/>
            </a:lvl1pPr>
          </a:lstStyle>
          <a:p>
            <a:pPr>
              <a:defRPr/>
            </a:pPr>
            <a:endParaRPr lang="es-ES"/>
          </a:p>
        </p:txBody>
      </p:sp>
      <p:sp>
        <p:nvSpPr>
          <p:cNvPr id="6" name="Marcador de pie de página 4"/>
          <p:cNvSpPr>
            <a:spLocks noGrp="1"/>
          </p:cNvSpPr>
          <p:nvPr>
            <p:ph type="ftr" sz="quarter" idx="11"/>
          </p:nvPr>
        </p:nvSpPr>
        <p:spPr/>
        <p:txBody>
          <a:bodyPr/>
          <a:lstStyle>
            <a:lvl1pPr>
              <a:defRPr/>
            </a:lvl1pPr>
          </a:lstStyle>
          <a:p>
            <a:pPr>
              <a:defRPr/>
            </a:pPr>
            <a:r>
              <a:rPr lang="es-ES"/>
              <a:t>Autores:  González C. A.; Grenón C. G. N; Pérez Ch. M. A. y González N. A.</a:t>
            </a:r>
          </a:p>
        </p:txBody>
      </p:sp>
      <p:sp>
        <p:nvSpPr>
          <p:cNvPr id="7" name="Marcador de número de diapositiva 5"/>
          <p:cNvSpPr>
            <a:spLocks noGrp="1"/>
          </p:cNvSpPr>
          <p:nvPr>
            <p:ph type="sldNum" sz="quarter" idx="12"/>
          </p:nvPr>
        </p:nvSpPr>
        <p:spPr/>
        <p:txBody>
          <a:bodyPr/>
          <a:lstStyle>
            <a:lvl1pPr>
              <a:defRPr/>
            </a:lvl1pPr>
          </a:lstStyle>
          <a:p>
            <a:pPr>
              <a:defRPr/>
            </a:pPr>
            <a:fld id="{DD910D8B-56BD-4557-A513-0A61D27938F4}" type="slidenum">
              <a:rPr lang="es-ES"/>
              <a:pPr>
                <a:defRPr/>
              </a:pPr>
              <a:t>‹Nº›</a:t>
            </a:fld>
            <a:endParaRPr lang="es-ES"/>
          </a:p>
        </p:txBody>
      </p:sp>
    </p:spTree>
    <p:extLst>
      <p:ext uri="{BB962C8B-B14F-4D97-AF65-F5344CB8AC3E}">
        <p14:creationId xmlns:p14="http://schemas.microsoft.com/office/powerpoint/2010/main" val="1387621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4774A63-E9E6-4644-9949-5F8C08DAC09B}" type="datetimeFigureOut">
              <a:rPr lang="es-MX" smtClean="0"/>
              <a:pPr/>
              <a:t>17/04/2017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4335AC5-D304-48EC-817F-92620BA0BCFE}" type="slidenum">
              <a:rPr lang="es-MX" smtClean="0"/>
              <a:pPr/>
              <a:t>‹Nº›</a:t>
            </a:fld>
            <a:endParaRPr lang="es-MX"/>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4774A63-E9E6-4644-9949-5F8C08DAC09B}" type="datetimeFigureOut">
              <a:rPr lang="es-MX" smtClean="0"/>
              <a:pPr/>
              <a:t>17/04/2017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4335AC5-D304-48EC-817F-92620BA0BCFE}" type="slidenum">
              <a:rPr lang="es-MX" smtClean="0"/>
              <a:pPr/>
              <a:t>‹Nº›</a:t>
            </a:fld>
            <a:endParaRPr lang="es-MX"/>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4774A63-E9E6-4644-9949-5F8C08DAC09B}" type="datetimeFigureOut">
              <a:rPr lang="es-MX" smtClean="0"/>
              <a:pPr/>
              <a:t>17/04/2017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4335AC5-D304-48EC-817F-92620BA0BCFE}" type="slidenum">
              <a:rPr lang="es-MX" smtClean="0"/>
              <a:pPr/>
              <a:t>‹Nº›</a:t>
            </a:fld>
            <a:endParaRPr lang="es-MX"/>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24774A63-E9E6-4644-9949-5F8C08DAC09B}" type="datetimeFigureOut">
              <a:rPr lang="es-MX" smtClean="0"/>
              <a:pPr/>
              <a:t>17/04/2017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C4335AC5-D304-48EC-817F-92620BA0BCFE}" type="slidenum">
              <a:rPr lang="es-MX" smtClean="0"/>
              <a:pPr/>
              <a:t>‹Nº›</a:t>
            </a:fld>
            <a:endParaRPr lang="es-MX"/>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4774A63-E9E6-4644-9949-5F8C08DAC09B}" type="datetimeFigureOut">
              <a:rPr lang="es-MX" smtClean="0"/>
              <a:pPr/>
              <a:t>17/04/2017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C4335AC5-D304-48EC-817F-92620BA0BCFE}" type="slidenum">
              <a:rPr lang="es-MX" smtClean="0"/>
              <a:pPr/>
              <a:t>‹Nº›</a:t>
            </a:fld>
            <a:endParaRPr lang="es-MX"/>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4774A63-E9E6-4644-9949-5F8C08DAC09B}" type="datetimeFigureOut">
              <a:rPr lang="es-MX" smtClean="0"/>
              <a:pPr/>
              <a:t>17/04/2017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C4335AC5-D304-48EC-817F-92620BA0BCFE}" type="slidenum">
              <a:rPr lang="es-MX" smtClean="0"/>
              <a:pPr/>
              <a:t>‹Nº›</a:t>
            </a:fld>
            <a:endParaRPr lang="es-MX"/>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4774A63-E9E6-4644-9949-5F8C08DAC09B}" type="datetimeFigureOut">
              <a:rPr lang="es-MX" smtClean="0"/>
              <a:pPr/>
              <a:t>17/04/2017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4335AC5-D304-48EC-817F-92620BA0BCFE}" type="slidenum">
              <a:rPr lang="es-MX" smtClean="0"/>
              <a:pPr/>
              <a:t>‹Nº›</a:t>
            </a:fld>
            <a:endParaRPr lang="es-MX"/>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4774A63-E9E6-4644-9949-5F8C08DAC09B}" type="datetimeFigureOut">
              <a:rPr lang="es-MX" smtClean="0"/>
              <a:pPr/>
              <a:t>17/04/2017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4335AC5-D304-48EC-817F-92620BA0BCFE}" type="slidenum">
              <a:rPr lang="es-MX" smtClean="0"/>
              <a:pPr/>
              <a:t>‹Nº›</a:t>
            </a:fld>
            <a:endParaRPr lang="es-MX"/>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774A63-E9E6-4644-9949-5F8C08DAC09B}" type="datetimeFigureOut">
              <a:rPr lang="es-MX" smtClean="0"/>
              <a:pPr/>
              <a:t>17/04/2017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335AC5-D304-48EC-817F-92620BA0BCFE}"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transition spd="slow"/>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m.mx/url?sa=i&amp;rct=j&amp;q=aguacate&amp;source=images&amp;cd=&amp;cad=rja&amp;docid=lFHMTGC34d_YdM&amp;tbnid=x82SoxRoxwCHBM:&amp;ved=0CAUQjRw&amp;url=http://www.senasica.gob.mx/?id=4518&amp;ei=rUSVUaGWDo7G9gSx-4DoDQ&amp;psig=AFQjCNFLrmVjNjDvqisfS7197A4R-Wpm5w&amp;ust=1368823249349483"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om.mx/url?sa=i&amp;rct=j&amp;q=aguacate&amp;source=images&amp;cd=&amp;cad=rja&amp;docid=S48nqE-4ZoZEGM&amp;tbnid=EGAJyrw88BJUhM:&amp;ved=0CAUQjRw&amp;url=http://cielito-lindo.com/es/index.php?option=com_content&amp;view=article&amp;id=91:aguacate&amp;catid=39:productos-frescos&amp;Itemid=104&amp;ei=_ESVUffmGYaC8QSF3IG4CQ&amp;psig=AFQjCNFLrmVjNjDvqisfS7197A4R-Wpm5w&amp;ust=1368823249349483"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commons.wikimedia.org/wiki/File:Aguacate_con_racimo_de_frutos.JPG"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commons.wikimedia.org/wiki/File:Avocado_Seedling.jpg"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www.google.com.mx/url?sa=i&amp;rct=j&amp;q=aguacate+plantacion&amp;source=images&amp;cd=&amp;cad=rja&amp;docid=kj035XmhP5vi4M&amp;tbnid=xK9c1Aeb-HZmlM:&amp;ved=0CAUQjRw&amp;url=http://www.siaprendes.siap.gob.mx/contenidos/2/02-aguacate/hago-0.html&amp;ei=G1CVUaSuGo3Y9ATtyoGYBA&amp;psig=AFQjCNHpfg27KgbD1CjXVOFo8TWAie8XAQ&amp;ust=1368825835054834"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62.xml.rels><?xml version="1.0" encoding="UTF-8" standalone="yes"?>
<Relationships xmlns="http://schemas.openxmlformats.org/package/2006/relationships"><Relationship Id="rId2" Type="http://schemas.openxmlformats.org/officeDocument/2006/relationships/hyperlink" Target="http://www.anacafe.org/glifos/index.php/Cultivo" TargetMode="Externa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mx/url?sa=i&amp;rct=j&amp;q=aguacate&amp;source=images&amp;cd=&amp;cad=rja&amp;docid=9i7Qu963ndxk_M&amp;tbnid=EnZL9q5EpVVTkM:&amp;ved=0CAUQjRw&amp;url=http://cosasdemujer.com/los-beneficios-nutricionales-del-aguacate/&amp;ei=s0OVUamZLoei8AS01oC4Bw&amp;psig=AFQjCNFtJgVaythbspGYGSEUWNHjCGc5dA&amp;ust=1368822973073583"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03334" y="2442428"/>
            <a:ext cx="4629224" cy="1058580"/>
          </a:xfrm>
        </p:spPr>
        <p:txBody>
          <a:bodyPr>
            <a:noAutofit/>
          </a:bodyPr>
          <a:lstStyle/>
          <a:p>
            <a:pPr algn="l"/>
            <a:r>
              <a:rPr lang="es-MX" sz="1800" dirty="0" smtClean="0">
                <a:solidFill>
                  <a:schemeClr val="tx1"/>
                </a:solidFill>
                <a:latin typeface="Arial Black" panose="020B0A04020102020204" pitchFamily="34" charset="0"/>
              </a:rPr>
              <a:t>Cultivo de Aguacate</a:t>
            </a:r>
          </a:p>
          <a:p>
            <a:pPr algn="l"/>
            <a:r>
              <a:rPr lang="es-MX" sz="1800" dirty="0" smtClean="0">
                <a:solidFill>
                  <a:schemeClr val="tx1"/>
                </a:solidFill>
                <a:latin typeface="Arial Black" panose="020B0A04020102020204" pitchFamily="34" charset="0"/>
              </a:rPr>
              <a:t>(</a:t>
            </a:r>
            <a:r>
              <a:rPr lang="es-MX" sz="1800" i="1" dirty="0" err="1" smtClean="0">
                <a:solidFill>
                  <a:schemeClr val="tx1"/>
                </a:solidFill>
                <a:latin typeface="Arial Black" panose="020B0A04020102020204" pitchFamily="34" charset="0"/>
              </a:rPr>
              <a:t>Persea</a:t>
            </a:r>
            <a:r>
              <a:rPr lang="es-MX" sz="1800" i="1" dirty="0" smtClean="0">
                <a:solidFill>
                  <a:schemeClr val="tx1"/>
                </a:solidFill>
                <a:latin typeface="Arial Black" panose="020B0A04020102020204" pitchFamily="34" charset="0"/>
              </a:rPr>
              <a:t> americana </a:t>
            </a:r>
            <a:r>
              <a:rPr lang="es-MX" sz="1800" i="1" dirty="0" err="1" smtClean="0">
                <a:solidFill>
                  <a:schemeClr val="tx1"/>
                </a:solidFill>
                <a:latin typeface="Arial Black" panose="020B0A04020102020204" pitchFamily="34" charset="0"/>
              </a:rPr>
              <a:t>Mill</a:t>
            </a:r>
            <a:r>
              <a:rPr lang="es-MX" sz="1800" dirty="0" smtClean="0">
                <a:solidFill>
                  <a:schemeClr val="tx1"/>
                </a:solidFill>
                <a:latin typeface="Arial Black" panose="020B0A04020102020204" pitchFamily="34" charset="0"/>
              </a:rPr>
              <a:t>.) </a:t>
            </a:r>
          </a:p>
          <a:p>
            <a:endParaRPr lang="es-MX" sz="1800" dirty="0" smtClean="0">
              <a:solidFill>
                <a:schemeClr val="tx1"/>
              </a:solidFill>
              <a:latin typeface="Arial Black" panose="020B0A04020102020204" pitchFamily="34" charset="0"/>
            </a:endParaRPr>
          </a:p>
          <a:p>
            <a:endParaRPr lang="es-MX" sz="1800" dirty="0">
              <a:solidFill>
                <a:schemeClr val="tx1"/>
              </a:solidFill>
              <a:latin typeface="Arial Black" panose="020B0A04020102020204" pitchFamily="34" charset="0"/>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844" y="260648"/>
            <a:ext cx="1224136" cy="1080722"/>
          </a:xfrm>
          <a:prstGeom prst="rect">
            <a:avLst/>
          </a:prstGeom>
        </p:spPr>
      </p:pic>
      <p:pic>
        <p:nvPicPr>
          <p:cNvPr id="6"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16544" y="249640"/>
            <a:ext cx="1224136" cy="1080722"/>
          </a:xfrm>
          <a:prstGeom prst="rect">
            <a:avLst/>
          </a:prstGeom>
        </p:spPr>
      </p:pic>
      <p:sp>
        <p:nvSpPr>
          <p:cNvPr id="7" name="CuadroTexto 6"/>
          <p:cNvSpPr txBox="1"/>
          <p:nvPr/>
        </p:nvSpPr>
        <p:spPr>
          <a:xfrm>
            <a:off x="1524980" y="260648"/>
            <a:ext cx="5991564" cy="1200329"/>
          </a:xfrm>
          <a:prstGeom prst="rect">
            <a:avLst/>
          </a:prstGeom>
          <a:noFill/>
        </p:spPr>
        <p:txBody>
          <a:bodyPr wrap="square" rtlCol="0">
            <a:spAutoFit/>
          </a:bodyPr>
          <a:lstStyle/>
          <a:p>
            <a:pPr algn="ctr"/>
            <a:r>
              <a:rPr lang="es-MX" dirty="0">
                <a:latin typeface="Arial Black" panose="020B0A04020102020204" pitchFamily="34" charset="0"/>
              </a:rPr>
              <a:t>Universidad </a:t>
            </a:r>
            <a:r>
              <a:rPr lang="es-MX" dirty="0" smtClean="0">
                <a:latin typeface="Arial Black" panose="020B0A04020102020204" pitchFamily="34" charset="0"/>
              </a:rPr>
              <a:t>Autónoma </a:t>
            </a:r>
            <a:r>
              <a:rPr lang="es-MX" dirty="0">
                <a:latin typeface="Arial Black" panose="020B0A04020102020204" pitchFamily="34" charset="0"/>
              </a:rPr>
              <a:t>del </a:t>
            </a:r>
            <a:r>
              <a:rPr lang="es-MX" dirty="0" smtClean="0">
                <a:latin typeface="Arial Black" panose="020B0A04020102020204" pitchFamily="34" charset="0"/>
              </a:rPr>
              <a:t>Estado </a:t>
            </a:r>
            <a:r>
              <a:rPr lang="es-MX" dirty="0">
                <a:latin typeface="Arial Black" panose="020B0A04020102020204" pitchFamily="34" charset="0"/>
              </a:rPr>
              <a:t>de México</a:t>
            </a:r>
          </a:p>
          <a:p>
            <a:pPr algn="ctr"/>
            <a:r>
              <a:rPr lang="es-MX" dirty="0">
                <a:latin typeface="Arial Black" panose="020B0A04020102020204" pitchFamily="34" charset="0"/>
              </a:rPr>
              <a:t>Facultad de Ciencias Agrícolas</a:t>
            </a:r>
          </a:p>
          <a:p>
            <a:pPr algn="ctr"/>
            <a:r>
              <a:rPr lang="es-MX" dirty="0">
                <a:latin typeface="Arial Black" panose="020B0A04020102020204" pitchFamily="34" charset="0"/>
              </a:rPr>
              <a:t>Ingeniero Agrónomo </a:t>
            </a:r>
            <a:r>
              <a:rPr lang="es-MX" dirty="0" err="1">
                <a:latin typeface="Arial Black" panose="020B0A04020102020204" pitchFamily="34" charset="0"/>
              </a:rPr>
              <a:t>Fitotecnista</a:t>
            </a:r>
            <a:endParaRPr lang="es-MX" dirty="0">
              <a:latin typeface="Arial Black" panose="020B0A04020102020204" pitchFamily="34" charset="0"/>
            </a:endParaRPr>
          </a:p>
          <a:p>
            <a:endParaRPr lang="es-MX" dirty="0">
              <a:latin typeface="Arial Black" panose="020B0A04020102020204" pitchFamily="34" charset="0"/>
            </a:endParaRPr>
          </a:p>
        </p:txBody>
      </p:sp>
      <p:sp>
        <p:nvSpPr>
          <p:cNvPr id="8" name="CuadroTexto 7"/>
          <p:cNvSpPr txBox="1"/>
          <p:nvPr/>
        </p:nvSpPr>
        <p:spPr>
          <a:xfrm>
            <a:off x="467544" y="1988840"/>
            <a:ext cx="5328592" cy="369332"/>
          </a:xfrm>
          <a:prstGeom prst="rect">
            <a:avLst/>
          </a:prstGeom>
          <a:noFill/>
        </p:spPr>
        <p:txBody>
          <a:bodyPr wrap="square" rtlCol="0">
            <a:spAutoFit/>
          </a:bodyPr>
          <a:lstStyle/>
          <a:p>
            <a:r>
              <a:rPr lang="es-MX" dirty="0" smtClean="0">
                <a:latin typeface="Arial Black" panose="020B0A04020102020204" pitchFamily="34" charset="0"/>
              </a:rPr>
              <a:t>Producción de Cultivos Perennifolios</a:t>
            </a:r>
            <a:endParaRPr lang="es-MX" dirty="0">
              <a:latin typeface="Arial Black" panose="020B0A04020102020204" pitchFamily="34" charset="0"/>
            </a:endParaRPr>
          </a:p>
        </p:txBody>
      </p:sp>
      <p:sp>
        <p:nvSpPr>
          <p:cNvPr id="9" name="CuadroTexto 8"/>
          <p:cNvSpPr txBox="1"/>
          <p:nvPr/>
        </p:nvSpPr>
        <p:spPr>
          <a:xfrm>
            <a:off x="524046" y="3882879"/>
            <a:ext cx="4608512" cy="369332"/>
          </a:xfrm>
          <a:prstGeom prst="rect">
            <a:avLst/>
          </a:prstGeom>
          <a:noFill/>
        </p:spPr>
        <p:txBody>
          <a:bodyPr wrap="square" rtlCol="0">
            <a:spAutoFit/>
          </a:bodyPr>
          <a:lstStyle/>
          <a:p>
            <a:r>
              <a:rPr lang="es-MX" dirty="0" smtClean="0">
                <a:latin typeface="Arial Black" panose="020B0A04020102020204" pitchFamily="34" charset="0"/>
              </a:rPr>
              <a:t>Dr. Pedro Saldívar Iglesias</a:t>
            </a:r>
            <a:endParaRPr lang="es-MX" dirty="0">
              <a:latin typeface="Arial Black" panose="020B0A04020102020204" pitchFamily="34" charset="0"/>
            </a:endParaRPr>
          </a:p>
        </p:txBody>
      </p:sp>
      <p:sp>
        <p:nvSpPr>
          <p:cNvPr id="10" name="CuadroTexto 9"/>
          <p:cNvSpPr txBox="1"/>
          <p:nvPr/>
        </p:nvSpPr>
        <p:spPr>
          <a:xfrm>
            <a:off x="2375756" y="5543600"/>
            <a:ext cx="6228692" cy="369332"/>
          </a:xfrm>
          <a:prstGeom prst="rect">
            <a:avLst/>
          </a:prstGeom>
          <a:noFill/>
        </p:spPr>
        <p:txBody>
          <a:bodyPr wrap="square" rtlCol="0">
            <a:spAutoFit/>
          </a:bodyPr>
          <a:lstStyle/>
          <a:p>
            <a:r>
              <a:rPr lang="es-MX" dirty="0" smtClean="0">
                <a:latin typeface="Arial Black" panose="020B0A04020102020204" pitchFamily="34" charset="0"/>
              </a:rPr>
              <a:t>Campus Universitario El Cerrillo, abril de 2017</a:t>
            </a:r>
            <a:endParaRPr lang="es-MX" dirty="0">
              <a:latin typeface="Arial Black" panose="020B0A04020102020204" pitchFamily="34" charset="0"/>
            </a:endParaRPr>
          </a:p>
        </p:txBody>
      </p:sp>
      <p:pic>
        <p:nvPicPr>
          <p:cNvPr id="2050" name="Picture 2" descr="Resultado de imagen para cosecha de aguacate en michoac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0102" y="2021621"/>
            <a:ext cx="3528392" cy="2230590"/>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5490102" y="4509120"/>
            <a:ext cx="3402378" cy="307777"/>
          </a:xfrm>
          <a:prstGeom prst="rect">
            <a:avLst/>
          </a:prstGeom>
          <a:noFill/>
        </p:spPr>
        <p:txBody>
          <a:bodyPr wrap="square" rtlCol="0">
            <a:spAutoFit/>
          </a:bodyPr>
          <a:lstStyle/>
          <a:p>
            <a:r>
              <a:rPr lang="es-MX" sz="1400" dirty="0" smtClean="0">
                <a:latin typeface="Arial Black" panose="020B0A04020102020204" pitchFamily="34" charset="0"/>
              </a:rPr>
              <a:t>Tomado de: Campechehoy.mx</a:t>
            </a:r>
            <a:endParaRPr lang="es-MX" sz="1400" dirty="0">
              <a:latin typeface="Arial Black" panose="020B0A04020102020204" pitchFamily="34" charset="0"/>
            </a:endParaRPr>
          </a:p>
        </p:txBody>
      </p:sp>
    </p:spTree>
    <p:extLst>
      <p:ext uri="{BB962C8B-B14F-4D97-AF65-F5344CB8AC3E}">
        <p14:creationId xmlns:p14="http://schemas.microsoft.com/office/powerpoint/2010/main" val="27879869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00728" y="476672"/>
            <a:ext cx="7200800" cy="1938992"/>
          </a:xfrm>
          <a:prstGeom prst="rect">
            <a:avLst/>
          </a:prstGeom>
        </p:spPr>
        <p:txBody>
          <a:bodyPr wrap="square">
            <a:spAutoFit/>
          </a:bodyPr>
          <a:lstStyle/>
          <a:p>
            <a:pPr algn="just"/>
            <a:r>
              <a:rPr lang="es-ES" sz="2000" dirty="0">
                <a:latin typeface="Arial Black" panose="020B0A04020102020204" pitchFamily="34" charset="0"/>
              </a:rPr>
              <a:t>La </a:t>
            </a:r>
            <a:r>
              <a:rPr lang="es-ES" sz="2000" dirty="0" smtClean="0">
                <a:latin typeface="Arial Black" panose="020B0A04020102020204" pitchFamily="34" charset="0"/>
              </a:rPr>
              <a:t>raza guatemalteca (</a:t>
            </a:r>
            <a:r>
              <a:rPr lang="es-MX" sz="2000" i="1" dirty="0" err="1" smtClean="0">
                <a:latin typeface="Arial Black" panose="020B0A04020102020204" pitchFamily="34" charset="0"/>
              </a:rPr>
              <a:t>Persea</a:t>
            </a:r>
            <a:r>
              <a:rPr lang="es-MX" sz="2000" i="1" dirty="0" smtClean="0">
                <a:latin typeface="Arial Black" panose="020B0A04020102020204" pitchFamily="34" charset="0"/>
              </a:rPr>
              <a:t> americana </a:t>
            </a:r>
            <a:r>
              <a:rPr lang="es-MX" sz="2000" dirty="0" err="1" smtClean="0">
                <a:latin typeface="Arial Black" panose="020B0A04020102020204" pitchFamily="34" charset="0"/>
              </a:rPr>
              <a:t>var</a:t>
            </a:r>
            <a:r>
              <a:rPr lang="es-MX" sz="2000" dirty="0" smtClean="0">
                <a:latin typeface="Arial Black" panose="020B0A04020102020204" pitchFamily="34" charset="0"/>
              </a:rPr>
              <a:t>. </a:t>
            </a:r>
            <a:r>
              <a:rPr lang="es-MX" sz="2000" i="1" dirty="0" smtClean="0">
                <a:latin typeface="Arial Black" panose="020B0A04020102020204" pitchFamily="34" charset="0"/>
              </a:rPr>
              <a:t>guatemalensis</a:t>
            </a:r>
            <a:r>
              <a:rPr lang="es-MX" sz="2000" dirty="0" smtClean="0">
                <a:latin typeface="Arial Black" panose="020B0A04020102020204" pitchFamily="34" charset="0"/>
              </a:rPr>
              <a:t>)</a:t>
            </a:r>
            <a:r>
              <a:rPr lang="es-MX" sz="2000" i="1" dirty="0" smtClean="0">
                <a:latin typeface="Arial Black" panose="020B0A04020102020204" pitchFamily="34" charset="0"/>
              </a:rPr>
              <a:t> </a:t>
            </a:r>
            <a:r>
              <a:rPr lang="es-ES" sz="2000" dirty="0" smtClean="0">
                <a:latin typeface="Arial Black" panose="020B0A04020102020204" pitchFamily="34" charset="0"/>
              </a:rPr>
              <a:t>se origino en </a:t>
            </a:r>
            <a:r>
              <a:rPr lang="es-ES" sz="2000" dirty="0">
                <a:latin typeface="Arial Black" panose="020B0A04020102020204" pitchFamily="34" charset="0"/>
              </a:rPr>
              <a:t>las zonas altas de </a:t>
            </a:r>
            <a:r>
              <a:rPr lang="es-ES" sz="2000" dirty="0" smtClean="0">
                <a:latin typeface="Arial Black" panose="020B0A04020102020204" pitchFamily="34" charset="0"/>
              </a:rPr>
              <a:t>Chiapas y Guatemala, posee fruto de tamaño pequeño y forma redondeada y presenta como característica principal, la cascara gruesa (Barrientos-Priego, 2010; SFA</a:t>
            </a:r>
            <a:r>
              <a:rPr lang="es-ES" sz="2000" dirty="0">
                <a:latin typeface="Arial Black" panose="020B0A04020102020204" pitchFamily="34" charset="0"/>
              </a:rPr>
              <a:t>, 2011)</a:t>
            </a:r>
            <a:r>
              <a:rPr lang="es-ES" sz="2000" dirty="0" smtClean="0">
                <a:latin typeface="Arial Black" panose="020B0A04020102020204" pitchFamily="34" charset="0"/>
              </a:rPr>
              <a:t>.</a:t>
            </a:r>
          </a:p>
        </p:txBody>
      </p:sp>
      <p:sp>
        <p:nvSpPr>
          <p:cNvPr id="6" name="Rectángulo 5"/>
          <p:cNvSpPr/>
          <p:nvPr/>
        </p:nvSpPr>
        <p:spPr>
          <a:xfrm>
            <a:off x="700728" y="3140968"/>
            <a:ext cx="7039624" cy="2554545"/>
          </a:xfrm>
          <a:prstGeom prst="rect">
            <a:avLst/>
          </a:prstGeom>
        </p:spPr>
        <p:txBody>
          <a:bodyPr wrap="square">
            <a:spAutoFit/>
          </a:bodyPr>
          <a:lstStyle/>
          <a:p>
            <a:pPr algn="just"/>
            <a:r>
              <a:rPr lang="es-ES" sz="2000" dirty="0" smtClean="0">
                <a:latin typeface="Arial Black" panose="020B0A04020102020204" pitchFamily="34" charset="0"/>
              </a:rPr>
              <a:t>La </a:t>
            </a:r>
            <a:r>
              <a:rPr lang="es-ES" sz="2000" dirty="0">
                <a:latin typeface="Arial Black" panose="020B0A04020102020204" pitchFamily="34" charset="0"/>
              </a:rPr>
              <a:t>raza </a:t>
            </a:r>
            <a:r>
              <a:rPr lang="es-ES" sz="2000" dirty="0" smtClean="0">
                <a:latin typeface="Arial Black" panose="020B0A04020102020204" pitchFamily="34" charset="0"/>
              </a:rPr>
              <a:t>Antillana (</a:t>
            </a:r>
            <a:r>
              <a:rPr lang="es-MX" sz="2000" i="1" dirty="0" err="1" smtClean="0">
                <a:latin typeface="Arial Black" panose="020B0A04020102020204" pitchFamily="34" charset="0"/>
              </a:rPr>
              <a:t>Persea</a:t>
            </a:r>
            <a:r>
              <a:rPr lang="es-MX" sz="2000" i="1" dirty="0" smtClean="0">
                <a:latin typeface="Arial Black" panose="020B0A04020102020204" pitchFamily="34" charset="0"/>
              </a:rPr>
              <a:t> americana </a:t>
            </a:r>
            <a:r>
              <a:rPr lang="es-MX" sz="2000" dirty="0" err="1" smtClean="0">
                <a:latin typeface="Arial Black" panose="020B0A04020102020204" pitchFamily="34" charset="0"/>
              </a:rPr>
              <a:t>var</a:t>
            </a:r>
            <a:r>
              <a:rPr lang="es-MX" sz="2000" dirty="0" smtClean="0">
                <a:latin typeface="Arial Black" panose="020B0A04020102020204" pitchFamily="34" charset="0"/>
              </a:rPr>
              <a:t>. </a:t>
            </a:r>
            <a:r>
              <a:rPr lang="es-MX" sz="2000" i="1" dirty="0">
                <a:latin typeface="Arial Black" panose="020B0A04020102020204" pitchFamily="34" charset="0"/>
              </a:rPr>
              <a:t>a</a:t>
            </a:r>
            <a:r>
              <a:rPr lang="es-MX" sz="2000" i="1" dirty="0" smtClean="0">
                <a:latin typeface="Arial Black" panose="020B0A04020102020204" pitchFamily="34" charset="0"/>
              </a:rPr>
              <a:t>mericana</a:t>
            </a:r>
            <a:r>
              <a:rPr lang="es-MX" sz="2000" dirty="0" smtClean="0">
                <a:latin typeface="Arial Black" panose="020B0A04020102020204" pitchFamily="34" charset="0"/>
              </a:rPr>
              <a:t>)</a:t>
            </a:r>
            <a:r>
              <a:rPr lang="es-ES" sz="2000" dirty="0" smtClean="0">
                <a:latin typeface="Arial Black" panose="020B0A04020102020204" pitchFamily="34" charset="0"/>
              </a:rPr>
              <a:t> </a:t>
            </a:r>
            <a:r>
              <a:rPr lang="es-ES" sz="2000" dirty="0">
                <a:latin typeface="Arial Black" panose="020B0A04020102020204" pitchFamily="34" charset="0"/>
              </a:rPr>
              <a:t>proviene de las primeras plantas encontradas en esa </a:t>
            </a:r>
            <a:r>
              <a:rPr lang="es-ES" sz="2000" dirty="0" smtClean="0">
                <a:latin typeface="Arial Black" panose="020B0A04020102020204" pitchFamily="34" charset="0"/>
              </a:rPr>
              <a:t>región, se adapta a clima tropical y es más tolerante a </a:t>
            </a:r>
            <a:r>
              <a:rPr lang="es-ES" sz="2000" dirty="0" err="1" smtClean="0">
                <a:latin typeface="Arial Black" panose="020B0A04020102020204" pitchFamily="34" charset="0"/>
              </a:rPr>
              <a:t>a</a:t>
            </a:r>
            <a:r>
              <a:rPr lang="es-ES" sz="2000" dirty="0" smtClean="0">
                <a:latin typeface="Arial Black" panose="020B0A04020102020204" pitchFamily="34" charset="0"/>
              </a:rPr>
              <a:t> la salinidad que la mexicana y guatemalteca, tiene un periodo más corto de floración a cosecha y el tamaño del fruto tiende a ser mas grande que las razas anteriores </a:t>
            </a:r>
            <a:r>
              <a:rPr lang="es-ES" sz="2000" dirty="0">
                <a:latin typeface="Arial Black" panose="020B0A04020102020204" pitchFamily="34" charset="0"/>
              </a:rPr>
              <a:t>(Barrientos-Priego, 2010; SFA</a:t>
            </a:r>
            <a:r>
              <a:rPr lang="es-ES" sz="2000" dirty="0" smtClean="0">
                <a:latin typeface="Arial Black" panose="020B0A04020102020204" pitchFamily="34" charset="0"/>
              </a:rPr>
              <a:t>, 2011).</a:t>
            </a:r>
            <a:endParaRPr lang="es-MX" sz="2000" dirty="0">
              <a:latin typeface="Arial Black" panose="020B0A04020102020204" pitchFamily="34" charset="0"/>
            </a:endParaRPr>
          </a:p>
        </p:txBody>
      </p:sp>
    </p:spTree>
    <p:extLst>
      <p:ext uri="{BB962C8B-B14F-4D97-AF65-F5344CB8AC3E}">
        <p14:creationId xmlns:p14="http://schemas.microsoft.com/office/powerpoint/2010/main" val="2429287335"/>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80176" y="764704"/>
            <a:ext cx="7344816" cy="2246769"/>
          </a:xfrm>
          <a:prstGeom prst="rect">
            <a:avLst/>
          </a:prstGeom>
          <a:noFill/>
        </p:spPr>
        <p:txBody>
          <a:bodyPr wrap="square" rtlCol="0">
            <a:spAutoFit/>
          </a:bodyPr>
          <a:lstStyle/>
          <a:p>
            <a:pPr algn="just"/>
            <a:r>
              <a:rPr lang="es-MX" sz="2000" dirty="0" smtClean="0">
                <a:latin typeface="Arial Black" panose="020B0A04020102020204" pitchFamily="34" charset="0"/>
              </a:rPr>
              <a:t>Las tres razas crecen en nichos ecológicos y condiciones climáticas bien definidas (Barrientos-Priego, 2010). La mexicana se encuentra por arriba de los 2,000 m de altitud (zona templada), la guatemalteca entre 1,000 y 2,000 m (zona subtropical) y la antillana por debajo de los 1,000 m (zona tropical).</a:t>
            </a:r>
            <a:endParaRPr lang="es-MX" sz="2000" dirty="0">
              <a:latin typeface="Arial Black" panose="020B0A04020102020204" pitchFamily="34" charset="0"/>
            </a:endParaRPr>
          </a:p>
        </p:txBody>
      </p:sp>
      <p:sp>
        <p:nvSpPr>
          <p:cNvPr id="3" name="Rectángulo 2"/>
          <p:cNvSpPr/>
          <p:nvPr/>
        </p:nvSpPr>
        <p:spPr>
          <a:xfrm>
            <a:off x="899592" y="3356992"/>
            <a:ext cx="7344816" cy="1631216"/>
          </a:xfrm>
          <a:prstGeom prst="rect">
            <a:avLst/>
          </a:prstGeom>
        </p:spPr>
        <p:txBody>
          <a:bodyPr wrap="square">
            <a:spAutoFit/>
          </a:bodyPr>
          <a:lstStyle/>
          <a:p>
            <a:pPr algn="just"/>
            <a:r>
              <a:rPr lang="es-ES" sz="2000" dirty="0">
                <a:latin typeface="Arial Black" panose="020B0A04020102020204" pitchFamily="34" charset="0"/>
              </a:rPr>
              <a:t>Las tres razas de </a:t>
            </a:r>
            <a:r>
              <a:rPr lang="es-ES" sz="2000" i="1" dirty="0">
                <a:latin typeface="Arial Black" panose="020B0A04020102020204" pitchFamily="34" charset="0"/>
              </a:rPr>
              <a:t>P. americana</a:t>
            </a:r>
            <a:r>
              <a:rPr lang="es-ES" sz="2000" dirty="0">
                <a:latin typeface="Arial Black" panose="020B0A04020102020204" pitchFamily="34" charset="0"/>
              </a:rPr>
              <a:t>, se fueron mezclando desde la antigüedad y el resultado de estas fusiones, producidas por medio de la polinización cruzada, dieron origen a incontables híbridos y líneas naturales.</a:t>
            </a:r>
          </a:p>
        </p:txBody>
      </p:sp>
    </p:spTree>
    <p:extLst>
      <p:ext uri="{BB962C8B-B14F-4D97-AF65-F5344CB8AC3E}">
        <p14:creationId xmlns:p14="http://schemas.microsoft.com/office/powerpoint/2010/main" val="3056543422"/>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548680"/>
            <a:ext cx="7344816" cy="4104456"/>
          </a:xfrm>
        </p:spPr>
        <p:txBody>
          <a:bodyPr>
            <a:normAutofit/>
          </a:bodyPr>
          <a:lstStyle/>
          <a:p>
            <a:pPr marL="0" indent="0" algn="just">
              <a:buNone/>
            </a:pPr>
            <a:endParaRPr lang="es-ES" sz="2000" dirty="0" smtClean="0">
              <a:latin typeface="Arial Black" panose="020B0A04020102020204" pitchFamily="34" charset="0"/>
            </a:endParaRPr>
          </a:p>
          <a:p>
            <a:pPr marL="0" indent="0" algn="just">
              <a:buNone/>
            </a:pPr>
            <a:r>
              <a:rPr lang="es-ES" sz="2000" dirty="0" smtClean="0">
                <a:latin typeface="Arial Black" panose="020B0A04020102020204" pitchFamily="34" charset="0"/>
              </a:rPr>
              <a:t>Se sabe que en el año </a:t>
            </a:r>
            <a:r>
              <a:rPr lang="es-ES" sz="2000" dirty="0">
                <a:latin typeface="Arial Black" panose="020B0A04020102020204" pitchFamily="34" charset="0"/>
              </a:rPr>
              <a:t>1935 se patentó en Estados Unidos una nueva variedad llamada '</a:t>
            </a:r>
            <a:r>
              <a:rPr lang="es-ES" sz="2000" dirty="0" err="1">
                <a:latin typeface="Arial Black" panose="020B0A04020102020204" pitchFamily="34" charset="0"/>
              </a:rPr>
              <a:t>Hass</a:t>
            </a:r>
            <a:r>
              <a:rPr lang="es-ES" sz="2000" dirty="0">
                <a:latin typeface="Arial Black" panose="020B0A04020102020204" pitchFamily="34" charset="0"/>
              </a:rPr>
              <a:t>', de progenitores desconocidos, originado en La Habrá, un lugar de California, donde el Sr. </a:t>
            </a:r>
            <a:r>
              <a:rPr lang="es-ES" sz="2000" dirty="0" err="1">
                <a:latin typeface="Arial Black" panose="020B0A04020102020204" pitchFamily="34" charset="0"/>
              </a:rPr>
              <a:t>Rudolph</a:t>
            </a:r>
            <a:r>
              <a:rPr lang="es-ES" sz="2000" dirty="0">
                <a:latin typeface="Arial Black" panose="020B0A04020102020204" pitchFamily="34" charset="0"/>
              </a:rPr>
              <a:t> Gay </a:t>
            </a:r>
            <a:r>
              <a:rPr lang="es-ES" sz="2000" dirty="0" err="1">
                <a:latin typeface="Arial Black" panose="020B0A04020102020204" pitchFamily="34" charset="0"/>
              </a:rPr>
              <a:t>Hass</a:t>
            </a:r>
            <a:r>
              <a:rPr lang="es-ES" sz="2000" dirty="0">
                <a:latin typeface="Arial Black" panose="020B0A04020102020204" pitchFamily="34" charset="0"/>
              </a:rPr>
              <a:t> la detectó entre los árboles de su huerto</a:t>
            </a:r>
            <a:r>
              <a:rPr lang="es-ES" sz="2000" dirty="0" smtClean="0">
                <a:latin typeface="Arial Black" panose="020B0A04020102020204" pitchFamily="34" charset="0"/>
              </a:rPr>
              <a:t>.</a:t>
            </a:r>
            <a:endParaRPr lang="es-MX" sz="2000" dirty="0">
              <a:latin typeface="Arial Black" panose="020B0A04020102020204" pitchFamily="34" charset="0"/>
            </a:endParaRPr>
          </a:p>
        </p:txBody>
      </p:sp>
    </p:spTree>
  </p:cSld>
  <p:clrMapOvr>
    <a:masterClrMapping/>
  </p:clrMapOvr>
  <p:transition spd="slow">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683992" y="337397"/>
            <a:ext cx="1757404" cy="400110"/>
          </a:xfrm>
          <a:prstGeom prst="rect">
            <a:avLst/>
          </a:prstGeom>
        </p:spPr>
        <p:txBody>
          <a:bodyPr wrap="none">
            <a:spAutoFit/>
          </a:bodyPr>
          <a:lstStyle/>
          <a:p>
            <a:pPr marL="0" indent="0">
              <a:buNone/>
            </a:pPr>
            <a:r>
              <a:rPr lang="es-ES" altLang="es-MX" sz="2000" b="1" dirty="0">
                <a:latin typeface="Arial Black" panose="020B0A04020102020204" pitchFamily="34" charset="0"/>
              </a:rPr>
              <a:t>Variedades</a:t>
            </a:r>
            <a:endParaRPr lang="es-ES" altLang="es-MX" sz="2000" dirty="0">
              <a:latin typeface="Arial Black" panose="020B0A04020102020204" pitchFamily="34" charset="0"/>
            </a:endParaRPr>
          </a:p>
        </p:txBody>
      </p:sp>
      <p:sp>
        <p:nvSpPr>
          <p:cNvPr id="5" name="CuadroTexto 4"/>
          <p:cNvSpPr txBox="1"/>
          <p:nvPr/>
        </p:nvSpPr>
        <p:spPr>
          <a:xfrm>
            <a:off x="652712" y="982726"/>
            <a:ext cx="7951736" cy="2246769"/>
          </a:xfrm>
          <a:prstGeom prst="rect">
            <a:avLst/>
          </a:prstGeom>
          <a:noFill/>
        </p:spPr>
        <p:txBody>
          <a:bodyPr wrap="square" rtlCol="0">
            <a:spAutoFit/>
          </a:bodyPr>
          <a:lstStyle/>
          <a:p>
            <a:pPr algn="just"/>
            <a:r>
              <a:rPr lang="es-MX" sz="2000" dirty="0" smtClean="0">
                <a:latin typeface="Arial Black" panose="020B0A04020102020204" pitchFamily="34" charset="0"/>
              </a:rPr>
              <a:t>HASS. Proviene de diferentes variedades de aguacate y fue desarrollado por </a:t>
            </a:r>
            <a:r>
              <a:rPr lang="es-MX" sz="2000" dirty="0" err="1" smtClean="0">
                <a:latin typeface="Arial Black" panose="020B0A04020102020204" pitchFamily="34" charset="0"/>
              </a:rPr>
              <a:t>Rudolph</a:t>
            </a:r>
            <a:r>
              <a:rPr lang="es-MX" sz="2000" dirty="0" smtClean="0">
                <a:latin typeface="Arial Black" panose="020B0A04020102020204" pitchFamily="34" charset="0"/>
              </a:rPr>
              <a:t> </a:t>
            </a:r>
            <a:r>
              <a:rPr lang="es-MX" sz="2000" dirty="0" err="1" smtClean="0">
                <a:latin typeface="Arial Black" panose="020B0A04020102020204" pitchFamily="34" charset="0"/>
              </a:rPr>
              <a:t>Hass</a:t>
            </a:r>
            <a:r>
              <a:rPr lang="es-MX" sz="2000" dirty="0" smtClean="0">
                <a:latin typeface="Arial Black" panose="020B0A04020102020204" pitchFamily="34" charset="0"/>
              </a:rPr>
              <a:t>, se caracteriza por presentar una piel que adquiere un tono obscuro casi negro cuando madura. Su sabor se percibe entre nuez y avellana, la pulpa es cremosa y presenta una semilla pequeña o mediana. Es la variedad más popular en el mercado internacional (SFA, 2011).</a:t>
            </a:r>
            <a:endParaRPr lang="es-MX" sz="2000" dirty="0">
              <a:latin typeface="Arial Black" panose="020B0A04020102020204" pitchFamily="34" charset="0"/>
            </a:endParaRPr>
          </a:p>
        </p:txBody>
      </p:sp>
      <p:sp>
        <p:nvSpPr>
          <p:cNvPr id="6" name="CuadroTexto 5"/>
          <p:cNvSpPr txBox="1"/>
          <p:nvPr/>
        </p:nvSpPr>
        <p:spPr>
          <a:xfrm>
            <a:off x="623000" y="3645024"/>
            <a:ext cx="7951736" cy="1015663"/>
          </a:xfrm>
          <a:prstGeom prst="rect">
            <a:avLst/>
          </a:prstGeom>
          <a:noFill/>
        </p:spPr>
        <p:txBody>
          <a:bodyPr wrap="square" rtlCol="0">
            <a:spAutoFit/>
          </a:bodyPr>
          <a:lstStyle/>
          <a:p>
            <a:pPr algn="just"/>
            <a:r>
              <a:rPr lang="es-MX" sz="2000" dirty="0" smtClean="0">
                <a:latin typeface="Arial Black" panose="020B0A04020102020204" pitchFamily="34" charset="0"/>
              </a:rPr>
              <a:t>FUERTE. La piel del fruto es ligeramente áspera, con muchos puntos amarillos, de forma aperada, pulpa cremosa de buen sabor </a:t>
            </a:r>
            <a:r>
              <a:rPr lang="es-MX" sz="2000" dirty="0">
                <a:latin typeface="Arial Black" panose="020B0A04020102020204" pitchFamily="34" charset="0"/>
              </a:rPr>
              <a:t>(SFA, 2011)</a:t>
            </a:r>
            <a:r>
              <a:rPr lang="es-MX" sz="2000" dirty="0" smtClean="0">
                <a:latin typeface="Arial Black" panose="020B0A04020102020204" pitchFamily="34" charset="0"/>
              </a:rPr>
              <a:t>. </a:t>
            </a:r>
            <a:endParaRPr lang="es-MX" sz="2000" dirty="0">
              <a:latin typeface="Arial Black" panose="020B0A04020102020204" pitchFamily="34" charset="0"/>
            </a:endParaRPr>
          </a:p>
        </p:txBody>
      </p:sp>
    </p:spTree>
    <p:extLst>
      <p:ext uri="{BB962C8B-B14F-4D97-AF65-F5344CB8AC3E}">
        <p14:creationId xmlns:p14="http://schemas.microsoft.com/office/powerpoint/2010/main" val="1123862188"/>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827584" y="764704"/>
            <a:ext cx="7632848" cy="1631216"/>
          </a:xfrm>
          <a:prstGeom prst="rect">
            <a:avLst/>
          </a:prstGeom>
          <a:noFill/>
        </p:spPr>
        <p:txBody>
          <a:bodyPr wrap="square" rtlCol="0">
            <a:spAutoFit/>
          </a:bodyPr>
          <a:lstStyle/>
          <a:p>
            <a:r>
              <a:rPr lang="es-MX" sz="2000" dirty="0" smtClean="0">
                <a:latin typeface="Arial Black" panose="020B0A04020102020204" pitchFamily="34" charset="0"/>
              </a:rPr>
              <a:t>CRIOLLO. El fruto tiene la piel delgada y suave, con una semilla grande; el color de la cascara es oscura y la pulpa al madurar adquiere un color amarillo-limón. Su tolerancia al frio es la principal característica (SFA, 2011).</a:t>
            </a:r>
            <a:endParaRPr lang="es-MX" sz="2000" dirty="0">
              <a:latin typeface="Arial Black" panose="020B0A04020102020204" pitchFamily="34" charset="0"/>
            </a:endParaRPr>
          </a:p>
        </p:txBody>
      </p:sp>
      <p:sp>
        <p:nvSpPr>
          <p:cNvPr id="5" name="CuadroTexto 4"/>
          <p:cNvSpPr txBox="1"/>
          <p:nvPr/>
        </p:nvSpPr>
        <p:spPr>
          <a:xfrm>
            <a:off x="827584" y="2924944"/>
            <a:ext cx="7632848" cy="1631216"/>
          </a:xfrm>
          <a:prstGeom prst="rect">
            <a:avLst/>
          </a:prstGeom>
          <a:noFill/>
        </p:spPr>
        <p:txBody>
          <a:bodyPr wrap="square" rtlCol="0">
            <a:spAutoFit/>
          </a:bodyPr>
          <a:lstStyle/>
          <a:p>
            <a:r>
              <a:rPr lang="es-MX" sz="2000" dirty="0" smtClean="0">
                <a:latin typeface="Arial Black" panose="020B0A04020102020204" pitchFamily="34" charset="0"/>
              </a:rPr>
              <a:t>BACON. El fruto es de forma ovalada, pulpa amarillo-verdosa con textura suave y gran sabor, el color de la piel se torna oscuro al madurar. Contiene </a:t>
            </a:r>
            <a:r>
              <a:rPr lang="es-MX" sz="2000" dirty="0">
                <a:latin typeface="Arial Black" panose="020B0A04020102020204" pitchFamily="34" charset="0"/>
              </a:rPr>
              <a:t>una semilla de tamaño medio o </a:t>
            </a:r>
            <a:r>
              <a:rPr lang="es-MX" sz="2000" dirty="0" smtClean="0">
                <a:latin typeface="Arial Black" panose="020B0A04020102020204" pitchFamily="34" charset="0"/>
              </a:rPr>
              <a:t>grande. Es fácil de pelar (SFA, 2011).</a:t>
            </a:r>
            <a:endParaRPr lang="es-MX" sz="2000" dirty="0">
              <a:latin typeface="Arial Black" panose="020B0A04020102020204" pitchFamily="34" charset="0"/>
            </a:endParaRPr>
          </a:p>
        </p:txBody>
      </p:sp>
      <p:sp>
        <p:nvSpPr>
          <p:cNvPr id="6" name="CuadroTexto 5"/>
          <p:cNvSpPr txBox="1"/>
          <p:nvPr/>
        </p:nvSpPr>
        <p:spPr>
          <a:xfrm>
            <a:off x="827584" y="5085184"/>
            <a:ext cx="7632848" cy="1015663"/>
          </a:xfrm>
          <a:prstGeom prst="rect">
            <a:avLst/>
          </a:prstGeom>
          <a:noFill/>
        </p:spPr>
        <p:txBody>
          <a:bodyPr wrap="square" rtlCol="0">
            <a:spAutoFit/>
          </a:bodyPr>
          <a:lstStyle/>
          <a:p>
            <a:pPr algn="just"/>
            <a:r>
              <a:rPr lang="es-MX" sz="2000" dirty="0" smtClean="0">
                <a:latin typeface="Arial Black" panose="020B0A04020102020204" pitchFamily="34" charset="0"/>
              </a:rPr>
              <a:t>PINKERTON. Fruto con cascara gruesa, redondo, de tamaño medio, pulpa cremosa de excelente sabor (SFA, 2011).</a:t>
            </a:r>
            <a:endParaRPr lang="es-MX" sz="2000" dirty="0">
              <a:latin typeface="Arial Black" panose="020B0A04020102020204" pitchFamily="34" charset="0"/>
            </a:endParaRPr>
          </a:p>
        </p:txBody>
      </p:sp>
    </p:spTree>
    <p:extLst>
      <p:ext uri="{BB962C8B-B14F-4D97-AF65-F5344CB8AC3E}">
        <p14:creationId xmlns:p14="http://schemas.microsoft.com/office/powerpoint/2010/main" val="3521436628"/>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99592" y="692696"/>
            <a:ext cx="7488832" cy="1015663"/>
          </a:xfrm>
          <a:prstGeom prst="rect">
            <a:avLst/>
          </a:prstGeom>
          <a:noFill/>
        </p:spPr>
        <p:txBody>
          <a:bodyPr wrap="square" rtlCol="0">
            <a:spAutoFit/>
          </a:bodyPr>
          <a:lstStyle/>
          <a:p>
            <a:pPr algn="just"/>
            <a:r>
              <a:rPr lang="es-MX" sz="2000" dirty="0" smtClean="0">
                <a:latin typeface="Arial Black" panose="020B0A04020102020204" pitchFamily="34" charset="0"/>
              </a:rPr>
              <a:t>GWEN. El fruto es redondo de piel delgada y granulada de color verde, el sabor de la pulpa es suave y cremoso (SFA, 2011).</a:t>
            </a:r>
            <a:endParaRPr lang="es-MX" sz="2000" dirty="0">
              <a:latin typeface="Arial Black" panose="020B0A04020102020204" pitchFamily="34" charset="0"/>
            </a:endParaRPr>
          </a:p>
        </p:txBody>
      </p:sp>
      <p:sp>
        <p:nvSpPr>
          <p:cNvPr id="3" name="CuadroTexto 2"/>
          <p:cNvSpPr txBox="1"/>
          <p:nvPr/>
        </p:nvSpPr>
        <p:spPr>
          <a:xfrm>
            <a:off x="899592" y="2204864"/>
            <a:ext cx="7344816" cy="3170099"/>
          </a:xfrm>
          <a:prstGeom prst="rect">
            <a:avLst/>
          </a:prstGeom>
          <a:noFill/>
        </p:spPr>
        <p:txBody>
          <a:bodyPr wrap="square" rtlCol="0">
            <a:spAutoFit/>
          </a:bodyPr>
          <a:lstStyle/>
          <a:p>
            <a:pPr algn="just"/>
            <a:r>
              <a:rPr lang="es-MX" sz="2000" dirty="0" smtClean="0">
                <a:latin typeface="Arial Black" panose="020B0A04020102020204" pitchFamily="34" charset="0"/>
              </a:rPr>
              <a:t>COLINV33. Árbol de porte bajo (1.7 m), de forma irregular, copa abierta y vigor medio; corteza acanalada, hoja con ondulación del margen, elíptica; tipo de floración B; fruto maduro de color verde oscuro, pulpa color crema, peso de fruta entre 350 y 400 g; semilla de forma triangular. La época de floración es de febrero a marzo, con un periodo de floración a cosecha de 12 a 24 meses; la cosecha es de abril a mayo hábito abierto (Sánchez-González et al., 2013).</a:t>
            </a:r>
            <a:endParaRPr lang="es-MX" sz="2000" dirty="0">
              <a:latin typeface="Arial Black" panose="020B0A04020102020204" pitchFamily="34" charset="0"/>
            </a:endParaRPr>
          </a:p>
        </p:txBody>
      </p:sp>
    </p:spTree>
    <p:extLst>
      <p:ext uri="{BB962C8B-B14F-4D97-AF65-F5344CB8AC3E}">
        <p14:creationId xmlns:p14="http://schemas.microsoft.com/office/powerpoint/2010/main" val="345363690"/>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971600" y="908720"/>
            <a:ext cx="7272808" cy="3170099"/>
          </a:xfrm>
          <a:prstGeom prst="rect">
            <a:avLst/>
          </a:prstGeom>
          <a:noFill/>
        </p:spPr>
        <p:txBody>
          <a:bodyPr wrap="square" rtlCol="0">
            <a:spAutoFit/>
          </a:bodyPr>
          <a:lstStyle/>
          <a:p>
            <a:pPr algn="just"/>
            <a:r>
              <a:rPr lang="es-MX" sz="2000" dirty="0" smtClean="0">
                <a:latin typeface="Arial Black" panose="020B0A04020102020204" pitchFamily="34" charset="0"/>
              </a:rPr>
              <a:t>AGUILAR. Árbol de porte bajo (1.4 m), copa de semicircular a irregular, corteza acanalada, hoja débilmente ondulada, mediana y lanceolada; tipo de floración A; fruto maduro de color verde oscuro, pulpa color crema, peso de fruto entre 350 y 512 g; semilla de forma oval. La época de floración y maduración de la fruta es tardía, similar al comportamiento de </a:t>
            </a:r>
            <a:r>
              <a:rPr lang="es-MX" sz="2000" dirty="0" err="1" smtClean="0">
                <a:latin typeface="Arial Black" panose="020B0A04020102020204" pitchFamily="34" charset="0"/>
              </a:rPr>
              <a:t>Hass</a:t>
            </a:r>
            <a:r>
              <a:rPr lang="es-MX" sz="2000" dirty="0" smtClean="0">
                <a:latin typeface="Arial Black" panose="020B0A04020102020204" pitchFamily="34" charset="0"/>
              </a:rPr>
              <a:t>. La cosecha se presenta entre marzo y mayo </a:t>
            </a:r>
            <a:r>
              <a:rPr lang="es-MX" sz="2000" dirty="0">
                <a:latin typeface="Arial Black" panose="020B0A04020102020204" pitchFamily="34" charset="0"/>
              </a:rPr>
              <a:t>(Sánchez-González et al., 2013</a:t>
            </a:r>
            <a:r>
              <a:rPr lang="es-MX" sz="2000" dirty="0" smtClean="0">
                <a:latin typeface="Arial Black" panose="020B0A04020102020204" pitchFamily="34" charset="0"/>
              </a:rPr>
              <a:t>).</a:t>
            </a:r>
            <a:endParaRPr lang="es-MX" sz="2000" dirty="0">
              <a:latin typeface="Arial Black" panose="020B0A04020102020204" pitchFamily="34" charset="0"/>
            </a:endParaRPr>
          </a:p>
        </p:txBody>
      </p:sp>
    </p:spTree>
    <p:extLst>
      <p:ext uri="{BB962C8B-B14F-4D97-AF65-F5344CB8AC3E}">
        <p14:creationId xmlns:p14="http://schemas.microsoft.com/office/powerpoint/2010/main" val="225134743"/>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539552" y="476672"/>
            <a:ext cx="3825278" cy="400110"/>
          </a:xfrm>
          <a:prstGeom prst="rect">
            <a:avLst/>
          </a:prstGeom>
        </p:spPr>
        <p:txBody>
          <a:bodyPr wrap="none">
            <a:spAutoFit/>
          </a:bodyPr>
          <a:lstStyle/>
          <a:p>
            <a:pPr algn="ctr"/>
            <a:r>
              <a:rPr lang="es-MX" sz="2000" dirty="0">
                <a:latin typeface="Arial Black" panose="020B0A04020102020204" pitchFamily="34" charset="0"/>
              </a:rPr>
              <a:t>Aspectos </a:t>
            </a:r>
            <a:r>
              <a:rPr lang="es-MX" sz="2000" dirty="0" err="1" smtClean="0">
                <a:latin typeface="Arial Black" panose="020B0A04020102020204" pitchFamily="34" charset="0"/>
              </a:rPr>
              <a:t>edafoclimáticos</a:t>
            </a:r>
            <a:endParaRPr lang="es-MX" sz="2000" dirty="0">
              <a:latin typeface="Arial Black" panose="020B0A04020102020204" pitchFamily="34" charset="0"/>
            </a:endParaRPr>
          </a:p>
        </p:txBody>
      </p:sp>
      <p:sp>
        <p:nvSpPr>
          <p:cNvPr id="7" name="2 Marcador de contenido"/>
          <p:cNvSpPr txBox="1">
            <a:spLocks/>
          </p:cNvSpPr>
          <p:nvPr/>
        </p:nvSpPr>
        <p:spPr>
          <a:xfrm>
            <a:off x="462372" y="1426929"/>
            <a:ext cx="7859216" cy="128199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ES" altLang="es-MX" sz="2000" b="1" dirty="0" smtClean="0">
                <a:latin typeface="Arial Black" panose="020B0A04020102020204" pitchFamily="34" charset="0"/>
              </a:rPr>
              <a:t>Temperatura. </a:t>
            </a:r>
            <a:r>
              <a:rPr lang="es-ES" altLang="es-MX" sz="2000" b="1" dirty="0">
                <a:latin typeface="Arial Black" panose="020B0A04020102020204" pitchFamily="34" charset="0"/>
              </a:rPr>
              <a:t>V</a:t>
            </a:r>
            <a:r>
              <a:rPr lang="es-ES" altLang="es-MX" sz="2000" b="1" dirty="0" smtClean="0">
                <a:latin typeface="Arial Black" panose="020B0A04020102020204" pitchFamily="34" charset="0"/>
              </a:rPr>
              <a:t>a de 17 a 24 °C, siendo la temperatura ideal alrededor de los 20 °C, temperatura a la cual alcanza su óptimo desarrollo (SFA, 2011)</a:t>
            </a:r>
            <a:endParaRPr lang="es-MX" sz="2000" dirty="0">
              <a:latin typeface="Arial Black" panose="020B0A04020102020204" pitchFamily="34" charset="0"/>
            </a:endParaRPr>
          </a:p>
        </p:txBody>
      </p:sp>
      <p:sp>
        <p:nvSpPr>
          <p:cNvPr id="12" name="Rectángulo 11"/>
          <p:cNvSpPr/>
          <p:nvPr/>
        </p:nvSpPr>
        <p:spPr>
          <a:xfrm>
            <a:off x="462372" y="2747211"/>
            <a:ext cx="7674024" cy="1631216"/>
          </a:xfrm>
          <a:prstGeom prst="rect">
            <a:avLst/>
          </a:prstGeom>
        </p:spPr>
        <p:txBody>
          <a:bodyPr wrap="square">
            <a:spAutoFit/>
          </a:bodyPr>
          <a:lstStyle/>
          <a:p>
            <a:r>
              <a:rPr lang="es-MX" sz="2000" dirty="0" smtClean="0">
                <a:latin typeface="Arial Black" panose="020B0A04020102020204" pitchFamily="34" charset="0"/>
              </a:rPr>
              <a:t>Precipitación. El cultivo requiere regímenes pluviales de 1,000 2,000 mm de lluvia. Además, durante la época productiva, el riego localizado prolonga el periodo productivo, incrementando los rendimientos y mejorando la calidad de los frutos (SFA, 2011).</a:t>
            </a:r>
            <a:endParaRPr lang="es-MX" sz="2000" dirty="0">
              <a:latin typeface="Arial Black" panose="020B0A04020102020204" pitchFamily="34" charset="0"/>
            </a:endParaRPr>
          </a:p>
        </p:txBody>
      </p:sp>
      <p:sp>
        <p:nvSpPr>
          <p:cNvPr id="14" name="Rectángulo 13"/>
          <p:cNvSpPr/>
          <p:nvPr/>
        </p:nvSpPr>
        <p:spPr>
          <a:xfrm>
            <a:off x="539552" y="4826675"/>
            <a:ext cx="7704856" cy="1323439"/>
          </a:xfrm>
          <a:prstGeom prst="rect">
            <a:avLst/>
          </a:prstGeom>
        </p:spPr>
        <p:txBody>
          <a:bodyPr wrap="square">
            <a:spAutoFit/>
          </a:bodyPr>
          <a:lstStyle/>
          <a:p>
            <a:pPr algn="just"/>
            <a:r>
              <a:rPr lang="es-MX" sz="2000" dirty="0">
                <a:latin typeface="Arial Black" panose="020B0A04020102020204" pitchFamily="34" charset="0"/>
              </a:rPr>
              <a:t>El exceso de </a:t>
            </a:r>
            <a:r>
              <a:rPr lang="es-MX" sz="2000" dirty="0" smtClean="0">
                <a:latin typeface="Arial Black" panose="020B0A04020102020204" pitchFamily="34" charset="0"/>
              </a:rPr>
              <a:t>humedad en floración </a:t>
            </a:r>
            <a:r>
              <a:rPr lang="es-MX" sz="2000" dirty="0">
                <a:latin typeface="Arial Black" panose="020B0A04020102020204" pitchFamily="34" charset="0"/>
              </a:rPr>
              <a:t>y </a:t>
            </a:r>
            <a:r>
              <a:rPr lang="es-MX" sz="2000" dirty="0" smtClean="0">
                <a:latin typeface="Arial Black" panose="020B0A04020102020204" pitchFamily="34" charset="0"/>
              </a:rPr>
              <a:t>fructificación</a:t>
            </a:r>
            <a:r>
              <a:rPr lang="es-MX" sz="2000" dirty="0">
                <a:latin typeface="Arial Black" panose="020B0A04020102020204" pitchFamily="34" charset="0"/>
              </a:rPr>
              <a:t>, reduce la producción y provoca la caída del fruto.  </a:t>
            </a:r>
          </a:p>
          <a:p>
            <a:pPr algn="just"/>
            <a:r>
              <a:rPr lang="es-MX" sz="2000" dirty="0">
                <a:latin typeface="Arial Black" panose="020B0A04020102020204" pitchFamily="34" charset="0"/>
              </a:rPr>
              <a:t>Las sequías prolongadas provocan la caída de las hojas </a:t>
            </a:r>
            <a:r>
              <a:rPr lang="es-MX" sz="2000" dirty="0" smtClean="0">
                <a:latin typeface="Arial Black" panose="020B0A04020102020204" pitchFamily="34" charset="0"/>
              </a:rPr>
              <a:t>y se </a:t>
            </a:r>
            <a:r>
              <a:rPr lang="es-MX" sz="2000" dirty="0">
                <a:latin typeface="Arial Black" panose="020B0A04020102020204" pitchFamily="34" charset="0"/>
              </a:rPr>
              <a:t>reduce el rendimiento. </a:t>
            </a:r>
          </a:p>
        </p:txBody>
      </p:sp>
    </p:spTree>
  </p:cSld>
  <p:clrMapOvr>
    <a:masterClrMapping/>
  </p:clrMapOvr>
  <p:transition spd="slow">
    <p:zoom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t2.gstatic.com/images?q=tbn:ANd9GcRwVgW9UcTDjb3nk5_fE1_ZX_XnOFUb65zjiemjY3w0xfX7FiGI">
            <a:hlinkClick r:id="rId2"/>
          </p:cNvPr>
          <p:cNvPicPr/>
          <p:nvPr/>
        </p:nvPicPr>
        <p:blipFill rotWithShape="1">
          <a:blip r:embed="rId3" cstate="print">
            <a:extLst>
              <a:ext uri="{28A0092B-C50C-407E-A947-70E740481C1C}">
                <a14:useLocalDpi xmlns:a14="http://schemas.microsoft.com/office/drawing/2010/main" val="0"/>
              </a:ext>
            </a:extLst>
          </a:blip>
          <a:srcRect l="15331" r="9551"/>
          <a:stretch/>
        </p:blipFill>
        <p:spPr bwMode="auto">
          <a:xfrm>
            <a:off x="4788024" y="692696"/>
            <a:ext cx="3528392" cy="3645024"/>
          </a:xfrm>
          <a:prstGeom prst="rect">
            <a:avLst/>
          </a:prstGeom>
          <a:noFill/>
          <a:ln>
            <a:noFill/>
          </a:ln>
        </p:spPr>
      </p:pic>
      <p:sp>
        <p:nvSpPr>
          <p:cNvPr id="9" name="Rectángulo 8"/>
          <p:cNvSpPr/>
          <p:nvPr/>
        </p:nvSpPr>
        <p:spPr>
          <a:xfrm>
            <a:off x="611560" y="433934"/>
            <a:ext cx="3888432" cy="4401205"/>
          </a:xfrm>
          <a:prstGeom prst="rect">
            <a:avLst/>
          </a:prstGeom>
        </p:spPr>
        <p:txBody>
          <a:bodyPr wrap="square">
            <a:spAutoFit/>
          </a:bodyPr>
          <a:lstStyle/>
          <a:p>
            <a:pPr algn="just"/>
            <a:r>
              <a:rPr lang="es-MX" sz="2000" b="1" dirty="0" smtClean="0">
                <a:latin typeface="Arial Black" panose="020B0A04020102020204" pitchFamily="34" charset="0"/>
              </a:rPr>
              <a:t>Suelo. Los suelos más recomendados son los profundos, de textura ligera, bien drenados y con un pH neutro o </a:t>
            </a:r>
            <a:r>
              <a:rPr lang="es-MX" sz="2000" dirty="0" smtClean="0">
                <a:latin typeface="Arial Black" panose="020B0A04020102020204" pitchFamily="34" charset="0"/>
              </a:rPr>
              <a:t>ligeramente</a:t>
            </a:r>
            <a:r>
              <a:rPr lang="es-MX" sz="2000" b="1" dirty="0" smtClean="0">
                <a:latin typeface="Arial Black" panose="020B0A04020102020204" pitchFamily="34" charset="0"/>
              </a:rPr>
              <a:t> ácido. Se puede cultivar aguacate en suelos franco arcillosos o arcillosos, siempre que tengan buen drenaje. El exceso de humedad provoca enfermedades de la raíz  (SFA, 2011).</a:t>
            </a:r>
            <a:endParaRPr lang="es-MX" sz="2000" b="1" dirty="0">
              <a:latin typeface="Arial Black" panose="020B0A04020102020204" pitchFamily="34" charset="0"/>
            </a:endParaRPr>
          </a:p>
        </p:txBody>
      </p:sp>
      <p:sp>
        <p:nvSpPr>
          <p:cNvPr id="11" name="Rectángulo 10"/>
          <p:cNvSpPr/>
          <p:nvPr/>
        </p:nvSpPr>
        <p:spPr>
          <a:xfrm>
            <a:off x="633688" y="4941168"/>
            <a:ext cx="7793492" cy="1631216"/>
          </a:xfrm>
          <a:prstGeom prst="rect">
            <a:avLst/>
          </a:prstGeom>
        </p:spPr>
        <p:txBody>
          <a:bodyPr wrap="square">
            <a:spAutoFit/>
          </a:bodyPr>
          <a:lstStyle/>
          <a:p>
            <a:pPr algn="just"/>
            <a:r>
              <a:rPr lang="es-MX" sz="2000" dirty="0">
                <a:latin typeface="Arial Black" panose="020B0A04020102020204" pitchFamily="34" charset="0"/>
              </a:rPr>
              <a:t>El terreno destina al cultivo debe contar con protección natural contra el viento, ya que este puede causar rotura de ramas, caída de frutos, deshidratación de flores e interferir con la polinización (SFA, 2011).</a:t>
            </a:r>
          </a:p>
        </p:txBody>
      </p:sp>
    </p:spTree>
    <p:extLst>
      <p:ext uri="{BB962C8B-B14F-4D97-AF65-F5344CB8AC3E}">
        <p14:creationId xmlns:p14="http://schemas.microsoft.com/office/powerpoint/2010/main" val="334592570"/>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540319" y="1013247"/>
            <a:ext cx="8063360" cy="1938992"/>
          </a:xfrm>
          <a:prstGeom prst="rect">
            <a:avLst/>
          </a:prstGeom>
        </p:spPr>
        <p:txBody>
          <a:bodyPr wrap="square">
            <a:spAutoFit/>
          </a:bodyPr>
          <a:lstStyle/>
          <a:p>
            <a:pPr algn="just"/>
            <a:r>
              <a:rPr lang="es-ES" sz="2000" dirty="0" smtClean="0">
                <a:latin typeface="Arial Black" panose="020B0A04020102020204" pitchFamily="34" charset="0"/>
              </a:rPr>
              <a:t>En el cultivo comercial y con variedades mejoradas, lo más común es que la propagación se haga en viveros utilizando la técnica del injerto. La planta injertada proporciona un mejor ciclo de vida del árbol, la producción es mayor y las variedades son menos susceptibles a enfermedades (SFA, 2011). </a:t>
            </a:r>
            <a:endParaRPr lang="es-MX" sz="2000" dirty="0">
              <a:latin typeface="Arial Black" panose="020B0A04020102020204" pitchFamily="34" charset="0"/>
            </a:endParaRPr>
          </a:p>
        </p:txBody>
      </p:sp>
      <p:sp>
        <p:nvSpPr>
          <p:cNvPr id="2" name="Rectángulo 1"/>
          <p:cNvSpPr/>
          <p:nvPr/>
        </p:nvSpPr>
        <p:spPr>
          <a:xfrm>
            <a:off x="540319" y="3212976"/>
            <a:ext cx="8063360" cy="1015663"/>
          </a:xfrm>
          <a:prstGeom prst="rect">
            <a:avLst/>
          </a:prstGeom>
        </p:spPr>
        <p:txBody>
          <a:bodyPr wrap="square">
            <a:spAutoFit/>
          </a:bodyPr>
          <a:lstStyle/>
          <a:p>
            <a:pPr algn="just"/>
            <a:r>
              <a:rPr lang="es-MX" sz="2000" dirty="0">
                <a:latin typeface="Arial Black" panose="020B0A04020102020204" pitchFamily="34" charset="0"/>
              </a:rPr>
              <a:t>El cultivo comercial con árboles provenientes de semilla no es recomendable debido a la gran variabilidad que ocurre en producción y calidad de fruto.</a:t>
            </a:r>
          </a:p>
        </p:txBody>
      </p:sp>
      <p:sp>
        <p:nvSpPr>
          <p:cNvPr id="3" name="Rectángulo 2"/>
          <p:cNvSpPr/>
          <p:nvPr/>
        </p:nvSpPr>
        <p:spPr>
          <a:xfrm>
            <a:off x="540319" y="4797152"/>
            <a:ext cx="8063360" cy="1323439"/>
          </a:xfrm>
          <a:prstGeom prst="rect">
            <a:avLst/>
          </a:prstGeom>
        </p:spPr>
        <p:txBody>
          <a:bodyPr wrap="square">
            <a:spAutoFit/>
          </a:bodyPr>
          <a:lstStyle/>
          <a:p>
            <a:pPr algn="just"/>
            <a:r>
              <a:rPr lang="es-MX" sz="2000" dirty="0">
                <a:latin typeface="Arial Black" panose="020B0A04020102020204" pitchFamily="34" charset="0"/>
              </a:rPr>
              <a:t>Es común multiplicar patrones por semilla e injertarlos con las variedades comerciales, ya que los árboles injertados son uniformes en cuanto a calidad, forma y tamaño de la fruta.</a:t>
            </a:r>
          </a:p>
        </p:txBody>
      </p:sp>
      <p:sp>
        <p:nvSpPr>
          <p:cNvPr id="5" name="Rectángulo 4"/>
          <p:cNvSpPr/>
          <p:nvPr/>
        </p:nvSpPr>
        <p:spPr>
          <a:xfrm>
            <a:off x="540319" y="426721"/>
            <a:ext cx="2103653" cy="400110"/>
          </a:xfrm>
          <a:prstGeom prst="rect">
            <a:avLst/>
          </a:prstGeom>
        </p:spPr>
        <p:txBody>
          <a:bodyPr wrap="none">
            <a:spAutoFit/>
          </a:bodyPr>
          <a:lstStyle/>
          <a:p>
            <a:r>
              <a:rPr lang="es-ES" sz="2000" dirty="0">
                <a:latin typeface="Arial Black" panose="020B0A04020102020204" pitchFamily="34" charset="0"/>
              </a:rPr>
              <a:t>Propagación</a:t>
            </a:r>
            <a:r>
              <a:rPr lang="es-ES" dirty="0">
                <a:latin typeface="Arial Black" panose="020B0A04020102020204" pitchFamily="34" charset="0"/>
              </a:rPr>
              <a:t>. </a:t>
            </a:r>
            <a:endParaRPr lang="es-MX" dirty="0"/>
          </a:p>
        </p:txBody>
      </p:sp>
    </p:spTree>
    <p:extLst>
      <p:ext uri="{BB962C8B-B14F-4D97-AF65-F5344CB8AC3E}">
        <p14:creationId xmlns:p14="http://schemas.microsoft.com/office/powerpoint/2010/main" val="716038102"/>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1489" y="1343472"/>
            <a:ext cx="8208912" cy="2085528"/>
          </a:xfrm>
        </p:spPr>
        <p:txBody>
          <a:bodyPr>
            <a:noAutofit/>
          </a:bodyPr>
          <a:lstStyle/>
          <a:p>
            <a:pPr marL="0" indent="0" algn="just">
              <a:buNone/>
            </a:pPr>
            <a:r>
              <a:rPr lang="es-ES" sz="2000" dirty="0" smtClean="0">
                <a:latin typeface="Arial Black" panose="020B0A04020102020204" pitchFamily="34" charset="0"/>
              </a:rPr>
              <a:t>El aguacate es originario de Mesoamérica, principalmente de la parte central de México y de algunas zonas altas de Guatemala, donde se  cultivaba antes de la llegada de los españoles. El nombre “</a:t>
            </a:r>
            <a:r>
              <a:rPr lang="es-ES" sz="2000" dirty="0" err="1" smtClean="0">
                <a:latin typeface="Arial Black" panose="020B0A04020102020204" pitchFamily="34" charset="0"/>
              </a:rPr>
              <a:t>ahuacatl</a:t>
            </a:r>
            <a:r>
              <a:rPr lang="es-ES" sz="2000" dirty="0" smtClean="0">
                <a:latin typeface="Arial Black" panose="020B0A04020102020204" pitchFamily="34" charset="0"/>
              </a:rPr>
              <a:t>” provine del náhuatl, palabra que significa “Testículos del árbol”</a:t>
            </a:r>
            <a:r>
              <a:rPr lang="es-ES" sz="2000" dirty="0">
                <a:latin typeface="Arial Black" panose="020B0A04020102020204" pitchFamily="34" charset="0"/>
              </a:rPr>
              <a:t> (SFA, 2011</a:t>
            </a:r>
            <a:r>
              <a:rPr lang="es-ES" sz="2000" dirty="0" smtClean="0">
                <a:latin typeface="Arial Black" panose="020B0A04020102020204" pitchFamily="34" charset="0"/>
              </a:rPr>
              <a:t>).</a:t>
            </a:r>
          </a:p>
        </p:txBody>
      </p:sp>
      <p:sp>
        <p:nvSpPr>
          <p:cNvPr id="6" name="Rectangle 4"/>
          <p:cNvSpPr txBox="1">
            <a:spLocks noRot="1" noChangeArrowheads="1"/>
          </p:cNvSpPr>
          <p:nvPr/>
        </p:nvSpPr>
        <p:spPr>
          <a:xfrm>
            <a:off x="539552" y="555204"/>
            <a:ext cx="3887788" cy="6096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MX" altLang="es-MX" sz="2000" b="1" dirty="0" smtClean="0">
                <a:latin typeface="Arial Black" panose="020B0A04020102020204" pitchFamily="34" charset="0"/>
              </a:rPr>
              <a:t>Origen y distribución</a:t>
            </a:r>
            <a:endParaRPr lang="es-ES" altLang="es-MX" sz="2000" dirty="0" smtClean="0">
              <a:latin typeface="Arial Black" panose="020B0A04020102020204" pitchFamily="34" charset="0"/>
            </a:endParaRPr>
          </a:p>
        </p:txBody>
      </p:sp>
      <p:sp>
        <p:nvSpPr>
          <p:cNvPr id="4" name="CuadroTexto 3"/>
          <p:cNvSpPr txBox="1"/>
          <p:nvPr/>
        </p:nvSpPr>
        <p:spPr>
          <a:xfrm>
            <a:off x="539552" y="4293096"/>
            <a:ext cx="8064896" cy="1631216"/>
          </a:xfrm>
          <a:prstGeom prst="rect">
            <a:avLst/>
          </a:prstGeom>
          <a:noFill/>
        </p:spPr>
        <p:txBody>
          <a:bodyPr wrap="square" rtlCol="0">
            <a:spAutoFit/>
          </a:bodyPr>
          <a:lstStyle/>
          <a:p>
            <a:pPr algn="just"/>
            <a:r>
              <a:rPr lang="es-MX" sz="2000" dirty="0" smtClean="0">
                <a:latin typeface="Arial Black" panose="020B0A04020102020204" pitchFamily="34" charset="0"/>
              </a:rPr>
              <a:t>Barrientos-Priego (2010), refiriere que el Códice Florentino, se menciona la existencia de tres tipos de aguacate: </a:t>
            </a:r>
            <a:r>
              <a:rPr lang="es-MX" sz="2000" i="1" dirty="0" err="1" smtClean="0">
                <a:latin typeface="Arial Black" panose="020B0A04020102020204" pitchFamily="34" charset="0"/>
              </a:rPr>
              <a:t>aoacatl</a:t>
            </a:r>
            <a:r>
              <a:rPr lang="es-MX" sz="2000" dirty="0" smtClean="0">
                <a:latin typeface="Arial Black" panose="020B0A04020102020204" pitchFamily="34" charset="0"/>
              </a:rPr>
              <a:t>, </a:t>
            </a:r>
            <a:r>
              <a:rPr lang="es-MX" sz="2000" i="1" dirty="0" err="1" smtClean="0">
                <a:latin typeface="Arial Black" panose="020B0A04020102020204" pitchFamily="34" charset="0"/>
              </a:rPr>
              <a:t>tlacacolaoacatl</a:t>
            </a:r>
            <a:r>
              <a:rPr lang="es-MX" sz="2000" dirty="0" smtClean="0">
                <a:latin typeface="Arial Black" panose="020B0A04020102020204" pitchFamily="34" charset="0"/>
              </a:rPr>
              <a:t> y </a:t>
            </a:r>
            <a:r>
              <a:rPr lang="es-MX" sz="2000" i="1" dirty="0" err="1" smtClean="0">
                <a:latin typeface="Arial Black" panose="020B0A04020102020204" pitchFamily="34" charset="0"/>
              </a:rPr>
              <a:t>quiloaoacatl</a:t>
            </a:r>
            <a:r>
              <a:rPr lang="es-MX" sz="2000" dirty="0" smtClean="0">
                <a:latin typeface="Arial Black" panose="020B0A04020102020204" pitchFamily="34" charset="0"/>
              </a:rPr>
              <a:t>, cuya descripción, probablemente podría corresponder a las tres razas conocidas de aguacates.</a:t>
            </a:r>
            <a:endParaRPr lang="es-MX" sz="2000" dirty="0">
              <a:latin typeface="Arial Black" panose="020B0A04020102020204" pitchFamily="34" charset="0"/>
            </a:endParaRPr>
          </a:p>
        </p:txBody>
      </p:sp>
    </p:spTree>
  </p:cSld>
  <p:clrMapOvr>
    <a:masterClrMapping/>
  </p:clrMapOvr>
  <p:transition spd="slow">
    <p:wipe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196752"/>
            <a:ext cx="8136904" cy="1152128"/>
          </a:xfrm>
        </p:spPr>
        <p:txBody>
          <a:bodyPr>
            <a:normAutofit/>
          </a:bodyPr>
          <a:lstStyle/>
          <a:p>
            <a:pPr marL="0" indent="0" algn="just">
              <a:buNone/>
            </a:pPr>
            <a:r>
              <a:rPr lang="es-MX" sz="2000" dirty="0" smtClean="0">
                <a:latin typeface="Arial Black" panose="020B0A04020102020204" pitchFamily="34" charset="0"/>
              </a:rPr>
              <a:t>El </a:t>
            </a:r>
            <a:r>
              <a:rPr lang="es-MX" sz="2000" dirty="0">
                <a:latin typeface="Arial Black" panose="020B0A04020102020204" pitchFamily="34" charset="0"/>
              </a:rPr>
              <a:t>método </a:t>
            </a:r>
            <a:r>
              <a:rPr lang="es-MX" sz="2000" dirty="0" smtClean="0">
                <a:latin typeface="Arial Black" panose="020B0A04020102020204" pitchFamily="34" charset="0"/>
              </a:rPr>
              <a:t>propagación más adecuado es por injerto y para tal caso se parte del uso de semillas de criollos para producir patrones.</a:t>
            </a:r>
          </a:p>
        </p:txBody>
      </p:sp>
      <p:sp>
        <p:nvSpPr>
          <p:cNvPr id="5" name="Rectángulo 4"/>
          <p:cNvSpPr/>
          <p:nvPr/>
        </p:nvSpPr>
        <p:spPr>
          <a:xfrm>
            <a:off x="611560" y="2924944"/>
            <a:ext cx="8064896" cy="1631216"/>
          </a:xfrm>
          <a:prstGeom prst="rect">
            <a:avLst/>
          </a:prstGeom>
        </p:spPr>
        <p:txBody>
          <a:bodyPr wrap="square">
            <a:spAutoFit/>
          </a:bodyPr>
          <a:lstStyle/>
          <a:p>
            <a:pPr algn="just"/>
            <a:r>
              <a:rPr lang="es-MX" sz="2000" dirty="0">
                <a:latin typeface="Arial Black" panose="020B0A04020102020204" pitchFamily="34" charset="0"/>
              </a:rPr>
              <a:t>Las semillas deben provenir de árboles </a:t>
            </a:r>
            <a:r>
              <a:rPr lang="es-MX" sz="2000" dirty="0" smtClean="0">
                <a:latin typeface="Arial Black" panose="020B0A04020102020204" pitchFamily="34" charset="0"/>
              </a:rPr>
              <a:t>sanos y productivos, los frutos deben ser cosechados en madurez fisiológica. La viabilidad de la semilla se prologa por tres semanas, periodo durante el cual debe ser germinada.</a:t>
            </a:r>
          </a:p>
        </p:txBody>
      </p:sp>
      <p:sp>
        <p:nvSpPr>
          <p:cNvPr id="6" name="Rectángulo 5"/>
          <p:cNvSpPr/>
          <p:nvPr/>
        </p:nvSpPr>
        <p:spPr>
          <a:xfrm>
            <a:off x="611560" y="5013176"/>
            <a:ext cx="7920880" cy="1015663"/>
          </a:xfrm>
          <a:prstGeom prst="rect">
            <a:avLst/>
          </a:prstGeom>
        </p:spPr>
        <p:txBody>
          <a:bodyPr wrap="square">
            <a:spAutoFit/>
          </a:bodyPr>
          <a:lstStyle/>
          <a:p>
            <a:pPr algn="just"/>
            <a:r>
              <a:rPr lang="es-MX" sz="2000" dirty="0">
                <a:latin typeface="Arial Black" panose="020B0A04020102020204" pitchFamily="34" charset="0"/>
              </a:rPr>
              <a:t>Antes de colocar la semilla en el sustrato, se le debe eliminar la parte angosta (“candado”) para ayudar emergencia del brote </a:t>
            </a:r>
            <a:r>
              <a:rPr lang="es-MX" sz="2000" dirty="0" smtClean="0">
                <a:latin typeface="Arial Black" panose="020B0A04020102020204" pitchFamily="34" charset="0"/>
              </a:rPr>
              <a:t>vegetativo.</a:t>
            </a:r>
            <a:endParaRPr lang="es-MX" sz="2000" dirty="0">
              <a:latin typeface="Arial Black" panose="020B0A04020102020204" pitchFamily="34" charset="0"/>
            </a:endParaRPr>
          </a:p>
        </p:txBody>
      </p:sp>
    </p:spTree>
  </p:cSld>
  <p:clrMapOvr>
    <a:masterClrMapping/>
  </p:clrMapOvr>
  <p:transition spd="slow">
    <p:wheel spokes="3"/>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836712"/>
            <a:ext cx="8208912" cy="792088"/>
          </a:xfrm>
        </p:spPr>
        <p:txBody>
          <a:bodyPr>
            <a:normAutofit/>
          </a:bodyPr>
          <a:lstStyle/>
          <a:p>
            <a:pPr marL="0" indent="0" algn="just">
              <a:buNone/>
            </a:pPr>
            <a:r>
              <a:rPr lang="es-MX" sz="2000" dirty="0" smtClean="0">
                <a:latin typeface="Arial Black" panose="020B0A04020102020204" pitchFamily="34" charset="0"/>
              </a:rPr>
              <a:t>Posteriormente se llevan a la cama de siembra, </a:t>
            </a:r>
            <a:r>
              <a:rPr lang="es-MX" sz="2000" dirty="0">
                <a:latin typeface="Arial Black" panose="020B0A04020102020204" pitchFamily="34" charset="0"/>
              </a:rPr>
              <a:t>colocándolas </a:t>
            </a:r>
            <a:r>
              <a:rPr lang="es-MX" sz="2000" dirty="0" smtClean="0">
                <a:latin typeface="Arial Black" panose="020B0A04020102020204" pitchFamily="34" charset="0"/>
              </a:rPr>
              <a:t>con la </a:t>
            </a:r>
            <a:r>
              <a:rPr lang="es-MX" sz="2000" dirty="0">
                <a:latin typeface="Arial Black" panose="020B0A04020102020204" pitchFamily="34" charset="0"/>
              </a:rPr>
              <a:t>parte cortada </a:t>
            </a:r>
            <a:r>
              <a:rPr lang="es-MX" sz="2000" dirty="0" smtClean="0">
                <a:latin typeface="Arial Black" panose="020B0A04020102020204" pitchFamily="34" charset="0"/>
              </a:rPr>
              <a:t>hacia arriba. </a:t>
            </a:r>
            <a:endParaRPr lang="es-MX" sz="2000" dirty="0">
              <a:latin typeface="Arial Black" panose="020B0A04020102020204" pitchFamily="34" charset="0"/>
            </a:endParaRPr>
          </a:p>
        </p:txBody>
      </p:sp>
      <p:sp>
        <p:nvSpPr>
          <p:cNvPr id="4" name="Rectángulo 3"/>
          <p:cNvSpPr/>
          <p:nvPr/>
        </p:nvSpPr>
        <p:spPr>
          <a:xfrm>
            <a:off x="755576" y="3933056"/>
            <a:ext cx="7992888" cy="1015663"/>
          </a:xfrm>
          <a:prstGeom prst="rect">
            <a:avLst/>
          </a:prstGeom>
        </p:spPr>
        <p:txBody>
          <a:bodyPr wrap="square">
            <a:spAutoFit/>
          </a:bodyPr>
          <a:lstStyle/>
          <a:p>
            <a:pPr algn="just"/>
            <a:r>
              <a:rPr lang="es-MX" sz="2000" dirty="0" smtClean="0">
                <a:latin typeface="Arial Black" panose="020B0A04020102020204" pitchFamily="34" charset="0"/>
              </a:rPr>
              <a:t>Generalmente </a:t>
            </a:r>
            <a:r>
              <a:rPr lang="es-MX" sz="2000" dirty="0">
                <a:latin typeface="Arial Black" panose="020B0A04020102020204" pitchFamily="34" charset="0"/>
              </a:rPr>
              <a:t>las plantas están listas para ser trasplantadas al vivero, a los treinta días después de la germinación.</a:t>
            </a:r>
          </a:p>
        </p:txBody>
      </p:sp>
      <p:sp>
        <p:nvSpPr>
          <p:cNvPr id="2" name="Rectángulo 1"/>
          <p:cNvSpPr/>
          <p:nvPr/>
        </p:nvSpPr>
        <p:spPr>
          <a:xfrm>
            <a:off x="683568" y="2358622"/>
            <a:ext cx="8064896" cy="707886"/>
          </a:xfrm>
          <a:prstGeom prst="rect">
            <a:avLst/>
          </a:prstGeom>
        </p:spPr>
        <p:txBody>
          <a:bodyPr wrap="square">
            <a:spAutoFit/>
          </a:bodyPr>
          <a:lstStyle/>
          <a:p>
            <a:pPr algn="just"/>
            <a:r>
              <a:rPr lang="es-MX" sz="2000" dirty="0">
                <a:latin typeface="Arial Black" panose="020B0A04020102020204" pitchFamily="34" charset="0"/>
              </a:rPr>
              <a:t>Las semillas empiezan a brotar aproximadamente treinta días después de sembradas. </a:t>
            </a:r>
          </a:p>
        </p:txBody>
      </p:sp>
    </p:spTree>
  </p:cSld>
  <p:clrMapOvr>
    <a:masterClrMapping/>
  </p:clrMapOvr>
  <p:transition spd="slow">
    <p:plus/>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908720"/>
            <a:ext cx="7848872" cy="3672408"/>
          </a:xfrm>
        </p:spPr>
        <p:txBody>
          <a:bodyPr>
            <a:normAutofit/>
          </a:bodyPr>
          <a:lstStyle/>
          <a:p>
            <a:pPr marL="0" indent="0" algn="just">
              <a:buNone/>
            </a:pPr>
            <a:r>
              <a:rPr lang="es-MX" sz="2000" dirty="0" smtClean="0">
                <a:latin typeface="Arial Black" panose="020B0A04020102020204" pitchFamily="34" charset="0"/>
              </a:rPr>
              <a:t>Las varetas porta-yemas deberán provenir de árboles seleccionados y representativos de la variedad, con buen vigor, sin enfermedades, de buena producción y calidad. </a:t>
            </a:r>
          </a:p>
          <a:p>
            <a:pPr marL="0" indent="0" algn="just">
              <a:buNone/>
            </a:pPr>
            <a:endParaRPr lang="es-MX" sz="2000" dirty="0" smtClean="0">
              <a:latin typeface="Arial Black" panose="020B0A04020102020204" pitchFamily="34" charset="0"/>
            </a:endParaRPr>
          </a:p>
          <a:p>
            <a:endParaRPr lang="es-MX" sz="2000" dirty="0">
              <a:latin typeface="Arial Black" panose="020B0A04020102020204" pitchFamily="34" charset="0"/>
            </a:endParaRPr>
          </a:p>
        </p:txBody>
      </p:sp>
      <p:sp>
        <p:nvSpPr>
          <p:cNvPr id="4" name="2 Marcador de contenido"/>
          <p:cNvSpPr txBox="1">
            <a:spLocks/>
          </p:cNvSpPr>
          <p:nvPr/>
        </p:nvSpPr>
        <p:spPr>
          <a:xfrm>
            <a:off x="683568" y="2636912"/>
            <a:ext cx="8003232" cy="36724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r>
              <a:rPr lang="es-MX" sz="2000" dirty="0" smtClean="0">
                <a:latin typeface="Arial Black" panose="020B0A04020102020204" pitchFamily="34" charset="0"/>
              </a:rPr>
              <a:t>El injerto de aguacate se realiza cuando el tallo de la planta patrón tiene 1 cm de diámetro.</a:t>
            </a:r>
          </a:p>
          <a:p>
            <a:pPr marL="0" indent="0" algn="just">
              <a:buFont typeface="Arial" pitchFamily="34" charset="0"/>
              <a:buNone/>
            </a:pPr>
            <a:endParaRPr lang="es-MX" sz="2000" dirty="0" smtClean="0">
              <a:latin typeface="Arial Black" panose="020B0A04020102020204" pitchFamily="34" charset="0"/>
            </a:endParaRPr>
          </a:p>
          <a:p>
            <a:pPr marL="0" indent="0" algn="just">
              <a:buFont typeface="Arial" pitchFamily="34" charset="0"/>
              <a:buNone/>
            </a:pPr>
            <a:r>
              <a:rPr lang="es-MX" sz="2000" dirty="0" smtClean="0">
                <a:latin typeface="Arial Black" panose="020B0A04020102020204" pitchFamily="34" charset="0"/>
              </a:rPr>
              <a:t>El método más difundido para injertar el aguacate es el de unión lateral aunque también da buenos resultados el injerto de púa terminal o hendidura. Y éste debe realizarse en un lugar fresco y aireado para lograr una buena unión vascular patrón  e injerto.</a:t>
            </a:r>
            <a:endParaRPr lang="es-MX" sz="2000" dirty="0">
              <a:latin typeface="Arial Black" panose="020B0A04020102020204" pitchFamily="34" charset="0"/>
            </a:endParaRPr>
          </a:p>
        </p:txBody>
      </p:sp>
    </p:spTree>
  </p:cSld>
  <p:clrMapOvr>
    <a:masterClrMapping/>
  </p:clrMapOvr>
  <p:transition spd="slow">
    <p:newsfla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457200" y="1600200"/>
            <a:ext cx="8229600" cy="1754326"/>
          </a:xfrm>
          <a:prstGeom prst="rect">
            <a:avLst/>
          </a:prstGeom>
        </p:spPr>
        <p:txBody>
          <a:bodyPr>
            <a:spAutoFit/>
          </a:bodyPr>
          <a:lstStyle/>
          <a:p>
            <a:pPr marL="0" indent="0" algn="just">
              <a:buNone/>
            </a:pPr>
            <a:r>
              <a:rPr lang="es-MX" sz="2000" dirty="0">
                <a:latin typeface="Arial Black" panose="020B0A04020102020204" pitchFamily="34" charset="0"/>
              </a:rPr>
              <a:t>Una vez que el injerto ha pegado (22-30 días), se empieza a eliminar la parte superior del patrón. </a:t>
            </a:r>
          </a:p>
          <a:p>
            <a:pPr algn="just"/>
            <a:endParaRPr lang="es-MX" sz="2000" dirty="0">
              <a:latin typeface="Arial Black" panose="020B0A04020102020204" pitchFamily="34" charset="0"/>
            </a:endParaRPr>
          </a:p>
          <a:p>
            <a:pPr marL="0" indent="0" algn="just">
              <a:buNone/>
            </a:pPr>
            <a:r>
              <a:rPr lang="es-MX" sz="2000" dirty="0">
                <a:latin typeface="Arial Black" panose="020B0A04020102020204" pitchFamily="34" charset="0"/>
              </a:rPr>
              <a:t>Cuando el injerto tiene entre 20 y 25 cm de alto se puede trasplantar al campo definitivo.</a:t>
            </a:r>
          </a:p>
        </p:txBody>
      </p:sp>
    </p:spTree>
  </p:cSld>
  <p:clrMapOvr>
    <a:masterClrMapping/>
  </p:clrMapOvr>
  <p:transition spd="slow">
    <p:strips dir="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t1.gstatic.com/images?q=tbn:ANd9GcQXHS5wMh1l9iBgSGxv0ZJwoP3iqDJgW_EJGid-s-HBYuPVrkxqyw">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80540" y="1196752"/>
            <a:ext cx="5940152" cy="4725144"/>
          </a:xfrm>
          <a:prstGeom prst="rect">
            <a:avLst/>
          </a:prstGeom>
          <a:noFill/>
          <a:ln>
            <a:noFill/>
          </a:ln>
        </p:spPr>
      </p:pic>
    </p:spTree>
  </p:cSld>
  <p:clrMapOvr>
    <a:masterClrMapping/>
  </p:clrMapOvr>
  <p:transition spd="slow">
    <p:whee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706090"/>
          </a:xfrm>
        </p:spPr>
        <p:txBody>
          <a:bodyPr>
            <a:normAutofit/>
          </a:bodyPr>
          <a:lstStyle/>
          <a:p>
            <a:r>
              <a:rPr lang="es-MX" sz="2000" b="1" dirty="0" smtClean="0">
                <a:latin typeface="Arial Black" panose="020B0A04020102020204" pitchFamily="34" charset="0"/>
              </a:rPr>
              <a:t>Sistemas de Plantación y Siembra</a:t>
            </a:r>
            <a:endParaRPr lang="es-MX" sz="2000" dirty="0">
              <a:latin typeface="Arial Black" panose="020B0A04020102020204" pitchFamily="34" charset="0"/>
            </a:endParaRPr>
          </a:p>
        </p:txBody>
      </p:sp>
      <p:sp>
        <p:nvSpPr>
          <p:cNvPr id="5" name="Marcador de contenido 4"/>
          <p:cNvSpPr>
            <a:spLocks noGrp="1"/>
          </p:cNvSpPr>
          <p:nvPr>
            <p:ph idx="1"/>
          </p:nvPr>
        </p:nvSpPr>
        <p:spPr>
          <a:xfrm>
            <a:off x="474666" y="966738"/>
            <a:ext cx="8229600" cy="4525963"/>
          </a:xfrm>
        </p:spPr>
        <p:txBody>
          <a:bodyPr>
            <a:normAutofit lnSpcReduction="10000"/>
          </a:bodyPr>
          <a:lstStyle/>
          <a:p>
            <a:pPr marL="0" indent="0">
              <a:buNone/>
            </a:pPr>
            <a:r>
              <a:rPr lang="es-MX" sz="2000" dirty="0" smtClean="0">
                <a:latin typeface="Arial Black" panose="020B0A04020102020204" pitchFamily="34" charset="0"/>
              </a:rPr>
              <a:t>Siembra compacta (</a:t>
            </a:r>
            <a:r>
              <a:rPr lang="es-MX" sz="2000" dirty="0" err="1" smtClean="0">
                <a:latin typeface="Arial Black" panose="020B0A04020102020204" pitchFamily="34" charset="0"/>
              </a:rPr>
              <a:t>unicultivo</a:t>
            </a:r>
            <a:r>
              <a:rPr lang="es-MX" sz="2000" dirty="0" smtClean="0">
                <a:latin typeface="Arial Black" panose="020B0A04020102020204" pitchFamily="34" charset="0"/>
              </a:rPr>
              <a:t>).</a:t>
            </a:r>
          </a:p>
          <a:p>
            <a:pPr marL="0" indent="0">
              <a:buNone/>
            </a:pPr>
            <a:endParaRPr lang="es-MX" sz="2000" dirty="0" smtClean="0">
              <a:latin typeface="Arial Black" panose="020B0A04020102020204" pitchFamily="34" charset="0"/>
            </a:endParaRPr>
          </a:p>
          <a:p>
            <a:pPr marL="0" indent="0">
              <a:buNone/>
            </a:pPr>
            <a:r>
              <a:rPr lang="es-MX" sz="2000" dirty="0" smtClean="0">
                <a:latin typeface="Arial Black" panose="020B0A04020102020204" pitchFamily="34" charset="0"/>
              </a:rPr>
              <a:t>Permite el desarrollo de un mayor número de árboles por parea, mayor luminosidad y aireación, manejo dirigido y mejor aprovechamiento de los árboles. Se logran mayores rendimientos que otros sistemas de cultivo, por ejemplo, más que en el asociado o agroforestal (Garbanzo-</a:t>
            </a:r>
            <a:r>
              <a:rPr lang="es-MX" sz="2000" dirty="0" err="1" smtClean="0">
                <a:latin typeface="Arial Black" panose="020B0A04020102020204" pitchFamily="34" charset="0"/>
              </a:rPr>
              <a:t>Sólis</a:t>
            </a:r>
            <a:r>
              <a:rPr lang="es-MX" sz="2000" dirty="0" smtClean="0">
                <a:latin typeface="Arial Black" panose="020B0A04020102020204" pitchFamily="34" charset="0"/>
              </a:rPr>
              <a:t>, 2011).</a:t>
            </a:r>
          </a:p>
          <a:p>
            <a:pPr marL="0" indent="0">
              <a:buNone/>
            </a:pPr>
            <a:endParaRPr lang="es-MX" sz="2000" dirty="0">
              <a:latin typeface="Arial Black" panose="020B0A04020102020204" pitchFamily="34" charset="0"/>
            </a:endParaRPr>
          </a:p>
          <a:p>
            <a:pPr marL="0" indent="0">
              <a:buNone/>
            </a:pPr>
            <a:r>
              <a:rPr lang="es-MX" sz="2000" dirty="0" smtClean="0">
                <a:latin typeface="Arial Black" panose="020B0A04020102020204" pitchFamily="34" charset="0"/>
              </a:rPr>
              <a:t>Sin embargo, el método permite que durante los primeros años del desarrollo del aguacate y mientras la copa cubre el suelo, la asociación con cultivos anuales de porte bajo como frijol, chile, tomate y otros, siempre que estas especies no compitan con el aguacate </a:t>
            </a:r>
            <a:r>
              <a:rPr lang="es-MX" sz="2000" dirty="0">
                <a:latin typeface="Arial Black" panose="020B0A04020102020204" pitchFamily="34" charset="0"/>
              </a:rPr>
              <a:t>(Garbanzo-</a:t>
            </a:r>
            <a:r>
              <a:rPr lang="es-MX" sz="2000" dirty="0" err="1">
                <a:latin typeface="Arial Black" panose="020B0A04020102020204" pitchFamily="34" charset="0"/>
              </a:rPr>
              <a:t>Sólis</a:t>
            </a:r>
            <a:r>
              <a:rPr lang="es-MX" sz="2000" dirty="0">
                <a:latin typeface="Arial Black" panose="020B0A04020102020204" pitchFamily="34" charset="0"/>
              </a:rPr>
              <a:t>, 2011).</a:t>
            </a:r>
          </a:p>
          <a:p>
            <a:pPr marL="0" indent="0">
              <a:buNone/>
            </a:pPr>
            <a:endParaRPr lang="es-MX" sz="2000" dirty="0">
              <a:latin typeface="Arial Black" panose="020B0A04020102020204" pitchFamily="34" charset="0"/>
            </a:endParaRPr>
          </a:p>
        </p:txBody>
      </p:sp>
    </p:spTree>
  </p:cSld>
  <p:clrMapOvr>
    <a:masterClrMapping/>
  </p:clrMapOvr>
  <p:transition spd="slow">
    <p:wheel spokes="8"/>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412777"/>
            <a:ext cx="8229600" cy="1656184"/>
          </a:xfrm>
        </p:spPr>
        <p:txBody>
          <a:bodyPr>
            <a:normAutofit/>
          </a:bodyPr>
          <a:lstStyle/>
          <a:p>
            <a:pPr marL="0" indent="0">
              <a:buNone/>
            </a:pPr>
            <a:r>
              <a:rPr lang="es-MX" sz="2000" dirty="0" smtClean="0">
                <a:latin typeface="Arial Black" panose="020B0A04020102020204" pitchFamily="34" charset="0"/>
              </a:rPr>
              <a:t>Cuando el cultivo de aguacate se asocia de manera definitiva con otra especie (café, yuca, cacao, etc.) el manejo debe darse por especie, considerando que cada una tiene necesidades y problemas particulares </a:t>
            </a:r>
            <a:r>
              <a:rPr lang="es-MX" sz="2000" dirty="0">
                <a:latin typeface="Arial Black" panose="020B0A04020102020204" pitchFamily="34" charset="0"/>
              </a:rPr>
              <a:t>(Garbanzo-</a:t>
            </a:r>
            <a:r>
              <a:rPr lang="es-MX" sz="2000" dirty="0" err="1">
                <a:latin typeface="Arial Black" panose="020B0A04020102020204" pitchFamily="34" charset="0"/>
              </a:rPr>
              <a:t>Sólis</a:t>
            </a:r>
            <a:r>
              <a:rPr lang="es-MX" sz="2000" dirty="0">
                <a:latin typeface="Arial Black" panose="020B0A04020102020204" pitchFamily="34" charset="0"/>
              </a:rPr>
              <a:t>, 2011</a:t>
            </a:r>
            <a:r>
              <a:rPr lang="es-MX" sz="2000" dirty="0" smtClean="0">
                <a:latin typeface="Arial Black" panose="020B0A04020102020204" pitchFamily="34" charset="0"/>
              </a:rPr>
              <a:t>).</a:t>
            </a:r>
            <a:endParaRPr lang="es-MX" sz="2000" dirty="0">
              <a:latin typeface="Arial Black" panose="020B0A04020102020204" pitchFamily="34" charset="0"/>
            </a:endParaRPr>
          </a:p>
        </p:txBody>
      </p:sp>
      <p:sp>
        <p:nvSpPr>
          <p:cNvPr id="5" name="CuadroTexto 4"/>
          <p:cNvSpPr txBox="1"/>
          <p:nvPr/>
        </p:nvSpPr>
        <p:spPr>
          <a:xfrm>
            <a:off x="457200" y="476672"/>
            <a:ext cx="8075240" cy="400110"/>
          </a:xfrm>
          <a:prstGeom prst="rect">
            <a:avLst/>
          </a:prstGeom>
          <a:noFill/>
        </p:spPr>
        <p:txBody>
          <a:bodyPr wrap="square" rtlCol="0">
            <a:spAutoFit/>
          </a:bodyPr>
          <a:lstStyle/>
          <a:p>
            <a:r>
              <a:rPr lang="es-MX" sz="2000" dirty="0" smtClean="0">
                <a:latin typeface="Arial Black" panose="020B0A04020102020204" pitchFamily="34" charset="0"/>
              </a:rPr>
              <a:t>Cultivo asociado</a:t>
            </a:r>
            <a:endParaRPr lang="es-MX" sz="2000" dirty="0">
              <a:latin typeface="Arial Black" panose="020B0A04020102020204" pitchFamily="34" charset="0"/>
            </a:endParaRPr>
          </a:p>
        </p:txBody>
      </p:sp>
      <p:sp>
        <p:nvSpPr>
          <p:cNvPr id="7" name="CuadroTexto 6"/>
          <p:cNvSpPr txBox="1"/>
          <p:nvPr/>
        </p:nvSpPr>
        <p:spPr>
          <a:xfrm>
            <a:off x="611560" y="3717032"/>
            <a:ext cx="7560840" cy="1015663"/>
          </a:xfrm>
          <a:prstGeom prst="rect">
            <a:avLst/>
          </a:prstGeom>
          <a:noFill/>
        </p:spPr>
        <p:txBody>
          <a:bodyPr wrap="square" rtlCol="0">
            <a:spAutoFit/>
          </a:bodyPr>
          <a:lstStyle/>
          <a:p>
            <a:r>
              <a:rPr lang="es-MX" sz="2000" dirty="0" smtClean="0">
                <a:latin typeface="Arial Black" panose="020B0A04020102020204" pitchFamily="34" charset="0"/>
              </a:rPr>
              <a:t>Por lo tanto, las distancias de plantación están en relación a si el cultivo crecerá de manera individual o será asociado.</a:t>
            </a:r>
            <a:endParaRPr lang="es-MX" sz="2000" dirty="0">
              <a:latin typeface="Arial Black" panose="020B0A04020102020204" pitchFamily="34" charset="0"/>
            </a:endParaRPr>
          </a:p>
        </p:txBody>
      </p:sp>
    </p:spTree>
    <p:extLst>
      <p:ext uri="{BB962C8B-B14F-4D97-AF65-F5344CB8AC3E}">
        <p14:creationId xmlns:p14="http://schemas.microsoft.com/office/powerpoint/2010/main" val="1114118952"/>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585900" y="620688"/>
            <a:ext cx="8229600" cy="3168352"/>
          </a:xfrm>
        </p:spPr>
        <p:txBody>
          <a:bodyPr>
            <a:normAutofit/>
          </a:bodyPr>
          <a:lstStyle/>
          <a:p>
            <a:pPr marL="0" indent="0" algn="just">
              <a:buNone/>
            </a:pPr>
            <a:r>
              <a:rPr lang="es-MX" sz="2000" dirty="0" smtClean="0">
                <a:latin typeface="Arial Black" panose="020B0A04020102020204" pitchFamily="34" charset="0"/>
              </a:rPr>
              <a:t>En el primer caso existen </a:t>
            </a:r>
            <a:r>
              <a:rPr lang="es-MX" sz="2000" dirty="0">
                <a:latin typeface="Arial Black" panose="020B0A04020102020204" pitchFamily="34" charset="0"/>
              </a:rPr>
              <a:t>varios sistemas de plantación: el cuadrado que puede ser 8 x 8 con 156 plantas, 9 x 9 m con 123 plantas o 10 x 10 con 100 plantas; el tresbolillo que puede ser 8 x 8 con 180 plantas. 9 x 9 con 142 plantas y el 10 x 10 con 115 plantas.</a:t>
            </a:r>
          </a:p>
          <a:p>
            <a:pPr marL="0" indent="0" algn="just">
              <a:buNone/>
            </a:pPr>
            <a:endParaRPr lang="es-MX" sz="2000" dirty="0" smtClean="0">
              <a:latin typeface="Arial Black" panose="020B0A04020102020204" pitchFamily="34" charset="0"/>
            </a:endParaRPr>
          </a:p>
          <a:p>
            <a:pPr marL="0" indent="0" algn="just">
              <a:buNone/>
            </a:pPr>
            <a:r>
              <a:rPr lang="es-MX" sz="2000" dirty="0">
                <a:latin typeface="Arial Black" panose="020B0A04020102020204" pitchFamily="34" charset="0"/>
              </a:rPr>
              <a:t>En general, las distancias varían entre 7 m x 9 m a 10 m x 12 m; el espaciamiento de 10 m entre plantas y 10 m entre hileras, es el más empleado</a:t>
            </a:r>
            <a:r>
              <a:rPr lang="es-MX" sz="2000" dirty="0" smtClean="0">
                <a:latin typeface="Arial Black" panose="020B0A04020102020204" pitchFamily="34" charset="0"/>
              </a:rPr>
              <a:t>.</a:t>
            </a:r>
          </a:p>
          <a:p>
            <a:pPr marL="0" indent="0" algn="just">
              <a:buNone/>
            </a:pPr>
            <a:endParaRPr lang="es-MX" sz="2000" dirty="0">
              <a:latin typeface="Arial Black" panose="020B0A04020102020204" pitchFamily="34" charset="0"/>
            </a:endParaRPr>
          </a:p>
        </p:txBody>
      </p:sp>
      <p:sp>
        <p:nvSpPr>
          <p:cNvPr id="3" name="Marcador de contenido 2"/>
          <p:cNvSpPr txBox="1">
            <a:spLocks/>
          </p:cNvSpPr>
          <p:nvPr/>
        </p:nvSpPr>
        <p:spPr>
          <a:xfrm>
            <a:off x="585900" y="4293096"/>
            <a:ext cx="8136904" cy="1828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r>
              <a:rPr lang="es-MX" sz="2000" dirty="0" smtClean="0">
                <a:latin typeface="Arial Black" panose="020B0A04020102020204" pitchFamily="34" charset="0"/>
              </a:rPr>
              <a:t>De otra manera, en el cultivo asociado, las distancias de plantación son mayores y se debe incluir las necesidades de espacio del cultivo por asociar, requiriéndose distancia de 10m X 10m o mayores (Garbanzo-</a:t>
            </a:r>
            <a:r>
              <a:rPr lang="es-MX" sz="2000" dirty="0" err="1" smtClean="0">
                <a:latin typeface="Arial Black" panose="020B0A04020102020204" pitchFamily="34" charset="0"/>
              </a:rPr>
              <a:t>Sólis</a:t>
            </a:r>
            <a:r>
              <a:rPr lang="es-MX" sz="2000" dirty="0" smtClean="0">
                <a:latin typeface="Arial Black" panose="020B0A04020102020204" pitchFamily="34" charset="0"/>
              </a:rPr>
              <a:t>, 2011).</a:t>
            </a:r>
            <a:endParaRPr lang="es-MX" sz="2000" dirty="0">
              <a:latin typeface="Arial Black" panose="020B0A04020102020204" pitchFamily="34" charset="0"/>
            </a:endParaRPr>
          </a:p>
        </p:txBody>
      </p:sp>
    </p:spTree>
    <p:extLst>
      <p:ext uri="{BB962C8B-B14F-4D97-AF65-F5344CB8AC3E}">
        <p14:creationId xmlns:p14="http://schemas.microsoft.com/office/powerpoint/2010/main" val="1599225579"/>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6" name="Picture 10" descr="Resultado de imagen para Trazo de plantacion marco real"/>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63888" y="3573016"/>
            <a:ext cx="4697724" cy="3072293"/>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12" descr="Resultado de imagen para Trazo de plantacion marco real"/>
          <p:cNvSpPr>
            <a:spLocks noChangeAspect="1" noChangeArrowheads="1"/>
          </p:cNvSpPr>
          <p:nvPr/>
        </p:nvSpPr>
        <p:spPr bwMode="auto">
          <a:xfrm>
            <a:off x="2223138" y="1374095"/>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14" descr="Resultado de imagen para Trazo de plantacion marco rea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16" descr="Resultado de imagen para Trazo de plantacion marco real"/>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114" name="Picture 18" descr="Resultado de imagen para Trazo de plantacion marco re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775" y="264780"/>
            <a:ext cx="3311153" cy="32362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2088201"/>
      </p:ext>
    </p:ext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11560" y="1124744"/>
            <a:ext cx="7920880" cy="4401205"/>
          </a:xfrm>
          <a:prstGeom prst="rect">
            <a:avLst/>
          </a:prstGeom>
          <a:noFill/>
        </p:spPr>
        <p:txBody>
          <a:bodyPr wrap="square" rtlCol="0">
            <a:spAutoFit/>
          </a:bodyPr>
          <a:lstStyle/>
          <a:p>
            <a:pPr algn="just"/>
            <a:r>
              <a:rPr lang="es-MX" sz="2000" dirty="0" smtClean="0">
                <a:latin typeface="Arial Black" panose="020B0A04020102020204" pitchFamily="34" charset="0"/>
              </a:rPr>
              <a:t>Ahoyado y técnica de plantación. </a:t>
            </a:r>
          </a:p>
          <a:p>
            <a:pPr algn="just"/>
            <a:endParaRPr lang="es-MX" sz="2000" dirty="0">
              <a:latin typeface="Arial Black" panose="020B0A04020102020204" pitchFamily="34" charset="0"/>
            </a:endParaRPr>
          </a:p>
          <a:p>
            <a:pPr algn="just"/>
            <a:r>
              <a:rPr lang="es-MX" sz="2000" dirty="0" smtClean="0">
                <a:latin typeface="Arial Black" panose="020B0A04020102020204" pitchFamily="34" charset="0"/>
              </a:rPr>
              <a:t>La elaboración de cepas debe hacerse uno o dos meses previos a la siembra, con el objeto meteorizar las paredes y la tierra extraída. Lo recomendable es que tenga dimensiones de 60X60X60 centímetros y ser rellenadas con una mezcla de tierra, estiércol descompuesto y arena en una proporción de 2:1:1. Una vez colocado el cepellón, compactar adecuadamente para no dejar cámaras de aire, cuidando de no enterrar más allá del nudo vital (Anónimo, 2004).</a:t>
            </a:r>
          </a:p>
          <a:p>
            <a:pPr algn="just"/>
            <a:endParaRPr lang="es-MX" sz="2000" dirty="0" smtClean="0">
              <a:latin typeface="Arial Black" panose="020B0A04020102020204" pitchFamily="34" charset="0"/>
            </a:endParaRPr>
          </a:p>
          <a:p>
            <a:pPr algn="just"/>
            <a:r>
              <a:rPr lang="es-MX" sz="2000" dirty="0" smtClean="0">
                <a:latin typeface="Arial Black" panose="020B0A04020102020204" pitchFamily="34" charset="0"/>
              </a:rPr>
              <a:t>La cepa también puede abrirse con dimensión de </a:t>
            </a:r>
            <a:r>
              <a:rPr lang="es-MX" sz="2000" dirty="0">
                <a:latin typeface="Arial Black" panose="020B0A04020102020204" pitchFamily="34" charset="0"/>
              </a:rPr>
              <a:t>60 cm de diámetro </a:t>
            </a:r>
            <a:r>
              <a:rPr lang="es-MX" sz="2000" dirty="0" smtClean="0">
                <a:latin typeface="Arial Black" panose="020B0A04020102020204" pitchFamily="34" charset="0"/>
              </a:rPr>
              <a:t>por </a:t>
            </a:r>
            <a:r>
              <a:rPr lang="es-MX" sz="2000" dirty="0">
                <a:latin typeface="Arial Black" panose="020B0A04020102020204" pitchFamily="34" charset="0"/>
              </a:rPr>
              <a:t>50 a 60 cm de profundidad. </a:t>
            </a:r>
          </a:p>
        </p:txBody>
      </p:sp>
    </p:spTree>
    <p:extLst>
      <p:ext uri="{BB962C8B-B14F-4D97-AF65-F5344CB8AC3E}">
        <p14:creationId xmlns:p14="http://schemas.microsoft.com/office/powerpoint/2010/main" val="3662854426"/>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55576" y="476672"/>
            <a:ext cx="7776864" cy="1323439"/>
          </a:xfrm>
          <a:prstGeom prst="rect">
            <a:avLst/>
          </a:prstGeom>
        </p:spPr>
        <p:txBody>
          <a:bodyPr wrap="square">
            <a:spAutoFit/>
          </a:bodyPr>
          <a:lstStyle/>
          <a:p>
            <a:pPr algn="just"/>
            <a:r>
              <a:rPr lang="es-ES" sz="2000" dirty="0">
                <a:latin typeface="Arial Black" panose="020B0A04020102020204" pitchFamily="34" charset="0"/>
              </a:rPr>
              <a:t>Actualmente los aguacates tienen una amplia diseminación por el occidente, centro y sur de México, prolongándose hasta Guatemala, en base a esto, se le cree originaria de esta amplia región. </a:t>
            </a:r>
          </a:p>
        </p:txBody>
      </p:sp>
    </p:spTree>
    <p:extLst>
      <p:ext uri="{BB962C8B-B14F-4D97-AF65-F5344CB8AC3E}">
        <p14:creationId xmlns:p14="http://schemas.microsoft.com/office/powerpoint/2010/main" val="558928717"/>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827584" y="764704"/>
            <a:ext cx="2785891" cy="400110"/>
          </a:xfrm>
          <a:prstGeom prst="rect">
            <a:avLst/>
          </a:prstGeom>
        </p:spPr>
        <p:txBody>
          <a:bodyPr wrap="none">
            <a:spAutoFit/>
          </a:bodyPr>
          <a:lstStyle/>
          <a:p>
            <a:r>
              <a:rPr lang="es-MX" sz="2000" b="1" dirty="0">
                <a:latin typeface="Arial Black" panose="020B0A04020102020204" pitchFamily="34" charset="0"/>
              </a:rPr>
              <a:t>Época de siembra.</a:t>
            </a:r>
          </a:p>
        </p:txBody>
      </p:sp>
      <p:sp>
        <p:nvSpPr>
          <p:cNvPr id="2" name="CuadroTexto 1"/>
          <p:cNvSpPr txBox="1"/>
          <p:nvPr/>
        </p:nvSpPr>
        <p:spPr>
          <a:xfrm>
            <a:off x="971600" y="1628800"/>
            <a:ext cx="6552728" cy="1631216"/>
          </a:xfrm>
          <a:prstGeom prst="rect">
            <a:avLst/>
          </a:prstGeom>
          <a:noFill/>
        </p:spPr>
        <p:txBody>
          <a:bodyPr wrap="square" rtlCol="0">
            <a:spAutoFit/>
          </a:bodyPr>
          <a:lstStyle/>
          <a:p>
            <a:pPr algn="just"/>
            <a:r>
              <a:rPr lang="es-MX" sz="2000" dirty="0" smtClean="0">
                <a:latin typeface="Arial Black" panose="020B0A04020102020204" pitchFamily="34" charset="0"/>
              </a:rPr>
              <a:t>La mejor temporada es al inicio del periodo de lluvias, pero cuando las plantaciones cuentan con sistema de riego puede plantarse en cualquier época del año (Anónimo, 2004).</a:t>
            </a:r>
            <a:endParaRPr lang="es-MX" sz="2000" dirty="0">
              <a:latin typeface="Arial Black" panose="020B0A04020102020204" pitchFamily="34" charset="0"/>
            </a:endParaRPr>
          </a:p>
        </p:txBody>
      </p:sp>
    </p:spTree>
    <p:extLst>
      <p:ext uri="{BB962C8B-B14F-4D97-AF65-F5344CB8AC3E}">
        <p14:creationId xmlns:p14="http://schemas.microsoft.com/office/powerpoint/2010/main" val="1163726936"/>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3538736" cy="418058"/>
          </a:xfrm>
        </p:spPr>
        <p:txBody>
          <a:bodyPr>
            <a:normAutofit/>
          </a:bodyPr>
          <a:lstStyle/>
          <a:p>
            <a:pPr algn="l"/>
            <a:r>
              <a:rPr lang="es-MX" sz="2000" dirty="0" smtClean="0">
                <a:latin typeface="Arial Black" panose="020B0A04020102020204" pitchFamily="34" charset="0"/>
              </a:rPr>
              <a:t>Control de malezas</a:t>
            </a:r>
            <a:endParaRPr lang="es-MX" sz="2000" dirty="0">
              <a:latin typeface="Arial Black" panose="020B0A04020102020204" pitchFamily="34" charset="0"/>
            </a:endParaRPr>
          </a:p>
        </p:txBody>
      </p:sp>
      <p:sp>
        <p:nvSpPr>
          <p:cNvPr id="3" name="2 Marcador de contenido"/>
          <p:cNvSpPr>
            <a:spLocks noGrp="1"/>
          </p:cNvSpPr>
          <p:nvPr>
            <p:ph idx="1"/>
          </p:nvPr>
        </p:nvSpPr>
        <p:spPr>
          <a:xfrm>
            <a:off x="457200" y="836712"/>
            <a:ext cx="8229600" cy="5289451"/>
          </a:xfrm>
        </p:spPr>
        <p:txBody>
          <a:bodyPr>
            <a:normAutofit/>
          </a:bodyPr>
          <a:lstStyle/>
          <a:p>
            <a:pPr marL="0" indent="0">
              <a:buNone/>
            </a:pPr>
            <a:r>
              <a:rPr lang="es-MX" sz="2000" dirty="0" smtClean="0">
                <a:latin typeface="Arial Black" panose="020B0A04020102020204" pitchFamily="34" charset="0"/>
              </a:rPr>
              <a:t>Lo más importante en esta práctica es mantener limpia el área de goteo del árbol y conservar coberteras vegetales entre las calles, esto debido a que el sistema radicular del aguacate es superficial y un control mecanizado podría dañar las raíces y provocar problemas de erosión. El control de malezas se puede </a:t>
            </a:r>
            <a:r>
              <a:rPr lang="es-MX" sz="2000" dirty="0" err="1" smtClean="0">
                <a:latin typeface="Arial Black" panose="020B0A04020102020204" pitchFamily="34" charset="0"/>
              </a:rPr>
              <a:t>efectiuar</a:t>
            </a:r>
            <a:r>
              <a:rPr lang="es-MX" sz="2000" dirty="0" smtClean="0">
                <a:latin typeface="Arial Black" panose="020B0A04020102020204" pitchFamily="34" charset="0"/>
              </a:rPr>
              <a:t>  por tres métodos: mecánico, químico o manual, pudiendo hacer una combinación (Anónimo, 2004). </a:t>
            </a:r>
            <a:endParaRPr lang="es-MX" sz="2000" dirty="0">
              <a:latin typeface="Arial Black" panose="020B0A04020102020204" pitchFamily="34" charset="0"/>
            </a:endParaRPr>
          </a:p>
        </p:txBody>
      </p:sp>
    </p:spTree>
    <p:extLst>
      <p:ext uri="{BB962C8B-B14F-4D97-AF65-F5344CB8AC3E}">
        <p14:creationId xmlns:p14="http://schemas.microsoft.com/office/powerpoint/2010/main" val="2573771080"/>
      </p:ext>
    </p:extLst>
  </p:cSld>
  <p:clrMapOvr>
    <a:masterClrMapping/>
  </p:clrMapOvr>
  <p:transition spd="slow">
    <p:split orient="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a:bodyPr>
          <a:lstStyle/>
          <a:p>
            <a:r>
              <a:rPr lang="es-MX" sz="2000" b="1" dirty="0" smtClean="0">
                <a:latin typeface="Arial Black" panose="020B0A04020102020204" pitchFamily="34" charset="0"/>
              </a:rPr>
              <a:t>Fertilización</a:t>
            </a:r>
            <a:endParaRPr lang="es-MX" sz="2000" dirty="0">
              <a:latin typeface="Arial Black" panose="020B0A04020102020204" pitchFamily="34" charset="0"/>
            </a:endParaRPr>
          </a:p>
        </p:txBody>
      </p:sp>
      <p:sp>
        <p:nvSpPr>
          <p:cNvPr id="3" name="2 Marcador de contenido"/>
          <p:cNvSpPr>
            <a:spLocks noGrp="1"/>
          </p:cNvSpPr>
          <p:nvPr>
            <p:ph idx="1"/>
          </p:nvPr>
        </p:nvSpPr>
        <p:spPr>
          <a:xfrm>
            <a:off x="323528" y="1844824"/>
            <a:ext cx="8496944" cy="3161357"/>
          </a:xfrm>
        </p:spPr>
        <p:txBody>
          <a:bodyPr>
            <a:normAutofit/>
          </a:bodyPr>
          <a:lstStyle/>
          <a:p>
            <a:pPr algn="just"/>
            <a:r>
              <a:rPr lang="es-MX" sz="2000" dirty="0" smtClean="0">
                <a:latin typeface="Arial Black" panose="020B0A04020102020204" pitchFamily="34" charset="0"/>
              </a:rPr>
              <a:t>Al </a:t>
            </a:r>
            <a:r>
              <a:rPr lang="es-MX" sz="2000" dirty="0">
                <a:latin typeface="Arial Black" panose="020B0A04020102020204" pitchFamily="34" charset="0"/>
              </a:rPr>
              <a:t>trasplante: 250 g de un fertilizante rico en fósforo como el de la fórmula 10-30-10 o triple superfosfato, en el fondo del hoyo.</a:t>
            </a:r>
          </a:p>
          <a:p>
            <a:pPr algn="just"/>
            <a:r>
              <a:rPr lang="es-MX" sz="2000" dirty="0">
                <a:latin typeface="Arial Black" panose="020B0A04020102020204" pitchFamily="34" charset="0"/>
              </a:rPr>
              <a:t>Por cada año de edad del árbol, un kilo de un fertilizante rico en nitrógeno y potasio como el de la fórmula </a:t>
            </a:r>
            <a:r>
              <a:rPr lang="es-MX" sz="2000" dirty="0" smtClean="0">
                <a:latin typeface="Arial Black" panose="020B0A04020102020204" pitchFamily="34" charset="0"/>
              </a:rPr>
              <a:t>18-5-15-6-2</a:t>
            </a:r>
            <a:r>
              <a:rPr lang="es-MX" sz="2000" dirty="0">
                <a:latin typeface="Arial Black" panose="020B0A04020102020204" pitchFamily="34" charset="0"/>
              </a:rPr>
              <a:t>.</a:t>
            </a:r>
          </a:p>
          <a:p>
            <a:pPr algn="just"/>
            <a:r>
              <a:rPr lang="es-MX" sz="2000" dirty="0">
                <a:latin typeface="Arial Black" panose="020B0A04020102020204" pitchFamily="34" charset="0"/>
              </a:rPr>
              <a:t>La cantidad máxima de fertilizante es de 12 kilos para árboles de 13 años en adelante. Esta cantidad se mantendrá si la producción es </a:t>
            </a:r>
            <a:r>
              <a:rPr lang="es-MX" sz="2000" dirty="0" smtClean="0">
                <a:latin typeface="Arial Black" panose="020B0A04020102020204" pitchFamily="34" charset="0"/>
              </a:rPr>
              <a:t>constante.</a:t>
            </a:r>
            <a:endParaRPr lang="es-MX" sz="2000" dirty="0">
              <a:latin typeface="Arial Black" panose="020B0A04020102020204" pitchFamily="34" charset="0"/>
            </a:endParaRPr>
          </a:p>
        </p:txBody>
      </p:sp>
    </p:spTree>
    <p:extLst>
      <p:ext uri="{BB962C8B-B14F-4D97-AF65-F5344CB8AC3E}">
        <p14:creationId xmlns:p14="http://schemas.microsoft.com/office/powerpoint/2010/main" val="2194538556"/>
      </p:ext>
    </p:extLst>
  </p:cSld>
  <p:clrMapOvr>
    <a:masterClrMapping/>
  </p:clrMapOvr>
  <p:transition spd="slow">
    <p:strips dir="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1340768"/>
            <a:ext cx="8064896" cy="4752528"/>
          </a:xfrm>
        </p:spPr>
        <p:txBody>
          <a:bodyPr>
            <a:normAutofit/>
          </a:bodyPr>
          <a:lstStyle/>
          <a:p>
            <a:pPr algn="just"/>
            <a:r>
              <a:rPr lang="es-MX" sz="2000" dirty="0" smtClean="0">
                <a:latin typeface="Arial Black" panose="020B0A04020102020204" pitchFamily="34" charset="0"/>
              </a:rPr>
              <a:t>Cuando el árbol entra en producción, la fertilización nitrogenada debe incrementarse, ya que en el período comprendido entre el inicio de la floración y la maduración del fruto, el árbol demanda la mayor cantidad de nitrógeno. </a:t>
            </a:r>
          </a:p>
          <a:p>
            <a:pPr algn="just"/>
            <a:endParaRPr lang="es-MX" sz="2000" dirty="0" smtClean="0">
              <a:latin typeface="Arial Black" panose="020B0A04020102020204" pitchFamily="34" charset="0"/>
            </a:endParaRPr>
          </a:p>
          <a:p>
            <a:pPr algn="just"/>
            <a:r>
              <a:rPr lang="es-MX" sz="2000" dirty="0" smtClean="0">
                <a:latin typeface="Arial Black" panose="020B0A04020102020204" pitchFamily="34" charset="0"/>
              </a:rPr>
              <a:t>Se recomienda un kilogramo de urea adicional, a la dosis de la fórmula completa, 40 días después de la floración, si hay riego; sino, debe adicionarse en el inicio de la estación lluviosa.</a:t>
            </a:r>
          </a:p>
          <a:p>
            <a:pPr algn="just"/>
            <a:endParaRPr lang="es-MX" sz="2000" dirty="0" smtClean="0">
              <a:latin typeface="Arial Black" panose="020B0A04020102020204" pitchFamily="34" charset="0"/>
            </a:endParaRPr>
          </a:p>
          <a:p>
            <a:pPr algn="just"/>
            <a:r>
              <a:rPr lang="es-MX" sz="2000" dirty="0" smtClean="0">
                <a:latin typeface="Arial Black" panose="020B0A04020102020204" pitchFamily="34" charset="0"/>
              </a:rPr>
              <a:t>Es recomendable aplicar, por medio de fertilizantes foliares, </a:t>
            </a:r>
            <a:r>
              <a:rPr lang="es-MX" sz="2000" dirty="0" err="1" smtClean="0">
                <a:latin typeface="Arial Black" panose="020B0A04020102020204" pitchFamily="34" charset="0"/>
              </a:rPr>
              <a:t>microelementos</a:t>
            </a:r>
            <a:r>
              <a:rPr lang="es-MX" sz="2000" dirty="0" smtClean="0">
                <a:latin typeface="Arial Black" panose="020B0A04020102020204" pitchFamily="34" charset="0"/>
              </a:rPr>
              <a:t> como: cobre, zinc, manganeso y boro una o dos veces al año.</a:t>
            </a:r>
          </a:p>
          <a:p>
            <a:pPr algn="just"/>
            <a:endParaRPr lang="es-MX" sz="2000" dirty="0">
              <a:latin typeface="Arial Black" panose="020B0A04020102020204" pitchFamily="34" charset="0"/>
            </a:endParaRPr>
          </a:p>
        </p:txBody>
      </p:sp>
    </p:spTree>
    <p:extLst>
      <p:ext uri="{BB962C8B-B14F-4D97-AF65-F5344CB8AC3E}">
        <p14:creationId xmlns:p14="http://schemas.microsoft.com/office/powerpoint/2010/main" val="2046849849"/>
      </p:ext>
    </p:extLst>
  </p:cSld>
  <p:clrMapOvr>
    <a:masterClrMapping/>
  </p:clrMapOvr>
  <p:transition spd="slow">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33128" y="4149080"/>
            <a:ext cx="7558160" cy="2016224"/>
          </a:xfrm>
        </p:spPr>
        <p:txBody>
          <a:bodyPr>
            <a:noAutofit/>
          </a:bodyPr>
          <a:lstStyle/>
          <a:p>
            <a:pPr marL="0" indent="0" algn="just">
              <a:buNone/>
            </a:pPr>
            <a:r>
              <a:rPr lang="es-MX" sz="2000" dirty="0" smtClean="0">
                <a:latin typeface="Arial Black" panose="020B0A04020102020204" pitchFamily="34" charset="0"/>
              </a:rPr>
              <a:t>Aunque en </a:t>
            </a:r>
            <a:r>
              <a:rPr lang="es-MX" sz="2000" dirty="0">
                <a:latin typeface="Arial Black" panose="020B0A04020102020204" pitchFamily="34" charset="0"/>
              </a:rPr>
              <a:t>los primeros tres años de desarrollo, los árboles de aguacate requieren poca atención en cuando a poda, pero luego se debe procurar mantenerlo bien formado, de manera que las labores culturales y la cosecha se faciliten.</a:t>
            </a:r>
          </a:p>
          <a:p>
            <a:pPr marL="0" indent="0" algn="just">
              <a:buNone/>
            </a:pPr>
            <a:endParaRPr lang="es-MX" sz="2000" dirty="0" smtClean="0">
              <a:latin typeface="Arial Black" panose="020B0A04020102020204" pitchFamily="34" charset="0"/>
            </a:endParaRPr>
          </a:p>
          <a:p>
            <a:endParaRPr lang="es-MX" sz="2000" dirty="0">
              <a:latin typeface="Arial Black" panose="020B0A04020102020204" pitchFamily="34" charset="0"/>
            </a:endParaRPr>
          </a:p>
        </p:txBody>
      </p:sp>
      <p:sp>
        <p:nvSpPr>
          <p:cNvPr id="5" name="Rectángulo 4"/>
          <p:cNvSpPr/>
          <p:nvPr/>
        </p:nvSpPr>
        <p:spPr>
          <a:xfrm>
            <a:off x="899592" y="764704"/>
            <a:ext cx="963469" cy="400110"/>
          </a:xfrm>
          <a:prstGeom prst="rect">
            <a:avLst/>
          </a:prstGeom>
        </p:spPr>
        <p:txBody>
          <a:bodyPr wrap="none">
            <a:spAutoFit/>
          </a:bodyPr>
          <a:lstStyle/>
          <a:p>
            <a:r>
              <a:rPr lang="es-MX" sz="2000" b="1" dirty="0" smtClean="0">
                <a:latin typeface="Arial Black" panose="020B0A04020102020204" pitchFamily="34" charset="0"/>
              </a:rPr>
              <a:t>Poda </a:t>
            </a:r>
            <a:endParaRPr lang="es-MX" sz="2000" b="1" dirty="0">
              <a:latin typeface="Arial Black" panose="020B0A04020102020204" pitchFamily="34" charset="0"/>
            </a:endParaRPr>
          </a:p>
        </p:txBody>
      </p:sp>
      <p:sp>
        <p:nvSpPr>
          <p:cNvPr id="4" name="CuadroTexto 3"/>
          <p:cNvSpPr txBox="1"/>
          <p:nvPr/>
        </p:nvSpPr>
        <p:spPr>
          <a:xfrm>
            <a:off x="899592" y="1484784"/>
            <a:ext cx="7920880" cy="2246769"/>
          </a:xfrm>
          <a:prstGeom prst="rect">
            <a:avLst/>
          </a:prstGeom>
          <a:noFill/>
        </p:spPr>
        <p:txBody>
          <a:bodyPr wrap="square" rtlCol="0">
            <a:spAutoFit/>
          </a:bodyPr>
          <a:lstStyle/>
          <a:p>
            <a:r>
              <a:rPr lang="es-MX" sz="2000" dirty="0" smtClean="0">
                <a:latin typeface="Arial Black" panose="020B0A04020102020204" pitchFamily="34" charset="0"/>
              </a:rPr>
              <a:t>El crecimiento del árbol es constante y año con año se van reduciendo los espacios, al tiempo, esto propicia el descenso de la producción por falta de penetración de la luz solar; por lo tanto es conveniente aplicar diferentes tipos de poda según la edad de los aguacates que  entre uno paulatino y va cubriendo </a:t>
            </a:r>
            <a:r>
              <a:rPr lang="es-MX" sz="2000" dirty="0">
                <a:latin typeface="Arial Black" panose="020B0A04020102020204" pitchFamily="34" charset="0"/>
              </a:rPr>
              <a:t>(Morales-García, s/f</a:t>
            </a:r>
            <a:r>
              <a:rPr lang="es-MX" sz="2000" dirty="0" smtClean="0">
                <a:latin typeface="Arial Black" panose="020B0A04020102020204" pitchFamily="34" charset="0"/>
              </a:rPr>
              <a:t>).</a:t>
            </a:r>
            <a:endParaRPr lang="es-MX" sz="2000" dirty="0">
              <a:latin typeface="Arial Black" panose="020B0A04020102020204" pitchFamily="34" charset="0"/>
            </a:endParaRPr>
          </a:p>
        </p:txBody>
      </p:sp>
    </p:spTree>
  </p:cSld>
  <p:clrMapOvr>
    <a:masterClrMapping/>
  </p:clrMapOvr>
  <p:transition spd="slow">
    <p:comb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827584" y="836712"/>
            <a:ext cx="7560839" cy="1631216"/>
          </a:xfrm>
          <a:prstGeom prst="rect">
            <a:avLst/>
          </a:prstGeom>
        </p:spPr>
        <p:txBody>
          <a:bodyPr wrap="square">
            <a:spAutoFit/>
          </a:bodyPr>
          <a:lstStyle/>
          <a:p>
            <a:pPr algn="just"/>
            <a:r>
              <a:rPr lang="es-MX" sz="2000" dirty="0">
                <a:latin typeface="Arial Black" panose="020B0A04020102020204" pitchFamily="34" charset="0"/>
              </a:rPr>
              <a:t>Poda de árboles recién plantados. Se aplica para estimular la brotación y compensar la pérdida de raíces. Se cortan a la mitad las hojas o se eliminar las hojas de los primeros cuatro nudos (</a:t>
            </a:r>
            <a:r>
              <a:rPr lang="es-MX" sz="2000" dirty="0" smtClean="0">
                <a:latin typeface="Arial Black" panose="020B0A04020102020204" pitchFamily="34" charset="0"/>
              </a:rPr>
              <a:t>Morales-García et al., </a:t>
            </a:r>
            <a:r>
              <a:rPr lang="es-MX" sz="2000" dirty="0">
                <a:latin typeface="Arial Black" panose="020B0A04020102020204" pitchFamily="34" charset="0"/>
              </a:rPr>
              <a:t>s/f).</a:t>
            </a:r>
          </a:p>
        </p:txBody>
      </p:sp>
      <p:sp>
        <p:nvSpPr>
          <p:cNvPr id="6" name="Rectángulo 5"/>
          <p:cNvSpPr/>
          <p:nvPr/>
        </p:nvSpPr>
        <p:spPr>
          <a:xfrm>
            <a:off x="827584" y="2879574"/>
            <a:ext cx="7416824" cy="1323439"/>
          </a:xfrm>
          <a:prstGeom prst="rect">
            <a:avLst/>
          </a:prstGeom>
        </p:spPr>
        <p:txBody>
          <a:bodyPr wrap="square">
            <a:spAutoFit/>
          </a:bodyPr>
          <a:lstStyle/>
          <a:p>
            <a:pPr algn="just"/>
            <a:r>
              <a:rPr lang="es-MX" sz="2000" dirty="0">
                <a:latin typeface="Arial Black" panose="020B0A04020102020204" pitchFamily="34" charset="0"/>
              </a:rPr>
              <a:t>Poda de árboles jóvenes o de formación. Se eliminan los chupones y ramas que emerjan cercanas al injerto, dejando tres o cuatro ramas principales (Morales-García et al., s/f).</a:t>
            </a:r>
          </a:p>
        </p:txBody>
      </p:sp>
    </p:spTree>
    <p:extLst>
      <p:ext uri="{BB962C8B-B14F-4D97-AF65-F5344CB8AC3E}">
        <p14:creationId xmlns:p14="http://schemas.microsoft.com/office/powerpoint/2010/main" val="3272213079"/>
      </p:ext>
    </p:extLst>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txBox="1">
            <a:spLocks/>
          </p:cNvSpPr>
          <p:nvPr/>
        </p:nvSpPr>
        <p:spPr>
          <a:xfrm>
            <a:off x="683568" y="548681"/>
            <a:ext cx="8003232" cy="2592288"/>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MX" sz="2000" dirty="0" smtClean="0">
                <a:latin typeface="Arial Black" panose="020B0A04020102020204" pitchFamily="34" charset="0"/>
              </a:rPr>
              <a:t>Poda de árboles adultos. A partir de la producción no deben hacerse podas fuertes. Se podan las ramas cercanas al suelo, se elimina el brote central y los terminales de la ramas laterales, las ramas internas que no reciban suficiente luz. La poda se efectúa durante el mes de junio o después de la cosecha </a:t>
            </a:r>
            <a:r>
              <a:rPr lang="es-MX" sz="2000" dirty="0">
                <a:latin typeface="Arial Black" panose="020B0A04020102020204" pitchFamily="34" charset="0"/>
              </a:rPr>
              <a:t>(Morales-García et al., s/f).</a:t>
            </a:r>
          </a:p>
          <a:p>
            <a:pPr marL="0" indent="0" algn="just">
              <a:buFont typeface="Arial" pitchFamily="34" charset="0"/>
              <a:buNone/>
            </a:pPr>
            <a:endParaRPr lang="es-MX" sz="2000" dirty="0">
              <a:latin typeface="Arial Black" panose="020B0A04020102020204" pitchFamily="34" charset="0"/>
            </a:endParaRPr>
          </a:p>
        </p:txBody>
      </p:sp>
      <p:sp>
        <p:nvSpPr>
          <p:cNvPr id="4" name="CuadroTexto 3"/>
          <p:cNvSpPr txBox="1"/>
          <p:nvPr/>
        </p:nvSpPr>
        <p:spPr>
          <a:xfrm>
            <a:off x="827584" y="3645024"/>
            <a:ext cx="7776864" cy="1938992"/>
          </a:xfrm>
          <a:prstGeom prst="rect">
            <a:avLst/>
          </a:prstGeom>
          <a:noFill/>
        </p:spPr>
        <p:txBody>
          <a:bodyPr wrap="square" rtlCol="0">
            <a:spAutoFit/>
          </a:bodyPr>
          <a:lstStyle/>
          <a:p>
            <a:pPr algn="just"/>
            <a:r>
              <a:rPr lang="es-MX" sz="2000" dirty="0" smtClean="0">
                <a:latin typeface="Arial Black" panose="020B0A04020102020204" pitchFamily="34" charset="0"/>
              </a:rPr>
              <a:t>Poda de rejuvenecimiento. Deseable en árboles de más de 20 años, cuando las copas de los árboles se juntan y la fructificación disminuido. Se eliminan todas las ramas a una altura de 1.0-1.5 m por arriba del injerto. Pudiendo aplicarse de manera total o por líneas alternas </a:t>
            </a:r>
            <a:r>
              <a:rPr lang="es-MX" sz="2000" dirty="0">
                <a:latin typeface="Arial Black" panose="020B0A04020102020204" pitchFamily="34" charset="0"/>
              </a:rPr>
              <a:t>(Morales-García et al., s/f</a:t>
            </a:r>
            <a:r>
              <a:rPr lang="es-MX" sz="2000" dirty="0" smtClean="0">
                <a:latin typeface="Arial Black" panose="020B0A04020102020204" pitchFamily="34" charset="0"/>
              </a:rPr>
              <a:t>).</a:t>
            </a:r>
            <a:endParaRPr lang="es-MX" sz="2000" dirty="0">
              <a:latin typeface="Arial Black" panose="020B0A04020102020204" pitchFamily="34" charset="0"/>
            </a:endParaRPr>
          </a:p>
        </p:txBody>
      </p:sp>
    </p:spTree>
    <p:extLst>
      <p:ext uri="{BB962C8B-B14F-4D97-AF65-F5344CB8AC3E}">
        <p14:creationId xmlns:p14="http://schemas.microsoft.com/office/powerpoint/2010/main" val="2094432572"/>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6" name="5 Imagen" descr="http://upload.wikimedia.org/wikipedia/commons/thumb/a/a8/Aguacate_con_racimo_de_frutos.JPG/300px-Aguacate_con_racimo_de_frutos.JP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cSld>
  <p:clrMapOvr>
    <a:masterClrMapping/>
  </p:clrMapOvr>
  <p:transition spd="slow">
    <p:newsfla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3 Imagen" descr="http://upload.wikimedia.org/wikipedia/commons/thumb/2/2e/Avocado_Seedling.jpg/220px-Avocado_Seedling.jp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8820472" cy="6858000"/>
          </a:xfrm>
          <a:prstGeom prst="rect">
            <a:avLst/>
          </a:prstGeom>
          <a:noFill/>
          <a:ln>
            <a:noFill/>
          </a:ln>
        </p:spPr>
      </p:pic>
    </p:spTree>
  </p:cSld>
  <p:clrMapOvr>
    <a:masterClrMapping/>
  </p:clrMapOvr>
  <p:transition spd="slow">
    <p:comb/>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78098"/>
          </a:xfrm>
        </p:spPr>
        <p:txBody>
          <a:bodyPr>
            <a:normAutofit/>
          </a:bodyPr>
          <a:lstStyle/>
          <a:p>
            <a:r>
              <a:rPr lang="es-MX" sz="2000" b="1" dirty="0" smtClean="0">
                <a:latin typeface="Arial Black" panose="020B0A04020102020204" pitchFamily="34" charset="0"/>
              </a:rPr>
              <a:t>COSECHA</a:t>
            </a:r>
            <a:r>
              <a:rPr lang="es-MX" sz="2000" dirty="0" smtClean="0">
                <a:latin typeface="Arial Black" panose="020B0A04020102020204" pitchFamily="34" charset="0"/>
              </a:rPr>
              <a:t/>
            </a:r>
            <a:br>
              <a:rPr lang="es-MX" sz="2000" dirty="0" smtClean="0">
                <a:latin typeface="Arial Black" panose="020B0A04020102020204" pitchFamily="34" charset="0"/>
              </a:rPr>
            </a:br>
            <a:endParaRPr lang="es-MX" sz="2000" dirty="0">
              <a:latin typeface="Arial Black" panose="020B0A04020102020204" pitchFamily="34" charset="0"/>
            </a:endParaRPr>
          </a:p>
        </p:txBody>
      </p:sp>
      <p:sp>
        <p:nvSpPr>
          <p:cNvPr id="3" name="2 Marcador de contenido"/>
          <p:cNvSpPr>
            <a:spLocks noGrp="1"/>
          </p:cNvSpPr>
          <p:nvPr>
            <p:ph idx="1"/>
          </p:nvPr>
        </p:nvSpPr>
        <p:spPr>
          <a:xfrm>
            <a:off x="395536" y="1124744"/>
            <a:ext cx="8208912" cy="3312368"/>
          </a:xfrm>
        </p:spPr>
        <p:txBody>
          <a:bodyPr>
            <a:normAutofit/>
          </a:bodyPr>
          <a:lstStyle/>
          <a:p>
            <a:pPr marL="0" indent="0" algn="just">
              <a:buNone/>
            </a:pPr>
            <a:r>
              <a:rPr lang="es-MX" sz="2000" dirty="0">
                <a:latin typeface="Arial Black" panose="020B0A04020102020204" pitchFamily="34" charset="0"/>
              </a:rPr>
              <a:t>L</a:t>
            </a:r>
            <a:r>
              <a:rPr lang="es-MX" sz="2000" dirty="0" smtClean="0">
                <a:latin typeface="Arial Black" panose="020B0A04020102020204" pitchFamily="34" charset="0"/>
              </a:rPr>
              <a:t>a </a:t>
            </a:r>
            <a:r>
              <a:rPr lang="es-MX" sz="2000" dirty="0">
                <a:latin typeface="Arial Black" panose="020B0A04020102020204" pitchFamily="34" charset="0"/>
              </a:rPr>
              <a:t>primera </a:t>
            </a:r>
            <a:r>
              <a:rPr lang="es-MX" sz="2000" dirty="0" smtClean="0">
                <a:latin typeface="Arial Black" panose="020B0A04020102020204" pitchFamily="34" charset="0"/>
              </a:rPr>
              <a:t>cosecha se presenta a </a:t>
            </a:r>
            <a:r>
              <a:rPr lang="es-MX" sz="2000" dirty="0">
                <a:latin typeface="Arial Black" panose="020B0A04020102020204" pitchFamily="34" charset="0"/>
              </a:rPr>
              <a:t>los cinco años en árboles injertados. </a:t>
            </a:r>
            <a:endParaRPr lang="es-MX" sz="2000" dirty="0" smtClean="0">
              <a:latin typeface="Arial Black" panose="020B0A04020102020204" pitchFamily="34" charset="0"/>
            </a:endParaRPr>
          </a:p>
          <a:p>
            <a:pPr marL="0" indent="0" algn="just">
              <a:buNone/>
            </a:pPr>
            <a:endParaRPr lang="es-MX" sz="2000" dirty="0" smtClean="0">
              <a:latin typeface="Arial Black" panose="020B0A04020102020204" pitchFamily="34" charset="0"/>
            </a:endParaRPr>
          </a:p>
          <a:p>
            <a:pPr marL="0" indent="0" algn="just">
              <a:buNone/>
            </a:pPr>
            <a:r>
              <a:rPr lang="es-MX" sz="2000" dirty="0" smtClean="0">
                <a:latin typeface="Arial Black" panose="020B0A04020102020204" pitchFamily="34" charset="0"/>
              </a:rPr>
              <a:t>El </a:t>
            </a:r>
            <a:r>
              <a:rPr lang="es-MX" sz="2000" dirty="0">
                <a:latin typeface="Arial Black" panose="020B0A04020102020204" pitchFamily="34" charset="0"/>
              </a:rPr>
              <a:t>grado óptimo de madurez del fruto para realizar la recolección, es difícil de determinar por la diversidad de variedades y ambientes, por las variaciones en la duración de período de floración a cosecha y por las diferencias en el contenido de aceites que se van acumulando durante la maduración del fruto. </a:t>
            </a:r>
          </a:p>
        </p:txBody>
      </p:sp>
      <p:sp>
        <p:nvSpPr>
          <p:cNvPr id="4" name="CuadroTexto 3"/>
          <p:cNvSpPr txBox="1"/>
          <p:nvPr/>
        </p:nvSpPr>
        <p:spPr>
          <a:xfrm>
            <a:off x="395536" y="4538469"/>
            <a:ext cx="8208912" cy="1323439"/>
          </a:xfrm>
          <a:prstGeom prst="rect">
            <a:avLst/>
          </a:prstGeom>
          <a:noFill/>
        </p:spPr>
        <p:txBody>
          <a:bodyPr wrap="square" rtlCol="0">
            <a:spAutoFit/>
          </a:bodyPr>
          <a:lstStyle/>
          <a:p>
            <a:pPr algn="just"/>
            <a:r>
              <a:rPr lang="es-MX" sz="2000" dirty="0" smtClean="0">
                <a:latin typeface="Arial Black" panose="020B0A04020102020204" pitchFamily="34" charset="0"/>
              </a:rPr>
              <a:t>Según Anónimo (2004), las plantaciones de aguacate inician su producción al tercer año de siembra y se estabilizan a partir del séptimo u octavo año con rendimientos de 20 toneladas por hectárea.</a:t>
            </a:r>
            <a:endParaRPr lang="es-MX" sz="2000" dirty="0">
              <a:latin typeface="Arial Black" panose="020B0A04020102020204" pitchFamily="34" charset="0"/>
            </a:endParaRPr>
          </a:p>
        </p:txBody>
      </p:sp>
    </p:spTree>
  </p:cSld>
  <p:clrMapOvr>
    <a:masterClrMapping/>
  </p:clrMapOvr>
  <p:transition spd="slow">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726683815"/>
              </p:ext>
            </p:extLst>
          </p:nvPr>
        </p:nvGraphicFramePr>
        <p:xfrm>
          <a:off x="288148" y="1611858"/>
          <a:ext cx="4104456" cy="3689350"/>
        </p:xfrm>
        <a:graphic>
          <a:graphicData uri="http://schemas.openxmlformats.org/drawingml/2006/table">
            <a:tbl>
              <a:tblPr/>
              <a:tblGrid>
                <a:gridCol w="1868930"/>
                <a:gridCol w="2235526"/>
              </a:tblGrid>
              <a:tr h="503971">
                <a:tc>
                  <a:txBody>
                    <a:bodyPr/>
                    <a:lstStyle/>
                    <a:p>
                      <a:pPr>
                        <a:lnSpc>
                          <a:spcPct val="150000"/>
                        </a:lnSpc>
                        <a:spcBef>
                          <a:spcPts val="600"/>
                        </a:spcBef>
                        <a:spcAft>
                          <a:spcPts val="840"/>
                        </a:spcAft>
                      </a:pPr>
                      <a:r>
                        <a:rPr lang="es-MX" sz="2000" b="0" u="sng" dirty="0" smtClean="0">
                          <a:solidFill>
                            <a:schemeClr val="tx1"/>
                          </a:solidFill>
                          <a:latin typeface="Arial Black" panose="020B0A04020102020204" pitchFamily="34" charset="0"/>
                          <a:ea typeface="Times New Roman"/>
                          <a:cs typeface="Times New Roman"/>
                        </a:rPr>
                        <a:t>Reino</a:t>
                      </a:r>
                      <a:endParaRPr lang="es-MX" sz="2000" b="0" dirty="0">
                        <a:solidFill>
                          <a:schemeClr val="tx1"/>
                        </a:solidFill>
                        <a:latin typeface="Arial Black" panose="020B0A04020102020204" pitchFamily="34" charset="0"/>
                        <a:ea typeface="Calibri"/>
                        <a:cs typeface="Times New Roman"/>
                      </a:endParaRPr>
                    </a:p>
                  </a:txBody>
                  <a:tcPr marL="34925" marR="34925" marT="34925" marB="34925" anchor="ctr">
                    <a:lnL>
                      <a:noFill/>
                    </a:lnL>
                    <a:lnR>
                      <a:noFill/>
                    </a:lnR>
                    <a:lnT>
                      <a:noFill/>
                    </a:lnT>
                    <a:lnB>
                      <a:noFill/>
                    </a:lnB>
                    <a:solidFill>
                      <a:srgbClr val="F9F9F9"/>
                    </a:solidFill>
                  </a:tcPr>
                </a:tc>
                <a:tc>
                  <a:txBody>
                    <a:bodyPr/>
                    <a:lstStyle/>
                    <a:p>
                      <a:pPr>
                        <a:lnSpc>
                          <a:spcPct val="150000"/>
                        </a:lnSpc>
                        <a:spcBef>
                          <a:spcPts val="600"/>
                        </a:spcBef>
                        <a:spcAft>
                          <a:spcPts val="840"/>
                        </a:spcAft>
                      </a:pPr>
                      <a:r>
                        <a:rPr lang="es-MX" sz="2000" b="0" u="sng" dirty="0" err="1">
                          <a:solidFill>
                            <a:schemeClr val="tx1"/>
                          </a:solidFill>
                          <a:latin typeface="Arial Black" panose="020B0A04020102020204" pitchFamily="34" charset="0"/>
                          <a:ea typeface="Times New Roman"/>
                          <a:cs typeface="Times New Roman"/>
                        </a:rPr>
                        <a:t>Plantae</a:t>
                      </a:r>
                      <a:endParaRPr lang="es-MX" sz="2000" b="0" dirty="0">
                        <a:solidFill>
                          <a:schemeClr val="tx1"/>
                        </a:solidFill>
                        <a:latin typeface="Arial Black" panose="020B0A04020102020204" pitchFamily="34" charset="0"/>
                        <a:ea typeface="Calibri"/>
                        <a:cs typeface="Times New Roman"/>
                      </a:endParaRPr>
                    </a:p>
                  </a:txBody>
                  <a:tcPr marL="34925" marR="34925" marT="34925" marB="34925" anchor="ctr">
                    <a:lnL>
                      <a:noFill/>
                    </a:lnL>
                    <a:lnR>
                      <a:noFill/>
                    </a:lnR>
                    <a:lnT>
                      <a:noFill/>
                    </a:lnT>
                    <a:lnB>
                      <a:noFill/>
                    </a:lnB>
                    <a:solidFill>
                      <a:srgbClr val="F9F9F9"/>
                    </a:solidFill>
                  </a:tcPr>
                </a:tc>
              </a:tr>
              <a:tr h="503971">
                <a:tc>
                  <a:txBody>
                    <a:bodyPr/>
                    <a:lstStyle/>
                    <a:p>
                      <a:pPr>
                        <a:lnSpc>
                          <a:spcPct val="150000"/>
                        </a:lnSpc>
                        <a:spcBef>
                          <a:spcPts val="600"/>
                        </a:spcBef>
                        <a:spcAft>
                          <a:spcPts val="840"/>
                        </a:spcAft>
                      </a:pPr>
                      <a:r>
                        <a:rPr lang="es-MX" sz="2000" b="0" u="sng" dirty="0" smtClean="0">
                          <a:solidFill>
                            <a:schemeClr val="tx1"/>
                          </a:solidFill>
                          <a:latin typeface="Arial Black" panose="020B0A04020102020204" pitchFamily="34" charset="0"/>
                          <a:ea typeface="Times New Roman"/>
                          <a:cs typeface="Times New Roman"/>
                        </a:rPr>
                        <a:t>División</a:t>
                      </a:r>
                      <a:endParaRPr lang="es-MX" sz="2000" b="0" dirty="0">
                        <a:solidFill>
                          <a:schemeClr val="tx1"/>
                        </a:solidFill>
                        <a:latin typeface="Arial Black" panose="020B0A04020102020204" pitchFamily="34" charset="0"/>
                        <a:ea typeface="Calibri"/>
                        <a:cs typeface="Times New Roman"/>
                      </a:endParaRPr>
                    </a:p>
                  </a:txBody>
                  <a:tcPr marL="34925" marR="34925" marT="34925" marB="34925" anchor="ctr">
                    <a:lnL>
                      <a:noFill/>
                    </a:lnL>
                    <a:lnR>
                      <a:noFill/>
                    </a:lnR>
                    <a:lnT>
                      <a:noFill/>
                    </a:lnT>
                    <a:lnB>
                      <a:noFill/>
                    </a:lnB>
                    <a:solidFill>
                      <a:srgbClr val="F9F9F9"/>
                    </a:solidFill>
                  </a:tcPr>
                </a:tc>
                <a:tc>
                  <a:txBody>
                    <a:bodyPr/>
                    <a:lstStyle/>
                    <a:p>
                      <a:pPr>
                        <a:lnSpc>
                          <a:spcPct val="150000"/>
                        </a:lnSpc>
                        <a:spcBef>
                          <a:spcPts val="600"/>
                        </a:spcBef>
                        <a:spcAft>
                          <a:spcPts val="840"/>
                        </a:spcAft>
                      </a:pPr>
                      <a:r>
                        <a:rPr lang="es-MX" sz="2000" b="0" u="sng" dirty="0" err="1">
                          <a:solidFill>
                            <a:schemeClr val="tx1"/>
                          </a:solidFill>
                          <a:latin typeface="Arial Black" panose="020B0A04020102020204" pitchFamily="34" charset="0"/>
                          <a:ea typeface="Times New Roman"/>
                          <a:cs typeface="Times New Roman"/>
                        </a:rPr>
                        <a:t>Magnoliophyta</a:t>
                      </a:r>
                      <a:endParaRPr lang="es-MX" sz="2000" b="0" dirty="0">
                        <a:solidFill>
                          <a:schemeClr val="tx1"/>
                        </a:solidFill>
                        <a:latin typeface="Arial Black" panose="020B0A04020102020204" pitchFamily="34" charset="0"/>
                        <a:ea typeface="Calibri"/>
                        <a:cs typeface="Times New Roman"/>
                      </a:endParaRPr>
                    </a:p>
                  </a:txBody>
                  <a:tcPr marL="34925" marR="34925" marT="34925" marB="34925" anchor="ctr">
                    <a:lnL>
                      <a:noFill/>
                    </a:lnL>
                    <a:lnR>
                      <a:noFill/>
                    </a:lnR>
                    <a:lnT>
                      <a:noFill/>
                    </a:lnT>
                    <a:lnB>
                      <a:noFill/>
                    </a:lnB>
                    <a:solidFill>
                      <a:srgbClr val="F9F9F9"/>
                    </a:solidFill>
                  </a:tcPr>
                </a:tc>
              </a:tr>
              <a:tr h="503971">
                <a:tc>
                  <a:txBody>
                    <a:bodyPr/>
                    <a:lstStyle/>
                    <a:p>
                      <a:pPr>
                        <a:lnSpc>
                          <a:spcPct val="150000"/>
                        </a:lnSpc>
                        <a:spcBef>
                          <a:spcPts val="600"/>
                        </a:spcBef>
                        <a:spcAft>
                          <a:spcPts val="840"/>
                        </a:spcAft>
                      </a:pPr>
                      <a:r>
                        <a:rPr lang="es-MX" sz="2000" b="0" u="sng" dirty="0" smtClean="0">
                          <a:solidFill>
                            <a:schemeClr val="tx1"/>
                          </a:solidFill>
                          <a:latin typeface="Arial Black" panose="020B0A04020102020204" pitchFamily="34" charset="0"/>
                          <a:ea typeface="Times New Roman"/>
                          <a:cs typeface="Times New Roman"/>
                        </a:rPr>
                        <a:t>Clase</a:t>
                      </a:r>
                      <a:endParaRPr lang="es-MX" sz="2000" b="0" dirty="0">
                        <a:solidFill>
                          <a:schemeClr val="tx1"/>
                        </a:solidFill>
                        <a:latin typeface="Arial Black" panose="020B0A04020102020204" pitchFamily="34" charset="0"/>
                        <a:ea typeface="Calibri"/>
                        <a:cs typeface="Times New Roman"/>
                      </a:endParaRPr>
                    </a:p>
                  </a:txBody>
                  <a:tcPr marL="34925" marR="34925" marT="34925" marB="34925" anchor="ctr">
                    <a:lnL>
                      <a:noFill/>
                    </a:lnL>
                    <a:lnR>
                      <a:noFill/>
                    </a:lnR>
                    <a:lnT>
                      <a:noFill/>
                    </a:lnT>
                    <a:lnB>
                      <a:noFill/>
                    </a:lnB>
                    <a:solidFill>
                      <a:srgbClr val="F9F9F9"/>
                    </a:solidFill>
                  </a:tcPr>
                </a:tc>
                <a:tc>
                  <a:txBody>
                    <a:bodyPr/>
                    <a:lstStyle/>
                    <a:p>
                      <a:pPr>
                        <a:lnSpc>
                          <a:spcPct val="150000"/>
                        </a:lnSpc>
                        <a:spcBef>
                          <a:spcPts val="600"/>
                        </a:spcBef>
                        <a:spcAft>
                          <a:spcPts val="840"/>
                        </a:spcAft>
                      </a:pPr>
                      <a:r>
                        <a:rPr lang="es-MX" sz="2000" b="0" u="sng" dirty="0" err="1">
                          <a:solidFill>
                            <a:schemeClr val="tx1"/>
                          </a:solidFill>
                          <a:latin typeface="Arial Black" panose="020B0A04020102020204" pitchFamily="34" charset="0"/>
                          <a:ea typeface="Times New Roman"/>
                          <a:cs typeface="Times New Roman"/>
                        </a:rPr>
                        <a:t>Magnoliopsida</a:t>
                      </a:r>
                      <a:endParaRPr lang="es-MX" sz="2000" b="0" dirty="0">
                        <a:solidFill>
                          <a:schemeClr val="tx1"/>
                        </a:solidFill>
                        <a:latin typeface="Arial Black" panose="020B0A04020102020204" pitchFamily="34" charset="0"/>
                        <a:ea typeface="Calibri"/>
                        <a:cs typeface="Times New Roman"/>
                      </a:endParaRPr>
                    </a:p>
                  </a:txBody>
                  <a:tcPr marL="34925" marR="34925" marT="34925" marB="34925" anchor="ctr">
                    <a:lnL>
                      <a:noFill/>
                    </a:lnL>
                    <a:lnR>
                      <a:noFill/>
                    </a:lnR>
                    <a:lnT>
                      <a:noFill/>
                    </a:lnT>
                    <a:lnB>
                      <a:noFill/>
                    </a:lnB>
                    <a:solidFill>
                      <a:srgbClr val="F9F9F9"/>
                    </a:solidFill>
                  </a:tcPr>
                </a:tc>
              </a:tr>
              <a:tr h="503971">
                <a:tc>
                  <a:txBody>
                    <a:bodyPr/>
                    <a:lstStyle/>
                    <a:p>
                      <a:pPr>
                        <a:lnSpc>
                          <a:spcPct val="150000"/>
                        </a:lnSpc>
                        <a:spcBef>
                          <a:spcPts val="600"/>
                        </a:spcBef>
                        <a:spcAft>
                          <a:spcPts val="840"/>
                        </a:spcAft>
                      </a:pPr>
                      <a:r>
                        <a:rPr lang="es-MX" sz="2000" b="0" u="sng" dirty="0" smtClean="0">
                          <a:solidFill>
                            <a:schemeClr val="tx1"/>
                          </a:solidFill>
                          <a:latin typeface="Arial Black" panose="020B0A04020102020204" pitchFamily="34" charset="0"/>
                          <a:ea typeface="Times New Roman"/>
                          <a:cs typeface="Times New Roman"/>
                        </a:rPr>
                        <a:t>Orden</a:t>
                      </a:r>
                      <a:endParaRPr lang="es-MX" sz="2000" b="0" dirty="0">
                        <a:solidFill>
                          <a:schemeClr val="tx1"/>
                        </a:solidFill>
                        <a:latin typeface="Arial Black" panose="020B0A04020102020204" pitchFamily="34" charset="0"/>
                        <a:ea typeface="Calibri"/>
                        <a:cs typeface="Times New Roman"/>
                      </a:endParaRPr>
                    </a:p>
                  </a:txBody>
                  <a:tcPr marL="34925" marR="34925" marT="34925" marB="34925" anchor="ctr">
                    <a:lnL>
                      <a:noFill/>
                    </a:lnL>
                    <a:lnR>
                      <a:noFill/>
                    </a:lnR>
                    <a:lnT>
                      <a:noFill/>
                    </a:lnT>
                    <a:lnB>
                      <a:noFill/>
                    </a:lnB>
                    <a:solidFill>
                      <a:srgbClr val="F9F9F9"/>
                    </a:solidFill>
                  </a:tcPr>
                </a:tc>
                <a:tc>
                  <a:txBody>
                    <a:bodyPr/>
                    <a:lstStyle/>
                    <a:p>
                      <a:pPr>
                        <a:lnSpc>
                          <a:spcPct val="150000"/>
                        </a:lnSpc>
                        <a:spcBef>
                          <a:spcPts val="600"/>
                        </a:spcBef>
                        <a:spcAft>
                          <a:spcPts val="840"/>
                        </a:spcAft>
                      </a:pPr>
                      <a:r>
                        <a:rPr lang="es-MX" sz="2000" b="0" u="sng" dirty="0">
                          <a:solidFill>
                            <a:schemeClr val="tx1"/>
                          </a:solidFill>
                          <a:latin typeface="Arial Black" panose="020B0A04020102020204" pitchFamily="34" charset="0"/>
                          <a:ea typeface="Times New Roman"/>
                          <a:cs typeface="Times New Roman"/>
                        </a:rPr>
                        <a:t>Laurales</a:t>
                      </a:r>
                      <a:endParaRPr lang="es-MX" sz="2000" b="0" dirty="0">
                        <a:solidFill>
                          <a:schemeClr val="tx1"/>
                        </a:solidFill>
                        <a:latin typeface="Arial Black" panose="020B0A04020102020204" pitchFamily="34" charset="0"/>
                        <a:ea typeface="Calibri"/>
                        <a:cs typeface="Times New Roman"/>
                      </a:endParaRPr>
                    </a:p>
                  </a:txBody>
                  <a:tcPr marL="34925" marR="34925" marT="34925" marB="34925" anchor="ctr">
                    <a:lnL>
                      <a:noFill/>
                    </a:lnL>
                    <a:lnR>
                      <a:noFill/>
                    </a:lnR>
                    <a:lnT>
                      <a:noFill/>
                    </a:lnT>
                    <a:lnB>
                      <a:noFill/>
                    </a:lnB>
                    <a:solidFill>
                      <a:srgbClr val="F9F9F9"/>
                    </a:solidFill>
                  </a:tcPr>
                </a:tc>
              </a:tr>
              <a:tr h="503971">
                <a:tc>
                  <a:txBody>
                    <a:bodyPr/>
                    <a:lstStyle/>
                    <a:p>
                      <a:pPr>
                        <a:lnSpc>
                          <a:spcPct val="150000"/>
                        </a:lnSpc>
                        <a:spcBef>
                          <a:spcPts val="600"/>
                        </a:spcBef>
                        <a:spcAft>
                          <a:spcPts val="840"/>
                        </a:spcAft>
                      </a:pPr>
                      <a:r>
                        <a:rPr lang="es-MX" sz="2000" b="0" u="sng" dirty="0" smtClean="0">
                          <a:solidFill>
                            <a:schemeClr val="tx1"/>
                          </a:solidFill>
                          <a:latin typeface="Arial Black" panose="020B0A04020102020204" pitchFamily="34" charset="0"/>
                          <a:ea typeface="Times New Roman"/>
                          <a:cs typeface="Times New Roman"/>
                        </a:rPr>
                        <a:t>Familia</a:t>
                      </a:r>
                      <a:endParaRPr lang="es-MX" sz="2000" b="0" dirty="0">
                        <a:solidFill>
                          <a:schemeClr val="tx1"/>
                        </a:solidFill>
                        <a:latin typeface="Arial Black" panose="020B0A04020102020204" pitchFamily="34" charset="0"/>
                        <a:ea typeface="Calibri"/>
                        <a:cs typeface="Times New Roman"/>
                      </a:endParaRPr>
                    </a:p>
                  </a:txBody>
                  <a:tcPr marL="34925" marR="34925" marT="34925" marB="34925" anchor="ctr">
                    <a:lnL>
                      <a:noFill/>
                    </a:lnL>
                    <a:lnR>
                      <a:noFill/>
                    </a:lnR>
                    <a:lnT>
                      <a:noFill/>
                    </a:lnT>
                    <a:lnB>
                      <a:noFill/>
                    </a:lnB>
                    <a:solidFill>
                      <a:srgbClr val="F9F9F9"/>
                    </a:solidFill>
                  </a:tcPr>
                </a:tc>
                <a:tc>
                  <a:txBody>
                    <a:bodyPr/>
                    <a:lstStyle/>
                    <a:p>
                      <a:pPr>
                        <a:lnSpc>
                          <a:spcPct val="150000"/>
                        </a:lnSpc>
                        <a:spcBef>
                          <a:spcPts val="600"/>
                        </a:spcBef>
                        <a:spcAft>
                          <a:spcPts val="840"/>
                        </a:spcAft>
                      </a:pPr>
                      <a:r>
                        <a:rPr lang="es-MX" sz="2000" b="0" u="sng" dirty="0" err="1">
                          <a:solidFill>
                            <a:schemeClr val="tx1"/>
                          </a:solidFill>
                          <a:latin typeface="Arial Black" panose="020B0A04020102020204" pitchFamily="34" charset="0"/>
                          <a:ea typeface="Times New Roman"/>
                          <a:cs typeface="Times New Roman"/>
                        </a:rPr>
                        <a:t>Lauraceae</a:t>
                      </a:r>
                      <a:endParaRPr lang="es-MX" sz="2000" b="0" dirty="0">
                        <a:solidFill>
                          <a:schemeClr val="tx1"/>
                        </a:solidFill>
                        <a:latin typeface="Arial Black" panose="020B0A04020102020204" pitchFamily="34" charset="0"/>
                        <a:ea typeface="Calibri"/>
                        <a:cs typeface="Times New Roman"/>
                      </a:endParaRPr>
                    </a:p>
                  </a:txBody>
                  <a:tcPr marL="34925" marR="34925" marT="34925" marB="34925" anchor="ctr">
                    <a:lnL>
                      <a:noFill/>
                    </a:lnL>
                    <a:lnR>
                      <a:noFill/>
                    </a:lnR>
                    <a:lnT>
                      <a:noFill/>
                    </a:lnT>
                    <a:lnB>
                      <a:noFill/>
                    </a:lnB>
                    <a:solidFill>
                      <a:srgbClr val="F9F9F9"/>
                    </a:solidFill>
                  </a:tcPr>
                </a:tc>
              </a:tr>
              <a:tr h="503971">
                <a:tc>
                  <a:txBody>
                    <a:bodyPr/>
                    <a:lstStyle/>
                    <a:p>
                      <a:pPr>
                        <a:lnSpc>
                          <a:spcPct val="150000"/>
                        </a:lnSpc>
                        <a:spcBef>
                          <a:spcPts val="600"/>
                        </a:spcBef>
                        <a:spcAft>
                          <a:spcPts val="840"/>
                        </a:spcAft>
                      </a:pPr>
                      <a:r>
                        <a:rPr lang="es-MX" sz="2000" b="0" u="sng" dirty="0" smtClean="0">
                          <a:solidFill>
                            <a:schemeClr val="tx1"/>
                          </a:solidFill>
                          <a:latin typeface="Arial Black" panose="020B0A04020102020204" pitchFamily="34" charset="0"/>
                          <a:ea typeface="Times New Roman"/>
                          <a:cs typeface="Times New Roman"/>
                        </a:rPr>
                        <a:t>Género</a:t>
                      </a:r>
                      <a:endParaRPr lang="es-MX" sz="2000" b="0" dirty="0">
                        <a:solidFill>
                          <a:schemeClr val="tx1"/>
                        </a:solidFill>
                        <a:latin typeface="Arial Black" panose="020B0A04020102020204" pitchFamily="34" charset="0"/>
                        <a:ea typeface="Calibri"/>
                        <a:cs typeface="Times New Roman"/>
                      </a:endParaRPr>
                    </a:p>
                  </a:txBody>
                  <a:tcPr marL="34925" marR="34925" marT="34925" marB="34925" anchor="ctr">
                    <a:lnL>
                      <a:noFill/>
                    </a:lnL>
                    <a:lnR>
                      <a:noFill/>
                    </a:lnR>
                    <a:lnT>
                      <a:noFill/>
                    </a:lnT>
                    <a:lnB>
                      <a:noFill/>
                    </a:lnB>
                    <a:solidFill>
                      <a:srgbClr val="F9F9F9"/>
                    </a:solidFill>
                  </a:tcPr>
                </a:tc>
                <a:tc>
                  <a:txBody>
                    <a:bodyPr/>
                    <a:lstStyle/>
                    <a:p>
                      <a:pPr>
                        <a:lnSpc>
                          <a:spcPct val="150000"/>
                        </a:lnSpc>
                        <a:spcBef>
                          <a:spcPts val="600"/>
                        </a:spcBef>
                        <a:spcAft>
                          <a:spcPts val="840"/>
                        </a:spcAft>
                      </a:pPr>
                      <a:r>
                        <a:rPr lang="es-MX" sz="2000" b="0" i="1" u="sng" dirty="0" err="1">
                          <a:solidFill>
                            <a:schemeClr val="tx1"/>
                          </a:solidFill>
                          <a:latin typeface="Arial Black" panose="020B0A04020102020204" pitchFamily="34" charset="0"/>
                          <a:ea typeface="Times New Roman"/>
                          <a:cs typeface="Times New Roman"/>
                        </a:rPr>
                        <a:t>Persea</a:t>
                      </a:r>
                      <a:endParaRPr lang="es-MX" sz="2000" b="0" dirty="0">
                        <a:solidFill>
                          <a:schemeClr val="tx1"/>
                        </a:solidFill>
                        <a:latin typeface="Arial Black" panose="020B0A04020102020204" pitchFamily="34" charset="0"/>
                        <a:ea typeface="Calibri"/>
                        <a:cs typeface="Times New Roman"/>
                      </a:endParaRPr>
                    </a:p>
                  </a:txBody>
                  <a:tcPr marL="34925" marR="34925" marT="34925" marB="34925" anchor="ctr">
                    <a:lnL>
                      <a:noFill/>
                    </a:lnL>
                    <a:lnR>
                      <a:noFill/>
                    </a:lnR>
                    <a:lnT>
                      <a:noFill/>
                    </a:lnT>
                    <a:lnB>
                      <a:noFill/>
                    </a:lnB>
                    <a:solidFill>
                      <a:srgbClr val="F9F9F9"/>
                    </a:solidFill>
                  </a:tcPr>
                </a:tc>
              </a:tr>
              <a:tr h="503971">
                <a:tc>
                  <a:txBody>
                    <a:bodyPr/>
                    <a:lstStyle/>
                    <a:p>
                      <a:pPr>
                        <a:lnSpc>
                          <a:spcPct val="150000"/>
                        </a:lnSpc>
                        <a:spcBef>
                          <a:spcPts val="600"/>
                        </a:spcBef>
                        <a:spcAft>
                          <a:spcPts val="840"/>
                        </a:spcAft>
                      </a:pPr>
                      <a:r>
                        <a:rPr lang="es-MX" sz="2000" b="0" u="sng" dirty="0" smtClean="0">
                          <a:solidFill>
                            <a:schemeClr val="tx1"/>
                          </a:solidFill>
                          <a:latin typeface="Arial Black" panose="020B0A04020102020204" pitchFamily="34" charset="0"/>
                          <a:ea typeface="Times New Roman"/>
                          <a:cs typeface="Times New Roman"/>
                        </a:rPr>
                        <a:t>Especie</a:t>
                      </a:r>
                      <a:endParaRPr lang="es-MX" sz="2000" b="0" dirty="0">
                        <a:solidFill>
                          <a:schemeClr val="tx1"/>
                        </a:solidFill>
                        <a:latin typeface="Arial Black" panose="020B0A04020102020204" pitchFamily="34" charset="0"/>
                        <a:ea typeface="Calibri"/>
                        <a:cs typeface="Times New Roman"/>
                      </a:endParaRPr>
                    </a:p>
                  </a:txBody>
                  <a:tcPr marL="34925" marR="34925" marT="34925" marB="34925" anchor="ctr">
                    <a:lnL>
                      <a:noFill/>
                    </a:lnL>
                    <a:lnR>
                      <a:noFill/>
                    </a:lnR>
                    <a:lnT>
                      <a:noFill/>
                    </a:lnT>
                    <a:lnB>
                      <a:noFill/>
                    </a:lnB>
                    <a:solidFill>
                      <a:srgbClr val="F9F9F9"/>
                    </a:solidFill>
                  </a:tcPr>
                </a:tc>
                <a:tc>
                  <a:txBody>
                    <a:bodyPr/>
                    <a:lstStyle/>
                    <a:p>
                      <a:pPr>
                        <a:lnSpc>
                          <a:spcPct val="150000"/>
                        </a:lnSpc>
                        <a:spcBef>
                          <a:spcPts val="600"/>
                        </a:spcBef>
                        <a:spcAft>
                          <a:spcPts val="840"/>
                        </a:spcAft>
                      </a:pPr>
                      <a:r>
                        <a:rPr lang="es-MX" sz="2000" b="0" i="1" dirty="0">
                          <a:solidFill>
                            <a:schemeClr val="tx1"/>
                          </a:solidFill>
                          <a:latin typeface="Arial Black" panose="020B0A04020102020204" pitchFamily="34" charset="0"/>
                          <a:ea typeface="Times New Roman"/>
                          <a:cs typeface="Times New Roman"/>
                        </a:rPr>
                        <a:t>P. </a:t>
                      </a:r>
                      <a:r>
                        <a:rPr lang="es-MX" sz="2000" b="0" i="1" dirty="0" smtClean="0">
                          <a:solidFill>
                            <a:schemeClr val="tx1"/>
                          </a:solidFill>
                          <a:latin typeface="Arial Black" panose="020B0A04020102020204" pitchFamily="34" charset="0"/>
                          <a:ea typeface="Times New Roman"/>
                          <a:cs typeface="Times New Roman"/>
                        </a:rPr>
                        <a:t>americana</a:t>
                      </a:r>
                      <a:endParaRPr lang="es-MX" sz="2000" b="0" dirty="0">
                        <a:solidFill>
                          <a:schemeClr val="tx1"/>
                        </a:solidFill>
                        <a:latin typeface="Arial Black" panose="020B0A04020102020204" pitchFamily="34" charset="0"/>
                        <a:ea typeface="Calibri"/>
                        <a:cs typeface="Times New Roman"/>
                      </a:endParaRPr>
                    </a:p>
                  </a:txBody>
                  <a:tcPr marL="34925" marR="34925" marT="34925" marB="34925" anchor="ctr">
                    <a:lnL>
                      <a:noFill/>
                    </a:lnL>
                    <a:lnR>
                      <a:noFill/>
                    </a:lnR>
                    <a:lnT>
                      <a:noFill/>
                    </a:lnT>
                    <a:lnB>
                      <a:noFill/>
                    </a:lnB>
                    <a:solidFill>
                      <a:srgbClr val="F9F9F9"/>
                    </a:solidFill>
                  </a:tcPr>
                </a:tc>
              </a:tr>
            </a:tbl>
          </a:graphicData>
        </a:graphic>
      </p:graphicFrame>
      <p:sp>
        <p:nvSpPr>
          <p:cNvPr id="6" name="5 CuadroTexto"/>
          <p:cNvSpPr txBox="1"/>
          <p:nvPr/>
        </p:nvSpPr>
        <p:spPr>
          <a:xfrm>
            <a:off x="611560" y="764704"/>
            <a:ext cx="3816424" cy="400110"/>
          </a:xfrm>
          <a:prstGeom prst="rect">
            <a:avLst/>
          </a:prstGeom>
          <a:noFill/>
        </p:spPr>
        <p:txBody>
          <a:bodyPr wrap="square" rtlCol="0">
            <a:spAutoFit/>
          </a:bodyPr>
          <a:lstStyle/>
          <a:p>
            <a:r>
              <a:rPr lang="es-MX" sz="2000" b="1" dirty="0">
                <a:latin typeface="Arial Black" panose="020B0A04020102020204" pitchFamily="34" charset="0"/>
              </a:rPr>
              <a:t>T</a:t>
            </a:r>
            <a:r>
              <a:rPr lang="es-MX" sz="2000" b="1" dirty="0" smtClean="0">
                <a:latin typeface="Arial Black" panose="020B0A04020102020204" pitchFamily="34" charset="0"/>
              </a:rPr>
              <a:t>axonomía</a:t>
            </a:r>
            <a:endParaRPr lang="es-MX" sz="2000" b="1" dirty="0">
              <a:latin typeface="Arial Black" panose="020B0A04020102020204" pitchFamily="34" charset="0"/>
            </a:endParaRPr>
          </a:p>
        </p:txBody>
      </p:sp>
      <p:pic>
        <p:nvPicPr>
          <p:cNvPr id="4098" name="Picture 2" descr="Resultado de imagen para Arbol de aguacate en uruap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1484784"/>
            <a:ext cx="4248472" cy="3439113"/>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4319972" y="5105367"/>
            <a:ext cx="4464496" cy="276999"/>
          </a:xfrm>
          <a:prstGeom prst="rect">
            <a:avLst/>
          </a:prstGeom>
          <a:noFill/>
        </p:spPr>
        <p:txBody>
          <a:bodyPr wrap="square" rtlCol="0">
            <a:spAutoFit/>
          </a:bodyPr>
          <a:lstStyle/>
          <a:p>
            <a:pPr algn="just"/>
            <a:r>
              <a:rPr lang="es-MX" sz="1200" dirty="0" smtClean="0">
                <a:latin typeface="Arial Black" panose="020B0A04020102020204" pitchFamily="34" charset="0"/>
              </a:rPr>
              <a:t>Tomado de: Aguacate </a:t>
            </a:r>
            <a:r>
              <a:rPr lang="es-MX" sz="1200" dirty="0" err="1" smtClean="0">
                <a:latin typeface="Arial Black" panose="020B0A04020102020204" pitchFamily="34" charset="0"/>
              </a:rPr>
              <a:t>Hass</a:t>
            </a:r>
            <a:r>
              <a:rPr lang="es-MX" sz="1200" dirty="0" smtClean="0">
                <a:latin typeface="Arial Black" panose="020B0A04020102020204" pitchFamily="34" charset="0"/>
              </a:rPr>
              <a:t> Méndez Mejorado </a:t>
            </a:r>
            <a:endParaRPr lang="es-MX" sz="1200" dirty="0">
              <a:latin typeface="Arial Black" panose="020B0A04020102020204" pitchFamily="34" charset="0"/>
            </a:endParaRPr>
          </a:p>
        </p:txBody>
      </p:sp>
    </p:spTree>
  </p:cSld>
  <p:clrMapOvr>
    <a:masterClrMapping/>
  </p:clrMapOvr>
  <p:transition spd="slow">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images.engormix.com/s_articles/2267_08.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5736" y="1124744"/>
            <a:ext cx="5832648" cy="5040560"/>
          </a:xfrm>
          <a:prstGeom prst="rect">
            <a:avLst/>
          </a:prstGeom>
          <a:noFill/>
          <a:ln>
            <a:noFill/>
          </a:ln>
        </p:spPr>
      </p:pic>
    </p:spTree>
  </p:cSld>
  <p:clrMapOvr>
    <a:masterClrMapping/>
  </p:clrMapOvr>
  <p:transition spd="slow">
    <p:plus/>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1340768"/>
            <a:ext cx="7992888" cy="4525963"/>
          </a:xfrm>
        </p:spPr>
        <p:txBody>
          <a:bodyPr>
            <a:normAutofit/>
          </a:bodyPr>
          <a:lstStyle/>
          <a:p>
            <a:pPr marL="0" indent="0" algn="just">
              <a:buNone/>
            </a:pPr>
            <a:r>
              <a:rPr lang="es-MX" sz="2000" dirty="0">
                <a:latin typeface="Arial Black" panose="020B0A04020102020204" pitchFamily="34" charset="0"/>
              </a:rPr>
              <a:t>La recolección se hace a mano, se corta el pedúnculo por encima de la inserción con el fruto; dado que el fruto del Aguacate tiene una actividad respiratoria muy intensa después de recolectado, su almacenamiento por períodos largos se hace difícil, ya que esta característica conlleva una intensa actividad microbiana y una fuerte disminución del contenido de agua en el fruto. </a:t>
            </a:r>
          </a:p>
          <a:p>
            <a:pPr algn="just"/>
            <a:endParaRPr lang="es-MX" sz="2000" dirty="0"/>
          </a:p>
        </p:txBody>
      </p:sp>
    </p:spTree>
    <p:extLst>
      <p:ext uri="{BB962C8B-B14F-4D97-AF65-F5344CB8AC3E}">
        <p14:creationId xmlns:p14="http://schemas.microsoft.com/office/powerpoint/2010/main" val="1512760118"/>
      </p:ext>
    </p:extLst>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Resultado de imagen para cosecha de aguacate en michoacan"/>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75656" y="1412776"/>
            <a:ext cx="5905500" cy="3933825"/>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1475656" y="5661248"/>
            <a:ext cx="5905500" cy="369332"/>
          </a:xfrm>
          <a:prstGeom prst="rect">
            <a:avLst/>
          </a:prstGeom>
          <a:noFill/>
        </p:spPr>
        <p:txBody>
          <a:bodyPr wrap="square" rtlCol="0">
            <a:spAutoFit/>
          </a:bodyPr>
          <a:lstStyle/>
          <a:p>
            <a:r>
              <a:rPr lang="es-MX" dirty="0" smtClean="0"/>
              <a:t>Tomado de: </a:t>
            </a:r>
            <a:r>
              <a:rPr lang="es-MX" dirty="0" err="1" smtClean="0"/>
              <a:t>ideapolitica</a:t>
            </a:r>
            <a:r>
              <a:rPr lang="es-MX" dirty="0" smtClean="0"/>
              <a:t> </a:t>
            </a:r>
            <a:r>
              <a:rPr lang="es-MX" dirty="0" err="1" smtClean="0"/>
              <a:t>michoacan</a:t>
            </a:r>
            <a:endParaRPr lang="es-MX" dirty="0"/>
          </a:p>
        </p:txBody>
      </p:sp>
    </p:spTree>
  </p:cSld>
  <p:clrMapOvr>
    <a:masterClrMapping/>
  </p:clrMapOvr>
  <p:transition spd="slow">
    <p:newsflash/>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55576" y="836712"/>
            <a:ext cx="7488832" cy="3170099"/>
          </a:xfrm>
          <a:prstGeom prst="rect">
            <a:avLst/>
          </a:prstGeom>
          <a:noFill/>
        </p:spPr>
        <p:txBody>
          <a:bodyPr wrap="square" rtlCol="0">
            <a:spAutoFit/>
          </a:bodyPr>
          <a:lstStyle/>
          <a:p>
            <a:r>
              <a:rPr lang="es-MX" sz="2000" dirty="0" smtClean="0">
                <a:latin typeface="Arial Black" panose="020B0A04020102020204" pitchFamily="34" charset="0"/>
              </a:rPr>
              <a:t>Técnica de cosecha</a:t>
            </a:r>
          </a:p>
          <a:p>
            <a:endParaRPr lang="es-MX" sz="2000" dirty="0" smtClean="0">
              <a:latin typeface="Arial Black" panose="020B0A04020102020204" pitchFamily="34" charset="0"/>
            </a:endParaRPr>
          </a:p>
          <a:p>
            <a:r>
              <a:rPr lang="es-MX" sz="2000" dirty="0" smtClean="0">
                <a:latin typeface="Arial Black" panose="020B0A04020102020204" pitchFamily="34" charset="0"/>
              </a:rPr>
              <a:t>La recolección se considera eficiente cuando los frutos son tratados con cuidado, evitando golpearlos, magullarlos o inferirles cualquier daño que demerite la calidad interna o externa.</a:t>
            </a:r>
          </a:p>
          <a:p>
            <a:endParaRPr lang="es-MX" sz="2000" dirty="0" smtClean="0">
              <a:latin typeface="Arial Black" panose="020B0A04020102020204" pitchFamily="34" charset="0"/>
            </a:endParaRPr>
          </a:p>
          <a:p>
            <a:r>
              <a:rPr lang="es-MX" sz="2000" dirty="0" smtClean="0">
                <a:latin typeface="Arial Black" panose="020B0A04020102020204" pitchFamily="34" charset="0"/>
              </a:rPr>
              <a:t>Se sugiere el método de cosecha y manejo de la fruta aplicado en la región aguacatera de </a:t>
            </a:r>
            <a:r>
              <a:rPr lang="es-MX" sz="2000" dirty="0" err="1" smtClean="0">
                <a:latin typeface="Arial Black" panose="020B0A04020102020204" pitchFamily="34" charset="0"/>
              </a:rPr>
              <a:t>Uruapán</a:t>
            </a:r>
            <a:r>
              <a:rPr lang="es-MX" sz="2000" dirty="0" smtClean="0">
                <a:latin typeface="Arial Black" panose="020B0A04020102020204" pitchFamily="34" charset="0"/>
              </a:rPr>
              <a:t>, Michoacán:</a:t>
            </a:r>
            <a:endParaRPr lang="es-MX" sz="2000" dirty="0">
              <a:latin typeface="Arial Black" panose="020B0A04020102020204" pitchFamily="34" charset="0"/>
            </a:endParaRPr>
          </a:p>
        </p:txBody>
      </p:sp>
    </p:spTree>
    <p:extLst>
      <p:ext uri="{BB962C8B-B14F-4D97-AF65-F5344CB8AC3E}">
        <p14:creationId xmlns:p14="http://schemas.microsoft.com/office/powerpoint/2010/main" val="3520694099"/>
      </p:ext>
    </p:extLst>
  </p:cSld>
  <p:clrMapOvr>
    <a:masterClrMapping/>
  </p:clrMapOvr>
  <p:transition spd="slow">
    <p:plus/>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txBox="1">
            <a:spLocks noGrp="1"/>
          </p:cNvSpPr>
          <p:nvPr>
            <p:ph idx="1"/>
          </p:nvPr>
        </p:nvSpPr>
        <p:spPr>
          <a:xfrm>
            <a:off x="755576" y="836712"/>
            <a:ext cx="8229600" cy="5262979"/>
          </a:xfrm>
          <a:prstGeom prst="rect">
            <a:avLst/>
          </a:prstGeom>
          <a:noFill/>
        </p:spPr>
        <p:txBody>
          <a:bodyPr wrap="square" rtlCol="0">
            <a:spAutoFit/>
          </a:bodyPr>
          <a:lstStyle/>
          <a:p>
            <a:pPr marL="342900" indent="-342900">
              <a:buAutoNum type="arabicPeriod"/>
            </a:pPr>
            <a:r>
              <a:rPr lang="es-MX" sz="2000" dirty="0" smtClean="0">
                <a:latin typeface="Arial Black" panose="020B0A04020102020204" pitchFamily="34" charset="0"/>
              </a:rPr>
              <a:t>Separar el fruto utilizando un gancho cortante (tijeras o cuchillas) integradas en el aro y bolsa que sirven para que el fruto no caiga al suelo.</a:t>
            </a:r>
          </a:p>
          <a:p>
            <a:pPr marL="342900" indent="-342900">
              <a:buAutoNum type="arabicPeriod"/>
            </a:pPr>
            <a:r>
              <a:rPr lang="es-MX" sz="2000" dirty="0" smtClean="0">
                <a:latin typeface="Arial Black" panose="020B0A04020102020204" pitchFamily="34" charset="0"/>
              </a:rPr>
              <a:t>Antes de colocarlo en la bolsa, el cosechador elimina la mayor parte de pedúnculo, dejando tan sólo una fracción de un centímetro. </a:t>
            </a:r>
          </a:p>
          <a:p>
            <a:pPr marL="342900" indent="-342900">
              <a:buAutoNum type="arabicPeriod"/>
            </a:pPr>
            <a:r>
              <a:rPr lang="es-MX" sz="2000" dirty="0" smtClean="0">
                <a:latin typeface="Arial Black" panose="020B0A04020102020204" pitchFamily="34" charset="0"/>
              </a:rPr>
              <a:t>Al llenarse la bolsa, se vacía a los recipientes de campo con un movimiento lento, evitando maltratar la fruta.</a:t>
            </a:r>
          </a:p>
          <a:p>
            <a:pPr marL="342900" indent="-342900">
              <a:buAutoNum type="arabicPeriod"/>
            </a:pPr>
            <a:r>
              <a:rPr lang="es-MX" sz="2000" dirty="0" smtClean="0">
                <a:latin typeface="Arial Black" panose="020B0A04020102020204" pitchFamily="34" charset="0"/>
              </a:rPr>
              <a:t>Una vez que se acumule el número suficiente de cajas para hacer un viaje, se hace el traslado hacia la zona o lugar de empaque, esto para evitar el calentamiento del producto.</a:t>
            </a:r>
          </a:p>
          <a:p>
            <a:pPr marL="342900" indent="-342900">
              <a:buAutoNum type="arabicPeriod"/>
            </a:pPr>
            <a:r>
              <a:rPr lang="es-MX" sz="2000" dirty="0" smtClean="0">
                <a:latin typeface="Arial Black" panose="020B0A04020102020204" pitchFamily="34" charset="0"/>
              </a:rPr>
              <a:t>Las maniobras de carga y descarga deben efectuarse con cuidado, evitando golpear las cajas o manejarlas en exceso.</a:t>
            </a:r>
            <a:endParaRPr lang="es-MX" sz="2000" dirty="0">
              <a:latin typeface="Arial Black" panose="020B0A04020102020204" pitchFamily="34" charset="0"/>
            </a:endParaRPr>
          </a:p>
        </p:txBody>
      </p:sp>
    </p:spTree>
    <p:extLst>
      <p:ext uri="{BB962C8B-B14F-4D97-AF65-F5344CB8AC3E}">
        <p14:creationId xmlns:p14="http://schemas.microsoft.com/office/powerpoint/2010/main" val="694681595"/>
      </p:ext>
    </p:extLst>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611560" y="764704"/>
            <a:ext cx="7488832" cy="707886"/>
          </a:xfrm>
          <a:prstGeom prst="rect">
            <a:avLst/>
          </a:prstGeom>
          <a:noFill/>
        </p:spPr>
        <p:txBody>
          <a:bodyPr wrap="square" rtlCol="0">
            <a:spAutoFit/>
          </a:bodyPr>
          <a:lstStyle/>
          <a:p>
            <a:r>
              <a:rPr lang="es-MX" sz="2000" dirty="0" smtClean="0">
                <a:latin typeface="Arial Black" panose="020B0A04020102020204" pitchFamily="34" charset="0"/>
              </a:rPr>
              <a:t>Manejo en la empacadora (Morales-García et al., s/f). </a:t>
            </a:r>
            <a:endParaRPr lang="es-MX" sz="2000" dirty="0">
              <a:latin typeface="Arial Black" panose="020B0A04020102020204" pitchFamily="34" charset="0"/>
            </a:endParaRPr>
          </a:p>
        </p:txBody>
      </p:sp>
      <p:sp>
        <p:nvSpPr>
          <p:cNvPr id="4" name="Rectángulo 3"/>
          <p:cNvSpPr/>
          <p:nvPr/>
        </p:nvSpPr>
        <p:spPr>
          <a:xfrm>
            <a:off x="611560" y="1597956"/>
            <a:ext cx="7776864" cy="1323439"/>
          </a:xfrm>
          <a:prstGeom prst="rect">
            <a:avLst/>
          </a:prstGeom>
        </p:spPr>
        <p:txBody>
          <a:bodyPr wrap="square">
            <a:spAutoFit/>
          </a:bodyPr>
          <a:lstStyle/>
          <a:p>
            <a:r>
              <a:rPr lang="es-MX" sz="2000" dirty="0" err="1" smtClean="0">
                <a:latin typeface="Arial Black" panose="020B0A04020102020204" pitchFamily="34" charset="0"/>
              </a:rPr>
              <a:t>Preenfriamiento</a:t>
            </a:r>
            <a:r>
              <a:rPr lang="es-MX" sz="2000" dirty="0" smtClean="0">
                <a:latin typeface="Arial Black" panose="020B0A04020102020204" pitchFamily="34" charset="0"/>
              </a:rPr>
              <a:t>. Es </a:t>
            </a:r>
            <a:r>
              <a:rPr lang="es-MX" sz="2000" dirty="0">
                <a:latin typeface="Arial Black" panose="020B0A04020102020204" pitchFamily="34" charset="0"/>
              </a:rPr>
              <a:t>práctica común que a la fruta antes de procesarla se le someta a temperatura de 10 grados por periodo de 12 a 18 horas, con el objetivo de </a:t>
            </a:r>
            <a:r>
              <a:rPr lang="es-MX" sz="2000" dirty="0" smtClean="0">
                <a:latin typeface="Arial Black" panose="020B0A04020102020204" pitchFamily="34" charset="0"/>
              </a:rPr>
              <a:t>eliminar el calor de campo.</a:t>
            </a:r>
            <a:endParaRPr lang="es-MX" sz="2000" dirty="0">
              <a:latin typeface="Arial Black" panose="020B0A04020102020204" pitchFamily="34" charset="0"/>
            </a:endParaRPr>
          </a:p>
        </p:txBody>
      </p:sp>
      <p:sp>
        <p:nvSpPr>
          <p:cNvPr id="7" name="CuadroTexto 6"/>
          <p:cNvSpPr txBox="1"/>
          <p:nvPr/>
        </p:nvSpPr>
        <p:spPr>
          <a:xfrm>
            <a:off x="611560" y="3305566"/>
            <a:ext cx="7704856" cy="1323439"/>
          </a:xfrm>
          <a:prstGeom prst="rect">
            <a:avLst/>
          </a:prstGeom>
          <a:noFill/>
        </p:spPr>
        <p:txBody>
          <a:bodyPr wrap="square" rtlCol="0">
            <a:spAutoFit/>
          </a:bodyPr>
          <a:lstStyle/>
          <a:p>
            <a:r>
              <a:rPr lang="es-MX" sz="2000" dirty="0" smtClean="0">
                <a:latin typeface="Arial Black" panose="020B0A04020102020204" pitchFamily="34" charset="0"/>
              </a:rPr>
              <a:t>Lavado, secado y cepillado. Los frutos se lavan con agua y una solución fungicida para prevenir el desarrollo de enfermedades, posteriormente se secan y se les aplica un cepillado.</a:t>
            </a:r>
            <a:endParaRPr lang="es-MX" sz="2000" dirty="0">
              <a:latin typeface="Arial Black" panose="020B0A04020102020204" pitchFamily="34" charset="0"/>
            </a:endParaRPr>
          </a:p>
        </p:txBody>
      </p:sp>
      <p:sp>
        <p:nvSpPr>
          <p:cNvPr id="8" name="CuadroTexto 7"/>
          <p:cNvSpPr txBox="1"/>
          <p:nvPr/>
        </p:nvSpPr>
        <p:spPr>
          <a:xfrm>
            <a:off x="611560" y="4869160"/>
            <a:ext cx="7560840" cy="1631216"/>
          </a:xfrm>
          <a:prstGeom prst="rect">
            <a:avLst/>
          </a:prstGeom>
          <a:noFill/>
        </p:spPr>
        <p:txBody>
          <a:bodyPr wrap="square" rtlCol="0">
            <a:spAutoFit/>
          </a:bodyPr>
          <a:lstStyle/>
          <a:p>
            <a:r>
              <a:rPr lang="es-MX" sz="2000" dirty="0" smtClean="0">
                <a:latin typeface="Arial Black" panose="020B0A04020102020204" pitchFamily="34" charset="0"/>
              </a:rPr>
              <a:t>Selección y clasificación. Como inicio, se elimina los frutos que no cumplen con los </a:t>
            </a:r>
            <a:r>
              <a:rPr lang="es-MX" sz="2000" dirty="0">
                <a:latin typeface="Arial Black" panose="020B0A04020102020204" pitchFamily="34" charset="0"/>
              </a:rPr>
              <a:t>estándares </a:t>
            </a:r>
            <a:r>
              <a:rPr lang="es-MX" sz="2000" dirty="0" smtClean="0">
                <a:latin typeface="Arial Black" panose="020B0A04020102020204" pitchFamily="34" charset="0"/>
              </a:rPr>
              <a:t>de calidad requeridos por el mercado (regional, nacional o internacional) y posteriormente pasan para ser clasificados por tamaño, peso o calibre.</a:t>
            </a:r>
            <a:endParaRPr lang="es-MX" sz="2000" dirty="0">
              <a:latin typeface="Arial Black" panose="020B0A04020102020204" pitchFamily="34" charset="0"/>
            </a:endParaRPr>
          </a:p>
        </p:txBody>
      </p:sp>
    </p:spTree>
    <p:extLst>
      <p:ext uri="{BB962C8B-B14F-4D97-AF65-F5344CB8AC3E}">
        <p14:creationId xmlns:p14="http://schemas.microsoft.com/office/powerpoint/2010/main" val="1078757676"/>
      </p:ext>
    </p:extLst>
  </p:cSld>
  <p:clrMapOvr>
    <a:masterClrMapping/>
  </p:clrMapOvr>
  <p:transition spd="slow">
    <p:newsflash/>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836712"/>
            <a:ext cx="8229600" cy="2160240"/>
          </a:xfrm>
        </p:spPr>
        <p:txBody>
          <a:bodyPr>
            <a:normAutofit/>
          </a:bodyPr>
          <a:lstStyle/>
          <a:p>
            <a:pPr algn="just"/>
            <a:r>
              <a:rPr lang="es-MX" sz="2000" dirty="0" smtClean="0">
                <a:latin typeface="Arial Black" panose="020B0A04020102020204" pitchFamily="34" charset="0"/>
              </a:rPr>
              <a:t>Empacado. Durante esta fase se aplica una segunda selección por calidad y se procede a colocar la fruta en cajas de cartón parafinado de diferentes capacidades. Posteriormente las cajas se colocan sobre tarimas y cubren con plástico trasparente (pallets).</a:t>
            </a:r>
            <a:endParaRPr lang="es-MX" sz="2000" dirty="0">
              <a:latin typeface="Arial Black" panose="020B0A04020102020204" pitchFamily="34" charset="0"/>
            </a:endParaRPr>
          </a:p>
        </p:txBody>
      </p:sp>
      <p:sp>
        <p:nvSpPr>
          <p:cNvPr id="5" name="CuadroTexto 4"/>
          <p:cNvSpPr txBox="1"/>
          <p:nvPr/>
        </p:nvSpPr>
        <p:spPr>
          <a:xfrm>
            <a:off x="539552" y="3356992"/>
            <a:ext cx="8064896" cy="1631216"/>
          </a:xfrm>
          <a:prstGeom prst="rect">
            <a:avLst/>
          </a:prstGeom>
          <a:noFill/>
        </p:spPr>
        <p:txBody>
          <a:bodyPr wrap="square" rtlCol="0">
            <a:spAutoFit/>
          </a:bodyPr>
          <a:lstStyle/>
          <a:p>
            <a:r>
              <a:rPr lang="es-MX" sz="2000" dirty="0" smtClean="0">
                <a:latin typeface="Arial Black" panose="020B0A04020102020204" pitchFamily="34" charset="0"/>
              </a:rPr>
              <a:t>Refrigeración. Los pallets son llevados del área de empaque a los refrigeradores y en ellos permanecen hasta que se junte el número suficiente para hacer el traslado, en grandes contenedores refrigerados, hacia los mercados distribuidores.   </a:t>
            </a:r>
            <a:endParaRPr lang="es-MX" sz="2000" dirty="0">
              <a:latin typeface="Arial Black" panose="020B0A04020102020204" pitchFamily="34" charset="0"/>
            </a:endParaRPr>
          </a:p>
        </p:txBody>
      </p:sp>
    </p:spTree>
    <p:extLst>
      <p:ext uri="{BB962C8B-B14F-4D97-AF65-F5344CB8AC3E}">
        <p14:creationId xmlns:p14="http://schemas.microsoft.com/office/powerpoint/2010/main" val="4254275825"/>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rmAutofit/>
          </a:bodyPr>
          <a:lstStyle/>
          <a:p>
            <a:r>
              <a:rPr lang="es-ES" sz="2000" b="1" dirty="0" smtClean="0">
                <a:latin typeface="Arial Black" panose="020B0A04020102020204" pitchFamily="34" charset="0"/>
              </a:rPr>
              <a:t>Enfermedades </a:t>
            </a:r>
            <a:r>
              <a:rPr lang="es-MX" sz="2000" dirty="0" smtClean="0">
                <a:latin typeface="Arial Black" panose="020B0A04020102020204" pitchFamily="34" charset="0"/>
              </a:rPr>
              <a:t/>
            </a:r>
            <a:br>
              <a:rPr lang="es-MX" sz="2000" dirty="0" smtClean="0">
                <a:latin typeface="Arial Black" panose="020B0A04020102020204" pitchFamily="34" charset="0"/>
              </a:rPr>
            </a:br>
            <a:endParaRPr lang="es-MX" sz="2000" dirty="0">
              <a:latin typeface="Arial Black" panose="020B0A04020102020204" pitchFamily="34" charset="0"/>
            </a:endParaRPr>
          </a:p>
        </p:txBody>
      </p:sp>
      <p:sp>
        <p:nvSpPr>
          <p:cNvPr id="3" name="2 Marcador de contenido"/>
          <p:cNvSpPr>
            <a:spLocks noGrp="1"/>
          </p:cNvSpPr>
          <p:nvPr>
            <p:ph idx="1"/>
          </p:nvPr>
        </p:nvSpPr>
        <p:spPr>
          <a:xfrm>
            <a:off x="530377" y="2311153"/>
            <a:ext cx="3169773" cy="3854151"/>
          </a:xfrm>
        </p:spPr>
        <p:txBody>
          <a:bodyPr>
            <a:normAutofit/>
          </a:bodyPr>
          <a:lstStyle/>
          <a:p>
            <a:pPr marL="0" indent="0">
              <a:buNone/>
            </a:pPr>
            <a:r>
              <a:rPr lang="es-ES" sz="2000" dirty="0" smtClean="0">
                <a:latin typeface="Arial Black" panose="020B0A04020102020204" pitchFamily="34" charset="0"/>
              </a:rPr>
              <a:t>Esta </a:t>
            </a:r>
            <a:r>
              <a:rPr lang="es-ES" sz="2000" dirty="0">
                <a:latin typeface="Arial Black" panose="020B0A04020102020204" pitchFamily="34" charset="0"/>
              </a:rPr>
              <a:t>enfermedad está presente en casi todas las zonas productoras del mundo. </a:t>
            </a:r>
            <a:r>
              <a:rPr lang="es-ES" sz="2000" dirty="0" smtClean="0">
                <a:latin typeface="Arial Black" panose="020B0A04020102020204" pitchFamily="34" charset="0"/>
              </a:rPr>
              <a:t>En Michoacán se presenta en los municipios de Uruapan, San Juan Nuevo y Tinguindín </a:t>
            </a:r>
            <a:r>
              <a:rPr lang="es-MX" sz="2000" dirty="0">
                <a:latin typeface="Arial Black" panose="020B0A04020102020204" pitchFamily="34" charset="0"/>
              </a:rPr>
              <a:t>(Morales-García et al., s/f</a:t>
            </a:r>
            <a:r>
              <a:rPr lang="es-MX" sz="2000" dirty="0" smtClean="0">
                <a:latin typeface="Arial Black" panose="020B0A04020102020204" pitchFamily="34" charset="0"/>
              </a:rPr>
              <a:t>).</a:t>
            </a:r>
            <a:endParaRPr lang="es-MX" sz="2000" dirty="0">
              <a:latin typeface="Arial Black" panose="020B0A04020102020204" pitchFamily="34" charset="0"/>
            </a:endParaRPr>
          </a:p>
          <a:p>
            <a:pPr>
              <a:buNone/>
            </a:pPr>
            <a:endParaRPr lang="es-MX" sz="2000" dirty="0">
              <a:latin typeface="Arial Black" panose="020B0A04020102020204" pitchFamily="34" charset="0"/>
            </a:endParaRPr>
          </a:p>
        </p:txBody>
      </p:sp>
      <p:pic>
        <p:nvPicPr>
          <p:cNvPr id="5122" name="Picture 2" descr="Resultado de imagen para tristeza del aguacate"/>
          <p:cNvPicPr>
            <a:picLocks noChangeAspect="1" noChangeArrowheads="1"/>
          </p:cNvPicPr>
          <p:nvPr/>
        </p:nvPicPr>
        <p:blipFill rotWithShape="1">
          <a:blip r:embed="rId2">
            <a:extLst>
              <a:ext uri="{28A0092B-C50C-407E-A947-70E740481C1C}">
                <a14:useLocalDpi xmlns:a14="http://schemas.microsoft.com/office/drawing/2010/main" val="0"/>
              </a:ext>
            </a:extLst>
          </a:blip>
          <a:srcRect l="3622" r="4624"/>
          <a:stretch/>
        </p:blipFill>
        <p:spPr bwMode="auto">
          <a:xfrm>
            <a:off x="3727917" y="2276872"/>
            <a:ext cx="5256584" cy="3888432"/>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323528" y="1206798"/>
            <a:ext cx="8208912" cy="646331"/>
          </a:xfrm>
          <a:prstGeom prst="rect">
            <a:avLst/>
          </a:prstGeom>
        </p:spPr>
        <p:txBody>
          <a:bodyPr wrap="square">
            <a:spAutoFit/>
          </a:bodyPr>
          <a:lstStyle/>
          <a:p>
            <a:pPr algn="just"/>
            <a:r>
              <a:rPr lang="es-ES" dirty="0">
                <a:latin typeface="Arial Black" panose="020B0A04020102020204" pitchFamily="34" charset="0"/>
              </a:rPr>
              <a:t>Tristeza o marchitamiento del aguacate (</a:t>
            </a:r>
            <a:r>
              <a:rPr lang="es-ES" i="1" dirty="0" err="1">
                <a:latin typeface="Arial Black" panose="020B0A04020102020204" pitchFamily="34" charset="0"/>
              </a:rPr>
              <a:t>Phytophthora</a:t>
            </a:r>
            <a:r>
              <a:rPr lang="es-ES" i="1" dirty="0">
                <a:latin typeface="Arial Black" panose="020B0A04020102020204" pitchFamily="34" charset="0"/>
              </a:rPr>
              <a:t> </a:t>
            </a:r>
            <a:r>
              <a:rPr lang="es-ES" i="1" dirty="0" err="1">
                <a:latin typeface="Arial Black" panose="020B0A04020102020204" pitchFamily="34" charset="0"/>
              </a:rPr>
              <a:t>cinnamomi</a:t>
            </a:r>
            <a:r>
              <a:rPr lang="es-ES" dirty="0">
                <a:latin typeface="Arial Black" panose="020B0A04020102020204" pitchFamily="34" charset="0"/>
              </a:rPr>
              <a:t>). </a:t>
            </a:r>
          </a:p>
        </p:txBody>
      </p:sp>
    </p:spTree>
  </p:cSld>
  <p:clrMapOvr>
    <a:masterClrMapping/>
  </p:clrMapOvr>
  <p:transition spd="slow">
    <p:checke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476672"/>
            <a:ext cx="8229600" cy="1756792"/>
          </a:xfrm>
        </p:spPr>
        <p:txBody>
          <a:bodyPr>
            <a:normAutofit/>
          </a:bodyPr>
          <a:lstStyle/>
          <a:p>
            <a:pPr marL="0" indent="0" algn="just">
              <a:buNone/>
            </a:pPr>
            <a:r>
              <a:rPr lang="es-MX" sz="2000" dirty="0" smtClean="0">
                <a:latin typeface="Arial Black" panose="020B0A04020102020204" pitchFamily="34" charset="0"/>
              </a:rPr>
              <a:t>Los árboles enfermos presentan decaimiento general, clorosis en hojas, aparición de frutos pequeños, defoliación y muerte del árbol. En la raíz aparece una pudrición con centro oscuro y consistencia quebradiza </a:t>
            </a:r>
            <a:r>
              <a:rPr lang="es-MX" sz="2000" dirty="0">
                <a:latin typeface="Arial Black" panose="020B0A04020102020204" pitchFamily="34" charset="0"/>
              </a:rPr>
              <a:t>(Morales-García et al., s/f).</a:t>
            </a:r>
          </a:p>
        </p:txBody>
      </p:sp>
      <p:sp>
        <p:nvSpPr>
          <p:cNvPr id="6" name="CuadroTexto 5"/>
          <p:cNvSpPr txBox="1"/>
          <p:nvPr/>
        </p:nvSpPr>
        <p:spPr>
          <a:xfrm>
            <a:off x="467544" y="2420888"/>
            <a:ext cx="8157592" cy="707886"/>
          </a:xfrm>
          <a:prstGeom prst="rect">
            <a:avLst/>
          </a:prstGeom>
          <a:noFill/>
        </p:spPr>
        <p:txBody>
          <a:bodyPr wrap="square" rtlCol="0">
            <a:spAutoFit/>
          </a:bodyPr>
          <a:lstStyle/>
          <a:p>
            <a:r>
              <a:rPr lang="es-MX" sz="2000" dirty="0" smtClean="0">
                <a:latin typeface="Arial Black" panose="020B0A04020102020204" pitchFamily="34" charset="0"/>
              </a:rPr>
              <a:t>Suelos arcillosos, pesados y con mal drenaje, aumentan la incidencia de la enfermedad.</a:t>
            </a:r>
            <a:endParaRPr lang="es-MX" sz="2000" dirty="0">
              <a:latin typeface="Arial Black" panose="020B0A04020102020204" pitchFamily="34" charset="0"/>
            </a:endParaRPr>
          </a:p>
        </p:txBody>
      </p:sp>
      <p:sp>
        <p:nvSpPr>
          <p:cNvPr id="7" name="CuadroTexto 6"/>
          <p:cNvSpPr txBox="1"/>
          <p:nvPr/>
        </p:nvSpPr>
        <p:spPr>
          <a:xfrm>
            <a:off x="483320" y="3331524"/>
            <a:ext cx="8229600" cy="1938992"/>
          </a:xfrm>
          <a:prstGeom prst="rect">
            <a:avLst/>
          </a:prstGeom>
          <a:noFill/>
        </p:spPr>
        <p:txBody>
          <a:bodyPr wrap="square" rtlCol="0">
            <a:spAutoFit/>
          </a:bodyPr>
          <a:lstStyle/>
          <a:p>
            <a:pPr algn="just"/>
            <a:r>
              <a:rPr lang="es-MX" sz="2000" dirty="0" smtClean="0">
                <a:latin typeface="Arial Black" panose="020B0A04020102020204" pitchFamily="34" charset="0"/>
              </a:rPr>
              <a:t>El ataque se puede prevenir o evitar la diseminación del hongo nivelando el terreno para evitar encharcamientos, aplicando riegos ligeros; sacar y quemar los árboles enfermos, desinfectando la cepa antes de reponer un individuo y evitar riegos pesados </a:t>
            </a:r>
            <a:r>
              <a:rPr lang="es-MX" sz="2000" dirty="0">
                <a:latin typeface="Arial Black" panose="020B0A04020102020204" pitchFamily="34" charset="0"/>
              </a:rPr>
              <a:t>(Morales-García et al., s/f).</a:t>
            </a:r>
          </a:p>
        </p:txBody>
      </p:sp>
      <p:sp>
        <p:nvSpPr>
          <p:cNvPr id="8" name="CuadroTexto 7"/>
          <p:cNvSpPr txBox="1"/>
          <p:nvPr/>
        </p:nvSpPr>
        <p:spPr>
          <a:xfrm>
            <a:off x="483320" y="5458865"/>
            <a:ext cx="8157592" cy="1323439"/>
          </a:xfrm>
          <a:prstGeom prst="rect">
            <a:avLst/>
          </a:prstGeom>
          <a:noFill/>
        </p:spPr>
        <p:txBody>
          <a:bodyPr wrap="square" rtlCol="0">
            <a:spAutoFit/>
          </a:bodyPr>
          <a:lstStyle/>
          <a:p>
            <a:pPr algn="just"/>
            <a:r>
              <a:rPr lang="es-MX" sz="2000" dirty="0" smtClean="0">
                <a:latin typeface="Arial Black" panose="020B0A04020102020204" pitchFamily="34" charset="0"/>
              </a:rPr>
              <a:t>Las semillas para patrón deben provenir de árboles libres de la enfermedad y de preferencia se deben emplear patrones tolerantes o resistentes (Anónimo, 2004).</a:t>
            </a:r>
            <a:endParaRPr lang="es-MX" sz="2000" dirty="0">
              <a:latin typeface="Arial Black" panose="020B0A04020102020204" pitchFamily="34" charset="0"/>
            </a:endParaRPr>
          </a:p>
        </p:txBody>
      </p:sp>
    </p:spTree>
    <p:extLst>
      <p:ext uri="{BB962C8B-B14F-4D97-AF65-F5344CB8AC3E}">
        <p14:creationId xmlns:p14="http://schemas.microsoft.com/office/powerpoint/2010/main" val="500106781"/>
      </p:ext>
    </p:extLst>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txBox="1">
            <a:spLocks noGrp="1"/>
          </p:cNvSpPr>
          <p:nvPr>
            <p:ph type="title"/>
          </p:nvPr>
        </p:nvSpPr>
        <p:spPr>
          <a:xfrm>
            <a:off x="457200" y="338307"/>
            <a:ext cx="8229600" cy="1015663"/>
          </a:xfrm>
          <a:prstGeom prst="rect">
            <a:avLst/>
          </a:prstGeom>
          <a:noFill/>
        </p:spPr>
        <p:txBody>
          <a:bodyPr wrap="square" rtlCol="0">
            <a:spAutoFit/>
          </a:bodyPr>
          <a:lstStyle/>
          <a:p>
            <a:pPr algn="just"/>
            <a:r>
              <a:rPr lang="es-MX" sz="2000" dirty="0" smtClean="0">
                <a:latin typeface="Arial Black" panose="020B0A04020102020204" pitchFamily="34" charset="0"/>
              </a:rPr>
              <a:t>Anillamiento del pedúnculo (</a:t>
            </a:r>
            <a:r>
              <a:rPr lang="es-MX" sz="2000" i="1" dirty="0" err="1" smtClean="0">
                <a:latin typeface="Arial Black" panose="020B0A04020102020204" pitchFamily="34" charset="0"/>
              </a:rPr>
              <a:t>Alternaria</a:t>
            </a:r>
            <a:r>
              <a:rPr lang="es-MX" sz="2000" i="1" dirty="0" smtClean="0">
                <a:latin typeface="Arial Black" panose="020B0A04020102020204" pitchFamily="34" charset="0"/>
              </a:rPr>
              <a:t> </a:t>
            </a:r>
            <a:r>
              <a:rPr lang="es-MX" sz="2000" dirty="0" err="1" smtClean="0">
                <a:latin typeface="Arial Black" panose="020B0A04020102020204" pitchFamily="34" charset="0"/>
              </a:rPr>
              <a:t>sp</a:t>
            </a:r>
            <a:r>
              <a:rPr lang="es-MX" sz="2000" dirty="0" smtClean="0">
                <a:latin typeface="Arial Black" panose="020B0A04020102020204" pitchFamily="34" charset="0"/>
              </a:rPr>
              <a:t>., </a:t>
            </a:r>
            <a:r>
              <a:rPr lang="es-MX" sz="2000" i="1" dirty="0" err="1" smtClean="0">
                <a:latin typeface="Arial Black" panose="020B0A04020102020204" pitchFamily="34" charset="0"/>
              </a:rPr>
              <a:t>Colletotrichum</a:t>
            </a:r>
            <a:r>
              <a:rPr lang="es-MX" sz="2000" dirty="0" smtClean="0">
                <a:latin typeface="Arial Black" panose="020B0A04020102020204" pitchFamily="34" charset="0"/>
              </a:rPr>
              <a:t> </a:t>
            </a:r>
            <a:r>
              <a:rPr lang="es-MX" sz="2000" dirty="0" err="1" smtClean="0">
                <a:latin typeface="Arial Black" panose="020B0A04020102020204" pitchFamily="34" charset="0"/>
              </a:rPr>
              <a:t>sp</a:t>
            </a:r>
            <a:r>
              <a:rPr lang="es-MX" sz="2000" dirty="0" smtClean="0">
                <a:latin typeface="Arial Black" panose="020B0A04020102020204" pitchFamily="34" charset="0"/>
              </a:rPr>
              <a:t>., </a:t>
            </a:r>
            <a:r>
              <a:rPr lang="es-MX" sz="2000" i="1" dirty="0" smtClean="0">
                <a:latin typeface="Arial Black" panose="020B0A04020102020204" pitchFamily="34" charset="0"/>
              </a:rPr>
              <a:t>Fusarium</a:t>
            </a:r>
            <a:r>
              <a:rPr lang="es-MX" sz="2000" dirty="0" smtClean="0">
                <a:latin typeface="Arial Black" panose="020B0A04020102020204" pitchFamily="34" charset="0"/>
              </a:rPr>
              <a:t> </a:t>
            </a:r>
            <a:r>
              <a:rPr lang="es-MX" sz="2000" dirty="0" err="1" smtClean="0">
                <a:latin typeface="Arial Black" panose="020B0A04020102020204" pitchFamily="34" charset="0"/>
              </a:rPr>
              <a:t>sp</a:t>
            </a:r>
            <a:r>
              <a:rPr lang="es-MX" sz="2000" dirty="0" smtClean="0">
                <a:latin typeface="Arial Black" panose="020B0A04020102020204" pitchFamily="34" charset="0"/>
              </a:rPr>
              <a:t>., </a:t>
            </a:r>
            <a:r>
              <a:rPr lang="es-MX" sz="2000" i="1" dirty="0" err="1" smtClean="0">
                <a:latin typeface="Arial Black" panose="020B0A04020102020204" pitchFamily="34" charset="0"/>
              </a:rPr>
              <a:t>Corynebacterium</a:t>
            </a:r>
            <a:r>
              <a:rPr lang="es-MX" sz="2000" i="1" dirty="0" smtClean="0">
                <a:latin typeface="Arial Black" panose="020B0A04020102020204" pitchFamily="34" charset="0"/>
              </a:rPr>
              <a:t> </a:t>
            </a:r>
            <a:r>
              <a:rPr lang="es-MX" sz="2000" dirty="0" err="1" smtClean="0">
                <a:latin typeface="Arial Black" panose="020B0A04020102020204" pitchFamily="34" charset="0"/>
              </a:rPr>
              <a:t>sp</a:t>
            </a:r>
            <a:r>
              <a:rPr lang="es-MX" sz="2000" dirty="0" smtClean="0">
                <a:latin typeface="Arial Black" panose="020B0A04020102020204" pitchFamily="34" charset="0"/>
              </a:rPr>
              <a:t>., </a:t>
            </a:r>
            <a:r>
              <a:rPr lang="es-MX" sz="2000" i="1" dirty="0" err="1" smtClean="0">
                <a:latin typeface="Arial Black" panose="020B0A04020102020204" pitchFamily="34" charset="0"/>
              </a:rPr>
              <a:t>Pseudomonas</a:t>
            </a:r>
            <a:r>
              <a:rPr lang="es-MX" sz="2000" dirty="0" smtClean="0">
                <a:latin typeface="Arial Black" panose="020B0A04020102020204" pitchFamily="34" charset="0"/>
              </a:rPr>
              <a:t> </a:t>
            </a:r>
            <a:r>
              <a:rPr lang="es-MX" sz="2000" dirty="0" err="1" smtClean="0">
                <a:latin typeface="Arial Black" panose="020B0A04020102020204" pitchFamily="34" charset="0"/>
              </a:rPr>
              <a:t>sp</a:t>
            </a:r>
            <a:r>
              <a:rPr lang="es-MX" sz="2000" dirty="0" smtClean="0">
                <a:latin typeface="Arial Black" panose="020B0A04020102020204" pitchFamily="34" charset="0"/>
              </a:rPr>
              <a:t>. y deficiencias de zinc).</a:t>
            </a:r>
            <a:endParaRPr lang="es-MX" sz="2000" dirty="0">
              <a:latin typeface="Arial Black" panose="020B0A04020102020204" pitchFamily="34" charset="0"/>
            </a:endParaRPr>
          </a:p>
        </p:txBody>
      </p:sp>
      <p:pic>
        <p:nvPicPr>
          <p:cNvPr id="6146" name="Picture 2" descr="Resultado de imagen para anillamiento del pedunculo en aguacate"/>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53465"/>
          <a:stretch/>
        </p:blipFill>
        <p:spPr bwMode="auto">
          <a:xfrm>
            <a:off x="5652120" y="1700808"/>
            <a:ext cx="3034680" cy="4278959"/>
          </a:xfrm>
          <a:prstGeom prst="rect">
            <a:avLst/>
          </a:prstGeom>
          <a:noFill/>
          <a:extLst>
            <a:ext uri="{909E8E84-426E-40DD-AFC4-6F175D3DCCD1}">
              <a14:hiddenFill xmlns:a14="http://schemas.microsoft.com/office/drawing/2010/main">
                <a:solidFill>
                  <a:srgbClr val="FFFFFF"/>
                </a:solidFill>
              </a14:hiddenFill>
            </a:ext>
          </a:extLst>
        </p:spPr>
      </p:pic>
      <p:sp>
        <p:nvSpPr>
          <p:cNvPr id="6" name="Elipse 5"/>
          <p:cNvSpPr/>
          <p:nvPr/>
        </p:nvSpPr>
        <p:spPr>
          <a:xfrm>
            <a:off x="6881428" y="3117803"/>
            <a:ext cx="288032" cy="360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457200" y="1598313"/>
            <a:ext cx="4906888" cy="1938992"/>
          </a:xfrm>
          <a:prstGeom prst="rect">
            <a:avLst/>
          </a:prstGeom>
          <a:noFill/>
        </p:spPr>
        <p:txBody>
          <a:bodyPr wrap="square" rtlCol="0">
            <a:spAutoFit/>
          </a:bodyPr>
          <a:lstStyle/>
          <a:p>
            <a:r>
              <a:rPr lang="es-MX" sz="2000" dirty="0" smtClean="0">
                <a:latin typeface="Arial Black" panose="020B0A04020102020204" pitchFamily="34" charset="0"/>
              </a:rPr>
              <a:t>Normalmente aparece en los cultivares </a:t>
            </a:r>
            <a:r>
              <a:rPr lang="es-MX" sz="2000" dirty="0" err="1" smtClean="0">
                <a:latin typeface="Arial Black" panose="020B0A04020102020204" pitchFamily="34" charset="0"/>
              </a:rPr>
              <a:t>Hass</a:t>
            </a:r>
            <a:r>
              <a:rPr lang="es-MX" sz="2000" dirty="0" smtClean="0">
                <a:latin typeface="Arial Black" panose="020B0A04020102020204" pitchFamily="34" charset="0"/>
              </a:rPr>
              <a:t> y Fuerte, el fruto se desprende antes de madurez con lo que se reduce la </a:t>
            </a:r>
            <a:r>
              <a:rPr lang="es-MX" sz="2000" dirty="0">
                <a:latin typeface="Arial Black" panose="020B0A04020102020204" pitchFamily="34" charset="0"/>
              </a:rPr>
              <a:t>producción (Morales-García et al., s/f).  </a:t>
            </a:r>
          </a:p>
        </p:txBody>
      </p:sp>
      <p:sp>
        <p:nvSpPr>
          <p:cNvPr id="2" name="CuadroTexto 1"/>
          <p:cNvSpPr txBox="1"/>
          <p:nvPr/>
        </p:nvSpPr>
        <p:spPr>
          <a:xfrm>
            <a:off x="5652120" y="6141819"/>
            <a:ext cx="3034680" cy="307777"/>
          </a:xfrm>
          <a:prstGeom prst="rect">
            <a:avLst/>
          </a:prstGeom>
          <a:noFill/>
        </p:spPr>
        <p:txBody>
          <a:bodyPr wrap="square" rtlCol="0">
            <a:spAutoFit/>
          </a:bodyPr>
          <a:lstStyle/>
          <a:p>
            <a:r>
              <a:rPr lang="es-MX" sz="1400" dirty="0" smtClean="0">
                <a:latin typeface="Arial Black" panose="020B0A04020102020204" pitchFamily="34" charset="0"/>
              </a:rPr>
              <a:t>Tomado de: docslide.com.br</a:t>
            </a:r>
            <a:endParaRPr lang="es-MX" sz="1400" dirty="0">
              <a:latin typeface="Arial Black" panose="020B0A04020102020204" pitchFamily="34" charset="0"/>
            </a:endParaRPr>
          </a:p>
        </p:txBody>
      </p:sp>
      <p:sp>
        <p:nvSpPr>
          <p:cNvPr id="3" name="CuadroTexto 2"/>
          <p:cNvSpPr txBox="1"/>
          <p:nvPr/>
        </p:nvSpPr>
        <p:spPr>
          <a:xfrm>
            <a:off x="457200" y="3587274"/>
            <a:ext cx="4906888" cy="2246769"/>
          </a:xfrm>
          <a:prstGeom prst="rect">
            <a:avLst/>
          </a:prstGeom>
          <a:noFill/>
        </p:spPr>
        <p:txBody>
          <a:bodyPr wrap="square" rtlCol="0">
            <a:spAutoFit/>
          </a:bodyPr>
          <a:lstStyle/>
          <a:p>
            <a:r>
              <a:rPr lang="es-MX" sz="2000" dirty="0" smtClean="0">
                <a:latin typeface="Arial Black" panose="020B0A04020102020204" pitchFamily="34" charset="0"/>
              </a:rPr>
              <a:t>La enfermedad se manifiesta como un anillo en el pedúnculo, el fruto toma una forma redonda y cambia a color purpura, pudiendo  desprenderse, cuando queda adherido, se deshidrata. </a:t>
            </a:r>
            <a:r>
              <a:rPr lang="es-MX" sz="2000" dirty="0">
                <a:latin typeface="Arial Black" panose="020B0A04020102020204" pitchFamily="34" charset="0"/>
              </a:rPr>
              <a:t>(Morales-García et al., s/f)</a:t>
            </a:r>
          </a:p>
        </p:txBody>
      </p:sp>
    </p:spTree>
    <p:extLst>
      <p:ext uri="{BB962C8B-B14F-4D97-AF65-F5344CB8AC3E}">
        <p14:creationId xmlns:p14="http://schemas.microsoft.com/office/powerpoint/2010/main" val="3233675573"/>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6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0153D6F4-2174-4F1F-9305-49242411A6B3}" type="slidenum">
              <a:rPr lang="es-ES" altLang="es-MX" smtClean="0">
                <a:latin typeface="Arial" panose="020B0604020202020204" pitchFamily="34" charset="0"/>
              </a:rPr>
              <a:pPr/>
              <a:t>5</a:t>
            </a:fld>
            <a:endParaRPr lang="es-ES" altLang="es-MX" smtClean="0">
              <a:latin typeface="Arial" panose="020B0604020202020204" pitchFamily="34" charset="0"/>
            </a:endParaRPr>
          </a:p>
        </p:txBody>
      </p:sp>
      <p:sp>
        <p:nvSpPr>
          <p:cNvPr id="2" name="Rectángulo 1"/>
          <p:cNvSpPr/>
          <p:nvPr/>
        </p:nvSpPr>
        <p:spPr>
          <a:xfrm>
            <a:off x="395536" y="727826"/>
            <a:ext cx="3672408" cy="3170099"/>
          </a:xfrm>
          <a:prstGeom prst="rect">
            <a:avLst/>
          </a:prstGeom>
        </p:spPr>
        <p:txBody>
          <a:bodyPr wrap="square">
            <a:spAutoFit/>
          </a:bodyPr>
          <a:lstStyle/>
          <a:p>
            <a:r>
              <a:rPr lang="es-ES_tradnl" altLang="es-MX" sz="2000" i="1" dirty="0" smtClean="0">
                <a:latin typeface="Arial Black" panose="020B0A04020102020204" pitchFamily="34" charset="0"/>
              </a:rPr>
              <a:t>Tallo/Tronco</a:t>
            </a:r>
            <a:r>
              <a:rPr lang="es-ES_tradnl" altLang="es-MX" sz="2000" dirty="0">
                <a:latin typeface="Arial Black" panose="020B0A04020102020204" pitchFamily="34" charset="0"/>
              </a:rPr>
              <a:t>: </a:t>
            </a:r>
            <a:r>
              <a:rPr lang="es-MX" sz="2000" dirty="0" smtClean="0">
                <a:latin typeface="Arial Black" panose="020B0A04020102020204" pitchFamily="34" charset="0"/>
              </a:rPr>
              <a:t>Árboles perennifolios, frondosos </a:t>
            </a:r>
            <a:r>
              <a:rPr lang="es-MX" sz="2000" dirty="0">
                <a:latin typeface="Arial Black" panose="020B0A04020102020204" pitchFamily="34" charset="0"/>
              </a:rPr>
              <a:t>y de gran porte,</a:t>
            </a:r>
            <a:r>
              <a:rPr lang="es-ES" sz="2000" dirty="0">
                <a:latin typeface="Arial Black" panose="020B0A04020102020204" pitchFamily="34" charset="0"/>
              </a:rPr>
              <a:t> con tallo </a:t>
            </a:r>
            <a:r>
              <a:rPr lang="es-ES_tradnl" altLang="es-MX" sz="2000" dirty="0">
                <a:latin typeface="Arial Black" panose="020B0A04020102020204" pitchFamily="34" charset="0"/>
              </a:rPr>
              <a:t>recto </a:t>
            </a:r>
            <a:r>
              <a:rPr lang="es-ES_tradnl" altLang="es-MX" sz="2000" dirty="0" smtClean="0">
                <a:latin typeface="Arial Black" panose="020B0A04020102020204" pitchFamily="34" charset="0"/>
              </a:rPr>
              <a:t>de </a:t>
            </a:r>
            <a:r>
              <a:rPr lang="es-ES_tradnl" altLang="es-MX" sz="2000" dirty="0">
                <a:latin typeface="Arial Black" panose="020B0A04020102020204" pitchFamily="34" charset="0"/>
              </a:rPr>
              <a:t>alturas de 8 a 12 </a:t>
            </a:r>
            <a:r>
              <a:rPr lang="es-ES_tradnl" altLang="es-MX" sz="2000" dirty="0" smtClean="0">
                <a:latin typeface="Arial Black" panose="020B0A04020102020204" pitchFamily="34" charset="0"/>
              </a:rPr>
              <a:t>metros, </a:t>
            </a:r>
            <a:r>
              <a:rPr lang="es-ES_tradnl" altLang="es-MX" sz="2000" dirty="0">
                <a:latin typeface="Arial Black" panose="020B0A04020102020204" pitchFamily="34" charset="0"/>
              </a:rPr>
              <a:t>ramas gruesas, madera </a:t>
            </a:r>
            <a:r>
              <a:rPr lang="es-ES_tradnl" altLang="es-MX" sz="2000" dirty="0" smtClean="0">
                <a:latin typeface="Arial Black" panose="020B0A04020102020204" pitchFamily="34" charset="0"/>
              </a:rPr>
              <a:t>quebradiza, </a:t>
            </a:r>
            <a:r>
              <a:rPr lang="es-ES_tradnl" altLang="es-MX" sz="2000" dirty="0">
                <a:latin typeface="Arial Black" panose="020B0A04020102020204" pitchFamily="34" charset="0"/>
              </a:rPr>
              <a:t>cuando criollos </a:t>
            </a:r>
            <a:r>
              <a:rPr lang="es-ES_tradnl" altLang="es-MX" sz="2000" dirty="0" smtClean="0">
                <a:latin typeface="Arial Black" panose="020B0A04020102020204" pitchFamily="34" charset="0"/>
              </a:rPr>
              <a:t>o muy viejos </a:t>
            </a:r>
            <a:r>
              <a:rPr lang="es-ES" sz="2000" dirty="0" smtClean="0">
                <a:latin typeface="Arial Black" panose="020B0A04020102020204" pitchFamily="34" charset="0"/>
              </a:rPr>
              <a:t>pueden </a:t>
            </a:r>
            <a:r>
              <a:rPr lang="es-ES" sz="2000" dirty="0">
                <a:latin typeface="Arial Black" panose="020B0A04020102020204" pitchFamily="34" charset="0"/>
              </a:rPr>
              <a:t>alcanzar </a:t>
            </a:r>
            <a:r>
              <a:rPr lang="es-ES" sz="2000" dirty="0" smtClean="0">
                <a:latin typeface="Arial Black" panose="020B0A04020102020204" pitchFamily="34" charset="0"/>
              </a:rPr>
              <a:t>alturas hasta de 19.0 metros.</a:t>
            </a:r>
            <a:endParaRPr lang="es-MX" sz="2000" dirty="0">
              <a:latin typeface="Arial Black" panose="020B0A04020102020204" pitchFamily="34" charset="0"/>
            </a:endParaRPr>
          </a:p>
        </p:txBody>
      </p:sp>
      <p:pic>
        <p:nvPicPr>
          <p:cNvPr id="3076" name="Picture 4" descr="Resultado de imagen para Arbol de aguacate en uruapan"/>
          <p:cNvPicPr>
            <a:picLocks noChangeAspect="1" noChangeArrowheads="1"/>
          </p:cNvPicPr>
          <p:nvPr/>
        </p:nvPicPr>
        <p:blipFill rotWithShape="1">
          <a:blip r:embed="rId2">
            <a:extLst>
              <a:ext uri="{28A0092B-C50C-407E-A947-70E740481C1C}">
                <a14:useLocalDpi xmlns:a14="http://schemas.microsoft.com/office/drawing/2010/main" val="0"/>
              </a:ext>
            </a:extLst>
          </a:blip>
          <a:srcRect l="5103" b="6496"/>
          <a:stretch/>
        </p:blipFill>
        <p:spPr bwMode="auto">
          <a:xfrm>
            <a:off x="4427984" y="727826"/>
            <a:ext cx="4017462" cy="3277238"/>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395536" y="4733449"/>
            <a:ext cx="8291264" cy="1015663"/>
          </a:xfrm>
          <a:prstGeom prst="rect">
            <a:avLst/>
          </a:prstGeom>
        </p:spPr>
        <p:txBody>
          <a:bodyPr wrap="square">
            <a:spAutoFit/>
          </a:bodyPr>
          <a:lstStyle/>
          <a:p>
            <a:r>
              <a:rPr lang="es-ES_tradnl" altLang="es-MX" sz="2000" dirty="0">
                <a:latin typeface="Arial Black" panose="020B0A04020102020204" pitchFamily="34" charset="0"/>
              </a:rPr>
              <a:t>Bajo cultivo no se les deja crecer más de 5 metros para facilitar las prácticas de control sanitario, cosecha, poda y fertilización foliar (SFA, 2011).</a:t>
            </a:r>
          </a:p>
        </p:txBody>
      </p:sp>
      <p:sp>
        <p:nvSpPr>
          <p:cNvPr id="5" name="CuadroTexto 4"/>
          <p:cNvSpPr txBox="1"/>
          <p:nvPr/>
        </p:nvSpPr>
        <p:spPr>
          <a:xfrm>
            <a:off x="4427984" y="4221088"/>
            <a:ext cx="4032448" cy="307777"/>
          </a:xfrm>
          <a:prstGeom prst="rect">
            <a:avLst/>
          </a:prstGeom>
          <a:noFill/>
        </p:spPr>
        <p:txBody>
          <a:bodyPr wrap="square" rtlCol="0">
            <a:spAutoFit/>
          </a:bodyPr>
          <a:lstStyle/>
          <a:p>
            <a:r>
              <a:rPr lang="es-MX" sz="1400" dirty="0" smtClean="0">
                <a:latin typeface="Arial Black" panose="020B0A04020102020204" pitchFamily="34" charset="0"/>
              </a:rPr>
              <a:t>Tomado de: </a:t>
            </a:r>
            <a:r>
              <a:rPr lang="es-MX" sz="1400" dirty="0" err="1" smtClean="0">
                <a:latin typeface="Arial Black" panose="020B0A04020102020204" pitchFamily="34" charset="0"/>
              </a:rPr>
              <a:t>Cuartoscuro</a:t>
            </a:r>
            <a:endParaRPr lang="es-MX" sz="1400" dirty="0">
              <a:latin typeface="Arial Black" panose="020B0A04020102020204" pitchFamily="34" charset="0"/>
            </a:endParaRPr>
          </a:p>
        </p:txBody>
      </p:sp>
    </p:spTree>
    <p:extLst>
      <p:ext uri="{BB962C8B-B14F-4D97-AF65-F5344CB8AC3E}">
        <p14:creationId xmlns:p14="http://schemas.microsoft.com/office/powerpoint/2010/main" val="47775699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908720"/>
            <a:ext cx="8229600" cy="1143000"/>
          </a:xfrm>
        </p:spPr>
        <p:txBody>
          <a:bodyPr>
            <a:noAutofit/>
          </a:bodyPr>
          <a:lstStyle/>
          <a:p>
            <a:pPr algn="just"/>
            <a:r>
              <a:rPr lang="es-MX" sz="2000" dirty="0" smtClean="0">
                <a:latin typeface="Arial Black" panose="020B0A04020102020204" pitchFamily="34" charset="0"/>
              </a:rPr>
              <a:t>Condiciones de alta humedad y temperaturas cercanas a 22 °C, favorecen el ataque del complejo de hongos y la  enfermedad se acentúa en la floración y crecimiento inicial del fruto </a:t>
            </a:r>
            <a:r>
              <a:rPr lang="es-MX" sz="2000" dirty="0">
                <a:latin typeface="Arial Black" panose="020B0A04020102020204" pitchFamily="34" charset="0"/>
              </a:rPr>
              <a:t>(Morales-García et al., s/f</a:t>
            </a:r>
            <a:r>
              <a:rPr lang="es-MX" sz="2000" dirty="0" smtClean="0">
                <a:latin typeface="Arial Black" panose="020B0A04020102020204" pitchFamily="34" charset="0"/>
              </a:rPr>
              <a:t>).  </a:t>
            </a:r>
            <a:endParaRPr lang="es-MX" sz="2000" dirty="0">
              <a:latin typeface="Arial Black" panose="020B0A04020102020204" pitchFamily="34" charset="0"/>
            </a:endParaRPr>
          </a:p>
        </p:txBody>
      </p:sp>
      <p:sp>
        <p:nvSpPr>
          <p:cNvPr id="3" name="Marcador de contenido 2"/>
          <p:cNvSpPr>
            <a:spLocks noGrp="1"/>
          </p:cNvSpPr>
          <p:nvPr>
            <p:ph idx="1"/>
          </p:nvPr>
        </p:nvSpPr>
        <p:spPr>
          <a:xfrm>
            <a:off x="457200" y="3068960"/>
            <a:ext cx="8229600" cy="1540768"/>
          </a:xfrm>
        </p:spPr>
        <p:txBody>
          <a:bodyPr>
            <a:normAutofit/>
          </a:bodyPr>
          <a:lstStyle/>
          <a:p>
            <a:pPr marL="0" indent="0">
              <a:buNone/>
            </a:pPr>
            <a:r>
              <a:rPr lang="es-MX" sz="2000" dirty="0" smtClean="0">
                <a:latin typeface="Arial Black" panose="020B0A04020102020204" pitchFamily="34" charset="0"/>
              </a:rPr>
              <a:t>Para el control se sugiere la aplicación de fungicidas y bactericidas, por ejemplo: sulfato de cobre tribásico o </a:t>
            </a:r>
            <a:r>
              <a:rPr lang="es-MX" sz="2000" dirty="0" err="1" smtClean="0">
                <a:latin typeface="Arial Black" panose="020B0A04020102020204" pitchFamily="34" charset="0"/>
              </a:rPr>
              <a:t>Tecto</a:t>
            </a:r>
            <a:r>
              <a:rPr lang="es-MX" sz="2000" dirty="0" smtClean="0">
                <a:latin typeface="Arial Black" panose="020B0A04020102020204" pitchFamily="34" charset="0"/>
              </a:rPr>
              <a:t>, con </a:t>
            </a:r>
            <a:r>
              <a:rPr lang="es-MX" sz="2000" dirty="0" err="1" smtClean="0">
                <a:latin typeface="Arial Black" panose="020B0A04020102020204" pitchFamily="34" charset="0"/>
              </a:rPr>
              <a:t>Agrimycin</a:t>
            </a:r>
            <a:r>
              <a:rPr lang="es-MX" sz="2000" dirty="0" smtClean="0">
                <a:latin typeface="Arial Black" panose="020B0A04020102020204" pitchFamily="34" charset="0"/>
              </a:rPr>
              <a:t> </a:t>
            </a:r>
            <a:r>
              <a:rPr lang="es-MX" sz="2000" dirty="0">
                <a:latin typeface="Arial Black" panose="020B0A04020102020204" pitchFamily="34" charset="0"/>
              </a:rPr>
              <a:t>(Morales-García et al., s/f).</a:t>
            </a:r>
          </a:p>
        </p:txBody>
      </p:sp>
    </p:spTree>
    <p:extLst>
      <p:ext uri="{BB962C8B-B14F-4D97-AF65-F5344CB8AC3E}">
        <p14:creationId xmlns:p14="http://schemas.microsoft.com/office/powerpoint/2010/main" val="2278167801"/>
      </p:ext>
    </p:extLst>
  </p:cSld>
  <p:clrMapOvr>
    <a:masterClrMapping/>
  </p:clrMapOvr>
  <p:transition spd="slow"/>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548680"/>
            <a:ext cx="7632848" cy="763194"/>
          </a:xfrm>
        </p:spPr>
        <p:txBody>
          <a:bodyPr>
            <a:normAutofit/>
          </a:bodyPr>
          <a:lstStyle/>
          <a:p>
            <a:pPr algn="just"/>
            <a:r>
              <a:rPr lang="es-MX" sz="2000" dirty="0" smtClean="0">
                <a:latin typeface="Arial Black" panose="020B0A04020102020204" pitchFamily="34" charset="0"/>
              </a:rPr>
              <a:t>ANTRACNOSIS</a:t>
            </a:r>
            <a:r>
              <a:rPr lang="es-MX" sz="2000" i="1" dirty="0" smtClean="0">
                <a:latin typeface="Arial Black" panose="020B0A04020102020204" pitchFamily="34" charset="0"/>
              </a:rPr>
              <a:t> (</a:t>
            </a:r>
            <a:r>
              <a:rPr lang="es-MX" sz="2000" i="1" dirty="0" err="1" smtClean="0">
                <a:latin typeface="Arial Black" panose="020B0A04020102020204" pitchFamily="34" charset="0"/>
              </a:rPr>
              <a:t>Colletotrichum</a:t>
            </a:r>
            <a:r>
              <a:rPr lang="es-MX" sz="2000" i="1" dirty="0" smtClean="0">
                <a:latin typeface="Arial Black" panose="020B0A04020102020204" pitchFamily="34" charset="0"/>
              </a:rPr>
              <a:t> </a:t>
            </a:r>
            <a:r>
              <a:rPr lang="es-MX" sz="2000" i="1" dirty="0" err="1">
                <a:latin typeface="Arial Black" panose="020B0A04020102020204" pitchFamily="34" charset="0"/>
              </a:rPr>
              <a:t>gloesporioides</a:t>
            </a:r>
            <a:r>
              <a:rPr lang="es-MX" sz="2000" i="1" dirty="0">
                <a:latin typeface="Arial Black" panose="020B0A04020102020204" pitchFamily="34" charset="0"/>
              </a:rPr>
              <a:t>)</a:t>
            </a:r>
            <a:r>
              <a:rPr lang="es-MX" sz="2000" dirty="0">
                <a:latin typeface="Arial Black" panose="020B0A04020102020204" pitchFamily="34" charset="0"/>
              </a:rPr>
              <a:t/>
            </a:r>
            <a:br>
              <a:rPr lang="es-MX" sz="2000" dirty="0">
                <a:latin typeface="Arial Black" panose="020B0A04020102020204" pitchFamily="34" charset="0"/>
              </a:rPr>
            </a:br>
            <a:endParaRPr lang="es-MX" sz="2000" dirty="0">
              <a:latin typeface="Arial Black" panose="020B0A04020102020204" pitchFamily="34" charset="0"/>
            </a:endParaRPr>
          </a:p>
        </p:txBody>
      </p:sp>
      <p:sp>
        <p:nvSpPr>
          <p:cNvPr id="5" name="CuadroTexto 4"/>
          <p:cNvSpPr txBox="1"/>
          <p:nvPr/>
        </p:nvSpPr>
        <p:spPr>
          <a:xfrm>
            <a:off x="683568" y="1556792"/>
            <a:ext cx="7632848" cy="1938992"/>
          </a:xfrm>
          <a:prstGeom prst="rect">
            <a:avLst/>
          </a:prstGeom>
          <a:noFill/>
        </p:spPr>
        <p:txBody>
          <a:bodyPr wrap="square" rtlCol="0">
            <a:spAutoFit/>
          </a:bodyPr>
          <a:lstStyle/>
          <a:p>
            <a:r>
              <a:rPr lang="es-MX" sz="2000" dirty="0" smtClean="0">
                <a:latin typeface="Arial Black" panose="020B0A04020102020204" pitchFamily="34" charset="0"/>
              </a:rPr>
              <a:t>El hongo penetra en las lesiones causadas por otros hongos, se desarrolla antes de la cosecha y se hace presente en pos cosecha. Los síntomas aparecen como manchas redondas color café, al tiempo que el hongo produce la pudrición en la pulpa del fruto, ocasionando un sabor desagradable (SFA, 2011).</a:t>
            </a:r>
            <a:endParaRPr lang="es-MX" sz="2000" dirty="0">
              <a:latin typeface="Arial Black" panose="020B0A04020102020204" pitchFamily="34" charset="0"/>
            </a:endParaRPr>
          </a:p>
        </p:txBody>
      </p:sp>
    </p:spTree>
    <p:extLst>
      <p:ext uri="{BB962C8B-B14F-4D97-AF65-F5344CB8AC3E}">
        <p14:creationId xmlns:p14="http://schemas.microsoft.com/office/powerpoint/2010/main" val="4095800809"/>
      </p:ext>
    </p:extLst>
  </p:cSld>
  <p:clrMapOvr>
    <a:masterClrMapping/>
  </p:clrMapOvr>
  <p:transition spd="slow"/>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69685" y="532731"/>
            <a:ext cx="7704856" cy="646331"/>
          </a:xfrm>
          <a:prstGeom prst="rect">
            <a:avLst/>
          </a:prstGeom>
        </p:spPr>
        <p:txBody>
          <a:bodyPr wrap="square">
            <a:spAutoFit/>
          </a:bodyPr>
          <a:lstStyle/>
          <a:p>
            <a:r>
              <a:rPr lang="es-MX" dirty="0">
                <a:latin typeface="Arial Black" panose="020B0A04020102020204" pitchFamily="34" charset="0"/>
              </a:rPr>
              <a:t>MANCHA NEGRA O CERCOSPORA</a:t>
            </a:r>
            <a:r>
              <a:rPr lang="es-MX" i="1" dirty="0">
                <a:latin typeface="Arial Black" panose="020B0A04020102020204" pitchFamily="34" charset="0"/>
              </a:rPr>
              <a:t> (</a:t>
            </a:r>
            <a:r>
              <a:rPr lang="es-MX" i="1" dirty="0" err="1">
                <a:latin typeface="Arial Black" panose="020B0A04020102020204" pitchFamily="34" charset="0"/>
              </a:rPr>
              <a:t>Cercospora</a:t>
            </a:r>
            <a:r>
              <a:rPr lang="es-MX" i="1" dirty="0">
                <a:latin typeface="Arial Black" panose="020B0A04020102020204" pitchFamily="34" charset="0"/>
              </a:rPr>
              <a:t> purpura)</a:t>
            </a:r>
            <a:r>
              <a:rPr lang="es-MX" dirty="0">
                <a:latin typeface="Arial Black" panose="020B0A04020102020204" pitchFamily="34" charset="0"/>
              </a:rPr>
              <a:t/>
            </a:r>
            <a:br>
              <a:rPr lang="es-MX" dirty="0">
                <a:latin typeface="Arial Black" panose="020B0A04020102020204" pitchFamily="34" charset="0"/>
              </a:rPr>
            </a:br>
            <a:endParaRPr lang="es-MX" dirty="0"/>
          </a:p>
        </p:txBody>
      </p:sp>
      <p:sp>
        <p:nvSpPr>
          <p:cNvPr id="8" name="CuadroTexto 7"/>
          <p:cNvSpPr txBox="1"/>
          <p:nvPr/>
        </p:nvSpPr>
        <p:spPr>
          <a:xfrm>
            <a:off x="669685" y="1484784"/>
            <a:ext cx="7272808" cy="2246769"/>
          </a:xfrm>
          <a:prstGeom prst="rect">
            <a:avLst/>
          </a:prstGeom>
          <a:noFill/>
        </p:spPr>
        <p:txBody>
          <a:bodyPr wrap="square" rtlCol="0">
            <a:spAutoFit/>
          </a:bodyPr>
          <a:lstStyle/>
          <a:p>
            <a:pPr algn="just"/>
            <a:r>
              <a:rPr lang="es-MX" sz="2000" dirty="0" smtClean="0">
                <a:latin typeface="Arial Black" panose="020B0A04020102020204" pitchFamily="34" charset="0"/>
              </a:rPr>
              <a:t>La acción del hongo se ve favorecida por alta precipitación y la mala nutrición de las plantaciones agrava la severidad. La enfermedad ataca las hojas y produce lesiones pequeñas de color marrón oscuro, provocando la caída de todo los frutos. En pos cosecha, ocasiona la llamada mancha negra del fruto (SFA, 2011). </a:t>
            </a:r>
            <a:endParaRPr lang="es-MX" sz="2000" dirty="0">
              <a:latin typeface="Arial Black" panose="020B0A04020102020204" pitchFamily="34" charset="0"/>
            </a:endParaRPr>
          </a:p>
        </p:txBody>
      </p:sp>
    </p:spTree>
    <p:extLst>
      <p:ext uri="{BB962C8B-B14F-4D97-AF65-F5344CB8AC3E}">
        <p14:creationId xmlns:p14="http://schemas.microsoft.com/office/powerpoint/2010/main" val="1666852981"/>
      </p:ext>
    </p:extLst>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609600" y="427038"/>
            <a:ext cx="8229600" cy="76971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MX" sz="2000" dirty="0" smtClean="0">
                <a:latin typeface="Arial Black" panose="020B0A04020102020204" pitchFamily="34" charset="0"/>
              </a:rPr>
              <a:t>Roña (</a:t>
            </a:r>
            <a:r>
              <a:rPr lang="es-MX" sz="2000" i="1" dirty="0" err="1" smtClean="0">
                <a:latin typeface="Arial Black" panose="020B0A04020102020204" pitchFamily="34" charset="0"/>
              </a:rPr>
              <a:t>Sphaloceloma</a:t>
            </a:r>
            <a:r>
              <a:rPr lang="es-MX" sz="2000" i="1" dirty="0" smtClean="0">
                <a:latin typeface="Arial Black" panose="020B0A04020102020204" pitchFamily="34" charset="0"/>
              </a:rPr>
              <a:t> </a:t>
            </a:r>
            <a:r>
              <a:rPr lang="es-MX" sz="2000" i="1" dirty="0" err="1" smtClean="0">
                <a:latin typeface="Arial Black" panose="020B0A04020102020204" pitchFamily="34" charset="0"/>
              </a:rPr>
              <a:t>persea</a:t>
            </a:r>
            <a:r>
              <a:rPr lang="es-MX" sz="2000" dirty="0" smtClean="0">
                <a:latin typeface="Arial Black" panose="020B0A04020102020204" pitchFamily="34" charset="0"/>
              </a:rPr>
              <a:t>)</a:t>
            </a:r>
            <a:endParaRPr lang="es-MX" sz="2000" dirty="0">
              <a:latin typeface="Arial Black" panose="020B0A04020102020204" pitchFamily="34" charset="0"/>
            </a:endParaRPr>
          </a:p>
        </p:txBody>
      </p:sp>
      <p:sp>
        <p:nvSpPr>
          <p:cNvPr id="5" name="CuadroTexto 4"/>
          <p:cNvSpPr txBox="1"/>
          <p:nvPr/>
        </p:nvSpPr>
        <p:spPr>
          <a:xfrm>
            <a:off x="611560" y="1628800"/>
            <a:ext cx="3168352" cy="4093428"/>
          </a:xfrm>
          <a:prstGeom prst="rect">
            <a:avLst/>
          </a:prstGeom>
          <a:noFill/>
        </p:spPr>
        <p:txBody>
          <a:bodyPr wrap="square" rtlCol="0">
            <a:spAutoFit/>
          </a:bodyPr>
          <a:lstStyle/>
          <a:p>
            <a:r>
              <a:rPr lang="es-MX" sz="2000" dirty="0" smtClean="0">
                <a:latin typeface="Arial Black" panose="020B0A04020102020204" pitchFamily="34" charset="0"/>
              </a:rPr>
              <a:t>El hongo ataca frutos, hojas y ramas jóvenes. El fruto presenta lesiones de color café, corchosas, que al unirse pueden cubrir parte o todo el fruto. Causan agrietamiento en hojas y ramas </a:t>
            </a:r>
            <a:r>
              <a:rPr lang="es-MX" sz="2000" dirty="0">
                <a:latin typeface="Arial Black" panose="020B0A04020102020204" pitchFamily="34" charset="0"/>
              </a:rPr>
              <a:t>(Morales-García et al., s/f).</a:t>
            </a:r>
          </a:p>
        </p:txBody>
      </p:sp>
      <p:pic>
        <p:nvPicPr>
          <p:cNvPr id="6" name="Picture 2" descr="Resultado de imagen para roña del aguacate"/>
          <p:cNvPicPr>
            <a:picLocks noChangeAspect="1" noChangeArrowheads="1"/>
          </p:cNvPicPr>
          <p:nvPr/>
        </p:nvPicPr>
        <p:blipFill rotWithShape="1">
          <a:blip r:embed="rId2">
            <a:extLst>
              <a:ext uri="{28A0092B-C50C-407E-A947-70E740481C1C}">
                <a14:useLocalDpi xmlns:a14="http://schemas.microsoft.com/office/drawing/2010/main" val="0"/>
              </a:ext>
            </a:extLst>
          </a:blip>
          <a:srcRect l="18679" r="5360"/>
          <a:stretch/>
        </p:blipFill>
        <p:spPr bwMode="auto">
          <a:xfrm>
            <a:off x="4716016" y="1180390"/>
            <a:ext cx="3970784" cy="4541838"/>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4860032" y="5877272"/>
            <a:ext cx="3970784" cy="307777"/>
          </a:xfrm>
          <a:prstGeom prst="rect">
            <a:avLst/>
          </a:prstGeom>
          <a:noFill/>
        </p:spPr>
        <p:txBody>
          <a:bodyPr wrap="square" rtlCol="0">
            <a:spAutoFit/>
          </a:bodyPr>
          <a:lstStyle/>
          <a:p>
            <a:r>
              <a:rPr lang="es-MX" sz="1400" dirty="0" smtClean="0">
                <a:latin typeface="Arial Black" panose="020B0A04020102020204" pitchFamily="34" charset="0"/>
              </a:rPr>
              <a:t>Tomado de: Avocado </a:t>
            </a:r>
            <a:r>
              <a:rPr lang="es-MX" sz="1400" dirty="0" err="1" smtClean="0">
                <a:latin typeface="Arial Black" panose="020B0A04020102020204" pitchFamily="34" charset="0"/>
              </a:rPr>
              <a:t>Trade-logger</a:t>
            </a:r>
            <a:endParaRPr lang="es-MX" sz="1400" dirty="0">
              <a:latin typeface="Arial Black" panose="020B0A04020102020204" pitchFamily="34" charset="0"/>
            </a:endParaRPr>
          </a:p>
        </p:txBody>
      </p:sp>
    </p:spTree>
  </p:cSld>
  <p:clrMapOvr>
    <a:masterClrMapping/>
  </p:clrMapOvr>
  <p:transition spd="slow">
    <p:plus/>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332656"/>
            <a:ext cx="8229600" cy="2880320"/>
          </a:xfrm>
        </p:spPr>
        <p:txBody>
          <a:bodyPr>
            <a:noAutofit/>
          </a:bodyPr>
          <a:lstStyle/>
          <a:p>
            <a:pPr algn="just"/>
            <a:r>
              <a:rPr lang="es-MX" sz="2000" dirty="0" smtClean="0">
                <a:latin typeface="Arial Black" panose="020B0A04020102020204" pitchFamily="34" charset="0"/>
              </a:rPr>
              <a:t>El hongo se desarrolla en alta humedad relativa con temperaturas de 22 a 26 °C y se favorece el ataque en huertas con árboles muy juntos y sombreados. La enfermedad se dispersa a través de la hojarasca que permanece en los cajetes y en las heridas de las ramas (Morales-García et al., s/f). El hongo se desarrolla en suelos arcillosos a pH ligeramente ácido y con mal drenaje (Anónimo, 2004).</a:t>
            </a:r>
            <a:endParaRPr lang="es-MX" sz="2000" dirty="0">
              <a:latin typeface="Arial Black" panose="020B0A04020102020204" pitchFamily="34" charset="0"/>
            </a:endParaRPr>
          </a:p>
        </p:txBody>
      </p:sp>
      <p:sp>
        <p:nvSpPr>
          <p:cNvPr id="3" name="Marcador de contenido 2"/>
          <p:cNvSpPr>
            <a:spLocks noGrp="1"/>
          </p:cNvSpPr>
          <p:nvPr>
            <p:ph idx="1"/>
          </p:nvPr>
        </p:nvSpPr>
        <p:spPr>
          <a:xfrm>
            <a:off x="643406" y="4797152"/>
            <a:ext cx="8229600" cy="1584175"/>
          </a:xfrm>
        </p:spPr>
        <p:txBody>
          <a:bodyPr>
            <a:normAutofit/>
          </a:bodyPr>
          <a:lstStyle/>
          <a:p>
            <a:pPr marL="0" indent="0">
              <a:buNone/>
            </a:pPr>
            <a:r>
              <a:rPr lang="es-MX" sz="2000" dirty="0" smtClean="0">
                <a:latin typeface="Arial Black" panose="020B0A04020102020204" pitchFamily="34" charset="0"/>
              </a:rPr>
              <a:t>De manera adicional, se debe elegir una distancia de plantación que permita la aireación de los árboles, enterrar hojas y frutos caídos, podar y quemar ramas secas </a:t>
            </a:r>
            <a:r>
              <a:rPr lang="es-MX" sz="2000" dirty="0">
                <a:latin typeface="Arial Black" panose="020B0A04020102020204" pitchFamily="34" charset="0"/>
              </a:rPr>
              <a:t>(Morales-García et al., s/f).</a:t>
            </a:r>
          </a:p>
        </p:txBody>
      </p:sp>
      <p:sp>
        <p:nvSpPr>
          <p:cNvPr id="5" name="Rectángulo 4"/>
          <p:cNvSpPr/>
          <p:nvPr/>
        </p:nvSpPr>
        <p:spPr>
          <a:xfrm>
            <a:off x="643406" y="3717032"/>
            <a:ext cx="7992887" cy="707886"/>
          </a:xfrm>
          <a:prstGeom prst="rect">
            <a:avLst/>
          </a:prstGeom>
        </p:spPr>
        <p:txBody>
          <a:bodyPr wrap="square">
            <a:spAutoFit/>
          </a:bodyPr>
          <a:lstStyle/>
          <a:p>
            <a:r>
              <a:rPr lang="es-MX" sz="2000" dirty="0">
                <a:latin typeface="Arial Black" panose="020B0A04020102020204" pitchFamily="34" charset="0"/>
              </a:rPr>
              <a:t>El control químico se basa en la aplicación de fungicidas previo al momento de floración.</a:t>
            </a:r>
          </a:p>
        </p:txBody>
      </p:sp>
    </p:spTree>
    <p:extLst>
      <p:ext uri="{BB962C8B-B14F-4D97-AF65-F5344CB8AC3E}">
        <p14:creationId xmlns:p14="http://schemas.microsoft.com/office/powerpoint/2010/main" val="482665183"/>
      </p:ext>
    </p:extLst>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62074"/>
          </a:xfrm>
        </p:spPr>
        <p:txBody>
          <a:bodyPr>
            <a:noAutofit/>
          </a:bodyPr>
          <a:lstStyle/>
          <a:p>
            <a:pPr algn="just"/>
            <a:r>
              <a:rPr lang="es-MX" sz="2000" dirty="0" smtClean="0">
                <a:latin typeface="Arial Black" panose="020B0A04020102020204" pitchFamily="34" charset="0"/>
              </a:rPr>
              <a:t>Cáncer del tronco (</a:t>
            </a:r>
            <a:r>
              <a:rPr lang="es-MX" sz="2000" i="1" dirty="0" err="1" smtClean="0">
                <a:latin typeface="Arial Black" panose="020B0A04020102020204" pitchFamily="34" charset="0"/>
              </a:rPr>
              <a:t>Nectria</a:t>
            </a:r>
            <a:r>
              <a:rPr lang="es-MX" sz="2000" i="1" dirty="0" smtClean="0">
                <a:latin typeface="Arial Black" panose="020B0A04020102020204" pitchFamily="34" charset="0"/>
              </a:rPr>
              <a:t> </a:t>
            </a:r>
            <a:r>
              <a:rPr lang="es-MX" sz="2000" i="1" dirty="0" err="1" smtClean="0">
                <a:latin typeface="Arial Black" panose="020B0A04020102020204" pitchFamily="34" charset="0"/>
              </a:rPr>
              <a:t>galligena</a:t>
            </a:r>
            <a:r>
              <a:rPr lang="es-MX" sz="2000" dirty="0" smtClean="0">
                <a:latin typeface="Arial Black" panose="020B0A04020102020204" pitchFamily="34" charset="0"/>
              </a:rPr>
              <a:t>, </a:t>
            </a:r>
            <a:r>
              <a:rPr lang="es-MX" sz="2000" i="1" dirty="0" smtClean="0">
                <a:latin typeface="Arial Black" panose="020B0A04020102020204" pitchFamily="34" charset="0"/>
              </a:rPr>
              <a:t>Fusarium </a:t>
            </a:r>
            <a:r>
              <a:rPr lang="es-MX" sz="2000" i="1" dirty="0" err="1" smtClean="0">
                <a:latin typeface="Arial Black" panose="020B0A04020102020204" pitchFamily="34" charset="0"/>
              </a:rPr>
              <a:t>episphaeria</a:t>
            </a:r>
            <a:r>
              <a:rPr lang="es-MX" sz="2000" dirty="0" smtClean="0">
                <a:latin typeface="Arial Black" panose="020B0A04020102020204" pitchFamily="34" charset="0"/>
              </a:rPr>
              <a:t>, </a:t>
            </a:r>
            <a:r>
              <a:rPr lang="es-MX" sz="2000" i="1" dirty="0" err="1" smtClean="0">
                <a:latin typeface="Arial Black" panose="020B0A04020102020204" pitchFamily="34" charset="0"/>
              </a:rPr>
              <a:t>Phythophthora</a:t>
            </a:r>
            <a:r>
              <a:rPr lang="es-MX" sz="2000" i="1" dirty="0" smtClean="0">
                <a:latin typeface="Arial Black" panose="020B0A04020102020204" pitchFamily="34" charset="0"/>
              </a:rPr>
              <a:t> </a:t>
            </a:r>
            <a:r>
              <a:rPr lang="es-MX" sz="2000" i="1" dirty="0" err="1" smtClean="0">
                <a:latin typeface="Arial Black" panose="020B0A04020102020204" pitchFamily="34" charset="0"/>
              </a:rPr>
              <a:t>boehmeria</a:t>
            </a:r>
            <a:r>
              <a:rPr lang="es-MX" sz="2000" dirty="0" smtClean="0">
                <a:latin typeface="Arial Black" panose="020B0A04020102020204" pitchFamily="34" charset="0"/>
              </a:rPr>
              <a:t>).</a:t>
            </a:r>
            <a:endParaRPr lang="es-MX" sz="2000" dirty="0">
              <a:latin typeface="Arial Black" panose="020B0A04020102020204" pitchFamily="34" charset="0"/>
            </a:endParaRPr>
          </a:p>
        </p:txBody>
      </p:sp>
      <p:sp>
        <p:nvSpPr>
          <p:cNvPr id="3" name="Marcador de contenido 2"/>
          <p:cNvSpPr>
            <a:spLocks noGrp="1"/>
          </p:cNvSpPr>
          <p:nvPr>
            <p:ph idx="1"/>
          </p:nvPr>
        </p:nvSpPr>
        <p:spPr>
          <a:xfrm>
            <a:off x="457200" y="1600201"/>
            <a:ext cx="8229600" cy="2332856"/>
          </a:xfrm>
        </p:spPr>
        <p:txBody>
          <a:bodyPr>
            <a:normAutofit/>
          </a:bodyPr>
          <a:lstStyle/>
          <a:p>
            <a:pPr marL="0" indent="0">
              <a:buNone/>
            </a:pPr>
            <a:r>
              <a:rPr lang="es-MX" sz="2000" dirty="0" smtClean="0">
                <a:latin typeface="Arial Black" panose="020B0A04020102020204" pitchFamily="34" charset="0"/>
              </a:rPr>
              <a:t>El cáncer se presenta como manchas acuosas en tronco y ramas, las lesiones presentan escurrimiento de liquido viscoso de color café claro. El desarrollo de la enfermedad se favorece por alta humedad relativa, temperaturas superiores a 18 °C, suelos mal drenados, árboles con poca ventilación y </a:t>
            </a:r>
            <a:r>
              <a:rPr lang="es-MX" sz="2000" dirty="0">
                <a:latin typeface="Arial Black" panose="020B0A04020102020204" pitchFamily="34" charset="0"/>
              </a:rPr>
              <a:t>maleza alta (Morales-García et al., s/f). </a:t>
            </a:r>
          </a:p>
        </p:txBody>
      </p:sp>
      <p:sp>
        <p:nvSpPr>
          <p:cNvPr id="6" name="CuadroTexto 5"/>
          <p:cNvSpPr txBox="1"/>
          <p:nvPr/>
        </p:nvSpPr>
        <p:spPr>
          <a:xfrm>
            <a:off x="461842" y="4234881"/>
            <a:ext cx="8224958" cy="1323439"/>
          </a:xfrm>
          <a:prstGeom prst="rect">
            <a:avLst/>
          </a:prstGeom>
          <a:noFill/>
        </p:spPr>
        <p:txBody>
          <a:bodyPr wrap="square" rtlCol="0">
            <a:spAutoFit/>
          </a:bodyPr>
          <a:lstStyle/>
          <a:p>
            <a:r>
              <a:rPr lang="es-MX" sz="2000" dirty="0" smtClean="0">
                <a:latin typeface="Arial Black" panose="020B0A04020102020204" pitchFamily="34" charset="0"/>
              </a:rPr>
              <a:t>Para combatir la enfermedad se recomienda la aplicación de fungicidas cubriendo troncos y ramas. Otra forma de control consiste en eliminar el tejido y madera afectada </a:t>
            </a:r>
            <a:r>
              <a:rPr lang="es-MX" sz="2000" dirty="0">
                <a:latin typeface="Arial Black" panose="020B0A04020102020204" pitchFamily="34" charset="0"/>
              </a:rPr>
              <a:t>(Morales-García et al., s/f). </a:t>
            </a:r>
          </a:p>
        </p:txBody>
      </p:sp>
    </p:spTree>
    <p:extLst>
      <p:ext uri="{BB962C8B-B14F-4D97-AF65-F5344CB8AC3E}">
        <p14:creationId xmlns:p14="http://schemas.microsoft.com/office/powerpoint/2010/main" val="2017833803"/>
      </p:ext>
    </p:extLst>
  </p:cSld>
  <p:clrMapOvr>
    <a:masterClrMapping/>
  </p:clrMapOvr>
  <p:transition spd="slow"/>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3 Imagen" descr="http://images.engormix.com/s_articles/2267_07.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cSld>
  <p:clrMapOvr>
    <a:masterClrMapping/>
  </p:clrMapOvr>
  <p:transition spd="slow">
    <p:circl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19256" cy="778098"/>
          </a:xfrm>
        </p:spPr>
        <p:txBody>
          <a:bodyPr>
            <a:normAutofit/>
          </a:bodyPr>
          <a:lstStyle/>
          <a:p>
            <a:r>
              <a:rPr lang="es-MX" sz="2000" dirty="0" smtClean="0">
                <a:latin typeface="Arial Black" panose="020B0A04020102020204" pitchFamily="34" charset="0"/>
              </a:rPr>
              <a:t>Plagas </a:t>
            </a:r>
            <a:endParaRPr lang="es-MX" sz="2000" dirty="0">
              <a:latin typeface="Arial Black" panose="020B0A04020102020204" pitchFamily="34" charset="0"/>
            </a:endParaRPr>
          </a:p>
        </p:txBody>
      </p:sp>
      <p:sp>
        <p:nvSpPr>
          <p:cNvPr id="3" name="2 Marcador de contenido"/>
          <p:cNvSpPr>
            <a:spLocks noGrp="1"/>
          </p:cNvSpPr>
          <p:nvPr>
            <p:ph idx="1"/>
          </p:nvPr>
        </p:nvSpPr>
        <p:spPr>
          <a:xfrm>
            <a:off x="457200" y="1556792"/>
            <a:ext cx="8640960" cy="3649763"/>
          </a:xfrm>
        </p:spPr>
        <p:txBody>
          <a:bodyPr>
            <a:normAutofit/>
          </a:bodyPr>
          <a:lstStyle/>
          <a:p>
            <a:r>
              <a:rPr lang="es-MX" sz="2000" b="1" dirty="0" smtClean="0">
                <a:latin typeface="Arial Black" panose="020B0A04020102020204" pitchFamily="34" charset="0"/>
              </a:rPr>
              <a:t> </a:t>
            </a:r>
            <a:r>
              <a:rPr lang="es-MX" sz="2000" dirty="0" smtClean="0">
                <a:latin typeface="Arial Black" panose="020B0A04020102020204" pitchFamily="34" charset="0"/>
              </a:rPr>
              <a:t>Taladrador </a:t>
            </a:r>
            <a:r>
              <a:rPr lang="es-MX" sz="2000" dirty="0">
                <a:latin typeface="Arial Black" panose="020B0A04020102020204" pitchFamily="34" charset="0"/>
              </a:rPr>
              <a:t>del tronco (</a:t>
            </a:r>
            <a:r>
              <a:rPr lang="es-MX" sz="2000" i="1" dirty="0" err="1">
                <a:latin typeface="Arial Black" panose="020B0A04020102020204" pitchFamily="34" charset="0"/>
              </a:rPr>
              <a:t>Copturomimus</a:t>
            </a:r>
            <a:r>
              <a:rPr lang="es-MX" sz="2000" i="1" dirty="0">
                <a:latin typeface="Arial Black" panose="020B0A04020102020204" pitchFamily="34" charset="0"/>
              </a:rPr>
              <a:t> </a:t>
            </a:r>
            <a:r>
              <a:rPr lang="es-MX" sz="2000" i="1" dirty="0" err="1">
                <a:latin typeface="Arial Black" panose="020B0A04020102020204" pitchFamily="34" charset="0"/>
              </a:rPr>
              <a:t>persea</a:t>
            </a:r>
            <a:r>
              <a:rPr lang="es-MX" sz="2000" dirty="0">
                <a:latin typeface="Arial Black" panose="020B0A04020102020204" pitchFamily="34" charset="0"/>
              </a:rPr>
              <a:t>) </a:t>
            </a:r>
          </a:p>
          <a:p>
            <a:r>
              <a:rPr lang="es-MX" sz="2000" dirty="0">
                <a:latin typeface="Arial Black" panose="020B0A04020102020204" pitchFamily="34" charset="0"/>
              </a:rPr>
              <a:t>- Talador de la semilla del fruto </a:t>
            </a:r>
            <a:r>
              <a:rPr lang="es-MX" sz="2000" dirty="0" err="1">
                <a:latin typeface="Arial Black" panose="020B0A04020102020204" pitchFamily="34" charset="0"/>
              </a:rPr>
              <a:t>Heilipus</a:t>
            </a:r>
            <a:r>
              <a:rPr lang="es-MX" sz="2000" dirty="0">
                <a:latin typeface="Arial Black" panose="020B0A04020102020204" pitchFamily="34" charset="0"/>
              </a:rPr>
              <a:t> </a:t>
            </a:r>
            <a:r>
              <a:rPr lang="es-MX" sz="2000" dirty="0" err="1">
                <a:latin typeface="Arial Black" panose="020B0A04020102020204" pitchFamily="34" charset="0"/>
              </a:rPr>
              <a:t>luari</a:t>
            </a:r>
            <a:endParaRPr lang="es-MX" sz="2000" dirty="0">
              <a:latin typeface="Arial Black" panose="020B0A04020102020204" pitchFamily="34" charset="0"/>
            </a:endParaRPr>
          </a:p>
          <a:p>
            <a:r>
              <a:rPr lang="es-MX" sz="2000" dirty="0">
                <a:latin typeface="Arial Black" panose="020B0A04020102020204" pitchFamily="34" charset="0"/>
              </a:rPr>
              <a:t>- </a:t>
            </a:r>
            <a:r>
              <a:rPr lang="es-MX" sz="2000" dirty="0" err="1">
                <a:latin typeface="Arial Black" panose="020B0A04020102020204" pitchFamily="34" charset="0"/>
              </a:rPr>
              <a:t>Trip</a:t>
            </a:r>
            <a:r>
              <a:rPr lang="es-MX" sz="2000" dirty="0">
                <a:latin typeface="Arial Black" panose="020B0A04020102020204" pitchFamily="34" charset="0"/>
              </a:rPr>
              <a:t> del aguacate </a:t>
            </a:r>
            <a:r>
              <a:rPr lang="es-MX" sz="2000" i="1" dirty="0">
                <a:latin typeface="Arial Black" panose="020B0A04020102020204" pitchFamily="34" charset="0"/>
              </a:rPr>
              <a:t>(</a:t>
            </a:r>
            <a:r>
              <a:rPr lang="es-MX" sz="2000" i="1" dirty="0" err="1">
                <a:latin typeface="Arial Black" panose="020B0A04020102020204" pitchFamily="34" charset="0"/>
              </a:rPr>
              <a:t>Heliothrips</a:t>
            </a:r>
            <a:r>
              <a:rPr lang="es-MX" sz="2000" i="1" dirty="0">
                <a:latin typeface="Arial Black" panose="020B0A04020102020204" pitchFamily="34" charset="0"/>
              </a:rPr>
              <a:t> </a:t>
            </a:r>
            <a:r>
              <a:rPr lang="es-MX" sz="2000" i="1" dirty="0" err="1">
                <a:latin typeface="Arial Black" panose="020B0A04020102020204" pitchFamily="34" charset="0"/>
              </a:rPr>
              <a:t>haemorrhoidalis</a:t>
            </a:r>
            <a:r>
              <a:rPr lang="es-MX" sz="2000" dirty="0">
                <a:latin typeface="Arial Black" panose="020B0A04020102020204" pitchFamily="34" charset="0"/>
              </a:rPr>
              <a:t>)</a:t>
            </a:r>
          </a:p>
          <a:p>
            <a:r>
              <a:rPr lang="es-MX" sz="2000" dirty="0">
                <a:latin typeface="Arial Black" panose="020B0A04020102020204" pitchFamily="34" charset="0"/>
              </a:rPr>
              <a:t>- </a:t>
            </a:r>
            <a:r>
              <a:rPr lang="es-MX" sz="2000" dirty="0" err="1">
                <a:latin typeface="Arial Black" panose="020B0A04020102020204" pitchFamily="34" charset="0"/>
              </a:rPr>
              <a:t>Arragres</a:t>
            </a:r>
            <a:r>
              <a:rPr lang="es-MX" sz="2000" dirty="0">
                <a:latin typeface="Arial Black" panose="020B0A04020102020204" pitchFamily="34" charset="0"/>
              </a:rPr>
              <a:t> o abeja </a:t>
            </a:r>
            <a:r>
              <a:rPr lang="es-MX" sz="2000" dirty="0" err="1">
                <a:latin typeface="Arial Black" panose="020B0A04020102020204" pitchFamily="34" charset="0"/>
              </a:rPr>
              <a:t>congo</a:t>
            </a:r>
            <a:r>
              <a:rPr lang="es-MX" sz="2000" dirty="0">
                <a:latin typeface="Arial Black" panose="020B0A04020102020204" pitchFamily="34" charset="0"/>
              </a:rPr>
              <a:t> </a:t>
            </a:r>
            <a:r>
              <a:rPr lang="es-MX" sz="2000" i="1" dirty="0">
                <a:latin typeface="Arial Black" panose="020B0A04020102020204" pitchFamily="34" charset="0"/>
              </a:rPr>
              <a:t>(</a:t>
            </a:r>
            <a:r>
              <a:rPr lang="es-MX" sz="2000" i="1" dirty="0" err="1">
                <a:latin typeface="Arial Black" panose="020B0A04020102020204" pitchFamily="34" charset="0"/>
              </a:rPr>
              <a:t>Trigona</a:t>
            </a:r>
            <a:r>
              <a:rPr lang="es-MX" sz="2000" i="1" dirty="0">
                <a:latin typeface="Arial Black" panose="020B0A04020102020204" pitchFamily="34" charset="0"/>
              </a:rPr>
              <a:t> </a:t>
            </a:r>
            <a:r>
              <a:rPr lang="es-MX" sz="2000" i="1" dirty="0" err="1">
                <a:latin typeface="Arial Black" panose="020B0A04020102020204" pitchFamily="34" charset="0"/>
              </a:rPr>
              <a:t>silvestrianun</a:t>
            </a:r>
            <a:r>
              <a:rPr lang="es-MX" sz="2000" i="1" dirty="0">
                <a:latin typeface="Arial Black" panose="020B0A04020102020204" pitchFamily="34" charset="0"/>
              </a:rPr>
              <a:t>)</a:t>
            </a:r>
            <a:r>
              <a:rPr lang="es-MX" sz="2000" dirty="0">
                <a:latin typeface="Arial Black" panose="020B0A04020102020204" pitchFamily="34" charset="0"/>
              </a:rPr>
              <a:t> </a:t>
            </a:r>
          </a:p>
          <a:p>
            <a:r>
              <a:rPr lang="es-MX" sz="2000" dirty="0">
                <a:latin typeface="Arial Black" panose="020B0A04020102020204" pitchFamily="34" charset="0"/>
              </a:rPr>
              <a:t>- Perforador del fruto </a:t>
            </a:r>
            <a:r>
              <a:rPr lang="es-MX" sz="2000" i="1" dirty="0">
                <a:latin typeface="Arial Black" panose="020B0A04020102020204" pitchFamily="34" charset="0"/>
              </a:rPr>
              <a:t>(</a:t>
            </a:r>
            <a:r>
              <a:rPr lang="es-MX" sz="2000" i="1" dirty="0" err="1">
                <a:latin typeface="Arial Black" panose="020B0A04020102020204" pitchFamily="34" charset="0"/>
              </a:rPr>
              <a:t>Stenomema</a:t>
            </a:r>
            <a:r>
              <a:rPr lang="es-MX" sz="2000" i="1" dirty="0">
                <a:latin typeface="Arial Black" panose="020B0A04020102020204" pitchFamily="34" charset="0"/>
              </a:rPr>
              <a:t> </a:t>
            </a:r>
            <a:r>
              <a:rPr lang="es-MX" sz="2000" i="1" dirty="0" err="1">
                <a:latin typeface="Arial Black" panose="020B0A04020102020204" pitchFamily="34" charset="0"/>
              </a:rPr>
              <a:t>catenifer</a:t>
            </a:r>
            <a:r>
              <a:rPr lang="es-MX" sz="2000" i="1" dirty="0">
                <a:latin typeface="Arial Black" panose="020B0A04020102020204" pitchFamily="34" charset="0"/>
              </a:rPr>
              <a:t>)</a:t>
            </a:r>
            <a:endParaRPr lang="es-MX" sz="2000" dirty="0">
              <a:latin typeface="Arial Black" panose="020B0A04020102020204" pitchFamily="34" charset="0"/>
            </a:endParaRPr>
          </a:p>
          <a:p>
            <a:r>
              <a:rPr lang="es-MX" sz="2000" dirty="0">
                <a:latin typeface="Arial Black" panose="020B0A04020102020204" pitchFamily="34" charset="0"/>
              </a:rPr>
              <a:t>- Gusano arrollador de la hoja</a:t>
            </a:r>
            <a:r>
              <a:rPr lang="es-MX" sz="2000" i="1" dirty="0">
                <a:latin typeface="Arial Black" panose="020B0A04020102020204" pitchFamily="34" charset="0"/>
              </a:rPr>
              <a:t> </a:t>
            </a:r>
            <a:r>
              <a:rPr lang="es-MX" sz="2000" dirty="0">
                <a:latin typeface="Arial Black" panose="020B0A04020102020204" pitchFamily="34" charset="0"/>
              </a:rPr>
              <a:t>(</a:t>
            </a:r>
            <a:r>
              <a:rPr lang="es-MX" sz="2000" i="1" dirty="0" err="1">
                <a:latin typeface="Arial Black" panose="020B0A04020102020204" pitchFamily="34" charset="0"/>
              </a:rPr>
              <a:t>Platynota</a:t>
            </a:r>
            <a:r>
              <a:rPr lang="es-MX" sz="2000" dirty="0">
                <a:latin typeface="Arial Black" panose="020B0A04020102020204" pitchFamily="34" charset="0"/>
              </a:rPr>
              <a:t> </a:t>
            </a:r>
            <a:r>
              <a:rPr lang="es-MX" sz="2000" dirty="0" err="1">
                <a:latin typeface="Arial Black" panose="020B0A04020102020204" pitchFamily="34" charset="0"/>
              </a:rPr>
              <a:t>spp</a:t>
            </a:r>
            <a:r>
              <a:rPr lang="es-MX" sz="2000" dirty="0">
                <a:latin typeface="Arial Black" panose="020B0A04020102020204" pitchFamily="34" charset="0"/>
              </a:rPr>
              <a:t>.) </a:t>
            </a:r>
          </a:p>
          <a:p>
            <a:r>
              <a:rPr lang="es-MX" sz="2000" dirty="0">
                <a:latin typeface="Arial Black" panose="020B0A04020102020204" pitchFamily="34" charset="0"/>
              </a:rPr>
              <a:t>- Arañitas rojas (Ácaros: </a:t>
            </a:r>
            <a:r>
              <a:rPr lang="es-MX" sz="2000" i="1" dirty="0" err="1">
                <a:latin typeface="Arial Black" panose="020B0A04020102020204" pitchFamily="34" charset="0"/>
              </a:rPr>
              <a:t>Oligonychus</a:t>
            </a:r>
            <a:r>
              <a:rPr lang="es-MX" sz="2000" i="1" dirty="0">
                <a:latin typeface="Arial Black" panose="020B0A04020102020204" pitchFamily="34" charset="0"/>
              </a:rPr>
              <a:t> </a:t>
            </a:r>
            <a:r>
              <a:rPr lang="es-MX" sz="2000" i="1" dirty="0" err="1">
                <a:latin typeface="Arial Black" panose="020B0A04020102020204" pitchFamily="34" charset="0"/>
              </a:rPr>
              <a:t>persea</a:t>
            </a:r>
            <a:r>
              <a:rPr lang="es-MX" sz="2000" i="1" dirty="0">
                <a:latin typeface="Arial Black" panose="020B0A04020102020204" pitchFamily="34" charset="0"/>
              </a:rPr>
              <a:t>, </a:t>
            </a:r>
            <a:r>
              <a:rPr lang="es-MX" sz="2000" i="1" dirty="0" err="1">
                <a:latin typeface="Arial Black" panose="020B0A04020102020204" pitchFamily="34" charset="0"/>
              </a:rPr>
              <a:t>Oligonychus</a:t>
            </a:r>
            <a:r>
              <a:rPr lang="es-MX" sz="2000" i="1" dirty="0">
                <a:latin typeface="Arial Black" panose="020B0A04020102020204" pitchFamily="34" charset="0"/>
              </a:rPr>
              <a:t> </a:t>
            </a:r>
            <a:r>
              <a:rPr lang="es-MX" sz="2000" i="1" dirty="0" err="1">
                <a:latin typeface="Arial Black" panose="020B0A04020102020204" pitchFamily="34" charset="0"/>
              </a:rPr>
              <a:t>yothersi</a:t>
            </a:r>
            <a:r>
              <a:rPr lang="es-MX" sz="2000" i="1" dirty="0">
                <a:latin typeface="Arial Black" panose="020B0A04020102020204" pitchFamily="34" charset="0"/>
              </a:rPr>
              <a:t>, </a:t>
            </a:r>
            <a:r>
              <a:rPr lang="es-MX" sz="2000" i="1" dirty="0" err="1">
                <a:latin typeface="Arial Black" panose="020B0A04020102020204" pitchFamily="34" charset="0"/>
              </a:rPr>
              <a:t>Tetranychus</a:t>
            </a:r>
            <a:r>
              <a:rPr lang="es-MX" sz="2000" i="1" dirty="0">
                <a:latin typeface="Arial Black" panose="020B0A04020102020204" pitchFamily="34" charset="0"/>
              </a:rPr>
              <a:t> </a:t>
            </a:r>
            <a:r>
              <a:rPr lang="es-MX" sz="2000" i="1" dirty="0" err="1">
                <a:latin typeface="Arial Black" panose="020B0A04020102020204" pitchFamily="34" charset="0"/>
              </a:rPr>
              <a:t>urticae</a:t>
            </a:r>
            <a:r>
              <a:rPr lang="es-MX" sz="2000" dirty="0">
                <a:latin typeface="Arial Black" panose="020B0A04020102020204" pitchFamily="34" charset="0"/>
              </a:rPr>
              <a:t> </a:t>
            </a:r>
          </a:p>
          <a:p>
            <a:r>
              <a:rPr lang="es-MX" sz="2000" dirty="0">
                <a:latin typeface="Arial Black" panose="020B0A04020102020204" pitchFamily="34" charset="0"/>
              </a:rPr>
              <a:t>- Acaro de las agallas (</a:t>
            </a:r>
            <a:r>
              <a:rPr lang="es-MX" sz="2000" i="1" dirty="0" err="1">
                <a:latin typeface="Arial Black" panose="020B0A04020102020204" pitchFamily="34" charset="0"/>
              </a:rPr>
              <a:t>Eriophyes</a:t>
            </a:r>
            <a:r>
              <a:rPr lang="es-MX" sz="2000" dirty="0">
                <a:latin typeface="Arial Black" panose="020B0A04020102020204" pitchFamily="34" charset="0"/>
              </a:rPr>
              <a:t> </a:t>
            </a:r>
            <a:r>
              <a:rPr lang="es-MX" sz="2000" dirty="0" err="1">
                <a:latin typeface="Arial Black" panose="020B0A04020102020204" pitchFamily="34" charset="0"/>
              </a:rPr>
              <a:t>sp.</a:t>
            </a:r>
            <a:r>
              <a:rPr lang="es-MX" sz="2000" dirty="0">
                <a:latin typeface="Arial Black" panose="020B0A04020102020204" pitchFamily="34" charset="0"/>
              </a:rPr>
              <a:t>)</a:t>
            </a:r>
          </a:p>
          <a:p>
            <a:endParaRPr lang="es-MX" sz="2000" dirty="0">
              <a:latin typeface="Arial Black" panose="020B0A04020102020204" pitchFamily="34" charset="0"/>
            </a:endParaRPr>
          </a:p>
        </p:txBody>
      </p:sp>
    </p:spTree>
  </p:cSld>
  <p:clrMapOvr>
    <a:masterClrMapping/>
  </p:clrMapOvr>
  <p:transition spd="slow">
    <p:diamon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80728"/>
            <a:ext cx="8229600" cy="562074"/>
          </a:xfrm>
        </p:spPr>
        <p:txBody>
          <a:bodyPr>
            <a:normAutofit fontScale="90000"/>
          </a:bodyPr>
          <a:lstStyle/>
          <a:p>
            <a:r>
              <a:rPr lang="es-ES" sz="2000" b="1" dirty="0" smtClean="0">
                <a:latin typeface="Arial Black" panose="020B0A04020102020204" pitchFamily="34" charset="0"/>
              </a:rPr>
              <a:t>Producción y exportación </a:t>
            </a:r>
            <a:r>
              <a:rPr lang="es-MX" sz="2000" dirty="0" smtClean="0">
                <a:latin typeface="Arial Black" panose="020B0A04020102020204" pitchFamily="34" charset="0"/>
              </a:rPr>
              <a:t/>
            </a:r>
            <a:br>
              <a:rPr lang="es-MX" sz="2000" dirty="0" smtClean="0">
                <a:latin typeface="Arial Black" panose="020B0A04020102020204" pitchFamily="34" charset="0"/>
              </a:rPr>
            </a:br>
            <a:endParaRPr lang="es-MX" sz="2000" dirty="0">
              <a:latin typeface="Arial Black" panose="020B0A04020102020204" pitchFamily="34" charset="0"/>
            </a:endParaRPr>
          </a:p>
        </p:txBody>
      </p:sp>
      <p:sp>
        <p:nvSpPr>
          <p:cNvPr id="3" name="2 Marcador de contenido"/>
          <p:cNvSpPr>
            <a:spLocks noGrp="1"/>
          </p:cNvSpPr>
          <p:nvPr>
            <p:ph idx="1"/>
          </p:nvPr>
        </p:nvSpPr>
        <p:spPr>
          <a:xfrm>
            <a:off x="606388" y="1412776"/>
            <a:ext cx="7931224" cy="4464496"/>
          </a:xfrm>
        </p:spPr>
        <p:txBody>
          <a:bodyPr>
            <a:noAutofit/>
          </a:bodyPr>
          <a:lstStyle/>
          <a:p>
            <a:pPr marL="0" indent="0" algn="just">
              <a:buNone/>
            </a:pPr>
            <a:r>
              <a:rPr lang="es-ES" sz="2000" dirty="0" smtClean="0">
                <a:latin typeface="Arial Black" panose="020B0A04020102020204" pitchFamily="34" charset="0"/>
              </a:rPr>
              <a:t>México</a:t>
            </a:r>
            <a:r>
              <a:rPr lang="es-ES" sz="2000" dirty="0">
                <a:latin typeface="Arial Black" panose="020B0A04020102020204" pitchFamily="34" charset="0"/>
              </a:rPr>
              <a:t> </a:t>
            </a:r>
            <a:r>
              <a:rPr lang="es-ES" sz="2000" dirty="0" smtClean="0">
                <a:latin typeface="Arial Black" panose="020B0A04020102020204" pitchFamily="34" charset="0"/>
              </a:rPr>
              <a:t>es </a:t>
            </a:r>
            <a:r>
              <a:rPr lang="es-ES" sz="2000" dirty="0">
                <a:latin typeface="Arial Black" panose="020B0A04020102020204" pitchFamily="34" charset="0"/>
              </a:rPr>
              <a:t>el principal productor de </a:t>
            </a:r>
            <a:r>
              <a:rPr lang="es-ES" sz="2000" dirty="0" smtClean="0">
                <a:latin typeface="Arial Black" panose="020B0A04020102020204" pitchFamily="34" charset="0"/>
              </a:rPr>
              <a:t>aguacate. </a:t>
            </a:r>
          </a:p>
          <a:p>
            <a:pPr marL="0" indent="0" algn="just">
              <a:buNone/>
            </a:pPr>
            <a:r>
              <a:rPr lang="es-ES" sz="2000" dirty="0" smtClean="0">
                <a:latin typeface="Arial Black" panose="020B0A04020102020204" pitchFamily="34" charset="0"/>
              </a:rPr>
              <a:t>En </a:t>
            </a:r>
            <a:r>
              <a:rPr lang="es-ES" sz="2000" dirty="0">
                <a:latin typeface="Arial Black" panose="020B0A04020102020204" pitchFamily="34" charset="0"/>
              </a:rPr>
              <a:t>México, el aguacate se cultiva en 25 estados del </a:t>
            </a:r>
            <a:r>
              <a:rPr lang="es-ES" sz="2000" dirty="0" smtClean="0">
                <a:latin typeface="Arial Black" panose="020B0A04020102020204" pitchFamily="34" charset="0"/>
              </a:rPr>
              <a:t>país.</a:t>
            </a:r>
          </a:p>
          <a:p>
            <a:pPr marL="0" indent="0" algn="just">
              <a:buNone/>
            </a:pPr>
            <a:r>
              <a:rPr lang="es-ES" sz="2000" dirty="0" smtClean="0">
                <a:latin typeface="Arial Black" panose="020B0A04020102020204" pitchFamily="34" charset="0"/>
              </a:rPr>
              <a:t>El </a:t>
            </a:r>
            <a:r>
              <a:rPr lang="es-ES" sz="2000" dirty="0">
                <a:latin typeface="Arial Black" panose="020B0A04020102020204" pitchFamily="34" charset="0"/>
              </a:rPr>
              <a:t>95% de la producción nacional se concentra en los estados de Michoacán, Jalisco, Nayarit, Edo. de México</a:t>
            </a:r>
            <a:r>
              <a:rPr lang="es-ES" sz="2000" dirty="0" smtClean="0">
                <a:latin typeface="Arial Black" panose="020B0A04020102020204" pitchFamily="34" charset="0"/>
              </a:rPr>
              <a:t>, y </a:t>
            </a:r>
            <a:r>
              <a:rPr lang="es-ES" sz="2000" dirty="0">
                <a:latin typeface="Arial Black" panose="020B0A04020102020204" pitchFamily="34" charset="0"/>
              </a:rPr>
              <a:t>Morelos. </a:t>
            </a:r>
            <a:endParaRPr lang="es-ES" sz="2000" dirty="0" smtClean="0">
              <a:latin typeface="Arial Black" panose="020B0A04020102020204" pitchFamily="34" charset="0"/>
            </a:endParaRPr>
          </a:p>
          <a:p>
            <a:pPr marL="0" indent="0" algn="just">
              <a:buNone/>
            </a:pPr>
            <a:r>
              <a:rPr lang="es-ES" sz="2000" dirty="0" smtClean="0">
                <a:latin typeface="Arial Black" panose="020B0A04020102020204" pitchFamily="34" charset="0"/>
              </a:rPr>
              <a:t>En </a:t>
            </a:r>
            <a:r>
              <a:rPr lang="es-ES" sz="2000" dirty="0">
                <a:latin typeface="Arial Black" panose="020B0A04020102020204" pitchFamily="34" charset="0"/>
              </a:rPr>
              <a:t>cuanto a la exportación</a:t>
            </a:r>
            <a:r>
              <a:rPr lang="es-ES" sz="2000" dirty="0" smtClean="0">
                <a:latin typeface="Arial Black" panose="020B0A04020102020204" pitchFamily="34" charset="0"/>
              </a:rPr>
              <a:t>, </a:t>
            </a:r>
            <a:r>
              <a:rPr lang="es-ES" sz="2000" dirty="0">
                <a:latin typeface="Arial Black" panose="020B0A04020102020204" pitchFamily="34" charset="0"/>
              </a:rPr>
              <a:t>México con un 22.09% de participación, seguido por Chile con 17.78</a:t>
            </a:r>
            <a:r>
              <a:rPr lang="es-ES" sz="2000" dirty="0" smtClean="0">
                <a:latin typeface="Arial Black" panose="020B0A04020102020204" pitchFamily="34" charset="0"/>
              </a:rPr>
              <a:t>%.</a:t>
            </a:r>
            <a:endParaRPr lang="es-MX" sz="2000" dirty="0">
              <a:latin typeface="Arial Black" panose="020B0A04020102020204" pitchFamily="34" charset="0"/>
            </a:endParaRPr>
          </a:p>
          <a:p>
            <a:pPr marL="0" indent="0" algn="just">
              <a:buNone/>
            </a:pPr>
            <a:r>
              <a:rPr lang="es-ES" sz="2000" dirty="0">
                <a:latin typeface="Arial Black" panose="020B0A04020102020204" pitchFamily="34" charset="0"/>
              </a:rPr>
              <a:t>El principal país importador es Francia, con el 39% del total del volumen importado. </a:t>
            </a:r>
            <a:endParaRPr lang="es-MX" sz="2000" dirty="0">
              <a:latin typeface="Arial Black" panose="020B0A04020102020204" pitchFamily="34" charset="0"/>
            </a:endParaRPr>
          </a:p>
          <a:p>
            <a:pPr marL="0" indent="0" algn="just">
              <a:buNone/>
            </a:pPr>
            <a:r>
              <a:rPr lang="es-ES" sz="2000" dirty="0" smtClean="0">
                <a:latin typeface="Arial Black" panose="020B0A04020102020204" pitchFamily="34" charset="0"/>
              </a:rPr>
              <a:t>México </a:t>
            </a:r>
            <a:r>
              <a:rPr lang="es-ES" sz="2000" dirty="0">
                <a:latin typeface="Arial Black" panose="020B0A04020102020204" pitchFamily="34" charset="0"/>
              </a:rPr>
              <a:t>exporta a 21 países, principalmente Estados Unidos, Japón, </a:t>
            </a:r>
            <a:r>
              <a:rPr lang="es-ES" sz="2000" dirty="0" smtClean="0">
                <a:latin typeface="Arial Black" panose="020B0A04020102020204" pitchFamily="34" charset="0"/>
              </a:rPr>
              <a:t>Europa</a:t>
            </a:r>
            <a:r>
              <a:rPr lang="es-ES" sz="2000" dirty="0">
                <a:latin typeface="Arial Black" panose="020B0A04020102020204" pitchFamily="34" charset="0"/>
              </a:rPr>
              <a:t>.</a:t>
            </a:r>
            <a:endParaRPr lang="es-MX" sz="2000" dirty="0">
              <a:latin typeface="Arial Black" panose="020B0A04020102020204" pitchFamily="34" charset="0"/>
            </a:endParaRPr>
          </a:p>
          <a:p>
            <a:endParaRPr lang="es-MX" sz="2000" dirty="0">
              <a:latin typeface="Arial Black" panose="020B0A04020102020204" pitchFamily="34" charset="0"/>
            </a:endParaRPr>
          </a:p>
        </p:txBody>
      </p:sp>
    </p:spTree>
  </p:cSld>
  <p:clrMapOvr>
    <a:masterClrMapping/>
  </p:clrMapOvr>
  <p:transition spd="slow">
    <p:newsflash/>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3 Imagen" descr="http://images.engormix.com/s_articles/2267_06.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cSld>
  <p:clrMapOvr>
    <a:masterClrMapping/>
  </p:clrMapOvr>
  <p:transition spd="slow">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724328" y="692696"/>
            <a:ext cx="7488832" cy="1631216"/>
          </a:xfrm>
          <a:prstGeom prst="rect">
            <a:avLst/>
          </a:prstGeom>
        </p:spPr>
        <p:txBody>
          <a:bodyPr wrap="square">
            <a:spAutoFit/>
          </a:bodyPr>
          <a:lstStyle/>
          <a:p>
            <a:pPr algn="just"/>
            <a:r>
              <a:rPr lang="es-ES_tradnl" altLang="es-MX" sz="2000" i="1" dirty="0">
                <a:latin typeface="Arial Black" panose="020B0A04020102020204" pitchFamily="34" charset="0"/>
              </a:rPr>
              <a:t>Hojas</a:t>
            </a:r>
            <a:r>
              <a:rPr lang="es-ES_tradnl" altLang="es-MX" sz="2000" dirty="0">
                <a:latin typeface="Arial Black" panose="020B0A04020102020204" pitchFamily="34" charset="0"/>
              </a:rPr>
              <a:t>: </a:t>
            </a:r>
            <a:r>
              <a:rPr lang="es-ES_tradnl" altLang="es-MX" sz="2000" dirty="0" smtClean="0">
                <a:latin typeface="Arial Black" panose="020B0A04020102020204" pitchFamily="34" charset="0"/>
              </a:rPr>
              <a:t>Tiene una longitud entre 7.5 y 40 cm, su forma es variable (elípticas, ovales o lanceoladas), pubescentes y de color rojo o bronceado </a:t>
            </a:r>
            <a:r>
              <a:rPr lang="es-ES_tradnl" altLang="es-MX" sz="2000" dirty="0">
                <a:latin typeface="Arial Black" panose="020B0A04020102020204" pitchFamily="34" charset="0"/>
              </a:rPr>
              <a:t>cuando jóvenes, </a:t>
            </a:r>
            <a:r>
              <a:rPr lang="es-ES_tradnl" altLang="es-MX" sz="2000" dirty="0" smtClean="0">
                <a:latin typeface="Arial Black" panose="020B0A04020102020204" pitchFamily="34" charset="0"/>
              </a:rPr>
              <a:t>cuando maduras se tornan lisas y de color verde (</a:t>
            </a:r>
            <a:r>
              <a:rPr lang="es-ES_tradnl" altLang="es-MX" sz="2000" dirty="0" err="1" smtClean="0">
                <a:latin typeface="Arial Black" panose="020B0A04020102020204" pitchFamily="34" charset="0"/>
              </a:rPr>
              <a:t>Crane</a:t>
            </a:r>
            <a:r>
              <a:rPr lang="es-ES_tradnl" altLang="es-MX" sz="2000" dirty="0" smtClean="0">
                <a:latin typeface="Arial Black" panose="020B0A04020102020204" pitchFamily="34" charset="0"/>
              </a:rPr>
              <a:t> y </a:t>
            </a:r>
            <a:r>
              <a:rPr lang="es-ES_tradnl" altLang="es-MX" sz="2000" dirty="0" err="1" smtClean="0">
                <a:latin typeface="Arial Black" panose="020B0A04020102020204" pitchFamily="34" charset="0"/>
              </a:rPr>
              <a:t>Balerdi</a:t>
            </a:r>
            <a:r>
              <a:rPr lang="es-ES_tradnl" altLang="es-MX" sz="2000" dirty="0" smtClean="0">
                <a:latin typeface="Arial Black" panose="020B0A04020102020204" pitchFamily="34" charset="0"/>
              </a:rPr>
              <a:t>, 2015).</a:t>
            </a:r>
            <a:endParaRPr lang="es-ES_tradnl" altLang="es-MX" sz="2000" dirty="0">
              <a:latin typeface="Arial Black" panose="020B0A04020102020204" pitchFamily="34" charset="0"/>
            </a:endParaRPr>
          </a:p>
        </p:txBody>
      </p:sp>
      <p:pic>
        <p:nvPicPr>
          <p:cNvPr id="1028" name="Picture 4" descr="Resultado de imagen para hoja de aguaca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964" y="2564904"/>
            <a:ext cx="5887560" cy="3672408"/>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1480412" y="6293638"/>
            <a:ext cx="5976664" cy="307777"/>
          </a:xfrm>
          <a:prstGeom prst="rect">
            <a:avLst/>
          </a:prstGeom>
          <a:noFill/>
        </p:spPr>
        <p:txBody>
          <a:bodyPr wrap="square" rtlCol="0">
            <a:spAutoFit/>
          </a:bodyPr>
          <a:lstStyle/>
          <a:p>
            <a:r>
              <a:rPr lang="es-MX" sz="1400" dirty="0" smtClean="0">
                <a:latin typeface="Arial Black" panose="020B0A04020102020204" pitchFamily="34" charset="0"/>
              </a:rPr>
              <a:t>Tomado de: Herbario Virtual-Aguacate-hojas</a:t>
            </a:r>
            <a:endParaRPr lang="es-MX" sz="1400" dirty="0">
              <a:latin typeface="Arial Black" panose="020B0A04020102020204" pitchFamily="34" charset="0"/>
            </a:endParaRPr>
          </a:p>
        </p:txBody>
      </p:sp>
    </p:spTree>
  </p:cSld>
  <p:clrMapOvr>
    <a:masterClrMapping/>
  </p:clrMapOvr>
  <p:transition spd="slow">
    <p:pull dir="l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3 Imagen" descr="http://images.engormix.com/s_articles/2267_0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3999" cy="7101407"/>
          </a:xfrm>
          <a:prstGeom prst="rect">
            <a:avLst/>
          </a:prstGeom>
          <a:noFill/>
          <a:ln>
            <a:noFill/>
          </a:ln>
        </p:spPr>
      </p:pic>
    </p:spTree>
  </p:cSld>
  <p:clrMapOvr>
    <a:masterClrMapping/>
  </p:clrMapOvr>
  <p:transition spd="slow">
    <p:rand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3 Imagen" descr="http://t0.gstatic.com/images?q=tbn:ANd9GcRLZcC7WIdIKzqYfU2Q9k7QZlV8hErLvybp7a7Ac-erMlMvQzZm">
            <a:hlinkClick r:id="rId3"/>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cSld>
  <p:clrMapOvr>
    <a:masterClrMapping/>
  </p:clrMapOvr>
  <p:transition spd="med">
    <p:newsflash/>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11560" y="620688"/>
            <a:ext cx="7776864" cy="6463308"/>
          </a:xfrm>
          <a:prstGeom prst="rect">
            <a:avLst/>
          </a:prstGeom>
          <a:noFill/>
        </p:spPr>
        <p:txBody>
          <a:bodyPr wrap="square" rtlCol="0">
            <a:spAutoFit/>
          </a:bodyPr>
          <a:lstStyle/>
          <a:p>
            <a:r>
              <a:rPr lang="es-MX" dirty="0" smtClean="0">
                <a:latin typeface="Arial Black" panose="020B0A04020102020204" pitchFamily="34" charset="0"/>
              </a:rPr>
              <a:t>Referencias</a:t>
            </a:r>
          </a:p>
          <a:p>
            <a:endParaRPr lang="es-MX" dirty="0" smtClean="0">
              <a:latin typeface="Arial Black" panose="020B0A04020102020204" pitchFamily="34" charset="0"/>
            </a:endParaRPr>
          </a:p>
          <a:p>
            <a:r>
              <a:rPr lang="es-MX" dirty="0" smtClean="0">
                <a:latin typeface="Arial Black" panose="020B0A04020102020204" pitchFamily="34" charset="0"/>
              </a:rPr>
              <a:t>Anónimo. 2004. Cultivo de aguacate. Asociación Nacional del Café. Programa de Diversificación de Ingresos en la Empresa Cafetalera. Guatemala, centro América. 24 pp. Disponible en: </a:t>
            </a:r>
            <a:r>
              <a:rPr lang="es-MX" dirty="0" smtClean="0">
                <a:latin typeface="Arial Black" panose="020B0A04020102020204" pitchFamily="34" charset="0"/>
                <a:hlinkClick r:id="rId2"/>
              </a:rPr>
              <a:t>http://www.anacafe.org/glifos/index.php/Cultivo_de_aguacate </a:t>
            </a:r>
            <a:r>
              <a:rPr lang="es-MX" dirty="0" smtClean="0">
                <a:latin typeface="Arial Black" panose="020B0A04020102020204" pitchFamily="34" charset="0"/>
              </a:rPr>
              <a:t> Consultado el 04 de abril de 2017.</a:t>
            </a:r>
          </a:p>
          <a:p>
            <a:endParaRPr lang="es-MX" dirty="0" smtClean="0">
              <a:latin typeface="Arial Black" panose="020B0A04020102020204" pitchFamily="34" charset="0"/>
            </a:endParaRPr>
          </a:p>
          <a:p>
            <a:r>
              <a:rPr lang="es-MX" dirty="0" smtClean="0">
                <a:latin typeface="Arial Black" panose="020B0A04020102020204" pitchFamily="34" charset="0"/>
              </a:rPr>
              <a:t>Barrientos-Priego, A. F. 2010. El Aguacate. </a:t>
            </a:r>
            <a:r>
              <a:rPr lang="es-MX" dirty="0" err="1" smtClean="0">
                <a:latin typeface="Arial Black" panose="020B0A04020102020204" pitchFamily="34" charset="0"/>
              </a:rPr>
              <a:t>Conabio</a:t>
            </a:r>
            <a:r>
              <a:rPr lang="es-MX" dirty="0" smtClean="0">
                <a:latin typeface="Arial Black" panose="020B0A04020102020204" pitchFamily="34" charset="0"/>
              </a:rPr>
              <a:t>. </a:t>
            </a:r>
            <a:r>
              <a:rPr lang="es-MX" dirty="0" err="1" smtClean="0">
                <a:latin typeface="Arial Black" panose="020B0A04020102020204" pitchFamily="34" charset="0"/>
              </a:rPr>
              <a:t>Biodiversitas</a:t>
            </a:r>
            <a:r>
              <a:rPr lang="es-MX" dirty="0" smtClean="0">
                <a:latin typeface="Arial Black" panose="020B0A04020102020204" pitchFamily="34" charset="0"/>
              </a:rPr>
              <a:t> 88:1-7.</a:t>
            </a:r>
          </a:p>
          <a:p>
            <a:endParaRPr lang="es-MX" dirty="0" smtClean="0">
              <a:latin typeface="Arial Black" panose="020B0A04020102020204" pitchFamily="34" charset="0"/>
            </a:endParaRPr>
          </a:p>
          <a:p>
            <a:r>
              <a:rPr lang="es-MX" dirty="0" err="1" smtClean="0">
                <a:latin typeface="Arial Black" panose="020B0A04020102020204" pitchFamily="34" charset="0"/>
              </a:rPr>
              <a:t>Crane</a:t>
            </a:r>
            <a:r>
              <a:rPr lang="es-MX" dirty="0" smtClean="0">
                <a:latin typeface="Arial Black" panose="020B0A04020102020204" pitchFamily="34" charset="0"/>
              </a:rPr>
              <a:t>, J.H. y Carlos F. </a:t>
            </a:r>
            <a:r>
              <a:rPr lang="es-MX" dirty="0" err="1" smtClean="0">
                <a:latin typeface="Arial Black" panose="020B0A04020102020204" pitchFamily="34" charset="0"/>
              </a:rPr>
              <a:t>Balardi</a:t>
            </a:r>
            <a:r>
              <a:rPr lang="es-MX" dirty="0" smtClean="0">
                <a:latin typeface="Arial Black" panose="020B0A04020102020204" pitchFamily="34" charset="0"/>
              </a:rPr>
              <a:t>. 2015. El aguacate en Florida. </a:t>
            </a:r>
            <a:r>
              <a:rPr lang="es-MX" dirty="0" err="1" smtClean="0">
                <a:latin typeface="Arial Black" panose="020B0A04020102020204" pitchFamily="34" charset="0"/>
              </a:rPr>
              <a:t>University</a:t>
            </a:r>
            <a:r>
              <a:rPr lang="es-MX" dirty="0" smtClean="0">
                <a:latin typeface="Arial Black" panose="020B0A04020102020204" pitchFamily="34" charset="0"/>
              </a:rPr>
              <a:t> of Florida. IFAS Extensión. 7 p.</a:t>
            </a:r>
          </a:p>
          <a:p>
            <a:endParaRPr lang="es-MX" dirty="0">
              <a:latin typeface="Arial Black" panose="020B0A04020102020204" pitchFamily="34" charset="0"/>
            </a:endParaRPr>
          </a:p>
          <a:p>
            <a:r>
              <a:rPr lang="es-MX" dirty="0" smtClean="0">
                <a:latin typeface="Arial Black" panose="020B0A04020102020204" pitchFamily="34" charset="0"/>
              </a:rPr>
              <a:t>Garbanzo-</a:t>
            </a:r>
            <a:r>
              <a:rPr lang="es-MX" dirty="0" err="1" smtClean="0">
                <a:latin typeface="Arial Black" panose="020B0A04020102020204" pitchFamily="34" charset="0"/>
              </a:rPr>
              <a:t>Solis</a:t>
            </a:r>
            <a:r>
              <a:rPr lang="es-MX" dirty="0" smtClean="0">
                <a:latin typeface="Arial Black" panose="020B0A04020102020204" pitchFamily="34" charset="0"/>
              </a:rPr>
              <a:t>, Marvin. 2011. Manual de aguacate. Buenas prácticas de cultivo. Variedad </a:t>
            </a:r>
            <a:r>
              <a:rPr lang="es-MX" dirty="0" err="1" smtClean="0">
                <a:latin typeface="Arial Black" panose="020B0A04020102020204" pitchFamily="34" charset="0"/>
              </a:rPr>
              <a:t>Hass</a:t>
            </a:r>
            <a:r>
              <a:rPr lang="es-MX" dirty="0" smtClean="0">
                <a:latin typeface="Arial Black" panose="020B0A04020102020204" pitchFamily="34" charset="0"/>
              </a:rPr>
              <a:t>. Ministerio de Agricultura y Ganadería. Agencia de Servicios Agropecuarios de Frailes. San José, Costa Rica. 89 pp.</a:t>
            </a:r>
          </a:p>
          <a:p>
            <a:endParaRPr lang="es-MX" dirty="0">
              <a:latin typeface="Arial Black" panose="020B0A04020102020204" pitchFamily="34" charset="0"/>
            </a:endParaRPr>
          </a:p>
          <a:p>
            <a:endParaRPr lang="es-MX" dirty="0" smtClean="0">
              <a:latin typeface="Arial Black" panose="020B0A04020102020204" pitchFamily="34" charset="0"/>
            </a:endParaRPr>
          </a:p>
          <a:p>
            <a:endParaRPr lang="es-MX" dirty="0">
              <a:latin typeface="Arial Black" panose="020B0A04020102020204" pitchFamily="34" charset="0"/>
            </a:endParaRPr>
          </a:p>
          <a:p>
            <a:endParaRPr lang="es-MX" dirty="0">
              <a:latin typeface="Arial Black" panose="020B0A04020102020204" pitchFamily="34" charset="0"/>
            </a:endParaRPr>
          </a:p>
        </p:txBody>
      </p:sp>
    </p:spTree>
    <p:extLst>
      <p:ext uri="{BB962C8B-B14F-4D97-AF65-F5344CB8AC3E}">
        <p14:creationId xmlns:p14="http://schemas.microsoft.com/office/powerpoint/2010/main" val="477578855"/>
      </p:ext>
    </p:extLst>
  </p:cSld>
  <p:clrMapOvr>
    <a:masterClrMapping/>
  </p:clrMapOvr>
  <p:transition spd="slow"/>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83568" y="836712"/>
            <a:ext cx="7704856" cy="5355312"/>
          </a:xfrm>
          <a:prstGeom prst="rect">
            <a:avLst/>
          </a:prstGeom>
        </p:spPr>
        <p:txBody>
          <a:bodyPr wrap="square">
            <a:spAutoFit/>
          </a:bodyPr>
          <a:lstStyle/>
          <a:p>
            <a:pPr algn="just"/>
            <a:r>
              <a:rPr lang="es-MX" dirty="0" smtClean="0">
                <a:latin typeface="Arial Black" panose="020B0A04020102020204" pitchFamily="34" charset="0"/>
              </a:rPr>
              <a:t>Morales-García, L.; Mendoza-López, M. R.; Coria-Avalos, V. M. s/f. Tecnología-Produce. Aguacate en Michoacán. Disponible en: </a:t>
            </a:r>
            <a:r>
              <a:rPr lang="es-MX" dirty="0" err="1" smtClean="0">
                <a:latin typeface="Arial Black" panose="020B0A04020102020204" pitchFamily="34" charset="0"/>
              </a:rPr>
              <a:t>cofupro.org.mex</a:t>
            </a:r>
            <a:r>
              <a:rPr lang="es-MX" dirty="0" smtClean="0">
                <a:latin typeface="Arial Black" panose="020B0A04020102020204" pitchFamily="34" charset="0"/>
              </a:rPr>
              <a:t>/</a:t>
            </a:r>
            <a:r>
              <a:rPr lang="es-MX" dirty="0" err="1" smtClean="0">
                <a:latin typeface="Arial Black" panose="020B0A04020102020204" pitchFamily="34" charset="0"/>
              </a:rPr>
              <a:t>cofupro</a:t>
            </a:r>
            <a:r>
              <a:rPr lang="es-MX" dirty="0" smtClean="0">
                <a:latin typeface="Arial Black" panose="020B0A04020102020204" pitchFamily="34" charset="0"/>
              </a:rPr>
              <a:t>/archivo/</a:t>
            </a:r>
            <a:r>
              <a:rPr lang="es-MX" dirty="0" err="1" smtClean="0">
                <a:latin typeface="Arial Black" panose="020B0A04020102020204" pitchFamily="34" charset="0"/>
              </a:rPr>
              <a:t>fondo_sectorial</a:t>
            </a:r>
            <a:r>
              <a:rPr lang="es-MX" dirty="0" smtClean="0">
                <a:latin typeface="Arial Black" panose="020B0A04020102020204" pitchFamily="34" charset="0"/>
              </a:rPr>
              <a:t>/</a:t>
            </a:r>
            <a:r>
              <a:rPr lang="es-MX" dirty="0" err="1" smtClean="0">
                <a:latin typeface="Arial Black" panose="020B0A04020102020204" pitchFamily="34" charset="0"/>
              </a:rPr>
              <a:t>Michoacan</a:t>
            </a:r>
            <a:r>
              <a:rPr lang="es-MX" dirty="0" smtClean="0">
                <a:latin typeface="Arial Black" panose="020B0A04020102020204" pitchFamily="34" charset="0"/>
              </a:rPr>
              <a:t>/24michoacan.pdf .</a:t>
            </a:r>
          </a:p>
          <a:p>
            <a:pPr algn="just"/>
            <a:endParaRPr lang="es-MX" dirty="0">
              <a:latin typeface="Arial Black" panose="020B0A04020102020204" pitchFamily="34" charset="0"/>
            </a:endParaRPr>
          </a:p>
          <a:p>
            <a:pPr algn="just"/>
            <a:r>
              <a:rPr lang="es-MX" dirty="0" smtClean="0">
                <a:latin typeface="Arial Black" panose="020B0A04020102020204" pitchFamily="34" charset="0"/>
              </a:rPr>
              <a:t>SFA</a:t>
            </a:r>
            <a:r>
              <a:rPr lang="es-MX" dirty="0">
                <a:latin typeface="Arial Black" panose="020B0A04020102020204" pitchFamily="34" charset="0"/>
              </a:rPr>
              <a:t>. 2011. Monografía de Cultivos: Aguacate. Subsecretaria de Fomentos a los </a:t>
            </a:r>
            <a:r>
              <a:rPr lang="es-MX" dirty="0" err="1">
                <a:latin typeface="Arial Black" panose="020B0A04020102020204" pitchFamily="34" charset="0"/>
              </a:rPr>
              <a:t>Agronegocios</a:t>
            </a:r>
            <a:r>
              <a:rPr lang="es-MX" dirty="0">
                <a:latin typeface="Arial Black" panose="020B0A04020102020204" pitchFamily="34" charset="0"/>
              </a:rPr>
              <a:t>. SAGARPA. Gobierno Federal. 10 p.</a:t>
            </a:r>
          </a:p>
          <a:p>
            <a:pPr algn="just"/>
            <a:endParaRPr lang="es-MX" dirty="0" smtClean="0">
              <a:latin typeface="Arial Black" panose="020B0A04020102020204" pitchFamily="34" charset="0"/>
            </a:endParaRPr>
          </a:p>
          <a:p>
            <a:pPr algn="just"/>
            <a:r>
              <a:rPr lang="es-MX" dirty="0" smtClean="0">
                <a:latin typeface="Arial Black" panose="020B0A04020102020204" pitchFamily="34" charset="0"/>
              </a:rPr>
              <a:t>Sánchez-González</a:t>
            </a:r>
            <a:r>
              <a:rPr lang="es-MX" dirty="0">
                <a:latin typeface="Arial Black" panose="020B0A04020102020204" pitchFamily="34" charset="0"/>
              </a:rPr>
              <a:t>, E. A.; Bernal-</a:t>
            </a:r>
            <a:r>
              <a:rPr lang="es-MX" dirty="0" err="1">
                <a:latin typeface="Arial Black" panose="020B0A04020102020204" pitchFamily="34" charset="0"/>
              </a:rPr>
              <a:t>Valenzo</a:t>
            </a:r>
            <a:r>
              <a:rPr lang="es-MX" dirty="0">
                <a:latin typeface="Arial Black" panose="020B0A04020102020204" pitchFamily="34" charset="0"/>
              </a:rPr>
              <a:t>, B.; </a:t>
            </a:r>
            <a:r>
              <a:rPr lang="es-MX" dirty="0" err="1">
                <a:latin typeface="Arial Black" panose="020B0A04020102020204" pitchFamily="34" charset="0"/>
              </a:rPr>
              <a:t>Espindola</a:t>
            </a:r>
            <a:r>
              <a:rPr lang="es-MX" dirty="0">
                <a:latin typeface="Arial Black" panose="020B0A04020102020204" pitchFamily="34" charset="0"/>
              </a:rPr>
              <a:t>-Barquera, M</a:t>
            </a:r>
            <a:r>
              <a:rPr lang="es-MX" dirty="0" smtClean="0">
                <a:latin typeface="Arial Black" panose="020B0A04020102020204" pitchFamily="34" charset="0"/>
              </a:rPr>
              <a:t>. </a:t>
            </a:r>
            <a:r>
              <a:rPr lang="es-MX" dirty="0">
                <a:latin typeface="Arial Black" panose="020B0A04020102020204" pitchFamily="34" charset="0"/>
              </a:rPr>
              <a:t>L</a:t>
            </a:r>
            <a:r>
              <a:rPr lang="es-MX" dirty="0" smtClean="0">
                <a:latin typeface="Arial Black" panose="020B0A04020102020204" pitchFamily="34" charset="0"/>
              </a:rPr>
              <a:t>.; </a:t>
            </a:r>
            <a:r>
              <a:rPr lang="es-MX" dirty="0">
                <a:latin typeface="Arial Black" panose="020B0A04020102020204" pitchFamily="34" charset="0"/>
              </a:rPr>
              <a:t>Campos-Rojas, E. 2013. Variedades de aguacate con potencial de producción en el Estado de México. Anuario Fundación Salvador Sánchez Colín CICTAMEX S. C. Coatepec Harinas, </a:t>
            </a:r>
            <a:r>
              <a:rPr lang="es-MX" dirty="0" smtClean="0">
                <a:latin typeface="Arial Black" panose="020B0A04020102020204" pitchFamily="34" charset="0"/>
              </a:rPr>
              <a:t>México. Disponible en:</a:t>
            </a:r>
          </a:p>
          <a:p>
            <a:pPr algn="just"/>
            <a:r>
              <a:rPr lang="es-MX" dirty="0" smtClean="0">
                <a:latin typeface="Arial Black" panose="020B0A04020102020204" pitchFamily="34" charset="0"/>
              </a:rPr>
              <a:t>siproduce.sifupro.org.mx/seguimiento/archivo/15/2013/anuales/anu_979-25-2014-01.pdf . Consultado el 28 de marzo de 2017.</a:t>
            </a:r>
          </a:p>
          <a:p>
            <a:pPr algn="just"/>
            <a:r>
              <a:rPr lang="es-MX" dirty="0" smtClean="0">
                <a:latin typeface="Arial Black" panose="020B0A04020102020204" pitchFamily="34" charset="0"/>
              </a:rPr>
              <a:t> </a:t>
            </a:r>
            <a:endParaRPr lang="es-MX" dirty="0">
              <a:latin typeface="Arial Black" panose="020B0A04020102020204" pitchFamily="34" charset="0"/>
            </a:endParaRPr>
          </a:p>
        </p:txBody>
      </p:sp>
    </p:spTree>
    <p:extLst>
      <p:ext uri="{BB962C8B-B14F-4D97-AF65-F5344CB8AC3E}">
        <p14:creationId xmlns:p14="http://schemas.microsoft.com/office/powerpoint/2010/main" val="2112270496"/>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3995936" y="548680"/>
            <a:ext cx="4762872" cy="5755422"/>
          </a:xfrm>
          <a:prstGeom prst="rect">
            <a:avLst/>
          </a:prstGeom>
        </p:spPr>
        <p:txBody>
          <a:bodyPr wrap="square">
            <a:spAutoFit/>
          </a:bodyPr>
          <a:lstStyle/>
          <a:p>
            <a:pPr marL="0" indent="0" algn="just">
              <a:buNone/>
            </a:pPr>
            <a:r>
              <a:rPr lang="es-ES_tradnl" altLang="es-MX" sz="2000" b="1" i="1" dirty="0">
                <a:latin typeface="Arial Black" panose="020B0A04020102020204" pitchFamily="34" charset="0"/>
              </a:rPr>
              <a:t>Flores</a:t>
            </a:r>
            <a:r>
              <a:rPr lang="es-ES_tradnl" altLang="es-MX" sz="2000" b="1" dirty="0">
                <a:latin typeface="Arial Black" panose="020B0A04020102020204" pitchFamily="34" charset="0"/>
              </a:rPr>
              <a:t>: </a:t>
            </a:r>
            <a:r>
              <a:rPr lang="es-MX" altLang="es-MX" sz="2000" dirty="0" smtClean="0">
                <a:latin typeface="Arial Black" panose="020B0A04020102020204" pitchFamily="34" charset="0"/>
              </a:rPr>
              <a:t>P</a:t>
            </a:r>
            <a:r>
              <a:rPr lang="es-MX" sz="2000" dirty="0" smtClean="0">
                <a:latin typeface="Arial Black" panose="020B0A04020102020204" pitchFamily="34" charset="0"/>
              </a:rPr>
              <a:t>erfectas, </a:t>
            </a:r>
            <a:r>
              <a:rPr lang="es-ES_tradnl" altLang="es-MX" sz="2000" b="1" dirty="0" smtClean="0">
                <a:latin typeface="Arial Black" panose="020B0A04020102020204" pitchFamily="34" charset="0"/>
              </a:rPr>
              <a:t>pequeñas (1.0-1.3 cm), fragantes, en una inflorescencia tipo panícula</a:t>
            </a:r>
            <a:r>
              <a:rPr lang="es-ES_tradnl" altLang="es-MX" sz="2000" b="1" dirty="0">
                <a:latin typeface="Arial Black" panose="020B0A04020102020204" pitchFamily="34" charset="0"/>
              </a:rPr>
              <a:t>, </a:t>
            </a:r>
            <a:r>
              <a:rPr lang="es-ES_tradnl" altLang="es-MX" sz="2000" b="1" dirty="0" smtClean="0">
                <a:latin typeface="Arial Black" panose="020B0A04020102020204" pitchFamily="34" charset="0"/>
              </a:rPr>
              <a:t>insertas en posición </a:t>
            </a:r>
            <a:r>
              <a:rPr lang="es-ES_tradnl" altLang="es-MX" sz="2000" b="1" dirty="0" err="1" smtClean="0">
                <a:latin typeface="Arial Black" panose="020B0A04020102020204" pitchFamily="34" charset="0"/>
              </a:rPr>
              <a:t>pseudoterminal</a:t>
            </a:r>
            <a:r>
              <a:rPr lang="es-ES_tradnl" altLang="es-MX" sz="2000" b="1" dirty="0" smtClean="0">
                <a:latin typeface="Arial Black" panose="020B0A04020102020204" pitchFamily="34" charset="0"/>
              </a:rPr>
              <a:t> </a:t>
            </a:r>
            <a:r>
              <a:rPr lang="es-ES_tradnl" altLang="es-MX" sz="2000" dirty="0">
                <a:latin typeface="Arial Black" panose="020B0A04020102020204" pitchFamily="34" charset="0"/>
              </a:rPr>
              <a:t>(</a:t>
            </a:r>
            <a:r>
              <a:rPr lang="es-ES_tradnl" altLang="es-MX" sz="2000" dirty="0" err="1">
                <a:latin typeface="Arial Black" panose="020B0A04020102020204" pitchFamily="34" charset="0"/>
              </a:rPr>
              <a:t>Crane</a:t>
            </a:r>
            <a:r>
              <a:rPr lang="es-ES_tradnl" altLang="es-MX" sz="2000" dirty="0">
                <a:latin typeface="Arial Black" panose="020B0A04020102020204" pitchFamily="34" charset="0"/>
              </a:rPr>
              <a:t> y </a:t>
            </a:r>
            <a:r>
              <a:rPr lang="es-ES_tradnl" altLang="es-MX" sz="2000" dirty="0" err="1">
                <a:latin typeface="Arial Black" panose="020B0A04020102020204" pitchFamily="34" charset="0"/>
              </a:rPr>
              <a:t>Balerdi</a:t>
            </a:r>
            <a:r>
              <a:rPr lang="es-ES_tradnl" altLang="es-MX" sz="2000" dirty="0">
                <a:latin typeface="Arial Black" panose="020B0A04020102020204" pitchFamily="34" charset="0"/>
              </a:rPr>
              <a:t>, 2015</a:t>
            </a:r>
            <a:r>
              <a:rPr lang="es-ES_tradnl" altLang="es-MX" sz="2000" dirty="0" smtClean="0">
                <a:latin typeface="Arial Black" panose="020B0A04020102020204" pitchFamily="34" charset="0"/>
              </a:rPr>
              <a:t>). Con </a:t>
            </a:r>
            <a:r>
              <a:rPr lang="es-ES_tradnl" altLang="es-MX" sz="2000" b="1" dirty="0" smtClean="0">
                <a:latin typeface="Arial Black" panose="020B0A04020102020204" pitchFamily="34" charset="0"/>
              </a:rPr>
              <a:t>capacidad de ser polinizadas por insectos</a:t>
            </a:r>
            <a:r>
              <a:rPr lang="es-MX" sz="2000" dirty="0" smtClean="0">
                <a:latin typeface="Arial Black" panose="020B0A04020102020204" pitchFamily="34" charset="0"/>
              </a:rPr>
              <a:t>, </a:t>
            </a:r>
            <a:r>
              <a:rPr lang="es-MX" sz="2000" dirty="0">
                <a:latin typeface="Arial Black" panose="020B0A04020102020204" pitchFamily="34" charset="0"/>
              </a:rPr>
              <a:t>pero </a:t>
            </a:r>
            <a:r>
              <a:rPr lang="es-MX" sz="2000" dirty="0" smtClean="0">
                <a:latin typeface="Arial Black" panose="020B0A04020102020204" pitchFamily="34" charset="0"/>
              </a:rPr>
              <a:t>presentan problemas </a:t>
            </a:r>
            <a:r>
              <a:rPr lang="es-MX" sz="2000" dirty="0">
                <a:latin typeface="Arial Black" panose="020B0A04020102020204" pitchFamily="34" charset="0"/>
              </a:rPr>
              <a:t>para </a:t>
            </a:r>
            <a:r>
              <a:rPr lang="es-MX" sz="2000" dirty="0" smtClean="0">
                <a:latin typeface="Arial Black" panose="020B0A04020102020204" pitchFamily="34" charset="0"/>
              </a:rPr>
              <a:t>autofecundación </a:t>
            </a:r>
            <a:r>
              <a:rPr lang="es-MX" sz="2000" dirty="0">
                <a:latin typeface="Arial Black" panose="020B0A04020102020204" pitchFamily="34" charset="0"/>
              </a:rPr>
              <a:t>ya que la flor abre en diferentes tiempos, primero como femeninas, cierran y luego abren como </a:t>
            </a:r>
            <a:r>
              <a:rPr lang="es-MX" sz="2000" dirty="0" smtClean="0">
                <a:latin typeface="Arial Black" panose="020B0A04020102020204" pitchFamily="34" charset="0"/>
              </a:rPr>
              <a:t>masculinas. </a:t>
            </a:r>
          </a:p>
          <a:p>
            <a:pPr algn="just"/>
            <a:endParaRPr lang="es-MX" sz="2000" dirty="0">
              <a:latin typeface="Arial Black" panose="020B0A04020102020204" pitchFamily="34" charset="0"/>
            </a:endParaRPr>
          </a:p>
          <a:p>
            <a:pPr marL="0" indent="0" algn="just">
              <a:buNone/>
            </a:pPr>
            <a:r>
              <a:rPr lang="es-MX" sz="2000" dirty="0" smtClean="0">
                <a:latin typeface="Arial Black" panose="020B0A04020102020204" pitchFamily="34" charset="0"/>
              </a:rPr>
              <a:t>El número de flores de un árbol puede llegar a un millón pero muy pocas (0.1%) se trasforman en fruto.</a:t>
            </a:r>
            <a:endParaRPr lang="es-MX" sz="2000" dirty="0">
              <a:latin typeface="Arial Black" panose="020B0A04020102020204" pitchFamily="34" charset="0"/>
            </a:endParaRPr>
          </a:p>
        </p:txBody>
      </p:sp>
      <p:pic>
        <p:nvPicPr>
          <p:cNvPr id="5" name="Picture 2"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766564" y="1541602"/>
            <a:ext cx="5715000" cy="3810000"/>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509999" y="5949280"/>
            <a:ext cx="3456384" cy="276999"/>
          </a:xfrm>
          <a:prstGeom prst="rect">
            <a:avLst/>
          </a:prstGeom>
          <a:noFill/>
        </p:spPr>
        <p:txBody>
          <a:bodyPr wrap="square" rtlCol="0">
            <a:spAutoFit/>
          </a:bodyPr>
          <a:lstStyle/>
          <a:p>
            <a:r>
              <a:rPr lang="es-MX" sz="1200" dirty="0" smtClean="0">
                <a:solidFill>
                  <a:schemeClr val="bg1"/>
                </a:solidFill>
                <a:latin typeface="Arial Black" panose="020B0A04020102020204" pitchFamily="34" charset="0"/>
              </a:rPr>
              <a:t>Tomado </a:t>
            </a:r>
            <a:r>
              <a:rPr lang="es-MX" sz="1200" dirty="0" err="1" smtClean="0">
                <a:solidFill>
                  <a:schemeClr val="bg1"/>
                </a:solidFill>
                <a:latin typeface="Arial Black" panose="020B0A04020102020204" pitchFamily="34" charset="0"/>
              </a:rPr>
              <a:t>de:www.botany.hawai.edu</a:t>
            </a:r>
            <a:endParaRPr lang="es-MX" sz="1200"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2633067123"/>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6335" y="548680"/>
            <a:ext cx="8229600" cy="562074"/>
          </a:xfrm>
        </p:spPr>
        <p:txBody>
          <a:bodyPr>
            <a:normAutofit/>
          </a:bodyPr>
          <a:lstStyle/>
          <a:p>
            <a:pPr algn="l"/>
            <a:r>
              <a:rPr lang="es-MX" sz="2000" dirty="0" smtClean="0">
                <a:latin typeface="Arial Black" panose="020B0A04020102020204" pitchFamily="34" charset="0"/>
              </a:rPr>
              <a:t>Fruto y semilla</a:t>
            </a:r>
            <a:endParaRPr lang="es-MX" sz="2000" dirty="0">
              <a:latin typeface="Arial Black" panose="020B0A04020102020204" pitchFamily="34" charset="0"/>
            </a:endParaRPr>
          </a:p>
        </p:txBody>
      </p:sp>
      <p:pic>
        <p:nvPicPr>
          <p:cNvPr id="4" name="3 Imagen" descr="http://cosasdemujer.com/wp-content/uploads/2011/07/aguacate1.jpg">
            <a:hlinkClick r:id="rId2"/>
          </p:cNvPr>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5004048" y="1556792"/>
            <a:ext cx="3528392" cy="3333750"/>
          </a:xfrm>
          <a:prstGeom prst="rect">
            <a:avLst/>
          </a:prstGeom>
          <a:noFill/>
          <a:ln>
            <a:noFill/>
          </a:ln>
        </p:spPr>
      </p:pic>
      <p:sp>
        <p:nvSpPr>
          <p:cNvPr id="5" name="Rectángulo 4"/>
          <p:cNvSpPr/>
          <p:nvPr/>
        </p:nvSpPr>
        <p:spPr>
          <a:xfrm>
            <a:off x="457200" y="1448617"/>
            <a:ext cx="4258816" cy="3785652"/>
          </a:xfrm>
          <a:prstGeom prst="rect">
            <a:avLst/>
          </a:prstGeom>
        </p:spPr>
        <p:txBody>
          <a:bodyPr wrap="square">
            <a:spAutoFit/>
          </a:bodyPr>
          <a:lstStyle/>
          <a:p>
            <a:r>
              <a:rPr lang="es-ES_tradnl" sz="2000" b="1" dirty="0">
                <a:latin typeface="Arial Black" panose="020B0A04020102020204" pitchFamily="34" charset="0"/>
              </a:rPr>
              <a:t>Es una drupa </a:t>
            </a:r>
            <a:r>
              <a:rPr lang="es-ES_tradnl" sz="2000" b="1" dirty="0" smtClean="0">
                <a:latin typeface="Arial Black" panose="020B0A04020102020204" pitchFamily="34" charset="0"/>
              </a:rPr>
              <a:t>carnosa, l</a:t>
            </a:r>
            <a:r>
              <a:rPr lang="es-ES" sz="2000" dirty="0" smtClean="0">
                <a:latin typeface="Arial Black" panose="020B0A04020102020204" pitchFamily="34" charset="0"/>
              </a:rPr>
              <a:t>a </a:t>
            </a:r>
            <a:r>
              <a:rPr lang="es-ES" sz="2000" dirty="0">
                <a:latin typeface="Arial Black" panose="020B0A04020102020204" pitchFamily="34" charset="0"/>
              </a:rPr>
              <a:t>forma del fruto es </a:t>
            </a:r>
            <a:r>
              <a:rPr lang="es-ES" sz="2000" dirty="0" smtClean="0">
                <a:latin typeface="Arial Black" panose="020B0A04020102020204" pitchFamily="34" charset="0"/>
              </a:rPr>
              <a:t>variada: </a:t>
            </a:r>
            <a:r>
              <a:rPr lang="es-ES_tradnl" sz="2000" b="1" dirty="0">
                <a:latin typeface="Arial Black" panose="020B0A04020102020204" pitchFamily="34" charset="0"/>
              </a:rPr>
              <a:t>periforme, ovoide o elíptica </a:t>
            </a:r>
            <a:r>
              <a:rPr lang="es-ES_tradnl" sz="2000" b="1" dirty="0" smtClean="0">
                <a:latin typeface="Arial Black" panose="020B0A04020102020204" pitchFamily="34" charset="0"/>
              </a:rPr>
              <a:t>alargado, </a:t>
            </a:r>
            <a:r>
              <a:rPr lang="es-ES" sz="2000" dirty="0" smtClean="0">
                <a:latin typeface="Arial Black" panose="020B0A04020102020204" pitchFamily="34" charset="0"/>
              </a:rPr>
              <a:t>esférico. La </a:t>
            </a:r>
            <a:r>
              <a:rPr lang="es-ES" sz="2000" dirty="0">
                <a:latin typeface="Arial Black" panose="020B0A04020102020204" pitchFamily="34" charset="0"/>
              </a:rPr>
              <a:t>piel del fruto </a:t>
            </a:r>
            <a:r>
              <a:rPr lang="es-ES" sz="2000" dirty="0" smtClean="0">
                <a:latin typeface="Arial Black" panose="020B0A04020102020204" pitchFamily="34" charset="0"/>
              </a:rPr>
              <a:t>va de </a:t>
            </a:r>
            <a:r>
              <a:rPr lang="es-ES" sz="2000" dirty="0">
                <a:latin typeface="Arial Black" panose="020B0A04020102020204" pitchFamily="34" charset="0"/>
              </a:rPr>
              <a:t>color verde oscuro, morado oscuro y casi negro, </a:t>
            </a:r>
            <a:r>
              <a:rPr lang="es-ES" sz="2000" dirty="0" smtClean="0">
                <a:latin typeface="Arial Black" panose="020B0A04020102020204" pitchFamily="34" charset="0"/>
              </a:rPr>
              <a:t>gruesa o delgada, dependiendo </a:t>
            </a:r>
            <a:r>
              <a:rPr lang="es-ES" sz="2000" dirty="0">
                <a:latin typeface="Arial Black" panose="020B0A04020102020204" pitchFamily="34" charset="0"/>
              </a:rPr>
              <a:t>de la variedad y grado de madurez</a:t>
            </a:r>
            <a:r>
              <a:rPr lang="es-ES" sz="2000" dirty="0" smtClean="0">
                <a:latin typeface="Arial Black" panose="020B0A04020102020204" pitchFamily="34" charset="0"/>
              </a:rPr>
              <a:t>.</a:t>
            </a:r>
            <a:r>
              <a:rPr lang="es-MX" sz="2000" dirty="0">
                <a:latin typeface="Arial Black" panose="020B0A04020102020204" pitchFamily="34" charset="0"/>
              </a:rPr>
              <a:t> </a:t>
            </a:r>
            <a:r>
              <a:rPr lang="es-MX" sz="2000" dirty="0" smtClean="0">
                <a:latin typeface="Arial Black" panose="020B0A04020102020204" pitchFamily="34" charset="0"/>
              </a:rPr>
              <a:t>La </a:t>
            </a:r>
            <a:r>
              <a:rPr lang="es-MX" sz="2000" dirty="0">
                <a:latin typeface="Arial Black" panose="020B0A04020102020204" pitchFamily="34" charset="0"/>
              </a:rPr>
              <a:t>pulpa es </a:t>
            </a:r>
            <a:r>
              <a:rPr lang="es-MX" sz="2000" dirty="0" smtClean="0">
                <a:latin typeface="Arial Black" panose="020B0A04020102020204" pitchFamily="34" charset="0"/>
              </a:rPr>
              <a:t>rica </a:t>
            </a:r>
            <a:r>
              <a:rPr lang="es-MX" sz="2000" dirty="0">
                <a:latin typeface="Arial Black" panose="020B0A04020102020204" pitchFamily="34" charset="0"/>
              </a:rPr>
              <a:t>en proteínas y en grasas.</a:t>
            </a:r>
            <a:endParaRPr lang="es-ES" sz="2000" dirty="0" smtClean="0">
              <a:latin typeface="Arial Black" panose="020B0A04020102020204" pitchFamily="34" charset="0"/>
            </a:endParaRPr>
          </a:p>
          <a:p>
            <a:endParaRPr lang="es-ES" sz="2000" dirty="0">
              <a:latin typeface="Arial Black" panose="020B0A04020102020204" pitchFamily="34" charset="0"/>
            </a:endParaRPr>
          </a:p>
        </p:txBody>
      </p:sp>
      <p:sp>
        <p:nvSpPr>
          <p:cNvPr id="3" name="Rectángulo 2"/>
          <p:cNvSpPr/>
          <p:nvPr/>
        </p:nvSpPr>
        <p:spPr>
          <a:xfrm>
            <a:off x="457200" y="5229950"/>
            <a:ext cx="8399463" cy="1015663"/>
          </a:xfrm>
          <a:prstGeom prst="rect">
            <a:avLst/>
          </a:prstGeom>
        </p:spPr>
        <p:txBody>
          <a:bodyPr wrap="square">
            <a:spAutoFit/>
          </a:bodyPr>
          <a:lstStyle/>
          <a:p>
            <a:r>
              <a:rPr lang="es-ES" sz="2000" dirty="0">
                <a:latin typeface="Arial Black" panose="020B0A04020102020204" pitchFamily="34" charset="0"/>
              </a:rPr>
              <a:t>Existen 400 variedades de aguacates, por lo que se pueden encontrar frutos de formas y pesos diferentes, que pueden pesar desde 150 a 350 gramos (SFA, 2011).</a:t>
            </a:r>
            <a:endParaRPr lang="es-MX" sz="2000" dirty="0">
              <a:latin typeface="Arial Black" panose="020B0A04020102020204" pitchFamily="34" charset="0"/>
            </a:endParaRPr>
          </a:p>
        </p:txBody>
      </p:sp>
    </p:spTree>
    <p:extLst>
      <p:ext uri="{BB962C8B-B14F-4D97-AF65-F5344CB8AC3E}">
        <p14:creationId xmlns:p14="http://schemas.microsoft.com/office/powerpoint/2010/main" val="2102339001"/>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27584" y="474345"/>
            <a:ext cx="7272808" cy="3477875"/>
          </a:xfrm>
          <a:prstGeom prst="rect">
            <a:avLst/>
          </a:prstGeom>
        </p:spPr>
        <p:txBody>
          <a:bodyPr wrap="square">
            <a:spAutoFit/>
          </a:bodyPr>
          <a:lstStyle/>
          <a:p>
            <a:pPr algn="just"/>
            <a:r>
              <a:rPr lang="es-ES" sz="2000" dirty="0" smtClean="0">
                <a:latin typeface="Arial Black" panose="020B0A04020102020204" pitchFamily="34" charset="0"/>
              </a:rPr>
              <a:t>La </a:t>
            </a:r>
            <a:r>
              <a:rPr lang="es-ES" sz="2000" dirty="0">
                <a:latin typeface="Arial Black" panose="020B0A04020102020204" pitchFamily="34" charset="0"/>
              </a:rPr>
              <a:t>especie esta conformada por tres “razas”: mexicana, guatemalteca y antillana.</a:t>
            </a:r>
          </a:p>
          <a:p>
            <a:pPr algn="just"/>
            <a:endParaRPr lang="es-ES" sz="2000" dirty="0" smtClean="0">
              <a:latin typeface="Arial Black" panose="020B0A04020102020204" pitchFamily="34" charset="0"/>
            </a:endParaRPr>
          </a:p>
          <a:p>
            <a:pPr algn="just"/>
            <a:r>
              <a:rPr lang="es-ES" sz="2000" dirty="0" smtClean="0">
                <a:latin typeface="Arial Black" panose="020B0A04020102020204" pitchFamily="34" charset="0"/>
              </a:rPr>
              <a:t>Se </a:t>
            </a:r>
            <a:r>
              <a:rPr lang="es-ES" sz="2000" dirty="0">
                <a:latin typeface="Arial Black" panose="020B0A04020102020204" pitchFamily="34" charset="0"/>
              </a:rPr>
              <a:t>cree que la raza mexicana </a:t>
            </a:r>
            <a:r>
              <a:rPr lang="es-ES" sz="2000" dirty="0" smtClean="0">
                <a:latin typeface="Arial Black" panose="020B0A04020102020204" pitchFamily="34" charset="0"/>
              </a:rPr>
              <a:t>(</a:t>
            </a:r>
            <a:r>
              <a:rPr lang="es-MX" sz="2000" i="1" dirty="0" err="1">
                <a:latin typeface="Arial Black" panose="020B0A04020102020204" pitchFamily="34" charset="0"/>
              </a:rPr>
              <a:t>Persea</a:t>
            </a:r>
            <a:r>
              <a:rPr lang="es-MX" sz="2000" i="1" dirty="0">
                <a:latin typeface="Arial Black" panose="020B0A04020102020204" pitchFamily="34" charset="0"/>
              </a:rPr>
              <a:t> americana </a:t>
            </a:r>
            <a:r>
              <a:rPr lang="es-MX" sz="2000" dirty="0" err="1" smtClean="0">
                <a:latin typeface="Arial Black" panose="020B0A04020102020204" pitchFamily="34" charset="0"/>
              </a:rPr>
              <a:t>var</a:t>
            </a:r>
            <a:r>
              <a:rPr lang="es-MX" sz="2000" dirty="0" smtClean="0">
                <a:latin typeface="Arial Black" panose="020B0A04020102020204" pitchFamily="34" charset="0"/>
              </a:rPr>
              <a:t>.</a:t>
            </a:r>
            <a:r>
              <a:rPr lang="es-MX" sz="2000" i="1" dirty="0" smtClean="0">
                <a:latin typeface="Arial Black" panose="020B0A04020102020204" pitchFamily="34" charset="0"/>
              </a:rPr>
              <a:t> </a:t>
            </a:r>
            <a:r>
              <a:rPr lang="es-MX" sz="2000" i="1" dirty="0" err="1">
                <a:latin typeface="Arial Black" panose="020B0A04020102020204" pitchFamily="34" charset="0"/>
              </a:rPr>
              <a:t>d</a:t>
            </a:r>
            <a:r>
              <a:rPr lang="es-MX" sz="2000" i="1" dirty="0" err="1" smtClean="0">
                <a:latin typeface="Arial Black" panose="020B0A04020102020204" pitchFamily="34" charset="0"/>
              </a:rPr>
              <a:t>rymifolia</a:t>
            </a:r>
            <a:r>
              <a:rPr lang="es-MX" sz="2000" i="1" dirty="0" smtClean="0">
                <a:latin typeface="Arial Black" panose="020B0A04020102020204" pitchFamily="34" charset="0"/>
              </a:rPr>
              <a:t>) </a:t>
            </a:r>
            <a:r>
              <a:rPr lang="es-MX" sz="2000" b="1" dirty="0" smtClean="0">
                <a:latin typeface="Arial Black" panose="020B0A04020102020204" pitchFamily="34" charset="0"/>
              </a:rPr>
              <a:t>se </a:t>
            </a:r>
            <a:r>
              <a:rPr lang="es-MX" sz="2000" b="1" dirty="0">
                <a:latin typeface="Arial Black" panose="020B0A04020102020204" pitchFamily="34" charset="0"/>
              </a:rPr>
              <a:t>originó en el área comprendida desde Nuevo León, Jalisco, Michoacán, Estado de México, Veracruz y Puebla, </a:t>
            </a:r>
            <a:r>
              <a:rPr lang="es-MX" sz="2000" b="1" dirty="0" smtClean="0">
                <a:latin typeface="Arial Black" panose="020B0A04020102020204" pitchFamily="34" charset="0"/>
              </a:rPr>
              <a:t>presenta la característica de ser resistente al frio y tener un alto contenido de aceite en la pulpa, el tamaño del fruto es variable con tendencia a pequeño (</a:t>
            </a:r>
            <a:r>
              <a:rPr lang="es-ES" sz="2000" dirty="0">
                <a:latin typeface="Arial Black" panose="020B0A04020102020204" pitchFamily="34" charset="0"/>
              </a:rPr>
              <a:t>Barrientos-Priego, 2010; </a:t>
            </a:r>
            <a:r>
              <a:rPr lang="es-MX" sz="2000" b="1" dirty="0" smtClean="0">
                <a:latin typeface="Arial Black" panose="020B0A04020102020204" pitchFamily="34" charset="0"/>
              </a:rPr>
              <a:t>SFA, 2011).</a:t>
            </a:r>
            <a:endParaRPr lang="es-MX" sz="2000" b="1" dirty="0">
              <a:latin typeface="Arial Black" panose="020B0A04020102020204" pitchFamily="34" charset="0"/>
            </a:endParaRPr>
          </a:p>
        </p:txBody>
      </p:sp>
    </p:spTree>
  </p:cSld>
  <p:clrMapOvr>
    <a:masterClrMapping/>
  </p:clrMapOvr>
  <p:transition spd="slow">
    <p:pull dir="ru"/>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1536</TotalTime>
  <Words>4684</Words>
  <Application>Microsoft Office PowerPoint</Application>
  <PresentationFormat>Presentación en pantalla (4:3)</PresentationFormat>
  <Paragraphs>209</Paragraphs>
  <Slides>63</Slides>
  <Notes>4</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63</vt:i4>
      </vt:variant>
    </vt:vector>
  </HeadingPairs>
  <TitlesOfParts>
    <vt:vector size="68" baseType="lpstr">
      <vt:lpstr>Arial</vt:lpstr>
      <vt:lpstr>Arial Black</vt:lpstr>
      <vt:lpstr>Calibri</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Fruto y semilla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En el cultivo comercial y con variedades mejoradas, lo más común es que la propagación se haga en viveros utilizando la técnica del injerto. La planta injertada proporciona un mejor ciclo de vida del árbol, la producción es mayor y las variedades son menos susceptibles a enfermedades (SFA, 2011). </vt:lpstr>
      <vt:lpstr>Presentación de PowerPoint</vt:lpstr>
      <vt:lpstr>Presentación de PowerPoint</vt:lpstr>
      <vt:lpstr>Presentación de PowerPoint</vt:lpstr>
      <vt:lpstr>Presentación de PowerPoint</vt:lpstr>
      <vt:lpstr>Presentación de PowerPoint</vt:lpstr>
      <vt:lpstr>Sistemas de Plantación y Siembra</vt:lpstr>
      <vt:lpstr>Presentación de PowerPoint</vt:lpstr>
      <vt:lpstr>Presentación de PowerPoint</vt:lpstr>
      <vt:lpstr>Presentación de PowerPoint</vt:lpstr>
      <vt:lpstr>Presentación de PowerPoint</vt:lpstr>
      <vt:lpstr>Presentación de PowerPoint</vt:lpstr>
      <vt:lpstr>Control de malezas</vt:lpstr>
      <vt:lpstr>Fertilización</vt:lpstr>
      <vt:lpstr>Presentación de PowerPoint</vt:lpstr>
      <vt:lpstr>Presentación de PowerPoint</vt:lpstr>
      <vt:lpstr>Presentación de PowerPoint</vt:lpstr>
      <vt:lpstr>Presentación de PowerPoint</vt:lpstr>
      <vt:lpstr>Presentación de PowerPoint</vt:lpstr>
      <vt:lpstr>Presentación de PowerPoint</vt:lpstr>
      <vt:lpstr>COSECHA </vt:lpstr>
      <vt:lpstr>Presentación de PowerPoint</vt:lpstr>
      <vt:lpstr>Presentación de PowerPoint</vt:lpstr>
      <vt:lpstr>Presentación de PowerPoint</vt:lpstr>
      <vt:lpstr>Presentación de PowerPoint</vt:lpstr>
      <vt:lpstr>Presentación de PowerPoint</vt:lpstr>
      <vt:lpstr>Presentación de PowerPoint</vt:lpstr>
      <vt:lpstr>Empacado. Durante esta fase se aplica una segunda selección por calidad y se procede a colocar la fruta en cajas de cartón parafinado de diferentes capacidades. Posteriormente las cajas se colocan sobre tarimas y cubren con plástico trasparente (pallets).</vt:lpstr>
      <vt:lpstr>Enfermedades  </vt:lpstr>
      <vt:lpstr>Presentación de PowerPoint</vt:lpstr>
      <vt:lpstr>Anillamiento del pedúnculo (Alternaria sp., Colletotrichum sp., Fusarium sp., Corynebacterium sp., Pseudomonas sp. y deficiencias de zinc).</vt:lpstr>
      <vt:lpstr>Condiciones de alta humedad y temperaturas cercanas a 22 °C, favorecen el ataque del complejo de hongos y la  enfermedad se acentúa en la floración y crecimiento inicial del fruto (Morales-García et al., s/f).  </vt:lpstr>
      <vt:lpstr>ANTRACNOSIS (Colletotrichum gloesporioides) </vt:lpstr>
      <vt:lpstr>Presentación de PowerPoint</vt:lpstr>
      <vt:lpstr>Presentación de PowerPoint</vt:lpstr>
      <vt:lpstr>El hongo se desarrolla en alta humedad relativa con temperaturas de 22 a 26 °C y se favorece el ataque en huertas con árboles muy juntos y sombreados. La enfermedad se dispersa a través de la hojarasca que permanece en los cajetes y en las heridas de las ramas (Morales-García et al., s/f). El hongo se desarrolla en suelos arcillosos a pH ligeramente ácido y con mal drenaje (Anónimo, 2004).</vt:lpstr>
      <vt:lpstr>Cáncer del tronco (Nectria galligena, Fusarium episphaeria, Phythophthora boehmeria).</vt:lpstr>
      <vt:lpstr>Presentación de PowerPoint</vt:lpstr>
      <vt:lpstr>Plagas </vt:lpstr>
      <vt:lpstr>Producción y exportación  </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SOMOS</dc:creator>
  <cp:lastModifiedBy>USUARIO</cp:lastModifiedBy>
  <cp:revision>116</cp:revision>
  <dcterms:created xsi:type="dcterms:W3CDTF">2013-05-17T02:41:46Z</dcterms:created>
  <dcterms:modified xsi:type="dcterms:W3CDTF">2017-04-17T19:30:42Z</dcterms:modified>
</cp:coreProperties>
</file>