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1"/>
  </p:notesMasterIdLst>
  <p:sldIdLst>
    <p:sldId id="256" r:id="rId2"/>
    <p:sldId id="343" r:id="rId3"/>
    <p:sldId id="259" r:id="rId4"/>
    <p:sldId id="306" r:id="rId5"/>
    <p:sldId id="305" r:id="rId6"/>
    <p:sldId id="307" r:id="rId7"/>
    <p:sldId id="296" r:id="rId8"/>
    <p:sldId id="261" r:id="rId9"/>
    <p:sldId id="300" r:id="rId10"/>
    <p:sldId id="301" r:id="rId11"/>
    <p:sldId id="262" r:id="rId12"/>
    <p:sldId id="302" r:id="rId13"/>
    <p:sldId id="333" r:id="rId14"/>
    <p:sldId id="303" r:id="rId15"/>
    <p:sldId id="334" r:id="rId16"/>
    <p:sldId id="263" r:id="rId17"/>
    <p:sldId id="298" r:id="rId18"/>
    <p:sldId id="265" r:id="rId19"/>
    <p:sldId id="308" r:id="rId20"/>
    <p:sldId id="264" r:id="rId21"/>
    <p:sldId id="344" r:id="rId22"/>
    <p:sldId id="309" r:id="rId23"/>
    <p:sldId id="345" r:id="rId24"/>
    <p:sldId id="346" r:id="rId25"/>
    <p:sldId id="348" r:id="rId26"/>
    <p:sldId id="347" r:id="rId27"/>
    <p:sldId id="299" r:id="rId28"/>
    <p:sldId id="310" r:id="rId29"/>
    <p:sldId id="311" r:id="rId30"/>
    <p:sldId id="349" r:id="rId31"/>
    <p:sldId id="313" r:id="rId32"/>
    <p:sldId id="314" r:id="rId33"/>
    <p:sldId id="315" r:id="rId34"/>
    <p:sldId id="269" r:id="rId35"/>
    <p:sldId id="352" r:id="rId36"/>
    <p:sldId id="351" r:id="rId37"/>
    <p:sldId id="353" r:id="rId38"/>
    <p:sldId id="354" r:id="rId39"/>
    <p:sldId id="355" r:id="rId40"/>
    <p:sldId id="281" r:id="rId41"/>
    <p:sldId id="282" r:id="rId42"/>
    <p:sldId id="283" r:id="rId43"/>
    <p:sldId id="337" r:id="rId44"/>
    <p:sldId id="284" r:id="rId45"/>
    <p:sldId id="338" r:id="rId46"/>
    <p:sldId id="327" r:id="rId47"/>
    <p:sldId id="339" r:id="rId48"/>
    <p:sldId id="340" r:id="rId49"/>
    <p:sldId id="341" r:id="rId50"/>
    <p:sldId id="270" r:id="rId51"/>
    <p:sldId id="324" r:id="rId52"/>
    <p:sldId id="326" r:id="rId53"/>
    <p:sldId id="273" r:id="rId54"/>
    <p:sldId id="317" r:id="rId55"/>
    <p:sldId id="316" r:id="rId56"/>
    <p:sldId id="318" r:id="rId57"/>
    <p:sldId id="274" r:id="rId58"/>
    <p:sldId id="319" r:id="rId59"/>
    <p:sldId id="271" r:id="rId60"/>
    <p:sldId id="304" r:id="rId61"/>
    <p:sldId id="356" r:id="rId62"/>
    <p:sldId id="357" r:id="rId63"/>
    <p:sldId id="272" r:id="rId64"/>
    <p:sldId id="359" r:id="rId65"/>
    <p:sldId id="330" r:id="rId66"/>
    <p:sldId id="331" r:id="rId67"/>
    <p:sldId id="332" r:id="rId68"/>
    <p:sldId id="275" r:id="rId69"/>
    <p:sldId id="321" r:id="rId70"/>
    <p:sldId id="277" r:id="rId71"/>
    <p:sldId id="336" r:id="rId72"/>
    <p:sldId id="328" r:id="rId73"/>
    <p:sldId id="329" r:id="rId74"/>
    <p:sldId id="322" r:id="rId75"/>
    <p:sldId id="285" r:id="rId76"/>
    <p:sldId id="342" r:id="rId77"/>
    <p:sldId id="323" r:id="rId78"/>
    <p:sldId id="360" r:id="rId79"/>
    <p:sldId id="286" r:id="rId8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55" autoAdjust="0"/>
    <p:restoredTop sz="86422" autoAdjust="0"/>
  </p:normalViewPr>
  <p:slideViewPr>
    <p:cSldViewPr>
      <p:cViewPr varScale="1">
        <p:scale>
          <a:sx n="92" d="100"/>
          <a:sy n="92" d="100"/>
        </p:scale>
        <p:origin x="1452" y="90"/>
      </p:cViewPr>
      <p:guideLst>
        <p:guide orient="horz" pos="2160"/>
        <p:guide pos="2880"/>
      </p:guideLst>
    </p:cSldViewPr>
  </p:slideViewPr>
  <p:outlineViewPr>
    <p:cViewPr>
      <p:scale>
        <a:sx n="33" d="100"/>
        <a:sy n="33" d="100"/>
      </p:scale>
      <p:origin x="0" y="-2135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78CBD8-474C-430C-B3A1-B5D3BA42A5AA}" type="datetimeFigureOut">
              <a:rPr lang="es-ES" smtClean="0"/>
              <a:t>12/05/2017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AE5975-6EBA-45E8-BD8E-1BCE7F6E8D48}" type="slidenum">
              <a:rPr lang="es-ES" smtClean="0"/>
              <a:t>‹Nº›</a:t>
            </a:fld>
            <a:endParaRPr lang="es-ES"/>
          </a:p>
        </p:txBody>
      </p:sp>
    </p:spTree>
    <p:extLst>
      <p:ext uri="{BB962C8B-B14F-4D97-AF65-F5344CB8AC3E}">
        <p14:creationId xmlns:p14="http://schemas.microsoft.com/office/powerpoint/2010/main" val="396044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7AE5975-6EBA-45E8-BD8E-1BCE7F6E8D48}" type="slidenum">
              <a:rPr lang="es-ES" smtClean="0"/>
              <a:t>1</a:t>
            </a:fld>
            <a:endParaRPr lang="es-ES"/>
          </a:p>
        </p:txBody>
      </p:sp>
    </p:spTree>
    <p:extLst>
      <p:ext uri="{BB962C8B-B14F-4D97-AF65-F5344CB8AC3E}">
        <p14:creationId xmlns:p14="http://schemas.microsoft.com/office/powerpoint/2010/main" val="1068545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7AE5975-6EBA-45E8-BD8E-1BCE7F6E8D48}" type="slidenum">
              <a:rPr lang="es-ES" smtClean="0"/>
              <a:t>7</a:t>
            </a:fld>
            <a:endParaRPr lang="es-ES"/>
          </a:p>
        </p:txBody>
      </p:sp>
    </p:spTree>
    <p:extLst>
      <p:ext uri="{BB962C8B-B14F-4D97-AF65-F5344CB8AC3E}">
        <p14:creationId xmlns:p14="http://schemas.microsoft.com/office/powerpoint/2010/main" val="1592810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7AE5975-6EBA-45E8-BD8E-1BCE7F6E8D48}" type="slidenum">
              <a:rPr lang="es-ES" smtClean="0"/>
              <a:t>14</a:t>
            </a:fld>
            <a:endParaRPr lang="es-ES"/>
          </a:p>
        </p:txBody>
      </p:sp>
    </p:spTree>
    <p:extLst>
      <p:ext uri="{BB962C8B-B14F-4D97-AF65-F5344CB8AC3E}">
        <p14:creationId xmlns:p14="http://schemas.microsoft.com/office/powerpoint/2010/main" val="2978477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3364699-7553-4A7A-89D9-C616E5B1BE0C}" type="datetimeFigureOut">
              <a:rPr lang="es-MX" smtClean="0"/>
              <a:t>12/05/2017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6F404-2D62-4746-900C-9769141E4C31}" type="slidenum">
              <a:rPr lang="es-MX" smtClean="0"/>
              <a:t>‹Nº›</a:t>
            </a:fld>
            <a:endParaRPr lang="es-MX"/>
          </a:p>
        </p:txBody>
      </p:sp>
    </p:spTree>
    <p:extLst>
      <p:ext uri="{BB962C8B-B14F-4D97-AF65-F5344CB8AC3E}">
        <p14:creationId xmlns:p14="http://schemas.microsoft.com/office/powerpoint/2010/main" val="1718847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3364699-7553-4A7A-89D9-C616E5B1BE0C}" type="datetimeFigureOut">
              <a:rPr lang="es-MX" smtClean="0"/>
              <a:t>12/05/2017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6F404-2D62-4746-900C-9769141E4C31}" type="slidenum">
              <a:rPr lang="es-MX" smtClean="0"/>
              <a:t>‹Nº›</a:t>
            </a:fld>
            <a:endParaRPr lang="es-MX"/>
          </a:p>
        </p:txBody>
      </p:sp>
    </p:spTree>
    <p:extLst>
      <p:ext uri="{BB962C8B-B14F-4D97-AF65-F5344CB8AC3E}">
        <p14:creationId xmlns:p14="http://schemas.microsoft.com/office/powerpoint/2010/main" val="195235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3364699-7553-4A7A-89D9-C616E5B1BE0C}" type="datetimeFigureOut">
              <a:rPr lang="es-MX" smtClean="0"/>
              <a:t>12/05/2017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6F404-2D62-4746-900C-9769141E4C31}" type="slidenum">
              <a:rPr lang="es-MX" smtClean="0"/>
              <a:t>‹Nº›</a:t>
            </a:fld>
            <a:endParaRPr lang="es-MX"/>
          </a:p>
        </p:txBody>
      </p:sp>
    </p:spTree>
    <p:extLst>
      <p:ext uri="{BB962C8B-B14F-4D97-AF65-F5344CB8AC3E}">
        <p14:creationId xmlns:p14="http://schemas.microsoft.com/office/powerpoint/2010/main" val="8398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3364699-7553-4A7A-89D9-C616E5B1BE0C}" type="datetimeFigureOut">
              <a:rPr lang="es-MX" smtClean="0"/>
              <a:t>12/05/2017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6F404-2D62-4746-900C-9769141E4C31}" type="slidenum">
              <a:rPr lang="es-MX" smtClean="0"/>
              <a:t>‹Nº›</a:t>
            </a:fld>
            <a:endParaRPr lang="es-MX"/>
          </a:p>
        </p:txBody>
      </p:sp>
    </p:spTree>
    <p:extLst>
      <p:ext uri="{BB962C8B-B14F-4D97-AF65-F5344CB8AC3E}">
        <p14:creationId xmlns:p14="http://schemas.microsoft.com/office/powerpoint/2010/main" val="366901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3364699-7553-4A7A-89D9-C616E5B1BE0C}" type="datetimeFigureOut">
              <a:rPr lang="es-MX" smtClean="0"/>
              <a:t>12/05/2017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C6F404-2D62-4746-900C-9769141E4C31}" type="slidenum">
              <a:rPr lang="es-MX" smtClean="0"/>
              <a:t>‹Nº›</a:t>
            </a:fld>
            <a:endParaRPr lang="es-MX"/>
          </a:p>
        </p:txBody>
      </p:sp>
    </p:spTree>
    <p:extLst>
      <p:ext uri="{BB962C8B-B14F-4D97-AF65-F5344CB8AC3E}">
        <p14:creationId xmlns:p14="http://schemas.microsoft.com/office/powerpoint/2010/main" val="2979403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3364699-7553-4A7A-89D9-C616E5B1BE0C}" type="datetimeFigureOut">
              <a:rPr lang="es-MX" smtClean="0"/>
              <a:t>12/05/2017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C6F404-2D62-4746-900C-9769141E4C31}" type="slidenum">
              <a:rPr lang="es-MX" smtClean="0"/>
              <a:t>‹Nº›</a:t>
            </a:fld>
            <a:endParaRPr lang="es-MX"/>
          </a:p>
        </p:txBody>
      </p:sp>
    </p:spTree>
    <p:extLst>
      <p:ext uri="{BB962C8B-B14F-4D97-AF65-F5344CB8AC3E}">
        <p14:creationId xmlns:p14="http://schemas.microsoft.com/office/powerpoint/2010/main" val="1836472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33845" y="2507551"/>
            <a:ext cx="3867150"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7551"/>
            <a:ext cx="3886201" cy="3680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23364699-7553-4A7A-89D9-C616E5B1BE0C}" type="datetimeFigureOut">
              <a:rPr lang="es-MX" smtClean="0"/>
              <a:t>12/05/2017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9C6F404-2D62-4746-900C-9769141E4C31}"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extLst>
      <p:ext uri="{BB962C8B-B14F-4D97-AF65-F5344CB8AC3E}">
        <p14:creationId xmlns:p14="http://schemas.microsoft.com/office/powerpoint/2010/main" val="3021977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3364699-7553-4A7A-89D9-C616E5B1BE0C}" type="datetimeFigureOut">
              <a:rPr lang="es-MX" smtClean="0"/>
              <a:t>12/05/2017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9C6F404-2D62-4746-900C-9769141E4C31}" type="slidenum">
              <a:rPr lang="es-MX" smtClean="0"/>
              <a:t>‹Nº›</a:t>
            </a:fld>
            <a:endParaRPr lang="es-MX"/>
          </a:p>
        </p:txBody>
      </p:sp>
      <p:sp>
        <p:nvSpPr>
          <p:cNvPr id="6" name="Title 5"/>
          <p:cNvSpPr>
            <a:spLocks noGrp="1"/>
          </p:cNvSpPr>
          <p:nvPr>
            <p:ph type="title"/>
          </p:nvPr>
        </p:nvSpPr>
        <p:spPr/>
        <p:txBody>
          <a:bodyPr/>
          <a:lstStyle/>
          <a:p>
            <a:r>
              <a:rPr lang="es-ES" smtClean="0"/>
              <a:t>Haga clic para modificar el estilo de título del patrón</a:t>
            </a:r>
            <a:endParaRPr lang="en-US"/>
          </a:p>
        </p:txBody>
      </p:sp>
    </p:spTree>
    <p:extLst>
      <p:ext uri="{BB962C8B-B14F-4D97-AF65-F5344CB8AC3E}">
        <p14:creationId xmlns:p14="http://schemas.microsoft.com/office/powerpoint/2010/main" val="1064942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364699-7553-4A7A-89D9-C616E5B1BE0C}" type="datetimeFigureOut">
              <a:rPr lang="es-MX" smtClean="0"/>
              <a:t>12/05/2017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9C6F404-2D62-4746-900C-9769141E4C31}" type="slidenum">
              <a:rPr lang="es-MX" smtClean="0"/>
              <a:t>‹Nº›</a:t>
            </a:fld>
            <a:endParaRPr lang="es-MX"/>
          </a:p>
        </p:txBody>
      </p:sp>
    </p:spTree>
    <p:extLst>
      <p:ext uri="{BB962C8B-B14F-4D97-AF65-F5344CB8AC3E}">
        <p14:creationId xmlns:p14="http://schemas.microsoft.com/office/powerpoint/2010/main" val="1647176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3364699-7553-4A7A-89D9-C616E5B1BE0C}" type="datetimeFigureOut">
              <a:rPr lang="es-MX" smtClean="0"/>
              <a:t>12/05/2017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C6F404-2D62-4746-900C-9769141E4C31}" type="slidenum">
              <a:rPr lang="es-MX" smtClean="0"/>
              <a:t>‹Nº›</a:t>
            </a:fld>
            <a:endParaRPr lang="es-MX"/>
          </a:p>
        </p:txBody>
      </p:sp>
    </p:spTree>
    <p:extLst>
      <p:ext uri="{BB962C8B-B14F-4D97-AF65-F5344CB8AC3E}">
        <p14:creationId xmlns:p14="http://schemas.microsoft.com/office/powerpoint/2010/main" val="3987709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3364699-7553-4A7A-89D9-C616E5B1BE0C}" type="datetimeFigureOut">
              <a:rPr lang="es-MX" smtClean="0"/>
              <a:t>12/05/2017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C6F404-2D62-4746-900C-9769141E4C31}" type="slidenum">
              <a:rPr lang="es-MX" smtClean="0"/>
              <a:t>‹Nº›</a:t>
            </a:fld>
            <a:endParaRPr lang="es-MX"/>
          </a:p>
        </p:txBody>
      </p:sp>
    </p:spTree>
    <p:extLst>
      <p:ext uri="{BB962C8B-B14F-4D97-AF65-F5344CB8AC3E}">
        <p14:creationId xmlns:p14="http://schemas.microsoft.com/office/powerpoint/2010/main" val="2201110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23364699-7553-4A7A-89D9-C616E5B1BE0C}" type="datetimeFigureOut">
              <a:rPr lang="es-MX" smtClean="0"/>
              <a:t>12/05/2017</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s-MX"/>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E9C6F404-2D62-4746-900C-9769141E4C31}" type="slidenum">
              <a:rPr lang="es-MX" smtClean="0"/>
              <a:t>‹Nº›</a:t>
            </a:fld>
            <a:endParaRPr lang="es-MX"/>
          </a:p>
        </p:txBody>
      </p:sp>
    </p:spTree>
    <p:extLst>
      <p:ext uri="{BB962C8B-B14F-4D97-AF65-F5344CB8AC3E}">
        <p14:creationId xmlns:p14="http://schemas.microsoft.com/office/powerpoint/2010/main" val="394622222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hyperlink" Target="http://portal.anacafe.org/Portal/Documents/Documents/2004-12/33/14/Cultivo%20de%20Mango.pdf"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1.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95536" y="2495122"/>
            <a:ext cx="5040560" cy="504056"/>
          </a:xfrm>
        </p:spPr>
        <p:txBody>
          <a:bodyPr>
            <a:normAutofit/>
          </a:bodyPr>
          <a:lstStyle/>
          <a:p>
            <a:pPr algn="ctr"/>
            <a:r>
              <a:rPr lang="es-MX" dirty="0" smtClean="0">
                <a:solidFill>
                  <a:schemeClr val="tx1"/>
                </a:solidFill>
                <a:latin typeface="Arial Black" panose="020B0A04020102020204" pitchFamily="34" charset="0"/>
              </a:rPr>
              <a:t>Cultivo de Mango (</a:t>
            </a:r>
            <a:r>
              <a:rPr lang="es-MX" i="1" dirty="0" err="1" smtClean="0">
                <a:solidFill>
                  <a:schemeClr val="tx1"/>
                </a:solidFill>
                <a:latin typeface="Arial Black" panose="020B0A04020102020204" pitchFamily="34" charset="0"/>
              </a:rPr>
              <a:t>Mangifera</a:t>
            </a:r>
            <a:r>
              <a:rPr lang="es-MX" i="1" dirty="0" smtClean="0">
                <a:solidFill>
                  <a:schemeClr val="tx1"/>
                </a:solidFill>
                <a:latin typeface="Arial Black" panose="020B0A04020102020204" pitchFamily="34" charset="0"/>
              </a:rPr>
              <a:t> indica </a:t>
            </a:r>
            <a:r>
              <a:rPr lang="es-MX" dirty="0" smtClean="0">
                <a:solidFill>
                  <a:schemeClr val="tx1"/>
                </a:solidFill>
                <a:latin typeface="Arial Black" panose="020B0A04020102020204" pitchFamily="34" charset="0"/>
              </a:rPr>
              <a:t>L.) </a:t>
            </a:r>
          </a:p>
          <a:p>
            <a:endParaRPr lang="es-MX" dirty="0" smtClean="0">
              <a:solidFill>
                <a:schemeClr val="tx1"/>
              </a:solidFill>
              <a:latin typeface="Arial Black" panose="020B0A04020102020204" pitchFamily="34" charset="0"/>
            </a:endParaRPr>
          </a:p>
          <a:p>
            <a:endParaRPr lang="es-MX" dirty="0">
              <a:solidFill>
                <a:schemeClr val="tx1"/>
              </a:solidFill>
              <a:latin typeface="Arial Black" panose="020B0A04020102020204" pitchFamily="34" charset="0"/>
            </a:endParaRPr>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844" y="260648"/>
            <a:ext cx="1224136" cy="1080722"/>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2160" y="1909140"/>
            <a:ext cx="2448272" cy="3171656"/>
          </a:xfrm>
          <a:prstGeom prst="rect">
            <a:avLst/>
          </a:prstGeom>
        </p:spPr>
      </p:pic>
      <p:pic>
        <p:nvPicPr>
          <p:cNvPr id="6"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6544" y="249640"/>
            <a:ext cx="1224136" cy="1080722"/>
          </a:xfrm>
          <a:prstGeom prst="rect">
            <a:avLst/>
          </a:prstGeom>
        </p:spPr>
      </p:pic>
      <p:sp>
        <p:nvSpPr>
          <p:cNvPr id="7" name="CuadroTexto 6"/>
          <p:cNvSpPr txBox="1"/>
          <p:nvPr/>
        </p:nvSpPr>
        <p:spPr>
          <a:xfrm>
            <a:off x="1524980" y="260648"/>
            <a:ext cx="5991564" cy="1200329"/>
          </a:xfrm>
          <a:prstGeom prst="rect">
            <a:avLst/>
          </a:prstGeom>
          <a:noFill/>
        </p:spPr>
        <p:txBody>
          <a:bodyPr wrap="square" rtlCol="0">
            <a:spAutoFit/>
          </a:bodyPr>
          <a:lstStyle/>
          <a:p>
            <a:pPr algn="ctr"/>
            <a:r>
              <a:rPr lang="es-MX" dirty="0">
                <a:latin typeface="Arial Black" panose="020B0A04020102020204" pitchFamily="34" charset="0"/>
              </a:rPr>
              <a:t>Universidad </a:t>
            </a:r>
            <a:r>
              <a:rPr lang="es-MX" dirty="0" smtClean="0">
                <a:latin typeface="Arial Black" panose="020B0A04020102020204" pitchFamily="34" charset="0"/>
              </a:rPr>
              <a:t>Autónoma </a:t>
            </a:r>
            <a:r>
              <a:rPr lang="es-MX" dirty="0">
                <a:latin typeface="Arial Black" panose="020B0A04020102020204" pitchFamily="34" charset="0"/>
              </a:rPr>
              <a:t>del </a:t>
            </a:r>
            <a:r>
              <a:rPr lang="es-MX" dirty="0" smtClean="0">
                <a:latin typeface="Arial Black" panose="020B0A04020102020204" pitchFamily="34" charset="0"/>
              </a:rPr>
              <a:t>Estado </a:t>
            </a:r>
            <a:r>
              <a:rPr lang="es-MX" dirty="0">
                <a:latin typeface="Arial Black" panose="020B0A04020102020204" pitchFamily="34" charset="0"/>
              </a:rPr>
              <a:t>de México</a:t>
            </a:r>
          </a:p>
          <a:p>
            <a:pPr algn="ctr"/>
            <a:r>
              <a:rPr lang="es-MX" dirty="0">
                <a:latin typeface="Arial Black" panose="020B0A04020102020204" pitchFamily="34" charset="0"/>
              </a:rPr>
              <a:t>Facultad de Ciencias Agrícolas</a:t>
            </a:r>
          </a:p>
          <a:p>
            <a:pPr algn="ctr"/>
            <a:r>
              <a:rPr lang="es-MX" dirty="0">
                <a:latin typeface="Arial Black" panose="020B0A04020102020204" pitchFamily="34" charset="0"/>
              </a:rPr>
              <a:t>Ingeniero Agrónomo </a:t>
            </a:r>
            <a:r>
              <a:rPr lang="es-MX" dirty="0" err="1">
                <a:latin typeface="Arial Black" panose="020B0A04020102020204" pitchFamily="34" charset="0"/>
              </a:rPr>
              <a:t>Fitotecnista</a:t>
            </a:r>
            <a:endParaRPr lang="es-MX" dirty="0">
              <a:latin typeface="Arial Black" panose="020B0A04020102020204" pitchFamily="34" charset="0"/>
            </a:endParaRPr>
          </a:p>
          <a:p>
            <a:endParaRPr lang="es-MX" dirty="0">
              <a:latin typeface="Arial Black" panose="020B0A04020102020204" pitchFamily="34" charset="0"/>
            </a:endParaRPr>
          </a:p>
        </p:txBody>
      </p:sp>
      <p:sp>
        <p:nvSpPr>
          <p:cNvPr id="8" name="CuadroTexto 7"/>
          <p:cNvSpPr txBox="1"/>
          <p:nvPr/>
        </p:nvSpPr>
        <p:spPr>
          <a:xfrm>
            <a:off x="467544" y="1988840"/>
            <a:ext cx="5328592" cy="369332"/>
          </a:xfrm>
          <a:prstGeom prst="rect">
            <a:avLst/>
          </a:prstGeom>
          <a:noFill/>
        </p:spPr>
        <p:txBody>
          <a:bodyPr wrap="square" rtlCol="0">
            <a:spAutoFit/>
          </a:bodyPr>
          <a:lstStyle/>
          <a:p>
            <a:r>
              <a:rPr lang="es-MX" dirty="0" smtClean="0">
                <a:latin typeface="Arial Black" panose="020B0A04020102020204" pitchFamily="34" charset="0"/>
              </a:rPr>
              <a:t>Producción de Cultivos Perennifolios</a:t>
            </a:r>
            <a:endParaRPr lang="es-MX" dirty="0">
              <a:latin typeface="Arial Black" panose="020B0A04020102020204" pitchFamily="34" charset="0"/>
            </a:endParaRPr>
          </a:p>
        </p:txBody>
      </p:sp>
      <p:sp>
        <p:nvSpPr>
          <p:cNvPr id="9" name="CuadroTexto 8"/>
          <p:cNvSpPr txBox="1"/>
          <p:nvPr/>
        </p:nvSpPr>
        <p:spPr>
          <a:xfrm>
            <a:off x="467544" y="3184831"/>
            <a:ext cx="4608512" cy="369332"/>
          </a:xfrm>
          <a:prstGeom prst="rect">
            <a:avLst/>
          </a:prstGeom>
          <a:noFill/>
        </p:spPr>
        <p:txBody>
          <a:bodyPr wrap="square" rtlCol="0">
            <a:spAutoFit/>
          </a:bodyPr>
          <a:lstStyle/>
          <a:p>
            <a:r>
              <a:rPr lang="es-MX" dirty="0" smtClean="0">
                <a:latin typeface="Arial Black" panose="020B0A04020102020204" pitchFamily="34" charset="0"/>
              </a:rPr>
              <a:t>Dr. Pedro Saldívar Iglesias</a:t>
            </a:r>
            <a:endParaRPr lang="es-MX" dirty="0">
              <a:latin typeface="Arial Black" panose="020B0A04020102020204" pitchFamily="34" charset="0"/>
            </a:endParaRPr>
          </a:p>
        </p:txBody>
      </p:sp>
      <p:sp>
        <p:nvSpPr>
          <p:cNvPr id="10" name="CuadroTexto 9"/>
          <p:cNvSpPr txBox="1"/>
          <p:nvPr/>
        </p:nvSpPr>
        <p:spPr>
          <a:xfrm>
            <a:off x="2375756" y="5543600"/>
            <a:ext cx="6228692" cy="369332"/>
          </a:xfrm>
          <a:prstGeom prst="rect">
            <a:avLst/>
          </a:prstGeom>
          <a:noFill/>
        </p:spPr>
        <p:txBody>
          <a:bodyPr wrap="square" rtlCol="0">
            <a:spAutoFit/>
          </a:bodyPr>
          <a:lstStyle/>
          <a:p>
            <a:r>
              <a:rPr lang="es-MX" dirty="0" smtClean="0">
                <a:latin typeface="Arial Black" panose="020B0A04020102020204" pitchFamily="34" charset="0"/>
              </a:rPr>
              <a:t>Campus Universitario El Cerrillo, marzo de 2017</a:t>
            </a:r>
            <a:endParaRPr lang="es-MX" dirty="0">
              <a:latin typeface="Arial Black" panose="020B0A04020102020204" pitchFamily="34" charset="0"/>
            </a:endParaRPr>
          </a:p>
        </p:txBody>
      </p:sp>
    </p:spTree>
    <p:extLst>
      <p:ext uri="{BB962C8B-B14F-4D97-AF65-F5344CB8AC3E}">
        <p14:creationId xmlns:p14="http://schemas.microsoft.com/office/powerpoint/2010/main" val="28789400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4427984" y="764704"/>
            <a:ext cx="4176464" cy="4247317"/>
          </a:xfrm>
          <a:prstGeom prst="rect">
            <a:avLst/>
          </a:prstGeom>
        </p:spPr>
        <p:txBody>
          <a:bodyPr wrap="square">
            <a:spAutoFit/>
          </a:bodyPr>
          <a:lstStyle/>
          <a:p>
            <a:pPr marL="0" indent="0" algn="just">
              <a:lnSpc>
                <a:spcPct val="150000"/>
              </a:lnSpc>
              <a:buNone/>
            </a:pPr>
            <a:r>
              <a:rPr lang="es-MX" sz="2000" dirty="0">
                <a:latin typeface="Arial Black" panose="020B0A04020102020204" pitchFamily="34" charset="0"/>
              </a:rPr>
              <a:t>En árboles injertados y podados, en cambio, la ramificación es menor llevando al final las ramillas floríferas y su forma es simétrica, con la copa más o menos </a:t>
            </a:r>
            <a:r>
              <a:rPr lang="es-MX" sz="2000" dirty="0" smtClean="0">
                <a:latin typeface="Arial Black" panose="020B0A04020102020204" pitchFamily="34" charset="0"/>
              </a:rPr>
              <a:t>esférica (Rodríguez-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a:latin typeface="Arial Black" panose="020B0A04020102020204" pitchFamily="34" charset="0"/>
              </a:rPr>
              <a:t>et al</a:t>
            </a:r>
            <a:r>
              <a:rPr lang="es-MX" sz="2000" dirty="0">
                <a:latin typeface="Arial Black" panose="020B0A04020102020204" pitchFamily="34" charset="0"/>
              </a:rPr>
              <a:t>., 2002)</a:t>
            </a:r>
            <a:r>
              <a:rPr lang="es-MX" sz="2000" dirty="0" smtClean="0">
                <a:latin typeface="Arial Black" panose="020B0A04020102020204" pitchFamily="34" charset="0"/>
              </a:rPr>
              <a:t>.</a:t>
            </a:r>
            <a:endParaRPr lang="es-MX" sz="2000" dirty="0">
              <a:latin typeface="Arial Black" panose="020B0A04020102020204" pitchFamily="34" charset="0"/>
            </a:endParaRPr>
          </a:p>
        </p:txBody>
      </p:sp>
      <p:pic>
        <p:nvPicPr>
          <p:cNvPr id="5122" name="Picture 2" descr="Resultado de imagen para Mango tall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764704"/>
            <a:ext cx="3403580" cy="4536504"/>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683568" y="5589240"/>
            <a:ext cx="3528392" cy="369332"/>
          </a:xfrm>
          <a:prstGeom prst="rect">
            <a:avLst/>
          </a:prstGeom>
          <a:noFill/>
        </p:spPr>
        <p:txBody>
          <a:bodyPr wrap="square" rtlCol="0">
            <a:spAutoFit/>
          </a:bodyPr>
          <a:lstStyle/>
          <a:p>
            <a:r>
              <a:rPr lang="es-MX" dirty="0" smtClean="0"/>
              <a:t>Tomado de: Rogelio Guerra</a:t>
            </a:r>
            <a:endParaRPr lang="es-MX" dirty="0"/>
          </a:p>
        </p:txBody>
      </p:sp>
    </p:spTree>
    <p:extLst>
      <p:ext uri="{BB962C8B-B14F-4D97-AF65-F5344CB8AC3E}">
        <p14:creationId xmlns:p14="http://schemas.microsoft.com/office/powerpoint/2010/main" val="1246535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1904" y="656076"/>
            <a:ext cx="3826768" cy="2413769"/>
          </a:xfrm>
        </p:spPr>
        <p:txBody>
          <a:bodyPr>
            <a:noAutofit/>
          </a:bodyPr>
          <a:lstStyle/>
          <a:p>
            <a:pPr marL="0" indent="0" algn="just">
              <a:lnSpc>
                <a:spcPct val="150000"/>
              </a:lnSpc>
              <a:buNone/>
            </a:pPr>
            <a:r>
              <a:rPr lang="es-ES" altLang="es-MX" sz="2000" dirty="0" smtClean="0">
                <a:latin typeface="Arial Black" panose="020B0A04020102020204" pitchFamily="34" charset="0"/>
              </a:rPr>
              <a:t>Las </a:t>
            </a:r>
            <a:r>
              <a:rPr lang="es-ES" altLang="es-MX" sz="2000" dirty="0">
                <a:latin typeface="Arial Black" panose="020B0A04020102020204" pitchFamily="34" charset="0"/>
              </a:rPr>
              <a:t>hojas son alargadas y </a:t>
            </a:r>
            <a:r>
              <a:rPr lang="es-ES" altLang="es-MX" sz="2000" dirty="0" smtClean="0">
                <a:latin typeface="Arial Black" panose="020B0A04020102020204" pitchFamily="34" charset="0"/>
              </a:rPr>
              <a:t>de color verde brillante, </a:t>
            </a:r>
            <a:r>
              <a:rPr lang="es-MX" sz="2000" dirty="0" smtClean="0">
                <a:latin typeface="Arial Black" panose="020B0A04020102020204" pitchFamily="34" charset="0"/>
              </a:rPr>
              <a:t>aparecen al final de las </a:t>
            </a:r>
            <a:r>
              <a:rPr lang="es-MX" sz="2000" dirty="0">
                <a:latin typeface="Arial Black" panose="020B0A04020102020204" pitchFamily="34" charset="0"/>
              </a:rPr>
              <a:t>ramillas </a:t>
            </a:r>
            <a:r>
              <a:rPr lang="es-MX" sz="2000" dirty="0" smtClean="0">
                <a:latin typeface="Arial Black" panose="020B0A04020102020204" pitchFamily="34" charset="0"/>
              </a:rPr>
              <a:t>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a:latin typeface="Arial Black" panose="020B0A04020102020204" pitchFamily="34" charset="0"/>
              </a:rPr>
              <a:t>et al</a:t>
            </a:r>
            <a:r>
              <a:rPr lang="es-MX" sz="2000" dirty="0">
                <a:latin typeface="Arial Black" panose="020B0A04020102020204" pitchFamily="34" charset="0"/>
              </a:rPr>
              <a:t>., 2002). </a:t>
            </a:r>
            <a:endParaRPr lang="es-MX" sz="2000" dirty="0" smtClean="0">
              <a:latin typeface="Arial Black" panose="020B0A04020102020204" pitchFamily="34" charset="0"/>
            </a:endParaRPr>
          </a:p>
        </p:txBody>
      </p:sp>
      <p:pic>
        <p:nvPicPr>
          <p:cNvPr id="6146" name="Picture 2" descr="Resultado de imagen para Mango tall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732" y="3309468"/>
            <a:ext cx="3528392" cy="238879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Resultado de imagen para hoja de man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73532" y="656076"/>
            <a:ext cx="3254852" cy="2268868"/>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4139952" y="3416465"/>
            <a:ext cx="4824536" cy="3323987"/>
          </a:xfrm>
          <a:prstGeom prst="rect">
            <a:avLst/>
          </a:prstGeom>
        </p:spPr>
        <p:txBody>
          <a:bodyPr wrap="square">
            <a:spAutoFit/>
          </a:bodyPr>
          <a:lstStyle/>
          <a:p>
            <a:pPr algn="just">
              <a:lnSpc>
                <a:spcPct val="150000"/>
              </a:lnSpc>
            </a:pPr>
            <a:r>
              <a:rPr lang="es-MX" sz="2000" dirty="0">
                <a:latin typeface="Arial Black" panose="020B0A04020102020204" pitchFamily="34" charset="0"/>
              </a:rPr>
              <a:t>Su distanciamiento es muy irregular y lo determinan los períodos de crecimiento; al iniciarse éstos, las hojas aparecen muy juntas, al final más espaciadas </a:t>
            </a:r>
            <a:r>
              <a:rPr lang="es-MX" sz="2000" dirty="0" smtClean="0">
                <a:latin typeface="Arial Black" panose="020B0A04020102020204" pitchFamily="34" charset="0"/>
              </a:rPr>
              <a:t>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a:latin typeface="Arial Black" panose="020B0A04020102020204" pitchFamily="34" charset="0"/>
              </a:rPr>
              <a:t>et al</a:t>
            </a:r>
            <a:r>
              <a:rPr lang="es-MX" sz="2000" dirty="0">
                <a:latin typeface="Arial Black" panose="020B0A04020102020204" pitchFamily="34" charset="0"/>
              </a:rPr>
              <a:t>., 2002).</a:t>
            </a:r>
          </a:p>
        </p:txBody>
      </p:sp>
      <p:sp>
        <p:nvSpPr>
          <p:cNvPr id="5" name="Rectángulo 4"/>
          <p:cNvSpPr/>
          <p:nvPr/>
        </p:nvSpPr>
        <p:spPr>
          <a:xfrm>
            <a:off x="457200" y="251357"/>
            <a:ext cx="902811" cy="369332"/>
          </a:xfrm>
          <a:prstGeom prst="rect">
            <a:avLst/>
          </a:prstGeom>
        </p:spPr>
        <p:txBody>
          <a:bodyPr wrap="none">
            <a:spAutoFit/>
          </a:bodyPr>
          <a:lstStyle/>
          <a:p>
            <a:r>
              <a:rPr lang="es-MX" b="1" dirty="0">
                <a:latin typeface="Arial Black" panose="020B0A04020102020204" pitchFamily="34" charset="0"/>
              </a:rPr>
              <a:t>Hojas</a:t>
            </a:r>
          </a:p>
        </p:txBody>
      </p:sp>
      <p:sp>
        <p:nvSpPr>
          <p:cNvPr id="6" name="CuadroTexto 5"/>
          <p:cNvSpPr txBox="1"/>
          <p:nvPr/>
        </p:nvSpPr>
        <p:spPr>
          <a:xfrm>
            <a:off x="4752020" y="3069845"/>
            <a:ext cx="3600400" cy="276999"/>
          </a:xfrm>
          <a:prstGeom prst="rect">
            <a:avLst/>
          </a:prstGeom>
          <a:noFill/>
        </p:spPr>
        <p:txBody>
          <a:bodyPr wrap="square" rtlCol="0">
            <a:spAutoFit/>
          </a:bodyPr>
          <a:lstStyle/>
          <a:p>
            <a:r>
              <a:rPr lang="es-MX" sz="1200" dirty="0" smtClean="0">
                <a:latin typeface="Arial Black" panose="020B0A04020102020204" pitchFamily="34" charset="0"/>
              </a:rPr>
              <a:t>Tomado de: Campo de Benamayor.es</a:t>
            </a:r>
            <a:endParaRPr lang="es-MX" sz="1200" dirty="0">
              <a:latin typeface="Arial Black" panose="020B0A04020102020204" pitchFamily="34" charset="0"/>
            </a:endParaRPr>
          </a:p>
        </p:txBody>
      </p:sp>
      <p:sp>
        <p:nvSpPr>
          <p:cNvPr id="7" name="CuadroTexto 6"/>
          <p:cNvSpPr txBox="1"/>
          <p:nvPr/>
        </p:nvSpPr>
        <p:spPr>
          <a:xfrm>
            <a:off x="473568" y="5799390"/>
            <a:ext cx="3528392" cy="276999"/>
          </a:xfrm>
          <a:prstGeom prst="rect">
            <a:avLst/>
          </a:prstGeom>
          <a:noFill/>
        </p:spPr>
        <p:txBody>
          <a:bodyPr wrap="square" rtlCol="0">
            <a:spAutoFit/>
          </a:bodyPr>
          <a:lstStyle/>
          <a:p>
            <a:r>
              <a:rPr lang="es-MX" sz="1200" dirty="0" smtClean="0">
                <a:latin typeface="Arial Black" panose="020B0A04020102020204" pitchFamily="34" charset="0"/>
              </a:rPr>
              <a:t>Tomado de: sabelotodo.org</a:t>
            </a:r>
            <a:endParaRPr lang="es-MX" sz="1200" dirty="0">
              <a:latin typeface="Arial Black" panose="020B0A04020102020204" pitchFamily="34" charset="0"/>
            </a:endParaRPr>
          </a:p>
        </p:txBody>
      </p:sp>
    </p:spTree>
    <p:extLst>
      <p:ext uri="{BB962C8B-B14F-4D97-AF65-F5344CB8AC3E}">
        <p14:creationId xmlns:p14="http://schemas.microsoft.com/office/powerpoint/2010/main" val="296546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656652" y="822275"/>
            <a:ext cx="4491412" cy="3323987"/>
          </a:xfrm>
          <a:prstGeom prst="rect">
            <a:avLst/>
          </a:prstGeom>
        </p:spPr>
        <p:txBody>
          <a:bodyPr wrap="square">
            <a:spAutoFit/>
          </a:bodyPr>
          <a:lstStyle/>
          <a:p>
            <a:pPr marL="0" indent="0" algn="just">
              <a:lnSpc>
                <a:spcPct val="150000"/>
              </a:lnSpc>
              <a:buNone/>
            </a:pPr>
            <a:r>
              <a:rPr lang="es-MX" sz="2000" dirty="0" smtClean="0">
                <a:latin typeface="Arial Black" panose="020B0A04020102020204" pitchFamily="34" charset="0"/>
              </a:rPr>
              <a:t>Se insertan en una  </a:t>
            </a:r>
            <a:r>
              <a:rPr lang="es-MX" sz="2000" dirty="0">
                <a:latin typeface="Arial Black" panose="020B0A04020102020204" pitchFamily="34" charset="0"/>
              </a:rPr>
              <a:t>inflorescencia </a:t>
            </a:r>
            <a:r>
              <a:rPr lang="es-MX" sz="2000" dirty="0" smtClean="0">
                <a:latin typeface="Arial Black" panose="020B0A04020102020204" pitchFamily="34" charset="0"/>
              </a:rPr>
              <a:t>tipo </a:t>
            </a:r>
            <a:r>
              <a:rPr lang="es-MX" sz="2000" dirty="0">
                <a:latin typeface="Arial Black" panose="020B0A04020102020204" pitchFamily="34" charset="0"/>
              </a:rPr>
              <a:t>panícula que </a:t>
            </a:r>
            <a:r>
              <a:rPr lang="es-MX" sz="2000" dirty="0" smtClean="0">
                <a:latin typeface="Arial Black" panose="020B0A04020102020204" pitchFamily="34" charset="0"/>
              </a:rPr>
              <a:t>emerge </a:t>
            </a:r>
            <a:r>
              <a:rPr lang="es-MX" sz="2000" dirty="0">
                <a:latin typeface="Arial Black" panose="020B0A04020102020204" pitchFamily="34" charset="0"/>
              </a:rPr>
              <a:t>al final de una </a:t>
            </a:r>
            <a:r>
              <a:rPr lang="es-MX" sz="2000" dirty="0" smtClean="0">
                <a:latin typeface="Arial Black" panose="020B0A04020102020204" pitchFamily="34" charset="0"/>
              </a:rPr>
              <a:t>rama; las flores son hermafroditas y  masculinas (Rodríguez-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smtClean="0">
                <a:latin typeface="Arial Black" panose="020B0A04020102020204" pitchFamily="34" charset="0"/>
              </a:rPr>
              <a:t>et al</a:t>
            </a:r>
            <a:r>
              <a:rPr lang="es-MX" sz="2000" dirty="0" smtClean="0">
                <a:latin typeface="Arial Black" panose="020B0A04020102020204" pitchFamily="34" charset="0"/>
              </a:rPr>
              <a:t>., 2002). </a:t>
            </a:r>
            <a:endParaRPr lang="es-MX" sz="2000" dirty="0">
              <a:latin typeface="Arial Black" panose="020B0A04020102020204" pitchFamily="34" charset="0"/>
            </a:endParaRPr>
          </a:p>
        </p:txBody>
      </p:sp>
      <p:pic>
        <p:nvPicPr>
          <p:cNvPr id="7170" name="Picture 2" descr="Resultado de imagen para Flores de man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611" y="4123099"/>
            <a:ext cx="3550946" cy="2387034"/>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237820" y="3333060"/>
            <a:ext cx="3528392" cy="276999"/>
          </a:xfrm>
          <a:prstGeom prst="rect">
            <a:avLst/>
          </a:prstGeom>
          <a:noFill/>
        </p:spPr>
        <p:txBody>
          <a:bodyPr wrap="square" rtlCol="0">
            <a:spAutoFit/>
          </a:bodyPr>
          <a:lstStyle/>
          <a:p>
            <a:r>
              <a:rPr lang="es-MX" sz="1200" dirty="0" smtClean="0">
                <a:latin typeface="Arial Black" panose="020B0A04020102020204" pitchFamily="34" charset="0"/>
              </a:rPr>
              <a:t>Tomado de:  herbolaria medica-</a:t>
            </a:r>
            <a:r>
              <a:rPr lang="es-MX" sz="1200" dirty="0" err="1" smtClean="0">
                <a:latin typeface="Arial Black" panose="020B0A04020102020204" pitchFamily="34" charset="0"/>
              </a:rPr>
              <a:t>blogger</a:t>
            </a:r>
            <a:endParaRPr lang="es-MX" sz="1200" dirty="0">
              <a:latin typeface="Arial Black" panose="020B0A04020102020204" pitchFamily="34" charset="0"/>
            </a:endParaRPr>
          </a:p>
        </p:txBody>
      </p:sp>
      <p:sp>
        <p:nvSpPr>
          <p:cNvPr id="7" name="CuadroTexto 6"/>
          <p:cNvSpPr txBox="1"/>
          <p:nvPr/>
        </p:nvSpPr>
        <p:spPr>
          <a:xfrm>
            <a:off x="633845" y="351402"/>
            <a:ext cx="1368152" cy="400110"/>
          </a:xfrm>
          <a:prstGeom prst="rect">
            <a:avLst/>
          </a:prstGeom>
          <a:noFill/>
        </p:spPr>
        <p:txBody>
          <a:bodyPr wrap="square" rtlCol="0">
            <a:spAutoFit/>
          </a:bodyPr>
          <a:lstStyle/>
          <a:p>
            <a:r>
              <a:rPr lang="es-MX" sz="2000" dirty="0" smtClean="0">
                <a:latin typeface="Arial Black" panose="020B0A04020102020204" pitchFamily="34" charset="0"/>
              </a:rPr>
              <a:t>Flores </a:t>
            </a:r>
            <a:endParaRPr lang="es-MX" sz="2000" dirty="0">
              <a:latin typeface="Arial Black" panose="020B0A04020102020204" pitchFamily="34" charset="0"/>
            </a:endParaRPr>
          </a:p>
        </p:txBody>
      </p:sp>
      <p:pic>
        <p:nvPicPr>
          <p:cNvPr id="7172" name="Picture 4" descr="Resultado de imagen para Flores de man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1836" y="906004"/>
            <a:ext cx="3240360" cy="2369114"/>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p:cNvSpPr txBox="1"/>
          <p:nvPr/>
        </p:nvSpPr>
        <p:spPr>
          <a:xfrm>
            <a:off x="802831" y="6378703"/>
            <a:ext cx="3585379" cy="276999"/>
          </a:xfrm>
          <a:prstGeom prst="rect">
            <a:avLst/>
          </a:prstGeom>
          <a:noFill/>
        </p:spPr>
        <p:txBody>
          <a:bodyPr wrap="square" rtlCol="0">
            <a:spAutoFit/>
          </a:bodyPr>
          <a:lstStyle/>
          <a:p>
            <a:r>
              <a:rPr lang="es-MX" sz="1200" dirty="0" smtClean="0">
                <a:latin typeface="Arial Black" panose="020B0A04020102020204" pitchFamily="34" charset="0"/>
              </a:rPr>
              <a:t>Tomado de: Rutas Golosas</a:t>
            </a:r>
            <a:endParaRPr lang="es-MX" sz="1200" dirty="0">
              <a:latin typeface="Arial Black" panose="020B0A04020102020204" pitchFamily="34" charset="0"/>
            </a:endParaRPr>
          </a:p>
        </p:txBody>
      </p:sp>
      <p:sp>
        <p:nvSpPr>
          <p:cNvPr id="2" name="Rectángulo 1"/>
          <p:cNvSpPr/>
          <p:nvPr/>
        </p:nvSpPr>
        <p:spPr>
          <a:xfrm>
            <a:off x="4638786" y="4011163"/>
            <a:ext cx="3983410" cy="2400657"/>
          </a:xfrm>
          <a:prstGeom prst="rect">
            <a:avLst/>
          </a:prstGeom>
        </p:spPr>
        <p:txBody>
          <a:bodyPr wrap="square">
            <a:spAutoFit/>
          </a:bodyPr>
          <a:lstStyle/>
          <a:p>
            <a:pPr algn="just">
              <a:lnSpc>
                <a:spcPct val="150000"/>
              </a:lnSpc>
            </a:pPr>
            <a:r>
              <a:rPr lang="es-MX" sz="2000" dirty="0">
                <a:latin typeface="Arial Black" panose="020B0A04020102020204" pitchFamily="34" charset="0"/>
              </a:rPr>
              <a:t>La corola tiene 5 pétalos amarillo y el androceo consta de estambres y estaminodios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1191644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611560" y="548680"/>
            <a:ext cx="7886700" cy="2885405"/>
          </a:xfrm>
          <a:prstGeom prst="rect">
            <a:avLst/>
          </a:prstGeom>
        </p:spPr>
        <p:txBody>
          <a:bodyPr wrap="square">
            <a:spAutoFit/>
          </a:bodyPr>
          <a:lstStyle/>
          <a:p>
            <a:pPr marL="0" indent="0" algn="just">
              <a:lnSpc>
                <a:spcPct val="150000"/>
              </a:lnSpc>
              <a:buNone/>
            </a:pPr>
            <a:r>
              <a:rPr lang="es-MX" sz="2000" dirty="0">
                <a:latin typeface="Arial Black" panose="020B0A04020102020204" pitchFamily="34" charset="0"/>
              </a:rPr>
              <a:t>En un árbol de mango hay un gran número de ramas floríferas con número de 400 o 5,000, la mayoría </a:t>
            </a:r>
            <a:r>
              <a:rPr lang="es-MX" sz="2000" dirty="0" err="1">
                <a:latin typeface="Arial Black" panose="020B0A04020102020204" pitchFamily="34" charset="0"/>
              </a:rPr>
              <a:t>estaminadas</a:t>
            </a:r>
            <a:r>
              <a:rPr lang="es-MX" sz="2000" dirty="0">
                <a:latin typeface="Arial Black" panose="020B0A04020102020204" pitchFamily="34" charset="0"/>
              </a:rPr>
              <a:t> y pocas perfectas, de polinización entomófila y el porcentaje promedio de amarre muy bajo (0.1</a:t>
            </a:r>
            <a:r>
              <a:rPr lang="es-MX" sz="2000" dirty="0" smtClean="0">
                <a:latin typeface="Arial Black" panose="020B0A04020102020204" pitchFamily="34" charset="0"/>
              </a:rPr>
              <a:t>%)</a:t>
            </a:r>
            <a:r>
              <a:rPr lang="es-MX" sz="2000" dirty="0">
                <a:latin typeface="Arial Black" panose="020B0A04020102020204" pitchFamily="34" charset="0"/>
              </a:rPr>
              <a:t> (Mora-Montero et al., </a:t>
            </a:r>
            <a:r>
              <a:rPr lang="es-MX" sz="2000" dirty="0" smtClean="0">
                <a:latin typeface="Arial Black" panose="020B0A04020102020204" pitchFamily="34" charset="0"/>
              </a:rPr>
              <a:t>2002; 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a:latin typeface="Arial Black" panose="020B0A04020102020204" pitchFamily="34" charset="0"/>
              </a:rPr>
              <a:t>et al</a:t>
            </a:r>
            <a:r>
              <a:rPr lang="es-MX" sz="2000" dirty="0">
                <a:latin typeface="Arial Black" panose="020B0A04020102020204" pitchFamily="34" charset="0"/>
              </a:rPr>
              <a:t>., 2002</a:t>
            </a:r>
            <a:r>
              <a:rPr lang="es-MX" sz="2000" dirty="0" smtClean="0">
                <a:latin typeface="Arial Black" panose="020B0A04020102020204" pitchFamily="34" charset="0"/>
              </a:rPr>
              <a:t>).</a:t>
            </a:r>
            <a:endParaRPr lang="es-MX" sz="2000" dirty="0"/>
          </a:p>
        </p:txBody>
      </p:sp>
    </p:spTree>
    <p:extLst>
      <p:ext uri="{BB962C8B-B14F-4D97-AF65-F5344CB8AC3E}">
        <p14:creationId xmlns:p14="http://schemas.microsoft.com/office/powerpoint/2010/main" val="1265105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Resultado de imagen para flor de mango"/>
          <p:cNvPicPr>
            <a:picLocks noChangeAspect="1" noChangeArrowheads="1"/>
          </p:cNvPicPr>
          <p:nvPr/>
        </p:nvPicPr>
        <p:blipFill rotWithShape="1">
          <a:blip r:embed="rId3">
            <a:extLst>
              <a:ext uri="{28A0092B-C50C-407E-A947-70E740481C1C}">
                <a14:useLocalDpi xmlns:a14="http://schemas.microsoft.com/office/drawing/2010/main" val="0"/>
              </a:ext>
            </a:extLst>
          </a:blip>
          <a:srcRect l="1493" t="1887" r="2985" b="1887"/>
          <a:stretch/>
        </p:blipFill>
        <p:spPr bwMode="auto">
          <a:xfrm>
            <a:off x="4788024" y="659429"/>
            <a:ext cx="3527672" cy="2879576"/>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4788024" y="3645024"/>
            <a:ext cx="3528392" cy="307777"/>
          </a:xfrm>
          <a:prstGeom prst="rect">
            <a:avLst/>
          </a:prstGeom>
          <a:noFill/>
        </p:spPr>
        <p:txBody>
          <a:bodyPr wrap="square" rtlCol="0">
            <a:spAutoFit/>
          </a:bodyPr>
          <a:lstStyle/>
          <a:p>
            <a:r>
              <a:rPr lang="es-MX" sz="1400" dirty="0" smtClean="0">
                <a:latin typeface="Arial Black" panose="020B0A04020102020204" pitchFamily="34" charset="0"/>
              </a:rPr>
              <a:t>Tomado de: méxico conservación</a:t>
            </a:r>
            <a:endParaRPr lang="es-MX" sz="1400" dirty="0">
              <a:latin typeface="Arial Black" panose="020B0A04020102020204" pitchFamily="34" charset="0"/>
            </a:endParaRPr>
          </a:p>
        </p:txBody>
      </p:sp>
      <p:sp>
        <p:nvSpPr>
          <p:cNvPr id="8" name="Rectángulo 7"/>
          <p:cNvSpPr/>
          <p:nvPr/>
        </p:nvSpPr>
        <p:spPr>
          <a:xfrm>
            <a:off x="637838" y="4544823"/>
            <a:ext cx="7678578" cy="1938992"/>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La </a:t>
            </a:r>
            <a:r>
              <a:rPr lang="es-MX" sz="2000" dirty="0">
                <a:latin typeface="Arial Black" panose="020B0A04020102020204" pitchFamily="34" charset="0"/>
              </a:rPr>
              <a:t>forma, tamaño y color del fruto varían mucho según el cultivar. El matiz básico es amarillo en la fruta madura, uniforme o con áreas rojas o verdes (</a:t>
            </a:r>
            <a:r>
              <a:rPr lang="es-MX" sz="2000" dirty="0" smtClean="0">
                <a:latin typeface="Arial Black" panose="020B0A04020102020204" pitchFamily="34" charset="0"/>
              </a:rPr>
              <a:t>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a:latin typeface="Arial Black" panose="020B0A04020102020204" pitchFamily="34" charset="0"/>
              </a:rPr>
              <a:t>et al</a:t>
            </a:r>
            <a:r>
              <a:rPr lang="es-MX" sz="2000" dirty="0">
                <a:latin typeface="Arial Black" panose="020B0A04020102020204" pitchFamily="34" charset="0"/>
              </a:rPr>
              <a:t>., 2002).</a:t>
            </a:r>
          </a:p>
        </p:txBody>
      </p:sp>
      <p:sp>
        <p:nvSpPr>
          <p:cNvPr id="2" name="Rectángulo 1"/>
          <p:cNvSpPr/>
          <p:nvPr/>
        </p:nvSpPr>
        <p:spPr>
          <a:xfrm>
            <a:off x="637838" y="259319"/>
            <a:ext cx="926600" cy="400110"/>
          </a:xfrm>
          <a:prstGeom prst="rect">
            <a:avLst/>
          </a:prstGeom>
        </p:spPr>
        <p:txBody>
          <a:bodyPr wrap="none">
            <a:spAutoFit/>
          </a:bodyPr>
          <a:lstStyle/>
          <a:p>
            <a:pPr algn="just"/>
            <a:r>
              <a:rPr lang="es-MX" sz="2000" dirty="0">
                <a:latin typeface="Arial Black" panose="020B0A04020102020204" pitchFamily="34" charset="0"/>
              </a:rPr>
              <a:t>Fruto</a:t>
            </a:r>
          </a:p>
        </p:txBody>
      </p:sp>
      <p:sp>
        <p:nvSpPr>
          <p:cNvPr id="7" name="Rectángulo 6"/>
          <p:cNvSpPr/>
          <p:nvPr/>
        </p:nvSpPr>
        <p:spPr>
          <a:xfrm>
            <a:off x="637838" y="659429"/>
            <a:ext cx="4007924" cy="3737818"/>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Es </a:t>
            </a:r>
            <a:r>
              <a:rPr lang="es-MX" sz="2000" dirty="0">
                <a:latin typeface="Arial Black" panose="020B0A04020102020204" pitchFamily="34" charset="0"/>
              </a:rPr>
              <a:t>una drupa de peso variable desde 100 a 1500 gramos de color amarillo rojo o morado que madura entre 100 y 120 días después de floración (Mora-Montero </a:t>
            </a:r>
            <a:r>
              <a:rPr lang="es-MX" sz="2000" i="1" dirty="0">
                <a:latin typeface="Arial Black" panose="020B0A04020102020204" pitchFamily="34" charset="0"/>
              </a:rPr>
              <a:t>et al</a:t>
            </a:r>
            <a:r>
              <a:rPr lang="es-MX" sz="2000" dirty="0">
                <a:latin typeface="Arial Black" panose="020B0A04020102020204" pitchFamily="34" charset="0"/>
              </a:rPr>
              <a:t>., 2002).</a:t>
            </a:r>
          </a:p>
        </p:txBody>
      </p:sp>
    </p:spTree>
    <p:extLst>
      <p:ext uri="{BB962C8B-B14F-4D97-AF65-F5344CB8AC3E}">
        <p14:creationId xmlns:p14="http://schemas.microsoft.com/office/powerpoint/2010/main" val="183734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Resultado de imagen para fruto de man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548680"/>
            <a:ext cx="3528392" cy="1962596"/>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539552" y="517257"/>
            <a:ext cx="4896544" cy="4247317"/>
          </a:xfrm>
          <a:prstGeom prst="rect">
            <a:avLst/>
          </a:prstGeom>
        </p:spPr>
        <p:txBody>
          <a:bodyPr wrap="square">
            <a:spAutoFit/>
          </a:bodyPr>
          <a:lstStyle/>
          <a:p>
            <a:pPr algn="just">
              <a:lnSpc>
                <a:spcPct val="150000"/>
              </a:lnSpc>
            </a:pPr>
            <a:r>
              <a:rPr lang="es-MX" sz="2000" dirty="0">
                <a:latin typeface="Arial Black" panose="020B0A04020102020204" pitchFamily="34" charset="0"/>
              </a:rPr>
              <a:t>La forma, tamaño y color del fruto varían mucho según el cultivar. El matiz básico es amarillo en la fruta madura, uniforme o con áreas rojas o verdes</a:t>
            </a:r>
            <a:r>
              <a:rPr lang="es-ES" altLang="es-MX" sz="2000" dirty="0">
                <a:latin typeface="Arial Black" panose="020B0A04020102020204" pitchFamily="34" charset="0"/>
              </a:rPr>
              <a:t>; las frutas son ovaladas, de color verde - amarillo, cuando están </a:t>
            </a:r>
            <a:r>
              <a:rPr lang="es-ES" altLang="es-MX" sz="2000" dirty="0" smtClean="0">
                <a:latin typeface="Arial Black" panose="020B0A04020102020204" pitchFamily="34" charset="0"/>
              </a:rPr>
              <a:t>madurando </a:t>
            </a:r>
            <a:r>
              <a:rPr lang="es-ES" altLang="es-MX" sz="2000" dirty="0">
                <a:latin typeface="Arial Black" panose="020B0A04020102020204" pitchFamily="34" charset="0"/>
              </a:rPr>
              <a:t>(Mora-Montero et al., 2002</a:t>
            </a:r>
            <a:r>
              <a:rPr lang="es-ES" altLang="es-MX" sz="2000" dirty="0" smtClean="0">
                <a:latin typeface="Arial Black" panose="020B0A04020102020204" pitchFamily="34" charset="0"/>
              </a:rPr>
              <a:t>). </a:t>
            </a:r>
            <a:endParaRPr lang="es-MX" sz="2000" dirty="0">
              <a:latin typeface="Arial Black" panose="020B0A04020102020204" pitchFamily="34" charset="0"/>
            </a:endParaRPr>
          </a:p>
        </p:txBody>
      </p:sp>
      <p:sp>
        <p:nvSpPr>
          <p:cNvPr id="7" name="Rectángulo 6"/>
          <p:cNvSpPr/>
          <p:nvPr/>
        </p:nvSpPr>
        <p:spPr>
          <a:xfrm>
            <a:off x="539552" y="5013176"/>
            <a:ext cx="8064896" cy="1429494"/>
          </a:xfrm>
          <a:prstGeom prst="rect">
            <a:avLst/>
          </a:prstGeom>
        </p:spPr>
        <p:txBody>
          <a:bodyPr wrap="square">
            <a:spAutoFit/>
          </a:bodyPr>
          <a:lstStyle/>
          <a:p>
            <a:pPr algn="just">
              <a:lnSpc>
                <a:spcPct val="150000"/>
              </a:lnSpc>
            </a:pPr>
            <a:r>
              <a:rPr lang="es-ES" altLang="es-MX" sz="2000" dirty="0">
                <a:latin typeface="Arial Black" panose="020B0A04020102020204" pitchFamily="34" charset="0"/>
              </a:rPr>
              <a:t>La fruta posee una cáscara </a:t>
            </a:r>
            <a:r>
              <a:rPr lang="es-ES" altLang="es-MX" sz="2000" dirty="0" err="1">
                <a:latin typeface="Arial Black" panose="020B0A04020102020204" pitchFamily="34" charset="0"/>
              </a:rPr>
              <a:t>semi</a:t>
            </a:r>
            <a:r>
              <a:rPr lang="es-ES" altLang="es-MX" sz="2000" dirty="0">
                <a:latin typeface="Arial Black" panose="020B0A04020102020204" pitchFamily="34" charset="0"/>
              </a:rPr>
              <a:t> dura que la protege; la carne es fibrosa y se encuentra ligada a la semilla (Mora-Montero et al., 2002).</a:t>
            </a:r>
            <a:endParaRPr lang="es-MX" sz="2000" dirty="0">
              <a:latin typeface="Arial Black" panose="020B0A04020102020204" pitchFamily="34" charset="0"/>
            </a:endParaRPr>
          </a:p>
        </p:txBody>
      </p:sp>
    </p:spTree>
    <p:extLst>
      <p:ext uri="{BB962C8B-B14F-4D97-AF65-F5344CB8AC3E}">
        <p14:creationId xmlns:p14="http://schemas.microsoft.com/office/powerpoint/2010/main" val="1514569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47564" y="980728"/>
            <a:ext cx="3816424" cy="2814488"/>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Es </a:t>
            </a:r>
            <a:r>
              <a:rPr lang="es-MX" sz="2000" dirty="0">
                <a:latin typeface="Arial Black" panose="020B0A04020102020204" pitchFamily="34" charset="0"/>
              </a:rPr>
              <a:t>de forma ovoide u oblonga, rodeada por un endocarpio fibroso cuando maduran; la testa es fina y </a:t>
            </a:r>
            <a:r>
              <a:rPr lang="es-MX" sz="2000" dirty="0" smtClean="0">
                <a:latin typeface="Arial Black" panose="020B0A04020102020204" pitchFamily="34" charset="0"/>
              </a:rPr>
              <a:t>permeable. </a:t>
            </a:r>
          </a:p>
          <a:p>
            <a:pPr algn="just">
              <a:lnSpc>
                <a:spcPct val="150000"/>
              </a:lnSpc>
            </a:pPr>
            <a:endParaRPr lang="es-MX" sz="2000" dirty="0">
              <a:latin typeface="Arial Black" panose="020B0A04020102020204" pitchFamily="34" charset="0"/>
            </a:endParaRPr>
          </a:p>
        </p:txBody>
      </p:sp>
      <p:pic>
        <p:nvPicPr>
          <p:cNvPr id="4100"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3241" y="1165394"/>
            <a:ext cx="3348372" cy="165618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semilla de man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5239" y="3861048"/>
            <a:ext cx="3312368" cy="1847851"/>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5073239" y="3068960"/>
            <a:ext cx="3312368" cy="369332"/>
          </a:xfrm>
          <a:prstGeom prst="rect">
            <a:avLst/>
          </a:prstGeom>
          <a:noFill/>
        </p:spPr>
        <p:txBody>
          <a:bodyPr wrap="square" rtlCol="0">
            <a:spAutoFit/>
          </a:bodyPr>
          <a:lstStyle/>
          <a:p>
            <a:r>
              <a:rPr lang="es-MX" dirty="0" smtClean="0"/>
              <a:t>Tomado de: picssr.com</a:t>
            </a:r>
            <a:endParaRPr lang="es-MX" dirty="0"/>
          </a:p>
        </p:txBody>
      </p:sp>
      <p:sp>
        <p:nvSpPr>
          <p:cNvPr id="7" name="CuadroTexto 6"/>
          <p:cNvSpPr txBox="1"/>
          <p:nvPr/>
        </p:nvSpPr>
        <p:spPr>
          <a:xfrm>
            <a:off x="5075239" y="5876071"/>
            <a:ext cx="3384376" cy="369332"/>
          </a:xfrm>
          <a:prstGeom prst="rect">
            <a:avLst/>
          </a:prstGeom>
          <a:noFill/>
        </p:spPr>
        <p:txBody>
          <a:bodyPr wrap="square" rtlCol="0">
            <a:spAutoFit/>
          </a:bodyPr>
          <a:lstStyle/>
          <a:p>
            <a:r>
              <a:rPr lang="es-MX" dirty="0" smtClean="0"/>
              <a:t>Tomado de: dejardineria.com</a:t>
            </a:r>
            <a:endParaRPr lang="es-MX" dirty="0"/>
          </a:p>
        </p:txBody>
      </p:sp>
      <p:sp>
        <p:nvSpPr>
          <p:cNvPr id="8" name="Rectángulo 7"/>
          <p:cNvSpPr/>
          <p:nvPr/>
        </p:nvSpPr>
        <p:spPr>
          <a:xfrm>
            <a:off x="647564" y="580618"/>
            <a:ext cx="2304256" cy="400110"/>
          </a:xfrm>
          <a:prstGeom prst="rect">
            <a:avLst/>
          </a:prstGeom>
        </p:spPr>
        <p:txBody>
          <a:bodyPr wrap="square">
            <a:spAutoFit/>
          </a:bodyPr>
          <a:lstStyle/>
          <a:p>
            <a:pPr algn="just"/>
            <a:r>
              <a:rPr lang="es-MX" sz="2000" dirty="0">
                <a:latin typeface="Arial Black" panose="020B0A04020102020204" pitchFamily="34" charset="0"/>
              </a:rPr>
              <a:t>Semilla</a:t>
            </a:r>
          </a:p>
        </p:txBody>
      </p:sp>
    </p:spTree>
    <p:extLst>
      <p:ext uri="{BB962C8B-B14F-4D97-AF65-F5344CB8AC3E}">
        <p14:creationId xmlns:p14="http://schemas.microsoft.com/office/powerpoint/2010/main" val="8471086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Subtítulo"/>
          <p:cNvSpPr txBox="1">
            <a:spLocks/>
          </p:cNvSpPr>
          <p:nvPr/>
        </p:nvSpPr>
        <p:spPr>
          <a:xfrm>
            <a:off x="683569" y="764704"/>
            <a:ext cx="7704856" cy="309634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lnSpc>
                <a:spcPct val="150000"/>
              </a:lnSpc>
              <a:buNone/>
            </a:pPr>
            <a:r>
              <a:rPr lang="es-ES" altLang="es-MX" sz="2000" b="1" dirty="0" smtClean="0">
                <a:latin typeface="Arial Black" panose="020B0A04020102020204" pitchFamily="34" charset="0"/>
              </a:rPr>
              <a:t>Período vegetativo</a:t>
            </a:r>
          </a:p>
          <a:p>
            <a:pPr marL="0" indent="0" algn="just">
              <a:lnSpc>
                <a:spcPct val="150000"/>
              </a:lnSpc>
              <a:buNone/>
            </a:pPr>
            <a:endParaRPr lang="es-ES" altLang="es-MX" sz="2000" dirty="0" smtClean="0">
              <a:latin typeface="Arial Black" panose="020B0A04020102020204" pitchFamily="34" charset="0"/>
            </a:endParaRPr>
          </a:p>
          <a:p>
            <a:pPr marL="0" indent="0" algn="just">
              <a:lnSpc>
                <a:spcPct val="150000"/>
              </a:lnSpc>
              <a:buNone/>
            </a:pPr>
            <a:r>
              <a:rPr lang="es-ES" altLang="es-MX" sz="2000" dirty="0" smtClean="0">
                <a:latin typeface="Arial Black" panose="020B0A04020102020204" pitchFamily="34" charset="0"/>
              </a:rPr>
              <a:t>Los árboles de mango pueden producir durante 50 a 80 años. Sin embargo la producción empieza a declinar significativamente a partir de los 30 años.</a:t>
            </a:r>
          </a:p>
        </p:txBody>
      </p:sp>
    </p:spTree>
    <p:extLst>
      <p:ext uri="{BB962C8B-B14F-4D97-AF65-F5344CB8AC3E}">
        <p14:creationId xmlns:p14="http://schemas.microsoft.com/office/powerpoint/2010/main" val="19847261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993081"/>
            <a:ext cx="7344816" cy="4896544"/>
          </a:xfrm>
        </p:spPr>
        <p:txBody>
          <a:bodyPr>
            <a:noAutofit/>
          </a:bodyPr>
          <a:lstStyle/>
          <a:p>
            <a:pPr marL="0" indent="0">
              <a:lnSpc>
                <a:spcPct val="150000"/>
              </a:lnSpc>
              <a:buNone/>
            </a:pPr>
            <a:r>
              <a:rPr lang="es-MX" sz="2000" b="1" dirty="0" smtClean="0">
                <a:latin typeface="Arial Black" panose="020B0A04020102020204" pitchFamily="34" charset="0"/>
              </a:rPr>
              <a:t>Suelos</a:t>
            </a:r>
          </a:p>
          <a:p>
            <a:pPr marL="0" indent="0" algn="just">
              <a:lnSpc>
                <a:spcPct val="150000"/>
              </a:lnSpc>
              <a:buNone/>
            </a:pPr>
            <a:endParaRPr lang="es-ES" altLang="es-MX" sz="2000" dirty="0" smtClean="0">
              <a:latin typeface="Arial Black" panose="020B0A04020102020204" pitchFamily="34" charset="0"/>
            </a:endParaRPr>
          </a:p>
          <a:p>
            <a:pPr marL="0" indent="0" algn="just">
              <a:lnSpc>
                <a:spcPct val="150000"/>
              </a:lnSpc>
              <a:buNone/>
            </a:pPr>
            <a:r>
              <a:rPr lang="es-ES" altLang="es-MX" sz="2000" dirty="0" smtClean="0">
                <a:latin typeface="Arial Black" panose="020B0A04020102020204" pitchFamily="34" charset="0"/>
              </a:rPr>
              <a:t>Puede establecerse en suelos limosos, arenosos, </a:t>
            </a:r>
            <a:r>
              <a:rPr lang="es-ES" altLang="es-MX" sz="2000" dirty="0" err="1" smtClean="0">
                <a:latin typeface="Arial Black" panose="020B0A04020102020204" pitchFamily="34" charset="0"/>
              </a:rPr>
              <a:t>lateriticos</a:t>
            </a:r>
            <a:r>
              <a:rPr lang="es-ES" altLang="es-MX" sz="2000" dirty="0" smtClean="0">
                <a:latin typeface="Arial Black" panose="020B0A04020102020204" pitchFamily="34" charset="0"/>
              </a:rPr>
              <a:t> o aluviales; siempre y cuando tengan buen drenaje, l</a:t>
            </a:r>
            <a:r>
              <a:rPr lang="es-MX" sz="2000" dirty="0" smtClean="0">
                <a:latin typeface="Arial Black" panose="020B0A04020102020204" pitchFamily="34" charset="0"/>
              </a:rPr>
              <a:t>os  ideales para el cultivo son los profundos </a:t>
            </a:r>
            <a:r>
              <a:rPr lang="es-ES" altLang="es-MX" sz="2000" dirty="0" smtClean="0">
                <a:latin typeface="Arial Black" panose="020B0A04020102020204" pitchFamily="34" charset="0"/>
              </a:rPr>
              <a:t>(de 1.5 a 2 m.), con un pH que varíe entre 5.5 a 7.5 y con un manto freático de hasta 3 o 4 metros de profundidad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dirty="0">
              <a:latin typeface="Arial Black" panose="020B0A04020102020204" pitchFamily="34" charset="0"/>
            </a:endParaRPr>
          </a:p>
          <a:p>
            <a:pPr marL="0" indent="0" algn="just">
              <a:lnSpc>
                <a:spcPct val="150000"/>
              </a:lnSpc>
              <a:buNone/>
            </a:pPr>
            <a:endParaRPr lang="es-MX" sz="2000" dirty="0" smtClean="0">
              <a:latin typeface="Arial Black" panose="020B0A04020102020204" pitchFamily="34" charset="0"/>
            </a:endParaRPr>
          </a:p>
        </p:txBody>
      </p:sp>
      <p:sp>
        <p:nvSpPr>
          <p:cNvPr id="2" name="1 Rectángulo"/>
          <p:cNvSpPr/>
          <p:nvPr/>
        </p:nvSpPr>
        <p:spPr>
          <a:xfrm>
            <a:off x="2301501" y="436602"/>
            <a:ext cx="3820918" cy="400110"/>
          </a:xfrm>
          <a:prstGeom prst="rect">
            <a:avLst/>
          </a:prstGeom>
        </p:spPr>
        <p:txBody>
          <a:bodyPr wrap="none">
            <a:spAutoFit/>
          </a:bodyPr>
          <a:lstStyle/>
          <a:p>
            <a:pPr algn="ctr"/>
            <a:r>
              <a:rPr lang="es-MX" sz="2000" dirty="0">
                <a:latin typeface="Arial Black" panose="020B0A04020102020204" pitchFamily="34" charset="0"/>
              </a:rPr>
              <a:t>Aspectos edafoclimaticos</a:t>
            </a:r>
          </a:p>
        </p:txBody>
      </p:sp>
    </p:spTree>
    <p:extLst>
      <p:ext uri="{BB962C8B-B14F-4D97-AF65-F5344CB8AC3E}">
        <p14:creationId xmlns:p14="http://schemas.microsoft.com/office/powerpoint/2010/main" val="1426861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2060848"/>
            <a:ext cx="7632848" cy="967829"/>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En suelos </a:t>
            </a:r>
            <a:r>
              <a:rPr lang="es-MX" sz="2000" dirty="0">
                <a:latin typeface="Arial Black" panose="020B0A04020102020204" pitchFamily="34" charset="0"/>
              </a:rPr>
              <a:t>mal drenados no crece, ni fructifica lo suficiente.</a:t>
            </a:r>
          </a:p>
        </p:txBody>
      </p:sp>
      <p:sp>
        <p:nvSpPr>
          <p:cNvPr id="5" name="Rectángulo 4"/>
          <p:cNvSpPr/>
          <p:nvPr/>
        </p:nvSpPr>
        <p:spPr>
          <a:xfrm>
            <a:off x="755576" y="476672"/>
            <a:ext cx="7344816" cy="1477328"/>
          </a:xfrm>
          <a:prstGeom prst="rect">
            <a:avLst/>
          </a:prstGeom>
        </p:spPr>
        <p:txBody>
          <a:bodyPr wrap="square">
            <a:spAutoFit/>
          </a:bodyPr>
          <a:lstStyle/>
          <a:p>
            <a:pPr algn="just">
              <a:lnSpc>
                <a:spcPct val="150000"/>
              </a:lnSpc>
            </a:pPr>
            <a:r>
              <a:rPr lang="es-MX" sz="2000" dirty="0">
                <a:latin typeface="Arial Black" panose="020B0A04020102020204" pitchFamily="34" charset="0"/>
              </a:rPr>
              <a:t>Se deben evitar los suelos muy delgados, pedregosos o con problemas de alcalinidad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1536256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9552" y="332656"/>
            <a:ext cx="7886700" cy="4351337"/>
          </a:xfrm>
        </p:spPr>
        <p:txBody>
          <a:bodyPr>
            <a:normAutofit lnSpcReduction="10000"/>
          </a:bodyPr>
          <a:lstStyle/>
          <a:p>
            <a:pPr marL="0" indent="0" algn="just">
              <a:lnSpc>
                <a:spcPct val="150000"/>
              </a:lnSpc>
              <a:buNone/>
            </a:pPr>
            <a:r>
              <a:rPr lang="es-MX" sz="1800" dirty="0" smtClean="0">
                <a:latin typeface="Arial Black" panose="020B0A04020102020204" pitchFamily="34" charset="0"/>
              </a:rPr>
              <a:t>Presentación</a:t>
            </a:r>
          </a:p>
          <a:p>
            <a:pPr marL="0" indent="0" algn="just">
              <a:lnSpc>
                <a:spcPct val="150000"/>
              </a:lnSpc>
              <a:buNone/>
            </a:pPr>
            <a:r>
              <a:rPr lang="es-ES_tradnl" sz="1800" dirty="0">
                <a:latin typeface="Arial Black" panose="020B0A04020102020204" pitchFamily="34" charset="0"/>
              </a:rPr>
              <a:t>La Unidad de aprendizaje de Producción de Frutales Perennifolios tiene como </a:t>
            </a:r>
            <a:r>
              <a:rPr lang="es-ES_tradnl" sz="1800" dirty="0" smtClean="0">
                <a:latin typeface="Arial Black" panose="020B0A04020102020204" pitchFamily="34" charset="0"/>
              </a:rPr>
              <a:t>propósito </a:t>
            </a:r>
            <a:r>
              <a:rPr lang="es-ES_tradnl" sz="1800" dirty="0">
                <a:latin typeface="Arial Black" panose="020B0A04020102020204" pitchFamily="34" charset="0"/>
              </a:rPr>
              <a:t>formar al estudiante con una actitud de </a:t>
            </a:r>
            <a:r>
              <a:rPr lang="es-ES_tradnl" sz="1800" dirty="0" smtClean="0">
                <a:latin typeface="Arial Black" panose="020B0A04020102020204" pitchFamily="34" charset="0"/>
              </a:rPr>
              <a:t>reflexión </a:t>
            </a:r>
            <a:r>
              <a:rPr lang="es-ES_tradnl" sz="1800" dirty="0">
                <a:latin typeface="Arial Black" panose="020B0A04020102020204" pitchFamily="34" charset="0"/>
              </a:rPr>
              <a:t>y crítica permanente de apropiación de aprendizajes significativos, interactivos y autónomos en el proceso de aprendizaje</a:t>
            </a:r>
            <a:r>
              <a:rPr lang="es-ES_tradnl" sz="1800" dirty="0" smtClean="0">
                <a:latin typeface="Arial Black" panose="020B0A04020102020204" pitchFamily="34" charset="0"/>
              </a:rPr>
              <a:t>.</a:t>
            </a:r>
          </a:p>
          <a:p>
            <a:pPr marL="0" indent="0" algn="just">
              <a:lnSpc>
                <a:spcPct val="150000"/>
              </a:lnSpc>
              <a:buNone/>
            </a:pPr>
            <a:r>
              <a:rPr lang="es-ES_tradnl" sz="1800" dirty="0" smtClean="0">
                <a:latin typeface="Arial Black" panose="020B0A04020102020204" pitchFamily="34" charset="0"/>
              </a:rPr>
              <a:t>Se ofrece durante el octavo semestre de la Carrera de Ingeniero Agrónomo en Fitotecnia y el cultivo de mango queda como  enmarcado como tema de la unidad de competencia de </a:t>
            </a:r>
            <a:r>
              <a:rPr lang="es-ES" sz="1800" dirty="0" smtClean="0">
                <a:latin typeface="Arial Black" panose="020B0A04020102020204" pitchFamily="34" charset="0"/>
              </a:rPr>
              <a:t>Frutales </a:t>
            </a:r>
            <a:r>
              <a:rPr lang="es-ES" sz="1800" dirty="0">
                <a:latin typeface="Arial Black" panose="020B0A04020102020204" pitchFamily="34" charset="0"/>
              </a:rPr>
              <a:t>Subtropicales </a:t>
            </a:r>
            <a:r>
              <a:rPr lang="es-ES" sz="1800" dirty="0" smtClean="0">
                <a:latin typeface="Arial Black" panose="020B0A04020102020204" pitchFamily="34" charset="0"/>
              </a:rPr>
              <a:t>y Tropicales.</a:t>
            </a:r>
            <a:endParaRPr lang="es-MX" sz="1800" dirty="0" smtClean="0">
              <a:latin typeface="Arial Black" panose="020B0A04020102020204" pitchFamily="34" charset="0"/>
            </a:endParaRPr>
          </a:p>
          <a:p>
            <a:pPr marL="0" indent="0" algn="just">
              <a:lnSpc>
                <a:spcPct val="150000"/>
              </a:lnSpc>
              <a:buNone/>
            </a:pPr>
            <a:endParaRPr lang="es-MX" sz="1800" dirty="0" smtClean="0">
              <a:latin typeface="Arial Black" panose="020B0A04020102020204" pitchFamily="34" charset="0"/>
            </a:endParaRPr>
          </a:p>
          <a:p>
            <a:pPr marL="0" indent="0" algn="just">
              <a:lnSpc>
                <a:spcPct val="150000"/>
              </a:lnSpc>
              <a:buNone/>
            </a:pPr>
            <a:endParaRPr lang="es-MX" sz="1800" dirty="0" smtClean="0">
              <a:latin typeface="Arial Black" panose="020B0A04020102020204" pitchFamily="34" charset="0"/>
            </a:endParaRPr>
          </a:p>
          <a:p>
            <a:pPr marL="0" indent="0" algn="just">
              <a:lnSpc>
                <a:spcPct val="150000"/>
              </a:lnSpc>
              <a:buNone/>
            </a:pPr>
            <a:endParaRPr lang="es-MX" sz="1800" dirty="0">
              <a:latin typeface="Arial Black" panose="020B0A04020102020204" pitchFamily="34" charset="0"/>
            </a:endParaRPr>
          </a:p>
        </p:txBody>
      </p:sp>
    </p:spTree>
    <p:extLst>
      <p:ext uri="{BB962C8B-B14F-4D97-AF65-F5344CB8AC3E}">
        <p14:creationId xmlns:p14="http://schemas.microsoft.com/office/powerpoint/2010/main" val="34630670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332656"/>
            <a:ext cx="2304256" cy="504056"/>
          </a:xfrm>
        </p:spPr>
        <p:txBody>
          <a:bodyPr>
            <a:noAutofit/>
          </a:bodyPr>
          <a:lstStyle/>
          <a:p>
            <a:pPr marL="0" indent="0">
              <a:buNone/>
            </a:pPr>
            <a:r>
              <a:rPr lang="es-ES" altLang="es-MX" sz="2000" b="1" dirty="0" smtClean="0">
                <a:latin typeface="Arial Black" panose="020B0A04020102020204" pitchFamily="34" charset="0"/>
              </a:rPr>
              <a:t>Clima</a:t>
            </a:r>
            <a:endParaRPr lang="es-ES" altLang="es-MX" sz="2000" dirty="0">
              <a:latin typeface="Arial Black" panose="020B0A04020102020204" pitchFamily="34" charset="0"/>
            </a:endParaRPr>
          </a:p>
          <a:p>
            <a:pPr marL="0" indent="0" algn="ctr">
              <a:buNone/>
            </a:pPr>
            <a:endParaRPr lang="es-MX" sz="2000" dirty="0">
              <a:latin typeface="Arial Black" panose="020B0A04020102020204" pitchFamily="34" charset="0"/>
            </a:endParaRPr>
          </a:p>
        </p:txBody>
      </p:sp>
      <p:sp>
        <p:nvSpPr>
          <p:cNvPr id="4" name="2 Subtítulo"/>
          <p:cNvSpPr txBox="1">
            <a:spLocks/>
          </p:cNvSpPr>
          <p:nvPr/>
        </p:nvSpPr>
        <p:spPr>
          <a:xfrm>
            <a:off x="611560" y="1052736"/>
            <a:ext cx="7632848" cy="3384376"/>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lnSpc>
                <a:spcPct val="150000"/>
              </a:lnSpc>
              <a:buNone/>
            </a:pPr>
            <a:r>
              <a:rPr lang="es-MX" sz="2000" dirty="0" smtClean="0">
                <a:latin typeface="Arial Black" panose="020B0A04020102020204" pitchFamily="34" charset="0"/>
              </a:rPr>
              <a:t>El cultivo del mango está limitado a zonas de clima tropical y subtropical </a:t>
            </a:r>
            <a:r>
              <a:rPr lang="es-ES" altLang="es-MX" sz="2000" dirty="0" smtClean="0">
                <a:latin typeface="Arial Black" panose="020B0A04020102020204" pitchFamily="34" charset="0"/>
              </a:rPr>
              <a:t>seco. </a:t>
            </a:r>
            <a:r>
              <a:rPr lang="es-MX" sz="2000" dirty="0" smtClean="0">
                <a:latin typeface="Arial Black" panose="020B0A04020102020204" pitchFamily="34" charset="0"/>
              </a:rPr>
              <a:t>Los límites térmico extremos varían de 4-10 °C hasta 42-43 °C. Las zonas cuya temperatura promedio oscila entre 23.7 y 26 °C permiten la acumulación de 1,000 unidades de calor durante la estación de </a:t>
            </a:r>
            <a:r>
              <a:rPr lang="es-MX" sz="2000" dirty="0">
                <a:latin typeface="Arial Black" panose="020B0A04020102020204" pitchFamily="34" charset="0"/>
              </a:rPr>
              <a:t>crecimiento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smtClean="0">
                <a:latin typeface="Arial Black" panose="020B0A04020102020204" pitchFamily="34" charset="0"/>
              </a:rPr>
              <a:t>.</a:t>
            </a:r>
            <a:endParaRPr lang="es-MX" sz="2000" dirty="0" smtClean="0">
              <a:latin typeface="Arial Black" panose="020B0A04020102020204" pitchFamily="34" charset="0"/>
            </a:endParaRPr>
          </a:p>
          <a:p>
            <a:pPr marL="0" indent="0" algn="just">
              <a:lnSpc>
                <a:spcPct val="150000"/>
              </a:lnSpc>
              <a:buNone/>
            </a:pPr>
            <a:endParaRPr lang="es-ES" altLang="es-MX" sz="2000" dirty="0" smtClean="0">
              <a:latin typeface="Arial Black" panose="020B0A04020102020204" pitchFamily="34" charset="0"/>
            </a:endParaRPr>
          </a:p>
        </p:txBody>
      </p:sp>
      <p:sp>
        <p:nvSpPr>
          <p:cNvPr id="2" name="Rectángulo 1"/>
          <p:cNvSpPr/>
          <p:nvPr/>
        </p:nvSpPr>
        <p:spPr>
          <a:xfrm>
            <a:off x="615314" y="4797152"/>
            <a:ext cx="7632848" cy="1477328"/>
          </a:xfrm>
          <a:prstGeom prst="rect">
            <a:avLst/>
          </a:prstGeom>
        </p:spPr>
        <p:txBody>
          <a:bodyPr wrap="square">
            <a:spAutoFit/>
          </a:bodyPr>
          <a:lstStyle/>
          <a:p>
            <a:pPr algn="just">
              <a:lnSpc>
                <a:spcPct val="150000"/>
              </a:lnSpc>
            </a:pPr>
            <a:r>
              <a:rPr lang="es-MX" sz="2000" dirty="0">
                <a:latin typeface="Arial Black" panose="020B0A04020102020204" pitchFamily="34" charset="0"/>
              </a:rPr>
              <a:t>La temperatura adecuada para el desarrollo óptimo del mango, </a:t>
            </a:r>
            <a:r>
              <a:rPr lang="es-ES" altLang="es-MX" sz="2000" dirty="0">
                <a:latin typeface="Arial Black" panose="020B0A04020102020204" pitchFamily="34" charset="0"/>
              </a:rPr>
              <a:t>tiene como limite mínimo 15 °C, ya que el árbol es altamente susceptible al frio.</a:t>
            </a:r>
          </a:p>
        </p:txBody>
      </p:sp>
    </p:spTree>
    <p:extLst>
      <p:ext uri="{BB962C8B-B14F-4D97-AF65-F5344CB8AC3E}">
        <p14:creationId xmlns:p14="http://schemas.microsoft.com/office/powerpoint/2010/main" val="23665500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476672"/>
            <a:ext cx="7886700" cy="4351337"/>
          </a:xfrm>
        </p:spPr>
        <p:txBody>
          <a:bodyPr>
            <a:normAutofit/>
          </a:bodyPr>
          <a:lstStyle/>
          <a:p>
            <a:pPr marL="0" indent="0" algn="just">
              <a:lnSpc>
                <a:spcPct val="150000"/>
              </a:lnSpc>
              <a:buNone/>
            </a:pPr>
            <a:r>
              <a:rPr lang="es-MX" sz="2000" dirty="0" smtClean="0">
                <a:latin typeface="Arial Black" panose="020B0A04020102020204" pitchFamily="34" charset="0"/>
              </a:rPr>
              <a:t>Las </a:t>
            </a:r>
            <a:r>
              <a:rPr lang="es-MX" sz="2000" dirty="0">
                <a:latin typeface="Arial Black" panose="020B0A04020102020204" pitchFamily="34" charset="0"/>
              </a:rPr>
              <a:t>plantaciones productivas se limitan a los </a:t>
            </a:r>
            <a:r>
              <a:rPr lang="es-ES" altLang="es-MX" sz="2000" dirty="0">
                <a:latin typeface="Arial Black" panose="020B0A04020102020204" pitchFamily="34" charset="0"/>
              </a:rPr>
              <a:t>600 metros y como altitud máxima de 800 msnm. </a:t>
            </a:r>
            <a:r>
              <a:rPr lang="es-MX" sz="2000" dirty="0" smtClean="0">
                <a:latin typeface="Arial Black" panose="020B0A04020102020204" pitchFamily="34" charset="0"/>
              </a:rPr>
              <a:t>Temperaturas </a:t>
            </a:r>
            <a:r>
              <a:rPr lang="es-MX" sz="2000" dirty="0">
                <a:latin typeface="Arial Black" panose="020B0A04020102020204" pitchFamily="34" charset="0"/>
              </a:rPr>
              <a:t>menores a 10 y mayores de 33°C afectan el crecimiento y la vida útil del polen, pudiendo se el factor del bajo amarre del fruto (Mora-Montero et al., 2002).</a:t>
            </a:r>
          </a:p>
          <a:p>
            <a:pPr marL="0" indent="0" algn="just">
              <a:lnSpc>
                <a:spcPct val="150000"/>
              </a:lnSpc>
              <a:buNone/>
            </a:pPr>
            <a:endParaRPr lang="es-ES" altLang="es-MX" sz="2000" dirty="0">
              <a:latin typeface="Arial Black" panose="020B0A04020102020204" pitchFamily="34" charset="0"/>
            </a:endParaRPr>
          </a:p>
          <a:p>
            <a:pPr>
              <a:lnSpc>
                <a:spcPct val="150000"/>
              </a:lnSpc>
            </a:pPr>
            <a:endParaRPr lang="es-MX" sz="2000" dirty="0"/>
          </a:p>
        </p:txBody>
      </p:sp>
    </p:spTree>
    <p:extLst>
      <p:ext uri="{BB962C8B-B14F-4D97-AF65-F5344CB8AC3E}">
        <p14:creationId xmlns:p14="http://schemas.microsoft.com/office/powerpoint/2010/main" val="3536522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987423" y="980728"/>
            <a:ext cx="7184975" cy="2814617"/>
          </a:xfrm>
          <a:prstGeom prst="rect">
            <a:avLst/>
          </a:prstGeom>
        </p:spPr>
        <p:txBody>
          <a:bodyPr wrap="square">
            <a:spAutoFit/>
          </a:bodyPr>
          <a:lstStyle/>
          <a:p>
            <a:pPr algn="just">
              <a:lnSpc>
                <a:spcPct val="150000"/>
              </a:lnSpc>
            </a:pPr>
            <a:r>
              <a:rPr lang="es-ES" altLang="es-MX" sz="2000" dirty="0">
                <a:latin typeface="Arial Black" panose="020B0A04020102020204" pitchFamily="34" charset="0"/>
              </a:rPr>
              <a:t>La temperatura es determinante en períodos previos a la floración y en la fase de amarre del </a:t>
            </a:r>
            <a:r>
              <a:rPr lang="es-ES" altLang="es-MX" sz="2000" dirty="0" smtClean="0">
                <a:latin typeface="Arial Black" panose="020B0A04020102020204" pitchFamily="34" charset="0"/>
              </a:rPr>
              <a:t>fruto</a:t>
            </a:r>
            <a:r>
              <a:rPr lang="es-ES" altLang="es-MX" sz="2000" dirty="0">
                <a:latin typeface="Arial Black" panose="020B0A04020102020204" pitchFamily="34" charset="0"/>
              </a:rPr>
              <a:t>. La humedad relativa debe situarse por debajo de 70%.</a:t>
            </a:r>
            <a:r>
              <a:rPr lang="es-MX" sz="2000" dirty="0">
                <a:latin typeface="Arial Black" panose="020B0A04020102020204" pitchFamily="34" charset="0"/>
              </a:rPr>
              <a:t> Existen diferencias dependiendo de la región de origen de las variedades.</a:t>
            </a:r>
            <a:r>
              <a:rPr lang="es-ES" altLang="es-MX" sz="2000" dirty="0">
                <a:latin typeface="Arial Black" panose="020B0A04020102020204" pitchFamily="34" charset="0"/>
              </a:rPr>
              <a:t> </a:t>
            </a:r>
          </a:p>
          <a:p>
            <a:pPr algn="just">
              <a:lnSpc>
                <a:spcPct val="150000"/>
              </a:lnSpc>
            </a:pPr>
            <a:endParaRPr lang="es-MX" sz="2000" dirty="0"/>
          </a:p>
        </p:txBody>
      </p:sp>
    </p:spTree>
    <p:extLst>
      <p:ext uri="{BB962C8B-B14F-4D97-AF65-F5344CB8AC3E}">
        <p14:creationId xmlns:p14="http://schemas.microsoft.com/office/powerpoint/2010/main" val="589802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36789" y="548680"/>
            <a:ext cx="7848872" cy="2664296"/>
          </a:xfrm>
        </p:spPr>
        <p:txBody>
          <a:bodyPr>
            <a:noAutofit/>
          </a:bodyPr>
          <a:lstStyle/>
          <a:p>
            <a:pPr marL="0" indent="0">
              <a:lnSpc>
                <a:spcPct val="150000"/>
              </a:lnSpc>
              <a:buNone/>
            </a:pPr>
            <a:r>
              <a:rPr lang="es-MX" sz="2000" dirty="0" smtClean="0">
                <a:latin typeface="Arial Black" panose="020B0A04020102020204" pitchFamily="34" charset="0"/>
              </a:rPr>
              <a:t>El </a:t>
            </a:r>
            <a:r>
              <a:rPr lang="es-MX" sz="2000" dirty="0">
                <a:latin typeface="Arial Black" panose="020B0A04020102020204" pitchFamily="34" charset="0"/>
              </a:rPr>
              <a:t>mango es insensible al </a:t>
            </a:r>
            <a:r>
              <a:rPr lang="es-MX" sz="2000" dirty="0" smtClean="0">
                <a:latin typeface="Arial Black" panose="020B0A04020102020204" pitchFamily="34" charset="0"/>
              </a:rPr>
              <a:t>fotoperiodo pero necesita de buena luminosidad para acelerar los fenómenos de crecimiento, desarrollo reproductivo y rendimiento, los </a:t>
            </a:r>
            <a:r>
              <a:rPr lang="es-MX" sz="2000" dirty="0">
                <a:latin typeface="Arial Black" panose="020B0A04020102020204" pitchFamily="34" charset="0"/>
              </a:rPr>
              <a:t>frutos expuestos a la luz desarrollan </a:t>
            </a:r>
            <a:r>
              <a:rPr lang="es-MX" sz="2000" dirty="0" smtClean="0">
                <a:latin typeface="Arial Black" panose="020B0A04020102020204" pitchFamily="34" charset="0"/>
              </a:rPr>
              <a:t>mejor </a:t>
            </a:r>
            <a:r>
              <a:rPr lang="es-MX" sz="2000" dirty="0">
                <a:latin typeface="Arial Black" panose="020B0A04020102020204" pitchFamily="34" charset="0"/>
              </a:rPr>
              <a:t>color que los sombreados(Mora-Montero eta al., 2002).</a:t>
            </a:r>
          </a:p>
          <a:p>
            <a:pPr marL="0" indent="0">
              <a:lnSpc>
                <a:spcPct val="150000"/>
              </a:lnSpc>
              <a:buNone/>
            </a:pPr>
            <a:endParaRPr lang="es-MX" sz="2000" dirty="0">
              <a:latin typeface="Arial Black" panose="020B0A04020102020204" pitchFamily="34" charset="0"/>
            </a:endParaRPr>
          </a:p>
        </p:txBody>
      </p:sp>
      <p:sp>
        <p:nvSpPr>
          <p:cNvPr id="4" name="CuadroTexto 3"/>
          <p:cNvSpPr txBox="1"/>
          <p:nvPr/>
        </p:nvSpPr>
        <p:spPr>
          <a:xfrm>
            <a:off x="683568" y="3645024"/>
            <a:ext cx="7632848" cy="2352824"/>
          </a:xfrm>
          <a:prstGeom prst="rect">
            <a:avLst/>
          </a:prstGeom>
          <a:noFill/>
        </p:spPr>
        <p:txBody>
          <a:bodyPr wrap="square" rtlCol="0">
            <a:spAutoFit/>
          </a:bodyPr>
          <a:lstStyle/>
          <a:p>
            <a:pPr>
              <a:lnSpc>
                <a:spcPct val="150000"/>
              </a:lnSpc>
            </a:pPr>
            <a:r>
              <a:rPr lang="es-MX" sz="2000" dirty="0" smtClean="0">
                <a:latin typeface="Arial Black" panose="020B0A04020102020204" pitchFamily="34" charset="0"/>
              </a:rPr>
              <a:t>Vientos con velocidades mayores a 20 km/hora pueden causar deformación de la planta, daños mecánicos en hojas, secamiento de flores, reducción dela viabilidad del polen y caída de flores y frutos (Mora-Montero eta al., 2002).</a:t>
            </a:r>
            <a:endParaRPr lang="es-MX" sz="2000" dirty="0">
              <a:latin typeface="Arial Black" panose="020B0A04020102020204" pitchFamily="34" charset="0"/>
            </a:endParaRPr>
          </a:p>
        </p:txBody>
      </p:sp>
    </p:spTree>
    <p:extLst>
      <p:ext uri="{BB962C8B-B14F-4D97-AF65-F5344CB8AC3E}">
        <p14:creationId xmlns:p14="http://schemas.microsoft.com/office/powerpoint/2010/main" val="6996814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980728"/>
            <a:ext cx="8229600" cy="1856584"/>
          </a:xfrm>
        </p:spPr>
        <p:txBody>
          <a:bodyPr>
            <a:noAutofit/>
          </a:bodyPr>
          <a:lstStyle/>
          <a:p>
            <a:pPr marL="0" indent="0" algn="just">
              <a:lnSpc>
                <a:spcPct val="150000"/>
              </a:lnSpc>
              <a:buNone/>
            </a:pPr>
            <a:r>
              <a:rPr lang="es-MX" sz="2000" dirty="0" smtClean="0">
                <a:latin typeface="Arial Black" panose="020B0A04020102020204" pitchFamily="34" charset="0"/>
              </a:rPr>
              <a:t>Aunque a cantidad de lluvia en el año es importante, toma mayor relevancia que se alterne una época lluviosa con otra seca, esta última debe coincidir con la etapa de </a:t>
            </a:r>
            <a:r>
              <a:rPr lang="es-MX" sz="2000" dirty="0">
                <a:latin typeface="Arial Black" panose="020B0A04020102020204" pitchFamily="34" charset="0"/>
              </a:rPr>
              <a:t>prefloración (Mora-Montero et al., 2002</a:t>
            </a:r>
            <a:r>
              <a:rPr lang="es-MX" sz="2000" dirty="0" smtClean="0">
                <a:latin typeface="Arial Black" panose="020B0A04020102020204" pitchFamily="34" charset="0"/>
              </a:rPr>
              <a:t>). </a:t>
            </a:r>
            <a:endParaRPr lang="es-MX" sz="2000" dirty="0">
              <a:latin typeface="Arial Black" panose="020B0A04020102020204" pitchFamily="34" charset="0"/>
            </a:endParaRPr>
          </a:p>
        </p:txBody>
      </p:sp>
      <p:sp>
        <p:nvSpPr>
          <p:cNvPr id="2" name="Rectángulo 1"/>
          <p:cNvSpPr/>
          <p:nvPr/>
        </p:nvSpPr>
        <p:spPr>
          <a:xfrm>
            <a:off x="536616" y="331269"/>
            <a:ext cx="2057871" cy="400110"/>
          </a:xfrm>
          <a:prstGeom prst="rect">
            <a:avLst/>
          </a:prstGeom>
        </p:spPr>
        <p:txBody>
          <a:bodyPr wrap="none">
            <a:spAutoFit/>
          </a:bodyPr>
          <a:lstStyle/>
          <a:p>
            <a:r>
              <a:rPr lang="es-MX" sz="2000" dirty="0">
                <a:latin typeface="Arial Black" panose="020B0A04020102020204" pitchFamily="34" charset="0"/>
              </a:rPr>
              <a:t>Precipitación</a:t>
            </a:r>
          </a:p>
        </p:txBody>
      </p:sp>
      <p:sp>
        <p:nvSpPr>
          <p:cNvPr id="4" name="Rectángulo 3"/>
          <p:cNvSpPr/>
          <p:nvPr/>
        </p:nvSpPr>
        <p:spPr>
          <a:xfrm>
            <a:off x="536616" y="3086661"/>
            <a:ext cx="8136904" cy="1891159"/>
          </a:xfrm>
          <a:prstGeom prst="rect">
            <a:avLst/>
          </a:prstGeom>
        </p:spPr>
        <p:txBody>
          <a:bodyPr wrap="square">
            <a:spAutoFit/>
          </a:bodyPr>
          <a:lstStyle/>
          <a:p>
            <a:pPr algn="just">
              <a:lnSpc>
                <a:spcPct val="150000"/>
              </a:lnSpc>
            </a:pPr>
            <a:r>
              <a:rPr lang="es-MX" sz="2000" dirty="0">
                <a:latin typeface="Arial Black" panose="020B0A04020102020204" pitchFamily="34" charset="0"/>
              </a:rPr>
              <a:t>El cultivo prospera bajo régimen de precipitación de 1,000 a 2,500 mm anuales, siendo su óptimo de 700 a 1,500; con una temporada seca de entre cuatro y seis meses (Mora-Montero et al., 2002).</a:t>
            </a:r>
          </a:p>
        </p:txBody>
      </p:sp>
    </p:spTree>
    <p:extLst>
      <p:ext uri="{BB962C8B-B14F-4D97-AF65-F5344CB8AC3E}">
        <p14:creationId xmlns:p14="http://schemas.microsoft.com/office/powerpoint/2010/main" val="14881186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67544" y="476672"/>
            <a:ext cx="8186188" cy="1477328"/>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En </a:t>
            </a:r>
            <a:r>
              <a:rPr lang="es-MX" sz="2000" dirty="0">
                <a:latin typeface="Arial Black" panose="020B0A04020102020204" pitchFamily="34" charset="0"/>
              </a:rPr>
              <a:t>áreas muy lluviosas, el crecimiento vegetativo es vigoroso, con el problema de bajas producciones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15116386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1052736"/>
            <a:ext cx="7704856" cy="3737818"/>
          </a:xfrm>
          <a:prstGeom prst="rect">
            <a:avLst/>
          </a:prstGeom>
        </p:spPr>
        <p:txBody>
          <a:bodyPr wrap="square">
            <a:spAutoFit/>
          </a:bodyPr>
          <a:lstStyle/>
          <a:p>
            <a:pPr algn="just">
              <a:lnSpc>
                <a:spcPct val="150000"/>
              </a:lnSpc>
              <a:spcAft>
                <a:spcPts val="0"/>
              </a:spcAft>
            </a:pPr>
            <a:r>
              <a:rPr lang="es-MX" sz="2000" dirty="0" smtClean="0">
                <a:latin typeface="Arial Black" panose="020B0A04020102020204" pitchFamily="34" charset="0"/>
                <a:ea typeface="Calibri" panose="020F0502020204030204" pitchFamily="34" charset="0"/>
                <a:cs typeface="Times New Roman" panose="02020603050405020304" pitchFamily="18" charset="0"/>
              </a:rPr>
              <a:t>Depende tanto de las características agronómicas, </a:t>
            </a:r>
            <a:r>
              <a:rPr lang="es-MX" sz="2000" dirty="0">
                <a:latin typeface="Arial Black" panose="020B0A04020102020204" pitchFamily="34" charset="0"/>
                <a:ea typeface="Calibri" panose="020F0502020204030204" pitchFamily="34" charset="0"/>
                <a:cs typeface="Times New Roman" panose="02020603050405020304" pitchFamily="18" charset="0"/>
              </a:rPr>
              <a:t>hábito de producción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del árbol (regular </a:t>
            </a:r>
            <a:r>
              <a:rPr lang="es-MX" sz="2000" dirty="0">
                <a:latin typeface="Arial Black" panose="020B0A04020102020204" pitchFamily="34" charset="0"/>
                <a:ea typeface="Calibri" panose="020F0502020204030204" pitchFamily="34" charset="0"/>
                <a:cs typeface="Times New Roman" panose="02020603050405020304" pitchFamily="18" charset="0"/>
              </a:rPr>
              <a:t>o alternante), susceptibilidad a problemas sanitarios y de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manejo como de la calidad del fruto, </a:t>
            </a:r>
            <a:r>
              <a:rPr lang="es-MX" sz="2000" dirty="0">
                <a:latin typeface="Arial Black" panose="020B0A04020102020204" pitchFamily="34" charset="0"/>
              </a:rPr>
              <a:t>mercado nacional o internacional al cual se destinará la </a:t>
            </a:r>
            <a:r>
              <a:rPr lang="es-MX" sz="2000" dirty="0" smtClean="0">
                <a:latin typeface="Arial Black" panose="020B0A04020102020204" pitchFamily="34" charset="0"/>
              </a:rPr>
              <a:t>producción</a:t>
            </a:r>
            <a:r>
              <a:rPr lang="es-MX" sz="2000" dirty="0" smtClean="0">
                <a:latin typeface="Arial Black" panose="020B0A04020102020204" pitchFamily="34" charset="0"/>
                <a:ea typeface="Calibri" panose="020F0502020204030204" pitchFamily="34" charset="0"/>
                <a:cs typeface="Times New Roman" panose="02020603050405020304" pitchFamily="18" charset="0"/>
              </a:rPr>
              <a:t>, </a:t>
            </a:r>
            <a:r>
              <a:rPr lang="es-MX" sz="2000" dirty="0">
                <a:latin typeface="Arial Black" panose="020B0A04020102020204" pitchFamily="34" charset="0"/>
                <a:ea typeface="Calibri" panose="020F0502020204030204" pitchFamily="34" charset="0"/>
                <a:cs typeface="Times New Roman" panose="02020603050405020304" pitchFamily="18" charset="0"/>
              </a:rPr>
              <a:t>uso en fresco o industrializado, </a:t>
            </a:r>
            <a:r>
              <a:rPr lang="es-MX" sz="2000" dirty="0">
                <a:latin typeface="Arial Black" panose="020B0A04020102020204" pitchFamily="34" charset="0"/>
              </a:rPr>
              <a:t>la época en que se desea salir al </a:t>
            </a:r>
            <a:r>
              <a:rPr lang="es-MX" sz="2000" dirty="0" smtClean="0">
                <a:latin typeface="Arial Black" panose="020B0A04020102020204" pitchFamily="34" charset="0"/>
              </a:rPr>
              <a:t>mercado</a:t>
            </a:r>
            <a:r>
              <a:rPr lang="es-MX" sz="2000" dirty="0" smtClean="0">
                <a:latin typeface="Arial Black" panose="020B0A04020102020204" pitchFamily="34" charset="0"/>
                <a:ea typeface="Calibri" panose="020F0502020204030204" pitchFamily="34" charset="0"/>
                <a:cs typeface="Times New Roman" panose="02020603050405020304" pitchFamily="18" charset="0"/>
              </a:rPr>
              <a:t>, etc. (</a:t>
            </a:r>
            <a:r>
              <a:rPr lang="es-MX" sz="2000" dirty="0">
                <a:latin typeface="Arial Black" panose="020B0A04020102020204" pitchFamily="34" charset="0"/>
              </a:rPr>
              <a:t>Miranda-Salcedo y Rico-Ponce, </a:t>
            </a:r>
            <a:r>
              <a:rPr lang="es-MX" sz="2000" dirty="0" smtClean="0">
                <a:latin typeface="Arial Black" panose="020B0A04020102020204" pitchFamily="34" charset="0"/>
              </a:rPr>
              <a:t>2015;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SEDER, 2005).</a:t>
            </a:r>
            <a:endParaRPr lang="es-MX" sz="2000" dirty="0">
              <a:effectLst/>
              <a:latin typeface="Arial Black" panose="020B0A0402010202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611560" y="404664"/>
            <a:ext cx="3466013" cy="400110"/>
          </a:xfrm>
          <a:prstGeom prst="rect">
            <a:avLst/>
          </a:prstGeom>
        </p:spPr>
        <p:txBody>
          <a:bodyPr wrap="none">
            <a:spAutoFit/>
          </a:bodyPr>
          <a:lstStyle/>
          <a:p>
            <a:pPr>
              <a:spcAft>
                <a:spcPts val="0"/>
              </a:spcAft>
            </a:pPr>
            <a:r>
              <a:rPr lang="es-MX" sz="2000" dirty="0">
                <a:latin typeface="Arial Black" panose="020B0A04020102020204" pitchFamily="34" charset="0"/>
                <a:ea typeface="Calibri" panose="020F0502020204030204" pitchFamily="34" charset="0"/>
                <a:cs typeface="Times New Roman" panose="02020603050405020304" pitchFamily="18" charset="0"/>
              </a:rPr>
              <a:t>Elección de la variedad</a:t>
            </a:r>
          </a:p>
        </p:txBody>
      </p:sp>
    </p:spTree>
    <p:extLst>
      <p:ext uri="{BB962C8B-B14F-4D97-AF65-F5344CB8AC3E}">
        <p14:creationId xmlns:p14="http://schemas.microsoft.com/office/powerpoint/2010/main" val="14523276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Subtítulo"/>
          <p:cNvSpPr txBox="1">
            <a:spLocks/>
          </p:cNvSpPr>
          <p:nvPr/>
        </p:nvSpPr>
        <p:spPr>
          <a:xfrm>
            <a:off x="755576" y="980728"/>
            <a:ext cx="7632848" cy="3528392"/>
          </a:xfrm>
          <a:prstGeom prst="rect">
            <a:avLst/>
          </a:prstGeom>
        </p:spPr>
        <p:txBody>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lnSpc>
                <a:spcPct val="150000"/>
              </a:lnSpc>
              <a:buNone/>
            </a:pPr>
            <a:r>
              <a:rPr lang="es-ES" altLang="es-MX" sz="2000" dirty="0" smtClean="0">
                <a:latin typeface="Arial Black" panose="020B0A04020102020204" pitchFamily="34" charset="0"/>
              </a:rPr>
              <a:t>Existe una gran diversidad de variedades, sin embargo las más conocidas se pueden agrupar en tres grupos:</a:t>
            </a:r>
          </a:p>
          <a:p>
            <a:pPr algn="just">
              <a:lnSpc>
                <a:spcPct val="150000"/>
              </a:lnSpc>
            </a:pPr>
            <a:r>
              <a:rPr lang="es-ES" altLang="es-MX" sz="2000" dirty="0" smtClean="0">
                <a:latin typeface="Arial Black" panose="020B0A04020102020204" pitchFamily="34" charset="0"/>
              </a:rPr>
              <a:t>Variedades Rojas: Edward, Haden, Kent, Tommy </a:t>
            </a:r>
            <a:r>
              <a:rPr lang="es-ES" altLang="es-MX" sz="2000" dirty="0" err="1" smtClean="0">
                <a:latin typeface="Arial Black" panose="020B0A04020102020204" pitchFamily="34" charset="0"/>
              </a:rPr>
              <a:t>Atkins</a:t>
            </a:r>
            <a:r>
              <a:rPr lang="es-ES" altLang="es-MX" sz="2000" dirty="0" smtClean="0">
                <a:latin typeface="Arial Black" panose="020B0A04020102020204" pitchFamily="34" charset="0"/>
              </a:rPr>
              <a:t>, </a:t>
            </a:r>
            <a:r>
              <a:rPr lang="es-ES" altLang="es-MX" sz="2000" dirty="0" err="1" smtClean="0">
                <a:latin typeface="Arial Black" panose="020B0A04020102020204" pitchFamily="34" charset="0"/>
              </a:rPr>
              <a:t>Zill</a:t>
            </a:r>
            <a:r>
              <a:rPr lang="es-ES" altLang="es-MX" sz="2000" dirty="0" smtClean="0">
                <a:latin typeface="Arial Black" panose="020B0A04020102020204" pitchFamily="34" charset="0"/>
              </a:rPr>
              <a:t>, </a:t>
            </a:r>
            <a:r>
              <a:rPr lang="es-ES" altLang="es-MX" sz="2000" dirty="0" err="1" smtClean="0">
                <a:latin typeface="Arial Black" panose="020B0A04020102020204" pitchFamily="34" charset="0"/>
              </a:rPr>
              <a:t>Keitt</a:t>
            </a:r>
            <a:r>
              <a:rPr lang="es-ES" altLang="es-MX" sz="2000" dirty="0" smtClean="0">
                <a:latin typeface="Arial Black" panose="020B0A04020102020204" pitchFamily="34" charset="0"/>
              </a:rPr>
              <a:t>.</a:t>
            </a:r>
            <a:endParaRPr lang="es-ES" altLang="es-MX" sz="2000" dirty="0">
              <a:latin typeface="Arial Black" panose="020B0A04020102020204" pitchFamily="34" charset="0"/>
            </a:endParaRPr>
          </a:p>
          <a:p>
            <a:pPr algn="just">
              <a:lnSpc>
                <a:spcPct val="150000"/>
              </a:lnSpc>
            </a:pPr>
            <a:r>
              <a:rPr lang="es-ES" altLang="es-MX" sz="2000" dirty="0" smtClean="0">
                <a:latin typeface="Arial Black" panose="020B0A04020102020204" pitchFamily="34" charset="0"/>
              </a:rPr>
              <a:t>Variedades Verdes: Alphonse, </a:t>
            </a:r>
            <a:r>
              <a:rPr lang="es-ES" altLang="es-MX" sz="2000" dirty="0" err="1" smtClean="0">
                <a:latin typeface="Arial Black" panose="020B0A04020102020204" pitchFamily="34" charset="0"/>
              </a:rPr>
              <a:t>Julie</a:t>
            </a:r>
            <a:r>
              <a:rPr lang="es-ES" altLang="es-MX" sz="2000" dirty="0" smtClean="0">
                <a:latin typeface="Arial Black" panose="020B0A04020102020204" pitchFamily="34" charset="0"/>
              </a:rPr>
              <a:t> y </a:t>
            </a:r>
            <a:r>
              <a:rPr lang="es-ES" altLang="es-MX" sz="2000" dirty="0" err="1" smtClean="0">
                <a:latin typeface="Arial Black" panose="020B0A04020102020204" pitchFamily="34" charset="0"/>
              </a:rPr>
              <a:t>Amelie</a:t>
            </a:r>
            <a:r>
              <a:rPr lang="es-ES" altLang="es-MX" sz="2000" dirty="0" smtClean="0">
                <a:latin typeface="Arial Black" panose="020B0A04020102020204" pitchFamily="34" charset="0"/>
              </a:rPr>
              <a:t>.</a:t>
            </a:r>
          </a:p>
          <a:p>
            <a:pPr algn="just">
              <a:lnSpc>
                <a:spcPct val="150000"/>
              </a:lnSpc>
            </a:pPr>
            <a:r>
              <a:rPr lang="es-ES" altLang="es-MX" sz="2000" dirty="0" smtClean="0">
                <a:latin typeface="Arial Black" panose="020B0A04020102020204" pitchFamily="34" charset="0"/>
              </a:rPr>
              <a:t>Variedades Amarillas: Ataulfo y Manila.</a:t>
            </a:r>
          </a:p>
          <a:p>
            <a:pPr algn="just">
              <a:lnSpc>
                <a:spcPct val="150000"/>
              </a:lnSpc>
            </a:pPr>
            <a:endParaRPr lang="es-ES" altLang="es-MX" sz="2000" dirty="0" smtClean="0">
              <a:latin typeface="Arial Black" panose="020B0A04020102020204" pitchFamily="34" charset="0"/>
            </a:endParaRPr>
          </a:p>
        </p:txBody>
      </p:sp>
      <p:sp>
        <p:nvSpPr>
          <p:cNvPr id="5" name="Rectángulo 4"/>
          <p:cNvSpPr/>
          <p:nvPr/>
        </p:nvSpPr>
        <p:spPr>
          <a:xfrm>
            <a:off x="755576" y="332656"/>
            <a:ext cx="1757404" cy="400110"/>
          </a:xfrm>
          <a:prstGeom prst="rect">
            <a:avLst/>
          </a:prstGeom>
        </p:spPr>
        <p:txBody>
          <a:bodyPr wrap="none">
            <a:spAutoFit/>
          </a:bodyPr>
          <a:lstStyle/>
          <a:p>
            <a:r>
              <a:rPr lang="es-ES" altLang="es-MX" sz="2000" b="1" dirty="0">
                <a:latin typeface="Arial Black" panose="020B0A04020102020204" pitchFamily="34" charset="0"/>
              </a:rPr>
              <a:t>Variedades</a:t>
            </a:r>
            <a:endParaRPr lang="es-ES" altLang="es-MX" sz="2000" dirty="0">
              <a:latin typeface="Arial Black" panose="020B0A04020102020204" pitchFamily="34" charset="0"/>
            </a:endParaRPr>
          </a:p>
        </p:txBody>
      </p:sp>
    </p:spTree>
    <p:extLst>
      <p:ext uri="{BB962C8B-B14F-4D97-AF65-F5344CB8AC3E}">
        <p14:creationId xmlns:p14="http://schemas.microsoft.com/office/powerpoint/2010/main" val="39591115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755576" y="620688"/>
            <a:ext cx="7416824" cy="5170646"/>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Haden </a:t>
            </a:r>
          </a:p>
          <a:p>
            <a:pPr algn="just">
              <a:lnSpc>
                <a:spcPct val="150000"/>
              </a:lnSpc>
            </a:pPr>
            <a:endParaRPr lang="es-MX" sz="2000" dirty="0" smtClean="0">
              <a:latin typeface="Arial Black" panose="020B0A04020102020204" pitchFamily="34" charset="0"/>
            </a:endParaRPr>
          </a:p>
          <a:p>
            <a:pPr algn="just">
              <a:lnSpc>
                <a:spcPct val="150000"/>
              </a:lnSpc>
            </a:pPr>
            <a:r>
              <a:rPr lang="es-MX" sz="2000" dirty="0" smtClean="0">
                <a:latin typeface="Arial Black" panose="020B0A04020102020204" pitchFamily="34" charset="0"/>
              </a:rPr>
              <a:t>Variedad de árboles vigorosos, de producción alternante. Los frutos se cosechan de mayo a mediados de julio. </a:t>
            </a:r>
            <a:r>
              <a:rPr lang="es-MX" sz="2000" dirty="0">
                <a:latin typeface="Arial Black" panose="020B0A04020102020204" pitchFamily="34" charset="0"/>
              </a:rPr>
              <a:t>La piel es </a:t>
            </a:r>
            <a:r>
              <a:rPr lang="es-MX" sz="2000" dirty="0" err="1">
                <a:latin typeface="Arial Black" panose="020B0A04020102020204" pitchFamily="34" charset="0"/>
              </a:rPr>
              <a:t>semi</a:t>
            </a:r>
            <a:r>
              <a:rPr lang="es-MX" sz="2000" dirty="0">
                <a:latin typeface="Arial Black" panose="020B0A04020102020204" pitchFamily="34" charset="0"/>
              </a:rPr>
              <a:t> gruesa, resistente al </a:t>
            </a:r>
            <a:r>
              <a:rPr lang="es-MX" sz="2000" dirty="0" smtClean="0">
                <a:latin typeface="Arial Black" panose="020B0A04020102020204" pitchFamily="34" charset="0"/>
              </a:rPr>
              <a:t>trasporte.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El </a:t>
            </a:r>
            <a:r>
              <a:rPr lang="es-MX" sz="2000" dirty="0">
                <a:latin typeface="Arial Black" panose="020B0A04020102020204" pitchFamily="34" charset="0"/>
                <a:ea typeface="Calibri" panose="020F0502020204030204" pitchFamily="34" charset="0"/>
                <a:cs typeface="Times New Roman" panose="02020603050405020304" pitchFamily="18" charset="0"/>
              </a:rPr>
              <a:t>fruto presenta un fondo amarillo con chapeo rojo, peso promedio de 430 gramos, pulpa jugosa con poca fibra, de buen sabor, semilla pequeña y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plana. </a:t>
            </a:r>
            <a:r>
              <a:rPr lang="es-MX" sz="2000" dirty="0">
                <a:latin typeface="Arial Black" panose="020B0A04020102020204" pitchFamily="34" charset="0"/>
                <a:ea typeface="Calibri" panose="020F0502020204030204" pitchFamily="34" charset="0"/>
                <a:cs typeface="Times New Roman" panose="02020603050405020304" pitchFamily="18" charset="0"/>
              </a:rPr>
              <a:t>(Miranda-Salcedo y Rico-Ponce, 2015;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a:t>
            </a:r>
            <a:r>
              <a:rPr lang="es-MX" sz="2000" dirty="0" smtClean="0">
                <a:latin typeface="Arial Black" panose="020B0A04020102020204" pitchFamily="34" charset="0"/>
              </a:rPr>
              <a:t>2005</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t>
            </a:r>
            <a:endParaRPr lang="es-MX" sz="2000" dirty="0"/>
          </a:p>
          <a:p>
            <a:pPr algn="just">
              <a:lnSpc>
                <a:spcPct val="150000"/>
              </a:lnSpc>
            </a:pPr>
            <a:r>
              <a:rPr lang="es-MX" sz="2000" dirty="0" smtClean="0">
                <a:latin typeface="Arial Black" panose="020B0A04020102020204" pitchFamily="34" charset="0"/>
              </a:rPr>
              <a:t>()</a:t>
            </a:r>
            <a:r>
              <a:rPr lang="es-ES" altLang="es-MX" sz="2000" b="1" dirty="0" smtClean="0">
                <a:latin typeface="Arial Black" panose="020B0A04020102020204" pitchFamily="34" charset="0"/>
              </a:rPr>
              <a:t>.</a:t>
            </a:r>
            <a:r>
              <a:rPr lang="es-MX" sz="2000" dirty="0">
                <a:solidFill>
                  <a:srgbClr val="FF0000"/>
                </a:solidFill>
                <a:latin typeface="Arial Black" panose="020B0A04020102020204" pitchFamily="34" charset="0"/>
                <a:ea typeface="Calibri" panose="020F0502020204030204" pitchFamily="34" charset="0"/>
                <a:cs typeface="Times New Roman" panose="02020603050405020304" pitchFamily="18" charset="0"/>
              </a:rPr>
              <a:t> SEDER, 200</a:t>
            </a:r>
            <a:r>
              <a:rPr lang="es-MX" sz="2000" dirty="0">
                <a:latin typeface="Arial Black" panose="020B0A04020102020204" pitchFamily="34" charset="0"/>
                <a:ea typeface="Calibri" panose="020F0502020204030204" pitchFamily="34" charset="0"/>
                <a:cs typeface="Times New Roman" panose="02020603050405020304" pitchFamily="18" charset="0"/>
              </a:rPr>
              <a:t>5</a:t>
            </a:r>
            <a:endParaRPr lang="es-MX" sz="2000" dirty="0">
              <a:latin typeface="Arial Black" panose="020B0A04020102020204" pitchFamily="34" charset="0"/>
            </a:endParaRPr>
          </a:p>
        </p:txBody>
      </p:sp>
    </p:spTree>
    <p:extLst>
      <p:ext uri="{BB962C8B-B14F-4D97-AF65-F5344CB8AC3E}">
        <p14:creationId xmlns:p14="http://schemas.microsoft.com/office/powerpoint/2010/main" val="8421192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27584" y="316653"/>
            <a:ext cx="5544616" cy="4708981"/>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Kent</a:t>
            </a:r>
          </a:p>
          <a:p>
            <a:pPr algn="just">
              <a:lnSpc>
                <a:spcPct val="150000"/>
              </a:lnSpc>
            </a:pPr>
            <a:r>
              <a:rPr lang="es-MX" sz="2000" dirty="0" smtClean="0">
                <a:latin typeface="Arial Black" panose="020B0A04020102020204" pitchFamily="34" charset="0"/>
              </a:rPr>
              <a:t>“Petacón”, árbol de crecimiento vertical y vigoroso con  producción alternante. El periodo de cosecha abarca de mayo </a:t>
            </a:r>
            <a:r>
              <a:rPr lang="es-MX" sz="2000" dirty="0">
                <a:latin typeface="Arial Black" panose="020B0A04020102020204" pitchFamily="34" charset="0"/>
              </a:rPr>
              <a:t>hasta </a:t>
            </a:r>
            <a:r>
              <a:rPr lang="es-MX" sz="2000" dirty="0" smtClean="0">
                <a:latin typeface="Arial Black" panose="020B0A04020102020204" pitchFamily="34" charset="0"/>
              </a:rPr>
              <a:t>julio o septiembre; el peso del fruto va de 500 a 825 gr; la piel es de color verde amarillento con ligero chapeo rojo, llegando a ser rojizo mayor exposición solar. </a:t>
            </a:r>
            <a:endParaRPr lang="es-MX" sz="2000" dirty="0">
              <a:latin typeface="Arial Black" panose="020B0A04020102020204" pitchFamily="34" charset="0"/>
            </a:endParaRPr>
          </a:p>
        </p:txBody>
      </p:sp>
      <p:pic>
        <p:nvPicPr>
          <p:cNvPr id="4098" name="Picture 2" descr="Resultado de imagen para mango kent mex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6033" y="1665135"/>
            <a:ext cx="2619375" cy="1743076"/>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6389578" y="3573016"/>
            <a:ext cx="2605829" cy="276999"/>
          </a:xfrm>
          <a:prstGeom prst="rect">
            <a:avLst/>
          </a:prstGeom>
          <a:noFill/>
        </p:spPr>
        <p:txBody>
          <a:bodyPr wrap="square" rtlCol="0">
            <a:spAutoFit/>
          </a:bodyPr>
          <a:lstStyle/>
          <a:p>
            <a:r>
              <a:rPr lang="es-MX" sz="1200" dirty="0" smtClean="0">
                <a:latin typeface="Arial Black" panose="020B0A04020102020204" pitchFamily="34" charset="0"/>
              </a:rPr>
              <a:t>Tomado de: </a:t>
            </a:r>
            <a:r>
              <a:rPr lang="es-MX" sz="1200" dirty="0" err="1" smtClean="0">
                <a:latin typeface="Arial Black" panose="020B0A04020102020204" pitchFamily="34" charset="0"/>
              </a:rPr>
              <a:t>Myperuglobal</a:t>
            </a:r>
            <a:endParaRPr lang="es-MX" sz="1200" dirty="0">
              <a:latin typeface="Arial Black" panose="020B0A04020102020204" pitchFamily="34" charset="0"/>
            </a:endParaRPr>
          </a:p>
        </p:txBody>
      </p:sp>
      <p:sp>
        <p:nvSpPr>
          <p:cNvPr id="4" name="Rectángulo 3"/>
          <p:cNvSpPr/>
          <p:nvPr/>
        </p:nvSpPr>
        <p:spPr>
          <a:xfrm>
            <a:off x="810205" y="4919008"/>
            <a:ext cx="7920880" cy="1938992"/>
          </a:xfrm>
          <a:prstGeom prst="rect">
            <a:avLst/>
          </a:prstGeom>
        </p:spPr>
        <p:txBody>
          <a:bodyPr wrap="square">
            <a:spAutoFit/>
          </a:bodyPr>
          <a:lstStyle/>
          <a:p>
            <a:pPr algn="just">
              <a:lnSpc>
                <a:spcPct val="150000"/>
              </a:lnSpc>
            </a:pPr>
            <a:r>
              <a:rPr lang="es-MX" sz="2000" dirty="0">
                <a:latin typeface="Arial Black" panose="020B0A04020102020204" pitchFamily="34" charset="0"/>
              </a:rPr>
              <a:t>Por época de cosecha, es muy susceptible al ataque de la mosca de la fruta y a la antracnosis. La fruta se destina al mercado nacional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4265288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59272" y="1124744"/>
            <a:ext cx="7829152" cy="5256584"/>
          </a:xfrm>
        </p:spPr>
        <p:txBody>
          <a:bodyPr>
            <a:noAutofit/>
          </a:bodyPr>
          <a:lstStyle/>
          <a:p>
            <a:pPr marL="0" indent="0" algn="just">
              <a:lnSpc>
                <a:spcPct val="170000"/>
              </a:lnSpc>
              <a:buNone/>
            </a:pPr>
            <a:r>
              <a:rPr lang="es-MX" sz="2000" dirty="0" smtClean="0">
                <a:latin typeface="Arial Black" panose="020B0A04020102020204" pitchFamily="34" charset="0"/>
              </a:rPr>
              <a:t>El origen del mango se ubica en el continente asiático, entre la zona geográfica del noreste de la India y el norte de Birmania, donde todavía existen árboles silvestres. De la India se disperso a otras áreas tropicales </a:t>
            </a:r>
            <a:r>
              <a:rPr lang="es-MX" sz="2000" dirty="0">
                <a:latin typeface="Arial Black" panose="020B0A04020102020204" pitchFamily="34" charset="0"/>
              </a:rPr>
              <a:t>y subtropicales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 </a:t>
            </a:r>
            <a:endParaRPr lang="es-MX" sz="2000" dirty="0" smtClean="0">
              <a:latin typeface="Arial Black" panose="020B0A04020102020204" pitchFamily="34" charset="0"/>
            </a:endParaRPr>
          </a:p>
          <a:p>
            <a:pPr marL="0" indent="0" algn="just">
              <a:lnSpc>
                <a:spcPct val="170000"/>
              </a:lnSpc>
              <a:buNone/>
            </a:pPr>
            <a:endParaRPr lang="es-MX" sz="2000" dirty="0" smtClean="0">
              <a:latin typeface="Arial Black" panose="020B0A04020102020204" pitchFamily="34" charset="0"/>
            </a:endParaRPr>
          </a:p>
          <a:p>
            <a:pPr marL="0" indent="0">
              <a:lnSpc>
                <a:spcPct val="170000"/>
              </a:lnSpc>
              <a:buNone/>
            </a:pPr>
            <a:endParaRPr lang="es-MX" sz="2000" dirty="0">
              <a:latin typeface="Arial Black" panose="020B0A04020102020204" pitchFamily="34" charset="0"/>
            </a:endParaRPr>
          </a:p>
        </p:txBody>
      </p:sp>
      <p:sp>
        <p:nvSpPr>
          <p:cNvPr id="2" name="1 CuadroTexto"/>
          <p:cNvSpPr txBox="1"/>
          <p:nvPr/>
        </p:nvSpPr>
        <p:spPr>
          <a:xfrm>
            <a:off x="559272" y="611396"/>
            <a:ext cx="3134191" cy="400110"/>
          </a:xfrm>
          <a:prstGeom prst="rect">
            <a:avLst/>
          </a:prstGeom>
          <a:noFill/>
        </p:spPr>
        <p:txBody>
          <a:bodyPr wrap="none" rtlCol="0">
            <a:spAutoFit/>
          </a:bodyPr>
          <a:lstStyle/>
          <a:p>
            <a:r>
              <a:rPr lang="es-ES" sz="2000" b="1" dirty="0" smtClean="0">
                <a:latin typeface="Arial Black" panose="020B0A04020102020204" pitchFamily="34" charset="0"/>
              </a:rPr>
              <a:t>Origen y Distribución</a:t>
            </a:r>
            <a:endParaRPr lang="es-ES" sz="2000" b="1" dirty="0">
              <a:latin typeface="Arial Black" panose="020B0A04020102020204" pitchFamily="34" charset="0"/>
            </a:endParaRPr>
          </a:p>
        </p:txBody>
      </p:sp>
    </p:spTree>
    <p:extLst>
      <p:ext uri="{BB962C8B-B14F-4D97-AF65-F5344CB8AC3E}">
        <p14:creationId xmlns:p14="http://schemas.microsoft.com/office/powerpoint/2010/main" val="21996495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548680"/>
            <a:ext cx="7632848" cy="5122813"/>
          </a:xfrm>
          <a:prstGeom prst="rect">
            <a:avLst/>
          </a:prstGeom>
        </p:spPr>
        <p:txBody>
          <a:bodyPr wrap="square">
            <a:spAutoFit/>
          </a:bodyPr>
          <a:lstStyle/>
          <a:p>
            <a:pPr>
              <a:lnSpc>
                <a:spcPct val="150000"/>
              </a:lnSpc>
              <a:spcAft>
                <a:spcPts val="0"/>
              </a:spcAft>
            </a:pPr>
            <a:r>
              <a:rPr lang="es-MX" sz="2000" dirty="0">
                <a:latin typeface="Arial Black" panose="020B0A04020102020204" pitchFamily="34" charset="0"/>
                <a:ea typeface="Calibri" panose="020F0502020204030204" pitchFamily="34" charset="0"/>
                <a:cs typeface="Times New Roman" panose="02020603050405020304" pitchFamily="18" charset="0"/>
              </a:rPr>
              <a:t>Tommy </a:t>
            </a:r>
            <a:r>
              <a:rPr lang="es-MX" sz="2000" dirty="0" err="1">
                <a:latin typeface="Arial Black" panose="020B0A04020102020204" pitchFamily="34" charset="0"/>
                <a:ea typeface="Calibri" panose="020F0502020204030204" pitchFamily="34" charset="0"/>
                <a:cs typeface="Times New Roman" panose="02020603050405020304" pitchFamily="18" charset="0"/>
              </a:rPr>
              <a:t>Atkins</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a:p>
            <a:pPr>
              <a:lnSpc>
                <a:spcPct val="150000"/>
              </a:lnSpc>
              <a:spcAft>
                <a:spcPts val="0"/>
              </a:spcAft>
            </a:pPr>
            <a:r>
              <a:rPr lang="es-MX" sz="2000" dirty="0">
                <a:latin typeface="Arial Black" panose="020B0A04020102020204" pitchFamily="34" charset="0"/>
                <a:ea typeface="Calibri" panose="020F0502020204030204" pitchFamily="34" charset="0"/>
                <a:cs typeface="Times New Roman" panose="02020603050405020304" pitchFamily="18" charset="0"/>
              </a:rPr>
              <a:t>Árbol vigoroso y ligeramente alternante, la época de producción intermedia, de mayo a junio prolongándose hasta inicios de julio; el fruto es medianamente tolerante a la antracnosis pero susceptible a la pudrición interna, de color rojo, forma redondeada y tamaño medio, con peso entre 300 y 470 gramos. La pulpa es jugosa con poco contenido de fibra (Miranda-Salcedo y Rico-Ponce, 2015; Mora-Montero et al., 2002</a:t>
            </a:r>
            <a:r>
              <a:rPr lang="es-MX" sz="2000" dirty="0" smtClean="0">
                <a:latin typeface="Arial Black" panose="020B0A04020102020204" pitchFamily="34" charset="0"/>
                <a:ea typeface="Calibri" panose="020F0502020204030204" pitchFamily="34" charset="0"/>
                <a:cs typeface="Times New Roman" panose="02020603050405020304" pitchFamily="18" charset="0"/>
              </a:rPr>
              <a:t>;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t>
            </a:r>
            <a:endParaRPr lang="es-MX" sz="2000" dirty="0">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07463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83568" y="764704"/>
            <a:ext cx="7776864" cy="4708981"/>
          </a:xfrm>
          <a:prstGeom prst="rect">
            <a:avLst/>
          </a:prstGeom>
        </p:spPr>
        <p:txBody>
          <a:bodyPr wrap="square">
            <a:spAutoFit/>
          </a:bodyPr>
          <a:lstStyle/>
          <a:p>
            <a:pPr algn="just">
              <a:lnSpc>
                <a:spcPct val="150000"/>
              </a:lnSpc>
            </a:pPr>
            <a:r>
              <a:rPr lang="es-ES" altLang="es-MX" sz="2000" dirty="0" err="1" smtClean="0">
                <a:latin typeface="Arial Black" panose="020B0A04020102020204" pitchFamily="34" charset="0"/>
              </a:rPr>
              <a:t>Keitt</a:t>
            </a:r>
            <a:endParaRPr lang="es-ES" altLang="es-MX" sz="2000" dirty="0" smtClean="0">
              <a:latin typeface="Arial Black" panose="020B0A04020102020204" pitchFamily="34" charset="0"/>
            </a:endParaRPr>
          </a:p>
          <a:p>
            <a:pPr algn="just">
              <a:lnSpc>
                <a:spcPct val="150000"/>
              </a:lnSpc>
            </a:pPr>
            <a:endParaRPr lang="es-MX" sz="2000" dirty="0" smtClean="0">
              <a:latin typeface="Arial Black" panose="020B0A04020102020204" pitchFamily="34" charset="0"/>
            </a:endParaRPr>
          </a:p>
          <a:p>
            <a:pPr algn="just">
              <a:lnSpc>
                <a:spcPct val="150000"/>
              </a:lnSpc>
            </a:pPr>
            <a:r>
              <a:rPr lang="es-MX" sz="2000" dirty="0" smtClean="0">
                <a:latin typeface="Arial Black" panose="020B0A04020102020204" pitchFamily="34" charset="0"/>
              </a:rPr>
              <a:t>Arboles </a:t>
            </a:r>
            <a:r>
              <a:rPr lang="es-MX" sz="2000" dirty="0">
                <a:latin typeface="Arial Black" panose="020B0A04020102020204" pitchFamily="34" charset="0"/>
              </a:rPr>
              <a:t>de crecimiento vigoroso pero desordenado, con ramas arqueadas; poco alternante pero de producción tardía; se cosecha entre agosto y septiembre. El fruto es grande, con peso de 600 a 800 gr; la piel es de color verde amarillo con chapeo rosa-rojizo; la pulpa es dulce con poca fibra; a madurez de consumo produce gran cantidad de frutos atacas por </a:t>
            </a:r>
            <a:r>
              <a:rPr lang="es-MX" sz="2000" dirty="0" smtClean="0">
                <a:latin typeface="Arial Black" panose="020B0A04020102020204" pitchFamily="34" charset="0"/>
              </a:rPr>
              <a:t>antracnosis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smtClean="0">
                <a:latin typeface="Arial Black" panose="020B0A04020102020204" pitchFamily="34" charset="0"/>
              </a:rPr>
              <a:t>.</a:t>
            </a:r>
            <a:endParaRPr lang="es-MX" sz="2000" dirty="0"/>
          </a:p>
        </p:txBody>
      </p:sp>
    </p:spTree>
    <p:extLst>
      <p:ext uri="{BB962C8B-B14F-4D97-AF65-F5344CB8AC3E}">
        <p14:creationId xmlns:p14="http://schemas.microsoft.com/office/powerpoint/2010/main" val="34306529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71600" y="692696"/>
            <a:ext cx="7488832" cy="4247317"/>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Manila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Carabao)</a:t>
            </a:r>
            <a:endParaRPr lang="es-MX" sz="2000" dirty="0" smtClean="0">
              <a:latin typeface="Arial Black" panose="020B0A04020102020204" pitchFamily="34" charset="0"/>
            </a:endParaRPr>
          </a:p>
          <a:p>
            <a:pPr algn="just">
              <a:lnSpc>
                <a:spcPct val="150000"/>
              </a:lnSpc>
            </a:pPr>
            <a:endParaRPr lang="es-MX" sz="2000" dirty="0" smtClean="0">
              <a:latin typeface="Arial Black" panose="020B0A04020102020204" pitchFamily="34" charset="0"/>
            </a:endParaRPr>
          </a:p>
          <a:p>
            <a:pPr algn="just">
              <a:lnSpc>
                <a:spcPct val="150000"/>
              </a:lnSpc>
            </a:pPr>
            <a:r>
              <a:rPr lang="es-MX" sz="2000" dirty="0" smtClean="0">
                <a:latin typeface="Arial Black" panose="020B0A04020102020204" pitchFamily="34" charset="0"/>
              </a:rPr>
              <a:t>Árboles vigorosos, productivos y ligeramente alternantes, de producción temprana (abril-mayo); frutos de tamaño mediano con peso de 200 a 275 gramos, de forma elíptica y color de la cascara y pulpa amarillo; la pulpa es suave, dulce y jugosa. La variedad es ampliamente aceptada para el consumo en fresco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4538286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99592" y="472449"/>
            <a:ext cx="7560840" cy="6093976"/>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Ataulfo</a:t>
            </a:r>
          </a:p>
          <a:p>
            <a:pPr algn="just">
              <a:lnSpc>
                <a:spcPct val="150000"/>
              </a:lnSpc>
            </a:pPr>
            <a:endParaRPr lang="es-MX" sz="2000" dirty="0" smtClean="0">
              <a:latin typeface="Arial Black" panose="020B0A04020102020204" pitchFamily="34" charset="0"/>
            </a:endParaRPr>
          </a:p>
          <a:p>
            <a:pPr algn="just">
              <a:lnSpc>
                <a:spcPct val="150000"/>
              </a:lnSpc>
            </a:pPr>
            <a:r>
              <a:rPr lang="es-MX" sz="2000" dirty="0" smtClean="0">
                <a:latin typeface="Arial Black" panose="020B0A04020102020204" pitchFamily="34" charset="0"/>
              </a:rPr>
              <a:t>Árboles </a:t>
            </a:r>
            <a:r>
              <a:rPr lang="es-MX" sz="2000" dirty="0" err="1" smtClean="0">
                <a:latin typeface="Arial Black" panose="020B0A04020102020204" pitchFamily="34" charset="0"/>
              </a:rPr>
              <a:t>semi</a:t>
            </a:r>
            <a:r>
              <a:rPr lang="es-MX" sz="2000" dirty="0" smtClean="0">
                <a:latin typeface="Arial Black" panose="020B0A04020102020204" pitchFamily="34" charset="0"/>
              </a:rPr>
              <a:t>-vigorosos, productivos y poco alternantes. </a:t>
            </a:r>
            <a:r>
              <a:rPr lang="es-MX" sz="2000" dirty="0">
                <a:latin typeface="Arial Black" panose="020B0A04020102020204" pitchFamily="34" charset="0"/>
                <a:ea typeface="Calibri" panose="020F0502020204030204" pitchFamily="34" charset="0"/>
                <a:cs typeface="Times New Roman" panose="02020603050405020304" pitchFamily="18" charset="0"/>
              </a:rPr>
              <a:t>Florece de noviembre a marzo, presenta varios flujos de floración</a:t>
            </a:r>
            <a:r>
              <a:rPr lang="es-MX" sz="2000" dirty="0" smtClean="0">
                <a:latin typeface="Arial Black" panose="020B0A04020102020204" pitchFamily="34" charset="0"/>
                <a:ea typeface="Calibri" panose="020F0502020204030204" pitchFamily="34" charset="0"/>
                <a:cs typeface="Times New Roman" panose="02020603050405020304" pitchFamily="18" charset="0"/>
              </a:rPr>
              <a:t>. </a:t>
            </a:r>
            <a:r>
              <a:rPr lang="es-MX" sz="2000" dirty="0" smtClean="0">
                <a:latin typeface="Arial Black" panose="020B0A04020102020204" pitchFamily="34" charset="0"/>
              </a:rPr>
              <a:t>Su época de producción es de mayo a julio; el fruto es de excelente calidad </a:t>
            </a:r>
            <a:r>
              <a:rPr lang="es-MX" sz="2000" dirty="0">
                <a:latin typeface="Arial Black" panose="020B0A04020102020204" pitchFamily="34" charset="0"/>
                <a:ea typeface="Calibri" panose="020F0502020204030204" pitchFamily="34" charset="0"/>
                <a:cs typeface="Times New Roman" panose="02020603050405020304" pitchFamily="18" charset="0"/>
              </a:rPr>
              <a:t>con alto contenido de azúcar, excelente aroma y sabor, poca fibra y larga vida de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anaquel</a:t>
            </a:r>
            <a:r>
              <a:rPr lang="es-MX" sz="2000" dirty="0" smtClean="0">
                <a:latin typeface="Arial Black" panose="020B0A04020102020204" pitchFamily="34" charset="0"/>
              </a:rPr>
              <a:t>, con un peso promedio de 200 a 370 gramos. El color de la cascara y pulpa es amarillo y no tiene fibra. Presenta buena aceptación en el mercado nacional y en el de exportación (</a:t>
            </a:r>
            <a:r>
              <a:rPr lang="es-MX" sz="2000" dirty="0">
                <a:latin typeface="Arial Black" panose="020B0A04020102020204" pitchFamily="34" charset="0"/>
                <a:ea typeface="Calibri" panose="020F0502020204030204" pitchFamily="34" charset="0"/>
                <a:cs typeface="Times New Roman" panose="02020603050405020304" pitchFamily="18" charset="0"/>
              </a:rPr>
              <a:t>Infante </a:t>
            </a:r>
            <a:r>
              <a:rPr lang="es-MX" sz="2000" i="1" dirty="0">
                <a:latin typeface="Arial Black" panose="020B0A04020102020204" pitchFamily="34" charset="0"/>
                <a:ea typeface="Calibri" panose="020F0502020204030204" pitchFamily="34" charset="0"/>
                <a:cs typeface="Times New Roman" panose="02020603050405020304" pitchFamily="18" charset="0"/>
              </a:rPr>
              <a:t>et al</a:t>
            </a:r>
            <a:r>
              <a:rPr lang="es-MX" sz="2000" dirty="0">
                <a:latin typeface="Arial Black" panose="020B0A04020102020204" pitchFamily="34" charset="0"/>
                <a:ea typeface="Calibri" panose="020F0502020204030204" pitchFamily="34" charset="0"/>
                <a:cs typeface="Times New Roman" panose="02020603050405020304" pitchFamily="18" charset="0"/>
              </a:rPr>
              <a:t>.,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2011; </a:t>
            </a:r>
            <a:r>
              <a:rPr lang="es-ES" sz="2000" dirty="0" smtClean="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MX" sz="2000" dirty="0" smtClean="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21133500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457200" y="276441"/>
            <a:ext cx="1949765" cy="400110"/>
          </a:xfrm>
          <a:prstGeom prst="rect">
            <a:avLst/>
          </a:prstGeom>
        </p:spPr>
        <p:txBody>
          <a:bodyPr wrap="none">
            <a:spAutoFit/>
          </a:bodyPr>
          <a:lstStyle/>
          <a:p>
            <a:r>
              <a:rPr lang="es-ES" sz="2000" dirty="0">
                <a:latin typeface="Arial Black" panose="020B0A04020102020204" pitchFamily="34" charset="0"/>
              </a:rPr>
              <a:t>Propagación</a:t>
            </a:r>
            <a:endParaRPr lang="es-MX" sz="2000" dirty="0">
              <a:latin typeface="Arial Black" panose="020B0A04020102020204" pitchFamily="34" charset="0"/>
            </a:endParaRPr>
          </a:p>
        </p:txBody>
      </p:sp>
      <p:sp>
        <p:nvSpPr>
          <p:cNvPr id="7" name="2 Marcador de contenido"/>
          <p:cNvSpPr>
            <a:spLocks noGrp="1"/>
          </p:cNvSpPr>
          <p:nvPr>
            <p:ph idx="1"/>
          </p:nvPr>
        </p:nvSpPr>
        <p:spPr>
          <a:xfrm>
            <a:off x="457200" y="803845"/>
            <a:ext cx="8229600" cy="4065315"/>
          </a:xfrm>
        </p:spPr>
        <p:txBody>
          <a:bodyPr>
            <a:noAutofit/>
          </a:bodyPr>
          <a:lstStyle/>
          <a:p>
            <a:pPr marL="0" indent="0" algn="just">
              <a:lnSpc>
                <a:spcPct val="150000"/>
              </a:lnSpc>
              <a:buNone/>
            </a:pPr>
            <a:r>
              <a:rPr lang="es-ES" sz="2000" b="1" dirty="0" smtClean="0">
                <a:latin typeface="Arial Black" panose="020B0A04020102020204" pitchFamily="34" charset="0"/>
              </a:rPr>
              <a:t>El mango puede reproducirse tanto sexual como asexualmente, la forma sexual se utiliza básicamente para producir patrones o en programas de mejoramiento genético. Dentro de la reproducción asexual se utilizan métodos de acodos, estacas injertos y cultivo de embriones </a:t>
            </a:r>
            <a:r>
              <a:rPr lang="es-ES" sz="2000" b="1" dirty="0" err="1" smtClean="0">
                <a:latin typeface="Arial Black" panose="020B0A04020102020204" pitchFamily="34" charset="0"/>
              </a:rPr>
              <a:t>nucelares</a:t>
            </a:r>
            <a:r>
              <a:rPr lang="es-ES" sz="2000" b="1" dirty="0" smtClean="0">
                <a:latin typeface="Arial Black" panose="020B0A04020102020204" pitchFamily="34" charset="0"/>
              </a:rPr>
              <a:t>. </a:t>
            </a:r>
            <a:r>
              <a:rPr lang="es-ES" sz="2000" b="1" dirty="0">
                <a:latin typeface="Arial Black" panose="020B0A04020102020204" pitchFamily="34" charset="0"/>
              </a:rPr>
              <a:t>El método </a:t>
            </a:r>
            <a:r>
              <a:rPr lang="es-ES" sz="2000" b="1" dirty="0" smtClean="0">
                <a:latin typeface="Arial Black" panose="020B0A04020102020204" pitchFamily="34" charset="0"/>
              </a:rPr>
              <a:t>más utilizado es el de injerto con la variante de enchape o enchapado lateral (Mora-Montero et al., 2002).</a:t>
            </a:r>
            <a:endParaRPr lang="es-MX" sz="2000" dirty="0">
              <a:latin typeface="Arial Black" panose="020B0A04020102020204" pitchFamily="34" charset="0"/>
            </a:endParaRPr>
          </a:p>
        </p:txBody>
      </p:sp>
    </p:spTree>
    <p:extLst>
      <p:ext uri="{BB962C8B-B14F-4D97-AF65-F5344CB8AC3E}">
        <p14:creationId xmlns:p14="http://schemas.microsoft.com/office/powerpoint/2010/main" val="5617541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txBox="1">
            <a:spLocks noGrp="1"/>
          </p:cNvSpPr>
          <p:nvPr>
            <p:ph type="title"/>
          </p:nvPr>
        </p:nvSpPr>
        <p:spPr>
          <a:xfrm>
            <a:off x="755576" y="764704"/>
            <a:ext cx="7898595" cy="4199483"/>
          </a:xfrm>
          <a:prstGeom prst="rect">
            <a:avLst/>
          </a:prstGeom>
          <a:noFill/>
        </p:spPr>
        <p:txBody>
          <a:bodyPr wrap="square" rtlCol="0">
            <a:spAutoFit/>
          </a:bodyPr>
          <a:lstStyle/>
          <a:p>
            <a:pPr algn="just">
              <a:lnSpc>
                <a:spcPct val="150000"/>
              </a:lnSpc>
            </a:pPr>
            <a:r>
              <a:rPr lang="es-MX" sz="2000" b="1" dirty="0" smtClean="0">
                <a:latin typeface="Arial Black" panose="020B0A04020102020204" pitchFamily="34" charset="0"/>
              </a:rPr>
              <a:t>La semilla de mango pierde pronto su poder de germinación, debe ser sembrada al día siguiente de su cosecha. Para acelerar el proceso de germinación se elimina la cubierta coriácea y se conservan las membranas </a:t>
            </a:r>
            <a:r>
              <a:rPr lang="es-MX" sz="2000" b="1" dirty="0">
                <a:latin typeface="Arial Black" panose="020B0A04020102020204" pitchFamily="34" charset="0"/>
              </a:rPr>
              <a:t>que recubren los </a:t>
            </a:r>
            <a:r>
              <a:rPr lang="es-MX" sz="2000" b="1" dirty="0" smtClean="0">
                <a:latin typeface="Arial Black" panose="020B0A04020102020204" pitchFamily="34" charset="0"/>
              </a:rPr>
              <a:t>cotiledones</a:t>
            </a:r>
            <a:r>
              <a:rPr lang="es-MX" sz="2000" b="1" dirty="0">
                <a:latin typeface="Arial Black" panose="020B0A04020102020204" pitchFamily="34" charset="0"/>
              </a:rPr>
              <a:t>.</a:t>
            </a:r>
          </a:p>
          <a:p>
            <a:pPr algn="just">
              <a:lnSpc>
                <a:spcPct val="150000"/>
              </a:lnSpc>
            </a:pPr>
            <a:r>
              <a:rPr lang="es-MX" sz="2000" b="1" dirty="0" smtClean="0">
                <a:latin typeface="Arial Black" panose="020B0A04020102020204" pitchFamily="34" charset="0"/>
              </a:rPr>
              <a:t>Las semillas deben enterrarse 3 centímetros en líneas distanciadas 20 cm y entre plantas 5 cm, o en cuadrado de 10 por 10 cm. </a:t>
            </a:r>
            <a:r>
              <a:rPr lang="es-ES" sz="2000" b="1" dirty="0">
                <a:latin typeface="Arial Black" panose="020B0A04020102020204" pitchFamily="34" charset="0"/>
              </a:rPr>
              <a:t>(Mora-Montero et al., 2002).</a:t>
            </a:r>
            <a:endParaRPr lang="es-MX" sz="2000" dirty="0">
              <a:latin typeface="Arial Black" panose="020B0A04020102020204" pitchFamily="34" charset="0"/>
            </a:endParaRPr>
          </a:p>
          <a:p>
            <a:pPr algn="just">
              <a:lnSpc>
                <a:spcPct val="150000"/>
              </a:lnSpc>
            </a:pPr>
            <a:r>
              <a:rPr lang="es-MX" sz="2000" b="1" dirty="0" smtClean="0">
                <a:latin typeface="Arial Black" panose="020B0A04020102020204" pitchFamily="34" charset="0"/>
              </a:rPr>
              <a:t> </a:t>
            </a:r>
            <a:endParaRPr lang="es-MX" sz="2000" b="1" dirty="0">
              <a:latin typeface="Arial Black" panose="020B0A04020102020204" pitchFamily="34" charset="0"/>
            </a:endParaRPr>
          </a:p>
        </p:txBody>
      </p:sp>
    </p:spTree>
    <p:extLst>
      <p:ext uri="{BB962C8B-B14F-4D97-AF65-F5344CB8AC3E}">
        <p14:creationId xmlns:p14="http://schemas.microsoft.com/office/powerpoint/2010/main" val="35007404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620688"/>
            <a:ext cx="7488832" cy="2352824"/>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Las dimensiones del semillero serán de 1 metro de ancho con 15 cm de alto y tan largo como se requiera. El </a:t>
            </a:r>
            <a:r>
              <a:rPr lang="es-MX" sz="2000" dirty="0">
                <a:latin typeface="Arial Black" panose="020B0A04020102020204" pitchFamily="34" charset="0"/>
              </a:rPr>
              <a:t>sustrato en la cama </a:t>
            </a:r>
            <a:r>
              <a:rPr lang="es-MX" sz="2000" dirty="0" smtClean="0">
                <a:latin typeface="Arial Black" panose="020B0A04020102020204" pitchFamily="34" charset="0"/>
              </a:rPr>
              <a:t>germinadora debe </a:t>
            </a:r>
            <a:r>
              <a:rPr lang="es-MX" sz="2000" dirty="0">
                <a:latin typeface="Arial Black" panose="020B0A04020102020204" pitchFamily="34" charset="0"/>
              </a:rPr>
              <a:t>ser drenado, rico en  </a:t>
            </a:r>
            <a:r>
              <a:rPr lang="es-MX" sz="2000" dirty="0" smtClean="0">
                <a:latin typeface="Arial Black" panose="020B0A04020102020204" pitchFamily="34" charset="0"/>
              </a:rPr>
              <a:t>materia </a:t>
            </a:r>
            <a:r>
              <a:rPr lang="es-MX" sz="2000" dirty="0">
                <a:latin typeface="Arial Black" panose="020B0A04020102020204" pitchFamily="34" charset="0"/>
              </a:rPr>
              <a:t>orgánica </a:t>
            </a:r>
            <a:r>
              <a:rPr lang="es-MX" sz="2000" dirty="0" smtClean="0">
                <a:latin typeface="Arial Black" panose="020B0A04020102020204" pitchFamily="34" charset="0"/>
              </a:rPr>
              <a:t>y libre de patógenos (Mora-Montero et al., 20022).</a:t>
            </a:r>
            <a:endParaRPr lang="es-MX" sz="2000" dirty="0">
              <a:latin typeface="Arial Black" panose="020B0A04020102020204" pitchFamily="34" charset="0"/>
            </a:endParaRPr>
          </a:p>
        </p:txBody>
      </p:sp>
      <p:sp>
        <p:nvSpPr>
          <p:cNvPr id="6" name="CuadroTexto 5"/>
          <p:cNvSpPr txBox="1"/>
          <p:nvPr/>
        </p:nvSpPr>
        <p:spPr>
          <a:xfrm>
            <a:off x="683568" y="3356992"/>
            <a:ext cx="7488832" cy="1429494"/>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La semilla se coloca con la parte convexa hacia arriba ya que esto facilita el crecimiento vertical del tallo y la raíz </a:t>
            </a:r>
            <a:r>
              <a:rPr lang="es-MX" sz="2000" dirty="0">
                <a:latin typeface="Arial Black" panose="020B0A04020102020204" pitchFamily="34" charset="0"/>
              </a:rPr>
              <a:t>(Mora-Montero et al., 20022</a:t>
            </a:r>
            <a:r>
              <a:rPr lang="es-MX" sz="2000" dirty="0" smtClean="0">
                <a:latin typeface="Arial Black" panose="020B0A04020102020204" pitchFamily="34" charset="0"/>
              </a:rPr>
              <a:t>). </a:t>
            </a:r>
            <a:endParaRPr lang="es-MX" sz="2000" dirty="0">
              <a:latin typeface="Arial Black" panose="020B0A04020102020204" pitchFamily="34" charset="0"/>
            </a:endParaRPr>
          </a:p>
        </p:txBody>
      </p:sp>
    </p:spTree>
    <p:extLst>
      <p:ext uri="{BB962C8B-B14F-4D97-AF65-F5344CB8AC3E}">
        <p14:creationId xmlns:p14="http://schemas.microsoft.com/office/powerpoint/2010/main" val="19928580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99592" y="692696"/>
            <a:ext cx="7488832" cy="2352824"/>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Una variante de germinación y utilizada para no trasplantar a bolsa, es efectuar el proceso de manera directa, colocando la semilla en bolsas de vivero y hacer crecer a la plantita hasta el momento de llevarla a campo </a:t>
            </a:r>
            <a:r>
              <a:rPr lang="es-MX" sz="2000" dirty="0">
                <a:latin typeface="Arial Black" panose="020B0A04020102020204" pitchFamily="34" charset="0"/>
              </a:rPr>
              <a:t>(Mora-Montero et al., 20022).</a:t>
            </a:r>
          </a:p>
        </p:txBody>
      </p:sp>
    </p:spTree>
    <p:extLst>
      <p:ext uri="{BB962C8B-B14F-4D97-AF65-F5344CB8AC3E}">
        <p14:creationId xmlns:p14="http://schemas.microsoft.com/office/powerpoint/2010/main" val="18592825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56792"/>
            <a:ext cx="8229600" cy="5616623"/>
          </a:xfrm>
        </p:spPr>
        <p:txBody>
          <a:bodyPr>
            <a:normAutofit/>
          </a:bodyPr>
          <a:lstStyle/>
          <a:p>
            <a:pPr marL="0" indent="0" algn="just">
              <a:buNone/>
            </a:pPr>
            <a:endParaRPr lang="es-MX" sz="2000" dirty="0">
              <a:latin typeface="Arial Black" panose="020B0A04020102020204" pitchFamily="34" charset="0"/>
            </a:endParaRPr>
          </a:p>
          <a:p>
            <a:pPr marL="0" indent="0" algn="just">
              <a:buNone/>
            </a:pPr>
            <a:endParaRPr lang="es-MX" sz="2000" dirty="0" smtClean="0">
              <a:latin typeface="Arial Black" panose="020B0A04020102020204" pitchFamily="34" charset="0"/>
            </a:endParaRPr>
          </a:p>
        </p:txBody>
      </p:sp>
      <p:sp>
        <p:nvSpPr>
          <p:cNvPr id="2" name="Rectángulo 1"/>
          <p:cNvSpPr/>
          <p:nvPr/>
        </p:nvSpPr>
        <p:spPr>
          <a:xfrm>
            <a:off x="457200" y="548680"/>
            <a:ext cx="4893584" cy="400110"/>
          </a:xfrm>
          <a:prstGeom prst="rect">
            <a:avLst/>
          </a:prstGeom>
        </p:spPr>
        <p:txBody>
          <a:bodyPr wrap="none">
            <a:spAutoFit/>
          </a:bodyPr>
          <a:lstStyle/>
          <a:p>
            <a:r>
              <a:rPr lang="es-MX" sz="2000" dirty="0">
                <a:latin typeface="Arial Black" panose="020B0A04020102020204" pitchFamily="34" charset="0"/>
              </a:rPr>
              <a:t>Establecimiento de la </a:t>
            </a:r>
            <a:r>
              <a:rPr lang="es-MX" sz="2000" dirty="0" smtClean="0">
                <a:latin typeface="Arial Black" panose="020B0A04020102020204" pitchFamily="34" charset="0"/>
              </a:rPr>
              <a:t>plantación</a:t>
            </a:r>
            <a:endParaRPr lang="es-MX" sz="2000" dirty="0">
              <a:latin typeface="Arial Black" panose="020B0A04020102020204" pitchFamily="34" charset="0"/>
            </a:endParaRPr>
          </a:p>
        </p:txBody>
      </p:sp>
      <p:sp>
        <p:nvSpPr>
          <p:cNvPr id="5" name="Rectángulo 4"/>
          <p:cNvSpPr/>
          <p:nvPr/>
        </p:nvSpPr>
        <p:spPr>
          <a:xfrm>
            <a:off x="457200" y="1340768"/>
            <a:ext cx="7626424" cy="2814488"/>
          </a:xfrm>
          <a:prstGeom prst="rect">
            <a:avLst/>
          </a:prstGeom>
        </p:spPr>
        <p:txBody>
          <a:bodyPr wrap="square">
            <a:spAutoFit/>
          </a:bodyPr>
          <a:lstStyle/>
          <a:p>
            <a:pPr algn="just">
              <a:lnSpc>
                <a:spcPct val="150000"/>
              </a:lnSpc>
            </a:pPr>
            <a:r>
              <a:rPr lang="es-MX" sz="2000" dirty="0">
                <a:latin typeface="Arial Black" panose="020B0A04020102020204" pitchFamily="34" charset="0"/>
              </a:rPr>
              <a:t>La preparación del terreno se inicia con un </a:t>
            </a:r>
            <a:r>
              <a:rPr lang="es-MX" sz="2000" dirty="0" err="1">
                <a:latin typeface="Arial Black" panose="020B0A04020102020204" pitchFamily="34" charset="0"/>
              </a:rPr>
              <a:t>subsoleo</a:t>
            </a:r>
            <a:r>
              <a:rPr lang="es-MX" sz="2000" dirty="0">
                <a:latin typeface="Arial Black" panose="020B0A04020102020204" pitchFamily="34" charset="0"/>
              </a:rPr>
              <a:t>, barbecho a una profundidad de 30 cm, uno o dos pasos de rastra y se termina con la nivelación del terreno, todas estas practicas aseguran el crecimiento y producción de los arboles de mango (Miranda-Salcedo y Rico-Ponce, 2015).</a:t>
            </a:r>
          </a:p>
        </p:txBody>
      </p:sp>
    </p:spTree>
    <p:extLst>
      <p:ext uri="{BB962C8B-B14F-4D97-AF65-F5344CB8AC3E}">
        <p14:creationId xmlns:p14="http://schemas.microsoft.com/office/powerpoint/2010/main" val="40715124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908720"/>
            <a:ext cx="7886700" cy="3135248"/>
          </a:xfrm>
        </p:spPr>
        <p:txBody>
          <a:bodyPr>
            <a:noAutofit/>
          </a:bodyPr>
          <a:lstStyle/>
          <a:p>
            <a:pPr algn="just">
              <a:lnSpc>
                <a:spcPct val="150000"/>
              </a:lnSpc>
            </a:pPr>
            <a:r>
              <a:rPr lang="es-MX" sz="2000" dirty="0">
                <a:latin typeface="Arial Black" panose="020B0A04020102020204" pitchFamily="34" charset="0"/>
              </a:rPr>
              <a:t>El sistema de siembra se refiere a la distribución espacial de las plantas en el lugar definitivo, para lo cual se debe considerar las condiciones del terreno (topografía, textura, fertilidad, profundidad, </a:t>
            </a:r>
            <a:r>
              <a:rPr lang="es-MX" sz="2000" dirty="0" err="1" smtClean="0">
                <a:latin typeface="Arial Black" panose="020B0A04020102020204" pitchFamily="34" charset="0"/>
              </a:rPr>
              <a:t>paiedras</a:t>
            </a:r>
            <a:r>
              <a:rPr lang="es-MX" sz="2000" dirty="0" smtClean="0">
                <a:latin typeface="Arial Black" panose="020B0A04020102020204" pitchFamily="34" charset="0"/>
              </a:rPr>
              <a:t>, etc.) </a:t>
            </a:r>
            <a:r>
              <a:rPr lang="es-MX" sz="2000" dirty="0">
                <a:latin typeface="Arial Black" panose="020B0A04020102020204" pitchFamily="34" charset="0"/>
              </a:rPr>
              <a:t>variedad, patrón y </a:t>
            </a:r>
            <a:r>
              <a:rPr lang="es-MX" sz="2000" dirty="0" smtClean="0">
                <a:latin typeface="Arial Black" panose="020B0A04020102020204" pitchFamily="34" charset="0"/>
              </a:rPr>
              <a:t>clima </a:t>
            </a:r>
            <a:r>
              <a:rPr lang="es-MX" sz="2000" dirty="0">
                <a:latin typeface="Arial Black" panose="020B0A04020102020204" pitchFamily="34" charset="0"/>
              </a:rPr>
              <a:t>(Miranda-Salcedo y </a:t>
            </a:r>
            <a:r>
              <a:rPr lang="es-MX" sz="2000" dirty="0" smtClean="0">
                <a:latin typeface="Arial Black" panose="020B0A04020102020204" pitchFamily="34" charset="0"/>
              </a:rPr>
              <a:t>Rico-Ponce, 2015). </a:t>
            </a:r>
            <a:r>
              <a:rPr lang="es-MX" sz="2000" dirty="0">
                <a:latin typeface="Arial Black" panose="020B0A04020102020204" pitchFamily="34" charset="0"/>
              </a:rPr>
              <a:t/>
            </a:r>
            <a:br>
              <a:rPr lang="es-MX" sz="2000" dirty="0">
                <a:latin typeface="Arial Black" panose="020B0A04020102020204" pitchFamily="34" charset="0"/>
              </a:rPr>
            </a:br>
            <a:endParaRPr lang="es-MX" sz="2000" dirty="0"/>
          </a:p>
        </p:txBody>
      </p:sp>
    </p:spTree>
    <p:extLst>
      <p:ext uri="{BB962C8B-B14F-4D97-AF65-F5344CB8AC3E}">
        <p14:creationId xmlns:p14="http://schemas.microsoft.com/office/powerpoint/2010/main" val="884103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83568" y="404664"/>
            <a:ext cx="7632848" cy="2645211"/>
          </a:xfrm>
          <a:prstGeom prst="rect">
            <a:avLst/>
          </a:prstGeom>
        </p:spPr>
        <p:txBody>
          <a:bodyPr wrap="square">
            <a:spAutoFit/>
          </a:bodyPr>
          <a:lstStyle/>
          <a:p>
            <a:pPr algn="just">
              <a:lnSpc>
                <a:spcPct val="170000"/>
              </a:lnSpc>
            </a:pPr>
            <a:r>
              <a:rPr lang="es-ES" altLang="es-MX" sz="2000" b="1" dirty="0">
                <a:latin typeface="Arial Black" panose="020B0A04020102020204" pitchFamily="34" charset="0"/>
              </a:rPr>
              <a:t>El mango Carabao de Filipinas fue introducido a México a finales del Siglo XVII. Hubo otro flujo de material genético a principios del siglo XIX proveniente de Las Antillas</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p>
        </p:txBody>
      </p:sp>
      <p:sp>
        <p:nvSpPr>
          <p:cNvPr id="5" name="CuadroTexto 4"/>
          <p:cNvSpPr txBox="1"/>
          <p:nvPr/>
        </p:nvSpPr>
        <p:spPr>
          <a:xfrm>
            <a:off x="755576" y="3645024"/>
            <a:ext cx="7632848" cy="2400657"/>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Y durante los años 50, se empezaron a cultivar los mangos provenientes de Florida, los cuales se distribuyeron por los estados del Pacifico y en las regiones tropicales de México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smtClean="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5019622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755576" y="692696"/>
            <a:ext cx="7920880" cy="3276153"/>
          </a:xfrm>
          <a:prstGeom prst="rect">
            <a:avLst/>
          </a:prstGeom>
        </p:spPr>
        <p:txBody>
          <a:bodyPr wrap="square">
            <a:spAutoFit/>
          </a:bodyPr>
          <a:lstStyle/>
          <a:p>
            <a:pPr algn="just">
              <a:lnSpc>
                <a:spcPct val="150000"/>
              </a:lnSpc>
            </a:pPr>
            <a:r>
              <a:rPr lang="es-MX" sz="2000" dirty="0">
                <a:latin typeface="Arial Black" panose="020B0A04020102020204" pitchFamily="34" charset="0"/>
              </a:rPr>
              <a:t>Las dimensiones de la cepa varían desde 60x60x60 hasta 80x80x80 centímetros, dependiendo de la textura y fertilidad del suelo, y en los demasiado pobres suele ser de un metro en sus tres dimensiones (Miranda-Salcedo y Rico-Ponce, 2015). La cepa, antes de la plantación, debe ser llenado con una mezcla de suelo y materia orgánica.</a:t>
            </a:r>
          </a:p>
        </p:txBody>
      </p:sp>
    </p:spTree>
    <p:extLst>
      <p:ext uri="{BB962C8B-B14F-4D97-AF65-F5344CB8AC3E}">
        <p14:creationId xmlns:p14="http://schemas.microsoft.com/office/powerpoint/2010/main" val="25006566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57696" y="2928219"/>
            <a:ext cx="7974744" cy="2016224"/>
          </a:xfrm>
        </p:spPr>
        <p:txBody>
          <a:bodyPr>
            <a:noAutofit/>
          </a:bodyPr>
          <a:lstStyle/>
          <a:p>
            <a:pPr marL="0" indent="0" algn="just">
              <a:lnSpc>
                <a:spcPct val="150000"/>
              </a:lnSpc>
              <a:buNone/>
            </a:pPr>
            <a:r>
              <a:rPr lang="es-MX" sz="2000" dirty="0">
                <a:latin typeface="Arial Black" panose="020B0A04020102020204" pitchFamily="34" charset="0"/>
              </a:rPr>
              <a:t>La </a:t>
            </a:r>
            <a:r>
              <a:rPr lang="es-MX" sz="2000" dirty="0" smtClean="0">
                <a:latin typeface="Arial Black" panose="020B0A04020102020204" pitchFamily="34" charset="0"/>
              </a:rPr>
              <a:t>plantación </a:t>
            </a:r>
            <a:r>
              <a:rPr lang="es-MX" sz="2000" dirty="0">
                <a:latin typeface="Arial Black" panose="020B0A04020102020204" pitchFamily="34" charset="0"/>
              </a:rPr>
              <a:t>debe realizarse cuando </a:t>
            </a:r>
            <a:r>
              <a:rPr lang="es-MX" sz="2000" dirty="0" smtClean="0">
                <a:latin typeface="Arial Black" panose="020B0A04020102020204" pitchFamily="34" charset="0"/>
              </a:rPr>
              <a:t>la planta injertada este en condiciones de ser trasladada a campo. La </a:t>
            </a:r>
            <a:r>
              <a:rPr lang="es-MX" sz="2000" dirty="0">
                <a:latin typeface="Arial Black" panose="020B0A04020102020204" pitchFamily="34" charset="0"/>
              </a:rPr>
              <a:t>planta de mango debe trasplantarse con mucho cuidado para no dañar la raíz; las prácticas de extracción, traslado y trasplante deben hacerse con precaución, especialmente al quitar la bolsa plástica; procurando que el pilón no se </a:t>
            </a:r>
            <a:r>
              <a:rPr lang="es-MX" sz="2000" dirty="0" smtClean="0">
                <a:latin typeface="Arial Black" panose="020B0A04020102020204" pitchFamily="34" charset="0"/>
              </a:rPr>
              <a:t>destruya (</a:t>
            </a:r>
            <a:r>
              <a:rPr lang="es-MX" sz="2000" dirty="0">
                <a:latin typeface="Arial Black" panose="020B0A04020102020204" pitchFamily="34" charset="0"/>
              </a:rPr>
              <a:t>Prieto-Martínez </a:t>
            </a:r>
            <a:r>
              <a:rPr lang="es-MX" sz="2000" i="1" dirty="0">
                <a:latin typeface="Arial Black" panose="020B0A04020102020204" pitchFamily="34" charset="0"/>
              </a:rPr>
              <a:t>et al</a:t>
            </a:r>
            <a:r>
              <a:rPr lang="es-MX" sz="2000" dirty="0">
                <a:latin typeface="Arial Black" panose="020B0A04020102020204" pitchFamily="34" charset="0"/>
              </a:rPr>
              <a:t>., 2005</a:t>
            </a:r>
            <a:r>
              <a:rPr lang="es-MX" sz="2000" dirty="0" smtClean="0">
                <a:latin typeface="Arial Black" panose="020B0A04020102020204" pitchFamily="34" charset="0"/>
              </a:rPr>
              <a:t>).</a:t>
            </a:r>
            <a:endParaRPr lang="es-MX" sz="2000" dirty="0">
              <a:latin typeface="Arial Black" panose="020B0A04020102020204" pitchFamily="34" charset="0"/>
            </a:endParaRPr>
          </a:p>
        </p:txBody>
      </p:sp>
      <p:sp>
        <p:nvSpPr>
          <p:cNvPr id="4" name="Rectángulo 3"/>
          <p:cNvSpPr/>
          <p:nvPr/>
        </p:nvSpPr>
        <p:spPr>
          <a:xfrm>
            <a:off x="557696" y="970947"/>
            <a:ext cx="7956170" cy="1938992"/>
          </a:xfrm>
          <a:prstGeom prst="rect">
            <a:avLst/>
          </a:prstGeom>
        </p:spPr>
        <p:txBody>
          <a:bodyPr wrap="square">
            <a:spAutoFit/>
          </a:bodyPr>
          <a:lstStyle/>
          <a:p>
            <a:pPr algn="just">
              <a:lnSpc>
                <a:spcPct val="150000"/>
              </a:lnSpc>
            </a:pPr>
            <a:r>
              <a:rPr lang="es-MX" sz="2000" b="1" dirty="0" smtClean="0">
                <a:latin typeface="Arial Black" panose="020B0A04020102020204" pitchFamily="34" charset="0"/>
              </a:rPr>
              <a:t>Si se cuenta con riego, puede hacerse en cualquier época del año, pero para reducir el numero de riegos, se recomienda al inicio de la temporada de lluvias </a:t>
            </a:r>
            <a:r>
              <a:rPr lang="es-MX" sz="2000" dirty="0">
                <a:latin typeface="Arial Black" panose="020B0A04020102020204" pitchFamily="34" charset="0"/>
              </a:rPr>
              <a:t>(Miranda-Salcedo y Rico-Ponce, 2015</a:t>
            </a:r>
            <a:r>
              <a:rPr lang="es-MX" sz="2000" dirty="0" smtClean="0">
                <a:latin typeface="Arial Black" panose="020B0A04020102020204" pitchFamily="34" charset="0"/>
              </a:rPr>
              <a:t>).</a:t>
            </a:r>
            <a:endParaRPr lang="es-MX" sz="2000" dirty="0">
              <a:latin typeface="Arial Black" panose="020B0A04020102020204" pitchFamily="34" charset="0"/>
            </a:endParaRPr>
          </a:p>
        </p:txBody>
      </p:sp>
      <p:sp>
        <p:nvSpPr>
          <p:cNvPr id="5" name="Rectángulo 4"/>
          <p:cNvSpPr/>
          <p:nvPr/>
        </p:nvSpPr>
        <p:spPr>
          <a:xfrm>
            <a:off x="557696" y="404664"/>
            <a:ext cx="3139001" cy="400110"/>
          </a:xfrm>
          <a:prstGeom prst="rect">
            <a:avLst/>
          </a:prstGeom>
        </p:spPr>
        <p:txBody>
          <a:bodyPr wrap="none">
            <a:spAutoFit/>
          </a:bodyPr>
          <a:lstStyle/>
          <a:p>
            <a:r>
              <a:rPr lang="es-MX" sz="2000" b="1" dirty="0">
                <a:latin typeface="Arial Black" panose="020B0A04020102020204" pitchFamily="34" charset="0"/>
              </a:rPr>
              <a:t>Época de plantación </a:t>
            </a:r>
          </a:p>
        </p:txBody>
      </p:sp>
    </p:spTree>
    <p:extLst>
      <p:ext uri="{BB962C8B-B14F-4D97-AF65-F5344CB8AC3E}">
        <p14:creationId xmlns:p14="http://schemas.microsoft.com/office/powerpoint/2010/main" val="13490906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12776"/>
            <a:ext cx="8229600" cy="4464496"/>
          </a:xfrm>
        </p:spPr>
        <p:txBody>
          <a:bodyPr>
            <a:noAutofit/>
          </a:bodyPr>
          <a:lstStyle/>
          <a:p>
            <a:pPr marL="0" indent="0" algn="just">
              <a:lnSpc>
                <a:spcPct val="150000"/>
              </a:lnSpc>
              <a:buNone/>
            </a:pPr>
            <a:r>
              <a:rPr lang="es-MX" sz="2000" dirty="0" smtClean="0">
                <a:latin typeface="Arial Black" panose="020B0A04020102020204" pitchFamily="34" charset="0"/>
              </a:rPr>
              <a:t>El sistema tradicional en México usa distancias de plantación que van de los 10 a los 12 metros en marco real o tres bolillo, pero en huertas manejadas de manera intensiva con técnicas de poda, las distancias se disminuyen  de manera sustancial hasta pasar de 100 árboles por hectárea  hasta 250 o más </a:t>
            </a:r>
            <a:r>
              <a:rPr lang="es-MX" sz="2000" dirty="0">
                <a:latin typeface="Arial Black" panose="020B0A04020102020204" pitchFamily="34" charset="0"/>
              </a:rPr>
              <a:t>(Prieto-Martínez </a:t>
            </a:r>
            <a:r>
              <a:rPr lang="es-MX" sz="2000" i="1" dirty="0">
                <a:latin typeface="Arial Black" panose="020B0A04020102020204" pitchFamily="34" charset="0"/>
              </a:rPr>
              <a:t>et al</a:t>
            </a:r>
            <a:r>
              <a:rPr lang="es-MX" sz="2000" dirty="0">
                <a:latin typeface="Arial Black" panose="020B0A04020102020204" pitchFamily="34" charset="0"/>
              </a:rPr>
              <a:t>., 2005</a:t>
            </a:r>
            <a:r>
              <a:rPr lang="es-MX" sz="2000" dirty="0" smtClean="0">
                <a:latin typeface="Arial Black" panose="020B0A04020102020204" pitchFamily="34" charset="0"/>
              </a:rPr>
              <a:t>).</a:t>
            </a:r>
          </a:p>
          <a:p>
            <a:pPr marL="0" indent="0" algn="just">
              <a:lnSpc>
                <a:spcPct val="150000"/>
              </a:lnSpc>
              <a:buNone/>
            </a:pPr>
            <a:r>
              <a:rPr lang="es-MX" sz="2000" dirty="0" smtClean="0">
                <a:latin typeface="Arial Black" panose="020B0A04020102020204" pitchFamily="34" charset="0"/>
              </a:rPr>
              <a:t> Los sistemas de plantación más recomendados son en  triángulo, marco real y rectángulo. </a:t>
            </a:r>
          </a:p>
          <a:p>
            <a:pPr indent="-342900" algn="just">
              <a:lnSpc>
                <a:spcPct val="150000"/>
              </a:lnSpc>
            </a:pPr>
            <a:endParaRPr lang="es-MX" sz="2000" dirty="0" smtClean="0">
              <a:latin typeface="Arial Black" panose="020B0A04020102020204" pitchFamily="34" charset="0"/>
            </a:endParaRPr>
          </a:p>
        </p:txBody>
      </p:sp>
      <p:sp>
        <p:nvSpPr>
          <p:cNvPr id="2" name="Rectángulo 1"/>
          <p:cNvSpPr/>
          <p:nvPr/>
        </p:nvSpPr>
        <p:spPr>
          <a:xfrm>
            <a:off x="539552" y="764704"/>
            <a:ext cx="3127331" cy="400110"/>
          </a:xfrm>
          <a:prstGeom prst="rect">
            <a:avLst/>
          </a:prstGeom>
        </p:spPr>
        <p:txBody>
          <a:bodyPr wrap="none">
            <a:spAutoFit/>
          </a:bodyPr>
          <a:lstStyle/>
          <a:p>
            <a:r>
              <a:rPr lang="es-MX" sz="2000" b="1" dirty="0">
                <a:latin typeface="Arial Black" panose="020B0A04020102020204" pitchFamily="34" charset="0"/>
              </a:rPr>
              <a:t>Sistemas de siembra</a:t>
            </a:r>
            <a:endParaRPr lang="es-MX" sz="2000" dirty="0">
              <a:latin typeface="Arial Black" panose="020B0A04020102020204" pitchFamily="34" charset="0"/>
            </a:endParaRPr>
          </a:p>
        </p:txBody>
      </p:sp>
    </p:spTree>
    <p:extLst>
      <p:ext uri="{BB962C8B-B14F-4D97-AF65-F5344CB8AC3E}">
        <p14:creationId xmlns:p14="http://schemas.microsoft.com/office/powerpoint/2010/main" val="15902104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836712"/>
            <a:ext cx="7886700" cy="2248271"/>
          </a:xfrm>
        </p:spPr>
        <p:txBody>
          <a:bodyPr>
            <a:normAutofit lnSpcReduction="10000"/>
          </a:bodyPr>
          <a:lstStyle/>
          <a:p>
            <a:pPr marL="0" indent="0" algn="just">
              <a:lnSpc>
                <a:spcPct val="150000"/>
              </a:lnSpc>
              <a:buNone/>
            </a:pPr>
            <a:r>
              <a:rPr lang="es-MX" sz="2000" dirty="0">
                <a:latin typeface="Arial Black" panose="020B0A04020102020204" pitchFamily="34" charset="0"/>
              </a:rPr>
              <a:t>Para aprovechar el terreno se pueden cultivar otras especies frutales durante el período de crecimiento del mango como por ejemplo piña, maracuyá y papaya o cultivos anuales como maíz, frijol, yuca y </a:t>
            </a:r>
            <a:r>
              <a:rPr lang="es-MX" sz="2000" dirty="0" smtClean="0">
                <a:latin typeface="Arial Black" panose="020B0A04020102020204" pitchFamily="34" charset="0"/>
              </a:rPr>
              <a:t>hortalizas (Rodríguez-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smtClean="0">
                <a:latin typeface="Arial Black" panose="020B0A04020102020204" pitchFamily="34" charset="0"/>
              </a:rPr>
              <a:t>et al</a:t>
            </a:r>
            <a:r>
              <a:rPr lang="es-MX" sz="2000" dirty="0" smtClean="0">
                <a:latin typeface="Arial Black" panose="020B0A04020102020204" pitchFamily="34" charset="0"/>
              </a:rPr>
              <a:t>., 2002).</a:t>
            </a:r>
            <a:endParaRPr lang="es-MX" sz="2000" dirty="0">
              <a:latin typeface="Arial Black" panose="020B0A04020102020204" pitchFamily="34" charset="0"/>
            </a:endParaRPr>
          </a:p>
          <a:p>
            <a:pPr algn="just">
              <a:lnSpc>
                <a:spcPct val="150000"/>
              </a:lnSpc>
            </a:pPr>
            <a:endParaRPr lang="es-MX" sz="2000" dirty="0"/>
          </a:p>
        </p:txBody>
      </p:sp>
    </p:spTree>
    <p:extLst>
      <p:ext uri="{BB962C8B-B14F-4D97-AF65-F5344CB8AC3E}">
        <p14:creationId xmlns:p14="http://schemas.microsoft.com/office/powerpoint/2010/main" val="27390501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5112568"/>
          </a:xfrm>
        </p:spPr>
        <p:txBody>
          <a:bodyPr>
            <a:noAutofit/>
          </a:bodyPr>
          <a:lstStyle/>
          <a:p>
            <a:pPr marL="0" indent="0" algn="just">
              <a:lnSpc>
                <a:spcPct val="150000"/>
              </a:lnSpc>
              <a:buNone/>
            </a:pPr>
            <a:r>
              <a:rPr lang="es-MX" sz="2000" dirty="0" smtClean="0">
                <a:latin typeface="Arial Black" panose="020B0A04020102020204" pitchFamily="34" charset="0"/>
              </a:rPr>
              <a:t>Los árboles jóvenes adquieren armazón fuerte y una copa bien formada, casi sin necesidad de poda.</a:t>
            </a:r>
          </a:p>
          <a:p>
            <a:pPr marL="0" indent="0" algn="just">
              <a:lnSpc>
                <a:spcPct val="150000"/>
              </a:lnSpc>
              <a:buNone/>
            </a:pPr>
            <a:endParaRPr lang="es-MX" sz="2000" dirty="0" smtClean="0">
              <a:latin typeface="Arial Black" panose="020B0A04020102020204" pitchFamily="34" charset="0"/>
            </a:endParaRPr>
          </a:p>
          <a:p>
            <a:pPr marL="0" indent="0" algn="just">
              <a:lnSpc>
                <a:spcPct val="150000"/>
              </a:lnSpc>
              <a:buNone/>
            </a:pPr>
            <a:r>
              <a:rPr lang="es-MX" sz="2000" dirty="0" smtClean="0">
                <a:latin typeface="Arial Black" panose="020B0A04020102020204" pitchFamily="34" charset="0"/>
              </a:rPr>
              <a:t>Poda de formación. Se recomiendan realizar poda de formación durante los tres primeros años, tiene el objetivo de lograr una estructura fuerte que soporte la carga de frutas y resista la fuerza del viento sin desgajarse (Prieto-Martínez et al., 2005).</a:t>
            </a:r>
          </a:p>
          <a:p>
            <a:pPr marL="0" indent="0" algn="just">
              <a:lnSpc>
                <a:spcPct val="150000"/>
              </a:lnSpc>
              <a:buNone/>
            </a:pPr>
            <a:r>
              <a:rPr lang="es-MX" sz="2000" dirty="0" smtClean="0">
                <a:latin typeface="Arial Black" panose="020B0A04020102020204" pitchFamily="34" charset="0"/>
              </a:rPr>
              <a:t> </a:t>
            </a:r>
          </a:p>
          <a:p>
            <a:pPr marL="0" indent="0" algn="just">
              <a:lnSpc>
                <a:spcPct val="150000"/>
              </a:lnSpc>
              <a:buNone/>
            </a:pPr>
            <a:endParaRPr lang="es-MX" sz="2000" dirty="0" smtClean="0">
              <a:latin typeface="Arial Black" panose="020B0A04020102020204" pitchFamily="34" charset="0"/>
            </a:endParaRPr>
          </a:p>
          <a:p>
            <a:pPr marL="0" indent="0" algn="just">
              <a:lnSpc>
                <a:spcPct val="150000"/>
              </a:lnSpc>
              <a:buNone/>
            </a:pPr>
            <a:endParaRPr lang="es-MX" sz="2000" dirty="0" smtClean="0">
              <a:latin typeface="Arial Black" panose="020B0A04020102020204" pitchFamily="34" charset="0"/>
            </a:endParaRPr>
          </a:p>
          <a:p>
            <a:pPr marL="0" indent="0" algn="just">
              <a:lnSpc>
                <a:spcPct val="150000"/>
              </a:lnSpc>
              <a:buNone/>
            </a:pPr>
            <a:endParaRPr lang="es-MX" sz="2000" dirty="0" smtClean="0">
              <a:latin typeface="Arial Black" panose="020B0A04020102020204" pitchFamily="34" charset="0"/>
            </a:endParaRPr>
          </a:p>
          <a:p>
            <a:pPr indent="-342900" algn="just">
              <a:lnSpc>
                <a:spcPct val="150000"/>
              </a:lnSpc>
            </a:pPr>
            <a:endParaRPr lang="es-MX" sz="2000" dirty="0" smtClean="0">
              <a:latin typeface="Arial Black" panose="020B0A04020102020204" pitchFamily="34" charset="0"/>
            </a:endParaRPr>
          </a:p>
        </p:txBody>
      </p:sp>
      <p:sp>
        <p:nvSpPr>
          <p:cNvPr id="2" name="Rectángulo 1"/>
          <p:cNvSpPr/>
          <p:nvPr/>
        </p:nvSpPr>
        <p:spPr>
          <a:xfrm>
            <a:off x="457200" y="620688"/>
            <a:ext cx="878510" cy="400110"/>
          </a:xfrm>
          <a:prstGeom prst="rect">
            <a:avLst/>
          </a:prstGeom>
        </p:spPr>
        <p:txBody>
          <a:bodyPr wrap="none">
            <a:spAutoFit/>
          </a:bodyPr>
          <a:lstStyle/>
          <a:p>
            <a:r>
              <a:rPr lang="es-MX" sz="2000" b="1" dirty="0">
                <a:latin typeface="Arial Black" panose="020B0A04020102020204" pitchFamily="34" charset="0"/>
              </a:rPr>
              <a:t>Poda</a:t>
            </a:r>
          </a:p>
        </p:txBody>
      </p:sp>
    </p:spTree>
    <p:extLst>
      <p:ext uri="{BB962C8B-B14F-4D97-AF65-F5344CB8AC3E}">
        <p14:creationId xmlns:p14="http://schemas.microsoft.com/office/powerpoint/2010/main" val="6130571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692697"/>
            <a:ext cx="7886700" cy="2448272"/>
          </a:xfrm>
        </p:spPr>
        <p:txBody>
          <a:bodyPr>
            <a:normAutofit/>
          </a:bodyPr>
          <a:lstStyle/>
          <a:p>
            <a:pPr marL="0" indent="0" algn="just">
              <a:lnSpc>
                <a:spcPct val="150000"/>
              </a:lnSpc>
              <a:buNone/>
            </a:pPr>
            <a:r>
              <a:rPr lang="es-MX" sz="2000" dirty="0" smtClean="0">
                <a:latin typeface="Arial Black" panose="020B0A04020102020204" pitchFamily="34" charset="0"/>
              </a:rPr>
              <a:t>Poda de saneamiento. Se </a:t>
            </a:r>
            <a:r>
              <a:rPr lang="es-MX" sz="2000" dirty="0">
                <a:latin typeface="Arial Black" panose="020B0A04020102020204" pitchFamily="34" charset="0"/>
              </a:rPr>
              <a:t>realiza </a:t>
            </a:r>
            <a:r>
              <a:rPr lang="es-MX" sz="2000" dirty="0" smtClean="0">
                <a:latin typeface="Arial Black" panose="020B0A04020102020204" pitchFamily="34" charset="0"/>
              </a:rPr>
              <a:t>de </a:t>
            </a:r>
            <a:r>
              <a:rPr lang="es-MX" sz="2000" dirty="0">
                <a:latin typeface="Arial Black" panose="020B0A04020102020204" pitchFamily="34" charset="0"/>
              </a:rPr>
              <a:t>forma rutinaria </a:t>
            </a:r>
            <a:r>
              <a:rPr lang="es-MX" sz="2000" dirty="0" smtClean="0">
                <a:latin typeface="Arial Black" panose="020B0A04020102020204" pitchFamily="34" charset="0"/>
              </a:rPr>
              <a:t>y se considera de mantenimiento</a:t>
            </a:r>
            <a:r>
              <a:rPr lang="es-MX" sz="2000" dirty="0">
                <a:latin typeface="Arial Black" panose="020B0A04020102020204" pitchFamily="34" charset="0"/>
              </a:rPr>
              <a:t>, limitándose a la eliminación de ramas </a:t>
            </a:r>
            <a:r>
              <a:rPr lang="es-MX" sz="2000" dirty="0" smtClean="0">
                <a:latin typeface="Arial Black" panose="020B0A04020102020204" pitchFamily="34" charset="0"/>
              </a:rPr>
              <a:t>secas, atacadas </a:t>
            </a:r>
            <a:r>
              <a:rPr lang="es-MX" sz="2000" dirty="0">
                <a:latin typeface="Arial Black" panose="020B0A04020102020204" pitchFamily="34" charset="0"/>
              </a:rPr>
              <a:t>por </a:t>
            </a:r>
            <a:r>
              <a:rPr lang="es-MX" sz="2000" dirty="0" smtClean="0">
                <a:latin typeface="Arial Black" panose="020B0A04020102020204" pitchFamily="34" charset="0"/>
              </a:rPr>
              <a:t>plagas, enfermas o de posición muy vertical (Prieto-Martínez </a:t>
            </a:r>
            <a:r>
              <a:rPr lang="es-MX" sz="2000" i="1" dirty="0" smtClean="0">
                <a:latin typeface="Arial Black" panose="020B0A04020102020204" pitchFamily="34" charset="0"/>
              </a:rPr>
              <a:t>et al</a:t>
            </a:r>
            <a:r>
              <a:rPr lang="es-MX" sz="2000" dirty="0" smtClean="0">
                <a:latin typeface="Arial Black" panose="020B0A04020102020204" pitchFamily="34" charset="0"/>
              </a:rPr>
              <a:t>., 2005).</a:t>
            </a:r>
            <a:endParaRPr lang="es-MX" sz="2000" dirty="0"/>
          </a:p>
        </p:txBody>
      </p:sp>
      <p:sp>
        <p:nvSpPr>
          <p:cNvPr id="4" name="CuadroTexto 3"/>
          <p:cNvSpPr txBox="1"/>
          <p:nvPr/>
        </p:nvSpPr>
        <p:spPr>
          <a:xfrm>
            <a:off x="683568" y="3861048"/>
            <a:ext cx="7704856" cy="1891159"/>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Poda de rejuvenecimiento. Sr realiza en árboles </a:t>
            </a:r>
            <a:r>
              <a:rPr lang="es-MX" sz="2000" dirty="0">
                <a:latin typeface="Arial Black" panose="020B0A04020102020204" pitchFamily="34" charset="0"/>
              </a:rPr>
              <a:t>con demasiado crecimiento, sombreados y poca </a:t>
            </a:r>
            <a:r>
              <a:rPr lang="es-MX" sz="2000" dirty="0" smtClean="0">
                <a:latin typeface="Arial Black" panose="020B0A04020102020204" pitchFamily="34" charset="0"/>
              </a:rPr>
              <a:t>producción, </a:t>
            </a:r>
            <a:r>
              <a:rPr lang="es-MX" sz="2000" dirty="0">
                <a:latin typeface="Arial Black" panose="020B0A04020102020204" pitchFamily="34" charset="0"/>
              </a:rPr>
              <a:t>consiste en </a:t>
            </a:r>
            <a:r>
              <a:rPr lang="es-MX" sz="2000" dirty="0" smtClean="0">
                <a:latin typeface="Arial Black" panose="020B0A04020102020204" pitchFamily="34" charset="0"/>
              </a:rPr>
              <a:t>conservar sólo </a:t>
            </a:r>
            <a:r>
              <a:rPr lang="es-MX" sz="2000" dirty="0">
                <a:latin typeface="Arial Black" panose="020B0A04020102020204" pitchFamily="34" charset="0"/>
              </a:rPr>
              <a:t>las ramas estructurales. </a:t>
            </a:r>
          </a:p>
        </p:txBody>
      </p:sp>
    </p:spTree>
    <p:extLst>
      <p:ext uri="{BB962C8B-B14F-4D97-AF65-F5344CB8AC3E}">
        <p14:creationId xmlns:p14="http://schemas.microsoft.com/office/powerpoint/2010/main" val="17657515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83568" y="620688"/>
            <a:ext cx="7704856" cy="4708981"/>
          </a:xfrm>
          <a:prstGeom prst="rect">
            <a:avLst/>
          </a:prstGeom>
        </p:spPr>
        <p:txBody>
          <a:bodyPr wrap="square">
            <a:spAutoFit/>
          </a:bodyPr>
          <a:lstStyle/>
          <a:p>
            <a:pPr indent="-342900" algn="just">
              <a:lnSpc>
                <a:spcPct val="150000"/>
              </a:lnSpc>
            </a:pPr>
            <a:r>
              <a:rPr lang="es-MX" sz="2000" dirty="0">
                <a:latin typeface="Arial Black" panose="020B0A04020102020204" pitchFamily="34" charset="0"/>
              </a:rPr>
              <a:t>Las podas se realizan para evitar que los árboles se crucen en ellos ya que la falta de luz solar inhibe el desarrollo floral e incrementa la incidencia de hongos. Se pueden realizar de manera manual o mecánica y la fecha límites el mes de julio, cuando se pretenda tener brotes vegetativos para la siguiente floración (Noriega-Cantú et al., 2014).</a:t>
            </a:r>
          </a:p>
          <a:p>
            <a:pPr indent="-342900" algn="just">
              <a:lnSpc>
                <a:spcPct val="150000"/>
              </a:lnSpc>
            </a:pPr>
            <a:endParaRPr lang="es-MX" sz="2000" dirty="0" smtClean="0">
              <a:latin typeface="Arial Black" panose="020B0A04020102020204" pitchFamily="34" charset="0"/>
            </a:endParaRPr>
          </a:p>
          <a:p>
            <a:pPr algn="just">
              <a:lnSpc>
                <a:spcPct val="150000"/>
              </a:lnSpc>
            </a:pPr>
            <a:r>
              <a:rPr lang="es-MX" sz="2000" dirty="0" smtClean="0">
                <a:latin typeface="Arial Black" panose="020B0A04020102020204" pitchFamily="34" charset="0"/>
              </a:rPr>
              <a:t>Es </a:t>
            </a:r>
            <a:r>
              <a:rPr lang="es-MX" sz="2000" dirty="0">
                <a:latin typeface="Arial Black" panose="020B0A04020102020204" pitchFamily="34" charset="0"/>
              </a:rPr>
              <a:t>importante obtener una copa baja que facilite las labores culturales y la cosecha.</a:t>
            </a:r>
          </a:p>
        </p:txBody>
      </p:sp>
    </p:spTree>
    <p:extLst>
      <p:ext uri="{BB962C8B-B14F-4D97-AF65-F5344CB8AC3E}">
        <p14:creationId xmlns:p14="http://schemas.microsoft.com/office/powerpoint/2010/main" val="32131312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27584" y="260648"/>
            <a:ext cx="7632848" cy="3323987"/>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Cosecha</a:t>
            </a:r>
          </a:p>
          <a:p>
            <a:pPr algn="just">
              <a:lnSpc>
                <a:spcPct val="150000"/>
              </a:lnSpc>
            </a:pPr>
            <a:endParaRPr lang="es-MX" sz="2000" dirty="0" smtClean="0">
              <a:latin typeface="Arial Black" panose="020B0A04020102020204" pitchFamily="34" charset="0"/>
            </a:endParaRPr>
          </a:p>
          <a:p>
            <a:pPr algn="just">
              <a:lnSpc>
                <a:spcPct val="150000"/>
              </a:lnSpc>
            </a:pPr>
            <a:r>
              <a:rPr lang="es-MX" sz="2000" dirty="0" smtClean="0">
                <a:latin typeface="Arial Black" panose="020B0A04020102020204" pitchFamily="34" charset="0"/>
              </a:rPr>
              <a:t>Se debe recolectar el producto de forma tal que mantenga su calidad y sanidad, procurando que las herramientas y los contenedores estén diseñados para facilitar la limpieza y desinfección (Prieto-Martínez et al., 2005).</a:t>
            </a:r>
            <a:endParaRPr lang="es-MX" sz="2000" dirty="0">
              <a:latin typeface="Arial Black" panose="020B0A04020102020204" pitchFamily="34" charset="0"/>
            </a:endParaRPr>
          </a:p>
        </p:txBody>
      </p:sp>
      <p:sp>
        <p:nvSpPr>
          <p:cNvPr id="5" name="Rectángulo 4"/>
          <p:cNvSpPr/>
          <p:nvPr/>
        </p:nvSpPr>
        <p:spPr>
          <a:xfrm>
            <a:off x="827584" y="4149080"/>
            <a:ext cx="7662019" cy="1891159"/>
          </a:xfrm>
          <a:prstGeom prst="rect">
            <a:avLst/>
          </a:prstGeom>
        </p:spPr>
        <p:txBody>
          <a:bodyPr wrap="square">
            <a:spAutoFit/>
          </a:bodyPr>
          <a:lstStyle/>
          <a:p>
            <a:pPr algn="just">
              <a:lnSpc>
                <a:spcPct val="150000"/>
              </a:lnSpc>
            </a:pPr>
            <a:r>
              <a:rPr lang="es-MX" sz="2000" dirty="0">
                <a:latin typeface="Arial Black" panose="020B0A04020102020204" pitchFamily="34" charset="0"/>
              </a:rPr>
              <a:t>El fruto de mango requiere de 105 a 140 días para alcanzar su madurez fisiológica. Las variedades criollas son más precoces que las </a:t>
            </a:r>
            <a:r>
              <a:rPr lang="es-MX" sz="2000" dirty="0" smtClean="0">
                <a:latin typeface="Arial Black" panose="020B0A04020102020204" pitchFamily="34" charset="0"/>
              </a:rPr>
              <a:t>mejoradas (Rodríguez-</a:t>
            </a:r>
            <a:r>
              <a:rPr lang="es-MX" sz="2000" dirty="0" err="1">
                <a:latin typeface="Arial Black" panose="020B0A04020102020204" pitchFamily="34" charset="0"/>
              </a:rPr>
              <a:t>C</a:t>
            </a:r>
            <a:r>
              <a:rPr lang="es-MX" sz="2000" dirty="0" err="1" smtClean="0">
                <a:latin typeface="Arial Black" panose="020B0A04020102020204" pitchFamily="34" charset="0"/>
              </a:rPr>
              <a:t>edillos</a:t>
            </a:r>
            <a:r>
              <a:rPr lang="es-MX" sz="2000" dirty="0" smtClean="0">
                <a:latin typeface="Arial Black" panose="020B0A04020102020204" pitchFamily="34" charset="0"/>
              </a:rPr>
              <a:t> et al., 2002).</a:t>
            </a:r>
            <a:endParaRPr lang="es-MX" sz="2000" dirty="0">
              <a:latin typeface="Arial Black" panose="020B0A04020102020204" pitchFamily="34" charset="0"/>
            </a:endParaRPr>
          </a:p>
        </p:txBody>
      </p:sp>
    </p:spTree>
    <p:extLst>
      <p:ext uri="{BB962C8B-B14F-4D97-AF65-F5344CB8AC3E}">
        <p14:creationId xmlns:p14="http://schemas.microsoft.com/office/powerpoint/2010/main" val="18876805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5576" y="620688"/>
            <a:ext cx="7776864" cy="3323987"/>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El mango, como fruto climatérico, madura adherido al árbol pero para que alcance su máxima calidad se cosecha cuando la piel cambia de color verde y aparece el color característico de la variedad, de manera paralela se puede constatar el cambio de color de la pulpa, que torna de verde claro a amarillo (Rodríguez-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smtClean="0">
                <a:latin typeface="Arial Black" panose="020B0A04020102020204" pitchFamily="34" charset="0"/>
              </a:rPr>
              <a:t>et al</a:t>
            </a:r>
            <a:r>
              <a:rPr lang="es-MX" sz="2000" dirty="0" smtClean="0">
                <a:latin typeface="Arial Black" panose="020B0A04020102020204" pitchFamily="34" charset="0"/>
              </a:rPr>
              <a:t>., 2002).</a:t>
            </a:r>
          </a:p>
        </p:txBody>
      </p:sp>
    </p:spTree>
    <p:extLst>
      <p:ext uri="{BB962C8B-B14F-4D97-AF65-F5344CB8AC3E}">
        <p14:creationId xmlns:p14="http://schemas.microsoft.com/office/powerpoint/2010/main" val="20291709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83568" y="764704"/>
            <a:ext cx="7776864" cy="2814488"/>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La recolección debe hacer con una pértiga que en su extremo lleve una bolsa con navaja para cortar los pedúnculo, después los frutos se acomodan en recipientes de madera o plástico para ser trasladados a la zona de selección y empaque </a:t>
            </a:r>
            <a:r>
              <a:rPr lang="es-MX" sz="2000" dirty="0">
                <a:latin typeface="Arial Black" panose="020B0A04020102020204" pitchFamily="34" charset="0"/>
              </a:rPr>
              <a:t>(Rodríguez-</a:t>
            </a:r>
            <a:r>
              <a:rPr lang="es-MX" sz="2000" dirty="0" err="1">
                <a:latin typeface="Arial Black" panose="020B0A04020102020204" pitchFamily="34" charset="0"/>
              </a:rPr>
              <a:t>Cedillos</a:t>
            </a:r>
            <a:r>
              <a:rPr lang="es-MX" sz="2000" dirty="0">
                <a:latin typeface="Arial Black" panose="020B0A04020102020204" pitchFamily="34" charset="0"/>
              </a:rPr>
              <a:t> </a:t>
            </a:r>
            <a:r>
              <a:rPr lang="es-MX" sz="2000" i="1" dirty="0">
                <a:latin typeface="Arial Black" panose="020B0A04020102020204" pitchFamily="34" charset="0"/>
              </a:rPr>
              <a:t>et al</a:t>
            </a:r>
            <a:r>
              <a:rPr lang="es-MX" sz="2000" dirty="0">
                <a:latin typeface="Arial Black" panose="020B0A04020102020204" pitchFamily="34" charset="0"/>
              </a:rPr>
              <a:t>., 2002).</a:t>
            </a:r>
          </a:p>
        </p:txBody>
      </p:sp>
    </p:spTree>
    <p:extLst>
      <p:ext uri="{BB962C8B-B14F-4D97-AF65-F5344CB8AC3E}">
        <p14:creationId xmlns:p14="http://schemas.microsoft.com/office/powerpoint/2010/main" val="2948166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5576" y="548680"/>
            <a:ext cx="7742684" cy="2968351"/>
          </a:xfrm>
        </p:spPr>
        <p:txBody>
          <a:bodyPr>
            <a:normAutofit/>
          </a:bodyPr>
          <a:lstStyle/>
          <a:p>
            <a:pPr marL="0" indent="0" algn="just">
              <a:lnSpc>
                <a:spcPct val="150000"/>
              </a:lnSpc>
              <a:buNone/>
            </a:pPr>
            <a:r>
              <a:rPr lang="es-MX" sz="2000" dirty="0" smtClean="0">
                <a:latin typeface="Arial Black" panose="020B0A04020102020204" pitchFamily="34" charset="0"/>
              </a:rPr>
              <a:t>Según datos, para el año 2000 y a nivel mundial, se cultivaron 2’161,276 hectáreas con una producción 22’270,000 toneladas de fruta. México ocupa el 4° lugar después de India, China y Tailandia, pero es el primer exportador de fruta en fresco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dirty="0" smtClean="0">
              <a:latin typeface="Arial Black" panose="020B0A04020102020204" pitchFamily="34" charset="0"/>
            </a:endParaRPr>
          </a:p>
        </p:txBody>
      </p:sp>
    </p:spTree>
    <p:extLst>
      <p:ext uri="{BB962C8B-B14F-4D97-AF65-F5344CB8AC3E}">
        <p14:creationId xmlns:p14="http://schemas.microsoft.com/office/powerpoint/2010/main" val="6380004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80728"/>
            <a:ext cx="6336704" cy="4464496"/>
          </a:xfrm>
        </p:spPr>
        <p:txBody>
          <a:bodyPr>
            <a:noAutofit/>
          </a:bodyPr>
          <a:lstStyle/>
          <a:p>
            <a:pPr marL="0" indent="0" algn="just">
              <a:lnSpc>
                <a:spcPct val="150000"/>
              </a:lnSpc>
              <a:buNone/>
            </a:pPr>
            <a:r>
              <a:rPr lang="es-MX" sz="2000" b="1" dirty="0" err="1" smtClean="0">
                <a:latin typeface="Arial Black" panose="020B0A04020102020204" pitchFamily="34" charset="0"/>
              </a:rPr>
              <a:t>Trips</a:t>
            </a:r>
            <a:endParaRPr lang="es-MX" sz="2000" b="1" dirty="0" smtClean="0">
              <a:latin typeface="Arial Black" panose="020B0A04020102020204" pitchFamily="34" charset="0"/>
            </a:endParaRPr>
          </a:p>
          <a:p>
            <a:pPr marL="0" indent="0" algn="just">
              <a:lnSpc>
                <a:spcPct val="150000"/>
              </a:lnSpc>
              <a:buNone/>
            </a:pPr>
            <a:r>
              <a:rPr lang="es-MX" sz="2000" b="1" dirty="0">
                <a:latin typeface="Arial Black" panose="020B0A04020102020204" pitchFamily="34" charset="0"/>
              </a:rPr>
              <a:t>Insectos que se caracterizan por tener un aparato bucal raspador-picador; se alimentan a base de polen, follaje, inflorescencias y frutos. Las ninfas y los adultos se agrupan en las nervaduras de las hojas y el daño provoca la caída de flores, hojas y frutos pequeños (Prieto-Martínez et al., 2005)</a:t>
            </a:r>
            <a:r>
              <a:rPr lang="es-MX" sz="2000" dirty="0">
                <a:latin typeface="Arial Black" panose="020B0A04020102020204" pitchFamily="34" charset="0"/>
              </a:rPr>
              <a:t>.</a:t>
            </a:r>
          </a:p>
          <a:p>
            <a:pPr marL="0" indent="0" algn="just">
              <a:lnSpc>
                <a:spcPct val="150000"/>
              </a:lnSpc>
              <a:buNone/>
            </a:pPr>
            <a:endParaRPr lang="es-MX" sz="2000" b="1" dirty="0" smtClean="0">
              <a:latin typeface="Arial Black" panose="020B0A04020102020204" pitchFamily="34" charset="0"/>
            </a:endParaRPr>
          </a:p>
          <a:p>
            <a:pPr marL="0" indent="0" algn="just">
              <a:lnSpc>
                <a:spcPct val="150000"/>
              </a:lnSpc>
              <a:buNone/>
            </a:pPr>
            <a:endParaRPr lang="es-MX" sz="2000" dirty="0" smtClean="0">
              <a:latin typeface="Arial Black" panose="020B0A04020102020204" pitchFamily="34" charset="0"/>
            </a:endParaRPr>
          </a:p>
          <a:p>
            <a:pPr marL="0" indent="0" algn="just">
              <a:lnSpc>
                <a:spcPct val="150000"/>
              </a:lnSpc>
              <a:buNone/>
            </a:pPr>
            <a:endParaRPr lang="es-MX" sz="2000" dirty="0" smtClean="0">
              <a:latin typeface="Arial Black" panose="020B0A04020102020204" pitchFamily="34" charset="0"/>
            </a:endParaRPr>
          </a:p>
          <a:p>
            <a:pPr marL="0" indent="0" algn="just">
              <a:lnSpc>
                <a:spcPct val="150000"/>
              </a:lnSpc>
              <a:buNone/>
            </a:pPr>
            <a:endParaRPr lang="es-MX" sz="2000" dirty="0" smtClean="0">
              <a:latin typeface="Arial Black" panose="020B0A04020102020204" pitchFamily="34" charset="0"/>
            </a:endParaRPr>
          </a:p>
          <a:p>
            <a:pPr marL="0" indent="0" algn="just">
              <a:lnSpc>
                <a:spcPct val="150000"/>
              </a:lnSpc>
              <a:buNone/>
            </a:pPr>
            <a:endParaRPr lang="es-MX" sz="2000" dirty="0">
              <a:latin typeface="Arial Black" panose="020B0A04020102020204" pitchFamily="34" charset="0"/>
            </a:endParaRPr>
          </a:p>
          <a:p>
            <a:pPr marL="0" indent="0" algn="just">
              <a:lnSpc>
                <a:spcPct val="150000"/>
              </a:lnSpc>
              <a:buNone/>
            </a:pPr>
            <a:endParaRPr lang="es-MX" sz="2000" dirty="0">
              <a:latin typeface="Arial Black" panose="020B0A04020102020204" pitchFamily="34" charset="0"/>
            </a:endParaRPr>
          </a:p>
        </p:txBody>
      </p:sp>
      <p:sp>
        <p:nvSpPr>
          <p:cNvPr id="2" name="1 Rectángulo"/>
          <p:cNvSpPr/>
          <p:nvPr/>
        </p:nvSpPr>
        <p:spPr>
          <a:xfrm>
            <a:off x="467544" y="332656"/>
            <a:ext cx="3464984" cy="400110"/>
          </a:xfrm>
          <a:prstGeom prst="rect">
            <a:avLst/>
          </a:prstGeom>
        </p:spPr>
        <p:txBody>
          <a:bodyPr wrap="square">
            <a:spAutoFit/>
          </a:bodyPr>
          <a:lstStyle/>
          <a:p>
            <a:pPr algn="just"/>
            <a:r>
              <a:rPr lang="es-MX" sz="2000" dirty="0" smtClean="0">
                <a:latin typeface="Arial Black" panose="020B0A04020102020204" pitchFamily="34" charset="0"/>
              </a:rPr>
              <a:t>Plagas y Enfermedades</a:t>
            </a:r>
            <a:endParaRPr lang="es-MX" sz="2000" dirty="0">
              <a:latin typeface="Arial Black" panose="020B0A04020102020204"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626" t="28759" r="63417" b="34084"/>
          <a:stretch/>
        </p:blipFill>
        <p:spPr bwMode="auto">
          <a:xfrm>
            <a:off x="7164288" y="980728"/>
            <a:ext cx="1656184" cy="2718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4355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0" y="404664"/>
            <a:ext cx="7886700" cy="4968552"/>
          </a:xfrm>
        </p:spPr>
        <p:txBody>
          <a:bodyPr>
            <a:noAutofit/>
          </a:bodyPr>
          <a:lstStyle/>
          <a:p>
            <a:pPr marL="0" indent="0" algn="just">
              <a:lnSpc>
                <a:spcPct val="150000"/>
              </a:lnSpc>
              <a:buNone/>
            </a:pPr>
            <a:r>
              <a:rPr lang="es-MX" sz="2000" b="1" dirty="0">
                <a:latin typeface="Arial Black" panose="020B0A04020102020204" pitchFamily="34" charset="0"/>
              </a:rPr>
              <a:t>El muestreo para detectar la presencia de esta plaga, consiste en sacudir la panícula sobre un hoja blanca, si aparecen insectos en cinco panículas se procede a controlar la plaga (Noriega-Cantú et al., 2104).</a:t>
            </a:r>
            <a:endParaRPr lang="es-MX" sz="2000" b="1" dirty="0">
              <a:solidFill>
                <a:srgbClr val="FF0000"/>
              </a:solidFill>
              <a:latin typeface="Arial Black" panose="020B0A04020102020204" pitchFamily="34" charset="0"/>
            </a:endParaRPr>
          </a:p>
          <a:p>
            <a:pPr marL="0" indent="0" algn="just">
              <a:lnSpc>
                <a:spcPct val="150000"/>
              </a:lnSpc>
              <a:buNone/>
            </a:pPr>
            <a:r>
              <a:rPr lang="es-MX" sz="2000" dirty="0" smtClean="0">
                <a:latin typeface="Arial Black" panose="020B0A04020102020204" pitchFamily="34" charset="0"/>
              </a:rPr>
              <a:t>De ser así, puede </a:t>
            </a:r>
            <a:r>
              <a:rPr lang="es-MX" sz="2000" dirty="0">
                <a:latin typeface="Arial Black" panose="020B0A04020102020204" pitchFamily="34" charset="0"/>
              </a:rPr>
              <a:t>ser necesario realizar una o dos aplicaciones de insecticidas para  esta plaga, la primera cuando se alcance al inicio de la floración y la segunda en la primera fase de desarrollo del fruto </a:t>
            </a:r>
            <a:r>
              <a:rPr lang="es-MX" sz="2000" b="1" dirty="0">
                <a:latin typeface="Arial Black" panose="020B0A04020102020204" pitchFamily="34" charset="0"/>
              </a:rPr>
              <a:t>(Prieto-Martínez et al., 2005</a:t>
            </a:r>
            <a:r>
              <a:rPr lang="es-MX" sz="2000" b="1" dirty="0" smtClean="0">
                <a:latin typeface="Arial Black" panose="020B0A04020102020204" pitchFamily="34" charset="0"/>
              </a:rPr>
              <a:t>)</a:t>
            </a:r>
            <a:r>
              <a:rPr lang="es-MX" sz="2000" dirty="0" smtClean="0">
                <a:latin typeface="Arial Black" panose="020B0A04020102020204" pitchFamily="34" charset="0"/>
              </a:rPr>
              <a:t>.</a:t>
            </a:r>
            <a:endParaRPr lang="es-MX" sz="2000" dirty="0"/>
          </a:p>
        </p:txBody>
      </p:sp>
    </p:spTree>
    <p:extLst>
      <p:ext uri="{BB962C8B-B14F-4D97-AF65-F5344CB8AC3E}">
        <p14:creationId xmlns:p14="http://schemas.microsoft.com/office/powerpoint/2010/main" val="5961948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3845" y="365760"/>
            <a:ext cx="7754578" cy="2559184"/>
          </a:xfrm>
        </p:spPr>
        <p:txBody>
          <a:bodyPr>
            <a:noAutofit/>
          </a:bodyPr>
          <a:lstStyle/>
          <a:p>
            <a:pPr marL="0" indent="0" algn="just">
              <a:lnSpc>
                <a:spcPct val="150000"/>
              </a:lnSpc>
            </a:pPr>
            <a:r>
              <a:rPr lang="es-MX" sz="2000" dirty="0" smtClean="0">
                <a:latin typeface="Arial Black" panose="020B0A04020102020204" pitchFamily="34" charset="0"/>
              </a:rPr>
              <a:t>Algunos </a:t>
            </a:r>
            <a:r>
              <a:rPr lang="es-MX" sz="2000" dirty="0">
                <a:latin typeface="Arial Black" panose="020B0A04020102020204" pitchFamily="34" charset="0"/>
              </a:rPr>
              <a:t>productos que se pueden aplicar son </a:t>
            </a:r>
            <a:r>
              <a:rPr lang="es-MX" sz="2000" dirty="0" err="1">
                <a:latin typeface="Arial Black" panose="020B0A04020102020204" pitchFamily="34" charset="0"/>
              </a:rPr>
              <a:t>malatión</a:t>
            </a:r>
            <a:r>
              <a:rPr lang="es-MX" sz="2000" dirty="0">
                <a:latin typeface="Arial Black" panose="020B0A04020102020204" pitchFamily="34" charset="0"/>
              </a:rPr>
              <a:t>, </a:t>
            </a:r>
            <a:r>
              <a:rPr lang="es-MX" sz="2000" dirty="0" err="1">
                <a:latin typeface="Arial Black" panose="020B0A04020102020204" pitchFamily="34" charset="0"/>
              </a:rPr>
              <a:t>paratión</a:t>
            </a:r>
            <a:r>
              <a:rPr lang="es-MX" sz="2000" dirty="0">
                <a:latin typeface="Arial Black" panose="020B0A04020102020204" pitchFamily="34" charset="0"/>
              </a:rPr>
              <a:t> metílico, </a:t>
            </a:r>
            <a:r>
              <a:rPr lang="es-MX" sz="2000" dirty="0" err="1">
                <a:latin typeface="Arial Black" panose="020B0A04020102020204" pitchFamily="34" charset="0"/>
              </a:rPr>
              <a:t>folidol</a:t>
            </a:r>
            <a:r>
              <a:rPr lang="es-MX" sz="2000" dirty="0">
                <a:latin typeface="Arial Black" panose="020B0A04020102020204" pitchFamily="34" charset="0"/>
              </a:rPr>
              <a:t> en dosis de 100 a 150 cc por 100 L de agua (Espinosa-Aburto et al., 2006).</a:t>
            </a:r>
            <a:endParaRPr lang="es-MX" sz="2000" dirty="0"/>
          </a:p>
        </p:txBody>
      </p:sp>
      <p:sp>
        <p:nvSpPr>
          <p:cNvPr id="4" name="CuadroTexto 3"/>
          <p:cNvSpPr txBox="1"/>
          <p:nvPr/>
        </p:nvSpPr>
        <p:spPr>
          <a:xfrm>
            <a:off x="633844" y="3429000"/>
            <a:ext cx="7754579" cy="1477328"/>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El control cultural consiste en mantener la huerta libre de malezas, lo cual evita la presencia de hospederos </a:t>
            </a:r>
            <a:r>
              <a:rPr lang="es-MX" sz="2000" b="1" dirty="0">
                <a:latin typeface="Arial Black" panose="020B0A04020102020204" pitchFamily="34" charset="0"/>
              </a:rPr>
              <a:t>(Prieto-Martínez et al., 2005)</a:t>
            </a:r>
            <a:r>
              <a:rPr lang="es-MX" sz="2000" dirty="0">
                <a:latin typeface="Arial Black" panose="020B0A04020102020204" pitchFamily="34" charset="0"/>
              </a:rPr>
              <a:t>.</a:t>
            </a:r>
          </a:p>
        </p:txBody>
      </p:sp>
    </p:spTree>
    <p:extLst>
      <p:ext uri="{BB962C8B-B14F-4D97-AF65-F5344CB8AC3E}">
        <p14:creationId xmlns:p14="http://schemas.microsoft.com/office/powerpoint/2010/main" val="31728448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5590" y="1700808"/>
            <a:ext cx="2352675" cy="2138451"/>
          </a:xfrm>
          <a:prstGeom prst="rect">
            <a:avLst/>
          </a:prstGeom>
        </p:spPr>
      </p:pic>
      <p:sp>
        <p:nvSpPr>
          <p:cNvPr id="4" name="Rectángulo 3"/>
          <p:cNvSpPr/>
          <p:nvPr/>
        </p:nvSpPr>
        <p:spPr>
          <a:xfrm>
            <a:off x="683568" y="1195967"/>
            <a:ext cx="6552728" cy="4247317"/>
          </a:xfrm>
          <a:prstGeom prst="rect">
            <a:avLst/>
          </a:prstGeom>
        </p:spPr>
        <p:txBody>
          <a:bodyPr wrap="square">
            <a:spAutoFit/>
          </a:bodyPr>
          <a:lstStyle/>
          <a:p>
            <a:pPr>
              <a:lnSpc>
                <a:spcPct val="150000"/>
              </a:lnSpc>
            </a:pPr>
            <a:r>
              <a:rPr lang="es-MX" sz="2000" b="1" dirty="0" smtClean="0">
                <a:latin typeface="Arial Black" panose="020B0A04020102020204" pitchFamily="34" charset="0"/>
              </a:rPr>
              <a:t>Aunque existen muchas especies que atacan los frutos sobresalen por dañinas: </a:t>
            </a:r>
            <a:r>
              <a:rPr lang="es-MX" sz="2000" b="1" i="1" dirty="0" err="1" smtClean="0">
                <a:latin typeface="Arial Black" panose="020B0A04020102020204" pitchFamily="34" charset="0"/>
              </a:rPr>
              <a:t>Anastrepha</a:t>
            </a:r>
            <a:r>
              <a:rPr lang="es-MX" sz="2000" b="1" dirty="0" smtClean="0">
                <a:latin typeface="Arial Black" panose="020B0A04020102020204" pitchFamily="34" charset="0"/>
              </a:rPr>
              <a:t> </a:t>
            </a:r>
            <a:r>
              <a:rPr lang="es-MX" sz="2000" b="1" i="1" dirty="0" err="1" smtClean="0">
                <a:latin typeface="Arial Black" panose="020B0A04020102020204" pitchFamily="34" charset="0"/>
              </a:rPr>
              <a:t>obliqua</a:t>
            </a:r>
            <a:r>
              <a:rPr lang="es-MX" sz="2000" b="1" dirty="0" smtClean="0">
                <a:latin typeface="Arial Black" panose="020B0A04020102020204" pitchFamily="34" charset="0"/>
              </a:rPr>
              <a:t>; A. serpentina; A. </a:t>
            </a:r>
            <a:r>
              <a:rPr lang="es-MX" sz="2000" b="1" dirty="0" err="1" smtClean="0">
                <a:latin typeface="Arial Black" panose="020B0A04020102020204" pitchFamily="34" charset="0"/>
              </a:rPr>
              <a:t>striata</a:t>
            </a:r>
            <a:r>
              <a:rPr lang="es-MX" sz="2000" b="1" dirty="0">
                <a:latin typeface="Arial Black" panose="020B0A04020102020204" pitchFamily="34" charset="0"/>
              </a:rPr>
              <a:t>.</a:t>
            </a:r>
            <a:r>
              <a:rPr lang="es-MX" sz="2000" b="1" dirty="0" smtClean="0">
                <a:latin typeface="Arial Black" panose="020B0A04020102020204" pitchFamily="34" charset="0"/>
              </a:rPr>
              <a:t> El Género es endémico del América y esta restringido a ambientes tropicales y subtropicales y se encuentra distribuido desde el sur de Estados Unidos hasta el norte de Argentina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b="1" dirty="0">
              <a:latin typeface="Arial Black" panose="020B0A04020102020204" pitchFamily="34" charset="0"/>
            </a:endParaRPr>
          </a:p>
        </p:txBody>
      </p:sp>
      <p:sp>
        <p:nvSpPr>
          <p:cNvPr id="6" name="Rectángulo 5"/>
          <p:cNvSpPr/>
          <p:nvPr/>
        </p:nvSpPr>
        <p:spPr>
          <a:xfrm>
            <a:off x="683568" y="620688"/>
            <a:ext cx="2788456" cy="400110"/>
          </a:xfrm>
          <a:prstGeom prst="rect">
            <a:avLst/>
          </a:prstGeom>
        </p:spPr>
        <p:txBody>
          <a:bodyPr wrap="none">
            <a:spAutoFit/>
          </a:bodyPr>
          <a:lstStyle/>
          <a:p>
            <a:r>
              <a:rPr lang="es-MX" sz="2000" b="1" dirty="0">
                <a:latin typeface="Arial Black" panose="020B0A04020102020204" pitchFamily="34" charset="0"/>
              </a:rPr>
              <a:t>Moscas de la fruta</a:t>
            </a:r>
          </a:p>
        </p:txBody>
      </p:sp>
      <p:sp>
        <p:nvSpPr>
          <p:cNvPr id="3" name="CuadroTexto 2"/>
          <p:cNvSpPr txBox="1"/>
          <p:nvPr/>
        </p:nvSpPr>
        <p:spPr>
          <a:xfrm>
            <a:off x="827584" y="5589240"/>
            <a:ext cx="6120680" cy="646331"/>
          </a:xfrm>
          <a:prstGeom prst="rect">
            <a:avLst/>
          </a:prstGeom>
          <a:noFill/>
        </p:spPr>
        <p:txBody>
          <a:bodyPr wrap="square" rtlCol="0">
            <a:spAutoFit/>
          </a:bodyPr>
          <a:lstStyle/>
          <a:p>
            <a:r>
              <a:rPr lang="es-MX" dirty="0" smtClean="0">
                <a:latin typeface="Arial Black" panose="020B0A04020102020204" pitchFamily="34" charset="0"/>
              </a:rPr>
              <a:t>(</a:t>
            </a:r>
            <a:r>
              <a:rPr lang="es-MX" dirty="0">
                <a:latin typeface="Arial Black" panose="020B0A04020102020204" pitchFamily="34" charset="0"/>
              </a:rPr>
              <a:t>Espinosa-Aburto </a:t>
            </a:r>
            <a:r>
              <a:rPr lang="es-MX" i="1" dirty="0">
                <a:latin typeface="Arial Black" panose="020B0A04020102020204" pitchFamily="34" charset="0"/>
              </a:rPr>
              <a:t>et al</a:t>
            </a:r>
            <a:r>
              <a:rPr lang="es-MX" dirty="0">
                <a:latin typeface="Arial Black" panose="020B0A04020102020204" pitchFamily="34" charset="0"/>
              </a:rPr>
              <a:t>., 2006).</a:t>
            </a:r>
          </a:p>
          <a:p>
            <a:endParaRPr lang="es-MX" dirty="0"/>
          </a:p>
        </p:txBody>
      </p:sp>
    </p:spTree>
    <p:extLst>
      <p:ext uri="{BB962C8B-B14F-4D97-AF65-F5344CB8AC3E}">
        <p14:creationId xmlns:p14="http://schemas.microsoft.com/office/powerpoint/2010/main" val="24838852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a:xfrm>
            <a:off x="899592" y="620688"/>
            <a:ext cx="7488832" cy="244827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lnSpc>
                <a:spcPct val="150000"/>
              </a:lnSpc>
              <a:buFont typeface="Wingdings 2" pitchFamily="18" charset="2"/>
              <a:buNone/>
            </a:pPr>
            <a:r>
              <a:rPr lang="es-MX" sz="2000" dirty="0" smtClean="0">
                <a:latin typeface="Arial Black" panose="020B0A04020102020204" pitchFamily="34" charset="0"/>
              </a:rPr>
              <a:t>La mosca del mango, </a:t>
            </a:r>
            <a:r>
              <a:rPr lang="es-MX" sz="2000" b="1" i="1" dirty="0" err="1" smtClean="0">
                <a:latin typeface="Arial Black" panose="020B0A04020102020204" pitchFamily="34" charset="0"/>
              </a:rPr>
              <a:t>Anastrepha</a:t>
            </a:r>
            <a:r>
              <a:rPr lang="es-MX" sz="2000" b="1" i="1" dirty="0" smtClean="0">
                <a:latin typeface="Arial Black" panose="020B0A04020102020204" pitchFamily="34" charset="0"/>
              </a:rPr>
              <a:t> oblicua,</a:t>
            </a:r>
            <a:r>
              <a:rPr lang="es-MX" sz="2000" b="1" dirty="0" smtClean="0">
                <a:latin typeface="Arial Black" panose="020B0A04020102020204" pitchFamily="34" charset="0"/>
              </a:rPr>
              <a:t> es un díptero </a:t>
            </a:r>
            <a:r>
              <a:rPr lang="es-MX" sz="2000" dirty="0" smtClean="0">
                <a:latin typeface="Arial Black" panose="020B0A04020102020204" pitchFamily="34" charset="0"/>
              </a:rPr>
              <a:t>de un centímetro de longitud, con cuerpo amarillo, alas transparentes con manchas amarillas. Las larvas de esta mosca se alimentan de la pulpa del fruto, inutilizándola.</a:t>
            </a:r>
          </a:p>
        </p:txBody>
      </p:sp>
      <p:sp>
        <p:nvSpPr>
          <p:cNvPr id="6" name="CuadroTexto 5"/>
          <p:cNvSpPr txBox="1"/>
          <p:nvPr/>
        </p:nvSpPr>
        <p:spPr>
          <a:xfrm>
            <a:off x="899592" y="3501008"/>
            <a:ext cx="7416824" cy="2352824"/>
          </a:xfrm>
          <a:prstGeom prst="rect">
            <a:avLst/>
          </a:prstGeom>
          <a:noFill/>
        </p:spPr>
        <p:txBody>
          <a:bodyPr wrap="square" rtlCol="0">
            <a:spAutoFit/>
          </a:bodyPr>
          <a:lstStyle/>
          <a:p>
            <a:pPr algn="just">
              <a:lnSpc>
                <a:spcPct val="150000"/>
              </a:lnSpc>
            </a:pPr>
            <a:r>
              <a:rPr lang="es-MX" sz="2000" dirty="0">
                <a:latin typeface="Arial Black" panose="020B0A04020102020204" pitchFamily="34" charset="0"/>
              </a:rPr>
              <a:t>L</a:t>
            </a:r>
            <a:r>
              <a:rPr lang="es-MX" sz="2000" dirty="0" smtClean="0">
                <a:latin typeface="Arial Black" panose="020B0A04020102020204" pitchFamily="34" charset="0"/>
              </a:rPr>
              <a:t>a hembra de esta especie deposita un huevecillo en la cascara o el interior del fruto y pocos días después emerge una larva que al alimentarse y crecer contamina la pulpa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r>
              <a:rPr lang="es-MX" sz="2000" dirty="0" smtClean="0">
                <a:latin typeface="Arial Black" panose="020B0A04020102020204" pitchFamily="34" charset="0"/>
              </a:rPr>
              <a:t> </a:t>
            </a:r>
            <a:endParaRPr lang="es-MX" sz="2000" dirty="0">
              <a:latin typeface="Arial Black" panose="020B0A04020102020204" pitchFamily="34" charset="0"/>
            </a:endParaRPr>
          </a:p>
        </p:txBody>
      </p:sp>
    </p:spTree>
    <p:extLst>
      <p:ext uri="{BB962C8B-B14F-4D97-AF65-F5344CB8AC3E}">
        <p14:creationId xmlns:p14="http://schemas.microsoft.com/office/powerpoint/2010/main" val="290748844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67544" y="548680"/>
            <a:ext cx="8208912" cy="2400657"/>
          </a:xfrm>
          <a:prstGeom prst="rect">
            <a:avLst/>
          </a:prstGeom>
        </p:spPr>
        <p:txBody>
          <a:bodyPr wrap="square">
            <a:spAutoFit/>
          </a:bodyPr>
          <a:lstStyle/>
          <a:p>
            <a:pPr>
              <a:lnSpc>
                <a:spcPct val="150000"/>
              </a:lnSpc>
            </a:pPr>
            <a:r>
              <a:rPr lang="es-MX" sz="2000" dirty="0">
                <a:latin typeface="Arial Black" panose="020B0A04020102020204" pitchFamily="34" charset="0"/>
              </a:rPr>
              <a:t>La </a:t>
            </a:r>
            <a:r>
              <a:rPr lang="es-MX" sz="2000" dirty="0" smtClean="0">
                <a:latin typeface="Arial Black" panose="020B0A04020102020204" pitchFamily="34" charset="0"/>
              </a:rPr>
              <a:t>mosca es atacada por diferentes enemigos naturales: el hongo </a:t>
            </a:r>
            <a:r>
              <a:rPr lang="es-MX" sz="2000" i="1" dirty="0" err="1" smtClean="0">
                <a:latin typeface="Arial Black" panose="020B0A04020102020204" pitchFamily="34" charset="0"/>
              </a:rPr>
              <a:t>Stigmatomyces</a:t>
            </a:r>
            <a:r>
              <a:rPr lang="es-MX" sz="2000" i="1" dirty="0" smtClean="0">
                <a:latin typeface="Arial Black" panose="020B0A04020102020204" pitchFamily="34" charset="0"/>
              </a:rPr>
              <a:t> </a:t>
            </a:r>
            <a:r>
              <a:rPr lang="es-MX" sz="2000" i="1" dirty="0" err="1" smtClean="0">
                <a:latin typeface="Arial Black" panose="020B0A04020102020204" pitchFamily="34" charset="0"/>
              </a:rPr>
              <a:t>aciurae</a:t>
            </a:r>
            <a:r>
              <a:rPr lang="es-MX" sz="2000" dirty="0" smtClean="0">
                <a:latin typeface="Arial Black" panose="020B0A04020102020204" pitchFamily="34" charset="0"/>
              </a:rPr>
              <a:t>, los depredadores </a:t>
            </a:r>
            <a:r>
              <a:rPr lang="es-MX" sz="2000" i="1" dirty="0" err="1" smtClean="0">
                <a:latin typeface="Arial Black" panose="020B0A04020102020204" pitchFamily="34" charset="0"/>
              </a:rPr>
              <a:t>Xenophygus</a:t>
            </a:r>
            <a:r>
              <a:rPr lang="es-MX" sz="2000" i="1" dirty="0" smtClean="0">
                <a:latin typeface="Arial Black" panose="020B0A04020102020204" pitchFamily="34" charset="0"/>
              </a:rPr>
              <a:t> </a:t>
            </a:r>
            <a:r>
              <a:rPr lang="es-MX" sz="2000" i="1" dirty="0" err="1" smtClean="0">
                <a:latin typeface="Arial Black" panose="020B0A04020102020204" pitchFamily="34" charset="0"/>
              </a:rPr>
              <a:t>analis</a:t>
            </a:r>
            <a:r>
              <a:rPr lang="es-MX" sz="2000" dirty="0" smtClean="0">
                <a:latin typeface="Arial Black" panose="020B0A04020102020204" pitchFamily="34" charset="0"/>
              </a:rPr>
              <a:t> (</a:t>
            </a:r>
            <a:r>
              <a:rPr lang="es-MX" sz="2000" dirty="0" err="1" smtClean="0">
                <a:latin typeface="Arial Black" panose="020B0A04020102020204" pitchFamily="34" charset="0"/>
              </a:rPr>
              <a:t>Coleoptera</a:t>
            </a:r>
            <a:r>
              <a:rPr lang="es-MX" sz="2000" dirty="0" smtClean="0">
                <a:latin typeface="Arial Black" panose="020B0A04020102020204" pitchFamily="34" charset="0"/>
              </a:rPr>
              <a:t>) y </a:t>
            </a:r>
            <a:r>
              <a:rPr lang="es-MX" sz="2000" i="1" dirty="0" err="1" smtClean="0">
                <a:latin typeface="Arial Black" panose="020B0A04020102020204" pitchFamily="34" charset="0"/>
              </a:rPr>
              <a:t>Solepnosis</a:t>
            </a:r>
            <a:r>
              <a:rPr lang="es-MX" sz="2000" i="1" dirty="0" smtClean="0">
                <a:latin typeface="Arial Black" panose="020B0A04020102020204" pitchFamily="34" charset="0"/>
              </a:rPr>
              <a:t> </a:t>
            </a:r>
            <a:r>
              <a:rPr lang="es-MX" sz="2000" i="1" dirty="0" err="1" smtClean="0">
                <a:latin typeface="Arial Black" panose="020B0A04020102020204" pitchFamily="34" charset="0"/>
              </a:rPr>
              <a:t>geminata</a:t>
            </a:r>
            <a:r>
              <a:rPr lang="es-MX" sz="2000" dirty="0" smtClean="0">
                <a:latin typeface="Arial Black" panose="020B0A04020102020204" pitchFamily="34" charset="0"/>
              </a:rPr>
              <a:t> (</a:t>
            </a:r>
            <a:r>
              <a:rPr lang="es-MX" sz="2000" dirty="0" err="1" smtClean="0">
                <a:latin typeface="Arial Black" panose="020B0A04020102020204" pitchFamily="34" charset="0"/>
              </a:rPr>
              <a:t>Himenoptera</a:t>
            </a:r>
            <a:r>
              <a:rPr lang="es-MX" sz="2000" dirty="0" smtClean="0">
                <a:latin typeface="Arial Black" panose="020B0A04020102020204" pitchFamily="34" charset="0"/>
              </a:rPr>
              <a:t>) que se alimentan de las larvas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dirty="0" smtClean="0">
              <a:latin typeface="Arial Black" panose="020B0A04020102020204" pitchFamily="34" charset="0"/>
            </a:endParaRPr>
          </a:p>
        </p:txBody>
      </p:sp>
      <p:sp>
        <p:nvSpPr>
          <p:cNvPr id="5" name="Rectángulo 4"/>
          <p:cNvSpPr/>
          <p:nvPr/>
        </p:nvSpPr>
        <p:spPr>
          <a:xfrm>
            <a:off x="521804" y="3212976"/>
            <a:ext cx="8100392" cy="3323987"/>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De manera preventiva, </a:t>
            </a:r>
            <a:r>
              <a:rPr lang="es-MX" sz="2000" dirty="0">
                <a:latin typeface="Arial Black" panose="020B0A04020102020204" pitchFamily="34" charset="0"/>
              </a:rPr>
              <a:t>se </a:t>
            </a:r>
            <a:r>
              <a:rPr lang="es-MX" sz="2000" dirty="0" smtClean="0">
                <a:latin typeface="Arial Black" panose="020B0A04020102020204" pitchFamily="34" charset="0"/>
              </a:rPr>
              <a:t>recolecta la </a:t>
            </a:r>
            <a:r>
              <a:rPr lang="es-MX" sz="2000" dirty="0">
                <a:latin typeface="Arial Black" panose="020B0A04020102020204" pitchFamily="34" charset="0"/>
              </a:rPr>
              <a:t>fruta </a:t>
            </a:r>
            <a:r>
              <a:rPr lang="es-MX" sz="2000" dirty="0" smtClean="0">
                <a:latin typeface="Arial Black" panose="020B0A04020102020204" pitchFamily="34" charset="0"/>
              </a:rPr>
              <a:t>caída, </a:t>
            </a:r>
            <a:r>
              <a:rPr lang="es-MX" sz="2000" dirty="0">
                <a:latin typeface="Arial Black" panose="020B0A04020102020204" pitchFamily="34" charset="0"/>
              </a:rPr>
              <a:t>se entierra a 50 cm de profundidad o se deposita en un hueco y se aplica algún insecticida encima. </a:t>
            </a:r>
            <a:r>
              <a:rPr lang="es-MX" sz="2000" dirty="0" smtClean="0">
                <a:latin typeface="Arial Black" panose="020B0A04020102020204" pitchFamily="34" charset="0"/>
              </a:rPr>
              <a:t>Además, es conveniente </a:t>
            </a:r>
            <a:r>
              <a:rPr lang="es-MX" sz="2000" dirty="0">
                <a:latin typeface="Arial Black" panose="020B0A04020102020204" pitchFamily="34" charset="0"/>
              </a:rPr>
              <a:t>cosechar la fruta en punto sazón, ya que entre más tiempo permanezca en el árbol, más probabilidades tiene de ser atacada</a:t>
            </a:r>
            <a:r>
              <a:rPr lang="es-MX" sz="2000" dirty="0" smtClean="0">
                <a:latin typeface="Arial Black" panose="020B0A04020102020204" pitchFamily="34" charset="0"/>
              </a:rPr>
              <a:t>.</a:t>
            </a:r>
            <a:r>
              <a:rPr lang="es-MX" sz="2000" dirty="0">
                <a:solidFill>
                  <a:srgbClr val="FF0000"/>
                </a:solidFill>
                <a:latin typeface="Arial Black" panose="020B0A04020102020204" pitchFamily="34" charset="0"/>
              </a:rPr>
              <a:t> Se recomienda eliminar árboles hospederos (Mora-Montaño et al., </a:t>
            </a:r>
            <a:endParaRPr lang="es-MX" sz="2000" dirty="0">
              <a:latin typeface="Arial Black" panose="020B0A04020102020204" pitchFamily="34" charset="0"/>
            </a:endParaRPr>
          </a:p>
        </p:txBody>
      </p:sp>
    </p:spTree>
    <p:extLst>
      <p:ext uri="{BB962C8B-B14F-4D97-AF65-F5344CB8AC3E}">
        <p14:creationId xmlns:p14="http://schemas.microsoft.com/office/powerpoint/2010/main" val="10304429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3"/>
          <p:cNvSpPr txBox="1">
            <a:spLocks/>
          </p:cNvSpPr>
          <p:nvPr/>
        </p:nvSpPr>
        <p:spPr>
          <a:xfrm>
            <a:off x="837376" y="5517232"/>
            <a:ext cx="7344815" cy="1015663"/>
          </a:xfrm>
          <a:prstGeom prst="rect">
            <a:avLst/>
          </a:prstGeom>
        </p:spPr>
        <p:txBody>
          <a:bodyPr wrap="square">
            <a:spAutoFit/>
          </a:bodyPr>
          <a:lst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a:lstStyle>
          <a:p>
            <a:pPr marL="0" indent="0" algn="just">
              <a:lnSpc>
                <a:spcPct val="150000"/>
              </a:lnSpc>
              <a:buFont typeface="Wingdings 2" pitchFamily="18" charset="2"/>
              <a:buNone/>
            </a:pPr>
            <a:r>
              <a:rPr lang="es-MX" sz="2000" dirty="0" smtClean="0">
                <a:latin typeface="Arial Black" panose="020B0A04020102020204" pitchFamily="34" charset="0"/>
              </a:rPr>
              <a:t>Los adultos se combaten aplicando 100 cc de </a:t>
            </a:r>
            <a:r>
              <a:rPr lang="es-MX" sz="2000" dirty="0" err="1" smtClean="0">
                <a:latin typeface="Arial Black" panose="020B0A04020102020204" pitchFamily="34" charset="0"/>
              </a:rPr>
              <a:t>Actara</a:t>
            </a:r>
            <a:r>
              <a:rPr lang="es-ES" sz="2000" dirty="0" smtClean="0">
                <a:latin typeface="Arial Black" panose="020B0A04020102020204" pitchFamily="34" charset="0"/>
              </a:rPr>
              <a:t>® 25 WG por 100 litros de agua.</a:t>
            </a:r>
            <a:endParaRPr lang="es-MX" sz="2000" dirty="0">
              <a:latin typeface="Arial Black" panose="020B0A04020102020204" pitchFamily="34" charset="0"/>
            </a:endParaRPr>
          </a:p>
        </p:txBody>
      </p:sp>
      <p:sp>
        <p:nvSpPr>
          <p:cNvPr id="3" name="Rectángulo 2"/>
          <p:cNvSpPr/>
          <p:nvPr/>
        </p:nvSpPr>
        <p:spPr>
          <a:xfrm>
            <a:off x="837376" y="3429000"/>
            <a:ext cx="7344815" cy="1477328"/>
          </a:xfrm>
          <a:prstGeom prst="rect">
            <a:avLst/>
          </a:prstGeom>
        </p:spPr>
        <p:txBody>
          <a:bodyPr wrap="square">
            <a:spAutoFit/>
          </a:bodyPr>
          <a:lstStyle/>
          <a:p>
            <a:pPr>
              <a:lnSpc>
                <a:spcPct val="150000"/>
              </a:lnSpc>
            </a:pPr>
            <a:r>
              <a:rPr lang="es-ES" sz="2000" dirty="0" smtClean="0">
                <a:latin typeface="Arial Black" panose="020B0A04020102020204" pitchFamily="34" charset="0"/>
              </a:rPr>
              <a:t>Prieto-Martínez </a:t>
            </a:r>
            <a:r>
              <a:rPr lang="es-ES" sz="2000" i="1" dirty="0">
                <a:latin typeface="Arial Black" panose="020B0A04020102020204" pitchFamily="34" charset="0"/>
              </a:rPr>
              <a:t>et al</a:t>
            </a:r>
            <a:r>
              <a:rPr lang="es-MX" sz="2000" dirty="0" smtClean="0">
                <a:latin typeface="Arial Black" panose="020B0A04020102020204" pitchFamily="34" charset="0"/>
              </a:rPr>
              <a:t>. (2005), recomiendan el uso de </a:t>
            </a:r>
            <a:r>
              <a:rPr lang="es-MX" sz="2000" dirty="0" err="1" smtClean="0">
                <a:latin typeface="Arial Black" panose="020B0A04020102020204" pitchFamily="34" charset="0"/>
              </a:rPr>
              <a:t>Malathion</a:t>
            </a:r>
            <a:r>
              <a:rPr lang="es-MX" sz="2000" dirty="0" smtClean="0">
                <a:latin typeface="Arial Black" panose="020B0A04020102020204" pitchFamily="34" charset="0"/>
              </a:rPr>
              <a:t> 1000 como único producto autorizado para su control, combinado con cebo toxico</a:t>
            </a:r>
            <a:r>
              <a:rPr lang="es-ES" altLang="es-MX" sz="2000" b="1" dirty="0" smtClean="0">
                <a:latin typeface="Arial Black" panose="020B0A04020102020204" pitchFamily="34" charset="0"/>
              </a:rPr>
              <a:t>.</a:t>
            </a:r>
            <a:endParaRPr lang="es-MX" sz="2000" b="1" dirty="0">
              <a:latin typeface="Arial Black" panose="020B0A04020102020204" pitchFamily="34" charset="0"/>
            </a:endParaRPr>
          </a:p>
        </p:txBody>
      </p:sp>
      <p:sp>
        <p:nvSpPr>
          <p:cNvPr id="4" name="Rectángulo 3"/>
          <p:cNvSpPr/>
          <p:nvPr/>
        </p:nvSpPr>
        <p:spPr>
          <a:xfrm>
            <a:off x="755575" y="692696"/>
            <a:ext cx="7426615" cy="2400657"/>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En </a:t>
            </a:r>
            <a:r>
              <a:rPr lang="es-MX" sz="2000" dirty="0">
                <a:latin typeface="Arial Black" panose="020B0A04020102020204" pitchFamily="34" charset="0"/>
              </a:rPr>
              <a:t>fruta de exportación sobre todo el </a:t>
            </a:r>
            <a:r>
              <a:rPr lang="es-MX" sz="2000" dirty="0" smtClean="0">
                <a:latin typeface="Arial Black" panose="020B0A04020102020204" pitchFamily="34" charset="0"/>
              </a:rPr>
              <a:t>mercado norteamericano</a:t>
            </a:r>
            <a:r>
              <a:rPr lang="es-MX" sz="2000" dirty="0">
                <a:latin typeface="Arial Black" panose="020B0A04020102020204" pitchFamily="34" charset="0"/>
              </a:rPr>
              <a:t>, debe establecerse la práctica de </a:t>
            </a:r>
            <a:r>
              <a:rPr lang="es-MX" sz="2000" dirty="0" smtClean="0">
                <a:latin typeface="Arial Black" panose="020B0A04020102020204" pitchFamily="34" charset="0"/>
              </a:rPr>
              <a:t>muestreos sistemáticos</a:t>
            </a:r>
            <a:r>
              <a:rPr lang="es-MX" sz="2000" dirty="0">
                <a:latin typeface="Arial Black" panose="020B0A04020102020204" pitchFamily="34" charset="0"/>
              </a:rPr>
              <a:t>, los cuales deben ser coordinados con </a:t>
            </a:r>
            <a:r>
              <a:rPr lang="es-MX" sz="2000" dirty="0" smtClean="0">
                <a:latin typeface="Arial Black" panose="020B0A04020102020204" pitchFamily="34" charset="0"/>
              </a:rPr>
              <a:t>el Servicio </a:t>
            </a:r>
            <a:r>
              <a:rPr lang="es-MX" sz="2000" dirty="0">
                <a:latin typeface="Arial Black" panose="020B0A04020102020204" pitchFamily="34" charset="0"/>
              </a:rPr>
              <a:t>de Protección Fitosanitario del </a:t>
            </a:r>
            <a:r>
              <a:rPr lang="es-MX" sz="2000" dirty="0" smtClean="0">
                <a:latin typeface="Arial Black" panose="020B0A04020102020204" pitchFamily="34" charset="0"/>
              </a:rPr>
              <a:t>Estado</a:t>
            </a:r>
            <a:r>
              <a:rPr lang="es-MX" sz="2000" dirty="0">
                <a:latin typeface="Arial Black" panose="020B0A04020102020204" pitchFamily="34" charset="0"/>
              </a:rPr>
              <a:t> </a:t>
            </a:r>
            <a:r>
              <a:rPr lang="es-MX" sz="2000" dirty="0" smtClean="0">
                <a:latin typeface="Arial Black" panose="020B0A04020102020204" pitchFamily="34" charset="0"/>
              </a:rPr>
              <a:t>(Mora-Montero, 2002).</a:t>
            </a:r>
            <a:endParaRPr lang="es-MX" sz="2000" dirty="0">
              <a:latin typeface="Arial Black" panose="020B0A04020102020204" pitchFamily="34" charset="0"/>
            </a:endParaRPr>
          </a:p>
        </p:txBody>
      </p:sp>
    </p:spTree>
    <p:extLst>
      <p:ext uri="{BB962C8B-B14F-4D97-AF65-F5344CB8AC3E}">
        <p14:creationId xmlns:p14="http://schemas.microsoft.com/office/powerpoint/2010/main" val="16875598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700808"/>
            <a:ext cx="3744416" cy="4032448"/>
          </a:xfrm>
        </p:spPr>
        <p:txBody>
          <a:bodyPr>
            <a:noAutofit/>
          </a:bodyPr>
          <a:lstStyle/>
          <a:p>
            <a:pPr marL="0" indent="0" algn="just">
              <a:lnSpc>
                <a:spcPct val="160000"/>
              </a:lnSpc>
              <a:buNone/>
            </a:pPr>
            <a:r>
              <a:rPr lang="es-MX" sz="2000" dirty="0" smtClean="0">
                <a:latin typeface="Arial Black" panose="020B0A04020102020204" pitchFamily="34" charset="0"/>
              </a:rPr>
              <a:t>Su cuerpo es blando y está cubierto por una capa cerosa pulverulenta blanca, de la que salen filamentos</a:t>
            </a:r>
            <a:r>
              <a:rPr lang="es-MX" sz="2000" dirty="0">
                <a:latin typeface="Arial Black" panose="020B0A04020102020204" pitchFamily="34" charset="0"/>
              </a:rPr>
              <a:t>. </a:t>
            </a:r>
            <a:r>
              <a:rPr lang="es-MX" sz="2000" dirty="0" smtClean="0">
                <a:latin typeface="Arial Black" panose="020B0A04020102020204" pitchFamily="34" charset="0"/>
              </a:rPr>
              <a:t>Mide </a:t>
            </a:r>
            <a:r>
              <a:rPr lang="es-MX" sz="2000" dirty="0">
                <a:latin typeface="Arial Black" panose="020B0A04020102020204" pitchFamily="34" charset="0"/>
              </a:rPr>
              <a:t>cerca de 0,5 </a:t>
            </a:r>
            <a:r>
              <a:rPr lang="es-MX" sz="2000" dirty="0" smtClean="0">
                <a:latin typeface="Arial Black" panose="020B0A04020102020204" pitchFamily="34" charset="0"/>
              </a:rPr>
              <a:t>cm.</a:t>
            </a:r>
          </a:p>
          <a:p>
            <a:pPr marL="0" indent="0" algn="just">
              <a:lnSpc>
                <a:spcPct val="160000"/>
              </a:lnSpc>
              <a:buNone/>
            </a:pPr>
            <a:r>
              <a:rPr lang="es-MX" sz="2000" dirty="0" smtClean="0">
                <a:latin typeface="Arial Black" panose="020B0A04020102020204" pitchFamily="34" charset="0"/>
              </a:rPr>
              <a:t>Esta plaga tiene numerosos depredadores naturales. </a:t>
            </a:r>
            <a:endParaRPr lang="es-MX" sz="2000" dirty="0">
              <a:latin typeface="Arial Black" panose="020B0A04020102020204"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1988840"/>
            <a:ext cx="3514328" cy="2763393"/>
          </a:xfrm>
          <a:prstGeom prst="rect">
            <a:avLst/>
          </a:prstGeom>
        </p:spPr>
      </p:pic>
      <p:sp>
        <p:nvSpPr>
          <p:cNvPr id="5" name="Rectángulo 4"/>
          <p:cNvSpPr/>
          <p:nvPr/>
        </p:nvSpPr>
        <p:spPr>
          <a:xfrm>
            <a:off x="564312" y="395372"/>
            <a:ext cx="7824112" cy="1015663"/>
          </a:xfrm>
          <a:prstGeom prst="rect">
            <a:avLst/>
          </a:prstGeom>
        </p:spPr>
        <p:txBody>
          <a:bodyPr wrap="square">
            <a:spAutoFit/>
          </a:bodyPr>
          <a:lstStyle/>
          <a:p>
            <a:pPr>
              <a:lnSpc>
                <a:spcPct val="150000"/>
              </a:lnSpc>
            </a:pPr>
            <a:r>
              <a:rPr lang="es-MX" sz="2000" b="1" dirty="0">
                <a:latin typeface="Arial Black" panose="020B0A04020102020204" pitchFamily="34" charset="0"/>
              </a:rPr>
              <a:t>Cochinilla </a:t>
            </a:r>
            <a:r>
              <a:rPr lang="es-MX" sz="2000" b="1" dirty="0" smtClean="0">
                <a:latin typeface="Arial Black" panose="020B0A04020102020204" pitchFamily="34" charset="0"/>
              </a:rPr>
              <a:t>Harinosa </a:t>
            </a:r>
            <a:r>
              <a:rPr lang="es-MX" sz="2000" i="1" dirty="0" err="1">
                <a:latin typeface="Arial Black" panose="020B0A04020102020204" pitchFamily="34" charset="0"/>
              </a:rPr>
              <a:t>Planococcus</a:t>
            </a:r>
            <a:r>
              <a:rPr lang="es-MX" sz="2000" i="1" dirty="0">
                <a:latin typeface="Arial Black" panose="020B0A04020102020204" pitchFamily="34" charset="0"/>
              </a:rPr>
              <a:t> </a:t>
            </a:r>
            <a:r>
              <a:rPr lang="es-MX" sz="2000" i="1" dirty="0" err="1">
                <a:latin typeface="Arial Black" panose="020B0A04020102020204" pitchFamily="34" charset="0"/>
              </a:rPr>
              <a:t>citri</a:t>
            </a:r>
            <a:r>
              <a:rPr lang="es-MX" sz="2000" b="1" dirty="0">
                <a:latin typeface="Arial Black" panose="020B0A04020102020204" pitchFamily="34" charset="0"/>
              </a:rPr>
              <a:t> </a:t>
            </a:r>
            <a:r>
              <a:rPr lang="es-MX" sz="2000" b="1" dirty="0" err="1" smtClean="0">
                <a:latin typeface="Arial Black" panose="020B0A04020102020204" pitchFamily="34" charset="0"/>
              </a:rPr>
              <a:t>Risso</a:t>
            </a:r>
            <a:r>
              <a:rPr lang="es-MX" sz="2000" b="1" dirty="0" smtClean="0">
                <a:latin typeface="Arial Black" panose="020B0A04020102020204" pitchFamily="34" charset="0"/>
              </a:rPr>
              <a:t> (</a:t>
            </a:r>
            <a:r>
              <a:rPr lang="es-MX" sz="2000" b="1" dirty="0" err="1">
                <a:latin typeface="Arial Black" panose="020B0A04020102020204" pitchFamily="34" charset="0"/>
              </a:rPr>
              <a:t>Homoptera</a:t>
            </a:r>
            <a:r>
              <a:rPr lang="es-MX" sz="2000" b="1" dirty="0">
                <a:latin typeface="Arial Black" panose="020B0A04020102020204" pitchFamily="34" charset="0"/>
              </a:rPr>
              <a:t>: </a:t>
            </a:r>
            <a:r>
              <a:rPr lang="es-MX" sz="2000" b="1" dirty="0" err="1">
                <a:latin typeface="Arial Black" panose="020B0A04020102020204" pitchFamily="34" charset="0"/>
              </a:rPr>
              <a:t>Coccidae</a:t>
            </a:r>
            <a:r>
              <a:rPr lang="es-MX" sz="2000" b="1" dirty="0">
                <a:latin typeface="Arial Black" panose="020B0A04020102020204" pitchFamily="34" charset="0"/>
              </a:rPr>
              <a:t>)</a:t>
            </a:r>
          </a:p>
        </p:txBody>
      </p:sp>
    </p:spTree>
    <p:extLst>
      <p:ext uri="{BB962C8B-B14F-4D97-AF65-F5344CB8AC3E}">
        <p14:creationId xmlns:p14="http://schemas.microsoft.com/office/powerpoint/2010/main" val="3826818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043608" y="1052736"/>
            <a:ext cx="7344816" cy="2814488"/>
          </a:xfrm>
          <a:prstGeom prst="rect">
            <a:avLst/>
          </a:prstGeom>
        </p:spPr>
        <p:txBody>
          <a:bodyPr wrap="square">
            <a:spAutoFit/>
          </a:bodyPr>
          <a:lstStyle/>
          <a:p>
            <a:pPr algn="just">
              <a:lnSpc>
                <a:spcPct val="150000"/>
              </a:lnSpc>
            </a:pPr>
            <a:r>
              <a:rPr lang="es-MX" sz="2000" dirty="0">
                <a:latin typeface="Arial Black" panose="020B0A04020102020204" pitchFamily="34" charset="0"/>
              </a:rPr>
              <a:t>Si la población es muy alta es conveniente aplicar un insecticida como </a:t>
            </a:r>
            <a:r>
              <a:rPr lang="es-MX" sz="2000" dirty="0" err="1">
                <a:latin typeface="Arial Black" panose="020B0A04020102020204" pitchFamily="34" charset="0"/>
              </a:rPr>
              <a:t>Diazinon</a:t>
            </a:r>
            <a:r>
              <a:rPr lang="es-MX" sz="2000" dirty="0">
                <a:latin typeface="Arial Black" panose="020B0A04020102020204" pitchFamily="34" charset="0"/>
              </a:rPr>
              <a:t> 60% CE 0.3 a 0.5 litros; </a:t>
            </a:r>
            <a:r>
              <a:rPr lang="es-MX" sz="2000" dirty="0" err="1">
                <a:latin typeface="Arial Black" panose="020B0A04020102020204" pitchFamily="34" charset="0"/>
              </a:rPr>
              <a:t>Malation</a:t>
            </a:r>
            <a:r>
              <a:rPr lang="es-MX" sz="2000" dirty="0">
                <a:latin typeface="Arial Black" panose="020B0A04020102020204" pitchFamily="34" charset="0"/>
              </a:rPr>
              <a:t> 57% CE, 0.5 litros; </a:t>
            </a:r>
            <a:r>
              <a:rPr lang="es-MX" sz="2000" dirty="0" err="1">
                <a:latin typeface="Arial Black" panose="020B0A04020102020204" pitchFamily="34" charset="0"/>
              </a:rPr>
              <a:t>Methil</a:t>
            </a:r>
            <a:r>
              <a:rPr lang="es-MX" sz="2000" dirty="0">
                <a:latin typeface="Arial Black" panose="020B0A04020102020204" pitchFamily="34" charset="0"/>
              </a:rPr>
              <a:t> </a:t>
            </a:r>
            <a:r>
              <a:rPr lang="es-MX" sz="2000" dirty="0" err="1">
                <a:latin typeface="Arial Black" panose="020B0A04020102020204" pitchFamily="34" charset="0"/>
              </a:rPr>
              <a:t>Paration</a:t>
            </a:r>
            <a:r>
              <a:rPr lang="es-MX" sz="2000" dirty="0">
                <a:latin typeface="Arial Black" panose="020B0A04020102020204" pitchFamily="34" charset="0"/>
              </a:rPr>
              <a:t> 50% CE 0.2 litros o </a:t>
            </a:r>
            <a:r>
              <a:rPr lang="es-MX" sz="2000" dirty="0" err="1">
                <a:latin typeface="Arial Black" panose="020B0A04020102020204" pitchFamily="34" charset="0"/>
              </a:rPr>
              <a:t>Lorsban</a:t>
            </a:r>
            <a:r>
              <a:rPr lang="es-MX" sz="2000" dirty="0">
                <a:latin typeface="Arial Black" panose="020B0A04020102020204" pitchFamily="34" charset="0"/>
              </a:rPr>
              <a:t> CE 0.5 litros disueltos en 200 litros de agua y adicionando aceite mineral (</a:t>
            </a:r>
            <a:r>
              <a:rPr lang="es-MX" sz="2000" dirty="0" err="1">
                <a:latin typeface="Arial Black" panose="020B0A04020102020204" pitchFamily="34" charset="0"/>
              </a:rPr>
              <a:t>Agrol</a:t>
            </a:r>
            <a:r>
              <a:rPr lang="es-MX" sz="2000" dirty="0">
                <a:latin typeface="Arial Black" panose="020B0A04020102020204" pitchFamily="34" charset="0"/>
              </a:rPr>
              <a:t>, 2 a 3 litros).</a:t>
            </a:r>
          </a:p>
        </p:txBody>
      </p:sp>
    </p:spTree>
    <p:extLst>
      <p:ext uri="{BB962C8B-B14F-4D97-AF65-F5344CB8AC3E}">
        <p14:creationId xmlns:p14="http://schemas.microsoft.com/office/powerpoint/2010/main" val="16462684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544615"/>
          </a:xfrm>
        </p:spPr>
        <p:txBody>
          <a:bodyPr>
            <a:noAutofit/>
          </a:bodyPr>
          <a:lstStyle/>
          <a:p>
            <a:pPr marL="0" indent="0" algn="just">
              <a:lnSpc>
                <a:spcPct val="150000"/>
              </a:lnSpc>
              <a:buNone/>
            </a:pPr>
            <a:r>
              <a:rPr lang="es-MX" sz="2000" dirty="0" smtClean="0">
                <a:latin typeface="Arial Black" panose="020B0A04020102020204" pitchFamily="34" charset="0"/>
              </a:rPr>
              <a:t>Los síntomas de este desorden se manifiestan tanto en el tejido vegetativo como en el floral; en el primero ocasiona una proliferación de brotes con reducción en la longitud de los entrenudos y en el área foliar, generando un aspecto de escoba. En las inflorescencias se presenta un disminución en la longitud del eje primario y las ramas secundarias, generando un aspecto de racimo compacto que continua su crecimiento hasta finalizar la floración y posteriormente se marchitan y quedan como masas compactas de color oscuro que permanecen  adheridas al árbol hasta la siguiente ciclo </a:t>
            </a:r>
            <a:r>
              <a:rPr lang="es-MX" sz="2000" dirty="0">
                <a:latin typeface="Arial Black" panose="020B0A04020102020204" pitchFamily="34" charset="0"/>
              </a:rPr>
              <a:t>(Espinosa-Aburto </a:t>
            </a:r>
            <a:r>
              <a:rPr lang="es-MX" sz="2000" i="1" dirty="0">
                <a:latin typeface="Arial Black" panose="020B0A04020102020204" pitchFamily="34" charset="0"/>
              </a:rPr>
              <a:t>et al</a:t>
            </a:r>
            <a:r>
              <a:rPr lang="es-MX" sz="2000" dirty="0">
                <a:latin typeface="Arial Black" panose="020B0A04020102020204" pitchFamily="34" charset="0"/>
              </a:rPr>
              <a:t>., </a:t>
            </a:r>
            <a:r>
              <a:rPr lang="es-MX" sz="2000" dirty="0" smtClean="0">
                <a:latin typeface="Arial Black" panose="020B0A04020102020204" pitchFamily="34" charset="0"/>
              </a:rPr>
              <a:t>2006). </a:t>
            </a:r>
          </a:p>
        </p:txBody>
      </p:sp>
      <p:sp>
        <p:nvSpPr>
          <p:cNvPr id="2" name="Rectángulo 1"/>
          <p:cNvSpPr/>
          <p:nvPr/>
        </p:nvSpPr>
        <p:spPr>
          <a:xfrm>
            <a:off x="457200" y="260648"/>
            <a:ext cx="2475871" cy="400110"/>
          </a:xfrm>
          <a:prstGeom prst="rect">
            <a:avLst/>
          </a:prstGeom>
        </p:spPr>
        <p:txBody>
          <a:bodyPr wrap="none">
            <a:spAutoFit/>
          </a:bodyPr>
          <a:lstStyle/>
          <a:p>
            <a:r>
              <a:rPr lang="es-MX" sz="2000" dirty="0">
                <a:latin typeface="Arial Black" panose="020B0A04020102020204" pitchFamily="34" charset="0"/>
              </a:rPr>
              <a:t>Escoba de Bruja</a:t>
            </a:r>
          </a:p>
        </p:txBody>
      </p:sp>
    </p:spTree>
    <p:extLst>
      <p:ext uri="{BB962C8B-B14F-4D97-AF65-F5344CB8AC3E}">
        <p14:creationId xmlns:p14="http://schemas.microsoft.com/office/powerpoint/2010/main" val="32582183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99592" y="836712"/>
            <a:ext cx="7200800" cy="3276282"/>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En México se cultiva una superficie de 163,805 hectáreas con una producción 1’469,403 </a:t>
            </a:r>
            <a:r>
              <a:rPr lang="es-MX" sz="2000" dirty="0">
                <a:latin typeface="Arial Black" panose="020B0A04020102020204" pitchFamily="34" charset="0"/>
              </a:rPr>
              <a:t>toneladas </a:t>
            </a:r>
            <a:r>
              <a:rPr lang="es-MX" sz="2000" dirty="0" smtClean="0">
                <a:latin typeface="Arial Black" panose="020B0A04020102020204" pitchFamily="34" charset="0"/>
              </a:rPr>
              <a:t>anuales. Los estados productores de mango son: Veracruz, Sinaloa, Chiapas, Nayarit, Oaxaca, Michoacán, Tabasco, Jalisco, Colima, Guerrero, Tamaulipas y San Luis Potosí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smtClean="0">
                <a:latin typeface="Arial Black" panose="020B0A04020102020204" pitchFamily="34" charset="0"/>
              </a:rPr>
              <a:t>.</a:t>
            </a:r>
            <a:endParaRPr lang="es-MX" sz="2000" dirty="0"/>
          </a:p>
        </p:txBody>
      </p:sp>
    </p:spTree>
    <p:extLst>
      <p:ext uri="{BB962C8B-B14F-4D97-AF65-F5344CB8AC3E}">
        <p14:creationId xmlns:p14="http://schemas.microsoft.com/office/powerpoint/2010/main" val="30528418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Resultado de imagen para escoba de bruja en man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00749" y="327032"/>
            <a:ext cx="3599400" cy="2585271"/>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4895536" y="3126523"/>
            <a:ext cx="3960440" cy="307777"/>
          </a:xfrm>
          <a:prstGeom prst="rect">
            <a:avLst/>
          </a:prstGeom>
          <a:noFill/>
        </p:spPr>
        <p:txBody>
          <a:bodyPr wrap="square" rtlCol="0">
            <a:spAutoFit/>
          </a:bodyPr>
          <a:lstStyle/>
          <a:p>
            <a:pPr algn="ctr"/>
            <a:r>
              <a:rPr lang="es-MX" sz="1400" dirty="0" smtClean="0">
                <a:latin typeface="Arial Black" panose="020B0A04020102020204" pitchFamily="34" charset="0"/>
              </a:rPr>
              <a:t>Tomado de: mango </a:t>
            </a:r>
            <a:r>
              <a:rPr lang="es-MX" sz="1400" dirty="0" err="1" smtClean="0">
                <a:latin typeface="Arial Black" panose="020B0A04020102020204" pitchFamily="34" charset="0"/>
              </a:rPr>
              <a:t>World</a:t>
            </a:r>
            <a:r>
              <a:rPr lang="es-MX" sz="1400" dirty="0" smtClean="0">
                <a:latin typeface="Arial Black" panose="020B0A04020102020204" pitchFamily="34" charset="0"/>
              </a:rPr>
              <a:t> magazine</a:t>
            </a:r>
            <a:endParaRPr lang="es-MX" sz="1400" dirty="0">
              <a:latin typeface="Arial Black" panose="020B0A04020102020204" pitchFamily="34" charset="0"/>
            </a:endParaRPr>
          </a:p>
        </p:txBody>
      </p:sp>
      <p:sp>
        <p:nvSpPr>
          <p:cNvPr id="3" name="Rectángulo 2"/>
          <p:cNvSpPr/>
          <p:nvPr/>
        </p:nvSpPr>
        <p:spPr>
          <a:xfrm>
            <a:off x="538552" y="266596"/>
            <a:ext cx="4537504" cy="4708981"/>
          </a:xfrm>
          <a:prstGeom prst="rect">
            <a:avLst/>
          </a:prstGeom>
        </p:spPr>
        <p:txBody>
          <a:bodyPr wrap="square">
            <a:spAutoFit/>
          </a:bodyPr>
          <a:lstStyle/>
          <a:p>
            <a:pPr algn="just">
              <a:lnSpc>
                <a:spcPct val="150000"/>
              </a:lnSpc>
            </a:pPr>
            <a:r>
              <a:rPr lang="es-MX" sz="2000" dirty="0">
                <a:latin typeface="Arial Black" panose="020B0A04020102020204" pitchFamily="34" charset="0"/>
              </a:rPr>
              <a:t>Este desorden esta asociado con la presencia del ácaro de la yema (</a:t>
            </a:r>
            <a:r>
              <a:rPr lang="es-MX" sz="2000" i="1" dirty="0" err="1">
                <a:latin typeface="Arial Black" panose="020B0A04020102020204" pitchFamily="34" charset="0"/>
              </a:rPr>
              <a:t>Aceria</a:t>
            </a:r>
            <a:r>
              <a:rPr lang="es-MX" sz="2000" i="1" dirty="0">
                <a:latin typeface="Arial Black" panose="020B0A04020102020204" pitchFamily="34" charset="0"/>
              </a:rPr>
              <a:t> </a:t>
            </a:r>
            <a:r>
              <a:rPr lang="es-MX" sz="2000" i="1" dirty="0" err="1">
                <a:latin typeface="Arial Black" panose="020B0A04020102020204" pitchFamily="34" charset="0"/>
              </a:rPr>
              <a:t>mangiferae</a:t>
            </a:r>
            <a:r>
              <a:rPr lang="es-MX" sz="2000" i="1" dirty="0">
                <a:latin typeface="Arial Black" panose="020B0A04020102020204" pitchFamily="34" charset="0"/>
              </a:rPr>
              <a:t> </a:t>
            </a:r>
            <a:r>
              <a:rPr lang="es-MX" sz="2000" dirty="0" err="1">
                <a:latin typeface="Arial Black" panose="020B0A04020102020204" pitchFamily="34" charset="0"/>
              </a:rPr>
              <a:t>Sayed</a:t>
            </a:r>
            <a:r>
              <a:rPr lang="es-MX" sz="2000" dirty="0">
                <a:latin typeface="Arial Black" panose="020B0A04020102020204" pitchFamily="34" charset="0"/>
              </a:rPr>
              <a:t>) como vector de con hongos que atacan brotes jóvenes de los cuales se producirá la floración del siguiente ciclo, este estado es crítico para el control de este problema, ya que en esta </a:t>
            </a:r>
          </a:p>
        </p:txBody>
      </p:sp>
      <p:sp>
        <p:nvSpPr>
          <p:cNvPr id="4" name="Rectángulo 3"/>
          <p:cNvSpPr/>
          <p:nvPr/>
        </p:nvSpPr>
        <p:spPr>
          <a:xfrm>
            <a:off x="538552" y="4797152"/>
            <a:ext cx="8261597" cy="1938992"/>
          </a:xfrm>
          <a:prstGeom prst="rect">
            <a:avLst/>
          </a:prstGeom>
        </p:spPr>
        <p:txBody>
          <a:bodyPr wrap="square">
            <a:spAutoFit/>
          </a:bodyPr>
          <a:lstStyle/>
          <a:p>
            <a:pPr algn="just">
              <a:lnSpc>
                <a:spcPct val="150000"/>
              </a:lnSpc>
            </a:pPr>
            <a:r>
              <a:rPr lang="es-MX" sz="2000" dirty="0">
                <a:latin typeface="Arial Black" panose="020B0A04020102020204" pitchFamily="34" charset="0"/>
              </a:rPr>
              <a:t>etapa los  brotes son más susceptible a la colonización por el ácaro y donde probablemente se genera el daño que posteriormente se traduce en malformación floral (Espinosa-Aburto </a:t>
            </a:r>
            <a:r>
              <a:rPr lang="es-MX" sz="2000" i="1" dirty="0">
                <a:latin typeface="Arial Black" panose="020B0A04020102020204" pitchFamily="34" charset="0"/>
              </a:rPr>
              <a:t>et al</a:t>
            </a:r>
            <a:r>
              <a:rPr lang="es-MX" sz="2000" dirty="0">
                <a:latin typeface="Arial Black" panose="020B0A04020102020204" pitchFamily="34" charset="0"/>
              </a:rPr>
              <a:t>., 2006).</a:t>
            </a:r>
          </a:p>
        </p:txBody>
      </p:sp>
    </p:spTree>
    <p:extLst>
      <p:ext uri="{BB962C8B-B14F-4D97-AF65-F5344CB8AC3E}">
        <p14:creationId xmlns:p14="http://schemas.microsoft.com/office/powerpoint/2010/main" val="403581481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73125" y="3212976"/>
            <a:ext cx="7920880" cy="2400657"/>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En </a:t>
            </a:r>
            <a:r>
              <a:rPr lang="es-MX" sz="2000" dirty="0">
                <a:latin typeface="Arial Black" panose="020B0A04020102020204" pitchFamily="34" charset="0"/>
              </a:rPr>
              <a:t>Michoacán, la enfermedad está presente en el 100% de los árboles de mango del Valle de Apatzingán, con una severidad que va del 10 al 50</a:t>
            </a:r>
            <a:r>
              <a:rPr lang="es-MX" sz="2000" dirty="0" smtClean="0">
                <a:latin typeface="Arial Black" panose="020B0A04020102020204" pitchFamily="34" charset="0"/>
              </a:rPr>
              <a:t>%. </a:t>
            </a:r>
            <a:r>
              <a:rPr lang="es-MX" sz="2000" dirty="0">
                <a:latin typeface="Arial Black" panose="020B0A04020102020204" pitchFamily="34" charset="0"/>
              </a:rPr>
              <a:t>La inflorescencia afectada no produce frutos o son de mala calidad </a:t>
            </a:r>
            <a:r>
              <a:rPr lang="es-MX" sz="2000" dirty="0" smtClean="0">
                <a:latin typeface="Arial Black" panose="020B0A04020102020204" pitchFamily="34" charset="0"/>
              </a:rPr>
              <a:t>(</a:t>
            </a:r>
            <a:r>
              <a:rPr lang="es-MX" sz="2000" dirty="0">
                <a:latin typeface="Arial Black" panose="020B0A04020102020204" pitchFamily="34" charset="0"/>
              </a:rPr>
              <a:t>Miranda-Salcedo 2015). </a:t>
            </a:r>
          </a:p>
        </p:txBody>
      </p:sp>
      <p:sp>
        <p:nvSpPr>
          <p:cNvPr id="3" name="Rectángulo 2"/>
          <p:cNvSpPr/>
          <p:nvPr/>
        </p:nvSpPr>
        <p:spPr>
          <a:xfrm>
            <a:off x="683568" y="908720"/>
            <a:ext cx="7704856" cy="1938992"/>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Aunque </a:t>
            </a:r>
            <a:r>
              <a:rPr lang="es-MX" sz="2000" dirty="0">
                <a:latin typeface="Arial Black" panose="020B0A04020102020204" pitchFamily="34" charset="0"/>
              </a:rPr>
              <a:t>existen acaricidas muy </a:t>
            </a:r>
            <a:r>
              <a:rPr lang="es-MX" sz="2000" dirty="0" smtClean="0">
                <a:latin typeface="Arial Black" panose="020B0A04020102020204" pitchFamily="34" charset="0"/>
              </a:rPr>
              <a:t>efectivos, </a:t>
            </a:r>
            <a:r>
              <a:rPr lang="es-MX" sz="2000" dirty="0">
                <a:latin typeface="Arial Black" panose="020B0A04020102020204" pitchFamily="34" charset="0"/>
              </a:rPr>
              <a:t>una alternativa muy barata es la aplicación de azufre humectable a dosis de 400 gr por 100 L agua (Espinosa-Aburto </a:t>
            </a:r>
            <a:r>
              <a:rPr lang="es-MX" sz="2000" i="1" dirty="0">
                <a:latin typeface="Arial Black" panose="020B0A04020102020204" pitchFamily="34" charset="0"/>
              </a:rPr>
              <a:t>et al</a:t>
            </a:r>
            <a:r>
              <a:rPr lang="es-MX" sz="2000" dirty="0">
                <a:latin typeface="Arial Black" panose="020B0A04020102020204" pitchFamily="34" charset="0"/>
              </a:rPr>
              <a:t>., 2006</a:t>
            </a:r>
            <a:r>
              <a:rPr lang="es-MX" sz="2000" dirty="0" smtClean="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35864779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438667"/>
            <a:ext cx="7632848" cy="4896544"/>
          </a:xfrm>
        </p:spPr>
        <p:txBody>
          <a:bodyPr>
            <a:noAutofit/>
          </a:bodyPr>
          <a:lstStyle/>
          <a:p>
            <a:pPr marL="0" indent="0">
              <a:buNone/>
            </a:pPr>
            <a:r>
              <a:rPr lang="es-MX" sz="2000" dirty="0" smtClean="0">
                <a:latin typeface="Arial Black" panose="020B0A04020102020204" pitchFamily="34" charset="0"/>
              </a:rPr>
              <a:t>Es la enfermedad más importantes del cultivo del mango, puede causar </a:t>
            </a:r>
            <a:r>
              <a:rPr lang="es-MX" sz="2000" dirty="0">
                <a:latin typeface="Arial Black" panose="020B0A04020102020204" pitchFamily="34" charset="0"/>
              </a:rPr>
              <a:t>pérdidas de hasta el 60 % de la cosecha</a:t>
            </a:r>
            <a:r>
              <a:rPr lang="es-MX" sz="2000" dirty="0" smtClean="0">
                <a:latin typeface="Arial Black" panose="020B0A04020102020204" pitchFamily="34" charset="0"/>
              </a:rPr>
              <a:t>.</a:t>
            </a:r>
          </a:p>
          <a:p>
            <a:pPr marL="0" indent="0">
              <a:buNone/>
            </a:pPr>
            <a:endParaRPr lang="es-MX" sz="2000" dirty="0" smtClean="0">
              <a:latin typeface="Arial Black" panose="020B0A04020102020204" pitchFamily="34" charset="0"/>
            </a:endParaRPr>
          </a:p>
        </p:txBody>
      </p:sp>
      <p:sp>
        <p:nvSpPr>
          <p:cNvPr id="4" name="Rectángulo 3"/>
          <p:cNvSpPr/>
          <p:nvPr/>
        </p:nvSpPr>
        <p:spPr>
          <a:xfrm>
            <a:off x="539552" y="476672"/>
            <a:ext cx="7377917" cy="400110"/>
          </a:xfrm>
          <a:prstGeom prst="rect">
            <a:avLst/>
          </a:prstGeom>
        </p:spPr>
        <p:txBody>
          <a:bodyPr wrap="none">
            <a:spAutoFit/>
          </a:bodyPr>
          <a:lstStyle/>
          <a:p>
            <a:r>
              <a:rPr lang="es-MX" sz="2000" dirty="0">
                <a:latin typeface="Arial Black" panose="020B0A04020102020204" pitchFamily="34" charset="0"/>
              </a:rPr>
              <a:t>Antracnosis </a:t>
            </a:r>
            <a:r>
              <a:rPr lang="es-MX" sz="2000" dirty="0" smtClean="0">
                <a:latin typeface="Arial Black" panose="020B0A04020102020204" pitchFamily="34" charset="0"/>
              </a:rPr>
              <a:t>(</a:t>
            </a:r>
            <a:r>
              <a:rPr lang="es-MX" sz="2000" i="1" dirty="0" err="1" smtClean="0">
                <a:latin typeface="Arial Black" panose="020B0A04020102020204" pitchFamily="34" charset="0"/>
              </a:rPr>
              <a:t>Colletotrichum</a:t>
            </a:r>
            <a:r>
              <a:rPr lang="es-MX" sz="2000" i="1" dirty="0" smtClean="0">
                <a:latin typeface="Arial Black" panose="020B0A04020102020204" pitchFamily="34" charset="0"/>
              </a:rPr>
              <a:t>  </a:t>
            </a:r>
            <a:r>
              <a:rPr lang="es-MX" sz="2000" i="1" dirty="0" err="1" smtClean="0">
                <a:latin typeface="Arial Black" panose="020B0A04020102020204" pitchFamily="34" charset="0"/>
              </a:rPr>
              <a:t>gloeosporioides</a:t>
            </a:r>
            <a:r>
              <a:rPr lang="es-MX" sz="2000" i="1" dirty="0" smtClean="0">
                <a:latin typeface="Arial Black" panose="020B0A04020102020204" pitchFamily="34" charset="0"/>
              </a:rPr>
              <a:t> </a:t>
            </a:r>
            <a:r>
              <a:rPr lang="es-MX" sz="2000" dirty="0" err="1" smtClean="0"/>
              <a:t>Penz</a:t>
            </a:r>
            <a:r>
              <a:rPr lang="es-MX" sz="2000" dirty="0" smtClean="0">
                <a:latin typeface="Arial Black" panose="020B0A04020102020204" pitchFamily="34" charset="0"/>
              </a:rPr>
              <a:t> ).</a:t>
            </a:r>
            <a:endParaRPr lang="es-MX" sz="2000" dirty="0">
              <a:latin typeface="Arial Black" panose="020B0A04020102020204" pitchFamily="34" charset="0"/>
            </a:endParaRPr>
          </a:p>
        </p:txBody>
      </p:sp>
    </p:spTree>
    <p:extLst>
      <p:ext uri="{BB962C8B-B14F-4D97-AF65-F5344CB8AC3E}">
        <p14:creationId xmlns:p14="http://schemas.microsoft.com/office/powerpoint/2010/main" val="73826681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052736"/>
            <a:ext cx="3888432" cy="4896544"/>
          </a:xfrm>
        </p:spPr>
        <p:txBody>
          <a:bodyPr>
            <a:noAutofit/>
          </a:bodyPr>
          <a:lstStyle/>
          <a:p>
            <a:pPr marL="0" indent="0" algn="just">
              <a:lnSpc>
                <a:spcPct val="150000"/>
              </a:lnSpc>
              <a:buNone/>
            </a:pPr>
            <a:r>
              <a:rPr lang="es-MX" sz="2000" dirty="0" smtClean="0">
                <a:latin typeface="Arial Black" panose="020B0A04020102020204" pitchFamily="34" charset="0"/>
              </a:rPr>
              <a:t>En México se encuentra distribuida en todos los estados productores, las pérdidas varían desde leves (3%) hasta muy severas cuando no </a:t>
            </a:r>
            <a:r>
              <a:rPr lang="es-MX" sz="2000" dirty="0">
                <a:latin typeface="Arial Black" panose="020B0A04020102020204" pitchFamily="34" charset="0"/>
              </a:rPr>
              <a:t>se controla (Espinosa-Aburto </a:t>
            </a:r>
            <a:r>
              <a:rPr lang="es-MX" sz="2000" i="1" dirty="0" smtClean="0">
                <a:latin typeface="Arial Black" panose="020B0A04020102020204" pitchFamily="34" charset="0"/>
              </a:rPr>
              <a:t>et al</a:t>
            </a:r>
            <a:r>
              <a:rPr lang="es-MX" sz="2000" dirty="0" smtClean="0">
                <a:latin typeface="Arial Black" panose="020B0A04020102020204" pitchFamily="34" charset="0"/>
              </a:rPr>
              <a:t>., 2006</a:t>
            </a:r>
            <a:r>
              <a:rPr lang="es-MX" sz="2000" dirty="0">
                <a:latin typeface="Arial Black" panose="020B0A04020102020204" pitchFamily="34" charset="0"/>
              </a:rPr>
              <a:t>; </a:t>
            </a:r>
            <a:r>
              <a:rPr lang="es-MX" sz="2000" dirty="0" smtClean="0">
                <a:latin typeface="Arial Black" panose="020B0A04020102020204" pitchFamily="34" charset="0"/>
              </a:rPr>
              <a:t>Miranda-Salcedo </a:t>
            </a:r>
            <a:r>
              <a:rPr lang="es-MX" sz="2000" dirty="0">
                <a:latin typeface="Arial Black" panose="020B0A04020102020204" pitchFamily="34" charset="0"/>
              </a:rPr>
              <a:t>y Rico-Ponce, </a:t>
            </a:r>
            <a:r>
              <a:rPr lang="es-MX" sz="2000" dirty="0" smtClean="0">
                <a:latin typeface="Arial Black" panose="020B0A04020102020204" pitchFamily="34" charset="0"/>
              </a:rPr>
              <a:t>2015; </a:t>
            </a:r>
            <a:r>
              <a:rPr lang="es-ES" sz="2000" dirty="0" smtClean="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MX" sz="2000" dirty="0" smtClean="0">
                <a:latin typeface="Arial Black" panose="020B0A04020102020204" pitchFamily="34" charset="0"/>
              </a:rPr>
              <a:t>).</a:t>
            </a:r>
            <a:endParaRPr lang="es-MX" sz="2000" dirty="0">
              <a:latin typeface="Arial Black" panose="020B0A04020102020204"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1052736"/>
            <a:ext cx="3162052" cy="4372263"/>
          </a:xfrm>
          <a:prstGeom prst="rect">
            <a:avLst/>
          </a:prstGeom>
        </p:spPr>
      </p:pic>
      <p:sp>
        <p:nvSpPr>
          <p:cNvPr id="4" name="Rectángulo 3"/>
          <p:cNvSpPr/>
          <p:nvPr/>
        </p:nvSpPr>
        <p:spPr>
          <a:xfrm>
            <a:off x="683568" y="476672"/>
            <a:ext cx="6716198" cy="400110"/>
          </a:xfrm>
          <a:prstGeom prst="rect">
            <a:avLst/>
          </a:prstGeom>
        </p:spPr>
        <p:txBody>
          <a:bodyPr wrap="none">
            <a:spAutoFit/>
          </a:bodyPr>
          <a:lstStyle/>
          <a:p>
            <a:r>
              <a:rPr lang="es-MX" sz="2000" dirty="0">
                <a:latin typeface="Arial Black" panose="020B0A04020102020204" pitchFamily="34" charset="0"/>
              </a:rPr>
              <a:t>Antracnosis </a:t>
            </a:r>
            <a:r>
              <a:rPr lang="es-MX" sz="2000" dirty="0" smtClean="0">
                <a:latin typeface="Arial Black" panose="020B0A04020102020204" pitchFamily="34" charset="0"/>
              </a:rPr>
              <a:t>(</a:t>
            </a:r>
            <a:r>
              <a:rPr lang="es-MX" sz="2000" dirty="0" err="1" smtClean="0">
                <a:latin typeface="Arial Black" panose="020B0A04020102020204" pitchFamily="34" charset="0"/>
              </a:rPr>
              <a:t>Colletotrichum</a:t>
            </a:r>
            <a:r>
              <a:rPr lang="es-MX" sz="2000" dirty="0" smtClean="0">
                <a:latin typeface="Arial Black" panose="020B0A04020102020204" pitchFamily="34" charset="0"/>
              </a:rPr>
              <a:t>  </a:t>
            </a:r>
            <a:r>
              <a:rPr lang="es-MX" sz="2000" dirty="0" err="1" smtClean="0">
                <a:latin typeface="Arial Black" panose="020B0A04020102020204" pitchFamily="34" charset="0"/>
              </a:rPr>
              <a:t>gloeosporioides</a:t>
            </a:r>
            <a:r>
              <a:rPr lang="es-MX" sz="2000" dirty="0" smtClean="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194252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39552" y="4365104"/>
            <a:ext cx="8136904" cy="1891159"/>
          </a:xfrm>
          <a:prstGeom prst="rect">
            <a:avLst/>
          </a:prstGeom>
        </p:spPr>
        <p:txBody>
          <a:bodyPr wrap="square">
            <a:spAutoFit/>
          </a:bodyPr>
          <a:lstStyle/>
          <a:p>
            <a:pPr algn="just">
              <a:lnSpc>
                <a:spcPct val="150000"/>
              </a:lnSpc>
            </a:pPr>
            <a:r>
              <a:rPr lang="es-MX" sz="2000" dirty="0" smtClean="0">
                <a:latin typeface="Arial Black" panose="020B0A04020102020204" pitchFamily="34" charset="0"/>
              </a:rPr>
              <a:t>Los </a:t>
            </a:r>
            <a:r>
              <a:rPr lang="es-MX" sz="2000" dirty="0">
                <a:latin typeface="Arial Black" panose="020B0A04020102020204" pitchFamily="34" charset="0"/>
              </a:rPr>
              <a:t>frutos pueden ser infectados en cualquier estadio de crecimiento y desprenderse, en los frutos maduros se forman manchas negras concéntricas (Miranda-Salcedo y Rico-Ponce, 2015).</a:t>
            </a:r>
          </a:p>
        </p:txBody>
      </p:sp>
      <p:sp>
        <p:nvSpPr>
          <p:cNvPr id="5" name="Rectángulo 4"/>
          <p:cNvSpPr/>
          <p:nvPr/>
        </p:nvSpPr>
        <p:spPr>
          <a:xfrm>
            <a:off x="539552" y="404664"/>
            <a:ext cx="8136904" cy="3785652"/>
          </a:xfrm>
          <a:prstGeom prst="rect">
            <a:avLst/>
          </a:prstGeom>
        </p:spPr>
        <p:txBody>
          <a:bodyPr wrap="square">
            <a:spAutoFit/>
          </a:bodyPr>
          <a:lstStyle/>
          <a:p>
            <a:pPr algn="just">
              <a:lnSpc>
                <a:spcPct val="150000"/>
              </a:lnSpc>
            </a:pPr>
            <a:r>
              <a:rPr lang="es-MX" sz="2000" dirty="0">
                <a:latin typeface="Arial Black" panose="020B0A04020102020204" pitchFamily="34" charset="0"/>
              </a:rPr>
              <a:t>La diseminación del hongo se ve favorecida por alta temperatura y humedad y los síntomas se presentan en los tejidos jóvenes, flores y frutos de árboles en desarrollo y en producción. En las ramas y hojas se presentan manchas de color negro y cuando la enfermedad es muy severa los racimos de flores se marchitan y no hay polinización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 Miranda-Salcedo y Rico-Ponce, 2015</a:t>
            </a:r>
            <a:r>
              <a:rPr lang="es-MX" sz="2000" dirty="0" smtClean="0">
                <a:latin typeface="Arial Black" panose="020B0A04020102020204" pitchFamily="34" charset="0"/>
              </a:rPr>
              <a:t>). </a:t>
            </a:r>
            <a:endParaRPr lang="es-MX" sz="2000" dirty="0">
              <a:latin typeface="Arial Black" panose="020B0A04020102020204" pitchFamily="34" charset="0"/>
            </a:endParaRPr>
          </a:p>
        </p:txBody>
      </p:sp>
    </p:spTree>
    <p:extLst>
      <p:ext uri="{BB962C8B-B14F-4D97-AF65-F5344CB8AC3E}">
        <p14:creationId xmlns:p14="http://schemas.microsoft.com/office/powerpoint/2010/main" val="19276500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83568" y="548680"/>
            <a:ext cx="7776864" cy="3785652"/>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Para prevenir la enfermedad se sugiere efectuar aplicaciones periódicas de fungicidas sistémicos y de contacto, iniciado al momento de la floración y repetirlas cada 20 días. Se recomiendan: 75 gr de </a:t>
            </a:r>
            <a:r>
              <a:rPr lang="es-MX" sz="2000" dirty="0" err="1" smtClean="0">
                <a:latin typeface="Arial Black" panose="020B0A04020102020204" pitchFamily="34" charset="0"/>
              </a:rPr>
              <a:t>Benomyl</a:t>
            </a:r>
            <a:r>
              <a:rPr lang="es-MX" sz="2000" dirty="0" smtClean="0">
                <a:latin typeface="Arial Black" panose="020B0A04020102020204" pitchFamily="34" charset="0"/>
              </a:rPr>
              <a:t>, 250 gr de Captan,450 gr de  </a:t>
            </a:r>
            <a:r>
              <a:rPr lang="es-MX" sz="2000" dirty="0">
                <a:latin typeface="Arial Black" panose="020B0A04020102020204" pitchFamily="34" charset="0"/>
              </a:rPr>
              <a:t>s</a:t>
            </a:r>
            <a:r>
              <a:rPr lang="es-MX" sz="2000" dirty="0" smtClean="0">
                <a:latin typeface="Arial Black" panose="020B0A04020102020204" pitchFamily="34" charset="0"/>
              </a:rPr>
              <a:t>ulfato tribásico de cobre disueltos en 100 litros de agua (</a:t>
            </a:r>
            <a:r>
              <a:rPr lang="es-MX" sz="2000" dirty="0">
                <a:latin typeface="Arial Black" panose="020B0A04020102020204" pitchFamily="34" charset="0"/>
                <a:ea typeface="Calibri" panose="020F0502020204030204" pitchFamily="34" charset="0"/>
                <a:cs typeface="Times New Roman" panose="02020603050405020304" pitchFamily="18" charset="0"/>
              </a:rPr>
              <a:t>Miranda-Salcedo y Rico-Ponce, </a:t>
            </a:r>
            <a:r>
              <a:rPr lang="es-MX" sz="2000" dirty="0" smtClean="0">
                <a:latin typeface="Arial Black" panose="020B0A04020102020204" pitchFamily="34" charset="0"/>
                <a:ea typeface="Calibri" panose="020F0502020204030204" pitchFamily="34" charset="0"/>
                <a:cs typeface="Times New Roman" panose="02020603050405020304" pitchFamily="18" charset="0"/>
              </a:rPr>
              <a:t>2015; </a:t>
            </a:r>
            <a:r>
              <a:rPr lang="es-ES" sz="2000" dirty="0" smtClean="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a:t>
            </a:r>
            <a:r>
              <a:rPr lang="es-MX" sz="2000" dirty="0" smtClean="0">
                <a:latin typeface="Arial Black" panose="020B0A04020102020204" pitchFamily="34" charset="0"/>
              </a:rPr>
              <a:t>2005).</a:t>
            </a:r>
            <a:endParaRPr lang="es-MX" sz="2000" dirty="0">
              <a:latin typeface="Arial Black" panose="020B0A04020102020204" pitchFamily="34" charset="0"/>
            </a:endParaRPr>
          </a:p>
        </p:txBody>
      </p:sp>
      <p:sp>
        <p:nvSpPr>
          <p:cNvPr id="5" name="CuadroTexto 4"/>
          <p:cNvSpPr txBox="1"/>
          <p:nvPr/>
        </p:nvSpPr>
        <p:spPr>
          <a:xfrm>
            <a:off x="755576" y="4653136"/>
            <a:ext cx="7704856" cy="1477328"/>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El control cultural consiste en efectuar podas de aclareo para permitir la ventilación y el paso de la luz solar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a:t>
            </a:r>
            <a:r>
              <a:rPr lang="es-MX" sz="2000" dirty="0" smtClean="0">
                <a:latin typeface="Arial Black" panose="020B0A04020102020204" pitchFamily="34" charset="0"/>
              </a:rPr>
              <a:t>2005).</a:t>
            </a:r>
            <a:endParaRPr lang="es-MX" sz="2000" dirty="0">
              <a:latin typeface="Arial Black" panose="020B0A04020102020204" pitchFamily="34" charset="0"/>
            </a:endParaRPr>
          </a:p>
        </p:txBody>
      </p:sp>
    </p:spTree>
    <p:extLst>
      <p:ext uri="{BB962C8B-B14F-4D97-AF65-F5344CB8AC3E}">
        <p14:creationId xmlns:p14="http://schemas.microsoft.com/office/powerpoint/2010/main" val="5697353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5576" y="620688"/>
            <a:ext cx="7488832" cy="4247317"/>
          </a:xfrm>
          <a:prstGeom prst="rect">
            <a:avLst/>
          </a:prstGeom>
          <a:noFill/>
        </p:spPr>
        <p:txBody>
          <a:bodyPr wrap="square" rtlCol="0">
            <a:spAutoFit/>
          </a:bodyPr>
          <a:lstStyle/>
          <a:p>
            <a:pPr algn="just">
              <a:lnSpc>
                <a:spcPct val="150000"/>
              </a:lnSpc>
            </a:pPr>
            <a:r>
              <a:rPr lang="es-MX" sz="2000" dirty="0" err="1" smtClean="0">
                <a:latin typeface="Arial Black" panose="020B0A04020102020204" pitchFamily="34" charset="0"/>
              </a:rPr>
              <a:t>Fumagina</a:t>
            </a:r>
            <a:r>
              <a:rPr lang="es-MX" sz="2000" dirty="0" smtClean="0">
                <a:latin typeface="Arial Black" panose="020B0A04020102020204" pitchFamily="34" charset="0"/>
              </a:rPr>
              <a:t> o negrilla (</a:t>
            </a:r>
            <a:r>
              <a:rPr lang="es-MX" sz="2000" dirty="0" err="1" smtClean="0">
                <a:latin typeface="Arial Black" panose="020B0A04020102020204" pitchFamily="34" charset="0"/>
              </a:rPr>
              <a:t>Caprodium</a:t>
            </a:r>
            <a:r>
              <a:rPr lang="es-MX" sz="2000" dirty="0" smtClean="0">
                <a:latin typeface="Arial Black" panose="020B0A04020102020204" pitchFamily="34" charset="0"/>
              </a:rPr>
              <a:t> </a:t>
            </a:r>
            <a:r>
              <a:rPr lang="es-MX" sz="2000" dirty="0" err="1" smtClean="0">
                <a:latin typeface="Arial Black" panose="020B0A04020102020204" pitchFamily="34" charset="0"/>
              </a:rPr>
              <a:t>mangiferum</a:t>
            </a:r>
            <a:r>
              <a:rPr lang="es-MX" sz="2000" dirty="0" smtClean="0">
                <a:latin typeface="Arial Black" panose="020B0A04020102020204" pitchFamily="34" charset="0"/>
              </a:rPr>
              <a:t>)</a:t>
            </a:r>
          </a:p>
          <a:p>
            <a:pPr algn="just">
              <a:lnSpc>
                <a:spcPct val="150000"/>
              </a:lnSpc>
            </a:pPr>
            <a:endParaRPr lang="es-MX" sz="2000" dirty="0">
              <a:latin typeface="Arial Black" panose="020B0A04020102020204" pitchFamily="34" charset="0"/>
            </a:endParaRPr>
          </a:p>
          <a:p>
            <a:pPr algn="just">
              <a:lnSpc>
                <a:spcPct val="150000"/>
              </a:lnSpc>
            </a:pPr>
            <a:r>
              <a:rPr lang="es-MX" sz="2000" dirty="0" smtClean="0">
                <a:latin typeface="Arial Black" panose="020B0A04020102020204" pitchFamily="34" charset="0"/>
              </a:rPr>
              <a:t>En las hojas y tallos tiernos aparecen manchas semejantes a capas de hollín, en ocasiones las hojas esta cubiertas por este hollín. El hongo no parasita el tejido vegetal, crece sobre los excrementos dejados por los insectos, el daño se relaciona con la baja eficiencia fotosintética de las hojas dañadas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p>
        </p:txBody>
      </p:sp>
    </p:spTree>
    <p:extLst>
      <p:ext uri="{BB962C8B-B14F-4D97-AF65-F5344CB8AC3E}">
        <p14:creationId xmlns:p14="http://schemas.microsoft.com/office/powerpoint/2010/main" val="236678196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11560" y="692696"/>
            <a:ext cx="7776864" cy="2400657"/>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Se controla combatiendo los insectos (</a:t>
            </a:r>
            <a:r>
              <a:rPr lang="es-MX" sz="2000" dirty="0" err="1" smtClean="0">
                <a:latin typeface="Arial Black" panose="020B0A04020102020204" pitchFamily="34" charset="0"/>
              </a:rPr>
              <a:t>trips</a:t>
            </a:r>
            <a:r>
              <a:rPr lang="es-MX" sz="2000" dirty="0" smtClean="0">
                <a:latin typeface="Arial Black" panose="020B0A04020102020204" pitchFamily="34" charset="0"/>
              </a:rPr>
              <a:t>, escamas, </a:t>
            </a:r>
            <a:r>
              <a:rPr lang="es-MX" sz="2000" dirty="0">
                <a:latin typeface="Arial Black" panose="020B0A04020102020204" pitchFamily="34" charset="0"/>
              </a:rPr>
              <a:t>á</a:t>
            </a:r>
            <a:r>
              <a:rPr lang="es-MX" sz="2000" dirty="0" smtClean="0">
                <a:latin typeface="Arial Black" panose="020B0A04020102020204" pitchFamily="34" charset="0"/>
              </a:rPr>
              <a:t>fidos y hormigas) ya sea con insecticidas sistémicos o una combinación de insecticida más funguicida, con lo que se combaten los insectos y el hongo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MX" sz="2000" dirty="0" smtClean="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162322634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340768"/>
            <a:ext cx="3898775" cy="3816424"/>
          </a:xfrm>
        </p:spPr>
        <p:txBody>
          <a:bodyPr>
            <a:normAutofit lnSpcReduction="10000"/>
          </a:bodyPr>
          <a:lstStyle/>
          <a:p>
            <a:pPr marL="0" indent="0" algn="just">
              <a:lnSpc>
                <a:spcPct val="150000"/>
              </a:lnSpc>
              <a:buNone/>
            </a:pPr>
            <a:r>
              <a:rPr lang="es-MX" sz="2000" dirty="0" smtClean="0">
                <a:latin typeface="Arial Black" panose="020B0A04020102020204" pitchFamily="34" charset="0"/>
              </a:rPr>
              <a:t>La raíz muere y al quitar la corteza se observa el micelio blanco del hongo.</a:t>
            </a:r>
          </a:p>
          <a:p>
            <a:pPr marL="0" indent="0" algn="just">
              <a:lnSpc>
                <a:spcPct val="150000"/>
              </a:lnSpc>
              <a:buNone/>
            </a:pPr>
            <a:r>
              <a:rPr lang="es-MX" sz="2000" dirty="0" smtClean="0">
                <a:latin typeface="Arial Black" panose="020B0A04020102020204" pitchFamily="34" charset="0"/>
              </a:rPr>
              <a:t>El árbol presenta un desarrollo pobre, amarillamiento generalizado y caída de las hojas.</a:t>
            </a:r>
            <a:endParaRPr lang="es-MX" sz="2000" dirty="0">
              <a:latin typeface="Arial Black" panose="020B0A04020102020204" pitchFamily="34" charset="0"/>
            </a:endParaRPr>
          </a:p>
        </p:txBody>
      </p:sp>
      <p:sp>
        <p:nvSpPr>
          <p:cNvPr id="2" name="Rectángulo 1"/>
          <p:cNvSpPr/>
          <p:nvPr/>
        </p:nvSpPr>
        <p:spPr>
          <a:xfrm>
            <a:off x="683568" y="476672"/>
            <a:ext cx="4479303" cy="400110"/>
          </a:xfrm>
          <a:prstGeom prst="rect">
            <a:avLst/>
          </a:prstGeom>
        </p:spPr>
        <p:txBody>
          <a:bodyPr wrap="none">
            <a:spAutoFit/>
          </a:bodyPr>
          <a:lstStyle/>
          <a:p>
            <a:r>
              <a:rPr lang="es-MX" sz="2000" dirty="0">
                <a:latin typeface="Arial Black" panose="020B0A04020102020204" pitchFamily="34" charset="0"/>
              </a:rPr>
              <a:t>Pudrición basal </a:t>
            </a:r>
            <a:r>
              <a:rPr lang="es-MX" sz="2000" dirty="0" err="1">
                <a:latin typeface="Arial Black" panose="020B0A04020102020204" pitchFamily="34" charset="0"/>
              </a:rPr>
              <a:t>Rosellinia</a:t>
            </a:r>
            <a:r>
              <a:rPr lang="es-MX" sz="2000" dirty="0">
                <a:latin typeface="Arial Black" panose="020B0A04020102020204" pitchFamily="34" charset="0"/>
              </a:rPr>
              <a:t> spp.</a:t>
            </a:r>
          </a:p>
        </p:txBody>
      </p:sp>
    </p:spTree>
    <p:extLst>
      <p:ext uri="{BB962C8B-B14F-4D97-AF65-F5344CB8AC3E}">
        <p14:creationId xmlns:p14="http://schemas.microsoft.com/office/powerpoint/2010/main" val="299457551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2" y="620688"/>
            <a:ext cx="7416824" cy="4351337"/>
          </a:xfrm>
        </p:spPr>
        <p:txBody>
          <a:bodyPr>
            <a:normAutofit/>
          </a:bodyPr>
          <a:lstStyle/>
          <a:p>
            <a:pPr marL="0" indent="0" algn="just">
              <a:lnSpc>
                <a:spcPct val="150000"/>
              </a:lnSpc>
              <a:buNone/>
            </a:pPr>
            <a:r>
              <a:rPr lang="es-MX" sz="2000" dirty="0" smtClean="0">
                <a:latin typeface="Arial Black" panose="020B0A04020102020204" pitchFamily="34" charset="0"/>
              </a:rPr>
              <a:t>Para </a:t>
            </a:r>
            <a:r>
              <a:rPr lang="es-MX" sz="2000" dirty="0">
                <a:latin typeface="Arial Black" panose="020B0A04020102020204" pitchFamily="34" charset="0"/>
              </a:rPr>
              <a:t>manejar la enfermedad, se deben erradicar las plantas afectadas y  desinfectar el área con formalina al 5% o con PCNB (80 g/16 1). Como preventivo, se puede atomizar la base de los árboles con PCNB (40 g/16 D; así como evitar la dispersión del suelo afectado dentro de la plantación y aislar el área con aplicaciones de cal.</a:t>
            </a:r>
          </a:p>
          <a:p>
            <a:pPr marL="0" indent="0">
              <a:buNone/>
            </a:pPr>
            <a:endParaRPr lang="es-MX" sz="2000" dirty="0"/>
          </a:p>
        </p:txBody>
      </p:sp>
    </p:spTree>
    <p:extLst>
      <p:ext uri="{BB962C8B-B14F-4D97-AF65-F5344CB8AC3E}">
        <p14:creationId xmlns:p14="http://schemas.microsoft.com/office/powerpoint/2010/main" val="29363958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1196752"/>
            <a:ext cx="5832648" cy="3276153"/>
          </a:xfrm>
          <a:prstGeom prst="rect">
            <a:avLst/>
          </a:prstGeom>
        </p:spPr>
        <p:txBody>
          <a:bodyPr wrap="square">
            <a:spAutoFit/>
          </a:bodyPr>
          <a:lstStyle/>
          <a:p>
            <a:pPr marR="0">
              <a:lnSpc>
                <a:spcPct val="150000"/>
              </a:lnSpc>
            </a:pPr>
            <a:r>
              <a:rPr lang="es-ES" altLang="es-MX" sz="2000" dirty="0" smtClean="0">
                <a:latin typeface="Arial Black" panose="020B0A04020102020204" pitchFamily="34" charset="0"/>
              </a:rPr>
              <a:t>REINO</a:t>
            </a:r>
            <a:r>
              <a:rPr lang="es-ES" altLang="es-MX" sz="2000" dirty="0">
                <a:latin typeface="Arial Black" panose="020B0A04020102020204" pitchFamily="34" charset="0"/>
              </a:rPr>
              <a:t>: Vegetal </a:t>
            </a:r>
            <a:br>
              <a:rPr lang="es-ES" altLang="es-MX" sz="2000" dirty="0">
                <a:latin typeface="Arial Black" panose="020B0A04020102020204" pitchFamily="34" charset="0"/>
              </a:rPr>
            </a:br>
            <a:r>
              <a:rPr lang="es-ES" altLang="es-MX" sz="2000" dirty="0">
                <a:latin typeface="Arial Black" panose="020B0A04020102020204" pitchFamily="34" charset="0"/>
              </a:rPr>
              <a:t>SUBCLASE: </a:t>
            </a:r>
            <a:r>
              <a:rPr lang="es-ES" altLang="es-MX" sz="2000" i="1" dirty="0" err="1">
                <a:latin typeface="Arial Black" panose="020B0A04020102020204" pitchFamily="34" charset="0"/>
              </a:rPr>
              <a:t>Angiospermae</a:t>
            </a:r>
            <a:r>
              <a:rPr lang="es-ES" altLang="es-MX" sz="2000" i="1" dirty="0">
                <a:latin typeface="Arial Black" panose="020B0A04020102020204" pitchFamily="34" charset="0"/>
              </a:rPr>
              <a:t> </a:t>
            </a:r>
            <a:r>
              <a:rPr lang="es-ES" altLang="es-MX" sz="2000" dirty="0">
                <a:latin typeface="Arial Black" panose="020B0A04020102020204" pitchFamily="34" charset="0"/>
              </a:rPr>
              <a:t/>
            </a:r>
            <a:br>
              <a:rPr lang="es-ES" altLang="es-MX" sz="2000" dirty="0">
                <a:latin typeface="Arial Black" panose="020B0A04020102020204" pitchFamily="34" charset="0"/>
              </a:rPr>
            </a:br>
            <a:r>
              <a:rPr lang="es-ES" altLang="es-MX" sz="2000" dirty="0">
                <a:latin typeface="Arial Black" panose="020B0A04020102020204" pitchFamily="34" charset="0"/>
              </a:rPr>
              <a:t>ORDEN: </a:t>
            </a:r>
            <a:r>
              <a:rPr lang="es-ES" altLang="es-MX" sz="2000" i="1" dirty="0" err="1">
                <a:latin typeface="Arial Black" panose="020B0A04020102020204" pitchFamily="34" charset="0"/>
              </a:rPr>
              <a:t>Dicotyledoneae</a:t>
            </a:r>
            <a:r>
              <a:rPr lang="es-ES" altLang="es-MX" sz="2000" i="1" dirty="0">
                <a:latin typeface="Arial Black" panose="020B0A04020102020204" pitchFamily="34" charset="0"/>
              </a:rPr>
              <a:t> </a:t>
            </a:r>
            <a:r>
              <a:rPr lang="es-ES" altLang="es-MX" sz="2000" dirty="0">
                <a:latin typeface="Arial Black" panose="020B0A04020102020204" pitchFamily="34" charset="0"/>
              </a:rPr>
              <a:t/>
            </a:r>
            <a:br>
              <a:rPr lang="es-ES" altLang="es-MX" sz="2000" dirty="0">
                <a:latin typeface="Arial Black" panose="020B0A04020102020204" pitchFamily="34" charset="0"/>
              </a:rPr>
            </a:br>
            <a:r>
              <a:rPr lang="es-ES" altLang="es-MX" sz="2000" dirty="0">
                <a:latin typeface="Arial Black" panose="020B0A04020102020204" pitchFamily="34" charset="0"/>
              </a:rPr>
              <a:t>FAMILIA: </a:t>
            </a:r>
            <a:r>
              <a:rPr lang="es-ES" altLang="es-MX" sz="2000" i="1" dirty="0" err="1">
                <a:latin typeface="Arial Black" panose="020B0A04020102020204" pitchFamily="34" charset="0"/>
              </a:rPr>
              <a:t>Sapindae</a:t>
            </a:r>
            <a:r>
              <a:rPr lang="es-ES" altLang="es-MX" sz="2000" i="1" dirty="0">
                <a:latin typeface="Arial Black" panose="020B0A04020102020204" pitchFamily="34" charset="0"/>
              </a:rPr>
              <a:t> </a:t>
            </a:r>
            <a:r>
              <a:rPr lang="es-ES" altLang="es-MX" sz="2000" dirty="0">
                <a:latin typeface="Arial Black" panose="020B0A04020102020204" pitchFamily="34" charset="0"/>
              </a:rPr>
              <a:t/>
            </a:r>
            <a:br>
              <a:rPr lang="es-ES" altLang="es-MX" sz="2000" dirty="0">
                <a:latin typeface="Arial Black" panose="020B0A04020102020204" pitchFamily="34" charset="0"/>
              </a:rPr>
            </a:br>
            <a:r>
              <a:rPr lang="es-ES" altLang="es-MX" sz="2000" dirty="0">
                <a:latin typeface="Arial Black" panose="020B0A04020102020204" pitchFamily="34" charset="0"/>
              </a:rPr>
              <a:t>GENERO: </a:t>
            </a:r>
            <a:r>
              <a:rPr lang="es-ES" altLang="es-MX" sz="2000" i="1" dirty="0" err="1">
                <a:latin typeface="Arial Black" panose="020B0A04020102020204" pitchFamily="34" charset="0"/>
              </a:rPr>
              <a:t>Anacardiaceae</a:t>
            </a:r>
            <a:r>
              <a:rPr lang="es-ES" altLang="es-MX" sz="2000" i="1" dirty="0">
                <a:latin typeface="Arial Black" panose="020B0A04020102020204" pitchFamily="34" charset="0"/>
              </a:rPr>
              <a:t> </a:t>
            </a:r>
            <a:r>
              <a:rPr lang="es-ES" altLang="es-MX" sz="2000" dirty="0">
                <a:latin typeface="Arial Black" panose="020B0A04020102020204" pitchFamily="34" charset="0"/>
              </a:rPr>
              <a:t/>
            </a:r>
            <a:br>
              <a:rPr lang="es-ES" altLang="es-MX" sz="2000" dirty="0">
                <a:latin typeface="Arial Black" panose="020B0A04020102020204" pitchFamily="34" charset="0"/>
              </a:rPr>
            </a:br>
            <a:r>
              <a:rPr lang="es-ES" altLang="es-MX" sz="2000" dirty="0">
                <a:latin typeface="Arial Black" panose="020B0A04020102020204" pitchFamily="34" charset="0"/>
              </a:rPr>
              <a:t>ESPECIE: </a:t>
            </a:r>
            <a:r>
              <a:rPr lang="es-ES" altLang="es-MX" sz="2000" i="1" dirty="0" err="1">
                <a:latin typeface="Arial Black" panose="020B0A04020102020204" pitchFamily="34" charset="0"/>
              </a:rPr>
              <a:t>Mangifera</a:t>
            </a:r>
            <a:r>
              <a:rPr lang="es-ES" altLang="es-MX" sz="2000" i="1" dirty="0">
                <a:latin typeface="Arial Black" panose="020B0A04020102020204" pitchFamily="34" charset="0"/>
              </a:rPr>
              <a:t> </a:t>
            </a:r>
            <a:r>
              <a:rPr lang="es-ES" altLang="es-MX" sz="2000" dirty="0">
                <a:latin typeface="Arial Black" panose="020B0A04020102020204" pitchFamily="34" charset="0"/>
              </a:rPr>
              <a:t/>
            </a:r>
            <a:br>
              <a:rPr lang="es-ES" altLang="es-MX" sz="2000" dirty="0">
                <a:latin typeface="Arial Black" panose="020B0A04020102020204" pitchFamily="34" charset="0"/>
              </a:rPr>
            </a:br>
            <a:r>
              <a:rPr lang="es-ES" altLang="es-MX" sz="2000" dirty="0">
                <a:latin typeface="Arial Black" panose="020B0A04020102020204" pitchFamily="34" charset="0"/>
              </a:rPr>
              <a:t> Vegetal  </a:t>
            </a:r>
            <a:r>
              <a:rPr lang="es-ES" altLang="es-MX" sz="2000" i="1" dirty="0" err="1">
                <a:latin typeface="Arial Black" panose="020B0A04020102020204" pitchFamily="34" charset="0"/>
              </a:rPr>
              <a:t>Mangifera</a:t>
            </a:r>
            <a:r>
              <a:rPr lang="es-ES" altLang="es-MX" sz="2000" i="1" dirty="0">
                <a:latin typeface="Arial Black" panose="020B0A04020102020204" pitchFamily="34" charset="0"/>
              </a:rPr>
              <a:t> indica </a:t>
            </a:r>
            <a:endParaRPr lang="es-ES" altLang="es-MX" sz="2000" dirty="0">
              <a:latin typeface="Arial Black" panose="020B0A04020102020204" pitchFamily="34" charset="0"/>
            </a:endParaRPr>
          </a:p>
        </p:txBody>
      </p:sp>
      <p:sp>
        <p:nvSpPr>
          <p:cNvPr id="5" name="Rectángulo 4"/>
          <p:cNvSpPr/>
          <p:nvPr/>
        </p:nvSpPr>
        <p:spPr>
          <a:xfrm>
            <a:off x="755576" y="548680"/>
            <a:ext cx="1808765" cy="400110"/>
          </a:xfrm>
          <a:prstGeom prst="rect">
            <a:avLst/>
          </a:prstGeom>
        </p:spPr>
        <p:txBody>
          <a:bodyPr wrap="none">
            <a:spAutoFit/>
          </a:bodyPr>
          <a:lstStyle/>
          <a:p>
            <a:pPr marR="0"/>
            <a:r>
              <a:rPr lang="es-ES" altLang="es-MX" sz="2000" dirty="0">
                <a:latin typeface="Arial Black" panose="020B0A04020102020204" pitchFamily="34" charset="0"/>
              </a:rPr>
              <a:t>Taxonomía:</a:t>
            </a:r>
          </a:p>
        </p:txBody>
      </p:sp>
      <p:sp>
        <p:nvSpPr>
          <p:cNvPr id="3" name="Rectángulo 2"/>
          <p:cNvSpPr/>
          <p:nvPr/>
        </p:nvSpPr>
        <p:spPr>
          <a:xfrm>
            <a:off x="770304" y="4869160"/>
            <a:ext cx="7618119" cy="1323439"/>
          </a:xfrm>
          <a:prstGeom prst="rect">
            <a:avLst/>
          </a:prstGeom>
        </p:spPr>
        <p:txBody>
          <a:bodyPr wrap="square">
            <a:spAutoFit/>
          </a:bodyPr>
          <a:lstStyle/>
          <a:p>
            <a:pPr algn="just"/>
            <a:r>
              <a:rPr lang="es-MX" sz="2000" dirty="0">
                <a:latin typeface="Arial Black" panose="020B0A04020102020204" pitchFamily="34" charset="0"/>
              </a:rPr>
              <a:t>Se pueden considerar como parientes cercanos al mango: el </a:t>
            </a:r>
            <a:r>
              <a:rPr lang="es-MX" sz="2000" dirty="0" err="1">
                <a:latin typeface="Arial Black" panose="020B0A04020102020204" pitchFamily="34" charset="0"/>
              </a:rPr>
              <a:t>Marañon</a:t>
            </a:r>
            <a:r>
              <a:rPr lang="es-MX" sz="2000" dirty="0">
                <a:latin typeface="Arial Black" panose="020B0A04020102020204" pitchFamily="34" charset="0"/>
              </a:rPr>
              <a:t> (</a:t>
            </a:r>
            <a:r>
              <a:rPr lang="es-MX" sz="2000" i="1" dirty="0" err="1">
                <a:latin typeface="Arial Black" panose="020B0A04020102020204" pitchFamily="34" charset="0"/>
              </a:rPr>
              <a:t>Anacardium</a:t>
            </a:r>
            <a:r>
              <a:rPr lang="es-MX" sz="2000" i="1" dirty="0">
                <a:latin typeface="Arial Black" panose="020B0A04020102020204" pitchFamily="34" charset="0"/>
              </a:rPr>
              <a:t> </a:t>
            </a:r>
            <a:r>
              <a:rPr lang="es-MX" sz="2000" i="1" dirty="0" err="1" smtClean="0">
                <a:latin typeface="Arial Black" panose="020B0A04020102020204" pitchFamily="34" charset="0"/>
              </a:rPr>
              <a:t>occidentale</a:t>
            </a:r>
            <a:r>
              <a:rPr lang="es-MX" sz="2000" dirty="0" smtClean="0">
                <a:latin typeface="Arial Black" panose="020B0A04020102020204" pitchFamily="34" charset="0"/>
              </a:rPr>
              <a:t>); el </a:t>
            </a:r>
            <a:r>
              <a:rPr lang="es-MX" sz="2000" dirty="0">
                <a:latin typeface="Arial Black" panose="020B0A04020102020204" pitchFamily="34" charset="0"/>
              </a:rPr>
              <a:t>Pistacho (</a:t>
            </a:r>
            <a:r>
              <a:rPr lang="es-MX" sz="2000" i="1" dirty="0" err="1">
                <a:latin typeface="Arial Black" panose="020B0A04020102020204" pitchFamily="34" charset="0"/>
              </a:rPr>
              <a:t>Pistacia</a:t>
            </a:r>
            <a:r>
              <a:rPr lang="es-MX" sz="2000" i="1" dirty="0">
                <a:latin typeface="Arial Black" panose="020B0A04020102020204" pitchFamily="34" charset="0"/>
              </a:rPr>
              <a:t> vera</a:t>
            </a:r>
            <a:r>
              <a:rPr lang="es-MX" sz="2000" dirty="0">
                <a:latin typeface="Arial Black" panose="020B0A04020102020204" pitchFamily="34" charset="0"/>
              </a:rPr>
              <a:t>) y la ciruela mexicana (</a:t>
            </a:r>
            <a:r>
              <a:rPr lang="es-MX" sz="2000" i="1" dirty="0" err="1" smtClean="0">
                <a:latin typeface="Arial Black" panose="020B0A04020102020204" pitchFamily="34" charset="0"/>
              </a:rPr>
              <a:t>Spondias</a:t>
            </a:r>
            <a:r>
              <a:rPr lang="es-MX" sz="2000" dirty="0" smtClean="0">
                <a:latin typeface="Arial Black" panose="020B0A04020102020204" pitchFamily="34" charset="0"/>
              </a:rPr>
              <a:t> </a:t>
            </a:r>
            <a:r>
              <a:rPr lang="es-MX" sz="2000" dirty="0">
                <a:latin typeface="Arial Black" panose="020B0A04020102020204" pitchFamily="34" charset="0"/>
              </a:rPr>
              <a:t>spp)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ES" altLang="es-MX" sz="2000" b="1" dirty="0">
                <a:latin typeface="Arial Black" panose="020B0A04020102020204" pitchFamily="34" charset="0"/>
              </a:rPr>
              <a:t>.</a:t>
            </a:r>
            <a:endParaRPr lang="es-MX" sz="2000" dirty="0">
              <a:latin typeface="Arial Black" panose="020B0A04020102020204" pitchFamily="34" charset="0"/>
            </a:endParaRPr>
          </a:p>
        </p:txBody>
      </p:sp>
    </p:spTree>
    <p:extLst>
      <p:ext uri="{BB962C8B-B14F-4D97-AF65-F5344CB8AC3E}">
        <p14:creationId xmlns:p14="http://schemas.microsoft.com/office/powerpoint/2010/main" val="341342889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124744"/>
            <a:ext cx="5040560" cy="5506972"/>
          </a:xfrm>
        </p:spPr>
        <p:txBody>
          <a:bodyPr>
            <a:normAutofit/>
          </a:bodyPr>
          <a:lstStyle/>
          <a:p>
            <a:pPr marL="0" indent="0" algn="just">
              <a:lnSpc>
                <a:spcPct val="150000"/>
              </a:lnSpc>
              <a:buNone/>
            </a:pPr>
            <a:r>
              <a:rPr lang="es-MX" sz="2000" dirty="0" smtClean="0">
                <a:latin typeface="Arial Black" panose="020B0A04020102020204" pitchFamily="34" charset="0"/>
              </a:rPr>
              <a:t>Las ramas presentan exudados gomosos (resina), hojas se marchitan con quemaduras en el ápice o los bordes. Estas lesiones coinciden con heridas viejas donde se expuso la madera; en otras regiones se conoce como “mal del machete” por ser esta herramienta portadora de los propágulos</a:t>
            </a:r>
            <a:r>
              <a:rPr lang="es-MX" sz="2000" dirty="0">
                <a:latin typeface="Arial Black" panose="020B0A04020102020204" pitchFamily="34" charset="0"/>
              </a:rPr>
              <a:t> </a:t>
            </a:r>
            <a:r>
              <a:rPr lang="es-MX" sz="2000" dirty="0" smtClean="0">
                <a:latin typeface="Arial Black" panose="020B0A04020102020204" pitchFamily="34" charset="0"/>
              </a:rPr>
              <a:t>(Rodríguez-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et al., 2002).</a:t>
            </a: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4168" y="4149080"/>
            <a:ext cx="2466975" cy="1860314"/>
          </a:xfrm>
          <a:prstGeom prst="rect">
            <a:avLst/>
          </a:prstGeom>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1412776"/>
            <a:ext cx="2466975" cy="1847850"/>
          </a:xfrm>
          <a:prstGeom prst="rect">
            <a:avLst/>
          </a:prstGeom>
        </p:spPr>
      </p:pic>
      <p:sp>
        <p:nvSpPr>
          <p:cNvPr id="5" name="Rectángulo 4"/>
          <p:cNvSpPr/>
          <p:nvPr/>
        </p:nvSpPr>
        <p:spPr>
          <a:xfrm>
            <a:off x="683568" y="476672"/>
            <a:ext cx="6109558" cy="400110"/>
          </a:xfrm>
          <a:prstGeom prst="rect">
            <a:avLst/>
          </a:prstGeom>
        </p:spPr>
        <p:txBody>
          <a:bodyPr wrap="none">
            <a:spAutoFit/>
          </a:bodyPr>
          <a:lstStyle/>
          <a:p>
            <a:r>
              <a:rPr lang="es-MX" sz="2000" dirty="0" smtClean="0">
                <a:latin typeface="Arial Black" panose="020B0A04020102020204" pitchFamily="34" charset="0"/>
              </a:rPr>
              <a:t>Cáncer del tronco (</a:t>
            </a:r>
            <a:r>
              <a:rPr lang="es-MX" sz="2000" dirty="0" err="1" smtClean="0">
                <a:latin typeface="Arial Black" panose="020B0A04020102020204" pitchFamily="34" charset="0"/>
              </a:rPr>
              <a:t>Ceratocystis</a:t>
            </a:r>
            <a:r>
              <a:rPr lang="es-MX" sz="2000" dirty="0" smtClean="0">
                <a:latin typeface="Arial Black" panose="020B0A04020102020204" pitchFamily="34" charset="0"/>
              </a:rPr>
              <a:t> </a:t>
            </a:r>
            <a:r>
              <a:rPr lang="es-MX" sz="2000" dirty="0" err="1">
                <a:latin typeface="Arial Black" panose="020B0A04020102020204" pitchFamily="34" charset="0"/>
              </a:rPr>
              <a:t>fimbriata</a:t>
            </a:r>
            <a:r>
              <a:rPr lang="es-MX" sz="2000" dirty="0">
                <a:latin typeface="Arial Black" panose="020B0A04020102020204" pitchFamily="34" charset="0"/>
              </a:rPr>
              <a:t>)</a:t>
            </a:r>
          </a:p>
        </p:txBody>
      </p:sp>
    </p:spTree>
    <p:extLst>
      <p:ext uri="{BB962C8B-B14F-4D97-AF65-F5344CB8AC3E}">
        <p14:creationId xmlns:p14="http://schemas.microsoft.com/office/powerpoint/2010/main" val="1717867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584" y="548680"/>
            <a:ext cx="7692961" cy="2392287"/>
          </a:xfrm>
        </p:spPr>
        <p:txBody>
          <a:bodyPr>
            <a:normAutofit/>
          </a:bodyPr>
          <a:lstStyle/>
          <a:p>
            <a:pPr marL="0" indent="0" algn="just">
              <a:lnSpc>
                <a:spcPct val="150000"/>
              </a:lnSpc>
              <a:buNone/>
            </a:pPr>
            <a:r>
              <a:rPr lang="es-MX" sz="2000" dirty="0" smtClean="0">
                <a:latin typeface="Arial Black" panose="020B0A04020102020204" pitchFamily="34" charset="0"/>
              </a:rPr>
              <a:t>Es recomendable eliminar y quemar los árboles dañados, desinfectar las herramientas, evitar plantaciones densas y heridas, en su caso </a:t>
            </a:r>
            <a:r>
              <a:rPr lang="es-MX" sz="2000" dirty="0" err="1" smtClean="0">
                <a:latin typeface="Arial Black" panose="020B0A04020102020204" pitchFamily="34" charset="0"/>
              </a:rPr>
              <a:t>tratrlas</a:t>
            </a:r>
            <a:r>
              <a:rPr lang="es-MX" sz="2000" dirty="0" smtClean="0">
                <a:latin typeface="Arial Black" panose="020B0A04020102020204" pitchFamily="34" charset="0"/>
              </a:rPr>
              <a:t> con fungicidas a base de cobre </a:t>
            </a:r>
            <a:r>
              <a:rPr lang="es-MX" sz="2000" dirty="0">
                <a:latin typeface="Arial Black" panose="020B0A04020102020204" pitchFamily="34" charset="0"/>
              </a:rPr>
              <a:t>(Rodríguez-</a:t>
            </a:r>
            <a:r>
              <a:rPr lang="es-MX" sz="2000" dirty="0" err="1">
                <a:latin typeface="Arial Black" panose="020B0A04020102020204" pitchFamily="34" charset="0"/>
              </a:rPr>
              <a:t>Cedillos</a:t>
            </a:r>
            <a:r>
              <a:rPr lang="es-MX" sz="2000" dirty="0">
                <a:latin typeface="Arial Black" panose="020B0A04020102020204" pitchFamily="34" charset="0"/>
              </a:rPr>
              <a:t> </a:t>
            </a:r>
            <a:r>
              <a:rPr lang="es-MX" sz="2000" i="1" dirty="0">
                <a:latin typeface="Arial Black" panose="020B0A04020102020204" pitchFamily="34" charset="0"/>
              </a:rPr>
              <a:t>et al</a:t>
            </a:r>
            <a:r>
              <a:rPr lang="es-MX" sz="2000" dirty="0">
                <a:latin typeface="Arial Black" panose="020B0A04020102020204" pitchFamily="34" charset="0"/>
              </a:rPr>
              <a:t>., 2002).</a:t>
            </a:r>
          </a:p>
          <a:p>
            <a:pPr marL="0" indent="0">
              <a:lnSpc>
                <a:spcPct val="150000"/>
              </a:lnSpc>
              <a:buNone/>
            </a:pPr>
            <a:endParaRPr lang="es-MX" sz="2000" dirty="0">
              <a:latin typeface="Arial Black" panose="020B0A04020102020204" pitchFamily="34" charset="0"/>
            </a:endParaRPr>
          </a:p>
        </p:txBody>
      </p:sp>
    </p:spTree>
    <p:extLst>
      <p:ext uri="{BB962C8B-B14F-4D97-AF65-F5344CB8AC3E}">
        <p14:creationId xmlns:p14="http://schemas.microsoft.com/office/powerpoint/2010/main" val="307342207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99592" y="764704"/>
            <a:ext cx="7560840" cy="5632311"/>
          </a:xfrm>
          <a:prstGeom prst="rect">
            <a:avLst/>
          </a:prstGeom>
          <a:noFill/>
        </p:spPr>
        <p:txBody>
          <a:bodyPr wrap="square" rtlCol="0">
            <a:spAutoFit/>
          </a:bodyPr>
          <a:lstStyle/>
          <a:p>
            <a:pPr algn="just">
              <a:lnSpc>
                <a:spcPct val="150000"/>
              </a:lnSpc>
            </a:pPr>
            <a:r>
              <a:rPr lang="es-MX" sz="2000" dirty="0" smtClean="0">
                <a:latin typeface="Arial Black" panose="020B0A04020102020204" pitchFamily="34" charset="0"/>
              </a:rPr>
              <a:t>Cenicilla polvorienta (</a:t>
            </a:r>
            <a:r>
              <a:rPr lang="es-MX" sz="2000" i="1" dirty="0" err="1" smtClean="0">
                <a:latin typeface="Arial Black" panose="020B0A04020102020204" pitchFamily="34" charset="0"/>
              </a:rPr>
              <a:t>Oidium</a:t>
            </a:r>
            <a:r>
              <a:rPr lang="es-MX" sz="2000" i="1" dirty="0" smtClean="0">
                <a:latin typeface="Arial Black" panose="020B0A04020102020204" pitchFamily="34" charset="0"/>
              </a:rPr>
              <a:t> </a:t>
            </a:r>
            <a:r>
              <a:rPr lang="es-MX" sz="2000" i="1" dirty="0" err="1" smtClean="0">
                <a:latin typeface="Arial Black" panose="020B0A04020102020204" pitchFamily="34" charset="0"/>
              </a:rPr>
              <a:t>mangiferea</a:t>
            </a:r>
            <a:r>
              <a:rPr lang="es-MX" sz="2000" i="1" dirty="0" smtClean="0">
                <a:latin typeface="Arial Black" panose="020B0A04020102020204" pitchFamily="34" charset="0"/>
              </a:rPr>
              <a:t> </a:t>
            </a:r>
            <a:r>
              <a:rPr lang="es-MX" sz="2000" dirty="0" smtClean="0">
                <a:latin typeface="Arial Black" panose="020B0A04020102020204" pitchFamily="34" charset="0"/>
              </a:rPr>
              <a:t>)</a:t>
            </a:r>
          </a:p>
          <a:p>
            <a:pPr algn="just">
              <a:lnSpc>
                <a:spcPct val="150000"/>
              </a:lnSpc>
            </a:pPr>
            <a:endParaRPr lang="es-MX" sz="2000" dirty="0" smtClean="0">
              <a:latin typeface="Arial Black" panose="020B0A04020102020204" pitchFamily="34" charset="0"/>
            </a:endParaRPr>
          </a:p>
          <a:p>
            <a:pPr algn="just">
              <a:lnSpc>
                <a:spcPct val="150000"/>
              </a:lnSpc>
            </a:pPr>
            <a:r>
              <a:rPr lang="es-MX" sz="2000" dirty="0" smtClean="0">
                <a:latin typeface="Arial Black" panose="020B0A04020102020204" pitchFamily="34" charset="0"/>
              </a:rPr>
              <a:t>Se presenta en todas las regiones productoras de mango y cuando su ataque es severo, causa grandes perdidas a la producción de fruta </a:t>
            </a:r>
            <a:r>
              <a:rPr lang="es-MX" sz="2000" dirty="0">
                <a:latin typeface="Arial Black" panose="020B0A04020102020204" pitchFamily="34" charset="0"/>
              </a:rPr>
              <a:t>(Espinosa-Aburto </a:t>
            </a:r>
            <a:r>
              <a:rPr lang="es-MX" sz="2000" i="1" dirty="0">
                <a:latin typeface="Arial Black" panose="020B0A04020102020204" pitchFamily="34" charset="0"/>
              </a:rPr>
              <a:t>et al</a:t>
            </a:r>
            <a:r>
              <a:rPr lang="es-MX" sz="2000" dirty="0">
                <a:latin typeface="Arial Black" panose="020B0A04020102020204" pitchFamily="34" charset="0"/>
              </a:rPr>
              <a:t>., </a:t>
            </a:r>
            <a:r>
              <a:rPr lang="es-MX" sz="2000" dirty="0" smtClean="0">
                <a:latin typeface="Arial Black" panose="020B0A04020102020204" pitchFamily="34" charset="0"/>
              </a:rPr>
              <a:t>2006; </a:t>
            </a:r>
            <a:r>
              <a:rPr lang="es-ES" sz="2000" dirty="0" smtClean="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r>
              <a:rPr lang="es-MX" sz="2000" dirty="0" smtClean="0">
                <a:latin typeface="Arial Black" panose="020B0A04020102020204" pitchFamily="34" charset="0"/>
              </a:rPr>
              <a:t>). </a:t>
            </a:r>
          </a:p>
          <a:p>
            <a:pPr algn="just">
              <a:lnSpc>
                <a:spcPct val="150000"/>
              </a:lnSpc>
            </a:pPr>
            <a:endParaRPr lang="es-MX" sz="2000" dirty="0" smtClean="0">
              <a:latin typeface="Arial Black" panose="020B0A04020102020204" pitchFamily="34" charset="0"/>
            </a:endParaRPr>
          </a:p>
          <a:p>
            <a:pPr algn="just">
              <a:lnSpc>
                <a:spcPct val="150000"/>
              </a:lnSpc>
            </a:pPr>
            <a:r>
              <a:rPr lang="es-MX" sz="2000" dirty="0" smtClean="0">
                <a:latin typeface="Arial Black" panose="020B0A04020102020204" pitchFamily="34" charset="0"/>
              </a:rPr>
              <a:t>Se presenta al inicio de la floración causando daño a flores y frutos jóvenes. Se observa como un polvo blanco sobre las partes afectadas, cuando el ataque es severo, provoca deformaciones en frutos y hojas (</a:t>
            </a:r>
            <a:r>
              <a:rPr lang="es-ES" sz="2000" dirty="0" smtClean="0">
                <a:latin typeface="Arial Black" panose="020B0A04020102020204" pitchFamily="34" charset="0"/>
              </a:rPr>
              <a:t>Prieto-Martínez </a:t>
            </a:r>
            <a:r>
              <a:rPr lang="es-ES" sz="2000" i="1" dirty="0" smtClean="0">
                <a:latin typeface="Arial Black" panose="020B0A04020102020204" pitchFamily="34" charset="0"/>
              </a:rPr>
              <a:t>et al</a:t>
            </a:r>
            <a:r>
              <a:rPr lang="es-MX" sz="2000" dirty="0" smtClean="0">
                <a:latin typeface="Arial Black" panose="020B0A04020102020204" pitchFamily="34" charset="0"/>
              </a:rPr>
              <a:t>., 2005).</a:t>
            </a:r>
          </a:p>
        </p:txBody>
      </p:sp>
    </p:spTree>
    <p:extLst>
      <p:ext uri="{BB962C8B-B14F-4D97-AF65-F5344CB8AC3E}">
        <p14:creationId xmlns:p14="http://schemas.microsoft.com/office/powerpoint/2010/main" val="323490937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692696"/>
            <a:ext cx="7272808" cy="5170646"/>
          </a:xfrm>
          <a:prstGeom prst="rect">
            <a:avLst/>
          </a:prstGeom>
        </p:spPr>
        <p:txBody>
          <a:bodyPr wrap="square">
            <a:spAutoFit/>
          </a:bodyPr>
          <a:lstStyle/>
          <a:p>
            <a:pPr algn="just">
              <a:lnSpc>
                <a:spcPct val="150000"/>
              </a:lnSpc>
            </a:pPr>
            <a:r>
              <a:rPr lang="es-MX" sz="2000" dirty="0">
                <a:latin typeface="Arial Black" panose="020B0A04020102020204" pitchFamily="34" charset="0"/>
              </a:rPr>
              <a:t>Se recomienda aplicar tres aspersiones de azufre humectable 90 a dosis de 2.5 kg disueltos en 400 litros de agua; la primera al inicio de la floración, posteriormente a los 7 y 27 días después, en la última aplicación se pueden adicionar 40 gramos de un fungicida sistémico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p>
          <a:p>
            <a:pPr algn="just">
              <a:lnSpc>
                <a:spcPct val="150000"/>
              </a:lnSpc>
            </a:pPr>
            <a:endParaRPr lang="es-MX" sz="2000" dirty="0">
              <a:latin typeface="Arial Black" panose="020B0A04020102020204" pitchFamily="34" charset="0"/>
            </a:endParaRPr>
          </a:p>
          <a:p>
            <a:pPr algn="just">
              <a:lnSpc>
                <a:spcPct val="150000"/>
              </a:lnSpc>
            </a:pPr>
            <a:r>
              <a:rPr lang="es-MX" sz="2000" dirty="0">
                <a:latin typeface="Arial Black" panose="020B0A04020102020204" pitchFamily="34" charset="0"/>
              </a:rPr>
              <a:t>Como control cultural se recomienda podar las inflorescencia dañadas y </a:t>
            </a:r>
            <a:r>
              <a:rPr lang="es-MX" sz="2000" dirty="0" smtClean="0">
                <a:latin typeface="Arial Black" panose="020B0A04020102020204" pitchFamily="34" charset="0"/>
              </a:rPr>
              <a:t>quemarlas </a:t>
            </a:r>
            <a:r>
              <a:rPr lang="es-MX" sz="2000" dirty="0">
                <a:latin typeface="Arial Black" panose="020B0A04020102020204" pitchFamily="34" charset="0"/>
              </a:rPr>
              <a:t>(</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2005).</a:t>
            </a:r>
          </a:p>
        </p:txBody>
      </p:sp>
    </p:spTree>
    <p:extLst>
      <p:ext uri="{BB962C8B-B14F-4D97-AF65-F5344CB8AC3E}">
        <p14:creationId xmlns:p14="http://schemas.microsoft.com/office/powerpoint/2010/main" val="29735530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5576" y="548680"/>
            <a:ext cx="7546318" cy="2592288"/>
          </a:xfrm>
        </p:spPr>
        <p:txBody>
          <a:bodyPr>
            <a:normAutofit/>
          </a:bodyPr>
          <a:lstStyle/>
          <a:p>
            <a:pPr marL="0" indent="0" algn="just">
              <a:lnSpc>
                <a:spcPct val="150000"/>
              </a:lnSpc>
              <a:buNone/>
            </a:pPr>
            <a:r>
              <a:rPr lang="es-MX" sz="2000" dirty="0">
                <a:latin typeface="Arial Black" panose="020B0A04020102020204" pitchFamily="34" charset="0"/>
              </a:rPr>
              <a:t>Control</a:t>
            </a:r>
          </a:p>
          <a:p>
            <a:pPr marL="0" indent="0" algn="just">
              <a:lnSpc>
                <a:spcPct val="150000"/>
              </a:lnSpc>
              <a:buNone/>
            </a:pPr>
            <a:r>
              <a:rPr lang="es-MX" sz="2000" dirty="0">
                <a:latin typeface="Arial Black" panose="020B0A04020102020204" pitchFamily="34" charset="0"/>
              </a:rPr>
              <a:t>Es recomendable eliminar y quemar árboles dañados, desinfectar herramientas; evitar plantaciones densas y evitar heridas o tratarlas con un fungicida a base de cobre.</a:t>
            </a:r>
          </a:p>
          <a:p>
            <a:pPr marL="0" indent="0">
              <a:lnSpc>
                <a:spcPct val="150000"/>
              </a:lnSpc>
              <a:buNone/>
            </a:pPr>
            <a:endParaRPr lang="es-MX" sz="2000" dirty="0"/>
          </a:p>
        </p:txBody>
      </p:sp>
    </p:spTree>
    <p:extLst>
      <p:ext uri="{BB962C8B-B14F-4D97-AF65-F5344CB8AC3E}">
        <p14:creationId xmlns:p14="http://schemas.microsoft.com/office/powerpoint/2010/main" val="239359808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836712"/>
            <a:ext cx="8229600" cy="5318051"/>
          </a:xfrm>
        </p:spPr>
        <p:txBody>
          <a:bodyPr>
            <a:normAutofit fontScale="92500"/>
          </a:bodyPr>
          <a:lstStyle/>
          <a:p>
            <a:pPr>
              <a:lnSpc>
                <a:spcPct val="150000"/>
              </a:lnSpc>
            </a:pPr>
            <a:r>
              <a:rPr lang="es-MX" sz="2000" dirty="0" smtClean="0">
                <a:latin typeface="Arial Black" panose="020B0A04020102020204" pitchFamily="34" charset="0"/>
              </a:rPr>
              <a:t>Cultivo de mango, </a:t>
            </a:r>
            <a:r>
              <a:rPr lang="es-MX" sz="2000" dirty="0" err="1" smtClean="0">
                <a:latin typeface="Arial Black" panose="020B0A04020102020204" pitchFamily="34" charset="0"/>
              </a:rPr>
              <a:t>Anacafe</a:t>
            </a:r>
            <a:r>
              <a:rPr lang="es-MX" sz="2000" dirty="0" smtClean="0">
                <a:latin typeface="Arial Black" panose="020B0A04020102020204" pitchFamily="34" charset="0"/>
              </a:rPr>
              <a:t>, asociación nacional del café, julio 2004. </a:t>
            </a:r>
            <a:r>
              <a:rPr lang="es-MX" sz="2000" dirty="0">
                <a:latin typeface="Arial Black" panose="020B0A04020102020204" pitchFamily="34" charset="0"/>
              </a:rPr>
              <a:t>D</a:t>
            </a:r>
            <a:r>
              <a:rPr lang="es-MX" sz="2000" dirty="0" smtClean="0">
                <a:latin typeface="Arial Black" panose="020B0A04020102020204" pitchFamily="34" charset="0"/>
              </a:rPr>
              <a:t>isponible en: </a:t>
            </a:r>
          </a:p>
          <a:p>
            <a:pPr marL="354330" indent="-285750">
              <a:lnSpc>
                <a:spcPct val="150000"/>
              </a:lnSpc>
            </a:pPr>
            <a:r>
              <a:rPr lang="es-MX" sz="2000" dirty="0">
                <a:latin typeface="Arial Black" panose="020B0A04020102020204" pitchFamily="34" charset="0"/>
                <a:hlinkClick r:id="rId2"/>
              </a:rPr>
              <a:t>http://</a:t>
            </a:r>
            <a:r>
              <a:rPr lang="es-MX" sz="2000" dirty="0" smtClean="0">
                <a:latin typeface="Arial Black" panose="020B0A04020102020204" pitchFamily="34" charset="0"/>
                <a:hlinkClick r:id="rId2"/>
              </a:rPr>
              <a:t>portal.anacafe.org/Portal/Documents/Documents/2004-12/33/14/Cultivo%20de%20Mango.pdf</a:t>
            </a:r>
            <a:r>
              <a:rPr lang="es-MX" sz="2000" dirty="0" smtClean="0">
                <a:latin typeface="Arial Black" panose="020B0A04020102020204" pitchFamily="34" charset="0"/>
              </a:rPr>
              <a:t> . Fecha de consulta 1 de junio 2014.</a:t>
            </a:r>
          </a:p>
          <a:p>
            <a:pPr>
              <a:lnSpc>
                <a:spcPct val="150000"/>
              </a:lnSpc>
            </a:pPr>
            <a:r>
              <a:rPr lang="es-MX" sz="2000" dirty="0" smtClean="0">
                <a:latin typeface="Arial Black" panose="020B0A04020102020204" pitchFamily="34" charset="0"/>
              </a:rPr>
              <a:t>J. </a:t>
            </a:r>
            <a:r>
              <a:rPr lang="es-MX" sz="2000" dirty="0">
                <a:latin typeface="Arial Black" panose="020B0A04020102020204" pitchFamily="34" charset="0"/>
              </a:rPr>
              <a:t>Mora </a:t>
            </a:r>
            <a:r>
              <a:rPr lang="es-MX" sz="2000" dirty="0" smtClean="0">
                <a:latin typeface="Arial Black" panose="020B0A04020102020204" pitchFamily="34" charset="0"/>
              </a:rPr>
              <a:t>Montero, J. </a:t>
            </a:r>
            <a:r>
              <a:rPr lang="es-MX" sz="2000" dirty="0">
                <a:latin typeface="Arial Black" panose="020B0A04020102020204" pitchFamily="34" charset="0"/>
              </a:rPr>
              <a:t>Gamboa </a:t>
            </a:r>
            <a:r>
              <a:rPr lang="es-MX" sz="2000" dirty="0" smtClean="0">
                <a:latin typeface="Arial Black" panose="020B0A04020102020204" pitchFamily="34" charset="0"/>
              </a:rPr>
              <a:t>Porras, R. </a:t>
            </a:r>
            <a:r>
              <a:rPr lang="es-MX" sz="2000" dirty="0">
                <a:latin typeface="Arial Black" panose="020B0A04020102020204" pitchFamily="34" charset="0"/>
              </a:rPr>
              <a:t>Elizondo </a:t>
            </a:r>
            <a:r>
              <a:rPr lang="es-MX" sz="2000" dirty="0" smtClean="0">
                <a:latin typeface="Arial Black" panose="020B0A04020102020204" pitchFamily="34" charset="0"/>
              </a:rPr>
              <a:t>Murillo, </a:t>
            </a:r>
            <a:r>
              <a:rPr lang="es-ES" sz="2000" dirty="0" smtClean="0">
                <a:latin typeface="Arial Black" panose="020B0A04020102020204" pitchFamily="34" charset="0"/>
              </a:rPr>
              <a:t>Guía para el Cultivo del mango, </a:t>
            </a:r>
            <a:r>
              <a:rPr lang="es-ES" sz="2000" dirty="0">
                <a:latin typeface="Arial Black" panose="020B0A04020102020204" pitchFamily="34" charset="0"/>
              </a:rPr>
              <a:t>S</a:t>
            </a:r>
            <a:r>
              <a:rPr lang="es-ES" sz="2000" dirty="0" smtClean="0">
                <a:latin typeface="Arial Black" panose="020B0A04020102020204" pitchFamily="34" charset="0"/>
              </a:rPr>
              <a:t>an José Costa Rica, 2002.</a:t>
            </a:r>
          </a:p>
          <a:p>
            <a:pPr>
              <a:lnSpc>
                <a:spcPct val="150000"/>
              </a:lnSpc>
            </a:pPr>
            <a:r>
              <a:rPr lang="es-ES" sz="2000" dirty="0">
                <a:latin typeface="Arial Black" panose="020B0A04020102020204" pitchFamily="34" charset="0"/>
              </a:rPr>
              <a:t>Prieto-Martínez, J. J.; Covarrubias-Alvarado, J. E.; Romero-Cadena, A.; Figueroa-Viera, J. 2005. Paquete tecnológico para </a:t>
            </a:r>
            <a:r>
              <a:rPr lang="es-ES" sz="2000" dirty="0" err="1">
                <a:latin typeface="Arial Black" panose="020B0A04020102020204" pitchFamily="34" charset="0"/>
              </a:rPr>
              <a:t>eñ</a:t>
            </a:r>
            <a:r>
              <a:rPr lang="es-ES" sz="2000" dirty="0">
                <a:latin typeface="Arial Black" panose="020B0A04020102020204" pitchFamily="34" charset="0"/>
              </a:rPr>
              <a:t> cultivo de mango en el estado de Colima. Secretaria de Desarrollo Rural. Colima, Colima. 52 pp.</a:t>
            </a:r>
          </a:p>
          <a:p>
            <a:pPr>
              <a:lnSpc>
                <a:spcPct val="150000"/>
              </a:lnSpc>
            </a:pPr>
            <a:endParaRPr lang="es-ES" sz="2000" dirty="0" smtClean="0">
              <a:latin typeface="Arial Black" panose="020B0A04020102020204" pitchFamily="34" charset="0"/>
            </a:endParaRPr>
          </a:p>
        </p:txBody>
      </p:sp>
      <p:sp>
        <p:nvSpPr>
          <p:cNvPr id="2" name="Rectángulo 1"/>
          <p:cNvSpPr/>
          <p:nvPr/>
        </p:nvSpPr>
        <p:spPr>
          <a:xfrm>
            <a:off x="467544" y="404664"/>
            <a:ext cx="1691873" cy="369332"/>
          </a:xfrm>
          <a:prstGeom prst="rect">
            <a:avLst/>
          </a:prstGeom>
        </p:spPr>
        <p:txBody>
          <a:bodyPr wrap="none">
            <a:spAutoFit/>
          </a:bodyPr>
          <a:lstStyle/>
          <a:p>
            <a:r>
              <a:rPr lang="es-MX" b="1" dirty="0">
                <a:latin typeface="Arial Black" panose="020B0A04020102020204" pitchFamily="34" charset="0"/>
              </a:rPr>
              <a:t>Referencias</a:t>
            </a:r>
          </a:p>
        </p:txBody>
      </p:sp>
    </p:spTree>
    <p:extLst>
      <p:ext uri="{BB962C8B-B14F-4D97-AF65-F5344CB8AC3E}">
        <p14:creationId xmlns:p14="http://schemas.microsoft.com/office/powerpoint/2010/main" val="339573226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buNone/>
            </a:pPr>
            <a:endParaRPr lang="es-MX" sz="2000" dirty="0" smtClean="0">
              <a:latin typeface="Arial Black" panose="020B0A04020102020204" pitchFamily="34" charset="0"/>
            </a:endParaRPr>
          </a:p>
          <a:p>
            <a:pPr marL="0" indent="0">
              <a:buNone/>
            </a:pPr>
            <a:endParaRPr lang="es-MX" sz="2000" dirty="0">
              <a:latin typeface="Arial Black" panose="020B0A04020102020204" pitchFamily="34" charset="0"/>
            </a:endParaRPr>
          </a:p>
          <a:p>
            <a:pPr marL="0" indent="0">
              <a:buNone/>
            </a:pPr>
            <a:endParaRPr lang="es-MX" sz="2000" dirty="0">
              <a:latin typeface="Arial Black" panose="020B0A04020102020204" pitchFamily="34" charset="0"/>
            </a:endParaRPr>
          </a:p>
        </p:txBody>
      </p:sp>
      <p:sp>
        <p:nvSpPr>
          <p:cNvPr id="4" name="Rectángulo 3"/>
          <p:cNvSpPr/>
          <p:nvPr/>
        </p:nvSpPr>
        <p:spPr>
          <a:xfrm>
            <a:off x="694710" y="620688"/>
            <a:ext cx="7764969" cy="6046142"/>
          </a:xfrm>
          <a:prstGeom prst="rect">
            <a:avLst/>
          </a:prstGeom>
        </p:spPr>
        <p:txBody>
          <a:bodyPr wrap="square">
            <a:spAutoFit/>
          </a:bodyPr>
          <a:lstStyle/>
          <a:p>
            <a:pPr marL="285750" indent="-285750">
              <a:lnSpc>
                <a:spcPct val="150000"/>
              </a:lnSpc>
              <a:buFont typeface="Arial" panose="020B0604020202020204" pitchFamily="34" charset="0"/>
              <a:buChar char="•"/>
            </a:pPr>
            <a:r>
              <a:rPr lang="es-MX" sz="2000" dirty="0" smtClean="0">
                <a:latin typeface="Arial Black" panose="020B0A04020102020204" pitchFamily="34" charset="0"/>
              </a:rPr>
              <a:t>Rodríguez-</a:t>
            </a:r>
            <a:r>
              <a:rPr lang="es-MX" sz="2000" dirty="0" err="1" smtClean="0">
                <a:latin typeface="Arial Black" panose="020B0A04020102020204" pitchFamily="34" charset="0"/>
              </a:rPr>
              <a:t>Cedillos</a:t>
            </a:r>
            <a:r>
              <a:rPr lang="es-MX" sz="2000" dirty="0">
                <a:latin typeface="Arial Black" panose="020B0A04020102020204" pitchFamily="34" charset="0"/>
              </a:rPr>
              <a:t>, M.; Guerrero-Berrios, M.; Sandoval, R. 2002. Guía Técnica Cultivo de Mango. Centro nacional de Tecnología Agropecuaria y Forestal. Ciudad Arce. El Salvador. 33 p</a:t>
            </a:r>
            <a:r>
              <a:rPr lang="es-MX" sz="2000" dirty="0" smtClean="0">
                <a:latin typeface="Arial Black" panose="020B0A04020102020204" pitchFamily="34" charset="0"/>
              </a:rPr>
              <a:t>.</a:t>
            </a:r>
          </a:p>
          <a:p>
            <a:pPr marL="285750" indent="-285750">
              <a:lnSpc>
                <a:spcPct val="150000"/>
              </a:lnSpc>
              <a:buFont typeface="Arial" panose="020B0604020202020204" pitchFamily="34" charset="0"/>
              <a:buChar char="•"/>
            </a:pPr>
            <a:r>
              <a:rPr lang="es-MX" sz="2000" dirty="0">
                <a:latin typeface="Arial Black" panose="020B0A04020102020204" pitchFamily="34" charset="0"/>
              </a:rPr>
              <a:t>Espinosa-Aburto, J.; Arias-Suarez, J. F.; Miranda-Salcedo- M. A.; Rico-Ponce, H. R.; Javier-Mercado, J.; López-Acosta, A.; Vargas-Gómez, E.; Teniente-Oviedo, R. 2006. Guía Práctica para la Producción de Mango en Michoacán. INIFAP:CIRPAC. Campo Experimental Valle de Apatzingán. Guía Técnica No. 1. Apatzingán. Michoacán, México. 37 p.</a:t>
            </a:r>
          </a:p>
          <a:p>
            <a:pPr marL="285750" indent="-285750">
              <a:lnSpc>
                <a:spcPct val="150000"/>
              </a:lnSpc>
              <a:buFont typeface="Arial" panose="020B0604020202020204" pitchFamily="34" charset="0"/>
              <a:buChar char="•"/>
            </a:pPr>
            <a:endParaRPr lang="es-MX" sz="2000" dirty="0">
              <a:latin typeface="Arial Black" panose="020B0A04020102020204" pitchFamily="34" charset="0"/>
            </a:endParaRPr>
          </a:p>
          <a:p>
            <a:pPr>
              <a:lnSpc>
                <a:spcPct val="150000"/>
              </a:lnSpc>
            </a:pPr>
            <a:endParaRPr lang="es-MX" sz="2000" dirty="0">
              <a:latin typeface="Arial Black" panose="020B0A04020102020204" pitchFamily="34" charset="0"/>
            </a:endParaRPr>
          </a:p>
        </p:txBody>
      </p:sp>
    </p:spTree>
    <p:extLst>
      <p:ext uri="{BB962C8B-B14F-4D97-AF65-F5344CB8AC3E}">
        <p14:creationId xmlns:p14="http://schemas.microsoft.com/office/powerpoint/2010/main" val="279978627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7584" y="764704"/>
            <a:ext cx="7598668" cy="4351337"/>
          </a:xfrm>
        </p:spPr>
        <p:txBody>
          <a:bodyPr>
            <a:noAutofit/>
          </a:bodyPr>
          <a:lstStyle/>
          <a:p>
            <a:pPr marL="0" indent="0" algn="just">
              <a:lnSpc>
                <a:spcPct val="120000"/>
              </a:lnSpc>
              <a:buNone/>
            </a:pPr>
            <a:endParaRPr lang="es-MX" sz="2000" dirty="0">
              <a:latin typeface="Arial Black" panose="020B0A04020102020204" pitchFamily="34" charset="0"/>
            </a:endParaRPr>
          </a:p>
          <a:p>
            <a:pPr algn="just">
              <a:lnSpc>
                <a:spcPct val="120000"/>
              </a:lnSpc>
            </a:pPr>
            <a:r>
              <a:rPr lang="es-MX" sz="2000" dirty="0" smtClean="0">
                <a:latin typeface="Arial Black" panose="020B0A04020102020204" pitchFamily="34" charset="0"/>
              </a:rPr>
              <a:t>Noriega-Cantú, D.H.; </a:t>
            </a:r>
            <a:r>
              <a:rPr lang="es-MX" sz="2000" dirty="0" err="1" smtClean="0">
                <a:latin typeface="Arial Black" panose="020B0A04020102020204" pitchFamily="34" charset="0"/>
              </a:rPr>
              <a:t>Pereyda</a:t>
            </a:r>
            <a:r>
              <a:rPr lang="es-MX" sz="2000" dirty="0" smtClean="0">
                <a:latin typeface="Arial Black" panose="020B0A04020102020204" pitchFamily="34" charset="0"/>
              </a:rPr>
              <a:t>-Hernández, J.; </a:t>
            </a:r>
            <a:r>
              <a:rPr lang="es-MX" sz="2000" dirty="0" err="1" smtClean="0">
                <a:latin typeface="Arial Black" panose="020B0A04020102020204" pitchFamily="34" charset="0"/>
              </a:rPr>
              <a:t>Cruzaley-Zarabia</a:t>
            </a:r>
            <a:r>
              <a:rPr lang="es-MX" sz="2000" dirty="0" smtClean="0">
                <a:latin typeface="Arial Black" panose="020B0A04020102020204" pitchFamily="34" charset="0"/>
              </a:rPr>
              <a:t>, R.; Leyva-Mayo, A. 2014. Guía para el manejo de mango Manila y Ataulfo, para las costas de Guerrero, México. INIFAP. </a:t>
            </a:r>
            <a:r>
              <a:rPr lang="es-MX" sz="2000" dirty="0" err="1" smtClean="0">
                <a:latin typeface="Arial Black" panose="020B0A04020102020204" pitchFamily="34" charset="0"/>
              </a:rPr>
              <a:t>CIFAyP</a:t>
            </a:r>
            <a:r>
              <a:rPr lang="es-MX" sz="2000" dirty="0" smtClean="0">
                <a:latin typeface="Arial Black" panose="020B0A04020102020204" pitchFamily="34" charset="0"/>
              </a:rPr>
              <a:t>. Campo Experimental Iguala. Iguala de la Independencia, Guerrero, México. </a:t>
            </a:r>
          </a:p>
          <a:p>
            <a:r>
              <a:rPr lang="es-MX" sz="2000" dirty="0" smtClean="0">
                <a:latin typeface="Arial Black" panose="020B0A04020102020204" pitchFamily="34" charset="0"/>
              </a:rPr>
              <a:t> </a:t>
            </a:r>
            <a:r>
              <a:rPr lang="es-MX" sz="2000" dirty="0">
                <a:latin typeface="Arial Black" panose="020B0A04020102020204" pitchFamily="34" charset="0"/>
                <a:ea typeface="Calibri" panose="020F0502020204030204" pitchFamily="34" charset="0"/>
                <a:cs typeface="Times New Roman" panose="02020603050405020304" pitchFamily="18" charset="0"/>
              </a:rPr>
              <a:t>Miranda-Salcedo, M. A. y Rico-Ponce H. R. 2015. Paquete Tecnológico para el Cultivo del Mango en Michoacán. INIFAP. Documentos.</a:t>
            </a:r>
          </a:p>
          <a:p>
            <a:endParaRPr lang="es-MX" sz="2000" dirty="0">
              <a:latin typeface="Arial Black" panose="020B0A04020102020204" pitchFamily="34" charset="0"/>
              <a:ea typeface="Calibri" panose="020F0502020204030204" pitchFamily="34" charset="0"/>
              <a:cs typeface="Times New Roman" panose="02020603050405020304" pitchFamily="18" charset="0"/>
            </a:endParaRPr>
          </a:p>
          <a:p>
            <a:endParaRPr lang="es-MX" sz="2000" dirty="0">
              <a:latin typeface="Arial Black" panose="020B0A04020102020204" pitchFamily="34" charset="0"/>
              <a:ea typeface="Calibri" panose="020F0502020204030204" pitchFamily="34" charset="0"/>
              <a:cs typeface="Times New Roman" panose="02020603050405020304" pitchFamily="18" charset="0"/>
            </a:endParaRPr>
          </a:p>
          <a:p>
            <a:pPr algn="just">
              <a:lnSpc>
                <a:spcPct val="120000"/>
              </a:lnSpc>
            </a:pPr>
            <a:endParaRPr lang="es-MX" sz="2000" dirty="0">
              <a:latin typeface="Arial Black" panose="020B0A04020102020204" pitchFamily="34" charset="0"/>
            </a:endParaRPr>
          </a:p>
        </p:txBody>
      </p:sp>
    </p:spTree>
    <p:extLst>
      <p:ext uri="{BB962C8B-B14F-4D97-AF65-F5344CB8AC3E}">
        <p14:creationId xmlns:p14="http://schemas.microsoft.com/office/powerpoint/2010/main" val="288097485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11560" y="836712"/>
            <a:ext cx="7920880" cy="1323439"/>
          </a:xfrm>
          <a:prstGeom prst="rect">
            <a:avLst/>
          </a:prstGeom>
        </p:spPr>
        <p:txBody>
          <a:bodyPr wrap="square">
            <a:spAutoFit/>
          </a:bodyPr>
          <a:lstStyle/>
          <a:p>
            <a:pPr algn="just"/>
            <a:r>
              <a:rPr lang="es-MX" sz="2000" dirty="0" smtClean="0">
                <a:latin typeface="Arial Black" panose="020B0A04020102020204" pitchFamily="34" charset="0"/>
              </a:rPr>
              <a:t>Infante, F., </a:t>
            </a:r>
            <a:r>
              <a:rPr lang="es-MX" sz="2000" dirty="0" err="1" smtClean="0">
                <a:latin typeface="Arial Black" panose="020B0A04020102020204" pitchFamily="34" charset="0"/>
              </a:rPr>
              <a:t>Quilatán</a:t>
            </a:r>
            <a:r>
              <a:rPr lang="es-MX" sz="2000" dirty="0" smtClean="0">
                <a:latin typeface="Arial Black" panose="020B0A04020102020204" pitchFamily="34" charset="0"/>
              </a:rPr>
              <a:t>, J.; Rocha, F.; </a:t>
            </a:r>
            <a:r>
              <a:rPr lang="es-MX" sz="2000" dirty="0" err="1" smtClean="0">
                <a:latin typeface="Arial Black" panose="020B0A04020102020204" pitchFamily="34" charset="0"/>
              </a:rPr>
              <a:t>Esquinca</a:t>
            </a:r>
            <a:r>
              <a:rPr lang="es-MX" sz="2000" dirty="0" smtClean="0">
                <a:latin typeface="Arial Black" panose="020B0A04020102020204" pitchFamily="34" charset="0"/>
              </a:rPr>
              <a:t>, H.; Castillo, A.; Ibarra-Muñoz, G.; Palacios, V. 2011. Mango Ataulfo. Orgullo Chiapaneco. CONABIO. </a:t>
            </a:r>
            <a:r>
              <a:rPr lang="es-MX" sz="2000" dirty="0" err="1" smtClean="0">
                <a:latin typeface="Arial Black" panose="020B0A04020102020204" pitchFamily="34" charset="0"/>
              </a:rPr>
              <a:t>Biodiversitas</a:t>
            </a:r>
            <a:r>
              <a:rPr lang="es-MX" sz="2000" dirty="0" smtClean="0">
                <a:latin typeface="Arial Black" panose="020B0A04020102020204" pitchFamily="34" charset="0"/>
              </a:rPr>
              <a:t> 96:1-5.</a:t>
            </a:r>
            <a:endParaRPr lang="es-MX" sz="2000" dirty="0" smtClean="0">
              <a:latin typeface="Arial Black" panose="020B0A04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457934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Video </a:t>
            </a:r>
            <a:endParaRPr lang="es-ES" dirty="0"/>
          </a:p>
        </p:txBody>
      </p:sp>
      <p:graphicFrame>
        <p:nvGraphicFramePr>
          <p:cNvPr id="4" name="3 Objeto"/>
          <p:cNvGraphicFramePr>
            <a:graphicFrameLocks noChangeAspect="1"/>
          </p:cNvGraphicFramePr>
          <p:nvPr>
            <p:extLst>
              <p:ext uri="{D42A27DB-BD31-4B8C-83A1-F6EECF244321}">
                <p14:modId xmlns:p14="http://schemas.microsoft.com/office/powerpoint/2010/main" val="154670338"/>
              </p:ext>
            </p:extLst>
          </p:nvPr>
        </p:nvGraphicFramePr>
        <p:xfrm>
          <a:off x="971600" y="2852936"/>
          <a:ext cx="7488832" cy="1296144"/>
        </p:xfrm>
        <a:graphic>
          <a:graphicData uri="http://schemas.openxmlformats.org/presentationml/2006/ole">
            <mc:AlternateContent xmlns:mc="http://schemas.openxmlformats.org/markup-compatibility/2006">
              <mc:Choice xmlns:v="urn:schemas-microsoft-com:vml" Requires="v">
                <p:oleObj spid="_x0000_s3153" name="Objeto empaquetador del shell" showAsIcon="1" r:id="rId3" imgW="5805000" imgH="685800" progId="Package">
                  <p:embed/>
                </p:oleObj>
              </mc:Choice>
              <mc:Fallback>
                <p:oleObj name="Objeto empaquetador del shell" showAsIcon="1" r:id="rId3" imgW="5805000" imgH="685800" progId="Package">
                  <p:embed/>
                  <p:pic>
                    <p:nvPicPr>
                      <p:cNvPr id="0" name=""/>
                      <p:cNvPicPr/>
                      <p:nvPr/>
                    </p:nvPicPr>
                    <p:blipFill>
                      <a:blip r:embed="rId4"/>
                      <a:stretch>
                        <a:fillRect/>
                      </a:stretch>
                    </p:blipFill>
                    <p:spPr>
                      <a:xfrm>
                        <a:off x="971600" y="2852936"/>
                        <a:ext cx="7488832" cy="1296144"/>
                      </a:xfrm>
                      <a:prstGeom prst="rect">
                        <a:avLst/>
                      </a:prstGeom>
                    </p:spPr>
                  </p:pic>
                </p:oleObj>
              </mc:Fallback>
            </mc:AlternateContent>
          </a:graphicData>
        </a:graphic>
      </p:graphicFrame>
    </p:spTree>
    <p:extLst>
      <p:ext uri="{BB962C8B-B14F-4D97-AF65-F5344CB8AC3E}">
        <p14:creationId xmlns:p14="http://schemas.microsoft.com/office/powerpoint/2010/main" val="2808062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24744"/>
            <a:ext cx="7632848" cy="3960440"/>
          </a:xfrm>
        </p:spPr>
        <p:txBody>
          <a:bodyPr>
            <a:noAutofit/>
          </a:bodyPr>
          <a:lstStyle/>
          <a:p>
            <a:pPr marL="0" indent="0" algn="just">
              <a:lnSpc>
                <a:spcPct val="170000"/>
              </a:lnSpc>
              <a:buNone/>
            </a:pPr>
            <a:r>
              <a:rPr lang="es-MX" sz="2000" b="1" dirty="0" smtClean="0">
                <a:latin typeface="Arial Black" panose="020B0A04020102020204" pitchFamily="34" charset="0"/>
              </a:rPr>
              <a:t>Raíz.</a:t>
            </a:r>
          </a:p>
          <a:p>
            <a:pPr marL="0" indent="0" algn="just">
              <a:lnSpc>
                <a:spcPct val="170000"/>
              </a:lnSpc>
              <a:buNone/>
            </a:pPr>
            <a:r>
              <a:rPr lang="es-MX" sz="2000" dirty="0" smtClean="0">
                <a:latin typeface="Arial Black" panose="020B0A04020102020204" pitchFamily="34" charset="0"/>
              </a:rPr>
              <a:t>La raíz principal es pivotante, puede alcanzar hasta seis metros de profundidad, mientras que las </a:t>
            </a:r>
            <a:r>
              <a:rPr lang="es-MX" sz="2000" dirty="0">
                <a:latin typeface="Arial Black" panose="020B0A04020102020204" pitchFamily="34" charset="0"/>
              </a:rPr>
              <a:t>absorbentes son superficiales </a:t>
            </a:r>
            <a:r>
              <a:rPr lang="es-MX" sz="2000" dirty="0" smtClean="0">
                <a:latin typeface="Arial Black" panose="020B0A04020102020204" pitchFamily="34" charset="0"/>
              </a:rPr>
              <a:t>y se encuentran en los primeros 50 cm y en sentido horizontal, extienden en un radio de hasta 8 metros del </a:t>
            </a:r>
            <a:r>
              <a:rPr lang="es-MX" sz="2000" dirty="0">
                <a:latin typeface="Arial Black" panose="020B0A04020102020204" pitchFamily="34" charset="0"/>
              </a:rPr>
              <a:t>tronco (</a:t>
            </a:r>
            <a:r>
              <a:rPr lang="es-ES" sz="2000" dirty="0">
                <a:latin typeface="Arial Black" panose="020B0A04020102020204" pitchFamily="34" charset="0"/>
              </a:rPr>
              <a:t>Prieto-Martínez </a:t>
            </a:r>
            <a:r>
              <a:rPr lang="es-ES" sz="2000" i="1" dirty="0">
                <a:latin typeface="Arial Black" panose="020B0A04020102020204" pitchFamily="34" charset="0"/>
              </a:rPr>
              <a:t>et al</a:t>
            </a:r>
            <a:r>
              <a:rPr lang="es-MX" sz="2000" dirty="0">
                <a:latin typeface="Arial Black" panose="020B0A04020102020204" pitchFamily="34" charset="0"/>
              </a:rPr>
              <a:t>., </a:t>
            </a:r>
            <a:r>
              <a:rPr lang="es-MX" sz="2000" dirty="0" smtClean="0">
                <a:latin typeface="Arial Black" panose="020B0A04020102020204" pitchFamily="34" charset="0"/>
              </a:rPr>
              <a:t>2005; 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smtClean="0">
                <a:latin typeface="Arial Black" panose="020B0A04020102020204" pitchFamily="34" charset="0"/>
              </a:rPr>
              <a:t>et al</a:t>
            </a:r>
            <a:r>
              <a:rPr lang="es-MX" sz="2000" dirty="0" smtClean="0">
                <a:latin typeface="Arial Black" panose="020B0A04020102020204" pitchFamily="34" charset="0"/>
              </a:rPr>
              <a:t>., 2002)</a:t>
            </a:r>
            <a:r>
              <a:rPr lang="es-ES" altLang="es-MX" sz="2000" b="1" dirty="0" smtClean="0">
                <a:latin typeface="Arial Black" panose="020B0A04020102020204" pitchFamily="34" charset="0"/>
              </a:rPr>
              <a:t>.</a:t>
            </a:r>
          </a:p>
          <a:p>
            <a:pPr marL="0" indent="0" algn="just">
              <a:lnSpc>
                <a:spcPct val="170000"/>
              </a:lnSpc>
              <a:buNone/>
            </a:pPr>
            <a:endParaRPr lang="es-MX" sz="2000" dirty="0">
              <a:latin typeface="Arial Black" panose="020B0A04020102020204" pitchFamily="34" charset="0"/>
            </a:endParaRPr>
          </a:p>
          <a:p>
            <a:pPr marL="0" indent="0" algn="just">
              <a:lnSpc>
                <a:spcPct val="170000"/>
              </a:lnSpc>
              <a:buNone/>
            </a:pPr>
            <a:endParaRPr lang="es-MX" sz="2000" dirty="0" smtClean="0">
              <a:latin typeface="Arial Black" panose="020B0A04020102020204" pitchFamily="34" charset="0"/>
            </a:endParaRPr>
          </a:p>
        </p:txBody>
      </p:sp>
      <p:sp>
        <p:nvSpPr>
          <p:cNvPr id="2" name="1 CuadroTexto"/>
          <p:cNvSpPr txBox="1"/>
          <p:nvPr/>
        </p:nvSpPr>
        <p:spPr>
          <a:xfrm>
            <a:off x="467544" y="476672"/>
            <a:ext cx="1663084" cy="400110"/>
          </a:xfrm>
          <a:prstGeom prst="rect">
            <a:avLst/>
          </a:prstGeom>
          <a:noFill/>
        </p:spPr>
        <p:txBody>
          <a:bodyPr wrap="none" rtlCol="0">
            <a:spAutoFit/>
          </a:bodyPr>
          <a:lstStyle/>
          <a:p>
            <a:r>
              <a:rPr lang="es-ES" sz="2000" b="1" dirty="0" smtClean="0">
                <a:latin typeface="Arial Black" panose="020B0A04020102020204" pitchFamily="34" charset="0"/>
              </a:rPr>
              <a:t>Morfología</a:t>
            </a:r>
            <a:endParaRPr lang="es-ES" sz="2000" b="1" dirty="0">
              <a:latin typeface="Arial Black" panose="020B0A04020102020204" pitchFamily="34" charset="0"/>
            </a:endParaRPr>
          </a:p>
        </p:txBody>
      </p:sp>
    </p:spTree>
    <p:extLst>
      <p:ext uri="{BB962C8B-B14F-4D97-AF65-F5344CB8AC3E}">
        <p14:creationId xmlns:p14="http://schemas.microsoft.com/office/powerpoint/2010/main" val="21276622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536" y="548680"/>
            <a:ext cx="4248472" cy="5760640"/>
          </a:xfrm>
        </p:spPr>
        <p:txBody>
          <a:bodyPr>
            <a:noAutofit/>
          </a:bodyPr>
          <a:lstStyle/>
          <a:p>
            <a:pPr marL="0" indent="0" algn="just">
              <a:lnSpc>
                <a:spcPct val="150000"/>
              </a:lnSpc>
              <a:buNone/>
            </a:pPr>
            <a:r>
              <a:rPr lang="es-MX" sz="2000" b="1" dirty="0">
                <a:latin typeface="Arial Black" panose="020B0A04020102020204" pitchFamily="34" charset="0"/>
              </a:rPr>
              <a:t>Tallo</a:t>
            </a:r>
          </a:p>
          <a:p>
            <a:pPr marL="0" indent="0" algn="just">
              <a:lnSpc>
                <a:spcPct val="150000"/>
              </a:lnSpc>
              <a:buNone/>
            </a:pPr>
            <a:r>
              <a:rPr lang="es-MX" sz="2000" dirty="0">
                <a:latin typeface="Arial Black" panose="020B0A04020102020204" pitchFamily="34" charset="0"/>
              </a:rPr>
              <a:t>La forma de ramificación del árbol depende, si es reproducido por semilla </a:t>
            </a:r>
            <a:r>
              <a:rPr lang="es-MX" sz="2000" dirty="0" err="1">
                <a:latin typeface="Arial Black" panose="020B0A04020102020204" pitchFamily="34" charset="0"/>
              </a:rPr>
              <a:t>ó</a:t>
            </a:r>
            <a:r>
              <a:rPr lang="es-MX" sz="2000" dirty="0">
                <a:latin typeface="Arial Black" panose="020B0A04020102020204" pitchFamily="34" charset="0"/>
              </a:rPr>
              <a:t> por injerto, y del tipo de poda que se le aplique.</a:t>
            </a:r>
            <a:r>
              <a:rPr lang="es-ES" altLang="es-MX" sz="2000" dirty="0">
                <a:latin typeface="Arial Black" panose="020B0A04020102020204" pitchFamily="34" charset="0"/>
              </a:rPr>
              <a:t> </a:t>
            </a:r>
            <a:r>
              <a:rPr lang="es-MX" sz="2000" dirty="0">
                <a:latin typeface="Arial Black" panose="020B0A04020102020204" pitchFamily="34" charset="0"/>
              </a:rPr>
              <a:t>En árboles reproducidos por semillas la ramificación es abundante, y la altura puede llegar a más de 40 metros y la forma </a:t>
            </a:r>
            <a:r>
              <a:rPr lang="es-MX" sz="2000" dirty="0" smtClean="0">
                <a:latin typeface="Arial Black" panose="020B0A04020102020204" pitchFamily="34" charset="0"/>
              </a:rPr>
              <a:t>piramidal (Rodríguez-</a:t>
            </a:r>
            <a:r>
              <a:rPr lang="es-MX" sz="2000" dirty="0" err="1" smtClean="0">
                <a:latin typeface="Arial Black" panose="020B0A04020102020204" pitchFamily="34" charset="0"/>
              </a:rPr>
              <a:t>Cedillos</a:t>
            </a:r>
            <a:r>
              <a:rPr lang="es-MX" sz="2000" dirty="0" smtClean="0">
                <a:latin typeface="Arial Black" panose="020B0A04020102020204" pitchFamily="34" charset="0"/>
              </a:rPr>
              <a:t> </a:t>
            </a:r>
            <a:r>
              <a:rPr lang="es-MX" sz="2000" i="1" dirty="0">
                <a:latin typeface="Arial Black" panose="020B0A04020102020204" pitchFamily="34" charset="0"/>
              </a:rPr>
              <a:t>et al</a:t>
            </a:r>
            <a:r>
              <a:rPr lang="es-MX" sz="2000" dirty="0">
                <a:latin typeface="Arial Black" panose="020B0A04020102020204" pitchFamily="34" charset="0"/>
              </a:rPr>
              <a:t>., 2002</a:t>
            </a:r>
            <a:r>
              <a:rPr lang="es-MX" sz="2000" dirty="0" smtClean="0">
                <a:latin typeface="Arial Black" panose="020B0A04020102020204" pitchFamily="34" charset="0"/>
              </a:rPr>
              <a:t>).</a:t>
            </a:r>
            <a:endParaRPr lang="es-MX" sz="2000" dirty="0"/>
          </a:p>
        </p:txBody>
      </p:sp>
      <p:pic>
        <p:nvPicPr>
          <p:cNvPr id="4098" name="Picture 2" descr="Resultado de imagen para Mango tall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548680"/>
            <a:ext cx="3744416" cy="4536504"/>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4932040" y="6093296"/>
            <a:ext cx="3744416" cy="369332"/>
          </a:xfrm>
          <a:prstGeom prst="rect">
            <a:avLst/>
          </a:prstGeom>
          <a:noFill/>
        </p:spPr>
        <p:txBody>
          <a:bodyPr wrap="square" rtlCol="0">
            <a:spAutoFit/>
          </a:bodyPr>
          <a:lstStyle/>
          <a:p>
            <a:r>
              <a:rPr lang="es-MX" dirty="0" smtClean="0"/>
              <a:t>Tomado de: Ernesto Guerra</a:t>
            </a:r>
            <a:endParaRPr lang="es-MX" dirty="0"/>
          </a:p>
        </p:txBody>
      </p:sp>
    </p:spTree>
    <p:extLst>
      <p:ext uri="{BB962C8B-B14F-4D97-AF65-F5344CB8AC3E}">
        <p14:creationId xmlns:p14="http://schemas.microsoft.com/office/powerpoint/2010/main" val="3215643265"/>
      </p:ext>
    </p:extLst>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TM02892315[[fn=Whisp]]</Template>
  <TotalTime>1277</TotalTime>
  <Words>5186</Words>
  <Application>Microsoft Office PowerPoint</Application>
  <PresentationFormat>Presentación en pantalla (4:3)</PresentationFormat>
  <Paragraphs>210</Paragraphs>
  <Slides>79</Slides>
  <Notes>3</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79</vt:i4>
      </vt:variant>
    </vt:vector>
  </HeadingPairs>
  <TitlesOfParts>
    <vt:vector size="87" baseType="lpstr">
      <vt:lpstr>Arial</vt:lpstr>
      <vt:lpstr>Arial Black</vt:lpstr>
      <vt:lpstr>Calibri</vt:lpstr>
      <vt:lpstr>Calibri Light</vt:lpstr>
      <vt:lpstr>Times New Roman</vt:lpstr>
      <vt:lpstr>Wingdings 2</vt:lpstr>
      <vt:lpstr>HDOfficeLightV0</vt:lpstr>
      <vt:lpstr>Objeto empaquetador del shell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semilla de mango pierde pronto su poder de germinación, debe ser sembrada al día siguiente de su cosecha. Para acelerar el proceso de germinación se elimina la cubierta coriácea y se conservan las membranas que recubren los cotiledones. Las semillas deben enterrarse 3 centímetros en líneas distanciadas 20 cm y entre plantas 5 cm, o en cuadrado de 10 por 10 cm. (Mora-Montero et al., 2002).  </vt:lpstr>
      <vt:lpstr>Presentación de PowerPoint</vt:lpstr>
      <vt:lpstr>Presentación de PowerPoint</vt:lpstr>
      <vt:lpstr>Presentación de PowerPoint</vt:lpstr>
      <vt:lpstr>El sistema de siembra se refiere a la distribución espacial de las plantas en el lugar definitivo, para lo cual se debe considerar las condiciones del terreno (topografía, textura, fertilidad, profundidad, paiedras, etc.) variedad, patrón y clima (Miranda-Salcedo y Rico-Ponce, 2015).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Algunos productos que se pueden aplicar son malatión, paratión metílico, folidol en dosis de 100 a 150 cc por 100 L de agua (Espinosa-Aburto et al., 2006).</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Video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pcs</dc:creator>
  <cp:lastModifiedBy>USUARIO</cp:lastModifiedBy>
  <cp:revision>149</cp:revision>
  <dcterms:created xsi:type="dcterms:W3CDTF">2014-06-03T00:01:06Z</dcterms:created>
  <dcterms:modified xsi:type="dcterms:W3CDTF">2017-05-12T19:13:16Z</dcterms:modified>
</cp:coreProperties>
</file>