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6" r:id="rId2"/>
    <p:sldId id="313"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302" r:id="rId18"/>
    <p:sldId id="271" r:id="rId19"/>
    <p:sldId id="272" r:id="rId20"/>
    <p:sldId id="312" r:id="rId21"/>
    <p:sldId id="303" r:id="rId22"/>
    <p:sldId id="273" r:id="rId23"/>
    <p:sldId id="274" r:id="rId24"/>
    <p:sldId id="275" r:id="rId25"/>
    <p:sldId id="276" r:id="rId26"/>
    <p:sldId id="289" r:id="rId27"/>
    <p:sldId id="279" r:id="rId28"/>
    <p:sldId id="277" r:id="rId29"/>
    <p:sldId id="278" r:id="rId30"/>
    <p:sldId id="280" r:id="rId31"/>
    <p:sldId id="310" r:id="rId32"/>
    <p:sldId id="281" r:id="rId33"/>
    <p:sldId id="282" r:id="rId34"/>
    <p:sldId id="283" r:id="rId35"/>
    <p:sldId id="284" r:id="rId36"/>
    <p:sldId id="309" r:id="rId37"/>
    <p:sldId id="285" r:id="rId38"/>
    <p:sldId id="286" r:id="rId39"/>
    <p:sldId id="287" r:id="rId40"/>
    <p:sldId id="288" r:id="rId41"/>
    <p:sldId id="290" r:id="rId42"/>
    <p:sldId id="291" r:id="rId43"/>
    <p:sldId id="292" r:id="rId44"/>
    <p:sldId id="293" r:id="rId45"/>
    <p:sldId id="299" r:id="rId46"/>
    <p:sldId id="298" r:id="rId47"/>
    <p:sldId id="300" r:id="rId48"/>
    <p:sldId id="297" r:id="rId49"/>
    <p:sldId id="305" r:id="rId50"/>
    <p:sldId id="306" r:id="rId51"/>
    <p:sldId id="311" r:id="rId52"/>
    <p:sldId id="307" r:id="rId53"/>
    <p:sldId id="301" r:id="rId54"/>
    <p:sldId id="295" r:id="rId55"/>
    <p:sldId id="308" r:id="rId56"/>
    <p:sldId id="296" r:id="rId57"/>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65" autoAdjust="0"/>
    <p:restoredTop sz="94660"/>
  </p:normalViewPr>
  <p:slideViewPr>
    <p:cSldViewPr snapToGrid="0">
      <p:cViewPr varScale="1">
        <p:scale>
          <a:sx n="84" d="100"/>
          <a:sy n="84" d="100"/>
        </p:scale>
        <p:origin x="690"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9DBDC22C-324F-4355-AF74-328B989F3F7A}" type="datetimeFigureOut">
              <a:rPr lang="es-MX" smtClean="0"/>
              <a:t>25/04/2017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4BCF671D-18C8-4DEB-8920-BEDDE02B4509}" type="slidenum">
              <a:rPr lang="es-MX" smtClean="0"/>
              <a:t>‹Nº›</a:t>
            </a:fld>
            <a:endParaRPr lang="es-MX"/>
          </a:p>
        </p:txBody>
      </p:sp>
    </p:spTree>
    <p:extLst>
      <p:ext uri="{BB962C8B-B14F-4D97-AF65-F5344CB8AC3E}">
        <p14:creationId xmlns:p14="http://schemas.microsoft.com/office/powerpoint/2010/main" val="3537016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9DBDC22C-324F-4355-AF74-328B989F3F7A}" type="datetimeFigureOut">
              <a:rPr lang="es-MX" smtClean="0"/>
              <a:t>25/04/2017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4BCF671D-18C8-4DEB-8920-BEDDE02B4509}" type="slidenum">
              <a:rPr lang="es-MX" smtClean="0"/>
              <a:t>‹Nº›</a:t>
            </a:fld>
            <a:endParaRPr lang="es-MX"/>
          </a:p>
        </p:txBody>
      </p:sp>
    </p:spTree>
    <p:extLst>
      <p:ext uri="{BB962C8B-B14F-4D97-AF65-F5344CB8AC3E}">
        <p14:creationId xmlns:p14="http://schemas.microsoft.com/office/powerpoint/2010/main" val="4058754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9DBDC22C-324F-4355-AF74-328B989F3F7A}" type="datetimeFigureOut">
              <a:rPr lang="es-MX" smtClean="0"/>
              <a:t>25/04/2017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4BCF671D-18C8-4DEB-8920-BEDDE02B4509}" type="slidenum">
              <a:rPr lang="es-MX" smtClean="0"/>
              <a:t>‹Nº›</a:t>
            </a:fld>
            <a:endParaRPr lang="es-MX"/>
          </a:p>
        </p:txBody>
      </p:sp>
    </p:spTree>
    <p:extLst>
      <p:ext uri="{BB962C8B-B14F-4D97-AF65-F5344CB8AC3E}">
        <p14:creationId xmlns:p14="http://schemas.microsoft.com/office/powerpoint/2010/main" val="304909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9DBDC22C-324F-4355-AF74-328B989F3F7A}" type="datetimeFigureOut">
              <a:rPr lang="es-MX" smtClean="0"/>
              <a:t>25/04/2017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4BCF671D-18C8-4DEB-8920-BEDDE02B4509}" type="slidenum">
              <a:rPr lang="es-MX" smtClean="0"/>
              <a:t>‹Nº›</a:t>
            </a:fld>
            <a:endParaRPr lang="es-MX"/>
          </a:p>
        </p:txBody>
      </p:sp>
    </p:spTree>
    <p:extLst>
      <p:ext uri="{BB962C8B-B14F-4D97-AF65-F5344CB8AC3E}">
        <p14:creationId xmlns:p14="http://schemas.microsoft.com/office/powerpoint/2010/main" val="1937043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9DBDC22C-324F-4355-AF74-328B989F3F7A}" type="datetimeFigureOut">
              <a:rPr lang="es-MX" smtClean="0"/>
              <a:t>25/04/2017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4BCF671D-18C8-4DEB-8920-BEDDE02B4509}" type="slidenum">
              <a:rPr lang="es-MX" smtClean="0"/>
              <a:t>‹Nº›</a:t>
            </a:fld>
            <a:endParaRPr lang="es-MX"/>
          </a:p>
        </p:txBody>
      </p:sp>
    </p:spTree>
    <p:extLst>
      <p:ext uri="{BB962C8B-B14F-4D97-AF65-F5344CB8AC3E}">
        <p14:creationId xmlns:p14="http://schemas.microsoft.com/office/powerpoint/2010/main" val="2744115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9DBDC22C-324F-4355-AF74-328B989F3F7A}" type="datetimeFigureOut">
              <a:rPr lang="es-MX" smtClean="0"/>
              <a:t>25/04/2017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4BCF671D-18C8-4DEB-8920-BEDDE02B4509}" type="slidenum">
              <a:rPr lang="es-MX" smtClean="0"/>
              <a:t>‹Nº›</a:t>
            </a:fld>
            <a:endParaRPr lang="es-MX"/>
          </a:p>
        </p:txBody>
      </p:sp>
    </p:spTree>
    <p:extLst>
      <p:ext uri="{BB962C8B-B14F-4D97-AF65-F5344CB8AC3E}">
        <p14:creationId xmlns:p14="http://schemas.microsoft.com/office/powerpoint/2010/main" val="1135028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9DBDC22C-324F-4355-AF74-328B989F3F7A}" type="datetimeFigureOut">
              <a:rPr lang="es-MX" smtClean="0"/>
              <a:t>25/04/2017</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4BCF671D-18C8-4DEB-8920-BEDDE02B4509}" type="slidenum">
              <a:rPr lang="es-MX" smtClean="0"/>
              <a:t>‹Nº›</a:t>
            </a:fld>
            <a:endParaRPr lang="es-MX"/>
          </a:p>
        </p:txBody>
      </p:sp>
    </p:spTree>
    <p:extLst>
      <p:ext uri="{BB962C8B-B14F-4D97-AF65-F5344CB8AC3E}">
        <p14:creationId xmlns:p14="http://schemas.microsoft.com/office/powerpoint/2010/main" val="19094704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9DBDC22C-324F-4355-AF74-328B989F3F7A}" type="datetimeFigureOut">
              <a:rPr lang="es-MX" smtClean="0"/>
              <a:t>25/04/2017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4BCF671D-18C8-4DEB-8920-BEDDE02B4509}" type="slidenum">
              <a:rPr lang="es-MX" smtClean="0"/>
              <a:t>‹Nº›</a:t>
            </a:fld>
            <a:endParaRPr lang="es-MX"/>
          </a:p>
        </p:txBody>
      </p:sp>
    </p:spTree>
    <p:extLst>
      <p:ext uri="{BB962C8B-B14F-4D97-AF65-F5344CB8AC3E}">
        <p14:creationId xmlns:p14="http://schemas.microsoft.com/office/powerpoint/2010/main" val="865695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9DBDC22C-324F-4355-AF74-328B989F3F7A}" type="datetimeFigureOut">
              <a:rPr lang="es-MX" smtClean="0"/>
              <a:t>25/04/2017</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4BCF671D-18C8-4DEB-8920-BEDDE02B4509}" type="slidenum">
              <a:rPr lang="es-MX" smtClean="0"/>
              <a:t>‹Nº›</a:t>
            </a:fld>
            <a:endParaRPr lang="es-MX"/>
          </a:p>
        </p:txBody>
      </p:sp>
    </p:spTree>
    <p:extLst>
      <p:ext uri="{BB962C8B-B14F-4D97-AF65-F5344CB8AC3E}">
        <p14:creationId xmlns:p14="http://schemas.microsoft.com/office/powerpoint/2010/main" val="2664547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9DBDC22C-324F-4355-AF74-328B989F3F7A}" type="datetimeFigureOut">
              <a:rPr lang="es-MX" smtClean="0"/>
              <a:t>25/04/2017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4BCF671D-18C8-4DEB-8920-BEDDE02B4509}" type="slidenum">
              <a:rPr lang="es-MX" smtClean="0"/>
              <a:t>‹Nº›</a:t>
            </a:fld>
            <a:endParaRPr lang="es-MX"/>
          </a:p>
        </p:txBody>
      </p:sp>
    </p:spTree>
    <p:extLst>
      <p:ext uri="{BB962C8B-B14F-4D97-AF65-F5344CB8AC3E}">
        <p14:creationId xmlns:p14="http://schemas.microsoft.com/office/powerpoint/2010/main" val="4190899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9DBDC22C-324F-4355-AF74-328B989F3F7A}" type="datetimeFigureOut">
              <a:rPr lang="es-MX" smtClean="0"/>
              <a:t>25/04/2017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4BCF671D-18C8-4DEB-8920-BEDDE02B4509}" type="slidenum">
              <a:rPr lang="es-MX" smtClean="0"/>
              <a:t>‹Nº›</a:t>
            </a:fld>
            <a:endParaRPr lang="es-MX"/>
          </a:p>
        </p:txBody>
      </p:sp>
    </p:spTree>
    <p:extLst>
      <p:ext uri="{BB962C8B-B14F-4D97-AF65-F5344CB8AC3E}">
        <p14:creationId xmlns:p14="http://schemas.microsoft.com/office/powerpoint/2010/main" val="24676359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BDC22C-324F-4355-AF74-328B989F3F7A}" type="datetimeFigureOut">
              <a:rPr lang="es-MX" smtClean="0"/>
              <a:t>25/04/2017</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CF671D-18C8-4DEB-8920-BEDDE02B4509}" type="slidenum">
              <a:rPr lang="es-MX" smtClean="0"/>
              <a:t>‹Nº›</a:t>
            </a:fld>
            <a:endParaRPr lang="es-MX"/>
          </a:p>
        </p:txBody>
      </p:sp>
    </p:spTree>
    <p:extLst>
      <p:ext uri="{BB962C8B-B14F-4D97-AF65-F5344CB8AC3E}">
        <p14:creationId xmlns:p14="http://schemas.microsoft.com/office/powerpoint/2010/main" val="36619214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25112" y="2974468"/>
            <a:ext cx="6087885" cy="369332"/>
          </a:xfrm>
          <a:prstGeom prst="rect">
            <a:avLst/>
          </a:prstGeom>
        </p:spPr>
        <p:txBody>
          <a:bodyPr wrap="none">
            <a:spAutoFit/>
          </a:bodyPr>
          <a:lstStyle/>
          <a:p>
            <a:r>
              <a:rPr lang="es-MX" dirty="0" smtClean="0">
                <a:effectLst/>
                <a:latin typeface="Arial Black" panose="020B0A04020102020204" pitchFamily="34" charset="0"/>
                <a:ea typeface="Calibri" panose="020F0502020204030204" pitchFamily="34" charset="0"/>
              </a:rPr>
              <a:t>Cultivo </a:t>
            </a:r>
            <a:r>
              <a:rPr lang="es-MX" dirty="0" smtClean="0">
                <a:latin typeface="Arial Black" panose="020B0A04020102020204" pitchFamily="34" charset="0"/>
                <a:ea typeface="Calibri" panose="020F0502020204030204" pitchFamily="34" charset="0"/>
              </a:rPr>
              <a:t>de Cá</a:t>
            </a:r>
            <a:r>
              <a:rPr lang="es-MX" dirty="0" smtClean="0">
                <a:effectLst/>
                <a:latin typeface="Arial Black" panose="020B0A04020102020204" pitchFamily="34" charset="0"/>
                <a:ea typeface="Calibri" panose="020F0502020204030204" pitchFamily="34" charset="0"/>
              </a:rPr>
              <a:t>rtamo (</a:t>
            </a:r>
            <a:r>
              <a:rPr lang="es-MX" i="1" dirty="0" err="1" smtClean="0">
                <a:effectLst/>
                <a:latin typeface="Arial Black" panose="020B0A04020102020204" pitchFamily="34" charset="0"/>
                <a:ea typeface="Calibri" panose="020F0502020204030204" pitchFamily="34" charset="0"/>
              </a:rPr>
              <a:t>Carthamus</a:t>
            </a:r>
            <a:r>
              <a:rPr lang="es-MX" i="1" dirty="0" smtClean="0">
                <a:effectLst/>
                <a:latin typeface="Arial Black" panose="020B0A04020102020204" pitchFamily="34" charset="0"/>
                <a:ea typeface="Calibri" panose="020F0502020204030204" pitchFamily="34" charset="0"/>
              </a:rPr>
              <a:t>  </a:t>
            </a:r>
            <a:r>
              <a:rPr lang="es-MX" i="1" dirty="0" err="1" smtClean="0">
                <a:effectLst/>
                <a:latin typeface="Arial Black" panose="020B0A04020102020204" pitchFamily="34" charset="0"/>
                <a:ea typeface="Calibri" panose="020F0502020204030204" pitchFamily="34" charset="0"/>
              </a:rPr>
              <a:t>tinctorius</a:t>
            </a:r>
            <a:r>
              <a:rPr lang="es-MX" dirty="0" smtClean="0">
                <a:effectLst/>
                <a:latin typeface="Arial Black" panose="020B0A04020102020204" pitchFamily="34" charset="0"/>
                <a:ea typeface="Calibri" panose="020F0502020204030204" pitchFamily="34" charset="0"/>
              </a:rPr>
              <a:t> L.)</a:t>
            </a:r>
            <a:endParaRPr lang="es-MX" dirty="0">
              <a:latin typeface="Arial Black" panose="020B0A04020102020204" pitchFamily="34" charset="0"/>
            </a:endParaRPr>
          </a:p>
        </p:txBody>
      </p:sp>
      <p:pic>
        <p:nvPicPr>
          <p:cNvPr id="5" name="Imagen 4" descr="carthamus_tinctorius"/>
          <p:cNvPicPr/>
          <p:nvPr/>
        </p:nvPicPr>
        <p:blipFill rotWithShape="1">
          <a:blip r:embed="rId2" cstate="print"/>
          <a:srcRect l="-27102" r="-18297"/>
          <a:stretch/>
        </p:blipFill>
        <p:spPr bwMode="auto">
          <a:xfrm>
            <a:off x="6972300" y="1636292"/>
            <a:ext cx="5219700" cy="3762375"/>
          </a:xfrm>
          <a:prstGeom prst="rect">
            <a:avLst/>
          </a:prstGeom>
          <a:noFill/>
          <a:ln w="9525">
            <a:noFill/>
            <a:miter lim="800000"/>
            <a:headEnd/>
            <a:tailEnd/>
          </a:ln>
        </p:spPr>
      </p:pic>
      <p:sp>
        <p:nvSpPr>
          <p:cNvPr id="2" name="CuadroTexto 1"/>
          <p:cNvSpPr txBox="1"/>
          <p:nvPr/>
        </p:nvSpPr>
        <p:spPr>
          <a:xfrm>
            <a:off x="1050324" y="308919"/>
            <a:ext cx="10392032" cy="1107996"/>
          </a:xfrm>
          <a:prstGeom prst="rect">
            <a:avLst/>
          </a:prstGeom>
          <a:noFill/>
        </p:spPr>
        <p:txBody>
          <a:bodyPr wrap="square" rtlCol="0">
            <a:spAutoFit/>
          </a:bodyPr>
          <a:lstStyle/>
          <a:p>
            <a:pPr algn="ctr"/>
            <a:r>
              <a:rPr lang="es-MX" dirty="0" smtClean="0">
                <a:latin typeface="Arial Black" panose="020B0A04020102020204" pitchFamily="34" charset="0"/>
              </a:rPr>
              <a:t>UNIVERSIDAD AUTÓNOMA DEL ESTADO DE MÉXICO</a:t>
            </a:r>
          </a:p>
          <a:p>
            <a:pPr algn="ctr"/>
            <a:r>
              <a:rPr lang="es-MX" sz="1600" dirty="0" smtClean="0">
                <a:latin typeface="Arial Black" panose="020B0A04020102020204" pitchFamily="34" charset="0"/>
              </a:rPr>
              <a:t>Faculta de Ciencias Agrícolas</a:t>
            </a:r>
          </a:p>
          <a:p>
            <a:pPr algn="ctr"/>
            <a:r>
              <a:rPr lang="es-MX" sz="1400" dirty="0" smtClean="0">
                <a:latin typeface="Arial Black" panose="020B0A04020102020204" pitchFamily="34" charset="0"/>
              </a:rPr>
              <a:t>Programa de Ingeniero Agrónomo Industrial</a:t>
            </a:r>
          </a:p>
          <a:p>
            <a:pPr algn="ctr"/>
            <a:endParaRPr lang="es-MX" dirty="0"/>
          </a:p>
        </p:txBody>
      </p:sp>
      <p:sp>
        <p:nvSpPr>
          <p:cNvPr id="3" name="CuadroTexto 2"/>
          <p:cNvSpPr txBox="1"/>
          <p:nvPr/>
        </p:nvSpPr>
        <p:spPr>
          <a:xfrm>
            <a:off x="825112" y="1826359"/>
            <a:ext cx="6874842" cy="369332"/>
          </a:xfrm>
          <a:prstGeom prst="rect">
            <a:avLst/>
          </a:prstGeom>
          <a:noFill/>
        </p:spPr>
        <p:txBody>
          <a:bodyPr wrap="square" rtlCol="0">
            <a:spAutoFit/>
          </a:bodyPr>
          <a:lstStyle/>
          <a:p>
            <a:r>
              <a:rPr lang="es-MX" dirty="0" smtClean="0">
                <a:latin typeface="Arial Black" panose="020B0A04020102020204" pitchFamily="34" charset="0"/>
              </a:rPr>
              <a:t>Unidad de Aprendizaje: Cultivos Agroindustriales</a:t>
            </a:r>
            <a:endParaRPr lang="es-MX" dirty="0">
              <a:latin typeface="Arial Black" panose="020B0A04020102020204" pitchFamily="34" charset="0"/>
            </a:endParaRPr>
          </a:p>
        </p:txBody>
      </p:sp>
      <p:sp>
        <p:nvSpPr>
          <p:cNvPr id="6" name="CuadroTexto 5"/>
          <p:cNvSpPr txBox="1"/>
          <p:nvPr/>
        </p:nvSpPr>
        <p:spPr>
          <a:xfrm>
            <a:off x="1235676" y="4275438"/>
            <a:ext cx="5736624" cy="370703"/>
          </a:xfrm>
          <a:prstGeom prst="rect">
            <a:avLst/>
          </a:prstGeom>
          <a:noFill/>
        </p:spPr>
        <p:txBody>
          <a:bodyPr wrap="square" rtlCol="0">
            <a:spAutoFit/>
          </a:bodyPr>
          <a:lstStyle/>
          <a:p>
            <a:r>
              <a:rPr lang="es-MX" dirty="0" smtClean="0">
                <a:latin typeface="Arial Black" panose="020B0A04020102020204" pitchFamily="34" charset="0"/>
              </a:rPr>
              <a:t>Dr. Pedro Saldívar Iglesias</a:t>
            </a:r>
            <a:endParaRPr lang="es-MX" dirty="0">
              <a:latin typeface="Arial Black" panose="020B0A04020102020204" pitchFamily="34" charset="0"/>
            </a:endParaRPr>
          </a:p>
        </p:txBody>
      </p:sp>
      <p:sp>
        <p:nvSpPr>
          <p:cNvPr id="7" name="CuadroTexto 6"/>
          <p:cNvSpPr txBox="1"/>
          <p:nvPr/>
        </p:nvSpPr>
        <p:spPr>
          <a:xfrm>
            <a:off x="5239265" y="6104238"/>
            <a:ext cx="6301946" cy="369332"/>
          </a:xfrm>
          <a:prstGeom prst="rect">
            <a:avLst/>
          </a:prstGeom>
          <a:noFill/>
        </p:spPr>
        <p:txBody>
          <a:bodyPr wrap="square" rtlCol="0">
            <a:spAutoFit/>
          </a:bodyPr>
          <a:lstStyle/>
          <a:p>
            <a:pPr algn="r"/>
            <a:r>
              <a:rPr lang="es-MX" dirty="0" smtClean="0">
                <a:latin typeface="Arial Black" panose="020B0A04020102020204" pitchFamily="34" charset="0"/>
              </a:rPr>
              <a:t>Campus Universitario El Cerrillo Abril de 2017</a:t>
            </a:r>
            <a:endParaRPr lang="es-MX" dirty="0">
              <a:latin typeface="Arial Black" panose="020B0A04020102020204" pitchFamily="34" charset="0"/>
            </a:endParaRPr>
          </a:p>
        </p:txBody>
      </p:sp>
    </p:spTree>
    <p:extLst>
      <p:ext uri="{BB962C8B-B14F-4D97-AF65-F5344CB8AC3E}">
        <p14:creationId xmlns:p14="http://schemas.microsoft.com/office/powerpoint/2010/main" val="832759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914400" y="390009"/>
            <a:ext cx="3501728" cy="400110"/>
          </a:xfrm>
          <a:prstGeom prst="rect">
            <a:avLst/>
          </a:prstGeom>
        </p:spPr>
        <p:txBody>
          <a:bodyPr wrap="none">
            <a:spAutoFit/>
          </a:bodyPr>
          <a:lstStyle/>
          <a:p>
            <a:r>
              <a:rPr lang="es-ES" sz="2000" dirty="0" smtClean="0">
                <a:effectLst/>
                <a:latin typeface="Arial Black" panose="020B0A04020102020204" pitchFamily="34" charset="0"/>
                <a:ea typeface="Times New Roman" panose="02020603050405020304" pitchFamily="18" charset="0"/>
              </a:rPr>
              <a:t>Morfología de la Planta </a:t>
            </a:r>
          </a:p>
        </p:txBody>
      </p:sp>
      <p:sp>
        <p:nvSpPr>
          <p:cNvPr id="4" name="Rectángulo 3"/>
          <p:cNvSpPr/>
          <p:nvPr/>
        </p:nvSpPr>
        <p:spPr>
          <a:xfrm>
            <a:off x="914400" y="948428"/>
            <a:ext cx="10340975" cy="2862322"/>
          </a:xfrm>
          <a:prstGeom prst="rect">
            <a:avLst/>
          </a:prstGeom>
        </p:spPr>
        <p:txBody>
          <a:bodyPr wrap="square">
            <a:spAutoFit/>
          </a:bodyPr>
          <a:lstStyle/>
          <a:p>
            <a:pPr algn="just">
              <a:lnSpc>
                <a:spcPct val="150000"/>
              </a:lnSpc>
            </a:pPr>
            <a:r>
              <a:rPr lang="es-MX" sz="2000" dirty="0" smtClean="0">
                <a:effectLst/>
                <a:latin typeface="Arial Black" panose="020B0A04020102020204" pitchFamily="34" charset="0"/>
                <a:ea typeface="Calibri" panose="020F0502020204030204" pitchFamily="34" charset="0"/>
                <a:cs typeface="Times New Roman" panose="02020603050405020304" pitchFamily="18" charset="0"/>
              </a:rPr>
              <a:t>Plantas anual, arbustiva, con tallo grueso, erecto y ramificado,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e</a:t>
            </a:r>
            <a:r>
              <a:rPr lang="es-MX" sz="2000" dirty="0" smtClean="0">
                <a:effectLst/>
                <a:latin typeface="Arial Black" panose="020B0A04020102020204" pitchFamily="34" charset="0"/>
                <a:ea typeface="Calibri" panose="020F0502020204030204" pitchFamily="34" charset="0"/>
                <a:cs typeface="Times New Roman" panose="02020603050405020304" pitchFamily="18" charset="0"/>
              </a:rPr>
              <a:t>l tallo es sólido y dependiendo de la variedad puede o no ser pubescente. Cuando el cártamo se siembra con riego en zonas de poca elevación (menos de 900 msnm) se desarrolla hasta adquirir de 1,15 a 1,40 m de altura; a mayores elevaciones (de 900 a 1 200 msnm) su altura decrece de 0,90 a 1, 20 m. </a:t>
            </a:r>
          </a:p>
        </p:txBody>
      </p:sp>
      <p:sp>
        <p:nvSpPr>
          <p:cNvPr id="5" name="Rectángulo 4"/>
          <p:cNvSpPr/>
          <p:nvPr/>
        </p:nvSpPr>
        <p:spPr>
          <a:xfrm>
            <a:off x="914400" y="4575164"/>
            <a:ext cx="10340975" cy="1429494"/>
          </a:xfrm>
          <a:prstGeom prst="rect">
            <a:avLst/>
          </a:prstGeom>
        </p:spPr>
        <p:txBody>
          <a:bodyPr wrap="square">
            <a:spAutoFit/>
          </a:bodyPr>
          <a:lstStyle/>
          <a:p>
            <a:pPr algn="just">
              <a:lnSpc>
                <a:spcPct val="150000"/>
              </a:lnSpc>
            </a:pPr>
            <a:r>
              <a:rPr lang="es-MX" sz="2000" dirty="0" smtClean="0">
                <a:effectLst/>
                <a:latin typeface="Arial Black" panose="020B0A04020102020204" pitchFamily="34" charset="0"/>
                <a:ea typeface="Calibri" panose="020F0502020204030204" pitchFamily="34" charset="0"/>
                <a:cs typeface="Times New Roman" panose="02020603050405020304" pitchFamily="18" charset="0"/>
              </a:rPr>
              <a:t>La altura de la planta está gobernada por factores como la fecha de siembra, grado de fertilidad del suelo, contenido de sales y la humedad del medio ambiente (Anónimo, 1970). </a:t>
            </a:r>
          </a:p>
        </p:txBody>
      </p:sp>
    </p:spTree>
    <p:extLst>
      <p:ext uri="{BB962C8B-B14F-4D97-AF65-F5344CB8AC3E}">
        <p14:creationId xmlns:p14="http://schemas.microsoft.com/office/powerpoint/2010/main" val="38225527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Figura_cartamo"/>
          <p:cNvPicPr/>
          <p:nvPr/>
        </p:nvPicPr>
        <p:blipFill>
          <a:blip r:embed="rId2" cstate="print"/>
          <a:srcRect/>
          <a:stretch>
            <a:fillRect/>
          </a:stretch>
        </p:blipFill>
        <p:spPr bwMode="auto">
          <a:xfrm>
            <a:off x="7157156" y="406400"/>
            <a:ext cx="4199467" cy="5926665"/>
          </a:xfrm>
          <a:prstGeom prst="rect">
            <a:avLst/>
          </a:prstGeom>
          <a:noFill/>
          <a:ln w="9525">
            <a:noFill/>
            <a:miter lim="800000"/>
            <a:headEnd/>
            <a:tailEnd/>
          </a:ln>
        </p:spPr>
      </p:pic>
      <p:sp>
        <p:nvSpPr>
          <p:cNvPr id="3" name="Rectángulo 2"/>
          <p:cNvSpPr/>
          <p:nvPr/>
        </p:nvSpPr>
        <p:spPr>
          <a:xfrm>
            <a:off x="587022" y="507410"/>
            <a:ext cx="5847646" cy="4661148"/>
          </a:xfrm>
          <a:prstGeom prst="rect">
            <a:avLst/>
          </a:prstGeom>
        </p:spPr>
        <p:txBody>
          <a:bodyPr wrap="square">
            <a:spAutoFit/>
          </a:bodyPr>
          <a:lstStyle/>
          <a:p>
            <a:pPr algn="just">
              <a:lnSpc>
                <a:spcPct val="150000"/>
              </a:lnSpc>
            </a:pPr>
            <a:r>
              <a:rPr lang="es-MX" sz="2000" dirty="0" smtClean="0">
                <a:effectLst/>
                <a:latin typeface="Arial Black" panose="020B0A04020102020204" pitchFamily="34" charset="0"/>
                <a:ea typeface="Calibri" panose="020F0502020204030204" pitchFamily="34" charset="0"/>
                <a:cs typeface="Times New Roman" panose="02020603050405020304" pitchFamily="18" charset="0"/>
              </a:rPr>
              <a:t>La planta alcanza su madurez en 110 a 150 días cuando se siembra en primavera y en 200 días cuando se siembra en otoño. Durante los primeros 30 o 45 días la planta crece muy lentamente, inicia su ramificación cuando alcanza una altura de 20 a 45 cm y la temperatura se eleva, el crecimiento cesa cuando se inicia la floración (INIA, 1962ab; Anónimo, 1970).</a:t>
            </a:r>
          </a:p>
        </p:txBody>
      </p:sp>
    </p:spTree>
    <p:extLst>
      <p:ext uri="{BB962C8B-B14F-4D97-AF65-F5344CB8AC3E}">
        <p14:creationId xmlns:p14="http://schemas.microsoft.com/office/powerpoint/2010/main" val="15221602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519288" y="460432"/>
            <a:ext cx="10893777" cy="1891159"/>
          </a:xfrm>
          <a:prstGeom prst="rect">
            <a:avLst/>
          </a:prstGeom>
        </p:spPr>
        <p:txBody>
          <a:bodyPr wrap="square">
            <a:spAutoFit/>
          </a:bodyPr>
          <a:lstStyle/>
          <a:p>
            <a:pPr algn="just">
              <a:lnSpc>
                <a:spcPct val="150000"/>
              </a:lnSpc>
              <a:spcAft>
                <a:spcPts val="1000"/>
              </a:spcAft>
            </a:pPr>
            <a:r>
              <a:rPr lang="es-MX" sz="2000" dirty="0" smtClean="0">
                <a:effectLst/>
                <a:latin typeface="Arial Black" panose="020B0A04020102020204" pitchFamily="34" charset="0"/>
                <a:ea typeface="Calibri" panose="020F0502020204030204" pitchFamily="34" charset="0"/>
                <a:cs typeface="Times New Roman" panose="02020603050405020304" pitchFamily="18" charset="0"/>
              </a:rPr>
              <a:t>El cártamo posee una raíz central perforadora, de tal manera que cuando la planta está en estado de “roseta”, la raíz puede profundizar hasta 0,80 m (Robles, 1986) y cuando llega al estado de planta adulta, alcanza de 1,80 hasta 2,40 metros (anónimo, 1970).</a:t>
            </a:r>
          </a:p>
        </p:txBody>
      </p:sp>
      <p:sp>
        <p:nvSpPr>
          <p:cNvPr id="4" name="Rectángulo 3"/>
          <p:cNvSpPr/>
          <p:nvPr/>
        </p:nvSpPr>
        <p:spPr>
          <a:xfrm>
            <a:off x="519288" y="2643559"/>
            <a:ext cx="10893776" cy="1477328"/>
          </a:xfrm>
          <a:prstGeom prst="rect">
            <a:avLst/>
          </a:prstGeom>
        </p:spPr>
        <p:txBody>
          <a:bodyPr wrap="square">
            <a:spAutoFit/>
          </a:bodyPr>
          <a:lstStyle/>
          <a:p>
            <a:pPr algn="just">
              <a:lnSpc>
                <a:spcPct val="150000"/>
              </a:lnSpc>
              <a:spcAft>
                <a:spcPts val="1000"/>
              </a:spcAft>
            </a:pPr>
            <a:r>
              <a:rPr lang="es-MX" sz="2000" dirty="0" smtClean="0">
                <a:effectLst/>
                <a:latin typeface="Arial Black" panose="020B0A04020102020204" pitchFamily="34" charset="0"/>
                <a:ea typeface="Calibri" panose="020F0502020204030204" pitchFamily="34" charset="0"/>
                <a:cs typeface="Times New Roman" panose="02020603050405020304" pitchFamily="18" charset="0"/>
              </a:rPr>
              <a:t>Las hojas en conjunto y durante el primer estadio de crecimiento, toman la forma de roseta, son grandes, de color verde con tintes rosados, de forma alargada, ovaladas, con bordes lisos y sin espinas.</a:t>
            </a:r>
          </a:p>
        </p:txBody>
      </p:sp>
    </p:spTree>
    <p:extLst>
      <p:ext uri="{BB962C8B-B14F-4D97-AF65-F5344CB8AC3E}">
        <p14:creationId xmlns:p14="http://schemas.microsoft.com/office/powerpoint/2010/main" val="3467906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66044" y="467758"/>
            <a:ext cx="10543822" cy="4708981"/>
          </a:xfrm>
          <a:prstGeom prst="rect">
            <a:avLst/>
          </a:prstGeom>
        </p:spPr>
        <p:txBody>
          <a:bodyPr wrap="square">
            <a:spAutoFit/>
          </a:bodyPr>
          <a:lstStyle/>
          <a:p>
            <a:pPr algn="just">
              <a:lnSpc>
                <a:spcPct val="150000"/>
              </a:lnSpc>
              <a:spcAft>
                <a:spcPts val="1000"/>
              </a:spcAft>
            </a:pPr>
            <a:r>
              <a:rPr lang="es-MX" sz="2000" dirty="0" smtClean="0">
                <a:effectLst/>
                <a:latin typeface="Arial Black" panose="020B0A04020102020204" pitchFamily="34" charset="0"/>
                <a:ea typeface="Calibri" panose="020F0502020204030204" pitchFamily="34" charset="0"/>
                <a:cs typeface="Times New Roman" panose="02020603050405020304" pitchFamily="18" charset="0"/>
              </a:rPr>
              <a:t>La planta cuando es joven puede resistir temperaturas hasta de menos 6 grados y las plantas que han llegado a una altura de 10 – 15 cm, pueden tolerar temperaturas de -3,9. El grado de resistencia a las bajas temperaturas es distinto según las variedades y la fase del desarrollo de la planta. Según informe del CIANO, las temperaturas prevalecientes en el noroeste de México son favorables para el desarrollo del cultivo y se ha visto que la planta puede resistir temperaturas hasta de -5 grados centígrados sin daño aparente; pero en el momento de la formación de botones florales o en la floración, se daña a temperaturas de cero grados centígrados  o menores (INIA, 1962b; Anónimo, 1970).</a:t>
            </a:r>
            <a:endParaRPr lang="es-MX" sz="2000" dirty="0">
              <a:effectLst/>
              <a:latin typeface="Arial Black" panose="020B0A040201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479119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002-carthamus-tinctorius"/>
          <p:cNvPicPr/>
          <p:nvPr/>
        </p:nvPicPr>
        <p:blipFill>
          <a:blip r:embed="rId2" cstate="print"/>
          <a:srcRect/>
          <a:stretch>
            <a:fillRect/>
          </a:stretch>
        </p:blipFill>
        <p:spPr bwMode="auto">
          <a:xfrm>
            <a:off x="2973564" y="547159"/>
            <a:ext cx="5962650" cy="4476750"/>
          </a:xfrm>
          <a:prstGeom prst="rect">
            <a:avLst/>
          </a:prstGeom>
          <a:noFill/>
          <a:ln w="9525">
            <a:noFill/>
            <a:miter lim="800000"/>
            <a:headEnd/>
            <a:tailEnd/>
          </a:ln>
        </p:spPr>
      </p:pic>
      <p:sp>
        <p:nvSpPr>
          <p:cNvPr id="3" name="Rectángulo 2"/>
          <p:cNvSpPr/>
          <p:nvPr/>
        </p:nvSpPr>
        <p:spPr>
          <a:xfrm>
            <a:off x="2973564" y="5258979"/>
            <a:ext cx="5813778" cy="792718"/>
          </a:xfrm>
          <a:prstGeom prst="rect">
            <a:avLst/>
          </a:prstGeom>
        </p:spPr>
        <p:txBody>
          <a:bodyPr wrap="square">
            <a:spAutoFit/>
          </a:bodyPr>
          <a:lstStyle/>
          <a:p>
            <a:pPr algn="just">
              <a:lnSpc>
                <a:spcPct val="150000"/>
              </a:lnSpc>
              <a:spcAft>
                <a:spcPts val="1000"/>
              </a:spcAft>
            </a:pPr>
            <a:r>
              <a:rPr lang="es-MX" sz="1600" dirty="0" smtClean="0">
                <a:effectLst/>
                <a:latin typeface="Arial Black" panose="020B0A04020102020204" pitchFamily="34" charset="0"/>
                <a:ea typeface="Calibri" panose="020F0502020204030204" pitchFamily="34" charset="0"/>
                <a:cs typeface="Times New Roman" panose="02020603050405020304" pitchFamily="18" charset="0"/>
              </a:rPr>
              <a:t>Crédito: </a:t>
            </a:r>
            <a:r>
              <a:rPr lang="es-MX" sz="1600" dirty="0" err="1" smtClean="0">
                <a:effectLst/>
                <a:latin typeface="Arial Black" panose="020B0A04020102020204" pitchFamily="34" charset="0"/>
                <a:ea typeface="Calibri" panose="020F0502020204030204" pitchFamily="34" charset="0"/>
                <a:cs typeface="Times New Roman" panose="02020603050405020304" pitchFamily="18" charset="0"/>
              </a:rPr>
              <a:t>Photo</a:t>
            </a:r>
            <a:r>
              <a:rPr lang="es-MX" sz="1600" dirty="0" smtClean="0">
                <a:effectLst/>
                <a:latin typeface="Arial Black" panose="020B0A04020102020204" pitchFamily="34" charset="0"/>
                <a:ea typeface="Calibri" panose="020F0502020204030204" pitchFamily="34" charset="0"/>
                <a:cs typeface="Times New Roman" panose="02020603050405020304" pitchFamily="18" charset="0"/>
              </a:rPr>
              <a:t> </a:t>
            </a:r>
            <a:r>
              <a:rPr lang="es-MX" sz="1600" dirty="0" err="1" smtClean="0">
                <a:effectLst/>
                <a:latin typeface="Arial Black" panose="020B0A04020102020204" pitchFamily="34" charset="0"/>
                <a:ea typeface="Calibri" panose="020F0502020204030204" pitchFamily="34" charset="0"/>
                <a:cs typeface="Times New Roman" panose="02020603050405020304" pitchFamily="18" charset="0"/>
              </a:rPr>
              <a:t>by</a:t>
            </a:r>
            <a:r>
              <a:rPr lang="es-MX" sz="1600" dirty="0" smtClean="0">
                <a:effectLst/>
                <a:latin typeface="Arial Black" panose="020B0A04020102020204" pitchFamily="34" charset="0"/>
                <a:ea typeface="Calibri" panose="020F0502020204030204" pitchFamily="34" charset="0"/>
                <a:cs typeface="Times New Roman" panose="02020603050405020304" pitchFamily="18" charset="0"/>
              </a:rPr>
              <a:t> Mirna and </a:t>
            </a:r>
            <a:r>
              <a:rPr lang="es-MX" sz="1600" dirty="0" err="1" smtClean="0">
                <a:effectLst/>
                <a:latin typeface="Arial Black" panose="020B0A04020102020204" pitchFamily="34" charset="0"/>
                <a:ea typeface="Calibri" panose="020F0502020204030204" pitchFamily="34" charset="0"/>
                <a:cs typeface="Times New Roman" panose="02020603050405020304" pitchFamily="18" charset="0"/>
              </a:rPr>
              <a:t>Attilio</a:t>
            </a:r>
            <a:r>
              <a:rPr lang="es-MX" sz="1600" dirty="0" smtClean="0">
                <a:effectLst/>
                <a:latin typeface="Arial Black" panose="020B0A04020102020204" pitchFamily="34" charset="0"/>
                <a:ea typeface="Calibri" panose="020F0502020204030204" pitchFamily="34" charset="0"/>
                <a:cs typeface="Times New Roman" panose="02020603050405020304" pitchFamily="18" charset="0"/>
              </a:rPr>
              <a:t> </a:t>
            </a:r>
            <a:r>
              <a:rPr lang="es-MX" sz="1600" dirty="0" err="1" smtClean="0">
                <a:effectLst/>
                <a:latin typeface="Arial Black" panose="020B0A04020102020204" pitchFamily="34" charset="0"/>
                <a:ea typeface="Calibri" panose="020F0502020204030204" pitchFamily="34" charset="0"/>
                <a:cs typeface="Times New Roman" panose="02020603050405020304" pitchFamily="18" charset="0"/>
              </a:rPr>
              <a:t>Marzorati</a:t>
            </a:r>
            <a:r>
              <a:rPr lang="es-MX" sz="1600" dirty="0" smtClean="0">
                <a:effectLst/>
                <a:latin typeface="Arial Black" panose="020B0A04020102020204" pitchFamily="34" charset="0"/>
                <a:ea typeface="Calibri" panose="020F0502020204030204" pitchFamily="34" charset="0"/>
                <a:cs typeface="Times New Roman" panose="02020603050405020304" pitchFamily="18" charset="0"/>
              </a:rPr>
              <a:t>. Tomado de: </a:t>
            </a:r>
            <a:r>
              <a:rPr lang="es-MX" sz="1600" b="1" dirty="0" smtClean="0">
                <a:effectLst/>
                <a:latin typeface="Arial Black" panose="020B0A04020102020204" pitchFamily="34" charset="0"/>
                <a:ea typeface="Calibri" panose="020F0502020204030204" pitchFamily="34" charset="0"/>
                <a:cs typeface="Times New Roman" panose="02020603050405020304" pitchFamily="18" charset="0"/>
              </a:rPr>
              <a:t>luirig.altervista.org</a:t>
            </a:r>
            <a:r>
              <a:rPr lang="es-MX" sz="1600" dirty="0" smtClean="0">
                <a:effectLst/>
                <a:latin typeface="Arial Black" panose="020B0A04020102020204" pitchFamily="34" charset="0"/>
                <a:ea typeface="Calibri" panose="020F0502020204030204" pitchFamily="34" charset="0"/>
                <a:cs typeface="Times New Roman" panose="02020603050405020304" pitchFamily="18" charset="0"/>
              </a:rPr>
              <a:t>/flora/eclipta.htm</a:t>
            </a:r>
            <a:endParaRPr lang="es-MX" sz="1600" dirty="0">
              <a:effectLst/>
              <a:latin typeface="Arial Black" panose="020B0A040201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586576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636392" y="253530"/>
            <a:ext cx="10979873" cy="1477328"/>
          </a:xfrm>
          <a:prstGeom prst="rect">
            <a:avLst/>
          </a:prstGeom>
        </p:spPr>
        <p:txBody>
          <a:bodyPr wrap="square">
            <a:spAutoFit/>
          </a:bodyPr>
          <a:lstStyle/>
          <a:p>
            <a:pPr algn="just">
              <a:lnSpc>
                <a:spcPct val="150000"/>
              </a:lnSpc>
              <a:spcAft>
                <a:spcPts val="1000"/>
              </a:spcAft>
            </a:pPr>
            <a:r>
              <a:rPr lang="es-MX" sz="2000" dirty="0" smtClean="0">
                <a:effectLst/>
                <a:latin typeface="Arial Black" panose="020B0A04020102020204" pitchFamily="34" charset="0"/>
                <a:ea typeface="Calibri" panose="020F0502020204030204" pitchFamily="34" charset="0"/>
                <a:cs typeface="Times New Roman" panose="02020603050405020304" pitchFamily="18" charset="0"/>
              </a:rPr>
              <a:t>Cuando las temperaturas se elevan, emerge el tallo verdadero, iniciando su ramificación. En este estado, las hojas son más cortas, ovaladas, aserradas y con dentaduras coriáceas que terminan en pequeñas espinas.</a:t>
            </a:r>
          </a:p>
        </p:txBody>
      </p:sp>
      <p:sp>
        <p:nvSpPr>
          <p:cNvPr id="4" name="Rectángulo 3"/>
          <p:cNvSpPr/>
          <p:nvPr/>
        </p:nvSpPr>
        <p:spPr>
          <a:xfrm>
            <a:off x="695152" y="1730858"/>
            <a:ext cx="5431176" cy="5170646"/>
          </a:xfrm>
          <a:prstGeom prst="rect">
            <a:avLst/>
          </a:prstGeom>
        </p:spPr>
        <p:txBody>
          <a:bodyPr wrap="square">
            <a:spAutoFit/>
          </a:bodyPr>
          <a:lstStyle/>
          <a:p>
            <a:pPr algn="just">
              <a:lnSpc>
                <a:spcPct val="150000"/>
              </a:lnSpc>
            </a:pPr>
            <a:r>
              <a:rPr lang="es-MX" sz="2000" dirty="0" smtClean="0">
                <a:effectLst/>
                <a:latin typeface="Arial Black" panose="020B0A04020102020204" pitchFamily="34" charset="0"/>
                <a:ea typeface="Calibri" panose="020F0502020204030204" pitchFamily="34" charset="0"/>
              </a:rPr>
              <a:t>Las flores se presentan en inflorescencias formando capítulos  esferoides  localizados en la terminación de cada rama. Cada tallo produce de 1 a 5 inflorescencias y cada una de éstas contiene de 40 a 100 flósculos. El número y dimensiones de los capítulos están influenciados por la variedad, la fertilidad del suelo y la posición que éstos tengan en la planta. </a:t>
            </a:r>
            <a:endParaRPr lang="es-MX" sz="2000" dirty="0">
              <a:latin typeface="Arial Black" panose="020B0A04020102020204" pitchFamily="34" charset="0"/>
            </a:endParaRPr>
          </a:p>
        </p:txBody>
      </p:sp>
      <p:pic>
        <p:nvPicPr>
          <p:cNvPr id="5" name="Imagen 4" descr="003-carthamus-tinctorius"/>
          <p:cNvPicPr/>
          <p:nvPr/>
        </p:nvPicPr>
        <p:blipFill>
          <a:blip r:embed="rId2" cstate="print"/>
          <a:srcRect/>
          <a:stretch>
            <a:fillRect/>
          </a:stretch>
        </p:blipFill>
        <p:spPr bwMode="auto">
          <a:xfrm>
            <a:off x="6332220" y="1990278"/>
            <a:ext cx="5284046" cy="4479102"/>
          </a:xfrm>
          <a:prstGeom prst="rect">
            <a:avLst/>
          </a:prstGeom>
          <a:noFill/>
          <a:ln w="9525">
            <a:noFill/>
            <a:miter lim="800000"/>
            <a:headEnd/>
            <a:tailEnd/>
          </a:ln>
        </p:spPr>
      </p:pic>
    </p:spTree>
    <p:extLst>
      <p:ext uri="{BB962C8B-B14F-4D97-AF65-F5344CB8AC3E}">
        <p14:creationId xmlns:p14="http://schemas.microsoft.com/office/powerpoint/2010/main" val="34899604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85737" y="592162"/>
            <a:ext cx="6097285" cy="5122813"/>
          </a:xfrm>
          <a:prstGeom prst="rect">
            <a:avLst/>
          </a:prstGeom>
        </p:spPr>
        <p:txBody>
          <a:bodyPr wrap="square">
            <a:spAutoFit/>
          </a:bodyPr>
          <a:lstStyle/>
          <a:p>
            <a:pPr algn="just">
              <a:lnSpc>
                <a:spcPct val="150000"/>
              </a:lnSpc>
            </a:pPr>
            <a:r>
              <a:rPr lang="es-MX" sz="2000" dirty="0" smtClean="0">
                <a:effectLst/>
                <a:latin typeface="Arial Black" panose="020B0A04020102020204" pitchFamily="34" charset="0"/>
                <a:ea typeface="Calibri" panose="020F0502020204030204" pitchFamily="34" charset="0"/>
              </a:rPr>
              <a:t>Las ramas primarias y secundarias los producen de mayor tamaño y con mayor cantidad de florecillas. La flor se encuentra revestida con brácteas verdes, puntiagudas y coriáceas. La corola es pentámera, el androceo compuesto por cinco estambres soldados en el ápice formando un cilindro –por el cual pasa el estilo del ovario -, el ovario contiene un solo ovulo. </a:t>
            </a:r>
          </a:p>
          <a:p>
            <a:pPr algn="just">
              <a:lnSpc>
                <a:spcPct val="150000"/>
              </a:lnSpc>
            </a:pPr>
            <a:endParaRPr lang="es-MX" sz="2000" dirty="0">
              <a:latin typeface="Arial Black" panose="020B0A04020102020204" pitchFamily="34" charset="0"/>
              <a:ea typeface="Calibri" panose="020F0502020204030204" pitchFamily="34" charset="0"/>
            </a:endParaRPr>
          </a:p>
        </p:txBody>
      </p:sp>
      <p:pic>
        <p:nvPicPr>
          <p:cNvPr id="3" name="Imagen 2" descr="1_flower"/>
          <p:cNvPicPr/>
          <p:nvPr/>
        </p:nvPicPr>
        <p:blipFill>
          <a:blip r:embed="rId2" cstate="print"/>
          <a:srcRect/>
          <a:stretch>
            <a:fillRect/>
          </a:stretch>
        </p:blipFill>
        <p:spPr bwMode="auto">
          <a:xfrm>
            <a:off x="8658048" y="592162"/>
            <a:ext cx="2981325" cy="4262059"/>
          </a:xfrm>
          <a:prstGeom prst="rect">
            <a:avLst/>
          </a:prstGeom>
          <a:noFill/>
          <a:ln w="9525">
            <a:noFill/>
            <a:miter lim="800000"/>
            <a:headEnd/>
            <a:tailEnd/>
          </a:ln>
        </p:spPr>
      </p:pic>
    </p:spTree>
    <p:extLst>
      <p:ext uri="{BB962C8B-B14F-4D97-AF65-F5344CB8AC3E}">
        <p14:creationId xmlns:p14="http://schemas.microsoft.com/office/powerpoint/2010/main" val="27711109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42767" y="1066452"/>
            <a:ext cx="9185190" cy="2400657"/>
          </a:xfrm>
          <a:prstGeom prst="rect">
            <a:avLst/>
          </a:prstGeom>
        </p:spPr>
        <p:txBody>
          <a:bodyPr wrap="square">
            <a:spAutoFit/>
          </a:bodyPr>
          <a:lstStyle/>
          <a:p>
            <a:pPr algn="just">
              <a:lnSpc>
                <a:spcPct val="150000"/>
              </a:lnSpc>
            </a:pPr>
            <a:r>
              <a:rPr lang="es-MX" sz="2000" dirty="0">
                <a:latin typeface="Arial Black" panose="020B0A04020102020204" pitchFamily="34" charset="0"/>
                <a:ea typeface="Calibri" panose="020F0502020204030204" pitchFamily="34" charset="0"/>
              </a:rPr>
              <a:t>Los pétalos pueden presentar diferentes coloraciones: amarillo, naranja, rojo, blanco o una combinación de estos colores. Las flores anaranjadas se tornan casi rojas al marchitarse, las de otros colores se vuelven amarillentas o cafés (INIA, 1962ab; Anónimo, 1970).</a:t>
            </a:r>
            <a:endParaRPr lang="es-MX" sz="2000" dirty="0">
              <a:latin typeface="Arial Black" panose="020B0A04020102020204" pitchFamily="34" charset="0"/>
            </a:endParaRPr>
          </a:p>
        </p:txBody>
      </p:sp>
    </p:spTree>
    <p:extLst>
      <p:ext uri="{BB962C8B-B14F-4D97-AF65-F5344CB8AC3E}">
        <p14:creationId xmlns:p14="http://schemas.microsoft.com/office/powerpoint/2010/main" val="6382908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90222" y="370319"/>
            <a:ext cx="9493956" cy="400110"/>
          </a:xfrm>
          <a:prstGeom prst="rect">
            <a:avLst/>
          </a:prstGeom>
        </p:spPr>
        <p:txBody>
          <a:bodyPr wrap="square">
            <a:spAutoFit/>
          </a:bodyPr>
          <a:lstStyle/>
          <a:p>
            <a:r>
              <a:rPr lang="es-MX" sz="2000" dirty="0" smtClean="0">
                <a:effectLst/>
                <a:latin typeface="Arial Black" panose="020B0A04020102020204" pitchFamily="34" charset="0"/>
                <a:ea typeface="Calibri" panose="020F0502020204030204" pitchFamily="34" charset="0"/>
              </a:rPr>
              <a:t>Composición de la semilla, aceite y pasta de cártamo</a:t>
            </a:r>
            <a:endParaRPr lang="es-MX" sz="2000" dirty="0">
              <a:latin typeface="Arial Black" panose="020B0A04020102020204" pitchFamily="34" charset="0"/>
            </a:endParaRPr>
          </a:p>
        </p:txBody>
      </p:sp>
      <p:sp>
        <p:nvSpPr>
          <p:cNvPr id="3" name="Rectángulo 2"/>
          <p:cNvSpPr/>
          <p:nvPr/>
        </p:nvSpPr>
        <p:spPr>
          <a:xfrm>
            <a:off x="790222" y="1028725"/>
            <a:ext cx="7179734" cy="3785652"/>
          </a:xfrm>
          <a:prstGeom prst="rect">
            <a:avLst/>
          </a:prstGeom>
        </p:spPr>
        <p:txBody>
          <a:bodyPr wrap="square">
            <a:spAutoFit/>
          </a:bodyPr>
          <a:lstStyle/>
          <a:p>
            <a:pPr algn="just">
              <a:lnSpc>
                <a:spcPct val="150000"/>
              </a:lnSpc>
              <a:spcAft>
                <a:spcPts val="1000"/>
              </a:spcAft>
            </a:pPr>
            <a:r>
              <a:rPr lang="es-MX" sz="2000" dirty="0" smtClean="0">
                <a:effectLst/>
                <a:latin typeface="Arial Black" panose="020B0A04020102020204" pitchFamily="34" charset="0"/>
                <a:ea typeface="Calibri" panose="020F0502020204030204" pitchFamily="34" charset="0"/>
                <a:cs typeface="Times New Roman" panose="02020603050405020304" pitchFamily="18" charset="0"/>
              </a:rPr>
              <a:t> La cascara u hollejo constituye un tercio o la mitad del peso total de la semilla de cártamo, la almendra contiene entre 26 y 37 % de aceite; el contenido de proteína varía de 11 a 17% mientras que la humedad se encuentra entre 5 – 7 % (INIA, 1962a). Otros autores menciona que el contenido de aceite alcanza de 35 a 40% y la proteína de 15 a 17 % (Anónimo, 1970).</a:t>
            </a:r>
          </a:p>
        </p:txBody>
      </p:sp>
      <p:pic>
        <p:nvPicPr>
          <p:cNvPr id="4" name="Imagen 3" descr="semilla_cartamo"/>
          <p:cNvPicPr/>
          <p:nvPr/>
        </p:nvPicPr>
        <p:blipFill>
          <a:blip r:embed="rId2" cstate="print"/>
          <a:srcRect/>
          <a:stretch>
            <a:fillRect/>
          </a:stretch>
        </p:blipFill>
        <p:spPr bwMode="auto">
          <a:xfrm>
            <a:off x="8116711" y="1075273"/>
            <a:ext cx="3607153" cy="4043948"/>
          </a:xfrm>
          <a:prstGeom prst="rect">
            <a:avLst/>
          </a:prstGeom>
          <a:noFill/>
          <a:ln w="9525">
            <a:noFill/>
            <a:miter lim="800000"/>
            <a:headEnd/>
            <a:tailEnd/>
          </a:ln>
        </p:spPr>
      </p:pic>
      <p:sp>
        <p:nvSpPr>
          <p:cNvPr id="5" name="Rectángulo 4"/>
          <p:cNvSpPr/>
          <p:nvPr/>
        </p:nvSpPr>
        <p:spPr>
          <a:xfrm>
            <a:off x="790222" y="5119221"/>
            <a:ext cx="10933642" cy="1477328"/>
          </a:xfrm>
          <a:prstGeom prst="rect">
            <a:avLst/>
          </a:prstGeom>
        </p:spPr>
        <p:txBody>
          <a:bodyPr wrap="square">
            <a:spAutoFit/>
          </a:bodyPr>
          <a:lstStyle/>
          <a:p>
            <a:pPr algn="just">
              <a:lnSpc>
                <a:spcPct val="150000"/>
              </a:lnSpc>
              <a:spcAft>
                <a:spcPts val="1000"/>
              </a:spcAft>
            </a:pPr>
            <a:r>
              <a:rPr lang="es-MX" sz="2000" dirty="0" smtClean="0">
                <a:effectLst/>
                <a:latin typeface="Arial Black" panose="020B0A04020102020204" pitchFamily="34" charset="0"/>
                <a:ea typeface="Calibri" panose="020F0502020204030204" pitchFamily="34" charset="0"/>
                <a:cs typeface="Times New Roman" panose="02020603050405020304" pitchFamily="18" charset="0"/>
              </a:rPr>
              <a:t>El contenido de proteína en la harina es variable,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l</a:t>
            </a:r>
            <a:r>
              <a:rPr lang="es-MX" sz="2000" dirty="0" smtClean="0">
                <a:effectLst/>
                <a:latin typeface="Arial Black" panose="020B0A04020102020204" pitchFamily="34" charset="0"/>
                <a:ea typeface="Calibri" panose="020F0502020204030204" pitchFamily="34" charset="0"/>
                <a:cs typeface="Times New Roman" panose="02020603050405020304" pitchFamily="18" charset="0"/>
              </a:rPr>
              <a:t>a harina de semilla sin descascarar contiene de 18 a 24 % y la proveniente de semilla descascarada alcanza de 20 hasta 50% (INIA, 1962).</a:t>
            </a:r>
            <a:endParaRPr lang="es-MX" sz="2000" dirty="0">
              <a:effectLst/>
              <a:latin typeface="Arial Black" panose="020B0A040201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225690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66025" y="266508"/>
            <a:ext cx="4015843" cy="400110"/>
          </a:xfrm>
          <a:prstGeom prst="rect">
            <a:avLst/>
          </a:prstGeom>
        </p:spPr>
        <p:txBody>
          <a:bodyPr wrap="none">
            <a:spAutoFit/>
          </a:bodyPr>
          <a:lstStyle/>
          <a:p>
            <a:r>
              <a:rPr lang="es-MX" sz="2000" dirty="0" smtClean="0">
                <a:effectLst/>
                <a:latin typeface="Arial Black" panose="020B0A04020102020204" pitchFamily="34" charset="0"/>
                <a:ea typeface="Calibri" panose="020F0502020204030204" pitchFamily="34" charset="0"/>
              </a:rPr>
              <a:t>Requerimientos Ecológicos</a:t>
            </a:r>
            <a:endParaRPr lang="es-MX" sz="2000" dirty="0">
              <a:latin typeface="Arial Black" panose="020B0A04020102020204" pitchFamily="34" charset="0"/>
            </a:endParaRPr>
          </a:p>
        </p:txBody>
      </p:sp>
      <p:sp>
        <p:nvSpPr>
          <p:cNvPr id="3" name="Rectángulo 2"/>
          <p:cNvSpPr/>
          <p:nvPr/>
        </p:nvSpPr>
        <p:spPr>
          <a:xfrm>
            <a:off x="754381" y="859770"/>
            <a:ext cx="10424160" cy="3452227"/>
          </a:xfrm>
          <a:prstGeom prst="rect">
            <a:avLst/>
          </a:prstGeom>
        </p:spPr>
        <p:txBody>
          <a:bodyPr wrap="square">
            <a:spAutoFit/>
          </a:bodyPr>
          <a:lstStyle/>
          <a:p>
            <a:pPr algn="just">
              <a:lnSpc>
                <a:spcPct val="150000"/>
              </a:lnSpc>
              <a:spcAft>
                <a:spcPts val="1000"/>
              </a:spcAft>
            </a:pPr>
            <a:r>
              <a:rPr lang="es-MX" sz="2000" dirty="0" smtClean="0">
                <a:effectLst/>
                <a:latin typeface="Arial Black" panose="020B0A04020102020204" pitchFamily="34" charset="0"/>
                <a:ea typeface="Calibri" panose="020F0502020204030204" pitchFamily="34" charset="0"/>
                <a:cs typeface="Times New Roman" panose="02020603050405020304" pitchFamily="18" charset="0"/>
              </a:rPr>
              <a:t>Las plántulas de cártamo requieren de días frescos y cortos para lograr un buen desarrollo. Las temperaturas elevadas y el fotoperiodo largo, fomentan el desarrollo del tallo y la formación de flores (INIA, 1962a).</a:t>
            </a:r>
          </a:p>
          <a:p>
            <a:pPr algn="just">
              <a:lnSpc>
                <a:spcPct val="150000"/>
              </a:lnSpc>
              <a:spcAft>
                <a:spcPts val="1000"/>
              </a:spcAft>
            </a:pPr>
            <a:r>
              <a:rPr lang="es-MX" sz="2000" dirty="0" smtClean="0">
                <a:effectLst/>
                <a:latin typeface="Arial Black" panose="020B0A04020102020204" pitchFamily="34" charset="0"/>
                <a:ea typeface="Calibri" panose="020F0502020204030204" pitchFamily="34" charset="0"/>
                <a:cs typeface="Times New Roman" panose="02020603050405020304" pitchFamily="18" charset="0"/>
              </a:rPr>
              <a:t>La germinación de la semilla y el desarrollo de las plántulas ocurren a temperaturas frescas. A cuatro centígrados la plántula emerge en un lapso de 15 a 30 días, a mayores temperaturas del suelo, brotan en un plazo de cinco días (Anónimo, 1970).</a:t>
            </a:r>
          </a:p>
        </p:txBody>
      </p:sp>
    </p:spTree>
    <p:extLst>
      <p:ext uri="{BB962C8B-B14F-4D97-AF65-F5344CB8AC3E}">
        <p14:creationId xmlns:p14="http://schemas.microsoft.com/office/powerpoint/2010/main" val="13289962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88670" y="331470"/>
            <a:ext cx="10206990" cy="5632311"/>
          </a:xfrm>
          <a:prstGeom prst="rect">
            <a:avLst/>
          </a:prstGeom>
          <a:noFill/>
        </p:spPr>
        <p:txBody>
          <a:bodyPr wrap="square" rtlCol="0">
            <a:spAutoFit/>
          </a:bodyPr>
          <a:lstStyle/>
          <a:p>
            <a:pPr algn="just"/>
            <a:r>
              <a:rPr lang="es-MX" dirty="0" smtClean="0">
                <a:latin typeface="Arial Black" panose="020B0A04020102020204" pitchFamily="34" charset="0"/>
              </a:rPr>
              <a:t>Presentación</a:t>
            </a:r>
          </a:p>
          <a:p>
            <a:pPr algn="just"/>
            <a:endParaRPr lang="es-MX" dirty="0">
              <a:latin typeface="Arial Black" panose="020B0A04020102020204" pitchFamily="34" charset="0"/>
            </a:endParaRPr>
          </a:p>
          <a:p>
            <a:pPr algn="just"/>
            <a:r>
              <a:rPr lang="es-MX" dirty="0" smtClean="0">
                <a:latin typeface="Arial Black" panose="020B0A04020102020204" pitchFamily="34" charset="0"/>
              </a:rPr>
              <a:t>En el Programa de Ingeniero Agrónomo Industrial, se marca como Unidad de Aprendizaje la de Cultivos Agroindustriales, asignatura que tiene por objeto dar a conocer la importancia que tienen los cultivos de los cuales se puedan derivar productos o servicios de consumo: azúcar, fibras blandas o duras, especias y aceites comestibles.</a:t>
            </a:r>
          </a:p>
          <a:p>
            <a:pPr algn="just"/>
            <a:endParaRPr lang="es-MX" dirty="0">
              <a:latin typeface="Arial Black" panose="020B0A04020102020204" pitchFamily="34" charset="0"/>
            </a:endParaRPr>
          </a:p>
          <a:p>
            <a:pPr algn="just"/>
            <a:r>
              <a:rPr lang="es-MX" dirty="0" smtClean="0">
                <a:latin typeface="Arial Black" panose="020B0A04020102020204" pitchFamily="34" charset="0"/>
              </a:rPr>
              <a:t>En particular, aumentar la superficie nacional del cultivo de cártamo beneficiaría la industria nacional por el hecho de que ésta importa no solo grandes cantidades de aceite comestible para suplir la demanda, sino porque al disminuir costos </a:t>
            </a:r>
            <a:r>
              <a:rPr lang="es-MX" dirty="0" smtClean="0">
                <a:latin typeface="Arial Black" panose="020B0A04020102020204" pitchFamily="34" charset="0"/>
              </a:rPr>
              <a:t>por </a:t>
            </a:r>
            <a:r>
              <a:rPr lang="es-MX" dirty="0" smtClean="0">
                <a:latin typeface="Arial Black" panose="020B0A04020102020204" pitchFamily="34" charset="0"/>
              </a:rPr>
              <a:t>importación se disminuye la salida de divisas.</a:t>
            </a:r>
          </a:p>
          <a:p>
            <a:pPr algn="just"/>
            <a:endParaRPr lang="es-MX" dirty="0">
              <a:latin typeface="Arial Black" panose="020B0A04020102020204" pitchFamily="34" charset="0"/>
            </a:endParaRPr>
          </a:p>
          <a:p>
            <a:pPr algn="just"/>
            <a:r>
              <a:rPr lang="es-MX" dirty="0" smtClean="0">
                <a:latin typeface="Arial Black" panose="020B0A04020102020204" pitchFamily="34" charset="0"/>
              </a:rPr>
              <a:t>Además de lo anterior, el cártamo es una especie que se puede adaptar y prosperar en áreas del semi desierto mexicano, ya que es un cultivo que resiste el frio y requiere poca agua para su producción.</a:t>
            </a:r>
          </a:p>
          <a:p>
            <a:pPr algn="just"/>
            <a:endParaRPr lang="es-MX" dirty="0">
              <a:latin typeface="Arial Black" panose="020B0A04020102020204" pitchFamily="34" charset="0"/>
            </a:endParaRPr>
          </a:p>
          <a:p>
            <a:pPr algn="just"/>
            <a:r>
              <a:rPr lang="es-MX" smtClean="0">
                <a:latin typeface="Arial Black" panose="020B0A04020102020204" pitchFamily="34" charset="0"/>
              </a:rPr>
              <a:t>Particularmente </a:t>
            </a:r>
            <a:r>
              <a:rPr lang="es-MX" dirty="0" smtClean="0">
                <a:latin typeface="Arial Black" panose="020B0A04020102020204" pitchFamily="34" charset="0"/>
              </a:rPr>
              <a:t>en el estado de México se puede sembrar como cultivo alternativo en las zonas del norte y noreste, donde las precipitaciones son menores.</a:t>
            </a:r>
            <a:endParaRPr lang="es-MX" dirty="0">
              <a:latin typeface="Arial Black" panose="020B0A04020102020204" pitchFamily="34" charset="0"/>
            </a:endParaRPr>
          </a:p>
        </p:txBody>
      </p:sp>
    </p:spTree>
    <p:extLst>
      <p:ext uri="{BB962C8B-B14F-4D97-AF65-F5344CB8AC3E}">
        <p14:creationId xmlns:p14="http://schemas.microsoft.com/office/powerpoint/2010/main" val="9738771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11530" y="873011"/>
            <a:ext cx="10504170" cy="2814488"/>
          </a:xfrm>
          <a:prstGeom prst="rect">
            <a:avLst/>
          </a:prstGeom>
        </p:spPr>
        <p:txBody>
          <a:bodyPr wrap="square">
            <a:spAutoFit/>
          </a:bodyPr>
          <a:lstStyle/>
          <a:p>
            <a:pPr algn="just">
              <a:lnSpc>
                <a:spcPct val="150000"/>
              </a:lnSpc>
              <a:spcAft>
                <a:spcPts val="1000"/>
              </a:spcAft>
            </a:pPr>
            <a:r>
              <a:rPr lang="es-MX" sz="2000" dirty="0">
                <a:latin typeface="Arial Black" panose="020B0A04020102020204" pitchFamily="34" charset="0"/>
                <a:ea typeface="Calibri" panose="020F0502020204030204" pitchFamily="34" charset="0"/>
                <a:cs typeface="Times New Roman" panose="02020603050405020304" pitchFamily="18" charset="0"/>
              </a:rPr>
              <a:t>Solo en la fase inicial la planta  tolera bien la humedad, durante la floración y formación de la semilla, requiere una atmósfera seca, ya que en esta fase la planta es muy sensible a la humedad y puede presentar daño por hongos (INIA, 1962a). Estas condiciones hacen que la producción comercial  de cártamo se limite a las regiones de clima con estación seca bien definida.</a:t>
            </a:r>
          </a:p>
        </p:txBody>
      </p:sp>
    </p:spTree>
    <p:extLst>
      <p:ext uri="{BB962C8B-B14F-4D97-AF65-F5344CB8AC3E}">
        <p14:creationId xmlns:p14="http://schemas.microsoft.com/office/powerpoint/2010/main" val="16513478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03190" y="1083618"/>
            <a:ext cx="10738021" cy="3866058"/>
          </a:xfrm>
          <a:prstGeom prst="rect">
            <a:avLst/>
          </a:prstGeom>
        </p:spPr>
        <p:txBody>
          <a:bodyPr wrap="square">
            <a:spAutoFit/>
          </a:bodyPr>
          <a:lstStyle/>
          <a:p>
            <a:pPr algn="just">
              <a:lnSpc>
                <a:spcPct val="150000"/>
              </a:lnSpc>
              <a:spcAft>
                <a:spcPts val="1000"/>
              </a:spcAft>
            </a:pPr>
            <a:r>
              <a:rPr lang="es-MX" sz="2000" dirty="0">
                <a:latin typeface="Arial Black" panose="020B0A04020102020204" pitchFamily="34" charset="0"/>
                <a:ea typeface="Calibri" panose="020F0502020204030204" pitchFamily="34" charset="0"/>
                <a:cs typeface="Times New Roman" panose="02020603050405020304" pitchFamily="18" charset="0"/>
              </a:rPr>
              <a:t>El cártamo es un cultivo de regiones de clima frío,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durante las </a:t>
            </a:r>
            <a:r>
              <a:rPr lang="es-MX" sz="2000" dirty="0">
                <a:latin typeface="Arial Black" panose="020B0A04020102020204" pitchFamily="34" charset="0"/>
                <a:ea typeface="Calibri" panose="020F0502020204030204" pitchFamily="34" charset="0"/>
                <a:cs typeface="Times New Roman" panose="02020603050405020304" pitchFamily="18" charset="0"/>
              </a:rPr>
              <a:t>primeras etapas de desarrollo ocupa de bajas temperaturas y posteriormente de elevadas para que se favorezca el desarrollo del tallo y las ramas fructíferas.</a:t>
            </a:r>
          </a:p>
          <a:p>
            <a:pPr algn="just">
              <a:lnSpc>
                <a:spcPct val="150000"/>
              </a:lnSpc>
              <a:spcAft>
                <a:spcPts val="1000"/>
              </a:spcAft>
            </a:pPr>
            <a:r>
              <a:rPr lang="es-MX" sz="2000" dirty="0" smtClean="0">
                <a:latin typeface="Arial Black" panose="020B0A04020102020204" pitchFamily="34" charset="0"/>
                <a:ea typeface="Calibri" panose="020F0502020204030204" pitchFamily="34" charset="0"/>
                <a:cs typeface="Times New Roman" panose="02020603050405020304" pitchFamily="18" charset="0"/>
              </a:rPr>
              <a:t>La planta se desarrolla a temperaturas </a:t>
            </a:r>
            <a:r>
              <a:rPr lang="es-MX" sz="2000" dirty="0">
                <a:latin typeface="Arial Black" panose="020B0A04020102020204" pitchFamily="34" charset="0"/>
                <a:ea typeface="Calibri" panose="020F0502020204030204" pitchFamily="34" charset="0"/>
                <a:cs typeface="Times New Roman" panose="02020603050405020304" pitchFamily="18" charset="0"/>
              </a:rPr>
              <a:t>de 43 a 44 grados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centígrados y los mayores </a:t>
            </a:r>
            <a:r>
              <a:rPr lang="es-MX" sz="2000" dirty="0">
                <a:latin typeface="Arial Black" panose="020B0A04020102020204" pitchFamily="34" charset="0"/>
                <a:ea typeface="Calibri" panose="020F0502020204030204" pitchFamily="34" charset="0"/>
                <a:cs typeface="Times New Roman" panose="02020603050405020304" pitchFamily="18" charset="0"/>
              </a:rPr>
              <a:t>rendimientos se logran cuando al momento de la floración o inmediatamente después, la temperaturas diurnas son moderadas, de 24 a 32 grados centígrados (Anónimo, 1970</a:t>
            </a:r>
            <a:r>
              <a:rPr lang="es-MX" sz="2000" dirty="0" smtClean="0">
                <a:latin typeface="Arial Black" panose="020B0A04020102020204" pitchFamily="34" charset="0"/>
                <a:ea typeface="Calibri" panose="020F0502020204030204" pitchFamily="34" charset="0"/>
                <a:cs typeface="Times New Roman" panose="02020603050405020304" pitchFamily="18" charset="0"/>
              </a:rPr>
              <a:t>).</a:t>
            </a:r>
            <a:endParaRPr lang="es-MX" sz="2000" dirty="0">
              <a:latin typeface="Arial Black" panose="020B0A040201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170232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17689" y="1227145"/>
            <a:ext cx="11300177" cy="4375557"/>
          </a:xfrm>
          <a:prstGeom prst="rect">
            <a:avLst/>
          </a:prstGeom>
        </p:spPr>
        <p:txBody>
          <a:bodyPr wrap="square">
            <a:spAutoFit/>
          </a:bodyPr>
          <a:lstStyle/>
          <a:p>
            <a:pPr algn="just">
              <a:lnSpc>
                <a:spcPct val="150000"/>
              </a:lnSpc>
              <a:spcAft>
                <a:spcPts val="1000"/>
              </a:spcAft>
            </a:pPr>
            <a:r>
              <a:rPr lang="es-MX" sz="2000" dirty="0" smtClean="0">
                <a:latin typeface="Arial Black" panose="020B0A04020102020204" pitchFamily="34" charset="0"/>
                <a:ea typeface="Calibri" panose="020F0502020204030204" pitchFamily="34" charset="0"/>
                <a:cs typeface="Times New Roman" panose="02020603050405020304" pitchFamily="18" charset="0"/>
              </a:rPr>
              <a:t>En </a:t>
            </a:r>
            <a:r>
              <a:rPr lang="es-MX" sz="2000" dirty="0">
                <a:latin typeface="Arial Black" panose="020B0A04020102020204" pitchFamily="34" charset="0"/>
                <a:ea typeface="Calibri" panose="020F0502020204030204" pitchFamily="34" charset="0"/>
                <a:cs typeface="Times New Roman" panose="02020603050405020304" pitchFamily="18" charset="0"/>
              </a:rPr>
              <a:t>México, las mejores zonas productoras se encuentran situadas desde el nivel de mar hasta 800 metros de altitud,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a mayores alturas </a:t>
            </a:r>
            <a:r>
              <a:rPr lang="es-MX" sz="2000" dirty="0">
                <a:latin typeface="Arial Black" panose="020B0A04020102020204" pitchFamily="34" charset="0"/>
                <a:ea typeface="Calibri" panose="020F0502020204030204" pitchFamily="34" charset="0"/>
                <a:cs typeface="Times New Roman" panose="02020603050405020304" pitchFamily="18" charset="0"/>
              </a:rPr>
              <a:t>el rendimiento de cártamo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decrece. Las </a:t>
            </a:r>
            <a:r>
              <a:rPr lang="es-MX" sz="2000" dirty="0">
                <a:latin typeface="Arial Black" panose="020B0A04020102020204" pitchFamily="34" charset="0"/>
                <a:ea typeface="Calibri" panose="020F0502020204030204" pitchFamily="34" charset="0"/>
                <a:cs typeface="Times New Roman" panose="02020603050405020304" pitchFamily="18" charset="0"/>
              </a:rPr>
              <a:t>regiones altamente productoras de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cártamo (Sinaloa </a:t>
            </a:r>
            <a:r>
              <a:rPr lang="es-MX" sz="2000" dirty="0">
                <a:latin typeface="Arial Black" panose="020B0A04020102020204" pitchFamily="34" charset="0"/>
                <a:ea typeface="Calibri" panose="020F0502020204030204" pitchFamily="34" charset="0"/>
                <a:cs typeface="Times New Roman" panose="02020603050405020304" pitchFamily="18" charset="0"/>
              </a:rPr>
              <a:t>y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Sonora), </a:t>
            </a:r>
            <a:r>
              <a:rPr lang="es-MX" sz="2000" dirty="0">
                <a:latin typeface="Arial Black" panose="020B0A04020102020204" pitchFamily="34" charset="0"/>
                <a:ea typeface="Calibri" panose="020F0502020204030204" pitchFamily="34" charset="0"/>
                <a:cs typeface="Times New Roman" panose="02020603050405020304" pitchFamily="18" charset="0"/>
              </a:rPr>
              <a:t>están localizadas de 0 a 100 msnm; la región del Bajío se localiza aproximadamente a los 800 metros; la zona productora de Tamaulipas se encuentra entre los 50 y 100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msnm (</a:t>
            </a:r>
            <a:r>
              <a:rPr lang="es-MX" sz="2000" dirty="0">
                <a:latin typeface="Arial Black" panose="020B0A04020102020204" pitchFamily="34" charset="0"/>
                <a:ea typeface="Calibri" panose="020F0502020204030204" pitchFamily="34" charset="0"/>
                <a:cs typeface="Times New Roman" panose="02020603050405020304" pitchFamily="18" charset="0"/>
              </a:rPr>
              <a:t>Robles, 1985</a:t>
            </a:r>
            <a:r>
              <a:rPr lang="es-MX" sz="2000" dirty="0" smtClean="0">
                <a:latin typeface="Arial Black" panose="020B0A04020102020204" pitchFamily="34" charset="0"/>
                <a:ea typeface="Calibri" panose="020F0502020204030204" pitchFamily="34" charset="0"/>
                <a:cs typeface="Times New Roman" panose="02020603050405020304" pitchFamily="18" charset="0"/>
              </a:rPr>
              <a:t>).</a:t>
            </a:r>
          </a:p>
          <a:p>
            <a:pPr algn="just">
              <a:lnSpc>
                <a:spcPct val="150000"/>
              </a:lnSpc>
              <a:spcAft>
                <a:spcPts val="1000"/>
              </a:spcAft>
            </a:pPr>
            <a:r>
              <a:rPr lang="es-MX" sz="2000" dirty="0" smtClean="0">
                <a:latin typeface="Arial Black" panose="020B0A04020102020204" pitchFamily="34" charset="0"/>
                <a:ea typeface="Calibri" panose="020F0502020204030204" pitchFamily="34" charset="0"/>
                <a:cs typeface="Times New Roman" panose="02020603050405020304" pitchFamily="18" charset="0"/>
              </a:rPr>
              <a:t>Las </a:t>
            </a:r>
            <a:r>
              <a:rPr lang="es-MX" sz="2000" dirty="0">
                <a:latin typeface="Arial Black" panose="020B0A04020102020204" pitchFamily="34" charset="0"/>
                <a:ea typeface="Calibri" panose="020F0502020204030204" pitchFamily="34" charset="0"/>
                <a:cs typeface="Times New Roman" panose="02020603050405020304" pitchFamily="18" charset="0"/>
              </a:rPr>
              <a:t>regiones productoras de cártamo en el  mundo se encuentran situadas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dentro de </a:t>
            </a:r>
            <a:r>
              <a:rPr lang="es-MX" sz="2000" dirty="0">
                <a:latin typeface="Arial Black" panose="020B0A04020102020204" pitchFamily="34" charset="0"/>
                <a:ea typeface="Calibri" panose="020F0502020204030204" pitchFamily="34" charset="0"/>
                <a:cs typeface="Times New Roman" panose="02020603050405020304" pitchFamily="18" charset="0"/>
              </a:rPr>
              <a:t>los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40° latitud </a:t>
            </a:r>
            <a:r>
              <a:rPr lang="es-MX" sz="2000" dirty="0">
                <a:latin typeface="Arial Black" panose="020B0A04020102020204" pitchFamily="34" charset="0"/>
                <a:ea typeface="Calibri" panose="020F0502020204030204" pitchFamily="34" charset="0"/>
                <a:cs typeface="Times New Roman" panose="02020603050405020304" pitchFamily="18" charset="0"/>
              </a:rPr>
              <a:t>norte hasta los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40° </a:t>
            </a:r>
            <a:r>
              <a:rPr lang="es-MX" sz="2000" dirty="0">
                <a:latin typeface="Arial Black" panose="020B0A04020102020204" pitchFamily="34" charset="0"/>
                <a:ea typeface="Calibri" panose="020F0502020204030204" pitchFamily="34" charset="0"/>
                <a:cs typeface="Times New Roman" panose="02020603050405020304" pitchFamily="18" charset="0"/>
              </a:rPr>
              <a:t>latitud sur, excepto en zonas cercanas al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Ecuador </a:t>
            </a:r>
            <a:r>
              <a:rPr lang="es-MX" sz="2000" dirty="0">
                <a:latin typeface="Arial Black" panose="020B0A04020102020204" pitchFamily="34" charset="0"/>
                <a:ea typeface="Calibri" panose="020F0502020204030204" pitchFamily="34" charset="0"/>
                <a:cs typeface="Times New Roman" panose="02020603050405020304" pitchFamily="18" charset="0"/>
              </a:rPr>
              <a:t>(Robles, 1985</a:t>
            </a:r>
            <a:r>
              <a:rPr lang="es-MX" sz="2000" dirty="0" smtClean="0">
                <a:latin typeface="Arial Black" panose="020B0A04020102020204" pitchFamily="34" charset="0"/>
                <a:ea typeface="Calibri" panose="020F0502020204030204" pitchFamily="34" charset="0"/>
                <a:cs typeface="Times New Roman" panose="02020603050405020304" pitchFamily="18" charset="0"/>
              </a:rPr>
              <a:t>).</a:t>
            </a:r>
            <a:endParaRPr lang="es-MX" sz="2000" dirty="0">
              <a:latin typeface="Arial Black" panose="020B0A04020102020204" pitchFamily="34" charset="0"/>
              <a:ea typeface="Calibri" panose="020F0502020204030204" pitchFamily="34" charset="0"/>
              <a:cs typeface="Times New Roman" panose="02020603050405020304" pitchFamily="18" charset="0"/>
            </a:endParaRPr>
          </a:p>
        </p:txBody>
      </p:sp>
      <p:sp>
        <p:nvSpPr>
          <p:cNvPr id="3" name="Rectángulo 2"/>
          <p:cNvSpPr/>
          <p:nvPr/>
        </p:nvSpPr>
        <p:spPr>
          <a:xfrm>
            <a:off x="417689" y="473991"/>
            <a:ext cx="2358787" cy="400110"/>
          </a:xfrm>
          <a:prstGeom prst="rect">
            <a:avLst/>
          </a:prstGeom>
        </p:spPr>
        <p:txBody>
          <a:bodyPr wrap="none">
            <a:spAutoFit/>
          </a:bodyPr>
          <a:lstStyle/>
          <a:p>
            <a:r>
              <a:rPr lang="es-ES" sz="2000" dirty="0">
                <a:latin typeface="Arial Black" panose="020B0A04020102020204" pitchFamily="34" charset="0"/>
                <a:ea typeface="Times New Roman" panose="02020603050405020304" pitchFamily="18" charset="0"/>
              </a:rPr>
              <a:t>Altitud y latitud</a:t>
            </a:r>
            <a:endParaRPr lang="es-MX" sz="2000" dirty="0">
              <a:latin typeface="Arial Black" panose="020B0A04020102020204" pitchFamily="34" charset="0"/>
              <a:ea typeface="Times New Roman" panose="02020603050405020304" pitchFamily="18" charset="0"/>
            </a:endParaRPr>
          </a:p>
        </p:txBody>
      </p:sp>
    </p:spTree>
    <p:extLst>
      <p:ext uri="{BB962C8B-B14F-4D97-AF65-F5344CB8AC3E}">
        <p14:creationId xmlns:p14="http://schemas.microsoft.com/office/powerpoint/2010/main" val="28962607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64446" y="1051334"/>
            <a:ext cx="10667998" cy="4837222"/>
          </a:xfrm>
          <a:prstGeom prst="rect">
            <a:avLst/>
          </a:prstGeom>
        </p:spPr>
        <p:txBody>
          <a:bodyPr wrap="square">
            <a:spAutoFit/>
          </a:bodyPr>
          <a:lstStyle/>
          <a:p>
            <a:pPr algn="just">
              <a:lnSpc>
                <a:spcPct val="150000"/>
              </a:lnSpc>
              <a:spcAft>
                <a:spcPts val="1000"/>
              </a:spcAft>
            </a:pPr>
            <a:r>
              <a:rPr lang="es-MX" sz="2000" dirty="0">
                <a:latin typeface="Arial Black" panose="020B0A04020102020204" pitchFamily="34" charset="0"/>
                <a:ea typeface="Calibri" panose="020F0502020204030204" pitchFamily="34" charset="0"/>
                <a:cs typeface="Times New Roman" panose="02020603050405020304" pitchFamily="18" charset="0"/>
              </a:rPr>
              <a:t>Los máximos rendimientos se logran con 300 a 450 mm de precipitación anual o su equivalente en riego. Las lluvias tardías en invierno le son benéficas. El cártamo se puede cultivar tanto en temporal como bajo riego, también se le puede sembrar después de un cultivo con altos requerimientos de humedad – como el arroz-; en tierra cuya capa freática sea alta, sin necesidad de riego suplementario (INIA, 1962a). </a:t>
            </a:r>
          </a:p>
          <a:p>
            <a:pPr algn="just">
              <a:lnSpc>
                <a:spcPct val="150000"/>
              </a:lnSpc>
              <a:spcAft>
                <a:spcPts val="1000"/>
              </a:spcAft>
            </a:pPr>
            <a:r>
              <a:rPr lang="es-MX" sz="2000" dirty="0">
                <a:latin typeface="Arial Black" panose="020B0A04020102020204" pitchFamily="34" charset="0"/>
                <a:ea typeface="Calibri" panose="020F0502020204030204" pitchFamily="34" charset="0"/>
                <a:cs typeface="Times New Roman" panose="02020603050405020304" pitchFamily="18" charset="0"/>
              </a:rPr>
              <a:t>Aunque el cultivo prospera con poca humedad, requiere de ella desde la época de siembra hasta la floración, ya que si carece de agua durante la formación de botones florales, el rendimiento y contenido de aceite en la semilla se ven disminuidos (INIA, 1962a; Anónimo, 1970).</a:t>
            </a:r>
          </a:p>
        </p:txBody>
      </p:sp>
    </p:spTree>
    <p:extLst>
      <p:ext uri="{BB962C8B-B14F-4D97-AF65-F5344CB8AC3E}">
        <p14:creationId xmlns:p14="http://schemas.microsoft.com/office/powerpoint/2010/main" val="30823242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09601" y="2622062"/>
            <a:ext cx="10780888" cy="3631763"/>
          </a:xfrm>
          <a:prstGeom prst="rect">
            <a:avLst/>
          </a:prstGeom>
        </p:spPr>
        <p:txBody>
          <a:bodyPr wrap="square">
            <a:spAutoFit/>
          </a:bodyPr>
          <a:lstStyle/>
          <a:p>
            <a:r>
              <a:rPr lang="es-ES" sz="2000" b="1" dirty="0" smtClean="0">
                <a:latin typeface="Arial Black" panose="020B0A04020102020204" pitchFamily="34" charset="0"/>
                <a:ea typeface="Times New Roman" panose="02020603050405020304" pitchFamily="18" charset="0"/>
              </a:rPr>
              <a:t>Suelo</a:t>
            </a:r>
            <a:endParaRPr lang="es-MX" sz="2000" b="1" dirty="0">
              <a:latin typeface="Arial Black" panose="020B0A04020102020204" pitchFamily="34" charset="0"/>
              <a:ea typeface="Times New Roman" panose="02020603050405020304" pitchFamily="18" charset="0"/>
            </a:endParaRPr>
          </a:p>
          <a:p>
            <a:pPr algn="just">
              <a:lnSpc>
                <a:spcPct val="150000"/>
              </a:lnSpc>
              <a:spcAft>
                <a:spcPts val="1000"/>
              </a:spcAft>
            </a:pPr>
            <a:r>
              <a:rPr lang="es-MX" sz="2000" dirty="0" smtClean="0">
                <a:latin typeface="Arial Black" panose="020B0A04020102020204" pitchFamily="34" charset="0"/>
                <a:ea typeface="Calibri" panose="020F0502020204030204" pitchFamily="34" charset="0"/>
                <a:cs typeface="Times New Roman" panose="02020603050405020304" pitchFamily="18" charset="0"/>
              </a:rPr>
              <a:t>El </a:t>
            </a:r>
            <a:r>
              <a:rPr lang="es-MX" sz="2000" dirty="0">
                <a:latin typeface="Arial Black" panose="020B0A04020102020204" pitchFamily="34" charset="0"/>
                <a:ea typeface="Calibri" panose="020F0502020204030204" pitchFamily="34" charset="0"/>
                <a:cs typeface="Times New Roman" panose="02020603050405020304" pitchFamily="18" charset="0"/>
              </a:rPr>
              <a:t>cártamo se desarrolla mejor en suelos que tengan buena textura y estructura. Pero también da buenos resultados en suelos arenosos y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arcillosos. </a:t>
            </a:r>
            <a:r>
              <a:rPr lang="es-MX" sz="2000" dirty="0">
                <a:latin typeface="Arial Black" panose="020B0A04020102020204" pitchFamily="34" charset="0"/>
                <a:ea typeface="Calibri" panose="020F0502020204030204" pitchFamily="34" charset="0"/>
                <a:cs typeface="Times New Roman" panose="02020603050405020304" pitchFamily="18" charset="0"/>
              </a:rPr>
              <a:t>En lo que toca a fertilidad, ésta debe ser de media a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buena (</a:t>
            </a:r>
            <a:r>
              <a:rPr lang="es-MX" sz="2000" dirty="0">
                <a:latin typeface="Arial Black" panose="020B0A04020102020204" pitchFamily="34" charset="0"/>
                <a:ea typeface="Calibri" panose="020F0502020204030204" pitchFamily="34" charset="0"/>
                <a:cs typeface="Times New Roman" panose="02020603050405020304" pitchFamily="18" charset="0"/>
              </a:rPr>
              <a:t>Robles, 1985). El cártamo se cultiva con mucho éxito en suelos profundos y bien drenados, particularmente en los de reacción neutra. La presencia de sales en forma excesiva, perjudica el rendimiento, la germinación y el brote de las plántulas (Anónimo, 1970).</a:t>
            </a:r>
            <a:endParaRPr lang="es-MX" sz="2000" dirty="0">
              <a:effectLst/>
              <a:latin typeface="Arial Black" panose="020B0A04020102020204" pitchFamily="34" charset="0"/>
              <a:ea typeface="Calibri" panose="020F0502020204030204" pitchFamily="34" charset="0"/>
              <a:cs typeface="Times New Roman" panose="02020603050405020304" pitchFamily="18" charset="0"/>
            </a:endParaRPr>
          </a:p>
        </p:txBody>
      </p:sp>
      <p:sp>
        <p:nvSpPr>
          <p:cNvPr id="3" name="Rectángulo 2"/>
          <p:cNvSpPr/>
          <p:nvPr/>
        </p:nvSpPr>
        <p:spPr>
          <a:xfrm>
            <a:off x="609601" y="492949"/>
            <a:ext cx="10430932" cy="1735411"/>
          </a:xfrm>
          <a:prstGeom prst="rect">
            <a:avLst/>
          </a:prstGeom>
        </p:spPr>
        <p:txBody>
          <a:bodyPr wrap="square">
            <a:spAutoFit/>
          </a:bodyPr>
          <a:lstStyle/>
          <a:p>
            <a:r>
              <a:rPr lang="es-ES" sz="2000" b="1" dirty="0">
                <a:latin typeface="Arial Black" panose="020B0A04020102020204" pitchFamily="34" charset="0"/>
                <a:ea typeface="Times New Roman" panose="02020603050405020304" pitchFamily="18" charset="0"/>
              </a:rPr>
              <a:t>Vientos</a:t>
            </a:r>
            <a:endParaRPr lang="es-MX" sz="2000" b="1" dirty="0">
              <a:latin typeface="Arial Black" panose="020B0A04020102020204" pitchFamily="34" charset="0"/>
              <a:ea typeface="Times New Roman" panose="02020603050405020304" pitchFamily="18" charset="0"/>
            </a:endParaRPr>
          </a:p>
          <a:p>
            <a:pPr algn="just">
              <a:lnSpc>
                <a:spcPct val="150000"/>
              </a:lnSpc>
              <a:spcAft>
                <a:spcPts val="1000"/>
              </a:spcAft>
            </a:pPr>
            <a:r>
              <a:rPr lang="es-MX" sz="2000" dirty="0">
                <a:latin typeface="Arial Black" panose="020B0A04020102020204" pitchFamily="34" charset="0"/>
                <a:ea typeface="Calibri" panose="020F0502020204030204" pitchFamily="34" charset="0"/>
                <a:cs typeface="Times New Roman" panose="02020603050405020304" pitchFamily="18" charset="0"/>
              </a:rPr>
              <a:t>El cártamo es bastante resistente a los vientos, las plantas permanecen erectas y conservan su cabezuelas y semillas maduras en periodos en que la velocidad del viento llega a 25 km por hora (Anónimo, 1970).</a:t>
            </a:r>
          </a:p>
        </p:txBody>
      </p:sp>
    </p:spTree>
    <p:extLst>
      <p:ext uri="{BB962C8B-B14F-4D97-AF65-F5344CB8AC3E}">
        <p14:creationId xmlns:p14="http://schemas.microsoft.com/office/powerpoint/2010/main" val="10306632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756356" y="313041"/>
            <a:ext cx="10543822" cy="2990562"/>
          </a:xfrm>
          <a:prstGeom prst="rect">
            <a:avLst/>
          </a:prstGeom>
        </p:spPr>
        <p:txBody>
          <a:bodyPr wrap="square">
            <a:spAutoFit/>
          </a:bodyPr>
          <a:lstStyle/>
          <a:p>
            <a:r>
              <a:rPr lang="es-ES" sz="2000" b="1" dirty="0">
                <a:latin typeface="Arial Black" panose="020B0A04020102020204" pitchFamily="34" charset="0"/>
                <a:ea typeface="Times New Roman" panose="02020603050405020304" pitchFamily="18" charset="0"/>
              </a:rPr>
              <a:t>Técnicas de Cultivo</a:t>
            </a:r>
            <a:endParaRPr lang="es-MX" sz="2000" b="1" dirty="0">
              <a:latin typeface="Arial Black" panose="020B0A04020102020204" pitchFamily="34" charset="0"/>
              <a:ea typeface="Times New Roman" panose="02020603050405020304" pitchFamily="18" charset="0"/>
            </a:endParaRPr>
          </a:p>
          <a:p>
            <a:endParaRPr lang="es-ES" sz="2000" b="1" dirty="0" smtClean="0">
              <a:latin typeface="Arial Black" panose="020B0A04020102020204" pitchFamily="34" charset="0"/>
              <a:ea typeface="Times New Roman" panose="02020603050405020304" pitchFamily="18" charset="0"/>
            </a:endParaRPr>
          </a:p>
          <a:p>
            <a:r>
              <a:rPr lang="es-ES" sz="2000" b="1" dirty="0" smtClean="0">
                <a:latin typeface="Arial Black" panose="020B0A04020102020204" pitchFamily="34" charset="0"/>
                <a:ea typeface="Times New Roman" panose="02020603050405020304" pitchFamily="18" charset="0"/>
              </a:rPr>
              <a:t>Preparación </a:t>
            </a:r>
            <a:r>
              <a:rPr lang="es-ES" sz="2000" b="1" dirty="0">
                <a:latin typeface="Arial Black" panose="020B0A04020102020204" pitchFamily="34" charset="0"/>
                <a:ea typeface="Times New Roman" panose="02020603050405020304" pitchFamily="18" charset="0"/>
              </a:rPr>
              <a:t>del terreno</a:t>
            </a:r>
            <a:endParaRPr lang="es-MX" sz="2000" b="1" dirty="0">
              <a:latin typeface="Arial Black" panose="020B0A04020102020204" pitchFamily="34" charset="0"/>
              <a:ea typeface="Times New Roman" panose="02020603050405020304" pitchFamily="18" charset="0"/>
            </a:endParaRPr>
          </a:p>
          <a:p>
            <a:pPr algn="just">
              <a:lnSpc>
                <a:spcPct val="150000"/>
              </a:lnSpc>
              <a:spcAft>
                <a:spcPts val="1000"/>
              </a:spcAft>
            </a:pPr>
            <a:endParaRPr lang="es-MX" sz="2000" dirty="0" smtClean="0">
              <a:latin typeface="Arial Black" panose="020B0A04020102020204" pitchFamily="34" charset="0"/>
              <a:ea typeface="Calibri" panose="020F0502020204030204" pitchFamily="34" charset="0"/>
              <a:cs typeface="Times New Roman" panose="02020603050405020304" pitchFamily="18" charset="0"/>
            </a:endParaRPr>
          </a:p>
          <a:p>
            <a:pPr algn="just">
              <a:lnSpc>
                <a:spcPct val="150000"/>
              </a:lnSpc>
              <a:spcAft>
                <a:spcPts val="1000"/>
              </a:spcAft>
            </a:pPr>
            <a:r>
              <a:rPr lang="es-MX" sz="2000" dirty="0" smtClean="0">
                <a:latin typeface="Arial Black" panose="020B0A04020102020204" pitchFamily="34" charset="0"/>
                <a:ea typeface="Calibri" panose="020F0502020204030204" pitchFamily="34" charset="0"/>
                <a:cs typeface="Times New Roman" panose="02020603050405020304" pitchFamily="18" charset="0"/>
              </a:rPr>
              <a:t>Dependiendo </a:t>
            </a:r>
            <a:r>
              <a:rPr lang="es-MX" sz="2000" dirty="0">
                <a:latin typeface="Arial Black" panose="020B0A04020102020204" pitchFamily="34" charset="0"/>
                <a:ea typeface="Calibri" panose="020F0502020204030204" pitchFamily="34" charset="0"/>
                <a:cs typeface="Times New Roman" panose="02020603050405020304" pitchFamily="18" charset="0"/>
              </a:rPr>
              <a:t>del tipo de suelo, arcilloso, franco o arenoso, son los trabajos que se deben efectuar. Por lo general los suelos pesados requieren mayor trabajo,  maquinaria y equipo más potentes.</a:t>
            </a:r>
          </a:p>
        </p:txBody>
      </p:sp>
      <p:sp>
        <p:nvSpPr>
          <p:cNvPr id="4" name="Rectángulo 3"/>
          <p:cNvSpPr/>
          <p:nvPr/>
        </p:nvSpPr>
        <p:spPr>
          <a:xfrm>
            <a:off x="756356" y="3500550"/>
            <a:ext cx="10453511" cy="2990562"/>
          </a:xfrm>
          <a:prstGeom prst="rect">
            <a:avLst/>
          </a:prstGeom>
        </p:spPr>
        <p:txBody>
          <a:bodyPr wrap="square">
            <a:spAutoFit/>
          </a:bodyPr>
          <a:lstStyle/>
          <a:p>
            <a:pPr lvl="0" algn="just">
              <a:lnSpc>
                <a:spcPct val="150000"/>
              </a:lnSpc>
              <a:spcAft>
                <a:spcPts val="1000"/>
              </a:spcAft>
            </a:pPr>
            <a:r>
              <a:rPr lang="es-MX" sz="2000" dirty="0" err="1" smtClean="0">
                <a:latin typeface="Arial Black" panose="020B0A04020102020204" pitchFamily="34" charset="0"/>
                <a:ea typeface="Calibri" panose="020F0502020204030204" pitchFamily="34" charset="0"/>
                <a:cs typeface="Arial" panose="020B0604020202020204" pitchFamily="34" charset="0"/>
              </a:rPr>
              <a:t>Subsoléo</a:t>
            </a:r>
            <a:endParaRPr lang="es-MX" sz="2000" dirty="0" smtClean="0">
              <a:latin typeface="Arial Black" panose="020B0A04020102020204" pitchFamily="34" charset="0"/>
              <a:ea typeface="Calibri" panose="020F0502020204030204" pitchFamily="34" charset="0"/>
              <a:cs typeface="Arial" panose="020B0604020202020204" pitchFamily="34" charset="0"/>
            </a:endParaRPr>
          </a:p>
          <a:p>
            <a:pPr lvl="0" algn="just">
              <a:lnSpc>
                <a:spcPct val="150000"/>
              </a:lnSpc>
              <a:spcAft>
                <a:spcPts val="1000"/>
              </a:spcAft>
            </a:pPr>
            <a:r>
              <a:rPr lang="es-MX" sz="2000" dirty="0" smtClean="0">
                <a:latin typeface="Arial Black" panose="020B0A04020102020204" pitchFamily="34" charset="0"/>
                <a:ea typeface="Calibri" panose="020F0502020204030204" pitchFamily="34" charset="0"/>
                <a:cs typeface="Arial" panose="020B0604020202020204" pitchFamily="34" charset="0"/>
              </a:rPr>
              <a:t>Esta </a:t>
            </a:r>
            <a:r>
              <a:rPr lang="es-MX" sz="2000" dirty="0">
                <a:latin typeface="Arial Black" panose="020B0A04020102020204" pitchFamily="34" charset="0"/>
                <a:ea typeface="Calibri" panose="020F0502020204030204" pitchFamily="34" charset="0"/>
                <a:cs typeface="Arial" panose="020B0604020202020204" pitchFamily="34" charset="0"/>
              </a:rPr>
              <a:t>práctica </a:t>
            </a:r>
            <a:r>
              <a:rPr lang="es-MX" sz="2000" dirty="0" smtClean="0">
                <a:latin typeface="Arial Black" panose="020B0A04020102020204" pitchFamily="34" charset="0"/>
                <a:ea typeface="Calibri" panose="020F0502020204030204" pitchFamily="34" charset="0"/>
                <a:cs typeface="Arial" panose="020B0604020202020204" pitchFamily="34" charset="0"/>
              </a:rPr>
              <a:t>romper </a:t>
            </a:r>
            <a:r>
              <a:rPr lang="es-MX" sz="2000" dirty="0">
                <a:latin typeface="Arial Black" panose="020B0A04020102020204" pitchFamily="34" charset="0"/>
                <a:ea typeface="Calibri" panose="020F0502020204030204" pitchFamily="34" charset="0"/>
                <a:cs typeface="Arial" panose="020B0604020202020204" pitchFamily="34" charset="0"/>
              </a:rPr>
              <a:t>el piso de arado </a:t>
            </a:r>
            <a:r>
              <a:rPr lang="es-MX" sz="2000" dirty="0" smtClean="0">
                <a:latin typeface="Arial Black" panose="020B0A04020102020204" pitchFamily="34" charset="0"/>
                <a:ea typeface="Calibri" panose="020F0502020204030204" pitchFamily="34" charset="0"/>
                <a:cs typeface="Arial" panose="020B0604020202020204" pitchFamily="34" charset="0"/>
              </a:rPr>
              <a:t>que </a:t>
            </a:r>
            <a:r>
              <a:rPr lang="es-MX" sz="2000" dirty="0">
                <a:latin typeface="Arial Black" panose="020B0A04020102020204" pitchFamily="34" charset="0"/>
                <a:ea typeface="Calibri" panose="020F0502020204030204" pitchFamily="34" charset="0"/>
                <a:cs typeface="Arial" panose="020B0604020202020204" pitchFamily="34" charset="0"/>
              </a:rPr>
              <a:t>se forma por el constante paso del arado y tiene por objetivo facilitar la penetración de agua y el crecimiento de las raíces.  </a:t>
            </a:r>
            <a:r>
              <a:rPr lang="es-MX" sz="2000" dirty="0" smtClean="0">
                <a:latin typeface="Arial Black" panose="020B0A04020102020204" pitchFamily="34" charset="0"/>
                <a:ea typeface="Calibri" panose="020F0502020204030204" pitchFamily="34" charset="0"/>
                <a:cs typeface="Arial" panose="020B0604020202020204" pitchFamily="34" charset="0"/>
              </a:rPr>
              <a:t>Se </a:t>
            </a:r>
            <a:r>
              <a:rPr lang="es-MX" sz="2000" dirty="0">
                <a:latin typeface="Arial Black" panose="020B0A04020102020204" pitchFamily="34" charset="0"/>
                <a:ea typeface="Calibri" panose="020F0502020204030204" pitchFamily="34" charset="0"/>
                <a:cs typeface="Arial" panose="020B0604020202020204" pitchFamily="34" charset="0"/>
              </a:rPr>
              <a:t>requiere un subsolador que penetre de 50 – 60 cm. El subsuelo se puede efectuar </a:t>
            </a:r>
            <a:r>
              <a:rPr lang="es-MX" sz="2000" dirty="0" smtClean="0">
                <a:latin typeface="Arial Black" panose="020B0A04020102020204" pitchFamily="34" charset="0"/>
                <a:ea typeface="Calibri" panose="020F0502020204030204" pitchFamily="34" charset="0"/>
                <a:cs typeface="Arial" panose="020B0604020202020204" pitchFamily="34" charset="0"/>
              </a:rPr>
              <a:t>cada </a:t>
            </a:r>
            <a:r>
              <a:rPr lang="es-MX" sz="2000" dirty="0">
                <a:latin typeface="Arial Black" panose="020B0A04020102020204" pitchFamily="34" charset="0"/>
                <a:ea typeface="Calibri" panose="020F0502020204030204" pitchFamily="34" charset="0"/>
                <a:cs typeface="Arial" panose="020B0604020202020204" pitchFamily="34" charset="0"/>
              </a:rPr>
              <a:t>dos o tres años y se recomienda principalmente para suelos </a:t>
            </a:r>
            <a:r>
              <a:rPr lang="es-MX" sz="2000" dirty="0" smtClean="0">
                <a:latin typeface="Arial Black" panose="020B0A04020102020204" pitchFamily="34" charset="0"/>
                <a:ea typeface="Calibri" panose="020F0502020204030204" pitchFamily="34" charset="0"/>
                <a:cs typeface="Arial" panose="020B0604020202020204" pitchFamily="34" charset="0"/>
              </a:rPr>
              <a:t>pesados (Camarillo et al., 2002).</a:t>
            </a:r>
            <a:endParaRPr lang="es-MX" sz="2000" dirty="0">
              <a:latin typeface="Arial Black" panose="020B0A040201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0600574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Resultado de imagen para cultivo de cartam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3042" y="1680104"/>
            <a:ext cx="3333750" cy="2933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48050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90222" y="1097593"/>
            <a:ext cx="10532534" cy="4503797"/>
          </a:xfrm>
          <a:prstGeom prst="rect">
            <a:avLst/>
          </a:prstGeom>
        </p:spPr>
        <p:txBody>
          <a:bodyPr wrap="square">
            <a:spAutoFit/>
          </a:bodyPr>
          <a:lstStyle/>
          <a:p>
            <a:pPr lvl="0" algn="just">
              <a:lnSpc>
                <a:spcPct val="150000"/>
              </a:lnSpc>
              <a:spcAft>
                <a:spcPts val="1000"/>
              </a:spcAft>
            </a:pPr>
            <a:r>
              <a:rPr lang="es-MX" sz="2000" dirty="0" smtClean="0">
                <a:latin typeface="Arial Black" panose="020B0A04020102020204" pitchFamily="34" charset="0"/>
                <a:ea typeface="Calibri" panose="020F0502020204030204" pitchFamily="34" charset="0"/>
                <a:cs typeface="Arial" panose="020B0604020202020204" pitchFamily="34" charset="0"/>
              </a:rPr>
              <a:t>Barbecho</a:t>
            </a:r>
          </a:p>
          <a:p>
            <a:pPr lvl="0" algn="just">
              <a:lnSpc>
                <a:spcPct val="150000"/>
              </a:lnSpc>
              <a:spcAft>
                <a:spcPts val="1000"/>
              </a:spcAft>
            </a:pPr>
            <a:r>
              <a:rPr lang="es-MX" sz="2000" dirty="0" smtClean="0">
                <a:latin typeface="Arial Black" panose="020B0A04020102020204" pitchFamily="34" charset="0"/>
                <a:ea typeface="Calibri" panose="020F0502020204030204" pitchFamily="34" charset="0"/>
                <a:cs typeface="Arial" panose="020B0604020202020204" pitchFamily="34" charset="0"/>
              </a:rPr>
              <a:t>Se </a:t>
            </a:r>
            <a:r>
              <a:rPr lang="es-MX" sz="2000" dirty="0">
                <a:latin typeface="Arial Black" panose="020B0A04020102020204" pitchFamily="34" charset="0"/>
                <a:ea typeface="Calibri" panose="020F0502020204030204" pitchFamily="34" charset="0"/>
                <a:cs typeface="Arial" panose="020B0604020202020204" pitchFamily="34" charset="0"/>
              </a:rPr>
              <a:t>recomienda hacer la primera aradura en el </a:t>
            </a:r>
            <a:r>
              <a:rPr lang="es-MX" sz="2000" dirty="0" smtClean="0">
                <a:latin typeface="Arial Black" panose="020B0A04020102020204" pitchFamily="34" charset="0"/>
                <a:ea typeface="Calibri" panose="020F0502020204030204" pitchFamily="34" charset="0"/>
                <a:cs typeface="Arial" panose="020B0604020202020204" pitchFamily="34" charset="0"/>
              </a:rPr>
              <a:t>otoño, con esto </a:t>
            </a:r>
            <a:r>
              <a:rPr lang="es-MX" sz="2000" dirty="0">
                <a:latin typeface="Arial Black" panose="020B0A04020102020204" pitchFamily="34" charset="0"/>
                <a:ea typeface="Calibri" panose="020F0502020204030204" pitchFamily="34" charset="0"/>
                <a:cs typeface="Arial" panose="020B0604020202020204" pitchFamily="34" charset="0"/>
              </a:rPr>
              <a:t>se voltea la capa arable del suelo, se incorporan residuos del cultivo anterior, se eliminan algunas semillas de malas hierbas e insectos, se propicia la aireación y se favorece el movimiento del agua. </a:t>
            </a:r>
            <a:r>
              <a:rPr lang="es-MX" sz="2000" dirty="0" smtClean="0">
                <a:latin typeface="Arial Black" panose="020B0A04020102020204" pitchFamily="34" charset="0"/>
                <a:ea typeface="Calibri" panose="020F0502020204030204" pitchFamily="34" charset="0"/>
                <a:cs typeface="Arial" panose="020B0604020202020204" pitchFamily="34" charset="0"/>
              </a:rPr>
              <a:t>Se </a:t>
            </a:r>
            <a:r>
              <a:rPr lang="es-MX" sz="2000" dirty="0">
                <a:latin typeface="Arial Black" panose="020B0A04020102020204" pitchFamily="34" charset="0"/>
                <a:ea typeface="Calibri" panose="020F0502020204030204" pitchFamily="34" charset="0"/>
                <a:cs typeface="Arial" panose="020B0604020202020204" pitchFamily="34" charset="0"/>
              </a:rPr>
              <a:t>debe realizar a una profundidad de 25 – 30 cm cuando el suelo tenga humedad adecuada (de preferencia después de cosechado el cultivo anterior) para evitar la formación de terrones, esto último es más importante en suelos </a:t>
            </a:r>
            <a:r>
              <a:rPr lang="es-MX" sz="2000" dirty="0" smtClean="0">
                <a:latin typeface="Arial Black" panose="020B0A04020102020204" pitchFamily="34" charset="0"/>
                <a:ea typeface="Calibri" panose="020F0502020204030204" pitchFamily="34" charset="0"/>
                <a:cs typeface="Arial" panose="020B0604020202020204" pitchFamily="34" charset="0"/>
              </a:rPr>
              <a:t>arcillosos (Camarillo et al., 2002).</a:t>
            </a:r>
            <a:endParaRPr lang="es-MX" sz="2000" dirty="0">
              <a:latin typeface="Arial Black" panose="020B0A040201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9049154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36977" y="645884"/>
            <a:ext cx="10408356" cy="3452227"/>
          </a:xfrm>
          <a:prstGeom prst="rect">
            <a:avLst/>
          </a:prstGeom>
        </p:spPr>
        <p:txBody>
          <a:bodyPr wrap="square">
            <a:spAutoFit/>
          </a:bodyPr>
          <a:lstStyle/>
          <a:p>
            <a:pPr lvl="0" algn="just">
              <a:lnSpc>
                <a:spcPct val="150000"/>
              </a:lnSpc>
              <a:spcAft>
                <a:spcPts val="1000"/>
              </a:spcAft>
            </a:pPr>
            <a:r>
              <a:rPr lang="es-MX" sz="2000" dirty="0" smtClean="0">
                <a:latin typeface="Arial Black" panose="020B0A04020102020204" pitchFamily="34" charset="0"/>
                <a:ea typeface="Calibri" panose="020F0502020204030204" pitchFamily="34" charset="0"/>
                <a:cs typeface="Arial" panose="020B0604020202020204" pitchFamily="34" charset="0"/>
              </a:rPr>
              <a:t>Rastreo</a:t>
            </a:r>
          </a:p>
          <a:p>
            <a:pPr lvl="0" algn="just">
              <a:lnSpc>
                <a:spcPct val="150000"/>
              </a:lnSpc>
              <a:spcAft>
                <a:spcPts val="1000"/>
              </a:spcAft>
            </a:pPr>
            <a:r>
              <a:rPr lang="es-MX" sz="2000" dirty="0" smtClean="0">
                <a:latin typeface="Arial Black" panose="020B0A04020102020204" pitchFamily="34" charset="0"/>
                <a:ea typeface="Calibri" panose="020F0502020204030204" pitchFamily="34" charset="0"/>
                <a:cs typeface="Arial" panose="020B0604020202020204" pitchFamily="34" charset="0"/>
              </a:rPr>
              <a:t>Necesario para lograr </a:t>
            </a:r>
            <a:r>
              <a:rPr lang="es-MX" sz="2000" dirty="0">
                <a:latin typeface="Arial Black" panose="020B0A04020102020204" pitchFamily="34" charset="0"/>
                <a:ea typeface="Calibri" panose="020F0502020204030204" pitchFamily="34" charset="0"/>
                <a:cs typeface="Arial" panose="020B0604020202020204" pitchFamily="34" charset="0"/>
              </a:rPr>
              <a:t>una buena cama </a:t>
            </a:r>
            <a:r>
              <a:rPr lang="es-MX" sz="2000" dirty="0" smtClean="0">
                <a:latin typeface="Arial Black" panose="020B0A04020102020204" pitchFamily="34" charset="0"/>
                <a:ea typeface="Calibri" panose="020F0502020204030204" pitchFamily="34" charset="0"/>
                <a:cs typeface="Arial" panose="020B0604020202020204" pitchFamily="34" charset="0"/>
              </a:rPr>
              <a:t>germinación, </a:t>
            </a:r>
            <a:r>
              <a:rPr lang="es-MX" sz="2000" dirty="0">
                <a:latin typeface="Arial Black" panose="020B0A04020102020204" pitchFamily="34" charset="0"/>
                <a:ea typeface="Calibri" panose="020F0502020204030204" pitchFamily="34" charset="0"/>
                <a:cs typeface="Arial" panose="020B0604020202020204" pitchFamily="34" charset="0"/>
              </a:rPr>
              <a:t>que esté libre de semillas de otros cultivos o de malezas. Para tal fin es necesario fragmentar los terrones grandes y trabajar el suelo hasta que este </a:t>
            </a:r>
            <a:r>
              <a:rPr lang="es-MX" sz="2000" dirty="0" smtClean="0">
                <a:latin typeface="Arial Black" panose="020B0A04020102020204" pitchFamily="34" charset="0"/>
                <a:ea typeface="Calibri" panose="020F0502020204030204" pitchFamily="34" charset="0"/>
                <a:cs typeface="Arial" panose="020B0604020202020204" pitchFamily="34" charset="0"/>
              </a:rPr>
              <a:t>mullido. El </a:t>
            </a:r>
            <a:r>
              <a:rPr lang="es-MX" sz="2000" dirty="0">
                <a:latin typeface="Arial Black" panose="020B0A04020102020204" pitchFamily="34" charset="0"/>
                <a:ea typeface="Calibri" panose="020F0502020204030204" pitchFamily="34" charset="0"/>
                <a:cs typeface="Arial" panose="020B0604020202020204" pitchFamily="34" charset="0"/>
              </a:rPr>
              <a:t>número de pasos dependerá del tipo de suelo y del tamaño de los terrones.  Normalmente uno o dos pasos de rastra son suficientes para los suelos </a:t>
            </a:r>
            <a:r>
              <a:rPr lang="es-MX" sz="2000" dirty="0" smtClean="0">
                <a:latin typeface="Arial Black" panose="020B0A04020102020204" pitchFamily="34" charset="0"/>
                <a:ea typeface="Calibri" panose="020F0502020204030204" pitchFamily="34" charset="0"/>
                <a:cs typeface="Arial" panose="020B0604020202020204" pitchFamily="34" charset="0"/>
              </a:rPr>
              <a:t>francos (Camarillo et al., 2002; INIA</a:t>
            </a:r>
            <a:r>
              <a:rPr lang="es-MX" sz="2000" dirty="0">
                <a:latin typeface="Arial Black" panose="020B0A04020102020204" pitchFamily="34" charset="0"/>
                <a:ea typeface="Calibri" panose="020F0502020204030204" pitchFamily="34" charset="0"/>
                <a:cs typeface="Arial" panose="020B0604020202020204" pitchFamily="34" charset="0"/>
              </a:rPr>
              <a:t>, 1963). </a:t>
            </a:r>
          </a:p>
        </p:txBody>
      </p:sp>
    </p:spTree>
    <p:extLst>
      <p:ext uri="{BB962C8B-B14F-4D97-AF65-F5344CB8AC3E}">
        <p14:creationId xmlns:p14="http://schemas.microsoft.com/office/powerpoint/2010/main" val="9966105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80534" y="1132208"/>
            <a:ext cx="10318044" cy="4503797"/>
          </a:xfrm>
          <a:prstGeom prst="rect">
            <a:avLst/>
          </a:prstGeom>
        </p:spPr>
        <p:txBody>
          <a:bodyPr wrap="square">
            <a:spAutoFit/>
          </a:bodyPr>
          <a:lstStyle/>
          <a:p>
            <a:pPr lvl="0" algn="just">
              <a:lnSpc>
                <a:spcPct val="150000"/>
              </a:lnSpc>
              <a:spcAft>
                <a:spcPts val="1000"/>
              </a:spcAft>
            </a:pPr>
            <a:r>
              <a:rPr lang="es-MX" sz="2000" dirty="0" smtClean="0">
                <a:latin typeface="Arial Black" panose="020B0A04020102020204" pitchFamily="34" charset="0"/>
                <a:ea typeface="Calibri" panose="020F0502020204030204" pitchFamily="34" charset="0"/>
                <a:cs typeface="Arial" panose="020B0604020202020204" pitchFamily="34" charset="0"/>
              </a:rPr>
              <a:t>Nivelación</a:t>
            </a:r>
          </a:p>
          <a:p>
            <a:pPr lvl="0" algn="just">
              <a:lnSpc>
                <a:spcPct val="150000"/>
              </a:lnSpc>
              <a:spcAft>
                <a:spcPts val="1000"/>
              </a:spcAft>
            </a:pPr>
            <a:r>
              <a:rPr lang="es-MX" sz="2000" dirty="0" smtClean="0">
                <a:latin typeface="Arial Black" panose="020B0A04020102020204" pitchFamily="34" charset="0"/>
                <a:ea typeface="Calibri" panose="020F0502020204030204" pitchFamily="34" charset="0"/>
                <a:cs typeface="Arial" panose="020B0604020202020204" pitchFamily="34" charset="0"/>
              </a:rPr>
              <a:t>Esta </a:t>
            </a:r>
            <a:r>
              <a:rPr lang="es-MX" sz="2000" dirty="0">
                <a:latin typeface="Arial Black" panose="020B0A04020102020204" pitchFamily="34" charset="0"/>
                <a:ea typeface="Calibri" panose="020F0502020204030204" pitchFamily="34" charset="0"/>
                <a:cs typeface="Arial" panose="020B0604020202020204" pitchFamily="34" charset="0"/>
              </a:rPr>
              <a:t>práctica es necesaria para tener una superficie uniforme que facilita la distribución y manejo del agua de riego y evite los encharcamientos. </a:t>
            </a:r>
            <a:r>
              <a:rPr lang="es-MX" sz="2000" dirty="0" smtClean="0">
                <a:latin typeface="Arial Black" panose="020B0A04020102020204" pitchFamily="34" charset="0"/>
                <a:ea typeface="Calibri" panose="020F0502020204030204" pitchFamily="34" charset="0"/>
                <a:cs typeface="Arial" panose="020B0604020202020204" pitchFamily="34" charset="0"/>
              </a:rPr>
              <a:t>Se favorece la distribución de semillas y la emergencia de la </a:t>
            </a:r>
            <a:r>
              <a:rPr lang="es-MX" sz="2000" dirty="0">
                <a:latin typeface="Arial Black" panose="020B0A04020102020204" pitchFamily="34" charset="0"/>
                <a:ea typeface="Calibri" panose="020F0502020204030204" pitchFamily="34" charset="0"/>
                <a:cs typeface="Arial" panose="020B0604020202020204" pitchFamily="34" charset="0"/>
              </a:rPr>
              <a:t>plántula (Camarillo et al., </a:t>
            </a:r>
            <a:r>
              <a:rPr lang="es-MX" sz="2000" dirty="0" smtClean="0">
                <a:latin typeface="Arial Black" panose="020B0A04020102020204" pitchFamily="34" charset="0"/>
                <a:ea typeface="Calibri" panose="020F0502020204030204" pitchFamily="34" charset="0"/>
                <a:cs typeface="Arial" panose="020B0604020202020204" pitchFamily="34" charset="0"/>
              </a:rPr>
              <a:t>2002).</a:t>
            </a:r>
            <a:endParaRPr lang="es-MX" sz="2000" dirty="0">
              <a:latin typeface="Arial Black" panose="020B0A04020102020204" pitchFamily="34" charset="0"/>
              <a:ea typeface="Calibri" panose="020F0502020204030204" pitchFamily="34" charset="0"/>
              <a:cs typeface="Arial" panose="020B0604020202020204" pitchFamily="34" charset="0"/>
            </a:endParaRPr>
          </a:p>
          <a:p>
            <a:endParaRPr lang="es-MX" sz="2000" dirty="0" smtClean="0">
              <a:latin typeface="Arial Black" panose="020B0A04020102020204" pitchFamily="34" charset="0"/>
              <a:ea typeface="Calibri" panose="020F0502020204030204" pitchFamily="34" charset="0"/>
            </a:endParaRPr>
          </a:p>
          <a:p>
            <a:r>
              <a:rPr lang="es-MX" sz="2000" dirty="0" smtClean="0">
                <a:latin typeface="Arial Black" panose="020B0A04020102020204" pitchFamily="34" charset="0"/>
                <a:ea typeface="Calibri" panose="020F0502020204030204" pitchFamily="34" charset="0"/>
              </a:rPr>
              <a:t>Surcado</a:t>
            </a:r>
          </a:p>
          <a:p>
            <a:endParaRPr lang="es-MX" sz="2000" dirty="0" smtClean="0">
              <a:latin typeface="Arial Black" panose="020B0A04020102020204" pitchFamily="34" charset="0"/>
              <a:ea typeface="Calibri" panose="020F0502020204030204" pitchFamily="34" charset="0"/>
            </a:endParaRPr>
          </a:p>
          <a:p>
            <a:pPr>
              <a:lnSpc>
                <a:spcPct val="150000"/>
              </a:lnSpc>
            </a:pPr>
            <a:r>
              <a:rPr lang="es-MX" sz="2000" dirty="0" smtClean="0">
                <a:latin typeface="Arial Black" panose="020B0A04020102020204" pitchFamily="34" charset="0"/>
                <a:ea typeface="Calibri" panose="020F0502020204030204" pitchFamily="34" charset="0"/>
              </a:rPr>
              <a:t>En </a:t>
            </a:r>
            <a:r>
              <a:rPr lang="es-MX" sz="2000" dirty="0">
                <a:latin typeface="Arial Black" panose="020B0A04020102020204" pitchFamily="34" charset="0"/>
                <a:ea typeface="Calibri" panose="020F0502020204030204" pitchFamily="34" charset="0"/>
              </a:rPr>
              <a:t>suelos francos y arenosos es conveniente hacer surcos de 75 a 100 cm, y en suelos pesados camas de 1,0 a 1,5 m de ancho.</a:t>
            </a:r>
            <a:endParaRPr lang="es-MX" sz="2000" dirty="0">
              <a:latin typeface="Arial Black" panose="020B0A04020102020204" pitchFamily="34" charset="0"/>
            </a:endParaRPr>
          </a:p>
        </p:txBody>
      </p:sp>
    </p:spTree>
    <p:extLst>
      <p:ext uri="{BB962C8B-B14F-4D97-AF65-F5344CB8AC3E}">
        <p14:creationId xmlns:p14="http://schemas.microsoft.com/office/powerpoint/2010/main" val="2746022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22488" y="1055711"/>
            <a:ext cx="10239021" cy="1891159"/>
          </a:xfrm>
          <a:prstGeom prst="rect">
            <a:avLst/>
          </a:prstGeom>
        </p:spPr>
        <p:txBody>
          <a:bodyPr wrap="square">
            <a:spAutoFit/>
          </a:bodyPr>
          <a:lstStyle/>
          <a:p>
            <a:pPr algn="just">
              <a:lnSpc>
                <a:spcPct val="150000"/>
              </a:lnSpc>
            </a:pPr>
            <a:r>
              <a:rPr lang="es-MX" sz="2000" dirty="0" smtClean="0">
                <a:effectLst/>
                <a:latin typeface="Arial Black" panose="020B0A04020102020204" pitchFamily="34" charset="0"/>
                <a:ea typeface="Calibri" panose="020F0502020204030204" pitchFamily="34" charset="0"/>
              </a:rPr>
              <a:t>En árabe, </a:t>
            </a:r>
            <a:r>
              <a:rPr lang="es-MX" sz="2000" i="1" dirty="0" err="1" smtClean="0">
                <a:effectLst/>
                <a:latin typeface="Arial Black" panose="020B0A04020102020204" pitchFamily="34" charset="0"/>
                <a:ea typeface="Calibri" panose="020F0502020204030204" pitchFamily="34" charset="0"/>
              </a:rPr>
              <a:t>carthamus</a:t>
            </a:r>
            <a:r>
              <a:rPr lang="es-MX" sz="2000" i="1" dirty="0" smtClean="0">
                <a:effectLst/>
                <a:latin typeface="Arial Black" panose="020B0A04020102020204" pitchFamily="34" charset="0"/>
                <a:ea typeface="Calibri" panose="020F0502020204030204" pitchFamily="34" charset="0"/>
              </a:rPr>
              <a:t> </a:t>
            </a:r>
            <a:r>
              <a:rPr lang="es-MX" sz="2000" dirty="0" smtClean="0">
                <a:effectLst/>
                <a:latin typeface="Arial Black" panose="020B0A04020102020204" pitchFamily="34" charset="0"/>
                <a:ea typeface="Calibri" panose="020F0502020204030204" pitchFamily="34" charset="0"/>
              </a:rPr>
              <a:t>se refiere al color rojizo del colorante vegetal que se usa para teñir alimentos y géneros</a:t>
            </a:r>
            <a:r>
              <a:rPr lang="es-MX" sz="2000" i="1" dirty="0" smtClean="0">
                <a:effectLst/>
                <a:latin typeface="Arial Black" panose="020B0A04020102020204" pitchFamily="34" charset="0"/>
                <a:ea typeface="Calibri" panose="020F0502020204030204" pitchFamily="34" charset="0"/>
              </a:rPr>
              <a:t>, </a:t>
            </a:r>
            <a:r>
              <a:rPr lang="es-MX" sz="2000" i="1" dirty="0" err="1" smtClean="0">
                <a:effectLst/>
                <a:latin typeface="Arial Black" panose="020B0A04020102020204" pitchFamily="34" charset="0"/>
                <a:ea typeface="Calibri" panose="020F0502020204030204" pitchFamily="34" charset="0"/>
              </a:rPr>
              <a:t>tinctorius</a:t>
            </a:r>
            <a:r>
              <a:rPr lang="es-MX" sz="2000" dirty="0" smtClean="0">
                <a:effectLst/>
                <a:latin typeface="Arial Black" panose="020B0A04020102020204" pitchFamily="34" charset="0"/>
                <a:ea typeface="Calibri" panose="020F0502020204030204" pitchFamily="34" charset="0"/>
              </a:rPr>
              <a:t> expresa la acción de teñir. Por este uso primario, el cultivo es uno de los más antiguos en el mundo, conociéndose primeramente en Asía, India África y Europa.</a:t>
            </a:r>
            <a:endParaRPr lang="es-MX" sz="2000" dirty="0">
              <a:latin typeface="Arial Black" panose="020B0A04020102020204" pitchFamily="34" charset="0"/>
            </a:endParaRPr>
          </a:p>
        </p:txBody>
      </p:sp>
      <p:sp>
        <p:nvSpPr>
          <p:cNvPr id="3" name="Rectángulo 2"/>
          <p:cNvSpPr/>
          <p:nvPr/>
        </p:nvSpPr>
        <p:spPr>
          <a:xfrm>
            <a:off x="722488" y="3378089"/>
            <a:ext cx="10239021" cy="2400657"/>
          </a:xfrm>
          <a:prstGeom prst="rect">
            <a:avLst/>
          </a:prstGeom>
        </p:spPr>
        <p:txBody>
          <a:bodyPr wrap="square">
            <a:spAutoFit/>
          </a:bodyPr>
          <a:lstStyle/>
          <a:p>
            <a:pPr algn="just">
              <a:lnSpc>
                <a:spcPct val="150000"/>
              </a:lnSpc>
              <a:spcAft>
                <a:spcPts val="1000"/>
              </a:spcAft>
            </a:pPr>
            <a:r>
              <a:rPr lang="es-MX" sz="2000" dirty="0" smtClean="0">
                <a:effectLst/>
                <a:latin typeface="Arial Black" panose="020B0A04020102020204" pitchFamily="34" charset="0"/>
                <a:ea typeface="Calibri" panose="020F0502020204030204" pitchFamily="34" charset="0"/>
                <a:cs typeface="Times New Roman" panose="02020603050405020304" pitchFamily="18" charset="0"/>
              </a:rPr>
              <a:t>Los principales productores a nivel mundial son: India, Egipto, China, Rusia, USA, México y otros de menor importancia. El promedio de producción  mundial es de 754 kg por hectárea (Robles, 1985).</a:t>
            </a:r>
            <a:r>
              <a:rPr lang="es-MX" sz="2000" dirty="0" smtClean="0">
                <a:effectLst/>
                <a:latin typeface="Arial Black" panose="020B0A04020102020204" pitchFamily="34" charset="0"/>
                <a:ea typeface="Times New Roman" panose="02020603050405020304" pitchFamily="18" charset="0"/>
                <a:cs typeface="Times New Roman" panose="02020603050405020304" pitchFamily="18" charset="0"/>
              </a:rPr>
              <a:t> Cerca del 89,0% de la producción mundial de cártamo se encuentra concentrada en India (44%), Estados Unidos, México y Etiopía.</a:t>
            </a:r>
            <a:endParaRPr lang="es-MX" sz="2000" dirty="0">
              <a:effectLst/>
              <a:latin typeface="Arial Black" panose="020B0A040201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4643139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19611" y="2841372"/>
            <a:ext cx="10490807" cy="3452227"/>
          </a:xfrm>
          <a:prstGeom prst="rect">
            <a:avLst/>
          </a:prstGeom>
        </p:spPr>
        <p:txBody>
          <a:bodyPr wrap="square">
            <a:spAutoFit/>
          </a:bodyPr>
          <a:lstStyle/>
          <a:p>
            <a:pPr algn="just">
              <a:lnSpc>
                <a:spcPct val="150000"/>
              </a:lnSpc>
              <a:spcAft>
                <a:spcPts val="1000"/>
              </a:spcAft>
            </a:pPr>
            <a:r>
              <a:rPr lang="es-MX" sz="2000" dirty="0" smtClean="0">
                <a:latin typeface="Arial Black" panose="020B0A04020102020204" pitchFamily="34" charset="0"/>
                <a:ea typeface="Calibri" panose="020F0502020204030204" pitchFamily="34" charset="0"/>
                <a:cs typeface="Times New Roman" panose="02020603050405020304" pitchFamily="18" charset="0"/>
              </a:rPr>
              <a:t>Las fechas </a:t>
            </a:r>
            <a:r>
              <a:rPr lang="es-MX" sz="2000" dirty="0">
                <a:latin typeface="Arial Black" panose="020B0A04020102020204" pitchFamily="34" charset="0"/>
                <a:ea typeface="Calibri" panose="020F0502020204030204" pitchFamily="34" charset="0"/>
                <a:cs typeface="Times New Roman" panose="02020603050405020304" pitchFamily="18" charset="0"/>
              </a:rPr>
              <a:t>de siembra en Sonora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son: </a:t>
            </a:r>
            <a:r>
              <a:rPr lang="es-MX" sz="2000" dirty="0">
                <a:latin typeface="Arial Black" panose="020B0A04020102020204" pitchFamily="34" charset="0"/>
                <a:ea typeface="Calibri" panose="020F0502020204030204" pitchFamily="34" charset="0"/>
                <a:cs typeface="Times New Roman" panose="02020603050405020304" pitchFamily="18" charset="0"/>
              </a:rPr>
              <a:t>para las zonas altas de los  Valles del Yaqui y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Mayo</a:t>
            </a:r>
            <a:r>
              <a:rPr lang="es-MX" sz="2000" dirty="0">
                <a:latin typeface="Arial Black" panose="020B0A04020102020204" pitchFamily="34" charset="0"/>
                <a:ea typeface="Calibri" panose="020F0502020204030204" pitchFamily="34" charset="0"/>
                <a:cs typeface="Times New Roman" panose="02020603050405020304" pitchFamily="18" charset="0"/>
              </a:rPr>
              <a:t>,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15 </a:t>
            </a:r>
            <a:r>
              <a:rPr lang="es-MX" sz="2000" dirty="0">
                <a:latin typeface="Arial Black" panose="020B0A04020102020204" pitchFamily="34" charset="0"/>
                <a:ea typeface="Calibri" panose="020F0502020204030204" pitchFamily="34" charset="0"/>
                <a:cs typeface="Times New Roman" panose="02020603050405020304" pitchFamily="18" charset="0"/>
              </a:rPr>
              <a:t>de noviembre al 31 de diciembre y para las zonas bajas,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15 </a:t>
            </a:r>
            <a:r>
              <a:rPr lang="es-MX" sz="2000" dirty="0">
                <a:latin typeface="Arial Black" panose="020B0A04020102020204" pitchFamily="34" charset="0"/>
                <a:ea typeface="Calibri" panose="020F0502020204030204" pitchFamily="34" charset="0"/>
                <a:cs typeface="Times New Roman" panose="02020603050405020304" pitchFamily="18" charset="0"/>
              </a:rPr>
              <a:t>de diciembre al 15 de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enero (</a:t>
            </a:r>
            <a:r>
              <a:rPr lang="es-MX" sz="2000" dirty="0">
                <a:latin typeface="Arial Black" panose="020B0A04020102020204" pitchFamily="34" charset="0"/>
                <a:ea typeface="Calibri" panose="020F0502020204030204" pitchFamily="34" charset="0"/>
                <a:cs typeface="Times New Roman" panose="02020603050405020304" pitchFamily="18" charset="0"/>
              </a:rPr>
              <a:t>Anónimo, 1970b).</a:t>
            </a:r>
          </a:p>
          <a:p>
            <a:pPr algn="just">
              <a:lnSpc>
                <a:spcPct val="150000"/>
              </a:lnSpc>
              <a:spcAft>
                <a:spcPts val="1000"/>
              </a:spcAft>
            </a:pPr>
            <a:r>
              <a:rPr lang="es-MX" sz="2000" dirty="0">
                <a:latin typeface="Arial Black" panose="020B0A04020102020204" pitchFamily="34" charset="0"/>
                <a:ea typeface="Calibri" panose="020F0502020204030204" pitchFamily="34" charset="0"/>
                <a:cs typeface="Times New Roman" panose="02020603050405020304" pitchFamily="18" charset="0"/>
              </a:rPr>
              <a:t>En Cd. Delicias, Chihuahua; la mejor época de siembra queda comprendida del 15 de diciembre al 30 de enero; fechas posteriores producen plantas de rápido crecimiento vegetativo y poco rendimiento de grano (Ríos, 1967</a:t>
            </a:r>
            <a:r>
              <a:rPr lang="es-MX" sz="2000" dirty="0" smtClean="0">
                <a:latin typeface="Arial Black" panose="020B0A04020102020204" pitchFamily="34" charset="0"/>
                <a:ea typeface="Calibri" panose="020F0502020204030204" pitchFamily="34" charset="0"/>
                <a:cs typeface="Times New Roman" panose="02020603050405020304" pitchFamily="18" charset="0"/>
              </a:rPr>
              <a:t>).</a:t>
            </a:r>
            <a:endParaRPr lang="es-MX" sz="2000" dirty="0">
              <a:latin typeface="Arial Black" panose="020B0A04020102020204" pitchFamily="34" charset="0"/>
            </a:endParaRPr>
          </a:p>
        </p:txBody>
      </p:sp>
      <p:sp>
        <p:nvSpPr>
          <p:cNvPr id="3" name="Rectángulo 2"/>
          <p:cNvSpPr/>
          <p:nvPr/>
        </p:nvSpPr>
        <p:spPr>
          <a:xfrm>
            <a:off x="619611" y="372784"/>
            <a:ext cx="3804696" cy="400110"/>
          </a:xfrm>
          <a:prstGeom prst="rect">
            <a:avLst/>
          </a:prstGeom>
        </p:spPr>
        <p:txBody>
          <a:bodyPr wrap="none">
            <a:spAutoFit/>
          </a:bodyPr>
          <a:lstStyle/>
          <a:p>
            <a:r>
              <a:rPr lang="es-ES" sz="2000" dirty="0">
                <a:latin typeface="Arial Black" panose="020B0A04020102020204" pitchFamily="34" charset="0"/>
                <a:ea typeface="Times New Roman" panose="02020603050405020304" pitchFamily="18" charset="0"/>
              </a:rPr>
              <a:t>Época y fecha de siembra</a:t>
            </a:r>
            <a:endParaRPr lang="es-MX" sz="2000" dirty="0">
              <a:latin typeface="Arial Black" panose="020B0A04020102020204" pitchFamily="34" charset="0"/>
              <a:ea typeface="Times New Roman" panose="02020603050405020304" pitchFamily="18" charset="0"/>
            </a:endParaRPr>
          </a:p>
        </p:txBody>
      </p:sp>
      <p:sp>
        <p:nvSpPr>
          <p:cNvPr id="4" name="Rectángulo 3"/>
          <p:cNvSpPr/>
          <p:nvPr/>
        </p:nvSpPr>
        <p:spPr>
          <a:xfrm>
            <a:off x="619611" y="1068469"/>
            <a:ext cx="10757436" cy="1477328"/>
          </a:xfrm>
          <a:prstGeom prst="rect">
            <a:avLst/>
          </a:prstGeom>
        </p:spPr>
        <p:txBody>
          <a:bodyPr wrap="square">
            <a:spAutoFit/>
          </a:bodyPr>
          <a:lstStyle/>
          <a:p>
            <a:pPr algn="just">
              <a:lnSpc>
                <a:spcPct val="150000"/>
              </a:lnSpc>
              <a:spcAft>
                <a:spcPts val="1000"/>
              </a:spcAft>
            </a:pPr>
            <a:r>
              <a:rPr lang="es-MX" sz="2000" dirty="0">
                <a:latin typeface="Arial Black" panose="020B0A04020102020204" pitchFamily="34" charset="0"/>
                <a:ea typeface="Calibri" panose="020F0502020204030204" pitchFamily="34" charset="0"/>
                <a:cs typeface="Times New Roman" panose="02020603050405020304" pitchFamily="18" charset="0"/>
              </a:rPr>
              <a:t>La semilla requiere bajas temperaturas para germinar, y en su fase de crecimiento inicial y amarre fruto, temperaturas altas, por eso es un cultivo recomendado para el invierno. </a:t>
            </a:r>
          </a:p>
        </p:txBody>
      </p:sp>
    </p:spTree>
    <p:extLst>
      <p:ext uri="{BB962C8B-B14F-4D97-AF65-F5344CB8AC3E}">
        <p14:creationId xmlns:p14="http://schemas.microsoft.com/office/powerpoint/2010/main" val="27177384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85939" y="580509"/>
            <a:ext cx="10629761" cy="2352952"/>
          </a:xfrm>
          <a:prstGeom prst="rect">
            <a:avLst/>
          </a:prstGeom>
        </p:spPr>
        <p:txBody>
          <a:bodyPr wrap="square">
            <a:spAutoFit/>
          </a:bodyPr>
          <a:lstStyle/>
          <a:p>
            <a:pPr algn="just">
              <a:lnSpc>
                <a:spcPct val="150000"/>
              </a:lnSpc>
            </a:pPr>
            <a:r>
              <a:rPr lang="es-MX" sz="2000" dirty="0" smtClean="0">
                <a:latin typeface="Arial Black" panose="020B0A04020102020204" pitchFamily="34" charset="0"/>
                <a:ea typeface="Calibri" panose="020F0502020204030204" pitchFamily="34" charset="0"/>
                <a:cs typeface="Times New Roman" panose="02020603050405020304" pitchFamily="18" charset="0"/>
              </a:rPr>
              <a:t>En Sinaloa y para las zonas de riego, las fechas optimas de siembra abarcan del 15 de noviembre al 31 de diciembre. Para temporal se sugiere sembrar del 15 de octubre al 15 de noviembre con el fin de aprovechar la humedad residual del periodo lluvioso del verano (</a:t>
            </a:r>
            <a:r>
              <a:rPr lang="es-MX" sz="2000" dirty="0" smtClean="0">
                <a:latin typeface="Arial Black" panose="020B0A04020102020204" pitchFamily="34" charset="0"/>
              </a:rPr>
              <a:t>Borbón-Gracia et al., </a:t>
            </a:r>
            <a:r>
              <a:rPr lang="es-MX" sz="2000" dirty="0">
                <a:latin typeface="Arial Black" panose="020B0A04020102020204" pitchFamily="34" charset="0"/>
              </a:rPr>
              <a:t>2010</a:t>
            </a:r>
            <a:r>
              <a:rPr lang="es-MX" sz="2000" dirty="0" smtClean="0">
                <a:latin typeface="Arial Black" panose="020B0A04020102020204" pitchFamily="34" charset="0"/>
              </a:rPr>
              <a:t>).</a:t>
            </a:r>
            <a:endParaRPr lang="es-MX" sz="2000" dirty="0"/>
          </a:p>
        </p:txBody>
      </p:sp>
    </p:spTree>
    <p:extLst>
      <p:ext uri="{BB962C8B-B14F-4D97-AF65-F5344CB8AC3E}">
        <p14:creationId xmlns:p14="http://schemas.microsoft.com/office/powerpoint/2010/main" val="15034026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16638" y="1440399"/>
            <a:ext cx="10054561" cy="4503797"/>
          </a:xfrm>
          <a:prstGeom prst="rect">
            <a:avLst/>
          </a:prstGeom>
        </p:spPr>
        <p:txBody>
          <a:bodyPr wrap="square">
            <a:spAutoFit/>
          </a:bodyPr>
          <a:lstStyle/>
          <a:p>
            <a:pPr algn="just">
              <a:lnSpc>
                <a:spcPct val="150000"/>
              </a:lnSpc>
              <a:spcAft>
                <a:spcPts val="1000"/>
              </a:spcAft>
            </a:pPr>
            <a:r>
              <a:rPr lang="es-MX" sz="2000" dirty="0" smtClean="0">
                <a:latin typeface="Arial Black" panose="020B0A04020102020204" pitchFamily="34" charset="0"/>
                <a:ea typeface="Calibri" panose="020F0502020204030204" pitchFamily="34" charset="0"/>
                <a:cs typeface="Times New Roman" panose="02020603050405020304" pitchFamily="18" charset="0"/>
              </a:rPr>
              <a:t>El </a:t>
            </a:r>
            <a:r>
              <a:rPr lang="es-MX" sz="2000" dirty="0">
                <a:latin typeface="Arial Black" panose="020B0A04020102020204" pitchFamily="34" charset="0"/>
                <a:ea typeface="Calibri" panose="020F0502020204030204" pitchFamily="34" charset="0"/>
                <a:cs typeface="Times New Roman" panose="02020603050405020304" pitchFamily="18" charset="0"/>
              </a:rPr>
              <a:t>cártamo puede sembrarse chorro, en hilera, en surco y al voleo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(INIA</a:t>
            </a:r>
            <a:r>
              <a:rPr lang="es-MX" sz="2000" dirty="0">
                <a:latin typeface="Arial Black" panose="020B0A04020102020204" pitchFamily="34" charset="0"/>
                <a:ea typeface="Calibri" panose="020F0502020204030204" pitchFamily="34" charset="0"/>
                <a:cs typeface="Times New Roman" panose="02020603050405020304" pitchFamily="18" charset="0"/>
              </a:rPr>
              <a:t>, 1963). Las siembras en plano favorecen la pudrición el cuello y de la raíz (Ríos, 1967). El método más utilizado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es </a:t>
            </a:r>
            <a:r>
              <a:rPr lang="es-MX" sz="2000" dirty="0">
                <a:latin typeface="Arial Black" panose="020B0A04020102020204" pitchFamily="34" charset="0"/>
                <a:ea typeface="Calibri" panose="020F0502020204030204" pitchFamily="34" charset="0"/>
                <a:cs typeface="Times New Roman" panose="02020603050405020304" pitchFamily="18" charset="0"/>
              </a:rPr>
              <a:t>la siembra en surco, ya que esto permite un laboreo más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efectivo y la </a:t>
            </a:r>
            <a:r>
              <a:rPr lang="es-MX" sz="2000" dirty="0">
                <a:latin typeface="Arial Black" panose="020B0A04020102020204" pitchFamily="34" charset="0"/>
                <a:ea typeface="Calibri" panose="020F0502020204030204" pitchFamily="34" charset="0"/>
                <a:cs typeface="Times New Roman" panose="02020603050405020304" pitchFamily="18" charset="0"/>
              </a:rPr>
              <a:t>planta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se desarrollar </a:t>
            </a:r>
            <a:r>
              <a:rPr lang="es-MX" sz="2000" dirty="0">
                <a:latin typeface="Arial Black" panose="020B0A04020102020204" pitchFamily="34" charset="0"/>
                <a:ea typeface="Calibri" panose="020F0502020204030204" pitchFamily="34" charset="0"/>
                <a:cs typeface="Times New Roman" panose="02020603050405020304" pitchFamily="18" charset="0"/>
              </a:rPr>
              <a:t>abundantemente. </a:t>
            </a:r>
          </a:p>
          <a:p>
            <a:pPr algn="just">
              <a:lnSpc>
                <a:spcPct val="150000"/>
              </a:lnSpc>
              <a:spcAft>
                <a:spcPts val="1000"/>
              </a:spcAft>
            </a:pPr>
            <a:endParaRPr lang="es-MX" sz="2000" dirty="0" smtClean="0">
              <a:latin typeface="Arial Black" panose="020B0A04020102020204" pitchFamily="34" charset="0"/>
              <a:ea typeface="Calibri" panose="020F0502020204030204" pitchFamily="34" charset="0"/>
              <a:cs typeface="Times New Roman" panose="02020603050405020304" pitchFamily="18" charset="0"/>
            </a:endParaRPr>
          </a:p>
          <a:p>
            <a:pPr algn="just">
              <a:lnSpc>
                <a:spcPct val="150000"/>
              </a:lnSpc>
              <a:spcAft>
                <a:spcPts val="1000"/>
              </a:spcAft>
            </a:pPr>
            <a:r>
              <a:rPr lang="es-MX" sz="2000" dirty="0" smtClean="0">
                <a:latin typeface="Arial Black" panose="020B0A04020102020204" pitchFamily="34" charset="0"/>
                <a:ea typeface="Calibri" panose="020F0502020204030204" pitchFamily="34" charset="0"/>
                <a:cs typeface="Times New Roman" panose="02020603050405020304" pitchFamily="18" charset="0"/>
              </a:rPr>
              <a:t>Para </a:t>
            </a:r>
            <a:r>
              <a:rPr lang="es-MX" sz="2000" dirty="0">
                <a:latin typeface="Arial Black" panose="020B0A04020102020204" pitchFamily="34" charset="0"/>
                <a:ea typeface="Calibri" panose="020F0502020204030204" pitchFamily="34" charset="0"/>
                <a:cs typeface="Times New Roman" panose="02020603050405020304" pitchFamily="18" charset="0"/>
              </a:rPr>
              <a:t>la siembra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se </a:t>
            </a:r>
            <a:r>
              <a:rPr lang="es-MX" sz="2000" dirty="0">
                <a:latin typeface="Arial Black" panose="020B0A04020102020204" pitchFamily="34" charset="0"/>
                <a:ea typeface="Calibri" panose="020F0502020204030204" pitchFamily="34" charset="0"/>
                <a:cs typeface="Times New Roman" panose="02020603050405020304" pitchFamily="18" charset="0"/>
              </a:rPr>
              <a:t>utiliza una sembradora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para </a:t>
            </a:r>
            <a:r>
              <a:rPr lang="es-MX" sz="2000" dirty="0">
                <a:latin typeface="Arial Black" panose="020B0A04020102020204" pitchFamily="34" charset="0"/>
                <a:ea typeface="Calibri" panose="020F0502020204030204" pitchFamily="34" charset="0"/>
                <a:cs typeface="Times New Roman" panose="02020603050405020304" pitchFamily="18" charset="0"/>
              </a:rPr>
              <a:t>grano pequeño,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calibrada para </a:t>
            </a:r>
            <a:r>
              <a:rPr lang="es-MX" sz="2000" dirty="0">
                <a:latin typeface="Arial Black" panose="020B0A04020102020204" pitchFamily="34" charset="0"/>
                <a:ea typeface="Calibri" panose="020F0502020204030204" pitchFamily="34" charset="0"/>
                <a:cs typeface="Times New Roman" panose="02020603050405020304" pitchFamily="18" charset="0"/>
              </a:rPr>
              <a:t>distribuir </a:t>
            </a:r>
            <a:r>
              <a:rPr lang="es-MX" sz="2000" dirty="0" err="1" smtClean="0">
                <a:latin typeface="Arial Black" panose="020B0A04020102020204" pitchFamily="34" charset="0"/>
                <a:ea typeface="Calibri" panose="020F0502020204030204" pitchFamily="34" charset="0"/>
                <a:cs typeface="Times New Roman" panose="02020603050405020304" pitchFamily="18" charset="0"/>
              </a:rPr>
              <a:t>hata</a:t>
            </a:r>
            <a:r>
              <a:rPr lang="es-MX" sz="2000" dirty="0" smtClean="0">
                <a:latin typeface="Arial Black" panose="020B0A04020102020204" pitchFamily="34" charset="0"/>
                <a:ea typeface="Calibri" panose="020F0502020204030204" pitchFamily="34" charset="0"/>
                <a:cs typeface="Times New Roman" panose="02020603050405020304" pitchFamily="18" charset="0"/>
              </a:rPr>
              <a:t> 35 </a:t>
            </a:r>
            <a:r>
              <a:rPr lang="es-MX" sz="2000" dirty="0">
                <a:latin typeface="Arial Black" panose="020B0A04020102020204" pitchFamily="34" charset="0"/>
                <a:ea typeface="Calibri" panose="020F0502020204030204" pitchFamily="34" charset="0"/>
                <a:cs typeface="Times New Roman" panose="02020603050405020304" pitchFamily="18" charset="0"/>
              </a:rPr>
              <a:t>kg de semilla de cártamo por hectárea (INIA,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1963; Ríos</a:t>
            </a:r>
            <a:r>
              <a:rPr lang="es-MX" sz="2000" dirty="0">
                <a:latin typeface="Arial Black" panose="020B0A04020102020204" pitchFamily="34" charset="0"/>
                <a:ea typeface="Calibri" panose="020F0502020204030204" pitchFamily="34" charset="0"/>
                <a:cs typeface="Times New Roman" panose="02020603050405020304" pitchFamily="18" charset="0"/>
              </a:rPr>
              <a:t>, 1967</a:t>
            </a:r>
            <a:r>
              <a:rPr lang="es-MX" sz="2000" dirty="0" smtClean="0">
                <a:latin typeface="Arial Black" panose="020B0A04020102020204" pitchFamily="34" charset="0"/>
                <a:ea typeface="Calibri" panose="020F0502020204030204" pitchFamily="34" charset="0"/>
                <a:cs typeface="Times New Roman" panose="02020603050405020304" pitchFamily="18" charset="0"/>
              </a:rPr>
              <a:t>).</a:t>
            </a:r>
            <a:endParaRPr lang="es-MX" sz="2000" dirty="0">
              <a:latin typeface="Arial Black" panose="020B0A04020102020204" pitchFamily="34" charset="0"/>
              <a:ea typeface="Calibri" panose="020F0502020204030204" pitchFamily="34" charset="0"/>
              <a:cs typeface="Times New Roman" panose="02020603050405020304" pitchFamily="18" charset="0"/>
            </a:endParaRPr>
          </a:p>
        </p:txBody>
      </p:sp>
      <p:sp>
        <p:nvSpPr>
          <p:cNvPr id="3" name="Rectángulo 2"/>
          <p:cNvSpPr/>
          <p:nvPr/>
        </p:nvSpPr>
        <p:spPr>
          <a:xfrm>
            <a:off x="816638" y="604852"/>
            <a:ext cx="2870851" cy="400110"/>
          </a:xfrm>
          <a:prstGeom prst="rect">
            <a:avLst/>
          </a:prstGeom>
        </p:spPr>
        <p:txBody>
          <a:bodyPr wrap="none">
            <a:spAutoFit/>
          </a:bodyPr>
          <a:lstStyle/>
          <a:p>
            <a:r>
              <a:rPr lang="es-ES" sz="2000" b="1" dirty="0">
                <a:latin typeface="Arial Black" panose="020B0A04020102020204" pitchFamily="34" charset="0"/>
                <a:ea typeface="Times New Roman" panose="02020603050405020304" pitchFamily="18" charset="0"/>
              </a:rPr>
              <a:t>Método de siembra</a:t>
            </a:r>
            <a:endParaRPr lang="es-MX" sz="2000" b="1" dirty="0">
              <a:latin typeface="Arial Black" panose="020B0A04020102020204" pitchFamily="34" charset="0"/>
              <a:ea typeface="Times New Roman" panose="02020603050405020304" pitchFamily="18" charset="0"/>
            </a:endParaRPr>
          </a:p>
        </p:txBody>
      </p:sp>
    </p:spTree>
    <p:extLst>
      <p:ext uri="{BB962C8B-B14F-4D97-AF65-F5344CB8AC3E}">
        <p14:creationId xmlns:p14="http://schemas.microsoft.com/office/powerpoint/2010/main" val="41808139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11111" y="1386723"/>
            <a:ext cx="9595556" cy="2814488"/>
          </a:xfrm>
          <a:prstGeom prst="rect">
            <a:avLst/>
          </a:prstGeom>
        </p:spPr>
        <p:txBody>
          <a:bodyPr wrap="square">
            <a:spAutoFit/>
          </a:bodyPr>
          <a:lstStyle/>
          <a:p>
            <a:pPr algn="just">
              <a:lnSpc>
                <a:spcPct val="150000"/>
              </a:lnSpc>
              <a:spcAft>
                <a:spcPts val="1000"/>
              </a:spcAft>
            </a:pPr>
            <a:r>
              <a:rPr lang="es-MX" sz="2000" dirty="0">
                <a:latin typeface="Arial Black" panose="020B0A04020102020204" pitchFamily="34" charset="0"/>
                <a:ea typeface="Calibri" panose="020F0502020204030204" pitchFamily="34" charset="0"/>
                <a:cs typeface="Times New Roman" panose="02020603050405020304" pitchFamily="18" charset="0"/>
              </a:rPr>
              <a:t>En suelos francos y arenosos se recomienda  una distancia de surco de 100 a 175 cm, la semilla se depositan a 5, 0 cm de profundidad y a una o dos hileras. En suelos pesados trazar camas de 1,0 a 1,5 m y sembrar a doble hilera a una profundidad de 2,0 – 3,0 cm. Los mayores rendimientos se obtienen a una densidad de 180 000 plantas por hectárea (Camarillo et al, 2002).</a:t>
            </a:r>
          </a:p>
        </p:txBody>
      </p:sp>
    </p:spTree>
    <p:extLst>
      <p:ext uri="{BB962C8B-B14F-4D97-AF65-F5344CB8AC3E}">
        <p14:creationId xmlns:p14="http://schemas.microsoft.com/office/powerpoint/2010/main" val="18404158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90222" y="1468629"/>
            <a:ext cx="10080978" cy="3785652"/>
          </a:xfrm>
          <a:prstGeom prst="rect">
            <a:avLst/>
          </a:prstGeom>
        </p:spPr>
        <p:txBody>
          <a:bodyPr wrap="square">
            <a:spAutoFit/>
          </a:bodyPr>
          <a:lstStyle/>
          <a:p>
            <a:pPr marL="342900" lvl="0" indent="-342900" algn="just">
              <a:lnSpc>
                <a:spcPct val="150000"/>
              </a:lnSpc>
              <a:spcAft>
                <a:spcPts val="1000"/>
              </a:spcAft>
              <a:buFont typeface="Symbol" panose="05050102010706020507" pitchFamily="18" charset="2"/>
              <a:buChar char=""/>
            </a:pPr>
            <a:r>
              <a:rPr lang="es-MX" sz="2000" dirty="0" smtClean="0">
                <a:latin typeface="Arial Black" panose="020B0A04020102020204" pitchFamily="34" charset="0"/>
                <a:ea typeface="Calibri" panose="020F0502020204030204" pitchFamily="34" charset="0"/>
                <a:cs typeface="Arial" panose="020B0604020202020204" pitchFamily="34" charset="0"/>
              </a:rPr>
              <a:t>GILA</a:t>
            </a:r>
            <a:r>
              <a:rPr lang="es-MX" sz="2000" dirty="0">
                <a:latin typeface="Arial Black" panose="020B0A04020102020204" pitchFamily="34" charset="0"/>
                <a:ea typeface="Calibri" panose="020F0502020204030204" pitchFamily="34" charset="0"/>
                <a:cs typeface="Arial" panose="020B0604020202020204" pitchFamily="34" charset="0"/>
              </a:rPr>
              <a:t>. Variedad de ramificación abundante, </a:t>
            </a:r>
            <a:r>
              <a:rPr lang="es-MX" sz="2000" dirty="0" smtClean="0">
                <a:latin typeface="Arial Black" panose="020B0A04020102020204" pitchFamily="34" charset="0"/>
                <a:ea typeface="Calibri" panose="020F0502020204030204" pitchFamily="34" charset="0"/>
                <a:cs typeface="Arial" panose="020B0604020202020204" pitchFamily="34" charset="0"/>
              </a:rPr>
              <a:t>con </a:t>
            </a:r>
            <a:r>
              <a:rPr lang="es-MX" sz="2000" dirty="0">
                <a:latin typeface="Arial Black" panose="020B0A04020102020204" pitchFamily="34" charset="0"/>
                <a:ea typeface="Calibri" panose="020F0502020204030204" pitchFamily="34" charset="0"/>
                <a:cs typeface="Arial" panose="020B0604020202020204" pitchFamily="34" charset="0"/>
              </a:rPr>
              <a:t>flores </a:t>
            </a:r>
            <a:r>
              <a:rPr lang="es-MX" sz="2000" dirty="0" smtClean="0">
                <a:latin typeface="Arial Black" panose="020B0A04020102020204" pitchFamily="34" charset="0"/>
                <a:ea typeface="Calibri" panose="020F0502020204030204" pitchFamily="34" charset="0"/>
                <a:cs typeface="Arial" panose="020B0604020202020204" pitchFamily="34" charset="0"/>
              </a:rPr>
              <a:t>de </a:t>
            </a:r>
            <a:r>
              <a:rPr lang="es-MX" sz="2000" dirty="0">
                <a:latin typeface="Arial Black" panose="020B0A04020102020204" pitchFamily="34" charset="0"/>
                <a:ea typeface="Calibri" panose="020F0502020204030204" pitchFamily="34" charset="0"/>
                <a:cs typeface="Arial" panose="020B0604020202020204" pitchFamily="34" charset="0"/>
              </a:rPr>
              <a:t>color amarillo-anaranjado </a:t>
            </a:r>
            <a:r>
              <a:rPr lang="es-MX" sz="2000" dirty="0" smtClean="0">
                <a:latin typeface="Arial Black" panose="020B0A04020102020204" pitchFamily="34" charset="0"/>
                <a:ea typeface="Calibri" panose="020F0502020204030204" pitchFamily="34" charset="0"/>
                <a:cs typeface="Arial" panose="020B0604020202020204" pitchFamily="34" charset="0"/>
              </a:rPr>
              <a:t>tornándose </a:t>
            </a:r>
            <a:r>
              <a:rPr lang="es-MX" sz="2000" dirty="0">
                <a:latin typeface="Arial Black" panose="020B0A04020102020204" pitchFamily="34" charset="0"/>
                <a:ea typeface="Calibri" panose="020F0502020204030204" pitchFamily="34" charset="0"/>
                <a:cs typeface="Arial" panose="020B0604020202020204" pitchFamily="34" charset="0"/>
              </a:rPr>
              <a:t>rojo </a:t>
            </a:r>
            <a:r>
              <a:rPr lang="es-MX" sz="2000" dirty="0" smtClean="0">
                <a:latin typeface="Arial Black" panose="020B0A04020102020204" pitchFamily="34" charset="0"/>
                <a:ea typeface="Calibri" panose="020F0502020204030204" pitchFamily="34" charset="0"/>
                <a:cs typeface="Arial" panose="020B0604020202020204" pitchFamily="34" charset="0"/>
              </a:rPr>
              <a:t>naranja  </a:t>
            </a:r>
            <a:r>
              <a:rPr lang="es-MX" sz="2000" dirty="0">
                <a:latin typeface="Arial Black" panose="020B0A04020102020204" pitchFamily="34" charset="0"/>
                <a:ea typeface="Calibri" panose="020F0502020204030204" pitchFamily="34" charset="0"/>
                <a:cs typeface="Arial" panose="020B0604020202020204" pitchFamily="34" charset="0"/>
              </a:rPr>
              <a:t>al </a:t>
            </a:r>
            <a:r>
              <a:rPr lang="es-MX" sz="2000" dirty="0" smtClean="0">
                <a:latin typeface="Arial Black" panose="020B0A04020102020204" pitchFamily="34" charset="0"/>
                <a:ea typeface="Calibri" panose="020F0502020204030204" pitchFamily="34" charset="0"/>
                <a:cs typeface="Arial" panose="020B0604020202020204" pitchFamily="34" charset="0"/>
              </a:rPr>
              <a:t>secarse. </a:t>
            </a:r>
            <a:r>
              <a:rPr lang="es-MX" sz="2000" dirty="0">
                <a:latin typeface="Arial Black" panose="020B0A04020102020204" pitchFamily="34" charset="0"/>
                <a:ea typeface="Calibri" panose="020F0502020204030204" pitchFamily="34" charset="0"/>
                <a:cs typeface="Arial" panose="020B0604020202020204" pitchFamily="34" charset="0"/>
              </a:rPr>
              <a:t>La época de floración se presenta </a:t>
            </a:r>
            <a:r>
              <a:rPr lang="es-MX" sz="2000" dirty="0" smtClean="0">
                <a:latin typeface="Arial Black" panose="020B0A04020102020204" pitchFamily="34" charset="0"/>
                <a:ea typeface="Calibri" panose="020F0502020204030204" pitchFamily="34" charset="0"/>
                <a:cs typeface="Arial" panose="020B0604020202020204" pitchFamily="34" charset="0"/>
              </a:rPr>
              <a:t>a </a:t>
            </a:r>
            <a:r>
              <a:rPr lang="es-MX" sz="2000" dirty="0">
                <a:latin typeface="Arial Black" panose="020B0A04020102020204" pitchFamily="34" charset="0"/>
                <a:ea typeface="Calibri" panose="020F0502020204030204" pitchFamily="34" charset="0"/>
                <a:cs typeface="Arial" panose="020B0604020202020204" pitchFamily="34" charset="0"/>
              </a:rPr>
              <a:t>los 115-135 días después de la siembra y </a:t>
            </a:r>
            <a:r>
              <a:rPr lang="es-MX" sz="2000" dirty="0" smtClean="0">
                <a:latin typeface="Arial Black" panose="020B0A04020102020204" pitchFamily="34" charset="0"/>
                <a:ea typeface="Calibri" panose="020F0502020204030204" pitchFamily="34" charset="0"/>
                <a:cs typeface="Arial" panose="020B0604020202020204" pitchFamily="34" charset="0"/>
              </a:rPr>
              <a:t>la cosecha, a los </a:t>
            </a:r>
            <a:r>
              <a:rPr lang="es-MX" sz="2000" dirty="0">
                <a:latin typeface="Arial Black" panose="020B0A04020102020204" pitchFamily="34" charset="0"/>
                <a:ea typeface="Calibri" panose="020F0502020204030204" pitchFamily="34" charset="0"/>
                <a:cs typeface="Arial" panose="020B0604020202020204" pitchFamily="34" charset="0"/>
              </a:rPr>
              <a:t>165 </a:t>
            </a:r>
            <a:r>
              <a:rPr lang="es-MX" sz="2000" dirty="0" smtClean="0">
                <a:latin typeface="Arial Black" panose="020B0A04020102020204" pitchFamily="34" charset="0"/>
                <a:ea typeface="Calibri" panose="020F0502020204030204" pitchFamily="34" charset="0"/>
                <a:cs typeface="Arial" panose="020B0604020202020204" pitchFamily="34" charset="0"/>
              </a:rPr>
              <a:t>o </a:t>
            </a:r>
            <a:r>
              <a:rPr lang="es-MX" sz="2000" dirty="0">
                <a:latin typeface="Arial Black" panose="020B0A04020102020204" pitchFamily="34" charset="0"/>
                <a:ea typeface="Calibri" panose="020F0502020204030204" pitchFamily="34" charset="0"/>
                <a:cs typeface="Arial" panose="020B0604020202020204" pitchFamily="34" charset="0"/>
              </a:rPr>
              <a:t>180 días. S</a:t>
            </a:r>
            <a:r>
              <a:rPr lang="es-MX" sz="2000" dirty="0" smtClean="0">
                <a:latin typeface="Arial Black" panose="020B0A04020102020204" pitchFamily="34" charset="0"/>
                <a:ea typeface="Calibri" panose="020F0502020204030204" pitchFamily="34" charset="0"/>
                <a:cs typeface="Arial" panose="020B0604020202020204" pitchFamily="34" charset="0"/>
              </a:rPr>
              <a:t>emilla de </a:t>
            </a:r>
            <a:r>
              <a:rPr lang="es-MX" sz="2000" dirty="0">
                <a:latin typeface="Arial Black" panose="020B0A04020102020204" pitchFamily="34" charset="0"/>
                <a:ea typeface="Calibri" panose="020F0502020204030204" pitchFamily="34" charset="0"/>
                <a:cs typeface="Arial" panose="020B0604020202020204" pitchFamily="34" charset="0"/>
              </a:rPr>
              <a:t>color </a:t>
            </a:r>
            <a:r>
              <a:rPr lang="es-MX" sz="2000" dirty="0" smtClean="0">
                <a:latin typeface="Arial Black" panose="020B0A04020102020204" pitchFamily="34" charset="0"/>
                <a:ea typeface="Calibri" panose="020F0502020204030204" pitchFamily="34" charset="0"/>
                <a:cs typeface="Arial" panose="020B0604020202020204" pitchFamily="34" charset="0"/>
              </a:rPr>
              <a:t>blanco, </a:t>
            </a:r>
            <a:r>
              <a:rPr lang="es-MX" sz="2000" dirty="0">
                <a:latin typeface="Arial Black" panose="020B0A04020102020204" pitchFamily="34" charset="0"/>
                <a:ea typeface="Calibri" panose="020F0502020204030204" pitchFamily="34" charset="0"/>
                <a:cs typeface="Arial" panose="020B0604020202020204" pitchFamily="34" charset="0"/>
              </a:rPr>
              <a:t>con 35 a 45,5 </a:t>
            </a:r>
            <a:r>
              <a:rPr lang="es-MX" sz="2000" dirty="0" smtClean="0">
                <a:latin typeface="Arial Black" panose="020B0A04020102020204" pitchFamily="34" charset="0"/>
                <a:ea typeface="Calibri" panose="020F0502020204030204" pitchFamily="34" charset="0"/>
                <a:cs typeface="Arial" panose="020B0604020202020204" pitchFamily="34" charset="0"/>
              </a:rPr>
              <a:t>% de aceite. Variedad resistente </a:t>
            </a:r>
            <a:r>
              <a:rPr lang="es-MX" sz="2000" dirty="0">
                <a:latin typeface="Arial Black" panose="020B0A04020102020204" pitchFamily="34" charset="0"/>
                <a:ea typeface="Calibri" panose="020F0502020204030204" pitchFamily="34" charset="0"/>
                <a:cs typeface="Arial" panose="020B0604020202020204" pitchFamily="34" charset="0"/>
              </a:rPr>
              <a:t>al </a:t>
            </a:r>
            <a:r>
              <a:rPr lang="es-MX" sz="2000" dirty="0" smtClean="0">
                <a:latin typeface="Arial Black" panose="020B0A04020102020204" pitchFamily="34" charset="0"/>
                <a:ea typeface="Calibri" panose="020F0502020204030204" pitchFamily="34" charset="0"/>
                <a:cs typeface="Arial" panose="020B0604020202020204" pitchFamily="34" charset="0"/>
              </a:rPr>
              <a:t>acame y desgrane, moderadamente </a:t>
            </a:r>
            <a:r>
              <a:rPr lang="es-MX" sz="2000" dirty="0">
                <a:latin typeface="Arial Black" panose="020B0A04020102020204" pitchFamily="34" charset="0"/>
                <a:ea typeface="Calibri" panose="020F0502020204030204" pitchFamily="34" charset="0"/>
                <a:cs typeface="Arial" panose="020B0604020202020204" pitchFamily="34" charset="0"/>
              </a:rPr>
              <a:t>resistente a la pudrición de la </a:t>
            </a:r>
            <a:r>
              <a:rPr lang="es-MX" sz="2000" dirty="0" smtClean="0">
                <a:latin typeface="Arial Black" panose="020B0A04020102020204" pitchFamily="34" charset="0"/>
                <a:ea typeface="Calibri" panose="020F0502020204030204" pitchFamily="34" charset="0"/>
                <a:cs typeface="Arial" panose="020B0604020202020204" pitchFamily="34" charset="0"/>
              </a:rPr>
              <a:t>raíz. Con altura </a:t>
            </a:r>
            <a:r>
              <a:rPr lang="es-MX" sz="2000" dirty="0">
                <a:latin typeface="Arial Black" panose="020B0A04020102020204" pitchFamily="34" charset="0"/>
                <a:ea typeface="Calibri" panose="020F0502020204030204" pitchFamily="34" charset="0"/>
                <a:cs typeface="Arial" panose="020B0604020202020204" pitchFamily="34" charset="0"/>
              </a:rPr>
              <a:t>promedio </a:t>
            </a:r>
            <a:r>
              <a:rPr lang="es-MX" sz="2000" dirty="0" smtClean="0">
                <a:latin typeface="Arial Black" panose="020B0A04020102020204" pitchFamily="34" charset="0"/>
                <a:ea typeface="Calibri" panose="020F0502020204030204" pitchFamily="34" charset="0"/>
                <a:cs typeface="Arial" panose="020B0604020202020204" pitchFamily="34" charset="0"/>
              </a:rPr>
              <a:t>de </a:t>
            </a:r>
            <a:r>
              <a:rPr lang="es-MX" sz="2000" dirty="0">
                <a:latin typeface="Arial Black" panose="020B0A04020102020204" pitchFamily="34" charset="0"/>
                <a:ea typeface="Calibri" panose="020F0502020204030204" pitchFamily="34" charset="0"/>
                <a:cs typeface="Arial" panose="020B0604020202020204" pitchFamily="34" charset="0"/>
              </a:rPr>
              <a:t>1,40 m y </a:t>
            </a:r>
            <a:r>
              <a:rPr lang="es-MX" sz="2000" dirty="0" smtClean="0">
                <a:latin typeface="Arial Black" panose="020B0A04020102020204" pitchFamily="34" charset="0"/>
                <a:ea typeface="Calibri" panose="020F0502020204030204" pitchFamily="34" charset="0"/>
                <a:cs typeface="Arial" panose="020B0604020202020204" pitchFamily="34" charset="0"/>
              </a:rPr>
              <a:t>rendimiento superior a </a:t>
            </a:r>
            <a:r>
              <a:rPr lang="es-MX" sz="2000" dirty="0">
                <a:latin typeface="Arial Black" panose="020B0A04020102020204" pitchFamily="34" charset="0"/>
                <a:ea typeface="Calibri" panose="020F0502020204030204" pitchFamily="34" charset="0"/>
                <a:cs typeface="Arial" panose="020B0604020202020204" pitchFamily="34" charset="0"/>
              </a:rPr>
              <a:t>3,0 toneladas/hectárea (Camarillo et al., </a:t>
            </a:r>
            <a:r>
              <a:rPr lang="es-MX" sz="2000" dirty="0" smtClean="0">
                <a:latin typeface="Arial Black" panose="020B0A04020102020204" pitchFamily="34" charset="0"/>
                <a:ea typeface="Calibri" panose="020F0502020204030204" pitchFamily="34" charset="0"/>
                <a:cs typeface="Arial" panose="020B0604020202020204" pitchFamily="34" charset="0"/>
              </a:rPr>
              <a:t>2002; Delgadillo-Sánchez, 1987). </a:t>
            </a:r>
            <a:endParaRPr lang="es-MX" sz="2000" dirty="0">
              <a:latin typeface="Arial Black" panose="020B0A04020102020204" pitchFamily="34" charset="0"/>
              <a:ea typeface="Calibri" panose="020F0502020204030204" pitchFamily="34" charset="0"/>
              <a:cs typeface="Arial" panose="020B0604020202020204" pitchFamily="34" charset="0"/>
            </a:endParaRPr>
          </a:p>
        </p:txBody>
      </p:sp>
      <p:sp>
        <p:nvSpPr>
          <p:cNvPr id="3" name="Rectángulo 2"/>
          <p:cNvSpPr/>
          <p:nvPr/>
        </p:nvSpPr>
        <p:spPr>
          <a:xfrm>
            <a:off x="790222" y="627958"/>
            <a:ext cx="2497851" cy="400110"/>
          </a:xfrm>
          <a:prstGeom prst="rect">
            <a:avLst/>
          </a:prstGeom>
        </p:spPr>
        <p:txBody>
          <a:bodyPr wrap="square">
            <a:spAutoFit/>
          </a:bodyPr>
          <a:lstStyle/>
          <a:p>
            <a:r>
              <a:rPr lang="es-ES" sz="2000" dirty="0">
                <a:latin typeface="Arial Black" panose="020B0A04020102020204" pitchFamily="34" charset="0"/>
                <a:ea typeface="Times New Roman" panose="02020603050405020304" pitchFamily="18" charset="0"/>
              </a:rPr>
              <a:t>Variedades</a:t>
            </a:r>
            <a:endParaRPr lang="es-MX" sz="2000" dirty="0">
              <a:latin typeface="Arial Black" panose="020B0A04020102020204" pitchFamily="34" charset="0"/>
              <a:ea typeface="Times New Roman" panose="02020603050405020304" pitchFamily="18" charset="0"/>
            </a:endParaRPr>
          </a:p>
        </p:txBody>
      </p:sp>
    </p:spTree>
    <p:extLst>
      <p:ext uri="{BB962C8B-B14F-4D97-AF65-F5344CB8AC3E}">
        <p14:creationId xmlns:p14="http://schemas.microsoft.com/office/powerpoint/2010/main" val="15206277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24088" y="3122424"/>
            <a:ext cx="9855200" cy="2862322"/>
          </a:xfrm>
          <a:prstGeom prst="rect">
            <a:avLst/>
          </a:prstGeom>
        </p:spPr>
        <p:txBody>
          <a:bodyPr wrap="square">
            <a:spAutoFit/>
          </a:bodyPr>
          <a:lstStyle/>
          <a:p>
            <a:pPr marL="342900" indent="-342900" algn="just">
              <a:lnSpc>
                <a:spcPct val="150000"/>
              </a:lnSpc>
              <a:spcAft>
                <a:spcPts val="1000"/>
              </a:spcAft>
              <a:buFont typeface="Symbol" panose="05050102010706020507" pitchFamily="18" charset="2"/>
              <a:buChar char=""/>
            </a:pPr>
            <a:r>
              <a:rPr lang="es-MX" sz="2000" dirty="0" smtClean="0">
                <a:latin typeface="Arial Black" panose="020B0A04020102020204" pitchFamily="34" charset="0"/>
              </a:rPr>
              <a:t>RC-1002-L. </a:t>
            </a:r>
            <a:r>
              <a:rPr lang="es-MX" sz="2000" dirty="0">
                <a:latin typeface="Arial Black" panose="020B0A04020102020204" pitchFamily="34" charset="0"/>
              </a:rPr>
              <a:t>Planta erecta, con altura promedio de 1.4 m y hábito de crecimiento determinado, la floración se inicia  los 100 días y la madurez fisiológica a los 140 día; hojas de color verde claro, con borde aserrado; flores de color amarillo que tornan a color naranja cuando secas. La semilla contiene en promedio 40.5% de aceite y 19 % de proteína (</a:t>
            </a:r>
            <a:r>
              <a:rPr lang="es-MX" sz="2000" dirty="0" smtClean="0">
                <a:latin typeface="Arial Black" panose="020B0A04020102020204" pitchFamily="34" charset="0"/>
              </a:rPr>
              <a:t>Borbón-Gracia et al., </a:t>
            </a:r>
            <a:r>
              <a:rPr lang="es-MX" sz="2000" dirty="0">
                <a:latin typeface="Arial Black" panose="020B0A04020102020204" pitchFamily="34" charset="0"/>
              </a:rPr>
              <a:t>2010). </a:t>
            </a:r>
            <a:endParaRPr lang="es-MX" sz="2000" dirty="0" smtClean="0">
              <a:latin typeface="Arial Black" panose="020B0A04020102020204" pitchFamily="34" charset="0"/>
              <a:ea typeface="Calibri" panose="020F0502020204030204" pitchFamily="34" charset="0"/>
              <a:cs typeface="Arial" panose="020B0604020202020204" pitchFamily="34" charset="0"/>
            </a:endParaRPr>
          </a:p>
        </p:txBody>
      </p:sp>
      <p:sp>
        <p:nvSpPr>
          <p:cNvPr id="5" name="Rectángulo 4"/>
          <p:cNvSpPr/>
          <p:nvPr/>
        </p:nvSpPr>
        <p:spPr>
          <a:xfrm>
            <a:off x="914399" y="727488"/>
            <a:ext cx="10043160" cy="2400657"/>
          </a:xfrm>
          <a:prstGeom prst="rect">
            <a:avLst/>
          </a:prstGeom>
        </p:spPr>
        <p:txBody>
          <a:bodyPr wrap="square">
            <a:spAutoFit/>
          </a:bodyPr>
          <a:lstStyle/>
          <a:p>
            <a:pPr marL="342900" lvl="0" indent="-342900" algn="just">
              <a:lnSpc>
                <a:spcPct val="150000"/>
              </a:lnSpc>
              <a:spcAft>
                <a:spcPts val="1000"/>
              </a:spcAft>
              <a:buFont typeface="Symbol" panose="05050102010706020507" pitchFamily="18" charset="2"/>
              <a:buChar char=""/>
            </a:pPr>
            <a:r>
              <a:rPr lang="es-MX" sz="2000" dirty="0" smtClean="0">
                <a:latin typeface="Arial Black" panose="020B0A04020102020204" pitchFamily="34" charset="0"/>
                <a:ea typeface="Calibri" panose="020F0502020204030204" pitchFamily="34" charset="0"/>
                <a:cs typeface="Arial" panose="020B0604020202020204" pitchFamily="34" charset="0"/>
              </a:rPr>
              <a:t>SAN IGNACIO-92</a:t>
            </a:r>
            <a:r>
              <a:rPr lang="es-MX" sz="2000" dirty="0">
                <a:latin typeface="Arial Black" panose="020B0A04020102020204" pitchFamily="34" charset="0"/>
                <a:ea typeface="Calibri" panose="020F0502020204030204" pitchFamily="34" charset="0"/>
                <a:cs typeface="Arial" panose="020B0604020202020204" pitchFamily="34" charset="0"/>
              </a:rPr>
              <a:t>. Altura variable (100-150 cm) dependiendo de la textura del suelo. Flores de color anaranjado y polen de color amarillo. Las semillas son de color café claro o café cremoso, con 38,9 % de aceite. La variedad presenta un rendimiento de 4,0 </a:t>
            </a:r>
            <a:r>
              <a:rPr lang="es-MX" sz="2000" dirty="0" smtClean="0">
                <a:latin typeface="Arial Black" panose="020B0A04020102020204" pitchFamily="34" charset="0"/>
                <a:ea typeface="Calibri" panose="020F0502020204030204" pitchFamily="34" charset="0"/>
                <a:cs typeface="Arial" panose="020B0604020202020204" pitchFamily="34" charset="0"/>
              </a:rPr>
              <a:t>t/ha (Camarillo et al., 2002).</a:t>
            </a:r>
            <a:endParaRPr lang="es-MX" sz="2000" dirty="0">
              <a:latin typeface="Arial Black" panose="020B0A040201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4551178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24088" y="481846"/>
            <a:ext cx="9855200" cy="2862322"/>
          </a:xfrm>
          <a:prstGeom prst="rect">
            <a:avLst/>
          </a:prstGeom>
        </p:spPr>
        <p:txBody>
          <a:bodyPr wrap="square">
            <a:spAutoFit/>
          </a:bodyPr>
          <a:lstStyle/>
          <a:p>
            <a:pPr marL="342900" indent="-342900" algn="just">
              <a:lnSpc>
                <a:spcPct val="150000"/>
              </a:lnSpc>
              <a:spcAft>
                <a:spcPts val="1000"/>
              </a:spcAft>
              <a:buFont typeface="Symbol" panose="05050102010706020507" pitchFamily="18" charset="2"/>
              <a:buChar char=""/>
            </a:pPr>
            <a:r>
              <a:rPr lang="es-MX" sz="2000" dirty="0" smtClean="0">
                <a:latin typeface="Arial Black" panose="020B0A04020102020204" pitchFamily="34" charset="0"/>
              </a:rPr>
              <a:t>RC-1005-L. </a:t>
            </a:r>
            <a:r>
              <a:rPr lang="es-MX" sz="2000" dirty="0">
                <a:latin typeface="Arial Black" panose="020B0A04020102020204" pitchFamily="34" charset="0"/>
              </a:rPr>
              <a:t>Planta erecta, con altura promedio de </a:t>
            </a:r>
            <a:r>
              <a:rPr lang="es-MX" sz="2000" dirty="0" smtClean="0">
                <a:latin typeface="Arial Black" panose="020B0A04020102020204" pitchFamily="34" charset="0"/>
              </a:rPr>
              <a:t>1.45 </a:t>
            </a:r>
            <a:r>
              <a:rPr lang="es-MX" sz="2000" dirty="0">
                <a:latin typeface="Arial Black" panose="020B0A04020102020204" pitchFamily="34" charset="0"/>
              </a:rPr>
              <a:t>m y hábito de crecimiento determinado, la floración se inicia  los </a:t>
            </a:r>
            <a:r>
              <a:rPr lang="es-MX" sz="2000" dirty="0" smtClean="0">
                <a:latin typeface="Arial Black" panose="020B0A04020102020204" pitchFamily="34" charset="0"/>
              </a:rPr>
              <a:t>106 </a:t>
            </a:r>
            <a:r>
              <a:rPr lang="es-MX" sz="2000" dirty="0">
                <a:latin typeface="Arial Black" panose="020B0A04020102020204" pitchFamily="34" charset="0"/>
              </a:rPr>
              <a:t>días y la madurez fisiológica </a:t>
            </a:r>
            <a:r>
              <a:rPr lang="es-MX" sz="2000" dirty="0" smtClean="0">
                <a:latin typeface="Arial Black" panose="020B0A04020102020204" pitchFamily="34" charset="0"/>
              </a:rPr>
              <a:t>se alcanza a los 145 días; </a:t>
            </a:r>
            <a:r>
              <a:rPr lang="es-MX" sz="2000" dirty="0">
                <a:latin typeface="Arial Black" panose="020B0A04020102020204" pitchFamily="34" charset="0"/>
              </a:rPr>
              <a:t>hojas de color verde claro, con borde aserrado; flores de color amarillo que </a:t>
            </a:r>
            <a:r>
              <a:rPr lang="es-MX" sz="2000" dirty="0" smtClean="0">
                <a:latin typeface="Arial Black" panose="020B0A04020102020204" pitchFamily="34" charset="0"/>
              </a:rPr>
              <a:t>así permanecen al secarse. </a:t>
            </a:r>
            <a:r>
              <a:rPr lang="es-MX" sz="2000" dirty="0">
                <a:latin typeface="Arial Black" panose="020B0A04020102020204" pitchFamily="34" charset="0"/>
              </a:rPr>
              <a:t>La semilla contiene en promedio </a:t>
            </a:r>
            <a:r>
              <a:rPr lang="es-MX" sz="2000" dirty="0" smtClean="0">
                <a:latin typeface="Arial Black" panose="020B0A04020102020204" pitchFamily="34" charset="0"/>
              </a:rPr>
              <a:t>41.9% </a:t>
            </a:r>
            <a:r>
              <a:rPr lang="es-MX" sz="2000" dirty="0">
                <a:latin typeface="Arial Black" panose="020B0A04020102020204" pitchFamily="34" charset="0"/>
              </a:rPr>
              <a:t>de aceite y </a:t>
            </a:r>
            <a:r>
              <a:rPr lang="es-MX" sz="2000" dirty="0" smtClean="0">
                <a:latin typeface="Arial Black" panose="020B0A04020102020204" pitchFamily="34" charset="0"/>
              </a:rPr>
              <a:t>18 </a:t>
            </a:r>
            <a:r>
              <a:rPr lang="es-MX" sz="2000" dirty="0">
                <a:latin typeface="Arial Black" panose="020B0A04020102020204" pitchFamily="34" charset="0"/>
              </a:rPr>
              <a:t>% de proteína (</a:t>
            </a:r>
            <a:r>
              <a:rPr lang="es-MX" sz="2000" dirty="0" smtClean="0">
                <a:latin typeface="Arial Black" panose="020B0A04020102020204" pitchFamily="34" charset="0"/>
              </a:rPr>
              <a:t>Borbón-Gracia et al., </a:t>
            </a:r>
            <a:r>
              <a:rPr lang="es-MX" sz="2000" dirty="0">
                <a:latin typeface="Arial Black" panose="020B0A04020102020204" pitchFamily="34" charset="0"/>
              </a:rPr>
              <a:t>2010). </a:t>
            </a:r>
            <a:endParaRPr lang="es-MX" sz="2000" dirty="0" smtClean="0">
              <a:latin typeface="Arial Black" panose="020B0A04020102020204" pitchFamily="34" charset="0"/>
              <a:ea typeface="Calibri" panose="020F0502020204030204" pitchFamily="34" charset="0"/>
              <a:cs typeface="Arial" panose="020B0604020202020204" pitchFamily="34" charset="0"/>
            </a:endParaRPr>
          </a:p>
        </p:txBody>
      </p:sp>
      <p:sp>
        <p:nvSpPr>
          <p:cNvPr id="5" name="Rectángulo 4"/>
          <p:cNvSpPr/>
          <p:nvPr/>
        </p:nvSpPr>
        <p:spPr>
          <a:xfrm>
            <a:off x="862046" y="3568194"/>
            <a:ext cx="9855200" cy="3323987"/>
          </a:xfrm>
          <a:prstGeom prst="rect">
            <a:avLst/>
          </a:prstGeom>
        </p:spPr>
        <p:txBody>
          <a:bodyPr wrap="square">
            <a:spAutoFit/>
          </a:bodyPr>
          <a:lstStyle/>
          <a:p>
            <a:pPr marL="342900" indent="-342900" algn="just">
              <a:lnSpc>
                <a:spcPct val="150000"/>
              </a:lnSpc>
              <a:spcAft>
                <a:spcPts val="1000"/>
              </a:spcAft>
              <a:buFont typeface="Symbol" panose="05050102010706020507" pitchFamily="18" charset="2"/>
              <a:buChar char=""/>
            </a:pPr>
            <a:r>
              <a:rPr lang="es-MX" sz="2000" dirty="0" smtClean="0">
                <a:latin typeface="Arial Black" panose="020B0A04020102020204" pitchFamily="34" charset="0"/>
              </a:rPr>
              <a:t>RC-1033-L. </a:t>
            </a:r>
            <a:r>
              <a:rPr lang="es-MX" sz="2000" dirty="0">
                <a:latin typeface="Arial Black" panose="020B0A04020102020204" pitchFamily="34" charset="0"/>
              </a:rPr>
              <a:t>Planta </a:t>
            </a:r>
            <a:r>
              <a:rPr lang="es-MX" sz="2000" dirty="0" smtClean="0">
                <a:latin typeface="Arial Black" panose="020B0A04020102020204" pitchFamily="34" charset="0"/>
              </a:rPr>
              <a:t>erecta, de ciclo vegetativo intermedio, </a:t>
            </a:r>
            <a:r>
              <a:rPr lang="es-MX" sz="2000" dirty="0">
                <a:latin typeface="Arial Black" panose="020B0A04020102020204" pitchFamily="34" charset="0"/>
              </a:rPr>
              <a:t>con altura promedio de </a:t>
            </a:r>
            <a:r>
              <a:rPr lang="es-MX" sz="2000" dirty="0" smtClean="0">
                <a:latin typeface="Arial Black" panose="020B0A04020102020204" pitchFamily="34" charset="0"/>
              </a:rPr>
              <a:t>1.50 </a:t>
            </a:r>
            <a:r>
              <a:rPr lang="es-MX" sz="2000" dirty="0">
                <a:latin typeface="Arial Black" panose="020B0A04020102020204" pitchFamily="34" charset="0"/>
              </a:rPr>
              <a:t>m y hábito de crecimiento determinado, la floración se inicia  los </a:t>
            </a:r>
            <a:r>
              <a:rPr lang="es-MX" sz="2000" dirty="0" smtClean="0">
                <a:latin typeface="Arial Black" panose="020B0A04020102020204" pitchFamily="34" charset="0"/>
              </a:rPr>
              <a:t>106 </a:t>
            </a:r>
            <a:r>
              <a:rPr lang="es-MX" sz="2000" dirty="0">
                <a:latin typeface="Arial Black" panose="020B0A04020102020204" pitchFamily="34" charset="0"/>
              </a:rPr>
              <a:t>días y </a:t>
            </a:r>
            <a:r>
              <a:rPr lang="es-MX" sz="2000" dirty="0" smtClean="0">
                <a:latin typeface="Arial Black" panose="020B0A04020102020204" pitchFamily="34" charset="0"/>
              </a:rPr>
              <a:t>a la </a:t>
            </a:r>
            <a:r>
              <a:rPr lang="es-MX" sz="2000" dirty="0">
                <a:latin typeface="Arial Black" panose="020B0A04020102020204" pitchFamily="34" charset="0"/>
              </a:rPr>
              <a:t>madurez fisiológica </a:t>
            </a:r>
            <a:r>
              <a:rPr lang="es-MX" sz="2000" dirty="0" smtClean="0">
                <a:latin typeface="Arial Black" panose="020B0A04020102020204" pitchFamily="34" charset="0"/>
              </a:rPr>
              <a:t>en 146; </a:t>
            </a:r>
            <a:r>
              <a:rPr lang="es-MX" sz="2000" dirty="0">
                <a:latin typeface="Arial Black" panose="020B0A04020102020204" pitchFamily="34" charset="0"/>
              </a:rPr>
              <a:t>hojas de color verde claro, con borde aserrado; flores de color amarillo que tornan a color naranja cuando secas. La semilla contiene en promedio </a:t>
            </a:r>
            <a:r>
              <a:rPr lang="es-MX" sz="2000" dirty="0" smtClean="0">
                <a:latin typeface="Arial Black" panose="020B0A04020102020204" pitchFamily="34" charset="0"/>
              </a:rPr>
              <a:t>40.8% </a:t>
            </a:r>
            <a:r>
              <a:rPr lang="es-MX" sz="2000" dirty="0">
                <a:latin typeface="Arial Black" panose="020B0A04020102020204" pitchFamily="34" charset="0"/>
              </a:rPr>
              <a:t>de aceite y 19 % de proteína (</a:t>
            </a:r>
            <a:r>
              <a:rPr lang="es-MX" sz="2000" dirty="0" smtClean="0">
                <a:latin typeface="Arial Black" panose="020B0A04020102020204" pitchFamily="34" charset="0"/>
              </a:rPr>
              <a:t>Borbón-Gracia et al., </a:t>
            </a:r>
            <a:r>
              <a:rPr lang="es-MX" sz="2000" dirty="0">
                <a:latin typeface="Arial Black" panose="020B0A04020102020204" pitchFamily="34" charset="0"/>
              </a:rPr>
              <a:t>2010). </a:t>
            </a:r>
            <a:endParaRPr lang="es-MX" sz="2000" dirty="0" smtClean="0">
              <a:latin typeface="Arial Black" panose="020B0A040201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4837375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45103" y="3272624"/>
            <a:ext cx="10311612" cy="2862322"/>
          </a:xfrm>
          <a:prstGeom prst="rect">
            <a:avLst/>
          </a:prstGeom>
        </p:spPr>
        <p:txBody>
          <a:bodyPr wrap="square">
            <a:spAutoFit/>
          </a:bodyPr>
          <a:lstStyle/>
          <a:p>
            <a:pPr marL="342900" lvl="0" indent="-342900" algn="just">
              <a:lnSpc>
                <a:spcPct val="150000"/>
              </a:lnSpc>
              <a:spcAft>
                <a:spcPts val="1000"/>
              </a:spcAft>
              <a:buFont typeface="Symbol" panose="05050102010706020507" pitchFamily="18" charset="2"/>
              <a:buChar char=""/>
            </a:pPr>
            <a:r>
              <a:rPr lang="es-MX" sz="2000" dirty="0" smtClean="0">
                <a:latin typeface="Arial Black" panose="020B0A04020102020204" pitchFamily="34" charset="0"/>
                <a:ea typeface="Calibri" panose="020F0502020204030204" pitchFamily="34" charset="0"/>
                <a:cs typeface="Arial" panose="020B0604020202020204" pitchFamily="34" charset="0"/>
              </a:rPr>
              <a:t>KINO 76. Rendimiento superior </a:t>
            </a:r>
            <a:r>
              <a:rPr lang="es-MX" sz="2000" dirty="0">
                <a:latin typeface="Arial Black" panose="020B0A04020102020204" pitchFamily="34" charset="0"/>
                <a:ea typeface="Calibri" panose="020F0502020204030204" pitchFamily="34" charset="0"/>
                <a:cs typeface="Arial" panose="020B0604020202020204" pitchFamily="34" charset="0"/>
              </a:rPr>
              <a:t>a las variedades anteriores, su ciclo vegetativo es de 5 a 10 días más largo que GILA y SAFFOLA 208. </a:t>
            </a:r>
            <a:r>
              <a:rPr lang="es-MX" sz="2000" dirty="0" smtClean="0">
                <a:latin typeface="Arial Black" panose="020B0A04020102020204" pitchFamily="34" charset="0"/>
                <a:ea typeface="Calibri" panose="020F0502020204030204" pitchFamily="34" charset="0"/>
                <a:cs typeface="Arial" panose="020B0604020202020204" pitchFamily="34" charset="0"/>
              </a:rPr>
              <a:t>Color </a:t>
            </a:r>
            <a:r>
              <a:rPr lang="es-MX" sz="2000" dirty="0">
                <a:latin typeface="Arial Black" panose="020B0A04020102020204" pitchFamily="34" charset="0"/>
                <a:ea typeface="Calibri" panose="020F0502020204030204" pitchFamily="34" charset="0"/>
                <a:cs typeface="Arial" panose="020B0604020202020204" pitchFamily="34" charset="0"/>
              </a:rPr>
              <a:t>del follaje </a:t>
            </a:r>
            <a:r>
              <a:rPr lang="es-MX" sz="2000" dirty="0" smtClean="0">
                <a:latin typeface="Arial Black" panose="020B0A04020102020204" pitchFamily="34" charset="0"/>
                <a:ea typeface="Calibri" panose="020F0502020204030204" pitchFamily="34" charset="0"/>
                <a:cs typeface="Arial" panose="020B0604020202020204" pitchFamily="34" charset="0"/>
              </a:rPr>
              <a:t>verde </a:t>
            </a:r>
            <a:r>
              <a:rPr lang="es-MX" sz="2000" dirty="0">
                <a:latin typeface="Arial Black" panose="020B0A04020102020204" pitchFamily="34" charset="0"/>
                <a:ea typeface="Calibri" panose="020F0502020204030204" pitchFamily="34" charset="0"/>
                <a:cs typeface="Arial" panose="020B0604020202020204" pitchFamily="34" charset="0"/>
              </a:rPr>
              <a:t>claro, </a:t>
            </a:r>
            <a:r>
              <a:rPr lang="es-MX" sz="2000" dirty="0" smtClean="0">
                <a:latin typeface="Arial Black" panose="020B0A04020102020204" pitchFamily="34" charset="0"/>
                <a:ea typeface="Calibri" panose="020F0502020204030204" pitchFamily="34" charset="0"/>
                <a:cs typeface="Arial" panose="020B0604020202020204" pitchFamily="34" charset="0"/>
              </a:rPr>
              <a:t>flores amarillas </a:t>
            </a:r>
            <a:r>
              <a:rPr lang="es-MX" sz="2000" dirty="0">
                <a:latin typeface="Arial Black" panose="020B0A04020102020204" pitchFamily="34" charset="0"/>
                <a:ea typeface="Calibri" panose="020F0502020204030204" pitchFamily="34" charset="0"/>
                <a:cs typeface="Arial" panose="020B0604020202020204" pitchFamily="34" charset="0"/>
              </a:rPr>
              <a:t>cuando frescas tornándose </a:t>
            </a:r>
            <a:r>
              <a:rPr lang="es-MX" sz="2000" dirty="0" smtClean="0">
                <a:latin typeface="Arial Black" panose="020B0A04020102020204" pitchFamily="34" charset="0"/>
                <a:ea typeface="Calibri" panose="020F0502020204030204" pitchFamily="34" charset="0"/>
                <a:cs typeface="Arial" panose="020B0604020202020204" pitchFamily="34" charset="0"/>
              </a:rPr>
              <a:t>rojizas al </a:t>
            </a:r>
            <a:r>
              <a:rPr lang="es-MX" sz="2000" dirty="0">
                <a:latin typeface="Arial Black" panose="020B0A04020102020204" pitchFamily="34" charset="0"/>
                <a:ea typeface="Calibri" panose="020F0502020204030204" pitchFamily="34" charset="0"/>
                <a:cs typeface="Arial" panose="020B0604020202020204" pitchFamily="34" charset="0"/>
              </a:rPr>
              <a:t>secarse. </a:t>
            </a:r>
            <a:r>
              <a:rPr lang="es-MX" sz="2000" dirty="0" smtClean="0">
                <a:latin typeface="Arial Black" panose="020B0A04020102020204" pitchFamily="34" charset="0"/>
                <a:ea typeface="Calibri" panose="020F0502020204030204" pitchFamily="34" charset="0"/>
                <a:cs typeface="Arial" panose="020B0604020202020204" pitchFamily="34" charset="0"/>
              </a:rPr>
              <a:t>Resistente a </a:t>
            </a:r>
            <a:r>
              <a:rPr lang="es-MX" sz="2000" dirty="0">
                <a:latin typeface="Arial Black" panose="020B0A04020102020204" pitchFamily="34" charset="0"/>
                <a:ea typeface="Calibri" panose="020F0502020204030204" pitchFamily="34" charset="0"/>
                <a:cs typeface="Arial" panose="020B0604020202020204" pitchFamily="34" charset="0"/>
              </a:rPr>
              <a:t>enfermedades de la raíz y del follaje, es semejante a las dos variedades anteriores. Además, es resistente al desgrane y la semilla contiene el 38% de aceite.</a:t>
            </a:r>
            <a:endParaRPr lang="es-MX" sz="2000" dirty="0">
              <a:effectLst/>
              <a:latin typeface="Arial Black" panose="020B0A04020102020204" pitchFamily="34" charset="0"/>
              <a:ea typeface="Calibri" panose="020F0502020204030204" pitchFamily="34" charset="0"/>
              <a:cs typeface="Arial" panose="020B0604020202020204" pitchFamily="34" charset="0"/>
            </a:endParaRPr>
          </a:p>
        </p:txBody>
      </p:sp>
      <p:sp>
        <p:nvSpPr>
          <p:cNvPr id="3" name="Rectángulo 2"/>
          <p:cNvSpPr/>
          <p:nvPr/>
        </p:nvSpPr>
        <p:spPr>
          <a:xfrm>
            <a:off x="785952" y="601038"/>
            <a:ext cx="10429915" cy="2352824"/>
          </a:xfrm>
          <a:prstGeom prst="rect">
            <a:avLst/>
          </a:prstGeom>
        </p:spPr>
        <p:txBody>
          <a:bodyPr wrap="square">
            <a:spAutoFit/>
          </a:bodyPr>
          <a:lstStyle/>
          <a:p>
            <a:pPr marL="342900" lvl="0" indent="-342900" algn="just">
              <a:lnSpc>
                <a:spcPct val="150000"/>
              </a:lnSpc>
              <a:spcAft>
                <a:spcPts val="1000"/>
              </a:spcAft>
              <a:buFont typeface="Symbol" panose="05050102010706020507" pitchFamily="18" charset="2"/>
              <a:buChar char=""/>
            </a:pPr>
            <a:r>
              <a:rPr lang="es-MX" sz="2000" dirty="0">
                <a:latin typeface="Arial Black" panose="020B0A04020102020204" pitchFamily="34" charset="0"/>
                <a:ea typeface="Calibri" panose="020F0502020204030204" pitchFamily="34" charset="0"/>
                <a:cs typeface="Arial" panose="020B0604020202020204" pitchFamily="34" charset="0"/>
              </a:rPr>
              <a:t>SAFFOLA 208. Es muy parecida a GILA en cuanto a ramificación, color de las flores, ciclo vegetativo, resistencia al acame, desgrane y pudrición de la raíz. Alcanza una altura ligeramente superior a GILA (1,50 m) y aunque el rendimiento por hectárea es similar, su contenido de aceite es de 37%.</a:t>
            </a:r>
          </a:p>
        </p:txBody>
      </p:sp>
    </p:spTree>
    <p:extLst>
      <p:ext uri="{BB962C8B-B14F-4D97-AF65-F5344CB8AC3E}">
        <p14:creationId xmlns:p14="http://schemas.microsoft.com/office/powerpoint/2010/main" val="9190865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56527" y="1033473"/>
            <a:ext cx="10428789" cy="3913892"/>
          </a:xfrm>
          <a:prstGeom prst="rect">
            <a:avLst/>
          </a:prstGeom>
        </p:spPr>
        <p:txBody>
          <a:bodyPr wrap="square">
            <a:spAutoFit/>
          </a:bodyPr>
          <a:lstStyle/>
          <a:p>
            <a:pPr marL="342900" lvl="0" indent="-342900" algn="just">
              <a:lnSpc>
                <a:spcPct val="150000"/>
              </a:lnSpc>
              <a:spcAft>
                <a:spcPts val="1000"/>
              </a:spcAft>
              <a:buFont typeface="Symbol" panose="05050102010706020507" pitchFamily="18" charset="2"/>
              <a:buChar char=""/>
            </a:pPr>
            <a:r>
              <a:rPr lang="es-MX" sz="2000" dirty="0" smtClean="0">
                <a:latin typeface="Arial Black" panose="020B0A04020102020204" pitchFamily="34" charset="0"/>
                <a:ea typeface="Calibri" panose="020F0502020204030204" pitchFamily="34" charset="0"/>
                <a:cs typeface="Arial" panose="020B0604020202020204" pitchFamily="34" charset="0"/>
              </a:rPr>
              <a:t>SONORA </a:t>
            </a:r>
            <a:r>
              <a:rPr lang="es-MX" sz="2000" dirty="0">
                <a:latin typeface="Arial Black" panose="020B0A04020102020204" pitchFamily="34" charset="0"/>
                <a:ea typeface="Calibri" panose="020F0502020204030204" pitchFamily="34" charset="0"/>
                <a:cs typeface="Arial" panose="020B0604020202020204" pitchFamily="34" charset="0"/>
              </a:rPr>
              <a:t>92. </a:t>
            </a:r>
            <a:r>
              <a:rPr lang="es-MX" sz="2000" dirty="0" smtClean="0">
                <a:latin typeface="Arial Black" panose="020B0A04020102020204" pitchFamily="34" charset="0"/>
                <a:ea typeface="Calibri" panose="020F0502020204030204" pitchFamily="34" charset="0"/>
                <a:cs typeface="Arial" panose="020B0604020202020204" pitchFamily="34" charset="0"/>
              </a:rPr>
              <a:t>Variedad </a:t>
            </a:r>
            <a:r>
              <a:rPr lang="es-MX" sz="2000" dirty="0">
                <a:latin typeface="Arial Black" panose="020B0A04020102020204" pitchFamily="34" charset="0"/>
                <a:ea typeface="Calibri" panose="020F0502020204030204" pitchFamily="34" charset="0"/>
                <a:cs typeface="Arial" panose="020B0604020202020204" pitchFamily="34" charset="0"/>
              </a:rPr>
              <a:t>tiene una altura promedio de 98 cm en suelo pesado y 145 en suelos francos. </a:t>
            </a:r>
            <a:r>
              <a:rPr lang="es-MX" sz="2000" dirty="0" smtClean="0">
                <a:latin typeface="Arial Black" panose="020B0A04020102020204" pitchFamily="34" charset="0"/>
                <a:ea typeface="Calibri" panose="020F0502020204030204" pitchFamily="34" charset="0"/>
                <a:cs typeface="Arial" panose="020B0604020202020204" pitchFamily="34" charset="0"/>
              </a:rPr>
              <a:t>Flores de </a:t>
            </a:r>
            <a:r>
              <a:rPr lang="es-MX" sz="2000" dirty="0">
                <a:latin typeface="Arial Black" panose="020B0A04020102020204" pitchFamily="34" charset="0"/>
                <a:ea typeface="Calibri" panose="020F0502020204030204" pitchFamily="34" charset="0"/>
                <a:cs typeface="Arial" panose="020B0604020202020204" pitchFamily="34" charset="0"/>
              </a:rPr>
              <a:t>color anaranjado y </a:t>
            </a:r>
            <a:r>
              <a:rPr lang="es-MX" sz="2000" dirty="0" smtClean="0">
                <a:latin typeface="Arial Black" panose="020B0A04020102020204" pitchFamily="34" charset="0"/>
                <a:ea typeface="Calibri" panose="020F0502020204030204" pitchFamily="34" charset="0"/>
                <a:cs typeface="Arial" panose="020B0604020202020204" pitchFamily="34" charset="0"/>
              </a:rPr>
              <a:t>polen </a:t>
            </a:r>
            <a:r>
              <a:rPr lang="es-MX" sz="2000" dirty="0">
                <a:latin typeface="Arial Black" panose="020B0A04020102020204" pitchFamily="34" charset="0"/>
                <a:ea typeface="Calibri" panose="020F0502020204030204" pitchFamily="34" charset="0"/>
                <a:cs typeface="Arial" panose="020B0604020202020204" pitchFamily="34" charset="0"/>
              </a:rPr>
              <a:t>amarillo. El grano es blanco con un contenido de aceite de 41.8 % y su rendimiento es de 4,161 t/ha (Camarillo et al., 2002).</a:t>
            </a:r>
          </a:p>
          <a:p>
            <a:pPr marL="342900" lvl="0" indent="-342900" algn="just">
              <a:lnSpc>
                <a:spcPct val="150000"/>
              </a:lnSpc>
              <a:spcAft>
                <a:spcPts val="1000"/>
              </a:spcAft>
              <a:buFont typeface="Symbol" panose="05050102010706020507" pitchFamily="18" charset="2"/>
              <a:buChar char=""/>
            </a:pPr>
            <a:r>
              <a:rPr lang="es-MX" sz="2000" dirty="0" smtClean="0">
                <a:latin typeface="Arial Black" panose="020B0A04020102020204" pitchFamily="34" charset="0"/>
                <a:ea typeface="Calibri" panose="020F0502020204030204" pitchFamily="34" charset="0"/>
                <a:cs typeface="Arial" panose="020B0604020202020204" pitchFamily="34" charset="0"/>
              </a:rPr>
              <a:t>CW–4440</a:t>
            </a:r>
            <a:r>
              <a:rPr lang="es-MX" sz="2000" dirty="0">
                <a:latin typeface="Arial Black" panose="020B0A04020102020204" pitchFamily="34" charset="0"/>
                <a:ea typeface="Calibri" panose="020F0502020204030204" pitchFamily="34" charset="0"/>
                <a:cs typeface="Arial" panose="020B0604020202020204" pitchFamily="34" charset="0"/>
              </a:rPr>
              <a:t>. Plantas con altura promedio de 126 cm en suelo franco. Flores de color amarillo y grano blanco con un contenido de aceite de 40 %. El rendimiento promedio de esta variedad es de 4,0 t/ha (Camarillo et al., 2002).</a:t>
            </a:r>
            <a:endParaRPr lang="es-MX" sz="2000" dirty="0">
              <a:effectLst/>
              <a:latin typeface="Arial Black" panose="020B0A040201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4922280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664735" y="322276"/>
            <a:ext cx="2821350" cy="400110"/>
          </a:xfrm>
          <a:prstGeom prst="rect">
            <a:avLst/>
          </a:prstGeom>
        </p:spPr>
        <p:txBody>
          <a:bodyPr wrap="none">
            <a:spAutoFit/>
          </a:bodyPr>
          <a:lstStyle/>
          <a:p>
            <a:r>
              <a:rPr lang="es-ES" sz="2000" dirty="0">
                <a:latin typeface="Arial Black" panose="020B0A04020102020204" pitchFamily="34" charset="0"/>
                <a:ea typeface="Times New Roman" panose="02020603050405020304" pitchFamily="18" charset="0"/>
              </a:rPr>
              <a:t>Labores culturales</a:t>
            </a:r>
            <a:endParaRPr lang="es-MX" sz="2000" dirty="0">
              <a:latin typeface="Arial Black" panose="020B0A04020102020204" pitchFamily="34" charset="0"/>
              <a:ea typeface="Times New Roman" panose="02020603050405020304" pitchFamily="18" charset="0"/>
            </a:endParaRPr>
          </a:p>
        </p:txBody>
      </p:sp>
      <p:sp>
        <p:nvSpPr>
          <p:cNvPr id="4" name="Rectángulo 3"/>
          <p:cNvSpPr/>
          <p:nvPr/>
        </p:nvSpPr>
        <p:spPr>
          <a:xfrm>
            <a:off x="643468" y="1210801"/>
            <a:ext cx="10972800" cy="4503797"/>
          </a:xfrm>
          <a:prstGeom prst="rect">
            <a:avLst/>
          </a:prstGeom>
        </p:spPr>
        <p:txBody>
          <a:bodyPr wrap="square">
            <a:spAutoFit/>
          </a:bodyPr>
          <a:lstStyle/>
          <a:p>
            <a:pPr algn="just">
              <a:lnSpc>
                <a:spcPct val="150000"/>
              </a:lnSpc>
              <a:spcAft>
                <a:spcPts val="1000"/>
              </a:spcAft>
            </a:pPr>
            <a:r>
              <a:rPr lang="es-MX" sz="2000" dirty="0">
                <a:latin typeface="Arial Black" panose="020B0A04020102020204" pitchFamily="34" charset="0"/>
                <a:ea typeface="Calibri" panose="020F0502020204030204" pitchFamily="34" charset="0"/>
                <a:cs typeface="Times New Roman" panose="02020603050405020304" pitchFamily="18" charset="0"/>
              </a:rPr>
              <a:t>El cultivo es susceptible a la  competencia con malezas, por lo que se requiere mantenerlo limpio durante los primeros 60 días posteriores a la emergencia.</a:t>
            </a:r>
          </a:p>
          <a:p>
            <a:pPr algn="just">
              <a:lnSpc>
                <a:spcPct val="150000"/>
              </a:lnSpc>
              <a:spcAft>
                <a:spcPts val="1000"/>
              </a:spcAft>
            </a:pPr>
            <a:r>
              <a:rPr lang="es-MX" sz="2000" dirty="0">
                <a:latin typeface="Arial Black" panose="020B0A04020102020204" pitchFamily="34" charset="0"/>
                <a:ea typeface="Calibri" panose="020F0502020204030204" pitchFamily="34" charset="0"/>
                <a:cs typeface="Times New Roman" panose="02020603050405020304" pitchFamily="18" charset="0"/>
              </a:rPr>
              <a:t>Existen dos métodos de control:</a:t>
            </a:r>
          </a:p>
          <a:p>
            <a:pPr algn="just">
              <a:lnSpc>
                <a:spcPct val="150000"/>
              </a:lnSpc>
              <a:spcAft>
                <a:spcPts val="1000"/>
              </a:spcAft>
            </a:pPr>
            <a:r>
              <a:rPr lang="es-MX" sz="2000" dirty="0">
                <a:latin typeface="Arial Black" panose="020B0A04020102020204" pitchFamily="34" charset="0"/>
                <a:ea typeface="Calibri" panose="020F0502020204030204" pitchFamily="34" charset="0"/>
                <a:cs typeface="Times New Roman" panose="02020603050405020304" pitchFamily="18" charset="0"/>
              </a:rPr>
              <a:t>a) mecánico se basa en la aplicación de dos cultivos, a los 20 – 25 días después de la nacencia y a los 50 ò con el primer riego de auxilio. Si la maleza persiste, se puede eliminar manualmente. El efecto nocivo de las malas hierbas se contrarresta aplicando un cultivo ligero, donde los implementos no penetren a mucha profundidad (INIA, 1963). </a:t>
            </a:r>
            <a:endParaRPr lang="es-MX" sz="2000" dirty="0">
              <a:latin typeface="Arial Black" panose="020B0A04020102020204" pitchFamily="34" charset="0"/>
            </a:endParaRPr>
          </a:p>
        </p:txBody>
      </p:sp>
    </p:spTree>
    <p:extLst>
      <p:ext uri="{BB962C8B-B14F-4D97-AF65-F5344CB8AC3E}">
        <p14:creationId xmlns:p14="http://schemas.microsoft.com/office/powerpoint/2010/main" val="3625334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01511" y="494901"/>
            <a:ext cx="10284178" cy="2862322"/>
          </a:xfrm>
          <a:prstGeom prst="rect">
            <a:avLst/>
          </a:prstGeom>
        </p:spPr>
        <p:txBody>
          <a:bodyPr wrap="square">
            <a:spAutoFit/>
          </a:bodyPr>
          <a:lstStyle/>
          <a:p>
            <a:pPr algn="just">
              <a:lnSpc>
                <a:spcPct val="150000"/>
              </a:lnSpc>
              <a:spcAft>
                <a:spcPts val="1000"/>
              </a:spcAft>
            </a:pPr>
            <a:r>
              <a:rPr lang="es-MX" sz="2000" dirty="0" smtClean="0">
                <a:effectLst/>
                <a:latin typeface="Arial Black" panose="020B0A04020102020204" pitchFamily="34" charset="0"/>
                <a:ea typeface="Calibri" panose="020F0502020204030204" pitchFamily="34" charset="0"/>
                <a:cs typeface="Times New Roman" panose="02020603050405020304" pitchFamily="18" charset="0"/>
              </a:rPr>
              <a:t>En México, y para el año 1977 se estimó una superficie cosechada de 398 000 hectáreas, con un rendimiento promedio de 1 319 kg/hectárea (Robles, 1985). El rendimiento promedio en la región de Delicias, Chihuahua fue de 2,5 toneladas por hectárea (Ríos, 1967). Destacan como  productores de cártamo los estados de Sinaloa, Sonora, Tamaulipas y Michoacán (INEGI, 1988).</a:t>
            </a:r>
            <a:endParaRPr lang="es-MX" sz="2000" dirty="0">
              <a:effectLst/>
              <a:latin typeface="Arial Black" panose="020B0A04020102020204" pitchFamily="34" charset="0"/>
              <a:ea typeface="Calibri" panose="020F0502020204030204" pitchFamily="34" charset="0"/>
              <a:cs typeface="Times New Roman" panose="02020603050405020304" pitchFamily="18" charset="0"/>
            </a:endParaRPr>
          </a:p>
        </p:txBody>
      </p:sp>
      <p:sp>
        <p:nvSpPr>
          <p:cNvPr id="3" name="Rectángulo 2"/>
          <p:cNvSpPr/>
          <p:nvPr/>
        </p:nvSpPr>
        <p:spPr>
          <a:xfrm>
            <a:off x="801510" y="4189568"/>
            <a:ext cx="10171289" cy="967829"/>
          </a:xfrm>
          <a:prstGeom prst="rect">
            <a:avLst/>
          </a:prstGeom>
        </p:spPr>
        <p:txBody>
          <a:bodyPr wrap="square">
            <a:spAutoFit/>
          </a:bodyPr>
          <a:lstStyle/>
          <a:p>
            <a:pPr>
              <a:lnSpc>
                <a:spcPct val="150000"/>
              </a:lnSpc>
            </a:pPr>
            <a:r>
              <a:rPr lang="es-MX" sz="2000" dirty="0" smtClean="0">
                <a:effectLst/>
                <a:latin typeface="Arial Black" panose="020B0A04020102020204" pitchFamily="34" charset="0"/>
                <a:ea typeface="Calibri" panose="020F0502020204030204" pitchFamily="34" charset="0"/>
              </a:rPr>
              <a:t>La semilla de cártamo se usa casi en su totalidad en la industria de los aceites comestibles, </a:t>
            </a:r>
            <a:endParaRPr lang="es-MX" sz="2000" dirty="0">
              <a:latin typeface="Arial Black" panose="020B0A04020102020204" pitchFamily="34" charset="0"/>
            </a:endParaRPr>
          </a:p>
        </p:txBody>
      </p:sp>
    </p:spTree>
    <p:extLst>
      <p:ext uri="{BB962C8B-B14F-4D97-AF65-F5344CB8AC3E}">
        <p14:creationId xmlns:p14="http://schemas.microsoft.com/office/powerpoint/2010/main" val="103350815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67643" y="3247485"/>
            <a:ext cx="10035821" cy="2862322"/>
          </a:xfrm>
          <a:prstGeom prst="rect">
            <a:avLst/>
          </a:prstGeom>
        </p:spPr>
        <p:txBody>
          <a:bodyPr wrap="square">
            <a:spAutoFit/>
          </a:bodyPr>
          <a:lstStyle/>
          <a:p>
            <a:pPr algn="just">
              <a:lnSpc>
                <a:spcPct val="150000"/>
              </a:lnSpc>
              <a:spcAft>
                <a:spcPts val="1000"/>
              </a:spcAft>
            </a:pPr>
            <a:r>
              <a:rPr lang="es-MX" sz="2000" dirty="0" smtClean="0">
                <a:latin typeface="Arial Black" panose="020B0A04020102020204" pitchFamily="34" charset="0"/>
                <a:ea typeface="Calibri" panose="020F0502020204030204" pitchFamily="34" charset="0"/>
                <a:cs typeface="Times New Roman" panose="02020603050405020304" pitchFamily="18" charset="0"/>
              </a:rPr>
              <a:t>b</a:t>
            </a:r>
            <a:r>
              <a:rPr lang="es-MX" sz="2000" dirty="0">
                <a:latin typeface="Arial Black" panose="020B0A04020102020204" pitchFamily="34" charset="0"/>
                <a:ea typeface="Calibri" panose="020F0502020204030204" pitchFamily="34" charset="0"/>
                <a:cs typeface="Times New Roman" panose="02020603050405020304" pitchFamily="18" charset="0"/>
              </a:rPr>
              <a:t>)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Químico. Se aplica en preemergencia </a:t>
            </a:r>
            <a:r>
              <a:rPr lang="es-MX" sz="2000" dirty="0">
                <a:latin typeface="Arial Black" panose="020B0A04020102020204" pitchFamily="34" charset="0"/>
                <a:ea typeface="Calibri" panose="020F0502020204030204" pitchFamily="34" charset="0"/>
                <a:cs typeface="Times New Roman" panose="02020603050405020304" pitchFamily="18" charset="0"/>
              </a:rPr>
              <a:t>o en post emergencia,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en </a:t>
            </a:r>
            <a:r>
              <a:rPr lang="es-MX" sz="2000" dirty="0">
                <a:latin typeface="Arial Black" panose="020B0A04020102020204" pitchFamily="34" charset="0"/>
                <a:ea typeface="Calibri" panose="020F0502020204030204" pitchFamily="34" charset="0"/>
                <a:cs typeface="Times New Roman" panose="02020603050405020304" pitchFamily="18" charset="0"/>
              </a:rPr>
              <a:t>el primer caso y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después del </a:t>
            </a:r>
            <a:r>
              <a:rPr lang="es-MX" sz="2000" dirty="0">
                <a:latin typeface="Arial Black" panose="020B0A04020102020204" pitchFamily="34" charset="0"/>
                <a:ea typeface="Calibri" panose="020F0502020204030204" pitchFamily="34" charset="0"/>
                <a:cs typeface="Times New Roman" panose="02020603050405020304" pitchFamily="18" charset="0"/>
              </a:rPr>
              <a:t>primer paso de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rastra, </a:t>
            </a:r>
            <a:r>
              <a:rPr lang="es-MX" sz="2000" dirty="0">
                <a:latin typeface="Arial Black" panose="020B0A04020102020204" pitchFamily="34" charset="0"/>
                <a:ea typeface="Calibri" panose="020F0502020204030204" pitchFamily="34" charset="0"/>
                <a:cs typeface="Times New Roman" panose="02020603050405020304" pitchFamily="18" charset="0"/>
              </a:rPr>
              <a:t>se asperjan sobre el terreno 1 440 gramos por hectárea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de </a:t>
            </a:r>
            <a:r>
              <a:rPr lang="es-MX" sz="2000" dirty="0" err="1" smtClean="0">
                <a:latin typeface="Arial Black" panose="020B0A04020102020204" pitchFamily="34" charset="0"/>
                <a:ea typeface="Calibri" panose="020F0502020204030204" pitchFamily="34" charset="0"/>
                <a:cs typeface="Times New Roman" panose="02020603050405020304" pitchFamily="18" charset="0"/>
              </a:rPr>
              <a:t>Trifuralina</a:t>
            </a:r>
            <a:r>
              <a:rPr lang="es-MX" sz="2000" dirty="0" smtClean="0">
                <a:latin typeface="Arial Black" panose="020B0A04020102020204" pitchFamily="34" charset="0"/>
                <a:ea typeface="Calibri" panose="020F0502020204030204" pitchFamily="34" charset="0"/>
                <a:cs typeface="Times New Roman" panose="02020603050405020304" pitchFamily="18" charset="0"/>
              </a:rPr>
              <a:t>, </a:t>
            </a:r>
            <a:r>
              <a:rPr lang="es-MX" sz="2000" dirty="0">
                <a:latin typeface="Arial Black" panose="020B0A04020102020204" pitchFamily="34" charset="0"/>
                <a:ea typeface="Calibri" panose="020F0502020204030204" pitchFamily="34" charset="0"/>
                <a:cs typeface="Times New Roman" panose="02020603050405020304" pitchFamily="18" charset="0"/>
              </a:rPr>
              <a:t>se incorporan con un paso de rastra, se trazan los surcos y se siembra; en el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segundo, </a:t>
            </a:r>
            <a:r>
              <a:rPr lang="es-MX" sz="2000" dirty="0">
                <a:latin typeface="Arial Black" panose="020B0A04020102020204" pitchFamily="34" charset="0"/>
                <a:ea typeface="Calibri" panose="020F0502020204030204" pitchFamily="34" charset="0"/>
                <a:cs typeface="Times New Roman" panose="02020603050405020304" pitchFamily="18" charset="0"/>
              </a:rPr>
              <a:t>se pueden aplicar </a:t>
            </a:r>
            <a:r>
              <a:rPr lang="es-MX" sz="2000" dirty="0" err="1">
                <a:latin typeface="Arial Black" panose="020B0A04020102020204" pitchFamily="34" charset="0"/>
                <a:ea typeface="Calibri" panose="020F0502020204030204" pitchFamily="34" charset="0"/>
                <a:cs typeface="Times New Roman" panose="02020603050405020304" pitchFamily="18" charset="0"/>
              </a:rPr>
              <a:t>Sethoxidim</a:t>
            </a:r>
            <a:r>
              <a:rPr lang="es-MX" sz="2000" dirty="0">
                <a:latin typeface="Arial Black" panose="020B0A04020102020204" pitchFamily="34" charset="0"/>
                <a:ea typeface="Calibri" panose="020F0502020204030204" pitchFamily="34" charset="0"/>
                <a:cs typeface="Times New Roman" panose="02020603050405020304" pitchFamily="18" charset="0"/>
              </a:rPr>
              <a:t> a dosis de 276 </a:t>
            </a:r>
            <a:r>
              <a:rPr lang="es-MX" sz="2000" dirty="0" err="1">
                <a:latin typeface="Arial Black" panose="020B0A04020102020204" pitchFamily="34" charset="0"/>
                <a:ea typeface="Calibri" panose="020F0502020204030204" pitchFamily="34" charset="0"/>
                <a:cs typeface="Times New Roman" panose="02020603050405020304" pitchFamily="18" charset="0"/>
              </a:rPr>
              <a:t>g.i.a</a:t>
            </a:r>
            <a:r>
              <a:rPr lang="es-MX" sz="2000" dirty="0">
                <a:latin typeface="Arial Black" panose="020B0A04020102020204" pitchFamily="34" charset="0"/>
                <a:ea typeface="Calibri" panose="020F0502020204030204" pitchFamily="34" charset="0"/>
                <a:cs typeface="Times New Roman" panose="02020603050405020304" pitchFamily="18" charset="0"/>
              </a:rPr>
              <a:t>. </a:t>
            </a:r>
            <a:r>
              <a:rPr lang="es-MX" sz="2000" dirty="0" err="1">
                <a:latin typeface="Arial Black" panose="020B0A04020102020204" pitchFamily="34" charset="0"/>
                <a:ea typeface="Calibri" panose="020F0502020204030204" pitchFamily="34" charset="0"/>
                <a:cs typeface="Times New Roman" panose="02020603050405020304" pitchFamily="18" charset="0"/>
              </a:rPr>
              <a:t>ó</a:t>
            </a:r>
            <a:r>
              <a:rPr lang="es-MX" sz="2000" dirty="0">
                <a:latin typeface="Arial Black" panose="020B0A04020102020204" pitchFamily="34" charset="0"/>
                <a:ea typeface="Calibri" panose="020F0502020204030204" pitchFamily="34" charset="0"/>
                <a:cs typeface="Times New Roman" panose="02020603050405020304" pitchFamily="18" charset="0"/>
              </a:rPr>
              <a:t> </a:t>
            </a:r>
            <a:r>
              <a:rPr lang="es-MX" sz="2000" dirty="0" err="1">
                <a:latin typeface="Arial Black" panose="020B0A04020102020204" pitchFamily="34" charset="0"/>
                <a:ea typeface="Calibri" panose="020F0502020204030204" pitchFamily="34" charset="0"/>
                <a:cs typeface="Times New Roman" panose="02020603050405020304" pitchFamily="18" charset="0"/>
              </a:rPr>
              <a:t>Fluazifop</a:t>
            </a:r>
            <a:r>
              <a:rPr lang="es-MX" sz="2000" dirty="0">
                <a:latin typeface="Arial Black" panose="020B0A04020102020204" pitchFamily="34" charset="0"/>
                <a:ea typeface="Calibri" panose="020F0502020204030204" pitchFamily="34" charset="0"/>
                <a:cs typeface="Times New Roman" panose="02020603050405020304" pitchFamily="18" charset="0"/>
              </a:rPr>
              <a:t> </a:t>
            </a:r>
            <a:r>
              <a:rPr lang="es-MX" sz="2000" dirty="0" err="1">
                <a:latin typeface="Arial Black" panose="020B0A04020102020204" pitchFamily="34" charset="0"/>
                <a:ea typeface="Calibri" panose="020F0502020204030204" pitchFamily="34" charset="0"/>
                <a:cs typeface="Times New Roman" panose="02020603050405020304" pitchFamily="18" charset="0"/>
              </a:rPr>
              <a:t>g.i.a</a:t>
            </a:r>
            <a:r>
              <a:rPr lang="es-MX" sz="2000" dirty="0">
                <a:latin typeface="Arial Black" panose="020B0A04020102020204" pitchFamily="34" charset="0"/>
                <a:ea typeface="Calibri" panose="020F0502020204030204" pitchFamily="34" charset="0"/>
                <a:cs typeface="Times New Roman" panose="02020603050405020304" pitchFamily="18" charset="0"/>
              </a:rPr>
              <a:t> por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hectárea</a:t>
            </a:r>
            <a:r>
              <a:rPr lang="es-MX" sz="2000" dirty="0">
                <a:latin typeface="Arial Black" panose="020B0A04020102020204" pitchFamily="34" charset="0"/>
                <a:ea typeface="Calibri" panose="020F0502020204030204" pitchFamily="34" charset="0"/>
                <a:cs typeface="Times New Roman" panose="02020603050405020304" pitchFamily="18" charset="0"/>
              </a:rPr>
              <a:t>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(Camarillo </a:t>
            </a:r>
            <a:r>
              <a:rPr lang="es-MX" sz="2000" dirty="0">
                <a:latin typeface="Arial Black" panose="020B0A04020102020204" pitchFamily="34" charset="0"/>
                <a:ea typeface="Calibri" panose="020F0502020204030204" pitchFamily="34" charset="0"/>
                <a:cs typeface="Times New Roman" panose="02020603050405020304" pitchFamily="18" charset="0"/>
              </a:rPr>
              <a:t>et al., 2002</a:t>
            </a:r>
            <a:r>
              <a:rPr lang="es-MX" sz="2000" dirty="0" smtClean="0">
                <a:latin typeface="Arial Black" panose="020B0A04020102020204" pitchFamily="34" charset="0"/>
                <a:ea typeface="Calibri" panose="020F0502020204030204" pitchFamily="34" charset="0"/>
                <a:cs typeface="Times New Roman" panose="02020603050405020304" pitchFamily="18" charset="0"/>
              </a:rPr>
              <a:t>).</a:t>
            </a:r>
            <a:endParaRPr lang="es-MX" sz="2000" dirty="0">
              <a:latin typeface="Arial Black" panose="020B0A04020102020204" pitchFamily="34" charset="0"/>
              <a:ea typeface="Calibri" panose="020F0502020204030204" pitchFamily="34" charset="0"/>
              <a:cs typeface="Times New Roman" panose="02020603050405020304" pitchFamily="18" charset="0"/>
            </a:endParaRPr>
          </a:p>
        </p:txBody>
      </p:sp>
      <p:sp>
        <p:nvSpPr>
          <p:cNvPr id="3" name="Rectángulo 2"/>
          <p:cNvSpPr/>
          <p:nvPr/>
        </p:nvSpPr>
        <p:spPr>
          <a:xfrm>
            <a:off x="767643" y="914948"/>
            <a:ext cx="9629423" cy="1938992"/>
          </a:xfrm>
          <a:prstGeom prst="rect">
            <a:avLst/>
          </a:prstGeom>
        </p:spPr>
        <p:txBody>
          <a:bodyPr wrap="square">
            <a:spAutoFit/>
          </a:bodyPr>
          <a:lstStyle/>
          <a:p>
            <a:pPr>
              <a:lnSpc>
                <a:spcPct val="150000"/>
              </a:lnSpc>
            </a:pPr>
            <a:r>
              <a:rPr lang="es-MX" sz="2000" dirty="0">
                <a:latin typeface="Arial Black" panose="020B0A04020102020204" pitchFamily="34" charset="0"/>
                <a:ea typeface="Calibri" panose="020F0502020204030204" pitchFamily="34" charset="0"/>
              </a:rPr>
              <a:t>En los suelos de barrial, es conveniente hacer dos o tres labores de cultivo antes de dar el primer riego de auxilio. En suelos de aluvión, deben realizarse de dos a tres labores de cultivo dentro de los primeros 50 </a:t>
            </a:r>
            <a:r>
              <a:rPr lang="es-MX" sz="2000" dirty="0" smtClean="0">
                <a:latin typeface="Arial Black" panose="020B0A04020102020204" pitchFamily="34" charset="0"/>
                <a:ea typeface="Calibri" panose="020F0502020204030204" pitchFamily="34" charset="0"/>
              </a:rPr>
              <a:t>o </a:t>
            </a:r>
            <a:r>
              <a:rPr lang="es-MX" sz="2000" dirty="0">
                <a:latin typeface="Arial Black" panose="020B0A04020102020204" pitchFamily="34" charset="0"/>
                <a:ea typeface="Calibri" panose="020F0502020204030204" pitchFamily="34" charset="0"/>
              </a:rPr>
              <a:t>60 días después de la siembra (SARH, 1986)</a:t>
            </a:r>
            <a:endParaRPr lang="es-MX" sz="2000" dirty="0"/>
          </a:p>
        </p:txBody>
      </p:sp>
    </p:spTree>
    <p:extLst>
      <p:ext uri="{BB962C8B-B14F-4D97-AF65-F5344CB8AC3E}">
        <p14:creationId xmlns:p14="http://schemas.microsoft.com/office/powerpoint/2010/main" val="337032034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99911" y="1301486"/>
            <a:ext cx="10713156" cy="4375557"/>
          </a:xfrm>
          <a:prstGeom prst="rect">
            <a:avLst/>
          </a:prstGeom>
        </p:spPr>
        <p:txBody>
          <a:bodyPr wrap="square">
            <a:spAutoFit/>
          </a:bodyPr>
          <a:lstStyle/>
          <a:p>
            <a:pPr algn="just">
              <a:lnSpc>
                <a:spcPct val="150000"/>
              </a:lnSpc>
              <a:spcAft>
                <a:spcPts val="1000"/>
              </a:spcAft>
            </a:pPr>
            <a:r>
              <a:rPr lang="es-MX" sz="2000" dirty="0" smtClean="0">
                <a:latin typeface="Arial Black" panose="020B0A04020102020204" pitchFamily="34" charset="0"/>
                <a:ea typeface="Calibri" panose="020F0502020204030204" pitchFamily="34" charset="0"/>
                <a:cs typeface="Times New Roman" panose="02020603050405020304" pitchFamily="18" charset="0"/>
              </a:rPr>
              <a:t>El riego de pre siembra debe ser profundo, para tener humedad </a:t>
            </a:r>
            <a:r>
              <a:rPr lang="es-MX" sz="2000" dirty="0">
                <a:latin typeface="Arial Black" panose="020B0A04020102020204" pitchFamily="34" charset="0"/>
                <a:ea typeface="Calibri" panose="020F0502020204030204" pitchFamily="34" charset="0"/>
                <a:cs typeface="Times New Roman" panose="02020603050405020304" pitchFamily="18" charset="0"/>
              </a:rPr>
              <a:t>disponible durante el periodo de germinación.</a:t>
            </a:r>
          </a:p>
          <a:p>
            <a:pPr algn="just">
              <a:lnSpc>
                <a:spcPct val="150000"/>
              </a:lnSpc>
              <a:spcAft>
                <a:spcPts val="1000"/>
              </a:spcAft>
            </a:pPr>
            <a:r>
              <a:rPr lang="es-MX" sz="2000" dirty="0" smtClean="0">
                <a:latin typeface="Arial Black" panose="020B0A04020102020204" pitchFamily="34" charset="0"/>
                <a:ea typeface="Calibri" panose="020F0502020204030204" pitchFamily="34" charset="0"/>
                <a:cs typeface="Times New Roman" panose="02020603050405020304" pitchFamily="18" charset="0"/>
              </a:rPr>
              <a:t>El cultivo necesita de tres a cuatro riegos ligeros. </a:t>
            </a:r>
            <a:r>
              <a:rPr lang="es-MX" sz="2000" dirty="0">
                <a:latin typeface="Arial Black" panose="020B0A04020102020204" pitchFamily="34" charset="0"/>
                <a:ea typeface="Calibri" panose="020F0502020204030204" pitchFamily="34" charset="0"/>
                <a:cs typeface="Times New Roman" panose="02020603050405020304" pitchFamily="18" charset="0"/>
              </a:rPr>
              <a:t>El primer riego de auxilio se aplica inmediatamente después del letargo de la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planta. </a:t>
            </a:r>
            <a:r>
              <a:rPr lang="es-MX" sz="2000" dirty="0">
                <a:latin typeface="Arial Black" panose="020B0A04020102020204" pitchFamily="34" charset="0"/>
                <a:ea typeface="Calibri" panose="020F0502020204030204" pitchFamily="34" charset="0"/>
                <a:cs typeface="Times New Roman" panose="02020603050405020304" pitchFamily="18" charset="0"/>
              </a:rPr>
              <a:t>El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segundo, </a:t>
            </a:r>
            <a:r>
              <a:rPr lang="es-MX" sz="2000" dirty="0">
                <a:latin typeface="Arial Black" panose="020B0A04020102020204" pitchFamily="34" charset="0"/>
                <a:ea typeface="Calibri" panose="020F0502020204030204" pitchFamily="34" charset="0"/>
                <a:cs typeface="Times New Roman" panose="02020603050405020304" pitchFamily="18" charset="0"/>
              </a:rPr>
              <a:t>cuando empieza a crecer el tallo que va a formar las ramificaciones, debiendo aplicarse antes de que emerjan las ramas. El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tercero </a:t>
            </a:r>
            <a:r>
              <a:rPr lang="es-MX" sz="2000" dirty="0">
                <a:latin typeface="Arial Black" panose="020B0A04020102020204" pitchFamily="34" charset="0"/>
                <a:ea typeface="Calibri" panose="020F0502020204030204" pitchFamily="34" charset="0"/>
                <a:cs typeface="Times New Roman" panose="02020603050405020304" pitchFamily="18" charset="0"/>
              </a:rPr>
              <a:t>se aplica cuando las plantas han terminado de ramificar e inician la formación de botones florales. El último riego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se aplica al llenado </a:t>
            </a:r>
            <a:r>
              <a:rPr lang="es-MX" sz="2000" dirty="0">
                <a:latin typeface="Arial Black" panose="020B0A04020102020204" pitchFamily="34" charset="0"/>
                <a:ea typeface="Calibri" panose="020F0502020204030204" pitchFamily="34" charset="0"/>
                <a:cs typeface="Times New Roman" panose="02020603050405020304" pitchFamily="18" charset="0"/>
              </a:rPr>
              <a:t>de fruto y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formación </a:t>
            </a:r>
            <a:r>
              <a:rPr lang="es-MX" sz="2000" dirty="0">
                <a:latin typeface="Arial Black" panose="020B0A04020102020204" pitchFamily="34" charset="0"/>
                <a:ea typeface="Calibri" panose="020F0502020204030204" pitchFamily="34" charset="0"/>
                <a:cs typeface="Times New Roman" panose="02020603050405020304" pitchFamily="18" charset="0"/>
              </a:rPr>
              <a:t>de la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semilla (</a:t>
            </a:r>
            <a:r>
              <a:rPr lang="es-MX" sz="2000" dirty="0">
                <a:latin typeface="Arial Black" panose="020B0A04020102020204" pitchFamily="34" charset="0"/>
                <a:ea typeface="Calibri" panose="020F0502020204030204" pitchFamily="34" charset="0"/>
                <a:cs typeface="Times New Roman" panose="02020603050405020304" pitchFamily="18" charset="0"/>
              </a:rPr>
              <a:t>Ríos, 1967). </a:t>
            </a:r>
            <a:endParaRPr lang="es-MX" sz="2000" dirty="0" smtClean="0">
              <a:latin typeface="Arial Black" panose="020B0A04020102020204" pitchFamily="34" charset="0"/>
              <a:ea typeface="Calibri" panose="020F0502020204030204" pitchFamily="34" charset="0"/>
              <a:cs typeface="Times New Roman" panose="02020603050405020304" pitchFamily="18" charset="0"/>
            </a:endParaRPr>
          </a:p>
        </p:txBody>
      </p:sp>
      <p:sp>
        <p:nvSpPr>
          <p:cNvPr id="3" name="Rectángulo 2"/>
          <p:cNvSpPr/>
          <p:nvPr/>
        </p:nvSpPr>
        <p:spPr>
          <a:xfrm>
            <a:off x="699911" y="425817"/>
            <a:ext cx="1146468" cy="400110"/>
          </a:xfrm>
          <a:prstGeom prst="rect">
            <a:avLst/>
          </a:prstGeom>
        </p:spPr>
        <p:txBody>
          <a:bodyPr wrap="none">
            <a:spAutoFit/>
          </a:bodyPr>
          <a:lstStyle/>
          <a:p>
            <a:r>
              <a:rPr lang="es-ES" sz="2000" dirty="0">
                <a:latin typeface="Arial Black" panose="020B0A04020102020204" pitchFamily="34" charset="0"/>
                <a:ea typeface="Times New Roman" panose="02020603050405020304" pitchFamily="18" charset="0"/>
              </a:rPr>
              <a:t>Riegos</a:t>
            </a:r>
            <a:endParaRPr lang="es-MX" sz="2000" dirty="0">
              <a:latin typeface="Arial Black" panose="020B0A04020102020204" pitchFamily="34" charset="0"/>
              <a:ea typeface="Times New Roman" panose="02020603050405020304" pitchFamily="18" charset="0"/>
            </a:endParaRPr>
          </a:p>
        </p:txBody>
      </p:sp>
    </p:spTree>
    <p:extLst>
      <p:ext uri="{BB962C8B-B14F-4D97-AF65-F5344CB8AC3E}">
        <p14:creationId xmlns:p14="http://schemas.microsoft.com/office/powerpoint/2010/main" val="6493704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01256" y="1334266"/>
            <a:ext cx="10227733" cy="5122813"/>
          </a:xfrm>
          <a:prstGeom prst="rect">
            <a:avLst/>
          </a:prstGeom>
        </p:spPr>
        <p:txBody>
          <a:bodyPr wrap="square">
            <a:spAutoFit/>
          </a:bodyPr>
          <a:lstStyle/>
          <a:p>
            <a:pPr>
              <a:lnSpc>
                <a:spcPct val="150000"/>
              </a:lnSpc>
            </a:pPr>
            <a:r>
              <a:rPr lang="es-MX" sz="2000" b="1" dirty="0" smtClean="0">
                <a:latin typeface="Arial Black" panose="020B0A04020102020204" pitchFamily="34" charset="0"/>
                <a:ea typeface="Times New Roman" panose="02020603050405020304" pitchFamily="18" charset="0"/>
              </a:rPr>
              <a:t>L</a:t>
            </a:r>
            <a:r>
              <a:rPr lang="es-MX" sz="2000" dirty="0" smtClean="0">
                <a:latin typeface="Arial Black" panose="020B0A04020102020204" pitchFamily="34" charset="0"/>
                <a:ea typeface="Calibri" panose="020F0502020204030204" pitchFamily="34" charset="0"/>
                <a:cs typeface="Times New Roman" panose="02020603050405020304" pitchFamily="18" charset="0"/>
              </a:rPr>
              <a:t>a cantidad de </a:t>
            </a:r>
            <a:r>
              <a:rPr lang="es-MX" sz="2000" dirty="0">
                <a:latin typeface="Arial Black" panose="020B0A04020102020204" pitchFamily="34" charset="0"/>
                <a:ea typeface="Calibri" panose="020F0502020204030204" pitchFamily="34" charset="0"/>
                <a:cs typeface="Times New Roman" panose="02020603050405020304" pitchFamily="18" charset="0"/>
              </a:rPr>
              <a:t>nitrógeno e muy variable,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va </a:t>
            </a:r>
            <a:r>
              <a:rPr lang="es-MX" sz="2000" dirty="0">
                <a:latin typeface="Arial Black" panose="020B0A04020102020204" pitchFamily="34" charset="0"/>
                <a:ea typeface="Calibri" panose="020F0502020204030204" pitchFamily="34" charset="0"/>
                <a:cs typeface="Times New Roman" panose="02020603050405020304" pitchFamily="18" charset="0"/>
              </a:rPr>
              <a:t>de 60, 80, 110 hasta 125 kilogramos por hectárea. En las regiones de Mexicali y San Luis Rio Colorado, se recomienda aplicar 120 unidades de nitrógeno en suelos franco y franco arenosos y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en suelos </a:t>
            </a:r>
            <a:r>
              <a:rPr lang="es-MX" sz="2000" dirty="0">
                <a:latin typeface="Arial Black" panose="020B0A04020102020204" pitchFamily="34" charset="0"/>
                <a:ea typeface="Calibri" panose="020F0502020204030204" pitchFamily="34" charset="0"/>
                <a:cs typeface="Times New Roman" panose="02020603050405020304" pitchFamily="18" charset="0"/>
              </a:rPr>
              <a:t>pesados recomiendan hasta 250 unidades. Colocando la mitad al momento de la siembra y el resto con el primer riego. </a:t>
            </a:r>
            <a:endParaRPr lang="es-MX" sz="2000" dirty="0" smtClean="0">
              <a:latin typeface="Arial Black" panose="020B0A04020102020204" pitchFamily="34" charset="0"/>
              <a:ea typeface="Calibri" panose="020F0502020204030204" pitchFamily="34" charset="0"/>
              <a:cs typeface="Times New Roman" panose="02020603050405020304" pitchFamily="18" charset="0"/>
            </a:endParaRPr>
          </a:p>
          <a:p>
            <a:pPr>
              <a:lnSpc>
                <a:spcPct val="150000"/>
              </a:lnSpc>
            </a:pPr>
            <a:endParaRPr lang="es-MX" sz="2000" dirty="0">
              <a:latin typeface="Arial Black" panose="020B0A04020102020204" pitchFamily="34" charset="0"/>
              <a:ea typeface="Calibri" panose="020F0502020204030204" pitchFamily="34" charset="0"/>
              <a:cs typeface="Times New Roman" panose="02020603050405020304" pitchFamily="18" charset="0"/>
            </a:endParaRPr>
          </a:p>
          <a:p>
            <a:pPr>
              <a:lnSpc>
                <a:spcPct val="150000"/>
              </a:lnSpc>
            </a:pPr>
            <a:r>
              <a:rPr lang="es-MX" sz="2000" dirty="0" smtClean="0">
                <a:latin typeface="Arial Black" panose="020B0A04020102020204" pitchFamily="34" charset="0"/>
                <a:ea typeface="Calibri" panose="020F0502020204030204" pitchFamily="34" charset="0"/>
                <a:cs typeface="Times New Roman" panose="02020603050405020304" pitchFamily="18" charset="0"/>
              </a:rPr>
              <a:t>En cuanto a </a:t>
            </a:r>
            <a:r>
              <a:rPr lang="es-MX" sz="2000" dirty="0">
                <a:latin typeface="Arial Black" panose="020B0A04020102020204" pitchFamily="34" charset="0"/>
                <a:ea typeface="Calibri" panose="020F0502020204030204" pitchFamily="34" charset="0"/>
                <a:cs typeface="Times New Roman" panose="02020603050405020304" pitchFamily="18" charset="0"/>
              </a:rPr>
              <a:t>fósforo, se utilizan dosis de 40, 60 y 80 unidades (INIA, 1962; INIA, 1963; Ríos, 1967). Se recomienda aplicar todo el fósforo en el momento de la siembra y repartir el nitrógeno entre la siembra y la primera escarda. </a:t>
            </a:r>
            <a:endParaRPr lang="es-MX" sz="2000" dirty="0">
              <a:effectLst/>
              <a:latin typeface="Arial Black" panose="020B0A04020102020204" pitchFamily="34" charset="0"/>
              <a:ea typeface="Calibri" panose="020F0502020204030204" pitchFamily="34" charset="0"/>
              <a:cs typeface="Times New Roman" panose="02020603050405020304" pitchFamily="18" charset="0"/>
            </a:endParaRPr>
          </a:p>
        </p:txBody>
      </p:sp>
      <p:sp>
        <p:nvSpPr>
          <p:cNvPr id="3" name="Rectángulo 2"/>
          <p:cNvSpPr/>
          <p:nvPr/>
        </p:nvSpPr>
        <p:spPr>
          <a:xfrm>
            <a:off x="701256" y="558535"/>
            <a:ext cx="1927900" cy="400110"/>
          </a:xfrm>
          <a:prstGeom prst="rect">
            <a:avLst/>
          </a:prstGeom>
        </p:spPr>
        <p:txBody>
          <a:bodyPr wrap="none">
            <a:spAutoFit/>
          </a:bodyPr>
          <a:lstStyle/>
          <a:p>
            <a:r>
              <a:rPr lang="es-ES" sz="2000" dirty="0">
                <a:latin typeface="Arial Black" panose="020B0A04020102020204" pitchFamily="34" charset="0"/>
                <a:ea typeface="Times New Roman" panose="02020603050405020304" pitchFamily="18" charset="0"/>
              </a:rPr>
              <a:t>Fertilización</a:t>
            </a:r>
            <a:endParaRPr lang="es-MX" sz="2000" dirty="0">
              <a:latin typeface="Arial Black" panose="020B0A04020102020204" pitchFamily="34" charset="0"/>
            </a:endParaRPr>
          </a:p>
        </p:txBody>
      </p:sp>
    </p:spTree>
    <p:extLst>
      <p:ext uri="{BB962C8B-B14F-4D97-AF65-F5344CB8AC3E}">
        <p14:creationId xmlns:p14="http://schemas.microsoft.com/office/powerpoint/2010/main" val="340721903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644680" y="252539"/>
            <a:ext cx="2247859"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MX" sz="1600" i="0" u="none" strike="noStrike" cap="none" normalizeH="0" baseline="0" dirty="0" smtClean="0">
                <a:ln>
                  <a:noFill/>
                </a:ln>
                <a:solidFill>
                  <a:schemeClr val="tx1"/>
                </a:solidFill>
                <a:effectLst/>
                <a:latin typeface="Arial Black" panose="020B0A04020102020204" pitchFamily="34" charset="0"/>
                <a:ea typeface="Times New Roman" panose="02020603050405020304" pitchFamily="18" charset="0"/>
                <a:cs typeface="Arial" panose="020B0604020202020204" pitchFamily="34" charset="0"/>
              </a:rPr>
              <a:t>P</a:t>
            </a:r>
            <a:r>
              <a:rPr kumimoji="0" lang="es-ES" altLang="es-MX" sz="1600" i="0" u="none" strike="noStrike" cap="none" normalizeH="0" baseline="0" dirty="0" smtClean="0" bmk="">
                <a:ln>
                  <a:noFill/>
                </a:ln>
                <a:solidFill>
                  <a:schemeClr val="tx1"/>
                </a:solidFill>
                <a:effectLst/>
                <a:latin typeface="Arial Black" panose="020B0A04020102020204" pitchFamily="34" charset="0"/>
                <a:ea typeface="Times New Roman" panose="02020603050405020304" pitchFamily="18" charset="0"/>
                <a:cs typeface="Arial" panose="020B0604020202020204" pitchFamily="34" charset="0"/>
              </a:rPr>
              <a:t>rincipales plagas</a:t>
            </a:r>
            <a:endParaRPr kumimoji="0" lang="es-ES" altLang="es-MX" sz="1600" i="0" u="none" strike="noStrike" cap="none" normalizeH="0" baseline="0" dirty="0" smtClean="0">
              <a:ln>
                <a:noFill/>
              </a:ln>
              <a:solidFill>
                <a:schemeClr val="tx1"/>
              </a:solidFill>
              <a:effectLst/>
              <a:latin typeface="Arial Black" panose="020B0A04020102020204" pitchFamily="34" charset="0"/>
              <a:ea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altLang="es-MX" sz="1600" i="0" u="none" strike="noStrike" cap="none" normalizeH="0" baseline="0" dirty="0" smtClean="0">
              <a:ln>
                <a:noFill/>
              </a:ln>
              <a:solidFill>
                <a:schemeClr val="tx1"/>
              </a:solidFill>
              <a:effectLst/>
              <a:latin typeface="Arial Black" panose="020B0A04020102020204" pitchFamily="34" charset="0"/>
            </a:endParaRPr>
          </a:p>
        </p:txBody>
      </p:sp>
      <p:graphicFrame>
        <p:nvGraphicFramePr>
          <p:cNvPr id="4" name="Tabla 3"/>
          <p:cNvGraphicFramePr>
            <a:graphicFrameLocks noGrp="1"/>
          </p:cNvGraphicFramePr>
          <p:nvPr>
            <p:extLst>
              <p:ext uri="{D42A27DB-BD31-4B8C-83A1-F6EECF244321}">
                <p14:modId xmlns:p14="http://schemas.microsoft.com/office/powerpoint/2010/main" val="2750013802"/>
              </p:ext>
            </p:extLst>
          </p:nvPr>
        </p:nvGraphicFramePr>
        <p:xfrm>
          <a:off x="722488" y="1650365"/>
          <a:ext cx="10701868" cy="4389120"/>
        </p:xfrm>
        <a:graphic>
          <a:graphicData uri="http://schemas.openxmlformats.org/drawingml/2006/table">
            <a:tbl>
              <a:tblPr firstRow="1" firstCol="1" bandRow="1">
                <a:tableStyleId>{5C22544A-7EE6-4342-B048-85BDC9FD1C3A}</a:tableStyleId>
              </a:tblPr>
              <a:tblGrid>
                <a:gridCol w="5561251"/>
                <a:gridCol w="2965382"/>
                <a:gridCol w="2175235"/>
              </a:tblGrid>
              <a:tr h="140366">
                <a:tc>
                  <a:txBody>
                    <a:bodyPr/>
                    <a:lstStyle/>
                    <a:p>
                      <a:pPr algn="just">
                        <a:lnSpc>
                          <a:spcPct val="150000"/>
                        </a:lnSpc>
                        <a:spcAft>
                          <a:spcPts val="0"/>
                        </a:spcAft>
                      </a:pPr>
                      <a:r>
                        <a:rPr lang="es-ES" sz="1200" b="1" dirty="0">
                          <a:solidFill>
                            <a:schemeClr val="tx1"/>
                          </a:solidFill>
                          <a:effectLst/>
                        </a:rPr>
                        <a:t>PLAGA</a:t>
                      </a:r>
                      <a:endParaRPr lang="es-MX"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110" marR="42110" marT="0" marB="0"/>
                </a:tc>
                <a:tc>
                  <a:txBody>
                    <a:bodyPr/>
                    <a:lstStyle/>
                    <a:p>
                      <a:pPr algn="just">
                        <a:lnSpc>
                          <a:spcPct val="150000"/>
                        </a:lnSpc>
                        <a:spcAft>
                          <a:spcPts val="0"/>
                        </a:spcAft>
                      </a:pPr>
                      <a:r>
                        <a:rPr lang="es-ES" sz="1200" b="1">
                          <a:solidFill>
                            <a:schemeClr val="tx1"/>
                          </a:solidFill>
                          <a:effectLst/>
                        </a:rPr>
                        <a:t>PRODUCTO</a:t>
                      </a:r>
                      <a:endParaRPr lang="es-MX"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110" marR="42110" marT="0" marB="0"/>
                </a:tc>
                <a:tc>
                  <a:txBody>
                    <a:bodyPr/>
                    <a:lstStyle/>
                    <a:p>
                      <a:pPr algn="just">
                        <a:lnSpc>
                          <a:spcPct val="150000"/>
                        </a:lnSpc>
                        <a:spcAft>
                          <a:spcPts val="0"/>
                        </a:spcAft>
                      </a:pPr>
                      <a:r>
                        <a:rPr lang="es-ES" sz="1200" b="1">
                          <a:solidFill>
                            <a:schemeClr val="tx1"/>
                          </a:solidFill>
                          <a:effectLst/>
                        </a:rPr>
                        <a:t>Kg ó l/ha</a:t>
                      </a:r>
                      <a:endParaRPr lang="es-MX"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110" marR="42110" marT="0" marB="0"/>
                </a:tc>
              </a:tr>
              <a:tr h="561463">
                <a:tc>
                  <a:txBody>
                    <a:bodyPr/>
                    <a:lstStyle/>
                    <a:p>
                      <a:pPr algn="just">
                        <a:lnSpc>
                          <a:spcPct val="150000"/>
                        </a:lnSpc>
                        <a:spcAft>
                          <a:spcPts val="0"/>
                        </a:spcAft>
                      </a:pPr>
                      <a:r>
                        <a:rPr lang="es-ES" sz="1200" b="1" dirty="0">
                          <a:solidFill>
                            <a:schemeClr val="tx1"/>
                          </a:solidFill>
                          <a:effectLst/>
                        </a:rPr>
                        <a:t>Gusano </a:t>
                      </a:r>
                      <a:r>
                        <a:rPr lang="es-ES" sz="1200" b="1" dirty="0" err="1">
                          <a:solidFill>
                            <a:schemeClr val="tx1"/>
                          </a:solidFill>
                          <a:effectLst/>
                        </a:rPr>
                        <a:t>trozador</a:t>
                      </a:r>
                      <a:r>
                        <a:rPr lang="es-ES" sz="1200" b="1" dirty="0">
                          <a:solidFill>
                            <a:schemeClr val="tx1"/>
                          </a:solidFill>
                          <a:effectLst/>
                        </a:rPr>
                        <a:t>. </a:t>
                      </a:r>
                      <a:r>
                        <a:rPr lang="es-ES" sz="1200" b="1" dirty="0" err="1">
                          <a:solidFill>
                            <a:schemeClr val="tx1"/>
                          </a:solidFill>
                          <a:effectLst/>
                        </a:rPr>
                        <a:t>Peridroma</a:t>
                      </a:r>
                      <a:r>
                        <a:rPr lang="es-ES" sz="1200" b="1" dirty="0">
                          <a:solidFill>
                            <a:schemeClr val="tx1"/>
                          </a:solidFill>
                          <a:effectLst/>
                        </a:rPr>
                        <a:t> </a:t>
                      </a:r>
                      <a:r>
                        <a:rPr lang="es-ES" sz="1200" b="1" dirty="0" err="1">
                          <a:solidFill>
                            <a:schemeClr val="tx1"/>
                          </a:solidFill>
                          <a:effectLst/>
                        </a:rPr>
                        <a:t>saucia</a:t>
                      </a:r>
                      <a:r>
                        <a:rPr lang="es-ES" sz="1200" b="1" dirty="0">
                          <a:solidFill>
                            <a:schemeClr val="tx1"/>
                          </a:solidFill>
                          <a:effectLst/>
                        </a:rPr>
                        <a:t>, </a:t>
                      </a:r>
                      <a:r>
                        <a:rPr lang="es-ES" sz="1200" b="1" dirty="0" err="1">
                          <a:solidFill>
                            <a:schemeClr val="tx1"/>
                          </a:solidFill>
                          <a:effectLst/>
                        </a:rPr>
                        <a:t>Agrotis</a:t>
                      </a:r>
                      <a:r>
                        <a:rPr lang="es-ES" sz="1200" b="1" dirty="0">
                          <a:solidFill>
                            <a:schemeClr val="tx1"/>
                          </a:solidFill>
                          <a:effectLst/>
                        </a:rPr>
                        <a:t> </a:t>
                      </a:r>
                      <a:r>
                        <a:rPr lang="es-ES" sz="1200" b="1" dirty="0" err="1">
                          <a:solidFill>
                            <a:schemeClr val="tx1"/>
                          </a:solidFill>
                          <a:effectLst/>
                        </a:rPr>
                        <a:t>melefida</a:t>
                      </a:r>
                      <a:r>
                        <a:rPr lang="es-ES" sz="1200" b="1" dirty="0">
                          <a:solidFill>
                            <a:schemeClr val="tx1"/>
                          </a:solidFill>
                          <a:effectLst/>
                        </a:rPr>
                        <a:t>, </a:t>
                      </a:r>
                      <a:r>
                        <a:rPr lang="es-ES" sz="1200" b="1" dirty="0" err="1">
                          <a:solidFill>
                            <a:schemeClr val="tx1"/>
                          </a:solidFill>
                          <a:effectLst/>
                        </a:rPr>
                        <a:t>Agrotis</a:t>
                      </a:r>
                      <a:r>
                        <a:rPr lang="es-ES" sz="1200" b="1" dirty="0">
                          <a:solidFill>
                            <a:schemeClr val="tx1"/>
                          </a:solidFill>
                          <a:effectLst/>
                        </a:rPr>
                        <a:t> ípsilon, </a:t>
                      </a:r>
                      <a:r>
                        <a:rPr lang="es-ES" sz="1200" b="1" dirty="0" err="1">
                          <a:solidFill>
                            <a:schemeClr val="tx1"/>
                          </a:solidFill>
                          <a:effectLst/>
                        </a:rPr>
                        <a:t>Feltia</a:t>
                      </a:r>
                      <a:r>
                        <a:rPr lang="es-ES" sz="1200" b="1" dirty="0">
                          <a:solidFill>
                            <a:schemeClr val="tx1"/>
                          </a:solidFill>
                          <a:effectLst/>
                        </a:rPr>
                        <a:t> subterránea</a:t>
                      </a:r>
                      <a:endParaRPr lang="es-MX"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110" marR="42110" marT="0" marB="0"/>
                </a:tc>
                <a:tc>
                  <a:txBody>
                    <a:bodyPr/>
                    <a:lstStyle/>
                    <a:p>
                      <a:pPr algn="just">
                        <a:lnSpc>
                          <a:spcPct val="150000"/>
                        </a:lnSpc>
                        <a:spcAft>
                          <a:spcPts val="0"/>
                        </a:spcAft>
                      </a:pPr>
                      <a:r>
                        <a:rPr lang="es-ES" sz="1200" b="1" dirty="0" err="1">
                          <a:solidFill>
                            <a:schemeClr val="tx1"/>
                          </a:solidFill>
                          <a:effectLst/>
                        </a:rPr>
                        <a:t>Folidol</a:t>
                      </a:r>
                      <a:r>
                        <a:rPr lang="es-ES" sz="1200" b="1" dirty="0">
                          <a:solidFill>
                            <a:schemeClr val="tx1"/>
                          </a:solidFill>
                          <a:effectLst/>
                        </a:rPr>
                        <a:t> 2.0 %</a:t>
                      </a:r>
                      <a:endParaRPr lang="es-MX" sz="1200" b="1" dirty="0">
                        <a:solidFill>
                          <a:schemeClr val="tx1"/>
                        </a:solidFill>
                        <a:effectLst/>
                      </a:endParaRPr>
                    </a:p>
                    <a:p>
                      <a:pPr algn="just">
                        <a:lnSpc>
                          <a:spcPct val="150000"/>
                        </a:lnSpc>
                        <a:spcAft>
                          <a:spcPts val="0"/>
                        </a:spcAft>
                      </a:pPr>
                      <a:r>
                        <a:rPr lang="es-ES" sz="1200" b="1" dirty="0" err="1">
                          <a:solidFill>
                            <a:schemeClr val="tx1"/>
                          </a:solidFill>
                          <a:effectLst/>
                        </a:rPr>
                        <a:t>Toxafeno</a:t>
                      </a:r>
                      <a:r>
                        <a:rPr lang="es-ES" sz="1200" b="1" dirty="0">
                          <a:solidFill>
                            <a:schemeClr val="tx1"/>
                          </a:solidFill>
                          <a:effectLst/>
                        </a:rPr>
                        <a:t> 4,0 %</a:t>
                      </a:r>
                      <a:endParaRPr lang="es-MX" sz="1200" b="1" dirty="0">
                        <a:solidFill>
                          <a:schemeClr val="tx1"/>
                        </a:solidFill>
                        <a:effectLst/>
                      </a:endParaRPr>
                    </a:p>
                    <a:p>
                      <a:pPr algn="just">
                        <a:lnSpc>
                          <a:spcPct val="150000"/>
                        </a:lnSpc>
                        <a:spcAft>
                          <a:spcPts val="0"/>
                        </a:spcAft>
                      </a:pPr>
                      <a:r>
                        <a:rPr lang="es-ES" sz="1200" b="1" dirty="0">
                          <a:solidFill>
                            <a:schemeClr val="tx1"/>
                          </a:solidFill>
                          <a:effectLst/>
                        </a:rPr>
                        <a:t>Cebos envenenados </a:t>
                      </a:r>
                      <a:endParaRPr lang="es-MX" sz="1200" b="1" dirty="0">
                        <a:solidFill>
                          <a:schemeClr val="tx1"/>
                        </a:solidFill>
                        <a:effectLst/>
                      </a:endParaRPr>
                    </a:p>
                    <a:p>
                      <a:pPr algn="just">
                        <a:lnSpc>
                          <a:spcPct val="150000"/>
                        </a:lnSpc>
                        <a:spcAft>
                          <a:spcPts val="0"/>
                        </a:spcAft>
                      </a:pPr>
                      <a:r>
                        <a:rPr lang="es-ES" sz="1200" b="1" dirty="0" err="1">
                          <a:solidFill>
                            <a:schemeClr val="tx1"/>
                          </a:solidFill>
                          <a:effectLst/>
                        </a:rPr>
                        <a:t>Lucavex</a:t>
                      </a:r>
                      <a:r>
                        <a:rPr lang="es-ES" sz="1200" b="1" dirty="0">
                          <a:solidFill>
                            <a:schemeClr val="tx1"/>
                          </a:solidFill>
                          <a:effectLst/>
                        </a:rPr>
                        <a:t> 4,0 %</a:t>
                      </a:r>
                      <a:endParaRPr lang="es-MX"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110" marR="42110" marT="0" marB="0"/>
                </a:tc>
                <a:tc>
                  <a:txBody>
                    <a:bodyPr/>
                    <a:lstStyle/>
                    <a:p>
                      <a:pPr algn="just">
                        <a:lnSpc>
                          <a:spcPct val="150000"/>
                        </a:lnSpc>
                        <a:spcAft>
                          <a:spcPts val="0"/>
                        </a:spcAft>
                      </a:pPr>
                      <a:r>
                        <a:rPr lang="es-ES" sz="1200" b="1">
                          <a:solidFill>
                            <a:schemeClr val="tx1"/>
                          </a:solidFill>
                          <a:effectLst/>
                        </a:rPr>
                        <a:t>18,0 kg</a:t>
                      </a:r>
                      <a:endParaRPr lang="es-MX" sz="1200" b="1">
                        <a:solidFill>
                          <a:schemeClr val="tx1"/>
                        </a:solidFill>
                        <a:effectLst/>
                      </a:endParaRPr>
                    </a:p>
                    <a:p>
                      <a:pPr algn="just">
                        <a:lnSpc>
                          <a:spcPct val="150000"/>
                        </a:lnSpc>
                        <a:spcAft>
                          <a:spcPts val="0"/>
                        </a:spcAft>
                      </a:pPr>
                      <a:r>
                        <a:rPr lang="es-ES" sz="1200" b="1">
                          <a:solidFill>
                            <a:schemeClr val="tx1"/>
                          </a:solidFill>
                          <a:effectLst/>
                        </a:rPr>
                        <a:t>10,0 kg</a:t>
                      </a:r>
                      <a:endParaRPr lang="es-MX" sz="1200" b="1">
                        <a:solidFill>
                          <a:schemeClr val="tx1"/>
                        </a:solidFill>
                        <a:effectLst/>
                      </a:endParaRPr>
                    </a:p>
                    <a:p>
                      <a:pPr algn="just">
                        <a:lnSpc>
                          <a:spcPct val="150000"/>
                        </a:lnSpc>
                        <a:spcAft>
                          <a:spcPts val="0"/>
                        </a:spcAft>
                      </a:pPr>
                      <a:r>
                        <a:rPr lang="es-ES" sz="1200" b="1">
                          <a:solidFill>
                            <a:schemeClr val="tx1"/>
                          </a:solidFill>
                          <a:effectLst/>
                        </a:rPr>
                        <a:t>12,0 kg</a:t>
                      </a:r>
                      <a:endParaRPr lang="es-MX" sz="1200" b="1">
                        <a:solidFill>
                          <a:schemeClr val="tx1"/>
                        </a:solidFill>
                        <a:effectLst/>
                      </a:endParaRPr>
                    </a:p>
                    <a:p>
                      <a:pPr algn="just">
                        <a:lnSpc>
                          <a:spcPct val="150000"/>
                        </a:lnSpc>
                        <a:spcAft>
                          <a:spcPts val="0"/>
                        </a:spcAft>
                      </a:pPr>
                      <a:r>
                        <a:rPr lang="es-ES" sz="1200" b="1">
                          <a:solidFill>
                            <a:schemeClr val="tx1"/>
                          </a:solidFill>
                          <a:effectLst/>
                        </a:rPr>
                        <a:t>20,0 kg</a:t>
                      </a:r>
                      <a:endParaRPr lang="es-MX"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110" marR="42110" marT="0" marB="0"/>
                </a:tc>
              </a:tr>
              <a:tr h="280731">
                <a:tc>
                  <a:txBody>
                    <a:bodyPr/>
                    <a:lstStyle/>
                    <a:p>
                      <a:pPr algn="just">
                        <a:lnSpc>
                          <a:spcPct val="150000"/>
                        </a:lnSpc>
                        <a:spcAft>
                          <a:spcPts val="0"/>
                        </a:spcAft>
                      </a:pPr>
                      <a:r>
                        <a:rPr lang="es-ES" sz="1200" b="1" dirty="0">
                          <a:solidFill>
                            <a:schemeClr val="tx1"/>
                          </a:solidFill>
                          <a:effectLst/>
                        </a:rPr>
                        <a:t>Gusano saltarín. </a:t>
                      </a:r>
                      <a:r>
                        <a:rPr lang="es-ES" sz="1200" b="1" dirty="0" err="1">
                          <a:solidFill>
                            <a:schemeClr val="tx1"/>
                          </a:solidFill>
                          <a:effectLst/>
                        </a:rPr>
                        <a:t>Elasmopalpus</a:t>
                      </a:r>
                      <a:r>
                        <a:rPr lang="es-ES" sz="1200" b="1" dirty="0">
                          <a:solidFill>
                            <a:schemeClr val="tx1"/>
                          </a:solidFill>
                          <a:effectLst/>
                        </a:rPr>
                        <a:t> </a:t>
                      </a:r>
                      <a:r>
                        <a:rPr lang="es-ES" sz="1200" b="1" dirty="0" err="1">
                          <a:solidFill>
                            <a:schemeClr val="tx1"/>
                          </a:solidFill>
                          <a:effectLst/>
                        </a:rPr>
                        <a:t>lignosellus</a:t>
                      </a:r>
                      <a:endParaRPr lang="es-MX"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110" marR="42110" marT="0" marB="0"/>
                </a:tc>
                <a:tc>
                  <a:txBody>
                    <a:bodyPr/>
                    <a:lstStyle/>
                    <a:p>
                      <a:pPr algn="just">
                        <a:lnSpc>
                          <a:spcPct val="150000"/>
                        </a:lnSpc>
                        <a:spcAft>
                          <a:spcPts val="0"/>
                        </a:spcAft>
                      </a:pPr>
                      <a:r>
                        <a:rPr lang="es-ES" sz="1200" b="1" dirty="0" err="1">
                          <a:solidFill>
                            <a:schemeClr val="tx1"/>
                          </a:solidFill>
                          <a:effectLst/>
                        </a:rPr>
                        <a:t>Malathion</a:t>
                      </a:r>
                      <a:r>
                        <a:rPr lang="es-ES" sz="1200" b="1" dirty="0">
                          <a:solidFill>
                            <a:schemeClr val="tx1"/>
                          </a:solidFill>
                          <a:effectLst/>
                        </a:rPr>
                        <a:t> 4,0 %</a:t>
                      </a:r>
                      <a:endParaRPr lang="es-MX" sz="1200" b="1" dirty="0">
                        <a:solidFill>
                          <a:schemeClr val="tx1"/>
                        </a:solidFill>
                        <a:effectLst/>
                      </a:endParaRPr>
                    </a:p>
                    <a:p>
                      <a:pPr algn="just">
                        <a:lnSpc>
                          <a:spcPct val="150000"/>
                        </a:lnSpc>
                        <a:spcAft>
                          <a:spcPts val="0"/>
                        </a:spcAft>
                      </a:pPr>
                      <a:r>
                        <a:rPr lang="es-ES" sz="1200" b="1" dirty="0" err="1">
                          <a:solidFill>
                            <a:schemeClr val="tx1"/>
                          </a:solidFill>
                          <a:effectLst/>
                        </a:rPr>
                        <a:t>Lucavex</a:t>
                      </a:r>
                      <a:r>
                        <a:rPr lang="es-ES" sz="1200" b="1" dirty="0">
                          <a:solidFill>
                            <a:schemeClr val="tx1"/>
                          </a:solidFill>
                          <a:effectLst/>
                        </a:rPr>
                        <a:t> 4,0 %</a:t>
                      </a:r>
                      <a:endParaRPr lang="es-MX"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110" marR="42110" marT="0" marB="0"/>
                </a:tc>
                <a:tc>
                  <a:txBody>
                    <a:bodyPr/>
                    <a:lstStyle/>
                    <a:p>
                      <a:pPr algn="just">
                        <a:lnSpc>
                          <a:spcPct val="150000"/>
                        </a:lnSpc>
                        <a:spcAft>
                          <a:spcPts val="0"/>
                        </a:spcAft>
                      </a:pPr>
                      <a:r>
                        <a:rPr lang="es-ES" sz="1200" b="1">
                          <a:solidFill>
                            <a:schemeClr val="tx1"/>
                          </a:solidFill>
                          <a:effectLst/>
                        </a:rPr>
                        <a:t>18,0 kg</a:t>
                      </a:r>
                      <a:endParaRPr lang="es-MX" sz="1200" b="1">
                        <a:solidFill>
                          <a:schemeClr val="tx1"/>
                        </a:solidFill>
                        <a:effectLst/>
                      </a:endParaRPr>
                    </a:p>
                    <a:p>
                      <a:pPr algn="just">
                        <a:lnSpc>
                          <a:spcPct val="150000"/>
                        </a:lnSpc>
                        <a:spcAft>
                          <a:spcPts val="0"/>
                        </a:spcAft>
                      </a:pPr>
                      <a:r>
                        <a:rPr lang="es-ES" sz="1200" b="1">
                          <a:solidFill>
                            <a:schemeClr val="tx1"/>
                          </a:solidFill>
                          <a:effectLst/>
                        </a:rPr>
                        <a:t>20,0 kg</a:t>
                      </a:r>
                      <a:endParaRPr lang="es-MX"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110" marR="42110" marT="0" marB="0"/>
                </a:tc>
              </a:tr>
              <a:tr h="421097">
                <a:tc>
                  <a:txBody>
                    <a:bodyPr/>
                    <a:lstStyle/>
                    <a:p>
                      <a:pPr algn="just">
                        <a:lnSpc>
                          <a:spcPct val="150000"/>
                        </a:lnSpc>
                        <a:spcAft>
                          <a:spcPts val="0"/>
                        </a:spcAft>
                      </a:pPr>
                      <a:r>
                        <a:rPr lang="es-ES" sz="1200" b="1" dirty="0">
                          <a:solidFill>
                            <a:schemeClr val="tx1"/>
                          </a:solidFill>
                          <a:effectLst/>
                        </a:rPr>
                        <a:t>Gusano bellotero. </a:t>
                      </a:r>
                      <a:r>
                        <a:rPr lang="es-ES" sz="1200" b="1" dirty="0" err="1">
                          <a:solidFill>
                            <a:schemeClr val="tx1"/>
                          </a:solidFill>
                          <a:effectLst/>
                        </a:rPr>
                        <a:t>Heliothis</a:t>
                      </a:r>
                      <a:r>
                        <a:rPr lang="es-ES" sz="1200" b="1" dirty="0">
                          <a:solidFill>
                            <a:schemeClr val="tx1"/>
                          </a:solidFill>
                          <a:effectLst/>
                        </a:rPr>
                        <a:t> spp</a:t>
                      </a:r>
                      <a:endParaRPr lang="es-MX"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110" marR="42110" marT="0" marB="0"/>
                </a:tc>
                <a:tc>
                  <a:txBody>
                    <a:bodyPr/>
                    <a:lstStyle/>
                    <a:p>
                      <a:pPr algn="just">
                        <a:lnSpc>
                          <a:spcPct val="150000"/>
                        </a:lnSpc>
                        <a:spcAft>
                          <a:spcPts val="0"/>
                        </a:spcAft>
                      </a:pPr>
                      <a:r>
                        <a:rPr lang="es-ES" sz="1200" b="1" dirty="0" err="1">
                          <a:solidFill>
                            <a:schemeClr val="tx1"/>
                          </a:solidFill>
                          <a:effectLst/>
                        </a:rPr>
                        <a:t>Sevimol</a:t>
                      </a:r>
                      <a:r>
                        <a:rPr lang="es-ES" sz="1200" b="1" dirty="0">
                          <a:solidFill>
                            <a:schemeClr val="tx1"/>
                          </a:solidFill>
                          <a:effectLst/>
                        </a:rPr>
                        <a:t> 300</a:t>
                      </a:r>
                      <a:endParaRPr lang="es-MX" sz="1200" b="1" dirty="0">
                        <a:solidFill>
                          <a:schemeClr val="tx1"/>
                        </a:solidFill>
                        <a:effectLst/>
                      </a:endParaRPr>
                    </a:p>
                    <a:p>
                      <a:pPr algn="just">
                        <a:lnSpc>
                          <a:spcPct val="150000"/>
                        </a:lnSpc>
                        <a:spcAft>
                          <a:spcPts val="0"/>
                        </a:spcAft>
                      </a:pPr>
                      <a:r>
                        <a:rPr lang="es-ES" sz="1200" b="1" dirty="0" err="1">
                          <a:solidFill>
                            <a:schemeClr val="tx1"/>
                          </a:solidFill>
                          <a:effectLst/>
                        </a:rPr>
                        <a:t>Lannate</a:t>
                      </a:r>
                      <a:r>
                        <a:rPr lang="es-ES" sz="1200" b="1" dirty="0">
                          <a:solidFill>
                            <a:schemeClr val="tx1"/>
                          </a:solidFill>
                          <a:effectLst/>
                        </a:rPr>
                        <a:t> 90 %</a:t>
                      </a:r>
                      <a:endParaRPr lang="es-MX" sz="1200" b="1" dirty="0">
                        <a:solidFill>
                          <a:schemeClr val="tx1"/>
                        </a:solidFill>
                        <a:effectLst/>
                      </a:endParaRPr>
                    </a:p>
                    <a:p>
                      <a:pPr algn="just">
                        <a:lnSpc>
                          <a:spcPct val="150000"/>
                        </a:lnSpc>
                        <a:spcAft>
                          <a:spcPts val="0"/>
                        </a:spcAft>
                      </a:pPr>
                      <a:r>
                        <a:rPr lang="es-ES" sz="1200" b="1" dirty="0" err="1">
                          <a:solidFill>
                            <a:schemeClr val="tx1"/>
                          </a:solidFill>
                          <a:effectLst/>
                        </a:rPr>
                        <a:t>Nuvacron</a:t>
                      </a:r>
                      <a:r>
                        <a:rPr lang="es-ES" sz="1200" b="1" dirty="0">
                          <a:solidFill>
                            <a:schemeClr val="tx1"/>
                          </a:solidFill>
                          <a:effectLst/>
                        </a:rPr>
                        <a:t> 60</a:t>
                      </a:r>
                      <a:endParaRPr lang="es-MX"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110" marR="42110" marT="0" marB="0"/>
                </a:tc>
                <a:tc>
                  <a:txBody>
                    <a:bodyPr/>
                    <a:lstStyle/>
                    <a:p>
                      <a:pPr algn="just">
                        <a:lnSpc>
                          <a:spcPct val="150000"/>
                        </a:lnSpc>
                        <a:spcAft>
                          <a:spcPts val="0"/>
                        </a:spcAft>
                      </a:pPr>
                      <a:r>
                        <a:rPr lang="es-ES" sz="1200" b="1" dirty="0">
                          <a:solidFill>
                            <a:schemeClr val="tx1"/>
                          </a:solidFill>
                          <a:effectLst/>
                        </a:rPr>
                        <a:t>4,0 l</a:t>
                      </a:r>
                      <a:endParaRPr lang="es-MX" sz="1200" b="1" dirty="0">
                        <a:solidFill>
                          <a:schemeClr val="tx1"/>
                        </a:solidFill>
                        <a:effectLst/>
                      </a:endParaRPr>
                    </a:p>
                    <a:p>
                      <a:pPr algn="just">
                        <a:lnSpc>
                          <a:spcPct val="150000"/>
                        </a:lnSpc>
                        <a:spcAft>
                          <a:spcPts val="0"/>
                        </a:spcAft>
                      </a:pPr>
                      <a:r>
                        <a:rPr lang="es-ES" sz="1200" b="1" dirty="0">
                          <a:solidFill>
                            <a:schemeClr val="tx1"/>
                          </a:solidFill>
                          <a:effectLst/>
                        </a:rPr>
                        <a:t>0,3 – 0.4 kg</a:t>
                      </a:r>
                      <a:endParaRPr lang="es-MX" sz="1200" b="1" dirty="0">
                        <a:solidFill>
                          <a:schemeClr val="tx1"/>
                        </a:solidFill>
                        <a:effectLst/>
                      </a:endParaRPr>
                    </a:p>
                    <a:p>
                      <a:pPr algn="just">
                        <a:lnSpc>
                          <a:spcPct val="150000"/>
                        </a:lnSpc>
                        <a:spcAft>
                          <a:spcPts val="0"/>
                        </a:spcAft>
                      </a:pPr>
                      <a:r>
                        <a:rPr lang="es-ES" sz="1200" b="1" dirty="0">
                          <a:solidFill>
                            <a:schemeClr val="tx1"/>
                          </a:solidFill>
                          <a:effectLst/>
                        </a:rPr>
                        <a:t>1,0 l</a:t>
                      </a:r>
                      <a:endParaRPr lang="es-MX"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110" marR="42110" marT="0" marB="0"/>
                </a:tc>
              </a:tr>
              <a:tr h="561463">
                <a:tc>
                  <a:txBody>
                    <a:bodyPr/>
                    <a:lstStyle/>
                    <a:p>
                      <a:pPr algn="just">
                        <a:lnSpc>
                          <a:spcPct val="150000"/>
                        </a:lnSpc>
                        <a:spcAft>
                          <a:spcPts val="0"/>
                        </a:spcAft>
                      </a:pPr>
                      <a:r>
                        <a:rPr lang="es-ES" sz="1200" b="1">
                          <a:solidFill>
                            <a:schemeClr val="tx1"/>
                          </a:solidFill>
                          <a:effectLst/>
                        </a:rPr>
                        <a:t>Gusano soldado. Spodoptera exigua</a:t>
                      </a:r>
                      <a:endParaRPr lang="es-MX"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110" marR="42110" marT="0" marB="0"/>
                </a:tc>
                <a:tc>
                  <a:txBody>
                    <a:bodyPr/>
                    <a:lstStyle/>
                    <a:p>
                      <a:pPr algn="just">
                        <a:lnSpc>
                          <a:spcPct val="150000"/>
                        </a:lnSpc>
                        <a:spcAft>
                          <a:spcPts val="0"/>
                        </a:spcAft>
                      </a:pPr>
                      <a:r>
                        <a:rPr lang="es-ES" sz="1200" b="1">
                          <a:solidFill>
                            <a:schemeClr val="tx1"/>
                          </a:solidFill>
                          <a:effectLst/>
                        </a:rPr>
                        <a:t>Azodrin S</a:t>
                      </a:r>
                      <a:endParaRPr lang="es-MX" sz="1200" b="1">
                        <a:solidFill>
                          <a:schemeClr val="tx1"/>
                        </a:solidFill>
                        <a:effectLst/>
                      </a:endParaRPr>
                    </a:p>
                    <a:p>
                      <a:pPr algn="just">
                        <a:lnSpc>
                          <a:spcPct val="150000"/>
                        </a:lnSpc>
                        <a:spcAft>
                          <a:spcPts val="0"/>
                        </a:spcAft>
                      </a:pPr>
                      <a:r>
                        <a:rPr lang="es-ES" sz="1200" b="1">
                          <a:solidFill>
                            <a:schemeClr val="tx1"/>
                          </a:solidFill>
                          <a:effectLst/>
                        </a:rPr>
                        <a:t>Mevidrin 60 %</a:t>
                      </a:r>
                      <a:endParaRPr lang="es-MX" sz="1200" b="1">
                        <a:solidFill>
                          <a:schemeClr val="tx1"/>
                        </a:solidFill>
                        <a:effectLst/>
                      </a:endParaRPr>
                    </a:p>
                    <a:p>
                      <a:pPr algn="just">
                        <a:lnSpc>
                          <a:spcPct val="150000"/>
                        </a:lnSpc>
                        <a:spcAft>
                          <a:spcPts val="0"/>
                        </a:spcAft>
                      </a:pPr>
                      <a:r>
                        <a:rPr lang="es-ES" sz="1200" b="1">
                          <a:solidFill>
                            <a:schemeClr val="tx1"/>
                          </a:solidFill>
                          <a:effectLst/>
                        </a:rPr>
                        <a:t>Lannate 90 %</a:t>
                      </a:r>
                      <a:endParaRPr lang="es-MX" sz="1200" b="1">
                        <a:solidFill>
                          <a:schemeClr val="tx1"/>
                        </a:solidFill>
                        <a:effectLst/>
                      </a:endParaRPr>
                    </a:p>
                    <a:p>
                      <a:pPr algn="just">
                        <a:lnSpc>
                          <a:spcPct val="150000"/>
                        </a:lnSpc>
                        <a:spcAft>
                          <a:spcPts val="0"/>
                        </a:spcAft>
                      </a:pPr>
                      <a:r>
                        <a:rPr lang="es-ES" sz="1200" b="1">
                          <a:solidFill>
                            <a:schemeClr val="tx1"/>
                          </a:solidFill>
                          <a:effectLst/>
                        </a:rPr>
                        <a:t>Tamaron 50 %</a:t>
                      </a:r>
                      <a:endParaRPr lang="es-MX"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110" marR="42110" marT="0" marB="0"/>
                </a:tc>
                <a:tc>
                  <a:txBody>
                    <a:bodyPr/>
                    <a:lstStyle/>
                    <a:p>
                      <a:pPr algn="just">
                        <a:lnSpc>
                          <a:spcPct val="150000"/>
                        </a:lnSpc>
                        <a:spcAft>
                          <a:spcPts val="0"/>
                        </a:spcAft>
                      </a:pPr>
                      <a:r>
                        <a:rPr lang="es-ES" sz="1200" b="1" dirty="0">
                          <a:solidFill>
                            <a:schemeClr val="tx1"/>
                          </a:solidFill>
                          <a:effectLst/>
                        </a:rPr>
                        <a:t>1, - 1, 5 l</a:t>
                      </a:r>
                      <a:endParaRPr lang="es-MX" sz="1200" b="1" dirty="0">
                        <a:solidFill>
                          <a:schemeClr val="tx1"/>
                        </a:solidFill>
                        <a:effectLst/>
                      </a:endParaRPr>
                    </a:p>
                    <a:p>
                      <a:pPr algn="just">
                        <a:lnSpc>
                          <a:spcPct val="150000"/>
                        </a:lnSpc>
                        <a:spcAft>
                          <a:spcPts val="0"/>
                        </a:spcAft>
                      </a:pPr>
                      <a:r>
                        <a:rPr lang="es-ES" sz="1200" b="1" dirty="0">
                          <a:solidFill>
                            <a:schemeClr val="tx1"/>
                          </a:solidFill>
                          <a:effectLst/>
                        </a:rPr>
                        <a:t>1,0 l</a:t>
                      </a:r>
                      <a:endParaRPr lang="es-MX" sz="1200" b="1" dirty="0">
                        <a:solidFill>
                          <a:schemeClr val="tx1"/>
                        </a:solidFill>
                        <a:effectLst/>
                      </a:endParaRPr>
                    </a:p>
                    <a:p>
                      <a:pPr algn="just">
                        <a:lnSpc>
                          <a:spcPct val="150000"/>
                        </a:lnSpc>
                        <a:spcAft>
                          <a:spcPts val="0"/>
                        </a:spcAft>
                      </a:pPr>
                      <a:r>
                        <a:rPr lang="es-ES" sz="1200" b="1" dirty="0">
                          <a:solidFill>
                            <a:schemeClr val="tx1"/>
                          </a:solidFill>
                          <a:effectLst/>
                        </a:rPr>
                        <a:t>0,4 kg</a:t>
                      </a:r>
                      <a:endParaRPr lang="es-MX" sz="1200" b="1" dirty="0">
                        <a:solidFill>
                          <a:schemeClr val="tx1"/>
                        </a:solidFill>
                        <a:effectLst/>
                      </a:endParaRPr>
                    </a:p>
                    <a:p>
                      <a:pPr algn="just">
                        <a:lnSpc>
                          <a:spcPct val="150000"/>
                        </a:lnSpc>
                        <a:spcAft>
                          <a:spcPts val="0"/>
                        </a:spcAft>
                      </a:pPr>
                      <a:r>
                        <a:rPr lang="es-ES" sz="1200" b="1" dirty="0">
                          <a:solidFill>
                            <a:schemeClr val="tx1"/>
                          </a:solidFill>
                          <a:effectLst/>
                        </a:rPr>
                        <a:t>0,5 l</a:t>
                      </a:r>
                      <a:endParaRPr lang="es-MX"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110" marR="42110" marT="0" marB="0"/>
                </a:tc>
              </a:tr>
              <a:tr h="280731">
                <a:tc>
                  <a:txBody>
                    <a:bodyPr/>
                    <a:lstStyle/>
                    <a:p>
                      <a:pPr algn="just">
                        <a:lnSpc>
                          <a:spcPct val="150000"/>
                        </a:lnSpc>
                        <a:spcAft>
                          <a:spcPts val="0"/>
                        </a:spcAft>
                      </a:pPr>
                      <a:r>
                        <a:rPr lang="es-ES" sz="1200" b="1">
                          <a:solidFill>
                            <a:schemeClr val="tx1"/>
                          </a:solidFill>
                          <a:effectLst/>
                        </a:rPr>
                        <a:t>Gusano falso medidor. Trichoplusia includns</a:t>
                      </a:r>
                      <a:endParaRPr lang="es-MX"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110" marR="42110" marT="0" marB="0"/>
                </a:tc>
                <a:tc>
                  <a:txBody>
                    <a:bodyPr/>
                    <a:lstStyle/>
                    <a:p>
                      <a:pPr algn="just">
                        <a:lnSpc>
                          <a:spcPct val="150000"/>
                        </a:lnSpc>
                        <a:spcAft>
                          <a:spcPts val="0"/>
                        </a:spcAft>
                      </a:pPr>
                      <a:r>
                        <a:rPr lang="es-ES" sz="1200" b="1">
                          <a:solidFill>
                            <a:schemeClr val="tx1"/>
                          </a:solidFill>
                          <a:effectLst/>
                        </a:rPr>
                        <a:t>Lannate 24 %</a:t>
                      </a:r>
                      <a:endParaRPr lang="es-MX" sz="1200" b="1">
                        <a:solidFill>
                          <a:schemeClr val="tx1"/>
                        </a:solidFill>
                        <a:effectLst/>
                      </a:endParaRPr>
                    </a:p>
                    <a:p>
                      <a:pPr algn="just">
                        <a:lnSpc>
                          <a:spcPct val="150000"/>
                        </a:lnSpc>
                        <a:spcAft>
                          <a:spcPts val="0"/>
                        </a:spcAft>
                      </a:pPr>
                      <a:r>
                        <a:rPr lang="es-ES" sz="1200" b="1">
                          <a:solidFill>
                            <a:schemeClr val="tx1"/>
                          </a:solidFill>
                          <a:effectLst/>
                        </a:rPr>
                        <a:t>Lannate 90 %</a:t>
                      </a:r>
                      <a:endParaRPr lang="es-MX"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110" marR="42110" marT="0" marB="0"/>
                </a:tc>
                <a:tc>
                  <a:txBody>
                    <a:bodyPr/>
                    <a:lstStyle/>
                    <a:p>
                      <a:pPr algn="just">
                        <a:lnSpc>
                          <a:spcPct val="150000"/>
                        </a:lnSpc>
                        <a:spcAft>
                          <a:spcPts val="0"/>
                        </a:spcAft>
                      </a:pPr>
                      <a:r>
                        <a:rPr lang="es-ES" sz="1200" b="1" dirty="0">
                          <a:solidFill>
                            <a:schemeClr val="tx1"/>
                          </a:solidFill>
                          <a:effectLst/>
                        </a:rPr>
                        <a:t>2,0 l</a:t>
                      </a:r>
                      <a:endParaRPr lang="es-MX" sz="1200" b="1" dirty="0">
                        <a:solidFill>
                          <a:schemeClr val="tx1"/>
                        </a:solidFill>
                        <a:effectLst/>
                      </a:endParaRPr>
                    </a:p>
                    <a:p>
                      <a:pPr algn="just">
                        <a:lnSpc>
                          <a:spcPct val="150000"/>
                        </a:lnSpc>
                        <a:spcAft>
                          <a:spcPts val="0"/>
                        </a:spcAft>
                      </a:pPr>
                      <a:r>
                        <a:rPr lang="es-ES" sz="1200" b="1" dirty="0">
                          <a:solidFill>
                            <a:schemeClr val="tx1"/>
                          </a:solidFill>
                          <a:effectLst/>
                        </a:rPr>
                        <a:t>0,4 kg</a:t>
                      </a:r>
                      <a:endParaRPr lang="es-MX"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110" marR="42110" marT="0" marB="0"/>
                </a:tc>
              </a:tr>
            </a:tbl>
          </a:graphicData>
        </a:graphic>
      </p:graphicFrame>
      <p:sp>
        <p:nvSpPr>
          <p:cNvPr id="5" name="Rectangle 2"/>
          <p:cNvSpPr>
            <a:spLocks noChangeArrowheads="1"/>
          </p:cNvSpPr>
          <p:nvPr/>
        </p:nvSpPr>
        <p:spPr bwMode="auto">
          <a:xfrm>
            <a:off x="644680" y="837314"/>
            <a:ext cx="5987152"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altLang="es-MX" sz="1600" i="0" u="none" strike="noStrike" cap="none" normalizeH="0" baseline="0" dirty="0" smtClean="0">
              <a:ln>
                <a:noFill/>
              </a:ln>
              <a:solidFill>
                <a:schemeClr val="tx1"/>
              </a:solidFill>
              <a:effectLst/>
              <a:latin typeface="Arial Black" panose="020B0A04020102020204" pitchFamily="34" charset="0"/>
              <a:ea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1600" i="0" u="none" strike="noStrike" cap="none" normalizeH="0" baseline="0" dirty="0" smtClean="0">
                <a:ln>
                  <a:noFill/>
                </a:ln>
                <a:solidFill>
                  <a:schemeClr val="tx1"/>
                </a:solidFill>
                <a:effectLst/>
                <a:latin typeface="Arial Black" panose="020B0A04020102020204" pitchFamily="34" charset="0"/>
                <a:ea typeface="Calibri" panose="020F0502020204030204" pitchFamily="34" charset="0"/>
                <a:cs typeface="Arial" panose="020B0604020202020204" pitchFamily="34" charset="0"/>
              </a:rPr>
              <a:t>Cuadro 3. Plagas que atacan el cultivo de cártamo,.</a:t>
            </a:r>
            <a:endParaRPr kumimoji="0" lang="es-MX" altLang="es-MX" sz="1600" i="0" u="none" strike="noStrike" cap="none" normalizeH="0" baseline="0" dirty="0" smtClean="0">
              <a:ln>
                <a:noFill/>
              </a:ln>
              <a:solidFill>
                <a:schemeClr val="tx1"/>
              </a:solidFill>
              <a:effectLst/>
              <a:latin typeface="Arial Black" panose="020B0A04020102020204" pitchFamily="34" charset="0"/>
            </a:endParaRPr>
          </a:p>
        </p:txBody>
      </p:sp>
    </p:spTree>
    <p:extLst>
      <p:ext uri="{BB962C8B-B14F-4D97-AF65-F5344CB8AC3E}">
        <p14:creationId xmlns:p14="http://schemas.microsoft.com/office/powerpoint/2010/main" val="93989285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476627343"/>
              </p:ext>
            </p:extLst>
          </p:nvPr>
        </p:nvGraphicFramePr>
        <p:xfrm>
          <a:off x="804334" y="956381"/>
          <a:ext cx="10701868" cy="4114800"/>
        </p:xfrm>
        <a:graphic>
          <a:graphicData uri="http://schemas.openxmlformats.org/drawingml/2006/table">
            <a:tbl>
              <a:tblPr firstRow="1" firstCol="1" bandRow="1">
                <a:tableStyleId>{5C22544A-7EE6-4342-B048-85BDC9FD1C3A}</a:tableStyleId>
              </a:tblPr>
              <a:tblGrid>
                <a:gridCol w="5561251"/>
                <a:gridCol w="2965382"/>
                <a:gridCol w="2175235"/>
              </a:tblGrid>
              <a:tr h="1122926">
                <a:tc>
                  <a:txBody>
                    <a:bodyPr/>
                    <a:lstStyle/>
                    <a:p>
                      <a:pPr algn="just">
                        <a:lnSpc>
                          <a:spcPct val="150000"/>
                        </a:lnSpc>
                        <a:spcAft>
                          <a:spcPts val="0"/>
                        </a:spcAft>
                      </a:pPr>
                      <a:r>
                        <a:rPr lang="es-ES" sz="1200" dirty="0">
                          <a:solidFill>
                            <a:schemeClr val="tx1"/>
                          </a:solidFill>
                          <a:effectLst/>
                        </a:rPr>
                        <a:t>Chinche </a:t>
                      </a:r>
                      <a:r>
                        <a:rPr lang="es-ES" sz="1200" dirty="0" err="1">
                          <a:solidFill>
                            <a:schemeClr val="tx1"/>
                          </a:solidFill>
                          <a:effectLst/>
                        </a:rPr>
                        <a:t>lygus</a:t>
                      </a:r>
                      <a:r>
                        <a:rPr lang="es-ES" sz="1200" dirty="0">
                          <a:solidFill>
                            <a:schemeClr val="tx1"/>
                          </a:solidFill>
                          <a:effectLst/>
                        </a:rPr>
                        <a:t>. </a:t>
                      </a:r>
                      <a:r>
                        <a:rPr lang="es-ES" sz="1200" dirty="0" err="1">
                          <a:solidFill>
                            <a:schemeClr val="tx1"/>
                          </a:solidFill>
                          <a:effectLst/>
                        </a:rPr>
                        <a:t>Lygus</a:t>
                      </a:r>
                      <a:r>
                        <a:rPr lang="es-ES" sz="1200" dirty="0">
                          <a:solidFill>
                            <a:schemeClr val="tx1"/>
                          </a:solidFill>
                          <a:effectLst/>
                        </a:rPr>
                        <a:t> </a:t>
                      </a:r>
                      <a:r>
                        <a:rPr lang="es-ES" sz="1200" dirty="0" err="1">
                          <a:solidFill>
                            <a:schemeClr val="tx1"/>
                          </a:solidFill>
                          <a:effectLst/>
                        </a:rPr>
                        <a:t>lineolaris</a:t>
                      </a:r>
                      <a:endParaRPr lang="es-MX"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110" marR="42110" marT="0" marB="0"/>
                </a:tc>
                <a:tc>
                  <a:txBody>
                    <a:bodyPr/>
                    <a:lstStyle/>
                    <a:p>
                      <a:pPr algn="just">
                        <a:lnSpc>
                          <a:spcPct val="150000"/>
                        </a:lnSpc>
                        <a:spcAft>
                          <a:spcPts val="0"/>
                        </a:spcAft>
                      </a:pPr>
                      <a:r>
                        <a:rPr lang="es-ES" sz="1200" dirty="0" err="1">
                          <a:solidFill>
                            <a:schemeClr val="tx1"/>
                          </a:solidFill>
                          <a:effectLst/>
                        </a:rPr>
                        <a:t>Paration</a:t>
                      </a:r>
                      <a:r>
                        <a:rPr lang="es-ES" sz="1200" dirty="0">
                          <a:solidFill>
                            <a:schemeClr val="tx1"/>
                          </a:solidFill>
                          <a:effectLst/>
                        </a:rPr>
                        <a:t> Metílico 50 %</a:t>
                      </a:r>
                      <a:endParaRPr lang="es-MX" sz="1200" dirty="0">
                        <a:solidFill>
                          <a:schemeClr val="tx1"/>
                        </a:solidFill>
                        <a:effectLst/>
                      </a:endParaRPr>
                    </a:p>
                    <a:p>
                      <a:pPr algn="just">
                        <a:lnSpc>
                          <a:spcPct val="150000"/>
                        </a:lnSpc>
                        <a:spcAft>
                          <a:spcPts val="0"/>
                        </a:spcAft>
                      </a:pPr>
                      <a:r>
                        <a:rPr lang="es-ES" sz="1200" dirty="0" err="1">
                          <a:solidFill>
                            <a:schemeClr val="tx1"/>
                          </a:solidFill>
                          <a:effectLst/>
                        </a:rPr>
                        <a:t>Folimat</a:t>
                      </a:r>
                      <a:r>
                        <a:rPr lang="es-ES" sz="1200" dirty="0">
                          <a:solidFill>
                            <a:schemeClr val="tx1"/>
                          </a:solidFill>
                          <a:effectLst/>
                        </a:rPr>
                        <a:t> 1000 E</a:t>
                      </a:r>
                      <a:endParaRPr lang="es-MX" sz="1200" dirty="0">
                        <a:solidFill>
                          <a:schemeClr val="tx1"/>
                        </a:solidFill>
                        <a:effectLst/>
                      </a:endParaRPr>
                    </a:p>
                    <a:p>
                      <a:pPr algn="just">
                        <a:lnSpc>
                          <a:spcPct val="150000"/>
                        </a:lnSpc>
                        <a:spcAft>
                          <a:spcPts val="0"/>
                        </a:spcAft>
                      </a:pPr>
                      <a:r>
                        <a:rPr lang="es-ES" sz="1200" dirty="0" err="1">
                          <a:solidFill>
                            <a:schemeClr val="tx1"/>
                          </a:solidFill>
                          <a:effectLst/>
                        </a:rPr>
                        <a:t>Nuvacron</a:t>
                      </a:r>
                      <a:r>
                        <a:rPr lang="es-ES" sz="1200" dirty="0">
                          <a:solidFill>
                            <a:schemeClr val="tx1"/>
                          </a:solidFill>
                          <a:effectLst/>
                        </a:rPr>
                        <a:t> 60</a:t>
                      </a:r>
                      <a:endParaRPr lang="es-MX" sz="1200" dirty="0">
                        <a:solidFill>
                          <a:schemeClr val="tx1"/>
                        </a:solidFill>
                        <a:effectLst/>
                      </a:endParaRPr>
                    </a:p>
                    <a:p>
                      <a:pPr algn="just">
                        <a:lnSpc>
                          <a:spcPct val="150000"/>
                        </a:lnSpc>
                        <a:spcAft>
                          <a:spcPts val="0"/>
                        </a:spcAft>
                      </a:pPr>
                      <a:r>
                        <a:rPr lang="es-ES" sz="1200" dirty="0" err="1">
                          <a:solidFill>
                            <a:schemeClr val="tx1"/>
                          </a:solidFill>
                          <a:effectLst/>
                        </a:rPr>
                        <a:t>Mevidrin</a:t>
                      </a:r>
                      <a:r>
                        <a:rPr lang="es-ES" sz="1200" dirty="0">
                          <a:solidFill>
                            <a:schemeClr val="tx1"/>
                          </a:solidFill>
                          <a:effectLst/>
                        </a:rPr>
                        <a:t> 60 %</a:t>
                      </a:r>
                      <a:endParaRPr lang="es-MX" sz="1200" dirty="0">
                        <a:solidFill>
                          <a:schemeClr val="tx1"/>
                        </a:solidFill>
                        <a:effectLst/>
                      </a:endParaRPr>
                    </a:p>
                    <a:p>
                      <a:pPr algn="just">
                        <a:lnSpc>
                          <a:spcPct val="150000"/>
                        </a:lnSpc>
                        <a:spcAft>
                          <a:spcPts val="0"/>
                        </a:spcAft>
                      </a:pPr>
                      <a:r>
                        <a:rPr lang="es-ES" sz="1200" dirty="0" err="1">
                          <a:solidFill>
                            <a:schemeClr val="tx1"/>
                          </a:solidFill>
                          <a:effectLst/>
                        </a:rPr>
                        <a:t>Fostion</a:t>
                      </a:r>
                      <a:r>
                        <a:rPr lang="es-ES" sz="1200" dirty="0">
                          <a:solidFill>
                            <a:schemeClr val="tx1"/>
                          </a:solidFill>
                          <a:effectLst/>
                        </a:rPr>
                        <a:t> 60 %</a:t>
                      </a:r>
                      <a:endParaRPr lang="es-MX" sz="1200" dirty="0">
                        <a:solidFill>
                          <a:schemeClr val="tx1"/>
                        </a:solidFill>
                        <a:effectLst/>
                      </a:endParaRPr>
                    </a:p>
                    <a:p>
                      <a:pPr algn="just">
                        <a:lnSpc>
                          <a:spcPct val="150000"/>
                        </a:lnSpc>
                        <a:spcAft>
                          <a:spcPts val="0"/>
                        </a:spcAft>
                      </a:pPr>
                      <a:r>
                        <a:rPr lang="es-ES" sz="1200" dirty="0" err="1">
                          <a:solidFill>
                            <a:schemeClr val="tx1"/>
                          </a:solidFill>
                          <a:effectLst/>
                        </a:rPr>
                        <a:t>Azodrin</a:t>
                      </a:r>
                      <a:r>
                        <a:rPr lang="es-ES" sz="1200" dirty="0">
                          <a:solidFill>
                            <a:schemeClr val="tx1"/>
                          </a:solidFill>
                          <a:effectLst/>
                        </a:rPr>
                        <a:t> -S</a:t>
                      </a:r>
                      <a:endParaRPr lang="es-MX" sz="1200" dirty="0">
                        <a:solidFill>
                          <a:schemeClr val="tx1"/>
                        </a:solidFill>
                        <a:effectLst/>
                      </a:endParaRPr>
                    </a:p>
                    <a:p>
                      <a:pPr algn="just">
                        <a:lnSpc>
                          <a:spcPct val="150000"/>
                        </a:lnSpc>
                        <a:spcAft>
                          <a:spcPts val="0"/>
                        </a:spcAft>
                      </a:pPr>
                      <a:r>
                        <a:rPr lang="es-ES" sz="1200" dirty="0" err="1">
                          <a:solidFill>
                            <a:schemeClr val="tx1"/>
                          </a:solidFill>
                          <a:effectLst/>
                        </a:rPr>
                        <a:t>Tamaron</a:t>
                      </a:r>
                      <a:r>
                        <a:rPr lang="es-ES" sz="1200" dirty="0">
                          <a:solidFill>
                            <a:schemeClr val="tx1"/>
                          </a:solidFill>
                          <a:effectLst/>
                        </a:rPr>
                        <a:t> 50 %</a:t>
                      </a:r>
                      <a:endParaRPr lang="es-MX" sz="1200" dirty="0">
                        <a:solidFill>
                          <a:schemeClr val="tx1"/>
                        </a:solidFill>
                        <a:effectLst/>
                      </a:endParaRPr>
                    </a:p>
                    <a:p>
                      <a:pPr algn="just">
                        <a:lnSpc>
                          <a:spcPct val="150000"/>
                        </a:lnSpc>
                        <a:spcAft>
                          <a:spcPts val="0"/>
                        </a:spcAft>
                      </a:pPr>
                      <a:r>
                        <a:rPr lang="es-ES" sz="1200" dirty="0" err="1">
                          <a:solidFill>
                            <a:schemeClr val="tx1"/>
                          </a:solidFill>
                          <a:effectLst/>
                        </a:rPr>
                        <a:t>Tamaron</a:t>
                      </a:r>
                      <a:r>
                        <a:rPr lang="es-ES" sz="1200" dirty="0">
                          <a:solidFill>
                            <a:schemeClr val="tx1"/>
                          </a:solidFill>
                          <a:effectLst/>
                        </a:rPr>
                        <a:t> 600</a:t>
                      </a:r>
                      <a:endParaRPr lang="es-MX"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110" marR="42110" marT="0" marB="0"/>
                </a:tc>
                <a:tc>
                  <a:txBody>
                    <a:bodyPr/>
                    <a:lstStyle/>
                    <a:p>
                      <a:pPr algn="just">
                        <a:lnSpc>
                          <a:spcPct val="150000"/>
                        </a:lnSpc>
                        <a:spcAft>
                          <a:spcPts val="0"/>
                        </a:spcAft>
                      </a:pPr>
                      <a:r>
                        <a:rPr lang="es-ES" sz="1200">
                          <a:solidFill>
                            <a:schemeClr val="tx1"/>
                          </a:solidFill>
                          <a:effectLst/>
                        </a:rPr>
                        <a:t>1,0 -1,5 l</a:t>
                      </a:r>
                      <a:endParaRPr lang="es-MX" sz="1200">
                        <a:solidFill>
                          <a:schemeClr val="tx1"/>
                        </a:solidFill>
                        <a:effectLst/>
                      </a:endParaRPr>
                    </a:p>
                    <a:p>
                      <a:pPr algn="just">
                        <a:lnSpc>
                          <a:spcPct val="150000"/>
                        </a:lnSpc>
                        <a:spcAft>
                          <a:spcPts val="0"/>
                        </a:spcAft>
                      </a:pPr>
                      <a:r>
                        <a:rPr lang="es-ES" sz="1200">
                          <a:solidFill>
                            <a:schemeClr val="tx1"/>
                          </a:solidFill>
                          <a:effectLst/>
                        </a:rPr>
                        <a:t>0.25 l</a:t>
                      </a:r>
                      <a:endParaRPr lang="es-MX" sz="1200">
                        <a:solidFill>
                          <a:schemeClr val="tx1"/>
                        </a:solidFill>
                        <a:effectLst/>
                      </a:endParaRPr>
                    </a:p>
                    <a:p>
                      <a:pPr algn="just">
                        <a:lnSpc>
                          <a:spcPct val="150000"/>
                        </a:lnSpc>
                        <a:spcAft>
                          <a:spcPts val="0"/>
                        </a:spcAft>
                      </a:pPr>
                      <a:r>
                        <a:rPr lang="es-ES" sz="1200">
                          <a:solidFill>
                            <a:schemeClr val="tx1"/>
                          </a:solidFill>
                          <a:effectLst/>
                        </a:rPr>
                        <a:t>0,5 – 1,0 l</a:t>
                      </a:r>
                      <a:endParaRPr lang="es-MX" sz="1200">
                        <a:solidFill>
                          <a:schemeClr val="tx1"/>
                        </a:solidFill>
                        <a:effectLst/>
                      </a:endParaRPr>
                    </a:p>
                    <a:p>
                      <a:pPr algn="just">
                        <a:lnSpc>
                          <a:spcPct val="150000"/>
                        </a:lnSpc>
                        <a:spcAft>
                          <a:spcPts val="0"/>
                        </a:spcAft>
                      </a:pPr>
                      <a:r>
                        <a:rPr lang="es-ES" sz="1200">
                          <a:solidFill>
                            <a:schemeClr val="tx1"/>
                          </a:solidFill>
                          <a:effectLst/>
                        </a:rPr>
                        <a:t>1,0 l</a:t>
                      </a:r>
                      <a:endParaRPr lang="es-MX" sz="1200">
                        <a:solidFill>
                          <a:schemeClr val="tx1"/>
                        </a:solidFill>
                        <a:effectLst/>
                      </a:endParaRPr>
                    </a:p>
                    <a:p>
                      <a:pPr algn="just">
                        <a:lnSpc>
                          <a:spcPct val="150000"/>
                        </a:lnSpc>
                        <a:spcAft>
                          <a:spcPts val="0"/>
                        </a:spcAft>
                      </a:pPr>
                      <a:r>
                        <a:rPr lang="es-ES" sz="1200">
                          <a:solidFill>
                            <a:schemeClr val="tx1"/>
                          </a:solidFill>
                          <a:effectLst/>
                        </a:rPr>
                        <a:t>1,0 – 1,5 l</a:t>
                      </a:r>
                      <a:endParaRPr lang="es-MX" sz="1200">
                        <a:solidFill>
                          <a:schemeClr val="tx1"/>
                        </a:solidFill>
                        <a:effectLst/>
                      </a:endParaRPr>
                    </a:p>
                    <a:p>
                      <a:pPr algn="just">
                        <a:lnSpc>
                          <a:spcPct val="150000"/>
                        </a:lnSpc>
                        <a:spcAft>
                          <a:spcPts val="0"/>
                        </a:spcAft>
                      </a:pPr>
                      <a:r>
                        <a:rPr lang="es-ES" sz="1200">
                          <a:solidFill>
                            <a:schemeClr val="tx1"/>
                          </a:solidFill>
                          <a:effectLst/>
                        </a:rPr>
                        <a:t>1,0 – 1,5 l</a:t>
                      </a:r>
                      <a:endParaRPr lang="es-MX" sz="1200">
                        <a:solidFill>
                          <a:schemeClr val="tx1"/>
                        </a:solidFill>
                        <a:effectLst/>
                      </a:endParaRPr>
                    </a:p>
                    <a:p>
                      <a:pPr algn="just">
                        <a:lnSpc>
                          <a:spcPct val="150000"/>
                        </a:lnSpc>
                        <a:spcAft>
                          <a:spcPts val="0"/>
                        </a:spcAft>
                      </a:pPr>
                      <a:r>
                        <a:rPr lang="es-ES" sz="1200">
                          <a:solidFill>
                            <a:schemeClr val="tx1"/>
                          </a:solidFill>
                          <a:effectLst/>
                        </a:rPr>
                        <a:t>0,75 – 1,0 l</a:t>
                      </a:r>
                      <a:endParaRPr lang="es-MX" sz="1200">
                        <a:solidFill>
                          <a:schemeClr val="tx1"/>
                        </a:solidFill>
                        <a:effectLst/>
                      </a:endParaRPr>
                    </a:p>
                    <a:p>
                      <a:pPr algn="just">
                        <a:lnSpc>
                          <a:spcPct val="150000"/>
                        </a:lnSpc>
                        <a:spcAft>
                          <a:spcPts val="0"/>
                        </a:spcAft>
                      </a:pPr>
                      <a:r>
                        <a:rPr lang="es-ES" sz="1200">
                          <a:solidFill>
                            <a:schemeClr val="tx1"/>
                          </a:solidFill>
                          <a:effectLst/>
                        </a:rPr>
                        <a:t>1,0 l</a:t>
                      </a:r>
                      <a:endParaRPr lang="es-MX"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110" marR="42110" marT="0" marB="0"/>
                </a:tc>
              </a:tr>
              <a:tr h="561463">
                <a:tc>
                  <a:txBody>
                    <a:bodyPr/>
                    <a:lstStyle/>
                    <a:p>
                      <a:pPr algn="just">
                        <a:lnSpc>
                          <a:spcPct val="150000"/>
                        </a:lnSpc>
                        <a:spcAft>
                          <a:spcPts val="0"/>
                        </a:spcAft>
                      </a:pPr>
                      <a:r>
                        <a:rPr lang="es-ES" sz="1200">
                          <a:solidFill>
                            <a:schemeClr val="tx1"/>
                          </a:solidFill>
                          <a:effectLst/>
                        </a:rPr>
                        <a:t>Pulgón. Myzus persicae</a:t>
                      </a:r>
                      <a:endParaRPr lang="es-MX"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110" marR="42110" marT="0" marB="0"/>
                </a:tc>
                <a:tc>
                  <a:txBody>
                    <a:bodyPr/>
                    <a:lstStyle/>
                    <a:p>
                      <a:pPr algn="just">
                        <a:lnSpc>
                          <a:spcPct val="150000"/>
                        </a:lnSpc>
                        <a:spcAft>
                          <a:spcPts val="0"/>
                        </a:spcAft>
                      </a:pPr>
                      <a:r>
                        <a:rPr lang="es-ES" sz="1200" b="1" dirty="0" err="1">
                          <a:solidFill>
                            <a:schemeClr val="tx1"/>
                          </a:solidFill>
                          <a:effectLst/>
                        </a:rPr>
                        <a:t>Fostion</a:t>
                      </a:r>
                      <a:r>
                        <a:rPr lang="es-ES" sz="1200" b="1" dirty="0">
                          <a:solidFill>
                            <a:schemeClr val="tx1"/>
                          </a:solidFill>
                          <a:effectLst/>
                        </a:rPr>
                        <a:t> 60 %</a:t>
                      </a:r>
                      <a:endParaRPr lang="es-MX" sz="1200" b="1" dirty="0">
                        <a:solidFill>
                          <a:schemeClr val="tx1"/>
                        </a:solidFill>
                        <a:effectLst/>
                      </a:endParaRPr>
                    </a:p>
                    <a:p>
                      <a:pPr algn="just">
                        <a:lnSpc>
                          <a:spcPct val="150000"/>
                        </a:lnSpc>
                        <a:spcAft>
                          <a:spcPts val="0"/>
                        </a:spcAft>
                      </a:pPr>
                      <a:r>
                        <a:rPr lang="es-ES" sz="1200" b="1" dirty="0" err="1">
                          <a:solidFill>
                            <a:schemeClr val="tx1"/>
                          </a:solidFill>
                          <a:effectLst/>
                        </a:rPr>
                        <a:t>Azodrin</a:t>
                      </a:r>
                      <a:r>
                        <a:rPr lang="es-ES" sz="1200" b="1" dirty="0">
                          <a:solidFill>
                            <a:schemeClr val="tx1"/>
                          </a:solidFill>
                          <a:effectLst/>
                        </a:rPr>
                        <a:t> –S</a:t>
                      </a:r>
                      <a:endParaRPr lang="es-MX" sz="1200" b="1" dirty="0">
                        <a:solidFill>
                          <a:schemeClr val="tx1"/>
                        </a:solidFill>
                        <a:effectLst/>
                      </a:endParaRPr>
                    </a:p>
                    <a:p>
                      <a:pPr algn="just">
                        <a:lnSpc>
                          <a:spcPct val="150000"/>
                        </a:lnSpc>
                        <a:spcAft>
                          <a:spcPts val="0"/>
                        </a:spcAft>
                      </a:pPr>
                      <a:r>
                        <a:rPr lang="es-ES" sz="1200" b="1" dirty="0" err="1">
                          <a:solidFill>
                            <a:schemeClr val="tx1"/>
                          </a:solidFill>
                          <a:effectLst/>
                        </a:rPr>
                        <a:t>Tamaron</a:t>
                      </a:r>
                      <a:r>
                        <a:rPr lang="es-ES" sz="1200" b="1" dirty="0">
                          <a:solidFill>
                            <a:schemeClr val="tx1"/>
                          </a:solidFill>
                          <a:effectLst/>
                        </a:rPr>
                        <a:t> 50 %</a:t>
                      </a:r>
                      <a:endParaRPr lang="es-MX" sz="1200" b="1" dirty="0">
                        <a:solidFill>
                          <a:schemeClr val="tx1"/>
                        </a:solidFill>
                        <a:effectLst/>
                      </a:endParaRPr>
                    </a:p>
                    <a:p>
                      <a:pPr algn="just">
                        <a:lnSpc>
                          <a:spcPct val="150000"/>
                        </a:lnSpc>
                        <a:spcAft>
                          <a:spcPts val="0"/>
                        </a:spcAft>
                      </a:pPr>
                      <a:r>
                        <a:rPr lang="es-ES" sz="1200" b="1" dirty="0" err="1">
                          <a:solidFill>
                            <a:schemeClr val="tx1"/>
                          </a:solidFill>
                          <a:effectLst/>
                        </a:rPr>
                        <a:t>Tamaron</a:t>
                      </a:r>
                      <a:r>
                        <a:rPr lang="es-ES" sz="1200" b="1" dirty="0">
                          <a:solidFill>
                            <a:schemeClr val="tx1"/>
                          </a:solidFill>
                          <a:effectLst/>
                        </a:rPr>
                        <a:t> 600</a:t>
                      </a:r>
                      <a:endParaRPr lang="es-MX"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110" marR="42110" marT="0" marB="0"/>
                </a:tc>
                <a:tc>
                  <a:txBody>
                    <a:bodyPr/>
                    <a:lstStyle/>
                    <a:p>
                      <a:pPr algn="just">
                        <a:lnSpc>
                          <a:spcPct val="150000"/>
                        </a:lnSpc>
                        <a:spcAft>
                          <a:spcPts val="0"/>
                        </a:spcAft>
                      </a:pPr>
                      <a:r>
                        <a:rPr lang="es-ES" sz="1200" b="1" dirty="0">
                          <a:solidFill>
                            <a:schemeClr val="tx1"/>
                          </a:solidFill>
                          <a:effectLst/>
                        </a:rPr>
                        <a:t>1,0 – 1,5 l</a:t>
                      </a:r>
                      <a:endParaRPr lang="es-MX" sz="1200" b="1" dirty="0">
                        <a:solidFill>
                          <a:schemeClr val="tx1"/>
                        </a:solidFill>
                        <a:effectLst/>
                      </a:endParaRPr>
                    </a:p>
                    <a:p>
                      <a:pPr algn="just">
                        <a:lnSpc>
                          <a:spcPct val="150000"/>
                        </a:lnSpc>
                        <a:spcAft>
                          <a:spcPts val="0"/>
                        </a:spcAft>
                      </a:pPr>
                      <a:r>
                        <a:rPr lang="es-ES" sz="1200" b="1" dirty="0">
                          <a:solidFill>
                            <a:schemeClr val="tx1"/>
                          </a:solidFill>
                          <a:effectLst/>
                        </a:rPr>
                        <a:t>1,0 – 1,5 l</a:t>
                      </a:r>
                      <a:endParaRPr lang="es-MX" sz="1200" b="1" dirty="0">
                        <a:solidFill>
                          <a:schemeClr val="tx1"/>
                        </a:solidFill>
                        <a:effectLst/>
                      </a:endParaRPr>
                    </a:p>
                    <a:p>
                      <a:pPr algn="just">
                        <a:lnSpc>
                          <a:spcPct val="150000"/>
                        </a:lnSpc>
                        <a:spcAft>
                          <a:spcPts val="0"/>
                        </a:spcAft>
                      </a:pPr>
                      <a:r>
                        <a:rPr lang="es-ES" sz="1200" b="1" dirty="0">
                          <a:solidFill>
                            <a:schemeClr val="tx1"/>
                          </a:solidFill>
                          <a:effectLst/>
                        </a:rPr>
                        <a:t>0,75 – 1,0 l</a:t>
                      </a:r>
                      <a:endParaRPr lang="es-MX" sz="1200" b="1" dirty="0">
                        <a:solidFill>
                          <a:schemeClr val="tx1"/>
                        </a:solidFill>
                        <a:effectLst/>
                      </a:endParaRPr>
                    </a:p>
                    <a:p>
                      <a:pPr algn="just">
                        <a:lnSpc>
                          <a:spcPct val="150000"/>
                        </a:lnSpc>
                        <a:spcAft>
                          <a:spcPts val="0"/>
                        </a:spcAft>
                      </a:pPr>
                      <a:r>
                        <a:rPr lang="es-ES" sz="1200" b="1" dirty="0">
                          <a:solidFill>
                            <a:schemeClr val="tx1"/>
                          </a:solidFill>
                          <a:effectLst/>
                        </a:rPr>
                        <a:t>1,0 l</a:t>
                      </a:r>
                      <a:endParaRPr lang="es-MX"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110" marR="42110" marT="0" marB="0"/>
                </a:tc>
              </a:tr>
              <a:tr h="140366">
                <a:tc>
                  <a:txBody>
                    <a:bodyPr/>
                    <a:lstStyle/>
                    <a:p>
                      <a:pPr algn="just">
                        <a:lnSpc>
                          <a:spcPct val="150000"/>
                        </a:lnSpc>
                        <a:spcAft>
                          <a:spcPts val="0"/>
                        </a:spcAft>
                      </a:pPr>
                      <a:r>
                        <a:rPr lang="es-ES" sz="1200">
                          <a:solidFill>
                            <a:schemeClr val="tx1"/>
                          </a:solidFill>
                          <a:effectLst/>
                        </a:rPr>
                        <a:t>Grillos. Gryllus spp</a:t>
                      </a:r>
                      <a:endParaRPr lang="es-MX"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110" marR="42110" marT="0" marB="0"/>
                </a:tc>
                <a:tc>
                  <a:txBody>
                    <a:bodyPr/>
                    <a:lstStyle/>
                    <a:p>
                      <a:pPr algn="just">
                        <a:lnSpc>
                          <a:spcPct val="150000"/>
                        </a:lnSpc>
                        <a:spcAft>
                          <a:spcPts val="0"/>
                        </a:spcAft>
                      </a:pPr>
                      <a:r>
                        <a:rPr lang="es-ES" sz="1200" b="1">
                          <a:solidFill>
                            <a:schemeClr val="tx1"/>
                          </a:solidFill>
                          <a:effectLst/>
                        </a:rPr>
                        <a:t>Lucavex 4 %</a:t>
                      </a:r>
                      <a:endParaRPr lang="es-MX" sz="12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110" marR="42110" marT="0" marB="0"/>
                </a:tc>
                <a:tc>
                  <a:txBody>
                    <a:bodyPr/>
                    <a:lstStyle/>
                    <a:p>
                      <a:pPr algn="just">
                        <a:lnSpc>
                          <a:spcPct val="150000"/>
                        </a:lnSpc>
                        <a:spcAft>
                          <a:spcPts val="0"/>
                        </a:spcAft>
                      </a:pPr>
                      <a:r>
                        <a:rPr lang="es-ES" sz="1200" b="1" dirty="0">
                          <a:solidFill>
                            <a:schemeClr val="tx1"/>
                          </a:solidFill>
                          <a:effectLst/>
                        </a:rPr>
                        <a:t>20,0 kg</a:t>
                      </a:r>
                      <a:endParaRPr lang="es-MX"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110" marR="42110" marT="0" marB="0"/>
                </a:tc>
              </a:tr>
              <a:tr h="280731">
                <a:tc>
                  <a:txBody>
                    <a:bodyPr/>
                    <a:lstStyle/>
                    <a:p>
                      <a:pPr algn="just">
                        <a:lnSpc>
                          <a:spcPct val="150000"/>
                        </a:lnSpc>
                        <a:spcAft>
                          <a:spcPts val="0"/>
                        </a:spcAft>
                      </a:pPr>
                      <a:r>
                        <a:rPr lang="es-ES" sz="1200">
                          <a:solidFill>
                            <a:schemeClr val="tx1"/>
                          </a:solidFill>
                          <a:effectLst/>
                        </a:rPr>
                        <a:t>Gusano barrenador del tallo. Langromyza splendida</a:t>
                      </a:r>
                      <a:endParaRPr lang="es-MX"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110" marR="42110" marT="0" marB="0"/>
                </a:tc>
                <a:tc>
                  <a:txBody>
                    <a:bodyPr/>
                    <a:lstStyle/>
                    <a:p>
                      <a:pPr algn="just">
                        <a:lnSpc>
                          <a:spcPct val="150000"/>
                        </a:lnSpc>
                        <a:spcAft>
                          <a:spcPts val="0"/>
                        </a:spcAft>
                      </a:pPr>
                      <a:r>
                        <a:rPr lang="es-ES" sz="1200" b="1" dirty="0" err="1">
                          <a:solidFill>
                            <a:schemeClr val="tx1"/>
                          </a:solidFill>
                          <a:effectLst/>
                        </a:rPr>
                        <a:t>Malathion</a:t>
                      </a:r>
                      <a:r>
                        <a:rPr lang="es-ES" sz="1200" b="1" dirty="0">
                          <a:solidFill>
                            <a:schemeClr val="tx1"/>
                          </a:solidFill>
                          <a:effectLst/>
                        </a:rPr>
                        <a:t> 100</a:t>
                      </a:r>
                      <a:endParaRPr lang="es-MX" sz="1200" b="1" dirty="0">
                        <a:solidFill>
                          <a:schemeClr val="tx1"/>
                        </a:solidFill>
                        <a:effectLst/>
                      </a:endParaRPr>
                    </a:p>
                    <a:p>
                      <a:pPr algn="just">
                        <a:lnSpc>
                          <a:spcPct val="150000"/>
                        </a:lnSpc>
                        <a:spcAft>
                          <a:spcPts val="0"/>
                        </a:spcAft>
                      </a:pPr>
                      <a:r>
                        <a:rPr lang="es-ES" sz="1200" b="1" dirty="0" err="1">
                          <a:solidFill>
                            <a:schemeClr val="tx1"/>
                          </a:solidFill>
                          <a:effectLst/>
                        </a:rPr>
                        <a:t>Parathion</a:t>
                      </a:r>
                      <a:r>
                        <a:rPr lang="es-ES" sz="1200" b="1" dirty="0">
                          <a:solidFill>
                            <a:schemeClr val="tx1"/>
                          </a:solidFill>
                          <a:effectLst/>
                        </a:rPr>
                        <a:t> </a:t>
                      </a:r>
                      <a:r>
                        <a:rPr lang="es-ES" sz="1200" b="1" dirty="0" err="1">
                          <a:solidFill>
                            <a:schemeClr val="tx1"/>
                          </a:solidFill>
                          <a:effectLst/>
                        </a:rPr>
                        <a:t>Metilico</a:t>
                      </a:r>
                      <a:r>
                        <a:rPr lang="es-ES" sz="1200" b="1" dirty="0">
                          <a:solidFill>
                            <a:schemeClr val="tx1"/>
                          </a:solidFill>
                          <a:effectLst/>
                        </a:rPr>
                        <a:t> 720</a:t>
                      </a:r>
                      <a:endParaRPr lang="es-MX"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110" marR="42110" marT="0" marB="0"/>
                </a:tc>
                <a:tc>
                  <a:txBody>
                    <a:bodyPr/>
                    <a:lstStyle/>
                    <a:p>
                      <a:pPr algn="just">
                        <a:lnSpc>
                          <a:spcPct val="150000"/>
                        </a:lnSpc>
                        <a:spcAft>
                          <a:spcPts val="0"/>
                        </a:spcAft>
                      </a:pPr>
                      <a:r>
                        <a:rPr lang="es-ES" sz="1200" b="1" dirty="0">
                          <a:solidFill>
                            <a:schemeClr val="tx1"/>
                          </a:solidFill>
                          <a:effectLst/>
                        </a:rPr>
                        <a:t>1,0 – 1,25 l</a:t>
                      </a:r>
                      <a:endParaRPr lang="es-MX" sz="1200" b="1" dirty="0">
                        <a:solidFill>
                          <a:schemeClr val="tx1"/>
                        </a:solidFill>
                        <a:effectLst/>
                      </a:endParaRPr>
                    </a:p>
                    <a:p>
                      <a:pPr algn="just">
                        <a:lnSpc>
                          <a:spcPct val="150000"/>
                        </a:lnSpc>
                        <a:spcAft>
                          <a:spcPts val="0"/>
                        </a:spcAft>
                      </a:pPr>
                      <a:r>
                        <a:rPr lang="es-ES" sz="1200" b="1" dirty="0">
                          <a:solidFill>
                            <a:schemeClr val="tx1"/>
                          </a:solidFill>
                          <a:effectLst/>
                        </a:rPr>
                        <a:t>1,0 l</a:t>
                      </a:r>
                      <a:endParaRPr lang="es-MX"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110" marR="42110" marT="0" marB="0"/>
                </a:tc>
              </a:tr>
            </a:tbl>
          </a:graphicData>
        </a:graphic>
      </p:graphicFrame>
    </p:spTree>
    <p:extLst>
      <p:ext uri="{BB962C8B-B14F-4D97-AF65-F5344CB8AC3E}">
        <p14:creationId xmlns:p14="http://schemas.microsoft.com/office/powerpoint/2010/main" val="14949272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01512" y="1115622"/>
            <a:ext cx="10340620" cy="4247317"/>
          </a:xfrm>
          <a:prstGeom prst="rect">
            <a:avLst/>
          </a:prstGeom>
        </p:spPr>
        <p:txBody>
          <a:bodyPr wrap="square">
            <a:spAutoFit/>
          </a:bodyPr>
          <a:lstStyle/>
          <a:p>
            <a:pPr algn="just">
              <a:lnSpc>
                <a:spcPct val="150000"/>
              </a:lnSpc>
              <a:spcAft>
                <a:spcPts val="1000"/>
              </a:spcAft>
            </a:pPr>
            <a:r>
              <a:rPr lang="es-MX" sz="2000" dirty="0" err="1">
                <a:latin typeface="Arial Black" panose="020B0A04020102020204" pitchFamily="34" charset="0"/>
                <a:ea typeface="Calibri" panose="020F0502020204030204" pitchFamily="34" charset="0"/>
                <a:cs typeface="Times New Roman" panose="02020603050405020304" pitchFamily="18" charset="0"/>
              </a:rPr>
              <a:t>Chauixtle</a:t>
            </a:r>
            <a:r>
              <a:rPr lang="es-MX" sz="2000" dirty="0">
                <a:latin typeface="Arial Black" panose="020B0A04020102020204" pitchFamily="34" charset="0"/>
                <a:ea typeface="Calibri" panose="020F0502020204030204" pitchFamily="34" charset="0"/>
                <a:cs typeface="Times New Roman" panose="02020603050405020304" pitchFamily="18" charset="0"/>
              </a:rPr>
              <a:t> (</a:t>
            </a:r>
            <a:r>
              <a:rPr lang="es-MX" sz="2000" i="1" dirty="0" err="1">
                <a:latin typeface="Arial Black" panose="020B0A04020102020204" pitchFamily="34" charset="0"/>
                <a:ea typeface="Calibri" panose="020F0502020204030204" pitchFamily="34" charset="0"/>
                <a:cs typeface="Times New Roman" panose="02020603050405020304" pitchFamily="18" charset="0"/>
              </a:rPr>
              <a:t>Puccinia</a:t>
            </a:r>
            <a:r>
              <a:rPr lang="es-MX" sz="2000" i="1" dirty="0">
                <a:latin typeface="Arial Black" panose="020B0A04020102020204" pitchFamily="34" charset="0"/>
                <a:ea typeface="Calibri" panose="020F0502020204030204" pitchFamily="34" charset="0"/>
                <a:cs typeface="Times New Roman" panose="02020603050405020304" pitchFamily="18" charset="0"/>
              </a:rPr>
              <a:t> </a:t>
            </a:r>
            <a:r>
              <a:rPr lang="es-MX" sz="2000" i="1" dirty="0" err="1">
                <a:latin typeface="Arial Black" panose="020B0A04020102020204" pitchFamily="34" charset="0"/>
                <a:ea typeface="Calibri" panose="020F0502020204030204" pitchFamily="34" charset="0"/>
                <a:cs typeface="Times New Roman" panose="02020603050405020304" pitchFamily="18" charset="0"/>
              </a:rPr>
              <a:t>carthami</a:t>
            </a:r>
            <a:r>
              <a:rPr lang="es-MX" sz="2000" dirty="0">
                <a:latin typeface="Arial Black" panose="020B0A04020102020204" pitchFamily="34" charset="0"/>
                <a:ea typeface="Calibri" panose="020F0502020204030204" pitchFamily="34" charset="0"/>
                <a:cs typeface="Times New Roman" panose="02020603050405020304" pitchFamily="18" charset="0"/>
              </a:rPr>
              <a:t>, </a:t>
            </a:r>
            <a:r>
              <a:rPr lang="es-MX" sz="2000" i="1" dirty="0">
                <a:latin typeface="Arial Black" panose="020B0A04020102020204" pitchFamily="34" charset="0"/>
                <a:ea typeface="Calibri" panose="020F0502020204030204" pitchFamily="34" charset="0"/>
                <a:cs typeface="Times New Roman" panose="02020603050405020304" pitchFamily="18" charset="0"/>
              </a:rPr>
              <a:t>P. </a:t>
            </a:r>
            <a:r>
              <a:rPr lang="es-MX" sz="2000" i="1" dirty="0" err="1">
                <a:latin typeface="Arial Black" panose="020B0A04020102020204" pitchFamily="34" charset="0"/>
                <a:ea typeface="Calibri" panose="020F0502020204030204" pitchFamily="34" charset="0"/>
                <a:cs typeface="Times New Roman" panose="02020603050405020304" pitchFamily="18" charset="0"/>
              </a:rPr>
              <a:t>verruca</a:t>
            </a:r>
            <a:r>
              <a:rPr lang="es-MX" sz="2000" dirty="0">
                <a:latin typeface="Arial Black" panose="020B0A04020102020204" pitchFamily="34" charset="0"/>
                <a:ea typeface="Calibri" panose="020F0502020204030204" pitchFamily="34" charset="0"/>
                <a:cs typeface="Times New Roman" panose="02020603050405020304" pitchFamily="18" charset="0"/>
              </a:rPr>
              <a:t>). La enfermedad ataca tanto a las plantas jóvenes como adultas. Causan daños en siembras tardías (finales de diciembre), se trasmiten por medio de semillas infectadas y las esporas viven en el suelo. La infección puede empezar desde el nivel de plántula, en tal caso, el síntoma principal es una lesión alrededor del tallo que lo estrangula a nivel del suelo. La planta se marchita y muerte. El ataque en hojas, tallos y brácteas se caracteriza por la presencia de pústulas redondas de color café rojizo. En ambos casos el ataque de la enfermedad es fuerte cuando la humedad relativa es muy alta.</a:t>
            </a:r>
            <a:endParaRPr lang="es-MX" sz="2000" dirty="0">
              <a:effectLst/>
              <a:latin typeface="Arial Black" panose="020B0A04020102020204" pitchFamily="34" charset="0"/>
              <a:ea typeface="Calibri" panose="020F0502020204030204" pitchFamily="34" charset="0"/>
              <a:cs typeface="Times New Roman" panose="02020603050405020304" pitchFamily="18" charset="0"/>
            </a:endParaRPr>
          </a:p>
        </p:txBody>
      </p:sp>
      <p:sp>
        <p:nvSpPr>
          <p:cNvPr id="3" name="Rectángulo 2"/>
          <p:cNvSpPr/>
          <p:nvPr/>
        </p:nvSpPr>
        <p:spPr>
          <a:xfrm flipH="1">
            <a:off x="801512" y="591445"/>
            <a:ext cx="3763599" cy="400110"/>
          </a:xfrm>
          <a:prstGeom prst="rect">
            <a:avLst/>
          </a:prstGeom>
        </p:spPr>
        <p:txBody>
          <a:bodyPr wrap="square">
            <a:spAutoFit/>
          </a:bodyPr>
          <a:lstStyle/>
          <a:p>
            <a:r>
              <a:rPr lang="es-MX" sz="2000" dirty="0">
                <a:latin typeface="Arial Black" panose="020B0A04020102020204" pitchFamily="34" charset="0"/>
                <a:ea typeface="Calibri" panose="020F0502020204030204" pitchFamily="34" charset="0"/>
                <a:cs typeface="Times New Roman" panose="02020603050405020304" pitchFamily="18" charset="0"/>
              </a:rPr>
              <a:t>Enfermedades</a:t>
            </a:r>
            <a:endParaRPr lang="es-MX" sz="2000" dirty="0">
              <a:latin typeface="Arial Black" panose="020B0A04020102020204" pitchFamily="34" charset="0"/>
            </a:endParaRPr>
          </a:p>
        </p:txBody>
      </p:sp>
      <p:sp>
        <p:nvSpPr>
          <p:cNvPr id="4" name="Rectángulo 3"/>
          <p:cNvSpPr/>
          <p:nvPr/>
        </p:nvSpPr>
        <p:spPr>
          <a:xfrm>
            <a:off x="801511" y="5776770"/>
            <a:ext cx="10340621" cy="707886"/>
          </a:xfrm>
          <a:prstGeom prst="rect">
            <a:avLst/>
          </a:prstGeom>
        </p:spPr>
        <p:txBody>
          <a:bodyPr wrap="square">
            <a:spAutoFit/>
          </a:bodyPr>
          <a:lstStyle/>
          <a:p>
            <a:r>
              <a:rPr lang="es-ES" sz="2000" dirty="0" smtClean="0">
                <a:solidFill>
                  <a:srgbClr val="000000"/>
                </a:solidFill>
                <a:latin typeface="Arial Black" panose="020B0A04020102020204" pitchFamily="34" charset="0"/>
                <a:ea typeface="Times New Roman" panose="02020603050405020304" pitchFamily="18" charset="0"/>
                <a:cs typeface="Arial" panose="020B0604020202020204" pitchFamily="34" charset="0"/>
              </a:rPr>
              <a:t>Enfermedad distribuida </a:t>
            </a:r>
            <a:r>
              <a:rPr lang="es-ES" sz="2000" dirty="0">
                <a:solidFill>
                  <a:srgbClr val="000000"/>
                </a:solidFill>
                <a:latin typeface="Arial Black" panose="020B0A04020102020204" pitchFamily="34" charset="0"/>
                <a:ea typeface="Times New Roman" panose="02020603050405020304" pitchFamily="18" charset="0"/>
                <a:cs typeface="Arial" panose="020B0604020202020204" pitchFamily="34" charset="0"/>
              </a:rPr>
              <a:t>ampliamente en todas las áreas de producción comercial, pero se acentúa en los estados de Sonora y Sinaloa. </a:t>
            </a:r>
            <a:endParaRPr lang="es-MX" sz="2000" dirty="0">
              <a:latin typeface="Arial Black" panose="020B0A04020102020204" pitchFamily="34" charset="0"/>
            </a:endParaRPr>
          </a:p>
        </p:txBody>
      </p:sp>
    </p:spTree>
    <p:extLst>
      <p:ext uri="{BB962C8B-B14F-4D97-AF65-F5344CB8AC3E}">
        <p14:creationId xmlns:p14="http://schemas.microsoft.com/office/powerpoint/2010/main" val="24597034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32649" y="560232"/>
            <a:ext cx="9719734" cy="6145272"/>
          </a:xfrm>
          <a:prstGeom prst="rect">
            <a:avLst/>
          </a:prstGeom>
        </p:spPr>
        <p:txBody>
          <a:bodyPr wrap="square">
            <a:spAutoFit/>
          </a:bodyPr>
          <a:lstStyle/>
          <a:p>
            <a:pPr algn="just">
              <a:lnSpc>
                <a:spcPct val="150000"/>
              </a:lnSpc>
              <a:spcAft>
                <a:spcPts val="1000"/>
              </a:spcAft>
            </a:pPr>
            <a:r>
              <a:rPr lang="es-MX" sz="2000" i="1" dirty="0" err="1">
                <a:latin typeface="Arial Black" panose="020B0A04020102020204" pitchFamily="34" charset="0"/>
                <a:ea typeface="Calibri" panose="020F0502020204030204" pitchFamily="34" charset="0"/>
                <a:cs typeface="Times New Roman" panose="02020603050405020304" pitchFamily="18" charset="0"/>
              </a:rPr>
              <a:t>Puccinia</a:t>
            </a:r>
            <a:r>
              <a:rPr lang="es-MX" sz="2000" i="1" dirty="0">
                <a:latin typeface="Arial Black" panose="020B0A04020102020204" pitchFamily="34" charset="0"/>
                <a:ea typeface="Calibri" panose="020F0502020204030204" pitchFamily="34" charset="0"/>
                <a:cs typeface="Times New Roman" panose="02020603050405020304" pitchFamily="18" charset="0"/>
              </a:rPr>
              <a:t> </a:t>
            </a:r>
            <a:r>
              <a:rPr lang="es-MX" sz="2000" i="1" dirty="0" err="1">
                <a:latin typeface="Arial Black" panose="020B0A04020102020204" pitchFamily="34" charset="0"/>
                <a:ea typeface="Calibri" panose="020F0502020204030204" pitchFamily="34" charset="0"/>
                <a:cs typeface="Times New Roman" panose="02020603050405020304" pitchFamily="18" charset="0"/>
              </a:rPr>
              <a:t>verruca</a:t>
            </a:r>
            <a:r>
              <a:rPr lang="es-MX" sz="2000" dirty="0">
                <a:latin typeface="Arial Black" panose="020B0A04020102020204" pitchFamily="34" charset="0"/>
                <a:ea typeface="Calibri" panose="020F0502020204030204" pitchFamily="34" charset="0"/>
                <a:cs typeface="Times New Roman" panose="02020603050405020304" pitchFamily="18" charset="0"/>
              </a:rPr>
              <a:t> produce pústulas cuya característica principal es tener una corona (halo) de color amarillo rodeando al color café rojizo. </a:t>
            </a:r>
          </a:p>
          <a:p>
            <a:pPr algn="just">
              <a:lnSpc>
                <a:spcPct val="150000"/>
              </a:lnSpc>
              <a:spcAft>
                <a:spcPts val="1000"/>
              </a:spcAft>
            </a:pPr>
            <a:r>
              <a:rPr lang="es-MX" sz="2000" dirty="0">
                <a:latin typeface="Arial Black" panose="020B0A04020102020204" pitchFamily="34" charset="0"/>
                <a:ea typeface="Calibri" panose="020F0502020204030204" pitchFamily="34" charset="0"/>
                <a:cs typeface="Times New Roman" panose="02020603050405020304" pitchFamily="18" charset="0"/>
              </a:rPr>
              <a:t>La prevención y manejo se basa en la rotación de cultivos y usar semilla desinfectada. En el primer caso se rompe el ciclo del patógeno y en el segundo se protege la semilla del mismo.</a:t>
            </a:r>
          </a:p>
          <a:p>
            <a:pPr algn="just">
              <a:lnSpc>
                <a:spcPct val="150000"/>
              </a:lnSpc>
              <a:spcAft>
                <a:spcPts val="1000"/>
              </a:spcAft>
            </a:pPr>
            <a:endParaRPr lang="es-MX" sz="2000" dirty="0" smtClean="0">
              <a:latin typeface="Arial Black" panose="020B0A04020102020204" pitchFamily="34" charset="0"/>
              <a:ea typeface="Calibri" panose="020F0502020204030204" pitchFamily="34" charset="0"/>
              <a:cs typeface="Times New Roman" panose="02020603050405020304" pitchFamily="18" charset="0"/>
            </a:endParaRPr>
          </a:p>
          <a:p>
            <a:pPr algn="just">
              <a:lnSpc>
                <a:spcPct val="150000"/>
              </a:lnSpc>
              <a:spcAft>
                <a:spcPts val="1000"/>
              </a:spcAft>
            </a:pPr>
            <a:r>
              <a:rPr lang="es-MX" sz="2000" dirty="0" smtClean="0">
                <a:latin typeface="Arial Black" panose="020B0A04020102020204" pitchFamily="34" charset="0"/>
                <a:ea typeface="Calibri" panose="020F0502020204030204" pitchFamily="34" charset="0"/>
                <a:cs typeface="Times New Roman" panose="02020603050405020304" pitchFamily="18" charset="0"/>
              </a:rPr>
              <a:t>Mancha </a:t>
            </a:r>
            <a:r>
              <a:rPr lang="es-MX" sz="2000" dirty="0">
                <a:latin typeface="Arial Black" panose="020B0A04020102020204" pitchFamily="34" charset="0"/>
                <a:ea typeface="Calibri" panose="020F0502020204030204" pitchFamily="34" charset="0"/>
                <a:cs typeface="Times New Roman" panose="02020603050405020304" pitchFamily="18" charset="0"/>
              </a:rPr>
              <a:t>gris de la hoja (</a:t>
            </a:r>
            <a:r>
              <a:rPr lang="es-MX" sz="2000" i="1" dirty="0" err="1">
                <a:latin typeface="Arial Black" panose="020B0A04020102020204" pitchFamily="34" charset="0"/>
                <a:ea typeface="Calibri" panose="020F0502020204030204" pitchFamily="34" charset="0"/>
                <a:cs typeface="Times New Roman" panose="02020603050405020304" pitchFamily="18" charset="0"/>
              </a:rPr>
              <a:t>Stemphylius</a:t>
            </a:r>
            <a:r>
              <a:rPr lang="es-MX" sz="2000" i="1" dirty="0">
                <a:latin typeface="Arial Black" panose="020B0A04020102020204" pitchFamily="34" charset="0"/>
                <a:ea typeface="Calibri" panose="020F0502020204030204" pitchFamily="34" charset="0"/>
                <a:cs typeface="Times New Roman" panose="02020603050405020304" pitchFamily="18" charset="0"/>
              </a:rPr>
              <a:t> </a:t>
            </a:r>
            <a:r>
              <a:rPr lang="es-MX" sz="2000" i="1" dirty="0" err="1">
                <a:latin typeface="Arial Black" panose="020B0A04020102020204" pitchFamily="34" charset="0"/>
                <a:ea typeface="Calibri" panose="020F0502020204030204" pitchFamily="34" charset="0"/>
                <a:cs typeface="Times New Roman" panose="02020603050405020304" pitchFamily="18" charset="0"/>
              </a:rPr>
              <a:t>sp</a:t>
            </a:r>
            <a:r>
              <a:rPr lang="es-MX" sz="2000" dirty="0">
                <a:latin typeface="Arial Black" panose="020B0A04020102020204" pitchFamily="34" charset="0"/>
                <a:ea typeface="Calibri" panose="020F0502020204030204" pitchFamily="34" charset="0"/>
                <a:cs typeface="Times New Roman" panose="02020603050405020304" pitchFamily="18" charset="0"/>
              </a:rPr>
              <a:t>). Los síntomas se observan como manchas irregulares de diferentes tamaños y de color gris. Para controlar esta enfermedad se recomienda aplicar </a:t>
            </a:r>
            <a:r>
              <a:rPr lang="es-MX" sz="2000" dirty="0" err="1">
                <a:latin typeface="Arial Black" panose="020B0A04020102020204" pitchFamily="34" charset="0"/>
                <a:ea typeface="Calibri" panose="020F0502020204030204" pitchFamily="34" charset="0"/>
                <a:cs typeface="Times New Roman" panose="02020603050405020304" pitchFamily="18" charset="0"/>
              </a:rPr>
              <a:t>Manzate</a:t>
            </a:r>
            <a:r>
              <a:rPr lang="es-MX" sz="2000" dirty="0">
                <a:latin typeface="Arial Black" panose="020B0A04020102020204" pitchFamily="34" charset="0"/>
                <a:ea typeface="Calibri" panose="020F0502020204030204" pitchFamily="34" charset="0"/>
                <a:cs typeface="Times New Roman" panose="02020603050405020304" pitchFamily="18" charset="0"/>
              </a:rPr>
              <a:t> 200 a razón de 500 gr /ha.</a:t>
            </a:r>
          </a:p>
          <a:p>
            <a:pPr algn="just">
              <a:lnSpc>
                <a:spcPct val="150000"/>
              </a:lnSpc>
              <a:spcAft>
                <a:spcPts val="1000"/>
              </a:spcAft>
            </a:pPr>
            <a:endParaRPr lang="es-MX" sz="2000" dirty="0">
              <a:latin typeface="Arial Black" panose="020B0A040201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006498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33777" y="1033473"/>
            <a:ext cx="9922933" cy="4375557"/>
          </a:xfrm>
          <a:prstGeom prst="rect">
            <a:avLst/>
          </a:prstGeom>
        </p:spPr>
        <p:txBody>
          <a:bodyPr wrap="square">
            <a:spAutoFit/>
          </a:bodyPr>
          <a:lstStyle/>
          <a:p>
            <a:pPr algn="just">
              <a:lnSpc>
                <a:spcPct val="150000"/>
              </a:lnSpc>
              <a:spcAft>
                <a:spcPts val="1000"/>
              </a:spcAft>
            </a:pPr>
            <a:r>
              <a:rPr lang="es-MX" sz="2000" dirty="0">
                <a:latin typeface="Arial Black" panose="020B0A04020102020204" pitchFamily="34" charset="0"/>
                <a:ea typeface="Calibri" panose="020F0502020204030204" pitchFamily="34" charset="0"/>
                <a:cs typeface="Times New Roman" panose="02020603050405020304" pitchFamily="18" charset="0"/>
              </a:rPr>
              <a:t>Marchitamiento (</a:t>
            </a:r>
            <a:r>
              <a:rPr lang="es-MX" sz="2000" i="1" dirty="0" err="1">
                <a:latin typeface="Arial Black" panose="020B0A04020102020204" pitchFamily="34" charset="0"/>
                <a:ea typeface="Calibri" panose="020F0502020204030204" pitchFamily="34" charset="0"/>
                <a:cs typeface="Times New Roman" panose="02020603050405020304" pitchFamily="18" charset="0"/>
              </a:rPr>
              <a:t>Fusrium</a:t>
            </a:r>
            <a:r>
              <a:rPr lang="es-MX" sz="2000" i="1" dirty="0">
                <a:latin typeface="Arial Black" panose="020B0A04020102020204" pitchFamily="34" charset="0"/>
                <a:ea typeface="Calibri" panose="020F0502020204030204" pitchFamily="34" charset="0"/>
                <a:cs typeface="Times New Roman" panose="02020603050405020304" pitchFamily="18" charset="0"/>
              </a:rPr>
              <a:t> </a:t>
            </a:r>
            <a:r>
              <a:rPr lang="es-MX" sz="2000" i="1" dirty="0" err="1">
                <a:latin typeface="Arial Black" panose="020B0A04020102020204" pitchFamily="34" charset="0"/>
                <a:ea typeface="Calibri" panose="020F0502020204030204" pitchFamily="34" charset="0"/>
                <a:cs typeface="Times New Roman" panose="02020603050405020304" pitchFamily="18" charset="0"/>
              </a:rPr>
              <a:t>oxysporum</a:t>
            </a:r>
            <a:r>
              <a:rPr lang="es-MX" sz="2000" i="1" dirty="0">
                <a:latin typeface="Arial Black" panose="020B0A04020102020204" pitchFamily="34" charset="0"/>
                <a:ea typeface="Calibri" panose="020F0502020204030204" pitchFamily="34" charset="0"/>
                <a:cs typeface="Times New Roman" panose="02020603050405020304" pitchFamily="18" charset="0"/>
              </a:rPr>
              <a:t>. F. </a:t>
            </a:r>
            <a:r>
              <a:rPr lang="es-MX" sz="2000" i="1" dirty="0" err="1">
                <a:latin typeface="Arial Black" panose="020B0A04020102020204" pitchFamily="34" charset="0"/>
                <a:ea typeface="Calibri" panose="020F0502020204030204" pitchFamily="34" charset="0"/>
                <a:cs typeface="Times New Roman" panose="02020603050405020304" pitchFamily="18" charset="0"/>
              </a:rPr>
              <a:t>carthami</a:t>
            </a:r>
            <a:r>
              <a:rPr lang="es-MX" sz="2000" dirty="0">
                <a:latin typeface="Arial Black" panose="020B0A04020102020204" pitchFamily="34" charset="0"/>
                <a:ea typeface="Calibri" panose="020F0502020204030204" pitchFamily="34" charset="0"/>
                <a:cs typeface="Times New Roman" panose="02020603050405020304" pitchFamily="18" charset="0"/>
              </a:rPr>
              <a:t>). El síntoma principal es marchitez y amarillamiento de un solo lado de la planta, el tejido vascular toma una coloración café obscuro en la raíz y el tallo. Las plantas pequeñas pueden morir y las más desarrolladas presentan un área muerta. Se sugiere un adecuado manejo del agua de riego y la nivelación de los terrenos previa a la siembra.</a:t>
            </a:r>
          </a:p>
          <a:p>
            <a:pPr algn="just">
              <a:lnSpc>
                <a:spcPct val="150000"/>
              </a:lnSpc>
              <a:spcAft>
                <a:spcPts val="1000"/>
              </a:spcAft>
            </a:pPr>
            <a:r>
              <a:rPr lang="es-MX" sz="2000" dirty="0">
                <a:latin typeface="Arial Black" panose="020B0A04020102020204" pitchFamily="34" charset="0"/>
                <a:ea typeface="Calibri" panose="020F0502020204030204" pitchFamily="34" charset="0"/>
                <a:cs typeface="Times New Roman" panose="02020603050405020304" pitchFamily="18" charset="0"/>
              </a:rPr>
              <a:t>La enfermedad se previene efectuando rotación de cultivos y sembrando variedades resistentes como U-1421, N-4051 y Gila (Anónimo, 1970b).</a:t>
            </a:r>
          </a:p>
        </p:txBody>
      </p:sp>
    </p:spTree>
    <p:extLst>
      <p:ext uri="{BB962C8B-B14F-4D97-AF65-F5344CB8AC3E}">
        <p14:creationId xmlns:p14="http://schemas.microsoft.com/office/powerpoint/2010/main" val="206492674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17599" y="404740"/>
            <a:ext cx="6953958" cy="6350456"/>
          </a:xfrm>
          <a:prstGeom prst="rect">
            <a:avLst/>
          </a:prstGeom>
        </p:spPr>
        <p:txBody>
          <a:bodyPr wrap="square">
            <a:spAutoFit/>
          </a:bodyPr>
          <a:lstStyle/>
          <a:p>
            <a:pPr algn="just">
              <a:lnSpc>
                <a:spcPct val="150000"/>
              </a:lnSpc>
              <a:spcAft>
                <a:spcPts val="1000"/>
              </a:spcAft>
            </a:pPr>
            <a:r>
              <a:rPr lang="es-ES" sz="2000" b="1" dirty="0">
                <a:latin typeface="Arial Black" panose="020B0A04020102020204" pitchFamily="34" charset="0"/>
              </a:rPr>
              <a:t>Mancha </a:t>
            </a:r>
            <a:r>
              <a:rPr lang="es-ES" sz="2000" b="1" dirty="0" smtClean="0">
                <a:latin typeface="Arial Black" panose="020B0A04020102020204" pitchFamily="34" charset="0"/>
              </a:rPr>
              <a:t>foliar </a:t>
            </a:r>
            <a:r>
              <a:rPr lang="es-ES" sz="2000" b="1" dirty="0">
                <a:latin typeface="Arial Black" panose="020B0A04020102020204" pitchFamily="34" charset="0"/>
              </a:rPr>
              <a:t>(</a:t>
            </a:r>
            <a:r>
              <a:rPr lang="es-ES" sz="2000" b="1" i="1" dirty="0" err="1">
                <a:latin typeface="Arial Black" panose="020B0A04020102020204" pitchFamily="34" charset="0"/>
              </a:rPr>
              <a:t>Alternaria</a:t>
            </a:r>
            <a:r>
              <a:rPr lang="es-ES" sz="2000" b="1" i="1" dirty="0">
                <a:latin typeface="Arial Black" panose="020B0A04020102020204" pitchFamily="34" charset="0"/>
              </a:rPr>
              <a:t> </a:t>
            </a:r>
            <a:r>
              <a:rPr lang="es-ES" sz="2000" b="1" i="1" dirty="0" err="1">
                <a:latin typeface="Arial Black" panose="020B0A04020102020204" pitchFamily="34" charset="0"/>
              </a:rPr>
              <a:t>carthami</a:t>
            </a:r>
            <a:r>
              <a:rPr lang="es-ES" sz="2000" b="1" i="1" dirty="0">
                <a:latin typeface="Arial Black" panose="020B0A04020102020204" pitchFamily="34" charset="0"/>
              </a:rPr>
              <a:t> </a:t>
            </a:r>
            <a:r>
              <a:rPr lang="es-ES" sz="2000" b="1" i="1" dirty="0" err="1">
                <a:latin typeface="Arial Black" panose="020B0A04020102020204" pitchFamily="34" charset="0"/>
              </a:rPr>
              <a:t>Chow</a:t>
            </a:r>
            <a:r>
              <a:rPr lang="es-ES" sz="2000" b="1" dirty="0">
                <a:latin typeface="Arial Black" panose="020B0A04020102020204" pitchFamily="34" charset="0"/>
              </a:rPr>
              <a:t>)</a:t>
            </a:r>
            <a:endParaRPr lang="es-MX" sz="2000" dirty="0">
              <a:latin typeface="Arial Black" panose="020B0A04020102020204" pitchFamily="34" charset="0"/>
            </a:endParaRPr>
          </a:p>
          <a:p>
            <a:pPr algn="just">
              <a:lnSpc>
                <a:spcPct val="150000"/>
              </a:lnSpc>
              <a:spcAft>
                <a:spcPts val="1000"/>
              </a:spcAft>
            </a:pPr>
            <a:r>
              <a:rPr lang="es-MX" sz="2000" dirty="0" smtClean="0">
                <a:latin typeface="Arial Black" panose="020B0A04020102020204" pitchFamily="34" charset="0"/>
                <a:ea typeface="Times New Roman" panose="02020603050405020304" pitchFamily="18" charset="0"/>
                <a:cs typeface="Times New Roman" panose="02020603050405020304" pitchFamily="18" charset="0"/>
              </a:rPr>
              <a:t>La </a:t>
            </a:r>
            <a:r>
              <a:rPr lang="es-ES" sz="2000" dirty="0" smtClean="0">
                <a:solidFill>
                  <a:srgbClr val="000000"/>
                </a:solidFill>
                <a:latin typeface="Arial Black" panose="020B0A04020102020204" pitchFamily="34" charset="0"/>
                <a:ea typeface="Times New Roman" panose="02020603050405020304" pitchFamily="18" charset="0"/>
                <a:cs typeface="Arial" panose="020B0604020202020204" pitchFamily="34" charset="0"/>
              </a:rPr>
              <a:t>enfermedad </a:t>
            </a:r>
            <a:r>
              <a:rPr lang="es-ES" sz="2000" dirty="0">
                <a:solidFill>
                  <a:srgbClr val="000000"/>
                </a:solidFill>
                <a:latin typeface="Arial Black" panose="020B0A04020102020204" pitchFamily="34" charset="0"/>
                <a:ea typeface="Times New Roman" panose="02020603050405020304" pitchFamily="18" charset="0"/>
                <a:cs typeface="Arial" panose="020B0604020202020204" pitchFamily="34" charset="0"/>
              </a:rPr>
              <a:t>ataca </a:t>
            </a:r>
            <a:r>
              <a:rPr lang="es-ES" sz="2000" dirty="0" smtClean="0">
                <a:solidFill>
                  <a:srgbClr val="000000"/>
                </a:solidFill>
                <a:latin typeface="Arial Black" panose="020B0A04020102020204" pitchFamily="34" charset="0"/>
                <a:ea typeface="Times New Roman" panose="02020603050405020304" pitchFamily="18" charset="0"/>
                <a:cs typeface="Arial" panose="020B0604020202020204" pitchFamily="34" charset="0"/>
              </a:rPr>
              <a:t>al cultivo desde plántula hasta adulta. </a:t>
            </a:r>
            <a:r>
              <a:rPr lang="es-ES" sz="2000" dirty="0">
                <a:solidFill>
                  <a:srgbClr val="000000"/>
                </a:solidFill>
                <a:latin typeface="Arial Black" panose="020B0A04020102020204" pitchFamily="34" charset="0"/>
                <a:ea typeface="Times New Roman" panose="02020603050405020304" pitchFamily="18" charset="0"/>
                <a:cs typeface="Arial" panose="020B0604020202020204" pitchFamily="34" charset="0"/>
              </a:rPr>
              <a:t>Por </a:t>
            </a:r>
            <a:r>
              <a:rPr lang="es-ES" sz="2000" dirty="0" smtClean="0">
                <a:solidFill>
                  <a:srgbClr val="000000"/>
                </a:solidFill>
                <a:latin typeface="Arial Black" panose="020B0A04020102020204" pitchFamily="34" charset="0"/>
                <a:ea typeface="Times New Roman" panose="02020603050405020304" pitchFamily="18" charset="0"/>
                <a:cs typeface="Arial" panose="020B0604020202020204" pitchFamily="34" charset="0"/>
              </a:rPr>
              <a:t>disminuir la producción </a:t>
            </a:r>
            <a:r>
              <a:rPr lang="es-ES" sz="2000" dirty="0">
                <a:solidFill>
                  <a:srgbClr val="000000"/>
                </a:solidFill>
                <a:latin typeface="Arial Black" panose="020B0A04020102020204" pitchFamily="34" charset="0"/>
                <a:ea typeface="Times New Roman" panose="02020603050405020304" pitchFamily="18" charset="0"/>
                <a:cs typeface="Arial" panose="020B0604020202020204" pitchFamily="34" charset="0"/>
              </a:rPr>
              <a:t>es una de las enfermedades más importante en </a:t>
            </a:r>
            <a:r>
              <a:rPr lang="es-ES" sz="2000" dirty="0" smtClean="0">
                <a:solidFill>
                  <a:srgbClr val="000000"/>
                </a:solidFill>
                <a:latin typeface="Arial Black" panose="020B0A04020102020204" pitchFamily="34" charset="0"/>
                <a:ea typeface="Times New Roman" panose="02020603050405020304" pitchFamily="18" charset="0"/>
                <a:cs typeface="Arial" panose="020B0604020202020204" pitchFamily="34" charset="0"/>
              </a:rPr>
              <a:t>las </a:t>
            </a:r>
            <a:r>
              <a:rPr lang="es-ES" sz="2000" dirty="0">
                <a:solidFill>
                  <a:srgbClr val="000000"/>
                </a:solidFill>
                <a:latin typeface="Arial Black" panose="020B0A04020102020204" pitchFamily="34" charset="0"/>
                <a:ea typeface="Times New Roman" panose="02020603050405020304" pitchFamily="18" charset="0"/>
                <a:cs typeface="Arial" panose="020B0604020202020204" pitchFamily="34" charset="0"/>
              </a:rPr>
              <a:t>regiones productoras de cártamo del </a:t>
            </a:r>
            <a:r>
              <a:rPr lang="es-ES" sz="2000" dirty="0" smtClean="0">
                <a:solidFill>
                  <a:srgbClr val="000000"/>
                </a:solidFill>
                <a:latin typeface="Arial Black" panose="020B0A04020102020204" pitchFamily="34" charset="0"/>
                <a:ea typeface="Times New Roman" panose="02020603050405020304" pitchFamily="18" charset="0"/>
                <a:cs typeface="Arial" panose="020B0604020202020204" pitchFamily="34" charset="0"/>
              </a:rPr>
              <a:t>mundo.</a:t>
            </a:r>
          </a:p>
          <a:p>
            <a:pPr algn="just">
              <a:lnSpc>
                <a:spcPct val="150000"/>
              </a:lnSpc>
              <a:spcAft>
                <a:spcPts val="1000"/>
              </a:spcAft>
            </a:pPr>
            <a:r>
              <a:rPr lang="es-MX" sz="2000" dirty="0" smtClean="0">
                <a:latin typeface="Arial Black" panose="020B0A04020102020204" pitchFamily="34" charset="0"/>
                <a:ea typeface="Calibri" panose="020F0502020204030204" pitchFamily="34" charset="0"/>
                <a:cs typeface="Times New Roman" panose="02020603050405020304" pitchFamily="18" charset="0"/>
              </a:rPr>
              <a:t>Aparece como </a:t>
            </a:r>
            <a:r>
              <a:rPr lang="es-MX" sz="2000" dirty="0">
                <a:latin typeface="Arial Black" panose="020B0A04020102020204" pitchFamily="34" charset="0"/>
                <a:ea typeface="Calibri" panose="020F0502020204030204" pitchFamily="34" charset="0"/>
                <a:cs typeface="Times New Roman" panose="02020603050405020304" pitchFamily="18" charset="0"/>
              </a:rPr>
              <a:t>manchas obscuras con círculos concéntricos de color café claro. Esta enfermedad se ve favorecida por el exceso de humedad en el suelo y el medio ambiente,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como prevención usar semilla certificada, evitar la siembra en suelos con mal drenaje, </a:t>
            </a:r>
            <a:r>
              <a:rPr lang="es-MX" sz="2000" dirty="0">
                <a:latin typeface="Arial Black" panose="020B0A04020102020204" pitchFamily="34" charset="0"/>
                <a:ea typeface="Calibri" panose="020F0502020204030204" pitchFamily="34" charset="0"/>
                <a:cs typeface="Times New Roman" panose="02020603050405020304" pitchFamily="18" charset="0"/>
              </a:rPr>
              <a:t>evitar altas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densidades de siembra </a:t>
            </a:r>
            <a:r>
              <a:rPr lang="es-MX" sz="2000" dirty="0">
                <a:latin typeface="Arial Black" panose="020B0A04020102020204" pitchFamily="34" charset="0"/>
                <a:ea typeface="Calibri" panose="020F0502020204030204" pitchFamily="34" charset="0"/>
                <a:cs typeface="Times New Roman" panose="02020603050405020304" pitchFamily="18" charset="0"/>
              </a:rPr>
              <a:t>(Chávez-Manjarrez, 2013)</a:t>
            </a:r>
            <a:r>
              <a:rPr lang="es-MX" sz="2000" dirty="0" smtClean="0">
                <a:latin typeface="Arial Black" panose="020B0A04020102020204" pitchFamily="34" charset="0"/>
                <a:ea typeface="Calibri" panose="020F0502020204030204" pitchFamily="34" charset="0"/>
                <a:cs typeface="Times New Roman" panose="02020603050405020304" pitchFamily="18" charset="0"/>
              </a:rPr>
              <a:t> . </a:t>
            </a:r>
            <a:endParaRPr lang="es-MX" sz="2000" dirty="0">
              <a:latin typeface="Arial Black" panose="020B0A04020102020204" pitchFamily="34" charset="0"/>
              <a:ea typeface="Calibri" panose="020F0502020204030204" pitchFamily="34" charset="0"/>
              <a:cs typeface="Times New Roman" panose="02020603050405020304" pitchFamily="18" charset="0"/>
            </a:endParaRPr>
          </a:p>
        </p:txBody>
      </p:sp>
      <p:pic>
        <p:nvPicPr>
          <p:cNvPr id="8" name="Imagen 7" descr="http://www.oleaginosas.org/cargas/alternativas6_002.jpg"/>
          <p:cNvPicPr/>
          <p:nvPr/>
        </p:nvPicPr>
        <p:blipFill>
          <a:blip r:embed="rId2">
            <a:extLst>
              <a:ext uri="{28A0092B-C50C-407E-A947-70E740481C1C}">
                <a14:useLocalDpi xmlns:a14="http://schemas.microsoft.com/office/drawing/2010/main" val="0"/>
              </a:ext>
            </a:extLst>
          </a:blip>
          <a:srcRect/>
          <a:stretch>
            <a:fillRect/>
          </a:stretch>
        </p:blipFill>
        <p:spPr bwMode="auto">
          <a:xfrm>
            <a:off x="8646290" y="791281"/>
            <a:ext cx="3082866" cy="3333750"/>
          </a:xfrm>
          <a:prstGeom prst="rect">
            <a:avLst/>
          </a:prstGeom>
          <a:noFill/>
          <a:ln>
            <a:noFill/>
          </a:ln>
        </p:spPr>
      </p:pic>
      <p:sp>
        <p:nvSpPr>
          <p:cNvPr id="7" name="Rectángulo 6"/>
          <p:cNvSpPr/>
          <p:nvPr/>
        </p:nvSpPr>
        <p:spPr>
          <a:xfrm>
            <a:off x="8646290" y="4348852"/>
            <a:ext cx="3252172" cy="461665"/>
          </a:xfrm>
          <a:prstGeom prst="rect">
            <a:avLst/>
          </a:prstGeom>
        </p:spPr>
        <p:txBody>
          <a:bodyPr wrap="none">
            <a:spAutoFit/>
          </a:bodyPr>
          <a:lstStyle/>
          <a:p>
            <a:r>
              <a:rPr lang="es-MX" sz="1200" dirty="0">
                <a:latin typeface="Arial Black" panose="020B0A04020102020204" pitchFamily="34" charset="0"/>
                <a:ea typeface="Times New Roman" panose="02020603050405020304" pitchFamily="18" charset="0"/>
              </a:rPr>
              <a:t>Mancha </a:t>
            </a:r>
            <a:r>
              <a:rPr lang="es-MX" sz="1200" dirty="0" smtClean="0">
                <a:latin typeface="Arial Black" panose="020B0A04020102020204" pitchFamily="34" charset="0"/>
                <a:ea typeface="Times New Roman" panose="02020603050405020304" pitchFamily="18" charset="0"/>
              </a:rPr>
              <a:t>foliar. Tomado de:</a:t>
            </a:r>
          </a:p>
          <a:p>
            <a:r>
              <a:rPr lang="es-MX" sz="1200" dirty="0" smtClean="0">
                <a:latin typeface="Arial Black" panose="020B0A04020102020204" pitchFamily="34" charset="0"/>
                <a:ea typeface="Times New Roman" panose="02020603050405020304" pitchFamily="18" charset="0"/>
              </a:rPr>
              <a:t> www.oleaginosas.org/art_468.shtml</a:t>
            </a:r>
            <a:endParaRPr lang="es-MX" sz="1200" dirty="0">
              <a:latin typeface="Arial Black" panose="020B0A04020102020204" pitchFamily="34" charset="0"/>
            </a:endParaRPr>
          </a:p>
        </p:txBody>
      </p:sp>
    </p:spTree>
    <p:extLst>
      <p:ext uri="{BB962C8B-B14F-4D97-AF65-F5344CB8AC3E}">
        <p14:creationId xmlns:p14="http://schemas.microsoft.com/office/powerpoint/2010/main" val="78815091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936978" y="477419"/>
            <a:ext cx="10172982" cy="1891159"/>
          </a:xfrm>
          <a:prstGeom prst="rect">
            <a:avLst/>
          </a:prstGeom>
        </p:spPr>
        <p:txBody>
          <a:bodyPr wrap="square">
            <a:spAutoFit/>
          </a:bodyPr>
          <a:lstStyle/>
          <a:p>
            <a:pPr algn="just">
              <a:lnSpc>
                <a:spcPct val="150000"/>
              </a:lnSpc>
              <a:spcAft>
                <a:spcPts val="1000"/>
              </a:spcAft>
            </a:pPr>
            <a:r>
              <a:rPr lang="es-MX" sz="2000" dirty="0">
                <a:latin typeface="Arial Black" panose="020B0A04020102020204" pitchFamily="34" charset="0"/>
                <a:ea typeface="Calibri" panose="020F0502020204030204" pitchFamily="34" charset="0"/>
                <a:cs typeface="Times New Roman" panose="02020603050405020304" pitchFamily="18" charset="0"/>
              </a:rPr>
              <a:t>Se sugieren aplicaciones de fungicidas a base de</a:t>
            </a:r>
            <a:r>
              <a:rPr lang="es-ES" sz="2000" dirty="0">
                <a:latin typeface="Arial Black" panose="020B0A04020102020204" pitchFamily="34" charset="0"/>
              </a:rPr>
              <a:t> </a:t>
            </a:r>
            <a:r>
              <a:rPr lang="es-ES" sz="2000" dirty="0" err="1">
                <a:latin typeface="Arial Black" panose="020B0A04020102020204" pitchFamily="34" charset="0"/>
              </a:rPr>
              <a:t>Mancozeb</a:t>
            </a:r>
            <a:r>
              <a:rPr lang="es-ES" sz="2000" dirty="0">
                <a:latin typeface="Arial Black" panose="020B0A04020102020204" pitchFamily="34" charset="0"/>
              </a:rPr>
              <a:t> y oxicloruro </a:t>
            </a:r>
            <a:r>
              <a:rPr lang="es-MX" sz="2000" dirty="0">
                <a:latin typeface="Arial Black" panose="020B0A04020102020204" pitchFamily="34" charset="0"/>
                <a:ea typeface="Calibri" panose="020F0502020204030204" pitchFamily="34" charset="0"/>
                <a:cs typeface="Times New Roman" panose="02020603050405020304" pitchFamily="18" charset="0"/>
              </a:rPr>
              <a:t>de cobre, 2,0 kg por hectárea al momento de aparecer la enfermedad, repitiendo la dosis 15 días después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(Chávez-Manjarrez</a:t>
            </a:r>
            <a:r>
              <a:rPr lang="es-MX" sz="2000" dirty="0">
                <a:latin typeface="Arial Black" panose="020B0A04020102020204" pitchFamily="34" charset="0"/>
                <a:ea typeface="Calibri" panose="020F0502020204030204" pitchFamily="34" charset="0"/>
                <a:cs typeface="Times New Roman" panose="02020603050405020304" pitchFamily="18" charset="0"/>
              </a:rPr>
              <a:t>, 2013).</a:t>
            </a:r>
          </a:p>
        </p:txBody>
      </p:sp>
    </p:spTree>
    <p:extLst>
      <p:ext uri="{BB962C8B-B14F-4D97-AF65-F5344CB8AC3E}">
        <p14:creationId xmlns:p14="http://schemas.microsoft.com/office/powerpoint/2010/main" val="34817312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43467" y="547638"/>
            <a:ext cx="10622844" cy="2400657"/>
          </a:xfrm>
          <a:prstGeom prst="rect">
            <a:avLst/>
          </a:prstGeom>
        </p:spPr>
        <p:txBody>
          <a:bodyPr wrap="square">
            <a:spAutoFit/>
          </a:bodyPr>
          <a:lstStyle/>
          <a:p>
            <a:pPr algn="just">
              <a:lnSpc>
                <a:spcPct val="150000"/>
              </a:lnSpc>
            </a:pPr>
            <a:r>
              <a:rPr lang="es-MX" sz="2000" dirty="0" smtClean="0">
                <a:latin typeface="Arial Black" panose="020B0A04020102020204" pitchFamily="34" charset="0"/>
                <a:ea typeface="Calibri" panose="020F0502020204030204" pitchFamily="34" charset="0"/>
              </a:rPr>
              <a:t>L</a:t>
            </a:r>
            <a:r>
              <a:rPr lang="es-MX" sz="2000" dirty="0" smtClean="0">
                <a:effectLst/>
                <a:latin typeface="Arial Black" panose="020B0A04020102020204" pitchFamily="34" charset="0"/>
                <a:ea typeface="Calibri" panose="020F0502020204030204" pitchFamily="34" charset="0"/>
              </a:rPr>
              <a:t>a importancia del cultivo reside en el porcentaje de aceite de alta calidad que se obtiene de la semilla, aceite que se puede utilizar en la industria alimentaria y el  consumo humano.</a:t>
            </a:r>
          </a:p>
          <a:p>
            <a:pPr algn="just">
              <a:lnSpc>
                <a:spcPct val="150000"/>
              </a:lnSpc>
            </a:pPr>
            <a:r>
              <a:rPr lang="es-MX" sz="2000" dirty="0" smtClean="0">
                <a:latin typeface="Arial Black" panose="020B0A04020102020204" pitchFamily="34" charset="0"/>
                <a:ea typeface="Calibri" panose="020F0502020204030204" pitchFamily="34" charset="0"/>
              </a:rPr>
              <a:t>Aunado a lo anterior, </a:t>
            </a:r>
            <a:r>
              <a:rPr lang="es-MX" sz="2000" dirty="0" smtClean="0">
                <a:effectLst/>
                <a:latin typeface="Arial Black" panose="020B0A04020102020204" pitchFamily="34" charset="0"/>
                <a:ea typeface="Calibri" panose="020F0502020204030204" pitchFamily="34" charset="0"/>
              </a:rPr>
              <a:t>la planta se adapta en zonas semiáridas, con bajas precipitaciones y resiste bajas temperaturas (Robles, 1985).</a:t>
            </a:r>
            <a:r>
              <a:rPr lang="es-MX" sz="2000" dirty="0" smtClean="0">
                <a:solidFill>
                  <a:srgbClr val="333333"/>
                </a:solidFill>
                <a:effectLst/>
                <a:latin typeface="Arial Black" panose="020B0A04020102020204" pitchFamily="34" charset="0"/>
                <a:ea typeface="Times New Roman" panose="02020603050405020304" pitchFamily="18" charset="0"/>
              </a:rPr>
              <a:t> </a:t>
            </a:r>
            <a:endParaRPr lang="es-MX" sz="2000" dirty="0" smtClean="0">
              <a:effectLst/>
              <a:latin typeface="Arial Black" panose="020B0A04020102020204" pitchFamily="34" charset="0"/>
              <a:ea typeface="Calibri" panose="020F0502020204030204" pitchFamily="34" charset="0"/>
            </a:endParaRPr>
          </a:p>
        </p:txBody>
      </p:sp>
      <p:sp>
        <p:nvSpPr>
          <p:cNvPr id="3" name="Rectángulo 2"/>
          <p:cNvSpPr/>
          <p:nvPr/>
        </p:nvSpPr>
        <p:spPr>
          <a:xfrm>
            <a:off x="643467" y="3761536"/>
            <a:ext cx="10622844" cy="1938992"/>
          </a:xfrm>
          <a:prstGeom prst="rect">
            <a:avLst/>
          </a:prstGeom>
        </p:spPr>
        <p:txBody>
          <a:bodyPr wrap="square">
            <a:spAutoFit/>
          </a:bodyPr>
          <a:lstStyle/>
          <a:p>
            <a:pPr algn="just">
              <a:lnSpc>
                <a:spcPct val="150000"/>
              </a:lnSpc>
              <a:spcAft>
                <a:spcPts val="1000"/>
              </a:spcAft>
            </a:pPr>
            <a:r>
              <a:rPr lang="es-MX" sz="2000" dirty="0" smtClean="0">
                <a:effectLst/>
                <a:latin typeface="Arial Black" panose="020B0A04020102020204" pitchFamily="34" charset="0"/>
                <a:ea typeface="Times New Roman" panose="02020603050405020304" pitchFamily="18" charset="0"/>
                <a:cs typeface="Times New Roman" panose="02020603050405020304" pitchFamily="18" charset="0"/>
              </a:rPr>
              <a:t>El aceite es considerado de alta calidad, con bajo contenido de colesterol, por lo que es muy apreciado en los restaurantes de alta cocina gracias a sus propiedades. Además se  </a:t>
            </a:r>
            <a:r>
              <a:rPr lang="es-MX" sz="2000" dirty="0" smtClean="0">
                <a:effectLst/>
                <a:latin typeface="Arial Black" panose="020B0A04020102020204" pitchFamily="34" charset="0"/>
                <a:ea typeface="Calibri" panose="020F0502020204030204" pitchFamily="34" charset="0"/>
                <a:cs typeface="Times New Roman" panose="02020603050405020304" pitchFamily="18" charset="0"/>
              </a:rPr>
              <a:t>le utiliza en la industria para la fabricación de margarina (CIAS, 1976).</a:t>
            </a:r>
          </a:p>
        </p:txBody>
      </p:sp>
    </p:spTree>
    <p:extLst>
      <p:ext uri="{BB962C8B-B14F-4D97-AF65-F5344CB8AC3E}">
        <p14:creationId xmlns:p14="http://schemas.microsoft.com/office/powerpoint/2010/main" val="231116216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31479" y="801629"/>
            <a:ext cx="5871953" cy="5584477"/>
          </a:xfrm>
          <a:prstGeom prst="rect">
            <a:avLst/>
          </a:prstGeom>
        </p:spPr>
        <p:txBody>
          <a:bodyPr wrap="square">
            <a:spAutoFit/>
          </a:bodyPr>
          <a:lstStyle/>
          <a:p>
            <a:pPr algn="just">
              <a:lnSpc>
                <a:spcPct val="150000"/>
              </a:lnSpc>
              <a:spcBef>
                <a:spcPts val="600"/>
              </a:spcBef>
              <a:spcAft>
                <a:spcPts val="600"/>
              </a:spcAft>
            </a:pPr>
            <a:r>
              <a:rPr lang="es-ES" sz="2000" dirty="0" smtClean="0">
                <a:solidFill>
                  <a:srgbClr val="000000"/>
                </a:solidFill>
                <a:latin typeface="Arial Black" panose="020B0A04020102020204" pitchFamily="34" charset="0"/>
                <a:ea typeface="Times New Roman" panose="02020603050405020304" pitchFamily="18" charset="0"/>
                <a:cs typeface="Arial" panose="020B0604020202020204" pitchFamily="34" charset="0"/>
              </a:rPr>
              <a:t>Afecta </a:t>
            </a:r>
            <a:r>
              <a:rPr lang="es-ES" sz="2000" dirty="0">
                <a:solidFill>
                  <a:srgbClr val="000000"/>
                </a:solidFill>
                <a:latin typeface="Arial Black" panose="020B0A04020102020204" pitchFamily="34" charset="0"/>
                <a:ea typeface="Times New Roman" panose="02020603050405020304" pitchFamily="18" charset="0"/>
                <a:cs typeface="Arial" panose="020B0604020202020204" pitchFamily="34" charset="0"/>
              </a:rPr>
              <a:t>al cultivo de cártamo a nivel nacional. </a:t>
            </a:r>
            <a:r>
              <a:rPr lang="es-ES" sz="2000" dirty="0" smtClean="0">
                <a:solidFill>
                  <a:srgbClr val="000000"/>
                </a:solidFill>
                <a:latin typeface="Arial Black" panose="020B0A04020102020204" pitchFamily="34" charset="0"/>
                <a:ea typeface="Times New Roman" panose="02020603050405020304" pitchFamily="18" charset="0"/>
                <a:cs typeface="Arial" panose="020B0604020202020204" pitchFamily="34" charset="0"/>
              </a:rPr>
              <a:t>Generalmente </a:t>
            </a:r>
            <a:r>
              <a:rPr lang="es-ES" sz="2000" dirty="0">
                <a:solidFill>
                  <a:srgbClr val="000000"/>
                </a:solidFill>
                <a:latin typeface="Arial Black" panose="020B0A04020102020204" pitchFamily="34" charset="0"/>
                <a:ea typeface="Times New Roman" panose="02020603050405020304" pitchFamily="18" charset="0"/>
                <a:cs typeface="Arial" panose="020B0604020202020204" pitchFamily="34" charset="0"/>
              </a:rPr>
              <a:t>inicia en </a:t>
            </a:r>
            <a:r>
              <a:rPr lang="es-ES" sz="2000" dirty="0" smtClean="0">
                <a:solidFill>
                  <a:srgbClr val="000000"/>
                </a:solidFill>
                <a:latin typeface="Arial Black" panose="020B0A04020102020204" pitchFamily="34" charset="0"/>
                <a:ea typeface="Times New Roman" panose="02020603050405020304" pitchFamily="18" charset="0"/>
                <a:cs typeface="Arial" panose="020B0604020202020204" pitchFamily="34" charset="0"/>
              </a:rPr>
              <a:t>la parte baja </a:t>
            </a:r>
            <a:r>
              <a:rPr lang="es-ES" sz="2000" dirty="0">
                <a:solidFill>
                  <a:srgbClr val="000000"/>
                </a:solidFill>
                <a:latin typeface="Arial Black" panose="020B0A04020102020204" pitchFamily="34" charset="0"/>
                <a:ea typeface="Times New Roman" panose="02020603050405020304" pitchFamily="18" charset="0"/>
                <a:cs typeface="Arial" panose="020B0604020202020204" pitchFamily="34" charset="0"/>
              </a:rPr>
              <a:t>de la </a:t>
            </a:r>
            <a:r>
              <a:rPr lang="es-ES" sz="2000" dirty="0" smtClean="0">
                <a:solidFill>
                  <a:srgbClr val="000000"/>
                </a:solidFill>
                <a:latin typeface="Arial Black" panose="020B0A04020102020204" pitchFamily="34" charset="0"/>
                <a:ea typeface="Times New Roman" panose="02020603050405020304" pitchFamily="18" charset="0"/>
                <a:cs typeface="Arial" panose="020B0604020202020204" pitchFamily="34" charset="0"/>
              </a:rPr>
              <a:t>planta, infecta </a:t>
            </a:r>
            <a:r>
              <a:rPr lang="es-ES" sz="2000" dirty="0">
                <a:solidFill>
                  <a:srgbClr val="000000"/>
                </a:solidFill>
                <a:latin typeface="Arial Black" panose="020B0A04020102020204" pitchFamily="34" charset="0"/>
                <a:ea typeface="Times New Roman" panose="02020603050405020304" pitchFamily="18" charset="0"/>
                <a:cs typeface="Arial" panose="020B0604020202020204" pitchFamily="34" charset="0"/>
              </a:rPr>
              <a:t>hojas, pecíolos, brácteas y </a:t>
            </a:r>
            <a:r>
              <a:rPr lang="es-ES" sz="2000" dirty="0" smtClean="0">
                <a:solidFill>
                  <a:srgbClr val="000000"/>
                </a:solidFill>
                <a:latin typeface="Arial Black" panose="020B0A04020102020204" pitchFamily="34" charset="0"/>
                <a:ea typeface="Times New Roman" panose="02020603050405020304" pitchFamily="18" charset="0"/>
                <a:cs typeface="Arial" panose="020B0604020202020204" pitchFamily="34" charset="0"/>
              </a:rPr>
              <a:t>partes </a:t>
            </a:r>
            <a:r>
              <a:rPr lang="es-ES" sz="2000" dirty="0">
                <a:solidFill>
                  <a:srgbClr val="000000"/>
                </a:solidFill>
                <a:latin typeface="Arial Black" panose="020B0A04020102020204" pitchFamily="34" charset="0"/>
                <a:ea typeface="Times New Roman" panose="02020603050405020304" pitchFamily="18" charset="0"/>
                <a:cs typeface="Arial" panose="020B0604020202020204" pitchFamily="34" charset="0"/>
              </a:rPr>
              <a:t>del tallo. Inicialmente se presenta en forma de manchas en forma circular, de color blanco cremoso; conforme avanza su desarrollo, aparece un halo clorótico que posteriormente se hace amarillo, el tejido del centro de la lesión adquiere un color café claro </a:t>
            </a:r>
            <a:r>
              <a:rPr lang="es-ES" sz="2000" dirty="0" smtClean="0">
                <a:solidFill>
                  <a:srgbClr val="000000"/>
                </a:solidFill>
                <a:latin typeface="Arial Black" panose="020B0A04020102020204" pitchFamily="34" charset="0"/>
                <a:ea typeface="Times New Roman" panose="02020603050405020304" pitchFamily="18" charset="0"/>
                <a:cs typeface="Arial" panose="020B0604020202020204" pitchFamily="34" charset="0"/>
              </a:rPr>
              <a:t>oscuro </a:t>
            </a:r>
            <a:r>
              <a:rPr lang="es-MX" sz="2000" dirty="0">
                <a:latin typeface="Arial Black" panose="020B0A04020102020204" pitchFamily="34" charset="0"/>
                <a:ea typeface="Calibri" panose="020F0502020204030204" pitchFamily="34" charset="0"/>
                <a:cs typeface="Times New Roman" panose="02020603050405020304" pitchFamily="18" charset="0"/>
              </a:rPr>
              <a:t>(Chávez-Manjarrez, 2013) . </a:t>
            </a:r>
          </a:p>
        </p:txBody>
      </p:sp>
      <p:pic>
        <p:nvPicPr>
          <p:cNvPr id="3" name="Imagen 2" descr="http://www.oleaginosas.org/cargas/alternativas5_003.jpg"/>
          <p:cNvPicPr/>
          <p:nvPr/>
        </p:nvPicPr>
        <p:blipFill>
          <a:blip r:embed="rId2">
            <a:extLst>
              <a:ext uri="{28A0092B-C50C-407E-A947-70E740481C1C}">
                <a14:useLocalDpi xmlns:a14="http://schemas.microsoft.com/office/drawing/2010/main" val="0"/>
              </a:ext>
            </a:extLst>
          </a:blip>
          <a:srcRect/>
          <a:stretch>
            <a:fillRect/>
          </a:stretch>
        </p:blipFill>
        <p:spPr bwMode="auto">
          <a:xfrm>
            <a:off x="6690881" y="801629"/>
            <a:ext cx="4665542" cy="2505075"/>
          </a:xfrm>
          <a:prstGeom prst="rect">
            <a:avLst/>
          </a:prstGeom>
          <a:noFill/>
          <a:ln>
            <a:noFill/>
          </a:ln>
        </p:spPr>
      </p:pic>
      <p:sp>
        <p:nvSpPr>
          <p:cNvPr id="4" name="Rectángulo 3"/>
          <p:cNvSpPr/>
          <p:nvPr/>
        </p:nvSpPr>
        <p:spPr>
          <a:xfrm>
            <a:off x="6690881" y="3630756"/>
            <a:ext cx="4665542" cy="584775"/>
          </a:xfrm>
          <a:prstGeom prst="rect">
            <a:avLst/>
          </a:prstGeom>
        </p:spPr>
        <p:txBody>
          <a:bodyPr wrap="square">
            <a:spAutoFit/>
          </a:bodyPr>
          <a:lstStyle/>
          <a:p>
            <a:r>
              <a:rPr lang="es-MX" sz="1600" dirty="0" smtClean="0">
                <a:latin typeface="Arial Black" panose="020B0A04020102020204" pitchFamily="34" charset="0"/>
                <a:ea typeface="Times New Roman" panose="02020603050405020304" pitchFamily="18" charset="0"/>
              </a:rPr>
              <a:t>Falsa cenicilla. Tomado de:</a:t>
            </a:r>
          </a:p>
          <a:p>
            <a:r>
              <a:rPr lang="es-MX" sz="1600" dirty="0" smtClean="0">
                <a:latin typeface="Arial Black" panose="020B0A04020102020204" pitchFamily="34" charset="0"/>
                <a:ea typeface="Times New Roman" panose="02020603050405020304" pitchFamily="18" charset="0"/>
              </a:rPr>
              <a:t>www.oleaginosas.org/art_468.shtml</a:t>
            </a:r>
            <a:endParaRPr lang="es-MX" sz="1600" dirty="0">
              <a:latin typeface="Arial Black" panose="020B0A04020102020204" pitchFamily="34" charset="0"/>
            </a:endParaRPr>
          </a:p>
        </p:txBody>
      </p:sp>
      <p:sp>
        <p:nvSpPr>
          <p:cNvPr id="5" name="Rectángulo 4"/>
          <p:cNvSpPr/>
          <p:nvPr/>
        </p:nvSpPr>
        <p:spPr>
          <a:xfrm>
            <a:off x="331479" y="379975"/>
            <a:ext cx="6064161" cy="421654"/>
          </a:xfrm>
          <a:prstGeom prst="rect">
            <a:avLst/>
          </a:prstGeom>
        </p:spPr>
        <p:txBody>
          <a:bodyPr wrap="none">
            <a:spAutoFit/>
          </a:bodyPr>
          <a:lstStyle/>
          <a:p>
            <a:pPr algn="just">
              <a:lnSpc>
                <a:spcPct val="107000"/>
              </a:lnSpc>
              <a:spcBef>
                <a:spcPts val="600"/>
              </a:spcBef>
              <a:spcAft>
                <a:spcPts val="600"/>
              </a:spcAft>
            </a:pPr>
            <a:r>
              <a:rPr lang="es-ES" sz="2000" b="1" dirty="0">
                <a:solidFill>
                  <a:srgbClr val="000000"/>
                </a:solidFill>
                <a:latin typeface="Arial Black" panose="020B0A04020102020204" pitchFamily="34" charset="0"/>
                <a:ea typeface="Times New Roman" panose="02020603050405020304" pitchFamily="18" charset="0"/>
                <a:cs typeface="Arial" panose="020B0604020202020204" pitchFamily="34" charset="0"/>
              </a:rPr>
              <a:t>Falsa cenicilla (</a:t>
            </a:r>
            <a:r>
              <a:rPr lang="es-ES" sz="2000" i="1" dirty="0" err="1">
                <a:solidFill>
                  <a:srgbClr val="000000"/>
                </a:solidFill>
                <a:latin typeface="Arial Black" panose="020B0A04020102020204" pitchFamily="34" charset="0"/>
                <a:ea typeface="Times New Roman" panose="02020603050405020304" pitchFamily="18" charset="0"/>
                <a:cs typeface="Arial" panose="020B0604020202020204" pitchFamily="34" charset="0"/>
              </a:rPr>
              <a:t>Ramularia</a:t>
            </a:r>
            <a:r>
              <a:rPr lang="es-ES" sz="2000" i="1" dirty="0">
                <a:solidFill>
                  <a:srgbClr val="000000"/>
                </a:solidFill>
                <a:latin typeface="Arial Black" panose="020B0A04020102020204" pitchFamily="34" charset="0"/>
                <a:ea typeface="Times New Roman" panose="02020603050405020304" pitchFamily="18" charset="0"/>
                <a:cs typeface="Arial" panose="020B0604020202020204" pitchFamily="34" charset="0"/>
              </a:rPr>
              <a:t> </a:t>
            </a:r>
            <a:r>
              <a:rPr lang="es-ES" sz="2000" i="1" dirty="0" err="1">
                <a:solidFill>
                  <a:srgbClr val="000000"/>
                </a:solidFill>
                <a:latin typeface="Arial Black" panose="020B0A04020102020204" pitchFamily="34" charset="0"/>
                <a:ea typeface="Times New Roman" panose="02020603050405020304" pitchFamily="18" charset="0"/>
                <a:cs typeface="Arial" panose="020B0604020202020204" pitchFamily="34" charset="0"/>
              </a:rPr>
              <a:t>carthami</a:t>
            </a:r>
            <a:r>
              <a:rPr lang="es-ES" sz="2000" i="1" dirty="0">
                <a:solidFill>
                  <a:srgbClr val="000000"/>
                </a:solidFill>
                <a:latin typeface="Arial Black" panose="020B0A04020102020204" pitchFamily="34" charset="0"/>
                <a:ea typeface="Times New Roman" panose="02020603050405020304" pitchFamily="18" charset="0"/>
                <a:cs typeface="Arial" panose="020B0604020202020204" pitchFamily="34" charset="0"/>
              </a:rPr>
              <a:t> </a:t>
            </a:r>
            <a:r>
              <a:rPr lang="es-ES" sz="2000" i="1" dirty="0" err="1">
                <a:solidFill>
                  <a:srgbClr val="000000"/>
                </a:solidFill>
                <a:latin typeface="Arial Black" panose="020B0A04020102020204" pitchFamily="34" charset="0"/>
                <a:ea typeface="Times New Roman" panose="02020603050405020304" pitchFamily="18" charset="0"/>
                <a:cs typeface="Arial" panose="020B0604020202020204" pitchFamily="34" charset="0"/>
              </a:rPr>
              <a:t>Sacc</a:t>
            </a:r>
            <a:r>
              <a:rPr lang="es-ES" sz="2000" i="1" dirty="0">
                <a:solidFill>
                  <a:srgbClr val="000000"/>
                </a:solidFill>
                <a:latin typeface="Arial Black" panose="020B0A04020102020204" pitchFamily="34" charset="0"/>
                <a:ea typeface="Times New Roman" panose="02020603050405020304" pitchFamily="18" charset="0"/>
                <a:cs typeface="Arial" panose="020B0604020202020204" pitchFamily="34" charset="0"/>
              </a:rPr>
              <a:t>)</a:t>
            </a:r>
            <a:endParaRPr lang="es-MX" sz="2000" dirty="0">
              <a:latin typeface="Arial Black" panose="020B0A04020102020204" pitchFamily="34" charset="0"/>
              <a:ea typeface="Calibri" panose="020F0502020204030204" pitchFamily="34" charset="0"/>
              <a:cs typeface="Times New Roman" panose="02020603050405020304" pitchFamily="18" charset="0"/>
            </a:endParaRPr>
          </a:p>
        </p:txBody>
      </p:sp>
      <p:sp>
        <p:nvSpPr>
          <p:cNvPr id="6" name="Rectángulo 5"/>
          <p:cNvSpPr/>
          <p:nvPr/>
        </p:nvSpPr>
        <p:spPr>
          <a:xfrm>
            <a:off x="6690881" y="4539584"/>
            <a:ext cx="4665542" cy="1323439"/>
          </a:xfrm>
          <a:prstGeom prst="rect">
            <a:avLst/>
          </a:prstGeom>
        </p:spPr>
        <p:txBody>
          <a:bodyPr wrap="square">
            <a:spAutoFit/>
          </a:bodyPr>
          <a:lstStyle/>
          <a:p>
            <a:pPr algn="just"/>
            <a:r>
              <a:rPr lang="es-ES" sz="2000" dirty="0">
                <a:solidFill>
                  <a:srgbClr val="000000"/>
                </a:solidFill>
                <a:latin typeface="Arial Black" panose="020B0A04020102020204" pitchFamily="34" charset="0"/>
                <a:ea typeface="Times New Roman" panose="02020603050405020304" pitchFamily="18" charset="0"/>
                <a:cs typeface="Arial" panose="020B0604020202020204" pitchFamily="34" charset="0"/>
              </a:rPr>
              <a:t>Durante el ciclo 2000-2001 apareció en el noroeste de México (Borbón-Gracia et al., 2010). </a:t>
            </a:r>
            <a:endParaRPr lang="es-MX" sz="2000" dirty="0"/>
          </a:p>
        </p:txBody>
      </p:sp>
    </p:spTree>
    <p:extLst>
      <p:ext uri="{BB962C8B-B14F-4D97-AF65-F5344CB8AC3E}">
        <p14:creationId xmlns:p14="http://schemas.microsoft.com/office/powerpoint/2010/main" val="349793402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57250" y="548640"/>
            <a:ext cx="10321290" cy="2814488"/>
          </a:xfrm>
          <a:prstGeom prst="rect">
            <a:avLst/>
          </a:prstGeom>
          <a:noFill/>
        </p:spPr>
        <p:txBody>
          <a:bodyPr wrap="square" rtlCol="0">
            <a:spAutoFit/>
          </a:bodyPr>
          <a:lstStyle/>
          <a:p>
            <a:pPr algn="just">
              <a:lnSpc>
                <a:spcPct val="150000"/>
              </a:lnSpc>
            </a:pPr>
            <a:r>
              <a:rPr lang="es-MX" sz="2000" dirty="0" smtClean="0">
                <a:latin typeface="Arial Black" panose="020B0A04020102020204" pitchFamily="34" charset="0"/>
              </a:rPr>
              <a:t>La aplicación de fungicidas preventivos (</a:t>
            </a:r>
            <a:r>
              <a:rPr lang="es-MX" sz="2000" dirty="0" err="1" smtClean="0">
                <a:latin typeface="Arial Black" panose="020B0A04020102020204" pitchFamily="34" charset="0"/>
              </a:rPr>
              <a:t>Mancozeb</a:t>
            </a:r>
            <a:r>
              <a:rPr lang="es-MX" sz="2000" dirty="0" smtClean="0">
                <a:latin typeface="Arial Black" panose="020B0A04020102020204" pitchFamily="34" charset="0"/>
              </a:rPr>
              <a:t>) debe realizarse antes del primer riego de auxilio. Las aplicaciones de fungicidas curativos se deben iniciar al observarse los primeros síntomas de la enfermedad en el tercio inferior de las plantas, los productos que han dado mejor resultado son: </a:t>
            </a:r>
            <a:r>
              <a:rPr lang="es-MX" sz="2000" dirty="0" err="1" smtClean="0">
                <a:latin typeface="Arial Black" panose="020B0A04020102020204" pitchFamily="34" charset="0"/>
              </a:rPr>
              <a:t>tebuconazoel</a:t>
            </a:r>
            <a:r>
              <a:rPr lang="es-MX" sz="2000" dirty="0" smtClean="0">
                <a:latin typeface="Arial Black" panose="020B0A04020102020204" pitchFamily="34" charset="0"/>
              </a:rPr>
              <a:t>; </a:t>
            </a:r>
            <a:r>
              <a:rPr lang="es-MX" sz="2000" dirty="0" err="1" smtClean="0">
                <a:latin typeface="Arial Black" panose="020B0A04020102020204" pitchFamily="34" charset="0"/>
              </a:rPr>
              <a:t>epoxiconazole</a:t>
            </a:r>
            <a:r>
              <a:rPr lang="es-MX" sz="2000" dirty="0" smtClean="0">
                <a:latin typeface="Arial Black" panose="020B0A04020102020204" pitchFamily="34" charset="0"/>
              </a:rPr>
              <a:t> y </a:t>
            </a:r>
            <a:r>
              <a:rPr lang="es-MX" sz="2000" dirty="0" err="1" smtClean="0">
                <a:latin typeface="Arial Black" panose="020B0A04020102020204" pitchFamily="34" charset="0"/>
              </a:rPr>
              <a:t>difenoconazole</a:t>
            </a:r>
            <a:r>
              <a:rPr lang="es-MX" sz="2000" dirty="0" smtClean="0">
                <a:latin typeface="Arial Black" panose="020B0A04020102020204" pitchFamily="34" charset="0"/>
              </a:rPr>
              <a:t> </a:t>
            </a:r>
            <a:r>
              <a:rPr lang="es-ES" sz="2000" dirty="0">
                <a:solidFill>
                  <a:srgbClr val="000000"/>
                </a:solidFill>
                <a:latin typeface="Arial Black" panose="020B0A04020102020204" pitchFamily="34" charset="0"/>
                <a:ea typeface="Times New Roman" panose="02020603050405020304" pitchFamily="18" charset="0"/>
                <a:cs typeface="Arial" panose="020B0604020202020204" pitchFamily="34" charset="0"/>
              </a:rPr>
              <a:t>(Borbón-Gracia et al., 2010).</a:t>
            </a:r>
            <a:endParaRPr lang="es-MX" sz="2000" dirty="0">
              <a:latin typeface="Arial Black" panose="020B0A04020102020204" pitchFamily="34" charset="0"/>
            </a:endParaRPr>
          </a:p>
        </p:txBody>
      </p:sp>
    </p:spTree>
    <p:extLst>
      <p:ext uri="{BB962C8B-B14F-4D97-AF65-F5344CB8AC3E}">
        <p14:creationId xmlns:p14="http://schemas.microsoft.com/office/powerpoint/2010/main" val="234662778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29638" y="413980"/>
            <a:ext cx="4891052" cy="5632311"/>
          </a:xfrm>
          <a:prstGeom prst="rect">
            <a:avLst/>
          </a:prstGeom>
        </p:spPr>
        <p:txBody>
          <a:bodyPr wrap="square">
            <a:spAutoFit/>
          </a:bodyPr>
          <a:lstStyle/>
          <a:p>
            <a:pPr algn="just">
              <a:lnSpc>
                <a:spcPct val="150000"/>
              </a:lnSpc>
              <a:spcAft>
                <a:spcPts val="1000"/>
              </a:spcAft>
            </a:pPr>
            <a:r>
              <a:rPr lang="es-MX" sz="2000" dirty="0">
                <a:latin typeface="Arial Black" panose="020B0A04020102020204" pitchFamily="34" charset="0"/>
                <a:ea typeface="Calibri" panose="020F0502020204030204" pitchFamily="34" charset="0"/>
                <a:cs typeface="Times New Roman" panose="02020603050405020304" pitchFamily="18" charset="0"/>
              </a:rPr>
              <a:t>Pudrición de la raíz (</a:t>
            </a:r>
            <a:r>
              <a:rPr lang="es-MX" sz="2000" i="1" dirty="0" err="1">
                <a:latin typeface="Arial Black" panose="020B0A04020102020204" pitchFamily="34" charset="0"/>
                <a:ea typeface="Calibri" panose="020F0502020204030204" pitchFamily="34" charset="0"/>
                <a:cs typeface="Times New Roman" panose="02020603050405020304" pitchFamily="18" charset="0"/>
              </a:rPr>
              <a:t>Phytophtora</a:t>
            </a:r>
            <a:r>
              <a:rPr lang="es-MX" sz="2000" i="1" dirty="0">
                <a:latin typeface="Arial Black" panose="020B0A04020102020204" pitchFamily="34" charset="0"/>
                <a:ea typeface="Calibri" panose="020F0502020204030204" pitchFamily="34" charset="0"/>
                <a:cs typeface="Times New Roman" panose="02020603050405020304" pitchFamily="18" charset="0"/>
              </a:rPr>
              <a:t> </a:t>
            </a:r>
            <a:r>
              <a:rPr lang="es-MX" sz="2000" i="1" dirty="0" err="1">
                <a:latin typeface="Arial Black" panose="020B0A04020102020204" pitchFamily="34" charset="0"/>
                <a:ea typeface="Calibri" panose="020F0502020204030204" pitchFamily="34" charset="0"/>
                <a:cs typeface="Times New Roman" panose="02020603050405020304" pitchFamily="18" charset="0"/>
              </a:rPr>
              <a:t>drechsleri</a:t>
            </a:r>
            <a:r>
              <a:rPr lang="es-MX" sz="2000" dirty="0">
                <a:latin typeface="Arial Black" panose="020B0A04020102020204" pitchFamily="34" charset="0"/>
                <a:ea typeface="Calibri" panose="020F0502020204030204" pitchFamily="34" charset="0"/>
                <a:cs typeface="Times New Roman" panose="02020603050405020304" pitchFamily="18" charset="0"/>
              </a:rPr>
              <a:t>). Frecuente cuando hay encharcamientos en el terreno y mas en suelos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pesados y que esto favorece el desarrollo del hongo. </a:t>
            </a:r>
            <a:r>
              <a:rPr lang="es-MX" sz="2000" dirty="0">
                <a:latin typeface="Arial Black" panose="020B0A04020102020204" pitchFamily="34" charset="0"/>
                <a:ea typeface="Calibri" panose="020F0502020204030204" pitchFamily="34" charset="0"/>
                <a:cs typeface="Times New Roman" panose="02020603050405020304" pitchFamily="18" charset="0"/>
              </a:rPr>
              <a:t>El cultivo de cártamo puede ser afectado por esta enfermedad en todas las etapas de su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crecimiento pero es mas común al momento de la formación de los capítulos </a:t>
            </a:r>
            <a:r>
              <a:rPr lang="es-ES" sz="2000" dirty="0">
                <a:solidFill>
                  <a:srgbClr val="000000"/>
                </a:solidFill>
                <a:latin typeface="Arial Black" panose="020B0A04020102020204" pitchFamily="34" charset="0"/>
                <a:ea typeface="Times New Roman" panose="02020603050405020304" pitchFamily="18" charset="0"/>
                <a:cs typeface="Arial" panose="020B0604020202020204" pitchFamily="34" charset="0"/>
              </a:rPr>
              <a:t>(Borbón-Gracia et al., 2010</a:t>
            </a:r>
            <a:r>
              <a:rPr lang="es-ES" sz="2000" dirty="0" smtClean="0">
                <a:solidFill>
                  <a:srgbClr val="000000"/>
                </a:solidFill>
                <a:latin typeface="Arial Black" panose="020B0A04020102020204" pitchFamily="34" charset="0"/>
                <a:ea typeface="Times New Roman" panose="02020603050405020304" pitchFamily="18" charset="0"/>
                <a:cs typeface="Arial" panose="020B0604020202020204" pitchFamily="34" charset="0"/>
              </a:rPr>
              <a:t>).</a:t>
            </a:r>
            <a:endParaRPr lang="es-MX" sz="2000" dirty="0">
              <a:latin typeface="Arial Black" panose="020B0A04020102020204" pitchFamily="34" charset="0"/>
              <a:ea typeface="Calibri" panose="020F0502020204030204" pitchFamily="34" charset="0"/>
              <a:cs typeface="Times New Roman" panose="02020603050405020304" pitchFamily="18" charset="0"/>
            </a:endParaRPr>
          </a:p>
        </p:txBody>
      </p:sp>
      <p:sp>
        <p:nvSpPr>
          <p:cNvPr id="3" name="Rectángulo 2"/>
          <p:cNvSpPr/>
          <p:nvPr/>
        </p:nvSpPr>
        <p:spPr>
          <a:xfrm>
            <a:off x="6309360" y="424160"/>
            <a:ext cx="5086350" cy="5170646"/>
          </a:xfrm>
          <a:prstGeom prst="rect">
            <a:avLst/>
          </a:prstGeom>
        </p:spPr>
        <p:txBody>
          <a:bodyPr wrap="square">
            <a:spAutoFit/>
          </a:bodyPr>
          <a:lstStyle/>
          <a:p>
            <a:pPr algn="just">
              <a:lnSpc>
                <a:spcPct val="150000"/>
              </a:lnSpc>
            </a:pPr>
            <a:r>
              <a:rPr lang="es-MX" sz="2000" dirty="0" smtClean="0">
                <a:latin typeface="Arial Black" panose="020B0A04020102020204" pitchFamily="34" charset="0"/>
                <a:ea typeface="Calibri" panose="020F0502020204030204" pitchFamily="34" charset="0"/>
                <a:cs typeface="Times New Roman" panose="02020603050405020304" pitchFamily="18" charset="0"/>
              </a:rPr>
              <a:t>Los síntomas se caracterizan por un marchitamiento general de la </a:t>
            </a:r>
            <a:r>
              <a:rPr lang="es-MX" sz="2000" dirty="0" err="1" smtClean="0">
                <a:latin typeface="Arial Black" panose="020B0A04020102020204" pitchFamily="34" charset="0"/>
                <a:ea typeface="Calibri" panose="020F0502020204030204" pitchFamily="34" charset="0"/>
                <a:cs typeface="Times New Roman" panose="02020603050405020304" pitchFamily="18" charset="0"/>
              </a:rPr>
              <a:t>planya</a:t>
            </a:r>
            <a:r>
              <a:rPr lang="es-MX" sz="2000" dirty="0" smtClean="0">
                <a:latin typeface="Arial Black" panose="020B0A04020102020204" pitchFamily="34" charset="0"/>
                <a:ea typeface="Calibri" panose="020F0502020204030204" pitchFamily="34" charset="0"/>
                <a:cs typeface="Times New Roman" panose="02020603050405020304" pitchFamily="18" charset="0"/>
              </a:rPr>
              <a:t> y un oscurecimiento de las raíces,  las </a:t>
            </a:r>
            <a:r>
              <a:rPr lang="es-MX" sz="2000" dirty="0">
                <a:latin typeface="Arial Black" panose="020B0A04020102020204" pitchFamily="34" charset="0"/>
                <a:ea typeface="Calibri" panose="020F0502020204030204" pitchFamily="34" charset="0"/>
                <a:cs typeface="Times New Roman" panose="02020603050405020304" pitchFamily="18" charset="0"/>
              </a:rPr>
              <a:t>plantas infectadas se marchitan y mueren, tomando una coloración café</a:t>
            </a:r>
            <a:r>
              <a:rPr lang="es-MX" sz="2000" dirty="0" smtClean="0">
                <a:latin typeface="Arial Black" panose="020B0A04020102020204" pitchFamily="34" charset="0"/>
                <a:ea typeface="Calibri" panose="020F0502020204030204" pitchFamily="34" charset="0"/>
                <a:cs typeface="Times New Roman" panose="02020603050405020304" pitchFamily="18" charset="0"/>
              </a:rPr>
              <a:t>.</a:t>
            </a:r>
          </a:p>
          <a:p>
            <a:pPr algn="just">
              <a:lnSpc>
                <a:spcPct val="150000"/>
              </a:lnSpc>
            </a:pPr>
            <a:endParaRPr lang="es-MX" sz="2000" dirty="0">
              <a:latin typeface="Arial Black" panose="020B0A04020102020204" pitchFamily="34" charset="0"/>
              <a:cs typeface="Times New Roman" panose="02020603050405020304" pitchFamily="18" charset="0"/>
            </a:endParaRPr>
          </a:p>
          <a:p>
            <a:pPr algn="just">
              <a:lnSpc>
                <a:spcPct val="150000"/>
              </a:lnSpc>
            </a:pPr>
            <a:r>
              <a:rPr lang="es-MX" sz="2000" dirty="0" smtClean="0">
                <a:latin typeface="Arial Black" panose="020B0A04020102020204" pitchFamily="34" charset="0"/>
                <a:cs typeface="Times New Roman" panose="02020603050405020304" pitchFamily="18" charset="0"/>
              </a:rPr>
              <a:t>Como prevención, se debe evitar la siembra en terrenos con mal drenaje, nivelar el terreno y evitar riegos pesados.</a:t>
            </a:r>
            <a:endParaRPr lang="es-MX" sz="2000" dirty="0"/>
          </a:p>
        </p:txBody>
      </p:sp>
    </p:spTree>
    <p:extLst>
      <p:ext uri="{BB962C8B-B14F-4D97-AF65-F5344CB8AC3E}">
        <p14:creationId xmlns:p14="http://schemas.microsoft.com/office/powerpoint/2010/main" val="285487439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41865" y="574110"/>
            <a:ext cx="10340623" cy="5144998"/>
          </a:xfrm>
          <a:prstGeom prst="rect">
            <a:avLst/>
          </a:prstGeom>
        </p:spPr>
        <p:txBody>
          <a:bodyPr wrap="square">
            <a:spAutoFit/>
          </a:bodyPr>
          <a:lstStyle/>
          <a:p>
            <a:r>
              <a:rPr lang="es-ES" sz="2000" b="1" dirty="0">
                <a:latin typeface="Arial Black" panose="020B0A04020102020204" pitchFamily="34" charset="0"/>
                <a:ea typeface="Times New Roman" panose="02020603050405020304" pitchFamily="18" charset="0"/>
              </a:rPr>
              <a:t>Cosecha</a:t>
            </a:r>
            <a:endParaRPr lang="es-MX" sz="2000" b="1" dirty="0">
              <a:latin typeface="Arial Black" panose="020B0A04020102020204" pitchFamily="34" charset="0"/>
              <a:ea typeface="Times New Roman" panose="02020603050405020304" pitchFamily="18" charset="0"/>
            </a:endParaRPr>
          </a:p>
          <a:p>
            <a:pPr algn="just">
              <a:lnSpc>
                <a:spcPct val="150000"/>
              </a:lnSpc>
              <a:spcAft>
                <a:spcPts val="1000"/>
              </a:spcAft>
            </a:pPr>
            <a:r>
              <a:rPr lang="es-MX" sz="2000" dirty="0">
                <a:latin typeface="Arial Black" panose="020B0A04020102020204" pitchFamily="34" charset="0"/>
                <a:ea typeface="Calibri" panose="020F0502020204030204" pitchFamily="34" charset="0"/>
                <a:cs typeface="Times New Roman" panose="02020603050405020304" pitchFamily="18" charset="0"/>
              </a:rPr>
              <a:t>El cártamo está listo para su cosecha cuando la planta de manera general está completamente seca y las brácteas de las cabezuelas florales se tornan de color café. En este estado, la semilla debe desprenderse fácilmente de la inflorescencia, pues su contenido de humedad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será entre 6 y 8 % (</a:t>
            </a:r>
            <a:r>
              <a:rPr lang="es-ES" sz="2000" dirty="0">
                <a:solidFill>
                  <a:srgbClr val="000000"/>
                </a:solidFill>
                <a:latin typeface="Arial Black" panose="020B0A04020102020204" pitchFamily="34" charset="0"/>
                <a:ea typeface="Times New Roman" panose="02020603050405020304" pitchFamily="18" charset="0"/>
                <a:cs typeface="Arial" panose="020B0604020202020204" pitchFamily="34" charset="0"/>
              </a:rPr>
              <a:t>Borbón-Gracia et al., </a:t>
            </a:r>
            <a:r>
              <a:rPr lang="es-ES" sz="2000" dirty="0" smtClean="0">
                <a:solidFill>
                  <a:srgbClr val="000000"/>
                </a:solidFill>
                <a:latin typeface="Arial Black" panose="020B0A04020102020204" pitchFamily="34" charset="0"/>
                <a:ea typeface="Times New Roman" panose="02020603050405020304" pitchFamily="18" charset="0"/>
                <a:cs typeface="Arial" panose="020B0604020202020204" pitchFamily="34" charset="0"/>
              </a:rPr>
              <a:t>2010;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Camarillo et al., 2002).</a:t>
            </a:r>
            <a:endParaRPr lang="es-MX" sz="2000" dirty="0">
              <a:latin typeface="Arial Black" panose="020B0A04020102020204" pitchFamily="34" charset="0"/>
              <a:ea typeface="Calibri" panose="020F0502020204030204" pitchFamily="34" charset="0"/>
              <a:cs typeface="Times New Roman" panose="02020603050405020304" pitchFamily="18" charset="0"/>
            </a:endParaRPr>
          </a:p>
          <a:p>
            <a:pPr>
              <a:lnSpc>
                <a:spcPct val="150000"/>
              </a:lnSpc>
            </a:pPr>
            <a:r>
              <a:rPr lang="es-MX" sz="2000" dirty="0">
                <a:latin typeface="Arial Black" panose="020B0A04020102020204" pitchFamily="34" charset="0"/>
                <a:ea typeface="Calibri" panose="020F0502020204030204" pitchFamily="34" charset="0"/>
              </a:rPr>
              <a:t>El cártamo puede trillarse con tanta rapidez como el trigo y la cebada, para ello es necesario reducir la velocidad de avance de la cosechadora y la distancia de los cilindros, así como ajustar el cóncavo (Robles, 1985).</a:t>
            </a:r>
            <a:endParaRPr lang="es-MX" sz="2000" dirty="0">
              <a:latin typeface="Arial Black" panose="020B0A04020102020204" pitchFamily="34" charset="0"/>
            </a:endParaRPr>
          </a:p>
        </p:txBody>
      </p:sp>
    </p:spTree>
    <p:extLst>
      <p:ext uri="{BB962C8B-B14F-4D97-AF65-F5344CB8AC3E}">
        <p14:creationId xmlns:p14="http://schemas.microsoft.com/office/powerpoint/2010/main" val="213287383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62845" y="915355"/>
            <a:ext cx="10701866" cy="4042132"/>
          </a:xfrm>
          <a:prstGeom prst="rect">
            <a:avLst/>
          </a:prstGeom>
        </p:spPr>
        <p:txBody>
          <a:bodyPr wrap="square">
            <a:spAutoFit/>
          </a:bodyPr>
          <a:lstStyle/>
          <a:p>
            <a:pPr algn="just">
              <a:lnSpc>
                <a:spcPct val="150000"/>
              </a:lnSpc>
            </a:pPr>
            <a:r>
              <a:rPr lang="es-ES" sz="2000" b="1" dirty="0" smtClean="0">
                <a:latin typeface="Arial Black" panose="020B0A04020102020204" pitchFamily="34" charset="0"/>
                <a:ea typeface="Times New Roman" panose="02020603050405020304" pitchFamily="18" charset="0"/>
              </a:rPr>
              <a:t>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Anónimo</a:t>
            </a:r>
            <a:r>
              <a:rPr lang="es-MX" sz="2000" dirty="0">
                <a:latin typeface="Arial Black" panose="020B0A04020102020204" pitchFamily="34" charset="0"/>
                <a:ea typeface="Calibri" panose="020F0502020204030204" pitchFamily="34" charset="0"/>
                <a:cs typeface="Times New Roman" panose="02020603050405020304" pitchFamily="18" charset="0"/>
              </a:rPr>
              <a:t>. 1970a. ¿Sembrare cártamo este año? El Surco. 1:17.</a:t>
            </a:r>
          </a:p>
          <a:p>
            <a:pPr algn="just">
              <a:lnSpc>
                <a:spcPct val="150000"/>
              </a:lnSpc>
              <a:spcAft>
                <a:spcPts val="1000"/>
              </a:spcAft>
            </a:pPr>
            <a:r>
              <a:rPr lang="es-MX" sz="2000" dirty="0" smtClean="0">
                <a:latin typeface="Arial Black" panose="020B0A04020102020204" pitchFamily="34" charset="0"/>
                <a:ea typeface="Calibri" panose="020F0502020204030204" pitchFamily="34" charset="0"/>
                <a:cs typeface="Times New Roman" panose="02020603050405020304" pitchFamily="18" charset="0"/>
              </a:rPr>
              <a:t>Anónimo</a:t>
            </a:r>
            <a:r>
              <a:rPr lang="es-MX" sz="2000" dirty="0">
                <a:latin typeface="Arial Black" panose="020B0A04020102020204" pitchFamily="34" charset="0"/>
                <a:ea typeface="Calibri" panose="020F0502020204030204" pitchFamily="34" charset="0"/>
                <a:cs typeface="Times New Roman" panose="02020603050405020304" pitchFamily="18" charset="0"/>
              </a:rPr>
              <a:t>. 1970b. El cártamo conquista más tierras. Agricultura de las Américas. 9: 27, 28, 32.</a:t>
            </a:r>
          </a:p>
          <a:p>
            <a:pPr algn="just">
              <a:lnSpc>
                <a:spcPct val="150000"/>
              </a:lnSpc>
              <a:spcAft>
                <a:spcPts val="1000"/>
              </a:spcAft>
            </a:pPr>
            <a:r>
              <a:rPr lang="es-MX" sz="2000" dirty="0">
                <a:latin typeface="Arial Black" panose="020B0A04020102020204" pitchFamily="34" charset="0"/>
                <a:ea typeface="Calibri" panose="020F0502020204030204" pitchFamily="34" charset="0"/>
                <a:cs typeface="Times New Roman" panose="02020603050405020304" pitchFamily="18" charset="0"/>
              </a:rPr>
              <a:t>Anónimo. 1987. El Norte, primero en cártamo. Agro síntesis. 18: 29.</a:t>
            </a:r>
          </a:p>
          <a:p>
            <a:pPr algn="just">
              <a:lnSpc>
                <a:spcPct val="150000"/>
              </a:lnSpc>
              <a:spcAft>
                <a:spcPts val="1000"/>
              </a:spcAft>
            </a:pPr>
            <a:r>
              <a:rPr lang="es-MX" sz="2000" dirty="0" smtClean="0">
                <a:latin typeface="Arial Black" panose="020B0A04020102020204" pitchFamily="34" charset="0"/>
                <a:ea typeface="Calibri" panose="020F0502020204030204" pitchFamily="34" charset="0"/>
                <a:cs typeface="Times New Roman" panose="02020603050405020304" pitchFamily="18" charset="0"/>
              </a:rPr>
              <a:t>Borbón-Gracia, Alberto; Pérez-Márquez, Jesús; García-Camarena, María Guadalupe; Ocho-Espinoza, Xóchitl </a:t>
            </a:r>
            <a:r>
              <a:rPr lang="es-MX" sz="2000" dirty="0" err="1" smtClean="0">
                <a:latin typeface="Arial Black" panose="020B0A04020102020204" pitchFamily="34" charset="0"/>
                <a:ea typeface="Calibri" panose="020F0502020204030204" pitchFamily="34" charset="0"/>
                <a:cs typeface="Times New Roman" panose="02020603050405020304" pitchFamily="18" charset="0"/>
              </a:rPr>
              <a:t>Militza</a:t>
            </a:r>
            <a:r>
              <a:rPr lang="es-MX" sz="2000" dirty="0" smtClean="0">
                <a:latin typeface="Arial Black" panose="020B0A04020102020204" pitchFamily="34" charset="0"/>
                <a:ea typeface="Calibri" panose="020F0502020204030204" pitchFamily="34" charset="0"/>
                <a:cs typeface="Times New Roman" panose="02020603050405020304" pitchFamily="18" charset="0"/>
              </a:rPr>
              <a:t>; Montoya-Coronado, Lope y Jaime Macías-Cervantes. 2010. Guía del cultivo del cártamo. Fundación Produce Sinaloa A. C. Culiacán, Sinaloa. México. 26 pp.</a:t>
            </a:r>
          </a:p>
        </p:txBody>
      </p:sp>
      <p:sp>
        <p:nvSpPr>
          <p:cNvPr id="3" name="Rectángulo 2"/>
          <p:cNvSpPr/>
          <p:nvPr/>
        </p:nvSpPr>
        <p:spPr>
          <a:xfrm>
            <a:off x="462845" y="515245"/>
            <a:ext cx="1861151" cy="400110"/>
          </a:xfrm>
          <a:prstGeom prst="rect">
            <a:avLst/>
          </a:prstGeom>
        </p:spPr>
        <p:txBody>
          <a:bodyPr wrap="none">
            <a:spAutoFit/>
          </a:bodyPr>
          <a:lstStyle/>
          <a:p>
            <a:r>
              <a:rPr lang="es-ES" sz="2000" b="1" dirty="0">
                <a:latin typeface="Arial Black" panose="020B0A04020102020204" pitchFamily="34" charset="0"/>
                <a:ea typeface="Times New Roman" panose="02020603050405020304" pitchFamily="18" charset="0"/>
              </a:rPr>
              <a:t>Referencias</a:t>
            </a:r>
            <a:endParaRPr lang="es-MX" sz="2000" dirty="0"/>
          </a:p>
        </p:txBody>
      </p:sp>
    </p:spTree>
    <p:extLst>
      <p:ext uri="{BB962C8B-B14F-4D97-AF65-F5344CB8AC3E}">
        <p14:creationId xmlns:p14="http://schemas.microsoft.com/office/powerpoint/2010/main" val="386063611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90018" y="398264"/>
            <a:ext cx="10505692" cy="6017032"/>
          </a:xfrm>
          <a:prstGeom prst="rect">
            <a:avLst/>
          </a:prstGeom>
        </p:spPr>
        <p:txBody>
          <a:bodyPr wrap="square">
            <a:spAutoFit/>
          </a:bodyPr>
          <a:lstStyle/>
          <a:p>
            <a:pPr algn="just">
              <a:lnSpc>
                <a:spcPct val="150000"/>
              </a:lnSpc>
              <a:spcAft>
                <a:spcPts val="1000"/>
              </a:spcAft>
            </a:pPr>
            <a:r>
              <a:rPr lang="es-MX" sz="2000" dirty="0">
                <a:latin typeface="Arial Black" panose="020B0A04020102020204" pitchFamily="34" charset="0"/>
                <a:ea typeface="Calibri" panose="020F0502020204030204" pitchFamily="34" charset="0"/>
                <a:cs typeface="Times New Roman" panose="02020603050405020304" pitchFamily="18" charset="0"/>
              </a:rPr>
              <a:t>Camarillo, P. M.; Valenzuela, P. J.A.; Guzmán, R.S.D. 2002. Guía para producir cártamo en los Valles de Mexicali, B.C. y San Luis Rio Colorado, Son. Folleto para Productores No. 35. INIFAP. Centro de Investigación Regional del Noroeste, Campo Experimental de Mexicali. 20p.</a:t>
            </a:r>
          </a:p>
          <a:p>
            <a:pPr algn="just">
              <a:lnSpc>
                <a:spcPct val="150000"/>
              </a:lnSpc>
              <a:spcAft>
                <a:spcPts val="1000"/>
              </a:spcAft>
            </a:pPr>
            <a:r>
              <a:rPr lang="es-MX" sz="2000" dirty="0" smtClean="0">
                <a:latin typeface="Arial Black" panose="020B0A04020102020204" pitchFamily="34" charset="0"/>
                <a:ea typeface="Calibri" panose="020F0502020204030204" pitchFamily="34" charset="0"/>
                <a:cs typeface="Times New Roman" panose="02020603050405020304" pitchFamily="18" charset="0"/>
              </a:rPr>
              <a:t>CIAS</a:t>
            </a:r>
            <a:r>
              <a:rPr lang="es-MX" sz="2000" dirty="0">
                <a:latin typeface="Arial Black" panose="020B0A04020102020204" pitchFamily="34" charset="0"/>
                <a:ea typeface="Calibri" panose="020F0502020204030204" pitchFamily="34" charset="0"/>
                <a:cs typeface="Times New Roman" panose="02020603050405020304" pitchFamily="18" charset="0"/>
              </a:rPr>
              <a:t>. 1976. Cártamo, como mejorar su rendimiento en el Valle de Culiacán, Circular No. 16.</a:t>
            </a:r>
          </a:p>
          <a:p>
            <a:pPr algn="just">
              <a:lnSpc>
                <a:spcPct val="150000"/>
              </a:lnSpc>
              <a:spcAft>
                <a:spcPts val="1000"/>
              </a:spcAft>
            </a:pPr>
            <a:r>
              <a:rPr lang="es-MX" sz="2000" dirty="0">
                <a:latin typeface="Arial Black" panose="020B0A04020102020204" pitchFamily="34" charset="0"/>
                <a:ea typeface="Calibri" panose="020F0502020204030204" pitchFamily="34" charset="0"/>
                <a:cs typeface="Times New Roman" panose="02020603050405020304" pitchFamily="18" charset="0"/>
              </a:rPr>
              <a:t>Chávez-Manjarrez, F. 2013. Enfermedades del cártamo. Comité Nacional Sistema Producto Oleaginosas. Disponible </a:t>
            </a:r>
            <a:r>
              <a:rPr lang="es-MX" sz="2000" dirty="0" err="1">
                <a:latin typeface="Arial Black" panose="020B0A04020102020204" pitchFamily="34" charset="0"/>
                <a:ea typeface="Calibri" panose="020F0502020204030204" pitchFamily="34" charset="0"/>
                <a:cs typeface="Times New Roman" panose="02020603050405020304" pitchFamily="18" charset="0"/>
              </a:rPr>
              <a:t>en:</a:t>
            </a:r>
            <a:r>
              <a:rPr lang="es-MX" sz="2000" dirty="0" err="1">
                <a:latin typeface="Arial Black" panose="020B0A04020102020204" pitchFamily="34" charset="0"/>
                <a:ea typeface="Times New Roman" panose="02020603050405020304" pitchFamily="18" charset="0"/>
              </a:rPr>
              <a:t>www.oleaginosas.org</a:t>
            </a:r>
            <a:r>
              <a:rPr lang="es-MX" sz="2000" dirty="0">
                <a:latin typeface="Arial Black" panose="020B0A04020102020204" pitchFamily="34" charset="0"/>
                <a:ea typeface="Times New Roman" panose="02020603050405020304" pitchFamily="18" charset="0"/>
              </a:rPr>
              <a:t>/art_468.shtml. Consultado el 21 de febrero 2017. </a:t>
            </a:r>
            <a:endParaRPr lang="es-MX" sz="2000" dirty="0">
              <a:latin typeface="Arial Black" panose="020B0A04020102020204" pitchFamily="34" charset="0"/>
              <a:ea typeface="Calibri" panose="020F0502020204030204" pitchFamily="34" charset="0"/>
              <a:cs typeface="Times New Roman" panose="02020603050405020304" pitchFamily="18" charset="0"/>
            </a:endParaRPr>
          </a:p>
          <a:p>
            <a:pPr>
              <a:lnSpc>
                <a:spcPct val="150000"/>
              </a:lnSpc>
            </a:pPr>
            <a:r>
              <a:rPr lang="es-MX" sz="2000" dirty="0" smtClean="0">
                <a:latin typeface="Arial Black" panose="020B0A04020102020204" pitchFamily="34" charset="0"/>
                <a:ea typeface="Calibri" panose="020F0502020204030204" pitchFamily="34" charset="0"/>
                <a:cs typeface="Arial" panose="020B0604020202020204" pitchFamily="34" charset="0"/>
              </a:rPr>
              <a:t>Delgadillo-Sánchez, Felipe. 1987. Guía para cultivar cártamo en el estado de Guanajuato. Folleto para productores. SARH. INIFAP. Centro de Investigaciones Agrícolas del Bajío. Celaya, Guanajuato. 11pp. </a:t>
            </a:r>
            <a:endParaRPr lang="es-MX" sz="2000" dirty="0"/>
          </a:p>
        </p:txBody>
      </p:sp>
    </p:spTree>
    <p:extLst>
      <p:ext uri="{BB962C8B-B14F-4D97-AF65-F5344CB8AC3E}">
        <p14:creationId xmlns:p14="http://schemas.microsoft.com/office/powerpoint/2010/main" val="82254465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75075" y="504081"/>
            <a:ext cx="11164711" cy="6353919"/>
          </a:xfrm>
          <a:prstGeom prst="rect">
            <a:avLst/>
          </a:prstGeom>
        </p:spPr>
        <p:txBody>
          <a:bodyPr wrap="square">
            <a:spAutoFit/>
          </a:bodyPr>
          <a:lstStyle/>
          <a:p>
            <a:pPr algn="just">
              <a:lnSpc>
                <a:spcPct val="150000"/>
              </a:lnSpc>
              <a:spcAft>
                <a:spcPts val="1000"/>
              </a:spcAft>
            </a:pPr>
            <a:r>
              <a:rPr lang="es-MX" sz="2000" dirty="0">
                <a:latin typeface="Arial Black" panose="020B0A04020102020204" pitchFamily="34" charset="0"/>
                <a:ea typeface="Calibri" panose="020F0502020204030204" pitchFamily="34" charset="0"/>
                <a:cs typeface="Times New Roman" panose="02020603050405020304" pitchFamily="18" charset="0"/>
              </a:rPr>
              <a:t>INIA. 1962a. El cártamo o azafrancillo. Parte I. Agricultura de las Américas. 11(12): 9-11.</a:t>
            </a:r>
          </a:p>
          <a:p>
            <a:pPr algn="just">
              <a:lnSpc>
                <a:spcPct val="150000"/>
              </a:lnSpc>
              <a:spcAft>
                <a:spcPts val="1000"/>
              </a:spcAft>
            </a:pPr>
            <a:r>
              <a:rPr lang="es-MX" sz="2000" dirty="0">
                <a:latin typeface="Arial Black" panose="020B0A04020102020204" pitchFamily="34" charset="0"/>
                <a:ea typeface="Calibri" panose="020F0502020204030204" pitchFamily="34" charset="0"/>
                <a:cs typeface="Times New Roman" panose="02020603050405020304" pitchFamily="18" charset="0"/>
              </a:rPr>
              <a:t>INIA. 1962b. El cártamo o azafrancillo. El Surco 67 (5): 7,10.</a:t>
            </a:r>
          </a:p>
          <a:p>
            <a:pPr algn="just">
              <a:lnSpc>
                <a:spcPct val="150000"/>
              </a:lnSpc>
              <a:spcAft>
                <a:spcPts val="1000"/>
              </a:spcAft>
            </a:pPr>
            <a:r>
              <a:rPr lang="es-MX" sz="2000" dirty="0">
                <a:latin typeface="Arial Black" panose="020B0A04020102020204" pitchFamily="34" charset="0"/>
                <a:ea typeface="Calibri" panose="020F0502020204030204" pitchFamily="34" charset="0"/>
                <a:cs typeface="Times New Roman" panose="02020603050405020304" pitchFamily="18" charset="0"/>
              </a:rPr>
              <a:t>INIA. 1963. El cártamo o azafrancillo. Parte II. Agricultura de las Américas. 12 (4): 66-68.</a:t>
            </a:r>
          </a:p>
          <a:p>
            <a:pPr algn="just">
              <a:lnSpc>
                <a:spcPct val="150000"/>
              </a:lnSpc>
              <a:spcAft>
                <a:spcPts val="1000"/>
              </a:spcAft>
            </a:pPr>
            <a:r>
              <a:rPr lang="es-MX" sz="2000" dirty="0">
                <a:latin typeface="Arial Black" panose="020B0A04020102020204" pitchFamily="34" charset="0"/>
                <a:ea typeface="Calibri" panose="020F0502020204030204" pitchFamily="34" charset="0"/>
                <a:cs typeface="Times New Roman" panose="02020603050405020304" pitchFamily="18" charset="0"/>
              </a:rPr>
              <a:t>Ríos, F. 1967. Aproveche la demanda de aceite. El Surco 72 (4): 4-5.</a:t>
            </a:r>
          </a:p>
          <a:p>
            <a:pPr algn="just">
              <a:lnSpc>
                <a:spcPct val="150000"/>
              </a:lnSpc>
              <a:spcAft>
                <a:spcPts val="1000"/>
              </a:spcAft>
            </a:pPr>
            <a:r>
              <a:rPr lang="es-MX" sz="2000" dirty="0">
                <a:latin typeface="Arial Black" panose="020B0A04020102020204" pitchFamily="34" charset="0"/>
                <a:ea typeface="Calibri" panose="020F0502020204030204" pitchFamily="34" charset="0"/>
                <a:cs typeface="Times New Roman" panose="02020603050405020304" pitchFamily="18" charset="0"/>
              </a:rPr>
              <a:t>Robles, S. R. 1985. Producción de oleaginosas y textiles. Segunda edición. Editorial </a:t>
            </a:r>
            <a:r>
              <a:rPr lang="es-MX" sz="2000" dirty="0" err="1">
                <a:latin typeface="Arial Black" panose="020B0A04020102020204" pitchFamily="34" charset="0"/>
                <a:ea typeface="Calibri" panose="020F0502020204030204" pitchFamily="34" charset="0"/>
                <a:cs typeface="Times New Roman" panose="02020603050405020304" pitchFamily="18" charset="0"/>
              </a:rPr>
              <a:t>Limusa</a:t>
            </a:r>
            <a:r>
              <a:rPr lang="es-MX" sz="2000" dirty="0">
                <a:latin typeface="Arial Black" panose="020B0A04020102020204" pitchFamily="34" charset="0"/>
                <a:ea typeface="Calibri" panose="020F0502020204030204" pitchFamily="34" charset="0"/>
                <a:cs typeface="Times New Roman" panose="02020603050405020304" pitchFamily="18" charset="0"/>
              </a:rPr>
              <a:t>. México, D. F. 141-142 p.</a:t>
            </a:r>
          </a:p>
          <a:p>
            <a:pPr algn="just">
              <a:lnSpc>
                <a:spcPct val="150000"/>
              </a:lnSpc>
              <a:spcAft>
                <a:spcPts val="1000"/>
              </a:spcAft>
            </a:pPr>
            <a:r>
              <a:rPr lang="es-MX" sz="2000" dirty="0">
                <a:latin typeface="Arial Black" panose="020B0A04020102020204" pitchFamily="34" charset="0"/>
                <a:ea typeface="Calibri" panose="020F0502020204030204" pitchFamily="34" charset="0"/>
                <a:cs typeface="Times New Roman" panose="02020603050405020304" pitchFamily="18" charset="0"/>
              </a:rPr>
              <a:t>SARH. 1987. Guía para la asistencia técnica agrícola. Valle del Fuerte. Los Mochis, Sinaloa. 24-72 p.</a:t>
            </a:r>
          </a:p>
          <a:p>
            <a:pPr algn="just">
              <a:lnSpc>
                <a:spcPct val="150000"/>
              </a:lnSpc>
              <a:spcAft>
                <a:spcPts val="1000"/>
              </a:spcAft>
            </a:pPr>
            <a:r>
              <a:rPr lang="es-MX" sz="2000" dirty="0">
                <a:solidFill>
                  <a:srgbClr val="333333"/>
                </a:solidFill>
                <a:latin typeface="Arial Black" panose="020B0A04020102020204" pitchFamily="34" charset="0"/>
                <a:ea typeface="Times New Roman" panose="02020603050405020304" pitchFamily="18" charset="0"/>
                <a:cs typeface="Times New Roman" panose="02020603050405020304" pitchFamily="18" charset="0"/>
              </a:rPr>
              <a:t>Secretaría de Agricultura, Ganadería, Pesca y Alimentos – </a:t>
            </a:r>
            <a:r>
              <a:rPr lang="es-MX" sz="2000" dirty="0" err="1">
                <a:solidFill>
                  <a:srgbClr val="333333"/>
                </a:solidFill>
                <a:latin typeface="Arial Black" panose="020B0A04020102020204" pitchFamily="34" charset="0"/>
                <a:ea typeface="Times New Roman" panose="02020603050405020304" pitchFamily="18" charset="0"/>
                <a:cs typeface="Times New Roman" panose="02020603050405020304" pitchFamily="18" charset="0"/>
              </a:rPr>
              <a:t>SAGPyA</a:t>
            </a:r>
            <a:r>
              <a:rPr lang="es-MX" sz="2000" dirty="0">
                <a:solidFill>
                  <a:srgbClr val="333333"/>
                </a:solidFill>
                <a:latin typeface="Arial Black" panose="020B0A04020102020204" pitchFamily="34" charset="0"/>
                <a:ea typeface="Times New Roman" panose="02020603050405020304" pitchFamily="18" charset="0"/>
                <a:cs typeface="Times New Roman" panose="02020603050405020304" pitchFamily="18" charset="0"/>
              </a:rPr>
              <a:t>. 2009</a:t>
            </a:r>
            <a:r>
              <a:rPr lang="es-MX" sz="2000" dirty="0">
                <a:latin typeface="Arial Black" panose="020B0A04020102020204" pitchFamily="34" charset="0"/>
                <a:ea typeface="Times New Roman" panose="02020603050405020304" pitchFamily="18" charset="0"/>
                <a:cs typeface="Times New Roman" panose="02020603050405020304" pitchFamily="18" charset="0"/>
              </a:rPr>
              <a:t> Cártamo. Informe General. Buenos aires, Argentina. 2 p.</a:t>
            </a:r>
            <a:endParaRPr lang="es-MX" sz="2000" dirty="0">
              <a:latin typeface="Arial Black" panose="020B0A040201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04027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745066" y="713939"/>
            <a:ext cx="10611555" cy="1938992"/>
          </a:xfrm>
          <a:prstGeom prst="rect">
            <a:avLst/>
          </a:prstGeom>
        </p:spPr>
        <p:txBody>
          <a:bodyPr wrap="square">
            <a:spAutoFit/>
          </a:bodyPr>
          <a:lstStyle/>
          <a:p>
            <a:pPr algn="just">
              <a:lnSpc>
                <a:spcPct val="150000"/>
              </a:lnSpc>
              <a:spcAft>
                <a:spcPts val="1000"/>
              </a:spcAft>
            </a:pPr>
            <a:r>
              <a:rPr lang="es-MX" sz="2000" dirty="0" smtClean="0">
                <a:latin typeface="Arial Black" panose="020B0A04020102020204" pitchFamily="34" charset="0"/>
                <a:ea typeface="Times New Roman" panose="02020603050405020304" pitchFamily="18" charset="0"/>
                <a:cs typeface="Times New Roman" panose="02020603050405020304" pitchFamily="18" charset="0"/>
              </a:rPr>
              <a:t>El </a:t>
            </a:r>
            <a:r>
              <a:rPr lang="es-MX" sz="2000" dirty="0" smtClean="0">
                <a:effectLst/>
                <a:latin typeface="Arial Black" panose="020B0A04020102020204" pitchFamily="34" charset="0"/>
                <a:ea typeface="Times New Roman" panose="02020603050405020304" pitchFamily="18" charset="0"/>
                <a:cs typeface="Times New Roman" panose="02020603050405020304" pitchFamily="18" charset="0"/>
              </a:rPr>
              <a:t>aceite es importante en la industria no alimentaria, se usa en la elaboración de pinturas de esmalte y jabones. Su color transparente y su propiedad de no tornase amarillo, permiten su uso en pinturas blancas y/o claras.</a:t>
            </a:r>
            <a:endParaRPr lang="es-MX" sz="2000" dirty="0">
              <a:effectLst/>
              <a:latin typeface="Arial Black" panose="020B0A04020102020204" pitchFamily="34" charset="0"/>
              <a:ea typeface="Calibri" panose="020F0502020204030204" pitchFamily="34" charset="0"/>
              <a:cs typeface="Times New Roman" panose="02020603050405020304" pitchFamily="18" charset="0"/>
            </a:endParaRPr>
          </a:p>
        </p:txBody>
      </p:sp>
      <p:sp>
        <p:nvSpPr>
          <p:cNvPr id="4" name="Rectángulo 3"/>
          <p:cNvSpPr/>
          <p:nvPr/>
        </p:nvSpPr>
        <p:spPr>
          <a:xfrm>
            <a:off x="745066" y="3330602"/>
            <a:ext cx="10611555" cy="1891159"/>
          </a:xfrm>
          <a:prstGeom prst="rect">
            <a:avLst/>
          </a:prstGeom>
        </p:spPr>
        <p:txBody>
          <a:bodyPr wrap="square">
            <a:spAutoFit/>
          </a:bodyPr>
          <a:lstStyle/>
          <a:p>
            <a:pPr algn="just">
              <a:lnSpc>
                <a:spcPct val="150000"/>
              </a:lnSpc>
              <a:spcAft>
                <a:spcPts val="1000"/>
              </a:spcAft>
            </a:pPr>
            <a:r>
              <a:rPr lang="es-MX" sz="2000" dirty="0" smtClean="0">
                <a:effectLst/>
                <a:latin typeface="Arial Black" panose="020B0A04020102020204" pitchFamily="34" charset="0"/>
                <a:ea typeface="Calibri" panose="020F0502020204030204" pitchFamily="34" charset="0"/>
                <a:cs typeface="Times New Roman" panose="02020603050405020304" pitchFamily="18" charset="0"/>
              </a:rPr>
              <a:t>Como subproducto de la extracción de aceite, la pasta sobrante se aprovecha como harina en la preparación de concentrados para ganado mayor y aves, ya que tiene alrededor de 24.0% de proteína.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El </a:t>
            </a:r>
            <a:r>
              <a:rPr lang="es-MX" sz="2000" dirty="0" smtClean="0">
                <a:effectLst/>
                <a:latin typeface="Arial Black" panose="020B0A04020102020204" pitchFamily="34" charset="0"/>
                <a:ea typeface="Calibri" panose="020F0502020204030204" pitchFamily="34" charset="0"/>
                <a:cs typeface="Times New Roman" panose="02020603050405020304" pitchFamily="18" charset="0"/>
              </a:rPr>
              <a:t>rastrojo, se empaca como pastura para el ganado (CIAS, 1976</a:t>
            </a:r>
            <a:r>
              <a:rPr lang="es-MX" sz="2000" dirty="0" smtClean="0">
                <a:solidFill>
                  <a:srgbClr val="333333"/>
                </a:solidFill>
                <a:effectLst/>
                <a:latin typeface="Arial Black" panose="020B0A04020102020204" pitchFamily="34" charset="0"/>
                <a:ea typeface="Times New Roman" panose="02020603050405020304" pitchFamily="18" charset="0"/>
                <a:cs typeface="Times New Roman" panose="02020603050405020304" pitchFamily="18" charset="0"/>
              </a:rPr>
              <a:t>.</a:t>
            </a:r>
            <a:endParaRPr lang="es-MX" sz="2000" dirty="0">
              <a:effectLst/>
              <a:latin typeface="Arial Black" panose="020B0A040201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390011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14912" y="3931774"/>
            <a:ext cx="10384225" cy="1429494"/>
          </a:xfrm>
          <a:prstGeom prst="rect">
            <a:avLst/>
          </a:prstGeom>
        </p:spPr>
        <p:txBody>
          <a:bodyPr wrap="square">
            <a:spAutoFit/>
          </a:bodyPr>
          <a:lstStyle/>
          <a:p>
            <a:pPr algn="just">
              <a:lnSpc>
                <a:spcPct val="150000"/>
              </a:lnSpc>
            </a:pPr>
            <a:r>
              <a:rPr lang="es-MX" sz="2000" dirty="0" smtClean="0">
                <a:effectLst/>
                <a:latin typeface="Arial Black" panose="020B0A04020102020204" pitchFamily="34" charset="0"/>
                <a:ea typeface="Calibri" panose="020F0502020204030204" pitchFamily="34" charset="0"/>
              </a:rPr>
              <a:t>Los árabes llaman a la planta </a:t>
            </a:r>
            <a:r>
              <a:rPr lang="es-MX" sz="2000" dirty="0" err="1" smtClean="0">
                <a:effectLst/>
                <a:latin typeface="Arial Black" panose="020B0A04020102020204" pitchFamily="34" charset="0"/>
                <a:ea typeface="Calibri" panose="020F0502020204030204" pitchFamily="34" charset="0"/>
              </a:rPr>
              <a:t>Alacor</a:t>
            </a:r>
            <a:r>
              <a:rPr lang="es-MX" sz="2000" dirty="0" smtClean="0">
                <a:effectLst/>
                <a:latin typeface="Arial Black" panose="020B0A04020102020204" pitchFamily="34" charset="0"/>
                <a:ea typeface="Calibri" panose="020F0502020204030204" pitchFamily="34" charset="0"/>
              </a:rPr>
              <a:t> o Alazor, </a:t>
            </a:r>
            <a:r>
              <a:rPr lang="es-MX" sz="2000" dirty="0" smtClean="0">
                <a:effectLst/>
                <a:latin typeface="Arial Black" panose="020B0A04020102020204" pitchFamily="34" charset="0"/>
                <a:ea typeface="Times New Roman" panose="02020603050405020304" pitchFamily="18" charset="0"/>
              </a:rPr>
              <a:t>debido al colorante que se extraía de sus flores para dar color a los alimentos y teñir telas y prendas de vestir, así sel</a:t>
            </a:r>
            <a:r>
              <a:rPr lang="es-MX" sz="2000" dirty="0" smtClean="0">
                <a:effectLst/>
                <a:latin typeface="Arial Black" panose="020B0A04020102020204" pitchFamily="34" charset="0"/>
                <a:ea typeface="Calibri" panose="020F0502020204030204" pitchFamily="34" charset="0"/>
              </a:rPr>
              <a:t>e conoce en España, Portugal y Norte de África. </a:t>
            </a:r>
            <a:endParaRPr lang="es-MX" sz="2000" dirty="0">
              <a:latin typeface="Arial Black" panose="020B0A04020102020204" pitchFamily="34" charset="0"/>
            </a:endParaRPr>
          </a:p>
        </p:txBody>
      </p:sp>
      <p:sp>
        <p:nvSpPr>
          <p:cNvPr id="3" name="Rectángulo 2"/>
          <p:cNvSpPr/>
          <p:nvPr/>
        </p:nvSpPr>
        <p:spPr>
          <a:xfrm>
            <a:off x="994975" y="435342"/>
            <a:ext cx="6223114" cy="400110"/>
          </a:xfrm>
          <a:prstGeom prst="rect">
            <a:avLst/>
          </a:prstGeom>
        </p:spPr>
        <p:txBody>
          <a:bodyPr wrap="none">
            <a:spAutoFit/>
          </a:bodyPr>
          <a:lstStyle/>
          <a:p>
            <a:r>
              <a:rPr lang="es-ES" sz="2000" dirty="0" smtClean="0">
                <a:effectLst/>
                <a:latin typeface="Arial Black" panose="020B0A04020102020204" pitchFamily="34" charset="0"/>
                <a:ea typeface="Times New Roman" panose="02020603050405020304" pitchFamily="18" charset="0"/>
              </a:rPr>
              <a:t>Historia, Distribución y Origen del Cártamo</a:t>
            </a:r>
            <a:endParaRPr lang="es-MX" sz="2000" dirty="0" smtClean="0">
              <a:effectLst/>
              <a:latin typeface="Arial Black" panose="020B0A04020102020204" pitchFamily="34" charset="0"/>
              <a:ea typeface="Times New Roman" panose="02020603050405020304" pitchFamily="18" charset="0"/>
            </a:endParaRPr>
          </a:p>
        </p:txBody>
      </p:sp>
      <p:sp>
        <p:nvSpPr>
          <p:cNvPr id="4" name="Rectángulo 3"/>
          <p:cNvSpPr/>
          <p:nvPr/>
        </p:nvSpPr>
        <p:spPr>
          <a:xfrm>
            <a:off x="846691" y="1431281"/>
            <a:ext cx="10320668" cy="1938992"/>
          </a:xfrm>
          <a:prstGeom prst="rect">
            <a:avLst/>
          </a:prstGeom>
        </p:spPr>
        <p:txBody>
          <a:bodyPr wrap="square">
            <a:spAutoFit/>
          </a:bodyPr>
          <a:lstStyle/>
          <a:p>
            <a:pPr algn="just">
              <a:lnSpc>
                <a:spcPct val="150000"/>
              </a:lnSpc>
            </a:pPr>
            <a:r>
              <a:rPr lang="es-MX" sz="2000" dirty="0" smtClean="0">
                <a:effectLst/>
                <a:latin typeface="Arial Black" panose="020B0A04020102020204" pitchFamily="34" charset="0"/>
                <a:ea typeface="Calibri" panose="020F0502020204030204" pitchFamily="34" charset="0"/>
              </a:rPr>
              <a:t>El cártamo es uno de los cultivos mas antiguos, es originario de India, fue llevado a Persia, Egipto y Europa por los árabes y los mercaderes del Mediterráneo (INIA, 1962). Otros autores mencionan  que el cártamo se originaron el en oeste de Asia (Abisinia) (Robles, 1985). </a:t>
            </a:r>
          </a:p>
        </p:txBody>
      </p:sp>
    </p:spTree>
    <p:extLst>
      <p:ext uri="{BB962C8B-B14F-4D97-AF65-F5344CB8AC3E}">
        <p14:creationId xmlns:p14="http://schemas.microsoft.com/office/powerpoint/2010/main" val="22548019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82133" y="648396"/>
            <a:ext cx="10035822" cy="2862322"/>
          </a:xfrm>
          <a:prstGeom prst="rect">
            <a:avLst/>
          </a:prstGeom>
        </p:spPr>
        <p:txBody>
          <a:bodyPr wrap="square">
            <a:spAutoFit/>
          </a:bodyPr>
          <a:lstStyle/>
          <a:p>
            <a:pPr algn="just">
              <a:lnSpc>
                <a:spcPct val="150000"/>
              </a:lnSpc>
              <a:spcAft>
                <a:spcPts val="1000"/>
              </a:spcAft>
            </a:pPr>
            <a:r>
              <a:rPr lang="es-MX" sz="2000" dirty="0" smtClean="0">
                <a:effectLst/>
                <a:latin typeface="Arial Black" panose="020B0A04020102020204" pitchFamily="34" charset="0"/>
                <a:ea typeface="Calibri" panose="020F0502020204030204" pitchFamily="34" charset="0"/>
                <a:cs typeface="Times New Roman" panose="02020603050405020304" pitchFamily="18" charset="0"/>
              </a:rPr>
              <a:t>El cártamo fue introducido a los Estados Unidos en el año de 1925. En México, la Secretaria de Agricultura y Ganadería (SAG), inicio pruebas experimentales en los estados de Morelos, Jalisco y Guanajuato durante el año 1955. Posteriormente y con la formación de los distritos de Riego del noroeste de la República, se le dio un impulso definitivo al cultivo de cártamo en nuestro país  (INIA, 1962).</a:t>
            </a:r>
            <a:endParaRPr lang="es-MX" sz="2000" dirty="0">
              <a:effectLst/>
              <a:latin typeface="Arial Black" panose="020B0A040201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338093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782482924"/>
              </p:ext>
            </p:extLst>
          </p:nvPr>
        </p:nvGraphicFramePr>
        <p:xfrm>
          <a:off x="835377" y="1136384"/>
          <a:ext cx="8929512" cy="5029200"/>
        </p:xfrm>
        <a:graphic>
          <a:graphicData uri="http://schemas.openxmlformats.org/drawingml/2006/table">
            <a:tbl>
              <a:tblPr firstRow="1" firstCol="1" bandRow="1">
                <a:tableStyleId>{5C22544A-7EE6-4342-B048-85BDC9FD1C3A}</a:tableStyleId>
              </a:tblPr>
              <a:tblGrid>
                <a:gridCol w="4464756"/>
                <a:gridCol w="4464756"/>
              </a:tblGrid>
              <a:tr h="0">
                <a:tc>
                  <a:txBody>
                    <a:bodyPr/>
                    <a:lstStyle/>
                    <a:p>
                      <a:pPr algn="just">
                        <a:lnSpc>
                          <a:spcPct val="150000"/>
                        </a:lnSpc>
                        <a:spcAft>
                          <a:spcPts val="0"/>
                        </a:spcAft>
                      </a:pPr>
                      <a:r>
                        <a:rPr lang="es-ES" sz="2000" dirty="0">
                          <a:solidFill>
                            <a:schemeClr val="tx1"/>
                          </a:solidFill>
                          <a:effectLst/>
                          <a:latin typeface="Arial Black" panose="020B0A04020102020204" pitchFamily="34" charset="0"/>
                        </a:rPr>
                        <a:t>Reino</a:t>
                      </a:r>
                      <a:endParaRPr lang="es-MX" sz="2000" dirty="0">
                        <a:solidFill>
                          <a:schemeClr val="tx1"/>
                        </a:solidFill>
                        <a:effectLst/>
                        <a:latin typeface="Arial Black" panose="020B0A04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0"/>
                        </a:spcAft>
                      </a:pPr>
                      <a:r>
                        <a:rPr lang="es-ES" sz="2000">
                          <a:solidFill>
                            <a:schemeClr val="tx1"/>
                          </a:solidFill>
                          <a:effectLst/>
                          <a:latin typeface="Arial Black" panose="020B0A04020102020204" pitchFamily="34" charset="0"/>
                        </a:rPr>
                        <a:t>Vegetal</a:t>
                      </a:r>
                      <a:endParaRPr lang="es-MX" sz="2000">
                        <a:solidFill>
                          <a:schemeClr val="tx1"/>
                        </a:solidFill>
                        <a:effectLst/>
                        <a:latin typeface="Arial Black" panose="020B0A0402010202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gn="just">
                        <a:lnSpc>
                          <a:spcPct val="150000"/>
                        </a:lnSpc>
                        <a:spcAft>
                          <a:spcPts val="0"/>
                        </a:spcAft>
                      </a:pPr>
                      <a:r>
                        <a:rPr lang="es-ES" sz="2000" dirty="0">
                          <a:solidFill>
                            <a:schemeClr val="tx1"/>
                          </a:solidFill>
                          <a:effectLst/>
                          <a:latin typeface="Arial Black" panose="020B0A04020102020204" pitchFamily="34" charset="0"/>
                        </a:rPr>
                        <a:t>División</a:t>
                      </a:r>
                      <a:endParaRPr lang="es-MX" sz="2000" dirty="0">
                        <a:solidFill>
                          <a:schemeClr val="tx1"/>
                        </a:solidFill>
                        <a:effectLst/>
                        <a:latin typeface="Arial Black" panose="020B0A04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0"/>
                        </a:spcAft>
                      </a:pPr>
                      <a:r>
                        <a:rPr lang="es-ES" sz="2000" dirty="0" err="1">
                          <a:solidFill>
                            <a:schemeClr val="tx1"/>
                          </a:solidFill>
                          <a:effectLst/>
                          <a:latin typeface="Arial Black" panose="020B0A04020102020204" pitchFamily="34" charset="0"/>
                        </a:rPr>
                        <a:t>Tracheophyta</a:t>
                      </a:r>
                      <a:endParaRPr lang="es-MX" sz="2000" dirty="0">
                        <a:solidFill>
                          <a:schemeClr val="tx1"/>
                        </a:solidFill>
                        <a:effectLst/>
                        <a:latin typeface="Arial Black" panose="020B0A0402010202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gn="just">
                        <a:lnSpc>
                          <a:spcPct val="150000"/>
                        </a:lnSpc>
                        <a:spcAft>
                          <a:spcPts val="0"/>
                        </a:spcAft>
                      </a:pPr>
                      <a:r>
                        <a:rPr lang="es-ES" sz="2000" dirty="0">
                          <a:solidFill>
                            <a:schemeClr val="tx1"/>
                          </a:solidFill>
                          <a:effectLst/>
                          <a:latin typeface="Arial Black" panose="020B0A04020102020204" pitchFamily="34" charset="0"/>
                        </a:rPr>
                        <a:t>Subdivisión</a:t>
                      </a:r>
                      <a:endParaRPr lang="es-MX" sz="2000" dirty="0">
                        <a:solidFill>
                          <a:schemeClr val="tx1"/>
                        </a:solidFill>
                        <a:effectLst/>
                        <a:latin typeface="Arial Black" panose="020B0A04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0"/>
                        </a:spcAft>
                      </a:pPr>
                      <a:r>
                        <a:rPr lang="es-ES" sz="2000" dirty="0" err="1">
                          <a:solidFill>
                            <a:schemeClr val="tx1"/>
                          </a:solidFill>
                          <a:effectLst/>
                          <a:latin typeface="Arial Black" panose="020B0A04020102020204" pitchFamily="34" charset="0"/>
                        </a:rPr>
                        <a:t>Pteropsidae</a:t>
                      </a:r>
                      <a:endParaRPr lang="es-MX" sz="2000" dirty="0">
                        <a:solidFill>
                          <a:schemeClr val="tx1"/>
                        </a:solidFill>
                        <a:effectLst/>
                        <a:latin typeface="Arial Black" panose="020B0A0402010202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gn="just">
                        <a:lnSpc>
                          <a:spcPct val="150000"/>
                        </a:lnSpc>
                        <a:spcAft>
                          <a:spcPts val="0"/>
                        </a:spcAft>
                      </a:pPr>
                      <a:r>
                        <a:rPr lang="es-ES" sz="2000">
                          <a:solidFill>
                            <a:schemeClr val="tx1"/>
                          </a:solidFill>
                          <a:effectLst/>
                          <a:latin typeface="Arial Black" panose="020B0A04020102020204" pitchFamily="34" charset="0"/>
                        </a:rPr>
                        <a:t>Clase</a:t>
                      </a:r>
                      <a:endParaRPr lang="es-MX" sz="2000">
                        <a:solidFill>
                          <a:schemeClr val="tx1"/>
                        </a:solidFill>
                        <a:effectLst/>
                        <a:latin typeface="Arial Black" panose="020B0A04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0"/>
                        </a:spcAft>
                      </a:pPr>
                      <a:r>
                        <a:rPr lang="es-ES" sz="2000" dirty="0" err="1">
                          <a:solidFill>
                            <a:schemeClr val="tx1"/>
                          </a:solidFill>
                          <a:effectLst/>
                          <a:latin typeface="Arial Black" panose="020B0A04020102020204" pitchFamily="34" charset="0"/>
                        </a:rPr>
                        <a:t>Angiospermae</a:t>
                      </a:r>
                      <a:endParaRPr lang="es-MX" sz="2000" dirty="0">
                        <a:solidFill>
                          <a:schemeClr val="tx1"/>
                        </a:solidFill>
                        <a:effectLst/>
                        <a:latin typeface="Arial Black" panose="020B0A0402010202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gn="just">
                        <a:lnSpc>
                          <a:spcPct val="150000"/>
                        </a:lnSpc>
                        <a:spcAft>
                          <a:spcPts val="0"/>
                        </a:spcAft>
                      </a:pPr>
                      <a:r>
                        <a:rPr lang="es-ES" sz="2000">
                          <a:solidFill>
                            <a:schemeClr val="tx1"/>
                          </a:solidFill>
                          <a:effectLst/>
                          <a:latin typeface="Arial Black" panose="020B0A04020102020204" pitchFamily="34" charset="0"/>
                        </a:rPr>
                        <a:t>Subclase</a:t>
                      </a:r>
                      <a:endParaRPr lang="es-MX" sz="2000">
                        <a:solidFill>
                          <a:schemeClr val="tx1"/>
                        </a:solidFill>
                        <a:effectLst/>
                        <a:latin typeface="Arial Black" panose="020B0A04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0"/>
                        </a:spcAft>
                      </a:pPr>
                      <a:r>
                        <a:rPr lang="es-ES" sz="2000" dirty="0" err="1">
                          <a:solidFill>
                            <a:schemeClr val="tx1"/>
                          </a:solidFill>
                          <a:effectLst/>
                          <a:latin typeface="Arial Black" panose="020B0A04020102020204" pitchFamily="34" charset="0"/>
                        </a:rPr>
                        <a:t>Dicotyledoneae</a:t>
                      </a:r>
                      <a:endParaRPr lang="es-MX" sz="2000" dirty="0">
                        <a:solidFill>
                          <a:schemeClr val="tx1"/>
                        </a:solidFill>
                        <a:effectLst/>
                        <a:latin typeface="Arial Black" panose="020B0A0402010202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gn="just">
                        <a:lnSpc>
                          <a:spcPct val="150000"/>
                        </a:lnSpc>
                        <a:spcAft>
                          <a:spcPts val="0"/>
                        </a:spcAft>
                      </a:pPr>
                      <a:r>
                        <a:rPr lang="es-ES" sz="2000">
                          <a:solidFill>
                            <a:schemeClr val="tx1"/>
                          </a:solidFill>
                          <a:effectLst/>
                          <a:latin typeface="Arial Black" panose="020B0A04020102020204" pitchFamily="34" charset="0"/>
                        </a:rPr>
                        <a:t>Familia</a:t>
                      </a:r>
                      <a:endParaRPr lang="es-MX" sz="2000">
                        <a:solidFill>
                          <a:schemeClr val="tx1"/>
                        </a:solidFill>
                        <a:effectLst/>
                        <a:latin typeface="Arial Black" panose="020B0A04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0"/>
                        </a:spcAft>
                      </a:pPr>
                      <a:r>
                        <a:rPr lang="es-ES" sz="2000" dirty="0" err="1">
                          <a:solidFill>
                            <a:schemeClr val="tx1"/>
                          </a:solidFill>
                          <a:effectLst/>
                          <a:latin typeface="Arial Black" panose="020B0A04020102020204" pitchFamily="34" charset="0"/>
                        </a:rPr>
                        <a:t>Compositae</a:t>
                      </a:r>
                      <a:endParaRPr lang="es-MX" sz="2000" dirty="0">
                        <a:solidFill>
                          <a:schemeClr val="tx1"/>
                        </a:solidFill>
                        <a:effectLst/>
                        <a:latin typeface="Arial Black" panose="020B0A0402010202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gn="just">
                        <a:lnSpc>
                          <a:spcPct val="150000"/>
                        </a:lnSpc>
                        <a:spcAft>
                          <a:spcPts val="0"/>
                        </a:spcAft>
                      </a:pPr>
                      <a:r>
                        <a:rPr lang="es-ES" sz="2000">
                          <a:solidFill>
                            <a:schemeClr val="tx1"/>
                          </a:solidFill>
                          <a:effectLst/>
                          <a:latin typeface="Arial Black" panose="020B0A04020102020204" pitchFamily="34" charset="0"/>
                        </a:rPr>
                        <a:t>Subfamilia</a:t>
                      </a:r>
                      <a:endParaRPr lang="es-MX" sz="2000">
                        <a:solidFill>
                          <a:schemeClr val="tx1"/>
                        </a:solidFill>
                        <a:effectLst/>
                        <a:latin typeface="Arial Black" panose="020B0A04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0"/>
                        </a:spcAft>
                      </a:pPr>
                      <a:r>
                        <a:rPr lang="es-ES" sz="2000" dirty="0" err="1">
                          <a:solidFill>
                            <a:schemeClr val="tx1"/>
                          </a:solidFill>
                          <a:effectLst/>
                          <a:latin typeface="Arial Black" panose="020B0A04020102020204" pitchFamily="34" charset="0"/>
                        </a:rPr>
                        <a:t>Carducea</a:t>
                      </a:r>
                      <a:endParaRPr lang="es-MX" sz="2000" dirty="0">
                        <a:solidFill>
                          <a:schemeClr val="tx1"/>
                        </a:solidFill>
                        <a:effectLst/>
                        <a:latin typeface="Arial Black" panose="020B0A0402010202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gn="just">
                        <a:lnSpc>
                          <a:spcPct val="150000"/>
                        </a:lnSpc>
                        <a:spcAft>
                          <a:spcPts val="0"/>
                        </a:spcAft>
                      </a:pPr>
                      <a:r>
                        <a:rPr lang="es-ES" sz="2000">
                          <a:solidFill>
                            <a:schemeClr val="tx1"/>
                          </a:solidFill>
                          <a:effectLst/>
                          <a:latin typeface="Arial Black" panose="020B0A04020102020204" pitchFamily="34" charset="0"/>
                        </a:rPr>
                        <a:t>Tribu</a:t>
                      </a:r>
                      <a:endParaRPr lang="es-MX" sz="2000">
                        <a:solidFill>
                          <a:schemeClr val="tx1"/>
                        </a:solidFill>
                        <a:effectLst/>
                        <a:latin typeface="Arial Black" panose="020B0A04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0"/>
                        </a:spcAft>
                      </a:pPr>
                      <a:r>
                        <a:rPr lang="es-ES" sz="2000" dirty="0" err="1">
                          <a:solidFill>
                            <a:schemeClr val="tx1"/>
                          </a:solidFill>
                          <a:effectLst/>
                          <a:latin typeface="Arial Black" panose="020B0A04020102020204" pitchFamily="34" charset="0"/>
                        </a:rPr>
                        <a:t>Cynereae</a:t>
                      </a:r>
                      <a:endParaRPr lang="es-MX" sz="2000" dirty="0">
                        <a:solidFill>
                          <a:schemeClr val="tx1"/>
                        </a:solidFill>
                        <a:effectLst/>
                        <a:latin typeface="Arial Black" panose="020B0A0402010202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gn="just">
                        <a:lnSpc>
                          <a:spcPct val="150000"/>
                        </a:lnSpc>
                        <a:spcAft>
                          <a:spcPts val="0"/>
                        </a:spcAft>
                      </a:pPr>
                      <a:r>
                        <a:rPr lang="es-ES" sz="2000">
                          <a:solidFill>
                            <a:schemeClr val="tx1"/>
                          </a:solidFill>
                          <a:effectLst/>
                          <a:latin typeface="Arial Black" panose="020B0A04020102020204" pitchFamily="34" charset="0"/>
                        </a:rPr>
                        <a:t>Genero</a:t>
                      </a:r>
                      <a:endParaRPr lang="es-MX" sz="2000">
                        <a:solidFill>
                          <a:schemeClr val="tx1"/>
                        </a:solidFill>
                        <a:effectLst/>
                        <a:latin typeface="Arial Black" panose="020B0A04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0"/>
                        </a:spcAft>
                      </a:pPr>
                      <a:r>
                        <a:rPr lang="es-ES" sz="2000" dirty="0" err="1">
                          <a:solidFill>
                            <a:schemeClr val="tx1"/>
                          </a:solidFill>
                          <a:effectLst/>
                          <a:latin typeface="Arial Black" panose="020B0A04020102020204" pitchFamily="34" charset="0"/>
                        </a:rPr>
                        <a:t>Carthamus</a:t>
                      </a:r>
                      <a:endParaRPr lang="es-MX" sz="2000" dirty="0">
                        <a:solidFill>
                          <a:schemeClr val="tx1"/>
                        </a:solidFill>
                        <a:effectLst/>
                        <a:latin typeface="Arial Black" panose="020B0A0402010202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gn="just">
                        <a:lnSpc>
                          <a:spcPct val="150000"/>
                        </a:lnSpc>
                        <a:spcAft>
                          <a:spcPts val="0"/>
                        </a:spcAft>
                      </a:pPr>
                      <a:r>
                        <a:rPr lang="es-ES" sz="2000">
                          <a:solidFill>
                            <a:schemeClr val="tx1"/>
                          </a:solidFill>
                          <a:effectLst/>
                          <a:latin typeface="Arial Black" panose="020B0A04020102020204" pitchFamily="34" charset="0"/>
                        </a:rPr>
                        <a:t>Especie</a:t>
                      </a:r>
                      <a:endParaRPr lang="es-MX" sz="2000">
                        <a:solidFill>
                          <a:schemeClr val="tx1"/>
                        </a:solidFill>
                        <a:effectLst/>
                        <a:latin typeface="Arial Black" panose="020B0A04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0"/>
                        </a:spcAft>
                      </a:pPr>
                      <a:r>
                        <a:rPr lang="es-ES" sz="2000" dirty="0" err="1">
                          <a:solidFill>
                            <a:schemeClr val="tx1"/>
                          </a:solidFill>
                          <a:effectLst/>
                          <a:latin typeface="Arial Black" panose="020B0A04020102020204" pitchFamily="34" charset="0"/>
                        </a:rPr>
                        <a:t>tinctorius</a:t>
                      </a:r>
                      <a:endParaRPr lang="es-MX" sz="2000" dirty="0">
                        <a:solidFill>
                          <a:schemeClr val="tx1"/>
                        </a:solidFill>
                        <a:effectLst/>
                        <a:latin typeface="Arial Black" panose="020B0A0402010202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gn="just">
                        <a:lnSpc>
                          <a:spcPct val="150000"/>
                        </a:lnSpc>
                        <a:spcAft>
                          <a:spcPts val="0"/>
                        </a:spcAft>
                      </a:pPr>
                      <a:r>
                        <a:rPr lang="es-ES" sz="2000">
                          <a:solidFill>
                            <a:schemeClr val="tx1"/>
                          </a:solidFill>
                          <a:effectLst/>
                          <a:latin typeface="Arial Black" panose="020B0A04020102020204" pitchFamily="34" charset="0"/>
                        </a:rPr>
                        <a:t>Subespecie</a:t>
                      </a:r>
                      <a:endParaRPr lang="es-MX" sz="2000">
                        <a:solidFill>
                          <a:schemeClr val="tx1"/>
                        </a:solidFill>
                        <a:effectLst/>
                        <a:latin typeface="Arial Black" panose="020B0A04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0"/>
                        </a:spcAft>
                      </a:pPr>
                      <a:r>
                        <a:rPr lang="es-ES" sz="2000" dirty="0" err="1">
                          <a:solidFill>
                            <a:schemeClr val="tx1"/>
                          </a:solidFill>
                          <a:effectLst/>
                          <a:latin typeface="Arial Black" panose="020B0A04020102020204" pitchFamily="34" charset="0"/>
                        </a:rPr>
                        <a:t>Inermis</a:t>
                      </a:r>
                      <a:r>
                        <a:rPr lang="es-ES" sz="2000" dirty="0">
                          <a:solidFill>
                            <a:schemeClr val="tx1"/>
                          </a:solidFill>
                          <a:effectLst/>
                          <a:latin typeface="Arial Black" panose="020B0A04020102020204" pitchFamily="34" charset="0"/>
                        </a:rPr>
                        <a:t>, </a:t>
                      </a:r>
                      <a:r>
                        <a:rPr lang="es-ES" sz="2000" dirty="0" err="1">
                          <a:solidFill>
                            <a:schemeClr val="tx1"/>
                          </a:solidFill>
                          <a:effectLst/>
                          <a:latin typeface="Arial Black" panose="020B0A04020102020204" pitchFamily="34" charset="0"/>
                        </a:rPr>
                        <a:t>typicus</a:t>
                      </a:r>
                      <a:endParaRPr lang="es-MX" sz="2000" dirty="0">
                        <a:solidFill>
                          <a:schemeClr val="tx1"/>
                        </a:solidFill>
                        <a:effectLst/>
                        <a:latin typeface="Arial Black" panose="020B0A0402010202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3" name="Rectangle 1"/>
          <p:cNvSpPr>
            <a:spLocks noChangeArrowheads="1"/>
          </p:cNvSpPr>
          <p:nvPr/>
        </p:nvSpPr>
        <p:spPr bwMode="auto">
          <a:xfrm>
            <a:off x="812799" y="375029"/>
            <a:ext cx="736035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es-MX" altLang="es-MX" sz="2000" b="0" i="0" u="none" strike="noStrike" cap="none" normalizeH="0" baseline="0" dirty="0" smtClean="0">
                <a:ln>
                  <a:noFill/>
                </a:ln>
                <a:solidFill>
                  <a:schemeClr val="tx1"/>
                </a:solidFill>
                <a:effectLst/>
                <a:latin typeface="Arial Black" panose="020B0A04020102020204" pitchFamily="34" charset="0"/>
                <a:ea typeface="Calibri" panose="020F0502020204030204" pitchFamily="34" charset="0"/>
                <a:cs typeface="Arial" panose="020B0604020202020204" pitchFamily="34" charset="0"/>
              </a:rPr>
              <a:t>Cuadro 1. Clasificación Taxonómica del cártamo</a:t>
            </a:r>
            <a:endParaRPr kumimoji="0" lang="es-MX" altLang="es-MX" sz="2000" b="0" i="0" u="none" strike="noStrike" cap="none" normalizeH="0" baseline="0" dirty="0" smtClean="0">
              <a:ln>
                <a:noFill/>
              </a:ln>
              <a:solidFill>
                <a:schemeClr val="tx1"/>
              </a:solidFill>
              <a:effectLst/>
              <a:latin typeface="Arial Black" panose="020B0A04020102020204" pitchFamily="34" charset="0"/>
            </a:endParaRPr>
          </a:p>
        </p:txBody>
      </p:sp>
      <p:sp>
        <p:nvSpPr>
          <p:cNvPr id="4" name="Rectángulo 3"/>
          <p:cNvSpPr/>
          <p:nvPr/>
        </p:nvSpPr>
        <p:spPr>
          <a:xfrm>
            <a:off x="6867338" y="5965719"/>
            <a:ext cx="2833276" cy="369332"/>
          </a:xfrm>
          <a:prstGeom prst="rect">
            <a:avLst/>
          </a:prstGeom>
        </p:spPr>
        <p:txBody>
          <a:bodyPr wrap="none">
            <a:spAutoFit/>
          </a:bodyPr>
          <a:lstStyle/>
          <a:p>
            <a:pPr lvl="0" algn="r" eaLnBrk="0" fontAlgn="base" hangingPunct="0">
              <a:spcBef>
                <a:spcPct val="0"/>
              </a:spcBef>
              <a:spcAft>
                <a:spcPct val="0"/>
              </a:spcAft>
            </a:pPr>
            <a:r>
              <a:rPr kumimoji="0" lang="es-MX" altLang="es-MX" b="0" i="0" u="none" strike="noStrike" cap="none" normalizeH="0" baseline="0" dirty="0" smtClean="0">
                <a:ln>
                  <a:noFill/>
                </a:ln>
                <a:solidFill>
                  <a:schemeClr val="tx1"/>
                </a:solidFill>
                <a:effectLst/>
                <a:latin typeface="Arial Black" panose="020B0A04020102020204" pitchFamily="34" charset="0"/>
                <a:ea typeface="Calibri" panose="020F0502020204030204" pitchFamily="34" charset="0"/>
                <a:cs typeface="Arial" panose="020B0604020202020204" pitchFamily="34" charset="0"/>
              </a:rPr>
              <a:t>Fuente: Robles, 1985</a:t>
            </a:r>
            <a:endParaRPr kumimoji="0" lang="es-MX" altLang="es-MX" sz="2800" b="0" i="0" u="none" strike="noStrike" cap="none" normalizeH="0" baseline="0" dirty="0" smtClean="0">
              <a:ln>
                <a:noFill/>
              </a:ln>
              <a:solidFill>
                <a:schemeClr val="tx1"/>
              </a:solidFill>
              <a:effectLst/>
              <a:latin typeface="Arial Black" panose="020B0A04020102020204" pitchFamily="34" charset="0"/>
            </a:endParaRPr>
          </a:p>
        </p:txBody>
      </p:sp>
    </p:spTree>
    <p:extLst>
      <p:ext uri="{BB962C8B-B14F-4D97-AF65-F5344CB8AC3E}">
        <p14:creationId xmlns:p14="http://schemas.microsoft.com/office/powerpoint/2010/main" val="94066726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457</TotalTime>
  <Words>5595</Words>
  <Application>Microsoft Office PowerPoint</Application>
  <PresentationFormat>Panorámica</PresentationFormat>
  <Paragraphs>252</Paragraphs>
  <Slides>56</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56</vt:i4>
      </vt:variant>
    </vt:vector>
  </HeadingPairs>
  <TitlesOfParts>
    <vt:vector size="63" baseType="lpstr">
      <vt:lpstr>Arial</vt:lpstr>
      <vt:lpstr>Arial Black</vt:lpstr>
      <vt:lpstr>Calibri</vt:lpstr>
      <vt:lpstr>Calibri Light</vt:lpstr>
      <vt:lpstr>Symbol</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USUARIO</cp:lastModifiedBy>
  <cp:revision>61</cp:revision>
  <dcterms:created xsi:type="dcterms:W3CDTF">2017-02-08T20:19:30Z</dcterms:created>
  <dcterms:modified xsi:type="dcterms:W3CDTF">2017-04-25T13:29:57Z</dcterms:modified>
</cp:coreProperties>
</file>