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61" r:id="rId1"/>
  </p:sldMasterIdLst>
  <p:notesMasterIdLst>
    <p:notesMasterId r:id="rId42"/>
  </p:notesMasterIdLst>
  <p:sldIdLst>
    <p:sldId id="257" r:id="rId2"/>
    <p:sldId id="276" r:id="rId3"/>
    <p:sldId id="258" r:id="rId4"/>
    <p:sldId id="259" r:id="rId5"/>
    <p:sldId id="278" r:id="rId6"/>
    <p:sldId id="279" r:id="rId7"/>
    <p:sldId id="260" r:id="rId8"/>
    <p:sldId id="261" r:id="rId9"/>
    <p:sldId id="262" r:id="rId10"/>
    <p:sldId id="264" r:id="rId11"/>
    <p:sldId id="265" r:id="rId12"/>
    <p:sldId id="266" r:id="rId13"/>
    <p:sldId id="283" r:id="rId14"/>
    <p:sldId id="284" r:id="rId15"/>
    <p:sldId id="285" r:id="rId16"/>
    <p:sldId id="263" r:id="rId17"/>
    <p:sldId id="287" r:id="rId18"/>
    <p:sldId id="267" r:id="rId19"/>
    <p:sldId id="268" r:id="rId20"/>
    <p:sldId id="269" r:id="rId21"/>
    <p:sldId id="270" r:id="rId22"/>
    <p:sldId id="286" r:id="rId23"/>
    <p:sldId id="280" r:id="rId24"/>
    <p:sldId id="288" r:id="rId25"/>
    <p:sldId id="289" r:id="rId26"/>
    <p:sldId id="290" r:id="rId27"/>
    <p:sldId id="291" r:id="rId28"/>
    <p:sldId id="300" r:id="rId29"/>
    <p:sldId id="292" r:id="rId30"/>
    <p:sldId id="293" r:id="rId31"/>
    <p:sldId id="294" r:id="rId32"/>
    <p:sldId id="295" r:id="rId33"/>
    <p:sldId id="296" r:id="rId34"/>
    <p:sldId id="297" r:id="rId35"/>
    <p:sldId id="298" r:id="rId36"/>
    <p:sldId id="299" r:id="rId37"/>
    <p:sldId id="271" r:id="rId38"/>
    <p:sldId id="301" r:id="rId39"/>
    <p:sldId id="272" r:id="rId40"/>
    <p:sldId id="274"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01" autoAdjust="0"/>
    <p:restoredTop sz="94660"/>
  </p:normalViewPr>
  <p:slideViewPr>
    <p:cSldViewPr snapToGrid="0" showGuides="1">
      <p:cViewPr varScale="1">
        <p:scale>
          <a:sx n="116" d="100"/>
          <a:sy n="116" d="100"/>
        </p:scale>
        <p:origin x="270" y="108"/>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56144E-5665-4870-BBED-8812215EC135}" type="datetimeFigureOut">
              <a:rPr lang="es-MX" smtClean="0"/>
              <a:t>07/10/2016</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DD0899-4216-4AD3-A921-EF290633B467}" type="slidenum">
              <a:rPr lang="es-MX" smtClean="0"/>
              <a:t>‹Nº›</a:t>
            </a:fld>
            <a:endParaRPr lang="es-MX"/>
          </a:p>
        </p:txBody>
      </p:sp>
    </p:spTree>
    <p:extLst>
      <p:ext uri="{BB962C8B-B14F-4D97-AF65-F5344CB8AC3E}">
        <p14:creationId xmlns:p14="http://schemas.microsoft.com/office/powerpoint/2010/main" val="2153711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81DD0899-4216-4AD3-A921-EF290633B467}" type="slidenum">
              <a:rPr lang="es-MX" smtClean="0"/>
              <a:t>1</a:t>
            </a:fld>
            <a:endParaRPr lang="es-MX"/>
          </a:p>
        </p:txBody>
      </p:sp>
    </p:spTree>
    <p:extLst>
      <p:ext uri="{BB962C8B-B14F-4D97-AF65-F5344CB8AC3E}">
        <p14:creationId xmlns:p14="http://schemas.microsoft.com/office/powerpoint/2010/main" val="42612050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81DD0899-4216-4AD3-A921-EF290633B467}" type="slidenum">
              <a:rPr lang="es-MX" smtClean="0"/>
              <a:t>7</a:t>
            </a:fld>
            <a:endParaRPr lang="es-MX"/>
          </a:p>
        </p:txBody>
      </p:sp>
    </p:spTree>
    <p:extLst>
      <p:ext uri="{BB962C8B-B14F-4D97-AF65-F5344CB8AC3E}">
        <p14:creationId xmlns:p14="http://schemas.microsoft.com/office/powerpoint/2010/main" val="784833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CD43717F-A228-4481-BFD6-8B2546023CC8}" type="datetime1">
              <a:rPr lang="en-US" smtClean="0"/>
              <a:t>10/7/2016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0955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287BD9F-A529-4868-A38E-6BCFE7353E6E}" type="datetime1">
              <a:rPr lang="en-US" smtClean="0"/>
              <a:t>10/7/2016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982676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3BD7173-1FC2-450A-A675-9DC659BA0765}" type="datetime1">
              <a:rPr lang="en-US" smtClean="0"/>
              <a:t>10/7/2016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066471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D4F0363-4B4A-4C8E-9BA7-B8D604866D4E}" type="datetime1">
              <a:rPr lang="en-US" smtClean="0"/>
              <a:t>10/7/2016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‹Nº›</a:t>
            </a:fld>
            <a:endParaRPr lang="en-US" dirty="0"/>
          </a:p>
        </p:txBody>
      </p:sp>
    </p:spTree>
    <p:extLst>
      <p:ext uri="{BB962C8B-B14F-4D97-AF65-F5344CB8AC3E}">
        <p14:creationId xmlns:p14="http://schemas.microsoft.com/office/powerpoint/2010/main" val="1132714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0195704-4504-422C-A4AC-3287C5779030}" type="datetime1">
              <a:rPr lang="en-US" smtClean="0"/>
              <a:t>10/7/2016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9819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BE9385A-5A26-402F-9243-4123E3CCF353}" type="datetime1">
              <a:rPr lang="en-US" smtClean="0"/>
              <a:t>10/7/2016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7360736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B403646-E7AF-42F5-84E3-EC5A73E14DF1}" type="datetime1">
              <a:rPr lang="en-US" smtClean="0"/>
              <a:t>10/7/2016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564096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DD262C0C-7475-4E4A-91A8-F48BBF8AC02D}" type="datetime1">
              <a:rPr lang="en-US" smtClean="0"/>
              <a:t>10/7/2016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40456709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5213C5E-FAB3-4A62-9FD7-9962D9306A71}" type="datetime1">
              <a:rPr lang="en-US" smtClean="0"/>
              <a:t>10/7/2016</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2190624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A0E4BF0-9A7A-4BA1-9F3C-831DB97D5C8B}" type="datetime1">
              <a:rPr lang="en-US" smtClean="0"/>
              <a:t>10/7/2016</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178095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905C874-E4ED-4E0E-8884-094EF4B3131F}" type="datetime1">
              <a:rPr lang="en-US" smtClean="0"/>
              <a:t>10/7/2016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1740763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65C1285C-E02C-494F-9B62-37F97870F53F}" type="datetime1">
              <a:rPr lang="en-US" smtClean="0"/>
              <a:t>10/7/2016</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‹Nº›</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389793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3"/>
          <a:srcRect/>
          <a:stretch>
            <a:fillRect/>
          </a:stretch>
        </p:blipFill>
        <p:spPr bwMode="auto">
          <a:xfrm>
            <a:off x="2495872" y="476672"/>
            <a:ext cx="3240088" cy="2928938"/>
          </a:xfrm>
          <a:prstGeom prst="rect">
            <a:avLst/>
          </a:prstGeom>
          <a:solidFill>
            <a:schemeClr val="accent2"/>
          </a:solidFill>
          <a:ln w="9525">
            <a:solidFill>
              <a:schemeClr val="accent3">
                <a:lumMod val="75000"/>
              </a:schemeClr>
            </a:solidFill>
            <a:miter lim="800000"/>
            <a:headEnd/>
            <a:tailEnd/>
          </a:ln>
        </p:spPr>
      </p:pic>
      <p:pic>
        <p:nvPicPr>
          <p:cNvPr id="37891" name="Picture 3"/>
          <p:cNvPicPr>
            <a:picLocks noChangeAspect="1" noChangeArrowheads="1"/>
          </p:cNvPicPr>
          <p:nvPr/>
        </p:nvPicPr>
        <p:blipFill>
          <a:blip r:embed="rId4"/>
          <a:srcRect/>
          <a:stretch>
            <a:fillRect/>
          </a:stretch>
        </p:blipFill>
        <p:spPr bwMode="auto">
          <a:xfrm>
            <a:off x="6672064" y="3429000"/>
            <a:ext cx="3001392" cy="2672194"/>
          </a:xfrm>
          <a:prstGeom prst="rect">
            <a:avLst/>
          </a:prstGeom>
          <a:noFill/>
          <a:ln w="9525">
            <a:solidFill>
              <a:schemeClr val="accent3">
                <a:lumMod val="75000"/>
              </a:schemeClr>
            </a:solidFill>
            <a:miter lim="800000"/>
            <a:headEnd/>
            <a:tailEnd/>
          </a:ln>
        </p:spPr>
      </p:pic>
      <p:sp>
        <p:nvSpPr>
          <p:cNvPr id="2" name="1 Marcador de número de diapositiva"/>
          <p:cNvSpPr>
            <a:spLocks noGrp="1"/>
          </p:cNvSpPr>
          <p:nvPr>
            <p:ph type="sldNum" sz="quarter" idx="12"/>
          </p:nvPr>
        </p:nvSpPr>
        <p:spPr/>
        <p:txBody>
          <a:bodyPr/>
          <a:lstStyle/>
          <a:p>
            <a:r>
              <a:rPr lang="es-MX" dirty="0" smtClean="0">
                <a:solidFill>
                  <a:schemeClr val="bg1">
                    <a:lumMod val="85000"/>
                  </a:schemeClr>
                </a:solidFill>
              </a:rPr>
              <a:t>1</a:t>
            </a:r>
            <a:endParaRPr lang="es-MX" dirty="0">
              <a:solidFill>
                <a:schemeClr val="bg1">
                  <a:lumMod val="85000"/>
                </a:schemeClr>
              </a:solidFill>
            </a:endParaRPr>
          </a:p>
        </p:txBody>
      </p:sp>
    </p:spTree>
    <p:extLst>
      <p:ext uri="{BB962C8B-B14F-4D97-AF65-F5344CB8AC3E}">
        <p14:creationId xmlns:p14="http://schemas.microsoft.com/office/powerpoint/2010/main" val="376925629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tx2">
                    <a:lumMod val="75000"/>
                  </a:schemeClr>
                </a:solidFill>
              </a:rPr>
              <a:t>10</a:t>
            </a:fld>
            <a:endParaRPr lang="es-MX" dirty="0">
              <a:solidFill>
                <a:schemeClr val="tx2">
                  <a:lumMod val="75000"/>
                </a:schemeClr>
              </a:solidFill>
            </a:endParaRPr>
          </a:p>
        </p:txBody>
      </p:sp>
      <p:sp>
        <p:nvSpPr>
          <p:cNvPr id="14338" name="Rectangle 3"/>
          <p:cNvSpPr>
            <a:spLocks noGrp="1" noChangeArrowheads="1"/>
          </p:cNvSpPr>
          <p:nvPr>
            <p:ph idx="4294967295"/>
          </p:nvPr>
        </p:nvSpPr>
        <p:spPr bwMode="auto">
          <a:xfrm>
            <a:off x="1976783" y="630238"/>
            <a:ext cx="8277225" cy="4752975"/>
          </a:xfrm>
          <a:prstGeom prst="rect">
            <a:avLst/>
          </a:prstGeom>
          <a:solidFill>
            <a:schemeClr val="accent3">
              <a:lumMod val="40000"/>
              <a:lumOff val="60000"/>
            </a:schemeClr>
          </a:solidFill>
          <a:ln>
            <a:solidFill>
              <a:schemeClr val="accent3">
                <a:lumMod val="75000"/>
              </a:schemeClr>
            </a:solidFill>
            <a:miter lim="800000"/>
            <a:headEnd/>
            <a:tailEnd/>
          </a:ln>
        </p:spPr>
        <p:txBody>
          <a:bodyPr vert="horz" wrap="square" lIns="91440" tIns="45720" rIns="91440" bIns="45720" numCol="1" rtlCol="0" anchor="t" anchorCtr="0" compatLnSpc="1">
            <a:prstTxWarp prst="textNoShape">
              <a:avLst/>
            </a:prstTxWarp>
            <a:normAutofit/>
          </a:bodyPr>
          <a:lstStyle/>
          <a:p>
            <a:pPr eaLnBrk="1" hangingPunct="1">
              <a:lnSpc>
                <a:spcPct val="80000"/>
              </a:lnSpc>
              <a:defRPr/>
            </a:pPr>
            <a:endParaRPr lang="es-ES" sz="1200" dirty="0"/>
          </a:p>
          <a:p>
            <a:pPr algn="just">
              <a:lnSpc>
                <a:spcPct val="80000"/>
              </a:lnSpc>
              <a:defRPr/>
            </a:pPr>
            <a:r>
              <a:rPr lang="es-MX" sz="2200" dirty="0">
                <a:solidFill>
                  <a:schemeClr val="tx2">
                    <a:lumMod val="75000"/>
                  </a:schemeClr>
                </a:solidFill>
                <a:latin typeface="Arial" pitchFamily="34" charset="0"/>
                <a:cs typeface="Arial" pitchFamily="34" charset="0"/>
              </a:rPr>
              <a:t>La fianza es un contrato de garantía que contribuye, principalmente, al reforzamiento de las relaciones comerciales bajo la supervisión y vigilancia del estado. En principio todo puede ser objeto de fianza, por lo que es posible garantizar con fianza cualquier obligación susceptible de ser cumplida por una persona distinta del obligado o deudor.</a:t>
            </a:r>
          </a:p>
          <a:p>
            <a:pPr algn="just">
              <a:lnSpc>
                <a:spcPct val="80000"/>
              </a:lnSpc>
              <a:defRPr/>
            </a:pPr>
            <a:r>
              <a:rPr lang="es-MX" sz="2200" dirty="0">
                <a:solidFill>
                  <a:schemeClr val="tx2">
                    <a:lumMod val="75000"/>
                  </a:schemeClr>
                </a:solidFill>
                <a:latin typeface="Arial" pitchFamily="34" charset="0"/>
                <a:cs typeface="Arial" pitchFamily="34" charset="0"/>
              </a:rPr>
              <a:t>Los contratos pueden clasificarse como contratos principales y contratos accesorios. Los principales existen por sí mismos y no requieren de otro contrato que los explique o justifique, en cambio, los accesorios existen en la medida en que otro contrato principal los requiere. Hay innumerables ejemplos de contratos principales: compraventa, arrendamiento, prestaciones de servicios, etc. </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1075" y="4772744"/>
            <a:ext cx="260985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88874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tx1"/>
                </a:solidFill>
              </a:rPr>
              <a:pPr/>
              <a:t>11</a:t>
            </a:fld>
            <a:endParaRPr lang="es-MX" dirty="0">
              <a:solidFill>
                <a:schemeClr val="tx1"/>
              </a:solidFill>
            </a:endParaRPr>
          </a:p>
        </p:txBody>
      </p:sp>
      <p:sp>
        <p:nvSpPr>
          <p:cNvPr id="6" name="Rectangle 1"/>
          <p:cNvSpPr>
            <a:spLocks noChangeArrowheads="1"/>
          </p:cNvSpPr>
          <p:nvPr/>
        </p:nvSpPr>
        <p:spPr bwMode="auto">
          <a:xfrm>
            <a:off x="1913648" y="1064926"/>
            <a:ext cx="8358816" cy="4524315"/>
          </a:xfrm>
          <a:prstGeom prst="rect">
            <a:avLst/>
          </a:prstGeom>
          <a:solidFill>
            <a:schemeClr val="accent3">
              <a:lumMod val="20000"/>
              <a:lumOff val="80000"/>
            </a:schemeClr>
          </a:solidFill>
          <a:ln>
            <a:solidFill>
              <a:schemeClr val="accent3">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r>
              <a:rPr lang="es-MX" sz="2400" dirty="0">
                <a:latin typeface="Arial" pitchFamily="34" charset="0"/>
                <a:cs typeface="Arial" pitchFamily="34" charset="0"/>
              </a:rPr>
              <a:t>Los contratos accesorios por su parte, son sólo tres: la prenda, la hipoteca y la fianza; dichos contratos accesorios, dependen de que exista una obligación principal, cuyo cumplimiento se deba garantizar por ello, a los contratos accesorios se les conoce también como contratos de garantía.</a:t>
            </a:r>
          </a:p>
          <a:p>
            <a:pPr algn="just"/>
            <a:r>
              <a:rPr lang="es-MX" sz="2400" dirty="0">
                <a:latin typeface="Arial" pitchFamily="34" charset="0"/>
                <a:cs typeface="Arial" pitchFamily="34" charset="0"/>
              </a:rPr>
              <a:t>Por lo tanto, la fianza es un contrato de naturaleza accesoria por medio de la cual una institución de fianzas debidamente autorizada por la SHCP, se compromete con un acreedor a cumplir la obligación de su deuda en caso de que éste no lo haga mediante el cobro de una prima</a:t>
            </a:r>
          </a:p>
          <a:p>
            <a:pPr algn="just"/>
            <a:r>
              <a:rPr lang="es-ES" sz="2400" dirty="0"/>
              <a:t> </a:t>
            </a:r>
            <a:endParaRPr lang="es-MX" sz="2400"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283682817"/>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12 Grupo"/>
          <p:cNvGrpSpPr>
            <a:grpSpLocks/>
          </p:cNvGrpSpPr>
          <p:nvPr/>
        </p:nvGrpSpPr>
        <p:grpSpPr bwMode="auto">
          <a:xfrm>
            <a:off x="1910832" y="836713"/>
            <a:ext cx="8505649" cy="5065271"/>
            <a:chOff x="386831" y="971436"/>
            <a:chExt cx="8505649" cy="5065271"/>
          </a:xfrm>
        </p:grpSpPr>
        <p:sp>
          <p:nvSpPr>
            <p:cNvPr id="17414" name="Text Box 12"/>
            <p:cNvSpPr txBox="1">
              <a:spLocks noChangeArrowheads="1"/>
            </p:cNvSpPr>
            <p:nvPr/>
          </p:nvSpPr>
          <p:spPr bwMode="auto">
            <a:xfrm rot="16200000">
              <a:off x="-347986" y="3299721"/>
              <a:ext cx="1838966" cy="369332"/>
            </a:xfrm>
            <a:prstGeom prst="rect">
              <a:avLst/>
            </a:prstGeom>
            <a:solidFill>
              <a:schemeClr val="accent6">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b" anchorCtr="1">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MX" dirty="0">
                  <a:solidFill>
                    <a:schemeClr val="bg1"/>
                  </a:solidFill>
                </a:rPr>
                <a:t>BENEFICIARIO</a:t>
              </a:r>
              <a:endParaRPr lang="es-ES" dirty="0">
                <a:solidFill>
                  <a:schemeClr val="bg1"/>
                </a:solidFill>
              </a:endParaRPr>
            </a:p>
          </p:txBody>
        </p:sp>
        <p:sp>
          <p:nvSpPr>
            <p:cNvPr id="17415" name="Text Box 13"/>
            <p:cNvSpPr txBox="1">
              <a:spLocks noChangeArrowheads="1"/>
            </p:cNvSpPr>
            <p:nvPr/>
          </p:nvSpPr>
          <p:spPr bwMode="auto">
            <a:xfrm>
              <a:off x="2013922" y="971436"/>
              <a:ext cx="2198038"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 dirty="0">
                  <a:solidFill>
                    <a:srgbClr val="A50021"/>
                  </a:solidFill>
                </a:rPr>
                <a:t>REAFIANZADORA</a:t>
              </a:r>
              <a:endParaRPr lang="es-MX" dirty="0">
                <a:solidFill>
                  <a:srgbClr val="A50021"/>
                </a:solidFill>
              </a:endParaRPr>
            </a:p>
          </p:txBody>
        </p:sp>
        <p:sp>
          <p:nvSpPr>
            <p:cNvPr id="17416" name="Text Box 19"/>
            <p:cNvSpPr txBox="1">
              <a:spLocks noChangeArrowheads="1"/>
            </p:cNvSpPr>
            <p:nvPr/>
          </p:nvSpPr>
          <p:spPr bwMode="auto">
            <a:xfrm>
              <a:off x="672311" y="5667375"/>
              <a:ext cx="4779963"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MX" dirty="0">
                  <a:solidFill>
                    <a:srgbClr val="A50021"/>
                  </a:solidFill>
                </a:rPr>
                <a:t>OTORGAN FIANZAS A TÍTULO ONEROSO</a:t>
              </a:r>
              <a:endParaRPr lang="es-ES" dirty="0">
                <a:solidFill>
                  <a:srgbClr val="A50021"/>
                </a:solidFill>
              </a:endParaRPr>
            </a:p>
          </p:txBody>
        </p:sp>
        <p:sp>
          <p:nvSpPr>
            <p:cNvPr id="17417" name="AutoShape 21"/>
            <p:cNvSpPr>
              <a:spLocks noChangeArrowheads="1"/>
            </p:cNvSpPr>
            <p:nvPr/>
          </p:nvSpPr>
          <p:spPr bwMode="auto">
            <a:xfrm>
              <a:off x="899592" y="1628800"/>
              <a:ext cx="4248150" cy="3671887"/>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5400 w 21600"/>
                <a:gd name="T13" fmla="*/ 5400 h 21600"/>
                <a:gd name="T14" fmla="*/ 16200 w 21600"/>
                <a:gd name="T15" fmla="*/ 16200 h 21600"/>
              </a:gdLst>
              <a:ahLst/>
              <a:cxnLst>
                <a:cxn ang="T8">
                  <a:pos x="T0" y="T1"/>
                </a:cxn>
                <a:cxn ang="T9">
                  <a:pos x="T2" y="T3"/>
                </a:cxn>
                <a:cxn ang="T10">
                  <a:pos x="T4" y="T5"/>
                </a:cxn>
                <a:cxn ang="T11">
                  <a:pos x="T6" y="T7"/>
                </a:cxn>
              </a:cxnLst>
              <a:rect l="T12" t="T13" r="T14" b="T15"/>
              <a:pathLst>
                <a:path w="21600" h="21600">
                  <a:moveTo>
                    <a:pt x="5400" y="5400"/>
                  </a:moveTo>
                  <a:lnTo>
                    <a:pt x="10074" y="5400"/>
                  </a:lnTo>
                  <a:lnTo>
                    <a:pt x="10074" y="2699"/>
                  </a:lnTo>
                  <a:lnTo>
                    <a:pt x="9040" y="2699"/>
                  </a:lnTo>
                  <a:lnTo>
                    <a:pt x="10800" y="0"/>
                  </a:lnTo>
                  <a:lnTo>
                    <a:pt x="12560" y="2699"/>
                  </a:lnTo>
                  <a:lnTo>
                    <a:pt x="11526" y="2699"/>
                  </a:lnTo>
                  <a:lnTo>
                    <a:pt x="11526" y="5400"/>
                  </a:lnTo>
                  <a:lnTo>
                    <a:pt x="16200" y="5400"/>
                  </a:lnTo>
                  <a:lnTo>
                    <a:pt x="16200" y="10074"/>
                  </a:lnTo>
                  <a:lnTo>
                    <a:pt x="18901" y="10074"/>
                  </a:lnTo>
                  <a:lnTo>
                    <a:pt x="18901" y="9040"/>
                  </a:lnTo>
                  <a:lnTo>
                    <a:pt x="21600" y="10800"/>
                  </a:lnTo>
                  <a:lnTo>
                    <a:pt x="18901" y="12560"/>
                  </a:lnTo>
                  <a:lnTo>
                    <a:pt x="18901" y="11526"/>
                  </a:lnTo>
                  <a:lnTo>
                    <a:pt x="16200" y="11526"/>
                  </a:lnTo>
                  <a:lnTo>
                    <a:pt x="16200" y="16200"/>
                  </a:lnTo>
                  <a:lnTo>
                    <a:pt x="11526" y="16200"/>
                  </a:lnTo>
                  <a:lnTo>
                    <a:pt x="11526" y="18901"/>
                  </a:lnTo>
                  <a:lnTo>
                    <a:pt x="12560" y="18901"/>
                  </a:lnTo>
                  <a:lnTo>
                    <a:pt x="10800" y="21600"/>
                  </a:lnTo>
                  <a:lnTo>
                    <a:pt x="9040" y="18901"/>
                  </a:lnTo>
                  <a:lnTo>
                    <a:pt x="10074" y="18901"/>
                  </a:lnTo>
                  <a:lnTo>
                    <a:pt x="10074" y="16200"/>
                  </a:lnTo>
                  <a:lnTo>
                    <a:pt x="5400" y="16200"/>
                  </a:lnTo>
                  <a:lnTo>
                    <a:pt x="5400" y="11526"/>
                  </a:lnTo>
                  <a:lnTo>
                    <a:pt x="2699" y="11526"/>
                  </a:lnTo>
                  <a:lnTo>
                    <a:pt x="2699" y="12560"/>
                  </a:lnTo>
                  <a:lnTo>
                    <a:pt x="0" y="10800"/>
                  </a:lnTo>
                  <a:lnTo>
                    <a:pt x="2699" y="9040"/>
                  </a:lnTo>
                  <a:lnTo>
                    <a:pt x="2699" y="10074"/>
                  </a:lnTo>
                  <a:lnTo>
                    <a:pt x="5400" y="10074"/>
                  </a:lnTo>
                  <a:lnTo>
                    <a:pt x="5400" y="5400"/>
                  </a:lnTo>
                  <a:close/>
                </a:path>
              </a:pathLst>
            </a:custGeom>
            <a:solidFill>
              <a:schemeClr val="accent3">
                <a:lumMod val="75000"/>
              </a:schemeClr>
            </a:solidFill>
            <a:ln w="9525">
              <a:solidFill>
                <a:schemeClr val="tx1"/>
              </a:solidFill>
              <a:miter lim="800000"/>
              <a:headEnd/>
              <a:tailEnd/>
            </a:ln>
          </p:spPr>
          <p:txBody>
            <a:bodyPr wrap="none" anchor="ctr"/>
            <a:lstStyle/>
            <a:p>
              <a:r>
                <a:rPr lang="es-ES" sz="2200" dirty="0"/>
                <a:t>AFIANZADORA</a:t>
              </a:r>
              <a:endParaRPr lang="es-MX" sz="2200" dirty="0"/>
            </a:p>
          </p:txBody>
        </p:sp>
        <p:sp>
          <p:nvSpPr>
            <p:cNvPr id="17419" name="Text Box 23"/>
            <p:cNvSpPr txBox="1">
              <a:spLocks noChangeArrowheads="1"/>
            </p:cNvSpPr>
            <p:nvPr/>
          </p:nvSpPr>
          <p:spPr bwMode="auto">
            <a:xfrm>
              <a:off x="5148064" y="3284984"/>
              <a:ext cx="902811"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s-ES" dirty="0">
                  <a:solidFill>
                    <a:schemeClr val="accent2">
                      <a:lumMod val="75000"/>
                    </a:schemeClr>
                  </a:solidFill>
                </a:rPr>
                <a:t>FIADO</a:t>
              </a:r>
            </a:p>
          </p:txBody>
        </p:sp>
        <p:sp>
          <p:nvSpPr>
            <p:cNvPr id="17420" name="Text Box 24"/>
            <p:cNvSpPr txBox="1">
              <a:spLocks noChangeArrowheads="1"/>
            </p:cNvSpPr>
            <p:nvPr/>
          </p:nvSpPr>
          <p:spPr bwMode="auto">
            <a:xfrm>
              <a:off x="6588224" y="2900273"/>
              <a:ext cx="2127859" cy="12003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MX" dirty="0">
                  <a:solidFill>
                    <a:schemeClr val="accent1">
                      <a:lumMod val="50000"/>
                    </a:schemeClr>
                  </a:solidFill>
                </a:rPr>
                <a:t>OBTENCIÓN </a:t>
              </a:r>
            </a:p>
            <a:p>
              <a:pPr algn="ctr" eaLnBrk="1" hangingPunct="1"/>
              <a:r>
                <a:rPr lang="es-ES" dirty="0">
                  <a:solidFill>
                    <a:schemeClr val="accent1">
                      <a:lumMod val="50000"/>
                    </a:schemeClr>
                  </a:solidFill>
                </a:rPr>
                <a:t>DE GARANTIAS</a:t>
              </a:r>
            </a:p>
            <a:p>
              <a:pPr algn="ctr" eaLnBrk="1" hangingPunct="1"/>
              <a:r>
                <a:rPr lang="es-ES" dirty="0">
                  <a:solidFill>
                    <a:schemeClr val="accent1">
                      <a:lumMod val="50000"/>
                    </a:schemeClr>
                  </a:solidFill>
                </a:rPr>
                <a:t>DE RECUPERACIÓN</a:t>
              </a:r>
            </a:p>
          </p:txBody>
        </p:sp>
        <p:sp>
          <p:nvSpPr>
            <p:cNvPr id="17421" name="Text Box 25"/>
            <p:cNvSpPr txBox="1">
              <a:spLocks noChangeArrowheads="1"/>
            </p:cNvSpPr>
            <p:nvPr/>
          </p:nvSpPr>
          <p:spPr bwMode="auto">
            <a:xfrm>
              <a:off x="5311776" y="1123732"/>
              <a:ext cx="3580704" cy="12003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 dirty="0">
                  <a:solidFill>
                    <a:srgbClr val="A50021"/>
                  </a:solidFill>
                </a:rPr>
                <a:t>Prenda, hipoteca o fideicomiso</a:t>
              </a:r>
              <a:endParaRPr lang="es-MX" dirty="0">
                <a:solidFill>
                  <a:srgbClr val="A50021"/>
                </a:solidFill>
              </a:endParaRPr>
            </a:p>
            <a:p>
              <a:pPr algn="ctr" eaLnBrk="1" hangingPunct="1"/>
              <a:r>
                <a:rPr lang="es-ES" dirty="0">
                  <a:solidFill>
                    <a:srgbClr val="A50021"/>
                  </a:solidFill>
                </a:rPr>
                <a:t>Obligación Solidaria</a:t>
              </a:r>
              <a:endParaRPr lang="es-MX" dirty="0">
                <a:solidFill>
                  <a:srgbClr val="A50021"/>
                </a:solidFill>
              </a:endParaRPr>
            </a:p>
            <a:p>
              <a:pPr algn="ctr" eaLnBrk="1" hangingPunct="1"/>
              <a:r>
                <a:rPr lang="es-ES" dirty="0">
                  <a:solidFill>
                    <a:srgbClr val="A50021"/>
                  </a:solidFill>
                </a:rPr>
                <a:t>Contrafianza</a:t>
              </a:r>
            </a:p>
            <a:p>
              <a:pPr algn="ctr" eaLnBrk="1" hangingPunct="1"/>
              <a:r>
                <a:rPr lang="es-ES" dirty="0">
                  <a:solidFill>
                    <a:srgbClr val="A50021"/>
                  </a:solidFill>
                </a:rPr>
                <a:t>Afectación en garantía.</a:t>
              </a:r>
            </a:p>
          </p:txBody>
        </p:sp>
        <p:sp>
          <p:nvSpPr>
            <p:cNvPr id="17422" name="Text Box 26"/>
            <p:cNvSpPr txBox="1">
              <a:spLocks noChangeArrowheads="1"/>
            </p:cNvSpPr>
            <p:nvPr/>
          </p:nvSpPr>
          <p:spPr bwMode="auto">
            <a:xfrm>
              <a:off x="6934180" y="5013176"/>
              <a:ext cx="1454244"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 dirty="0">
                  <a:solidFill>
                    <a:srgbClr val="A50021"/>
                  </a:solidFill>
                </a:rPr>
                <a:t>OBLIGADO</a:t>
              </a:r>
              <a:endParaRPr lang="es-MX" dirty="0">
                <a:solidFill>
                  <a:srgbClr val="A50021"/>
                </a:solidFill>
              </a:endParaRPr>
            </a:p>
            <a:p>
              <a:pPr algn="ctr" eaLnBrk="1" hangingPunct="1"/>
              <a:r>
                <a:rPr lang="es-MX" dirty="0">
                  <a:solidFill>
                    <a:srgbClr val="A50021"/>
                  </a:solidFill>
                </a:rPr>
                <a:t>SOLIDARIO</a:t>
              </a:r>
              <a:endParaRPr lang="es-ES" dirty="0">
                <a:solidFill>
                  <a:srgbClr val="A50021"/>
                </a:solidFill>
              </a:endParaRPr>
            </a:p>
          </p:txBody>
        </p:sp>
      </p:grpSp>
      <p:sp>
        <p:nvSpPr>
          <p:cNvPr id="17411" name="1 Flecha derecha"/>
          <p:cNvSpPr>
            <a:spLocks noChangeArrowheads="1"/>
          </p:cNvSpPr>
          <p:nvPr/>
        </p:nvSpPr>
        <p:spPr bwMode="auto">
          <a:xfrm>
            <a:off x="7680177" y="3356993"/>
            <a:ext cx="357187" cy="198437"/>
          </a:xfrm>
          <a:prstGeom prst="rightArrow">
            <a:avLst>
              <a:gd name="adj1" fmla="val 50000"/>
              <a:gd name="adj2" fmla="val 50000"/>
            </a:avLst>
          </a:prstGeom>
          <a:solidFill>
            <a:schemeClr val="tx2">
              <a:lumMod val="60000"/>
              <a:lumOff val="40000"/>
            </a:schemeClr>
          </a:solidFill>
          <a:ln w="9525" algn="ctr">
            <a:solidFill>
              <a:schemeClr val="tx1"/>
            </a:solidFill>
            <a:round/>
            <a:headEnd/>
            <a:tailEnd/>
          </a:ln>
        </p:spPr>
        <p:txBody>
          <a:bodyPr/>
          <a:lstStyle/>
          <a:p>
            <a:endParaRPr lang="es-MX" dirty="0">
              <a:solidFill>
                <a:srgbClr val="800000"/>
              </a:solidFill>
            </a:endParaRPr>
          </a:p>
        </p:txBody>
      </p:sp>
      <p:sp>
        <p:nvSpPr>
          <p:cNvPr id="17412" name="2 Flecha derecha"/>
          <p:cNvSpPr>
            <a:spLocks noChangeArrowheads="1"/>
          </p:cNvSpPr>
          <p:nvPr/>
        </p:nvSpPr>
        <p:spPr bwMode="auto">
          <a:xfrm rot="-5400000" flipV="1">
            <a:off x="8900015" y="2396466"/>
            <a:ext cx="456867" cy="160238"/>
          </a:xfrm>
          <a:prstGeom prst="rightArrow">
            <a:avLst>
              <a:gd name="adj1" fmla="val 50000"/>
              <a:gd name="adj2" fmla="val 46658"/>
            </a:avLst>
          </a:prstGeom>
          <a:solidFill>
            <a:schemeClr val="tx2">
              <a:lumMod val="60000"/>
              <a:lumOff val="40000"/>
            </a:schemeClr>
          </a:solidFill>
          <a:ln w="9525" algn="ctr">
            <a:solidFill>
              <a:schemeClr val="tx1"/>
            </a:solidFill>
            <a:round/>
            <a:headEnd/>
            <a:tailEnd/>
          </a:ln>
        </p:spPr>
        <p:txBody>
          <a:bodyPr/>
          <a:lstStyle/>
          <a:p>
            <a:endParaRPr lang="es-MX" dirty="0"/>
          </a:p>
        </p:txBody>
      </p:sp>
      <p:sp>
        <p:nvSpPr>
          <p:cNvPr id="17413" name="3 Flecha abajo"/>
          <p:cNvSpPr>
            <a:spLocks noChangeArrowheads="1"/>
          </p:cNvSpPr>
          <p:nvPr/>
        </p:nvSpPr>
        <p:spPr bwMode="auto">
          <a:xfrm>
            <a:off x="9048329" y="4107854"/>
            <a:ext cx="255587" cy="833314"/>
          </a:xfrm>
          <a:prstGeom prst="downArrow">
            <a:avLst>
              <a:gd name="adj1" fmla="val 50000"/>
              <a:gd name="adj2" fmla="val 49913"/>
            </a:avLst>
          </a:prstGeom>
          <a:solidFill>
            <a:schemeClr val="tx2">
              <a:lumMod val="60000"/>
              <a:lumOff val="40000"/>
            </a:schemeClr>
          </a:solidFill>
          <a:ln w="9525" algn="ctr">
            <a:solidFill>
              <a:schemeClr val="tx1"/>
            </a:solidFill>
            <a:round/>
            <a:headEnd/>
            <a:tailEnd/>
          </a:ln>
        </p:spPr>
        <p:txBody>
          <a:bodyPr/>
          <a:lstStyle/>
          <a:p>
            <a:endParaRPr lang="es-MX" dirty="0"/>
          </a:p>
        </p:txBody>
      </p:sp>
      <p:sp>
        <p:nvSpPr>
          <p:cNvPr id="2" name="1 Marcador de número de diapositiva"/>
          <p:cNvSpPr>
            <a:spLocks noGrp="1"/>
          </p:cNvSpPr>
          <p:nvPr>
            <p:ph type="sldNum" sz="quarter" idx="12"/>
          </p:nvPr>
        </p:nvSpPr>
        <p:spPr/>
        <p:txBody>
          <a:bodyPr/>
          <a:lstStyle/>
          <a:p>
            <a:pPr>
              <a:defRPr/>
            </a:pPr>
            <a:fld id="{5DF25B40-7E07-4C41-AFAB-23F0DCC00C4A}" type="slidenum">
              <a:rPr lang="es-ES" smtClean="0">
                <a:solidFill>
                  <a:schemeClr val="accent1">
                    <a:lumMod val="50000"/>
                  </a:schemeClr>
                </a:solidFill>
              </a:rPr>
              <a:pPr>
                <a:defRPr/>
              </a:pPr>
              <a:t>12</a:t>
            </a:fld>
            <a:endParaRPr lang="es-ES" dirty="0">
              <a:solidFill>
                <a:schemeClr val="accent1">
                  <a:lumMod val="50000"/>
                </a:schemeClr>
              </a:solidFill>
            </a:endParaRPr>
          </a:p>
        </p:txBody>
      </p:sp>
    </p:spTree>
    <p:extLst>
      <p:ext uri="{BB962C8B-B14F-4D97-AF65-F5344CB8AC3E}">
        <p14:creationId xmlns:p14="http://schemas.microsoft.com/office/powerpoint/2010/main" val="2146164441"/>
      </p:ext>
    </p:extLst>
  </p:cSld>
  <p:clrMapOvr>
    <a:masterClrMapping/>
  </p:clrMapOvr>
  <p:transition spd="slow">
    <p:split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402952" y="2003612"/>
            <a:ext cx="7416824" cy="2303804"/>
          </a:xfrm>
          <a:solidFill>
            <a:schemeClr val="bg2">
              <a:lumMod val="75000"/>
            </a:schemeClr>
          </a:solidFill>
          <a:ln w="38100">
            <a:solidFill>
              <a:schemeClr val="accent3">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chor="ctr">
            <a:normAutofit/>
          </a:bodyPr>
          <a:lstStyle/>
          <a:p>
            <a:pPr algn="ctr"/>
            <a:r>
              <a:rPr lang="es-MX" sz="4000" b="1" dirty="0">
                <a:solidFill>
                  <a:schemeClr val="accent1">
                    <a:lumMod val="75000"/>
                  </a:schemeClr>
                </a:solidFill>
                <a:effectLst>
                  <a:outerShdw blurRad="38100" dist="38100" dir="2700000" algn="tl">
                    <a:srgbClr val="000000">
                      <a:alpha val="43137"/>
                    </a:srgbClr>
                  </a:outerShdw>
                </a:effectLst>
              </a:rPr>
              <a:t/>
            </a:r>
            <a:br>
              <a:rPr lang="es-MX" sz="4000" b="1" dirty="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bg1"/>
                </a:solidFill>
                <a:effectLst>
                  <a:outerShdw blurRad="38100" dist="38100" dir="2700000" algn="tl">
                    <a:srgbClr val="000000">
                      <a:alpha val="43137"/>
                    </a:srgbClr>
                  </a:outerShdw>
                </a:effectLst>
              </a:rPr>
              <a:t>CONCEPTO DE ENTIDADES AFIANZADORAS</a:t>
            </a:r>
            <a:r>
              <a:rPr lang="es-MX" sz="4000" b="1" dirty="0">
                <a:solidFill>
                  <a:schemeClr val="bg1"/>
                </a:solidFill>
                <a:effectLst>
                  <a:outerShdw blurRad="38100" dist="38100" dir="2700000" algn="tl">
                    <a:srgbClr val="000000">
                      <a:alpha val="43137"/>
                    </a:srgbClr>
                  </a:outerShdw>
                </a:effectLst>
              </a:rPr>
              <a:t>.</a:t>
            </a:r>
            <a:br>
              <a:rPr lang="es-MX" sz="4000" b="1" dirty="0">
                <a:solidFill>
                  <a:schemeClr val="bg1"/>
                </a:solidFill>
                <a:effectLst>
                  <a:outerShdw blurRad="38100" dist="38100" dir="2700000" algn="tl">
                    <a:srgbClr val="000000">
                      <a:alpha val="43137"/>
                    </a:srgbClr>
                  </a:outerShdw>
                </a:effectLst>
              </a:rPr>
            </a:br>
            <a:endParaRPr lang="es-MX" sz="4000" b="1" i="1" dirty="0">
              <a:solidFill>
                <a:schemeClr val="bg1"/>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fld id="{6D3F354B-F5C5-4EF2-87BA-04594DF4B743}" type="slidenum">
              <a:rPr lang="es-MX" smtClean="0">
                <a:solidFill>
                  <a:schemeClr val="tx2">
                    <a:lumMod val="75000"/>
                  </a:schemeClr>
                </a:solidFill>
              </a:rPr>
              <a:t>13</a:t>
            </a:fld>
            <a:endParaRPr lang="es-MX" dirty="0">
              <a:solidFill>
                <a:schemeClr val="tx2">
                  <a:lumMod val="75000"/>
                </a:schemeClr>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0320" y="372998"/>
            <a:ext cx="792163" cy="7127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290887"/>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982669" y="725989"/>
            <a:ext cx="7517863" cy="5262979"/>
          </a:xfrm>
          <a:prstGeom prst="rect">
            <a:avLst/>
          </a:prstGeom>
          <a:solidFill>
            <a:schemeClr val="accent4">
              <a:lumMod val="40000"/>
              <a:lumOff val="60000"/>
            </a:schemeClr>
          </a:solidFill>
        </p:spPr>
        <p:txBody>
          <a:bodyPr wrap="square">
            <a:spAutoFit/>
          </a:bodyPr>
          <a:lstStyle/>
          <a:p>
            <a:pPr algn="just"/>
            <a:r>
              <a:rPr lang="es-MX" sz="2400" dirty="0">
                <a:latin typeface="Arial" panose="020B0604020202020204" pitchFamily="34" charset="0"/>
                <a:cs typeface="Arial" panose="020B0604020202020204" pitchFamily="34" charset="0"/>
              </a:rPr>
              <a:t>Las instituciones de fianzas son intermediarias financieros. La tarea fundamental de las instituciones de fianzas es garantizar por sus fiados el cumplimiento de obligaciones que tengan con terceros, que han de ser los beneficiarios de las pólizas de fianzas. </a:t>
            </a:r>
          </a:p>
          <a:p>
            <a:pPr algn="just"/>
            <a:r>
              <a:rPr lang="es-MX" sz="2400" dirty="0">
                <a:latin typeface="Arial" panose="020B0604020202020204" pitchFamily="34" charset="0"/>
                <a:cs typeface="Arial" panose="020B0604020202020204" pitchFamily="34" charset="0"/>
              </a:rPr>
              <a:t> </a:t>
            </a:r>
          </a:p>
          <a:p>
            <a:pPr algn="just"/>
            <a:r>
              <a:rPr lang="es-MX" sz="2400" dirty="0">
                <a:latin typeface="Arial" panose="020B0604020202020204" pitchFamily="34" charset="0"/>
                <a:cs typeface="Arial" panose="020B0604020202020204" pitchFamily="34" charset="0"/>
              </a:rPr>
              <a:t>Las Instituciones de Fianzas son empresas que, a cambio de un pago y mediante un contrato, garantizan por una persona llamado fiado, el cumplimiento de una obligación y, en caso de que ésta no se cumpla, pagan al beneficiario la cantidad estipulada en el contrato para restituir los daños causados por el incumplimiento del fiado. </a:t>
            </a:r>
            <a:endParaRPr lang="es-MX" sz="2200" dirty="0">
              <a:latin typeface="Arial" pitchFamily="34" charset="0"/>
              <a:cs typeface="Arial" pitchFamily="34" charset="0"/>
            </a:endParaRPr>
          </a:p>
        </p:txBody>
      </p:sp>
      <p:sp>
        <p:nvSpPr>
          <p:cNvPr id="6" name="5 Rectángulo"/>
          <p:cNvSpPr/>
          <p:nvPr/>
        </p:nvSpPr>
        <p:spPr>
          <a:xfrm>
            <a:off x="8611737" y="2115406"/>
            <a:ext cx="3084394" cy="2429301"/>
          </a:xfrm>
          <a:prstGeom prst="rect">
            <a:avLst/>
          </a:prstGeom>
          <a:solidFill>
            <a:schemeClr val="accent3">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1 Marcador de número de diapositiva"/>
          <p:cNvSpPr>
            <a:spLocks noGrp="1"/>
          </p:cNvSpPr>
          <p:nvPr>
            <p:ph type="sldNum" sz="quarter" idx="12"/>
          </p:nvPr>
        </p:nvSpPr>
        <p:spPr/>
        <p:txBody>
          <a:bodyPr/>
          <a:lstStyle/>
          <a:p>
            <a:pPr>
              <a:defRPr/>
            </a:pPr>
            <a:fld id="{5DF25B40-7E07-4C41-AFAB-23F0DCC00C4A}" type="slidenum">
              <a:rPr lang="es-ES" smtClean="0"/>
              <a:pPr>
                <a:defRPr/>
              </a:pPr>
              <a:t>14</a:t>
            </a:fld>
            <a:endParaRPr lang="es-ES" dirty="0"/>
          </a:p>
        </p:txBody>
      </p:sp>
      <p:pic>
        <p:nvPicPr>
          <p:cNvPr id="3" name="Imagen 2"/>
          <p:cNvPicPr>
            <a:picLocks noChangeAspect="1"/>
          </p:cNvPicPr>
          <p:nvPr/>
        </p:nvPicPr>
        <p:blipFill>
          <a:blip r:embed="rId2"/>
          <a:stretch>
            <a:fillRect/>
          </a:stretch>
        </p:blipFill>
        <p:spPr>
          <a:xfrm>
            <a:off x="8715659" y="2251299"/>
            <a:ext cx="2876550" cy="2170576"/>
          </a:xfrm>
          <a:prstGeom prst="rect">
            <a:avLst/>
          </a:prstGeom>
        </p:spPr>
      </p:pic>
    </p:spTree>
    <p:extLst>
      <p:ext uri="{BB962C8B-B14F-4D97-AF65-F5344CB8AC3E}">
        <p14:creationId xmlns:p14="http://schemas.microsoft.com/office/powerpoint/2010/main" val="2798527307"/>
      </p:ext>
    </p:extLst>
  </p:cSld>
  <p:clrMapOvr>
    <a:masterClrMapping/>
  </p:clrMapOvr>
  <p:transition spd="slow">
    <p:blinds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230476" y="1046683"/>
            <a:ext cx="6028928" cy="4524315"/>
          </a:xfrm>
          <a:prstGeom prst="rect">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lin ang="10800000" scaled="1"/>
            <a:tileRect/>
          </a:gradFill>
        </p:spPr>
        <p:txBody>
          <a:bodyPr wrap="square">
            <a:spAutoFit/>
          </a:bodyPr>
          <a:lstStyle/>
          <a:p>
            <a:pPr algn="just"/>
            <a:r>
              <a:rPr lang="es-MX" sz="2400" dirty="0">
                <a:latin typeface="Arial" panose="020B0604020202020204" pitchFamily="34" charset="0"/>
                <a:cs typeface="Arial" panose="020B0604020202020204" pitchFamily="34" charset="0"/>
              </a:rPr>
              <a:t>Es importante mencionar que sólo las afianzadoras pueden cobrar por dar fianzas y, aunque las personas físicas pueden firmar como fiadores, no pueden cobrar. </a:t>
            </a:r>
          </a:p>
          <a:p>
            <a:pPr algn="just"/>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Al </a:t>
            </a:r>
            <a:r>
              <a:rPr lang="es-MX" sz="2400" dirty="0">
                <a:latin typeface="Arial" panose="020B0604020202020204" pitchFamily="34" charset="0"/>
                <a:cs typeface="Arial" panose="020B0604020202020204" pitchFamily="34" charset="0"/>
              </a:rPr>
              <a:t>respecto, es importante mencionar que en el Diario Oficial de la Federación de fecha 4 de abril de 2013, se publicó la </a:t>
            </a:r>
            <a:r>
              <a:rPr lang="es-MX" sz="2400" b="1" dirty="0">
                <a:latin typeface="Arial" panose="020B0604020202020204" pitchFamily="34" charset="0"/>
                <a:cs typeface="Arial" panose="020B0604020202020204" pitchFamily="34" charset="0"/>
              </a:rPr>
              <a:t>Nueva Ley de Instituciones de Seguros y Fianzas</a:t>
            </a:r>
            <a:r>
              <a:rPr lang="es-MX" sz="2400" dirty="0">
                <a:latin typeface="Arial" panose="020B0604020202020204" pitchFamily="34" charset="0"/>
                <a:cs typeface="Arial" panose="020B0604020202020204" pitchFamily="34" charset="0"/>
              </a:rPr>
              <a:t>, la cual entró en vigor el 4 de abril de 2015</a:t>
            </a:r>
            <a:r>
              <a:rPr lang="es-MX" sz="2400" dirty="0" smtClean="0">
                <a:latin typeface="Arial" panose="020B0604020202020204" pitchFamily="34" charset="0"/>
                <a:cs typeface="Arial" panose="020B0604020202020204" pitchFamily="34" charset="0"/>
              </a:rPr>
              <a:t>.</a:t>
            </a:r>
            <a:endParaRPr lang="es-MX" sz="2400" dirty="0">
              <a:latin typeface="Arial" panose="020B0604020202020204" pitchFamily="34" charset="0"/>
              <a:cs typeface="Arial" panose="020B0604020202020204" pitchFamily="34" charset="0"/>
            </a:endParaRPr>
          </a:p>
        </p:txBody>
      </p:sp>
      <p:sp>
        <p:nvSpPr>
          <p:cNvPr id="6" name="5 Rectángulo"/>
          <p:cNvSpPr/>
          <p:nvPr/>
        </p:nvSpPr>
        <p:spPr>
          <a:xfrm>
            <a:off x="750630" y="1889989"/>
            <a:ext cx="4339987" cy="2927669"/>
          </a:xfrm>
          <a:prstGeom prst="rect">
            <a:avLst/>
          </a:prstGeom>
          <a:solidFill>
            <a:schemeClr val="accent2">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1 Marcador de número de diapositiva"/>
          <p:cNvSpPr>
            <a:spLocks noGrp="1"/>
          </p:cNvSpPr>
          <p:nvPr>
            <p:ph type="sldNum" sz="quarter" idx="12"/>
          </p:nvPr>
        </p:nvSpPr>
        <p:spPr/>
        <p:txBody>
          <a:bodyPr/>
          <a:lstStyle/>
          <a:p>
            <a:pPr>
              <a:defRPr/>
            </a:pPr>
            <a:fld id="{5DF25B40-7E07-4C41-AFAB-23F0DCC00C4A}" type="slidenum">
              <a:rPr lang="es-ES" smtClean="0"/>
              <a:pPr>
                <a:defRPr/>
              </a:pPr>
              <a:t>15</a:t>
            </a:fld>
            <a:endParaRPr lang="es-ES" dirty="0"/>
          </a:p>
        </p:txBody>
      </p:sp>
      <p:pic>
        <p:nvPicPr>
          <p:cNvPr id="3" name="Imagen 2"/>
          <p:cNvPicPr>
            <a:picLocks noChangeAspect="1"/>
          </p:cNvPicPr>
          <p:nvPr/>
        </p:nvPicPr>
        <p:blipFill rotWithShape="1">
          <a:blip r:embed="rId2"/>
          <a:srcRect l="4502" r="8459"/>
          <a:stretch/>
        </p:blipFill>
        <p:spPr>
          <a:xfrm>
            <a:off x="887103" y="2131249"/>
            <a:ext cx="4026090" cy="2463124"/>
          </a:xfrm>
          <a:prstGeom prst="rect">
            <a:avLst/>
          </a:prstGeom>
        </p:spPr>
      </p:pic>
    </p:spTree>
    <p:extLst>
      <p:ext uri="{BB962C8B-B14F-4D97-AF65-F5344CB8AC3E}">
        <p14:creationId xmlns:p14="http://schemas.microsoft.com/office/powerpoint/2010/main" val="1208467646"/>
      </p:ext>
    </p:extLst>
  </p:cSld>
  <p:clrMapOvr>
    <a:masterClrMapping/>
  </p:clrMapOvr>
  <p:transition spd="slow">
    <p:blinds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943872" y="536281"/>
            <a:ext cx="5469188" cy="5509200"/>
          </a:xfrm>
          <a:prstGeom prst="rect">
            <a:avLst/>
          </a:prstGeom>
          <a:gradFill flip="none" rotWithShape="1">
            <a:gsLst>
              <a:gs pos="0">
                <a:schemeClr val="bg2">
                  <a:lumMod val="60000"/>
                  <a:lumOff val="40000"/>
                  <a:shade val="30000"/>
                  <a:satMod val="115000"/>
                </a:schemeClr>
              </a:gs>
              <a:gs pos="50000">
                <a:schemeClr val="bg2">
                  <a:lumMod val="60000"/>
                  <a:lumOff val="40000"/>
                  <a:shade val="67500"/>
                  <a:satMod val="115000"/>
                </a:schemeClr>
              </a:gs>
              <a:gs pos="100000">
                <a:schemeClr val="bg2">
                  <a:lumMod val="60000"/>
                  <a:lumOff val="40000"/>
                  <a:shade val="100000"/>
                  <a:satMod val="115000"/>
                </a:schemeClr>
              </a:gs>
            </a:gsLst>
            <a:lin ang="13500000" scaled="1"/>
            <a:tileRect/>
          </a:gradFill>
        </p:spPr>
        <p:txBody>
          <a:bodyPr wrap="square">
            <a:spAutoFit/>
          </a:bodyPr>
          <a:lstStyle/>
          <a:p>
            <a:pPr lvl="0" algn="just"/>
            <a:r>
              <a:rPr lang="es-ES" sz="2200" dirty="0">
                <a:latin typeface="Arial" pitchFamily="34" charset="0"/>
                <a:cs typeface="Arial" pitchFamily="34" charset="0"/>
              </a:rPr>
              <a:t>Generalmente lo que hace la compañía de fianzas es garantizarle a una persona que cuando su deudor no cumpla, dicha entidad lo va a hacer, y para este efecto, exige de dicho deudor el comprometer bienes, es decir, garantías de recuperación a favor de la afianzadora, las cuales se podrá adjudicar en parte o en su totalidad, en caso de que el deudor incurra en incumplimiento de sus obligaciones y tenga que pagar al beneficiario los daños derivados de tal incumplimiento. </a:t>
            </a:r>
          </a:p>
          <a:p>
            <a:pPr lvl="0" algn="just"/>
            <a:r>
              <a:rPr lang="es-ES" sz="2200" dirty="0">
                <a:latin typeface="Arial" pitchFamily="34" charset="0"/>
                <a:cs typeface="Arial" pitchFamily="34" charset="0"/>
              </a:rPr>
              <a:t>Por su servicio la afianzadora cobra una prima, a dicha prima también se le da un manejo financiero.</a:t>
            </a:r>
            <a:endParaRPr lang="es-MX" sz="2200" dirty="0">
              <a:latin typeface="Arial" pitchFamily="34" charset="0"/>
              <a:cs typeface="Arial" pitchFamily="34" charset="0"/>
            </a:endParaRPr>
          </a:p>
        </p:txBody>
      </p:sp>
      <p:sp>
        <p:nvSpPr>
          <p:cNvPr id="6" name="5 Rectángulo"/>
          <p:cNvSpPr/>
          <p:nvPr/>
        </p:nvSpPr>
        <p:spPr>
          <a:xfrm>
            <a:off x="1302065" y="2120487"/>
            <a:ext cx="3134722" cy="2509450"/>
          </a:xfrm>
          <a:prstGeom prst="rect">
            <a:avLst/>
          </a:prstGeom>
          <a:solidFill>
            <a:schemeClr val="accent3">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1 Marcador de número de diapositiva"/>
          <p:cNvSpPr>
            <a:spLocks noGrp="1"/>
          </p:cNvSpPr>
          <p:nvPr>
            <p:ph type="sldNum" sz="quarter" idx="12"/>
          </p:nvPr>
        </p:nvSpPr>
        <p:spPr/>
        <p:txBody>
          <a:bodyPr/>
          <a:lstStyle/>
          <a:p>
            <a:pPr>
              <a:defRPr/>
            </a:pPr>
            <a:fld id="{5DF25B40-7E07-4C41-AFAB-23F0DCC00C4A}" type="slidenum">
              <a:rPr lang="es-ES" smtClean="0"/>
              <a:pPr>
                <a:defRPr/>
              </a:pPr>
              <a:t>16</a:t>
            </a:fld>
            <a:endParaRPr lang="es-E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9005" y="2182744"/>
            <a:ext cx="2955839" cy="2388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8651732"/>
      </p:ext>
    </p:extLst>
  </p:cSld>
  <p:clrMapOvr>
    <a:masterClrMapping/>
  </p:clrMapOvr>
  <p:transition spd="slow">
    <p:blinds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tx1"/>
                </a:solidFill>
              </a:rPr>
              <a:pPr/>
              <a:t>17</a:t>
            </a:fld>
            <a:endParaRPr lang="es-MX" dirty="0">
              <a:solidFill>
                <a:schemeClr val="tx1"/>
              </a:solidFill>
            </a:endParaRPr>
          </a:p>
        </p:txBody>
      </p:sp>
      <p:sp>
        <p:nvSpPr>
          <p:cNvPr id="7" name="Rectangle 3"/>
          <p:cNvSpPr txBox="1">
            <a:spLocks noChangeArrowheads="1"/>
          </p:cNvSpPr>
          <p:nvPr/>
        </p:nvSpPr>
        <p:spPr bwMode="auto">
          <a:xfrm>
            <a:off x="1640539" y="430306"/>
            <a:ext cx="8888507" cy="5590982"/>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18900000" scaled="1"/>
            <a:tileRect/>
          </a:gradFill>
          <a:ln>
            <a:miter lim="800000"/>
            <a:headEnd/>
            <a:tailEnd/>
          </a:ln>
        </p:spPr>
        <p:txBody>
          <a:bodyPr vert="horz" lIns="91440" tIns="45720" rIns="91440" bIns="45720" rtlCol="0" anchor="ctr"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lgn="just">
              <a:buNone/>
            </a:pPr>
            <a:r>
              <a:rPr lang="es-MX" dirty="0">
                <a:latin typeface="Arial" panose="020B0604020202020204" pitchFamily="34" charset="0"/>
                <a:cs typeface="Arial" panose="020B0604020202020204" pitchFamily="34" charset="0"/>
              </a:rPr>
              <a:t>Al contratar una fianza.</a:t>
            </a:r>
          </a:p>
          <a:p>
            <a:pPr marL="0" indent="0" algn="just">
              <a:buNone/>
            </a:pPr>
            <a:r>
              <a:rPr lang="es-MX" dirty="0">
                <a:latin typeface="Arial" panose="020B0604020202020204" pitchFamily="34" charset="0"/>
                <a:cs typeface="Arial" panose="020B0604020202020204" pitchFamily="34" charset="0"/>
              </a:rPr>
              <a:t>Al igual que en los seguros, al contratar una fianza, el cliente (o fiado) recibe una póliza y tiene que pagar una prima, la cual se calcula en función del monto de la obligación garantizada y del tipo de contrato que se realice entre el fiador y fiado. Sin embargo, el pago resulta mínimo comparado con la seguridad y certeza que ésta ofrece en caso de que -por diversas condiciones adversas- no se pueda cumplir con las obligaciones contraídas; por ello, su uso forma parte de una cultura de precaución y prevención.</a:t>
            </a:r>
          </a:p>
          <a:p>
            <a:pPr marL="87313" indent="0" algn="just">
              <a:buNone/>
            </a:pPr>
            <a:endParaRPr lang="es-MX" sz="2200" dirty="0">
              <a:solidFill>
                <a:schemeClr val="tx1">
                  <a:lumMod val="85000"/>
                  <a:lumOff val="15000"/>
                </a:schemeClr>
              </a:solidFill>
              <a:latin typeface="Arial" pitchFamily="34" charset="0"/>
              <a:cs typeface="Arial" pitchFamily="34" charset="0"/>
            </a:endParaRPr>
          </a:p>
        </p:txBody>
      </p:sp>
      <p:pic>
        <p:nvPicPr>
          <p:cNvPr id="5" name="Imagen 4"/>
          <p:cNvPicPr>
            <a:picLocks noChangeAspect="1"/>
          </p:cNvPicPr>
          <p:nvPr/>
        </p:nvPicPr>
        <p:blipFill>
          <a:blip r:embed="rId2"/>
          <a:stretch>
            <a:fillRect/>
          </a:stretch>
        </p:blipFill>
        <p:spPr>
          <a:xfrm>
            <a:off x="8312624" y="4716537"/>
            <a:ext cx="1981200" cy="15240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667672819"/>
      </p:ext>
    </p:extLst>
  </p:cSld>
  <p:clrMapOvr>
    <a:masterClrMapping/>
  </p:clrMapOvr>
  <p:transition spd="slow">
    <p:wheel spokes="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402952" y="2003612"/>
            <a:ext cx="7416824" cy="2303804"/>
          </a:xfrm>
          <a:solidFill>
            <a:schemeClr val="bg2">
              <a:lumMod val="75000"/>
            </a:schemeClr>
          </a:solidFill>
          <a:ln w="38100">
            <a:solidFill>
              <a:schemeClr val="accent3">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chor="ctr">
            <a:normAutofit/>
          </a:bodyPr>
          <a:lstStyle/>
          <a:p>
            <a:pPr algn="ctr"/>
            <a:r>
              <a:rPr lang="es-MX" sz="4000" b="1" dirty="0">
                <a:solidFill>
                  <a:schemeClr val="accent1">
                    <a:lumMod val="75000"/>
                  </a:schemeClr>
                </a:solidFill>
                <a:effectLst>
                  <a:outerShdw blurRad="38100" dist="38100" dir="2700000" algn="tl">
                    <a:srgbClr val="000000">
                      <a:alpha val="43137"/>
                    </a:srgbClr>
                  </a:outerShdw>
                </a:effectLst>
              </a:rPr>
              <a:t/>
            </a:r>
            <a:br>
              <a:rPr lang="es-MX" sz="4000" b="1" dirty="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bg1"/>
                </a:solidFill>
                <a:effectLst>
                  <a:outerShdw blurRad="38100" dist="38100" dir="2700000" algn="tl">
                    <a:srgbClr val="000000">
                      <a:alpha val="43137"/>
                    </a:srgbClr>
                  </a:outerShdw>
                </a:effectLst>
              </a:rPr>
              <a:t>OPERACIONES </a:t>
            </a:r>
            <a:r>
              <a:rPr lang="es-MX" sz="4000" b="1" dirty="0">
                <a:solidFill>
                  <a:schemeClr val="bg1"/>
                </a:solidFill>
                <a:effectLst>
                  <a:outerShdw blurRad="38100" dist="38100" dir="2700000" algn="tl">
                    <a:srgbClr val="000000">
                      <a:alpha val="43137"/>
                    </a:srgbClr>
                  </a:outerShdw>
                </a:effectLst>
              </a:rPr>
              <a:t>DE LAS </a:t>
            </a:r>
            <a:r>
              <a:rPr lang="es-MX" sz="4000" b="1" dirty="0" smtClean="0">
                <a:solidFill>
                  <a:schemeClr val="bg1"/>
                </a:solidFill>
                <a:effectLst>
                  <a:outerShdw blurRad="38100" dist="38100" dir="2700000" algn="tl">
                    <a:srgbClr val="000000">
                      <a:alpha val="43137"/>
                    </a:srgbClr>
                  </a:outerShdw>
                </a:effectLst>
              </a:rPr>
              <a:t>INSTITUCIONES DE FIANZAS</a:t>
            </a:r>
            <a:r>
              <a:rPr lang="es-MX" sz="4000" b="1" dirty="0">
                <a:solidFill>
                  <a:schemeClr val="bg1"/>
                </a:solidFill>
                <a:effectLst>
                  <a:outerShdw blurRad="38100" dist="38100" dir="2700000" algn="tl">
                    <a:srgbClr val="000000">
                      <a:alpha val="43137"/>
                    </a:srgbClr>
                  </a:outerShdw>
                </a:effectLst>
              </a:rPr>
              <a:t>.</a:t>
            </a:r>
            <a:br>
              <a:rPr lang="es-MX" sz="4000" b="1" dirty="0">
                <a:solidFill>
                  <a:schemeClr val="bg1"/>
                </a:solidFill>
                <a:effectLst>
                  <a:outerShdw blurRad="38100" dist="38100" dir="2700000" algn="tl">
                    <a:srgbClr val="000000">
                      <a:alpha val="43137"/>
                    </a:srgbClr>
                  </a:outerShdw>
                </a:effectLst>
              </a:rPr>
            </a:br>
            <a:endParaRPr lang="es-MX" sz="4000" b="1" i="1" dirty="0">
              <a:solidFill>
                <a:schemeClr val="bg1"/>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fld id="{6D3F354B-F5C5-4EF2-87BA-04594DF4B743}" type="slidenum">
              <a:rPr lang="es-MX" smtClean="0">
                <a:solidFill>
                  <a:schemeClr val="tx2">
                    <a:lumMod val="75000"/>
                  </a:schemeClr>
                </a:solidFill>
              </a:rPr>
              <a:t>18</a:t>
            </a:fld>
            <a:endParaRPr lang="es-MX" dirty="0">
              <a:solidFill>
                <a:schemeClr val="tx2">
                  <a:lumMod val="75000"/>
                </a:schemeClr>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0320" y="372998"/>
            <a:ext cx="792163" cy="7127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1518075"/>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ChangeArrowheads="1"/>
          </p:cNvSpPr>
          <p:nvPr/>
        </p:nvSpPr>
        <p:spPr bwMode="auto">
          <a:xfrm>
            <a:off x="1938338" y="1675547"/>
            <a:ext cx="8358816" cy="2123658"/>
          </a:xfrm>
          <a:prstGeom prst="rect">
            <a:avLst/>
          </a:prstGeom>
          <a:solidFill>
            <a:schemeClr val="accent3">
              <a:lumMod val="20000"/>
              <a:lumOff val="80000"/>
            </a:schemeClr>
          </a:solidFill>
          <a:ln>
            <a:solidFill>
              <a:schemeClr val="tx1">
                <a:lumMod val="50000"/>
                <a:lumOff val="50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r>
              <a:rPr lang="es-MX" sz="2200" dirty="0">
                <a:latin typeface="Arial" pitchFamily="34" charset="0"/>
                <a:cs typeface="Arial" pitchFamily="34" charset="0"/>
              </a:rPr>
              <a:t>Las instituciones de fianzas son intermediarios financieros. La tarea fundamental de las instituciones de fianzas es garantizar por sus fiados el cumplimiento de obligaciones que tengan con terceros, que han de ser los beneficiarios de los contratos de fianzas. Pero además pueden realizar las siguientes operaciones:</a:t>
            </a:r>
          </a:p>
          <a:p>
            <a:pPr algn="just"/>
            <a:endParaRPr lang="es-MX" sz="2200" dirty="0">
              <a:solidFill>
                <a:schemeClr val="tx1"/>
              </a:solidFill>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tx1"/>
                </a:solidFill>
              </a:rPr>
              <a:pPr/>
              <a:t>19</a:t>
            </a:fld>
            <a:endParaRPr lang="es-MX" dirty="0">
              <a:solidFill>
                <a:schemeClr val="tx1"/>
              </a:solidFill>
            </a:endParaRPr>
          </a:p>
        </p:txBody>
      </p:sp>
      <p:sp>
        <p:nvSpPr>
          <p:cNvPr id="4" name="3 CuadroTexto"/>
          <p:cNvSpPr txBox="1"/>
          <p:nvPr/>
        </p:nvSpPr>
        <p:spPr>
          <a:xfrm>
            <a:off x="1913648" y="499320"/>
            <a:ext cx="8358816" cy="954107"/>
          </a:xfrm>
          <a:prstGeom prst="rect">
            <a:avLst/>
          </a:prstGeom>
          <a:solidFill>
            <a:schemeClr val="accent3"/>
          </a:solidFill>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s-MX" sz="2800" b="1" dirty="0">
                <a:latin typeface="Arial" pitchFamily="34" charset="0"/>
                <a:cs typeface="Arial" pitchFamily="34" charset="0"/>
              </a:rPr>
              <a:t>Operaciones que puede realizar una Institución Afianzadora</a:t>
            </a:r>
            <a:endParaRPr lang="es-MX" sz="1400" b="1" dirty="0">
              <a:latin typeface="Arial" pitchFamily="34" charset="0"/>
              <a:cs typeface="Arial" pitchFamily="34" charset="0"/>
            </a:endParaRPr>
          </a:p>
        </p:txBody>
      </p:sp>
      <p:sp>
        <p:nvSpPr>
          <p:cNvPr id="5" name="Rectangle 3"/>
          <p:cNvSpPr txBox="1">
            <a:spLocks noChangeArrowheads="1"/>
          </p:cNvSpPr>
          <p:nvPr/>
        </p:nvSpPr>
        <p:spPr bwMode="auto">
          <a:xfrm>
            <a:off x="1938338" y="3933056"/>
            <a:ext cx="8334126" cy="2088232"/>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vert="horz" lIns="91440" tIns="45720" rIns="91440" bIns="45720" rtlCol="0" anchor="ctr"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363538" algn="just">
              <a:lnSpc>
                <a:spcPct val="80000"/>
              </a:lnSpc>
              <a:buNone/>
              <a:defRPr/>
            </a:pPr>
            <a:r>
              <a:rPr lang="es-MX" sz="2200" b="1" dirty="0" err="1">
                <a:solidFill>
                  <a:schemeClr val="tx1">
                    <a:lumMod val="85000"/>
                    <a:lumOff val="15000"/>
                  </a:schemeClr>
                </a:solidFill>
                <a:effectLst>
                  <a:outerShdw blurRad="38100" dist="38100" dir="2700000" algn="tl">
                    <a:srgbClr val="000000">
                      <a:alpha val="43137"/>
                    </a:srgbClr>
                  </a:outerShdw>
                </a:effectLst>
                <a:latin typeface="Arial" pitchFamily="34" charset="0"/>
                <a:cs typeface="Arial" pitchFamily="34" charset="0"/>
              </a:rPr>
              <a:t>Refianzamiento</a:t>
            </a:r>
            <a:r>
              <a:rPr lang="es-MX" sz="2200" dirty="0">
                <a:solidFill>
                  <a:schemeClr val="tx1">
                    <a:lumMod val="85000"/>
                    <a:lumOff val="15000"/>
                  </a:schemeClr>
                </a:solidFill>
                <a:latin typeface="Arial" pitchFamily="34" charset="0"/>
                <a:cs typeface="Arial" pitchFamily="34" charset="0"/>
              </a:rPr>
              <a:t>. Se define como el contrato por el cual una institución de fianzas, de seguro o de reaseguro, o incluso una </a:t>
            </a:r>
            <a:r>
              <a:rPr lang="es-MX" sz="2200" dirty="0" err="1">
                <a:solidFill>
                  <a:schemeClr val="tx1">
                    <a:lumMod val="85000"/>
                    <a:lumOff val="15000"/>
                  </a:schemeClr>
                </a:solidFill>
                <a:latin typeface="Arial" pitchFamily="34" charset="0"/>
                <a:cs typeface="Arial" pitchFamily="34" charset="0"/>
              </a:rPr>
              <a:t>reafianzadora</a:t>
            </a:r>
            <a:r>
              <a:rPr lang="es-MX" sz="2200" dirty="0">
                <a:solidFill>
                  <a:schemeClr val="tx1">
                    <a:lumMod val="85000"/>
                    <a:lumOff val="15000"/>
                  </a:schemeClr>
                </a:solidFill>
                <a:latin typeface="Arial" pitchFamily="34" charset="0"/>
                <a:cs typeface="Arial" pitchFamily="34" charset="0"/>
              </a:rPr>
              <a:t> (nacional o extranjera) se obliga a pagar a otra llamada </a:t>
            </a:r>
            <a:r>
              <a:rPr lang="es-MX" sz="2200" dirty="0" err="1">
                <a:solidFill>
                  <a:schemeClr val="tx1">
                    <a:lumMod val="85000"/>
                    <a:lumOff val="15000"/>
                  </a:schemeClr>
                </a:solidFill>
                <a:latin typeface="Arial" pitchFamily="34" charset="0"/>
                <a:cs typeface="Arial" pitchFamily="34" charset="0"/>
              </a:rPr>
              <a:t>reafianzada</a:t>
            </a:r>
            <a:r>
              <a:rPr lang="es-MX" sz="2200" dirty="0">
                <a:solidFill>
                  <a:schemeClr val="tx1">
                    <a:lumMod val="85000"/>
                    <a:lumOff val="15000"/>
                  </a:schemeClr>
                </a:solidFill>
                <a:latin typeface="Arial" pitchFamily="34" charset="0"/>
                <a:cs typeface="Arial" pitchFamily="34" charset="0"/>
              </a:rPr>
              <a:t>, en la proporción correspondiente, las cantidades que esta deba cubrir al beneficiario de la fianza.</a:t>
            </a:r>
            <a:endParaRPr lang="es-ES" sz="2200" dirty="0">
              <a:solidFill>
                <a:schemeClr val="tx1">
                  <a:lumMod val="85000"/>
                  <a:lumOff val="15000"/>
                </a:schemeClr>
              </a:solidFill>
            </a:endParaRPr>
          </a:p>
        </p:txBody>
      </p:sp>
    </p:spTree>
    <p:extLst>
      <p:ext uri="{BB962C8B-B14F-4D97-AF65-F5344CB8AC3E}">
        <p14:creationId xmlns:p14="http://schemas.microsoft.com/office/powerpoint/2010/main" val="1519013968"/>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1790576" y="726956"/>
            <a:ext cx="8697912" cy="1261884"/>
          </a:xfrm>
          <a:prstGeom prst="rect">
            <a:avLst/>
          </a:prstGeom>
          <a:solidFill>
            <a:schemeClr val="accent1">
              <a:lumMod val="20000"/>
              <a:lumOff val="80000"/>
            </a:schemeClr>
          </a:solidFill>
          <a:ln w="9525">
            <a:noFill/>
            <a:miter lim="800000"/>
            <a:headEnd/>
            <a:tailEnd/>
          </a:ln>
        </p:spPr>
        <p:txBody>
          <a:bodyPr wrap="square">
            <a:spAutoFit/>
          </a:bodyPr>
          <a:lstStyle/>
          <a:p>
            <a:pPr algn="ctr"/>
            <a:r>
              <a:rPr lang="es-MX" sz="2000" b="1" dirty="0">
                <a:solidFill>
                  <a:schemeClr val="accent3">
                    <a:lumMod val="75000"/>
                  </a:schemeClr>
                </a:solidFill>
              </a:rPr>
              <a:t>Universidad   Autónoma   del  Estado de México</a:t>
            </a:r>
          </a:p>
          <a:p>
            <a:pPr algn="ctr"/>
            <a:r>
              <a:rPr lang="es-MX" sz="2000" b="1" dirty="0">
                <a:solidFill>
                  <a:schemeClr val="accent3">
                    <a:lumMod val="75000"/>
                  </a:schemeClr>
                </a:solidFill>
              </a:rPr>
              <a:t>Facultad de Economía.</a:t>
            </a:r>
          </a:p>
          <a:p>
            <a:pPr algn="ctr"/>
            <a:endParaRPr lang="es-MX" sz="1600" dirty="0">
              <a:solidFill>
                <a:schemeClr val="accent3">
                  <a:lumMod val="75000"/>
                </a:schemeClr>
              </a:solidFill>
            </a:endParaRPr>
          </a:p>
          <a:p>
            <a:pPr algn="ctr"/>
            <a:r>
              <a:rPr lang="es-MX" sz="2000" dirty="0">
                <a:solidFill>
                  <a:schemeClr val="accent3">
                    <a:lumMod val="75000"/>
                  </a:schemeClr>
                </a:solidFill>
              </a:rPr>
              <a:t>Licenciatura en Actuaría.</a:t>
            </a:r>
          </a:p>
        </p:txBody>
      </p:sp>
      <p:pic>
        <p:nvPicPr>
          <p:cNvPr id="2050" name="Picture 2" descr="Uaemex"/>
          <p:cNvPicPr>
            <a:picLocks noChangeAspect="1" noChangeArrowheads="1"/>
          </p:cNvPicPr>
          <p:nvPr/>
        </p:nvPicPr>
        <p:blipFill>
          <a:blip r:embed="rId2"/>
          <a:srcRect/>
          <a:stretch>
            <a:fillRect/>
          </a:stretch>
        </p:blipFill>
        <p:spPr bwMode="auto">
          <a:xfrm>
            <a:off x="1653919" y="726956"/>
            <a:ext cx="1496999" cy="1266079"/>
          </a:xfrm>
          <a:prstGeom prst="rect">
            <a:avLst/>
          </a:prstGeom>
          <a:noFill/>
          <a:ln w="9525">
            <a:solidFill>
              <a:schemeClr val="accent2"/>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9120336" y="710774"/>
            <a:ext cx="1440160" cy="1290729"/>
          </a:xfrm>
          <a:prstGeom prst="rect">
            <a:avLst/>
          </a:prstGeom>
          <a:noFill/>
          <a:ln w="9525">
            <a:solidFill>
              <a:schemeClr val="accent2"/>
            </a:solidFill>
            <a:miter lim="800000"/>
            <a:headEnd/>
            <a:tailEnd/>
          </a:ln>
        </p:spPr>
      </p:pic>
      <p:sp>
        <p:nvSpPr>
          <p:cNvPr id="3" name="2 Rectángulo"/>
          <p:cNvSpPr/>
          <p:nvPr/>
        </p:nvSpPr>
        <p:spPr>
          <a:xfrm>
            <a:off x="2524126" y="2132856"/>
            <a:ext cx="7028259" cy="3040277"/>
          </a:xfrm>
          <a:prstGeom prst="rect">
            <a:avLst/>
          </a:prstGeom>
          <a:solidFill>
            <a:schemeClr val="accent1">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b="1" dirty="0">
                <a:solidFill>
                  <a:srgbClr val="FFFFFF"/>
                </a:solidFill>
              </a:rPr>
              <a:t>F I A N Z A S.</a:t>
            </a:r>
          </a:p>
          <a:p>
            <a:pPr algn="ctr"/>
            <a:r>
              <a:rPr lang="es-MX" sz="2000" dirty="0">
                <a:solidFill>
                  <a:srgbClr val="FFFFFF"/>
                </a:solidFill>
              </a:rPr>
              <a:t>Núcleo Optativo (6 Créditos)</a:t>
            </a:r>
          </a:p>
          <a:p>
            <a:pPr algn="ctr"/>
            <a:endParaRPr lang="es-MX" sz="2000" b="1" dirty="0">
              <a:solidFill>
                <a:srgbClr val="FFFFFF"/>
              </a:solidFill>
            </a:endParaRPr>
          </a:p>
          <a:p>
            <a:pPr algn="ctr"/>
            <a:r>
              <a:rPr lang="es-MX" sz="2400" b="1" dirty="0">
                <a:solidFill>
                  <a:srgbClr val="FFFFFF"/>
                </a:solidFill>
              </a:rPr>
              <a:t>Tema: </a:t>
            </a:r>
            <a:r>
              <a:rPr lang="es-MX" sz="3200" b="1" dirty="0">
                <a:solidFill>
                  <a:srgbClr val="FFFFFF"/>
                </a:solidFill>
              </a:rPr>
              <a:t> </a:t>
            </a:r>
            <a:r>
              <a:rPr lang="es-MX" sz="2800" b="1" dirty="0" smtClean="0">
                <a:solidFill>
                  <a:srgbClr val="FFFFFF"/>
                </a:solidFill>
              </a:rPr>
              <a:t>Instituciones de Fianzas</a:t>
            </a:r>
            <a:endParaRPr lang="es-MX" sz="2800" b="1" dirty="0">
              <a:solidFill>
                <a:srgbClr val="FFFFFF"/>
              </a:solidFill>
            </a:endParaRPr>
          </a:p>
          <a:p>
            <a:pPr algn="ctr"/>
            <a:endParaRPr lang="es-MX" sz="2800" b="1" dirty="0">
              <a:solidFill>
                <a:srgbClr val="FFFFFF"/>
              </a:solidFill>
            </a:endParaRPr>
          </a:p>
          <a:p>
            <a:pPr algn="ctr"/>
            <a:r>
              <a:rPr lang="es-MX" sz="2000" b="1" dirty="0">
                <a:solidFill>
                  <a:srgbClr val="FFFFFF"/>
                </a:solidFill>
              </a:rPr>
              <a:t>Elaboró: M. en A. Gabriela Margarita Pérez Vargas.</a:t>
            </a:r>
            <a:endParaRPr lang="es-MX" sz="2400" b="1" dirty="0">
              <a:solidFill>
                <a:srgbClr val="FFFFFF"/>
              </a:solidFill>
            </a:endParaRPr>
          </a:p>
        </p:txBody>
      </p:sp>
      <p:sp>
        <p:nvSpPr>
          <p:cNvPr id="7" name="6 Rectángulo"/>
          <p:cNvSpPr/>
          <p:nvPr/>
        </p:nvSpPr>
        <p:spPr>
          <a:xfrm>
            <a:off x="7391400" y="5483519"/>
            <a:ext cx="2160985" cy="360040"/>
          </a:xfrm>
          <a:prstGeom prst="rect">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solidFill>
                  <a:schemeClr val="tx1">
                    <a:lumMod val="95000"/>
                    <a:lumOff val="5000"/>
                  </a:schemeClr>
                </a:solidFill>
              </a:rPr>
              <a:t>Octubre </a:t>
            </a:r>
            <a:r>
              <a:rPr lang="es-ES" b="1" dirty="0">
                <a:solidFill>
                  <a:schemeClr val="tx1">
                    <a:lumMod val="95000"/>
                    <a:lumOff val="5000"/>
                  </a:schemeClr>
                </a:solidFill>
              </a:rPr>
              <a:t>de </a:t>
            </a:r>
            <a:r>
              <a:rPr lang="es-ES" b="1" dirty="0" smtClean="0">
                <a:solidFill>
                  <a:schemeClr val="tx1">
                    <a:lumMod val="95000"/>
                    <a:lumOff val="5000"/>
                  </a:schemeClr>
                </a:solidFill>
              </a:rPr>
              <a:t>2016</a:t>
            </a:r>
            <a:endParaRPr lang="es-MX" b="1" dirty="0">
              <a:solidFill>
                <a:schemeClr val="tx1">
                  <a:lumMod val="95000"/>
                  <a:lumOff val="5000"/>
                </a:schemeClr>
              </a:solidFill>
            </a:endParaRPr>
          </a:p>
        </p:txBody>
      </p:sp>
      <p:sp>
        <p:nvSpPr>
          <p:cNvPr id="2" name="1 Marcador de número de diapositiva"/>
          <p:cNvSpPr>
            <a:spLocks noGrp="1"/>
          </p:cNvSpPr>
          <p:nvPr>
            <p:ph type="sldNum" sz="quarter" idx="12"/>
          </p:nvPr>
        </p:nvSpPr>
        <p:spPr/>
        <p:txBody>
          <a:bodyPr/>
          <a:lstStyle/>
          <a:p>
            <a:fld id="{C633FE4C-B262-4131-A7C9-F3AD1CF70585}" type="slidenum">
              <a:rPr lang="es-MX" smtClean="0">
                <a:solidFill>
                  <a:schemeClr val="tx1">
                    <a:lumMod val="85000"/>
                    <a:lumOff val="15000"/>
                  </a:schemeClr>
                </a:solidFill>
              </a:rPr>
              <a:t>2</a:t>
            </a:fld>
            <a:endParaRPr lang="es-MX" dirty="0">
              <a:solidFill>
                <a:schemeClr val="tx1">
                  <a:lumMod val="85000"/>
                  <a:lumOff val="15000"/>
                </a:schemeClr>
              </a:solidFill>
            </a:endParaRPr>
          </a:p>
        </p:txBody>
      </p:sp>
    </p:spTree>
    <p:extLst>
      <p:ext uri="{BB962C8B-B14F-4D97-AF65-F5344CB8AC3E}">
        <p14:creationId xmlns:p14="http://schemas.microsoft.com/office/powerpoint/2010/main" val="6238434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tx1"/>
                </a:solidFill>
              </a:rPr>
              <a:pPr/>
              <a:t>20</a:t>
            </a:fld>
            <a:endParaRPr lang="es-MX" dirty="0">
              <a:solidFill>
                <a:schemeClr val="tx1"/>
              </a:solidFill>
            </a:endParaRPr>
          </a:p>
        </p:txBody>
      </p:sp>
      <p:sp>
        <p:nvSpPr>
          <p:cNvPr id="7" name="Rectangle 3"/>
          <p:cNvSpPr txBox="1">
            <a:spLocks noChangeArrowheads="1"/>
          </p:cNvSpPr>
          <p:nvPr/>
        </p:nvSpPr>
        <p:spPr bwMode="auto">
          <a:xfrm>
            <a:off x="1640539" y="430306"/>
            <a:ext cx="8888507" cy="5590982"/>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18900000" scaled="1"/>
            <a:tileRect/>
          </a:gradFill>
          <a:ln>
            <a:miter lim="800000"/>
            <a:headEnd/>
            <a:tailEnd/>
          </a:ln>
        </p:spPr>
        <p:txBody>
          <a:bodyPr vert="horz" lIns="91440" tIns="45720" rIns="91440" bIns="45720" rtlCol="0" anchor="ctr"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87313" indent="0" algn="just">
              <a:buNone/>
            </a:pPr>
            <a:r>
              <a:rPr lang="es-MX" sz="2200" b="1" dirty="0">
                <a:solidFill>
                  <a:schemeClr val="tx1">
                    <a:lumMod val="85000"/>
                    <a:lumOff val="15000"/>
                  </a:schemeClr>
                </a:solidFill>
                <a:latin typeface="Arial" pitchFamily="34" charset="0"/>
                <a:cs typeface="Arial" pitchFamily="34" charset="0"/>
              </a:rPr>
              <a:t>Coafianzamiento</a:t>
            </a:r>
            <a:r>
              <a:rPr lang="es-MX" sz="2200" dirty="0">
                <a:solidFill>
                  <a:schemeClr val="tx1">
                    <a:lumMod val="85000"/>
                    <a:lumOff val="15000"/>
                  </a:schemeClr>
                </a:solidFill>
                <a:latin typeface="Arial" pitchFamily="34" charset="0"/>
                <a:cs typeface="Arial" pitchFamily="34" charset="0"/>
              </a:rPr>
              <a:t>. El coafianzamiento es el contrato por el cual dos o más instituciones de fianzas otorgan  una fianza ante un beneficiario, garantizando por un mismo o diversos montos e igual concepto, a un mismo fiado. En este supuesto, la responsabilidad debe exigirse a las </a:t>
            </a:r>
            <a:r>
              <a:rPr lang="es-MX" sz="2200" dirty="0" err="1">
                <a:solidFill>
                  <a:schemeClr val="tx1">
                    <a:lumMod val="85000"/>
                    <a:lumOff val="15000"/>
                  </a:schemeClr>
                </a:solidFill>
                <a:latin typeface="Arial" pitchFamily="34" charset="0"/>
                <a:cs typeface="Arial" pitchFamily="34" charset="0"/>
              </a:rPr>
              <a:t>coafianzadoras</a:t>
            </a:r>
            <a:r>
              <a:rPr lang="es-MX" sz="2200" dirty="0">
                <a:solidFill>
                  <a:schemeClr val="tx1">
                    <a:lumMod val="85000"/>
                    <a:lumOff val="15000"/>
                  </a:schemeClr>
                </a:solidFill>
                <a:latin typeface="Arial" pitchFamily="34" charset="0"/>
                <a:cs typeface="Arial" pitchFamily="34" charset="0"/>
              </a:rPr>
              <a:t> en proporción a sus respectivos montos de garantía.</a:t>
            </a:r>
          </a:p>
          <a:p>
            <a:pPr marL="87313" indent="0" algn="just">
              <a:buNone/>
            </a:pPr>
            <a:endParaRPr lang="es-MX" sz="2200" dirty="0">
              <a:solidFill>
                <a:schemeClr val="tx1">
                  <a:lumMod val="85000"/>
                  <a:lumOff val="15000"/>
                </a:schemeClr>
              </a:solidFill>
              <a:latin typeface="Arial" pitchFamily="34" charset="0"/>
              <a:cs typeface="Arial" pitchFamily="34" charset="0"/>
            </a:endParaRPr>
          </a:p>
          <a:p>
            <a:pPr marL="87313" indent="0" algn="just">
              <a:buNone/>
            </a:pPr>
            <a:r>
              <a:rPr lang="es-MX" sz="2200" b="1" dirty="0">
                <a:solidFill>
                  <a:schemeClr val="tx1">
                    <a:lumMod val="85000"/>
                    <a:lumOff val="15000"/>
                  </a:schemeClr>
                </a:solidFill>
                <a:latin typeface="Arial" pitchFamily="34" charset="0"/>
                <a:cs typeface="Arial" pitchFamily="34" charset="0"/>
              </a:rPr>
              <a:t>Constituir e invertir reservas previstas en la LISF</a:t>
            </a:r>
            <a:r>
              <a:rPr lang="es-MX" sz="2200" dirty="0">
                <a:solidFill>
                  <a:schemeClr val="tx1">
                    <a:lumMod val="85000"/>
                    <a:lumOff val="15000"/>
                  </a:schemeClr>
                </a:solidFill>
                <a:latin typeface="Arial" pitchFamily="34" charset="0"/>
                <a:cs typeface="Arial" pitchFamily="34" charset="0"/>
              </a:rPr>
              <a:t>. Con lo cual canalizan recursos hacia el sector productivo del país.</a:t>
            </a:r>
          </a:p>
          <a:p>
            <a:pPr marL="87313" indent="0" algn="just">
              <a:buNone/>
            </a:pPr>
            <a:endParaRPr lang="es-MX" sz="2200" dirty="0">
              <a:solidFill>
                <a:schemeClr val="tx1">
                  <a:lumMod val="85000"/>
                  <a:lumOff val="15000"/>
                </a:schemeClr>
              </a:solidFill>
              <a:latin typeface="Arial" pitchFamily="34" charset="0"/>
              <a:cs typeface="Arial" pitchFamily="34" charset="0"/>
            </a:endParaRPr>
          </a:p>
          <a:p>
            <a:pPr marL="87313" indent="0" algn="just">
              <a:buNone/>
            </a:pPr>
            <a:r>
              <a:rPr lang="es-MX" sz="2200" b="1" dirty="0">
                <a:solidFill>
                  <a:schemeClr val="tx1">
                    <a:lumMod val="85000"/>
                    <a:lumOff val="15000"/>
                  </a:schemeClr>
                </a:solidFill>
                <a:latin typeface="Arial" pitchFamily="34" charset="0"/>
                <a:cs typeface="Arial" pitchFamily="34" charset="0"/>
              </a:rPr>
              <a:t>Efectuar operaciones de descuento y redescuento.</a:t>
            </a:r>
          </a:p>
          <a:p>
            <a:pPr marL="87313" indent="0" algn="just">
              <a:buNone/>
            </a:pPr>
            <a:endParaRPr lang="es-MX" sz="2200" b="1" dirty="0">
              <a:solidFill>
                <a:schemeClr val="tx1">
                  <a:lumMod val="85000"/>
                  <a:lumOff val="15000"/>
                </a:schemeClr>
              </a:solidFill>
              <a:latin typeface="Arial" pitchFamily="34" charset="0"/>
              <a:cs typeface="Arial" pitchFamily="34" charset="0"/>
            </a:endParaRPr>
          </a:p>
          <a:p>
            <a:pPr marL="87313" indent="0" algn="just">
              <a:buNone/>
            </a:pPr>
            <a:r>
              <a:rPr lang="es-MX" sz="2200" b="1" dirty="0">
                <a:solidFill>
                  <a:schemeClr val="tx1">
                    <a:lumMod val="85000"/>
                    <a:lumOff val="15000"/>
                  </a:schemeClr>
                </a:solidFill>
                <a:latin typeface="Arial" pitchFamily="34" charset="0"/>
                <a:cs typeface="Arial" pitchFamily="34" charset="0"/>
              </a:rPr>
              <a:t>Otorgar préstamos y créditos.</a:t>
            </a:r>
            <a:endParaRPr lang="es-MX" sz="2200" dirty="0">
              <a:solidFill>
                <a:schemeClr val="tx1">
                  <a:lumMod val="85000"/>
                  <a:lumOff val="15000"/>
                </a:schemeClr>
              </a:solidFill>
              <a:latin typeface="Arial" pitchFamily="34" charset="0"/>
              <a:cs typeface="Arial" pitchFamily="34"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84930" y="4026250"/>
            <a:ext cx="2088232" cy="187220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59673"/>
      </p:ext>
    </p:extLst>
  </p:cSld>
  <p:clrMapOvr>
    <a:masterClrMapping/>
  </p:clrMapOvr>
  <p:transition spd="slow">
    <p:wheel spokes="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ChangeArrowheads="1"/>
          </p:cNvSpPr>
          <p:nvPr/>
        </p:nvSpPr>
        <p:spPr bwMode="auto">
          <a:xfrm>
            <a:off x="1788459" y="548680"/>
            <a:ext cx="8633012" cy="2664296"/>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0800000" scaled="1"/>
            <a:tileRect/>
          </a:gradFill>
          <a:ln>
            <a:miter lim="800000"/>
            <a:headEnd/>
            <a:tailEnd/>
          </a:ln>
        </p:spPr>
        <p:txBody>
          <a:bodyPr vert="horz" lIns="91440" tIns="45720" rIns="91440" bIns="45720" rtlCol="0" anchor="ctr"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87313" indent="0" algn="just">
              <a:buNone/>
            </a:pPr>
            <a:r>
              <a:rPr lang="es-MX" sz="2200" b="1" dirty="0">
                <a:solidFill>
                  <a:schemeClr val="tx1">
                    <a:lumMod val="85000"/>
                    <a:lumOff val="15000"/>
                  </a:schemeClr>
                </a:solidFill>
                <a:latin typeface="Arial" pitchFamily="34" charset="0"/>
                <a:cs typeface="Arial" pitchFamily="34" charset="0"/>
              </a:rPr>
              <a:t>Operar con valores</a:t>
            </a:r>
            <a:r>
              <a:rPr lang="es-MX" sz="2200" dirty="0">
                <a:solidFill>
                  <a:schemeClr val="tx1">
                    <a:lumMod val="85000"/>
                    <a:lumOff val="15000"/>
                  </a:schemeClr>
                </a:solidFill>
                <a:latin typeface="Arial" pitchFamily="34" charset="0"/>
                <a:cs typeface="Arial" pitchFamily="34" charset="0"/>
              </a:rPr>
              <a:t>.</a:t>
            </a:r>
          </a:p>
          <a:p>
            <a:pPr marL="87313" indent="0" algn="just">
              <a:buNone/>
            </a:pPr>
            <a:endParaRPr lang="es-MX" sz="1100" dirty="0">
              <a:solidFill>
                <a:schemeClr val="tx1">
                  <a:lumMod val="85000"/>
                  <a:lumOff val="15000"/>
                </a:schemeClr>
              </a:solidFill>
              <a:latin typeface="Arial" pitchFamily="34" charset="0"/>
              <a:cs typeface="Arial" pitchFamily="34" charset="0"/>
            </a:endParaRPr>
          </a:p>
          <a:p>
            <a:pPr marL="87313" indent="0" algn="just">
              <a:buNone/>
            </a:pPr>
            <a:r>
              <a:rPr lang="es-MX" sz="2200" b="1" dirty="0">
                <a:solidFill>
                  <a:schemeClr val="tx1">
                    <a:lumMod val="85000"/>
                    <a:lumOff val="15000"/>
                  </a:schemeClr>
                </a:solidFill>
                <a:latin typeface="Arial" pitchFamily="34" charset="0"/>
                <a:cs typeface="Arial" pitchFamily="34" charset="0"/>
              </a:rPr>
              <a:t>Actuar como Institución Fiduciaria</a:t>
            </a:r>
            <a:r>
              <a:rPr lang="es-MX" sz="2200" dirty="0">
                <a:solidFill>
                  <a:schemeClr val="tx1">
                    <a:lumMod val="85000"/>
                    <a:lumOff val="15000"/>
                  </a:schemeClr>
                </a:solidFill>
                <a:latin typeface="Arial" pitchFamily="34" charset="0"/>
                <a:cs typeface="Arial" pitchFamily="34" charset="0"/>
              </a:rPr>
              <a:t>.</a:t>
            </a:r>
          </a:p>
          <a:p>
            <a:pPr marL="87313" indent="0" algn="just">
              <a:buNone/>
            </a:pPr>
            <a:endParaRPr lang="es-MX" sz="1100" dirty="0">
              <a:solidFill>
                <a:schemeClr val="tx1">
                  <a:lumMod val="85000"/>
                  <a:lumOff val="15000"/>
                </a:schemeClr>
              </a:solidFill>
              <a:latin typeface="Arial" pitchFamily="34" charset="0"/>
              <a:cs typeface="Arial" pitchFamily="34" charset="0"/>
            </a:endParaRPr>
          </a:p>
          <a:p>
            <a:pPr marL="87313" indent="0" algn="just">
              <a:buNone/>
            </a:pPr>
            <a:r>
              <a:rPr lang="es-MX" sz="2200" b="1" dirty="0">
                <a:solidFill>
                  <a:schemeClr val="tx1">
                    <a:lumMod val="85000"/>
                    <a:lumOff val="15000"/>
                  </a:schemeClr>
                </a:solidFill>
                <a:latin typeface="Arial" pitchFamily="34" charset="0"/>
                <a:cs typeface="Arial" pitchFamily="34" charset="0"/>
              </a:rPr>
              <a:t>Emitir obligaciones subordinadas</a:t>
            </a:r>
            <a:r>
              <a:rPr lang="es-MX" sz="2200" dirty="0">
                <a:solidFill>
                  <a:schemeClr val="tx1">
                    <a:lumMod val="85000"/>
                    <a:lumOff val="15000"/>
                  </a:schemeClr>
                </a:solidFill>
                <a:latin typeface="Arial" pitchFamily="34" charset="0"/>
                <a:cs typeface="Arial" pitchFamily="34" charset="0"/>
              </a:rPr>
              <a:t>, las cuales podrán ser no susceptibles de convertirse en acciones, o de conversión obligatoria en acciones, así como emitir otros títulos de crédito.</a:t>
            </a:r>
          </a:p>
        </p:txBody>
      </p:sp>
      <p:sp>
        <p:nvSpPr>
          <p:cNvPr id="4" name="Rectangle 1"/>
          <p:cNvSpPr>
            <a:spLocks noChangeArrowheads="1"/>
          </p:cNvSpPr>
          <p:nvPr/>
        </p:nvSpPr>
        <p:spPr bwMode="auto">
          <a:xfrm>
            <a:off x="1788459" y="3454262"/>
            <a:ext cx="8633012" cy="2462213"/>
          </a:xfrm>
          <a:prstGeom prst="rect">
            <a:avLst/>
          </a:prstGeom>
          <a:gradFill flip="none" rotWithShape="1">
            <a:gsLst>
              <a:gs pos="0">
                <a:schemeClr val="accent1">
                  <a:lumMod val="40000"/>
                  <a:lumOff val="60000"/>
                  <a:shade val="30000"/>
                  <a:satMod val="115000"/>
                </a:schemeClr>
              </a:gs>
              <a:gs pos="50000">
                <a:schemeClr val="accent1">
                  <a:lumMod val="40000"/>
                  <a:lumOff val="60000"/>
                  <a:shade val="67500"/>
                  <a:satMod val="115000"/>
                </a:schemeClr>
              </a:gs>
              <a:gs pos="100000">
                <a:schemeClr val="accent1">
                  <a:lumMod val="40000"/>
                  <a:lumOff val="60000"/>
                  <a:shade val="100000"/>
                  <a:satMod val="115000"/>
                </a:schemeClr>
              </a:gs>
            </a:gsLst>
            <a:path path="circle">
              <a:fillToRect t="100000" r="100000"/>
            </a:path>
            <a:tileRect l="-100000" b="-100000"/>
          </a:gradFill>
          <a:ln>
            <a:solidFill>
              <a:schemeClr val="tx1">
                <a:lumMod val="50000"/>
                <a:lumOff val="50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r>
              <a:rPr lang="es-MX" sz="2200" dirty="0">
                <a:latin typeface="Arial" pitchFamily="34" charset="0"/>
                <a:cs typeface="Arial" pitchFamily="34" charset="0"/>
              </a:rPr>
              <a:t>La Secretaría de Hacienda y Crédito Público, conjuntamente con la Comisión Nacional de Seguros y Fianzas, establecerá a través de reglas de carácter general, los límites máximos de emisión  y de retención por fianza y por la acumulación de responsabilidades por fiado, grupos de fiados u  operación de </a:t>
            </a:r>
            <a:r>
              <a:rPr lang="es-MX" sz="2200" dirty="0" err="1">
                <a:latin typeface="Arial" pitchFamily="34" charset="0"/>
                <a:cs typeface="Arial" pitchFamily="34" charset="0"/>
              </a:rPr>
              <a:t>reafianzamiento</a:t>
            </a:r>
            <a:r>
              <a:rPr lang="es-MX" sz="2200" dirty="0">
                <a:latin typeface="Arial" pitchFamily="34" charset="0"/>
                <a:cs typeface="Arial" pitchFamily="34" charset="0"/>
              </a:rPr>
              <a:t>, a que deben sujetarse  las instituciones de fianzas, procurando en todo momento la adecuada distribución de sus responsabilidades.</a:t>
            </a:r>
            <a:endParaRPr lang="es-MX" sz="2200" dirty="0">
              <a:solidFill>
                <a:schemeClr val="tx1"/>
              </a:solidFill>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tx1"/>
                </a:solidFill>
              </a:rPr>
              <a:pPr/>
              <a:t>21</a:t>
            </a:fld>
            <a:endParaRPr lang="es-MX" dirty="0">
              <a:solidFill>
                <a:schemeClr val="tx1"/>
              </a:solidFill>
            </a:endParaRPr>
          </a:p>
        </p:txBody>
      </p:sp>
    </p:spTree>
    <p:extLst>
      <p:ext uri="{BB962C8B-B14F-4D97-AF65-F5344CB8AC3E}">
        <p14:creationId xmlns:p14="http://schemas.microsoft.com/office/powerpoint/2010/main" val="1126528476"/>
      </p:ext>
    </p:extLst>
  </p:cSld>
  <p:clrMapOvr>
    <a:masterClrMapping/>
  </p:clrMapOvr>
  <p:transition spd="slow">
    <p:wheel spokes="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402952" y="2003612"/>
            <a:ext cx="7416824" cy="2303804"/>
          </a:xfrm>
          <a:solidFill>
            <a:schemeClr val="bg2">
              <a:lumMod val="75000"/>
            </a:schemeClr>
          </a:solidFill>
          <a:ln w="38100">
            <a:solidFill>
              <a:schemeClr val="accent3">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chor="ctr">
            <a:normAutofit/>
          </a:bodyPr>
          <a:lstStyle/>
          <a:p>
            <a:pPr algn="ctr"/>
            <a:r>
              <a:rPr lang="es-MX" sz="4000" b="1" dirty="0">
                <a:solidFill>
                  <a:schemeClr val="accent1">
                    <a:lumMod val="75000"/>
                  </a:schemeClr>
                </a:solidFill>
                <a:effectLst>
                  <a:outerShdw blurRad="38100" dist="38100" dir="2700000" algn="tl">
                    <a:srgbClr val="000000">
                      <a:alpha val="43137"/>
                    </a:srgbClr>
                  </a:outerShdw>
                </a:effectLst>
              </a:rPr>
              <a:t/>
            </a:r>
            <a:br>
              <a:rPr lang="es-MX" sz="4000" b="1" dirty="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bg1"/>
                </a:solidFill>
                <a:effectLst>
                  <a:outerShdw blurRad="38100" dist="38100" dir="2700000" algn="tl">
                    <a:srgbClr val="000000">
                      <a:alpha val="43137"/>
                    </a:srgbClr>
                  </a:outerShdw>
                </a:effectLst>
              </a:rPr>
              <a:t>CARACTERÍSTICAS </a:t>
            </a:r>
            <a:r>
              <a:rPr lang="es-MX" sz="4000" b="1" dirty="0">
                <a:solidFill>
                  <a:schemeClr val="bg1"/>
                </a:solidFill>
                <a:effectLst>
                  <a:outerShdw blurRad="38100" dist="38100" dir="2700000" algn="tl">
                    <a:srgbClr val="000000">
                      <a:alpha val="43137"/>
                    </a:srgbClr>
                  </a:outerShdw>
                </a:effectLst>
              </a:rPr>
              <a:t>DE LAS </a:t>
            </a:r>
            <a:r>
              <a:rPr lang="es-MX" sz="4000" b="1" dirty="0" smtClean="0">
                <a:solidFill>
                  <a:schemeClr val="bg1"/>
                </a:solidFill>
                <a:effectLst>
                  <a:outerShdw blurRad="38100" dist="38100" dir="2700000" algn="tl">
                    <a:srgbClr val="000000">
                      <a:alpha val="43137"/>
                    </a:srgbClr>
                  </a:outerShdw>
                </a:effectLst>
              </a:rPr>
              <a:t>AFIANZADORAS</a:t>
            </a:r>
            <a:r>
              <a:rPr lang="es-MX" sz="4000" b="1" dirty="0">
                <a:solidFill>
                  <a:schemeClr val="bg1"/>
                </a:solidFill>
                <a:effectLst>
                  <a:outerShdw blurRad="38100" dist="38100" dir="2700000" algn="tl">
                    <a:srgbClr val="000000">
                      <a:alpha val="43137"/>
                    </a:srgbClr>
                  </a:outerShdw>
                </a:effectLst>
              </a:rPr>
              <a:t>.</a:t>
            </a:r>
            <a:br>
              <a:rPr lang="es-MX" sz="4000" b="1" dirty="0">
                <a:solidFill>
                  <a:schemeClr val="bg1"/>
                </a:solidFill>
                <a:effectLst>
                  <a:outerShdw blurRad="38100" dist="38100" dir="2700000" algn="tl">
                    <a:srgbClr val="000000">
                      <a:alpha val="43137"/>
                    </a:srgbClr>
                  </a:outerShdw>
                </a:effectLst>
              </a:rPr>
            </a:br>
            <a:endParaRPr lang="es-MX" sz="4000" b="1" i="1" dirty="0">
              <a:solidFill>
                <a:schemeClr val="bg1"/>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fld id="{6D3F354B-F5C5-4EF2-87BA-04594DF4B743}" type="slidenum">
              <a:rPr lang="es-MX" smtClean="0">
                <a:solidFill>
                  <a:schemeClr val="tx2">
                    <a:lumMod val="75000"/>
                  </a:schemeClr>
                </a:solidFill>
              </a:rPr>
              <a:t>22</a:t>
            </a:fld>
            <a:endParaRPr lang="es-MX" dirty="0">
              <a:solidFill>
                <a:schemeClr val="tx2">
                  <a:lumMod val="75000"/>
                </a:schemeClr>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0320" y="372998"/>
            <a:ext cx="792163" cy="7127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4615783"/>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87857" y="747861"/>
            <a:ext cx="8422943" cy="864096"/>
          </a:xfrm>
          <a:solidFill>
            <a:schemeClr val="accent1">
              <a:lumMod val="75000"/>
            </a:schemeClr>
          </a:solidFill>
        </p:spPr>
        <p:txBody>
          <a:bodyPr anchor="ctr">
            <a:normAutofit/>
          </a:bodyPr>
          <a:lstStyle/>
          <a:p>
            <a:pPr algn="ctr"/>
            <a:r>
              <a:rPr lang="es-ES" sz="2800" b="1" dirty="0" smtClean="0">
                <a:solidFill>
                  <a:schemeClr val="bg1"/>
                </a:solidFill>
                <a:latin typeface="Arial" panose="020B0604020202020204" pitchFamily="34" charset="0"/>
                <a:cs typeface="Arial" panose="020B0604020202020204" pitchFamily="34" charset="0"/>
              </a:rPr>
              <a:t>Características de </a:t>
            </a:r>
            <a:r>
              <a:rPr lang="es-ES" sz="2800" b="1" dirty="0">
                <a:solidFill>
                  <a:schemeClr val="bg1"/>
                </a:solidFill>
                <a:latin typeface="Arial" panose="020B0604020202020204" pitchFamily="34" charset="0"/>
                <a:cs typeface="Arial" panose="020B0604020202020204" pitchFamily="34" charset="0"/>
              </a:rPr>
              <a:t>l</a:t>
            </a:r>
            <a:r>
              <a:rPr lang="es-ES" sz="2800" b="1" dirty="0" smtClean="0">
                <a:solidFill>
                  <a:schemeClr val="bg1"/>
                </a:solidFill>
                <a:latin typeface="Arial" panose="020B0604020202020204" pitchFamily="34" charset="0"/>
                <a:cs typeface="Arial" panose="020B0604020202020204" pitchFamily="34" charset="0"/>
              </a:rPr>
              <a:t>as Afianzadoras</a:t>
            </a:r>
            <a:endParaRPr lang="es-MX" sz="2800" dirty="0">
              <a:latin typeface="Arial" pitchFamily="34" charset="0"/>
              <a:cs typeface="Arial" pitchFamily="34" charset="0"/>
            </a:endParaRPr>
          </a:p>
        </p:txBody>
      </p:sp>
      <p:sp>
        <p:nvSpPr>
          <p:cNvPr id="3" name="2 Marcador de contenido"/>
          <p:cNvSpPr>
            <a:spLocks noGrp="1"/>
          </p:cNvSpPr>
          <p:nvPr>
            <p:ph idx="1"/>
          </p:nvPr>
        </p:nvSpPr>
        <p:spPr>
          <a:xfrm>
            <a:off x="1787857" y="2577874"/>
            <a:ext cx="8422943" cy="3485909"/>
          </a:xfrm>
          <a:solidFill>
            <a:schemeClr val="accent2">
              <a:lumMod val="40000"/>
              <a:lumOff val="60000"/>
            </a:schemeClr>
          </a:solidFill>
        </p:spPr>
        <p:txBody>
          <a:bodyPr>
            <a:normAutofit fontScale="92500" lnSpcReduction="20000"/>
          </a:bodyPr>
          <a:lstStyle/>
          <a:p>
            <a:pPr marL="800100" lvl="1" indent="-342900" algn="just" defTabSz="877888">
              <a:lnSpc>
                <a:spcPct val="115000"/>
              </a:lnSpc>
              <a:spcAft>
                <a:spcPts val="0"/>
              </a:spcAft>
              <a:buFont typeface="+mj-lt"/>
              <a:buAutoNum type="alphaLcPeriod"/>
              <a:tabLst>
                <a:tab pos="914400" algn="l"/>
              </a:tabLst>
            </a:pPr>
            <a:r>
              <a:rPr lang="es-ES" sz="1900" dirty="0">
                <a:solidFill>
                  <a:schemeClr val="tx1">
                    <a:lumMod val="85000"/>
                    <a:lumOff val="15000"/>
                  </a:schemeClr>
                </a:solidFill>
                <a:latin typeface="Arial" panose="020B0604020202020204" pitchFamily="34" charset="0"/>
                <a:ea typeface="Times New Roman" panose="02020603050405020304" pitchFamily="18" charset="0"/>
                <a:cs typeface="Times New Roman" panose="02020603050405020304" pitchFamily="18" charset="0"/>
              </a:rPr>
              <a:t>Deben ser constituidas como sociedades anónimas de capital fijo o </a:t>
            </a:r>
            <a:r>
              <a:rPr lang="es-ES" sz="1900" dirty="0" smtClean="0">
                <a:solidFill>
                  <a:schemeClr val="tx1">
                    <a:lumMod val="85000"/>
                    <a:lumOff val="15000"/>
                  </a:schemeClr>
                </a:solidFill>
                <a:latin typeface="Arial" panose="020B0604020202020204" pitchFamily="34" charset="0"/>
                <a:ea typeface="Times New Roman" panose="02020603050405020304" pitchFamily="18" charset="0"/>
                <a:cs typeface="Times New Roman" panose="02020603050405020304" pitchFamily="18" charset="0"/>
              </a:rPr>
              <a:t>variable.</a:t>
            </a:r>
            <a:endParaRPr lang="es-MX" sz="1900" dirty="0" smtClean="0">
              <a:solidFill>
                <a:schemeClr val="tx1">
                  <a:lumMod val="85000"/>
                  <a:lumOff val="15000"/>
                </a:schemeClr>
              </a:solidFill>
              <a:ea typeface="Times New Roman" panose="02020603050405020304" pitchFamily="18" charset="0"/>
              <a:cs typeface="Times New Roman" panose="02020603050405020304" pitchFamily="18" charset="0"/>
            </a:endParaRPr>
          </a:p>
          <a:p>
            <a:pPr marL="800100" lvl="1" indent="-342900" algn="just" defTabSz="877888">
              <a:lnSpc>
                <a:spcPct val="115000"/>
              </a:lnSpc>
              <a:spcAft>
                <a:spcPts val="0"/>
              </a:spcAft>
              <a:buFont typeface="+mj-lt"/>
              <a:buAutoNum type="alphaLcPeriod"/>
              <a:tabLst>
                <a:tab pos="914400" algn="l"/>
              </a:tabLst>
            </a:pPr>
            <a:r>
              <a:rPr lang="es-ES" sz="1900" dirty="0" smtClean="0">
                <a:solidFill>
                  <a:schemeClr val="tx1">
                    <a:lumMod val="85000"/>
                    <a:lumOff val="15000"/>
                  </a:schemeClr>
                </a:solidFill>
                <a:latin typeface="Arial" panose="020B0604020202020204" pitchFamily="34" charset="0"/>
                <a:ea typeface="Times New Roman" panose="02020603050405020304" pitchFamily="18" charset="0"/>
                <a:cs typeface="Times New Roman" panose="02020603050405020304" pitchFamily="18" charset="0"/>
              </a:rPr>
              <a:t>En </a:t>
            </a:r>
            <a:r>
              <a:rPr lang="es-ES" sz="1900" dirty="0">
                <a:solidFill>
                  <a:schemeClr val="tx1">
                    <a:lumMod val="85000"/>
                    <a:lumOff val="15000"/>
                  </a:schemeClr>
                </a:solidFill>
                <a:latin typeface="Arial" panose="020B0604020202020204" pitchFamily="34" charset="0"/>
                <a:ea typeface="Times New Roman" panose="02020603050405020304" pitchFamily="18" charset="0"/>
                <a:cs typeface="Times New Roman" panose="02020603050405020304" pitchFamily="18" charset="0"/>
              </a:rPr>
              <a:t>razón del origen de los accionistas, pueden ser: de capital total o mayoritariamente mexicano, o de capital extranjero.</a:t>
            </a:r>
            <a:endParaRPr lang="es-MX" sz="1900" dirty="0">
              <a:solidFill>
                <a:schemeClr val="tx1">
                  <a:lumMod val="85000"/>
                  <a:lumOff val="15000"/>
                </a:schemeClr>
              </a:solidFill>
              <a:ea typeface="Calibri" panose="020F0502020204030204"/>
              <a:cs typeface="Times New Roman" panose="02020603050405020304" pitchFamily="18" charset="0"/>
            </a:endParaRPr>
          </a:p>
          <a:p>
            <a:pPr marL="800100" lvl="1" indent="-342900" algn="just" defTabSz="877888">
              <a:lnSpc>
                <a:spcPct val="115000"/>
              </a:lnSpc>
              <a:spcAft>
                <a:spcPts val="0"/>
              </a:spcAft>
              <a:buFont typeface="+mj-lt"/>
              <a:buAutoNum type="alphaLcPeriod"/>
              <a:tabLst>
                <a:tab pos="914400" algn="l"/>
              </a:tabLst>
            </a:pPr>
            <a:r>
              <a:rPr lang="es-ES" sz="1900" dirty="0">
                <a:solidFill>
                  <a:schemeClr val="tx1">
                    <a:lumMod val="85000"/>
                    <a:lumOff val="15000"/>
                  </a:schemeClr>
                </a:solidFill>
                <a:latin typeface="Arial" panose="020B0604020202020204" pitchFamily="34" charset="0"/>
                <a:ea typeface="Times New Roman" panose="02020603050405020304" pitchFamily="18" charset="0"/>
                <a:cs typeface="Times New Roman" panose="02020603050405020304" pitchFamily="18" charset="0"/>
              </a:rPr>
              <a:t>No pueden participar en su capital pagado: Instituciones de crédito, Sociedades mutualistas de seguros, casas de bolsa, casas de cambio, organizaciones auxiliares del crédito y sociedades operadoras de sociedades de inversión.</a:t>
            </a:r>
            <a:endParaRPr lang="es-MX" sz="1900" dirty="0">
              <a:solidFill>
                <a:schemeClr val="tx1">
                  <a:lumMod val="85000"/>
                  <a:lumOff val="15000"/>
                </a:schemeClr>
              </a:solidFill>
              <a:ea typeface="Calibri" panose="020F0502020204030204"/>
              <a:cs typeface="Times New Roman" panose="02020603050405020304" pitchFamily="18" charset="0"/>
            </a:endParaRPr>
          </a:p>
          <a:p>
            <a:pPr marL="800100" lvl="1" indent="-342900" algn="just" defTabSz="877888">
              <a:lnSpc>
                <a:spcPct val="115000"/>
              </a:lnSpc>
              <a:spcAft>
                <a:spcPts val="0"/>
              </a:spcAft>
              <a:buFont typeface="+mj-lt"/>
              <a:buAutoNum type="alphaLcPeriod"/>
              <a:tabLst>
                <a:tab pos="914400" algn="l"/>
              </a:tabLst>
            </a:pPr>
            <a:r>
              <a:rPr lang="es-ES" sz="1900" dirty="0">
                <a:solidFill>
                  <a:schemeClr val="tx1">
                    <a:lumMod val="85000"/>
                    <a:lumOff val="15000"/>
                  </a:schemeClr>
                </a:solidFill>
                <a:latin typeface="Arial" panose="020B0604020202020204" pitchFamily="34" charset="0"/>
                <a:ea typeface="Times New Roman" panose="02020603050405020304" pitchFamily="18" charset="0"/>
                <a:cs typeface="Times New Roman" panose="02020603050405020304" pitchFamily="18" charset="0"/>
              </a:rPr>
              <a:t>Su duración será indefinida</a:t>
            </a:r>
            <a:endParaRPr lang="es-MX" sz="1900" dirty="0">
              <a:solidFill>
                <a:schemeClr val="tx1">
                  <a:lumMod val="85000"/>
                  <a:lumOff val="15000"/>
                </a:schemeClr>
              </a:solidFill>
              <a:ea typeface="Calibri" panose="020F0502020204030204"/>
              <a:cs typeface="Times New Roman" panose="02020603050405020304" pitchFamily="18" charset="0"/>
            </a:endParaRPr>
          </a:p>
          <a:p>
            <a:pPr marL="800100" lvl="1" indent="-342900" algn="just" defTabSz="877888">
              <a:lnSpc>
                <a:spcPct val="115000"/>
              </a:lnSpc>
              <a:spcAft>
                <a:spcPts val="0"/>
              </a:spcAft>
              <a:buFont typeface="+mj-lt"/>
              <a:buAutoNum type="alphaLcPeriod"/>
              <a:tabLst>
                <a:tab pos="914400" algn="l"/>
              </a:tabLst>
            </a:pPr>
            <a:r>
              <a:rPr lang="es-ES" sz="1900" dirty="0">
                <a:solidFill>
                  <a:schemeClr val="tx1">
                    <a:lumMod val="85000"/>
                    <a:lumOff val="15000"/>
                  </a:schemeClr>
                </a:solidFill>
                <a:latin typeface="Arial" panose="020B0604020202020204" pitchFamily="34" charset="0"/>
                <a:ea typeface="Times New Roman" panose="02020603050405020304" pitchFamily="18" charset="0"/>
                <a:cs typeface="Times New Roman" panose="02020603050405020304" pitchFamily="18" charset="0"/>
              </a:rPr>
              <a:t>La escritura constitutiva de la sociedad y sus modificaciones deben sujetarse a la previa aprobación de las Secretaría de Hacienda y Crédito Público.</a:t>
            </a:r>
            <a:endParaRPr lang="es-MX" sz="1900" dirty="0">
              <a:solidFill>
                <a:schemeClr val="tx1">
                  <a:lumMod val="85000"/>
                  <a:lumOff val="15000"/>
                </a:schemeClr>
              </a:solidFill>
              <a:ea typeface="Calibri" panose="020F0502020204030204"/>
              <a:cs typeface="Times New Roman" panose="02020603050405020304" pitchFamily="18" charset="0"/>
            </a:endParaRPr>
          </a:p>
          <a:p>
            <a:pPr marL="566928" indent="-457200">
              <a:buFont typeface="+mj-lt"/>
              <a:buAutoNum type="alphaLcPeriod"/>
            </a:pPr>
            <a:endParaRPr lang="es-MX" dirty="0">
              <a:solidFill>
                <a:schemeClr val="bg1"/>
              </a:solidFill>
            </a:endParaRPr>
          </a:p>
        </p:txBody>
      </p:sp>
      <p:sp>
        <p:nvSpPr>
          <p:cNvPr id="5" name="4 Marcador de número de diapositiva"/>
          <p:cNvSpPr>
            <a:spLocks noGrp="1"/>
          </p:cNvSpPr>
          <p:nvPr>
            <p:ph type="sldNum" sz="quarter" idx="12"/>
          </p:nvPr>
        </p:nvSpPr>
        <p:spPr/>
        <p:txBody>
          <a:bodyPr/>
          <a:lstStyle/>
          <a:p>
            <a:fld id="{C633FE4C-B262-4131-A7C9-F3AD1CF70585}" type="slidenum">
              <a:rPr lang="es-MX" smtClean="0"/>
              <a:t>23</a:t>
            </a:fld>
            <a:endParaRPr lang="es-MX"/>
          </a:p>
        </p:txBody>
      </p:sp>
      <p:sp>
        <p:nvSpPr>
          <p:cNvPr id="6" name="5 Rectángulo"/>
          <p:cNvSpPr/>
          <p:nvPr/>
        </p:nvSpPr>
        <p:spPr>
          <a:xfrm>
            <a:off x="1787857" y="1768480"/>
            <a:ext cx="8412599" cy="707886"/>
          </a:xfrm>
          <a:prstGeom prst="rect">
            <a:avLst/>
          </a:prstGeom>
          <a:solidFill>
            <a:schemeClr val="tx2">
              <a:lumMod val="25000"/>
              <a:lumOff val="75000"/>
            </a:schemeClr>
          </a:solidFill>
        </p:spPr>
        <p:txBody>
          <a:bodyPr wrap="square">
            <a:spAutoFit/>
          </a:bodyPr>
          <a:lstStyle/>
          <a:p>
            <a:r>
              <a:rPr lang="es-ES" sz="2000" dirty="0">
                <a:latin typeface="Arial" panose="020B0604020202020204" pitchFamily="34" charset="0"/>
                <a:cs typeface="Arial" panose="020B0604020202020204" pitchFamily="34" charset="0"/>
              </a:rPr>
              <a:t>Entre las principales características de las instituciones de fianzas cabe mencionar las siguientes:</a:t>
            </a:r>
            <a:endParaRPr lang="es-MX" sz="2000" dirty="0">
              <a:latin typeface="Arial" panose="020B0604020202020204" pitchFamily="34" charset="0"/>
              <a:cs typeface="Arial" panose="020B0604020202020204" pitchFamily="34" charset="0"/>
            </a:endParaRPr>
          </a:p>
        </p:txBody>
      </p:sp>
      <p:pic>
        <p:nvPicPr>
          <p:cNvPr id="7" name="Imagen 6"/>
          <p:cNvPicPr>
            <a:picLocks noChangeAspect="1"/>
          </p:cNvPicPr>
          <p:nvPr/>
        </p:nvPicPr>
        <p:blipFill>
          <a:blip r:embed="rId2"/>
          <a:stretch>
            <a:fillRect/>
          </a:stretch>
        </p:blipFill>
        <p:spPr>
          <a:xfrm>
            <a:off x="10238728" y="4158783"/>
            <a:ext cx="1838325" cy="1905000"/>
          </a:xfrm>
          <a:prstGeom prst="rect">
            <a:avLst/>
          </a:prstGeom>
        </p:spPr>
      </p:pic>
    </p:spTree>
    <p:extLst>
      <p:ext uri="{BB962C8B-B14F-4D97-AF65-F5344CB8AC3E}">
        <p14:creationId xmlns:p14="http://schemas.microsoft.com/office/powerpoint/2010/main" val="2534728026"/>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ChangeArrowheads="1"/>
          </p:cNvSpPr>
          <p:nvPr/>
        </p:nvSpPr>
        <p:spPr bwMode="auto">
          <a:xfrm>
            <a:off x="1066800" y="701084"/>
            <a:ext cx="10066867" cy="2664296"/>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13500000" scaled="1"/>
            <a:tileRect/>
          </a:gradFill>
          <a:ln>
            <a:miter lim="800000"/>
            <a:headEnd/>
            <a:tailEnd/>
          </a:ln>
        </p:spPr>
        <p:txBody>
          <a:bodyPr vert="horz" lIns="91440" tIns="45720" rIns="91440" bIns="45720" rtlCol="0" anchor="ctr" anchorCtr="0">
            <a:normAutofit fontScale="92500" lnSpcReduction="10000"/>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lgn="just">
              <a:buNone/>
            </a:pPr>
            <a:r>
              <a:rPr lang="es-MX" sz="2000" dirty="0">
                <a:latin typeface="Arial" panose="020B0604020202020204" pitchFamily="34" charset="0"/>
                <a:cs typeface="Arial" panose="020B0604020202020204" pitchFamily="34" charset="0"/>
              </a:rPr>
              <a:t>Su asociación gremial se llama: </a:t>
            </a:r>
            <a:r>
              <a:rPr lang="es-MX" sz="2000" b="1" dirty="0">
                <a:latin typeface="Arial" panose="020B0604020202020204" pitchFamily="34" charset="0"/>
                <a:cs typeface="Arial" panose="020B0604020202020204" pitchFamily="34" charset="0"/>
              </a:rPr>
              <a:t>Asociación de Compañías Afianzadoras de México AC</a:t>
            </a:r>
            <a:r>
              <a:rPr lang="es-MX" sz="2000" dirty="0">
                <a:latin typeface="Arial" panose="020B0604020202020204" pitchFamily="34" charset="0"/>
                <a:cs typeface="Arial" panose="020B0604020202020204" pitchFamily="34" charset="0"/>
              </a:rPr>
              <a:t> (Afianza)</a:t>
            </a:r>
          </a:p>
          <a:p>
            <a:pPr marL="0" indent="0" algn="just">
              <a:buNone/>
            </a:pPr>
            <a:r>
              <a:rPr lang="es-MX" sz="2000" dirty="0">
                <a:latin typeface="Arial" panose="020B0604020202020204" pitchFamily="34" charset="0"/>
                <a:cs typeface="Arial" panose="020B0604020202020204" pitchFamily="34" charset="0"/>
              </a:rPr>
              <a:t>Esta asociación se ocupa de:	</a:t>
            </a:r>
          </a:p>
          <a:p>
            <a:pPr lvl="0" algn="just"/>
            <a:r>
              <a:rPr lang="es-MX" sz="2000" dirty="0">
                <a:latin typeface="Arial" panose="020B0604020202020204" pitchFamily="34" charset="0"/>
                <a:cs typeface="Arial" panose="020B0604020202020204" pitchFamily="34" charset="0"/>
              </a:rPr>
              <a:t>Promover los conocimientos y la aplicación de la fianza en México.</a:t>
            </a:r>
          </a:p>
          <a:p>
            <a:pPr lvl="0" algn="just"/>
            <a:r>
              <a:rPr lang="es-MX" sz="2000" dirty="0">
                <a:latin typeface="Arial" panose="020B0604020202020204" pitchFamily="34" charset="0"/>
                <a:cs typeface="Arial" panose="020B0604020202020204" pitchFamily="34" charset="0"/>
              </a:rPr>
              <a:t>Participar proactivamente en el desarrollo económico del país.</a:t>
            </a:r>
          </a:p>
          <a:p>
            <a:pPr lvl="0" algn="just"/>
            <a:r>
              <a:rPr lang="es-MX" sz="2000" dirty="0">
                <a:latin typeface="Arial" panose="020B0604020202020204" pitchFamily="34" charset="0"/>
                <a:cs typeface="Arial" panose="020B0604020202020204" pitchFamily="34" charset="0"/>
              </a:rPr>
              <a:t>Colaborar con las autoridades en la aplicación de las disposiciones que regulan la fianza.</a:t>
            </a:r>
          </a:p>
          <a:p>
            <a:pPr lvl="0" algn="just"/>
            <a:r>
              <a:rPr lang="es-MX" sz="2000" dirty="0">
                <a:latin typeface="Arial" panose="020B0604020202020204" pitchFamily="34" charset="0"/>
                <a:cs typeface="Arial" panose="020B0604020202020204" pitchFamily="34" charset="0"/>
              </a:rPr>
              <a:t>Realizar estudios de mercado, compartir la información y desarrollar bases de datos.</a:t>
            </a:r>
          </a:p>
          <a:p>
            <a:pPr algn="just"/>
            <a:r>
              <a:rPr lang="es-MX" sz="2000" dirty="0">
                <a:latin typeface="Arial" panose="020B0604020202020204" pitchFamily="34" charset="0"/>
                <a:cs typeface="Arial" panose="020B0604020202020204" pitchFamily="34" charset="0"/>
              </a:rPr>
              <a:t>Proponer reglamentación adecuada.</a:t>
            </a:r>
            <a:endParaRPr lang="es-MX" sz="2200" dirty="0">
              <a:solidFill>
                <a:schemeClr val="tx1">
                  <a:lumMod val="85000"/>
                  <a:lumOff val="15000"/>
                </a:schemeClr>
              </a:solidFill>
              <a:latin typeface="Arial" pitchFamily="34" charset="0"/>
              <a:cs typeface="Arial" pitchFamily="34" charset="0"/>
            </a:endParaRPr>
          </a:p>
        </p:txBody>
      </p:sp>
      <p:sp>
        <p:nvSpPr>
          <p:cNvPr id="4" name="Rectangle 1"/>
          <p:cNvSpPr>
            <a:spLocks noChangeArrowheads="1"/>
          </p:cNvSpPr>
          <p:nvPr/>
        </p:nvSpPr>
        <p:spPr bwMode="auto">
          <a:xfrm>
            <a:off x="1066800" y="3652337"/>
            <a:ext cx="10066867" cy="2431435"/>
          </a:xfrm>
          <a:prstGeom prst="rect">
            <a:avLst/>
          </a:prstGeom>
          <a:gradFill flip="none" rotWithShape="1">
            <a:gsLst>
              <a:gs pos="0">
                <a:schemeClr val="accent1">
                  <a:lumMod val="40000"/>
                  <a:lumOff val="60000"/>
                  <a:shade val="30000"/>
                  <a:satMod val="115000"/>
                </a:schemeClr>
              </a:gs>
              <a:gs pos="50000">
                <a:schemeClr val="accent1">
                  <a:lumMod val="40000"/>
                  <a:lumOff val="60000"/>
                  <a:shade val="67500"/>
                  <a:satMod val="115000"/>
                </a:schemeClr>
              </a:gs>
              <a:gs pos="100000">
                <a:schemeClr val="accent1">
                  <a:lumMod val="40000"/>
                  <a:lumOff val="60000"/>
                  <a:shade val="100000"/>
                  <a:satMod val="115000"/>
                </a:schemeClr>
              </a:gs>
            </a:gsLst>
            <a:path path="circle">
              <a:fillToRect t="100000" r="100000"/>
            </a:path>
            <a:tileRect l="-100000" b="-100000"/>
          </a:gradFill>
          <a:ln>
            <a:solidFill>
              <a:schemeClr val="tx1">
                <a:lumMod val="50000"/>
                <a:lumOff val="50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r>
              <a:rPr lang="es-MX" sz="1900" b="1" dirty="0">
                <a:latin typeface="Arial" panose="020B0604020202020204" pitchFamily="34" charset="0"/>
                <a:cs typeface="Arial" panose="020B0604020202020204" pitchFamily="34" charset="0"/>
              </a:rPr>
              <a:t>Afianza</a:t>
            </a:r>
            <a:r>
              <a:rPr lang="es-MX" sz="1900" dirty="0">
                <a:latin typeface="Arial" panose="020B0604020202020204" pitchFamily="34" charset="0"/>
                <a:cs typeface="Arial" panose="020B0604020202020204" pitchFamily="34" charset="0"/>
              </a:rPr>
              <a:t> tiene en su misión, tanto a nivel social como con sus agremiados, ser un:      </a:t>
            </a:r>
          </a:p>
          <a:p>
            <a:pPr lvl="0" algn="just"/>
            <a:r>
              <a:rPr lang="es-MX" sz="1900" dirty="0">
                <a:latin typeface="Arial" panose="020B0604020202020204" pitchFamily="34" charset="0"/>
                <a:cs typeface="Arial" panose="020B0604020202020204" pitchFamily="34" charset="0"/>
              </a:rPr>
              <a:t>Vehículo que asegure la permanencia y evolución del sistema afianzador a través de fomentar el cumplimiento ético de su función </a:t>
            </a:r>
          </a:p>
          <a:p>
            <a:pPr lvl="0" algn="just"/>
            <a:r>
              <a:rPr lang="es-MX" sz="1900" dirty="0">
                <a:latin typeface="Arial" panose="020B0604020202020204" pitchFamily="34" charset="0"/>
                <a:cs typeface="Arial" panose="020B0604020202020204" pitchFamily="34" charset="0"/>
              </a:rPr>
              <a:t>Digno representante de las instituciones de fianzas que logre proporcionar una imagen de unidad en lo referente a sus intereses comunes, y  </a:t>
            </a:r>
          </a:p>
          <a:p>
            <a:pPr lvl="0" algn="just"/>
            <a:r>
              <a:rPr lang="es-MX" sz="1900" dirty="0">
                <a:latin typeface="Arial" panose="020B0604020202020204" pitchFamily="34" charset="0"/>
                <a:cs typeface="Arial" panose="020B0604020202020204" pitchFamily="34" charset="0"/>
              </a:rPr>
              <a:t>Promotor de acciones que unifiquen esfuerzos y fomenten la generación, demanda y evolución de las oportunidades de negocio que den mayor valor económico a los participantes</a:t>
            </a:r>
            <a:r>
              <a:rPr lang="es-MX" sz="1900" dirty="0" smtClean="0">
                <a:latin typeface="Arial" panose="020B0604020202020204" pitchFamily="34" charset="0"/>
                <a:cs typeface="Arial" panose="020B0604020202020204" pitchFamily="34" charset="0"/>
              </a:rPr>
              <a:t>.</a:t>
            </a:r>
            <a:endParaRPr lang="es-MX" sz="1900" dirty="0">
              <a:solidFill>
                <a:schemeClr val="tx1"/>
              </a:solidFill>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tx1"/>
                </a:solidFill>
              </a:rPr>
              <a:pPr/>
              <a:t>24</a:t>
            </a:fld>
            <a:endParaRPr lang="es-MX" dirty="0">
              <a:solidFill>
                <a:schemeClr val="tx1"/>
              </a:solidFill>
            </a:endParaRPr>
          </a:p>
        </p:txBody>
      </p:sp>
    </p:spTree>
    <p:extLst>
      <p:ext uri="{BB962C8B-B14F-4D97-AF65-F5344CB8AC3E}">
        <p14:creationId xmlns:p14="http://schemas.microsoft.com/office/powerpoint/2010/main" val="766823159"/>
      </p:ext>
    </p:extLst>
  </p:cSld>
  <p:clrMapOvr>
    <a:masterClrMapping/>
  </p:clrMapOvr>
  <p:transition spd="slow">
    <p:wheel spokes="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402952" y="2003612"/>
            <a:ext cx="7416824" cy="2303804"/>
          </a:xfrm>
          <a:solidFill>
            <a:schemeClr val="bg2">
              <a:lumMod val="75000"/>
            </a:schemeClr>
          </a:solidFill>
          <a:ln w="38100">
            <a:solidFill>
              <a:schemeClr val="accent3">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chor="ctr">
            <a:normAutofit/>
          </a:bodyPr>
          <a:lstStyle/>
          <a:p>
            <a:pPr algn="ctr"/>
            <a:r>
              <a:rPr lang="es-MX" sz="4000" b="1" dirty="0">
                <a:solidFill>
                  <a:schemeClr val="accent1">
                    <a:lumMod val="75000"/>
                  </a:schemeClr>
                </a:solidFill>
                <a:effectLst>
                  <a:outerShdw blurRad="38100" dist="38100" dir="2700000" algn="tl">
                    <a:srgbClr val="000000">
                      <a:alpha val="43137"/>
                    </a:srgbClr>
                  </a:outerShdw>
                </a:effectLst>
              </a:rPr>
              <a:t/>
            </a:r>
            <a:br>
              <a:rPr lang="es-MX" sz="4000" b="1" dirty="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bg1"/>
                </a:solidFill>
                <a:effectLst>
                  <a:outerShdw blurRad="38100" dist="38100" dir="2700000" algn="tl">
                    <a:srgbClr val="000000">
                      <a:alpha val="43137"/>
                    </a:srgbClr>
                  </a:outerShdw>
                </a:effectLst>
              </a:rPr>
              <a:t>NOTAS TÉCNICAS DE LOS PRODUCTOS.</a:t>
            </a:r>
            <a:r>
              <a:rPr lang="es-MX" sz="4000" b="1" dirty="0">
                <a:solidFill>
                  <a:schemeClr val="bg1"/>
                </a:solidFill>
                <a:effectLst>
                  <a:outerShdw blurRad="38100" dist="38100" dir="2700000" algn="tl">
                    <a:srgbClr val="000000">
                      <a:alpha val="43137"/>
                    </a:srgbClr>
                  </a:outerShdw>
                </a:effectLst>
              </a:rPr>
              <a:t/>
            </a:r>
            <a:br>
              <a:rPr lang="es-MX" sz="4000" b="1" dirty="0">
                <a:solidFill>
                  <a:schemeClr val="bg1"/>
                </a:solidFill>
                <a:effectLst>
                  <a:outerShdw blurRad="38100" dist="38100" dir="2700000" algn="tl">
                    <a:srgbClr val="000000">
                      <a:alpha val="43137"/>
                    </a:srgbClr>
                  </a:outerShdw>
                </a:effectLst>
              </a:rPr>
            </a:br>
            <a:endParaRPr lang="es-MX" sz="4000" b="1" i="1" dirty="0">
              <a:solidFill>
                <a:schemeClr val="bg1"/>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fld id="{6D3F354B-F5C5-4EF2-87BA-04594DF4B743}" type="slidenum">
              <a:rPr lang="es-MX" smtClean="0">
                <a:solidFill>
                  <a:schemeClr val="tx2">
                    <a:lumMod val="75000"/>
                  </a:schemeClr>
                </a:solidFill>
              </a:rPr>
              <a:t>25</a:t>
            </a:fld>
            <a:endParaRPr lang="es-MX" dirty="0">
              <a:solidFill>
                <a:schemeClr val="tx2">
                  <a:lumMod val="75000"/>
                </a:schemeClr>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0320" y="372998"/>
            <a:ext cx="792163" cy="7127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4212729"/>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ChangeArrowheads="1"/>
          </p:cNvSpPr>
          <p:nvPr/>
        </p:nvSpPr>
        <p:spPr bwMode="auto">
          <a:xfrm>
            <a:off x="1085849" y="1282465"/>
            <a:ext cx="10126633" cy="2185919"/>
          </a:xfrm>
          <a:prstGeom prst="rect">
            <a:avLst/>
          </a:prstGeom>
          <a:solidFill>
            <a:schemeClr val="accent3">
              <a:lumMod val="20000"/>
              <a:lumOff val="80000"/>
            </a:schemeClr>
          </a:solidFill>
          <a:ln>
            <a:solidFill>
              <a:schemeClr val="tx1">
                <a:lumMod val="50000"/>
                <a:lumOff val="50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lnSpc>
                <a:spcPct val="115000"/>
              </a:lnSpc>
              <a:spcAft>
                <a:spcPts val="1000"/>
              </a:spcAft>
            </a:pPr>
            <a:r>
              <a:rPr lang="es-MX" sz="2000" b="1" dirty="0" smtClean="0">
                <a:latin typeface="Arial" panose="020B0604020202020204" pitchFamily="34" charset="0"/>
                <a:ea typeface="Calibri" panose="020F0502020204030204"/>
                <a:cs typeface="Times New Roman" panose="02020603050405020304" pitchFamily="18" charset="0"/>
              </a:rPr>
              <a:t>Nota </a:t>
            </a:r>
            <a:r>
              <a:rPr lang="es-MX" sz="2000" b="1" dirty="0">
                <a:latin typeface="Arial" panose="020B0604020202020204" pitchFamily="34" charset="0"/>
                <a:ea typeface="Calibri" panose="020F0502020204030204"/>
                <a:cs typeface="Times New Roman" panose="02020603050405020304" pitchFamily="18" charset="0"/>
              </a:rPr>
              <a:t>técnica </a:t>
            </a:r>
            <a:r>
              <a:rPr lang="es-MX" sz="2000" dirty="0">
                <a:latin typeface="Arial" panose="020B0604020202020204" pitchFamily="34" charset="0"/>
                <a:ea typeface="Calibri" panose="020F0502020204030204"/>
                <a:cs typeface="Times New Roman" panose="02020603050405020304" pitchFamily="18" charset="0"/>
              </a:rPr>
              <a:t>es el nombre que reciben los cálculos actuariales que dan lugar, a la determinación de sus tarifas, gastos, reservas y demás elementos técnicos de los distintos tipos de fianzas que operen  las entidades afianzadoras, es decir, e</a:t>
            </a:r>
            <a:r>
              <a:rPr lang="es-MX" sz="2000" dirty="0">
                <a:latin typeface="Arial" panose="020B0604020202020204" pitchFamily="34" charset="0"/>
                <a:ea typeface="Times New Roman" panose="02020603050405020304" pitchFamily="18" charset="0"/>
                <a:cs typeface="Times New Roman" panose="02020603050405020304" pitchFamily="18" charset="0"/>
              </a:rPr>
              <a:t>s el documento que describe la metodología y las bases aplicadas para el </a:t>
            </a:r>
            <a:r>
              <a:rPr lang="es-MX" sz="2000" i="1" dirty="0">
                <a:latin typeface="Arial" panose="020B0604020202020204" pitchFamily="34" charset="0"/>
                <a:ea typeface="Times New Roman" panose="02020603050405020304" pitchFamily="18" charset="0"/>
                <a:cs typeface="Times New Roman" panose="02020603050405020304" pitchFamily="18" charset="0"/>
              </a:rPr>
              <a:t>cálculo actuarial de la prima de tarifa</a:t>
            </a:r>
            <a:r>
              <a:rPr lang="es-MX" sz="2000" dirty="0">
                <a:latin typeface="Arial" panose="020B0604020202020204" pitchFamily="34" charset="0"/>
                <a:ea typeface="Times New Roman" panose="02020603050405020304" pitchFamily="18" charset="0"/>
                <a:cs typeface="Times New Roman" panose="02020603050405020304" pitchFamily="18" charset="0"/>
              </a:rPr>
              <a:t>, y en el que consta la aplicación de los estándares de práctica actuarial</a:t>
            </a:r>
            <a:r>
              <a:rPr lang="es-MX" sz="2000" dirty="0" smtClean="0">
                <a:latin typeface="Arial" panose="020B0604020202020204" pitchFamily="34" charset="0"/>
                <a:ea typeface="Times New Roman" panose="02020603050405020304" pitchFamily="18" charset="0"/>
                <a:cs typeface="Times New Roman" panose="02020603050405020304" pitchFamily="18" charset="0"/>
              </a:rPr>
              <a:t>.</a:t>
            </a:r>
            <a:endParaRPr lang="es-MX" sz="2000" dirty="0">
              <a:solidFill>
                <a:schemeClr val="tx1"/>
              </a:solidFill>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tx1"/>
                </a:solidFill>
              </a:rPr>
              <a:pPr/>
              <a:t>26</a:t>
            </a:fld>
            <a:endParaRPr lang="es-MX" dirty="0">
              <a:solidFill>
                <a:schemeClr val="tx1"/>
              </a:solidFill>
            </a:endParaRPr>
          </a:p>
        </p:txBody>
      </p:sp>
      <p:sp>
        <p:nvSpPr>
          <p:cNvPr id="4" name="3 CuadroTexto"/>
          <p:cNvSpPr txBox="1"/>
          <p:nvPr/>
        </p:nvSpPr>
        <p:spPr>
          <a:xfrm>
            <a:off x="1913648" y="499320"/>
            <a:ext cx="8358816" cy="523220"/>
          </a:xfrm>
          <a:prstGeom prst="rect">
            <a:avLst/>
          </a:prstGeom>
          <a:solidFill>
            <a:schemeClr val="accent3"/>
          </a:solidFill>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s-MX" sz="2800" b="1" dirty="0" smtClean="0">
                <a:latin typeface="Arial" pitchFamily="34" charset="0"/>
                <a:cs typeface="Arial" pitchFamily="34" charset="0"/>
              </a:rPr>
              <a:t>Notas técnicas de los productos</a:t>
            </a:r>
            <a:endParaRPr lang="es-MX" sz="1400" b="1" dirty="0">
              <a:latin typeface="Arial" pitchFamily="34" charset="0"/>
              <a:cs typeface="Arial" pitchFamily="34" charset="0"/>
            </a:endParaRPr>
          </a:p>
        </p:txBody>
      </p:sp>
      <p:sp>
        <p:nvSpPr>
          <p:cNvPr id="5" name="Rectangle 3"/>
          <p:cNvSpPr txBox="1">
            <a:spLocks noChangeArrowheads="1"/>
          </p:cNvSpPr>
          <p:nvPr/>
        </p:nvSpPr>
        <p:spPr bwMode="auto">
          <a:xfrm>
            <a:off x="1085849" y="3728309"/>
            <a:ext cx="10126633" cy="2292979"/>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vert="horz" lIns="91440" tIns="45720" rIns="91440" bIns="45720" rtlCol="0" anchor="ctr" anchorCtr="0">
            <a:normAutofit fontScale="92500" lnSpcReduction="20000"/>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lgn="just">
              <a:lnSpc>
                <a:spcPct val="115000"/>
              </a:lnSpc>
              <a:spcAft>
                <a:spcPts val="0"/>
              </a:spcAft>
              <a:buNone/>
            </a:pPr>
            <a:r>
              <a:rPr lang="es-MX" sz="2200" dirty="0">
                <a:latin typeface="Arial" panose="020B0604020202020204" pitchFamily="34" charset="0"/>
                <a:ea typeface="Times New Roman" panose="02020603050405020304" pitchFamily="18" charset="0"/>
                <a:cs typeface="Times New Roman" panose="02020603050405020304" pitchFamily="18" charset="0"/>
              </a:rPr>
              <a:t>En este documento deben incluirse de manera específica: la definición clara y precisa del tipo de obligación o responsabilidad contractual cubierta, las características, alcances, limitaciones y condiciones del plan de fianzas, las definiciones, conceptos, hipótesis y procedimientos empleados y, en su caso, las estadísticas y datos utilizados en la valoración de las obligaciones o responsabilidades, así como las fuentes de información y cualquier otro elemento necesario para fundamentar actuarialmente la prima</a:t>
            </a:r>
            <a:r>
              <a:rPr lang="es-MX" sz="2200" dirty="0" smtClean="0">
                <a:latin typeface="Arial" panose="020B0604020202020204" pitchFamily="34" charset="0"/>
                <a:ea typeface="Times New Roman" panose="02020603050405020304" pitchFamily="18" charset="0"/>
                <a:cs typeface="Times New Roman" panose="02020603050405020304" pitchFamily="18" charset="0"/>
              </a:rPr>
              <a:t>.</a:t>
            </a:r>
            <a:endParaRPr lang="es-ES" sz="2200" dirty="0">
              <a:solidFill>
                <a:schemeClr val="tx1">
                  <a:lumMod val="85000"/>
                  <a:lumOff val="15000"/>
                </a:schemeClr>
              </a:solidFill>
            </a:endParaRPr>
          </a:p>
        </p:txBody>
      </p:sp>
    </p:spTree>
    <p:extLst>
      <p:ext uri="{BB962C8B-B14F-4D97-AF65-F5344CB8AC3E}">
        <p14:creationId xmlns:p14="http://schemas.microsoft.com/office/powerpoint/2010/main" val="3012892737"/>
      </p:ext>
    </p:ext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6113E31D-E2AB-40D1-8B51-AFA5AFEF393A}" type="slidenum">
              <a:rPr lang="en-US" smtClean="0"/>
              <a:t>27</a:t>
            </a:fld>
            <a:endParaRPr lang="en-US" dirty="0"/>
          </a:p>
        </p:txBody>
      </p:sp>
      <p:sp>
        <p:nvSpPr>
          <p:cNvPr id="2" name="Título 1"/>
          <p:cNvSpPr>
            <a:spLocks noGrp="1"/>
          </p:cNvSpPr>
          <p:nvPr>
            <p:ph type="title" idx="4294967295"/>
          </p:nvPr>
        </p:nvSpPr>
        <p:spPr>
          <a:xfrm>
            <a:off x="1066800" y="542925"/>
            <a:ext cx="10058400" cy="736600"/>
          </a:xfrm>
          <a:solidFill>
            <a:schemeClr val="accent2"/>
          </a:solidFill>
        </p:spPr>
        <p:txBody>
          <a:bodyPr anchor="ctr">
            <a:normAutofit/>
          </a:bodyPr>
          <a:lstStyle/>
          <a:p>
            <a:pPr algn="ctr"/>
            <a:r>
              <a:rPr lang="es-MX" sz="3200" b="1" dirty="0">
                <a:latin typeface="Arial" panose="020B0604020202020204" pitchFamily="34" charset="0"/>
                <a:cs typeface="Arial" panose="020B0604020202020204" pitchFamily="34" charset="0"/>
              </a:rPr>
              <a:t>Características importantes de una nota técnica</a:t>
            </a:r>
            <a:endParaRPr lang="es-MX" sz="3200" dirty="0">
              <a:latin typeface="Arial" panose="020B0604020202020204" pitchFamily="34" charset="0"/>
              <a:cs typeface="Arial" panose="020B0604020202020204" pitchFamily="34" charset="0"/>
            </a:endParaRPr>
          </a:p>
        </p:txBody>
      </p:sp>
      <p:sp>
        <p:nvSpPr>
          <p:cNvPr id="3" name="Marcador de contenido 2"/>
          <p:cNvSpPr>
            <a:spLocks noGrp="1"/>
          </p:cNvSpPr>
          <p:nvPr>
            <p:ph idx="4294967295"/>
          </p:nvPr>
        </p:nvSpPr>
        <p:spPr>
          <a:xfrm>
            <a:off x="1076325" y="1590676"/>
            <a:ext cx="10058400" cy="4278314"/>
          </a:xfr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18900000" scaled="1"/>
            <a:tileRect/>
          </a:gradFill>
        </p:spPr>
        <p:txBody>
          <a:bodyPr/>
          <a:lstStyle/>
          <a:p>
            <a:pPr algn="just">
              <a:lnSpc>
                <a:spcPct val="115000"/>
              </a:lnSpc>
              <a:spcAft>
                <a:spcPts val="1000"/>
              </a:spcAft>
            </a:pPr>
            <a:r>
              <a:rPr lang="es-MX" b="1" dirty="0">
                <a:solidFill>
                  <a:schemeClr val="accent2">
                    <a:lumMod val="75000"/>
                  </a:schemeClr>
                </a:solidFill>
                <a:latin typeface="Arial" panose="020B0604020202020204" pitchFamily="34" charset="0"/>
                <a:ea typeface="Calibri" panose="020F0502020204030204"/>
                <a:cs typeface="Times New Roman" panose="02020603050405020304" pitchFamily="18" charset="0"/>
              </a:rPr>
              <a:t>1. </a:t>
            </a:r>
            <a:r>
              <a:rPr lang="es-MX" dirty="0">
                <a:latin typeface="Arial" panose="020B0604020202020204" pitchFamily="34" charset="0"/>
                <a:ea typeface="Calibri" panose="020F0502020204030204"/>
                <a:cs typeface="Times New Roman" panose="02020603050405020304" pitchFamily="18" charset="0"/>
              </a:rPr>
              <a:t>La Nota Técnica deberá ser elaborada y firmada por un actuario certificado en fianzas,  quien deberá verificar que la estadística utilizada para el cálculo de las tarifas, corresponde a la experiencia de la institución y que los procedimientos actuariales y estadísticos utilizados para la determinación de la prima sean correctos. Asimismo, el actuario deberá verificar que la Nota Técnica incluya todos los elementos señalados, así como la información correspondiente a estadísticas, datos o parámetros que hayan sido utilizados en la elaboración de la misma.</a:t>
            </a:r>
            <a:endParaRPr lang="es-MX" dirty="0">
              <a:ea typeface="Calibri" panose="020F0502020204030204"/>
              <a:cs typeface="Times New Roman" panose="02020603050405020304" pitchFamily="18" charset="0"/>
            </a:endParaRPr>
          </a:p>
          <a:p>
            <a:pPr algn="just">
              <a:spcAft>
                <a:spcPts val="0"/>
              </a:spcAft>
            </a:pPr>
            <a:r>
              <a:rPr lang="es-MX" sz="1600" dirty="0">
                <a:ea typeface="Calibri" panose="020F0502020204030204"/>
                <a:cs typeface="Times New Roman" panose="02020603050405020304" pitchFamily="18" charset="0"/>
              </a:rPr>
              <a:t>Para efectos de la determinación de la prima base deberá utilizarse la estadística de la institución o, en su defecto, ante la carencia de una estadística propia o que tal estadística sea insuficiente a juicio del actuario, se podrá adoptar de manera transitoria la información estadística del mercado, hasta que la institución cuente con una estadística propia</a:t>
            </a:r>
            <a:r>
              <a:rPr lang="es-MX" sz="1600" dirty="0" smtClean="0">
                <a:ea typeface="Calibri" panose="020F0502020204030204"/>
                <a:cs typeface="Times New Roman" panose="02020603050405020304" pitchFamily="18" charset="0"/>
              </a:rPr>
              <a:t>.</a:t>
            </a:r>
            <a:endParaRPr lang="es-MX" sz="1600" dirty="0">
              <a:ea typeface="Calibri" panose="020F0502020204030204"/>
              <a:cs typeface="Times New Roman" panose="02020603050405020304" pitchFamily="18" charset="0"/>
            </a:endParaRPr>
          </a:p>
        </p:txBody>
      </p:sp>
    </p:spTree>
    <p:extLst>
      <p:ext uri="{BB962C8B-B14F-4D97-AF65-F5344CB8AC3E}">
        <p14:creationId xmlns:p14="http://schemas.microsoft.com/office/powerpoint/2010/main" val="3198122892"/>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tx1"/>
                </a:solidFill>
              </a:rPr>
              <a:pPr/>
              <a:t>28</a:t>
            </a:fld>
            <a:endParaRPr lang="es-MX" dirty="0">
              <a:solidFill>
                <a:schemeClr val="tx1"/>
              </a:solidFill>
            </a:endParaRPr>
          </a:p>
        </p:txBody>
      </p:sp>
      <p:sp>
        <p:nvSpPr>
          <p:cNvPr id="4" name="3 CuadroTexto"/>
          <p:cNvSpPr txBox="1"/>
          <p:nvPr/>
        </p:nvSpPr>
        <p:spPr>
          <a:xfrm>
            <a:off x="1085849" y="499320"/>
            <a:ext cx="10126633" cy="489749"/>
          </a:xfrm>
          <a:prstGeom prst="rect">
            <a:avLst/>
          </a:prstGeom>
          <a:solidFill>
            <a:schemeClr val="accent3"/>
          </a:solidFill>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lnSpc>
                <a:spcPct val="115000"/>
              </a:lnSpc>
              <a:spcAft>
                <a:spcPts val="1000"/>
              </a:spcAft>
            </a:pPr>
            <a:r>
              <a:rPr lang="es-MX" sz="2400" dirty="0">
                <a:latin typeface="Arial" panose="020B0604020202020204" pitchFamily="34" charset="0"/>
                <a:ea typeface="Calibri" panose="020F0502020204030204"/>
                <a:cs typeface="Times New Roman" panose="02020603050405020304" pitchFamily="18" charset="0"/>
              </a:rPr>
              <a:t>La Nota Técnica deberá estar integrada con el siguiente contenido:</a:t>
            </a:r>
            <a:endParaRPr lang="es-MX" sz="2400" dirty="0">
              <a:ea typeface="Calibri" panose="020F0502020204030204"/>
              <a:cs typeface="Times New Roman" panose="02020603050405020304" pitchFamily="18" charset="0"/>
            </a:endParaRPr>
          </a:p>
        </p:txBody>
      </p:sp>
      <p:sp>
        <p:nvSpPr>
          <p:cNvPr id="5" name="Rectangle 3"/>
          <p:cNvSpPr txBox="1">
            <a:spLocks noChangeArrowheads="1"/>
          </p:cNvSpPr>
          <p:nvPr/>
        </p:nvSpPr>
        <p:spPr bwMode="auto">
          <a:xfrm>
            <a:off x="1085849" y="1119117"/>
            <a:ext cx="10126633" cy="4902172"/>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vert="horz" lIns="91440" tIns="45720" rIns="91440" bIns="45720" rtlCol="0" anchor="ctr" anchorCtr="0">
            <a:normAutofit fontScale="92500" lnSpcReduction="20000"/>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342900" lvl="0" indent="-342900" algn="just">
              <a:lnSpc>
                <a:spcPct val="115000"/>
              </a:lnSpc>
              <a:spcAft>
                <a:spcPts val="0"/>
              </a:spcAft>
              <a:buFont typeface="Symbol" panose="05050102010706020507" pitchFamily="18" charset="2"/>
              <a:buChar char=""/>
            </a:pPr>
            <a:r>
              <a:rPr lang="es-MX" sz="2000" b="1" dirty="0">
                <a:latin typeface="Arial" panose="020B0604020202020204" pitchFamily="34" charset="0"/>
                <a:ea typeface="Calibri" panose="020F0502020204030204"/>
                <a:cs typeface="Times New Roman" panose="02020603050405020304" pitchFamily="18" charset="0"/>
              </a:rPr>
              <a:t>Nombre</a:t>
            </a:r>
            <a:r>
              <a:rPr lang="es-MX" sz="2000" dirty="0">
                <a:latin typeface="Arial" panose="020B0604020202020204" pitchFamily="34" charset="0"/>
                <a:ea typeface="Calibri" panose="020F0502020204030204"/>
                <a:cs typeface="Times New Roman" panose="02020603050405020304" pitchFamily="18" charset="0"/>
              </a:rPr>
              <a:t> y descripción del </a:t>
            </a:r>
            <a:r>
              <a:rPr lang="es-MX" sz="2000" dirty="0" smtClean="0">
                <a:latin typeface="Arial" panose="020B0604020202020204" pitchFamily="34" charset="0"/>
                <a:ea typeface="Calibri" panose="020F0502020204030204"/>
                <a:cs typeface="Times New Roman" panose="02020603050405020304" pitchFamily="18" charset="0"/>
              </a:rPr>
              <a:t>producto así </a:t>
            </a:r>
            <a:r>
              <a:rPr lang="es-MX" sz="2000" dirty="0">
                <a:latin typeface="Arial" panose="020B0604020202020204" pitchFamily="34" charset="0"/>
                <a:ea typeface="Calibri" panose="020F0502020204030204"/>
                <a:cs typeface="Times New Roman" panose="02020603050405020304" pitchFamily="18" charset="0"/>
              </a:rPr>
              <a:t>como el ramo o sobramos  al que corresponda.</a:t>
            </a:r>
            <a:endParaRPr lang="es-MX" sz="2000" dirty="0">
              <a:ea typeface="Calibri" panose="020F0502020204030204"/>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es-MX" sz="2000" b="1" dirty="0">
                <a:latin typeface="Arial" panose="020B0604020202020204" pitchFamily="34" charset="0"/>
                <a:ea typeface="Calibri" panose="020F0502020204030204"/>
                <a:cs typeface="Times New Roman" panose="02020603050405020304" pitchFamily="18" charset="0"/>
              </a:rPr>
              <a:t>Objeto:</a:t>
            </a:r>
            <a:r>
              <a:rPr lang="es-MX" sz="2000" dirty="0">
                <a:latin typeface="Arial" panose="020B0604020202020204" pitchFamily="34" charset="0"/>
                <a:ea typeface="Calibri" panose="020F0502020204030204"/>
                <a:cs typeface="Times New Roman" panose="02020603050405020304" pitchFamily="18" charset="0"/>
              </a:rPr>
              <a:t> Se indicará cuál es la obligación o responsabilidad cubierta por el tipo de fianza que se pretende comercializar.	</a:t>
            </a:r>
            <a:endParaRPr lang="es-MX" sz="2000" dirty="0">
              <a:ea typeface="Calibri" panose="020F0502020204030204"/>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es-MX" sz="2000" b="1" dirty="0">
                <a:latin typeface="Arial" panose="020B0604020202020204" pitchFamily="34" charset="0"/>
                <a:ea typeface="Calibri" panose="020F0502020204030204"/>
                <a:cs typeface="Times New Roman" panose="02020603050405020304" pitchFamily="18" charset="0"/>
              </a:rPr>
              <a:t>Prima Base: </a:t>
            </a:r>
            <a:r>
              <a:rPr lang="es-MX" sz="2000" dirty="0">
                <a:latin typeface="Arial" panose="020B0604020202020204" pitchFamily="34" charset="0"/>
                <a:ea typeface="Calibri" panose="020F0502020204030204"/>
                <a:cs typeface="Times New Roman" panose="02020603050405020304" pitchFamily="18" charset="0"/>
              </a:rPr>
              <a:t>La Prima Base se deberá calcular como el producto del índice de reclamaciones pagadas (IRP) por el monto afianzado suscrito (MAS).</a:t>
            </a:r>
            <a:endParaRPr lang="es-MX" sz="2000" dirty="0">
              <a:ea typeface="Calibri" panose="020F0502020204030204"/>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es-MX" sz="2000" b="1" dirty="0">
                <a:latin typeface="Arial" panose="020B0604020202020204" pitchFamily="34" charset="0"/>
                <a:ea typeface="Calibri" panose="020F0502020204030204"/>
                <a:cs typeface="Times New Roman" panose="02020603050405020304" pitchFamily="18" charset="0"/>
              </a:rPr>
              <a:t>El índice de reclamaciones pagadas </a:t>
            </a:r>
            <a:r>
              <a:rPr lang="es-MX" sz="2000" dirty="0">
                <a:latin typeface="Arial" panose="020B0604020202020204" pitchFamily="34" charset="0"/>
                <a:ea typeface="Calibri" panose="020F0502020204030204"/>
                <a:cs typeface="Times New Roman" panose="02020603050405020304" pitchFamily="18" charset="0"/>
              </a:rPr>
              <a:t>se deberá calcular como el valor estimado del índice de reclamaciones (IRP) que resulte de dividir las reclamaciones pagadas provenientes de fianzas emitidas en un determinado año t (</a:t>
            </a:r>
            <a:r>
              <a:rPr lang="es-MX" sz="2000" dirty="0" err="1">
                <a:latin typeface="Arial" panose="020B0604020202020204" pitchFamily="34" charset="0"/>
                <a:ea typeface="Calibri" panose="020F0502020204030204"/>
                <a:cs typeface="Times New Roman" panose="02020603050405020304" pitchFamily="18" charset="0"/>
              </a:rPr>
              <a:t>RPt</a:t>
            </a:r>
            <a:r>
              <a:rPr lang="es-MX" sz="2000" dirty="0">
                <a:latin typeface="Arial" panose="020B0604020202020204" pitchFamily="34" charset="0"/>
                <a:ea typeface="Calibri" panose="020F0502020204030204"/>
                <a:cs typeface="Times New Roman" panose="02020603050405020304" pitchFamily="18" charset="0"/>
              </a:rPr>
              <a:t>) entre el monto afianzado de las pólizas emitidas en el año del cual provienen las citadas reclamaciones (</a:t>
            </a:r>
            <a:r>
              <a:rPr lang="es-MX" sz="2000" dirty="0" err="1">
                <a:latin typeface="Arial" panose="020B0604020202020204" pitchFamily="34" charset="0"/>
                <a:ea typeface="Calibri" panose="020F0502020204030204"/>
                <a:cs typeface="Times New Roman" panose="02020603050405020304" pitchFamily="18" charset="0"/>
              </a:rPr>
              <a:t>RFVt</a:t>
            </a:r>
            <a:r>
              <a:rPr lang="es-MX" sz="2000" dirty="0">
                <a:latin typeface="Arial" panose="020B0604020202020204" pitchFamily="34" charset="0"/>
                <a:ea typeface="Calibri" panose="020F0502020204030204"/>
                <a:cs typeface="Times New Roman" panose="02020603050405020304" pitchFamily="18" charset="0"/>
              </a:rPr>
              <a:t>).</a:t>
            </a:r>
            <a:endParaRPr lang="es-MX" sz="2000" dirty="0">
              <a:ea typeface="Calibri" panose="020F0502020204030204"/>
              <a:cs typeface="Times New Roman" panose="02020603050405020304" pitchFamily="18" charset="0"/>
            </a:endParaRPr>
          </a:p>
          <a:p>
            <a:pPr marL="342900" lvl="0" indent="-342900" algn="just">
              <a:lnSpc>
                <a:spcPct val="115000"/>
              </a:lnSpc>
              <a:spcAft>
                <a:spcPts val="1000"/>
              </a:spcAft>
              <a:buFont typeface="Symbol" panose="05050102010706020507" pitchFamily="18" charset="2"/>
              <a:buChar char=""/>
            </a:pPr>
            <a:r>
              <a:rPr lang="es-MX" sz="2000" b="1" dirty="0">
                <a:latin typeface="Arial" panose="020B0604020202020204" pitchFamily="34" charset="0"/>
                <a:ea typeface="Calibri" panose="020F0502020204030204"/>
                <a:cs typeface="Times New Roman" panose="02020603050405020304" pitchFamily="18" charset="0"/>
              </a:rPr>
              <a:t>El valor estimado del índice de reclamaciones pagadas </a:t>
            </a:r>
            <a:r>
              <a:rPr lang="es-MX" sz="2000" dirty="0">
                <a:latin typeface="Arial" panose="020B0604020202020204" pitchFamily="34" charset="0"/>
                <a:ea typeface="Calibri" panose="020F0502020204030204"/>
                <a:cs typeface="Times New Roman" panose="02020603050405020304" pitchFamily="18" charset="0"/>
              </a:rPr>
              <a:t>(IRP) deberá calcularse con información estadística de la compañía de al menos los últimos dos años, y mediante métodos actuariales y estadísticos, que permitan determinar el referido índice con un alto grado de confiabilidad.</a:t>
            </a:r>
            <a:endParaRPr lang="es-MX" sz="2000" dirty="0">
              <a:ea typeface="Calibri" panose="020F0502020204030204"/>
              <a:cs typeface="Times New Roman" panose="02020603050405020304" pitchFamily="18" charset="0"/>
            </a:endParaRPr>
          </a:p>
          <a:p>
            <a:r>
              <a:rPr lang="es-MX" sz="2000" b="1" dirty="0">
                <a:latin typeface="Arial" panose="020B0604020202020204" pitchFamily="34" charset="0"/>
                <a:ea typeface="Calibri" panose="020F0502020204030204"/>
              </a:rPr>
              <a:t>Primas de Tarifa</a:t>
            </a:r>
            <a:r>
              <a:rPr lang="es-MX" sz="2000" dirty="0">
                <a:latin typeface="Arial" panose="020B0604020202020204" pitchFamily="34" charset="0"/>
                <a:ea typeface="Calibri" panose="020F0502020204030204"/>
              </a:rPr>
              <a:t>: La Prima de Tarifa deberá determinarse como la Prima Base más los recargos por concepto de gastos de administración, adquisición y margen de utilidad</a:t>
            </a:r>
            <a:r>
              <a:rPr lang="es-MX" sz="2200" dirty="0" smtClean="0">
                <a:latin typeface="Arial" panose="020B0604020202020204" pitchFamily="34" charset="0"/>
                <a:ea typeface="Times New Roman" panose="02020603050405020304" pitchFamily="18" charset="0"/>
                <a:cs typeface="Times New Roman" panose="02020603050405020304" pitchFamily="18" charset="0"/>
              </a:rPr>
              <a:t>.</a:t>
            </a:r>
            <a:endParaRPr lang="es-ES" sz="2200" dirty="0">
              <a:solidFill>
                <a:schemeClr val="tx1">
                  <a:lumMod val="85000"/>
                  <a:lumOff val="15000"/>
                </a:schemeClr>
              </a:solidFill>
            </a:endParaRPr>
          </a:p>
        </p:txBody>
      </p:sp>
    </p:spTree>
    <p:extLst>
      <p:ext uri="{BB962C8B-B14F-4D97-AF65-F5344CB8AC3E}">
        <p14:creationId xmlns:p14="http://schemas.microsoft.com/office/powerpoint/2010/main" val="2407581532"/>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6113E31D-E2AB-40D1-8B51-AFA5AFEF393A}" type="slidenum">
              <a:rPr lang="en-US" smtClean="0"/>
              <a:t>29</a:t>
            </a:fld>
            <a:endParaRPr lang="en-US" dirty="0"/>
          </a:p>
        </p:txBody>
      </p:sp>
      <p:sp>
        <p:nvSpPr>
          <p:cNvPr id="2" name="Título 1"/>
          <p:cNvSpPr>
            <a:spLocks noGrp="1"/>
          </p:cNvSpPr>
          <p:nvPr>
            <p:ph type="title" idx="4294967295"/>
          </p:nvPr>
        </p:nvSpPr>
        <p:spPr>
          <a:xfrm>
            <a:off x="1066800" y="542925"/>
            <a:ext cx="10058400" cy="736600"/>
          </a:xfrm>
          <a:solidFill>
            <a:schemeClr val="accent2"/>
          </a:solidFill>
        </p:spPr>
        <p:txBody>
          <a:bodyPr anchor="ctr">
            <a:normAutofit/>
          </a:bodyPr>
          <a:lstStyle/>
          <a:p>
            <a:pPr algn="ctr"/>
            <a:r>
              <a:rPr lang="es-MX" sz="3200" b="1" dirty="0">
                <a:latin typeface="Arial" panose="020B0604020202020204" pitchFamily="34" charset="0"/>
                <a:cs typeface="Arial" panose="020B0604020202020204" pitchFamily="34" charset="0"/>
              </a:rPr>
              <a:t>Características importantes de una nota técnica</a:t>
            </a:r>
            <a:endParaRPr lang="es-MX" sz="3200" dirty="0">
              <a:latin typeface="Arial" panose="020B0604020202020204" pitchFamily="34" charset="0"/>
              <a:cs typeface="Arial" panose="020B0604020202020204" pitchFamily="34" charset="0"/>
            </a:endParaRPr>
          </a:p>
        </p:txBody>
      </p:sp>
      <p:sp>
        <p:nvSpPr>
          <p:cNvPr id="3" name="Marcador de contenido 2"/>
          <p:cNvSpPr>
            <a:spLocks noGrp="1"/>
          </p:cNvSpPr>
          <p:nvPr>
            <p:ph idx="4294967295"/>
          </p:nvPr>
        </p:nvSpPr>
        <p:spPr>
          <a:xfrm>
            <a:off x="1076325" y="1590676"/>
            <a:ext cx="10058400" cy="4278314"/>
          </a:xfr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100000" t="100000"/>
            </a:path>
            <a:tileRect r="-100000" b="-100000"/>
          </a:gradFill>
        </p:spPr>
        <p:txBody>
          <a:bodyPr>
            <a:normAutofit/>
          </a:bodyPr>
          <a:lstStyle/>
          <a:p>
            <a:pPr algn="just">
              <a:lnSpc>
                <a:spcPct val="115000"/>
              </a:lnSpc>
              <a:spcAft>
                <a:spcPts val="1000"/>
              </a:spcAft>
            </a:pPr>
            <a:r>
              <a:rPr lang="es-MX" b="1" dirty="0" smtClean="0">
                <a:solidFill>
                  <a:schemeClr val="accent2">
                    <a:lumMod val="75000"/>
                  </a:schemeClr>
                </a:solidFill>
                <a:latin typeface="Arial" panose="020B0604020202020204" pitchFamily="34" charset="0"/>
                <a:ea typeface="Calibri" panose="020F0502020204030204"/>
                <a:cs typeface="Times New Roman" panose="02020603050405020304" pitchFamily="18" charset="0"/>
              </a:rPr>
              <a:t>2. </a:t>
            </a:r>
            <a:r>
              <a:rPr lang="es-MX" dirty="0" smtClean="0">
                <a:latin typeface="Arial" panose="020B0604020202020204" pitchFamily="34" charset="0"/>
                <a:ea typeface="Calibri" panose="020F0502020204030204"/>
                <a:cs typeface="Times New Roman" panose="02020603050405020304" pitchFamily="18" charset="0"/>
              </a:rPr>
              <a:t>En </a:t>
            </a:r>
            <a:r>
              <a:rPr lang="es-MX" dirty="0">
                <a:latin typeface="Arial" panose="020B0604020202020204" pitchFamily="34" charset="0"/>
                <a:ea typeface="Calibri" panose="020F0502020204030204"/>
                <a:cs typeface="Times New Roman" panose="02020603050405020304" pitchFamily="18" charset="0"/>
              </a:rPr>
              <a:t>el desarrollo y contenido de una Nota Técnica, no se podrá hacer referencia a procedimientos o parámetros establecidos en textos, publicaciones o en Notas Técnicas registradas previamente.</a:t>
            </a:r>
            <a:endParaRPr lang="es-MX" dirty="0">
              <a:ea typeface="Calibri" panose="020F0502020204030204"/>
              <a:cs typeface="Times New Roman" panose="02020603050405020304" pitchFamily="18" charset="0"/>
            </a:endParaRPr>
          </a:p>
          <a:p>
            <a:pPr algn="just">
              <a:lnSpc>
                <a:spcPct val="115000"/>
              </a:lnSpc>
              <a:spcAft>
                <a:spcPts val="1000"/>
              </a:spcAft>
            </a:pPr>
            <a:r>
              <a:rPr lang="es-MX" b="1" dirty="0">
                <a:solidFill>
                  <a:schemeClr val="accent2">
                    <a:lumMod val="75000"/>
                  </a:schemeClr>
                </a:solidFill>
                <a:latin typeface="Arial" panose="020B0604020202020204" pitchFamily="34" charset="0"/>
                <a:ea typeface="Calibri" panose="020F0502020204030204"/>
                <a:cs typeface="Times New Roman" panose="02020603050405020304" pitchFamily="18" charset="0"/>
              </a:rPr>
              <a:t>3. </a:t>
            </a:r>
            <a:r>
              <a:rPr lang="es-MX" dirty="0">
                <a:latin typeface="Arial" panose="020B0604020202020204" pitchFamily="34" charset="0"/>
                <a:ea typeface="Calibri" panose="020F0502020204030204"/>
                <a:cs typeface="Times New Roman" panose="02020603050405020304" pitchFamily="18" charset="0"/>
              </a:rPr>
              <a:t>En los casos que proceda la suspensión de la Nota Técnica, las Instituciones, deberán dentro de un plazo máximo de cinco días hábiles a partir de aquél en el que fue notificada la suspensión, dejar de ofrecer y contratar el producto correspondiente, hasta en tanto se integre la Nota Técnica conforme al precepto legal invocado.</a:t>
            </a:r>
            <a:endParaRPr lang="es-MX" dirty="0">
              <a:ea typeface="Calibri" panose="020F0502020204030204"/>
              <a:cs typeface="Times New Roman" panose="02020603050405020304" pitchFamily="18" charset="0"/>
            </a:endParaRPr>
          </a:p>
          <a:p>
            <a:endParaRPr lang="es-MX" dirty="0"/>
          </a:p>
        </p:txBody>
      </p:sp>
    </p:spTree>
    <p:extLst>
      <p:ext uri="{BB962C8B-B14F-4D97-AF65-F5344CB8AC3E}">
        <p14:creationId xmlns:p14="http://schemas.microsoft.com/office/powerpoint/2010/main" val="3250087100"/>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16080" y="188640"/>
            <a:ext cx="2857496" cy="720080"/>
          </a:xfrm>
        </p:spPr>
        <p:txBody>
          <a:bodyPr>
            <a:normAutofit fontScale="90000"/>
          </a:bodyPr>
          <a:lstStyle/>
          <a:p>
            <a:pPr algn="r">
              <a:lnSpc>
                <a:spcPct val="100000"/>
              </a:lnSpc>
            </a:pPr>
            <a:r>
              <a:rPr lang="es-ES" sz="3100" dirty="0"/>
              <a:t/>
            </a:r>
            <a:br>
              <a:rPr lang="es-ES" sz="3100" dirty="0"/>
            </a:br>
            <a:r>
              <a:rPr lang="es-ES" sz="3100" dirty="0"/>
              <a:t/>
            </a:r>
            <a:br>
              <a:rPr lang="es-ES" sz="3100" dirty="0"/>
            </a:br>
            <a:r>
              <a:rPr lang="es-ES" sz="3100" dirty="0"/>
              <a:t/>
            </a:r>
            <a:br>
              <a:rPr lang="es-ES" sz="3100" dirty="0"/>
            </a:br>
            <a:r>
              <a:rPr lang="es-ES" sz="3100" dirty="0"/>
              <a:t/>
            </a:r>
            <a:br>
              <a:rPr lang="es-ES" sz="3100" dirty="0"/>
            </a:br>
            <a:r>
              <a:rPr lang="es-ES" sz="3100" dirty="0"/>
              <a:t/>
            </a:r>
            <a:br>
              <a:rPr lang="es-ES" sz="3100" dirty="0"/>
            </a:br>
            <a:r>
              <a:rPr lang="es-ES" sz="3100" dirty="0"/>
              <a:t/>
            </a:r>
            <a:br>
              <a:rPr lang="es-ES" sz="3100" dirty="0"/>
            </a:br>
            <a:r>
              <a:rPr lang="es-ES" sz="3100" dirty="0"/>
              <a:t/>
            </a:r>
            <a:br>
              <a:rPr lang="es-ES" sz="3100" dirty="0"/>
            </a:br>
            <a:r>
              <a:rPr lang="es-ES" sz="3100" dirty="0">
                <a:solidFill>
                  <a:srgbClr val="0070C0"/>
                </a:solidFill>
              </a:rPr>
              <a:t>F</a:t>
            </a:r>
            <a:r>
              <a:rPr lang="es-ES" sz="1600" dirty="0">
                <a:solidFill>
                  <a:srgbClr val="2F5897"/>
                </a:solidFill>
              </a:rPr>
              <a:t>ACULTAD DE ECONOMÍA</a:t>
            </a:r>
            <a:br>
              <a:rPr lang="es-ES" sz="1600" dirty="0">
                <a:solidFill>
                  <a:srgbClr val="2F5897"/>
                </a:solidFill>
              </a:rPr>
            </a:br>
            <a:r>
              <a:rPr lang="es-ES" sz="1600" dirty="0">
                <a:solidFill>
                  <a:srgbClr val="2F5897"/>
                </a:solidFill>
              </a:rPr>
              <a:t>LICENCIATURA EN ACTUARÍA</a:t>
            </a:r>
            <a:endParaRPr lang="es-MX" dirty="0"/>
          </a:p>
        </p:txBody>
      </p:sp>
      <p:sp>
        <p:nvSpPr>
          <p:cNvPr id="3" name="2 Marcador de número de diapositiva"/>
          <p:cNvSpPr>
            <a:spLocks noGrp="1"/>
          </p:cNvSpPr>
          <p:nvPr>
            <p:ph type="sldNum" sz="quarter" idx="12"/>
          </p:nvPr>
        </p:nvSpPr>
        <p:spPr/>
        <p:txBody>
          <a:bodyPr/>
          <a:lstStyle/>
          <a:p>
            <a:r>
              <a:rPr lang="es-MX" dirty="0" smtClean="0">
                <a:solidFill>
                  <a:schemeClr val="bg1">
                    <a:lumMod val="85000"/>
                  </a:schemeClr>
                </a:solidFill>
              </a:rPr>
              <a:t>3</a:t>
            </a:r>
            <a:endParaRPr lang="es-MX" dirty="0">
              <a:solidFill>
                <a:schemeClr val="bg1">
                  <a:lumMod val="85000"/>
                </a:schemeClr>
              </a:solidFill>
            </a:endParaRPr>
          </a:p>
        </p:txBody>
      </p:sp>
      <p:pic>
        <p:nvPicPr>
          <p:cNvPr id="4" name="Picture 3"/>
          <p:cNvPicPr>
            <a:picLocks noChangeAspect="1" noChangeArrowheads="1"/>
          </p:cNvPicPr>
          <p:nvPr/>
        </p:nvPicPr>
        <p:blipFill>
          <a:blip r:embed="rId2"/>
          <a:srcRect/>
          <a:stretch>
            <a:fillRect/>
          </a:stretch>
        </p:blipFill>
        <p:spPr bwMode="auto">
          <a:xfrm>
            <a:off x="9768408" y="249194"/>
            <a:ext cx="701220" cy="628462"/>
          </a:xfrm>
          <a:prstGeom prst="rect">
            <a:avLst/>
          </a:prstGeom>
          <a:noFill/>
          <a:ln w="9525">
            <a:solidFill>
              <a:schemeClr val="accent3">
                <a:lumMod val="75000"/>
              </a:schemeClr>
            </a:solidFill>
            <a:miter lim="800000"/>
            <a:headEnd/>
            <a:tailEnd/>
          </a:ln>
        </p:spPr>
      </p:pic>
      <p:sp>
        <p:nvSpPr>
          <p:cNvPr id="5" name="4 CuadroTexto"/>
          <p:cNvSpPr txBox="1"/>
          <p:nvPr/>
        </p:nvSpPr>
        <p:spPr>
          <a:xfrm>
            <a:off x="2423592" y="943307"/>
            <a:ext cx="3240360" cy="646331"/>
          </a:xfrm>
          <a:prstGeom prst="rect">
            <a:avLst/>
          </a:prstGeom>
          <a:solidFill>
            <a:schemeClr val="accent3">
              <a:lumMod val="60000"/>
              <a:lumOff val="40000"/>
            </a:schemeClr>
          </a:solidFill>
          <a:ln>
            <a:solidFill>
              <a:schemeClr val="tx1"/>
            </a:solidFill>
          </a:ln>
        </p:spPr>
        <p:txBody>
          <a:bodyPr wrap="square" rtlCol="0">
            <a:spAutoFit/>
          </a:bodyPr>
          <a:lstStyle/>
          <a:p>
            <a:pPr algn="ctr"/>
            <a:r>
              <a:rPr lang="es-ES" sz="3600" dirty="0">
                <a:ln w="18415" cmpd="sng">
                  <a:solidFill>
                    <a:srgbClr val="FFFFFF"/>
                  </a:solidFill>
                  <a:prstDash val="solid"/>
                </a:ln>
                <a:solidFill>
                  <a:srgbClr val="FFFFFF"/>
                </a:solidFill>
                <a:effectLst>
                  <a:outerShdw blurRad="63500" dir="3600000" algn="tl" rotWithShape="0">
                    <a:srgbClr val="000000">
                      <a:alpha val="70000"/>
                    </a:srgbClr>
                  </a:outerShdw>
                </a:effectLst>
              </a:rPr>
              <a:t>CONTENIDO</a:t>
            </a:r>
            <a:endParaRPr lang="es-MX"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6" name="5 Tabla"/>
          <p:cNvGraphicFramePr>
            <a:graphicFrameLocks noGrp="1"/>
          </p:cNvGraphicFramePr>
          <p:nvPr>
            <p:extLst>
              <p:ext uri="{D42A27DB-BD31-4B8C-83A1-F6EECF244321}">
                <p14:modId xmlns:p14="http://schemas.microsoft.com/office/powerpoint/2010/main" val="3986331034"/>
              </p:ext>
            </p:extLst>
          </p:nvPr>
        </p:nvGraphicFramePr>
        <p:xfrm>
          <a:off x="2351583" y="2084040"/>
          <a:ext cx="8036425" cy="3505200"/>
        </p:xfrm>
        <a:graphic>
          <a:graphicData uri="http://schemas.openxmlformats.org/drawingml/2006/table">
            <a:tbl>
              <a:tblPr firstRow="1" bandRow="1">
                <a:tableStyleId>{85BE263C-DBD7-4A20-BB59-AAB30ACAA65A}</a:tableStyleId>
              </a:tblPr>
              <a:tblGrid>
                <a:gridCol w="7546465"/>
                <a:gridCol w="489960"/>
              </a:tblGrid>
              <a:tr h="2952328">
                <a:tc>
                  <a:txBody>
                    <a:bodyPr/>
                    <a:lstStyle/>
                    <a:p>
                      <a:pPr algn="r"/>
                      <a:r>
                        <a:rPr lang="es-MX" sz="2000" dirty="0" smtClean="0"/>
                        <a:t>Guión</a:t>
                      </a:r>
                      <a:r>
                        <a:rPr lang="es-MX" sz="2000" baseline="0" dirty="0" smtClean="0"/>
                        <a:t> Explicativo</a:t>
                      </a:r>
                    </a:p>
                    <a:p>
                      <a:pPr algn="r"/>
                      <a:endParaRPr lang="es-MX" sz="2000" dirty="0" smtClean="0"/>
                    </a:p>
                    <a:p>
                      <a:pPr algn="r"/>
                      <a:r>
                        <a:rPr lang="es-MX" sz="2400" dirty="0" smtClean="0"/>
                        <a:t>Instituciones</a:t>
                      </a:r>
                      <a:r>
                        <a:rPr lang="es-MX" sz="2400" baseline="0" dirty="0" smtClean="0"/>
                        <a:t> de Fianzas</a:t>
                      </a:r>
                      <a:endParaRPr lang="es-MX" sz="2400" dirty="0" smtClean="0"/>
                    </a:p>
                    <a:p>
                      <a:pPr algn="r"/>
                      <a:r>
                        <a:rPr lang="es-ES" sz="2000" dirty="0" smtClean="0"/>
                        <a:t>Introducción</a:t>
                      </a:r>
                      <a:r>
                        <a:rPr lang="es-ES" sz="2000" baseline="0" dirty="0" smtClean="0"/>
                        <a:t> </a:t>
                      </a:r>
                      <a:endParaRPr lang="es-MX" sz="2000" dirty="0" smtClean="0"/>
                    </a:p>
                    <a:p>
                      <a:pPr algn="r"/>
                      <a:r>
                        <a:rPr lang="es-MX" sz="2000" dirty="0" smtClean="0"/>
                        <a:t>Concepto</a:t>
                      </a:r>
                      <a:r>
                        <a:rPr lang="es-MX" sz="2000" baseline="0" dirty="0" smtClean="0"/>
                        <a:t> de Entidades Afianzadora</a:t>
                      </a:r>
                      <a:r>
                        <a:rPr lang="es-MX" sz="2000" dirty="0" smtClean="0"/>
                        <a:t>s</a:t>
                      </a:r>
                    </a:p>
                    <a:p>
                      <a:pPr algn="r"/>
                      <a:r>
                        <a:rPr lang="es-MX" sz="2000" dirty="0" smtClean="0"/>
                        <a:t>Operaciones</a:t>
                      </a:r>
                      <a:r>
                        <a:rPr lang="es-MX" sz="2000" baseline="0" dirty="0" smtClean="0"/>
                        <a:t> de las Afianzadoras</a:t>
                      </a:r>
                      <a:r>
                        <a:rPr lang="es-MX" sz="2000" dirty="0" smtClean="0"/>
                        <a:t>  </a:t>
                      </a:r>
                    </a:p>
                    <a:p>
                      <a:pPr algn="r"/>
                      <a:r>
                        <a:rPr lang="es-MX" sz="2000" baseline="0" dirty="0" smtClean="0"/>
                        <a:t>Características de las Afianzadoras</a:t>
                      </a:r>
                      <a:endParaRPr lang="es-MX" sz="2000" dirty="0" smtClean="0"/>
                    </a:p>
                    <a:p>
                      <a:pPr algn="r"/>
                      <a:r>
                        <a:rPr lang="es-MX" sz="2000" baseline="0" dirty="0" smtClean="0"/>
                        <a:t>Notas técnicas de los productos</a:t>
                      </a:r>
                    </a:p>
                    <a:p>
                      <a:pPr algn="r"/>
                      <a:endParaRPr lang="es-MX" sz="2000" dirty="0" smtClean="0"/>
                    </a:p>
                    <a:p>
                      <a:pPr algn="r"/>
                      <a:r>
                        <a:rPr lang="es-MX" sz="2000" dirty="0" smtClean="0"/>
                        <a:t>Conclusiones</a:t>
                      </a:r>
                    </a:p>
                    <a:p>
                      <a:pPr algn="r"/>
                      <a:r>
                        <a:rPr lang="es-MX" sz="2000" dirty="0" smtClean="0"/>
                        <a:t>Referencias</a:t>
                      </a:r>
                      <a:endParaRPr lang="es-MX" sz="2000" dirty="0">
                        <a:latin typeface="Arial" pitchFamily="34" charset="0"/>
                        <a:cs typeface="Arial" pitchFamily="34" charset="0"/>
                      </a:endParaRPr>
                    </a:p>
                  </a:txBody>
                  <a:tcPr>
                    <a:solidFill>
                      <a:schemeClr val="accent2">
                        <a:lumMod val="75000"/>
                      </a:schemeClr>
                    </a:solidFill>
                  </a:tcPr>
                </a:tc>
                <a:tc>
                  <a:txBody>
                    <a:bodyPr/>
                    <a:lstStyle/>
                    <a:p>
                      <a:pPr algn="r"/>
                      <a:r>
                        <a:rPr lang="es-MX" sz="2000" dirty="0" smtClean="0"/>
                        <a:t>4</a:t>
                      </a:r>
                    </a:p>
                    <a:p>
                      <a:pPr algn="r"/>
                      <a:endParaRPr lang="es-MX" sz="2000" dirty="0" smtClean="0"/>
                    </a:p>
                    <a:p>
                      <a:pPr algn="r"/>
                      <a:r>
                        <a:rPr lang="es-MX" sz="2400" dirty="0" smtClean="0"/>
                        <a:t>8</a:t>
                      </a:r>
                    </a:p>
                    <a:p>
                      <a:pPr algn="r"/>
                      <a:r>
                        <a:rPr lang="es-MX" sz="2000" dirty="0" smtClean="0"/>
                        <a:t>9</a:t>
                      </a:r>
                    </a:p>
                    <a:p>
                      <a:pPr algn="r"/>
                      <a:r>
                        <a:rPr lang="es-MX" sz="2000" dirty="0" smtClean="0"/>
                        <a:t>13</a:t>
                      </a:r>
                    </a:p>
                    <a:p>
                      <a:pPr algn="r"/>
                      <a:r>
                        <a:rPr lang="es-MX" sz="2000" dirty="0" smtClean="0"/>
                        <a:t>18</a:t>
                      </a:r>
                    </a:p>
                    <a:p>
                      <a:pPr algn="r"/>
                      <a:r>
                        <a:rPr lang="es-MX" sz="2000" dirty="0" smtClean="0"/>
                        <a:t>22</a:t>
                      </a:r>
                    </a:p>
                    <a:p>
                      <a:pPr algn="r"/>
                      <a:r>
                        <a:rPr lang="es-MX" sz="2000" dirty="0" smtClean="0"/>
                        <a:t>25</a:t>
                      </a:r>
                    </a:p>
                    <a:p>
                      <a:pPr algn="r"/>
                      <a:endParaRPr lang="es-MX" sz="2000" dirty="0" smtClean="0"/>
                    </a:p>
                    <a:p>
                      <a:pPr algn="r"/>
                      <a:r>
                        <a:rPr lang="es-MX" sz="2000" dirty="0" smtClean="0"/>
                        <a:t>37</a:t>
                      </a:r>
                    </a:p>
                    <a:p>
                      <a:pPr algn="r"/>
                      <a:r>
                        <a:rPr lang="es-MX" sz="2000" dirty="0" smtClean="0"/>
                        <a:t>39</a:t>
                      </a:r>
                      <a:endParaRPr lang="es-MX" sz="2000"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414507926"/>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6113E31D-E2AB-40D1-8B51-AFA5AFEF393A}" type="slidenum">
              <a:rPr lang="en-US" smtClean="0"/>
              <a:t>30</a:t>
            </a:fld>
            <a:endParaRPr lang="en-US" dirty="0"/>
          </a:p>
        </p:txBody>
      </p:sp>
      <p:sp>
        <p:nvSpPr>
          <p:cNvPr id="2" name="Título 1"/>
          <p:cNvSpPr>
            <a:spLocks noGrp="1"/>
          </p:cNvSpPr>
          <p:nvPr>
            <p:ph type="title" idx="4294967295"/>
          </p:nvPr>
        </p:nvSpPr>
        <p:spPr>
          <a:xfrm>
            <a:off x="1066800" y="542925"/>
            <a:ext cx="10058400" cy="736600"/>
          </a:xfrm>
          <a:solidFill>
            <a:schemeClr val="accent2"/>
          </a:solidFill>
        </p:spPr>
        <p:txBody>
          <a:bodyPr anchor="ctr">
            <a:normAutofit/>
          </a:bodyPr>
          <a:lstStyle/>
          <a:p>
            <a:pPr algn="ctr"/>
            <a:r>
              <a:rPr lang="es-MX" sz="3200" b="1" dirty="0">
                <a:latin typeface="Arial" panose="020B0604020202020204" pitchFamily="34" charset="0"/>
                <a:cs typeface="Arial" panose="020B0604020202020204" pitchFamily="34" charset="0"/>
              </a:rPr>
              <a:t>Características importantes de una nota técnica</a:t>
            </a:r>
            <a:endParaRPr lang="es-MX" sz="3200" dirty="0">
              <a:latin typeface="Arial" panose="020B0604020202020204" pitchFamily="34" charset="0"/>
              <a:cs typeface="Arial" panose="020B0604020202020204" pitchFamily="34" charset="0"/>
            </a:endParaRPr>
          </a:p>
        </p:txBody>
      </p:sp>
      <p:sp>
        <p:nvSpPr>
          <p:cNvPr id="3" name="Marcador de contenido 2"/>
          <p:cNvSpPr>
            <a:spLocks noGrp="1"/>
          </p:cNvSpPr>
          <p:nvPr>
            <p:ph idx="4294967295"/>
          </p:nvPr>
        </p:nvSpPr>
        <p:spPr>
          <a:xfrm>
            <a:off x="1076325" y="1590676"/>
            <a:ext cx="10058400" cy="4278314"/>
          </a:xfr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path path="circle">
              <a:fillToRect l="100000" t="100000"/>
            </a:path>
            <a:tileRect r="-100000" b="-100000"/>
          </a:gradFill>
        </p:spPr>
        <p:txBody>
          <a:bodyPr>
            <a:normAutofit/>
          </a:bodyPr>
          <a:lstStyle/>
          <a:p>
            <a:pPr algn="just">
              <a:lnSpc>
                <a:spcPct val="115000"/>
              </a:lnSpc>
              <a:spcAft>
                <a:spcPts val="1000"/>
              </a:spcAft>
            </a:pPr>
            <a:r>
              <a:rPr lang="es-MX" b="1" dirty="0">
                <a:solidFill>
                  <a:schemeClr val="accent2">
                    <a:lumMod val="75000"/>
                  </a:schemeClr>
                </a:solidFill>
                <a:latin typeface="Arial" panose="020B0604020202020204" pitchFamily="34" charset="0"/>
                <a:ea typeface="Calibri" panose="020F0502020204030204"/>
                <a:cs typeface="Times New Roman" panose="02020603050405020304" pitchFamily="18" charset="0"/>
              </a:rPr>
              <a:t>4. </a:t>
            </a:r>
            <a:r>
              <a:rPr lang="es-MX" dirty="0">
                <a:latin typeface="Arial" panose="020B0604020202020204" pitchFamily="34" charset="0"/>
                <a:ea typeface="Calibri" panose="020F0502020204030204"/>
                <a:cs typeface="Times New Roman" panose="02020603050405020304" pitchFamily="18" charset="0"/>
              </a:rPr>
              <a:t>El registro de las Notas Técnicas de los tipos de fianzas que las instituciones pretendan ofrecer al público, únicamente podrá realizarse vía remota, mediante el envío de información en archivos magnéticos por Internet. Para tal efecto, deberán acceder al módulo denominado “atención al sector” que se encuentra ubicado en la página Web de esta Comisión, en la dirección electrónica http://www.cnsf.gob.mx.</a:t>
            </a:r>
            <a:endParaRPr lang="es-MX" dirty="0">
              <a:ea typeface="Calibri" panose="020F0502020204030204"/>
              <a:cs typeface="Times New Roman" panose="02020603050405020304" pitchFamily="18" charset="0"/>
            </a:endParaRPr>
          </a:p>
          <a:p>
            <a:pPr algn="just">
              <a:lnSpc>
                <a:spcPct val="115000"/>
              </a:lnSpc>
              <a:spcAft>
                <a:spcPts val="1000"/>
              </a:spcAft>
            </a:pPr>
            <a:r>
              <a:rPr lang="es-MX" b="1" dirty="0">
                <a:solidFill>
                  <a:schemeClr val="accent2">
                    <a:lumMod val="75000"/>
                  </a:schemeClr>
                </a:solidFill>
                <a:latin typeface="Arial" panose="020B0604020202020204" pitchFamily="34" charset="0"/>
                <a:ea typeface="Calibri" panose="020F0502020204030204"/>
                <a:cs typeface="Times New Roman" panose="02020603050405020304" pitchFamily="18" charset="0"/>
              </a:rPr>
              <a:t>5. </a:t>
            </a:r>
            <a:r>
              <a:rPr lang="es-MX" dirty="0">
                <a:latin typeface="Arial" panose="020B0604020202020204" pitchFamily="34" charset="0"/>
                <a:ea typeface="Calibri" panose="020F0502020204030204"/>
                <a:cs typeface="Times New Roman" panose="02020603050405020304" pitchFamily="18" charset="0"/>
              </a:rPr>
              <a:t>El uso de firmas electrónicas, claves de usuario, contraseñas de acceso y otros medios de identificación que se establecen, en sustitución de la firma autógrafa, producirán los mismos efectos que las leyes otorgan a ésta y, en consecuencia, tendrán el mismo valor probatorio</a:t>
            </a:r>
            <a:r>
              <a:rPr lang="es-MX" dirty="0" smtClean="0">
                <a:latin typeface="Arial" panose="020B0604020202020204" pitchFamily="34" charset="0"/>
                <a:ea typeface="Calibri" panose="020F0502020204030204"/>
                <a:cs typeface="Times New Roman" panose="02020603050405020304" pitchFamily="18" charset="0"/>
              </a:rPr>
              <a:t>.</a:t>
            </a:r>
            <a:endParaRPr lang="es-MX" dirty="0"/>
          </a:p>
        </p:txBody>
      </p:sp>
    </p:spTree>
    <p:extLst>
      <p:ext uri="{BB962C8B-B14F-4D97-AF65-F5344CB8AC3E}">
        <p14:creationId xmlns:p14="http://schemas.microsoft.com/office/powerpoint/2010/main" val="2053040247"/>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6113E31D-E2AB-40D1-8B51-AFA5AFEF393A}" type="slidenum">
              <a:rPr lang="en-US" smtClean="0"/>
              <a:t>31</a:t>
            </a:fld>
            <a:endParaRPr lang="en-US" dirty="0"/>
          </a:p>
        </p:txBody>
      </p:sp>
      <p:sp>
        <p:nvSpPr>
          <p:cNvPr id="2" name="Título 1"/>
          <p:cNvSpPr>
            <a:spLocks noGrp="1"/>
          </p:cNvSpPr>
          <p:nvPr>
            <p:ph type="title" idx="4294967295"/>
          </p:nvPr>
        </p:nvSpPr>
        <p:spPr>
          <a:xfrm>
            <a:off x="1066800" y="542925"/>
            <a:ext cx="10058400" cy="736600"/>
          </a:xfrm>
          <a:solidFill>
            <a:schemeClr val="accent2"/>
          </a:solidFill>
        </p:spPr>
        <p:txBody>
          <a:bodyPr anchor="ctr">
            <a:normAutofit/>
          </a:bodyPr>
          <a:lstStyle/>
          <a:p>
            <a:pPr algn="ctr"/>
            <a:r>
              <a:rPr lang="es-MX" sz="3200" b="1" dirty="0">
                <a:latin typeface="Arial" panose="020B0604020202020204" pitchFamily="34" charset="0"/>
                <a:cs typeface="Arial" panose="020B0604020202020204" pitchFamily="34" charset="0"/>
              </a:rPr>
              <a:t>Características importantes de una nota técnica</a:t>
            </a:r>
            <a:endParaRPr lang="es-MX" sz="3200" dirty="0">
              <a:latin typeface="Arial" panose="020B0604020202020204" pitchFamily="34" charset="0"/>
              <a:cs typeface="Arial" panose="020B0604020202020204" pitchFamily="34" charset="0"/>
            </a:endParaRPr>
          </a:p>
        </p:txBody>
      </p:sp>
      <p:sp>
        <p:nvSpPr>
          <p:cNvPr id="3" name="Marcador de contenido 2"/>
          <p:cNvSpPr>
            <a:spLocks noGrp="1"/>
          </p:cNvSpPr>
          <p:nvPr>
            <p:ph idx="4294967295"/>
          </p:nvPr>
        </p:nvSpPr>
        <p:spPr>
          <a:xfrm>
            <a:off x="1076325" y="1590676"/>
            <a:ext cx="10058400" cy="4278314"/>
          </a:xfr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p:spPr>
        <p:txBody>
          <a:bodyPr>
            <a:normAutofit/>
          </a:bodyPr>
          <a:lstStyle/>
          <a:p>
            <a:pPr algn="just">
              <a:lnSpc>
                <a:spcPct val="115000"/>
              </a:lnSpc>
              <a:spcAft>
                <a:spcPts val="1000"/>
              </a:spcAft>
            </a:pPr>
            <a:r>
              <a:rPr lang="es-MX" b="1" dirty="0">
                <a:solidFill>
                  <a:schemeClr val="accent2">
                    <a:lumMod val="75000"/>
                  </a:schemeClr>
                </a:solidFill>
                <a:latin typeface="Arial" panose="020B0604020202020204" pitchFamily="34" charset="0"/>
                <a:ea typeface="Calibri" panose="020F0502020204030204"/>
                <a:cs typeface="Times New Roman" panose="02020603050405020304" pitchFamily="18" charset="0"/>
              </a:rPr>
              <a:t>6.</a:t>
            </a:r>
            <a:r>
              <a:rPr lang="es-MX" dirty="0">
                <a:latin typeface="Arial" panose="020B0604020202020204" pitchFamily="34" charset="0"/>
                <a:ea typeface="Calibri" panose="020F0502020204030204"/>
                <a:cs typeface="Times New Roman" panose="02020603050405020304" pitchFamily="18" charset="0"/>
              </a:rPr>
              <a:t> Esta Comisión dará a conocer en su oportunidad la forma y términos que las instituciones deberán observar para todo lo relativo a la captura, envío y recepción de información a través de la página Web de esta Comisión, incluyendo la remisión de los archivos que correspondan.</a:t>
            </a:r>
            <a:endParaRPr lang="es-MX" dirty="0">
              <a:ea typeface="Calibri" panose="020F0502020204030204"/>
              <a:cs typeface="Times New Roman" panose="02020603050405020304" pitchFamily="18" charset="0"/>
            </a:endParaRPr>
          </a:p>
          <a:p>
            <a:pPr algn="just">
              <a:lnSpc>
                <a:spcPct val="115000"/>
              </a:lnSpc>
              <a:spcAft>
                <a:spcPts val="1000"/>
              </a:spcAft>
            </a:pPr>
            <a:r>
              <a:rPr lang="es-MX" b="1" dirty="0">
                <a:solidFill>
                  <a:schemeClr val="accent2">
                    <a:lumMod val="75000"/>
                  </a:schemeClr>
                </a:solidFill>
                <a:latin typeface="Arial" panose="020B0604020202020204" pitchFamily="34" charset="0"/>
                <a:ea typeface="Calibri" panose="020F0502020204030204"/>
                <a:cs typeface="Times New Roman" panose="02020603050405020304" pitchFamily="18" charset="0"/>
              </a:rPr>
              <a:t>7. </a:t>
            </a:r>
            <a:r>
              <a:rPr lang="es-MX" dirty="0">
                <a:latin typeface="Arial" panose="020B0604020202020204" pitchFamily="34" charset="0"/>
                <a:ea typeface="Calibri" panose="020F0502020204030204"/>
                <a:cs typeface="Times New Roman" panose="02020603050405020304" pitchFamily="18" charset="0"/>
              </a:rPr>
              <a:t>Cuando la solicitud de registro de la Nota Técnica cumpla con las validaciones de recepción establecidas, el sistema emitirá de forma automática una confirmación de recepción con el número de registro respectivo, con el cual la institución de fianzas de que se trate, podrá ofrecer al público los servicios previstos en dicha Nota Técnica.</a:t>
            </a:r>
            <a:endParaRPr lang="es-MX" dirty="0">
              <a:ea typeface="Calibri" panose="020F0502020204030204"/>
              <a:cs typeface="Times New Roman" panose="02020603050405020304" pitchFamily="18" charset="0"/>
            </a:endParaRPr>
          </a:p>
          <a:p>
            <a:endParaRPr lang="es-MX" dirty="0"/>
          </a:p>
        </p:txBody>
      </p:sp>
    </p:spTree>
    <p:extLst>
      <p:ext uri="{BB962C8B-B14F-4D97-AF65-F5344CB8AC3E}">
        <p14:creationId xmlns:p14="http://schemas.microsoft.com/office/powerpoint/2010/main" val="4221938568"/>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6113E31D-E2AB-40D1-8B51-AFA5AFEF393A}" type="slidenum">
              <a:rPr lang="en-US" smtClean="0"/>
              <a:t>32</a:t>
            </a:fld>
            <a:endParaRPr lang="en-US" dirty="0"/>
          </a:p>
        </p:txBody>
      </p:sp>
      <p:sp>
        <p:nvSpPr>
          <p:cNvPr id="2" name="Título 1"/>
          <p:cNvSpPr>
            <a:spLocks noGrp="1"/>
          </p:cNvSpPr>
          <p:nvPr>
            <p:ph type="title" idx="4294967295"/>
          </p:nvPr>
        </p:nvSpPr>
        <p:spPr>
          <a:xfrm>
            <a:off x="1066800" y="542925"/>
            <a:ext cx="10058400" cy="736600"/>
          </a:xfrm>
          <a:solidFill>
            <a:schemeClr val="accent2"/>
          </a:solidFill>
        </p:spPr>
        <p:txBody>
          <a:bodyPr anchor="ctr">
            <a:normAutofit/>
          </a:bodyPr>
          <a:lstStyle/>
          <a:p>
            <a:pPr algn="ctr"/>
            <a:r>
              <a:rPr lang="es-MX" sz="3200" b="1" dirty="0">
                <a:latin typeface="Arial" panose="020B0604020202020204" pitchFamily="34" charset="0"/>
                <a:cs typeface="Arial" panose="020B0604020202020204" pitchFamily="34" charset="0"/>
              </a:rPr>
              <a:t>Características importantes de una nota técnica</a:t>
            </a:r>
            <a:endParaRPr lang="es-MX" sz="3200" dirty="0">
              <a:latin typeface="Arial" panose="020B0604020202020204" pitchFamily="34" charset="0"/>
              <a:cs typeface="Arial" panose="020B0604020202020204" pitchFamily="34" charset="0"/>
            </a:endParaRPr>
          </a:p>
        </p:txBody>
      </p:sp>
      <p:sp>
        <p:nvSpPr>
          <p:cNvPr id="3" name="Marcador de contenido 2"/>
          <p:cNvSpPr>
            <a:spLocks noGrp="1"/>
          </p:cNvSpPr>
          <p:nvPr>
            <p:ph idx="4294967295"/>
          </p:nvPr>
        </p:nvSpPr>
        <p:spPr>
          <a:xfrm>
            <a:off x="1076325" y="1590676"/>
            <a:ext cx="10058400" cy="4278314"/>
          </a:xfr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16200000" scaled="1"/>
            <a:tileRect/>
          </a:gradFill>
        </p:spPr>
        <p:txBody>
          <a:bodyPr>
            <a:normAutofit/>
          </a:bodyPr>
          <a:lstStyle/>
          <a:p>
            <a:pPr algn="just">
              <a:lnSpc>
                <a:spcPct val="115000"/>
              </a:lnSpc>
              <a:spcAft>
                <a:spcPts val="1000"/>
              </a:spcAft>
            </a:pPr>
            <a:r>
              <a:rPr lang="es-MX" b="1" dirty="0">
                <a:solidFill>
                  <a:schemeClr val="accent2">
                    <a:lumMod val="75000"/>
                  </a:schemeClr>
                </a:solidFill>
                <a:latin typeface="Arial" panose="020B0604020202020204" pitchFamily="34" charset="0"/>
                <a:ea typeface="Calibri" panose="020F0502020204030204"/>
                <a:cs typeface="Times New Roman" panose="02020603050405020304" pitchFamily="18" charset="0"/>
              </a:rPr>
              <a:t>8. </a:t>
            </a:r>
            <a:r>
              <a:rPr lang="es-MX" dirty="0">
                <a:latin typeface="Arial" panose="020B0604020202020204" pitchFamily="34" charset="0"/>
                <a:ea typeface="Calibri" panose="020F0502020204030204"/>
                <a:cs typeface="Times New Roman" panose="02020603050405020304" pitchFamily="18" charset="0"/>
              </a:rPr>
              <a:t>Para efectos de inspección y vigilancia de la Comisión, las instituciones deberán mantener respaldados los archivos de los documentos en formato PDF relativos a sus Notas Técnicas. </a:t>
            </a:r>
            <a:endParaRPr lang="es-MX" dirty="0">
              <a:ea typeface="Calibri" panose="020F0502020204030204"/>
              <a:cs typeface="Times New Roman" panose="02020603050405020304" pitchFamily="18" charset="0"/>
            </a:endParaRPr>
          </a:p>
          <a:p>
            <a:pPr algn="just">
              <a:lnSpc>
                <a:spcPct val="115000"/>
              </a:lnSpc>
              <a:spcAft>
                <a:spcPts val="1000"/>
              </a:spcAft>
            </a:pPr>
            <a:r>
              <a:rPr lang="es-MX" b="1" dirty="0" smtClean="0">
                <a:solidFill>
                  <a:schemeClr val="accent2">
                    <a:lumMod val="75000"/>
                  </a:schemeClr>
                </a:solidFill>
                <a:latin typeface="Arial" panose="020B0604020202020204" pitchFamily="34" charset="0"/>
                <a:ea typeface="Calibri" panose="020F0502020204030204"/>
                <a:cs typeface="Times New Roman" panose="02020603050405020304" pitchFamily="18" charset="0"/>
              </a:rPr>
              <a:t>9</a:t>
            </a:r>
            <a:r>
              <a:rPr lang="es-MX" b="1" dirty="0">
                <a:solidFill>
                  <a:schemeClr val="accent2">
                    <a:lumMod val="75000"/>
                  </a:schemeClr>
                </a:solidFill>
                <a:latin typeface="Arial" panose="020B0604020202020204" pitchFamily="34" charset="0"/>
                <a:ea typeface="Calibri" panose="020F0502020204030204"/>
                <a:cs typeface="Times New Roman" panose="02020603050405020304" pitchFamily="18" charset="0"/>
              </a:rPr>
              <a:t>. </a:t>
            </a:r>
            <a:r>
              <a:rPr lang="es-MX" dirty="0">
                <a:latin typeface="Arial" panose="020B0604020202020204" pitchFamily="34" charset="0"/>
                <a:ea typeface="Calibri" panose="020F0502020204030204"/>
                <a:cs typeface="Times New Roman" panose="02020603050405020304" pitchFamily="18" charset="0"/>
              </a:rPr>
              <a:t>Al solicitar el registro, se deberá indicar en la pantalla de captura si se trata de una nueva Nota Técnica, o si se refiere a la sustitución de una previamente registrada, en cuyo caso se deberá señalar el número de registro de la Nota Técnica que se sustituye.</a:t>
            </a:r>
            <a:endParaRPr lang="es-MX" dirty="0">
              <a:ea typeface="Calibri" panose="020F0502020204030204"/>
              <a:cs typeface="Times New Roman" panose="02020603050405020304" pitchFamily="18" charset="0"/>
            </a:endParaRPr>
          </a:p>
          <a:p>
            <a:pPr algn="just">
              <a:lnSpc>
                <a:spcPct val="115000"/>
              </a:lnSpc>
              <a:spcAft>
                <a:spcPts val="1000"/>
              </a:spcAft>
            </a:pPr>
            <a:r>
              <a:rPr lang="es-MX" b="1" dirty="0">
                <a:solidFill>
                  <a:schemeClr val="accent2">
                    <a:lumMod val="75000"/>
                  </a:schemeClr>
                </a:solidFill>
                <a:latin typeface="Arial" panose="020B0604020202020204" pitchFamily="34" charset="0"/>
                <a:ea typeface="Calibri" panose="020F0502020204030204"/>
                <a:cs typeface="Times New Roman" panose="02020603050405020304" pitchFamily="18" charset="0"/>
              </a:rPr>
              <a:t>10. </a:t>
            </a:r>
            <a:r>
              <a:rPr lang="es-MX" dirty="0">
                <a:latin typeface="Arial" panose="020B0604020202020204" pitchFamily="34" charset="0"/>
                <a:ea typeface="Calibri" panose="020F0502020204030204"/>
                <a:cs typeface="Times New Roman" panose="02020603050405020304" pitchFamily="18" charset="0"/>
              </a:rPr>
              <a:t>El desapego a lo antes citado, será motivo de suspensión de la Nota Técnica.</a:t>
            </a:r>
            <a:endParaRPr lang="es-MX" dirty="0">
              <a:ea typeface="Calibri" panose="020F0502020204030204"/>
              <a:cs typeface="Times New Roman" panose="02020603050405020304" pitchFamily="18" charset="0"/>
            </a:endParaRPr>
          </a:p>
          <a:p>
            <a:pPr algn="just">
              <a:lnSpc>
                <a:spcPct val="115000"/>
              </a:lnSpc>
              <a:spcAft>
                <a:spcPts val="1000"/>
              </a:spcAft>
            </a:pPr>
            <a:endParaRPr lang="es-MX" dirty="0">
              <a:ea typeface="Calibri" panose="020F0502020204030204"/>
              <a:cs typeface="Times New Roman" panose="02020603050405020304" pitchFamily="18" charset="0"/>
            </a:endParaRPr>
          </a:p>
          <a:p>
            <a:endParaRPr lang="es-MX" dirty="0"/>
          </a:p>
        </p:txBody>
      </p:sp>
    </p:spTree>
    <p:extLst>
      <p:ext uri="{BB962C8B-B14F-4D97-AF65-F5344CB8AC3E}">
        <p14:creationId xmlns:p14="http://schemas.microsoft.com/office/powerpoint/2010/main" val="3211486397"/>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C633FE4C-B262-4131-A7C9-F3AD1CF70585}" type="slidenum">
              <a:rPr lang="es-MX" smtClean="0"/>
              <a:t>33</a:t>
            </a:fld>
            <a:endParaRPr lang="es-MX"/>
          </a:p>
        </p:txBody>
      </p:sp>
      <p:sp>
        <p:nvSpPr>
          <p:cNvPr id="2" name="1 Título"/>
          <p:cNvSpPr>
            <a:spLocks noGrp="1"/>
          </p:cNvSpPr>
          <p:nvPr>
            <p:ph type="title" idx="4294967295"/>
          </p:nvPr>
        </p:nvSpPr>
        <p:spPr>
          <a:xfrm>
            <a:off x="1733265" y="791570"/>
            <a:ext cx="8748215" cy="844545"/>
          </a:xfrm>
          <a:solidFill>
            <a:schemeClr val="accent1">
              <a:lumMod val="75000"/>
            </a:schemeClr>
          </a:solidFill>
        </p:spPr>
        <p:txBody>
          <a:bodyPr anchor="ctr">
            <a:normAutofit/>
          </a:bodyPr>
          <a:lstStyle/>
          <a:p>
            <a:pPr algn="ctr"/>
            <a:r>
              <a:rPr lang="es-MX" sz="2800" b="1" dirty="0">
                <a:solidFill>
                  <a:schemeClr val="bg1"/>
                </a:solidFill>
                <a:latin typeface="Arial" panose="020B0604020202020204" pitchFamily="34" charset="0"/>
                <a:cs typeface="Arial" panose="020B0604020202020204" pitchFamily="34" charset="0"/>
              </a:rPr>
              <a:t>Para efectos de la aplicación de las notas técnicas, se han definido los siguientes conceptos</a:t>
            </a:r>
            <a:r>
              <a:rPr lang="es-MX" sz="2800" b="1" dirty="0" smtClean="0">
                <a:solidFill>
                  <a:schemeClr val="bg1"/>
                </a:solidFill>
                <a:latin typeface="Arial" panose="020B0604020202020204" pitchFamily="34" charset="0"/>
                <a:cs typeface="Arial" panose="020B0604020202020204" pitchFamily="34" charset="0"/>
              </a:rPr>
              <a:t>:</a:t>
            </a:r>
            <a:endParaRPr lang="es-MX" sz="2800" dirty="0">
              <a:latin typeface="Arial" pitchFamily="34" charset="0"/>
              <a:cs typeface="Arial" pitchFamily="34" charset="0"/>
            </a:endParaRPr>
          </a:p>
        </p:txBody>
      </p:sp>
      <p:sp>
        <p:nvSpPr>
          <p:cNvPr id="3" name="2 Marcador de contenido"/>
          <p:cNvSpPr>
            <a:spLocks noGrp="1"/>
          </p:cNvSpPr>
          <p:nvPr>
            <p:ph idx="4294967295"/>
          </p:nvPr>
        </p:nvSpPr>
        <p:spPr>
          <a:xfrm>
            <a:off x="1733265" y="3456296"/>
            <a:ext cx="8748215" cy="2084696"/>
          </a:xfrm>
          <a:solidFill>
            <a:schemeClr val="accent1">
              <a:lumMod val="40000"/>
              <a:lumOff val="60000"/>
            </a:schemeClr>
          </a:solidFill>
        </p:spPr>
        <p:txBody>
          <a:bodyPr>
            <a:normAutofit lnSpcReduction="10000"/>
          </a:bodyPr>
          <a:lstStyle/>
          <a:p>
            <a:pPr algn="just">
              <a:lnSpc>
                <a:spcPct val="115000"/>
              </a:lnSpc>
              <a:spcAft>
                <a:spcPts val="1200"/>
              </a:spcAft>
            </a:pPr>
            <a:r>
              <a:rPr lang="es-MX" sz="2200" b="1" dirty="0" smtClean="0">
                <a:latin typeface="Arial" panose="020B0604020202020204" pitchFamily="34" charset="0"/>
                <a:ea typeface="Times New Roman" panose="02020603050405020304" pitchFamily="18" charset="0"/>
                <a:cs typeface="Times New Roman" panose="02020603050405020304" pitchFamily="18" charset="0"/>
              </a:rPr>
              <a:t>Contrato </a:t>
            </a:r>
            <a:r>
              <a:rPr lang="es-MX" sz="2200" b="1" dirty="0">
                <a:latin typeface="Arial" panose="020B0604020202020204" pitchFamily="34" charset="0"/>
                <a:ea typeface="Times New Roman" panose="02020603050405020304" pitchFamily="18" charset="0"/>
                <a:cs typeface="Times New Roman" panose="02020603050405020304" pitchFamily="18" charset="0"/>
              </a:rPr>
              <a:t>principal</a:t>
            </a:r>
            <a:r>
              <a:rPr lang="es-MX" sz="2200" dirty="0">
                <a:latin typeface="Arial" panose="020B0604020202020204" pitchFamily="34" charset="0"/>
                <a:ea typeface="Times New Roman" panose="02020603050405020304" pitchFamily="18" charset="0"/>
                <a:cs typeface="Times New Roman" panose="02020603050405020304" pitchFamily="18" charset="0"/>
              </a:rPr>
              <a:t>.- Es el contrato celebrado, en su caso, entre el fiado y el beneficiario, en calidad de deudor y acreedor, respectivamente, de una obligación de dar, de hacer o dejar de hacer, que deberá cumplirse en el tiempo y forma que se señale en dicho contrato</a:t>
            </a:r>
            <a:r>
              <a:rPr lang="es-MX" sz="2900" dirty="0" smtClean="0">
                <a:latin typeface="Arial" panose="020B0604020202020204" pitchFamily="34" charset="0"/>
                <a:ea typeface="Times New Roman" panose="02020603050405020304" pitchFamily="18" charset="0"/>
                <a:cs typeface="Times New Roman" panose="02020603050405020304" pitchFamily="18" charset="0"/>
              </a:rPr>
              <a:t>.</a:t>
            </a:r>
            <a:endParaRPr lang="es-MX" sz="2900" dirty="0">
              <a:solidFill>
                <a:schemeClr val="bg1"/>
              </a:solidFill>
            </a:endParaRPr>
          </a:p>
        </p:txBody>
      </p:sp>
      <p:sp>
        <p:nvSpPr>
          <p:cNvPr id="6" name="5 Rectángulo"/>
          <p:cNvSpPr/>
          <p:nvPr/>
        </p:nvSpPr>
        <p:spPr>
          <a:xfrm>
            <a:off x="1733265" y="1796290"/>
            <a:ext cx="8748215" cy="1446550"/>
          </a:xfrm>
          <a:prstGeom prst="rect">
            <a:avLst/>
          </a:prstGeom>
          <a:solidFill>
            <a:schemeClr val="tx2">
              <a:lumMod val="25000"/>
              <a:lumOff val="75000"/>
            </a:schemeClr>
          </a:solidFill>
        </p:spPr>
        <p:txBody>
          <a:bodyPr wrap="square">
            <a:spAutoFit/>
          </a:bodyPr>
          <a:lstStyle/>
          <a:p>
            <a:pPr algn="just"/>
            <a:r>
              <a:rPr lang="es-MX" sz="2200" b="1" dirty="0" smtClean="0">
                <a:latin typeface="Arial" panose="020B0604020202020204" pitchFamily="34" charset="0"/>
                <a:ea typeface="Times New Roman" panose="02020603050405020304" pitchFamily="18" charset="0"/>
              </a:rPr>
              <a:t>Cálculo </a:t>
            </a:r>
            <a:r>
              <a:rPr lang="es-MX" sz="2200" b="1" dirty="0">
                <a:latin typeface="Arial" panose="020B0604020202020204" pitchFamily="34" charset="0"/>
                <a:ea typeface="Times New Roman" panose="02020603050405020304" pitchFamily="18" charset="0"/>
              </a:rPr>
              <a:t>actuarial</a:t>
            </a:r>
            <a:r>
              <a:rPr lang="es-MX" sz="2200" dirty="0">
                <a:latin typeface="Arial" panose="020B0604020202020204" pitchFamily="34" charset="0"/>
                <a:ea typeface="Times New Roman" panose="02020603050405020304" pitchFamily="18" charset="0"/>
              </a:rPr>
              <a:t>.- Se refiere al procedimiento con el que se determina actuarialmente el valor de la prima de tarifa de un contrato de fianza, o cualquier variable, parámetro o medida relacionada con las obligaciones o responsabilidades asumidas en el contrato</a:t>
            </a:r>
            <a:r>
              <a:rPr lang="es-MX" sz="2000" dirty="0" smtClean="0">
                <a:latin typeface="Arial" panose="020B0604020202020204" pitchFamily="34" charset="0"/>
                <a:ea typeface="Times New Roman" panose="02020603050405020304" pitchFamily="18" charset="0"/>
              </a:rPr>
              <a:t>.</a:t>
            </a:r>
            <a:endParaRPr lang="es-MX" sz="20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8584938" y="4991727"/>
            <a:ext cx="2237737" cy="1489113"/>
          </a:xfrm>
          <a:prstGeom prst="rect">
            <a:avLst/>
          </a:prstGeom>
        </p:spPr>
      </p:pic>
    </p:spTree>
    <p:extLst>
      <p:ext uri="{BB962C8B-B14F-4D97-AF65-F5344CB8AC3E}">
        <p14:creationId xmlns:p14="http://schemas.microsoft.com/office/powerpoint/2010/main" val="2397727852"/>
      </p:ext>
    </p:extLst>
  </p:cSld>
  <p:clrMapOvr>
    <a:masterClrMapping/>
  </p:clrMapOvr>
  <p:transition spd="slow">
    <p:randomBar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ChangeArrowheads="1"/>
          </p:cNvSpPr>
          <p:nvPr/>
        </p:nvSpPr>
        <p:spPr bwMode="auto">
          <a:xfrm>
            <a:off x="1085849" y="2508028"/>
            <a:ext cx="10023429" cy="1154162"/>
          </a:xfrm>
          <a:prstGeom prst="rect">
            <a:avLst/>
          </a:prstGeom>
          <a:solidFill>
            <a:schemeClr val="accent3">
              <a:lumMod val="20000"/>
              <a:lumOff val="80000"/>
            </a:schemeClr>
          </a:solidFill>
          <a:ln>
            <a:solidFill>
              <a:schemeClr val="tx1">
                <a:lumMod val="50000"/>
                <a:lumOff val="50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lnSpc>
                <a:spcPct val="115000"/>
              </a:lnSpc>
              <a:spcAft>
                <a:spcPts val="1200"/>
              </a:spcAft>
            </a:pPr>
            <a:r>
              <a:rPr lang="es-MX" sz="2000" b="1" dirty="0">
                <a:latin typeface="Arial" panose="020B0604020202020204" pitchFamily="34" charset="0"/>
                <a:ea typeface="Times New Roman" panose="02020603050405020304" pitchFamily="18" charset="0"/>
                <a:cs typeface="Times New Roman" panose="02020603050405020304" pitchFamily="18" charset="0"/>
              </a:rPr>
              <a:t>Costos de adquisición</a:t>
            </a:r>
            <a:r>
              <a:rPr lang="es-MX" sz="2000" dirty="0">
                <a:latin typeface="Arial" panose="020B0604020202020204" pitchFamily="34" charset="0"/>
                <a:ea typeface="Times New Roman" panose="02020603050405020304" pitchFamily="18" charset="0"/>
                <a:cs typeface="Times New Roman" panose="02020603050405020304" pitchFamily="18" charset="0"/>
              </a:rPr>
              <a:t>.- Son los relacionados con la promoción y venta de los contratos de fianzas, que incluyen comisiones a intermediarios, bonos y otros gastos comprendidos dentro de este rubro</a:t>
            </a:r>
            <a:r>
              <a:rPr lang="es-MX" sz="2000" dirty="0" smtClean="0">
                <a:latin typeface="Arial" panose="020B0604020202020204" pitchFamily="34" charset="0"/>
                <a:ea typeface="Times New Roman" panose="02020603050405020304" pitchFamily="18" charset="0"/>
                <a:cs typeface="Times New Roman" panose="02020603050405020304" pitchFamily="18" charset="0"/>
              </a:rPr>
              <a:t>.</a:t>
            </a:r>
            <a:endParaRPr lang="es-MX" sz="2000" dirty="0">
              <a:solidFill>
                <a:schemeClr val="tx1"/>
              </a:solidFill>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tx1"/>
                </a:solidFill>
              </a:rPr>
              <a:pPr/>
              <a:t>34</a:t>
            </a:fld>
            <a:endParaRPr lang="es-MX" dirty="0">
              <a:solidFill>
                <a:schemeClr val="tx1"/>
              </a:solidFill>
            </a:endParaRPr>
          </a:p>
        </p:txBody>
      </p:sp>
      <p:sp>
        <p:nvSpPr>
          <p:cNvPr id="4" name="3 CuadroTexto"/>
          <p:cNvSpPr txBox="1"/>
          <p:nvPr/>
        </p:nvSpPr>
        <p:spPr>
          <a:xfrm>
            <a:off x="1085849" y="1045233"/>
            <a:ext cx="10023429" cy="1154162"/>
          </a:xfrm>
          <a:prstGeom prst="rect">
            <a:avLst/>
          </a:prstGeom>
          <a:solidFill>
            <a:schemeClr val="accent3"/>
          </a:solidFill>
        </p:spPr>
        <p:style>
          <a:lnRef idx="1">
            <a:schemeClr val="accent6"/>
          </a:lnRef>
          <a:fillRef idx="2">
            <a:schemeClr val="accent6"/>
          </a:fillRef>
          <a:effectRef idx="1">
            <a:schemeClr val="accent6"/>
          </a:effectRef>
          <a:fontRef idx="minor">
            <a:schemeClr val="dk1"/>
          </a:fontRef>
        </p:style>
        <p:txBody>
          <a:bodyPr wrap="square" rtlCol="0">
            <a:spAutoFit/>
          </a:bodyPr>
          <a:lstStyle/>
          <a:p>
            <a:pPr algn="just">
              <a:lnSpc>
                <a:spcPct val="115000"/>
              </a:lnSpc>
              <a:spcAft>
                <a:spcPts val="1200"/>
              </a:spcAft>
            </a:pPr>
            <a:r>
              <a:rPr lang="es-MX" sz="2000" b="1" dirty="0">
                <a:latin typeface="Arial" panose="020B0604020202020204" pitchFamily="34" charset="0"/>
                <a:ea typeface="Times New Roman" panose="02020603050405020304" pitchFamily="18" charset="0"/>
                <a:cs typeface="Times New Roman" panose="02020603050405020304" pitchFamily="18" charset="0"/>
              </a:rPr>
              <a:t>Costos de administración</a:t>
            </a:r>
            <a:r>
              <a:rPr lang="es-MX" sz="2000" dirty="0">
                <a:latin typeface="Arial" panose="020B0604020202020204" pitchFamily="34" charset="0"/>
                <a:ea typeface="Times New Roman" panose="02020603050405020304" pitchFamily="18" charset="0"/>
                <a:cs typeface="Times New Roman" panose="02020603050405020304" pitchFamily="18" charset="0"/>
              </a:rPr>
              <a:t>.- Son los costos relativos a la suscripción, emisión, cobranza, control y cualquier otra función necesaria para el manejo operativo de una cartera de fianzas.</a:t>
            </a:r>
            <a:endParaRPr lang="es-MX" sz="2000" dirty="0">
              <a:ea typeface="Calibri" panose="020F0502020204030204"/>
              <a:cs typeface="Times New Roman" panose="02020603050405020304" pitchFamily="18" charset="0"/>
            </a:endParaRPr>
          </a:p>
        </p:txBody>
      </p:sp>
      <p:sp>
        <p:nvSpPr>
          <p:cNvPr id="5" name="Rectangle 3"/>
          <p:cNvSpPr txBox="1">
            <a:spLocks noChangeArrowheads="1"/>
          </p:cNvSpPr>
          <p:nvPr/>
        </p:nvSpPr>
        <p:spPr bwMode="auto">
          <a:xfrm>
            <a:off x="1085849" y="3944203"/>
            <a:ext cx="10023429" cy="2077085"/>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vert="horz" lIns="91440" tIns="45720" rIns="91440" bIns="45720" rtlCol="0" anchor="ctr"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lgn="just">
              <a:lnSpc>
                <a:spcPct val="115000"/>
              </a:lnSpc>
              <a:spcAft>
                <a:spcPts val="0"/>
              </a:spcAft>
              <a:buNone/>
            </a:pPr>
            <a:r>
              <a:rPr lang="es-MX" sz="2000" b="1" dirty="0">
                <a:latin typeface="Arial" panose="020B0604020202020204" pitchFamily="34" charset="0"/>
                <a:ea typeface="Times New Roman" panose="02020603050405020304" pitchFamily="18" charset="0"/>
              </a:rPr>
              <a:t>Costo de reclamaciones</a:t>
            </a:r>
            <a:r>
              <a:rPr lang="es-MX" sz="2000" dirty="0">
                <a:latin typeface="Arial" panose="020B0604020202020204" pitchFamily="34" charset="0"/>
                <a:ea typeface="Times New Roman" panose="02020603050405020304" pitchFamily="18" charset="0"/>
              </a:rPr>
              <a:t>.- Monto de recursos reclamados por los beneficiarios y pagados por la afianzadora, como la indemnización de los daños ocasionados por el incumplimiento de la obligación principal prevista en el contrato de fianza, y por el cual la afianzadora se obliga a indemnizar al citado beneficiario</a:t>
            </a:r>
            <a:r>
              <a:rPr lang="es-MX" sz="2000" dirty="0" smtClean="0">
                <a:latin typeface="Arial" panose="020B0604020202020204" pitchFamily="34" charset="0"/>
                <a:ea typeface="Times New Roman" panose="02020603050405020304" pitchFamily="18" charset="0"/>
              </a:rPr>
              <a:t>.</a:t>
            </a:r>
            <a:endParaRPr lang="es-ES" sz="2200" dirty="0">
              <a:solidFill>
                <a:schemeClr val="tx1">
                  <a:lumMod val="85000"/>
                  <a:lumOff val="15000"/>
                </a:schemeClr>
              </a:solidFill>
            </a:endParaRPr>
          </a:p>
        </p:txBody>
      </p:sp>
    </p:spTree>
    <p:extLst>
      <p:ext uri="{BB962C8B-B14F-4D97-AF65-F5344CB8AC3E}">
        <p14:creationId xmlns:p14="http://schemas.microsoft.com/office/powerpoint/2010/main" val="3523826515"/>
      </p:ext>
    </p:extLst>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C633FE4C-B262-4131-A7C9-F3AD1CF70585}" type="slidenum">
              <a:rPr lang="es-MX" smtClean="0"/>
              <a:t>35</a:t>
            </a:fld>
            <a:endParaRPr lang="es-MX"/>
          </a:p>
        </p:txBody>
      </p:sp>
      <p:sp>
        <p:nvSpPr>
          <p:cNvPr id="2" name="1 Título"/>
          <p:cNvSpPr>
            <a:spLocks noGrp="1"/>
          </p:cNvSpPr>
          <p:nvPr>
            <p:ph type="title" idx="4294967295"/>
          </p:nvPr>
        </p:nvSpPr>
        <p:spPr>
          <a:xfrm>
            <a:off x="1296536" y="1214657"/>
            <a:ext cx="9539785" cy="1298337"/>
          </a:xfrm>
          <a:solidFill>
            <a:schemeClr val="bg2"/>
          </a:solidFill>
        </p:spPr>
        <p:txBody>
          <a:bodyPr anchor="ctr">
            <a:normAutofit/>
          </a:bodyPr>
          <a:lstStyle/>
          <a:p>
            <a:pPr>
              <a:lnSpc>
                <a:spcPct val="115000"/>
              </a:lnSpc>
              <a:spcAft>
                <a:spcPts val="1200"/>
              </a:spcAft>
            </a:pPr>
            <a:r>
              <a:rPr lang="es-MX" sz="2200" b="1" dirty="0">
                <a:latin typeface="Arial" panose="020B0604020202020204" pitchFamily="34" charset="0"/>
                <a:ea typeface="Times New Roman" panose="02020603050405020304" pitchFamily="18" charset="0"/>
                <a:cs typeface="Times New Roman" panose="02020603050405020304" pitchFamily="18" charset="0"/>
              </a:rPr>
              <a:t>Costo de capital</a:t>
            </a:r>
            <a:r>
              <a:rPr lang="es-MX" sz="2200" dirty="0">
                <a:latin typeface="Arial" panose="020B0604020202020204" pitchFamily="34" charset="0"/>
                <a:ea typeface="Times New Roman" panose="02020603050405020304" pitchFamily="18" charset="0"/>
                <a:cs typeface="Times New Roman" panose="02020603050405020304" pitchFamily="18" charset="0"/>
              </a:rPr>
              <a:t>.- Se refiere al interés o costo de oportunidad de los recursos adicionales que no provienen de la prima, que son necesarios para financiar la operación de la fianza</a:t>
            </a:r>
            <a:r>
              <a:rPr lang="es-MX" sz="2200" dirty="0" smtClean="0">
                <a:latin typeface="Arial" panose="020B0604020202020204" pitchFamily="34" charset="0"/>
                <a:ea typeface="Times New Roman" panose="02020603050405020304" pitchFamily="18" charset="0"/>
                <a:cs typeface="Times New Roman" panose="02020603050405020304" pitchFamily="18" charset="0"/>
              </a:rPr>
              <a:t>.        </a:t>
            </a:r>
            <a:endParaRPr lang="es-MX" sz="2800" dirty="0">
              <a:latin typeface="Arial" pitchFamily="34" charset="0"/>
              <a:cs typeface="Arial" pitchFamily="34" charset="0"/>
            </a:endParaRPr>
          </a:p>
        </p:txBody>
      </p:sp>
      <p:sp>
        <p:nvSpPr>
          <p:cNvPr id="3" name="2 Marcador de contenido"/>
          <p:cNvSpPr>
            <a:spLocks noGrp="1"/>
          </p:cNvSpPr>
          <p:nvPr>
            <p:ph idx="4294967295"/>
          </p:nvPr>
        </p:nvSpPr>
        <p:spPr>
          <a:xfrm>
            <a:off x="1296535" y="4421874"/>
            <a:ext cx="9539785" cy="1642375"/>
          </a:xfrm>
          <a:solidFill>
            <a:schemeClr val="accent1">
              <a:lumMod val="40000"/>
              <a:lumOff val="60000"/>
            </a:schemeClr>
          </a:solidFill>
        </p:spPr>
        <p:txBody>
          <a:bodyPr>
            <a:normAutofit/>
          </a:bodyPr>
          <a:lstStyle/>
          <a:p>
            <a:pPr algn="just">
              <a:lnSpc>
                <a:spcPct val="115000"/>
              </a:lnSpc>
              <a:spcAft>
                <a:spcPts val="1200"/>
              </a:spcAft>
            </a:pPr>
            <a:r>
              <a:rPr lang="es-MX" b="1" dirty="0">
                <a:latin typeface="Arial" panose="020B0604020202020204" pitchFamily="34" charset="0"/>
                <a:ea typeface="Times New Roman" panose="02020603050405020304" pitchFamily="18" charset="0"/>
                <a:cs typeface="Times New Roman" panose="02020603050405020304" pitchFamily="18" charset="0"/>
              </a:rPr>
              <a:t>Costos jurídicos</a:t>
            </a:r>
            <a:r>
              <a:rPr lang="es-MX" dirty="0">
                <a:latin typeface="Arial" panose="020B0604020202020204" pitchFamily="34" charset="0"/>
                <a:ea typeface="Times New Roman" panose="02020603050405020304" pitchFamily="18" charset="0"/>
                <a:cs typeface="Times New Roman" panose="02020603050405020304" pitchFamily="18" charset="0"/>
              </a:rPr>
              <a:t>.- Son los gastos en que incurre la institución de fianzas con motivo de la adjudicación de garantías de recuperación aportadas por el fiado, en caso de incumplimiento por parte de éste, que dé origen a la reclamación</a:t>
            </a:r>
            <a:r>
              <a:rPr lang="es-MX" dirty="0" smtClean="0">
                <a:latin typeface="Arial" panose="020B0604020202020204" pitchFamily="34" charset="0"/>
                <a:ea typeface="Times New Roman" panose="02020603050405020304" pitchFamily="18" charset="0"/>
                <a:cs typeface="Times New Roman" panose="02020603050405020304" pitchFamily="18" charset="0"/>
              </a:rPr>
              <a:t>.</a:t>
            </a:r>
            <a:endParaRPr lang="es-MX" dirty="0">
              <a:solidFill>
                <a:schemeClr val="bg1"/>
              </a:solidFill>
            </a:endParaRPr>
          </a:p>
        </p:txBody>
      </p:sp>
      <p:sp>
        <p:nvSpPr>
          <p:cNvPr id="6" name="5 Rectángulo"/>
          <p:cNvSpPr/>
          <p:nvPr/>
        </p:nvSpPr>
        <p:spPr>
          <a:xfrm>
            <a:off x="1296535" y="2860309"/>
            <a:ext cx="9539785" cy="1154162"/>
          </a:xfrm>
          <a:prstGeom prst="rect">
            <a:avLst/>
          </a:prstGeom>
          <a:gradFill flip="none" rotWithShape="1">
            <a:gsLst>
              <a:gs pos="0">
                <a:schemeClr val="tx2">
                  <a:lumMod val="25000"/>
                  <a:lumOff val="75000"/>
                  <a:shade val="30000"/>
                  <a:satMod val="115000"/>
                </a:schemeClr>
              </a:gs>
              <a:gs pos="50000">
                <a:schemeClr val="tx2">
                  <a:lumMod val="25000"/>
                  <a:lumOff val="75000"/>
                  <a:shade val="67500"/>
                  <a:satMod val="115000"/>
                </a:schemeClr>
              </a:gs>
              <a:gs pos="100000">
                <a:schemeClr val="tx2">
                  <a:lumMod val="25000"/>
                  <a:lumOff val="75000"/>
                  <a:shade val="100000"/>
                  <a:satMod val="115000"/>
                </a:schemeClr>
              </a:gs>
            </a:gsLst>
            <a:lin ang="13500000" scaled="1"/>
            <a:tileRect/>
          </a:gradFill>
        </p:spPr>
        <p:txBody>
          <a:bodyPr wrap="square">
            <a:spAutoFit/>
          </a:bodyPr>
          <a:lstStyle/>
          <a:p>
            <a:pPr algn="just">
              <a:lnSpc>
                <a:spcPct val="115000"/>
              </a:lnSpc>
              <a:spcAft>
                <a:spcPts val="1200"/>
              </a:spcAft>
            </a:pPr>
            <a:r>
              <a:rPr lang="es-MX" sz="2000" b="1" dirty="0">
                <a:latin typeface="Arial" panose="020B0604020202020204" pitchFamily="34" charset="0"/>
                <a:ea typeface="Times New Roman" panose="02020603050405020304" pitchFamily="18" charset="0"/>
                <a:cs typeface="Times New Roman" panose="02020603050405020304" pitchFamily="18" charset="0"/>
              </a:rPr>
              <a:t>Costo estimado de financiamiento</a:t>
            </a:r>
            <a:r>
              <a:rPr lang="es-MX" sz="2000" dirty="0">
                <a:latin typeface="Arial" panose="020B0604020202020204" pitchFamily="34" charset="0"/>
                <a:ea typeface="Times New Roman" panose="02020603050405020304" pitchFamily="18" charset="0"/>
                <a:cs typeface="Times New Roman" panose="02020603050405020304" pitchFamily="18" charset="0"/>
              </a:rPr>
              <a:t>.- Costo de oportunidad de los recursos que espera destinar la afianzadora para el pago de las reclamaciones, por el tiempo que tarde en adjudicarse y realizar las garantías de recuperación</a:t>
            </a:r>
            <a:r>
              <a:rPr lang="es-MX" sz="2000" dirty="0" smtClean="0">
                <a:latin typeface="Arial" panose="020B0604020202020204" pitchFamily="34" charset="0"/>
                <a:ea typeface="Times New Roman" panose="02020603050405020304" pitchFamily="18" charset="0"/>
                <a:cs typeface="Times New Roman" panose="02020603050405020304" pitchFamily="18" charset="0"/>
              </a:rPr>
              <a:t>.</a:t>
            </a: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4415623"/>
      </p:ext>
    </p:extLst>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ChangeArrowheads="1"/>
          </p:cNvSpPr>
          <p:nvPr/>
        </p:nvSpPr>
        <p:spPr bwMode="auto">
          <a:xfrm>
            <a:off x="1085849" y="2685910"/>
            <a:ext cx="10126633" cy="1508105"/>
          </a:xfrm>
          <a:prstGeom prst="rect">
            <a:avLst/>
          </a:prstGeom>
          <a:solidFill>
            <a:schemeClr val="accent3">
              <a:lumMod val="20000"/>
              <a:lumOff val="80000"/>
            </a:schemeClr>
          </a:solidFill>
          <a:ln>
            <a:solidFill>
              <a:schemeClr val="tx1">
                <a:lumMod val="50000"/>
                <a:lumOff val="50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lnSpc>
                <a:spcPct val="115000"/>
              </a:lnSpc>
              <a:spcAft>
                <a:spcPts val="1200"/>
              </a:spcAft>
            </a:pPr>
            <a:r>
              <a:rPr lang="es-MX" sz="2000" b="1" dirty="0">
                <a:latin typeface="Arial" panose="020B0604020202020204" pitchFamily="34" charset="0"/>
                <a:ea typeface="Times New Roman" panose="02020603050405020304" pitchFamily="18" charset="0"/>
                <a:cs typeface="Times New Roman" panose="02020603050405020304" pitchFamily="18" charset="0"/>
              </a:rPr>
              <a:t>Monto afianzado</a:t>
            </a:r>
            <a:r>
              <a:rPr lang="es-MX" sz="2000" dirty="0">
                <a:latin typeface="Arial" panose="020B0604020202020204" pitchFamily="34" charset="0"/>
                <a:ea typeface="Times New Roman" panose="02020603050405020304" pitchFamily="18" charset="0"/>
                <a:cs typeface="Times New Roman" panose="02020603050405020304" pitchFamily="18" charset="0"/>
              </a:rPr>
              <a:t>.- Monto de responsabilidades de fianzas suscritas, que corresponde a la cantidad máxima que la institución de fianzas se obliga a pagar al beneficiario del contrato de fianza, en caso de reclamación derivada del incumplimiento de la obligación principal</a:t>
            </a:r>
            <a:r>
              <a:rPr lang="es-MX" sz="2000" dirty="0" smtClean="0">
                <a:latin typeface="Arial" panose="020B0604020202020204" pitchFamily="34" charset="0"/>
                <a:ea typeface="Times New Roman" panose="02020603050405020304" pitchFamily="18" charset="0"/>
                <a:cs typeface="Times New Roman" panose="02020603050405020304" pitchFamily="18" charset="0"/>
              </a:rPr>
              <a:t>.</a:t>
            </a:r>
            <a:endParaRPr lang="es-MX" sz="2000" dirty="0">
              <a:solidFill>
                <a:schemeClr val="tx1"/>
              </a:solidFill>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tx1"/>
                </a:solidFill>
              </a:rPr>
              <a:pPr/>
              <a:t>36</a:t>
            </a:fld>
            <a:endParaRPr lang="es-MX" dirty="0">
              <a:solidFill>
                <a:schemeClr val="tx1"/>
              </a:solidFill>
            </a:endParaRPr>
          </a:p>
        </p:txBody>
      </p:sp>
      <p:sp>
        <p:nvSpPr>
          <p:cNvPr id="4" name="3 CuadroTexto"/>
          <p:cNvSpPr txBox="1"/>
          <p:nvPr/>
        </p:nvSpPr>
        <p:spPr>
          <a:xfrm>
            <a:off x="1085849" y="499319"/>
            <a:ext cx="10126633" cy="1862048"/>
          </a:xfrm>
          <a:prstGeom prst="rect">
            <a:avLst/>
          </a:prstGeom>
          <a:gradFill flip="none" rotWithShape="1">
            <a:gsLst>
              <a:gs pos="0">
                <a:schemeClr val="accent1">
                  <a:lumMod val="40000"/>
                  <a:lumOff val="60000"/>
                  <a:shade val="30000"/>
                  <a:satMod val="115000"/>
                </a:schemeClr>
              </a:gs>
              <a:gs pos="50000">
                <a:schemeClr val="accent1">
                  <a:lumMod val="40000"/>
                  <a:lumOff val="60000"/>
                  <a:shade val="67500"/>
                  <a:satMod val="115000"/>
                </a:schemeClr>
              </a:gs>
              <a:gs pos="100000">
                <a:schemeClr val="accent1">
                  <a:lumMod val="40000"/>
                  <a:lumOff val="60000"/>
                  <a:shade val="100000"/>
                  <a:satMod val="115000"/>
                </a:schemeClr>
              </a:gs>
            </a:gsLst>
            <a:lin ang="13500000" scaled="1"/>
            <a:tileRect/>
          </a:gradFill>
        </p:spPr>
        <p:style>
          <a:lnRef idx="1">
            <a:schemeClr val="accent6"/>
          </a:lnRef>
          <a:fillRef idx="2">
            <a:schemeClr val="accent6"/>
          </a:fillRef>
          <a:effectRef idx="1">
            <a:schemeClr val="accent6"/>
          </a:effectRef>
          <a:fontRef idx="minor">
            <a:schemeClr val="dk1"/>
          </a:fontRef>
        </p:style>
        <p:txBody>
          <a:bodyPr wrap="square" rtlCol="0">
            <a:spAutoFit/>
          </a:bodyPr>
          <a:lstStyle/>
          <a:p>
            <a:pPr algn="just">
              <a:lnSpc>
                <a:spcPct val="115000"/>
              </a:lnSpc>
              <a:spcAft>
                <a:spcPts val="1200"/>
              </a:spcAft>
            </a:pPr>
            <a:r>
              <a:rPr lang="es-MX" sz="2000" b="1" dirty="0">
                <a:latin typeface="Arial" panose="020B0604020202020204" pitchFamily="34" charset="0"/>
                <a:ea typeface="Times New Roman" panose="02020603050405020304" pitchFamily="18" charset="0"/>
                <a:cs typeface="Times New Roman" panose="02020603050405020304" pitchFamily="18" charset="0"/>
              </a:rPr>
              <a:t>Costo neto de reclamaciones</a:t>
            </a:r>
            <a:r>
              <a:rPr lang="es-MX" sz="2000" dirty="0">
                <a:latin typeface="Arial" panose="020B0604020202020204" pitchFamily="34" charset="0"/>
                <a:ea typeface="Times New Roman" panose="02020603050405020304" pitchFamily="18" charset="0"/>
                <a:cs typeface="Times New Roman" panose="02020603050405020304" pitchFamily="18" charset="0"/>
              </a:rPr>
              <a:t>.- Monto estimado de las pérdidas producidas por la no recuperación o merma en el valor de las garantías de recuperación correspondientes a las reclamaciones pagadas. En el caso de fianzas que no requieran garantías de recuperación, el costo neto de reclamaciones corresponderá al costo estimado de las reclamaciones futuras</a:t>
            </a:r>
            <a:r>
              <a:rPr lang="es-MX" sz="2000" dirty="0" smtClean="0">
                <a:latin typeface="Arial" panose="020B0604020202020204" pitchFamily="34" charset="0"/>
                <a:ea typeface="Times New Roman" panose="02020603050405020304" pitchFamily="18" charset="0"/>
                <a:cs typeface="Times New Roman" panose="02020603050405020304" pitchFamily="18" charset="0"/>
              </a:rPr>
              <a:t>.</a:t>
            </a:r>
            <a:endParaRPr lang="es-MX" sz="2000" dirty="0">
              <a:ea typeface="Calibri" panose="020F0502020204030204"/>
              <a:cs typeface="Times New Roman" panose="02020603050405020304" pitchFamily="18" charset="0"/>
            </a:endParaRPr>
          </a:p>
        </p:txBody>
      </p:sp>
      <p:sp>
        <p:nvSpPr>
          <p:cNvPr id="5" name="Rectangle 3"/>
          <p:cNvSpPr txBox="1">
            <a:spLocks noChangeArrowheads="1"/>
          </p:cNvSpPr>
          <p:nvPr/>
        </p:nvSpPr>
        <p:spPr bwMode="auto">
          <a:xfrm>
            <a:off x="1085849" y="4394578"/>
            <a:ext cx="10126633" cy="1572118"/>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vert="horz" lIns="91440" tIns="45720" rIns="91440" bIns="45720" rtlCol="0" anchor="ctr"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lgn="just">
              <a:lnSpc>
                <a:spcPct val="115000"/>
              </a:lnSpc>
              <a:spcAft>
                <a:spcPts val="1200"/>
              </a:spcAft>
              <a:buNone/>
            </a:pPr>
            <a:r>
              <a:rPr lang="es-MX" sz="2000" b="1" dirty="0">
                <a:latin typeface="Arial" panose="020B0604020202020204" pitchFamily="34" charset="0"/>
                <a:ea typeface="Times New Roman" panose="02020603050405020304" pitchFamily="18" charset="0"/>
                <a:cs typeface="Times New Roman" panose="02020603050405020304" pitchFamily="18" charset="0"/>
              </a:rPr>
              <a:t>Obligación principal</a:t>
            </a:r>
            <a:r>
              <a:rPr lang="es-MX" sz="2000" dirty="0">
                <a:latin typeface="Arial" panose="020B0604020202020204" pitchFamily="34" charset="0"/>
                <a:ea typeface="Times New Roman" panose="02020603050405020304" pitchFamily="18" charset="0"/>
                <a:cs typeface="Times New Roman" panose="02020603050405020304" pitchFamily="18" charset="0"/>
              </a:rPr>
              <a:t>.- Es la obligación de dar, hacer o de dejar de hacer que tiene el fiado o afianzado ante un tercero, derivada del contrato principal</a:t>
            </a:r>
            <a:r>
              <a:rPr lang="es-MX" sz="2000" dirty="0" smtClean="0">
                <a:latin typeface="Arial" panose="020B0604020202020204" pitchFamily="34" charset="0"/>
                <a:ea typeface="Times New Roman" panose="02020603050405020304" pitchFamily="18" charset="0"/>
                <a:cs typeface="Times New Roman" panose="02020603050405020304" pitchFamily="18" charset="0"/>
              </a:rPr>
              <a:t>.</a:t>
            </a:r>
            <a:endParaRPr lang="es-ES" sz="2200" dirty="0">
              <a:solidFill>
                <a:schemeClr val="tx1">
                  <a:lumMod val="85000"/>
                  <a:lumOff val="15000"/>
                </a:schemeClr>
              </a:solidFill>
            </a:endParaRPr>
          </a:p>
        </p:txBody>
      </p:sp>
      <p:pic>
        <p:nvPicPr>
          <p:cNvPr id="2" name="Imagen 1"/>
          <p:cNvPicPr>
            <a:picLocks noChangeAspect="1"/>
          </p:cNvPicPr>
          <p:nvPr/>
        </p:nvPicPr>
        <p:blipFill>
          <a:blip r:embed="rId2"/>
          <a:stretch>
            <a:fillRect/>
          </a:stretch>
        </p:blipFill>
        <p:spPr>
          <a:xfrm>
            <a:off x="8816463" y="5389469"/>
            <a:ext cx="3213692" cy="1186048"/>
          </a:xfrm>
          <a:prstGeom prst="rect">
            <a:avLst/>
          </a:prstGeom>
        </p:spPr>
      </p:pic>
    </p:spTree>
    <p:extLst>
      <p:ext uri="{BB962C8B-B14F-4D97-AF65-F5344CB8AC3E}">
        <p14:creationId xmlns:p14="http://schemas.microsoft.com/office/powerpoint/2010/main" val="3703872376"/>
      </p:ext>
    </p:extLst>
  </p:cSld>
  <p:clrMapOvr>
    <a:masterClrMapping/>
  </p:clrMapOvr>
  <p:transition spd="slow">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801503" y="1412776"/>
            <a:ext cx="8639033" cy="4088299"/>
          </a:xfrm>
          <a:prstGeom prst="rect">
            <a:avLst/>
          </a:prstGeom>
          <a:solidFill>
            <a:schemeClr val="accent3">
              <a:lumMod val="60000"/>
              <a:lumOff val="40000"/>
            </a:schemeClr>
          </a:solidFill>
        </p:spPr>
        <p:txBody>
          <a:bodyPr wrap="square">
            <a:spAutoFit/>
          </a:bodyPr>
          <a:lstStyle/>
          <a:p>
            <a:pPr algn="just">
              <a:lnSpc>
                <a:spcPct val="115000"/>
              </a:lnSpc>
              <a:spcAft>
                <a:spcPts val="800"/>
              </a:spcAft>
            </a:pPr>
            <a:r>
              <a:rPr lang="es-MX" sz="2200" dirty="0">
                <a:latin typeface="Arial" panose="020B0604020202020204" pitchFamily="34" charset="0"/>
                <a:ea typeface="Times New Roman" panose="02020603050405020304" pitchFamily="18" charset="0"/>
              </a:rPr>
              <a:t>Las instituciones de fianzas son intermediarias financieros. La tarea fundamental de las instituciones de fianzas es garantizar por sus fiados el cumplimiento de obligaciones que tengan con terceros, que han de ser los beneficiarios de las pólizas de fianzas</a:t>
            </a:r>
            <a:r>
              <a:rPr lang="es-MX" sz="2200" dirty="0" smtClean="0">
                <a:latin typeface="Arial" panose="020B0604020202020204" pitchFamily="34" charset="0"/>
                <a:ea typeface="Times New Roman" panose="02020603050405020304" pitchFamily="18" charset="0"/>
              </a:rPr>
              <a:t>.</a:t>
            </a:r>
          </a:p>
          <a:p>
            <a:pPr algn="just">
              <a:lnSpc>
                <a:spcPct val="115000"/>
              </a:lnSpc>
              <a:spcAft>
                <a:spcPts val="800"/>
              </a:spcAft>
            </a:pPr>
            <a:r>
              <a:rPr lang="es-MX" sz="2200" dirty="0">
                <a:latin typeface="Arial" panose="020B0604020202020204" pitchFamily="34" charset="0"/>
                <a:ea typeface="Calibri" panose="020F0502020204030204"/>
              </a:rPr>
              <a:t>Las Instituciones de Fianzas son empresas que, a cambio de un pago y mediante un contrato, garantizan por una persona llamado fiado, el cumplimiento de una obligación y, en caso de que ésta no se cumpla, pagan al beneficiario la cantidad estipulada en el contrato para restituir los daños causados por el incumplimiento del fiado.</a:t>
            </a:r>
            <a:endParaRPr lang="es-MX" sz="2200" dirty="0">
              <a:solidFill>
                <a:srgbClr val="000000"/>
              </a:solidFill>
              <a:latin typeface="Arial" pitchFamily="34" charset="0"/>
              <a:ea typeface="Calibri" panose="020F0502020204030204" pitchFamily="34" charset="0"/>
              <a:cs typeface="Arial" pitchFamily="34" charset="0"/>
            </a:endParaRPr>
          </a:p>
        </p:txBody>
      </p:sp>
      <p:sp>
        <p:nvSpPr>
          <p:cNvPr id="3" name="1 Título"/>
          <p:cNvSpPr txBox="1">
            <a:spLocks/>
          </p:cNvSpPr>
          <p:nvPr/>
        </p:nvSpPr>
        <p:spPr>
          <a:xfrm>
            <a:off x="2612320" y="545908"/>
            <a:ext cx="7056784" cy="640124"/>
          </a:xfrm>
          <a:prstGeom prst="rect">
            <a:avLst/>
          </a:prstGeom>
          <a:solidFill>
            <a:schemeClr val="accent2">
              <a:lumMod val="20000"/>
              <a:lumOff val="80000"/>
            </a:schemeClr>
          </a:solidFill>
          <a:ln w="38100">
            <a:solidFill>
              <a:schemeClr val="accent1"/>
            </a:solidFill>
          </a:ln>
        </p:spPr>
        <p:txBody>
          <a:bodyPr>
            <a:normAutofit fontScale="97500" lnSpcReduction="10000"/>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s-MX" b="1" dirty="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t>Conclusiones</a:t>
            </a:r>
          </a:p>
        </p:txBody>
      </p:sp>
      <p:sp>
        <p:nvSpPr>
          <p:cNvPr id="4" name="3 Marcador de número de diapositiva"/>
          <p:cNvSpPr>
            <a:spLocks noGrp="1"/>
          </p:cNvSpPr>
          <p:nvPr>
            <p:ph type="sldNum" sz="quarter" idx="12"/>
          </p:nvPr>
        </p:nvSpPr>
        <p:spPr/>
        <p:txBody>
          <a:bodyPr/>
          <a:lstStyle/>
          <a:p>
            <a:fld id="{C633FE4C-B262-4131-A7C9-F3AD1CF70585}" type="slidenum">
              <a:rPr lang="es-MX" smtClean="0"/>
              <a:t>37</a:t>
            </a:fld>
            <a:endParaRPr lang="es-MX"/>
          </a:p>
        </p:txBody>
      </p:sp>
    </p:spTree>
    <p:extLst>
      <p:ext uri="{BB962C8B-B14F-4D97-AF65-F5344CB8AC3E}">
        <p14:creationId xmlns:p14="http://schemas.microsoft.com/office/powerpoint/2010/main" val="1507568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74209" y="1412776"/>
            <a:ext cx="9335069" cy="4319131"/>
          </a:xfrm>
          <a:prstGeom prst="rect">
            <a:avLst/>
          </a:prstGeom>
          <a:solidFill>
            <a:schemeClr val="accent3">
              <a:lumMod val="60000"/>
              <a:lumOff val="40000"/>
            </a:schemeClr>
          </a:solidFill>
        </p:spPr>
        <p:txBody>
          <a:bodyPr wrap="square">
            <a:spAutoFit/>
          </a:bodyPr>
          <a:lstStyle/>
          <a:p>
            <a:pPr algn="just">
              <a:lnSpc>
                <a:spcPct val="115000"/>
              </a:lnSpc>
              <a:spcAft>
                <a:spcPts val="800"/>
              </a:spcAft>
            </a:pPr>
            <a:r>
              <a:rPr lang="es-ES" sz="2000" dirty="0">
                <a:latin typeface="Arial" panose="020B0604020202020204" pitchFamily="34" charset="0"/>
                <a:ea typeface="Times New Roman" panose="02020603050405020304" pitchFamily="18" charset="0"/>
                <a:cs typeface="Arial" panose="020B0604020202020204" pitchFamily="34" charset="0"/>
              </a:rPr>
              <a:t>Las instituciones de fianzas </a:t>
            </a:r>
            <a:r>
              <a:rPr lang="es-ES" sz="2000" dirty="0" smtClean="0">
                <a:latin typeface="Arial" panose="020B0604020202020204" pitchFamily="34" charset="0"/>
                <a:ea typeface="Times New Roman" panose="02020603050405020304" pitchFamily="18" charset="0"/>
                <a:cs typeface="Arial" panose="020B0604020202020204" pitchFamily="34" charset="0"/>
              </a:rPr>
              <a:t>pueden </a:t>
            </a:r>
            <a:r>
              <a:rPr lang="es-ES" sz="2000" dirty="0">
                <a:latin typeface="Arial" panose="020B0604020202020204" pitchFamily="34" charset="0"/>
                <a:ea typeface="Times New Roman" panose="02020603050405020304" pitchFamily="18" charset="0"/>
                <a:cs typeface="Arial" panose="020B0604020202020204" pitchFamily="34" charset="0"/>
              </a:rPr>
              <a:t>realizar las siguientes operaciones</a:t>
            </a:r>
            <a:r>
              <a:rPr lang="es-ES" sz="2000" dirty="0" smtClean="0">
                <a:latin typeface="Arial" panose="020B0604020202020204" pitchFamily="34" charset="0"/>
                <a:ea typeface="Times New Roman" panose="02020603050405020304" pitchFamily="18" charset="0"/>
                <a:cs typeface="Arial" panose="020B0604020202020204" pitchFamily="34" charset="0"/>
              </a:rPr>
              <a:t>: </a:t>
            </a:r>
            <a:r>
              <a:rPr lang="es-ES" sz="2000" dirty="0" err="1" smtClean="0">
                <a:latin typeface="Arial" panose="020B0604020202020204" pitchFamily="34" charset="0"/>
                <a:ea typeface="Times New Roman" panose="02020603050405020304" pitchFamily="18" charset="0"/>
                <a:cs typeface="Arial" panose="020B0604020202020204" pitchFamily="34" charset="0"/>
              </a:rPr>
              <a:t>refianzamiento</a:t>
            </a:r>
            <a:r>
              <a:rPr lang="es-ES" sz="2000" dirty="0" smtClean="0">
                <a:latin typeface="Arial" panose="020B0604020202020204" pitchFamily="34" charset="0"/>
                <a:ea typeface="Times New Roman" panose="02020603050405020304" pitchFamily="18" charset="0"/>
                <a:cs typeface="Arial" panose="020B0604020202020204" pitchFamily="34" charset="0"/>
              </a:rPr>
              <a:t>, coafianzamiento, actuar como fiduciario, constituir e invertir reservas, efectuar operaciones de descuento y redescuento.</a:t>
            </a:r>
          </a:p>
          <a:p>
            <a:pPr marR="494665" algn="just">
              <a:lnSpc>
                <a:spcPct val="115000"/>
              </a:lnSpc>
              <a:spcAft>
                <a:spcPts val="1000"/>
              </a:spcAft>
            </a:pPr>
            <a:r>
              <a:rPr lang="es-MX" sz="2000" dirty="0">
                <a:latin typeface="Arial" panose="020B0604020202020204" pitchFamily="34" charset="0"/>
                <a:ea typeface="Calibri" panose="020F0502020204030204"/>
                <a:cs typeface="Times New Roman" panose="02020603050405020304" pitchFamily="18" charset="0"/>
              </a:rPr>
              <a:t>Su asociación gremial se llama: </a:t>
            </a:r>
            <a:r>
              <a:rPr lang="es-MX" sz="2000" b="1" dirty="0" smtClean="0">
                <a:latin typeface="Arial" panose="020B0604020202020204" pitchFamily="34" charset="0"/>
                <a:ea typeface="Calibri" panose="020F0502020204030204"/>
                <a:cs typeface="Times New Roman" panose="02020603050405020304" pitchFamily="18" charset="0"/>
              </a:rPr>
              <a:t>Asociación de Compañías Afianzadoras de México AC (Afianza).</a:t>
            </a:r>
            <a:endParaRPr lang="es-MX" sz="2000" b="1" dirty="0">
              <a:ea typeface="Calibri" panose="020F0502020204030204"/>
              <a:cs typeface="Times New Roman" panose="02020603050405020304" pitchFamily="18" charset="0"/>
            </a:endParaRPr>
          </a:p>
          <a:p>
            <a:pPr algn="just">
              <a:lnSpc>
                <a:spcPct val="115000"/>
              </a:lnSpc>
              <a:spcAft>
                <a:spcPts val="800"/>
              </a:spcAft>
            </a:pPr>
            <a:r>
              <a:rPr lang="es-MX" sz="2000" b="1" dirty="0" smtClean="0">
                <a:latin typeface="Arial" panose="020B0604020202020204" pitchFamily="34" charset="0"/>
                <a:ea typeface="Calibri" panose="020F0502020204030204"/>
                <a:cs typeface="Arial" panose="020B0604020202020204" pitchFamily="34" charset="0"/>
              </a:rPr>
              <a:t>Nota </a:t>
            </a:r>
            <a:r>
              <a:rPr lang="es-MX" sz="2000" b="1" dirty="0">
                <a:latin typeface="Arial" panose="020B0604020202020204" pitchFamily="34" charset="0"/>
                <a:ea typeface="Calibri" panose="020F0502020204030204"/>
                <a:cs typeface="Arial" panose="020B0604020202020204" pitchFamily="34" charset="0"/>
              </a:rPr>
              <a:t>técnica </a:t>
            </a:r>
            <a:r>
              <a:rPr lang="es-MX" sz="2000" dirty="0">
                <a:latin typeface="Arial" panose="020B0604020202020204" pitchFamily="34" charset="0"/>
                <a:ea typeface="Calibri" panose="020F0502020204030204"/>
                <a:cs typeface="Arial" panose="020B0604020202020204" pitchFamily="34" charset="0"/>
              </a:rPr>
              <a:t>es el nombre que reciben los cálculos actuariales que dan lugar, a la determinación de sus tarifas, gastos, reservas y demás elementos técnicos de los distintos tipos de fianzas que operen  las entidades </a:t>
            </a:r>
            <a:r>
              <a:rPr lang="es-MX" sz="2000" dirty="0" smtClean="0">
                <a:latin typeface="Arial" panose="020B0604020202020204" pitchFamily="34" charset="0"/>
                <a:ea typeface="Calibri" panose="020F0502020204030204"/>
                <a:cs typeface="Arial" panose="020B0604020202020204" pitchFamily="34" charset="0"/>
              </a:rPr>
              <a:t>afianzadoras.</a:t>
            </a:r>
          </a:p>
          <a:p>
            <a:pPr algn="just">
              <a:lnSpc>
                <a:spcPct val="115000"/>
              </a:lnSpc>
              <a:spcAft>
                <a:spcPts val="800"/>
              </a:spcAft>
            </a:pPr>
            <a:r>
              <a:rPr lang="es-MX" sz="2000" dirty="0">
                <a:latin typeface="Arial" panose="020B0604020202020204" pitchFamily="34" charset="0"/>
                <a:ea typeface="Calibri" panose="020F0502020204030204"/>
              </a:rPr>
              <a:t>La Nota Técnica deberá ser elaborada y firmada por un actuario certificado en fianzas,  quien deberá verificar que la estadística utilizada para el cálculo de las </a:t>
            </a:r>
            <a:r>
              <a:rPr lang="es-MX" sz="2000" dirty="0" smtClean="0">
                <a:latin typeface="Arial" panose="020B0604020202020204" pitchFamily="34" charset="0"/>
                <a:ea typeface="Calibri" panose="020F0502020204030204"/>
              </a:rPr>
              <a:t>tarifas.</a:t>
            </a:r>
            <a:endParaRPr lang="es-MX" sz="2000" dirty="0">
              <a:solidFill>
                <a:srgbClr val="000000"/>
              </a:solidFill>
              <a:latin typeface="Arial" pitchFamily="34" charset="0"/>
              <a:ea typeface="Calibri" panose="020F0502020204030204" pitchFamily="34" charset="0"/>
              <a:cs typeface="Arial" pitchFamily="34" charset="0"/>
            </a:endParaRPr>
          </a:p>
        </p:txBody>
      </p:sp>
      <p:sp>
        <p:nvSpPr>
          <p:cNvPr id="3" name="1 Título"/>
          <p:cNvSpPr txBox="1">
            <a:spLocks/>
          </p:cNvSpPr>
          <p:nvPr/>
        </p:nvSpPr>
        <p:spPr>
          <a:xfrm>
            <a:off x="2612320" y="545908"/>
            <a:ext cx="7056784" cy="640124"/>
          </a:xfrm>
          <a:prstGeom prst="rect">
            <a:avLst/>
          </a:prstGeom>
          <a:solidFill>
            <a:schemeClr val="accent2">
              <a:lumMod val="20000"/>
              <a:lumOff val="80000"/>
            </a:schemeClr>
          </a:solidFill>
          <a:ln w="38100">
            <a:solidFill>
              <a:schemeClr val="accent1"/>
            </a:solidFill>
          </a:ln>
        </p:spPr>
        <p:txBody>
          <a:bodyPr>
            <a:normAutofit fontScale="97500" lnSpcReduction="10000"/>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s-MX" b="1" dirty="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t>Conclusiones</a:t>
            </a:r>
          </a:p>
        </p:txBody>
      </p:sp>
      <p:sp>
        <p:nvSpPr>
          <p:cNvPr id="4" name="3 Marcador de número de diapositiva"/>
          <p:cNvSpPr>
            <a:spLocks noGrp="1"/>
          </p:cNvSpPr>
          <p:nvPr>
            <p:ph type="sldNum" sz="quarter" idx="12"/>
          </p:nvPr>
        </p:nvSpPr>
        <p:spPr/>
        <p:txBody>
          <a:bodyPr/>
          <a:lstStyle/>
          <a:p>
            <a:fld id="{C633FE4C-B262-4131-A7C9-F3AD1CF70585}" type="slidenum">
              <a:rPr lang="es-MX" smtClean="0"/>
              <a:t>38</a:t>
            </a:fld>
            <a:endParaRPr lang="es-MX"/>
          </a:p>
        </p:txBody>
      </p:sp>
    </p:spTree>
    <p:extLst>
      <p:ext uri="{BB962C8B-B14F-4D97-AF65-F5344CB8AC3E}">
        <p14:creationId xmlns:p14="http://schemas.microsoft.com/office/powerpoint/2010/main" val="817903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5"/>
          <p:cNvPicPr>
            <a:picLocks noChangeAspect="1" noChangeArrowheads="1"/>
          </p:cNvPicPr>
          <p:nvPr/>
        </p:nvPicPr>
        <p:blipFill>
          <a:blip r:embed="rId2">
            <a:extLst>
              <a:ext uri="{28A0092B-C50C-407E-A947-70E740481C1C}">
                <a14:useLocalDpi xmlns:a14="http://schemas.microsoft.com/office/drawing/2010/main" val="0"/>
              </a:ext>
            </a:extLst>
          </a:blip>
          <a:srcRect l="10785" r="23817" b="18127"/>
          <a:stretch>
            <a:fillRect/>
          </a:stretch>
        </p:blipFill>
        <p:spPr bwMode="auto">
          <a:xfrm>
            <a:off x="8112126" y="4284664"/>
            <a:ext cx="1800225" cy="240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Marcador de número de diapositiva"/>
          <p:cNvSpPr>
            <a:spLocks noGrp="1"/>
          </p:cNvSpPr>
          <p:nvPr>
            <p:ph type="sldNum" sz="quarter" idx="12"/>
          </p:nvPr>
        </p:nvSpPr>
        <p:spPr/>
        <p:txBody>
          <a:bodyPr/>
          <a:lstStyle/>
          <a:p>
            <a:fld id="{6D3F354B-F5C5-4EF2-87BA-04594DF4B743}" type="slidenum">
              <a:rPr lang="es-MX" smtClean="0"/>
              <a:t>39</a:t>
            </a:fld>
            <a:endParaRPr lang="es-MX"/>
          </a:p>
        </p:txBody>
      </p:sp>
      <p:sp>
        <p:nvSpPr>
          <p:cNvPr id="35843" name="Rectangle 3"/>
          <p:cNvSpPr>
            <a:spLocks noGrp="1" noChangeArrowheads="1"/>
          </p:cNvSpPr>
          <p:nvPr>
            <p:ph idx="4294967295"/>
          </p:nvPr>
        </p:nvSpPr>
        <p:spPr>
          <a:xfrm>
            <a:off x="1754832" y="1019699"/>
            <a:ext cx="8589640" cy="5111750"/>
          </a:xfrm>
          <a:gradFill rotWithShape="1">
            <a:gsLst>
              <a:gs pos="0">
                <a:srgbClr val="767676"/>
              </a:gs>
              <a:gs pos="100000">
                <a:srgbClr val="FFFFFF">
                  <a:alpha val="42998"/>
                </a:srgbClr>
              </a:gs>
            </a:gsLst>
            <a:path path="shape">
              <a:fillToRect l="50000" t="50000" r="50000" b="50000"/>
            </a:path>
          </a:gradFill>
          <a:ln>
            <a:miter lim="800000"/>
            <a:headEnd/>
            <a:tailEnd/>
          </a:ln>
        </p:spPr>
        <p:txBody>
          <a:bodyPr rtlCol="0">
            <a:normAutofit fontScale="92500" lnSpcReduction="10000"/>
          </a:bodyPr>
          <a:lstStyle/>
          <a:p>
            <a:pPr marL="274320" indent="-274320" algn="ctr">
              <a:lnSpc>
                <a:spcPct val="80000"/>
              </a:lnSpc>
              <a:spcAft>
                <a:spcPts val="0"/>
              </a:spcAft>
              <a:buNone/>
              <a:defRPr/>
            </a:pPr>
            <a:r>
              <a:rPr lang="es-ES" sz="1600" dirty="0"/>
              <a:t>	</a:t>
            </a:r>
          </a:p>
          <a:p>
            <a:pPr marL="274320" indent="-274320">
              <a:spcAft>
                <a:spcPts val="0"/>
              </a:spcAft>
              <a:buFont typeface="Arial" pitchFamily="34" charset="0"/>
              <a:buChar char="•"/>
              <a:defRPr/>
            </a:pPr>
            <a:r>
              <a:rPr lang="es-MX" sz="1800" b="1" dirty="0">
                <a:solidFill>
                  <a:schemeClr val="tx2">
                    <a:lumMod val="50000"/>
                  </a:schemeClr>
                </a:solidFill>
              </a:rPr>
              <a:t>Aguilar, P. (2007) Fundamentos actuariales de primas y reservas de fianzas. Fundación Mapfre. España.</a:t>
            </a:r>
          </a:p>
          <a:p>
            <a:pPr marL="274320" indent="-274320">
              <a:spcAft>
                <a:spcPts val="0"/>
              </a:spcAft>
              <a:buFont typeface="Arial" pitchFamily="34" charset="0"/>
              <a:buChar char="•"/>
              <a:defRPr/>
            </a:pPr>
            <a:r>
              <a:rPr lang="es-ES" sz="1800" b="1" dirty="0">
                <a:solidFill>
                  <a:schemeClr val="tx2">
                    <a:lumMod val="50000"/>
                  </a:schemeClr>
                </a:solidFill>
              </a:rPr>
              <a:t>Colas, A. (2007) Efectos Del Contrato De Fianza: Relaciones Entre Acreedor, Deudor Principal Y Fiador. Editorial Aranzadi, S.A.</a:t>
            </a:r>
            <a:endParaRPr lang="es-MX" sz="1800" b="1" dirty="0">
              <a:solidFill>
                <a:schemeClr val="tx2">
                  <a:lumMod val="50000"/>
                </a:schemeClr>
              </a:solidFill>
            </a:endParaRPr>
          </a:p>
          <a:p>
            <a:pPr marL="274320" indent="-274320">
              <a:defRPr/>
            </a:pPr>
            <a:r>
              <a:rPr lang="es-MX" sz="1800" b="1" dirty="0">
                <a:solidFill>
                  <a:schemeClr val="tx2">
                    <a:lumMod val="50000"/>
                  </a:schemeClr>
                </a:solidFill>
              </a:rPr>
              <a:t>Estándares de Práctica Actuarial . Fundamentos Actuariales para el cálculo de reservas técnicas de fianzas. http://www.conac.org.mx/estandares/6.pdf</a:t>
            </a:r>
          </a:p>
          <a:p>
            <a:pPr marL="274320" indent="-274320">
              <a:spcAft>
                <a:spcPts val="0"/>
              </a:spcAft>
              <a:buFont typeface="Arial" pitchFamily="34" charset="0"/>
              <a:buChar char="•"/>
              <a:defRPr/>
            </a:pPr>
            <a:r>
              <a:rPr lang="es-MX" sz="1800" b="1" dirty="0">
                <a:solidFill>
                  <a:schemeClr val="tx2">
                    <a:lumMod val="50000"/>
                  </a:schemeClr>
                </a:solidFill>
              </a:rPr>
              <a:t>Ley Federal de Instituciones de Fianzas.</a:t>
            </a:r>
          </a:p>
          <a:p>
            <a:pPr marL="274320" indent="-274320">
              <a:spcAft>
                <a:spcPts val="0"/>
              </a:spcAft>
              <a:buFont typeface="Arial" pitchFamily="34" charset="0"/>
              <a:buChar char="•"/>
              <a:defRPr/>
            </a:pPr>
            <a:r>
              <a:rPr lang="es-MX" sz="1800" b="1" dirty="0">
                <a:solidFill>
                  <a:schemeClr val="tx2">
                    <a:lumMod val="50000"/>
                  </a:schemeClr>
                </a:solidFill>
              </a:rPr>
              <a:t>Manchado, J. (2001) Convenio concursal y fianza. Librería Tirant lo Blanch. España. </a:t>
            </a:r>
          </a:p>
          <a:p>
            <a:pPr marL="274320" indent="-274320">
              <a:spcAft>
                <a:spcPts val="0"/>
              </a:spcAft>
              <a:buFont typeface="Arial" pitchFamily="34" charset="0"/>
              <a:buChar char="•"/>
              <a:defRPr/>
            </a:pPr>
            <a:r>
              <a:rPr lang="es-ES" sz="1800" b="1" dirty="0">
                <a:solidFill>
                  <a:schemeClr val="tx2">
                    <a:lumMod val="50000"/>
                  </a:schemeClr>
                </a:solidFill>
              </a:rPr>
              <a:t>Ruiz, L. (2007) El Contrato de Seguro. Editorial Porrúa. México. </a:t>
            </a:r>
            <a:endParaRPr lang="es-MX" sz="1800" b="1" dirty="0">
              <a:solidFill>
                <a:schemeClr val="tx2">
                  <a:lumMod val="50000"/>
                </a:schemeClr>
              </a:solidFill>
            </a:endParaRPr>
          </a:p>
          <a:p>
            <a:pPr marL="274320" indent="-274320">
              <a:spcAft>
                <a:spcPts val="0"/>
              </a:spcAft>
              <a:buFont typeface="Arial" pitchFamily="34" charset="0"/>
              <a:buChar char="•"/>
              <a:defRPr/>
            </a:pPr>
            <a:r>
              <a:rPr lang="es-ES" sz="1800" b="1" dirty="0">
                <a:solidFill>
                  <a:schemeClr val="tx2">
                    <a:lumMod val="50000"/>
                  </a:schemeClr>
                </a:solidFill>
              </a:rPr>
              <a:t>San Juan Colunga, F. (1911) Tratado sobre fianzas. Librería de E. Miranda. España.</a:t>
            </a:r>
          </a:p>
          <a:p>
            <a:pPr marL="274320" indent="-274320">
              <a:defRPr/>
            </a:pPr>
            <a:r>
              <a:rPr lang="es-ES" sz="1800" b="1" dirty="0">
                <a:solidFill>
                  <a:schemeClr val="tx2">
                    <a:lumMod val="50000"/>
                  </a:schemeClr>
                </a:solidFill>
              </a:rPr>
              <a:t>Secretaría de Hacienda y Crédito Público. http://www.shcp.gob.mx/LASHCP/MarcoJuridico/documentosDOF/archivos_shcp_dof/circulares/c_f6_6_4.pdf</a:t>
            </a:r>
          </a:p>
          <a:p>
            <a:pPr marL="274320" indent="-274320">
              <a:spcAft>
                <a:spcPts val="0"/>
              </a:spcAft>
              <a:buFont typeface="Arial" pitchFamily="34" charset="0"/>
              <a:buChar char="•"/>
              <a:defRPr/>
            </a:pPr>
            <a:r>
              <a:rPr lang="es-MX" sz="1800" b="1" dirty="0">
                <a:solidFill>
                  <a:schemeClr val="tx2">
                    <a:lumMod val="50000"/>
                  </a:schemeClr>
                </a:solidFill>
              </a:rPr>
              <a:t>Torres, H. (2007)  Elementos Fundamentales de Derecho Bancario. Mc Graw Hill. </a:t>
            </a:r>
          </a:p>
          <a:p>
            <a:pPr marL="274320" indent="-274320">
              <a:defRPr/>
            </a:pPr>
            <a:r>
              <a:rPr lang="es-MX" sz="1800" b="1" dirty="0">
                <a:solidFill>
                  <a:schemeClr val="tx2">
                    <a:lumMod val="50000"/>
                  </a:schemeClr>
                </a:solidFill>
              </a:rPr>
              <a:t>UNAM. http://www.redmat.unam.mx/foro/volumenes/vol020/actuariales.pdf</a:t>
            </a:r>
          </a:p>
          <a:p>
            <a:pPr marL="274320" indent="-274320">
              <a:spcAft>
                <a:spcPts val="0"/>
              </a:spcAft>
              <a:buFont typeface="Arial" pitchFamily="34" charset="0"/>
              <a:buChar char="•"/>
              <a:defRPr/>
            </a:pPr>
            <a:endParaRPr lang="es-MX" sz="1800" b="1" dirty="0">
              <a:solidFill>
                <a:schemeClr val="tx2">
                  <a:lumMod val="50000"/>
                </a:schemeClr>
              </a:solidFill>
            </a:endParaRPr>
          </a:p>
          <a:p>
            <a:pPr marL="274320" indent="-274320" algn="just">
              <a:lnSpc>
                <a:spcPct val="80000"/>
              </a:lnSpc>
              <a:spcAft>
                <a:spcPts val="0"/>
              </a:spcAft>
              <a:buFont typeface="Arial" pitchFamily="34" charset="0"/>
              <a:buChar char="•"/>
              <a:defRPr/>
            </a:pPr>
            <a:endParaRPr lang="es-MX" sz="2600" dirty="0"/>
          </a:p>
        </p:txBody>
      </p:sp>
      <p:sp>
        <p:nvSpPr>
          <p:cNvPr id="2" name="1 CuadroTexto"/>
          <p:cNvSpPr txBox="1"/>
          <p:nvPr/>
        </p:nvSpPr>
        <p:spPr>
          <a:xfrm>
            <a:off x="4181381" y="531585"/>
            <a:ext cx="3816423" cy="584775"/>
          </a:xfrm>
          <a:prstGeom prst="rect">
            <a:avLst/>
          </a:prstGeom>
          <a:solidFill>
            <a:schemeClr val="tx2">
              <a:lumMod val="75000"/>
            </a:schemeClr>
          </a:solidFill>
          <a:ln w="28575">
            <a:solidFill>
              <a:schemeClr val="accent1">
                <a:lumMod val="75000"/>
              </a:schemeClr>
            </a:solidFill>
          </a:ln>
        </p:spPr>
        <p:txBody>
          <a:bodyPr wrap="square" rtlCol="0">
            <a:spAutoFit/>
          </a:bodyPr>
          <a:lstStyle/>
          <a:p>
            <a:pPr algn="ctr"/>
            <a:r>
              <a:rPr lang="es-MX" sz="3200" dirty="0">
                <a:solidFill>
                  <a:schemeClr val="bg1"/>
                </a:solidFill>
              </a:rPr>
              <a:t>Referencias</a:t>
            </a:r>
            <a:endParaRPr lang="es-MX" dirty="0">
              <a:solidFill>
                <a:schemeClr val="bg1"/>
              </a:solidFill>
            </a:endParaRPr>
          </a:p>
        </p:txBody>
      </p:sp>
    </p:spTree>
    <p:extLst>
      <p:ext uri="{BB962C8B-B14F-4D97-AF65-F5344CB8AC3E}">
        <p14:creationId xmlns:p14="http://schemas.microsoft.com/office/powerpoint/2010/main" val="2838393133"/>
      </p:ext>
    </p:extLst>
  </p:cSld>
  <p:clrMapOvr>
    <a:masterClrMapping/>
  </p:clrMapOvr>
  <p:transition spd="slow">
    <p:comb/>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3024608" y="1788459"/>
            <a:ext cx="6159734" cy="2482952"/>
          </a:xfrm>
          <a:solidFill>
            <a:schemeClr val="bg2">
              <a:lumMod val="75000"/>
            </a:schemeClr>
          </a:solidFill>
          <a:ln w="38100">
            <a:solidFill>
              <a:schemeClr val="accent3">
                <a:lumMod val="75000"/>
              </a:schemeClr>
            </a:solidFill>
          </a:ln>
        </p:spPr>
        <p:txBody>
          <a:bodyPr>
            <a:noAutofit/>
          </a:bodyPr>
          <a:lstStyle/>
          <a:p>
            <a:pPr algn="ctr" eaLnBrk="1" hangingPunct="1"/>
            <a:r>
              <a:rPr lang="es-ES" sz="4400" b="1" dirty="0">
                <a:solidFill>
                  <a:schemeClr val="bg1"/>
                </a:solidFill>
                <a:effectLst>
                  <a:outerShdw blurRad="38100" dist="38100" dir="2700000" algn="tl">
                    <a:srgbClr val="000000">
                      <a:alpha val="43137"/>
                    </a:srgbClr>
                  </a:outerShdw>
                </a:effectLst>
                <a:latin typeface="Arial" pitchFamily="34" charset="0"/>
                <a:cs typeface="Arial" pitchFamily="34" charset="0"/>
              </a:rPr>
              <a:t>GUIÓN EXPLICATIVO</a:t>
            </a:r>
            <a:br>
              <a:rPr lang="es-ES" sz="4400" b="1" dirty="0">
                <a:solidFill>
                  <a:schemeClr val="bg1"/>
                </a:solidFill>
                <a:effectLst>
                  <a:outerShdw blurRad="38100" dist="38100" dir="2700000" algn="tl">
                    <a:srgbClr val="000000">
                      <a:alpha val="43137"/>
                    </a:srgbClr>
                  </a:outerShdw>
                </a:effectLst>
                <a:latin typeface="Arial" pitchFamily="34" charset="0"/>
                <a:cs typeface="Arial" pitchFamily="34" charset="0"/>
              </a:rPr>
            </a:br>
            <a:r>
              <a:rPr lang="es-ES" sz="2800" b="1" dirty="0">
                <a:solidFill>
                  <a:schemeClr val="bg1"/>
                </a:solidFill>
                <a:effectLst>
                  <a:outerShdw blurRad="38100" dist="38100" dir="2700000" algn="tl">
                    <a:srgbClr val="000000">
                      <a:alpha val="43137"/>
                    </a:srgbClr>
                  </a:outerShdw>
                </a:effectLst>
                <a:latin typeface="Arial" pitchFamily="34" charset="0"/>
                <a:cs typeface="Arial" pitchFamily="34" charset="0"/>
              </a:rPr>
              <a:t/>
            </a:r>
            <a:br>
              <a:rPr lang="es-ES" sz="2800" b="1" dirty="0">
                <a:solidFill>
                  <a:schemeClr val="bg1"/>
                </a:solidFill>
                <a:effectLst>
                  <a:outerShdw blurRad="38100" dist="38100" dir="2700000" algn="tl">
                    <a:srgbClr val="000000">
                      <a:alpha val="43137"/>
                    </a:srgbClr>
                  </a:outerShdw>
                </a:effectLst>
                <a:latin typeface="Arial" pitchFamily="34" charset="0"/>
                <a:cs typeface="Arial" pitchFamily="34" charset="0"/>
              </a:rPr>
            </a:br>
            <a:r>
              <a:rPr lang="es-ES" sz="2800" b="1" dirty="0">
                <a:solidFill>
                  <a:schemeClr val="bg1"/>
                </a:solidFill>
                <a:latin typeface="Arial" pitchFamily="34" charset="0"/>
                <a:cs typeface="Arial" pitchFamily="34" charset="0"/>
              </a:rPr>
              <a:t>Propósitos</a:t>
            </a:r>
            <a:br>
              <a:rPr lang="es-ES" sz="2800" b="1" dirty="0">
                <a:solidFill>
                  <a:schemeClr val="bg1"/>
                </a:solidFill>
                <a:latin typeface="Arial" pitchFamily="34" charset="0"/>
                <a:cs typeface="Arial" pitchFamily="34" charset="0"/>
              </a:rPr>
            </a:br>
            <a:r>
              <a:rPr lang="es-ES" sz="2800" b="1" dirty="0">
                <a:solidFill>
                  <a:schemeClr val="bg1"/>
                </a:solidFill>
                <a:latin typeface="Arial" pitchFamily="34" charset="0"/>
                <a:cs typeface="Arial" pitchFamily="34" charset="0"/>
              </a:rPr>
              <a:t>Estructura Metodológica </a:t>
            </a:r>
            <a:br>
              <a:rPr lang="es-ES" sz="2800" b="1" dirty="0">
                <a:solidFill>
                  <a:schemeClr val="bg1"/>
                </a:solidFill>
                <a:latin typeface="Arial" pitchFamily="34" charset="0"/>
                <a:cs typeface="Arial" pitchFamily="34" charset="0"/>
              </a:rPr>
            </a:br>
            <a:r>
              <a:rPr lang="es-ES" sz="2800" b="1" dirty="0">
                <a:solidFill>
                  <a:schemeClr val="bg1"/>
                </a:solidFill>
                <a:latin typeface="Arial" pitchFamily="34" charset="0"/>
                <a:cs typeface="Arial" pitchFamily="34" charset="0"/>
              </a:rPr>
              <a:t>Planeación Didáctica</a:t>
            </a:r>
            <a:endParaRPr lang="es-ES" sz="4400" b="1" dirty="0">
              <a:solidFill>
                <a:schemeClr val="bg1"/>
              </a:solidFill>
              <a:latin typeface="Arial" pitchFamily="34" charset="0"/>
              <a:cs typeface="Arial" pitchFamily="34" charset="0"/>
            </a:endParaRPr>
          </a:p>
        </p:txBody>
      </p:sp>
      <p:pic>
        <p:nvPicPr>
          <p:cNvPr id="5" name="Picture 3"/>
          <p:cNvPicPr>
            <a:picLocks noChangeAspect="1" noChangeArrowheads="1"/>
          </p:cNvPicPr>
          <p:nvPr/>
        </p:nvPicPr>
        <p:blipFill>
          <a:blip r:embed="rId2"/>
          <a:srcRect/>
          <a:stretch>
            <a:fillRect/>
          </a:stretch>
        </p:blipFill>
        <p:spPr bwMode="auto">
          <a:xfrm>
            <a:off x="10445405" y="206046"/>
            <a:ext cx="767078" cy="687487"/>
          </a:xfrm>
          <a:prstGeom prst="rect">
            <a:avLst/>
          </a:prstGeom>
          <a:noFill/>
          <a:ln w="9525">
            <a:solidFill>
              <a:schemeClr val="accent3">
                <a:lumMod val="75000"/>
              </a:schemeClr>
            </a:solidFill>
            <a:miter lim="800000"/>
            <a:headEnd/>
            <a:tailEnd/>
          </a:ln>
        </p:spPr>
      </p:pic>
      <p:pic>
        <p:nvPicPr>
          <p:cNvPr id="2" name="Imagen 1"/>
          <p:cNvPicPr>
            <a:picLocks noChangeAspect="1"/>
          </p:cNvPicPr>
          <p:nvPr/>
        </p:nvPicPr>
        <p:blipFill>
          <a:blip r:embed="rId3"/>
          <a:stretch>
            <a:fillRect/>
          </a:stretch>
        </p:blipFill>
        <p:spPr>
          <a:xfrm>
            <a:off x="7291236" y="206046"/>
            <a:ext cx="2877561" cy="853514"/>
          </a:xfrm>
          <a:prstGeom prst="rect">
            <a:avLst/>
          </a:prstGeom>
        </p:spPr>
      </p:pic>
    </p:spTree>
    <p:extLst>
      <p:ext uri="{BB962C8B-B14F-4D97-AF65-F5344CB8AC3E}">
        <p14:creationId xmlns:p14="http://schemas.microsoft.com/office/powerpoint/2010/main" val="3628038070"/>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1202" name="Picture 2" descr="Uaemex"/>
          <p:cNvPicPr>
            <a:picLocks noChangeAspect="1" noChangeArrowheads="1"/>
          </p:cNvPicPr>
          <p:nvPr/>
        </p:nvPicPr>
        <p:blipFill>
          <a:blip r:embed="rId2"/>
          <a:srcRect/>
          <a:stretch>
            <a:fillRect/>
          </a:stretch>
        </p:blipFill>
        <p:spPr bwMode="auto">
          <a:xfrm>
            <a:off x="2287423" y="436296"/>
            <a:ext cx="3168972" cy="2865705"/>
          </a:xfrm>
          <a:prstGeom prst="rect">
            <a:avLst/>
          </a:prstGeom>
          <a:noFill/>
          <a:ln w="28575">
            <a:solidFill>
              <a:schemeClr val="accent2">
                <a:lumMod val="75000"/>
              </a:schemeClr>
            </a:solidFill>
            <a:miter lim="800000"/>
            <a:headEnd/>
            <a:tailEnd/>
          </a:ln>
          <a:extLst>
            <a:ext uri="{909E8E84-426E-40DD-AFC4-6F175D3DCCD1}">
              <a14:hiddenFill xmlns:a14="http://schemas.microsoft.com/office/drawing/2010/main">
                <a:solidFill>
                  <a:srgbClr val="FFFFFF"/>
                </a:solidFill>
              </a14:hiddenFill>
            </a:ext>
          </a:extLst>
        </p:spPr>
      </p:pic>
      <p:pic>
        <p:nvPicPr>
          <p:cNvPr id="51203" name="Picture 3"/>
          <p:cNvPicPr>
            <a:picLocks noChangeAspect="1" noChangeArrowheads="1"/>
          </p:cNvPicPr>
          <p:nvPr/>
        </p:nvPicPr>
        <p:blipFill>
          <a:blip r:embed="rId3"/>
          <a:srcRect/>
          <a:stretch>
            <a:fillRect/>
          </a:stretch>
        </p:blipFill>
        <p:spPr bwMode="auto">
          <a:xfrm>
            <a:off x="6528048" y="3132939"/>
            <a:ext cx="3384376" cy="3070671"/>
          </a:xfrm>
          <a:prstGeom prst="rect">
            <a:avLst/>
          </a:prstGeom>
          <a:noFill/>
          <a:ln w="28575">
            <a:solidFill>
              <a:schemeClr val="accent2">
                <a:lumMod val="75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4" name="3 Marcador de número de diapositiva"/>
          <p:cNvSpPr>
            <a:spLocks noGrp="1"/>
          </p:cNvSpPr>
          <p:nvPr>
            <p:ph type="sldNum" sz="quarter" idx="12"/>
          </p:nvPr>
        </p:nvSpPr>
        <p:spPr/>
        <p:txBody>
          <a:bodyPr/>
          <a:lstStyle/>
          <a:p>
            <a:fld id="{6D3F354B-F5C5-4EF2-87BA-04594DF4B743}" type="slidenum">
              <a:rPr lang="es-MX" smtClean="0"/>
              <a:t>40</a:t>
            </a:fld>
            <a:endParaRPr lang="es-MX"/>
          </a:p>
        </p:txBody>
      </p:sp>
      <p:sp>
        <p:nvSpPr>
          <p:cNvPr id="5" name="2 Subtítulo"/>
          <p:cNvSpPr txBox="1">
            <a:spLocks/>
          </p:cNvSpPr>
          <p:nvPr/>
        </p:nvSpPr>
        <p:spPr>
          <a:xfrm>
            <a:off x="6749338" y="1226852"/>
            <a:ext cx="2941795" cy="1752600"/>
          </a:xfrm>
          <a:prstGeom prst="rect">
            <a:avLst/>
          </a:prstGeom>
        </p:spPr>
        <p:txBody>
          <a:bodyP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r"/>
            <a:r>
              <a:rPr lang="es-MX" sz="6000" b="1" dirty="0" smtClean="0">
                <a:effectLst>
                  <a:outerShdw blurRad="38100" dist="38100" dir="2700000" algn="tl">
                    <a:srgbClr val="000000">
                      <a:alpha val="43137"/>
                    </a:srgbClr>
                  </a:outerShdw>
                </a:effectLst>
              </a:rPr>
              <a:t>Gracias.</a:t>
            </a:r>
            <a:endParaRPr lang="es-MX" sz="60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2188667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10852443" y="358788"/>
            <a:ext cx="720080" cy="648072"/>
          </a:xfrm>
          <a:prstGeom prst="rect">
            <a:avLst/>
          </a:prstGeom>
          <a:noFill/>
          <a:ln w="9525">
            <a:solidFill>
              <a:schemeClr val="accent1">
                <a:lumMod val="75000"/>
              </a:schemeClr>
            </a:solidFill>
            <a:miter lim="800000"/>
            <a:headEnd/>
            <a:tailEnd/>
          </a:ln>
        </p:spPr>
      </p:pic>
      <p:sp>
        <p:nvSpPr>
          <p:cNvPr id="5" name="Rectangle 1"/>
          <p:cNvSpPr>
            <a:spLocks noChangeArrowheads="1"/>
          </p:cNvSpPr>
          <p:nvPr/>
        </p:nvSpPr>
        <p:spPr bwMode="auto">
          <a:xfrm>
            <a:off x="1760561" y="1082373"/>
            <a:ext cx="9091881" cy="2893100"/>
          </a:xfrm>
          <a:prstGeom prst="rect">
            <a:avLst/>
          </a:prstGeom>
          <a:solidFill>
            <a:schemeClr val="accent1">
              <a:lumMod val="20000"/>
              <a:lumOff val="80000"/>
            </a:schemeClr>
          </a:solidFill>
          <a:ln>
            <a:solidFill>
              <a:schemeClr val="accent2"/>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defTabSz="914400" fontAlgn="base">
              <a:spcBef>
                <a:spcPct val="0"/>
              </a:spcBef>
              <a:spcAft>
                <a:spcPct val="0"/>
              </a:spcAft>
            </a:pPr>
            <a:r>
              <a:rPr lang="es-MX" sz="2400" b="1" dirty="0">
                <a:ln>
                  <a:solidFill>
                    <a:schemeClr val="tx1">
                      <a:lumMod val="65000"/>
                      <a:lumOff val="35000"/>
                    </a:schemeClr>
                  </a:solidFill>
                </a:ln>
                <a:solidFill>
                  <a:schemeClr val="accent2">
                    <a:lumMod val="75000"/>
                  </a:schemeClr>
                </a:solidFill>
                <a:latin typeface="Arial" pitchFamily="34" charset="0"/>
                <a:ea typeface="Times New Roman" pitchFamily="18" charset="0"/>
                <a:cs typeface="Arial" pitchFamily="34" charset="0"/>
              </a:rPr>
              <a:t>GUIÓN EXPLICATIVO.</a:t>
            </a:r>
          </a:p>
          <a:p>
            <a:pPr defTabSz="914400" fontAlgn="base">
              <a:spcBef>
                <a:spcPct val="0"/>
              </a:spcBef>
              <a:spcAft>
                <a:spcPct val="0"/>
              </a:spcAft>
            </a:pPr>
            <a:endParaRPr lang="es-MX" sz="2400" b="1" dirty="0">
              <a:ln>
                <a:solidFill>
                  <a:schemeClr val="tx1">
                    <a:lumMod val="65000"/>
                    <a:lumOff val="35000"/>
                  </a:schemeClr>
                </a:solidFill>
              </a:ln>
              <a:solidFill>
                <a:schemeClr val="accent2">
                  <a:lumMod val="75000"/>
                </a:schemeClr>
              </a:solidFill>
              <a:latin typeface="Arial" pitchFamily="34" charset="0"/>
              <a:ea typeface="Times New Roman" pitchFamily="18" charset="0"/>
              <a:cs typeface="Arial" pitchFamily="34" charset="0"/>
            </a:endParaRPr>
          </a:p>
          <a:p>
            <a:pPr algn="just" fontAlgn="base">
              <a:spcBef>
                <a:spcPct val="0"/>
              </a:spcBef>
              <a:spcAft>
                <a:spcPct val="0"/>
              </a:spcAft>
            </a:pPr>
            <a:r>
              <a:rPr lang="es-MX" sz="2400" b="1" dirty="0">
                <a:ln>
                  <a:solidFill>
                    <a:schemeClr val="tx1">
                      <a:lumMod val="65000"/>
                      <a:lumOff val="35000"/>
                    </a:schemeClr>
                  </a:solidFill>
                </a:ln>
                <a:solidFill>
                  <a:schemeClr val="accent2">
                    <a:lumMod val="75000"/>
                  </a:schemeClr>
                </a:solidFill>
                <a:latin typeface="Arial" pitchFamily="34" charset="0"/>
                <a:ea typeface="Times New Roman" pitchFamily="18" charset="0"/>
                <a:cs typeface="Arial" pitchFamily="34" charset="0"/>
              </a:rPr>
              <a:t>Propósito de la Unidad de Aprendizaje.</a:t>
            </a:r>
            <a:endParaRPr lang="es-MX" sz="1600" b="1" dirty="0">
              <a:ln>
                <a:solidFill>
                  <a:schemeClr val="tx1">
                    <a:lumMod val="65000"/>
                    <a:lumOff val="35000"/>
                  </a:schemeClr>
                </a:solidFill>
              </a:ln>
              <a:solidFill>
                <a:schemeClr val="accent2">
                  <a:lumMod val="75000"/>
                </a:schemeClr>
              </a:solidFill>
              <a:latin typeface="Arial" pitchFamily="34" charset="0"/>
              <a:ea typeface="Times New Roman" pitchFamily="18" charset="0"/>
              <a:cs typeface="Arial" pitchFamily="34" charset="0"/>
            </a:endParaRPr>
          </a:p>
          <a:p>
            <a:pPr algn="just" fontAlgn="base">
              <a:spcBef>
                <a:spcPct val="0"/>
              </a:spcBef>
              <a:spcAft>
                <a:spcPct val="0"/>
              </a:spcAft>
            </a:pPr>
            <a:r>
              <a:rPr lang="es-MX" sz="1000" b="1" dirty="0">
                <a:solidFill>
                  <a:schemeClr val="accent1">
                    <a:lumMod val="50000"/>
                  </a:schemeClr>
                </a:solidFill>
                <a:latin typeface="Arial" pitchFamily="34" charset="0"/>
                <a:ea typeface="Times New Roman" pitchFamily="18" charset="0"/>
                <a:cs typeface="Arial" pitchFamily="34" charset="0"/>
              </a:rPr>
              <a:t>.</a:t>
            </a:r>
            <a:r>
              <a:rPr lang="es-MX" sz="2400" b="1" dirty="0">
                <a:solidFill>
                  <a:schemeClr val="accent1">
                    <a:lumMod val="50000"/>
                  </a:schemeClr>
                </a:solidFill>
                <a:latin typeface="Arial" pitchFamily="34" charset="0"/>
                <a:ea typeface="Times New Roman" pitchFamily="18" charset="0"/>
                <a:cs typeface="Arial" pitchFamily="34" charset="0"/>
              </a:rPr>
              <a:t/>
            </a:r>
            <a:br>
              <a:rPr lang="es-MX" sz="2400" b="1" dirty="0">
                <a:solidFill>
                  <a:schemeClr val="accent1">
                    <a:lumMod val="50000"/>
                  </a:schemeClr>
                </a:solidFill>
                <a:latin typeface="Arial" pitchFamily="34" charset="0"/>
                <a:ea typeface="Times New Roman" pitchFamily="18" charset="0"/>
                <a:cs typeface="Arial" pitchFamily="34" charset="0"/>
              </a:rPr>
            </a:br>
            <a:r>
              <a:rPr lang="es-MX" sz="2000" dirty="0">
                <a:latin typeface="Arial" pitchFamily="34" charset="0"/>
                <a:cs typeface="Arial" pitchFamily="34" charset="0"/>
              </a:rPr>
              <a:t>Analizar  las operaciones fundamentales de las compañías afianzadoras, identificando su actividad financiera, desempeño, aspectos técnicos operacionales, así como sus efectos en la economía; con la finalidad de que el estudiante sea capaz de  valorar los principios financieros que rigen el sistema de fianzas en nuestro país.</a:t>
            </a:r>
            <a:endParaRPr lang="es-MX" sz="2000" dirty="0">
              <a:solidFill>
                <a:schemeClr val="tx1"/>
              </a:solidFill>
              <a:latin typeface="Arial" pitchFamily="34" charset="0"/>
              <a:cs typeface="Arial" pitchFamily="34" charset="0"/>
            </a:endParaRPr>
          </a:p>
        </p:txBody>
      </p:sp>
      <p:sp>
        <p:nvSpPr>
          <p:cNvPr id="7" name="6 Rectángulo"/>
          <p:cNvSpPr/>
          <p:nvPr/>
        </p:nvSpPr>
        <p:spPr>
          <a:xfrm>
            <a:off x="1987776" y="4053386"/>
            <a:ext cx="5766528" cy="2074764"/>
          </a:xfrm>
          <a:prstGeom prst="rect">
            <a:avLst/>
          </a:prstGeom>
          <a:solidFill>
            <a:schemeClr val="tx2">
              <a:lumMod val="75000"/>
              <a:lumOff val="2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s-MX" sz="2000" dirty="0">
                <a:solidFill>
                  <a:schemeClr val="bg1"/>
                </a:solidFill>
                <a:latin typeface="Arial" pitchFamily="34" charset="0"/>
                <a:cs typeface="Arial" pitchFamily="34" charset="0"/>
              </a:rPr>
              <a:t>Este propósito hace referencia a la Unidad de Aprendizaje de </a:t>
            </a:r>
            <a:r>
              <a:rPr lang="es-MX" sz="2000" b="1" dirty="0">
                <a:solidFill>
                  <a:schemeClr val="bg1"/>
                </a:solidFill>
                <a:latin typeface="Arial" pitchFamily="34" charset="0"/>
                <a:cs typeface="Arial" pitchFamily="34" charset="0"/>
              </a:rPr>
              <a:t>“Fianzas” </a:t>
            </a:r>
            <a:r>
              <a:rPr lang="es-MX" sz="2000" dirty="0">
                <a:solidFill>
                  <a:schemeClr val="bg1"/>
                </a:solidFill>
                <a:latin typeface="Arial" pitchFamily="34" charset="0"/>
                <a:cs typeface="Arial" pitchFamily="34" charset="0"/>
              </a:rPr>
              <a:t>que se oferta en la licenciatura de Actuaría, dentro del núcleo de formación integral, con carácter optativo y un valor de 6 créditos. </a:t>
            </a:r>
          </a:p>
        </p:txBody>
      </p:sp>
      <p:sp>
        <p:nvSpPr>
          <p:cNvPr id="9" name="8 Marcador de número de diapositiva"/>
          <p:cNvSpPr>
            <a:spLocks noGrp="1"/>
          </p:cNvSpPr>
          <p:nvPr>
            <p:ph type="sldNum" sz="quarter" idx="12"/>
          </p:nvPr>
        </p:nvSpPr>
        <p:spPr>
          <a:ln>
            <a:solidFill>
              <a:schemeClr val="accent2"/>
            </a:solidFill>
          </a:ln>
        </p:spPr>
        <p:txBody>
          <a:bodyPr/>
          <a:lstStyle/>
          <a:p>
            <a:fld id="{6D3F354B-F5C5-4EF2-87BA-04594DF4B743}" type="slidenum">
              <a:rPr lang="es-MX" smtClean="0"/>
              <a:t>5</a:t>
            </a:fld>
            <a:endParaRPr lang="es-MX"/>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16211" y="4149081"/>
            <a:ext cx="2260171" cy="1692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Imagen 1"/>
          <p:cNvPicPr>
            <a:picLocks noChangeAspect="1"/>
          </p:cNvPicPr>
          <p:nvPr/>
        </p:nvPicPr>
        <p:blipFill>
          <a:blip r:embed="rId4"/>
          <a:stretch>
            <a:fillRect/>
          </a:stretch>
        </p:blipFill>
        <p:spPr>
          <a:xfrm>
            <a:off x="7974882" y="358788"/>
            <a:ext cx="2877561" cy="648073"/>
          </a:xfrm>
          <a:prstGeom prst="rect">
            <a:avLst/>
          </a:prstGeom>
        </p:spPr>
      </p:pic>
    </p:spTree>
    <p:extLst>
      <p:ext uri="{BB962C8B-B14F-4D97-AF65-F5344CB8AC3E}">
        <p14:creationId xmlns:p14="http://schemas.microsoft.com/office/powerpoint/2010/main" val="1248790974"/>
      </p:ext>
    </p:extLst>
  </p:cSld>
  <p:clrMapOvr>
    <a:masterClrMapping/>
  </p:clrMapOvr>
  <p:transition spd="slow">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Marcador de número de diapositiva"/>
          <p:cNvSpPr>
            <a:spLocks noGrp="1"/>
          </p:cNvSpPr>
          <p:nvPr>
            <p:ph type="sldNum" sz="quarter" idx="12"/>
          </p:nvPr>
        </p:nvSpPr>
        <p:spPr/>
        <p:txBody>
          <a:bodyPr/>
          <a:lstStyle/>
          <a:p>
            <a:fld id="{6D3F354B-F5C5-4EF2-87BA-04594DF4B743}" type="slidenum">
              <a:rPr lang="es-MX" smtClean="0"/>
              <a:t>6</a:t>
            </a:fld>
            <a:endParaRPr lang="es-MX"/>
          </a:p>
        </p:txBody>
      </p:sp>
      <p:sp>
        <p:nvSpPr>
          <p:cNvPr id="3" name="2 Marcador de contenido"/>
          <p:cNvSpPr>
            <a:spLocks noGrp="1"/>
          </p:cNvSpPr>
          <p:nvPr>
            <p:ph idx="4294967295"/>
          </p:nvPr>
        </p:nvSpPr>
        <p:spPr>
          <a:xfrm>
            <a:off x="1091822" y="1216236"/>
            <a:ext cx="10017456" cy="1620373"/>
          </a:xfrm>
          <a:gradFill flip="none" rotWithShape="1">
            <a:gsLst>
              <a:gs pos="0">
                <a:schemeClr val="tx2">
                  <a:lumMod val="10000"/>
                  <a:lumOff val="90000"/>
                  <a:shade val="30000"/>
                  <a:satMod val="115000"/>
                </a:schemeClr>
              </a:gs>
              <a:gs pos="50000">
                <a:schemeClr val="tx2">
                  <a:lumMod val="10000"/>
                  <a:lumOff val="90000"/>
                  <a:shade val="67500"/>
                  <a:satMod val="115000"/>
                </a:schemeClr>
              </a:gs>
              <a:gs pos="100000">
                <a:schemeClr val="tx2">
                  <a:lumMod val="10000"/>
                  <a:lumOff val="90000"/>
                  <a:shade val="100000"/>
                  <a:satMod val="115000"/>
                </a:schemeClr>
              </a:gs>
            </a:gsLst>
            <a:lin ang="0" scaled="1"/>
            <a:tileRect/>
          </a:gradFill>
          <a:ln>
            <a:noFill/>
          </a:ln>
        </p:spPr>
        <p:style>
          <a:lnRef idx="2">
            <a:schemeClr val="accent2"/>
          </a:lnRef>
          <a:fillRef idx="1">
            <a:schemeClr val="lt1"/>
          </a:fillRef>
          <a:effectRef idx="0">
            <a:schemeClr val="accent2"/>
          </a:effectRef>
          <a:fontRef idx="minor">
            <a:schemeClr val="dk1"/>
          </a:fontRef>
        </p:style>
        <p:txBody>
          <a:bodyPr>
            <a:normAutofit/>
          </a:bodyPr>
          <a:lstStyle/>
          <a:p>
            <a:pPr marL="90488" indent="4763" algn="just">
              <a:buNone/>
            </a:pPr>
            <a:r>
              <a:rPr lang="es-ES" dirty="0">
                <a:ln w="12700">
                  <a:solidFill>
                    <a:schemeClr val="tx2">
                      <a:satMod val="155000"/>
                    </a:schemeClr>
                  </a:solidFill>
                  <a:prstDash val="solid"/>
                </a:ln>
                <a:solidFill>
                  <a:schemeClr val="bg2">
                    <a:lumMod val="25000"/>
                  </a:schemeClr>
                </a:solidFill>
                <a:latin typeface="Arial" pitchFamily="34" charset="0"/>
                <a:cs typeface="Arial" pitchFamily="34" charset="0"/>
              </a:rPr>
              <a:t>PROPÓSITO DE LA UNIDAD DE COMPETENCIA</a:t>
            </a:r>
          </a:p>
          <a:p>
            <a:pPr marL="90488" indent="4763" algn="just"/>
            <a:r>
              <a:rPr lang="es-MX" dirty="0" smtClean="0">
                <a:solidFill>
                  <a:srgbClr val="000000"/>
                </a:solidFill>
                <a:latin typeface="Arial" panose="020B0604020202020204" pitchFamily="34" charset="0"/>
              </a:rPr>
              <a:t>Analizar </a:t>
            </a:r>
            <a:r>
              <a:rPr lang="es-MX" dirty="0">
                <a:solidFill>
                  <a:srgbClr val="000000"/>
                </a:solidFill>
                <a:latin typeface="Arial" panose="020B0604020202020204" pitchFamily="34" charset="0"/>
              </a:rPr>
              <a:t>el marco regulatorio que determina el sistema de fianzas en nuestro país, a través de la Ley de Instituciones de Seguros y de Fianzas, para entender el funcionamiento y las características de las instituciones afianzadoras. </a:t>
            </a:r>
            <a:r>
              <a:rPr lang="es-MX" sz="2400" dirty="0">
                <a:solidFill>
                  <a:srgbClr val="000000"/>
                </a:solidFill>
                <a:latin typeface="Arial" panose="020B0604020202020204" pitchFamily="34" charset="0"/>
              </a:rPr>
              <a:t>	</a:t>
            </a:r>
            <a:endParaRPr lang="es-ES" sz="2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endParaRPr>
          </a:p>
        </p:txBody>
      </p:sp>
      <p:sp>
        <p:nvSpPr>
          <p:cNvPr id="6" name="5 Rectángulo"/>
          <p:cNvSpPr/>
          <p:nvPr/>
        </p:nvSpPr>
        <p:spPr>
          <a:xfrm>
            <a:off x="1774209" y="4242272"/>
            <a:ext cx="8639033" cy="2016224"/>
          </a:xfrm>
          <a:prstGeom prst="rect">
            <a:avLst/>
          </a:prstGeom>
          <a:solidFill>
            <a:schemeClr val="accent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es-MX" sz="2000" b="1" dirty="0">
                <a:solidFill>
                  <a:schemeClr val="bg1"/>
                </a:solidFill>
                <a:latin typeface="Arial" pitchFamily="34" charset="0"/>
                <a:cs typeface="Arial" pitchFamily="34" charset="0"/>
              </a:rPr>
              <a:t>Estructura metodológica:</a:t>
            </a:r>
            <a:r>
              <a:rPr lang="es-MX" sz="2000" dirty="0">
                <a:solidFill>
                  <a:schemeClr val="bg1"/>
                </a:solidFill>
                <a:latin typeface="Arial" pitchFamily="34" charset="0"/>
                <a:cs typeface="Arial" pitchFamily="34" charset="0"/>
              </a:rPr>
              <a:t> este material </a:t>
            </a:r>
            <a:r>
              <a:rPr lang="es-ES" sz="2000" dirty="0">
                <a:solidFill>
                  <a:schemeClr val="bg1"/>
                </a:solidFill>
                <a:latin typeface="Arial" pitchFamily="34" charset="0"/>
                <a:cs typeface="Arial" pitchFamily="34" charset="0"/>
              </a:rPr>
              <a:t>cuenta con un sistema de almacenaje con dimensiones y materiales adecuados: </a:t>
            </a:r>
            <a:r>
              <a:rPr lang="es-ES" sz="2000" b="1" dirty="0">
                <a:solidFill>
                  <a:schemeClr val="bg1"/>
                </a:solidFill>
                <a:latin typeface="Arial" pitchFamily="34" charset="0"/>
                <a:cs typeface="Arial" pitchFamily="34" charset="0"/>
              </a:rPr>
              <a:t>Microsoft PowerPoint </a:t>
            </a:r>
            <a:r>
              <a:rPr lang="es-ES" sz="2000" b="1" dirty="0" smtClean="0">
                <a:solidFill>
                  <a:schemeClr val="bg1"/>
                </a:solidFill>
                <a:latin typeface="Arial" pitchFamily="34" charset="0"/>
                <a:cs typeface="Arial" pitchFamily="34" charset="0"/>
              </a:rPr>
              <a:t>2013. </a:t>
            </a:r>
            <a:r>
              <a:rPr lang="es-ES" sz="2000" dirty="0">
                <a:solidFill>
                  <a:schemeClr val="bg1"/>
                </a:solidFill>
                <a:latin typeface="Arial" pitchFamily="34" charset="0"/>
                <a:cs typeface="Arial" pitchFamily="34" charset="0"/>
              </a:rPr>
              <a:t>Está</a:t>
            </a:r>
            <a:r>
              <a:rPr lang="es-MX" sz="2000" dirty="0">
                <a:solidFill>
                  <a:schemeClr val="bg1"/>
                </a:solidFill>
                <a:latin typeface="Arial" pitchFamily="34" charset="0"/>
                <a:cs typeface="Arial" pitchFamily="34" charset="0"/>
              </a:rPr>
              <a:t> diseñado en forma clara y sencilla; y presenta lo más sobresaliente respecto </a:t>
            </a:r>
            <a:r>
              <a:rPr lang="es-MX" sz="2000" dirty="0" smtClean="0">
                <a:solidFill>
                  <a:schemeClr val="bg1"/>
                </a:solidFill>
                <a:latin typeface="Arial" pitchFamily="34" charset="0"/>
                <a:cs typeface="Arial" pitchFamily="34" charset="0"/>
              </a:rPr>
              <a:t>a los temas que comprenden la </a:t>
            </a:r>
            <a:r>
              <a:rPr lang="es-MX" sz="2000" dirty="0" smtClean="0">
                <a:solidFill>
                  <a:schemeClr val="bg1"/>
                </a:solidFill>
                <a:latin typeface="Arial" pitchFamily="34" charset="0"/>
                <a:cs typeface="Arial" pitchFamily="34" charset="0"/>
              </a:rPr>
              <a:t>unidad </a:t>
            </a:r>
            <a:r>
              <a:rPr lang="es-MX" sz="2000" dirty="0" smtClean="0">
                <a:solidFill>
                  <a:schemeClr val="bg1"/>
                </a:solidFill>
                <a:latin typeface="Arial" pitchFamily="34" charset="0"/>
                <a:cs typeface="Arial" pitchFamily="34" charset="0"/>
              </a:rPr>
              <a:t>3: Instituciones de Fianzas.</a:t>
            </a:r>
            <a:endParaRPr lang="es-MX" sz="2000" b="1" dirty="0">
              <a:solidFill>
                <a:schemeClr val="bg1"/>
              </a:solidFill>
              <a:latin typeface="Arial" pitchFamily="34" charset="0"/>
              <a:cs typeface="Arial" pitchFamily="34" charset="0"/>
            </a:endParaRPr>
          </a:p>
        </p:txBody>
      </p:sp>
      <p:sp>
        <p:nvSpPr>
          <p:cNvPr id="9" name="8 Rectángulo"/>
          <p:cNvSpPr/>
          <p:nvPr/>
        </p:nvSpPr>
        <p:spPr>
          <a:xfrm>
            <a:off x="2511187" y="2887770"/>
            <a:ext cx="7178723" cy="1368151"/>
          </a:xfrm>
          <a:prstGeom prst="rect">
            <a:avLst/>
          </a:prstGeom>
          <a:solidFill>
            <a:schemeClr val="accent1">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000" dirty="0">
                <a:solidFill>
                  <a:schemeClr val="accent2">
                    <a:lumMod val="75000"/>
                  </a:schemeClr>
                </a:solidFill>
                <a:latin typeface="Arial" pitchFamily="34" charset="0"/>
                <a:cs typeface="Arial" pitchFamily="34" charset="0"/>
              </a:rPr>
              <a:t>Este propósito refiere la </a:t>
            </a:r>
            <a:r>
              <a:rPr lang="es-ES" sz="2000" b="1" dirty="0">
                <a:solidFill>
                  <a:schemeClr val="accent2">
                    <a:lumMod val="75000"/>
                  </a:schemeClr>
                </a:solidFill>
                <a:latin typeface="Arial" pitchFamily="34" charset="0"/>
                <a:cs typeface="Arial" pitchFamily="34" charset="0"/>
              </a:rPr>
              <a:t>Unidad de Competencia </a:t>
            </a:r>
            <a:r>
              <a:rPr lang="es-ES" sz="2000" b="1" dirty="0" smtClean="0">
                <a:solidFill>
                  <a:schemeClr val="accent2">
                    <a:lumMod val="75000"/>
                  </a:schemeClr>
                </a:solidFill>
                <a:latin typeface="Arial" pitchFamily="34" charset="0"/>
                <a:cs typeface="Arial" pitchFamily="34" charset="0"/>
              </a:rPr>
              <a:t>3</a:t>
            </a:r>
            <a:r>
              <a:rPr lang="es-ES" sz="2000" dirty="0" smtClean="0">
                <a:solidFill>
                  <a:schemeClr val="accent2">
                    <a:lumMod val="75000"/>
                  </a:schemeClr>
                </a:solidFill>
                <a:latin typeface="Arial" pitchFamily="34" charset="0"/>
                <a:cs typeface="Arial" pitchFamily="34" charset="0"/>
              </a:rPr>
              <a:t>: </a:t>
            </a:r>
            <a:r>
              <a:rPr lang="es-MX" sz="2000" b="1" dirty="0" smtClean="0">
                <a:solidFill>
                  <a:schemeClr val="accent2">
                    <a:lumMod val="75000"/>
                  </a:schemeClr>
                </a:solidFill>
                <a:latin typeface="Arial" pitchFamily="34" charset="0"/>
                <a:cs typeface="Arial" pitchFamily="34" charset="0"/>
              </a:rPr>
              <a:t>“Instituciones de </a:t>
            </a:r>
            <a:r>
              <a:rPr lang="es-MX" sz="2000" b="1" dirty="0">
                <a:solidFill>
                  <a:schemeClr val="accent2">
                    <a:lumMod val="75000"/>
                  </a:schemeClr>
                </a:solidFill>
                <a:latin typeface="Arial" pitchFamily="34" charset="0"/>
                <a:cs typeface="Arial" pitchFamily="34" charset="0"/>
              </a:rPr>
              <a:t>Fianzas</a:t>
            </a:r>
            <a:r>
              <a:rPr lang="es-MX" sz="2000" dirty="0">
                <a:solidFill>
                  <a:schemeClr val="accent2">
                    <a:lumMod val="75000"/>
                  </a:schemeClr>
                </a:solidFill>
                <a:latin typeface="Arial" pitchFamily="34" charset="0"/>
                <a:cs typeface="Arial" pitchFamily="34" charset="0"/>
              </a:rPr>
              <a:t>”</a:t>
            </a:r>
            <a:r>
              <a:rPr lang="es-MX" sz="2000" b="1" dirty="0">
                <a:solidFill>
                  <a:schemeClr val="accent2">
                    <a:lumMod val="75000"/>
                  </a:schemeClr>
                </a:solidFill>
                <a:latin typeface="Arial" pitchFamily="34" charset="0"/>
                <a:cs typeface="Arial" pitchFamily="34" charset="0"/>
              </a:rPr>
              <a:t>. </a:t>
            </a:r>
            <a:r>
              <a:rPr lang="es-MX" sz="2000" dirty="0">
                <a:solidFill>
                  <a:schemeClr val="accent2">
                    <a:lumMod val="75000"/>
                  </a:schemeClr>
                </a:solidFill>
                <a:latin typeface="Arial" pitchFamily="34" charset="0"/>
                <a:cs typeface="Arial" pitchFamily="34" charset="0"/>
              </a:rPr>
              <a:t> El tiempo destinado para desarrollar el presente tema en el aula es de </a:t>
            </a:r>
            <a:r>
              <a:rPr lang="es-MX" sz="2000" dirty="0" smtClean="0">
                <a:solidFill>
                  <a:schemeClr val="accent2">
                    <a:lumMod val="75000"/>
                  </a:schemeClr>
                </a:solidFill>
                <a:latin typeface="Arial" pitchFamily="34" charset="0"/>
                <a:cs typeface="Arial" pitchFamily="34" charset="0"/>
              </a:rPr>
              <a:t>3  </a:t>
            </a:r>
            <a:r>
              <a:rPr lang="es-MX" sz="2000" dirty="0">
                <a:solidFill>
                  <a:schemeClr val="accent2">
                    <a:lumMod val="75000"/>
                  </a:schemeClr>
                </a:solidFill>
                <a:latin typeface="Arial" pitchFamily="34" charset="0"/>
                <a:cs typeface="Arial" pitchFamily="34" charset="0"/>
              </a:rPr>
              <a:t>clases.</a:t>
            </a:r>
          </a:p>
        </p:txBody>
      </p:sp>
      <p:pic>
        <p:nvPicPr>
          <p:cNvPr id="7" name="Picture 3"/>
          <p:cNvPicPr>
            <a:picLocks noChangeAspect="1" noChangeArrowheads="1"/>
          </p:cNvPicPr>
          <p:nvPr/>
        </p:nvPicPr>
        <p:blipFill>
          <a:blip r:embed="rId2"/>
          <a:srcRect/>
          <a:stretch>
            <a:fillRect/>
          </a:stretch>
        </p:blipFill>
        <p:spPr bwMode="auto">
          <a:xfrm>
            <a:off x="10413242" y="239046"/>
            <a:ext cx="720080" cy="648072"/>
          </a:xfrm>
          <a:prstGeom prst="rect">
            <a:avLst/>
          </a:prstGeom>
          <a:noFill/>
          <a:ln w="9525">
            <a:solidFill>
              <a:schemeClr val="accent2"/>
            </a:solidFill>
            <a:miter lim="800000"/>
            <a:headEnd/>
            <a:tailEnd/>
          </a:ln>
        </p:spPr>
      </p:pic>
      <p:sp>
        <p:nvSpPr>
          <p:cNvPr id="5" name="4 CuadroTexto"/>
          <p:cNvSpPr txBox="1"/>
          <p:nvPr/>
        </p:nvSpPr>
        <p:spPr>
          <a:xfrm>
            <a:off x="1654116" y="433424"/>
            <a:ext cx="4601965" cy="646331"/>
          </a:xfrm>
          <a:prstGeom prst="rect">
            <a:avLst/>
          </a:prstGeom>
          <a:noFill/>
        </p:spPr>
        <p:txBody>
          <a:bodyPr wrap="none" rtlCol="0">
            <a:spAutoFit/>
          </a:bodyPr>
          <a:lstStyle/>
          <a:p>
            <a:r>
              <a:rPr lang="es-MX" sz="3600" dirty="0">
                <a:solidFill>
                  <a:schemeClr val="accent2">
                    <a:lumMod val="75000"/>
                  </a:schemeClr>
                </a:solidFill>
                <a:latin typeface="Arial Black" pitchFamily="34" charset="0"/>
                <a:cs typeface="Aharoni" pitchFamily="2" charset="-79"/>
              </a:rPr>
              <a:t>Guión Explicativo</a:t>
            </a:r>
          </a:p>
        </p:txBody>
      </p:sp>
      <p:pic>
        <p:nvPicPr>
          <p:cNvPr id="2" name="Imagen 1"/>
          <p:cNvPicPr>
            <a:picLocks noChangeAspect="1"/>
          </p:cNvPicPr>
          <p:nvPr/>
        </p:nvPicPr>
        <p:blipFill>
          <a:blip r:embed="rId3"/>
          <a:stretch>
            <a:fillRect/>
          </a:stretch>
        </p:blipFill>
        <p:spPr>
          <a:xfrm>
            <a:off x="7514149" y="111950"/>
            <a:ext cx="2877561" cy="853514"/>
          </a:xfrm>
          <a:prstGeom prst="rect">
            <a:avLst/>
          </a:prstGeom>
        </p:spPr>
      </p:pic>
    </p:spTree>
    <p:extLst>
      <p:ext uri="{BB962C8B-B14F-4D97-AF65-F5344CB8AC3E}">
        <p14:creationId xmlns:p14="http://schemas.microsoft.com/office/powerpoint/2010/main" val="137624262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2564968455"/>
              </p:ext>
            </p:extLst>
          </p:nvPr>
        </p:nvGraphicFramePr>
        <p:xfrm>
          <a:off x="1919536" y="1196753"/>
          <a:ext cx="8534648" cy="4903796"/>
        </p:xfrm>
        <a:graphic>
          <a:graphicData uri="http://schemas.openxmlformats.org/drawingml/2006/table">
            <a:tbl>
              <a:tblPr>
                <a:tableStyleId>{69C7853C-536D-4A76-A0AE-DD22124D55A5}</a:tableStyleId>
              </a:tblPr>
              <a:tblGrid>
                <a:gridCol w="2583742"/>
                <a:gridCol w="1683581"/>
                <a:gridCol w="524058"/>
                <a:gridCol w="1660449"/>
                <a:gridCol w="2082818"/>
              </a:tblGrid>
              <a:tr h="466568">
                <a:tc>
                  <a:txBody>
                    <a:bodyPr/>
                    <a:lstStyle/>
                    <a:p>
                      <a:pPr algn="ctr"/>
                      <a:r>
                        <a:rPr lang="es-MX" b="1" dirty="0" smtClean="0"/>
                        <a:t>Estrategias Didácticas</a:t>
                      </a:r>
                      <a:endParaRPr lang="es-MX" b="1" dirty="0"/>
                    </a:p>
                  </a:txBody>
                  <a:tcPr>
                    <a:solidFill>
                      <a:schemeClr val="accent3">
                        <a:lumMod val="40000"/>
                        <a:lumOff val="60000"/>
                      </a:schemeClr>
                    </a:solidFill>
                  </a:tcPr>
                </a:tc>
                <a:tc gridSpan="3">
                  <a:txBody>
                    <a:bodyPr/>
                    <a:lstStyle/>
                    <a:p>
                      <a:pPr algn="ctr"/>
                      <a:r>
                        <a:rPr lang="es-MX" b="1" dirty="0" smtClean="0"/>
                        <a:t>Recursos Requeridos</a:t>
                      </a:r>
                      <a:endParaRPr lang="es-MX" b="1" dirty="0"/>
                    </a:p>
                  </a:txBody>
                  <a:tcPr>
                    <a:solidFill>
                      <a:schemeClr val="accent3">
                        <a:lumMod val="40000"/>
                        <a:lumOff val="60000"/>
                      </a:schemeClr>
                    </a:solidFill>
                  </a:tcPr>
                </a:tc>
                <a:tc hMerge="1">
                  <a:txBody>
                    <a:bodyPr/>
                    <a:lstStyle/>
                    <a:p>
                      <a:endParaRPr lang="es-MX"/>
                    </a:p>
                  </a:txBody>
                  <a:tcPr/>
                </a:tc>
                <a:tc hMerge="1">
                  <a:txBody>
                    <a:bodyPr/>
                    <a:lstStyle/>
                    <a:p>
                      <a:endParaRPr lang="es-MX"/>
                    </a:p>
                  </a:txBody>
                  <a:tcPr/>
                </a:tc>
                <a:tc>
                  <a:txBody>
                    <a:bodyPr/>
                    <a:lstStyle/>
                    <a:p>
                      <a:pPr algn="ctr"/>
                      <a:r>
                        <a:rPr lang="es-MX" b="1" dirty="0" smtClean="0"/>
                        <a:t>Tiempo Destinado</a:t>
                      </a:r>
                      <a:endParaRPr lang="es-MX" b="1" dirty="0"/>
                    </a:p>
                  </a:txBody>
                  <a:tcPr>
                    <a:solidFill>
                      <a:schemeClr val="accent3">
                        <a:lumMod val="40000"/>
                        <a:lumOff val="60000"/>
                      </a:schemeClr>
                    </a:solidFill>
                  </a:tcPr>
                </a:tc>
              </a:tr>
              <a:tr h="352769">
                <a:tc rowSpan="2">
                  <a:txBody>
                    <a:bodyPr/>
                    <a:lstStyle/>
                    <a:p>
                      <a:pPr marL="285750" indent="-285750" algn="l">
                        <a:buFont typeface="Arial" pitchFamily="34" charset="0"/>
                        <a:buChar char="•"/>
                      </a:pPr>
                      <a:r>
                        <a:rPr lang="es-MX" sz="1600" dirty="0" smtClean="0"/>
                        <a:t>Investigación</a:t>
                      </a:r>
                      <a:r>
                        <a:rPr lang="es-MX" sz="1600" baseline="0" dirty="0" smtClean="0"/>
                        <a:t> de conceptos.</a:t>
                      </a:r>
                    </a:p>
                    <a:p>
                      <a:pPr marL="285750" indent="-285750" algn="l">
                        <a:buFont typeface="Arial" pitchFamily="34" charset="0"/>
                        <a:buChar char="•"/>
                      </a:pPr>
                      <a:r>
                        <a:rPr lang="es-MX" sz="1600" baseline="0" dirty="0" smtClean="0"/>
                        <a:t>Elaboración de resúmenes y cuadros conceptuales.</a:t>
                      </a:r>
                    </a:p>
                    <a:p>
                      <a:pPr marL="285750" indent="-285750" algn="l">
                        <a:buFont typeface="Arial" pitchFamily="34" charset="0"/>
                        <a:buChar char="•"/>
                      </a:pPr>
                      <a:r>
                        <a:rPr lang="es-MX" sz="1600" baseline="0" dirty="0" smtClean="0"/>
                        <a:t>Exposición del docente.</a:t>
                      </a:r>
                    </a:p>
                    <a:p>
                      <a:pPr marL="285750" indent="-285750" algn="just">
                        <a:buFont typeface="Arial" pitchFamily="34" charset="0"/>
                        <a:buChar char="•"/>
                      </a:pPr>
                      <a:endParaRPr lang="es-MX" sz="1600" dirty="0"/>
                    </a:p>
                  </a:txBody>
                  <a:tcPr>
                    <a:solidFill>
                      <a:schemeClr val="accent3">
                        <a:lumMod val="40000"/>
                        <a:lumOff val="60000"/>
                      </a:schemeClr>
                    </a:solidFill>
                  </a:tcPr>
                </a:tc>
                <a:tc gridSpan="2">
                  <a:txBody>
                    <a:bodyPr/>
                    <a:lstStyle/>
                    <a:p>
                      <a:pPr algn="ctr"/>
                      <a:r>
                        <a:rPr lang="es-MX" sz="1600" dirty="0" smtClean="0"/>
                        <a:t>Pedagógicos </a:t>
                      </a:r>
                      <a:endParaRPr lang="es-MX" sz="1600" dirty="0"/>
                    </a:p>
                  </a:txBody>
                  <a:tcPr>
                    <a:solidFill>
                      <a:schemeClr val="accent3">
                        <a:lumMod val="40000"/>
                        <a:lumOff val="60000"/>
                      </a:schemeClr>
                    </a:solidFill>
                  </a:tcPr>
                </a:tc>
                <a:tc hMerge="1">
                  <a:txBody>
                    <a:bodyPr/>
                    <a:lstStyle/>
                    <a:p>
                      <a:endParaRPr lang="es-MX"/>
                    </a:p>
                  </a:txBody>
                  <a:tcPr/>
                </a:tc>
                <a:tc>
                  <a:txBody>
                    <a:bodyPr/>
                    <a:lstStyle/>
                    <a:p>
                      <a:pPr algn="ctr"/>
                      <a:r>
                        <a:rPr lang="es-MX" sz="1600" dirty="0" smtClean="0"/>
                        <a:t>Administrativos </a:t>
                      </a:r>
                      <a:endParaRPr lang="es-MX" sz="1600" dirty="0"/>
                    </a:p>
                  </a:txBody>
                  <a:tcPr>
                    <a:solidFill>
                      <a:schemeClr val="accent3">
                        <a:lumMod val="40000"/>
                        <a:lumOff val="60000"/>
                      </a:schemeClr>
                    </a:solidFill>
                  </a:tcPr>
                </a:tc>
                <a:tc rowSpan="2">
                  <a:txBody>
                    <a:bodyPr/>
                    <a:lstStyle/>
                    <a:p>
                      <a:pPr algn="ctr"/>
                      <a:r>
                        <a:rPr lang="es-MX" sz="1600" baseline="0" dirty="0" smtClean="0"/>
                        <a:t>3 Clases </a:t>
                      </a:r>
                      <a:endParaRPr lang="es-MX" sz="1600" dirty="0"/>
                    </a:p>
                  </a:txBody>
                  <a:tcPr>
                    <a:solidFill>
                      <a:schemeClr val="accent3">
                        <a:lumMod val="40000"/>
                        <a:lumOff val="60000"/>
                      </a:schemeClr>
                    </a:solidFill>
                  </a:tcPr>
                </a:tc>
              </a:tr>
              <a:tr h="1509174">
                <a:tc vMerge="1">
                  <a:txBody>
                    <a:bodyPr/>
                    <a:lstStyle/>
                    <a:p>
                      <a:endParaRPr lang="es-MX"/>
                    </a:p>
                  </a:txBody>
                  <a:tcPr/>
                </a:tc>
                <a:tc gridSpan="2">
                  <a:txBody>
                    <a:bodyPr/>
                    <a:lstStyle/>
                    <a:p>
                      <a:pPr marL="90488" indent="-90488" algn="l">
                        <a:buFont typeface="Arial" pitchFamily="34" charset="0"/>
                        <a:buChar char="•"/>
                      </a:pPr>
                      <a:r>
                        <a:rPr lang="es-MX" sz="1400" dirty="0" smtClean="0"/>
                        <a:t>Libros de texto </a:t>
                      </a:r>
                    </a:p>
                    <a:p>
                      <a:pPr marL="90488" indent="-90488" algn="l">
                        <a:buFont typeface="Arial" pitchFamily="34" charset="0"/>
                        <a:buChar char="•"/>
                      </a:pPr>
                      <a:r>
                        <a:rPr lang="es-MX" sz="1400" dirty="0" smtClean="0"/>
                        <a:t>Ley de Instituciones de Seguros y de Fianzas.</a:t>
                      </a:r>
                      <a:endParaRPr lang="es-MX" sz="1600" dirty="0"/>
                    </a:p>
                  </a:txBody>
                  <a:tcPr>
                    <a:solidFill>
                      <a:schemeClr val="accent3">
                        <a:lumMod val="40000"/>
                        <a:lumOff val="60000"/>
                      </a:schemeClr>
                    </a:solidFill>
                  </a:tcPr>
                </a:tc>
                <a:tc hMerge="1">
                  <a:txBody>
                    <a:bodyPr/>
                    <a:lstStyle/>
                    <a:p>
                      <a:endParaRPr lang="es-MX"/>
                    </a:p>
                  </a:txBody>
                  <a:tcPr/>
                </a:tc>
                <a:tc>
                  <a:txBody>
                    <a:bodyPr/>
                    <a:lstStyle/>
                    <a:p>
                      <a:pPr marL="285750" indent="-285750" algn="l">
                        <a:buFont typeface="Arial" pitchFamily="34" charset="0"/>
                        <a:buChar char="•"/>
                      </a:pPr>
                      <a:r>
                        <a:rPr lang="es-MX" sz="1400" dirty="0" smtClean="0"/>
                        <a:t>Aula</a:t>
                      </a:r>
                      <a:r>
                        <a:rPr lang="es-MX" sz="1400" baseline="0" dirty="0" smtClean="0"/>
                        <a:t> </a:t>
                      </a:r>
                    </a:p>
                    <a:p>
                      <a:pPr marL="285750" indent="-285750" algn="l">
                        <a:buFont typeface="Arial" pitchFamily="34" charset="0"/>
                        <a:buChar char="•"/>
                      </a:pPr>
                      <a:r>
                        <a:rPr lang="es-MX" sz="1400" baseline="0" dirty="0" smtClean="0"/>
                        <a:t>Cañón </a:t>
                      </a:r>
                      <a:endParaRPr lang="es-MX" sz="1400" dirty="0"/>
                    </a:p>
                  </a:txBody>
                  <a:tcPr>
                    <a:solidFill>
                      <a:schemeClr val="accent3">
                        <a:lumMod val="40000"/>
                        <a:lumOff val="60000"/>
                      </a:schemeClr>
                    </a:solidFill>
                  </a:tcPr>
                </a:tc>
                <a:tc vMerge="1">
                  <a:txBody>
                    <a:bodyPr/>
                    <a:lstStyle/>
                    <a:p>
                      <a:endParaRPr lang="es-MX"/>
                    </a:p>
                  </a:txBody>
                  <a:tcPr/>
                </a:tc>
              </a:tr>
              <a:tr h="460876">
                <a:tc gridSpan="2">
                  <a:txBody>
                    <a:bodyPr/>
                    <a:lstStyle/>
                    <a:p>
                      <a:pPr algn="ctr"/>
                      <a:r>
                        <a:rPr lang="es-MX" sz="1600" b="1" dirty="0" smtClean="0"/>
                        <a:t>Criterios de desempeño </a:t>
                      </a:r>
                      <a:r>
                        <a:rPr lang="es-MX" sz="1600" b="1" baseline="0" dirty="0" smtClean="0"/>
                        <a:t> </a:t>
                      </a:r>
                      <a:endParaRPr lang="es-MX" sz="1600" b="1" dirty="0"/>
                    </a:p>
                  </a:txBody>
                  <a:tcPr>
                    <a:solidFill>
                      <a:schemeClr val="accent3">
                        <a:lumMod val="40000"/>
                        <a:lumOff val="60000"/>
                      </a:schemeClr>
                    </a:solidFill>
                  </a:tcPr>
                </a:tc>
                <a:tc hMerge="1">
                  <a:txBody>
                    <a:bodyPr/>
                    <a:lstStyle/>
                    <a:p>
                      <a:endParaRPr lang="es-MX"/>
                    </a:p>
                  </a:txBody>
                  <a:tcPr/>
                </a:tc>
                <a:tc gridSpan="3">
                  <a:txBody>
                    <a:bodyPr/>
                    <a:lstStyle/>
                    <a:p>
                      <a:pPr algn="ctr"/>
                      <a:r>
                        <a:rPr lang="es-MX" sz="1600" b="1" dirty="0" smtClean="0"/>
                        <a:t>Evidencias -</a:t>
                      </a:r>
                      <a:r>
                        <a:rPr lang="es-MX" sz="1600" b="1" baseline="0" dirty="0" smtClean="0"/>
                        <a:t> Productos</a:t>
                      </a:r>
                      <a:endParaRPr lang="es-MX" sz="1600" b="1" dirty="0"/>
                    </a:p>
                  </a:txBody>
                  <a:tcPr>
                    <a:solidFill>
                      <a:schemeClr val="accent3">
                        <a:lumMod val="40000"/>
                        <a:lumOff val="60000"/>
                      </a:schemeClr>
                    </a:solidFill>
                  </a:tcPr>
                </a:tc>
                <a:tc hMerge="1">
                  <a:txBody>
                    <a:bodyPr/>
                    <a:lstStyle/>
                    <a:p>
                      <a:endParaRPr lang="es-MX"/>
                    </a:p>
                  </a:txBody>
                  <a:tcPr/>
                </a:tc>
                <a:tc hMerge="1">
                  <a:txBody>
                    <a:bodyPr/>
                    <a:lstStyle/>
                    <a:p>
                      <a:endParaRPr lang="es-MX"/>
                    </a:p>
                  </a:txBody>
                  <a:tcPr/>
                </a:tc>
              </a:tr>
              <a:tr h="2114409">
                <a:tc gridSpan="2">
                  <a:txBody>
                    <a:bodyPr/>
                    <a:lstStyle/>
                    <a:p>
                      <a:pPr marL="285750" indent="-285750" algn="just">
                        <a:buFont typeface="Arial" pitchFamily="34" charset="0"/>
                        <a:buChar char="•"/>
                      </a:pPr>
                      <a:r>
                        <a:rPr lang="es-MX" sz="1600" dirty="0" smtClean="0"/>
                        <a:t>Describir</a:t>
                      </a:r>
                      <a:r>
                        <a:rPr lang="es-MX" sz="1600" baseline="0" dirty="0" smtClean="0"/>
                        <a:t> las operaciones de las Instituciones de Fianzas.</a:t>
                      </a:r>
                    </a:p>
                    <a:p>
                      <a:pPr marL="285750" indent="-285750" algn="just">
                        <a:buFont typeface="Arial" pitchFamily="34" charset="0"/>
                        <a:buChar char="•"/>
                      </a:pPr>
                      <a:r>
                        <a:rPr lang="es-MX" sz="1600" baseline="0" dirty="0" smtClean="0"/>
                        <a:t>Análisis de las autoridades en materia de fianzas.</a:t>
                      </a:r>
                    </a:p>
                    <a:p>
                      <a:pPr marL="285750" indent="-285750" algn="just">
                        <a:buFont typeface="Arial" pitchFamily="34" charset="0"/>
                        <a:buChar char="•"/>
                      </a:pPr>
                      <a:r>
                        <a:rPr lang="es-MX" sz="1600" baseline="0" dirty="0" smtClean="0"/>
                        <a:t>Análisis de los ramos y operaciones de las Instituciones de Fianzas, de acuerdo a la LISF.</a:t>
                      </a:r>
                    </a:p>
                    <a:p>
                      <a:pPr marL="285750" indent="-285750" algn="just">
                        <a:buFont typeface="Arial" pitchFamily="34" charset="0"/>
                        <a:buChar char="•"/>
                      </a:pPr>
                      <a:endParaRPr lang="es-MX" sz="1600" dirty="0"/>
                    </a:p>
                  </a:txBody>
                  <a:tcPr>
                    <a:solidFill>
                      <a:schemeClr val="accent3">
                        <a:lumMod val="40000"/>
                        <a:lumOff val="60000"/>
                      </a:schemeClr>
                    </a:solidFill>
                  </a:tcPr>
                </a:tc>
                <a:tc hMerge="1">
                  <a:txBody>
                    <a:bodyPr/>
                    <a:lstStyle/>
                    <a:p>
                      <a:endParaRPr lang="es-MX"/>
                    </a:p>
                  </a:txBody>
                  <a:tcPr/>
                </a:tc>
                <a:tc gridSpan="3">
                  <a:txBody>
                    <a:bodyPr/>
                    <a:lstStyle/>
                    <a:p>
                      <a:pPr marL="285750" indent="-285750" algn="just">
                        <a:buFont typeface="Arial" pitchFamily="34" charset="0"/>
                        <a:buChar char="•"/>
                      </a:pPr>
                      <a:r>
                        <a:rPr lang="es-MX" sz="1600" dirty="0" smtClean="0"/>
                        <a:t>Cuadro  conceptual de</a:t>
                      </a:r>
                      <a:r>
                        <a:rPr lang="es-MX" sz="1600" baseline="0" dirty="0" smtClean="0"/>
                        <a:t> las operaciones que pueden practicar las instituciones de fianzas.</a:t>
                      </a:r>
                    </a:p>
                    <a:p>
                      <a:pPr marL="285750" indent="-285750" algn="just">
                        <a:buFont typeface="Arial" pitchFamily="34" charset="0"/>
                        <a:buChar char="•"/>
                      </a:pPr>
                      <a:endParaRPr lang="es-MX" sz="1600" baseline="0" dirty="0" smtClean="0"/>
                    </a:p>
                    <a:p>
                      <a:pPr marL="285750" indent="-285750" algn="just">
                        <a:buFont typeface="Arial" pitchFamily="34" charset="0"/>
                        <a:buChar char="•"/>
                      </a:pPr>
                      <a:r>
                        <a:rPr lang="es-MX" sz="1600" baseline="0" dirty="0" smtClean="0"/>
                        <a:t>Resumen respecto a ramos en los que opera una institución de fianzas.</a:t>
                      </a:r>
                    </a:p>
                    <a:p>
                      <a:pPr marL="285750" indent="-285750" algn="just">
                        <a:buFont typeface="Arial" pitchFamily="34" charset="0"/>
                        <a:buChar char="•"/>
                      </a:pPr>
                      <a:r>
                        <a:rPr lang="es-MX" sz="1600" baseline="0" dirty="0" smtClean="0"/>
                        <a:t>Informe de lecturas.</a:t>
                      </a:r>
                    </a:p>
                    <a:p>
                      <a:endParaRPr lang="es-MX" sz="1600" dirty="0"/>
                    </a:p>
                  </a:txBody>
                  <a:tcPr>
                    <a:solidFill>
                      <a:schemeClr val="accent3">
                        <a:lumMod val="40000"/>
                        <a:lumOff val="60000"/>
                      </a:schemeClr>
                    </a:solidFill>
                  </a:tcPr>
                </a:tc>
                <a:tc hMerge="1">
                  <a:txBody>
                    <a:bodyPr/>
                    <a:lstStyle/>
                    <a:p>
                      <a:endParaRPr lang="es-MX"/>
                    </a:p>
                  </a:txBody>
                  <a:tcPr/>
                </a:tc>
                <a:tc hMerge="1">
                  <a:txBody>
                    <a:bodyPr/>
                    <a:lstStyle/>
                    <a:p>
                      <a:endParaRPr lang="es-MX"/>
                    </a:p>
                  </a:txBody>
                  <a:tcPr/>
                </a:tc>
              </a:tr>
            </a:tbl>
          </a:graphicData>
        </a:graphic>
      </p:graphicFrame>
      <p:sp>
        <p:nvSpPr>
          <p:cNvPr id="3" name="3 Título"/>
          <p:cNvSpPr txBox="1">
            <a:spLocks/>
          </p:cNvSpPr>
          <p:nvPr/>
        </p:nvSpPr>
        <p:spPr>
          <a:xfrm>
            <a:off x="1991544" y="404664"/>
            <a:ext cx="7998776" cy="648072"/>
          </a:xfrm>
          <a:prstGeom prst="rect">
            <a:avLst/>
          </a:prstGeom>
          <a:solidFill>
            <a:schemeClr val="accent3">
              <a:lumMod val="50000"/>
            </a:schemeClr>
          </a:solidFill>
          <a:ln>
            <a:solidFill>
              <a:schemeClr val="bg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a:solidFill>
                  <a:schemeClr val="bg1"/>
                </a:solidFill>
              </a:rPr>
              <a:t>Planeación Didáctica</a:t>
            </a:r>
            <a:endParaRPr lang="es-MX" sz="2800" dirty="0">
              <a:solidFill>
                <a:schemeClr val="bg1"/>
              </a:solidFill>
            </a:endParaRPr>
          </a:p>
        </p:txBody>
      </p:sp>
      <p:pic>
        <p:nvPicPr>
          <p:cNvPr id="4" name="Picture 3"/>
          <p:cNvPicPr>
            <a:picLocks noChangeAspect="1" noChangeArrowheads="1"/>
          </p:cNvPicPr>
          <p:nvPr/>
        </p:nvPicPr>
        <p:blipFill>
          <a:blip r:embed="rId3"/>
          <a:srcRect/>
          <a:stretch>
            <a:fillRect/>
          </a:stretch>
        </p:blipFill>
        <p:spPr bwMode="auto">
          <a:xfrm>
            <a:off x="9585792" y="332657"/>
            <a:ext cx="720080" cy="794893"/>
          </a:xfrm>
          <a:prstGeom prst="rect">
            <a:avLst/>
          </a:prstGeom>
          <a:noFill/>
          <a:ln w="9525">
            <a:solidFill>
              <a:schemeClr val="accent3">
                <a:lumMod val="75000"/>
              </a:schemeClr>
            </a:solidFill>
            <a:miter lim="800000"/>
            <a:headEnd/>
            <a:tailEnd/>
          </a:ln>
        </p:spPr>
      </p:pic>
      <p:sp>
        <p:nvSpPr>
          <p:cNvPr id="5" name="4 Marcador de número de diapositiva"/>
          <p:cNvSpPr>
            <a:spLocks noGrp="1"/>
          </p:cNvSpPr>
          <p:nvPr>
            <p:ph type="sldNum" sz="quarter" idx="12"/>
          </p:nvPr>
        </p:nvSpPr>
        <p:spPr/>
        <p:txBody>
          <a:bodyPr/>
          <a:lstStyle/>
          <a:p>
            <a:fld id="{114F6E14-26B7-447F-A4C5-187AB6119613}" type="slidenum">
              <a:rPr lang="es-MX" smtClean="0"/>
              <a:pPr/>
              <a:t>7</a:t>
            </a:fld>
            <a:endParaRPr lang="es-MX" dirty="0"/>
          </a:p>
        </p:txBody>
      </p:sp>
    </p:spTree>
    <p:extLst>
      <p:ext uri="{BB962C8B-B14F-4D97-AF65-F5344CB8AC3E}">
        <p14:creationId xmlns:p14="http://schemas.microsoft.com/office/powerpoint/2010/main" val="3226084152"/>
      </p:ext>
    </p:extLst>
  </p:cSld>
  <p:clrMapOvr>
    <a:masterClrMapping/>
  </p:clrMapOvr>
  <p:transition spd="slow">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355550" y="4501570"/>
            <a:ext cx="9491551" cy="1015663"/>
          </a:xfrm>
          <a:prstGeom prst="rect">
            <a:avLst/>
          </a:prstGeom>
          <a:solidFill>
            <a:schemeClr val="accent1"/>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6000" b="1" dirty="0" smtClean="0">
                <a:ln>
                  <a:solidFill>
                    <a:schemeClr val="tx1"/>
                  </a:solidFill>
                </a:ln>
                <a:solidFill>
                  <a:schemeClr val="accent3"/>
                </a:solidFill>
                <a:latin typeface="Arial" pitchFamily="34" charset="0"/>
                <a:cs typeface="Arial" pitchFamily="34" charset="0"/>
              </a:rPr>
              <a:t>Instituciones de Fianzas</a:t>
            </a:r>
            <a:endParaRPr lang="es-MX" dirty="0">
              <a:latin typeface="Arial" pitchFamily="34" charset="0"/>
              <a:cs typeface="Arial" pitchFamily="34" charset="0"/>
            </a:endParaRPr>
          </a:p>
        </p:txBody>
      </p:sp>
      <p:sp>
        <p:nvSpPr>
          <p:cNvPr id="4" name="3 Elipse"/>
          <p:cNvSpPr/>
          <p:nvPr/>
        </p:nvSpPr>
        <p:spPr>
          <a:xfrm>
            <a:off x="5729336" y="764705"/>
            <a:ext cx="5040560" cy="3521551"/>
          </a:xfrm>
          <a:prstGeom prst="ellipse">
            <a:avLst/>
          </a:prstGeom>
          <a:solidFill>
            <a:schemeClr val="accent3"/>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accent3">
                    <a:lumMod val="50000"/>
                  </a:schemeClr>
                </a:solidFill>
              </a:rPr>
              <a:pPr/>
              <a:t>8</a:t>
            </a:fld>
            <a:endParaRPr lang="es-MX" dirty="0">
              <a:solidFill>
                <a:schemeClr val="accent3">
                  <a:lumMod val="50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88960" y="109192"/>
            <a:ext cx="871537"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1671" y="1274569"/>
            <a:ext cx="3240360" cy="2410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8890974"/>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3730" y="260649"/>
            <a:ext cx="2952750"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777285" y="1679318"/>
            <a:ext cx="7933385" cy="3785652"/>
          </a:xfrm>
          <a:prstGeom prst="rect">
            <a:avLst/>
          </a:prstGeom>
          <a:solidFill>
            <a:schemeClr val="accent3">
              <a:lumMod val="20000"/>
              <a:lumOff val="80000"/>
            </a:schemeClr>
          </a:solidFill>
          <a:ln>
            <a:solidFill>
              <a:schemeClr val="accent3">
                <a:lumMod val="75000"/>
              </a:schemeClr>
            </a:solidFill>
          </a:ln>
        </p:spPr>
        <p:txBody>
          <a:bodyPr wrap="square">
            <a:spAutoFit/>
          </a:bodyPr>
          <a:lstStyle/>
          <a:p>
            <a:pPr algn="just"/>
            <a:r>
              <a:rPr lang="es-ES" sz="2400" dirty="0">
                <a:latin typeface="Arial" pitchFamily="34" charset="0"/>
                <a:cs typeface="Arial" pitchFamily="34" charset="0"/>
              </a:rPr>
              <a:t>Las fianzas son instrumentos financieros de transferencia de riesgos, que al igual que los seguros han creado una actividad muy importante a nivel mundial y a nivel nacional, ya que permiten dar seguridad a las transacciones comerciales en las cuales existe el compromiso de garantizar el cumplimiento de obligaciones nacidas en contratos como: compraventa, arrendamiento, prestaciones de servicios, aperturas de créditos, etc., que de no cumplirse pueden causar daño a terceras personas.</a:t>
            </a:r>
            <a:endParaRPr lang="es-MX" sz="2400" dirty="0">
              <a:latin typeface="Arial" pitchFamily="34" charset="0"/>
              <a:cs typeface="Arial" pitchFamily="34" charset="0"/>
            </a:endParaRPr>
          </a:p>
        </p:txBody>
      </p:sp>
      <p:pic>
        <p:nvPicPr>
          <p:cNvPr id="614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16262" b="15880"/>
          <a:stretch/>
        </p:blipFill>
        <p:spPr bwMode="auto">
          <a:xfrm>
            <a:off x="7968208" y="4981494"/>
            <a:ext cx="2381250" cy="16158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Marcador de número de diapositiva"/>
          <p:cNvSpPr>
            <a:spLocks noGrp="1"/>
          </p:cNvSpPr>
          <p:nvPr>
            <p:ph type="sldNum" sz="quarter" idx="12"/>
          </p:nvPr>
        </p:nvSpPr>
        <p:spPr/>
        <p:txBody>
          <a:bodyPr/>
          <a:lstStyle/>
          <a:p>
            <a:pPr>
              <a:defRPr/>
            </a:pPr>
            <a:fld id="{5DF25B40-7E07-4C41-AFAB-23F0DCC00C4A}" type="slidenum">
              <a:rPr lang="es-ES" sz="1600" smtClean="0"/>
              <a:pPr>
                <a:defRPr/>
              </a:pPr>
              <a:t>9</a:t>
            </a:fld>
            <a:endParaRPr lang="es-ES" sz="1600" dirty="0"/>
          </a:p>
        </p:txBody>
      </p:sp>
      <p:sp>
        <p:nvSpPr>
          <p:cNvPr id="10" name="9 CuadroTexto"/>
          <p:cNvSpPr txBox="1"/>
          <p:nvPr/>
        </p:nvSpPr>
        <p:spPr>
          <a:xfrm>
            <a:off x="2279576" y="683986"/>
            <a:ext cx="3487588" cy="58477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s-MX" sz="3200" b="1" dirty="0">
                <a:ln>
                  <a:solidFill>
                    <a:schemeClr val="tx1"/>
                  </a:solidFill>
                </a:ln>
                <a:solidFill>
                  <a:schemeClr val="accent3"/>
                </a:solidFill>
                <a:latin typeface="Arial" pitchFamily="34" charset="0"/>
                <a:cs typeface="Arial" pitchFamily="34" charset="0"/>
              </a:rPr>
              <a:t>Introducción</a:t>
            </a:r>
            <a:endParaRPr lang="es-MX" sz="1000" dirty="0">
              <a:latin typeface="Arial" pitchFamily="34" charset="0"/>
              <a:cs typeface="Arial" pitchFamily="34" charset="0"/>
            </a:endParaRPr>
          </a:p>
        </p:txBody>
      </p:sp>
    </p:spTree>
    <p:extLst>
      <p:ext uri="{BB962C8B-B14F-4D97-AF65-F5344CB8AC3E}">
        <p14:creationId xmlns:p14="http://schemas.microsoft.com/office/powerpoint/2010/main" val="601397280"/>
      </p:ext>
    </p:extLst>
  </p:cSld>
  <p:clrMapOvr>
    <a:masterClrMapping/>
  </p:clrMapOvr>
  <p:transition spd="slow">
    <p:zoom dir="in"/>
  </p:transition>
  <p:timing>
    <p:tnLst>
      <p:par>
        <p:cTn id="1" dur="indefinite" restart="never" nodeType="tmRoot"/>
      </p:par>
    </p:tnLst>
  </p:timing>
</p:sld>
</file>

<file path=ppt/theme/theme1.xml><?xml version="1.0" encoding="utf-8"?>
<a:theme xmlns:a="http://schemas.openxmlformats.org/drawingml/2006/main" name="Retrospección">
  <a:themeElements>
    <a:clrScheme name="Rojo">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675</TotalTime>
  <Words>3129</Words>
  <Application>Microsoft Office PowerPoint</Application>
  <PresentationFormat>Panorámica</PresentationFormat>
  <Paragraphs>240</Paragraphs>
  <Slides>40</Slides>
  <Notes>2</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40</vt:i4>
      </vt:variant>
    </vt:vector>
  </HeadingPairs>
  <TitlesOfParts>
    <vt:vector size="48" baseType="lpstr">
      <vt:lpstr>Aharoni</vt:lpstr>
      <vt:lpstr>Arial</vt:lpstr>
      <vt:lpstr>Arial Black</vt:lpstr>
      <vt:lpstr>Calibri</vt:lpstr>
      <vt:lpstr>Calibri Light</vt:lpstr>
      <vt:lpstr>Symbol</vt:lpstr>
      <vt:lpstr>Times New Roman</vt:lpstr>
      <vt:lpstr>Retrospección</vt:lpstr>
      <vt:lpstr>Presentación de PowerPoint</vt:lpstr>
      <vt:lpstr>Presentación de PowerPoint</vt:lpstr>
      <vt:lpstr>       FACULTAD DE ECONOMÍA LICENCIATURA EN ACTUARÍA</vt:lpstr>
      <vt:lpstr>GUIÓN EXPLICATIVO  Propósitos Estructura Metodológica  Planeación Didáctica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CONCEPTO DE ENTIDADES AFIANZADORAS. </vt:lpstr>
      <vt:lpstr>Presentación de PowerPoint</vt:lpstr>
      <vt:lpstr>Presentación de PowerPoint</vt:lpstr>
      <vt:lpstr>Presentación de PowerPoint</vt:lpstr>
      <vt:lpstr>Presentación de PowerPoint</vt:lpstr>
      <vt:lpstr> OPERACIONES DE LAS INSTITUCIONES DE FIANZAS. </vt:lpstr>
      <vt:lpstr>Presentación de PowerPoint</vt:lpstr>
      <vt:lpstr>Presentación de PowerPoint</vt:lpstr>
      <vt:lpstr>Presentación de PowerPoint</vt:lpstr>
      <vt:lpstr> CARACTERÍSTICAS DE LAS AFIANZADORAS. </vt:lpstr>
      <vt:lpstr>Características de las Afianzadoras</vt:lpstr>
      <vt:lpstr>Presentación de PowerPoint</vt:lpstr>
      <vt:lpstr> NOTAS TÉCNICAS DE LOS PRODUCTOS. </vt:lpstr>
      <vt:lpstr>Presentación de PowerPoint</vt:lpstr>
      <vt:lpstr>Características importantes de una nota técnica</vt:lpstr>
      <vt:lpstr>Presentación de PowerPoint</vt:lpstr>
      <vt:lpstr>Características importantes de una nota técnica</vt:lpstr>
      <vt:lpstr>Características importantes de una nota técnica</vt:lpstr>
      <vt:lpstr>Características importantes de una nota técnica</vt:lpstr>
      <vt:lpstr>Características importantes de una nota técnica</vt:lpstr>
      <vt:lpstr>Para efectos de la aplicación de las notas técnicas, se han definido los siguientes conceptos:</vt:lpstr>
      <vt:lpstr>Presentación de PowerPoint</vt:lpstr>
      <vt:lpstr>Costo de capital.- Se refiere al interés o costo de oportunidad de los recursos adicionales que no provienen de la prima, que son necesarios para financiar la operación de la fianza.        </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INSTITUCIONES DE FIANZAS</dc:title>
  <dc:creator>ANDREA GARAY PEREZ</dc:creator>
  <cp:lastModifiedBy>Gabriela Perez Vargas</cp:lastModifiedBy>
  <cp:revision>35</cp:revision>
  <dcterms:created xsi:type="dcterms:W3CDTF">2016-10-04T17:26:56Z</dcterms:created>
  <dcterms:modified xsi:type="dcterms:W3CDTF">2016-10-08T03:45:34Z</dcterms:modified>
</cp:coreProperties>
</file>