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0"/>
  </p:notesMasterIdLst>
  <p:sldIdLst>
    <p:sldId id="266" r:id="rId2"/>
    <p:sldId id="267" r:id="rId3"/>
    <p:sldId id="268" r:id="rId4"/>
    <p:sldId id="269" r:id="rId5"/>
    <p:sldId id="270" r:id="rId6"/>
    <p:sldId id="339" r:id="rId7"/>
    <p:sldId id="271" r:id="rId8"/>
    <p:sldId id="272" r:id="rId9"/>
    <p:sldId id="273" r:id="rId10"/>
    <p:sldId id="274" r:id="rId11"/>
    <p:sldId id="325" r:id="rId12"/>
    <p:sldId id="275" r:id="rId13"/>
    <p:sldId id="329" r:id="rId14"/>
    <p:sldId id="276" r:id="rId15"/>
    <p:sldId id="330" r:id="rId16"/>
    <p:sldId id="304" r:id="rId17"/>
    <p:sldId id="306" r:id="rId18"/>
    <p:sldId id="307" r:id="rId19"/>
    <p:sldId id="308" r:id="rId20"/>
    <p:sldId id="309" r:id="rId21"/>
    <p:sldId id="310" r:id="rId22"/>
    <p:sldId id="331" r:id="rId23"/>
    <p:sldId id="312" r:id="rId24"/>
    <p:sldId id="313" r:id="rId25"/>
    <p:sldId id="314" r:id="rId26"/>
    <p:sldId id="315" r:id="rId27"/>
    <p:sldId id="318" r:id="rId28"/>
    <p:sldId id="317" r:id="rId29"/>
    <p:sldId id="319" r:id="rId30"/>
    <p:sldId id="320" r:id="rId31"/>
    <p:sldId id="321" r:id="rId32"/>
    <p:sldId id="322" r:id="rId33"/>
    <p:sldId id="323" r:id="rId34"/>
    <p:sldId id="324" r:id="rId35"/>
    <p:sldId id="332" r:id="rId36"/>
    <p:sldId id="283" r:id="rId37"/>
    <p:sldId id="284" r:id="rId38"/>
    <p:sldId id="285" r:id="rId39"/>
    <p:sldId id="286" r:id="rId40"/>
    <p:sldId id="333" r:id="rId41"/>
    <p:sldId id="287" r:id="rId42"/>
    <p:sldId id="288" r:id="rId43"/>
    <p:sldId id="289" r:id="rId44"/>
    <p:sldId id="338" r:id="rId45"/>
    <p:sldId id="292" r:id="rId46"/>
    <p:sldId id="293" r:id="rId47"/>
    <p:sldId id="334" r:id="rId48"/>
    <p:sldId id="290" r:id="rId49"/>
    <p:sldId id="291" r:id="rId50"/>
    <p:sldId id="336" r:id="rId51"/>
    <p:sldId id="294" r:id="rId52"/>
    <p:sldId id="295" r:id="rId53"/>
    <p:sldId id="337" r:id="rId54"/>
    <p:sldId id="296" r:id="rId55"/>
    <p:sldId id="298" r:id="rId56"/>
    <p:sldId id="300" r:id="rId57"/>
    <p:sldId id="301" r:id="rId58"/>
    <p:sldId id="302" r:id="rId59"/>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324" autoAdjust="0"/>
    <p:restoredTop sz="94660"/>
  </p:normalViewPr>
  <p:slideViewPr>
    <p:cSldViewPr snapToGrid="0" showGuides="1">
      <p:cViewPr varScale="1">
        <p:scale>
          <a:sx n="115" d="100"/>
          <a:sy n="115" d="100"/>
        </p:scale>
        <p:origin x="126" y="13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C4CA37-C468-4912-8B7D-75A2741889D5}" type="doc">
      <dgm:prSet loTypeId="urn:microsoft.com/office/officeart/2005/8/layout/radial1" loCatId="cycle" qsTypeId="urn:microsoft.com/office/officeart/2005/8/quickstyle/simple1" qsCatId="simple" csTypeId="urn:microsoft.com/office/officeart/2005/8/colors/colorful1" csCatId="colorful" phldr="1"/>
      <dgm:spPr/>
      <dgm:t>
        <a:bodyPr/>
        <a:lstStyle/>
        <a:p>
          <a:endParaRPr lang="es-MX"/>
        </a:p>
      </dgm:t>
    </dgm:pt>
    <dgm:pt modelId="{249D328B-8BDE-4CDD-B5A9-E0C59F56BE00}">
      <dgm:prSet phldrT="[Texto]" custT="1"/>
      <dgm:spPr/>
      <dgm:t>
        <a:bodyPr/>
        <a:lstStyle/>
        <a:p>
          <a:r>
            <a:rPr lang="es-MX" sz="1400" b="1" dirty="0" smtClean="0"/>
            <a:t>SUJETOS ATÍPICOS</a:t>
          </a:r>
          <a:endParaRPr lang="es-MX" sz="1400" b="1" dirty="0"/>
        </a:p>
      </dgm:t>
    </dgm:pt>
    <dgm:pt modelId="{F424AF35-259F-4021-B489-205816908979}" type="parTrans" cxnId="{A0E3E8D6-D47A-4229-9920-2764CD4042CD}">
      <dgm:prSet/>
      <dgm:spPr/>
      <dgm:t>
        <a:bodyPr/>
        <a:lstStyle/>
        <a:p>
          <a:endParaRPr lang="es-MX"/>
        </a:p>
      </dgm:t>
    </dgm:pt>
    <dgm:pt modelId="{B837F493-057D-4524-9BC3-0B121305118F}" type="sibTrans" cxnId="{A0E3E8D6-D47A-4229-9920-2764CD4042CD}">
      <dgm:prSet/>
      <dgm:spPr/>
      <dgm:t>
        <a:bodyPr/>
        <a:lstStyle/>
        <a:p>
          <a:endParaRPr lang="es-MX"/>
        </a:p>
      </dgm:t>
    </dgm:pt>
    <dgm:pt modelId="{14D4ABD6-2B47-407B-8AF4-857D76F2F037}">
      <dgm:prSet phldrT="[Texto]"/>
      <dgm:spPr/>
      <dgm:t>
        <a:bodyPr/>
        <a:lstStyle/>
        <a:p>
          <a:r>
            <a:rPr lang="es-MX" dirty="0" smtClean="0"/>
            <a:t>Estados con subjetividad jurídica</a:t>
          </a:r>
          <a:endParaRPr lang="es-MX" dirty="0"/>
        </a:p>
      </dgm:t>
    </dgm:pt>
    <dgm:pt modelId="{F2641E4B-28B2-435D-9129-0EB76D80CF40}" type="parTrans" cxnId="{AC26D373-C1FA-4952-BCE0-A51FC63572C8}">
      <dgm:prSet/>
      <dgm:spPr/>
      <dgm:t>
        <a:bodyPr/>
        <a:lstStyle/>
        <a:p>
          <a:endParaRPr lang="es-MX"/>
        </a:p>
      </dgm:t>
    </dgm:pt>
    <dgm:pt modelId="{748913DE-37FC-45AF-9AA9-20A7785303E4}" type="sibTrans" cxnId="{AC26D373-C1FA-4952-BCE0-A51FC63572C8}">
      <dgm:prSet/>
      <dgm:spPr/>
      <dgm:t>
        <a:bodyPr/>
        <a:lstStyle/>
        <a:p>
          <a:endParaRPr lang="es-MX"/>
        </a:p>
      </dgm:t>
    </dgm:pt>
    <dgm:pt modelId="{445BC957-FDFF-49C9-AB0E-6410820393A2}">
      <dgm:prSet phldrT="[Texto]"/>
      <dgm:spPr/>
      <dgm:t>
        <a:bodyPr/>
        <a:lstStyle/>
        <a:p>
          <a:r>
            <a:rPr lang="es-MX" smtClean="0"/>
            <a:t>Estados con capacidad de obrar limitada</a:t>
          </a:r>
          <a:endParaRPr lang="es-MX" dirty="0"/>
        </a:p>
      </dgm:t>
    </dgm:pt>
    <dgm:pt modelId="{DBE4F338-5243-4A65-96BE-0604AE6D443E}" type="parTrans" cxnId="{D8F5745D-4BE3-40E6-AB55-7575D9AB843A}">
      <dgm:prSet/>
      <dgm:spPr/>
      <dgm:t>
        <a:bodyPr/>
        <a:lstStyle/>
        <a:p>
          <a:endParaRPr lang="es-MX"/>
        </a:p>
      </dgm:t>
    </dgm:pt>
    <dgm:pt modelId="{90C08E52-CB64-4915-A1E4-5A666A2295BE}" type="sibTrans" cxnId="{D8F5745D-4BE3-40E6-AB55-7575D9AB843A}">
      <dgm:prSet/>
      <dgm:spPr/>
      <dgm:t>
        <a:bodyPr/>
        <a:lstStyle/>
        <a:p>
          <a:endParaRPr lang="es-MX"/>
        </a:p>
      </dgm:t>
    </dgm:pt>
    <dgm:pt modelId="{76A1A4A5-B16F-426B-BB01-EB3D9B9773C5}">
      <dgm:prSet phldrT="[Texto]" custT="1"/>
      <dgm:spPr/>
      <dgm:t>
        <a:bodyPr/>
        <a:lstStyle/>
        <a:p>
          <a:r>
            <a:rPr lang="es-MX" sz="1400" b="1" dirty="0" smtClean="0"/>
            <a:t>Santa Sede</a:t>
          </a:r>
          <a:endParaRPr lang="es-MX" sz="1400" b="1" dirty="0"/>
        </a:p>
      </dgm:t>
    </dgm:pt>
    <dgm:pt modelId="{CD253E8F-0114-4D74-BA7D-1DA9E9934261}" type="parTrans" cxnId="{F3F16829-5894-4765-8A3B-8FE8E689F968}">
      <dgm:prSet/>
      <dgm:spPr/>
      <dgm:t>
        <a:bodyPr/>
        <a:lstStyle/>
        <a:p>
          <a:endParaRPr lang="es-MX"/>
        </a:p>
      </dgm:t>
    </dgm:pt>
    <dgm:pt modelId="{6596118D-2483-4B07-B428-DECE5A7F292E}" type="sibTrans" cxnId="{F3F16829-5894-4765-8A3B-8FE8E689F968}">
      <dgm:prSet/>
      <dgm:spPr/>
      <dgm:t>
        <a:bodyPr/>
        <a:lstStyle/>
        <a:p>
          <a:endParaRPr lang="es-MX"/>
        </a:p>
      </dgm:t>
    </dgm:pt>
    <dgm:pt modelId="{1A47F5FF-1BEC-4A8C-8B3C-03DE8DAE8041}">
      <dgm:prSet phldrT="[Texto]" custT="1"/>
      <dgm:spPr/>
      <dgm:t>
        <a:bodyPr/>
        <a:lstStyle/>
        <a:p>
          <a:r>
            <a:rPr lang="es-MX" sz="1400" b="1" dirty="0" smtClean="0"/>
            <a:t>Ciudad del Vaticano</a:t>
          </a:r>
          <a:endParaRPr lang="es-MX" sz="1400" b="1" dirty="0"/>
        </a:p>
      </dgm:t>
    </dgm:pt>
    <dgm:pt modelId="{0A0E10AA-D1DA-4711-A9AB-2E86DB980C60}" type="parTrans" cxnId="{49C561DE-74F4-4E09-A905-6A8EB6B5759A}">
      <dgm:prSet/>
      <dgm:spPr/>
      <dgm:t>
        <a:bodyPr/>
        <a:lstStyle/>
        <a:p>
          <a:endParaRPr lang="es-MX"/>
        </a:p>
      </dgm:t>
    </dgm:pt>
    <dgm:pt modelId="{43D54446-C2C0-4A8A-9D2D-5AE0E94AD4B6}" type="sibTrans" cxnId="{49C561DE-74F4-4E09-A905-6A8EB6B5759A}">
      <dgm:prSet/>
      <dgm:spPr/>
      <dgm:t>
        <a:bodyPr/>
        <a:lstStyle/>
        <a:p>
          <a:endParaRPr lang="es-MX"/>
        </a:p>
      </dgm:t>
    </dgm:pt>
    <dgm:pt modelId="{3B5B6BC1-B7D1-4A99-9C2A-F0AB895FE9C0}">
      <dgm:prSet/>
      <dgm:spPr/>
      <dgm:t>
        <a:bodyPr/>
        <a:lstStyle/>
        <a:p>
          <a:r>
            <a:rPr lang="es-MX" smtClean="0"/>
            <a:t>Organizaciones Internacionales</a:t>
          </a:r>
          <a:endParaRPr lang="es-MX" dirty="0"/>
        </a:p>
      </dgm:t>
    </dgm:pt>
    <dgm:pt modelId="{FF768A90-BB72-46AB-A0DB-BF06EDF4D4D5}" type="parTrans" cxnId="{28772041-1324-4689-AEC5-0EF92D10BC08}">
      <dgm:prSet/>
      <dgm:spPr/>
      <dgm:t>
        <a:bodyPr/>
        <a:lstStyle/>
        <a:p>
          <a:endParaRPr lang="es-MX"/>
        </a:p>
      </dgm:t>
    </dgm:pt>
    <dgm:pt modelId="{4FE29586-0510-4986-BC52-6011AAF3DFF5}" type="sibTrans" cxnId="{28772041-1324-4689-AEC5-0EF92D10BC08}">
      <dgm:prSet/>
      <dgm:spPr/>
      <dgm:t>
        <a:bodyPr/>
        <a:lstStyle/>
        <a:p>
          <a:endParaRPr lang="es-MX"/>
        </a:p>
      </dgm:t>
    </dgm:pt>
    <dgm:pt modelId="{64914AD6-4114-43B8-B46F-FE4606D34C75}">
      <dgm:prSet/>
      <dgm:spPr/>
      <dgm:t>
        <a:bodyPr/>
        <a:lstStyle/>
        <a:p>
          <a:r>
            <a:rPr lang="es-MX" smtClean="0"/>
            <a:t>El Individuo</a:t>
          </a:r>
          <a:endParaRPr lang="es-MX" dirty="0"/>
        </a:p>
      </dgm:t>
    </dgm:pt>
    <dgm:pt modelId="{3EEF95C7-D4B3-4C8B-9B6A-01ECDF14BAD0}" type="parTrans" cxnId="{5EA57863-9276-492C-9D09-24DB52917B07}">
      <dgm:prSet/>
      <dgm:spPr/>
      <dgm:t>
        <a:bodyPr/>
        <a:lstStyle/>
        <a:p>
          <a:endParaRPr lang="es-MX"/>
        </a:p>
      </dgm:t>
    </dgm:pt>
    <dgm:pt modelId="{235C5358-70D2-4CF2-A480-435BE5D5BD08}" type="sibTrans" cxnId="{5EA57863-9276-492C-9D09-24DB52917B07}">
      <dgm:prSet/>
      <dgm:spPr/>
      <dgm:t>
        <a:bodyPr/>
        <a:lstStyle/>
        <a:p>
          <a:endParaRPr lang="es-MX"/>
        </a:p>
      </dgm:t>
    </dgm:pt>
    <dgm:pt modelId="{D002DB02-80FE-4BFE-8CDA-F978F56A13B9}">
      <dgm:prSet/>
      <dgm:spPr/>
      <dgm:t>
        <a:bodyPr/>
        <a:lstStyle/>
        <a:p>
          <a:r>
            <a:rPr lang="es-MX" smtClean="0"/>
            <a:t>Soberana Orden de Malta</a:t>
          </a:r>
          <a:endParaRPr lang="es-MX" dirty="0"/>
        </a:p>
      </dgm:t>
    </dgm:pt>
    <dgm:pt modelId="{263B7B7F-9D2E-482F-B72C-9588B09A230D}" type="parTrans" cxnId="{52091153-AEB8-400B-80B3-41CD05B46D78}">
      <dgm:prSet/>
      <dgm:spPr/>
      <dgm:t>
        <a:bodyPr/>
        <a:lstStyle/>
        <a:p>
          <a:endParaRPr lang="es-MX"/>
        </a:p>
      </dgm:t>
    </dgm:pt>
    <dgm:pt modelId="{CF83DFF7-4D0C-4070-B67D-9018300847B9}" type="sibTrans" cxnId="{52091153-AEB8-400B-80B3-41CD05B46D78}">
      <dgm:prSet/>
      <dgm:spPr/>
      <dgm:t>
        <a:bodyPr/>
        <a:lstStyle/>
        <a:p>
          <a:endParaRPr lang="es-MX"/>
        </a:p>
      </dgm:t>
    </dgm:pt>
    <dgm:pt modelId="{4DFC5D84-390E-40C7-9DE5-B054B33138E1}">
      <dgm:prSet/>
      <dgm:spPr/>
      <dgm:t>
        <a:bodyPr/>
        <a:lstStyle/>
        <a:p>
          <a:r>
            <a:rPr lang="es-MX" smtClean="0"/>
            <a:t>Insurrectos</a:t>
          </a:r>
          <a:endParaRPr lang="es-MX" dirty="0"/>
        </a:p>
      </dgm:t>
    </dgm:pt>
    <dgm:pt modelId="{270496DE-5043-41ED-B1A8-AAC792496401}" type="parTrans" cxnId="{73333877-A01E-4B4F-B178-D097C36A8AFB}">
      <dgm:prSet/>
      <dgm:spPr/>
      <dgm:t>
        <a:bodyPr/>
        <a:lstStyle/>
        <a:p>
          <a:endParaRPr lang="es-MX"/>
        </a:p>
      </dgm:t>
    </dgm:pt>
    <dgm:pt modelId="{4D64A50E-512E-4A92-AFC8-C6C731A9DCCF}" type="sibTrans" cxnId="{73333877-A01E-4B4F-B178-D097C36A8AFB}">
      <dgm:prSet/>
      <dgm:spPr/>
      <dgm:t>
        <a:bodyPr/>
        <a:lstStyle/>
        <a:p>
          <a:endParaRPr lang="es-MX"/>
        </a:p>
      </dgm:t>
    </dgm:pt>
    <dgm:pt modelId="{F8F5D657-0775-4F38-B3E5-5903C128623C}">
      <dgm:prSet/>
      <dgm:spPr/>
      <dgm:t>
        <a:bodyPr/>
        <a:lstStyle/>
        <a:p>
          <a:r>
            <a:rPr lang="es-MX" smtClean="0"/>
            <a:t>Movimientos de Liberación Nacional</a:t>
          </a:r>
          <a:endParaRPr lang="es-MX" dirty="0"/>
        </a:p>
      </dgm:t>
    </dgm:pt>
    <dgm:pt modelId="{E7071FF7-47CE-4974-9F11-53EE5B89D1B5}" type="parTrans" cxnId="{6C46222A-F339-4F89-A1B5-03C10D126570}">
      <dgm:prSet/>
      <dgm:spPr/>
      <dgm:t>
        <a:bodyPr/>
        <a:lstStyle/>
        <a:p>
          <a:endParaRPr lang="es-MX"/>
        </a:p>
      </dgm:t>
    </dgm:pt>
    <dgm:pt modelId="{02355115-CDE7-472A-A706-DE0A72071190}" type="sibTrans" cxnId="{6C46222A-F339-4F89-A1B5-03C10D126570}">
      <dgm:prSet/>
      <dgm:spPr/>
      <dgm:t>
        <a:bodyPr/>
        <a:lstStyle/>
        <a:p>
          <a:endParaRPr lang="es-MX"/>
        </a:p>
      </dgm:t>
    </dgm:pt>
    <dgm:pt modelId="{0B4715FC-3F49-4CCD-8A84-3627D3B04380}">
      <dgm:prSet/>
      <dgm:spPr/>
      <dgm:t>
        <a:bodyPr/>
        <a:lstStyle/>
        <a:p>
          <a:r>
            <a:rPr lang="es-MX" smtClean="0"/>
            <a:t>Beligerantes</a:t>
          </a:r>
          <a:endParaRPr lang="es-MX" dirty="0"/>
        </a:p>
      </dgm:t>
    </dgm:pt>
    <dgm:pt modelId="{FCCB03A1-01B5-4CC5-9519-0506CC9165A1}" type="parTrans" cxnId="{2FB3AD5B-811F-426A-8848-03EB779B9D1C}">
      <dgm:prSet/>
      <dgm:spPr/>
      <dgm:t>
        <a:bodyPr/>
        <a:lstStyle/>
        <a:p>
          <a:endParaRPr lang="es-MX"/>
        </a:p>
      </dgm:t>
    </dgm:pt>
    <dgm:pt modelId="{5094F39C-37F7-47E2-BAD8-06F398B55B85}" type="sibTrans" cxnId="{2FB3AD5B-811F-426A-8848-03EB779B9D1C}">
      <dgm:prSet/>
      <dgm:spPr/>
      <dgm:t>
        <a:bodyPr/>
        <a:lstStyle/>
        <a:p>
          <a:endParaRPr lang="es-MX"/>
        </a:p>
      </dgm:t>
    </dgm:pt>
    <dgm:pt modelId="{9C881E6A-9DE9-472A-BDA3-87CF18FE7CB1}" type="pres">
      <dgm:prSet presAssocID="{41C4CA37-C468-4912-8B7D-75A2741889D5}" presName="cycle" presStyleCnt="0">
        <dgm:presLayoutVars>
          <dgm:chMax val="1"/>
          <dgm:dir/>
          <dgm:animLvl val="ctr"/>
          <dgm:resizeHandles val="exact"/>
        </dgm:presLayoutVars>
      </dgm:prSet>
      <dgm:spPr/>
      <dgm:t>
        <a:bodyPr/>
        <a:lstStyle/>
        <a:p>
          <a:endParaRPr lang="es-MX"/>
        </a:p>
      </dgm:t>
    </dgm:pt>
    <dgm:pt modelId="{854F06D9-E80B-41C9-B8BE-F40928E894FC}" type="pres">
      <dgm:prSet presAssocID="{249D328B-8BDE-4CDD-B5A9-E0C59F56BE00}" presName="centerShape" presStyleLbl="node0" presStyleIdx="0" presStyleCnt="1"/>
      <dgm:spPr/>
      <dgm:t>
        <a:bodyPr/>
        <a:lstStyle/>
        <a:p>
          <a:endParaRPr lang="es-MX"/>
        </a:p>
      </dgm:t>
    </dgm:pt>
    <dgm:pt modelId="{7F8DAACF-47C3-4794-AB84-3361E37B8717}" type="pres">
      <dgm:prSet presAssocID="{F2641E4B-28B2-435D-9129-0EB76D80CF40}" presName="Name9" presStyleLbl="parChTrans1D2" presStyleIdx="0" presStyleCnt="10"/>
      <dgm:spPr/>
      <dgm:t>
        <a:bodyPr/>
        <a:lstStyle/>
        <a:p>
          <a:endParaRPr lang="es-MX"/>
        </a:p>
      </dgm:t>
    </dgm:pt>
    <dgm:pt modelId="{01941A45-A16E-48A7-B75D-EA5DF0E71C19}" type="pres">
      <dgm:prSet presAssocID="{F2641E4B-28B2-435D-9129-0EB76D80CF40}" presName="connTx" presStyleLbl="parChTrans1D2" presStyleIdx="0" presStyleCnt="10"/>
      <dgm:spPr/>
      <dgm:t>
        <a:bodyPr/>
        <a:lstStyle/>
        <a:p>
          <a:endParaRPr lang="es-MX"/>
        </a:p>
      </dgm:t>
    </dgm:pt>
    <dgm:pt modelId="{A12AB4CC-1241-4A00-B1D2-2A5B549E4464}" type="pres">
      <dgm:prSet presAssocID="{14D4ABD6-2B47-407B-8AF4-857D76F2F037}" presName="node" presStyleLbl="node1" presStyleIdx="0" presStyleCnt="10">
        <dgm:presLayoutVars>
          <dgm:bulletEnabled val="1"/>
        </dgm:presLayoutVars>
      </dgm:prSet>
      <dgm:spPr/>
      <dgm:t>
        <a:bodyPr/>
        <a:lstStyle/>
        <a:p>
          <a:endParaRPr lang="es-MX"/>
        </a:p>
      </dgm:t>
    </dgm:pt>
    <dgm:pt modelId="{1EEFC93A-B977-46F2-823B-1436C213B608}" type="pres">
      <dgm:prSet presAssocID="{DBE4F338-5243-4A65-96BE-0604AE6D443E}" presName="Name9" presStyleLbl="parChTrans1D2" presStyleIdx="1" presStyleCnt="10"/>
      <dgm:spPr/>
      <dgm:t>
        <a:bodyPr/>
        <a:lstStyle/>
        <a:p>
          <a:endParaRPr lang="es-MX"/>
        </a:p>
      </dgm:t>
    </dgm:pt>
    <dgm:pt modelId="{CDE6AF06-A27F-44E8-873E-D7D766B3BBBF}" type="pres">
      <dgm:prSet presAssocID="{DBE4F338-5243-4A65-96BE-0604AE6D443E}" presName="connTx" presStyleLbl="parChTrans1D2" presStyleIdx="1" presStyleCnt="10"/>
      <dgm:spPr/>
      <dgm:t>
        <a:bodyPr/>
        <a:lstStyle/>
        <a:p>
          <a:endParaRPr lang="es-MX"/>
        </a:p>
      </dgm:t>
    </dgm:pt>
    <dgm:pt modelId="{D1C3A576-8CF4-4DC5-8012-A584157AEA33}" type="pres">
      <dgm:prSet presAssocID="{445BC957-FDFF-49C9-AB0E-6410820393A2}" presName="node" presStyleLbl="node1" presStyleIdx="1" presStyleCnt="10">
        <dgm:presLayoutVars>
          <dgm:bulletEnabled val="1"/>
        </dgm:presLayoutVars>
      </dgm:prSet>
      <dgm:spPr/>
      <dgm:t>
        <a:bodyPr/>
        <a:lstStyle/>
        <a:p>
          <a:endParaRPr lang="es-MX"/>
        </a:p>
      </dgm:t>
    </dgm:pt>
    <dgm:pt modelId="{083F4FA0-6835-48F3-B829-8816BEA56A24}" type="pres">
      <dgm:prSet presAssocID="{CD253E8F-0114-4D74-BA7D-1DA9E9934261}" presName="Name9" presStyleLbl="parChTrans1D2" presStyleIdx="2" presStyleCnt="10"/>
      <dgm:spPr/>
      <dgm:t>
        <a:bodyPr/>
        <a:lstStyle/>
        <a:p>
          <a:endParaRPr lang="es-MX"/>
        </a:p>
      </dgm:t>
    </dgm:pt>
    <dgm:pt modelId="{281855FC-7AC8-49FF-ACBE-DABDF414132D}" type="pres">
      <dgm:prSet presAssocID="{CD253E8F-0114-4D74-BA7D-1DA9E9934261}" presName="connTx" presStyleLbl="parChTrans1D2" presStyleIdx="2" presStyleCnt="10"/>
      <dgm:spPr/>
      <dgm:t>
        <a:bodyPr/>
        <a:lstStyle/>
        <a:p>
          <a:endParaRPr lang="es-MX"/>
        </a:p>
      </dgm:t>
    </dgm:pt>
    <dgm:pt modelId="{5D45E019-CCB5-4C4D-98C0-C08BEF12B586}" type="pres">
      <dgm:prSet presAssocID="{76A1A4A5-B16F-426B-BB01-EB3D9B9773C5}" presName="node" presStyleLbl="node1" presStyleIdx="2" presStyleCnt="10">
        <dgm:presLayoutVars>
          <dgm:bulletEnabled val="1"/>
        </dgm:presLayoutVars>
      </dgm:prSet>
      <dgm:spPr/>
      <dgm:t>
        <a:bodyPr/>
        <a:lstStyle/>
        <a:p>
          <a:endParaRPr lang="es-MX"/>
        </a:p>
      </dgm:t>
    </dgm:pt>
    <dgm:pt modelId="{6AC753EC-C7DF-4002-BEE3-5AE5830935DB}" type="pres">
      <dgm:prSet presAssocID="{0A0E10AA-D1DA-4711-A9AB-2E86DB980C60}" presName="Name9" presStyleLbl="parChTrans1D2" presStyleIdx="3" presStyleCnt="10"/>
      <dgm:spPr/>
      <dgm:t>
        <a:bodyPr/>
        <a:lstStyle/>
        <a:p>
          <a:endParaRPr lang="es-MX"/>
        </a:p>
      </dgm:t>
    </dgm:pt>
    <dgm:pt modelId="{63278B65-1387-433E-B032-48CCD260A409}" type="pres">
      <dgm:prSet presAssocID="{0A0E10AA-D1DA-4711-A9AB-2E86DB980C60}" presName="connTx" presStyleLbl="parChTrans1D2" presStyleIdx="3" presStyleCnt="10"/>
      <dgm:spPr/>
      <dgm:t>
        <a:bodyPr/>
        <a:lstStyle/>
        <a:p>
          <a:endParaRPr lang="es-MX"/>
        </a:p>
      </dgm:t>
    </dgm:pt>
    <dgm:pt modelId="{9198015E-CB66-4D4D-8A8D-5AE53A585D67}" type="pres">
      <dgm:prSet presAssocID="{1A47F5FF-1BEC-4A8C-8B3C-03DE8DAE8041}" presName="node" presStyleLbl="node1" presStyleIdx="3" presStyleCnt="10">
        <dgm:presLayoutVars>
          <dgm:bulletEnabled val="1"/>
        </dgm:presLayoutVars>
      </dgm:prSet>
      <dgm:spPr/>
      <dgm:t>
        <a:bodyPr/>
        <a:lstStyle/>
        <a:p>
          <a:endParaRPr lang="es-MX"/>
        </a:p>
      </dgm:t>
    </dgm:pt>
    <dgm:pt modelId="{2790392A-ED3B-4F50-A622-4079AD1078FF}" type="pres">
      <dgm:prSet presAssocID="{263B7B7F-9D2E-482F-B72C-9588B09A230D}" presName="Name9" presStyleLbl="parChTrans1D2" presStyleIdx="4" presStyleCnt="10"/>
      <dgm:spPr/>
      <dgm:t>
        <a:bodyPr/>
        <a:lstStyle/>
        <a:p>
          <a:endParaRPr lang="es-MX"/>
        </a:p>
      </dgm:t>
    </dgm:pt>
    <dgm:pt modelId="{F4288870-A987-4367-B976-FF2EAA9697BA}" type="pres">
      <dgm:prSet presAssocID="{263B7B7F-9D2E-482F-B72C-9588B09A230D}" presName="connTx" presStyleLbl="parChTrans1D2" presStyleIdx="4" presStyleCnt="10"/>
      <dgm:spPr/>
      <dgm:t>
        <a:bodyPr/>
        <a:lstStyle/>
        <a:p>
          <a:endParaRPr lang="es-MX"/>
        </a:p>
      </dgm:t>
    </dgm:pt>
    <dgm:pt modelId="{135E85A5-D4B7-4C1B-9A7C-4DE8AA081200}" type="pres">
      <dgm:prSet presAssocID="{D002DB02-80FE-4BFE-8CDA-F978F56A13B9}" presName="node" presStyleLbl="node1" presStyleIdx="4" presStyleCnt="10">
        <dgm:presLayoutVars>
          <dgm:bulletEnabled val="1"/>
        </dgm:presLayoutVars>
      </dgm:prSet>
      <dgm:spPr/>
      <dgm:t>
        <a:bodyPr/>
        <a:lstStyle/>
        <a:p>
          <a:endParaRPr lang="es-MX"/>
        </a:p>
      </dgm:t>
    </dgm:pt>
    <dgm:pt modelId="{19120DCB-00D9-4B5F-8319-0B4DDA1D3707}" type="pres">
      <dgm:prSet presAssocID="{FCCB03A1-01B5-4CC5-9519-0506CC9165A1}" presName="Name9" presStyleLbl="parChTrans1D2" presStyleIdx="5" presStyleCnt="10"/>
      <dgm:spPr/>
      <dgm:t>
        <a:bodyPr/>
        <a:lstStyle/>
        <a:p>
          <a:endParaRPr lang="es-MX"/>
        </a:p>
      </dgm:t>
    </dgm:pt>
    <dgm:pt modelId="{EE3C5E8C-5A8D-4647-84FE-59C861E8F2CA}" type="pres">
      <dgm:prSet presAssocID="{FCCB03A1-01B5-4CC5-9519-0506CC9165A1}" presName="connTx" presStyleLbl="parChTrans1D2" presStyleIdx="5" presStyleCnt="10"/>
      <dgm:spPr/>
      <dgm:t>
        <a:bodyPr/>
        <a:lstStyle/>
        <a:p>
          <a:endParaRPr lang="es-MX"/>
        </a:p>
      </dgm:t>
    </dgm:pt>
    <dgm:pt modelId="{5548A512-85ED-4F02-8319-37CAAD08CD49}" type="pres">
      <dgm:prSet presAssocID="{0B4715FC-3F49-4CCD-8A84-3627D3B04380}" presName="node" presStyleLbl="node1" presStyleIdx="5" presStyleCnt="10">
        <dgm:presLayoutVars>
          <dgm:bulletEnabled val="1"/>
        </dgm:presLayoutVars>
      </dgm:prSet>
      <dgm:spPr/>
      <dgm:t>
        <a:bodyPr/>
        <a:lstStyle/>
        <a:p>
          <a:endParaRPr lang="es-MX"/>
        </a:p>
      </dgm:t>
    </dgm:pt>
    <dgm:pt modelId="{012A916F-216C-4163-AC90-63DF81FD71A1}" type="pres">
      <dgm:prSet presAssocID="{E7071FF7-47CE-4974-9F11-53EE5B89D1B5}" presName="Name9" presStyleLbl="parChTrans1D2" presStyleIdx="6" presStyleCnt="10"/>
      <dgm:spPr/>
      <dgm:t>
        <a:bodyPr/>
        <a:lstStyle/>
        <a:p>
          <a:endParaRPr lang="es-MX"/>
        </a:p>
      </dgm:t>
    </dgm:pt>
    <dgm:pt modelId="{ED95F14F-0E4B-4193-B915-97EDA4015B8F}" type="pres">
      <dgm:prSet presAssocID="{E7071FF7-47CE-4974-9F11-53EE5B89D1B5}" presName="connTx" presStyleLbl="parChTrans1D2" presStyleIdx="6" presStyleCnt="10"/>
      <dgm:spPr/>
      <dgm:t>
        <a:bodyPr/>
        <a:lstStyle/>
        <a:p>
          <a:endParaRPr lang="es-MX"/>
        </a:p>
      </dgm:t>
    </dgm:pt>
    <dgm:pt modelId="{24A08145-5A27-4E17-A6FB-5A7433E4A89B}" type="pres">
      <dgm:prSet presAssocID="{F8F5D657-0775-4F38-B3E5-5903C128623C}" presName="node" presStyleLbl="node1" presStyleIdx="6" presStyleCnt="10">
        <dgm:presLayoutVars>
          <dgm:bulletEnabled val="1"/>
        </dgm:presLayoutVars>
      </dgm:prSet>
      <dgm:spPr/>
      <dgm:t>
        <a:bodyPr/>
        <a:lstStyle/>
        <a:p>
          <a:endParaRPr lang="es-MX"/>
        </a:p>
      </dgm:t>
    </dgm:pt>
    <dgm:pt modelId="{15CD13E5-0E12-4ED2-B844-1F242A489F87}" type="pres">
      <dgm:prSet presAssocID="{270496DE-5043-41ED-B1A8-AAC792496401}" presName="Name9" presStyleLbl="parChTrans1D2" presStyleIdx="7" presStyleCnt="10"/>
      <dgm:spPr/>
      <dgm:t>
        <a:bodyPr/>
        <a:lstStyle/>
        <a:p>
          <a:endParaRPr lang="es-MX"/>
        </a:p>
      </dgm:t>
    </dgm:pt>
    <dgm:pt modelId="{B8D07A67-29EE-4043-A242-083BE8B414BA}" type="pres">
      <dgm:prSet presAssocID="{270496DE-5043-41ED-B1A8-AAC792496401}" presName="connTx" presStyleLbl="parChTrans1D2" presStyleIdx="7" presStyleCnt="10"/>
      <dgm:spPr/>
      <dgm:t>
        <a:bodyPr/>
        <a:lstStyle/>
        <a:p>
          <a:endParaRPr lang="es-MX"/>
        </a:p>
      </dgm:t>
    </dgm:pt>
    <dgm:pt modelId="{0F4A86ED-5078-4A5B-BBD7-C9C1AC60AC60}" type="pres">
      <dgm:prSet presAssocID="{4DFC5D84-390E-40C7-9DE5-B054B33138E1}" presName="node" presStyleLbl="node1" presStyleIdx="7" presStyleCnt="10" custRadScaleRad="99093" custRadScaleInc="164">
        <dgm:presLayoutVars>
          <dgm:bulletEnabled val="1"/>
        </dgm:presLayoutVars>
      </dgm:prSet>
      <dgm:spPr/>
      <dgm:t>
        <a:bodyPr/>
        <a:lstStyle/>
        <a:p>
          <a:endParaRPr lang="es-MX"/>
        </a:p>
      </dgm:t>
    </dgm:pt>
    <dgm:pt modelId="{2E83C0AD-3177-4B1C-A6DA-308D499C8A77}" type="pres">
      <dgm:prSet presAssocID="{3EEF95C7-D4B3-4C8B-9B6A-01ECDF14BAD0}" presName="Name9" presStyleLbl="parChTrans1D2" presStyleIdx="8" presStyleCnt="10"/>
      <dgm:spPr/>
      <dgm:t>
        <a:bodyPr/>
        <a:lstStyle/>
        <a:p>
          <a:endParaRPr lang="es-MX"/>
        </a:p>
      </dgm:t>
    </dgm:pt>
    <dgm:pt modelId="{C647619A-B515-420A-A1C6-5B69EB950047}" type="pres">
      <dgm:prSet presAssocID="{3EEF95C7-D4B3-4C8B-9B6A-01ECDF14BAD0}" presName="connTx" presStyleLbl="parChTrans1D2" presStyleIdx="8" presStyleCnt="10"/>
      <dgm:spPr/>
      <dgm:t>
        <a:bodyPr/>
        <a:lstStyle/>
        <a:p>
          <a:endParaRPr lang="es-MX"/>
        </a:p>
      </dgm:t>
    </dgm:pt>
    <dgm:pt modelId="{814EFC34-70B6-4D1E-A535-470827D5FBE7}" type="pres">
      <dgm:prSet presAssocID="{64914AD6-4114-43B8-B46F-FE4606D34C75}" presName="node" presStyleLbl="node1" presStyleIdx="8" presStyleCnt="10">
        <dgm:presLayoutVars>
          <dgm:bulletEnabled val="1"/>
        </dgm:presLayoutVars>
      </dgm:prSet>
      <dgm:spPr/>
      <dgm:t>
        <a:bodyPr/>
        <a:lstStyle/>
        <a:p>
          <a:endParaRPr lang="es-MX"/>
        </a:p>
      </dgm:t>
    </dgm:pt>
    <dgm:pt modelId="{10A47555-4202-4B12-9935-E01C648A3BFE}" type="pres">
      <dgm:prSet presAssocID="{FF768A90-BB72-46AB-A0DB-BF06EDF4D4D5}" presName="Name9" presStyleLbl="parChTrans1D2" presStyleIdx="9" presStyleCnt="10"/>
      <dgm:spPr/>
      <dgm:t>
        <a:bodyPr/>
        <a:lstStyle/>
        <a:p>
          <a:endParaRPr lang="es-MX"/>
        </a:p>
      </dgm:t>
    </dgm:pt>
    <dgm:pt modelId="{51F876C6-C304-42EA-A5C2-1F9440EF3094}" type="pres">
      <dgm:prSet presAssocID="{FF768A90-BB72-46AB-A0DB-BF06EDF4D4D5}" presName="connTx" presStyleLbl="parChTrans1D2" presStyleIdx="9" presStyleCnt="10"/>
      <dgm:spPr/>
      <dgm:t>
        <a:bodyPr/>
        <a:lstStyle/>
        <a:p>
          <a:endParaRPr lang="es-MX"/>
        </a:p>
      </dgm:t>
    </dgm:pt>
    <dgm:pt modelId="{E1034B87-7FEF-4E75-92A0-95397A726218}" type="pres">
      <dgm:prSet presAssocID="{3B5B6BC1-B7D1-4A99-9C2A-F0AB895FE9C0}" presName="node" presStyleLbl="node1" presStyleIdx="9" presStyleCnt="10">
        <dgm:presLayoutVars>
          <dgm:bulletEnabled val="1"/>
        </dgm:presLayoutVars>
      </dgm:prSet>
      <dgm:spPr/>
      <dgm:t>
        <a:bodyPr/>
        <a:lstStyle/>
        <a:p>
          <a:endParaRPr lang="es-MX"/>
        </a:p>
      </dgm:t>
    </dgm:pt>
  </dgm:ptLst>
  <dgm:cxnLst>
    <dgm:cxn modelId="{9E74DFE3-B462-4071-A3B5-0190E8215FF2}" type="presOf" srcId="{64914AD6-4114-43B8-B46F-FE4606D34C75}" destId="{814EFC34-70B6-4D1E-A535-470827D5FBE7}" srcOrd="0" destOrd="0" presId="urn:microsoft.com/office/officeart/2005/8/layout/radial1"/>
    <dgm:cxn modelId="{869C29D8-4FDC-4EF6-B99F-74E82F068D91}" type="presOf" srcId="{0A0E10AA-D1DA-4711-A9AB-2E86DB980C60}" destId="{6AC753EC-C7DF-4002-BEE3-5AE5830935DB}" srcOrd="0" destOrd="0" presId="urn:microsoft.com/office/officeart/2005/8/layout/radial1"/>
    <dgm:cxn modelId="{2FB3AD5B-811F-426A-8848-03EB779B9D1C}" srcId="{249D328B-8BDE-4CDD-B5A9-E0C59F56BE00}" destId="{0B4715FC-3F49-4CCD-8A84-3627D3B04380}" srcOrd="5" destOrd="0" parTransId="{FCCB03A1-01B5-4CC5-9519-0506CC9165A1}" sibTransId="{5094F39C-37F7-47E2-BAD8-06F398B55B85}"/>
    <dgm:cxn modelId="{4A77BDB0-FA14-4777-A702-3405A4E34016}" type="presOf" srcId="{0A0E10AA-D1DA-4711-A9AB-2E86DB980C60}" destId="{63278B65-1387-433E-B032-48CCD260A409}" srcOrd="1" destOrd="0" presId="urn:microsoft.com/office/officeart/2005/8/layout/radial1"/>
    <dgm:cxn modelId="{AC26D373-C1FA-4952-BCE0-A51FC63572C8}" srcId="{249D328B-8BDE-4CDD-B5A9-E0C59F56BE00}" destId="{14D4ABD6-2B47-407B-8AF4-857D76F2F037}" srcOrd="0" destOrd="0" parTransId="{F2641E4B-28B2-435D-9129-0EB76D80CF40}" sibTransId="{748913DE-37FC-45AF-9AA9-20A7785303E4}"/>
    <dgm:cxn modelId="{65F860FE-A8CE-4553-A38B-630C63209C9B}" type="presOf" srcId="{4DFC5D84-390E-40C7-9DE5-B054B33138E1}" destId="{0F4A86ED-5078-4A5B-BBD7-C9C1AC60AC60}" srcOrd="0" destOrd="0" presId="urn:microsoft.com/office/officeart/2005/8/layout/radial1"/>
    <dgm:cxn modelId="{1A47D7A5-42E6-403A-B946-D952AE00A08B}" type="presOf" srcId="{FF768A90-BB72-46AB-A0DB-BF06EDF4D4D5}" destId="{51F876C6-C304-42EA-A5C2-1F9440EF3094}" srcOrd="1" destOrd="0" presId="urn:microsoft.com/office/officeart/2005/8/layout/radial1"/>
    <dgm:cxn modelId="{21A37B72-22F7-49B4-ABE6-4B25AB09E690}" type="presOf" srcId="{3B5B6BC1-B7D1-4A99-9C2A-F0AB895FE9C0}" destId="{E1034B87-7FEF-4E75-92A0-95397A726218}" srcOrd="0" destOrd="0" presId="urn:microsoft.com/office/officeart/2005/8/layout/radial1"/>
    <dgm:cxn modelId="{6C46222A-F339-4F89-A1B5-03C10D126570}" srcId="{249D328B-8BDE-4CDD-B5A9-E0C59F56BE00}" destId="{F8F5D657-0775-4F38-B3E5-5903C128623C}" srcOrd="6" destOrd="0" parTransId="{E7071FF7-47CE-4974-9F11-53EE5B89D1B5}" sibTransId="{02355115-CDE7-472A-A706-DE0A72071190}"/>
    <dgm:cxn modelId="{73333877-A01E-4B4F-B178-D097C36A8AFB}" srcId="{249D328B-8BDE-4CDD-B5A9-E0C59F56BE00}" destId="{4DFC5D84-390E-40C7-9DE5-B054B33138E1}" srcOrd="7" destOrd="0" parTransId="{270496DE-5043-41ED-B1A8-AAC792496401}" sibTransId="{4D64A50E-512E-4A92-AFC8-C6C731A9DCCF}"/>
    <dgm:cxn modelId="{3362E39D-3FC0-4DE8-9C71-DFF0F509D53D}" type="presOf" srcId="{FCCB03A1-01B5-4CC5-9519-0506CC9165A1}" destId="{EE3C5E8C-5A8D-4647-84FE-59C861E8F2CA}" srcOrd="1" destOrd="0" presId="urn:microsoft.com/office/officeart/2005/8/layout/radial1"/>
    <dgm:cxn modelId="{A0E3E8D6-D47A-4229-9920-2764CD4042CD}" srcId="{41C4CA37-C468-4912-8B7D-75A2741889D5}" destId="{249D328B-8BDE-4CDD-B5A9-E0C59F56BE00}" srcOrd="0" destOrd="0" parTransId="{F424AF35-259F-4021-B489-205816908979}" sibTransId="{B837F493-057D-4524-9BC3-0B121305118F}"/>
    <dgm:cxn modelId="{8579587B-7D6B-4FC8-BDB4-01B466D7405E}" type="presOf" srcId="{F2641E4B-28B2-435D-9129-0EB76D80CF40}" destId="{01941A45-A16E-48A7-B75D-EA5DF0E71C19}" srcOrd="1" destOrd="0" presId="urn:microsoft.com/office/officeart/2005/8/layout/radial1"/>
    <dgm:cxn modelId="{050AED1B-F6C4-47FC-95B3-CC4BE67E2FA6}" type="presOf" srcId="{D002DB02-80FE-4BFE-8CDA-F978F56A13B9}" destId="{135E85A5-D4B7-4C1B-9A7C-4DE8AA081200}" srcOrd="0" destOrd="0" presId="urn:microsoft.com/office/officeart/2005/8/layout/radial1"/>
    <dgm:cxn modelId="{F3F16829-5894-4765-8A3B-8FE8E689F968}" srcId="{249D328B-8BDE-4CDD-B5A9-E0C59F56BE00}" destId="{76A1A4A5-B16F-426B-BB01-EB3D9B9773C5}" srcOrd="2" destOrd="0" parTransId="{CD253E8F-0114-4D74-BA7D-1DA9E9934261}" sibTransId="{6596118D-2483-4B07-B428-DECE5A7F292E}"/>
    <dgm:cxn modelId="{9F3F92D2-FA52-4725-B6FE-F0500F9AA22E}" type="presOf" srcId="{3EEF95C7-D4B3-4C8B-9B6A-01ECDF14BAD0}" destId="{C647619A-B515-420A-A1C6-5B69EB950047}" srcOrd="1" destOrd="0" presId="urn:microsoft.com/office/officeart/2005/8/layout/radial1"/>
    <dgm:cxn modelId="{1A0A99B3-3DC9-41BA-9D9B-63660261D7CC}" type="presOf" srcId="{1A47F5FF-1BEC-4A8C-8B3C-03DE8DAE8041}" destId="{9198015E-CB66-4D4D-8A8D-5AE53A585D67}" srcOrd="0" destOrd="0" presId="urn:microsoft.com/office/officeart/2005/8/layout/radial1"/>
    <dgm:cxn modelId="{D8F5745D-4BE3-40E6-AB55-7575D9AB843A}" srcId="{249D328B-8BDE-4CDD-B5A9-E0C59F56BE00}" destId="{445BC957-FDFF-49C9-AB0E-6410820393A2}" srcOrd="1" destOrd="0" parTransId="{DBE4F338-5243-4A65-96BE-0604AE6D443E}" sibTransId="{90C08E52-CB64-4915-A1E4-5A666A2295BE}"/>
    <dgm:cxn modelId="{C4860D34-5E01-4D91-8C85-D3587C387766}" type="presOf" srcId="{263B7B7F-9D2E-482F-B72C-9588B09A230D}" destId="{F4288870-A987-4367-B976-FF2EAA9697BA}" srcOrd="1" destOrd="0" presId="urn:microsoft.com/office/officeart/2005/8/layout/radial1"/>
    <dgm:cxn modelId="{6FB938BF-E92F-41EC-9058-82442AD7A0E5}" type="presOf" srcId="{CD253E8F-0114-4D74-BA7D-1DA9E9934261}" destId="{083F4FA0-6835-48F3-B829-8816BEA56A24}" srcOrd="0" destOrd="0" presId="urn:microsoft.com/office/officeart/2005/8/layout/radial1"/>
    <dgm:cxn modelId="{78537FBF-BA50-468A-99E8-64776AECE7DA}" type="presOf" srcId="{3EEF95C7-D4B3-4C8B-9B6A-01ECDF14BAD0}" destId="{2E83C0AD-3177-4B1C-A6DA-308D499C8A77}" srcOrd="0" destOrd="0" presId="urn:microsoft.com/office/officeart/2005/8/layout/radial1"/>
    <dgm:cxn modelId="{AC724864-FB4B-4306-98B2-A8312EFB3FCF}" type="presOf" srcId="{F8F5D657-0775-4F38-B3E5-5903C128623C}" destId="{24A08145-5A27-4E17-A6FB-5A7433E4A89B}" srcOrd="0" destOrd="0" presId="urn:microsoft.com/office/officeart/2005/8/layout/radial1"/>
    <dgm:cxn modelId="{BEAC9438-326C-44C1-94F6-42ED2BA20D37}" type="presOf" srcId="{F2641E4B-28B2-435D-9129-0EB76D80CF40}" destId="{7F8DAACF-47C3-4794-AB84-3361E37B8717}" srcOrd="0" destOrd="0" presId="urn:microsoft.com/office/officeart/2005/8/layout/radial1"/>
    <dgm:cxn modelId="{BA14FDC6-B11C-4227-B535-CE08B62EBBA6}" type="presOf" srcId="{E7071FF7-47CE-4974-9F11-53EE5B89D1B5}" destId="{ED95F14F-0E4B-4193-B915-97EDA4015B8F}" srcOrd="1" destOrd="0" presId="urn:microsoft.com/office/officeart/2005/8/layout/radial1"/>
    <dgm:cxn modelId="{141E39F0-1373-4D08-B6C0-B6D79747C4FD}" type="presOf" srcId="{FF768A90-BB72-46AB-A0DB-BF06EDF4D4D5}" destId="{10A47555-4202-4B12-9935-E01C648A3BFE}" srcOrd="0" destOrd="0" presId="urn:microsoft.com/office/officeart/2005/8/layout/radial1"/>
    <dgm:cxn modelId="{28772041-1324-4689-AEC5-0EF92D10BC08}" srcId="{249D328B-8BDE-4CDD-B5A9-E0C59F56BE00}" destId="{3B5B6BC1-B7D1-4A99-9C2A-F0AB895FE9C0}" srcOrd="9" destOrd="0" parTransId="{FF768A90-BB72-46AB-A0DB-BF06EDF4D4D5}" sibTransId="{4FE29586-0510-4986-BC52-6011AAF3DFF5}"/>
    <dgm:cxn modelId="{442C27C0-4FDA-4F06-B761-91697FE9EDE7}" type="presOf" srcId="{E7071FF7-47CE-4974-9F11-53EE5B89D1B5}" destId="{012A916F-216C-4163-AC90-63DF81FD71A1}" srcOrd="0" destOrd="0" presId="urn:microsoft.com/office/officeart/2005/8/layout/radial1"/>
    <dgm:cxn modelId="{B1392747-8F0F-40C6-AF3D-2C514064BF01}" type="presOf" srcId="{DBE4F338-5243-4A65-96BE-0604AE6D443E}" destId="{CDE6AF06-A27F-44E8-873E-D7D766B3BBBF}" srcOrd="1" destOrd="0" presId="urn:microsoft.com/office/officeart/2005/8/layout/radial1"/>
    <dgm:cxn modelId="{E699F1CF-627F-49C1-B819-774270FF5549}" type="presOf" srcId="{445BC957-FDFF-49C9-AB0E-6410820393A2}" destId="{D1C3A576-8CF4-4DC5-8012-A584157AEA33}" srcOrd="0" destOrd="0" presId="urn:microsoft.com/office/officeart/2005/8/layout/radial1"/>
    <dgm:cxn modelId="{EE3FAC36-DCE4-4123-8AE4-21B81F7A406C}" type="presOf" srcId="{270496DE-5043-41ED-B1A8-AAC792496401}" destId="{B8D07A67-29EE-4043-A242-083BE8B414BA}" srcOrd="1" destOrd="0" presId="urn:microsoft.com/office/officeart/2005/8/layout/radial1"/>
    <dgm:cxn modelId="{52091153-AEB8-400B-80B3-41CD05B46D78}" srcId="{249D328B-8BDE-4CDD-B5A9-E0C59F56BE00}" destId="{D002DB02-80FE-4BFE-8CDA-F978F56A13B9}" srcOrd="4" destOrd="0" parTransId="{263B7B7F-9D2E-482F-B72C-9588B09A230D}" sibTransId="{CF83DFF7-4D0C-4070-B67D-9018300847B9}"/>
    <dgm:cxn modelId="{8346CE5D-7557-44D0-9BBC-3F40393E2CFA}" type="presOf" srcId="{14D4ABD6-2B47-407B-8AF4-857D76F2F037}" destId="{A12AB4CC-1241-4A00-B1D2-2A5B549E4464}" srcOrd="0" destOrd="0" presId="urn:microsoft.com/office/officeart/2005/8/layout/radial1"/>
    <dgm:cxn modelId="{3A220A99-E105-45EA-A068-21AB2D8ECD39}" type="presOf" srcId="{76A1A4A5-B16F-426B-BB01-EB3D9B9773C5}" destId="{5D45E019-CCB5-4C4D-98C0-C08BEF12B586}" srcOrd="0" destOrd="0" presId="urn:microsoft.com/office/officeart/2005/8/layout/radial1"/>
    <dgm:cxn modelId="{345CCD14-C3F7-4469-94DA-7D22C30347F3}" type="presOf" srcId="{CD253E8F-0114-4D74-BA7D-1DA9E9934261}" destId="{281855FC-7AC8-49FF-ACBE-DABDF414132D}" srcOrd="1" destOrd="0" presId="urn:microsoft.com/office/officeart/2005/8/layout/radial1"/>
    <dgm:cxn modelId="{5AC8BBE6-100E-46FA-A0B9-DA23948937D5}" type="presOf" srcId="{0B4715FC-3F49-4CCD-8A84-3627D3B04380}" destId="{5548A512-85ED-4F02-8319-37CAAD08CD49}" srcOrd="0" destOrd="0" presId="urn:microsoft.com/office/officeart/2005/8/layout/radial1"/>
    <dgm:cxn modelId="{307378DE-8FDC-446B-BB81-492BBAE30214}" type="presOf" srcId="{DBE4F338-5243-4A65-96BE-0604AE6D443E}" destId="{1EEFC93A-B977-46F2-823B-1436C213B608}" srcOrd="0" destOrd="0" presId="urn:microsoft.com/office/officeart/2005/8/layout/radial1"/>
    <dgm:cxn modelId="{D0DACD5D-0E57-40DA-9BD5-4F2C00C5E924}" type="presOf" srcId="{FCCB03A1-01B5-4CC5-9519-0506CC9165A1}" destId="{19120DCB-00D9-4B5F-8319-0B4DDA1D3707}" srcOrd="0" destOrd="0" presId="urn:microsoft.com/office/officeart/2005/8/layout/radial1"/>
    <dgm:cxn modelId="{5EA57863-9276-492C-9D09-24DB52917B07}" srcId="{249D328B-8BDE-4CDD-B5A9-E0C59F56BE00}" destId="{64914AD6-4114-43B8-B46F-FE4606D34C75}" srcOrd="8" destOrd="0" parTransId="{3EEF95C7-D4B3-4C8B-9B6A-01ECDF14BAD0}" sibTransId="{235C5358-70D2-4CF2-A480-435BE5D5BD08}"/>
    <dgm:cxn modelId="{22FBB05B-B257-4663-A4E8-BDC0F102B296}" type="presOf" srcId="{270496DE-5043-41ED-B1A8-AAC792496401}" destId="{15CD13E5-0E12-4ED2-B844-1F242A489F87}" srcOrd="0" destOrd="0" presId="urn:microsoft.com/office/officeart/2005/8/layout/radial1"/>
    <dgm:cxn modelId="{26FD828A-47ED-4D3C-97DC-14CFBF3974FE}" type="presOf" srcId="{41C4CA37-C468-4912-8B7D-75A2741889D5}" destId="{9C881E6A-9DE9-472A-BDA3-87CF18FE7CB1}" srcOrd="0" destOrd="0" presId="urn:microsoft.com/office/officeart/2005/8/layout/radial1"/>
    <dgm:cxn modelId="{D5F065DA-F8A1-4051-9172-5DF3E3E7C0AC}" type="presOf" srcId="{249D328B-8BDE-4CDD-B5A9-E0C59F56BE00}" destId="{854F06D9-E80B-41C9-B8BE-F40928E894FC}" srcOrd="0" destOrd="0" presId="urn:microsoft.com/office/officeart/2005/8/layout/radial1"/>
    <dgm:cxn modelId="{49C561DE-74F4-4E09-A905-6A8EB6B5759A}" srcId="{249D328B-8BDE-4CDD-B5A9-E0C59F56BE00}" destId="{1A47F5FF-1BEC-4A8C-8B3C-03DE8DAE8041}" srcOrd="3" destOrd="0" parTransId="{0A0E10AA-D1DA-4711-A9AB-2E86DB980C60}" sibTransId="{43D54446-C2C0-4A8A-9D2D-5AE0E94AD4B6}"/>
    <dgm:cxn modelId="{0AAA13BF-872C-417B-B8CE-11F22619035A}" type="presOf" srcId="{263B7B7F-9D2E-482F-B72C-9588B09A230D}" destId="{2790392A-ED3B-4F50-A622-4079AD1078FF}" srcOrd="0" destOrd="0" presId="urn:microsoft.com/office/officeart/2005/8/layout/radial1"/>
    <dgm:cxn modelId="{DDF6B345-2645-40A4-BC92-2DEC49B3F173}" type="presParOf" srcId="{9C881E6A-9DE9-472A-BDA3-87CF18FE7CB1}" destId="{854F06D9-E80B-41C9-B8BE-F40928E894FC}" srcOrd="0" destOrd="0" presId="urn:microsoft.com/office/officeart/2005/8/layout/radial1"/>
    <dgm:cxn modelId="{4C953FA1-FD68-4D69-805A-3F6276DA857C}" type="presParOf" srcId="{9C881E6A-9DE9-472A-BDA3-87CF18FE7CB1}" destId="{7F8DAACF-47C3-4794-AB84-3361E37B8717}" srcOrd="1" destOrd="0" presId="urn:microsoft.com/office/officeart/2005/8/layout/radial1"/>
    <dgm:cxn modelId="{A7ADEFE7-ADDC-4E8B-BC42-02D0A48EDC52}" type="presParOf" srcId="{7F8DAACF-47C3-4794-AB84-3361E37B8717}" destId="{01941A45-A16E-48A7-B75D-EA5DF0E71C19}" srcOrd="0" destOrd="0" presId="urn:microsoft.com/office/officeart/2005/8/layout/radial1"/>
    <dgm:cxn modelId="{74292F17-759F-4F0D-B3E5-2FD8030C44DE}" type="presParOf" srcId="{9C881E6A-9DE9-472A-BDA3-87CF18FE7CB1}" destId="{A12AB4CC-1241-4A00-B1D2-2A5B549E4464}" srcOrd="2" destOrd="0" presId="urn:microsoft.com/office/officeart/2005/8/layout/radial1"/>
    <dgm:cxn modelId="{783F906A-8C25-4A52-948E-4E0F2CFFE4AC}" type="presParOf" srcId="{9C881E6A-9DE9-472A-BDA3-87CF18FE7CB1}" destId="{1EEFC93A-B977-46F2-823B-1436C213B608}" srcOrd="3" destOrd="0" presId="urn:microsoft.com/office/officeart/2005/8/layout/radial1"/>
    <dgm:cxn modelId="{E42569BF-3EBC-494C-9E03-8C9DF70B9E74}" type="presParOf" srcId="{1EEFC93A-B977-46F2-823B-1436C213B608}" destId="{CDE6AF06-A27F-44E8-873E-D7D766B3BBBF}" srcOrd="0" destOrd="0" presId="urn:microsoft.com/office/officeart/2005/8/layout/radial1"/>
    <dgm:cxn modelId="{0BA5CCDE-0A73-489D-B870-98BF6B9DC771}" type="presParOf" srcId="{9C881E6A-9DE9-472A-BDA3-87CF18FE7CB1}" destId="{D1C3A576-8CF4-4DC5-8012-A584157AEA33}" srcOrd="4" destOrd="0" presId="urn:microsoft.com/office/officeart/2005/8/layout/radial1"/>
    <dgm:cxn modelId="{284F8108-9C89-4736-95BC-F05324A2D6DC}" type="presParOf" srcId="{9C881E6A-9DE9-472A-BDA3-87CF18FE7CB1}" destId="{083F4FA0-6835-48F3-B829-8816BEA56A24}" srcOrd="5" destOrd="0" presId="urn:microsoft.com/office/officeart/2005/8/layout/radial1"/>
    <dgm:cxn modelId="{9C1F0CDF-1943-46EC-A208-3C30867098C1}" type="presParOf" srcId="{083F4FA0-6835-48F3-B829-8816BEA56A24}" destId="{281855FC-7AC8-49FF-ACBE-DABDF414132D}" srcOrd="0" destOrd="0" presId="urn:microsoft.com/office/officeart/2005/8/layout/radial1"/>
    <dgm:cxn modelId="{18473F6D-CE09-4CC4-B9C5-855D1C221C35}" type="presParOf" srcId="{9C881E6A-9DE9-472A-BDA3-87CF18FE7CB1}" destId="{5D45E019-CCB5-4C4D-98C0-C08BEF12B586}" srcOrd="6" destOrd="0" presId="urn:microsoft.com/office/officeart/2005/8/layout/radial1"/>
    <dgm:cxn modelId="{11DCC9DA-9F57-468E-AC07-C93351D1CE59}" type="presParOf" srcId="{9C881E6A-9DE9-472A-BDA3-87CF18FE7CB1}" destId="{6AC753EC-C7DF-4002-BEE3-5AE5830935DB}" srcOrd="7" destOrd="0" presId="urn:microsoft.com/office/officeart/2005/8/layout/radial1"/>
    <dgm:cxn modelId="{FBE130D4-CBE1-4BF3-A251-3FE7413E6031}" type="presParOf" srcId="{6AC753EC-C7DF-4002-BEE3-5AE5830935DB}" destId="{63278B65-1387-433E-B032-48CCD260A409}" srcOrd="0" destOrd="0" presId="urn:microsoft.com/office/officeart/2005/8/layout/radial1"/>
    <dgm:cxn modelId="{98D0480E-B8C0-4757-80CA-4337F0A458E7}" type="presParOf" srcId="{9C881E6A-9DE9-472A-BDA3-87CF18FE7CB1}" destId="{9198015E-CB66-4D4D-8A8D-5AE53A585D67}" srcOrd="8" destOrd="0" presId="urn:microsoft.com/office/officeart/2005/8/layout/radial1"/>
    <dgm:cxn modelId="{76873368-4124-4DE3-90E3-FF9FA8709488}" type="presParOf" srcId="{9C881E6A-9DE9-472A-BDA3-87CF18FE7CB1}" destId="{2790392A-ED3B-4F50-A622-4079AD1078FF}" srcOrd="9" destOrd="0" presId="urn:microsoft.com/office/officeart/2005/8/layout/radial1"/>
    <dgm:cxn modelId="{9AF15DFE-AB88-4499-B7D0-33E8D916E194}" type="presParOf" srcId="{2790392A-ED3B-4F50-A622-4079AD1078FF}" destId="{F4288870-A987-4367-B976-FF2EAA9697BA}" srcOrd="0" destOrd="0" presId="urn:microsoft.com/office/officeart/2005/8/layout/radial1"/>
    <dgm:cxn modelId="{26832013-26EE-4DCA-8272-D76724114AD7}" type="presParOf" srcId="{9C881E6A-9DE9-472A-BDA3-87CF18FE7CB1}" destId="{135E85A5-D4B7-4C1B-9A7C-4DE8AA081200}" srcOrd="10" destOrd="0" presId="urn:microsoft.com/office/officeart/2005/8/layout/radial1"/>
    <dgm:cxn modelId="{C8E8F2D9-5085-4E05-A494-9731FA4B294D}" type="presParOf" srcId="{9C881E6A-9DE9-472A-BDA3-87CF18FE7CB1}" destId="{19120DCB-00D9-4B5F-8319-0B4DDA1D3707}" srcOrd="11" destOrd="0" presId="urn:microsoft.com/office/officeart/2005/8/layout/radial1"/>
    <dgm:cxn modelId="{EEA9648C-98D0-4AA3-A0B7-C85F2DC49195}" type="presParOf" srcId="{19120DCB-00D9-4B5F-8319-0B4DDA1D3707}" destId="{EE3C5E8C-5A8D-4647-84FE-59C861E8F2CA}" srcOrd="0" destOrd="0" presId="urn:microsoft.com/office/officeart/2005/8/layout/radial1"/>
    <dgm:cxn modelId="{05D77F9E-BCA2-4FAA-80CC-D7082581A283}" type="presParOf" srcId="{9C881E6A-9DE9-472A-BDA3-87CF18FE7CB1}" destId="{5548A512-85ED-4F02-8319-37CAAD08CD49}" srcOrd="12" destOrd="0" presId="urn:microsoft.com/office/officeart/2005/8/layout/radial1"/>
    <dgm:cxn modelId="{DFD9ABCF-D6C1-4B4B-8F4F-8C740DB1F0C8}" type="presParOf" srcId="{9C881E6A-9DE9-472A-BDA3-87CF18FE7CB1}" destId="{012A916F-216C-4163-AC90-63DF81FD71A1}" srcOrd="13" destOrd="0" presId="urn:microsoft.com/office/officeart/2005/8/layout/radial1"/>
    <dgm:cxn modelId="{F0880E3E-DBBA-4A46-BB1C-436F039D6D3C}" type="presParOf" srcId="{012A916F-216C-4163-AC90-63DF81FD71A1}" destId="{ED95F14F-0E4B-4193-B915-97EDA4015B8F}" srcOrd="0" destOrd="0" presId="urn:microsoft.com/office/officeart/2005/8/layout/radial1"/>
    <dgm:cxn modelId="{AD95B788-A918-4593-85EE-A90AE41100FF}" type="presParOf" srcId="{9C881E6A-9DE9-472A-BDA3-87CF18FE7CB1}" destId="{24A08145-5A27-4E17-A6FB-5A7433E4A89B}" srcOrd="14" destOrd="0" presId="urn:microsoft.com/office/officeart/2005/8/layout/radial1"/>
    <dgm:cxn modelId="{2839B9AA-7F75-4F76-95E0-1EC4C5C73A88}" type="presParOf" srcId="{9C881E6A-9DE9-472A-BDA3-87CF18FE7CB1}" destId="{15CD13E5-0E12-4ED2-B844-1F242A489F87}" srcOrd="15" destOrd="0" presId="urn:microsoft.com/office/officeart/2005/8/layout/radial1"/>
    <dgm:cxn modelId="{5B0932E6-4F25-4C12-90F2-E16EA963A8D4}" type="presParOf" srcId="{15CD13E5-0E12-4ED2-B844-1F242A489F87}" destId="{B8D07A67-29EE-4043-A242-083BE8B414BA}" srcOrd="0" destOrd="0" presId="urn:microsoft.com/office/officeart/2005/8/layout/radial1"/>
    <dgm:cxn modelId="{50916B4D-70DC-45D0-AC5C-DBEA892CB923}" type="presParOf" srcId="{9C881E6A-9DE9-472A-BDA3-87CF18FE7CB1}" destId="{0F4A86ED-5078-4A5B-BBD7-C9C1AC60AC60}" srcOrd="16" destOrd="0" presId="urn:microsoft.com/office/officeart/2005/8/layout/radial1"/>
    <dgm:cxn modelId="{EB22B2C6-2357-42B4-9578-EC51190F8742}" type="presParOf" srcId="{9C881E6A-9DE9-472A-BDA3-87CF18FE7CB1}" destId="{2E83C0AD-3177-4B1C-A6DA-308D499C8A77}" srcOrd="17" destOrd="0" presId="urn:microsoft.com/office/officeart/2005/8/layout/radial1"/>
    <dgm:cxn modelId="{E8042F8F-E63B-4541-A79F-5A2393590E8F}" type="presParOf" srcId="{2E83C0AD-3177-4B1C-A6DA-308D499C8A77}" destId="{C647619A-B515-420A-A1C6-5B69EB950047}" srcOrd="0" destOrd="0" presId="urn:microsoft.com/office/officeart/2005/8/layout/radial1"/>
    <dgm:cxn modelId="{D748DCEF-046A-4524-898A-E02BDD0C40CD}" type="presParOf" srcId="{9C881E6A-9DE9-472A-BDA3-87CF18FE7CB1}" destId="{814EFC34-70B6-4D1E-A535-470827D5FBE7}" srcOrd="18" destOrd="0" presId="urn:microsoft.com/office/officeart/2005/8/layout/radial1"/>
    <dgm:cxn modelId="{34425632-8AEB-436B-BFAB-1E6E08B04A11}" type="presParOf" srcId="{9C881E6A-9DE9-472A-BDA3-87CF18FE7CB1}" destId="{10A47555-4202-4B12-9935-E01C648A3BFE}" srcOrd="19" destOrd="0" presId="urn:microsoft.com/office/officeart/2005/8/layout/radial1"/>
    <dgm:cxn modelId="{6FA10421-F894-4730-A780-75956C086C72}" type="presParOf" srcId="{10A47555-4202-4B12-9935-E01C648A3BFE}" destId="{51F876C6-C304-42EA-A5C2-1F9440EF3094}" srcOrd="0" destOrd="0" presId="urn:microsoft.com/office/officeart/2005/8/layout/radial1"/>
    <dgm:cxn modelId="{94D3250D-6149-4D52-B2B6-B9F9B9C94C24}" type="presParOf" srcId="{9C881E6A-9DE9-472A-BDA3-87CF18FE7CB1}" destId="{E1034B87-7FEF-4E75-92A0-95397A726218}" srcOrd="2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213982-ACB9-49E3-87EA-D177AEB0C695}" type="datetimeFigureOut">
              <a:rPr lang="es-MX" smtClean="0"/>
              <a:t>10/10/2016</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F9151D-5A7B-406D-B491-A098180DFAA4}" type="slidenum">
              <a:rPr lang="es-MX" smtClean="0"/>
              <a:t>‹Nº›</a:t>
            </a:fld>
            <a:endParaRPr lang="es-MX"/>
          </a:p>
        </p:txBody>
      </p:sp>
    </p:spTree>
    <p:extLst>
      <p:ext uri="{BB962C8B-B14F-4D97-AF65-F5344CB8AC3E}">
        <p14:creationId xmlns:p14="http://schemas.microsoft.com/office/powerpoint/2010/main" val="27525889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F9151D-5A7B-406D-B491-A098180DFAA4}" type="slidenum">
              <a:rPr lang="es-MX" smtClean="0"/>
              <a:t>49</a:t>
            </a:fld>
            <a:endParaRPr lang="es-MX"/>
          </a:p>
        </p:txBody>
      </p:sp>
    </p:spTree>
    <p:extLst>
      <p:ext uri="{BB962C8B-B14F-4D97-AF65-F5344CB8AC3E}">
        <p14:creationId xmlns:p14="http://schemas.microsoft.com/office/powerpoint/2010/main" val="644691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46466E1-0BB7-4810-AA99-27A532B146EC}" type="datetime1">
              <a:rPr lang="es-MX" smtClean="0">
                <a:solidFill>
                  <a:srgbClr val="EEECE1"/>
                </a:solidFill>
              </a:rPr>
              <a:t>10/10/2016</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3417483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9C4E8161-8882-4891-825B-4A6A9891941E}" type="datetime1">
              <a:rPr lang="es-MX" smtClean="0">
                <a:solidFill>
                  <a:srgbClr val="EEECE1"/>
                </a:solidFill>
              </a:rPr>
              <a:t>10/10/2016</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6448196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0A75D202-9E2D-4C34-BA27-A556739B53AB}" type="datetime1">
              <a:rPr lang="es-MX" smtClean="0">
                <a:solidFill>
                  <a:srgbClr val="EEECE1"/>
                </a:solidFill>
              </a:rPr>
              <a:t>10/10/2016</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2312205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91988DE-F662-4B78-A3A8-2BB7D99C7216}" type="datetime1">
              <a:rPr lang="es-MX" smtClean="0">
                <a:solidFill>
                  <a:srgbClr val="EEECE1"/>
                </a:solidFill>
              </a:rPr>
              <a:t>10/10/2016</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33614525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893313D-3401-4861-8A2A-1EEF5D886C2A}" type="datetime1">
              <a:rPr lang="es-MX" smtClean="0">
                <a:solidFill>
                  <a:srgbClr val="EEECE1"/>
                </a:solidFill>
              </a:rPr>
              <a:t>10/10/2016</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28541051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8278A12-5746-4821-A574-267516338816}" type="datetime1">
              <a:rPr lang="es-MX" smtClean="0">
                <a:solidFill>
                  <a:srgbClr val="EEECE1"/>
                </a:solidFill>
              </a:rPr>
              <a:t>10/10/2016</a:t>
            </a:fld>
            <a:endParaRPr lang="es-MX">
              <a:solidFill>
                <a:srgbClr val="EEECE1"/>
              </a:solidFill>
            </a:endParaRPr>
          </a:p>
        </p:txBody>
      </p:sp>
      <p:sp>
        <p:nvSpPr>
          <p:cNvPr id="6" name="Footer Placeholder 5"/>
          <p:cNvSpPr>
            <a:spLocks noGrp="1"/>
          </p:cNvSpPr>
          <p:nvPr>
            <p:ph type="ftr" sz="quarter" idx="11"/>
          </p:nvPr>
        </p:nvSpPr>
        <p:spPr/>
        <p:txBody>
          <a:bodyPr/>
          <a:lstStyle/>
          <a:p>
            <a:endParaRPr lang="es-MX">
              <a:solidFill>
                <a:srgbClr val="EEECE1"/>
              </a:solidFill>
            </a:endParaRPr>
          </a:p>
        </p:txBody>
      </p:sp>
      <p:sp>
        <p:nvSpPr>
          <p:cNvPr id="7" name="Slide Number Placeholder 6"/>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3774400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7D6D0A98-9FA2-443B-9C34-61D1B0FE1CD6}" type="datetime1">
              <a:rPr lang="es-MX" smtClean="0">
                <a:solidFill>
                  <a:srgbClr val="EEECE1"/>
                </a:solidFill>
              </a:rPr>
              <a:t>10/10/2016</a:t>
            </a:fld>
            <a:endParaRPr lang="es-MX">
              <a:solidFill>
                <a:srgbClr val="EEECE1"/>
              </a:solidFill>
            </a:endParaRPr>
          </a:p>
        </p:txBody>
      </p:sp>
      <p:sp>
        <p:nvSpPr>
          <p:cNvPr id="8" name="Footer Placeholder 7"/>
          <p:cNvSpPr>
            <a:spLocks noGrp="1"/>
          </p:cNvSpPr>
          <p:nvPr>
            <p:ph type="ftr" sz="quarter" idx="11"/>
          </p:nvPr>
        </p:nvSpPr>
        <p:spPr/>
        <p:txBody>
          <a:bodyPr/>
          <a:lstStyle/>
          <a:p>
            <a:endParaRPr lang="es-MX">
              <a:solidFill>
                <a:srgbClr val="EEECE1"/>
              </a:solidFill>
            </a:endParaRPr>
          </a:p>
        </p:txBody>
      </p:sp>
      <p:sp>
        <p:nvSpPr>
          <p:cNvPr id="9" name="Slide Number Placeholder 8"/>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776829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1A25C224-AEB4-4D55-AC31-953853211DE8}" type="datetime1">
              <a:rPr lang="es-MX" smtClean="0">
                <a:solidFill>
                  <a:srgbClr val="EEECE1"/>
                </a:solidFill>
              </a:rPr>
              <a:t>10/10/2016</a:t>
            </a:fld>
            <a:endParaRPr lang="es-MX">
              <a:solidFill>
                <a:srgbClr val="EEECE1"/>
              </a:solidFill>
            </a:endParaRPr>
          </a:p>
        </p:txBody>
      </p:sp>
      <p:sp>
        <p:nvSpPr>
          <p:cNvPr id="4" name="Footer Placeholder 3"/>
          <p:cNvSpPr>
            <a:spLocks noGrp="1"/>
          </p:cNvSpPr>
          <p:nvPr>
            <p:ph type="ftr" sz="quarter" idx="11"/>
          </p:nvPr>
        </p:nvSpPr>
        <p:spPr/>
        <p:txBody>
          <a:bodyPr/>
          <a:lstStyle/>
          <a:p>
            <a:endParaRPr lang="es-MX">
              <a:solidFill>
                <a:srgbClr val="EEECE1"/>
              </a:solidFill>
            </a:endParaRPr>
          </a:p>
        </p:txBody>
      </p:sp>
      <p:sp>
        <p:nvSpPr>
          <p:cNvPr id="5" name="Slide Number Placeholder 4"/>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348645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AF8F7E-6C3F-4BE6-97ED-F123704A24C6}" type="datetime1">
              <a:rPr lang="es-MX" smtClean="0">
                <a:solidFill>
                  <a:srgbClr val="EEECE1"/>
                </a:solidFill>
              </a:rPr>
              <a:t>10/10/2016</a:t>
            </a:fld>
            <a:endParaRPr lang="es-MX">
              <a:solidFill>
                <a:srgbClr val="EEECE1"/>
              </a:solidFill>
            </a:endParaRPr>
          </a:p>
        </p:txBody>
      </p:sp>
      <p:sp>
        <p:nvSpPr>
          <p:cNvPr id="3" name="Footer Placeholder 2"/>
          <p:cNvSpPr>
            <a:spLocks noGrp="1"/>
          </p:cNvSpPr>
          <p:nvPr>
            <p:ph type="ftr" sz="quarter" idx="11"/>
          </p:nvPr>
        </p:nvSpPr>
        <p:spPr/>
        <p:txBody>
          <a:bodyPr/>
          <a:lstStyle/>
          <a:p>
            <a:endParaRPr lang="es-MX">
              <a:solidFill>
                <a:srgbClr val="EEECE1"/>
              </a:solidFill>
            </a:endParaRPr>
          </a:p>
        </p:txBody>
      </p:sp>
      <p:sp>
        <p:nvSpPr>
          <p:cNvPr id="4" name="Slide Number Placeholder 3"/>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3162992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1DD548-D298-49D2-A185-C4E1A787A462}" type="datetime1">
              <a:rPr lang="es-MX" smtClean="0">
                <a:solidFill>
                  <a:srgbClr val="EEECE1"/>
                </a:solidFill>
              </a:rPr>
              <a:t>10/10/2016</a:t>
            </a:fld>
            <a:endParaRPr lang="es-MX">
              <a:solidFill>
                <a:srgbClr val="EEECE1"/>
              </a:solidFill>
            </a:endParaRPr>
          </a:p>
        </p:txBody>
      </p:sp>
      <p:sp>
        <p:nvSpPr>
          <p:cNvPr id="6" name="Footer Placeholder 5"/>
          <p:cNvSpPr>
            <a:spLocks noGrp="1"/>
          </p:cNvSpPr>
          <p:nvPr>
            <p:ph type="ftr" sz="quarter" idx="11"/>
          </p:nvPr>
        </p:nvSpPr>
        <p:spPr/>
        <p:txBody>
          <a:bodyPr/>
          <a:lstStyle/>
          <a:p>
            <a:endParaRPr lang="es-MX">
              <a:solidFill>
                <a:srgbClr val="EEECE1"/>
              </a:solidFill>
            </a:endParaRPr>
          </a:p>
        </p:txBody>
      </p:sp>
      <p:sp>
        <p:nvSpPr>
          <p:cNvPr id="7" name="Slide Number Placeholder 6"/>
          <p:cNvSpPr>
            <a:spLocks noGrp="1"/>
          </p:cNvSpPr>
          <p:nvPr>
            <p:ph type="sldNum" sz="quarter" idx="12"/>
          </p:nvPr>
        </p:nvSpPr>
        <p:spPr/>
        <p:txBody>
          <a:bodyPr/>
          <a:lstStyle/>
          <a:p>
            <a:fld id="{559A74B9-CAFF-4650-A221-91685748E060}" type="slidenum">
              <a:rPr lang="es-MX" smtClean="0"/>
              <a:pPr/>
              <a:t>‹Nº›</a:t>
            </a:fld>
            <a:endParaRPr lang="es-MX"/>
          </a:p>
        </p:txBody>
      </p:sp>
      <p:sp>
        <p:nvSpPr>
          <p:cNvPr id="9" name="Content Placeholder 8"/>
          <p:cNvSpPr>
            <a:spLocks noGrp="1"/>
          </p:cNvSpPr>
          <p:nvPr>
            <p:ph sz="quarter" idx="13"/>
          </p:nvPr>
        </p:nvSpPr>
        <p:spPr>
          <a:xfrm>
            <a:off x="406400" y="381000"/>
            <a:ext cx="103632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3798978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41F9B17B-C38D-4014-BD00-5C7FA70D0540}" type="datetime1">
              <a:rPr lang="es-MX" smtClean="0">
                <a:solidFill>
                  <a:srgbClr val="EEECE1"/>
                </a:solidFill>
              </a:rPr>
              <a:t>10/10/2016</a:t>
            </a:fld>
            <a:endParaRPr lang="es-MX">
              <a:solidFill>
                <a:srgbClr val="EEECE1"/>
              </a:solidFill>
            </a:endParaRPr>
          </a:p>
        </p:txBody>
      </p:sp>
      <p:sp>
        <p:nvSpPr>
          <p:cNvPr id="9" name="Slide Number Placeholder 8"/>
          <p:cNvSpPr>
            <a:spLocks noGrp="1"/>
          </p:cNvSpPr>
          <p:nvPr>
            <p:ph type="sldNum" sz="quarter" idx="11"/>
          </p:nvPr>
        </p:nvSpPr>
        <p:spPr/>
        <p:txBody>
          <a:bodyPr/>
          <a:lstStyle/>
          <a:p>
            <a:fld id="{559A74B9-CAFF-4650-A221-91685748E060}" type="slidenum">
              <a:rPr lang="es-MX" smtClean="0"/>
              <a:pPr/>
              <a:t>‹Nº›</a:t>
            </a:fld>
            <a:endParaRPr lang="es-MX"/>
          </a:p>
        </p:txBody>
      </p:sp>
      <p:sp>
        <p:nvSpPr>
          <p:cNvPr id="10" name="Footer Placeholder 9"/>
          <p:cNvSpPr>
            <a:spLocks noGrp="1"/>
          </p:cNvSpPr>
          <p:nvPr>
            <p:ph type="ftr" sz="quarter" idx="12"/>
          </p:nvPr>
        </p:nvSpPr>
        <p:spPr/>
        <p:txBody>
          <a:bodyPr/>
          <a:lstStyle/>
          <a:p>
            <a:endParaRPr lang="es-MX">
              <a:solidFill>
                <a:srgbClr val="EEECE1"/>
              </a:solidFill>
            </a:endParaRPr>
          </a:p>
        </p:txBody>
      </p:sp>
    </p:spTree>
    <p:extLst>
      <p:ext uri="{BB962C8B-B14F-4D97-AF65-F5344CB8AC3E}">
        <p14:creationId xmlns:p14="http://schemas.microsoft.com/office/powerpoint/2010/main" val="1180462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59A74B9-CAFF-4650-A221-91685748E060}" type="slidenum">
              <a:rPr lang="es-MX" smtClean="0"/>
              <a:pPr/>
              <a:t>‹Nº›</a:t>
            </a:fld>
            <a:endParaRPr lang="es-MX"/>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s-MX">
              <a:solidFill>
                <a:srgbClr val="EEECE1"/>
              </a:solidFill>
            </a:endParaRPr>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675460D1-9C86-4B60-A9FD-51184F688821}" type="datetime1">
              <a:rPr lang="es-MX" smtClean="0">
                <a:solidFill>
                  <a:srgbClr val="EEECE1"/>
                </a:solidFill>
              </a:rPr>
              <a:t>10/10/2016</a:t>
            </a:fld>
            <a:endParaRPr lang="es-MX">
              <a:solidFill>
                <a:srgbClr val="EEECE1"/>
              </a:solidFill>
            </a:endParaRPr>
          </a:p>
        </p:txBody>
      </p:sp>
    </p:spTree>
    <p:extLst>
      <p:ext uri="{BB962C8B-B14F-4D97-AF65-F5344CB8AC3E}">
        <p14:creationId xmlns:p14="http://schemas.microsoft.com/office/powerpoint/2010/main" val="10327281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images.google.com.mx/imgres?imgurl=http://www.cipet.gob.mx/CIPET/geo-estadistica/imgs/estados.gif&amp;imgrefurl=http://www.cipet.gob.mx/CIPET/geo-estadistica/2002/Republica.cfm&amp;usg=__f7fns3BuYWc34b30pjyaJfzWjBo=&amp;h=388&amp;w=575&amp;sz=10&amp;hl=es&amp;start=21&amp;tbnid=pz9_tREqN_r_WM:&amp;tbnh=90&amp;tbnw=134&amp;prev=/images?q=rep%C3%BAblica+mexicana&amp;gbv=2&amp;ndsp=18&amp;hl=es&amp;safe=active&amp;sa=N&amp;start=18"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images.google.com.mx/imgres?imgurl=http://i44.tinypic.com/21cgfia.jpg&amp;imgrefurl=http://monjes.org/libros-y-ebooks/28819-el-panfleto-mas-solicitado-y-buscado-en-internet-la-insurreccion-que-llega.html&amp;usg=__Pp2w5sL3abVGlWb7d25xRBeqQ9Q=&amp;h=380&amp;w=600&amp;sz=170&amp;hl=es&amp;start=5&amp;tbnid=z1AqhxejVP6niM:&amp;tbnh=86&amp;tbnw=135&amp;prev=/images?q=insurreccion&amp;gbv=2&amp;hl=es&amp;safe=active"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images.google.com.mx/imgres?imgurl=http://www.anarxya.com/tienda/images/insurreccion.gif&amp;imgrefurl=http://anarxya.com/tienda/index.php?manufacturers_id=43&amp;usg=__T3bjtFP5v8RHCs-7QyYslww7AuU=&amp;h=225&amp;w=225&amp;sz=19&amp;hl=es&amp;start=3&amp;tbnid=dEL_96SO7k7AdM:&amp;tbnh=108&amp;tbnw=108&amp;prev=/images?q=insurreccion&amp;gbv=2&amp;hl=es&amp;safe=active"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hyperlink" Target="http://images.google.com.mx/imgres?imgurl=http://www.marxists.org/espanol/arafat/arafat-2002.jpg&amp;imgrefurl=http://www.marxists.org/espanol/arafat/index.htm&amp;usg=__zED5q6FUufQ12ZP6LzeXVbrJhZA=&amp;h=450&amp;w=337&amp;sz=26&amp;hl=es&amp;start=6&amp;tbnid=UkKrUVIMF3C9bM:&amp;tbnh=127&amp;tbnw=95&amp;prev=/images?q=olp&amp;gbv=2&amp;hl=es&amp;safe=active&amp;sa=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http://images.google.com.mx/imgres?imgurl=http://1.bp.blogspot.com/_K4Hx8i8xKiY/RnlzbeEM9EI/AAAAAAAAABk/H5__XPnLhTY/s320/individuo.jpg&amp;imgrefurl=http://difusionhiphop.blogspot.com/2007/06/individuo-mixtape.html&amp;usg=__3JZOLAUQQavhxOFH4-abLGTMCGM=&amp;h=170&amp;w=170&amp;sz=6&amp;hl=es&amp;start=14&amp;tbnid=ae1LvS3rDCACmM:&amp;tbnh=99&amp;tbnw=99&amp;prev=/images?q=individuo&amp;gbv=2&amp;ndsp=18&amp;hl=es&amp;safe=active&amp;sa=N"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37.jpeg"/><Relationship Id="rId7" Type="http://schemas.openxmlformats.org/officeDocument/2006/relationships/image" Target="../media/image39.jpeg"/><Relationship Id="rId2" Type="http://schemas.openxmlformats.org/officeDocument/2006/relationships/hyperlink" Target="http://images.google.com.mx/imgres?imgurl=http://www.entrerios.gov.ar/msas/images/stories/fotos_prensa/2008/Octubre2008/16-10-08/fao.jpg&amp;imgrefurl=http://www.entrerios.gov.ar/msas/index.php?option=com_content&amp;task=view&amp;id=2102&amp;Itemid=47&amp;usg=__Iuqqw5elvhCFmHWyLpsJ5Y6Cx8Y=&amp;h=256&amp;w=250&amp;sz=17&amp;hl=es&amp;start=8&amp;tbnid=_ZjR_iRUlimfGM:&amp;tbnh=111&amp;tbnw=108&amp;prev=/images?q=fao&amp;gbv=2&amp;hl=es&amp;sa=G" TargetMode="External"/><Relationship Id="rId1" Type="http://schemas.openxmlformats.org/officeDocument/2006/relationships/slideLayout" Target="../slideLayouts/slideLayout2.xml"/><Relationship Id="rId6" Type="http://schemas.openxmlformats.org/officeDocument/2006/relationships/hyperlink" Target="http://images.google.com.mx/imgres?imgurl=http://www.uni-potsdam.de/u/ls_interorg/startmod.jpg&amp;imgrefurl=http://economiadelaglobalizacion2007.blogspot.com/2007_03_01_archive.html&amp;usg=__scdSGHdzIh10Fa4EGn8iym-k7WU=&amp;h=392&amp;w=368&amp;sz=45&amp;hl=es&amp;start=1&amp;tbnid=bYc6vZ8yXMiVwM:&amp;tbnh=123&amp;tbnw=115&amp;prev=/images?q=organizaciones+internacionales&amp;gbv=2&amp;hl=es&amp;safe=active&amp;sa=G" TargetMode="External"/><Relationship Id="rId5" Type="http://schemas.openxmlformats.org/officeDocument/2006/relationships/image" Target="../media/image38.jpeg"/><Relationship Id="rId4" Type="http://schemas.openxmlformats.org/officeDocument/2006/relationships/hyperlink" Target="http://images.google.com.mx/imgres?imgurl=http://www2.uca.es/grup-invest/cit/legislacion%20_archivos/organizaciones.bmp&amp;imgrefurl=http://www2.uca.es/grup-invest/cit/Org%20Internacionais.htm&amp;usg=__Y0FnHvFMEiuJkRIVrkSW6gNBAH0=&amp;h=261&amp;w=354&amp;sz=272&amp;hl=es&amp;start=2&amp;tbnid=ILZACm661g7ZCM:&amp;tbnh=89&amp;tbnw=121&amp;prev=/images?q=organizaciones+internacionales&amp;gbv=2&amp;hl=es&amp;safe=active&amp;sa=G" TargetMode="Externa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2279650" y="355600"/>
            <a:ext cx="3240088" cy="2928938"/>
          </a:xfrm>
          <a:prstGeom prst="rect">
            <a:avLst/>
          </a:prstGeom>
          <a:solidFill>
            <a:schemeClr val="accent2"/>
          </a:solidFill>
          <a:ln w="57150">
            <a:solidFill>
              <a:schemeClr val="accent1"/>
            </a:solidFill>
            <a:miter lim="800000"/>
            <a:headEnd/>
            <a:tailEnd/>
          </a:ln>
        </p:spPr>
      </p:pic>
      <p:sp>
        <p:nvSpPr>
          <p:cNvPr id="2" name="1 Marcador de número de diapositiva"/>
          <p:cNvSpPr>
            <a:spLocks noGrp="1"/>
          </p:cNvSpPr>
          <p:nvPr>
            <p:ph type="sldNum" sz="quarter" idx="12"/>
          </p:nvPr>
        </p:nvSpPr>
        <p:spPr>
          <a:xfrm>
            <a:off x="9363784" y="5805264"/>
            <a:ext cx="548640" cy="396240"/>
          </a:xfrm>
        </p:spPr>
        <p:txBody>
          <a:bodyPr/>
          <a:lstStyle/>
          <a:p>
            <a:fld id="{114F6E14-26B7-447F-A4C5-187AB6119613}" type="slidenum">
              <a:rPr lang="es-MX" smtClean="0">
                <a:solidFill>
                  <a:srgbClr val="4F81BD"/>
                </a:solidFill>
              </a:rPr>
              <a:pPr/>
              <a:t>1</a:t>
            </a:fld>
            <a:endParaRPr lang="es-MX" dirty="0">
              <a:solidFill>
                <a:srgbClr val="4F81BD"/>
              </a:solidFill>
            </a:endParaRPr>
          </a:p>
        </p:txBody>
      </p:sp>
      <p:pic>
        <p:nvPicPr>
          <p:cNvPr id="37891" name="Picture 3"/>
          <p:cNvPicPr>
            <a:picLocks noChangeAspect="1" noChangeArrowheads="1"/>
          </p:cNvPicPr>
          <p:nvPr/>
        </p:nvPicPr>
        <p:blipFill>
          <a:blip r:embed="rId3"/>
          <a:srcRect/>
          <a:stretch>
            <a:fillRect/>
          </a:stretch>
        </p:blipFill>
        <p:spPr bwMode="auto">
          <a:xfrm>
            <a:off x="6528048" y="3212976"/>
            <a:ext cx="3384376" cy="3240088"/>
          </a:xfrm>
          <a:prstGeom prst="rect">
            <a:avLst/>
          </a:prstGeom>
          <a:noFill/>
          <a:ln w="57150">
            <a:solidFill>
              <a:schemeClr val="accent1"/>
            </a:solidFill>
            <a:miter lim="800000"/>
            <a:headEnd/>
            <a:tailEnd/>
          </a:ln>
        </p:spPr>
      </p:pic>
    </p:spTree>
    <p:extLst>
      <p:ext uri="{BB962C8B-B14F-4D97-AF65-F5344CB8AC3E}">
        <p14:creationId xmlns:p14="http://schemas.microsoft.com/office/powerpoint/2010/main" val="15260019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p:cNvGraphicFramePr>
          <p:nvPr>
            <p:extLst>
              <p:ext uri="{D42A27DB-BD31-4B8C-83A1-F6EECF244321}">
                <p14:modId xmlns:p14="http://schemas.microsoft.com/office/powerpoint/2010/main" val="1469471861"/>
              </p:ext>
            </p:extLst>
          </p:nvPr>
        </p:nvGraphicFramePr>
        <p:xfrm>
          <a:off x="1847528" y="168502"/>
          <a:ext cx="8083624" cy="65008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Marcador de número de diapositiva"/>
          <p:cNvSpPr>
            <a:spLocks noGrp="1"/>
          </p:cNvSpPr>
          <p:nvPr>
            <p:ph type="sldNum" sz="quarter" idx="12"/>
          </p:nvPr>
        </p:nvSpPr>
        <p:spPr/>
        <p:txBody>
          <a:bodyPr/>
          <a:lstStyle/>
          <a:p>
            <a:fld id="{559A74B9-CAFF-4650-A221-91685748E060}" type="slidenum">
              <a:rPr lang="es-MX" smtClean="0"/>
              <a:pPr/>
              <a:t>10</a:t>
            </a:fld>
            <a:endParaRPr lang="es-MX"/>
          </a:p>
        </p:txBody>
      </p:sp>
    </p:spTree>
    <p:extLst>
      <p:ext uri="{BB962C8B-B14F-4D97-AF65-F5344CB8AC3E}">
        <p14:creationId xmlns:p14="http://schemas.microsoft.com/office/powerpoint/2010/main" val="3858643598"/>
      </p:ext>
    </p:extLst>
  </p:cSld>
  <p:clrMapOvr>
    <a:masterClrMapping/>
  </p:clrMapOvr>
  <p:transition spd="slow">
    <p:wheel spokes="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336798" y="2057400"/>
            <a:ext cx="7543800" cy="2675880"/>
          </a:xfrm>
          <a:solidFill>
            <a:schemeClr val="accent2">
              <a:lumMod val="20000"/>
              <a:lumOff val="80000"/>
            </a:schemeClr>
          </a:solidFill>
          <a:ln w="38100">
            <a:solidFill>
              <a:schemeClr val="accent2"/>
            </a:solidFill>
          </a:ln>
        </p:spPr>
        <p:txBody>
          <a:bodyPr/>
          <a:lstStyle/>
          <a:p>
            <a:pPr algn="ctr"/>
            <a:r>
              <a:rPr lang="es-MX" sz="5400" b="1"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Estados con subjetividad jurídica internacional parcial.</a:t>
            </a:r>
            <a:endParaRPr lang="es-MX" sz="5400" b="1"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pPr/>
              <a:t>11</a:t>
            </a:fld>
            <a:endParaRPr lang="es-MX"/>
          </a:p>
        </p:txBody>
      </p:sp>
    </p:spTree>
    <p:extLst>
      <p:ext uri="{BB962C8B-B14F-4D97-AF65-F5344CB8AC3E}">
        <p14:creationId xmlns:p14="http://schemas.microsoft.com/office/powerpoint/2010/main" val="32175790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557870" y="1972734"/>
            <a:ext cx="9087380" cy="2277533"/>
          </a:xfrm>
          <a:solidFill>
            <a:schemeClr val="accent1">
              <a:lumMod val="40000"/>
              <a:lumOff val="60000"/>
            </a:schemeClr>
          </a:solidFill>
        </p:spPr>
        <p:txBody>
          <a:bodyPr/>
          <a:lstStyle/>
          <a:p>
            <a:pPr algn="just"/>
            <a:r>
              <a:rPr lang="es-ES" dirty="0" smtClean="0">
                <a:latin typeface="Arial" panose="020B0604020202020204" pitchFamily="34" charset="0"/>
                <a:cs typeface="Arial" pitchFamily="34" charset="0"/>
              </a:rPr>
              <a:t>La </a:t>
            </a:r>
            <a:r>
              <a:rPr lang="es-ES" dirty="0">
                <a:latin typeface="Arial" panose="020B0604020202020204" pitchFamily="34" charset="0"/>
                <a:cs typeface="Arial" pitchFamily="34" charset="0"/>
              </a:rPr>
              <a:t>subjetividad jurídica internacional de que gozan algunas  entidades es parcial, esta se encuentra limitada al ordenamiento jurídico de la federación, confederación o Estado central que le atribuye dichas facultades. Estas facultades requieren ser reconocidas por los terceros estados de la comunidad internacional, a través de un tratado internacional o reconocimiento constitutivo.</a:t>
            </a:r>
          </a:p>
        </p:txBody>
      </p:sp>
      <p:sp>
        <p:nvSpPr>
          <p:cNvPr id="4" name="3 Rectángulo"/>
          <p:cNvSpPr/>
          <p:nvPr/>
        </p:nvSpPr>
        <p:spPr>
          <a:xfrm>
            <a:off x="3169558" y="540785"/>
            <a:ext cx="5852884" cy="1077218"/>
          </a:xfrm>
          <a:prstGeom prst="rect">
            <a:avLst/>
          </a:prstGeom>
          <a:solidFill>
            <a:schemeClr val="accent1"/>
          </a:solidFill>
          <a:ln>
            <a:solidFill>
              <a:schemeClr val="tx1"/>
            </a:solidFill>
          </a:ln>
        </p:spPr>
        <p:txBody>
          <a:bodyPr wrap="none">
            <a:spAutoFit/>
          </a:bodyPr>
          <a:lstStyle/>
          <a:p>
            <a:pPr algn="ctr">
              <a:defRPr/>
            </a:pPr>
            <a:r>
              <a:rPr lang="es-ES" sz="3200" b="1" dirty="0">
                <a:ln w="0"/>
                <a:solidFill>
                  <a:schemeClr val="bg1"/>
                </a:solidFill>
                <a:latin typeface="Arial" panose="020B0604020202020204" pitchFamily="34" charset="0"/>
                <a:cs typeface="Arial" panose="020B0604020202020204" pitchFamily="34" charset="0"/>
              </a:rPr>
              <a:t>Estados con subjetividad </a:t>
            </a:r>
          </a:p>
          <a:p>
            <a:pPr algn="ctr">
              <a:defRPr/>
            </a:pPr>
            <a:r>
              <a:rPr lang="es-ES" sz="3200" b="1" dirty="0">
                <a:ln w="0"/>
                <a:solidFill>
                  <a:schemeClr val="bg1"/>
                </a:solidFill>
                <a:latin typeface="Arial" panose="020B0604020202020204" pitchFamily="34" charset="0"/>
                <a:cs typeface="Arial" panose="020B0604020202020204" pitchFamily="34" charset="0"/>
              </a:rPr>
              <a:t>jurídica internacional </a:t>
            </a:r>
            <a:r>
              <a:rPr lang="es-ES" sz="3200" b="1" dirty="0" smtClean="0">
                <a:ln w="0"/>
                <a:solidFill>
                  <a:schemeClr val="bg1"/>
                </a:solidFill>
                <a:latin typeface="Arial" panose="020B0604020202020204" pitchFamily="34" charset="0"/>
                <a:cs typeface="Arial" panose="020B0604020202020204" pitchFamily="34" charset="0"/>
              </a:rPr>
              <a:t>parcial</a:t>
            </a:r>
            <a:endParaRPr lang="es-ES" sz="3200" dirty="0">
              <a:ln w="0"/>
              <a:solidFill>
                <a:schemeClr val="bg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endParaRPr>
          </a:p>
        </p:txBody>
      </p:sp>
      <p:sp>
        <p:nvSpPr>
          <p:cNvPr id="5" name="4 Rectángulo"/>
          <p:cNvSpPr/>
          <p:nvPr/>
        </p:nvSpPr>
        <p:spPr>
          <a:xfrm>
            <a:off x="4774397" y="4418026"/>
            <a:ext cx="2643206" cy="1843094"/>
          </a:xfrm>
          <a:prstGeom prst="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7 Imagen" descr="http://t3.gstatic.com/images?q=tbn:pz9_tREqN_r_WM:http://www.cipet.gob.mx/CIPET/geo-estadistica/imgs/estados.gif">
            <a:hlinkClick r:id="rId2"/>
          </p:cNvPr>
          <p:cNvPicPr/>
          <p:nvPr/>
        </p:nvPicPr>
        <p:blipFill>
          <a:blip r:embed="rId3"/>
          <a:srcRect/>
          <a:stretch>
            <a:fillRect/>
          </a:stretch>
        </p:blipFill>
        <p:spPr bwMode="auto">
          <a:xfrm>
            <a:off x="4990562" y="4663026"/>
            <a:ext cx="2214578" cy="1428760"/>
          </a:xfrm>
          <a:prstGeom prst="rect">
            <a:avLst/>
          </a:prstGeom>
          <a:noFill/>
          <a:ln w="9525">
            <a:noFill/>
            <a:miter lim="800000"/>
            <a:headEnd/>
            <a:tailEnd/>
          </a:ln>
        </p:spPr>
      </p:pic>
      <p:sp>
        <p:nvSpPr>
          <p:cNvPr id="2" name="Marcador de número de diapositiva 1"/>
          <p:cNvSpPr>
            <a:spLocks noGrp="1"/>
          </p:cNvSpPr>
          <p:nvPr>
            <p:ph type="sldNum" sz="quarter" idx="12"/>
          </p:nvPr>
        </p:nvSpPr>
        <p:spPr/>
        <p:txBody>
          <a:bodyPr/>
          <a:lstStyle/>
          <a:p>
            <a:fld id="{559A74B9-CAFF-4650-A221-91685748E060}" type="slidenum">
              <a:rPr lang="es-MX" smtClean="0"/>
              <a:pPr/>
              <a:t>12</a:t>
            </a:fld>
            <a:endParaRPr lang="es-MX"/>
          </a:p>
        </p:txBody>
      </p:sp>
    </p:spTree>
    <p:extLst>
      <p:ext uri="{BB962C8B-B14F-4D97-AF65-F5344CB8AC3E}">
        <p14:creationId xmlns:p14="http://schemas.microsoft.com/office/powerpoint/2010/main" val="279982037"/>
      </p:ext>
    </p:extLst>
  </p:cSld>
  <p:clrMapOvr>
    <a:masterClrMapping/>
  </p:clrMapOvr>
  <p:transition spd="med">
    <p:pull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336798" y="2362199"/>
            <a:ext cx="7543800" cy="2235201"/>
          </a:xfrm>
          <a:solidFill>
            <a:schemeClr val="accent6">
              <a:lumMod val="75000"/>
            </a:schemeClr>
          </a:solidFill>
          <a:ln w="38100">
            <a:solidFill>
              <a:schemeClr val="accent2"/>
            </a:solidFill>
          </a:ln>
        </p:spPr>
        <p:txBody>
          <a:bodyPr anchor="ctr"/>
          <a:lstStyle/>
          <a:p>
            <a:pPr algn="ctr"/>
            <a:r>
              <a:rPr lang="es-MX" sz="54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Estados con capacidad de obrar limitada</a:t>
            </a:r>
            <a:endParaRPr lang="es-MX" sz="5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pPr/>
              <a:t>13</a:t>
            </a:fld>
            <a:endParaRPr lang="es-MX"/>
          </a:p>
        </p:txBody>
      </p:sp>
    </p:spTree>
    <p:extLst>
      <p:ext uri="{BB962C8B-B14F-4D97-AF65-F5344CB8AC3E}">
        <p14:creationId xmlns:p14="http://schemas.microsoft.com/office/powerpoint/2010/main" val="2216429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738313" y="1574800"/>
            <a:ext cx="8686800" cy="4631268"/>
          </a:xfrm>
          <a:solidFill>
            <a:schemeClr val="accent6">
              <a:lumMod val="40000"/>
              <a:lumOff val="60000"/>
            </a:schemeClr>
          </a:solidFill>
          <a:ln>
            <a:solidFill>
              <a:schemeClr val="tx1"/>
            </a:solidFill>
          </a:ln>
        </p:spPr>
        <p:txBody>
          <a:bodyPr>
            <a:normAutofit lnSpcReduction="10000"/>
          </a:bodyPr>
          <a:lstStyle/>
          <a:p>
            <a:pPr algn="just"/>
            <a:endParaRPr lang="es-ES" sz="2400" dirty="0"/>
          </a:p>
          <a:p>
            <a:pPr marL="114300" indent="0" algn="just">
              <a:buNone/>
            </a:pPr>
            <a:r>
              <a:rPr lang="es-ES" dirty="0">
                <a:latin typeface="Arial" pitchFamily="34" charset="0"/>
                <a:cs typeface="Arial" pitchFamily="34" charset="0"/>
              </a:rPr>
              <a:t>Los estados con capacidad limitada no deben ser confundidos con los estados con subjetividad limitada. Los </a:t>
            </a:r>
            <a:r>
              <a:rPr lang="es-ES" b="1" dirty="0">
                <a:latin typeface="Arial" pitchFamily="34" charset="0"/>
                <a:cs typeface="Arial" pitchFamily="34" charset="0"/>
              </a:rPr>
              <a:t>estados con capacidad de obrar limitada</a:t>
            </a:r>
            <a:r>
              <a:rPr lang="es-ES" dirty="0">
                <a:latin typeface="Arial" pitchFamily="34" charset="0"/>
                <a:cs typeface="Arial" pitchFamily="34" charset="0"/>
              </a:rPr>
              <a:t> son estados que alguna vez fueron plenos sujetos de derecho internacional, pero que por distintas razones (un tratado internacional), ésta se ve </a:t>
            </a:r>
            <a:r>
              <a:rPr lang="es-ES" dirty="0" smtClean="0">
                <a:latin typeface="Arial" pitchFamily="34" charset="0"/>
                <a:cs typeface="Arial" pitchFamily="34" charset="0"/>
              </a:rPr>
              <a:t>limitada.</a:t>
            </a:r>
          </a:p>
          <a:p>
            <a:pPr marL="114300" indent="0" algn="just">
              <a:buNone/>
            </a:pPr>
            <a:endParaRPr lang="es-ES" dirty="0">
              <a:latin typeface="Arial" pitchFamily="34" charset="0"/>
              <a:cs typeface="Arial" pitchFamily="34" charset="0"/>
            </a:endParaRPr>
          </a:p>
          <a:p>
            <a:pPr marL="114300" indent="0" algn="just">
              <a:buNone/>
            </a:pPr>
            <a:r>
              <a:rPr lang="es-ES" dirty="0">
                <a:latin typeface="Arial" pitchFamily="34" charset="0"/>
                <a:cs typeface="Arial" pitchFamily="34" charset="0"/>
              </a:rPr>
              <a:t>También puede darse esta figura en el supuesto de los Estados protegidos, cuya capacidad puede quedar limitada a favor de un tercer Estado. En este supuesto, la relación se da entre dos sujetos de Derecho Internacional; en cambio, en el caso de Estados con subjetividad jurídica internacional limitada se da entre un sujeto de derecho internacional y una entidad local de un Estado federal, confederación o Estado vasallo.</a:t>
            </a:r>
          </a:p>
        </p:txBody>
      </p:sp>
      <p:sp>
        <p:nvSpPr>
          <p:cNvPr id="4" name="3 Rectángulo"/>
          <p:cNvSpPr/>
          <p:nvPr/>
        </p:nvSpPr>
        <p:spPr>
          <a:xfrm>
            <a:off x="3400224" y="337587"/>
            <a:ext cx="5394425" cy="1077218"/>
          </a:xfrm>
          <a:prstGeom prst="rect">
            <a:avLst/>
          </a:prstGeom>
          <a:solidFill>
            <a:schemeClr val="accent6"/>
          </a:solidFill>
          <a:ln>
            <a:solidFill>
              <a:schemeClr val="tx1"/>
            </a:solidFill>
          </a:ln>
        </p:spPr>
        <p:txBody>
          <a:bodyPr wrap="none">
            <a:spAutoFit/>
          </a:bodyPr>
          <a:lstStyle/>
          <a:p>
            <a:pPr algn="ctr">
              <a:defRPr/>
            </a:pPr>
            <a:r>
              <a:rPr lang="es-ES" sz="3200" b="1" dirty="0" smtClean="0">
                <a:ln w="0"/>
                <a:solidFill>
                  <a:schemeClr val="accent6">
                    <a:lumMod val="50000"/>
                  </a:schemeClr>
                </a:solidFill>
                <a:latin typeface="Arial" panose="020B0604020202020204" pitchFamily="34" charset="0"/>
                <a:cs typeface="Arial" panose="020B0604020202020204" pitchFamily="34" charset="0"/>
              </a:rPr>
              <a:t>Estados con capacidad de </a:t>
            </a:r>
          </a:p>
          <a:p>
            <a:pPr algn="ctr">
              <a:defRPr/>
            </a:pPr>
            <a:r>
              <a:rPr lang="es-ES" sz="3200" b="1" dirty="0" smtClean="0">
                <a:ln w="0"/>
                <a:solidFill>
                  <a:schemeClr val="accent6">
                    <a:lumMod val="50000"/>
                  </a:schemeClr>
                </a:solidFill>
                <a:latin typeface="Arial" panose="020B0604020202020204" pitchFamily="34" charset="0"/>
                <a:cs typeface="Arial" panose="020B0604020202020204" pitchFamily="34" charset="0"/>
              </a:rPr>
              <a:t>Obrar limitada</a:t>
            </a:r>
            <a:endParaRPr lang="es-ES" sz="3200" b="1" dirty="0">
              <a:ln w="0"/>
              <a:solidFill>
                <a:schemeClr val="accent6">
                  <a:lumMod val="50000"/>
                </a:schemeClr>
              </a:solidFill>
              <a:latin typeface="Arial" panose="020B0604020202020204" pitchFamily="34" charset="0"/>
              <a:cs typeface="Arial" panose="020B0604020202020204" pitchFamily="34" charset="0"/>
            </a:endParaRP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14</a:t>
            </a:fld>
            <a:endParaRPr lang="es-MX"/>
          </a:p>
        </p:txBody>
      </p:sp>
    </p:spTree>
    <p:extLst>
      <p:ext uri="{BB962C8B-B14F-4D97-AF65-F5344CB8AC3E}">
        <p14:creationId xmlns:p14="http://schemas.microsoft.com/office/powerpoint/2010/main" val="125366351"/>
      </p:ext>
    </p:extLst>
  </p:cSld>
  <p:clrMapOvr>
    <a:masterClrMapping/>
  </p:clrMapOvr>
  <p:transition spd="med">
    <p:pull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717800" y="2531533"/>
            <a:ext cx="6764867" cy="1862668"/>
          </a:xfrm>
          <a:solidFill>
            <a:schemeClr val="accent5">
              <a:lumMod val="40000"/>
              <a:lumOff val="60000"/>
            </a:schemeClr>
          </a:solidFill>
          <a:ln w="38100">
            <a:solidFill>
              <a:schemeClr val="accent1"/>
            </a:solidFill>
          </a:ln>
        </p:spPr>
        <p:txBody>
          <a:bodyPr anchor="ctr"/>
          <a:lstStyle/>
          <a:p>
            <a:pPr algn="ctr"/>
            <a:r>
              <a:rPr lang="es-MX" sz="5400" b="1" dirty="0" smtClean="0">
                <a:solidFill>
                  <a:srgbClr val="0070C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Santa Sede</a:t>
            </a:r>
            <a:endParaRPr lang="es-MX" sz="5400" b="1" dirty="0">
              <a:solidFill>
                <a:srgbClr val="0070C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pPr/>
              <a:t>15</a:t>
            </a:fld>
            <a:endParaRPr lang="es-MX"/>
          </a:p>
        </p:txBody>
      </p:sp>
    </p:spTree>
    <p:extLst>
      <p:ext uri="{BB962C8B-B14F-4D97-AF65-F5344CB8AC3E}">
        <p14:creationId xmlns:p14="http://schemas.microsoft.com/office/powerpoint/2010/main" val="30078964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583269" y="1535584"/>
            <a:ext cx="9008536" cy="2160240"/>
          </a:xfrm>
          <a:solidFill>
            <a:schemeClr val="accent2">
              <a:lumMod val="40000"/>
              <a:lumOff val="60000"/>
            </a:schemeClr>
          </a:solidFill>
          <a:ln>
            <a:solidFill>
              <a:schemeClr val="accent1">
                <a:lumMod val="75000"/>
              </a:schemeClr>
            </a:solidFill>
          </a:ln>
        </p:spPr>
        <p:txBody>
          <a:bodyPr>
            <a:normAutofit lnSpcReduction="10000"/>
          </a:bodyPr>
          <a:lstStyle/>
          <a:p>
            <a:pPr marL="114300" indent="0" algn="just">
              <a:buNone/>
            </a:pPr>
            <a:r>
              <a:rPr lang="es-MX" sz="2400" dirty="0">
                <a:latin typeface="Arial" pitchFamily="34" charset="0"/>
                <a:cs typeface="Arial" pitchFamily="34" charset="0"/>
              </a:rPr>
              <a:t>El canon 361 del </a:t>
            </a:r>
            <a:r>
              <a:rPr lang="es-MX" sz="2400" b="1" dirty="0">
                <a:latin typeface="Arial" pitchFamily="34" charset="0"/>
                <a:cs typeface="Arial" pitchFamily="34" charset="0"/>
              </a:rPr>
              <a:t>Codex Iuris </a:t>
            </a:r>
            <a:r>
              <a:rPr lang="es-MX" sz="2400" b="1" dirty="0" err="1">
                <a:latin typeface="Arial" pitchFamily="34" charset="0"/>
                <a:cs typeface="Arial" pitchFamily="34" charset="0"/>
              </a:rPr>
              <a:t>Canonici</a:t>
            </a:r>
            <a:r>
              <a:rPr lang="es-MX" sz="2400" dirty="0">
                <a:latin typeface="Arial" pitchFamily="34" charset="0"/>
                <a:cs typeface="Arial" pitchFamily="34" charset="0"/>
              </a:rPr>
              <a:t> establece que debe entenderse ordinariamente por Santa Sede la reunión del Romano Pontífice y de los organismos superiores de la Curia Romana, o sea las congregaciones, tribunales y oficios de los cuales se vale el Sumo Pontífice para el gobierno ordinario de la Iglesia. </a:t>
            </a: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algn="just">
              <a:buNone/>
            </a:pPr>
            <a:endParaRPr lang="es-MX" sz="2400" dirty="0">
              <a:latin typeface="Arial" pitchFamily="34" charset="0"/>
              <a:cs typeface="Arial" pitchFamily="34" charset="0"/>
            </a:endParaRPr>
          </a:p>
          <a:p>
            <a:pPr lvl="1" algn="just">
              <a:buNone/>
            </a:pPr>
            <a:endParaRPr lang="es-MX" sz="2600" i="1"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16</a:t>
            </a:fld>
            <a:endParaRPr lang="es-MX"/>
          </a:p>
        </p:txBody>
      </p:sp>
      <p:sp>
        <p:nvSpPr>
          <p:cNvPr id="4" name="1 Título"/>
          <p:cNvSpPr>
            <a:spLocks noGrp="1"/>
          </p:cNvSpPr>
          <p:nvPr>
            <p:ph type="title"/>
          </p:nvPr>
        </p:nvSpPr>
        <p:spPr>
          <a:xfrm>
            <a:off x="2063552" y="476672"/>
            <a:ext cx="3456384" cy="782960"/>
          </a:xfrm>
          <a:solidFill>
            <a:schemeClr val="accent2"/>
          </a:solidFill>
          <a:ln w="38100">
            <a:solidFill>
              <a:schemeClr val="accent1">
                <a:lumMod val="75000"/>
              </a:schemeClr>
            </a:solidFill>
          </a:ln>
        </p:spPr>
        <p:txBody>
          <a:bodyPr>
            <a:normAutofit/>
          </a:bodyPr>
          <a:lstStyle/>
          <a:p>
            <a:pPr algn="ctr"/>
            <a:r>
              <a:rPr lang="es-MX" sz="3200" b="1" dirty="0">
                <a:solidFill>
                  <a:schemeClr val="bg1"/>
                </a:solidFill>
                <a:latin typeface="Arial" pitchFamily="34" charset="0"/>
                <a:cs typeface="Arial" pitchFamily="34" charset="0"/>
              </a:rPr>
              <a:t>SANTA SEDE</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8400" y="3977202"/>
            <a:ext cx="3810000" cy="2255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2 Marcador de contenido"/>
          <p:cNvSpPr txBox="1">
            <a:spLocks/>
          </p:cNvSpPr>
          <p:nvPr/>
        </p:nvSpPr>
        <p:spPr>
          <a:xfrm>
            <a:off x="1769537" y="4122274"/>
            <a:ext cx="3936667" cy="1800200"/>
          </a:xfrm>
          <a:prstGeom prst="rect">
            <a:avLst/>
          </a:prstGeom>
          <a:noFill/>
          <a:ln w="38100">
            <a:solidFill>
              <a:schemeClr val="accent2"/>
            </a:solidFill>
          </a:ln>
        </p:spPr>
        <p:txBody>
          <a:bodyPr vert="horz" lIns="91440" tIns="45720" rIns="91440" bIns="45720" rtlCol="0">
            <a:normAutofit fontScale="92500" lnSpcReduction="2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algn="just">
              <a:lnSpc>
                <a:spcPct val="120000"/>
              </a:lnSpc>
            </a:pPr>
            <a:r>
              <a:rPr lang="es-MX" b="1" dirty="0" smtClean="0">
                <a:latin typeface="Arial" pitchFamily="34" charset="0"/>
                <a:cs typeface="Arial" pitchFamily="34" charset="0"/>
              </a:rPr>
              <a:t>Tipo:</a:t>
            </a:r>
            <a:r>
              <a:rPr lang="es-MX" dirty="0" smtClean="0">
                <a:latin typeface="Arial" pitchFamily="34" charset="0"/>
                <a:cs typeface="Arial" pitchFamily="34" charset="0"/>
              </a:rPr>
              <a:t> Sujeto de derecho internacional</a:t>
            </a:r>
          </a:p>
          <a:p>
            <a:pPr algn="just">
              <a:lnSpc>
                <a:spcPct val="120000"/>
              </a:lnSpc>
            </a:pPr>
            <a:r>
              <a:rPr lang="es-MX" b="1" dirty="0" smtClean="0">
                <a:latin typeface="Arial" pitchFamily="34" charset="0"/>
                <a:cs typeface="Arial" pitchFamily="34" charset="0"/>
              </a:rPr>
              <a:t>Papa:</a:t>
            </a:r>
            <a:r>
              <a:rPr lang="es-MX" dirty="0" smtClean="0">
                <a:latin typeface="Arial" pitchFamily="34" charset="0"/>
                <a:cs typeface="Arial" pitchFamily="34" charset="0"/>
              </a:rPr>
              <a:t> Francisco</a:t>
            </a:r>
          </a:p>
          <a:p>
            <a:pPr algn="just">
              <a:lnSpc>
                <a:spcPct val="120000"/>
              </a:lnSpc>
            </a:pPr>
            <a:r>
              <a:rPr lang="es-MX" b="1" dirty="0" smtClean="0">
                <a:latin typeface="Arial" pitchFamily="34" charset="0"/>
                <a:cs typeface="Arial" pitchFamily="34" charset="0"/>
              </a:rPr>
              <a:t>Secretario de Estado: </a:t>
            </a:r>
            <a:r>
              <a:rPr lang="es-MX" dirty="0" smtClean="0">
                <a:latin typeface="Arial" pitchFamily="34" charset="0"/>
                <a:cs typeface="Arial" pitchFamily="34" charset="0"/>
              </a:rPr>
              <a:t>Pietro </a:t>
            </a:r>
            <a:r>
              <a:rPr lang="es-MX" dirty="0" err="1" smtClean="0">
                <a:latin typeface="Arial" pitchFamily="34" charset="0"/>
                <a:cs typeface="Arial" pitchFamily="34" charset="0"/>
              </a:rPr>
              <a:t>Parolin</a:t>
            </a:r>
            <a:endParaRPr lang="es-MX" dirty="0">
              <a:latin typeface="Arial" pitchFamily="34" charset="0"/>
              <a:cs typeface="Arial" pitchFamily="34" charset="0"/>
            </a:endParaRPr>
          </a:p>
        </p:txBody>
      </p:sp>
    </p:spTree>
    <p:extLst>
      <p:ext uri="{BB962C8B-B14F-4D97-AF65-F5344CB8AC3E}">
        <p14:creationId xmlns:p14="http://schemas.microsoft.com/office/powerpoint/2010/main" val="246477769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252635" y="446999"/>
            <a:ext cx="3207870" cy="848403"/>
          </a:xfrm>
          <a:solidFill>
            <a:schemeClr val="accent4"/>
          </a:solidFill>
          <a:ln>
            <a:solidFill>
              <a:schemeClr val="accent1">
                <a:lumMod val="75000"/>
              </a:schemeClr>
            </a:solidFill>
          </a:ln>
        </p:spPr>
        <p:txBody>
          <a:bodyPr>
            <a:normAutofit/>
          </a:bodyPr>
          <a:lstStyle/>
          <a:p>
            <a:pPr algn="ctr"/>
            <a:r>
              <a:rPr lang="es-MX" sz="3200" dirty="0">
                <a:solidFill>
                  <a:schemeClr val="bg1"/>
                </a:solidFill>
                <a:latin typeface="Arial" pitchFamily="34" charset="0"/>
                <a:cs typeface="Arial" pitchFamily="34" charset="0"/>
              </a:rPr>
              <a:t>SANTA SEDE    </a:t>
            </a:r>
          </a:p>
        </p:txBody>
      </p:sp>
      <p:sp>
        <p:nvSpPr>
          <p:cNvPr id="5" name="4 Marcador de contenido"/>
          <p:cNvSpPr>
            <a:spLocks noGrp="1"/>
          </p:cNvSpPr>
          <p:nvPr>
            <p:ph idx="1"/>
          </p:nvPr>
        </p:nvSpPr>
        <p:spPr>
          <a:xfrm>
            <a:off x="1566337" y="1412777"/>
            <a:ext cx="9033933" cy="2541156"/>
          </a:xfrm>
          <a:solidFill>
            <a:schemeClr val="accent4">
              <a:lumMod val="20000"/>
              <a:lumOff val="80000"/>
            </a:schemeClr>
          </a:solidFill>
          <a:ln>
            <a:solidFill>
              <a:schemeClr val="accent1">
                <a:lumMod val="75000"/>
              </a:schemeClr>
            </a:solidFill>
          </a:ln>
        </p:spPr>
        <p:txBody>
          <a:bodyPr>
            <a:normAutofit fontScale="25000" lnSpcReduction="20000"/>
          </a:bodyPr>
          <a:lstStyle/>
          <a:p>
            <a:pPr marL="114300" indent="0" algn="just">
              <a:lnSpc>
                <a:spcPct val="150000"/>
              </a:lnSpc>
              <a:buNone/>
            </a:pPr>
            <a:r>
              <a:rPr lang="es-MX" sz="8000" dirty="0">
                <a:latin typeface="Arial" pitchFamily="34" charset="0"/>
                <a:cs typeface="Arial" pitchFamily="34" charset="0"/>
              </a:rPr>
              <a:t>En términos generales puede decirse que la doctrina coincide en considerar a la Santa Sede como sujeto de derecho internacional. La subjetividad internacional de la Santa Sede o Sede Apostólica se remonta a la época de Teodosio I, quien por un edicto del año 380 convierte al cristianismo en la religión oficial del Imperio. Desde entonces hasta nuestros días la Santa Sede ha participado activamente en las relaciones internacionales</a:t>
            </a:r>
            <a:r>
              <a:rPr lang="es-MX" sz="8400" dirty="0">
                <a:latin typeface="Arial" pitchFamily="34" charset="0"/>
                <a:cs typeface="Arial" pitchFamily="34" charset="0"/>
              </a:rPr>
              <a:t>.</a:t>
            </a:r>
            <a:endParaRPr lang="es-MX" sz="5500" dirty="0">
              <a:latin typeface="Arial" pitchFamily="34" charset="0"/>
              <a:cs typeface="Arial" pitchFamily="34" charset="0"/>
            </a:endParaRPr>
          </a:p>
          <a:p>
            <a:pPr marL="114300" indent="0">
              <a:lnSpc>
                <a:spcPct val="150000"/>
              </a:lnSpc>
              <a:buNone/>
            </a:pPr>
            <a:r>
              <a:rPr lang="es-MX" sz="2400" dirty="0">
                <a:latin typeface="Arial" pitchFamily="34" charset="0"/>
                <a:cs typeface="Arial" pitchFamily="34" charset="0"/>
              </a:rPr>
              <a:t>.</a:t>
            </a: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17</a:t>
            </a:fld>
            <a:endParaRPr lang="es-MX"/>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9033"/>
          <a:stretch/>
        </p:blipFill>
        <p:spPr bwMode="auto">
          <a:xfrm>
            <a:off x="1566337" y="4177741"/>
            <a:ext cx="4859867" cy="2153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Imagen 2"/>
          <p:cNvPicPr>
            <a:picLocks noChangeAspect="1"/>
          </p:cNvPicPr>
          <p:nvPr/>
        </p:nvPicPr>
        <p:blipFill rotWithShape="1">
          <a:blip r:embed="rId3"/>
          <a:srcRect t="18990"/>
          <a:stretch/>
        </p:blipFill>
        <p:spPr>
          <a:xfrm>
            <a:off x="6570465" y="4153458"/>
            <a:ext cx="4029805" cy="2178001"/>
          </a:xfrm>
          <a:prstGeom prst="rect">
            <a:avLst/>
          </a:prstGeom>
        </p:spPr>
      </p:pic>
    </p:spTree>
    <p:extLst>
      <p:ext uri="{BB962C8B-B14F-4D97-AF65-F5344CB8AC3E}">
        <p14:creationId xmlns:p14="http://schemas.microsoft.com/office/powerpoint/2010/main" val="282637065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52596" y="404664"/>
            <a:ext cx="3207300" cy="936104"/>
          </a:xfrm>
          <a:solidFill>
            <a:schemeClr val="accent5"/>
          </a:solidFill>
          <a:ln>
            <a:solidFill>
              <a:schemeClr val="accent1">
                <a:lumMod val="75000"/>
              </a:schemeClr>
            </a:solidFill>
          </a:ln>
        </p:spPr>
        <p:txBody>
          <a:bodyPr>
            <a:normAutofit/>
          </a:bodyPr>
          <a:lstStyle/>
          <a:p>
            <a:pPr algn="ctr"/>
            <a:r>
              <a:rPr lang="es-MX" sz="3200" dirty="0">
                <a:solidFill>
                  <a:schemeClr val="bg1"/>
                </a:solidFill>
                <a:latin typeface="Arial" pitchFamily="34" charset="0"/>
                <a:cs typeface="Arial" pitchFamily="34" charset="0"/>
              </a:rPr>
              <a:t>SANTA SEDE</a:t>
            </a:r>
          </a:p>
        </p:txBody>
      </p:sp>
      <p:sp>
        <p:nvSpPr>
          <p:cNvPr id="3" name="2 Marcador de contenido"/>
          <p:cNvSpPr>
            <a:spLocks noGrp="1"/>
          </p:cNvSpPr>
          <p:nvPr>
            <p:ph idx="1"/>
          </p:nvPr>
        </p:nvSpPr>
        <p:spPr>
          <a:xfrm>
            <a:off x="1919536" y="1412776"/>
            <a:ext cx="7920880" cy="2346424"/>
          </a:xfrm>
          <a:solidFill>
            <a:schemeClr val="accent5">
              <a:lumMod val="20000"/>
              <a:lumOff val="80000"/>
            </a:schemeClr>
          </a:solidFill>
          <a:ln>
            <a:solidFill>
              <a:schemeClr val="accent1">
                <a:lumMod val="75000"/>
              </a:schemeClr>
            </a:solidFill>
          </a:ln>
        </p:spPr>
        <p:txBody>
          <a:bodyPr>
            <a:noAutofit/>
          </a:bodyPr>
          <a:lstStyle/>
          <a:p>
            <a:pPr marL="114300" indent="0">
              <a:lnSpc>
                <a:spcPct val="150000"/>
              </a:lnSpc>
              <a:buNone/>
            </a:pPr>
            <a:r>
              <a:rPr lang="es-MX" sz="2000" b="1" dirty="0">
                <a:latin typeface="Arial" pitchFamily="34" charset="0"/>
                <a:cs typeface="Arial" pitchFamily="34" charset="0"/>
              </a:rPr>
              <a:t>Tratado de Letrán</a:t>
            </a:r>
            <a:r>
              <a:rPr lang="es-MX" sz="2000" b="1" dirty="0" smtClean="0">
                <a:latin typeface="Arial" pitchFamily="34" charset="0"/>
                <a:cs typeface="Arial" pitchFamily="34" charset="0"/>
              </a:rPr>
              <a:t>.</a:t>
            </a:r>
          </a:p>
          <a:p>
            <a:pPr marL="114300" indent="0" algn="just">
              <a:buNone/>
            </a:pPr>
            <a:r>
              <a:rPr lang="es-MX" sz="2000" dirty="0">
                <a:latin typeface="Arial" pitchFamily="34" charset="0"/>
                <a:cs typeface="Arial" pitchFamily="34" charset="0"/>
              </a:rPr>
              <a:t>En el Tratado de Letrán (11 de febrero de 1929), Italia reconoce “La Soberanía de la Santa Sede”; para asegurar la misma, se crea el nuevo Estado Pontificio (la Ciudad del Vaticano), destacando expresamente además que sus relaciones internacionales se regulan por el Derecho Internacional Público.</a:t>
            </a:r>
          </a:p>
          <a:p>
            <a:pPr marL="114300" indent="0">
              <a:lnSpc>
                <a:spcPct val="150000"/>
              </a:lnSpc>
              <a:buNone/>
            </a:pPr>
            <a:endParaRPr lang="es-MX"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18</a:t>
            </a:fld>
            <a:endParaRPr lang="es-MX"/>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0585" y="3988724"/>
            <a:ext cx="4050829" cy="2350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2639612"/>
      </p:ext>
    </p:extLst>
  </p:cSld>
  <p:clrMapOvr>
    <a:masterClrMapping/>
  </p:clrMapOvr>
  <p:transition spd="slow">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847528" y="1484784"/>
            <a:ext cx="7992888" cy="1656184"/>
          </a:xfrm>
          <a:noFill/>
          <a:ln w="38100">
            <a:solidFill>
              <a:schemeClr val="accent3">
                <a:lumMod val="75000"/>
              </a:schemeClr>
            </a:solidFill>
          </a:ln>
        </p:spPr>
        <p:txBody>
          <a:bodyPr>
            <a:normAutofit/>
          </a:bodyPr>
          <a:lstStyle/>
          <a:p>
            <a:pPr marL="114300" indent="0" algn="just">
              <a:buNone/>
            </a:pPr>
            <a:r>
              <a:rPr lang="es-MX" sz="2400" dirty="0">
                <a:latin typeface="Arial" pitchFamily="34" charset="0"/>
                <a:cs typeface="Arial" pitchFamily="34" charset="0"/>
              </a:rPr>
              <a:t>Cabe señalar que en el artículo 24 del Tratado queda totalmente descartada la posibilidad del ingreso de la Santa Sede a la ONU, sin que ello impida su participación en otras actividades.</a:t>
            </a:r>
          </a:p>
          <a:p>
            <a:pPr marL="114300" indent="0" algn="just">
              <a:buNone/>
            </a:pPr>
            <a:endParaRPr lang="es-MX" sz="2400" dirty="0"/>
          </a:p>
        </p:txBody>
      </p:sp>
      <p:sp>
        <p:nvSpPr>
          <p:cNvPr id="2" name="1 Marcador de número de diapositiva"/>
          <p:cNvSpPr>
            <a:spLocks noGrp="1"/>
          </p:cNvSpPr>
          <p:nvPr>
            <p:ph type="sldNum" sz="quarter" idx="12"/>
          </p:nvPr>
        </p:nvSpPr>
        <p:spPr/>
        <p:txBody>
          <a:bodyPr/>
          <a:lstStyle/>
          <a:p>
            <a:fld id="{559A74B9-CAFF-4650-A221-91685748E060}" type="slidenum">
              <a:rPr lang="es-MX" smtClean="0"/>
              <a:t>19</a:t>
            </a:fld>
            <a:endParaRPr lang="es-MX"/>
          </a:p>
        </p:txBody>
      </p:sp>
      <p:sp>
        <p:nvSpPr>
          <p:cNvPr id="4" name="1 Título"/>
          <p:cNvSpPr>
            <a:spLocks noGrp="1"/>
          </p:cNvSpPr>
          <p:nvPr>
            <p:ph type="title"/>
          </p:nvPr>
        </p:nvSpPr>
        <p:spPr>
          <a:xfrm>
            <a:off x="2063552" y="404664"/>
            <a:ext cx="3456384" cy="792088"/>
          </a:xfrm>
          <a:solidFill>
            <a:schemeClr val="accent3"/>
          </a:solidFill>
          <a:ln w="38100">
            <a:solidFill>
              <a:schemeClr val="accent1">
                <a:lumMod val="75000"/>
              </a:schemeClr>
            </a:solidFill>
          </a:ln>
        </p:spPr>
        <p:txBody>
          <a:bodyPr/>
          <a:lstStyle/>
          <a:p>
            <a:pPr algn="ctr"/>
            <a:r>
              <a:rPr lang="es-MX" sz="3200" b="1" dirty="0">
                <a:latin typeface="Arial" pitchFamily="34" charset="0"/>
                <a:cs typeface="Arial" pitchFamily="34" charset="0"/>
              </a:rPr>
              <a:t>SANTA SEDE</a:t>
            </a:r>
            <a:r>
              <a:rPr lang="es-MX" dirty="0" smtClean="0"/>
              <a:t> </a:t>
            </a:r>
            <a:endParaRPr lang="es-MX"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3672" y="3276064"/>
            <a:ext cx="5974804" cy="3321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53146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1739768" y="455086"/>
            <a:ext cx="8697912" cy="1323439"/>
          </a:xfrm>
          <a:prstGeom prst="rect">
            <a:avLst/>
          </a:prstGeom>
          <a:solidFill>
            <a:schemeClr val="accent1">
              <a:lumMod val="40000"/>
              <a:lumOff val="60000"/>
            </a:schemeClr>
          </a:solidFill>
          <a:ln w="9525">
            <a:noFill/>
            <a:miter lim="800000"/>
            <a:headEnd/>
            <a:tailEnd/>
          </a:ln>
        </p:spPr>
        <p:txBody>
          <a:bodyPr wrap="square">
            <a:spAutoFit/>
          </a:bodyPr>
          <a:lstStyle/>
          <a:p>
            <a:pPr algn="ctr"/>
            <a:r>
              <a:rPr lang="es-MX" sz="2000" b="1" dirty="0">
                <a:solidFill>
                  <a:srgbClr val="2F2B20"/>
                </a:solidFill>
              </a:rPr>
              <a:t>Universidad   Autónoma   del  Estado de México</a:t>
            </a:r>
          </a:p>
          <a:p>
            <a:pPr algn="ctr"/>
            <a:r>
              <a:rPr lang="es-MX" sz="2000" b="1" dirty="0">
                <a:solidFill>
                  <a:srgbClr val="2F2B20"/>
                </a:solidFill>
              </a:rPr>
              <a:t>Facultad de Economía.</a:t>
            </a:r>
          </a:p>
          <a:p>
            <a:pPr algn="ctr"/>
            <a:endParaRPr lang="es-MX" sz="2000" dirty="0">
              <a:solidFill>
                <a:srgbClr val="2F2B20"/>
              </a:solidFill>
            </a:endParaRPr>
          </a:p>
          <a:p>
            <a:pPr algn="ctr"/>
            <a:r>
              <a:rPr lang="es-MX" sz="2000" dirty="0">
                <a:solidFill>
                  <a:srgbClr val="2F2B20"/>
                </a:solidFill>
              </a:rPr>
              <a:t>Licenciatura en Relaciones Económicas Internacionales </a:t>
            </a:r>
          </a:p>
        </p:txBody>
      </p:sp>
      <p:pic>
        <p:nvPicPr>
          <p:cNvPr id="2050" name="Picture 2" descr="Uaemex"/>
          <p:cNvPicPr>
            <a:picLocks noChangeAspect="1" noChangeArrowheads="1"/>
          </p:cNvPicPr>
          <p:nvPr/>
        </p:nvPicPr>
        <p:blipFill>
          <a:blip r:embed="rId2"/>
          <a:srcRect/>
          <a:stretch>
            <a:fillRect/>
          </a:stretch>
        </p:blipFill>
        <p:spPr bwMode="auto">
          <a:xfrm>
            <a:off x="1072705" y="449331"/>
            <a:ext cx="1571625" cy="1329194"/>
          </a:xfrm>
          <a:prstGeom prst="rect">
            <a:avLst/>
          </a:prstGeom>
          <a:noFill/>
          <a:ln w="9525">
            <a:solidFill>
              <a:schemeClr val="accent1"/>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9552384" y="442534"/>
            <a:ext cx="1490662" cy="1335991"/>
          </a:xfrm>
          <a:prstGeom prst="rect">
            <a:avLst/>
          </a:prstGeom>
          <a:noFill/>
          <a:ln w="9525">
            <a:solidFill>
              <a:schemeClr val="accent1"/>
            </a:solidFill>
            <a:miter lim="800000"/>
            <a:headEnd/>
            <a:tailEnd/>
          </a:ln>
        </p:spPr>
      </p:pic>
      <p:sp>
        <p:nvSpPr>
          <p:cNvPr id="2" name="1 Marcador de número de diapositiva"/>
          <p:cNvSpPr>
            <a:spLocks noGrp="1"/>
          </p:cNvSpPr>
          <p:nvPr>
            <p:ph type="sldNum" sz="quarter" idx="12"/>
          </p:nvPr>
        </p:nvSpPr>
        <p:spPr>
          <a:xfrm>
            <a:off x="5590892" y="5625048"/>
            <a:ext cx="548640" cy="396240"/>
          </a:xfrm>
          <a:prstGeom prst="bracketPair">
            <a:avLst>
              <a:gd name="adj" fmla="val 38928"/>
            </a:avLst>
          </a:prstGeom>
        </p:spPr>
        <p:txBody>
          <a:bodyPr/>
          <a:lstStyle/>
          <a:p>
            <a:fld id="{114F6E14-26B7-447F-A4C5-187AB6119613}" type="slidenum">
              <a:rPr lang="es-MX" smtClean="0"/>
              <a:pPr/>
              <a:t>2</a:t>
            </a:fld>
            <a:endParaRPr lang="es-MX" dirty="0"/>
          </a:p>
        </p:txBody>
      </p:sp>
      <p:sp>
        <p:nvSpPr>
          <p:cNvPr id="3" name="2 Rectángulo"/>
          <p:cNvSpPr/>
          <p:nvPr/>
        </p:nvSpPr>
        <p:spPr>
          <a:xfrm>
            <a:off x="2524126" y="2132856"/>
            <a:ext cx="7028259" cy="3226544"/>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solidFill>
                  <a:srgbClr val="FFFFFF"/>
                </a:solidFill>
              </a:rPr>
              <a:t>DERECHO INTERNACIONAL PÚBLICO.</a:t>
            </a:r>
          </a:p>
          <a:p>
            <a:pPr algn="ctr"/>
            <a:r>
              <a:rPr lang="es-MX" sz="2400" b="1" dirty="0">
                <a:solidFill>
                  <a:srgbClr val="FFFFFF"/>
                </a:solidFill>
              </a:rPr>
              <a:t>(8 Créditos)</a:t>
            </a:r>
          </a:p>
          <a:p>
            <a:pPr algn="ctr"/>
            <a:endParaRPr lang="es-MX" sz="2400" b="1" dirty="0">
              <a:solidFill>
                <a:srgbClr val="FFFFFF"/>
              </a:solidFill>
            </a:endParaRPr>
          </a:p>
          <a:p>
            <a:pPr algn="ctr"/>
            <a:r>
              <a:rPr lang="es-MX" sz="2400" b="1" dirty="0">
                <a:solidFill>
                  <a:srgbClr val="FFFFFF"/>
                </a:solidFill>
              </a:rPr>
              <a:t>Tema</a:t>
            </a:r>
            <a:r>
              <a:rPr lang="es-MX" sz="2400" b="1" dirty="0" smtClean="0">
                <a:solidFill>
                  <a:srgbClr val="FFFFFF"/>
                </a:solidFill>
              </a:rPr>
              <a:t>: Otros sujetos</a:t>
            </a:r>
            <a:r>
              <a:rPr lang="es-MX" sz="2400" b="1" i="1" dirty="0" smtClean="0">
                <a:solidFill>
                  <a:srgbClr val="FFFFFF"/>
                </a:solidFill>
              </a:rPr>
              <a:t> </a:t>
            </a:r>
            <a:r>
              <a:rPr lang="es-MX" sz="2400" b="1" i="1" dirty="0">
                <a:solidFill>
                  <a:srgbClr val="FFFFFF"/>
                </a:solidFill>
              </a:rPr>
              <a:t>del </a:t>
            </a:r>
            <a:r>
              <a:rPr lang="es-MX" sz="2400" b="1" i="1" dirty="0" smtClean="0">
                <a:solidFill>
                  <a:srgbClr val="FFFFFF"/>
                </a:solidFill>
              </a:rPr>
              <a:t>Derecho Internacional Público</a:t>
            </a:r>
            <a:r>
              <a:rPr lang="es-MX" sz="2800" b="1" i="1" dirty="0" smtClean="0">
                <a:solidFill>
                  <a:prstClr val="white"/>
                </a:solidFill>
              </a:rPr>
              <a:t> </a:t>
            </a:r>
            <a:endParaRPr lang="es-MX" sz="2800" b="1" i="1" dirty="0">
              <a:solidFill>
                <a:prstClr val="white"/>
              </a:solidFill>
            </a:endParaRPr>
          </a:p>
          <a:p>
            <a:pPr algn="ctr"/>
            <a:endParaRPr lang="es-MX" sz="2400" dirty="0">
              <a:solidFill>
                <a:srgbClr val="FFFFFF"/>
              </a:solidFill>
            </a:endParaRPr>
          </a:p>
          <a:p>
            <a:pPr algn="ctr"/>
            <a:r>
              <a:rPr lang="es-MX" sz="2400" b="1" dirty="0">
                <a:solidFill>
                  <a:srgbClr val="FFFFFF"/>
                </a:solidFill>
              </a:rPr>
              <a:t>Elaboró: M. en A. Gabriela Margarita Pérez Vargas.</a:t>
            </a:r>
          </a:p>
        </p:txBody>
      </p:sp>
      <p:sp>
        <p:nvSpPr>
          <p:cNvPr id="7" name="6 Rectángulo"/>
          <p:cNvSpPr/>
          <p:nvPr/>
        </p:nvSpPr>
        <p:spPr>
          <a:xfrm>
            <a:off x="7104112" y="5551178"/>
            <a:ext cx="2448272" cy="360040"/>
          </a:xfrm>
          <a:prstGeom prst="rect">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2000" b="1" dirty="0" smtClean="0">
                <a:solidFill>
                  <a:srgbClr val="FFFFFF"/>
                </a:solidFill>
              </a:rPr>
              <a:t>Octubre </a:t>
            </a:r>
            <a:r>
              <a:rPr lang="es-ES" sz="2000" b="1" dirty="0">
                <a:solidFill>
                  <a:srgbClr val="FFFFFF"/>
                </a:solidFill>
              </a:rPr>
              <a:t>de </a:t>
            </a:r>
            <a:r>
              <a:rPr lang="es-ES" sz="2000" b="1" dirty="0" smtClean="0">
                <a:solidFill>
                  <a:srgbClr val="FFFFFF"/>
                </a:solidFill>
              </a:rPr>
              <a:t>2016.</a:t>
            </a:r>
            <a:endParaRPr lang="es-MX" b="1" dirty="0">
              <a:solidFill>
                <a:srgbClr val="FFFFFF"/>
              </a:solidFill>
            </a:endParaRPr>
          </a:p>
        </p:txBody>
      </p:sp>
    </p:spTree>
    <p:extLst>
      <p:ext uri="{BB962C8B-B14F-4D97-AF65-F5344CB8AC3E}">
        <p14:creationId xmlns:p14="http://schemas.microsoft.com/office/powerpoint/2010/main" val="3833894476"/>
      </p:ext>
    </p:extLst>
  </p:cSld>
  <p:clrMapOvr>
    <a:masterClrMapping/>
  </p:clrMapOvr>
  <p:transition spd="slow">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6477" y="404664"/>
            <a:ext cx="2952328" cy="720080"/>
          </a:xfrm>
          <a:solidFill>
            <a:schemeClr val="accent6"/>
          </a:solidFill>
          <a:ln>
            <a:solidFill>
              <a:schemeClr val="accent1">
                <a:lumMod val="75000"/>
              </a:schemeClr>
            </a:solidFill>
          </a:ln>
        </p:spPr>
        <p:txBody>
          <a:bodyPr>
            <a:normAutofit/>
          </a:bodyPr>
          <a:lstStyle/>
          <a:p>
            <a:pPr algn="ctr"/>
            <a:r>
              <a:rPr lang="es-MX" sz="3100" b="1" dirty="0" smtClean="0">
                <a:latin typeface="Arial" pitchFamily="34" charset="0"/>
                <a:cs typeface="Arial" pitchFamily="34" charset="0"/>
              </a:rPr>
              <a:t>SANTA  SEDE</a:t>
            </a:r>
            <a:endParaRPr lang="es-MX" b="1" dirty="0">
              <a:solidFill>
                <a:schemeClr val="bg1"/>
              </a:solidFill>
              <a:latin typeface="Arial" pitchFamily="34" charset="0"/>
              <a:cs typeface="Arial" pitchFamily="34" charset="0"/>
            </a:endParaRPr>
          </a:p>
        </p:txBody>
      </p:sp>
      <p:sp>
        <p:nvSpPr>
          <p:cNvPr id="3" name="2 Marcador de contenido"/>
          <p:cNvSpPr>
            <a:spLocks noGrp="1"/>
          </p:cNvSpPr>
          <p:nvPr>
            <p:ph idx="1"/>
          </p:nvPr>
        </p:nvSpPr>
        <p:spPr>
          <a:xfrm>
            <a:off x="1991543" y="1412776"/>
            <a:ext cx="8159990" cy="2016224"/>
          </a:xfrm>
          <a:solidFill>
            <a:schemeClr val="accent6">
              <a:lumMod val="40000"/>
              <a:lumOff val="60000"/>
            </a:schemeClr>
          </a:solidFill>
          <a:ln>
            <a:solidFill>
              <a:schemeClr val="accent1">
                <a:lumMod val="75000"/>
              </a:schemeClr>
            </a:solidFill>
          </a:ln>
        </p:spPr>
        <p:txBody>
          <a:bodyPr>
            <a:normAutofit/>
          </a:bodyPr>
          <a:lstStyle/>
          <a:p>
            <a:pPr marL="114300" indent="0" algn="just">
              <a:buNone/>
            </a:pPr>
            <a:r>
              <a:rPr lang="es-MX" dirty="0">
                <a:latin typeface="Arial" pitchFamily="34" charset="0"/>
                <a:cs typeface="Arial" pitchFamily="34" charset="0"/>
              </a:rPr>
              <a:t>Podemos concluir que la Santa Sede actualmente goza de una personalidad jurídica internacional al ejercer el derecho de legación, participar en la celebración de Tratados Internacionales y otros negocios jurídicos internacionales como los concordatos.</a:t>
            </a:r>
          </a:p>
          <a:p>
            <a:pPr algn="just"/>
            <a:endParaRPr lang="es-MX" dirty="0"/>
          </a:p>
        </p:txBody>
      </p:sp>
      <p:sp>
        <p:nvSpPr>
          <p:cNvPr id="4" name="3 Marcador de número de diapositiva"/>
          <p:cNvSpPr>
            <a:spLocks noGrp="1"/>
          </p:cNvSpPr>
          <p:nvPr>
            <p:ph type="sldNum" sz="quarter" idx="12"/>
          </p:nvPr>
        </p:nvSpPr>
        <p:spPr/>
        <p:txBody>
          <a:bodyPr/>
          <a:lstStyle/>
          <a:p>
            <a:fld id="{559A74B9-CAFF-4650-A221-91685748E060}" type="slidenum">
              <a:rPr lang="es-MX" smtClean="0"/>
              <a:t>20</a:t>
            </a:fld>
            <a:endParaRPr lang="es-MX"/>
          </a:p>
        </p:txBody>
      </p:sp>
      <p:sp>
        <p:nvSpPr>
          <p:cNvPr id="5" name="2 Marcador de contenido"/>
          <p:cNvSpPr txBox="1">
            <a:spLocks/>
          </p:cNvSpPr>
          <p:nvPr/>
        </p:nvSpPr>
        <p:spPr>
          <a:xfrm>
            <a:off x="1991543" y="3717032"/>
            <a:ext cx="3672409" cy="2592288"/>
          </a:xfrm>
          <a:prstGeom prst="rect">
            <a:avLst/>
          </a:prstGeom>
          <a:noFill/>
          <a:ln w="38100">
            <a:solidFill>
              <a:schemeClr val="accent6">
                <a:lumMod val="50000"/>
              </a:schemeClr>
            </a:solidFill>
          </a:ln>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None/>
            </a:pPr>
            <a:r>
              <a:rPr lang="es-MX" sz="2000" dirty="0">
                <a:latin typeface="Arial" pitchFamily="34" charset="0"/>
                <a:cs typeface="Arial" pitchFamily="34" charset="0"/>
              </a:rPr>
              <a:t>Un </a:t>
            </a:r>
            <a:r>
              <a:rPr lang="es-MX" sz="2000" b="1" dirty="0">
                <a:latin typeface="Arial" pitchFamily="34" charset="0"/>
                <a:cs typeface="Arial" pitchFamily="34" charset="0"/>
              </a:rPr>
              <a:t>concordato</a:t>
            </a:r>
            <a:r>
              <a:rPr lang="es-MX" sz="2000" dirty="0">
                <a:latin typeface="Arial" pitchFamily="34" charset="0"/>
                <a:cs typeface="Arial" pitchFamily="34" charset="0"/>
              </a:rPr>
              <a:t> es un acuerdo entre la Iglesia católica (Santa Sede) y un Estado para regular las relaciones entre ellos, en materias de mutuo interés. Posee la categoría jurídica de Tratado Internacional. </a:t>
            </a:r>
          </a:p>
          <a:p>
            <a:endParaRPr lang="es-MX" dirty="0"/>
          </a:p>
        </p:txBody>
      </p:sp>
      <p:sp>
        <p:nvSpPr>
          <p:cNvPr id="6" name="2 Marcador de contenido"/>
          <p:cNvSpPr txBox="1">
            <a:spLocks/>
          </p:cNvSpPr>
          <p:nvPr/>
        </p:nvSpPr>
        <p:spPr>
          <a:xfrm>
            <a:off x="5807967" y="3717032"/>
            <a:ext cx="4343565" cy="2592288"/>
          </a:xfrm>
          <a:prstGeom prst="rect">
            <a:avLst/>
          </a:prstGeom>
          <a:noFill/>
          <a:ln w="38100">
            <a:solidFill>
              <a:schemeClr val="accent6">
                <a:lumMod val="50000"/>
              </a:schemeClr>
            </a:solidFill>
          </a:ln>
        </p:spPr>
        <p:txBody>
          <a:bodyPr vert="horz" lIns="91440" tIns="45720" rIns="91440" bIns="45720" rtlCol="0">
            <a:normAutofit fontScale="25000" lnSpcReduction="2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lnSpc>
                <a:spcPct val="120000"/>
              </a:lnSpc>
              <a:buNone/>
            </a:pPr>
            <a:r>
              <a:rPr lang="es-MX" sz="8000" dirty="0">
                <a:latin typeface="Arial" pitchFamily="34" charset="0"/>
                <a:cs typeface="Arial" pitchFamily="34" charset="0"/>
              </a:rPr>
              <a:t>Respecto a los concordatos, su   origen se remonta a comienzos del siglo XII, y se aplica a ellos el derecho internacional, al igual que a las otras relaciones internacionales que mantiene con los Estados y las Organizaciones Internacionales. </a:t>
            </a:r>
          </a:p>
          <a:p>
            <a:pPr marL="114300" indent="0" algn="just">
              <a:buNone/>
            </a:pPr>
            <a:r>
              <a:rPr lang="es-MX" sz="8000" dirty="0">
                <a:latin typeface="Arial" pitchFamily="34" charset="0"/>
                <a:cs typeface="Arial" pitchFamily="34" charset="0"/>
              </a:rPr>
              <a:t> </a:t>
            </a:r>
          </a:p>
          <a:p>
            <a:endParaRPr lang="es-MX" dirty="0"/>
          </a:p>
        </p:txBody>
      </p:sp>
    </p:spTree>
    <p:extLst>
      <p:ext uri="{BB962C8B-B14F-4D97-AF65-F5344CB8AC3E}">
        <p14:creationId xmlns:p14="http://schemas.microsoft.com/office/powerpoint/2010/main" val="2449702428"/>
      </p:ext>
    </p:extLst>
  </p:cSld>
  <p:clrMapOvr>
    <a:masterClrMapping/>
  </p:clrMapOvr>
  <p:transition spd="slow">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063552" y="1484784"/>
            <a:ext cx="7848872" cy="1872208"/>
          </a:xfrm>
          <a:solidFill>
            <a:schemeClr val="accent2">
              <a:lumMod val="40000"/>
              <a:lumOff val="60000"/>
            </a:schemeClr>
          </a:solidFill>
          <a:ln>
            <a:solidFill>
              <a:schemeClr val="accent1">
                <a:lumMod val="75000"/>
              </a:schemeClr>
            </a:solidFill>
          </a:ln>
        </p:spPr>
        <p:txBody>
          <a:bodyPr>
            <a:normAutofit/>
          </a:bodyPr>
          <a:lstStyle/>
          <a:p>
            <a:pPr marL="114300" indent="0" algn="just">
              <a:buNone/>
            </a:pPr>
            <a:r>
              <a:rPr lang="es-MX" sz="2400" dirty="0">
                <a:latin typeface="Arial" pitchFamily="34" charset="0"/>
                <a:cs typeface="Arial" pitchFamily="34" charset="0"/>
              </a:rPr>
              <a:t>Actualmente los únicos estados que no mantienen relaciones con la Santa Sede son China, Corea del Norte, Laos, Birmania, Malasia, Afganistán, Arabia Saudita, Omán, Somalia y Mauritania. </a:t>
            </a: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algn="just">
              <a:buNone/>
            </a:pPr>
            <a:endParaRPr lang="es-MX" sz="2400" dirty="0">
              <a:latin typeface="Arial" pitchFamily="34" charset="0"/>
              <a:cs typeface="Arial" pitchFamily="34" charset="0"/>
            </a:endParaRPr>
          </a:p>
          <a:p>
            <a:pPr lvl="1" algn="just">
              <a:buNone/>
            </a:pPr>
            <a:endParaRPr lang="es-MX" sz="2600" i="1"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21</a:t>
            </a:fld>
            <a:endParaRPr lang="es-MX"/>
          </a:p>
        </p:txBody>
      </p:sp>
      <p:sp>
        <p:nvSpPr>
          <p:cNvPr id="4" name="1 Título"/>
          <p:cNvSpPr>
            <a:spLocks noGrp="1"/>
          </p:cNvSpPr>
          <p:nvPr>
            <p:ph type="title"/>
          </p:nvPr>
        </p:nvSpPr>
        <p:spPr>
          <a:xfrm>
            <a:off x="2063552" y="476672"/>
            <a:ext cx="3456384" cy="782960"/>
          </a:xfrm>
          <a:solidFill>
            <a:schemeClr val="accent2"/>
          </a:solidFill>
          <a:ln w="38100">
            <a:solidFill>
              <a:schemeClr val="accent1">
                <a:lumMod val="75000"/>
              </a:schemeClr>
            </a:solidFill>
          </a:ln>
        </p:spPr>
        <p:txBody>
          <a:bodyPr>
            <a:normAutofit/>
          </a:bodyPr>
          <a:lstStyle/>
          <a:p>
            <a:pPr algn="ctr"/>
            <a:r>
              <a:rPr lang="es-MX" sz="3200" b="1" dirty="0">
                <a:solidFill>
                  <a:schemeClr val="bg1"/>
                </a:solidFill>
                <a:latin typeface="Arial" pitchFamily="34" charset="0"/>
                <a:cs typeface="Arial" pitchFamily="34" charset="0"/>
              </a:rPr>
              <a:t>SANTA SEDE</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5681" y="3472086"/>
            <a:ext cx="5898199" cy="2621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335589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717800" y="2531533"/>
            <a:ext cx="6764867" cy="1862668"/>
          </a:xfrm>
          <a:solidFill>
            <a:schemeClr val="accent3"/>
          </a:solidFill>
          <a:ln w="38100">
            <a:solidFill>
              <a:schemeClr val="accent3">
                <a:lumMod val="50000"/>
              </a:schemeClr>
            </a:solidFill>
          </a:ln>
        </p:spPr>
        <p:txBody>
          <a:bodyPr anchor="ctr"/>
          <a:lstStyle/>
          <a:p>
            <a:pPr algn="ctr"/>
            <a:r>
              <a:rPr lang="es-MX" sz="5400" b="1" dirty="0" smtClean="0">
                <a:solidFill>
                  <a:schemeClr val="accent3">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Ciudad del Vaticano</a:t>
            </a:r>
            <a:endParaRPr lang="es-MX" sz="5400" b="1" dirty="0">
              <a:solidFill>
                <a:schemeClr val="accent3">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pPr/>
              <a:t>22</a:t>
            </a:fld>
            <a:endParaRPr lang="es-MX"/>
          </a:p>
        </p:txBody>
      </p:sp>
    </p:spTree>
    <p:extLst>
      <p:ext uri="{BB962C8B-B14F-4D97-AF65-F5344CB8AC3E}">
        <p14:creationId xmlns:p14="http://schemas.microsoft.com/office/powerpoint/2010/main" val="6226380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52596" y="1450917"/>
            <a:ext cx="8246533" cy="2592288"/>
          </a:xfrm>
          <a:solidFill>
            <a:schemeClr val="accent1">
              <a:lumMod val="20000"/>
              <a:lumOff val="80000"/>
            </a:schemeClr>
          </a:solidFill>
          <a:ln>
            <a:solidFill>
              <a:schemeClr val="accent1">
                <a:lumMod val="75000"/>
              </a:schemeClr>
            </a:solidFill>
          </a:ln>
        </p:spPr>
        <p:txBody>
          <a:bodyPr>
            <a:normAutofit/>
          </a:bodyPr>
          <a:lstStyle/>
          <a:p>
            <a:pPr marL="114300" indent="0" algn="just">
              <a:lnSpc>
                <a:spcPct val="150000"/>
              </a:lnSpc>
              <a:buNone/>
            </a:pPr>
            <a:r>
              <a:rPr lang="es-MX" sz="2000" dirty="0">
                <a:latin typeface="Arial" pitchFamily="34" charset="0"/>
                <a:cs typeface="Arial" pitchFamily="34" charset="0"/>
              </a:rPr>
              <a:t>La nueva naturaleza jurídica de esta nueva entidad ha sido muy discutida. Algunos autores la consideran como estado independiente unido a la Iglesia Católica por una unión personal o real. Otros, en cambio le niegan este carácter y la consideran como un simple territorio sobre el cual impera la iglesia.</a:t>
            </a: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23</a:t>
            </a:fld>
            <a:endParaRPr lang="es-MX"/>
          </a:p>
        </p:txBody>
      </p:sp>
      <p:sp>
        <p:nvSpPr>
          <p:cNvPr id="6" name="1 Título"/>
          <p:cNvSpPr>
            <a:spLocks noGrp="1"/>
          </p:cNvSpPr>
          <p:nvPr>
            <p:ph type="title"/>
          </p:nvPr>
        </p:nvSpPr>
        <p:spPr>
          <a:xfrm>
            <a:off x="1952596" y="404664"/>
            <a:ext cx="4863484" cy="936104"/>
          </a:xfrm>
          <a:solidFill>
            <a:schemeClr val="accent5"/>
          </a:solidFill>
          <a:ln>
            <a:solidFill>
              <a:schemeClr val="accent1">
                <a:lumMod val="75000"/>
              </a:schemeClr>
            </a:solidFill>
          </a:ln>
        </p:spPr>
        <p:txBody>
          <a:bodyPr>
            <a:normAutofit/>
          </a:bodyPr>
          <a:lstStyle/>
          <a:p>
            <a:pPr algn="ctr"/>
            <a:r>
              <a:rPr lang="es-MX" sz="3200" dirty="0">
                <a:solidFill>
                  <a:schemeClr val="bg1"/>
                </a:solidFill>
                <a:latin typeface="Arial" pitchFamily="34" charset="0"/>
                <a:cs typeface="Arial" pitchFamily="34" charset="0"/>
              </a:rPr>
              <a:t>CIUDAD DEL VATICANO </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5342" y="3905723"/>
            <a:ext cx="4536923" cy="2573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209920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63552" y="370715"/>
            <a:ext cx="4896544" cy="926976"/>
          </a:xfrm>
          <a:solidFill>
            <a:schemeClr val="accent3"/>
          </a:solidFill>
          <a:ln w="38100">
            <a:solidFill>
              <a:schemeClr val="accent1">
                <a:lumMod val="75000"/>
              </a:schemeClr>
            </a:solidFill>
          </a:ln>
        </p:spPr>
        <p:txBody>
          <a:bodyPr/>
          <a:lstStyle/>
          <a:p>
            <a:pPr algn="ctr"/>
            <a:r>
              <a:rPr lang="es-MX" sz="3200" b="1" dirty="0">
                <a:latin typeface="Arial" pitchFamily="34" charset="0"/>
                <a:cs typeface="Arial" pitchFamily="34" charset="0"/>
              </a:rPr>
              <a:t>CIUDAD DEL VATICANO</a:t>
            </a:r>
            <a:r>
              <a:rPr lang="es-MX" dirty="0" smtClean="0"/>
              <a:t> </a:t>
            </a:r>
            <a:endParaRPr lang="es-MX" dirty="0"/>
          </a:p>
        </p:txBody>
      </p:sp>
      <p:sp>
        <p:nvSpPr>
          <p:cNvPr id="3" name="2 Marcador de contenido"/>
          <p:cNvSpPr>
            <a:spLocks noGrp="1"/>
          </p:cNvSpPr>
          <p:nvPr>
            <p:ph idx="1"/>
          </p:nvPr>
        </p:nvSpPr>
        <p:spPr>
          <a:xfrm>
            <a:off x="1346200" y="1501635"/>
            <a:ext cx="9508067" cy="4176464"/>
          </a:xfrm>
          <a:solidFill>
            <a:schemeClr val="accent3">
              <a:lumMod val="40000"/>
              <a:lumOff val="60000"/>
            </a:schemeClr>
          </a:solidFill>
          <a:ln>
            <a:solidFill>
              <a:schemeClr val="accent1">
                <a:lumMod val="75000"/>
              </a:schemeClr>
            </a:solidFill>
          </a:ln>
        </p:spPr>
        <p:txBody>
          <a:bodyPr>
            <a:normAutofit/>
          </a:bodyPr>
          <a:lstStyle/>
          <a:p>
            <a:pPr marL="114300" indent="0" algn="just">
              <a:buNone/>
            </a:pPr>
            <a:r>
              <a:rPr lang="es-MX" sz="2400" dirty="0">
                <a:latin typeface="Arial" pitchFamily="34" charset="0"/>
                <a:cs typeface="Arial" pitchFamily="34" charset="0"/>
              </a:rPr>
              <a:t>La unidad de Italia, consumada en 1870, terminó con los Estados Pontificios, reduciéndolos a la Ciudad del Vaticano, y este problema no fue resuelto sino hasta el Tratado de Letrán.</a:t>
            </a:r>
          </a:p>
          <a:p>
            <a:pPr marL="114300" indent="0" algn="just">
              <a:buNone/>
            </a:pPr>
            <a:r>
              <a:rPr lang="es-MX" sz="2400" dirty="0">
                <a:latin typeface="Arial" pitchFamily="34" charset="0"/>
                <a:cs typeface="Arial" pitchFamily="34" charset="0"/>
              </a:rPr>
              <a:t>Sin embargo, en 1871, el Estado Italiano otorgó a la Santa Sede la llamada “Ley de Garantías”, por la cual reconocía el carácter especial del Papa y aseguraba su independencia absoluta respecto al jefe del Estado Italiano. Esta ley nunca fue reconocida por los papas.</a:t>
            </a:r>
          </a:p>
          <a:p>
            <a:pPr algn="just"/>
            <a:endParaRPr lang="es-MX" dirty="0"/>
          </a:p>
        </p:txBody>
      </p:sp>
      <p:sp>
        <p:nvSpPr>
          <p:cNvPr id="4" name="3 Marcador de número de diapositiva"/>
          <p:cNvSpPr>
            <a:spLocks noGrp="1"/>
          </p:cNvSpPr>
          <p:nvPr>
            <p:ph type="sldNum" sz="quarter" idx="12"/>
          </p:nvPr>
        </p:nvSpPr>
        <p:spPr/>
        <p:txBody>
          <a:bodyPr/>
          <a:lstStyle/>
          <a:p>
            <a:fld id="{559A74B9-CAFF-4650-A221-91685748E060}" type="slidenum">
              <a:rPr lang="es-MX" smtClean="0"/>
              <a:t>24</a:t>
            </a:fld>
            <a:endParaRPr lang="es-MX"/>
          </a:p>
        </p:txBody>
      </p:sp>
      <p:pic>
        <p:nvPicPr>
          <p:cNvPr id="5" name="Imagen 4"/>
          <p:cNvPicPr>
            <a:picLocks noChangeAspect="1"/>
          </p:cNvPicPr>
          <p:nvPr/>
        </p:nvPicPr>
        <p:blipFill>
          <a:blip r:embed="rId2"/>
          <a:stretch>
            <a:fillRect/>
          </a:stretch>
        </p:blipFill>
        <p:spPr>
          <a:xfrm>
            <a:off x="3911428" y="4212903"/>
            <a:ext cx="3962743" cy="2530059"/>
          </a:xfrm>
          <a:prstGeom prst="rect">
            <a:avLst/>
          </a:prstGeom>
          <a:ln>
            <a:noFill/>
          </a:ln>
          <a:effectLst>
            <a:softEdge rad="112500"/>
          </a:effectLst>
        </p:spPr>
      </p:pic>
    </p:spTree>
    <p:extLst>
      <p:ext uri="{BB962C8B-B14F-4D97-AF65-F5344CB8AC3E}">
        <p14:creationId xmlns:p14="http://schemas.microsoft.com/office/powerpoint/2010/main" val="412533609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63552" y="457862"/>
            <a:ext cx="5472608" cy="882906"/>
          </a:xfrm>
          <a:solidFill>
            <a:schemeClr val="accent6"/>
          </a:solidFill>
          <a:ln>
            <a:solidFill>
              <a:schemeClr val="accent1">
                <a:lumMod val="75000"/>
              </a:schemeClr>
            </a:solidFill>
          </a:ln>
        </p:spPr>
        <p:txBody>
          <a:bodyPr>
            <a:noAutofit/>
          </a:bodyPr>
          <a:lstStyle/>
          <a:p>
            <a:pPr algn="ctr"/>
            <a:r>
              <a:rPr lang="es-MX" sz="2400" dirty="0">
                <a:solidFill>
                  <a:schemeClr val="bg1"/>
                </a:solidFill>
                <a:latin typeface="Arial" pitchFamily="34" charset="0"/>
                <a:cs typeface="Arial" pitchFamily="34" charset="0"/>
              </a:rPr>
              <a:t/>
            </a:r>
            <a:br>
              <a:rPr lang="es-MX" sz="2400" dirty="0">
                <a:solidFill>
                  <a:schemeClr val="bg1"/>
                </a:solidFill>
                <a:latin typeface="Arial" pitchFamily="34" charset="0"/>
                <a:cs typeface="Arial" pitchFamily="34" charset="0"/>
              </a:rPr>
            </a:br>
            <a:r>
              <a:rPr lang="es-MX" sz="3200" b="1" dirty="0">
                <a:solidFill>
                  <a:schemeClr val="bg1"/>
                </a:solidFill>
                <a:effectLst>
                  <a:outerShdw blurRad="38100" dist="38100" dir="2700000" algn="tl">
                    <a:srgbClr val="000000">
                      <a:alpha val="43137"/>
                    </a:srgbClr>
                  </a:outerShdw>
                </a:effectLst>
                <a:latin typeface="Arial" pitchFamily="34" charset="0"/>
                <a:cs typeface="Arial" pitchFamily="34" charset="0"/>
              </a:rPr>
              <a:t>CIUDAD DEL VATICANO</a:t>
            </a:r>
            <a:r>
              <a:rPr lang="es-MX" sz="3200" b="1" dirty="0">
                <a:solidFill>
                  <a:schemeClr val="bg1"/>
                </a:solidFill>
                <a:effectLst>
                  <a:outerShdw blurRad="38100" dist="38100" dir="2700000" algn="tl">
                    <a:srgbClr val="000000">
                      <a:alpha val="43137"/>
                    </a:srgbClr>
                  </a:outerShdw>
                </a:effectLst>
              </a:rPr>
              <a:t/>
            </a:r>
            <a:br>
              <a:rPr lang="es-MX" sz="3200" b="1" dirty="0">
                <a:solidFill>
                  <a:schemeClr val="bg1"/>
                </a:solidFill>
                <a:effectLst>
                  <a:outerShdw blurRad="38100" dist="38100" dir="2700000" algn="tl">
                    <a:srgbClr val="000000">
                      <a:alpha val="43137"/>
                    </a:srgbClr>
                  </a:outerShdw>
                </a:effectLst>
              </a:rPr>
            </a:br>
            <a:endParaRPr lang="es-MX" sz="3200" b="1" dirty="0">
              <a:solidFill>
                <a:schemeClr val="bg1"/>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1473200" y="1552598"/>
            <a:ext cx="9271000" cy="1944216"/>
          </a:xfrm>
          <a:solidFill>
            <a:schemeClr val="accent6">
              <a:lumMod val="60000"/>
              <a:lumOff val="40000"/>
            </a:schemeClr>
          </a:solidFill>
        </p:spPr>
        <p:txBody>
          <a:bodyPr>
            <a:normAutofit lnSpcReduction="10000"/>
          </a:bodyPr>
          <a:lstStyle/>
          <a:p>
            <a:pPr marL="114300" indent="0" algn="just">
              <a:buNone/>
            </a:pPr>
            <a:r>
              <a:rPr lang="es-MX" dirty="0"/>
              <a:t>El Tratado de Letrán es firmado por Pietro </a:t>
            </a:r>
            <a:r>
              <a:rPr lang="es-MX" dirty="0" err="1"/>
              <a:t>Gasparri</a:t>
            </a:r>
            <a:r>
              <a:rPr lang="es-MX" dirty="0"/>
              <a:t>, en representación de la Santa Sede, y Benito Mussolini, primer ministro italiano, el 11 de febrero de 1929, durante el pontificado de Pío XI. Con este pacto se dio por terminada la disputa con Italia que existía desde 1870. Con el reconocimiento de este minúsculo Estado, el concordato garantizó la total independencia del Papa.</a:t>
            </a:r>
          </a:p>
          <a:p>
            <a:pPr marL="114300" indent="0" algn="just">
              <a:buNone/>
            </a:pPr>
            <a:endParaRPr lang="es-MX" dirty="0"/>
          </a:p>
        </p:txBody>
      </p:sp>
      <p:sp>
        <p:nvSpPr>
          <p:cNvPr id="4" name="3 Marcador de número de diapositiva"/>
          <p:cNvSpPr>
            <a:spLocks noGrp="1"/>
          </p:cNvSpPr>
          <p:nvPr>
            <p:ph type="sldNum" sz="quarter" idx="12"/>
          </p:nvPr>
        </p:nvSpPr>
        <p:spPr/>
        <p:txBody>
          <a:bodyPr/>
          <a:lstStyle/>
          <a:p>
            <a:fld id="{559A74B9-CAFF-4650-A221-91685748E060}" type="slidenum">
              <a:rPr lang="es-MX" smtClean="0"/>
              <a:t>25</a:t>
            </a:fld>
            <a:endParaRPr lang="es-MX"/>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3199" y="3742432"/>
            <a:ext cx="4157133"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2 Marcador de contenido"/>
          <p:cNvSpPr txBox="1">
            <a:spLocks/>
          </p:cNvSpPr>
          <p:nvPr/>
        </p:nvSpPr>
        <p:spPr>
          <a:xfrm>
            <a:off x="6002867" y="3742432"/>
            <a:ext cx="4741332" cy="2736304"/>
          </a:xfrm>
          <a:prstGeom prst="rect">
            <a:avLst/>
          </a:prstGeom>
          <a:noFill/>
          <a:ln w="38100">
            <a:solidFill>
              <a:schemeClr val="accent6">
                <a:lumMod val="50000"/>
              </a:schemeClr>
            </a:solidFill>
          </a:ln>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Font typeface="Arial" pitchFamily="34" charset="0"/>
              <a:buNone/>
            </a:pPr>
            <a:r>
              <a:rPr lang="es-MX" sz="1800" dirty="0" smtClean="0">
                <a:latin typeface="Arial" pitchFamily="34" charset="0"/>
                <a:cs typeface="Arial" pitchFamily="34" charset="0"/>
              </a:rPr>
              <a:t>Lo cierto es que el Estado Ciudad del Vaticano posee características peculiares: </a:t>
            </a:r>
          </a:p>
          <a:p>
            <a:pPr algn="just">
              <a:buFont typeface="Wingdings" pitchFamily="2" charset="2"/>
              <a:buChar char="§"/>
            </a:pPr>
            <a:r>
              <a:rPr lang="es-MX" sz="1800" dirty="0" smtClean="0">
                <a:latin typeface="Arial" pitchFamily="34" charset="0"/>
                <a:cs typeface="Arial" pitchFamily="34" charset="0"/>
              </a:rPr>
              <a:t>Un territorio de 44 hectáreas</a:t>
            </a:r>
          </a:p>
          <a:p>
            <a:pPr algn="just">
              <a:buFont typeface="Wingdings" pitchFamily="2" charset="2"/>
              <a:buChar char="§"/>
            </a:pPr>
            <a:r>
              <a:rPr lang="es-MX" sz="1800" dirty="0" smtClean="0">
                <a:latin typeface="Arial" pitchFamily="34" charset="0"/>
                <a:cs typeface="Arial" pitchFamily="34" charset="0"/>
              </a:rPr>
              <a:t>Su nacionalidad se otorgan en razón del cargo eclesiástico </a:t>
            </a:r>
          </a:p>
          <a:p>
            <a:pPr algn="just">
              <a:buFont typeface="Wingdings" pitchFamily="2" charset="2"/>
              <a:buChar char="§"/>
            </a:pPr>
            <a:r>
              <a:rPr lang="es-MX" sz="1800" dirty="0" smtClean="0">
                <a:latin typeface="Arial" pitchFamily="34" charset="0"/>
                <a:cs typeface="Arial" pitchFamily="34" charset="0"/>
              </a:rPr>
              <a:t>El fin que persigue es servir de asiento territorial a la Santa Sede. </a:t>
            </a:r>
          </a:p>
          <a:p>
            <a:endParaRPr lang="es-MX" dirty="0"/>
          </a:p>
        </p:txBody>
      </p:sp>
    </p:spTree>
    <p:extLst>
      <p:ext uri="{BB962C8B-B14F-4D97-AF65-F5344CB8AC3E}">
        <p14:creationId xmlns:p14="http://schemas.microsoft.com/office/powerpoint/2010/main" val="2983621077"/>
      </p:ext>
    </p:extLst>
  </p:cSld>
  <p:clrMapOvr>
    <a:masterClrMapping/>
  </p:clrMapOvr>
  <p:transition spd="slow">
    <p:cov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27200" y="2255248"/>
            <a:ext cx="8661400" cy="4077819"/>
          </a:xfrm>
          <a:solidFill>
            <a:schemeClr val="accent2">
              <a:lumMod val="40000"/>
              <a:lumOff val="60000"/>
            </a:schemeClr>
          </a:solidFill>
          <a:ln>
            <a:solidFill>
              <a:schemeClr val="accent1">
                <a:lumMod val="75000"/>
              </a:schemeClr>
            </a:solidFill>
          </a:ln>
        </p:spPr>
        <p:txBody>
          <a:bodyPr>
            <a:normAutofit/>
          </a:bodyPr>
          <a:lstStyle/>
          <a:p>
            <a:pPr marL="114300" indent="0" algn="just">
              <a:buNone/>
            </a:pPr>
            <a:r>
              <a:rPr lang="es-MX" dirty="0">
                <a:latin typeface="Arial" pitchFamily="34" charset="0"/>
                <a:cs typeface="Arial" pitchFamily="34" charset="0"/>
              </a:rPr>
              <a:t>El Estado de la Ciudad del Vaticano alberga a la Santa Sede, máxima institución de gobierno de la Iglesia Católica. Aunque los dos nombres «Ciudad del Vaticano» y «Santa Sede» se utilizan a menudo como si fueran equivalentes, el primero se refiere al estado independiente y a su territorio, mientras que el segundo se refiere a la institución que dirige la Iglesia y que tiene personalidad jurídica propia de Derecho Internacional. </a:t>
            </a:r>
            <a:endParaRPr lang="es-MX" dirty="0" smtClean="0">
              <a:latin typeface="Arial" pitchFamily="34" charset="0"/>
              <a:cs typeface="Arial" pitchFamily="34" charset="0"/>
            </a:endParaRPr>
          </a:p>
          <a:p>
            <a:pPr marL="114300" indent="0" algn="just">
              <a:buNone/>
            </a:pPr>
            <a:r>
              <a:rPr lang="es-MX" dirty="0" smtClean="0">
                <a:latin typeface="Arial" pitchFamily="34" charset="0"/>
                <a:cs typeface="Arial" pitchFamily="34" charset="0"/>
              </a:rPr>
              <a:t>En </a:t>
            </a:r>
            <a:r>
              <a:rPr lang="es-MX" dirty="0">
                <a:latin typeface="Arial" pitchFamily="34" charset="0"/>
                <a:cs typeface="Arial" pitchFamily="34" charset="0"/>
              </a:rPr>
              <a:t>rigor, es la Santa Sede, y no el Estado Vaticano, la que mantiene relaciones diplomáticas con los demás países del mundo. Por otro lado, el Vaticano es quien da el soporte temporal y soberano (sustrato territorial) para la actividad de la Santa Sede.</a:t>
            </a: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algn="just">
              <a:buNone/>
            </a:pPr>
            <a:endParaRPr lang="es-MX" sz="2400" dirty="0">
              <a:latin typeface="Arial" pitchFamily="34" charset="0"/>
              <a:cs typeface="Arial" pitchFamily="34" charset="0"/>
            </a:endParaRPr>
          </a:p>
          <a:p>
            <a:pPr lvl="1" algn="just">
              <a:buNone/>
            </a:pPr>
            <a:endParaRPr lang="es-MX" sz="2600" i="1"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26</a:t>
            </a:fld>
            <a:endParaRPr lang="es-MX"/>
          </a:p>
        </p:txBody>
      </p:sp>
      <p:sp>
        <p:nvSpPr>
          <p:cNvPr id="4" name="1 Título"/>
          <p:cNvSpPr>
            <a:spLocks noGrp="1"/>
          </p:cNvSpPr>
          <p:nvPr>
            <p:ph type="title"/>
          </p:nvPr>
        </p:nvSpPr>
        <p:spPr>
          <a:xfrm>
            <a:off x="2664686" y="722204"/>
            <a:ext cx="4824536" cy="782960"/>
          </a:xfrm>
          <a:solidFill>
            <a:schemeClr val="accent2"/>
          </a:solidFill>
          <a:ln w="38100">
            <a:solidFill>
              <a:schemeClr val="accent1">
                <a:lumMod val="75000"/>
              </a:schemeClr>
            </a:solidFill>
          </a:ln>
        </p:spPr>
        <p:txBody>
          <a:bodyPr>
            <a:normAutofit/>
          </a:bodyPr>
          <a:lstStyle/>
          <a:p>
            <a:pPr algn="ctr"/>
            <a:r>
              <a:rPr lang="es-MX" sz="3200" b="1" dirty="0">
                <a:solidFill>
                  <a:schemeClr val="bg1"/>
                </a:solidFill>
                <a:latin typeface="Arial" pitchFamily="34" charset="0"/>
                <a:cs typeface="Arial" pitchFamily="34" charset="0"/>
              </a:rPr>
              <a:t>CIUDAD DEL VATICANO</a:t>
            </a:r>
          </a:p>
        </p:txBody>
      </p:sp>
      <p:pic>
        <p:nvPicPr>
          <p:cNvPr id="5" name="Imagen 4"/>
          <p:cNvPicPr>
            <a:picLocks noChangeAspect="1"/>
          </p:cNvPicPr>
          <p:nvPr/>
        </p:nvPicPr>
        <p:blipFill>
          <a:blip r:embed="rId2"/>
          <a:stretch>
            <a:fillRect/>
          </a:stretch>
        </p:blipFill>
        <p:spPr>
          <a:xfrm>
            <a:off x="8155360" y="430635"/>
            <a:ext cx="1621677" cy="1798476"/>
          </a:xfrm>
          <a:prstGeom prst="rect">
            <a:avLst/>
          </a:prstGeom>
        </p:spPr>
      </p:pic>
    </p:spTree>
    <p:extLst>
      <p:ext uri="{BB962C8B-B14F-4D97-AF65-F5344CB8AC3E}">
        <p14:creationId xmlns:p14="http://schemas.microsoft.com/office/powerpoint/2010/main" val="155029024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81416" y="1277888"/>
            <a:ext cx="4049383" cy="1215008"/>
          </a:xfrm>
          <a:solidFill>
            <a:schemeClr val="accent3"/>
          </a:solidFill>
          <a:ln w="38100">
            <a:solidFill>
              <a:schemeClr val="accent1">
                <a:lumMod val="75000"/>
              </a:schemeClr>
            </a:solidFill>
          </a:ln>
        </p:spPr>
        <p:txBody>
          <a:bodyPr/>
          <a:lstStyle/>
          <a:p>
            <a:pPr algn="ctr"/>
            <a:r>
              <a:rPr lang="es-MX" sz="3200" b="1" dirty="0">
                <a:latin typeface="Arial" pitchFamily="34" charset="0"/>
                <a:cs typeface="Arial" pitchFamily="34" charset="0"/>
              </a:rPr>
              <a:t>CIUDAD DEL VATICANO</a:t>
            </a:r>
            <a:r>
              <a:rPr lang="es-MX" dirty="0" smtClean="0"/>
              <a:t> </a:t>
            </a:r>
            <a:endParaRPr lang="es-MX" dirty="0"/>
          </a:p>
        </p:txBody>
      </p:sp>
      <p:sp>
        <p:nvSpPr>
          <p:cNvPr id="3" name="2 Marcador de contenido"/>
          <p:cNvSpPr>
            <a:spLocks noGrp="1"/>
          </p:cNvSpPr>
          <p:nvPr>
            <p:ph idx="1"/>
          </p:nvPr>
        </p:nvSpPr>
        <p:spPr>
          <a:xfrm>
            <a:off x="5461000" y="997335"/>
            <a:ext cx="4978400" cy="3456136"/>
          </a:xfrm>
          <a:solidFill>
            <a:schemeClr val="accent3">
              <a:lumMod val="40000"/>
              <a:lumOff val="60000"/>
            </a:schemeClr>
          </a:solidFill>
          <a:ln>
            <a:solidFill>
              <a:schemeClr val="accent1">
                <a:lumMod val="75000"/>
              </a:schemeClr>
            </a:solidFill>
          </a:ln>
        </p:spPr>
        <p:txBody>
          <a:bodyPr>
            <a:normAutofit/>
          </a:bodyPr>
          <a:lstStyle/>
          <a:p>
            <a:pPr marL="114300" indent="0" algn="just">
              <a:buNone/>
            </a:pPr>
            <a:r>
              <a:rPr lang="es-MX" dirty="0"/>
              <a:t>La Guardia Suiza es el cuerpo militar encargado de la seguridad de la Ciudad del Vaticano. Está tiene su cuartel frente al Palacio Apostólico Pontificio. Según el Tratado de Letrán, se ha establecido que la Policía italiana custodie, junto con la Guardia Suiza y los Servicios Vaticanos de Seguridad, la Plaza de San Pedro.</a:t>
            </a: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27</a:t>
            </a:fld>
            <a:endParaRPr lang="es-MX"/>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6040" y="4518286"/>
            <a:ext cx="3024336" cy="2007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9965" y="2755658"/>
            <a:ext cx="4040833" cy="2748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353965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540933" y="1484784"/>
            <a:ext cx="9110134" cy="2016224"/>
          </a:xfrm>
          <a:solidFill>
            <a:schemeClr val="accent2">
              <a:lumMod val="20000"/>
              <a:lumOff val="80000"/>
            </a:schemeClr>
          </a:solidFill>
          <a:ln>
            <a:solidFill>
              <a:schemeClr val="accent1">
                <a:lumMod val="75000"/>
              </a:schemeClr>
            </a:solidFill>
          </a:ln>
        </p:spPr>
        <p:txBody>
          <a:bodyPr>
            <a:normAutofit fontScale="85000" lnSpcReduction="20000"/>
          </a:bodyPr>
          <a:lstStyle/>
          <a:p>
            <a:pPr marL="114300" indent="0" algn="just">
              <a:buNone/>
            </a:pPr>
            <a:endParaRPr lang="es-MX" sz="2400" dirty="0">
              <a:latin typeface="Arial" pitchFamily="34" charset="0"/>
              <a:cs typeface="Arial" pitchFamily="34" charset="0"/>
            </a:endParaRPr>
          </a:p>
          <a:p>
            <a:pPr marL="114300" indent="0" algn="just">
              <a:buNone/>
            </a:pPr>
            <a:r>
              <a:rPr lang="es-MX" sz="2400" dirty="0">
                <a:latin typeface="Arial" pitchFamily="34" charset="0"/>
                <a:cs typeface="Arial" pitchFamily="34" charset="0"/>
              </a:rPr>
              <a:t>Al igual que la Santa Sede, la Ciudad del Vaticano celebra tratados internacionales, es miembro de organismos internacionales como la UPT, UIT, OMPI y UNIDROIT. El Vaticano no posee representación diplomática ni consular propia. </a:t>
            </a:r>
          </a:p>
          <a:p>
            <a:pPr marL="114300" indent="0" algn="just">
              <a:buNone/>
            </a:pPr>
            <a:r>
              <a:rPr lang="es-MX" sz="2400" dirty="0">
                <a:latin typeface="Arial" pitchFamily="34" charset="0"/>
                <a:cs typeface="Arial" pitchFamily="34" charset="0"/>
              </a:rPr>
              <a:t>En lo que se refiere a las relaciones diplomáticas se hallan a cargo de la Santa Sede.  </a:t>
            </a: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algn="just">
              <a:buNone/>
            </a:pPr>
            <a:endParaRPr lang="es-MX" sz="2400" dirty="0">
              <a:latin typeface="Arial" pitchFamily="34" charset="0"/>
              <a:cs typeface="Arial" pitchFamily="34" charset="0"/>
            </a:endParaRPr>
          </a:p>
          <a:p>
            <a:pPr lvl="1" algn="just">
              <a:buNone/>
            </a:pPr>
            <a:endParaRPr lang="es-MX" sz="2600" i="1"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28</a:t>
            </a:fld>
            <a:endParaRPr lang="es-MX"/>
          </a:p>
        </p:txBody>
      </p:sp>
      <p:sp>
        <p:nvSpPr>
          <p:cNvPr id="4" name="1 Título"/>
          <p:cNvSpPr>
            <a:spLocks noGrp="1"/>
          </p:cNvSpPr>
          <p:nvPr>
            <p:ph type="title"/>
          </p:nvPr>
        </p:nvSpPr>
        <p:spPr>
          <a:xfrm>
            <a:off x="2063552" y="476672"/>
            <a:ext cx="4752528" cy="782960"/>
          </a:xfrm>
          <a:solidFill>
            <a:schemeClr val="accent2"/>
          </a:solidFill>
          <a:ln w="38100">
            <a:solidFill>
              <a:schemeClr val="accent1">
                <a:lumMod val="75000"/>
              </a:schemeClr>
            </a:solidFill>
          </a:ln>
        </p:spPr>
        <p:txBody>
          <a:bodyPr>
            <a:normAutofit/>
          </a:bodyPr>
          <a:lstStyle/>
          <a:p>
            <a:pPr algn="ctr"/>
            <a:r>
              <a:rPr lang="es-MX" sz="3200" b="1" dirty="0">
                <a:solidFill>
                  <a:schemeClr val="bg1"/>
                </a:solidFill>
                <a:latin typeface="Arial" pitchFamily="34" charset="0"/>
                <a:cs typeface="Arial" pitchFamily="34" charset="0"/>
              </a:rPr>
              <a:t>CIUDAD DEL VATICANO</a:t>
            </a:r>
          </a:p>
        </p:txBody>
      </p:sp>
      <p:sp>
        <p:nvSpPr>
          <p:cNvPr id="6" name="2 Marcador de contenido"/>
          <p:cNvSpPr txBox="1">
            <a:spLocks/>
          </p:cNvSpPr>
          <p:nvPr/>
        </p:nvSpPr>
        <p:spPr>
          <a:xfrm>
            <a:off x="1540933" y="3645024"/>
            <a:ext cx="5164667" cy="1584176"/>
          </a:xfrm>
          <a:prstGeom prst="rect">
            <a:avLst/>
          </a:prstGeom>
          <a:solidFill>
            <a:schemeClr val="accent2">
              <a:lumMod val="60000"/>
              <a:lumOff val="40000"/>
            </a:schemeClr>
          </a:solidFill>
          <a:ln>
            <a:solidFill>
              <a:schemeClr val="accent1">
                <a:lumMod val="75000"/>
              </a:schemeClr>
            </a:solidFill>
          </a:ln>
        </p:spPr>
        <p:txBody>
          <a:bodyPr vert="horz" lIns="91440" tIns="45720" rIns="91440" bIns="45720" rtlCol="0">
            <a:normAutofit fontScale="77500" lnSpcReduction="2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None/>
            </a:pPr>
            <a:endParaRPr lang="es-MX" sz="2400" dirty="0">
              <a:latin typeface="Arial" pitchFamily="34" charset="0"/>
              <a:cs typeface="Arial" pitchFamily="34" charset="0"/>
            </a:endParaRPr>
          </a:p>
          <a:p>
            <a:pPr marL="114300" indent="0" algn="just">
              <a:buNone/>
            </a:pPr>
            <a:r>
              <a:rPr lang="es-MX" sz="2400" dirty="0">
                <a:latin typeface="Arial" pitchFamily="34" charset="0"/>
                <a:cs typeface="Arial" pitchFamily="34" charset="0"/>
              </a:rPr>
              <a:t>Sin entrar en la discusión doctrinal de si es o no estado puede concluirse que la Ciudad del Vaticano posee una personalidad jurídica internacional. </a:t>
            </a:r>
          </a:p>
          <a:p>
            <a:pPr marL="114300" indent="0" algn="just">
              <a:buNone/>
            </a:pPr>
            <a:r>
              <a:rPr lang="es-MX" sz="2000" dirty="0">
                <a:latin typeface="Arial" pitchFamily="34" charset="0"/>
                <a:cs typeface="Arial" pitchFamily="34" charset="0"/>
              </a:rPr>
              <a:t> </a:t>
            </a: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algn="just">
              <a:buFont typeface="Arial" pitchFamily="34" charset="0"/>
              <a:buNone/>
            </a:pPr>
            <a:endParaRPr lang="es-MX" sz="2400" dirty="0">
              <a:latin typeface="Arial" pitchFamily="34" charset="0"/>
              <a:cs typeface="Arial" pitchFamily="34" charset="0"/>
            </a:endParaRPr>
          </a:p>
          <a:p>
            <a:pPr lvl="1" algn="just">
              <a:buFont typeface="Arial" pitchFamily="34" charset="0"/>
              <a:buNone/>
            </a:pPr>
            <a:endParaRPr lang="es-MX" sz="2600" i="1" dirty="0">
              <a:latin typeface="Arial" pitchFamily="34" charset="0"/>
              <a:cs typeface="Arial" pitchFamily="34" charset="0"/>
            </a:endParaRPr>
          </a:p>
        </p:txBody>
      </p:sp>
      <p:pic>
        <p:nvPicPr>
          <p:cNvPr id="5" name="Imagen 4"/>
          <p:cNvPicPr>
            <a:picLocks noChangeAspect="1"/>
          </p:cNvPicPr>
          <p:nvPr/>
        </p:nvPicPr>
        <p:blipFill>
          <a:blip r:embed="rId2"/>
          <a:stretch>
            <a:fillRect/>
          </a:stretch>
        </p:blipFill>
        <p:spPr>
          <a:xfrm>
            <a:off x="7366092" y="3122363"/>
            <a:ext cx="2853175" cy="3322608"/>
          </a:xfrm>
          <a:prstGeom prst="rect">
            <a:avLst/>
          </a:prstGeom>
        </p:spPr>
      </p:pic>
    </p:spTree>
    <p:extLst>
      <p:ext uri="{BB962C8B-B14F-4D97-AF65-F5344CB8AC3E}">
        <p14:creationId xmlns:p14="http://schemas.microsoft.com/office/powerpoint/2010/main" val="89968064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0515" y="84667"/>
            <a:ext cx="5747693" cy="6789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contenido"/>
          <p:cNvSpPr>
            <a:spLocks noGrp="1"/>
          </p:cNvSpPr>
          <p:nvPr>
            <p:ph idx="1"/>
          </p:nvPr>
        </p:nvSpPr>
        <p:spPr>
          <a:xfrm>
            <a:off x="7315367" y="2052299"/>
            <a:ext cx="3456384" cy="2808312"/>
          </a:xfrm>
          <a:gradFill flip="none" rotWithShape="1">
            <a:gsLst>
              <a:gs pos="0">
                <a:schemeClr val="accent3">
                  <a:lumMod val="40000"/>
                  <a:lumOff val="60000"/>
                  <a:shade val="30000"/>
                  <a:satMod val="115000"/>
                </a:schemeClr>
              </a:gs>
              <a:gs pos="50000">
                <a:schemeClr val="accent3">
                  <a:lumMod val="40000"/>
                  <a:lumOff val="60000"/>
                  <a:shade val="67500"/>
                  <a:satMod val="115000"/>
                </a:schemeClr>
              </a:gs>
              <a:gs pos="100000">
                <a:schemeClr val="accent3">
                  <a:lumMod val="40000"/>
                  <a:lumOff val="60000"/>
                  <a:shade val="100000"/>
                  <a:satMod val="115000"/>
                </a:schemeClr>
              </a:gs>
            </a:gsLst>
            <a:lin ang="10800000" scaled="1"/>
            <a:tileRect/>
          </a:gradFill>
          <a:ln>
            <a:noFill/>
          </a:ln>
        </p:spPr>
        <p:txBody>
          <a:bodyPr>
            <a:normAutofit fontScale="92500"/>
          </a:bodyPr>
          <a:lstStyle/>
          <a:p>
            <a:pPr marL="114300" indent="0" algn="just">
              <a:buNone/>
            </a:pPr>
            <a:r>
              <a:rPr lang="es-MX" sz="2400" dirty="0"/>
              <a:t>Ahora bien el tema de la relación entre la Santa Sede y la Ciudad del Vaticano ha dado origen a numerosos estudios pendientes a determinar sus características  jurídicas. </a:t>
            </a:r>
          </a:p>
        </p:txBody>
      </p:sp>
      <p:sp>
        <p:nvSpPr>
          <p:cNvPr id="2" name="1 Título"/>
          <p:cNvSpPr>
            <a:spLocks noGrp="1"/>
          </p:cNvSpPr>
          <p:nvPr>
            <p:ph type="title"/>
          </p:nvPr>
        </p:nvSpPr>
        <p:spPr>
          <a:xfrm>
            <a:off x="988285" y="1299094"/>
            <a:ext cx="3168352" cy="782960"/>
          </a:xfrm>
          <a:solidFill>
            <a:schemeClr val="accent3"/>
          </a:solidFill>
          <a:ln w="38100">
            <a:solidFill>
              <a:schemeClr val="accent1">
                <a:lumMod val="75000"/>
              </a:schemeClr>
            </a:solidFill>
          </a:ln>
        </p:spPr>
        <p:txBody>
          <a:bodyPr/>
          <a:lstStyle/>
          <a:p>
            <a:pPr algn="ctr"/>
            <a:r>
              <a:rPr lang="es-MX" sz="3000" b="1" dirty="0">
                <a:latin typeface="Arial" pitchFamily="34" charset="0"/>
                <a:cs typeface="Arial" pitchFamily="34" charset="0"/>
              </a:rPr>
              <a:t>SANTA SEDE</a:t>
            </a:r>
            <a:r>
              <a:rPr lang="es-MX" sz="3000" dirty="0"/>
              <a:t> </a:t>
            </a: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29</a:t>
            </a:fld>
            <a:endParaRPr lang="es-MX"/>
          </a:p>
        </p:txBody>
      </p:sp>
      <p:sp>
        <p:nvSpPr>
          <p:cNvPr id="6" name="1 Título"/>
          <p:cNvSpPr txBox="1">
            <a:spLocks/>
          </p:cNvSpPr>
          <p:nvPr/>
        </p:nvSpPr>
        <p:spPr>
          <a:xfrm>
            <a:off x="992554" y="3942184"/>
            <a:ext cx="3060339" cy="1070992"/>
          </a:xfrm>
          <a:prstGeom prst="rect">
            <a:avLst/>
          </a:prstGeom>
          <a:solidFill>
            <a:schemeClr val="accent3"/>
          </a:solidFill>
          <a:ln w="38100">
            <a:solidFill>
              <a:schemeClr val="accent1">
                <a:lumMod val="75000"/>
              </a:schemeClr>
            </a:solidFill>
          </a:ln>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r>
              <a:rPr lang="es-MX" sz="3000" b="1" dirty="0">
                <a:latin typeface="Arial" pitchFamily="34" charset="0"/>
                <a:cs typeface="Arial" pitchFamily="34" charset="0"/>
              </a:rPr>
              <a:t>CIUDAD DEL VATICANO</a:t>
            </a:r>
            <a:r>
              <a:rPr lang="es-MX" sz="3000" dirty="0"/>
              <a:t> </a:t>
            </a:r>
          </a:p>
        </p:txBody>
      </p:sp>
    </p:spTree>
    <p:extLst>
      <p:ext uri="{BB962C8B-B14F-4D97-AF65-F5344CB8AC3E}">
        <p14:creationId xmlns:p14="http://schemas.microsoft.com/office/powerpoint/2010/main" val="301588212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00056" y="260648"/>
            <a:ext cx="2857496" cy="936104"/>
          </a:xfrm>
        </p:spPr>
        <p:txBody>
          <a:bodyPr>
            <a:normAutofit fontScale="90000"/>
          </a:bodyPr>
          <a:lstStyle/>
          <a:p>
            <a:pPr algn="r"/>
            <a:r>
              <a:rPr lang="es-ES" sz="3100" dirty="0"/>
              <a:t/>
            </a:r>
            <a:br>
              <a:rPr lang="es-ES" sz="3100" dirty="0"/>
            </a:br>
            <a:r>
              <a:rPr lang="es-ES" sz="2000" dirty="0">
                <a:solidFill>
                  <a:schemeClr val="tx1">
                    <a:lumMod val="75000"/>
                    <a:lumOff val="25000"/>
                  </a:schemeClr>
                </a:solidFill>
              </a:rPr>
              <a:t>F</a:t>
            </a:r>
            <a:r>
              <a:rPr lang="es-ES" sz="1600" dirty="0">
                <a:solidFill>
                  <a:schemeClr val="tx1">
                    <a:lumMod val="75000"/>
                    <a:lumOff val="25000"/>
                  </a:schemeClr>
                </a:solidFill>
              </a:rPr>
              <a:t>ACULTAD DE ECONOMÍA</a:t>
            </a:r>
            <a:br>
              <a:rPr lang="es-ES" sz="1600" dirty="0">
                <a:solidFill>
                  <a:schemeClr val="tx1">
                    <a:lumMod val="75000"/>
                    <a:lumOff val="25000"/>
                  </a:schemeClr>
                </a:solidFill>
              </a:rPr>
            </a:br>
            <a:r>
              <a:rPr lang="es-ES" sz="1600" dirty="0">
                <a:solidFill>
                  <a:schemeClr val="tx1">
                    <a:lumMod val="75000"/>
                    <a:lumOff val="25000"/>
                  </a:schemeClr>
                </a:solidFill>
              </a:rPr>
              <a:t>RELACIONES ECONÓMICAS INTERNACIONALES</a:t>
            </a:r>
            <a:r>
              <a:rPr lang="es-ES" dirty="0" smtClean="0">
                <a:solidFill>
                  <a:schemeClr val="tx1">
                    <a:lumMod val="75000"/>
                    <a:lumOff val="25000"/>
                  </a:schemeClr>
                </a:solidFill>
              </a:rPr>
              <a:t/>
            </a:r>
            <a:br>
              <a:rPr lang="es-ES" dirty="0" smtClean="0">
                <a:solidFill>
                  <a:schemeClr val="tx1">
                    <a:lumMod val="75000"/>
                    <a:lumOff val="25000"/>
                  </a:schemeClr>
                </a:solidFill>
              </a:rPr>
            </a:br>
            <a:endParaRPr lang="es-MX" dirty="0">
              <a:solidFill>
                <a:schemeClr val="tx1">
                  <a:lumMod val="75000"/>
                  <a:lumOff val="25000"/>
                </a:schemeClr>
              </a:solidFill>
            </a:endParaRPr>
          </a:p>
        </p:txBody>
      </p:sp>
      <p:sp>
        <p:nvSpPr>
          <p:cNvPr id="3" name="2 Marcador de número de diapositiva"/>
          <p:cNvSpPr>
            <a:spLocks noGrp="1"/>
          </p:cNvSpPr>
          <p:nvPr>
            <p:ph type="sldNum" sz="quarter" idx="12"/>
          </p:nvPr>
        </p:nvSpPr>
        <p:spPr>
          <a:xfrm>
            <a:off x="5951984" y="342680"/>
            <a:ext cx="548640" cy="396240"/>
          </a:xfrm>
        </p:spPr>
        <p:txBody>
          <a:bodyPr/>
          <a:lstStyle/>
          <a:p>
            <a:fld id="{114F6E14-26B7-447F-A4C5-187AB6119613}" type="slidenum">
              <a:rPr lang="es-MX" smtClean="0">
                <a:solidFill>
                  <a:prstClr val="white"/>
                </a:solidFill>
              </a:rPr>
              <a:pPr/>
              <a:t>3</a:t>
            </a:fld>
            <a:endParaRPr lang="es-MX" dirty="0">
              <a:solidFill>
                <a:prstClr val="white"/>
              </a:solidFill>
            </a:endParaRPr>
          </a:p>
        </p:txBody>
      </p:sp>
      <p:pic>
        <p:nvPicPr>
          <p:cNvPr id="4" name="Picture 3"/>
          <p:cNvPicPr>
            <a:picLocks noChangeAspect="1" noChangeArrowheads="1"/>
          </p:cNvPicPr>
          <p:nvPr/>
        </p:nvPicPr>
        <p:blipFill>
          <a:blip r:embed="rId2"/>
          <a:srcRect/>
          <a:stretch>
            <a:fillRect/>
          </a:stretch>
        </p:blipFill>
        <p:spPr bwMode="auto">
          <a:xfrm>
            <a:off x="9457554" y="208250"/>
            <a:ext cx="861909" cy="772478"/>
          </a:xfrm>
          <a:prstGeom prst="rect">
            <a:avLst/>
          </a:prstGeom>
          <a:noFill/>
          <a:ln w="9525">
            <a:solidFill>
              <a:schemeClr val="accent2"/>
            </a:solidFill>
            <a:miter lim="800000"/>
            <a:headEnd/>
            <a:tailEnd/>
          </a:ln>
        </p:spPr>
      </p:pic>
      <p:sp>
        <p:nvSpPr>
          <p:cNvPr id="5" name="4 CuadroTexto"/>
          <p:cNvSpPr txBox="1"/>
          <p:nvPr/>
        </p:nvSpPr>
        <p:spPr>
          <a:xfrm>
            <a:off x="2063551" y="406406"/>
            <a:ext cx="3363581" cy="646331"/>
          </a:xfrm>
          <a:prstGeom prst="rect">
            <a:avLst/>
          </a:prstGeom>
          <a:solidFill>
            <a:schemeClr val="accent2"/>
          </a:solidFill>
          <a:ln>
            <a:solidFill>
              <a:schemeClr val="tx1"/>
            </a:solidFill>
          </a:ln>
        </p:spPr>
        <p:txBody>
          <a:bodyPr wrap="square" rtlCol="0">
            <a:spAutoFit/>
          </a:bodyPr>
          <a:lstStyle/>
          <a:p>
            <a:pPr algn="ctr"/>
            <a:r>
              <a:rPr lang="es-ES" sz="3600" dirty="0">
                <a:ln w="18415" cmpd="sng">
                  <a:solidFill>
                    <a:srgbClr val="FFFFFF"/>
                  </a:solidFill>
                  <a:prstDash val="solid"/>
                </a:ln>
                <a:solidFill>
                  <a:srgbClr val="FFFFFF"/>
                </a:solidFill>
                <a:effectLst>
                  <a:outerShdw blurRad="63500" dir="3600000" algn="tl" rotWithShape="0">
                    <a:srgbClr val="000000">
                      <a:alpha val="70000"/>
                    </a:srgbClr>
                  </a:outerShdw>
                </a:effectLst>
              </a:rPr>
              <a:t>CONTENIDO</a:t>
            </a:r>
            <a:endParaRPr lang="es-MX"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6" name="5 Tabla"/>
          <p:cNvGraphicFramePr>
            <a:graphicFrameLocks noGrp="1"/>
          </p:cNvGraphicFramePr>
          <p:nvPr>
            <p:extLst>
              <p:ext uri="{D42A27DB-BD31-4B8C-83A1-F6EECF244321}">
                <p14:modId xmlns:p14="http://schemas.microsoft.com/office/powerpoint/2010/main" val="3945053314"/>
              </p:ext>
            </p:extLst>
          </p:nvPr>
        </p:nvGraphicFramePr>
        <p:xfrm>
          <a:off x="1913469" y="1137483"/>
          <a:ext cx="8491508" cy="5455920"/>
        </p:xfrm>
        <a:graphic>
          <a:graphicData uri="http://schemas.openxmlformats.org/drawingml/2006/table">
            <a:tbl>
              <a:tblPr firstRow="1" bandRow="1">
                <a:tableStyleId>{EB344D84-9AFB-497E-A393-DC336BA19D2E}</a:tableStyleId>
              </a:tblPr>
              <a:tblGrid>
                <a:gridCol w="7895613"/>
                <a:gridCol w="595895"/>
              </a:tblGrid>
              <a:tr h="2952328">
                <a:tc>
                  <a:txBody>
                    <a:bodyPr/>
                    <a:lstStyle/>
                    <a:p>
                      <a:pPr algn="r"/>
                      <a:r>
                        <a:rPr lang="es-MX" sz="2200" dirty="0" smtClean="0">
                          <a:solidFill>
                            <a:schemeClr val="tx1">
                              <a:lumMod val="75000"/>
                              <a:lumOff val="25000"/>
                            </a:schemeClr>
                          </a:solidFill>
                        </a:rPr>
                        <a:t>Guión</a:t>
                      </a:r>
                      <a:r>
                        <a:rPr lang="es-MX" sz="2200" baseline="0" dirty="0" smtClean="0">
                          <a:solidFill>
                            <a:schemeClr val="tx1">
                              <a:lumMod val="75000"/>
                              <a:lumOff val="25000"/>
                            </a:schemeClr>
                          </a:solidFill>
                        </a:rPr>
                        <a:t> Explicativo</a:t>
                      </a:r>
                    </a:p>
                    <a:p>
                      <a:pPr algn="r"/>
                      <a:endParaRPr lang="es-MX" sz="2200" dirty="0" smtClean="0">
                        <a:solidFill>
                          <a:schemeClr val="tx1">
                            <a:lumMod val="75000"/>
                            <a:lumOff val="25000"/>
                          </a:schemeClr>
                        </a:solidFill>
                      </a:endParaRPr>
                    </a:p>
                    <a:p>
                      <a:pPr algn="r"/>
                      <a:r>
                        <a:rPr lang="es-MX" sz="2200" baseline="0" dirty="0" smtClean="0">
                          <a:solidFill>
                            <a:schemeClr val="tx1">
                              <a:lumMod val="75000"/>
                              <a:lumOff val="25000"/>
                            </a:schemeClr>
                          </a:solidFill>
                        </a:rPr>
                        <a:t>Otros Sujetos del Derecho Internacional Público</a:t>
                      </a:r>
                      <a:endParaRPr lang="es-MX" sz="2200" dirty="0" smtClean="0">
                        <a:solidFill>
                          <a:schemeClr val="tx1">
                            <a:lumMod val="75000"/>
                            <a:lumOff val="25000"/>
                          </a:schemeClr>
                        </a:solidFill>
                      </a:endParaRPr>
                    </a:p>
                    <a:p>
                      <a:pPr algn="r"/>
                      <a:r>
                        <a:rPr lang="es-ES" sz="2200" b="0" baseline="0" dirty="0" smtClean="0">
                          <a:solidFill>
                            <a:schemeClr val="tx1">
                              <a:lumMod val="75000"/>
                              <a:lumOff val="25000"/>
                            </a:schemeClr>
                          </a:solidFill>
                        </a:rPr>
                        <a:t>Estados con subjetividad jurídica internacional parcial</a:t>
                      </a:r>
                    </a:p>
                    <a:p>
                      <a:pPr algn="r"/>
                      <a:r>
                        <a:rPr lang="es-ES" sz="2200" b="0" baseline="0" dirty="0" smtClean="0">
                          <a:solidFill>
                            <a:schemeClr val="tx1">
                              <a:lumMod val="75000"/>
                              <a:lumOff val="25000"/>
                            </a:schemeClr>
                          </a:solidFill>
                        </a:rPr>
                        <a:t>Estados con capacidad de obrar limitada</a:t>
                      </a:r>
                    </a:p>
                    <a:p>
                      <a:pPr algn="r"/>
                      <a:r>
                        <a:rPr lang="es-ES" sz="2200" b="0" baseline="0" dirty="0" smtClean="0">
                          <a:solidFill>
                            <a:schemeClr val="tx1">
                              <a:lumMod val="75000"/>
                              <a:lumOff val="25000"/>
                            </a:schemeClr>
                          </a:solidFill>
                        </a:rPr>
                        <a:t>Santa Sede </a:t>
                      </a:r>
                    </a:p>
                    <a:p>
                      <a:pPr algn="r"/>
                      <a:r>
                        <a:rPr lang="es-ES" sz="2200" b="0" baseline="0" dirty="0" smtClean="0">
                          <a:solidFill>
                            <a:schemeClr val="tx1">
                              <a:lumMod val="75000"/>
                              <a:lumOff val="25000"/>
                            </a:schemeClr>
                          </a:solidFill>
                        </a:rPr>
                        <a:t>Ciudad del Vaticano</a:t>
                      </a:r>
                    </a:p>
                    <a:p>
                      <a:pPr algn="r"/>
                      <a:r>
                        <a:rPr lang="es-ES" sz="2200" b="0" baseline="0" dirty="0" smtClean="0">
                          <a:solidFill>
                            <a:schemeClr val="tx1">
                              <a:lumMod val="75000"/>
                              <a:lumOff val="25000"/>
                            </a:schemeClr>
                          </a:solidFill>
                        </a:rPr>
                        <a:t>Soberana Orden de Malta</a:t>
                      </a:r>
                    </a:p>
                    <a:p>
                      <a:pPr algn="r"/>
                      <a:r>
                        <a:rPr lang="es-ES" sz="2200" b="0" baseline="0" dirty="0" smtClean="0">
                          <a:solidFill>
                            <a:schemeClr val="tx1">
                              <a:lumMod val="75000"/>
                              <a:lumOff val="25000"/>
                            </a:schemeClr>
                          </a:solidFill>
                        </a:rPr>
                        <a:t>Beligerantes</a:t>
                      </a:r>
                    </a:p>
                    <a:p>
                      <a:pPr algn="r"/>
                      <a:r>
                        <a:rPr lang="es-ES" sz="2200" b="0" baseline="0" dirty="0" smtClean="0">
                          <a:solidFill>
                            <a:schemeClr val="tx1">
                              <a:lumMod val="75000"/>
                              <a:lumOff val="25000"/>
                            </a:schemeClr>
                          </a:solidFill>
                        </a:rPr>
                        <a:t>Insurrectos</a:t>
                      </a:r>
                    </a:p>
                    <a:p>
                      <a:pPr algn="r"/>
                      <a:r>
                        <a:rPr lang="es-ES" sz="2200" b="0" baseline="0" dirty="0" smtClean="0">
                          <a:solidFill>
                            <a:schemeClr val="tx1">
                              <a:lumMod val="75000"/>
                              <a:lumOff val="25000"/>
                            </a:schemeClr>
                          </a:solidFill>
                        </a:rPr>
                        <a:t>Movimientos de Liberación Nacional</a:t>
                      </a:r>
                    </a:p>
                    <a:p>
                      <a:pPr algn="r"/>
                      <a:r>
                        <a:rPr lang="es-ES" sz="2200" b="0" baseline="0" dirty="0" smtClean="0">
                          <a:solidFill>
                            <a:schemeClr val="tx1">
                              <a:lumMod val="75000"/>
                              <a:lumOff val="25000"/>
                            </a:schemeClr>
                          </a:solidFill>
                        </a:rPr>
                        <a:t>El individuo</a:t>
                      </a:r>
                    </a:p>
                    <a:p>
                      <a:pPr algn="r"/>
                      <a:r>
                        <a:rPr lang="es-ES" sz="2200" b="0" baseline="0" dirty="0" smtClean="0">
                          <a:solidFill>
                            <a:schemeClr val="tx1">
                              <a:lumMod val="75000"/>
                              <a:lumOff val="25000"/>
                            </a:schemeClr>
                          </a:solidFill>
                        </a:rPr>
                        <a:t>Organizaciones Internacionales</a:t>
                      </a:r>
                    </a:p>
                    <a:p>
                      <a:pPr algn="r"/>
                      <a:endParaRPr lang="es-ES" sz="2200" b="0" baseline="0" dirty="0" smtClean="0">
                        <a:solidFill>
                          <a:schemeClr val="tx1">
                            <a:lumMod val="75000"/>
                            <a:lumOff val="25000"/>
                          </a:schemeClr>
                        </a:solidFill>
                      </a:endParaRPr>
                    </a:p>
                    <a:p>
                      <a:pPr algn="r"/>
                      <a:r>
                        <a:rPr lang="es-MX" sz="2200" dirty="0" smtClean="0">
                          <a:solidFill>
                            <a:schemeClr val="tx1">
                              <a:lumMod val="75000"/>
                              <a:lumOff val="25000"/>
                            </a:schemeClr>
                          </a:solidFill>
                        </a:rPr>
                        <a:t>Conclusiones</a:t>
                      </a:r>
                    </a:p>
                    <a:p>
                      <a:pPr algn="r"/>
                      <a:r>
                        <a:rPr lang="es-MX" sz="2200" dirty="0" smtClean="0">
                          <a:solidFill>
                            <a:schemeClr val="tx1">
                              <a:lumMod val="75000"/>
                              <a:lumOff val="25000"/>
                            </a:schemeClr>
                          </a:solidFill>
                        </a:rPr>
                        <a:t>Referencias</a:t>
                      </a:r>
                      <a:endParaRPr lang="es-MX" sz="2200" dirty="0">
                        <a:solidFill>
                          <a:schemeClr val="tx1">
                            <a:lumMod val="75000"/>
                            <a:lumOff val="25000"/>
                          </a:schemeClr>
                        </a:solidFill>
                      </a:endParaRPr>
                    </a:p>
                  </a:txBody>
                  <a:tcPr>
                    <a:solidFill>
                      <a:schemeClr val="accent2">
                        <a:lumMod val="40000"/>
                        <a:lumOff val="60000"/>
                      </a:schemeClr>
                    </a:solidFill>
                  </a:tcPr>
                </a:tc>
                <a:tc>
                  <a:txBody>
                    <a:bodyPr/>
                    <a:lstStyle/>
                    <a:p>
                      <a:pPr algn="r"/>
                      <a:r>
                        <a:rPr lang="es-MX" sz="2200" dirty="0" smtClean="0">
                          <a:solidFill>
                            <a:schemeClr val="tx1">
                              <a:lumMod val="75000"/>
                              <a:lumOff val="25000"/>
                            </a:schemeClr>
                          </a:solidFill>
                        </a:rPr>
                        <a:t>4</a:t>
                      </a:r>
                    </a:p>
                    <a:p>
                      <a:pPr algn="r"/>
                      <a:endParaRPr lang="es-MX" sz="2200" dirty="0" smtClean="0">
                        <a:solidFill>
                          <a:schemeClr val="tx1">
                            <a:lumMod val="75000"/>
                            <a:lumOff val="25000"/>
                          </a:schemeClr>
                        </a:solidFill>
                      </a:endParaRPr>
                    </a:p>
                    <a:p>
                      <a:pPr algn="r"/>
                      <a:r>
                        <a:rPr lang="es-MX" sz="2200" dirty="0" smtClean="0">
                          <a:solidFill>
                            <a:schemeClr val="tx1">
                              <a:lumMod val="75000"/>
                              <a:lumOff val="25000"/>
                            </a:schemeClr>
                          </a:solidFill>
                        </a:rPr>
                        <a:t>7</a:t>
                      </a:r>
                    </a:p>
                    <a:p>
                      <a:pPr algn="r"/>
                      <a:r>
                        <a:rPr lang="es-MX" sz="2200" dirty="0" smtClean="0">
                          <a:solidFill>
                            <a:schemeClr val="tx1">
                              <a:lumMod val="75000"/>
                              <a:lumOff val="25000"/>
                            </a:schemeClr>
                          </a:solidFill>
                        </a:rPr>
                        <a:t>11</a:t>
                      </a:r>
                    </a:p>
                    <a:p>
                      <a:pPr algn="r"/>
                      <a:r>
                        <a:rPr lang="es-MX" sz="2200" dirty="0" smtClean="0">
                          <a:solidFill>
                            <a:schemeClr val="tx1">
                              <a:lumMod val="75000"/>
                              <a:lumOff val="25000"/>
                            </a:schemeClr>
                          </a:solidFill>
                        </a:rPr>
                        <a:t>13</a:t>
                      </a:r>
                    </a:p>
                    <a:p>
                      <a:pPr algn="r"/>
                      <a:r>
                        <a:rPr lang="es-MX" sz="2200" dirty="0" smtClean="0">
                          <a:solidFill>
                            <a:schemeClr val="tx1">
                              <a:lumMod val="75000"/>
                              <a:lumOff val="25000"/>
                            </a:schemeClr>
                          </a:solidFill>
                        </a:rPr>
                        <a:t>15</a:t>
                      </a:r>
                    </a:p>
                    <a:p>
                      <a:pPr algn="r"/>
                      <a:r>
                        <a:rPr lang="es-MX" sz="2200" dirty="0" smtClean="0">
                          <a:solidFill>
                            <a:schemeClr val="tx1">
                              <a:lumMod val="75000"/>
                              <a:lumOff val="25000"/>
                            </a:schemeClr>
                          </a:solidFill>
                        </a:rPr>
                        <a:t>22</a:t>
                      </a:r>
                    </a:p>
                    <a:p>
                      <a:pPr algn="r"/>
                      <a:r>
                        <a:rPr lang="es-MX" sz="2200" dirty="0" smtClean="0">
                          <a:solidFill>
                            <a:schemeClr val="tx1">
                              <a:lumMod val="75000"/>
                              <a:lumOff val="25000"/>
                            </a:schemeClr>
                          </a:solidFill>
                        </a:rPr>
                        <a:t>35</a:t>
                      </a:r>
                    </a:p>
                    <a:p>
                      <a:pPr algn="r"/>
                      <a:r>
                        <a:rPr lang="es-MX" sz="2200" dirty="0" smtClean="0">
                          <a:solidFill>
                            <a:schemeClr val="tx1">
                              <a:lumMod val="75000"/>
                              <a:lumOff val="25000"/>
                            </a:schemeClr>
                          </a:solidFill>
                        </a:rPr>
                        <a:t>40</a:t>
                      </a:r>
                    </a:p>
                    <a:p>
                      <a:pPr algn="r"/>
                      <a:r>
                        <a:rPr lang="es-MX" sz="2200" dirty="0" smtClean="0">
                          <a:solidFill>
                            <a:schemeClr val="tx1">
                              <a:lumMod val="75000"/>
                              <a:lumOff val="25000"/>
                            </a:schemeClr>
                          </a:solidFill>
                        </a:rPr>
                        <a:t>44</a:t>
                      </a:r>
                    </a:p>
                    <a:p>
                      <a:pPr algn="r"/>
                      <a:r>
                        <a:rPr lang="es-MX" sz="2200" dirty="0" smtClean="0">
                          <a:solidFill>
                            <a:schemeClr val="tx1">
                              <a:lumMod val="75000"/>
                              <a:lumOff val="25000"/>
                            </a:schemeClr>
                          </a:solidFill>
                        </a:rPr>
                        <a:t>47</a:t>
                      </a:r>
                    </a:p>
                    <a:p>
                      <a:pPr algn="r"/>
                      <a:r>
                        <a:rPr lang="es-MX" sz="2200" dirty="0" smtClean="0">
                          <a:solidFill>
                            <a:schemeClr val="tx1">
                              <a:lumMod val="75000"/>
                              <a:lumOff val="25000"/>
                            </a:schemeClr>
                          </a:solidFill>
                        </a:rPr>
                        <a:t>50</a:t>
                      </a:r>
                    </a:p>
                    <a:p>
                      <a:pPr algn="r"/>
                      <a:r>
                        <a:rPr lang="es-MX" sz="2200" dirty="0" smtClean="0">
                          <a:solidFill>
                            <a:schemeClr val="tx1">
                              <a:lumMod val="75000"/>
                              <a:lumOff val="25000"/>
                            </a:schemeClr>
                          </a:solidFill>
                        </a:rPr>
                        <a:t>53</a:t>
                      </a:r>
                    </a:p>
                    <a:p>
                      <a:pPr algn="r"/>
                      <a:endParaRPr lang="es-MX" sz="2200" dirty="0" smtClean="0">
                        <a:solidFill>
                          <a:schemeClr val="tx1">
                            <a:lumMod val="75000"/>
                            <a:lumOff val="25000"/>
                          </a:schemeClr>
                        </a:solidFill>
                      </a:endParaRPr>
                    </a:p>
                    <a:p>
                      <a:pPr algn="r"/>
                      <a:r>
                        <a:rPr lang="es-MX" sz="2200" dirty="0" smtClean="0">
                          <a:solidFill>
                            <a:schemeClr val="tx1">
                              <a:lumMod val="75000"/>
                              <a:lumOff val="25000"/>
                            </a:schemeClr>
                          </a:solidFill>
                        </a:rPr>
                        <a:t>56</a:t>
                      </a:r>
                    </a:p>
                    <a:p>
                      <a:pPr algn="r"/>
                      <a:r>
                        <a:rPr lang="es-MX" sz="2200" dirty="0" smtClean="0">
                          <a:solidFill>
                            <a:schemeClr val="tx1">
                              <a:lumMod val="75000"/>
                              <a:lumOff val="25000"/>
                            </a:schemeClr>
                          </a:solidFill>
                        </a:rPr>
                        <a:t>57</a:t>
                      </a:r>
                      <a:endParaRPr lang="es-MX" sz="2200" dirty="0">
                        <a:solidFill>
                          <a:schemeClr val="tx1">
                            <a:lumMod val="75000"/>
                            <a:lumOff val="25000"/>
                          </a:schemeClr>
                        </a:solidFill>
                      </a:endParaRPr>
                    </a:p>
                  </a:txBody>
                  <a:tcPr>
                    <a:solidFill>
                      <a:schemeClr val="accent2">
                        <a:lumMod val="60000"/>
                        <a:lumOff val="40000"/>
                      </a:schemeClr>
                    </a:solidFill>
                  </a:tcPr>
                </a:tc>
              </a:tr>
            </a:tbl>
          </a:graphicData>
        </a:graphic>
      </p:graphicFrame>
    </p:spTree>
    <p:extLst>
      <p:ext uri="{BB962C8B-B14F-4D97-AF65-F5344CB8AC3E}">
        <p14:creationId xmlns:p14="http://schemas.microsoft.com/office/powerpoint/2010/main" val="3448466217"/>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168050" y="404664"/>
            <a:ext cx="7456342" cy="913304"/>
          </a:xfrm>
          <a:solidFill>
            <a:schemeClr val="accent4"/>
          </a:solidFill>
          <a:ln>
            <a:solidFill>
              <a:schemeClr val="accent1">
                <a:lumMod val="75000"/>
              </a:schemeClr>
            </a:solidFill>
          </a:ln>
        </p:spPr>
        <p:txBody>
          <a:bodyPr>
            <a:normAutofit/>
          </a:bodyPr>
          <a:lstStyle/>
          <a:p>
            <a:pPr algn="ctr"/>
            <a:r>
              <a:rPr lang="es-MX" sz="3200" dirty="0">
                <a:solidFill>
                  <a:schemeClr val="bg1"/>
                </a:solidFill>
                <a:latin typeface="Arial" pitchFamily="34" charset="0"/>
                <a:cs typeface="Arial" pitchFamily="34" charset="0"/>
              </a:rPr>
              <a:t>SANTA SEDE – CIUDAD DEL VATICANO    </a:t>
            </a:r>
          </a:p>
        </p:txBody>
      </p:sp>
      <p:sp>
        <p:nvSpPr>
          <p:cNvPr id="5" name="4 Marcador de contenido"/>
          <p:cNvSpPr>
            <a:spLocks noGrp="1"/>
          </p:cNvSpPr>
          <p:nvPr>
            <p:ph idx="1"/>
          </p:nvPr>
        </p:nvSpPr>
        <p:spPr>
          <a:xfrm>
            <a:off x="1847528" y="1628802"/>
            <a:ext cx="8064896" cy="1368151"/>
          </a:xfrm>
          <a:solidFill>
            <a:schemeClr val="accent4">
              <a:lumMod val="20000"/>
              <a:lumOff val="80000"/>
            </a:schemeClr>
          </a:solidFill>
          <a:ln>
            <a:solidFill>
              <a:schemeClr val="accent1">
                <a:lumMod val="75000"/>
              </a:schemeClr>
            </a:solidFill>
          </a:ln>
        </p:spPr>
        <p:txBody>
          <a:bodyPr>
            <a:normAutofit fontScale="25000" lnSpcReduction="20000"/>
          </a:bodyPr>
          <a:lstStyle/>
          <a:p>
            <a:pPr marL="114300" indent="0" algn="just">
              <a:lnSpc>
                <a:spcPct val="150000"/>
              </a:lnSpc>
              <a:buNone/>
            </a:pPr>
            <a:r>
              <a:rPr lang="es-MX" sz="8800" dirty="0">
                <a:latin typeface="Arial" pitchFamily="34" charset="0"/>
                <a:cs typeface="Arial" pitchFamily="34" charset="0"/>
              </a:rPr>
              <a:t>La corriente "monista" niega la existencia de estas dos personas del derecho internacional</a:t>
            </a:r>
            <a:r>
              <a:rPr lang="es-MX" sz="5500" dirty="0">
                <a:latin typeface="Arial" pitchFamily="34" charset="0"/>
                <a:cs typeface="Arial" pitchFamily="34" charset="0"/>
              </a:rPr>
              <a:t>.</a:t>
            </a:r>
          </a:p>
          <a:p>
            <a:pPr marL="114300" indent="0" algn="just">
              <a:lnSpc>
                <a:spcPct val="150000"/>
              </a:lnSpc>
              <a:buNone/>
            </a:pPr>
            <a:endParaRPr lang="es-MX" sz="5500" dirty="0">
              <a:latin typeface="Arial" pitchFamily="34" charset="0"/>
              <a:cs typeface="Arial" pitchFamily="34" charset="0"/>
            </a:endParaRPr>
          </a:p>
          <a:p>
            <a:pPr marL="114300" indent="0">
              <a:lnSpc>
                <a:spcPct val="150000"/>
              </a:lnSpc>
              <a:buNone/>
            </a:pPr>
            <a:r>
              <a:rPr lang="es-MX" sz="2400" dirty="0">
                <a:latin typeface="Arial" pitchFamily="34" charset="0"/>
                <a:cs typeface="Arial" pitchFamily="34" charset="0"/>
              </a:rPr>
              <a:t>.</a:t>
            </a: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30</a:t>
            </a:fld>
            <a:endParaRPr lang="es-MX"/>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1545" y="3445222"/>
            <a:ext cx="3646487" cy="243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7906" y="3451572"/>
            <a:ext cx="3646487" cy="242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3593" y="3344764"/>
            <a:ext cx="2859087"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7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5266" y="3344764"/>
            <a:ext cx="2859087"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414109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52596" y="404664"/>
            <a:ext cx="7815812" cy="936104"/>
          </a:xfrm>
          <a:solidFill>
            <a:schemeClr val="accent5"/>
          </a:solidFill>
          <a:ln>
            <a:solidFill>
              <a:schemeClr val="accent1">
                <a:lumMod val="75000"/>
              </a:schemeClr>
            </a:solidFill>
          </a:ln>
        </p:spPr>
        <p:txBody>
          <a:bodyPr>
            <a:normAutofit/>
          </a:bodyPr>
          <a:lstStyle/>
          <a:p>
            <a:pPr algn="ctr"/>
            <a:r>
              <a:rPr lang="es-MX" sz="3200" dirty="0">
                <a:solidFill>
                  <a:schemeClr val="bg1"/>
                </a:solidFill>
                <a:latin typeface="Arial" pitchFamily="34" charset="0"/>
                <a:cs typeface="Arial" pitchFamily="34" charset="0"/>
              </a:rPr>
              <a:t>SANTA SEDE – CIUDAD DEL VATICANO</a:t>
            </a:r>
          </a:p>
        </p:txBody>
      </p:sp>
      <p:sp>
        <p:nvSpPr>
          <p:cNvPr id="3" name="2 Marcador de contenido"/>
          <p:cNvSpPr>
            <a:spLocks noGrp="1"/>
          </p:cNvSpPr>
          <p:nvPr>
            <p:ph idx="1"/>
          </p:nvPr>
        </p:nvSpPr>
        <p:spPr>
          <a:xfrm>
            <a:off x="1919536" y="1484784"/>
            <a:ext cx="7920880" cy="1728192"/>
          </a:xfrm>
          <a:solidFill>
            <a:schemeClr val="accent5">
              <a:lumMod val="20000"/>
              <a:lumOff val="80000"/>
            </a:schemeClr>
          </a:solidFill>
          <a:ln>
            <a:solidFill>
              <a:schemeClr val="accent1">
                <a:lumMod val="75000"/>
              </a:schemeClr>
            </a:solidFill>
          </a:ln>
        </p:spPr>
        <p:txBody>
          <a:bodyPr>
            <a:noAutofit/>
          </a:bodyPr>
          <a:lstStyle/>
          <a:p>
            <a:pPr marL="114300" indent="0">
              <a:lnSpc>
                <a:spcPct val="150000"/>
              </a:lnSpc>
              <a:buNone/>
            </a:pPr>
            <a:r>
              <a:rPr lang="es-MX" sz="2100" dirty="0">
                <a:latin typeface="Arial" pitchFamily="34" charset="0"/>
                <a:cs typeface="Arial" pitchFamily="34" charset="0"/>
              </a:rPr>
              <a:t>La corriente doctrinaria "dualista" está integrada por los autores que se consideran que la Santa Sede y la Ciudad del Vaticano son dos sujetos distintos de derecho internacional.</a:t>
            </a:r>
          </a:p>
          <a:p>
            <a:pPr marL="114300" indent="0">
              <a:lnSpc>
                <a:spcPct val="150000"/>
              </a:lnSpc>
              <a:buNone/>
            </a:pPr>
            <a:endParaRPr lang="es-MX" sz="2100" dirty="0">
              <a:latin typeface="Arial" pitchFamily="34" charset="0"/>
              <a:cs typeface="Arial" pitchFamily="34" charset="0"/>
            </a:endParaRPr>
          </a:p>
          <a:p>
            <a:pPr marL="114300" indent="0">
              <a:lnSpc>
                <a:spcPct val="150000"/>
              </a:lnSpc>
              <a:buNone/>
            </a:pPr>
            <a:endParaRPr lang="es-MX"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31</a:t>
            </a:fld>
            <a:endParaRPr lang="es-MX"/>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9537" y="3673833"/>
            <a:ext cx="3303720" cy="220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8048" y="3673833"/>
            <a:ext cx="3312368" cy="220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75920" y="4149700"/>
            <a:ext cx="107315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4107055"/>
      </p:ext>
    </p:extLst>
  </p:cSld>
  <p:clrMapOvr>
    <a:masterClrMapping/>
  </p:clrMapOvr>
  <p:transition spd="slow">
    <p:pull/>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63552" y="457862"/>
            <a:ext cx="7560840" cy="954914"/>
          </a:xfrm>
          <a:solidFill>
            <a:schemeClr val="accent6"/>
          </a:solidFill>
          <a:ln>
            <a:solidFill>
              <a:schemeClr val="accent1">
                <a:lumMod val="75000"/>
              </a:schemeClr>
            </a:solidFill>
          </a:ln>
        </p:spPr>
        <p:txBody>
          <a:bodyPr>
            <a:noAutofit/>
          </a:bodyPr>
          <a:lstStyle/>
          <a:p>
            <a:pPr algn="ctr"/>
            <a:r>
              <a:rPr lang="es-MX" sz="2400" dirty="0">
                <a:solidFill>
                  <a:schemeClr val="bg1"/>
                </a:solidFill>
                <a:latin typeface="Arial" pitchFamily="34" charset="0"/>
                <a:cs typeface="Arial" pitchFamily="34" charset="0"/>
              </a:rPr>
              <a:t/>
            </a:r>
            <a:br>
              <a:rPr lang="es-MX" sz="2400" dirty="0">
                <a:solidFill>
                  <a:schemeClr val="bg1"/>
                </a:solidFill>
                <a:latin typeface="Arial" pitchFamily="34" charset="0"/>
                <a:cs typeface="Arial" pitchFamily="34" charset="0"/>
              </a:rPr>
            </a:br>
            <a:r>
              <a:rPr lang="es-MX" sz="3200" dirty="0">
                <a:solidFill>
                  <a:schemeClr val="bg1"/>
                </a:solidFill>
                <a:latin typeface="Arial" pitchFamily="34" charset="0"/>
                <a:cs typeface="Arial" pitchFamily="34" charset="0"/>
              </a:rPr>
              <a:t>SANTA SEDE – CIUDAD DEL VATICANO</a:t>
            </a:r>
            <a:r>
              <a:rPr lang="es-MX" sz="3200" dirty="0">
                <a:solidFill>
                  <a:schemeClr val="bg1"/>
                </a:solidFill>
              </a:rPr>
              <a:t/>
            </a:r>
            <a:br>
              <a:rPr lang="es-MX" sz="3200" dirty="0">
                <a:solidFill>
                  <a:schemeClr val="bg1"/>
                </a:solidFill>
              </a:rPr>
            </a:br>
            <a:endParaRPr lang="es-MX" sz="3200" dirty="0">
              <a:solidFill>
                <a:schemeClr val="bg1"/>
              </a:solidFill>
            </a:endParaRPr>
          </a:p>
        </p:txBody>
      </p:sp>
      <p:sp>
        <p:nvSpPr>
          <p:cNvPr id="3" name="2 Marcador de contenido"/>
          <p:cNvSpPr>
            <a:spLocks noGrp="1"/>
          </p:cNvSpPr>
          <p:nvPr>
            <p:ph idx="1"/>
          </p:nvPr>
        </p:nvSpPr>
        <p:spPr>
          <a:xfrm>
            <a:off x="1934633" y="1675487"/>
            <a:ext cx="8322734" cy="1944216"/>
          </a:xfrm>
          <a:solidFill>
            <a:schemeClr val="accent6">
              <a:lumMod val="60000"/>
              <a:lumOff val="40000"/>
            </a:schemeClr>
          </a:solidFill>
        </p:spPr>
        <p:txBody>
          <a:bodyPr>
            <a:normAutofit/>
          </a:bodyPr>
          <a:lstStyle/>
          <a:p>
            <a:pPr marL="114300" indent="0" algn="just">
              <a:buNone/>
            </a:pPr>
            <a:r>
              <a:rPr lang="es-MX" dirty="0">
                <a:latin typeface="Arial" pitchFamily="34" charset="0"/>
                <a:cs typeface="Arial" pitchFamily="34" charset="0"/>
              </a:rPr>
              <a:t>Las concepciones varían acerca de la naturaleza de la relación que media entre ambas personas internacionales. Algunos autores pretenden aplicar ciertos esquemas generales del derecho internacional y así hablan de una </a:t>
            </a:r>
            <a:r>
              <a:rPr lang="es-MX" dirty="0" smtClean="0">
                <a:latin typeface="Arial" pitchFamily="34" charset="0"/>
                <a:cs typeface="Arial" pitchFamily="34" charset="0"/>
              </a:rPr>
              <a:t>unión personal, </a:t>
            </a:r>
            <a:r>
              <a:rPr lang="es-MX" dirty="0">
                <a:latin typeface="Arial" pitchFamily="34" charset="0"/>
                <a:cs typeface="Arial" pitchFamily="34" charset="0"/>
              </a:rPr>
              <a:t>de unión real o de una relación de vasallaje</a:t>
            </a:r>
            <a:r>
              <a:rPr lang="es-MX" dirty="0" smtClean="0">
                <a:latin typeface="Arial" pitchFamily="34" charset="0"/>
                <a:cs typeface="Arial" pitchFamily="34" charset="0"/>
              </a:rPr>
              <a:t>.</a:t>
            </a:r>
            <a:endParaRPr lang="es-MX" dirty="0"/>
          </a:p>
        </p:txBody>
      </p:sp>
      <p:sp>
        <p:nvSpPr>
          <p:cNvPr id="4" name="3 Marcador de número de diapositiva"/>
          <p:cNvSpPr>
            <a:spLocks noGrp="1"/>
          </p:cNvSpPr>
          <p:nvPr>
            <p:ph type="sldNum" sz="quarter" idx="12"/>
          </p:nvPr>
        </p:nvSpPr>
        <p:spPr/>
        <p:txBody>
          <a:bodyPr/>
          <a:lstStyle/>
          <a:p>
            <a:fld id="{559A74B9-CAFF-4650-A221-91685748E060}" type="slidenum">
              <a:rPr lang="es-MX" smtClean="0"/>
              <a:t>32</a:t>
            </a:fld>
            <a:endParaRPr lang="es-MX"/>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9696" y="3717032"/>
            <a:ext cx="5380310"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651415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521687" y="1516224"/>
            <a:ext cx="9137848" cy="1582576"/>
          </a:xfrm>
          <a:solidFill>
            <a:schemeClr val="accent2">
              <a:lumMod val="40000"/>
              <a:lumOff val="60000"/>
            </a:schemeClr>
          </a:solidFill>
          <a:ln>
            <a:solidFill>
              <a:schemeClr val="accent1">
                <a:lumMod val="75000"/>
              </a:schemeClr>
            </a:solidFill>
          </a:ln>
        </p:spPr>
        <p:txBody>
          <a:bodyPr>
            <a:normAutofit/>
          </a:bodyPr>
          <a:lstStyle/>
          <a:p>
            <a:pPr marL="114300" indent="0" algn="just">
              <a:buNone/>
            </a:pPr>
            <a:r>
              <a:rPr lang="es-MX" dirty="0">
                <a:latin typeface="Arial" pitchFamily="34" charset="0"/>
                <a:cs typeface="Arial" pitchFamily="34" charset="0"/>
              </a:rPr>
              <a:t>En nuestra opinión es irrelevante el nombre que se dé a la relación entre la Santa Sede y la Ciudad del Vaticano, el marco jurídico de la misma aparece de forma general en los artículos 3° y 4° del Tratado de Letrán los cuales establecen lo siguiente: </a:t>
            </a: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algn="just">
              <a:buNone/>
            </a:pPr>
            <a:endParaRPr lang="es-MX" sz="2400" dirty="0">
              <a:latin typeface="Arial" pitchFamily="34" charset="0"/>
              <a:cs typeface="Arial" pitchFamily="34" charset="0"/>
            </a:endParaRPr>
          </a:p>
          <a:p>
            <a:pPr lvl="1" algn="just">
              <a:buNone/>
            </a:pPr>
            <a:endParaRPr lang="es-MX" sz="2600" i="1"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33</a:t>
            </a:fld>
            <a:endParaRPr lang="es-MX"/>
          </a:p>
        </p:txBody>
      </p:sp>
      <p:sp>
        <p:nvSpPr>
          <p:cNvPr id="4" name="1 Título"/>
          <p:cNvSpPr>
            <a:spLocks noGrp="1"/>
          </p:cNvSpPr>
          <p:nvPr>
            <p:ph type="title"/>
          </p:nvPr>
        </p:nvSpPr>
        <p:spPr>
          <a:xfrm>
            <a:off x="2063552" y="476672"/>
            <a:ext cx="7776864" cy="782960"/>
          </a:xfrm>
          <a:solidFill>
            <a:schemeClr val="accent2"/>
          </a:solidFill>
          <a:ln w="38100">
            <a:solidFill>
              <a:schemeClr val="accent1">
                <a:lumMod val="75000"/>
              </a:schemeClr>
            </a:solidFill>
          </a:ln>
        </p:spPr>
        <p:txBody>
          <a:bodyPr>
            <a:normAutofit/>
          </a:bodyPr>
          <a:lstStyle/>
          <a:p>
            <a:pPr algn="ctr"/>
            <a:r>
              <a:rPr lang="es-MX" sz="3200" dirty="0">
                <a:solidFill>
                  <a:schemeClr val="bg1"/>
                </a:solidFill>
                <a:latin typeface="Arial" pitchFamily="34" charset="0"/>
                <a:cs typeface="Arial" pitchFamily="34" charset="0"/>
              </a:rPr>
              <a:t>SANTA SEDE – CIUDAD DEL VATICANO</a:t>
            </a:r>
          </a:p>
        </p:txBody>
      </p:sp>
      <p:sp>
        <p:nvSpPr>
          <p:cNvPr id="6" name="2 Marcador de contenido"/>
          <p:cNvSpPr txBox="1">
            <a:spLocks/>
          </p:cNvSpPr>
          <p:nvPr/>
        </p:nvSpPr>
        <p:spPr>
          <a:xfrm>
            <a:off x="1521687" y="3429000"/>
            <a:ext cx="4794446" cy="3240360"/>
          </a:xfrm>
          <a:prstGeom prst="rect">
            <a:avLst/>
          </a:prstGeom>
          <a:solidFill>
            <a:schemeClr val="accent2"/>
          </a:solidFill>
          <a:ln>
            <a:solidFill>
              <a:schemeClr val="accent1">
                <a:lumMod val="75000"/>
              </a:schemeClr>
            </a:solidFill>
          </a:ln>
        </p:spPr>
        <p:txBody>
          <a:bodyPr vert="horz" lIns="91440" tIns="45720" rIns="91440" bIns="45720" rtlCol="0">
            <a:normAutofit fontScale="25000" lnSpcReduction="2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None/>
            </a:pPr>
            <a:r>
              <a:rPr lang="es-MX" sz="8800" b="1" dirty="0">
                <a:latin typeface="Arial" pitchFamily="34" charset="0"/>
                <a:cs typeface="Arial" pitchFamily="34" charset="0"/>
              </a:rPr>
              <a:t>Artículo 3°</a:t>
            </a:r>
            <a:r>
              <a:rPr lang="es-MX" sz="8800" dirty="0">
                <a:latin typeface="Arial" pitchFamily="34" charset="0"/>
                <a:cs typeface="Arial" pitchFamily="34" charset="0"/>
              </a:rPr>
              <a:t>.  Italia reconoce a la Santa Sede la plena propiedad y la exclusiva y absoluta potestad y jurisdicción soberana sobre el Vaticano tal como actualmente está constituido por los especiales fines y con las modalidades estipuladas en el presente tratado. Los límites de dicha ciudad son los indicados en el plano que constituye el anexo primero del presente tratado del cual forma parte integrante</a:t>
            </a:r>
            <a:r>
              <a:rPr lang="es-MX" sz="8800" dirty="0" smtClean="0">
                <a:latin typeface="Arial" pitchFamily="34" charset="0"/>
                <a:cs typeface="Arial" pitchFamily="34" charset="0"/>
              </a:rPr>
              <a:t>.</a:t>
            </a:r>
            <a:endParaRPr lang="es-MX" sz="88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algn="just">
              <a:buFont typeface="Arial" pitchFamily="34" charset="0"/>
              <a:buNone/>
            </a:pPr>
            <a:endParaRPr lang="es-MX" sz="2400" dirty="0">
              <a:latin typeface="Arial" pitchFamily="34" charset="0"/>
              <a:cs typeface="Arial" pitchFamily="34" charset="0"/>
            </a:endParaRPr>
          </a:p>
          <a:p>
            <a:pPr lvl="1" algn="just">
              <a:buFont typeface="Arial" pitchFamily="34" charset="0"/>
              <a:buNone/>
            </a:pPr>
            <a:endParaRPr lang="es-MX" sz="2600" i="1" dirty="0">
              <a:latin typeface="Arial" pitchFamily="34" charset="0"/>
              <a:cs typeface="Arial" pitchFamily="34" charset="0"/>
            </a:endParaRPr>
          </a:p>
        </p:txBody>
      </p:sp>
      <p:sp>
        <p:nvSpPr>
          <p:cNvPr id="9" name="2 Marcador de contenido"/>
          <p:cNvSpPr txBox="1">
            <a:spLocks/>
          </p:cNvSpPr>
          <p:nvPr/>
        </p:nvSpPr>
        <p:spPr>
          <a:xfrm>
            <a:off x="6519334" y="3429000"/>
            <a:ext cx="4140200" cy="3240360"/>
          </a:xfrm>
          <a:prstGeom prst="rect">
            <a:avLst/>
          </a:prstGeom>
          <a:solidFill>
            <a:schemeClr val="accent2"/>
          </a:solidFill>
          <a:ln>
            <a:solidFill>
              <a:schemeClr val="accent1">
                <a:lumMod val="75000"/>
              </a:schemeClr>
            </a:solidFill>
          </a:ln>
        </p:spPr>
        <p:txBody>
          <a:bodyPr vert="horz" lIns="91440" tIns="45720" rIns="91440" bIns="45720" rtlCol="0">
            <a:normAutofit fontScale="32500" lnSpcReduction="2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None/>
            </a:pPr>
            <a:r>
              <a:rPr lang="es-MX" sz="7200" b="1" dirty="0">
                <a:latin typeface="Arial" pitchFamily="34" charset="0"/>
                <a:cs typeface="Arial" pitchFamily="34" charset="0"/>
              </a:rPr>
              <a:t>Artículo 4°</a:t>
            </a:r>
            <a:r>
              <a:rPr lang="es-MX" sz="7200" dirty="0">
                <a:latin typeface="Arial" pitchFamily="34" charset="0"/>
                <a:cs typeface="Arial" pitchFamily="34" charset="0"/>
              </a:rPr>
              <a:t>. </a:t>
            </a:r>
            <a:r>
              <a:rPr lang="es-MX" sz="6800" dirty="0">
                <a:latin typeface="Arial" pitchFamily="34" charset="0"/>
                <a:cs typeface="Arial" pitchFamily="34" charset="0"/>
              </a:rPr>
              <a:t>La soberanía y la jurisdicción exclusiva que Italia reconoce a la Santa Sede sobre la Ciudad del Vaticano supone que en la misma no puede llevarse efecto ninguna injerencia por parte del gobierno italiano y que no existe otra autoridad en ella que la de la Santa Sede.</a:t>
            </a:r>
          </a:p>
          <a:p>
            <a:pPr marL="114300" indent="0" algn="just">
              <a:buNone/>
            </a:pPr>
            <a:r>
              <a:rPr lang="es-MX" sz="6800" dirty="0">
                <a:latin typeface="Arial" pitchFamily="34" charset="0"/>
                <a:cs typeface="Arial" pitchFamily="34" charset="0"/>
              </a:rPr>
              <a:t> </a:t>
            </a: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algn="just">
              <a:buFont typeface="Arial" pitchFamily="34" charset="0"/>
              <a:buNone/>
            </a:pPr>
            <a:endParaRPr lang="es-MX" sz="2400" dirty="0">
              <a:latin typeface="Arial" pitchFamily="34" charset="0"/>
              <a:cs typeface="Arial" pitchFamily="34" charset="0"/>
            </a:endParaRPr>
          </a:p>
          <a:p>
            <a:pPr lvl="1" algn="just">
              <a:buFont typeface="Arial" pitchFamily="34" charset="0"/>
              <a:buNone/>
            </a:pPr>
            <a:endParaRPr lang="es-MX" sz="2600" i="1" dirty="0">
              <a:latin typeface="Arial" pitchFamily="34" charset="0"/>
              <a:cs typeface="Arial" pitchFamily="34" charset="0"/>
            </a:endParaRPr>
          </a:p>
        </p:txBody>
      </p:sp>
    </p:spTree>
    <p:extLst>
      <p:ext uri="{BB962C8B-B14F-4D97-AF65-F5344CB8AC3E}">
        <p14:creationId xmlns:p14="http://schemas.microsoft.com/office/powerpoint/2010/main" val="74536151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1828800" y="5410200"/>
            <a:ext cx="8011616" cy="1162072"/>
          </a:xfrm>
          <a:solidFill>
            <a:schemeClr val="accent3">
              <a:lumMod val="75000"/>
            </a:schemeClr>
          </a:solidFill>
        </p:spPr>
        <p:txBody>
          <a:bodyPr>
            <a:normAutofit fontScale="90000"/>
          </a:bodyPr>
          <a:lstStyle/>
          <a:p>
            <a:pPr algn="just"/>
            <a:r>
              <a:rPr lang="es-MX" sz="2000" dirty="0">
                <a:solidFill>
                  <a:schemeClr val="bg1"/>
                </a:solidFill>
                <a:latin typeface="Arial" panose="020B0604020202020204" pitchFamily="34" charset="0"/>
                <a:cs typeface="Arial" panose="020B0604020202020204" pitchFamily="34" charset="0"/>
              </a:rPr>
              <a:t>Aunque los dos nombres  Ciudad del Vaticano y Santa Sede se utilizan como si fueran equivalentes , el primero se refiere al estado independiente y a su territorio,  mientras que el segundo se refiere a la institución que dirige la Iglesi</a:t>
            </a:r>
            <a:r>
              <a:rPr lang="es-MX" sz="2000" dirty="0">
                <a:solidFill>
                  <a:schemeClr val="bg1"/>
                </a:solidFill>
              </a:rPr>
              <a:t>a.</a:t>
            </a:r>
          </a:p>
        </p:txBody>
      </p:sp>
      <p:sp>
        <p:nvSpPr>
          <p:cNvPr id="8" name="7 Marcador de texto"/>
          <p:cNvSpPr>
            <a:spLocks noGrp="1"/>
          </p:cNvSpPr>
          <p:nvPr>
            <p:ph type="body" idx="1"/>
          </p:nvPr>
        </p:nvSpPr>
        <p:spPr>
          <a:xfrm>
            <a:off x="1981200" y="313270"/>
            <a:ext cx="3657600" cy="841226"/>
          </a:xfrm>
        </p:spPr>
        <p:txBody>
          <a:bodyPr>
            <a:noAutofit/>
          </a:bodyPr>
          <a:lstStyle/>
          <a:p>
            <a:pPr algn="ctr"/>
            <a:r>
              <a:rPr lang="es-MX" sz="2800" dirty="0">
                <a:solidFill>
                  <a:schemeClr val="accent3">
                    <a:lumMod val="50000"/>
                  </a:schemeClr>
                </a:solidFill>
              </a:rPr>
              <a:t>CIUDAD DEL VATICANO</a:t>
            </a:r>
          </a:p>
        </p:txBody>
      </p:sp>
      <p:sp>
        <p:nvSpPr>
          <p:cNvPr id="10" name="9 Marcador de texto"/>
          <p:cNvSpPr>
            <a:spLocks noGrp="1"/>
          </p:cNvSpPr>
          <p:nvPr>
            <p:ph type="body" sz="half" idx="3"/>
          </p:nvPr>
        </p:nvSpPr>
        <p:spPr>
          <a:xfrm>
            <a:off x="5879976" y="332656"/>
            <a:ext cx="3657600" cy="639762"/>
          </a:xfrm>
        </p:spPr>
        <p:txBody>
          <a:bodyPr>
            <a:normAutofit/>
          </a:bodyPr>
          <a:lstStyle/>
          <a:p>
            <a:pPr algn="ctr"/>
            <a:r>
              <a:rPr lang="es-MX" sz="2800" dirty="0">
                <a:solidFill>
                  <a:schemeClr val="accent3">
                    <a:lumMod val="50000"/>
                  </a:schemeClr>
                </a:solidFill>
              </a:rPr>
              <a:t>SANTA SEDE</a:t>
            </a:r>
          </a:p>
        </p:txBody>
      </p:sp>
      <p:sp>
        <p:nvSpPr>
          <p:cNvPr id="9" name="8 Marcador de contenido"/>
          <p:cNvSpPr>
            <a:spLocks noGrp="1"/>
          </p:cNvSpPr>
          <p:nvPr>
            <p:ph sz="quarter" idx="2"/>
          </p:nvPr>
        </p:nvSpPr>
        <p:spPr>
          <a:xfrm>
            <a:off x="1981200" y="1268760"/>
            <a:ext cx="3657600" cy="3951288"/>
          </a:xfrm>
          <a:solidFill>
            <a:schemeClr val="accent3">
              <a:lumMod val="40000"/>
              <a:lumOff val="60000"/>
            </a:schemeClr>
          </a:solidFill>
          <a:ln w="28575">
            <a:solidFill>
              <a:schemeClr val="accent3">
                <a:lumMod val="50000"/>
              </a:schemeClr>
            </a:solidFill>
          </a:ln>
        </p:spPr>
        <p:txBody>
          <a:bodyPr>
            <a:normAutofit fontScale="92500" lnSpcReduction="10000"/>
          </a:bodyPr>
          <a:lstStyle/>
          <a:p>
            <a:r>
              <a:rPr lang="es-MX" dirty="0" smtClean="0"/>
              <a:t>El Papa es el jefe del Estado del Vaticano.</a:t>
            </a:r>
          </a:p>
          <a:p>
            <a:r>
              <a:rPr lang="es-MX" dirty="0" smtClean="0"/>
              <a:t>La Ciudad del Vaticano alberga a la Santa Sede.</a:t>
            </a:r>
          </a:p>
          <a:p>
            <a:r>
              <a:rPr lang="es-MX" dirty="0" smtClean="0"/>
              <a:t>El Vaticano no posee representación diplomática ni consular propia.</a:t>
            </a:r>
          </a:p>
          <a:p>
            <a:r>
              <a:rPr lang="es-MX" dirty="0" smtClean="0"/>
              <a:t>La Ciudad del Vaticano no es miembro de la Organización de las Naciones Unidas.</a:t>
            </a:r>
            <a:endParaRPr lang="es-MX" dirty="0"/>
          </a:p>
        </p:txBody>
      </p:sp>
      <p:sp>
        <p:nvSpPr>
          <p:cNvPr id="11" name="10 Marcador de contenido"/>
          <p:cNvSpPr>
            <a:spLocks noGrp="1"/>
          </p:cNvSpPr>
          <p:nvPr>
            <p:ph sz="quarter" idx="4"/>
          </p:nvPr>
        </p:nvSpPr>
        <p:spPr>
          <a:xfrm>
            <a:off x="5943600" y="1268760"/>
            <a:ext cx="3657600" cy="3951288"/>
          </a:xfrm>
          <a:solidFill>
            <a:schemeClr val="accent3">
              <a:lumMod val="40000"/>
              <a:lumOff val="60000"/>
            </a:schemeClr>
          </a:solidFill>
          <a:ln w="28575">
            <a:solidFill>
              <a:schemeClr val="accent3">
                <a:lumMod val="50000"/>
              </a:schemeClr>
            </a:solidFill>
          </a:ln>
        </p:spPr>
        <p:txBody>
          <a:bodyPr>
            <a:normAutofit fontScale="92500" lnSpcReduction="10000"/>
          </a:bodyPr>
          <a:lstStyle/>
          <a:p>
            <a:r>
              <a:rPr lang="es-MX" dirty="0" smtClean="0"/>
              <a:t>El Papa es la cabeza suprema de la Iglesia Católica.</a:t>
            </a:r>
          </a:p>
          <a:p>
            <a:r>
              <a:rPr lang="es-MX" dirty="0" smtClean="0"/>
              <a:t>La Santa Sede es la máxima institución de la Iglesia.</a:t>
            </a:r>
          </a:p>
          <a:p>
            <a:r>
              <a:rPr lang="es-MX" dirty="0" smtClean="0"/>
              <a:t>La Santa Sede se encarga de las relaciones diplomáticas.</a:t>
            </a:r>
          </a:p>
          <a:p>
            <a:r>
              <a:rPr lang="es-MX" dirty="0" smtClean="0"/>
              <a:t>La Santa Sede es observador permanente de las Naciones Unidas.</a:t>
            </a:r>
            <a:endParaRPr lang="es-MX" dirty="0"/>
          </a:p>
        </p:txBody>
      </p:sp>
      <p:sp>
        <p:nvSpPr>
          <p:cNvPr id="2" name="1 Marcador de número de diapositiva"/>
          <p:cNvSpPr>
            <a:spLocks noGrp="1"/>
          </p:cNvSpPr>
          <p:nvPr>
            <p:ph type="sldNum" sz="quarter" idx="12"/>
          </p:nvPr>
        </p:nvSpPr>
        <p:spPr/>
        <p:txBody>
          <a:bodyPr/>
          <a:lstStyle/>
          <a:p>
            <a:fld id="{559A74B9-CAFF-4650-A221-91685748E060}" type="slidenum">
              <a:rPr lang="es-MX" smtClean="0"/>
              <a:pPr/>
              <a:t>34</a:t>
            </a:fld>
            <a:endParaRPr lang="es-MX"/>
          </a:p>
        </p:txBody>
      </p:sp>
    </p:spTree>
    <p:extLst>
      <p:ext uri="{BB962C8B-B14F-4D97-AF65-F5344CB8AC3E}">
        <p14:creationId xmlns:p14="http://schemas.microsoft.com/office/powerpoint/2010/main" val="2780949230"/>
      </p:ext>
    </p:extLst>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717800" y="2531533"/>
            <a:ext cx="6764867" cy="1862668"/>
          </a:xfrm>
          <a:solidFill>
            <a:schemeClr val="accent2"/>
          </a:solidFill>
          <a:ln w="38100">
            <a:solidFill>
              <a:schemeClr val="tx1">
                <a:lumMod val="65000"/>
                <a:lumOff val="35000"/>
              </a:schemeClr>
            </a:solidFill>
          </a:ln>
        </p:spPr>
        <p:txBody>
          <a:bodyPr anchor="ctr"/>
          <a:lstStyle/>
          <a:p>
            <a:pPr algn="ctr"/>
            <a:r>
              <a:rPr lang="es-MX" sz="5400" b="1" dirty="0" smtClean="0">
                <a:solidFill>
                  <a:schemeClr val="bg1">
                    <a:lumMod val="9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Soberana Orden de Malta</a:t>
            </a:r>
            <a:endParaRPr lang="es-MX" sz="5400" b="1" dirty="0">
              <a:solidFill>
                <a:schemeClr val="bg1">
                  <a:lumMod val="9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pPr/>
              <a:t>35</a:t>
            </a:fld>
            <a:endParaRPr lang="es-MX"/>
          </a:p>
        </p:txBody>
      </p:sp>
    </p:spTree>
    <p:extLst>
      <p:ext uri="{BB962C8B-B14F-4D97-AF65-F5344CB8AC3E}">
        <p14:creationId xmlns:p14="http://schemas.microsoft.com/office/powerpoint/2010/main" val="19949309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405468" y="1549400"/>
            <a:ext cx="9366780" cy="3308360"/>
          </a:xfrm>
          <a:solidFill>
            <a:schemeClr val="accent3">
              <a:lumMod val="60000"/>
              <a:lumOff val="40000"/>
            </a:schemeClr>
          </a:solidFill>
        </p:spPr>
        <p:txBody>
          <a:bodyPr/>
          <a:lstStyle/>
          <a:p>
            <a:pPr algn="just"/>
            <a:r>
              <a:rPr lang="es-ES" sz="2400" dirty="0"/>
              <a:t>Orden militar cuyo nombre completo es Soberana Orden Militar del Hospital de San Juan de Jerusalén, de Rodas y de Malta. Su función inicial fue proteger un hospital construido en Jerusalén antes de las Cruzadas; durante un corto periodo, sus miembros fueron llamados Hospitalarios o Caballeros Hospitalarios.</a:t>
            </a:r>
          </a:p>
          <a:p>
            <a:pPr algn="just"/>
            <a:r>
              <a:rPr lang="es-ES" sz="2400" dirty="0"/>
              <a:t>La </a:t>
            </a:r>
            <a:r>
              <a:rPr lang="es-ES" sz="2400" b="1" dirty="0"/>
              <a:t>Orden de Malta</a:t>
            </a:r>
            <a:r>
              <a:rPr lang="es-ES" sz="2400" dirty="0"/>
              <a:t> es un estado no territorial, cuya sede central está en la ciudad de Roma (Italia) y tiene el estatuto de extraterritorialidad (como si fuera una embajada). </a:t>
            </a:r>
            <a:endParaRPr lang="es-ES" sz="2400" dirty="0">
              <a:latin typeface="Arial" pitchFamily="34" charset="0"/>
              <a:cs typeface="Arial" pitchFamily="34" charset="0"/>
            </a:endParaRPr>
          </a:p>
        </p:txBody>
      </p:sp>
      <p:sp>
        <p:nvSpPr>
          <p:cNvPr id="8" name="7 Rectángulo"/>
          <p:cNvSpPr/>
          <p:nvPr/>
        </p:nvSpPr>
        <p:spPr>
          <a:xfrm>
            <a:off x="3831683" y="5000636"/>
            <a:ext cx="1571636" cy="1500198"/>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Picture 9" descr="arriba"/>
          <p:cNvPicPr>
            <a:picLocks noChangeAspect="1" noChangeArrowheads="1"/>
          </p:cNvPicPr>
          <p:nvPr/>
        </p:nvPicPr>
        <p:blipFill>
          <a:blip r:embed="rId2"/>
          <a:srcRect l="83812"/>
          <a:stretch>
            <a:fillRect/>
          </a:stretch>
        </p:blipFill>
        <p:spPr bwMode="auto">
          <a:xfrm>
            <a:off x="4110024" y="5143512"/>
            <a:ext cx="1171575" cy="1143000"/>
          </a:xfrm>
          <a:prstGeom prst="rect">
            <a:avLst/>
          </a:prstGeom>
          <a:noFill/>
          <a:ln w="9525">
            <a:noFill/>
            <a:miter lim="800000"/>
            <a:headEnd/>
            <a:tailEnd/>
          </a:ln>
        </p:spPr>
      </p:pic>
      <p:pic>
        <p:nvPicPr>
          <p:cNvPr id="5" name="Picture 9" descr="arriba"/>
          <p:cNvPicPr>
            <a:picLocks noChangeAspect="1" noChangeArrowheads="1"/>
          </p:cNvPicPr>
          <p:nvPr/>
        </p:nvPicPr>
        <p:blipFill>
          <a:blip r:embed="rId2"/>
          <a:srcRect l="83812"/>
          <a:stretch>
            <a:fillRect/>
          </a:stretch>
        </p:blipFill>
        <p:spPr bwMode="auto">
          <a:xfrm>
            <a:off x="4024299" y="5286388"/>
            <a:ext cx="1171575" cy="1143000"/>
          </a:xfrm>
          <a:prstGeom prst="rect">
            <a:avLst/>
          </a:prstGeom>
          <a:noFill/>
          <a:ln w="9525">
            <a:noFill/>
            <a:miter lim="800000"/>
            <a:headEnd/>
            <a:tailEnd/>
          </a:ln>
        </p:spPr>
      </p:pic>
      <p:sp>
        <p:nvSpPr>
          <p:cNvPr id="9" name="8 Rectángulo"/>
          <p:cNvSpPr/>
          <p:nvPr/>
        </p:nvSpPr>
        <p:spPr>
          <a:xfrm>
            <a:off x="6524628" y="5000636"/>
            <a:ext cx="1428760" cy="1500198"/>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Picture 8" descr="arriba"/>
          <p:cNvPicPr>
            <a:picLocks noChangeAspect="1" noChangeArrowheads="1"/>
          </p:cNvPicPr>
          <p:nvPr/>
        </p:nvPicPr>
        <p:blipFill>
          <a:blip r:embed="rId2"/>
          <a:srcRect l="1639" t="10440" r="88763" b="24796"/>
          <a:stretch>
            <a:fillRect/>
          </a:stretch>
        </p:blipFill>
        <p:spPr bwMode="auto">
          <a:xfrm>
            <a:off x="6684439" y="5143512"/>
            <a:ext cx="1125537" cy="1169988"/>
          </a:xfrm>
          <a:prstGeom prst="rect">
            <a:avLst/>
          </a:prstGeom>
          <a:noFill/>
          <a:ln w="9525">
            <a:noFill/>
            <a:miter lim="800000"/>
            <a:headEnd/>
            <a:tailEnd/>
          </a:ln>
        </p:spPr>
      </p:pic>
      <p:sp>
        <p:nvSpPr>
          <p:cNvPr id="11" name="1 Título"/>
          <p:cNvSpPr>
            <a:spLocks noGrp="1"/>
          </p:cNvSpPr>
          <p:nvPr>
            <p:ph type="title"/>
          </p:nvPr>
        </p:nvSpPr>
        <p:spPr>
          <a:xfrm>
            <a:off x="1834952" y="508125"/>
            <a:ext cx="6420048" cy="826953"/>
          </a:xfrm>
          <a:solidFill>
            <a:schemeClr val="accent3"/>
          </a:solidFill>
          <a:ln w="38100">
            <a:solidFill>
              <a:schemeClr val="accent1">
                <a:lumMod val="75000"/>
              </a:schemeClr>
            </a:solidFill>
          </a:ln>
        </p:spPr>
        <p:txBody>
          <a:bodyPr/>
          <a:lstStyle/>
          <a:p>
            <a:pPr algn="ctr"/>
            <a:r>
              <a:rPr lang="es-MX" sz="3200" b="1" dirty="0" smtClean="0">
                <a:latin typeface="Arial" panose="020B0604020202020204" pitchFamily="34" charset="0"/>
                <a:cs typeface="Arial" pitchFamily="34" charset="0"/>
              </a:rPr>
              <a:t>SOBERANA ORDEN DE</a:t>
            </a:r>
            <a:r>
              <a:rPr lang="es-MX" sz="3200" b="1" dirty="0">
                <a:latin typeface="Arial" panose="020B0604020202020204" pitchFamily="34" charset="0"/>
                <a:cs typeface="Arial" panose="020B0604020202020204" pitchFamily="34" charset="0"/>
              </a:rPr>
              <a:t> </a:t>
            </a:r>
            <a:r>
              <a:rPr lang="es-MX" sz="3200" b="1" dirty="0" smtClean="0">
                <a:latin typeface="Arial" panose="020B0604020202020204" pitchFamily="34" charset="0"/>
                <a:cs typeface="Arial" panose="020B0604020202020204" pitchFamily="34" charset="0"/>
              </a:rPr>
              <a:t>MALTA</a:t>
            </a:r>
            <a:endParaRPr lang="es-MX" sz="3200" b="1" dirty="0">
              <a:latin typeface="Arial" panose="020B0604020202020204" pitchFamily="34" charset="0"/>
              <a:cs typeface="Arial" panose="020B0604020202020204" pitchFamily="34" charset="0"/>
            </a:endParaRP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36</a:t>
            </a:fld>
            <a:endParaRPr lang="es-MX"/>
          </a:p>
        </p:txBody>
      </p:sp>
    </p:spTree>
    <p:extLst>
      <p:ext uri="{BB962C8B-B14F-4D97-AF65-F5344CB8AC3E}">
        <p14:creationId xmlns:p14="http://schemas.microsoft.com/office/powerpoint/2010/main" val="271496548"/>
      </p:ext>
    </p:extLst>
  </p:cSld>
  <p:clrMapOvr>
    <a:masterClrMapping/>
  </p:clrMapOvr>
  <p:transition spd="med">
    <p:pull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405465" y="1298045"/>
            <a:ext cx="9332913" cy="2345270"/>
          </a:xfrm>
          <a:solidFill>
            <a:schemeClr val="accent6">
              <a:lumMod val="60000"/>
              <a:lumOff val="40000"/>
            </a:schemeClr>
          </a:solidFill>
        </p:spPr>
        <p:txBody>
          <a:bodyPr/>
          <a:lstStyle/>
          <a:p>
            <a:pPr algn="just"/>
            <a:r>
              <a:rPr lang="es-ES" sz="2400" dirty="0"/>
              <a:t>La Orden de Malta es un estado soberano reconocido internacionalmente. Las actividades diplomáticas de la Orden están estrechamente vinculadas a su misión humanitaria: de hecho, la presencia de sus misiones diplomáticas, acreditadas en más de 100 países, sirve para apoyar las actividades de la Orden.</a:t>
            </a:r>
            <a:endParaRPr lang="es-ES" sz="2400" dirty="0">
              <a:latin typeface="Arial" pitchFamily="34" charset="0"/>
              <a:cs typeface="Arial" pitchFamily="34" charset="0"/>
            </a:endParaRPr>
          </a:p>
        </p:txBody>
      </p:sp>
      <p:sp>
        <p:nvSpPr>
          <p:cNvPr id="4" name="3 Rectángulo"/>
          <p:cNvSpPr/>
          <p:nvPr/>
        </p:nvSpPr>
        <p:spPr>
          <a:xfrm>
            <a:off x="2827867" y="560366"/>
            <a:ext cx="6426201" cy="584775"/>
          </a:xfrm>
          <a:prstGeom prst="rect">
            <a:avLst/>
          </a:prstGeom>
          <a:solidFill>
            <a:schemeClr val="accent6"/>
          </a:solidFill>
          <a:ln>
            <a:solidFill>
              <a:schemeClr val="tx1"/>
            </a:solidFill>
          </a:ln>
        </p:spPr>
        <p:txBody>
          <a:bodyPr wrap="square">
            <a:spAutoFit/>
          </a:bodyPr>
          <a:lstStyle/>
          <a:p>
            <a:pPr algn="ctr">
              <a:defRPr/>
            </a:pPr>
            <a:r>
              <a:rPr lang="es-ES" sz="3200" b="1" dirty="0" smtClean="0">
                <a:ln w="0"/>
                <a:solidFill>
                  <a:schemeClr val="bg1">
                    <a:lumMod val="95000"/>
                  </a:schemeClr>
                </a:solidFill>
                <a:latin typeface="Arial" panose="020B0604020202020204" pitchFamily="34" charset="0"/>
                <a:cs typeface="Arial" panose="020B0604020202020204" pitchFamily="34" charset="0"/>
              </a:rPr>
              <a:t>SOBERANA ORDEN DE MALTA</a:t>
            </a:r>
            <a:endParaRPr lang="es-ES" sz="3800" dirty="0">
              <a:ln w="0"/>
              <a:solidFill>
                <a:schemeClr val="bg1">
                  <a:lumMod val="95000"/>
                </a:schemeClr>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endParaRPr>
          </a:p>
        </p:txBody>
      </p:sp>
      <p:sp>
        <p:nvSpPr>
          <p:cNvPr id="5" name="4 Rectángulo redondeado"/>
          <p:cNvSpPr/>
          <p:nvPr/>
        </p:nvSpPr>
        <p:spPr>
          <a:xfrm>
            <a:off x="4241799" y="3854983"/>
            <a:ext cx="3666067" cy="2357454"/>
          </a:xfrm>
          <a:prstGeom prst="round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8" descr="foto3"/>
          <p:cNvPicPr>
            <a:picLocks noChangeAspect="1" noChangeArrowheads="1"/>
          </p:cNvPicPr>
          <p:nvPr/>
        </p:nvPicPr>
        <p:blipFill>
          <a:blip r:embed="rId2"/>
          <a:srcRect/>
          <a:stretch>
            <a:fillRect/>
          </a:stretch>
        </p:blipFill>
        <p:spPr bwMode="auto">
          <a:xfrm>
            <a:off x="4455572" y="3933843"/>
            <a:ext cx="3290344" cy="2187558"/>
          </a:xfrm>
          <a:prstGeom prst="rect">
            <a:avLst/>
          </a:prstGeom>
          <a:ln>
            <a:noFill/>
          </a:ln>
          <a:effectLst>
            <a:softEdge rad="112500"/>
          </a:effectLst>
        </p:spPr>
      </p:pic>
      <p:sp>
        <p:nvSpPr>
          <p:cNvPr id="2" name="Marcador de número de diapositiva 1"/>
          <p:cNvSpPr>
            <a:spLocks noGrp="1"/>
          </p:cNvSpPr>
          <p:nvPr>
            <p:ph type="sldNum" sz="quarter" idx="12"/>
          </p:nvPr>
        </p:nvSpPr>
        <p:spPr/>
        <p:txBody>
          <a:bodyPr/>
          <a:lstStyle/>
          <a:p>
            <a:fld id="{559A74B9-CAFF-4650-A221-91685748E060}" type="slidenum">
              <a:rPr lang="es-MX" smtClean="0"/>
              <a:pPr/>
              <a:t>37</a:t>
            </a:fld>
            <a:endParaRPr lang="es-MX"/>
          </a:p>
        </p:txBody>
      </p:sp>
    </p:spTree>
    <p:extLst>
      <p:ext uri="{BB962C8B-B14F-4D97-AF65-F5344CB8AC3E}">
        <p14:creationId xmlns:p14="http://schemas.microsoft.com/office/powerpoint/2010/main" val="3271647468"/>
      </p:ext>
    </p:extLst>
  </p:cSld>
  <p:clrMapOvr>
    <a:masterClrMapping/>
  </p:clrMapOvr>
  <p:transition spd="med">
    <p:pull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634067" y="1636714"/>
            <a:ext cx="8881533" cy="4129087"/>
          </a:xfrm>
          <a:solidFill>
            <a:schemeClr val="accent4">
              <a:lumMod val="40000"/>
              <a:lumOff val="60000"/>
            </a:schemeClr>
          </a:solidFill>
        </p:spPr>
        <p:txBody>
          <a:bodyPr>
            <a:normAutofit lnSpcReduction="10000"/>
          </a:bodyPr>
          <a:lstStyle/>
          <a:p>
            <a:pPr algn="just"/>
            <a:r>
              <a:rPr lang="es-MX" dirty="0">
                <a:latin typeface="Arial" panose="020B0604020202020204" pitchFamily="34" charset="0"/>
                <a:cs typeface="Arial" panose="020B0604020202020204" pitchFamily="34" charset="0"/>
              </a:rPr>
              <a:t>La Soberana Orden de malta tuvo originalmente un carácter de orden religiosa militar; pero a partir de los años 50’s se discutió sobre su existencia ante los Tribunales de la Curia Romana. Con la sentencia cardenalicia del 24 de mayo de 1953 se estableció que se trata de una orden religiosa y que como tal depende de la Santa Sede.</a:t>
            </a:r>
          </a:p>
          <a:p>
            <a:pPr algn="just">
              <a:buNone/>
            </a:pPr>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La Santa Sede confiere a la Orden de Malta:</a:t>
            </a:r>
            <a:r>
              <a:rPr lang="es-ES" dirty="0">
                <a:latin typeface="Arial" panose="020B0604020202020204" pitchFamily="34" charset="0"/>
                <a:cs typeface="Arial" panose="020B0604020202020204" pitchFamily="34" charset="0"/>
              </a:rPr>
              <a:t> una</a:t>
            </a:r>
            <a:r>
              <a:rPr lang="es-MX" dirty="0">
                <a:latin typeface="Arial" panose="020B0604020202020204" pitchFamily="34" charset="0"/>
                <a:cs typeface="Arial" panose="020B0604020202020204" pitchFamily="34" charset="0"/>
              </a:rPr>
              <a:t> amplía autonomía, lo cual le permite adquirir derechos y obligaciones de carácter internacional frente a terceros Estados que la reconocen. Su situación es muy dudosa por su dependencia de la Santa Sede, por falta de territorio, etc.</a:t>
            </a:r>
          </a:p>
          <a:p>
            <a:pPr algn="just"/>
            <a:endParaRPr lang="es-ES" dirty="0">
              <a:latin typeface="Arial" pitchFamily="34" charset="0"/>
              <a:cs typeface="Arial" pitchFamily="34" charset="0"/>
            </a:endParaRPr>
          </a:p>
        </p:txBody>
      </p:sp>
      <p:sp>
        <p:nvSpPr>
          <p:cNvPr id="4" name="3 Rectángulo"/>
          <p:cNvSpPr/>
          <p:nvPr/>
        </p:nvSpPr>
        <p:spPr>
          <a:xfrm>
            <a:off x="2726770" y="594235"/>
            <a:ext cx="6679699" cy="584775"/>
          </a:xfrm>
          <a:prstGeom prst="rect">
            <a:avLst/>
          </a:prstGeom>
          <a:solidFill>
            <a:schemeClr val="accent4">
              <a:lumMod val="75000"/>
            </a:schemeClr>
          </a:solidFill>
          <a:ln>
            <a:solidFill>
              <a:schemeClr val="tx1"/>
            </a:solidFill>
          </a:ln>
        </p:spPr>
        <p:txBody>
          <a:bodyPr wrap="square">
            <a:spAutoFit/>
          </a:bodyPr>
          <a:lstStyle/>
          <a:p>
            <a:pPr algn="ctr">
              <a:defRPr/>
            </a:pPr>
            <a:r>
              <a:rPr lang="es-ES" sz="3200" b="1" dirty="0" smtClean="0">
                <a:ln w="0"/>
                <a:solidFill>
                  <a:schemeClr val="bg1"/>
                </a:solidFill>
                <a:latin typeface="Arial" panose="020B0604020202020204" pitchFamily="34" charset="0"/>
                <a:cs typeface="Arial" panose="020B0604020202020204" pitchFamily="34" charset="0"/>
              </a:rPr>
              <a:t>SOBERANA ORDEN DE MALTA</a:t>
            </a:r>
            <a:endParaRPr lang="es-ES" sz="3200" b="1" dirty="0">
              <a:ln w="0"/>
              <a:solidFill>
                <a:schemeClr val="bg1"/>
              </a:solidFill>
              <a:latin typeface="+mj-lt"/>
            </a:endParaRP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38</a:t>
            </a:fld>
            <a:endParaRPr lang="es-MX"/>
          </a:p>
        </p:txBody>
      </p:sp>
    </p:spTree>
    <p:extLst>
      <p:ext uri="{BB962C8B-B14F-4D97-AF65-F5344CB8AC3E}">
        <p14:creationId xmlns:p14="http://schemas.microsoft.com/office/powerpoint/2010/main" val="3212924073"/>
      </p:ext>
    </p:extLst>
  </p:cSld>
  <p:clrMapOvr>
    <a:masterClrMapping/>
  </p:clrMapOvr>
  <p:transition spd="med">
    <p:pull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738313" y="3928533"/>
            <a:ext cx="8686800" cy="2786615"/>
          </a:xfrm>
          <a:solidFill>
            <a:schemeClr val="accent1">
              <a:lumMod val="20000"/>
              <a:lumOff val="80000"/>
            </a:schemeClr>
          </a:solidFill>
        </p:spPr>
        <p:txBody>
          <a:bodyPr>
            <a:normAutofit fontScale="92500"/>
          </a:bodyPr>
          <a:lstStyle/>
          <a:p>
            <a:pPr algn="just"/>
            <a:r>
              <a:rPr lang="es-ES" sz="2400" dirty="0" smtClean="0">
                <a:latin typeface="Arial" panose="020B0604020202020204" pitchFamily="34" charset="0"/>
                <a:cs typeface="Arial" panose="020B0604020202020204" pitchFamily="34" charset="0"/>
              </a:rPr>
              <a:t>En </a:t>
            </a:r>
            <a:r>
              <a:rPr lang="es-ES" sz="2400" dirty="0">
                <a:latin typeface="Arial" panose="020B0604020202020204" pitchFamily="34" charset="0"/>
                <a:cs typeface="Arial" panose="020B0604020202020204" pitchFamily="34" charset="0"/>
              </a:rPr>
              <a:t>el plano de la política internacional, la Orden de Malta es neutral, imparcial y apolítica. Por tanto, debido a estas características, la Orden puede actuar como mediadora cuando un Estado requiera su intervención para resolver una disputa. En la actualidad la Orden tiene Embajadas en 100 países (muchos de los cuales no son Católicos), representaciones ante algunos países principales Europeos, y misiones en organizaciones Europeas e internacionales.</a:t>
            </a:r>
          </a:p>
        </p:txBody>
      </p:sp>
      <p:sp>
        <p:nvSpPr>
          <p:cNvPr id="4" name="3 Rectángulo"/>
          <p:cNvSpPr/>
          <p:nvPr/>
        </p:nvSpPr>
        <p:spPr>
          <a:xfrm>
            <a:off x="2532035" y="534967"/>
            <a:ext cx="7009899" cy="584775"/>
          </a:xfrm>
          <a:prstGeom prst="rect">
            <a:avLst/>
          </a:prstGeom>
          <a:solidFill>
            <a:schemeClr val="tx2">
              <a:lumMod val="20000"/>
              <a:lumOff val="80000"/>
            </a:schemeClr>
          </a:solidFill>
          <a:ln>
            <a:solidFill>
              <a:schemeClr val="tx1"/>
            </a:solidFill>
          </a:ln>
        </p:spPr>
        <p:txBody>
          <a:bodyPr wrap="square">
            <a:spAutoFit/>
          </a:bodyPr>
          <a:lstStyle/>
          <a:p>
            <a:pPr algn="ctr">
              <a:defRPr/>
            </a:pPr>
            <a:r>
              <a:rPr lang="es-ES" sz="3200" b="1" dirty="0" smtClean="0">
                <a:ln w="12700">
                  <a:solidFill>
                    <a:schemeClr val="tx2">
                      <a:satMod val="155000"/>
                    </a:schemeClr>
                  </a:solidFill>
                  <a:prstDash val="solid"/>
                </a:ln>
                <a:solidFill>
                  <a:schemeClr val="accent1"/>
                </a:solidFill>
                <a:latin typeface="Arial" panose="020B0604020202020204" pitchFamily="34" charset="0"/>
                <a:cs typeface="Arial" panose="020B0604020202020204" pitchFamily="34" charset="0"/>
              </a:rPr>
              <a:t>SOBERANA ORDEN DE MALTA</a:t>
            </a:r>
            <a:endParaRPr lang="es-ES" sz="3200" b="1" dirty="0">
              <a:ln w="12700">
                <a:solidFill>
                  <a:schemeClr val="tx2">
                    <a:satMod val="155000"/>
                  </a:schemeClr>
                </a:solidFill>
                <a:prstDash val="solid"/>
              </a:ln>
              <a:solidFill>
                <a:schemeClr val="accent1"/>
              </a:solidFill>
              <a:latin typeface="Arial" panose="020B0604020202020204" pitchFamily="34" charset="0"/>
              <a:cs typeface="Arial" panose="020B0604020202020204" pitchFamily="34" charset="0"/>
            </a:endParaRPr>
          </a:p>
        </p:txBody>
      </p:sp>
      <p:sp>
        <p:nvSpPr>
          <p:cNvPr id="6" name="5 Rectángulo"/>
          <p:cNvSpPr/>
          <p:nvPr/>
        </p:nvSpPr>
        <p:spPr>
          <a:xfrm>
            <a:off x="3809984" y="1285860"/>
            <a:ext cx="4643470" cy="24288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6" descr="http://bp2.blogger.com/_gTQCiRKlM-U/SEKILQ4x88I/AAAAAAAACs0/hDuYcvYm_Ic/s400/foto96.jpg"/>
          <p:cNvPicPr>
            <a:picLocks noChangeAspect="1" noChangeArrowheads="1"/>
          </p:cNvPicPr>
          <p:nvPr/>
        </p:nvPicPr>
        <p:blipFill>
          <a:blip r:embed="rId2"/>
          <a:srcRect/>
          <a:stretch>
            <a:fillRect/>
          </a:stretch>
        </p:blipFill>
        <p:spPr bwMode="auto">
          <a:xfrm>
            <a:off x="4167174" y="1395414"/>
            <a:ext cx="3810000" cy="2247900"/>
          </a:xfrm>
          <a:prstGeom prst="rect">
            <a:avLst/>
          </a:prstGeom>
          <a:noFill/>
          <a:ln w="9525">
            <a:noFill/>
            <a:miter lim="800000"/>
            <a:headEnd/>
            <a:tailEnd/>
          </a:ln>
        </p:spPr>
      </p:pic>
      <p:sp>
        <p:nvSpPr>
          <p:cNvPr id="2" name="Marcador de número de diapositiva 1"/>
          <p:cNvSpPr>
            <a:spLocks noGrp="1"/>
          </p:cNvSpPr>
          <p:nvPr>
            <p:ph type="sldNum" sz="quarter" idx="12"/>
          </p:nvPr>
        </p:nvSpPr>
        <p:spPr/>
        <p:txBody>
          <a:bodyPr/>
          <a:lstStyle/>
          <a:p>
            <a:fld id="{559A74B9-CAFF-4650-A221-91685748E060}" type="slidenum">
              <a:rPr lang="es-MX" smtClean="0"/>
              <a:pPr/>
              <a:t>39</a:t>
            </a:fld>
            <a:endParaRPr lang="es-MX"/>
          </a:p>
        </p:txBody>
      </p:sp>
    </p:spTree>
    <p:extLst>
      <p:ext uri="{BB962C8B-B14F-4D97-AF65-F5344CB8AC3E}">
        <p14:creationId xmlns:p14="http://schemas.microsoft.com/office/powerpoint/2010/main" val="1611325399"/>
      </p:ext>
    </p:extLst>
  </p:cSld>
  <p:clrMapOvr>
    <a:masterClrMapping/>
  </p:clrMapOvr>
  <p:transition spd="med">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26936" y="188640"/>
            <a:ext cx="2857496" cy="720080"/>
          </a:xfrm>
        </p:spPr>
        <p:txBody>
          <a:bodyPr>
            <a:normAutofit fontScale="90000"/>
          </a:bodyPr>
          <a:lstStyle/>
          <a:p>
            <a:pPr algn="r"/>
            <a:r>
              <a:rPr lang="es-ES" sz="3100" dirty="0"/>
              <a:t/>
            </a:r>
            <a:br>
              <a:rPr lang="es-ES" sz="3100" dirty="0"/>
            </a:br>
            <a:r>
              <a:rPr lang="es-ES" sz="2000" dirty="0">
                <a:solidFill>
                  <a:schemeClr val="tx1">
                    <a:lumMod val="75000"/>
                    <a:lumOff val="25000"/>
                  </a:schemeClr>
                </a:solidFill>
              </a:rPr>
              <a:t>F</a:t>
            </a:r>
            <a:r>
              <a:rPr lang="es-ES" sz="1600" dirty="0">
                <a:solidFill>
                  <a:schemeClr val="tx1">
                    <a:lumMod val="75000"/>
                    <a:lumOff val="25000"/>
                  </a:schemeClr>
                </a:solidFill>
              </a:rPr>
              <a:t>ACULTAD DE ECONOMÍA</a:t>
            </a:r>
            <a:br>
              <a:rPr lang="es-ES" sz="1600" dirty="0">
                <a:solidFill>
                  <a:schemeClr val="tx1">
                    <a:lumMod val="75000"/>
                    <a:lumOff val="25000"/>
                  </a:schemeClr>
                </a:solidFill>
              </a:rPr>
            </a:br>
            <a:r>
              <a:rPr lang="es-ES" sz="1600" dirty="0">
                <a:solidFill>
                  <a:schemeClr val="tx1">
                    <a:lumMod val="75000"/>
                    <a:lumOff val="25000"/>
                  </a:schemeClr>
                </a:solidFill>
              </a:rPr>
              <a:t>RELACIONES ECONÓMICAS INTERNACIONALES</a:t>
            </a:r>
            <a:r>
              <a:rPr lang="es-ES" dirty="0" smtClean="0"/>
              <a:t/>
            </a:r>
            <a:br>
              <a:rPr lang="es-ES" dirty="0" smtClean="0"/>
            </a:br>
            <a:endParaRPr lang="es-MX" dirty="0"/>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prstClr val="white"/>
                </a:solidFill>
              </a:rPr>
              <a:pPr/>
              <a:t>4</a:t>
            </a:fld>
            <a:endParaRPr lang="es-MX" dirty="0">
              <a:solidFill>
                <a:prstClr val="white"/>
              </a:solidFill>
            </a:endParaRPr>
          </a:p>
        </p:txBody>
      </p:sp>
      <p:pic>
        <p:nvPicPr>
          <p:cNvPr id="4" name="Picture 3"/>
          <p:cNvPicPr>
            <a:picLocks noChangeAspect="1" noChangeArrowheads="1"/>
          </p:cNvPicPr>
          <p:nvPr/>
        </p:nvPicPr>
        <p:blipFill>
          <a:blip r:embed="rId2"/>
          <a:srcRect/>
          <a:stretch>
            <a:fillRect/>
          </a:stretch>
        </p:blipFill>
        <p:spPr bwMode="auto">
          <a:xfrm>
            <a:off x="10045428" y="116632"/>
            <a:ext cx="587077" cy="648072"/>
          </a:xfrm>
          <a:prstGeom prst="rect">
            <a:avLst/>
          </a:prstGeom>
          <a:noFill/>
          <a:ln w="9525">
            <a:solidFill>
              <a:schemeClr val="accent1">
                <a:lumMod val="75000"/>
              </a:schemeClr>
            </a:solidFill>
            <a:miter lim="800000"/>
            <a:headEnd/>
            <a:tailEnd/>
          </a:ln>
        </p:spPr>
      </p:pic>
      <p:sp>
        <p:nvSpPr>
          <p:cNvPr id="5" name="Rectangle 1"/>
          <p:cNvSpPr>
            <a:spLocks noChangeArrowheads="1"/>
          </p:cNvSpPr>
          <p:nvPr/>
        </p:nvSpPr>
        <p:spPr bwMode="auto">
          <a:xfrm>
            <a:off x="1727201" y="1007152"/>
            <a:ext cx="8695266" cy="3200876"/>
          </a:xfrm>
          <a:prstGeom prst="rect">
            <a:avLst/>
          </a:prstGeom>
          <a:solidFill>
            <a:schemeClr val="accent1">
              <a:lumMod val="20000"/>
              <a:lumOff val="80000"/>
            </a:schemeClr>
          </a:solidFill>
          <a:ln>
            <a:solidFill>
              <a:schemeClr val="accent1">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MX" sz="2400" b="1" dirty="0">
                <a:ln>
                  <a:solidFill>
                    <a:prstClr val="black">
                      <a:lumMod val="65000"/>
                      <a:lumOff val="35000"/>
                    </a:prstClr>
                  </a:solidFill>
                </a:ln>
                <a:solidFill>
                  <a:srgbClr val="1F497D">
                    <a:lumMod val="75000"/>
                  </a:srgbClr>
                </a:solidFill>
                <a:latin typeface="Verdana" pitchFamily="34" charset="0"/>
                <a:ea typeface="Times New Roman" pitchFamily="18" charset="0"/>
                <a:cs typeface="Times New Roman" pitchFamily="18" charset="0"/>
              </a:rPr>
              <a:t>GUIÓN EXPLICATIVO.</a:t>
            </a:r>
          </a:p>
          <a:p>
            <a:pPr fontAlgn="base">
              <a:spcBef>
                <a:spcPct val="0"/>
              </a:spcBef>
              <a:spcAft>
                <a:spcPct val="0"/>
              </a:spcAft>
            </a:pPr>
            <a:endParaRPr lang="es-MX" sz="2400" b="1" dirty="0">
              <a:ln>
                <a:solidFill>
                  <a:prstClr val="black">
                    <a:lumMod val="65000"/>
                    <a:lumOff val="35000"/>
                  </a:prstClr>
                </a:solidFill>
              </a:ln>
              <a:solidFill>
                <a:srgbClr val="4F81BD">
                  <a:lumMod val="50000"/>
                </a:srgbClr>
              </a:solidFill>
              <a:latin typeface="Verdana" pitchFamily="34" charset="0"/>
              <a:ea typeface="Times New Roman" pitchFamily="18" charset="0"/>
              <a:cs typeface="Times New Roman" pitchFamily="18" charset="0"/>
            </a:endParaRPr>
          </a:p>
          <a:p>
            <a:pPr algn="just" fontAlgn="base">
              <a:spcBef>
                <a:spcPct val="0"/>
              </a:spcBef>
              <a:spcAft>
                <a:spcPct val="0"/>
              </a:spcAft>
            </a:pPr>
            <a:r>
              <a:rPr lang="es-MX" sz="2400" b="1" dirty="0">
                <a:ln>
                  <a:solidFill>
                    <a:prstClr val="black">
                      <a:lumMod val="65000"/>
                      <a:lumOff val="35000"/>
                    </a:prstClr>
                  </a:solidFill>
                </a:ln>
                <a:solidFill>
                  <a:schemeClr val="accent2"/>
                </a:solidFill>
                <a:latin typeface="Verdana" pitchFamily="34" charset="0"/>
                <a:ea typeface="Times New Roman" pitchFamily="18" charset="0"/>
                <a:cs typeface="Times New Roman" pitchFamily="18" charset="0"/>
              </a:rPr>
              <a:t>Propósito de la Unidad de Aprendizaje.</a:t>
            </a:r>
            <a:endParaRPr lang="es-MX" sz="1600" b="1" dirty="0">
              <a:ln>
                <a:solidFill>
                  <a:prstClr val="black">
                    <a:lumMod val="65000"/>
                    <a:lumOff val="35000"/>
                  </a:prstClr>
                </a:solidFill>
              </a:ln>
              <a:solidFill>
                <a:schemeClr val="accent2"/>
              </a:solidFill>
              <a:latin typeface="Verdana" pitchFamily="34" charset="0"/>
              <a:ea typeface="Times New Roman" pitchFamily="18" charset="0"/>
              <a:cs typeface="Times New Roman" pitchFamily="18" charset="0"/>
            </a:endParaRPr>
          </a:p>
          <a:p>
            <a:pPr algn="just" fontAlgn="base">
              <a:spcBef>
                <a:spcPct val="0"/>
              </a:spcBef>
              <a:spcAft>
                <a:spcPct val="0"/>
              </a:spcAft>
            </a:pPr>
            <a:r>
              <a:rPr lang="es-MX" sz="1000" b="1" dirty="0">
                <a:solidFill>
                  <a:schemeClr val="accent2"/>
                </a:solidFill>
                <a:latin typeface="Verdana" pitchFamily="34" charset="0"/>
                <a:ea typeface="Times New Roman" pitchFamily="18" charset="0"/>
                <a:cs typeface="Arial" pitchFamily="34" charset="0"/>
              </a:rPr>
              <a:t>.</a:t>
            </a:r>
            <a:r>
              <a:rPr lang="es-MX" sz="2400" b="1" dirty="0">
                <a:solidFill>
                  <a:srgbClr val="4F81BD">
                    <a:lumMod val="50000"/>
                  </a:srgbClr>
                </a:solidFill>
                <a:latin typeface="Verdana" pitchFamily="34" charset="0"/>
                <a:ea typeface="Times New Roman" pitchFamily="18" charset="0"/>
                <a:cs typeface="Arial" pitchFamily="34" charset="0"/>
              </a:rPr>
              <a:t/>
            </a:r>
            <a:br>
              <a:rPr lang="es-MX" sz="2400" b="1" dirty="0">
                <a:solidFill>
                  <a:srgbClr val="4F81BD">
                    <a:lumMod val="50000"/>
                  </a:srgbClr>
                </a:solidFill>
                <a:latin typeface="Verdana" pitchFamily="34" charset="0"/>
                <a:ea typeface="Times New Roman" pitchFamily="18" charset="0"/>
                <a:cs typeface="Arial" pitchFamily="34" charset="0"/>
              </a:rPr>
            </a:br>
            <a:r>
              <a:rPr lang="es-MX" sz="2400" dirty="0">
                <a:solidFill>
                  <a:prstClr val="black"/>
                </a:solidFill>
              </a:rPr>
              <a:t>Analizar las relaciones internacionales desde un punto de vista principalmente aplicable a los Estados y desplazándose hacia los otros sujetos de derecho internacional, identificando  su fundamento en la práctica legislativa internacional.</a:t>
            </a:r>
          </a:p>
          <a:p>
            <a:pPr algn="just" fontAlgn="base">
              <a:spcBef>
                <a:spcPct val="0"/>
              </a:spcBef>
              <a:spcAft>
                <a:spcPct val="0"/>
              </a:spcAft>
            </a:pPr>
            <a:endParaRPr lang="es-MX" sz="2400" dirty="0">
              <a:solidFill>
                <a:prstClr val="black"/>
              </a:solidFill>
              <a:latin typeface="Arial" pitchFamily="34" charset="0"/>
              <a:cs typeface="Arial" pitchFamily="34" charset="0"/>
            </a:endParaRPr>
          </a:p>
        </p:txBody>
      </p:sp>
      <p:sp>
        <p:nvSpPr>
          <p:cNvPr id="7" name="6 Rectángulo"/>
          <p:cNvSpPr/>
          <p:nvPr/>
        </p:nvSpPr>
        <p:spPr>
          <a:xfrm>
            <a:off x="2057664" y="4293096"/>
            <a:ext cx="5766528" cy="2095789"/>
          </a:xfrm>
          <a:prstGeom prst="rect">
            <a:avLst/>
          </a:prstGeom>
          <a:solidFill>
            <a:schemeClr val="tx2">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b="1" dirty="0">
                <a:solidFill>
                  <a:schemeClr val="accent1">
                    <a:lumMod val="50000"/>
                  </a:schemeClr>
                </a:solidFill>
              </a:rPr>
              <a:t>Este propósito hace referencia a la unidad de aprendizaje “Derecho Internacional Público” que se oferta en la licenciatura de Relaciones Económicas Internacionales, dentro del núcleo de formación sustantivo, con carácter obligatorio y un valor de 8 créditos.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2408" y="4221089"/>
            <a:ext cx="2232025" cy="223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7598731"/>
      </p:ext>
    </p:extLst>
  </p:cSld>
  <p:clrMapOvr>
    <a:masterClrMapping/>
  </p:clrMapOvr>
  <p:transition spd="slow">
    <p:wheel spokes="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713566" y="2497666"/>
            <a:ext cx="6764867" cy="1862668"/>
          </a:xfrm>
          <a:solidFill>
            <a:schemeClr val="accent4">
              <a:lumMod val="75000"/>
            </a:schemeClr>
          </a:solidFill>
          <a:ln w="38100">
            <a:solidFill>
              <a:schemeClr val="tx1"/>
            </a:solidFill>
          </a:ln>
        </p:spPr>
        <p:txBody>
          <a:bodyPr anchor="ctr"/>
          <a:lstStyle/>
          <a:p>
            <a:pPr algn="ctr"/>
            <a:r>
              <a:rPr lang="es-MX" sz="54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Beligerantes</a:t>
            </a:r>
            <a:r>
              <a:rPr lang="es-MX" sz="5400" b="1" dirty="0" smtClean="0">
                <a:solidFill>
                  <a:schemeClr val="accent3">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endParaRPr lang="es-MX" sz="5400" b="1" dirty="0">
              <a:solidFill>
                <a:schemeClr val="accent3">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pPr/>
              <a:t>40</a:t>
            </a:fld>
            <a:endParaRPr lang="es-MX"/>
          </a:p>
        </p:txBody>
      </p:sp>
    </p:spTree>
    <p:extLst>
      <p:ext uri="{BB962C8B-B14F-4D97-AF65-F5344CB8AC3E}">
        <p14:creationId xmlns:p14="http://schemas.microsoft.com/office/powerpoint/2010/main" val="23922023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35668" y="585769"/>
            <a:ext cx="4380971" cy="584775"/>
          </a:xfrm>
          <a:prstGeom prst="rect">
            <a:avLst/>
          </a:prstGeom>
          <a:solidFill>
            <a:schemeClr val="accent2"/>
          </a:solidFill>
          <a:ln>
            <a:solidFill>
              <a:schemeClr val="accent3">
                <a:lumMod val="50000"/>
              </a:schemeClr>
            </a:solidFill>
          </a:ln>
        </p:spPr>
        <p:txBody>
          <a:bodyPr wrap="square">
            <a:spAutoFit/>
          </a:bodyPr>
          <a:lstStyle/>
          <a:p>
            <a:pPr algn="ctr">
              <a:defRPr/>
            </a:pPr>
            <a:r>
              <a:rPr lang="es-ES" sz="3200" b="1" dirty="0" smtClean="0">
                <a:ln w="0"/>
                <a:solidFill>
                  <a:schemeClr val="bg1"/>
                </a:solidFill>
                <a:latin typeface="Arial" panose="020B0604020202020204" pitchFamily="34" charset="0"/>
                <a:cs typeface="Arial" panose="020B0604020202020204" pitchFamily="34" charset="0"/>
              </a:rPr>
              <a:t>BELIGERANTES</a:t>
            </a:r>
            <a:endParaRPr lang="es-ES" sz="3200" b="1" dirty="0">
              <a:ln w="0"/>
              <a:solidFill>
                <a:schemeClr val="bg1"/>
              </a:solidFill>
              <a:latin typeface="Arial" panose="020B0604020202020204" pitchFamily="34" charset="0"/>
              <a:cs typeface="Arial" panose="020B0604020202020204" pitchFamily="34" charset="0"/>
            </a:endParaRPr>
          </a:p>
        </p:txBody>
      </p:sp>
      <p:sp>
        <p:nvSpPr>
          <p:cNvPr id="16385" name="Rectangle 1"/>
          <p:cNvSpPr>
            <a:spLocks noGrp="1" noChangeArrowheads="1"/>
          </p:cNvSpPr>
          <p:nvPr>
            <p:ph idx="1"/>
          </p:nvPr>
        </p:nvSpPr>
        <p:spPr bwMode="auto">
          <a:xfrm>
            <a:off x="1684868" y="1473445"/>
            <a:ext cx="8695266" cy="4708981"/>
          </a:xfrm>
          <a:prstGeom prst="rect">
            <a:avLst/>
          </a:prstGeom>
          <a:solidFill>
            <a:schemeClr val="accent2">
              <a:lumMod val="60000"/>
              <a:lumOff val="40000"/>
            </a:schemeClr>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indent="0" algn="just" fontAlgn="base">
              <a:spcBef>
                <a:spcPct val="0"/>
              </a:spcBef>
              <a:spcAft>
                <a:spcPct val="0"/>
              </a:spcAft>
              <a:buClrTx/>
              <a:buNone/>
            </a:pPr>
            <a:r>
              <a:rPr lang="es-ES" sz="2000" dirty="0" smtClean="0">
                <a:latin typeface="Arial" panose="020B0604020202020204" pitchFamily="34" charset="0"/>
                <a:ea typeface="Times New Roman" pitchFamily="18" charset="0"/>
                <a:cs typeface="Arial" panose="020B0604020202020204" pitchFamily="34" charset="0"/>
              </a:rPr>
              <a:t>Al </a:t>
            </a:r>
            <a:r>
              <a:rPr lang="es-ES" sz="2000" dirty="0">
                <a:latin typeface="Arial" panose="020B0604020202020204" pitchFamily="34" charset="0"/>
                <a:ea typeface="Times New Roman" pitchFamily="18" charset="0"/>
                <a:cs typeface="Arial" panose="020B0604020202020204" pitchFamily="34" charset="0"/>
              </a:rPr>
              <a:t>hablar de beligerantes, podemos referirnos a una potencia, grupo o Estado que se encuentra en guerra o que esta de parte de alguno de los contendientes.</a:t>
            </a:r>
          </a:p>
          <a:p>
            <a:pPr marL="0" indent="0" algn="just" eaLnBrk="0" fontAlgn="base" hangingPunct="0">
              <a:spcBef>
                <a:spcPct val="0"/>
              </a:spcBef>
              <a:spcAft>
                <a:spcPct val="0"/>
              </a:spcAft>
              <a:buClrTx/>
              <a:buNone/>
            </a:pPr>
            <a:endParaRPr lang="es-ES" sz="2000" dirty="0" smtClean="0">
              <a:latin typeface="Arial" panose="020B0604020202020204" pitchFamily="34" charset="0"/>
              <a:ea typeface="Times New Roman" pitchFamily="18" charset="0"/>
              <a:cs typeface="Arial" panose="020B0604020202020204" pitchFamily="34" charset="0"/>
            </a:endParaRPr>
          </a:p>
          <a:p>
            <a:pPr marL="0" indent="0" algn="just" eaLnBrk="0" fontAlgn="base" hangingPunct="0">
              <a:spcBef>
                <a:spcPct val="0"/>
              </a:spcBef>
              <a:spcAft>
                <a:spcPct val="0"/>
              </a:spcAft>
              <a:buClrTx/>
              <a:buNone/>
            </a:pPr>
            <a:r>
              <a:rPr lang="es-ES" sz="2000" dirty="0" smtClean="0">
                <a:latin typeface="Arial" panose="020B0604020202020204" pitchFamily="34" charset="0"/>
                <a:ea typeface="Times New Roman" pitchFamily="18" charset="0"/>
                <a:cs typeface="Arial" panose="020B0604020202020204" pitchFamily="34" charset="0"/>
              </a:rPr>
              <a:t>Para </a:t>
            </a:r>
            <a:r>
              <a:rPr lang="es-ES" sz="2000" dirty="0">
                <a:latin typeface="Arial" panose="020B0604020202020204" pitchFamily="34" charset="0"/>
                <a:ea typeface="Times New Roman" pitchFamily="18" charset="0"/>
                <a:cs typeface="Arial" panose="020B0604020202020204" pitchFamily="34" charset="0"/>
              </a:rPr>
              <a:t>que una comunidad beligerante sea </a:t>
            </a:r>
            <a:r>
              <a:rPr lang="es-ES" sz="2000" b="1" dirty="0">
                <a:latin typeface="Arial" panose="020B0604020202020204" pitchFamily="34" charset="0"/>
                <a:ea typeface="Times New Roman" pitchFamily="18" charset="0"/>
                <a:cs typeface="Arial" panose="020B0604020202020204" pitchFamily="34" charset="0"/>
              </a:rPr>
              <a:t>reconocida como sujeto de Derecho Internacional Público</a:t>
            </a:r>
            <a:r>
              <a:rPr lang="es-ES" sz="2000" dirty="0">
                <a:latin typeface="Arial" panose="020B0604020202020204" pitchFamily="34" charset="0"/>
                <a:ea typeface="Times New Roman" pitchFamily="18" charset="0"/>
                <a:cs typeface="Arial" panose="020B0604020202020204" pitchFamily="34" charset="0"/>
              </a:rPr>
              <a:t>, de acuerdo a las normas internacionales debe reunir los siguientes requisitos</a:t>
            </a:r>
            <a:r>
              <a:rPr lang="es-ES" sz="2000" dirty="0" smtClean="0">
                <a:latin typeface="Arial" panose="020B0604020202020204" pitchFamily="34" charset="0"/>
                <a:ea typeface="Times New Roman" pitchFamily="18" charset="0"/>
                <a:cs typeface="Arial" panose="020B0604020202020204" pitchFamily="34" charset="0"/>
              </a:rPr>
              <a:t>:</a:t>
            </a:r>
          </a:p>
          <a:p>
            <a:pPr marL="0" indent="0" algn="just" eaLnBrk="0" fontAlgn="base" hangingPunct="0">
              <a:spcBef>
                <a:spcPct val="0"/>
              </a:spcBef>
              <a:spcAft>
                <a:spcPct val="0"/>
              </a:spcAft>
              <a:buClrTx/>
              <a:buNone/>
            </a:pPr>
            <a:endParaRPr lang="es-MX" sz="2000" dirty="0">
              <a:latin typeface="Arial" panose="020B0604020202020204" pitchFamily="34" charset="0"/>
              <a:cs typeface="Arial" panose="020B0604020202020204" pitchFamily="34" charset="0"/>
            </a:endParaRPr>
          </a:p>
          <a:p>
            <a:pPr marL="400050" lvl="1" indent="0" algn="just" eaLnBrk="0" fontAlgn="base" hangingPunct="0">
              <a:spcBef>
                <a:spcPct val="0"/>
              </a:spcBef>
              <a:spcAft>
                <a:spcPct val="0"/>
              </a:spcAft>
              <a:buClrTx/>
              <a:buFontTx/>
              <a:buChar char="•"/>
            </a:pPr>
            <a:r>
              <a:rPr lang="es-ES" dirty="0">
                <a:solidFill>
                  <a:schemeClr val="accent2">
                    <a:lumMod val="75000"/>
                  </a:schemeClr>
                </a:solidFill>
                <a:latin typeface="Arial" panose="020B0604020202020204" pitchFamily="34" charset="0"/>
                <a:ea typeface="Times New Roman" pitchFamily="18" charset="0"/>
                <a:cs typeface="Arial" panose="020B0604020202020204" pitchFamily="34" charset="0"/>
              </a:rPr>
              <a:t>Que el movimiento beligerante revista importancia y continuidad. </a:t>
            </a:r>
          </a:p>
          <a:p>
            <a:pPr marL="400050" lvl="1" indent="0" algn="just" eaLnBrk="0" fontAlgn="base" hangingPunct="0">
              <a:spcBef>
                <a:spcPct val="0"/>
              </a:spcBef>
              <a:spcAft>
                <a:spcPct val="0"/>
              </a:spcAft>
              <a:buClrTx/>
              <a:buFontTx/>
              <a:buChar char="•"/>
            </a:pPr>
            <a:r>
              <a:rPr lang="es-ES" dirty="0">
                <a:solidFill>
                  <a:schemeClr val="accent2">
                    <a:lumMod val="75000"/>
                  </a:schemeClr>
                </a:solidFill>
                <a:latin typeface="Arial" panose="020B0604020202020204" pitchFamily="34" charset="0"/>
                <a:ea typeface="Times New Roman" pitchFamily="18" charset="0"/>
                <a:cs typeface="Arial" panose="020B0604020202020204" pitchFamily="34" charset="0"/>
              </a:rPr>
              <a:t>Debe tratarse de un movimiento auténticamente nacional, no admitiéndose injerencia extranjera.</a:t>
            </a:r>
          </a:p>
          <a:p>
            <a:pPr marL="400050" lvl="1" indent="0" algn="just" eaLnBrk="0" fontAlgn="base" hangingPunct="0">
              <a:spcBef>
                <a:spcPct val="0"/>
              </a:spcBef>
              <a:spcAft>
                <a:spcPct val="0"/>
              </a:spcAft>
              <a:buClrTx/>
              <a:buFontTx/>
              <a:buChar char="•"/>
            </a:pPr>
            <a:r>
              <a:rPr lang="es-ES" dirty="0">
                <a:solidFill>
                  <a:schemeClr val="accent2">
                    <a:lumMod val="75000"/>
                  </a:schemeClr>
                </a:solidFill>
                <a:latin typeface="Arial" panose="020B0604020202020204" pitchFamily="34" charset="0"/>
                <a:ea typeface="Times New Roman" pitchFamily="18" charset="0"/>
                <a:cs typeface="Arial" panose="020B0604020202020204" pitchFamily="34" charset="0"/>
              </a:rPr>
              <a:t> </a:t>
            </a:r>
            <a:r>
              <a:rPr lang="es-ES" dirty="0">
                <a:solidFill>
                  <a:schemeClr val="accent2">
                    <a:lumMod val="75000"/>
                  </a:schemeClr>
                </a:solidFill>
                <a:latin typeface="Arial" panose="020B0604020202020204" pitchFamily="34" charset="0"/>
                <a:cs typeface="Arial" panose="020B0604020202020204" pitchFamily="34" charset="0"/>
              </a:rPr>
              <a:t>El levantamiento de los beligerantes debe estar regido por las normas y costumbre de guerra, respetándose el Derecho Humanitario, Convención de Ginebra, etc.</a:t>
            </a:r>
            <a:endParaRPr lang="es-ES" dirty="0">
              <a:solidFill>
                <a:schemeClr val="accent2">
                  <a:lumMod val="75000"/>
                </a:schemeClr>
              </a:solidFill>
              <a:latin typeface="Arial" pitchFamily="34" charset="0"/>
              <a:ea typeface="Times New Roman" pitchFamily="18" charset="0"/>
              <a:cs typeface="Arial" pitchFamily="34" charset="0"/>
            </a:endParaRPr>
          </a:p>
          <a:p>
            <a:pPr marL="0" indent="0" algn="just" eaLnBrk="0" fontAlgn="base" hangingPunct="0">
              <a:spcBef>
                <a:spcPct val="0"/>
              </a:spcBef>
              <a:spcAft>
                <a:spcPct val="0"/>
              </a:spcAft>
              <a:buClrTx/>
              <a:buNone/>
            </a:pPr>
            <a:r>
              <a:rPr lang="es-ES" sz="2000" dirty="0">
                <a:latin typeface="Arial" pitchFamily="34" charset="0"/>
                <a:ea typeface="Times New Roman" pitchFamily="18" charset="0"/>
                <a:cs typeface="Arial" pitchFamily="34" charset="0"/>
              </a:rPr>
              <a:t>	</a:t>
            </a:r>
            <a:r>
              <a:rPr lang="es-MX" sz="2000" dirty="0">
                <a:latin typeface="Arial" pitchFamily="34" charset="0"/>
                <a:cs typeface="Arial" pitchFamily="34" charset="0"/>
              </a:rPr>
              <a:t> </a:t>
            </a: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41</a:t>
            </a:fld>
            <a:endParaRPr lang="es-MX"/>
          </a:p>
        </p:txBody>
      </p:sp>
    </p:spTree>
    <p:extLst>
      <p:ext uri="{BB962C8B-B14F-4D97-AF65-F5344CB8AC3E}">
        <p14:creationId xmlns:p14="http://schemas.microsoft.com/office/powerpoint/2010/main" val="1178863363"/>
      </p:ext>
    </p:extLst>
  </p:cSld>
  <p:clrMapOvr>
    <a:masterClrMapping/>
  </p:clrMapOvr>
  <p:transition spd="med">
    <p:pull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738313" y="1357314"/>
            <a:ext cx="8686800" cy="4569354"/>
          </a:xfrm>
          <a:solidFill>
            <a:schemeClr val="accent3">
              <a:lumMod val="40000"/>
              <a:lumOff val="60000"/>
            </a:schemeClr>
          </a:solidFill>
        </p:spPr>
        <p:txBody>
          <a:bodyPr/>
          <a:lstStyle/>
          <a:p>
            <a:pPr algn="just"/>
            <a:r>
              <a:rPr lang="es-ES" sz="2400" dirty="0">
                <a:latin typeface="Arial" panose="020B0604020202020204" pitchFamily="34" charset="0"/>
                <a:cs typeface="Arial" panose="020B0604020202020204" pitchFamily="34" charset="0"/>
              </a:rPr>
              <a:t>El reconocimiento de beligerancia se puede dar a favor de un grupo rebelde cuando éste domina una parte importante del territorio y ejerce sobre él un dominio efectivo.  El grupo beligerante puede ser reconocido por terceros Estados o por el Estado Central. </a:t>
            </a:r>
            <a:endParaRPr lang="es-MX" sz="2400" dirty="0">
              <a:latin typeface="Arial" panose="020B0604020202020204" pitchFamily="34" charset="0"/>
              <a:cs typeface="Arial" panose="020B0604020202020204" pitchFamily="34" charset="0"/>
            </a:endParaRPr>
          </a:p>
          <a:p>
            <a:pPr algn="just">
              <a:buNone/>
            </a:pPr>
            <a:r>
              <a:rPr lang="es-ES" sz="2400" dirty="0">
                <a:latin typeface="Arial" panose="020B0604020202020204" pitchFamily="34" charset="0"/>
                <a:cs typeface="Arial" panose="020B0604020202020204" pitchFamily="34" charset="0"/>
              </a:rPr>
              <a:t> </a:t>
            </a:r>
            <a:endParaRPr lang="es-MX" sz="2400" dirty="0">
              <a:latin typeface="Arial" panose="020B0604020202020204" pitchFamily="34" charset="0"/>
              <a:cs typeface="Arial" panose="020B0604020202020204" pitchFamily="34" charset="0"/>
            </a:endParaRPr>
          </a:p>
          <a:p>
            <a:pPr algn="just"/>
            <a:r>
              <a:rPr lang="es-ES" sz="2400" dirty="0">
                <a:latin typeface="Arial" pitchFamily="34" charset="0"/>
                <a:cs typeface="Arial" pitchFamily="34" charset="0"/>
              </a:rPr>
              <a:t>En cuanto a la forma de reconocimiento, si la realizan los terceros Estados, generalmente, la realizaran mediante una declaración de neutralidad, por su parte, el Estado central los reconoce de un modo más tácito; por ejemplo, la aceptación de una mediación, etc.</a:t>
            </a:r>
          </a:p>
        </p:txBody>
      </p:sp>
      <p:sp>
        <p:nvSpPr>
          <p:cNvPr id="4" name="3 Rectángulo"/>
          <p:cNvSpPr/>
          <p:nvPr/>
        </p:nvSpPr>
        <p:spPr>
          <a:xfrm>
            <a:off x="2024033" y="526501"/>
            <a:ext cx="4673099" cy="584775"/>
          </a:xfrm>
          <a:prstGeom prst="rect">
            <a:avLst/>
          </a:prstGeom>
          <a:ln>
            <a:solidFill>
              <a:schemeClr val="accent1">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ctr">
              <a:defRPr/>
            </a:pPr>
            <a:r>
              <a:rPr lang="es-ES" sz="3200" b="1" dirty="0" smtClean="0">
                <a:ln w="0"/>
                <a:solidFill>
                  <a:schemeClr val="accent1">
                    <a:lumMod val="75000"/>
                  </a:schemeClr>
                </a:solidFill>
                <a:latin typeface="Arial" panose="020B0604020202020204" pitchFamily="34" charset="0"/>
                <a:cs typeface="Arial" panose="020B0604020202020204" pitchFamily="34" charset="0"/>
              </a:rPr>
              <a:t>BELIGERANTES</a:t>
            </a:r>
            <a:endParaRPr lang="es-ES" sz="3200" dirty="0">
              <a:ln w="0"/>
              <a:solidFill>
                <a:schemeClr val="accent1">
                  <a:lumMod val="75000"/>
                </a:schemeClr>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endParaRP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42</a:t>
            </a:fld>
            <a:endParaRPr lang="es-MX"/>
          </a:p>
        </p:txBody>
      </p:sp>
    </p:spTree>
    <p:extLst>
      <p:ext uri="{BB962C8B-B14F-4D97-AF65-F5344CB8AC3E}">
        <p14:creationId xmlns:p14="http://schemas.microsoft.com/office/powerpoint/2010/main" val="1275615246"/>
      </p:ext>
    </p:extLst>
  </p:cSld>
  <p:clrMapOvr>
    <a:masterClrMapping/>
  </p:clrMapOvr>
  <p:transition spd="med">
    <p:pull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380073" y="1281110"/>
            <a:ext cx="9332913" cy="3500447"/>
          </a:xfrm>
          <a:solidFill>
            <a:schemeClr val="accent6">
              <a:lumMod val="40000"/>
              <a:lumOff val="60000"/>
            </a:schemeClr>
          </a:solidFill>
        </p:spPr>
        <p:txBody>
          <a:bodyPr/>
          <a:lstStyle/>
          <a:p>
            <a:pPr algn="just"/>
            <a:r>
              <a:rPr lang="es-ES" sz="2400" dirty="0">
                <a:latin typeface="Arial" pitchFamily="34" charset="0"/>
                <a:cs typeface="Arial" pitchFamily="34" charset="0"/>
              </a:rPr>
              <a:t>Al obtener dicho reconocimiento (ya sea por terceros Estados o por el Estado central) adquieren una subjetividad jurídica internacional.</a:t>
            </a:r>
          </a:p>
          <a:p>
            <a:pPr algn="just"/>
            <a:r>
              <a:rPr lang="es-ES" sz="2400" dirty="0">
                <a:latin typeface="Arial" pitchFamily="34" charset="0"/>
                <a:cs typeface="Arial" pitchFamily="34" charset="0"/>
              </a:rPr>
              <a:t>La comunidad beligerante que ha sido reconocida, posee ciertos derechos y obligaciones emanadas del orden jurídico internacional, como por ejemplo, tomar presas, cobro de impuestos, etc. Esto evidencia que la comunidad beligerante posee el carácter de un sujeto de Derecho Internacional ejerciendo supremacía de hecho en el territorio bajo su control.</a:t>
            </a:r>
          </a:p>
        </p:txBody>
      </p:sp>
      <p:sp>
        <p:nvSpPr>
          <p:cNvPr id="4" name="3 Rectángulo"/>
          <p:cNvSpPr/>
          <p:nvPr/>
        </p:nvSpPr>
        <p:spPr>
          <a:xfrm>
            <a:off x="1863167" y="357166"/>
            <a:ext cx="4143404" cy="584775"/>
          </a:xfrm>
          <a:prstGeom prst="rect">
            <a:avLst/>
          </a:prstGeom>
          <a:solidFill>
            <a:schemeClr val="accent6"/>
          </a:solidFill>
          <a:ln>
            <a:solidFill>
              <a:schemeClr val="accent6"/>
            </a:solidFill>
          </a:ln>
        </p:spPr>
        <p:txBody>
          <a:bodyPr wrap="square">
            <a:spAutoFit/>
          </a:bodyPr>
          <a:lstStyle/>
          <a:p>
            <a:pPr algn="ctr">
              <a:defRPr/>
            </a:pPr>
            <a:r>
              <a:rPr lang="es-ES" sz="3200" b="1" dirty="0" smtClean="0">
                <a:ln w="0"/>
                <a:solidFill>
                  <a:schemeClr val="bg1"/>
                </a:solidFill>
                <a:latin typeface="Arial" panose="020B0604020202020204" pitchFamily="34" charset="0"/>
                <a:cs typeface="Arial" panose="020B0604020202020204" pitchFamily="34" charset="0"/>
              </a:rPr>
              <a:t>BELIGERANTES</a:t>
            </a:r>
            <a:endParaRPr lang="es-ES" sz="3200" dirty="0">
              <a:ln w="0"/>
              <a:solidFill>
                <a:schemeClr val="bg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6" name="5 Elipse"/>
          <p:cNvSpPr/>
          <p:nvPr/>
        </p:nvSpPr>
        <p:spPr>
          <a:xfrm>
            <a:off x="4610096" y="4857760"/>
            <a:ext cx="3128978" cy="1914532"/>
          </a:xfrm>
          <a:prstGeom prst="ellipse">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7" descr="http://z.about.com/d/history1900s/1/7/B/B/1/korean36.gif"/>
          <p:cNvPicPr>
            <a:picLocks noChangeAspect="1" noChangeArrowheads="1"/>
          </p:cNvPicPr>
          <p:nvPr/>
        </p:nvPicPr>
        <p:blipFill>
          <a:blip r:embed="rId2"/>
          <a:srcRect/>
          <a:stretch>
            <a:fillRect/>
          </a:stretch>
        </p:blipFill>
        <p:spPr bwMode="auto">
          <a:xfrm>
            <a:off x="5245442" y="5037667"/>
            <a:ext cx="1891958" cy="1540095"/>
          </a:xfrm>
          <a:prstGeom prst="rect">
            <a:avLst/>
          </a:prstGeom>
          <a:ln>
            <a:noFill/>
          </a:ln>
          <a:effectLst>
            <a:softEdge rad="112500"/>
          </a:effectLst>
        </p:spPr>
      </p:pic>
      <p:sp>
        <p:nvSpPr>
          <p:cNvPr id="2" name="Marcador de número de diapositiva 1"/>
          <p:cNvSpPr>
            <a:spLocks noGrp="1"/>
          </p:cNvSpPr>
          <p:nvPr>
            <p:ph type="sldNum" sz="quarter" idx="12"/>
          </p:nvPr>
        </p:nvSpPr>
        <p:spPr/>
        <p:txBody>
          <a:bodyPr/>
          <a:lstStyle/>
          <a:p>
            <a:fld id="{559A74B9-CAFF-4650-A221-91685748E060}" type="slidenum">
              <a:rPr lang="es-MX" smtClean="0"/>
              <a:pPr/>
              <a:t>43</a:t>
            </a:fld>
            <a:endParaRPr lang="es-MX"/>
          </a:p>
        </p:txBody>
      </p:sp>
    </p:spTree>
    <p:extLst>
      <p:ext uri="{BB962C8B-B14F-4D97-AF65-F5344CB8AC3E}">
        <p14:creationId xmlns:p14="http://schemas.microsoft.com/office/powerpoint/2010/main" val="2694109547"/>
      </p:ext>
    </p:extLst>
  </p:cSld>
  <p:clrMapOvr>
    <a:masterClrMapping/>
  </p:clrMapOvr>
  <p:transition spd="med">
    <p:pull di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149600" y="2582329"/>
            <a:ext cx="5875867" cy="1727201"/>
          </a:xfrm>
          <a:solidFill>
            <a:schemeClr val="accent4"/>
          </a:solidFill>
          <a:ln>
            <a:solidFill>
              <a:schemeClr val="bg1">
                <a:lumMod val="75000"/>
              </a:schemeClr>
            </a:solidFill>
          </a:ln>
        </p:spPr>
        <p:style>
          <a:lnRef idx="3">
            <a:schemeClr val="lt1"/>
          </a:lnRef>
          <a:fillRef idx="1">
            <a:schemeClr val="accent6"/>
          </a:fillRef>
          <a:effectRef idx="1">
            <a:schemeClr val="accent6"/>
          </a:effectRef>
          <a:fontRef idx="minor">
            <a:schemeClr val="lt1"/>
          </a:fontRef>
        </p:style>
        <p:txBody>
          <a:bodyPr anchor="ctr"/>
          <a:lstStyle/>
          <a:p>
            <a:pPr algn="ctr"/>
            <a:r>
              <a:rPr lang="es-MX" sz="5400" b="1" dirty="0" smtClean="0">
                <a:solidFill>
                  <a:schemeClr val="bg1">
                    <a:lumMod val="95000"/>
                  </a:schemeClr>
                </a:solidFill>
                <a:latin typeface="Arial" panose="020B0604020202020204" pitchFamily="34" charset="0"/>
                <a:cs typeface="Arial" panose="020B0604020202020204" pitchFamily="34" charset="0"/>
              </a:rPr>
              <a:t>Insurrectos</a:t>
            </a:r>
            <a:endParaRPr lang="es-MX" sz="5400" b="1" dirty="0">
              <a:solidFill>
                <a:schemeClr val="bg1">
                  <a:lumMod val="95000"/>
                </a:schemeClr>
              </a:solidFill>
              <a:latin typeface="Arial" panose="020B0604020202020204" pitchFamily="34" charset="0"/>
              <a:cs typeface="Arial" panose="020B0604020202020204"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pPr/>
              <a:t>44</a:t>
            </a:fld>
            <a:endParaRPr lang="es-MX"/>
          </a:p>
        </p:txBody>
      </p:sp>
    </p:spTree>
    <p:extLst>
      <p:ext uri="{BB962C8B-B14F-4D97-AF65-F5344CB8AC3E}">
        <p14:creationId xmlns:p14="http://schemas.microsoft.com/office/powerpoint/2010/main" val="362005260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738313" y="1357314"/>
            <a:ext cx="8686800" cy="3629554"/>
          </a:xfrm>
          <a:solidFill>
            <a:schemeClr val="accent2">
              <a:lumMod val="60000"/>
              <a:lumOff val="40000"/>
            </a:schemeClr>
          </a:solidFill>
        </p:spPr>
        <p:txBody>
          <a:bodyPr>
            <a:normAutofit/>
          </a:bodyPr>
          <a:lstStyle/>
          <a:p>
            <a:pPr algn="just"/>
            <a:r>
              <a:rPr lang="es-ES" dirty="0">
                <a:latin typeface="Arial" panose="020B0604020202020204" pitchFamily="34" charset="0"/>
                <a:cs typeface="Arial" pitchFamily="34" charset="0"/>
              </a:rPr>
              <a:t>La insurrección puede definirse en los términos utilizados en los diccionarios como el levantamiento, sublevación o rebelión de un pueblo o ejército, o parte e ellos, contra el régimen constituido. En el contexto del Derecho Internacional, constituye un grupo de personas que se levanta en armas contra el gobierno de su propio Estado, controlando algunas plazas y disponiendo de algunos buques de guerra. Esta situación que es materia del derecho interno del Estado en cuestión implica un reconocimiento, en el sentido de que sus actos oficiales no se consideran en principio como actos de pillaje o piratería.</a:t>
            </a:r>
          </a:p>
        </p:txBody>
      </p:sp>
      <p:sp>
        <p:nvSpPr>
          <p:cNvPr id="4" name="3 Rectángulo"/>
          <p:cNvSpPr/>
          <p:nvPr/>
        </p:nvSpPr>
        <p:spPr>
          <a:xfrm>
            <a:off x="2024034" y="357166"/>
            <a:ext cx="4071966" cy="584775"/>
          </a:xfrm>
          <a:prstGeom prst="rect">
            <a:avLst/>
          </a:prstGeom>
          <a:solidFill>
            <a:schemeClr val="accent2"/>
          </a:solidFill>
          <a:ln>
            <a:solidFill>
              <a:schemeClr val="accent6"/>
            </a:solidFill>
          </a:ln>
        </p:spPr>
        <p:txBody>
          <a:bodyPr wrap="square">
            <a:spAutoFit/>
          </a:bodyPr>
          <a:lstStyle/>
          <a:p>
            <a:pPr algn="ctr">
              <a:defRPr/>
            </a:pPr>
            <a:r>
              <a:rPr lang="es-ES" sz="3200" b="1" dirty="0" smtClean="0">
                <a:ln w="6600">
                  <a:solidFill>
                    <a:schemeClr val="accent2"/>
                  </a:solidFill>
                  <a:prstDash val="solid"/>
                </a:ln>
                <a:solidFill>
                  <a:srgbClr val="FFFFFF"/>
                </a:solidFill>
                <a:latin typeface="Arial" panose="020B0604020202020204" pitchFamily="34" charset="0"/>
                <a:cs typeface="Arial" panose="020B0604020202020204" pitchFamily="34" charset="0"/>
              </a:rPr>
              <a:t>INSURRECTOS</a:t>
            </a:r>
            <a:endParaRPr lang="es-ES" sz="3200" b="1" dirty="0">
              <a:ln w="6600">
                <a:solidFill>
                  <a:schemeClr val="accent2"/>
                </a:solidFill>
                <a:prstDash val="solid"/>
              </a:ln>
              <a:solidFill>
                <a:srgbClr val="FFFFFF"/>
              </a:solidFill>
              <a:latin typeface="Arial" panose="020B0604020202020204" pitchFamily="34" charset="0"/>
              <a:cs typeface="Arial" panose="020B0604020202020204" pitchFamily="34" charset="0"/>
            </a:endParaRPr>
          </a:p>
        </p:txBody>
      </p:sp>
      <p:sp>
        <p:nvSpPr>
          <p:cNvPr id="6" name="5 Elipse"/>
          <p:cNvSpPr/>
          <p:nvPr/>
        </p:nvSpPr>
        <p:spPr>
          <a:xfrm>
            <a:off x="4904838" y="5088467"/>
            <a:ext cx="2343160" cy="1710266"/>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s-MX"/>
          </a:p>
        </p:txBody>
      </p:sp>
      <p:pic>
        <p:nvPicPr>
          <p:cNvPr id="5" name="4 Imagen" descr="http://t2.gstatic.com/images?q=tbn:z1AqhxejVP6niM:http://i44.tinypic.com/21cgfia.jpg">
            <a:hlinkClick r:id="rId2"/>
          </p:cNvPr>
          <p:cNvPicPr/>
          <p:nvPr/>
        </p:nvPicPr>
        <p:blipFill>
          <a:blip r:embed="rId3"/>
          <a:srcRect/>
          <a:stretch>
            <a:fillRect/>
          </a:stretch>
        </p:blipFill>
        <p:spPr bwMode="auto">
          <a:xfrm>
            <a:off x="5182123" y="5421333"/>
            <a:ext cx="1714512" cy="1033464"/>
          </a:xfrm>
          <a:prstGeom prst="rect">
            <a:avLst/>
          </a:prstGeom>
          <a:noFill/>
          <a:ln w="9525">
            <a:noFill/>
            <a:miter lim="800000"/>
            <a:headEnd/>
            <a:tailEnd/>
          </a:ln>
        </p:spPr>
      </p:pic>
      <p:sp>
        <p:nvSpPr>
          <p:cNvPr id="2" name="Marcador de número de diapositiva 1"/>
          <p:cNvSpPr>
            <a:spLocks noGrp="1"/>
          </p:cNvSpPr>
          <p:nvPr>
            <p:ph type="sldNum" sz="quarter" idx="12"/>
          </p:nvPr>
        </p:nvSpPr>
        <p:spPr/>
        <p:txBody>
          <a:bodyPr/>
          <a:lstStyle/>
          <a:p>
            <a:fld id="{559A74B9-CAFF-4650-A221-91685748E060}" type="slidenum">
              <a:rPr lang="es-MX" smtClean="0"/>
              <a:pPr/>
              <a:t>45</a:t>
            </a:fld>
            <a:endParaRPr lang="es-MX"/>
          </a:p>
        </p:txBody>
      </p:sp>
    </p:spTree>
    <p:extLst>
      <p:ext uri="{BB962C8B-B14F-4D97-AF65-F5344CB8AC3E}">
        <p14:creationId xmlns:p14="http://schemas.microsoft.com/office/powerpoint/2010/main" val="2767616286"/>
      </p:ext>
    </p:extLst>
  </p:cSld>
  <p:clrMapOvr>
    <a:masterClrMapping/>
  </p:clrMapOvr>
  <p:transition spd="med">
    <p:pull di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329267" y="1357313"/>
            <a:ext cx="9095846" cy="2800361"/>
          </a:xfrm>
          <a:solidFill>
            <a:schemeClr val="accent3">
              <a:lumMod val="40000"/>
              <a:lumOff val="60000"/>
            </a:schemeClr>
          </a:solidFill>
        </p:spPr>
        <p:txBody>
          <a:bodyPr>
            <a:normAutofit/>
          </a:bodyPr>
          <a:lstStyle/>
          <a:p>
            <a:pPr algn="just"/>
            <a:r>
              <a:rPr lang="es-ES" dirty="0">
                <a:latin typeface="Arial" panose="020B0604020202020204" pitchFamily="34" charset="0"/>
                <a:cs typeface="Arial" panose="020B0604020202020204" pitchFamily="34" charset="0"/>
              </a:rPr>
              <a:t>Estos grupos sólo gozan de subjetividad internacional si consiguen un apoyo territorial para transformarse en beligerantes; de otra  forma, pronto se diluyen buscando refugio político.</a:t>
            </a:r>
            <a:endParaRPr lang="es-MX" dirty="0">
              <a:latin typeface="Arial" panose="020B0604020202020204" pitchFamily="34" charset="0"/>
              <a:cs typeface="Arial" panose="020B0604020202020204" pitchFamily="34" charset="0"/>
            </a:endParaRPr>
          </a:p>
          <a:p>
            <a:pPr algn="just"/>
            <a:r>
              <a:rPr lang="es-ES" dirty="0">
                <a:latin typeface="Arial" pitchFamily="34" charset="0"/>
                <a:cs typeface="Arial" pitchFamily="34" charset="0"/>
              </a:rPr>
              <a:t>La diferencia entre insurrectos y beligerantes reside en el grado de dominio; los insurrectos solo poseen unos barcos o plazas, mientras que los beligerantes ejercen un dominio efectivo sobre una parte importante del territorio.</a:t>
            </a:r>
          </a:p>
        </p:txBody>
      </p:sp>
      <p:sp>
        <p:nvSpPr>
          <p:cNvPr id="4" name="3 Rectángulo"/>
          <p:cNvSpPr/>
          <p:nvPr/>
        </p:nvSpPr>
        <p:spPr>
          <a:xfrm>
            <a:off x="2024033" y="501103"/>
            <a:ext cx="3572433" cy="584775"/>
          </a:xfrm>
          <a:prstGeom prst="rect">
            <a:avLst/>
          </a:prstGeom>
          <a:ln/>
        </p:spPr>
        <p:style>
          <a:lnRef idx="1">
            <a:schemeClr val="accent3"/>
          </a:lnRef>
          <a:fillRef idx="3">
            <a:schemeClr val="accent3"/>
          </a:fillRef>
          <a:effectRef idx="2">
            <a:schemeClr val="accent3"/>
          </a:effectRef>
          <a:fontRef idx="minor">
            <a:schemeClr val="lt1"/>
          </a:fontRef>
        </p:style>
        <p:txBody>
          <a:bodyPr wrap="square">
            <a:spAutoFit/>
          </a:bodyPr>
          <a:lstStyle/>
          <a:p>
            <a:pPr algn="ctr">
              <a:defRPr/>
            </a:pPr>
            <a:r>
              <a:rPr lang="es-ES" sz="3200" b="1" dirty="0" smtClean="0">
                <a:ln w="0"/>
                <a:solidFill>
                  <a:schemeClr val="bg1"/>
                </a:solidFill>
                <a:latin typeface="Arial" panose="020B0604020202020204" pitchFamily="34" charset="0"/>
                <a:cs typeface="Arial" panose="020B0604020202020204" pitchFamily="34" charset="0"/>
              </a:rPr>
              <a:t>INSURRECTOS</a:t>
            </a:r>
            <a:endParaRPr lang="es-ES" sz="3800" b="1" dirty="0">
              <a:ln w="0"/>
              <a:solidFill>
                <a:schemeClr val="bg1"/>
              </a:solidFill>
              <a:latin typeface="+mj-lt"/>
            </a:endParaRPr>
          </a:p>
        </p:txBody>
      </p:sp>
      <p:sp>
        <p:nvSpPr>
          <p:cNvPr id="5" name="4 Hexágono"/>
          <p:cNvSpPr/>
          <p:nvPr/>
        </p:nvSpPr>
        <p:spPr>
          <a:xfrm>
            <a:off x="4656667" y="4500570"/>
            <a:ext cx="2582341" cy="1985970"/>
          </a:xfrm>
          <a:prstGeom prst="hexagon">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a:p>
        </p:txBody>
      </p:sp>
      <p:pic>
        <p:nvPicPr>
          <p:cNvPr id="6" name="5 Imagen" descr="http://t3.gstatic.com/images?q=tbn:dEL_96SO7k7AdM:http://www.anarxya.com/tienda/images/insurreccion.gif">
            <a:hlinkClick r:id="rId2"/>
          </p:cNvPr>
          <p:cNvPicPr/>
          <p:nvPr/>
        </p:nvPicPr>
        <p:blipFill>
          <a:blip r:embed="rId3"/>
          <a:srcRect/>
          <a:stretch>
            <a:fillRect/>
          </a:stretch>
        </p:blipFill>
        <p:spPr bwMode="auto">
          <a:xfrm>
            <a:off x="5071534" y="4766733"/>
            <a:ext cx="1761066" cy="1481667"/>
          </a:xfrm>
          <a:prstGeom prst="rect">
            <a:avLst/>
          </a:prstGeom>
          <a:ln>
            <a:noFill/>
          </a:ln>
          <a:effectLst>
            <a:softEdge rad="112500"/>
          </a:effectLst>
        </p:spPr>
      </p:pic>
      <p:sp>
        <p:nvSpPr>
          <p:cNvPr id="2" name="Marcador de número de diapositiva 1"/>
          <p:cNvSpPr>
            <a:spLocks noGrp="1"/>
          </p:cNvSpPr>
          <p:nvPr>
            <p:ph type="sldNum" sz="quarter" idx="12"/>
          </p:nvPr>
        </p:nvSpPr>
        <p:spPr/>
        <p:txBody>
          <a:bodyPr/>
          <a:lstStyle/>
          <a:p>
            <a:fld id="{559A74B9-CAFF-4650-A221-91685748E060}" type="slidenum">
              <a:rPr lang="es-MX" smtClean="0"/>
              <a:pPr/>
              <a:t>46</a:t>
            </a:fld>
            <a:endParaRPr lang="es-MX"/>
          </a:p>
        </p:txBody>
      </p:sp>
    </p:spTree>
    <p:extLst>
      <p:ext uri="{BB962C8B-B14F-4D97-AF65-F5344CB8AC3E}">
        <p14:creationId xmlns:p14="http://schemas.microsoft.com/office/powerpoint/2010/main" val="3659546016"/>
      </p:ext>
    </p:extLst>
  </p:cSld>
  <p:clrMapOvr>
    <a:masterClrMapping/>
  </p:clrMapOvr>
  <p:transition spd="med">
    <p:pull di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717800" y="2531533"/>
            <a:ext cx="6764867" cy="1862668"/>
          </a:xfrm>
          <a:solidFill>
            <a:schemeClr val="accent6"/>
          </a:solidFill>
          <a:ln w="38100">
            <a:solidFill>
              <a:schemeClr val="bg1">
                <a:lumMod val="75000"/>
              </a:schemeClr>
            </a:solidFill>
          </a:ln>
        </p:spPr>
        <p:txBody>
          <a:bodyPr anchor="ctr"/>
          <a:lstStyle/>
          <a:p>
            <a:pPr algn="ctr"/>
            <a:r>
              <a:rPr lang="es-MX" sz="5400" b="1" dirty="0" smtClean="0">
                <a:solidFill>
                  <a:schemeClr val="bg1">
                    <a:lumMod val="95000"/>
                  </a:schemeClr>
                </a:solidFill>
                <a:latin typeface="Arial" panose="020B0604020202020204" pitchFamily="34" charset="0"/>
                <a:cs typeface="Arial" panose="020B0604020202020204" pitchFamily="34" charset="0"/>
              </a:rPr>
              <a:t>Movimientos de liberación nacional </a:t>
            </a:r>
            <a:endParaRPr lang="es-MX" sz="5400" b="1" dirty="0">
              <a:solidFill>
                <a:schemeClr val="bg1">
                  <a:lumMod val="95000"/>
                </a:schemeClr>
              </a:solidFill>
              <a:latin typeface="Arial" panose="020B0604020202020204" pitchFamily="34" charset="0"/>
              <a:cs typeface="Arial" panose="020B0604020202020204"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pPr/>
              <a:t>47</a:t>
            </a:fld>
            <a:endParaRPr lang="es-MX"/>
          </a:p>
        </p:txBody>
      </p:sp>
    </p:spTree>
    <p:extLst>
      <p:ext uri="{BB962C8B-B14F-4D97-AF65-F5344CB8AC3E}">
        <p14:creationId xmlns:p14="http://schemas.microsoft.com/office/powerpoint/2010/main" val="16329424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396066" y="406398"/>
            <a:ext cx="7315199" cy="757222"/>
          </a:xfrm>
          <a:solidFill>
            <a:schemeClr val="accent1">
              <a:lumMod val="20000"/>
              <a:lumOff val="80000"/>
            </a:schemeClr>
          </a:solidFill>
          <a:ln>
            <a:solidFill>
              <a:schemeClr val="accent1">
                <a:lumMod val="75000"/>
              </a:schemeClr>
            </a:solidFill>
          </a:ln>
        </p:spPr>
        <p:txBody>
          <a:bodyPr>
            <a:normAutofit fontScale="90000"/>
          </a:bodyPr>
          <a:lstStyle/>
          <a:p>
            <a:pPr algn="ctr"/>
            <a:r>
              <a:rPr lang="es-ES" b="1" dirty="0" smtClean="0">
                <a:ln w="12700">
                  <a:solidFill>
                    <a:schemeClr val="tx2">
                      <a:satMod val="155000"/>
                    </a:schemeClr>
                  </a:solidFill>
                  <a:prstDash val="solid"/>
                </a:ln>
                <a:solidFill>
                  <a:schemeClr val="accent1"/>
                </a:solidFill>
                <a:effectLst>
                  <a:outerShdw blurRad="41275" dist="20320" dir="1800000" algn="tl" rotWithShape="0">
                    <a:srgbClr val="000000">
                      <a:alpha val="40000"/>
                    </a:srgbClr>
                  </a:outerShdw>
                </a:effectLst>
              </a:rPr>
              <a:t/>
            </a:r>
            <a:br>
              <a:rPr lang="es-ES" b="1" dirty="0" smtClean="0">
                <a:ln w="12700">
                  <a:solidFill>
                    <a:schemeClr val="tx2">
                      <a:satMod val="155000"/>
                    </a:schemeClr>
                  </a:solidFill>
                  <a:prstDash val="solid"/>
                </a:ln>
                <a:solidFill>
                  <a:schemeClr val="accent1"/>
                </a:solidFill>
                <a:effectLst>
                  <a:outerShdw blurRad="41275" dist="20320" dir="1800000" algn="tl" rotWithShape="0">
                    <a:srgbClr val="000000">
                      <a:alpha val="40000"/>
                    </a:srgbClr>
                  </a:outerShdw>
                </a:effectLst>
              </a:rPr>
            </a:br>
            <a:r>
              <a:rPr lang="es-ES" sz="3600" b="1" dirty="0" smtClean="0">
                <a:ln w="12700">
                  <a:solidFill>
                    <a:schemeClr val="tx2">
                      <a:satMod val="155000"/>
                    </a:schemeClr>
                  </a:solidFill>
                  <a:prstDash val="solid"/>
                </a:ln>
                <a:solidFill>
                  <a:schemeClr val="accent1"/>
                </a:solidFill>
                <a:latin typeface="Arial" panose="020B0604020202020204" pitchFamily="34" charset="0"/>
                <a:cs typeface="Arial" panose="020B0604020202020204" pitchFamily="34" charset="0"/>
              </a:rPr>
              <a:t>Movimientos de Liberación Nacional</a:t>
            </a:r>
            <a:r>
              <a:rPr lang="es-ES" b="1" dirty="0" smtClean="0">
                <a:ln w="12700">
                  <a:solidFill>
                    <a:schemeClr val="tx2">
                      <a:satMod val="155000"/>
                    </a:schemeClr>
                  </a:solidFill>
                  <a:prstDash val="solid"/>
                </a:ln>
                <a:solidFill>
                  <a:schemeClr val="accent1"/>
                </a:solidFill>
              </a:rPr>
              <a:t/>
            </a:r>
            <a:br>
              <a:rPr lang="es-ES" b="1" dirty="0" smtClean="0">
                <a:ln w="12700">
                  <a:solidFill>
                    <a:schemeClr val="tx2">
                      <a:satMod val="155000"/>
                    </a:schemeClr>
                  </a:solidFill>
                  <a:prstDash val="solid"/>
                </a:ln>
                <a:solidFill>
                  <a:schemeClr val="accent1"/>
                </a:solidFill>
              </a:rPr>
            </a:br>
            <a:endParaRPr lang="es-MX" dirty="0"/>
          </a:p>
        </p:txBody>
      </p:sp>
      <p:sp>
        <p:nvSpPr>
          <p:cNvPr id="5" name="4 Marcador de contenido"/>
          <p:cNvSpPr>
            <a:spLocks noGrp="1"/>
          </p:cNvSpPr>
          <p:nvPr>
            <p:ph sz="half" idx="1"/>
          </p:nvPr>
        </p:nvSpPr>
        <p:spPr>
          <a:xfrm>
            <a:off x="1100667" y="1261532"/>
            <a:ext cx="5257799" cy="5494866"/>
          </a:xfrm>
          <a:solidFill>
            <a:schemeClr val="accent1">
              <a:lumMod val="60000"/>
              <a:lumOff val="40000"/>
            </a:schemeClr>
          </a:solidFill>
        </p:spPr>
        <p:txBody>
          <a:bodyPr>
            <a:normAutofit fontScale="25000" lnSpcReduction="20000"/>
          </a:bodyPr>
          <a:lstStyle/>
          <a:p>
            <a:pPr algn="just">
              <a:buNone/>
            </a:pPr>
            <a:endParaRPr lang="es-MX" sz="3400" dirty="0"/>
          </a:p>
          <a:p>
            <a:pPr algn="ctr">
              <a:buNone/>
            </a:pPr>
            <a:r>
              <a:rPr lang="es-MX" sz="8000" dirty="0">
                <a:latin typeface="Arial" panose="020B0604020202020204" pitchFamily="34" charset="0"/>
                <a:cs typeface="Arial" panose="020B0604020202020204" pitchFamily="34" charset="0"/>
              </a:rPr>
              <a:t>Los movimientos de liberación</a:t>
            </a:r>
          </a:p>
          <a:p>
            <a:pPr algn="ctr">
              <a:buNone/>
            </a:pPr>
            <a:r>
              <a:rPr lang="es-MX" sz="8000" dirty="0">
                <a:latin typeface="Arial" panose="020B0604020202020204" pitchFamily="34" charset="0"/>
                <a:cs typeface="Arial" panose="020B0604020202020204" pitchFamily="34" charset="0"/>
              </a:rPr>
              <a:t>nacional se distinguen de otros sujetos</a:t>
            </a:r>
          </a:p>
          <a:p>
            <a:pPr algn="ctr">
              <a:buNone/>
            </a:pPr>
            <a:r>
              <a:rPr lang="es-MX" sz="8000" dirty="0">
                <a:latin typeface="Arial" panose="020B0604020202020204" pitchFamily="34" charset="0"/>
                <a:cs typeface="Arial" panose="020B0604020202020204" pitchFamily="34" charset="0"/>
              </a:rPr>
              <a:t>de derecho internacional, bien sea por</a:t>
            </a:r>
          </a:p>
          <a:p>
            <a:pPr algn="ctr">
              <a:buNone/>
            </a:pPr>
            <a:r>
              <a:rPr lang="es-MX" sz="8000" dirty="0">
                <a:latin typeface="Arial" panose="020B0604020202020204" pitchFamily="34" charset="0"/>
                <a:cs typeface="Arial" panose="020B0604020202020204" pitchFamily="34" charset="0"/>
              </a:rPr>
              <a:t>el objetivo que persiguen en la lucha,</a:t>
            </a:r>
          </a:p>
          <a:p>
            <a:pPr algn="ctr">
              <a:buNone/>
            </a:pPr>
            <a:r>
              <a:rPr lang="es-MX" sz="8000" dirty="0">
                <a:latin typeface="Arial" panose="020B0604020202020204" pitchFamily="34" charset="0"/>
                <a:cs typeface="Arial" panose="020B0604020202020204" pitchFamily="34" charset="0"/>
              </a:rPr>
              <a:t>por quienes lo integran o el régimen</a:t>
            </a:r>
          </a:p>
          <a:p>
            <a:pPr algn="ctr">
              <a:buNone/>
            </a:pPr>
            <a:r>
              <a:rPr lang="es-MX" sz="8000" dirty="0">
                <a:latin typeface="Arial" panose="020B0604020202020204" pitchFamily="34" charset="0"/>
                <a:cs typeface="Arial" panose="020B0604020202020204" pitchFamily="34" charset="0"/>
              </a:rPr>
              <a:t>gubernamental contra el cual luchan.</a:t>
            </a:r>
          </a:p>
          <a:p>
            <a:pPr algn="ctr">
              <a:buNone/>
            </a:pPr>
            <a:r>
              <a:rPr lang="es-MX" sz="8000" dirty="0">
                <a:latin typeface="Arial" panose="020B0604020202020204" pitchFamily="34" charset="0"/>
                <a:cs typeface="Arial" panose="020B0604020202020204" pitchFamily="34" charset="0"/>
              </a:rPr>
              <a:t> </a:t>
            </a:r>
          </a:p>
          <a:p>
            <a:pPr algn="ctr">
              <a:buNone/>
            </a:pPr>
            <a:r>
              <a:rPr lang="es-MX" sz="8000" dirty="0">
                <a:latin typeface="Arial" panose="020B0604020202020204" pitchFamily="34" charset="0"/>
                <a:cs typeface="Arial" panose="020B0604020202020204" pitchFamily="34" charset="0"/>
              </a:rPr>
              <a:t>De esta forma, el objetivo que</a:t>
            </a:r>
          </a:p>
          <a:p>
            <a:pPr algn="ctr">
              <a:buNone/>
            </a:pPr>
            <a:r>
              <a:rPr lang="es-MX" sz="8000" dirty="0">
                <a:latin typeface="Arial" panose="020B0604020202020204" pitchFamily="34" charset="0"/>
                <a:cs typeface="Arial" panose="020B0604020202020204" pitchFamily="34" charset="0"/>
              </a:rPr>
              <a:t>persiguen los movimientos de</a:t>
            </a:r>
          </a:p>
          <a:p>
            <a:pPr algn="ctr">
              <a:buNone/>
            </a:pPr>
            <a:r>
              <a:rPr lang="es-MX" sz="8000" dirty="0">
                <a:latin typeface="Arial" panose="020B0604020202020204" pitchFamily="34" charset="0"/>
                <a:cs typeface="Arial" panose="020B0604020202020204" pitchFamily="34" charset="0"/>
              </a:rPr>
              <a:t>liberación nacional normalmente es de </a:t>
            </a:r>
          </a:p>
          <a:p>
            <a:pPr algn="ctr">
              <a:buNone/>
            </a:pPr>
            <a:r>
              <a:rPr lang="es-MX" sz="8000" dirty="0">
                <a:latin typeface="Arial" panose="020B0604020202020204" pitchFamily="34" charset="0"/>
                <a:cs typeface="Arial" panose="020B0604020202020204" pitchFamily="34" charset="0"/>
              </a:rPr>
              <a:t>autodeterminación. Los individuos que </a:t>
            </a:r>
          </a:p>
          <a:p>
            <a:pPr algn="ctr">
              <a:buNone/>
            </a:pPr>
            <a:r>
              <a:rPr lang="es-MX" sz="8000" dirty="0">
                <a:latin typeface="Arial" panose="020B0604020202020204" pitchFamily="34" charset="0"/>
                <a:cs typeface="Arial" panose="020B0604020202020204" pitchFamily="34" charset="0"/>
              </a:rPr>
              <a:t>integran dichos movimientos son casi </a:t>
            </a:r>
          </a:p>
          <a:p>
            <a:pPr algn="ctr">
              <a:buNone/>
            </a:pPr>
            <a:r>
              <a:rPr lang="es-MX" sz="8000" dirty="0">
                <a:latin typeface="Arial" panose="020B0604020202020204" pitchFamily="34" charset="0"/>
                <a:cs typeface="Arial" panose="020B0604020202020204" pitchFamily="34" charset="0"/>
              </a:rPr>
              <a:t>siempre poblaciones indígenas y </a:t>
            </a:r>
          </a:p>
          <a:p>
            <a:pPr algn="ctr">
              <a:buNone/>
            </a:pPr>
            <a:r>
              <a:rPr lang="es-MX" sz="8000" dirty="0">
                <a:latin typeface="Arial" panose="020B0604020202020204" pitchFamily="34" charset="0"/>
                <a:cs typeface="Arial" panose="020B0604020202020204" pitchFamily="34" charset="0"/>
              </a:rPr>
              <a:t>respecto al régimen contra el cual </a:t>
            </a:r>
          </a:p>
          <a:p>
            <a:pPr algn="ctr">
              <a:buNone/>
            </a:pPr>
            <a:r>
              <a:rPr lang="es-MX" sz="8000" dirty="0">
                <a:latin typeface="Arial" panose="020B0604020202020204" pitchFamily="34" charset="0"/>
                <a:cs typeface="Arial" panose="020B0604020202020204" pitchFamily="34" charset="0"/>
              </a:rPr>
              <a:t>luchan, por lo general se trata de </a:t>
            </a:r>
          </a:p>
          <a:p>
            <a:pPr algn="ctr">
              <a:buNone/>
            </a:pPr>
            <a:r>
              <a:rPr lang="es-MX" sz="8000" dirty="0">
                <a:latin typeface="Arial" panose="020B0604020202020204" pitchFamily="34" charset="0"/>
                <a:cs typeface="Arial" panose="020B0604020202020204" pitchFamily="34" charset="0"/>
              </a:rPr>
              <a:t>regímenes racistas o de ocupaciones </a:t>
            </a:r>
          </a:p>
          <a:p>
            <a:pPr algn="ctr">
              <a:buNone/>
            </a:pPr>
            <a:r>
              <a:rPr lang="es-MX" sz="8000" dirty="0">
                <a:latin typeface="Arial" panose="020B0604020202020204" pitchFamily="34" charset="0"/>
                <a:cs typeface="Arial" panose="020B0604020202020204" pitchFamily="34" charset="0"/>
              </a:rPr>
              <a:t>extranjeras o ilegales</a:t>
            </a:r>
            <a:r>
              <a:rPr lang="es-MX" sz="8000" dirty="0" smtClean="0">
                <a:latin typeface="Arial" panose="020B0604020202020204" pitchFamily="34" charset="0"/>
                <a:cs typeface="Arial" panose="020B0604020202020204" pitchFamily="34" charset="0"/>
              </a:rPr>
              <a:t>.</a:t>
            </a:r>
            <a:endParaRPr lang="es-MX" sz="8000" dirty="0"/>
          </a:p>
        </p:txBody>
      </p:sp>
      <p:sp>
        <p:nvSpPr>
          <p:cNvPr id="8" name="7 Rectángulo"/>
          <p:cNvSpPr/>
          <p:nvPr/>
        </p:nvSpPr>
        <p:spPr>
          <a:xfrm>
            <a:off x="6554792" y="1879599"/>
            <a:ext cx="4000528" cy="4206893"/>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5 Marcador de contenido" descr="ninocongo.jpg"/>
          <p:cNvPicPr>
            <a:picLocks noGrp="1" noChangeAspect="1"/>
          </p:cNvPicPr>
          <p:nvPr>
            <p:ph sz="half" idx="2"/>
          </p:nvPr>
        </p:nvPicPr>
        <p:blipFill>
          <a:blip r:embed="rId2"/>
          <a:srcRect/>
          <a:stretch>
            <a:fillRect/>
          </a:stretch>
        </p:blipFill>
        <p:spPr>
          <a:xfrm>
            <a:off x="6865943" y="2445287"/>
            <a:ext cx="3462333" cy="3057533"/>
          </a:xfrm>
          <a:prstGeom prst="rect">
            <a:avLst/>
          </a:prstGeom>
        </p:spPr>
      </p:pic>
      <p:sp>
        <p:nvSpPr>
          <p:cNvPr id="2" name="Marcador de número de diapositiva 1"/>
          <p:cNvSpPr>
            <a:spLocks noGrp="1"/>
          </p:cNvSpPr>
          <p:nvPr>
            <p:ph type="sldNum" sz="quarter" idx="12"/>
          </p:nvPr>
        </p:nvSpPr>
        <p:spPr/>
        <p:txBody>
          <a:bodyPr/>
          <a:lstStyle/>
          <a:p>
            <a:fld id="{559A74B9-CAFF-4650-A221-91685748E060}" type="slidenum">
              <a:rPr lang="es-MX" smtClean="0"/>
              <a:pPr/>
              <a:t>48</a:t>
            </a:fld>
            <a:endParaRPr lang="es-MX"/>
          </a:p>
        </p:txBody>
      </p:sp>
    </p:spTree>
    <p:extLst>
      <p:ext uri="{BB962C8B-B14F-4D97-AF65-F5344CB8AC3E}">
        <p14:creationId xmlns:p14="http://schemas.microsoft.com/office/powerpoint/2010/main" val="2442066328"/>
      </p:ext>
    </p:extLst>
  </p:cSld>
  <p:clrMapOvr>
    <a:masterClrMapping/>
  </p:clrMapOvr>
  <p:transition spd="slow">
    <p:cove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738313" y="1357313"/>
            <a:ext cx="8686800" cy="4941887"/>
          </a:xfrm>
          <a:solidFill>
            <a:schemeClr val="accent4">
              <a:lumMod val="40000"/>
              <a:lumOff val="60000"/>
            </a:schemeClr>
          </a:solidFill>
        </p:spPr>
        <p:txBody>
          <a:bodyPr>
            <a:normAutofit fontScale="92500" lnSpcReduction="20000"/>
          </a:bodyPr>
          <a:lstStyle/>
          <a:p>
            <a:r>
              <a:rPr lang="es-MX" sz="2400" dirty="0"/>
              <a:t>La personalidad jurídica internacional de los movimientos de liberación nacional se manifiesta principalmente en tres ámbitos:</a:t>
            </a:r>
          </a:p>
          <a:p>
            <a:pPr lvl="1">
              <a:buClr>
                <a:schemeClr val="accent4">
                  <a:lumMod val="75000"/>
                </a:schemeClr>
              </a:buClr>
              <a:buFont typeface="Wingdings" panose="05000000000000000000" pitchFamily="2" charset="2"/>
              <a:buChar char="ü"/>
            </a:pPr>
            <a:r>
              <a:rPr lang="es-MX" dirty="0" smtClean="0"/>
              <a:t>el </a:t>
            </a:r>
            <a:r>
              <a:rPr lang="es-MX" dirty="0"/>
              <a:t>derecho humanitario, </a:t>
            </a:r>
          </a:p>
          <a:p>
            <a:pPr lvl="1">
              <a:buClr>
                <a:schemeClr val="accent4">
                  <a:lumMod val="75000"/>
                </a:schemeClr>
              </a:buClr>
              <a:buFont typeface="Wingdings" panose="05000000000000000000" pitchFamily="2" charset="2"/>
              <a:buChar char="ü"/>
            </a:pPr>
            <a:r>
              <a:rPr lang="es-MX" dirty="0"/>
              <a:t>el derecho de los tratados y </a:t>
            </a:r>
          </a:p>
          <a:p>
            <a:pPr lvl="1">
              <a:buClr>
                <a:schemeClr val="accent4">
                  <a:lumMod val="75000"/>
                </a:schemeClr>
              </a:buClr>
              <a:buFont typeface="Wingdings" panose="05000000000000000000" pitchFamily="2" charset="2"/>
              <a:buChar char="ü"/>
            </a:pPr>
            <a:r>
              <a:rPr lang="es-MX" dirty="0"/>
              <a:t>las relaciones internacionales</a:t>
            </a:r>
            <a:r>
              <a:rPr lang="es-MX" dirty="0" smtClean="0"/>
              <a:t>.</a:t>
            </a:r>
          </a:p>
          <a:p>
            <a:pPr marL="896938" indent="-625475" algn="just">
              <a:buNone/>
            </a:pPr>
            <a:endParaRPr lang="es-MX" sz="2400" dirty="0"/>
          </a:p>
          <a:p>
            <a:pPr marL="896938" indent="-625475" algn="just">
              <a:buNone/>
            </a:pPr>
            <a:r>
              <a:rPr lang="es-MX" sz="2400" dirty="0"/>
              <a:t> </a:t>
            </a:r>
            <a:r>
              <a:rPr lang="es-MX" sz="2000" dirty="0"/>
              <a:t>	</a:t>
            </a:r>
            <a:r>
              <a:rPr lang="es-MX" sz="2000" dirty="0" smtClean="0"/>
              <a:t>Por </a:t>
            </a:r>
            <a:r>
              <a:rPr lang="es-MX" sz="2000" dirty="0"/>
              <a:t>lo que se refiere a las relaciones internacionales (visitas oficiales), 	algunos movimientos de liberación nacional mantienen relaciones 	oficiales (establecimiento de misiones permanentes u oficiales en los 	diversos países) y participan como miembros en ciertas organizaciones 	internacionales.</a:t>
            </a:r>
          </a:p>
          <a:p>
            <a:pPr marL="896938" indent="-625475">
              <a:buNone/>
            </a:pPr>
            <a:endParaRPr lang="es-MX" sz="2400" dirty="0"/>
          </a:p>
          <a:p>
            <a:r>
              <a:rPr lang="es-MX" sz="2400" dirty="0"/>
              <a:t>Se deduce que los movimientos de liberación nacional gozan de personalidad jurídica internacional, al ser titulares de derechos y obligaciones en el ámbito internacional.</a:t>
            </a:r>
            <a:endParaRPr lang="es-ES" sz="2000" dirty="0">
              <a:latin typeface="Arial" pitchFamily="34" charset="0"/>
              <a:cs typeface="Arial" pitchFamily="34" charset="0"/>
            </a:endParaRPr>
          </a:p>
          <a:p>
            <a:pPr lvl="1">
              <a:buNone/>
            </a:pPr>
            <a:r>
              <a:rPr lang="es-ES" dirty="0">
                <a:latin typeface="Arial" pitchFamily="34" charset="0"/>
                <a:cs typeface="Arial" pitchFamily="34" charset="0"/>
              </a:rPr>
              <a:t>	</a:t>
            </a:r>
          </a:p>
        </p:txBody>
      </p:sp>
      <p:sp>
        <p:nvSpPr>
          <p:cNvPr id="4" name="3 Rectángulo"/>
          <p:cNvSpPr/>
          <p:nvPr/>
        </p:nvSpPr>
        <p:spPr>
          <a:xfrm>
            <a:off x="1752600" y="415355"/>
            <a:ext cx="8686800" cy="584775"/>
          </a:xfrm>
          <a:prstGeom prst="rect">
            <a:avLst/>
          </a:prstGeom>
          <a:ln/>
        </p:spPr>
        <p:style>
          <a:lnRef idx="1">
            <a:schemeClr val="accent4"/>
          </a:lnRef>
          <a:fillRef idx="3">
            <a:schemeClr val="accent4"/>
          </a:fillRef>
          <a:effectRef idx="2">
            <a:schemeClr val="accent4"/>
          </a:effectRef>
          <a:fontRef idx="minor">
            <a:schemeClr val="lt1"/>
          </a:fontRef>
        </p:style>
        <p:txBody>
          <a:bodyPr wrap="square">
            <a:spAutoFit/>
          </a:bodyPr>
          <a:lstStyle/>
          <a:p>
            <a:pPr algn="ctr">
              <a:defRPr/>
            </a:pPr>
            <a:r>
              <a:rPr lang="es-ES" sz="3200" b="1" dirty="0">
                <a:ln w="0"/>
                <a:latin typeface="Arial" panose="020B0604020202020204" pitchFamily="34" charset="0"/>
                <a:cs typeface="Arial" panose="020B0604020202020204" pitchFamily="34" charset="0"/>
              </a:rPr>
              <a:t>Movimientos de Liberación </a:t>
            </a:r>
            <a:r>
              <a:rPr lang="es-ES" sz="3200" b="1" dirty="0" smtClean="0">
                <a:ln w="0"/>
                <a:latin typeface="Arial" panose="020B0604020202020204" pitchFamily="34" charset="0"/>
                <a:cs typeface="Arial" panose="020B0604020202020204" pitchFamily="34" charset="0"/>
              </a:rPr>
              <a:t>Nacional</a:t>
            </a:r>
            <a:endParaRPr lang="es-ES" sz="3800" b="1" dirty="0">
              <a:ln w="12700">
                <a:solidFill>
                  <a:schemeClr val="tx2">
                    <a:satMod val="155000"/>
                  </a:schemeClr>
                </a:solidFill>
                <a:prstDash val="solid"/>
              </a:ln>
              <a:solidFill>
                <a:schemeClr val="accent1"/>
              </a:solidFill>
              <a:latin typeface="+mj-lt"/>
            </a:endParaRPr>
          </a:p>
        </p:txBody>
      </p:sp>
      <p:pic>
        <p:nvPicPr>
          <p:cNvPr id="5" name="4 Imagen" descr="http://t3.gstatic.com/images?q=tbn:UkKrUVIMF3C9bM:http://www.marxists.org/espanol/arafat/arafat-2002.jpg">
            <a:hlinkClick r:id="rId3"/>
          </p:cNvPr>
          <p:cNvPicPr/>
          <p:nvPr/>
        </p:nvPicPr>
        <p:blipFill>
          <a:blip r:embed="rId4"/>
          <a:srcRect/>
          <a:stretch>
            <a:fillRect/>
          </a:stretch>
        </p:blipFill>
        <p:spPr bwMode="auto">
          <a:xfrm>
            <a:off x="9365739" y="5446708"/>
            <a:ext cx="1059374" cy="1209675"/>
          </a:xfrm>
          <a:prstGeom prst="rect">
            <a:avLst/>
          </a:prstGeom>
          <a:noFill/>
          <a:ln w="9525">
            <a:noFill/>
            <a:miter lim="800000"/>
            <a:headEnd/>
            <a:tailEnd/>
          </a:ln>
        </p:spPr>
      </p:pic>
      <p:sp>
        <p:nvSpPr>
          <p:cNvPr id="2" name="Marcador de número de diapositiva 1"/>
          <p:cNvSpPr>
            <a:spLocks noGrp="1"/>
          </p:cNvSpPr>
          <p:nvPr>
            <p:ph type="sldNum" sz="quarter" idx="12"/>
          </p:nvPr>
        </p:nvSpPr>
        <p:spPr/>
        <p:txBody>
          <a:bodyPr/>
          <a:lstStyle/>
          <a:p>
            <a:fld id="{559A74B9-CAFF-4650-A221-91685748E060}" type="slidenum">
              <a:rPr lang="es-MX" smtClean="0"/>
              <a:pPr/>
              <a:t>49</a:t>
            </a:fld>
            <a:endParaRPr lang="es-MX"/>
          </a:p>
        </p:txBody>
      </p:sp>
    </p:spTree>
    <p:extLst>
      <p:ext uri="{BB962C8B-B14F-4D97-AF65-F5344CB8AC3E}">
        <p14:creationId xmlns:p14="http://schemas.microsoft.com/office/powerpoint/2010/main" val="3373988709"/>
      </p:ext>
    </p:extLst>
  </p:cSld>
  <p:clrMapOvr>
    <a:masterClrMapping/>
  </p:clrMapOvr>
  <p:transition spd="med">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p:cNvSpPr/>
          <p:nvPr/>
        </p:nvSpPr>
        <p:spPr>
          <a:xfrm>
            <a:off x="2341256" y="3111373"/>
            <a:ext cx="7700211" cy="1368151"/>
          </a:xfrm>
          <a:prstGeom prst="rect">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a:solidFill>
                  <a:srgbClr val="4F81BD">
                    <a:lumMod val="50000"/>
                  </a:srgbClr>
                </a:solidFill>
              </a:rPr>
              <a:t>Este es el propósito que refiere la </a:t>
            </a:r>
            <a:r>
              <a:rPr lang="es-ES" b="1" dirty="0" smtClean="0">
                <a:solidFill>
                  <a:srgbClr val="4F81BD">
                    <a:lumMod val="50000"/>
                  </a:srgbClr>
                </a:solidFill>
              </a:rPr>
              <a:t>Unidad </a:t>
            </a:r>
            <a:r>
              <a:rPr lang="es-ES" b="1" dirty="0">
                <a:solidFill>
                  <a:srgbClr val="4F81BD">
                    <a:lumMod val="50000"/>
                  </a:srgbClr>
                </a:solidFill>
              </a:rPr>
              <a:t>de </a:t>
            </a:r>
            <a:r>
              <a:rPr lang="es-ES" b="1" dirty="0" smtClean="0">
                <a:solidFill>
                  <a:srgbClr val="4F81BD">
                    <a:lumMod val="50000"/>
                  </a:srgbClr>
                </a:solidFill>
              </a:rPr>
              <a:t>Competencia </a:t>
            </a:r>
            <a:r>
              <a:rPr lang="es-ES" b="1" dirty="0">
                <a:solidFill>
                  <a:srgbClr val="4F81BD">
                    <a:lumMod val="50000"/>
                  </a:srgbClr>
                </a:solidFill>
              </a:rPr>
              <a:t>3</a:t>
            </a:r>
            <a:r>
              <a:rPr lang="es-MX" b="1" dirty="0">
                <a:solidFill>
                  <a:srgbClr val="4F81BD">
                    <a:lumMod val="50000"/>
                  </a:srgbClr>
                </a:solidFill>
              </a:rPr>
              <a:t> “Sujetos del Derecho Internacional Público”. </a:t>
            </a:r>
            <a:r>
              <a:rPr lang="es-MX" dirty="0">
                <a:solidFill>
                  <a:srgbClr val="4F81BD">
                    <a:lumMod val="50000"/>
                  </a:srgbClr>
                </a:solidFill>
              </a:rPr>
              <a:t> El tiempo destinado para desarrollar el presente tema en el aula es de 4</a:t>
            </a:r>
            <a:r>
              <a:rPr lang="es-MX" dirty="0" smtClean="0">
                <a:solidFill>
                  <a:srgbClr val="4F81BD">
                    <a:lumMod val="50000"/>
                  </a:srgbClr>
                </a:solidFill>
              </a:rPr>
              <a:t> </a:t>
            </a:r>
            <a:r>
              <a:rPr lang="es-MX" dirty="0">
                <a:solidFill>
                  <a:srgbClr val="4F81BD">
                    <a:lumMod val="50000"/>
                  </a:srgbClr>
                </a:solidFill>
              </a:rPr>
              <a:t>clases.</a:t>
            </a:r>
          </a:p>
        </p:txBody>
      </p:sp>
      <p:sp>
        <p:nvSpPr>
          <p:cNvPr id="3" name="2 Marcador de contenido"/>
          <p:cNvSpPr>
            <a:spLocks noGrp="1"/>
          </p:cNvSpPr>
          <p:nvPr>
            <p:ph idx="1"/>
          </p:nvPr>
        </p:nvSpPr>
        <p:spPr>
          <a:xfrm>
            <a:off x="1398877" y="1312536"/>
            <a:ext cx="8229600" cy="1803196"/>
          </a:xfrm>
          <a:solidFill>
            <a:schemeClr val="accent2"/>
          </a:solidFill>
          <a:ln>
            <a:solidFill>
              <a:schemeClr val="accent1">
                <a:lumMod val="50000"/>
              </a:schemeClr>
            </a:solidFill>
          </a:ln>
        </p:spPr>
        <p:style>
          <a:lnRef idx="2">
            <a:schemeClr val="accent2"/>
          </a:lnRef>
          <a:fillRef idx="1">
            <a:schemeClr val="lt1"/>
          </a:fillRef>
          <a:effectRef idx="0">
            <a:schemeClr val="accent2"/>
          </a:effectRef>
          <a:fontRef idx="minor">
            <a:schemeClr val="dk1"/>
          </a:fontRef>
        </p:style>
        <p:txBody>
          <a:bodyPr>
            <a:normAutofit fontScale="70000" lnSpcReduction="20000"/>
          </a:bodyPr>
          <a:lstStyle/>
          <a:p>
            <a:pPr marL="0" indent="0" algn="just">
              <a:buNone/>
            </a:pPr>
            <a:r>
              <a:rPr lang="es-ES" sz="2900" b="1" dirty="0">
                <a:ln w="6600">
                  <a:solidFill>
                    <a:schemeClr val="accent2"/>
                  </a:solidFill>
                  <a:prstDash val="solid"/>
                </a:ln>
                <a:solidFill>
                  <a:srgbClr val="FFFFFF"/>
                </a:solidFill>
                <a:latin typeface="Arial" panose="020B0604020202020204" pitchFamily="34" charset="0"/>
                <a:cs typeface="Arial" panose="020B0604020202020204" pitchFamily="34" charset="0"/>
              </a:rPr>
              <a:t>PROPÓSITO</a:t>
            </a:r>
          </a:p>
          <a:p>
            <a:pPr algn="just">
              <a:buClr>
                <a:schemeClr val="bg1"/>
              </a:buClr>
            </a:pPr>
            <a:r>
              <a:rPr lang="es-MX" sz="2600" dirty="0" smtClean="0">
                <a:solidFill>
                  <a:schemeClr val="bg1"/>
                </a:solidFill>
                <a:latin typeface="Arial" panose="020B0604020202020204" pitchFamily="34" charset="0"/>
              </a:rPr>
              <a:t>Analizar </a:t>
            </a:r>
            <a:r>
              <a:rPr lang="es-MX" sz="2600" dirty="0">
                <a:solidFill>
                  <a:schemeClr val="bg1"/>
                </a:solidFill>
                <a:latin typeface="Arial" panose="020B0604020202020204" pitchFamily="34" charset="0"/>
              </a:rPr>
              <a:t>a otros sujetos del derecho internacional, sus características similares y a la vez disímiles con respecto al Estado y su integración con los otros actores en el plano internacional, para entender cómo se logra una integración económica, política, social y como se mejoran las relaciones entre los miembros de la comunidad internacional. </a:t>
            </a:r>
            <a:r>
              <a:rPr lang="es-MX" sz="2400" dirty="0">
                <a:solidFill>
                  <a:srgbClr val="000000"/>
                </a:solidFill>
                <a:latin typeface="Arial" panose="020B0604020202020204" pitchFamily="34" charset="0"/>
              </a:rPr>
              <a:t>	</a:t>
            </a:r>
          </a:p>
          <a:p>
            <a:pPr marL="0" indent="0" algn="just">
              <a:buNone/>
            </a:pPr>
            <a:r>
              <a:rPr lang="es-MX" dirty="0" smtClean="0">
                <a:solidFill>
                  <a:schemeClr val="bg1"/>
                </a:solidFill>
              </a:rPr>
              <a:t>.</a:t>
            </a:r>
            <a:endParaRPr lang="es-MX" dirty="0">
              <a:solidFill>
                <a:schemeClr val="bg1"/>
              </a:solidFill>
            </a:endParaRPr>
          </a:p>
          <a:p>
            <a:pPr marL="0" indent="0" algn="just">
              <a:buNone/>
            </a:pPr>
            <a:endParaRPr lang="es-ES" sz="24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endParaRPr>
          </a:p>
        </p:txBody>
      </p:sp>
      <p:sp>
        <p:nvSpPr>
          <p:cNvPr id="4" name="3 Marcador de número de diapositiva"/>
          <p:cNvSpPr>
            <a:spLocks noGrp="1"/>
          </p:cNvSpPr>
          <p:nvPr>
            <p:ph type="sldNum" sz="quarter" idx="12"/>
          </p:nvPr>
        </p:nvSpPr>
        <p:spPr/>
        <p:txBody>
          <a:bodyPr/>
          <a:lstStyle/>
          <a:p>
            <a:pPr>
              <a:defRPr/>
            </a:pPr>
            <a:fld id="{EC29378A-C853-4D83-9CBD-761F2E9B0B0F}" type="slidenum">
              <a:rPr lang="es-ES" smtClean="0"/>
              <a:pPr>
                <a:defRPr/>
              </a:pPr>
              <a:t>5</a:t>
            </a:fld>
            <a:endParaRPr lang="es-ES" dirty="0"/>
          </a:p>
        </p:txBody>
      </p:sp>
      <p:pic>
        <p:nvPicPr>
          <p:cNvPr id="7" name="Picture 3"/>
          <p:cNvPicPr>
            <a:picLocks noChangeAspect="1" noChangeArrowheads="1"/>
          </p:cNvPicPr>
          <p:nvPr/>
        </p:nvPicPr>
        <p:blipFill>
          <a:blip r:embed="rId2"/>
          <a:srcRect/>
          <a:stretch>
            <a:fillRect/>
          </a:stretch>
        </p:blipFill>
        <p:spPr bwMode="auto">
          <a:xfrm>
            <a:off x="10045428" y="116632"/>
            <a:ext cx="587077" cy="648072"/>
          </a:xfrm>
          <a:prstGeom prst="rect">
            <a:avLst/>
          </a:prstGeom>
          <a:noFill/>
          <a:ln w="9525">
            <a:solidFill>
              <a:schemeClr val="accent1">
                <a:lumMod val="75000"/>
              </a:schemeClr>
            </a:solidFill>
            <a:miter lim="800000"/>
            <a:headEnd/>
            <a:tailEnd/>
          </a:ln>
        </p:spPr>
      </p:pic>
      <p:sp>
        <p:nvSpPr>
          <p:cNvPr id="6" name="5 Rectángulo"/>
          <p:cNvSpPr/>
          <p:nvPr/>
        </p:nvSpPr>
        <p:spPr>
          <a:xfrm>
            <a:off x="2423591" y="4470400"/>
            <a:ext cx="8303675" cy="1982936"/>
          </a:xfrm>
          <a:prstGeom prst="rect">
            <a:avLst/>
          </a:prstGeom>
          <a:solidFill>
            <a:schemeClr val="accent1">
              <a:lumMod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b="1" dirty="0">
                <a:solidFill>
                  <a:prstClr val="white"/>
                </a:solidFill>
              </a:rPr>
              <a:t>Estructura metodológica:</a:t>
            </a:r>
            <a:r>
              <a:rPr lang="es-MX" sz="2000" dirty="0">
                <a:solidFill>
                  <a:prstClr val="white"/>
                </a:solidFill>
              </a:rPr>
              <a:t> este material </a:t>
            </a:r>
            <a:r>
              <a:rPr lang="es-ES" sz="2000" dirty="0">
                <a:solidFill>
                  <a:prstClr val="white"/>
                </a:solidFill>
              </a:rPr>
              <a:t>cuenta con un sistema de almacenaje con dimensiones y materiales adecuados: </a:t>
            </a:r>
            <a:r>
              <a:rPr lang="es-ES" sz="2000" b="1" dirty="0">
                <a:solidFill>
                  <a:prstClr val="white"/>
                </a:solidFill>
              </a:rPr>
              <a:t>Microsoft PowerPoint </a:t>
            </a:r>
            <a:r>
              <a:rPr lang="es-ES" sz="2000" b="1" dirty="0" smtClean="0">
                <a:solidFill>
                  <a:prstClr val="white"/>
                </a:solidFill>
              </a:rPr>
              <a:t>2013. </a:t>
            </a:r>
            <a:r>
              <a:rPr lang="es-ES" sz="2000" dirty="0">
                <a:solidFill>
                  <a:prstClr val="white"/>
                </a:solidFill>
              </a:rPr>
              <a:t>Está</a:t>
            </a:r>
            <a:r>
              <a:rPr lang="es-MX" sz="2000" dirty="0">
                <a:solidFill>
                  <a:prstClr val="white"/>
                </a:solidFill>
              </a:rPr>
              <a:t> diseñado en forma clara y sencilla, y presenta lo más sobresaliente respecto las características de </a:t>
            </a:r>
            <a:r>
              <a:rPr lang="es-MX" sz="2000" dirty="0" smtClean="0">
                <a:solidFill>
                  <a:prstClr val="white"/>
                </a:solidFill>
              </a:rPr>
              <a:t>los sujetos </a:t>
            </a:r>
            <a:r>
              <a:rPr lang="es-MX" sz="2000" dirty="0">
                <a:solidFill>
                  <a:prstClr val="white"/>
                </a:solidFill>
              </a:rPr>
              <a:t>atípicos del derecho internacional público, tema a desarrollar en el punto </a:t>
            </a:r>
            <a:r>
              <a:rPr lang="es-MX" sz="2000" b="1" dirty="0">
                <a:solidFill>
                  <a:prstClr val="white"/>
                </a:solidFill>
              </a:rPr>
              <a:t>3.5. </a:t>
            </a:r>
            <a:r>
              <a:rPr lang="es-MX" sz="2000" b="1" dirty="0" smtClean="0">
                <a:solidFill>
                  <a:prstClr val="white"/>
                </a:solidFill>
              </a:rPr>
              <a:t>Otros Sujetos del </a:t>
            </a:r>
            <a:r>
              <a:rPr lang="es-MX" sz="2000" b="1" dirty="0">
                <a:solidFill>
                  <a:prstClr val="white"/>
                </a:solidFill>
              </a:rPr>
              <a:t>DIP. </a:t>
            </a:r>
          </a:p>
        </p:txBody>
      </p:sp>
      <p:sp>
        <p:nvSpPr>
          <p:cNvPr id="8" name="1 Título"/>
          <p:cNvSpPr>
            <a:spLocks noGrp="1"/>
          </p:cNvSpPr>
          <p:nvPr>
            <p:ph type="title"/>
          </p:nvPr>
        </p:nvSpPr>
        <p:spPr>
          <a:xfrm>
            <a:off x="7126936" y="44624"/>
            <a:ext cx="2857496" cy="936104"/>
          </a:xfrm>
        </p:spPr>
        <p:txBody>
          <a:bodyPr>
            <a:normAutofit fontScale="90000"/>
          </a:bodyPr>
          <a:lstStyle/>
          <a:p>
            <a:pPr algn="r"/>
            <a:r>
              <a:rPr lang="es-ES" sz="3100" dirty="0"/>
              <a:t/>
            </a:r>
            <a:br>
              <a:rPr lang="es-ES" sz="3100" dirty="0"/>
            </a:br>
            <a:r>
              <a:rPr lang="es-ES" sz="2000" dirty="0"/>
              <a:t>F</a:t>
            </a:r>
            <a:r>
              <a:rPr lang="es-ES" sz="1600" dirty="0"/>
              <a:t>ACULTAD DE ECONOMÍA</a:t>
            </a:r>
            <a:br>
              <a:rPr lang="es-ES" sz="1600" dirty="0"/>
            </a:br>
            <a:r>
              <a:rPr lang="es-ES" sz="1600" dirty="0"/>
              <a:t>RELACIONES ECONÓMICAS INTERNACIONALES</a:t>
            </a:r>
            <a:r>
              <a:rPr lang="es-ES" dirty="0" smtClean="0"/>
              <a:t/>
            </a:r>
            <a:br>
              <a:rPr lang="es-ES" dirty="0" smtClean="0"/>
            </a:br>
            <a:endParaRPr lang="es-MX" dirty="0"/>
          </a:p>
        </p:txBody>
      </p:sp>
      <p:sp>
        <p:nvSpPr>
          <p:cNvPr id="5" name="4 CuadroTexto"/>
          <p:cNvSpPr txBox="1"/>
          <p:nvPr/>
        </p:nvSpPr>
        <p:spPr>
          <a:xfrm>
            <a:off x="2063552" y="511899"/>
            <a:ext cx="5090240" cy="707886"/>
          </a:xfrm>
          <a:prstGeom prst="rect">
            <a:avLst/>
          </a:prstGeom>
          <a:noFill/>
        </p:spPr>
        <p:txBody>
          <a:bodyPr wrap="square" rtlCol="0">
            <a:spAutoFit/>
          </a:bodyPr>
          <a:lstStyle/>
          <a:p>
            <a:r>
              <a:rPr lang="es-MX" sz="4000" dirty="0">
                <a:solidFill>
                  <a:schemeClr val="accent3">
                    <a:lumMod val="50000"/>
                  </a:schemeClr>
                </a:solidFill>
                <a:latin typeface="Arial Black" pitchFamily="34" charset="0"/>
                <a:cs typeface="Aharoni" pitchFamily="2" charset="-79"/>
              </a:rPr>
              <a:t>Guión Explicativo</a:t>
            </a:r>
          </a:p>
        </p:txBody>
      </p:sp>
    </p:spTree>
    <p:extLst>
      <p:ext uri="{BB962C8B-B14F-4D97-AF65-F5344CB8AC3E}">
        <p14:creationId xmlns:p14="http://schemas.microsoft.com/office/powerpoint/2010/main" val="315293164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717800" y="2531533"/>
            <a:ext cx="6764867" cy="1862668"/>
          </a:xfrm>
          <a:ln/>
        </p:spPr>
        <p:style>
          <a:lnRef idx="3">
            <a:schemeClr val="lt1"/>
          </a:lnRef>
          <a:fillRef idx="1">
            <a:schemeClr val="accent1"/>
          </a:fillRef>
          <a:effectRef idx="1">
            <a:schemeClr val="accent1"/>
          </a:effectRef>
          <a:fontRef idx="minor">
            <a:schemeClr val="lt1"/>
          </a:fontRef>
        </p:style>
        <p:txBody>
          <a:bodyPr anchor="ctr"/>
          <a:lstStyle/>
          <a:p>
            <a:pPr algn="ctr"/>
            <a:r>
              <a:rPr lang="es-MX" sz="5400" b="1" dirty="0" smtClean="0">
                <a:solidFill>
                  <a:schemeClr val="bg1"/>
                </a:solidFill>
                <a:latin typeface="Arial" panose="020B0604020202020204" pitchFamily="34" charset="0"/>
                <a:cs typeface="Arial" panose="020B0604020202020204" pitchFamily="34" charset="0"/>
              </a:rPr>
              <a:t>El Individuo</a:t>
            </a:r>
            <a:endParaRPr lang="es-MX" sz="5400" b="1" dirty="0">
              <a:solidFill>
                <a:schemeClr val="bg1"/>
              </a:solidFill>
              <a:latin typeface="Arial" panose="020B0604020202020204" pitchFamily="34" charset="0"/>
              <a:cs typeface="Arial" panose="020B0604020202020204"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pPr/>
              <a:t>50</a:t>
            </a:fld>
            <a:endParaRPr lang="es-MX"/>
          </a:p>
        </p:txBody>
      </p:sp>
    </p:spTree>
    <p:extLst>
      <p:ext uri="{BB962C8B-B14F-4D97-AF65-F5344CB8AC3E}">
        <p14:creationId xmlns:p14="http://schemas.microsoft.com/office/powerpoint/2010/main" val="36287871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803400" y="1507067"/>
            <a:ext cx="5009078" cy="4141893"/>
          </a:xfrm>
          <a:solidFill>
            <a:schemeClr val="accent3">
              <a:lumMod val="40000"/>
              <a:lumOff val="60000"/>
            </a:schemeClr>
          </a:solidFill>
        </p:spPr>
        <p:txBody>
          <a:bodyPr>
            <a:normAutofit fontScale="92500" lnSpcReduction="20000"/>
          </a:bodyPr>
          <a:lstStyle/>
          <a:p>
            <a:pPr algn="just"/>
            <a:endParaRPr lang="es-ES" sz="2400" dirty="0"/>
          </a:p>
          <a:p>
            <a:pPr algn="just"/>
            <a:r>
              <a:rPr lang="es-ES" sz="2400" dirty="0">
                <a:latin typeface="Arial" panose="020B0604020202020204" pitchFamily="34" charset="0"/>
                <a:cs typeface="Arial" pitchFamily="34" charset="0"/>
              </a:rPr>
              <a:t>El individuo no es sujeto inmediato de las normas de Derecho Internacional Público; en consecuencia no puede exigir directamente sus derechos ante un órgano o instancia internacional alguno, será el Estado de donde el individuo proviene el que se encargará de hacer valer los derechos violados, exigiendo la reparación del daño, a través del ejercicio de la acción de protección diplomática.</a:t>
            </a:r>
          </a:p>
        </p:txBody>
      </p:sp>
      <p:sp>
        <p:nvSpPr>
          <p:cNvPr id="4" name="3 Rectángulo"/>
          <p:cNvSpPr/>
          <p:nvPr/>
        </p:nvSpPr>
        <p:spPr>
          <a:xfrm>
            <a:off x="1933017" y="518034"/>
            <a:ext cx="8143932" cy="584775"/>
          </a:xfrm>
          <a:prstGeom prst="rect">
            <a:avLst/>
          </a:prstGeom>
          <a:ln/>
        </p:spPr>
        <p:style>
          <a:lnRef idx="3">
            <a:schemeClr val="lt1"/>
          </a:lnRef>
          <a:fillRef idx="1">
            <a:schemeClr val="accent3"/>
          </a:fillRef>
          <a:effectRef idx="1">
            <a:schemeClr val="accent3"/>
          </a:effectRef>
          <a:fontRef idx="minor">
            <a:schemeClr val="lt1"/>
          </a:fontRef>
        </p:style>
        <p:txBody>
          <a:bodyPr wrap="square">
            <a:spAutoFit/>
          </a:bodyPr>
          <a:lstStyle/>
          <a:p>
            <a:pPr algn="ctr">
              <a:defRPr/>
            </a:pPr>
            <a:r>
              <a:rPr lang="es-ES" sz="3200" b="1" dirty="0">
                <a:ln w="0"/>
                <a:solidFill>
                  <a:schemeClr val="bg1"/>
                </a:solidFill>
                <a:latin typeface="Arial" panose="020B0604020202020204" pitchFamily="34" charset="0"/>
                <a:cs typeface="Arial" panose="020B0604020202020204" pitchFamily="34" charset="0"/>
              </a:rPr>
              <a:t>El individuo como sujeto excepcional </a:t>
            </a:r>
            <a:endParaRPr lang="es-ES" sz="3600" b="1" dirty="0">
              <a:ln w="12700">
                <a:solidFill>
                  <a:schemeClr val="tx2">
                    <a:satMod val="155000"/>
                  </a:schemeClr>
                </a:solidFill>
                <a:prstDash val="solid"/>
              </a:ln>
              <a:solidFill>
                <a:schemeClr val="accent1"/>
              </a:solidFill>
              <a:effectLst>
                <a:outerShdw blurRad="41275" dist="20320" dir="1800000" algn="tl" rotWithShape="0">
                  <a:srgbClr val="000000">
                    <a:alpha val="40000"/>
                  </a:srgbClr>
                </a:outerShdw>
              </a:effectLst>
              <a:latin typeface="+mj-lt"/>
            </a:endParaRPr>
          </a:p>
        </p:txBody>
      </p:sp>
      <p:sp>
        <p:nvSpPr>
          <p:cNvPr id="5" name="4 Proceso alternativo"/>
          <p:cNvSpPr/>
          <p:nvPr/>
        </p:nvSpPr>
        <p:spPr>
          <a:xfrm>
            <a:off x="7498811" y="2515453"/>
            <a:ext cx="2357454" cy="1827094"/>
          </a:xfrm>
          <a:prstGeom prst="flowChartAlternateProcess">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6" name="5 Imagen" descr="http://t3.gstatic.com/images?q=tbn:ae1LvS3rDCACmM:http://1.bp.blogspot.com/_K4Hx8i8xKiY/RnlzbeEM9EI/AAAAAAAAABk/H5__XPnLhTY/s320/individuo.jpg">
            <a:hlinkClick r:id="rId2"/>
          </p:cNvPr>
          <p:cNvPicPr/>
          <p:nvPr/>
        </p:nvPicPr>
        <p:blipFill>
          <a:blip r:embed="rId3"/>
          <a:srcRect/>
          <a:stretch>
            <a:fillRect/>
          </a:stretch>
        </p:blipFill>
        <p:spPr bwMode="auto">
          <a:xfrm>
            <a:off x="7812976" y="2643981"/>
            <a:ext cx="1805158" cy="1589352"/>
          </a:xfrm>
          <a:prstGeom prst="rect">
            <a:avLst/>
          </a:prstGeom>
          <a:noFill/>
          <a:ln w="9525">
            <a:noFill/>
            <a:miter lim="800000"/>
            <a:headEnd/>
            <a:tailEnd/>
          </a:ln>
        </p:spPr>
      </p:pic>
      <p:sp>
        <p:nvSpPr>
          <p:cNvPr id="2" name="Marcador de número de diapositiva 1"/>
          <p:cNvSpPr>
            <a:spLocks noGrp="1"/>
          </p:cNvSpPr>
          <p:nvPr>
            <p:ph type="sldNum" sz="quarter" idx="12"/>
          </p:nvPr>
        </p:nvSpPr>
        <p:spPr/>
        <p:txBody>
          <a:bodyPr/>
          <a:lstStyle/>
          <a:p>
            <a:fld id="{559A74B9-CAFF-4650-A221-91685748E060}" type="slidenum">
              <a:rPr lang="es-MX" smtClean="0"/>
              <a:pPr/>
              <a:t>51</a:t>
            </a:fld>
            <a:endParaRPr lang="es-MX"/>
          </a:p>
        </p:txBody>
      </p:sp>
    </p:spTree>
    <p:extLst>
      <p:ext uri="{BB962C8B-B14F-4D97-AF65-F5344CB8AC3E}">
        <p14:creationId xmlns:p14="http://schemas.microsoft.com/office/powerpoint/2010/main" val="3932711033"/>
      </p:ext>
    </p:extLst>
  </p:cSld>
  <p:clrMapOvr>
    <a:masterClrMapping/>
  </p:clrMapOvr>
  <p:transition spd="med">
    <p:pull dir="d"/>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Marcador de texto"/>
          <p:cNvSpPr>
            <a:spLocks noGrp="1"/>
          </p:cNvSpPr>
          <p:nvPr>
            <p:ph type="body" idx="1"/>
          </p:nvPr>
        </p:nvSpPr>
        <p:spPr>
          <a:xfrm>
            <a:off x="1066800" y="381000"/>
            <a:ext cx="4741334" cy="982133"/>
          </a:xfrm>
          <a:solidFill>
            <a:schemeClr val="accent6">
              <a:lumMod val="50000"/>
            </a:schemeClr>
          </a:solidFill>
        </p:spPr>
        <p:txBody>
          <a:bodyPr>
            <a:noAutofit/>
          </a:bodyPr>
          <a:lstStyle/>
          <a:p>
            <a:pPr algn="ctr"/>
            <a:r>
              <a:rPr lang="es-MX" sz="3200" dirty="0">
                <a:solidFill>
                  <a:schemeClr val="bg1"/>
                </a:solidFill>
                <a:latin typeface="Arial" panose="020B0604020202020204" pitchFamily="34" charset="0"/>
                <a:cs typeface="Arial" panose="020B0604020202020204" pitchFamily="34" charset="0"/>
              </a:rPr>
              <a:t>SUBJETIVIDAD ACTIVA DEL INDIVIDUO</a:t>
            </a:r>
          </a:p>
        </p:txBody>
      </p:sp>
      <p:sp>
        <p:nvSpPr>
          <p:cNvPr id="18" name="17 Marcador de texto"/>
          <p:cNvSpPr>
            <a:spLocks noGrp="1"/>
          </p:cNvSpPr>
          <p:nvPr>
            <p:ph type="body" sz="half" idx="3"/>
          </p:nvPr>
        </p:nvSpPr>
        <p:spPr>
          <a:xfrm>
            <a:off x="6222999" y="397938"/>
            <a:ext cx="4766733" cy="965195"/>
          </a:xfrm>
          <a:solidFill>
            <a:schemeClr val="accent6">
              <a:lumMod val="50000"/>
            </a:schemeClr>
          </a:solidFill>
        </p:spPr>
        <p:txBody>
          <a:bodyPr>
            <a:noAutofit/>
          </a:bodyPr>
          <a:lstStyle/>
          <a:p>
            <a:pPr algn="ctr"/>
            <a:r>
              <a:rPr lang="es-MX" sz="3200" dirty="0">
                <a:solidFill>
                  <a:schemeClr val="bg1"/>
                </a:solidFill>
                <a:latin typeface="Arial" panose="020B0604020202020204" pitchFamily="34" charset="0"/>
                <a:cs typeface="Arial" panose="020B0604020202020204" pitchFamily="34" charset="0"/>
              </a:rPr>
              <a:t>SUBJETIVIDAD PASIVA DEL INDIVIDUO</a:t>
            </a:r>
          </a:p>
        </p:txBody>
      </p:sp>
      <p:sp>
        <p:nvSpPr>
          <p:cNvPr id="17" name="16 Marcador de contenido"/>
          <p:cNvSpPr>
            <a:spLocks noGrp="1"/>
          </p:cNvSpPr>
          <p:nvPr>
            <p:ph sz="quarter" idx="2"/>
          </p:nvPr>
        </p:nvSpPr>
        <p:spPr>
          <a:xfrm>
            <a:off x="1058334" y="1500174"/>
            <a:ext cx="4749800" cy="4643470"/>
          </a:xfrm>
          <a:solidFill>
            <a:schemeClr val="accent6">
              <a:lumMod val="60000"/>
              <a:lumOff val="40000"/>
            </a:schemeClr>
          </a:solidFill>
        </p:spPr>
        <p:txBody>
          <a:bodyPr>
            <a:normAutofit fontScale="92500" lnSpcReduction="10000"/>
          </a:bodyPr>
          <a:lstStyle/>
          <a:p>
            <a:pPr algn="ctr">
              <a:buNone/>
            </a:pPr>
            <a:r>
              <a:rPr lang="es-MX" dirty="0" smtClean="0"/>
              <a:t>	</a:t>
            </a:r>
            <a:r>
              <a:rPr lang="es-MX" dirty="0" smtClean="0">
                <a:solidFill>
                  <a:schemeClr val="accent6"/>
                </a:solidFill>
                <a:latin typeface="Arial" panose="020B0604020202020204" pitchFamily="34" charset="0"/>
                <a:cs typeface="Arial" panose="020B0604020202020204" pitchFamily="34" charset="0"/>
              </a:rPr>
              <a:t>TITULAR DE DERECHOS INTERNACIONALES</a:t>
            </a:r>
          </a:p>
          <a:p>
            <a:pPr algn="just"/>
            <a:r>
              <a:rPr lang="es-MX" dirty="0" smtClean="0">
                <a:latin typeface="Arial" panose="020B0604020202020204" pitchFamily="34" charset="0"/>
                <a:cs typeface="Arial" panose="020B0604020202020204" pitchFamily="34" charset="0"/>
              </a:rPr>
              <a:t>Situación excepcional para el individuo de tener un acceso directo ante los órganos jurisdiccionales internacionales.</a:t>
            </a:r>
          </a:p>
          <a:p>
            <a:pPr algn="just"/>
            <a:r>
              <a:rPr lang="es-ES" dirty="0" smtClean="0">
                <a:latin typeface="Arial" panose="020B0604020202020204" pitchFamily="34" charset="0"/>
                <a:cs typeface="Arial" panose="020B0604020202020204" pitchFamily="34" charset="0"/>
              </a:rPr>
              <a:t>La materia de Derechos Humanos era de carácter interno, y fue hasta la década de los 40’s cuando la materia de DH deja de ser considerada interna para convertirse en centro de atracción de la comunidad internacional y materia del DIP.</a:t>
            </a:r>
            <a:endParaRPr lang="es-MX" dirty="0">
              <a:latin typeface="Arial" panose="020B0604020202020204" pitchFamily="34" charset="0"/>
              <a:cs typeface="Arial" panose="020B0604020202020204" pitchFamily="34" charset="0"/>
            </a:endParaRPr>
          </a:p>
        </p:txBody>
      </p:sp>
      <p:sp>
        <p:nvSpPr>
          <p:cNvPr id="19" name="18 Marcador de contenido"/>
          <p:cNvSpPr>
            <a:spLocks noGrp="1"/>
          </p:cNvSpPr>
          <p:nvPr>
            <p:ph sz="quarter" idx="4"/>
          </p:nvPr>
        </p:nvSpPr>
        <p:spPr>
          <a:xfrm>
            <a:off x="6333065" y="1500174"/>
            <a:ext cx="4546600" cy="4714908"/>
          </a:xfrm>
          <a:solidFill>
            <a:schemeClr val="accent6">
              <a:lumMod val="60000"/>
              <a:lumOff val="40000"/>
            </a:schemeClr>
          </a:solidFill>
        </p:spPr>
        <p:txBody>
          <a:bodyPr>
            <a:normAutofit fontScale="92500" lnSpcReduction="10000"/>
          </a:bodyPr>
          <a:lstStyle/>
          <a:p>
            <a:pPr algn="ctr">
              <a:buNone/>
            </a:pPr>
            <a:r>
              <a:rPr lang="es-ES" dirty="0" smtClean="0"/>
              <a:t> 	</a:t>
            </a:r>
            <a:r>
              <a:rPr lang="es-ES" dirty="0" smtClean="0">
                <a:solidFill>
                  <a:schemeClr val="accent6"/>
                </a:solidFill>
                <a:latin typeface="Arial" panose="020B0604020202020204" pitchFamily="34" charset="0"/>
                <a:cs typeface="Arial" panose="020B0604020202020204" pitchFamily="34" charset="0"/>
              </a:rPr>
              <a:t>RESPONSABLE POR ACTOS ILÍCITOS  DEL DERECHO INT.</a:t>
            </a:r>
          </a:p>
          <a:p>
            <a:pPr algn="just"/>
            <a:r>
              <a:rPr lang="es-ES" dirty="0" smtClean="0">
                <a:latin typeface="Arial" panose="020B0604020202020204" pitchFamily="34" charset="0"/>
                <a:cs typeface="Arial" panose="020B0604020202020204" pitchFamily="34" charset="0"/>
              </a:rPr>
              <a:t>Partiendo de la premisa de que el individuo solo puede ser sujeto excepcional del derecho internacional si su comportamiento es directamente regulado por este ordenamiento, solo puede hablarse de delitos internacionales cometidos por el individuo, cuando el propio derecho internacional es el que establece los tipos delictivos.</a:t>
            </a:r>
            <a:endParaRPr lang="es-MX" dirty="0">
              <a:latin typeface="Arial" panose="020B0604020202020204" pitchFamily="34" charset="0"/>
              <a:cs typeface="Arial" panose="020B0604020202020204" pitchFamily="34" charset="0"/>
            </a:endParaRPr>
          </a:p>
        </p:txBody>
      </p:sp>
      <p:sp>
        <p:nvSpPr>
          <p:cNvPr id="15" name="14 Título"/>
          <p:cNvSpPr>
            <a:spLocks noGrp="1"/>
          </p:cNvSpPr>
          <p:nvPr>
            <p:ph type="title"/>
          </p:nvPr>
        </p:nvSpPr>
        <p:spPr>
          <a:xfrm>
            <a:off x="1799163" y="6143644"/>
            <a:ext cx="8610600" cy="357190"/>
          </a:xfrm>
          <a:solidFill>
            <a:schemeClr val="accent6">
              <a:lumMod val="75000"/>
            </a:schemeClr>
          </a:solidFill>
        </p:spPr>
        <p:txBody>
          <a:bodyPr>
            <a:normAutofit fontScale="90000"/>
          </a:bodyPr>
          <a:lstStyle/>
          <a:p>
            <a:pPr algn="ctr"/>
            <a:r>
              <a:rPr lang="es-MX" sz="2000" dirty="0">
                <a:solidFill>
                  <a:schemeClr val="bg1"/>
                </a:solidFill>
              </a:rPr>
              <a:t>El individuo como sujeto excepcional del derecho internacional público.</a:t>
            </a: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52</a:t>
            </a:fld>
            <a:endParaRPr lang="es-MX"/>
          </a:p>
        </p:txBody>
      </p:sp>
    </p:spTree>
    <p:extLst>
      <p:ext uri="{BB962C8B-B14F-4D97-AF65-F5344CB8AC3E}">
        <p14:creationId xmlns:p14="http://schemas.microsoft.com/office/powerpoint/2010/main" val="364246911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717800" y="2531533"/>
            <a:ext cx="6764867" cy="1862668"/>
          </a:xfrm>
          <a:ln/>
        </p:spPr>
        <p:style>
          <a:lnRef idx="1">
            <a:schemeClr val="accent2"/>
          </a:lnRef>
          <a:fillRef idx="3">
            <a:schemeClr val="accent2"/>
          </a:fillRef>
          <a:effectRef idx="2">
            <a:schemeClr val="accent2"/>
          </a:effectRef>
          <a:fontRef idx="minor">
            <a:schemeClr val="lt1"/>
          </a:fontRef>
        </p:style>
        <p:txBody>
          <a:bodyPr anchor="ctr"/>
          <a:lstStyle/>
          <a:p>
            <a:pPr algn="ctr"/>
            <a:r>
              <a:rPr lang="es-MX" sz="5400" b="1" dirty="0" smtClean="0">
                <a:solidFill>
                  <a:schemeClr val="bg1"/>
                </a:solidFill>
                <a:latin typeface="Arial" panose="020B0604020202020204" pitchFamily="34" charset="0"/>
                <a:cs typeface="Arial" panose="020B0604020202020204" pitchFamily="34" charset="0"/>
              </a:rPr>
              <a:t>Organización Internacional </a:t>
            </a:r>
            <a:endParaRPr lang="es-MX" sz="5400" b="1" dirty="0">
              <a:solidFill>
                <a:schemeClr val="bg1"/>
              </a:solidFill>
              <a:latin typeface="Arial" panose="020B0604020202020204" pitchFamily="34" charset="0"/>
              <a:cs typeface="Arial" panose="020B0604020202020204"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pPr/>
              <a:t>53</a:t>
            </a:fld>
            <a:endParaRPr lang="es-MX"/>
          </a:p>
        </p:txBody>
      </p:sp>
    </p:spTree>
    <p:extLst>
      <p:ext uri="{BB962C8B-B14F-4D97-AF65-F5344CB8AC3E}">
        <p14:creationId xmlns:p14="http://schemas.microsoft.com/office/powerpoint/2010/main" val="15469917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619778" y="1524003"/>
            <a:ext cx="8686800" cy="2523066"/>
          </a:xfrm>
          <a:solidFill>
            <a:schemeClr val="accent3">
              <a:lumMod val="40000"/>
              <a:lumOff val="60000"/>
            </a:schemeClr>
          </a:solidFill>
        </p:spPr>
        <p:txBody>
          <a:bodyPr/>
          <a:lstStyle/>
          <a:p>
            <a:pPr algn="just"/>
            <a:r>
              <a:rPr lang="es-ES" sz="2400" dirty="0" smtClean="0">
                <a:latin typeface="Arial" panose="020B0604020202020204" pitchFamily="34" charset="0"/>
                <a:cs typeface="Arial" panose="020B0604020202020204" pitchFamily="34" charset="0"/>
              </a:rPr>
              <a:t>Las </a:t>
            </a:r>
            <a:r>
              <a:rPr lang="es-ES" sz="2400" dirty="0">
                <a:latin typeface="Arial" pitchFamily="34" charset="0"/>
                <a:cs typeface="Arial" pitchFamily="34" charset="0"/>
              </a:rPr>
              <a:t>Organizaciones Internacionales son entidades intergubernamentales, establecidas por un acuerdo internacional dotadas de órganos permanentes propios e independientes encargados de gestionar intereses colectivos y capaces de expresar una voluntad jurídica distinta de la de sus miembros. </a:t>
            </a:r>
          </a:p>
        </p:txBody>
      </p:sp>
      <p:sp>
        <p:nvSpPr>
          <p:cNvPr id="4" name="3 Rectángulo"/>
          <p:cNvSpPr/>
          <p:nvPr/>
        </p:nvSpPr>
        <p:spPr>
          <a:xfrm>
            <a:off x="2595812" y="602701"/>
            <a:ext cx="7050119" cy="584775"/>
          </a:xfrm>
          <a:prstGeom prst="rect">
            <a:avLst/>
          </a:prstGeom>
          <a:ln/>
        </p:spPr>
        <p:style>
          <a:lnRef idx="3">
            <a:schemeClr val="lt1"/>
          </a:lnRef>
          <a:fillRef idx="1">
            <a:schemeClr val="accent3"/>
          </a:fillRef>
          <a:effectRef idx="1">
            <a:schemeClr val="accent3"/>
          </a:effectRef>
          <a:fontRef idx="minor">
            <a:schemeClr val="lt1"/>
          </a:fontRef>
        </p:style>
        <p:txBody>
          <a:bodyPr wrap="square">
            <a:spAutoFit/>
          </a:bodyPr>
          <a:lstStyle/>
          <a:p>
            <a:pPr algn="ctr">
              <a:defRPr/>
            </a:pPr>
            <a:r>
              <a:rPr lang="es-ES" sz="3200" b="1" dirty="0" smtClean="0">
                <a:ln w="0"/>
                <a:solidFill>
                  <a:schemeClr val="bg1"/>
                </a:solidFill>
                <a:latin typeface="Arial" panose="020B0604020202020204" pitchFamily="34" charset="0"/>
                <a:cs typeface="Arial" panose="020B0604020202020204" pitchFamily="34" charset="0"/>
              </a:rPr>
              <a:t>Organizaciones </a:t>
            </a:r>
            <a:r>
              <a:rPr lang="es-ES" sz="3200" b="1" dirty="0">
                <a:ln w="0"/>
                <a:solidFill>
                  <a:schemeClr val="bg1"/>
                </a:solidFill>
                <a:latin typeface="Arial" panose="020B0604020202020204" pitchFamily="34" charset="0"/>
                <a:cs typeface="Arial" panose="020B0604020202020204" pitchFamily="34" charset="0"/>
              </a:rPr>
              <a:t>Internacionales </a:t>
            </a:r>
            <a:endParaRPr lang="es-ES" sz="3200" b="1" dirty="0">
              <a:ln w="12700">
                <a:solidFill>
                  <a:schemeClr val="tx2">
                    <a:satMod val="155000"/>
                  </a:schemeClr>
                </a:solidFill>
                <a:prstDash val="solid"/>
              </a:ln>
              <a:solidFill>
                <a:schemeClr val="accent1"/>
              </a:solidFill>
              <a:effectLst>
                <a:outerShdw blurRad="41275" dist="20320" dir="1800000" algn="tl" rotWithShape="0">
                  <a:srgbClr val="000000">
                    <a:alpha val="40000"/>
                  </a:srgbClr>
                </a:outerShdw>
              </a:effectLst>
              <a:latin typeface="Arial" panose="020B0604020202020204" pitchFamily="34" charset="0"/>
              <a:cs typeface="Arial" panose="020B0604020202020204" pitchFamily="34" charset="0"/>
            </a:endParaRPr>
          </a:p>
        </p:txBody>
      </p:sp>
      <p:pic>
        <p:nvPicPr>
          <p:cNvPr id="5" name="Picture 8" descr="http://tbn1.google.com/images?q=tbn:_ZjR_iRUlimfGM:http://www.entrerios.gov.ar/msas/images/stories/fotos_prensa/2008/Octubre2008/16-10-08/fao.jpg">
            <a:hlinkClick r:id="rId2"/>
          </p:cNvPr>
          <p:cNvPicPr>
            <a:picLocks noChangeAspect="1" noChangeArrowheads="1"/>
          </p:cNvPicPr>
          <p:nvPr/>
        </p:nvPicPr>
        <p:blipFill>
          <a:blip r:embed="rId3"/>
          <a:srcRect/>
          <a:stretch>
            <a:fillRect/>
          </a:stretch>
        </p:blipFill>
        <p:spPr bwMode="auto">
          <a:xfrm>
            <a:off x="2175933" y="4407283"/>
            <a:ext cx="1635882" cy="1541463"/>
          </a:xfrm>
          <a:prstGeom prst="rect">
            <a:avLst/>
          </a:prstGeom>
          <a:ln>
            <a:noFill/>
          </a:ln>
          <a:effectLst>
            <a:softEdge rad="112500"/>
          </a:effectLst>
        </p:spPr>
      </p:pic>
      <p:pic>
        <p:nvPicPr>
          <p:cNvPr id="6" name="5 Imagen" descr="http://t0.gstatic.com/images?q=tbn:ILZACm661g7ZCM:http://www2.uca.es/grup-invest/cit/legislacion%2520_archivos/organizaciones.bmp">
            <a:hlinkClick r:id="rId4"/>
          </p:cNvPr>
          <p:cNvPicPr/>
          <p:nvPr/>
        </p:nvPicPr>
        <p:blipFill>
          <a:blip r:embed="rId5"/>
          <a:srcRect/>
          <a:stretch>
            <a:fillRect/>
          </a:stretch>
        </p:blipFill>
        <p:spPr bwMode="auto">
          <a:xfrm>
            <a:off x="5214937" y="4500571"/>
            <a:ext cx="1643062" cy="1448175"/>
          </a:xfrm>
          <a:prstGeom prst="rect">
            <a:avLst/>
          </a:prstGeom>
          <a:ln>
            <a:noFill/>
          </a:ln>
          <a:effectLst>
            <a:softEdge rad="112500"/>
          </a:effectLst>
        </p:spPr>
      </p:pic>
      <p:pic>
        <p:nvPicPr>
          <p:cNvPr id="7" name="6 Imagen" descr="http://t2.gstatic.com/images?q=tbn:bYc6vZ8yXMiVwM:http://www.uni-potsdam.de/u/ls_interorg/startmod.jpg">
            <a:hlinkClick r:id="rId6"/>
          </p:cNvPr>
          <p:cNvPicPr/>
          <p:nvPr/>
        </p:nvPicPr>
        <p:blipFill>
          <a:blip r:embed="rId7"/>
          <a:srcRect/>
          <a:stretch>
            <a:fillRect/>
          </a:stretch>
        </p:blipFill>
        <p:spPr bwMode="auto">
          <a:xfrm>
            <a:off x="8024825" y="4357694"/>
            <a:ext cx="1788041" cy="1687506"/>
          </a:xfrm>
          <a:prstGeom prst="rect">
            <a:avLst/>
          </a:prstGeom>
          <a:ln>
            <a:noFill/>
          </a:ln>
          <a:effectLst>
            <a:softEdge rad="112500"/>
          </a:effectLst>
        </p:spPr>
      </p:pic>
      <p:sp>
        <p:nvSpPr>
          <p:cNvPr id="2" name="Marcador de número de diapositiva 1"/>
          <p:cNvSpPr>
            <a:spLocks noGrp="1"/>
          </p:cNvSpPr>
          <p:nvPr>
            <p:ph type="sldNum" sz="quarter" idx="12"/>
          </p:nvPr>
        </p:nvSpPr>
        <p:spPr/>
        <p:txBody>
          <a:bodyPr/>
          <a:lstStyle/>
          <a:p>
            <a:fld id="{559A74B9-CAFF-4650-A221-91685748E060}" type="slidenum">
              <a:rPr lang="es-MX" smtClean="0"/>
              <a:pPr/>
              <a:t>54</a:t>
            </a:fld>
            <a:endParaRPr lang="es-MX"/>
          </a:p>
        </p:txBody>
      </p:sp>
    </p:spTree>
    <p:extLst>
      <p:ext uri="{BB962C8B-B14F-4D97-AF65-F5344CB8AC3E}">
        <p14:creationId xmlns:p14="http://schemas.microsoft.com/office/powerpoint/2010/main" val="1144173601"/>
      </p:ext>
    </p:extLst>
  </p:cSld>
  <p:clrMapOvr>
    <a:masterClrMapping/>
  </p:clrMapOvr>
  <p:transition spd="med">
    <p:pull dir="d"/>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388535" y="1428737"/>
            <a:ext cx="9315980" cy="4616464"/>
          </a:xfrm>
          <a:solidFill>
            <a:schemeClr val="accent4">
              <a:lumMod val="40000"/>
              <a:lumOff val="60000"/>
            </a:schemeClr>
          </a:solidFill>
        </p:spPr>
        <p:txBody>
          <a:bodyPr>
            <a:normAutofit/>
          </a:bodyPr>
          <a:lstStyle/>
          <a:p>
            <a:pPr marL="114300" indent="0" algn="just">
              <a:buNone/>
            </a:pPr>
            <a:r>
              <a:rPr lang="es-ES" dirty="0">
                <a:latin typeface="Arial" panose="020B0604020202020204" pitchFamily="34" charset="0"/>
                <a:cs typeface="Arial" panose="020B0604020202020204" pitchFamily="34" charset="0"/>
              </a:rPr>
              <a:t>Requisitos que requiere la Corte Internacional de Justicia para considerar como tal a una Organización Internacional:</a:t>
            </a:r>
            <a:endParaRPr lang="es-MX" dirty="0">
              <a:latin typeface="Arial" panose="020B0604020202020204" pitchFamily="34" charset="0"/>
              <a:cs typeface="Arial" panose="020B0604020202020204" pitchFamily="34" charset="0"/>
            </a:endParaRPr>
          </a:p>
          <a:p>
            <a:pPr lvl="1" algn="just">
              <a:buClr>
                <a:schemeClr val="accent4">
                  <a:lumMod val="50000"/>
                </a:schemeClr>
              </a:buClr>
              <a:buFont typeface="Arial" pitchFamily="34" charset="0"/>
              <a:buChar char="•"/>
            </a:pPr>
            <a:r>
              <a:rPr lang="es-ES" sz="2200" dirty="0">
                <a:latin typeface="Arial" panose="020B0604020202020204" pitchFamily="34" charset="0"/>
                <a:cs typeface="Arial" panose="020B0604020202020204" pitchFamily="34" charset="0"/>
              </a:rPr>
              <a:t>La necesidad de poseer personería jurídica internacional para que la organización pudiera cumplir sus cometidos. </a:t>
            </a:r>
            <a:endParaRPr lang="es-MX" sz="2200" dirty="0">
              <a:latin typeface="Arial" panose="020B0604020202020204" pitchFamily="34" charset="0"/>
              <a:cs typeface="Arial" panose="020B0604020202020204" pitchFamily="34" charset="0"/>
            </a:endParaRPr>
          </a:p>
          <a:p>
            <a:pPr lvl="1" algn="just">
              <a:buClr>
                <a:schemeClr val="accent4">
                  <a:lumMod val="50000"/>
                </a:schemeClr>
              </a:buClr>
              <a:buFont typeface="Arial" pitchFamily="34" charset="0"/>
              <a:buChar char="•"/>
            </a:pPr>
            <a:r>
              <a:rPr lang="es-ES" sz="2200" dirty="0">
                <a:latin typeface="Arial" panose="020B0604020202020204" pitchFamily="34" charset="0"/>
                <a:cs typeface="Arial" panose="020B0604020202020204" pitchFamily="34" charset="0"/>
              </a:rPr>
              <a:t>La existencia de órganos a los que se les ha encomendado el cumplimiento de tareas específicas. </a:t>
            </a:r>
            <a:endParaRPr lang="es-MX" sz="2200" dirty="0">
              <a:latin typeface="Arial" panose="020B0604020202020204" pitchFamily="34" charset="0"/>
              <a:cs typeface="Arial" panose="020B0604020202020204" pitchFamily="34" charset="0"/>
            </a:endParaRPr>
          </a:p>
          <a:p>
            <a:pPr lvl="1" algn="just">
              <a:buClr>
                <a:schemeClr val="accent4">
                  <a:lumMod val="50000"/>
                </a:schemeClr>
              </a:buClr>
              <a:buFont typeface="Arial" pitchFamily="34" charset="0"/>
              <a:buChar char="•"/>
            </a:pPr>
            <a:r>
              <a:rPr lang="es-ES" sz="2200" dirty="0">
                <a:latin typeface="Arial" panose="020B0604020202020204" pitchFamily="34" charset="0"/>
                <a:cs typeface="Arial" panose="020B0604020202020204" pitchFamily="34" charset="0"/>
              </a:rPr>
              <a:t>La existencia de obligaciones de los miembros con respecto a la organización. Ej. realización de aportes económicos. </a:t>
            </a:r>
            <a:endParaRPr lang="es-MX" sz="2200" dirty="0">
              <a:latin typeface="Arial" panose="020B0604020202020204" pitchFamily="34" charset="0"/>
              <a:cs typeface="Arial" panose="020B0604020202020204" pitchFamily="34" charset="0"/>
            </a:endParaRPr>
          </a:p>
          <a:p>
            <a:pPr lvl="1" algn="just">
              <a:buClr>
                <a:schemeClr val="accent4">
                  <a:lumMod val="50000"/>
                </a:schemeClr>
              </a:buClr>
              <a:buFont typeface="Arial" pitchFamily="34" charset="0"/>
              <a:buChar char="•"/>
            </a:pPr>
            <a:r>
              <a:rPr lang="es-ES" sz="2200" dirty="0">
                <a:latin typeface="Arial" panose="020B0604020202020204" pitchFamily="34" charset="0"/>
                <a:cs typeface="Arial" panose="020B0604020202020204" pitchFamily="34" charset="0"/>
              </a:rPr>
              <a:t>La posesión de capacidad jurídica, privilegios e inmunidades en el territorio de sus miembros. </a:t>
            </a:r>
            <a:endParaRPr lang="es-MX" sz="2200" dirty="0">
              <a:latin typeface="Arial" panose="020B0604020202020204" pitchFamily="34" charset="0"/>
              <a:cs typeface="Arial" panose="020B0604020202020204" pitchFamily="34" charset="0"/>
            </a:endParaRPr>
          </a:p>
          <a:p>
            <a:pPr lvl="1" algn="just">
              <a:buClr>
                <a:schemeClr val="accent4">
                  <a:lumMod val="50000"/>
                </a:schemeClr>
              </a:buClr>
              <a:buFont typeface="Arial" pitchFamily="34" charset="0"/>
              <a:buChar char="•"/>
            </a:pPr>
            <a:r>
              <a:rPr lang="es-ES" sz="2200" dirty="0">
                <a:latin typeface="Arial" pitchFamily="34" charset="0"/>
                <a:cs typeface="Arial" pitchFamily="34" charset="0"/>
              </a:rPr>
              <a:t>La posibilidad de que la organización celebre acuerdos con sus miembros. </a:t>
            </a: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55</a:t>
            </a:fld>
            <a:endParaRPr lang="es-MX"/>
          </a:p>
        </p:txBody>
      </p:sp>
      <p:sp>
        <p:nvSpPr>
          <p:cNvPr id="5" name="3 Rectángulo"/>
          <p:cNvSpPr/>
          <p:nvPr/>
        </p:nvSpPr>
        <p:spPr>
          <a:xfrm>
            <a:off x="2595812" y="602701"/>
            <a:ext cx="7050119" cy="584775"/>
          </a:xfrm>
          <a:prstGeom prst="rect">
            <a:avLst/>
          </a:prstGeom>
          <a:solidFill>
            <a:schemeClr val="accent4"/>
          </a:solidFill>
          <a:ln/>
        </p:spPr>
        <p:style>
          <a:lnRef idx="3">
            <a:schemeClr val="lt1"/>
          </a:lnRef>
          <a:fillRef idx="1">
            <a:schemeClr val="accent3"/>
          </a:fillRef>
          <a:effectRef idx="1">
            <a:schemeClr val="accent3"/>
          </a:effectRef>
          <a:fontRef idx="minor">
            <a:schemeClr val="lt1"/>
          </a:fontRef>
        </p:style>
        <p:txBody>
          <a:bodyPr wrap="square">
            <a:spAutoFit/>
          </a:bodyPr>
          <a:lstStyle/>
          <a:p>
            <a:pPr algn="ctr">
              <a:defRPr/>
            </a:pPr>
            <a:r>
              <a:rPr lang="es-ES" sz="3200" b="1" dirty="0" smtClean="0">
                <a:ln w="0"/>
                <a:solidFill>
                  <a:schemeClr val="bg1"/>
                </a:solidFill>
                <a:latin typeface="Arial" panose="020B0604020202020204" pitchFamily="34" charset="0"/>
                <a:cs typeface="Arial" panose="020B0604020202020204" pitchFamily="34" charset="0"/>
              </a:rPr>
              <a:t>Organizaciones </a:t>
            </a:r>
            <a:r>
              <a:rPr lang="es-ES" sz="3200" b="1" dirty="0">
                <a:ln w="0"/>
                <a:solidFill>
                  <a:schemeClr val="bg1"/>
                </a:solidFill>
                <a:latin typeface="Arial" panose="020B0604020202020204" pitchFamily="34" charset="0"/>
                <a:cs typeface="Arial" panose="020B0604020202020204" pitchFamily="34" charset="0"/>
              </a:rPr>
              <a:t>Internacionales </a:t>
            </a:r>
            <a:endParaRPr lang="es-ES" sz="3200" b="1" dirty="0">
              <a:ln w="12700">
                <a:solidFill>
                  <a:schemeClr val="tx2">
                    <a:satMod val="155000"/>
                  </a:schemeClr>
                </a:solidFill>
                <a:prstDash val="solid"/>
              </a:ln>
              <a:solidFill>
                <a:schemeClr val="accent1"/>
              </a:solidFill>
              <a:effectLst>
                <a:outerShdw blurRad="41275" dist="20320" dir="1800000" algn="tl" rotWithShape="0">
                  <a:srgbClr val="000000">
                    <a:alpha val="40000"/>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62030969"/>
      </p:ext>
    </p:extLst>
  </p:cSld>
  <p:clrMapOvr>
    <a:masterClrMapping/>
  </p:clrMapOvr>
  <p:transition spd="med">
    <p:pull dir="d"/>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1032933" y="1117605"/>
            <a:ext cx="10024534" cy="5122333"/>
          </a:xfrm>
          <a:solidFill>
            <a:schemeClr val="accent2">
              <a:lumMod val="40000"/>
              <a:lumOff val="60000"/>
            </a:schemeClr>
          </a:solidFill>
          <a:ln>
            <a:solidFill>
              <a:schemeClr val="accent1">
                <a:lumMod val="75000"/>
              </a:schemeClr>
            </a:solidFill>
          </a:ln>
        </p:spPr>
        <p:txBody>
          <a:bodyPr>
            <a:normAutofit fontScale="25000" lnSpcReduction="20000"/>
          </a:bodyPr>
          <a:lstStyle/>
          <a:p>
            <a:pPr marL="0" indent="0" algn="just">
              <a:lnSpc>
                <a:spcPct val="120000"/>
              </a:lnSpc>
              <a:buNone/>
            </a:pPr>
            <a:r>
              <a:rPr lang="es-ES" sz="6800" dirty="0" smtClean="0">
                <a:latin typeface="Arial" pitchFamily="34" charset="0"/>
                <a:cs typeface="Arial" pitchFamily="34" charset="0"/>
              </a:rPr>
              <a:t>Es </a:t>
            </a:r>
            <a:r>
              <a:rPr lang="es-ES" sz="6800" dirty="0">
                <a:latin typeface="Arial" pitchFamily="34" charset="0"/>
                <a:cs typeface="Arial" pitchFamily="34" charset="0"/>
              </a:rPr>
              <a:t>sujeto de Derecho Internacional Público todo ente físico o jurídico que tenga derechos u obligaciones derivados de una norma jurídica internacional</a:t>
            </a:r>
            <a:r>
              <a:rPr lang="es-ES" sz="6800" dirty="0" smtClean="0">
                <a:latin typeface="Arial" pitchFamily="34" charset="0"/>
                <a:cs typeface="Arial" pitchFamily="34" charset="0"/>
              </a:rPr>
              <a:t>.</a:t>
            </a:r>
          </a:p>
          <a:p>
            <a:pPr marL="0" indent="0" algn="just">
              <a:lnSpc>
                <a:spcPct val="120000"/>
              </a:lnSpc>
              <a:buNone/>
            </a:pPr>
            <a:endParaRPr lang="es-ES" sz="6800" dirty="0">
              <a:latin typeface="Arial" pitchFamily="34" charset="0"/>
              <a:cs typeface="Arial" pitchFamily="34" charset="0"/>
            </a:endParaRPr>
          </a:p>
          <a:p>
            <a:pPr marL="0" lvl="0" indent="0" algn="just">
              <a:lnSpc>
                <a:spcPct val="115000"/>
              </a:lnSpc>
              <a:buNone/>
            </a:pPr>
            <a:r>
              <a:rPr lang="es-ES" sz="6800" dirty="0">
                <a:latin typeface="Arial" panose="020B0604020202020204" pitchFamily="34" charset="0"/>
                <a:ea typeface="Times New Roman" panose="02020603050405020304" pitchFamily="18" charset="0"/>
                <a:cs typeface="Arial" panose="020B0604020202020204" pitchFamily="34" charset="0"/>
              </a:rPr>
              <a:t>Son sujetos de Derecho Internacional Público: los Estados, tanto los soberanos como aquellos que tienen en alguna forma limitada su soberanía, los organismos internacionales, el individuo, las personas morales, </a:t>
            </a:r>
            <a:r>
              <a:rPr lang="es-ES" sz="6800" dirty="0" smtClean="0">
                <a:latin typeface="Arial" panose="020B0604020202020204" pitchFamily="34" charset="0"/>
                <a:ea typeface="Times New Roman" panose="02020603050405020304" pitchFamily="18" charset="0"/>
                <a:cs typeface="Arial" panose="020B0604020202020204" pitchFamily="34" charset="0"/>
              </a:rPr>
              <a:t>etc.</a:t>
            </a:r>
            <a:endParaRPr lang="es-MX" sz="6800" dirty="0" smtClean="0">
              <a:latin typeface="Arial" panose="020B0604020202020204" pitchFamily="34" charset="0"/>
              <a:ea typeface="Times New Roman" panose="02020603050405020304" pitchFamily="18" charset="0"/>
              <a:cs typeface="Arial" panose="020B0604020202020204" pitchFamily="34" charset="0"/>
            </a:endParaRPr>
          </a:p>
          <a:p>
            <a:pPr marL="0" lvl="0" indent="0" algn="just">
              <a:lnSpc>
                <a:spcPct val="115000"/>
              </a:lnSpc>
              <a:buNone/>
            </a:pPr>
            <a:endParaRPr lang="es-MX" sz="68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marL="0" lvl="0" indent="0" algn="just">
              <a:lnSpc>
                <a:spcPct val="115000"/>
              </a:lnSpc>
              <a:buNone/>
            </a:pPr>
            <a:r>
              <a:rPr lang="es-ES" sz="680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Uno </a:t>
            </a:r>
            <a:r>
              <a:rPr lang="es-ES" sz="6800" dirty="0">
                <a:solidFill>
                  <a:srgbClr val="000000"/>
                </a:solidFill>
                <a:latin typeface="Arial" panose="020B0604020202020204" pitchFamily="34" charset="0"/>
                <a:ea typeface="Times New Roman" panose="02020603050405020304" pitchFamily="18" charset="0"/>
                <a:cs typeface="Arial" panose="020B0604020202020204" pitchFamily="34" charset="0"/>
              </a:rPr>
              <a:t>de los cambios que ha sufrido el derecho internacional clásico es la ampliación de su esfera de aplicación a otros sujetos que se apartan del modelo Estado y que, por lo mismo, son denominados Sujetos Atípicos del Derecho Internacional. </a:t>
            </a:r>
            <a:endParaRPr lang="es-MX" sz="6800" dirty="0">
              <a:latin typeface="Arial" panose="020B0604020202020204" pitchFamily="34" charset="0"/>
              <a:ea typeface="Calibri" panose="020F0502020204030204"/>
              <a:cs typeface="Arial" panose="020B0604020202020204" pitchFamily="34" charset="0"/>
            </a:endParaRPr>
          </a:p>
          <a:p>
            <a:pPr marL="0" indent="0" algn="just">
              <a:lnSpc>
                <a:spcPct val="120000"/>
              </a:lnSpc>
              <a:buNone/>
            </a:pPr>
            <a:endParaRPr lang="es-ES" sz="6800" dirty="0">
              <a:latin typeface="Arial" pitchFamily="34" charset="0"/>
              <a:cs typeface="Arial" pitchFamily="34" charset="0"/>
            </a:endParaRPr>
          </a:p>
          <a:p>
            <a:pPr marL="0" indent="0" algn="just">
              <a:lnSpc>
                <a:spcPct val="120000"/>
              </a:lnSpc>
              <a:buNone/>
            </a:pPr>
            <a:r>
              <a:rPr lang="es-MX" sz="6800" dirty="0">
                <a:latin typeface="Arial" panose="020B0604020202020204" pitchFamily="34" charset="0"/>
                <a:ea typeface="Times New Roman" panose="02020603050405020304" pitchFamily="18" charset="0"/>
                <a:cs typeface="Arial" panose="020B0604020202020204" pitchFamily="34" charset="0"/>
              </a:rPr>
              <a:t>Es en los sujetos del derecho internacional donde éste manifiesta marcadamente su evolución. Hasta el siglo pasado el Estado era considerado como el sujeto excepcional del derecho internacional. A principios del siglo XIX, cuando aparecen las primeras manifestaciones de organizaciones internacionales, es el punto de  partida para terminar con el monopolio del Estado, como sujeto de derecho internacional. Actualmente la gama de sujetos de derecho internacional es amplia y está en aumento: los Estados, las Organizaciones Internacionales, la Soberana Orden de Malta, el Individuo y además se perfilan nuevos sujetos sobre los cuales todavía la doctrina no llega a un consenso</a:t>
            </a:r>
            <a:r>
              <a:rPr lang="es-MX" sz="6800" dirty="0" smtClean="0">
                <a:latin typeface="Arial" panose="020B0604020202020204" pitchFamily="34" charset="0"/>
                <a:ea typeface="Times New Roman" panose="02020603050405020304" pitchFamily="18" charset="0"/>
                <a:cs typeface="Arial" panose="020B0604020202020204" pitchFamily="34" charset="0"/>
              </a:rPr>
              <a:t>.</a:t>
            </a:r>
            <a:endParaRPr lang="es-MX" sz="6800" dirty="0" smtClean="0">
              <a:latin typeface="Arial" pitchFamily="34" charset="0"/>
              <a:cs typeface="Arial" pitchFamily="34" charset="0"/>
            </a:endParaRPr>
          </a:p>
          <a:p>
            <a:pPr marL="114300" indent="0">
              <a:lnSpc>
                <a:spcPct val="150000"/>
              </a:lnSpc>
              <a:buNone/>
            </a:pPr>
            <a:endParaRPr lang="es-MX" sz="4300" dirty="0">
              <a:latin typeface="Arial" pitchFamily="34" charset="0"/>
              <a:cs typeface="Arial" pitchFamily="34" charset="0"/>
            </a:endParaRPr>
          </a:p>
          <a:p>
            <a:pPr marL="114300" indent="0">
              <a:lnSpc>
                <a:spcPct val="150000"/>
              </a:lnSpc>
              <a:buNone/>
            </a:pPr>
            <a:endParaRPr lang="es-MX" sz="4300" dirty="0">
              <a:latin typeface="Arial" pitchFamily="34" charset="0"/>
              <a:cs typeface="Arial" pitchFamily="34" charset="0"/>
            </a:endParaRPr>
          </a:p>
        </p:txBody>
      </p:sp>
      <p:sp>
        <p:nvSpPr>
          <p:cNvPr id="4" name="3 Título"/>
          <p:cNvSpPr>
            <a:spLocks noGrp="1"/>
          </p:cNvSpPr>
          <p:nvPr>
            <p:ph type="title"/>
          </p:nvPr>
        </p:nvSpPr>
        <p:spPr>
          <a:xfrm>
            <a:off x="2024034" y="332656"/>
            <a:ext cx="3639918" cy="624077"/>
          </a:xfrm>
          <a:solidFill>
            <a:schemeClr val="accent2"/>
          </a:solidFill>
          <a:ln>
            <a:solidFill>
              <a:schemeClr val="accent1">
                <a:lumMod val="75000"/>
              </a:schemeClr>
            </a:solidFill>
          </a:ln>
        </p:spPr>
        <p:txBody>
          <a:bodyPr>
            <a:normAutofit/>
          </a:bodyPr>
          <a:lstStyle/>
          <a:p>
            <a:pPr algn="ctr"/>
            <a:r>
              <a:rPr lang="es-MX" sz="3200" b="1" dirty="0">
                <a:solidFill>
                  <a:schemeClr val="bg1"/>
                </a:solidFill>
                <a:latin typeface="Arial" pitchFamily="34" charset="0"/>
                <a:cs typeface="Arial" pitchFamily="34" charset="0"/>
              </a:rPr>
              <a:t>CONCLUSIONES</a:t>
            </a:r>
            <a:r>
              <a:rPr lang="es-MX" sz="3200" dirty="0">
                <a:solidFill>
                  <a:schemeClr val="bg1"/>
                </a:solidFill>
                <a:latin typeface="Arial" pitchFamily="34" charset="0"/>
                <a:cs typeface="Arial" pitchFamily="34" charset="0"/>
              </a:rPr>
              <a:t>   </a:t>
            </a: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56</a:t>
            </a:fld>
            <a:endParaRPr lang="es-MX"/>
          </a:p>
        </p:txBody>
      </p:sp>
      <p:pic>
        <p:nvPicPr>
          <p:cNvPr id="3" name="Imagen 2"/>
          <p:cNvPicPr>
            <a:picLocks noChangeAspect="1"/>
          </p:cNvPicPr>
          <p:nvPr/>
        </p:nvPicPr>
        <p:blipFill>
          <a:blip r:embed="rId2"/>
          <a:stretch>
            <a:fillRect/>
          </a:stretch>
        </p:blipFill>
        <p:spPr>
          <a:xfrm>
            <a:off x="10167374" y="158088"/>
            <a:ext cx="890093" cy="798645"/>
          </a:xfrm>
          <a:prstGeom prst="rect">
            <a:avLst/>
          </a:prstGeom>
        </p:spPr>
      </p:pic>
    </p:spTree>
    <p:extLst>
      <p:ext uri="{BB962C8B-B14F-4D97-AF65-F5344CB8AC3E}">
        <p14:creationId xmlns:p14="http://schemas.microsoft.com/office/powerpoint/2010/main" val="304204632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52596" y="428604"/>
            <a:ext cx="3063284" cy="840156"/>
          </a:xfrm>
          <a:solidFill>
            <a:schemeClr val="accent1">
              <a:lumMod val="75000"/>
            </a:schemeClr>
          </a:solidFill>
        </p:spPr>
        <p:txBody>
          <a:bodyPr>
            <a:normAutofit/>
          </a:bodyPr>
          <a:lstStyle/>
          <a:p>
            <a:r>
              <a:rPr lang="es-MX" sz="3200" b="1" dirty="0">
                <a:solidFill>
                  <a:schemeClr val="bg1"/>
                </a:solidFill>
                <a:latin typeface="Arial" pitchFamily="34" charset="0"/>
                <a:cs typeface="Arial" pitchFamily="34" charset="0"/>
              </a:rPr>
              <a:t>REFERENCIAS</a:t>
            </a:r>
          </a:p>
        </p:txBody>
      </p:sp>
      <p:sp>
        <p:nvSpPr>
          <p:cNvPr id="3" name="2 Marcador de contenido"/>
          <p:cNvSpPr>
            <a:spLocks noGrp="1"/>
          </p:cNvSpPr>
          <p:nvPr>
            <p:ph idx="1"/>
          </p:nvPr>
        </p:nvSpPr>
        <p:spPr>
          <a:xfrm>
            <a:off x="1109133" y="1484784"/>
            <a:ext cx="9431867" cy="4896544"/>
          </a:xfrm>
          <a:ln w="38100">
            <a:solidFill>
              <a:schemeClr val="accent1">
                <a:lumMod val="75000"/>
              </a:schemeClr>
            </a:solidFill>
          </a:ln>
        </p:spPr>
        <p:txBody>
          <a:bodyPr>
            <a:normAutofit lnSpcReduction="10000"/>
          </a:bodyPr>
          <a:lstStyle/>
          <a:p>
            <a:pPr algn="just"/>
            <a:r>
              <a:rPr lang="es-ES" sz="1800" dirty="0">
                <a:latin typeface="Arial" panose="020B0604020202020204" pitchFamily="34" charset="0"/>
                <a:cs typeface="Arial" panose="020B0604020202020204" pitchFamily="34" charset="0"/>
              </a:rPr>
              <a:t>Arellano, C. (2009). Primer curso de </a:t>
            </a:r>
            <a:r>
              <a:rPr lang="es-MX" sz="1800" dirty="0">
                <a:latin typeface="Arial" panose="020B0604020202020204" pitchFamily="34" charset="0"/>
                <a:cs typeface="Arial" panose="020B0604020202020204" pitchFamily="34" charset="0"/>
              </a:rPr>
              <a:t>derecho internacional público. 7ª. Edición. Editorial Porrúa. México.</a:t>
            </a:r>
          </a:p>
          <a:p>
            <a:pPr algn="just"/>
            <a:r>
              <a:rPr lang="es-ES" sz="1800" dirty="0">
                <a:latin typeface="Arial" panose="020B0604020202020204" pitchFamily="34" charset="0"/>
                <a:cs typeface="Arial" panose="020B0604020202020204" pitchFamily="34" charset="0"/>
              </a:rPr>
              <a:t>Castro, J. y C. </a:t>
            </a:r>
            <a:r>
              <a:rPr lang="es-ES" sz="1800" dirty="0" err="1">
                <a:latin typeface="Arial" panose="020B0604020202020204" pitchFamily="34" charset="0"/>
                <a:cs typeface="Arial" panose="020B0604020202020204" pitchFamily="34" charset="0"/>
              </a:rPr>
              <a:t>Agramón</a:t>
            </a:r>
            <a:r>
              <a:rPr lang="es-ES" sz="1800" dirty="0">
                <a:latin typeface="Arial" panose="020B0604020202020204" pitchFamily="34" charset="0"/>
                <a:cs typeface="Arial" panose="020B0604020202020204" pitchFamily="34" charset="0"/>
              </a:rPr>
              <a:t> (2010). Diccionario de </a:t>
            </a:r>
            <a:r>
              <a:rPr lang="es-MX" sz="1800" dirty="0">
                <a:latin typeface="Arial" panose="020B0604020202020204" pitchFamily="34" charset="0"/>
                <a:cs typeface="Arial" panose="020B0604020202020204" pitchFamily="34" charset="0"/>
              </a:rPr>
              <a:t>Derecho Internacional Público. 2ª. Edición. Oxford </a:t>
            </a:r>
            <a:r>
              <a:rPr lang="es-MX" sz="1800" dirty="0" err="1">
                <a:latin typeface="Arial" panose="020B0604020202020204" pitchFamily="34" charset="0"/>
                <a:cs typeface="Arial" panose="020B0604020202020204" pitchFamily="34" charset="0"/>
              </a:rPr>
              <a:t>University</a:t>
            </a:r>
            <a:r>
              <a:rPr lang="es-MX" sz="1800" dirty="0">
                <a:latin typeface="Arial" panose="020B0604020202020204" pitchFamily="34" charset="0"/>
                <a:cs typeface="Arial" panose="020B0604020202020204" pitchFamily="34" charset="0"/>
              </a:rPr>
              <a:t> </a:t>
            </a:r>
            <a:r>
              <a:rPr lang="es-MX" sz="1800" dirty="0" err="1">
                <a:latin typeface="Arial" panose="020B0604020202020204" pitchFamily="34" charset="0"/>
                <a:cs typeface="Arial" panose="020B0604020202020204" pitchFamily="34" charset="0"/>
              </a:rPr>
              <a:t>Press</a:t>
            </a:r>
            <a:r>
              <a:rPr lang="es-MX" sz="1800" dirty="0">
                <a:latin typeface="Arial" panose="020B0604020202020204" pitchFamily="34" charset="0"/>
                <a:cs typeface="Arial" panose="020B0604020202020204" pitchFamily="34" charset="0"/>
              </a:rPr>
              <a:t>. </a:t>
            </a:r>
            <a:r>
              <a:rPr lang="es-MX" sz="1800" dirty="0" err="1">
                <a:latin typeface="Arial" panose="020B0604020202020204" pitchFamily="34" charset="0"/>
                <a:cs typeface="Arial" panose="020B0604020202020204" pitchFamily="34" charset="0"/>
              </a:rPr>
              <a:t>Méxcio</a:t>
            </a:r>
            <a:r>
              <a:rPr lang="es-MX" sz="1800" dirty="0">
                <a:latin typeface="Arial" panose="020B0604020202020204" pitchFamily="34" charset="0"/>
                <a:cs typeface="Arial" panose="020B0604020202020204" pitchFamily="34" charset="0"/>
              </a:rPr>
              <a:t>.</a:t>
            </a:r>
          </a:p>
          <a:p>
            <a:pPr algn="just"/>
            <a:r>
              <a:rPr lang="es-ES" sz="1800" dirty="0">
                <a:latin typeface="Arial" panose="020B0604020202020204" pitchFamily="34" charset="0"/>
                <a:cs typeface="Arial" panose="020B0604020202020204" pitchFamily="34" charset="0"/>
              </a:rPr>
              <a:t>Constitución Política de los Estados Unidos Mexicanos.</a:t>
            </a:r>
            <a:endParaRPr lang="es-MX" sz="1800" dirty="0">
              <a:latin typeface="Arial" panose="020B0604020202020204" pitchFamily="34" charset="0"/>
              <a:cs typeface="Arial" panose="020B0604020202020204" pitchFamily="34" charset="0"/>
            </a:endParaRPr>
          </a:p>
          <a:p>
            <a:pPr algn="just"/>
            <a:r>
              <a:rPr lang="es-ES" sz="1800" dirty="0">
                <a:latin typeface="Arial" panose="020B0604020202020204" pitchFamily="34" charset="0"/>
                <a:cs typeface="Arial" panose="020B0604020202020204" pitchFamily="34" charset="0"/>
              </a:rPr>
              <a:t>Corzo, V. y E. Corzo (2012). La aplicación del Derecho Internacional en México: una visión crítica. Instituto Nacional de Ciencias Penales: Instituto Matías Romero. 1ª. Edición México.</a:t>
            </a:r>
            <a:endParaRPr lang="es-MX" sz="1800" dirty="0">
              <a:latin typeface="Arial" panose="020B0604020202020204" pitchFamily="34" charset="0"/>
              <a:cs typeface="Arial" panose="020B0604020202020204" pitchFamily="34" charset="0"/>
            </a:endParaRPr>
          </a:p>
          <a:p>
            <a:pPr algn="just"/>
            <a:r>
              <a:rPr lang="es-ES" sz="1800" dirty="0">
                <a:latin typeface="Arial" panose="020B0604020202020204" pitchFamily="34" charset="0"/>
                <a:cs typeface="Arial" panose="020B0604020202020204" pitchFamily="34" charset="0"/>
              </a:rPr>
              <a:t>Gómez-Robledo, A. (2008). </a:t>
            </a:r>
            <a:r>
              <a:rPr lang="es-MX" sz="1800" dirty="0">
                <a:latin typeface="Arial" panose="020B0604020202020204" pitchFamily="34" charset="0"/>
                <a:cs typeface="Arial" panose="020B0604020202020204" pitchFamily="34" charset="0"/>
              </a:rPr>
              <a:t>Derecho Internacional: temas selectos. 5ª. Edición. Universidad Nacional Autónoma de México. México.</a:t>
            </a:r>
          </a:p>
          <a:p>
            <a:pPr algn="just"/>
            <a:r>
              <a:rPr lang="es-ES" sz="1800" dirty="0">
                <a:latin typeface="Arial" panose="020B0604020202020204" pitchFamily="34" charset="0"/>
                <a:cs typeface="Arial" panose="020B0604020202020204" pitchFamily="34" charset="0"/>
              </a:rPr>
              <a:t>Moreno, J. Barrena, G. y F. López (2011). </a:t>
            </a:r>
            <a:r>
              <a:rPr lang="es-MX" sz="1800" dirty="0">
                <a:latin typeface="Arial" panose="020B0604020202020204" pitchFamily="34" charset="0"/>
                <a:cs typeface="Arial" panose="020B0604020202020204" pitchFamily="34" charset="0"/>
              </a:rPr>
              <a:t>Derecho Internacional Público. 1ª. Edición. Oxford </a:t>
            </a:r>
            <a:r>
              <a:rPr lang="es-MX" sz="1800" dirty="0" err="1">
                <a:latin typeface="Arial" panose="020B0604020202020204" pitchFamily="34" charset="0"/>
                <a:cs typeface="Arial" panose="020B0604020202020204" pitchFamily="34" charset="0"/>
              </a:rPr>
              <a:t>University</a:t>
            </a:r>
            <a:r>
              <a:rPr lang="es-MX" sz="1800" dirty="0">
                <a:latin typeface="Arial" panose="020B0604020202020204" pitchFamily="34" charset="0"/>
                <a:cs typeface="Arial" panose="020B0604020202020204" pitchFamily="34" charset="0"/>
              </a:rPr>
              <a:t> </a:t>
            </a:r>
            <a:r>
              <a:rPr lang="es-MX" sz="1800" dirty="0" err="1">
                <a:latin typeface="Arial" panose="020B0604020202020204" pitchFamily="34" charset="0"/>
                <a:cs typeface="Arial" panose="020B0604020202020204" pitchFamily="34" charset="0"/>
              </a:rPr>
              <a:t>Press</a:t>
            </a:r>
            <a:r>
              <a:rPr lang="es-MX" sz="1800" dirty="0">
                <a:latin typeface="Arial" panose="020B0604020202020204" pitchFamily="34" charset="0"/>
                <a:cs typeface="Arial" panose="020B0604020202020204" pitchFamily="34" charset="0"/>
              </a:rPr>
              <a:t>. México.</a:t>
            </a:r>
          </a:p>
          <a:p>
            <a:pPr algn="just"/>
            <a:r>
              <a:rPr lang="es-MX" sz="1800" dirty="0">
                <a:latin typeface="Arial" panose="020B0604020202020204" pitchFamily="34" charset="0"/>
                <a:cs typeface="Arial" panose="020B0604020202020204" pitchFamily="34" charset="0"/>
              </a:rPr>
              <a:t>Ortiz, L. (2004). Derecho Internacional Público. Colección de Textos Jurídicos Universitarios. Oxford </a:t>
            </a:r>
            <a:r>
              <a:rPr lang="es-MX" sz="1800" dirty="0" err="1">
                <a:latin typeface="Arial" panose="020B0604020202020204" pitchFamily="34" charset="0"/>
                <a:cs typeface="Arial" panose="020B0604020202020204" pitchFamily="34" charset="0"/>
              </a:rPr>
              <a:t>University</a:t>
            </a:r>
            <a:r>
              <a:rPr lang="es-MX" sz="1800" dirty="0">
                <a:latin typeface="Arial" panose="020B0604020202020204" pitchFamily="34" charset="0"/>
                <a:cs typeface="Arial" panose="020B0604020202020204" pitchFamily="34" charset="0"/>
              </a:rPr>
              <a:t> </a:t>
            </a:r>
            <a:r>
              <a:rPr lang="es-MX" sz="1800" dirty="0" err="1">
                <a:latin typeface="Arial" panose="020B0604020202020204" pitchFamily="34" charset="0"/>
                <a:cs typeface="Arial" panose="020B0604020202020204" pitchFamily="34" charset="0"/>
              </a:rPr>
              <a:t>Press</a:t>
            </a:r>
            <a:r>
              <a:rPr lang="es-MX" sz="1800" dirty="0">
                <a:latin typeface="Arial" panose="020B0604020202020204" pitchFamily="34" charset="0"/>
                <a:cs typeface="Arial" panose="020B0604020202020204" pitchFamily="34" charset="0"/>
              </a:rPr>
              <a:t>. México. </a:t>
            </a:r>
          </a:p>
          <a:p>
            <a:pPr algn="just"/>
            <a:r>
              <a:rPr lang="es-MX" sz="1800" dirty="0">
                <a:latin typeface="Arial" panose="020B0604020202020204" pitchFamily="34" charset="0"/>
                <a:cs typeface="Arial" panose="020B0604020202020204" pitchFamily="34" charset="0"/>
              </a:rPr>
              <a:t>Sepúlveda, C. (2009). Derecho Internacional. Editorial Porrúa. 26ª edición. México.</a:t>
            </a:r>
          </a:p>
          <a:p>
            <a:pPr algn="just"/>
            <a:r>
              <a:rPr lang="es-MX" sz="1800" dirty="0" err="1">
                <a:latin typeface="Arial" panose="020B0604020202020204" pitchFamily="34" charset="0"/>
                <a:cs typeface="Arial" panose="020B0604020202020204" pitchFamily="34" charset="0"/>
              </a:rPr>
              <a:t>Seara</a:t>
            </a:r>
            <a:r>
              <a:rPr lang="es-MX" sz="1800" dirty="0">
                <a:latin typeface="Arial" panose="020B0604020202020204" pitchFamily="34" charset="0"/>
                <a:cs typeface="Arial" panose="020B0604020202020204" pitchFamily="34" charset="0"/>
              </a:rPr>
              <a:t>, M. (2012). Derecho Internacional Público. 24ª. Edición. Editorial Porrúa. México.</a:t>
            </a:r>
          </a:p>
          <a:p>
            <a:pPr algn="just"/>
            <a:r>
              <a:rPr lang="es-MX" sz="1800" dirty="0">
                <a:latin typeface="Arial" panose="020B0604020202020204" pitchFamily="34" charset="0"/>
                <a:cs typeface="Arial" panose="020B0604020202020204" pitchFamily="34" charset="0"/>
              </a:rPr>
              <a:t>Organización de las Naciones Unidas. http://www.un.org/es/ </a:t>
            </a: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57</a:t>
            </a:fld>
            <a:endParaRPr lang="es-MX"/>
          </a:p>
        </p:txBody>
      </p:sp>
      <p:pic>
        <p:nvPicPr>
          <p:cNvPr id="5" name="Imagen 4"/>
          <p:cNvPicPr>
            <a:picLocks noChangeAspect="1"/>
          </p:cNvPicPr>
          <p:nvPr/>
        </p:nvPicPr>
        <p:blipFill>
          <a:blip r:embed="rId2"/>
          <a:stretch>
            <a:fillRect/>
          </a:stretch>
        </p:blipFill>
        <p:spPr>
          <a:xfrm>
            <a:off x="9650907" y="320343"/>
            <a:ext cx="890093" cy="798645"/>
          </a:xfrm>
          <a:prstGeom prst="rect">
            <a:avLst/>
          </a:prstGeom>
        </p:spPr>
      </p:pic>
    </p:spTree>
    <p:extLst>
      <p:ext uri="{BB962C8B-B14F-4D97-AF65-F5344CB8AC3E}">
        <p14:creationId xmlns:p14="http://schemas.microsoft.com/office/powerpoint/2010/main" val="367856358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26936" y="188640"/>
            <a:ext cx="2857496" cy="936104"/>
          </a:xfrm>
        </p:spPr>
        <p:txBody>
          <a:bodyPr>
            <a:normAutofit fontScale="90000"/>
          </a:bodyPr>
          <a:lstStyle/>
          <a:p>
            <a:pPr algn="r"/>
            <a:r>
              <a:rPr lang="es-ES" sz="3100" dirty="0"/>
              <a:t/>
            </a:r>
            <a:br>
              <a:rPr lang="es-ES" sz="3100" dirty="0"/>
            </a:br>
            <a:r>
              <a:rPr lang="es-ES" sz="2200" dirty="0">
                <a:solidFill>
                  <a:schemeClr val="accent1">
                    <a:lumMod val="75000"/>
                  </a:schemeClr>
                </a:solidFill>
              </a:rPr>
              <a:t>F</a:t>
            </a:r>
            <a:r>
              <a:rPr lang="es-ES" sz="1800" dirty="0">
                <a:solidFill>
                  <a:schemeClr val="accent1">
                    <a:lumMod val="75000"/>
                  </a:schemeClr>
                </a:solidFill>
              </a:rPr>
              <a:t>ACULTAD DE ECONOMÍA</a:t>
            </a:r>
            <a:br>
              <a:rPr lang="es-ES" sz="1800" dirty="0">
                <a:solidFill>
                  <a:schemeClr val="accent1">
                    <a:lumMod val="75000"/>
                  </a:schemeClr>
                </a:solidFill>
              </a:rPr>
            </a:br>
            <a:r>
              <a:rPr lang="es-ES" sz="1800" dirty="0">
                <a:solidFill>
                  <a:schemeClr val="accent1">
                    <a:lumMod val="75000"/>
                  </a:schemeClr>
                </a:solidFill>
              </a:rPr>
              <a:t>RELACIONES ECONÓMICAS INTERNACIONALES</a:t>
            </a:r>
            <a:r>
              <a:rPr lang="es-ES" dirty="0" smtClean="0">
                <a:solidFill>
                  <a:schemeClr val="accent3">
                    <a:lumMod val="50000"/>
                  </a:schemeClr>
                </a:solidFill>
              </a:rPr>
              <a:t/>
            </a:r>
            <a:br>
              <a:rPr lang="es-ES" dirty="0" smtClean="0">
                <a:solidFill>
                  <a:schemeClr val="accent3">
                    <a:lumMod val="50000"/>
                  </a:schemeClr>
                </a:solidFill>
              </a:rPr>
            </a:br>
            <a:endParaRPr lang="es-MX" dirty="0">
              <a:solidFill>
                <a:schemeClr val="accent3">
                  <a:lumMod val="50000"/>
                </a:schemeClr>
              </a:solidFill>
            </a:endParaRPr>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bg1"/>
                </a:solidFill>
              </a:rPr>
              <a:pPr/>
              <a:t>58</a:t>
            </a:fld>
            <a:endParaRPr lang="es-MX" dirty="0">
              <a:solidFill>
                <a:schemeClr val="bg1"/>
              </a:solidFill>
            </a:endParaRPr>
          </a:p>
        </p:txBody>
      </p:sp>
      <p:pic>
        <p:nvPicPr>
          <p:cNvPr id="5" name="Picture 2" descr="Uaemex"/>
          <p:cNvPicPr>
            <a:picLocks noChangeAspect="1" noChangeArrowheads="1"/>
          </p:cNvPicPr>
          <p:nvPr/>
        </p:nvPicPr>
        <p:blipFill>
          <a:blip r:embed="rId2"/>
          <a:srcRect/>
          <a:stretch>
            <a:fillRect/>
          </a:stretch>
        </p:blipFill>
        <p:spPr bwMode="auto">
          <a:xfrm>
            <a:off x="2279650" y="572070"/>
            <a:ext cx="3240088" cy="2928938"/>
          </a:xfrm>
          <a:prstGeom prst="rect">
            <a:avLst/>
          </a:prstGeom>
          <a:noFill/>
          <a:ln w="28575">
            <a:solidFill>
              <a:schemeClr val="accent1">
                <a:lumMod val="75000"/>
              </a:schemeClr>
            </a:solidFill>
            <a:miter lim="800000"/>
            <a:headEnd/>
            <a:tailEnd/>
          </a:ln>
        </p:spPr>
      </p:pic>
      <p:pic>
        <p:nvPicPr>
          <p:cNvPr id="7" name="Picture 3"/>
          <p:cNvPicPr>
            <a:picLocks noChangeAspect="1" noChangeArrowheads="1"/>
          </p:cNvPicPr>
          <p:nvPr/>
        </p:nvPicPr>
        <p:blipFill>
          <a:blip r:embed="rId3"/>
          <a:srcRect/>
          <a:stretch>
            <a:fillRect/>
          </a:stretch>
        </p:blipFill>
        <p:spPr bwMode="auto">
          <a:xfrm>
            <a:off x="6168008" y="2996952"/>
            <a:ext cx="3294126" cy="2952328"/>
          </a:xfrm>
          <a:prstGeom prst="rect">
            <a:avLst/>
          </a:prstGeom>
          <a:noFill/>
          <a:ln w="28575">
            <a:solidFill>
              <a:schemeClr val="accent1">
                <a:lumMod val="75000"/>
              </a:schemeClr>
            </a:solidFill>
            <a:miter lim="800000"/>
            <a:headEnd/>
            <a:tailEnd/>
          </a:ln>
        </p:spPr>
      </p:pic>
    </p:spTree>
    <p:extLst>
      <p:ext uri="{BB962C8B-B14F-4D97-AF65-F5344CB8AC3E}">
        <p14:creationId xmlns:p14="http://schemas.microsoft.com/office/powerpoint/2010/main" val="386201810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Título"/>
          <p:cNvSpPr txBox="1">
            <a:spLocks/>
          </p:cNvSpPr>
          <p:nvPr/>
        </p:nvSpPr>
        <p:spPr>
          <a:xfrm>
            <a:off x="1045497" y="375987"/>
            <a:ext cx="4775754" cy="720080"/>
          </a:xfrm>
          <a:prstGeom prst="rect">
            <a:avLst/>
          </a:prstGeom>
          <a:solidFill>
            <a:schemeClr val="tx2"/>
          </a:solidFill>
          <a:ln>
            <a:solidFill>
              <a:schemeClr val="accent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a:solidFill>
                  <a:schemeClr val="bg1"/>
                </a:solidFill>
                <a:effectLst>
                  <a:outerShdw blurRad="38100" dist="38100" dir="2700000" algn="tl">
                    <a:srgbClr val="000000">
                      <a:alpha val="43137"/>
                    </a:srgbClr>
                  </a:outerShdw>
                </a:effectLst>
                <a:latin typeface="Arial" pitchFamily="34" charset="0"/>
                <a:cs typeface="Arial" pitchFamily="34" charset="0"/>
              </a:rPr>
              <a:t>Planeación Didáctica</a:t>
            </a:r>
            <a:endParaRPr lang="es-MX" sz="2800"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pic>
        <p:nvPicPr>
          <p:cNvPr id="4" name="Picture 3"/>
          <p:cNvPicPr>
            <a:picLocks noChangeAspect="1" noChangeArrowheads="1"/>
          </p:cNvPicPr>
          <p:nvPr/>
        </p:nvPicPr>
        <p:blipFill>
          <a:blip r:embed="rId2"/>
          <a:srcRect/>
          <a:stretch>
            <a:fillRect/>
          </a:stretch>
        </p:blipFill>
        <p:spPr bwMode="auto">
          <a:xfrm>
            <a:off x="9984433" y="197044"/>
            <a:ext cx="652308" cy="720080"/>
          </a:xfrm>
          <a:prstGeom prst="rect">
            <a:avLst/>
          </a:prstGeom>
          <a:noFill/>
          <a:ln w="9525">
            <a:solidFill>
              <a:schemeClr val="accent3">
                <a:lumMod val="75000"/>
              </a:schemeClr>
            </a:solidFill>
            <a:miter lim="800000"/>
            <a:headEnd/>
            <a:tailEnd/>
          </a:ln>
        </p:spPr>
      </p:pic>
      <p:sp>
        <p:nvSpPr>
          <p:cNvPr id="5" name="4 Marcador de número de diapositiva"/>
          <p:cNvSpPr>
            <a:spLocks noGrp="1"/>
          </p:cNvSpPr>
          <p:nvPr>
            <p:ph type="sldNum" sz="quarter" idx="12"/>
          </p:nvPr>
        </p:nvSpPr>
        <p:spPr/>
        <p:txBody>
          <a:bodyPr/>
          <a:lstStyle/>
          <a:p>
            <a:fld id="{114F6E14-26B7-447F-A4C5-187AB6119613}" type="slidenum">
              <a:rPr lang="es-MX" smtClean="0">
                <a:solidFill>
                  <a:schemeClr val="bg1"/>
                </a:solidFill>
              </a:rPr>
              <a:t>6</a:t>
            </a:fld>
            <a:endParaRPr lang="es-MX" dirty="0">
              <a:solidFill>
                <a:schemeClr val="bg1"/>
              </a:solidFill>
            </a:endParaRPr>
          </a:p>
        </p:txBody>
      </p:sp>
      <p:graphicFrame>
        <p:nvGraphicFramePr>
          <p:cNvPr id="6" name="5 Tabla"/>
          <p:cNvGraphicFramePr>
            <a:graphicFrameLocks noGrp="1"/>
          </p:cNvGraphicFramePr>
          <p:nvPr>
            <p:extLst>
              <p:ext uri="{D42A27DB-BD31-4B8C-83A1-F6EECF244321}">
                <p14:modId xmlns:p14="http://schemas.microsoft.com/office/powerpoint/2010/main" val="3368748474"/>
              </p:ext>
            </p:extLst>
          </p:nvPr>
        </p:nvGraphicFramePr>
        <p:xfrm>
          <a:off x="1045498" y="1285742"/>
          <a:ext cx="9334874" cy="4877410"/>
        </p:xfrm>
        <a:graphic>
          <a:graphicData uri="http://schemas.openxmlformats.org/drawingml/2006/table">
            <a:tbl>
              <a:tblPr>
                <a:tableStyleId>{8A107856-5554-42FB-B03E-39F5DBC370BA}</a:tableStyleId>
              </a:tblPr>
              <a:tblGrid>
                <a:gridCol w="2826000"/>
                <a:gridCol w="1841436"/>
                <a:gridCol w="536742"/>
                <a:gridCol w="1852589"/>
                <a:gridCol w="2278107"/>
              </a:tblGrid>
              <a:tr h="706413">
                <a:tc>
                  <a:txBody>
                    <a:bodyPr/>
                    <a:lstStyle/>
                    <a:p>
                      <a:pPr algn="ctr"/>
                      <a:r>
                        <a:rPr lang="es-MX" b="1" dirty="0" smtClean="0"/>
                        <a:t>Estrategias Didácticas</a:t>
                      </a:r>
                      <a:endParaRPr lang="es-MX" b="1" dirty="0"/>
                    </a:p>
                  </a:txBody>
                  <a:tcPr>
                    <a:solidFill>
                      <a:schemeClr val="accent1">
                        <a:lumMod val="60000"/>
                        <a:lumOff val="40000"/>
                      </a:schemeClr>
                    </a:solidFill>
                  </a:tcPr>
                </a:tc>
                <a:tc gridSpan="3">
                  <a:txBody>
                    <a:bodyPr/>
                    <a:lstStyle/>
                    <a:p>
                      <a:pPr algn="ctr"/>
                      <a:r>
                        <a:rPr lang="es-MX" b="1" dirty="0" smtClean="0"/>
                        <a:t>Recursos Requeridos</a:t>
                      </a:r>
                      <a:endParaRPr lang="es-MX" b="1" dirty="0"/>
                    </a:p>
                  </a:txBody>
                  <a:tcPr>
                    <a:solidFill>
                      <a:schemeClr val="accent1">
                        <a:lumMod val="60000"/>
                        <a:lumOff val="40000"/>
                      </a:schemeClr>
                    </a:solidFill>
                  </a:tcPr>
                </a:tc>
                <a:tc hMerge="1">
                  <a:txBody>
                    <a:bodyPr/>
                    <a:lstStyle/>
                    <a:p>
                      <a:endParaRPr lang="es-MX"/>
                    </a:p>
                  </a:txBody>
                  <a:tcPr/>
                </a:tc>
                <a:tc hMerge="1">
                  <a:txBody>
                    <a:bodyPr/>
                    <a:lstStyle/>
                    <a:p>
                      <a:endParaRPr lang="es-MX"/>
                    </a:p>
                  </a:txBody>
                  <a:tcPr/>
                </a:tc>
                <a:tc>
                  <a:txBody>
                    <a:bodyPr/>
                    <a:lstStyle/>
                    <a:p>
                      <a:pPr algn="ctr"/>
                      <a:r>
                        <a:rPr lang="es-MX" b="1" dirty="0" smtClean="0"/>
                        <a:t>Tiempo Destinado</a:t>
                      </a:r>
                      <a:endParaRPr lang="es-MX" b="1" dirty="0"/>
                    </a:p>
                  </a:txBody>
                  <a:tcPr>
                    <a:solidFill>
                      <a:schemeClr val="accent1">
                        <a:lumMod val="60000"/>
                        <a:lumOff val="40000"/>
                      </a:schemeClr>
                    </a:solidFill>
                  </a:tcPr>
                </a:tc>
              </a:tr>
              <a:tr h="376024">
                <a:tc rowSpan="2">
                  <a:txBody>
                    <a:bodyPr/>
                    <a:lstStyle/>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s-MX" sz="1600" baseline="0" dirty="0" smtClean="0"/>
                        <a:t>Exposición del docente</a:t>
                      </a:r>
                    </a:p>
                    <a:p>
                      <a:pPr marL="285750" indent="-285750" algn="l">
                        <a:buFont typeface="Arial" pitchFamily="34" charset="0"/>
                        <a:buChar char="•"/>
                      </a:pPr>
                      <a:r>
                        <a:rPr lang="es-MX" sz="1600" dirty="0" smtClean="0"/>
                        <a:t>Investigación</a:t>
                      </a:r>
                      <a:r>
                        <a:rPr lang="es-MX" sz="1600" baseline="0" dirty="0" smtClean="0"/>
                        <a:t> respecto a las principales características de los otros sujetos del DIP.</a:t>
                      </a:r>
                    </a:p>
                    <a:p>
                      <a:pPr marL="285750" indent="-285750" algn="l">
                        <a:buFont typeface="Arial" pitchFamily="34" charset="0"/>
                        <a:buChar char="•"/>
                      </a:pPr>
                      <a:r>
                        <a:rPr lang="es-MX" sz="1600" baseline="0" dirty="0" smtClean="0"/>
                        <a:t>Discusión en el grupo.</a:t>
                      </a:r>
                    </a:p>
                    <a:p>
                      <a:pPr marL="285750" indent="-285750" algn="l">
                        <a:buFont typeface="Arial" pitchFamily="34" charset="0"/>
                        <a:buChar char="•"/>
                      </a:pPr>
                      <a:r>
                        <a:rPr lang="es-MX" sz="1600" baseline="0" dirty="0" smtClean="0"/>
                        <a:t>Elaboración de un mapa conceptual del tema.</a:t>
                      </a:r>
                    </a:p>
                    <a:p>
                      <a:pPr marL="285750" indent="-285750" algn="just">
                        <a:buFont typeface="Arial" pitchFamily="34" charset="0"/>
                        <a:buChar char="•"/>
                      </a:pPr>
                      <a:endParaRPr lang="es-MX" sz="1600" dirty="0"/>
                    </a:p>
                  </a:txBody>
                  <a:tcPr>
                    <a:solidFill>
                      <a:schemeClr val="accent1">
                        <a:lumMod val="60000"/>
                        <a:lumOff val="40000"/>
                      </a:schemeClr>
                    </a:solidFill>
                  </a:tcPr>
                </a:tc>
                <a:tc gridSpan="2">
                  <a:txBody>
                    <a:bodyPr/>
                    <a:lstStyle/>
                    <a:p>
                      <a:pPr algn="ctr"/>
                      <a:r>
                        <a:rPr lang="es-MX" sz="1600" b="1" dirty="0" smtClean="0"/>
                        <a:t>Pedagógicos </a:t>
                      </a:r>
                      <a:endParaRPr lang="es-MX" sz="1600" b="1" dirty="0"/>
                    </a:p>
                  </a:txBody>
                  <a:tcPr>
                    <a:solidFill>
                      <a:schemeClr val="accent1">
                        <a:lumMod val="60000"/>
                        <a:lumOff val="40000"/>
                      </a:schemeClr>
                    </a:solidFill>
                  </a:tcPr>
                </a:tc>
                <a:tc hMerge="1">
                  <a:txBody>
                    <a:bodyPr/>
                    <a:lstStyle/>
                    <a:p>
                      <a:endParaRPr lang="es-MX"/>
                    </a:p>
                  </a:txBody>
                  <a:tcPr/>
                </a:tc>
                <a:tc>
                  <a:txBody>
                    <a:bodyPr/>
                    <a:lstStyle/>
                    <a:p>
                      <a:pPr algn="ctr"/>
                      <a:r>
                        <a:rPr lang="es-MX" sz="1600" b="1" dirty="0" smtClean="0"/>
                        <a:t>Administrativos </a:t>
                      </a:r>
                      <a:endParaRPr lang="es-MX" sz="1600" b="1" dirty="0"/>
                    </a:p>
                  </a:txBody>
                  <a:tcPr>
                    <a:solidFill>
                      <a:schemeClr val="accent1">
                        <a:lumMod val="60000"/>
                        <a:lumOff val="40000"/>
                      </a:schemeClr>
                    </a:solidFill>
                  </a:tcPr>
                </a:tc>
                <a:tc rowSpan="2">
                  <a:txBody>
                    <a:bodyPr/>
                    <a:lstStyle/>
                    <a:p>
                      <a:pPr algn="ctr"/>
                      <a:r>
                        <a:rPr lang="es-MX" sz="1600" baseline="0" dirty="0" smtClean="0"/>
                        <a:t>4Clases </a:t>
                      </a:r>
                      <a:endParaRPr lang="es-MX" sz="1600" dirty="0"/>
                    </a:p>
                  </a:txBody>
                  <a:tcPr>
                    <a:solidFill>
                      <a:schemeClr val="accent1">
                        <a:lumMod val="60000"/>
                        <a:lumOff val="40000"/>
                      </a:schemeClr>
                    </a:solidFill>
                  </a:tcPr>
                </a:tc>
              </a:tr>
              <a:tr h="1898933">
                <a:tc vMerge="1">
                  <a:txBody>
                    <a:bodyPr/>
                    <a:lstStyle/>
                    <a:p>
                      <a:endParaRPr lang="es-MX"/>
                    </a:p>
                  </a:txBody>
                  <a:tcPr/>
                </a:tc>
                <a:tc gridSpan="2">
                  <a:txBody>
                    <a:bodyPr/>
                    <a:lstStyle/>
                    <a:p>
                      <a:pPr marL="90488" indent="-90488" algn="l">
                        <a:buFont typeface="Arial" pitchFamily="34" charset="0"/>
                        <a:buChar char="•"/>
                      </a:pPr>
                      <a:r>
                        <a:rPr lang="es-MX" sz="1400" dirty="0" smtClean="0"/>
                        <a:t>Estatuto de la Corte Internacional de Justicia</a:t>
                      </a:r>
                    </a:p>
                    <a:p>
                      <a:pPr marL="90488" indent="-90488" algn="l">
                        <a:buFont typeface="Arial" pitchFamily="34" charset="0"/>
                        <a:buChar char="•"/>
                      </a:pPr>
                      <a:r>
                        <a:rPr lang="es-MX" sz="1400" dirty="0" smtClean="0"/>
                        <a:t>Libros de texto para consulta</a:t>
                      </a:r>
                    </a:p>
                    <a:p>
                      <a:pPr marL="0" indent="0" algn="l">
                        <a:buFont typeface="Arial" pitchFamily="34" charset="0"/>
                        <a:buNone/>
                      </a:pPr>
                      <a:endParaRPr lang="es-MX" sz="1400" dirty="0" smtClean="0"/>
                    </a:p>
                    <a:p>
                      <a:pPr marL="0" indent="0" algn="l">
                        <a:buFont typeface="Arial" pitchFamily="34" charset="0"/>
                        <a:buNone/>
                      </a:pPr>
                      <a:endParaRPr lang="es-MX" sz="1400" dirty="0" smtClean="0"/>
                    </a:p>
                  </a:txBody>
                  <a:tcPr>
                    <a:solidFill>
                      <a:schemeClr val="accent1">
                        <a:lumMod val="60000"/>
                        <a:lumOff val="40000"/>
                      </a:schemeClr>
                    </a:solidFill>
                  </a:tcPr>
                </a:tc>
                <a:tc hMerge="1">
                  <a:txBody>
                    <a:bodyPr/>
                    <a:lstStyle/>
                    <a:p>
                      <a:endParaRPr lang="es-MX"/>
                    </a:p>
                  </a:txBody>
                  <a:tcPr/>
                </a:tc>
                <a:tc>
                  <a:txBody>
                    <a:bodyPr/>
                    <a:lstStyle/>
                    <a:p>
                      <a:pPr marL="285750" indent="-285750" algn="l">
                        <a:buFont typeface="Arial" pitchFamily="34" charset="0"/>
                        <a:buChar char="•"/>
                      </a:pPr>
                      <a:r>
                        <a:rPr lang="es-MX" sz="1400" dirty="0" smtClean="0"/>
                        <a:t>Aula</a:t>
                      </a:r>
                      <a:r>
                        <a:rPr lang="es-MX" sz="1400" baseline="0" dirty="0" smtClean="0"/>
                        <a:t> </a:t>
                      </a:r>
                    </a:p>
                    <a:p>
                      <a:pPr marL="285750" indent="-285750" algn="l">
                        <a:buFont typeface="Arial" pitchFamily="34" charset="0"/>
                        <a:buChar char="•"/>
                      </a:pPr>
                      <a:r>
                        <a:rPr lang="es-MX" sz="1400" baseline="0" dirty="0" smtClean="0"/>
                        <a:t>Cañón </a:t>
                      </a:r>
                    </a:p>
                    <a:p>
                      <a:pPr marL="285750" indent="-285750" algn="l">
                        <a:buFont typeface="Arial" pitchFamily="34" charset="0"/>
                        <a:buChar char="•"/>
                      </a:pPr>
                      <a:r>
                        <a:rPr lang="es-MX" sz="1400" baseline="0" dirty="0" smtClean="0"/>
                        <a:t>Libros para consulta.</a:t>
                      </a:r>
                      <a:endParaRPr lang="es-MX" sz="1400" dirty="0"/>
                    </a:p>
                  </a:txBody>
                  <a:tcPr>
                    <a:solidFill>
                      <a:schemeClr val="accent1">
                        <a:lumMod val="60000"/>
                        <a:lumOff val="40000"/>
                      </a:schemeClr>
                    </a:solidFill>
                  </a:tcPr>
                </a:tc>
                <a:tc vMerge="1">
                  <a:txBody>
                    <a:bodyPr/>
                    <a:lstStyle/>
                    <a:p>
                      <a:endParaRPr lang="es-MX"/>
                    </a:p>
                  </a:txBody>
                  <a:tcPr/>
                </a:tc>
              </a:tr>
              <a:tr h="491257">
                <a:tc gridSpan="2">
                  <a:txBody>
                    <a:bodyPr/>
                    <a:lstStyle/>
                    <a:p>
                      <a:pPr algn="ctr"/>
                      <a:r>
                        <a:rPr lang="es-MX" sz="1800" b="1" dirty="0" smtClean="0"/>
                        <a:t>Criterios de desempeño </a:t>
                      </a:r>
                      <a:r>
                        <a:rPr lang="es-MX" sz="1800" b="1" baseline="0" dirty="0" smtClean="0"/>
                        <a:t> </a:t>
                      </a:r>
                      <a:endParaRPr lang="es-MX" sz="1800" b="1" dirty="0"/>
                    </a:p>
                  </a:txBody>
                  <a:tcPr>
                    <a:solidFill>
                      <a:schemeClr val="accent1">
                        <a:lumMod val="60000"/>
                        <a:lumOff val="40000"/>
                      </a:schemeClr>
                    </a:solidFill>
                  </a:tcPr>
                </a:tc>
                <a:tc hMerge="1">
                  <a:txBody>
                    <a:bodyPr/>
                    <a:lstStyle/>
                    <a:p>
                      <a:endParaRPr lang="es-MX"/>
                    </a:p>
                  </a:txBody>
                  <a:tcPr/>
                </a:tc>
                <a:tc gridSpan="3">
                  <a:txBody>
                    <a:bodyPr/>
                    <a:lstStyle/>
                    <a:p>
                      <a:pPr algn="ctr"/>
                      <a:r>
                        <a:rPr lang="es-MX" sz="1800" b="1" dirty="0" smtClean="0"/>
                        <a:t>Evidencias -</a:t>
                      </a:r>
                      <a:r>
                        <a:rPr lang="es-MX" sz="1800" b="1" baseline="0" dirty="0" smtClean="0"/>
                        <a:t> Productos</a:t>
                      </a:r>
                      <a:endParaRPr lang="es-MX" sz="1800" b="1" dirty="0"/>
                    </a:p>
                  </a:txBody>
                  <a:tcPr>
                    <a:solidFill>
                      <a:schemeClr val="accent1">
                        <a:lumMod val="60000"/>
                        <a:lumOff val="40000"/>
                      </a:schemeClr>
                    </a:solidFill>
                  </a:tcPr>
                </a:tc>
                <a:tc hMerge="1">
                  <a:txBody>
                    <a:bodyPr/>
                    <a:lstStyle/>
                    <a:p>
                      <a:endParaRPr lang="es-MX"/>
                    </a:p>
                  </a:txBody>
                  <a:tcPr/>
                </a:tc>
                <a:tc hMerge="1">
                  <a:txBody>
                    <a:bodyPr/>
                    <a:lstStyle/>
                    <a:p>
                      <a:endParaRPr lang="es-MX"/>
                    </a:p>
                  </a:txBody>
                  <a:tcPr/>
                </a:tc>
              </a:tr>
              <a:tr h="1393740">
                <a:tc gridSpan="2">
                  <a:txBody>
                    <a:bodyPr/>
                    <a:lstStyle/>
                    <a:p>
                      <a:pPr marL="285750" indent="-285750">
                        <a:buFont typeface="Arial" pitchFamily="34" charset="0"/>
                        <a:buChar char="•"/>
                      </a:pPr>
                      <a:r>
                        <a:rPr lang="es-MX" sz="1600" baseline="0" dirty="0" smtClean="0"/>
                        <a:t>Investigar sobre el  tema.</a:t>
                      </a:r>
                    </a:p>
                    <a:p>
                      <a:pPr marL="285750" indent="-285750">
                        <a:buFont typeface="Arial" pitchFamily="34" charset="0"/>
                        <a:buChar char="•"/>
                      </a:pPr>
                      <a:r>
                        <a:rPr lang="es-MX" sz="1600" baseline="0" dirty="0" smtClean="0"/>
                        <a:t>Discusión guiada respecto a las características de los otros sujetos del DIP.</a:t>
                      </a:r>
                    </a:p>
                    <a:p>
                      <a:pPr marL="285750" indent="-285750">
                        <a:buFont typeface="Arial" pitchFamily="34" charset="0"/>
                        <a:buChar char="•"/>
                      </a:pPr>
                      <a:r>
                        <a:rPr lang="es-MX" sz="1600" baseline="0" dirty="0" smtClean="0"/>
                        <a:t>Reflexionar  sobre la importancia de los otros sujetos del DIP.  </a:t>
                      </a:r>
                      <a:endParaRPr lang="es-MX" sz="1600" dirty="0"/>
                    </a:p>
                  </a:txBody>
                  <a:tcPr>
                    <a:solidFill>
                      <a:schemeClr val="accent1">
                        <a:lumMod val="60000"/>
                        <a:lumOff val="40000"/>
                      </a:schemeClr>
                    </a:solidFill>
                  </a:tcPr>
                </a:tc>
                <a:tc hMerge="1">
                  <a:txBody>
                    <a:bodyPr/>
                    <a:lstStyle/>
                    <a:p>
                      <a:endParaRPr lang="es-MX"/>
                    </a:p>
                  </a:txBody>
                  <a:tcPr/>
                </a:tc>
                <a:tc gridSpan="3">
                  <a:txBody>
                    <a:bodyPr/>
                    <a:lstStyle/>
                    <a:p>
                      <a:r>
                        <a:rPr lang="es-MX" sz="1600" dirty="0" smtClean="0"/>
                        <a:t>•	Lista de participaciones</a:t>
                      </a:r>
                    </a:p>
                    <a:p>
                      <a:r>
                        <a:rPr lang="es-MX" sz="1600" dirty="0" smtClean="0"/>
                        <a:t>•	Lista de asistencia</a:t>
                      </a:r>
                    </a:p>
                    <a:p>
                      <a:r>
                        <a:rPr lang="es-MX" sz="1600" dirty="0" smtClean="0"/>
                        <a:t>•	Portafolio de evidencias</a:t>
                      </a:r>
                    </a:p>
                    <a:p>
                      <a:r>
                        <a:rPr lang="es-MX" sz="1600" dirty="0" smtClean="0"/>
                        <a:t>•	Tareas curriculares</a:t>
                      </a:r>
                    </a:p>
                  </a:txBody>
                  <a:tcPr>
                    <a:solidFill>
                      <a:schemeClr val="accent1">
                        <a:lumMod val="60000"/>
                        <a:lumOff val="40000"/>
                      </a:schemeClr>
                    </a:solidFill>
                  </a:tcPr>
                </a:tc>
                <a:tc hMerge="1">
                  <a:txBody>
                    <a:bodyPr/>
                    <a:lstStyle/>
                    <a:p>
                      <a:endParaRPr lang="es-MX"/>
                    </a:p>
                  </a:txBody>
                  <a:tcPr/>
                </a:tc>
                <a:tc hMerge="1">
                  <a:txBody>
                    <a:bodyPr/>
                    <a:lstStyle/>
                    <a:p>
                      <a:endParaRPr lang="es-MX"/>
                    </a:p>
                  </a:txBody>
                  <a:tcPr/>
                </a:tc>
              </a:tr>
            </a:tbl>
          </a:graphicData>
        </a:graphic>
      </p:graphicFrame>
      <p:pic>
        <p:nvPicPr>
          <p:cNvPr id="2" name="Imagen 1"/>
          <p:cNvPicPr>
            <a:picLocks noChangeAspect="1"/>
          </p:cNvPicPr>
          <p:nvPr/>
        </p:nvPicPr>
        <p:blipFill>
          <a:blip r:embed="rId3"/>
          <a:stretch>
            <a:fillRect/>
          </a:stretch>
        </p:blipFill>
        <p:spPr>
          <a:xfrm>
            <a:off x="7042042" y="145958"/>
            <a:ext cx="2932430" cy="999831"/>
          </a:xfrm>
          <a:prstGeom prst="rect">
            <a:avLst/>
          </a:prstGeom>
        </p:spPr>
      </p:pic>
    </p:spTree>
    <p:extLst>
      <p:ext uri="{BB962C8B-B14F-4D97-AF65-F5344CB8AC3E}">
        <p14:creationId xmlns:p14="http://schemas.microsoft.com/office/powerpoint/2010/main" val="3924724034"/>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09800" y="2276873"/>
            <a:ext cx="7543800" cy="2222103"/>
          </a:xfr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s-MX" sz="4400" b="1" dirty="0" smtClean="0">
                <a:solidFill>
                  <a:schemeClr val="bg1"/>
                </a:solidFill>
                <a:effectLst>
                  <a:outerShdw blurRad="38100" dist="38100" dir="2700000" algn="tl">
                    <a:srgbClr val="000000">
                      <a:alpha val="43137"/>
                    </a:srgbClr>
                  </a:outerShdw>
                </a:effectLst>
              </a:rPr>
              <a:t>Otros Sujetos del Derecho Internacional Público</a:t>
            </a:r>
            <a:r>
              <a:rPr lang="es-MX" sz="4000" dirty="0" smtClean="0">
                <a:solidFill>
                  <a:schemeClr val="bg1"/>
                </a:solidFill>
              </a:rPr>
              <a:t> </a:t>
            </a:r>
            <a:endParaRPr lang="es-MX" sz="4000" i="1" dirty="0">
              <a:solidFill>
                <a:schemeClr val="bg1"/>
              </a:solidFill>
            </a:endParaRPr>
          </a:p>
        </p:txBody>
      </p:sp>
      <p:sp>
        <p:nvSpPr>
          <p:cNvPr id="4" name="3 Marcador de número de diapositiva"/>
          <p:cNvSpPr>
            <a:spLocks noGrp="1"/>
          </p:cNvSpPr>
          <p:nvPr>
            <p:ph type="sldNum" sz="quarter" idx="12"/>
          </p:nvPr>
        </p:nvSpPr>
        <p:spPr/>
        <p:txBody>
          <a:bodyPr/>
          <a:lstStyle/>
          <a:p>
            <a:fld id="{114F6E14-26B7-447F-A4C5-187AB6119613}" type="slidenum">
              <a:rPr lang="es-MX" smtClean="0"/>
              <a:pPr/>
              <a:t>7</a:t>
            </a:fld>
            <a:endParaRPr lang="es-MX"/>
          </a:p>
        </p:txBody>
      </p:sp>
    </p:spTree>
    <p:extLst>
      <p:ext uri="{BB962C8B-B14F-4D97-AF65-F5344CB8AC3E}">
        <p14:creationId xmlns:p14="http://schemas.microsoft.com/office/powerpoint/2010/main" val="367989421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761068" y="1515533"/>
            <a:ext cx="8422296" cy="4529668"/>
          </a:xfrm>
          <a:solidFill>
            <a:schemeClr val="accent3">
              <a:lumMod val="60000"/>
              <a:lumOff val="40000"/>
            </a:schemeClr>
          </a:solidFill>
          <a:ln w="38100">
            <a:solidFill>
              <a:schemeClr val="accent3">
                <a:lumMod val="50000"/>
              </a:schemeClr>
            </a:solidFill>
          </a:ln>
        </p:spPr>
        <p:txBody>
          <a:bodyPr>
            <a:normAutofit lnSpcReduction="10000"/>
          </a:bodyPr>
          <a:lstStyle/>
          <a:p>
            <a:pPr algn="just"/>
            <a:r>
              <a:rPr lang="es-ES" dirty="0" smtClean="0">
                <a:latin typeface="Arial" pitchFamily="34" charset="0"/>
                <a:cs typeface="Arial" pitchFamily="34" charset="0"/>
              </a:rPr>
              <a:t>Al hablar de </a:t>
            </a:r>
            <a:r>
              <a:rPr lang="es-ES" b="1" dirty="0" smtClean="0">
                <a:latin typeface="Arial" pitchFamily="34" charset="0"/>
                <a:cs typeface="Arial" pitchFamily="34" charset="0"/>
              </a:rPr>
              <a:t>sujetos de derecho internacional público</a:t>
            </a:r>
            <a:r>
              <a:rPr lang="es-ES" dirty="0" smtClean="0">
                <a:latin typeface="Arial" pitchFamily="34" charset="0"/>
                <a:cs typeface="Arial" pitchFamily="34" charset="0"/>
              </a:rPr>
              <a:t>, nos referimos a todo ente físico o jurídico que tenga derechos u obligaciones derivados de una norma jurídica internacional.</a:t>
            </a:r>
          </a:p>
          <a:p>
            <a:pPr algn="just"/>
            <a:endParaRPr lang="es-ES" dirty="0" smtClean="0">
              <a:latin typeface="Arial" pitchFamily="34" charset="0"/>
              <a:cs typeface="Arial" pitchFamily="34" charset="0"/>
            </a:endParaRPr>
          </a:p>
          <a:p>
            <a:pPr algn="just"/>
            <a:r>
              <a:rPr lang="es-ES" dirty="0" smtClean="0">
                <a:latin typeface="Arial" pitchFamily="34" charset="0"/>
                <a:cs typeface="Arial" pitchFamily="34" charset="0"/>
              </a:rPr>
              <a:t>El derecho internacional contemporáneo ha sido testigo de la aparición de otros actores en su escenario que se apartan del modelo de Estado y que por lo mismo son denominados </a:t>
            </a:r>
            <a:r>
              <a:rPr lang="es-ES" b="1" dirty="0">
                <a:latin typeface="Arial" pitchFamily="34" charset="0"/>
                <a:cs typeface="Arial" pitchFamily="34" charset="0"/>
              </a:rPr>
              <a:t>o</a:t>
            </a:r>
            <a:r>
              <a:rPr lang="es-ES" b="1" dirty="0" smtClean="0">
                <a:latin typeface="Arial" pitchFamily="34" charset="0"/>
                <a:cs typeface="Arial" pitchFamily="34" charset="0"/>
              </a:rPr>
              <a:t>tros sujetos o </a:t>
            </a:r>
            <a:r>
              <a:rPr lang="es-ES" b="1" dirty="0">
                <a:latin typeface="Arial" pitchFamily="34" charset="0"/>
                <a:cs typeface="Arial" pitchFamily="34" charset="0"/>
              </a:rPr>
              <a:t>s</a:t>
            </a:r>
            <a:r>
              <a:rPr lang="es-ES" b="1" dirty="0" smtClean="0">
                <a:latin typeface="Arial" pitchFamily="34" charset="0"/>
                <a:cs typeface="Arial" pitchFamily="34" charset="0"/>
              </a:rPr>
              <a:t>ujetos </a:t>
            </a:r>
            <a:r>
              <a:rPr lang="es-ES" b="1" dirty="0">
                <a:latin typeface="Arial" pitchFamily="34" charset="0"/>
                <a:cs typeface="Arial" pitchFamily="34" charset="0"/>
              </a:rPr>
              <a:t>a</a:t>
            </a:r>
            <a:r>
              <a:rPr lang="es-ES" b="1" dirty="0" smtClean="0">
                <a:latin typeface="Arial" pitchFamily="34" charset="0"/>
                <a:cs typeface="Arial" pitchFamily="34" charset="0"/>
              </a:rPr>
              <a:t>típicos del derecho </a:t>
            </a:r>
            <a:r>
              <a:rPr lang="es-ES" b="1" dirty="0">
                <a:latin typeface="Arial" pitchFamily="34" charset="0"/>
                <a:cs typeface="Arial" pitchFamily="34" charset="0"/>
              </a:rPr>
              <a:t>i</a:t>
            </a:r>
            <a:r>
              <a:rPr lang="es-ES" b="1" dirty="0" smtClean="0">
                <a:latin typeface="Arial" pitchFamily="34" charset="0"/>
                <a:cs typeface="Arial" pitchFamily="34" charset="0"/>
              </a:rPr>
              <a:t>nternacional </a:t>
            </a:r>
            <a:r>
              <a:rPr lang="es-ES" b="1" dirty="0">
                <a:latin typeface="Arial" pitchFamily="34" charset="0"/>
                <a:cs typeface="Arial" pitchFamily="34" charset="0"/>
              </a:rPr>
              <a:t>p</a:t>
            </a:r>
            <a:r>
              <a:rPr lang="es-ES" b="1" dirty="0" smtClean="0">
                <a:latin typeface="Arial" pitchFamily="34" charset="0"/>
                <a:cs typeface="Arial" pitchFamily="34" charset="0"/>
              </a:rPr>
              <a:t>úblico.</a:t>
            </a:r>
          </a:p>
          <a:p>
            <a:pPr algn="just"/>
            <a:endParaRPr lang="es-ES" b="1" dirty="0" smtClean="0">
              <a:latin typeface="Arial" pitchFamily="34" charset="0"/>
              <a:cs typeface="Arial" pitchFamily="34" charset="0"/>
            </a:endParaRPr>
          </a:p>
          <a:p>
            <a:pPr algn="just"/>
            <a:r>
              <a:rPr lang="es-ES" dirty="0" smtClean="0">
                <a:latin typeface="Arial" pitchFamily="34" charset="0"/>
                <a:cs typeface="Arial" pitchFamily="34" charset="0"/>
              </a:rPr>
              <a:t>Estos sujetos atípicos presentan características similares y a la vez muy disímiles con respecto a los del derecho internacional clásico: los Estados.</a:t>
            </a:r>
            <a:endParaRPr lang="es-ES" dirty="0" smtClean="0">
              <a:latin typeface="Bernard MT Condensed" pitchFamily="18" charset="0"/>
            </a:endParaRPr>
          </a:p>
        </p:txBody>
      </p:sp>
      <p:sp>
        <p:nvSpPr>
          <p:cNvPr id="4" name="3 Rectángulo"/>
          <p:cNvSpPr/>
          <p:nvPr/>
        </p:nvSpPr>
        <p:spPr>
          <a:xfrm>
            <a:off x="1835492" y="345430"/>
            <a:ext cx="4378122" cy="923330"/>
          </a:xfrm>
          <a:prstGeom prst="rect">
            <a:avLst/>
          </a:prstGeom>
          <a:solidFill>
            <a:schemeClr val="accent2"/>
          </a:solidFill>
          <a:ln>
            <a:solidFill>
              <a:schemeClr val="accent2"/>
            </a:solidFill>
          </a:ln>
        </p:spPr>
        <p:txBody>
          <a:bodyPr wrap="none">
            <a:spAutoFit/>
          </a:bodyPr>
          <a:lstStyle/>
          <a:p>
            <a:pPr algn="ctr">
              <a:defRPr/>
            </a:pPr>
            <a:r>
              <a:rPr lang="es-ES" sz="5400" b="1" dirty="0">
                <a:ln w="0"/>
                <a:solidFill>
                  <a:schemeClr val="bg1"/>
                </a:solidFill>
                <a:latin typeface="Arial" pitchFamily="34" charset="0"/>
                <a:cs typeface="Arial" pitchFamily="34" charset="0"/>
              </a:rPr>
              <a:t>Introducción</a:t>
            </a:r>
          </a:p>
        </p:txBody>
      </p:sp>
      <p:sp>
        <p:nvSpPr>
          <p:cNvPr id="2" name="1 Marcador de número de diapositiva"/>
          <p:cNvSpPr>
            <a:spLocks noGrp="1"/>
          </p:cNvSpPr>
          <p:nvPr>
            <p:ph type="sldNum" sz="quarter" idx="12"/>
          </p:nvPr>
        </p:nvSpPr>
        <p:spPr/>
        <p:txBody>
          <a:bodyPr/>
          <a:lstStyle/>
          <a:p>
            <a:fld id="{559A74B9-CAFF-4650-A221-91685748E060}" type="slidenum">
              <a:rPr lang="es-MX" smtClean="0"/>
              <a:pPr/>
              <a:t>8</a:t>
            </a:fld>
            <a:endParaRPr lang="es-MX"/>
          </a:p>
        </p:txBody>
      </p:sp>
    </p:spTree>
    <p:extLst>
      <p:ext uri="{BB962C8B-B14F-4D97-AF65-F5344CB8AC3E}">
        <p14:creationId xmlns:p14="http://schemas.microsoft.com/office/powerpoint/2010/main" val="3075472126"/>
      </p:ext>
    </p:extLst>
  </p:cSld>
  <p:clrMapOvr>
    <a:masterClrMapping/>
  </p:clrMapOvr>
  <p:transition spd="slow">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738314" y="1628800"/>
            <a:ext cx="7958087" cy="1994933"/>
          </a:xfrm>
          <a:solidFill>
            <a:schemeClr val="accent1">
              <a:lumMod val="20000"/>
              <a:lumOff val="80000"/>
            </a:schemeClr>
          </a:solidFill>
        </p:spPr>
        <p:txBody>
          <a:bodyPr>
            <a:normAutofit fontScale="92500"/>
          </a:bodyPr>
          <a:lstStyle/>
          <a:p>
            <a:pPr algn="just"/>
            <a:r>
              <a:rPr lang="es-ES" sz="2400" dirty="0">
                <a:latin typeface="Arial" pitchFamily="34" charset="0"/>
                <a:cs typeface="Arial" pitchFamily="34" charset="0"/>
              </a:rPr>
              <a:t>El Derecho Internacional clásico a sufrido algunos cambios, como la ampliación de su esfera de aplicación a otros sujetos que se apartan del modelo de Estado y que por lo mismo son denominados </a:t>
            </a:r>
            <a:r>
              <a:rPr lang="es-ES" sz="2400" dirty="0" smtClean="0">
                <a:latin typeface="Arial" pitchFamily="34" charset="0"/>
                <a:cs typeface="Arial" pitchFamily="34" charset="0"/>
              </a:rPr>
              <a:t>otros sujetos o sujetos atípicos </a:t>
            </a:r>
            <a:r>
              <a:rPr lang="es-ES" sz="2400" dirty="0">
                <a:latin typeface="Arial" pitchFamily="34" charset="0"/>
                <a:cs typeface="Arial" pitchFamily="34" charset="0"/>
              </a:rPr>
              <a:t>del </a:t>
            </a:r>
            <a:r>
              <a:rPr lang="es-ES" sz="2400" dirty="0" smtClean="0">
                <a:latin typeface="Arial" pitchFamily="34" charset="0"/>
                <a:cs typeface="Arial" pitchFamily="34" charset="0"/>
              </a:rPr>
              <a:t>derecho </a:t>
            </a:r>
            <a:r>
              <a:rPr lang="es-ES" sz="2400" dirty="0">
                <a:latin typeface="Arial" pitchFamily="34" charset="0"/>
                <a:cs typeface="Arial" pitchFamily="34" charset="0"/>
              </a:rPr>
              <a:t>i</a:t>
            </a:r>
            <a:r>
              <a:rPr lang="es-ES" sz="2400" dirty="0" smtClean="0">
                <a:latin typeface="Arial" pitchFamily="34" charset="0"/>
                <a:cs typeface="Arial" pitchFamily="34" charset="0"/>
              </a:rPr>
              <a:t>nternacional </a:t>
            </a:r>
            <a:r>
              <a:rPr lang="es-ES" sz="2400" dirty="0">
                <a:latin typeface="Arial" pitchFamily="34" charset="0"/>
                <a:cs typeface="Arial" pitchFamily="34" charset="0"/>
              </a:rPr>
              <a:t>p</a:t>
            </a:r>
            <a:r>
              <a:rPr lang="es-ES" sz="2400" dirty="0" smtClean="0">
                <a:latin typeface="Arial" pitchFamily="34" charset="0"/>
                <a:cs typeface="Arial" pitchFamily="34" charset="0"/>
              </a:rPr>
              <a:t>úblico</a:t>
            </a:r>
            <a:r>
              <a:rPr lang="es-ES" sz="2400" dirty="0">
                <a:latin typeface="Arial" pitchFamily="34" charset="0"/>
                <a:cs typeface="Arial" pitchFamily="34" charset="0"/>
              </a:rPr>
              <a:t>.</a:t>
            </a:r>
            <a:endParaRPr lang="es-MX" sz="2400" dirty="0">
              <a:latin typeface="Arial" pitchFamily="34" charset="0"/>
              <a:cs typeface="Arial" pitchFamily="34" charset="0"/>
            </a:endParaRPr>
          </a:p>
          <a:p>
            <a:pPr algn="just"/>
            <a:endParaRPr lang="es-ES" dirty="0" smtClean="0">
              <a:latin typeface="Bernard MT Condensed" pitchFamily="18" charset="0"/>
            </a:endParaRPr>
          </a:p>
        </p:txBody>
      </p:sp>
      <p:sp>
        <p:nvSpPr>
          <p:cNvPr id="4" name="3 Rectángulo"/>
          <p:cNvSpPr/>
          <p:nvPr/>
        </p:nvSpPr>
        <p:spPr>
          <a:xfrm>
            <a:off x="1804006" y="472431"/>
            <a:ext cx="3377848" cy="923330"/>
          </a:xfrm>
          <a:prstGeom prst="rect">
            <a:avLst/>
          </a:prstGeom>
          <a:ln/>
        </p:spPr>
        <p:style>
          <a:lnRef idx="3">
            <a:schemeClr val="lt1"/>
          </a:lnRef>
          <a:fillRef idx="1">
            <a:schemeClr val="accent1"/>
          </a:fillRef>
          <a:effectRef idx="1">
            <a:schemeClr val="accent1"/>
          </a:effectRef>
          <a:fontRef idx="minor">
            <a:schemeClr val="lt1"/>
          </a:fontRef>
        </p:style>
        <p:txBody>
          <a:bodyPr wrap="none">
            <a:spAutoFit/>
          </a:bodyPr>
          <a:lstStyle/>
          <a:p>
            <a:pPr algn="ctr">
              <a:defRPr/>
            </a:pPr>
            <a:r>
              <a:rPr lang="es-ES"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itchFamily="34" charset="0"/>
                <a:cs typeface="Arial" pitchFamily="34" charset="0"/>
              </a:rPr>
              <a:t>Concepto</a:t>
            </a:r>
          </a:p>
        </p:txBody>
      </p:sp>
      <p:sp>
        <p:nvSpPr>
          <p:cNvPr id="2" name="1 Marcador de número de diapositiva"/>
          <p:cNvSpPr>
            <a:spLocks noGrp="1"/>
          </p:cNvSpPr>
          <p:nvPr>
            <p:ph type="sldNum" sz="quarter" idx="12"/>
          </p:nvPr>
        </p:nvSpPr>
        <p:spPr/>
        <p:txBody>
          <a:bodyPr/>
          <a:lstStyle/>
          <a:p>
            <a:fld id="{559A74B9-CAFF-4650-A221-91685748E060}" type="slidenum">
              <a:rPr lang="es-MX" smtClean="0"/>
              <a:pPr/>
              <a:t>9</a:t>
            </a:fld>
            <a:endParaRPr lang="es-MX"/>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23202" y="3769204"/>
            <a:ext cx="3656975" cy="26121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7956778"/>
      </p:ext>
    </p:extLst>
  </p:cSld>
  <p:clrMapOvr>
    <a:masterClrMapping/>
  </p:clrMapOvr>
  <p:transition spd="slow">
    <p:wheel spokes="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269</TotalTime>
  <Words>3697</Words>
  <Application>Microsoft Office PowerPoint</Application>
  <PresentationFormat>Panorámica</PresentationFormat>
  <Paragraphs>380</Paragraphs>
  <Slides>58</Slides>
  <Notes>1</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58</vt:i4>
      </vt:variant>
    </vt:vector>
  </HeadingPairs>
  <TitlesOfParts>
    <vt:vector size="68" baseType="lpstr">
      <vt:lpstr>Aharoni</vt:lpstr>
      <vt:lpstr>Arial</vt:lpstr>
      <vt:lpstr>Arial Black</vt:lpstr>
      <vt:lpstr>Bernard MT Condensed</vt:lpstr>
      <vt:lpstr>Calibri</vt:lpstr>
      <vt:lpstr>Cambria</vt:lpstr>
      <vt:lpstr>Times New Roman</vt:lpstr>
      <vt:lpstr>Verdana</vt:lpstr>
      <vt:lpstr>Wingdings</vt:lpstr>
      <vt:lpstr>Adyacencia</vt:lpstr>
      <vt:lpstr>Presentación de PowerPoint</vt:lpstr>
      <vt:lpstr>Presentación de PowerPoint</vt:lpstr>
      <vt:lpstr> FACULTAD DE ECONOMÍA RELACIONES ECONÓMICAS INTERNACIONALES </vt:lpstr>
      <vt:lpstr> FACULTAD DE ECONOMÍA RELACIONES ECONÓMICAS INTERNACIONALES </vt:lpstr>
      <vt:lpstr> FACULTAD DE ECONOMÍA RELACIONES ECONÓMICAS INTERNACIONALES </vt:lpstr>
      <vt:lpstr>Presentación de PowerPoint</vt:lpstr>
      <vt:lpstr>Otros Sujetos del Derecho Internacional Público </vt:lpstr>
      <vt:lpstr>Presentación de PowerPoint</vt:lpstr>
      <vt:lpstr>Presentación de PowerPoint</vt:lpstr>
      <vt:lpstr>Presentación de PowerPoint</vt:lpstr>
      <vt:lpstr>Estados con subjetividad jurídica internacional parcial.</vt:lpstr>
      <vt:lpstr>Presentación de PowerPoint</vt:lpstr>
      <vt:lpstr>Estados con capacidad de obrar limitada</vt:lpstr>
      <vt:lpstr>Presentación de PowerPoint</vt:lpstr>
      <vt:lpstr>Santa Sede</vt:lpstr>
      <vt:lpstr>SANTA SEDE</vt:lpstr>
      <vt:lpstr>SANTA SEDE    </vt:lpstr>
      <vt:lpstr>SANTA SEDE</vt:lpstr>
      <vt:lpstr>SANTA SEDE </vt:lpstr>
      <vt:lpstr>SANTA  SEDE</vt:lpstr>
      <vt:lpstr>SANTA SEDE</vt:lpstr>
      <vt:lpstr>Ciudad del Vaticano</vt:lpstr>
      <vt:lpstr>CIUDAD DEL VATICANO </vt:lpstr>
      <vt:lpstr>CIUDAD DEL VATICANO </vt:lpstr>
      <vt:lpstr> CIUDAD DEL VATICANO </vt:lpstr>
      <vt:lpstr>CIUDAD DEL VATICANO</vt:lpstr>
      <vt:lpstr>CIUDAD DEL VATICANO </vt:lpstr>
      <vt:lpstr>CIUDAD DEL VATICANO</vt:lpstr>
      <vt:lpstr>SANTA SEDE </vt:lpstr>
      <vt:lpstr>SANTA SEDE – CIUDAD DEL VATICANO    </vt:lpstr>
      <vt:lpstr>SANTA SEDE – CIUDAD DEL VATICANO</vt:lpstr>
      <vt:lpstr> SANTA SEDE – CIUDAD DEL VATICANO </vt:lpstr>
      <vt:lpstr>SANTA SEDE – CIUDAD DEL VATICANO</vt:lpstr>
      <vt:lpstr>Aunque los dos nombres  Ciudad del Vaticano y Santa Sede se utilizan como si fueran equivalentes , el primero se refiere al estado independiente y a su territorio,  mientras que el segundo se refiere a la institución que dirige la Iglesia.</vt:lpstr>
      <vt:lpstr>Soberana Orden de Malta</vt:lpstr>
      <vt:lpstr>SOBERANA ORDEN DE MALTA</vt:lpstr>
      <vt:lpstr>Presentación de PowerPoint</vt:lpstr>
      <vt:lpstr>Presentación de PowerPoint</vt:lpstr>
      <vt:lpstr>Presentación de PowerPoint</vt:lpstr>
      <vt:lpstr>Beligerantes </vt:lpstr>
      <vt:lpstr>Presentación de PowerPoint</vt:lpstr>
      <vt:lpstr>Presentación de PowerPoint</vt:lpstr>
      <vt:lpstr>Presentación de PowerPoint</vt:lpstr>
      <vt:lpstr>Insurrectos</vt:lpstr>
      <vt:lpstr>Presentación de PowerPoint</vt:lpstr>
      <vt:lpstr>Presentación de PowerPoint</vt:lpstr>
      <vt:lpstr>Movimientos de liberación nacional </vt:lpstr>
      <vt:lpstr> Movimientos de Liberación Nacional </vt:lpstr>
      <vt:lpstr>Presentación de PowerPoint</vt:lpstr>
      <vt:lpstr>El Individuo</vt:lpstr>
      <vt:lpstr>Presentación de PowerPoint</vt:lpstr>
      <vt:lpstr>El individuo como sujeto excepcional del derecho internacional público.</vt:lpstr>
      <vt:lpstr>Organización Internacional </vt:lpstr>
      <vt:lpstr>Presentación de PowerPoint</vt:lpstr>
      <vt:lpstr>Presentación de PowerPoint</vt:lpstr>
      <vt:lpstr>CONCLUSIONES   </vt:lpstr>
      <vt:lpstr>REFERENCIAS</vt:lpstr>
      <vt:lpstr> FACULTAD DE ECONOMÍA RELACIONES ECONÓMICAS INTERNACIONALES </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Sujetos Atípicos del DIP</dc:title>
  <dc:creator>Gabriela Perez Vargas</dc:creator>
  <cp:lastModifiedBy>Gabriela Perez Vargas</cp:lastModifiedBy>
  <cp:revision>34</cp:revision>
  <dcterms:created xsi:type="dcterms:W3CDTF">2016-10-09T01:01:32Z</dcterms:created>
  <dcterms:modified xsi:type="dcterms:W3CDTF">2016-10-10T18:39:58Z</dcterms:modified>
</cp:coreProperties>
</file>