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9"/>
  </p:notesMasterIdLst>
  <p:sldIdLst>
    <p:sldId id="264" r:id="rId3"/>
    <p:sldId id="258" r:id="rId4"/>
    <p:sldId id="259" r:id="rId5"/>
    <p:sldId id="265" r:id="rId6"/>
    <p:sldId id="260" r:id="rId7"/>
    <p:sldId id="261" r:id="rId8"/>
    <p:sldId id="262" r:id="rId9"/>
    <p:sldId id="274" r:id="rId10"/>
    <p:sldId id="275" r:id="rId11"/>
    <p:sldId id="289" r:id="rId12"/>
    <p:sldId id="295" r:id="rId13"/>
    <p:sldId id="296" r:id="rId14"/>
    <p:sldId id="297" r:id="rId15"/>
    <p:sldId id="298" r:id="rId16"/>
    <p:sldId id="299" r:id="rId17"/>
    <p:sldId id="300" r:id="rId18"/>
    <p:sldId id="282" r:id="rId19"/>
    <p:sldId id="293" r:id="rId20"/>
    <p:sldId id="283" r:id="rId21"/>
    <p:sldId id="284" r:id="rId22"/>
    <p:sldId id="301" r:id="rId23"/>
    <p:sldId id="285" r:id="rId24"/>
    <p:sldId id="302" r:id="rId25"/>
    <p:sldId id="294" r:id="rId26"/>
    <p:sldId id="286" r:id="rId27"/>
    <p:sldId id="287" r:id="rId28"/>
    <p:sldId id="304" r:id="rId29"/>
    <p:sldId id="305" r:id="rId30"/>
    <p:sldId id="306" r:id="rId31"/>
    <p:sldId id="290" r:id="rId32"/>
    <p:sldId id="278" r:id="rId33"/>
    <p:sldId id="279" r:id="rId34"/>
    <p:sldId id="307" r:id="rId35"/>
    <p:sldId id="308" r:id="rId36"/>
    <p:sldId id="292" r:id="rId37"/>
    <p:sldId id="276" r:id="rId38"/>
    <p:sldId id="277" r:id="rId39"/>
    <p:sldId id="291" r:id="rId40"/>
    <p:sldId id="280" r:id="rId41"/>
    <p:sldId id="281" r:id="rId42"/>
    <p:sldId id="303" r:id="rId43"/>
    <p:sldId id="309" r:id="rId44"/>
    <p:sldId id="310" r:id="rId45"/>
    <p:sldId id="311" r:id="rId46"/>
    <p:sldId id="312" r:id="rId47"/>
    <p:sldId id="313" r:id="rId4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p:scale>
          <a:sx n="70" d="100"/>
          <a:sy n="70" d="100"/>
        </p:scale>
        <p:origin x="2094" y="10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7F1C46-FDA0-4B57-8B49-7E2994982697}"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948B7396-850C-4095-B741-91267D4E4679}">
      <dgm:prSet phldrT="[Texto]" custT="1"/>
      <dgm:spPr/>
      <dgm:t>
        <a:bodyPr/>
        <a:lstStyle/>
        <a:p>
          <a:r>
            <a:rPr lang="es-MX" sz="2400" b="1" dirty="0" smtClean="0"/>
            <a:t>Entidades de Ahorro y Crédito Popular (EACP)</a:t>
          </a:r>
          <a:endParaRPr lang="es-MX" sz="2400" dirty="0"/>
        </a:p>
      </dgm:t>
    </dgm:pt>
    <dgm:pt modelId="{29EDCFCD-8315-4BBF-9189-F27FD9CC5840}" type="parTrans" cxnId="{61B98054-0E26-4AC8-9BA3-FCC1A26828B4}">
      <dgm:prSet/>
      <dgm:spPr/>
      <dgm:t>
        <a:bodyPr/>
        <a:lstStyle/>
        <a:p>
          <a:endParaRPr lang="es-MX"/>
        </a:p>
      </dgm:t>
    </dgm:pt>
    <dgm:pt modelId="{81AE60CC-A684-44FB-A2D9-C2FCA0B9CB44}" type="sibTrans" cxnId="{61B98054-0E26-4AC8-9BA3-FCC1A26828B4}">
      <dgm:prSet/>
      <dgm:spPr/>
      <dgm:t>
        <a:bodyPr/>
        <a:lstStyle/>
        <a:p>
          <a:endParaRPr lang="es-MX"/>
        </a:p>
      </dgm:t>
    </dgm:pt>
    <dgm:pt modelId="{8B4E1E9E-3DDF-4340-8BCF-4A87A2BBB2D3}">
      <dgm:prSet phldrT="[Texto]" custT="1"/>
      <dgm:spPr/>
      <dgm:t>
        <a:bodyPr/>
        <a:lstStyle/>
        <a:p>
          <a:pPr algn="just"/>
          <a:r>
            <a:rPr lang="es-MX" sz="2000" dirty="0" smtClean="0"/>
            <a:t>El Sector de Ahorro y Crédito Popular (EACP) abarca a las sociedades dedicadas a actividades de captación de recursos (ahorro) y de otorgamiento de préstamos (crédito) a sus socios y clientes.</a:t>
          </a:r>
          <a:endParaRPr lang="es-MX" sz="2000" dirty="0"/>
        </a:p>
      </dgm:t>
    </dgm:pt>
    <dgm:pt modelId="{B24EC969-0829-4817-8270-24EA651F6CD5}" type="parTrans" cxnId="{65145D52-B314-4D48-9DEA-6C103A486100}">
      <dgm:prSet/>
      <dgm:spPr/>
      <dgm:t>
        <a:bodyPr/>
        <a:lstStyle/>
        <a:p>
          <a:endParaRPr lang="es-MX"/>
        </a:p>
      </dgm:t>
    </dgm:pt>
    <dgm:pt modelId="{847562ED-79CC-4A8E-9585-F3AD997FAA72}" type="sibTrans" cxnId="{65145D52-B314-4D48-9DEA-6C103A486100}">
      <dgm:prSet/>
      <dgm:spPr/>
      <dgm:t>
        <a:bodyPr/>
        <a:lstStyle/>
        <a:p>
          <a:endParaRPr lang="es-MX"/>
        </a:p>
      </dgm:t>
    </dgm:pt>
    <dgm:pt modelId="{A3CC1DE6-4D94-42E1-A47A-96A77EB2A4D5}">
      <dgm:prSet phldrT="[Texto]" custT="1"/>
      <dgm:spPr/>
      <dgm:t>
        <a:bodyPr/>
        <a:lstStyle/>
        <a:p>
          <a:r>
            <a:rPr lang="es-MX" sz="2400" b="1" dirty="0" smtClean="0"/>
            <a:t>Organizaciones y Actividades Auxiliares del Crédito</a:t>
          </a:r>
          <a:endParaRPr lang="es-MX" sz="2400" dirty="0"/>
        </a:p>
      </dgm:t>
    </dgm:pt>
    <dgm:pt modelId="{BAB1B0A0-F40D-4A74-B79F-A595FEF51EAE}" type="parTrans" cxnId="{EE3141A9-95D0-40D5-B298-094B1A32BAA8}">
      <dgm:prSet/>
      <dgm:spPr/>
      <dgm:t>
        <a:bodyPr/>
        <a:lstStyle/>
        <a:p>
          <a:endParaRPr lang="es-MX"/>
        </a:p>
      </dgm:t>
    </dgm:pt>
    <dgm:pt modelId="{836B6B53-FD41-41E8-AE54-238B4CED9091}" type="sibTrans" cxnId="{EE3141A9-95D0-40D5-B298-094B1A32BAA8}">
      <dgm:prSet/>
      <dgm:spPr/>
      <dgm:t>
        <a:bodyPr/>
        <a:lstStyle/>
        <a:p>
          <a:endParaRPr lang="es-MX"/>
        </a:p>
      </dgm:t>
    </dgm:pt>
    <dgm:pt modelId="{C343A110-BA47-45CC-B53F-55494C148EA8}">
      <dgm:prSet phldrT="[Texto]" custT="1"/>
      <dgm:spPr/>
      <dgm:t>
        <a:bodyPr/>
        <a:lstStyle/>
        <a:p>
          <a:pPr algn="just"/>
          <a:r>
            <a:rPr lang="es-ES" sz="2000" dirty="0" smtClean="0"/>
            <a:t>Las Organizaciones y Actividades Auxiliares de Crédito son intermediarios financieros no bancarios que constituyen todo un sector que coadyuva al desarrollo de la actividad crediticia.</a:t>
          </a:r>
          <a:endParaRPr lang="es-MX" sz="2000" dirty="0"/>
        </a:p>
      </dgm:t>
    </dgm:pt>
    <dgm:pt modelId="{B40D6983-F87D-479A-9F5B-035DB728F0D4}" type="parTrans" cxnId="{9499D98C-68DD-46FD-9122-CC7343D9743A}">
      <dgm:prSet/>
      <dgm:spPr/>
      <dgm:t>
        <a:bodyPr/>
        <a:lstStyle/>
        <a:p>
          <a:endParaRPr lang="es-MX"/>
        </a:p>
      </dgm:t>
    </dgm:pt>
    <dgm:pt modelId="{0FF1213C-3B82-45CE-AB57-771AC6DC7DB7}" type="sibTrans" cxnId="{9499D98C-68DD-46FD-9122-CC7343D9743A}">
      <dgm:prSet/>
      <dgm:spPr/>
      <dgm:t>
        <a:bodyPr/>
        <a:lstStyle/>
        <a:p>
          <a:endParaRPr lang="es-MX"/>
        </a:p>
      </dgm:t>
    </dgm:pt>
    <dgm:pt modelId="{CB9B7D19-F941-4E99-A2EE-963B6F1198DA}" type="pres">
      <dgm:prSet presAssocID="{8A7F1C46-FDA0-4B57-8B49-7E2994982697}" presName="linear" presStyleCnt="0">
        <dgm:presLayoutVars>
          <dgm:animLvl val="lvl"/>
          <dgm:resizeHandles val="exact"/>
        </dgm:presLayoutVars>
      </dgm:prSet>
      <dgm:spPr/>
      <dgm:t>
        <a:bodyPr/>
        <a:lstStyle/>
        <a:p>
          <a:endParaRPr lang="es-MX"/>
        </a:p>
      </dgm:t>
    </dgm:pt>
    <dgm:pt modelId="{9BA5C3B4-6C12-4240-8997-28455CEDC564}" type="pres">
      <dgm:prSet presAssocID="{948B7396-850C-4095-B741-91267D4E4679}" presName="parentText" presStyleLbl="node1" presStyleIdx="0" presStyleCnt="2">
        <dgm:presLayoutVars>
          <dgm:chMax val="0"/>
          <dgm:bulletEnabled val="1"/>
        </dgm:presLayoutVars>
      </dgm:prSet>
      <dgm:spPr/>
      <dgm:t>
        <a:bodyPr/>
        <a:lstStyle/>
        <a:p>
          <a:endParaRPr lang="es-MX"/>
        </a:p>
      </dgm:t>
    </dgm:pt>
    <dgm:pt modelId="{5AD91280-4491-4C17-93E5-AF090BDBC733}" type="pres">
      <dgm:prSet presAssocID="{948B7396-850C-4095-B741-91267D4E4679}" presName="childText" presStyleLbl="revTx" presStyleIdx="0" presStyleCnt="2">
        <dgm:presLayoutVars>
          <dgm:bulletEnabled val="1"/>
        </dgm:presLayoutVars>
      </dgm:prSet>
      <dgm:spPr/>
      <dgm:t>
        <a:bodyPr/>
        <a:lstStyle/>
        <a:p>
          <a:endParaRPr lang="es-MX"/>
        </a:p>
      </dgm:t>
    </dgm:pt>
    <dgm:pt modelId="{F35FC04D-1330-4AAC-8AF7-2E4875A437AF}" type="pres">
      <dgm:prSet presAssocID="{A3CC1DE6-4D94-42E1-A47A-96A77EB2A4D5}" presName="parentText" presStyleLbl="node1" presStyleIdx="1" presStyleCnt="2">
        <dgm:presLayoutVars>
          <dgm:chMax val="0"/>
          <dgm:bulletEnabled val="1"/>
        </dgm:presLayoutVars>
      </dgm:prSet>
      <dgm:spPr/>
      <dgm:t>
        <a:bodyPr/>
        <a:lstStyle/>
        <a:p>
          <a:endParaRPr lang="es-MX"/>
        </a:p>
      </dgm:t>
    </dgm:pt>
    <dgm:pt modelId="{F16E3A3E-7062-45B8-A97E-065C4C070FB3}" type="pres">
      <dgm:prSet presAssocID="{A3CC1DE6-4D94-42E1-A47A-96A77EB2A4D5}" presName="childText" presStyleLbl="revTx" presStyleIdx="1" presStyleCnt="2">
        <dgm:presLayoutVars>
          <dgm:bulletEnabled val="1"/>
        </dgm:presLayoutVars>
      </dgm:prSet>
      <dgm:spPr/>
      <dgm:t>
        <a:bodyPr/>
        <a:lstStyle/>
        <a:p>
          <a:endParaRPr lang="es-MX"/>
        </a:p>
      </dgm:t>
    </dgm:pt>
  </dgm:ptLst>
  <dgm:cxnLst>
    <dgm:cxn modelId="{EE3141A9-95D0-40D5-B298-094B1A32BAA8}" srcId="{8A7F1C46-FDA0-4B57-8B49-7E2994982697}" destId="{A3CC1DE6-4D94-42E1-A47A-96A77EB2A4D5}" srcOrd="1" destOrd="0" parTransId="{BAB1B0A0-F40D-4A74-B79F-A595FEF51EAE}" sibTransId="{836B6B53-FD41-41E8-AE54-238B4CED9091}"/>
    <dgm:cxn modelId="{421FAB7B-CD83-47FB-BD5D-8907D02904BE}" type="presOf" srcId="{C343A110-BA47-45CC-B53F-55494C148EA8}" destId="{F16E3A3E-7062-45B8-A97E-065C4C070FB3}" srcOrd="0" destOrd="0" presId="urn:microsoft.com/office/officeart/2005/8/layout/vList2"/>
    <dgm:cxn modelId="{61B98054-0E26-4AC8-9BA3-FCC1A26828B4}" srcId="{8A7F1C46-FDA0-4B57-8B49-7E2994982697}" destId="{948B7396-850C-4095-B741-91267D4E4679}" srcOrd="0" destOrd="0" parTransId="{29EDCFCD-8315-4BBF-9189-F27FD9CC5840}" sibTransId="{81AE60CC-A684-44FB-A2D9-C2FCA0B9CB44}"/>
    <dgm:cxn modelId="{9499D98C-68DD-46FD-9122-CC7343D9743A}" srcId="{A3CC1DE6-4D94-42E1-A47A-96A77EB2A4D5}" destId="{C343A110-BA47-45CC-B53F-55494C148EA8}" srcOrd="0" destOrd="0" parTransId="{B40D6983-F87D-479A-9F5B-035DB728F0D4}" sibTransId="{0FF1213C-3B82-45CE-AB57-771AC6DC7DB7}"/>
    <dgm:cxn modelId="{F3937FB1-39CD-4346-9008-BB3D26B3BE45}" type="presOf" srcId="{A3CC1DE6-4D94-42E1-A47A-96A77EB2A4D5}" destId="{F35FC04D-1330-4AAC-8AF7-2E4875A437AF}" srcOrd="0" destOrd="0" presId="urn:microsoft.com/office/officeart/2005/8/layout/vList2"/>
    <dgm:cxn modelId="{65145D52-B314-4D48-9DEA-6C103A486100}" srcId="{948B7396-850C-4095-B741-91267D4E4679}" destId="{8B4E1E9E-3DDF-4340-8BCF-4A87A2BBB2D3}" srcOrd="0" destOrd="0" parTransId="{B24EC969-0829-4817-8270-24EA651F6CD5}" sibTransId="{847562ED-79CC-4A8E-9585-F3AD997FAA72}"/>
    <dgm:cxn modelId="{F15829AB-F253-48C5-B6E0-9BEB3B48B612}" type="presOf" srcId="{948B7396-850C-4095-B741-91267D4E4679}" destId="{9BA5C3B4-6C12-4240-8997-28455CEDC564}" srcOrd="0" destOrd="0" presId="urn:microsoft.com/office/officeart/2005/8/layout/vList2"/>
    <dgm:cxn modelId="{AB53428B-E492-41B3-903B-11284194AE69}" type="presOf" srcId="{8B4E1E9E-3DDF-4340-8BCF-4A87A2BBB2D3}" destId="{5AD91280-4491-4C17-93E5-AF090BDBC733}" srcOrd="0" destOrd="0" presId="urn:microsoft.com/office/officeart/2005/8/layout/vList2"/>
    <dgm:cxn modelId="{8D445A68-DC43-480F-BBAD-240EB1F750B6}" type="presOf" srcId="{8A7F1C46-FDA0-4B57-8B49-7E2994982697}" destId="{CB9B7D19-F941-4E99-A2EE-963B6F1198DA}" srcOrd="0" destOrd="0" presId="urn:microsoft.com/office/officeart/2005/8/layout/vList2"/>
    <dgm:cxn modelId="{DE80DBBC-6625-4EE5-8332-D5BA554F928B}" type="presParOf" srcId="{CB9B7D19-F941-4E99-A2EE-963B6F1198DA}" destId="{9BA5C3B4-6C12-4240-8997-28455CEDC564}" srcOrd="0" destOrd="0" presId="urn:microsoft.com/office/officeart/2005/8/layout/vList2"/>
    <dgm:cxn modelId="{D0F8E786-FC13-4BB7-BE89-BA24C9F262EE}" type="presParOf" srcId="{CB9B7D19-F941-4E99-A2EE-963B6F1198DA}" destId="{5AD91280-4491-4C17-93E5-AF090BDBC733}" srcOrd="1" destOrd="0" presId="urn:microsoft.com/office/officeart/2005/8/layout/vList2"/>
    <dgm:cxn modelId="{BAFB5F79-8629-49B0-90FF-11E7CE4E7A9F}" type="presParOf" srcId="{CB9B7D19-F941-4E99-A2EE-963B6F1198DA}" destId="{F35FC04D-1330-4AAC-8AF7-2E4875A437AF}" srcOrd="2" destOrd="0" presId="urn:microsoft.com/office/officeart/2005/8/layout/vList2"/>
    <dgm:cxn modelId="{1F5B02BC-B73E-468D-A83C-84861BE72621}" type="presParOf" srcId="{CB9B7D19-F941-4E99-A2EE-963B6F1198DA}" destId="{F16E3A3E-7062-45B8-A97E-065C4C070FB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3DAA2A-05D9-41DA-A157-E2B745119E4E}"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79AE8C35-1760-40ED-B9B1-E13CF5E579D1}">
      <dgm:prSet phldrT="[Texto]"/>
      <dgm:spPr/>
      <dgm:t>
        <a:bodyPr/>
        <a:lstStyle/>
        <a:p>
          <a:r>
            <a:rPr lang="es-ES" b="1" dirty="0" smtClean="0"/>
            <a:t>Sociedades Financieras Populares (SOFIPOS)</a:t>
          </a:r>
          <a:endParaRPr lang="es-MX" dirty="0"/>
        </a:p>
      </dgm:t>
    </dgm:pt>
    <dgm:pt modelId="{29E0098F-7F74-4A0B-B7B1-1E3593916A2E}" type="parTrans" cxnId="{4D03BDDF-27A6-45C3-B704-77AFE063067F}">
      <dgm:prSet/>
      <dgm:spPr/>
      <dgm:t>
        <a:bodyPr/>
        <a:lstStyle/>
        <a:p>
          <a:endParaRPr lang="es-MX"/>
        </a:p>
      </dgm:t>
    </dgm:pt>
    <dgm:pt modelId="{772E0091-A32E-4BE9-80DE-FF4E5CF75CFF}" type="sibTrans" cxnId="{4D03BDDF-27A6-45C3-B704-77AFE063067F}">
      <dgm:prSet/>
      <dgm:spPr/>
      <dgm:t>
        <a:bodyPr/>
        <a:lstStyle/>
        <a:p>
          <a:endParaRPr lang="es-MX"/>
        </a:p>
      </dgm:t>
    </dgm:pt>
    <dgm:pt modelId="{076561B2-F04E-423C-A44B-24003A25F24B}">
      <dgm:prSet phldrT="[Texto]"/>
      <dgm:spPr/>
      <dgm:t>
        <a:bodyPr/>
        <a:lstStyle/>
        <a:p>
          <a:pPr algn="just"/>
          <a:r>
            <a:rPr lang="es-ES" dirty="0" smtClean="0"/>
            <a:t>Son sociedades anónimas constituidas y que operan bajo la Ley General de Sociedades Mercantiles y la Ley de Ahorro y Crédito Popular</a:t>
          </a:r>
          <a:endParaRPr lang="es-MX" dirty="0"/>
        </a:p>
      </dgm:t>
    </dgm:pt>
    <dgm:pt modelId="{0BF6DB26-5A4E-42CD-BD4F-FE08A5953932}" type="parTrans" cxnId="{1D68C71A-4720-408A-ABD6-375A6870287C}">
      <dgm:prSet/>
      <dgm:spPr/>
      <dgm:t>
        <a:bodyPr/>
        <a:lstStyle/>
        <a:p>
          <a:endParaRPr lang="es-MX"/>
        </a:p>
      </dgm:t>
    </dgm:pt>
    <dgm:pt modelId="{1BB80356-8D14-4825-B917-63C46608EC51}" type="sibTrans" cxnId="{1D68C71A-4720-408A-ABD6-375A6870287C}">
      <dgm:prSet/>
      <dgm:spPr/>
      <dgm:t>
        <a:bodyPr/>
        <a:lstStyle/>
        <a:p>
          <a:endParaRPr lang="es-MX"/>
        </a:p>
      </dgm:t>
    </dgm:pt>
    <dgm:pt modelId="{A12FAA4F-780A-4162-82B9-D76E9514F640}">
      <dgm:prSet phldrT="[Texto]"/>
      <dgm:spPr/>
      <dgm:t>
        <a:bodyPr/>
        <a:lstStyle/>
        <a:p>
          <a:r>
            <a:rPr lang="es-ES" b="1" dirty="0" smtClean="0"/>
            <a:t>Sociedades Financieras Comunitarias (SOFINCOS)</a:t>
          </a:r>
          <a:endParaRPr lang="es-MX" dirty="0"/>
        </a:p>
      </dgm:t>
    </dgm:pt>
    <dgm:pt modelId="{88872D38-9D0B-454D-BE53-C1E8AEF6F2F0}" type="parTrans" cxnId="{2A831FFF-B711-40FE-BB8B-2F4D15293803}">
      <dgm:prSet/>
      <dgm:spPr/>
      <dgm:t>
        <a:bodyPr/>
        <a:lstStyle/>
        <a:p>
          <a:endParaRPr lang="es-MX"/>
        </a:p>
      </dgm:t>
    </dgm:pt>
    <dgm:pt modelId="{53BA2030-F7EB-426F-B13D-BE57FF28D9AC}" type="sibTrans" cxnId="{2A831FFF-B711-40FE-BB8B-2F4D15293803}">
      <dgm:prSet/>
      <dgm:spPr/>
      <dgm:t>
        <a:bodyPr/>
        <a:lstStyle/>
        <a:p>
          <a:endParaRPr lang="es-MX"/>
        </a:p>
      </dgm:t>
    </dgm:pt>
    <dgm:pt modelId="{1EB33233-5C52-457A-B00D-859371F1596F}">
      <dgm:prSet phldrT="[Texto]"/>
      <dgm:spPr/>
      <dgm:t>
        <a:bodyPr/>
        <a:lstStyle/>
        <a:p>
          <a:pPr algn="just"/>
          <a:r>
            <a:rPr lang="es-ES" dirty="0" smtClean="0"/>
            <a:t>Son sociedades anónimas constituidas y que operan bajo la Ley General de Sociedades Mercantiles y la Ley de Ahorro y Crédito Popular que tiene por objeto apoyar el desarrollo de actividades productivas del sector rural, a favor de personas que residan en zonas rurales</a:t>
          </a:r>
          <a:endParaRPr lang="es-MX" dirty="0"/>
        </a:p>
      </dgm:t>
    </dgm:pt>
    <dgm:pt modelId="{5D70B60F-E20B-444A-BA20-454AD7F26233}" type="parTrans" cxnId="{F1E952E6-48D2-4104-85BF-190A994CD430}">
      <dgm:prSet/>
      <dgm:spPr/>
      <dgm:t>
        <a:bodyPr/>
        <a:lstStyle/>
        <a:p>
          <a:endParaRPr lang="es-MX"/>
        </a:p>
      </dgm:t>
    </dgm:pt>
    <dgm:pt modelId="{72BC7FE7-990E-482D-993E-59CDB7292FA9}" type="sibTrans" cxnId="{F1E952E6-48D2-4104-85BF-190A994CD430}">
      <dgm:prSet/>
      <dgm:spPr/>
      <dgm:t>
        <a:bodyPr/>
        <a:lstStyle/>
        <a:p>
          <a:endParaRPr lang="es-MX"/>
        </a:p>
      </dgm:t>
    </dgm:pt>
    <dgm:pt modelId="{1D9025FB-5E95-4EFF-B5E3-90A06628E06E}">
      <dgm:prSet phldrT="[Texto]"/>
      <dgm:spPr/>
      <dgm:t>
        <a:bodyPr/>
        <a:lstStyle/>
        <a:p>
          <a:r>
            <a:rPr lang="es-ES" dirty="0" smtClean="0"/>
            <a:t>Organismo de integración financiera rural</a:t>
          </a:r>
          <a:endParaRPr lang="es-MX" dirty="0"/>
        </a:p>
      </dgm:t>
    </dgm:pt>
    <dgm:pt modelId="{872C2916-4961-49B1-A61C-B4C2683C67D5}" type="parTrans" cxnId="{3630B9EE-948E-4624-B09B-745533CD5D51}">
      <dgm:prSet/>
      <dgm:spPr/>
      <dgm:t>
        <a:bodyPr/>
        <a:lstStyle/>
        <a:p>
          <a:endParaRPr lang="es-MX"/>
        </a:p>
      </dgm:t>
    </dgm:pt>
    <dgm:pt modelId="{62F51505-C457-467B-BE67-F3F41F749AEE}" type="sibTrans" cxnId="{3630B9EE-948E-4624-B09B-745533CD5D51}">
      <dgm:prSet/>
      <dgm:spPr/>
      <dgm:t>
        <a:bodyPr/>
        <a:lstStyle/>
        <a:p>
          <a:endParaRPr lang="es-MX"/>
        </a:p>
      </dgm:t>
    </dgm:pt>
    <dgm:pt modelId="{C8A1FFBF-E71A-476F-AC06-03BE7D63F914}">
      <dgm:prSet phldrT="[Texto]"/>
      <dgm:spPr/>
      <dgm:t>
        <a:bodyPr/>
        <a:lstStyle/>
        <a:p>
          <a:pPr algn="just"/>
          <a:r>
            <a:rPr lang="es-ES" dirty="0" smtClean="0"/>
            <a:t>Es la persona moral autorizada por la CNBV, para promover la integración operativa de las Sociedades Financieras Comunitarias, en los términos de la Ley de Ahorro y Crédito Popular</a:t>
          </a:r>
          <a:endParaRPr lang="es-MX" dirty="0"/>
        </a:p>
      </dgm:t>
    </dgm:pt>
    <dgm:pt modelId="{B0801809-0B7A-496A-84AD-6C24077A7330}" type="parTrans" cxnId="{630FEBA3-B8DB-449F-B252-8C9635DE4AE0}">
      <dgm:prSet/>
      <dgm:spPr/>
      <dgm:t>
        <a:bodyPr/>
        <a:lstStyle/>
        <a:p>
          <a:endParaRPr lang="es-MX"/>
        </a:p>
      </dgm:t>
    </dgm:pt>
    <dgm:pt modelId="{D9C50152-CB12-4CEA-B70A-D4B8D79CA3E8}" type="sibTrans" cxnId="{630FEBA3-B8DB-449F-B252-8C9635DE4AE0}">
      <dgm:prSet/>
      <dgm:spPr/>
      <dgm:t>
        <a:bodyPr/>
        <a:lstStyle/>
        <a:p>
          <a:endParaRPr lang="es-MX"/>
        </a:p>
      </dgm:t>
    </dgm:pt>
    <dgm:pt modelId="{CECEB7B7-3892-4A86-9E49-3D1FBF327D70}">
      <dgm:prSet phldrT="[Texto]"/>
      <dgm:spPr/>
      <dgm:t>
        <a:bodyPr/>
        <a:lstStyle/>
        <a:p>
          <a:r>
            <a:rPr lang="es-ES" b="1" dirty="0" smtClean="0"/>
            <a:t>Sociedades Cooperativas de Ahorro y Préstamo (SOCAPS)</a:t>
          </a:r>
          <a:endParaRPr lang="es-MX" dirty="0"/>
        </a:p>
      </dgm:t>
    </dgm:pt>
    <dgm:pt modelId="{B5E0E9F3-7A4A-4A1C-B5E1-A27ADE454045}" type="parTrans" cxnId="{E5CBF86E-FF9A-4BBB-AC62-53904DE77996}">
      <dgm:prSet/>
      <dgm:spPr/>
      <dgm:t>
        <a:bodyPr/>
        <a:lstStyle/>
        <a:p>
          <a:endParaRPr lang="es-MX"/>
        </a:p>
      </dgm:t>
    </dgm:pt>
    <dgm:pt modelId="{45253BD7-5A6D-4197-BFE3-32FE3E96D473}" type="sibTrans" cxnId="{E5CBF86E-FF9A-4BBB-AC62-53904DE77996}">
      <dgm:prSet/>
      <dgm:spPr/>
      <dgm:t>
        <a:bodyPr/>
        <a:lstStyle/>
        <a:p>
          <a:endParaRPr lang="es-MX"/>
        </a:p>
      </dgm:t>
    </dgm:pt>
    <dgm:pt modelId="{2DF634FA-B576-4A1D-913C-AD1B7EEFF063}">
      <dgm:prSet phldrT="[Texto]"/>
      <dgm:spPr/>
      <dgm:t>
        <a:bodyPr/>
        <a:lstStyle/>
        <a:p>
          <a:pPr algn="just"/>
          <a:r>
            <a:rPr lang="es-ES" dirty="0" smtClean="0"/>
            <a:t>Son sociedades organizadas conforme a la Ley General de Sociedades Cooperativas y a la Ley para Regular las Actividades de las Sociedades Cooperativas de Ahorro y Préstamo, que tienen por objeto realizar operaciones de ahorro y préstamo con sus socios, sin ánimo especulativo y reconociendo que no son intermediarios financieros con fines de lucro.</a:t>
          </a:r>
          <a:endParaRPr lang="es-MX" dirty="0"/>
        </a:p>
      </dgm:t>
    </dgm:pt>
    <dgm:pt modelId="{FAD32E19-AC0E-4C14-B476-9BF6657D506A}" type="parTrans" cxnId="{0C1B12D2-72AF-42C6-9736-EFFE115DC22B}">
      <dgm:prSet/>
      <dgm:spPr/>
      <dgm:t>
        <a:bodyPr/>
        <a:lstStyle/>
        <a:p>
          <a:endParaRPr lang="es-MX"/>
        </a:p>
      </dgm:t>
    </dgm:pt>
    <dgm:pt modelId="{2109A5D6-7F98-4B7F-8726-355F6D4F80E5}" type="sibTrans" cxnId="{0C1B12D2-72AF-42C6-9736-EFFE115DC22B}">
      <dgm:prSet/>
      <dgm:spPr/>
      <dgm:t>
        <a:bodyPr/>
        <a:lstStyle/>
        <a:p>
          <a:endParaRPr lang="es-MX"/>
        </a:p>
      </dgm:t>
    </dgm:pt>
    <dgm:pt modelId="{A456E3CE-3810-46C9-BFA1-3051CAE9BA55}" type="pres">
      <dgm:prSet presAssocID="{533DAA2A-05D9-41DA-A157-E2B745119E4E}" presName="linear" presStyleCnt="0">
        <dgm:presLayoutVars>
          <dgm:animLvl val="lvl"/>
          <dgm:resizeHandles val="exact"/>
        </dgm:presLayoutVars>
      </dgm:prSet>
      <dgm:spPr/>
      <dgm:t>
        <a:bodyPr/>
        <a:lstStyle/>
        <a:p>
          <a:endParaRPr lang="es-MX"/>
        </a:p>
      </dgm:t>
    </dgm:pt>
    <dgm:pt modelId="{A1DE88CB-B39B-4158-85BB-0CE2420AE8BD}" type="pres">
      <dgm:prSet presAssocID="{79AE8C35-1760-40ED-B9B1-E13CF5E579D1}" presName="parentText" presStyleLbl="node1" presStyleIdx="0" presStyleCnt="4">
        <dgm:presLayoutVars>
          <dgm:chMax val="0"/>
          <dgm:bulletEnabled val="1"/>
        </dgm:presLayoutVars>
      </dgm:prSet>
      <dgm:spPr/>
      <dgm:t>
        <a:bodyPr/>
        <a:lstStyle/>
        <a:p>
          <a:endParaRPr lang="es-MX"/>
        </a:p>
      </dgm:t>
    </dgm:pt>
    <dgm:pt modelId="{78D7BF7D-6642-44D2-8E51-7BD320CEF9D6}" type="pres">
      <dgm:prSet presAssocID="{79AE8C35-1760-40ED-B9B1-E13CF5E579D1}" presName="childText" presStyleLbl="revTx" presStyleIdx="0" presStyleCnt="4">
        <dgm:presLayoutVars>
          <dgm:bulletEnabled val="1"/>
        </dgm:presLayoutVars>
      </dgm:prSet>
      <dgm:spPr/>
      <dgm:t>
        <a:bodyPr/>
        <a:lstStyle/>
        <a:p>
          <a:endParaRPr lang="es-MX"/>
        </a:p>
      </dgm:t>
    </dgm:pt>
    <dgm:pt modelId="{CCA972A8-2F69-4D92-AA1A-BF3C1F294E33}" type="pres">
      <dgm:prSet presAssocID="{A12FAA4F-780A-4162-82B9-D76E9514F640}" presName="parentText" presStyleLbl="node1" presStyleIdx="1" presStyleCnt="4">
        <dgm:presLayoutVars>
          <dgm:chMax val="0"/>
          <dgm:bulletEnabled val="1"/>
        </dgm:presLayoutVars>
      </dgm:prSet>
      <dgm:spPr/>
      <dgm:t>
        <a:bodyPr/>
        <a:lstStyle/>
        <a:p>
          <a:endParaRPr lang="es-MX"/>
        </a:p>
      </dgm:t>
    </dgm:pt>
    <dgm:pt modelId="{2BB0E830-EF39-428C-ABFB-8B017797057C}" type="pres">
      <dgm:prSet presAssocID="{A12FAA4F-780A-4162-82B9-D76E9514F640}" presName="childText" presStyleLbl="revTx" presStyleIdx="1" presStyleCnt="4">
        <dgm:presLayoutVars>
          <dgm:bulletEnabled val="1"/>
        </dgm:presLayoutVars>
      </dgm:prSet>
      <dgm:spPr/>
      <dgm:t>
        <a:bodyPr/>
        <a:lstStyle/>
        <a:p>
          <a:endParaRPr lang="es-MX"/>
        </a:p>
      </dgm:t>
    </dgm:pt>
    <dgm:pt modelId="{74B08B51-8BAE-4E1B-8C0F-465EEF37B2CF}" type="pres">
      <dgm:prSet presAssocID="{1D9025FB-5E95-4EFF-B5E3-90A06628E06E}" presName="parentText" presStyleLbl="node1" presStyleIdx="2" presStyleCnt="4">
        <dgm:presLayoutVars>
          <dgm:chMax val="0"/>
          <dgm:bulletEnabled val="1"/>
        </dgm:presLayoutVars>
      </dgm:prSet>
      <dgm:spPr/>
      <dgm:t>
        <a:bodyPr/>
        <a:lstStyle/>
        <a:p>
          <a:endParaRPr lang="es-MX"/>
        </a:p>
      </dgm:t>
    </dgm:pt>
    <dgm:pt modelId="{5ED2B401-535F-4296-8CC8-D236E6AC7E73}" type="pres">
      <dgm:prSet presAssocID="{1D9025FB-5E95-4EFF-B5E3-90A06628E06E}" presName="childText" presStyleLbl="revTx" presStyleIdx="2" presStyleCnt="4">
        <dgm:presLayoutVars>
          <dgm:bulletEnabled val="1"/>
        </dgm:presLayoutVars>
      </dgm:prSet>
      <dgm:spPr/>
      <dgm:t>
        <a:bodyPr/>
        <a:lstStyle/>
        <a:p>
          <a:endParaRPr lang="es-MX"/>
        </a:p>
      </dgm:t>
    </dgm:pt>
    <dgm:pt modelId="{851D493F-2A6D-421E-9F70-F8FD16A1A184}" type="pres">
      <dgm:prSet presAssocID="{CECEB7B7-3892-4A86-9E49-3D1FBF327D70}" presName="parentText" presStyleLbl="node1" presStyleIdx="3" presStyleCnt="4">
        <dgm:presLayoutVars>
          <dgm:chMax val="0"/>
          <dgm:bulletEnabled val="1"/>
        </dgm:presLayoutVars>
      </dgm:prSet>
      <dgm:spPr/>
      <dgm:t>
        <a:bodyPr/>
        <a:lstStyle/>
        <a:p>
          <a:endParaRPr lang="es-MX"/>
        </a:p>
      </dgm:t>
    </dgm:pt>
    <dgm:pt modelId="{21767DB2-F734-47F4-B8CD-5E08A8C9675B}" type="pres">
      <dgm:prSet presAssocID="{CECEB7B7-3892-4A86-9E49-3D1FBF327D70}" presName="childText" presStyleLbl="revTx" presStyleIdx="3" presStyleCnt="4">
        <dgm:presLayoutVars>
          <dgm:bulletEnabled val="1"/>
        </dgm:presLayoutVars>
      </dgm:prSet>
      <dgm:spPr/>
      <dgm:t>
        <a:bodyPr/>
        <a:lstStyle/>
        <a:p>
          <a:endParaRPr lang="es-MX"/>
        </a:p>
      </dgm:t>
    </dgm:pt>
  </dgm:ptLst>
  <dgm:cxnLst>
    <dgm:cxn modelId="{2A831FFF-B711-40FE-BB8B-2F4D15293803}" srcId="{533DAA2A-05D9-41DA-A157-E2B745119E4E}" destId="{A12FAA4F-780A-4162-82B9-D76E9514F640}" srcOrd="1" destOrd="0" parTransId="{88872D38-9D0B-454D-BE53-C1E8AEF6F2F0}" sibTransId="{53BA2030-F7EB-426F-B13D-BE57FF28D9AC}"/>
    <dgm:cxn modelId="{28C9D399-27D3-4BE2-9BD6-F760B096F275}" type="presOf" srcId="{533DAA2A-05D9-41DA-A157-E2B745119E4E}" destId="{A456E3CE-3810-46C9-BFA1-3051CAE9BA55}" srcOrd="0" destOrd="0" presId="urn:microsoft.com/office/officeart/2005/8/layout/vList2"/>
    <dgm:cxn modelId="{A36E20EA-9CD9-4323-BDF2-2F24582E35F7}" type="presOf" srcId="{1D9025FB-5E95-4EFF-B5E3-90A06628E06E}" destId="{74B08B51-8BAE-4E1B-8C0F-465EEF37B2CF}" srcOrd="0" destOrd="0" presId="urn:microsoft.com/office/officeart/2005/8/layout/vList2"/>
    <dgm:cxn modelId="{0C1B12D2-72AF-42C6-9736-EFFE115DC22B}" srcId="{CECEB7B7-3892-4A86-9E49-3D1FBF327D70}" destId="{2DF634FA-B576-4A1D-913C-AD1B7EEFF063}" srcOrd="0" destOrd="0" parTransId="{FAD32E19-AC0E-4C14-B476-9BF6657D506A}" sibTransId="{2109A5D6-7F98-4B7F-8726-355F6D4F80E5}"/>
    <dgm:cxn modelId="{630FEBA3-B8DB-449F-B252-8C9635DE4AE0}" srcId="{1D9025FB-5E95-4EFF-B5E3-90A06628E06E}" destId="{C8A1FFBF-E71A-476F-AC06-03BE7D63F914}" srcOrd="0" destOrd="0" parTransId="{B0801809-0B7A-496A-84AD-6C24077A7330}" sibTransId="{D9C50152-CB12-4CEA-B70A-D4B8D79CA3E8}"/>
    <dgm:cxn modelId="{E5CBF86E-FF9A-4BBB-AC62-53904DE77996}" srcId="{533DAA2A-05D9-41DA-A157-E2B745119E4E}" destId="{CECEB7B7-3892-4A86-9E49-3D1FBF327D70}" srcOrd="3" destOrd="0" parTransId="{B5E0E9F3-7A4A-4A1C-B5E1-A27ADE454045}" sibTransId="{45253BD7-5A6D-4197-BFE3-32FE3E96D473}"/>
    <dgm:cxn modelId="{6FFF73D4-E93B-46B2-B4E3-EA777F77A074}" type="presOf" srcId="{076561B2-F04E-423C-A44B-24003A25F24B}" destId="{78D7BF7D-6642-44D2-8E51-7BD320CEF9D6}" srcOrd="0" destOrd="0" presId="urn:microsoft.com/office/officeart/2005/8/layout/vList2"/>
    <dgm:cxn modelId="{4D03BDDF-27A6-45C3-B704-77AFE063067F}" srcId="{533DAA2A-05D9-41DA-A157-E2B745119E4E}" destId="{79AE8C35-1760-40ED-B9B1-E13CF5E579D1}" srcOrd="0" destOrd="0" parTransId="{29E0098F-7F74-4A0B-B7B1-1E3593916A2E}" sibTransId="{772E0091-A32E-4BE9-80DE-FF4E5CF75CFF}"/>
    <dgm:cxn modelId="{4F764A18-9D63-4708-AF12-33F9587FEBC8}" type="presOf" srcId="{1EB33233-5C52-457A-B00D-859371F1596F}" destId="{2BB0E830-EF39-428C-ABFB-8B017797057C}" srcOrd="0" destOrd="0" presId="urn:microsoft.com/office/officeart/2005/8/layout/vList2"/>
    <dgm:cxn modelId="{F1E952E6-48D2-4104-85BF-190A994CD430}" srcId="{A12FAA4F-780A-4162-82B9-D76E9514F640}" destId="{1EB33233-5C52-457A-B00D-859371F1596F}" srcOrd="0" destOrd="0" parTransId="{5D70B60F-E20B-444A-BA20-454AD7F26233}" sibTransId="{72BC7FE7-990E-482D-993E-59CDB7292FA9}"/>
    <dgm:cxn modelId="{3630B9EE-948E-4624-B09B-745533CD5D51}" srcId="{533DAA2A-05D9-41DA-A157-E2B745119E4E}" destId="{1D9025FB-5E95-4EFF-B5E3-90A06628E06E}" srcOrd="2" destOrd="0" parTransId="{872C2916-4961-49B1-A61C-B4C2683C67D5}" sibTransId="{62F51505-C457-467B-BE67-F3F41F749AEE}"/>
    <dgm:cxn modelId="{254471CE-199F-440B-9D18-6F91A55DA9BE}" type="presOf" srcId="{C8A1FFBF-E71A-476F-AC06-03BE7D63F914}" destId="{5ED2B401-535F-4296-8CC8-D236E6AC7E73}" srcOrd="0" destOrd="0" presId="urn:microsoft.com/office/officeart/2005/8/layout/vList2"/>
    <dgm:cxn modelId="{1D68C71A-4720-408A-ABD6-375A6870287C}" srcId="{79AE8C35-1760-40ED-B9B1-E13CF5E579D1}" destId="{076561B2-F04E-423C-A44B-24003A25F24B}" srcOrd="0" destOrd="0" parTransId="{0BF6DB26-5A4E-42CD-BD4F-FE08A5953932}" sibTransId="{1BB80356-8D14-4825-B917-63C46608EC51}"/>
    <dgm:cxn modelId="{D828E3DE-F97E-4950-93FE-C9F37B84858F}" type="presOf" srcId="{79AE8C35-1760-40ED-B9B1-E13CF5E579D1}" destId="{A1DE88CB-B39B-4158-85BB-0CE2420AE8BD}" srcOrd="0" destOrd="0" presId="urn:microsoft.com/office/officeart/2005/8/layout/vList2"/>
    <dgm:cxn modelId="{2F34F159-471D-4802-821A-485DF5B746FB}" type="presOf" srcId="{CECEB7B7-3892-4A86-9E49-3D1FBF327D70}" destId="{851D493F-2A6D-421E-9F70-F8FD16A1A184}" srcOrd="0" destOrd="0" presId="urn:microsoft.com/office/officeart/2005/8/layout/vList2"/>
    <dgm:cxn modelId="{C76C1907-FB23-4C27-98CD-10185CCEB2AE}" type="presOf" srcId="{2DF634FA-B576-4A1D-913C-AD1B7EEFF063}" destId="{21767DB2-F734-47F4-B8CD-5E08A8C9675B}" srcOrd="0" destOrd="0" presId="urn:microsoft.com/office/officeart/2005/8/layout/vList2"/>
    <dgm:cxn modelId="{96469970-0C08-4FBF-BC78-6FAF712F9926}" type="presOf" srcId="{A12FAA4F-780A-4162-82B9-D76E9514F640}" destId="{CCA972A8-2F69-4D92-AA1A-BF3C1F294E33}" srcOrd="0" destOrd="0" presId="urn:microsoft.com/office/officeart/2005/8/layout/vList2"/>
    <dgm:cxn modelId="{360826AF-EB85-45E2-AC6A-16ED2D83280D}" type="presParOf" srcId="{A456E3CE-3810-46C9-BFA1-3051CAE9BA55}" destId="{A1DE88CB-B39B-4158-85BB-0CE2420AE8BD}" srcOrd="0" destOrd="0" presId="urn:microsoft.com/office/officeart/2005/8/layout/vList2"/>
    <dgm:cxn modelId="{2C205316-4096-4A4F-8780-5D9CCADBCFFB}" type="presParOf" srcId="{A456E3CE-3810-46C9-BFA1-3051CAE9BA55}" destId="{78D7BF7D-6642-44D2-8E51-7BD320CEF9D6}" srcOrd="1" destOrd="0" presId="urn:microsoft.com/office/officeart/2005/8/layout/vList2"/>
    <dgm:cxn modelId="{D7D41F58-20EC-4AF2-B314-744BC23A5983}" type="presParOf" srcId="{A456E3CE-3810-46C9-BFA1-3051CAE9BA55}" destId="{CCA972A8-2F69-4D92-AA1A-BF3C1F294E33}" srcOrd="2" destOrd="0" presId="urn:microsoft.com/office/officeart/2005/8/layout/vList2"/>
    <dgm:cxn modelId="{817AC051-562E-481B-846A-18A53D934678}" type="presParOf" srcId="{A456E3CE-3810-46C9-BFA1-3051CAE9BA55}" destId="{2BB0E830-EF39-428C-ABFB-8B017797057C}" srcOrd="3" destOrd="0" presId="urn:microsoft.com/office/officeart/2005/8/layout/vList2"/>
    <dgm:cxn modelId="{F061300F-72C2-46A8-B853-32C95A970F93}" type="presParOf" srcId="{A456E3CE-3810-46C9-BFA1-3051CAE9BA55}" destId="{74B08B51-8BAE-4E1B-8C0F-465EEF37B2CF}" srcOrd="4" destOrd="0" presId="urn:microsoft.com/office/officeart/2005/8/layout/vList2"/>
    <dgm:cxn modelId="{EF056CDD-AA86-4D9D-9220-E5BAA26E500E}" type="presParOf" srcId="{A456E3CE-3810-46C9-BFA1-3051CAE9BA55}" destId="{5ED2B401-535F-4296-8CC8-D236E6AC7E73}" srcOrd="5" destOrd="0" presId="urn:microsoft.com/office/officeart/2005/8/layout/vList2"/>
    <dgm:cxn modelId="{78970D69-6271-4B33-ABD8-8CE4B8FE0DE2}" type="presParOf" srcId="{A456E3CE-3810-46C9-BFA1-3051CAE9BA55}" destId="{851D493F-2A6D-421E-9F70-F8FD16A1A184}" srcOrd="6" destOrd="0" presId="urn:microsoft.com/office/officeart/2005/8/layout/vList2"/>
    <dgm:cxn modelId="{E6F9546E-AFB4-4BD6-B6D0-21C47BC162B0}" type="presParOf" srcId="{A456E3CE-3810-46C9-BFA1-3051CAE9BA55}" destId="{21767DB2-F734-47F4-B8CD-5E08A8C9675B}"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8F22BBB-7074-4549-A68D-A5175060F88D}"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s-MX"/>
        </a:p>
      </dgm:t>
    </dgm:pt>
    <dgm:pt modelId="{394CBBC4-199A-4C29-9D84-7B95E2F7A899}">
      <dgm:prSet phldrT="[Texto]" custT="1"/>
      <dgm:spPr/>
      <dgm:t>
        <a:bodyPr/>
        <a:lstStyle/>
        <a:p>
          <a:r>
            <a:rPr lang="es-ES" sz="2800" b="1" dirty="0" smtClean="0"/>
            <a:t>Organizaciones Auxiliares del Crédito</a:t>
          </a:r>
          <a:endParaRPr lang="es-MX" sz="2800" dirty="0"/>
        </a:p>
      </dgm:t>
    </dgm:pt>
    <dgm:pt modelId="{982BA296-64DC-4A43-AB43-71484E23043D}" type="parTrans" cxnId="{7F1613CC-D68E-490B-AB89-C7B14836E374}">
      <dgm:prSet/>
      <dgm:spPr/>
      <dgm:t>
        <a:bodyPr/>
        <a:lstStyle/>
        <a:p>
          <a:endParaRPr lang="es-MX"/>
        </a:p>
      </dgm:t>
    </dgm:pt>
    <dgm:pt modelId="{3AC4E030-FF22-401B-8A02-D722A72ABB9E}" type="sibTrans" cxnId="{7F1613CC-D68E-490B-AB89-C7B14836E374}">
      <dgm:prSet/>
      <dgm:spPr/>
      <dgm:t>
        <a:bodyPr/>
        <a:lstStyle/>
        <a:p>
          <a:endParaRPr lang="es-MX"/>
        </a:p>
      </dgm:t>
    </dgm:pt>
    <dgm:pt modelId="{F388A008-3430-4DD4-96AA-8F427E34DFCD}">
      <dgm:prSet phldrT="[Texto]" custT="1"/>
      <dgm:spPr/>
      <dgm:t>
        <a:bodyPr/>
        <a:lstStyle/>
        <a:p>
          <a:r>
            <a:rPr lang="es-ES" sz="2000" b="0" dirty="0" smtClean="0"/>
            <a:t>Almacenes Generales de Depósito</a:t>
          </a:r>
          <a:endParaRPr lang="es-MX" sz="3600" b="0" dirty="0"/>
        </a:p>
      </dgm:t>
    </dgm:pt>
    <dgm:pt modelId="{0A2D695B-9D79-4842-BFEF-20935A9EE349}" type="parTrans" cxnId="{EEBFF374-5E54-42AA-9794-08B53B5C8DAE}">
      <dgm:prSet/>
      <dgm:spPr/>
      <dgm:t>
        <a:bodyPr/>
        <a:lstStyle/>
        <a:p>
          <a:endParaRPr lang="es-MX"/>
        </a:p>
      </dgm:t>
    </dgm:pt>
    <dgm:pt modelId="{2AF8A525-B4FA-406D-9BB9-2F33AEFAE563}" type="sibTrans" cxnId="{EEBFF374-5E54-42AA-9794-08B53B5C8DAE}">
      <dgm:prSet/>
      <dgm:spPr/>
      <dgm:t>
        <a:bodyPr/>
        <a:lstStyle/>
        <a:p>
          <a:endParaRPr lang="es-MX"/>
        </a:p>
      </dgm:t>
    </dgm:pt>
    <dgm:pt modelId="{04501881-CB09-4961-AFE1-361CCE743A90}">
      <dgm:prSet phldrT="[Texto]" custT="1"/>
      <dgm:spPr/>
      <dgm:t>
        <a:bodyPr/>
        <a:lstStyle/>
        <a:p>
          <a:r>
            <a:rPr lang="es-MX" sz="2800" b="1" dirty="0" smtClean="0"/>
            <a:t>Actividades Auxiliares del Crédito</a:t>
          </a:r>
          <a:endParaRPr lang="es-MX" sz="2800" dirty="0"/>
        </a:p>
      </dgm:t>
    </dgm:pt>
    <dgm:pt modelId="{15A79BFF-3834-491A-A005-D57862C99EDB}" type="parTrans" cxnId="{C49F13C1-35A0-4143-A35D-F902713F2464}">
      <dgm:prSet/>
      <dgm:spPr/>
      <dgm:t>
        <a:bodyPr/>
        <a:lstStyle/>
        <a:p>
          <a:endParaRPr lang="es-MX"/>
        </a:p>
      </dgm:t>
    </dgm:pt>
    <dgm:pt modelId="{4078C5E0-D7D2-42EE-B605-0452C78A039F}" type="sibTrans" cxnId="{C49F13C1-35A0-4143-A35D-F902713F2464}">
      <dgm:prSet/>
      <dgm:spPr/>
      <dgm:t>
        <a:bodyPr/>
        <a:lstStyle/>
        <a:p>
          <a:endParaRPr lang="es-MX"/>
        </a:p>
      </dgm:t>
    </dgm:pt>
    <dgm:pt modelId="{EC23D9D0-4F4D-4666-AEB9-4C28A575D82F}">
      <dgm:prSet phldrT="[Texto]" custT="1"/>
      <dgm:spPr/>
      <dgm:t>
        <a:bodyPr/>
        <a:lstStyle/>
        <a:p>
          <a:r>
            <a:rPr lang="es-MX" sz="2000" b="0" dirty="0" smtClean="0"/>
            <a:t>Casas de Cambio</a:t>
          </a:r>
          <a:endParaRPr lang="es-MX" sz="2000" b="0" dirty="0"/>
        </a:p>
      </dgm:t>
    </dgm:pt>
    <dgm:pt modelId="{2D780DF3-BCB9-4201-8544-9F4C6401A603}" type="parTrans" cxnId="{87DDDDF1-2E6C-43B3-A62A-B7B9BD47150A}">
      <dgm:prSet/>
      <dgm:spPr/>
      <dgm:t>
        <a:bodyPr/>
        <a:lstStyle/>
        <a:p>
          <a:endParaRPr lang="es-MX"/>
        </a:p>
      </dgm:t>
    </dgm:pt>
    <dgm:pt modelId="{2CB8B586-B896-4DB1-8779-86B30F2DE9A3}" type="sibTrans" cxnId="{87DDDDF1-2E6C-43B3-A62A-B7B9BD47150A}">
      <dgm:prSet/>
      <dgm:spPr/>
      <dgm:t>
        <a:bodyPr/>
        <a:lstStyle/>
        <a:p>
          <a:endParaRPr lang="es-MX"/>
        </a:p>
      </dgm:t>
    </dgm:pt>
    <dgm:pt modelId="{19A0B5BC-0766-4206-A78B-9E8234AA31A3}">
      <dgm:prSet phldrT="[Texto]" custT="1"/>
      <dgm:spPr/>
      <dgm:t>
        <a:bodyPr/>
        <a:lstStyle/>
        <a:p>
          <a:r>
            <a:rPr lang="es-MX" sz="2000" b="0" dirty="0" smtClean="0"/>
            <a:t>Arrendamiento Financiero </a:t>
          </a:r>
          <a:endParaRPr lang="es-MX" sz="2000" b="0" dirty="0"/>
        </a:p>
      </dgm:t>
    </dgm:pt>
    <dgm:pt modelId="{7C83221D-74FF-43A1-BBC9-1A5DFB67695D}" type="parTrans" cxnId="{A8389B5E-5A1E-4689-B786-B6D8EB7D5505}">
      <dgm:prSet/>
      <dgm:spPr/>
      <dgm:t>
        <a:bodyPr/>
        <a:lstStyle/>
        <a:p>
          <a:endParaRPr lang="es-MX"/>
        </a:p>
      </dgm:t>
    </dgm:pt>
    <dgm:pt modelId="{B3AEB662-442B-4E52-BF34-199319229AC0}" type="sibTrans" cxnId="{A8389B5E-5A1E-4689-B786-B6D8EB7D5505}">
      <dgm:prSet/>
      <dgm:spPr/>
      <dgm:t>
        <a:bodyPr/>
        <a:lstStyle/>
        <a:p>
          <a:endParaRPr lang="es-MX"/>
        </a:p>
      </dgm:t>
    </dgm:pt>
    <dgm:pt modelId="{60A8BA1E-6BDE-4711-B5C1-1AF3323A72EA}">
      <dgm:prSet phldrT="[Texto]" custT="1"/>
      <dgm:spPr/>
      <dgm:t>
        <a:bodyPr/>
        <a:lstStyle/>
        <a:p>
          <a:r>
            <a:rPr lang="es-MX" sz="2000" b="0" dirty="0" smtClean="0"/>
            <a:t>Factoraje Financiero</a:t>
          </a:r>
          <a:endParaRPr lang="es-MX" sz="2000" b="0" dirty="0"/>
        </a:p>
      </dgm:t>
    </dgm:pt>
    <dgm:pt modelId="{8CB55FDE-3D16-41C2-85C2-590FDEB84A7F}" type="parTrans" cxnId="{0D9EBA95-71F2-4AFE-8C55-50A0B996ECCB}">
      <dgm:prSet/>
      <dgm:spPr/>
      <dgm:t>
        <a:bodyPr/>
        <a:lstStyle/>
        <a:p>
          <a:endParaRPr lang="es-MX"/>
        </a:p>
      </dgm:t>
    </dgm:pt>
    <dgm:pt modelId="{3AED1FD5-8A08-40A4-8931-014A3D72AF2C}" type="sibTrans" cxnId="{0D9EBA95-71F2-4AFE-8C55-50A0B996ECCB}">
      <dgm:prSet/>
      <dgm:spPr/>
      <dgm:t>
        <a:bodyPr/>
        <a:lstStyle/>
        <a:p>
          <a:endParaRPr lang="es-MX"/>
        </a:p>
      </dgm:t>
    </dgm:pt>
    <dgm:pt modelId="{5C2D8170-8181-4AB3-AF36-0B113B0D2BEB}">
      <dgm:prSet phldrT="[Texto]" custT="1"/>
      <dgm:spPr/>
      <dgm:t>
        <a:bodyPr/>
        <a:lstStyle/>
        <a:p>
          <a:r>
            <a:rPr lang="es-MX" sz="2000" b="0" dirty="0" smtClean="0"/>
            <a:t>Transmisión de fondos</a:t>
          </a:r>
          <a:endParaRPr lang="es-MX" sz="2000" b="0" dirty="0"/>
        </a:p>
      </dgm:t>
    </dgm:pt>
    <dgm:pt modelId="{92AD7E8B-E376-4BA6-B69C-3AB652241EBE}" type="parTrans" cxnId="{8FFE6A1F-8634-4842-8664-D5EA5714D351}">
      <dgm:prSet/>
      <dgm:spPr/>
      <dgm:t>
        <a:bodyPr/>
        <a:lstStyle/>
        <a:p>
          <a:endParaRPr lang="es-MX"/>
        </a:p>
      </dgm:t>
    </dgm:pt>
    <dgm:pt modelId="{147DCF2E-C340-4270-B4E6-277E49D50C2F}" type="sibTrans" cxnId="{8FFE6A1F-8634-4842-8664-D5EA5714D351}">
      <dgm:prSet/>
      <dgm:spPr/>
      <dgm:t>
        <a:bodyPr/>
        <a:lstStyle/>
        <a:p>
          <a:endParaRPr lang="es-MX"/>
        </a:p>
      </dgm:t>
    </dgm:pt>
    <dgm:pt modelId="{00CF1232-E2BC-429B-AEA0-51EB52FCAB7C}" type="pres">
      <dgm:prSet presAssocID="{98F22BBB-7074-4549-A68D-A5175060F88D}" presName="linear" presStyleCnt="0">
        <dgm:presLayoutVars>
          <dgm:animLvl val="lvl"/>
          <dgm:resizeHandles val="exact"/>
        </dgm:presLayoutVars>
      </dgm:prSet>
      <dgm:spPr/>
      <dgm:t>
        <a:bodyPr/>
        <a:lstStyle/>
        <a:p>
          <a:endParaRPr lang="es-MX"/>
        </a:p>
      </dgm:t>
    </dgm:pt>
    <dgm:pt modelId="{3E7C3EEB-AB53-462B-B97D-AC0E9A8BDC88}" type="pres">
      <dgm:prSet presAssocID="{394CBBC4-199A-4C29-9D84-7B95E2F7A899}" presName="parentText" presStyleLbl="node1" presStyleIdx="0" presStyleCnt="2">
        <dgm:presLayoutVars>
          <dgm:chMax val="0"/>
          <dgm:bulletEnabled val="1"/>
        </dgm:presLayoutVars>
      </dgm:prSet>
      <dgm:spPr/>
      <dgm:t>
        <a:bodyPr/>
        <a:lstStyle/>
        <a:p>
          <a:endParaRPr lang="es-MX"/>
        </a:p>
      </dgm:t>
    </dgm:pt>
    <dgm:pt modelId="{83F01194-E481-4199-B062-9C5A4A87324A}" type="pres">
      <dgm:prSet presAssocID="{394CBBC4-199A-4C29-9D84-7B95E2F7A899}" presName="childText" presStyleLbl="revTx" presStyleIdx="0" presStyleCnt="2">
        <dgm:presLayoutVars>
          <dgm:bulletEnabled val="1"/>
        </dgm:presLayoutVars>
      </dgm:prSet>
      <dgm:spPr/>
      <dgm:t>
        <a:bodyPr/>
        <a:lstStyle/>
        <a:p>
          <a:endParaRPr lang="es-MX"/>
        </a:p>
      </dgm:t>
    </dgm:pt>
    <dgm:pt modelId="{68EA80D5-EEE1-473B-8D04-E5FB29C2F295}" type="pres">
      <dgm:prSet presAssocID="{04501881-CB09-4961-AFE1-361CCE743A90}" presName="parentText" presStyleLbl="node1" presStyleIdx="1" presStyleCnt="2">
        <dgm:presLayoutVars>
          <dgm:chMax val="0"/>
          <dgm:bulletEnabled val="1"/>
        </dgm:presLayoutVars>
      </dgm:prSet>
      <dgm:spPr/>
      <dgm:t>
        <a:bodyPr/>
        <a:lstStyle/>
        <a:p>
          <a:endParaRPr lang="es-MX"/>
        </a:p>
      </dgm:t>
    </dgm:pt>
    <dgm:pt modelId="{4314AC37-85D3-4E3C-96E1-049D4B4A2272}" type="pres">
      <dgm:prSet presAssocID="{04501881-CB09-4961-AFE1-361CCE743A90}" presName="childText" presStyleLbl="revTx" presStyleIdx="1" presStyleCnt="2">
        <dgm:presLayoutVars>
          <dgm:bulletEnabled val="1"/>
        </dgm:presLayoutVars>
      </dgm:prSet>
      <dgm:spPr/>
      <dgm:t>
        <a:bodyPr/>
        <a:lstStyle/>
        <a:p>
          <a:endParaRPr lang="es-MX"/>
        </a:p>
      </dgm:t>
    </dgm:pt>
  </dgm:ptLst>
  <dgm:cxnLst>
    <dgm:cxn modelId="{0D9EBA95-71F2-4AFE-8C55-50A0B996ECCB}" srcId="{04501881-CB09-4961-AFE1-361CCE743A90}" destId="{60A8BA1E-6BDE-4711-B5C1-1AF3323A72EA}" srcOrd="2" destOrd="0" parTransId="{8CB55FDE-3D16-41C2-85C2-590FDEB84A7F}" sibTransId="{3AED1FD5-8A08-40A4-8931-014A3D72AF2C}"/>
    <dgm:cxn modelId="{6D70896A-3A21-42DA-B0C3-C55CEF6E2E7C}" type="presOf" srcId="{F388A008-3430-4DD4-96AA-8F427E34DFCD}" destId="{83F01194-E481-4199-B062-9C5A4A87324A}" srcOrd="0" destOrd="0" presId="urn:microsoft.com/office/officeart/2005/8/layout/vList2"/>
    <dgm:cxn modelId="{7F1613CC-D68E-490B-AB89-C7B14836E374}" srcId="{98F22BBB-7074-4549-A68D-A5175060F88D}" destId="{394CBBC4-199A-4C29-9D84-7B95E2F7A899}" srcOrd="0" destOrd="0" parTransId="{982BA296-64DC-4A43-AB43-71484E23043D}" sibTransId="{3AC4E030-FF22-401B-8A02-D722A72ABB9E}"/>
    <dgm:cxn modelId="{6CFDDF0C-9F37-4034-833D-77212F9CAF06}" type="presOf" srcId="{394CBBC4-199A-4C29-9D84-7B95E2F7A899}" destId="{3E7C3EEB-AB53-462B-B97D-AC0E9A8BDC88}" srcOrd="0" destOrd="0" presId="urn:microsoft.com/office/officeart/2005/8/layout/vList2"/>
    <dgm:cxn modelId="{90F7B194-00F6-46B3-BA13-E234D265319B}" type="presOf" srcId="{60A8BA1E-6BDE-4711-B5C1-1AF3323A72EA}" destId="{4314AC37-85D3-4E3C-96E1-049D4B4A2272}" srcOrd="0" destOrd="2" presId="urn:microsoft.com/office/officeart/2005/8/layout/vList2"/>
    <dgm:cxn modelId="{5ECCA5F7-CDB9-495E-A462-95CB9ACD6FFF}" type="presOf" srcId="{98F22BBB-7074-4549-A68D-A5175060F88D}" destId="{00CF1232-E2BC-429B-AEA0-51EB52FCAB7C}" srcOrd="0" destOrd="0" presId="urn:microsoft.com/office/officeart/2005/8/layout/vList2"/>
    <dgm:cxn modelId="{0E257DF0-0D70-4128-B80B-A0030EAC237B}" type="presOf" srcId="{EC23D9D0-4F4D-4666-AEB9-4C28A575D82F}" destId="{4314AC37-85D3-4E3C-96E1-049D4B4A2272}" srcOrd="0" destOrd="0" presId="urn:microsoft.com/office/officeart/2005/8/layout/vList2"/>
    <dgm:cxn modelId="{EF0B0135-8A1F-4C32-B876-422CAA6F7593}" type="presOf" srcId="{04501881-CB09-4961-AFE1-361CCE743A90}" destId="{68EA80D5-EEE1-473B-8D04-E5FB29C2F295}" srcOrd="0" destOrd="0" presId="urn:microsoft.com/office/officeart/2005/8/layout/vList2"/>
    <dgm:cxn modelId="{87DDDDF1-2E6C-43B3-A62A-B7B9BD47150A}" srcId="{04501881-CB09-4961-AFE1-361CCE743A90}" destId="{EC23D9D0-4F4D-4666-AEB9-4C28A575D82F}" srcOrd="0" destOrd="0" parTransId="{2D780DF3-BCB9-4201-8544-9F4C6401A603}" sibTransId="{2CB8B586-B896-4DB1-8779-86B30F2DE9A3}"/>
    <dgm:cxn modelId="{8FFE6A1F-8634-4842-8664-D5EA5714D351}" srcId="{04501881-CB09-4961-AFE1-361CCE743A90}" destId="{5C2D8170-8181-4AB3-AF36-0B113B0D2BEB}" srcOrd="3" destOrd="0" parTransId="{92AD7E8B-E376-4BA6-B69C-3AB652241EBE}" sibTransId="{147DCF2E-C340-4270-B4E6-277E49D50C2F}"/>
    <dgm:cxn modelId="{EEBFF374-5E54-42AA-9794-08B53B5C8DAE}" srcId="{394CBBC4-199A-4C29-9D84-7B95E2F7A899}" destId="{F388A008-3430-4DD4-96AA-8F427E34DFCD}" srcOrd="0" destOrd="0" parTransId="{0A2D695B-9D79-4842-BFEF-20935A9EE349}" sibTransId="{2AF8A525-B4FA-406D-9BB9-2F33AEFAE563}"/>
    <dgm:cxn modelId="{2CA312F8-36D5-48A7-89CD-6F17AF92B0CC}" type="presOf" srcId="{5C2D8170-8181-4AB3-AF36-0B113B0D2BEB}" destId="{4314AC37-85D3-4E3C-96E1-049D4B4A2272}" srcOrd="0" destOrd="3" presId="urn:microsoft.com/office/officeart/2005/8/layout/vList2"/>
    <dgm:cxn modelId="{C49F13C1-35A0-4143-A35D-F902713F2464}" srcId="{98F22BBB-7074-4549-A68D-A5175060F88D}" destId="{04501881-CB09-4961-AFE1-361CCE743A90}" srcOrd="1" destOrd="0" parTransId="{15A79BFF-3834-491A-A005-D57862C99EDB}" sibTransId="{4078C5E0-D7D2-42EE-B605-0452C78A039F}"/>
    <dgm:cxn modelId="{A8389B5E-5A1E-4689-B786-B6D8EB7D5505}" srcId="{04501881-CB09-4961-AFE1-361CCE743A90}" destId="{19A0B5BC-0766-4206-A78B-9E8234AA31A3}" srcOrd="1" destOrd="0" parTransId="{7C83221D-74FF-43A1-BBC9-1A5DFB67695D}" sibTransId="{B3AEB662-442B-4E52-BF34-199319229AC0}"/>
    <dgm:cxn modelId="{0DE1DECD-9FBD-4D2F-B349-257A1A86FFCD}" type="presOf" srcId="{19A0B5BC-0766-4206-A78B-9E8234AA31A3}" destId="{4314AC37-85D3-4E3C-96E1-049D4B4A2272}" srcOrd="0" destOrd="1" presId="urn:microsoft.com/office/officeart/2005/8/layout/vList2"/>
    <dgm:cxn modelId="{B7BA6434-8A96-4CCB-BCF0-52D24A3AF568}" type="presParOf" srcId="{00CF1232-E2BC-429B-AEA0-51EB52FCAB7C}" destId="{3E7C3EEB-AB53-462B-B97D-AC0E9A8BDC88}" srcOrd="0" destOrd="0" presId="urn:microsoft.com/office/officeart/2005/8/layout/vList2"/>
    <dgm:cxn modelId="{BAE73534-AA3D-4897-8E9B-67F53387E443}" type="presParOf" srcId="{00CF1232-E2BC-429B-AEA0-51EB52FCAB7C}" destId="{83F01194-E481-4199-B062-9C5A4A87324A}" srcOrd="1" destOrd="0" presId="urn:microsoft.com/office/officeart/2005/8/layout/vList2"/>
    <dgm:cxn modelId="{501195EA-30DB-4FE9-9DAF-77BDEBA10682}" type="presParOf" srcId="{00CF1232-E2BC-429B-AEA0-51EB52FCAB7C}" destId="{68EA80D5-EEE1-473B-8D04-E5FB29C2F295}" srcOrd="2" destOrd="0" presId="urn:microsoft.com/office/officeart/2005/8/layout/vList2"/>
    <dgm:cxn modelId="{20DA0624-DA05-48ED-839D-52D1E75F5896}" type="presParOf" srcId="{00CF1232-E2BC-429B-AEA0-51EB52FCAB7C}" destId="{4314AC37-85D3-4E3C-96E1-049D4B4A227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A5C3B4-6C12-4240-8997-28455CEDC564}">
      <dsp:nvSpPr>
        <dsp:cNvPr id="0" name=""/>
        <dsp:cNvSpPr/>
      </dsp:nvSpPr>
      <dsp:spPr>
        <a:xfrm>
          <a:off x="0" y="16819"/>
          <a:ext cx="8686798" cy="9547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b="1" kern="1200" dirty="0" smtClean="0"/>
            <a:t>Entidades de Ahorro y Crédito Popular (EACP)</a:t>
          </a:r>
          <a:endParaRPr lang="es-MX" sz="2400" kern="1200" dirty="0"/>
        </a:p>
      </dsp:txBody>
      <dsp:txXfrm>
        <a:off x="46606" y="63425"/>
        <a:ext cx="8593586" cy="861508"/>
      </dsp:txXfrm>
    </dsp:sp>
    <dsp:sp modelId="{5AD91280-4491-4C17-93E5-AF090BDBC733}">
      <dsp:nvSpPr>
        <dsp:cNvPr id="0" name=""/>
        <dsp:cNvSpPr/>
      </dsp:nvSpPr>
      <dsp:spPr>
        <a:xfrm>
          <a:off x="0" y="971539"/>
          <a:ext cx="8686798" cy="844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5806" tIns="25400" rIns="142240" bIns="25400" numCol="1" spcCol="1270" anchor="t" anchorCtr="0">
          <a:noAutofit/>
        </a:bodyPr>
        <a:lstStyle/>
        <a:p>
          <a:pPr marL="228600" lvl="1" indent="-228600" algn="just" defTabSz="889000">
            <a:lnSpc>
              <a:spcPct val="90000"/>
            </a:lnSpc>
            <a:spcBef>
              <a:spcPct val="0"/>
            </a:spcBef>
            <a:spcAft>
              <a:spcPct val="20000"/>
            </a:spcAft>
            <a:buChar char="••"/>
          </a:pPr>
          <a:r>
            <a:rPr lang="es-MX" sz="2000" kern="1200" dirty="0" smtClean="0"/>
            <a:t>El Sector de Ahorro y Crédito Popular (EACP) abarca a las sociedades dedicadas a actividades de captación de recursos (ahorro) y de otorgamiento de préstamos (crédito) a sus socios y clientes.</a:t>
          </a:r>
          <a:endParaRPr lang="es-MX" sz="2000" kern="1200" dirty="0"/>
        </a:p>
      </dsp:txBody>
      <dsp:txXfrm>
        <a:off x="0" y="971539"/>
        <a:ext cx="8686798" cy="844560"/>
      </dsp:txXfrm>
    </dsp:sp>
    <dsp:sp modelId="{F35FC04D-1330-4AAC-8AF7-2E4875A437AF}">
      <dsp:nvSpPr>
        <dsp:cNvPr id="0" name=""/>
        <dsp:cNvSpPr/>
      </dsp:nvSpPr>
      <dsp:spPr>
        <a:xfrm>
          <a:off x="0" y="1816100"/>
          <a:ext cx="8686798" cy="9547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b="1" kern="1200" dirty="0" smtClean="0"/>
            <a:t>Organizaciones y Actividades Auxiliares del Crédito</a:t>
          </a:r>
          <a:endParaRPr lang="es-MX" sz="2400" kern="1200" dirty="0"/>
        </a:p>
      </dsp:txBody>
      <dsp:txXfrm>
        <a:off x="46606" y="1862706"/>
        <a:ext cx="8593586" cy="861508"/>
      </dsp:txXfrm>
    </dsp:sp>
    <dsp:sp modelId="{F16E3A3E-7062-45B8-A97E-065C4C070FB3}">
      <dsp:nvSpPr>
        <dsp:cNvPr id="0" name=""/>
        <dsp:cNvSpPr/>
      </dsp:nvSpPr>
      <dsp:spPr>
        <a:xfrm>
          <a:off x="0" y="2770820"/>
          <a:ext cx="8686798" cy="844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5806" tIns="25400" rIns="142240" bIns="25400" numCol="1" spcCol="1270" anchor="t" anchorCtr="0">
          <a:noAutofit/>
        </a:bodyPr>
        <a:lstStyle/>
        <a:p>
          <a:pPr marL="228600" lvl="1" indent="-228600" algn="just" defTabSz="889000">
            <a:lnSpc>
              <a:spcPct val="90000"/>
            </a:lnSpc>
            <a:spcBef>
              <a:spcPct val="0"/>
            </a:spcBef>
            <a:spcAft>
              <a:spcPct val="20000"/>
            </a:spcAft>
            <a:buChar char="••"/>
          </a:pPr>
          <a:r>
            <a:rPr lang="es-ES" sz="2000" kern="1200" dirty="0" smtClean="0"/>
            <a:t>Las Organizaciones y Actividades Auxiliares de Crédito son intermediarios financieros no bancarios que constituyen todo un sector que coadyuva al desarrollo de la actividad crediticia.</a:t>
          </a:r>
          <a:endParaRPr lang="es-MX" sz="2000" kern="1200" dirty="0"/>
        </a:p>
      </dsp:txBody>
      <dsp:txXfrm>
        <a:off x="0" y="2770820"/>
        <a:ext cx="8686798" cy="844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E88CB-B39B-4158-85BB-0CE2420AE8BD}">
      <dsp:nvSpPr>
        <dsp:cNvPr id="0" name=""/>
        <dsp:cNvSpPr/>
      </dsp:nvSpPr>
      <dsp:spPr>
        <a:xfrm>
          <a:off x="0" y="88936"/>
          <a:ext cx="8424863" cy="49139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ES" sz="2100" b="1" kern="1200" dirty="0" smtClean="0"/>
            <a:t>Sociedades Financieras Populares (SOFIPOS)</a:t>
          </a:r>
          <a:endParaRPr lang="es-MX" sz="2100" kern="1200" dirty="0"/>
        </a:p>
      </dsp:txBody>
      <dsp:txXfrm>
        <a:off x="23988" y="112924"/>
        <a:ext cx="8376887" cy="443423"/>
      </dsp:txXfrm>
    </dsp:sp>
    <dsp:sp modelId="{78D7BF7D-6642-44D2-8E51-7BD320CEF9D6}">
      <dsp:nvSpPr>
        <dsp:cNvPr id="0" name=""/>
        <dsp:cNvSpPr/>
      </dsp:nvSpPr>
      <dsp:spPr>
        <a:xfrm>
          <a:off x="0" y="580336"/>
          <a:ext cx="8424863" cy="4781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489" tIns="26670" rIns="149352" bIns="26670" numCol="1" spcCol="1270" anchor="t" anchorCtr="0">
          <a:noAutofit/>
        </a:bodyPr>
        <a:lstStyle/>
        <a:p>
          <a:pPr marL="171450" lvl="1" indent="-171450" algn="just" defTabSz="711200">
            <a:lnSpc>
              <a:spcPct val="90000"/>
            </a:lnSpc>
            <a:spcBef>
              <a:spcPct val="0"/>
            </a:spcBef>
            <a:spcAft>
              <a:spcPct val="20000"/>
            </a:spcAft>
            <a:buChar char="••"/>
          </a:pPr>
          <a:r>
            <a:rPr lang="es-ES" sz="1600" kern="1200" dirty="0" smtClean="0"/>
            <a:t>Son sociedades anónimas constituidas y que operan bajo la Ley General de Sociedades Mercantiles y la Ley de Ahorro y Crédito Popular</a:t>
          </a:r>
          <a:endParaRPr lang="es-MX" sz="1600" kern="1200" dirty="0"/>
        </a:p>
      </dsp:txBody>
      <dsp:txXfrm>
        <a:off x="0" y="580336"/>
        <a:ext cx="8424863" cy="478170"/>
      </dsp:txXfrm>
    </dsp:sp>
    <dsp:sp modelId="{CCA972A8-2F69-4D92-AA1A-BF3C1F294E33}">
      <dsp:nvSpPr>
        <dsp:cNvPr id="0" name=""/>
        <dsp:cNvSpPr/>
      </dsp:nvSpPr>
      <dsp:spPr>
        <a:xfrm>
          <a:off x="0" y="1058506"/>
          <a:ext cx="8424863" cy="49139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ES" sz="2100" b="1" kern="1200" dirty="0" smtClean="0"/>
            <a:t>Sociedades Financieras Comunitarias (SOFINCOS)</a:t>
          </a:r>
          <a:endParaRPr lang="es-MX" sz="2100" kern="1200" dirty="0"/>
        </a:p>
      </dsp:txBody>
      <dsp:txXfrm>
        <a:off x="23988" y="1082494"/>
        <a:ext cx="8376887" cy="443423"/>
      </dsp:txXfrm>
    </dsp:sp>
    <dsp:sp modelId="{2BB0E830-EF39-428C-ABFB-8B017797057C}">
      <dsp:nvSpPr>
        <dsp:cNvPr id="0" name=""/>
        <dsp:cNvSpPr/>
      </dsp:nvSpPr>
      <dsp:spPr>
        <a:xfrm>
          <a:off x="0" y="1549906"/>
          <a:ext cx="8424863" cy="912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489" tIns="26670" rIns="149352" bIns="26670" numCol="1" spcCol="1270" anchor="t" anchorCtr="0">
          <a:noAutofit/>
        </a:bodyPr>
        <a:lstStyle/>
        <a:p>
          <a:pPr marL="171450" lvl="1" indent="-171450" algn="just" defTabSz="711200">
            <a:lnSpc>
              <a:spcPct val="90000"/>
            </a:lnSpc>
            <a:spcBef>
              <a:spcPct val="0"/>
            </a:spcBef>
            <a:spcAft>
              <a:spcPct val="20000"/>
            </a:spcAft>
            <a:buChar char="••"/>
          </a:pPr>
          <a:r>
            <a:rPr lang="es-ES" sz="1600" kern="1200" dirty="0" smtClean="0"/>
            <a:t>Son sociedades anónimas constituidas y que operan bajo la Ley General de Sociedades Mercantiles y la Ley de Ahorro y Crédito Popular que tiene por objeto apoyar el desarrollo de actividades productivas del sector rural, a favor de personas que residan en zonas rurales</a:t>
          </a:r>
          <a:endParaRPr lang="es-MX" sz="1600" kern="1200" dirty="0"/>
        </a:p>
      </dsp:txBody>
      <dsp:txXfrm>
        <a:off x="0" y="1549906"/>
        <a:ext cx="8424863" cy="912870"/>
      </dsp:txXfrm>
    </dsp:sp>
    <dsp:sp modelId="{74B08B51-8BAE-4E1B-8C0F-465EEF37B2CF}">
      <dsp:nvSpPr>
        <dsp:cNvPr id="0" name=""/>
        <dsp:cNvSpPr/>
      </dsp:nvSpPr>
      <dsp:spPr>
        <a:xfrm>
          <a:off x="0" y="2462776"/>
          <a:ext cx="8424863" cy="491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ES" sz="2100" kern="1200" dirty="0" smtClean="0"/>
            <a:t>Organismo de integración financiera rural</a:t>
          </a:r>
          <a:endParaRPr lang="es-MX" sz="2100" kern="1200" dirty="0"/>
        </a:p>
      </dsp:txBody>
      <dsp:txXfrm>
        <a:off x="23988" y="2486764"/>
        <a:ext cx="8376887" cy="443423"/>
      </dsp:txXfrm>
    </dsp:sp>
    <dsp:sp modelId="{5ED2B401-535F-4296-8CC8-D236E6AC7E73}">
      <dsp:nvSpPr>
        <dsp:cNvPr id="0" name=""/>
        <dsp:cNvSpPr/>
      </dsp:nvSpPr>
      <dsp:spPr>
        <a:xfrm>
          <a:off x="0" y="2954176"/>
          <a:ext cx="8424863" cy="684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489" tIns="26670" rIns="149352" bIns="26670" numCol="1" spcCol="1270" anchor="t" anchorCtr="0">
          <a:noAutofit/>
        </a:bodyPr>
        <a:lstStyle/>
        <a:p>
          <a:pPr marL="171450" lvl="1" indent="-171450" algn="just" defTabSz="711200">
            <a:lnSpc>
              <a:spcPct val="90000"/>
            </a:lnSpc>
            <a:spcBef>
              <a:spcPct val="0"/>
            </a:spcBef>
            <a:spcAft>
              <a:spcPct val="20000"/>
            </a:spcAft>
            <a:buChar char="••"/>
          </a:pPr>
          <a:r>
            <a:rPr lang="es-ES" sz="1600" kern="1200" dirty="0" smtClean="0"/>
            <a:t>Es la persona moral autorizada por la CNBV, para promover la integración operativa de las Sociedades Financieras Comunitarias, en los términos de la Ley de Ahorro y Crédito Popular</a:t>
          </a:r>
          <a:endParaRPr lang="es-MX" sz="1600" kern="1200" dirty="0"/>
        </a:p>
      </dsp:txBody>
      <dsp:txXfrm>
        <a:off x="0" y="2954176"/>
        <a:ext cx="8424863" cy="684652"/>
      </dsp:txXfrm>
    </dsp:sp>
    <dsp:sp modelId="{851D493F-2A6D-421E-9F70-F8FD16A1A184}">
      <dsp:nvSpPr>
        <dsp:cNvPr id="0" name=""/>
        <dsp:cNvSpPr/>
      </dsp:nvSpPr>
      <dsp:spPr>
        <a:xfrm>
          <a:off x="0" y="3638828"/>
          <a:ext cx="8424863" cy="49139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ES" sz="2100" b="1" kern="1200" dirty="0" smtClean="0"/>
            <a:t>Sociedades Cooperativas de Ahorro y Préstamo (SOCAPS)</a:t>
          </a:r>
          <a:endParaRPr lang="es-MX" sz="2100" kern="1200" dirty="0"/>
        </a:p>
      </dsp:txBody>
      <dsp:txXfrm>
        <a:off x="23988" y="3662816"/>
        <a:ext cx="8376887" cy="443423"/>
      </dsp:txXfrm>
    </dsp:sp>
    <dsp:sp modelId="{21767DB2-F734-47F4-B8CD-5E08A8C9675B}">
      <dsp:nvSpPr>
        <dsp:cNvPr id="0" name=""/>
        <dsp:cNvSpPr/>
      </dsp:nvSpPr>
      <dsp:spPr>
        <a:xfrm>
          <a:off x="0" y="4130228"/>
          <a:ext cx="8424863" cy="1108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489" tIns="26670" rIns="149352" bIns="26670" numCol="1" spcCol="1270" anchor="t" anchorCtr="0">
          <a:noAutofit/>
        </a:bodyPr>
        <a:lstStyle/>
        <a:p>
          <a:pPr marL="171450" lvl="1" indent="-171450" algn="just" defTabSz="711200">
            <a:lnSpc>
              <a:spcPct val="90000"/>
            </a:lnSpc>
            <a:spcBef>
              <a:spcPct val="0"/>
            </a:spcBef>
            <a:spcAft>
              <a:spcPct val="20000"/>
            </a:spcAft>
            <a:buChar char="••"/>
          </a:pPr>
          <a:r>
            <a:rPr lang="es-ES" sz="1600" kern="1200" dirty="0" smtClean="0"/>
            <a:t>Son sociedades organizadas conforme a la Ley General de Sociedades Cooperativas y a la Ley para Regular las Actividades de las Sociedades Cooperativas de Ahorro y Préstamo, que tienen por objeto realizar operaciones de ahorro y préstamo con sus socios, sin ánimo especulativo y reconociendo que no son intermediarios financieros con fines de lucro.</a:t>
          </a:r>
          <a:endParaRPr lang="es-MX" sz="1600" kern="1200" dirty="0"/>
        </a:p>
      </dsp:txBody>
      <dsp:txXfrm>
        <a:off x="0" y="4130228"/>
        <a:ext cx="8424863" cy="11084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C3EEB-AB53-462B-B97D-AC0E9A8BDC88}">
      <dsp:nvSpPr>
        <dsp:cNvPr id="0" name=""/>
        <dsp:cNvSpPr/>
      </dsp:nvSpPr>
      <dsp:spPr>
        <a:xfrm>
          <a:off x="0" y="10820"/>
          <a:ext cx="8204200" cy="6446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ES" sz="2800" b="1" kern="1200" dirty="0" smtClean="0"/>
            <a:t>Organizaciones Auxiliares del Crédito</a:t>
          </a:r>
          <a:endParaRPr lang="es-MX" sz="2800" kern="1200" dirty="0"/>
        </a:p>
      </dsp:txBody>
      <dsp:txXfrm>
        <a:off x="31470" y="42290"/>
        <a:ext cx="8141260" cy="581730"/>
      </dsp:txXfrm>
    </dsp:sp>
    <dsp:sp modelId="{83F01194-E481-4199-B062-9C5A4A87324A}">
      <dsp:nvSpPr>
        <dsp:cNvPr id="0" name=""/>
        <dsp:cNvSpPr/>
      </dsp:nvSpPr>
      <dsp:spPr>
        <a:xfrm>
          <a:off x="0" y="655490"/>
          <a:ext cx="8204200" cy="48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483"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ES" sz="2000" b="0" kern="1200" dirty="0" smtClean="0"/>
            <a:t>Almacenes Generales de Depósito</a:t>
          </a:r>
          <a:endParaRPr lang="es-MX" sz="3600" b="0" kern="1200" dirty="0"/>
        </a:p>
      </dsp:txBody>
      <dsp:txXfrm>
        <a:off x="0" y="655490"/>
        <a:ext cx="8204200" cy="480240"/>
      </dsp:txXfrm>
    </dsp:sp>
    <dsp:sp modelId="{68EA80D5-EEE1-473B-8D04-E5FB29C2F295}">
      <dsp:nvSpPr>
        <dsp:cNvPr id="0" name=""/>
        <dsp:cNvSpPr/>
      </dsp:nvSpPr>
      <dsp:spPr>
        <a:xfrm>
          <a:off x="0" y="1135730"/>
          <a:ext cx="8204200" cy="64467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MX" sz="2800" b="1" kern="1200" dirty="0" smtClean="0"/>
            <a:t>Actividades Auxiliares del Crédito</a:t>
          </a:r>
          <a:endParaRPr lang="es-MX" sz="2800" kern="1200" dirty="0"/>
        </a:p>
      </dsp:txBody>
      <dsp:txXfrm>
        <a:off x="31470" y="1167200"/>
        <a:ext cx="8141260" cy="581730"/>
      </dsp:txXfrm>
    </dsp:sp>
    <dsp:sp modelId="{4314AC37-85D3-4E3C-96E1-049D4B4A2272}">
      <dsp:nvSpPr>
        <dsp:cNvPr id="0" name=""/>
        <dsp:cNvSpPr/>
      </dsp:nvSpPr>
      <dsp:spPr>
        <a:xfrm>
          <a:off x="0" y="1780400"/>
          <a:ext cx="8204200" cy="12906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483"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MX" sz="2000" b="0" kern="1200" dirty="0" smtClean="0"/>
            <a:t>Casas de Cambio</a:t>
          </a:r>
          <a:endParaRPr lang="es-MX" sz="2000" b="0" kern="1200" dirty="0"/>
        </a:p>
        <a:p>
          <a:pPr marL="228600" lvl="1" indent="-228600" algn="l" defTabSz="889000">
            <a:lnSpc>
              <a:spcPct val="90000"/>
            </a:lnSpc>
            <a:spcBef>
              <a:spcPct val="0"/>
            </a:spcBef>
            <a:spcAft>
              <a:spcPct val="20000"/>
            </a:spcAft>
            <a:buChar char="••"/>
          </a:pPr>
          <a:r>
            <a:rPr lang="es-MX" sz="2000" b="0" kern="1200" dirty="0" smtClean="0"/>
            <a:t>Arrendamiento Financiero </a:t>
          </a:r>
          <a:endParaRPr lang="es-MX" sz="2000" b="0" kern="1200" dirty="0"/>
        </a:p>
        <a:p>
          <a:pPr marL="228600" lvl="1" indent="-228600" algn="l" defTabSz="889000">
            <a:lnSpc>
              <a:spcPct val="90000"/>
            </a:lnSpc>
            <a:spcBef>
              <a:spcPct val="0"/>
            </a:spcBef>
            <a:spcAft>
              <a:spcPct val="20000"/>
            </a:spcAft>
            <a:buChar char="••"/>
          </a:pPr>
          <a:r>
            <a:rPr lang="es-MX" sz="2000" b="0" kern="1200" dirty="0" smtClean="0"/>
            <a:t>Factoraje Financiero</a:t>
          </a:r>
          <a:endParaRPr lang="es-MX" sz="2000" b="0" kern="1200" dirty="0"/>
        </a:p>
        <a:p>
          <a:pPr marL="228600" lvl="1" indent="-228600" algn="l" defTabSz="889000">
            <a:lnSpc>
              <a:spcPct val="90000"/>
            </a:lnSpc>
            <a:spcBef>
              <a:spcPct val="0"/>
            </a:spcBef>
            <a:spcAft>
              <a:spcPct val="20000"/>
            </a:spcAft>
            <a:buChar char="••"/>
          </a:pPr>
          <a:r>
            <a:rPr lang="es-MX" sz="2000" b="0" kern="1200" dirty="0" smtClean="0"/>
            <a:t>Transmisión de fondos</a:t>
          </a:r>
          <a:endParaRPr lang="es-MX" sz="2000" b="0" kern="1200" dirty="0"/>
        </a:p>
      </dsp:txBody>
      <dsp:txXfrm>
        <a:off x="0" y="1780400"/>
        <a:ext cx="8204200" cy="129064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572220-9D54-480E-81FA-CDA2B0101547}" type="datetimeFigureOut">
              <a:rPr lang="es-MX" smtClean="0"/>
              <a:t>12/10/2016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7CFBC1-890D-4A3F-8B3D-A2E053D29C4B}" type="slidenum">
              <a:rPr lang="es-MX" smtClean="0"/>
              <a:t>‹Nº›</a:t>
            </a:fld>
            <a:endParaRPr lang="es-MX"/>
          </a:p>
        </p:txBody>
      </p:sp>
    </p:spTree>
    <p:extLst>
      <p:ext uri="{BB962C8B-B14F-4D97-AF65-F5344CB8AC3E}">
        <p14:creationId xmlns:p14="http://schemas.microsoft.com/office/powerpoint/2010/main" val="106807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A37CFBC1-890D-4A3F-8B3D-A2E053D29C4B}" type="slidenum">
              <a:rPr lang="es-MX" smtClean="0"/>
              <a:t>28</a:t>
            </a:fld>
            <a:endParaRPr lang="es-MX"/>
          </a:p>
        </p:txBody>
      </p:sp>
    </p:spTree>
    <p:extLst>
      <p:ext uri="{BB962C8B-B14F-4D97-AF65-F5344CB8AC3E}">
        <p14:creationId xmlns:p14="http://schemas.microsoft.com/office/powerpoint/2010/main" val="1790338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A37CFBC1-890D-4A3F-8B3D-A2E053D29C4B}" type="slidenum">
              <a:rPr lang="es-MX" smtClean="0"/>
              <a:t>37</a:t>
            </a:fld>
            <a:endParaRPr lang="es-MX"/>
          </a:p>
        </p:txBody>
      </p:sp>
    </p:spTree>
    <p:extLst>
      <p:ext uri="{BB962C8B-B14F-4D97-AF65-F5344CB8AC3E}">
        <p14:creationId xmlns:p14="http://schemas.microsoft.com/office/powerpoint/2010/main" val="831591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EE66B29-06DF-4531-A3CA-71239BB5A83A}" type="datetime1">
              <a:rPr lang="es-MX" smtClean="0">
                <a:solidFill>
                  <a:srgbClr val="DFDCB7"/>
                </a:solidFill>
              </a:rPr>
              <a:t>12/10/2016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2615830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2304BA2-7F8F-4D7B-85D7-EB41438DB741}" type="datetime1">
              <a:rPr lang="es-MX" smtClean="0">
                <a:solidFill>
                  <a:srgbClr val="DFDCB7"/>
                </a:solidFill>
              </a:rPr>
              <a:t>12/10/2016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3697934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726FE29-68C3-4EA8-93B1-171FA088B899}" type="datetime1">
              <a:rPr lang="es-MX" smtClean="0">
                <a:solidFill>
                  <a:srgbClr val="DFDCB7"/>
                </a:solidFill>
              </a:rPr>
              <a:t>12/10/2016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506822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DAC29B9-D3DC-48F5-83BC-95C265467207}" type="datetime1">
              <a:rPr lang="es-MX" smtClean="0">
                <a:solidFill>
                  <a:srgbClr val="EEECE1"/>
                </a:solidFill>
              </a:rPr>
              <a:t>12/10/2016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7337634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2B7F3CE-45F1-4C9F-AE7A-0CAC784CA014}" type="datetime1">
              <a:rPr lang="es-MX" smtClean="0">
                <a:solidFill>
                  <a:srgbClr val="EEECE1"/>
                </a:solidFill>
              </a:rPr>
              <a:t>12/10/2016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202647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266419C-47D4-449D-99C6-955E144A3CEC}" type="datetime1">
              <a:rPr lang="es-MX" smtClean="0">
                <a:solidFill>
                  <a:srgbClr val="EEECE1"/>
                </a:solidFill>
              </a:rPr>
              <a:t>12/10/2016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4479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7331A1A-2E0D-4CCF-AFA0-474BED27F238}" type="datetime1">
              <a:rPr lang="es-MX" smtClean="0">
                <a:solidFill>
                  <a:srgbClr val="EEECE1"/>
                </a:solidFill>
              </a:rPr>
              <a:t>12/10/2016</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674987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92A88039-79DF-4613-B9EA-C4948E851297}" type="datetime1">
              <a:rPr lang="es-MX" smtClean="0">
                <a:solidFill>
                  <a:srgbClr val="EEECE1"/>
                </a:solidFill>
              </a:rPr>
              <a:t>12/10/2016</a:t>
            </a:fld>
            <a:endParaRPr lang="es-MX">
              <a:solidFill>
                <a:srgbClr val="EEECE1"/>
              </a:solidFill>
            </a:endParaRPr>
          </a:p>
        </p:txBody>
      </p:sp>
      <p:sp>
        <p:nvSpPr>
          <p:cNvPr id="8" name="Footer Placeholder 7"/>
          <p:cNvSpPr>
            <a:spLocks noGrp="1"/>
          </p:cNvSpPr>
          <p:nvPr>
            <p:ph type="ftr" sz="quarter" idx="11"/>
          </p:nvPr>
        </p:nvSpPr>
        <p:spPr/>
        <p:txBody>
          <a:bodyPr/>
          <a:lstStyle/>
          <a:p>
            <a:endParaRPr lang="es-MX">
              <a:solidFill>
                <a:srgbClr val="EEECE1"/>
              </a:solidFill>
            </a:endParaRPr>
          </a:p>
        </p:txBody>
      </p:sp>
      <p:sp>
        <p:nvSpPr>
          <p:cNvPr id="9" name="Slide Number Placeholder 8"/>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3146968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290F28EE-CD7D-46A6-8916-904C7459EDCE}" type="datetime1">
              <a:rPr lang="es-MX" smtClean="0">
                <a:solidFill>
                  <a:srgbClr val="EEECE1"/>
                </a:solidFill>
              </a:rPr>
              <a:t>12/10/2016</a:t>
            </a:fld>
            <a:endParaRPr lang="es-MX">
              <a:solidFill>
                <a:srgbClr val="EEECE1"/>
              </a:solidFill>
            </a:endParaRPr>
          </a:p>
        </p:txBody>
      </p:sp>
      <p:sp>
        <p:nvSpPr>
          <p:cNvPr id="4" name="Footer Placeholder 3"/>
          <p:cNvSpPr>
            <a:spLocks noGrp="1"/>
          </p:cNvSpPr>
          <p:nvPr>
            <p:ph type="ftr" sz="quarter" idx="11"/>
          </p:nvPr>
        </p:nvSpPr>
        <p:spPr/>
        <p:txBody>
          <a:bodyPr/>
          <a:lstStyle/>
          <a:p>
            <a:endParaRPr lang="es-MX">
              <a:solidFill>
                <a:srgbClr val="EEECE1"/>
              </a:solidFill>
            </a:endParaRPr>
          </a:p>
        </p:txBody>
      </p:sp>
      <p:sp>
        <p:nvSpPr>
          <p:cNvPr id="5" name="Slide Number Placeholder 4"/>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4604895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A63313-B426-4B4F-B3CF-CF3553D4631C}" type="datetime1">
              <a:rPr lang="es-MX" smtClean="0">
                <a:solidFill>
                  <a:srgbClr val="EEECE1"/>
                </a:solidFill>
              </a:rPr>
              <a:t>12/10/2016</a:t>
            </a:fld>
            <a:endParaRPr lang="es-MX">
              <a:solidFill>
                <a:srgbClr val="EEECE1"/>
              </a:solidFill>
            </a:endParaRPr>
          </a:p>
        </p:txBody>
      </p:sp>
      <p:sp>
        <p:nvSpPr>
          <p:cNvPr id="3" name="Footer Placeholder 2"/>
          <p:cNvSpPr>
            <a:spLocks noGrp="1"/>
          </p:cNvSpPr>
          <p:nvPr>
            <p:ph type="ftr" sz="quarter" idx="11"/>
          </p:nvPr>
        </p:nvSpPr>
        <p:spPr/>
        <p:txBody>
          <a:bodyPr/>
          <a:lstStyle/>
          <a:p>
            <a:endParaRPr lang="es-MX">
              <a:solidFill>
                <a:srgbClr val="EEECE1"/>
              </a:solidFill>
            </a:endParaRPr>
          </a:p>
        </p:txBody>
      </p:sp>
      <p:sp>
        <p:nvSpPr>
          <p:cNvPr id="4" name="Slide Number Placeholder 3"/>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2462049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0D0CF5-113C-45A9-B73D-741B9665FEB9}" type="datetime1">
              <a:rPr lang="es-MX" smtClean="0">
                <a:solidFill>
                  <a:srgbClr val="EEECE1"/>
                </a:solidFill>
              </a:rPr>
              <a:t>12/10/2016</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933673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CD89B8A-6F59-49D8-94C7-B782AB072A2A}" type="datetime1">
              <a:rPr lang="es-MX" smtClean="0">
                <a:solidFill>
                  <a:srgbClr val="DFDCB7"/>
                </a:solidFill>
              </a:rPr>
              <a:t>12/10/2016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14079903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EC0635C-4E97-4363-A053-87B0D663F0FC}" type="datetime1">
              <a:rPr lang="es-MX" smtClean="0">
                <a:solidFill>
                  <a:srgbClr val="EEECE1"/>
                </a:solidFill>
              </a:rPr>
              <a:t>12/10/2016</a:t>
            </a:fld>
            <a:endParaRPr lang="es-MX">
              <a:solidFill>
                <a:srgbClr val="EEECE1"/>
              </a:solidFill>
            </a:endParaRPr>
          </a:p>
        </p:txBody>
      </p:sp>
      <p:sp>
        <p:nvSpPr>
          <p:cNvPr id="9" name="Slide Number Placeholder 8"/>
          <p:cNvSpPr>
            <a:spLocks noGrp="1"/>
          </p:cNvSpPr>
          <p:nvPr>
            <p:ph type="sldNum" sz="quarter" idx="11"/>
          </p:nvPr>
        </p:nvSpPr>
        <p:spPr/>
        <p:txBody>
          <a:bodyPr/>
          <a:lstStyle/>
          <a:p>
            <a:fld id="{559A74B9-CAFF-4650-A221-91685748E060}"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EEECE1"/>
              </a:solidFill>
            </a:endParaRPr>
          </a:p>
        </p:txBody>
      </p:sp>
    </p:spTree>
    <p:extLst>
      <p:ext uri="{BB962C8B-B14F-4D97-AF65-F5344CB8AC3E}">
        <p14:creationId xmlns:p14="http://schemas.microsoft.com/office/powerpoint/2010/main" val="38814566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415C142-4F03-40FC-B95E-01FDC59200BD}" type="datetime1">
              <a:rPr lang="es-MX" smtClean="0">
                <a:solidFill>
                  <a:srgbClr val="EEECE1"/>
                </a:solidFill>
              </a:rPr>
              <a:t>12/10/2016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740927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1819F05-9B47-44EB-B313-62B5F0941030}" type="datetime1">
              <a:rPr lang="es-MX" smtClean="0">
                <a:solidFill>
                  <a:srgbClr val="EEECE1"/>
                </a:solidFill>
              </a:rPr>
              <a:t>12/10/2016</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681247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20910A-FA69-4810-970D-566CDC4C4014}" type="datetime1">
              <a:rPr lang="es-MX" smtClean="0">
                <a:solidFill>
                  <a:srgbClr val="DFDCB7"/>
                </a:solidFill>
              </a:rPr>
              <a:t>12/10/2016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2857403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065B390-6B3B-49CA-8398-52723D03AF3C}" type="datetime1">
              <a:rPr lang="es-MX" smtClean="0">
                <a:solidFill>
                  <a:srgbClr val="DFDCB7"/>
                </a:solidFill>
              </a:rPr>
              <a:t>12/10/2016</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2379784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1D4FF982-18F1-4FD6-A144-556997F4838F}" type="datetime1">
              <a:rPr lang="es-MX" smtClean="0">
                <a:solidFill>
                  <a:srgbClr val="DFDCB7"/>
                </a:solidFill>
              </a:rPr>
              <a:t>12/10/2016</a:t>
            </a:fld>
            <a:endParaRPr lang="es-MX">
              <a:solidFill>
                <a:srgbClr val="DFDCB7"/>
              </a:solidFill>
            </a:endParaRPr>
          </a:p>
        </p:txBody>
      </p:sp>
      <p:sp>
        <p:nvSpPr>
          <p:cNvPr id="8" name="Footer Placeholder 7"/>
          <p:cNvSpPr>
            <a:spLocks noGrp="1"/>
          </p:cNvSpPr>
          <p:nvPr>
            <p:ph type="ftr" sz="quarter" idx="11"/>
          </p:nvPr>
        </p:nvSpPr>
        <p:spPr/>
        <p:txBody>
          <a:bodyPr/>
          <a:lstStyle/>
          <a:p>
            <a:endParaRPr lang="es-MX">
              <a:solidFill>
                <a:srgbClr val="DFDCB7"/>
              </a:solidFill>
            </a:endParaRPr>
          </a:p>
        </p:txBody>
      </p:sp>
      <p:sp>
        <p:nvSpPr>
          <p:cNvPr id="9" name="Slide Number Placeholder 8"/>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2445499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9B673608-8CF3-4E6A-AF1A-72E303E6E4AD}" type="datetime1">
              <a:rPr lang="es-MX" smtClean="0">
                <a:solidFill>
                  <a:srgbClr val="DFDCB7"/>
                </a:solidFill>
              </a:rPr>
              <a:t>12/10/2016</a:t>
            </a:fld>
            <a:endParaRPr lang="es-MX">
              <a:solidFill>
                <a:srgbClr val="DFDCB7"/>
              </a:solidFill>
            </a:endParaRPr>
          </a:p>
        </p:txBody>
      </p:sp>
      <p:sp>
        <p:nvSpPr>
          <p:cNvPr id="4" name="Footer Placeholder 3"/>
          <p:cNvSpPr>
            <a:spLocks noGrp="1"/>
          </p:cNvSpPr>
          <p:nvPr>
            <p:ph type="ftr" sz="quarter" idx="11"/>
          </p:nvPr>
        </p:nvSpPr>
        <p:spPr/>
        <p:txBody>
          <a:bodyPr/>
          <a:lstStyle/>
          <a:p>
            <a:endParaRPr lang="es-MX">
              <a:solidFill>
                <a:srgbClr val="DFDCB7"/>
              </a:solidFill>
            </a:endParaRPr>
          </a:p>
        </p:txBody>
      </p:sp>
      <p:sp>
        <p:nvSpPr>
          <p:cNvPr id="5" name="Slide Number Placeholder 4"/>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1611309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1361DE-2D88-4A82-B140-1DD92D27256A}" type="datetime1">
              <a:rPr lang="es-MX" smtClean="0">
                <a:solidFill>
                  <a:srgbClr val="DFDCB7"/>
                </a:solidFill>
              </a:rPr>
              <a:t>12/10/2016</a:t>
            </a:fld>
            <a:endParaRPr lang="es-MX">
              <a:solidFill>
                <a:srgbClr val="DFDCB7"/>
              </a:solidFill>
            </a:endParaRPr>
          </a:p>
        </p:txBody>
      </p:sp>
      <p:sp>
        <p:nvSpPr>
          <p:cNvPr id="3" name="Footer Placeholder 2"/>
          <p:cNvSpPr>
            <a:spLocks noGrp="1"/>
          </p:cNvSpPr>
          <p:nvPr>
            <p:ph type="ftr" sz="quarter" idx="11"/>
          </p:nvPr>
        </p:nvSpPr>
        <p:spPr/>
        <p:txBody>
          <a:bodyPr/>
          <a:lstStyle/>
          <a:p>
            <a:endParaRPr lang="es-MX">
              <a:solidFill>
                <a:srgbClr val="DFDCB7"/>
              </a:solidFill>
            </a:endParaRPr>
          </a:p>
        </p:txBody>
      </p:sp>
      <p:sp>
        <p:nvSpPr>
          <p:cNvPr id="4" name="Slide Number Placeholder 3"/>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3163792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E818F85-056E-4663-A42C-4BB9AED07EB0}" type="datetime1">
              <a:rPr lang="es-MX" smtClean="0">
                <a:solidFill>
                  <a:srgbClr val="DFDCB7"/>
                </a:solidFill>
              </a:rPr>
              <a:t>12/10/2016</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114F6E14-26B7-447F-A4C5-187AB6119613}"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3523351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EE0B8A3-552E-4918-A859-6E2294EB7F70}" type="datetime1">
              <a:rPr lang="es-MX" smtClean="0">
                <a:solidFill>
                  <a:srgbClr val="DFDCB7"/>
                </a:solidFill>
              </a:rPr>
              <a:t>12/10/2016</a:t>
            </a:fld>
            <a:endParaRPr lang="es-MX">
              <a:solidFill>
                <a:srgbClr val="DFDCB7"/>
              </a:solidFill>
            </a:endParaRPr>
          </a:p>
        </p:txBody>
      </p:sp>
      <p:sp>
        <p:nvSpPr>
          <p:cNvPr id="9" name="Slide Number Placeholder 8"/>
          <p:cNvSpPr>
            <a:spLocks noGrp="1"/>
          </p:cNvSpPr>
          <p:nvPr>
            <p:ph type="sldNum" sz="quarter" idx="11"/>
          </p:nvPr>
        </p:nvSpPr>
        <p:spPr/>
        <p:txBody>
          <a:bodyPr/>
          <a:lstStyle/>
          <a:p>
            <a:fld id="{114F6E14-26B7-447F-A4C5-187AB6119613}"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DFDCB7"/>
              </a:solidFill>
            </a:endParaRPr>
          </a:p>
        </p:txBody>
      </p:sp>
    </p:spTree>
    <p:extLst>
      <p:ext uri="{BB962C8B-B14F-4D97-AF65-F5344CB8AC3E}">
        <p14:creationId xmlns:p14="http://schemas.microsoft.com/office/powerpoint/2010/main" val="3314439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14F6E14-26B7-447F-A4C5-187AB6119613}"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DFDCB7"/>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2C4ACBD5-1BDB-4C82-BFB1-7DF32535814B}" type="datetime1">
              <a:rPr lang="es-MX" smtClean="0">
                <a:solidFill>
                  <a:srgbClr val="DFDCB7"/>
                </a:solidFill>
              </a:rPr>
              <a:t>12/10/2016</a:t>
            </a:fld>
            <a:endParaRPr lang="es-MX">
              <a:solidFill>
                <a:srgbClr val="DFDCB7"/>
              </a:solidFill>
            </a:endParaRPr>
          </a:p>
        </p:txBody>
      </p:sp>
    </p:spTree>
    <p:extLst>
      <p:ext uri="{BB962C8B-B14F-4D97-AF65-F5344CB8AC3E}">
        <p14:creationId xmlns:p14="http://schemas.microsoft.com/office/powerpoint/2010/main" val="34791826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9A74B9-CAFF-4650-A221-91685748E060}"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EEECE1"/>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31AA30E5-8153-4B89-9C7F-D196904B5574}" type="datetime1">
              <a:rPr lang="es-MX" smtClean="0">
                <a:solidFill>
                  <a:srgbClr val="EEECE1"/>
                </a:solidFill>
              </a:rPr>
              <a:t>12/10/2016</a:t>
            </a:fld>
            <a:endParaRPr lang="es-MX">
              <a:solidFill>
                <a:srgbClr val="EEECE1"/>
              </a:solidFill>
            </a:endParaRPr>
          </a:p>
        </p:txBody>
      </p:sp>
    </p:spTree>
    <p:extLst>
      <p:ext uri="{BB962C8B-B14F-4D97-AF65-F5344CB8AC3E}">
        <p14:creationId xmlns:p14="http://schemas.microsoft.com/office/powerpoint/2010/main" val="40662025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2"/>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528048" y="3212976"/>
            <a:ext cx="3384376" cy="3240088"/>
          </a:xfrm>
          <a:prstGeom prst="rect">
            <a:avLst/>
          </a:prstGeom>
          <a:noFill/>
          <a:ln w="57150">
            <a:solidFill>
              <a:schemeClr val="accent2"/>
            </a:solidFill>
            <a:miter lim="800000"/>
            <a:headEnd/>
            <a:tailEnd/>
          </a:ln>
        </p:spPr>
      </p:pic>
      <p:sp>
        <p:nvSpPr>
          <p:cNvPr id="3" name="Marcador de número de diapositiva 2"/>
          <p:cNvSpPr>
            <a:spLocks noGrp="1"/>
          </p:cNvSpPr>
          <p:nvPr>
            <p:ph type="sldNum" sz="quarter" idx="12"/>
          </p:nvPr>
        </p:nvSpPr>
        <p:spPr/>
        <p:txBody>
          <a:bodyPr/>
          <a:lstStyle/>
          <a:p>
            <a:fld id="{559A74B9-CAFF-4650-A221-91685748E060}" type="slidenum">
              <a:rPr lang="es-MX" smtClean="0">
                <a:solidFill>
                  <a:schemeClr val="accent1"/>
                </a:solidFill>
              </a:rPr>
              <a:pPr/>
              <a:t>1</a:t>
            </a:fld>
            <a:endParaRPr lang="es-MX" dirty="0">
              <a:solidFill>
                <a:schemeClr val="accent1"/>
              </a:solidFill>
            </a:endParaRPr>
          </a:p>
        </p:txBody>
      </p:sp>
    </p:spTree>
    <p:extLst>
      <p:ext uri="{BB962C8B-B14F-4D97-AF65-F5344CB8AC3E}">
        <p14:creationId xmlns:p14="http://schemas.microsoft.com/office/powerpoint/2010/main" val="3621198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87705" y="2494025"/>
            <a:ext cx="7207623" cy="1754326"/>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smtClean="0">
                <a:ln w="0"/>
                <a:solidFill>
                  <a:schemeClr val="bg1"/>
                </a:solidFill>
              </a:rPr>
              <a:t>Entidades de Ahorro y Crédito Popular</a:t>
            </a:r>
            <a:endParaRPr lang="es-ES" sz="5400" b="1" dirty="0">
              <a:ln w="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10</a:t>
            </a:fld>
            <a:endParaRPr lang="es-MX"/>
          </a:p>
        </p:txBody>
      </p:sp>
    </p:spTree>
    <p:extLst>
      <p:ext uri="{BB962C8B-B14F-4D97-AF65-F5344CB8AC3E}">
        <p14:creationId xmlns:p14="http://schemas.microsoft.com/office/powerpoint/2010/main" val="32810082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4014" y="341784"/>
            <a:ext cx="9993086" cy="782960"/>
          </a:xfrm>
          <a:solidFill>
            <a:schemeClr val="accent2"/>
          </a:solidFill>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s-ES" b="1" dirty="0" smtClean="0">
                <a:solidFill>
                  <a:schemeClr val="bg1"/>
                </a:solidFill>
              </a:rPr>
              <a:t>Entidades de Ahorro y Crédito Popular.</a:t>
            </a:r>
            <a:endParaRPr lang="es-MX" dirty="0">
              <a:solidFill>
                <a:schemeClr val="bg1"/>
              </a:solidFill>
            </a:endParaRPr>
          </a:p>
        </p:txBody>
      </p:sp>
      <p:sp>
        <p:nvSpPr>
          <p:cNvPr id="3" name="2 Marcador de contenido"/>
          <p:cNvSpPr>
            <a:spLocks noGrp="1"/>
          </p:cNvSpPr>
          <p:nvPr>
            <p:ph idx="1"/>
          </p:nvPr>
        </p:nvSpPr>
        <p:spPr>
          <a:xfrm>
            <a:off x="1094014" y="1311095"/>
            <a:ext cx="9993085" cy="1203508"/>
          </a:xfrm>
        </p:spPr>
        <p:txBody>
          <a:bodyPr>
            <a:normAutofit/>
          </a:bodyPr>
          <a:lstStyle/>
          <a:p>
            <a:pPr marL="114300" indent="0" algn="just">
              <a:buNone/>
            </a:pPr>
            <a:r>
              <a:rPr lang="es-MX" b="1" dirty="0">
                <a:latin typeface="Arial" pitchFamily="34" charset="0"/>
                <a:cs typeface="Arial" pitchFamily="34" charset="0"/>
              </a:rPr>
              <a:t>El Sector de Ahorro y Crédito Popular proporciona una oportunidad para otorgar servicios financieros a los sectores y comunidades de México que se encuentran alejadas.</a:t>
            </a:r>
          </a:p>
        </p:txBody>
      </p:sp>
      <p:sp>
        <p:nvSpPr>
          <p:cNvPr id="4" name="3 CuadroTexto"/>
          <p:cNvSpPr txBox="1"/>
          <p:nvPr/>
        </p:nvSpPr>
        <p:spPr>
          <a:xfrm>
            <a:off x="1072775" y="2539334"/>
            <a:ext cx="4769225" cy="3416320"/>
          </a:xfrm>
          <a:prstGeom prst="rect">
            <a:avLst/>
          </a:prstGeom>
          <a:solidFill>
            <a:schemeClr val="accent6">
              <a:lumMod val="40000"/>
              <a:lumOff val="60000"/>
            </a:schemeClr>
          </a:solidFill>
        </p:spPr>
        <p:txBody>
          <a:bodyPr wrap="square" rtlCol="0">
            <a:spAutoFit/>
          </a:bodyPr>
          <a:lstStyle/>
          <a:p>
            <a:pPr marR="494665" algn="just">
              <a:spcAft>
                <a:spcPts val="0"/>
              </a:spcAft>
            </a:pPr>
            <a:r>
              <a:rPr lang="es-MX" dirty="0">
                <a:latin typeface="Arial" panose="020B0604020202020204" pitchFamily="34" charset="0"/>
                <a:ea typeface="Times New Roman" panose="02020603050405020304" pitchFamily="18" charset="0"/>
              </a:rPr>
              <a:t>Estas sociedades hacen lo siguiente:</a:t>
            </a:r>
            <a:endParaRPr lang="es-MX" sz="2000" dirty="0">
              <a:latin typeface="Times New Roman" panose="02020603050405020304" pitchFamily="18" charset="0"/>
              <a:ea typeface="Times New Roman" panose="02020603050405020304" pitchFamily="18" charset="0"/>
            </a:endParaRPr>
          </a:p>
          <a:p>
            <a:pPr marL="285750" marR="494665" indent="-285750" algn="just">
              <a:spcAft>
                <a:spcPts val="0"/>
              </a:spcAft>
              <a:buFont typeface="Arial" panose="020B0604020202020204" pitchFamily="34" charset="0"/>
              <a:buChar char="•"/>
            </a:pPr>
            <a:r>
              <a:rPr lang="es-ES" dirty="0" smtClean="0">
                <a:latin typeface="Arial" panose="020B0604020202020204" pitchFamily="34" charset="0"/>
                <a:ea typeface="Calibri"/>
                <a:cs typeface="Times New Roman" panose="02020603050405020304" pitchFamily="18" charset="0"/>
              </a:rPr>
              <a:t>Facilitan </a:t>
            </a:r>
            <a:r>
              <a:rPr lang="es-ES" dirty="0">
                <a:latin typeface="Arial" panose="020B0604020202020204" pitchFamily="34" charset="0"/>
                <a:ea typeface="Calibri"/>
                <a:cs typeface="Times New Roman" panose="02020603050405020304" pitchFamily="18" charset="0"/>
              </a:rPr>
              <a:t>a sus miembros el acceso al crédito</a:t>
            </a:r>
            <a:endParaRPr lang="es-MX" dirty="0">
              <a:latin typeface="Calibri"/>
              <a:ea typeface="Calibri"/>
              <a:cs typeface="Times New Roman" panose="02020603050405020304" pitchFamily="18" charset="0"/>
            </a:endParaRPr>
          </a:p>
          <a:p>
            <a:pPr marL="285750" marR="494665" lvl="0" indent="-285750" algn="just">
              <a:spcAft>
                <a:spcPts val="0"/>
              </a:spcAft>
              <a:buFont typeface="Arial" panose="020B0604020202020204" pitchFamily="34" charset="0"/>
              <a:buChar char="•"/>
            </a:pPr>
            <a:r>
              <a:rPr lang="es-ES" dirty="0">
                <a:latin typeface="Arial" panose="020B0604020202020204" pitchFamily="34" charset="0"/>
                <a:ea typeface="Calibri"/>
                <a:cs typeface="Times New Roman" panose="02020603050405020304" pitchFamily="18" charset="0"/>
              </a:rPr>
              <a:t>Fomentan el ahorro y el crédito popular</a:t>
            </a:r>
            <a:endParaRPr lang="es-MX" dirty="0">
              <a:latin typeface="Calibri"/>
              <a:ea typeface="Calibri"/>
              <a:cs typeface="Times New Roman" panose="02020603050405020304" pitchFamily="18" charset="0"/>
            </a:endParaRPr>
          </a:p>
          <a:p>
            <a:pPr marL="285750" marR="494665" lvl="0" indent="-285750" algn="just">
              <a:spcAft>
                <a:spcPts val="0"/>
              </a:spcAft>
              <a:buFont typeface="Arial" panose="020B0604020202020204" pitchFamily="34" charset="0"/>
              <a:buChar char="•"/>
            </a:pPr>
            <a:r>
              <a:rPr lang="es-ES" dirty="0">
                <a:latin typeface="Arial" panose="020B0604020202020204" pitchFamily="34" charset="0"/>
                <a:ea typeface="Calibri"/>
                <a:cs typeface="Times New Roman" panose="02020603050405020304" pitchFamily="18" charset="0"/>
              </a:rPr>
              <a:t>Apoyan el financiamiento de micro, pequeñas y medianas empresas</a:t>
            </a:r>
            <a:endParaRPr lang="es-MX" dirty="0">
              <a:latin typeface="Calibri"/>
              <a:ea typeface="Calibri"/>
              <a:cs typeface="Times New Roman" panose="02020603050405020304" pitchFamily="18" charset="0"/>
            </a:endParaRPr>
          </a:p>
          <a:p>
            <a:pPr marL="285750" marR="494665" lvl="0" indent="-285750" algn="just">
              <a:spcAft>
                <a:spcPts val="0"/>
              </a:spcAft>
              <a:buFont typeface="Arial" panose="020B0604020202020204" pitchFamily="34" charset="0"/>
              <a:buChar char="•"/>
            </a:pPr>
            <a:r>
              <a:rPr lang="es-ES" dirty="0">
                <a:latin typeface="Arial" panose="020B0604020202020204" pitchFamily="34" charset="0"/>
                <a:ea typeface="Calibri"/>
                <a:cs typeface="Times New Roman" panose="02020603050405020304" pitchFamily="18" charset="0"/>
              </a:rPr>
              <a:t>Propician la superación económica y social,</a:t>
            </a:r>
            <a:endParaRPr lang="es-MX" dirty="0">
              <a:latin typeface="Calibri"/>
              <a:ea typeface="Calibri"/>
              <a:cs typeface="Times New Roman" panose="02020603050405020304" pitchFamily="18" charset="0"/>
            </a:endParaRPr>
          </a:p>
          <a:p>
            <a:pPr marL="285750" marR="494665" lvl="0" indent="-285750" algn="just">
              <a:spcAft>
                <a:spcPts val="0"/>
              </a:spcAft>
              <a:buFont typeface="Arial" panose="020B0604020202020204" pitchFamily="34" charset="0"/>
              <a:buChar char="•"/>
            </a:pPr>
            <a:r>
              <a:rPr lang="es-ES" dirty="0">
                <a:latin typeface="Arial" panose="020B0604020202020204" pitchFamily="34" charset="0"/>
                <a:ea typeface="Calibri"/>
                <a:cs typeface="Times New Roman" panose="02020603050405020304" pitchFamily="18" charset="0"/>
              </a:rPr>
              <a:t>Buscan el bienestar de sus miembros y de las comunidades en que </a:t>
            </a:r>
            <a:r>
              <a:rPr lang="es-ES" dirty="0" smtClean="0">
                <a:latin typeface="Arial" panose="020B0604020202020204" pitchFamily="34" charset="0"/>
                <a:ea typeface="Calibri"/>
                <a:cs typeface="Times New Roman" panose="02020603050405020304" pitchFamily="18" charset="0"/>
              </a:rPr>
              <a:t>operan</a:t>
            </a:r>
            <a:r>
              <a:rPr lang="es-MX" b="1" dirty="0" smtClean="0">
                <a:solidFill>
                  <a:schemeClr val="bg2">
                    <a:lumMod val="20000"/>
                    <a:lumOff val="80000"/>
                  </a:schemeClr>
                </a:solidFill>
                <a:latin typeface="Arial" pitchFamily="34" charset="0"/>
                <a:cs typeface="Arial" pitchFamily="34" charset="0"/>
              </a:rPr>
              <a:t> </a:t>
            </a:r>
            <a:endParaRPr lang="es-MX" b="1" dirty="0">
              <a:solidFill>
                <a:schemeClr val="bg2">
                  <a:lumMod val="20000"/>
                  <a:lumOff val="80000"/>
                </a:schemeClr>
              </a:solidFill>
              <a:latin typeface="Arial" pitchFamily="34" charset="0"/>
              <a:cs typeface="Arial" pitchFamily="34" charset="0"/>
            </a:endParaRPr>
          </a:p>
        </p:txBody>
      </p:sp>
      <p:sp>
        <p:nvSpPr>
          <p:cNvPr id="7" name="3 CuadroTexto"/>
          <p:cNvSpPr txBox="1"/>
          <p:nvPr/>
        </p:nvSpPr>
        <p:spPr>
          <a:xfrm>
            <a:off x="6324600" y="2582419"/>
            <a:ext cx="4682067" cy="2862322"/>
          </a:xfrm>
          <a:prstGeom prst="rect">
            <a:avLst/>
          </a:prstGeom>
          <a:solidFill>
            <a:schemeClr val="accent2">
              <a:lumMod val="60000"/>
              <a:lumOff val="40000"/>
            </a:schemeClr>
          </a:solidFill>
        </p:spPr>
        <p:txBody>
          <a:bodyPr wrap="square" rtlCol="0">
            <a:spAutoFit/>
          </a:bodyPr>
          <a:lstStyle/>
          <a:p>
            <a:pPr marL="177800" marR="494665" algn="just">
              <a:tabLst>
                <a:tab pos="3944938" algn="l"/>
              </a:tabLst>
            </a:pPr>
            <a:r>
              <a:rPr lang="es-MX" dirty="0">
                <a:latin typeface="Arial" panose="020B0604020202020204" pitchFamily="34" charset="0"/>
                <a:cs typeface="Arial" panose="020B0604020202020204" pitchFamily="34" charset="0"/>
              </a:rPr>
              <a:t>L</a:t>
            </a:r>
            <a:r>
              <a:rPr lang="es-MX" dirty="0" smtClean="0">
                <a:latin typeface="Arial" panose="020B0604020202020204" pitchFamily="34" charset="0"/>
                <a:cs typeface="Arial" panose="020B0604020202020204" pitchFamily="34" charset="0"/>
              </a:rPr>
              <a:t>as </a:t>
            </a:r>
            <a:r>
              <a:rPr lang="es-MX" b="1" dirty="0">
                <a:latin typeface="Arial" panose="020B0604020202020204" pitchFamily="34" charset="0"/>
                <a:cs typeface="Arial" panose="020B0604020202020204" pitchFamily="34" charset="0"/>
              </a:rPr>
              <a:t>e</a:t>
            </a:r>
            <a:r>
              <a:rPr lang="es-MX" b="1" dirty="0" smtClean="0">
                <a:latin typeface="Arial" panose="020B0604020202020204" pitchFamily="34" charset="0"/>
                <a:cs typeface="Arial" panose="020B0604020202020204" pitchFamily="34" charset="0"/>
              </a:rPr>
              <a:t>ntidades de Ahorro y Crédito Popular (EACP), </a:t>
            </a:r>
            <a:r>
              <a:rPr lang="es-MX" dirty="0">
                <a:latin typeface="Arial" panose="020B0604020202020204" pitchFamily="34" charset="0"/>
                <a:cs typeface="Arial" panose="020B0604020202020204" pitchFamily="34" charset="0"/>
              </a:rPr>
              <a:t>tienen como propósito fomentar el ahorro popular y expandir el acceso al crédito hacia sectores que no se han visto favorecidos con la oferta de los servicios de la banca comercial, con la finalidad de mejorar el nivel de vida de la población y fomentar el crecimiento económico del país</a:t>
            </a:r>
            <a:r>
              <a:rPr lang="es-MX" dirty="0" smtClean="0">
                <a:latin typeface="Arial" panose="020B0604020202020204" pitchFamily="34" charset="0"/>
                <a:cs typeface="Arial" panose="020B0604020202020204" pitchFamily="34" charset="0"/>
              </a:rPr>
              <a:t>.</a:t>
            </a:r>
            <a:r>
              <a:rPr lang="es-MX" b="1" dirty="0" smtClean="0">
                <a:solidFill>
                  <a:schemeClr val="bg2">
                    <a:lumMod val="20000"/>
                    <a:lumOff val="80000"/>
                  </a:schemeClr>
                </a:solidFill>
                <a:latin typeface="Arial" pitchFamily="34" charset="0"/>
                <a:cs typeface="Arial" pitchFamily="34" charset="0"/>
              </a:rPr>
              <a:t> </a:t>
            </a:r>
            <a:endParaRPr lang="es-MX" b="1" dirty="0">
              <a:solidFill>
                <a:schemeClr val="bg2">
                  <a:lumMod val="20000"/>
                  <a:lumOff val="80000"/>
                </a:schemeClr>
              </a:solidFill>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11</a:t>
            </a:fld>
            <a:endParaRPr lang="es-MX"/>
          </a:p>
        </p:txBody>
      </p:sp>
    </p:spTree>
    <p:extLst>
      <p:ext uri="{BB962C8B-B14F-4D97-AF65-F5344CB8AC3E}">
        <p14:creationId xmlns:p14="http://schemas.microsoft.com/office/powerpoint/2010/main" val="1591891763"/>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5467" y="316384"/>
            <a:ext cx="9381066" cy="782960"/>
          </a:xfrm>
          <a:solidFill>
            <a:schemeClr val="accent6">
              <a:lumMod val="20000"/>
              <a:lumOff val="80000"/>
            </a:schemeClr>
          </a:solidFill>
        </p:spPr>
        <p:style>
          <a:lnRef idx="1">
            <a:schemeClr val="accent2"/>
          </a:lnRef>
          <a:fillRef idx="2">
            <a:schemeClr val="accent2"/>
          </a:fillRef>
          <a:effectRef idx="1">
            <a:schemeClr val="accent2"/>
          </a:effectRef>
          <a:fontRef idx="minor">
            <a:schemeClr val="dk1"/>
          </a:fontRef>
        </p:style>
        <p:txBody>
          <a:bodyPr>
            <a:noAutofit/>
          </a:bodyPr>
          <a:lstStyle/>
          <a:p>
            <a:pPr algn="ctr"/>
            <a:r>
              <a:rPr lang="es-MX" sz="2400" dirty="0"/>
              <a:t>Actualmente el Sector de Ahorro y Crédito Popular, está integrado por las siguientes entidades</a:t>
            </a:r>
            <a:endParaRPr lang="es-MX" sz="2400" dirty="0">
              <a:solidFill>
                <a:schemeClr val="accent1"/>
              </a:solidFill>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588637142"/>
              </p:ext>
            </p:extLst>
          </p:nvPr>
        </p:nvGraphicFramePr>
        <p:xfrm>
          <a:off x="1774825" y="1341438"/>
          <a:ext cx="8424863" cy="5327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559A74B9-CAFF-4650-A221-91685748E060}" type="slidenum">
              <a:rPr lang="es-MX" smtClean="0"/>
              <a:pPr/>
              <a:t>12</a:t>
            </a:fld>
            <a:endParaRPr lang="es-MX"/>
          </a:p>
        </p:txBody>
      </p:sp>
    </p:spTree>
    <p:extLst>
      <p:ext uri="{BB962C8B-B14F-4D97-AF65-F5344CB8AC3E}">
        <p14:creationId xmlns:p14="http://schemas.microsoft.com/office/powerpoint/2010/main" val="77160186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91271" y="2065204"/>
            <a:ext cx="7917328" cy="2585323"/>
          </a:xfrm>
          <a:prstGeom prst="rect">
            <a:avLst/>
          </a:prstGeom>
          <a:solidFill>
            <a:schemeClr val="accent3">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smtClean="0">
                <a:ln w="0"/>
                <a:solidFill>
                  <a:schemeClr val="bg1"/>
                </a:solidFill>
              </a:rPr>
              <a:t>Organizaciones y Actividades Auxiliares del Crédito</a:t>
            </a:r>
            <a:endParaRPr lang="es-ES" sz="5400" b="1" dirty="0">
              <a:ln w="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13</a:t>
            </a:fld>
            <a:endParaRPr lang="es-MX"/>
          </a:p>
        </p:txBody>
      </p:sp>
    </p:spTree>
    <p:extLst>
      <p:ext uri="{BB962C8B-B14F-4D97-AF65-F5344CB8AC3E}">
        <p14:creationId xmlns:p14="http://schemas.microsoft.com/office/powerpoint/2010/main" val="21452937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267" y="341784"/>
            <a:ext cx="10041466" cy="1072150"/>
          </a:xfrm>
          <a:solidFill>
            <a:schemeClr val="accent2"/>
          </a:solidFill>
          <a:ln>
            <a:solidFill>
              <a:schemeClr val="bg1">
                <a:lumMod val="75000"/>
              </a:schemeClr>
            </a:solidFill>
          </a:ln>
        </p:spPr>
        <p:style>
          <a:lnRef idx="1">
            <a:schemeClr val="accent2"/>
          </a:lnRef>
          <a:fillRef idx="2">
            <a:schemeClr val="accent2"/>
          </a:fillRef>
          <a:effectRef idx="1">
            <a:schemeClr val="accent2"/>
          </a:effectRef>
          <a:fontRef idx="minor">
            <a:schemeClr val="dk1"/>
          </a:fontRef>
        </p:style>
        <p:txBody>
          <a:bodyPr>
            <a:noAutofit/>
          </a:bodyPr>
          <a:lstStyle/>
          <a:p>
            <a:pPr lvl="0" algn="ctr">
              <a:spcBef>
                <a:spcPts val="0"/>
              </a:spcBef>
              <a:defRPr/>
            </a:pPr>
            <a:r>
              <a:rPr lang="es-ES" sz="3600" b="1" spc="0" dirty="0">
                <a:ln w="0"/>
                <a:solidFill>
                  <a:prstClr val="white"/>
                </a:solidFill>
              </a:rPr>
              <a:t>Organizaciones y Actividades Auxiliares del </a:t>
            </a:r>
            <a:r>
              <a:rPr lang="es-ES" sz="3600" b="1" spc="0" dirty="0" smtClean="0">
                <a:ln w="0"/>
                <a:solidFill>
                  <a:prstClr val="white"/>
                </a:solidFill>
              </a:rPr>
              <a:t>Crédito</a:t>
            </a:r>
            <a:endParaRPr lang="es-MX" sz="3600" dirty="0">
              <a:solidFill>
                <a:schemeClr val="accent1"/>
              </a:solidFill>
            </a:endParaRPr>
          </a:p>
        </p:txBody>
      </p:sp>
      <p:sp>
        <p:nvSpPr>
          <p:cNvPr id="3" name="2 Marcador de contenido"/>
          <p:cNvSpPr>
            <a:spLocks noGrp="1"/>
          </p:cNvSpPr>
          <p:nvPr>
            <p:ph idx="1"/>
          </p:nvPr>
        </p:nvSpPr>
        <p:spPr>
          <a:xfrm>
            <a:off x="1075267" y="1498598"/>
            <a:ext cx="10041466" cy="1625601"/>
          </a:xfrm>
        </p:spPr>
        <p:txBody>
          <a:bodyPr>
            <a:noAutofit/>
          </a:bodyPr>
          <a:lstStyle/>
          <a:p>
            <a:pPr marL="114300" indent="0" algn="just">
              <a:buNone/>
            </a:pPr>
            <a:r>
              <a:rPr lang="es-ES" sz="2000" dirty="0"/>
              <a:t>Las Organizaciones y Actividades Auxiliares de Crédito son intermediarios financieros no bancarios que constituyen todo un sector que coadyuva al desarrollo de la actividad crediticia</a:t>
            </a:r>
            <a:r>
              <a:rPr lang="es-ES" sz="2000" dirty="0" smtClean="0"/>
              <a:t>.</a:t>
            </a:r>
            <a:r>
              <a:rPr lang="es-ES" sz="2000" dirty="0"/>
              <a:t> </a:t>
            </a:r>
            <a:endParaRPr lang="es-MX" sz="2000" dirty="0"/>
          </a:p>
          <a:p>
            <a:pPr marL="114300" indent="0" algn="just">
              <a:buNone/>
            </a:pPr>
            <a:r>
              <a:rPr lang="es-ES" sz="2000" dirty="0"/>
              <a:t>Dentro de esta categoría, actualmente la Ley General de Organizaciones y Actividades Auxiliares de Crédito considera las siguientes</a:t>
            </a:r>
            <a:r>
              <a:rPr lang="es-ES" sz="2000" dirty="0" smtClean="0"/>
              <a:t>:</a:t>
            </a:r>
            <a:endParaRPr lang="es-MX" sz="2000" dirty="0">
              <a:latin typeface="Arial" pitchFamily="34" charset="0"/>
              <a:cs typeface="Arial"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p:txBody>
      </p:sp>
      <p:graphicFrame>
        <p:nvGraphicFramePr>
          <p:cNvPr id="6" name="Diagrama 5"/>
          <p:cNvGraphicFramePr/>
          <p:nvPr>
            <p:extLst>
              <p:ext uri="{D42A27DB-BD31-4B8C-83A1-F6EECF244321}">
                <p14:modId xmlns:p14="http://schemas.microsoft.com/office/powerpoint/2010/main" val="2079642294"/>
              </p:ext>
            </p:extLst>
          </p:nvPr>
        </p:nvGraphicFramePr>
        <p:xfrm>
          <a:off x="1955801" y="3318930"/>
          <a:ext cx="8204200" cy="3081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rotWithShape="1">
          <a:blip r:embed="rId7"/>
          <a:srcRect l="12493" r="13857" b="5328"/>
          <a:stretch/>
        </p:blipFill>
        <p:spPr>
          <a:xfrm>
            <a:off x="9512492" y="5130958"/>
            <a:ext cx="1692323" cy="1631506"/>
          </a:xfrm>
          <a:prstGeom prst="rect">
            <a:avLst/>
          </a:prstGeom>
        </p:spPr>
      </p:pic>
      <p:sp>
        <p:nvSpPr>
          <p:cNvPr id="7" name="Marcador de número de diapositiva 6"/>
          <p:cNvSpPr>
            <a:spLocks noGrp="1"/>
          </p:cNvSpPr>
          <p:nvPr>
            <p:ph type="sldNum" sz="quarter" idx="12"/>
          </p:nvPr>
        </p:nvSpPr>
        <p:spPr/>
        <p:txBody>
          <a:bodyPr/>
          <a:lstStyle/>
          <a:p>
            <a:fld id="{559A74B9-CAFF-4650-A221-91685748E060}" type="slidenum">
              <a:rPr lang="es-MX" smtClean="0"/>
              <a:pPr/>
              <a:t>14</a:t>
            </a:fld>
            <a:endParaRPr lang="es-MX"/>
          </a:p>
        </p:txBody>
      </p:sp>
    </p:spTree>
    <p:extLst>
      <p:ext uri="{BB962C8B-B14F-4D97-AF65-F5344CB8AC3E}">
        <p14:creationId xmlns:p14="http://schemas.microsoft.com/office/powerpoint/2010/main" val="1362674162"/>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267" y="341784"/>
            <a:ext cx="10041466" cy="1072150"/>
          </a:xfrm>
          <a:solidFill>
            <a:schemeClr val="accent2"/>
          </a:solidFill>
          <a:ln>
            <a:solidFill>
              <a:schemeClr val="bg1">
                <a:lumMod val="75000"/>
              </a:schemeClr>
            </a:solidFill>
          </a:ln>
        </p:spPr>
        <p:style>
          <a:lnRef idx="1">
            <a:schemeClr val="accent2"/>
          </a:lnRef>
          <a:fillRef idx="2">
            <a:schemeClr val="accent2"/>
          </a:fillRef>
          <a:effectRef idx="1">
            <a:schemeClr val="accent2"/>
          </a:effectRef>
          <a:fontRef idx="minor">
            <a:schemeClr val="dk1"/>
          </a:fontRef>
        </p:style>
        <p:txBody>
          <a:bodyPr>
            <a:noAutofit/>
          </a:bodyPr>
          <a:lstStyle/>
          <a:p>
            <a:pPr lvl="0" algn="ctr">
              <a:spcBef>
                <a:spcPts val="0"/>
              </a:spcBef>
              <a:defRPr/>
            </a:pPr>
            <a:r>
              <a:rPr lang="es-ES" sz="3600" b="1" spc="0" dirty="0">
                <a:ln w="0"/>
                <a:solidFill>
                  <a:prstClr val="white"/>
                </a:solidFill>
              </a:rPr>
              <a:t>Organizaciones y Actividades Auxiliares del </a:t>
            </a:r>
            <a:r>
              <a:rPr lang="es-ES" sz="3600" b="1" spc="0" dirty="0" smtClean="0">
                <a:ln w="0"/>
                <a:solidFill>
                  <a:prstClr val="white"/>
                </a:solidFill>
              </a:rPr>
              <a:t>Crédito</a:t>
            </a:r>
            <a:endParaRPr lang="es-MX" sz="3600" dirty="0">
              <a:solidFill>
                <a:schemeClr val="accent1"/>
              </a:solidFill>
            </a:endParaRPr>
          </a:p>
        </p:txBody>
      </p:sp>
      <p:sp>
        <p:nvSpPr>
          <p:cNvPr id="3" name="2 Marcador de contenido"/>
          <p:cNvSpPr>
            <a:spLocks noGrp="1"/>
          </p:cNvSpPr>
          <p:nvPr>
            <p:ph idx="1"/>
          </p:nvPr>
        </p:nvSpPr>
        <p:spPr>
          <a:xfrm>
            <a:off x="1075267" y="1608667"/>
            <a:ext cx="10041466" cy="4645176"/>
          </a:xfrm>
          <a:solidFill>
            <a:schemeClr val="accent6">
              <a:lumMod val="40000"/>
              <a:lumOff val="60000"/>
            </a:schemeClr>
          </a:solidFill>
        </p:spPr>
        <p:txBody>
          <a:bodyPr>
            <a:noAutofit/>
          </a:bodyPr>
          <a:lstStyle/>
          <a:p>
            <a:pPr marL="114300" indent="0" algn="just">
              <a:buNone/>
            </a:pPr>
            <a:r>
              <a:rPr lang="es-ES_tradnl" sz="2000" dirty="0"/>
              <a:t>Cabe mencionar que e</a:t>
            </a:r>
            <a:r>
              <a:rPr lang="es-MX" sz="2000" dirty="0"/>
              <a:t>n las reformas a la Ley General de Organizaciones y Actividades Auxiliares del Crédito (LGOAAC), publicadas en el Diario Oficial de la Federación el 18 de julio de 2006, establece que las autorizaciones otorgadas para la constitución y operación de arrendadoras financieras y empresas de factoraje financiero, continuaría en vigor hasta el 17 de julio de 2013.</a:t>
            </a:r>
          </a:p>
          <a:p>
            <a:pPr algn="just"/>
            <a:endParaRPr lang="es-MX" sz="2000" dirty="0"/>
          </a:p>
          <a:p>
            <a:pPr marL="114300" indent="0" algn="just">
              <a:buNone/>
            </a:pPr>
            <a:r>
              <a:rPr lang="es-MX" sz="2000" dirty="0"/>
              <a:t>En razón de lo anterior, a partir de esa fecha, dichas entidades dejaron de operar como tales, para convertirse, al cabo de un proceso de transformación previsto en la propia ley, en Sociedades financieras de objeto múltiple (SOFOMES).</a:t>
            </a:r>
          </a:p>
          <a:p>
            <a:pPr algn="just"/>
            <a:endParaRPr lang="es-MX" sz="2000" dirty="0"/>
          </a:p>
          <a:p>
            <a:pPr marL="114300" indent="0" algn="just">
              <a:buNone/>
            </a:pPr>
            <a:r>
              <a:rPr lang="es-ES" sz="2000" dirty="0"/>
              <a:t>Estos intermediarios otorgan créditos y reciben fondos provenientes de préstamos o de la emisión de títulos, pero no tienen captación directa del público, y representan un complemento de la actividad crediticia en forma especializada</a:t>
            </a:r>
            <a:r>
              <a:rPr lang="es-ES" sz="2000" dirty="0" smtClean="0"/>
              <a:t>.</a:t>
            </a:r>
            <a:endParaRPr lang="es-MX" sz="2000" dirty="0">
              <a:latin typeface="Arial" pitchFamily="34" charset="0"/>
              <a:cs typeface="Arial"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15</a:t>
            </a:fld>
            <a:endParaRPr lang="es-MX"/>
          </a:p>
        </p:txBody>
      </p:sp>
    </p:spTree>
    <p:extLst>
      <p:ext uri="{BB962C8B-B14F-4D97-AF65-F5344CB8AC3E}">
        <p14:creationId xmlns:p14="http://schemas.microsoft.com/office/powerpoint/2010/main" val="1093269792"/>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87705" y="2097253"/>
            <a:ext cx="7207623" cy="2585323"/>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smtClean="0">
                <a:ln w="0"/>
                <a:solidFill>
                  <a:schemeClr val="bg1"/>
                </a:solidFill>
              </a:rPr>
              <a:t>Sociedades Cooperativas de Ahorro y Préstamo</a:t>
            </a:r>
            <a:endParaRPr lang="es-ES" sz="5400" b="1" dirty="0">
              <a:ln w="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16</a:t>
            </a:fld>
            <a:endParaRPr lang="es-MX"/>
          </a:p>
        </p:txBody>
      </p:sp>
    </p:spTree>
    <p:extLst>
      <p:ext uri="{BB962C8B-B14F-4D97-AF65-F5344CB8AC3E}">
        <p14:creationId xmlns:p14="http://schemas.microsoft.com/office/powerpoint/2010/main" val="326459066"/>
      </p:ext>
    </p:extLst>
  </p:cSld>
  <p:clrMapOvr>
    <a:masterClrMapping/>
  </p:clrMapOvr>
  <p:transition spd="slow">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21298" y="341784"/>
            <a:ext cx="9493624" cy="725016"/>
          </a:xfrm>
          <a:solidFill>
            <a:schemeClr val="accent3">
              <a:lumMod val="75000"/>
            </a:schemeClr>
          </a:solidFill>
          <a:ln>
            <a:solidFill>
              <a:schemeClr val="bg1">
                <a:lumMod val="75000"/>
              </a:schemeClr>
            </a:solidFill>
          </a:ln>
        </p:spPr>
        <p:style>
          <a:lnRef idx="1">
            <a:schemeClr val="accent2"/>
          </a:lnRef>
          <a:fillRef idx="2">
            <a:schemeClr val="accent2"/>
          </a:fillRef>
          <a:effectRef idx="1">
            <a:schemeClr val="accent2"/>
          </a:effectRef>
          <a:fontRef idx="minor">
            <a:schemeClr val="dk1"/>
          </a:fontRef>
        </p:style>
        <p:txBody>
          <a:bodyPr>
            <a:noAutofit/>
          </a:bodyPr>
          <a:lstStyle/>
          <a:p>
            <a:pPr algn="ctr"/>
            <a:r>
              <a:rPr lang="es-ES" sz="3200" b="1" dirty="0">
                <a:solidFill>
                  <a:schemeClr val="bg1"/>
                </a:solidFill>
              </a:rPr>
              <a:t>S</a:t>
            </a:r>
            <a:r>
              <a:rPr lang="es-ES" sz="3200" b="1" dirty="0" smtClean="0">
                <a:solidFill>
                  <a:schemeClr val="bg1"/>
                </a:solidFill>
              </a:rPr>
              <a:t>ociedades Cooperativas de Ahorro y Préstamo.</a:t>
            </a:r>
            <a:endParaRPr lang="es-MX" sz="3200" dirty="0">
              <a:solidFill>
                <a:schemeClr val="bg1"/>
              </a:solidFill>
            </a:endParaRPr>
          </a:p>
        </p:txBody>
      </p:sp>
      <p:sp>
        <p:nvSpPr>
          <p:cNvPr id="3" name="2 Marcador de contenido"/>
          <p:cNvSpPr>
            <a:spLocks noGrp="1"/>
          </p:cNvSpPr>
          <p:nvPr>
            <p:ph idx="1"/>
          </p:nvPr>
        </p:nvSpPr>
        <p:spPr>
          <a:xfrm>
            <a:off x="1304364" y="1258542"/>
            <a:ext cx="9493624" cy="4219391"/>
          </a:xfrm>
          <a:solidFill>
            <a:schemeClr val="accent3">
              <a:lumMod val="40000"/>
              <a:lumOff val="60000"/>
            </a:schemeClr>
          </a:solidFill>
        </p:spPr>
        <p:txBody>
          <a:bodyPr>
            <a:normAutofit fontScale="92500" lnSpcReduction="20000"/>
          </a:bodyPr>
          <a:lstStyle/>
          <a:p>
            <a:pPr marL="114300" indent="0" algn="just">
              <a:buNone/>
            </a:pPr>
            <a:r>
              <a:rPr lang="es-ES" dirty="0"/>
              <a:t>La Ley para Regular las Actividades de las Sociedades Cooperativas de Ahorro y Préstamo, define a una Sociedad Cooperativa de Ahorro y Préstamo  (SCAP) como sociedades que tienen por objeto realizar operaciones de ahorro y préstamo con sus socios, y quienes forman parte del sistema financiero mexicano con el carácter de integrantes del sector social sin ánimo especulativo y reconociendo que no son intermediarios financieros con fines de lucro. Este tipo de sociedades cooperativas se deberá constituir con un mínimo de 25 socios.</a:t>
            </a:r>
            <a:endParaRPr lang="es-MX" dirty="0"/>
          </a:p>
          <a:p>
            <a:pPr algn="just"/>
            <a:endParaRPr lang="es-MX" dirty="0"/>
          </a:p>
          <a:p>
            <a:pPr marL="114300" indent="0" algn="just">
              <a:buNone/>
            </a:pPr>
            <a:r>
              <a:rPr lang="es-ES" dirty="0"/>
              <a:t>La autorización y el tipo de operaciones que las SCAP ofrezcan a sus socios, dependerá del monto total de activos con que éstas cuenten (la cifra se establece en UDIS). Dependiendo de este monto se les asignará un nivel de operación</a:t>
            </a:r>
            <a:r>
              <a:rPr lang="es-MX" dirty="0"/>
              <a:t> </a:t>
            </a:r>
            <a:r>
              <a:rPr lang="es-ES" dirty="0"/>
              <a:t>Entendiéndose como ahorro, la captación de recursos a través de depósitos de ahorro de dinero de sus socios; y como préstamo, la colocación y entrega de los recursos captados entre sus mismos Socios</a:t>
            </a:r>
            <a:r>
              <a:rPr lang="es-ES" dirty="0" smtClean="0"/>
              <a:t>.</a:t>
            </a:r>
            <a:endParaRPr lang="es-MX" dirty="0">
              <a:latin typeface="Arial" pitchFamily="34" charset="0"/>
              <a:cs typeface="Arial"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0149" y="4882042"/>
            <a:ext cx="3085401" cy="1916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número de diapositiva 3"/>
          <p:cNvSpPr>
            <a:spLocks noGrp="1"/>
          </p:cNvSpPr>
          <p:nvPr>
            <p:ph type="sldNum" sz="quarter" idx="12"/>
          </p:nvPr>
        </p:nvSpPr>
        <p:spPr/>
        <p:txBody>
          <a:bodyPr/>
          <a:lstStyle/>
          <a:p>
            <a:fld id="{559A74B9-CAFF-4650-A221-91685748E060}" type="slidenum">
              <a:rPr lang="es-MX" smtClean="0"/>
              <a:pPr/>
              <a:t>17</a:t>
            </a:fld>
            <a:endParaRPr lang="es-MX"/>
          </a:p>
        </p:txBody>
      </p:sp>
    </p:spTree>
    <p:extLst>
      <p:ext uri="{BB962C8B-B14F-4D97-AF65-F5344CB8AC3E}">
        <p14:creationId xmlns:p14="http://schemas.microsoft.com/office/powerpoint/2010/main" val="43373008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870200" y="2080149"/>
            <a:ext cx="6392333" cy="2585323"/>
          </a:xfrm>
          <a:prstGeom prst="rect">
            <a:avLst/>
          </a:prstGeom>
          <a:solidFill>
            <a:schemeClr val="accent6">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smtClean="0">
                <a:ln w="0"/>
                <a:solidFill>
                  <a:schemeClr val="bg1"/>
                </a:solidFill>
              </a:rPr>
              <a:t>Almacenes Generales de Depósito</a:t>
            </a:r>
            <a:endParaRPr lang="es-ES" sz="5400" b="1" dirty="0">
              <a:ln w="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18</a:t>
            </a:fld>
            <a:endParaRPr lang="es-MX"/>
          </a:p>
        </p:txBody>
      </p:sp>
    </p:spTree>
    <p:extLst>
      <p:ext uri="{BB962C8B-B14F-4D97-AF65-F5344CB8AC3E}">
        <p14:creationId xmlns:p14="http://schemas.microsoft.com/office/powerpoint/2010/main" val="739806776"/>
      </p:ext>
    </p:extLst>
  </p:cSld>
  <p:clrMapOvr>
    <a:masterClrMapping/>
  </p:clrMapOvr>
  <p:transition spd="slow">
    <p:wheel spokes="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15353" y="341784"/>
            <a:ext cx="8619565" cy="782960"/>
          </a:xfrm>
          <a:solidFill>
            <a:schemeClr val="accent2"/>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000" b="1" dirty="0" smtClean="0">
                <a:solidFill>
                  <a:schemeClr val="bg1"/>
                </a:solidFill>
              </a:rPr>
              <a:t>Almacenes Generales de Depósito.</a:t>
            </a:r>
            <a:endParaRPr lang="es-MX" sz="4000" dirty="0">
              <a:solidFill>
                <a:schemeClr val="bg1"/>
              </a:solidFill>
            </a:endParaRPr>
          </a:p>
        </p:txBody>
      </p:sp>
      <p:sp>
        <p:nvSpPr>
          <p:cNvPr id="3" name="2 Marcador de contenido"/>
          <p:cNvSpPr>
            <a:spLocks noGrp="1"/>
          </p:cNvSpPr>
          <p:nvPr>
            <p:ph idx="1"/>
          </p:nvPr>
        </p:nvSpPr>
        <p:spPr>
          <a:xfrm>
            <a:off x="1815352" y="4190998"/>
            <a:ext cx="8619566" cy="1794138"/>
          </a:xfrm>
          <a:solidFill>
            <a:schemeClr val="accent2">
              <a:lumMod val="60000"/>
              <a:lumOff val="40000"/>
            </a:schemeClr>
          </a:solidFill>
        </p:spPr>
        <p:txBody>
          <a:bodyPr>
            <a:normAutofit/>
          </a:bodyPr>
          <a:lstStyle/>
          <a:p>
            <a:pPr marL="0" indent="0" algn="just">
              <a:buNone/>
            </a:pPr>
            <a:r>
              <a:rPr lang="es-ES" sz="2000" dirty="0"/>
              <a:t>Los almacenes generales de depósito evidentemente no captan recursos del público, ni su función es de intermediación en el crédito. Los ingresos que perciben los almacenes de depósito son por los servicios que prestan por la guarda y almacenaje y algunos servicios adicionales, como contratación de seguros, verificación de mercancías, etc</a:t>
            </a:r>
            <a:r>
              <a:rPr lang="es-ES" sz="2000" dirty="0" smtClean="0"/>
              <a:t>.</a:t>
            </a:r>
            <a:endParaRPr lang="es-ES" sz="2000" dirty="0">
              <a:latin typeface="Arial"/>
              <a:ea typeface="Times New Roman"/>
            </a:endParaRPr>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2747"/>
          <a:stretch/>
        </p:blipFill>
        <p:spPr bwMode="auto">
          <a:xfrm>
            <a:off x="7578039" y="1676983"/>
            <a:ext cx="2856879" cy="1972152"/>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ángulo 5"/>
          <p:cNvSpPr/>
          <p:nvPr/>
        </p:nvSpPr>
        <p:spPr>
          <a:xfrm>
            <a:off x="1815353" y="1438838"/>
            <a:ext cx="5567944" cy="2554545"/>
          </a:xfrm>
          <a:prstGeom prst="rect">
            <a:avLst/>
          </a:prstGeom>
          <a:solidFill>
            <a:schemeClr val="accent6">
              <a:lumMod val="40000"/>
              <a:lumOff val="60000"/>
            </a:schemeClr>
          </a:solidFill>
        </p:spPr>
        <p:txBody>
          <a:bodyPr wrap="square">
            <a:spAutoFit/>
          </a:bodyPr>
          <a:lstStyle/>
          <a:p>
            <a:pPr algn="just"/>
            <a:r>
              <a:rPr lang="es-ES" sz="2000" dirty="0"/>
              <a:t>Los Almacenes Generales de Depósito (AGD) son organizaciones auxiliares de crédito, cuyo objetivo principal es el almacenamiento, guarda, conservación, manejo, control, distribución o comercialización de los bienes o mercancías que se encomiendan a su custodia,  o que se encuentran en tránsito así como certificar su calidad y costo. </a:t>
            </a:r>
            <a:r>
              <a:rPr lang="es-ES" dirty="0">
                <a:latin typeface="Arial" panose="020B0604020202020204" pitchFamily="34" charset="0"/>
                <a:ea typeface="Times New Roman" panose="02020603050405020304" pitchFamily="18" charset="0"/>
              </a:rPr>
              <a:t> </a:t>
            </a:r>
            <a:endParaRPr lang="es-MX" sz="2000" dirty="0">
              <a:latin typeface="Times New Roman" panose="02020603050405020304" pitchFamily="18" charset="0"/>
              <a:ea typeface="Times New Roman" panose="02020603050405020304" pitchFamily="18" charset="0"/>
            </a:endParaRPr>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19</a:t>
            </a:fld>
            <a:endParaRPr lang="es-MX"/>
          </a:p>
        </p:txBody>
      </p:sp>
    </p:spTree>
    <p:extLst>
      <p:ext uri="{BB962C8B-B14F-4D97-AF65-F5344CB8AC3E}">
        <p14:creationId xmlns:p14="http://schemas.microsoft.com/office/powerpoint/2010/main" val="2355698692"/>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8313" y="285751"/>
            <a:ext cx="8697912" cy="1446550"/>
          </a:xfrm>
          <a:prstGeom prst="rect">
            <a:avLst/>
          </a:prstGeom>
          <a:solidFill>
            <a:schemeClr val="accent3">
              <a:lumMod val="60000"/>
              <a:lumOff val="40000"/>
            </a:schemeClr>
          </a:solidFill>
          <a:ln w="9525">
            <a:noFill/>
            <a:miter lim="800000"/>
            <a:headEnd/>
            <a:tailEnd/>
          </a:ln>
        </p:spPr>
        <p:txBody>
          <a:bodyPr wrap="square">
            <a:spAutoFit/>
          </a:bodyPr>
          <a:lstStyle/>
          <a:p>
            <a:pPr algn="ctr"/>
            <a:r>
              <a:rPr lang="es-MX" sz="2200" b="1" dirty="0">
                <a:solidFill>
                  <a:srgbClr val="2F2B20"/>
                </a:solidFill>
              </a:rPr>
              <a:t>Universidad   Autónoma   del  Estado de México</a:t>
            </a:r>
          </a:p>
          <a:p>
            <a:pPr algn="ctr"/>
            <a:r>
              <a:rPr lang="es-MX" sz="2200" b="1" dirty="0">
                <a:solidFill>
                  <a:srgbClr val="2F2B20"/>
                </a:solidFill>
              </a:rPr>
              <a:t>Facultad de Economía</a:t>
            </a:r>
            <a:r>
              <a:rPr lang="es-MX" sz="2200" b="1" dirty="0" smtClean="0">
                <a:solidFill>
                  <a:srgbClr val="2F2B20"/>
                </a:solidFill>
              </a:rPr>
              <a:t>.</a:t>
            </a:r>
          </a:p>
          <a:p>
            <a:pPr algn="ctr"/>
            <a:endParaRPr lang="es-MX" sz="2200" b="1" dirty="0">
              <a:solidFill>
                <a:srgbClr val="2F2B20"/>
              </a:solidFill>
            </a:endParaRPr>
          </a:p>
          <a:p>
            <a:pPr algn="ctr"/>
            <a:r>
              <a:rPr lang="es-MX" sz="2200" dirty="0" smtClean="0">
                <a:solidFill>
                  <a:srgbClr val="2F2B20"/>
                </a:solidFill>
              </a:rPr>
              <a:t>Licenciatura </a:t>
            </a:r>
            <a:r>
              <a:rPr lang="es-MX" sz="2200" dirty="0">
                <a:solidFill>
                  <a:srgbClr val="2F2B20"/>
                </a:solidFill>
              </a:rPr>
              <a:t>en Actuaría </a:t>
            </a:r>
          </a:p>
        </p:txBody>
      </p:sp>
      <p:pic>
        <p:nvPicPr>
          <p:cNvPr id="2050" name="Picture 2" descr="Uaemex"/>
          <p:cNvPicPr>
            <a:picLocks noChangeAspect="1" noChangeArrowheads="1"/>
          </p:cNvPicPr>
          <p:nvPr/>
        </p:nvPicPr>
        <p:blipFill>
          <a:blip r:embed="rId2"/>
          <a:srcRect/>
          <a:stretch>
            <a:fillRect/>
          </a:stretch>
        </p:blipFill>
        <p:spPr bwMode="auto">
          <a:xfrm>
            <a:off x="1002301" y="279995"/>
            <a:ext cx="1717190" cy="1452305"/>
          </a:xfrm>
          <a:prstGeom prst="rect">
            <a:avLst/>
          </a:prstGeom>
          <a:noFill/>
          <a:ln w="9525">
            <a:solidFill>
              <a:schemeClr val="accent3">
                <a:lumMod val="75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413220" y="260322"/>
            <a:ext cx="1642393" cy="1471978"/>
          </a:xfrm>
          <a:prstGeom prst="rect">
            <a:avLst/>
          </a:prstGeom>
          <a:noFill/>
          <a:ln w="9525">
            <a:solidFill>
              <a:schemeClr val="accent3">
                <a:lumMod val="75000"/>
              </a:schemeClr>
            </a:solidFill>
            <a:miter lim="800000"/>
            <a:headEnd/>
            <a:tailEnd/>
          </a:ln>
        </p:spPr>
      </p:pic>
      <p:sp>
        <p:nvSpPr>
          <p:cNvPr id="3" name="2 Rectángulo"/>
          <p:cNvSpPr/>
          <p:nvPr/>
        </p:nvSpPr>
        <p:spPr>
          <a:xfrm>
            <a:off x="2480734" y="1998132"/>
            <a:ext cx="7255934" cy="3589867"/>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rgbClr val="FFFFFF"/>
                </a:solidFill>
              </a:rPr>
              <a:t>DERECHO DEL SEGURO, BANCARIO Y BURSÁTIL.</a:t>
            </a:r>
          </a:p>
          <a:p>
            <a:pPr algn="ctr"/>
            <a:r>
              <a:rPr lang="es-MX" sz="2400" b="1" dirty="0">
                <a:solidFill>
                  <a:srgbClr val="FFFFFF"/>
                </a:solidFill>
              </a:rPr>
              <a:t>(6 Créditos)</a:t>
            </a:r>
          </a:p>
          <a:p>
            <a:pPr algn="ctr"/>
            <a:endParaRPr lang="es-MX" sz="2400" b="1" dirty="0">
              <a:solidFill>
                <a:srgbClr val="FFFFFF"/>
              </a:solidFill>
            </a:endParaRPr>
          </a:p>
          <a:p>
            <a:pPr algn="ctr"/>
            <a:r>
              <a:rPr lang="es-MX" sz="2800" b="1" dirty="0">
                <a:solidFill>
                  <a:srgbClr val="FFFFFF"/>
                </a:solidFill>
              </a:rPr>
              <a:t>Tema: </a:t>
            </a:r>
            <a:r>
              <a:rPr lang="es-MX" sz="2800" b="1" dirty="0" smtClean="0">
                <a:solidFill>
                  <a:srgbClr val="FFFFFF"/>
                </a:solidFill>
              </a:rPr>
              <a:t>Intermediación </a:t>
            </a:r>
            <a:r>
              <a:rPr lang="es-MX" sz="2800" b="1" dirty="0" smtClean="0">
                <a:solidFill>
                  <a:srgbClr val="FFFFFF"/>
                </a:solidFill>
              </a:rPr>
              <a:t>financiera </a:t>
            </a:r>
            <a:r>
              <a:rPr lang="es-MX" sz="2800" b="1" dirty="0" smtClean="0">
                <a:solidFill>
                  <a:srgbClr val="FFFFFF"/>
                </a:solidFill>
              </a:rPr>
              <a:t>no bancaria</a:t>
            </a:r>
            <a:r>
              <a:rPr lang="es-MX" sz="3200" b="1" dirty="0" smtClean="0">
                <a:solidFill>
                  <a:srgbClr val="FFFFFF"/>
                </a:solidFill>
              </a:rPr>
              <a:t>.</a:t>
            </a:r>
            <a:endParaRPr lang="es-MX" sz="3200" b="1" dirty="0">
              <a:solidFill>
                <a:srgbClr val="FFFFFF"/>
              </a:solidFill>
            </a:endParaRPr>
          </a:p>
          <a:p>
            <a:pPr algn="ctr"/>
            <a:endParaRPr lang="es-MX" sz="2400" dirty="0">
              <a:solidFill>
                <a:srgbClr val="FFFFFF"/>
              </a:solidFill>
            </a:endParaRPr>
          </a:p>
          <a:p>
            <a:pPr algn="ctr"/>
            <a:r>
              <a:rPr lang="es-MX" sz="2400" b="1" dirty="0">
                <a:solidFill>
                  <a:srgbClr val="FFFFFF"/>
                </a:solidFill>
              </a:rPr>
              <a:t>Elaboró: M. en A. Gabriela Margarita Pérez Vargas.</a:t>
            </a:r>
          </a:p>
        </p:txBody>
      </p:sp>
      <p:sp>
        <p:nvSpPr>
          <p:cNvPr id="7" name="6 Rectángulo"/>
          <p:cNvSpPr/>
          <p:nvPr/>
        </p:nvSpPr>
        <p:spPr>
          <a:xfrm>
            <a:off x="7397958" y="5727494"/>
            <a:ext cx="2340702" cy="560365"/>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000" b="1" dirty="0" smtClean="0">
                <a:solidFill>
                  <a:srgbClr val="FFFFFF"/>
                </a:solidFill>
              </a:rPr>
              <a:t>Octubre </a:t>
            </a:r>
            <a:r>
              <a:rPr lang="es-ES" sz="2000" b="1" dirty="0">
                <a:solidFill>
                  <a:srgbClr val="FFFFFF"/>
                </a:solidFill>
              </a:rPr>
              <a:t>de </a:t>
            </a:r>
            <a:r>
              <a:rPr lang="es-ES" sz="2000" b="1" dirty="0" smtClean="0">
                <a:solidFill>
                  <a:srgbClr val="FFFFFF"/>
                </a:solidFill>
              </a:rPr>
              <a:t>2016.</a:t>
            </a:r>
            <a:endParaRPr lang="es-MX" b="1" dirty="0">
              <a:solidFill>
                <a:srgbClr val="FFFFFF"/>
              </a:solidFill>
            </a:endParaRPr>
          </a:p>
        </p:txBody>
      </p:sp>
      <p:sp>
        <p:nvSpPr>
          <p:cNvPr id="4" name="Marcador de número de diapositiva 3"/>
          <p:cNvSpPr>
            <a:spLocks noGrp="1"/>
          </p:cNvSpPr>
          <p:nvPr>
            <p:ph type="sldNum" sz="quarter" idx="12"/>
          </p:nvPr>
        </p:nvSpPr>
        <p:spPr/>
        <p:txBody>
          <a:bodyPr/>
          <a:lstStyle/>
          <a:p>
            <a:fld id="{114F6E14-26B7-447F-A4C5-187AB6119613}" type="slidenum">
              <a:rPr lang="es-MX" smtClean="0">
                <a:solidFill>
                  <a:schemeClr val="accent1"/>
                </a:solidFill>
              </a:rPr>
              <a:pPr/>
              <a:t>2</a:t>
            </a:fld>
            <a:endParaRPr lang="es-MX" dirty="0">
              <a:solidFill>
                <a:schemeClr val="accent1"/>
              </a:solidFill>
            </a:endParaRPr>
          </a:p>
        </p:txBody>
      </p:sp>
    </p:spTree>
    <p:extLst>
      <p:ext uri="{BB962C8B-B14F-4D97-AF65-F5344CB8AC3E}">
        <p14:creationId xmlns:p14="http://schemas.microsoft.com/office/powerpoint/2010/main" val="1693844286"/>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75012" y="570385"/>
            <a:ext cx="4320988" cy="606483"/>
          </a:xfr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2800" b="1" dirty="0" smtClean="0">
                <a:solidFill>
                  <a:schemeClr val="tx1"/>
                </a:solidFill>
              </a:rPr>
              <a:t>Funcionamiento.</a:t>
            </a:r>
            <a:endParaRPr lang="es-MX" sz="2800" b="1" dirty="0">
              <a:solidFill>
                <a:schemeClr val="tx1"/>
              </a:solidFill>
            </a:endParaRPr>
          </a:p>
        </p:txBody>
      </p:sp>
      <p:sp>
        <p:nvSpPr>
          <p:cNvPr id="3" name="2 Marcador de contenido"/>
          <p:cNvSpPr>
            <a:spLocks noGrp="1"/>
          </p:cNvSpPr>
          <p:nvPr>
            <p:ph idx="1"/>
          </p:nvPr>
        </p:nvSpPr>
        <p:spPr>
          <a:xfrm>
            <a:off x="1775012" y="1387297"/>
            <a:ext cx="8659906" cy="1490769"/>
          </a:xfrm>
          <a:solidFill>
            <a:schemeClr val="accent2">
              <a:lumMod val="60000"/>
              <a:lumOff val="40000"/>
            </a:schemeClr>
          </a:solidFill>
        </p:spPr>
        <p:txBody>
          <a:bodyPr>
            <a:normAutofit/>
          </a:bodyPr>
          <a:lstStyle/>
          <a:p>
            <a:pPr marL="0" indent="0" algn="just">
              <a:buNone/>
            </a:pPr>
            <a:r>
              <a:rPr lang="es-ES" dirty="0"/>
              <a:t>El cliente del almacén deposita sus mercancías en un AGD y este a su vez expide un Certificado de Depósito y en su caso un Bono de Prenda, los que acreditan la propiedad del bien y la disponibilidad que tendrá el titular depositante sobre el bien</a:t>
            </a:r>
            <a:r>
              <a:rPr lang="es-ES" dirty="0" smtClean="0"/>
              <a:t>.</a:t>
            </a:r>
            <a:endParaRPr lang="es-ES" dirty="0">
              <a:latin typeface="Arial"/>
              <a:ea typeface="Times New Roman"/>
            </a:endParaRPr>
          </a:p>
        </p:txBody>
      </p:sp>
      <p:sp>
        <p:nvSpPr>
          <p:cNvPr id="4" name="3 Rectángulo"/>
          <p:cNvSpPr/>
          <p:nvPr/>
        </p:nvSpPr>
        <p:spPr>
          <a:xfrm>
            <a:off x="7026539" y="3341162"/>
            <a:ext cx="3384376" cy="2376264"/>
          </a:xfrm>
          <a:prstGeom prst="rect">
            <a:avLst/>
          </a:prstGeom>
          <a:solidFill>
            <a:schemeClr val="accent6">
              <a:lumMod val="60000"/>
              <a:lumOff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9183" y="3575206"/>
            <a:ext cx="2859087" cy="190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3 CuadroTexto"/>
          <p:cNvSpPr txBox="1"/>
          <p:nvPr/>
        </p:nvSpPr>
        <p:spPr>
          <a:xfrm>
            <a:off x="1775012" y="3098133"/>
            <a:ext cx="4753036" cy="2862322"/>
          </a:xfrm>
          <a:prstGeom prst="rect">
            <a:avLst/>
          </a:prstGeom>
          <a:solidFill>
            <a:schemeClr val="accent2"/>
          </a:solidFill>
        </p:spPr>
        <p:txBody>
          <a:bodyPr wrap="square" rtlCol="0">
            <a:spAutoFit/>
          </a:bodyPr>
          <a:lstStyle/>
          <a:p>
            <a:pPr algn="just"/>
            <a:r>
              <a:rPr lang="es-MX" b="1" dirty="0">
                <a:solidFill>
                  <a:schemeClr val="bg2">
                    <a:lumMod val="20000"/>
                    <a:lumOff val="80000"/>
                  </a:schemeClr>
                </a:solidFill>
                <a:latin typeface="Arial" pitchFamily="34" charset="0"/>
                <a:cs typeface="Arial" pitchFamily="34" charset="0"/>
              </a:rPr>
              <a:t>El Certificado de Depósito es un título de crédito que otorgan los almacenes a favor del depositante de los bienes y representa las mercancías depositadas. Este título se puede transmitir por vía del endoso, y otorga al tenedor del mismo, el derecho de disponer de las mercancías amparadas en el título y exigir al almacén la entrega de las mercancías o el valor de las mismas</a:t>
            </a:r>
            <a:r>
              <a:rPr lang="es-MX" b="1" dirty="0" smtClean="0">
                <a:solidFill>
                  <a:schemeClr val="bg2">
                    <a:lumMod val="20000"/>
                    <a:lumOff val="80000"/>
                  </a:schemeClr>
                </a:solidFill>
                <a:latin typeface="Arial" pitchFamily="34" charset="0"/>
                <a:cs typeface="Arial" pitchFamily="34" charset="0"/>
              </a:rPr>
              <a:t>. </a:t>
            </a:r>
            <a:endParaRPr lang="es-MX" b="1" dirty="0">
              <a:solidFill>
                <a:schemeClr val="bg2">
                  <a:lumMod val="20000"/>
                  <a:lumOff val="80000"/>
                </a:schemeClr>
              </a:solidFill>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20</a:t>
            </a:fld>
            <a:endParaRPr lang="es-MX"/>
          </a:p>
        </p:txBody>
      </p:sp>
    </p:spTree>
    <p:extLst>
      <p:ext uri="{BB962C8B-B14F-4D97-AF65-F5344CB8AC3E}">
        <p14:creationId xmlns:p14="http://schemas.microsoft.com/office/powerpoint/2010/main" val="4216286684"/>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75012" y="524932"/>
            <a:ext cx="4320988" cy="599811"/>
          </a:xfrm>
          <a:solidFill>
            <a:schemeClr val="accent6"/>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2800" b="1" dirty="0" smtClean="0">
                <a:solidFill>
                  <a:schemeClr val="tx1"/>
                </a:solidFill>
              </a:rPr>
              <a:t>Funcionamiento.</a:t>
            </a:r>
            <a:endParaRPr lang="es-MX" sz="2800" b="1" dirty="0">
              <a:solidFill>
                <a:schemeClr val="tx1"/>
              </a:solidFill>
            </a:endParaRPr>
          </a:p>
        </p:txBody>
      </p:sp>
      <p:sp>
        <p:nvSpPr>
          <p:cNvPr id="3" name="2 Marcador de contenido"/>
          <p:cNvSpPr>
            <a:spLocks noGrp="1"/>
          </p:cNvSpPr>
          <p:nvPr>
            <p:ph idx="1"/>
          </p:nvPr>
        </p:nvSpPr>
        <p:spPr>
          <a:xfrm>
            <a:off x="1775011" y="4173038"/>
            <a:ext cx="9033537" cy="1978608"/>
          </a:xfrm>
          <a:solidFill>
            <a:schemeClr val="accent6"/>
          </a:solidFill>
        </p:spPr>
        <p:txBody>
          <a:bodyPr>
            <a:normAutofit fontScale="77500" lnSpcReduction="20000"/>
          </a:bodyPr>
          <a:lstStyle/>
          <a:p>
            <a:pPr>
              <a:buClr>
                <a:schemeClr val="accent2"/>
              </a:buClr>
            </a:pPr>
            <a:endParaRPr lang="es-ES" dirty="0" smtClean="0"/>
          </a:p>
          <a:p>
            <a:pPr algn="just">
              <a:buClr>
                <a:schemeClr val="accent2"/>
              </a:buClr>
            </a:pPr>
            <a:r>
              <a:rPr lang="es-ES" dirty="0" smtClean="0"/>
              <a:t>La </a:t>
            </a:r>
            <a:r>
              <a:rPr lang="es-ES" dirty="0"/>
              <a:t>ventaja de que las mercancías están representadas por títulos llamados certificados de depósito o bonos de prenda que aseguran el tráfico sobre mercancías que pasan idealmente de mano en mano sin la necesidad de la entrega material de ésta.</a:t>
            </a:r>
            <a:endParaRPr lang="es-MX" dirty="0"/>
          </a:p>
          <a:p>
            <a:pPr algn="just">
              <a:buClr>
                <a:schemeClr val="accent2"/>
              </a:buClr>
            </a:pPr>
            <a:endParaRPr lang="es-MX" dirty="0"/>
          </a:p>
          <a:p>
            <a:pPr algn="just">
              <a:buClr>
                <a:schemeClr val="accent2"/>
              </a:buClr>
            </a:pPr>
            <a:r>
              <a:rPr lang="es-ES" dirty="0"/>
              <a:t>Los almacenes generales de depósito también otorgan financiamiento con la garantía de las mercancías depositadas.</a:t>
            </a:r>
            <a:endParaRPr lang="es-MX" dirty="0"/>
          </a:p>
          <a:p>
            <a:pPr marL="0" indent="0" algn="just">
              <a:buNone/>
            </a:pPr>
            <a:endParaRPr lang="es-ES" dirty="0">
              <a:latin typeface="Arial"/>
              <a:ea typeface="Times New Roman"/>
            </a:endParaRPr>
          </a:p>
        </p:txBody>
      </p:sp>
      <p:sp>
        <p:nvSpPr>
          <p:cNvPr id="7" name="3 CuadroTexto"/>
          <p:cNvSpPr txBox="1"/>
          <p:nvPr/>
        </p:nvSpPr>
        <p:spPr>
          <a:xfrm>
            <a:off x="1775012" y="1376379"/>
            <a:ext cx="4753036" cy="2585323"/>
          </a:xfrm>
          <a:prstGeom prst="rect">
            <a:avLst/>
          </a:prstGeom>
          <a:solidFill>
            <a:schemeClr val="bg2">
              <a:lumMod val="90000"/>
            </a:schemeClr>
          </a:solidFill>
        </p:spPr>
        <p:txBody>
          <a:bodyPr wrap="square" rtlCol="0">
            <a:spAutoFit/>
          </a:bodyPr>
          <a:lstStyle/>
          <a:p>
            <a:pPr algn="just"/>
            <a:r>
              <a:rPr lang="es-MX" dirty="0">
                <a:latin typeface="Arial" pitchFamily="34" charset="0"/>
                <a:cs typeface="Arial" pitchFamily="34" charset="0"/>
              </a:rPr>
              <a:t>El Bono de Prenda es un anexo del Certificado de Depósito y sirve al comerciante para obtener financiamientos con la garantía específica sobre los bienes depositados. Así pues el bono asume un doble carácter como título de crédito que ampara dinero  y como documento que confiere a su tenedor el carácter de acreedor prendario</a:t>
            </a:r>
            <a:r>
              <a:rPr lang="es-MX" dirty="0" smtClean="0">
                <a:latin typeface="Arial" pitchFamily="34" charset="0"/>
                <a:cs typeface="Arial" pitchFamily="34" charset="0"/>
              </a:rPr>
              <a:t>. </a:t>
            </a:r>
            <a:endParaRPr lang="es-MX" dirty="0">
              <a:latin typeface="Arial" pitchFamily="34" charset="0"/>
              <a:cs typeface="Arial" pitchFamily="34" charset="0"/>
            </a:endParaRPr>
          </a:p>
        </p:txBody>
      </p:sp>
      <p:pic>
        <p:nvPicPr>
          <p:cNvPr id="6" name="Imagen 5"/>
          <p:cNvPicPr>
            <a:picLocks noChangeAspect="1"/>
          </p:cNvPicPr>
          <p:nvPr/>
        </p:nvPicPr>
        <p:blipFill>
          <a:blip r:embed="rId2"/>
          <a:stretch>
            <a:fillRect/>
          </a:stretch>
        </p:blipFill>
        <p:spPr>
          <a:xfrm>
            <a:off x="6712799" y="1418527"/>
            <a:ext cx="4095750" cy="2543175"/>
          </a:xfrm>
          <a:prstGeom prst="rect">
            <a:avLst/>
          </a:prstGeom>
        </p:spPr>
      </p:pic>
      <p:sp>
        <p:nvSpPr>
          <p:cNvPr id="8" name="Marcador de número de diapositiva 7"/>
          <p:cNvSpPr>
            <a:spLocks noGrp="1"/>
          </p:cNvSpPr>
          <p:nvPr>
            <p:ph type="sldNum" sz="quarter" idx="12"/>
          </p:nvPr>
        </p:nvSpPr>
        <p:spPr/>
        <p:txBody>
          <a:bodyPr/>
          <a:lstStyle/>
          <a:p>
            <a:fld id="{559A74B9-CAFF-4650-A221-91685748E060}" type="slidenum">
              <a:rPr lang="es-MX" smtClean="0"/>
              <a:pPr/>
              <a:t>21</a:t>
            </a:fld>
            <a:endParaRPr lang="es-MX"/>
          </a:p>
        </p:txBody>
      </p:sp>
    </p:spTree>
    <p:extLst>
      <p:ext uri="{BB962C8B-B14F-4D97-AF65-F5344CB8AC3E}">
        <p14:creationId xmlns:p14="http://schemas.microsoft.com/office/powerpoint/2010/main" val="1018234267"/>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69611" y="848690"/>
            <a:ext cx="6729790" cy="549010"/>
          </a:xfrm>
          <a:solidFill>
            <a:schemeClr val="tx2">
              <a:lumMod val="40000"/>
              <a:lumOff val="60000"/>
            </a:schemeClr>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Autofit/>
          </a:bodyPr>
          <a:lstStyle/>
          <a:p>
            <a:pPr algn="ctr"/>
            <a:r>
              <a:rPr lang="es-ES" sz="2800" dirty="0" smtClean="0">
                <a:solidFill>
                  <a:schemeClr val="tx1"/>
                </a:solidFill>
              </a:rPr>
              <a:t>Tipos de Almacenes </a:t>
            </a:r>
            <a:r>
              <a:rPr lang="es-ES" sz="2800" dirty="0">
                <a:solidFill>
                  <a:schemeClr val="tx1"/>
                </a:solidFill>
              </a:rPr>
              <a:t>Generales de Depósito</a:t>
            </a:r>
            <a:r>
              <a:rPr lang="es-ES" sz="3600" dirty="0">
                <a:solidFill>
                  <a:schemeClr val="tx1"/>
                </a:solidFill>
              </a:rPr>
              <a:t>.</a:t>
            </a:r>
            <a:endParaRPr lang="es-MX" sz="3600" dirty="0">
              <a:solidFill>
                <a:schemeClr val="tx1"/>
              </a:solidFill>
            </a:endParaRPr>
          </a:p>
        </p:txBody>
      </p:sp>
      <p:sp>
        <p:nvSpPr>
          <p:cNvPr id="3" name="2 Marcador de contenido"/>
          <p:cNvSpPr>
            <a:spLocks noGrp="1"/>
          </p:cNvSpPr>
          <p:nvPr>
            <p:ph idx="1"/>
          </p:nvPr>
        </p:nvSpPr>
        <p:spPr>
          <a:xfrm>
            <a:off x="1169609" y="1791151"/>
            <a:ext cx="9388323" cy="4594365"/>
          </a:xfrm>
          <a:solidFill>
            <a:schemeClr val="accent5">
              <a:lumMod val="20000"/>
              <a:lumOff val="80000"/>
            </a:schemeClr>
          </a:solidFill>
        </p:spPr>
        <p:txBody>
          <a:bodyPr>
            <a:normAutofit fontScale="92500"/>
          </a:bodyPr>
          <a:lstStyle/>
          <a:p>
            <a:pPr lvl="0" indent="-342900" algn="just">
              <a:buClr>
                <a:schemeClr val="tx1"/>
              </a:buClr>
            </a:pPr>
            <a:r>
              <a:rPr lang="es-MX" b="1" dirty="0" smtClean="0">
                <a:latin typeface="Arial" panose="020B0604020202020204" pitchFamily="34" charset="0"/>
                <a:ea typeface="Times New Roman" panose="02020603050405020304" pitchFamily="18" charset="0"/>
              </a:rPr>
              <a:t>Almacén </a:t>
            </a:r>
            <a:r>
              <a:rPr lang="es-MX" b="1" dirty="0">
                <a:latin typeface="Arial" panose="020B0604020202020204" pitchFamily="34" charset="0"/>
                <a:ea typeface="Times New Roman" panose="02020603050405020304" pitchFamily="18" charset="0"/>
              </a:rPr>
              <a:t>de Depósito</a:t>
            </a:r>
            <a:r>
              <a:rPr lang="es-MX" dirty="0">
                <a:latin typeface="Arial" panose="020B0604020202020204" pitchFamily="34" charset="0"/>
                <a:ea typeface="Times New Roman" panose="02020603050405020304" pitchFamily="18" charset="0"/>
              </a:rPr>
              <a:t>: </a:t>
            </a:r>
            <a:r>
              <a:rPr lang="es-ES" dirty="0">
                <a:latin typeface="Arial" panose="020B0604020202020204" pitchFamily="34" charset="0"/>
                <a:ea typeface="Times New Roman" panose="02020603050405020304" pitchFamily="18" charset="0"/>
              </a:rPr>
              <a:t>Los que tienen por objeto el almacenamiento, guarda o conservación, manejo, control, distribución o comercialización de bienes o mercancías bajo su custodia o que se encuentren en tránsito, amparados por certificados de depósito y el otorgamiento de financiamientos con garantía de los mismos.</a:t>
            </a:r>
            <a:endParaRPr lang="es-MX" sz="2600" dirty="0">
              <a:latin typeface="Times New Roman" panose="02020603050405020304" pitchFamily="18" charset="0"/>
              <a:ea typeface="Times New Roman" panose="02020603050405020304" pitchFamily="18" charset="0"/>
            </a:endParaRPr>
          </a:p>
          <a:p>
            <a:pPr lvl="0" indent="-342900" algn="just">
              <a:buClr>
                <a:schemeClr val="tx1"/>
              </a:buClr>
            </a:pPr>
            <a:r>
              <a:rPr lang="es-ES" b="1" dirty="0">
                <a:latin typeface="Arial" panose="020B0604020202020204" pitchFamily="34" charset="0"/>
                <a:ea typeface="Times New Roman" panose="02020603050405020304" pitchFamily="18" charset="0"/>
              </a:rPr>
              <a:t>Depósito </a:t>
            </a:r>
            <a:r>
              <a:rPr lang="es-MX" b="1" dirty="0">
                <a:latin typeface="Arial" panose="020B0604020202020204" pitchFamily="34" charset="0"/>
                <a:ea typeface="Times New Roman" panose="02020603050405020304" pitchFamily="18" charset="0"/>
              </a:rPr>
              <a:t>Fiscal</a:t>
            </a:r>
            <a:r>
              <a:rPr lang="es-ES" dirty="0">
                <a:latin typeface="Arial" panose="020B0604020202020204" pitchFamily="34" charset="0"/>
                <a:ea typeface="Times New Roman" panose="02020603050405020304" pitchFamily="18" charset="0"/>
              </a:rPr>
              <a:t>: Los que además de realizar las actividades mencionadas en el párrafo anterior, pueden recibir mercancías en el régimen de depósito fiscal el cual se refiere a mercancías que se producen en el exterior o han sido producidas en el país para ser vendidas en el extranjero y por las cuales no se han cubierto todavía los impuestos correspondientes, sino que se pagarán al retirarse los bienes del almacén.</a:t>
            </a:r>
            <a:endParaRPr lang="es-MX" sz="2600" dirty="0">
              <a:latin typeface="Times New Roman" panose="02020603050405020304" pitchFamily="18" charset="0"/>
              <a:ea typeface="Times New Roman" panose="02020603050405020304" pitchFamily="18" charset="0"/>
            </a:endParaRPr>
          </a:p>
          <a:p>
            <a:pPr>
              <a:buClr>
                <a:schemeClr val="tx1"/>
              </a:buClr>
            </a:pPr>
            <a:r>
              <a:rPr lang="es-ES" b="1" dirty="0">
                <a:latin typeface="Arial" panose="020B0604020202020204" pitchFamily="34" charset="0"/>
                <a:ea typeface="Times New Roman" panose="02020603050405020304" pitchFamily="18" charset="0"/>
              </a:rPr>
              <a:t>Depósito Financiero</a:t>
            </a:r>
            <a:r>
              <a:rPr lang="es-ES" dirty="0">
                <a:latin typeface="Arial" panose="020B0604020202020204" pitchFamily="34" charset="0"/>
                <a:ea typeface="Times New Roman" panose="02020603050405020304" pitchFamily="18" charset="0"/>
              </a:rPr>
              <a:t>: Son los que además de estar facultados para realizar las actividades anteriormente mencionadas en los incisos anteriores, otorgan financiamiento sobre las mercancías que tienen en custodia.</a:t>
            </a:r>
            <a:endParaRPr lang="es-MX" sz="1900" dirty="0">
              <a:solidFill>
                <a:schemeClr val="accent1"/>
              </a:solidFill>
            </a:endParaRPr>
          </a:p>
        </p:txBody>
      </p:sp>
      <p:pic>
        <p:nvPicPr>
          <p:cNvPr id="4" name="Imagen 3"/>
          <p:cNvPicPr>
            <a:picLocks noChangeAspect="1"/>
          </p:cNvPicPr>
          <p:nvPr/>
        </p:nvPicPr>
        <p:blipFill>
          <a:blip r:embed="rId2"/>
          <a:stretch>
            <a:fillRect/>
          </a:stretch>
        </p:blipFill>
        <p:spPr>
          <a:xfrm>
            <a:off x="9116703" y="216527"/>
            <a:ext cx="1850121" cy="1581853"/>
          </a:xfrm>
          <a:prstGeom prst="rect">
            <a:avLst/>
          </a:prstGeom>
        </p:spPr>
      </p:pic>
      <p:sp>
        <p:nvSpPr>
          <p:cNvPr id="6" name="Marcador de número de diapositiva 5"/>
          <p:cNvSpPr>
            <a:spLocks noGrp="1"/>
          </p:cNvSpPr>
          <p:nvPr>
            <p:ph type="sldNum" sz="quarter" idx="12"/>
          </p:nvPr>
        </p:nvSpPr>
        <p:spPr/>
        <p:txBody>
          <a:bodyPr/>
          <a:lstStyle/>
          <a:p>
            <a:fld id="{559A74B9-CAFF-4650-A221-91685748E060}" type="slidenum">
              <a:rPr lang="es-MX" smtClean="0"/>
              <a:pPr/>
              <a:t>22</a:t>
            </a:fld>
            <a:endParaRPr lang="es-MX"/>
          </a:p>
        </p:txBody>
      </p:sp>
    </p:spTree>
    <p:extLst>
      <p:ext uri="{BB962C8B-B14F-4D97-AF65-F5344CB8AC3E}">
        <p14:creationId xmlns:p14="http://schemas.microsoft.com/office/powerpoint/2010/main" val="4167415975"/>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7677" y="474133"/>
            <a:ext cx="4029529" cy="601138"/>
          </a:xfrm>
          <a:solidFill>
            <a:schemeClr val="accent3">
              <a:lumMod val="50000"/>
            </a:schemeClr>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2800" dirty="0" smtClean="0">
                <a:solidFill>
                  <a:schemeClr val="bg1">
                    <a:lumMod val="75000"/>
                  </a:schemeClr>
                </a:solidFill>
              </a:rPr>
              <a:t>Clases de depósito</a:t>
            </a:r>
            <a:r>
              <a:rPr lang="es-ES" sz="2800" b="1" dirty="0" smtClean="0">
                <a:solidFill>
                  <a:schemeClr val="bg1">
                    <a:lumMod val="75000"/>
                  </a:schemeClr>
                </a:solidFill>
              </a:rPr>
              <a:t>.</a:t>
            </a:r>
            <a:endParaRPr lang="es-MX" sz="2800" dirty="0">
              <a:solidFill>
                <a:schemeClr val="bg1">
                  <a:lumMod val="75000"/>
                </a:schemeClr>
              </a:solidFill>
            </a:endParaRPr>
          </a:p>
        </p:txBody>
      </p:sp>
      <p:sp>
        <p:nvSpPr>
          <p:cNvPr id="3" name="2 Marcador de contenido"/>
          <p:cNvSpPr>
            <a:spLocks noGrp="1"/>
          </p:cNvSpPr>
          <p:nvPr>
            <p:ph idx="1"/>
          </p:nvPr>
        </p:nvSpPr>
        <p:spPr>
          <a:xfrm>
            <a:off x="1473807" y="1268760"/>
            <a:ext cx="8940196" cy="4945773"/>
          </a:xfrm>
          <a:solidFill>
            <a:schemeClr val="accent3">
              <a:lumMod val="20000"/>
              <a:lumOff val="80000"/>
            </a:schemeClr>
          </a:solidFill>
          <a:ln>
            <a:solidFill>
              <a:schemeClr val="tx1">
                <a:lumMod val="50000"/>
                <a:lumOff val="50000"/>
              </a:schemeClr>
            </a:solidFill>
          </a:ln>
        </p:spPr>
        <p:txBody>
          <a:bodyPr>
            <a:normAutofit fontScale="92500"/>
          </a:bodyPr>
          <a:lstStyle/>
          <a:p>
            <a:pPr lvl="0" algn="just">
              <a:buClr>
                <a:schemeClr val="tx1"/>
              </a:buClr>
            </a:pPr>
            <a:r>
              <a:rPr lang="es-ES" b="1" dirty="0" smtClean="0"/>
              <a:t>Depósito </a:t>
            </a:r>
            <a:r>
              <a:rPr lang="es-ES" b="1" dirty="0"/>
              <a:t>de mercancías individualmente designadas</a:t>
            </a:r>
            <a:r>
              <a:rPr lang="es-ES" dirty="0"/>
              <a:t>. Se habla de un depósito simple donde la obligación del almacén se limita a la guarda o custodia de las mercancías objeto del depósito y a su restitución en el estado que las mercancías hayan tenido al ser constituido el depósito, salvo deterioros normales.</a:t>
            </a:r>
            <a:endParaRPr lang="es-MX" dirty="0"/>
          </a:p>
          <a:p>
            <a:pPr algn="just">
              <a:buClr>
                <a:schemeClr val="tx1"/>
              </a:buClr>
            </a:pPr>
            <a:endParaRPr lang="es-MX" dirty="0"/>
          </a:p>
          <a:p>
            <a:pPr lvl="0" algn="just">
              <a:buClr>
                <a:schemeClr val="tx1"/>
              </a:buClr>
            </a:pPr>
            <a:r>
              <a:rPr lang="es-ES" b="1" dirty="0"/>
              <a:t>Depósito de mercancías genéricamente designadas. </a:t>
            </a:r>
            <a:r>
              <a:rPr lang="es-ES" dirty="0"/>
              <a:t>Se le ha llamado erróneamente  depósito irregular, como si fuera un depósito bancario por el que se transmite la propiedad de los bienes al depositario (Almacén general), en este caso permite a los almacenes disponer de los bienes o mercancías que hayan recibido, dando lugar a que se confundan todos los géneros iguales que se encuentren depositados en el almacén. Este depósito de mercancías genéricamente designadas se estableció con el fin de recibir en silos o bodegas, granos y semillas de igual género que por ser de los mismos agricultores generalmente serían fungibles entre sí</a:t>
            </a:r>
            <a:r>
              <a:rPr lang="es-ES" dirty="0" smtClean="0"/>
              <a:t>.</a:t>
            </a:r>
            <a:endParaRPr lang="es-MX" dirty="0">
              <a:solidFill>
                <a:schemeClr val="accent1">
                  <a:lumMod val="75000"/>
                </a:schemeClr>
              </a:solidFill>
            </a:endParaRPr>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23</a:t>
            </a:fld>
            <a:endParaRPr lang="es-MX"/>
          </a:p>
        </p:txBody>
      </p:sp>
    </p:spTree>
    <p:extLst>
      <p:ext uri="{BB962C8B-B14F-4D97-AF65-F5344CB8AC3E}">
        <p14:creationId xmlns:p14="http://schemas.microsoft.com/office/powerpoint/2010/main" val="379709485"/>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997195" y="2395408"/>
            <a:ext cx="6080062" cy="1938992"/>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6000" b="1" dirty="0" smtClean="0">
                <a:ln w="0"/>
                <a:solidFill>
                  <a:schemeClr val="bg1"/>
                </a:solidFill>
              </a:rPr>
              <a:t>Casas de Cambio</a:t>
            </a:r>
            <a:endParaRPr lang="es-ES" sz="6000" b="1" dirty="0">
              <a:ln w="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24</a:t>
            </a:fld>
            <a:endParaRPr lang="es-MX"/>
          </a:p>
        </p:txBody>
      </p:sp>
    </p:spTree>
    <p:extLst>
      <p:ext uri="{BB962C8B-B14F-4D97-AF65-F5344CB8AC3E}">
        <p14:creationId xmlns:p14="http://schemas.microsoft.com/office/powerpoint/2010/main" val="386394522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341784"/>
            <a:ext cx="8229600" cy="737876"/>
          </a:xfrm>
          <a:solidFill>
            <a:schemeClr val="accent3">
              <a:lumMod val="75000"/>
            </a:schemeClr>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s-ES" dirty="0" smtClean="0">
                <a:solidFill>
                  <a:schemeClr val="bg1"/>
                </a:solidFill>
              </a:rPr>
              <a:t>Casas de Cambio</a:t>
            </a:r>
            <a:r>
              <a:rPr lang="es-ES" b="1" dirty="0" smtClean="0">
                <a:solidFill>
                  <a:schemeClr val="bg1"/>
                </a:solidFill>
              </a:rPr>
              <a:t>.</a:t>
            </a:r>
            <a:endParaRPr lang="es-MX" dirty="0">
              <a:solidFill>
                <a:schemeClr val="bg1"/>
              </a:solidFill>
            </a:endParaRPr>
          </a:p>
        </p:txBody>
      </p:sp>
      <p:sp>
        <p:nvSpPr>
          <p:cNvPr id="3" name="2 Marcador de contenido"/>
          <p:cNvSpPr>
            <a:spLocks noGrp="1"/>
          </p:cNvSpPr>
          <p:nvPr>
            <p:ph idx="1"/>
          </p:nvPr>
        </p:nvSpPr>
        <p:spPr>
          <a:xfrm>
            <a:off x="1636489" y="1260927"/>
            <a:ext cx="8894170" cy="2041071"/>
          </a:xfrm>
          <a:solidFill>
            <a:schemeClr val="accent3">
              <a:lumMod val="40000"/>
              <a:lumOff val="60000"/>
            </a:schemeClr>
          </a:solidFill>
        </p:spPr>
        <p:txBody>
          <a:bodyPr>
            <a:normAutofit fontScale="92500" lnSpcReduction="10000"/>
          </a:bodyPr>
          <a:lstStyle/>
          <a:p>
            <a:pPr marL="114300" indent="0" algn="just">
              <a:buNone/>
            </a:pPr>
            <a:r>
              <a:rPr lang="es-ES" dirty="0"/>
              <a:t>Las Casas de Cambio son sociedades anónimas, que requieren autorización de la SHCP reglamentadas en su operación por el Banco de México y supervisadas por la Comisión Nacional Bancaria y de Valores, que realizan en forma habitual y profesional, </a:t>
            </a:r>
            <a:r>
              <a:rPr lang="es-MX" dirty="0"/>
              <a:t>operaciones de compra, venta y cambio de divisas con el público, dentro de territorio nacional y que se encuentran reguladas por la Ley General de Organizaciones y Actividades Auxiliares del Crédito (LGOAAC</a:t>
            </a:r>
            <a:r>
              <a:rPr lang="es-MX" dirty="0" smtClean="0"/>
              <a:t>).</a:t>
            </a:r>
            <a:endParaRPr lang="es-MX" dirty="0">
              <a:latin typeface="Arial" pitchFamily="34" charset="0"/>
              <a:cs typeface="Arial" pitchFamily="34" charset="0"/>
            </a:endParaRPr>
          </a:p>
        </p:txBody>
      </p:sp>
      <p:sp>
        <p:nvSpPr>
          <p:cNvPr id="4" name="3 Elipse"/>
          <p:cNvSpPr/>
          <p:nvPr/>
        </p:nvSpPr>
        <p:spPr>
          <a:xfrm>
            <a:off x="6819259" y="3449394"/>
            <a:ext cx="4128141" cy="2880320"/>
          </a:xfrm>
          <a:prstGeom prst="ellipse">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5268" y="3861127"/>
            <a:ext cx="2934609" cy="202290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2 Marcador de contenido"/>
          <p:cNvSpPr txBox="1">
            <a:spLocks/>
          </p:cNvSpPr>
          <p:nvPr/>
        </p:nvSpPr>
        <p:spPr>
          <a:xfrm>
            <a:off x="1636489" y="3477980"/>
            <a:ext cx="5162244" cy="2792186"/>
          </a:xfrm>
          <a:prstGeom prst="rect">
            <a:avLst/>
          </a:prstGeom>
          <a:solidFill>
            <a:schemeClr val="accent6">
              <a:lumMod val="40000"/>
              <a:lumOff val="6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ES" sz="2000" dirty="0"/>
              <a:t>De acuerdo con la Ley del Banco de México, debemos entender por divisas:</a:t>
            </a:r>
            <a:endParaRPr lang="es-MX" sz="2000" dirty="0"/>
          </a:p>
          <a:p>
            <a:pPr lvl="0" algn="just"/>
            <a:r>
              <a:rPr lang="es-ES" sz="2000" dirty="0"/>
              <a:t>Billetes y monedas metálicas extranjeras</a:t>
            </a:r>
            <a:endParaRPr lang="es-MX" sz="2000" dirty="0"/>
          </a:p>
          <a:p>
            <a:pPr lvl="0" algn="just"/>
            <a:r>
              <a:rPr lang="es-ES" sz="2000" dirty="0"/>
              <a:t>Depósitos bancarios</a:t>
            </a:r>
            <a:endParaRPr lang="es-MX" sz="2000" dirty="0"/>
          </a:p>
          <a:p>
            <a:pPr lvl="0" algn="just"/>
            <a:r>
              <a:rPr lang="es-ES" sz="2000" dirty="0"/>
              <a:t>Títulos de crédito</a:t>
            </a:r>
            <a:endParaRPr lang="es-MX" sz="2000" dirty="0"/>
          </a:p>
          <a:p>
            <a:pPr lvl="0" algn="just"/>
            <a:r>
              <a:rPr lang="es-ES" sz="2000" dirty="0"/>
              <a:t>Toda clase de documentos de crédito sobre el exterior y denominados en moneda </a:t>
            </a:r>
            <a:r>
              <a:rPr lang="es-ES" sz="2000" dirty="0" smtClean="0"/>
              <a:t>extranjera.</a:t>
            </a:r>
            <a:endParaRPr lang="es-MX" sz="2000" dirty="0">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25</a:t>
            </a:fld>
            <a:endParaRPr lang="es-MX"/>
          </a:p>
        </p:txBody>
      </p:sp>
    </p:spTree>
    <p:extLst>
      <p:ext uri="{BB962C8B-B14F-4D97-AF65-F5344CB8AC3E}">
        <p14:creationId xmlns:p14="http://schemas.microsoft.com/office/powerpoint/2010/main" val="2579802570"/>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75795" y="1306900"/>
            <a:ext cx="8812527" cy="3536033"/>
          </a:xfrm>
          <a:solidFill>
            <a:schemeClr val="bg2">
              <a:lumMod val="20000"/>
              <a:lumOff val="80000"/>
            </a:schemeClr>
          </a:solidFill>
        </p:spPr>
        <p:txBody>
          <a:bodyPr>
            <a:normAutofit/>
          </a:bodyPr>
          <a:lstStyle/>
          <a:p>
            <a:pPr marL="114300" indent="0">
              <a:buNone/>
            </a:pPr>
            <a:r>
              <a:rPr lang="es-ES" b="1" dirty="0"/>
              <a:t>Funcionamiento.</a:t>
            </a:r>
            <a:endParaRPr lang="es-MX" dirty="0"/>
          </a:p>
          <a:p>
            <a:pPr lvl="0" algn="just">
              <a:buClr>
                <a:schemeClr val="tx1"/>
              </a:buClr>
            </a:pPr>
            <a:r>
              <a:rPr lang="es-ES" dirty="0"/>
              <a:t>Comprar y vender divisas,</a:t>
            </a:r>
            <a:endParaRPr lang="es-MX" dirty="0"/>
          </a:p>
          <a:p>
            <a:pPr lvl="0" algn="just">
              <a:buClr>
                <a:schemeClr val="tx1"/>
              </a:buClr>
            </a:pPr>
            <a:r>
              <a:rPr lang="es-ES" dirty="0"/>
              <a:t>Comprar en firme y cobrar documentos a la vista</a:t>
            </a:r>
            <a:endParaRPr lang="es-MX" dirty="0"/>
          </a:p>
          <a:p>
            <a:pPr lvl="0" algn="just">
              <a:buClr>
                <a:schemeClr val="tx1"/>
              </a:buClr>
            </a:pPr>
            <a:r>
              <a:rPr lang="es-ES" dirty="0"/>
              <a:t>Celebrar operaciones con giros y órdenes de pago</a:t>
            </a:r>
            <a:endParaRPr lang="es-MX" dirty="0"/>
          </a:p>
          <a:p>
            <a:pPr lvl="0" algn="just">
              <a:buClr>
                <a:schemeClr val="tx1"/>
              </a:buClr>
            </a:pPr>
            <a:r>
              <a:rPr lang="es-ES" dirty="0"/>
              <a:t>Enviar y recibir transferencias de fondos dentro y fuera del país</a:t>
            </a:r>
            <a:endParaRPr lang="es-MX" dirty="0"/>
          </a:p>
          <a:p>
            <a:pPr lvl="0" algn="just">
              <a:buClr>
                <a:schemeClr val="tx1"/>
              </a:buClr>
            </a:pPr>
            <a:r>
              <a:rPr lang="es-ES" dirty="0"/>
              <a:t>Pagar servicios por cuenta de terceros sin asumir obligaciones directas o contingentes</a:t>
            </a:r>
            <a:endParaRPr lang="es-MX" dirty="0"/>
          </a:p>
          <a:p>
            <a:pPr algn="just">
              <a:buClr>
                <a:schemeClr val="tx1"/>
              </a:buClr>
            </a:pPr>
            <a:r>
              <a:rPr lang="es-ES" dirty="0"/>
              <a:t>Compra y venta de cheques de viajero denominados en moneda </a:t>
            </a:r>
            <a:r>
              <a:rPr lang="es-ES" dirty="0" smtClean="0"/>
              <a:t>extranjera.</a:t>
            </a:r>
            <a:endParaRPr lang="es-MX" dirty="0">
              <a:solidFill>
                <a:schemeClr val="accent1"/>
              </a:solidFill>
            </a:endParaRPr>
          </a:p>
        </p:txBody>
      </p:sp>
      <p:sp>
        <p:nvSpPr>
          <p:cNvPr id="7" name="1 Título"/>
          <p:cNvSpPr>
            <a:spLocks noGrp="1"/>
          </p:cNvSpPr>
          <p:nvPr>
            <p:ph type="title"/>
          </p:nvPr>
        </p:nvSpPr>
        <p:spPr>
          <a:xfrm>
            <a:off x="1991544" y="341784"/>
            <a:ext cx="8229600" cy="737876"/>
          </a:xfrm>
          <a:solidFill>
            <a:schemeClr val="accent2">
              <a:lumMod val="75000"/>
            </a:schemeClr>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s-ES" dirty="0" smtClean="0">
                <a:solidFill>
                  <a:schemeClr val="bg1"/>
                </a:solidFill>
              </a:rPr>
              <a:t>Casas de Cambio</a:t>
            </a:r>
            <a:r>
              <a:rPr lang="es-ES" b="1" dirty="0" smtClean="0">
                <a:solidFill>
                  <a:schemeClr val="bg1"/>
                </a:solidFill>
              </a:rPr>
              <a:t>.</a:t>
            </a:r>
            <a:endParaRPr lang="es-MX" dirty="0">
              <a:solidFill>
                <a:schemeClr val="bg1"/>
              </a:solidFill>
            </a:endParaRPr>
          </a:p>
        </p:txBody>
      </p:sp>
      <p:pic>
        <p:nvPicPr>
          <p:cNvPr id="6" name="Imagen 5"/>
          <p:cNvPicPr>
            <a:picLocks noChangeAspect="1"/>
          </p:cNvPicPr>
          <p:nvPr/>
        </p:nvPicPr>
        <p:blipFill>
          <a:blip r:embed="rId2"/>
          <a:stretch>
            <a:fillRect/>
          </a:stretch>
        </p:blipFill>
        <p:spPr>
          <a:xfrm>
            <a:off x="7170818" y="4710094"/>
            <a:ext cx="2523963" cy="1877731"/>
          </a:xfrm>
          <a:prstGeom prst="rect">
            <a:avLst/>
          </a:prstGeom>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26</a:t>
            </a:fld>
            <a:endParaRPr lang="es-MX"/>
          </a:p>
        </p:txBody>
      </p:sp>
    </p:spTree>
    <p:extLst>
      <p:ext uri="{BB962C8B-B14F-4D97-AF65-F5344CB8AC3E}">
        <p14:creationId xmlns:p14="http://schemas.microsoft.com/office/powerpoint/2010/main" val="3687673292"/>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29267" y="570294"/>
            <a:ext cx="9355666" cy="3536033"/>
          </a:xfrm>
          <a:solidFill>
            <a:schemeClr val="accent6">
              <a:lumMod val="60000"/>
              <a:lumOff val="40000"/>
            </a:schemeClr>
          </a:solidFill>
        </p:spPr>
        <p:txBody>
          <a:bodyPr>
            <a:normAutofit fontScale="92500"/>
          </a:bodyPr>
          <a:lstStyle/>
          <a:p>
            <a:pPr marL="114300" indent="0" algn="just">
              <a:buNone/>
            </a:pPr>
            <a:r>
              <a:rPr lang="es-ES" dirty="0"/>
              <a:t>Para entender la problemática que existe en el mercado cambiario, es necesario mencionar que la aparición de los llamados </a:t>
            </a:r>
            <a:r>
              <a:rPr lang="es-ES" b="1" dirty="0"/>
              <a:t>centros cambiarios</a:t>
            </a:r>
            <a:r>
              <a:rPr lang="es-ES" dirty="0"/>
              <a:t> se originó a finales de 1991 por la Publicación del Decreto por el que se reforma y adiciona diversas disposiciones a la LGOAAC, en la que se exigió a las casas de cambio de menudeo, contar con un capital mínimo para poder operar como casas de cambio. Como muchas casas de cambio minoristas no pudieron cumplir con el capital mínimo exigido por la SHCP, esto provocó que quedaran desreguladas, (sin necesidad de autorización, ni reglas de operación y tampoco bajo supervisión), manteniendo su misma actividad pero excluidas del Sistema Financiero Mexicano, ubicándose como establecimientos mercantiles, surgiendo la figura de los Centros Cambiarios.</a:t>
            </a:r>
            <a:endParaRPr lang="es-MX" dirty="0"/>
          </a:p>
          <a:p>
            <a:pPr marL="114300" indent="0">
              <a:buNone/>
            </a:pPr>
            <a:endParaRPr lang="es-MX" dirty="0">
              <a:solidFill>
                <a:schemeClr val="accent1"/>
              </a:solidFill>
            </a:endParaRPr>
          </a:p>
        </p:txBody>
      </p:sp>
      <p:sp>
        <p:nvSpPr>
          <p:cNvPr id="8" name="3 CuadroTexto"/>
          <p:cNvSpPr txBox="1"/>
          <p:nvPr/>
        </p:nvSpPr>
        <p:spPr>
          <a:xfrm>
            <a:off x="1329266" y="4249603"/>
            <a:ext cx="4047067" cy="1477328"/>
          </a:xfrm>
          <a:prstGeom prst="rect">
            <a:avLst/>
          </a:prstGeom>
          <a:solidFill>
            <a:schemeClr val="accent6">
              <a:lumMod val="75000"/>
            </a:schemeClr>
          </a:solidFill>
        </p:spPr>
        <p:txBody>
          <a:bodyPr wrap="square" rtlCol="0">
            <a:spAutoFit/>
          </a:bodyPr>
          <a:lstStyle/>
          <a:p>
            <a:pPr algn="just"/>
            <a:r>
              <a:rPr lang="es-ES" b="1" dirty="0"/>
              <a:t>Casas de Cambio</a:t>
            </a:r>
            <a:r>
              <a:rPr lang="es-ES" dirty="0"/>
              <a:t>. Las casas de cambio se </a:t>
            </a:r>
            <a:r>
              <a:rPr lang="es-ES" dirty="0" smtClean="0"/>
              <a:t>dedican </a:t>
            </a:r>
            <a:r>
              <a:rPr lang="es-ES" dirty="0"/>
              <a:t>a la compra-venta de divisas, </a:t>
            </a:r>
            <a:r>
              <a:rPr lang="es-ES" dirty="0" smtClean="0"/>
              <a:t>requieren </a:t>
            </a:r>
            <a:r>
              <a:rPr lang="es-ES" dirty="0"/>
              <a:t>autorización de la SHCP  y es regulada y supervisada por la </a:t>
            </a:r>
            <a:r>
              <a:rPr lang="es-ES" dirty="0" smtClean="0"/>
              <a:t>CNBV.</a:t>
            </a:r>
            <a:r>
              <a:rPr lang="es-MX" b="1" dirty="0" smtClean="0">
                <a:solidFill>
                  <a:schemeClr val="bg2">
                    <a:lumMod val="20000"/>
                    <a:lumOff val="80000"/>
                  </a:schemeClr>
                </a:solidFill>
                <a:latin typeface="Arial" pitchFamily="34" charset="0"/>
                <a:cs typeface="Arial" pitchFamily="34" charset="0"/>
              </a:rPr>
              <a:t> </a:t>
            </a:r>
            <a:endParaRPr lang="es-MX" b="1" dirty="0">
              <a:solidFill>
                <a:schemeClr val="bg2">
                  <a:lumMod val="20000"/>
                  <a:lumOff val="80000"/>
                </a:schemeClr>
              </a:solidFill>
              <a:latin typeface="Arial" pitchFamily="34" charset="0"/>
              <a:cs typeface="Arial" pitchFamily="34" charset="0"/>
            </a:endParaRPr>
          </a:p>
        </p:txBody>
      </p:sp>
      <p:sp>
        <p:nvSpPr>
          <p:cNvPr id="9" name="3 CuadroTexto"/>
          <p:cNvSpPr txBox="1"/>
          <p:nvPr/>
        </p:nvSpPr>
        <p:spPr>
          <a:xfrm>
            <a:off x="5520267" y="4249601"/>
            <a:ext cx="5171391" cy="1477328"/>
          </a:xfrm>
          <a:prstGeom prst="rect">
            <a:avLst/>
          </a:prstGeom>
          <a:solidFill>
            <a:schemeClr val="accent6">
              <a:lumMod val="75000"/>
            </a:schemeClr>
          </a:solidFill>
        </p:spPr>
        <p:txBody>
          <a:bodyPr wrap="square" rtlCol="0">
            <a:spAutoFit/>
          </a:bodyPr>
          <a:lstStyle/>
          <a:p>
            <a:pPr algn="just"/>
            <a:r>
              <a:rPr lang="es-ES" b="1" dirty="0"/>
              <a:t>Centros Cambiarios</a:t>
            </a:r>
            <a:r>
              <a:rPr lang="es-ES" dirty="0"/>
              <a:t>. </a:t>
            </a:r>
            <a:r>
              <a:rPr lang="es-ES" dirty="0" smtClean="0"/>
              <a:t>No </a:t>
            </a:r>
            <a:r>
              <a:rPr lang="es-ES" dirty="0"/>
              <a:t>requieren de la autorización de la SHCP, sino sólo de su registro ante la CNBV, y aunque también se dedican a compra-venta de divisas, lo hacen con un límite hasta de US $10,000 </a:t>
            </a:r>
            <a:r>
              <a:rPr lang="es-ES" dirty="0" err="1"/>
              <a:t>Dlls</a:t>
            </a:r>
            <a:r>
              <a:rPr lang="es-ES" dirty="0"/>
              <a:t> (diez mil dólares).</a:t>
            </a:r>
            <a:r>
              <a:rPr lang="es-ES" b="1" dirty="0"/>
              <a:t> </a:t>
            </a:r>
            <a:r>
              <a:rPr lang="es-MX" b="1" dirty="0" smtClean="0">
                <a:solidFill>
                  <a:schemeClr val="bg2">
                    <a:lumMod val="20000"/>
                    <a:lumOff val="80000"/>
                  </a:schemeClr>
                </a:solidFill>
                <a:latin typeface="Arial" pitchFamily="34" charset="0"/>
                <a:cs typeface="Arial" pitchFamily="34" charset="0"/>
              </a:rPr>
              <a:t> </a:t>
            </a:r>
            <a:endParaRPr lang="es-MX" b="1" dirty="0">
              <a:solidFill>
                <a:schemeClr val="bg2">
                  <a:lumMod val="20000"/>
                  <a:lumOff val="80000"/>
                </a:schemeClr>
              </a:solidFill>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27</a:t>
            </a:fld>
            <a:endParaRPr lang="es-MX"/>
          </a:p>
        </p:txBody>
      </p:sp>
    </p:spTree>
    <p:extLst>
      <p:ext uri="{BB962C8B-B14F-4D97-AF65-F5344CB8AC3E}">
        <p14:creationId xmlns:p14="http://schemas.microsoft.com/office/powerpoint/2010/main" val="302881987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938871" y="2115999"/>
            <a:ext cx="8204200" cy="2585323"/>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smtClean="0">
                <a:ln w="0"/>
                <a:solidFill>
                  <a:schemeClr val="bg1"/>
                </a:solidFill>
              </a:rPr>
              <a:t>Sociedades Financieras de Objeto Múltiple </a:t>
            </a:r>
          </a:p>
          <a:p>
            <a:pPr algn="ctr">
              <a:defRPr/>
            </a:pPr>
            <a:r>
              <a:rPr lang="es-ES" sz="5400" b="1" dirty="0" smtClean="0">
                <a:ln w="0"/>
                <a:solidFill>
                  <a:schemeClr val="bg1"/>
                </a:solidFill>
              </a:rPr>
              <a:t>SOFOMES</a:t>
            </a:r>
            <a:endParaRPr lang="es-ES" sz="5400" b="1" dirty="0">
              <a:ln w="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28</a:t>
            </a:fld>
            <a:endParaRPr lang="es-MX"/>
          </a:p>
        </p:txBody>
      </p:sp>
    </p:spTree>
    <p:extLst>
      <p:ext uri="{BB962C8B-B14F-4D97-AF65-F5344CB8AC3E}">
        <p14:creationId xmlns:p14="http://schemas.microsoft.com/office/powerpoint/2010/main" val="17552041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98600" y="341784"/>
            <a:ext cx="8722544" cy="1224550"/>
          </a:xfrm>
          <a:solidFill>
            <a:schemeClr val="accent1"/>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pPr algn="ctr">
              <a:defRPr/>
            </a:pPr>
            <a:r>
              <a:rPr lang="es-ES" sz="3600" b="1" dirty="0">
                <a:ln w="0"/>
                <a:solidFill>
                  <a:schemeClr val="bg1"/>
                </a:solidFill>
              </a:rPr>
              <a:t>Sociedades Financieras de Objeto </a:t>
            </a:r>
            <a:r>
              <a:rPr lang="es-ES" sz="3600" b="1" dirty="0" smtClean="0">
                <a:ln w="0"/>
                <a:solidFill>
                  <a:schemeClr val="bg1"/>
                </a:solidFill>
              </a:rPr>
              <a:t>Múltiple.  SOFOMES</a:t>
            </a:r>
            <a:endParaRPr lang="es-MX" dirty="0">
              <a:solidFill>
                <a:schemeClr val="accent1"/>
              </a:solidFill>
            </a:endParaRPr>
          </a:p>
        </p:txBody>
      </p:sp>
      <p:sp>
        <p:nvSpPr>
          <p:cNvPr id="3" name="2 Marcador de contenido"/>
          <p:cNvSpPr>
            <a:spLocks noGrp="1"/>
          </p:cNvSpPr>
          <p:nvPr>
            <p:ph idx="1"/>
          </p:nvPr>
        </p:nvSpPr>
        <p:spPr>
          <a:xfrm>
            <a:off x="1498600" y="1638741"/>
            <a:ext cx="8737859" cy="2921000"/>
          </a:xfrm>
          <a:solidFill>
            <a:schemeClr val="accent5">
              <a:lumMod val="20000"/>
              <a:lumOff val="80000"/>
            </a:schemeClr>
          </a:solidFill>
        </p:spPr>
        <p:txBody>
          <a:bodyPr>
            <a:noAutofit/>
          </a:bodyPr>
          <a:lstStyle/>
          <a:p>
            <a:pPr marL="114300" indent="0" algn="just">
              <a:buNone/>
            </a:pPr>
            <a:r>
              <a:rPr lang="es-MX" sz="2000" dirty="0"/>
              <a:t>Las </a:t>
            </a:r>
            <a:r>
              <a:rPr lang="es-MX" sz="2000" b="1" dirty="0" err="1"/>
              <a:t>Sofomes</a:t>
            </a:r>
            <a:r>
              <a:rPr lang="es-MX" sz="2000" dirty="0"/>
              <a:t> son consideradas como actividades auxiliares del crédito, constituidas como sociedades anónimas que no requieren autorización del Gobierno Federal para el otorgamiento de créditos, así como para llevar a cabo operaciones de arrendamiento financiero (dar bienes en arrendamiento) y de factoraje financiero (adquirir derechos de crédito), sin captar recursos del público.</a:t>
            </a:r>
          </a:p>
          <a:p>
            <a:pPr marL="114300" indent="0" algn="just">
              <a:buNone/>
            </a:pPr>
            <a:r>
              <a:rPr lang="es-MX" sz="2000" dirty="0"/>
              <a:t>Las </a:t>
            </a:r>
            <a:r>
              <a:rPr lang="es-MX" sz="2000" b="1" dirty="0" err="1"/>
              <a:t>Sofomes</a:t>
            </a:r>
            <a:r>
              <a:rPr lang="es-MX" sz="2000" dirty="0"/>
              <a:t> están reguladas por la Ley General de Organizaciones y Actividades de Crédito (LGOAAC) y deben contar con un registro vigente ante la CONDUSEF. </a:t>
            </a:r>
            <a:endParaRPr lang="es-ES" sz="2000" dirty="0">
              <a:latin typeface="Arial" pitchFamily="34" charset="0"/>
              <a:cs typeface="Arial" pitchFamily="34" charset="0"/>
            </a:endParaRPr>
          </a:p>
          <a:p>
            <a:pPr marL="114300" indent="0" algn="just">
              <a:buNone/>
            </a:pPr>
            <a:endParaRPr lang="es-MX" dirty="0" smtClean="0">
              <a:latin typeface="Arial" pitchFamily="34" charset="0"/>
              <a:cs typeface="Arial" pitchFamily="34" charset="0"/>
            </a:endParaRPr>
          </a:p>
          <a:p>
            <a:pPr marL="0" indent="0" algn="just">
              <a:buNone/>
            </a:pPr>
            <a:r>
              <a:rPr lang="es-ES" dirty="0" smtClean="0">
                <a:latin typeface="Arial" pitchFamily="34" charset="0"/>
                <a:cs typeface="Arial" pitchFamily="34" charset="0"/>
              </a:rPr>
              <a:t> </a:t>
            </a:r>
            <a:endParaRPr lang="es-MX" dirty="0">
              <a:latin typeface="Arial" pitchFamily="34" charset="0"/>
              <a:cs typeface="Arial" pitchFamily="34" charset="0"/>
            </a:endParaRPr>
          </a:p>
        </p:txBody>
      </p:sp>
      <p:sp>
        <p:nvSpPr>
          <p:cNvPr id="7" name="2 Marcador de contenido"/>
          <p:cNvSpPr txBox="1">
            <a:spLocks/>
          </p:cNvSpPr>
          <p:nvPr/>
        </p:nvSpPr>
        <p:spPr>
          <a:xfrm>
            <a:off x="1498600" y="4673092"/>
            <a:ext cx="8737859" cy="1520367"/>
          </a:xfrm>
          <a:prstGeom prst="rect">
            <a:avLst/>
          </a:prstGeom>
          <a:solidFill>
            <a:schemeClr val="accent6">
              <a:lumMod val="40000"/>
              <a:lumOff val="6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s-MX" sz="2000" dirty="0"/>
              <a:t>De acuerdo con la LOAAC, las </a:t>
            </a:r>
            <a:r>
              <a:rPr lang="es-MX" sz="2000" b="1" dirty="0" err="1"/>
              <a:t>Sofomes</a:t>
            </a:r>
            <a:r>
              <a:rPr lang="es-MX" sz="2000" dirty="0"/>
              <a:t> podrán ser:</a:t>
            </a:r>
          </a:p>
          <a:p>
            <a:pPr lvl="0"/>
            <a:r>
              <a:rPr lang="es-MX" sz="2000" dirty="0"/>
              <a:t>Sociedades Financieras de Objeto Múltiple, Entidades Reguladas (ER)</a:t>
            </a:r>
          </a:p>
          <a:p>
            <a:pPr lvl="0"/>
            <a:r>
              <a:rPr lang="es-MX" sz="2000" dirty="0"/>
              <a:t>Sociedades Financieras de Objeto Múltiple, Entidades No Reguladas (ENR)</a:t>
            </a:r>
          </a:p>
          <a:p>
            <a:pPr marL="114300" indent="0" algn="just">
              <a:buNone/>
            </a:pPr>
            <a:endParaRPr lang="es-MX" sz="2000" dirty="0">
              <a:latin typeface="Arial" pitchFamily="34" charset="0"/>
              <a:cs typeface="Arial" pitchFamily="34" charset="0"/>
            </a:endParaRPr>
          </a:p>
        </p:txBody>
      </p:sp>
      <p:pic>
        <p:nvPicPr>
          <p:cNvPr id="4" name="Imagen 3"/>
          <p:cNvPicPr>
            <a:picLocks noChangeAspect="1"/>
          </p:cNvPicPr>
          <p:nvPr/>
        </p:nvPicPr>
        <p:blipFill>
          <a:blip r:embed="rId2"/>
          <a:stretch>
            <a:fillRect/>
          </a:stretch>
        </p:blipFill>
        <p:spPr>
          <a:xfrm>
            <a:off x="7629099" y="5815207"/>
            <a:ext cx="3429432" cy="974626"/>
          </a:xfrm>
          <a:prstGeom prst="rect">
            <a:avLst/>
          </a:prstGeom>
        </p:spPr>
      </p:pic>
      <p:sp>
        <p:nvSpPr>
          <p:cNvPr id="6" name="Marcador de número de diapositiva 5"/>
          <p:cNvSpPr>
            <a:spLocks noGrp="1"/>
          </p:cNvSpPr>
          <p:nvPr>
            <p:ph type="sldNum" sz="quarter" idx="12"/>
          </p:nvPr>
        </p:nvSpPr>
        <p:spPr/>
        <p:txBody>
          <a:bodyPr/>
          <a:lstStyle/>
          <a:p>
            <a:fld id="{559A74B9-CAFF-4650-A221-91685748E060}" type="slidenum">
              <a:rPr lang="es-MX" smtClean="0"/>
              <a:pPr/>
              <a:t>29</a:t>
            </a:fld>
            <a:endParaRPr lang="es-MX"/>
          </a:p>
        </p:txBody>
      </p:sp>
    </p:spTree>
    <p:extLst>
      <p:ext uri="{BB962C8B-B14F-4D97-AF65-F5344CB8AC3E}">
        <p14:creationId xmlns:p14="http://schemas.microsoft.com/office/powerpoint/2010/main" val="1950597146"/>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00056" y="260648"/>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smtClean="0"/>
              <a:t/>
            </a:r>
            <a:br>
              <a:rPr lang="es-ES" dirty="0" smtClean="0"/>
            </a:br>
            <a:endParaRPr lang="es-MX" dirty="0"/>
          </a:p>
        </p:txBody>
      </p:sp>
      <p:pic>
        <p:nvPicPr>
          <p:cNvPr id="4" name="Picture 3"/>
          <p:cNvPicPr>
            <a:picLocks noChangeAspect="1" noChangeArrowheads="1"/>
          </p:cNvPicPr>
          <p:nvPr/>
        </p:nvPicPr>
        <p:blipFill>
          <a:blip r:embed="rId2"/>
          <a:srcRect/>
          <a:stretch>
            <a:fillRect/>
          </a:stretch>
        </p:blipFill>
        <p:spPr bwMode="auto">
          <a:xfrm>
            <a:off x="9457554" y="208250"/>
            <a:ext cx="861909" cy="772478"/>
          </a:xfrm>
          <a:prstGeom prst="rect">
            <a:avLst/>
          </a:prstGeom>
          <a:noFill/>
          <a:ln w="9525">
            <a:solidFill>
              <a:schemeClr val="accent3">
                <a:lumMod val="75000"/>
              </a:schemeClr>
            </a:solidFill>
            <a:miter lim="800000"/>
            <a:headEnd/>
            <a:tailEnd/>
          </a:ln>
        </p:spPr>
      </p:pic>
      <p:sp>
        <p:nvSpPr>
          <p:cNvPr id="5" name="4 CuadroTexto"/>
          <p:cNvSpPr txBox="1"/>
          <p:nvPr/>
        </p:nvSpPr>
        <p:spPr>
          <a:xfrm>
            <a:off x="1793983" y="550421"/>
            <a:ext cx="3108146" cy="646331"/>
          </a:xfrm>
          <a:prstGeom prst="rect">
            <a:avLst/>
          </a:prstGeom>
          <a:solidFill>
            <a:schemeClr val="accent6"/>
          </a:solidFill>
          <a:ln>
            <a:solidFill>
              <a:schemeClr val="tx1"/>
            </a:solidFill>
          </a:ln>
        </p:spPr>
        <p:txBody>
          <a:bodyPr wrap="square" rtlCol="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1278823039"/>
              </p:ext>
            </p:extLst>
          </p:nvPr>
        </p:nvGraphicFramePr>
        <p:xfrm>
          <a:off x="1786467" y="1329267"/>
          <a:ext cx="8583522" cy="4761795"/>
        </p:xfrm>
        <a:graphic>
          <a:graphicData uri="http://schemas.openxmlformats.org/drawingml/2006/table">
            <a:tbl>
              <a:tblPr firstRow="1" bandRow="1">
                <a:tableStyleId>{EB344D84-9AFB-497E-A393-DC336BA19D2E}</a:tableStyleId>
              </a:tblPr>
              <a:tblGrid>
                <a:gridCol w="7981169"/>
                <a:gridCol w="602353"/>
              </a:tblGrid>
              <a:tr h="4761795">
                <a:tc>
                  <a:txBody>
                    <a:bodyPr/>
                    <a:lstStyle/>
                    <a:p>
                      <a:pPr algn="r"/>
                      <a:r>
                        <a:rPr lang="es-MX" sz="2000" dirty="0" smtClean="0">
                          <a:latin typeface="Arial" panose="020B0604020202020204" pitchFamily="34" charset="0"/>
                          <a:cs typeface="Arial" panose="020B0604020202020204" pitchFamily="34" charset="0"/>
                        </a:rPr>
                        <a:t>Guión</a:t>
                      </a:r>
                      <a:r>
                        <a:rPr lang="es-MX" sz="2000" baseline="0" dirty="0" smtClean="0">
                          <a:latin typeface="Arial" panose="020B0604020202020204" pitchFamily="34" charset="0"/>
                          <a:cs typeface="Arial" panose="020B0604020202020204" pitchFamily="34" charset="0"/>
                        </a:rPr>
                        <a:t> Explicativo</a:t>
                      </a:r>
                    </a:p>
                    <a:p>
                      <a:pPr algn="r"/>
                      <a:endParaRPr lang="es-MX" sz="2000" dirty="0" smtClean="0">
                        <a:latin typeface="Arial" panose="020B0604020202020204" pitchFamily="34" charset="0"/>
                        <a:cs typeface="Arial" panose="020B0604020202020204" pitchFamily="34" charset="0"/>
                      </a:endParaRPr>
                    </a:p>
                    <a:p>
                      <a:pPr algn="r"/>
                      <a:r>
                        <a:rPr lang="es-MX" sz="2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Intermediación</a:t>
                      </a:r>
                      <a:r>
                        <a:rPr lang="es-MX" sz="2200" baseline="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Financiera no bancaria</a:t>
                      </a:r>
                      <a:endParaRPr lang="es-MX" sz="2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Entidades de Ahorro y Crédito Popular</a:t>
                      </a:r>
                    </a:p>
                    <a:p>
                      <a:pPr algn="r"/>
                      <a:r>
                        <a:rPr lang="es-MX" sz="2000" dirty="0" smtClean="0">
                          <a:latin typeface="Arial" panose="020B0604020202020204" pitchFamily="34" charset="0"/>
                          <a:cs typeface="Arial" panose="020B0604020202020204" pitchFamily="34" charset="0"/>
                        </a:rPr>
                        <a:t>Organizaciones y Actividades Auxiliares de Crédito</a:t>
                      </a:r>
                    </a:p>
                    <a:p>
                      <a:pPr algn="r"/>
                      <a:r>
                        <a:rPr lang="es-MX" sz="2000" dirty="0" smtClean="0">
                          <a:latin typeface="Arial" panose="020B0604020202020204" pitchFamily="34" charset="0"/>
                          <a:cs typeface="Arial" panose="020B0604020202020204" pitchFamily="34" charset="0"/>
                        </a:rPr>
                        <a:t>Sociedades Cooperativas de Ahorro y Préstamo </a:t>
                      </a:r>
                    </a:p>
                    <a:p>
                      <a:pPr algn="r"/>
                      <a:r>
                        <a:rPr lang="es-MX" sz="2000" dirty="0" smtClean="0">
                          <a:latin typeface="Arial" panose="020B0604020202020204" pitchFamily="34" charset="0"/>
                          <a:cs typeface="Arial" panose="020B0604020202020204" pitchFamily="34" charset="0"/>
                        </a:rPr>
                        <a:t>Almacenes</a:t>
                      </a:r>
                      <a:r>
                        <a:rPr lang="es-MX" sz="2000" baseline="0" dirty="0" smtClean="0">
                          <a:latin typeface="Arial" panose="020B0604020202020204" pitchFamily="34" charset="0"/>
                          <a:cs typeface="Arial" panose="020B0604020202020204" pitchFamily="34" charset="0"/>
                        </a:rPr>
                        <a:t> Generales de Depósito</a:t>
                      </a:r>
                    </a:p>
                    <a:p>
                      <a:pPr algn="r"/>
                      <a:r>
                        <a:rPr lang="es-MX" sz="2000" baseline="0" dirty="0" smtClean="0">
                          <a:latin typeface="Arial" panose="020B0604020202020204" pitchFamily="34" charset="0"/>
                          <a:cs typeface="Arial" panose="020B0604020202020204" pitchFamily="34" charset="0"/>
                        </a:rPr>
                        <a:t>Casas de Cambio</a:t>
                      </a:r>
                    </a:p>
                    <a:p>
                      <a:pPr algn="r"/>
                      <a:r>
                        <a:rPr lang="es-MX" sz="2000" baseline="0" dirty="0" smtClean="0">
                          <a:latin typeface="Arial" panose="020B0604020202020204" pitchFamily="34" charset="0"/>
                          <a:cs typeface="Arial" panose="020B0604020202020204" pitchFamily="34" charset="0"/>
                        </a:rPr>
                        <a:t>Sociedades Financieras de Objeto Múltiple</a:t>
                      </a:r>
                    </a:p>
                    <a:p>
                      <a:pPr algn="r"/>
                      <a:r>
                        <a:rPr lang="es-MX" sz="2000" baseline="0" dirty="0" smtClean="0">
                          <a:latin typeface="Arial" panose="020B0604020202020204" pitchFamily="34" charset="0"/>
                          <a:cs typeface="Arial" panose="020B0604020202020204" pitchFamily="34" charset="0"/>
                        </a:rPr>
                        <a:t>Arrendadoras Financieras</a:t>
                      </a:r>
                    </a:p>
                    <a:p>
                      <a:pPr algn="r"/>
                      <a:r>
                        <a:rPr lang="es-MX" sz="2000" baseline="0" dirty="0" smtClean="0">
                          <a:latin typeface="Arial" panose="020B0604020202020204" pitchFamily="34" charset="0"/>
                          <a:cs typeface="Arial" panose="020B0604020202020204" pitchFamily="34" charset="0"/>
                        </a:rPr>
                        <a:t>Empresas de Factoraje Financiero</a:t>
                      </a:r>
                    </a:p>
                    <a:p>
                      <a:pPr algn="r"/>
                      <a:r>
                        <a:rPr lang="es-MX" sz="2000" baseline="0" dirty="0" smtClean="0">
                          <a:latin typeface="Arial" panose="020B0604020202020204" pitchFamily="34" charset="0"/>
                          <a:cs typeface="Arial" panose="020B0604020202020204" pitchFamily="34" charset="0"/>
                        </a:rPr>
                        <a:t>Uniones de Crédito </a:t>
                      </a:r>
                      <a:endParaRPr lang="es-MX" sz="2000" dirty="0" smtClean="0">
                        <a:latin typeface="Arial" panose="020B0604020202020204" pitchFamily="34" charset="0"/>
                        <a:cs typeface="Arial" panose="020B0604020202020204" pitchFamily="34" charset="0"/>
                      </a:endParaRPr>
                    </a:p>
                    <a:p>
                      <a:pPr algn="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Conclusiones</a:t>
                      </a:r>
                    </a:p>
                    <a:p>
                      <a:pPr algn="r"/>
                      <a:r>
                        <a:rPr lang="es-MX" sz="2000" dirty="0" smtClean="0">
                          <a:latin typeface="Arial" panose="020B0604020202020204" pitchFamily="34" charset="0"/>
                          <a:cs typeface="Arial" panose="020B0604020202020204" pitchFamily="34" charset="0"/>
                        </a:rPr>
                        <a:t>Referencias</a:t>
                      </a:r>
                      <a:endParaRPr lang="es-MX" sz="2000" dirty="0">
                        <a:latin typeface="Arial" panose="020B0604020202020204" pitchFamily="34" charset="0"/>
                        <a:cs typeface="Arial" panose="020B0604020202020204" pitchFamily="34" charset="0"/>
                      </a:endParaRPr>
                    </a:p>
                  </a:txBody>
                  <a:tcPr>
                    <a:solidFill>
                      <a:schemeClr val="accent1"/>
                    </a:solidFill>
                  </a:tcPr>
                </a:tc>
                <a:tc>
                  <a:txBody>
                    <a:bodyPr/>
                    <a:lstStyle/>
                    <a:p>
                      <a:pPr algn="r"/>
                      <a:r>
                        <a:rPr lang="es-MX" sz="2000" dirty="0" smtClean="0">
                          <a:latin typeface="Arial" panose="020B0604020202020204" pitchFamily="34" charset="0"/>
                          <a:cs typeface="Arial" panose="020B0604020202020204" pitchFamily="34" charset="0"/>
                        </a:rPr>
                        <a:t>4</a:t>
                      </a:r>
                    </a:p>
                    <a:p>
                      <a:pPr algn="r"/>
                      <a:endParaRPr lang="es-MX" sz="2000" dirty="0" smtClean="0">
                        <a:latin typeface="Arial" panose="020B0604020202020204" pitchFamily="34" charset="0"/>
                        <a:cs typeface="Arial" panose="020B0604020202020204" pitchFamily="34" charset="0"/>
                      </a:endParaRPr>
                    </a:p>
                    <a:p>
                      <a:pPr algn="r"/>
                      <a:r>
                        <a:rPr lang="es-MX" sz="2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8</a:t>
                      </a:r>
                    </a:p>
                    <a:p>
                      <a:pPr algn="r"/>
                      <a:r>
                        <a:rPr lang="es-MX" sz="2000" dirty="0" smtClean="0">
                          <a:latin typeface="Arial" panose="020B0604020202020204" pitchFamily="34" charset="0"/>
                          <a:cs typeface="Arial" panose="020B0604020202020204" pitchFamily="34" charset="0"/>
                        </a:rPr>
                        <a:t>10</a:t>
                      </a:r>
                    </a:p>
                    <a:p>
                      <a:pPr algn="r"/>
                      <a:r>
                        <a:rPr lang="es-MX" sz="2000" dirty="0" smtClean="0">
                          <a:latin typeface="Arial" panose="020B0604020202020204" pitchFamily="34" charset="0"/>
                          <a:cs typeface="Arial" panose="020B0604020202020204" pitchFamily="34" charset="0"/>
                        </a:rPr>
                        <a:t>13</a:t>
                      </a:r>
                    </a:p>
                    <a:p>
                      <a:pPr algn="r"/>
                      <a:r>
                        <a:rPr lang="es-MX" sz="2000" dirty="0" smtClean="0">
                          <a:latin typeface="Arial" panose="020B0604020202020204" pitchFamily="34" charset="0"/>
                          <a:cs typeface="Arial" panose="020B0604020202020204" pitchFamily="34" charset="0"/>
                        </a:rPr>
                        <a:t>1618</a:t>
                      </a:r>
                    </a:p>
                    <a:p>
                      <a:pPr algn="r"/>
                      <a:r>
                        <a:rPr lang="es-MX" sz="2000" dirty="0" smtClean="0">
                          <a:latin typeface="Arial" panose="020B0604020202020204" pitchFamily="34" charset="0"/>
                          <a:cs typeface="Arial" panose="020B0604020202020204" pitchFamily="34" charset="0"/>
                        </a:rPr>
                        <a:t>24</a:t>
                      </a:r>
                    </a:p>
                    <a:p>
                      <a:pPr algn="r"/>
                      <a:r>
                        <a:rPr lang="es-MX" sz="2000" dirty="0" smtClean="0">
                          <a:latin typeface="Arial" panose="020B0604020202020204" pitchFamily="34" charset="0"/>
                          <a:cs typeface="Arial" panose="020B0604020202020204" pitchFamily="34" charset="0"/>
                        </a:rPr>
                        <a:t>28</a:t>
                      </a:r>
                    </a:p>
                    <a:p>
                      <a:pPr algn="r"/>
                      <a:r>
                        <a:rPr lang="es-MX" sz="2000" dirty="0" smtClean="0">
                          <a:latin typeface="Arial" panose="020B0604020202020204" pitchFamily="34" charset="0"/>
                          <a:cs typeface="Arial" panose="020B0604020202020204" pitchFamily="34" charset="0"/>
                        </a:rPr>
                        <a:t>30</a:t>
                      </a:r>
                    </a:p>
                    <a:p>
                      <a:pPr algn="r"/>
                      <a:r>
                        <a:rPr lang="es-MX" sz="2000" dirty="0" smtClean="0">
                          <a:latin typeface="Arial" panose="020B0604020202020204" pitchFamily="34" charset="0"/>
                          <a:cs typeface="Arial" panose="020B0604020202020204" pitchFamily="34" charset="0"/>
                        </a:rPr>
                        <a:t>35</a:t>
                      </a:r>
                    </a:p>
                    <a:p>
                      <a:pPr algn="r"/>
                      <a:r>
                        <a:rPr lang="es-MX" sz="2000" dirty="0" smtClean="0">
                          <a:latin typeface="Arial" panose="020B0604020202020204" pitchFamily="34" charset="0"/>
                          <a:cs typeface="Arial" panose="020B0604020202020204" pitchFamily="34" charset="0"/>
                        </a:rPr>
                        <a:t>38</a:t>
                      </a:r>
                    </a:p>
                    <a:p>
                      <a:pPr algn="r"/>
                      <a:endParaRPr lang="es-MX" sz="2000" dirty="0" smtClean="0">
                        <a:latin typeface="Arial" panose="020B0604020202020204" pitchFamily="34" charset="0"/>
                        <a:cs typeface="Arial" panose="020B0604020202020204" pitchFamily="34" charset="0"/>
                      </a:endParaRPr>
                    </a:p>
                    <a:p>
                      <a:pPr algn="r"/>
                      <a:r>
                        <a:rPr lang="es-MX" sz="2000" dirty="0" smtClean="0">
                          <a:latin typeface="Arial" panose="020B0604020202020204" pitchFamily="34" charset="0"/>
                          <a:cs typeface="Arial" panose="020B0604020202020204" pitchFamily="34" charset="0"/>
                        </a:rPr>
                        <a:t>42</a:t>
                      </a:r>
                    </a:p>
                    <a:p>
                      <a:pPr algn="r"/>
                      <a:r>
                        <a:rPr lang="es-MX" sz="2000" dirty="0" smtClean="0">
                          <a:latin typeface="Arial" panose="020B0604020202020204" pitchFamily="34" charset="0"/>
                          <a:cs typeface="Arial" panose="020B0604020202020204" pitchFamily="34" charset="0"/>
                        </a:rPr>
                        <a:t>44</a:t>
                      </a:r>
                      <a:endParaRPr lang="es-MX" sz="2000" dirty="0">
                        <a:latin typeface="Arial" panose="020B0604020202020204" pitchFamily="34" charset="0"/>
                        <a:cs typeface="Arial" panose="020B0604020202020204" pitchFamily="34" charset="0"/>
                      </a:endParaRPr>
                    </a:p>
                  </a:txBody>
                  <a:tcPr>
                    <a:solidFill>
                      <a:schemeClr val="accent1">
                        <a:lumMod val="75000"/>
                      </a:schemeClr>
                    </a:solidFill>
                  </a:tcPr>
                </a:tc>
              </a:tr>
            </a:tbl>
          </a:graphicData>
        </a:graphic>
      </p:graphicFrame>
      <p:sp>
        <p:nvSpPr>
          <p:cNvPr id="7" name="Marcador de número de diapositiva 6"/>
          <p:cNvSpPr>
            <a:spLocks noGrp="1"/>
          </p:cNvSpPr>
          <p:nvPr>
            <p:ph type="sldNum" sz="quarter" idx="12"/>
          </p:nvPr>
        </p:nvSpPr>
        <p:spPr/>
        <p:txBody>
          <a:bodyPr/>
          <a:lstStyle/>
          <a:p>
            <a:fld id="{114F6E14-26B7-447F-A4C5-187AB6119613}" type="slidenum">
              <a:rPr lang="es-MX" smtClean="0">
                <a:solidFill>
                  <a:schemeClr val="accent1"/>
                </a:solidFill>
              </a:rPr>
              <a:pPr/>
              <a:t>3</a:t>
            </a:fld>
            <a:endParaRPr lang="es-MX" dirty="0">
              <a:solidFill>
                <a:schemeClr val="accent1"/>
              </a:solidFill>
            </a:endParaRPr>
          </a:p>
        </p:txBody>
      </p:sp>
    </p:spTree>
    <p:extLst>
      <p:ext uri="{BB962C8B-B14F-4D97-AF65-F5344CB8AC3E}">
        <p14:creationId xmlns:p14="http://schemas.microsoft.com/office/powerpoint/2010/main" val="1182563738"/>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87705" y="2276872"/>
            <a:ext cx="7207623" cy="1938992"/>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6000" b="1" dirty="0" smtClean="0">
                <a:ln w="0"/>
                <a:solidFill>
                  <a:schemeClr val="bg1"/>
                </a:solidFill>
              </a:rPr>
              <a:t>Arrendadoras Financieras</a:t>
            </a:r>
            <a:endParaRPr lang="es-ES" sz="6000" b="1" dirty="0">
              <a:ln w="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30</a:t>
            </a:fld>
            <a:endParaRPr lang="es-MX"/>
          </a:p>
        </p:txBody>
      </p:sp>
    </p:spTree>
    <p:extLst>
      <p:ext uri="{BB962C8B-B14F-4D97-AF65-F5344CB8AC3E}">
        <p14:creationId xmlns:p14="http://schemas.microsoft.com/office/powerpoint/2010/main" val="26787703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341784"/>
            <a:ext cx="8229600" cy="782960"/>
          </a:xfrm>
          <a:solidFill>
            <a:schemeClr val="accent6"/>
          </a:solidFill>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s-ES" b="1" dirty="0" smtClean="0">
                <a:solidFill>
                  <a:schemeClr val="bg1"/>
                </a:solidFill>
              </a:rPr>
              <a:t>Arrendadoras Financieras.</a:t>
            </a:r>
            <a:endParaRPr lang="es-MX" dirty="0">
              <a:solidFill>
                <a:schemeClr val="bg1"/>
              </a:solidFill>
            </a:endParaRPr>
          </a:p>
        </p:txBody>
      </p:sp>
      <p:sp>
        <p:nvSpPr>
          <p:cNvPr id="3" name="2 Marcador de contenido"/>
          <p:cNvSpPr>
            <a:spLocks noGrp="1"/>
          </p:cNvSpPr>
          <p:nvPr>
            <p:ph idx="1"/>
          </p:nvPr>
        </p:nvSpPr>
        <p:spPr>
          <a:xfrm>
            <a:off x="1303866" y="1323912"/>
            <a:ext cx="9440333" cy="2325221"/>
          </a:xfrm>
          <a:solidFill>
            <a:schemeClr val="accent6">
              <a:lumMod val="40000"/>
              <a:lumOff val="60000"/>
            </a:schemeClr>
          </a:solidFill>
        </p:spPr>
        <p:txBody>
          <a:bodyPr>
            <a:noAutofit/>
          </a:bodyPr>
          <a:lstStyle/>
          <a:p>
            <a:pPr marL="0" indent="0" algn="just">
              <a:buNone/>
            </a:pPr>
            <a:r>
              <a:rPr lang="es-ES" sz="2000" dirty="0"/>
              <a:t>Se entiende por arrendamiento financiero, el instrumento a través del cual una empresa (la Arrendadora), se obliga a comprar un bien para conceder el uso y goce de éste a otra persona (arrendatario o cliente), durante un plazo forzoso; el arrendatario a su vez se obliga a pagar una renta, que pueden fijar desde un principio las partes, siempre y cuando ésta sea suficiente para cubrir el valor de adquisición del bien, y en su caso los gastos accesorios aplicables, </a:t>
            </a:r>
            <a:r>
              <a:rPr lang="es-MX" sz="2000" dirty="0"/>
              <a:t>y adoptar al vencimiento del contrato, algunas de las opciones terminales previstas en la ley.</a:t>
            </a:r>
          </a:p>
          <a:p>
            <a:pPr marL="0" indent="0" algn="just">
              <a:buNone/>
            </a:pPr>
            <a:endParaRPr lang="es-MX" dirty="0">
              <a:latin typeface="Arial" pitchFamily="34" charset="0"/>
              <a:cs typeface="Arial"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p:txBody>
      </p:sp>
      <p:sp>
        <p:nvSpPr>
          <p:cNvPr id="4" name="3 Rectángulo redondeado"/>
          <p:cNvSpPr/>
          <p:nvPr/>
        </p:nvSpPr>
        <p:spPr>
          <a:xfrm>
            <a:off x="7390655" y="3871156"/>
            <a:ext cx="3353544" cy="2339885"/>
          </a:xfrm>
          <a:prstGeom prst="roundRect">
            <a:avLst/>
          </a:prstGeom>
          <a:solidFill>
            <a:schemeClr val="accent6">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1145" y="4033833"/>
            <a:ext cx="2825989" cy="2027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2 Marcador de contenido"/>
          <p:cNvSpPr txBox="1">
            <a:spLocks/>
          </p:cNvSpPr>
          <p:nvPr/>
        </p:nvSpPr>
        <p:spPr>
          <a:xfrm>
            <a:off x="1303867" y="3850650"/>
            <a:ext cx="5960534" cy="2360391"/>
          </a:xfrm>
          <a:prstGeom prst="rect">
            <a:avLst/>
          </a:prstGeom>
          <a:solidFill>
            <a:schemeClr val="bg2">
              <a:lumMod val="90000"/>
            </a:schemeClr>
          </a:solidFill>
        </p:spPr>
        <p:txBody>
          <a:bodyPr vert="horz" lIns="91440" tIns="45720" rIns="91440" bIns="45720" rtlCol="0">
            <a:normAutofit fontScale="925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s-MX" sz="2000" dirty="0"/>
              <a:t>La operación del arrendamiento financiero tiene tres operaciones terminales:</a:t>
            </a:r>
          </a:p>
          <a:p>
            <a:pPr marL="114300" indent="0">
              <a:buNone/>
            </a:pPr>
            <a:endParaRPr lang="es-MX" sz="2000" dirty="0"/>
          </a:p>
          <a:p>
            <a:pPr lvl="0"/>
            <a:r>
              <a:rPr lang="es-ES" sz="2000" dirty="0"/>
              <a:t>Vencido el contrato, se prorroga la operación. </a:t>
            </a:r>
            <a:endParaRPr lang="es-MX" sz="2000" dirty="0"/>
          </a:p>
          <a:p>
            <a:pPr lvl="0"/>
            <a:r>
              <a:rPr lang="es-ES" sz="2000" dirty="0"/>
              <a:t>Vencido el contrato se vende el bien y se participa del precio de venta. </a:t>
            </a:r>
            <a:endParaRPr lang="es-MX" sz="2000" dirty="0"/>
          </a:p>
          <a:p>
            <a:pPr lvl="0"/>
            <a:r>
              <a:rPr lang="es-ES" sz="2000" dirty="0"/>
              <a:t>Vencido el plazo, se adquiere el bien a un precio menor.</a:t>
            </a:r>
            <a:endParaRPr lang="es-MX" sz="2000" dirty="0"/>
          </a:p>
          <a:p>
            <a:pPr marL="114300" indent="0">
              <a:buNone/>
            </a:pPr>
            <a:endParaRPr lang="es-MX" sz="2000" dirty="0">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31</a:t>
            </a:fld>
            <a:endParaRPr lang="es-MX"/>
          </a:p>
        </p:txBody>
      </p:sp>
    </p:spTree>
    <p:extLst>
      <p:ext uri="{BB962C8B-B14F-4D97-AF65-F5344CB8AC3E}">
        <p14:creationId xmlns:p14="http://schemas.microsoft.com/office/powerpoint/2010/main" val="2445740493"/>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17204" y="367184"/>
            <a:ext cx="8229600" cy="782960"/>
          </a:xfrm>
          <a:solidFill>
            <a:schemeClr val="accent1"/>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s-ES" sz="4400" b="1" dirty="0" smtClean="0">
                <a:solidFill>
                  <a:schemeClr val="bg1"/>
                </a:solidFill>
              </a:rPr>
              <a:t>Arrendadoras Financieras</a:t>
            </a:r>
            <a:r>
              <a:rPr lang="es-ES" b="1" dirty="0" smtClean="0">
                <a:solidFill>
                  <a:schemeClr val="accent1"/>
                </a:solidFill>
              </a:rPr>
              <a:t>.</a:t>
            </a:r>
            <a:endParaRPr lang="es-MX" dirty="0">
              <a:solidFill>
                <a:schemeClr val="accent1"/>
              </a:solidFill>
            </a:endParaRPr>
          </a:p>
        </p:txBody>
      </p:sp>
      <p:sp>
        <p:nvSpPr>
          <p:cNvPr id="3" name="2 Marcador de contenido"/>
          <p:cNvSpPr>
            <a:spLocks noGrp="1"/>
          </p:cNvSpPr>
          <p:nvPr>
            <p:ph idx="1"/>
          </p:nvPr>
        </p:nvSpPr>
        <p:spPr>
          <a:xfrm>
            <a:off x="1991544" y="1340768"/>
            <a:ext cx="8280920" cy="4247232"/>
          </a:xfrm>
          <a:solidFill>
            <a:schemeClr val="accent5">
              <a:lumMod val="20000"/>
              <a:lumOff val="80000"/>
            </a:schemeClr>
          </a:solidFill>
        </p:spPr>
        <p:txBody>
          <a:bodyPr>
            <a:noAutofit/>
          </a:bodyPr>
          <a:lstStyle/>
          <a:p>
            <a:pPr marL="114300" indent="0" algn="just">
              <a:buNone/>
            </a:pPr>
            <a:r>
              <a:rPr lang="es-ES" sz="2000" dirty="0"/>
              <a:t>Por medio del arrendamiento se puede obtener financiamiento hasta por determinado porcentaje del costo de un bien (coches, inmuebles, equipo industrial o de trabajo, </a:t>
            </a:r>
            <a:r>
              <a:rPr lang="es-ES" sz="2000" dirty="0" err="1"/>
              <a:t>etc</a:t>
            </a:r>
            <a:r>
              <a:rPr lang="es-ES" sz="2000" dirty="0"/>
              <a:t>), incluyendo, dependiendo del caso, otro tipo de costos adicionales, tales como instalación, impuestos, derechos de importación, servicio aduanal, etc., apoyando que el cliente o arrendatario no tenga que hacer desembolsos considerables al inicio del contrato</a:t>
            </a:r>
            <a:r>
              <a:rPr lang="es-ES" sz="2000" dirty="0" smtClean="0"/>
              <a:t>.</a:t>
            </a:r>
          </a:p>
          <a:p>
            <a:pPr marL="114300" indent="0" algn="just">
              <a:buNone/>
            </a:pPr>
            <a:r>
              <a:rPr lang="es-ES" sz="2000" dirty="0"/>
              <a:t/>
            </a:r>
            <a:br>
              <a:rPr lang="es-ES" sz="2000" dirty="0"/>
            </a:br>
            <a:r>
              <a:rPr lang="es-ES" sz="2000" dirty="0"/>
              <a:t>Otra característica es que el cliente o arrendatario selecciona el equipo y el proveedor, negocia el precio y condiciones de la entrega, por lo que ante el vendedor del bien, el cliente obtiene un precio de riguroso contado, logrando con ello un precio mejor del que obtendría en caso de realizar la compra con financiamiento.</a:t>
            </a:r>
            <a:endParaRPr lang="es-MX" sz="2000" dirty="0"/>
          </a:p>
          <a:p>
            <a:pPr marL="114300" indent="0">
              <a:buNone/>
            </a:pPr>
            <a:endParaRPr lang="es-MX" dirty="0"/>
          </a:p>
        </p:txBody>
      </p:sp>
      <p:pic>
        <p:nvPicPr>
          <p:cNvPr id="4" name="Imagen 3"/>
          <p:cNvPicPr>
            <a:picLocks noChangeAspect="1"/>
          </p:cNvPicPr>
          <p:nvPr/>
        </p:nvPicPr>
        <p:blipFill>
          <a:blip r:embed="rId2"/>
          <a:stretch>
            <a:fillRect/>
          </a:stretch>
        </p:blipFill>
        <p:spPr>
          <a:xfrm>
            <a:off x="7936525" y="5184918"/>
            <a:ext cx="2956816" cy="1585097"/>
          </a:xfrm>
          <a:prstGeom prst="rect">
            <a:avLst/>
          </a:prstGeom>
        </p:spPr>
      </p:pic>
      <p:sp>
        <p:nvSpPr>
          <p:cNvPr id="6" name="Marcador de número de diapositiva 5"/>
          <p:cNvSpPr>
            <a:spLocks noGrp="1"/>
          </p:cNvSpPr>
          <p:nvPr>
            <p:ph type="sldNum" sz="quarter" idx="12"/>
          </p:nvPr>
        </p:nvSpPr>
        <p:spPr/>
        <p:txBody>
          <a:bodyPr/>
          <a:lstStyle/>
          <a:p>
            <a:fld id="{559A74B9-CAFF-4650-A221-91685748E060}" type="slidenum">
              <a:rPr lang="es-MX" smtClean="0"/>
              <a:pPr/>
              <a:t>32</a:t>
            </a:fld>
            <a:endParaRPr lang="es-MX"/>
          </a:p>
        </p:txBody>
      </p:sp>
    </p:spTree>
    <p:extLst>
      <p:ext uri="{BB962C8B-B14F-4D97-AF65-F5344CB8AC3E}">
        <p14:creationId xmlns:p14="http://schemas.microsoft.com/office/powerpoint/2010/main" val="1590391862"/>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341784"/>
            <a:ext cx="8229600" cy="782960"/>
          </a:xfrm>
          <a:solidFill>
            <a:schemeClr val="accent2"/>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000" b="1" dirty="0" smtClean="0">
                <a:solidFill>
                  <a:schemeClr val="bg1"/>
                </a:solidFill>
              </a:rPr>
              <a:t>Arrendadoras Financieras.</a:t>
            </a:r>
            <a:endParaRPr lang="es-MX" sz="4000" dirty="0">
              <a:solidFill>
                <a:schemeClr val="bg1"/>
              </a:solidFill>
            </a:endParaRPr>
          </a:p>
        </p:txBody>
      </p:sp>
      <p:sp>
        <p:nvSpPr>
          <p:cNvPr id="3" name="2 Marcador de contenido"/>
          <p:cNvSpPr>
            <a:spLocks noGrp="1"/>
          </p:cNvSpPr>
          <p:nvPr>
            <p:ph idx="1"/>
          </p:nvPr>
        </p:nvSpPr>
        <p:spPr>
          <a:xfrm>
            <a:off x="1991544" y="1340768"/>
            <a:ext cx="8229600" cy="5222636"/>
          </a:xfrm>
          <a:solidFill>
            <a:schemeClr val="accent2">
              <a:lumMod val="40000"/>
              <a:lumOff val="60000"/>
            </a:schemeClr>
          </a:solidFill>
        </p:spPr>
        <p:txBody>
          <a:bodyPr>
            <a:noAutofit/>
          </a:bodyPr>
          <a:lstStyle/>
          <a:p>
            <a:pPr marL="114300" indent="0">
              <a:buNone/>
            </a:pPr>
            <a:r>
              <a:rPr lang="es-ES" b="1" dirty="0"/>
              <a:t>Funciones de una Arrendadora Financiera.</a:t>
            </a:r>
            <a:endParaRPr lang="es-MX" dirty="0"/>
          </a:p>
          <a:p>
            <a:pPr marL="114300" indent="0">
              <a:buNone/>
            </a:pPr>
            <a:r>
              <a:rPr lang="es-ES" b="1" dirty="0"/>
              <a:t> </a:t>
            </a:r>
            <a:endParaRPr lang="es-MX" dirty="0"/>
          </a:p>
          <a:p>
            <a:pPr lvl="0">
              <a:buClrTx/>
            </a:pPr>
            <a:r>
              <a:rPr lang="es-ES" dirty="0"/>
              <a:t>Adquiere bienes para darlos en arrendamiento financiero (renta).</a:t>
            </a:r>
            <a:endParaRPr lang="es-MX" dirty="0"/>
          </a:p>
          <a:p>
            <a:pPr lvl="0">
              <a:buClrTx/>
            </a:pPr>
            <a:r>
              <a:rPr lang="es-ES" dirty="0"/>
              <a:t>Otorga créditos a las Pymes.</a:t>
            </a:r>
            <a:endParaRPr lang="es-MX" dirty="0"/>
          </a:p>
          <a:p>
            <a:pPr lvl="0">
              <a:buClrTx/>
            </a:pPr>
            <a:r>
              <a:rPr lang="es-ES" dirty="0"/>
              <a:t>Arrenda activos previamente adquiridos por el arrendatario (</a:t>
            </a:r>
            <a:r>
              <a:rPr lang="es-ES" dirty="0" err="1"/>
              <a:t>lease</a:t>
            </a:r>
            <a:r>
              <a:rPr lang="es-ES" dirty="0"/>
              <a:t>-back).</a:t>
            </a:r>
            <a:endParaRPr lang="es-MX" dirty="0"/>
          </a:p>
          <a:p>
            <a:pPr lvl="0">
              <a:buClrTx/>
            </a:pPr>
            <a:r>
              <a:rPr lang="es-ES" dirty="0"/>
              <a:t>Obtiene préstamos y créditos.</a:t>
            </a:r>
            <a:endParaRPr lang="es-MX" dirty="0"/>
          </a:p>
          <a:p>
            <a:pPr marL="114300" indent="0">
              <a:buNone/>
            </a:pPr>
            <a:endParaRPr lang="es-MX" dirty="0"/>
          </a:p>
          <a:p>
            <a:pPr marL="114300" indent="0">
              <a:buNone/>
            </a:pPr>
            <a:endParaRPr lang="es-MX" dirty="0"/>
          </a:p>
        </p:txBody>
      </p:sp>
      <p:pic>
        <p:nvPicPr>
          <p:cNvPr id="6" name="il_fi" descr="http://www2.diariocritico.com/hmexicano/noticias/pieza/300_1243475619_pieza.jpg"/>
          <p:cNvPicPr/>
          <p:nvPr/>
        </p:nvPicPr>
        <p:blipFill>
          <a:blip r:embed="rId2">
            <a:extLst>
              <a:ext uri="{28A0092B-C50C-407E-A947-70E740481C1C}">
                <a14:useLocalDpi xmlns:a14="http://schemas.microsoft.com/office/drawing/2010/main" val="0"/>
              </a:ext>
            </a:extLst>
          </a:blip>
          <a:srcRect/>
          <a:stretch>
            <a:fillRect/>
          </a:stretch>
        </p:blipFill>
        <p:spPr bwMode="auto">
          <a:xfrm>
            <a:off x="6712858" y="4149346"/>
            <a:ext cx="2762250" cy="2143125"/>
          </a:xfrm>
          <a:prstGeom prst="rect">
            <a:avLst/>
          </a:prstGeom>
          <a:noFill/>
          <a:ln>
            <a:noFill/>
          </a:ln>
        </p:spPr>
      </p:pic>
      <p:sp>
        <p:nvSpPr>
          <p:cNvPr id="4" name="Marcador de número de diapositiva 3"/>
          <p:cNvSpPr>
            <a:spLocks noGrp="1"/>
          </p:cNvSpPr>
          <p:nvPr>
            <p:ph type="sldNum" sz="quarter" idx="12"/>
          </p:nvPr>
        </p:nvSpPr>
        <p:spPr/>
        <p:txBody>
          <a:bodyPr/>
          <a:lstStyle/>
          <a:p>
            <a:fld id="{559A74B9-CAFF-4650-A221-91685748E060}" type="slidenum">
              <a:rPr lang="es-MX" smtClean="0"/>
              <a:pPr/>
              <a:t>33</a:t>
            </a:fld>
            <a:endParaRPr lang="es-MX"/>
          </a:p>
        </p:txBody>
      </p:sp>
    </p:spTree>
    <p:extLst>
      <p:ext uri="{BB962C8B-B14F-4D97-AF65-F5344CB8AC3E}">
        <p14:creationId xmlns:p14="http://schemas.microsoft.com/office/powerpoint/2010/main" val="314550435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0785" y="625372"/>
            <a:ext cx="9095616" cy="4463093"/>
          </a:xfrm>
          <a:solidFill>
            <a:schemeClr val="bg2">
              <a:lumMod val="75000"/>
            </a:schemeClr>
          </a:solidFill>
        </p:spPr>
        <p:txBody>
          <a:bodyPr>
            <a:normAutofit fontScale="92500"/>
          </a:bodyPr>
          <a:lstStyle/>
          <a:p>
            <a:pPr marL="114300" indent="0">
              <a:buNone/>
            </a:pPr>
            <a:r>
              <a:rPr lang="es-MX" dirty="0" smtClean="0"/>
              <a:t>Las </a:t>
            </a:r>
            <a:r>
              <a:rPr lang="es-MX" dirty="0"/>
              <a:t>instituciones que otorgan un arrendamiento pueden ser de dos tipos:</a:t>
            </a:r>
          </a:p>
          <a:p>
            <a:pPr marL="114300" indent="0">
              <a:buNone/>
            </a:pPr>
            <a:endParaRPr lang="es-MX" dirty="0"/>
          </a:p>
          <a:p>
            <a:pPr>
              <a:buClrTx/>
              <a:buFont typeface="Wingdings" panose="05000000000000000000" pitchFamily="2" charset="2"/>
              <a:buChar char="ü"/>
            </a:pPr>
            <a:r>
              <a:rPr lang="es-MX" b="1" dirty="0"/>
              <a:t>Arrendamiento Puro:</a:t>
            </a:r>
            <a:r>
              <a:rPr lang="es-MX" dirty="0"/>
              <a:t> Se establece mediante un contrato, el uso o goce temporal de un bien, pero con la diferencia de que no existe opción de compra al término de la vigencia del contrato. En el caso de que al término del contrato exista un contrato de compraventa del bien entre la arrendadora y el arrendatario, el bien tendrá que ser vendido al valor comercial o de mercado.</a:t>
            </a:r>
          </a:p>
          <a:p>
            <a:pPr>
              <a:buClrTx/>
              <a:buFont typeface="Wingdings" panose="05000000000000000000" pitchFamily="2" charset="2"/>
              <a:buChar char="ü"/>
            </a:pPr>
            <a:endParaRPr lang="es-MX" dirty="0"/>
          </a:p>
          <a:p>
            <a:pPr>
              <a:buClrTx/>
              <a:buFont typeface="Wingdings" panose="05000000000000000000" pitchFamily="2" charset="2"/>
              <a:buChar char="ü"/>
            </a:pPr>
            <a:r>
              <a:rPr lang="es-MX" b="1" dirty="0"/>
              <a:t>Arrendamiento Financiero: </a:t>
            </a:r>
            <a:r>
              <a:rPr lang="es-MX" dirty="0"/>
              <a:t>La arrendadora financiera se obliga a adquirir determinados bienes y a conceder su uso temporal a plazo forzoso a una persona física o moral, obligándose a pagar como contraprestación, que se liquidará en pagos parciales, según convenga.</a:t>
            </a:r>
          </a:p>
          <a:p>
            <a:pPr marL="0" indent="0" algn="just">
              <a:buNone/>
            </a:pPr>
            <a:endParaRPr lang="es-MX" b="1" dirty="0">
              <a:solidFill>
                <a:schemeClr val="accent1">
                  <a:lumMod val="50000"/>
                </a:schemeClr>
              </a:solidFill>
              <a:latin typeface="Arial" pitchFamily="34" charset="0"/>
              <a:cs typeface="Arial" pitchFamily="34" charset="0"/>
            </a:endParaRPr>
          </a:p>
          <a:p>
            <a:endParaRPr lang="es-MX" dirty="0"/>
          </a:p>
        </p:txBody>
      </p:sp>
      <p:pic>
        <p:nvPicPr>
          <p:cNvPr id="2" name="Imagen 1"/>
          <p:cNvPicPr>
            <a:picLocks noChangeAspect="1"/>
          </p:cNvPicPr>
          <p:nvPr/>
        </p:nvPicPr>
        <p:blipFill>
          <a:blip r:embed="rId2"/>
          <a:stretch>
            <a:fillRect/>
          </a:stretch>
        </p:blipFill>
        <p:spPr>
          <a:xfrm>
            <a:off x="8125394" y="4601210"/>
            <a:ext cx="1809750" cy="2095500"/>
          </a:xfrm>
          <a:prstGeom prst="rect">
            <a:avLst/>
          </a:prstGeom>
        </p:spPr>
      </p:pic>
      <p:sp>
        <p:nvSpPr>
          <p:cNvPr id="4" name="Marcador de número de diapositiva 3"/>
          <p:cNvSpPr>
            <a:spLocks noGrp="1"/>
          </p:cNvSpPr>
          <p:nvPr>
            <p:ph type="sldNum" sz="quarter" idx="12"/>
          </p:nvPr>
        </p:nvSpPr>
        <p:spPr/>
        <p:txBody>
          <a:bodyPr/>
          <a:lstStyle/>
          <a:p>
            <a:fld id="{559A74B9-CAFF-4650-A221-91685748E060}" type="slidenum">
              <a:rPr lang="es-MX" smtClean="0"/>
              <a:pPr/>
              <a:t>34</a:t>
            </a:fld>
            <a:endParaRPr lang="es-MX"/>
          </a:p>
        </p:txBody>
      </p:sp>
    </p:spTree>
    <p:extLst>
      <p:ext uri="{BB962C8B-B14F-4D97-AF65-F5344CB8AC3E}">
        <p14:creationId xmlns:p14="http://schemas.microsoft.com/office/powerpoint/2010/main" val="1784639056"/>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46865" y="2480576"/>
            <a:ext cx="7230534" cy="1754326"/>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smtClean="0">
                <a:ln w="0"/>
                <a:solidFill>
                  <a:schemeClr val="bg1"/>
                </a:solidFill>
              </a:rPr>
              <a:t>Empresas de Factoraje Financiero</a:t>
            </a:r>
            <a:endParaRPr lang="es-ES" sz="5400" b="1" dirty="0">
              <a:ln w="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35</a:t>
            </a:fld>
            <a:endParaRPr lang="es-MX"/>
          </a:p>
        </p:txBody>
      </p:sp>
    </p:spTree>
    <p:extLst>
      <p:ext uri="{BB962C8B-B14F-4D97-AF65-F5344CB8AC3E}">
        <p14:creationId xmlns:p14="http://schemas.microsoft.com/office/powerpoint/2010/main" val="28990484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21224" y="341784"/>
            <a:ext cx="8740588" cy="772218"/>
          </a:xfrm>
          <a:solidFill>
            <a:schemeClr val="accent6">
              <a:lumMod val="50000"/>
            </a:schemeClr>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000" b="1" dirty="0" smtClean="0">
                <a:solidFill>
                  <a:schemeClr val="bg1"/>
                </a:solidFill>
              </a:rPr>
              <a:t>Empresas de Factoraje Financiero.</a:t>
            </a:r>
            <a:endParaRPr lang="es-MX" sz="4000" dirty="0">
              <a:solidFill>
                <a:schemeClr val="bg1"/>
              </a:solidFill>
            </a:endParaRPr>
          </a:p>
        </p:txBody>
      </p:sp>
      <p:sp>
        <p:nvSpPr>
          <p:cNvPr id="3" name="2 Marcador de contenido"/>
          <p:cNvSpPr>
            <a:spLocks noGrp="1"/>
          </p:cNvSpPr>
          <p:nvPr>
            <p:ph idx="1"/>
          </p:nvPr>
        </p:nvSpPr>
        <p:spPr>
          <a:xfrm>
            <a:off x="1250576" y="4608721"/>
            <a:ext cx="9448500" cy="1060933"/>
          </a:xfrm>
          <a:solidFill>
            <a:schemeClr val="accent6">
              <a:lumMod val="40000"/>
              <a:lumOff val="60000"/>
            </a:schemeClr>
          </a:solidFill>
        </p:spPr>
        <p:txBody>
          <a:bodyPr>
            <a:normAutofit fontScale="92500" lnSpcReduction="20000"/>
          </a:bodyPr>
          <a:lstStyle/>
          <a:p>
            <a:pPr marL="0" indent="0" algn="just">
              <a:buNone/>
            </a:pPr>
            <a:r>
              <a:rPr lang="es-MX" sz="2000" dirty="0"/>
              <a:t>La operación del factoraje inicia cuando el cliente, persona física o moral que tiene a su favor derechos de crédito vigentes, derivados de operaciones comerciales, acude a la empresa de factoraje, la que adquiere estos derechos de crédito y paga por ellos un precio que las partes convienen.</a:t>
            </a:r>
          </a:p>
          <a:p>
            <a:pPr marL="0" indent="0" algn="just">
              <a:buNone/>
            </a:pPr>
            <a:endParaRPr lang="es-MX" sz="2000" b="1" dirty="0">
              <a:latin typeface="Arial" pitchFamily="34" charset="0"/>
              <a:cs typeface="Arial" pitchFamily="34" charset="0"/>
            </a:endParaRPr>
          </a:p>
          <a:p>
            <a:pPr algn="just"/>
            <a:endParaRPr lang="es-MX" sz="1800" b="1" dirty="0">
              <a:latin typeface="Arial" pitchFamily="34" charset="0"/>
              <a:cs typeface="Arial" pitchFamily="34" charset="0"/>
            </a:endParaRPr>
          </a:p>
        </p:txBody>
      </p:sp>
      <p:sp>
        <p:nvSpPr>
          <p:cNvPr id="4" name="3 CuadroTexto"/>
          <p:cNvSpPr txBox="1"/>
          <p:nvPr/>
        </p:nvSpPr>
        <p:spPr>
          <a:xfrm>
            <a:off x="1250575" y="1413267"/>
            <a:ext cx="5573558" cy="3016210"/>
          </a:xfrm>
          <a:prstGeom prst="rect">
            <a:avLst/>
          </a:prstGeom>
          <a:solidFill>
            <a:schemeClr val="accent6">
              <a:lumMod val="75000"/>
            </a:schemeClr>
          </a:solidFill>
        </p:spPr>
        <p:txBody>
          <a:bodyPr wrap="square" rtlCol="0">
            <a:spAutoFit/>
          </a:bodyPr>
          <a:lstStyle/>
          <a:p>
            <a:pPr algn="just"/>
            <a:r>
              <a:rPr lang="es-MX" sz="1900" b="1" dirty="0">
                <a:solidFill>
                  <a:schemeClr val="bg2">
                    <a:lumMod val="20000"/>
                    <a:lumOff val="80000"/>
                  </a:schemeClr>
                </a:solidFill>
                <a:latin typeface="Arial" pitchFamily="34" charset="0"/>
                <a:cs typeface="Arial" pitchFamily="34" charset="0"/>
              </a:rPr>
              <a:t>La CONDUSEF lo define:</a:t>
            </a:r>
          </a:p>
          <a:p>
            <a:pPr algn="just"/>
            <a:r>
              <a:rPr lang="es-MX" sz="1900" b="1" dirty="0">
                <a:solidFill>
                  <a:schemeClr val="bg2">
                    <a:lumMod val="20000"/>
                    <a:lumOff val="80000"/>
                  </a:schemeClr>
                </a:solidFill>
                <a:latin typeface="Arial" pitchFamily="34" charset="0"/>
                <a:cs typeface="Arial" pitchFamily="34" charset="0"/>
              </a:rPr>
              <a:t>Es una alternativa financiera que permite al que la contrata, disponer anticipadamente del importe de cuentas por cobrar. Mediante este contrato, una empresa de factoraje o un banco, pacta con el cliente para adquirir derechos de crédito que éste tenga a su favor por un precio determinado, dependiendo de las condiciones en que se hayan formalizado los documentos de cobro.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2425" y="1675497"/>
            <a:ext cx="3676650" cy="2384425"/>
          </a:xfrm>
          <a:prstGeom prst="rect">
            <a:avLst/>
          </a:prstGeom>
          <a:solidFill>
            <a:schemeClr val="accent6">
              <a:lumMod val="50000"/>
            </a:schemeClr>
          </a:solidFill>
          <a:ln w="12700">
            <a:solidFill>
              <a:schemeClr val="accent6">
                <a:lumMod val="50000"/>
              </a:schemeClr>
            </a:solidFill>
            <a:miter lim="800000"/>
            <a:headEnd/>
            <a:tailEnd/>
          </a:ln>
          <a:effectLst/>
          <a:extLst/>
        </p:spPr>
      </p:pic>
      <p:sp>
        <p:nvSpPr>
          <p:cNvPr id="6" name="Marcador de número de diapositiva 5"/>
          <p:cNvSpPr>
            <a:spLocks noGrp="1"/>
          </p:cNvSpPr>
          <p:nvPr>
            <p:ph type="sldNum" sz="quarter" idx="12"/>
          </p:nvPr>
        </p:nvSpPr>
        <p:spPr/>
        <p:txBody>
          <a:bodyPr/>
          <a:lstStyle/>
          <a:p>
            <a:fld id="{559A74B9-CAFF-4650-A221-91685748E060}" type="slidenum">
              <a:rPr lang="es-MX" smtClean="0"/>
              <a:pPr/>
              <a:t>36</a:t>
            </a:fld>
            <a:endParaRPr lang="es-MX"/>
          </a:p>
        </p:txBody>
      </p:sp>
    </p:spTree>
    <p:extLst>
      <p:ext uri="{BB962C8B-B14F-4D97-AF65-F5344CB8AC3E}">
        <p14:creationId xmlns:p14="http://schemas.microsoft.com/office/powerpoint/2010/main" val="196264234"/>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7769" y="341784"/>
            <a:ext cx="8229600" cy="782960"/>
          </a:xfrm>
          <a:solidFill>
            <a:schemeClr val="accent3"/>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000" dirty="0" smtClean="0">
                <a:solidFill>
                  <a:schemeClr val="bg1"/>
                </a:solidFill>
              </a:rPr>
              <a:t>Empresas de Factoraje Financiero</a:t>
            </a:r>
            <a:r>
              <a:rPr lang="es-ES" sz="4000" b="1" dirty="0" smtClean="0">
                <a:solidFill>
                  <a:schemeClr val="bg1"/>
                </a:solidFill>
              </a:rPr>
              <a:t>.</a:t>
            </a:r>
            <a:endParaRPr lang="es-MX" sz="4000" dirty="0">
              <a:solidFill>
                <a:schemeClr val="bg1"/>
              </a:solidFill>
            </a:endParaRPr>
          </a:p>
        </p:txBody>
      </p:sp>
      <p:sp>
        <p:nvSpPr>
          <p:cNvPr id="3" name="2 Marcador de contenido"/>
          <p:cNvSpPr>
            <a:spLocks noGrp="1"/>
          </p:cNvSpPr>
          <p:nvPr>
            <p:ph idx="1"/>
          </p:nvPr>
        </p:nvSpPr>
        <p:spPr>
          <a:xfrm>
            <a:off x="1800473" y="1296536"/>
            <a:ext cx="8208912" cy="5259871"/>
          </a:xfrm>
          <a:solidFill>
            <a:schemeClr val="accent3">
              <a:lumMod val="40000"/>
              <a:lumOff val="60000"/>
            </a:schemeClr>
          </a:solidFill>
        </p:spPr>
        <p:txBody>
          <a:bodyPr>
            <a:normAutofit fontScale="92500" lnSpcReduction="10000"/>
          </a:bodyPr>
          <a:lstStyle/>
          <a:p>
            <a:pPr marL="114300" indent="0">
              <a:buNone/>
            </a:pPr>
            <a:r>
              <a:rPr lang="es-ES" b="1" dirty="0"/>
              <a:t>Tipos de factoraje. </a:t>
            </a:r>
            <a:r>
              <a:rPr lang="es-MX" dirty="0"/>
              <a:t>Existen dos modalidades de factoraje financiero:</a:t>
            </a:r>
          </a:p>
          <a:p>
            <a:pPr marL="114300" indent="0">
              <a:buNone/>
            </a:pPr>
            <a:r>
              <a:rPr lang="es-MX" dirty="0"/>
              <a:t> </a:t>
            </a:r>
          </a:p>
          <a:p>
            <a:pPr lvl="0" algn="just">
              <a:buClr>
                <a:schemeClr val="tx1"/>
              </a:buClr>
            </a:pPr>
            <a:r>
              <a:rPr lang="es-MX" b="1" dirty="0"/>
              <a:t>Factoraje con recurso</a:t>
            </a:r>
            <a:r>
              <a:rPr lang="es-MX" dirty="0"/>
              <a:t> que consiste en que si la Institución Financiera no logra cobrar los documentos por cobrar no vencidos (facturas, pagarés, etc.) que el cliente le cede, puede recurrir al mismo cliente que se los cedió para cobrárselos. E</a:t>
            </a:r>
            <a:r>
              <a:rPr lang="es-ES" dirty="0"/>
              <a:t>n este tipo de factoraje el cliente queda obligado a responder por el pago de los derechos de crédito.</a:t>
            </a:r>
            <a:endParaRPr lang="es-MX" dirty="0"/>
          </a:p>
          <a:p>
            <a:pPr marL="114300" indent="0" algn="just">
              <a:buClr>
                <a:schemeClr val="tx1"/>
              </a:buClr>
              <a:buNone/>
            </a:pPr>
            <a:endParaRPr lang="es-MX" dirty="0"/>
          </a:p>
          <a:p>
            <a:pPr lvl="0" algn="just">
              <a:buClr>
                <a:schemeClr val="tx1"/>
              </a:buClr>
            </a:pPr>
            <a:r>
              <a:rPr lang="es-MX" b="1" dirty="0"/>
              <a:t>Factoraje </a:t>
            </a:r>
            <a:r>
              <a:rPr lang="es-ES" b="1" dirty="0"/>
              <a:t>“puro” </a:t>
            </a:r>
            <a:r>
              <a:rPr lang="es-MX" b="1" dirty="0"/>
              <a:t>sin recurso</a:t>
            </a:r>
            <a:r>
              <a:rPr lang="es-MX" dirty="0"/>
              <a:t> es en el que la Entidad Financiera asume completamente el riesgo del cobro de los documentos, y el cliente no se compromete a pagar por el deudor. </a:t>
            </a:r>
            <a:r>
              <a:rPr lang="es-ES" dirty="0"/>
              <a:t>El tipo de factoraje puro ya casi no se usa en México por que la entidad factor asume riesgos de incobrabilidad y la decisión sobre el riesgo tendrá que evaluarse respecto a los documentos.</a:t>
            </a:r>
            <a:endParaRPr lang="es-MX" dirty="0"/>
          </a:p>
          <a:p>
            <a:pPr marL="355600" indent="0" algn="just">
              <a:buClr>
                <a:schemeClr val="tx1"/>
              </a:buClr>
              <a:buNone/>
            </a:pPr>
            <a:r>
              <a:rPr lang="es-ES" dirty="0"/>
              <a:t>En este tipo de factoraje el cliente no queda </a:t>
            </a:r>
            <a:r>
              <a:rPr lang="es-ES" dirty="0" smtClean="0"/>
              <a:t>obligado</a:t>
            </a:r>
          </a:p>
          <a:p>
            <a:pPr marL="355600" indent="0" algn="just">
              <a:buClr>
                <a:schemeClr val="tx1"/>
              </a:buClr>
              <a:buNone/>
            </a:pPr>
            <a:r>
              <a:rPr lang="es-ES" dirty="0" smtClean="0"/>
              <a:t>a </a:t>
            </a:r>
            <a:r>
              <a:rPr lang="es-ES" dirty="0"/>
              <a:t>responder por el pago de los derechos de crédito. </a:t>
            </a:r>
            <a:endParaRPr lang="es-MX" dirty="0"/>
          </a:p>
          <a:p>
            <a:pPr marL="0" indent="0">
              <a:buNone/>
            </a:pPr>
            <a:endParaRPr lang="es-MX" dirty="0">
              <a:solidFill>
                <a:schemeClr val="accent1">
                  <a:lumMod val="75000"/>
                </a:schemeClr>
              </a:solidFill>
              <a:latin typeface="Arial" pitchFamily="34" charset="0"/>
              <a:cs typeface="Arial" pitchFamily="34" charset="0"/>
            </a:endParaRPr>
          </a:p>
          <a:p>
            <a:endParaRPr lang="es-MX" dirty="0">
              <a:solidFill>
                <a:schemeClr val="accent1">
                  <a:lumMod val="75000"/>
                </a:schemeClr>
              </a:solidFill>
            </a:endParaRPr>
          </a:p>
        </p:txBody>
      </p:sp>
      <p:pic>
        <p:nvPicPr>
          <p:cNvPr id="4" name="Imagen 3"/>
          <p:cNvPicPr>
            <a:picLocks noChangeAspect="1"/>
          </p:cNvPicPr>
          <p:nvPr/>
        </p:nvPicPr>
        <p:blipFill rotWithShape="1">
          <a:blip r:embed="rId3"/>
          <a:srcRect l="1931" r="10188"/>
          <a:stretch/>
        </p:blipFill>
        <p:spPr>
          <a:xfrm>
            <a:off x="8521775" y="5464220"/>
            <a:ext cx="2511188" cy="1257300"/>
          </a:xfrm>
          <a:prstGeom prst="rect">
            <a:avLst/>
          </a:prstGeom>
        </p:spPr>
      </p:pic>
      <p:sp>
        <p:nvSpPr>
          <p:cNvPr id="6" name="Marcador de número de diapositiva 5"/>
          <p:cNvSpPr>
            <a:spLocks noGrp="1"/>
          </p:cNvSpPr>
          <p:nvPr>
            <p:ph type="sldNum" sz="quarter" idx="12"/>
          </p:nvPr>
        </p:nvSpPr>
        <p:spPr/>
        <p:txBody>
          <a:bodyPr/>
          <a:lstStyle/>
          <a:p>
            <a:fld id="{559A74B9-CAFF-4650-A221-91685748E060}" type="slidenum">
              <a:rPr lang="es-MX" smtClean="0"/>
              <a:pPr/>
              <a:t>37</a:t>
            </a:fld>
            <a:endParaRPr lang="es-MX"/>
          </a:p>
        </p:txBody>
      </p:sp>
    </p:spTree>
    <p:extLst>
      <p:ext uri="{BB962C8B-B14F-4D97-AF65-F5344CB8AC3E}">
        <p14:creationId xmlns:p14="http://schemas.microsoft.com/office/powerpoint/2010/main" val="3177068517"/>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717801" y="2378476"/>
            <a:ext cx="6689661" cy="1938992"/>
          </a:xfrm>
          <a:prstGeom prst="rect">
            <a:avLst/>
          </a:prstGeom>
          <a:solidFill>
            <a:schemeClr val="accent1"/>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6000" b="1" dirty="0" smtClean="0">
                <a:ln w="0"/>
                <a:solidFill>
                  <a:schemeClr val="bg1"/>
                </a:solidFill>
              </a:rPr>
              <a:t>Uniones de Crédito</a:t>
            </a:r>
            <a:endParaRPr lang="es-ES" sz="6000" b="1" dirty="0">
              <a:ln w="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38</a:t>
            </a:fld>
            <a:endParaRPr lang="es-MX"/>
          </a:p>
        </p:txBody>
      </p:sp>
    </p:spTree>
    <p:extLst>
      <p:ext uri="{BB962C8B-B14F-4D97-AF65-F5344CB8AC3E}">
        <p14:creationId xmlns:p14="http://schemas.microsoft.com/office/powerpoint/2010/main" val="3967042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45541" y="341784"/>
            <a:ext cx="7702789" cy="750416"/>
          </a:xfrm>
          <a:solidFill>
            <a:schemeClr val="accent6"/>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3600" b="1" dirty="0" smtClean="0">
                <a:solidFill>
                  <a:schemeClr val="bg1"/>
                </a:solidFill>
              </a:rPr>
              <a:t>Uniones de Crédito.</a:t>
            </a:r>
            <a:endParaRPr lang="es-MX" sz="3600" dirty="0">
              <a:solidFill>
                <a:schemeClr val="bg1"/>
              </a:solidFill>
            </a:endParaRPr>
          </a:p>
        </p:txBody>
      </p:sp>
      <p:sp>
        <p:nvSpPr>
          <p:cNvPr id="3" name="2 Marcador de contenido"/>
          <p:cNvSpPr>
            <a:spLocks noGrp="1"/>
          </p:cNvSpPr>
          <p:nvPr>
            <p:ph idx="1"/>
          </p:nvPr>
        </p:nvSpPr>
        <p:spPr>
          <a:xfrm>
            <a:off x="1380067" y="1338915"/>
            <a:ext cx="9457266" cy="4968552"/>
          </a:xfrm>
          <a:solidFill>
            <a:schemeClr val="accent6">
              <a:lumMod val="40000"/>
              <a:lumOff val="60000"/>
            </a:schemeClr>
          </a:solidFill>
        </p:spPr>
        <p:txBody>
          <a:bodyPr>
            <a:normAutofit/>
          </a:bodyPr>
          <a:lstStyle/>
          <a:p>
            <a:pPr algn="just">
              <a:buClr>
                <a:schemeClr val="accent6">
                  <a:lumMod val="50000"/>
                </a:schemeClr>
              </a:buClr>
            </a:pPr>
            <a:r>
              <a:rPr lang="es-MX" sz="2000" dirty="0"/>
              <a:t>Las Uniones de Crédito están reguladas por la Ley de Uniones de Crédito (LUC), y son Instituciones Financieras constituidas con el fin de otorgar financiamiento y condiciones favorables para ahorrar, recibir préstamos y otros servicios financieros. </a:t>
            </a:r>
            <a:endParaRPr lang="es-MX" sz="2000" dirty="0" smtClean="0"/>
          </a:p>
          <a:p>
            <a:pPr algn="just">
              <a:buClr>
                <a:schemeClr val="accent6">
                  <a:lumMod val="50000"/>
                </a:schemeClr>
              </a:buClr>
            </a:pPr>
            <a:endParaRPr lang="es-MX" sz="2000" dirty="0"/>
          </a:p>
          <a:p>
            <a:pPr algn="just">
              <a:buClr>
                <a:schemeClr val="accent6">
                  <a:lumMod val="50000"/>
                </a:schemeClr>
              </a:buClr>
            </a:pPr>
            <a:r>
              <a:rPr lang="es-ES" sz="2000" dirty="0"/>
              <a:t>Estas entidades no proporcionan servicios al público en general, ya que sólo están autorizadas para realizar operaciones con sus socios, con el objeto de llevar el crédito a estratos de la población que, por falta de garantías y recursos, no son sujetos de crédito bancario.</a:t>
            </a:r>
            <a:endParaRPr lang="es-MX" sz="2000" dirty="0"/>
          </a:p>
          <a:p>
            <a:pPr marL="0" indent="0" algn="just">
              <a:buNone/>
            </a:pPr>
            <a:r>
              <a:rPr lang="es-ES" dirty="0" smtClean="0">
                <a:solidFill>
                  <a:schemeClr val="bg2">
                    <a:lumMod val="20000"/>
                    <a:lumOff val="80000"/>
                  </a:schemeClr>
                </a:solidFill>
                <a:latin typeface="Arial" pitchFamily="34" charset="0"/>
                <a:cs typeface="Arial" pitchFamily="34" charset="0"/>
              </a:rPr>
              <a:t>.</a:t>
            </a:r>
            <a:endParaRPr lang="es-MX" dirty="0">
              <a:solidFill>
                <a:schemeClr val="bg2">
                  <a:lumMod val="20000"/>
                  <a:lumOff val="80000"/>
                </a:schemeClr>
              </a:solidFill>
              <a:latin typeface="Arial" pitchFamily="34" charset="0"/>
              <a:cs typeface="Arial" pitchFamily="34" charset="0"/>
            </a:endParaRPr>
          </a:p>
          <a:p>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8002" y="4549310"/>
            <a:ext cx="2052191" cy="1285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profile.ak.fbcdn.net/hprofile-ak-snc4/188009_165905240135510_2789054_n.jpg"/>
          <p:cNvPicPr/>
          <p:nvPr/>
        </p:nvPicPr>
        <p:blipFill>
          <a:blip r:embed="rId3">
            <a:extLst>
              <a:ext uri="{28A0092B-C50C-407E-A947-70E740481C1C}">
                <a14:useLocalDpi xmlns:a14="http://schemas.microsoft.com/office/drawing/2010/main" val="0"/>
              </a:ext>
            </a:extLst>
          </a:blip>
          <a:srcRect/>
          <a:stretch>
            <a:fillRect/>
          </a:stretch>
        </p:blipFill>
        <p:spPr bwMode="auto">
          <a:xfrm>
            <a:off x="6807861" y="4549309"/>
            <a:ext cx="2160240" cy="1285875"/>
          </a:xfrm>
          <a:prstGeom prst="rect">
            <a:avLst/>
          </a:prstGeom>
          <a:noFill/>
          <a:ln w="19050">
            <a:solidFill>
              <a:schemeClr val="accent6">
                <a:lumMod val="50000"/>
              </a:schemeClr>
            </a:solidFill>
          </a:ln>
        </p:spPr>
      </p:pic>
      <p:sp>
        <p:nvSpPr>
          <p:cNvPr id="4" name="Marcador de número de diapositiva 3"/>
          <p:cNvSpPr>
            <a:spLocks noGrp="1"/>
          </p:cNvSpPr>
          <p:nvPr>
            <p:ph type="sldNum" sz="quarter" idx="12"/>
          </p:nvPr>
        </p:nvSpPr>
        <p:spPr/>
        <p:txBody>
          <a:bodyPr/>
          <a:lstStyle/>
          <a:p>
            <a:fld id="{559A74B9-CAFF-4650-A221-91685748E060}" type="slidenum">
              <a:rPr lang="es-MX" smtClean="0"/>
              <a:pPr/>
              <a:t>39</a:t>
            </a:fld>
            <a:endParaRPr lang="es-MX"/>
          </a:p>
        </p:txBody>
      </p:sp>
    </p:spTree>
    <p:extLst>
      <p:ext uri="{BB962C8B-B14F-4D97-AF65-F5344CB8AC3E}">
        <p14:creationId xmlns:p14="http://schemas.microsoft.com/office/powerpoint/2010/main" val="308435837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145631" y="2030214"/>
            <a:ext cx="5900738" cy="2190874"/>
          </a:xfrm>
          <a:solidFill>
            <a:schemeClr val="accent2"/>
          </a:solidFill>
          <a:ln w="38100">
            <a:solidFill>
              <a:schemeClr val="tx1">
                <a:lumMod val="50000"/>
                <a:lumOff val="50000"/>
              </a:schemeClr>
            </a:solidFill>
          </a:ln>
        </p:spPr>
        <p:txBody>
          <a:bodyPr>
            <a:noAutofit/>
          </a:bodyPr>
          <a:lstStyle/>
          <a:p>
            <a:pPr algn="ctr" eaLnBrk="1" hangingPunct="1"/>
            <a:r>
              <a:rPr lang="es-ES" sz="4000" b="1" dirty="0">
                <a:solidFill>
                  <a:schemeClr val="bg1">
                    <a:lumMod val="95000"/>
                  </a:schemeClr>
                </a:solidFill>
                <a:effectLst>
                  <a:outerShdw blurRad="38100" dist="38100" dir="2700000" algn="tl">
                    <a:srgbClr val="000000">
                      <a:alpha val="43137"/>
                    </a:srgbClr>
                  </a:outerShdw>
                </a:effectLst>
              </a:rPr>
              <a:t>GUIÓN EXPLICATIVO</a:t>
            </a:r>
            <a:br>
              <a:rPr lang="es-ES" sz="40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Propósitos</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Estructura Metodológica</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Planeación Didáctica </a:t>
            </a:r>
            <a:endParaRPr lang="es-ES" sz="4000" b="1" dirty="0">
              <a:solidFill>
                <a:schemeClr val="bg1">
                  <a:lumMod val="95000"/>
                </a:schemeClr>
              </a:solidFill>
              <a:effectLst>
                <a:outerShdw blurRad="38100" dist="38100" dir="2700000" algn="tl">
                  <a:srgbClr val="000000">
                    <a:alpha val="43137"/>
                  </a:srgbClr>
                </a:outerShdw>
              </a:effectLst>
            </a:endParaRPr>
          </a:p>
        </p:txBody>
      </p:sp>
      <p:pic>
        <p:nvPicPr>
          <p:cNvPr id="5" name="Picture 3"/>
          <p:cNvPicPr>
            <a:picLocks noChangeAspect="1" noChangeArrowheads="1"/>
          </p:cNvPicPr>
          <p:nvPr/>
        </p:nvPicPr>
        <p:blipFill>
          <a:blip r:embed="rId2"/>
          <a:srcRect/>
          <a:stretch>
            <a:fillRect/>
          </a:stretch>
        </p:blipFill>
        <p:spPr bwMode="auto">
          <a:xfrm>
            <a:off x="9480376" y="188641"/>
            <a:ext cx="767078" cy="687487"/>
          </a:xfrm>
          <a:prstGeom prst="rect">
            <a:avLst/>
          </a:prstGeom>
          <a:noFill/>
          <a:ln w="9525">
            <a:solidFill>
              <a:schemeClr val="accent1">
                <a:lumMod val="75000"/>
              </a:schemeClr>
            </a:solidFill>
            <a:miter lim="800000"/>
            <a:headEnd/>
            <a:tailEnd/>
          </a:ln>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4</a:t>
            </a:fld>
            <a:endParaRPr lang="es-MX"/>
          </a:p>
        </p:txBody>
      </p:sp>
    </p:spTree>
    <p:extLst>
      <p:ext uri="{BB962C8B-B14F-4D97-AF65-F5344CB8AC3E}">
        <p14:creationId xmlns:p14="http://schemas.microsoft.com/office/powerpoint/2010/main" val="2992172432"/>
      </p:ext>
    </p:extLst>
  </p:cSld>
  <p:clrMapOvr>
    <a:masterClrMapping/>
  </p:clrMapOvr>
  <p:transition spd="slow">
    <p:blinds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67584" y="693107"/>
            <a:ext cx="9095616" cy="4463093"/>
          </a:xfrm>
          <a:solidFill>
            <a:schemeClr val="accent5">
              <a:lumMod val="40000"/>
              <a:lumOff val="60000"/>
            </a:schemeClr>
          </a:solidFill>
        </p:spPr>
        <p:txBody>
          <a:bodyPr>
            <a:normAutofit lnSpcReduction="10000"/>
          </a:bodyPr>
          <a:lstStyle/>
          <a:p>
            <a:pPr marL="114300" indent="0" algn="just">
              <a:buNone/>
            </a:pPr>
            <a:r>
              <a:rPr lang="es-MX" dirty="0"/>
              <a:t>Las Uniones de Crédito están constituidas como sociedades anónimas de capital variable, con la correspondiente autorización de la CNBV, quien también se encarga de supervisarlas bajo las normas establecidas en la LUC</a:t>
            </a:r>
            <a:r>
              <a:rPr lang="es-MX" dirty="0" smtClean="0"/>
              <a:t>.</a:t>
            </a:r>
          </a:p>
          <a:p>
            <a:pPr marL="114300" indent="0" algn="just">
              <a:buNone/>
            </a:pPr>
            <a:endParaRPr lang="es-MX" dirty="0"/>
          </a:p>
          <a:p>
            <a:pPr marL="114300" indent="0" algn="just">
              <a:buNone/>
            </a:pPr>
            <a:r>
              <a:rPr lang="es-MX" dirty="0"/>
              <a:t>Las acciones representativas del capital social de las uniones de crédito, únicamente podrán ser adquiridas por personas físicas o morales, nacionales o extranjeras, que realicen actividades económicas en los términos de la legislación fiscal, exceptuando a los gobiernos extranjeros y a las personas físicas que perciban sus ingresos preponderantemente por sueldos o salarios, pensiones o programas de apoyo social.</a:t>
            </a:r>
          </a:p>
          <a:p>
            <a:pPr marL="0" indent="0" algn="just">
              <a:buNone/>
            </a:pPr>
            <a:r>
              <a:rPr lang="es-ES" b="1" dirty="0" smtClean="0">
                <a:solidFill>
                  <a:schemeClr val="accent1">
                    <a:lumMod val="50000"/>
                  </a:schemeClr>
                </a:solidFill>
                <a:latin typeface="Arial" pitchFamily="34" charset="0"/>
                <a:cs typeface="Arial" pitchFamily="34" charset="0"/>
              </a:rPr>
              <a:t> </a:t>
            </a:r>
            <a:endParaRPr lang="es-MX" b="1" dirty="0">
              <a:solidFill>
                <a:schemeClr val="accent1">
                  <a:lumMod val="50000"/>
                </a:schemeClr>
              </a:solidFill>
              <a:latin typeface="Arial" pitchFamily="34" charset="0"/>
              <a:cs typeface="Arial" pitchFamily="34" charset="0"/>
            </a:endParaRPr>
          </a:p>
          <a:p>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3624" y="4346269"/>
            <a:ext cx="3416354" cy="2376264"/>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559A74B9-CAFF-4650-A221-91685748E060}" type="slidenum">
              <a:rPr lang="es-MX" smtClean="0"/>
              <a:pPr/>
              <a:t>40</a:t>
            </a:fld>
            <a:endParaRPr lang="es-MX"/>
          </a:p>
        </p:txBody>
      </p:sp>
    </p:spTree>
    <p:extLst>
      <p:ext uri="{BB962C8B-B14F-4D97-AF65-F5344CB8AC3E}">
        <p14:creationId xmlns:p14="http://schemas.microsoft.com/office/powerpoint/2010/main" val="900737087"/>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0575" y="524933"/>
            <a:ext cx="4108825" cy="524934"/>
          </a:xfrm>
          <a:solidFill>
            <a:schemeClr val="accent2"/>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2800" dirty="0" smtClean="0">
                <a:solidFill>
                  <a:schemeClr val="tx1"/>
                </a:solidFill>
              </a:rPr>
              <a:t>Servicios y Actividades</a:t>
            </a:r>
            <a:endParaRPr lang="es-MX" sz="2800" dirty="0">
              <a:solidFill>
                <a:schemeClr val="tx1"/>
              </a:solidFill>
            </a:endParaRPr>
          </a:p>
        </p:txBody>
      </p:sp>
      <p:sp>
        <p:nvSpPr>
          <p:cNvPr id="3" name="2 Marcador de contenido"/>
          <p:cNvSpPr>
            <a:spLocks noGrp="1"/>
          </p:cNvSpPr>
          <p:nvPr>
            <p:ph idx="1"/>
          </p:nvPr>
        </p:nvSpPr>
        <p:spPr>
          <a:xfrm>
            <a:off x="1250575" y="1151464"/>
            <a:ext cx="9737343" cy="754684"/>
          </a:xfrm>
          <a:solidFill>
            <a:schemeClr val="accent6">
              <a:lumMod val="40000"/>
              <a:lumOff val="60000"/>
            </a:schemeClr>
          </a:solidFill>
        </p:spPr>
        <p:txBody>
          <a:bodyPr>
            <a:normAutofit/>
          </a:bodyPr>
          <a:lstStyle/>
          <a:p>
            <a:pPr marL="0" indent="0" algn="just">
              <a:buNone/>
            </a:pPr>
            <a:r>
              <a:rPr lang="es-MX" sz="2000" dirty="0"/>
              <a:t>En términos generales  dependiendo del nivel en que se encuentren, las uniones de crédito pueden realizar, entre otras,  las operaciones siguientes</a:t>
            </a:r>
            <a:r>
              <a:rPr lang="es-MX" sz="2000" dirty="0" smtClean="0"/>
              <a:t>:</a:t>
            </a:r>
            <a:endParaRPr lang="es-MX" sz="1800" b="1" dirty="0">
              <a:latin typeface="Arial" pitchFamily="34" charset="0"/>
              <a:cs typeface="Arial" pitchFamily="34" charset="0"/>
            </a:endParaRPr>
          </a:p>
        </p:txBody>
      </p:sp>
      <p:sp>
        <p:nvSpPr>
          <p:cNvPr id="4" name="3 CuadroTexto"/>
          <p:cNvSpPr txBox="1"/>
          <p:nvPr/>
        </p:nvSpPr>
        <p:spPr>
          <a:xfrm>
            <a:off x="1250576" y="2007751"/>
            <a:ext cx="4611382" cy="4552015"/>
          </a:xfrm>
          <a:prstGeom prst="rect">
            <a:avLst/>
          </a:prstGeom>
          <a:solidFill>
            <a:schemeClr val="accent6">
              <a:lumMod val="75000"/>
            </a:schemeClr>
          </a:solidFill>
        </p:spPr>
        <p:txBody>
          <a:bodyPr wrap="square" rtlCol="0">
            <a:spAutoFit/>
          </a:bodyPr>
          <a:lstStyle/>
          <a:p>
            <a:pPr marL="271463" marR="494665" lvl="0" indent="-271463" algn="just" defTabSz="941388">
              <a:lnSpc>
                <a:spcPct val="115000"/>
              </a:lnSpc>
              <a:spcAft>
                <a:spcPts val="0"/>
              </a:spcAft>
              <a:buFont typeface="Symbol" panose="05050102010706020507" pitchFamily="18" charset="2"/>
              <a:buChar char=""/>
            </a:pPr>
            <a:r>
              <a:rPr lang="es-ES" dirty="0">
                <a:latin typeface="Arial" panose="020B0604020202020204" pitchFamily="34" charset="0"/>
                <a:ea typeface="Calibri"/>
                <a:cs typeface="Times New Roman" panose="02020603050405020304" pitchFamily="18" charset="0"/>
              </a:rPr>
              <a:t>Reciben préstamos y créditos de sus socios, de fondos privados de financiamiento y de inversión, de entidades financieras, de organismos descentralizados, de gobiernos Federal,  estatales, municipales y de la Ciudad de México, así como de entidades financieras del exterior y de sus proveedores;</a:t>
            </a:r>
            <a:endParaRPr lang="es-MX" dirty="0">
              <a:latin typeface="Calibri"/>
              <a:ea typeface="Calibri"/>
              <a:cs typeface="Times New Roman" panose="02020603050405020304" pitchFamily="18" charset="0"/>
            </a:endParaRPr>
          </a:p>
          <a:p>
            <a:pPr marL="271463" marR="494665" lvl="0" indent="-271463" algn="just" defTabSz="941388">
              <a:lnSpc>
                <a:spcPct val="115000"/>
              </a:lnSpc>
              <a:spcAft>
                <a:spcPts val="0"/>
              </a:spcAft>
              <a:buFont typeface="Symbol" panose="05050102010706020507" pitchFamily="18" charset="2"/>
              <a:buChar char=""/>
            </a:pPr>
            <a:r>
              <a:rPr lang="es-ES" dirty="0">
                <a:latin typeface="Arial" panose="020B0604020202020204" pitchFamily="34" charset="0"/>
                <a:ea typeface="Calibri"/>
                <a:cs typeface="Times New Roman" panose="02020603050405020304" pitchFamily="18" charset="0"/>
              </a:rPr>
              <a:t>Emiten valores;</a:t>
            </a:r>
            <a:endParaRPr lang="es-MX" dirty="0">
              <a:latin typeface="Calibri"/>
              <a:ea typeface="Calibri"/>
              <a:cs typeface="Times New Roman" panose="02020603050405020304" pitchFamily="18" charset="0"/>
            </a:endParaRPr>
          </a:p>
          <a:p>
            <a:pPr marL="271463" marR="494665" lvl="0" indent="-271463" algn="just" defTabSz="941388">
              <a:lnSpc>
                <a:spcPct val="115000"/>
              </a:lnSpc>
              <a:spcAft>
                <a:spcPts val="0"/>
              </a:spcAft>
              <a:buFont typeface="Symbol" panose="05050102010706020507" pitchFamily="18" charset="2"/>
              <a:buChar char=""/>
            </a:pPr>
            <a:r>
              <a:rPr lang="es-ES" dirty="0">
                <a:latin typeface="Arial" panose="020B0604020202020204" pitchFamily="34" charset="0"/>
                <a:ea typeface="Calibri"/>
                <a:cs typeface="Times New Roman" panose="02020603050405020304" pitchFamily="18" charset="0"/>
              </a:rPr>
              <a:t>Facilitan a sus socios el uso de crédito y prestan su garantía o aval en los créditos; </a:t>
            </a:r>
            <a:endParaRPr lang="es-MX" dirty="0">
              <a:latin typeface="Calibri"/>
              <a:ea typeface="Calibri"/>
              <a:cs typeface="Times New Roman" panose="02020603050405020304" pitchFamily="18" charset="0"/>
            </a:endParaRPr>
          </a:p>
        </p:txBody>
      </p:sp>
      <p:sp>
        <p:nvSpPr>
          <p:cNvPr id="7" name="3 CuadroTexto"/>
          <p:cNvSpPr txBox="1"/>
          <p:nvPr/>
        </p:nvSpPr>
        <p:spPr>
          <a:xfrm>
            <a:off x="6268961" y="2008410"/>
            <a:ext cx="4718957" cy="4552015"/>
          </a:xfrm>
          <a:prstGeom prst="rect">
            <a:avLst/>
          </a:prstGeom>
          <a:solidFill>
            <a:schemeClr val="accent6">
              <a:lumMod val="75000"/>
            </a:schemeClr>
          </a:solidFill>
        </p:spPr>
        <p:txBody>
          <a:bodyPr wrap="square" rtlCol="0">
            <a:spAutoFit/>
          </a:bodyPr>
          <a:lstStyle/>
          <a:p>
            <a:pPr marL="342900" marR="494665" indent="-342900" algn="just">
              <a:lnSpc>
                <a:spcPct val="115000"/>
              </a:lnSpc>
              <a:buFont typeface="Symbol" panose="05050102010706020507" pitchFamily="18" charset="2"/>
              <a:buChar char=""/>
            </a:pPr>
            <a:r>
              <a:rPr lang="es-ES" dirty="0">
                <a:latin typeface="Arial" panose="020B0604020202020204" pitchFamily="34" charset="0"/>
                <a:ea typeface="Calibri"/>
                <a:cs typeface="Times New Roman" panose="02020603050405020304" pitchFamily="18" charset="0"/>
              </a:rPr>
              <a:t>Practican operaciones de descuento, préstamo y crédito con sus socios;</a:t>
            </a:r>
            <a:r>
              <a:rPr lang="es-MX" b="1" dirty="0">
                <a:solidFill>
                  <a:schemeClr val="bg2">
                    <a:lumMod val="20000"/>
                    <a:lumOff val="80000"/>
                  </a:schemeClr>
                </a:solidFill>
                <a:latin typeface="Arial" pitchFamily="34" charset="0"/>
                <a:cs typeface="Arial" pitchFamily="34" charset="0"/>
              </a:rPr>
              <a:t> </a:t>
            </a:r>
          </a:p>
          <a:p>
            <a:pPr marL="342900" marR="494665" lvl="0" indent="-342900" algn="just">
              <a:lnSpc>
                <a:spcPct val="115000"/>
              </a:lnSpc>
              <a:spcAft>
                <a:spcPts val="0"/>
              </a:spcAft>
              <a:buFont typeface="Symbol" panose="05050102010706020507" pitchFamily="18" charset="2"/>
              <a:buChar char=""/>
            </a:pPr>
            <a:r>
              <a:rPr lang="es-ES" dirty="0" smtClean="0">
                <a:latin typeface="Arial" panose="020B0604020202020204" pitchFamily="34" charset="0"/>
                <a:ea typeface="Calibri"/>
                <a:cs typeface="Times New Roman" panose="02020603050405020304" pitchFamily="18" charset="0"/>
              </a:rPr>
              <a:t>Practican </a:t>
            </a:r>
            <a:r>
              <a:rPr lang="es-ES" dirty="0">
                <a:latin typeface="Arial" panose="020B0604020202020204" pitchFamily="34" charset="0"/>
                <a:ea typeface="Calibri"/>
                <a:cs typeface="Times New Roman" panose="02020603050405020304" pitchFamily="18" charset="0"/>
              </a:rPr>
              <a:t>operaciones de factoraje y de arrendamiento financiero;</a:t>
            </a:r>
            <a:endParaRPr lang="es-MX" dirty="0">
              <a:latin typeface="Calibri"/>
              <a:ea typeface="Calibri"/>
              <a:cs typeface="Times New Roman" panose="02020603050405020304" pitchFamily="18" charset="0"/>
            </a:endParaRPr>
          </a:p>
          <a:p>
            <a:pPr marL="342900" marR="494665" lvl="0" indent="-342900" algn="just">
              <a:lnSpc>
                <a:spcPct val="115000"/>
              </a:lnSpc>
              <a:spcAft>
                <a:spcPts val="0"/>
              </a:spcAft>
              <a:buFont typeface="Symbol" panose="05050102010706020507" pitchFamily="18" charset="2"/>
              <a:buChar char=""/>
            </a:pPr>
            <a:r>
              <a:rPr lang="es-ES" dirty="0">
                <a:latin typeface="Arial" panose="020B0604020202020204" pitchFamily="34" charset="0"/>
                <a:ea typeface="Calibri"/>
                <a:cs typeface="Times New Roman" panose="02020603050405020304" pitchFamily="18" charset="0"/>
              </a:rPr>
              <a:t>Reciben depósitos para servicios de caja;</a:t>
            </a:r>
            <a:endParaRPr lang="es-MX" dirty="0">
              <a:latin typeface="Calibri"/>
              <a:ea typeface="Calibri"/>
              <a:cs typeface="Times New Roman" panose="02020603050405020304" pitchFamily="18" charset="0"/>
            </a:endParaRPr>
          </a:p>
          <a:p>
            <a:pPr marL="342900" marR="494665" lvl="0" indent="-342900" algn="just">
              <a:lnSpc>
                <a:spcPct val="115000"/>
              </a:lnSpc>
              <a:spcAft>
                <a:spcPts val="0"/>
              </a:spcAft>
              <a:buFont typeface="Symbol" panose="05050102010706020507" pitchFamily="18" charset="2"/>
              <a:buChar char=""/>
            </a:pPr>
            <a:r>
              <a:rPr lang="es-ES" dirty="0">
                <a:latin typeface="Arial" panose="020B0604020202020204" pitchFamily="34" charset="0"/>
                <a:ea typeface="Calibri"/>
                <a:cs typeface="Times New Roman" panose="02020603050405020304" pitchFamily="18" charset="0"/>
              </a:rPr>
              <a:t>Actúan como fiduciarios;</a:t>
            </a:r>
            <a:endParaRPr lang="es-MX" dirty="0">
              <a:latin typeface="Calibri"/>
              <a:ea typeface="Calibri"/>
              <a:cs typeface="Times New Roman" panose="02020603050405020304" pitchFamily="18" charset="0"/>
            </a:endParaRPr>
          </a:p>
          <a:p>
            <a:pPr marL="342900" marR="494665" lvl="0" indent="-342900" algn="just">
              <a:lnSpc>
                <a:spcPct val="115000"/>
              </a:lnSpc>
              <a:spcAft>
                <a:spcPts val="0"/>
              </a:spcAft>
              <a:buFont typeface="Symbol" panose="05050102010706020507" pitchFamily="18" charset="2"/>
              <a:buChar char=""/>
            </a:pPr>
            <a:r>
              <a:rPr lang="es-ES" dirty="0">
                <a:latin typeface="Arial" panose="020B0604020202020204" pitchFamily="34" charset="0"/>
                <a:ea typeface="Calibri"/>
                <a:cs typeface="Times New Roman" panose="02020603050405020304" pitchFamily="18" charset="0"/>
              </a:rPr>
              <a:t>Adquieren acciones, obligaciones y otros títulos para mantenerlos en cartera, y</a:t>
            </a:r>
            <a:endParaRPr lang="es-MX" dirty="0">
              <a:latin typeface="Calibri"/>
              <a:ea typeface="Calibri"/>
              <a:cs typeface="Times New Roman" panose="02020603050405020304" pitchFamily="18" charset="0"/>
            </a:endParaRPr>
          </a:p>
          <a:p>
            <a:pPr marL="342900" marR="494665" lvl="0" indent="-342900" algn="just">
              <a:lnSpc>
                <a:spcPct val="115000"/>
              </a:lnSpc>
              <a:spcAft>
                <a:spcPts val="0"/>
              </a:spcAft>
              <a:buFont typeface="Symbol" panose="05050102010706020507" pitchFamily="18" charset="2"/>
              <a:buChar char=""/>
            </a:pPr>
            <a:r>
              <a:rPr lang="es-ES" dirty="0">
                <a:latin typeface="Arial" panose="020B0604020202020204" pitchFamily="34" charset="0"/>
                <a:ea typeface="Calibri"/>
                <a:cs typeface="Times New Roman" panose="02020603050405020304" pitchFamily="18" charset="0"/>
              </a:rPr>
              <a:t>Promueven la organización de empresas para poder asociarse con otros</a:t>
            </a:r>
            <a:r>
              <a:rPr lang="es-ES" dirty="0" smtClean="0">
                <a:latin typeface="Arial" panose="020B0604020202020204" pitchFamily="34" charset="0"/>
                <a:ea typeface="Calibri"/>
                <a:cs typeface="Times New Roman" panose="02020603050405020304" pitchFamily="18" charset="0"/>
              </a:rPr>
              <a:t>. </a:t>
            </a:r>
            <a:r>
              <a:rPr lang="es-MX" b="1" dirty="0" smtClean="0">
                <a:solidFill>
                  <a:schemeClr val="bg2">
                    <a:lumMod val="20000"/>
                    <a:lumOff val="80000"/>
                  </a:schemeClr>
                </a:solidFill>
                <a:latin typeface="Arial" pitchFamily="34" charset="0"/>
                <a:cs typeface="Arial" pitchFamily="34" charset="0"/>
              </a:rPr>
              <a:t> </a:t>
            </a:r>
            <a:endParaRPr lang="es-MX" b="1" dirty="0">
              <a:solidFill>
                <a:schemeClr val="bg2">
                  <a:lumMod val="20000"/>
                  <a:lumOff val="80000"/>
                </a:schemeClr>
              </a:solidFill>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41</a:t>
            </a:fld>
            <a:endParaRPr lang="es-MX"/>
          </a:p>
        </p:txBody>
      </p:sp>
    </p:spTree>
    <p:extLst>
      <p:ext uri="{BB962C8B-B14F-4D97-AF65-F5344CB8AC3E}">
        <p14:creationId xmlns:p14="http://schemas.microsoft.com/office/powerpoint/2010/main" val="145268176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7270952" y="44625"/>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S" sz="3100" dirty="0">
                <a:solidFill>
                  <a:srgbClr val="2F2B20"/>
                </a:solidFill>
              </a:rPr>
              <a:t/>
            </a: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062318" y="1170334"/>
            <a:ext cx="9399494" cy="5109091"/>
          </a:xfrm>
          <a:prstGeom prst="rect">
            <a:avLst/>
          </a:prstGeom>
          <a:solidFill>
            <a:schemeClr val="accent5">
              <a:lumMod val="40000"/>
              <a:lumOff val="6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dirty="0"/>
              <a:t>El Sector de los Intermediarios Financieros no Bancarios está constituido por las Instituciones que prestan servicios financieros sin ser </a:t>
            </a:r>
            <a:r>
              <a:rPr lang="es-MX" dirty="0" smtClean="0"/>
              <a:t>bancos:</a:t>
            </a:r>
            <a:endParaRPr lang="es-MX" dirty="0"/>
          </a:p>
          <a:p>
            <a:pPr algn="just"/>
            <a:r>
              <a:rPr lang="es-MX" b="1" dirty="0"/>
              <a:t> </a:t>
            </a:r>
            <a:endParaRPr lang="es-MX" dirty="0"/>
          </a:p>
          <a:p>
            <a:pPr marL="541338" lvl="0" indent="-92075" algn="just">
              <a:buFont typeface="Arial" panose="020B0604020202020204" pitchFamily="34" charset="0"/>
              <a:buChar char="•"/>
            </a:pPr>
            <a:r>
              <a:rPr lang="es-ES" dirty="0"/>
              <a:t>Entidades de Ahorro y Crédito Popular</a:t>
            </a:r>
            <a:endParaRPr lang="es-MX" dirty="0"/>
          </a:p>
          <a:p>
            <a:pPr marL="541338" lvl="0" indent="-92075" algn="just">
              <a:buFont typeface="Arial" panose="020B0604020202020204" pitchFamily="34" charset="0"/>
              <a:buChar char="•"/>
            </a:pPr>
            <a:r>
              <a:rPr lang="es-ES" dirty="0"/>
              <a:t>Organizaciones y Actividades Auxiliares del </a:t>
            </a:r>
            <a:r>
              <a:rPr lang="es-ES" dirty="0" smtClean="0"/>
              <a:t>Crédito</a:t>
            </a:r>
          </a:p>
          <a:p>
            <a:pPr lvl="0" algn="just"/>
            <a:endParaRPr lang="es-MX" b="1" dirty="0" smtClean="0"/>
          </a:p>
          <a:p>
            <a:pPr lvl="0" algn="just"/>
            <a:r>
              <a:rPr lang="es-MX" b="1" dirty="0" smtClean="0"/>
              <a:t>Entidades </a:t>
            </a:r>
            <a:r>
              <a:rPr lang="es-MX" b="1" dirty="0"/>
              <a:t>de Ahorro y Crédito Popular (EACP)</a:t>
            </a:r>
            <a:endParaRPr lang="es-MX" dirty="0"/>
          </a:p>
          <a:p>
            <a:pPr algn="just"/>
            <a:r>
              <a:rPr lang="es-MX" dirty="0"/>
              <a:t>El Sector de Ahorro y Crédito Popular (EACP) abarca a las sociedades dedicadas a actividades de captación de recursos (ahorro) y de otorgamiento de préstamos (crédito) a sus socios y clientes</a:t>
            </a:r>
            <a:r>
              <a:rPr lang="es-MX" dirty="0" smtClean="0"/>
              <a:t>.</a:t>
            </a:r>
          </a:p>
          <a:p>
            <a:pPr algn="just"/>
            <a:endParaRPr lang="es-MX" dirty="0" smtClean="0"/>
          </a:p>
          <a:p>
            <a:pPr algn="just"/>
            <a:r>
              <a:rPr lang="es-MX" dirty="0" smtClean="0"/>
              <a:t>Actualmente </a:t>
            </a:r>
            <a:r>
              <a:rPr lang="es-MX" dirty="0"/>
              <a:t>el Sector de Ahorro y Crédito Popular, está integrado por las siguientes entidades:</a:t>
            </a:r>
          </a:p>
          <a:p>
            <a:pPr marL="541338" indent="-92075" algn="just">
              <a:buFont typeface="Arial" panose="020B0604020202020204" pitchFamily="34" charset="0"/>
              <a:buChar char="•"/>
            </a:pPr>
            <a:r>
              <a:rPr lang="es-ES" b="1" dirty="0"/>
              <a:t>Sociedades Financieras Populares (SOFIPOS)</a:t>
            </a:r>
            <a:endParaRPr lang="es-MX" dirty="0"/>
          </a:p>
          <a:p>
            <a:pPr marL="541338" indent="-92075" algn="just">
              <a:buFont typeface="Arial" panose="020B0604020202020204" pitchFamily="34" charset="0"/>
              <a:buChar char="•"/>
            </a:pPr>
            <a:r>
              <a:rPr lang="es-ES" b="1" dirty="0"/>
              <a:t>Sociedades Financieras Comunitarias (SOFINCOS)</a:t>
            </a:r>
            <a:endParaRPr lang="es-MX" dirty="0"/>
          </a:p>
          <a:p>
            <a:pPr marL="541338" indent="-92075" algn="just">
              <a:buFont typeface="Arial" panose="020B0604020202020204" pitchFamily="34" charset="0"/>
              <a:buChar char="•"/>
            </a:pPr>
            <a:r>
              <a:rPr lang="es-ES" b="1" dirty="0"/>
              <a:t>Organismo de integración financiera rural</a:t>
            </a:r>
            <a:endParaRPr lang="es-MX" b="1" dirty="0"/>
          </a:p>
          <a:p>
            <a:pPr marL="541338" indent="-92075" algn="just">
              <a:buFont typeface="Arial" panose="020B0604020202020204" pitchFamily="34" charset="0"/>
              <a:buChar char="•"/>
            </a:pPr>
            <a:r>
              <a:rPr lang="es-ES" b="1" dirty="0"/>
              <a:t>Sociedades Cooperativas de Ahorro y Préstamo (SOCAPS</a:t>
            </a:r>
            <a:r>
              <a:rPr lang="es-ES" b="1" dirty="0" smtClean="0"/>
              <a:t>).</a:t>
            </a:r>
            <a:endParaRPr lang="es-MX" dirty="0"/>
          </a:p>
          <a:p>
            <a:pPr lvl="0"/>
            <a:endParaRPr lang="es-MX" sz="2000" dirty="0"/>
          </a:p>
        </p:txBody>
      </p:sp>
      <p:pic>
        <p:nvPicPr>
          <p:cNvPr id="9"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068845" y="306748"/>
            <a:ext cx="3600400" cy="702246"/>
          </a:xfrm>
          <a:prstGeom prst="rect">
            <a:avLst/>
          </a:prstGeom>
          <a:solidFill>
            <a:schemeClr val="accent1">
              <a:lumMod val="75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latin typeface="Arial" panose="020B0604020202020204" pitchFamily="34" charset="0"/>
                <a:cs typeface="Arial" panose="020B0604020202020204" pitchFamily="34" charset="0"/>
              </a:rPr>
              <a:t>Conclusiones</a:t>
            </a:r>
            <a:r>
              <a:rPr lang="es-MX" sz="3200" b="1" dirty="0">
                <a:solidFill>
                  <a:schemeClr val="bg1"/>
                </a:solidFill>
              </a:rPr>
              <a:t> </a:t>
            </a:r>
            <a:endParaRPr lang="es-MX" sz="2000" b="1" dirty="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42</a:t>
            </a:fld>
            <a:endParaRPr lang="es-MX"/>
          </a:p>
        </p:txBody>
      </p:sp>
    </p:spTree>
    <p:extLst>
      <p:ext uri="{BB962C8B-B14F-4D97-AF65-F5344CB8AC3E}">
        <p14:creationId xmlns:p14="http://schemas.microsoft.com/office/powerpoint/2010/main" val="625784531"/>
      </p:ext>
    </p:extLst>
  </p:cSld>
  <p:clrMapOvr>
    <a:masterClrMapping/>
  </p:clrMapOvr>
  <p:transition spd="slow">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7270952" y="44625"/>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S" sz="3100" dirty="0">
                <a:solidFill>
                  <a:srgbClr val="2F2B20"/>
                </a:solidFill>
              </a:rPr>
              <a:t/>
            </a: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062318" y="1185725"/>
            <a:ext cx="9311392" cy="5078313"/>
          </a:xfrm>
          <a:prstGeom prst="rect">
            <a:avLst/>
          </a:prstGeom>
          <a:solidFill>
            <a:schemeClr val="accent5">
              <a:lumMod val="40000"/>
              <a:lumOff val="6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b="1" dirty="0"/>
              <a:t>Organizaciones y Actividades Auxiliares del Crédito</a:t>
            </a:r>
            <a:endParaRPr lang="es-MX" dirty="0"/>
          </a:p>
          <a:p>
            <a:pPr algn="just"/>
            <a:r>
              <a:rPr lang="es-ES" dirty="0" smtClean="0"/>
              <a:t>Las </a:t>
            </a:r>
            <a:r>
              <a:rPr lang="es-ES" dirty="0"/>
              <a:t>Organizaciones y Actividades Auxiliares de Crédito son intermediarios financieros no bancarios que constituyen todo un sector que coadyuva al desarrollo de la actividad crediticia.</a:t>
            </a:r>
            <a:endParaRPr lang="es-MX" dirty="0"/>
          </a:p>
          <a:p>
            <a:pPr algn="just"/>
            <a:r>
              <a:rPr lang="es-ES" dirty="0"/>
              <a:t> </a:t>
            </a:r>
            <a:endParaRPr lang="es-MX" dirty="0"/>
          </a:p>
          <a:p>
            <a:pPr algn="just"/>
            <a:r>
              <a:rPr lang="es-ES" dirty="0"/>
              <a:t>Dentro de esta categoría, actualmente la Ley General de Organizaciones y Actividades Auxiliares de Crédito considera las siguientes:</a:t>
            </a:r>
            <a:endParaRPr lang="es-MX" dirty="0"/>
          </a:p>
          <a:p>
            <a:pPr algn="just"/>
            <a:r>
              <a:rPr lang="es-ES" dirty="0"/>
              <a:t> </a:t>
            </a:r>
            <a:endParaRPr lang="es-MX" dirty="0"/>
          </a:p>
          <a:p>
            <a:pPr algn="just"/>
            <a:r>
              <a:rPr lang="es-ES" b="1" dirty="0" smtClean="0"/>
              <a:t>a. Organizaciones </a:t>
            </a:r>
            <a:r>
              <a:rPr lang="es-ES" b="1" dirty="0"/>
              <a:t>Auxiliares del Crédito integrado por:</a:t>
            </a:r>
            <a:endParaRPr lang="es-MX" dirty="0"/>
          </a:p>
          <a:p>
            <a:pPr algn="just"/>
            <a:r>
              <a:rPr lang="es-ES" b="1" dirty="0"/>
              <a:t> </a:t>
            </a:r>
            <a:endParaRPr lang="es-MX" dirty="0"/>
          </a:p>
          <a:p>
            <a:pPr marL="541338" lvl="0" indent="-92075" algn="just">
              <a:buFont typeface="Arial" panose="020B0604020202020204" pitchFamily="34" charset="0"/>
              <a:buChar char="•"/>
            </a:pPr>
            <a:r>
              <a:rPr lang="es-ES" b="1" dirty="0"/>
              <a:t>Almacenes Generales de Depósito</a:t>
            </a:r>
            <a:r>
              <a:rPr lang="es-ES" dirty="0"/>
              <a:t>.</a:t>
            </a:r>
            <a:endParaRPr lang="es-MX" dirty="0"/>
          </a:p>
          <a:p>
            <a:pPr algn="just"/>
            <a:r>
              <a:rPr lang="es-ES" dirty="0"/>
              <a:t> </a:t>
            </a:r>
            <a:endParaRPr lang="es-MX" dirty="0"/>
          </a:p>
          <a:p>
            <a:pPr algn="just"/>
            <a:r>
              <a:rPr lang="es-MX" b="1" dirty="0" smtClean="0"/>
              <a:t>b. Actividades </a:t>
            </a:r>
            <a:r>
              <a:rPr lang="es-MX" b="1" dirty="0"/>
              <a:t>Auxiliares del Crédito, integrado por:</a:t>
            </a:r>
            <a:endParaRPr lang="es-MX" dirty="0"/>
          </a:p>
          <a:p>
            <a:pPr algn="just"/>
            <a:r>
              <a:rPr lang="es-MX" b="1" dirty="0"/>
              <a:t> </a:t>
            </a:r>
            <a:endParaRPr lang="es-MX" dirty="0"/>
          </a:p>
          <a:p>
            <a:pPr marL="541338" lvl="0" indent="-92075" algn="just">
              <a:buFont typeface="Arial" panose="020B0604020202020204" pitchFamily="34" charset="0"/>
              <a:buChar char="•"/>
            </a:pPr>
            <a:r>
              <a:rPr lang="es-MX" dirty="0"/>
              <a:t>La compra-venta profesional y habitual de divisas (</a:t>
            </a:r>
            <a:r>
              <a:rPr lang="es-MX" b="1" dirty="0"/>
              <a:t>Casas de Cambio</a:t>
            </a:r>
            <a:r>
              <a:rPr lang="es-MX" dirty="0"/>
              <a:t>)</a:t>
            </a:r>
          </a:p>
          <a:p>
            <a:pPr marL="541338" lvl="0" indent="-92075" algn="just">
              <a:buFont typeface="Arial" panose="020B0604020202020204" pitchFamily="34" charset="0"/>
              <a:buChar char="•"/>
            </a:pPr>
            <a:r>
              <a:rPr lang="es-MX" dirty="0"/>
              <a:t>La realización habitual y profesional de operaciones de crédito, </a:t>
            </a:r>
            <a:r>
              <a:rPr lang="es-MX" b="1" dirty="0"/>
              <a:t>arrendamiento financiero</a:t>
            </a:r>
            <a:r>
              <a:rPr lang="es-MX" dirty="0"/>
              <a:t> o </a:t>
            </a:r>
            <a:r>
              <a:rPr lang="es-MX" b="1" dirty="0"/>
              <a:t>factoraje financiero</a:t>
            </a:r>
            <a:endParaRPr lang="es-MX" dirty="0"/>
          </a:p>
          <a:p>
            <a:pPr marL="541338" lvl="0" indent="-92075" algn="just">
              <a:buFont typeface="Arial" panose="020B0604020202020204" pitchFamily="34" charset="0"/>
              <a:buChar char="•"/>
            </a:pPr>
            <a:r>
              <a:rPr lang="es-MX" dirty="0"/>
              <a:t>La transmisión de fondos.</a:t>
            </a:r>
          </a:p>
        </p:txBody>
      </p:sp>
      <p:pic>
        <p:nvPicPr>
          <p:cNvPr id="9"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068845" y="366018"/>
            <a:ext cx="3600400" cy="702246"/>
          </a:xfrm>
          <a:prstGeom prst="rect">
            <a:avLst/>
          </a:prstGeom>
          <a:solidFill>
            <a:schemeClr val="accent1">
              <a:lumMod val="75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latin typeface="Arial" panose="020B0604020202020204" pitchFamily="34" charset="0"/>
                <a:cs typeface="Arial" panose="020B0604020202020204" pitchFamily="34" charset="0"/>
              </a:rPr>
              <a:t>Conclusiones</a:t>
            </a:r>
            <a:r>
              <a:rPr lang="es-MX" sz="3200" b="1" dirty="0">
                <a:solidFill>
                  <a:schemeClr val="tx2">
                    <a:lumMod val="75000"/>
                  </a:schemeClr>
                </a:solidFill>
              </a:rPr>
              <a:t> </a:t>
            </a:r>
            <a:endParaRPr lang="es-MX" sz="2000" b="1" dirty="0">
              <a:solidFill>
                <a:schemeClr val="tx2">
                  <a:lumMod val="75000"/>
                </a:schemeClr>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43</a:t>
            </a:fld>
            <a:endParaRPr lang="es-MX"/>
          </a:p>
        </p:txBody>
      </p:sp>
    </p:spTree>
    <p:extLst>
      <p:ext uri="{BB962C8B-B14F-4D97-AF65-F5344CB8AC3E}">
        <p14:creationId xmlns:p14="http://schemas.microsoft.com/office/powerpoint/2010/main" val="3242531141"/>
      </p:ext>
    </p:extLst>
  </p:cSld>
  <p:clrMapOvr>
    <a:masterClrMapping/>
  </p:clrMapOvr>
  <p:transition spd="slow">
    <p:randomBa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44624"/>
            <a:ext cx="2857496" cy="936104"/>
          </a:xfrm>
        </p:spPr>
        <p:txBody>
          <a:bodyPr>
            <a:normAutofit fontScale="90000"/>
          </a:bodyPr>
          <a:lstStyle/>
          <a:p>
            <a:pPr algn="r"/>
            <a:r>
              <a:rPr lang="es-ES" sz="3100" dirty="0"/>
              <a:t/>
            </a:r>
            <a:br>
              <a:rPr lang="es-ES" sz="3100" dirty="0"/>
            </a:br>
            <a:r>
              <a:rPr lang="es-ES" sz="2000" dirty="0">
                <a:solidFill>
                  <a:schemeClr val="accent3">
                    <a:lumMod val="50000"/>
                  </a:schemeClr>
                </a:solidFill>
              </a:rPr>
              <a:t>F</a:t>
            </a:r>
            <a:r>
              <a:rPr lang="es-ES" sz="1600" dirty="0">
                <a:solidFill>
                  <a:schemeClr val="accent3">
                    <a:lumMod val="50000"/>
                  </a:schemeClr>
                </a:solidFill>
              </a:rPr>
              <a:t>ACULTAD DE ECONOMÍA</a:t>
            </a:r>
            <a:br>
              <a:rPr lang="es-ES" sz="1600" dirty="0">
                <a:solidFill>
                  <a:schemeClr val="accent3">
                    <a:lumMod val="50000"/>
                  </a:schemeClr>
                </a:solidFill>
              </a:rPr>
            </a:br>
            <a:r>
              <a:rPr lang="es-ES" sz="1600" dirty="0">
                <a:solidFill>
                  <a:schemeClr val="accent3">
                    <a:lumMod val="50000"/>
                  </a:schemeClr>
                </a:solidFill>
              </a:rPr>
              <a:t>LICENCIATURA EN ACTUARÍA</a:t>
            </a:r>
            <a:r>
              <a:rPr lang="es-ES" dirty="0" smtClean="0"/>
              <a:t/>
            </a:r>
            <a:br>
              <a:rPr lang="es-ES" dirty="0" smtClean="0"/>
            </a:br>
            <a:endParaRPr lang="es-MX" dirty="0"/>
          </a:p>
        </p:txBody>
      </p:sp>
      <p:sp>
        <p:nvSpPr>
          <p:cNvPr id="5" name="4 Rectángulo"/>
          <p:cNvSpPr/>
          <p:nvPr/>
        </p:nvSpPr>
        <p:spPr>
          <a:xfrm>
            <a:off x="1035424" y="1524254"/>
            <a:ext cx="8812910" cy="4708981"/>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ES" sz="2000" dirty="0">
                <a:solidFill>
                  <a:prstClr val="black"/>
                </a:solidFill>
                <a:latin typeface="Arial" panose="020B0604020202020204" pitchFamily="34" charset="0"/>
                <a:cs typeface="Arial" panose="020B0604020202020204" pitchFamily="34" charset="0"/>
              </a:rPr>
              <a:t>Acosta, M. (2007) “Nuevo Derecho Bancario”. Editorial Porrúa. México. </a:t>
            </a:r>
            <a:endParaRPr lang="es-ES" sz="2000" dirty="0" smtClean="0">
              <a:solidFill>
                <a:prstClr val="black"/>
              </a:solidFill>
              <a:latin typeface="Arial" panose="020B0604020202020204" pitchFamily="34" charset="0"/>
              <a:cs typeface="Arial" panose="020B0604020202020204" pitchFamily="34" charset="0"/>
            </a:endParaRPr>
          </a:p>
          <a:p>
            <a:pPr marL="342900" indent="-342900" algn="just">
              <a:buFont typeface="Arial" pitchFamily="34" charset="0"/>
              <a:buChar char="•"/>
            </a:pPr>
            <a:endParaRPr lang="es-ES" sz="2000" dirty="0" smtClean="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smtClean="0">
                <a:solidFill>
                  <a:srgbClr val="2F2B20"/>
                </a:solidFill>
                <a:latin typeface="Arial" panose="020B0604020202020204" pitchFamily="34" charset="0"/>
                <a:cs typeface="Arial" panose="020B0604020202020204" pitchFamily="34" charset="0"/>
              </a:rPr>
              <a:t>Carvallo</a:t>
            </a:r>
            <a:r>
              <a:rPr lang="es-ES" sz="2000" dirty="0">
                <a:solidFill>
                  <a:srgbClr val="2F2B20"/>
                </a:solidFill>
                <a:latin typeface="Arial" panose="020B0604020202020204" pitchFamily="34" charset="0"/>
                <a:cs typeface="Arial" panose="020B0604020202020204" pitchFamily="34" charset="0"/>
              </a:rPr>
              <a:t>, E. (2010). Nuevo derecho bancario y bursátil mexicano: teoría y práctica jurídica de las agrupaciones financieras, las instituciones de crédito y las casas de bolsa. 8ª. Edición. Editorial Porrúa. México.</a:t>
            </a: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smtClean="0">
                <a:solidFill>
                  <a:srgbClr val="2F2B20"/>
                </a:solidFill>
                <a:latin typeface="Arial" panose="020B0604020202020204" pitchFamily="34" charset="0"/>
                <a:cs typeface="Arial" panose="020B0604020202020204" pitchFamily="34" charset="0"/>
              </a:rPr>
              <a:t>Circulares </a:t>
            </a:r>
            <a:r>
              <a:rPr lang="es-ES" sz="2000" dirty="0">
                <a:solidFill>
                  <a:srgbClr val="2F2B20"/>
                </a:solidFill>
                <a:latin typeface="Arial" panose="020B0604020202020204" pitchFamily="34" charset="0"/>
                <a:cs typeface="Arial" panose="020B0604020202020204" pitchFamily="34" charset="0"/>
              </a:rPr>
              <a:t>de la Comisión Nacional Bancaria y de Valores.</a:t>
            </a: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a:solidFill>
                  <a:srgbClr val="2F2B20"/>
                </a:solidFill>
                <a:latin typeface="Arial" panose="020B0604020202020204" pitchFamily="34" charset="0"/>
                <a:cs typeface="Arial" panose="020B0604020202020204" pitchFamily="34" charset="0"/>
              </a:rPr>
              <a:t>Fuente de la, J. (2010). Tratado de derecho bancario y bursátil: seguros, fianzas, organizaciones y actividades auxiliares del crédito, ahorro y crédito popular, grupos financieros. 6ª. Edición. Editorial Porrúa. México.</a:t>
            </a: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Garza de la, S. (2008). Derecho financiero mexicano. 28ª. Edición. Editorial Porrúa. México.</a:t>
            </a:r>
          </a:p>
          <a:p>
            <a:pPr marL="342900" indent="-342900" algn="just">
              <a:buFont typeface="Arial" pitchFamily="34" charset="0"/>
              <a:buChar char="•"/>
            </a:pPr>
            <a:endParaRPr lang="es-MX" sz="2000" dirty="0">
              <a:solidFill>
                <a:srgbClr val="2F2B20"/>
              </a:solidFill>
            </a:endParaRPr>
          </a:p>
        </p:txBody>
      </p:sp>
      <p:sp>
        <p:nvSpPr>
          <p:cNvPr id="6" name="Rectangle 2"/>
          <p:cNvSpPr>
            <a:spLocks noChangeArrowheads="1"/>
          </p:cNvSpPr>
          <p:nvPr/>
        </p:nvSpPr>
        <p:spPr bwMode="auto">
          <a:xfrm>
            <a:off x="1035424" y="528355"/>
            <a:ext cx="6508376" cy="646331"/>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3600" b="1" dirty="0">
                <a:solidFill>
                  <a:srgbClr val="FFFFFF"/>
                </a:solidFill>
                <a:latin typeface="Arial" panose="020B0604020202020204" pitchFamily="34" charset="0"/>
                <a:cs typeface="Arial" panose="020B0604020202020204" pitchFamily="34" charset="0"/>
              </a:rPr>
              <a:t>Referencias:</a:t>
            </a:r>
            <a:endParaRPr lang="es-MX" sz="3600" dirty="0">
              <a:solidFill>
                <a:srgbClr val="FFFFFF"/>
              </a:solidFill>
              <a:latin typeface="Arial" pitchFamily="34" charset="0"/>
              <a:cs typeface="Arial" pitchFamily="34" charset="0"/>
            </a:endParaRPr>
          </a:p>
        </p:txBody>
      </p:sp>
      <p:pic>
        <p:nvPicPr>
          <p:cNvPr id="7"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
        <p:nvSpPr>
          <p:cNvPr id="4" name="Marcador de número de diapositiva 3"/>
          <p:cNvSpPr>
            <a:spLocks noGrp="1"/>
          </p:cNvSpPr>
          <p:nvPr>
            <p:ph type="sldNum" sz="quarter" idx="12"/>
          </p:nvPr>
        </p:nvSpPr>
        <p:spPr/>
        <p:txBody>
          <a:bodyPr/>
          <a:lstStyle/>
          <a:p>
            <a:fld id="{559A74B9-CAFF-4650-A221-91685748E060}" type="slidenum">
              <a:rPr lang="es-MX" smtClean="0"/>
              <a:pPr/>
              <a:t>44</a:t>
            </a:fld>
            <a:endParaRPr lang="es-MX"/>
          </a:p>
        </p:txBody>
      </p:sp>
    </p:spTree>
    <p:extLst>
      <p:ext uri="{BB962C8B-B14F-4D97-AF65-F5344CB8AC3E}">
        <p14:creationId xmlns:p14="http://schemas.microsoft.com/office/powerpoint/2010/main" val="1965989482"/>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32106" y="44624"/>
            <a:ext cx="2952327" cy="936104"/>
          </a:xfrm>
        </p:spPr>
        <p:txBody>
          <a:bodyPr>
            <a:normAutofit fontScale="90000"/>
          </a:bodyPr>
          <a:lstStyle/>
          <a:p>
            <a:pPr algn="r"/>
            <a:r>
              <a:rPr lang="es-ES" sz="3100" dirty="0"/>
              <a:t/>
            </a:r>
            <a:br>
              <a:rPr lang="es-ES" sz="3100" dirty="0"/>
            </a:br>
            <a:r>
              <a:rPr lang="es-ES" sz="2000" dirty="0">
                <a:solidFill>
                  <a:schemeClr val="accent3">
                    <a:lumMod val="50000"/>
                  </a:schemeClr>
                </a:solidFill>
              </a:rPr>
              <a:t>F</a:t>
            </a:r>
            <a:r>
              <a:rPr lang="es-ES" sz="1600" dirty="0">
                <a:solidFill>
                  <a:schemeClr val="accent3">
                    <a:lumMod val="50000"/>
                  </a:schemeClr>
                </a:solidFill>
              </a:rPr>
              <a:t>ACULTAD DE ECONOMÍA</a:t>
            </a:r>
            <a:br>
              <a:rPr lang="es-ES" sz="1600" dirty="0">
                <a:solidFill>
                  <a:schemeClr val="accent3">
                    <a:lumMod val="50000"/>
                  </a:schemeClr>
                </a:solidFill>
              </a:rPr>
            </a:br>
            <a:r>
              <a:rPr lang="es-ES" sz="1600" dirty="0">
                <a:solidFill>
                  <a:schemeClr val="accent3">
                    <a:lumMod val="50000"/>
                  </a:schemeClr>
                </a:solidFill>
              </a:rPr>
              <a:t>LICENCIATURA EN ACTUARÍA</a:t>
            </a:r>
            <a:r>
              <a:rPr lang="es-ES" dirty="0" smtClean="0">
                <a:solidFill>
                  <a:schemeClr val="accent3">
                    <a:lumMod val="50000"/>
                  </a:schemeClr>
                </a:solidFill>
              </a:rPr>
              <a:t/>
            </a:r>
            <a:br>
              <a:rPr lang="es-ES" dirty="0" smtClean="0">
                <a:solidFill>
                  <a:schemeClr val="accent3">
                    <a:lumMod val="50000"/>
                  </a:schemeClr>
                </a:solidFill>
              </a:rPr>
            </a:br>
            <a:endParaRPr lang="es-MX" dirty="0">
              <a:solidFill>
                <a:schemeClr val="accent3">
                  <a:lumMod val="50000"/>
                </a:schemeClr>
              </a:solidFill>
            </a:endParaRPr>
          </a:p>
        </p:txBody>
      </p:sp>
      <p:sp>
        <p:nvSpPr>
          <p:cNvPr id="5" name="4 Rectángulo"/>
          <p:cNvSpPr/>
          <p:nvPr/>
        </p:nvSpPr>
        <p:spPr>
          <a:xfrm>
            <a:off x="1062318" y="1490842"/>
            <a:ext cx="8778099" cy="4708981"/>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Ibarra, A. (2007). Diccionario bancario y bursátil. 3ª. Edición. Editorial Porrúa. México.</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ITAM. (2008). Derecho bursátil contemporáneo: temas selectos. 1ª. Edición. Editorial Porrúa. México.</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Méndez, J. (2009). Introducción al derecho financiero. 2ª. Edición. Editorial Trillas. México.</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Menéndez, F. (2008). Derecho bancario y bursátil. IURE. México.</a:t>
            </a: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smtClean="0">
                <a:solidFill>
                  <a:srgbClr val="2F2B20"/>
                </a:solidFill>
                <a:latin typeface="Arial" panose="020B0604020202020204" pitchFamily="34" charset="0"/>
                <a:cs typeface="Arial" panose="020B0604020202020204" pitchFamily="34" charset="0"/>
              </a:rPr>
              <a:t>Ley </a:t>
            </a:r>
            <a:r>
              <a:rPr lang="es-ES" sz="2000" dirty="0">
                <a:solidFill>
                  <a:srgbClr val="2F2B20"/>
                </a:solidFill>
                <a:latin typeface="Arial" panose="020B0604020202020204" pitchFamily="34" charset="0"/>
                <a:cs typeface="Arial" panose="020B0604020202020204" pitchFamily="34" charset="0"/>
              </a:rPr>
              <a:t>de la Comisión Nacional Bancaria y de Valores.</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smtClean="0">
                <a:solidFill>
                  <a:srgbClr val="2F2B20"/>
                </a:solidFill>
                <a:latin typeface="Arial" panose="020B0604020202020204" pitchFamily="34" charset="0"/>
                <a:cs typeface="Arial" panose="020B0604020202020204" pitchFamily="34" charset="0"/>
              </a:rPr>
              <a:t>Quesada</a:t>
            </a:r>
            <a:r>
              <a:rPr lang="es-MX" sz="2000" dirty="0">
                <a:solidFill>
                  <a:srgbClr val="2F2B20"/>
                </a:solidFill>
                <a:latin typeface="Arial" panose="020B0604020202020204" pitchFamily="34" charset="0"/>
                <a:cs typeface="Arial" panose="020B0604020202020204" pitchFamily="34" charset="0"/>
              </a:rPr>
              <a:t>, J. y E. Gómez (2011). Normatividad Bancaria. 1ª. Edición. Pearson Educación. México.</a:t>
            </a:r>
          </a:p>
        </p:txBody>
      </p:sp>
      <p:pic>
        <p:nvPicPr>
          <p:cNvPr id="7"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
        <p:nvSpPr>
          <p:cNvPr id="6" name="Rectangle 2"/>
          <p:cNvSpPr>
            <a:spLocks noChangeArrowheads="1"/>
          </p:cNvSpPr>
          <p:nvPr/>
        </p:nvSpPr>
        <p:spPr bwMode="auto">
          <a:xfrm>
            <a:off x="1035424" y="528355"/>
            <a:ext cx="6508376" cy="646331"/>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3600" b="1" dirty="0">
                <a:solidFill>
                  <a:srgbClr val="FFFFFF"/>
                </a:solidFill>
                <a:latin typeface="Arial" panose="020B0604020202020204" pitchFamily="34" charset="0"/>
                <a:cs typeface="Arial" panose="020B0604020202020204" pitchFamily="34" charset="0"/>
              </a:rPr>
              <a:t>Referencias:</a:t>
            </a:r>
            <a:endParaRPr lang="es-MX" sz="3600" dirty="0">
              <a:solidFill>
                <a:srgbClr val="FFFFFF"/>
              </a:solidFill>
              <a:latin typeface="Arial" pitchFamily="34" charset="0"/>
              <a:cs typeface="Arial" pitchFamily="34" charset="0"/>
            </a:endParaRPr>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45</a:t>
            </a:fld>
            <a:endParaRPr lang="es-MX"/>
          </a:p>
        </p:txBody>
      </p:sp>
    </p:spTree>
    <p:extLst>
      <p:ext uri="{BB962C8B-B14F-4D97-AF65-F5344CB8AC3E}">
        <p14:creationId xmlns:p14="http://schemas.microsoft.com/office/powerpoint/2010/main" val="514730833"/>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3">
                <a:lumMod val="75000"/>
              </a:schemeClr>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3">
                <a:lumMod val="75000"/>
              </a:schemeClr>
            </a:solidFill>
            <a:miter lim="800000"/>
            <a:headEnd/>
            <a:tailEnd/>
          </a:ln>
        </p:spPr>
      </p:pic>
      <p:sp>
        <p:nvSpPr>
          <p:cNvPr id="3" name="Marcador de número de diapositiva 2"/>
          <p:cNvSpPr>
            <a:spLocks noGrp="1"/>
          </p:cNvSpPr>
          <p:nvPr>
            <p:ph type="sldNum" sz="quarter" idx="12"/>
          </p:nvPr>
        </p:nvSpPr>
        <p:spPr/>
        <p:txBody>
          <a:bodyPr/>
          <a:lstStyle/>
          <a:p>
            <a:fld id="{559A74B9-CAFF-4650-A221-91685748E060}" type="slidenum">
              <a:rPr lang="es-MX" smtClean="0"/>
              <a:pPr/>
              <a:t>46</a:t>
            </a:fld>
            <a:endParaRPr lang="es-MX"/>
          </a:p>
        </p:txBody>
      </p:sp>
    </p:spTree>
    <p:extLst>
      <p:ext uri="{BB962C8B-B14F-4D97-AF65-F5344CB8AC3E}">
        <p14:creationId xmlns:p14="http://schemas.microsoft.com/office/powerpoint/2010/main" val="38691978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27384"/>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smtClean="0"/>
              <a:t/>
            </a:r>
            <a:br>
              <a:rPr lang="es-ES" dirty="0" smtClean="0"/>
            </a:br>
            <a:endParaRPr lang="es-MX" dirty="0"/>
          </a:p>
        </p:txBody>
      </p:sp>
      <p:pic>
        <p:nvPicPr>
          <p:cNvPr id="4"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9248" y="4352508"/>
            <a:ext cx="2181527" cy="2028820"/>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1326523" y="1068329"/>
            <a:ext cx="9111439" cy="3046988"/>
          </a:xfrm>
          <a:prstGeom prst="rect">
            <a:avLst/>
          </a:prstGeom>
          <a:solidFill>
            <a:schemeClr val="accent3"/>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a:solidFill>
                    <a:srgbClr val="2F2B20">
                      <a:lumMod val="65000"/>
                      <a:lumOff val="35000"/>
                    </a:srgbClr>
                  </a:solidFill>
                </a:ln>
                <a:solidFill>
                  <a:schemeClr val="bg1"/>
                </a:solidFill>
                <a:latin typeface="Arial" panose="020B0604020202020204" pitchFamily="34" charset="0"/>
                <a:ea typeface="Times New Roman" pitchFamily="18" charset="0"/>
                <a:cs typeface="Arial" panose="020B0604020202020204" pitchFamily="34" charset="0"/>
              </a:rPr>
              <a:t>GUIÓN EXPLICATIVO.</a:t>
            </a:r>
          </a:p>
          <a:p>
            <a:pPr algn="just"/>
            <a:r>
              <a:rPr lang="es-MX" sz="2400" b="1" dirty="0" smtClean="0">
                <a:ln>
                  <a:solidFill>
                    <a:srgbClr val="2F2B20">
                      <a:lumMod val="65000"/>
                      <a:lumOff val="35000"/>
                    </a:srgbClr>
                  </a:solidFill>
                </a:ln>
                <a:solidFill>
                  <a:schemeClr val="bg1"/>
                </a:solidFill>
                <a:latin typeface="Arial" panose="020B0604020202020204" pitchFamily="34" charset="0"/>
                <a:ea typeface="Times New Roman" pitchFamily="18" charset="0"/>
                <a:cs typeface="Arial" panose="020B0604020202020204" pitchFamily="34" charset="0"/>
              </a:rPr>
              <a:t>Propósito  General de la Unidad de Aprendizaje.</a:t>
            </a:r>
            <a:r>
              <a:rPr lang="es-MX" sz="2400" b="1" dirty="0">
                <a:solidFill>
                  <a:schemeClr val="bg1"/>
                </a:solidFill>
                <a:latin typeface="Verdana" pitchFamily="34" charset="0"/>
                <a:ea typeface="Times New Roman" pitchFamily="18" charset="0"/>
                <a:cs typeface="Arial" pitchFamily="34" charset="0"/>
              </a:rPr>
              <a:t/>
            </a:r>
            <a:br>
              <a:rPr lang="es-MX" sz="2400" b="1" dirty="0">
                <a:solidFill>
                  <a:schemeClr val="bg1"/>
                </a:solidFill>
                <a:latin typeface="Verdana" pitchFamily="34" charset="0"/>
                <a:ea typeface="Times New Roman" pitchFamily="18" charset="0"/>
                <a:cs typeface="Arial" pitchFamily="34" charset="0"/>
              </a:rPr>
            </a:br>
            <a:r>
              <a:rPr lang="es-MX" sz="2400" dirty="0">
                <a:solidFill>
                  <a:srgbClr val="000000"/>
                </a:solidFill>
                <a:latin typeface="Arial" panose="020B0604020202020204" pitchFamily="34" charset="0"/>
              </a:rPr>
              <a:t>Analizar la operación del sector asegurador, bancario y bursátil, desde un punto de vista legal, con fundamento en la práctica legislativa vigente, identificando los aspectos operacionales del sistema financiero mexicano, para entender el quehacer de las entidades financieras, segmentos y autoridades que en él participan de manera destacada. </a:t>
            </a:r>
            <a:endParaRPr lang="es-MX" sz="2400" dirty="0">
              <a:solidFill>
                <a:srgbClr val="2F2B20"/>
              </a:solidFill>
              <a:latin typeface="Arial" pitchFamily="34" charset="0"/>
              <a:cs typeface="Arial" pitchFamily="34" charset="0"/>
            </a:endParaRPr>
          </a:p>
        </p:txBody>
      </p:sp>
      <p:sp>
        <p:nvSpPr>
          <p:cNvPr id="7" name="6 Rectángulo"/>
          <p:cNvSpPr/>
          <p:nvPr/>
        </p:nvSpPr>
        <p:spPr>
          <a:xfrm>
            <a:off x="1326524" y="4293096"/>
            <a:ext cx="6842724" cy="2095789"/>
          </a:xfrm>
          <a:prstGeom prst="rect">
            <a:avLst/>
          </a:prstGeom>
          <a:solidFill>
            <a:schemeClr val="accent6">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smtClean="0">
                <a:solidFill>
                  <a:srgbClr val="FFFFFF"/>
                </a:solidFill>
                <a:latin typeface="Arial" panose="020B0604020202020204" pitchFamily="34" charset="0"/>
                <a:cs typeface="Arial" panose="020B0604020202020204" pitchFamily="34" charset="0"/>
              </a:rPr>
              <a:t>Este propósito </a:t>
            </a:r>
            <a:r>
              <a:rPr lang="es-MX" sz="2000" dirty="0">
                <a:solidFill>
                  <a:srgbClr val="FFFFFF"/>
                </a:solidFill>
                <a:latin typeface="Arial" panose="020B0604020202020204" pitchFamily="34" charset="0"/>
                <a:cs typeface="Arial" panose="020B0604020202020204" pitchFamily="34" charset="0"/>
              </a:rPr>
              <a:t>hace referencia a la unidad de aprendizaje “</a:t>
            </a:r>
            <a:r>
              <a:rPr lang="es-MX" sz="2000" b="1" dirty="0">
                <a:solidFill>
                  <a:srgbClr val="FFFFFF"/>
                </a:solidFill>
                <a:latin typeface="Arial" panose="020B0604020202020204" pitchFamily="34" charset="0"/>
                <a:cs typeface="Arial" panose="020B0604020202020204" pitchFamily="34" charset="0"/>
              </a:rPr>
              <a:t>Derecho del Seguro, Bancario y Bursátil</a:t>
            </a:r>
            <a:r>
              <a:rPr lang="es-MX" sz="2000" dirty="0">
                <a:solidFill>
                  <a:srgbClr val="FFFFFF"/>
                </a:solidFill>
                <a:latin typeface="Arial" panose="020B0604020202020204" pitchFamily="34" charset="0"/>
                <a:cs typeface="Arial" panose="020B0604020202020204" pitchFamily="34" charset="0"/>
              </a:rPr>
              <a:t>” que se oferta en la licenciatura de Actuaría, dentro del núcleo de formación sustantivo, con carácter obligatorio y un valor de 6 créditos. </a:t>
            </a:r>
          </a:p>
        </p:txBody>
      </p:sp>
      <p:sp>
        <p:nvSpPr>
          <p:cNvPr id="8" name="Marcador de número de diapositiva 7"/>
          <p:cNvSpPr>
            <a:spLocks noGrp="1"/>
          </p:cNvSpPr>
          <p:nvPr>
            <p:ph type="sldNum" sz="quarter" idx="12"/>
          </p:nvPr>
        </p:nvSpPr>
        <p:spPr/>
        <p:txBody>
          <a:bodyPr/>
          <a:lstStyle/>
          <a:p>
            <a:fld id="{114F6E14-26B7-447F-A4C5-187AB6119613}" type="slidenum">
              <a:rPr lang="es-MX" smtClean="0"/>
              <a:pPr/>
              <a:t>5</a:t>
            </a:fld>
            <a:endParaRPr lang="es-MX"/>
          </a:p>
        </p:txBody>
      </p:sp>
    </p:spTree>
    <p:extLst>
      <p:ext uri="{BB962C8B-B14F-4D97-AF65-F5344CB8AC3E}">
        <p14:creationId xmlns:p14="http://schemas.microsoft.com/office/powerpoint/2010/main" val="1384508479"/>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71977" y="1124744"/>
            <a:ext cx="9233264" cy="2088232"/>
          </a:xfrm>
          <a:solidFill>
            <a:schemeClr val="accent6"/>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0" indent="0" algn="just">
              <a:buNone/>
            </a:pPr>
            <a:r>
              <a:rPr lang="es-ES" sz="2400" b="1" dirty="0">
                <a:ln w="12700">
                  <a:solidFill>
                    <a:schemeClr val="accent3">
                      <a:lumMod val="50000"/>
                    </a:schemeClr>
                  </a:solidFill>
                  <a:prstDash val="solid"/>
                </a:ln>
                <a:solidFill>
                  <a:schemeClr val="accent3">
                    <a:lumMod val="75000"/>
                  </a:schemeClr>
                </a:solidFill>
                <a:effectLst>
                  <a:outerShdw blurRad="41275" dist="20320" dir="1800000" algn="tl" rotWithShape="0">
                    <a:srgbClr val="000000">
                      <a:alpha val="40000"/>
                    </a:srgbClr>
                  </a:outerShdw>
                </a:effectLst>
                <a:latin typeface="Arial" pitchFamily="34" charset="0"/>
                <a:cs typeface="Arial" pitchFamily="34" charset="0"/>
              </a:rPr>
              <a:t>Propósito</a:t>
            </a:r>
          </a:p>
          <a:p>
            <a:pPr marL="0" indent="0" algn="just">
              <a:buNone/>
            </a:pPr>
            <a:r>
              <a:rPr lang="es-MX" sz="2400" dirty="0"/>
              <a:t>Interpretar las disposiciones legales que regulan el quehacer de las instituciones que participan en la intermediación financiera no bancaria y detallar las condiciones en que operan y los servicios que ofrecen, a partir de las funciones que el orden jurídico aplicable les determina. </a:t>
            </a:r>
            <a:r>
              <a:rPr lang="es-MX" sz="2400" dirty="0" smtClean="0"/>
              <a:t> </a:t>
            </a:r>
            <a:r>
              <a:rPr lang="es-MX" sz="2400" dirty="0"/>
              <a:t>	</a:t>
            </a:r>
          </a:p>
          <a:p>
            <a:pPr marL="0" indent="0" algn="just">
              <a:buNone/>
            </a:pPr>
            <a:endParaRPr lang="es-ES" sz="2400" dirty="0"/>
          </a:p>
        </p:txBody>
      </p:sp>
      <p:sp>
        <p:nvSpPr>
          <p:cNvPr id="2" name="1 Rectángulo"/>
          <p:cNvSpPr/>
          <p:nvPr/>
        </p:nvSpPr>
        <p:spPr>
          <a:xfrm>
            <a:off x="2141489" y="260648"/>
            <a:ext cx="4859664" cy="923330"/>
          </a:xfrm>
          <a:prstGeom prst="rect">
            <a:avLst/>
          </a:prstGeom>
          <a:noFill/>
        </p:spPr>
        <p:txBody>
          <a:bodyPr wrap="none" lIns="91440" tIns="45720" rIns="91440" bIns="45720">
            <a:spAutoFit/>
          </a:bodyPr>
          <a:lstStyle/>
          <a:p>
            <a:pPr algn="ctr"/>
            <a:r>
              <a:rPr lang="es-ES" sz="5400" b="1" dirty="0">
                <a:ln w="19050">
                  <a:solidFill>
                    <a:srgbClr val="D2CB6C">
                      <a:lumMod val="50000"/>
                    </a:srgbClr>
                  </a:solidFill>
                  <a:prstDash val="solid"/>
                </a:ln>
                <a:solidFill>
                  <a:srgbClr val="D2CB6C"/>
                </a:solidFill>
                <a:effectLst>
                  <a:outerShdw blurRad="50000" dist="50800" dir="7500000" algn="tl">
                    <a:srgbClr val="000000">
                      <a:shade val="5000"/>
                      <a:alpha val="35000"/>
                    </a:srgbClr>
                  </a:outerShdw>
                </a:effectLst>
              </a:rPr>
              <a:t>Guión Explicativo</a:t>
            </a:r>
            <a:endParaRPr lang="es-MX" sz="5400" b="1" dirty="0">
              <a:ln w="19050">
                <a:solidFill>
                  <a:srgbClr val="D2CB6C">
                    <a:lumMod val="50000"/>
                  </a:srgbClr>
                </a:solidFill>
                <a:prstDash val="solid"/>
              </a:ln>
              <a:solidFill>
                <a:srgbClr val="D2CB6C"/>
              </a:solidFill>
              <a:effectLst>
                <a:outerShdw blurRad="50000" dist="50800" dir="7500000" algn="tl">
                  <a:srgbClr val="000000">
                    <a:shade val="5000"/>
                    <a:alpha val="35000"/>
                  </a:srgbClr>
                </a:outerShdw>
              </a:effectLst>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3">
                <a:lumMod val="75000"/>
              </a:schemeClr>
            </a:solidFill>
            <a:miter lim="800000"/>
            <a:headEnd/>
            <a:tailEnd/>
          </a:ln>
        </p:spPr>
      </p:pic>
      <p:sp>
        <p:nvSpPr>
          <p:cNvPr id="8" name="1 Título"/>
          <p:cNvSpPr>
            <a:spLocks noGrp="1"/>
          </p:cNvSpPr>
          <p:nvPr>
            <p:ph type="title"/>
          </p:nvPr>
        </p:nvSpPr>
        <p:spPr>
          <a:xfrm>
            <a:off x="7126936" y="-27384"/>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smtClean="0"/>
              <a:t/>
            </a:r>
            <a:br>
              <a:rPr lang="es-ES" dirty="0" smtClean="0"/>
            </a:br>
            <a:endParaRPr lang="es-MX" dirty="0"/>
          </a:p>
        </p:txBody>
      </p:sp>
      <p:sp>
        <p:nvSpPr>
          <p:cNvPr id="9" name="8 Rectángulo"/>
          <p:cNvSpPr/>
          <p:nvPr/>
        </p:nvSpPr>
        <p:spPr>
          <a:xfrm>
            <a:off x="1802597" y="3252327"/>
            <a:ext cx="7602659" cy="1368151"/>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solidFill>
                  <a:srgbClr val="FFFFFF"/>
                </a:solidFill>
              </a:rPr>
              <a:t>Este es el propósito que refiere la unidad de </a:t>
            </a:r>
            <a:r>
              <a:rPr lang="es-ES" sz="2000">
                <a:solidFill>
                  <a:srgbClr val="FFFFFF"/>
                </a:solidFill>
              </a:rPr>
              <a:t>competencia </a:t>
            </a:r>
            <a:r>
              <a:rPr lang="es-ES" sz="2000" smtClean="0">
                <a:solidFill>
                  <a:srgbClr val="FFFFFF"/>
                </a:solidFill>
              </a:rPr>
              <a:t>IV </a:t>
            </a:r>
            <a:r>
              <a:rPr lang="es-MX" sz="2000" dirty="0" smtClean="0">
                <a:solidFill>
                  <a:srgbClr val="FFFFFF"/>
                </a:solidFill>
              </a:rPr>
              <a:t>“</a:t>
            </a:r>
            <a:r>
              <a:rPr lang="es-MX" sz="2000" b="1" dirty="0" smtClean="0">
                <a:solidFill>
                  <a:srgbClr val="FFFFFF"/>
                </a:solidFill>
              </a:rPr>
              <a:t>Intermediación </a:t>
            </a:r>
            <a:r>
              <a:rPr lang="es-MX" sz="2000" b="1" dirty="0" smtClean="0">
                <a:solidFill>
                  <a:srgbClr val="FFFFFF"/>
                </a:solidFill>
              </a:rPr>
              <a:t>financiera </a:t>
            </a:r>
            <a:r>
              <a:rPr lang="es-MX" sz="2000" b="1" dirty="0" smtClean="0">
                <a:solidFill>
                  <a:srgbClr val="FFFFFF"/>
                </a:solidFill>
              </a:rPr>
              <a:t>no bancaria”. </a:t>
            </a:r>
            <a:r>
              <a:rPr lang="es-MX" sz="2000" dirty="0" smtClean="0">
                <a:solidFill>
                  <a:srgbClr val="FFFFFF"/>
                </a:solidFill>
              </a:rPr>
              <a:t> </a:t>
            </a:r>
            <a:r>
              <a:rPr lang="es-MX" sz="2000" dirty="0">
                <a:solidFill>
                  <a:srgbClr val="FFFFFF"/>
                </a:solidFill>
              </a:rPr>
              <a:t>El tiempo destinado para desarrollar el presente tema en el aula es de </a:t>
            </a:r>
            <a:r>
              <a:rPr lang="es-MX" sz="2000" dirty="0">
                <a:solidFill>
                  <a:srgbClr val="FFFFFF"/>
                </a:solidFill>
              </a:rPr>
              <a:t>4</a:t>
            </a:r>
            <a:r>
              <a:rPr lang="es-MX" sz="2000" dirty="0" smtClean="0">
                <a:solidFill>
                  <a:srgbClr val="FFFFFF"/>
                </a:solidFill>
              </a:rPr>
              <a:t> </a:t>
            </a:r>
            <a:r>
              <a:rPr lang="es-MX" sz="2000" dirty="0">
                <a:solidFill>
                  <a:srgbClr val="FFFFFF"/>
                </a:solidFill>
              </a:rPr>
              <a:t>clases.</a:t>
            </a:r>
          </a:p>
        </p:txBody>
      </p:sp>
      <p:sp>
        <p:nvSpPr>
          <p:cNvPr id="6" name="5 Rectángulo"/>
          <p:cNvSpPr/>
          <p:nvPr/>
        </p:nvSpPr>
        <p:spPr>
          <a:xfrm>
            <a:off x="2423592" y="4548470"/>
            <a:ext cx="7704856" cy="1872208"/>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dirty="0">
                <a:solidFill>
                  <a:srgbClr val="FFFFFF"/>
                </a:solidFill>
              </a:rPr>
              <a:t>Estructura metodológica:</a:t>
            </a:r>
            <a:r>
              <a:rPr lang="es-MX" sz="2000" dirty="0">
                <a:solidFill>
                  <a:srgbClr val="FFFFFF"/>
                </a:solidFill>
              </a:rPr>
              <a:t> este material </a:t>
            </a:r>
            <a:r>
              <a:rPr lang="es-ES" sz="2000" dirty="0">
                <a:solidFill>
                  <a:srgbClr val="FFFFFF"/>
                </a:solidFill>
              </a:rPr>
              <a:t>cuenta con un sistema de almacenaje con dimensiones y materiales adecuados: </a:t>
            </a:r>
            <a:r>
              <a:rPr lang="es-ES" sz="2000" b="1" dirty="0">
                <a:solidFill>
                  <a:srgbClr val="FFFFFF"/>
                </a:solidFill>
              </a:rPr>
              <a:t>Microsoft PowerPoint </a:t>
            </a:r>
            <a:r>
              <a:rPr lang="es-ES" sz="2000" b="1" dirty="0" smtClean="0">
                <a:solidFill>
                  <a:srgbClr val="FFFFFF"/>
                </a:solidFill>
              </a:rPr>
              <a:t>2013. </a:t>
            </a:r>
            <a:r>
              <a:rPr lang="es-ES" sz="2000" dirty="0">
                <a:solidFill>
                  <a:srgbClr val="FFFFFF"/>
                </a:solidFill>
              </a:rPr>
              <a:t>Está</a:t>
            </a:r>
            <a:r>
              <a:rPr lang="es-MX" sz="2000" dirty="0">
                <a:solidFill>
                  <a:srgbClr val="FFFFFF"/>
                </a:solidFill>
              </a:rPr>
              <a:t> diseñado en forma clara y sencilla, y presenta lo más sobresaliente respecto </a:t>
            </a:r>
            <a:r>
              <a:rPr lang="es-MX" sz="2000" dirty="0" smtClean="0">
                <a:solidFill>
                  <a:srgbClr val="FFFFFF"/>
                </a:solidFill>
              </a:rPr>
              <a:t>a los temas contemplados en la Unidad de Competencia IV. </a:t>
            </a:r>
            <a:r>
              <a:rPr lang="es-MX" sz="2000" b="1" dirty="0" smtClean="0">
                <a:solidFill>
                  <a:srgbClr val="FFFFFF"/>
                </a:solidFill>
              </a:rPr>
              <a:t>Intermediación </a:t>
            </a:r>
            <a:r>
              <a:rPr lang="es-MX" sz="2000" b="1" dirty="0">
                <a:solidFill>
                  <a:srgbClr val="FFFFFF"/>
                </a:solidFill>
              </a:rPr>
              <a:t>f</a:t>
            </a:r>
            <a:r>
              <a:rPr lang="es-MX" sz="2000" b="1" dirty="0" smtClean="0">
                <a:solidFill>
                  <a:srgbClr val="FFFFFF"/>
                </a:solidFill>
              </a:rPr>
              <a:t>inanciera </a:t>
            </a:r>
            <a:r>
              <a:rPr lang="es-MX" sz="2000" b="1" dirty="0" smtClean="0">
                <a:solidFill>
                  <a:srgbClr val="FFFFFF"/>
                </a:solidFill>
              </a:rPr>
              <a:t>no bancaria.</a:t>
            </a:r>
            <a:endParaRPr lang="es-MX" sz="2000" b="1" dirty="0">
              <a:solidFill>
                <a:srgbClr val="FFFFFF"/>
              </a:solidFill>
            </a:endParaRPr>
          </a:p>
        </p:txBody>
      </p:sp>
      <p:sp>
        <p:nvSpPr>
          <p:cNvPr id="5" name="Marcador de número de diapositiva 4"/>
          <p:cNvSpPr>
            <a:spLocks noGrp="1"/>
          </p:cNvSpPr>
          <p:nvPr>
            <p:ph type="sldNum" sz="quarter" idx="12"/>
          </p:nvPr>
        </p:nvSpPr>
        <p:spPr/>
        <p:txBody>
          <a:bodyPr/>
          <a:lstStyle/>
          <a:p>
            <a:fld id="{114F6E14-26B7-447F-A4C5-187AB6119613}" type="slidenum">
              <a:rPr lang="es-MX" smtClean="0"/>
              <a:pPr/>
              <a:t>6</a:t>
            </a:fld>
            <a:endParaRPr lang="es-MX"/>
          </a:p>
        </p:txBody>
      </p:sp>
    </p:spTree>
    <p:extLst>
      <p:ext uri="{BB962C8B-B14F-4D97-AF65-F5344CB8AC3E}">
        <p14:creationId xmlns:p14="http://schemas.microsoft.com/office/powerpoint/2010/main" val="277832041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1847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solidFill>
                  <a:srgbClr val="FFFFFF"/>
                </a:solidFill>
              </a:rPr>
              <a:t>Planeación Didáctica</a:t>
            </a:r>
            <a:endParaRPr lang="es-MX" sz="2800" dirty="0">
              <a:solidFill>
                <a:srgbClr val="FFFFFF"/>
              </a:solidFill>
            </a:endParaRPr>
          </a:p>
        </p:txBody>
      </p:sp>
      <p:pic>
        <p:nvPicPr>
          <p:cNvPr id="4" name="Picture 3"/>
          <p:cNvPicPr>
            <a:picLocks noChangeAspect="1" noChangeArrowheads="1"/>
          </p:cNvPicPr>
          <p:nvPr/>
        </p:nvPicPr>
        <p:blipFill>
          <a:blip r:embed="rId2"/>
          <a:srcRect/>
          <a:stretch>
            <a:fillRect/>
          </a:stretch>
        </p:blipFill>
        <p:spPr bwMode="auto">
          <a:xfrm>
            <a:off x="9980196" y="332656"/>
            <a:ext cx="652308" cy="720080"/>
          </a:xfrm>
          <a:prstGeom prst="rect">
            <a:avLst/>
          </a:prstGeom>
          <a:noFill/>
          <a:ln w="9525">
            <a:solidFill>
              <a:schemeClr val="accent3">
                <a:lumMod val="75000"/>
              </a:schemeClr>
            </a:solidFill>
            <a:miter lim="800000"/>
            <a:headEnd/>
            <a:tailEnd/>
          </a:ln>
        </p:spPr>
      </p:pic>
      <p:graphicFrame>
        <p:nvGraphicFramePr>
          <p:cNvPr id="6" name="5 Tabla"/>
          <p:cNvGraphicFramePr>
            <a:graphicFrameLocks noGrp="1"/>
          </p:cNvGraphicFramePr>
          <p:nvPr>
            <p:extLst>
              <p:ext uri="{D42A27DB-BD31-4B8C-83A1-F6EECF244321}">
                <p14:modId xmlns:p14="http://schemas.microsoft.com/office/powerpoint/2010/main" val="1903816912"/>
              </p:ext>
            </p:extLst>
          </p:nvPr>
        </p:nvGraphicFramePr>
        <p:xfrm>
          <a:off x="1603151" y="1124745"/>
          <a:ext cx="9272336" cy="5320788"/>
        </p:xfrm>
        <a:graphic>
          <a:graphicData uri="http://schemas.openxmlformats.org/drawingml/2006/table">
            <a:tbl>
              <a:tblPr>
                <a:tableStyleId>{8A107856-5554-42FB-B03E-39F5DBC370BA}</a:tableStyleId>
              </a:tblPr>
              <a:tblGrid>
                <a:gridCol w="2807068"/>
                <a:gridCol w="1829100"/>
                <a:gridCol w="533146"/>
                <a:gridCol w="1840178"/>
                <a:gridCol w="2262844"/>
              </a:tblGrid>
              <a:tr h="450625">
                <a:tc>
                  <a:txBody>
                    <a:bodyPr/>
                    <a:lstStyle/>
                    <a:p>
                      <a:pPr algn="ctr"/>
                      <a:r>
                        <a:rPr lang="es-MX" b="1" dirty="0" smtClean="0"/>
                        <a:t>Estrategias Didácticas</a:t>
                      </a:r>
                      <a:endParaRPr lang="es-MX" b="1" dirty="0"/>
                    </a:p>
                  </a:txBody>
                  <a:tcPr>
                    <a:solidFill>
                      <a:schemeClr val="accent2">
                        <a:lumMod val="60000"/>
                        <a:lumOff val="40000"/>
                      </a:schemeClr>
                    </a:solidFill>
                  </a:tcPr>
                </a:tc>
                <a:tc gridSpan="3">
                  <a:txBody>
                    <a:bodyPr/>
                    <a:lstStyle/>
                    <a:p>
                      <a:pPr algn="ctr"/>
                      <a:r>
                        <a:rPr lang="es-MX" b="1" dirty="0" smtClean="0"/>
                        <a:t>Recursos Requeridos</a:t>
                      </a:r>
                      <a:endParaRPr lang="es-MX" b="1" dirty="0"/>
                    </a:p>
                  </a:txBody>
                  <a:tcPr>
                    <a:solidFill>
                      <a:schemeClr val="accent2">
                        <a:lumMod val="60000"/>
                        <a:lumOff val="40000"/>
                      </a:schemeClr>
                    </a:solidFill>
                  </a:tcPr>
                </a:tc>
                <a:tc hMerge="1">
                  <a:txBody>
                    <a:bodyPr/>
                    <a:lstStyle/>
                    <a:p>
                      <a:endParaRPr lang="es-MX"/>
                    </a:p>
                  </a:txBody>
                  <a:tcPr/>
                </a:tc>
                <a:tc hMerge="1">
                  <a:txBody>
                    <a:bodyPr/>
                    <a:lstStyle/>
                    <a:p>
                      <a:endParaRPr lang="es-MX"/>
                    </a:p>
                  </a:txBody>
                  <a:tcPr/>
                </a:tc>
                <a:tc>
                  <a:txBody>
                    <a:bodyPr/>
                    <a:lstStyle/>
                    <a:p>
                      <a:pPr algn="ctr"/>
                      <a:r>
                        <a:rPr lang="es-MX" b="1" dirty="0" smtClean="0"/>
                        <a:t>Tiempo Destinado</a:t>
                      </a:r>
                      <a:endParaRPr lang="es-MX" b="1" dirty="0"/>
                    </a:p>
                  </a:txBody>
                  <a:tcPr>
                    <a:solidFill>
                      <a:schemeClr val="accent2">
                        <a:lumMod val="60000"/>
                        <a:lumOff val="40000"/>
                      </a:schemeClr>
                    </a:solidFill>
                  </a:tcPr>
                </a:tc>
              </a:tr>
              <a:tr h="340715">
                <a:tc rowSpan="2">
                  <a:txBody>
                    <a:bodyPr/>
                    <a:lstStyle/>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MX" sz="1400" baseline="0" dirty="0" smtClean="0"/>
                        <a:t>Exposición del docente.</a:t>
                      </a:r>
                    </a:p>
                    <a:p>
                      <a:pPr marL="285750" indent="-285750" algn="just">
                        <a:buFont typeface="Arial" pitchFamily="34" charset="0"/>
                        <a:buChar char="•"/>
                      </a:pPr>
                      <a:r>
                        <a:rPr lang="es-MX" sz="1400" dirty="0" smtClean="0"/>
                        <a:t>Investigación</a:t>
                      </a:r>
                      <a:r>
                        <a:rPr lang="es-MX" sz="1400" baseline="0" dirty="0" smtClean="0"/>
                        <a:t> respecto a las características de las instituciones </a:t>
                      </a:r>
                      <a:r>
                        <a:rPr lang="es-MX" sz="1400" baseline="0" dirty="0" smtClean="0"/>
                        <a:t>financieras </a:t>
                      </a:r>
                      <a:r>
                        <a:rPr lang="es-MX" sz="1400" baseline="0" dirty="0" smtClean="0"/>
                        <a:t>no bancarias</a:t>
                      </a:r>
                    </a:p>
                    <a:p>
                      <a:pPr marL="285750" indent="-285750" algn="just">
                        <a:buFont typeface="Arial" pitchFamily="34" charset="0"/>
                        <a:buChar char="•"/>
                      </a:pPr>
                      <a:r>
                        <a:rPr lang="es-MX" sz="1400" baseline="0" dirty="0" smtClean="0"/>
                        <a:t>Elaboración de un cuadro sinóptico con las operaciones que realizan los intermediarios financieros no bancarios.</a:t>
                      </a:r>
                      <a:endParaRPr lang="es-MX" sz="1400" dirty="0"/>
                    </a:p>
                  </a:txBody>
                  <a:tcPr>
                    <a:solidFill>
                      <a:schemeClr val="accent2">
                        <a:lumMod val="60000"/>
                        <a:lumOff val="40000"/>
                      </a:schemeClr>
                    </a:solidFill>
                  </a:tcPr>
                </a:tc>
                <a:tc gridSpan="2">
                  <a:txBody>
                    <a:bodyPr/>
                    <a:lstStyle/>
                    <a:p>
                      <a:pPr algn="ctr"/>
                      <a:r>
                        <a:rPr lang="es-MX" sz="1600" b="1" dirty="0" smtClean="0"/>
                        <a:t>Pedagógicos </a:t>
                      </a:r>
                      <a:endParaRPr lang="es-MX" sz="1600" b="1" dirty="0"/>
                    </a:p>
                  </a:txBody>
                  <a:tcPr>
                    <a:solidFill>
                      <a:schemeClr val="accent2">
                        <a:lumMod val="60000"/>
                        <a:lumOff val="40000"/>
                      </a:schemeClr>
                    </a:solidFill>
                  </a:tcPr>
                </a:tc>
                <a:tc hMerge="1">
                  <a:txBody>
                    <a:bodyPr/>
                    <a:lstStyle/>
                    <a:p>
                      <a:endParaRPr lang="es-MX"/>
                    </a:p>
                  </a:txBody>
                  <a:tcPr/>
                </a:tc>
                <a:tc>
                  <a:txBody>
                    <a:bodyPr/>
                    <a:lstStyle/>
                    <a:p>
                      <a:pPr algn="ctr"/>
                      <a:r>
                        <a:rPr lang="es-MX" sz="1600" b="1" dirty="0" smtClean="0"/>
                        <a:t>Administrativos </a:t>
                      </a:r>
                      <a:endParaRPr lang="es-MX" sz="1600" b="1" dirty="0"/>
                    </a:p>
                  </a:txBody>
                  <a:tcPr>
                    <a:solidFill>
                      <a:schemeClr val="accent2">
                        <a:lumMod val="60000"/>
                        <a:lumOff val="40000"/>
                      </a:schemeClr>
                    </a:solidFill>
                  </a:tcPr>
                </a:tc>
                <a:tc rowSpan="2">
                  <a:txBody>
                    <a:bodyPr/>
                    <a:lstStyle/>
                    <a:p>
                      <a:pPr algn="ctr"/>
                      <a:r>
                        <a:rPr lang="es-MX" sz="1600" baseline="0" dirty="0" smtClean="0"/>
                        <a:t>4 Clases </a:t>
                      </a:r>
                      <a:endParaRPr lang="es-MX" sz="1600" dirty="0"/>
                    </a:p>
                  </a:txBody>
                  <a:tcPr>
                    <a:solidFill>
                      <a:schemeClr val="accent2">
                        <a:lumMod val="60000"/>
                        <a:lumOff val="40000"/>
                      </a:schemeClr>
                    </a:solidFill>
                  </a:tcPr>
                </a:tc>
              </a:tr>
              <a:tr h="1435198">
                <a:tc vMerge="1">
                  <a:txBody>
                    <a:bodyPr/>
                    <a:lstStyle/>
                    <a:p>
                      <a:endParaRPr lang="es-MX"/>
                    </a:p>
                  </a:txBody>
                  <a:tcPr/>
                </a:tc>
                <a:tc gridSpan="2">
                  <a:txBody>
                    <a:bodyPr/>
                    <a:lstStyle/>
                    <a:p>
                      <a:pPr marL="90488" indent="-90488" algn="l">
                        <a:buFont typeface="Arial" pitchFamily="34" charset="0"/>
                        <a:buChar char="•"/>
                      </a:pPr>
                      <a:r>
                        <a:rPr lang="es-MX" sz="1400" dirty="0" smtClean="0"/>
                        <a:t>Libros de texto</a:t>
                      </a:r>
                    </a:p>
                    <a:p>
                      <a:pPr marL="90488" indent="-90488" algn="l">
                        <a:buFont typeface="Arial" pitchFamily="34" charset="0"/>
                        <a:buChar char="•"/>
                      </a:pPr>
                      <a:r>
                        <a:rPr lang="es-MX" sz="1400" dirty="0" smtClean="0"/>
                        <a:t>Ley de Ahorro y Crédito Popular </a:t>
                      </a:r>
                    </a:p>
                    <a:p>
                      <a:pPr marL="90488" indent="-90488" algn="l">
                        <a:buFont typeface="Arial" pitchFamily="34" charset="0"/>
                        <a:buChar char="•"/>
                      </a:pPr>
                      <a:r>
                        <a:rPr lang="es-MX" sz="1400" dirty="0" smtClean="0"/>
                        <a:t>Ley Organizaciones y Actividades Auxiliares de Crédito.</a:t>
                      </a:r>
                    </a:p>
                    <a:p>
                      <a:pPr marL="90488" indent="-90488" algn="l">
                        <a:buFont typeface="Arial" pitchFamily="34" charset="0"/>
                        <a:buChar char="•"/>
                      </a:pPr>
                      <a:r>
                        <a:rPr lang="es-MX" sz="1400" dirty="0" smtClean="0"/>
                        <a:t>Ley de Uniones de Crédito.</a:t>
                      </a:r>
                    </a:p>
                    <a:p>
                      <a:pPr marL="90488" indent="-90488" algn="l">
                        <a:buFont typeface="Arial" pitchFamily="34" charset="0"/>
                        <a:buChar char="•"/>
                      </a:pPr>
                      <a:endParaRPr lang="es-MX" sz="1600" dirty="0"/>
                    </a:p>
                  </a:txBody>
                  <a:tcPr>
                    <a:solidFill>
                      <a:schemeClr val="accent2">
                        <a:lumMod val="60000"/>
                        <a:lumOff val="4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a:t>
                      </a:r>
                    </a:p>
                    <a:p>
                      <a:pPr marL="285750" indent="-285750" algn="l">
                        <a:buFont typeface="Arial" pitchFamily="34" charset="0"/>
                        <a:buChar char="•"/>
                      </a:pPr>
                      <a:r>
                        <a:rPr lang="es-MX" sz="1400" baseline="0" dirty="0" smtClean="0"/>
                        <a:t>Leyes y Libros de Consulta</a:t>
                      </a:r>
                      <a:endParaRPr lang="es-MX" sz="1400" dirty="0"/>
                    </a:p>
                  </a:txBody>
                  <a:tcPr>
                    <a:solidFill>
                      <a:schemeClr val="accent2">
                        <a:lumMod val="60000"/>
                        <a:lumOff val="40000"/>
                      </a:schemeClr>
                    </a:solidFill>
                  </a:tcPr>
                </a:tc>
                <a:tc vMerge="1">
                  <a:txBody>
                    <a:bodyPr/>
                    <a:lstStyle/>
                    <a:p>
                      <a:endParaRPr lang="es-MX"/>
                    </a:p>
                  </a:txBody>
                  <a:tcPr/>
                </a:tc>
              </a:tr>
              <a:tr h="445128">
                <a:tc gridSpan="2">
                  <a:txBody>
                    <a:bodyPr/>
                    <a:lstStyle/>
                    <a:p>
                      <a:pPr algn="ctr"/>
                      <a:r>
                        <a:rPr lang="es-MX" sz="1600" b="1" dirty="0" smtClean="0"/>
                        <a:t>Criterios de desempeño </a:t>
                      </a:r>
                      <a:r>
                        <a:rPr lang="es-MX" sz="1600" b="1" baseline="0" dirty="0" smtClean="0"/>
                        <a:t> </a:t>
                      </a:r>
                      <a:endParaRPr lang="es-MX" sz="1600" b="1" dirty="0"/>
                    </a:p>
                  </a:txBody>
                  <a:tcPr>
                    <a:solidFill>
                      <a:schemeClr val="accent2">
                        <a:lumMod val="60000"/>
                        <a:lumOff val="40000"/>
                      </a:schemeClr>
                    </a:solidFill>
                  </a:tcPr>
                </a:tc>
                <a:tc hMerge="1">
                  <a:txBody>
                    <a:bodyPr/>
                    <a:lstStyle/>
                    <a:p>
                      <a:endParaRPr lang="es-MX"/>
                    </a:p>
                  </a:txBody>
                  <a:tcPr/>
                </a:tc>
                <a:tc gridSpan="3">
                  <a:txBody>
                    <a:bodyPr/>
                    <a:lstStyle/>
                    <a:p>
                      <a:pPr algn="ctr"/>
                      <a:r>
                        <a:rPr lang="es-MX" sz="1600" b="1" dirty="0" smtClean="0"/>
                        <a:t>Evidencias -</a:t>
                      </a:r>
                      <a:r>
                        <a:rPr lang="es-MX" sz="1600" b="1" baseline="0" dirty="0" smtClean="0"/>
                        <a:t> Productos</a:t>
                      </a:r>
                      <a:endParaRPr lang="es-MX" sz="1600" b="1" dirty="0"/>
                    </a:p>
                  </a:txBody>
                  <a:tcPr>
                    <a:solidFill>
                      <a:schemeClr val="accent2">
                        <a:lumMod val="60000"/>
                        <a:lumOff val="40000"/>
                      </a:schemeClr>
                    </a:solidFill>
                  </a:tcPr>
                </a:tc>
                <a:tc hMerge="1">
                  <a:txBody>
                    <a:bodyPr/>
                    <a:lstStyle/>
                    <a:p>
                      <a:endParaRPr lang="es-MX"/>
                    </a:p>
                  </a:txBody>
                  <a:tcPr/>
                </a:tc>
                <a:tc hMerge="1">
                  <a:txBody>
                    <a:bodyPr/>
                    <a:lstStyle/>
                    <a:p>
                      <a:endParaRPr lang="es-MX"/>
                    </a:p>
                  </a:txBody>
                  <a:tcPr/>
                </a:tc>
              </a:tr>
              <a:tr h="1660327">
                <a:tc gridSpan="2">
                  <a:txBody>
                    <a:bodyPr/>
                    <a:lstStyle/>
                    <a:p>
                      <a:pPr marL="285750" indent="-285750">
                        <a:buFont typeface="Arial" pitchFamily="34" charset="0"/>
                        <a:buChar char="•"/>
                      </a:pPr>
                      <a:r>
                        <a:rPr lang="es-MX" sz="1600" dirty="0" smtClean="0"/>
                        <a:t>Análisis de las </a:t>
                      </a:r>
                      <a:r>
                        <a:rPr lang="es-MX" sz="1600" baseline="0" dirty="0" smtClean="0"/>
                        <a:t>características de las instituciones Financieras no bancarias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smtClean="0"/>
                        <a:t>Reflexionar  sobre la importancia de los Intermedios financieros no bancarios  </a:t>
                      </a:r>
                      <a:endParaRPr lang="es-MX" sz="1600" dirty="0" smtClean="0"/>
                    </a:p>
                    <a:p>
                      <a:pPr marL="285750" indent="-285750">
                        <a:buFont typeface="Arial" pitchFamily="34" charset="0"/>
                        <a:buChar char="•"/>
                      </a:pPr>
                      <a:r>
                        <a:rPr lang="es-MX" sz="1600" baseline="0" dirty="0" smtClean="0"/>
                        <a:t>Elaborar un cuadro sinóptico. </a:t>
                      </a:r>
                      <a:endParaRPr lang="es-MX" sz="1600" baseline="0" dirty="0" smtClean="0"/>
                    </a:p>
                    <a:p>
                      <a:pPr marL="285750" indent="-285750">
                        <a:buFont typeface="Arial" pitchFamily="34" charset="0"/>
                        <a:buChar char="•"/>
                      </a:pPr>
                      <a:endParaRPr lang="es-MX" sz="1600" baseline="0" dirty="0" smtClean="0"/>
                    </a:p>
                    <a:p>
                      <a:pPr marL="0" indent="0">
                        <a:buFont typeface="Arial" pitchFamily="34" charset="0"/>
                        <a:buNone/>
                      </a:pPr>
                      <a:endParaRPr lang="es-MX" sz="1600" dirty="0"/>
                    </a:p>
                  </a:txBody>
                  <a:tcPr>
                    <a:solidFill>
                      <a:schemeClr val="accent2">
                        <a:lumMod val="60000"/>
                        <a:lumOff val="40000"/>
                      </a:schemeClr>
                    </a:solidFill>
                  </a:tcPr>
                </a:tc>
                <a:tc hMerge="1">
                  <a:txBody>
                    <a:bodyPr/>
                    <a:lstStyle/>
                    <a:p>
                      <a:endParaRPr lang="es-MX"/>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smtClean="0">
                          <a:ln>
                            <a:noFill/>
                          </a:ln>
                          <a:solidFill>
                            <a:prstClr val="black"/>
                          </a:solidFill>
                          <a:effectLst/>
                          <a:uLnTx/>
                          <a:uFillTx/>
                          <a:latin typeface="Arial" panose="020B0604020202020204"/>
                        </a:rPr>
                        <a:t>•	Lista de participaciones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smtClean="0">
                          <a:ln>
                            <a:noFill/>
                          </a:ln>
                          <a:solidFill>
                            <a:prstClr val="black"/>
                          </a:solidFill>
                          <a:effectLst/>
                          <a:uLnTx/>
                          <a:uFillTx/>
                          <a:latin typeface="Arial" panose="020B0604020202020204"/>
                        </a:rPr>
                        <a:t>•	Lista de asistencia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smtClean="0">
                          <a:ln>
                            <a:noFill/>
                          </a:ln>
                          <a:solidFill>
                            <a:prstClr val="black"/>
                          </a:solidFill>
                          <a:effectLst/>
                          <a:uLnTx/>
                          <a:uFillTx/>
                          <a:latin typeface="Arial" panose="020B0604020202020204"/>
                        </a:rPr>
                        <a:t>•	Portafolio de evidencias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smtClean="0">
                          <a:ln>
                            <a:noFill/>
                          </a:ln>
                          <a:solidFill>
                            <a:prstClr val="black"/>
                          </a:solidFill>
                          <a:effectLst/>
                          <a:uLnTx/>
                          <a:uFillTx/>
                          <a:latin typeface="Arial" panose="020B0604020202020204"/>
                        </a:rPr>
                        <a:t>•	Tareas curriculares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600" b="0" i="0" u="none" strike="noStrike" kern="1200" cap="none" spc="0" normalizeH="0" baseline="0" noProof="0" dirty="0" smtClean="0">
                        <a:ln>
                          <a:noFill/>
                        </a:ln>
                        <a:solidFill>
                          <a:prstClr val="black"/>
                        </a:solidFill>
                        <a:effectLst/>
                        <a:uLnTx/>
                        <a:uFillTx/>
                        <a:latin typeface="Arial" panose="020B0604020202020204"/>
                      </a:endParaRPr>
                    </a:p>
                    <a:p>
                      <a:pPr marL="285750" indent="-285750" algn="just">
                        <a:buFont typeface="Arial" pitchFamily="34" charset="0"/>
                        <a:buChar char="•"/>
                      </a:pPr>
                      <a:endParaRPr lang="es-MX" sz="1600" dirty="0" smtClean="0"/>
                    </a:p>
                    <a:p>
                      <a:pPr marL="285750" indent="-285750" algn="just">
                        <a:buFont typeface="Arial" pitchFamily="34" charset="0"/>
                        <a:buChar char="•"/>
                      </a:pPr>
                      <a:endParaRPr lang="es-MX" sz="1600" dirty="0" smtClean="0"/>
                    </a:p>
                    <a:p>
                      <a:endParaRPr lang="es-MX" sz="1600" dirty="0"/>
                    </a:p>
                  </a:txBody>
                  <a:tcPr>
                    <a:solidFill>
                      <a:schemeClr val="accent2">
                        <a:lumMod val="60000"/>
                        <a:lumOff val="40000"/>
                      </a:schemeClr>
                    </a:solidFill>
                  </a:tcPr>
                </a:tc>
                <a:tc hMerge="1">
                  <a:txBody>
                    <a:bodyPr/>
                    <a:lstStyle/>
                    <a:p>
                      <a:endParaRPr lang="es-MX"/>
                    </a:p>
                  </a:txBody>
                  <a:tcPr/>
                </a:tc>
                <a:tc hMerge="1">
                  <a:txBody>
                    <a:bodyPr/>
                    <a:lstStyle/>
                    <a:p>
                      <a:endParaRPr lang="es-MX"/>
                    </a:p>
                  </a:txBody>
                  <a:tcPr/>
                </a:tc>
              </a:tr>
            </a:tbl>
          </a:graphicData>
        </a:graphic>
      </p:graphicFrame>
      <p:sp>
        <p:nvSpPr>
          <p:cNvPr id="2" name="Marcador de número de diapositiva 1"/>
          <p:cNvSpPr>
            <a:spLocks noGrp="1"/>
          </p:cNvSpPr>
          <p:nvPr>
            <p:ph type="sldNum" sz="quarter" idx="12"/>
          </p:nvPr>
        </p:nvSpPr>
        <p:spPr/>
        <p:txBody>
          <a:bodyPr/>
          <a:lstStyle/>
          <a:p>
            <a:fld id="{114F6E14-26B7-447F-A4C5-187AB6119613}" type="slidenum">
              <a:rPr lang="es-MX" smtClean="0"/>
              <a:pPr/>
              <a:t>7</a:t>
            </a:fld>
            <a:endParaRPr lang="es-MX"/>
          </a:p>
        </p:txBody>
      </p:sp>
    </p:spTree>
    <p:extLst>
      <p:ext uri="{BB962C8B-B14F-4D97-AF65-F5344CB8AC3E}">
        <p14:creationId xmlns:p14="http://schemas.microsoft.com/office/powerpoint/2010/main" val="1065164162"/>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456359" y="2005334"/>
            <a:ext cx="7289928" cy="2843855"/>
          </a:xfrm>
          <a:prstGeom prst="rect">
            <a:avLst/>
          </a:prstGeom>
          <a:solidFill>
            <a:schemeClr val="accent3">
              <a:lumMod val="75000"/>
            </a:schemeClr>
          </a:solidFill>
        </p:spPr>
        <p:txBody>
          <a:bodyPr wrap="square" rtlCol="0">
            <a:spAutoFit/>
          </a:bodyPr>
          <a:lstStyle/>
          <a:p>
            <a:pPr algn="ctr"/>
            <a:r>
              <a:rPr lang="es-ES" sz="5400" b="1" dirty="0">
                <a:solidFill>
                  <a:schemeClr val="bg2">
                    <a:lumMod val="20000"/>
                    <a:lumOff val="80000"/>
                  </a:schemeClr>
                </a:solidFill>
                <a:latin typeface="+mj-lt"/>
              </a:rPr>
              <a:t>INTERMEDIACIÓN FINANCIERA NO BANCARIA</a:t>
            </a:r>
            <a:endParaRPr lang="es-MX" sz="5400" b="1" dirty="0">
              <a:solidFill>
                <a:schemeClr val="bg2">
                  <a:lumMod val="20000"/>
                  <a:lumOff val="80000"/>
                </a:schemeClr>
              </a:solidFill>
              <a:latin typeface="+mj-lt"/>
            </a:endParaRPr>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8</a:t>
            </a:fld>
            <a:endParaRPr lang="es-MX"/>
          </a:p>
        </p:txBody>
      </p:sp>
    </p:spTree>
    <p:extLst>
      <p:ext uri="{BB962C8B-B14F-4D97-AF65-F5344CB8AC3E}">
        <p14:creationId xmlns:p14="http://schemas.microsoft.com/office/powerpoint/2010/main" val="1921082772"/>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753598" y="1182102"/>
            <a:ext cx="8686799" cy="1180095"/>
          </a:xfrm>
          <a:noFill/>
          <a:ln>
            <a:solidFill>
              <a:schemeClr val="tx1">
                <a:lumMod val="85000"/>
                <a:lumOff val="15000"/>
              </a:schemeClr>
            </a:solidFill>
          </a:ln>
        </p:spPr>
        <p:txBody>
          <a:bodyPr>
            <a:normAutofit/>
          </a:bodyPr>
          <a:lstStyle/>
          <a:p>
            <a:pPr marL="0" indent="0" algn="just">
              <a:buNone/>
            </a:pPr>
            <a:r>
              <a:rPr lang="es-MX" dirty="0"/>
              <a:t>El Sector de los Intermediarios Financieros no Bancarios está constituido por las Instituciones que prestan servicios financieros sin ser bancos.</a:t>
            </a:r>
          </a:p>
          <a:p>
            <a:pPr marL="0" indent="0" algn="just">
              <a:buNone/>
            </a:pPr>
            <a:endParaRPr lang="es-MX" sz="3000" dirty="0"/>
          </a:p>
          <a:p>
            <a:pPr marL="0" indent="0" algn="just">
              <a:lnSpc>
                <a:spcPct val="115000"/>
              </a:lnSpc>
              <a:spcAft>
                <a:spcPts val="1000"/>
              </a:spcAft>
              <a:buNone/>
            </a:pPr>
            <a:endParaRPr lang="es-MX" sz="2700" dirty="0">
              <a:latin typeface="Arial" charset="0"/>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buNone/>
            </a:pPr>
            <a:endParaRPr lang="es-ES" dirty="0" smtClean="0">
              <a:latin typeface="Bernard MT Condensed" pitchFamily="18" charset="0"/>
            </a:endParaRPr>
          </a:p>
        </p:txBody>
      </p:sp>
      <p:sp>
        <p:nvSpPr>
          <p:cNvPr id="4" name="3 Rectángulo"/>
          <p:cNvSpPr/>
          <p:nvPr/>
        </p:nvSpPr>
        <p:spPr>
          <a:xfrm>
            <a:off x="1801905" y="344851"/>
            <a:ext cx="8579223" cy="615553"/>
          </a:xfrm>
          <a:prstGeom prst="rect">
            <a:avLst/>
          </a:prstGeom>
          <a:solidFill>
            <a:schemeClr val="accent6">
              <a:lumMod val="20000"/>
              <a:lumOff val="80000"/>
            </a:schemeClr>
          </a:solidFill>
          <a:ln>
            <a:solidFill>
              <a:schemeClr val="accent2">
                <a:lumMod val="60000"/>
                <a:lumOff val="40000"/>
              </a:schemeClr>
            </a:solidFill>
          </a:ln>
        </p:spPr>
        <p:txBody>
          <a:bodyPr wrap="square">
            <a:spAutoFit/>
          </a:bodyPr>
          <a:lstStyle/>
          <a:p>
            <a:pPr algn="ctr">
              <a:defRPr/>
            </a:pPr>
            <a:r>
              <a:rPr lang="es-ES" sz="3400" b="1" dirty="0">
                <a:ln w="0"/>
                <a:latin typeface="Arial" pitchFamily="34" charset="0"/>
                <a:cs typeface="Arial" pitchFamily="34" charset="0"/>
              </a:rPr>
              <a:t>Intermediación Financiera No Bancaria</a:t>
            </a:r>
          </a:p>
        </p:txBody>
      </p:sp>
      <p:graphicFrame>
        <p:nvGraphicFramePr>
          <p:cNvPr id="5" name="Diagrama 4"/>
          <p:cNvGraphicFramePr/>
          <p:nvPr>
            <p:extLst>
              <p:ext uri="{D42A27DB-BD31-4B8C-83A1-F6EECF244321}">
                <p14:modId xmlns:p14="http://schemas.microsoft.com/office/powerpoint/2010/main" val="630787867"/>
              </p:ext>
            </p:extLst>
          </p:nvPr>
        </p:nvGraphicFramePr>
        <p:xfrm>
          <a:off x="1753599" y="2506133"/>
          <a:ext cx="8686798" cy="363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número de diapositiva 1"/>
          <p:cNvSpPr>
            <a:spLocks noGrp="1"/>
          </p:cNvSpPr>
          <p:nvPr>
            <p:ph type="sldNum" sz="quarter" idx="12"/>
          </p:nvPr>
        </p:nvSpPr>
        <p:spPr/>
        <p:txBody>
          <a:bodyPr/>
          <a:lstStyle/>
          <a:p>
            <a:fld id="{559A74B9-CAFF-4650-A221-91685748E060}" type="slidenum">
              <a:rPr lang="es-MX" smtClean="0"/>
              <a:pPr/>
              <a:t>9</a:t>
            </a:fld>
            <a:endParaRPr lang="es-MX"/>
          </a:p>
        </p:txBody>
      </p:sp>
    </p:spTree>
    <p:extLst>
      <p:ext uri="{BB962C8B-B14F-4D97-AF65-F5344CB8AC3E}">
        <p14:creationId xmlns:p14="http://schemas.microsoft.com/office/powerpoint/2010/main" val="266578628"/>
      </p:ext>
    </p:extLst>
  </p:cSld>
  <p:clrMapOvr>
    <a:masterClrMapping/>
  </p:clrMapOvr>
  <p:transition spd="med">
    <p:plu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Adyacenc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642</TotalTime>
  <Words>3712</Words>
  <Application>Microsoft Office PowerPoint</Application>
  <PresentationFormat>Panorámica</PresentationFormat>
  <Paragraphs>347</Paragraphs>
  <Slides>46</Slides>
  <Notes>2</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46</vt:i4>
      </vt:variant>
    </vt:vector>
  </HeadingPairs>
  <TitlesOfParts>
    <vt:vector size="56" baseType="lpstr">
      <vt:lpstr>Arial</vt:lpstr>
      <vt:lpstr>Bernard MT Condensed</vt:lpstr>
      <vt:lpstr>Calibri</vt:lpstr>
      <vt:lpstr>Cambria</vt:lpstr>
      <vt:lpstr>Symbol</vt:lpstr>
      <vt:lpstr>Times New Roman</vt:lpstr>
      <vt:lpstr>Verdana</vt:lpstr>
      <vt:lpstr>Wingdings</vt:lpstr>
      <vt:lpstr>Adyacencia</vt:lpstr>
      <vt:lpstr>1_Adyacencia</vt:lpstr>
      <vt:lpstr>Presentación de PowerPoint</vt:lpstr>
      <vt:lpstr>Presentación de PowerPoint</vt:lpstr>
      <vt:lpstr> FACULTAD DE ECONOMÍA LICENCIATURA EN ACTUARÍA </vt:lpstr>
      <vt:lpstr>GUIÓN EXPLICATIVO  Propósitos Estructura Metodológica Planeación Didáctica </vt:lpstr>
      <vt:lpstr> FACULTAD DE ECONOMÍA LICENCIATURA EN ACTUARÍA </vt:lpstr>
      <vt:lpstr> FACULTAD DE ECONOMÍA LICENCIATURA EN ACTUARÍA </vt:lpstr>
      <vt:lpstr>Presentación de PowerPoint</vt:lpstr>
      <vt:lpstr>Presentación de PowerPoint</vt:lpstr>
      <vt:lpstr>Presentación de PowerPoint</vt:lpstr>
      <vt:lpstr>Presentación de PowerPoint</vt:lpstr>
      <vt:lpstr>Entidades de Ahorro y Crédito Popular.</vt:lpstr>
      <vt:lpstr>Actualmente el Sector de Ahorro y Crédito Popular, está integrado por las siguientes entidades</vt:lpstr>
      <vt:lpstr>Presentación de PowerPoint</vt:lpstr>
      <vt:lpstr>Organizaciones y Actividades Auxiliares del Crédito</vt:lpstr>
      <vt:lpstr>Organizaciones y Actividades Auxiliares del Crédito</vt:lpstr>
      <vt:lpstr>Presentación de PowerPoint</vt:lpstr>
      <vt:lpstr>Sociedades Cooperativas de Ahorro y Préstamo.</vt:lpstr>
      <vt:lpstr>Presentación de PowerPoint</vt:lpstr>
      <vt:lpstr>Almacenes Generales de Depósito.</vt:lpstr>
      <vt:lpstr>Funcionamiento.</vt:lpstr>
      <vt:lpstr>Funcionamiento.</vt:lpstr>
      <vt:lpstr>Tipos de Almacenes Generales de Depósito.</vt:lpstr>
      <vt:lpstr>Clases de depósito.</vt:lpstr>
      <vt:lpstr>Presentación de PowerPoint</vt:lpstr>
      <vt:lpstr>Casas de Cambio.</vt:lpstr>
      <vt:lpstr>Casas de Cambio.</vt:lpstr>
      <vt:lpstr>Presentación de PowerPoint</vt:lpstr>
      <vt:lpstr>Presentación de PowerPoint</vt:lpstr>
      <vt:lpstr>Sociedades Financieras de Objeto Múltiple.  SOFOMES</vt:lpstr>
      <vt:lpstr>Presentación de PowerPoint</vt:lpstr>
      <vt:lpstr>Arrendadoras Financieras.</vt:lpstr>
      <vt:lpstr>Arrendadoras Financieras.</vt:lpstr>
      <vt:lpstr>Arrendadoras Financieras.</vt:lpstr>
      <vt:lpstr>Presentación de PowerPoint</vt:lpstr>
      <vt:lpstr>Presentación de PowerPoint</vt:lpstr>
      <vt:lpstr>Empresas de Factoraje Financiero.</vt:lpstr>
      <vt:lpstr>Empresas de Factoraje Financiero.</vt:lpstr>
      <vt:lpstr>Presentación de PowerPoint</vt:lpstr>
      <vt:lpstr>Uniones de Crédito.</vt:lpstr>
      <vt:lpstr>Presentación de PowerPoint</vt:lpstr>
      <vt:lpstr>Servicios y Actividades</vt:lpstr>
      <vt:lpstr>Presentación de PowerPoint</vt:lpstr>
      <vt:lpstr>Presentación de PowerPoint</vt:lpstr>
      <vt:lpstr> FACULTAD DE ECONOMÍA LICENCIATURA EN ACTUARÍA </vt:lpstr>
      <vt:lpstr> FACULTAD DE ECONOMÍA LICENCIATURA EN ACTUARÍA </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Intermediación Financiera</dc:title>
  <dc:creator>Gabriela Perez Vargas</dc:creator>
  <cp:lastModifiedBy>Gabriela Perez Vargas</cp:lastModifiedBy>
  <cp:revision>56</cp:revision>
  <dcterms:created xsi:type="dcterms:W3CDTF">2016-10-09T01:07:39Z</dcterms:created>
  <dcterms:modified xsi:type="dcterms:W3CDTF">2016-10-12T18:43:32Z</dcterms:modified>
</cp:coreProperties>
</file>