
<file path=[Content_Types].xml><?xml version="1.0" encoding="utf-8"?>
<Types xmlns="http://schemas.openxmlformats.org/package/2006/content-types">
  <Default Extension="png" ContentType="image/png"/>
  <Default Extension="emf" ContentType="image/x-emf"/>
  <Default Extension="xls" ContentType="application/vnd.ms-excel"/>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9" r:id="rId1"/>
  </p:sldMasterIdLst>
  <p:notesMasterIdLst>
    <p:notesMasterId r:id="rId58"/>
  </p:notesMasterIdLst>
  <p:handoutMasterIdLst>
    <p:handoutMasterId r:id="rId59"/>
  </p:handoutMasterIdLst>
  <p:sldIdLst>
    <p:sldId id="256" r:id="rId2"/>
    <p:sldId id="429" r:id="rId3"/>
    <p:sldId id="427" r:id="rId4"/>
    <p:sldId id="428" r:id="rId5"/>
    <p:sldId id="430" r:id="rId6"/>
    <p:sldId id="318" r:id="rId7"/>
    <p:sldId id="317" r:id="rId8"/>
    <p:sldId id="434" r:id="rId9"/>
    <p:sldId id="443" r:id="rId10"/>
    <p:sldId id="444" r:id="rId11"/>
    <p:sldId id="445" r:id="rId12"/>
    <p:sldId id="446" r:id="rId13"/>
    <p:sldId id="447" r:id="rId14"/>
    <p:sldId id="448" r:id="rId15"/>
    <p:sldId id="449" r:id="rId16"/>
    <p:sldId id="450" r:id="rId17"/>
    <p:sldId id="451" r:id="rId18"/>
    <p:sldId id="452" r:id="rId19"/>
    <p:sldId id="453" r:id="rId20"/>
    <p:sldId id="454" r:id="rId21"/>
    <p:sldId id="455" r:id="rId22"/>
    <p:sldId id="456" r:id="rId23"/>
    <p:sldId id="457" r:id="rId24"/>
    <p:sldId id="458" r:id="rId25"/>
    <p:sldId id="459" r:id="rId26"/>
    <p:sldId id="460" r:id="rId27"/>
    <p:sldId id="461" r:id="rId28"/>
    <p:sldId id="462" r:id="rId29"/>
    <p:sldId id="463" r:id="rId30"/>
    <p:sldId id="464" r:id="rId31"/>
    <p:sldId id="465" r:id="rId32"/>
    <p:sldId id="466" r:id="rId33"/>
    <p:sldId id="467" r:id="rId34"/>
    <p:sldId id="468" r:id="rId35"/>
    <p:sldId id="469" r:id="rId36"/>
    <p:sldId id="470" r:id="rId37"/>
    <p:sldId id="471" r:id="rId38"/>
    <p:sldId id="472" r:id="rId39"/>
    <p:sldId id="473" r:id="rId40"/>
    <p:sldId id="474" r:id="rId41"/>
    <p:sldId id="475" r:id="rId42"/>
    <p:sldId id="436" r:id="rId43"/>
    <p:sldId id="438" r:id="rId44"/>
    <p:sldId id="356" r:id="rId45"/>
    <p:sldId id="362" r:id="rId46"/>
    <p:sldId id="363" r:id="rId47"/>
    <p:sldId id="364" r:id="rId48"/>
    <p:sldId id="365" r:id="rId49"/>
    <p:sldId id="366" r:id="rId50"/>
    <p:sldId id="367" r:id="rId51"/>
    <p:sldId id="439" r:id="rId52"/>
    <p:sldId id="431" r:id="rId53"/>
    <p:sldId id="432" r:id="rId54"/>
    <p:sldId id="433" r:id="rId55"/>
    <p:sldId id="442" r:id="rId56"/>
    <p:sldId id="440" r:id="rId57"/>
  </p:sldIdLst>
  <p:sldSz cx="9144000" cy="6858000" type="screen4x3"/>
  <p:notesSz cx="9144000" cy="6858000"/>
  <p:defaultTextStyle>
    <a:defPPr>
      <a:defRPr lang="es-E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9900"/>
    <a:srgbClr val="FF9933"/>
    <a:srgbClr val="FF0000"/>
    <a:srgbClr val="000000"/>
    <a:srgbClr val="66FFFF"/>
    <a:srgbClr val="FFFF66"/>
    <a:srgbClr val="800080"/>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893" autoAdjust="0"/>
    <p:restoredTop sz="94660"/>
  </p:normalViewPr>
  <p:slideViewPr>
    <p:cSldViewPr>
      <p:cViewPr>
        <p:scale>
          <a:sx n="110" d="100"/>
          <a:sy n="110" d="100"/>
        </p:scale>
        <p:origin x="-1716" y="-24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55" d="100"/>
          <a:sy n="55" d="100"/>
        </p:scale>
        <p:origin x="-1878" y="-90"/>
      </p:cViewPr>
      <p:guideLst>
        <p:guide orient="horz" pos="2160"/>
        <p:guide pos="288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1138" name="Rectangle 2"/>
          <p:cNvSpPr>
            <a:spLocks noGrp="1" noChangeArrowheads="1"/>
          </p:cNvSpPr>
          <p:nvPr>
            <p:ph type="hdr" sz="quarter"/>
          </p:nvPr>
        </p:nvSpPr>
        <p:spPr bwMode="auto">
          <a:xfrm>
            <a:off x="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s-ES"/>
          </a:p>
        </p:txBody>
      </p:sp>
      <p:sp>
        <p:nvSpPr>
          <p:cNvPr id="91139" name="Rectangle 3"/>
          <p:cNvSpPr>
            <a:spLocks noGrp="1" noChangeArrowheads="1"/>
          </p:cNvSpPr>
          <p:nvPr>
            <p:ph type="dt" sz="quarter" idx="1"/>
          </p:nvPr>
        </p:nvSpPr>
        <p:spPr bwMode="auto">
          <a:xfrm>
            <a:off x="5179484"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s-ES"/>
          </a:p>
        </p:txBody>
      </p:sp>
      <p:sp>
        <p:nvSpPr>
          <p:cNvPr id="91140" name="Rectangle 4"/>
          <p:cNvSpPr>
            <a:spLocks noGrp="1" noChangeArrowheads="1"/>
          </p:cNvSpPr>
          <p:nvPr>
            <p:ph type="ftr" sz="quarter" idx="2"/>
          </p:nvPr>
        </p:nvSpPr>
        <p:spPr bwMode="auto">
          <a:xfrm>
            <a:off x="0" y="651391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s-ES"/>
          </a:p>
        </p:txBody>
      </p:sp>
      <p:sp>
        <p:nvSpPr>
          <p:cNvPr id="91141" name="Rectangle 5"/>
          <p:cNvSpPr>
            <a:spLocks noGrp="1" noChangeArrowheads="1"/>
          </p:cNvSpPr>
          <p:nvPr>
            <p:ph type="sldNum" sz="quarter" idx="3"/>
          </p:nvPr>
        </p:nvSpPr>
        <p:spPr bwMode="auto">
          <a:xfrm>
            <a:off x="5179484" y="651391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AFD53117-BA0F-474E-AE31-2096764B33DE}" type="slidenum">
              <a:rPr lang="es-ES"/>
              <a:pPr/>
              <a:t>‹Nº›</a:t>
            </a:fld>
            <a:endParaRPr lang="es-ES"/>
          </a:p>
        </p:txBody>
      </p:sp>
    </p:spTree>
    <p:extLst>
      <p:ext uri="{BB962C8B-B14F-4D97-AF65-F5344CB8AC3E}">
        <p14:creationId xmlns:p14="http://schemas.microsoft.com/office/powerpoint/2010/main" val="205275271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6498" name="Rectangle 2"/>
          <p:cNvSpPr>
            <a:spLocks noGrp="1" noChangeArrowheads="1"/>
          </p:cNvSpPr>
          <p:nvPr>
            <p:ph type="hdr" sz="quarter"/>
          </p:nvPr>
        </p:nvSpPr>
        <p:spPr bwMode="auto">
          <a:xfrm>
            <a:off x="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s-ES"/>
          </a:p>
        </p:txBody>
      </p:sp>
      <p:sp>
        <p:nvSpPr>
          <p:cNvPr id="106499" name="Rectangle 3"/>
          <p:cNvSpPr>
            <a:spLocks noGrp="1" noChangeArrowheads="1"/>
          </p:cNvSpPr>
          <p:nvPr>
            <p:ph type="dt" idx="1"/>
          </p:nvPr>
        </p:nvSpPr>
        <p:spPr bwMode="auto">
          <a:xfrm>
            <a:off x="5179484"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s-ES"/>
          </a:p>
        </p:txBody>
      </p:sp>
      <p:sp>
        <p:nvSpPr>
          <p:cNvPr id="106500" name="Rectangle 4"/>
          <p:cNvSpPr>
            <a:spLocks noGrp="1" noRot="1" noChangeAspect="1" noChangeArrowheads="1" noTextEdit="1"/>
          </p:cNvSpPr>
          <p:nvPr>
            <p:ph type="sldImg" idx="2"/>
          </p:nvPr>
        </p:nvSpPr>
        <p:spPr bwMode="auto">
          <a:xfrm>
            <a:off x="2857500" y="514350"/>
            <a:ext cx="3429000" cy="2571750"/>
          </a:xfrm>
          <a:prstGeom prst="rect">
            <a:avLst/>
          </a:prstGeom>
          <a:noFill/>
          <a:ln w="9525">
            <a:solidFill>
              <a:srgbClr val="000000"/>
            </a:solidFill>
            <a:miter lim="800000"/>
            <a:headEnd/>
            <a:tailEnd/>
          </a:ln>
          <a:effectLst/>
        </p:spPr>
      </p:sp>
      <p:sp>
        <p:nvSpPr>
          <p:cNvPr id="106501" name="Rectangle 5"/>
          <p:cNvSpPr>
            <a:spLocks noGrp="1" noChangeArrowheads="1"/>
          </p:cNvSpPr>
          <p:nvPr>
            <p:ph type="body" sz="quarter" idx="3"/>
          </p:nvPr>
        </p:nvSpPr>
        <p:spPr bwMode="auto">
          <a:xfrm>
            <a:off x="914400" y="3257550"/>
            <a:ext cx="7315200" cy="30861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06502" name="Rectangle 6"/>
          <p:cNvSpPr>
            <a:spLocks noGrp="1" noChangeArrowheads="1"/>
          </p:cNvSpPr>
          <p:nvPr>
            <p:ph type="ftr" sz="quarter" idx="4"/>
          </p:nvPr>
        </p:nvSpPr>
        <p:spPr bwMode="auto">
          <a:xfrm>
            <a:off x="0" y="651391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s-ES"/>
          </a:p>
        </p:txBody>
      </p:sp>
      <p:sp>
        <p:nvSpPr>
          <p:cNvPr id="106503" name="Rectangle 7"/>
          <p:cNvSpPr>
            <a:spLocks noGrp="1" noChangeArrowheads="1"/>
          </p:cNvSpPr>
          <p:nvPr>
            <p:ph type="sldNum" sz="quarter" idx="5"/>
          </p:nvPr>
        </p:nvSpPr>
        <p:spPr bwMode="auto">
          <a:xfrm>
            <a:off x="5179484" y="651391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788A741A-7988-48F3-BB84-CBA4F02C3CD7}" type="slidenum">
              <a:rPr lang="es-ES"/>
              <a:pPr/>
              <a:t>‹Nº›</a:t>
            </a:fld>
            <a:endParaRPr lang="es-ES"/>
          </a:p>
        </p:txBody>
      </p:sp>
    </p:spTree>
    <p:extLst>
      <p:ext uri="{BB962C8B-B14F-4D97-AF65-F5344CB8AC3E}">
        <p14:creationId xmlns:p14="http://schemas.microsoft.com/office/powerpoint/2010/main" val="1128782369"/>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996A0E5-2F30-4D1A-B8CB-07651DC9EE94}" type="slidenum">
              <a:rPr lang="es-ES"/>
              <a:pPr/>
              <a:t>1</a:t>
            </a:fld>
            <a:endParaRPr lang="es-ES"/>
          </a:p>
        </p:txBody>
      </p:sp>
      <p:sp>
        <p:nvSpPr>
          <p:cNvPr id="211970" name="Rectangle 2"/>
          <p:cNvSpPr>
            <a:spLocks noGrp="1" noRot="1" noChangeAspect="1" noChangeArrowheads="1" noTextEdit="1"/>
          </p:cNvSpPr>
          <p:nvPr>
            <p:ph type="sldImg"/>
          </p:nvPr>
        </p:nvSpPr>
        <p:spPr>
          <a:ln/>
        </p:spPr>
      </p:sp>
      <p:sp>
        <p:nvSpPr>
          <p:cNvPr id="211971" name="Rectangle 3"/>
          <p:cNvSpPr>
            <a:spLocks noGrp="1" noChangeArrowheads="1"/>
          </p:cNvSpPr>
          <p:nvPr>
            <p:ph type="body" idx="1"/>
          </p:nvPr>
        </p:nvSpPr>
        <p:spPr/>
        <p:txBody>
          <a:bodyPr/>
          <a:lstStyle/>
          <a:p>
            <a:endParaRPr lang="es-MX"/>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7"/>
          <p:cNvSpPr>
            <a:spLocks noGrp="1" noChangeArrowheads="1"/>
          </p:cNvSpPr>
          <p:nvPr>
            <p:ph type="sldNum" sz="quarter" idx="5"/>
          </p:nvPr>
        </p:nvSpPr>
        <p:spPr>
          <a:noFill/>
        </p:spPr>
        <p:txBody>
          <a:bodyPr/>
          <a:lstStyle/>
          <a:p>
            <a:fld id="{38380EDA-7E89-498D-9BA9-654640199A71}" type="slidenum">
              <a:rPr lang="es-ES" smtClean="0"/>
              <a:pPr/>
              <a:t>15</a:t>
            </a:fld>
            <a:endParaRPr lang="es-ES" smtClean="0"/>
          </a:p>
        </p:txBody>
      </p:sp>
      <p:sp>
        <p:nvSpPr>
          <p:cNvPr id="139267" name="Rectangle 2"/>
          <p:cNvSpPr>
            <a:spLocks noGrp="1" noRot="1" noChangeAspect="1" noChangeArrowheads="1" noTextEdit="1"/>
          </p:cNvSpPr>
          <p:nvPr>
            <p:ph type="sldImg"/>
          </p:nvPr>
        </p:nvSpPr>
        <p:spPr>
          <a:ln/>
        </p:spPr>
      </p:sp>
      <p:sp>
        <p:nvSpPr>
          <p:cNvPr id="139268"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7"/>
          <p:cNvSpPr>
            <a:spLocks noGrp="1" noChangeArrowheads="1"/>
          </p:cNvSpPr>
          <p:nvPr>
            <p:ph type="sldNum" sz="quarter" idx="5"/>
          </p:nvPr>
        </p:nvSpPr>
        <p:spPr>
          <a:noFill/>
        </p:spPr>
        <p:txBody>
          <a:bodyPr/>
          <a:lstStyle/>
          <a:p>
            <a:fld id="{78753F25-1078-43E5-AF05-686C26A24E18}" type="slidenum">
              <a:rPr lang="es-ES" smtClean="0"/>
              <a:pPr/>
              <a:t>16</a:t>
            </a:fld>
            <a:endParaRPr lang="es-ES" smtClean="0"/>
          </a:p>
        </p:txBody>
      </p:sp>
      <p:sp>
        <p:nvSpPr>
          <p:cNvPr id="140291" name="Rectangle 2"/>
          <p:cNvSpPr>
            <a:spLocks noGrp="1" noRot="1" noChangeAspect="1" noChangeArrowheads="1" noTextEdit="1"/>
          </p:cNvSpPr>
          <p:nvPr>
            <p:ph type="sldImg"/>
          </p:nvPr>
        </p:nvSpPr>
        <p:spPr>
          <a:ln/>
        </p:spPr>
      </p:sp>
      <p:sp>
        <p:nvSpPr>
          <p:cNvPr id="140292"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7"/>
          <p:cNvSpPr>
            <a:spLocks noGrp="1" noChangeArrowheads="1"/>
          </p:cNvSpPr>
          <p:nvPr>
            <p:ph type="sldNum" sz="quarter" idx="5"/>
          </p:nvPr>
        </p:nvSpPr>
        <p:spPr>
          <a:noFill/>
        </p:spPr>
        <p:txBody>
          <a:bodyPr/>
          <a:lstStyle/>
          <a:p>
            <a:fld id="{78490959-3DD2-4C3D-BD42-B547CDD4A2DA}" type="slidenum">
              <a:rPr lang="es-ES" smtClean="0"/>
              <a:pPr/>
              <a:t>17</a:t>
            </a:fld>
            <a:endParaRPr lang="es-ES" smtClean="0"/>
          </a:p>
        </p:txBody>
      </p:sp>
      <p:sp>
        <p:nvSpPr>
          <p:cNvPr id="141315" name="Rectangle 2"/>
          <p:cNvSpPr>
            <a:spLocks noGrp="1" noRot="1" noChangeAspect="1" noChangeArrowheads="1" noTextEdit="1"/>
          </p:cNvSpPr>
          <p:nvPr>
            <p:ph type="sldImg"/>
          </p:nvPr>
        </p:nvSpPr>
        <p:spPr>
          <a:ln/>
        </p:spPr>
      </p:sp>
      <p:sp>
        <p:nvSpPr>
          <p:cNvPr id="141316"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7"/>
          <p:cNvSpPr>
            <a:spLocks noGrp="1" noChangeArrowheads="1"/>
          </p:cNvSpPr>
          <p:nvPr>
            <p:ph type="sldNum" sz="quarter" idx="5"/>
          </p:nvPr>
        </p:nvSpPr>
        <p:spPr>
          <a:noFill/>
        </p:spPr>
        <p:txBody>
          <a:bodyPr/>
          <a:lstStyle/>
          <a:p>
            <a:fld id="{004E2F29-1D83-4C73-B587-47238093574D}" type="slidenum">
              <a:rPr lang="es-ES" smtClean="0"/>
              <a:pPr/>
              <a:t>18</a:t>
            </a:fld>
            <a:endParaRPr lang="es-ES" smtClean="0"/>
          </a:p>
        </p:txBody>
      </p:sp>
      <p:sp>
        <p:nvSpPr>
          <p:cNvPr id="142339" name="Rectangle 2"/>
          <p:cNvSpPr>
            <a:spLocks noGrp="1" noRot="1" noChangeAspect="1" noChangeArrowheads="1" noTextEdit="1"/>
          </p:cNvSpPr>
          <p:nvPr>
            <p:ph type="sldImg"/>
          </p:nvPr>
        </p:nvSpPr>
        <p:spPr>
          <a:ln/>
        </p:spPr>
      </p:sp>
      <p:sp>
        <p:nvSpPr>
          <p:cNvPr id="142340"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7"/>
          <p:cNvSpPr>
            <a:spLocks noGrp="1" noChangeArrowheads="1"/>
          </p:cNvSpPr>
          <p:nvPr>
            <p:ph type="sldNum" sz="quarter" idx="5"/>
          </p:nvPr>
        </p:nvSpPr>
        <p:spPr>
          <a:noFill/>
        </p:spPr>
        <p:txBody>
          <a:bodyPr/>
          <a:lstStyle/>
          <a:p>
            <a:fld id="{8D911635-A34B-4B6B-868B-D7FC264ECF8E}" type="slidenum">
              <a:rPr lang="es-ES" smtClean="0"/>
              <a:pPr/>
              <a:t>19</a:t>
            </a:fld>
            <a:endParaRPr lang="es-ES" smtClean="0"/>
          </a:p>
        </p:txBody>
      </p:sp>
      <p:sp>
        <p:nvSpPr>
          <p:cNvPr id="143363" name="Rectangle 2"/>
          <p:cNvSpPr>
            <a:spLocks noGrp="1" noRot="1" noChangeAspect="1" noChangeArrowheads="1" noTextEdit="1"/>
          </p:cNvSpPr>
          <p:nvPr>
            <p:ph type="sldImg"/>
          </p:nvPr>
        </p:nvSpPr>
        <p:spPr>
          <a:ln/>
        </p:spPr>
      </p:sp>
      <p:sp>
        <p:nvSpPr>
          <p:cNvPr id="143364"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7"/>
          <p:cNvSpPr>
            <a:spLocks noGrp="1" noChangeArrowheads="1"/>
          </p:cNvSpPr>
          <p:nvPr>
            <p:ph type="sldNum" sz="quarter" idx="5"/>
          </p:nvPr>
        </p:nvSpPr>
        <p:spPr>
          <a:noFill/>
        </p:spPr>
        <p:txBody>
          <a:bodyPr/>
          <a:lstStyle/>
          <a:p>
            <a:fld id="{E0BD948B-CE19-48F7-AA34-7D72BC301917}" type="slidenum">
              <a:rPr lang="es-ES" smtClean="0"/>
              <a:pPr/>
              <a:t>20</a:t>
            </a:fld>
            <a:endParaRPr lang="es-ES" smtClean="0"/>
          </a:p>
        </p:txBody>
      </p:sp>
      <p:sp>
        <p:nvSpPr>
          <p:cNvPr id="144387" name="Rectangle 2"/>
          <p:cNvSpPr>
            <a:spLocks noGrp="1" noRot="1" noChangeAspect="1" noChangeArrowheads="1" noTextEdit="1"/>
          </p:cNvSpPr>
          <p:nvPr>
            <p:ph type="sldImg"/>
          </p:nvPr>
        </p:nvSpPr>
        <p:spPr>
          <a:ln/>
        </p:spPr>
      </p:sp>
      <p:sp>
        <p:nvSpPr>
          <p:cNvPr id="144388"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7"/>
          <p:cNvSpPr>
            <a:spLocks noGrp="1" noChangeArrowheads="1"/>
          </p:cNvSpPr>
          <p:nvPr>
            <p:ph type="sldNum" sz="quarter" idx="5"/>
          </p:nvPr>
        </p:nvSpPr>
        <p:spPr>
          <a:noFill/>
        </p:spPr>
        <p:txBody>
          <a:bodyPr/>
          <a:lstStyle/>
          <a:p>
            <a:fld id="{62782396-CC91-4533-9B18-37E69A70CF18}" type="slidenum">
              <a:rPr lang="es-ES" smtClean="0"/>
              <a:pPr/>
              <a:t>21</a:t>
            </a:fld>
            <a:endParaRPr lang="es-ES" smtClean="0"/>
          </a:p>
        </p:txBody>
      </p:sp>
      <p:sp>
        <p:nvSpPr>
          <p:cNvPr id="145411" name="Rectangle 2"/>
          <p:cNvSpPr>
            <a:spLocks noGrp="1" noRot="1" noChangeAspect="1" noChangeArrowheads="1" noTextEdit="1"/>
          </p:cNvSpPr>
          <p:nvPr>
            <p:ph type="sldImg"/>
          </p:nvPr>
        </p:nvSpPr>
        <p:spPr>
          <a:ln/>
        </p:spPr>
      </p:sp>
      <p:sp>
        <p:nvSpPr>
          <p:cNvPr id="145412"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7"/>
          <p:cNvSpPr>
            <a:spLocks noGrp="1" noChangeArrowheads="1"/>
          </p:cNvSpPr>
          <p:nvPr>
            <p:ph type="sldNum" sz="quarter" idx="5"/>
          </p:nvPr>
        </p:nvSpPr>
        <p:spPr>
          <a:noFill/>
        </p:spPr>
        <p:txBody>
          <a:bodyPr/>
          <a:lstStyle/>
          <a:p>
            <a:fld id="{C920D4D3-0538-4BC8-A593-EE49DB26E334}" type="slidenum">
              <a:rPr lang="es-ES" smtClean="0"/>
              <a:pPr/>
              <a:t>22</a:t>
            </a:fld>
            <a:endParaRPr lang="es-ES" smtClean="0"/>
          </a:p>
        </p:txBody>
      </p:sp>
      <p:sp>
        <p:nvSpPr>
          <p:cNvPr id="146435" name="Rectangle 2"/>
          <p:cNvSpPr>
            <a:spLocks noGrp="1" noRot="1" noChangeAspect="1" noChangeArrowheads="1" noTextEdit="1"/>
          </p:cNvSpPr>
          <p:nvPr>
            <p:ph type="sldImg"/>
          </p:nvPr>
        </p:nvSpPr>
        <p:spPr>
          <a:ln/>
        </p:spPr>
      </p:sp>
      <p:sp>
        <p:nvSpPr>
          <p:cNvPr id="146436"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7"/>
          <p:cNvSpPr>
            <a:spLocks noGrp="1" noChangeArrowheads="1"/>
          </p:cNvSpPr>
          <p:nvPr>
            <p:ph type="sldNum" sz="quarter" idx="5"/>
          </p:nvPr>
        </p:nvSpPr>
        <p:spPr>
          <a:noFill/>
        </p:spPr>
        <p:txBody>
          <a:bodyPr/>
          <a:lstStyle/>
          <a:p>
            <a:fld id="{8ADDCFFD-CE5B-404B-8FBD-DFA1A7E63C12}" type="slidenum">
              <a:rPr lang="es-ES" smtClean="0"/>
              <a:pPr/>
              <a:t>23</a:t>
            </a:fld>
            <a:endParaRPr lang="es-ES" smtClean="0"/>
          </a:p>
        </p:txBody>
      </p:sp>
      <p:sp>
        <p:nvSpPr>
          <p:cNvPr id="147459" name="Rectangle 2"/>
          <p:cNvSpPr>
            <a:spLocks noGrp="1" noRot="1" noChangeAspect="1" noChangeArrowheads="1" noTextEdit="1"/>
          </p:cNvSpPr>
          <p:nvPr>
            <p:ph type="sldImg"/>
          </p:nvPr>
        </p:nvSpPr>
        <p:spPr>
          <a:ln/>
        </p:spPr>
      </p:sp>
      <p:sp>
        <p:nvSpPr>
          <p:cNvPr id="147460"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7"/>
          <p:cNvSpPr>
            <a:spLocks noGrp="1" noChangeArrowheads="1"/>
          </p:cNvSpPr>
          <p:nvPr>
            <p:ph type="sldNum" sz="quarter" idx="5"/>
          </p:nvPr>
        </p:nvSpPr>
        <p:spPr>
          <a:noFill/>
        </p:spPr>
        <p:txBody>
          <a:bodyPr/>
          <a:lstStyle/>
          <a:p>
            <a:fld id="{79DA8552-D710-43C7-A5B6-FB15EB2CF5C5}" type="slidenum">
              <a:rPr lang="es-ES" smtClean="0"/>
              <a:pPr/>
              <a:t>24</a:t>
            </a:fld>
            <a:endParaRPr lang="es-ES" smtClean="0"/>
          </a:p>
        </p:txBody>
      </p:sp>
      <p:sp>
        <p:nvSpPr>
          <p:cNvPr id="148483" name="Rectangle 2"/>
          <p:cNvSpPr>
            <a:spLocks noGrp="1" noRot="1" noChangeAspect="1" noChangeArrowheads="1" noTextEdit="1"/>
          </p:cNvSpPr>
          <p:nvPr>
            <p:ph type="sldImg"/>
          </p:nvPr>
        </p:nvSpPr>
        <p:spPr>
          <a:ln/>
        </p:spPr>
      </p:sp>
      <p:sp>
        <p:nvSpPr>
          <p:cNvPr id="148484"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D7310AD-916A-441D-AFBA-6F65FA93CCEA}" type="slidenum">
              <a:rPr lang="es-ES"/>
              <a:pPr/>
              <a:t>6</a:t>
            </a:fld>
            <a:endParaRPr lang="es-ES"/>
          </a:p>
        </p:txBody>
      </p:sp>
      <p:sp>
        <p:nvSpPr>
          <p:cNvPr id="226306" name="Rectangle 2"/>
          <p:cNvSpPr>
            <a:spLocks noGrp="1" noRot="1" noChangeAspect="1" noChangeArrowheads="1" noTextEdit="1"/>
          </p:cNvSpPr>
          <p:nvPr>
            <p:ph type="sldImg"/>
          </p:nvPr>
        </p:nvSpPr>
        <p:spPr>
          <a:ln/>
        </p:spPr>
      </p:sp>
      <p:sp>
        <p:nvSpPr>
          <p:cNvPr id="226307" name="Rectangle 3"/>
          <p:cNvSpPr>
            <a:spLocks noGrp="1" noChangeArrowheads="1"/>
          </p:cNvSpPr>
          <p:nvPr>
            <p:ph type="body" idx="1"/>
          </p:nvPr>
        </p:nvSpPr>
        <p:spPr/>
        <p:txBody>
          <a:bodyPr/>
          <a:lstStyle/>
          <a:p>
            <a:endParaRPr lang="es-MX"/>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7"/>
          <p:cNvSpPr>
            <a:spLocks noGrp="1" noChangeArrowheads="1"/>
          </p:cNvSpPr>
          <p:nvPr>
            <p:ph type="sldNum" sz="quarter" idx="5"/>
          </p:nvPr>
        </p:nvSpPr>
        <p:spPr>
          <a:noFill/>
        </p:spPr>
        <p:txBody>
          <a:bodyPr/>
          <a:lstStyle/>
          <a:p>
            <a:fld id="{8865530A-3469-406D-994B-016DFA0BBFF4}" type="slidenum">
              <a:rPr lang="es-ES" smtClean="0"/>
              <a:pPr/>
              <a:t>25</a:t>
            </a:fld>
            <a:endParaRPr lang="es-ES" smtClean="0"/>
          </a:p>
        </p:txBody>
      </p:sp>
      <p:sp>
        <p:nvSpPr>
          <p:cNvPr id="149507" name="Rectangle 2"/>
          <p:cNvSpPr>
            <a:spLocks noGrp="1" noRot="1" noChangeAspect="1" noChangeArrowheads="1" noTextEdit="1"/>
          </p:cNvSpPr>
          <p:nvPr>
            <p:ph type="sldImg"/>
          </p:nvPr>
        </p:nvSpPr>
        <p:spPr>
          <a:ln/>
        </p:spPr>
      </p:sp>
      <p:sp>
        <p:nvSpPr>
          <p:cNvPr id="149508"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7"/>
          <p:cNvSpPr>
            <a:spLocks noGrp="1" noChangeArrowheads="1"/>
          </p:cNvSpPr>
          <p:nvPr>
            <p:ph type="sldNum" sz="quarter" idx="5"/>
          </p:nvPr>
        </p:nvSpPr>
        <p:spPr>
          <a:noFill/>
        </p:spPr>
        <p:txBody>
          <a:bodyPr/>
          <a:lstStyle/>
          <a:p>
            <a:fld id="{8D755874-E730-40C4-AEEC-60F383617389}" type="slidenum">
              <a:rPr lang="es-ES" smtClean="0"/>
              <a:pPr/>
              <a:t>26</a:t>
            </a:fld>
            <a:endParaRPr lang="es-ES" smtClean="0"/>
          </a:p>
        </p:txBody>
      </p:sp>
      <p:sp>
        <p:nvSpPr>
          <p:cNvPr id="150531" name="Rectangle 2"/>
          <p:cNvSpPr>
            <a:spLocks noGrp="1" noRot="1" noChangeAspect="1" noChangeArrowheads="1" noTextEdit="1"/>
          </p:cNvSpPr>
          <p:nvPr>
            <p:ph type="sldImg"/>
          </p:nvPr>
        </p:nvSpPr>
        <p:spPr>
          <a:ln/>
        </p:spPr>
      </p:sp>
      <p:sp>
        <p:nvSpPr>
          <p:cNvPr id="150532"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Rectangle 7"/>
          <p:cNvSpPr>
            <a:spLocks noGrp="1" noChangeArrowheads="1"/>
          </p:cNvSpPr>
          <p:nvPr>
            <p:ph type="sldNum" sz="quarter" idx="5"/>
          </p:nvPr>
        </p:nvSpPr>
        <p:spPr>
          <a:noFill/>
        </p:spPr>
        <p:txBody>
          <a:bodyPr/>
          <a:lstStyle/>
          <a:p>
            <a:fld id="{F901F9DF-421B-41D3-9557-6099A1CD4B37}" type="slidenum">
              <a:rPr lang="es-ES" smtClean="0"/>
              <a:pPr/>
              <a:t>27</a:t>
            </a:fld>
            <a:endParaRPr lang="es-ES" smtClean="0"/>
          </a:p>
        </p:txBody>
      </p:sp>
      <p:sp>
        <p:nvSpPr>
          <p:cNvPr id="151555" name="Rectangle 2"/>
          <p:cNvSpPr>
            <a:spLocks noGrp="1" noRot="1" noChangeAspect="1" noChangeArrowheads="1" noTextEdit="1"/>
          </p:cNvSpPr>
          <p:nvPr>
            <p:ph type="sldImg"/>
          </p:nvPr>
        </p:nvSpPr>
        <p:spPr>
          <a:ln/>
        </p:spPr>
      </p:sp>
      <p:sp>
        <p:nvSpPr>
          <p:cNvPr id="151556"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7"/>
          <p:cNvSpPr>
            <a:spLocks noGrp="1" noChangeArrowheads="1"/>
          </p:cNvSpPr>
          <p:nvPr>
            <p:ph type="sldNum" sz="quarter" idx="5"/>
          </p:nvPr>
        </p:nvSpPr>
        <p:spPr>
          <a:noFill/>
        </p:spPr>
        <p:txBody>
          <a:bodyPr/>
          <a:lstStyle/>
          <a:p>
            <a:fld id="{A0160C42-FBD1-478C-BE0D-7FD21992E5E3}" type="slidenum">
              <a:rPr lang="es-ES" smtClean="0"/>
              <a:pPr/>
              <a:t>28</a:t>
            </a:fld>
            <a:endParaRPr lang="es-ES" smtClean="0"/>
          </a:p>
        </p:txBody>
      </p:sp>
      <p:sp>
        <p:nvSpPr>
          <p:cNvPr id="152579" name="Rectangle 2"/>
          <p:cNvSpPr>
            <a:spLocks noGrp="1" noRot="1" noChangeAspect="1" noChangeArrowheads="1" noTextEdit="1"/>
          </p:cNvSpPr>
          <p:nvPr>
            <p:ph type="sldImg"/>
          </p:nvPr>
        </p:nvSpPr>
        <p:spPr>
          <a:ln/>
        </p:spPr>
      </p:sp>
      <p:sp>
        <p:nvSpPr>
          <p:cNvPr id="152580"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Rectangle 7"/>
          <p:cNvSpPr>
            <a:spLocks noGrp="1" noChangeArrowheads="1"/>
          </p:cNvSpPr>
          <p:nvPr>
            <p:ph type="sldNum" sz="quarter" idx="5"/>
          </p:nvPr>
        </p:nvSpPr>
        <p:spPr>
          <a:noFill/>
        </p:spPr>
        <p:txBody>
          <a:bodyPr/>
          <a:lstStyle/>
          <a:p>
            <a:fld id="{AE5C80C6-2D40-4F84-BDAB-6C1358120A9D}" type="slidenum">
              <a:rPr lang="es-ES" smtClean="0"/>
              <a:pPr/>
              <a:t>29</a:t>
            </a:fld>
            <a:endParaRPr lang="es-ES" smtClean="0"/>
          </a:p>
        </p:txBody>
      </p:sp>
      <p:sp>
        <p:nvSpPr>
          <p:cNvPr id="153603" name="Rectangle 2"/>
          <p:cNvSpPr>
            <a:spLocks noGrp="1" noRot="1" noChangeAspect="1" noChangeArrowheads="1" noTextEdit="1"/>
          </p:cNvSpPr>
          <p:nvPr>
            <p:ph type="sldImg"/>
          </p:nvPr>
        </p:nvSpPr>
        <p:spPr>
          <a:ln/>
        </p:spPr>
      </p:sp>
      <p:sp>
        <p:nvSpPr>
          <p:cNvPr id="153604"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ctangle 7"/>
          <p:cNvSpPr>
            <a:spLocks noGrp="1" noChangeArrowheads="1"/>
          </p:cNvSpPr>
          <p:nvPr>
            <p:ph type="sldNum" sz="quarter" idx="5"/>
          </p:nvPr>
        </p:nvSpPr>
        <p:spPr>
          <a:noFill/>
        </p:spPr>
        <p:txBody>
          <a:bodyPr/>
          <a:lstStyle/>
          <a:p>
            <a:fld id="{2DDC6BC4-61BB-4A29-B263-1742607F128D}" type="slidenum">
              <a:rPr lang="es-ES" smtClean="0"/>
              <a:pPr/>
              <a:t>30</a:t>
            </a:fld>
            <a:endParaRPr lang="es-ES" smtClean="0"/>
          </a:p>
        </p:txBody>
      </p:sp>
      <p:sp>
        <p:nvSpPr>
          <p:cNvPr id="154627" name="Rectangle 2"/>
          <p:cNvSpPr>
            <a:spLocks noGrp="1" noRot="1" noChangeAspect="1" noChangeArrowheads="1" noTextEdit="1"/>
          </p:cNvSpPr>
          <p:nvPr>
            <p:ph type="sldImg"/>
          </p:nvPr>
        </p:nvSpPr>
        <p:spPr>
          <a:ln/>
        </p:spPr>
      </p:sp>
      <p:sp>
        <p:nvSpPr>
          <p:cNvPr id="154628"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Rectangle 7"/>
          <p:cNvSpPr>
            <a:spLocks noGrp="1" noChangeArrowheads="1"/>
          </p:cNvSpPr>
          <p:nvPr>
            <p:ph type="sldNum" sz="quarter" idx="5"/>
          </p:nvPr>
        </p:nvSpPr>
        <p:spPr>
          <a:noFill/>
        </p:spPr>
        <p:txBody>
          <a:bodyPr/>
          <a:lstStyle/>
          <a:p>
            <a:fld id="{134AA206-5984-4CFE-AFFD-6177369BD3E0}" type="slidenum">
              <a:rPr lang="es-ES" smtClean="0"/>
              <a:pPr/>
              <a:t>31</a:t>
            </a:fld>
            <a:endParaRPr lang="es-ES" smtClean="0"/>
          </a:p>
        </p:txBody>
      </p:sp>
      <p:sp>
        <p:nvSpPr>
          <p:cNvPr id="155651" name="Rectangle 2"/>
          <p:cNvSpPr>
            <a:spLocks noGrp="1" noRot="1" noChangeAspect="1" noChangeArrowheads="1" noTextEdit="1"/>
          </p:cNvSpPr>
          <p:nvPr>
            <p:ph type="sldImg"/>
          </p:nvPr>
        </p:nvSpPr>
        <p:spPr>
          <a:ln/>
        </p:spPr>
      </p:sp>
      <p:sp>
        <p:nvSpPr>
          <p:cNvPr id="155652"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Rectangle 7"/>
          <p:cNvSpPr>
            <a:spLocks noGrp="1" noChangeArrowheads="1"/>
          </p:cNvSpPr>
          <p:nvPr>
            <p:ph type="sldNum" sz="quarter" idx="5"/>
          </p:nvPr>
        </p:nvSpPr>
        <p:spPr>
          <a:noFill/>
        </p:spPr>
        <p:txBody>
          <a:bodyPr/>
          <a:lstStyle/>
          <a:p>
            <a:fld id="{82500D42-2A80-4B51-90F7-8C66E6555D28}" type="slidenum">
              <a:rPr lang="es-ES" smtClean="0"/>
              <a:pPr/>
              <a:t>32</a:t>
            </a:fld>
            <a:endParaRPr lang="es-ES" smtClean="0"/>
          </a:p>
        </p:txBody>
      </p:sp>
      <p:sp>
        <p:nvSpPr>
          <p:cNvPr id="156675" name="Rectangle 2"/>
          <p:cNvSpPr>
            <a:spLocks noGrp="1" noRot="1" noChangeAspect="1" noChangeArrowheads="1" noTextEdit="1"/>
          </p:cNvSpPr>
          <p:nvPr>
            <p:ph type="sldImg"/>
          </p:nvPr>
        </p:nvSpPr>
        <p:spPr>
          <a:ln/>
        </p:spPr>
      </p:sp>
      <p:sp>
        <p:nvSpPr>
          <p:cNvPr id="156676"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7"/>
          <p:cNvSpPr>
            <a:spLocks noGrp="1" noChangeArrowheads="1"/>
          </p:cNvSpPr>
          <p:nvPr>
            <p:ph type="sldNum" sz="quarter" idx="5"/>
          </p:nvPr>
        </p:nvSpPr>
        <p:spPr>
          <a:noFill/>
        </p:spPr>
        <p:txBody>
          <a:bodyPr/>
          <a:lstStyle/>
          <a:p>
            <a:fld id="{5EEAFB03-9677-4A2F-9A62-4A44A9E44266}" type="slidenum">
              <a:rPr lang="es-ES" smtClean="0"/>
              <a:pPr/>
              <a:t>33</a:t>
            </a:fld>
            <a:endParaRPr lang="es-ES" smtClean="0"/>
          </a:p>
        </p:txBody>
      </p:sp>
      <p:sp>
        <p:nvSpPr>
          <p:cNvPr id="157699" name="Rectangle 2"/>
          <p:cNvSpPr>
            <a:spLocks noGrp="1" noRot="1" noChangeAspect="1" noChangeArrowheads="1" noTextEdit="1"/>
          </p:cNvSpPr>
          <p:nvPr>
            <p:ph type="sldImg"/>
          </p:nvPr>
        </p:nvSpPr>
        <p:spPr>
          <a:ln/>
        </p:spPr>
      </p:sp>
      <p:sp>
        <p:nvSpPr>
          <p:cNvPr id="157700"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7"/>
          <p:cNvSpPr>
            <a:spLocks noGrp="1" noChangeArrowheads="1"/>
          </p:cNvSpPr>
          <p:nvPr>
            <p:ph type="sldNum" sz="quarter" idx="5"/>
          </p:nvPr>
        </p:nvSpPr>
        <p:spPr>
          <a:noFill/>
        </p:spPr>
        <p:txBody>
          <a:bodyPr/>
          <a:lstStyle/>
          <a:p>
            <a:fld id="{A32BAA3F-DC46-4895-876A-D385DBE2A127}" type="slidenum">
              <a:rPr lang="es-ES" smtClean="0"/>
              <a:pPr/>
              <a:t>34</a:t>
            </a:fld>
            <a:endParaRPr lang="es-ES" smtClean="0"/>
          </a:p>
        </p:txBody>
      </p:sp>
      <p:sp>
        <p:nvSpPr>
          <p:cNvPr id="158723" name="Rectangle 2"/>
          <p:cNvSpPr>
            <a:spLocks noGrp="1" noRot="1" noChangeAspect="1" noChangeArrowheads="1" noTextEdit="1"/>
          </p:cNvSpPr>
          <p:nvPr>
            <p:ph type="sldImg"/>
          </p:nvPr>
        </p:nvSpPr>
        <p:spPr>
          <a:ln/>
        </p:spPr>
      </p:sp>
      <p:sp>
        <p:nvSpPr>
          <p:cNvPr id="158724"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3611EC6-2415-4CAE-8E0F-D0C7C390B0AF}" type="slidenum">
              <a:rPr lang="es-ES"/>
              <a:pPr/>
              <a:t>7</a:t>
            </a:fld>
            <a:endParaRPr lang="es-ES"/>
          </a:p>
        </p:txBody>
      </p:sp>
      <p:sp>
        <p:nvSpPr>
          <p:cNvPr id="225282" name="Rectangle 2"/>
          <p:cNvSpPr>
            <a:spLocks noGrp="1" noRot="1" noChangeAspect="1" noChangeArrowheads="1" noTextEdit="1"/>
          </p:cNvSpPr>
          <p:nvPr>
            <p:ph type="sldImg"/>
          </p:nvPr>
        </p:nvSpPr>
        <p:spPr>
          <a:ln/>
        </p:spPr>
      </p:sp>
      <p:sp>
        <p:nvSpPr>
          <p:cNvPr id="225283" name="Rectangle 3"/>
          <p:cNvSpPr>
            <a:spLocks noGrp="1" noChangeArrowheads="1"/>
          </p:cNvSpPr>
          <p:nvPr>
            <p:ph type="body" idx="1"/>
          </p:nvPr>
        </p:nvSpPr>
        <p:spPr/>
        <p:txBody>
          <a:bodyPr/>
          <a:lstStyle/>
          <a:p>
            <a:endParaRPr lang="es-MX"/>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7"/>
          <p:cNvSpPr>
            <a:spLocks noGrp="1" noChangeArrowheads="1"/>
          </p:cNvSpPr>
          <p:nvPr>
            <p:ph type="sldNum" sz="quarter" idx="5"/>
          </p:nvPr>
        </p:nvSpPr>
        <p:spPr>
          <a:noFill/>
        </p:spPr>
        <p:txBody>
          <a:bodyPr/>
          <a:lstStyle/>
          <a:p>
            <a:fld id="{2B3D9090-71F3-4C4B-9B70-71E68D00C610}" type="slidenum">
              <a:rPr lang="es-ES" smtClean="0"/>
              <a:pPr/>
              <a:t>35</a:t>
            </a:fld>
            <a:endParaRPr lang="es-ES" smtClean="0"/>
          </a:p>
        </p:txBody>
      </p:sp>
      <p:sp>
        <p:nvSpPr>
          <p:cNvPr id="159747" name="Rectangle 2"/>
          <p:cNvSpPr>
            <a:spLocks noGrp="1" noRot="1" noChangeAspect="1" noChangeArrowheads="1" noTextEdit="1"/>
          </p:cNvSpPr>
          <p:nvPr>
            <p:ph type="sldImg"/>
          </p:nvPr>
        </p:nvSpPr>
        <p:spPr>
          <a:ln/>
        </p:spPr>
      </p:sp>
      <p:sp>
        <p:nvSpPr>
          <p:cNvPr id="159748"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Rectangle 7"/>
          <p:cNvSpPr>
            <a:spLocks noGrp="1" noChangeArrowheads="1"/>
          </p:cNvSpPr>
          <p:nvPr>
            <p:ph type="sldNum" sz="quarter" idx="5"/>
          </p:nvPr>
        </p:nvSpPr>
        <p:spPr>
          <a:noFill/>
        </p:spPr>
        <p:txBody>
          <a:bodyPr/>
          <a:lstStyle/>
          <a:p>
            <a:fld id="{1AA7B7C0-54D3-471B-89E0-A3BE994D7082}" type="slidenum">
              <a:rPr lang="es-ES" smtClean="0"/>
              <a:pPr/>
              <a:t>36</a:t>
            </a:fld>
            <a:endParaRPr lang="es-ES" smtClean="0"/>
          </a:p>
        </p:txBody>
      </p:sp>
      <p:sp>
        <p:nvSpPr>
          <p:cNvPr id="160771" name="Rectangle 2"/>
          <p:cNvSpPr>
            <a:spLocks noGrp="1" noRot="1" noChangeAspect="1" noChangeArrowheads="1" noTextEdit="1"/>
          </p:cNvSpPr>
          <p:nvPr>
            <p:ph type="sldImg"/>
          </p:nvPr>
        </p:nvSpPr>
        <p:spPr>
          <a:ln/>
        </p:spPr>
      </p:sp>
      <p:sp>
        <p:nvSpPr>
          <p:cNvPr id="160772"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7"/>
          <p:cNvSpPr>
            <a:spLocks noGrp="1" noChangeArrowheads="1"/>
          </p:cNvSpPr>
          <p:nvPr>
            <p:ph type="sldNum" sz="quarter" idx="5"/>
          </p:nvPr>
        </p:nvSpPr>
        <p:spPr>
          <a:noFill/>
        </p:spPr>
        <p:txBody>
          <a:bodyPr/>
          <a:lstStyle/>
          <a:p>
            <a:fld id="{2FA2899B-5D0E-4CFD-B6EF-CFD5C276AF07}" type="slidenum">
              <a:rPr lang="es-ES" smtClean="0"/>
              <a:pPr/>
              <a:t>37</a:t>
            </a:fld>
            <a:endParaRPr lang="es-ES" smtClean="0"/>
          </a:p>
        </p:txBody>
      </p:sp>
      <p:sp>
        <p:nvSpPr>
          <p:cNvPr id="161795" name="Rectangle 2"/>
          <p:cNvSpPr>
            <a:spLocks noGrp="1" noRot="1" noChangeAspect="1" noChangeArrowheads="1" noTextEdit="1"/>
          </p:cNvSpPr>
          <p:nvPr>
            <p:ph type="sldImg"/>
          </p:nvPr>
        </p:nvSpPr>
        <p:spPr>
          <a:ln/>
        </p:spPr>
      </p:sp>
      <p:sp>
        <p:nvSpPr>
          <p:cNvPr id="161796"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Rectangle 7"/>
          <p:cNvSpPr>
            <a:spLocks noGrp="1" noChangeArrowheads="1"/>
          </p:cNvSpPr>
          <p:nvPr>
            <p:ph type="sldNum" sz="quarter" idx="5"/>
          </p:nvPr>
        </p:nvSpPr>
        <p:spPr>
          <a:noFill/>
        </p:spPr>
        <p:txBody>
          <a:bodyPr/>
          <a:lstStyle/>
          <a:p>
            <a:fld id="{06352346-AA65-4C11-8D0C-D3002AE3F648}" type="slidenum">
              <a:rPr lang="es-ES" smtClean="0"/>
              <a:pPr/>
              <a:t>38</a:t>
            </a:fld>
            <a:endParaRPr lang="es-ES" smtClean="0"/>
          </a:p>
        </p:txBody>
      </p:sp>
      <p:sp>
        <p:nvSpPr>
          <p:cNvPr id="162819" name="Rectangle 2"/>
          <p:cNvSpPr>
            <a:spLocks noGrp="1" noRot="1" noChangeAspect="1" noChangeArrowheads="1" noTextEdit="1"/>
          </p:cNvSpPr>
          <p:nvPr>
            <p:ph type="sldImg"/>
          </p:nvPr>
        </p:nvSpPr>
        <p:spPr>
          <a:ln/>
        </p:spPr>
      </p:sp>
      <p:sp>
        <p:nvSpPr>
          <p:cNvPr id="162820"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Rectangle 7"/>
          <p:cNvSpPr>
            <a:spLocks noGrp="1" noChangeArrowheads="1"/>
          </p:cNvSpPr>
          <p:nvPr>
            <p:ph type="sldNum" sz="quarter" idx="5"/>
          </p:nvPr>
        </p:nvSpPr>
        <p:spPr>
          <a:noFill/>
        </p:spPr>
        <p:txBody>
          <a:bodyPr/>
          <a:lstStyle/>
          <a:p>
            <a:fld id="{DA60651A-F536-4133-8E2B-411F61086EF3}" type="slidenum">
              <a:rPr lang="es-ES" smtClean="0"/>
              <a:pPr/>
              <a:t>39</a:t>
            </a:fld>
            <a:endParaRPr lang="es-ES" smtClean="0"/>
          </a:p>
        </p:txBody>
      </p:sp>
      <p:sp>
        <p:nvSpPr>
          <p:cNvPr id="163843" name="Rectangle 2"/>
          <p:cNvSpPr>
            <a:spLocks noGrp="1" noRot="1" noChangeAspect="1" noChangeArrowheads="1" noTextEdit="1"/>
          </p:cNvSpPr>
          <p:nvPr>
            <p:ph type="sldImg"/>
          </p:nvPr>
        </p:nvSpPr>
        <p:spPr>
          <a:ln/>
        </p:spPr>
      </p:sp>
      <p:sp>
        <p:nvSpPr>
          <p:cNvPr id="163844"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Rectangle 7"/>
          <p:cNvSpPr>
            <a:spLocks noGrp="1" noChangeArrowheads="1"/>
          </p:cNvSpPr>
          <p:nvPr>
            <p:ph type="sldNum" sz="quarter" idx="5"/>
          </p:nvPr>
        </p:nvSpPr>
        <p:spPr>
          <a:noFill/>
        </p:spPr>
        <p:txBody>
          <a:bodyPr/>
          <a:lstStyle/>
          <a:p>
            <a:fld id="{DF336033-A713-4044-8321-B58EEF2F1DA8}" type="slidenum">
              <a:rPr lang="es-ES" smtClean="0"/>
              <a:pPr/>
              <a:t>40</a:t>
            </a:fld>
            <a:endParaRPr lang="es-ES" smtClean="0"/>
          </a:p>
        </p:txBody>
      </p:sp>
      <p:sp>
        <p:nvSpPr>
          <p:cNvPr id="164867" name="Rectangle 2"/>
          <p:cNvSpPr>
            <a:spLocks noGrp="1" noRot="1" noChangeAspect="1" noChangeArrowheads="1" noTextEdit="1"/>
          </p:cNvSpPr>
          <p:nvPr>
            <p:ph type="sldImg"/>
          </p:nvPr>
        </p:nvSpPr>
        <p:spPr>
          <a:ln/>
        </p:spPr>
      </p:sp>
      <p:sp>
        <p:nvSpPr>
          <p:cNvPr id="164868"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Rectangle 7"/>
          <p:cNvSpPr>
            <a:spLocks noGrp="1" noChangeArrowheads="1"/>
          </p:cNvSpPr>
          <p:nvPr>
            <p:ph type="sldNum" sz="quarter" idx="5"/>
          </p:nvPr>
        </p:nvSpPr>
        <p:spPr>
          <a:noFill/>
        </p:spPr>
        <p:txBody>
          <a:bodyPr/>
          <a:lstStyle/>
          <a:p>
            <a:fld id="{A92AB8AE-BD82-4C97-9377-1AE9F47BA41D}" type="slidenum">
              <a:rPr lang="es-ES" smtClean="0"/>
              <a:pPr/>
              <a:t>41</a:t>
            </a:fld>
            <a:endParaRPr lang="es-ES" smtClean="0"/>
          </a:p>
        </p:txBody>
      </p:sp>
      <p:sp>
        <p:nvSpPr>
          <p:cNvPr id="165891" name="Rectangle 2"/>
          <p:cNvSpPr>
            <a:spLocks noGrp="1" noRot="1" noChangeAspect="1" noChangeArrowheads="1" noTextEdit="1"/>
          </p:cNvSpPr>
          <p:nvPr>
            <p:ph type="sldImg"/>
          </p:nvPr>
        </p:nvSpPr>
        <p:spPr>
          <a:ln/>
        </p:spPr>
      </p:sp>
      <p:sp>
        <p:nvSpPr>
          <p:cNvPr id="165892"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20C5AE8-8D5F-4EEC-9D09-EF302755B34F}" type="slidenum">
              <a:rPr lang="es-ES"/>
              <a:pPr/>
              <a:t>42</a:t>
            </a:fld>
            <a:endParaRPr lang="es-ES"/>
          </a:p>
        </p:txBody>
      </p:sp>
      <p:sp>
        <p:nvSpPr>
          <p:cNvPr id="283650" name="Rectangle 2"/>
          <p:cNvSpPr>
            <a:spLocks noGrp="1" noRot="1" noChangeAspect="1" noChangeArrowheads="1" noTextEdit="1"/>
          </p:cNvSpPr>
          <p:nvPr>
            <p:ph type="sldImg"/>
          </p:nvPr>
        </p:nvSpPr>
        <p:spPr>
          <a:ln/>
        </p:spPr>
      </p:sp>
      <p:sp>
        <p:nvSpPr>
          <p:cNvPr id="283651" name="Rectangle 3"/>
          <p:cNvSpPr>
            <a:spLocks noGrp="1" noChangeArrowheads="1"/>
          </p:cNvSpPr>
          <p:nvPr>
            <p:ph type="body" idx="1"/>
          </p:nvPr>
        </p:nvSpPr>
        <p:spPr/>
        <p:txBody>
          <a:bodyPr/>
          <a:lstStyle/>
          <a:p>
            <a:endParaRPr lang="es-MX"/>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7035A31-E74F-44E8-8153-AB9563E9C444}" type="slidenum">
              <a:rPr lang="es-ES"/>
              <a:pPr/>
              <a:t>43</a:t>
            </a:fld>
            <a:endParaRPr lang="es-ES"/>
          </a:p>
        </p:txBody>
      </p:sp>
      <p:sp>
        <p:nvSpPr>
          <p:cNvPr id="286722" name="Rectangle 2"/>
          <p:cNvSpPr>
            <a:spLocks noGrp="1" noRot="1" noChangeAspect="1" noChangeArrowheads="1" noTextEdit="1"/>
          </p:cNvSpPr>
          <p:nvPr>
            <p:ph type="sldImg"/>
          </p:nvPr>
        </p:nvSpPr>
        <p:spPr>
          <a:ln/>
        </p:spPr>
      </p:sp>
      <p:sp>
        <p:nvSpPr>
          <p:cNvPr id="286723" name="Rectangle 3"/>
          <p:cNvSpPr>
            <a:spLocks noGrp="1" noChangeArrowheads="1"/>
          </p:cNvSpPr>
          <p:nvPr>
            <p:ph type="body" idx="1"/>
          </p:nvPr>
        </p:nvSpPr>
        <p:spPr/>
        <p:txBody>
          <a:bodyPr/>
          <a:lstStyle/>
          <a:p>
            <a:endParaRPr lang="es-MX"/>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088C77F-197E-45BF-BC48-5DA02FC6710B}" type="slidenum">
              <a:rPr lang="es-ES"/>
              <a:pPr/>
              <a:t>44</a:t>
            </a:fld>
            <a:endParaRPr lang="es-ES"/>
          </a:p>
        </p:txBody>
      </p:sp>
      <p:sp>
        <p:nvSpPr>
          <p:cNvPr id="290818" name="Rectangle 2"/>
          <p:cNvSpPr>
            <a:spLocks noGrp="1" noRot="1" noChangeAspect="1" noChangeArrowheads="1" noTextEdit="1"/>
          </p:cNvSpPr>
          <p:nvPr>
            <p:ph type="sldImg"/>
          </p:nvPr>
        </p:nvSpPr>
        <p:spPr>
          <a:ln/>
        </p:spPr>
      </p:sp>
      <p:sp>
        <p:nvSpPr>
          <p:cNvPr id="290819" name="Rectangle 3"/>
          <p:cNvSpPr>
            <a:spLocks noGrp="1" noChangeArrowheads="1"/>
          </p:cNvSpPr>
          <p:nvPr>
            <p:ph type="body" idx="1"/>
          </p:nvPr>
        </p:nvSpPr>
        <p:spPr/>
        <p:txBody>
          <a:bodyPr/>
          <a:lstStyle/>
          <a:p>
            <a:endParaRPr lang="es-MX"/>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7"/>
          <p:cNvSpPr>
            <a:spLocks noGrp="1" noChangeArrowheads="1"/>
          </p:cNvSpPr>
          <p:nvPr>
            <p:ph type="sldNum" sz="quarter" idx="5"/>
          </p:nvPr>
        </p:nvSpPr>
        <p:spPr>
          <a:noFill/>
        </p:spPr>
        <p:txBody>
          <a:bodyPr/>
          <a:lstStyle/>
          <a:p>
            <a:fld id="{E816E727-2084-40D5-B07B-216849FF0A9E}" type="slidenum">
              <a:rPr lang="es-ES" smtClean="0"/>
              <a:pPr/>
              <a:t>9</a:t>
            </a:fld>
            <a:endParaRPr lang="es-ES" smtClean="0"/>
          </a:p>
        </p:txBody>
      </p:sp>
      <p:sp>
        <p:nvSpPr>
          <p:cNvPr id="133123" name="Rectangle 2"/>
          <p:cNvSpPr>
            <a:spLocks noGrp="1" noRot="1" noChangeAspect="1" noChangeArrowheads="1" noTextEdit="1"/>
          </p:cNvSpPr>
          <p:nvPr>
            <p:ph type="sldImg"/>
          </p:nvPr>
        </p:nvSpPr>
        <p:spPr>
          <a:ln/>
        </p:spPr>
      </p:sp>
      <p:sp>
        <p:nvSpPr>
          <p:cNvPr id="133124"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FFBA14F-148F-49B0-8A94-22013A0B1A0B}" type="slidenum">
              <a:rPr lang="es-ES"/>
              <a:pPr/>
              <a:t>45</a:t>
            </a:fld>
            <a:endParaRPr lang="es-ES"/>
          </a:p>
        </p:txBody>
      </p:sp>
      <p:sp>
        <p:nvSpPr>
          <p:cNvPr id="291842" name="Rectangle 2"/>
          <p:cNvSpPr>
            <a:spLocks noGrp="1" noRot="1" noChangeAspect="1" noChangeArrowheads="1" noTextEdit="1"/>
          </p:cNvSpPr>
          <p:nvPr>
            <p:ph type="sldImg"/>
          </p:nvPr>
        </p:nvSpPr>
        <p:spPr>
          <a:ln/>
        </p:spPr>
      </p:sp>
      <p:sp>
        <p:nvSpPr>
          <p:cNvPr id="291843" name="Rectangle 3"/>
          <p:cNvSpPr>
            <a:spLocks noGrp="1" noChangeArrowheads="1"/>
          </p:cNvSpPr>
          <p:nvPr>
            <p:ph type="body" idx="1"/>
          </p:nvPr>
        </p:nvSpPr>
        <p:spPr/>
        <p:txBody>
          <a:bodyPr/>
          <a:lstStyle/>
          <a:p>
            <a:endParaRPr lang="es-MX"/>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77ECE01-1307-4785-88E7-4921981CCFD6}" type="slidenum">
              <a:rPr lang="es-ES"/>
              <a:pPr/>
              <a:t>46</a:t>
            </a:fld>
            <a:endParaRPr lang="es-ES"/>
          </a:p>
        </p:txBody>
      </p:sp>
      <p:sp>
        <p:nvSpPr>
          <p:cNvPr id="292866" name="Rectangle 2"/>
          <p:cNvSpPr>
            <a:spLocks noGrp="1" noRot="1" noChangeAspect="1" noChangeArrowheads="1" noTextEdit="1"/>
          </p:cNvSpPr>
          <p:nvPr>
            <p:ph type="sldImg"/>
          </p:nvPr>
        </p:nvSpPr>
        <p:spPr>
          <a:ln/>
        </p:spPr>
      </p:sp>
      <p:sp>
        <p:nvSpPr>
          <p:cNvPr id="292867" name="Rectangle 3"/>
          <p:cNvSpPr>
            <a:spLocks noGrp="1" noChangeArrowheads="1"/>
          </p:cNvSpPr>
          <p:nvPr>
            <p:ph type="body" idx="1"/>
          </p:nvPr>
        </p:nvSpPr>
        <p:spPr/>
        <p:txBody>
          <a:bodyPr/>
          <a:lstStyle/>
          <a:p>
            <a:endParaRPr lang="es-MX"/>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B42C8D3-73C6-458F-9BE7-9B2AA268E187}" type="slidenum">
              <a:rPr lang="es-ES"/>
              <a:pPr/>
              <a:t>47</a:t>
            </a:fld>
            <a:endParaRPr lang="es-ES"/>
          </a:p>
        </p:txBody>
      </p:sp>
      <p:sp>
        <p:nvSpPr>
          <p:cNvPr id="293890" name="Rectangle 2"/>
          <p:cNvSpPr>
            <a:spLocks noGrp="1" noRot="1" noChangeAspect="1" noChangeArrowheads="1" noTextEdit="1"/>
          </p:cNvSpPr>
          <p:nvPr>
            <p:ph type="sldImg"/>
          </p:nvPr>
        </p:nvSpPr>
        <p:spPr>
          <a:ln/>
        </p:spPr>
      </p:sp>
      <p:sp>
        <p:nvSpPr>
          <p:cNvPr id="293891" name="Rectangle 3"/>
          <p:cNvSpPr>
            <a:spLocks noGrp="1" noChangeArrowheads="1"/>
          </p:cNvSpPr>
          <p:nvPr>
            <p:ph type="body" idx="1"/>
          </p:nvPr>
        </p:nvSpPr>
        <p:spPr/>
        <p:txBody>
          <a:bodyPr/>
          <a:lstStyle/>
          <a:p>
            <a:endParaRPr lang="es-MX"/>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A546FBF-772F-4039-BA55-A4C4DDFCBBF8}" type="slidenum">
              <a:rPr lang="es-ES"/>
              <a:pPr/>
              <a:t>48</a:t>
            </a:fld>
            <a:endParaRPr lang="es-ES"/>
          </a:p>
        </p:txBody>
      </p:sp>
      <p:sp>
        <p:nvSpPr>
          <p:cNvPr id="294914" name="Rectangle 2"/>
          <p:cNvSpPr>
            <a:spLocks noGrp="1" noRot="1" noChangeAspect="1" noChangeArrowheads="1" noTextEdit="1"/>
          </p:cNvSpPr>
          <p:nvPr>
            <p:ph type="sldImg"/>
          </p:nvPr>
        </p:nvSpPr>
        <p:spPr>
          <a:ln/>
        </p:spPr>
      </p:sp>
      <p:sp>
        <p:nvSpPr>
          <p:cNvPr id="294915" name="Rectangle 3"/>
          <p:cNvSpPr>
            <a:spLocks noGrp="1" noChangeArrowheads="1"/>
          </p:cNvSpPr>
          <p:nvPr>
            <p:ph type="body" idx="1"/>
          </p:nvPr>
        </p:nvSpPr>
        <p:spPr/>
        <p:txBody>
          <a:bodyPr/>
          <a:lstStyle/>
          <a:p>
            <a:endParaRPr lang="es-MX"/>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E7E3046-4926-448A-BB9F-DEFD64C297F0}" type="slidenum">
              <a:rPr lang="es-ES"/>
              <a:pPr/>
              <a:t>49</a:t>
            </a:fld>
            <a:endParaRPr lang="es-ES"/>
          </a:p>
        </p:txBody>
      </p:sp>
      <p:sp>
        <p:nvSpPr>
          <p:cNvPr id="295938" name="Rectangle 2"/>
          <p:cNvSpPr>
            <a:spLocks noGrp="1" noRot="1" noChangeAspect="1" noChangeArrowheads="1" noTextEdit="1"/>
          </p:cNvSpPr>
          <p:nvPr>
            <p:ph type="sldImg"/>
          </p:nvPr>
        </p:nvSpPr>
        <p:spPr>
          <a:ln/>
        </p:spPr>
      </p:sp>
      <p:sp>
        <p:nvSpPr>
          <p:cNvPr id="295939" name="Rectangle 3"/>
          <p:cNvSpPr>
            <a:spLocks noGrp="1" noChangeArrowheads="1"/>
          </p:cNvSpPr>
          <p:nvPr>
            <p:ph type="body" idx="1"/>
          </p:nvPr>
        </p:nvSpPr>
        <p:spPr/>
        <p:txBody>
          <a:bodyPr/>
          <a:lstStyle/>
          <a:p>
            <a:endParaRPr lang="es-MX"/>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A2F1866-A4DF-47D0-B517-BDDBFE7246FD}" type="slidenum">
              <a:rPr lang="es-ES"/>
              <a:pPr/>
              <a:t>50</a:t>
            </a:fld>
            <a:endParaRPr lang="es-ES"/>
          </a:p>
        </p:txBody>
      </p:sp>
      <p:sp>
        <p:nvSpPr>
          <p:cNvPr id="296962" name="Rectangle 2"/>
          <p:cNvSpPr>
            <a:spLocks noGrp="1" noRot="1" noChangeAspect="1" noChangeArrowheads="1" noTextEdit="1"/>
          </p:cNvSpPr>
          <p:nvPr>
            <p:ph type="sldImg"/>
          </p:nvPr>
        </p:nvSpPr>
        <p:spPr>
          <a:ln/>
        </p:spPr>
      </p:sp>
      <p:sp>
        <p:nvSpPr>
          <p:cNvPr id="296963" name="Rectangle 3"/>
          <p:cNvSpPr>
            <a:spLocks noGrp="1" noChangeArrowheads="1"/>
          </p:cNvSpPr>
          <p:nvPr>
            <p:ph type="body" idx="1"/>
          </p:nvPr>
        </p:nvSpPr>
        <p:spPr/>
        <p:txBody>
          <a:bodyPr/>
          <a:lstStyle/>
          <a:p>
            <a:endParaRPr lang="es-MX"/>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7"/>
          <p:cNvSpPr>
            <a:spLocks noGrp="1" noChangeArrowheads="1"/>
          </p:cNvSpPr>
          <p:nvPr>
            <p:ph type="sldNum" sz="quarter" idx="5"/>
          </p:nvPr>
        </p:nvSpPr>
        <p:spPr>
          <a:noFill/>
        </p:spPr>
        <p:txBody>
          <a:bodyPr/>
          <a:lstStyle/>
          <a:p>
            <a:fld id="{BA253677-18AF-422A-B9DF-5720EBE1F211}" type="slidenum">
              <a:rPr lang="es-ES" smtClean="0"/>
              <a:pPr/>
              <a:t>10</a:t>
            </a:fld>
            <a:endParaRPr lang="es-ES" smtClean="0"/>
          </a:p>
        </p:txBody>
      </p:sp>
      <p:sp>
        <p:nvSpPr>
          <p:cNvPr id="134147" name="Rectangle 2"/>
          <p:cNvSpPr>
            <a:spLocks noGrp="1" noRot="1" noChangeAspect="1" noChangeArrowheads="1" noTextEdit="1"/>
          </p:cNvSpPr>
          <p:nvPr>
            <p:ph type="sldImg"/>
          </p:nvPr>
        </p:nvSpPr>
        <p:spPr>
          <a:ln/>
        </p:spPr>
      </p:sp>
      <p:sp>
        <p:nvSpPr>
          <p:cNvPr id="134148"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7"/>
          <p:cNvSpPr>
            <a:spLocks noGrp="1" noChangeArrowheads="1"/>
          </p:cNvSpPr>
          <p:nvPr>
            <p:ph type="sldNum" sz="quarter" idx="5"/>
          </p:nvPr>
        </p:nvSpPr>
        <p:spPr>
          <a:noFill/>
        </p:spPr>
        <p:txBody>
          <a:bodyPr/>
          <a:lstStyle/>
          <a:p>
            <a:fld id="{7DD0ED1B-D1EE-4457-B09B-8650EF4D98E0}" type="slidenum">
              <a:rPr lang="es-ES" smtClean="0"/>
              <a:pPr/>
              <a:t>11</a:t>
            </a:fld>
            <a:endParaRPr lang="es-ES" smtClean="0"/>
          </a:p>
        </p:txBody>
      </p:sp>
      <p:sp>
        <p:nvSpPr>
          <p:cNvPr id="135171" name="Rectangle 2"/>
          <p:cNvSpPr>
            <a:spLocks noGrp="1" noRot="1" noChangeAspect="1" noChangeArrowheads="1" noTextEdit="1"/>
          </p:cNvSpPr>
          <p:nvPr>
            <p:ph type="sldImg"/>
          </p:nvPr>
        </p:nvSpPr>
        <p:spPr>
          <a:ln/>
        </p:spPr>
      </p:sp>
      <p:sp>
        <p:nvSpPr>
          <p:cNvPr id="135172"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7"/>
          <p:cNvSpPr>
            <a:spLocks noGrp="1" noChangeArrowheads="1"/>
          </p:cNvSpPr>
          <p:nvPr>
            <p:ph type="sldNum" sz="quarter" idx="5"/>
          </p:nvPr>
        </p:nvSpPr>
        <p:spPr>
          <a:noFill/>
        </p:spPr>
        <p:txBody>
          <a:bodyPr/>
          <a:lstStyle/>
          <a:p>
            <a:fld id="{2A54ADFD-67D8-4A33-8DCC-82A2C08A63DB}" type="slidenum">
              <a:rPr lang="es-ES" smtClean="0"/>
              <a:pPr/>
              <a:t>12</a:t>
            </a:fld>
            <a:endParaRPr lang="es-ES" smtClean="0"/>
          </a:p>
        </p:txBody>
      </p:sp>
      <p:sp>
        <p:nvSpPr>
          <p:cNvPr id="136195" name="Rectangle 2"/>
          <p:cNvSpPr>
            <a:spLocks noGrp="1" noRot="1" noChangeAspect="1" noChangeArrowheads="1" noTextEdit="1"/>
          </p:cNvSpPr>
          <p:nvPr>
            <p:ph type="sldImg"/>
          </p:nvPr>
        </p:nvSpPr>
        <p:spPr>
          <a:ln/>
        </p:spPr>
      </p:sp>
      <p:sp>
        <p:nvSpPr>
          <p:cNvPr id="136196"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7"/>
          <p:cNvSpPr>
            <a:spLocks noGrp="1" noChangeArrowheads="1"/>
          </p:cNvSpPr>
          <p:nvPr>
            <p:ph type="sldNum" sz="quarter" idx="5"/>
          </p:nvPr>
        </p:nvSpPr>
        <p:spPr>
          <a:noFill/>
        </p:spPr>
        <p:txBody>
          <a:bodyPr/>
          <a:lstStyle/>
          <a:p>
            <a:fld id="{098C1DFF-A7F8-4661-956A-C58BE497C4D6}" type="slidenum">
              <a:rPr lang="es-ES" smtClean="0"/>
              <a:pPr/>
              <a:t>13</a:t>
            </a:fld>
            <a:endParaRPr lang="es-ES" smtClean="0"/>
          </a:p>
        </p:txBody>
      </p:sp>
      <p:sp>
        <p:nvSpPr>
          <p:cNvPr id="137219" name="Rectangle 2"/>
          <p:cNvSpPr>
            <a:spLocks noGrp="1" noRot="1" noChangeAspect="1" noChangeArrowheads="1" noTextEdit="1"/>
          </p:cNvSpPr>
          <p:nvPr>
            <p:ph type="sldImg"/>
          </p:nvPr>
        </p:nvSpPr>
        <p:spPr>
          <a:ln/>
        </p:spPr>
      </p:sp>
      <p:sp>
        <p:nvSpPr>
          <p:cNvPr id="137220"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7"/>
          <p:cNvSpPr>
            <a:spLocks noGrp="1" noChangeArrowheads="1"/>
          </p:cNvSpPr>
          <p:nvPr>
            <p:ph type="sldNum" sz="quarter" idx="5"/>
          </p:nvPr>
        </p:nvSpPr>
        <p:spPr>
          <a:noFill/>
        </p:spPr>
        <p:txBody>
          <a:bodyPr/>
          <a:lstStyle/>
          <a:p>
            <a:fld id="{D5300DAB-19BB-4D75-8C62-4DD60904D1D3}" type="slidenum">
              <a:rPr lang="es-ES" smtClean="0"/>
              <a:pPr/>
              <a:t>14</a:t>
            </a:fld>
            <a:endParaRPr lang="es-ES" smtClean="0"/>
          </a:p>
        </p:txBody>
      </p:sp>
      <p:sp>
        <p:nvSpPr>
          <p:cNvPr id="138243" name="Rectangle 2"/>
          <p:cNvSpPr>
            <a:spLocks noGrp="1" noRot="1" noChangeAspect="1" noChangeArrowheads="1" noTextEdit="1"/>
          </p:cNvSpPr>
          <p:nvPr>
            <p:ph type="sldImg"/>
          </p:nvPr>
        </p:nvSpPr>
        <p:spPr>
          <a:ln/>
        </p:spPr>
      </p:sp>
      <p:sp>
        <p:nvSpPr>
          <p:cNvPr id="138244"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95" name="Group 94"/>
          <p:cNvGrpSpPr/>
          <p:nvPr/>
        </p:nvGrpSpPr>
        <p:grpSpPr>
          <a:xfrm>
            <a:off x="0" y="-30477"/>
            <a:ext cx="9067800" cy="6889273"/>
            <a:chOff x="0" y="-30477"/>
            <a:chExt cx="9067800" cy="6889273"/>
          </a:xfrm>
        </p:grpSpPr>
        <p:cxnSp>
          <p:nvCxnSpPr>
            <p:cNvPr id="110" name="Straight Connector 109"/>
            <p:cNvCxnSpPr/>
            <p:nvPr/>
          </p:nvCxnSpPr>
          <p:spPr>
            <a:xfrm rot="16200000" flipH="1">
              <a:off x="-14478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7" name="Straight Connector 176"/>
            <p:cNvCxnSpPr/>
            <p:nvPr/>
          </p:nvCxnSpPr>
          <p:spPr>
            <a:xfrm rot="16200000" flipH="1">
              <a:off x="-16383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8" name="Straight Connector 177"/>
            <p:cNvCxnSpPr/>
            <p:nvPr/>
          </p:nvCxnSpPr>
          <p:spPr>
            <a:xfrm rot="5400000">
              <a:off x="-14859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1" name="Straight Connector 180"/>
            <p:cNvCxnSpPr/>
            <p:nvPr/>
          </p:nvCxnSpPr>
          <p:spPr>
            <a:xfrm rot="5400000">
              <a:off x="-3238500" y="3314700"/>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82" name="Straight Connector 181"/>
            <p:cNvCxnSpPr/>
            <p:nvPr/>
          </p:nvCxnSpPr>
          <p:spPr>
            <a:xfrm rot="16200000" flipH="1">
              <a:off x="-3314700" y="3314700"/>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3" name="Straight Connector 182"/>
            <p:cNvCxnSpPr/>
            <p:nvPr/>
          </p:nvCxnSpPr>
          <p:spPr>
            <a:xfrm rot="16200000" flipH="1">
              <a:off x="-1371600" y="2971800"/>
              <a:ext cx="6858000"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84" name="Straight Connector 183"/>
            <p:cNvCxnSpPr/>
            <p:nvPr/>
          </p:nvCxnSpPr>
          <p:spPr>
            <a:xfrm rot="16200000" flipH="1">
              <a:off x="-2819400" y="3200400"/>
              <a:ext cx="6858000"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85" name="Straight Connector 184"/>
            <p:cNvCxnSpPr/>
            <p:nvPr/>
          </p:nvCxnSpPr>
          <p:spPr>
            <a:xfrm rot="5400000">
              <a:off x="-2705099" y="3238500"/>
              <a:ext cx="6858000"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86" name="Straight Connector 185"/>
            <p:cNvCxnSpPr/>
            <p:nvPr/>
          </p:nvCxnSpPr>
          <p:spPr>
            <a:xfrm rot="16200000" flipH="1">
              <a:off x="-2133600" y="3200400"/>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p:nvCxnSpPr>
          <p:spPr>
            <a:xfrm rot="16200000" flipH="1">
              <a:off x="-31242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8" name="Straight Connector 187"/>
            <p:cNvCxnSpPr/>
            <p:nvPr/>
          </p:nvCxnSpPr>
          <p:spPr>
            <a:xfrm rot="16200000" flipH="1">
              <a:off x="-1828799" y="3352799"/>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189" name="Straight Connector 188"/>
            <p:cNvCxnSpPr/>
            <p:nvPr/>
          </p:nvCxnSpPr>
          <p:spPr>
            <a:xfrm rot="16200000" flipH="1">
              <a:off x="-28194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90" name="Straight Connector 189"/>
            <p:cNvCxnSpPr/>
            <p:nvPr/>
          </p:nvCxnSpPr>
          <p:spPr>
            <a:xfrm rot="16200000" flipH="1">
              <a:off x="-2438400" y="3124200"/>
              <a:ext cx="6858000" cy="609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5" name="Straight Connector 164"/>
            <p:cNvCxnSpPr/>
            <p:nvPr/>
          </p:nvCxnSpPr>
          <p:spPr>
            <a:xfrm rot="5400000">
              <a:off x="-1731645" y="2722245"/>
              <a:ext cx="6858000"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166" name="Straight Connector 165"/>
            <p:cNvCxnSpPr/>
            <p:nvPr/>
          </p:nvCxnSpPr>
          <p:spPr>
            <a:xfrm rot="5400000">
              <a:off x="-1142048" y="3277552"/>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69" name="Straight Connector 168"/>
            <p:cNvCxnSpPr/>
            <p:nvPr/>
          </p:nvCxnSpPr>
          <p:spPr>
            <a:xfrm rot="5400000">
              <a:off x="-9144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3" name="Straight Connector 172"/>
            <p:cNvCxnSpPr/>
            <p:nvPr/>
          </p:nvCxnSpPr>
          <p:spPr>
            <a:xfrm rot="5400000">
              <a:off x="-1855470" y="3227070"/>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21" name="Straight Connector 120"/>
            <p:cNvCxnSpPr/>
            <p:nvPr/>
          </p:nvCxnSpPr>
          <p:spPr>
            <a:xfrm rot="16200000" flipH="1">
              <a:off x="-2643187" y="3252788"/>
              <a:ext cx="6858000"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p:nvCxnSpPr>
          <p:spPr>
            <a:xfrm rot="16200000" flipH="1">
              <a:off x="-1954530" y="3326130"/>
              <a:ext cx="6858000" cy="20574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rot="16200000" flipH="1">
              <a:off x="-23622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9" name="Straight Connector 208"/>
            <p:cNvCxnSpPr/>
            <p:nvPr/>
          </p:nvCxnSpPr>
          <p:spPr>
            <a:xfrm rot="16200000" flipH="1">
              <a:off x="-21336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10" name="Straight Connector 209"/>
            <p:cNvCxnSpPr/>
            <p:nvPr/>
          </p:nvCxnSpPr>
          <p:spPr>
            <a:xfrm rot="16200000" flipH="1">
              <a:off x="10668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1" name="Straight Connector 210"/>
            <p:cNvCxnSpPr/>
            <p:nvPr/>
          </p:nvCxnSpPr>
          <p:spPr>
            <a:xfrm rot="16200000" flipH="1">
              <a:off x="8763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2" name="Straight Connector 211"/>
            <p:cNvCxnSpPr/>
            <p:nvPr/>
          </p:nvCxnSpPr>
          <p:spPr>
            <a:xfrm rot="5400000">
              <a:off x="1028700" y="3238500"/>
              <a:ext cx="6858000"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13" name="Straight Connector 212"/>
            <p:cNvCxnSpPr/>
            <p:nvPr/>
          </p:nvCxnSpPr>
          <p:spPr>
            <a:xfrm rot="5400000">
              <a:off x="-723900" y="3314700"/>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14" name="Straight Connector 213"/>
            <p:cNvCxnSpPr/>
            <p:nvPr/>
          </p:nvCxnSpPr>
          <p:spPr>
            <a:xfrm rot="16200000" flipH="1">
              <a:off x="-800100" y="3314700"/>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5" name="Straight Connector 214"/>
            <p:cNvCxnSpPr/>
            <p:nvPr/>
          </p:nvCxnSpPr>
          <p:spPr>
            <a:xfrm rot="5400000">
              <a:off x="-152400" y="3429000"/>
              <a:ext cx="6858000"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16" name="Straight Connector 215"/>
            <p:cNvCxnSpPr/>
            <p:nvPr/>
          </p:nvCxnSpPr>
          <p:spPr>
            <a:xfrm rot="16200000" flipH="1">
              <a:off x="-304800" y="3200400"/>
              <a:ext cx="6858000"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17" name="Straight Connector 216"/>
            <p:cNvCxnSpPr/>
            <p:nvPr/>
          </p:nvCxnSpPr>
          <p:spPr>
            <a:xfrm rot="5400000">
              <a:off x="-190499" y="3238500"/>
              <a:ext cx="6858000"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18" name="Straight Connector 217"/>
            <p:cNvCxnSpPr/>
            <p:nvPr/>
          </p:nvCxnSpPr>
          <p:spPr>
            <a:xfrm rot="16200000" flipH="1">
              <a:off x="381000" y="3200400"/>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19" name="Straight Connector 218"/>
            <p:cNvCxnSpPr/>
            <p:nvPr/>
          </p:nvCxnSpPr>
          <p:spPr>
            <a:xfrm rot="16200000" flipH="1">
              <a:off x="-6096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0" name="Straight Connector 219"/>
            <p:cNvCxnSpPr/>
            <p:nvPr/>
          </p:nvCxnSpPr>
          <p:spPr>
            <a:xfrm rot="16200000" flipH="1">
              <a:off x="685801" y="3352799"/>
              <a:ext cx="6858000" cy="152401"/>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21" name="Straight Connector 220"/>
            <p:cNvCxnSpPr/>
            <p:nvPr/>
          </p:nvCxnSpPr>
          <p:spPr>
            <a:xfrm rot="16200000" flipH="1">
              <a:off x="-3048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22" name="Straight Connector 221"/>
            <p:cNvCxnSpPr/>
            <p:nvPr/>
          </p:nvCxnSpPr>
          <p:spPr>
            <a:xfrm rot="5400000">
              <a:off x="-1028700" y="3314700"/>
              <a:ext cx="6858000"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23" name="Straight Connector 222"/>
            <p:cNvCxnSpPr/>
            <p:nvPr/>
          </p:nvCxnSpPr>
          <p:spPr>
            <a:xfrm rot="5400000">
              <a:off x="782955" y="2722245"/>
              <a:ext cx="6858000"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224" name="Straight Connector 223"/>
            <p:cNvCxnSpPr/>
            <p:nvPr/>
          </p:nvCxnSpPr>
          <p:spPr>
            <a:xfrm rot="5400000">
              <a:off x="1372552" y="3277552"/>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25" name="Straight Connector 224"/>
            <p:cNvCxnSpPr/>
            <p:nvPr/>
          </p:nvCxnSpPr>
          <p:spPr>
            <a:xfrm rot="5400000">
              <a:off x="16002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6" name="Straight Connector 225"/>
            <p:cNvCxnSpPr/>
            <p:nvPr/>
          </p:nvCxnSpPr>
          <p:spPr>
            <a:xfrm rot="5400000">
              <a:off x="659130" y="3227070"/>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27" name="Straight Connector 226"/>
            <p:cNvCxnSpPr/>
            <p:nvPr/>
          </p:nvCxnSpPr>
          <p:spPr>
            <a:xfrm rot="16200000" flipH="1">
              <a:off x="-128587" y="3252788"/>
              <a:ext cx="6858000"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28" name="Straight Connector 227"/>
            <p:cNvCxnSpPr/>
            <p:nvPr/>
          </p:nvCxnSpPr>
          <p:spPr>
            <a:xfrm rot="16200000" flipH="1">
              <a:off x="560070" y="3326130"/>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9" name="Straight Connector 228"/>
            <p:cNvCxnSpPr/>
            <p:nvPr/>
          </p:nvCxnSpPr>
          <p:spPr>
            <a:xfrm rot="16200000" flipH="1">
              <a:off x="1524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0" name="Straight Connector 229"/>
            <p:cNvCxnSpPr/>
            <p:nvPr/>
          </p:nvCxnSpPr>
          <p:spPr>
            <a:xfrm rot="16200000" flipH="1">
              <a:off x="3810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37" name="Straight Connector 236"/>
            <p:cNvCxnSpPr/>
            <p:nvPr/>
          </p:nvCxnSpPr>
          <p:spPr>
            <a:xfrm rot="16200000" flipH="1">
              <a:off x="2743200" y="3352801"/>
              <a:ext cx="6858000" cy="1524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38" name="Straight Connector 237"/>
            <p:cNvCxnSpPr/>
            <p:nvPr/>
          </p:nvCxnSpPr>
          <p:spPr>
            <a:xfrm rot="16200000" flipH="1">
              <a:off x="2095501" y="3238501"/>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9" name="Straight Connector 238"/>
            <p:cNvCxnSpPr/>
            <p:nvPr/>
          </p:nvCxnSpPr>
          <p:spPr>
            <a:xfrm rot="5400000">
              <a:off x="2705100" y="3238501"/>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0" name="Straight Connector 239"/>
            <p:cNvCxnSpPr/>
            <p:nvPr/>
          </p:nvCxnSpPr>
          <p:spPr>
            <a:xfrm rot="5400000">
              <a:off x="1828801" y="3276600"/>
              <a:ext cx="6857999"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41" name="Straight Connector 240"/>
            <p:cNvCxnSpPr/>
            <p:nvPr/>
          </p:nvCxnSpPr>
          <p:spPr>
            <a:xfrm rot="16200000" flipH="1">
              <a:off x="1066800" y="3200402"/>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42" name="Straight Connector 241"/>
            <p:cNvCxnSpPr/>
            <p:nvPr/>
          </p:nvCxnSpPr>
          <p:spPr>
            <a:xfrm rot="16200000" flipH="1">
              <a:off x="2362201" y="3352800"/>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43" name="Straight Connector 242"/>
            <p:cNvCxnSpPr/>
            <p:nvPr/>
          </p:nvCxnSpPr>
          <p:spPr>
            <a:xfrm rot="5400000">
              <a:off x="2646045" y="2722246"/>
              <a:ext cx="6858000" cy="1413510"/>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244" name="Straight Connector 243"/>
            <p:cNvCxnSpPr/>
            <p:nvPr/>
          </p:nvCxnSpPr>
          <p:spPr>
            <a:xfrm rot="5400000">
              <a:off x="3048952" y="3277553"/>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45" name="Straight Connector 244"/>
            <p:cNvCxnSpPr/>
            <p:nvPr/>
          </p:nvCxnSpPr>
          <p:spPr>
            <a:xfrm rot="5400000">
              <a:off x="2895600" y="3276601"/>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6" name="Straight Connector 245"/>
            <p:cNvCxnSpPr/>
            <p:nvPr/>
          </p:nvCxnSpPr>
          <p:spPr>
            <a:xfrm rot="5400000">
              <a:off x="2388870" y="3227071"/>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47" name="Straight Connector 246"/>
            <p:cNvCxnSpPr/>
            <p:nvPr/>
          </p:nvCxnSpPr>
          <p:spPr>
            <a:xfrm rot="16200000" flipH="1">
              <a:off x="2236470" y="3326131"/>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8" name="Straight Connector 247"/>
            <p:cNvCxnSpPr/>
            <p:nvPr/>
          </p:nvCxnSpPr>
          <p:spPr>
            <a:xfrm rot="16200000" flipH="1">
              <a:off x="1752600" y="3352801"/>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9" name="Straight Connector 248"/>
            <p:cNvCxnSpPr/>
            <p:nvPr/>
          </p:nvCxnSpPr>
          <p:spPr>
            <a:xfrm rot="16200000" flipH="1">
              <a:off x="19812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50" name="Straight Connector 249"/>
            <p:cNvCxnSpPr/>
            <p:nvPr/>
          </p:nvCxnSpPr>
          <p:spPr>
            <a:xfrm rot="5400000">
              <a:off x="3467100" y="3314701"/>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51" name="Straight Connector 250"/>
            <p:cNvCxnSpPr/>
            <p:nvPr/>
          </p:nvCxnSpPr>
          <p:spPr>
            <a:xfrm rot="16200000" flipH="1">
              <a:off x="3467099" y="3314701"/>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2" name="Straight Connector 251"/>
            <p:cNvCxnSpPr/>
            <p:nvPr/>
          </p:nvCxnSpPr>
          <p:spPr>
            <a:xfrm rot="5400000">
              <a:off x="4038600" y="3429001"/>
              <a:ext cx="6858000"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53" name="Straight Connector 252"/>
            <p:cNvCxnSpPr/>
            <p:nvPr/>
          </p:nvCxnSpPr>
          <p:spPr>
            <a:xfrm rot="16200000" flipH="1">
              <a:off x="3886200" y="3200401"/>
              <a:ext cx="6858000"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254" name="Straight Connector 253"/>
            <p:cNvCxnSpPr/>
            <p:nvPr/>
          </p:nvCxnSpPr>
          <p:spPr>
            <a:xfrm rot="5400000">
              <a:off x="4000501" y="3238501"/>
              <a:ext cx="6858000"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5" name="Straight Connector 254"/>
            <p:cNvCxnSpPr/>
            <p:nvPr/>
          </p:nvCxnSpPr>
          <p:spPr>
            <a:xfrm rot="16200000" flipH="1">
              <a:off x="4572000" y="3200401"/>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57" name="Straight Connector 256"/>
            <p:cNvCxnSpPr/>
            <p:nvPr/>
          </p:nvCxnSpPr>
          <p:spPr>
            <a:xfrm rot="16200000" flipH="1">
              <a:off x="37338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58" name="Straight Connector 257"/>
            <p:cNvCxnSpPr/>
            <p:nvPr/>
          </p:nvCxnSpPr>
          <p:spPr>
            <a:xfrm rot="5400000">
              <a:off x="3619500" y="3314700"/>
              <a:ext cx="6858000"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59" name="Straight Connector 258"/>
            <p:cNvCxnSpPr/>
            <p:nvPr/>
          </p:nvCxnSpPr>
          <p:spPr>
            <a:xfrm rot="16200000" flipH="1">
              <a:off x="4214813" y="3252788"/>
              <a:ext cx="6858000"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260" name="Straight Connector 259"/>
            <p:cNvCxnSpPr/>
            <p:nvPr/>
          </p:nvCxnSpPr>
          <p:spPr>
            <a:xfrm rot="16200000" flipH="1">
              <a:off x="4751070" y="3326131"/>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1" name="Straight Connector 260"/>
            <p:cNvCxnSpPr/>
            <p:nvPr/>
          </p:nvCxnSpPr>
          <p:spPr>
            <a:xfrm rot="16200000" flipH="1">
              <a:off x="4343400" y="3352801"/>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2" name="Straight Connector 261"/>
            <p:cNvCxnSpPr/>
            <p:nvPr/>
          </p:nvCxnSpPr>
          <p:spPr>
            <a:xfrm rot="16200000" flipH="1">
              <a:off x="4572000" y="3352801"/>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64" name="Straight Connector 263"/>
            <p:cNvCxnSpPr/>
            <p:nvPr/>
          </p:nvCxnSpPr>
          <p:spPr>
            <a:xfrm rot="16200000" flipH="1">
              <a:off x="5257800" y="3352802"/>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5" name="Straight Connector 264"/>
            <p:cNvCxnSpPr/>
            <p:nvPr/>
          </p:nvCxnSpPr>
          <p:spPr>
            <a:xfrm rot="16200000" flipH="1">
              <a:off x="5067300" y="3238502"/>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6" name="Straight Connector 265"/>
            <p:cNvCxnSpPr/>
            <p:nvPr/>
          </p:nvCxnSpPr>
          <p:spPr>
            <a:xfrm rot="5400000">
              <a:off x="5219700" y="3238502"/>
              <a:ext cx="6858000"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67" name="Straight Connector 266"/>
            <p:cNvCxnSpPr/>
            <p:nvPr/>
          </p:nvCxnSpPr>
          <p:spPr>
            <a:xfrm rot="16200000" flipH="1">
              <a:off x="4876801" y="3352801"/>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68" name="Straight Connector 267"/>
            <p:cNvCxnSpPr/>
            <p:nvPr/>
          </p:nvCxnSpPr>
          <p:spPr>
            <a:xfrm rot="5400000">
              <a:off x="5527994" y="3318196"/>
              <a:ext cx="6888479" cy="19113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70" name="Straight Connector 269"/>
            <p:cNvCxnSpPr/>
            <p:nvPr/>
          </p:nvCxnSpPr>
          <p:spPr>
            <a:xfrm rot="5400000">
              <a:off x="4850130" y="3227072"/>
              <a:ext cx="6858000" cy="40386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71" name="Straight Connector 270"/>
            <p:cNvCxnSpPr/>
            <p:nvPr/>
          </p:nvCxnSpPr>
          <p:spPr>
            <a:xfrm rot="16200000" flipH="1">
              <a:off x="4751070" y="3326132"/>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8" name="Straight Connector 277"/>
            <p:cNvCxnSpPr/>
            <p:nvPr/>
          </p:nvCxnSpPr>
          <p:spPr>
            <a:xfrm rot="5400000">
              <a:off x="5562599" y="3429001"/>
              <a:ext cx="6858002" cy="1588"/>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3" name="Straight Connector 282"/>
            <p:cNvCxnSpPr/>
            <p:nvPr/>
          </p:nvCxnSpPr>
          <p:spPr>
            <a:xfrm rot="5400000">
              <a:off x="2552700" y="3390900"/>
              <a:ext cx="6858000"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89" name="Straight Connector 288"/>
            <p:cNvCxnSpPr/>
            <p:nvPr/>
          </p:nvCxnSpPr>
          <p:spPr>
            <a:xfrm rot="16200000" flipH="1">
              <a:off x="3048000" y="3352800"/>
              <a:ext cx="6858000"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2" name="Straight Connector 291"/>
            <p:cNvCxnSpPr/>
            <p:nvPr/>
          </p:nvCxnSpPr>
          <p:spPr>
            <a:xfrm rot="16200000" flipH="1">
              <a:off x="3238500" y="3238500"/>
              <a:ext cx="6858000"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94" name="Straight Connector 293"/>
            <p:cNvCxnSpPr/>
            <p:nvPr/>
          </p:nvCxnSpPr>
          <p:spPr>
            <a:xfrm rot="5400000">
              <a:off x="2133600" y="3276600"/>
              <a:ext cx="6858000"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8" name="Straight Connector 297"/>
            <p:cNvCxnSpPr/>
            <p:nvPr/>
          </p:nvCxnSpPr>
          <p:spPr>
            <a:xfrm rot="16200000" flipH="1">
              <a:off x="3148013" y="3252789"/>
              <a:ext cx="6858000"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299" name="Straight Connector 298"/>
            <p:cNvCxnSpPr/>
            <p:nvPr/>
          </p:nvCxnSpPr>
          <p:spPr>
            <a:xfrm rot="5400000">
              <a:off x="37719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2" name="Straight Connector 301"/>
            <p:cNvCxnSpPr/>
            <p:nvPr/>
          </p:nvCxnSpPr>
          <p:spPr>
            <a:xfrm rot="5400000">
              <a:off x="4229100" y="2933700"/>
              <a:ext cx="6858000"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07" name="Straight Connector 306"/>
            <p:cNvCxnSpPr/>
            <p:nvPr/>
          </p:nvCxnSpPr>
          <p:spPr>
            <a:xfrm rot="16200000" flipH="1">
              <a:off x="1371600" y="3200403"/>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4" name="Date Placeholder 3"/>
          <p:cNvSpPr>
            <a:spLocks noGrp="1"/>
          </p:cNvSpPr>
          <p:nvPr>
            <p:ph type="dt" sz="half" idx="10"/>
          </p:nvPr>
        </p:nvSpPr>
        <p:spPr/>
        <p:txBody>
          <a:bodyPr/>
          <a:lstStyle/>
          <a:p>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D9053DB5-30FA-4231-BF4B-97FFEBE09E24}" type="slidenum">
              <a:rPr lang="es-MX" smtClean="0"/>
              <a:pPr/>
              <a:t>‹Nº›</a:t>
            </a:fld>
            <a:endParaRPr lang="es-MX"/>
          </a:p>
        </p:txBody>
      </p:sp>
      <p:sp>
        <p:nvSpPr>
          <p:cNvPr id="113" name="Rectangle 112"/>
          <p:cNvSpPr/>
          <p:nvPr/>
        </p:nvSpPr>
        <p:spPr>
          <a:xfrm>
            <a:off x="0" y="1905000"/>
            <a:ext cx="4953000" cy="3124200"/>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grpSp>
        <p:nvGrpSpPr>
          <p:cNvPr id="94" name="Group 93"/>
          <p:cNvGrpSpPr/>
          <p:nvPr/>
        </p:nvGrpSpPr>
        <p:grpSpPr>
          <a:xfrm>
            <a:off x="0" y="2057400"/>
            <a:ext cx="4801394" cy="2820988"/>
            <a:chOff x="0" y="2057400"/>
            <a:chExt cx="4801394" cy="2820988"/>
          </a:xfrm>
        </p:grpSpPr>
        <p:cxnSp>
          <p:nvCxnSpPr>
            <p:cNvPr id="117" name="Straight Connector 116"/>
            <p:cNvCxnSpPr/>
            <p:nvPr/>
          </p:nvCxnSpPr>
          <p:spPr>
            <a:xfrm>
              <a:off x="0" y="2057400"/>
              <a:ext cx="4800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a:xfrm>
              <a:off x="0" y="4876800"/>
              <a:ext cx="4800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p:cNvCxnSpPr/>
            <p:nvPr/>
          </p:nvCxnSpPr>
          <p:spPr>
            <a:xfrm rot="5400000">
              <a:off x="3391694" y="3467100"/>
              <a:ext cx="2818606"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228600" y="2130425"/>
            <a:ext cx="4419600" cy="1600327"/>
          </a:xfrm>
        </p:spPr>
        <p:txBody>
          <a:bodyPr anchor="b">
            <a:normAutofit/>
          </a:bodyPr>
          <a:lstStyle>
            <a:lvl1pPr algn="l">
              <a:defRPr sz="3600" b="1" cap="none" spc="40" baseline="0">
                <a:ln w="13335" cmpd="sng">
                  <a:solidFill>
                    <a:schemeClr val="accent1">
                      <a:lumMod val="50000"/>
                    </a:schemeClr>
                  </a:solidFill>
                  <a:prstDash val="solid"/>
                </a:ln>
                <a:solidFill>
                  <a:schemeClr val="accent6">
                    <a:tint val="1000"/>
                  </a:schemeClr>
                </a:solidFill>
                <a:effectLst/>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228600" y="3733800"/>
            <a:ext cx="4419600" cy="1066800"/>
          </a:xfrm>
        </p:spPr>
        <p:txBody>
          <a:bodyPr>
            <a:normAutofit/>
          </a:bodyPr>
          <a:lstStyle>
            <a:lvl1pPr marL="0" indent="0" algn="l">
              <a:buNone/>
              <a:defRPr sz="22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44"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500"/>
                                        <p:tgtEl>
                                          <p:spTgt spid="3">
                                            <p:txEl>
                                              <p:pRg st="0" end="0"/>
                                            </p:txEl>
                                          </p:spTgt>
                                        </p:tgtEl>
                                      </p:cBhvr>
                                    </p:animEffect>
                                    <p:anim calcmode="lin" valueType="num">
                                      <p:cBhvr>
                                        <p:cTn id="1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500" fill="hold"/>
                                        <p:tgtEl>
                                          <p:spTgt spid="3">
                                            <p:txEl>
                                              <p:pRg st="0" end="0"/>
                                            </p:txEl>
                                          </p:spTgt>
                                        </p:tgtEl>
                                        <p:attrNameLst>
                                          <p:attrName>ppt_y</p:attrName>
                                        </p:attrNameLst>
                                      </p:cBhvr>
                                      <p:tavLst>
                                        <p:tav tm="0">
                                          <p:val>
                                            <p:strVal val="#ppt_y+.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7B20B95D-3D83-45BA-9F8D-3CF7F6A2519D}" type="slidenum">
              <a:rPr lang="es-MX" smtClean="0"/>
              <a:pPr/>
              <a:t>‹Nº›</a:t>
            </a:fld>
            <a:endParaRPr lang="es-MX"/>
          </a:p>
        </p:txBody>
      </p:sp>
    </p:spTree>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DD3F5447-82F1-46AF-9210-8EF443B141B2}" type="slidenum">
              <a:rPr lang="es-MX" smtClean="0"/>
              <a:pPr/>
              <a:t>‹Nº›</a:t>
            </a:fld>
            <a:endParaRPr lang="es-MX"/>
          </a:p>
        </p:txBody>
      </p:sp>
    </p:spTree>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ido">
    <p:spTree>
      <p:nvGrpSpPr>
        <p:cNvPr id="1" name=""/>
        <p:cNvGrpSpPr/>
        <p:nvPr/>
      </p:nvGrpSpPr>
      <p:grpSpPr>
        <a:xfrm>
          <a:off x="0" y="0"/>
          <a:ext cx="0" cy="0"/>
          <a:chOff x="0" y="0"/>
          <a:chExt cx="0" cy="0"/>
        </a:xfrm>
      </p:grpSpPr>
      <p:sp>
        <p:nvSpPr>
          <p:cNvPr id="2" name="1 Marcador de contenido"/>
          <p:cNvSpPr>
            <a:spLocks noGrp="1"/>
          </p:cNvSpPr>
          <p:nvPr>
            <p:ph/>
          </p:nvPr>
        </p:nvSpPr>
        <p:spPr>
          <a:xfrm>
            <a:off x="457200" y="277813"/>
            <a:ext cx="8229600" cy="585311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3" name="2 Marcador de fecha"/>
          <p:cNvSpPr>
            <a:spLocks noGrp="1"/>
          </p:cNvSpPr>
          <p:nvPr>
            <p:ph type="dt" sz="half" idx="10"/>
          </p:nvPr>
        </p:nvSpPr>
        <p:spPr>
          <a:xfrm>
            <a:off x="457200" y="6248400"/>
            <a:ext cx="2133600" cy="457200"/>
          </a:xfrm>
        </p:spPr>
        <p:txBody>
          <a:bodyPr/>
          <a:lstStyle>
            <a:lvl1pPr>
              <a:defRPr/>
            </a:lvl1pPr>
          </a:lstStyle>
          <a:p>
            <a:endParaRPr lang="es-MX"/>
          </a:p>
        </p:txBody>
      </p:sp>
      <p:sp>
        <p:nvSpPr>
          <p:cNvPr id="4" name="3 Marcador de pie de página"/>
          <p:cNvSpPr>
            <a:spLocks noGrp="1"/>
          </p:cNvSpPr>
          <p:nvPr>
            <p:ph type="ftr" sz="quarter" idx="11"/>
          </p:nvPr>
        </p:nvSpPr>
        <p:spPr>
          <a:xfrm>
            <a:off x="3124200" y="6248400"/>
            <a:ext cx="2895600" cy="457200"/>
          </a:xfrm>
        </p:spPr>
        <p:txBody>
          <a:bodyPr/>
          <a:lstStyle>
            <a:lvl1pPr>
              <a:defRPr/>
            </a:lvl1pPr>
          </a:lstStyle>
          <a:p>
            <a:endParaRPr lang="es-MX"/>
          </a:p>
        </p:txBody>
      </p:sp>
      <p:sp>
        <p:nvSpPr>
          <p:cNvPr id="5" name="4 Marcador de número de diapositiva"/>
          <p:cNvSpPr>
            <a:spLocks noGrp="1"/>
          </p:cNvSpPr>
          <p:nvPr>
            <p:ph type="sldNum" sz="quarter" idx="12"/>
          </p:nvPr>
        </p:nvSpPr>
        <p:spPr>
          <a:xfrm>
            <a:off x="6553200" y="6248400"/>
            <a:ext cx="2133600" cy="457200"/>
          </a:xfrm>
        </p:spPr>
        <p:txBody>
          <a:bodyPr/>
          <a:lstStyle>
            <a:lvl1pPr>
              <a:defRPr/>
            </a:lvl1pPr>
          </a:lstStyle>
          <a:p>
            <a:fld id="{A5113D67-6E97-4877-874B-62C45B085492}" type="slidenum">
              <a:rPr lang="es-MX"/>
              <a:pPr/>
              <a:t>‹Nº›</a:t>
            </a:fld>
            <a:endParaRPr lang="es-MX"/>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7D5A035D-25E0-4508-BE30-0A712CDCDDE0}" type="slidenum">
              <a:rPr lang="es-MX" smtClean="0"/>
              <a:pPr/>
              <a:t>‹Nº›</a:t>
            </a:fld>
            <a:endParaRPr lang="es-MX"/>
          </a:p>
        </p:txBody>
      </p:sp>
    </p:spTree>
  </p:cSld>
  <p:clrMapOvr>
    <a:masterClrMapping/>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3">
        <a:schemeClr val="bg1"/>
      </p:bgRef>
    </p:bg>
    <p:spTree>
      <p:nvGrpSpPr>
        <p:cNvPr id="1" name=""/>
        <p:cNvGrpSpPr/>
        <p:nvPr/>
      </p:nvGrpSpPr>
      <p:grpSpPr>
        <a:xfrm>
          <a:off x="0" y="0"/>
          <a:ext cx="0" cy="0"/>
          <a:chOff x="0" y="0"/>
          <a:chExt cx="0" cy="0"/>
        </a:xfrm>
      </p:grpSpPr>
      <p:grpSp>
        <p:nvGrpSpPr>
          <p:cNvPr id="7" name="Group 92"/>
          <p:cNvGrpSpPr/>
          <p:nvPr/>
        </p:nvGrpSpPr>
        <p:grpSpPr>
          <a:xfrm>
            <a:off x="1" y="-30478"/>
            <a:ext cx="9067799" cy="4846320"/>
            <a:chOff x="1" y="-30477"/>
            <a:chExt cx="9067799" cy="4526277"/>
          </a:xfrm>
        </p:grpSpPr>
        <p:cxnSp>
          <p:nvCxnSpPr>
            <p:cNvPr id="8" name="Straight Connector 7"/>
            <p:cNvCxnSpPr/>
            <p:nvPr/>
          </p:nvCxnSpPr>
          <p:spPr>
            <a:xfrm rot="16200000" flipH="1">
              <a:off x="-27166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16200000" flipH="1">
              <a:off x="-46216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5400000">
              <a:off x="-30976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5400000">
              <a:off x="-206236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16200000" flipH="1">
              <a:off x="-2138565"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16200000" flipH="1">
              <a:off x="-195465" y="1785212"/>
              <a:ext cx="4505731"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6200000" flipH="1">
              <a:off x="-1643265" y="2013812"/>
              <a:ext cx="450573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5400000">
              <a:off x="-1528964"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6200000" flipH="1">
              <a:off x="-957465" y="2013812"/>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6200000" flipH="1">
              <a:off x="-194806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6200000" flipH="1">
              <a:off x="-652664" y="2166211"/>
              <a:ext cx="4505731" cy="152401"/>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rot="16200000" flipH="1">
              <a:off x="-164326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rot="16200000" flipH="1">
              <a:off x="-1790700" y="2019300"/>
              <a:ext cx="4495800" cy="4572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5400000">
              <a:off x="-555510" y="1535657"/>
              <a:ext cx="4505731"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rot="5400000">
              <a:off x="34087" y="2090964"/>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rot="5400000">
              <a:off x="2617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rot="5400000">
              <a:off x="-67933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rot="16200000" flipH="1">
              <a:off x="-1467052" y="2066200"/>
              <a:ext cx="450573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rot="16200000" flipH="1">
              <a:off x="-77839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16200000" flipH="1">
              <a:off x="-118606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rot="16200000" flipH="1">
              <a:off x="-95746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rot="16200000" flipH="1">
              <a:off x="22429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rot="16200000" flipH="1">
              <a:off x="20524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rot="5400000">
              <a:off x="2204835" y="2051912"/>
              <a:ext cx="4505731"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5400000">
              <a:off x="45223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rot="16200000" flipH="1">
              <a:off x="376035"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rot="5400000">
              <a:off x="1023735" y="2242139"/>
              <a:ext cx="450573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rot="16200000" flipH="1">
              <a:off x="871335" y="2013812"/>
              <a:ext cx="4505731"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rot="5400000">
              <a:off x="985636"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rot="16200000" flipH="1">
              <a:off x="1557135" y="2013812"/>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rot="16200000" flipH="1">
              <a:off x="5665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rot="16200000" flipH="1">
              <a:off x="1861936" y="2166211"/>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rot="16200000" flipH="1">
              <a:off x="8713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rot="5400000">
              <a:off x="147435" y="2128112"/>
              <a:ext cx="450573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rot="5400000">
              <a:off x="1959090" y="1535657"/>
              <a:ext cx="4505731"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rot="5400000">
              <a:off x="2548687" y="2090964"/>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rot="5400000">
              <a:off x="27763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rot="5400000">
              <a:off x="183526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rot="16200000" flipH="1">
              <a:off x="1047548" y="2066200"/>
              <a:ext cx="450573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rot="16200000" flipH="1">
              <a:off x="17362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rot="16200000" flipH="1">
              <a:off x="13285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rot="16200000" flipH="1">
              <a:off x="1557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rot="16200000" flipH="1">
              <a:off x="3919335" y="2166212"/>
              <a:ext cx="450573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rot="16200000" flipH="1">
              <a:off x="3271636"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rot="5400000">
              <a:off x="38812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rot="5400000">
              <a:off x="3004936" y="2090012"/>
              <a:ext cx="4505730"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rot="16200000" flipH="1">
              <a:off x="2242935" y="2013813"/>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rot="16200000" flipH="1">
              <a:off x="3538336" y="2166212"/>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rot="5400000">
              <a:off x="3822180" y="1535657"/>
              <a:ext cx="4505731" cy="1413510"/>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rot="5400000">
              <a:off x="4225087" y="2090965"/>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rot="5400000">
              <a:off x="40717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rot="5400000">
              <a:off x="356500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rot="16200000" flipH="1">
              <a:off x="34126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rot="16200000" flipH="1">
              <a:off x="2928735" y="2166212"/>
              <a:ext cx="450573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rot="16200000" flipH="1">
              <a:off x="3081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rot="5400000">
              <a:off x="464323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rot="16200000" flipH="1">
              <a:off x="4643234"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rot="5400000">
              <a:off x="5214735" y="2242140"/>
              <a:ext cx="450573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rot="16200000" flipH="1">
              <a:off x="5062335" y="2013812"/>
              <a:ext cx="450573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rot="5400000">
              <a:off x="5176636"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rot="16200000" flipH="1">
              <a:off x="5748135" y="2013813"/>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rot="16200000" flipH="1">
              <a:off x="49099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rot="5400000">
              <a:off x="4795635" y="2128112"/>
              <a:ext cx="450573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rot="16200000" flipH="1">
              <a:off x="5390948" y="2066200"/>
              <a:ext cx="450573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rot="16200000" flipH="1">
              <a:off x="59272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rot="16200000" flipH="1">
              <a:off x="55195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rot="16200000" flipH="1">
              <a:off x="5748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rot="16200000" flipH="1">
              <a:off x="6433935" y="2166213"/>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rot="16200000" flipH="1">
              <a:off x="6243435" y="2051913"/>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rot="5400000">
              <a:off x="6395835" y="2051913"/>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rot="16200000" flipH="1">
              <a:off x="6052936" y="2166212"/>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rot="5400000">
              <a:off x="6709356" y="2136834"/>
              <a:ext cx="4525755" cy="19113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rot="5400000">
              <a:off x="6026265" y="2040483"/>
              <a:ext cx="4505731" cy="40386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rot="16200000" flipH="1">
              <a:off x="5927205" y="2139543"/>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rot="5400000">
              <a:off x="6738734" y="2242140"/>
              <a:ext cx="4505732" cy="1588"/>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rot="5400000">
              <a:off x="3728835" y="2204312"/>
              <a:ext cx="4505731"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rot="16200000" flipH="1">
              <a:off x="4224135" y="2166212"/>
              <a:ext cx="4505731"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rot="16200000" flipH="1">
              <a:off x="4414635" y="2051912"/>
              <a:ext cx="4505731"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rot="5400000">
              <a:off x="3309735" y="2090012"/>
              <a:ext cx="4505731"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rot="16200000" flipH="1">
              <a:off x="4324148" y="2066200"/>
              <a:ext cx="450573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rot="5400000">
              <a:off x="49480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rot="5400000">
              <a:off x="5405235" y="1747112"/>
              <a:ext cx="4505731"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rot="16200000" flipH="1">
              <a:off x="2547735" y="2013814"/>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94" name="Rectangle 93"/>
          <p:cNvSpPr/>
          <p:nvPr/>
        </p:nvSpPr>
        <p:spPr>
          <a:xfrm>
            <a:off x="0" y="4311168"/>
            <a:ext cx="9144000" cy="1905000"/>
          </a:xfrm>
          <a:prstGeom prst="rect">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96" name="Straight Connector 95"/>
          <p:cNvCxnSpPr/>
          <p:nvPr/>
        </p:nvCxnSpPr>
        <p:spPr>
          <a:xfrm>
            <a:off x="0" y="4387368"/>
            <a:ext cx="9144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a:off x="0" y="6138380"/>
            <a:ext cx="9144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Text Placeholder 2"/>
          <p:cNvSpPr>
            <a:spLocks noGrp="1"/>
          </p:cNvSpPr>
          <p:nvPr>
            <p:ph type="body" idx="1"/>
          </p:nvPr>
        </p:nvSpPr>
        <p:spPr>
          <a:xfrm>
            <a:off x="457200" y="5621364"/>
            <a:ext cx="8305800" cy="414649"/>
          </a:xfrm>
        </p:spPr>
        <p:txBody>
          <a:bodyPr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95" name="Title 94"/>
          <p:cNvSpPr>
            <a:spLocks noGrp="1"/>
          </p:cNvSpPr>
          <p:nvPr>
            <p:ph type="title"/>
          </p:nvPr>
        </p:nvSpPr>
        <p:spPr>
          <a:xfrm>
            <a:off x="457200" y="4463568"/>
            <a:ext cx="8305800" cy="1143000"/>
          </a:xfrm>
        </p:spPr>
        <p:txBody>
          <a:bodyPr/>
          <a:lstStyle/>
          <a:p>
            <a:r>
              <a:rPr lang="es-ES" smtClean="0"/>
              <a:t>Haga clic para modificar el estilo de título del patrón</a:t>
            </a:r>
            <a:endParaRPr lang="en-US"/>
          </a:p>
        </p:txBody>
      </p:sp>
      <p:sp>
        <p:nvSpPr>
          <p:cNvPr id="2" name="Date Placeholder 1"/>
          <p:cNvSpPr>
            <a:spLocks noGrp="1"/>
          </p:cNvSpPr>
          <p:nvPr>
            <p:ph type="dt" sz="half" idx="10"/>
          </p:nvPr>
        </p:nvSpPr>
        <p:spPr/>
        <p:txBody>
          <a:bodyPr/>
          <a:lstStyle/>
          <a:p>
            <a:endParaRPr lang="es-MX"/>
          </a:p>
        </p:txBody>
      </p:sp>
      <p:sp>
        <p:nvSpPr>
          <p:cNvPr id="91" name="Footer Placeholder 90"/>
          <p:cNvSpPr>
            <a:spLocks noGrp="1"/>
          </p:cNvSpPr>
          <p:nvPr>
            <p:ph type="ftr" sz="quarter" idx="11"/>
          </p:nvPr>
        </p:nvSpPr>
        <p:spPr/>
        <p:txBody>
          <a:bodyPr/>
          <a:lstStyle/>
          <a:p>
            <a:endParaRPr lang="es-MX"/>
          </a:p>
        </p:txBody>
      </p:sp>
      <p:sp>
        <p:nvSpPr>
          <p:cNvPr id="92" name="Slide Number Placeholder 91"/>
          <p:cNvSpPr>
            <a:spLocks noGrp="1"/>
          </p:cNvSpPr>
          <p:nvPr>
            <p:ph type="sldNum" sz="quarter" idx="12"/>
          </p:nvPr>
        </p:nvSpPr>
        <p:spPr/>
        <p:txBody>
          <a:bodyPr/>
          <a:lstStyle/>
          <a:p>
            <a:fld id="{EF3E99C6-7083-47D8-A5F7-A94F01D90C1C}" type="slidenum">
              <a:rPr lang="es-MX" smtClean="0"/>
              <a:pPr/>
              <a:t>‹Nº›</a:t>
            </a:fld>
            <a:endParaRPr lang="es-MX"/>
          </a:p>
        </p:txBody>
      </p:sp>
    </p:spTree>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Date Placeholder 4"/>
          <p:cNvSpPr>
            <a:spLocks noGrp="1"/>
          </p:cNvSpPr>
          <p:nvPr>
            <p:ph type="dt" sz="half" idx="10"/>
          </p:nvPr>
        </p:nvSpPr>
        <p:spPr/>
        <p:txBody>
          <a:bodyPr/>
          <a:lstStyle/>
          <a:p>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387BF04D-68B3-4C4A-84FA-D2A6A2A24323}" type="slidenum">
              <a:rPr lang="es-MX" smtClean="0"/>
              <a:pPr/>
              <a:t>‹Nº›</a:t>
            </a:fld>
            <a:endParaRPr lang="es-MX"/>
          </a:p>
        </p:txBody>
      </p:sp>
    </p:spTree>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Date Placeholder 6"/>
          <p:cNvSpPr>
            <a:spLocks noGrp="1"/>
          </p:cNvSpPr>
          <p:nvPr>
            <p:ph type="dt" sz="half" idx="10"/>
          </p:nvPr>
        </p:nvSpPr>
        <p:spPr/>
        <p:txBody>
          <a:bodyPr/>
          <a:lstStyle/>
          <a:p>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3FBF1643-F157-4BF8-A765-E556C6C7AD66}" type="slidenum">
              <a:rPr lang="es-MX" smtClean="0"/>
              <a:pPr/>
              <a:t>‹Nº›</a:t>
            </a:fld>
            <a:endParaRPr lang="es-MX"/>
          </a:p>
        </p:txBody>
      </p:sp>
    </p:spTree>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82A7E709-22DA-475F-9351-6A6098C77BD2}" type="slidenum">
              <a:rPr lang="es-MX" smtClean="0"/>
              <a:pPr/>
              <a:t>‹Nº›</a:t>
            </a:fld>
            <a:endParaRPr lang="es-MX"/>
          </a:p>
        </p:txBody>
      </p:sp>
    </p:spTree>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7779A73E-BC25-4DFE-AEBA-F101256A279D}" type="slidenum">
              <a:rPr lang="es-MX" smtClean="0"/>
              <a:pPr/>
              <a:t>‹Nº›</a:t>
            </a:fld>
            <a:endParaRPr lang="es-MX"/>
          </a:p>
        </p:txBody>
      </p:sp>
    </p:spTree>
  </p:cSld>
  <p:clrMapOvr>
    <a:masterClrMapping/>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3" name="Content Placeholder 2"/>
          <p:cNvSpPr>
            <a:spLocks noGrp="1"/>
          </p:cNvSpPr>
          <p:nvPr>
            <p:ph idx="1"/>
          </p:nvPr>
        </p:nvSpPr>
        <p:spPr>
          <a:xfrm>
            <a:off x="3200400" y="273050"/>
            <a:ext cx="5486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A84C4F30-F7B0-4BE4-81DA-EB38AE744A2C}" type="slidenum">
              <a:rPr lang="es-MX" smtClean="0"/>
              <a:pPr/>
              <a:t>‹Nº›</a:t>
            </a:fld>
            <a:endParaRPr lang="es-MX"/>
          </a:p>
        </p:txBody>
      </p:sp>
      <p:sp>
        <p:nvSpPr>
          <p:cNvPr id="37" name="Rectangle 36"/>
          <p:cNvSpPr/>
          <p:nvPr/>
        </p:nvSpPr>
        <p:spPr>
          <a:xfrm>
            <a:off x="0" y="1563624"/>
            <a:ext cx="2761488" cy="3313176"/>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39" name="Straight Connector 38"/>
          <p:cNvCxnSpPr/>
          <p:nvPr/>
        </p:nvCxnSpPr>
        <p:spPr>
          <a:xfrm rot="5400000">
            <a:off x="1128157" y="3221339"/>
            <a:ext cx="3017520"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0" y="1712976"/>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0" y="4733544"/>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52400" y="1901952"/>
            <a:ext cx="2377440" cy="1371600"/>
          </a:xfrm>
        </p:spPr>
        <p:txBody>
          <a:bodyPr anchor="b">
            <a:normAutofit/>
          </a:bodyPr>
          <a:lstStyle>
            <a:lvl1pPr algn="l" defTabSz="914400" rtl="0" eaLnBrk="1" latinLnBrk="0" hangingPunct="1">
              <a:spcBef>
                <a:spcPct val="0"/>
              </a:spcBef>
              <a:buNone/>
              <a:tabLst>
                <a:tab pos="3830638" algn="l"/>
              </a:tabLst>
              <a:defRPr lang="en-US" sz="2600" b="1" kern="1200" cap="none" spc="20" baseline="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j-lt"/>
                <a:ea typeface="+mj-ea"/>
                <a:cs typeface="+mj-cs"/>
              </a:defRPr>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152400" y="3273552"/>
            <a:ext cx="237744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Tree>
  </p:cSld>
  <p:clrMapOvr>
    <a:masterClrMapping/>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200400" y="381000"/>
            <a:ext cx="5562600" cy="5638800"/>
          </a:xfrm>
          <a:solidFill>
            <a:schemeClr val="bg2"/>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a:p>
        </p:txBody>
      </p:sp>
      <p:sp>
        <p:nvSpPr>
          <p:cNvPr id="5" name="Date Placeholder 4"/>
          <p:cNvSpPr>
            <a:spLocks noGrp="1"/>
          </p:cNvSpPr>
          <p:nvPr>
            <p:ph type="dt" sz="half" idx="10"/>
          </p:nvPr>
        </p:nvSpPr>
        <p:spPr/>
        <p:txBody>
          <a:bodyPr/>
          <a:lstStyle/>
          <a:p>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382A3EE8-D1C0-4251-80B5-0D92270BF616}" type="slidenum">
              <a:rPr lang="es-MX" smtClean="0"/>
              <a:pPr/>
              <a:t>‹Nº›</a:t>
            </a:fld>
            <a:endParaRPr lang="es-MX"/>
          </a:p>
        </p:txBody>
      </p:sp>
      <p:sp>
        <p:nvSpPr>
          <p:cNvPr id="33" name="Rectangle 32"/>
          <p:cNvSpPr/>
          <p:nvPr/>
        </p:nvSpPr>
        <p:spPr>
          <a:xfrm>
            <a:off x="0" y="1563624"/>
            <a:ext cx="2761488" cy="3313176"/>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34" name="Straight Connector 33"/>
          <p:cNvCxnSpPr/>
          <p:nvPr/>
        </p:nvCxnSpPr>
        <p:spPr>
          <a:xfrm rot="5400000">
            <a:off x="1128157" y="3221339"/>
            <a:ext cx="3017520"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0" y="1712976"/>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0" y="4733544"/>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55448" y="1905000"/>
            <a:ext cx="2377440" cy="1371600"/>
          </a:xfrm>
        </p:spPr>
        <p:txBody>
          <a:bodyPr anchor="b">
            <a:normAutofit/>
          </a:bodyPr>
          <a:lstStyle>
            <a:lvl1pPr algn="l">
              <a:defRPr sz="2600" b="1" cap="none" spc="20" baseline="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defRPr>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152400" y="3276600"/>
            <a:ext cx="237744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Tree>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90" name="Rectangle 189"/>
          <p:cNvSpPr/>
          <p:nvPr/>
        </p:nvSpPr>
        <p:spPr>
          <a:xfrm>
            <a:off x="149352" y="137160"/>
            <a:ext cx="8869680" cy="6583680"/>
          </a:xfrm>
          <a:prstGeom prst="rect">
            <a:avLst/>
          </a:prstGeom>
          <a:noFill/>
          <a:ln w="19050" cmpd="sng">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b">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457200" y="6312408"/>
            <a:ext cx="2133600" cy="365125"/>
          </a:xfrm>
          <a:prstGeom prst="rect">
            <a:avLst/>
          </a:prstGeom>
        </p:spPr>
        <p:txBody>
          <a:bodyPr vert="horz" lIns="91440" tIns="45720" rIns="91440" bIns="45720" rtlCol="0" anchor="ctr"/>
          <a:lstStyle>
            <a:lvl1pPr algn="l">
              <a:defRPr sz="1200">
                <a:solidFill>
                  <a:schemeClr val="tx2"/>
                </a:solidFill>
              </a:defRPr>
            </a:lvl1pPr>
          </a:lstStyle>
          <a:p>
            <a:endParaRPr lang="es-MX"/>
          </a:p>
        </p:txBody>
      </p:sp>
      <p:sp>
        <p:nvSpPr>
          <p:cNvPr id="5" name="Footer Placeholder 4"/>
          <p:cNvSpPr>
            <a:spLocks noGrp="1"/>
          </p:cNvSpPr>
          <p:nvPr>
            <p:ph type="ftr" sz="quarter" idx="3"/>
          </p:nvPr>
        </p:nvSpPr>
        <p:spPr>
          <a:xfrm>
            <a:off x="2831123" y="6312408"/>
            <a:ext cx="3481754" cy="365125"/>
          </a:xfrm>
          <a:prstGeom prst="rect">
            <a:avLst/>
          </a:prstGeom>
        </p:spPr>
        <p:txBody>
          <a:bodyPr vert="horz" lIns="91440" tIns="45720" rIns="91440" bIns="45720" rtlCol="0" anchor="ctr"/>
          <a:lstStyle>
            <a:lvl1pPr algn="ctr">
              <a:defRPr sz="1200">
                <a:solidFill>
                  <a:schemeClr val="tx2"/>
                </a:solidFill>
              </a:defRPr>
            </a:lvl1pPr>
          </a:lstStyle>
          <a:p>
            <a:endParaRPr lang="es-MX"/>
          </a:p>
        </p:txBody>
      </p:sp>
      <p:sp>
        <p:nvSpPr>
          <p:cNvPr id="6" name="Slide Number Placeholder 5"/>
          <p:cNvSpPr>
            <a:spLocks noGrp="1"/>
          </p:cNvSpPr>
          <p:nvPr>
            <p:ph type="sldNum" sz="quarter" idx="4"/>
          </p:nvPr>
        </p:nvSpPr>
        <p:spPr>
          <a:xfrm>
            <a:off x="6553200" y="6312408"/>
            <a:ext cx="2133600" cy="365125"/>
          </a:xfrm>
          <a:prstGeom prst="rect">
            <a:avLst/>
          </a:prstGeom>
        </p:spPr>
        <p:txBody>
          <a:bodyPr vert="horz" lIns="91440" tIns="45720" rIns="91440" bIns="45720" rtlCol="0" anchor="ctr"/>
          <a:lstStyle>
            <a:lvl1pPr algn="r">
              <a:defRPr sz="1200">
                <a:solidFill>
                  <a:schemeClr val="tx2"/>
                </a:solidFill>
              </a:defRPr>
            </a:lvl1pPr>
          </a:lstStyle>
          <a:p>
            <a:fld id="{7F7733A9-A984-42F5-9DBE-925B6AE699F7}" type="slidenum">
              <a:rPr lang="es-MX" smtClean="0"/>
              <a:pPr/>
              <a:t>‹Nº›</a:t>
            </a:fld>
            <a:endParaRPr lang="es-MX"/>
          </a:p>
        </p:txBody>
      </p:sp>
    </p:spTree>
  </p:cSld>
  <p:clrMap bg1="dk1" tx1="lt1" bg2="dk2" tx2="lt2" accent1="accent1" accent2="accent2" accent3="accent3" accent4="accent4" accent5="accent5" accent6="accent6" hlink="hlink" folHlink="folHlink"/>
  <p:sldLayoutIdLst>
    <p:sldLayoutId id="2147483820" r:id="rId1"/>
    <p:sldLayoutId id="2147483821" r:id="rId2"/>
    <p:sldLayoutId id="2147483822" r:id="rId3"/>
    <p:sldLayoutId id="2147483823" r:id="rId4"/>
    <p:sldLayoutId id="2147483824" r:id="rId5"/>
    <p:sldLayoutId id="2147483825" r:id="rId6"/>
    <p:sldLayoutId id="2147483826" r:id="rId7"/>
    <p:sldLayoutId id="2147483827" r:id="rId8"/>
    <p:sldLayoutId id="2147483828" r:id="rId9"/>
    <p:sldLayoutId id="2147483829" r:id="rId10"/>
    <p:sldLayoutId id="2147483830" r:id="rId11"/>
    <p:sldLayoutId id="2147483831" r:id="rId12"/>
  </p:sldLayoutIdLst>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44"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500"/>
                                        <p:tgtEl>
                                          <p:spTgt spid="3">
                                            <p:txEl>
                                              <p:pRg st="0" end="0"/>
                                            </p:txEl>
                                          </p:spTgt>
                                        </p:tgtEl>
                                      </p:cBhvr>
                                    </p:animEffect>
                                    <p:anim calcmode="lin" valueType="num">
                                      <p:cBhvr>
                                        <p:cTn id="1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500" fill="hold"/>
                                        <p:tgtEl>
                                          <p:spTgt spid="3">
                                            <p:txEl>
                                              <p:pRg st="0" end="0"/>
                                            </p:txEl>
                                          </p:spTgt>
                                        </p:tgtEl>
                                        <p:attrNameLst>
                                          <p:attrName>ppt_y</p:attrName>
                                        </p:attrNameLst>
                                      </p:cBhvr>
                                      <p:tavLst>
                                        <p:tav tm="0">
                                          <p:val>
                                            <p:strVal val="#ppt_y+.05"/>
                                          </p:val>
                                        </p:tav>
                                        <p:tav tm="100000">
                                          <p:val>
                                            <p:strVal val="#ppt_y"/>
                                          </p:val>
                                        </p:tav>
                                      </p:tavLst>
                                    </p:anim>
                                  </p:childTnLst>
                                </p:cTn>
                              </p:par>
                              <p:par>
                                <p:cTn id="17" presetID="44" presetClass="entr" presetSubtype="0" fill="hold" grpId="0" nodeType="with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500"/>
                                        <p:tgtEl>
                                          <p:spTgt spid="3">
                                            <p:txEl>
                                              <p:pRg st="1" end="1"/>
                                            </p:txEl>
                                          </p:spTgt>
                                        </p:tgtEl>
                                      </p:cBhvr>
                                    </p:animEffect>
                                    <p:anim calcmode="lin" valueType="num">
                                      <p:cBhvr>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1" dur="500" fill="hold"/>
                                        <p:tgtEl>
                                          <p:spTgt spid="3">
                                            <p:txEl>
                                              <p:pRg st="1" end="1"/>
                                            </p:txEl>
                                          </p:spTgt>
                                        </p:tgtEl>
                                        <p:attrNameLst>
                                          <p:attrName>ppt_y</p:attrName>
                                        </p:attrNameLst>
                                      </p:cBhvr>
                                      <p:tavLst>
                                        <p:tav tm="0">
                                          <p:val>
                                            <p:strVal val="#ppt_y+.05"/>
                                          </p:val>
                                        </p:tav>
                                        <p:tav tm="100000">
                                          <p:val>
                                            <p:strVal val="#ppt_y"/>
                                          </p:val>
                                        </p:tav>
                                      </p:tavLst>
                                    </p:anim>
                                  </p:childTnLst>
                                </p:cTn>
                              </p:par>
                              <p:par>
                                <p:cTn id="22" presetID="44" presetClass="entr" presetSubtype="0" fill="hold" grpId="0" nodeType="with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Effect transition="in" filter="fade">
                                      <p:cBhvr>
                                        <p:cTn id="24" dur="500"/>
                                        <p:tgtEl>
                                          <p:spTgt spid="3">
                                            <p:txEl>
                                              <p:pRg st="2" end="2"/>
                                            </p:txEl>
                                          </p:spTgt>
                                        </p:tgtEl>
                                      </p:cBhvr>
                                    </p:animEffect>
                                    <p:anim calcmode="lin" valueType="num">
                                      <p:cBhvr>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6" dur="500" fill="hold"/>
                                        <p:tgtEl>
                                          <p:spTgt spid="3">
                                            <p:txEl>
                                              <p:pRg st="2" end="2"/>
                                            </p:txEl>
                                          </p:spTgt>
                                        </p:tgtEl>
                                        <p:attrNameLst>
                                          <p:attrName>ppt_y</p:attrName>
                                        </p:attrNameLst>
                                      </p:cBhvr>
                                      <p:tavLst>
                                        <p:tav tm="0">
                                          <p:val>
                                            <p:strVal val="#ppt_y+.05"/>
                                          </p:val>
                                        </p:tav>
                                        <p:tav tm="100000">
                                          <p:val>
                                            <p:strVal val="#ppt_y"/>
                                          </p:val>
                                        </p:tav>
                                      </p:tavLst>
                                    </p:anim>
                                  </p:childTnLst>
                                </p:cTn>
                              </p:par>
                              <p:par>
                                <p:cTn id="27" presetID="44" presetClass="entr" presetSubtype="0" fill="hold" grpId="0" nodeType="with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Effect transition="in" filter="fade">
                                      <p:cBhvr>
                                        <p:cTn id="29" dur="500"/>
                                        <p:tgtEl>
                                          <p:spTgt spid="3">
                                            <p:txEl>
                                              <p:pRg st="3" end="3"/>
                                            </p:txEl>
                                          </p:spTgt>
                                        </p:tgtEl>
                                      </p:cBhvr>
                                    </p:animEffect>
                                    <p:anim calcmode="lin" valueType="num">
                                      <p:cBhvr>
                                        <p:cTn id="30"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1" dur="500" fill="hold"/>
                                        <p:tgtEl>
                                          <p:spTgt spid="3">
                                            <p:txEl>
                                              <p:pRg st="3" end="3"/>
                                            </p:txEl>
                                          </p:spTgt>
                                        </p:tgtEl>
                                        <p:attrNameLst>
                                          <p:attrName>ppt_y</p:attrName>
                                        </p:attrNameLst>
                                      </p:cBhvr>
                                      <p:tavLst>
                                        <p:tav tm="0">
                                          <p:val>
                                            <p:strVal val="#ppt_y+.05"/>
                                          </p:val>
                                        </p:tav>
                                        <p:tav tm="100000">
                                          <p:val>
                                            <p:strVal val="#ppt_y"/>
                                          </p:val>
                                        </p:tav>
                                      </p:tavLst>
                                    </p:anim>
                                  </p:childTnLst>
                                </p:cTn>
                              </p:par>
                              <p:par>
                                <p:cTn id="32" presetID="44" presetClass="entr" presetSubtype="0" fill="hold" grpId="0" nodeType="withEffect">
                                  <p:stCondLst>
                                    <p:cond delay="0"/>
                                  </p:stCondLst>
                                  <p:childTnLst>
                                    <p:set>
                                      <p:cBhvr>
                                        <p:cTn id="33" dur="1" fill="hold">
                                          <p:stCondLst>
                                            <p:cond delay="0"/>
                                          </p:stCondLst>
                                        </p:cTn>
                                        <p:tgtEl>
                                          <p:spTgt spid="3">
                                            <p:txEl>
                                              <p:pRg st="4" end="4"/>
                                            </p:txEl>
                                          </p:spTgt>
                                        </p:tgtEl>
                                        <p:attrNameLst>
                                          <p:attrName>style.visibility</p:attrName>
                                        </p:attrNameLst>
                                      </p:cBhvr>
                                      <p:to>
                                        <p:strVal val="visible"/>
                                      </p:to>
                                    </p:set>
                                    <p:animEffect transition="in" filter="fade">
                                      <p:cBhvr>
                                        <p:cTn id="34" dur="500"/>
                                        <p:tgtEl>
                                          <p:spTgt spid="3">
                                            <p:txEl>
                                              <p:pRg st="4" end="4"/>
                                            </p:txEl>
                                          </p:spTgt>
                                        </p:tgtEl>
                                      </p:cBhvr>
                                    </p:animEffect>
                                    <p:anim calcmode="lin" valueType="num">
                                      <p:cBhvr>
                                        <p:cTn id="3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6" dur="500" fill="hold"/>
                                        <p:tgtEl>
                                          <p:spTgt spid="3">
                                            <p:txEl>
                                              <p:pRg st="4" end="4"/>
                                            </p:txEl>
                                          </p:spTgt>
                                        </p:tgtEl>
                                        <p:attrNameLst>
                                          <p:attrName>ppt_y</p:attrName>
                                        </p:attrNameLst>
                                      </p:cBhvr>
                                      <p:tavLst>
                                        <p:tav tm="0">
                                          <p:val>
                                            <p:strVal val="#ppt_y+.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txStyles>
    <p:titleStyle>
      <a:lvl1pPr algn="l" defTabSz="914400" rtl="0" eaLnBrk="1" latinLnBrk="0" hangingPunct="1">
        <a:spcBef>
          <a:spcPct val="0"/>
        </a:spcBef>
        <a:buNone/>
        <a:tabLst>
          <a:tab pos="3830638" algn="l"/>
        </a:tabLst>
        <a:defRPr sz="3600" b="1" kern="1200" cap="none" spc="50">
          <a:ln w="13335" cmpd="sng">
            <a:solidFill>
              <a:schemeClr val="accent1">
                <a:lumMod val="50000"/>
              </a:schemeClr>
            </a:solidFill>
            <a:prstDash val="solid"/>
          </a:ln>
          <a:solidFill>
            <a:schemeClr val="accent6">
              <a:tint val="1000"/>
            </a:schemeClr>
          </a:solidFill>
          <a:effectLst/>
          <a:latin typeface="+mj-lt"/>
          <a:ea typeface="+mj-ea"/>
          <a:cs typeface="+mj-cs"/>
        </a:defRPr>
      </a:lvl1pPr>
    </p:titleStyle>
    <p:bodyStyle>
      <a:lvl1pPr marL="274320" indent="-274320" algn="l" defTabSz="914400" rtl="0" eaLnBrk="1" latinLnBrk="0" hangingPunct="1">
        <a:spcBef>
          <a:spcPct val="20000"/>
        </a:spcBef>
        <a:buClr>
          <a:schemeClr val="accent1">
            <a:lumMod val="60000"/>
            <a:lumOff val="40000"/>
          </a:schemeClr>
        </a:buClr>
        <a:buFont typeface="Arial" pitchFamily="34" charset="0"/>
        <a:buChar char="•"/>
        <a:defRPr sz="2400" kern="1200">
          <a:solidFill>
            <a:schemeClr val="tx2"/>
          </a:solidFill>
          <a:latin typeface="+mn-lt"/>
          <a:ea typeface="+mn-ea"/>
          <a:cs typeface="+mn-cs"/>
        </a:defRPr>
      </a:lvl1pPr>
      <a:lvl2pPr marL="548640" indent="-182880" algn="l" defTabSz="914400" rtl="0" eaLnBrk="1" latinLnBrk="0" hangingPunct="1">
        <a:spcBef>
          <a:spcPct val="20000"/>
        </a:spcBef>
        <a:buClr>
          <a:schemeClr val="accent1">
            <a:lumMod val="60000"/>
            <a:lumOff val="40000"/>
          </a:schemeClr>
        </a:buClr>
        <a:buFont typeface="Arial" pitchFamily="34" charset="0"/>
        <a:buChar char="•"/>
        <a:defRPr sz="20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3pPr>
      <a:lvl4pPr marL="118872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4pPr>
      <a:lvl5pPr marL="1463040" indent="-228600" algn="l" defTabSz="914400" rtl="0" eaLnBrk="1" latinLnBrk="0" hangingPunct="1">
        <a:spcBef>
          <a:spcPct val="20000"/>
        </a:spcBef>
        <a:buClr>
          <a:schemeClr val="accent4"/>
        </a:buClr>
        <a:buFont typeface="Arial" pitchFamily="34" charset="0"/>
        <a:buChar char="•"/>
        <a:defRPr sz="1600" kern="1200" baseline="0">
          <a:solidFill>
            <a:schemeClr val="tx2"/>
          </a:solidFill>
          <a:latin typeface="+mn-lt"/>
          <a:ea typeface="+mn-ea"/>
          <a:cs typeface="+mn-cs"/>
        </a:defRPr>
      </a:lvl5pPr>
      <a:lvl6pPr marL="1691640" indent="-182880" algn="l" defTabSz="914400" rtl="0" eaLnBrk="1" latinLnBrk="0" hangingPunct="1">
        <a:spcBef>
          <a:spcPct val="20000"/>
        </a:spcBef>
        <a:buClr>
          <a:schemeClr val="accent5"/>
        </a:buClr>
        <a:buFont typeface="Arial" pitchFamily="34" charset="0"/>
        <a:buChar char="•"/>
        <a:defRPr sz="1600" kern="1200">
          <a:solidFill>
            <a:schemeClr val="tx1"/>
          </a:solidFill>
          <a:latin typeface="+mn-lt"/>
          <a:ea typeface="+mn-ea"/>
          <a:cs typeface="+mn-cs"/>
        </a:defRPr>
      </a:lvl6pPr>
      <a:lvl7pPr marL="19202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7pPr>
      <a:lvl8pPr marL="2148840" indent="-182880" algn="l" defTabSz="914400" rtl="0" eaLnBrk="1" latinLnBrk="0" hangingPunct="1">
        <a:spcBef>
          <a:spcPct val="20000"/>
        </a:spcBef>
        <a:buClr>
          <a:schemeClr val="accent3"/>
        </a:buClr>
        <a:buFont typeface="Arial" pitchFamily="34" charset="0"/>
        <a:buChar char="•"/>
        <a:defRPr sz="1600" kern="1200">
          <a:solidFill>
            <a:schemeClr val="tx1"/>
          </a:solidFill>
          <a:latin typeface="+mn-lt"/>
          <a:ea typeface="+mn-ea"/>
          <a:cs typeface="+mn-cs"/>
        </a:defRPr>
      </a:lvl8pPr>
      <a:lvl9pPr marL="23774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4.emf"/><Relationship Id="rId4" Type="http://schemas.openxmlformats.org/officeDocument/2006/relationships/oleObject" Target="../embeddings/Microsoft_Excel_97-2003_Worksheet1.xls"/></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oleObject" Target="../embeddings/Microsoft_Excel_97-2003_Worksheet2.xls"/><Relationship Id="rId2" Type="http://schemas.openxmlformats.org/officeDocument/2006/relationships/slideLayout" Target="../slideLayouts/slideLayout12.xml"/><Relationship Id="rId1" Type="http://schemas.openxmlformats.org/officeDocument/2006/relationships/vmlDrawing" Target="../drawings/vmlDrawing2.vml"/><Relationship Id="rId4" Type="http://schemas.openxmlformats.org/officeDocument/2006/relationships/image" Target="../media/image5.emf"/></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oleObject" Target="../embeddings/Microsoft_Excel_97-2003_Worksheet3.xls"/><Relationship Id="rId2" Type="http://schemas.openxmlformats.org/officeDocument/2006/relationships/slideLayout" Target="../slideLayouts/slideLayout7.xml"/><Relationship Id="rId1" Type="http://schemas.openxmlformats.org/officeDocument/2006/relationships/vmlDrawing" Target="../drawings/vmlDrawing3.vml"/><Relationship Id="rId4" Type="http://schemas.openxmlformats.org/officeDocument/2006/relationships/image" Target="../media/image6.emf"/></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3"/>
          <p:cNvSpPr>
            <a:spLocks noGrp="1" noChangeArrowheads="1"/>
          </p:cNvSpPr>
          <p:nvPr>
            <p:ph type="subTitle" idx="1"/>
          </p:nvPr>
        </p:nvSpPr>
        <p:spPr>
          <a:xfrm>
            <a:off x="928662" y="2786058"/>
            <a:ext cx="7696200" cy="792163"/>
          </a:xfrm>
        </p:spPr>
        <p:txBody>
          <a:bodyPr/>
          <a:lstStyle/>
          <a:p>
            <a:pPr algn="ctr"/>
            <a:r>
              <a:rPr lang="es-MX" sz="4000" u="sng" dirty="0">
                <a:solidFill>
                  <a:schemeClr val="folHlink"/>
                </a:solidFill>
              </a:rPr>
              <a:t>ASIGNATURA</a:t>
            </a:r>
            <a:r>
              <a:rPr lang="es-ES" sz="2400" b="1" dirty="0">
                <a:solidFill>
                  <a:schemeClr val="hlink"/>
                </a:solidFill>
              </a:rPr>
              <a:t>                                                 </a:t>
            </a:r>
          </a:p>
        </p:txBody>
      </p:sp>
      <p:sp>
        <p:nvSpPr>
          <p:cNvPr id="2053" name="Rectangle 5"/>
          <p:cNvSpPr>
            <a:spLocks noChangeArrowheads="1"/>
          </p:cNvSpPr>
          <p:nvPr/>
        </p:nvSpPr>
        <p:spPr bwMode="auto">
          <a:xfrm>
            <a:off x="1979613" y="476250"/>
            <a:ext cx="6183312" cy="641350"/>
          </a:xfrm>
          <a:prstGeom prst="rect">
            <a:avLst/>
          </a:prstGeom>
          <a:noFill/>
          <a:ln w="9525">
            <a:noFill/>
            <a:miter lim="800000"/>
            <a:headEnd/>
            <a:tailEnd/>
          </a:ln>
          <a:effectLst/>
        </p:spPr>
        <p:txBody>
          <a:bodyPr wrap="none">
            <a:spAutoFit/>
          </a:bodyPr>
          <a:lstStyle/>
          <a:p>
            <a:pPr algn="ctr"/>
            <a:r>
              <a:rPr lang="es-ES" b="1">
                <a:solidFill>
                  <a:schemeClr val="hlink"/>
                </a:solidFill>
                <a:effectLst>
                  <a:outerShdw blurRad="38100" dist="38100" dir="2700000" algn="tl">
                    <a:srgbClr val="000000"/>
                  </a:outerShdw>
                </a:effectLst>
                <a:latin typeface="Tahoma" pitchFamily="34" charset="0"/>
              </a:rPr>
              <a:t>UNIVERSIDAD AUTÓNOMA DEL ESTADO DE MÉXICO</a:t>
            </a:r>
          </a:p>
          <a:p>
            <a:pPr algn="ctr"/>
            <a:r>
              <a:rPr lang="es-ES" b="1" i="1">
                <a:solidFill>
                  <a:schemeClr val="hlink"/>
                </a:solidFill>
                <a:effectLst>
                  <a:outerShdw blurRad="38100" dist="38100" dir="2700000" algn="tl">
                    <a:srgbClr val="000000"/>
                  </a:outerShdw>
                </a:effectLst>
                <a:latin typeface="Tahoma" pitchFamily="34" charset="0"/>
              </a:rPr>
              <a:t>CENTRO UNIVERSITARIO UAEM ECATEPEC</a:t>
            </a:r>
            <a:endParaRPr lang="es-MX" b="1" i="1">
              <a:solidFill>
                <a:schemeClr val="hlink"/>
              </a:solidFill>
              <a:effectLst>
                <a:outerShdw blurRad="38100" dist="38100" dir="2700000" algn="tl">
                  <a:srgbClr val="000000"/>
                </a:outerShdw>
              </a:effectLst>
              <a:latin typeface="Tahoma" pitchFamily="34" charset="0"/>
            </a:endParaRPr>
          </a:p>
        </p:txBody>
      </p:sp>
      <p:sp>
        <p:nvSpPr>
          <p:cNvPr id="2054" name="Text Box 6"/>
          <p:cNvSpPr txBox="1">
            <a:spLocks noChangeArrowheads="1"/>
          </p:cNvSpPr>
          <p:nvPr/>
        </p:nvSpPr>
        <p:spPr bwMode="auto">
          <a:xfrm>
            <a:off x="1643042" y="1785926"/>
            <a:ext cx="6373813" cy="641350"/>
          </a:xfrm>
          <a:prstGeom prst="rect">
            <a:avLst/>
          </a:prstGeom>
          <a:noFill/>
          <a:ln w="9525">
            <a:noFill/>
            <a:miter lim="800000"/>
            <a:headEnd/>
            <a:tailEnd/>
          </a:ln>
          <a:effectLst/>
        </p:spPr>
        <p:txBody>
          <a:bodyPr>
            <a:spAutoFit/>
          </a:bodyPr>
          <a:lstStyle/>
          <a:p>
            <a:pPr>
              <a:spcBef>
                <a:spcPct val="50000"/>
              </a:spcBef>
            </a:pPr>
            <a:r>
              <a:rPr lang="es-MX" sz="2800" b="1" dirty="0"/>
              <a:t>LICENCIATURA EN CONTADURÍA</a:t>
            </a:r>
            <a:r>
              <a:rPr lang="es-MX" sz="3600" dirty="0"/>
              <a:t> </a:t>
            </a:r>
          </a:p>
        </p:txBody>
      </p:sp>
      <p:sp>
        <p:nvSpPr>
          <p:cNvPr id="2055" name="Text Box 7"/>
          <p:cNvSpPr txBox="1">
            <a:spLocks noChangeArrowheads="1"/>
          </p:cNvSpPr>
          <p:nvPr/>
        </p:nvSpPr>
        <p:spPr bwMode="auto">
          <a:xfrm>
            <a:off x="785786" y="5286388"/>
            <a:ext cx="6669954" cy="369332"/>
          </a:xfrm>
          <a:prstGeom prst="rect">
            <a:avLst/>
          </a:prstGeom>
          <a:noFill/>
          <a:ln w="9525">
            <a:noFill/>
            <a:miter lim="800000"/>
            <a:headEnd/>
            <a:tailEnd/>
          </a:ln>
          <a:effectLst/>
        </p:spPr>
        <p:txBody>
          <a:bodyPr wrap="square">
            <a:spAutoFit/>
          </a:bodyPr>
          <a:lstStyle/>
          <a:p>
            <a:pPr>
              <a:spcBef>
                <a:spcPct val="50000"/>
              </a:spcBef>
            </a:pPr>
            <a:r>
              <a:rPr lang="es-MX" dirty="0" smtClean="0"/>
              <a:t>Dr. C. en F </a:t>
            </a:r>
            <a:r>
              <a:rPr lang="es-MX" dirty="0"/>
              <a:t>JUAN PEDRO BENÍTEZ GUADARRAMA</a:t>
            </a:r>
          </a:p>
        </p:txBody>
      </p:sp>
      <p:sp>
        <p:nvSpPr>
          <p:cNvPr id="2056" name="Text Box 8"/>
          <p:cNvSpPr txBox="1">
            <a:spLocks noChangeArrowheads="1"/>
          </p:cNvSpPr>
          <p:nvPr/>
        </p:nvSpPr>
        <p:spPr bwMode="auto">
          <a:xfrm>
            <a:off x="7885113" y="6237288"/>
            <a:ext cx="936625" cy="369332"/>
          </a:xfrm>
          <a:prstGeom prst="rect">
            <a:avLst/>
          </a:prstGeom>
          <a:noFill/>
          <a:ln w="9525">
            <a:noFill/>
            <a:miter lim="800000"/>
            <a:headEnd/>
            <a:tailEnd/>
          </a:ln>
          <a:effectLst/>
        </p:spPr>
        <p:txBody>
          <a:bodyPr>
            <a:spAutoFit/>
          </a:bodyPr>
          <a:lstStyle/>
          <a:p>
            <a:pPr>
              <a:spcBef>
                <a:spcPct val="50000"/>
              </a:spcBef>
            </a:pPr>
            <a:r>
              <a:rPr lang="es-MX" dirty="0" smtClean="0">
                <a:solidFill>
                  <a:schemeClr val="hlink"/>
                </a:solidFill>
              </a:rPr>
              <a:t>2016 </a:t>
            </a:r>
            <a:r>
              <a:rPr lang="es-MX" dirty="0" smtClean="0">
                <a:solidFill>
                  <a:schemeClr val="hlink"/>
                </a:solidFill>
              </a:rPr>
              <a:t>B </a:t>
            </a:r>
            <a:endParaRPr lang="es-MX" dirty="0">
              <a:solidFill>
                <a:schemeClr val="hlink"/>
              </a:solidFill>
            </a:endParaRPr>
          </a:p>
        </p:txBody>
      </p:sp>
      <p:sp>
        <p:nvSpPr>
          <p:cNvPr id="2057" name="WordArt 9"/>
          <p:cNvSpPr>
            <a:spLocks noChangeArrowheads="1" noChangeShapeType="1" noTextEdit="1"/>
          </p:cNvSpPr>
          <p:nvPr/>
        </p:nvSpPr>
        <p:spPr bwMode="auto">
          <a:xfrm>
            <a:off x="1115616" y="3645024"/>
            <a:ext cx="7056784" cy="1296864"/>
          </a:xfrm>
          <a:prstGeom prst="rect">
            <a:avLst/>
          </a:prstGeom>
        </p:spPr>
        <p:txBody>
          <a:bodyPr wrap="none" fromWordArt="1">
            <a:prstTxWarp prst="textCanDown">
              <a:avLst>
                <a:gd name="adj" fmla="val 33333"/>
              </a:avLst>
            </a:prstTxWarp>
          </a:bodyPr>
          <a:lstStyle/>
          <a:p>
            <a:pPr algn="ctr"/>
            <a:r>
              <a:rPr lang="es-MX" sz="3600" kern="10" dirty="0" smtClean="0">
                <a:ln w="9525">
                  <a:solidFill>
                    <a:srgbClr val="FF9933"/>
                  </a:solidFill>
                  <a:round/>
                  <a:headEnd/>
                  <a:tailEnd/>
                </a:ln>
                <a:solidFill>
                  <a:srgbClr val="FF9933"/>
                </a:solidFill>
                <a:effectLst>
                  <a:outerShdw dist="45791" dir="2021404" algn="ctr" rotWithShape="0">
                    <a:srgbClr val="B2B2B2">
                      <a:alpha val="80000"/>
                    </a:srgbClr>
                  </a:outerShdw>
                </a:effectLst>
                <a:latin typeface="Times New Roman"/>
                <a:cs typeface="Times New Roman"/>
              </a:rPr>
              <a:t>COSTOS  PREDETERMINADOS</a:t>
            </a:r>
            <a:endParaRPr lang="es-MX" sz="3600" kern="10" dirty="0">
              <a:ln w="9525">
                <a:solidFill>
                  <a:srgbClr val="FF9933"/>
                </a:solidFill>
                <a:round/>
                <a:headEnd/>
                <a:tailEnd/>
              </a:ln>
              <a:solidFill>
                <a:srgbClr val="FF9933"/>
              </a:solidFill>
              <a:effectLst>
                <a:outerShdw dist="45791" dir="2021404" algn="ctr" rotWithShape="0">
                  <a:srgbClr val="B2B2B2">
                    <a:alpha val="80000"/>
                  </a:srgbClr>
                </a:outerShdw>
              </a:effectLst>
              <a:latin typeface="Times New Roman"/>
              <a:cs typeface="Times New Roman"/>
            </a:endParaRPr>
          </a:p>
        </p:txBody>
      </p:sp>
      <p:pic>
        <p:nvPicPr>
          <p:cNvPr id="10" name="Picture 6" descr="uaem"/>
          <p:cNvPicPr>
            <a:picLocks noChangeAspect="1" noChangeArrowheads="1"/>
          </p:cNvPicPr>
          <p:nvPr/>
        </p:nvPicPr>
        <p:blipFill>
          <a:blip r:embed="rId3" cstate="print"/>
          <a:srcRect/>
          <a:stretch>
            <a:fillRect/>
          </a:stretch>
        </p:blipFill>
        <p:spPr bwMode="auto">
          <a:xfrm>
            <a:off x="214282" y="285728"/>
            <a:ext cx="1585913" cy="1500187"/>
          </a:xfrm>
          <a:prstGeom prst="rect">
            <a:avLst/>
          </a:prstGeom>
          <a:noFill/>
          <a:ln w="9525">
            <a:noFill/>
            <a:miter lim="800000"/>
            <a:headEnd/>
            <a:tailEnd/>
          </a:ln>
        </p:spPr>
      </p:pic>
      <p:sp>
        <p:nvSpPr>
          <p:cNvPr id="11" name="10 CuadroTexto"/>
          <p:cNvSpPr txBox="1"/>
          <p:nvPr/>
        </p:nvSpPr>
        <p:spPr>
          <a:xfrm>
            <a:off x="971600" y="5949280"/>
            <a:ext cx="3214710" cy="369332"/>
          </a:xfrm>
          <a:prstGeom prst="rect">
            <a:avLst/>
          </a:prstGeom>
          <a:noFill/>
        </p:spPr>
        <p:txBody>
          <a:bodyPr wrap="square" rtlCol="0">
            <a:spAutoFit/>
          </a:bodyPr>
          <a:lstStyle/>
          <a:p>
            <a:r>
              <a:rPr lang="es-MX" dirty="0" smtClean="0"/>
              <a:t>NUMERO DE CREDITOS : 7</a:t>
            </a:r>
            <a:endParaRPr lang="es-MX" dirty="0"/>
          </a:p>
        </p:txBody>
      </p:sp>
      <p:pic>
        <p:nvPicPr>
          <p:cNvPr id="44646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31107" y="1785926"/>
            <a:ext cx="1210939" cy="15121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ox(in)">
                                      <p:cBhvr>
                                        <p:cTn id="7"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802" name="Rectangle 2"/>
          <p:cNvSpPr>
            <a:spLocks noGrp="1" noChangeArrowheads="1"/>
          </p:cNvSpPr>
          <p:nvPr>
            <p:ph type="subTitle" idx="1"/>
          </p:nvPr>
        </p:nvSpPr>
        <p:spPr>
          <a:xfrm>
            <a:off x="642910" y="1285860"/>
            <a:ext cx="8143932" cy="5143536"/>
          </a:xfrm>
        </p:spPr>
        <p:txBody>
          <a:bodyPr>
            <a:normAutofit/>
          </a:bodyPr>
          <a:lstStyle/>
          <a:p>
            <a:pPr eaLnBrk="1" hangingPunct="1">
              <a:defRPr/>
            </a:pPr>
            <a:endParaRPr lang="es-MX" sz="8800" b="1" u="sng" dirty="0" smtClean="0"/>
          </a:p>
          <a:p>
            <a:pPr algn="ctr" eaLnBrk="1" hangingPunct="1">
              <a:defRPr/>
            </a:pPr>
            <a:r>
              <a:rPr lang="es-MX" sz="8800" b="1" u="sng" dirty="0" smtClean="0">
                <a:solidFill>
                  <a:srgbClr val="FF0000"/>
                </a:solidFill>
              </a:rPr>
              <a:t>MATERIA </a:t>
            </a:r>
          </a:p>
          <a:p>
            <a:pPr algn="ctr" eaLnBrk="1" hangingPunct="1">
              <a:defRPr/>
            </a:pPr>
            <a:r>
              <a:rPr lang="es-MX" sz="8800" b="1" u="sng" dirty="0" smtClean="0">
                <a:solidFill>
                  <a:srgbClr val="FF0000"/>
                </a:solidFill>
              </a:rPr>
              <a:t>PRIMA</a:t>
            </a:r>
            <a:endParaRPr lang="es-MX" sz="8800" dirty="0" smtClean="0">
              <a:solidFill>
                <a:srgbClr val="FF0000"/>
              </a:solidFill>
            </a:endParaRPr>
          </a:p>
        </p:txBody>
      </p:sp>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ChangeArrowheads="1"/>
          </p:cNvSpPr>
          <p:nvPr>
            <p:ph type="subTitle" idx="1"/>
          </p:nvPr>
        </p:nvSpPr>
        <p:spPr>
          <a:xfrm>
            <a:off x="785786" y="500042"/>
            <a:ext cx="7312047" cy="4232288"/>
          </a:xfrm>
        </p:spPr>
        <p:txBody>
          <a:bodyPr/>
          <a:lstStyle/>
          <a:p>
            <a:pPr algn="just" eaLnBrk="1" hangingPunct="1">
              <a:defRPr/>
            </a:pPr>
            <a:r>
              <a:rPr lang="es-MX" b="1" u="sng" dirty="0" smtClean="0">
                <a:solidFill>
                  <a:srgbClr val="FF0000"/>
                </a:solidFill>
              </a:rPr>
              <a:t>MATERIA PRIMA</a:t>
            </a:r>
            <a:r>
              <a:rPr lang="es-MX" dirty="0" smtClean="0">
                <a:solidFill>
                  <a:srgbClr val="FF0000"/>
                </a:solidFill>
              </a:rPr>
              <a:t>:</a:t>
            </a:r>
            <a:r>
              <a:rPr lang="es-MX" dirty="0" smtClean="0"/>
              <a:t> Es un producto material que tiene que ser transformado antes de ser vendido a los consumidores.</a:t>
            </a:r>
          </a:p>
          <a:p>
            <a:pPr algn="just" eaLnBrk="1" hangingPunct="1">
              <a:defRPr/>
            </a:pPr>
            <a:endParaRPr lang="es-MX" dirty="0" smtClean="0"/>
          </a:p>
          <a:p>
            <a:pPr algn="just" eaLnBrk="1" hangingPunct="1">
              <a:defRPr/>
            </a:pPr>
            <a:r>
              <a:rPr lang="es-MX" b="1" u="sng" dirty="0" smtClean="0">
                <a:solidFill>
                  <a:srgbClr val="FF0000"/>
                </a:solidFill>
              </a:rPr>
              <a:t>MATERIALES</a:t>
            </a:r>
            <a:r>
              <a:rPr lang="es-MX" dirty="0" smtClean="0">
                <a:solidFill>
                  <a:srgbClr val="FF0000"/>
                </a:solidFill>
              </a:rPr>
              <a:t>:</a:t>
            </a:r>
            <a:r>
              <a:rPr lang="es-MX" dirty="0" smtClean="0"/>
              <a:t> formado por materia, conjunto de instrumentos, herramientas o maquinas necesarios para la explotación en una industria. (utensilios, refacciones, grasas, lubricantes, combustibles )</a:t>
            </a:r>
            <a:endParaRPr lang="es-ES" dirty="0" smtClean="0"/>
          </a:p>
        </p:txBody>
      </p:sp>
      <p:sp>
        <p:nvSpPr>
          <p:cNvPr id="60419" name="Text Box 3"/>
          <p:cNvSpPr txBox="1">
            <a:spLocks noChangeArrowheads="1"/>
          </p:cNvSpPr>
          <p:nvPr/>
        </p:nvSpPr>
        <p:spPr bwMode="auto">
          <a:xfrm>
            <a:off x="7164388" y="6021388"/>
            <a:ext cx="1439862" cy="366712"/>
          </a:xfrm>
          <a:prstGeom prst="rect">
            <a:avLst/>
          </a:prstGeom>
          <a:noFill/>
          <a:ln w="9525">
            <a:noFill/>
            <a:miter lim="800000"/>
            <a:headEnd/>
            <a:tailEnd/>
          </a:ln>
        </p:spPr>
        <p:txBody>
          <a:bodyPr>
            <a:spAutoFit/>
          </a:bodyPr>
          <a:lstStyle/>
          <a:p>
            <a:pPr>
              <a:spcBef>
                <a:spcPct val="50000"/>
              </a:spcBef>
            </a:pPr>
            <a:r>
              <a:rPr lang="es-MX" dirty="0">
                <a:solidFill>
                  <a:srgbClr val="FF0000"/>
                </a:solidFill>
                <a:latin typeface="Tahoma" pitchFamily="34" charset="0"/>
              </a:rPr>
              <a:t>NIF C4 P11</a:t>
            </a:r>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ctrTitle"/>
          </p:nvPr>
        </p:nvSpPr>
        <p:spPr>
          <a:xfrm>
            <a:off x="1066800" y="125413"/>
            <a:ext cx="7086600" cy="1431925"/>
          </a:xfrm>
        </p:spPr>
        <p:txBody>
          <a:bodyPr/>
          <a:lstStyle/>
          <a:p>
            <a:pPr eaLnBrk="1" hangingPunct="1">
              <a:defRPr/>
            </a:pPr>
            <a:r>
              <a:rPr lang="es-MX" sz="2400" smtClean="0">
                <a:solidFill>
                  <a:srgbClr val="FF0000"/>
                </a:solidFill>
              </a:rPr>
              <a:t>Normas  que rigen la contabilización y control de la materia prima y materiales</a:t>
            </a:r>
            <a:endParaRPr lang="es-ES" sz="2400" smtClean="0">
              <a:solidFill>
                <a:srgbClr val="FF0000"/>
              </a:solidFill>
            </a:endParaRPr>
          </a:p>
        </p:txBody>
      </p:sp>
      <p:sp>
        <p:nvSpPr>
          <p:cNvPr id="40963" name="Rectangle 3"/>
          <p:cNvSpPr>
            <a:spLocks noGrp="1" noChangeArrowheads="1"/>
          </p:cNvSpPr>
          <p:nvPr>
            <p:ph type="subTitle" idx="1"/>
          </p:nvPr>
        </p:nvSpPr>
        <p:spPr>
          <a:xfrm>
            <a:off x="395288" y="1412875"/>
            <a:ext cx="8351837" cy="5184775"/>
          </a:xfrm>
        </p:spPr>
        <p:txBody>
          <a:bodyPr>
            <a:normAutofit/>
          </a:bodyPr>
          <a:lstStyle/>
          <a:p>
            <a:pPr marL="609600" indent="-609600" algn="just" eaLnBrk="1" hangingPunct="1">
              <a:lnSpc>
                <a:spcPct val="90000"/>
              </a:lnSpc>
              <a:buFont typeface="Wingdings" pitchFamily="2" charset="2"/>
              <a:buAutoNum type="arabicPeriod"/>
              <a:defRPr/>
            </a:pPr>
            <a:r>
              <a:rPr lang="es-MX" sz="2400" smtClean="0"/>
              <a:t>Todas las transacciones que impliquen compra, recepción, almacenaje y consumo de materias primas o materiales, deberán ser autorizadas por funcionario o ejecutivo responsable, basados en pedidos expresos.</a:t>
            </a:r>
          </a:p>
          <a:p>
            <a:pPr marL="609600" indent="-609600" algn="just" eaLnBrk="1" hangingPunct="1">
              <a:lnSpc>
                <a:spcPct val="90000"/>
              </a:lnSpc>
              <a:buFont typeface="Wingdings" pitchFamily="2" charset="2"/>
              <a:buAutoNum type="arabicPeriod"/>
              <a:defRPr/>
            </a:pPr>
            <a:endParaRPr lang="es-MX" sz="2400" smtClean="0"/>
          </a:p>
          <a:p>
            <a:pPr marL="609600" indent="-609600" algn="just" eaLnBrk="1" hangingPunct="1">
              <a:lnSpc>
                <a:spcPct val="90000"/>
              </a:lnSpc>
              <a:buFont typeface="Wingdings" pitchFamily="2" charset="2"/>
              <a:buAutoNum type="arabicPeriod"/>
              <a:defRPr/>
            </a:pPr>
            <a:r>
              <a:rPr lang="es-MX" sz="2400" smtClean="0"/>
              <a:t>Todos los movimientos de entrada y salida de materiales y entregas a producción, deberán intervenir por lo menos dos personas, a fin de evitar fraudes, robos o malversaciones.</a:t>
            </a:r>
          </a:p>
          <a:p>
            <a:pPr marL="609600" indent="-609600" algn="just" eaLnBrk="1" hangingPunct="1">
              <a:lnSpc>
                <a:spcPct val="90000"/>
              </a:lnSpc>
              <a:buFont typeface="Wingdings" pitchFamily="2" charset="2"/>
              <a:buAutoNum type="arabicPeriod"/>
              <a:defRPr/>
            </a:pPr>
            <a:endParaRPr lang="es-MX" sz="2400" smtClean="0"/>
          </a:p>
          <a:p>
            <a:pPr marL="609600" indent="-609600" algn="just" eaLnBrk="1" hangingPunct="1">
              <a:lnSpc>
                <a:spcPct val="90000"/>
              </a:lnSpc>
              <a:buFont typeface="Wingdings" pitchFamily="2" charset="2"/>
              <a:buAutoNum type="arabicPeriod"/>
              <a:defRPr/>
            </a:pPr>
            <a:r>
              <a:rPr lang="es-MX" sz="2400" smtClean="0"/>
              <a:t>Todas las materias primas o materiales cuyo empleo no sea de manera inmediata en la producción, deberán estar almacenados en lugar seguro y bajo una adecuada vigilancia.</a:t>
            </a:r>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ctrTitle"/>
          </p:nvPr>
        </p:nvSpPr>
        <p:spPr>
          <a:xfrm>
            <a:off x="1066800" y="125413"/>
            <a:ext cx="7086600" cy="1431925"/>
          </a:xfrm>
        </p:spPr>
        <p:txBody>
          <a:bodyPr/>
          <a:lstStyle/>
          <a:p>
            <a:pPr eaLnBrk="1" hangingPunct="1">
              <a:defRPr/>
            </a:pPr>
            <a:r>
              <a:rPr lang="es-MX" sz="2400" smtClean="0">
                <a:solidFill>
                  <a:srgbClr val="FF0000"/>
                </a:solidFill>
              </a:rPr>
              <a:t>Normas que rigen la contabilización y control de la materia prima y materiales</a:t>
            </a:r>
            <a:endParaRPr lang="es-ES" sz="2400" smtClean="0">
              <a:solidFill>
                <a:srgbClr val="FF0000"/>
              </a:solidFill>
            </a:endParaRPr>
          </a:p>
        </p:txBody>
      </p:sp>
      <p:sp>
        <p:nvSpPr>
          <p:cNvPr id="90115" name="Rectangle 3"/>
          <p:cNvSpPr>
            <a:spLocks noGrp="1" noChangeArrowheads="1"/>
          </p:cNvSpPr>
          <p:nvPr>
            <p:ph type="subTitle" idx="1"/>
          </p:nvPr>
        </p:nvSpPr>
        <p:spPr>
          <a:xfrm>
            <a:off x="539750" y="1557338"/>
            <a:ext cx="8280400" cy="5300662"/>
          </a:xfrm>
        </p:spPr>
        <p:txBody>
          <a:bodyPr>
            <a:normAutofit/>
          </a:bodyPr>
          <a:lstStyle/>
          <a:p>
            <a:pPr marL="609600" indent="-609600" algn="l" eaLnBrk="1" hangingPunct="1">
              <a:lnSpc>
                <a:spcPct val="90000"/>
              </a:lnSpc>
              <a:buFont typeface="Wingdings" pitchFamily="2" charset="2"/>
              <a:buAutoNum type="arabicPeriod" startAt="4"/>
              <a:defRPr/>
            </a:pPr>
            <a:r>
              <a:rPr lang="es-MX" sz="2400" dirty="0" smtClean="0"/>
              <a:t>Tanto la clase como la cantidad de materia prima empleada en los departamentos productivos o en la producción de una orden determinada, deberán ser fácilmente asequibles.</a:t>
            </a:r>
          </a:p>
          <a:p>
            <a:pPr marL="609600" indent="-609600" algn="l" eaLnBrk="1" hangingPunct="1">
              <a:lnSpc>
                <a:spcPct val="90000"/>
              </a:lnSpc>
              <a:buFont typeface="Wingdings" pitchFamily="2" charset="2"/>
              <a:buAutoNum type="arabicPeriod" startAt="4"/>
              <a:defRPr/>
            </a:pPr>
            <a:endParaRPr lang="es-MX" sz="2400" dirty="0" smtClean="0"/>
          </a:p>
          <a:p>
            <a:pPr marL="609600" indent="-609600" algn="l" eaLnBrk="1" hangingPunct="1">
              <a:lnSpc>
                <a:spcPct val="90000"/>
              </a:lnSpc>
              <a:buFont typeface="Wingdings" pitchFamily="2" charset="2"/>
              <a:buAutoNum type="arabicPeriod" startAt="4"/>
              <a:defRPr/>
            </a:pPr>
            <a:r>
              <a:rPr lang="es-MX" sz="2400" dirty="0" smtClean="0"/>
              <a:t>En cualquier momento, deberá poderse averiguar, contar y verificar las cantidades y valores de toda la materia prima y materiales que haya existencia.</a:t>
            </a:r>
          </a:p>
          <a:p>
            <a:pPr marL="609600" indent="-609600" algn="l" eaLnBrk="1" hangingPunct="1">
              <a:lnSpc>
                <a:spcPct val="90000"/>
              </a:lnSpc>
              <a:buFont typeface="Wingdings" pitchFamily="2" charset="2"/>
              <a:buAutoNum type="arabicPeriod" startAt="4"/>
              <a:defRPr/>
            </a:pPr>
            <a:endParaRPr lang="es-MX" sz="2400" dirty="0" smtClean="0"/>
          </a:p>
          <a:p>
            <a:pPr marL="609600" indent="-609600" algn="l" eaLnBrk="1" hangingPunct="1">
              <a:lnSpc>
                <a:spcPct val="90000"/>
              </a:lnSpc>
              <a:buFont typeface="Wingdings" pitchFamily="2" charset="2"/>
              <a:buAutoNum type="arabicPeriod" startAt="4"/>
              <a:defRPr/>
            </a:pPr>
            <a:r>
              <a:rPr lang="es-MX" sz="2400" dirty="0" smtClean="0"/>
              <a:t>Todas las cuentas de costos y de inventarios que se relacionen con las materias primas y materiales deberá, ser susceptibles de comprobación en cuanto a la exactitud de sus totales por medio de cuentas principales en el mayor general</a:t>
            </a:r>
            <a:endParaRPr lang="es-ES" sz="2400" dirty="0" smtClean="0"/>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3"/>
          <p:cNvSpPr>
            <a:spLocks noGrp="1" noChangeArrowheads="1"/>
          </p:cNvSpPr>
          <p:nvPr>
            <p:ph type="subTitle" idx="1"/>
          </p:nvPr>
        </p:nvSpPr>
        <p:spPr>
          <a:xfrm>
            <a:off x="250825" y="260350"/>
            <a:ext cx="8642350" cy="576263"/>
          </a:xfrm>
          <a:ln>
            <a:solidFill>
              <a:schemeClr val="tx2"/>
            </a:solidFill>
          </a:ln>
        </p:spPr>
        <p:txBody>
          <a:bodyPr/>
          <a:lstStyle/>
          <a:p>
            <a:pPr eaLnBrk="1" hangingPunct="1">
              <a:defRPr/>
            </a:pPr>
            <a:r>
              <a:rPr lang="es-MX" smtClean="0">
                <a:solidFill>
                  <a:srgbClr val="FF0000"/>
                </a:solidFill>
              </a:rPr>
              <a:t>Secuencia de compras de materias primas</a:t>
            </a:r>
            <a:endParaRPr lang="es-ES" smtClean="0">
              <a:solidFill>
                <a:srgbClr val="FF0000"/>
              </a:solidFill>
            </a:endParaRPr>
          </a:p>
        </p:txBody>
      </p:sp>
      <p:sp>
        <p:nvSpPr>
          <p:cNvPr id="63491" name="Rectangle 4"/>
          <p:cNvSpPr>
            <a:spLocks noChangeArrowheads="1"/>
          </p:cNvSpPr>
          <p:nvPr/>
        </p:nvSpPr>
        <p:spPr bwMode="auto">
          <a:xfrm>
            <a:off x="3276600" y="1123950"/>
            <a:ext cx="2374900" cy="792163"/>
          </a:xfrm>
          <a:prstGeom prst="rect">
            <a:avLst/>
          </a:prstGeom>
          <a:noFill/>
          <a:ln w="9525">
            <a:solidFill>
              <a:schemeClr val="tx2"/>
            </a:solidFill>
            <a:miter lim="800000"/>
            <a:headEnd/>
            <a:tailEnd/>
          </a:ln>
        </p:spPr>
        <p:txBody>
          <a:bodyPr wrap="none" anchor="ctr"/>
          <a:lstStyle/>
          <a:p>
            <a:pPr algn="ctr"/>
            <a:r>
              <a:rPr lang="es-MX">
                <a:latin typeface="Tahoma" pitchFamily="34" charset="0"/>
              </a:rPr>
              <a:t>Departamentos</a:t>
            </a:r>
          </a:p>
          <a:p>
            <a:pPr algn="ctr"/>
            <a:r>
              <a:rPr lang="es-MX">
                <a:latin typeface="Tahoma" pitchFamily="34" charset="0"/>
              </a:rPr>
              <a:t>O</a:t>
            </a:r>
          </a:p>
          <a:p>
            <a:pPr algn="ctr"/>
            <a:r>
              <a:rPr lang="es-MX">
                <a:latin typeface="Tahoma" pitchFamily="34" charset="0"/>
              </a:rPr>
              <a:t>Secciones fábrica</a:t>
            </a:r>
            <a:endParaRPr lang="es-ES">
              <a:latin typeface="Tahoma" pitchFamily="34" charset="0"/>
            </a:endParaRPr>
          </a:p>
        </p:txBody>
      </p:sp>
      <p:sp>
        <p:nvSpPr>
          <p:cNvPr id="63492" name="Rectangle 5"/>
          <p:cNvSpPr>
            <a:spLocks noChangeArrowheads="1"/>
          </p:cNvSpPr>
          <p:nvPr/>
        </p:nvSpPr>
        <p:spPr bwMode="auto">
          <a:xfrm>
            <a:off x="466725" y="5805488"/>
            <a:ext cx="2376488" cy="792162"/>
          </a:xfrm>
          <a:prstGeom prst="rect">
            <a:avLst/>
          </a:prstGeom>
          <a:noFill/>
          <a:ln w="9525">
            <a:solidFill>
              <a:schemeClr val="tx2"/>
            </a:solidFill>
            <a:miter lim="800000"/>
            <a:headEnd/>
            <a:tailEnd/>
          </a:ln>
        </p:spPr>
        <p:txBody>
          <a:bodyPr wrap="none" anchor="ctr"/>
          <a:lstStyle/>
          <a:p>
            <a:pPr algn="ctr"/>
            <a:r>
              <a:rPr lang="es-MX">
                <a:latin typeface="Tahoma" pitchFamily="34" charset="0"/>
              </a:rPr>
              <a:t>Envío a:</a:t>
            </a:r>
          </a:p>
          <a:p>
            <a:pPr algn="ctr"/>
            <a:r>
              <a:rPr lang="es-MX">
                <a:latin typeface="Tahoma" pitchFamily="34" charset="0"/>
              </a:rPr>
              <a:t>departamentos</a:t>
            </a:r>
            <a:endParaRPr lang="es-ES">
              <a:latin typeface="Tahoma" pitchFamily="34" charset="0"/>
            </a:endParaRPr>
          </a:p>
        </p:txBody>
      </p:sp>
      <p:sp>
        <p:nvSpPr>
          <p:cNvPr id="63493" name="Rectangle 6"/>
          <p:cNvSpPr>
            <a:spLocks noChangeArrowheads="1"/>
          </p:cNvSpPr>
          <p:nvPr/>
        </p:nvSpPr>
        <p:spPr bwMode="auto">
          <a:xfrm>
            <a:off x="3275013" y="5805488"/>
            <a:ext cx="2376487" cy="792162"/>
          </a:xfrm>
          <a:prstGeom prst="rect">
            <a:avLst/>
          </a:prstGeom>
          <a:noFill/>
          <a:ln w="9525">
            <a:solidFill>
              <a:schemeClr val="tx2"/>
            </a:solidFill>
            <a:miter lim="800000"/>
            <a:headEnd/>
            <a:tailEnd/>
          </a:ln>
        </p:spPr>
        <p:txBody>
          <a:bodyPr wrap="none" anchor="ctr"/>
          <a:lstStyle/>
          <a:p>
            <a:pPr algn="ctr"/>
            <a:r>
              <a:rPr lang="es-MX">
                <a:latin typeface="Tahoma" pitchFamily="34" charset="0"/>
              </a:rPr>
              <a:t>Informe de</a:t>
            </a:r>
          </a:p>
          <a:p>
            <a:pPr algn="ctr"/>
            <a:r>
              <a:rPr lang="es-MX">
                <a:latin typeface="Tahoma" pitchFamily="34" charset="0"/>
              </a:rPr>
              <a:t>Recepción</a:t>
            </a:r>
            <a:endParaRPr lang="es-ES">
              <a:latin typeface="Tahoma" pitchFamily="34" charset="0"/>
            </a:endParaRPr>
          </a:p>
        </p:txBody>
      </p:sp>
      <p:sp>
        <p:nvSpPr>
          <p:cNvPr id="63494" name="Rectangle 7"/>
          <p:cNvSpPr>
            <a:spLocks noChangeArrowheads="1"/>
          </p:cNvSpPr>
          <p:nvPr/>
        </p:nvSpPr>
        <p:spPr bwMode="auto">
          <a:xfrm>
            <a:off x="6372225" y="5734050"/>
            <a:ext cx="2376488" cy="792163"/>
          </a:xfrm>
          <a:prstGeom prst="rect">
            <a:avLst/>
          </a:prstGeom>
          <a:noFill/>
          <a:ln w="9525">
            <a:solidFill>
              <a:schemeClr val="tx2"/>
            </a:solidFill>
            <a:miter lim="800000"/>
            <a:headEnd/>
            <a:tailEnd/>
          </a:ln>
        </p:spPr>
        <p:txBody>
          <a:bodyPr wrap="none" anchor="ctr"/>
          <a:lstStyle/>
          <a:p>
            <a:pPr algn="ctr"/>
            <a:r>
              <a:rPr lang="es-MX">
                <a:latin typeface="Tahoma" pitchFamily="34" charset="0"/>
              </a:rPr>
              <a:t>pagos</a:t>
            </a:r>
            <a:endParaRPr lang="es-ES">
              <a:latin typeface="Tahoma" pitchFamily="34" charset="0"/>
            </a:endParaRPr>
          </a:p>
        </p:txBody>
      </p:sp>
      <p:sp>
        <p:nvSpPr>
          <p:cNvPr id="63495" name="Rectangle 8"/>
          <p:cNvSpPr>
            <a:spLocks noChangeArrowheads="1"/>
          </p:cNvSpPr>
          <p:nvPr/>
        </p:nvSpPr>
        <p:spPr bwMode="auto">
          <a:xfrm>
            <a:off x="3276600" y="1916113"/>
            <a:ext cx="2374900" cy="792162"/>
          </a:xfrm>
          <a:prstGeom prst="rect">
            <a:avLst/>
          </a:prstGeom>
          <a:noFill/>
          <a:ln w="9525">
            <a:solidFill>
              <a:schemeClr val="tx2"/>
            </a:solidFill>
            <a:miter lim="800000"/>
            <a:headEnd/>
            <a:tailEnd/>
          </a:ln>
        </p:spPr>
        <p:txBody>
          <a:bodyPr wrap="none" anchor="ctr"/>
          <a:lstStyle/>
          <a:p>
            <a:pPr algn="ctr"/>
            <a:r>
              <a:rPr lang="es-MX">
                <a:latin typeface="Tahoma" pitchFamily="34" charset="0"/>
              </a:rPr>
              <a:t>Requisición de</a:t>
            </a:r>
          </a:p>
          <a:p>
            <a:pPr algn="ctr"/>
            <a:r>
              <a:rPr lang="es-MX">
                <a:latin typeface="Tahoma" pitchFamily="34" charset="0"/>
              </a:rPr>
              <a:t>compra</a:t>
            </a:r>
            <a:endParaRPr lang="es-ES">
              <a:latin typeface="Tahoma" pitchFamily="34" charset="0"/>
            </a:endParaRPr>
          </a:p>
        </p:txBody>
      </p:sp>
      <p:sp>
        <p:nvSpPr>
          <p:cNvPr id="63496" name="Rectangle 10"/>
          <p:cNvSpPr>
            <a:spLocks noChangeArrowheads="1"/>
          </p:cNvSpPr>
          <p:nvPr/>
        </p:nvSpPr>
        <p:spPr bwMode="auto">
          <a:xfrm>
            <a:off x="3276600" y="3141663"/>
            <a:ext cx="2374900" cy="792162"/>
          </a:xfrm>
          <a:prstGeom prst="rect">
            <a:avLst/>
          </a:prstGeom>
          <a:noFill/>
          <a:ln w="9525">
            <a:solidFill>
              <a:schemeClr val="tx2"/>
            </a:solidFill>
            <a:miter lim="800000"/>
            <a:headEnd/>
            <a:tailEnd/>
          </a:ln>
        </p:spPr>
        <p:txBody>
          <a:bodyPr wrap="none" anchor="ctr"/>
          <a:lstStyle/>
          <a:p>
            <a:pPr algn="ctr"/>
            <a:r>
              <a:rPr lang="es-MX">
                <a:latin typeface="Tahoma" pitchFamily="34" charset="0"/>
              </a:rPr>
              <a:t>departamento de</a:t>
            </a:r>
          </a:p>
          <a:p>
            <a:pPr algn="ctr"/>
            <a:r>
              <a:rPr lang="es-MX">
                <a:latin typeface="Tahoma" pitchFamily="34" charset="0"/>
              </a:rPr>
              <a:t>compras</a:t>
            </a:r>
            <a:endParaRPr lang="es-ES">
              <a:latin typeface="Tahoma" pitchFamily="34" charset="0"/>
            </a:endParaRPr>
          </a:p>
        </p:txBody>
      </p:sp>
      <p:sp>
        <p:nvSpPr>
          <p:cNvPr id="63497" name="Rectangle 11"/>
          <p:cNvSpPr>
            <a:spLocks noChangeArrowheads="1"/>
          </p:cNvSpPr>
          <p:nvPr/>
        </p:nvSpPr>
        <p:spPr bwMode="auto">
          <a:xfrm>
            <a:off x="3276600" y="3933825"/>
            <a:ext cx="2374900" cy="792163"/>
          </a:xfrm>
          <a:prstGeom prst="rect">
            <a:avLst/>
          </a:prstGeom>
          <a:noFill/>
          <a:ln w="9525">
            <a:solidFill>
              <a:schemeClr val="tx2"/>
            </a:solidFill>
            <a:miter lim="800000"/>
            <a:headEnd/>
            <a:tailEnd/>
          </a:ln>
        </p:spPr>
        <p:txBody>
          <a:bodyPr wrap="none" anchor="ctr"/>
          <a:lstStyle/>
          <a:p>
            <a:pPr algn="ctr"/>
            <a:r>
              <a:rPr lang="es-MX">
                <a:latin typeface="Tahoma" pitchFamily="34" charset="0"/>
              </a:rPr>
              <a:t>pedido</a:t>
            </a:r>
            <a:endParaRPr lang="es-ES">
              <a:latin typeface="Tahoma" pitchFamily="34" charset="0"/>
            </a:endParaRPr>
          </a:p>
        </p:txBody>
      </p:sp>
      <p:sp>
        <p:nvSpPr>
          <p:cNvPr id="63498" name="Rectangle 12"/>
          <p:cNvSpPr>
            <a:spLocks noChangeArrowheads="1"/>
          </p:cNvSpPr>
          <p:nvPr/>
        </p:nvSpPr>
        <p:spPr bwMode="auto">
          <a:xfrm>
            <a:off x="3276600" y="5013325"/>
            <a:ext cx="2374900" cy="792163"/>
          </a:xfrm>
          <a:prstGeom prst="rect">
            <a:avLst/>
          </a:prstGeom>
          <a:noFill/>
          <a:ln w="9525">
            <a:solidFill>
              <a:schemeClr val="tx2"/>
            </a:solidFill>
            <a:miter lim="800000"/>
            <a:headEnd/>
            <a:tailEnd/>
          </a:ln>
        </p:spPr>
        <p:txBody>
          <a:bodyPr wrap="none" anchor="ctr"/>
          <a:lstStyle/>
          <a:p>
            <a:pPr algn="ctr"/>
            <a:r>
              <a:rPr lang="es-MX">
                <a:latin typeface="Tahoma" pitchFamily="34" charset="0"/>
              </a:rPr>
              <a:t>Almacenes</a:t>
            </a:r>
          </a:p>
          <a:p>
            <a:pPr algn="ctr"/>
            <a:r>
              <a:rPr lang="es-MX">
                <a:latin typeface="Tahoma" pitchFamily="34" charset="0"/>
              </a:rPr>
              <a:t>recepción</a:t>
            </a:r>
            <a:endParaRPr lang="es-ES">
              <a:latin typeface="Tahoma" pitchFamily="34" charset="0"/>
            </a:endParaRPr>
          </a:p>
        </p:txBody>
      </p:sp>
      <p:sp>
        <p:nvSpPr>
          <p:cNvPr id="63499" name="Rectangle 13"/>
          <p:cNvSpPr>
            <a:spLocks noChangeArrowheads="1"/>
          </p:cNvSpPr>
          <p:nvPr/>
        </p:nvSpPr>
        <p:spPr bwMode="auto">
          <a:xfrm>
            <a:off x="466725" y="5013325"/>
            <a:ext cx="2376488" cy="792163"/>
          </a:xfrm>
          <a:prstGeom prst="rect">
            <a:avLst/>
          </a:prstGeom>
          <a:noFill/>
          <a:ln w="9525">
            <a:solidFill>
              <a:schemeClr val="tx2"/>
            </a:solidFill>
            <a:miter lim="800000"/>
            <a:headEnd/>
            <a:tailEnd/>
          </a:ln>
        </p:spPr>
        <p:txBody>
          <a:bodyPr wrap="none" anchor="ctr"/>
          <a:lstStyle/>
          <a:p>
            <a:pPr algn="ctr"/>
            <a:r>
              <a:rPr lang="es-MX">
                <a:latin typeface="Tahoma" pitchFamily="34" charset="0"/>
              </a:rPr>
              <a:t>almacenaje</a:t>
            </a:r>
            <a:endParaRPr lang="es-ES">
              <a:latin typeface="Tahoma" pitchFamily="34" charset="0"/>
            </a:endParaRPr>
          </a:p>
        </p:txBody>
      </p:sp>
      <p:sp>
        <p:nvSpPr>
          <p:cNvPr id="63500" name="Rectangle 14"/>
          <p:cNvSpPr>
            <a:spLocks noChangeArrowheads="1"/>
          </p:cNvSpPr>
          <p:nvPr/>
        </p:nvSpPr>
        <p:spPr bwMode="auto">
          <a:xfrm>
            <a:off x="466725" y="3933825"/>
            <a:ext cx="2376488" cy="792163"/>
          </a:xfrm>
          <a:prstGeom prst="rect">
            <a:avLst/>
          </a:prstGeom>
          <a:noFill/>
          <a:ln w="9525">
            <a:solidFill>
              <a:schemeClr val="tx2"/>
            </a:solidFill>
            <a:miter lim="800000"/>
            <a:headEnd/>
            <a:tailEnd/>
          </a:ln>
        </p:spPr>
        <p:txBody>
          <a:bodyPr wrap="none" anchor="ctr"/>
          <a:lstStyle/>
          <a:p>
            <a:pPr algn="ctr"/>
            <a:r>
              <a:rPr lang="es-MX">
                <a:latin typeface="Tahoma" pitchFamily="34" charset="0"/>
              </a:rPr>
              <a:t>cotizaciones</a:t>
            </a:r>
            <a:endParaRPr lang="es-ES">
              <a:latin typeface="Tahoma" pitchFamily="34" charset="0"/>
            </a:endParaRPr>
          </a:p>
        </p:txBody>
      </p:sp>
      <p:sp>
        <p:nvSpPr>
          <p:cNvPr id="63501" name="Rectangle 15"/>
          <p:cNvSpPr>
            <a:spLocks noChangeArrowheads="1"/>
          </p:cNvSpPr>
          <p:nvPr/>
        </p:nvSpPr>
        <p:spPr bwMode="auto">
          <a:xfrm>
            <a:off x="466725" y="3141663"/>
            <a:ext cx="2376488" cy="792162"/>
          </a:xfrm>
          <a:prstGeom prst="rect">
            <a:avLst/>
          </a:prstGeom>
          <a:noFill/>
          <a:ln w="9525">
            <a:solidFill>
              <a:schemeClr val="tx2"/>
            </a:solidFill>
            <a:miter lim="800000"/>
            <a:headEnd/>
            <a:tailEnd/>
          </a:ln>
        </p:spPr>
        <p:txBody>
          <a:bodyPr wrap="none" anchor="ctr"/>
          <a:lstStyle/>
          <a:p>
            <a:pPr algn="ctr"/>
            <a:r>
              <a:rPr lang="es-MX">
                <a:latin typeface="Tahoma" pitchFamily="34" charset="0"/>
              </a:rPr>
              <a:t>proveedores</a:t>
            </a:r>
            <a:endParaRPr lang="es-ES">
              <a:latin typeface="Tahoma" pitchFamily="34" charset="0"/>
            </a:endParaRPr>
          </a:p>
        </p:txBody>
      </p:sp>
      <p:sp>
        <p:nvSpPr>
          <p:cNvPr id="63502" name="Rectangle 16"/>
          <p:cNvSpPr>
            <a:spLocks noChangeArrowheads="1"/>
          </p:cNvSpPr>
          <p:nvPr/>
        </p:nvSpPr>
        <p:spPr bwMode="auto">
          <a:xfrm>
            <a:off x="6372225" y="4941888"/>
            <a:ext cx="2376488" cy="792162"/>
          </a:xfrm>
          <a:prstGeom prst="rect">
            <a:avLst/>
          </a:prstGeom>
          <a:noFill/>
          <a:ln w="9525">
            <a:solidFill>
              <a:schemeClr val="tx2"/>
            </a:solidFill>
            <a:miter lim="800000"/>
            <a:headEnd/>
            <a:tailEnd/>
          </a:ln>
        </p:spPr>
        <p:txBody>
          <a:bodyPr wrap="none" anchor="ctr"/>
          <a:lstStyle/>
          <a:p>
            <a:pPr algn="ctr"/>
            <a:r>
              <a:rPr lang="es-MX">
                <a:latin typeface="Tahoma" pitchFamily="34" charset="0"/>
              </a:rPr>
              <a:t>contabilidad</a:t>
            </a:r>
            <a:endParaRPr lang="es-ES">
              <a:latin typeface="Tahoma" pitchFamily="34" charset="0"/>
            </a:endParaRPr>
          </a:p>
        </p:txBody>
      </p:sp>
      <p:sp>
        <p:nvSpPr>
          <p:cNvPr id="63503" name="Rectangle 17"/>
          <p:cNvSpPr>
            <a:spLocks noChangeArrowheads="1"/>
          </p:cNvSpPr>
          <p:nvPr/>
        </p:nvSpPr>
        <p:spPr bwMode="auto">
          <a:xfrm>
            <a:off x="6372225" y="3860800"/>
            <a:ext cx="2376488" cy="792163"/>
          </a:xfrm>
          <a:prstGeom prst="rect">
            <a:avLst/>
          </a:prstGeom>
          <a:noFill/>
          <a:ln w="9525">
            <a:solidFill>
              <a:schemeClr val="tx2"/>
            </a:solidFill>
            <a:miter lim="800000"/>
            <a:headEnd/>
            <a:tailEnd/>
          </a:ln>
        </p:spPr>
        <p:txBody>
          <a:bodyPr wrap="none" anchor="ctr"/>
          <a:lstStyle/>
          <a:p>
            <a:pPr algn="ctr"/>
            <a:r>
              <a:rPr lang="es-MX">
                <a:latin typeface="Tahoma" pitchFamily="34" charset="0"/>
              </a:rPr>
              <a:t>Precios</a:t>
            </a:r>
          </a:p>
          <a:p>
            <a:pPr algn="ctr"/>
            <a:r>
              <a:rPr lang="es-MX">
                <a:latin typeface="Tahoma" pitchFamily="34" charset="0"/>
              </a:rPr>
              <a:t>plazo</a:t>
            </a:r>
            <a:endParaRPr lang="es-ES">
              <a:latin typeface="Tahoma" pitchFamily="34" charset="0"/>
            </a:endParaRPr>
          </a:p>
        </p:txBody>
      </p:sp>
      <p:sp>
        <p:nvSpPr>
          <p:cNvPr id="63504" name="Rectangle 18"/>
          <p:cNvSpPr>
            <a:spLocks noChangeArrowheads="1"/>
          </p:cNvSpPr>
          <p:nvPr/>
        </p:nvSpPr>
        <p:spPr bwMode="auto">
          <a:xfrm>
            <a:off x="6372225" y="3068638"/>
            <a:ext cx="2376488" cy="792162"/>
          </a:xfrm>
          <a:prstGeom prst="rect">
            <a:avLst/>
          </a:prstGeom>
          <a:noFill/>
          <a:ln w="9525">
            <a:solidFill>
              <a:schemeClr val="tx2"/>
            </a:solidFill>
            <a:miter lim="800000"/>
            <a:headEnd/>
            <a:tailEnd/>
          </a:ln>
        </p:spPr>
        <p:txBody>
          <a:bodyPr wrap="none" anchor="ctr"/>
          <a:lstStyle/>
          <a:p>
            <a:pPr algn="ctr"/>
            <a:r>
              <a:rPr lang="es-MX">
                <a:latin typeface="Tahoma" pitchFamily="34" charset="0"/>
              </a:rPr>
              <a:t>Revisión y Aprobación</a:t>
            </a:r>
          </a:p>
          <a:p>
            <a:pPr algn="ctr"/>
            <a:r>
              <a:rPr lang="es-MX">
                <a:latin typeface="Tahoma" pitchFamily="34" charset="0"/>
              </a:rPr>
              <a:t>facturas</a:t>
            </a:r>
            <a:endParaRPr lang="es-ES">
              <a:latin typeface="Tahoma" pitchFamily="34" charset="0"/>
            </a:endParaRPr>
          </a:p>
        </p:txBody>
      </p:sp>
      <p:sp>
        <p:nvSpPr>
          <p:cNvPr id="63505" name="Line 19"/>
          <p:cNvSpPr>
            <a:spLocks noChangeShapeType="1"/>
          </p:cNvSpPr>
          <p:nvPr/>
        </p:nvSpPr>
        <p:spPr bwMode="auto">
          <a:xfrm>
            <a:off x="4500563" y="2781300"/>
            <a:ext cx="0" cy="215900"/>
          </a:xfrm>
          <a:prstGeom prst="line">
            <a:avLst/>
          </a:prstGeom>
          <a:noFill/>
          <a:ln w="76200" cmpd="tri">
            <a:solidFill>
              <a:schemeClr val="tx1"/>
            </a:solidFill>
            <a:round/>
            <a:headEnd/>
            <a:tailEnd type="triangle" w="med" len="med"/>
          </a:ln>
        </p:spPr>
        <p:txBody>
          <a:bodyPr/>
          <a:lstStyle/>
          <a:p>
            <a:endParaRPr lang="es-ES"/>
          </a:p>
        </p:txBody>
      </p:sp>
      <p:sp>
        <p:nvSpPr>
          <p:cNvPr id="63506" name="Line 20"/>
          <p:cNvSpPr>
            <a:spLocks noChangeShapeType="1"/>
          </p:cNvSpPr>
          <p:nvPr/>
        </p:nvSpPr>
        <p:spPr bwMode="auto">
          <a:xfrm>
            <a:off x="4427538" y="4795838"/>
            <a:ext cx="0" cy="217487"/>
          </a:xfrm>
          <a:prstGeom prst="line">
            <a:avLst/>
          </a:prstGeom>
          <a:noFill/>
          <a:ln w="76200" cmpd="tri">
            <a:solidFill>
              <a:schemeClr val="tx1"/>
            </a:solidFill>
            <a:round/>
            <a:headEnd/>
            <a:tailEnd type="triangle" w="med" len="med"/>
          </a:ln>
        </p:spPr>
        <p:txBody>
          <a:bodyPr/>
          <a:lstStyle/>
          <a:p>
            <a:endParaRPr lang="es-ES"/>
          </a:p>
        </p:txBody>
      </p:sp>
      <p:sp>
        <p:nvSpPr>
          <p:cNvPr id="63507" name="Line 21"/>
          <p:cNvSpPr>
            <a:spLocks noChangeShapeType="1"/>
          </p:cNvSpPr>
          <p:nvPr/>
        </p:nvSpPr>
        <p:spPr bwMode="auto">
          <a:xfrm>
            <a:off x="5651500" y="3573463"/>
            <a:ext cx="649288" cy="0"/>
          </a:xfrm>
          <a:prstGeom prst="line">
            <a:avLst/>
          </a:prstGeom>
          <a:noFill/>
          <a:ln w="57150" cmpd="thickThin">
            <a:solidFill>
              <a:schemeClr val="tx1"/>
            </a:solidFill>
            <a:round/>
            <a:headEnd/>
            <a:tailEnd type="triangle" w="med" len="med"/>
          </a:ln>
        </p:spPr>
        <p:txBody>
          <a:bodyPr/>
          <a:lstStyle/>
          <a:p>
            <a:endParaRPr lang="es-ES"/>
          </a:p>
        </p:txBody>
      </p:sp>
      <p:sp>
        <p:nvSpPr>
          <p:cNvPr id="63508" name="Line 22"/>
          <p:cNvSpPr>
            <a:spLocks noChangeShapeType="1"/>
          </p:cNvSpPr>
          <p:nvPr/>
        </p:nvSpPr>
        <p:spPr bwMode="auto">
          <a:xfrm>
            <a:off x="7596188" y="4652963"/>
            <a:ext cx="0" cy="217487"/>
          </a:xfrm>
          <a:prstGeom prst="line">
            <a:avLst/>
          </a:prstGeom>
          <a:noFill/>
          <a:ln w="76200" cmpd="tri">
            <a:solidFill>
              <a:schemeClr val="tx1"/>
            </a:solidFill>
            <a:round/>
            <a:headEnd/>
            <a:tailEnd type="triangle" w="med" len="med"/>
          </a:ln>
        </p:spPr>
        <p:txBody>
          <a:bodyPr/>
          <a:lstStyle/>
          <a:p>
            <a:endParaRPr lang="es-ES"/>
          </a:p>
        </p:txBody>
      </p:sp>
      <p:sp>
        <p:nvSpPr>
          <p:cNvPr id="63509" name="Line 23"/>
          <p:cNvSpPr>
            <a:spLocks noChangeShapeType="1"/>
          </p:cNvSpPr>
          <p:nvPr/>
        </p:nvSpPr>
        <p:spPr bwMode="auto">
          <a:xfrm flipH="1">
            <a:off x="2843213" y="5805488"/>
            <a:ext cx="360362" cy="0"/>
          </a:xfrm>
          <a:prstGeom prst="line">
            <a:avLst/>
          </a:prstGeom>
          <a:noFill/>
          <a:ln w="76200" cmpd="tri">
            <a:solidFill>
              <a:schemeClr val="tx1"/>
            </a:solidFill>
            <a:round/>
            <a:headEnd/>
            <a:tailEnd type="triangle" w="med" len="med"/>
          </a:ln>
        </p:spPr>
        <p:txBody>
          <a:bodyPr/>
          <a:lstStyle/>
          <a:p>
            <a:endParaRPr lang="es-ES"/>
          </a:p>
        </p:txBody>
      </p:sp>
      <p:sp>
        <p:nvSpPr>
          <p:cNvPr id="63510" name="Line 24"/>
          <p:cNvSpPr>
            <a:spLocks noChangeShapeType="1"/>
          </p:cNvSpPr>
          <p:nvPr/>
        </p:nvSpPr>
        <p:spPr bwMode="auto">
          <a:xfrm flipH="1">
            <a:off x="2843213" y="3644900"/>
            <a:ext cx="360362" cy="0"/>
          </a:xfrm>
          <a:prstGeom prst="line">
            <a:avLst/>
          </a:prstGeom>
          <a:noFill/>
          <a:ln w="76200" cmpd="tri">
            <a:solidFill>
              <a:schemeClr val="tx1"/>
            </a:solidFill>
            <a:round/>
            <a:headEnd/>
            <a:tailEnd type="triangle" w="med" len="med"/>
          </a:ln>
        </p:spPr>
        <p:txBody>
          <a:bodyPr/>
          <a:lstStyle/>
          <a:p>
            <a:endParaRPr lang="es-ES"/>
          </a:p>
        </p:txBody>
      </p:sp>
      <p:sp>
        <p:nvSpPr>
          <p:cNvPr id="63511" name="Line 26"/>
          <p:cNvSpPr>
            <a:spLocks noChangeShapeType="1"/>
          </p:cNvSpPr>
          <p:nvPr/>
        </p:nvSpPr>
        <p:spPr bwMode="auto">
          <a:xfrm flipV="1">
            <a:off x="179388" y="1484313"/>
            <a:ext cx="0" cy="4321175"/>
          </a:xfrm>
          <a:prstGeom prst="line">
            <a:avLst/>
          </a:prstGeom>
          <a:noFill/>
          <a:ln w="57150" cmpd="thickThin">
            <a:solidFill>
              <a:schemeClr val="tx1"/>
            </a:solidFill>
            <a:prstDash val="lgDashDotDot"/>
            <a:round/>
            <a:headEnd/>
            <a:tailEnd/>
          </a:ln>
        </p:spPr>
        <p:txBody>
          <a:bodyPr/>
          <a:lstStyle/>
          <a:p>
            <a:endParaRPr lang="es-ES"/>
          </a:p>
        </p:txBody>
      </p:sp>
      <p:sp>
        <p:nvSpPr>
          <p:cNvPr id="63512" name="Line 27"/>
          <p:cNvSpPr>
            <a:spLocks noChangeShapeType="1"/>
          </p:cNvSpPr>
          <p:nvPr/>
        </p:nvSpPr>
        <p:spPr bwMode="auto">
          <a:xfrm>
            <a:off x="179388" y="1557338"/>
            <a:ext cx="2952750" cy="0"/>
          </a:xfrm>
          <a:prstGeom prst="line">
            <a:avLst/>
          </a:prstGeom>
          <a:noFill/>
          <a:ln w="57150" cmpd="thickThin">
            <a:solidFill>
              <a:schemeClr val="tx1"/>
            </a:solidFill>
            <a:prstDash val="lgDashDotDot"/>
            <a:round/>
            <a:headEnd/>
            <a:tailEnd type="triangle" w="med" len="med"/>
          </a:ln>
        </p:spPr>
        <p:txBody>
          <a:bodyPr/>
          <a:lstStyle/>
          <a:p>
            <a:endParaRPr lang="es-ES"/>
          </a:p>
        </p:txBody>
      </p:sp>
      <p:sp>
        <p:nvSpPr>
          <p:cNvPr id="63513" name="Line 28"/>
          <p:cNvSpPr>
            <a:spLocks noChangeShapeType="1"/>
          </p:cNvSpPr>
          <p:nvPr/>
        </p:nvSpPr>
        <p:spPr bwMode="auto">
          <a:xfrm flipH="1">
            <a:off x="250825" y="5805488"/>
            <a:ext cx="144463" cy="0"/>
          </a:xfrm>
          <a:prstGeom prst="line">
            <a:avLst/>
          </a:prstGeom>
          <a:noFill/>
          <a:ln w="57150" cmpd="thickThin">
            <a:solidFill>
              <a:schemeClr val="tx1"/>
            </a:solidFill>
            <a:prstDash val="lgDashDot"/>
            <a:round/>
            <a:headEnd/>
            <a:tailEnd type="triangle" w="med" len="med"/>
          </a:ln>
        </p:spPr>
        <p:txBody>
          <a:bodyPr/>
          <a:lstStyle/>
          <a:p>
            <a:endParaRPr lang="es-ES"/>
          </a:p>
        </p:txBody>
      </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1" name="Rectangle 3"/>
          <p:cNvSpPr>
            <a:spLocks noGrp="1" noChangeArrowheads="1"/>
          </p:cNvSpPr>
          <p:nvPr>
            <p:ph type="subTitle" idx="1"/>
          </p:nvPr>
        </p:nvSpPr>
        <p:spPr>
          <a:xfrm>
            <a:off x="395288" y="765175"/>
            <a:ext cx="1792287" cy="889000"/>
          </a:xfrm>
          <a:ln>
            <a:solidFill>
              <a:schemeClr val="accent1"/>
            </a:solidFill>
          </a:ln>
        </p:spPr>
        <p:txBody>
          <a:bodyPr>
            <a:normAutofit/>
          </a:bodyPr>
          <a:lstStyle/>
          <a:p>
            <a:pPr eaLnBrk="1" hangingPunct="1">
              <a:lnSpc>
                <a:spcPct val="80000"/>
              </a:lnSpc>
              <a:defRPr/>
            </a:pPr>
            <a:r>
              <a:rPr lang="es-MX" sz="1800" smtClean="0"/>
              <a:t>Diagrama</a:t>
            </a:r>
          </a:p>
          <a:p>
            <a:pPr eaLnBrk="1" hangingPunct="1">
              <a:lnSpc>
                <a:spcPct val="80000"/>
              </a:lnSpc>
              <a:defRPr/>
            </a:pPr>
            <a:r>
              <a:rPr lang="es-MX" sz="1800" smtClean="0"/>
              <a:t>De </a:t>
            </a:r>
          </a:p>
          <a:p>
            <a:pPr eaLnBrk="1" hangingPunct="1">
              <a:lnSpc>
                <a:spcPct val="80000"/>
              </a:lnSpc>
              <a:defRPr/>
            </a:pPr>
            <a:r>
              <a:rPr lang="es-MX" sz="1800" smtClean="0"/>
              <a:t>distribución</a:t>
            </a:r>
            <a:endParaRPr lang="es-ES" sz="1800" smtClean="0"/>
          </a:p>
        </p:txBody>
      </p:sp>
      <p:sp>
        <p:nvSpPr>
          <p:cNvPr id="64515" name="Line 4"/>
          <p:cNvSpPr>
            <a:spLocks noChangeShapeType="1"/>
          </p:cNvSpPr>
          <p:nvPr/>
        </p:nvSpPr>
        <p:spPr bwMode="auto">
          <a:xfrm>
            <a:off x="2195513" y="1196975"/>
            <a:ext cx="647700" cy="0"/>
          </a:xfrm>
          <a:prstGeom prst="line">
            <a:avLst/>
          </a:prstGeom>
          <a:noFill/>
          <a:ln w="9525">
            <a:solidFill>
              <a:schemeClr val="tx1"/>
            </a:solidFill>
            <a:round/>
            <a:headEnd/>
            <a:tailEnd type="triangle" w="med" len="med"/>
          </a:ln>
        </p:spPr>
        <p:txBody>
          <a:bodyPr/>
          <a:lstStyle/>
          <a:p>
            <a:endParaRPr lang="es-ES"/>
          </a:p>
        </p:txBody>
      </p:sp>
      <p:sp>
        <p:nvSpPr>
          <p:cNvPr id="43013" name="Rectangle 5"/>
          <p:cNvSpPr>
            <a:spLocks noChangeArrowheads="1"/>
          </p:cNvSpPr>
          <p:nvPr/>
        </p:nvSpPr>
        <p:spPr bwMode="auto">
          <a:xfrm>
            <a:off x="2916238" y="765175"/>
            <a:ext cx="3808412" cy="1008063"/>
          </a:xfrm>
          <a:prstGeom prst="rect">
            <a:avLst/>
          </a:prstGeom>
          <a:noFill/>
          <a:ln w="9525">
            <a:solidFill>
              <a:schemeClr val="accent1"/>
            </a:solidFill>
            <a:miter lim="800000"/>
            <a:headEnd/>
            <a:tailEnd/>
          </a:ln>
          <a:effectLst/>
        </p:spPr>
        <p:txBody>
          <a:bodyPr/>
          <a:lstStyle/>
          <a:p>
            <a:pPr algn="just">
              <a:lnSpc>
                <a:spcPct val="90000"/>
              </a:lnSpc>
              <a:spcBef>
                <a:spcPct val="20000"/>
              </a:spcBef>
              <a:buClr>
                <a:schemeClr val="hlink"/>
              </a:buClr>
              <a:buSzPct val="75000"/>
              <a:buFont typeface="Wingdings" pitchFamily="2" charset="2"/>
              <a:buNone/>
              <a:defRPr/>
            </a:pPr>
            <a:r>
              <a:rPr lang="es-MX" sz="1600">
                <a:effectLst>
                  <a:outerShdw blurRad="38100" dist="38100" dir="2700000" algn="tl">
                    <a:srgbClr val="000000"/>
                  </a:outerShdw>
                </a:effectLst>
              </a:rPr>
              <a:t>Descripción De los  Departamentos y secciones involucrados en la organización, control y contabilización de los materiales</a:t>
            </a:r>
            <a:endParaRPr lang="es-ES" sz="1600">
              <a:effectLst>
                <a:outerShdw blurRad="38100" dist="38100" dir="2700000" algn="tl">
                  <a:srgbClr val="000000"/>
                </a:outerShdw>
              </a:effectLst>
            </a:endParaRPr>
          </a:p>
        </p:txBody>
      </p:sp>
      <p:sp>
        <p:nvSpPr>
          <p:cNvPr id="64517" name="Line 6"/>
          <p:cNvSpPr>
            <a:spLocks noChangeShapeType="1"/>
          </p:cNvSpPr>
          <p:nvPr/>
        </p:nvSpPr>
        <p:spPr bwMode="auto">
          <a:xfrm>
            <a:off x="6732588" y="1196975"/>
            <a:ext cx="431800" cy="0"/>
          </a:xfrm>
          <a:prstGeom prst="line">
            <a:avLst/>
          </a:prstGeom>
          <a:noFill/>
          <a:ln w="9525">
            <a:solidFill>
              <a:schemeClr val="tx1"/>
            </a:solidFill>
            <a:round/>
            <a:headEnd/>
            <a:tailEnd type="triangle" w="med" len="med"/>
          </a:ln>
        </p:spPr>
        <p:txBody>
          <a:bodyPr/>
          <a:lstStyle/>
          <a:p>
            <a:endParaRPr lang="es-ES"/>
          </a:p>
        </p:txBody>
      </p:sp>
      <p:sp>
        <p:nvSpPr>
          <p:cNvPr id="43015" name="Rectangle 7"/>
          <p:cNvSpPr>
            <a:spLocks noChangeArrowheads="1"/>
          </p:cNvSpPr>
          <p:nvPr/>
        </p:nvSpPr>
        <p:spPr bwMode="auto">
          <a:xfrm>
            <a:off x="7245350" y="765175"/>
            <a:ext cx="1719263" cy="889000"/>
          </a:xfrm>
          <a:prstGeom prst="rect">
            <a:avLst/>
          </a:prstGeom>
          <a:noFill/>
          <a:ln w="9525">
            <a:solidFill>
              <a:schemeClr val="accent1"/>
            </a:solidFill>
            <a:miter lim="800000"/>
            <a:headEnd/>
            <a:tailEnd/>
          </a:ln>
          <a:effectLst/>
        </p:spPr>
        <p:txBody>
          <a:bodyPr/>
          <a:lstStyle/>
          <a:p>
            <a:pPr algn="ctr">
              <a:lnSpc>
                <a:spcPct val="90000"/>
              </a:lnSpc>
              <a:spcBef>
                <a:spcPct val="20000"/>
              </a:spcBef>
              <a:buClr>
                <a:schemeClr val="hlink"/>
              </a:buClr>
              <a:buSzPct val="75000"/>
              <a:buFont typeface="Wingdings" pitchFamily="2" charset="2"/>
              <a:buNone/>
              <a:defRPr/>
            </a:pPr>
            <a:r>
              <a:rPr lang="es-MX" sz="1600">
                <a:effectLst>
                  <a:outerShdw blurRad="38100" dist="38100" dir="2700000" algn="tl">
                    <a:srgbClr val="000000"/>
                  </a:outerShdw>
                </a:effectLst>
              </a:rPr>
              <a:t>Análisis de la funciones de los almacenistas </a:t>
            </a:r>
            <a:endParaRPr lang="es-ES" sz="1600">
              <a:effectLst>
                <a:outerShdw blurRad="38100" dist="38100" dir="2700000" algn="tl">
                  <a:srgbClr val="000000"/>
                </a:outerShdw>
              </a:effectLst>
            </a:endParaRPr>
          </a:p>
        </p:txBody>
      </p:sp>
      <p:sp>
        <p:nvSpPr>
          <p:cNvPr id="64519" name="Line 8"/>
          <p:cNvSpPr>
            <a:spLocks noChangeShapeType="1"/>
          </p:cNvSpPr>
          <p:nvPr/>
        </p:nvSpPr>
        <p:spPr bwMode="auto">
          <a:xfrm>
            <a:off x="8027988" y="1701800"/>
            <a:ext cx="0" cy="574675"/>
          </a:xfrm>
          <a:prstGeom prst="line">
            <a:avLst/>
          </a:prstGeom>
          <a:noFill/>
          <a:ln w="9525">
            <a:solidFill>
              <a:schemeClr val="tx1"/>
            </a:solidFill>
            <a:round/>
            <a:headEnd/>
            <a:tailEnd type="triangle" w="med" len="med"/>
          </a:ln>
        </p:spPr>
        <p:txBody>
          <a:bodyPr/>
          <a:lstStyle/>
          <a:p>
            <a:endParaRPr lang="es-ES"/>
          </a:p>
        </p:txBody>
      </p:sp>
      <p:sp>
        <p:nvSpPr>
          <p:cNvPr id="43017" name="Rectangle 9"/>
          <p:cNvSpPr>
            <a:spLocks noChangeArrowheads="1"/>
          </p:cNvSpPr>
          <p:nvPr/>
        </p:nvSpPr>
        <p:spPr bwMode="auto">
          <a:xfrm>
            <a:off x="5875338" y="2395538"/>
            <a:ext cx="3160712" cy="889000"/>
          </a:xfrm>
          <a:prstGeom prst="rect">
            <a:avLst/>
          </a:prstGeom>
          <a:noFill/>
          <a:ln w="9525">
            <a:solidFill>
              <a:schemeClr val="accent1"/>
            </a:solidFill>
            <a:miter lim="800000"/>
            <a:headEnd/>
            <a:tailEnd/>
          </a:ln>
          <a:effectLst/>
        </p:spPr>
        <p:txBody>
          <a:bodyPr/>
          <a:lstStyle/>
          <a:p>
            <a:pPr algn="just">
              <a:lnSpc>
                <a:spcPct val="90000"/>
              </a:lnSpc>
              <a:spcBef>
                <a:spcPct val="20000"/>
              </a:spcBef>
              <a:buClr>
                <a:schemeClr val="hlink"/>
              </a:buClr>
              <a:buSzPct val="75000"/>
              <a:buFont typeface="Wingdings" pitchFamily="2" charset="2"/>
              <a:buNone/>
              <a:defRPr/>
            </a:pPr>
            <a:r>
              <a:rPr lang="es-MX" sz="1600">
                <a:effectLst>
                  <a:outerShdw blurRad="38100" dist="38100" dir="2700000" algn="tl">
                    <a:srgbClr val="000000"/>
                  </a:outerShdw>
                </a:effectLst>
              </a:rPr>
              <a:t>Normas generales para un adecuado control interno de materiales</a:t>
            </a:r>
            <a:endParaRPr lang="es-ES" sz="1600">
              <a:effectLst>
                <a:outerShdw blurRad="38100" dist="38100" dir="2700000" algn="tl">
                  <a:srgbClr val="000000"/>
                </a:outerShdw>
              </a:effectLst>
            </a:endParaRPr>
          </a:p>
        </p:txBody>
      </p:sp>
      <p:sp>
        <p:nvSpPr>
          <p:cNvPr id="64521" name="Line 10"/>
          <p:cNvSpPr>
            <a:spLocks noChangeShapeType="1"/>
          </p:cNvSpPr>
          <p:nvPr/>
        </p:nvSpPr>
        <p:spPr bwMode="auto">
          <a:xfrm flipH="1">
            <a:off x="4932363" y="2852738"/>
            <a:ext cx="792162" cy="0"/>
          </a:xfrm>
          <a:prstGeom prst="line">
            <a:avLst/>
          </a:prstGeom>
          <a:noFill/>
          <a:ln w="9525">
            <a:solidFill>
              <a:schemeClr val="tx1"/>
            </a:solidFill>
            <a:round/>
            <a:headEnd/>
            <a:tailEnd type="triangle" w="med" len="med"/>
          </a:ln>
        </p:spPr>
        <p:txBody>
          <a:bodyPr/>
          <a:lstStyle/>
          <a:p>
            <a:endParaRPr lang="es-ES"/>
          </a:p>
        </p:txBody>
      </p:sp>
      <p:sp>
        <p:nvSpPr>
          <p:cNvPr id="43019" name="Rectangle 11"/>
          <p:cNvSpPr>
            <a:spLocks noChangeArrowheads="1"/>
          </p:cNvSpPr>
          <p:nvPr/>
        </p:nvSpPr>
        <p:spPr bwMode="auto">
          <a:xfrm>
            <a:off x="1116013" y="2420938"/>
            <a:ext cx="3671887" cy="889000"/>
          </a:xfrm>
          <a:prstGeom prst="rect">
            <a:avLst/>
          </a:prstGeom>
          <a:noFill/>
          <a:ln w="9525">
            <a:solidFill>
              <a:schemeClr val="accent1"/>
            </a:solidFill>
            <a:miter lim="800000"/>
            <a:headEnd/>
            <a:tailEnd/>
          </a:ln>
          <a:effectLst/>
        </p:spPr>
        <p:txBody>
          <a:bodyPr/>
          <a:lstStyle/>
          <a:p>
            <a:pPr algn="just">
              <a:lnSpc>
                <a:spcPct val="90000"/>
              </a:lnSpc>
              <a:spcBef>
                <a:spcPct val="20000"/>
              </a:spcBef>
              <a:buClr>
                <a:schemeClr val="hlink"/>
              </a:buClr>
              <a:buSzPct val="75000"/>
              <a:buFont typeface="Wingdings" pitchFamily="2" charset="2"/>
              <a:buNone/>
              <a:defRPr/>
            </a:pPr>
            <a:r>
              <a:rPr lang="es-MX" sz="1600">
                <a:effectLst>
                  <a:outerShdw blurRad="38100" dist="38100" dir="2700000" algn="tl">
                    <a:srgbClr val="000000"/>
                  </a:outerShdw>
                </a:effectLst>
              </a:rPr>
              <a:t>Documentación y trámites para solicitar materiales al departamento de compras.</a:t>
            </a:r>
            <a:endParaRPr lang="es-ES" sz="1600">
              <a:effectLst>
                <a:outerShdw blurRad="38100" dist="38100" dir="2700000" algn="tl">
                  <a:srgbClr val="000000"/>
                </a:outerShdw>
              </a:effectLst>
            </a:endParaRPr>
          </a:p>
        </p:txBody>
      </p:sp>
      <p:sp>
        <p:nvSpPr>
          <p:cNvPr id="64523" name="Line 12"/>
          <p:cNvSpPr>
            <a:spLocks noChangeShapeType="1"/>
          </p:cNvSpPr>
          <p:nvPr/>
        </p:nvSpPr>
        <p:spPr bwMode="auto">
          <a:xfrm>
            <a:off x="2411413" y="3357563"/>
            <a:ext cx="0" cy="431800"/>
          </a:xfrm>
          <a:prstGeom prst="line">
            <a:avLst/>
          </a:prstGeom>
          <a:noFill/>
          <a:ln w="9525">
            <a:solidFill>
              <a:schemeClr val="tx1"/>
            </a:solidFill>
            <a:round/>
            <a:headEnd/>
            <a:tailEnd type="triangle" w="med" len="med"/>
          </a:ln>
        </p:spPr>
        <p:txBody>
          <a:bodyPr/>
          <a:lstStyle/>
          <a:p>
            <a:endParaRPr lang="es-ES"/>
          </a:p>
        </p:txBody>
      </p:sp>
      <p:sp>
        <p:nvSpPr>
          <p:cNvPr id="43021" name="Rectangle 13"/>
          <p:cNvSpPr>
            <a:spLocks noChangeArrowheads="1"/>
          </p:cNvSpPr>
          <p:nvPr/>
        </p:nvSpPr>
        <p:spPr bwMode="auto">
          <a:xfrm>
            <a:off x="682625" y="3860800"/>
            <a:ext cx="3960813" cy="1439863"/>
          </a:xfrm>
          <a:prstGeom prst="rect">
            <a:avLst/>
          </a:prstGeom>
          <a:noFill/>
          <a:ln w="9525">
            <a:solidFill>
              <a:schemeClr val="accent1"/>
            </a:solidFill>
            <a:miter lim="800000"/>
            <a:headEnd/>
            <a:tailEnd/>
          </a:ln>
          <a:effectLst/>
        </p:spPr>
        <p:txBody>
          <a:bodyPr/>
          <a:lstStyle/>
          <a:p>
            <a:pPr algn="just">
              <a:lnSpc>
                <a:spcPct val="90000"/>
              </a:lnSpc>
              <a:spcBef>
                <a:spcPct val="20000"/>
              </a:spcBef>
              <a:buClr>
                <a:schemeClr val="hlink"/>
              </a:buClr>
              <a:buSzPct val="75000"/>
              <a:buFont typeface="Wingdings" pitchFamily="2" charset="2"/>
              <a:buNone/>
              <a:defRPr/>
            </a:pPr>
            <a:r>
              <a:rPr lang="es-MX" sz="1600">
                <a:effectLst>
                  <a:outerShdw blurRad="38100" dist="38100" dir="2700000" algn="tl">
                    <a:srgbClr val="000000"/>
                  </a:outerShdw>
                </a:effectLst>
              </a:rPr>
              <a:t>Elementos de organización del departamentos de compras y trámites para la formulación de pedidos a los proveedores, señalando las funciones auxiliares de la sección de tráfico</a:t>
            </a:r>
            <a:endParaRPr lang="es-ES" sz="1600">
              <a:effectLst>
                <a:outerShdw blurRad="38100" dist="38100" dir="2700000" algn="tl">
                  <a:srgbClr val="000000"/>
                </a:outerShdw>
              </a:effectLst>
            </a:endParaRPr>
          </a:p>
        </p:txBody>
      </p:sp>
      <p:sp>
        <p:nvSpPr>
          <p:cNvPr id="64525" name="Line 14"/>
          <p:cNvSpPr>
            <a:spLocks noChangeShapeType="1"/>
          </p:cNvSpPr>
          <p:nvPr/>
        </p:nvSpPr>
        <p:spPr bwMode="auto">
          <a:xfrm>
            <a:off x="4645025" y="4652963"/>
            <a:ext cx="647700" cy="0"/>
          </a:xfrm>
          <a:prstGeom prst="line">
            <a:avLst/>
          </a:prstGeom>
          <a:noFill/>
          <a:ln w="9525">
            <a:solidFill>
              <a:schemeClr val="tx1"/>
            </a:solidFill>
            <a:round/>
            <a:headEnd/>
            <a:tailEnd type="triangle" w="med" len="med"/>
          </a:ln>
        </p:spPr>
        <p:txBody>
          <a:bodyPr/>
          <a:lstStyle/>
          <a:p>
            <a:endParaRPr lang="es-ES"/>
          </a:p>
        </p:txBody>
      </p:sp>
      <p:sp>
        <p:nvSpPr>
          <p:cNvPr id="43023" name="Rectangle 15"/>
          <p:cNvSpPr>
            <a:spLocks noChangeArrowheads="1"/>
          </p:cNvSpPr>
          <p:nvPr/>
        </p:nvSpPr>
        <p:spPr bwMode="auto">
          <a:xfrm>
            <a:off x="5364163" y="3860800"/>
            <a:ext cx="3384550" cy="1439863"/>
          </a:xfrm>
          <a:prstGeom prst="rect">
            <a:avLst/>
          </a:prstGeom>
          <a:noFill/>
          <a:ln w="9525">
            <a:solidFill>
              <a:schemeClr val="accent1"/>
            </a:solidFill>
            <a:miter lim="800000"/>
            <a:headEnd/>
            <a:tailEnd/>
          </a:ln>
          <a:effectLst/>
        </p:spPr>
        <p:txBody>
          <a:bodyPr/>
          <a:lstStyle/>
          <a:p>
            <a:pPr algn="just">
              <a:lnSpc>
                <a:spcPct val="90000"/>
              </a:lnSpc>
              <a:spcBef>
                <a:spcPct val="20000"/>
              </a:spcBef>
              <a:buClr>
                <a:schemeClr val="hlink"/>
              </a:buClr>
              <a:buSzPct val="75000"/>
              <a:buFont typeface="Wingdings" pitchFamily="2" charset="2"/>
              <a:buNone/>
              <a:defRPr/>
            </a:pPr>
            <a:r>
              <a:rPr lang="es-MX" sz="1600">
                <a:effectLst>
                  <a:outerShdw blurRad="38100" dist="38100" dir="2700000" algn="tl">
                    <a:srgbClr val="000000"/>
                  </a:outerShdw>
                </a:effectLst>
              </a:rPr>
              <a:t>Documentación, trámite y contabilización de la recepción y aprobación o rechazo de los materiales, así como de las eventuales devoluciones a los proveedores </a:t>
            </a:r>
            <a:endParaRPr lang="es-ES" sz="1600">
              <a:effectLst>
                <a:outerShdw blurRad="38100" dist="38100" dir="2700000" algn="tl">
                  <a:srgbClr val="000000"/>
                </a:outerShdw>
              </a:effectLst>
            </a:endParaRPr>
          </a:p>
        </p:txBody>
      </p:sp>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ctrTitle"/>
          </p:nvPr>
        </p:nvSpPr>
        <p:spPr>
          <a:xfrm>
            <a:off x="1042988" y="0"/>
            <a:ext cx="7086600" cy="1431925"/>
          </a:xfrm>
        </p:spPr>
        <p:txBody>
          <a:bodyPr/>
          <a:lstStyle/>
          <a:p>
            <a:pPr eaLnBrk="1" hangingPunct="1">
              <a:defRPr/>
            </a:pPr>
            <a:r>
              <a:rPr lang="es-MX" smtClean="0">
                <a:solidFill>
                  <a:srgbClr val="FF0000"/>
                </a:solidFill>
              </a:rPr>
              <a:t>Material de desperdicio</a:t>
            </a:r>
            <a:endParaRPr lang="es-ES" smtClean="0">
              <a:solidFill>
                <a:srgbClr val="FF0000"/>
              </a:solidFill>
            </a:endParaRPr>
          </a:p>
        </p:txBody>
      </p:sp>
      <p:sp>
        <p:nvSpPr>
          <p:cNvPr id="44035" name="Rectangle 3"/>
          <p:cNvSpPr>
            <a:spLocks noGrp="1" noChangeArrowheads="1"/>
          </p:cNvSpPr>
          <p:nvPr>
            <p:ph type="subTitle" idx="1"/>
          </p:nvPr>
        </p:nvSpPr>
        <p:spPr>
          <a:xfrm>
            <a:off x="971550" y="1484313"/>
            <a:ext cx="7696200" cy="4633912"/>
          </a:xfrm>
        </p:spPr>
        <p:txBody>
          <a:bodyPr>
            <a:normAutofit lnSpcReduction="10000"/>
          </a:bodyPr>
          <a:lstStyle/>
          <a:p>
            <a:pPr algn="just" eaLnBrk="1" hangingPunct="1">
              <a:lnSpc>
                <a:spcPct val="90000"/>
              </a:lnSpc>
              <a:defRPr/>
            </a:pPr>
            <a:r>
              <a:rPr lang="es-MX" sz="2800" smtClean="0"/>
              <a:t>Es la merma (pérdida normal) que sufre el material durante su transformación.</a:t>
            </a:r>
          </a:p>
          <a:p>
            <a:pPr algn="just" eaLnBrk="1" hangingPunct="1">
              <a:lnSpc>
                <a:spcPct val="90000"/>
              </a:lnSpc>
              <a:defRPr/>
            </a:pPr>
            <a:endParaRPr lang="es-MX" sz="2800" smtClean="0"/>
          </a:p>
          <a:p>
            <a:pPr algn="just" eaLnBrk="1" hangingPunct="1">
              <a:lnSpc>
                <a:spcPct val="90000"/>
              </a:lnSpc>
              <a:defRPr/>
            </a:pPr>
            <a:r>
              <a:rPr lang="es-MX" sz="2800" smtClean="0"/>
              <a:t>El desperdicio esta considerado dentro del costo de producción; por lo tanto, como su valor lo absorbe dicho costo, no tiene valor alguno aparente.</a:t>
            </a:r>
          </a:p>
          <a:p>
            <a:pPr algn="just" eaLnBrk="1" hangingPunct="1">
              <a:lnSpc>
                <a:spcPct val="90000"/>
              </a:lnSpc>
              <a:defRPr/>
            </a:pPr>
            <a:endParaRPr lang="es-MX" sz="2800" smtClean="0"/>
          </a:p>
          <a:p>
            <a:pPr algn="just" eaLnBrk="1" hangingPunct="1">
              <a:lnSpc>
                <a:spcPct val="90000"/>
              </a:lnSpc>
              <a:defRPr/>
            </a:pPr>
            <a:r>
              <a:rPr lang="es-MX" sz="2800" smtClean="0"/>
              <a:t>Nota:</a:t>
            </a:r>
          </a:p>
          <a:p>
            <a:pPr algn="just" eaLnBrk="1" hangingPunct="1">
              <a:lnSpc>
                <a:spcPct val="90000"/>
              </a:lnSpc>
              <a:defRPr/>
            </a:pPr>
            <a:r>
              <a:rPr lang="es-MX" sz="2800" smtClean="0"/>
              <a:t>Es conveniente manejar la cuenta de </a:t>
            </a:r>
            <a:r>
              <a:rPr lang="es-MX" sz="2800" i="1" u="sng" smtClean="0"/>
              <a:t>ventas de desperdicio</a:t>
            </a:r>
            <a:r>
              <a:rPr lang="es-MX" sz="2800" smtClean="0"/>
              <a:t>.</a:t>
            </a:r>
            <a:endParaRPr lang="es-ES" sz="2800" smtClean="0"/>
          </a:p>
        </p:txBody>
      </p:sp>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ChangeArrowheads="1"/>
          </p:cNvSpPr>
          <p:nvPr>
            <p:ph type="ctrTitle"/>
          </p:nvPr>
        </p:nvSpPr>
        <p:spPr>
          <a:xfrm>
            <a:off x="1066800" y="125413"/>
            <a:ext cx="7086600" cy="1431925"/>
          </a:xfrm>
        </p:spPr>
        <p:txBody>
          <a:bodyPr/>
          <a:lstStyle/>
          <a:p>
            <a:pPr eaLnBrk="1" hangingPunct="1">
              <a:defRPr/>
            </a:pPr>
            <a:r>
              <a:rPr lang="es-MX" smtClean="0">
                <a:solidFill>
                  <a:srgbClr val="FF0000"/>
                </a:solidFill>
              </a:rPr>
              <a:t>Material defectuoso</a:t>
            </a:r>
            <a:endParaRPr lang="es-ES" smtClean="0">
              <a:solidFill>
                <a:srgbClr val="FF0000"/>
              </a:solidFill>
            </a:endParaRPr>
          </a:p>
        </p:txBody>
      </p:sp>
      <p:sp>
        <p:nvSpPr>
          <p:cNvPr id="99331" name="Rectangle 3"/>
          <p:cNvSpPr>
            <a:spLocks noGrp="1" noChangeArrowheads="1"/>
          </p:cNvSpPr>
          <p:nvPr>
            <p:ph type="subTitle" idx="1"/>
          </p:nvPr>
        </p:nvSpPr>
        <p:spPr>
          <a:xfrm>
            <a:off x="1123950" y="1963738"/>
            <a:ext cx="7696200" cy="4633912"/>
          </a:xfrm>
        </p:spPr>
        <p:txBody>
          <a:bodyPr>
            <a:normAutofit/>
          </a:bodyPr>
          <a:lstStyle/>
          <a:p>
            <a:pPr algn="just" eaLnBrk="1" hangingPunct="1">
              <a:lnSpc>
                <a:spcPct val="90000"/>
              </a:lnSpc>
              <a:defRPr/>
            </a:pPr>
            <a:r>
              <a:rPr lang="es-MX" sz="2600" smtClean="0"/>
              <a:t>Es aquel que durante su transformación sufre alguna anomalía que lo hace bajar de calidad, y que normalmente se considera como producción de segunda, debido a que el error no se puede corregir o no conviene hacerlo.</a:t>
            </a:r>
          </a:p>
          <a:p>
            <a:pPr algn="just" eaLnBrk="1" hangingPunct="1">
              <a:lnSpc>
                <a:spcPct val="90000"/>
              </a:lnSpc>
              <a:defRPr/>
            </a:pPr>
            <a:endParaRPr lang="es-MX" sz="2600" smtClean="0"/>
          </a:p>
          <a:p>
            <a:pPr algn="just" eaLnBrk="1" hangingPunct="1">
              <a:lnSpc>
                <a:spcPct val="90000"/>
              </a:lnSpc>
              <a:defRPr/>
            </a:pPr>
            <a:r>
              <a:rPr lang="es-MX" sz="2600" smtClean="0"/>
              <a:t>A este tipo de producción se le asigna un precio aproximado, el cual casi siempre es inferior al de la primera clase, e inclusive inferior al costo; la diferencia entre el costo del material defectuoso y el precio asignado puede tener varios tratamientos contables, entre los que se sugieren los siguientes:  </a:t>
            </a:r>
            <a:endParaRPr lang="es-ES" sz="2600" smtClean="0"/>
          </a:p>
        </p:txBody>
      </p:sp>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ChangeArrowheads="1"/>
          </p:cNvSpPr>
          <p:nvPr>
            <p:ph type="ctrTitle"/>
          </p:nvPr>
        </p:nvSpPr>
        <p:spPr>
          <a:xfrm>
            <a:off x="1066800" y="125413"/>
            <a:ext cx="7086600" cy="782637"/>
          </a:xfrm>
        </p:spPr>
        <p:txBody>
          <a:bodyPr>
            <a:normAutofit/>
          </a:bodyPr>
          <a:lstStyle/>
          <a:p>
            <a:pPr eaLnBrk="1" hangingPunct="1">
              <a:defRPr/>
            </a:pPr>
            <a:r>
              <a:rPr lang="es-MX" smtClean="0">
                <a:solidFill>
                  <a:srgbClr val="FF0000"/>
                </a:solidFill>
              </a:rPr>
              <a:t>Material defectuoso</a:t>
            </a:r>
            <a:endParaRPr lang="es-ES" smtClean="0">
              <a:solidFill>
                <a:srgbClr val="FF0000"/>
              </a:solidFill>
            </a:endParaRPr>
          </a:p>
        </p:txBody>
      </p:sp>
      <p:sp>
        <p:nvSpPr>
          <p:cNvPr id="100355" name="Rectangle 3"/>
          <p:cNvSpPr>
            <a:spLocks noGrp="1" noChangeArrowheads="1"/>
          </p:cNvSpPr>
          <p:nvPr>
            <p:ph type="subTitle" idx="1"/>
          </p:nvPr>
        </p:nvSpPr>
        <p:spPr>
          <a:xfrm>
            <a:off x="827088" y="908050"/>
            <a:ext cx="7696200" cy="1536700"/>
          </a:xfrm>
        </p:spPr>
        <p:txBody>
          <a:bodyPr>
            <a:normAutofit/>
          </a:bodyPr>
          <a:lstStyle/>
          <a:p>
            <a:pPr algn="just" eaLnBrk="1" hangingPunct="1">
              <a:lnSpc>
                <a:spcPct val="90000"/>
              </a:lnSpc>
              <a:defRPr/>
            </a:pPr>
            <a:r>
              <a:rPr lang="es-MX" sz="2600" smtClean="0"/>
              <a:t>Que la O.P. soporte la pérdida por la diferencia entre el costo y el precio de venta; es decir que los artículos buenos absorban la pérdida de los artículos defectuosos.</a:t>
            </a:r>
            <a:endParaRPr lang="es-ES" sz="2600" smtClean="0"/>
          </a:p>
        </p:txBody>
      </p:sp>
      <p:sp>
        <p:nvSpPr>
          <p:cNvPr id="100356" name="Rectangle 4"/>
          <p:cNvSpPr>
            <a:spLocks noChangeArrowheads="1"/>
          </p:cNvSpPr>
          <p:nvPr/>
        </p:nvSpPr>
        <p:spPr bwMode="auto">
          <a:xfrm>
            <a:off x="755650" y="2493963"/>
            <a:ext cx="8137525" cy="4103687"/>
          </a:xfrm>
          <a:prstGeom prst="rect">
            <a:avLst/>
          </a:prstGeom>
          <a:noFill/>
          <a:ln w="9525">
            <a:noFill/>
            <a:miter lim="800000"/>
            <a:headEnd/>
            <a:tailEnd/>
          </a:ln>
          <a:effectLst/>
        </p:spPr>
        <p:txBody>
          <a:bodyPr/>
          <a:lstStyle/>
          <a:p>
            <a:pPr algn="just">
              <a:spcBef>
                <a:spcPct val="20000"/>
              </a:spcBef>
              <a:buClr>
                <a:schemeClr val="hlink"/>
              </a:buClr>
              <a:buSzPct val="75000"/>
              <a:buFont typeface="Wingdings" pitchFamily="2" charset="2"/>
              <a:buNone/>
              <a:defRPr/>
            </a:pPr>
            <a:r>
              <a:rPr lang="es-MX">
                <a:effectLst>
                  <a:outerShdw blurRad="38100" dist="38100" dir="2700000" algn="tl">
                    <a:srgbClr val="000000"/>
                  </a:outerShdw>
                </a:effectLst>
              </a:rPr>
              <a:t>Producción    20 unidades  a valor de $ 20.00 c/u, Valor de mercado $ 15.00  Se obtienen 5 unidades defectuosas</a:t>
            </a:r>
          </a:p>
          <a:p>
            <a:pPr algn="just">
              <a:spcBef>
                <a:spcPct val="20000"/>
              </a:spcBef>
              <a:buClr>
                <a:schemeClr val="hlink"/>
              </a:buClr>
              <a:buSzPct val="75000"/>
              <a:buFont typeface="Wingdings" pitchFamily="2" charset="2"/>
              <a:buNone/>
              <a:defRPr/>
            </a:pPr>
            <a:r>
              <a:rPr lang="es-MX">
                <a:effectLst>
                  <a:outerShdw blurRad="38100" dist="38100" dir="2700000" algn="tl">
                    <a:srgbClr val="000000"/>
                  </a:outerShdw>
                </a:effectLst>
              </a:rPr>
              <a:t>Donde:</a:t>
            </a:r>
          </a:p>
          <a:p>
            <a:pPr algn="just">
              <a:spcBef>
                <a:spcPct val="20000"/>
              </a:spcBef>
              <a:buClr>
                <a:schemeClr val="hlink"/>
              </a:buClr>
              <a:buSzPct val="75000"/>
              <a:buFont typeface="Wingdings" pitchFamily="2" charset="2"/>
              <a:buNone/>
              <a:defRPr/>
            </a:pPr>
            <a:r>
              <a:rPr lang="es-MX">
                <a:effectLst>
                  <a:outerShdw blurRad="38100" dist="38100" dir="2700000" algn="tl">
                    <a:srgbClr val="000000"/>
                  </a:outerShdw>
                </a:effectLst>
              </a:rPr>
              <a:t>Costo de 15 unidades a $ 20.00 cada una                                 $ 300.00</a:t>
            </a:r>
          </a:p>
          <a:p>
            <a:pPr algn="just">
              <a:spcBef>
                <a:spcPct val="20000"/>
              </a:spcBef>
              <a:buClr>
                <a:schemeClr val="hlink"/>
              </a:buClr>
              <a:buSzPct val="75000"/>
              <a:buFont typeface="Wingdings" pitchFamily="2" charset="2"/>
              <a:buNone/>
              <a:defRPr/>
            </a:pPr>
            <a:r>
              <a:rPr lang="es-MX">
                <a:effectLst>
                  <a:outerShdw blurRad="38100" dist="38100" dir="2700000" algn="tl">
                    <a:srgbClr val="000000"/>
                  </a:outerShdw>
                </a:effectLst>
              </a:rPr>
              <a:t>Mas</a:t>
            </a:r>
          </a:p>
          <a:p>
            <a:pPr algn="just">
              <a:spcBef>
                <a:spcPct val="20000"/>
              </a:spcBef>
              <a:buClr>
                <a:schemeClr val="hlink"/>
              </a:buClr>
              <a:buSzPct val="75000"/>
              <a:buFont typeface="Wingdings" pitchFamily="2" charset="2"/>
              <a:buNone/>
              <a:defRPr/>
            </a:pPr>
            <a:r>
              <a:rPr lang="es-MX">
                <a:effectLst>
                  <a:outerShdw blurRad="38100" dist="38100" dir="2700000" algn="tl">
                    <a:srgbClr val="000000"/>
                  </a:outerShdw>
                </a:effectLst>
              </a:rPr>
              <a:t>Perdida de 5 unidades defectuosas   ( $ 5.00 x 5 u.)                       25.00</a:t>
            </a:r>
          </a:p>
          <a:p>
            <a:pPr algn="just">
              <a:spcBef>
                <a:spcPct val="20000"/>
              </a:spcBef>
              <a:buClr>
                <a:schemeClr val="hlink"/>
              </a:buClr>
              <a:buSzPct val="75000"/>
              <a:buFont typeface="Wingdings" pitchFamily="2" charset="2"/>
              <a:buNone/>
              <a:defRPr/>
            </a:pPr>
            <a:r>
              <a:rPr lang="es-MX">
                <a:effectLst>
                  <a:outerShdw blurRad="38100" dist="38100" dir="2700000" algn="tl">
                    <a:srgbClr val="000000"/>
                  </a:outerShdw>
                </a:effectLst>
              </a:rPr>
              <a:t>Igual</a:t>
            </a:r>
          </a:p>
          <a:p>
            <a:pPr algn="just">
              <a:spcBef>
                <a:spcPct val="20000"/>
              </a:spcBef>
              <a:buClr>
                <a:schemeClr val="hlink"/>
              </a:buClr>
              <a:buSzPct val="75000"/>
              <a:buFont typeface="Wingdings" pitchFamily="2" charset="2"/>
              <a:buNone/>
              <a:defRPr/>
            </a:pPr>
            <a:r>
              <a:rPr lang="es-MX">
                <a:effectLst>
                  <a:outerShdw blurRad="38100" dist="38100" dir="2700000" algn="tl">
                    <a:srgbClr val="000000"/>
                  </a:outerShdw>
                </a:effectLst>
              </a:rPr>
              <a:t>Costo de producción buena                                                      $ 325.00</a:t>
            </a:r>
          </a:p>
          <a:p>
            <a:pPr algn="just">
              <a:spcBef>
                <a:spcPct val="20000"/>
              </a:spcBef>
              <a:buClr>
                <a:schemeClr val="hlink"/>
              </a:buClr>
              <a:buSzPct val="75000"/>
              <a:buFont typeface="Wingdings" pitchFamily="2" charset="2"/>
              <a:buNone/>
              <a:defRPr/>
            </a:pPr>
            <a:endParaRPr lang="es-MX">
              <a:effectLst>
                <a:outerShdw blurRad="38100" dist="38100" dir="2700000" algn="tl">
                  <a:srgbClr val="000000"/>
                </a:outerShdw>
              </a:effectLst>
            </a:endParaRPr>
          </a:p>
          <a:p>
            <a:pPr algn="just">
              <a:spcBef>
                <a:spcPct val="20000"/>
              </a:spcBef>
              <a:buClr>
                <a:schemeClr val="hlink"/>
              </a:buClr>
              <a:buSzPct val="75000"/>
              <a:buFont typeface="Wingdings" pitchFamily="2" charset="2"/>
              <a:buNone/>
              <a:defRPr/>
            </a:pPr>
            <a:r>
              <a:rPr lang="es-MX">
                <a:effectLst>
                  <a:outerShdw blurRad="38100" dist="38100" dir="2700000" algn="tl">
                    <a:srgbClr val="000000"/>
                  </a:outerShdw>
                </a:effectLst>
              </a:rPr>
              <a:t>Almacén de art. Defectuosos                                        75.00</a:t>
            </a:r>
          </a:p>
          <a:p>
            <a:pPr algn="just">
              <a:spcBef>
                <a:spcPct val="20000"/>
              </a:spcBef>
              <a:buClr>
                <a:schemeClr val="hlink"/>
              </a:buClr>
              <a:buSzPct val="75000"/>
              <a:buFont typeface="Wingdings" pitchFamily="2" charset="2"/>
              <a:buNone/>
              <a:defRPr/>
            </a:pPr>
            <a:r>
              <a:rPr lang="es-MX">
                <a:effectLst>
                  <a:outerShdw blurRad="38100" dist="38100" dir="2700000" algn="tl">
                    <a:srgbClr val="000000"/>
                  </a:outerShdw>
                </a:effectLst>
              </a:rPr>
              <a:t>Producción en proceso                                                            75.00</a:t>
            </a:r>
          </a:p>
          <a:p>
            <a:pPr algn="just">
              <a:spcBef>
                <a:spcPct val="20000"/>
              </a:spcBef>
              <a:buClr>
                <a:schemeClr val="hlink"/>
              </a:buClr>
              <a:buSzPct val="75000"/>
              <a:buFont typeface="Wingdings" pitchFamily="2" charset="2"/>
              <a:buNone/>
              <a:defRPr/>
            </a:pPr>
            <a:r>
              <a:rPr lang="es-MX">
                <a:effectLst>
                  <a:outerShdw blurRad="38100" dist="38100" dir="2700000" algn="tl">
                    <a:srgbClr val="000000"/>
                  </a:outerShdw>
                </a:effectLst>
              </a:rPr>
              <a:t>Almacén de artículos terminados                                  325.00</a:t>
            </a:r>
          </a:p>
          <a:p>
            <a:pPr algn="just">
              <a:spcBef>
                <a:spcPct val="20000"/>
              </a:spcBef>
              <a:buClr>
                <a:schemeClr val="hlink"/>
              </a:buClr>
              <a:buSzPct val="75000"/>
              <a:buFont typeface="Wingdings" pitchFamily="2" charset="2"/>
              <a:buNone/>
              <a:defRPr/>
            </a:pPr>
            <a:r>
              <a:rPr lang="es-MX">
                <a:effectLst>
                  <a:outerShdw blurRad="38100" dist="38100" dir="2700000" algn="tl">
                    <a:srgbClr val="000000"/>
                  </a:outerShdw>
                </a:effectLst>
              </a:rPr>
              <a:t>Producción en proceso                                                            325.00</a:t>
            </a:r>
            <a:endParaRPr lang="es-ES">
              <a:effectLst>
                <a:outerShdw blurRad="38100" dist="38100" dir="2700000" algn="tl">
                  <a:srgbClr val="000000"/>
                </a:outerShdw>
              </a:effectLst>
            </a:endParaRPr>
          </a:p>
        </p:txBody>
      </p:sp>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ChangeArrowheads="1"/>
          </p:cNvSpPr>
          <p:nvPr>
            <p:ph type="ctrTitle"/>
          </p:nvPr>
        </p:nvSpPr>
        <p:spPr>
          <a:xfrm>
            <a:off x="1066800" y="125413"/>
            <a:ext cx="7086600" cy="1431925"/>
          </a:xfrm>
        </p:spPr>
        <p:txBody>
          <a:bodyPr/>
          <a:lstStyle/>
          <a:p>
            <a:pPr eaLnBrk="1" hangingPunct="1">
              <a:defRPr/>
            </a:pPr>
            <a:r>
              <a:rPr lang="es-MX" smtClean="0">
                <a:solidFill>
                  <a:srgbClr val="FF0000"/>
                </a:solidFill>
              </a:rPr>
              <a:t>Material defectuoso</a:t>
            </a:r>
            <a:endParaRPr lang="es-ES" smtClean="0">
              <a:solidFill>
                <a:srgbClr val="FF0000"/>
              </a:solidFill>
            </a:endParaRPr>
          </a:p>
        </p:txBody>
      </p:sp>
      <p:sp>
        <p:nvSpPr>
          <p:cNvPr id="101379" name="Rectangle 3"/>
          <p:cNvSpPr>
            <a:spLocks noGrp="1" noChangeArrowheads="1"/>
          </p:cNvSpPr>
          <p:nvPr>
            <p:ph type="subTitle" idx="1"/>
          </p:nvPr>
        </p:nvSpPr>
        <p:spPr>
          <a:xfrm>
            <a:off x="755650" y="1484313"/>
            <a:ext cx="7696200" cy="1609725"/>
          </a:xfrm>
        </p:spPr>
        <p:txBody>
          <a:bodyPr>
            <a:normAutofit lnSpcReduction="10000"/>
          </a:bodyPr>
          <a:lstStyle/>
          <a:p>
            <a:pPr algn="just" eaLnBrk="1" hangingPunct="1">
              <a:defRPr/>
            </a:pPr>
            <a:r>
              <a:rPr lang="es-MX" sz="2600" smtClean="0"/>
              <a:t>Que dicha baja de valor se controle como gasto indirecto de producción en proceso, en cuyo caso la pérdida será derramada en el costo de producción del período siguiente.</a:t>
            </a:r>
          </a:p>
        </p:txBody>
      </p:sp>
      <p:sp>
        <p:nvSpPr>
          <p:cNvPr id="101380" name="Rectangle 4"/>
          <p:cNvSpPr>
            <a:spLocks noChangeArrowheads="1"/>
          </p:cNvSpPr>
          <p:nvPr/>
        </p:nvSpPr>
        <p:spPr bwMode="auto">
          <a:xfrm>
            <a:off x="755650" y="3500438"/>
            <a:ext cx="8388350" cy="3357562"/>
          </a:xfrm>
          <a:prstGeom prst="rect">
            <a:avLst/>
          </a:prstGeom>
          <a:noFill/>
          <a:ln w="9525">
            <a:noFill/>
            <a:miter lim="800000"/>
            <a:headEnd/>
            <a:tailEnd/>
          </a:ln>
          <a:effectLst/>
        </p:spPr>
        <p:txBody>
          <a:bodyPr/>
          <a:lstStyle/>
          <a:p>
            <a:pPr algn="just">
              <a:spcBef>
                <a:spcPct val="20000"/>
              </a:spcBef>
              <a:buClr>
                <a:schemeClr val="hlink"/>
              </a:buClr>
              <a:buSzPct val="75000"/>
              <a:buFont typeface="Wingdings" pitchFamily="2" charset="2"/>
              <a:buNone/>
              <a:defRPr/>
            </a:pPr>
            <a:r>
              <a:rPr lang="es-MX" sz="2600">
                <a:effectLst>
                  <a:outerShdw blurRad="38100" dist="38100" dir="2700000" algn="tl">
                    <a:srgbClr val="000000"/>
                  </a:outerShdw>
                </a:effectLst>
              </a:rPr>
              <a:t>Almacén de artículos de defectuosos      75.00   </a:t>
            </a:r>
          </a:p>
          <a:p>
            <a:pPr algn="just">
              <a:spcBef>
                <a:spcPct val="20000"/>
              </a:spcBef>
              <a:buClr>
                <a:schemeClr val="hlink"/>
              </a:buClr>
              <a:buSzPct val="75000"/>
              <a:buFont typeface="Wingdings" pitchFamily="2" charset="2"/>
              <a:buNone/>
              <a:defRPr/>
            </a:pPr>
            <a:r>
              <a:rPr lang="es-MX" sz="2600">
                <a:effectLst>
                  <a:outerShdw blurRad="38100" dist="38100" dir="2700000" algn="tl">
                    <a:srgbClr val="000000"/>
                  </a:outerShdw>
                </a:effectLst>
              </a:rPr>
              <a:t>Gastos indirectos de producción             25.00</a:t>
            </a:r>
          </a:p>
          <a:p>
            <a:pPr>
              <a:spcBef>
                <a:spcPct val="20000"/>
              </a:spcBef>
              <a:buClr>
                <a:schemeClr val="hlink"/>
              </a:buClr>
              <a:buSzPct val="75000"/>
              <a:buFont typeface="Wingdings" pitchFamily="2" charset="2"/>
              <a:buNone/>
              <a:defRPr/>
            </a:pPr>
            <a:r>
              <a:rPr lang="es-MX" sz="2600">
                <a:effectLst>
                  <a:outerShdw blurRad="38100" dist="38100" dir="2700000" algn="tl">
                    <a:srgbClr val="000000"/>
                  </a:outerShdw>
                </a:effectLst>
              </a:rPr>
              <a:t>Producción en proceso                                         100.00 </a:t>
            </a:r>
          </a:p>
          <a:p>
            <a:pPr>
              <a:spcBef>
                <a:spcPct val="20000"/>
              </a:spcBef>
              <a:buClr>
                <a:schemeClr val="hlink"/>
              </a:buClr>
              <a:buSzPct val="75000"/>
              <a:buFont typeface="Wingdings" pitchFamily="2" charset="2"/>
              <a:buNone/>
              <a:defRPr/>
            </a:pPr>
            <a:r>
              <a:rPr lang="es-MX" sz="2600">
                <a:effectLst>
                  <a:outerShdw blurRad="38100" dist="38100" dir="2700000" algn="tl">
                    <a:srgbClr val="000000"/>
                  </a:outerShdw>
                </a:effectLst>
              </a:rPr>
              <a:t>Almacén de artículos terminados            300.00</a:t>
            </a:r>
          </a:p>
          <a:p>
            <a:pPr>
              <a:spcBef>
                <a:spcPct val="20000"/>
              </a:spcBef>
              <a:buClr>
                <a:schemeClr val="hlink"/>
              </a:buClr>
              <a:buSzPct val="75000"/>
              <a:buFont typeface="Wingdings" pitchFamily="2" charset="2"/>
              <a:buNone/>
              <a:defRPr/>
            </a:pPr>
            <a:r>
              <a:rPr lang="es-MX" sz="2600">
                <a:effectLst>
                  <a:outerShdw blurRad="38100" dist="38100" dir="2700000" algn="tl">
                    <a:srgbClr val="000000"/>
                  </a:outerShdw>
                </a:effectLst>
              </a:rPr>
              <a:t>Producción en proceso                                         300.00</a:t>
            </a:r>
          </a:p>
          <a:p>
            <a:pPr>
              <a:spcBef>
                <a:spcPct val="20000"/>
              </a:spcBef>
              <a:buClr>
                <a:schemeClr val="hlink"/>
              </a:buClr>
              <a:buSzPct val="75000"/>
              <a:buFont typeface="Wingdings" pitchFamily="2" charset="2"/>
              <a:buNone/>
              <a:defRPr/>
            </a:pPr>
            <a:endParaRPr lang="es-MX" sz="2600">
              <a:effectLst>
                <a:outerShdw blurRad="38100" dist="38100" dir="2700000" algn="tl">
                  <a:srgbClr val="000000"/>
                </a:outerShdw>
              </a:effectLst>
            </a:endParaRPr>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5267" name="Rectangle 3"/>
          <p:cNvSpPr>
            <a:spLocks noGrp="1" noChangeArrowheads="1"/>
          </p:cNvSpPr>
          <p:nvPr>
            <p:ph idx="1"/>
          </p:nvPr>
        </p:nvSpPr>
        <p:spPr>
          <a:xfrm>
            <a:off x="0" y="1052513"/>
            <a:ext cx="9144000" cy="5805487"/>
          </a:xfrm>
        </p:spPr>
        <p:txBody>
          <a:bodyPr>
            <a:normAutofit/>
          </a:bodyPr>
          <a:lstStyle/>
          <a:p>
            <a:pPr>
              <a:lnSpc>
                <a:spcPct val="80000"/>
              </a:lnSpc>
            </a:pPr>
            <a:r>
              <a:rPr lang="es-ES" sz="2000" dirty="0">
                <a:effectLst/>
              </a:rPr>
              <a:t>La unidad de aprendizaje “Contabilidad de Costos Predeterminados” tiene como propósito </a:t>
            </a:r>
            <a:r>
              <a:rPr lang="es-ES" sz="2000" dirty="0" smtClean="0">
                <a:effectLst/>
              </a:rPr>
              <a:t>de </a:t>
            </a:r>
            <a:r>
              <a:rPr lang="es-ES" sz="2000" dirty="0">
                <a:effectLst/>
              </a:rPr>
              <a:t>analizar y comparar información que conlleve a una planeación para una acertada toma de decisiones</a:t>
            </a:r>
            <a:r>
              <a:rPr lang="es-ES" sz="2000" dirty="0" smtClean="0">
                <a:effectLst/>
              </a:rPr>
              <a:t>.</a:t>
            </a:r>
          </a:p>
          <a:p>
            <a:pPr>
              <a:lnSpc>
                <a:spcPct val="80000"/>
              </a:lnSpc>
            </a:pPr>
            <a:endParaRPr lang="es-ES" sz="2000" dirty="0" smtClean="0">
              <a:effectLst/>
            </a:endParaRPr>
          </a:p>
          <a:p>
            <a:pPr>
              <a:lnSpc>
                <a:spcPct val="80000"/>
              </a:lnSpc>
            </a:pPr>
            <a:r>
              <a:rPr lang="es-ES" sz="2000" dirty="0" smtClean="0">
                <a:effectLst/>
              </a:rPr>
              <a:t>Se </a:t>
            </a:r>
            <a:r>
              <a:rPr lang="es-ES" sz="2000" dirty="0">
                <a:effectLst/>
              </a:rPr>
              <a:t>divide en tres partes principales, las dos primeras pretenden capacitar al alumno en la predeterminación, control y contabilización de los tres elementos del costo de producción en entidades industriales, mediante el uso de bases Estimadas y </a:t>
            </a:r>
            <a:r>
              <a:rPr lang="es-ES" sz="2000" dirty="0" smtClean="0">
                <a:effectLst/>
              </a:rPr>
              <a:t>Estándar.</a:t>
            </a:r>
          </a:p>
          <a:p>
            <a:pPr>
              <a:lnSpc>
                <a:spcPct val="80000"/>
              </a:lnSpc>
            </a:pPr>
            <a:r>
              <a:rPr lang="es-ES" sz="2000" dirty="0" smtClean="0">
                <a:effectLst/>
              </a:rPr>
              <a:t>En la </a:t>
            </a:r>
            <a:r>
              <a:rPr lang="es-ES" sz="2000" dirty="0">
                <a:effectLst/>
              </a:rPr>
              <a:t>tercera parte se dividen los costos en cuanto a su recurrencia en: Fijos y Variables; para a través de su separación analizar la relación Costo-Volumen-Utilidad y los cambios en las variables.</a:t>
            </a:r>
          </a:p>
          <a:p>
            <a:pPr>
              <a:lnSpc>
                <a:spcPct val="80000"/>
              </a:lnSpc>
            </a:pPr>
            <a:endParaRPr lang="es-ES" sz="2000" dirty="0">
              <a:effectLst/>
            </a:endParaRPr>
          </a:p>
          <a:p>
            <a:pPr>
              <a:lnSpc>
                <a:spcPct val="80000"/>
              </a:lnSpc>
            </a:pPr>
            <a:r>
              <a:rPr lang="es-ES" sz="2000" dirty="0" smtClean="0">
                <a:effectLst/>
              </a:rPr>
              <a:t>El </a:t>
            </a:r>
            <a:r>
              <a:rPr lang="es-ES" sz="2000" dirty="0">
                <a:effectLst/>
              </a:rPr>
              <a:t>alumno deberá realizar investigaciones acerca de los temas del contenido de la unidad de aprendizaje, de acuerdo a diferentes autores.</a:t>
            </a:r>
          </a:p>
          <a:p>
            <a:pPr>
              <a:lnSpc>
                <a:spcPct val="80000"/>
              </a:lnSpc>
            </a:pPr>
            <a:endParaRPr lang="es-ES" sz="2000" dirty="0">
              <a:effectLst/>
            </a:endParaRPr>
          </a:p>
          <a:p>
            <a:pPr>
              <a:lnSpc>
                <a:spcPct val="80000"/>
              </a:lnSpc>
            </a:pPr>
            <a:r>
              <a:rPr lang="es-ES" sz="2000" dirty="0">
                <a:effectLst/>
              </a:rPr>
              <a:t>El curso se evaluará a través de un mínimo de dos exámenes parciales y un departamental que incluirá todos los temas contenidos en el programa de estudios; además de la presentación del portafolios de evidencias</a:t>
            </a:r>
            <a:r>
              <a:rPr lang="es-ES" sz="2000" dirty="0" smtClean="0">
                <a:effectLst/>
              </a:rPr>
              <a:t>.</a:t>
            </a:r>
            <a:endParaRPr lang="es-ES" sz="2000" dirty="0">
              <a:effectLst/>
            </a:endParaRPr>
          </a:p>
        </p:txBody>
      </p:sp>
      <p:sp>
        <p:nvSpPr>
          <p:cNvPr id="395268" name="WordArt 4"/>
          <p:cNvSpPr>
            <a:spLocks noChangeArrowheads="1" noChangeShapeType="1" noTextEdit="1"/>
          </p:cNvSpPr>
          <p:nvPr/>
        </p:nvSpPr>
        <p:spPr bwMode="auto">
          <a:xfrm>
            <a:off x="2484438" y="260350"/>
            <a:ext cx="3887787" cy="571500"/>
          </a:xfrm>
          <a:prstGeom prst="rect">
            <a:avLst/>
          </a:prstGeom>
        </p:spPr>
        <p:txBody>
          <a:bodyPr wrap="none" fromWordArt="1">
            <a:prstTxWarp prst="textPlain">
              <a:avLst>
                <a:gd name="adj" fmla="val 50000"/>
              </a:avLst>
            </a:prstTxWarp>
          </a:bodyPr>
          <a:lstStyle/>
          <a:p>
            <a:pPr algn="ctr"/>
            <a:r>
              <a:rPr lang="es-MX" sz="3600" kern="10">
                <a:ln w="9525">
                  <a:noFill/>
                  <a:round/>
                  <a:headEnd/>
                  <a:tailEnd/>
                </a:ln>
                <a:solidFill>
                  <a:srgbClr val="FF9933"/>
                </a:solidFill>
                <a:effectLst>
                  <a:outerShdw dist="35921" dir="2700000" algn="ctr" rotWithShape="0">
                    <a:srgbClr val="C0C0C0">
                      <a:alpha val="80000"/>
                    </a:srgbClr>
                  </a:outerShdw>
                </a:effectLst>
                <a:latin typeface="Impact"/>
              </a:rPr>
              <a:t>PRESENTACION</a:t>
            </a:r>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ChangeArrowheads="1"/>
          </p:cNvSpPr>
          <p:nvPr>
            <p:ph type="ctrTitle"/>
          </p:nvPr>
        </p:nvSpPr>
        <p:spPr>
          <a:xfrm>
            <a:off x="1066800" y="125413"/>
            <a:ext cx="7086600" cy="1431925"/>
          </a:xfrm>
        </p:spPr>
        <p:txBody>
          <a:bodyPr/>
          <a:lstStyle/>
          <a:p>
            <a:pPr eaLnBrk="1" hangingPunct="1">
              <a:defRPr/>
            </a:pPr>
            <a:r>
              <a:rPr lang="es-MX" smtClean="0">
                <a:solidFill>
                  <a:srgbClr val="FF0000"/>
                </a:solidFill>
              </a:rPr>
              <a:t>Material defectuoso</a:t>
            </a:r>
            <a:endParaRPr lang="es-ES" smtClean="0">
              <a:solidFill>
                <a:srgbClr val="FF0000"/>
              </a:solidFill>
            </a:endParaRPr>
          </a:p>
        </p:txBody>
      </p:sp>
      <p:sp>
        <p:nvSpPr>
          <p:cNvPr id="102403" name="Rectangle 3"/>
          <p:cNvSpPr>
            <a:spLocks noGrp="1" noChangeArrowheads="1"/>
          </p:cNvSpPr>
          <p:nvPr>
            <p:ph type="subTitle" idx="1"/>
          </p:nvPr>
        </p:nvSpPr>
        <p:spPr>
          <a:xfrm>
            <a:off x="928662" y="1500174"/>
            <a:ext cx="7696200" cy="3382964"/>
          </a:xfrm>
        </p:spPr>
        <p:txBody>
          <a:bodyPr/>
          <a:lstStyle/>
          <a:p>
            <a:pPr algn="just" eaLnBrk="1" hangingPunct="1">
              <a:buFont typeface="Wingdings" pitchFamily="2" charset="2"/>
              <a:buChar char="l"/>
              <a:defRPr/>
            </a:pPr>
            <a:r>
              <a:rPr lang="es-MX" sz="2600" dirty="0" smtClean="0"/>
              <a:t>Que la discrepancia sea una pérdida no imputable a la producción misma, sino que haya sido originada por la acción de un caso fortuito. (otros gastos)</a:t>
            </a:r>
          </a:p>
          <a:p>
            <a:pPr algn="just" eaLnBrk="1" hangingPunct="1">
              <a:buFont typeface="Wingdings" pitchFamily="2" charset="2"/>
              <a:buChar char="l"/>
              <a:defRPr/>
            </a:pPr>
            <a:endParaRPr lang="es-MX" sz="2600" dirty="0" smtClean="0"/>
          </a:p>
          <a:p>
            <a:pPr algn="just" eaLnBrk="1" hangingPunct="1">
              <a:buFont typeface="Wingdings" pitchFamily="2" charset="2"/>
              <a:buChar char="l"/>
              <a:defRPr/>
            </a:pPr>
            <a:r>
              <a:rPr lang="es-MX" sz="2600" dirty="0" smtClean="0"/>
              <a:t> que haya sido negligencia de algún obrero.</a:t>
            </a:r>
            <a:endParaRPr lang="es-ES" sz="2600" dirty="0" smtClean="0"/>
          </a:p>
        </p:txBody>
      </p:sp>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Grp="1" noChangeArrowheads="1"/>
          </p:cNvSpPr>
          <p:nvPr>
            <p:ph type="ctrTitle"/>
          </p:nvPr>
        </p:nvSpPr>
        <p:spPr>
          <a:xfrm>
            <a:off x="714348" y="285728"/>
            <a:ext cx="6653234" cy="1431925"/>
          </a:xfrm>
        </p:spPr>
        <p:txBody>
          <a:bodyPr/>
          <a:lstStyle/>
          <a:p>
            <a:pPr eaLnBrk="1" hangingPunct="1">
              <a:defRPr/>
            </a:pPr>
            <a:r>
              <a:rPr lang="es-MX" dirty="0" smtClean="0">
                <a:solidFill>
                  <a:srgbClr val="FF0000"/>
                </a:solidFill>
              </a:rPr>
              <a:t>Material averiado</a:t>
            </a:r>
            <a:endParaRPr lang="es-ES" dirty="0" smtClean="0">
              <a:solidFill>
                <a:srgbClr val="FF0000"/>
              </a:solidFill>
            </a:endParaRPr>
          </a:p>
        </p:txBody>
      </p:sp>
      <p:sp>
        <p:nvSpPr>
          <p:cNvPr id="103427" name="Rectangle 3"/>
          <p:cNvSpPr>
            <a:spLocks noGrp="1" noChangeArrowheads="1"/>
          </p:cNvSpPr>
          <p:nvPr>
            <p:ph type="subTitle" idx="1"/>
          </p:nvPr>
        </p:nvSpPr>
        <p:spPr>
          <a:xfrm>
            <a:off x="857224" y="1357298"/>
            <a:ext cx="7696200" cy="2525708"/>
          </a:xfrm>
        </p:spPr>
        <p:txBody>
          <a:bodyPr/>
          <a:lstStyle/>
          <a:p>
            <a:pPr algn="just" eaLnBrk="1" hangingPunct="1">
              <a:defRPr/>
            </a:pPr>
            <a:r>
              <a:rPr lang="es-MX" sz="2600" dirty="0" smtClean="0"/>
              <a:t>Es el caso de aquellos productos que resultan con defectos o fallas, que pueden ser corregidos o conviene corregirlos, mediante una operación adicional, para quedar como artículo de primera.</a:t>
            </a:r>
            <a:endParaRPr lang="es-ES" sz="2600" dirty="0" smtClean="0"/>
          </a:p>
        </p:txBody>
      </p:sp>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ChangeArrowheads="1"/>
          </p:cNvSpPr>
          <p:nvPr>
            <p:ph type="ctrTitle"/>
          </p:nvPr>
        </p:nvSpPr>
        <p:spPr>
          <a:xfrm>
            <a:off x="1066800" y="125413"/>
            <a:ext cx="7086600" cy="1431925"/>
          </a:xfrm>
        </p:spPr>
        <p:txBody>
          <a:bodyPr/>
          <a:lstStyle/>
          <a:p>
            <a:pPr eaLnBrk="1" hangingPunct="1">
              <a:defRPr/>
            </a:pPr>
            <a:r>
              <a:rPr lang="es-MX" sz="3600" smtClean="0">
                <a:solidFill>
                  <a:srgbClr val="FF0000"/>
                </a:solidFill>
              </a:rPr>
              <a:t>METODO PARA EL CONTROL DE LOS MATERIALES</a:t>
            </a:r>
            <a:endParaRPr lang="es-ES" sz="3600" smtClean="0">
              <a:solidFill>
                <a:srgbClr val="FF0000"/>
              </a:solidFill>
            </a:endParaRPr>
          </a:p>
        </p:txBody>
      </p:sp>
      <p:sp>
        <p:nvSpPr>
          <p:cNvPr id="107523" name="Rectangle 3"/>
          <p:cNvSpPr>
            <a:spLocks noGrp="1" noChangeArrowheads="1"/>
          </p:cNvSpPr>
          <p:nvPr>
            <p:ph type="subTitle" idx="1"/>
          </p:nvPr>
        </p:nvSpPr>
        <p:spPr>
          <a:xfrm>
            <a:off x="395288" y="1628775"/>
            <a:ext cx="8351837" cy="4633913"/>
          </a:xfrm>
        </p:spPr>
        <p:txBody>
          <a:bodyPr/>
          <a:lstStyle/>
          <a:p>
            <a:pPr algn="just" eaLnBrk="1" hangingPunct="1">
              <a:lnSpc>
                <a:spcPct val="90000"/>
              </a:lnSpc>
              <a:defRPr/>
            </a:pPr>
            <a:r>
              <a:rPr lang="es-MX" b="1" u="sng" smtClean="0"/>
              <a:t>1.- </a:t>
            </a:r>
            <a:r>
              <a:rPr lang="es-MX" sz="2400" b="1" u="sng" smtClean="0"/>
              <a:t>método de costos incompleto:</a:t>
            </a:r>
            <a:r>
              <a:rPr lang="es-MX" sz="2400" smtClean="0"/>
              <a:t> cuando a través de la contabilidad respectiva, NO es posible llegar a determinar el costo unitario correctamente, concretándose la empresa a emplear una serie de cuentas acumulativas de los elementos del costo, que requieren, al final del período o ejercicio, el recuento físico de existencias, tanto de materiales y productos terminados, como de fabricación en proceso.</a:t>
            </a:r>
          </a:p>
          <a:p>
            <a:pPr algn="just" eaLnBrk="1" hangingPunct="1">
              <a:lnSpc>
                <a:spcPct val="90000"/>
              </a:lnSpc>
              <a:defRPr/>
            </a:pPr>
            <a:r>
              <a:rPr lang="es-MX" sz="2400" smtClean="0"/>
              <a:t>Y el dato de </a:t>
            </a:r>
            <a:r>
              <a:rPr lang="es-MX" sz="2400" b="1" u="sng" smtClean="0"/>
              <a:t>costo de producción</a:t>
            </a:r>
            <a:r>
              <a:rPr lang="es-MX" sz="2400" smtClean="0"/>
              <a:t> se obtiene en forma global para un período determinado, desconociéndose el costo de los materiales que corresponden a cada unidad producida, sobre todo cuando es de diferentes tipos y clases. </a:t>
            </a:r>
            <a:endParaRPr lang="es-ES" sz="2400" smtClean="0"/>
          </a:p>
        </p:txBody>
      </p:sp>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ChangeArrowheads="1"/>
          </p:cNvSpPr>
          <p:nvPr>
            <p:ph type="ctrTitle"/>
          </p:nvPr>
        </p:nvSpPr>
        <p:spPr>
          <a:xfrm>
            <a:off x="1066800" y="125413"/>
            <a:ext cx="7086600" cy="1431925"/>
          </a:xfrm>
        </p:spPr>
        <p:txBody>
          <a:bodyPr/>
          <a:lstStyle/>
          <a:p>
            <a:pPr eaLnBrk="1" hangingPunct="1">
              <a:defRPr/>
            </a:pPr>
            <a:r>
              <a:rPr lang="es-MX" sz="3600" smtClean="0">
                <a:solidFill>
                  <a:srgbClr val="FF0000"/>
                </a:solidFill>
              </a:rPr>
              <a:t>METODO PARA EL CONTROL DE LOS MATERIALES</a:t>
            </a:r>
            <a:endParaRPr lang="es-ES" sz="3600" smtClean="0">
              <a:solidFill>
                <a:srgbClr val="FF0000"/>
              </a:solidFill>
            </a:endParaRPr>
          </a:p>
        </p:txBody>
      </p:sp>
      <p:sp>
        <p:nvSpPr>
          <p:cNvPr id="108547" name="Rectangle 3"/>
          <p:cNvSpPr>
            <a:spLocks noGrp="1" noChangeArrowheads="1"/>
          </p:cNvSpPr>
          <p:nvPr>
            <p:ph type="subTitle" idx="1"/>
          </p:nvPr>
        </p:nvSpPr>
        <p:spPr>
          <a:xfrm>
            <a:off x="827088" y="1628775"/>
            <a:ext cx="7696200" cy="4633913"/>
          </a:xfrm>
        </p:spPr>
        <p:txBody>
          <a:bodyPr/>
          <a:lstStyle/>
          <a:p>
            <a:pPr algn="just" eaLnBrk="1" hangingPunct="1">
              <a:lnSpc>
                <a:spcPct val="90000"/>
              </a:lnSpc>
              <a:defRPr/>
            </a:pPr>
            <a:r>
              <a:rPr lang="es-MX" sz="2800" b="1" u="sng" smtClean="0"/>
              <a:t>2.- método de costos completo:</a:t>
            </a:r>
            <a:r>
              <a:rPr lang="es-MX" sz="2800" smtClean="0"/>
              <a:t> consiste en que el </a:t>
            </a:r>
            <a:r>
              <a:rPr lang="es-MX" sz="2800" b="1" u="sng" smtClean="0"/>
              <a:t>costo de producción</a:t>
            </a:r>
            <a:r>
              <a:rPr lang="es-MX" sz="2800" smtClean="0"/>
              <a:t> está integrado por los materiales directos, el costo del trabajo directo y los gastos indirectos de producción. </a:t>
            </a:r>
          </a:p>
          <a:p>
            <a:pPr algn="just" eaLnBrk="1" hangingPunct="1">
              <a:lnSpc>
                <a:spcPct val="90000"/>
              </a:lnSpc>
              <a:defRPr/>
            </a:pPr>
            <a:endParaRPr lang="es-MX" sz="2800" smtClean="0"/>
          </a:p>
          <a:p>
            <a:pPr algn="just" eaLnBrk="1" hangingPunct="1">
              <a:lnSpc>
                <a:spcPct val="90000"/>
              </a:lnSpc>
              <a:defRPr/>
            </a:pPr>
            <a:r>
              <a:rPr lang="es-MX" sz="2800" smtClean="0"/>
              <a:t>Es una determinación más exacta del producto que se desea elaborar.</a:t>
            </a:r>
          </a:p>
          <a:p>
            <a:pPr algn="just" eaLnBrk="1" hangingPunct="1">
              <a:lnSpc>
                <a:spcPct val="90000"/>
              </a:lnSpc>
              <a:defRPr/>
            </a:pPr>
            <a:endParaRPr lang="es-MX" sz="2800" smtClean="0"/>
          </a:p>
          <a:p>
            <a:pPr algn="just" eaLnBrk="1" hangingPunct="1">
              <a:lnSpc>
                <a:spcPct val="90000"/>
              </a:lnSpc>
              <a:defRPr/>
            </a:pPr>
            <a:r>
              <a:rPr lang="es-MX" sz="2800" smtClean="0"/>
              <a:t>Se lleva un mejor control de todo lo que está involucrado en el producto</a:t>
            </a:r>
            <a:endParaRPr lang="es-ES" sz="2800" smtClean="0"/>
          </a:p>
        </p:txBody>
      </p:sp>
    </p:spTree>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1" name="Rectangle 3"/>
          <p:cNvSpPr>
            <a:spLocks noGrp="1" noChangeArrowheads="1"/>
          </p:cNvSpPr>
          <p:nvPr>
            <p:ph type="subTitle" idx="1"/>
          </p:nvPr>
        </p:nvSpPr>
        <p:spPr>
          <a:xfrm>
            <a:off x="395288" y="333375"/>
            <a:ext cx="8280400" cy="431800"/>
          </a:xfrm>
          <a:ln>
            <a:solidFill>
              <a:srgbClr val="FFFF66"/>
            </a:solidFill>
          </a:ln>
        </p:spPr>
        <p:txBody>
          <a:bodyPr>
            <a:normAutofit fontScale="92500" lnSpcReduction="10000"/>
          </a:bodyPr>
          <a:lstStyle/>
          <a:p>
            <a:pPr eaLnBrk="1" hangingPunct="1">
              <a:defRPr/>
            </a:pPr>
            <a:r>
              <a:rPr lang="es-MX" sz="2600" smtClean="0">
                <a:solidFill>
                  <a:srgbClr val="FF0000"/>
                </a:solidFill>
              </a:rPr>
              <a:t>METODO DE COSTOS INCOMPLETOS</a:t>
            </a:r>
            <a:endParaRPr lang="es-ES" sz="2600" smtClean="0">
              <a:solidFill>
                <a:srgbClr val="FF0000"/>
              </a:solidFill>
            </a:endParaRPr>
          </a:p>
        </p:txBody>
      </p:sp>
      <p:graphicFrame>
        <p:nvGraphicFramePr>
          <p:cNvPr id="109614" name="Group 46"/>
          <p:cNvGraphicFramePr>
            <a:graphicFrameLocks noGrp="1"/>
          </p:cNvGraphicFramePr>
          <p:nvPr/>
        </p:nvGraphicFramePr>
        <p:xfrm>
          <a:off x="395288" y="836613"/>
          <a:ext cx="8353425" cy="2018348"/>
        </p:xfrm>
        <a:graphic>
          <a:graphicData uri="http://schemas.openxmlformats.org/drawingml/2006/table">
            <a:tbl>
              <a:tblPr/>
              <a:tblGrid>
                <a:gridCol w="1944687"/>
                <a:gridCol w="2520950"/>
                <a:gridCol w="3887788"/>
              </a:tblGrid>
              <a:tr h="504825">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MX" sz="1400" b="0" i="0" u="none" strike="noStrike" cap="none" normalizeH="0" baseline="0" smtClean="0">
                          <a:ln>
                            <a:noFill/>
                          </a:ln>
                          <a:solidFill>
                            <a:schemeClr val="tx1"/>
                          </a:solidFill>
                          <a:effectLst>
                            <a:outerShdw blurRad="38100" dist="38100" dir="2700000" algn="tl">
                              <a:srgbClr val="000000"/>
                            </a:outerShdw>
                          </a:effectLst>
                          <a:latin typeface="Arial" charset="0"/>
                        </a:rPr>
                        <a:t>Desembolsos, control adecuado</a:t>
                      </a:r>
                      <a:endParaRPr kumimoji="0" lang="es-ES" sz="14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MX" sz="1400" b="0" i="0" u="none" strike="noStrike" cap="none" normalizeH="0" baseline="0" smtClean="0">
                          <a:ln>
                            <a:noFill/>
                          </a:ln>
                          <a:solidFill>
                            <a:schemeClr val="tx1"/>
                          </a:solidFill>
                          <a:effectLst>
                            <a:outerShdw blurRad="38100" dist="38100" dir="2700000" algn="tl">
                              <a:srgbClr val="000000"/>
                            </a:outerShdw>
                          </a:effectLst>
                          <a:latin typeface="Arial" charset="0"/>
                        </a:rPr>
                        <a:t>Utilización del material, sin control</a:t>
                      </a:r>
                      <a:endParaRPr kumimoji="0" lang="es-ES" sz="14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MX" sz="1400" b="0" i="0" u="none" strike="noStrike" cap="none" normalizeH="0" baseline="0" smtClean="0">
                          <a:ln>
                            <a:noFill/>
                          </a:ln>
                          <a:solidFill>
                            <a:schemeClr val="tx1"/>
                          </a:solidFill>
                          <a:effectLst>
                            <a:outerShdw blurRad="38100" dist="38100" dir="2700000" algn="tl">
                              <a:srgbClr val="000000"/>
                            </a:outerShdw>
                          </a:effectLst>
                          <a:latin typeface="Arial" charset="0"/>
                        </a:rPr>
                        <a:t>Resultados financieros, no asegura exactitud</a:t>
                      </a:r>
                      <a:endParaRPr kumimoji="0" lang="es-ES" sz="14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500188">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MX" sz="1400" b="0" i="0" u="none" strike="noStrike" cap="none" normalizeH="0" baseline="0" smtClean="0">
                          <a:ln>
                            <a:noFill/>
                          </a:ln>
                          <a:solidFill>
                            <a:schemeClr val="tx1"/>
                          </a:solidFill>
                          <a:effectLst>
                            <a:outerShdw blurRad="38100" dist="38100" dir="2700000" algn="tl">
                              <a:srgbClr val="000000"/>
                            </a:outerShdw>
                          </a:effectLst>
                          <a:latin typeface="Arial" charset="0"/>
                        </a:rPr>
                        <a:t>Compra de mat.</a:t>
                      </a:r>
                    </a:p>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MX" sz="1400" b="0" i="0" u="none" strike="noStrike" cap="none" normalizeH="0" baseline="0" smtClean="0">
                          <a:ln>
                            <a:noFill/>
                          </a:ln>
                          <a:solidFill>
                            <a:schemeClr val="tx1"/>
                          </a:solidFill>
                          <a:effectLst>
                            <a:outerShdw blurRad="38100" dist="38100" dir="2700000" algn="tl">
                              <a:srgbClr val="000000"/>
                            </a:outerShdw>
                          </a:effectLst>
                          <a:latin typeface="Arial" charset="0"/>
                        </a:rPr>
                        <a:t>Inversiones en la labor y gastos indirectos de producción</a:t>
                      </a:r>
                      <a:endParaRPr kumimoji="0" lang="es-ES" sz="14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MX" sz="1400" b="0" i="0" u="none" strike="noStrike" cap="none" normalizeH="0" baseline="0" smtClean="0">
                          <a:ln>
                            <a:noFill/>
                          </a:ln>
                          <a:solidFill>
                            <a:schemeClr val="tx1"/>
                          </a:solidFill>
                          <a:effectLst>
                            <a:outerShdw blurRad="38100" dist="38100" dir="2700000" algn="tl">
                              <a:srgbClr val="000000"/>
                            </a:outerShdw>
                          </a:effectLst>
                          <a:latin typeface="Arial" charset="0"/>
                        </a:rPr>
                        <a:t>No se sabe ni conoce adecuadamente el costo, por falta de control de material</a:t>
                      </a:r>
                      <a:endParaRPr kumimoji="0" lang="es-ES" sz="14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MX" sz="1400" b="0" i="0" u="none" strike="noStrike" cap="none" normalizeH="0" baseline="0" smtClean="0">
                          <a:ln>
                            <a:noFill/>
                          </a:ln>
                          <a:solidFill>
                            <a:schemeClr val="tx1"/>
                          </a:solidFill>
                          <a:effectLst>
                            <a:outerShdw blurRad="38100" dist="38100" dir="2700000" algn="tl">
                              <a:srgbClr val="000000"/>
                            </a:outerShdw>
                          </a:effectLst>
                          <a:latin typeface="Arial" charset="0"/>
                        </a:rPr>
                        <a:t>Ventas.</a:t>
                      </a:r>
                    </a:p>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MX" sz="1400" b="0" i="0" u="none" strike="noStrike" cap="none" normalizeH="0" baseline="0" smtClean="0">
                          <a:ln>
                            <a:noFill/>
                          </a:ln>
                          <a:solidFill>
                            <a:schemeClr val="tx1"/>
                          </a:solidFill>
                          <a:effectLst>
                            <a:outerShdw blurRad="38100" dist="38100" dir="2700000" algn="tl">
                              <a:srgbClr val="000000"/>
                            </a:outerShdw>
                          </a:effectLst>
                          <a:latin typeface="Arial" charset="0"/>
                        </a:rPr>
                        <a:t>(-)</a:t>
                      </a:r>
                    </a:p>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MX" sz="1400" b="0" i="0" u="none" strike="noStrike" cap="none" normalizeH="0" baseline="0" smtClean="0">
                          <a:ln>
                            <a:noFill/>
                          </a:ln>
                          <a:solidFill>
                            <a:schemeClr val="tx1"/>
                          </a:solidFill>
                          <a:effectLst>
                            <a:outerShdw blurRad="38100" dist="38100" dir="2700000" algn="tl">
                              <a:srgbClr val="000000"/>
                            </a:outerShdw>
                          </a:effectLst>
                          <a:latin typeface="Arial" charset="0"/>
                        </a:rPr>
                        <a:t>Compras netas, más o menos de acuerdo con la diferencia de los inventarios físicos, labor, y gastos indirectos de producción aproximada.</a:t>
                      </a:r>
                    </a:p>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MX" sz="1400" b="0" i="0" u="none" strike="noStrike" cap="none" normalizeH="0" baseline="0" smtClean="0">
                          <a:ln>
                            <a:noFill/>
                          </a:ln>
                          <a:solidFill>
                            <a:schemeClr val="tx1"/>
                          </a:solidFill>
                          <a:effectLst>
                            <a:outerShdw blurRad="38100" dist="38100" dir="2700000" algn="tl">
                              <a:srgbClr val="000000"/>
                            </a:outerShdw>
                          </a:effectLst>
                          <a:latin typeface="Arial" charset="0"/>
                        </a:rPr>
                        <a:t>Utilidad bruta.</a:t>
                      </a:r>
                      <a:endParaRPr kumimoji="0" lang="es-ES" sz="14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09615" name="Rectangle 47"/>
          <p:cNvSpPr>
            <a:spLocks noChangeArrowheads="1"/>
          </p:cNvSpPr>
          <p:nvPr/>
        </p:nvSpPr>
        <p:spPr bwMode="auto">
          <a:xfrm>
            <a:off x="323850" y="3357563"/>
            <a:ext cx="8280400" cy="431800"/>
          </a:xfrm>
          <a:prstGeom prst="rect">
            <a:avLst/>
          </a:prstGeom>
          <a:noFill/>
          <a:ln w="9525">
            <a:solidFill>
              <a:srgbClr val="FFFF66"/>
            </a:solidFill>
            <a:miter lim="800000"/>
            <a:headEnd/>
            <a:tailEnd/>
          </a:ln>
          <a:effectLst/>
        </p:spPr>
        <p:txBody>
          <a:bodyPr/>
          <a:lstStyle/>
          <a:p>
            <a:pPr algn="ctr">
              <a:spcBef>
                <a:spcPct val="20000"/>
              </a:spcBef>
              <a:buClr>
                <a:schemeClr val="hlink"/>
              </a:buClr>
              <a:buSzPct val="75000"/>
              <a:buFont typeface="Wingdings" pitchFamily="2" charset="2"/>
              <a:buNone/>
              <a:defRPr/>
            </a:pPr>
            <a:r>
              <a:rPr lang="es-MX" sz="2600">
                <a:solidFill>
                  <a:srgbClr val="FF0000"/>
                </a:solidFill>
                <a:effectLst>
                  <a:outerShdw blurRad="38100" dist="38100" dir="2700000" algn="tl">
                    <a:srgbClr val="000000"/>
                  </a:outerShdw>
                </a:effectLst>
              </a:rPr>
              <a:t>METODO DE COSTOS COMPLETOS</a:t>
            </a:r>
            <a:endParaRPr lang="es-ES" sz="2600">
              <a:solidFill>
                <a:srgbClr val="FF0000"/>
              </a:solidFill>
              <a:effectLst>
                <a:outerShdw blurRad="38100" dist="38100" dir="2700000" algn="tl">
                  <a:srgbClr val="000000"/>
                </a:outerShdw>
              </a:effectLst>
            </a:endParaRPr>
          </a:p>
        </p:txBody>
      </p:sp>
      <p:graphicFrame>
        <p:nvGraphicFramePr>
          <p:cNvPr id="109632" name="Group 64"/>
          <p:cNvGraphicFramePr>
            <a:graphicFrameLocks noGrp="1"/>
          </p:cNvGraphicFramePr>
          <p:nvPr/>
        </p:nvGraphicFramePr>
        <p:xfrm>
          <a:off x="323850" y="3860800"/>
          <a:ext cx="8353425" cy="2359152"/>
        </p:xfrm>
        <a:graphic>
          <a:graphicData uri="http://schemas.openxmlformats.org/drawingml/2006/table">
            <a:tbl>
              <a:tblPr/>
              <a:tblGrid>
                <a:gridCol w="1944688"/>
                <a:gridCol w="2663825"/>
                <a:gridCol w="3744912"/>
              </a:tblGrid>
              <a:tr h="504825">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MX" sz="1400" b="0" i="0" u="none" strike="noStrike" cap="none" normalizeH="0" baseline="0" smtClean="0">
                          <a:ln>
                            <a:noFill/>
                          </a:ln>
                          <a:solidFill>
                            <a:schemeClr val="tx1"/>
                          </a:solidFill>
                          <a:effectLst>
                            <a:outerShdw blurRad="38100" dist="38100" dir="2700000" algn="tl">
                              <a:srgbClr val="000000"/>
                            </a:outerShdw>
                          </a:effectLst>
                          <a:latin typeface="Arial" charset="0"/>
                        </a:rPr>
                        <a:t>Desembolsos, control adecuado</a:t>
                      </a:r>
                      <a:endParaRPr kumimoji="0" lang="es-ES" sz="14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MX" sz="1400" b="0" i="0" u="none" strike="noStrike" cap="none" normalizeH="0" baseline="0" smtClean="0">
                          <a:ln>
                            <a:noFill/>
                          </a:ln>
                          <a:solidFill>
                            <a:schemeClr val="tx1"/>
                          </a:solidFill>
                          <a:effectLst>
                            <a:outerShdw blurRad="38100" dist="38100" dir="2700000" algn="tl">
                              <a:srgbClr val="000000"/>
                            </a:outerShdw>
                          </a:effectLst>
                          <a:latin typeface="Arial" charset="0"/>
                        </a:rPr>
                        <a:t>Utilización del material, CON control adecuado</a:t>
                      </a:r>
                      <a:endParaRPr kumimoji="0" lang="es-ES" sz="14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MX" sz="1400" b="0" i="0" u="none" strike="noStrike" cap="none" normalizeH="0" baseline="0" smtClean="0">
                          <a:ln>
                            <a:noFill/>
                          </a:ln>
                          <a:solidFill>
                            <a:schemeClr val="tx1"/>
                          </a:solidFill>
                          <a:effectLst>
                            <a:outerShdw blurRad="38100" dist="38100" dir="2700000" algn="tl">
                              <a:srgbClr val="000000"/>
                            </a:outerShdw>
                          </a:effectLst>
                          <a:latin typeface="Arial" charset="0"/>
                        </a:rPr>
                        <a:t>Resultados financieros, son confiables</a:t>
                      </a:r>
                    </a:p>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MX" sz="1400" b="0" i="0" u="none" strike="noStrike" cap="none" normalizeH="0" baseline="0" smtClean="0">
                          <a:ln>
                            <a:noFill/>
                          </a:ln>
                          <a:solidFill>
                            <a:schemeClr val="tx1"/>
                          </a:solidFill>
                          <a:effectLst>
                            <a:outerShdw blurRad="38100" dist="38100" dir="2700000" algn="tl">
                              <a:srgbClr val="000000"/>
                            </a:outerShdw>
                          </a:effectLst>
                          <a:latin typeface="Arial" charset="0"/>
                        </a:rPr>
                        <a:t>En especial el Estado de Resultados</a:t>
                      </a:r>
                      <a:endParaRPr kumimoji="0" lang="es-ES" sz="14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500188">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MX" sz="1400" b="0" i="0" u="none" strike="noStrike" cap="none" normalizeH="0" baseline="0" smtClean="0">
                          <a:ln>
                            <a:noFill/>
                          </a:ln>
                          <a:solidFill>
                            <a:schemeClr val="tx1"/>
                          </a:solidFill>
                          <a:effectLst>
                            <a:outerShdw blurRad="38100" dist="38100" dir="2700000" algn="tl">
                              <a:srgbClr val="000000"/>
                            </a:outerShdw>
                          </a:effectLst>
                          <a:latin typeface="Arial" charset="0"/>
                        </a:rPr>
                        <a:t>Compra de mat.</a:t>
                      </a:r>
                    </a:p>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MX" sz="1400" b="0" i="0" u="none" strike="noStrike" cap="none" normalizeH="0" baseline="0" smtClean="0">
                          <a:ln>
                            <a:noFill/>
                          </a:ln>
                          <a:solidFill>
                            <a:schemeClr val="tx1"/>
                          </a:solidFill>
                          <a:effectLst>
                            <a:outerShdw blurRad="38100" dist="38100" dir="2700000" algn="tl">
                              <a:srgbClr val="000000"/>
                            </a:outerShdw>
                          </a:effectLst>
                          <a:latin typeface="Arial" charset="0"/>
                        </a:rPr>
                        <a:t>Inversiones en la labor y gastos indirectos de producción</a:t>
                      </a:r>
                      <a:endParaRPr kumimoji="0" lang="es-ES" sz="14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MX" sz="1400" b="0" i="0" u="none" strike="noStrike" cap="none" normalizeH="0" baseline="0" smtClean="0">
                          <a:ln>
                            <a:noFill/>
                          </a:ln>
                          <a:solidFill>
                            <a:schemeClr val="tx1"/>
                          </a:solidFill>
                          <a:effectLst>
                            <a:outerShdw blurRad="38100" dist="38100" dir="2700000" algn="tl">
                              <a:srgbClr val="000000"/>
                            </a:outerShdw>
                          </a:effectLst>
                          <a:latin typeface="Arial" charset="0"/>
                        </a:rPr>
                        <a:t>Costo de materiales utilizados</a:t>
                      </a:r>
                    </a:p>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MX" sz="1400" b="0" i="0" u="none" strike="noStrike" cap="none" normalizeH="0" baseline="0" smtClean="0">
                          <a:ln>
                            <a:noFill/>
                          </a:ln>
                          <a:solidFill>
                            <a:schemeClr val="tx1"/>
                          </a:solidFill>
                          <a:effectLst>
                            <a:outerShdw blurRad="38100" dist="38100" dir="2700000" algn="tl">
                              <a:srgbClr val="000000"/>
                            </a:outerShdw>
                          </a:effectLst>
                          <a:latin typeface="Arial" charset="0"/>
                        </a:rPr>
                        <a:t>Costo de la mercancía vendida</a:t>
                      </a:r>
                    </a:p>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MX" sz="1400" b="0" i="0" u="none" strike="noStrike" cap="none" normalizeH="0" baseline="0" smtClean="0">
                          <a:ln>
                            <a:noFill/>
                          </a:ln>
                          <a:solidFill>
                            <a:schemeClr val="tx1"/>
                          </a:solidFill>
                          <a:effectLst>
                            <a:outerShdw blurRad="38100" dist="38100" dir="2700000" algn="tl">
                              <a:srgbClr val="000000"/>
                            </a:outerShdw>
                          </a:effectLst>
                          <a:latin typeface="Arial" charset="0"/>
                        </a:rPr>
                        <a:t>Control de inventarios</a:t>
                      </a:r>
                    </a:p>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MX" sz="1400" b="0" i="0" u="none" strike="noStrike" cap="none" normalizeH="0" baseline="0" smtClean="0">
                          <a:ln>
                            <a:noFill/>
                          </a:ln>
                          <a:solidFill>
                            <a:schemeClr val="tx1"/>
                          </a:solidFill>
                          <a:effectLst>
                            <a:outerShdw blurRad="38100" dist="38100" dir="2700000" algn="tl">
                              <a:srgbClr val="000000"/>
                            </a:outerShdw>
                          </a:effectLst>
                          <a:latin typeface="Arial" charset="0"/>
                        </a:rPr>
                        <a:t>Estadísticas del costo</a:t>
                      </a:r>
                    </a:p>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endParaRPr kumimoji="0" lang="es-MX" sz="1400" b="0" i="0" u="none" strike="noStrike" cap="none" normalizeH="0" baseline="0" smtClean="0">
                        <a:ln>
                          <a:noFill/>
                        </a:ln>
                        <a:solidFill>
                          <a:schemeClr val="tx1"/>
                        </a:solidFill>
                        <a:effectLst>
                          <a:outerShdw blurRad="38100" dist="38100" dir="2700000" algn="tl">
                            <a:srgbClr val="000000"/>
                          </a:outerShdw>
                        </a:effectLst>
                        <a:latin typeface="Arial" charset="0"/>
                      </a:endParaRPr>
                    </a:p>
                    <a:p>
                      <a:pPr marL="0" marR="0" lvl="0" indent="0" algn="just"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MX" sz="1400" b="0" i="0" u="none" strike="noStrike" cap="none" normalizeH="0" baseline="0" smtClean="0">
                          <a:ln>
                            <a:noFill/>
                          </a:ln>
                          <a:solidFill>
                            <a:schemeClr val="tx1"/>
                          </a:solidFill>
                          <a:effectLst>
                            <a:outerShdw blurRad="38100" dist="38100" dir="2700000" algn="tl">
                              <a:srgbClr val="000000"/>
                            </a:outerShdw>
                          </a:effectLst>
                          <a:latin typeface="Arial" charset="0"/>
                        </a:rPr>
                        <a:t>Nota: solo se refiere al elemento material</a:t>
                      </a:r>
                      <a:endParaRPr kumimoji="0" lang="es-ES" sz="14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MX" sz="1400" b="0" i="0" u="none" strike="noStrike" cap="none" normalizeH="0" baseline="0" smtClean="0">
                          <a:ln>
                            <a:noFill/>
                          </a:ln>
                          <a:solidFill>
                            <a:schemeClr val="tx1"/>
                          </a:solidFill>
                          <a:effectLst>
                            <a:outerShdw blurRad="38100" dist="38100" dir="2700000" algn="tl">
                              <a:srgbClr val="000000"/>
                            </a:outerShdw>
                          </a:effectLst>
                          <a:latin typeface="Arial" charset="0"/>
                        </a:rPr>
                        <a:t>Ventas.</a:t>
                      </a:r>
                    </a:p>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MX" sz="1400" b="0" i="0" u="none" strike="noStrike" cap="none" normalizeH="0" baseline="0" smtClean="0">
                          <a:ln>
                            <a:noFill/>
                          </a:ln>
                          <a:solidFill>
                            <a:schemeClr val="tx1"/>
                          </a:solidFill>
                          <a:effectLst>
                            <a:outerShdw blurRad="38100" dist="38100" dir="2700000" algn="tl">
                              <a:srgbClr val="000000"/>
                            </a:outerShdw>
                          </a:effectLst>
                          <a:latin typeface="Arial" charset="0"/>
                        </a:rPr>
                        <a:t>(-)</a:t>
                      </a:r>
                    </a:p>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MX" sz="1400" b="0" i="0" u="none" strike="noStrike" cap="none" normalizeH="0" baseline="0" smtClean="0">
                          <a:ln>
                            <a:noFill/>
                          </a:ln>
                          <a:solidFill>
                            <a:schemeClr val="tx1"/>
                          </a:solidFill>
                          <a:effectLst>
                            <a:outerShdw blurRad="38100" dist="38100" dir="2700000" algn="tl">
                              <a:srgbClr val="000000"/>
                            </a:outerShdw>
                          </a:effectLst>
                          <a:latin typeface="Arial" charset="0"/>
                        </a:rPr>
                        <a:t>Costo de producción de lo Vendido</a:t>
                      </a:r>
                    </a:p>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MX" sz="1400" b="0" i="0" u="none" strike="noStrike" cap="none" normalizeH="0" baseline="0" smtClean="0">
                          <a:ln>
                            <a:noFill/>
                          </a:ln>
                          <a:solidFill>
                            <a:schemeClr val="tx1"/>
                          </a:solidFill>
                          <a:effectLst>
                            <a:outerShdw blurRad="38100" dist="38100" dir="2700000" algn="tl">
                              <a:srgbClr val="000000"/>
                            </a:outerShdw>
                          </a:effectLst>
                          <a:latin typeface="Arial" charset="0"/>
                        </a:rPr>
                        <a:t>(=)</a:t>
                      </a:r>
                    </a:p>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MX" sz="1400" b="0" i="0" u="none" strike="noStrike" cap="none" normalizeH="0" baseline="0" smtClean="0">
                          <a:ln>
                            <a:noFill/>
                          </a:ln>
                          <a:solidFill>
                            <a:schemeClr val="tx1"/>
                          </a:solidFill>
                          <a:effectLst>
                            <a:outerShdw blurRad="38100" dist="38100" dir="2700000" algn="tl">
                              <a:srgbClr val="000000"/>
                            </a:outerShdw>
                          </a:effectLst>
                          <a:latin typeface="Arial" charset="0"/>
                        </a:rPr>
                        <a:t>Utilidad Bruta</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ChangeArrowheads="1"/>
          </p:cNvSpPr>
          <p:nvPr>
            <p:ph type="ctrTitle"/>
          </p:nvPr>
        </p:nvSpPr>
        <p:spPr>
          <a:xfrm>
            <a:off x="1066800" y="125413"/>
            <a:ext cx="7086600" cy="6040437"/>
          </a:xfrm>
        </p:spPr>
        <p:txBody>
          <a:bodyPr/>
          <a:lstStyle/>
          <a:p>
            <a:pPr eaLnBrk="1" hangingPunct="1">
              <a:defRPr/>
            </a:pPr>
            <a:r>
              <a:rPr lang="es-MX" sz="9600" smtClean="0">
                <a:solidFill>
                  <a:srgbClr val="FF0000"/>
                </a:solidFill>
              </a:rPr>
              <a:t>MANO </a:t>
            </a:r>
            <a:br>
              <a:rPr lang="es-MX" sz="9600" smtClean="0">
                <a:solidFill>
                  <a:srgbClr val="FF0000"/>
                </a:solidFill>
              </a:rPr>
            </a:br>
            <a:r>
              <a:rPr lang="es-MX" sz="9600" smtClean="0">
                <a:solidFill>
                  <a:srgbClr val="FF0000"/>
                </a:solidFill>
              </a:rPr>
              <a:t>DE </a:t>
            </a:r>
            <a:br>
              <a:rPr lang="es-MX" sz="9600" smtClean="0">
                <a:solidFill>
                  <a:srgbClr val="FF0000"/>
                </a:solidFill>
              </a:rPr>
            </a:br>
            <a:r>
              <a:rPr lang="es-MX" sz="9600" smtClean="0">
                <a:solidFill>
                  <a:srgbClr val="FF0000"/>
                </a:solidFill>
              </a:rPr>
              <a:t>OBRA</a:t>
            </a:r>
            <a:r>
              <a:rPr lang="es-MX" sz="9600" smtClean="0"/>
              <a:t> </a:t>
            </a:r>
            <a:endParaRPr lang="es-ES" sz="9600" smtClean="0"/>
          </a:p>
        </p:txBody>
      </p:sp>
    </p:spTree>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ChangeArrowheads="1"/>
          </p:cNvSpPr>
          <p:nvPr>
            <p:ph type="ctrTitle"/>
          </p:nvPr>
        </p:nvSpPr>
        <p:spPr>
          <a:xfrm>
            <a:off x="1066800" y="125413"/>
            <a:ext cx="7086600" cy="1431925"/>
          </a:xfrm>
        </p:spPr>
        <p:txBody>
          <a:bodyPr/>
          <a:lstStyle/>
          <a:p>
            <a:pPr eaLnBrk="1" hangingPunct="1">
              <a:defRPr/>
            </a:pPr>
            <a:r>
              <a:rPr lang="es-MX" smtClean="0">
                <a:solidFill>
                  <a:srgbClr val="FF0000"/>
                </a:solidFill>
              </a:rPr>
              <a:t>MANO DE OBRA</a:t>
            </a:r>
            <a:r>
              <a:rPr lang="es-MX" smtClean="0"/>
              <a:t> </a:t>
            </a:r>
            <a:endParaRPr lang="es-ES" smtClean="0"/>
          </a:p>
        </p:txBody>
      </p:sp>
      <p:sp>
        <p:nvSpPr>
          <p:cNvPr id="105475" name="Rectangle 3"/>
          <p:cNvSpPr>
            <a:spLocks noGrp="1" noChangeArrowheads="1"/>
          </p:cNvSpPr>
          <p:nvPr>
            <p:ph type="subTitle" idx="1"/>
          </p:nvPr>
        </p:nvSpPr>
        <p:spPr>
          <a:xfrm>
            <a:off x="900113" y="1557338"/>
            <a:ext cx="7696200" cy="5300662"/>
          </a:xfrm>
        </p:spPr>
        <p:txBody>
          <a:bodyPr/>
          <a:lstStyle/>
          <a:p>
            <a:pPr algn="just" eaLnBrk="1" hangingPunct="1">
              <a:defRPr/>
            </a:pPr>
            <a:r>
              <a:rPr lang="es-MX" sz="2800" smtClean="0"/>
              <a:t>Es el segundo elemento del costo y representa el esfuerzo humano necesario para transformar la materia prima en un producto.</a:t>
            </a:r>
          </a:p>
          <a:p>
            <a:pPr algn="just" eaLnBrk="1" hangingPunct="1">
              <a:defRPr/>
            </a:pPr>
            <a:endParaRPr lang="es-MX" sz="2800" smtClean="0"/>
          </a:p>
          <a:p>
            <a:pPr algn="just" eaLnBrk="1" hangingPunct="1">
              <a:defRPr/>
            </a:pPr>
            <a:r>
              <a:rPr lang="es-MX" sz="2800" smtClean="0"/>
              <a:t>Puede variar en importancia dentro de las industrias, dependiendo de su naturaleza, de la eficiencia en la administración, de la sindicalización o libertad de contratación de los obreros, de la demanda de los artículos fabricados y de otros factores internos de cada empresa en particular.</a:t>
            </a:r>
            <a:endParaRPr lang="es-ES" sz="2800" smtClean="0"/>
          </a:p>
        </p:txBody>
      </p:sp>
    </p:spTree>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Rectangle 3"/>
          <p:cNvSpPr>
            <a:spLocks noGrp="1" noChangeArrowheads="1"/>
          </p:cNvSpPr>
          <p:nvPr>
            <p:ph type="subTitle" idx="1"/>
          </p:nvPr>
        </p:nvSpPr>
        <p:spPr>
          <a:xfrm>
            <a:off x="395288" y="333375"/>
            <a:ext cx="8424862" cy="6264275"/>
          </a:xfrm>
        </p:spPr>
        <p:txBody>
          <a:bodyPr>
            <a:normAutofit/>
          </a:bodyPr>
          <a:lstStyle/>
          <a:p>
            <a:pPr marL="609600" indent="-609600" eaLnBrk="1" hangingPunct="1">
              <a:defRPr/>
            </a:pPr>
            <a:r>
              <a:rPr lang="es-MX" sz="3000" b="1" u="sng" smtClean="0">
                <a:solidFill>
                  <a:srgbClr val="FF0000"/>
                </a:solidFill>
              </a:rPr>
              <a:t>Objetivos de la contabilidad de Sueldos y Salarios</a:t>
            </a:r>
          </a:p>
          <a:p>
            <a:pPr marL="609600" indent="-609600" eaLnBrk="1" hangingPunct="1">
              <a:buFont typeface="Wingdings" pitchFamily="2" charset="2"/>
              <a:buAutoNum type="arabicPeriod"/>
              <a:defRPr/>
            </a:pPr>
            <a:endParaRPr lang="es-MX" sz="2600" b="1" u="sng" smtClean="0">
              <a:solidFill>
                <a:srgbClr val="FF0000"/>
              </a:solidFill>
            </a:endParaRPr>
          </a:p>
          <a:p>
            <a:pPr marL="609600" indent="-609600" algn="just" eaLnBrk="1" hangingPunct="1">
              <a:buFont typeface="Wingdings" pitchFamily="2" charset="2"/>
              <a:buAutoNum type="arabicPeriod"/>
              <a:defRPr/>
            </a:pPr>
            <a:r>
              <a:rPr lang="es-MX" sz="2400" smtClean="0"/>
              <a:t>Todos los datos del trabajador, referentes a su categoría, su puesto, escala de sueldo o salario, fecha de trabajador, departamento asignado.</a:t>
            </a:r>
          </a:p>
          <a:p>
            <a:pPr marL="609600" indent="-609600" algn="just" eaLnBrk="1" hangingPunct="1">
              <a:buFont typeface="Wingdings" pitchFamily="2" charset="2"/>
              <a:buAutoNum type="arabicPeriod"/>
              <a:defRPr/>
            </a:pPr>
            <a:endParaRPr lang="es-MX" sz="2400" smtClean="0"/>
          </a:p>
          <a:p>
            <a:pPr marL="609600" indent="-609600" algn="just" eaLnBrk="1" hangingPunct="1">
              <a:buFont typeface="Wingdings" pitchFamily="2" charset="2"/>
              <a:buAutoNum type="arabicPeriod"/>
              <a:defRPr/>
            </a:pPr>
            <a:r>
              <a:rPr lang="es-MX" sz="2400" smtClean="0"/>
              <a:t>Tiempo empleado por cada trabajador en la fábrica, su salario y el total devengado en el periodo.</a:t>
            </a:r>
          </a:p>
          <a:p>
            <a:pPr marL="609600" indent="-609600" algn="just" eaLnBrk="1" hangingPunct="1">
              <a:buFont typeface="Wingdings" pitchFamily="2" charset="2"/>
              <a:buAutoNum type="arabicPeriod"/>
              <a:defRPr/>
            </a:pPr>
            <a:endParaRPr lang="es-MX" sz="2400" smtClean="0"/>
          </a:p>
          <a:p>
            <a:pPr marL="609600" indent="-609600" algn="just" eaLnBrk="1" hangingPunct="1">
              <a:buFont typeface="Wingdings" pitchFamily="2" charset="2"/>
              <a:buAutoNum type="arabicPeriod"/>
              <a:defRPr/>
            </a:pPr>
            <a:r>
              <a:rPr lang="es-MX" sz="2400" smtClean="0"/>
              <a:t>La orden, la tarea, el proceso o el departamento a que debe cargarse el importe total trabajado.</a:t>
            </a:r>
          </a:p>
          <a:p>
            <a:pPr marL="609600" indent="-609600" algn="just" eaLnBrk="1" hangingPunct="1">
              <a:buFont typeface="Wingdings" pitchFamily="2" charset="2"/>
              <a:buAutoNum type="arabicPeriod"/>
              <a:defRPr/>
            </a:pPr>
            <a:endParaRPr lang="es-MX" sz="2400" smtClean="0"/>
          </a:p>
          <a:p>
            <a:pPr marL="609600" indent="-609600" algn="just" eaLnBrk="1" hangingPunct="1">
              <a:buFont typeface="Wingdings" pitchFamily="2" charset="2"/>
              <a:buAutoNum type="arabicPeriod"/>
              <a:defRPr/>
            </a:pPr>
            <a:r>
              <a:rPr lang="es-MX" sz="2400" smtClean="0"/>
              <a:t>El registro de sus ausencias, vacaciones, enfermedades, castigos, permisos.</a:t>
            </a:r>
            <a:endParaRPr lang="es-ES" sz="2400" smtClean="0"/>
          </a:p>
        </p:txBody>
      </p:sp>
    </p:spTree>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subTitle" idx="1"/>
          </p:nvPr>
        </p:nvSpPr>
        <p:spPr>
          <a:xfrm>
            <a:off x="395288" y="333375"/>
            <a:ext cx="8424862" cy="6264275"/>
          </a:xfrm>
        </p:spPr>
        <p:txBody>
          <a:bodyPr/>
          <a:lstStyle/>
          <a:p>
            <a:pPr marL="609600" indent="-609600" eaLnBrk="1" hangingPunct="1">
              <a:lnSpc>
                <a:spcPct val="90000"/>
              </a:lnSpc>
              <a:defRPr/>
            </a:pPr>
            <a:r>
              <a:rPr lang="es-MX" sz="3000" b="1" u="sng" smtClean="0">
                <a:solidFill>
                  <a:srgbClr val="FF0000"/>
                </a:solidFill>
              </a:rPr>
              <a:t>Objetivos de la contabilidad de Sueldos y Salarios</a:t>
            </a:r>
          </a:p>
          <a:p>
            <a:pPr marL="609600" indent="-609600" eaLnBrk="1" hangingPunct="1">
              <a:lnSpc>
                <a:spcPct val="90000"/>
              </a:lnSpc>
              <a:buFont typeface="Wingdings" pitchFamily="2" charset="2"/>
              <a:buAutoNum type="arabicPeriod" startAt="5"/>
              <a:defRPr/>
            </a:pPr>
            <a:r>
              <a:rPr lang="es-MX" sz="2600" smtClean="0"/>
              <a:t>Tiempo empleado en las operaciones efectuadas en jornada normal o extraordinaria.</a:t>
            </a:r>
          </a:p>
          <a:p>
            <a:pPr marL="609600" indent="-609600" algn="just" eaLnBrk="1" hangingPunct="1">
              <a:lnSpc>
                <a:spcPct val="90000"/>
              </a:lnSpc>
              <a:buFont typeface="Wingdings" pitchFamily="2" charset="2"/>
              <a:buAutoNum type="arabicPeriod" startAt="5"/>
              <a:defRPr/>
            </a:pPr>
            <a:endParaRPr lang="es-MX" sz="2600" smtClean="0"/>
          </a:p>
          <a:p>
            <a:pPr marL="609600" indent="-609600" algn="just" eaLnBrk="1" hangingPunct="1">
              <a:lnSpc>
                <a:spcPct val="90000"/>
              </a:lnSpc>
              <a:buFont typeface="Wingdings" pitchFamily="2" charset="2"/>
              <a:buAutoNum type="arabicPeriod" startAt="5"/>
              <a:defRPr/>
            </a:pPr>
            <a:r>
              <a:rPr lang="es-MX" sz="2600" smtClean="0"/>
              <a:t>Sistema de pago de remuneraciones para cada clase de trabajo desarrollado.</a:t>
            </a:r>
          </a:p>
          <a:p>
            <a:pPr marL="609600" indent="-609600" algn="just" eaLnBrk="1" hangingPunct="1">
              <a:lnSpc>
                <a:spcPct val="90000"/>
              </a:lnSpc>
              <a:buFont typeface="Wingdings" pitchFamily="2" charset="2"/>
              <a:buAutoNum type="arabicPeriod" startAt="5"/>
              <a:defRPr/>
            </a:pPr>
            <a:endParaRPr lang="es-MX" sz="2600" smtClean="0"/>
          </a:p>
          <a:p>
            <a:pPr marL="609600" indent="-609600" algn="just" eaLnBrk="1" hangingPunct="1">
              <a:lnSpc>
                <a:spcPct val="90000"/>
              </a:lnSpc>
              <a:buFont typeface="Wingdings" pitchFamily="2" charset="2"/>
              <a:buAutoNum type="arabicPeriod" startAt="5"/>
              <a:defRPr/>
            </a:pPr>
            <a:r>
              <a:rPr lang="es-MX" sz="2600" smtClean="0"/>
              <a:t>Total de horas de trabajo en c/depto, lote u orden de trabajo, durante el periodo de determinación de costos, con objeto de determinar la base de aplicación de los costos indirectos.</a:t>
            </a:r>
          </a:p>
          <a:p>
            <a:pPr marL="609600" indent="-609600" algn="just" eaLnBrk="1" hangingPunct="1">
              <a:lnSpc>
                <a:spcPct val="90000"/>
              </a:lnSpc>
              <a:buFont typeface="Wingdings" pitchFamily="2" charset="2"/>
              <a:buAutoNum type="arabicPeriod" startAt="5"/>
              <a:defRPr/>
            </a:pPr>
            <a:endParaRPr lang="es-MX" sz="2600" smtClean="0"/>
          </a:p>
          <a:p>
            <a:pPr marL="609600" indent="-609600" algn="just" eaLnBrk="1" hangingPunct="1">
              <a:lnSpc>
                <a:spcPct val="90000"/>
              </a:lnSpc>
              <a:buFont typeface="Wingdings" pitchFamily="2" charset="2"/>
              <a:buAutoNum type="arabicPeriod" startAt="5"/>
              <a:defRPr/>
            </a:pPr>
            <a:r>
              <a:rPr lang="es-MX" sz="2600" smtClean="0"/>
              <a:t>El importe total de la nómina durante el periodo determinado.</a:t>
            </a:r>
            <a:endParaRPr lang="es-ES" sz="2600" smtClean="0"/>
          </a:p>
        </p:txBody>
      </p:sp>
    </p:spTree>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4850" name="Rectangle 2"/>
          <p:cNvSpPr>
            <a:spLocks noGrp="1" noChangeArrowheads="1"/>
          </p:cNvSpPr>
          <p:nvPr>
            <p:ph type="subTitle" idx="1"/>
          </p:nvPr>
        </p:nvSpPr>
        <p:spPr>
          <a:xfrm>
            <a:off x="357158" y="714356"/>
            <a:ext cx="8358214" cy="4714908"/>
          </a:xfrm>
        </p:spPr>
        <p:txBody>
          <a:bodyPr/>
          <a:lstStyle/>
          <a:p>
            <a:pPr marL="609600" indent="-609600" algn="l" eaLnBrk="1" hangingPunct="1">
              <a:defRPr/>
            </a:pPr>
            <a:r>
              <a:rPr lang="es-MX" sz="3800" b="1" u="sng" dirty="0" smtClean="0">
                <a:solidFill>
                  <a:srgbClr val="FF0000"/>
                </a:solidFill>
              </a:rPr>
              <a:t>Objetivos de la contabilidad de Sueldos y Salarios</a:t>
            </a:r>
          </a:p>
          <a:p>
            <a:pPr marL="609600" indent="-609600" algn="just" eaLnBrk="1" hangingPunct="1">
              <a:defRPr/>
            </a:pPr>
            <a:endParaRPr lang="es-MX" sz="3800" b="1" u="sng" dirty="0" smtClean="0"/>
          </a:p>
          <a:p>
            <a:pPr marL="609600" indent="-609600" algn="just" eaLnBrk="1" hangingPunct="1">
              <a:buFont typeface="Wingdings" pitchFamily="2" charset="2"/>
              <a:buAutoNum type="arabicPeriod" startAt="9"/>
              <a:defRPr/>
            </a:pPr>
            <a:r>
              <a:rPr lang="es-ES" dirty="0" smtClean="0"/>
              <a:t>Jornada de trabajo (diurna, nocturna, mixta)</a:t>
            </a:r>
          </a:p>
          <a:p>
            <a:pPr marL="609600" indent="-609600" algn="just" eaLnBrk="1" hangingPunct="1">
              <a:buFont typeface="Wingdings" pitchFamily="2" charset="2"/>
              <a:buAutoNum type="arabicPeriod" startAt="9"/>
              <a:defRPr/>
            </a:pPr>
            <a:endParaRPr lang="es-ES" dirty="0" smtClean="0"/>
          </a:p>
          <a:p>
            <a:pPr marL="609600" indent="-609600" algn="just" eaLnBrk="1" hangingPunct="1">
              <a:buFont typeface="Wingdings" pitchFamily="2" charset="2"/>
              <a:buAutoNum type="arabicPeriod" startAt="9"/>
              <a:defRPr/>
            </a:pPr>
            <a:r>
              <a:rPr lang="es-ES" dirty="0" smtClean="0"/>
              <a:t>Contratos (individual, colectivo)</a:t>
            </a:r>
          </a:p>
          <a:p>
            <a:pPr marL="609600" indent="-609600" algn="just" eaLnBrk="1" hangingPunct="1">
              <a:buFont typeface="Wingdings" pitchFamily="2" charset="2"/>
              <a:buAutoNum type="arabicPeriod" startAt="9"/>
              <a:defRPr/>
            </a:pPr>
            <a:endParaRPr lang="es-ES" dirty="0" smtClean="0"/>
          </a:p>
          <a:p>
            <a:pPr marL="609600" indent="-609600" algn="just" eaLnBrk="1" hangingPunct="1">
              <a:buFont typeface="Wingdings" pitchFamily="2" charset="2"/>
              <a:buAutoNum type="arabicPeriod" startAt="9"/>
              <a:defRPr/>
            </a:pPr>
            <a:r>
              <a:rPr lang="es-ES" dirty="0" smtClean="0"/>
              <a:t>Formas de Pago (por tiempo, por obra, destajo)</a:t>
            </a:r>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3219" name="Rectangle 3"/>
          <p:cNvSpPr>
            <a:spLocks noGrp="1" noChangeArrowheads="1"/>
          </p:cNvSpPr>
          <p:nvPr>
            <p:ph idx="1"/>
          </p:nvPr>
        </p:nvSpPr>
        <p:spPr>
          <a:xfrm>
            <a:off x="0" y="692150"/>
            <a:ext cx="9144000" cy="6165850"/>
          </a:xfrm>
        </p:spPr>
        <p:txBody>
          <a:bodyPr>
            <a:normAutofit/>
          </a:bodyPr>
          <a:lstStyle/>
          <a:p>
            <a:pPr>
              <a:lnSpc>
                <a:spcPct val="90000"/>
              </a:lnSpc>
            </a:pPr>
            <a:endParaRPr lang="es-ES" sz="2400" b="1">
              <a:effectLst/>
            </a:endParaRPr>
          </a:p>
          <a:p>
            <a:pPr>
              <a:lnSpc>
                <a:spcPct val="90000"/>
              </a:lnSpc>
              <a:buFont typeface="Wingdings" pitchFamily="2" charset="2"/>
              <a:buNone/>
            </a:pPr>
            <a:r>
              <a:rPr lang="es-ES" sz="2400" b="1">
                <a:effectLst/>
              </a:rPr>
              <a:t>I. </a:t>
            </a:r>
            <a:r>
              <a:rPr lang="es-ES" sz="2400">
                <a:effectLst/>
              </a:rPr>
              <a:t>Calcular y contabilizar los elementos del costo de producción mediante la base de </a:t>
            </a:r>
            <a:r>
              <a:rPr lang="es-ES" sz="2400" b="1">
                <a:effectLst/>
              </a:rPr>
              <a:t>Costos Estimados</a:t>
            </a:r>
            <a:r>
              <a:rPr lang="es-ES" sz="2400">
                <a:effectLst/>
              </a:rPr>
              <a:t>, a fin de determinar y analizar las variaciones con los costos históricos y aplicar las medidas correctivas que correspondan, para que después ayuden en la elaboración y aplicación del presupuesto maestro.</a:t>
            </a:r>
          </a:p>
          <a:p>
            <a:pPr>
              <a:lnSpc>
                <a:spcPct val="90000"/>
              </a:lnSpc>
            </a:pPr>
            <a:endParaRPr lang="es-ES" sz="2400" b="1">
              <a:effectLst/>
            </a:endParaRPr>
          </a:p>
          <a:p>
            <a:pPr>
              <a:lnSpc>
                <a:spcPct val="90000"/>
              </a:lnSpc>
              <a:buFont typeface="Wingdings" pitchFamily="2" charset="2"/>
              <a:buNone/>
            </a:pPr>
            <a:r>
              <a:rPr lang="es-ES" sz="2400" b="1">
                <a:effectLst/>
              </a:rPr>
              <a:t>II. </a:t>
            </a:r>
            <a:r>
              <a:rPr lang="es-ES" sz="2400">
                <a:effectLst/>
              </a:rPr>
              <a:t>Calcular y contabilizar los elementos del costo de producción mediante la base de </a:t>
            </a:r>
            <a:r>
              <a:rPr lang="es-ES" sz="2400" b="1">
                <a:effectLst/>
              </a:rPr>
              <a:t>Costos Estándar</a:t>
            </a:r>
            <a:r>
              <a:rPr lang="es-ES" sz="2400">
                <a:effectLst/>
              </a:rPr>
              <a:t>, a fin de determinar y analizar las desviaciones con los costos históricos y aplicar las medidas correctivas que correspondan, para que después ayuden en la elaboración y aplicación del presupuesto maestro.</a:t>
            </a:r>
          </a:p>
          <a:p>
            <a:pPr>
              <a:lnSpc>
                <a:spcPct val="90000"/>
              </a:lnSpc>
            </a:pPr>
            <a:endParaRPr lang="es-ES" sz="2400" b="1">
              <a:effectLst/>
            </a:endParaRPr>
          </a:p>
          <a:p>
            <a:pPr>
              <a:lnSpc>
                <a:spcPct val="90000"/>
              </a:lnSpc>
              <a:buFont typeface="Wingdings" pitchFamily="2" charset="2"/>
              <a:buNone/>
            </a:pPr>
            <a:r>
              <a:rPr lang="es-ES" sz="2400" b="1">
                <a:effectLst/>
              </a:rPr>
              <a:t>III. </a:t>
            </a:r>
            <a:r>
              <a:rPr lang="es-ES" sz="2400">
                <a:effectLst/>
              </a:rPr>
              <a:t>Analizar los costos, tomando en cuenta su recurrencia (en fijos y variables), para calcular el </a:t>
            </a:r>
            <a:r>
              <a:rPr lang="es-ES" sz="2400" b="1">
                <a:effectLst/>
              </a:rPr>
              <a:t>costo volumen- utilidad </a:t>
            </a:r>
            <a:r>
              <a:rPr lang="es-ES" sz="2400">
                <a:effectLst/>
              </a:rPr>
              <a:t>y los cambios en las variables para la toma de decisiones en la planeación de la producción.</a:t>
            </a:r>
            <a:endParaRPr lang="es-ES" sz="2400"/>
          </a:p>
        </p:txBody>
      </p:sp>
      <p:sp>
        <p:nvSpPr>
          <p:cNvPr id="393220" name="WordArt 4"/>
          <p:cNvSpPr>
            <a:spLocks noChangeArrowheads="1" noChangeShapeType="1" noTextEdit="1"/>
          </p:cNvSpPr>
          <p:nvPr/>
        </p:nvSpPr>
        <p:spPr bwMode="auto">
          <a:xfrm>
            <a:off x="539750" y="260350"/>
            <a:ext cx="7993063" cy="576263"/>
          </a:xfrm>
          <a:prstGeom prst="rect">
            <a:avLst/>
          </a:prstGeom>
        </p:spPr>
        <p:txBody>
          <a:bodyPr wrap="none" fromWordArt="1">
            <a:prstTxWarp prst="textPlain">
              <a:avLst>
                <a:gd name="adj" fmla="val 50000"/>
              </a:avLst>
            </a:prstTxWarp>
          </a:bodyPr>
          <a:lstStyle/>
          <a:p>
            <a:pPr algn="ctr"/>
            <a:r>
              <a:rPr lang="es-MX" sz="3600" kern="10">
                <a:ln w="9525">
                  <a:solidFill>
                    <a:srgbClr val="FF9933"/>
                  </a:solidFill>
                  <a:round/>
                  <a:headEnd/>
                  <a:tailEnd/>
                </a:ln>
                <a:solidFill>
                  <a:srgbClr val="FF9933"/>
                </a:solidFill>
                <a:effectLst>
                  <a:outerShdw dist="35921" dir="2700000" algn="ctr" rotWithShape="0">
                    <a:srgbClr val="C0C0C0">
                      <a:alpha val="80000"/>
                    </a:srgbClr>
                  </a:outerShdw>
                </a:effectLst>
                <a:latin typeface="Impact"/>
              </a:rPr>
              <a:t>UNIDADES DE APRENDIZAJE</a:t>
            </a:r>
          </a:p>
        </p:txBody>
      </p:sp>
    </p:spTree>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3" name="Rectangle 3"/>
          <p:cNvSpPr>
            <a:spLocks noGrp="1" noChangeArrowheads="1"/>
          </p:cNvSpPr>
          <p:nvPr>
            <p:ph type="subTitle" idx="1"/>
          </p:nvPr>
        </p:nvSpPr>
        <p:spPr>
          <a:xfrm>
            <a:off x="611188" y="188913"/>
            <a:ext cx="2511425" cy="576262"/>
          </a:xfrm>
          <a:ln>
            <a:solidFill>
              <a:schemeClr val="folHlink"/>
            </a:solidFill>
          </a:ln>
        </p:spPr>
        <p:txBody>
          <a:bodyPr>
            <a:normAutofit fontScale="92500" lnSpcReduction="10000"/>
          </a:bodyPr>
          <a:lstStyle/>
          <a:p>
            <a:pPr eaLnBrk="1" hangingPunct="1">
              <a:defRPr/>
            </a:pPr>
            <a:r>
              <a:rPr lang="es-MX" sz="1600" smtClean="0"/>
              <a:t>Departamento de </a:t>
            </a:r>
          </a:p>
          <a:p>
            <a:pPr eaLnBrk="1" hangingPunct="1">
              <a:defRPr/>
            </a:pPr>
            <a:r>
              <a:rPr lang="es-MX" sz="1600" smtClean="0"/>
              <a:t>personal</a:t>
            </a:r>
            <a:endParaRPr lang="es-ES" sz="1600" smtClean="0"/>
          </a:p>
        </p:txBody>
      </p:sp>
      <p:sp>
        <p:nvSpPr>
          <p:cNvPr id="46084" name="Rectangle 4"/>
          <p:cNvSpPr>
            <a:spLocks noChangeArrowheads="1"/>
          </p:cNvSpPr>
          <p:nvPr/>
        </p:nvSpPr>
        <p:spPr bwMode="auto">
          <a:xfrm>
            <a:off x="539750" y="1484313"/>
            <a:ext cx="2511425" cy="360362"/>
          </a:xfrm>
          <a:prstGeom prst="rect">
            <a:avLst/>
          </a:prstGeom>
          <a:noFill/>
          <a:ln w="9525">
            <a:solidFill>
              <a:schemeClr val="folHlink"/>
            </a:solidFill>
            <a:miter lim="800000"/>
            <a:headEnd/>
            <a:tailEnd/>
          </a:ln>
          <a:effectLst/>
        </p:spPr>
        <p:txBody>
          <a:bodyPr/>
          <a:lstStyle/>
          <a:p>
            <a:pPr algn="ctr">
              <a:spcBef>
                <a:spcPct val="20000"/>
              </a:spcBef>
              <a:buClr>
                <a:schemeClr val="hlink"/>
              </a:buClr>
              <a:buSzPct val="75000"/>
              <a:buFont typeface="Wingdings" pitchFamily="2" charset="2"/>
              <a:buNone/>
              <a:defRPr/>
            </a:pPr>
            <a:r>
              <a:rPr lang="es-MX" sz="1600">
                <a:effectLst>
                  <a:outerShdw blurRad="38100" dist="38100" dir="2700000" algn="tl">
                    <a:srgbClr val="000000"/>
                  </a:outerShdw>
                </a:effectLst>
              </a:rPr>
              <a:t>Registro de personal</a:t>
            </a:r>
            <a:endParaRPr lang="es-ES" sz="1600">
              <a:effectLst>
                <a:outerShdw blurRad="38100" dist="38100" dir="2700000" algn="tl">
                  <a:srgbClr val="000000"/>
                </a:outerShdw>
              </a:effectLst>
            </a:endParaRPr>
          </a:p>
        </p:txBody>
      </p:sp>
      <p:sp>
        <p:nvSpPr>
          <p:cNvPr id="46085" name="Rectangle 5"/>
          <p:cNvSpPr>
            <a:spLocks noChangeArrowheads="1"/>
          </p:cNvSpPr>
          <p:nvPr/>
        </p:nvSpPr>
        <p:spPr bwMode="auto">
          <a:xfrm>
            <a:off x="539750" y="1844675"/>
            <a:ext cx="2511425" cy="360363"/>
          </a:xfrm>
          <a:prstGeom prst="rect">
            <a:avLst/>
          </a:prstGeom>
          <a:noFill/>
          <a:ln w="9525">
            <a:solidFill>
              <a:schemeClr val="folHlink"/>
            </a:solidFill>
            <a:miter lim="800000"/>
            <a:headEnd/>
            <a:tailEnd/>
          </a:ln>
          <a:effectLst/>
        </p:spPr>
        <p:txBody>
          <a:bodyPr/>
          <a:lstStyle/>
          <a:p>
            <a:pPr algn="ctr">
              <a:spcBef>
                <a:spcPct val="20000"/>
              </a:spcBef>
              <a:buClr>
                <a:schemeClr val="hlink"/>
              </a:buClr>
              <a:buSzPct val="75000"/>
              <a:buFont typeface="Wingdings" pitchFamily="2" charset="2"/>
              <a:buNone/>
              <a:defRPr/>
            </a:pPr>
            <a:r>
              <a:rPr lang="es-MX" sz="1600">
                <a:effectLst>
                  <a:outerShdw blurRad="38100" dist="38100" dir="2700000" algn="tl">
                    <a:srgbClr val="000000"/>
                  </a:outerShdw>
                </a:effectLst>
              </a:rPr>
              <a:t>Selección de personal</a:t>
            </a:r>
            <a:endParaRPr lang="es-ES" sz="1600">
              <a:effectLst>
                <a:outerShdw blurRad="38100" dist="38100" dir="2700000" algn="tl">
                  <a:srgbClr val="000000"/>
                </a:outerShdw>
              </a:effectLst>
            </a:endParaRPr>
          </a:p>
        </p:txBody>
      </p:sp>
      <p:sp>
        <p:nvSpPr>
          <p:cNvPr id="46086" name="Rectangle 6"/>
          <p:cNvSpPr>
            <a:spLocks noChangeArrowheads="1"/>
          </p:cNvSpPr>
          <p:nvPr/>
        </p:nvSpPr>
        <p:spPr bwMode="auto">
          <a:xfrm>
            <a:off x="539750" y="2205038"/>
            <a:ext cx="2511425" cy="360362"/>
          </a:xfrm>
          <a:prstGeom prst="rect">
            <a:avLst/>
          </a:prstGeom>
          <a:noFill/>
          <a:ln w="9525">
            <a:solidFill>
              <a:schemeClr val="folHlink"/>
            </a:solidFill>
            <a:miter lim="800000"/>
            <a:headEnd/>
            <a:tailEnd/>
          </a:ln>
          <a:effectLst/>
        </p:spPr>
        <p:txBody>
          <a:bodyPr/>
          <a:lstStyle/>
          <a:p>
            <a:pPr algn="ctr">
              <a:spcBef>
                <a:spcPct val="20000"/>
              </a:spcBef>
              <a:buClr>
                <a:schemeClr val="hlink"/>
              </a:buClr>
              <a:buSzPct val="75000"/>
              <a:buFont typeface="Wingdings" pitchFamily="2" charset="2"/>
              <a:buNone/>
              <a:defRPr/>
            </a:pPr>
            <a:r>
              <a:rPr lang="es-MX" sz="1600">
                <a:effectLst>
                  <a:outerShdw blurRad="38100" dist="38100" dir="2700000" algn="tl">
                    <a:srgbClr val="000000"/>
                  </a:outerShdw>
                </a:effectLst>
              </a:rPr>
              <a:t>Registro del tiempo</a:t>
            </a:r>
            <a:endParaRPr lang="es-ES" sz="1600">
              <a:effectLst>
                <a:outerShdw blurRad="38100" dist="38100" dir="2700000" algn="tl">
                  <a:srgbClr val="000000"/>
                </a:outerShdw>
              </a:effectLst>
            </a:endParaRPr>
          </a:p>
        </p:txBody>
      </p:sp>
      <p:sp>
        <p:nvSpPr>
          <p:cNvPr id="46087" name="Rectangle 7"/>
          <p:cNvSpPr>
            <a:spLocks noChangeArrowheads="1"/>
          </p:cNvSpPr>
          <p:nvPr/>
        </p:nvSpPr>
        <p:spPr bwMode="auto">
          <a:xfrm>
            <a:off x="539750" y="2565400"/>
            <a:ext cx="2511425" cy="358775"/>
          </a:xfrm>
          <a:prstGeom prst="rect">
            <a:avLst/>
          </a:prstGeom>
          <a:noFill/>
          <a:ln w="9525">
            <a:solidFill>
              <a:schemeClr val="folHlink"/>
            </a:solidFill>
            <a:miter lim="800000"/>
            <a:headEnd/>
            <a:tailEnd/>
          </a:ln>
          <a:effectLst/>
        </p:spPr>
        <p:txBody>
          <a:bodyPr/>
          <a:lstStyle/>
          <a:p>
            <a:pPr algn="ctr">
              <a:spcBef>
                <a:spcPct val="20000"/>
              </a:spcBef>
              <a:buClr>
                <a:schemeClr val="hlink"/>
              </a:buClr>
              <a:buSzPct val="75000"/>
              <a:buFont typeface="Wingdings" pitchFamily="2" charset="2"/>
              <a:buNone/>
              <a:defRPr/>
            </a:pPr>
            <a:r>
              <a:rPr lang="es-MX" sz="1600">
                <a:effectLst>
                  <a:outerShdw blurRad="38100" dist="38100" dir="2700000" algn="tl">
                    <a:srgbClr val="000000"/>
                  </a:outerShdw>
                </a:effectLst>
              </a:rPr>
              <a:t>Formulación de Nóminas</a:t>
            </a:r>
            <a:endParaRPr lang="es-ES" sz="1600">
              <a:effectLst>
                <a:outerShdw blurRad="38100" dist="38100" dir="2700000" algn="tl">
                  <a:srgbClr val="000000"/>
                </a:outerShdw>
              </a:effectLst>
            </a:endParaRPr>
          </a:p>
        </p:txBody>
      </p:sp>
      <p:sp>
        <p:nvSpPr>
          <p:cNvPr id="46088" name="Rectangle 8"/>
          <p:cNvSpPr>
            <a:spLocks noChangeArrowheads="1"/>
          </p:cNvSpPr>
          <p:nvPr/>
        </p:nvSpPr>
        <p:spPr bwMode="auto">
          <a:xfrm>
            <a:off x="539750" y="2924175"/>
            <a:ext cx="2511425" cy="360363"/>
          </a:xfrm>
          <a:prstGeom prst="rect">
            <a:avLst/>
          </a:prstGeom>
          <a:noFill/>
          <a:ln w="9525">
            <a:solidFill>
              <a:schemeClr val="folHlink"/>
            </a:solidFill>
            <a:miter lim="800000"/>
            <a:headEnd/>
            <a:tailEnd/>
          </a:ln>
          <a:effectLst/>
        </p:spPr>
        <p:txBody>
          <a:bodyPr/>
          <a:lstStyle/>
          <a:p>
            <a:pPr algn="ctr">
              <a:spcBef>
                <a:spcPct val="20000"/>
              </a:spcBef>
              <a:buClr>
                <a:schemeClr val="hlink"/>
              </a:buClr>
              <a:buSzPct val="75000"/>
              <a:buFont typeface="Wingdings" pitchFamily="2" charset="2"/>
              <a:buNone/>
              <a:defRPr/>
            </a:pPr>
            <a:r>
              <a:rPr lang="es-MX" sz="1600">
                <a:effectLst>
                  <a:outerShdw blurRad="38100" dist="38100" dir="2700000" algn="tl">
                    <a:srgbClr val="000000"/>
                  </a:outerShdw>
                </a:effectLst>
              </a:rPr>
              <a:t>estadísticas</a:t>
            </a:r>
            <a:endParaRPr lang="es-ES" sz="1600">
              <a:effectLst>
                <a:outerShdw blurRad="38100" dist="38100" dir="2700000" algn="tl">
                  <a:srgbClr val="000000"/>
                </a:outerShdw>
              </a:effectLst>
            </a:endParaRPr>
          </a:p>
        </p:txBody>
      </p:sp>
      <p:sp>
        <p:nvSpPr>
          <p:cNvPr id="46089" name="Rectangle 9"/>
          <p:cNvSpPr>
            <a:spLocks noChangeArrowheads="1"/>
          </p:cNvSpPr>
          <p:nvPr/>
        </p:nvSpPr>
        <p:spPr bwMode="auto">
          <a:xfrm>
            <a:off x="539750" y="3284538"/>
            <a:ext cx="2511425" cy="649287"/>
          </a:xfrm>
          <a:prstGeom prst="rect">
            <a:avLst/>
          </a:prstGeom>
          <a:noFill/>
          <a:ln w="9525">
            <a:solidFill>
              <a:schemeClr val="folHlink"/>
            </a:solidFill>
            <a:miter lim="800000"/>
            <a:headEnd/>
            <a:tailEnd/>
          </a:ln>
          <a:effectLst/>
        </p:spPr>
        <p:txBody>
          <a:bodyPr/>
          <a:lstStyle/>
          <a:p>
            <a:pPr algn="ctr">
              <a:spcBef>
                <a:spcPct val="20000"/>
              </a:spcBef>
              <a:buClr>
                <a:schemeClr val="hlink"/>
              </a:buClr>
              <a:buSzPct val="75000"/>
              <a:buFont typeface="Wingdings" pitchFamily="2" charset="2"/>
              <a:buNone/>
              <a:defRPr/>
            </a:pPr>
            <a:r>
              <a:rPr lang="es-MX" sz="1600">
                <a:effectLst>
                  <a:outerShdw blurRad="38100" dist="38100" dir="2700000" algn="tl">
                    <a:srgbClr val="000000"/>
                  </a:outerShdw>
                </a:effectLst>
              </a:rPr>
              <a:t>Calculo de impuestos y deducciones</a:t>
            </a:r>
            <a:endParaRPr lang="es-ES" sz="1600">
              <a:effectLst>
                <a:outerShdw blurRad="38100" dist="38100" dir="2700000" algn="tl">
                  <a:srgbClr val="000000"/>
                </a:outerShdw>
              </a:effectLst>
            </a:endParaRPr>
          </a:p>
        </p:txBody>
      </p:sp>
      <p:sp>
        <p:nvSpPr>
          <p:cNvPr id="79881" name="Line 10"/>
          <p:cNvSpPr>
            <a:spLocks noChangeShapeType="1"/>
          </p:cNvSpPr>
          <p:nvPr/>
        </p:nvSpPr>
        <p:spPr bwMode="auto">
          <a:xfrm>
            <a:off x="1763713" y="836613"/>
            <a:ext cx="0" cy="647700"/>
          </a:xfrm>
          <a:prstGeom prst="line">
            <a:avLst/>
          </a:prstGeom>
          <a:noFill/>
          <a:ln w="76200" cmpd="tri">
            <a:solidFill>
              <a:schemeClr val="folHlink"/>
            </a:solidFill>
            <a:round/>
            <a:headEnd/>
            <a:tailEnd type="triangle" w="med" len="med"/>
          </a:ln>
        </p:spPr>
        <p:txBody>
          <a:bodyPr/>
          <a:lstStyle/>
          <a:p>
            <a:endParaRPr lang="es-ES"/>
          </a:p>
        </p:txBody>
      </p:sp>
      <p:sp>
        <p:nvSpPr>
          <p:cNvPr id="46091" name="Rectangle 11"/>
          <p:cNvSpPr>
            <a:spLocks noChangeArrowheads="1"/>
          </p:cNvSpPr>
          <p:nvPr/>
        </p:nvSpPr>
        <p:spPr bwMode="auto">
          <a:xfrm>
            <a:off x="5589588" y="188913"/>
            <a:ext cx="2511425" cy="576262"/>
          </a:xfrm>
          <a:prstGeom prst="rect">
            <a:avLst/>
          </a:prstGeom>
          <a:noFill/>
          <a:ln w="9525">
            <a:solidFill>
              <a:schemeClr val="accent1"/>
            </a:solidFill>
            <a:miter lim="800000"/>
            <a:headEnd/>
            <a:tailEnd/>
          </a:ln>
          <a:effectLst/>
        </p:spPr>
        <p:txBody>
          <a:bodyPr/>
          <a:lstStyle/>
          <a:p>
            <a:pPr algn="ctr">
              <a:spcBef>
                <a:spcPct val="20000"/>
              </a:spcBef>
              <a:buClr>
                <a:schemeClr val="hlink"/>
              </a:buClr>
              <a:buSzPct val="75000"/>
              <a:buFont typeface="Wingdings" pitchFamily="2" charset="2"/>
              <a:buNone/>
              <a:defRPr/>
            </a:pPr>
            <a:r>
              <a:rPr lang="es-MX" sz="1400">
                <a:effectLst>
                  <a:outerShdw blurRad="38100" dist="38100" dir="2700000" algn="tl">
                    <a:srgbClr val="000000"/>
                  </a:outerShdw>
                </a:effectLst>
              </a:rPr>
              <a:t>Departamento de </a:t>
            </a:r>
          </a:p>
          <a:p>
            <a:pPr algn="ctr">
              <a:spcBef>
                <a:spcPct val="20000"/>
              </a:spcBef>
              <a:buClr>
                <a:schemeClr val="hlink"/>
              </a:buClr>
              <a:buSzPct val="75000"/>
              <a:buFont typeface="Wingdings" pitchFamily="2" charset="2"/>
              <a:buNone/>
              <a:defRPr/>
            </a:pPr>
            <a:r>
              <a:rPr lang="es-MX" sz="1400">
                <a:effectLst>
                  <a:outerShdw blurRad="38100" dist="38100" dir="2700000" algn="tl">
                    <a:srgbClr val="000000"/>
                  </a:outerShdw>
                </a:effectLst>
              </a:rPr>
              <a:t>contabilidad</a:t>
            </a:r>
            <a:endParaRPr lang="es-ES" sz="1400">
              <a:effectLst>
                <a:outerShdw blurRad="38100" dist="38100" dir="2700000" algn="tl">
                  <a:srgbClr val="000000"/>
                </a:outerShdw>
              </a:effectLst>
            </a:endParaRPr>
          </a:p>
        </p:txBody>
      </p:sp>
      <p:sp>
        <p:nvSpPr>
          <p:cNvPr id="46092" name="Rectangle 12"/>
          <p:cNvSpPr>
            <a:spLocks noChangeArrowheads="1"/>
          </p:cNvSpPr>
          <p:nvPr/>
        </p:nvSpPr>
        <p:spPr bwMode="auto">
          <a:xfrm>
            <a:off x="5518150" y="1484313"/>
            <a:ext cx="2511425" cy="360362"/>
          </a:xfrm>
          <a:prstGeom prst="rect">
            <a:avLst/>
          </a:prstGeom>
          <a:noFill/>
          <a:ln w="9525">
            <a:solidFill>
              <a:schemeClr val="accent1"/>
            </a:solidFill>
            <a:miter lim="800000"/>
            <a:headEnd/>
            <a:tailEnd/>
          </a:ln>
          <a:effectLst/>
        </p:spPr>
        <p:txBody>
          <a:bodyPr/>
          <a:lstStyle/>
          <a:p>
            <a:pPr algn="ctr">
              <a:spcBef>
                <a:spcPct val="20000"/>
              </a:spcBef>
              <a:buClr>
                <a:schemeClr val="hlink"/>
              </a:buClr>
              <a:buSzPct val="75000"/>
              <a:buFont typeface="Wingdings" pitchFamily="2" charset="2"/>
              <a:buNone/>
              <a:defRPr/>
            </a:pPr>
            <a:r>
              <a:rPr lang="es-MX" sz="1600">
                <a:effectLst>
                  <a:outerShdw blurRad="38100" dist="38100" dir="2700000" algn="tl">
                    <a:srgbClr val="000000"/>
                  </a:outerShdw>
                </a:effectLst>
              </a:rPr>
              <a:t>Rectificación de nóminas</a:t>
            </a:r>
            <a:endParaRPr lang="es-ES" sz="1600">
              <a:effectLst>
                <a:outerShdw blurRad="38100" dist="38100" dir="2700000" algn="tl">
                  <a:srgbClr val="000000"/>
                </a:outerShdw>
              </a:effectLst>
            </a:endParaRPr>
          </a:p>
        </p:txBody>
      </p:sp>
      <p:sp>
        <p:nvSpPr>
          <p:cNvPr id="46093" name="Rectangle 13"/>
          <p:cNvSpPr>
            <a:spLocks noChangeArrowheads="1"/>
          </p:cNvSpPr>
          <p:nvPr/>
        </p:nvSpPr>
        <p:spPr bwMode="auto">
          <a:xfrm>
            <a:off x="5518150" y="1844675"/>
            <a:ext cx="2511425" cy="360363"/>
          </a:xfrm>
          <a:prstGeom prst="rect">
            <a:avLst/>
          </a:prstGeom>
          <a:noFill/>
          <a:ln w="9525">
            <a:solidFill>
              <a:schemeClr val="accent1"/>
            </a:solidFill>
            <a:miter lim="800000"/>
            <a:headEnd/>
            <a:tailEnd/>
          </a:ln>
          <a:effectLst/>
        </p:spPr>
        <p:txBody>
          <a:bodyPr/>
          <a:lstStyle/>
          <a:p>
            <a:pPr algn="ctr">
              <a:spcBef>
                <a:spcPct val="20000"/>
              </a:spcBef>
              <a:buClr>
                <a:schemeClr val="hlink"/>
              </a:buClr>
              <a:buSzPct val="75000"/>
              <a:buFont typeface="Wingdings" pitchFamily="2" charset="2"/>
              <a:buNone/>
              <a:defRPr/>
            </a:pPr>
            <a:r>
              <a:rPr lang="es-MX" sz="1600">
                <a:effectLst>
                  <a:outerShdw blurRad="38100" dist="38100" dir="2700000" algn="tl">
                    <a:srgbClr val="000000"/>
                  </a:outerShdw>
                </a:effectLst>
              </a:rPr>
              <a:t>Asientos en libros</a:t>
            </a:r>
            <a:endParaRPr lang="es-ES" sz="1600">
              <a:effectLst>
                <a:outerShdw blurRad="38100" dist="38100" dir="2700000" algn="tl">
                  <a:srgbClr val="000000"/>
                </a:outerShdw>
              </a:effectLst>
            </a:endParaRPr>
          </a:p>
        </p:txBody>
      </p:sp>
      <p:sp>
        <p:nvSpPr>
          <p:cNvPr id="46094" name="Rectangle 14"/>
          <p:cNvSpPr>
            <a:spLocks noChangeArrowheads="1"/>
          </p:cNvSpPr>
          <p:nvPr/>
        </p:nvSpPr>
        <p:spPr bwMode="auto">
          <a:xfrm>
            <a:off x="5518150" y="2205038"/>
            <a:ext cx="2511425" cy="360362"/>
          </a:xfrm>
          <a:prstGeom prst="rect">
            <a:avLst/>
          </a:prstGeom>
          <a:noFill/>
          <a:ln w="9525">
            <a:solidFill>
              <a:schemeClr val="accent1"/>
            </a:solidFill>
            <a:miter lim="800000"/>
            <a:headEnd/>
            <a:tailEnd/>
          </a:ln>
          <a:effectLst/>
        </p:spPr>
        <p:txBody>
          <a:bodyPr/>
          <a:lstStyle/>
          <a:p>
            <a:pPr algn="ctr">
              <a:spcBef>
                <a:spcPct val="20000"/>
              </a:spcBef>
              <a:buClr>
                <a:schemeClr val="hlink"/>
              </a:buClr>
              <a:buSzPct val="75000"/>
              <a:buFont typeface="Wingdings" pitchFamily="2" charset="2"/>
              <a:buNone/>
              <a:defRPr/>
            </a:pPr>
            <a:r>
              <a:rPr lang="es-MX" sz="1600">
                <a:effectLst>
                  <a:outerShdw blurRad="38100" dist="38100" dir="2700000" algn="tl">
                    <a:srgbClr val="000000"/>
                  </a:outerShdw>
                </a:effectLst>
              </a:rPr>
              <a:t>Registro del pago</a:t>
            </a:r>
            <a:endParaRPr lang="es-ES" sz="1600">
              <a:effectLst>
                <a:outerShdw blurRad="38100" dist="38100" dir="2700000" algn="tl">
                  <a:srgbClr val="000000"/>
                </a:outerShdw>
              </a:effectLst>
            </a:endParaRPr>
          </a:p>
        </p:txBody>
      </p:sp>
      <p:sp>
        <p:nvSpPr>
          <p:cNvPr id="46095" name="Rectangle 15"/>
          <p:cNvSpPr>
            <a:spLocks noChangeArrowheads="1"/>
          </p:cNvSpPr>
          <p:nvPr/>
        </p:nvSpPr>
        <p:spPr bwMode="auto">
          <a:xfrm>
            <a:off x="5518150" y="2565400"/>
            <a:ext cx="2511425" cy="358775"/>
          </a:xfrm>
          <a:prstGeom prst="rect">
            <a:avLst/>
          </a:prstGeom>
          <a:noFill/>
          <a:ln w="9525">
            <a:solidFill>
              <a:schemeClr val="accent1"/>
            </a:solidFill>
            <a:miter lim="800000"/>
            <a:headEnd/>
            <a:tailEnd/>
          </a:ln>
          <a:effectLst/>
        </p:spPr>
        <p:txBody>
          <a:bodyPr/>
          <a:lstStyle/>
          <a:p>
            <a:pPr algn="ctr">
              <a:spcBef>
                <a:spcPct val="20000"/>
              </a:spcBef>
              <a:buClr>
                <a:schemeClr val="hlink"/>
              </a:buClr>
              <a:buSzPct val="75000"/>
              <a:buFont typeface="Wingdings" pitchFamily="2" charset="2"/>
              <a:buNone/>
              <a:defRPr/>
            </a:pPr>
            <a:r>
              <a:rPr lang="es-MX" sz="1600">
                <a:effectLst>
                  <a:outerShdw blurRad="38100" dist="38100" dir="2700000" algn="tl">
                    <a:srgbClr val="000000"/>
                  </a:outerShdw>
                </a:effectLst>
              </a:rPr>
              <a:t>Registro del pasivo</a:t>
            </a:r>
            <a:endParaRPr lang="es-ES" sz="1600">
              <a:effectLst>
                <a:outerShdw blurRad="38100" dist="38100" dir="2700000" algn="tl">
                  <a:srgbClr val="000000"/>
                </a:outerShdw>
              </a:effectLst>
            </a:endParaRPr>
          </a:p>
        </p:txBody>
      </p:sp>
      <p:sp>
        <p:nvSpPr>
          <p:cNvPr id="46096" name="Rectangle 16"/>
          <p:cNvSpPr>
            <a:spLocks noChangeArrowheads="1"/>
          </p:cNvSpPr>
          <p:nvPr/>
        </p:nvSpPr>
        <p:spPr bwMode="auto">
          <a:xfrm>
            <a:off x="5518150" y="2924175"/>
            <a:ext cx="2509838" cy="936625"/>
          </a:xfrm>
          <a:prstGeom prst="rect">
            <a:avLst/>
          </a:prstGeom>
          <a:noFill/>
          <a:ln w="9525">
            <a:solidFill>
              <a:schemeClr val="accent1"/>
            </a:solidFill>
            <a:miter lim="800000"/>
            <a:headEnd/>
            <a:tailEnd/>
          </a:ln>
          <a:effectLst/>
        </p:spPr>
        <p:txBody>
          <a:bodyPr/>
          <a:lstStyle/>
          <a:p>
            <a:pPr algn="ctr">
              <a:spcBef>
                <a:spcPct val="20000"/>
              </a:spcBef>
              <a:buClr>
                <a:schemeClr val="hlink"/>
              </a:buClr>
              <a:buSzPct val="75000"/>
              <a:buFont typeface="Wingdings" pitchFamily="2" charset="2"/>
              <a:buNone/>
              <a:defRPr/>
            </a:pPr>
            <a:r>
              <a:rPr lang="es-MX" sz="1600">
                <a:effectLst>
                  <a:outerShdw blurRad="38100" dist="38100" dir="2700000" algn="tl">
                    <a:srgbClr val="000000"/>
                  </a:outerShdw>
                </a:effectLst>
              </a:rPr>
              <a:t>Pago de impuestos y contrataciones del personal</a:t>
            </a:r>
            <a:endParaRPr lang="es-ES" sz="1600">
              <a:effectLst>
                <a:outerShdw blurRad="38100" dist="38100" dir="2700000" algn="tl">
                  <a:srgbClr val="000000"/>
                </a:outerShdw>
              </a:effectLst>
            </a:endParaRPr>
          </a:p>
        </p:txBody>
      </p:sp>
      <p:sp>
        <p:nvSpPr>
          <p:cNvPr id="79888" name="Line 18"/>
          <p:cNvSpPr>
            <a:spLocks noChangeShapeType="1"/>
          </p:cNvSpPr>
          <p:nvPr/>
        </p:nvSpPr>
        <p:spPr bwMode="auto">
          <a:xfrm>
            <a:off x="6742113" y="836613"/>
            <a:ext cx="0" cy="647700"/>
          </a:xfrm>
          <a:prstGeom prst="line">
            <a:avLst/>
          </a:prstGeom>
          <a:noFill/>
          <a:ln w="76200" cmpd="tri">
            <a:solidFill>
              <a:schemeClr val="accent1"/>
            </a:solidFill>
            <a:round/>
            <a:headEnd/>
            <a:tailEnd type="triangle" w="med" len="med"/>
          </a:ln>
        </p:spPr>
        <p:txBody>
          <a:bodyPr/>
          <a:lstStyle/>
          <a:p>
            <a:endParaRPr lang="es-ES"/>
          </a:p>
        </p:txBody>
      </p:sp>
      <p:sp>
        <p:nvSpPr>
          <p:cNvPr id="79889" name="Rectangle 19"/>
          <p:cNvSpPr>
            <a:spLocks noChangeArrowheads="1"/>
          </p:cNvSpPr>
          <p:nvPr/>
        </p:nvSpPr>
        <p:spPr bwMode="auto">
          <a:xfrm>
            <a:off x="2771775" y="4581525"/>
            <a:ext cx="3816350" cy="360363"/>
          </a:xfrm>
          <a:prstGeom prst="rect">
            <a:avLst/>
          </a:prstGeom>
          <a:noFill/>
          <a:ln w="9525">
            <a:solidFill>
              <a:schemeClr val="tx1"/>
            </a:solidFill>
            <a:miter lim="800000"/>
            <a:headEnd/>
            <a:tailEnd/>
          </a:ln>
        </p:spPr>
        <p:txBody>
          <a:bodyPr wrap="none" anchor="ctr"/>
          <a:lstStyle/>
          <a:p>
            <a:pPr algn="ctr"/>
            <a:r>
              <a:rPr lang="es-MX">
                <a:latin typeface="Tahoma" pitchFamily="34" charset="0"/>
              </a:rPr>
              <a:t>Departamento de costos</a:t>
            </a:r>
            <a:endParaRPr lang="es-ES">
              <a:latin typeface="Tahoma" pitchFamily="34" charset="0"/>
            </a:endParaRPr>
          </a:p>
        </p:txBody>
      </p:sp>
      <p:sp>
        <p:nvSpPr>
          <p:cNvPr id="46101" name="Rectangle 21"/>
          <p:cNvSpPr>
            <a:spLocks noChangeArrowheads="1"/>
          </p:cNvSpPr>
          <p:nvPr/>
        </p:nvSpPr>
        <p:spPr bwMode="auto">
          <a:xfrm>
            <a:off x="971550" y="5227638"/>
            <a:ext cx="7696200" cy="1296987"/>
          </a:xfrm>
          <a:prstGeom prst="rect">
            <a:avLst/>
          </a:prstGeom>
          <a:noFill/>
          <a:ln w="76200" cmpd="tri">
            <a:solidFill>
              <a:srgbClr val="FFFF66"/>
            </a:solidFill>
            <a:miter lim="800000"/>
            <a:headEnd/>
            <a:tailEnd/>
          </a:ln>
          <a:effectLst/>
        </p:spPr>
        <p:txBody>
          <a:bodyPr/>
          <a:lstStyle/>
          <a:p>
            <a:pPr algn="ctr">
              <a:spcBef>
                <a:spcPct val="20000"/>
              </a:spcBef>
              <a:buClr>
                <a:schemeClr val="hlink"/>
              </a:buClr>
              <a:buSzPct val="75000"/>
              <a:buFont typeface="Wingdings" pitchFamily="2" charset="2"/>
              <a:buNone/>
              <a:defRPr/>
            </a:pPr>
            <a:r>
              <a:rPr lang="es-MX" sz="1600" b="1">
                <a:effectLst>
                  <a:outerShdw blurRad="38100" dist="38100" dir="2700000" algn="tl">
                    <a:srgbClr val="000000"/>
                  </a:outerShdw>
                </a:effectLst>
              </a:rPr>
              <a:t>Aplicación de los costos: </a:t>
            </a:r>
          </a:p>
          <a:p>
            <a:pPr algn="ctr">
              <a:spcBef>
                <a:spcPct val="20000"/>
              </a:spcBef>
              <a:buClr>
                <a:schemeClr val="hlink"/>
              </a:buClr>
              <a:buSzPct val="75000"/>
              <a:buFont typeface="Wingdings" pitchFamily="2" charset="2"/>
              <a:buNone/>
              <a:defRPr/>
            </a:pPr>
            <a:r>
              <a:rPr lang="es-MX" sz="1600">
                <a:effectLst>
                  <a:outerShdw blurRad="38100" dist="38100" dir="2700000" algn="tl">
                    <a:srgbClr val="000000"/>
                  </a:outerShdw>
                </a:effectLst>
              </a:rPr>
              <a:t>1-  S y S x A                            VS                bancos</a:t>
            </a:r>
          </a:p>
          <a:p>
            <a:pPr algn="ctr">
              <a:spcBef>
                <a:spcPct val="20000"/>
              </a:spcBef>
              <a:buClr>
                <a:schemeClr val="hlink"/>
              </a:buClr>
              <a:buSzPct val="75000"/>
              <a:buFont typeface="Wingdings" pitchFamily="2" charset="2"/>
              <a:buNone/>
              <a:defRPr/>
            </a:pPr>
            <a:r>
              <a:rPr lang="es-MX" sz="1600">
                <a:effectLst>
                  <a:outerShdw blurRad="38100" dist="38100" dir="2700000" algn="tl">
                    <a:srgbClr val="000000"/>
                  </a:outerShdw>
                </a:effectLst>
              </a:rPr>
              <a:t>2.- Producción en Proceso         VS               S y S x A</a:t>
            </a:r>
          </a:p>
          <a:p>
            <a:pPr algn="ctr">
              <a:spcBef>
                <a:spcPct val="20000"/>
              </a:spcBef>
              <a:buClr>
                <a:schemeClr val="hlink"/>
              </a:buClr>
              <a:buSzPct val="75000"/>
              <a:buFont typeface="Wingdings" pitchFamily="2" charset="2"/>
              <a:buNone/>
              <a:defRPr/>
            </a:pPr>
            <a:r>
              <a:rPr lang="es-MX" sz="1600">
                <a:effectLst>
                  <a:outerShdw blurRad="38100" dist="38100" dir="2700000" algn="tl">
                    <a:srgbClr val="000000"/>
                  </a:outerShdw>
                </a:effectLst>
              </a:rPr>
              <a:t>3.- Costos Indirectos de prod.    VS               S y S x A  </a:t>
            </a:r>
            <a:endParaRPr lang="es-ES" sz="1600">
              <a:effectLst>
                <a:outerShdw blurRad="38100" dist="38100" dir="2700000" algn="tl">
                  <a:srgbClr val="000000"/>
                </a:outerShdw>
              </a:effectLst>
            </a:endParaRPr>
          </a:p>
        </p:txBody>
      </p:sp>
      <p:sp>
        <p:nvSpPr>
          <p:cNvPr id="79891" name="Line 22"/>
          <p:cNvSpPr>
            <a:spLocks noChangeShapeType="1"/>
          </p:cNvSpPr>
          <p:nvPr/>
        </p:nvSpPr>
        <p:spPr bwMode="auto">
          <a:xfrm>
            <a:off x="4572000" y="4941888"/>
            <a:ext cx="0" cy="215900"/>
          </a:xfrm>
          <a:prstGeom prst="line">
            <a:avLst/>
          </a:prstGeom>
          <a:noFill/>
          <a:ln w="57150" cmpd="thickThin">
            <a:solidFill>
              <a:schemeClr val="tx1"/>
            </a:solidFill>
            <a:round/>
            <a:headEnd/>
            <a:tailEnd type="triangle" w="med" len="med"/>
          </a:ln>
        </p:spPr>
        <p:txBody>
          <a:bodyPr/>
          <a:lstStyle/>
          <a:p>
            <a:endParaRPr lang="es-ES"/>
          </a:p>
        </p:txBody>
      </p:sp>
    </p:spTree>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Rectangle 3"/>
          <p:cNvSpPr>
            <a:spLocks noGrp="1" noChangeArrowheads="1"/>
          </p:cNvSpPr>
          <p:nvPr>
            <p:ph type="subTitle" idx="1"/>
          </p:nvPr>
        </p:nvSpPr>
        <p:spPr>
          <a:xfrm>
            <a:off x="2268538" y="188913"/>
            <a:ext cx="5759450" cy="1800225"/>
          </a:xfrm>
        </p:spPr>
        <p:txBody>
          <a:bodyPr>
            <a:normAutofit lnSpcReduction="10000"/>
          </a:bodyPr>
          <a:lstStyle/>
          <a:p>
            <a:pPr algn="l" eaLnBrk="1" hangingPunct="1">
              <a:lnSpc>
                <a:spcPct val="90000"/>
              </a:lnSpc>
              <a:defRPr/>
            </a:pPr>
            <a:r>
              <a:rPr lang="es-MX" sz="1800" smtClean="0"/>
              <a:t>La nomina de la semana 12 ascendió a $ 360,000 </a:t>
            </a:r>
          </a:p>
          <a:p>
            <a:pPr algn="l" eaLnBrk="1" hangingPunct="1">
              <a:lnSpc>
                <a:spcPct val="90000"/>
              </a:lnSpc>
              <a:defRPr/>
            </a:pPr>
            <a:r>
              <a:rPr lang="es-MX" sz="1800" smtClean="0"/>
              <a:t>las horas extras $ 40,000</a:t>
            </a:r>
          </a:p>
          <a:p>
            <a:pPr algn="l" eaLnBrk="1" hangingPunct="1">
              <a:lnSpc>
                <a:spcPct val="90000"/>
              </a:lnSpc>
              <a:defRPr/>
            </a:pPr>
            <a:r>
              <a:rPr lang="es-MX" sz="1800" smtClean="0"/>
              <a:t>deducción correspondiente al seguro social $ 25,000</a:t>
            </a:r>
          </a:p>
          <a:p>
            <a:pPr algn="l" eaLnBrk="1" hangingPunct="1">
              <a:lnSpc>
                <a:spcPct val="90000"/>
              </a:lnSpc>
              <a:defRPr/>
            </a:pPr>
            <a:r>
              <a:rPr lang="es-MX" sz="1800" smtClean="0"/>
              <a:t>el impuesto $ 65,000</a:t>
            </a:r>
          </a:p>
          <a:p>
            <a:pPr algn="l" eaLnBrk="1" hangingPunct="1">
              <a:lnSpc>
                <a:spcPct val="90000"/>
              </a:lnSpc>
              <a:defRPr/>
            </a:pPr>
            <a:r>
              <a:rPr lang="es-MX" sz="1800" smtClean="0"/>
              <a:t>por caja de ahorros $ 30,000 y</a:t>
            </a:r>
          </a:p>
          <a:p>
            <a:pPr algn="l" eaLnBrk="1" hangingPunct="1">
              <a:lnSpc>
                <a:spcPct val="90000"/>
              </a:lnSpc>
              <a:defRPr/>
            </a:pPr>
            <a:r>
              <a:rPr lang="es-MX" sz="1800" smtClean="0"/>
              <a:t>Prestamos de $ 20,000 </a:t>
            </a:r>
            <a:endParaRPr lang="es-ES" sz="1800" smtClean="0"/>
          </a:p>
        </p:txBody>
      </p:sp>
      <p:sp>
        <p:nvSpPr>
          <p:cNvPr id="47109" name="Rectangle 5"/>
          <p:cNvSpPr>
            <a:spLocks noChangeArrowheads="1"/>
          </p:cNvSpPr>
          <p:nvPr/>
        </p:nvSpPr>
        <p:spPr bwMode="auto">
          <a:xfrm>
            <a:off x="1835150" y="2060575"/>
            <a:ext cx="2808288" cy="2736850"/>
          </a:xfrm>
          <a:prstGeom prst="rect">
            <a:avLst/>
          </a:prstGeom>
          <a:noFill/>
          <a:ln w="9525">
            <a:solidFill>
              <a:srgbClr val="FFFF66"/>
            </a:solidFill>
            <a:miter lim="800000"/>
            <a:headEnd/>
            <a:tailEnd/>
          </a:ln>
          <a:effectLst/>
        </p:spPr>
        <p:txBody>
          <a:bodyPr/>
          <a:lstStyle/>
          <a:p>
            <a:pPr algn="ctr">
              <a:lnSpc>
                <a:spcPct val="90000"/>
              </a:lnSpc>
              <a:spcBef>
                <a:spcPct val="20000"/>
              </a:spcBef>
              <a:buClr>
                <a:schemeClr val="hlink"/>
              </a:buClr>
              <a:buSzPct val="75000"/>
              <a:buFont typeface="Wingdings" pitchFamily="2" charset="2"/>
              <a:buNone/>
              <a:defRPr/>
            </a:pPr>
            <a:r>
              <a:rPr lang="es-MX" sz="1600">
                <a:effectLst>
                  <a:outerShdw blurRad="38100" dist="38100" dir="2700000" algn="tl">
                    <a:srgbClr val="000000"/>
                  </a:outerShdw>
                </a:effectLst>
              </a:rPr>
              <a:t>Sueldos y salarios x aplicar</a:t>
            </a:r>
          </a:p>
          <a:p>
            <a:pPr algn="ctr">
              <a:lnSpc>
                <a:spcPct val="90000"/>
              </a:lnSpc>
              <a:spcBef>
                <a:spcPct val="20000"/>
              </a:spcBef>
              <a:buClr>
                <a:schemeClr val="hlink"/>
              </a:buClr>
              <a:buSzPct val="75000"/>
              <a:buFont typeface="Wingdings" pitchFamily="2" charset="2"/>
              <a:buNone/>
              <a:defRPr/>
            </a:pPr>
            <a:r>
              <a:rPr lang="es-MX" sz="1600">
                <a:effectLst>
                  <a:outerShdw blurRad="38100" dist="38100" dir="2700000" algn="tl">
                    <a:srgbClr val="000000"/>
                  </a:outerShdw>
                </a:effectLst>
              </a:rPr>
              <a:t>Bancos</a:t>
            </a:r>
          </a:p>
          <a:p>
            <a:pPr algn="ctr">
              <a:lnSpc>
                <a:spcPct val="90000"/>
              </a:lnSpc>
              <a:spcBef>
                <a:spcPct val="20000"/>
              </a:spcBef>
              <a:buClr>
                <a:schemeClr val="hlink"/>
              </a:buClr>
              <a:buSzPct val="75000"/>
              <a:buFont typeface="Wingdings" pitchFamily="2" charset="2"/>
              <a:buNone/>
              <a:defRPr/>
            </a:pPr>
            <a:r>
              <a:rPr lang="es-MX" sz="1600">
                <a:effectLst>
                  <a:outerShdw blurRad="38100" dist="38100" dir="2700000" algn="tl">
                    <a:srgbClr val="000000"/>
                  </a:outerShdw>
                </a:effectLst>
              </a:rPr>
              <a:t>Acreedores diversos</a:t>
            </a:r>
          </a:p>
          <a:p>
            <a:pPr algn="ctr">
              <a:lnSpc>
                <a:spcPct val="90000"/>
              </a:lnSpc>
              <a:spcBef>
                <a:spcPct val="20000"/>
              </a:spcBef>
              <a:buClr>
                <a:schemeClr val="hlink"/>
              </a:buClr>
              <a:buSzPct val="75000"/>
              <a:buFont typeface="Wingdings" pitchFamily="2" charset="2"/>
              <a:buNone/>
              <a:defRPr/>
            </a:pPr>
            <a:r>
              <a:rPr lang="es-MX" sz="1600">
                <a:effectLst>
                  <a:outerShdw blurRad="38100" dist="38100" dir="2700000" algn="tl">
                    <a:srgbClr val="000000"/>
                  </a:outerShdw>
                </a:effectLst>
              </a:rPr>
              <a:t>   seguro social</a:t>
            </a:r>
          </a:p>
          <a:p>
            <a:pPr algn="ctr">
              <a:lnSpc>
                <a:spcPct val="90000"/>
              </a:lnSpc>
              <a:spcBef>
                <a:spcPct val="20000"/>
              </a:spcBef>
              <a:buClr>
                <a:schemeClr val="hlink"/>
              </a:buClr>
              <a:buSzPct val="75000"/>
              <a:buFont typeface="Wingdings" pitchFamily="2" charset="2"/>
              <a:buNone/>
              <a:defRPr/>
            </a:pPr>
            <a:r>
              <a:rPr lang="es-MX" sz="1600">
                <a:effectLst>
                  <a:outerShdw blurRad="38100" dist="38100" dir="2700000" algn="tl">
                    <a:srgbClr val="000000"/>
                  </a:outerShdw>
                </a:effectLst>
              </a:rPr>
              <a:t>   impuestos</a:t>
            </a:r>
          </a:p>
          <a:p>
            <a:pPr algn="ctr">
              <a:lnSpc>
                <a:spcPct val="90000"/>
              </a:lnSpc>
              <a:spcBef>
                <a:spcPct val="20000"/>
              </a:spcBef>
              <a:buClr>
                <a:schemeClr val="hlink"/>
              </a:buClr>
              <a:buSzPct val="75000"/>
              <a:buFont typeface="Wingdings" pitchFamily="2" charset="2"/>
              <a:buNone/>
              <a:defRPr/>
            </a:pPr>
            <a:r>
              <a:rPr lang="es-MX" sz="1600">
                <a:effectLst>
                  <a:outerShdw blurRad="38100" dist="38100" dir="2700000" algn="tl">
                    <a:srgbClr val="000000"/>
                  </a:outerShdw>
                </a:effectLst>
              </a:rPr>
              <a:t>   caja de ahorro  </a:t>
            </a:r>
          </a:p>
          <a:p>
            <a:pPr algn="ctr">
              <a:lnSpc>
                <a:spcPct val="90000"/>
              </a:lnSpc>
              <a:spcBef>
                <a:spcPct val="20000"/>
              </a:spcBef>
              <a:buClr>
                <a:schemeClr val="hlink"/>
              </a:buClr>
              <a:buSzPct val="75000"/>
              <a:buFont typeface="Wingdings" pitchFamily="2" charset="2"/>
              <a:buNone/>
              <a:defRPr/>
            </a:pPr>
            <a:r>
              <a:rPr lang="es-MX" sz="1600">
                <a:effectLst>
                  <a:outerShdw blurRad="38100" dist="38100" dir="2700000" algn="tl">
                    <a:srgbClr val="000000"/>
                  </a:outerShdw>
                </a:effectLst>
              </a:rPr>
              <a:t>Deudores diversos</a:t>
            </a:r>
          </a:p>
          <a:p>
            <a:pPr algn="ctr">
              <a:lnSpc>
                <a:spcPct val="90000"/>
              </a:lnSpc>
              <a:spcBef>
                <a:spcPct val="20000"/>
              </a:spcBef>
              <a:buClr>
                <a:schemeClr val="hlink"/>
              </a:buClr>
              <a:buSzPct val="75000"/>
              <a:buFont typeface="Wingdings" pitchFamily="2" charset="2"/>
              <a:buNone/>
              <a:defRPr/>
            </a:pPr>
            <a:endParaRPr lang="es-MX" sz="1600">
              <a:effectLst>
                <a:outerShdw blurRad="38100" dist="38100" dir="2700000" algn="tl">
                  <a:srgbClr val="000000"/>
                </a:outerShdw>
              </a:effectLst>
            </a:endParaRPr>
          </a:p>
          <a:p>
            <a:pPr algn="ctr">
              <a:lnSpc>
                <a:spcPct val="90000"/>
              </a:lnSpc>
              <a:spcBef>
                <a:spcPct val="20000"/>
              </a:spcBef>
              <a:buClr>
                <a:schemeClr val="hlink"/>
              </a:buClr>
              <a:buSzPct val="75000"/>
              <a:buFont typeface="Wingdings" pitchFamily="2" charset="2"/>
              <a:buNone/>
              <a:defRPr/>
            </a:pPr>
            <a:endParaRPr lang="es-MX" sz="1600">
              <a:effectLst>
                <a:outerShdw blurRad="38100" dist="38100" dir="2700000" algn="tl">
                  <a:srgbClr val="000000"/>
                </a:outerShdw>
              </a:effectLst>
            </a:endParaRPr>
          </a:p>
          <a:p>
            <a:pPr algn="ctr">
              <a:lnSpc>
                <a:spcPct val="90000"/>
              </a:lnSpc>
              <a:spcBef>
                <a:spcPct val="20000"/>
              </a:spcBef>
              <a:buClr>
                <a:schemeClr val="hlink"/>
              </a:buClr>
              <a:buSzPct val="75000"/>
              <a:buFont typeface="Wingdings" pitchFamily="2" charset="2"/>
              <a:buNone/>
              <a:defRPr/>
            </a:pPr>
            <a:r>
              <a:rPr lang="es-MX" sz="1600">
                <a:effectLst>
                  <a:outerShdw blurRad="38100" dist="38100" dir="2700000" algn="tl">
                    <a:srgbClr val="000000"/>
                  </a:outerShdw>
                </a:effectLst>
              </a:rPr>
              <a:t>sumas</a:t>
            </a:r>
            <a:endParaRPr lang="es-ES" sz="1600">
              <a:effectLst>
                <a:outerShdw blurRad="38100" dist="38100" dir="2700000" algn="tl">
                  <a:srgbClr val="000000"/>
                </a:outerShdw>
              </a:effectLst>
            </a:endParaRPr>
          </a:p>
        </p:txBody>
      </p:sp>
      <p:sp>
        <p:nvSpPr>
          <p:cNvPr id="47110" name="Rectangle 6"/>
          <p:cNvSpPr>
            <a:spLocks noChangeArrowheads="1"/>
          </p:cNvSpPr>
          <p:nvPr/>
        </p:nvSpPr>
        <p:spPr bwMode="auto">
          <a:xfrm>
            <a:off x="6877050" y="2060575"/>
            <a:ext cx="1295400" cy="2736850"/>
          </a:xfrm>
          <a:prstGeom prst="rect">
            <a:avLst/>
          </a:prstGeom>
          <a:noFill/>
          <a:ln w="9525">
            <a:solidFill>
              <a:srgbClr val="FFFF66"/>
            </a:solidFill>
            <a:miter lim="800000"/>
            <a:headEnd/>
            <a:tailEnd/>
          </a:ln>
          <a:effectLst/>
        </p:spPr>
        <p:txBody>
          <a:bodyPr/>
          <a:lstStyle/>
          <a:p>
            <a:pPr algn="ctr">
              <a:lnSpc>
                <a:spcPct val="90000"/>
              </a:lnSpc>
              <a:spcBef>
                <a:spcPct val="20000"/>
              </a:spcBef>
              <a:buClr>
                <a:schemeClr val="hlink"/>
              </a:buClr>
              <a:buSzPct val="75000"/>
              <a:buFont typeface="Wingdings" pitchFamily="2" charset="2"/>
              <a:buNone/>
              <a:defRPr/>
            </a:pPr>
            <a:endParaRPr lang="es-MX" sz="1600">
              <a:effectLst>
                <a:outerShdw blurRad="38100" dist="38100" dir="2700000" algn="tl">
                  <a:srgbClr val="000000"/>
                </a:outerShdw>
              </a:effectLst>
            </a:endParaRPr>
          </a:p>
          <a:p>
            <a:pPr algn="ctr">
              <a:lnSpc>
                <a:spcPct val="90000"/>
              </a:lnSpc>
              <a:spcBef>
                <a:spcPct val="20000"/>
              </a:spcBef>
              <a:buClr>
                <a:schemeClr val="hlink"/>
              </a:buClr>
              <a:buSzPct val="75000"/>
              <a:buFont typeface="Wingdings" pitchFamily="2" charset="2"/>
              <a:buNone/>
              <a:defRPr/>
            </a:pPr>
            <a:r>
              <a:rPr lang="es-MX" sz="1600">
                <a:effectLst>
                  <a:outerShdw blurRad="38100" dist="38100" dir="2700000" algn="tl">
                    <a:srgbClr val="000000"/>
                  </a:outerShdw>
                </a:effectLst>
              </a:rPr>
              <a:t>$ 260,000</a:t>
            </a:r>
          </a:p>
          <a:p>
            <a:pPr algn="ctr">
              <a:lnSpc>
                <a:spcPct val="90000"/>
              </a:lnSpc>
              <a:spcBef>
                <a:spcPct val="20000"/>
              </a:spcBef>
              <a:buClr>
                <a:schemeClr val="hlink"/>
              </a:buClr>
              <a:buSzPct val="75000"/>
              <a:buFont typeface="Wingdings" pitchFamily="2" charset="2"/>
              <a:buNone/>
              <a:defRPr/>
            </a:pPr>
            <a:r>
              <a:rPr lang="es-MX" sz="1600">
                <a:effectLst>
                  <a:outerShdw blurRad="38100" dist="38100" dir="2700000" algn="tl">
                    <a:srgbClr val="000000"/>
                  </a:outerShdw>
                </a:effectLst>
              </a:rPr>
              <a:t>$ 120,000</a:t>
            </a:r>
          </a:p>
          <a:p>
            <a:pPr algn="ctr">
              <a:lnSpc>
                <a:spcPct val="90000"/>
              </a:lnSpc>
              <a:spcBef>
                <a:spcPct val="20000"/>
              </a:spcBef>
              <a:buClr>
                <a:schemeClr val="hlink"/>
              </a:buClr>
              <a:buSzPct val="75000"/>
              <a:buFont typeface="Wingdings" pitchFamily="2" charset="2"/>
              <a:buNone/>
              <a:defRPr/>
            </a:pPr>
            <a:endParaRPr lang="es-MX" sz="1600">
              <a:effectLst>
                <a:outerShdw blurRad="38100" dist="38100" dir="2700000" algn="tl">
                  <a:srgbClr val="000000"/>
                </a:outerShdw>
              </a:effectLst>
            </a:endParaRPr>
          </a:p>
          <a:p>
            <a:pPr algn="ctr">
              <a:lnSpc>
                <a:spcPct val="90000"/>
              </a:lnSpc>
              <a:spcBef>
                <a:spcPct val="20000"/>
              </a:spcBef>
              <a:buClr>
                <a:schemeClr val="hlink"/>
              </a:buClr>
              <a:buSzPct val="75000"/>
              <a:buFont typeface="Wingdings" pitchFamily="2" charset="2"/>
              <a:buNone/>
              <a:defRPr/>
            </a:pPr>
            <a:endParaRPr lang="es-MX" sz="1600">
              <a:effectLst>
                <a:outerShdw blurRad="38100" dist="38100" dir="2700000" algn="tl">
                  <a:srgbClr val="000000"/>
                </a:outerShdw>
              </a:effectLst>
            </a:endParaRPr>
          </a:p>
          <a:p>
            <a:pPr algn="ctr">
              <a:lnSpc>
                <a:spcPct val="90000"/>
              </a:lnSpc>
              <a:spcBef>
                <a:spcPct val="20000"/>
              </a:spcBef>
              <a:buClr>
                <a:schemeClr val="hlink"/>
              </a:buClr>
              <a:buSzPct val="75000"/>
              <a:buFont typeface="Wingdings" pitchFamily="2" charset="2"/>
              <a:buNone/>
              <a:defRPr/>
            </a:pPr>
            <a:endParaRPr lang="es-MX" sz="1600">
              <a:effectLst>
                <a:outerShdw blurRad="38100" dist="38100" dir="2700000" algn="tl">
                  <a:srgbClr val="000000"/>
                </a:outerShdw>
              </a:effectLst>
            </a:endParaRPr>
          </a:p>
          <a:p>
            <a:pPr algn="ctr">
              <a:lnSpc>
                <a:spcPct val="90000"/>
              </a:lnSpc>
              <a:spcBef>
                <a:spcPct val="20000"/>
              </a:spcBef>
              <a:buClr>
                <a:schemeClr val="hlink"/>
              </a:buClr>
              <a:buSzPct val="75000"/>
              <a:buFont typeface="Wingdings" pitchFamily="2" charset="2"/>
              <a:buNone/>
              <a:defRPr/>
            </a:pPr>
            <a:r>
              <a:rPr lang="es-MX" sz="1600">
                <a:effectLst>
                  <a:outerShdw blurRad="38100" dist="38100" dir="2700000" algn="tl">
                    <a:srgbClr val="000000"/>
                  </a:outerShdw>
                </a:effectLst>
              </a:rPr>
              <a:t>$  20,000</a:t>
            </a:r>
          </a:p>
          <a:p>
            <a:pPr algn="ctr">
              <a:lnSpc>
                <a:spcPct val="90000"/>
              </a:lnSpc>
              <a:spcBef>
                <a:spcPct val="20000"/>
              </a:spcBef>
              <a:buClr>
                <a:schemeClr val="hlink"/>
              </a:buClr>
              <a:buSzPct val="75000"/>
              <a:buFont typeface="Wingdings" pitchFamily="2" charset="2"/>
              <a:buNone/>
              <a:defRPr/>
            </a:pPr>
            <a:endParaRPr lang="es-MX" sz="1600">
              <a:effectLst>
                <a:outerShdw blurRad="38100" dist="38100" dir="2700000" algn="tl">
                  <a:srgbClr val="000000"/>
                </a:outerShdw>
              </a:effectLst>
            </a:endParaRPr>
          </a:p>
          <a:p>
            <a:pPr algn="ctr">
              <a:lnSpc>
                <a:spcPct val="90000"/>
              </a:lnSpc>
              <a:spcBef>
                <a:spcPct val="20000"/>
              </a:spcBef>
              <a:buClr>
                <a:schemeClr val="hlink"/>
              </a:buClr>
              <a:buSzPct val="75000"/>
              <a:buFont typeface="Wingdings" pitchFamily="2" charset="2"/>
              <a:buNone/>
              <a:defRPr/>
            </a:pPr>
            <a:endParaRPr lang="es-MX" sz="1600">
              <a:effectLst>
                <a:outerShdw blurRad="38100" dist="38100" dir="2700000" algn="tl">
                  <a:srgbClr val="000000"/>
                </a:outerShdw>
              </a:effectLst>
            </a:endParaRPr>
          </a:p>
          <a:p>
            <a:pPr algn="ctr">
              <a:lnSpc>
                <a:spcPct val="90000"/>
              </a:lnSpc>
              <a:spcBef>
                <a:spcPct val="20000"/>
              </a:spcBef>
              <a:buClr>
                <a:schemeClr val="hlink"/>
              </a:buClr>
              <a:buSzPct val="75000"/>
              <a:buFont typeface="Wingdings" pitchFamily="2" charset="2"/>
              <a:buNone/>
              <a:defRPr/>
            </a:pPr>
            <a:r>
              <a:rPr lang="es-MX" sz="1600">
                <a:effectLst>
                  <a:outerShdw blurRad="38100" dist="38100" dir="2700000" algn="tl">
                    <a:srgbClr val="000000"/>
                  </a:outerShdw>
                </a:effectLst>
              </a:rPr>
              <a:t>$ 400,000  </a:t>
            </a:r>
            <a:endParaRPr lang="es-ES" sz="1600">
              <a:effectLst>
                <a:outerShdw blurRad="38100" dist="38100" dir="2700000" algn="tl">
                  <a:srgbClr val="000000"/>
                </a:outerShdw>
              </a:effectLst>
            </a:endParaRPr>
          </a:p>
        </p:txBody>
      </p:sp>
      <p:sp>
        <p:nvSpPr>
          <p:cNvPr id="47111" name="Rectangle 7"/>
          <p:cNvSpPr>
            <a:spLocks noChangeArrowheads="1"/>
          </p:cNvSpPr>
          <p:nvPr/>
        </p:nvSpPr>
        <p:spPr bwMode="auto">
          <a:xfrm>
            <a:off x="5724525" y="2060575"/>
            <a:ext cx="1152525" cy="2736850"/>
          </a:xfrm>
          <a:prstGeom prst="rect">
            <a:avLst/>
          </a:prstGeom>
          <a:noFill/>
          <a:ln w="9525">
            <a:solidFill>
              <a:srgbClr val="FFFF66"/>
            </a:solidFill>
            <a:miter lim="800000"/>
            <a:headEnd/>
            <a:tailEnd/>
          </a:ln>
          <a:effectLst/>
        </p:spPr>
        <p:txBody>
          <a:bodyPr/>
          <a:lstStyle/>
          <a:p>
            <a:pPr algn="ctr">
              <a:lnSpc>
                <a:spcPct val="90000"/>
              </a:lnSpc>
              <a:spcBef>
                <a:spcPct val="20000"/>
              </a:spcBef>
              <a:buClr>
                <a:schemeClr val="hlink"/>
              </a:buClr>
              <a:buSzPct val="75000"/>
              <a:buFont typeface="Wingdings" pitchFamily="2" charset="2"/>
              <a:buNone/>
              <a:defRPr/>
            </a:pPr>
            <a:r>
              <a:rPr lang="es-MX" sz="1600">
                <a:effectLst>
                  <a:outerShdw blurRad="38100" dist="38100" dir="2700000" algn="tl">
                    <a:srgbClr val="000000"/>
                  </a:outerShdw>
                </a:effectLst>
              </a:rPr>
              <a:t>$ 400,000  </a:t>
            </a:r>
          </a:p>
          <a:p>
            <a:pPr algn="ctr">
              <a:lnSpc>
                <a:spcPct val="90000"/>
              </a:lnSpc>
              <a:spcBef>
                <a:spcPct val="20000"/>
              </a:spcBef>
              <a:buClr>
                <a:schemeClr val="hlink"/>
              </a:buClr>
              <a:buSzPct val="75000"/>
              <a:buFont typeface="Wingdings" pitchFamily="2" charset="2"/>
              <a:buNone/>
              <a:defRPr/>
            </a:pPr>
            <a:endParaRPr lang="es-MX" sz="1600">
              <a:effectLst>
                <a:outerShdw blurRad="38100" dist="38100" dir="2700000" algn="tl">
                  <a:srgbClr val="000000"/>
                </a:outerShdw>
              </a:effectLst>
            </a:endParaRPr>
          </a:p>
          <a:p>
            <a:pPr algn="ctr">
              <a:lnSpc>
                <a:spcPct val="90000"/>
              </a:lnSpc>
              <a:spcBef>
                <a:spcPct val="20000"/>
              </a:spcBef>
              <a:buClr>
                <a:schemeClr val="hlink"/>
              </a:buClr>
              <a:buSzPct val="75000"/>
              <a:buFont typeface="Wingdings" pitchFamily="2" charset="2"/>
              <a:buNone/>
              <a:defRPr/>
            </a:pPr>
            <a:endParaRPr lang="es-MX" sz="1600">
              <a:effectLst>
                <a:outerShdw blurRad="38100" dist="38100" dir="2700000" algn="tl">
                  <a:srgbClr val="000000"/>
                </a:outerShdw>
              </a:effectLst>
            </a:endParaRPr>
          </a:p>
          <a:p>
            <a:pPr algn="ctr">
              <a:lnSpc>
                <a:spcPct val="90000"/>
              </a:lnSpc>
              <a:spcBef>
                <a:spcPct val="20000"/>
              </a:spcBef>
              <a:buClr>
                <a:schemeClr val="hlink"/>
              </a:buClr>
              <a:buSzPct val="75000"/>
              <a:buFont typeface="Wingdings" pitchFamily="2" charset="2"/>
              <a:buNone/>
              <a:defRPr/>
            </a:pPr>
            <a:endParaRPr lang="es-MX" sz="1600">
              <a:effectLst>
                <a:outerShdw blurRad="38100" dist="38100" dir="2700000" algn="tl">
                  <a:srgbClr val="000000"/>
                </a:outerShdw>
              </a:effectLst>
            </a:endParaRPr>
          </a:p>
          <a:p>
            <a:pPr algn="ctr">
              <a:lnSpc>
                <a:spcPct val="90000"/>
              </a:lnSpc>
              <a:spcBef>
                <a:spcPct val="20000"/>
              </a:spcBef>
              <a:buClr>
                <a:schemeClr val="hlink"/>
              </a:buClr>
              <a:buSzPct val="75000"/>
              <a:buFont typeface="Wingdings" pitchFamily="2" charset="2"/>
              <a:buNone/>
              <a:defRPr/>
            </a:pPr>
            <a:endParaRPr lang="es-MX" sz="1600">
              <a:effectLst>
                <a:outerShdw blurRad="38100" dist="38100" dir="2700000" algn="tl">
                  <a:srgbClr val="000000"/>
                </a:outerShdw>
              </a:effectLst>
            </a:endParaRPr>
          </a:p>
          <a:p>
            <a:pPr algn="ctr">
              <a:lnSpc>
                <a:spcPct val="90000"/>
              </a:lnSpc>
              <a:spcBef>
                <a:spcPct val="20000"/>
              </a:spcBef>
              <a:buClr>
                <a:schemeClr val="hlink"/>
              </a:buClr>
              <a:buSzPct val="75000"/>
              <a:buFont typeface="Wingdings" pitchFamily="2" charset="2"/>
              <a:buNone/>
              <a:defRPr/>
            </a:pPr>
            <a:endParaRPr lang="es-MX" sz="1600">
              <a:effectLst>
                <a:outerShdw blurRad="38100" dist="38100" dir="2700000" algn="tl">
                  <a:srgbClr val="000000"/>
                </a:outerShdw>
              </a:effectLst>
            </a:endParaRPr>
          </a:p>
          <a:p>
            <a:pPr algn="ctr">
              <a:lnSpc>
                <a:spcPct val="90000"/>
              </a:lnSpc>
              <a:spcBef>
                <a:spcPct val="20000"/>
              </a:spcBef>
              <a:buClr>
                <a:schemeClr val="hlink"/>
              </a:buClr>
              <a:buSzPct val="75000"/>
              <a:buFont typeface="Wingdings" pitchFamily="2" charset="2"/>
              <a:buNone/>
              <a:defRPr/>
            </a:pPr>
            <a:endParaRPr lang="es-MX" sz="1600">
              <a:effectLst>
                <a:outerShdw blurRad="38100" dist="38100" dir="2700000" algn="tl">
                  <a:srgbClr val="000000"/>
                </a:outerShdw>
              </a:effectLst>
            </a:endParaRPr>
          </a:p>
          <a:p>
            <a:pPr algn="ctr">
              <a:lnSpc>
                <a:spcPct val="90000"/>
              </a:lnSpc>
              <a:spcBef>
                <a:spcPct val="20000"/>
              </a:spcBef>
              <a:buClr>
                <a:schemeClr val="hlink"/>
              </a:buClr>
              <a:buSzPct val="75000"/>
              <a:buFont typeface="Wingdings" pitchFamily="2" charset="2"/>
              <a:buNone/>
              <a:defRPr/>
            </a:pPr>
            <a:endParaRPr lang="es-MX" sz="1600">
              <a:effectLst>
                <a:outerShdw blurRad="38100" dist="38100" dir="2700000" algn="tl">
                  <a:srgbClr val="000000"/>
                </a:outerShdw>
              </a:effectLst>
            </a:endParaRPr>
          </a:p>
          <a:p>
            <a:pPr algn="ctr">
              <a:lnSpc>
                <a:spcPct val="90000"/>
              </a:lnSpc>
              <a:spcBef>
                <a:spcPct val="20000"/>
              </a:spcBef>
              <a:buClr>
                <a:schemeClr val="hlink"/>
              </a:buClr>
              <a:buSzPct val="75000"/>
              <a:buFont typeface="Wingdings" pitchFamily="2" charset="2"/>
              <a:buNone/>
              <a:defRPr/>
            </a:pPr>
            <a:endParaRPr lang="es-MX" sz="1600">
              <a:effectLst>
                <a:outerShdw blurRad="38100" dist="38100" dir="2700000" algn="tl">
                  <a:srgbClr val="000000"/>
                </a:outerShdw>
              </a:effectLst>
            </a:endParaRPr>
          </a:p>
          <a:p>
            <a:pPr algn="ctr">
              <a:lnSpc>
                <a:spcPct val="90000"/>
              </a:lnSpc>
              <a:spcBef>
                <a:spcPct val="20000"/>
              </a:spcBef>
              <a:buClr>
                <a:schemeClr val="hlink"/>
              </a:buClr>
              <a:buSzPct val="75000"/>
              <a:buFont typeface="Wingdings" pitchFamily="2" charset="2"/>
              <a:buNone/>
              <a:defRPr/>
            </a:pPr>
            <a:r>
              <a:rPr lang="es-MX" sz="1600">
                <a:effectLst>
                  <a:outerShdw blurRad="38100" dist="38100" dir="2700000" algn="tl">
                    <a:srgbClr val="000000"/>
                  </a:outerShdw>
                </a:effectLst>
              </a:rPr>
              <a:t>$ 400,000</a:t>
            </a:r>
            <a:endParaRPr lang="es-ES" sz="1600">
              <a:effectLst>
                <a:outerShdw blurRad="38100" dist="38100" dir="2700000" algn="tl">
                  <a:srgbClr val="000000"/>
                </a:outerShdw>
              </a:effectLst>
            </a:endParaRPr>
          </a:p>
        </p:txBody>
      </p:sp>
      <p:sp>
        <p:nvSpPr>
          <p:cNvPr id="47112" name="Rectangle 8"/>
          <p:cNvSpPr>
            <a:spLocks noChangeArrowheads="1"/>
          </p:cNvSpPr>
          <p:nvPr/>
        </p:nvSpPr>
        <p:spPr bwMode="auto">
          <a:xfrm>
            <a:off x="4643438" y="2060575"/>
            <a:ext cx="1079500" cy="2736850"/>
          </a:xfrm>
          <a:prstGeom prst="rect">
            <a:avLst/>
          </a:prstGeom>
          <a:noFill/>
          <a:ln w="9525">
            <a:solidFill>
              <a:srgbClr val="FFFF66"/>
            </a:solidFill>
            <a:miter lim="800000"/>
            <a:headEnd/>
            <a:tailEnd/>
          </a:ln>
          <a:effectLst/>
        </p:spPr>
        <p:txBody>
          <a:bodyPr/>
          <a:lstStyle/>
          <a:p>
            <a:pPr algn="ctr">
              <a:lnSpc>
                <a:spcPct val="90000"/>
              </a:lnSpc>
              <a:spcBef>
                <a:spcPct val="20000"/>
              </a:spcBef>
              <a:buClr>
                <a:schemeClr val="hlink"/>
              </a:buClr>
              <a:buSzPct val="75000"/>
              <a:buFont typeface="Wingdings" pitchFamily="2" charset="2"/>
              <a:buNone/>
              <a:defRPr/>
            </a:pPr>
            <a:endParaRPr lang="es-MX" sz="1600">
              <a:effectLst>
                <a:outerShdw blurRad="38100" dist="38100" dir="2700000" algn="tl">
                  <a:srgbClr val="000000"/>
                </a:outerShdw>
              </a:effectLst>
            </a:endParaRPr>
          </a:p>
          <a:p>
            <a:pPr algn="ctr">
              <a:lnSpc>
                <a:spcPct val="90000"/>
              </a:lnSpc>
              <a:spcBef>
                <a:spcPct val="20000"/>
              </a:spcBef>
              <a:buClr>
                <a:schemeClr val="hlink"/>
              </a:buClr>
              <a:buSzPct val="75000"/>
              <a:buFont typeface="Wingdings" pitchFamily="2" charset="2"/>
              <a:buNone/>
              <a:defRPr/>
            </a:pPr>
            <a:endParaRPr lang="es-MX" sz="1600">
              <a:effectLst>
                <a:outerShdw blurRad="38100" dist="38100" dir="2700000" algn="tl">
                  <a:srgbClr val="000000"/>
                </a:outerShdw>
              </a:effectLst>
            </a:endParaRPr>
          </a:p>
          <a:p>
            <a:pPr algn="ctr">
              <a:lnSpc>
                <a:spcPct val="90000"/>
              </a:lnSpc>
              <a:spcBef>
                <a:spcPct val="20000"/>
              </a:spcBef>
              <a:buClr>
                <a:schemeClr val="hlink"/>
              </a:buClr>
              <a:buSzPct val="75000"/>
              <a:buFont typeface="Wingdings" pitchFamily="2" charset="2"/>
              <a:buNone/>
              <a:defRPr/>
            </a:pPr>
            <a:endParaRPr lang="es-MX" sz="1600">
              <a:effectLst>
                <a:outerShdw blurRad="38100" dist="38100" dir="2700000" algn="tl">
                  <a:srgbClr val="000000"/>
                </a:outerShdw>
              </a:effectLst>
            </a:endParaRPr>
          </a:p>
          <a:p>
            <a:pPr algn="ctr">
              <a:lnSpc>
                <a:spcPct val="90000"/>
              </a:lnSpc>
              <a:spcBef>
                <a:spcPct val="20000"/>
              </a:spcBef>
              <a:buClr>
                <a:schemeClr val="hlink"/>
              </a:buClr>
              <a:buSzPct val="75000"/>
              <a:buFont typeface="Wingdings" pitchFamily="2" charset="2"/>
              <a:buNone/>
              <a:defRPr/>
            </a:pPr>
            <a:r>
              <a:rPr lang="es-MX" sz="1600">
                <a:effectLst>
                  <a:outerShdw blurRad="38100" dist="38100" dir="2700000" algn="tl">
                    <a:srgbClr val="000000"/>
                  </a:outerShdw>
                </a:effectLst>
              </a:rPr>
              <a:t>$ 25,000</a:t>
            </a:r>
          </a:p>
          <a:p>
            <a:pPr algn="ctr">
              <a:lnSpc>
                <a:spcPct val="90000"/>
              </a:lnSpc>
              <a:spcBef>
                <a:spcPct val="20000"/>
              </a:spcBef>
              <a:buClr>
                <a:schemeClr val="hlink"/>
              </a:buClr>
              <a:buSzPct val="75000"/>
              <a:buFont typeface="Wingdings" pitchFamily="2" charset="2"/>
              <a:buNone/>
              <a:defRPr/>
            </a:pPr>
            <a:r>
              <a:rPr lang="es-MX" sz="1600">
                <a:effectLst>
                  <a:outerShdw blurRad="38100" dist="38100" dir="2700000" algn="tl">
                    <a:srgbClr val="000000"/>
                  </a:outerShdw>
                </a:effectLst>
              </a:rPr>
              <a:t>$ 65,000</a:t>
            </a:r>
          </a:p>
          <a:p>
            <a:pPr algn="ctr">
              <a:lnSpc>
                <a:spcPct val="90000"/>
              </a:lnSpc>
              <a:spcBef>
                <a:spcPct val="20000"/>
              </a:spcBef>
              <a:buClr>
                <a:schemeClr val="hlink"/>
              </a:buClr>
              <a:buSzPct val="75000"/>
              <a:buFont typeface="Wingdings" pitchFamily="2" charset="2"/>
              <a:buNone/>
              <a:defRPr/>
            </a:pPr>
            <a:r>
              <a:rPr lang="es-MX" sz="1600">
                <a:effectLst>
                  <a:outerShdw blurRad="38100" dist="38100" dir="2700000" algn="tl">
                    <a:srgbClr val="000000"/>
                  </a:outerShdw>
                </a:effectLst>
              </a:rPr>
              <a:t>$ 30,000</a:t>
            </a:r>
          </a:p>
          <a:p>
            <a:pPr algn="ctr">
              <a:lnSpc>
                <a:spcPct val="90000"/>
              </a:lnSpc>
              <a:spcBef>
                <a:spcPct val="20000"/>
              </a:spcBef>
              <a:buClr>
                <a:schemeClr val="hlink"/>
              </a:buClr>
              <a:buSzPct val="75000"/>
              <a:buFont typeface="Wingdings" pitchFamily="2" charset="2"/>
              <a:buNone/>
              <a:defRPr/>
            </a:pPr>
            <a:endParaRPr lang="es-MX" sz="1600">
              <a:effectLst>
                <a:outerShdw blurRad="38100" dist="38100" dir="2700000" algn="tl">
                  <a:srgbClr val="000000"/>
                </a:outerShdw>
              </a:effectLst>
            </a:endParaRPr>
          </a:p>
          <a:p>
            <a:pPr algn="ctr">
              <a:lnSpc>
                <a:spcPct val="90000"/>
              </a:lnSpc>
              <a:spcBef>
                <a:spcPct val="20000"/>
              </a:spcBef>
              <a:buClr>
                <a:schemeClr val="hlink"/>
              </a:buClr>
              <a:buSzPct val="75000"/>
              <a:buFont typeface="Wingdings" pitchFamily="2" charset="2"/>
              <a:buNone/>
              <a:defRPr/>
            </a:pPr>
            <a:endParaRPr lang="es-MX" sz="1600">
              <a:effectLst>
                <a:outerShdw blurRad="38100" dist="38100" dir="2700000" algn="tl">
                  <a:srgbClr val="000000"/>
                </a:outerShdw>
              </a:effectLst>
            </a:endParaRPr>
          </a:p>
          <a:p>
            <a:pPr algn="ctr">
              <a:lnSpc>
                <a:spcPct val="90000"/>
              </a:lnSpc>
              <a:spcBef>
                <a:spcPct val="20000"/>
              </a:spcBef>
              <a:buClr>
                <a:schemeClr val="hlink"/>
              </a:buClr>
              <a:buSzPct val="75000"/>
              <a:buFont typeface="Wingdings" pitchFamily="2" charset="2"/>
              <a:buNone/>
              <a:defRPr/>
            </a:pPr>
            <a:endParaRPr lang="es-MX" sz="1600">
              <a:effectLst>
                <a:outerShdw blurRad="38100" dist="38100" dir="2700000" algn="tl">
                  <a:srgbClr val="000000"/>
                </a:outerShdw>
              </a:effectLst>
            </a:endParaRPr>
          </a:p>
          <a:p>
            <a:pPr algn="ctr">
              <a:lnSpc>
                <a:spcPct val="90000"/>
              </a:lnSpc>
              <a:spcBef>
                <a:spcPct val="20000"/>
              </a:spcBef>
              <a:buClr>
                <a:schemeClr val="hlink"/>
              </a:buClr>
              <a:buSzPct val="75000"/>
              <a:buFont typeface="Wingdings" pitchFamily="2" charset="2"/>
              <a:buNone/>
              <a:defRPr/>
            </a:pPr>
            <a:r>
              <a:rPr lang="es-MX" sz="1600">
                <a:effectLst>
                  <a:outerShdw blurRad="38100" dist="38100" dir="2700000" algn="tl">
                    <a:srgbClr val="000000"/>
                  </a:outerShdw>
                </a:effectLst>
              </a:rPr>
              <a:t>  </a:t>
            </a:r>
            <a:endParaRPr lang="es-ES" sz="1600">
              <a:effectLst>
                <a:outerShdw blurRad="38100" dist="38100" dir="2700000" algn="tl">
                  <a:srgbClr val="000000"/>
                </a:outerShdw>
              </a:effectLst>
            </a:endParaRPr>
          </a:p>
        </p:txBody>
      </p:sp>
      <p:sp>
        <p:nvSpPr>
          <p:cNvPr id="47113" name="Rectangle 9"/>
          <p:cNvSpPr>
            <a:spLocks noChangeArrowheads="1"/>
          </p:cNvSpPr>
          <p:nvPr/>
        </p:nvSpPr>
        <p:spPr bwMode="auto">
          <a:xfrm>
            <a:off x="1763713" y="5734050"/>
            <a:ext cx="2808287" cy="935038"/>
          </a:xfrm>
          <a:prstGeom prst="rect">
            <a:avLst/>
          </a:prstGeom>
          <a:noFill/>
          <a:ln w="9525">
            <a:solidFill>
              <a:srgbClr val="FFFF66"/>
            </a:solidFill>
            <a:miter lim="800000"/>
            <a:headEnd/>
            <a:tailEnd/>
          </a:ln>
          <a:effectLst/>
        </p:spPr>
        <p:txBody>
          <a:bodyPr/>
          <a:lstStyle/>
          <a:p>
            <a:pPr algn="ctr">
              <a:lnSpc>
                <a:spcPct val="90000"/>
              </a:lnSpc>
              <a:spcBef>
                <a:spcPct val="20000"/>
              </a:spcBef>
              <a:buClr>
                <a:schemeClr val="hlink"/>
              </a:buClr>
              <a:buSzPct val="75000"/>
              <a:buFont typeface="Wingdings" pitchFamily="2" charset="2"/>
              <a:buNone/>
              <a:defRPr/>
            </a:pPr>
            <a:r>
              <a:rPr lang="es-MX" sz="1600">
                <a:effectLst>
                  <a:outerShdw blurRad="38100" dist="38100" dir="2700000" algn="tl">
                    <a:srgbClr val="000000"/>
                  </a:outerShdw>
                </a:effectLst>
              </a:rPr>
              <a:t>Producción en proceso</a:t>
            </a:r>
          </a:p>
          <a:p>
            <a:pPr algn="ctr">
              <a:lnSpc>
                <a:spcPct val="90000"/>
              </a:lnSpc>
              <a:spcBef>
                <a:spcPct val="20000"/>
              </a:spcBef>
              <a:buClr>
                <a:schemeClr val="hlink"/>
              </a:buClr>
              <a:buSzPct val="75000"/>
              <a:buFont typeface="Wingdings" pitchFamily="2" charset="2"/>
              <a:buNone/>
              <a:defRPr/>
            </a:pPr>
            <a:r>
              <a:rPr lang="es-MX" sz="1600">
                <a:effectLst>
                  <a:outerShdw blurRad="38100" dist="38100" dir="2700000" algn="tl">
                    <a:srgbClr val="000000"/>
                  </a:outerShdw>
                </a:effectLst>
              </a:rPr>
              <a:t>Sueldos y salarios x aplicar</a:t>
            </a:r>
          </a:p>
          <a:p>
            <a:pPr algn="ctr">
              <a:lnSpc>
                <a:spcPct val="90000"/>
              </a:lnSpc>
              <a:spcBef>
                <a:spcPct val="20000"/>
              </a:spcBef>
              <a:buClr>
                <a:schemeClr val="hlink"/>
              </a:buClr>
              <a:buSzPct val="75000"/>
              <a:buFont typeface="Wingdings" pitchFamily="2" charset="2"/>
              <a:buNone/>
              <a:defRPr/>
            </a:pPr>
            <a:r>
              <a:rPr lang="es-MX" sz="1600">
                <a:effectLst>
                  <a:outerShdw blurRad="38100" dist="38100" dir="2700000" algn="tl">
                    <a:srgbClr val="000000"/>
                  </a:outerShdw>
                </a:effectLst>
              </a:rPr>
              <a:t>sumas</a:t>
            </a:r>
            <a:endParaRPr lang="es-ES" sz="1600">
              <a:effectLst>
                <a:outerShdw blurRad="38100" dist="38100" dir="2700000" algn="tl">
                  <a:srgbClr val="000000"/>
                </a:outerShdw>
              </a:effectLst>
            </a:endParaRPr>
          </a:p>
        </p:txBody>
      </p:sp>
      <p:sp>
        <p:nvSpPr>
          <p:cNvPr id="47114" name="Rectangle 10"/>
          <p:cNvSpPr>
            <a:spLocks noChangeArrowheads="1"/>
          </p:cNvSpPr>
          <p:nvPr/>
        </p:nvSpPr>
        <p:spPr bwMode="auto">
          <a:xfrm>
            <a:off x="4572000" y="5734050"/>
            <a:ext cx="1152525" cy="935038"/>
          </a:xfrm>
          <a:prstGeom prst="rect">
            <a:avLst/>
          </a:prstGeom>
          <a:noFill/>
          <a:ln w="9525">
            <a:solidFill>
              <a:srgbClr val="FFFF66"/>
            </a:solidFill>
            <a:miter lim="800000"/>
            <a:headEnd/>
            <a:tailEnd/>
          </a:ln>
          <a:effectLst/>
        </p:spPr>
        <p:txBody>
          <a:bodyPr/>
          <a:lstStyle/>
          <a:p>
            <a:pPr algn="ctr">
              <a:lnSpc>
                <a:spcPct val="90000"/>
              </a:lnSpc>
              <a:spcBef>
                <a:spcPct val="20000"/>
              </a:spcBef>
              <a:buClr>
                <a:schemeClr val="hlink"/>
              </a:buClr>
              <a:buSzPct val="75000"/>
              <a:buFont typeface="Wingdings" pitchFamily="2" charset="2"/>
              <a:buNone/>
              <a:defRPr/>
            </a:pPr>
            <a:r>
              <a:rPr lang="es-MX" sz="1600">
                <a:effectLst>
                  <a:outerShdw blurRad="38100" dist="38100" dir="2700000" algn="tl">
                    <a:srgbClr val="000000"/>
                  </a:outerShdw>
                </a:effectLst>
              </a:rPr>
              <a:t>.</a:t>
            </a:r>
            <a:endParaRPr lang="es-ES" sz="1600">
              <a:effectLst>
                <a:outerShdw blurRad="38100" dist="38100" dir="2700000" algn="tl">
                  <a:srgbClr val="000000"/>
                </a:outerShdw>
              </a:effectLst>
            </a:endParaRPr>
          </a:p>
        </p:txBody>
      </p:sp>
      <p:sp>
        <p:nvSpPr>
          <p:cNvPr id="47115" name="Rectangle 11"/>
          <p:cNvSpPr>
            <a:spLocks noChangeArrowheads="1"/>
          </p:cNvSpPr>
          <p:nvPr/>
        </p:nvSpPr>
        <p:spPr bwMode="auto">
          <a:xfrm>
            <a:off x="5724525" y="5734050"/>
            <a:ext cx="1152525" cy="935038"/>
          </a:xfrm>
          <a:prstGeom prst="rect">
            <a:avLst/>
          </a:prstGeom>
          <a:noFill/>
          <a:ln w="9525">
            <a:solidFill>
              <a:srgbClr val="FFFF66"/>
            </a:solidFill>
            <a:miter lim="800000"/>
            <a:headEnd/>
            <a:tailEnd/>
          </a:ln>
          <a:effectLst/>
        </p:spPr>
        <p:txBody>
          <a:bodyPr/>
          <a:lstStyle/>
          <a:p>
            <a:pPr algn="ctr">
              <a:lnSpc>
                <a:spcPct val="90000"/>
              </a:lnSpc>
              <a:spcBef>
                <a:spcPct val="20000"/>
              </a:spcBef>
              <a:buClr>
                <a:schemeClr val="hlink"/>
              </a:buClr>
              <a:buSzPct val="75000"/>
              <a:buFont typeface="Wingdings" pitchFamily="2" charset="2"/>
              <a:buNone/>
              <a:defRPr/>
            </a:pPr>
            <a:r>
              <a:rPr lang="es-MX" sz="1600">
                <a:effectLst>
                  <a:outerShdw blurRad="38100" dist="38100" dir="2700000" algn="tl">
                    <a:srgbClr val="000000"/>
                  </a:outerShdw>
                </a:effectLst>
              </a:rPr>
              <a:t>$ 400,000</a:t>
            </a:r>
          </a:p>
          <a:p>
            <a:pPr algn="ctr">
              <a:lnSpc>
                <a:spcPct val="90000"/>
              </a:lnSpc>
              <a:spcBef>
                <a:spcPct val="20000"/>
              </a:spcBef>
              <a:buClr>
                <a:schemeClr val="hlink"/>
              </a:buClr>
              <a:buSzPct val="75000"/>
              <a:buFont typeface="Wingdings" pitchFamily="2" charset="2"/>
              <a:buNone/>
              <a:defRPr/>
            </a:pPr>
            <a:endParaRPr lang="es-MX" sz="1600">
              <a:effectLst>
                <a:outerShdw blurRad="38100" dist="38100" dir="2700000" algn="tl">
                  <a:srgbClr val="000000"/>
                </a:outerShdw>
              </a:effectLst>
            </a:endParaRPr>
          </a:p>
          <a:p>
            <a:pPr algn="ctr">
              <a:lnSpc>
                <a:spcPct val="90000"/>
              </a:lnSpc>
              <a:spcBef>
                <a:spcPct val="20000"/>
              </a:spcBef>
              <a:buClr>
                <a:schemeClr val="hlink"/>
              </a:buClr>
              <a:buSzPct val="75000"/>
              <a:buFont typeface="Wingdings" pitchFamily="2" charset="2"/>
              <a:buNone/>
              <a:defRPr/>
            </a:pPr>
            <a:r>
              <a:rPr lang="es-MX" sz="1600">
                <a:effectLst>
                  <a:outerShdw blurRad="38100" dist="38100" dir="2700000" algn="tl">
                    <a:srgbClr val="000000"/>
                  </a:outerShdw>
                </a:effectLst>
              </a:rPr>
              <a:t>$ 400,000</a:t>
            </a:r>
            <a:endParaRPr lang="es-ES" sz="1600">
              <a:effectLst>
                <a:outerShdw blurRad="38100" dist="38100" dir="2700000" algn="tl">
                  <a:srgbClr val="000000"/>
                </a:outerShdw>
              </a:effectLst>
            </a:endParaRPr>
          </a:p>
        </p:txBody>
      </p:sp>
      <p:sp>
        <p:nvSpPr>
          <p:cNvPr id="47116" name="Rectangle 12"/>
          <p:cNvSpPr>
            <a:spLocks noChangeArrowheads="1"/>
          </p:cNvSpPr>
          <p:nvPr/>
        </p:nvSpPr>
        <p:spPr bwMode="auto">
          <a:xfrm>
            <a:off x="6877050" y="5734050"/>
            <a:ext cx="1152525" cy="935038"/>
          </a:xfrm>
          <a:prstGeom prst="rect">
            <a:avLst/>
          </a:prstGeom>
          <a:noFill/>
          <a:ln w="9525">
            <a:solidFill>
              <a:srgbClr val="FFFF66"/>
            </a:solidFill>
            <a:miter lim="800000"/>
            <a:headEnd/>
            <a:tailEnd/>
          </a:ln>
          <a:effectLst/>
        </p:spPr>
        <p:txBody>
          <a:bodyPr/>
          <a:lstStyle/>
          <a:p>
            <a:pPr algn="ctr">
              <a:lnSpc>
                <a:spcPct val="90000"/>
              </a:lnSpc>
              <a:spcBef>
                <a:spcPct val="20000"/>
              </a:spcBef>
              <a:buClr>
                <a:schemeClr val="hlink"/>
              </a:buClr>
              <a:buSzPct val="75000"/>
              <a:buFont typeface="Wingdings" pitchFamily="2" charset="2"/>
              <a:buNone/>
              <a:defRPr/>
            </a:pPr>
            <a:endParaRPr lang="es-MX" sz="1600">
              <a:effectLst>
                <a:outerShdw blurRad="38100" dist="38100" dir="2700000" algn="tl">
                  <a:srgbClr val="000000"/>
                </a:outerShdw>
              </a:effectLst>
            </a:endParaRPr>
          </a:p>
          <a:p>
            <a:pPr algn="ctr">
              <a:lnSpc>
                <a:spcPct val="90000"/>
              </a:lnSpc>
              <a:spcBef>
                <a:spcPct val="20000"/>
              </a:spcBef>
              <a:buClr>
                <a:schemeClr val="hlink"/>
              </a:buClr>
              <a:buSzPct val="75000"/>
              <a:buFont typeface="Wingdings" pitchFamily="2" charset="2"/>
              <a:buNone/>
              <a:defRPr/>
            </a:pPr>
            <a:r>
              <a:rPr lang="es-MX" sz="1600">
                <a:effectLst>
                  <a:outerShdw blurRad="38100" dist="38100" dir="2700000" algn="tl">
                    <a:srgbClr val="000000"/>
                  </a:outerShdw>
                </a:effectLst>
              </a:rPr>
              <a:t>$ 400,000</a:t>
            </a:r>
          </a:p>
          <a:p>
            <a:pPr algn="ctr">
              <a:lnSpc>
                <a:spcPct val="90000"/>
              </a:lnSpc>
              <a:spcBef>
                <a:spcPct val="20000"/>
              </a:spcBef>
              <a:buClr>
                <a:schemeClr val="hlink"/>
              </a:buClr>
              <a:buSzPct val="75000"/>
              <a:buFont typeface="Wingdings" pitchFamily="2" charset="2"/>
              <a:buNone/>
              <a:defRPr/>
            </a:pPr>
            <a:r>
              <a:rPr lang="es-MX" sz="1600">
                <a:effectLst>
                  <a:outerShdw blurRad="38100" dist="38100" dir="2700000" algn="tl">
                    <a:srgbClr val="000000"/>
                  </a:outerShdw>
                </a:effectLst>
              </a:rPr>
              <a:t>$400,000</a:t>
            </a:r>
            <a:endParaRPr lang="es-ES" sz="1600">
              <a:effectLst>
                <a:outerShdw blurRad="38100" dist="38100" dir="2700000" algn="tl">
                  <a:srgbClr val="000000"/>
                </a:outerShdw>
              </a:effectLst>
            </a:endParaRPr>
          </a:p>
        </p:txBody>
      </p:sp>
      <p:sp>
        <p:nvSpPr>
          <p:cNvPr id="47117" name="Rectangle 13"/>
          <p:cNvSpPr>
            <a:spLocks noChangeArrowheads="1"/>
          </p:cNvSpPr>
          <p:nvPr/>
        </p:nvSpPr>
        <p:spPr bwMode="auto">
          <a:xfrm>
            <a:off x="3779838" y="5229225"/>
            <a:ext cx="3241675" cy="430213"/>
          </a:xfrm>
          <a:prstGeom prst="rect">
            <a:avLst/>
          </a:prstGeom>
          <a:noFill/>
          <a:ln w="9525">
            <a:solidFill>
              <a:srgbClr val="FFFF66"/>
            </a:solidFill>
            <a:miter lim="800000"/>
            <a:headEnd/>
            <a:tailEnd/>
          </a:ln>
          <a:effectLst/>
        </p:spPr>
        <p:txBody>
          <a:bodyPr/>
          <a:lstStyle/>
          <a:p>
            <a:pPr algn="ctr">
              <a:lnSpc>
                <a:spcPct val="90000"/>
              </a:lnSpc>
              <a:spcBef>
                <a:spcPct val="20000"/>
              </a:spcBef>
              <a:buClr>
                <a:schemeClr val="hlink"/>
              </a:buClr>
              <a:buSzPct val="75000"/>
              <a:buFont typeface="Wingdings" pitchFamily="2" charset="2"/>
              <a:buNone/>
              <a:defRPr/>
            </a:pPr>
            <a:r>
              <a:rPr lang="es-MX" sz="1600" b="1">
                <a:effectLst>
                  <a:outerShdw blurRad="38100" dist="38100" dir="2700000" algn="tl">
                    <a:srgbClr val="000000"/>
                  </a:outerShdw>
                </a:effectLst>
              </a:rPr>
              <a:t>Contabilidad de costos</a:t>
            </a:r>
            <a:endParaRPr lang="es-ES" sz="1600" b="1">
              <a:effectLst>
                <a:outerShdw blurRad="38100" dist="38100" dir="2700000" algn="tl">
                  <a:srgbClr val="000000"/>
                </a:outerShdw>
              </a:effectLst>
            </a:endParaRPr>
          </a:p>
        </p:txBody>
      </p:sp>
      <p:sp>
        <p:nvSpPr>
          <p:cNvPr id="80908" name="Text Box 14"/>
          <p:cNvSpPr txBox="1">
            <a:spLocks noChangeArrowheads="1"/>
          </p:cNvSpPr>
          <p:nvPr/>
        </p:nvSpPr>
        <p:spPr bwMode="auto">
          <a:xfrm>
            <a:off x="323850" y="981075"/>
            <a:ext cx="1584325" cy="779463"/>
          </a:xfrm>
          <a:prstGeom prst="rect">
            <a:avLst/>
          </a:prstGeom>
          <a:noFill/>
          <a:ln w="9525">
            <a:noFill/>
            <a:miter lim="800000"/>
            <a:headEnd/>
            <a:tailEnd/>
          </a:ln>
        </p:spPr>
        <p:txBody>
          <a:bodyPr>
            <a:spAutoFit/>
          </a:bodyPr>
          <a:lstStyle/>
          <a:p>
            <a:pPr>
              <a:spcBef>
                <a:spcPct val="50000"/>
              </a:spcBef>
            </a:pPr>
            <a:r>
              <a:rPr lang="es-ES"/>
              <a:t>REGISTRO</a:t>
            </a:r>
          </a:p>
          <a:p>
            <a:pPr>
              <a:spcBef>
                <a:spcPct val="50000"/>
              </a:spcBef>
            </a:pPr>
            <a:r>
              <a:rPr lang="es-ES"/>
              <a:t>CONTABLE</a:t>
            </a:r>
          </a:p>
        </p:txBody>
      </p:sp>
    </p:spTree>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ctrTitle"/>
          </p:nvPr>
        </p:nvSpPr>
        <p:spPr>
          <a:xfrm>
            <a:off x="611188" y="125413"/>
            <a:ext cx="8353425" cy="6399212"/>
          </a:xfrm>
        </p:spPr>
        <p:txBody>
          <a:bodyPr/>
          <a:lstStyle/>
          <a:p>
            <a:pPr algn="l" eaLnBrk="1" hangingPunct="1">
              <a:defRPr/>
            </a:pPr>
            <a:r>
              <a:rPr lang="es-MX" sz="8800" dirty="0" smtClean="0">
                <a:solidFill>
                  <a:srgbClr val="FF0000"/>
                </a:solidFill>
              </a:rPr>
              <a:t>CARGOS</a:t>
            </a:r>
            <a:br>
              <a:rPr lang="es-MX" sz="8800" dirty="0" smtClean="0">
                <a:solidFill>
                  <a:srgbClr val="FF0000"/>
                </a:solidFill>
              </a:rPr>
            </a:br>
            <a:r>
              <a:rPr lang="es-MX" sz="8800" dirty="0" smtClean="0">
                <a:solidFill>
                  <a:srgbClr val="FF0000"/>
                </a:solidFill>
              </a:rPr>
              <a:t>INDIRECTOS</a:t>
            </a:r>
            <a:br>
              <a:rPr lang="es-MX" sz="8800" dirty="0" smtClean="0">
                <a:solidFill>
                  <a:srgbClr val="FF0000"/>
                </a:solidFill>
              </a:rPr>
            </a:br>
            <a:r>
              <a:rPr lang="es-MX" sz="8800" dirty="0" smtClean="0">
                <a:solidFill>
                  <a:srgbClr val="FF0000"/>
                </a:solidFill>
              </a:rPr>
              <a:t>DE </a:t>
            </a:r>
            <a:br>
              <a:rPr lang="es-MX" sz="8800" dirty="0" smtClean="0">
                <a:solidFill>
                  <a:srgbClr val="FF0000"/>
                </a:solidFill>
              </a:rPr>
            </a:br>
            <a:r>
              <a:rPr lang="es-MX" sz="8800" dirty="0" smtClean="0">
                <a:solidFill>
                  <a:srgbClr val="FF0000"/>
                </a:solidFill>
              </a:rPr>
              <a:t>PRODUCCION</a:t>
            </a:r>
            <a:endParaRPr lang="es-ES" sz="8800" dirty="0" smtClean="0">
              <a:solidFill>
                <a:srgbClr val="FF0000"/>
              </a:solidFill>
            </a:endParaRPr>
          </a:p>
        </p:txBody>
      </p:sp>
    </p:spTree>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ctrTitle"/>
          </p:nvPr>
        </p:nvSpPr>
        <p:spPr>
          <a:xfrm>
            <a:off x="1066800" y="125413"/>
            <a:ext cx="7086600" cy="855662"/>
          </a:xfrm>
        </p:spPr>
        <p:txBody>
          <a:bodyPr/>
          <a:lstStyle/>
          <a:p>
            <a:pPr eaLnBrk="1" hangingPunct="1">
              <a:defRPr/>
            </a:pPr>
            <a:r>
              <a:rPr lang="es-MX" smtClean="0">
                <a:solidFill>
                  <a:srgbClr val="FF0000"/>
                </a:solidFill>
              </a:rPr>
              <a:t>Gastos indirectos</a:t>
            </a:r>
            <a:r>
              <a:rPr lang="es-MX" smtClean="0"/>
              <a:t> </a:t>
            </a:r>
            <a:endParaRPr lang="es-ES" smtClean="0"/>
          </a:p>
        </p:txBody>
      </p:sp>
      <p:sp>
        <p:nvSpPr>
          <p:cNvPr id="49155" name="Rectangle 3"/>
          <p:cNvSpPr>
            <a:spLocks noGrp="1" noChangeArrowheads="1"/>
          </p:cNvSpPr>
          <p:nvPr>
            <p:ph type="subTitle" idx="1"/>
          </p:nvPr>
        </p:nvSpPr>
        <p:spPr>
          <a:xfrm>
            <a:off x="1123950" y="1052513"/>
            <a:ext cx="7696200" cy="5545137"/>
          </a:xfrm>
        </p:spPr>
        <p:txBody>
          <a:bodyPr/>
          <a:lstStyle/>
          <a:p>
            <a:pPr algn="just" eaLnBrk="1" hangingPunct="1">
              <a:defRPr/>
            </a:pPr>
            <a:r>
              <a:rPr lang="es-MX" sz="2400" smtClean="0"/>
              <a:t>Tercer elemento del costo, y que inicialmente tendremos que aceptar que no se puede determinar costos de producción rigurosamente exactos, por ello los contadores tienen que usar el criterio y mucha dosis de apreciación subjetiva, de sentido común.</a:t>
            </a:r>
          </a:p>
          <a:p>
            <a:pPr eaLnBrk="1" hangingPunct="1">
              <a:defRPr/>
            </a:pPr>
            <a:endParaRPr lang="es-MX" sz="2400" smtClean="0"/>
          </a:p>
          <a:p>
            <a:pPr algn="just" eaLnBrk="1" hangingPunct="1">
              <a:defRPr/>
            </a:pPr>
            <a:r>
              <a:rPr lang="es-MX" sz="2400" smtClean="0"/>
              <a:t>Existen dentro de una fábrica, espacio, maquinaria, mobiliario, instalaciones, instrumentos, elementos humanos que trabajan indirectamente en la producción, conservación, mantenimiento, aseo y limpieza, vigilancia; también se consumen materiales indirectos, grasas, combustibles, refacciones, piezas de repuesto, se paga luz, teléfono, papelería, seguros, impuestos especiales, correo, honorarios a profesionistas. Etc. </a:t>
            </a:r>
            <a:endParaRPr lang="es-ES" sz="2400" smtClean="0"/>
          </a:p>
        </p:txBody>
      </p:sp>
    </p:spTree>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9" name="Rectangle 3"/>
          <p:cNvSpPr>
            <a:spLocks noGrp="1" noChangeArrowheads="1"/>
          </p:cNvSpPr>
          <p:nvPr>
            <p:ph type="subTitle" idx="1"/>
          </p:nvPr>
        </p:nvSpPr>
        <p:spPr>
          <a:xfrm>
            <a:off x="900113" y="333375"/>
            <a:ext cx="2303462" cy="601663"/>
          </a:xfrm>
          <a:ln>
            <a:solidFill>
              <a:srgbClr val="FFFF66"/>
            </a:solidFill>
          </a:ln>
        </p:spPr>
        <p:txBody>
          <a:bodyPr/>
          <a:lstStyle/>
          <a:p>
            <a:pPr algn="just" eaLnBrk="1" hangingPunct="1">
              <a:lnSpc>
                <a:spcPct val="90000"/>
              </a:lnSpc>
              <a:defRPr/>
            </a:pPr>
            <a:r>
              <a:rPr lang="es-MX" sz="1800" smtClean="0"/>
              <a:t>Costos indirectos de producción</a:t>
            </a:r>
            <a:endParaRPr lang="es-ES" sz="1800" smtClean="0"/>
          </a:p>
        </p:txBody>
      </p:sp>
      <p:sp>
        <p:nvSpPr>
          <p:cNvPr id="50180" name="Rectangle 4"/>
          <p:cNvSpPr>
            <a:spLocks noChangeArrowheads="1"/>
          </p:cNvSpPr>
          <p:nvPr/>
        </p:nvSpPr>
        <p:spPr bwMode="auto">
          <a:xfrm>
            <a:off x="900113" y="1387475"/>
            <a:ext cx="2303462" cy="457200"/>
          </a:xfrm>
          <a:prstGeom prst="rect">
            <a:avLst/>
          </a:prstGeom>
          <a:noFill/>
          <a:ln w="9525">
            <a:solidFill>
              <a:srgbClr val="FFFF66"/>
            </a:solidFill>
            <a:miter lim="800000"/>
            <a:headEnd/>
            <a:tailEnd/>
          </a:ln>
          <a:effectLst/>
        </p:spPr>
        <p:txBody>
          <a:bodyPr/>
          <a:lstStyle/>
          <a:p>
            <a:pPr algn="ctr">
              <a:spcBef>
                <a:spcPct val="20000"/>
              </a:spcBef>
              <a:buClr>
                <a:schemeClr val="hlink"/>
              </a:buClr>
              <a:buSzPct val="75000"/>
              <a:buFont typeface="Wingdings" pitchFamily="2" charset="2"/>
              <a:buNone/>
              <a:defRPr/>
            </a:pPr>
            <a:r>
              <a:rPr lang="es-MX" sz="1600">
                <a:effectLst>
                  <a:outerShdw blurRad="38100" dist="38100" dir="2700000" algn="tl">
                    <a:srgbClr val="000000"/>
                  </a:outerShdw>
                </a:effectLst>
              </a:rPr>
              <a:t>Prorrateo primario</a:t>
            </a:r>
            <a:endParaRPr lang="es-ES" sz="1600">
              <a:effectLst>
                <a:outerShdw blurRad="38100" dist="38100" dir="2700000" algn="tl">
                  <a:srgbClr val="000000"/>
                </a:outerShdw>
              </a:effectLst>
            </a:endParaRPr>
          </a:p>
        </p:txBody>
      </p:sp>
      <p:sp>
        <p:nvSpPr>
          <p:cNvPr id="50181" name="Rectangle 5"/>
          <p:cNvSpPr>
            <a:spLocks noChangeArrowheads="1"/>
          </p:cNvSpPr>
          <p:nvPr/>
        </p:nvSpPr>
        <p:spPr bwMode="auto">
          <a:xfrm>
            <a:off x="900113" y="2205038"/>
            <a:ext cx="2303462" cy="457200"/>
          </a:xfrm>
          <a:prstGeom prst="rect">
            <a:avLst/>
          </a:prstGeom>
          <a:noFill/>
          <a:ln w="9525">
            <a:solidFill>
              <a:srgbClr val="FFFF66"/>
            </a:solidFill>
            <a:miter lim="800000"/>
            <a:headEnd/>
            <a:tailEnd/>
          </a:ln>
          <a:effectLst/>
        </p:spPr>
        <p:txBody>
          <a:bodyPr/>
          <a:lstStyle/>
          <a:p>
            <a:pPr algn="ctr">
              <a:spcBef>
                <a:spcPct val="20000"/>
              </a:spcBef>
              <a:buClr>
                <a:schemeClr val="hlink"/>
              </a:buClr>
              <a:buSzPct val="75000"/>
              <a:buFont typeface="Wingdings" pitchFamily="2" charset="2"/>
              <a:buNone/>
              <a:defRPr/>
            </a:pPr>
            <a:r>
              <a:rPr lang="es-MX" sz="1600">
                <a:effectLst>
                  <a:outerShdw blurRad="38100" dist="38100" dir="2700000" algn="tl">
                    <a:srgbClr val="000000"/>
                  </a:outerShdw>
                </a:effectLst>
              </a:rPr>
              <a:t>Prorrateo secundario</a:t>
            </a:r>
            <a:endParaRPr lang="es-ES" sz="1600">
              <a:effectLst>
                <a:outerShdw blurRad="38100" dist="38100" dir="2700000" algn="tl">
                  <a:srgbClr val="000000"/>
                </a:outerShdw>
              </a:effectLst>
            </a:endParaRPr>
          </a:p>
        </p:txBody>
      </p:sp>
      <p:sp>
        <p:nvSpPr>
          <p:cNvPr id="50182" name="Rectangle 6"/>
          <p:cNvSpPr>
            <a:spLocks noChangeArrowheads="1"/>
          </p:cNvSpPr>
          <p:nvPr/>
        </p:nvSpPr>
        <p:spPr bwMode="auto">
          <a:xfrm>
            <a:off x="900113" y="3043238"/>
            <a:ext cx="2303462" cy="3625850"/>
          </a:xfrm>
          <a:prstGeom prst="rect">
            <a:avLst/>
          </a:prstGeom>
          <a:noFill/>
          <a:ln w="9525">
            <a:solidFill>
              <a:srgbClr val="FFFF66"/>
            </a:solidFill>
            <a:miter lim="800000"/>
            <a:headEnd/>
            <a:tailEnd/>
          </a:ln>
          <a:effectLst/>
        </p:spPr>
        <p:txBody>
          <a:bodyPr/>
          <a:lstStyle/>
          <a:p>
            <a:pPr algn="ctr">
              <a:spcBef>
                <a:spcPct val="20000"/>
              </a:spcBef>
              <a:buClr>
                <a:schemeClr val="hlink"/>
              </a:buClr>
              <a:buSzPct val="75000"/>
              <a:buFont typeface="Wingdings" pitchFamily="2" charset="2"/>
              <a:buNone/>
              <a:defRPr/>
            </a:pPr>
            <a:r>
              <a:rPr lang="es-MX" sz="1600">
                <a:effectLst>
                  <a:outerShdw blurRad="38100" dist="38100" dir="2700000" algn="tl">
                    <a:srgbClr val="000000"/>
                  </a:outerShdw>
                </a:effectLst>
              </a:rPr>
              <a:t>Total de costos por</a:t>
            </a:r>
          </a:p>
          <a:p>
            <a:pPr algn="ctr">
              <a:spcBef>
                <a:spcPct val="20000"/>
              </a:spcBef>
              <a:buClr>
                <a:schemeClr val="hlink"/>
              </a:buClr>
              <a:buSzPct val="75000"/>
              <a:buFont typeface="Wingdings" pitchFamily="2" charset="2"/>
              <a:buNone/>
              <a:defRPr/>
            </a:pPr>
            <a:r>
              <a:rPr lang="es-MX" sz="1600">
                <a:effectLst>
                  <a:outerShdw blurRad="38100" dist="38100" dir="2700000" algn="tl">
                    <a:srgbClr val="000000"/>
                  </a:outerShdw>
                </a:effectLst>
              </a:rPr>
              <a:t>Departamentos</a:t>
            </a:r>
          </a:p>
          <a:p>
            <a:pPr algn="ctr">
              <a:spcBef>
                <a:spcPct val="20000"/>
              </a:spcBef>
              <a:buClr>
                <a:schemeClr val="hlink"/>
              </a:buClr>
              <a:buSzPct val="75000"/>
              <a:buFont typeface="Wingdings" pitchFamily="2" charset="2"/>
              <a:buNone/>
              <a:defRPr/>
            </a:pPr>
            <a:endParaRPr lang="es-MX" sz="1600">
              <a:effectLst>
                <a:outerShdw blurRad="38100" dist="38100" dir="2700000" algn="tl">
                  <a:srgbClr val="000000"/>
                </a:outerShdw>
              </a:effectLst>
            </a:endParaRPr>
          </a:p>
          <a:p>
            <a:pPr algn="ctr">
              <a:spcBef>
                <a:spcPct val="20000"/>
              </a:spcBef>
              <a:buClr>
                <a:schemeClr val="hlink"/>
              </a:buClr>
              <a:buSzPct val="75000"/>
              <a:buFont typeface="Wingdings" pitchFamily="2" charset="2"/>
              <a:buNone/>
              <a:defRPr/>
            </a:pPr>
            <a:r>
              <a:rPr lang="es-MX" sz="1600">
                <a:effectLst>
                  <a:outerShdw blurRad="38100" dist="38100" dir="2700000" algn="tl">
                    <a:srgbClr val="000000"/>
                  </a:outerShdw>
                </a:effectLst>
              </a:rPr>
              <a:t>+</a:t>
            </a:r>
          </a:p>
          <a:p>
            <a:pPr algn="ctr">
              <a:spcBef>
                <a:spcPct val="20000"/>
              </a:spcBef>
              <a:buClr>
                <a:schemeClr val="hlink"/>
              </a:buClr>
              <a:buSzPct val="75000"/>
              <a:buFont typeface="Wingdings" pitchFamily="2" charset="2"/>
              <a:buNone/>
              <a:defRPr/>
            </a:pPr>
            <a:endParaRPr lang="es-MX" sz="1600">
              <a:effectLst>
                <a:outerShdw blurRad="38100" dist="38100" dir="2700000" algn="tl">
                  <a:srgbClr val="000000"/>
                </a:outerShdw>
              </a:effectLst>
            </a:endParaRPr>
          </a:p>
          <a:p>
            <a:pPr algn="ctr">
              <a:spcBef>
                <a:spcPct val="20000"/>
              </a:spcBef>
              <a:buClr>
                <a:schemeClr val="hlink"/>
              </a:buClr>
              <a:buSzPct val="75000"/>
              <a:buFont typeface="Wingdings" pitchFamily="2" charset="2"/>
              <a:buNone/>
              <a:defRPr/>
            </a:pPr>
            <a:r>
              <a:rPr lang="es-MX" sz="1600">
                <a:effectLst>
                  <a:outerShdw blurRad="38100" dist="38100" dir="2700000" algn="tl">
                    <a:srgbClr val="000000"/>
                  </a:outerShdw>
                </a:effectLst>
              </a:rPr>
              <a:t>Base de aplicación </a:t>
            </a:r>
          </a:p>
          <a:p>
            <a:pPr algn="ctr">
              <a:spcBef>
                <a:spcPct val="20000"/>
              </a:spcBef>
              <a:buClr>
                <a:schemeClr val="hlink"/>
              </a:buClr>
              <a:buSzPct val="75000"/>
              <a:buFont typeface="Wingdings" pitchFamily="2" charset="2"/>
              <a:buNone/>
              <a:defRPr/>
            </a:pPr>
            <a:r>
              <a:rPr lang="es-MX" sz="1600">
                <a:effectLst>
                  <a:outerShdw blurRad="38100" dist="38100" dir="2700000" algn="tl">
                    <a:srgbClr val="000000"/>
                  </a:outerShdw>
                </a:effectLst>
              </a:rPr>
              <a:t>A la producción</a:t>
            </a:r>
          </a:p>
          <a:p>
            <a:pPr algn="ctr">
              <a:spcBef>
                <a:spcPct val="20000"/>
              </a:spcBef>
              <a:buClr>
                <a:schemeClr val="hlink"/>
              </a:buClr>
              <a:buSzPct val="75000"/>
              <a:buFont typeface="Wingdings" pitchFamily="2" charset="2"/>
              <a:buNone/>
              <a:defRPr/>
            </a:pPr>
            <a:endParaRPr lang="es-MX" sz="1600">
              <a:effectLst>
                <a:outerShdw blurRad="38100" dist="38100" dir="2700000" algn="tl">
                  <a:srgbClr val="000000"/>
                </a:outerShdw>
              </a:effectLst>
            </a:endParaRPr>
          </a:p>
          <a:p>
            <a:pPr algn="ctr">
              <a:spcBef>
                <a:spcPct val="20000"/>
              </a:spcBef>
              <a:buClr>
                <a:schemeClr val="hlink"/>
              </a:buClr>
              <a:buSzPct val="75000"/>
              <a:buFont typeface="Wingdings" pitchFamily="2" charset="2"/>
              <a:buNone/>
              <a:defRPr/>
            </a:pPr>
            <a:r>
              <a:rPr lang="es-MX" sz="1600">
                <a:effectLst>
                  <a:outerShdw blurRad="38100" dist="38100" dir="2700000" algn="tl">
                    <a:srgbClr val="000000"/>
                  </a:outerShdw>
                </a:effectLst>
              </a:rPr>
              <a:t>=</a:t>
            </a:r>
          </a:p>
          <a:p>
            <a:pPr algn="ctr">
              <a:spcBef>
                <a:spcPct val="20000"/>
              </a:spcBef>
              <a:buClr>
                <a:schemeClr val="hlink"/>
              </a:buClr>
              <a:buSzPct val="75000"/>
              <a:buFont typeface="Wingdings" pitchFamily="2" charset="2"/>
              <a:buNone/>
              <a:defRPr/>
            </a:pPr>
            <a:endParaRPr lang="es-MX" sz="1600">
              <a:effectLst>
                <a:outerShdw blurRad="38100" dist="38100" dir="2700000" algn="tl">
                  <a:srgbClr val="000000"/>
                </a:outerShdw>
              </a:effectLst>
            </a:endParaRPr>
          </a:p>
          <a:p>
            <a:pPr algn="ctr">
              <a:spcBef>
                <a:spcPct val="20000"/>
              </a:spcBef>
              <a:buClr>
                <a:schemeClr val="hlink"/>
              </a:buClr>
              <a:buSzPct val="75000"/>
              <a:buFont typeface="Wingdings" pitchFamily="2" charset="2"/>
              <a:buNone/>
              <a:defRPr/>
            </a:pPr>
            <a:r>
              <a:rPr lang="es-MX" sz="1600">
                <a:effectLst>
                  <a:outerShdw blurRad="38100" dist="38100" dir="2700000" algn="tl">
                    <a:srgbClr val="000000"/>
                  </a:outerShdw>
                </a:effectLst>
              </a:rPr>
              <a:t>Coeficiente de </a:t>
            </a:r>
          </a:p>
          <a:p>
            <a:pPr algn="ctr">
              <a:spcBef>
                <a:spcPct val="20000"/>
              </a:spcBef>
              <a:buClr>
                <a:schemeClr val="hlink"/>
              </a:buClr>
              <a:buSzPct val="75000"/>
              <a:buFont typeface="Wingdings" pitchFamily="2" charset="2"/>
              <a:buNone/>
              <a:defRPr/>
            </a:pPr>
            <a:r>
              <a:rPr lang="es-MX" sz="1600">
                <a:effectLst>
                  <a:outerShdw blurRad="38100" dist="38100" dir="2700000" algn="tl">
                    <a:srgbClr val="000000"/>
                  </a:outerShdw>
                </a:effectLst>
              </a:rPr>
              <a:t>Costos indirectos</a:t>
            </a:r>
            <a:endParaRPr lang="es-ES" sz="1600">
              <a:effectLst>
                <a:outerShdw blurRad="38100" dist="38100" dir="2700000" algn="tl">
                  <a:srgbClr val="000000"/>
                </a:outerShdw>
              </a:effectLst>
            </a:endParaRPr>
          </a:p>
        </p:txBody>
      </p:sp>
      <p:sp>
        <p:nvSpPr>
          <p:cNvPr id="50183" name="Rectangle 7"/>
          <p:cNvSpPr>
            <a:spLocks noChangeArrowheads="1"/>
          </p:cNvSpPr>
          <p:nvPr/>
        </p:nvSpPr>
        <p:spPr bwMode="auto">
          <a:xfrm>
            <a:off x="4789488" y="260350"/>
            <a:ext cx="4030662" cy="2232025"/>
          </a:xfrm>
          <a:prstGeom prst="rect">
            <a:avLst/>
          </a:prstGeom>
          <a:noFill/>
          <a:ln w="9525">
            <a:solidFill>
              <a:srgbClr val="FFFF66"/>
            </a:solidFill>
            <a:miter lim="800000"/>
            <a:headEnd/>
            <a:tailEnd/>
          </a:ln>
          <a:effectLst/>
        </p:spPr>
        <p:txBody>
          <a:bodyPr/>
          <a:lstStyle/>
          <a:p>
            <a:pPr algn="just">
              <a:spcBef>
                <a:spcPct val="20000"/>
              </a:spcBef>
              <a:buClr>
                <a:schemeClr val="hlink"/>
              </a:buClr>
              <a:buSzPct val="75000"/>
              <a:buFont typeface="Wingdings" pitchFamily="2" charset="2"/>
              <a:buNone/>
              <a:defRPr/>
            </a:pPr>
            <a:r>
              <a:rPr lang="es-MX" sz="1600">
                <a:effectLst>
                  <a:outerShdw blurRad="38100" dist="38100" dir="2700000" algn="tl">
                    <a:srgbClr val="000000"/>
                  </a:outerShdw>
                </a:effectLst>
              </a:rPr>
              <a:t>Coeficiente de costos indirectos por base utilizada para cada orden de producción o proceso productivo</a:t>
            </a:r>
          </a:p>
          <a:p>
            <a:pPr algn="just">
              <a:spcBef>
                <a:spcPct val="20000"/>
              </a:spcBef>
              <a:buClr>
                <a:schemeClr val="hlink"/>
              </a:buClr>
              <a:buSzPct val="75000"/>
              <a:buFont typeface="Wingdings" pitchFamily="2" charset="2"/>
              <a:buNone/>
              <a:defRPr/>
            </a:pPr>
            <a:endParaRPr lang="es-MX" sz="1600">
              <a:effectLst>
                <a:outerShdw blurRad="38100" dist="38100" dir="2700000" algn="tl">
                  <a:srgbClr val="000000"/>
                </a:outerShdw>
              </a:effectLst>
            </a:endParaRPr>
          </a:p>
          <a:p>
            <a:pPr algn="ctr">
              <a:spcBef>
                <a:spcPct val="20000"/>
              </a:spcBef>
              <a:buClr>
                <a:schemeClr val="hlink"/>
              </a:buClr>
              <a:buSzPct val="75000"/>
              <a:buFont typeface="Wingdings" pitchFamily="2" charset="2"/>
              <a:buNone/>
              <a:defRPr/>
            </a:pPr>
            <a:r>
              <a:rPr lang="es-MX" sz="1600">
                <a:effectLst>
                  <a:outerShdw blurRad="38100" dist="38100" dir="2700000" algn="tl">
                    <a:srgbClr val="000000"/>
                  </a:outerShdw>
                </a:effectLst>
              </a:rPr>
              <a:t>=</a:t>
            </a:r>
          </a:p>
          <a:p>
            <a:pPr algn="just">
              <a:spcBef>
                <a:spcPct val="20000"/>
              </a:spcBef>
              <a:buClr>
                <a:schemeClr val="hlink"/>
              </a:buClr>
              <a:buSzPct val="75000"/>
              <a:buFont typeface="Wingdings" pitchFamily="2" charset="2"/>
              <a:buNone/>
              <a:defRPr/>
            </a:pPr>
            <a:endParaRPr lang="es-MX" sz="1600">
              <a:effectLst>
                <a:outerShdw blurRad="38100" dist="38100" dir="2700000" algn="tl">
                  <a:srgbClr val="000000"/>
                </a:outerShdw>
              </a:effectLst>
            </a:endParaRPr>
          </a:p>
          <a:p>
            <a:pPr algn="just">
              <a:spcBef>
                <a:spcPct val="20000"/>
              </a:spcBef>
              <a:buClr>
                <a:schemeClr val="hlink"/>
              </a:buClr>
              <a:buSzPct val="75000"/>
              <a:buFont typeface="Wingdings" pitchFamily="2" charset="2"/>
              <a:buNone/>
              <a:defRPr/>
            </a:pPr>
            <a:r>
              <a:rPr lang="es-MX" sz="1600">
                <a:effectLst>
                  <a:outerShdw blurRad="38100" dist="38100" dir="2700000" algn="tl">
                    <a:srgbClr val="000000"/>
                  </a:outerShdw>
                </a:effectLst>
              </a:rPr>
              <a:t>Total de costos indirectos para cada órden o proceso</a:t>
            </a:r>
            <a:endParaRPr lang="es-ES" sz="1600">
              <a:effectLst>
                <a:outerShdw blurRad="38100" dist="38100" dir="2700000" algn="tl">
                  <a:srgbClr val="000000"/>
                </a:outerShdw>
              </a:effectLst>
            </a:endParaRPr>
          </a:p>
        </p:txBody>
      </p:sp>
      <p:sp>
        <p:nvSpPr>
          <p:cNvPr id="50184" name="Rectangle 8"/>
          <p:cNvSpPr>
            <a:spLocks noChangeArrowheads="1"/>
          </p:cNvSpPr>
          <p:nvPr/>
        </p:nvSpPr>
        <p:spPr bwMode="auto">
          <a:xfrm>
            <a:off x="5581650" y="2852738"/>
            <a:ext cx="2951163" cy="3841750"/>
          </a:xfrm>
          <a:prstGeom prst="rect">
            <a:avLst/>
          </a:prstGeom>
          <a:noFill/>
          <a:ln w="9525">
            <a:solidFill>
              <a:srgbClr val="FFFF66"/>
            </a:solidFill>
            <a:miter lim="800000"/>
            <a:headEnd/>
            <a:tailEnd/>
          </a:ln>
          <a:effectLst/>
        </p:spPr>
        <p:txBody>
          <a:bodyPr/>
          <a:lstStyle/>
          <a:p>
            <a:pPr algn="ctr">
              <a:spcBef>
                <a:spcPct val="20000"/>
              </a:spcBef>
              <a:buClr>
                <a:schemeClr val="hlink"/>
              </a:buClr>
              <a:buSzPct val="75000"/>
              <a:buFont typeface="Wingdings" pitchFamily="2" charset="2"/>
              <a:buNone/>
              <a:defRPr/>
            </a:pPr>
            <a:r>
              <a:rPr lang="es-MX" sz="1600">
                <a:effectLst>
                  <a:outerShdw blurRad="38100" dist="38100" dir="2700000" algn="tl">
                    <a:srgbClr val="000000"/>
                  </a:outerShdw>
                </a:effectLst>
              </a:rPr>
              <a:t>Total de costos en cada orden o proceso</a:t>
            </a:r>
          </a:p>
          <a:p>
            <a:pPr algn="ctr">
              <a:spcBef>
                <a:spcPct val="20000"/>
              </a:spcBef>
              <a:buClr>
                <a:schemeClr val="hlink"/>
              </a:buClr>
              <a:buSzPct val="75000"/>
              <a:buFont typeface="Wingdings" pitchFamily="2" charset="2"/>
              <a:buNone/>
              <a:defRPr/>
            </a:pPr>
            <a:r>
              <a:rPr lang="es-MX" sz="1600">
                <a:effectLst>
                  <a:outerShdw blurRad="38100" dist="38100" dir="2700000" algn="tl">
                    <a:srgbClr val="000000"/>
                  </a:outerShdw>
                </a:effectLst>
              </a:rPr>
              <a:t>+</a:t>
            </a:r>
          </a:p>
          <a:p>
            <a:pPr algn="ctr">
              <a:spcBef>
                <a:spcPct val="20000"/>
              </a:spcBef>
              <a:buClr>
                <a:schemeClr val="hlink"/>
              </a:buClr>
              <a:buSzPct val="75000"/>
              <a:buFont typeface="Wingdings" pitchFamily="2" charset="2"/>
              <a:buNone/>
              <a:defRPr/>
            </a:pPr>
            <a:r>
              <a:rPr lang="es-MX" sz="1600">
                <a:effectLst>
                  <a:outerShdw blurRad="38100" dist="38100" dir="2700000" algn="tl">
                    <a:srgbClr val="000000"/>
                  </a:outerShdw>
                </a:effectLst>
              </a:rPr>
              <a:t>Sueldos y salarios directos</a:t>
            </a:r>
          </a:p>
          <a:p>
            <a:pPr algn="ctr">
              <a:spcBef>
                <a:spcPct val="20000"/>
              </a:spcBef>
              <a:buClr>
                <a:schemeClr val="hlink"/>
              </a:buClr>
              <a:buSzPct val="75000"/>
              <a:buFont typeface="Wingdings" pitchFamily="2" charset="2"/>
              <a:buNone/>
              <a:defRPr/>
            </a:pPr>
            <a:r>
              <a:rPr lang="es-MX" sz="1600">
                <a:effectLst>
                  <a:outerShdw blurRad="38100" dist="38100" dir="2700000" algn="tl">
                    <a:srgbClr val="000000"/>
                  </a:outerShdw>
                </a:effectLst>
              </a:rPr>
              <a:t>+</a:t>
            </a:r>
          </a:p>
          <a:p>
            <a:pPr algn="ctr">
              <a:spcBef>
                <a:spcPct val="20000"/>
              </a:spcBef>
              <a:buClr>
                <a:schemeClr val="hlink"/>
              </a:buClr>
              <a:buSzPct val="75000"/>
              <a:buFont typeface="Wingdings" pitchFamily="2" charset="2"/>
              <a:buNone/>
              <a:defRPr/>
            </a:pPr>
            <a:r>
              <a:rPr lang="es-MX" sz="1600">
                <a:effectLst>
                  <a:outerShdw blurRad="38100" dist="38100" dir="2700000" algn="tl">
                    <a:srgbClr val="000000"/>
                  </a:outerShdw>
                </a:effectLst>
              </a:rPr>
              <a:t>Materia prima directa</a:t>
            </a:r>
          </a:p>
          <a:p>
            <a:pPr algn="ctr">
              <a:spcBef>
                <a:spcPct val="20000"/>
              </a:spcBef>
              <a:buClr>
                <a:schemeClr val="hlink"/>
              </a:buClr>
              <a:buSzPct val="75000"/>
              <a:buFont typeface="Wingdings" pitchFamily="2" charset="2"/>
              <a:buNone/>
              <a:defRPr/>
            </a:pPr>
            <a:r>
              <a:rPr lang="es-MX" sz="1600">
                <a:effectLst>
                  <a:outerShdw blurRad="38100" dist="38100" dir="2700000" algn="tl">
                    <a:srgbClr val="000000"/>
                  </a:outerShdw>
                </a:effectLst>
              </a:rPr>
              <a:t>=</a:t>
            </a:r>
          </a:p>
          <a:p>
            <a:pPr algn="ctr">
              <a:spcBef>
                <a:spcPct val="20000"/>
              </a:spcBef>
              <a:buClr>
                <a:schemeClr val="hlink"/>
              </a:buClr>
              <a:buSzPct val="75000"/>
              <a:buFont typeface="Wingdings" pitchFamily="2" charset="2"/>
              <a:buNone/>
              <a:defRPr/>
            </a:pPr>
            <a:r>
              <a:rPr lang="es-MX" sz="1600">
                <a:effectLst>
                  <a:outerShdw blurRad="38100" dist="38100" dir="2700000" algn="tl">
                    <a:srgbClr val="000000"/>
                  </a:outerShdw>
                </a:effectLst>
              </a:rPr>
              <a:t>Costo total de producción</a:t>
            </a:r>
          </a:p>
          <a:p>
            <a:pPr algn="ctr">
              <a:spcBef>
                <a:spcPct val="20000"/>
              </a:spcBef>
              <a:buClr>
                <a:schemeClr val="hlink"/>
              </a:buClr>
              <a:buSzPct val="75000"/>
              <a:buFont typeface="Wingdings" pitchFamily="2" charset="2"/>
              <a:buNone/>
              <a:defRPr/>
            </a:pPr>
            <a:r>
              <a:rPr lang="es-MX" sz="1600">
                <a:effectLst>
                  <a:outerShdw blurRad="38100" dist="38100" dir="2700000" algn="tl">
                    <a:srgbClr val="000000"/>
                  </a:outerShdw>
                </a:effectLst>
              </a:rPr>
              <a:t>/</a:t>
            </a:r>
          </a:p>
          <a:p>
            <a:pPr algn="ctr">
              <a:spcBef>
                <a:spcPct val="20000"/>
              </a:spcBef>
              <a:buClr>
                <a:schemeClr val="hlink"/>
              </a:buClr>
              <a:buSzPct val="75000"/>
              <a:buFont typeface="Wingdings" pitchFamily="2" charset="2"/>
              <a:buNone/>
              <a:defRPr/>
            </a:pPr>
            <a:r>
              <a:rPr lang="es-MX" sz="1600">
                <a:effectLst>
                  <a:outerShdw blurRad="38100" dist="38100" dir="2700000" algn="tl">
                    <a:srgbClr val="000000"/>
                  </a:outerShdw>
                </a:effectLst>
              </a:rPr>
              <a:t>Numero de unidades producidas</a:t>
            </a:r>
          </a:p>
          <a:p>
            <a:pPr algn="ctr">
              <a:spcBef>
                <a:spcPct val="20000"/>
              </a:spcBef>
              <a:buClr>
                <a:schemeClr val="hlink"/>
              </a:buClr>
              <a:buSzPct val="75000"/>
              <a:buFont typeface="Wingdings" pitchFamily="2" charset="2"/>
              <a:buNone/>
              <a:defRPr/>
            </a:pPr>
            <a:r>
              <a:rPr lang="es-MX" sz="1600">
                <a:effectLst>
                  <a:outerShdw blurRad="38100" dist="38100" dir="2700000" algn="tl">
                    <a:srgbClr val="000000"/>
                  </a:outerShdw>
                </a:effectLst>
              </a:rPr>
              <a:t>=</a:t>
            </a:r>
          </a:p>
          <a:p>
            <a:pPr algn="ctr">
              <a:spcBef>
                <a:spcPct val="20000"/>
              </a:spcBef>
              <a:buClr>
                <a:schemeClr val="hlink"/>
              </a:buClr>
              <a:buSzPct val="75000"/>
              <a:buFont typeface="Wingdings" pitchFamily="2" charset="2"/>
              <a:buNone/>
              <a:defRPr/>
            </a:pPr>
            <a:r>
              <a:rPr lang="es-MX" sz="1600">
                <a:effectLst>
                  <a:outerShdw blurRad="38100" dist="38100" dir="2700000" algn="tl">
                    <a:srgbClr val="000000"/>
                  </a:outerShdw>
                </a:effectLst>
              </a:rPr>
              <a:t>Costo unitario de producción</a:t>
            </a:r>
          </a:p>
        </p:txBody>
      </p:sp>
      <p:sp>
        <p:nvSpPr>
          <p:cNvPr id="83976" name="Line 9"/>
          <p:cNvSpPr>
            <a:spLocks noChangeShapeType="1"/>
          </p:cNvSpPr>
          <p:nvPr/>
        </p:nvSpPr>
        <p:spPr bwMode="auto">
          <a:xfrm>
            <a:off x="1979613" y="981075"/>
            <a:ext cx="0" cy="360363"/>
          </a:xfrm>
          <a:prstGeom prst="line">
            <a:avLst/>
          </a:prstGeom>
          <a:noFill/>
          <a:ln w="38100">
            <a:solidFill>
              <a:schemeClr val="tx1"/>
            </a:solidFill>
            <a:round/>
            <a:headEnd/>
            <a:tailEnd type="triangle" w="med" len="med"/>
          </a:ln>
        </p:spPr>
        <p:txBody>
          <a:bodyPr/>
          <a:lstStyle/>
          <a:p>
            <a:endParaRPr lang="es-ES"/>
          </a:p>
        </p:txBody>
      </p:sp>
      <p:sp>
        <p:nvSpPr>
          <p:cNvPr id="83977" name="Line 10"/>
          <p:cNvSpPr>
            <a:spLocks noChangeShapeType="1"/>
          </p:cNvSpPr>
          <p:nvPr/>
        </p:nvSpPr>
        <p:spPr bwMode="auto">
          <a:xfrm>
            <a:off x="1979613" y="1844675"/>
            <a:ext cx="0" cy="360363"/>
          </a:xfrm>
          <a:prstGeom prst="line">
            <a:avLst/>
          </a:prstGeom>
          <a:noFill/>
          <a:ln w="38100">
            <a:solidFill>
              <a:schemeClr val="tx1"/>
            </a:solidFill>
            <a:round/>
            <a:headEnd/>
            <a:tailEnd type="triangle" w="med" len="med"/>
          </a:ln>
        </p:spPr>
        <p:txBody>
          <a:bodyPr/>
          <a:lstStyle/>
          <a:p>
            <a:endParaRPr lang="es-ES"/>
          </a:p>
        </p:txBody>
      </p:sp>
      <p:sp>
        <p:nvSpPr>
          <p:cNvPr id="83978" name="Line 11"/>
          <p:cNvSpPr>
            <a:spLocks noChangeShapeType="1"/>
          </p:cNvSpPr>
          <p:nvPr/>
        </p:nvSpPr>
        <p:spPr bwMode="auto">
          <a:xfrm>
            <a:off x="1979613" y="2708275"/>
            <a:ext cx="0" cy="360363"/>
          </a:xfrm>
          <a:prstGeom prst="line">
            <a:avLst/>
          </a:prstGeom>
          <a:noFill/>
          <a:ln w="38100">
            <a:solidFill>
              <a:schemeClr val="tx1"/>
            </a:solidFill>
            <a:round/>
            <a:headEnd/>
            <a:tailEnd type="triangle" w="med" len="med"/>
          </a:ln>
        </p:spPr>
        <p:txBody>
          <a:bodyPr/>
          <a:lstStyle/>
          <a:p>
            <a:endParaRPr lang="es-ES"/>
          </a:p>
        </p:txBody>
      </p:sp>
      <p:sp>
        <p:nvSpPr>
          <p:cNvPr id="83979" name="Line 12"/>
          <p:cNvSpPr>
            <a:spLocks noChangeShapeType="1"/>
          </p:cNvSpPr>
          <p:nvPr/>
        </p:nvSpPr>
        <p:spPr bwMode="auto">
          <a:xfrm>
            <a:off x="6948488" y="2492375"/>
            <a:ext cx="0" cy="360363"/>
          </a:xfrm>
          <a:prstGeom prst="line">
            <a:avLst/>
          </a:prstGeom>
          <a:noFill/>
          <a:ln w="38100">
            <a:solidFill>
              <a:schemeClr val="tx1"/>
            </a:solidFill>
            <a:round/>
            <a:headEnd/>
            <a:tailEnd type="triangle" w="med" len="med"/>
          </a:ln>
        </p:spPr>
        <p:txBody>
          <a:bodyPr/>
          <a:lstStyle/>
          <a:p>
            <a:endParaRPr lang="es-ES"/>
          </a:p>
        </p:txBody>
      </p:sp>
      <p:sp>
        <p:nvSpPr>
          <p:cNvPr id="83980" name="Line 13"/>
          <p:cNvSpPr>
            <a:spLocks noChangeShapeType="1"/>
          </p:cNvSpPr>
          <p:nvPr/>
        </p:nvSpPr>
        <p:spPr bwMode="auto">
          <a:xfrm>
            <a:off x="3276600" y="4724400"/>
            <a:ext cx="647700" cy="0"/>
          </a:xfrm>
          <a:prstGeom prst="line">
            <a:avLst/>
          </a:prstGeom>
          <a:noFill/>
          <a:ln w="57150">
            <a:solidFill>
              <a:schemeClr val="tx1"/>
            </a:solidFill>
            <a:round/>
            <a:headEnd/>
            <a:tailEnd type="triangle" w="med" len="med"/>
          </a:ln>
        </p:spPr>
        <p:txBody>
          <a:bodyPr/>
          <a:lstStyle/>
          <a:p>
            <a:endParaRPr lang="es-ES"/>
          </a:p>
        </p:txBody>
      </p:sp>
      <p:sp>
        <p:nvSpPr>
          <p:cNvPr id="83981" name="Line 14"/>
          <p:cNvSpPr>
            <a:spLocks noChangeShapeType="1"/>
          </p:cNvSpPr>
          <p:nvPr/>
        </p:nvSpPr>
        <p:spPr bwMode="auto">
          <a:xfrm flipV="1">
            <a:off x="3924300" y="1412875"/>
            <a:ext cx="0" cy="3240088"/>
          </a:xfrm>
          <a:prstGeom prst="line">
            <a:avLst/>
          </a:prstGeom>
          <a:noFill/>
          <a:ln w="38100">
            <a:solidFill>
              <a:schemeClr val="tx1"/>
            </a:solidFill>
            <a:round/>
            <a:headEnd/>
            <a:tailEnd type="triangle" w="med" len="med"/>
          </a:ln>
        </p:spPr>
        <p:txBody>
          <a:bodyPr/>
          <a:lstStyle/>
          <a:p>
            <a:endParaRPr lang="es-ES"/>
          </a:p>
        </p:txBody>
      </p:sp>
      <p:sp>
        <p:nvSpPr>
          <p:cNvPr id="83982" name="Line 15"/>
          <p:cNvSpPr>
            <a:spLocks noChangeShapeType="1"/>
          </p:cNvSpPr>
          <p:nvPr/>
        </p:nvSpPr>
        <p:spPr bwMode="auto">
          <a:xfrm>
            <a:off x="3995738" y="1412875"/>
            <a:ext cx="720725" cy="0"/>
          </a:xfrm>
          <a:prstGeom prst="line">
            <a:avLst/>
          </a:prstGeom>
          <a:noFill/>
          <a:ln w="57150">
            <a:solidFill>
              <a:schemeClr val="tx1"/>
            </a:solidFill>
            <a:round/>
            <a:headEnd/>
            <a:tailEnd type="triangle" w="med" len="med"/>
          </a:ln>
        </p:spPr>
        <p:txBody>
          <a:bodyPr/>
          <a:lstStyle/>
          <a:p>
            <a:endParaRPr lang="es-ES"/>
          </a:p>
        </p:txBody>
      </p:sp>
    </p:spTree>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1321" name="Group 121"/>
          <p:cNvGraphicFramePr>
            <a:graphicFrameLocks noGrp="1"/>
          </p:cNvGraphicFramePr>
          <p:nvPr/>
        </p:nvGraphicFramePr>
        <p:xfrm>
          <a:off x="2051050" y="260350"/>
          <a:ext cx="5473700" cy="4602480"/>
        </p:xfrm>
        <a:graphic>
          <a:graphicData uri="http://schemas.openxmlformats.org/drawingml/2006/table">
            <a:tbl>
              <a:tblPr/>
              <a:tblGrid>
                <a:gridCol w="2736850"/>
                <a:gridCol w="2736850"/>
              </a:tblGrid>
              <a:tr h="2794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MX" sz="1600" b="0" i="0" u="none" strike="noStrike" cap="none" normalizeH="0" baseline="0" smtClean="0">
                          <a:ln>
                            <a:noFill/>
                          </a:ln>
                          <a:solidFill>
                            <a:schemeClr val="tx1"/>
                          </a:solidFill>
                          <a:effectLst>
                            <a:outerShdw blurRad="38100" dist="38100" dir="2700000" algn="tl">
                              <a:srgbClr val="000000"/>
                            </a:outerShdw>
                          </a:effectLst>
                          <a:latin typeface="Arial" charset="0"/>
                        </a:rPr>
                        <a:t>Sueldos y salarios indirectos</a:t>
                      </a:r>
                      <a:endParaRPr kumimoji="0" lang="es-ES" sz="16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MX" sz="1600" b="0" i="0" u="none" strike="noStrike" cap="none" normalizeH="0" baseline="0" smtClean="0">
                          <a:ln>
                            <a:noFill/>
                          </a:ln>
                          <a:solidFill>
                            <a:schemeClr val="tx1"/>
                          </a:solidFill>
                          <a:effectLst>
                            <a:outerShdw blurRad="38100" dist="38100" dir="2700000" algn="tl">
                              <a:srgbClr val="000000"/>
                            </a:outerShdw>
                          </a:effectLst>
                          <a:latin typeface="Arial" charset="0"/>
                        </a:rPr>
                        <a:t>1,200,000</a:t>
                      </a:r>
                      <a:endParaRPr kumimoji="0" lang="es-ES" sz="16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94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MX" sz="1600" b="0" i="0" u="none" strike="noStrike" cap="none" normalizeH="0" baseline="0" smtClean="0">
                          <a:ln>
                            <a:noFill/>
                          </a:ln>
                          <a:solidFill>
                            <a:schemeClr val="tx1"/>
                          </a:solidFill>
                          <a:effectLst>
                            <a:outerShdw blurRad="38100" dist="38100" dir="2700000" algn="tl">
                              <a:srgbClr val="000000"/>
                            </a:outerShdw>
                          </a:effectLst>
                          <a:latin typeface="Arial" charset="0"/>
                        </a:rPr>
                        <a:t>Renta (ya prorrateada)</a:t>
                      </a:r>
                      <a:endParaRPr kumimoji="0" lang="es-ES" sz="16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MX" sz="1600" b="0" i="0" u="none" strike="noStrike" cap="none" normalizeH="0" baseline="0" smtClean="0">
                          <a:ln>
                            <a:noFill/>
                          </a:ln>
                          <a:solidFill>
                            <a:schemeClr val="tx1"/>
                          </a:solidFill>
                          <a:effectLst>
                            <a:outerShdw blurRad="38100" dist="38100" dir="2700000" algn="tl">
                              <a:srgbClr val="000000"/>
                            </a:outerShdw>
                          </a:effectLst>
                          <a:latin typeface="Arial" charset="0"/>
                        </a:rPr>
                        <a:t>1,600,000</a:t>
                      </a:r>
                      <a:endParaRPr kumimoji="0" lang="es-ES" sz="16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94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MX" sz="1600" b="0" i="0" u="none" strike="noStrike" cap="none" normalizeH="0" baseline="0" smtClean="0">
                          <a:ln>
                            <a:noFill/>
                          </a:ln>
                          <a:solidFill>
                            <a:schemeClr val="tx1"/>
                          </a:solidFill>
                          <a:effectLst>
                            <a:outerShdw blurRad="38100" dist="38100" dir="2700000" algn="tl">
                              <a:srgbClr val="000000"/>
                            </a:outerShdw>
                          </a:effectLst>
                          <a:latin typeface="Arial" charset="0"/>
                        </a:rPr>
                        <a:t>Luz</a:t>
                      </a:r>
                      <a:endParaRPr kumimoji="0" lang="es-ES" sz="16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MX" sz="1600" b="0" i="0" u="none" strike="noStrike" cap="none" normalizeH="0" baseline="0" smtClean="0">
                          <a:ln>
                            <a:noFill/>
                          </a:ln>
                          <a:solidFill>
                            <a:schemeClr val="tx1"/>
                          </a:solidFill>
                          <a:effectLst>
                            <a:outerShdw blurRad="38100" dist="38100" dir="2700000" algn="tl">
                              <a:srgbClr val="000000"/>
                            </a:outerShdw>
                          </a:effectLst>
                          <a:latin typeface="Arial" charset="0"/>
                        </a:rPr>
                        <a:t>400,000</a:t>
                      </a:r>
                      <a:endParaRPr kumimoji="0" lang="es-ES" sz="16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94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MX" sz="1600" b="0" i="0" u="none" strike="noStrike" cap="none" normalizeH="0" baseline="0" smtClean="0">
                          <a:ln>
                            <a:noFill/>
                          </a:ln>
                          <a:solidFill>
                            <a:schemeClr val="tx1"/>
                          </a:solidFill>
                          <a:effectLst>
                            <a:outerShdw blurRad="38100" dist="38100" dir="2700000" algn="tl">
                              <a:srgbClr val="000000"/>
                            </a:outerShdw>
                          </a:effectLst>
                          <a:latin typeface="Arial" charset="0"/>
                        </a:rPr>
                        <a:t>Seguros</a:t>
                      </a:r>
                      <a:endParaRPr kumimoji="0" lang="es-ES" sz="16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MX" sz="1600" b="0" i="0" u="none" strike="noStrike" cap="none" normalizeH="0" baseline="0" smtClean="0">
                          <a:ln>
                            <a:noFill/>
                          </a:ln>
                          <a:solidFill>
                            <a:schemeClr val="tx1"/>
                          </a:solidFill>
                          <a:effectLst>
                            <a:outerShdw blurRad="38100" dist="38100" dir="2700000" algn="tl">
                              <a:srgbClr val="000000"/>
                            </a:outerShdw>
                          </a:effectLst>
                          <a:latin typeface="Arial" charset="0"/>
                        </a:rPr>
                        <a:t>1,100,000</a:t>
                      </a:r>
                      <a:endParaRPr kumimoji="0" lang="es-ES" sz="16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94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MX" sz="1600" b="0" i="0" u="none" strike="noStrike" cap="none" normalizeH="0" baseline="0" smtClean="0">
                          <a:ln>
                            <a:noFill/>
                          </a:ln>
                          <a:solidFill>
                            <a:schemeClr val="tx1"/>
                          </a:solidFill>
                          <a:effectLst>
                            <a:outerShdw blurRad="38100" dist="38100" dir="2700000" algn="tl">
                              <a:srgbClr val="000000"/>
                            </a:outerShdw>
                          </a:effectLst>
                          <a:latin typeface="Arial" charset="0"/>
                        </a:rPr>
                        <a:t>Depreciaciones</a:t>
                      </a:r>
                      <a:endParaRPr kumimoji="0" lang="es-ES" sz="16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MX" sz="1600" b="0" i="0" u="none" strike="noStrike" cap="none" normalizeH="0" baseline="0" smtClean="0">
                          <a:ln>
                            <a:noFill/>
                          </a:ln>
                          <a:solidFill>
                            <a:schemeClr val="tx1"/>
                          </a:solidFill>
                          <a:effectLst>
                            <a:outerShdw blurRad="38100" dist="38100" dir="2700000" algn="tl">
                              <a:srgbClr val="000000"/>
                            </a:outerShdw>
                          </a:effectLst>
                          <a:latin typeface="Arial" charset="0"/>
                        </a:rPr>
                        <a:t>900,000</a:t>
                      </a:r>
                      <a:endParaRPr kumimoji="0" lang="es-ES" sz="16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94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MX" sz="1600" b="0" i="0" u="none" strike="noStrike" cap="none" normalizeH="0" baseline="0" smtClean="0">
                          <a:ln>
                            <a:noFill/>
                          </a:ln>
                          <a:solidFill>
                            <a:schemeClr val="tx1"/>
                          </a:solidFill>
                          <a:effectLst>
                            <a:outerShdw blurRad="38100" dist="38100" dir="2700000" algn="tl">
                              <a:srgbClr val="000000"/>
                            </a:outerShdw>
                          </a:effectLst>
                          <a:latin typeface="Arial" charset="0"/>
                        </a:rPr>
                        <a:t>Teléfono</a:t>
                      </a:r>
                      <a:endParaRPr kumimoji="0" lang="es-ES" sz="16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MX" sz="1600" b="0" i="0" u="none" strike="noStrike" cap="none" normalizeH="0" baseline="0" smtClean="0">
                          <a:ln>
                            <a:noFill/>
                          </a:ln>
                          <a:solidFill>
                            <a:schemeClr val="tx1"/>
                          </a:solidFill>
                          <a:effectLst>
                            <a:outerShdw blurRad="38100" dist="38100" dir="2700000" algn="tl">
                              <a:srgbClr val="000000"/>
                            </a:outerShdw>
                          </a:effectLst>
                          <a:latin typeface="Arial" charset="0"/>
                        </a:rPr>
                        <a:t>150,000</a:t>
                      </a:r>
                      <a:endParaRPr kumimoji="0" lang="es-ES" sz="16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0988">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MX" sz="1600" b="0" i="0" u="none" strike="noStrike" cap="none" normalizeH="0" baseline="0" smtClean="0">
                          <a:ln>
                            <a:noFill/>
                          </a:ln>
                          <a:solidFill>
                            <a:schemeClr val="tx1"/>
                          </a:solidFill>
                          <a:effectLst>
                            <a:outerShdw blurRad="38100" dist="38100" dir="2700000" algn="tl">
                              <a:srgbClr val="000000"/>
                            </a:outerShdw>
                          </a:effectLst>
                          <a:latin typeface="Arial" charset="0"/>
                        </a:rPr>
                        <a:t>Papelería</a:t>
                      </a:r>
                      <a:endParaRPr kumimoji="0" lang="es-ES" sz="16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MX" sz="1600" b="0" i="0" u="none" strike="noStrike" cap="none" normalizeH="0" baseline="0" smtClean="0">
                          <a:ln>
                            <a:noFill/>
                          </a:ln>
                          <a:solidFill>
                            <a:schemeClr val="tx1"/>
                          </a:solidFill>
                          <a:effectLst>
                            <a:outerShdw blurRad="38100" dist="38100" dir="2700000" algn="tl">
                              <a:srgbClr val="000000"/>
                            </a:outerShdw>
                          </a:effectLst>
                          <a:latin typeface="Arial" charset="0"/>
                        </a:rPr>
                        <a:t>60,000</a:t>
                      </a:r>
                      <a:endParaRPr kumimoji="0" lang="es-ES" sz="16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94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MX" sz="1600" b="0" i="0" u="none" strike="noStrike" cap="none" normalizeH="0" baseline="0" smtClean="0">
                          <a:ln>
                            <a:noFill/>
                          </a:ln>
                          <a:solidFill>
                            <a:schemeClr val="tx1"/>
                          </a:solidFill>
                          <a:effectLst>
                            <a:outerShdw blurRad="38100" dist="38100" dir="2700000" algn="tl">
                              <a:srgbClr val="000000"/>
                            </a:outerShdw>
                          </a:effectLst>
                          <a:latin typeface="Arial" charset="0"/>
                        </a:rPr>
                        <a:t>Combustibles</a:t>
                      </a:r>
                      <a:endParaRPr kumimoji="0" lang="es-ES" sz="16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MX" sz="1600" b="0" i="0" u="none" strike="noStrike" cap="none" normalizeH="0" baseline="0" smtClean="0">
                          <a:ln>
                            <a:noFill/>
                          </a:ln>
                          <a:solidFill>
                            <a:schemeClr val="tx1"/>
                          </a:solidFill>
                          <a:effectLst>
                            <a:outerShdw blurRad="38100" dist="38100" dir="2700000" algn="tl">
                              <a:srgbClr val="000000"/>
                            </a:outerShdw>
                          </a:effectLst>
                          <a:latin typeface="Arial" charset="0"/>
                        </a:rPr>
                        <a:t>250,000</a:t>
                      </a:r>
                      <a:endParaRPr kumimoji="0" lang="es-ES" sz="16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94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MX" sz="1600" b="0" i="0" u="none" strike="noStrike" cap="none" normalizeH="0" baseline="0" smtClean="0">
                          <a:ln>
                            <a:noFill/>
                          </a:ln>
                          <a:solidFill>
                            <a:schemeClr val="tx1"/>
                          </a:solidFill>
                          <a:effectLst>
                            <a:outerShdw blurRad="38100" dist="38100" dir="2700000" algn="tl">
                              <a:srgbClr val="000000"/>
                            </a:outerShdw>
                          </a:effectLst>
                          <a:latin typeface="Arial" charset="0"/>
                        </a:rPr>
                        <a:t>Reparaciones</a:t>
                      </a:r>
                      <a:endParaRPr kumimoji="0" lang="es-ES" sz="16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MX" sz="1600" b="0" i="0" u="none" strike="noStrike" cap="none" normalizeH="0" baseline="0" smtClean="0">
                          <a:ln>
                            <a:noFill/>
                          </a:ln>
                          <a:solidFill>
                            <a:schemeClr val="tx1"/>
                          </a:solidFill>
                          <a:effectLst>
                            <a:outerShdw blurRad="38100" dist="38100" dir="2700000" algn="tl">
                              <a:srgbClr val="000000"/>
                            </a:outerShdw>
                          </a:effectLst>
                          <a:latin typeface="Arial" charset="0"/>
                        </a:rPr>
                        <a:t>320,000</a:t>
                      </a:r>
                      <a:endParaRPr kumimoji="0" lang="es-ES" sz="16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94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MX" sz="1600" b="0" i="0" u="none" strike="noStrike" cap="none" normalizeH="0" baseline="0" smtClean="0">
                          <a:ln>
                            <a:noFill/>
                          </a:ln>
                          <a:solidFill>
                            <a:schemeClr val="tx1"/>
                          </a:solidFill>
                          <a:effectLst>
                            <a:outerShdw blurRad="38100" dist="38100" dir="2700000" algn="tl">
                              <a:srgbClr val="000000"/>
                            </a:outerShdw>
                          </a:effectLst>
                          <a:latin typeface="Arial" charset="0"/>
                        </a:rPr>
                        <a:t>Materiales indirectos</a:t>
                      </a:r>
                      <a:endParaRPr kumimoji="0" lang="es-ES" sz="16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MX" sz="1600" b="0" i="0" u="none" strike="noStrike" cap="none" normalizeH="0" baseline="0" smtClean="0">
                          <a:ln>
                            <a:noFill/>
                          </a:ln>
                          <a:solidFill>
                            <a:schemeClr val="tx1"/>
                          </a:solidFill>
                          <a:effectLst>
                            <a:outerShdw blurRad="38100" dist="38100" dir="2700000" algn="tl">
                              <a:srgbClr val="000000"/>
                            </a:outerShdw>
                          </a:effectLst>
                          <a:latin typeface="Arial" charset="0"/>
                        </a:rPr>
                        <a:t>180,000</a:t>
                      </a:r>
                      <a:endParaRPr kumimoji="0" lang="es-ES" sz="16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94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MX" sz="1600" b="0" i="0" u="none" strike="noStrike" cap="none" normalizeH="0" baseline="0" smtClean="0">
                          <a:ln>
                            <a:noFill/>
                          </a:ln>
                          <a:solidFill>
                            <a:schemeClr val="tx1"/>
                          </a:solidFill>
                          <a:effectLst>
                            <a:outerShdw blurRad="38100" dist="38100" dir="2700000" algn="tl">
                              <a:srgbClr val="000000"/>
                            </a:outerShdw>
                          </a:effectLst>
                          <a:latin typeface="Arial" charset="0"/>
                        </a:rPr>
                        <a:t>Mantenimiento</a:t>
                      </a:r>
                      <a:endParaRPr kumimoji="0" lang="es-ES" sz="16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MX" sz="1600" b="0" i="0" u="none" strike="noStrike" cap="none" normalizeH="0" baseline="0" smtClean="0">
                          <a:ln>
                            <a:noFill/>
                          </a:ln>
                          <a:solidFill>
                            <a:schemeClr val="tx1"/>
                          </a:solidFill>
                          <a:effectLst>
                            <a:outerShdw blurRad="38100" dist="38100" dir="2700000" algn="tl">
                              <a:srgbClr val="000000"/>
                            </a:outerShdw>
                          </a:effectLst>
                          <a:latin typeface="Arial" charset="0"/>
                        </a:rPr>
                        <a:t>420,000</a:t>
                      </a:r>
                      <a:endParaRPr kumimoji="0" lang="es-ES" sz="16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94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MX" sz="1600" b="0" i="0" u="none" strike="noStrike" cap="none" normalizeH="0" baseline="0" smtClean="0">
                          <a:ln>
                            <a:noFill/>
                          </a:ln>
                          <a:solidFill>
                            <a:schemeClr val="tx1"/>
                          </a:solidFill>
                          <a:effectLst>
                            <a:outerShdw blurRad="38100" dist="38100" dir="2700000" algn="tl">
                              <a:srgbClr val="000000"/>
                            </a:outerShdw>
                          </a:effectLst>
                          <a:latin typeface="Arial" charset="0"/>
                        </a:rPr>
                        <a:t>Diversos</a:t>
                      </a:r>
                      <a:endParaRPr kumimoji="0" lang="es-ES" sz="16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MX" sz="1600" b="0" i="0" u="none" strike="noStrike" cap="none" normalizeH="0" baseline="0" smtClean="0">
                          <a:ln>
                            <a:noFill/>
                          </a:ln>
                          <a:solidFill>
                            <a:schemeClr val="tx1"/>
                          </a:solidFill>
                          <a:effectLst>
                            <a:outerShdw blurRad="38100" dist="38100" dir="2700000" algn="tl">
                              <a:srgbClr val="000000"/>
                            </a:outerShdw>
                          </a:effectLst>
                          <a:latin typeface="Arial" charset="0"/>
                        </a:rPr>
                        <a:t>200,000</a:t>
                      </a:r>
                      <a:endParaRPr kumimoji="0" lang="es-ES" sz="16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94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MX" sz="1600" b="0" i="0" u="none" strike="noStrike" cap="none" normalizeH="0" baseline="0" smtClean="0">
                          <a:ln>
                            <a:noFill/>
                          </a:ln>
                          <a:solidFill>
                            <a:schemeClr val="tx1"/>
                          </a:solidFill>
                          <a:effectLst>
                            <a:outerShdw blurRad="38100" dist="38100" dir="2700000" algn="tl">
                              <a:srgbClr val="000000"/>
                            </a:outerShdw>
                          </a:effectLst>
                          <a:latin typeface="Arial" charset="0"/>
                        </a:rPr>
                        <a:t>Total </a:t>
                      </a:r>
                      <a:endParaRPr kumimoji="0" lang="es-ES" sz="16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MX" sz="1600" b="1" i="0" u="none" strike="noStrike" cap="none" normalizeH="0" baseline="0" smtClean="0">
                          <a:ln>
                            <a:noFill/>
                          </a:ln>
                          <a:solidFill>
                            <a:schemeClr val="tx1"/>
                          </a:solidFill>
                          <a:effectLst>
                            <a:outerShdw blurRad="38100" dist="38100" dir="2700000" algn="tl">
                              <a:srgbClr val="000000"/>
                            </a:outerShdw>
                          </a:effectLst>
                          <a:latin typeface="Arial" charset="0"/>
                        </a:rPr>
                        <a:t>6,780,000</a:t>
                      </a:r>
                      <a:endParaRPr kumimoji="0" lang="es-ES" sz="1600" b="1"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51318" name="Group 118"/>
          <p:cNvGraphicFramePr>
            <a:graphicFrameLocks noGrp="1"/>
          </p:cNvGraphicFramePr>
          <p:nvPr/>
        </p:nvGraphicFramePr>
        <p:xfrm>
          <a:off x="2124075" y="5589588"/>
          <a:ext cx="5280025" cy="1005840"/>
        </p:xfrm>
        <a:graphic>
          <a:graphicData uri="http://schemas.openxmlformats.org/drawingml/2006/table">
            <a:tbl>
              <a:tblPr/>
              <a:tblGrid>
                <a:gridCol w="1760538"/>
                <a:gridCol w="1758950"/>
                <a:gridCol w="1760537"/>
              </a:tblGrid>
              <a:tr h="180975">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MX" sz="1600" b="0" i="0" u="none" strike="noStrike" cap="none" normalizeH="0" baseline="0" smtClean="0">
                          <a:ln>
                            <a:noFill/>
                          </a:ln>
                          <a:solidFill>
                            <a:schemeClr val="tx1"/>
                          </a:solidFill>
                          <a:effectLst>
                            <a:outerShdw blurRad="38100" dist="38100" dir="2700000" algn="tl">
                              <a:srgbClr val="000000"/>
                            </a:outerShdw>
                          </a:effectLst>
                          <a:latin typeface="Arial" charset="0"/>
                        </a:rPr>
                        <a:t>Orden 26</a:t>
                      </a:r>
                      <a:endParaRPr kumimoji="0" lang="es-ES" sz="16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MX" sz="1600" b="0" i="0" u="none" strike="noStrike" cap="none" normalizeH="0" baseline="0" smtClean="0">
                          <a:ln>
                            <a:noFill/>
                          </a:ln>
                          <a:solidFill>
                            <a:schemeClr val="tx1"/>
                          </a:solidFill>
                          <a:effectLst>
                            <a:outerShdw blurRad="38100" dist="38100" dir="2700000" algn="tl">
                              <a:srgbClr val="000000"/>
                            </a:outerShdw>
                          </a:effectLst>
                          <a:latin typeface="Arial" charset="0"/>
                        </a:rPr>
                        <a:t>Producto A</a:t>
                      </a:r>
                      <a:endParaRPr kumimoji="0" lang="es-ES" sz="16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MX" sz="1600" b="0" i="0" u="none" strike="noStrike" cap="none" normalizeH="0" baseline="0" smtClean="0">
                          <a:ln>
                            <a:noFill/>
                          </a:ln>
                          <a:solidFill>
                            <a:schemeClr val="tx1"/>
                          </a:solidFill>
                          <a:effectLst>
                            <a:outerShdw blurRad="38100" dist="38100" dir="2700000" algn="tl">
                              <a:srgbClr val="000000"/>
                            </a:outerShdw>
                          </a:effectLst>
                          <a:latin typeface="Arial" charset="0"/>
                        </a:rPr>
                        <a:t>120,000 Uds.</a:t>
                      </a:r>
                      <a:endParaRPr kumimoji="0" lang="es-ES" sz="16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1625">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MX" sz="1600" b="0" i="0" u="none" strike="noStrike" cap="none" normalizeH="0" baseline="0" smtClean="0">
                          <a:ln>
                            <a:noFill/>
                          </a:ln>
                          <a:solidFill>
                            <a:schemeClr val="tx1"/>
                          </a:solidFill>
                          <a:effectLst>
                            <a:outerShdw blurRad="38100" dist="38100" dir="2700000" algn="tl">
                              <a:srgbClr val="000000"/>
                            </a:outerShdw>
                          </a:effectLst>
                          <a:latin typeface="Arial" charset="0"/>
                        </a:rPr>
                        <a:t>Orden 27</a:t>
                      </a:r>
                      <a:endParaRPr kumimoji="0" lang="es-ES" sz="16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MX" sz="1600" b="0" i="0" u="none" strike="noStrike" cap="none" normalizeH="0" baseline="0" smtClean="0">
                          <a:ln>
                            <a:noFill/>
                          </a:ln>
                          <a:solidFill>
                            <a:schemeClr val="tx1"/>
                          </a:solidFill>
                          <a:effectLst>
                            <a:outerShdw blurRad="38100" dist="38100" dir="2700000" algn="tl">
                              <a:srgbClr val="000000"/>
                            </a:outerShdw>
                          </a:effectLst>
                          <a:latin typeface="Arial" charset="0"/>
                        </a:rPr>
                        <a:t>Producto B</a:t>
                      </a:r>
                      <a:endParaRPr kumimoji="0" lang="es-ES" sz="16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MX" sz="1600" b="0" i="0" u="none" strike="noStrike" cap="none" normalizeH="0" baseline="0" smtClean="0">
                          <a:ln>
                            <a:noFill/>
                          </a:ln>
                          <a:solidFill>
                            <a:schemeClr val="tx1"/>
                          </a:solidFill>
                          <a:effectLst>
                            <a:outerShdw blurRad="38100" dist="38100" dir="2700000" algn="tl">
                              <a:srgbClr val="000000"/>
                            </a:outerShdw>
                          </a:effectLst>
                          <a:latin typeface="Arial" charset="0"/>
                        </a:rPr>
                        <a:t>140,000 Uds.</a:t>
                      </a:r>
                      <a:endParaRPr kumimoji="0" lang="es-ES" sz="16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1625">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MX" sz="1600" b="0" i="0" u="none" strike="noStrike" cap="none" normalizeH="0" baseline="0" smtClean="0">
                          <a:ln>
                            <a:noFill/>
                          </a:ln>
                          <a:solidFill>
                            <a:schemeClr val="tx1"/>
                          </a:solidFill>
                          <a:effectLst>
                            <a:outerShdw blurRad="38100" dist="38100" dir="2700000" algn="tl">
                              <a:srgbClr val="000000"/>
                            </a:outerShdw>
                          </a:effectLst>
                          <a:latin typeface="Arial" charset="0"/>
                        </a:rPr>
                        <a:t>Orden 28</a:t>
                      </a:r>
                      <a:endParaRPr kumimoji="0" lang="es-ES" sz="16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MX" sz="1600" b="0" i="0" u="none" strike="noStrike" cap="none" normalizeH="0" baseline="0" smtClean="0">
                          <a:ln>
                            <a:noFill/>
                          </a:ln>
                          <a:solidFill>
                            <a:schemeClr val="tx1"/>
                          </a:solidFill>
                          <a:effectLst>
                            <a:outerShdw blurRad="38100" dist="38100" dir="2700000" algn="tl">
                              <a:srgbClr val="000000"/>
                            </a:outerShdw>
                          </a:effectLst>
                          <a:latin typeface="Arial" charset="0"/>
                        </a:rPr>
                        <a:t>Producto C</a:t>
                      </a:r>
                      <a:endParaRPr kumimoji="0" lang="es-ES" sz="16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MX" sz="1600" b="0" i="0" u="none" strike="noStrike" cap="none" normalizeH="0" baseline="0" smtClean="0">
                          <a:ln>
                            <a:noFill/>
                          </a:ln>
                          <a:solidFill>
                            <a:schemeClr val="tx1"/>
                          </a:solidFill>
                          <a:effectLst>
                            <a:outerShdw blurRad="38100" dist="38100" dir="2700000" algn="tl">
                              <a:srgbClr val="000000"/>
                            </a:outerShdw>
                          </a:effectLst>
                          <a:latin typeface="Arial" charset="0"/>
                        </a:rPr>
                        <a:t> 80,000 Uds.</a:t>
                      </a:r>
                      <a:endParaRPr kumimoji="0" lang="es-ES" sz="16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85056" name="Rectangle 119"/>
          <p:cNvSpPr>
            <a:spLocks noChangeArrowheads="1"/>
          </p:cNvSpPr>
          <p:nvPr/>
        </p:nvSpPr>
        <p:spPr bwMode="auto">
          <a:xfrm>
            <a:off x="2627313" y="4941888"/>
            <a:ext cx="4321175" cy="431800"/>
          </a:xfrm>
          <a:prstGeom prst="rect">
            <a:avLst/>
          </a:prstGeom>
          <a:noFill/>
          <a:ln w="9525">
            <a:solidFill>
              <a:schemeClr val="tx1"/>
            </a:solidFill>
            <a:miter lim="800000"/>
            <a:headEnd/>
            <a:tailEnd/>
          </a:ln>
        </p:spPr>
        <p:txBody>
          <a:bodyPr wrap="none" anchor="ctr"/>
          <a:lstStyle/>
          <a:p>
            <a:pPr algn="ctr"/>
            <a:r>
              <a:rPr lang="es-MX">
                <a:latin typeface="Tahoma" pitchFamily="34" charset="0"/>
              </a:rPr>
              <a:t>La producción del mes fue la sig:</a:t>
            </a:r>
            <a:endParaRPr lang="es-ES">
              <a:latin typeface="Tahoma" pitchFamily="34" charset="0"/>
            </a:endParaRPr>
          </a:p>
        </p:txBody>
      </p:sp>
      <p:sp>
        <p:nvSpPr>
          <p:cNvPr id="85057" name="Rectangle 120"/>
          <p:cNvSpPr>
            <a:spLocks noChangeArrowheads="1"/>
          </p:cNvSpPr>
          <p:nvPr/>
        </p:nvSpPr>
        <p:spPr bwMode="auto">
          <a:xfrm>
            <a:off x="250825" y="115888"/>
            <a:ext cx="720725" cy="4897437"/>
          </a:xfrm>
          <a:prstGeom prst="rect">
            <a:avLst/>
          </a:prstGeom>
          <a:noFill/>
          <a:ln w="9525">
            <a:solidFill>
              <a:schemeClr val="tx1"/>
            </a:solidFill>
            <a:miter lim="800000"/>
            <a:headEnd/>
            <a:tailEnd/>
          </a:ln>
        </p:spPr>
        <p:txBody>
          <a:bodyPr wrap="none" anchor="ctr"/>
          <a:lstStyle/>
          <a:p>
            <a:pPr algn="ctr"/>
            <a:r>
              <a:rPr lang="es-MX">
                <a:latin typeface="Tahoma" pitchFamily="34" charset="0"/>
              </a:rPr>
              <a:t>C</a:t>
            </a:r>
          </a:p>
          <a:p>
            <a:pPr algn="ctr"/>
            <a:r>
              <a:rPr lang="es-MX">
                <a:latin typeface="Tahoma" pitchFamily="34" charset="0"/>
              </a:rPr>
              <a:t>A</a:t>
            </a:r>
          </a:p>
          <a:p>
            <a:pPr algn="ctr"/>
            <a:r>
              <a:rPr lang="es-MX">
                <a:latin typeface="Tahoma" pitchFamily="34" charset="0"/>
              </a:rPr>
              <a:t>S</a:t>
            </a:r>
          </a:p>
          <a:p>
            <a:pPr algn="ctr"/>
            <a:r>
              <a:rPr lang="es-MX">
                <a:latin typeface="Tahoma" pitchFamily="34" charset="0"/>
              </a:rPr>
              <a:t>O</a:t>
            </a:r>
          </a:p>
          <a:p>
            <a:pPr algn="ctr"/>
            <a:endParaRPr lang="es-MX">
              <a:latin typeface="Tahoma" pitchFamily="34" charset="0"/>
            </a:endParaRPr>
          </a:p>
          <a:p>
            <a:pPr algn="ctr"/>
            <a:endParaRPr lang="es-MX">
              <a:latin typeface="Tahoma" pitchFamily="34" charset="0"/>
            </a:endParaRPr>
          </a:p>
          <a:p>
            <a:pPr algn="ctr"/>
            <a:r>
              <a:rPr lang="es-MX">
                <a:latin typeface="Tahoma" pitchFamily="34" charset="0"/>
              </a:rPr>
              <a:t>P</a:t>
            </a:r>
          </a:p>
          <a:p>
            <a:pPr algn="ctr"/>
            <a:r>
              <a:rPr lang="es-MX">
                <a:latin typeface="Tahoma" pitchFamily="34" charset="0"/>
              </a:rPr>
              <a:t>R</a:t>
            </a:r>
          </a:p>
          <a:p>
            <a:pPr algn="ctr"/>
            <a:r>
              <a:rPr lang="es-MX">
                <a:latin typeface="Tahoma" pitchFamily="34" charset="0"/>
              </a:rPr>
              <a:t>A</a:t>
            </a:r>
          </a:p>
          <a:p>
            <a:pPr algn="ctr"/>
            <a:r>
              <a:rPr lang="es-MX">
                <a:latin typeface="Tahoma" pitchFamily="34" charset="0"/>
              </a:rPr>
              <a:t>C</a:t>
            </a:r>
          </a:p>
          <a:p>
            <a:pPr algn="ctr"/>
            <a:r>
              <a:rPr lang="es-MX">
                <a:latin typeface="Tahoma" pitchFamily="34" charset="0"/>
              </a:rPr>
              <a:t>T</a:t>
            </a:r>
          </a:p>
          <a:p>
            <a:pPr algn="ctr"/>
            <a:r>
              <a:rPr lang="es-MX">
                <a:latin typeface="Tahoma" pitchFamily="34" charset="0"/>
              </a:rPr>
              <a:t>I</a:t>
            </a:r>
          </a:p>
          <a:p>
            <a:pPr algn="ctr"/>
            <a:r>
              <a:rPr lang="es-MX">
                <a:latin typeface="Tahoma" pitchFamily="34" charset="0"/>
              </a:rPr>
              <a:t>C</a:t>
            </a:r>
          </a:p>
          <a:p>
            <a:pPr algn="ctr"/>
            <a:r>
              <a:rPr lang="es-MX">
                <a:latin typeface="Tahoma" pitchFamily="34" charset="0"/>
              </a:rPr>
              <a:t>O</a:t>
            </a:r>
            <a:endParaRPr lang="es-ES">
              <a:latin typeface="Tahoma" pitchFamily="34" charset="0"/>
            </a:endParaRPr>
          </a:p>
        </p:txBody>
      </p:sp>
    </p:spTree>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2262" name="Group 38"/>
          <p:cNvGraphicFramePr>
            <a:graphicFrameLocks noGrp="1"/>
          </p:cNvGraphicFramePr>
          <p:nvPr/>
        </p:nvGraphicFramePr>
        <p:xfrm>
          <a:off x="395288" y="260350"/>
          <a:ext cx="8280400" cy="3529013"/>
        </p:xfrm>
        <a:graphic>
          <a:graphicData uri="http://schemas.openxmlformats.org/drawingml/2006/table">
            <a:tbl>
              <a:tblPr/>
              <a:tblGrid>
                <a:gridCol w="1655762"/>
                <a:gridCol w="1655763"/>
                <a:gridCol w="1657350"/>
                <a:gridCol w="1655762"/>
                <a:gridCol w="1655763"/>
              </a:tblGrid>
              <a:tr h="882650">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MX" sz="1800" b="0" i="0" u="none" strike="noStrike" cap="none" normalizeH="0" baseline="0" smtClean="0">
                          <a:ln>
                            <a:noFill/>
                          </a:ln>
                          <a:solidFill>
                            <a:schemeClr val="tx1"/>
                          </a:solidFill>
                          <a:effectLst>
                            <a:outerShdw blurRad="38100" dist="38100" dir="2700000" algn="tl">
                              <a:srgbClr val="000000"/>
                            </a:outerShdw>
                          </a:effectLst>
                          <a:latin typeface="Arial" charset="0"/>
                        </a:rPr>
                        <a:t>ORDEN 26</a:t>
                      </a:r>
                      <a:endParaRPr kumimoji="0" lang="es-ES" sz="18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MX" sz="1800" b="0" i="0" u="none" strike="noStrike" cap="none" normalizeH="0" baseline="0" smtClean="0">
                          <a:ln>
                            <a:noFill/>
                          </a:ln>
                          <a:solidFill>
                            <a:schemeClr val="tx1"/>
                          </a:solidFill>
                          <a:effectLst>
                            <a:outerShdw blurRad="38100" dist="38100" dir="2700000" algn="tl">
                              <a:srgbClr val="000000"/>
                            </a:outerShdw>
                          </a:effectLst>
                          <a:latin typeface="Arial" charset="0"/>
                        </a:rPr>
                        <a:t>MATERIA</a:t>
                      </a:r>
                    </a:p>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MX" sz="1800" b="0" i="0" u="none" strike="noStrike" cap="none" normalizeH="0" baseline="0" smtClean="0">
                          <a:ln>
                            <a:noFill/>
                          </a:ln>
                          <a:solidFill>
                            <a:schemeClr val="tx1"/>
                          </a:solidFill>
                          <a:effectLst>
                            <a:outerShdw blurRad="38100" dist="38100" dir="2700000" algn="tl">
                              <a:srgbClr val="000000"/>
                            </a:outerShdw>
                          </a:effectLst>
                          <a:latin typeface="Arial" charset="0"/>
                        </a:rPr>
                        <a:t>PRIMA</a:t>
                      </a:r>
                      <a:endParaRPr kumimoji="0" lang="es-ES" sz="18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MX" sz="1800" b="0" i="0" u="none" strike="noStrike" cap="none" normalizeH="0" baseline="0" smtClean="0">
                          <a:ln>
                            <a:noFill/>
                          </a:ln>
                          <a:solidFill>
                            <a:schemeClr val="tx1"/>
                          </a:solidFill>
                          <a:effectLst>
                            <a:outerShdw blurRad="38100" dist="38100" dir="2700000" algn="tl">
                              <a:srgbClr val="000000"/>
                            </a:outerShdw>
                          </a:effectLst>
                          <a:latin typeface="Arial" charset="0"/>
                        </a:rPr>
                        <a:t>720,000</a:t>
                      </a:r>
                      <a:endParaRPr kumimoji="0" lang="es-ES" sz="18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MX" sz="1800" b="0" i="0" u="none" strike="noStrike" cap="none" normalizeH="0" baseline="0" smtClean="0">
                          <a:ln>
                            <a:noFill/>
                          </a:ln>
                          <a:solidFill>
                            <a:schemeClr val="tx1"/>
                          </a:solidFill>
                          <a:effectLst>
                            <a:outerShdw blurRad="38100" dist="38100" dir="2700000" algn="tl">
                              <a:srgbClr val="000000"/>
                            </a:outerShdw>
                          </a:effectLst>
                          <a:latin typeface="Arial" charset="0"/>
                        </a:rPr>
                        <a:t>SUELDOS Y</a:t>
                      </a:r>
                    </a:p>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MX" sz="1800" b="0" i="0" u="none" strike="noStrike" cap="none" normalizeH="0" baseline="0" smtClean="0">
                          <a:ln>
                            <a:noFill/>
                          </a:ln>
                          <a:solidFill>
                            <a:schemeClr val="tx1"/>
                          </a:solidFill>
                          <a:effectLst>
                            <a:outerShdw blurRad="38100" dist="38100" dir="2700000" algn="tl">
                              <a:srgbClr val="000000"/>
                            </a:outerShdw>
                          </a:effectLst>
                          <a:latin typeface="Arial" charset="0"/>
                        </a:rPr>
                        <a:t>SALARIOS</a:t>
                      </a:r>
                      <a:endParaRPr kumimoji="0" lang="es-ES" sz="18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MX" sz="1800" b="0" i="0" u="none" strike="noStrike" cap="none" normalizeH="0" baseline="0" smtClean="0">
                          <a:ln>
                            <a:noFill/>
                          </a:ln>
                          <a:solidFill>
                            <a:schemeClr val="tx1"/>
                          </a:solidFill>
                          <a:effectLst>
                            <a:outerShdw blurRad="38100" dist="38100" dir="2700000" algn="tl">
                              <a:srgbClr val="000000"/>
                            </a:outerShdw>
                          </a:effectLst>
                          <a:latin typeface="Arial" charset="0"/>
                        </a:rPr>
                        <a:t>440,000</a:t>
                      </a:r>
                      <a:endParaRPr kumimoji="0" lang="es-ES" sz="18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82650">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MX" sz="1800" b="0" i="0" u="none" strike="noStrike" cap="none" normalizeH="0" baseline="0" smtClean="0">
                          <a:ln>
                            <a:noFill/>
                          </a:ln>
                          <a:solidFill>
                            <a:schemeClr val="tx1"/>
                          </a:solidFill>
                          <a:effectLst>
                            <a:outerShdw blurRad="38100" dist="38100" dir="2700000" algn="tl">
                              <a:srgbClr val="000000"/>
                            </a:outerShdw>
                          </a:effectLst>
                          <a:latin typeface="Arial" charset="0"/>
                        </a:rPr>
                        <a:t>ORDEN 27</a:t>
                      </a:r>
                      <a:endParaRPr kumimoji="0" lang="es-ES" sz="18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MX" sz="1800" b="0" i="0" u="none" strike="noStrike" cap="none" normalizeH="0" baseline="0" smtClean="0">
                          <a:ln>
                            <a:noFill/>
                          </a:ln>
                          <a:solidFill>
                            <a:schemeClr val="tx1"/>
                          </a:solidFill>
                          <a:effectLst>
                            <a:outerShdw blurRad="38100" dist="38100" dir="2700000" algn="tl">
                              <a:srgbClr val="000000"/>
                            </a:outerShdw>
                          </a:effectLst>
                          <a:latin typeface="Arial" charset="0"/>
                        </a:rPr>
                        <a:t>MATERIA</a:t>
                      </a:r>
                    </a:p>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MX" sz="1800" b="0" i="0" u="none" strike="noStrike" cap="none" normalizeH="0" baseline="0" smtClean="0">
                          <a:ln>
                            <a:noFill/>
                          </a:ln>
                          <a:solidFill>
                            <a:schemeClr val="tx1"/>
                          </a:solidFill>
                          <a:effectLst>
                            <a:outerShdw blurRad="38100" dist="38100" dir="2700000" algn="tl">
                              <a:srgbClr val="000000"/>
                            </a:outerShdw>
                          </a:effectLst>
                          <a:latin typeface="Arial" charset="0"/>
                        </a:rPr>
                        <a:t>PRIMA</a:t>
                      </a:r>
                      <a:endParaRPr kumimoji="0" lang="es-ES" sz="18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MX" sz="1800" b="0" i="0" u="none" strike="noStrike" cap="none" normalizeH="0" baseline="0" smtClean="0">
                          <a:ln>
                            <a:noFill/>
                          </a:ln>
                          <a:solidFill>
                            <a:schemeClr val="tx1"/>
                          </a:solidFill>
                          <a:effectLst>
                            <a:outerShdw blurRad="38100" dist="38100" dir="2700000" algn="tl">
                              <a:srgbClr val="000000"/>
                            </a:outerShdw>
                          </a:effectLst>
                          <a:latin typeface="Arial" charset="0"/>
                        </a:rPr>
                        <a:t>960,000</a:t>
                      </a:r>
                      <a:endParaRPr kumimoji="0" lang="es-ES" sz="18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MX" sz="1800" b="0" i="0" u="none" strike="noStrike" cap="none" normalizeH="0" baseline="0" smtClean="0">
                          <a:ln>
                            <a:noFill/>
                          </a:ln>
                          <a:solidFill>
                            <a:schemeClr val="tx1"/>
                          </a:solidFill>
                          <a:effectLst>
                            <a:outerShdw blurRad="38100" dist="38100" dir="2700000" algn="tl">
                              <a:srgbClr val="000000"/>
                            </a:outerShdw>
                          </a:effectLst>
                          <a:latin typeface="Arial" charset="0"/>
                        </a:rPr>
                        <a:t>SUELDOS Y</a:t>
                      </a:r>
                    </a:p>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MX" sz="1800" b="0" i="0" u="none" strike="noStrike" cap="none" normalizeH="0" baseline="0" smtClean="0">
                          <a:ln>
                            <a:noFill/>
                          </a:ln>
                          <a:solidFill>
                            <a:schemeClr val="tx1"/>
                          </a:solidFill>
                          <a:effectLst>
                            <a:outerShdw blurRad="38100" dist="38100" dir="2700000" algn="tl">
                              <a:srgbClr val="000000"/>
                            </a:outerShdw>
                          </a:effectLst>
                          <a:latin typeface="Arial" charset="0"/>
                        </a:rPr>
                        <a:t>SALARIOS</a:t>
                      </a:r>
                      <a:endParaRPr kumimoji="0" lang="es-ES" sz="18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MX" sz="1800" b="0" i="0" u="none" strike="noStrike" cap="none" normalizeH="0" baseline="0" smtClean="0">
                          <a:ln>
                            <a:noFill/>
                          </a:ln>
                          <a:solidFill>
                            <a:schemeClr val="tx1"/>
                          </a:solidFill>
                          <a:effectLst>
                            <a:outerShdw blurRad="38100" dist="38100" dir="2700000" algn="tl">
                              <a:srgbClr val="000000"/>
                            </a:outerShdw>
                          </a:effectLst>
                          <a:latin typeface="Arial" charset="0"/>
                        </a:rPr>
                        <a:t>580,000</a:t>
                      </a:r>
                      <a:endParaRPr kumimoji="0" lang="es-ES" sz="18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81063">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MX" sz="1800" b="0" i="0" u="none" strike="noStrike" cap="none" normalizeH="0" baseline="0" smtClean="0">
                          <a:ln>
                            <a:noFill/>
                          </a:ln>
                          <a:solidFill>
                            <a:schemeClr val="tx1"/>
                          </a:solidFill>
                          <a:effectLst>
                            <a:outerShdw blurRad="38100" dist="38100" dir="2700000" algn="tl">
                              <a:srgbClr val="000000"/>
                            </a:outerShdw>
                          </a:effectLst>
                          <a:latin typeface="Arial" charset="0"/>
                        </a:rPr>
                        <a:t>ORDEN 28</a:t>
                      </a:r>
                      <a:endParaRPr kumimoji="0" lang="es-ES" sz="18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MX" sz="1800" b="0" i="0" u="none" strike="noStrike" cap="none" normalizeH="0" baseline="0" smtClean="0">
                          <a:ln>
                            <a:noFill/>
                          </a:ln>
                          <a:solidFill>
                            <a:schemeClr val="tx1"/>
                          </a:solidFill>
                          <a:effectLst>
                            <a:outerShdw blurRad="38100" dist="38100" dir="2700000" algn="tl">
                              <a:srgbClr val="000000"/>
                            </a:outerShdw>
                          </a:effectLst>
                          <a:latin typeface="Arial" charset="0"/>
                        </a:rPr>
                        <a:t>MATERIA</a:t>
                      </a:r>
                    </a:p>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MX" sz="1800" b="0" i="0" u="none" strike="noStrike" cap="none" normalizeH="0" baseline="0" smtClean="0">
                          <a:ln>
                            <a:noFill/>
                          </a:ln>
                          <a:solidFill>
                            <a:schemeClr val="tx1"/>
                          </a:solidFill>
                          <a:effectLst>
                            <a:outerShdw blurRad="38100" dist="38100" dir="2700000" algn="tl">
                              <a:srgbClr val="000000"/>
                            </a:outerShdw>
                          </a:effectLst>
                          <a:latin typeface="Arial" charset="0"/>
                        </a:rPr>
                        <a:t>PRIMA</a:t>
                      </a:r>
                      <a:endParaRPr kumimoji="0" lang="es-ES" sz="18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MX" sz="1800" b="0" i="0" u="none" strike="noStrike" cap="none" normalizeH="0" baseline="0" smtClean="0">
                          <a:ln>
                            <a:noFill/>
                          </a:ln>
                          <a:solidFill>
                            <a:schemeClr val="tx1"/>
                          </a:solidFill>
                          <a:effectLst>
                            <a:outerShdw blurRad="38100" dist="38100" dir="2700000" algn="tl">
                              <a:srgbClr val="000000"/>
                            </a:outerShdw>
                          </a:effectLst>
                          <a:latin typeface="Arial" charset="0"/>
                        </a:rPr>
                        <a:t>680,000</a:t>
                      </a:r>
                      <a:endParaRPr kumimoji="0" lang="es-ES" sz="18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MX" sz="1800" b="0" i="0" u="none" strike="noStrike" cap="none" normalizeH="0" baseline="0" smtClean="0">
                          <a:ln>
                            <a:noFill/>
                          </a:ln>
                          <a:solidFill>
                            <a:schemeClr val="tx1"/>
                          </a:solidFill>
                          <a:effectLst>
                            <a:outerShdw blurRad="38100" dist="38100" dir="2700000" algn="tl">
                              <a:srgbClr val="000000"/>
                            </a:outerShdw>
                          </a:effectLst>
                          <a:latin typeface="Arial" charset="0"/>
                        </a:rPr>
                        <a:t>SUELDOS Y</a:t>
                      </a:r>
                    </a:p>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MX" sz="1800" b="0" i="0" u="none" strike="noStrike" cap="none" normalizeH="0" baseline="0" smtClean="0">
                          <a:ln>
                            <a:noFill/>
                          </a:ln>
                          <a:solidFill>
                            <a:schemeClr val="tx1"/>
                          </a:solidFill>
                          <a:effectLst>
                            <a:outerShdw blurRad="38100" dist="38100" dir="2700000" algn="tl">
                              <a:srgbClr val="000000"/>
                            </a:outerShdw>
                          </a:effectLst>
                          <a:latin typeface="Arial" charset="0"/>
                        </a:rPr>
                        <a:t>SALARIOS</a:t>
                      </a:r>
                      <a:endParaRPr kumimoji="0" lang="es-ES" sz="18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MX" sz="1800" b="0" i="0" u="none" strike="noStrike" cap="none" normalizeH="0" baseline="0" smtClean="0">
                          <a:ln>
                            <a:noFill/>
                          </a:ln>
                          <a:solidFill>
                            <a:schemeClr val="tx1"/>
                          </a:solidFill>
                          <a:effectLst>
                            <a:outerShdw blurRad="38100" dist="38100" dir="2700000" algn="tl">
                              <a:srgbClr val="000000"/>
                            </a:outerShdw>
                          </a:effectLst>
                          <a:latin typeface="Arial" charset="0"/>
                        </a:rPr>
                        <a:t>360,000</a:t>
                      </a:r>
                      <a:endParaRPr kumimoji="0" lang="es-ES" sz="18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82650">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MX" sz="1800" b="0" i="0" u="none" strike="noStrike" cap="none" normalizeH="0" baseline="0" smtClean="0">
                          <a:ln>
                            <a:noFill/>
                          </a:ln>
                          <a:solidFill>
                            <a:schemeClr val="tx1"/>
                          </a:solidFill>
                          <a:effectLst>
                            <a:outerShdw blurRad="38100" dist="38100" dir="2700000" algn="tl">
                              <a:srgbClr val="000000"/>
                            </a:outerShdw>
                          </a:effectLst>
                          <a:latin typeface="Arial" charset="0"/>
                        </a:rPr>
                        <a:t>TOTALES</a:t>
                      </a:r>
                      <a:endParaRPr kumimoji="0" lang="es-ES" sz="18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endParaRPr kumimoji="0" lang="es-MX" sz="1800" b="1"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MX" sz="1800" b="1" i="0" u="none" strike="noStrike" cap="none" normalizeH="0" baseline="0" smtClean="0">
                          <a:ln>
                            <a:noFill/>
                          </a:ln>
                          <a:solidFill>
                            <a:schemeClr val="tx1"/>
                          </a:solidFill>
                          <a:effectLst>
                            <a:outerShdw blurRad="38100" dist="38100" dir="2700000" algn="tl">
                              <a:srgbClr val="000000"/>
                            </a:outerShdw>
                          </a:effectLst>
                          <a:latin typeface="Arial" charset="0"/>
                        </a:rPr>
                        <a:t>2,360,000</a:t>
                      </a:r>
                      <a:endParaRPr kumimoji="0" lang="es-ES" sz="1800" b="1"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endParaRPr kumimoji="0" lang="es-MX" sz="1800" b="1"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MX" sz="1800" b="1" i="0" u="none" strike="noStrike" cap="none" normalizeH="0" baseline="0" smtClean="0">
                          <a:ln>
                            <a:noFill/>
                          </a:ln>
                          <a:solidFill>
                            <a:schemeClr val="tx1"/>
                          </a:solidFill>
                          <a:effectLst>
                            <a:outerShdw blurRad="38100" dist="38100" dir="2700000" algn="tl">
                              <a:srgbClr val="000000"/>
                            </a:outerShdw>
                          </a:effectLst>
                          <a:latin typeface="Arial" charset="0"/>
                        </a:rPr>
                        <a:t>1,380,000</a:t>
                      </a:r>
                      <a:endParaRPr kumimoji="0" lang="es-ES" sz="1800" b="1"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86050" name="Rectangle 39"/>
          <p:cNvSpPr>
            <a:spLocks noChangeArrowheads="1"/>
          </p:cNvSpPr>
          <p:nvPr/>
        </p:nvSpPr>
        <p:spPr bwMode="auto">
          <a:xfrm>
            <a:off x="1331913" y="4149725"/>
            <a:ext cx="6624637" cy="287338"/>
          </a:xfrm>
          <a:prstGeom prst="rect">
            <a:avLst/>
          </a:prstGeom>
          <a:noFill/>
          <a:ln w="9525">
            <a:solidFill>
              <a:schemeClr val="tx1"/>
            </a:solidFill>
            <a:miter lim="800000"/>
            <a:headEnd/>
            <a:tailEnd/>
          </a:ln>
        </p:spPr>
        <p:txBody>
          <a:bodyPr wrap="none" anchor="ctr"/>
          <a:lstStyle/>
          <a:p>
            <a:pPr algn="ctr"/>
            <a:r>
              <a:rPr lang="es-MX">
                <a:latin typeface="Tahoma" pitchFamily="34" charset="0"/>
              </a:rPr>
              <a:t>DETERMINACION DEL COEFICIENTE DE COSTOS INDIRECTOS</a:t>
            </a:r>
            <a:endParaRPr lang="es-ES">
              <a:latin typeface="Tahoma" pitchFamily="34" charset="0"/>
            </a:endParaRPr>
          </a:p>
        </p:txBody>
      </p:sp>
      <p:sp>
        <p:nvSpPr>
          <p:cNvPr id="86051" name="Rectangle 40"/>
          <p:cNvSpPr>
            <a:spLocks noChangeArrowheads="1"/>
          </p:cNvSpPr>
          <p:nvPr/>
        </p:nvSpPr>
        <p:spPr bwMode="auto">
          <a:xfrm>
            <a:off x="1258888" y="4654550"/>
            <a:ext cx="2881312" cy="287338"/>
          </a:xfrm>
          <a:prstGeom prst="rect">
            <a:avLst/>
          </a:prstGeom>
          <a:noFill/>
          <a:ln w="9525">
            <a:noFill/>
            <a:miter lim="800000"/>
            <a:headEnd/>
            <a:tailEnd/>
          </a:ln>
        </p:spPr>
        <p:txBody>
          <a:bodyPr wrap="none" anchor="ctr"/>
          <a:lstStyle/>
          <a:p>
            <a:pPr algn="ctr"/>
            <a:r>
              <a:rPr lang="es-MX">
                <a:latin typeface="Tahoma" pitchFamily="34" charset="0"/>
              </a:rPr>
              <a:t>Total de costos indirectos</a:t>
            </a:r>
            <a:endParaRPr lang="es-ES">
              <a:latin typeface="Tahoma" pitchFamily="34" charset="0"/>
            </a:endParaRPr>
          </a:p>
        </p:txBody>
      </p:sp>
      <p:sp>
        <p:nvSpPr>
          <p:cNvPr id="86052" name="Rectangle 41"/>
          <p:cNvSpPr>
            <a:spLocks noChangeArrowheads="1"/>
          </p:cNvSpPr>
          <p:nvPr/>
        </p:nvSpPr>
        <p:spPr bwMode="auto">
          <a:xfrm>
            <a:off x="4138613" y="4654550"/>
            <a:ext cx="2881312" cy="287338"/>
          </a:xfrm>
          <a:prstGeom prst="rect">
            <a:avLst/>
          </a:prstGeom>
          <a:noFill/>
          <a:ln w="9525">
            <a:noFill/>
            <a:miter lim="800000"/>
            <a:headEnd/>
            <a:tailEnd/>
          </a:ln>
        </p:spPr>
        <p:txBody>
          <a:bodyPr wrap="none" anchor="ctr"/>
          <a:lstStyle/>
          <a:p>
            <a:pPr algn="ctr"/>
            <a:r>
              <a:rPr lang="es-MX">
                <a:latin typeface="Tahoma" pitchFamily="34" charset="0"/>
              </a:rPr>
              <a:t>6,780,000</a:t>
            </a:r>
            <a:endParaRPr lang="es-ES">
              <a:latin typeface="Tahoma" pitchFamily="34" charset="0"/>
            </a:endParaRPr>
          </a:p>
        </p:txBody>
      </p:sp>
      <p:sp>
        <p:nvSpPr>
          <p:cNvPr id="86053" name="Rectangle 42"/>
          <p:cNvSpPr>
            <a:spLocks noChangeArrowheads="1"/>
          </p:cNvSpPr>
          <p:nvPr/>
        </p:nvSpPr>
        <p:spPr bwMode="auto">
          <a:xfrm>
            <a:off x="1258888" y="4941888"/>
            <a:ext cx="2881312" cy="287337"/>
          </a:xfrm>
          <a:prstGeom prst="rect">
            <a:avLst/>
          </a:prstGeom>
          <a:noFill/>
          <a:ln w="9525">
            <a:noFill/>
            <a:miter lim="800000"/>
            <a:headEnd/>
            <a:tailEnd/>
          </a:ln>
        </p:spPr>
        <p:txBody>
          <a:bodyPr wrap="none" anchor="ctr"/>
          <a:lstStyle/>
          <a:p>
            <a:pPr algn="ctr"/>
            <a:r>
              <a:rPr lang="es-MX">
                <a:latin typeface="Tahoma" pitchFamily="34" charset="0"/>
              </a:rPr>
              <a:t>Importe del costo primo</a:t>
            </a:r>
            <a:endParaRPr lang="es-ES">
              <a:latin typeface="Tahoma" pitchFamily="34" charset="0"/>
            </a:endParaRPr>
          </a:p>
        </p:txBody>
      </p:sp>
      <p:sp>
        <p:nvSpPr>
          <p:cNvPr id="86054" name="Rectangle 43"/>
          <p:cNvSpPr>
            <a:spLocks noChangeArrowheads="1"/>
          </p:cNvSpPr>
          <p:nvPr/>
        </p:nvSpPr>
        <p:spPr bwMode="auto">
          <a:xfrm>
            <a:off x="4138613" y="4941888"/>
            <a:ext cx="2881312" cy="287337"/>
          </a:xfrm>
          <a:prstGeom prst="rect">
            <a:avLst/>
          </a:prstGeom>
          <a:noFill/>
          <a:ln w="9525">
            <a:noFill/>
            <a:miter lim="800000"/>
            <a:headEnd/>
            <a:tailEnd/>
          </a:ln>
        </p:spPr>
        <p:txBody>
          <a:bodyPr wrap="none" anchor="ctr"/>
          <a:lstStyle/>
          <a:p>
            <a:pPr algn="ctr"/>
            <a:r>
              <a:rPr lang="es-MX">
                <a:latin typeface="Tahoma" pitchFamily="34" charset="0"/>
              </a:rPr>
              <a:t>3,740,000</a:t>
            </a:r>
            <a:endParaRPr lang="es-ES">
              <a:latin typeface="Tahoma" pitchFamily="34" charset="0"/>
            </a:endParaRPr>
          </a:p>
        </p:txBody>
      </p:sp>
      <p:sp>
        <p:nvSpPr>
          <p:cNvPr id="86055" name="Line 44"/>
          <p:cNvSpPr>
            <a:spLocks noChangeShapeType="1"/>
          </p:cNvSpPr>
          <p:nvPr/>
        </p:nvSpPr>
        <p:spPr bwMode="auto">
          <a:xfrm>
            <a:off x="5003800" y="4941888"/>
            <a:ext cx="1296988" cy="0"/>
          </a:xfrm>
          <a:prstGeom prst="line">
            <a:avLst/>
          </a:prstGeom>
          <a:noFill/>
          <a:ln w="9525">
            <a:solidFill>
              <a:schemeClr val="tx1"/>
            </a:solidFill>
            <a:round/>
            <a:headEnd/>
            <a:tailEnd/>
          </a:ln>
        </p:spPr>
        <p:txBody>
          <a:bodyPr/>
          <a:lstStyle/>
          <a:p>
            <a:endParaRPr lang="es-ES"/>
          </a:p>
        </p:txBody>
      </p:sp>
      <p:sp>
        <p:nvSpPr>
          <p:cNvPr id="86056" name="Rectangle 45"/>
          <p:cNvSpPr>
            <a:spLocks noChangeArrowheads="1"/>
          </p:cNvSpPr>
          <p:nvPr/>
        </p:nvSpPr>
        <p:spPr bwMode="auto">
          <a:xfrm>
            <a:off x="6732588" y="4724400"/>
            <a:ext cx="1584325" cy="360363"/>
          </a:xfrm>
          <a:prstGeom prst="rect">
            <a:avLst/>
          </a:prstGeom>
          <a:noFill/>
          <a:ln w="9525">
            <a:solidFill>
              <a:schemeClr val="tx1"/>
            </a:solidFill>
            <a:miter lim="800000"/>
            <a:headEnd/>
            <a:tailEnd/>
          </a:ln>
        </p:spPr>
        <p:txBody>
          <a:bodyPr wrap="none" anchor="ctr"/>
          <a:lstStyle/>
          <a:p>
            <a:pPr algn="ctr"/>
            <a:r>
              <a:rPr lang="es-MX">
                <a:latin typeface="Tahoma" pitchFamily="34" charset="0"/>
              </a:rPr>
              <a:t>1.8128</a:t>
            </a:r>
            <a:endParaRPr lang="es-ES">
              <a:latin typeface="Tahoma" pitchFamily="34" charset="0"/>
            </a:endParaRPr>
          </a:p>
        </p:txBody>
      </p:sp>
    </p:spTree>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6" name="Object 115"/>
          <p:cNvGraphicFramePr>
            <a:graphicFrameLocks noChangeAspect="1"/>
          </p:cNvGraphicFramePr>
          <p:nvPr/>
        </p:nvGraphicFramePr>
        <p:xfrm>
          <a:off x="328613" y="2028825"/>
          <a:ext cx="8786812" cy="2828925"/>
        </p:xfrm>
        <a:graphic>
          <a:graphicData uri="http://schemas.openxmlformats.org/presentationml/2006/ole">
            <mc:AlternateContent xmlns:mc="http://schemas.openxmlformats.org/markup-compatibility/2006">
              <mc:Choice xmlns:v="urn:schemas-microsoft-com:vml" Requires="v">
                <p:oleObj spid="_x0000_s445444" name="Worksheet" r:id="rId4" imgW="7421957" imgH="2796552" progId="Excel.Sheet.8">
                  <p:embed/>
                </p:oleObj>
              </mc:Choice>
              <mc:Fallback>
                <p:oleObj name="Worksheet" r:id="rId4" imgW="7421957" imgH="2796552" progId="Excel.Sheet.8">
                  <p:embed/>
                  <p:pic>
                    <p:nvPicPr>
                      <p:cNvPr id="0" name="Object 11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8613" y="2028825"/>
                        <a:ext cx="8786812" cy="28289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27" name="Rectangle 116"/>
          <p:cNvSpPr>
            <a:spLocks noChangeArrowheads="1"/>
          </p:cNvSpPr>
          <p:nvPr/>
        </p:nvSpPr>
        <p:spPr bwMode="auto">
          <a:xfrm>
            <a:off x="1835150" y="765175"/>
            <a:ext cx="6697663" cy="935038"/>
          </a:xfrm>
          <a:prstGeom prst="rect">
            <a:avLst/>
          </a:prstGeom>
          <a:noFill/>
          <a:ln w="9525">
            <a:solidFill>
              <a:schemeClr val="tx1"/>
            </a:solidFill>
            <a:miter lim="800000"/>
            <a:headEnd/>
            <a:tailEnd/>
          </a:ln>
        </p:spPr>
        <p:txBody>
          <a:bodyPr wrap="none" anchor="ctr"/>
          <a:lstStyle/>
          <a:p>
            <a:pPr algn="ctr"/>
            <a:r>
              <a:rPr lang="es-MX">
                <a:latin typeface="Tahoma" pitchFamily="34" charset="0"/>
              </a:rPr>
              <a:t>Determinación del costo unitario</a:t>
            </a:r>
            <a:endParaRPr lang="es-ES">
              <a:latin typeface="Tahoma" pitchFamily="34" charset="0"/>
            </a:endParaRPr>
          </a:p>
        </p:txBody>
      </p:sp>
    </p:spTree>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16"/>
          <p:cNvSpPr>
            <a:spLocks noChangeArrowheads="1"/>
          </p:cNvSpPr>
          <p:nvPr/>
        </p:nvSpPr>
        <p:spPr bwMode="auto">
          <a:xfrm>
            <a:off x="973138" y="1844675"/>
            <a:ext cx="2374900" cy="3024188"/>
          </a:xfrm>
          <a:prstGeom prst="rect">
            <a:avLst/>
          </a:prstGeom>
          <a:noFill/>
          <a:ln w="9525">
            <a:solidFill>
              <a:schemeClr val="tx1"/>
            </a:solidFill>
            <a:miter lim="800000"/>
            <a:headEnd/>
            <a:tailEnd/>
          </a:ln>
        </p:spPr>
        <p:txBody>
          <a:bodyPr wrap="none" anchor="ctr"/>
          <a:lstStyle/>
          <a:p>
            <a:pPr algn="ctr"/>
            <a:r>
              <a:rPr lang="es-MX" b="1">
                <a:latin typeface="Tahoma" pitchFamily="34" charset="0"/>
              </a:rPr>
              <a:t>DETERMINACION</a:t>
            </a:r>
          </a:p>
          <a:p>
            <a:pPr algn="ctr"/>
            <a:r>
              <a:rPr lang="es-MX" b="1">
                <a:latin typeface="Tahoma" pitchFamily="34" charset="0"/>
              </a:rPr>
              <a:t>DEL</a:t>
            </a:r>
          </a:p>
          <a:p>
            <a:pPr algn="ctr"/>
            <a:r>
              <a:rPr lang="es-MX" b="1">
                <a:latin typeface="Tahoma" pitchFamily="34" charset="0"/>
              </a:rPr>
              <a:t>COSTO</a:t>
            </a:r>
          </a:p>
          <a:p>
            <a:pPr algn="ctr"/>
            <a:r>
              <a:rPr lang="es-MX" b="1">
                <a:latin typeface="Tahoma" pitchFamily="34" charset="0"/>
              </a:rPr>
              <a:t>DE </a:t>
            </a:r>
          </a:p>
          <a:p>
            <a:pPr algn="ctr"/>
            <a:r>
              <a:rPr lang="es-MX" b="1">
                <a:latin typeface="Tahoma" pitchFamily="34" charset="0"/>
              </a:rPr>
              <a:t>PRODUCCION</a:t>
            </a:r>
            <a:endParaRPr lang="es-ES" b="1">
              <a:latin typeface="Tahoma" pitchFamily="34" charset="0"/>
            </a:endParaRPr>
          </a:p>
        </p:txBody>
      </p:sp>
      <p:sp>
        <p:nvSpPr>
          <p:cNvPr id="87043" name="Rectangle 17"/>
          <p:cNvSpPr>
            <a:spLocks noChangeArrowheads="1"/>
          </p:cNvSpPr>
          <p:nvPr/>
        </p:nvSpPr>
        <p:spPr bwMode="auto">
          <a:xfrm>
            <a:off x="5148263" y="549275"/>
            <a:ext cx="3240087" cy="647700"/>
          </a:xfrm>
          <a:prstGeom prst="rect">
            <a:avLst/>
          </a:prstGeom>
          <a:noFill/>
          <a:ln w="9525">
            <a:solidFill>
              <a:schemeClr val="tx1"/>
            </a:solidFill>
            <a:miter lim="800000"/>
            <a:headEnd/>
            <a:tailEnd/>
          </a:ln>
        </p:spPr>
        <p:txBody>
          <a:bodyPr wrap="none" anchor="ctr"/>
          <a:lstStyle/>
          <a:p>
            <a:pPr algn="ctr"/>
            <a:r>
              <a:rPr lang="es-MX">
                <a:latin typeface="Tahoma" pitchFamily="34" charset="0"/>
              </a:rPr>
              <a:t>MATERIA PRIMA</a:t>
            </a:r>
            <a:endParaRPr lang="es-ES">
              <a:latin typeface="Tahoma" pitchFamily="34" charset="0"/>
            </a:endParaRPr>
          </a:p>
        </p:txBody>
      </p:sp>
      <p:sp>
        <p:nvSpPr>
          <p:cNvPr id="87044" name="Rectangle 18"/>
          <p:cNvSpPr>
            <a:spLocks noChangeArrowheads="1"/>
          </p:cNvSpPr>
          <p:nvPr/>
        </p:nvSpPr>
        <p:spPr bwMode="auto">
          <a:xfrm>
            <a:off x="5148263" y="1916113"/>
            <a:ext cx="3240087" cy="647700"/>
          </a:xfrm>
          <a:prstGeom prst="rect">
            <a:avLst/>
          </a:prstGeom>
          <a:noFill/>
          <a:ln w="9525">
            <a:solidFill>
              <a:schemeClr val="tx1"/>
            </a:solidFill>
            <a:miter lim="800000"/>
            <a:headEnd/>
            <a:tailEnd/>
          </a:ln>
        </p:spPr>
        <p:txBody>
          <a:bodyPr wrap="none" anchor="ctr"/>
          <a:lstStyle/>
          <a:p>
            <a:pPr algn="ctr"/>
            <a:r>
              <a:rPr lang="es-MX">
                <a:latin typeface="Tahoma" pitchFamily="34" charset="0"/>
              </a:rPr>
              <a:t>MANO DE OBRA</a:t>
            </a:r>
            <a:endParaRPr lang="es-ES">
              <a:latin typeface="Tahoma" pitchFamily="34" charset="0"/>
            </a:endParaRPr>
          </a:p>
        </p:txBody>
      </p:sp>
      <p:sp>
        <p:nvSpPr>
          <p:cNvPr id="87045" name="Rectangle 19"/>
          <p:cNvSpPr>
            <a:spLocks noChangeArrowheads="1"/>
          </p:cNvSpPr>
          <p:nvPr/>
        </p:nvSpPr>
        <p:spPr bwMode="auto">
          <a:xfrm>
            <a:off x="5148263" y="2997200"/>
            <a:ext cx="3240087" cy="647700"/>
          </a:xfrm>
          <a:prstGeom prst="rect">
            <a:avLst/>
          </a:prstGeom>
          <a:noFill/>
          <a:ln w="9525">
            <a:solidFill>
              <a:schemeClr val="tx1"/>
            </a:solidFill>
            <a:miter lim="800000"/>
            <a:headEnd/>
            <a:tailEnd/>
          </a:ln>
        </p:spPr>
        <p:txBody>
          <a:bodyPr wrap="none" anchor="ctr"/>
          <a:lstStyle/>
          <a:p>
            <a:pPr algn="ctr"/>
            <a:r>
              <a:rPr lang="es-MX">
                <a:latin typeface="Tahoma" pitchFamily="34" charset="0"/>
              </a:rPr>
              <a:t>COSTO PRIMO</a:t>
            </a:r>
            <a:endParaRPr lang="es-ES">
              <a:latin typeface="Tahoma" pitchFamily="34" charset="0"/>
            </a:endParaRPr>
          </a:p>
        </p:txBody>
      </p:sp>
      <p:sp>
        <p:nvSpPr>
          <p:cNvPr id="87046" name="Rectangle 20"/>
          <p:cNvSpPr>
            <a:spLocks noChangeArrowheads="1"/>
          </p:cNvSpPr>
          <p:nvPr/>
        </p:nvSpPr>
        <p:spPr bwMode="auto">
          <a:xfrm>
            <a:off x="5148263" y="5518150"/>
            <a:ext cx="3240087" cy="647700"/>
          </a:xfrm>
          <a:prstGeom prst="rect">
            <a:avLst/>
          </a:prstGeom>
          <a:noFill/>
          <a:ln w="9525">
            <a:solidFill>
              <a:schemeClr val="tx1"/>
            </a:solidFill>
            <a:miter lim="800000"/>
            <a:headEnd/>
            <a:tailEnd/>
          </a:ln>
        </p:spPr>
        <p:txBody>
          <a:bodyPr wrap="none" anchor="ctr"/>
          <a:lstStyle/>
          <a:p>
            <a:pPr algn="ctr"/>
            <a:r>
              <a:rPr lang="es-MX" b="1">
                <a:latin typeface="Tahoma" pitchFamily="34" charset="0"/>
              </a:rPr>
              <a:t>COSTO DE PRODUCCION</a:t>
            </a:r>
            <a:endParaRPr lang="es-ES" b="1">
              <a:latin typeface="Tahoma" pitchFamily="34" charset="0"/>
            </a:endParaRPr>
          </a:p>
        </p:txBody>
      </p:sp>
      <p:sp>
        <p:nvSpPr>
          <p:cNvPr id="87047" name="Rectangle 21"/>
          <p:cNvSpPr>
            <a:spLocks noChangeArrowheads="1"/>
          </p:cNvSpPr>
          <p:nvPr/>
        </p:nvSpPr>
        <p:spPr bwMode="auto">
          <a:xfrm>
            <a:off x="5148263" y="1341438"/>
            <a:ext cx="3240087" cy="431800"/>
          </a:xfrm>
          <a:prstGeom prst="rect">
            <a:avLst/>
          </a:prstGeom>
          <a:noFill/>
          <a:ln w="9525">
            <a:noFill/>
            <a:miter lim="800000"/>
            <a:headEnd/>
            <a:tailEnd/>
          </a:ln>
        </p:spPr>
        <p:txBody>
          <a:bodyPr wrap="none" anchor="ctr"/>
          <a:lstStyle/>
          <a:p>
            <a:pPr algn="ctr"/>
            <a:r>
              <a:rPr lang="es-MX" sz="2400" b="1">
                <a:latin typeface="Tahoma" pitchFamily="34" charset="0"/>
              </a:rPr>
              <a:t>+</a:t>
            </a:r>
            <a:endParaRPr lang="es-ES" sz="2400" b="1">
              <a:latin typeface="Tahoma" pitchFamily="34" charset="0"/>
            </a:endParaRPr>
          </a:p>
        </p:txBody>
      </p:sp>
      <p:sp>
        <p:nvSpPr>
          <p:cNvPr id="87048" name="Rectangle 22"/>
          <p:cNvSpPr>
            <a:spLocks noChangeArrowheads="1"/>
          </p:cNvSpPr>
          <p:nvPr/>
        </p:nvSpPr>
        <p:spPr bwMode="auto">
          <a:xfrm>
            <a:off x="5148263" y="2565400"/>
            <a:ext cx="3240087" cy="431800"/>
          </a:xfrm>
          <a:prstGeom prst="rect">
            <a:avLst/>
          </a:prstGeom>
          <a:noFill/>
          <a:ln w="9525">
            <a:noFill/>
            <a:miter lim="800000"/>
            <a:headEnd/>
            <a:tailEnd/>
          </a:ln>
        </p:spPr>
        <p:txBody>
          <a:bodyPr wrap="none" anchor="ctr"/>
          <a:lstStyle/>
          <a:p>
            <a:pPr algn="ctr"/>
            <a:r>
              <a:rPr lang="es-MX" sz="2400" b="1">
                <a:latin typeface="Tahoma" pitchFamily="34" charset="0"/>
              </a:rPr>
              <a:t>=</a:t>
            </a:r>
            <a:endParaRPr lang="es-ES" sz="2400" b="1">
              <a:latin typeface="Tahoma" pitchFamily="34" charset="0"/>
            </a:endParaRPr>
          </a:p>
        </p:txBody>
      </p:sp>
      <p:sp>
        <p:nvSpPr>
          <p:cNvPr id="87049" name="Rectangle 23"/>
          <p:cNvSpPr>
            <a:spLocks noChangeArrowheads="1"/>
          </p:cNvSpPr>
          <p:nvPr/>
        </p:nvSpPr>
        <p:spPr bwMode="auto">
          <a:xfrm>
            <a:off x="5148263" y="3789363"/>
            <a:ext cx="3240087" cy="431800"/>
          </a:xfrm>
          <a:prstGeom prst="rect">
            <a:avLst/>
          </a:prstGeom>
          <a:noFill/>
          <a:ln w="9525">
            <a:noFill/>
            <a:miter lim="800000"/>
            <a:headEnd/>
            <a:tailEnd/>
          </a:ln>
        </p:spPr>
        <p:txBody>
          <a:bodyPr wrap="none" anchor="ctr"/>
          <a:lstStyle/>
          <a:p>
            <a:pPr algn="ctr"/>
            <a:r>
              <a:rPr lang="es-MX" sz="2400" b="1">
                <a:latin typeface="Tahoma" pitchFamily="34" charset="0"/>
              </a:rPr>
              <a:t>+</a:t>
            </a:r>
            <a:endParaRPr lang="es-ES" sz="2400" b="1">
              <a:latin typeface="Tahoma" pitchFamily="34" charset="0"/>
            </a:endParaRPr>
          </a:p>
        </p:txBody>
      </p:sp>
      <p:sp>
        <p:nvSpPr>
          <p:cNvPr id="87050" name="Rectangle 24"/>
          <p:cNvSpPr>
            <a:spLocks noChangeArrowheads="1"/>
          </p:cNvSpPr>
          <p:nvPr/>
        </p:nvSpPr>
        <p:spPr bwMode="auto">
          <a:xfrm>
            <a:off x="5148263" y="4294188"/>
            <a:ext cx="3240087" cy="647700"/>
          </a:xfrm>
          <a:prstGeom prst="rect">
            <a:avLst/>
          </a:prstGeom>
          <a:noFill/>
          <a:ln w="9525">
            <a:solidFill>
              <a:schemeClr val="tx1"/>
            </a:solidFill>
            <a:miter lim="800000"/>
            <a:headEnd/>
            <a:tailEnd/>
          </a:ln>
        </p:spPr>
        <p:txBody>
          <a:bodyPr wrap="none" anchor="ctr"/>
          <a:lstStyle/>
          <a:p>
            <a:pPr algn="ctr"/>
            <a:r>
              <a:rPr lang="es-MX">
                <a:latin typeface="Tahoma" pitchFamily="34" charset="0"/>
              </a:rPr>
              <a:t>GASTOS INDIRECTOS</a:t>
            </a:r>
            <a:endParaRPr lang="es-ES">
              <a:latin typeface="Tahoma" pitchFamily="34" charset="0"/>
            </a:endParaRPr>
          </a:p>
        </p:txBody>
      </p:sp>
      <p:sp>
        <p:nvSpPr>
          <p:cNvPr id="87051" name="Rectangle 25"/>
          <p:cNvSpPr>
            <a:spLocks noChangeArrowheads="1"/>
          </p:cNvSpPr>
          <p:nvPr/>
        </p:nvSpPr>
        <p:spPr bwMode="auto">
          <a:xfrm>
            <a:off x="5148263" y="5013325"/>
            <a:ext cx="3240087" cy="431800"/>
          </a:xfrm>
          <a:prstGeom prst="rect">
            <a:avLst/>
          </a:prstGeom>
          <a:noFill/>
          <a:ln w="9525">
            <a:noFill/>
            <a:miter lim="800000"/>
            <a:headEnd/>
            <a:tailEnd/>
          </a:ln>
        </p:spPr>
        <p:txBody>
          <a:bodyPr wrap="none" anchor="ctr"/>
          <a:lstStyle/>
          <a:p>
            <a:pPr algn="ctr"/>
            <a:r>
              <a:rPr lang="es-MX" sz="2400" b="1">
                <a:latin typeface="Tahoma" pitchFamily="34" charset="0"/>
              </a:rPr>
              <a:t>=</a:t>
            </a:r>
            <a:endParaRPr lang="es-ES" sz="2400" b="1">
              <a:latin typeface="Tahoma" pitchFamily="34" charset="0"/>
            </a:endParaRPr>
          </a:p>
        </p:txBody>
      </p:sp>
      <p:sp>
        <p:nvSpPr>
          <p:cNvPr id="87052" name="AutoShape 26"/>
          <p:cNvSpPr>
            <a:spLocks/>
          </p:cNvSpPr>
          <p:nvPr/>
        </p:nvSpPr>
        <p:spPr bwMode="auto">
          <a:xfrm>
            <a:off x="3851275" y="692150"/>
            <a:ext cx="433388" cy="5400675"/>
          </a:xfrm>
          <a:prstGeom prst="leftBracket">
            <a:avLst>
              <a:gd name="adj" fmla="val 103846"/>
            </a:avLst>
          </a:prstGeom>
          <a:noFill/>
          <a:ln w="9525">
            <a:solidFill>
              <a:schemeClr val="tx1"/>
            </a:solidFill>
            <a:round/>
            <a:headEnd/>
            <a:tailEnd/>
          </a:ln>
        </p:spPr>
        <p:txBody>
          <a:bodyPr wrap="none" anchor="ctr"/>
          <a:lstStyle/>
          <a:p>
            <a:endParaRPr lang="es-MX"/>
          </a:p>
        </p:txBody>
      </p:sp>
    </p:spTree>
  </p:cSld>
  <p:clrMapOvr>
    <a:masterClrMapping/>
  </p:clrMapOvr>
  <p:transition>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ChangeArrowheads="1"/>
          </p:cNvSpPr>
          <p:nvPr/>
        </p:nvSpPr>
        <p:spPr bwMode="auto">
          <a:xfrm>
            <a:off x="973138" y="1844675"/>
            <a:ext cx="2374900" cy="3024188"/>
          </a:xfrm>
          <a:prstGeom prst="rect">
            <a:avLst/>
          </a:prstGeom>
          <a:noFill/>
          <a:ln w="9525">
            <a:solidFill>
              <a:schemeClr val="tx1"/>
            </a:solidFill>
            <a:miter lim="800000"/>
            <a:headEnd/>
            <a:tailEnd/>
          </a:ln>
        </p:spPr>
        <p:txBody>
          <a:bodyPr wrap="none" anchor="ctr"/>
          <a:lstStyle/>
          <a:p>
            <a:pPr algn="ctr"/>
            <a:r>
              <a:rPr lang="es-MX" b="1">
                <a:latin typeface="Tahoma" pitchFamily="34" charset="0"/>
              </a:rPr>
              <a:t>SECUENCIA</a:t>
            </a:r>
          </a:p>
          <a:p>
            <a:pPr algn="ctr"/>
            <a:endParaRPr lang="es-MX" b="1">
              <a:latin typeface="Tahoma" pitchFamily="34" charset="0"/>
            </a:endParaRPr>
          </a:p>
          <a:p>
            <a:pPr algn="ctr"/>
            <a:r>
              <a:rPr lang="es-MX" b="1">
                <a:latin typeface="Tahoma" pitchFamily="34" charset="0"/>
              </a:rPr>
              <a:t>DEL</a:t>
            </a:r>
          </a:p>
          <a:p>
            <a:pPr algn="ctr"/>
            <a:endParaRPr lang="es-MX" b="1">
              <a:latin typeface="Tahoma" pitchFamily="34" charset="0"/>
            </a:endParaRPr>
          </a:p>
          <a:p>
            <a:pPr algn="ctr"/>
            <a:r>
              <a:rPr lang="es-MX" b="1">
                <a:latin typeface="Tahoma" pitchFamily="34" charset="0"/>
              </a:rPr>
              <a:t>COSTO</a:t>
            </a:r>
          </a:p>
        </p:txBody>
      </p:sp>
      <p:sp>
        <p:nvSpPr>
          <p:cNvPr id="88067" name="Rectangle 3"/>
          <p:cNvSpPr>
            <a:spLocks noChangeArrowheads="1"/>
          </p:cNvSpPr>
          <p:nvPr/>
        </p:nvSpPr>
        <p:spPr bwMode="auto">
          <a:xfrm>
            <a:off x="5148263" y="549275"/>
            <a:ext cx="3240087" cy="647700"/>
          </a:xfrm>
          <a:prstGeom prst="rect">
            <a:avLst/>
          </a:prstGeom>
          <a:noFill/>
          <a:ln w="9525">
            <a:solidFill>
              <a:schemeClr val="tx1"/>
            </a:solidFill>
            <a:miter lim="800000"/>
            <a:headEnd/>
            <a:tailEnd/>
          </a:ln>
        </p:spPr>
        <p:txBody>
          <a:bodyPr wrap="none" anchor="ctr"/>
          <a:lstStyle/>
          <a:p>
            <a:pPr algn="ctr"/>
            <a:r>
              <a:rPr lang="es-MX">
                <a:latin typeface="Tahoma" pitchFamily="34" charset="0"/>
              </a:rPr>
              <a:t>ALMACEN DE</a:t>
            </a:r>
          </a:p>
          <a:p>
            <a:pPr algn="ctr"/>
            <a:r>
              <a:rPr lang="es-MX">
                <a:latin typeface="Tahoma" pitchFamily="34" charset="0"/>
              </a:rPr>
              <a:t>MATERIA PRIMA</a:t>
            </a:r>
            <a:endParaRPr lang="es-ES">
              <a:latin typeface="Tahoma" pitchFamily="34" charset="0"/>
            </a:endParaRPr>
          </a:p>
        </p:txBody>
      </p:sp>
      <p:sp>
        <p:nvSpPr>
          <p:cNvPr id="88068" name="Rectangle 4"/>
          <p:cNvSpPr>
            <a:spLocks noChangeArrowheads="1"/>
          </p:cNvSpPr>
          <p:nvPr/>
        </p:nvSpPr>
        <p:spPr bwMode="auto">
          <a:xfrm>
            <a:off x="5148263" y="2276475"/>
            <a:ext cx="3240087" cy="647700"/>
          </a:xfrm>
          <a:prstGeom prst="rect">
            <a:avLst/>
          </a:prstGeom>
          <a:noFill/>
          <a:ln w="9525">
            <a:solidFill>
              <a:schemeClr val="tx1"/>
            </a:solidFill>
            <a:miter lim="800000"/>
            <a:headEnd/>
            <a:tailEnd/>
          </a:ln>
        </p:spPr>
        <p:txBody>
          <a:bodyPr wrap="none" anchor="ctr"/>
          <a:lstStyle/>
          <a:p>
            <a:pPr algn="ctr"/>
            <a:r>
              <a:rPr lang="es-MX">
                <a:latin typeface="Tahoma" pitchFamily="34" charset="0"/>
              </a:rPr>
              <a:t>ALMACEN DE </a:t>
            </a:r>
          </a:p>
          <a:p>
            <a:pPr algn="ctr"/>
            <a:r>
              <a:rPr lang="es-MX">
                <a:latin typeface="Tahoma" pitchFamily="34" charset="0"/>
              </a:rPr>
              <a:t>PRODUCCION EN PROCESO</a:t>
            </a:r>
            <a:endParaRPr lang="es-ES">
              <a:latin typeface="Tahoma" pitchFamily="34" charset="0"/>
            </a:endParaRPr>
          </a:p>
        </p:txBody>
      </p:sp>
      <p:sp>
        <p:nvSpPr>
          <p:cNvPr id="88069" name="Rectangle 5"/>
          <p:cNvSpPr>
            <a:spLocks noChangeArrowheads="1"/>
          </p:cNvSpPr>
          <p:nvPr/>
        </p:nvSpPr>
        <p:spPr bwMode="auto">
          <a:xfrm>
            <a:off x="5148263" y="3860800"/>
            <a:ext cx="3240087" cy="647700"/>
          </a:xfrm>
          <a:prstGeom prst="rect">
            <a:avLst/>
          </a:prstGeom>
          <a:noFill/>
          <a:ln w="9525">
            <a:solidFill>
              <a:schemeClr val="tx1"/>
            </a:solidFill>
            <a:miter lim="800000"/>
            <a:headEnd/>
            <a:tailEnd/>
          </a:ln>
        </p:spPr>
        <p:txBody>
          <a:bodyPr wrap="none" anchor="ctr"/>
          <a:lstStyle/>
          <a:p>
            <a:pPr algn="ctr"/>
            <a:r>
              <a:rPr lang="es-MX">
                <a:latin typeface="Tahoma" pitchFamily="34" charset="0"/>
              </a:rPr>
              <a:t>ALMACEN DE </a:t>
            </a:r>
          </a:p>
          <a:p>
            <a:pPr algn="ctr"/>
            <a:r>
              <a:rPr lang="es-MX">
                <a:latin typeface="Tahoma" pitchFamily="34" charset="0"/>
              </a:rPr>
              <a:t>PRODUCTO TERMINADO</a:t>
            </a:r>
            <a:endParaRPr lang="es-ES">
              <a:latin typeface="Tahoma" pitchFamily="34" charset="0"/>
            </a:endParaRPr>
          </a:p>
        </p:txBody>
      </p:sp>
      <p:sp>
        <p:nvSpPr>
          <p:cNvPr id="88070" name="Rectangle 10"/>
          <p:cNvSpPr>
            <a:spLocks noChangeArrowheads="1"/>
          </p:cNvSpPr>
          <p:nvPr/>
        </p:nvSpPr>
        <p:spPr bwMode="auto">
          <a:xfrm>
            <a:off x="5148263" y="5445125"/>
            <a:ext cx="3240087" cy="647700"/>
          </a:xfrm>
          <a:prstGeom prst="rect">
            <a:avLst/>
          </a:prstGeom>
          <a:noFill/>
          <a:ln w="9525">
            <a:solidFill>
              <a:schemeClr val="tx1"/>
            </a:solidFill>
            <a:miter lim="800000"/>
            <a:headEnd/>
            <a:tailEnd/>
          </a:ln>
        </p:spPr>
        <p:txBody>
          <a:bodyPr wrap="none" anchor="ctr"/>
          <a:lstStyle/>
          <a:p>
            <a:pPr algn="ctr"/>
            <a:r>
              <a:rPr lang="es-MX">
                <a:latin typeface="Tahoma" pitchFamily="34" charset="0"/>
              </a:rPr>
              <a:t>COSTO DE LO VENDIDO</a:t>
            </a:r>
            <a:endParaRPr lang="es-ES">
              <a:latin typeface="Tahoma" pitchFamily="34" charset="0"/>
            </a:endParaRPr>
          </a:p>
        </p:txBody>
      </p:sp>
      <p:sp>
        <p:nvSpPr>
          <p:cNvPr id="88071" name="Line 14"/>
          <p:cNvSpPr>
            <a:spLocks noChangeShapeType="1"/>
          </p:cNvSpPr>
          <p:nvPr/>
        </p:nvSpPr>
        <p:spPr bwMode="auto">
          <a:xfrm flipV="1">
            <a:off x="3348038" y="908050"/>
            <a:ext cx="1511300" cy="1728788"/>
          </a:xfrm>
          <a:prstGeom prst="line">
            <a:avLst/>
          </a:prstGeom>
          <a:noFill/>
          <a:ln w="76200" cmpd="tri">
            <a:solidFill>
              <a:schemeClr val="tx1"/>
            </a:solidFill>
            <a:round/>
            <a:headEnd/>
            <a:tailEnd type="triangle" w="med" len="med"/>
          </a:ln>
        </p:spPr>
        <p:txBody>
          <a:bodyPr/>
          <a:lstStyle/>
          <a:p>
            <a:endParaRPr lang="es-ES"/>
          </a:p>
        </p:txBody>
      </p:sp>
      <p:sp>
        <p:nvSpPr>
          <p:cNvPr id="88072" name="Line 15"/>
          <p:cNvSpPr>
            <a:spLocks noChangeShapeType="1"/>
          </p:cNvSpPr>
          <p:nvPr/>
        </p:nvSpPr>
        <p:spPr bwMode="auto">
          <a:xfrm>
            <a:off x="6804025" y="1268413"/>
            <a:ext cx="0" cy="936625"/>
          </a:xfrm>
          <a:prstGeom prst="line">
            <a:avLst/>
          </a:prstGeom>
          <a:noFill/>
          <a:ln w="57150" cap="rnd" cmpd="thickThin">
            <a:solidFill>
              <a:schemeClr val="tx1"/>
            </a:solidFill>
            <a:prstDash val="sysDot"/>
            <a:round/>
            <a:headEnd/>
            <a:tailEnd type="triangle" w="med" len="med"/>
          </a:ln>
        </p:spPr>
        <p:txBody>
          <a:bodyPr/>
          <a:lstStyle/>
          <a:p>
            <a:endParaRPr lang="es-ES"/>
          </a:p>
        </p:txBody>
      </p:sp>
      <p:sp>
        <p:nvSpPr>
          <p:cNvPr id="88073" name="Line 16"/>
          <p:cNvSpPr>
            <a:spLocks noChangeShapeType="1"/>
          </p:cNvSpPr>
          <p:nvPr/>
        </p:nvSpPr>
        <p:spPr bwMode="auto">
          <a:xfrm>
            <a:off x="6804025" y="2924175"/>
            <a:ext cx="0" cy="936625"/>
          </a:xfrm>
          <a:prstGeom prst="line">
            <a:avLst/>
          </a:prstGeom>
          <a:noFill/>
          <a:ln w="57150" cap="rnd" cmpd="thickThin">
            <a:solidFill>
              <a:schemeClr val="tx1"/>
            </a:solidFill>
            <a:prstDash val="sysDot"/>
            <a:round/>
            <a:headEnd/>
            <a:tailEnd type="triangle" w="med" len="med"/>
          </a:ln>
        </p:spPr>
        <p:txBody>
          <a:bodyPr/>
          <a:lstStyle/>
          <a:p>
            <a:endParaRPr lang="es-ES"/>
          </a:p>
        </p:txBody>
      </p:sp>
      <p:sp>
        <p:nvSpPr>
          <p:cNvPr id="88074" name="Line 17"/>
          <p:cNvSpPr>
            <a:spLocks noChangeShapeType="1"/>
          </p:cNvSpPr>
          <p:nvPr/>
        </p:nvSpPr>
        <p:spPr bwMode="auto">
          <a:xfrm>
            <a:off x="6804025" y="4508500"/>
            <a:ext cx="0" cy="936625"/>
          </a:xfrm>
          <a:prstGeom prst="line">
            <a:avLst/>
          </a:prstGeom>
          <a:noFill/>
          <a:ln w="57150" cap="rnd" cmpd="thickThin">
            <a:solidFill>
              <a:schemeClr val="tx1"/>
            </a:solidFill>
            <a:prstDash val="sysDot"/>
            <a:round/>
            <a:headEnd/>
            <a:tailEnd type="triangle" w="med" len="med"/>
          </a:ln>
        </p:spPr>
        <p:txBody>
          <a:bodyPr/>
          <a:lstStyle/>
          <a:p>
            <a:endParaRPr lang="es-ES"/>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4243" name="Rectangle 3"/>
          <p:cNvSpPr>
            <a:spLocks noGrp="1" noChangeArrowheads="1"/>
          </p:cNvSpPr>
          <p:nvPr>
            <p:ph idx="1"/>
          </p:nvPr>
        </p:nvSpPr>
        <p:spPr>
          <a:xfrm>
            <a:off x="539750" y="1268413"/>
            <a:ext cx="8229600" cy="5589587"/>
          </a:xfrm>
        </p:spPr>
        <p:txBody>
          <a:bodyPr/>
          <a:lstStyle/>
          <a:p>
            <a:pPr>
              <a:lnSpc>
                <a:spcPct val="90000"/>
              </a:lnSpc>
              <a:buFont typeface="Wingdings" pitchFamily="2" charset="2"/>
              <a:buNone/>
            </a:pPr>
            <a:r>
              <a:rPr lang="es-ES" sz="2400" u="sng" dirty="0"/>
              <a:t>Primera evaluación </a:t>
            </a:r>
            <a:endParaRPr lang="es-ES" sz="2400" dirty="0"/>
          </a:p>
          <a:p>
            <a:pPr>
              <a:lnSpc>
                <a:spcPct val="90000"/>
              </a:lnSpc>
              <a:buNone/>
            </a:pPr>
            <a:r>
              <a:rPr lang="es-ES" sz="2400" dirty="0" smtClean="0"/>
              <a:t>35% </a:t>
            </a:r>
            <a:r>
              <a:rPr lang="es-ES" sz="2400" dirty="0"/>
              <a:t>EXAMEN ESCRITO (comprende primera, inicio de la segunda)</a:t>
            </a:r>
          </a:p>
          <a:p>
            <a:pPr>
              <a:lnSpc>
                <a:spcPct val="90000"/>
              </a:lnSpc>
              <a:buNone/>
            </a:pPr>
            <a:r>
              <a:rPr lang="es-ES" sz="2400" dirty="0" smtClean="0"/>
              <a:t>35% PRACTICAS  </a:t>
            </a:r>
            <a:endParaRPr lang="es-ES" sz="2400" dirty="0"/>
          </a:p>
          <a:p>
            <a:pPr>
              <a:lnSpc>
                <a:spcPct val="90000"/>
              </a:lnSpc>
              <a:buNone/>
            </a:pPr>
            <a:r>
              <a:rPr lang="es-ES" sz="2400" dirty="0" smtClean="0"/>
              <a:t>30% </a:t>
            </a:r>
            <a:r>
              <a:rPr lang="es-ES" sz="2400" dirty="0"/>
              <a:t>TRABAJOS </a:t>
            </a:r>
            <a:r>
              <a:rPr lang="es-ES" sz="2400" dirty="0" smtClean="0"/>
              <a:t>Y PARTICIPCIONES EN PRACTICAS  </a:t>
            </a:r>
            <a:endParaRPr lang="es-ES" sz="2400" u="sng" dirty="0"/>
          </a:p>
          <a:p>
            <a:pPr>
              <a:lnSpc>
                <a:spcPct val="90000"/>
              </a:lnSpc>
              <a:buFont typeface="Wingdings" pitchFamily="2" charset="2"/>
              <a:buNone/>
            </a:pPr>
            <a:r>
              <a:rPr lang="es-ES" sz="2400" u="sng" dirty="0"/>
              <a:t>Segunda evaluación </a:t>
            </a:r>
            <a:endParaRPr lang="es-ES" sz="2400" dirty="0"/>
          </a:p>
          <a:p>
            <a:pPr>
              <a:lnSpc>
                <a:spcPct val="90000"/>
              </a:lnSpc>
              <a:buNone/>
            </a:pPr>
            <a:r>
              <a:rPr lang="es-ES" sz="2400" dirty="0" smtClean="0"/>
              <a:t>45 </a:t>
            </a:r>
            <a:r>
              <a:rPr lang="es-ES" sz="2400" dirty="0"/>
              <a:t>% EXAMEN ESCRITO (comprende la segunda y tercera)</a:t>
            </a:r>
          </a:p>
          <a:p>
            <a:pPr>
              <a:lnSpc>
                <a:spcPct val="90000"/>
              </a:lnSpc>
              <a:buNone/>
            </a:pPr>
            <a:r>
              <a:rPr lang="es-ES" sz="2400" dirty="0"/>
              <a:t>15 % PARTICIPACIÓN EN </a:t>
            </a:r>
            <a:r>
              <a:rPr lang="es-ES" sz="2400" dirty="0" smtClean="0"/>
              <a:t>PRACTICAS  </a:t>
            </a:r>
            <a:endParaRPr lang="es-ES" sz="2400" dirty="0"/>
          </a:p>
          <a:p>
            <a:pPr>
              <a:lnSpc>
                <a:spcPct val="90000"/>
              </a:lnSpc>
              <a:buNone/>
            </a:pPr>
            <a:r>
              <a:rPr lang="es-ES" sz="2400" dirty="0"/>
              <a:t>20 % TRABAJOS E INVESTIGACIONES </a:t>
            </a:r>
          </a:p>
          <a:p>
            <a:pPr>
              <a:lnSpc>
                <a:spcPct val="90000"/>
              </a:lnSpc>
              <a:buNone/>
            </a:pPr>
            <a:r>
              <a:rPr lang="es-ES" sz="2400" dirty="0" smtClean="0"/>
              <a:t>20 </a:t>
            </a:r>
            <a:r>
              <a:rPr lang="es-ES" sz="2400" dirty="0"/>
              <a:t>% </a:t>
            </a:r>
            <a:r>
              <a:rPr lang="es-ES" sz="2400" dirty="0" smtClean="0"/>
              <a:t>EXPOSICIÓN (10 presentación 10 contenido)</a:t>
            </a:r>
            <a:endParaRPr lang="es-ES" sz="2400" u="sng" dirty="0"/>
          </a:p>
          <a:p>
            <a:pPr>
              <a:lnSpc>
                <a:spcPct val="90000"/>
              </a:lnSpc>
              <a:buFont typeface="Wingdings" pitchFamily="2" charset="2"/>
              <a:buNone/>
            </a:pPr>
            <a:r>
              <a:rPr lang="es-ES" sz="2400" u="sng" dirty="0"/>
              <a:t>DEPARTAMENTAL </a:t>
            </a:r>
            <a:endParaRPr lang="es-ES" sz="2400" dirty="0"/>
          </a:p>
          <a:p>
            <a:pPr>
              <a:lnSpc>
                <a:spcPct val="90000"/>
              </a:lnSpc>
              <a:buNone/>
            </a:pPr>
            <a:r>
              <a:rPr lang="es-ES" sz="2400" dirty="0"/>
              <a:t>EXAMEN ESCRITO (comprenden de la primera a la tercera unidad)</a:t>
            </a:r>
          </a:p>
        </p:txBody>
      </p:sp>
      <p:sp>
        <p:nvSpPr>
          <p:cNvPr id="394244" name="WordArt 4"/>
          <p:cNvSpPr>
            <a:spLocks noChangeArrowheads="1" noChangeShapeType="1" noTextEdit="1"/>
          </p:cNvSpPr>
          <p:nvPr/>
        </p:nvSpPr>
        <p:spPr bwMode="auto">
          <a:xfrm>
            <a:off x="1908175" y="260350"/>
            <a:ext cx="4535488" cy="792163"/>
          </a:xfrm>
          <a:prstGeom prst="rect">
            <a:avLst/>
          </a:prstGeom>
        </p:spPr>
        <p:txBody>
          <a:bodyPr wrap="none" fromWordArt="1">
            <a:prstTxWarp prst="textPlain">
              <a:avLst>
                <a:gd name="adj" fmla="val 50000"/>
              </a:avLst>
            </a:prstTxWarp>
          </a:bodyPr>
          <a:lstStyle/>
          <a:p>
            <a:pPr algn="ctr"/>
            <a:r>
              <a:rPr lang="es-MX" sz="3600" kern="10">
                <a:ln w="9525">
                  <a:solidFill>
                    <a:srgbClr val="FF9933"/>
                  </a:solidFill>
                  <a:round/>
                  <a:headEnd/>
                  <a:tailEnd/>
                </a:ln>
                <a:solidFill>
                  <a:srgbClr val="FF9933"/>
                </a:solidFill>
                <a:effectLst>
                  <a:outerShdw dist="35921" dir="2700000" algn="ctr" rotWithShape="0">
                    <a:srgbClr val="C0C0C0">
                      <a:alpha val="80000"/>
                    </a:srgbClr>
                  </a:outerShdw>
                </a:effectLst>
                <a:latin typeface="Impact"/>
              </a:rPr>
              <a:t>EVAULACION</a:t>
            </a:r>
          </a:p>
        </p:txBody>
      </p:sp>
    </p:spTree>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ChangeArrowheads="1"/>
          </p:cNvSpPr>
          <p:nvPr/>
        </p:nvSpPr>
        <p:spPr bwMode="auto">
          <a:xfrm>
            <a:off x="468313" y="1054100"/>
            <a:ext cx="1223962" cy="936625"/>
          </a:xfrm>
          <a:prstGeom prst="rect">
            <a:avLst/>
          </a:prstGeom>
          <a:noFill/>
          <a:ln w="9525">
            <a:noFill/>
            <a:miter lim="800000"/>
            <a:headEnd/>
            <a:tailEnd/>
          </a:ln>
        </p:spPr>
        <p:txBody>
          <a:bodyPr wrap="none" anchor="ctr"/>
          <a:lstStyle/>
          <a:p>
            <a:pPr algn="ctr"/>
            <a:r>
              <a:rPr lang="es-MX" b="1">
                <a:latin typeface="Tahoma" pitchFamily="34" charset="0"/>
              </a:rPr>
              <a:t>sistema</a:t>
            </a:r>
          </a:p>
        </p:txBody>
      </p:sp>
      <p:sp>
        <p:nvSpPr>
          <p:cNvPr id="89091" name="Rectangle 3"/>
          <p:cNvSpPr>
            <a:spLocks noChangeArrowheads="1"/>
          </p:cNvSpPr>
          <p:nvPr/>
        </p:nvSpPr>
        <p:spPr bwMode="auto">
          <a:xfrm>
            <a:off x="323850" y="2349500"/>
            <a:ext cx="1655763" cy="1008063"/>
          </a:xfrm>
          <a:prstGeom prst="rect">
            <a:avLst/>
          </a:prstGeom>
          <a:noFill/>
          <a:ln w="9525">
            <a:noFill/>
            <a:miter lim="800000"/>
            <a:headEnd/>
            <a:tailEnd/>
          </a:ln>
        </p:spPr>
        <p:txBody>
          <a:bodyPr wrap="none" anchor="ctr"/>
          <a:lstStyle/>
          <a:p>
            <a:pPr algn="ctr"/>
            <a:r>
              <a:rPr lang="es-MX" b="1">
                <a:latin typeface="Tahoma" pitchFamily="34" charset="0"/>
              </a:rPr>
              <a:t>procedimiento</a:t>
            </a:r>
          </a:p>
        </p:txBody>
      </p:sp>
      <p:sp>
        <p:nvSpPr>
          <p:cNvPr id="89092" name="Rectangle 4"/>
          <p:cNvSpPr>
            <a:spLocks noChangeArrowheads="1"/>
          </p:cNvSpPr>
          <p:nvPr/>
        </p:nvSpPr>
        <p:spPr bwMode="auto">
          <a:xfrm>
            <a:off x="468313" y="3789363"/>
            <a:ext cx="1223962" cy="936625"/>
          </a:xfrm>
          <a:prstGeom prst="rect">
            <a:avLst/>
          </a:prstGeom>
          <a:noFill/>
          <a:ln w="9525">
            <a:noFill/>
            <a:miter lim="800000"/>
            <a:headEnd/>
            <a:tailEnd/>
          </a:ln>
        </p:spPr>
        <p:txBody>
          <a:bodyPr wrap="none" anchor="ctr"/>
          <a:lstStyle/>
          <a:p>
            <a:pPr algn="ctr"/>
            <a:r>
              <a:rPr lang="es-MX" b="1">
                <a:latin typeface="Tahoma" pitchFamily="34" charset="0"/>
              </a:rPr>
              <a:t>técnica</a:t>
            </a:r>
          </a:p>
        </p:txBody>
      </p:sp>
      <p:sp>
        <p:nvSpPr>
          <p:cNvPr id="89093" name="Rectangle 5"/>
          <p:cNvSpPr>
            <a:spLocks noChangeArrowheads="1"/>
          </p:cNvSpPr>
          <p:nvPr/>
        </p:nvSpPr>
        <p:spPr bwMode="auto">
          <a:xfrm>
            <a:off x="468313" y="5229225"/>
            <a:ext cx="1223962" cy="936625"/>
          </a:xfrm>
          <a:prstGeom prst="rect">
            <a:avLst/>
          </a:prstGeom>
          <a:noFill/>
          <a:ln w="9525">
            <a:noFill/>
            <a:miter lim="800000"/>
            <a:headEnd/>
            <a:tailEnd/>
          </a:ln>
        </p:spPr>
        <p:txBody>
          <a:bodyPr wrap="none" anchor="ctr"/>
          <a:lstStyle/>
          <a:p>
            <a:pPr algn="ctr"/>
            <a:r>
              <a:rPr lang="es-MX" b="1">
                <a:latin typeface="Tahoma" pitchFamily="34" charset="0"/>
              </a:rPr>
              <a:t>método</a:t>
            </a:r>
          </a:p>
        </p:txBody>
      </p:sp>
      <p:sp>
        <p:nvSpPr>
          <p:cNvPr id="89094" name="AutoShape 6"/>
          <p:cNvSpPr>
            <a:spLocks/>
          </p:cNvSpPr>
          <p:nvPr/>
        </p:nvSpPr>
        <p:spPr bwMode="auto">
          <a:xfrm>
            <a:off x="2052638" y="981075"/>
            <a:ext cx="215900" cy="1152525"/>
          </a:xfrm>
          <a:prstGeom prst="leftBrace">
            <a:avLst>
              <a:gd name="adj1" fmla="val 44485"/>
              <a:gd name="adj2" fmla="val 50000"/>
            </a:avLst>
          </a:prstGeom>
          <a:noFill/>
          <a:ln w="9525">
            <a:solidFill>
              <a:schemeClr val="tx1"/>
            </a:solidFill>
            <a:round/>
            <a:headEnd/>
            <a:tailEnd/>
          </a:ln>
        </p:spPr>
        <p:txBody>
          <a:bodyPr wrap="none" anchor="ctr"/>
          <a:lstStyle/>
          <a:p>
            <a:endParaRPr lang="es-MX"/>
          </a:p>
        </p:txBody>
      </p:sp>
      <p:sp>
        <p:nvSpPr>
          <p:cNvPr id="89095" name="Rectangle 7"/>
          <p:cNvSpPr>
            <a:spLocks noChangeArrowheads="1"/>
          </p:cNvSpPr>
          <p:nvPr/>
        </p:nvSpPr>
        <p:spPr bwMode="auto">
          <a:xfrm>
            <a:off x="2844800" y="1054100"/>
            <a:ext cx="5400675" cy="936625"/>
          </a:xfrm>
          <a:prstGeom prst="rect">
            <a:avLst/>
          </a:prstGeom>
          <a:noFill/>
          <a:ln w="9525">
            <a:noFill/>
            <a:miter lim="800000"/>
            <a:headEnd/>
            <a:tailEnd/>
          </a:ln>
        </p:spPr>
        <p:txBody>
          <a:bodyPr wrap="none" anchor="ctr"/>
          <a:lstStyle/>
          <a:p>
            <a:pPr algn="ctr"/>
            <a:r>
              <a:rPr lang="es-MX" b="1">
                <a:latin typeface="Tahoma" pitchFamily="34" charset="0"/>
              </a:rPr>
              <a:t>Conjunto de procedimientos, técnicas y métodos </a:t>
            </a:r>
          </a:p>
        </p:txBody>
      </p:sp>
      <p:sp>
        <p:nvSpPr>
          <p:cNvPr id="89096" name="Rectangle 8"/>
          <p:cNvSpPr>
            <a:spLocks noChangeArrowheads="1"/>
          </p:cNvSpPr>
          <p:nvPr/>
        </p:nvSpPr>
        <p:spPr bwMode="auto">
          <a:xfrm>
            <a:off x="2916238" y="2349500"/>
            <a:ext cx="5400675" cy="936625"/>
          </a:xfrm>
          <a:prstGeom prst="rect">
            <a:avLst/>
          </a:prstGeom>
          <a:noFill/>
          <a:ln w="9525">
            <a:noFill/>
            <a:miter lim="800000"/>
            <a:headEnd/>
            <a:tailEnd/>
          </a:ln>
        </p:spPr>
        <p:txBody>
          <a:bodyPr wrap="none" anchor="ctr"/>
          <a:lstStyle/>
          <a:p>
            <a:pPr algn="ctr"/>
            <a:r>
              <a:rPr lang="es-MX" b="1">
                <a:latin typeface="Tahoma" pitchFamily="34" charset="0"/>
              </a:rPr>
              <a:t>Secuencia metodológica y ordenada a llevar algo a cabo</a:t>
            </a:r>
          </a:p>
        </p:txBody>
      </p:sp>
      <p:sp>
        <p:nvSpPr>
          <p:cNvPr id="89097" name="Rectangle 9"/>
          <p:cNvSpPr>
            <a:spLocks noChangeArrowheads="1"/>
          </p:cNvSpPr>
          <p:nvPr/>
        </p:nvSpPr>
        <p:spPr bwMode="auto">
          <a:xfrm>
            <a:off x="2844800" y="3789363"/>
            <a:ext cx="5400675" cy="936625"/>
          </a:xfrm>
          <a:prstGeom prst="rect">
            <a:avLst/>
          </a:prstGeom>
          <a:noFill/>
          <a:ln w="9525">
            <a:noFill/>
            <a:miter lim="800000"/>
            <a:headEnd/>
            <a:tailEnd/>
          </a:ln>
        </p:spPr>
        <p:txBody>
          <a:bodyPr wrap="none" anchor="ctr"/>
          <a:lstStyle/>
          <a:p>
            <a:pPr algn="ctr"/>
            <a:r>
              <a:rPr lang="es-MX" b="1">
                <a:latin typeface="Tahoma" pitchFamily="34" charset="0"/>
              </a:rPr>
              <a:t>Aplicación de lo practico</a:t>
            </a:r>
          </a:p>
        </p:txBody>
      </p:sp>
      <p:sp>
        <p:nvSpPr>
          <p:cNvPr id="89098" name="Rectangle 10"/>
          <p:cNvSpPr>
            <a:spLocks noChangeArrowheads="1"/>
          </p:cNvSpPr>
          <p:nvPr/>
        </p:nvSpPr>
        <p:spPr bwMode="auto">
          <a:xfrm>
            <a:off x="2844800" y="5157788"/>
            <a:ext cx="5400675" cy="936625"/>
          </a:xfrm>
          <a:prstGeom prst="rect">
            <a:avLst/>
          </a:prstGeom>
          <a:noFill/>
          <a:ln w="9525">
            <a:noFill/>
            <a:miter lim="800000"/>
            <a:headEnd/>
            <a:tailEnd/>
          </a:ln>
        </p:spPr>
        <p:txBody>
          <a:bodyPr wrap="none" anchor="ctr"/>
          <a:lstStyle/>
          <a:p>
            <a:pPr algn="ctr"/>
            <a:r>
              <a:rPr lang="es-MX" b="1">
                <a:latin typeface="Tahoma" pitchFamily="34" charset="0"/>
              </a:rPr>
              <a:t>Conjunto de reglas, modo razonado de actuar</a:t>
            </a:r>
          </a:p>
        </p:txBody>
      </p:sp>
      <p:sp>
        <p:nvSpPr>
          <p:cNvPr id="89099" name="AutoShape 11"/>
          <p:cNvSpPr>
            <a:spLocks/>
          </p:cNvSpPr>
          <p:nvPr/>
        </p:nvSpPr>
        <p:spPr bwMode="auto">
          <a:xfrm>
            <a:off x="2124075" y="2278063"/>
            <a:ext cx="215900" cy="1152525"/>
          </a:xfrm>
          <a:prstGeom prst="leftBrace">
            <a:avLst>
              <a:gd name="adj1" fmla="val 44485"/>
              <a:gd name="adj2" fmla="val 50000"/>
            </a:avLst>
          </a:prstGeom>
          <a:noFill/>
          <a:ln w="9525">
            <a:solidFill>
              <a:schemeClr val="tx1"/>
            </a:solidFill>
            <a:round/>
            <a:headEnd/>
            <a:tailEnd/>
          </a:ln>
        </p:spPr>
        <p:txBody>
          <a:bodyPr wrap="none" anchor="ctr"/>
          <a:lstStyle/>
          <a:p>
            <a:endParaRPr lang="es-MX"/>
          </a:p>
        </p:txBody>
      </p:sp>
      <p:sp>
        <p:nvSpPr>
          <p:cNvPr id="89100" name="AutoShape 12"/>
          <p:cNvSpPr>
            <a:spLocks/>
          </p:cNvSpPr>
          <p:nvPr/>
        </p:nvSpPr>
        <p:spPr bwMode="auto">
          <a:xfrm>
            <a:off x="2051050" y="3717925"/>
            <a:ext cx="215900" cy="1152525"/>
          </a:xfrm>
          <a:prstGeom prst="leftBrace">
            <a:avLst>
              <a:gd name="adj1" fmla="val 44485"/>
              <a:gd name="adj2" fmla="val 50000"/>
            </a:avLst>
          </a:prstGeom>
          <a:noFill/>
          <a:ln w="9525">
            <a:solidFill>
              <a:schemeClr val="tx1"/>
            </a:solidFill>
            <a:round/>
            <a:headEnd/>
            <a:tailEnd/>
          </a:ln>
        </p:spPr>
        <p:txBody>
          <a:bodyPr wrap="none" anchor="ctr"/>
          <a:lstStyle/>
          <a:p>
            <a:endParaRPr lang="es-MX"/>
          </a:p>
        </p:txBody>
      </p:sp>
      <p:sp>
        <p:nvSpPr>
          <p:cNvPr id="89101" name="AutoShape 13"/>
          <p:cNvSpPr>
            <a:spLocks/>
          </p:cNvSpPr>
          <p:nvPr/>
        </p:nvSpPr>
        <p:spPr bwMode="auto">
          <a:xfrm>
            <a:off x="2124075" y="5084763"/>
            <a:ext cx="215900" cy="1152525"/>
          </a:xfrm>
          <a:prstGeom prst="leftBrace">
            <a:avLst>
              <a:gd name="adj1" fmla="val 44485"/>
              <a:gd name="adj2" fmla="val 50000"/>
            </a:avLst>
          </a:prstGeom>
          <a:noFill/>
          <a:ln w="9525">
            <a:solidFill>
              <a:schemeClr val="tx1"/>
            </a:solidFill>
            <a:round/>
            <a:headEnd/>
            <a:tailEnd/>
          </a:ln>
        </p:spPr>
        <p:txBody>
          <a:bodyPr wrap="none" anchor="ctr"/>
          <a:lstStyle/>
          <a:p>
            <a:endParaRPr lang="es-MX"/>
          </a:p>
        </p:txBody>
      </p:sp>
    </p:spTree>
  </p:cSld>
  <p:clrMapOvr>
    <a:masterClrMapping/>
  </p:clrMapOvr>
  <p:transition>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ChangeArrowheads="1"/>
          </p:cNvSpPr>
          <p:nvPr/>
        </p:nvSpPr>
        <p:spPr bwMode="auto">
          <a:xfrm>
            <a:off x="468313" y="1054100"/>
            <a:ext cx="1223962" cy="936625"/>
          </a:xfrm>
          <a:prstGeom prst="rect">
            <a:avLst/>
          </a:prstGeom>
          <a:noFill/>
          <a:ln w="9525">
            <a:noFill/>
            <a:miter lim="800000"/>
            <a:headEnd/>
            <a:tailEnd/>
          </a:ln>
        </p:spPr>
        <p:txBody>
          <a:bodyPr wrap="none" anchor="ctr"/>
          <a:lstStyle/>
          <a:p>
            <a:pPr algn="ctr"/>
            <a:r>
              <a:rPr lang="es-MX" b="1">
                <a:latin typeface="Tahoma" pitchFamily="34" charset="0"/>
              </a:rPr>
              <a:t>sistema</a:t>
            </a:r>
          </a:p>
        </p:txBody>
      </p:sp>
      <p:sp>
        <p:nvSpPr>
          <p:cNvPr id="90115" name="Rectangle 3"/>
          <p:cNvSpPr>
            <a:spLocks noChangeArrowheads="1"/>
          </p:cNvSpPr>
          <p:nvPr/>
        </p:nvSpPr>
        <p:spPr bwMode="auto">
          <a:xfrm>
            <a:off x="323850" y="2349500"/>
            <a:ext cx="1655763" cy="1008063"/>
          </a:xfrm>
          <a:prstGeom prst="rect">
            <a:avLst/>
          </a:prstGeom>
          <a:noFill/>
          <a:ln w="9525">
            <a:noFill/>
            <a:miter lim="800000"/>
            <a:headEnd/>
            <a:tailEnd/>
          </a:ln>
        </p:spPr>
        <p:txBody>
          <a:bodyPr wrap="none" anchor="ctr"/>
          <a:lstStyle/>
          <a:p>
            <a:pPr algn="ctr"/>
            <a:r>
              <a:rPr lang="es-MX" b="1">
                <a:latin typeface="Tahoma" pitchFamily="34" charset="0"/>
              </a:rPr>
              <a:t>procedimiento</a:t>
            </a:r>
          </a:p>
        </p:txBody>
      </p:sp>
      <p:sp>
        <p:nvSpPr>
          <p:cNvPr id="90116" name="Rectangle 4"/>
          <p:cNvSpPr>
            <a:spLocks noChangeArrowheads="1"/>
          </p:cNvSpPr>
          <p:nvPr/>
        </p:nvSpPr>
        <p:spPr bwMode="auto">
          <a:xfrm>
            <a:off x="468313" y="3789363"/>
            <a:ext cx="1223962" cy="936625"/>
          </a:xfrm>
          <a:prstGeom prst="rect">
            <a:avLst/>
          </a:prstGeom>
          <a:noFill/>
          <a:ln w="9525">
            <a:noFill/>
            <a:miter lim="800000"/>
            <a:headEnd/>
            <a:tailEnd/>
          </a:ln>
        </p:spPr>
        <p:txBody>
          <a:bodyPr wrap="none" anchor="ctr"/>
          <a:lstStyle/>
          <a:p>
            <a:pPr algn="ctr"/>
            <a:r>
              <a:rPr lang="es-MX" b="1">
                <a:latin typeface="Tahoma" pitchFamily="34" charset="0"/>
              </a:rPr>
              <a:t>técnica</a:t>
            </a:r>
          </a:p>
        </p:txBody>
      </p:sp>
      <p:sp>
        <p:nvSpPr>
          <p:cNvPr id="90117" name="Rectangle 5"/>
          <p:cNvSpPr>
            <a:spLocks noChangeArrowheads="1"/>
          </p:cNvSpPr>
          <p:nvPr/>
        </p:nvSpPr>
        <p:spPr bwMode="auto">
          <a:xfrm>
            <a:off x="468313" y="5229225"/>
            <a:ext cx="1223962" cy="936625"/>
          </a:xfrm>
          <a:prstGeom prst="rect">
            <a:avLst/>
          </a:prstGeom>
          <a:noFill/>
          <a:ln w="9525">
            <a:noFill/>
            <a:miter lim="800000"/>
            <a:headEnd/>
            <a:tailEnd/>
          </a:ln>
        </p:spPr>
        <p:txBody>
          <a:bodyPr wrap="none" anchor="ctr"/>
          <a:lstStyle/>
          <a:p>
            <a:pPr algn="ctr"/>
            <a:r>
              <a:rPr lang="es-MX" b="1">
                <a:latin typeface="Tahoma" pitchFamily="34" charset="0"/>
              </a:rPr>
              <a:t>método</a:t>
            </a:r>
          </a:p>
        </p:txBody>
      </p:sp>
      <p:sp>
        <p:nvSpPr>
          <p:cNvPr id="90118" name="AutoShape 6"/>
          <p:cNvSpPr>
            <a:spLocks/>
          </p:cNvSpPr>
          <p:nvPr/>
        </p:nvSpPr>
        <p:spPr bwMode="auto">
          <a:xfrm>
            <a:off x="2052638" y="981075"/>
            <a:ext cx="215900" cy="1152525"/>
          </a:xfrm>
          <a:prstGeom prst="leftBrace">
            <a:avLst>
              <a:gd name="adj1" fmla="val 44485"/>
              <a:gd name="adj2" fmla="val 50000"/>
            </a:avLst>
          </a:prstGeom>
          <a:noFill/>
          <a:ln w="9525">
            <a:solidFill>
              <a:schemeClr val="tx1"/>
            </a:solidFill>
            <a:round/>
            <a:headEnd/>
            <a:tailEnd/>
          </a:ln>
        </p:spPr>
        <p:txBody>
          <a:bodyPr wrap="none" anchor="ctr"/>
          <a:lstStyle/>
          <a:p>
            <a:endParaRPr lang="es-MX"/>
          </a:p>
        </p:txBody>
      </p:sp>
      <p:sp>
        <p:nvSpPr>
          <p:cNvPr id="90119" name="Rectangle 7"/>
          <p:cNvSpPr>
            <a:spLocks noChangeArrowheads="1"/>
          </p:cNvSpPr>
          <p:nvPr/>
        </p:nvSpPr>
        <p:spPr bwMode="auto">
          <a:xfrm>
            <a:off x="2844800" y="1054100"/>
            <a:ext cx="5400675" cy="936625"/>
          </a:xfrm>
          <a:prstGeom prst="rect">
            <a:avLst/>
          </a:prstGeom>
          <a:noFill/>
          <a:ln w="9525">
            <a:noFill/>
            <a:miter lim="800000"/>
            <a:headEnd/>
            <a:tailEnd/>
          </a:ln>
        </p:spPr>
        <p:txBody>
          <a:bodyPr wrap="none" anchor="ctr"/>
          <a:lstStyle/>
          <a:p>
            <a:pPr algn="ctr"/>
            <a:r>
              <a:rPr lang="es-MX" b="1">
                <a:latin typeface="Tahoma" pitchFamily="34" charset="0"/>
              </a:rPr>
              <a:t>Costeo Absorbente</a:t>
            </a:r>
          </a:p>
          <a:p>
            <a:pPr algn="ctr"/>
            <a:r>
              <a:rPr lang="es-MX" b="1">
                <a:latin typeface="Tahoma" pitchFamily="34" charset="0"/>
              </a:rPr>
              <a:t>Costeo Directo</a:t>
            </a:r>
          </a:p>
        </p:txBody>
      </p:sp>
      <p:sp>
        <p:nvSpPr>
          <p:cNvPr id="90120" name="Rectangle 8"/>
          <p:cNvSpPr>
            <a:spLocks noChangeArrowheads="1"/>
          </p:cNvSpPr>
          <p:nvPr/>
        </p:nvSpPr>
        <p:spPr bwMode="auto">
          <a:xfrm>
            <a:off x="2916238" y="2349500"/>
            <a:ext cx="5400675" cy="936625"/>
          </a:xfrm>
          <a:prstGeom prst="rect">
            <a:avLst/>
          </a:prstGeom>
          <a:noFill/>
          <a:ln w="9525">
            <a:noFill/>
            <a:miter lim="800000"/>
            <a:headEnd/>
            <a:tailEnd/>
          </a:ln>
        </p:spPr>
        <p:txBody>
          <a:bodyPr wrap="none" anchor="ctr"/>
          <a:lstStyle/>
          <a:p>
            <a:pPr algn="ctr"/>
            <a:r>
              <a:rPr lang="es-MX" b="1">
                <a:latin typeface="Tahoma" pitchFamily="34" charset="0"/>
              </a:rPr>
              <a:t>Por ordenes </a:t>
            </a:r>
          </a:p>
          <a:p>
            <a:pPr algn="ctr"/>
            <a:r>
              <a:rPr lang="es-MX" b="1">
                <a:latin typeface="Tahoma" pitchFamily="34" charset="0"/>
              </a:rPr>
              <a:t>Por clases</a:t>
            </a:r>
          </a:p>
        </p:txBody>
      </p:sp>
      <p:sp>
        <p:nvSpPr>
          <p:cNvPr id="90121" name="Rectangle 9"/>
          <p:cNvSpPr>
            <a:spLocks noChangeArrowheads="1"/>
          </p:cNvSpPr>
          <p:nvPr/>
        </p:nvSpPr>
        <p:spPr bwMode="auto">
          <a:xfrm>
            <a:off x="2844800" y="3789363"/>
            <a:ext cx="5400675" cy="936625"/>
          </a:xfrm>
          <a:prstGeom prst="rect">
            <a:avLst/>
          </a:prstGeom>
          <a:noFill/>
          <a:ln w="9525">
            <a:noFill/>
            <a:miter lim="800000"/>
            <a:headEnd/>
            <a:tailEnd/>
          </a:ln>
        </p:spPr>
        <p:txBody>
          <a:bodyPr wrap="none" anchor="ctr"/>
          <a:lstStyle/>
          <a:p>
            <a:pPr algn="ctr"/>
            <a:r>
              <a:rPr lang="es-MX" b="1">
                <a:latin typeface="Tahoma" pitchFamily="34" charset="0"/>
              </a:rPr>
              <a:t>Costos Históricos</a:t>
            </a:r>
          </a:p>
          <a:p>
            <a:pPr algn="ctr"/>
            <a:endParaRPr lang="es-MX" b="1">
              <a:latin typeface="Tahoma" pitchFamily="34" charset="0"/>
            </a:endParaRPr>
          </a:p>
          <a:p>
            <a:pPr algn="ctr"/>
            <a:r>
              <a:rPr lang="es-MX" b="1">
                <a:latin typeface="Tahoma" pitchFamily="34" charset="0"/>
              </a:rPr>
              <a:t>Costos Predeterminados</a:t>
            </a:r>
          </a:p>
        </p:txBody>
      </p:sp>
      <p:sp>
        <p:nvSpPr>
          <p:cNvPr id="90122" name="Rectangle 10"/>
          <p:cNvSpPr>
            <a:spLocks noChangeArrowheads="1"/>
          </p:cNvSpPr>
          <p:nvPr/>
        </p:nvSpPr>
        <p:spPr bwMode="auto">
          <a:xfrm>
            <a:off x="2844800" y="5157788"/>
            <a:ext cx="5400675" cy="936625"/>
          </a:xfrm>
          <a:prstGeom prst="rect">
            <a:avLst/>
          </a:prstGeom>
          <a:noFill/>
          <a:ln w="9525">
            <a:noFill/>
            <a:miter lim="800000"/>
            <a:headEnd/>
            <a:tailEnd/>
          </a:ln>
        </p:spPr>
        <p:txBody>
          <a:bodyPr wrap="none" anchor="ctr"/>
          <a:lstStyle/>
          <a:p>
            <a:pPr algn="ctr"/>
            <a:r>
              <a:rPr lang="es-MX" b="1">
                <a:latin typeface="Tahoma" pitchFamily="34" charset="0"/>
              </a:rPr>
              <a:t>Ueps, peps, promedio</a:t>
            </a:r>
          </a:p>
        </p:txBody>
      </p:sp>
      <p:sp>
        <p:nvSpPr>
          <p:cNvPr id="90123" name="AutoShape 11"/>
          <p:cNvSpPr>
            <a:spLocks/>
          </p:cNvSpPr>
          <p:nvPr/>
        </p:nvSpPr>
        <p:spPr bwMode="auto">
          <a:xfrm>
            <a:off x="2124075" y="2278063"/>
            <a:ext cx="215900" cy="1152525"/>
          </a:xfrm>
          <a:prstGeom prst="leftBrace">
            <a:avLst>
              <a:gd name="adj1" fmla="val 44485"/>
              <a:gd name="adj2" fmla="val 50000"/>
            </a:avLst>
          </a:prstGeom>
          <a:noFill/>
          <a:ln w="9525">
            <a:solidFill>
              <a:schemeClr val="tx1"/>
            </a:solidFill>
            <a:round/>
            <a:headEnd/>
            <a:tailEnd/>
          </a:ln>
        </p:spPr>
        <p:txBody>
          <a:bodyPr wrap="none" anchor="ctr"/>
          <a:lstStyle/>
          <a:p>
            <a:endParaRPr lang="es-MX"/>
          </a:p>
        </p:txBody>
      </p:sp>
      <p:sp>
        <p:nvSpPr>
          <p:cNvPr id="90124" name="AutoShape 12"/>
          <p:cNvSpPr>
            <a:spLocks/>
          </p:cNvSpPr>
          <p:nvPr/>
        </p:nvSpPr>
        <p:spPr bwMode="auto">
          <a:xfrm>
            <a:off x="2051050" y="3717925"/>
            <a:ext cx="215900" cy="1152525"/>
          </a:xfrm>
          <a:prstGeom prst="leftBrace">
            <a:avLst>
              <a:gd name="adj1" fmla="val 44485"/>
              <a:gd name="adj2" fmla="val 50000"/>
            </a:avLst>
          </a:prstGeom>
          <a:noFill/>
          <a:ln w="9525">
            <a:solidFill>
              <a:schemeClr val="tx1"/>
            </a:solidFill>
            <a:round/>
            <a:headEnd/>
            <a:tailEnd/>
          </a:ln>
        </p:spPr>
        <p:txBody>
          <a:bodyPr wrap="none" anchor="ctr"/>
          <a:lstStyle/>
          <a:p>
            <a:endParaRPr lang="es-MX"/>
          </a:p>
        </p:txBody>
      </p:sp>
      <p:sp>
        <p:nvSpPr>
          <p:cNvPr id="90125" name="AutoShape 13"/>
          <p:cNvSpPr>
            <a:spLocks/>
          </p:cNvSpPr>
          <p:nvPr/>
        </p:nvSpPr>
        <p:spPr bwMode="auto">
          <a:xfrm>
            <a:off x="2124075" y="5084763"/>
            <a:ext cx="215900" cy="1152525"/>
          </a:xfrm>
          <a:prstGeom prst="leftBrace">
            <a:avLst>
              <a:gd name="adj1" fmla="val 44485"/>
              <a:gd name="adj2" fmla="val 50000"/>
            </a:avLst>
          </a:prstGeom>
          <a:noFill/>
          <a:ln w="9525">
            <a:solidFill>
              <a:schemeClr val="tx1"/>
            </a:solidFill>
            <a:round/>
            <a:headEnd/>
            <a:tailEnd/>
          </a:ln>
        </p:spPr>
        <p:txBody>
          <a:bodyPr wrap="none" anchor="ctr"/>
          <a:lstStyle/>
          <a:p>
            <a:endParaRPr lang="es-MX"/>
          </a:p>
        </p:txBody>
      </p:sp>
    </p:spTree>
  </p:cSld>
  <p:clrMapOvr>
    <a:masterClrMapping/>
  </p:clrMapOvr>
  <p:transition>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2"/>
          <p:cNvSpPr>
            <a:spLocks noGrp="1" noChangeArrowheads="1"/>
          </p:cNvSpPr>
          <p:nvPr>
            <p:ph type="subTitle" idx="1"/>
          </p:nvPr>
        </p:nvSpPr>
        <p:spPr>
          <a:xfrm>
            <a:off x="642910" y="571480"/>
            <a:ext cx="7848600" cy="4714908"/>
          </a:xfrm>
          <a:noFill/>
          <a:ln/>
        </p:spPr>
        <p:txBody>
          <a:bodyPr>
            <a:normAutofit lnSpcReduction="10000"/>
          </a:bodyPr>
          <a:lstStyle/>
          <a:p>
            <a:pPr algn="ctr">
              <a:lnSpc>
                <a:spcPct val="80000"/>
              </a:lnSpc>
            </a:pPr>
            <a:r>
              <a:rPr lang="es-MX" sz="3200" b="1" dirty="0">
                <a:solidFill>
                  <a:schemeClr val="accent1"/>
                </a:solidFill>
              </a:rPr>
              <a:t>O</a:t>
            </a:r>
            <a:r>
              <a:rPr lang="es-MX" sz="3200" b="1" dirty="0" smtClean="0">
                <a:solidFill>
                  <a:schemeClr val="accent1"/>
                </a:solidFill>
              </a:rPr>
              <a:t>RDENES </a:t>
            </a:r>
            <a:r>
              <a:rPr lang="es-MX" sz="3200" b="1" dirty="0">
                <a:solidFill>
                  <a:schemeClr val="accent1"/>
                </a:solidFill>
              </a:rPr>
              <a:t>DE PRODUCCION:</a:t>
            </a:r>
          </a:p>
          <a:p>
            <a:pPr algn="ctr">
              <a:lnSpc>
                <a:spcPct val="80000"/>
              </a:lnSpc>
            </a:pPr>
            <a:endParaRPr lang="es-MX" sz="3200" b="1" dirty="0">
              <a:solidFill>
                <a:schemeClr val="accent1"/>
              </a:solidFill>
            </a:endParaRPr>
          </a:p>
          <a:p>
            <a:pPr algn="just">
              <a:lnSpc>
                <a:spcPct val="80000"/>
              </a:lnSpc>
            </a:pPr>
            <a:r>
              <a:rPr lang="es-MX" sz="3200" dirty="0"/>
              <a:t>Es aquel que se aplica generalmente, a las industrias que producen por lotes, con variación de unidades </a:t>
            </a:r>
            <a:r>
              <a:rPr lang="es-MX" sz="3200" dirty="0" smtClean="0"/>
              <a:t>elaboradas</a:t>
            </a:r>
          </a:p>
          <a:p>
            <a:pPr algn="just">
              <a:lnSpc>
                <a:spcPct val="80000"/>
              </a:lnSpc>
            </a:pPr>
            <a:endParaRPr lang="es-MX" sz="3200" dirty="0" smtClean="0"/>
          </a:p>
          <a:p>
            <a:pPr>
              <a:lnSpc>
                <a:spcPct val="80000"/>
              </a:lnSpc>
              <a:buFont typeface="Wingdings" pitchFamily="2" charset="2"/>
              <a:buChar char="n"/>
            </a:pPr>
            <a:r>
              <a:rPr lang="es-MX" sz="3200" dirty="0"/>
              <a:t> mueblerías, ensambladora, </a:t>
            </a:r>
            <a:r>
              <a:rPr lang="es-MX" sz="3200" dirty="0" smtClean="0"/>
              <a:t>jugueterías</a:t>
            </a:r>
          </a:p>
          <a:p>
            <a:pPr>
              <a:lnSpc>
                <a:spcPct val="80000"/>
              </a:lnSpc>
              <a:buFont typeface="Wingdings" pitchFamily="2" charset="2"/>
              <a:buChar char="n"/>
            </a:pPr>
            <a:endParaRPr lang="es-MX" sz="3200" dirty="0"/>
          </a:p>
          <a:p>
            <a:pPr algn="just">
              <a:lnSpc>
                <a:spcPct val="80000"/>
              </a:lnSpc>
              <a:buFont typeface="Wingdings" pitchFamily="2" charset="2"/>
              <a:buChar char="n"/>
            </a:pPr>
            <a:r>
              <a:rPr lang="es-MX" sz="3200" dirty="0"/>
              <a:t> El costo unitario se obtiene dividiendo el monto de cada orden entre las unidades elaboradas.</a:t>
            </a:r>
          </a:p>
        </p:txBody>
      </p:sp>
    </p:spTree>
  </p:cSld>
  <p:clrMapOvr>
    <a:masterClrMapping/>
  </p:clrMapOvr>
  <p:transition>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2"/>
          <p:cNvSpPr>
            <a:spLocks noGrp="1" noChangeArrowheads="1"/>
          </p:cNvSpPr>
          <p:nvPr>
            <p:ph type="subTitle" idx="1"/>
          </p:nvPr>
        </p:nvSpPr>
        <p:spPr>
          <a:xfrm>
            <a:off x="642910" y="142852"/>
            <a:ext cx="7848600" cy="6572272"/>
          </a:xfrm>
          <a:noFill/>
          <a:ln/>
        </p:spPr>
        <p:txBody>
          <a:bodyPr>
            <a:noAutofit/>
          </a:bodyPr>
          <a:lstStyle/>
          <a:p>
            <a:pPr algn="l"/>
            <a:r>
              <a:rPr lang="es-MX" sz="2200" b="1" dirty="0" smtClean="0">
                <a:solidFill>
                  <a:schemeClr val="accent1"/>
                </a:solidFill>
              </a:rPr>
              <a:t>CONTROL </a:t>
            </a:r>
            <a:r>
              <a:rPr lang="es-MX" sz="2200" b="1" dirty="0">
                <a:solidFill>
                  <a:schemeClr val="accent1"/>
                </a:solidFill>
              </a:rPr>
              <a:t>DE PROCESOS</a:t>
            </a:r>
          </a:p>
          <a:p>
            <a:endParaRPr lang="es-MX" sz="2200" b="1" dirty="0">
              <a:solidFill>
                <a:schemeClr val="accent1"/>
              </a:solidFill>
            </a:endParaRPr>
          </a:p>
          <a:p>
            <a:pPr algn="just"/>
            <a:r>
              <a:rPr lang="es-MX" sz="2200" dirty="0"/>
              <a:t>Es aquel que se aplica en industrias cuya producción es continua, en masa, uniforme, donde no hay una gran variedad de artículos elaborados, ni se puede cambiar las misma.</a:t>
            </a:r>
          </a:p>
          <a:p>
            <a:pPr algn="just"/>
            <a:endParaRPr lang="es-MX" sz="2200" dirty="0"/>
          </a:p>
          <a:p>
            <a:pPr algn="just"/>
            <a:r>
              <a:rPr lang="es-MX" sz="2200" dirty="0"/>
              <a:t>En el caso de que quede producción en proceso o sin terminar, es necesario precisar la fase en que se encuentra, con el objeto de efectuar un tecnicismo conocido como </a:t>
            </a:r>
            <a:r>
              <a:rPr lang="es-MX" sz="2200" b="1" u="sng" dirty="0"/>
              <a:t>producción equivalente</a:t>
            </a:r>
            <a:endParaRPr lang="es-MX" sz="2200" dirty="0"/>
          </a:p>
          <a:p>
            <a:pPr algn="just"/>
            <a:endParaRPr lang="es-MX" sz="2200" dirty="0"/>
          </a:p>
          <a:p>
            <a:pPr algn="just"/>
            <a:r>
              <a:rPr lang="es-MX" sz="2200" dirty="0"/>
              <a:t>En las empresas que trabajan a base de procesos, las unidades que elaboran se miden en kilos, litros, etc., característica especial de este tipo de industrias que precisamente se diferencian de las que operan por órdenes de producción, en que </a:t>
            </a:r>
            <a:r>
              <a:rPr lang="es-MX" sz="2200" i="1" u="sng" dirty="0"/>
              <a:t>no resulta posible identificar en cada unidad fabricada los elementos del costo directo</a:t>
            </a:r>
            <a:r>
              <a:rPr lang="es-MX" i="1" u="sng" dirty="0"/>
              <a:t>.</a:t>
            </a:r>
            <a:endParaRPr lang="es-MX" b="1" u="sng" dirty="0"/>
          </a:p>
        </p:txBody>
      </p:sp>
    </p:spTree>
  </p:cSld>
  <p:clrMapOvr>
    <a:masterClrMapping/>
  </p:clrMapOvr>
  <p:transition>
    <p:fad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7" name="Rectangle 3"/>
          <p:cNvSpPr>
            <a:spLocks noGrp="1" noChangeArrowheads="1"/>
          </p:cNvSpPr>
          <p:nvPr>
            <p:ph type="subTitle" idx="1"/>
          </p:nvPr>
        </p:nvSpPr>
        <p:spPr>
          <a:xfrm>
            <a:off x="2700338" y="1052513"/>
            <a:ext cx="3384550" cy="504825"/>
          </a:xfrm>
          <a:noFill/>
          <a:ln w="76200" cmpd="tri">
            <a:solidFill>
              <a:schemeClr val="tx2"/>
            </a:solidFill>
          </a:ln>
        </p:spPr>
        <p:txBody>
          <a:bodyPr>
            <a:normAutofit/>
          </a:bodyPr>
          <a:lstStyle/>
          <a:p>
            <a:pPr algn="ctr">
              <a:lnSpc>
                <a:spcPct val="90000"/>
              </a:lnSpc>
            </a:pPr>
            <a:r>
              <a:rPr lang="es-MX" sz="2800" dirty="0"/>
              <a:t>Técnicas</a:t>
            </a:r>
          </a:p>
        </p:txBody>
      </p:sp>
      <p:sp>
        <p:nvSpPr>
          <p:cNvPr id="134148" name="Rectangle 4"/>
          <p:cNvSpPr>
            <a:spLocks noChangeArrowheads="1"/>
          </p:cNvSpPr>
          <p:nvPr/>
        </p:nvSpPr>
        <p:spPr bwMode="auto">
          <a:xfrm>
            <a:off x="323850" y="2420938"/>
            <a:ext cx="2663825" cy="1800225"/>
          </a:xfrm>
          <a:prstGeom prst="rect">
            <a:avLst/>
          </a:prstGeom>
          <a:noFill/>
          <a:ln w="76200" cmpd="tri">
            <a:solidFill>
              <a:schemeClr val="tx2"/>
            </a:solidFill>
            <a:miter lim="800000"/>
            <a:headEnd/>
            <a:tailEnd/>
          </a:ln>
          <a:effectLst/>
        </p:spPr>
        <p:txBody>
          <a:bodyPr/>
          <a:lstStyle/>
          <a:p>
            <a:pPr algn="ctr">
              <a:lnSpc>
                <a:spcPct val="90000"/>
              </a:lnSpc>
              <a:spcBef>
                <a:spcPct val="20000"/>
              </a:spcBef>
              <a:buClr>
                <a:schemeClr val="hlink"/>
              </a:buClr>
              <a:buSzPct val="75000"/>
              <a:buFont typeface="Wingdings" pitchFamily="2" charset="2"/>
              <a:buNone/>
            </a:pPr>
            <a:r>
              <a:rPr lang="es-MX" sz="2600">
                <a:effectLst>
                  <a:outerShdw blurRad="38100" dist="38100" dir="2700000" algn="tl">
                    <a:srgbClr val="000000"/>
                  </a:outerShdw>
                </a:effectLst>
              </a:rPr>
              <a:t>Costos Históricos </a:t>
            </a:r>
          </a:p>
          <a:p>
            <a:pPr algn="ctr">
              <a:lnSpc>
                <a:spcPct val="90000"/>
              </a:lnSpc>
              <a:spcBef>
                <a:spcPct val="20000"/>
              </a:spcBef>
              <a:buClr>
                <a:schemeClr val="hlink"/>
              </a:buClr>
              <a:buSzPct val="75000"/>
              <a:buFont typeface="Wingdings" pitchFamily="2" charset="2"/>
              <a:buNone/>
            </a:pPr>
            <a:r>
              <a:rPr lang="es-MX" sz="2600">
                <a:effectLst>
                  <a:outerShdw blurRad="38100" dist="38100" dir="2700000" algn="tl">
                    <a:srgbClr val="000000"/>
                  </a:outerShdw>
                </a:effectLst>
              </a:rPr>
              <a:t>O</a:t>
            </a:r>
          </a:p>
          <a:p>
            <a:pPr algn="ctr">
              <a:lnSpc>
                <a:spcPct val="90000"/>
              </a:lnSpc>
              <a:spcBef>
                <a:spcPct val="20000"/>
              </a:spcBef>
              <a:buClr>
                <a:schemeClr val="hlink"/>
              </a:buClr>
              <a:buSzPct val="75000"/>
              <a:buFont typeface="Wingdings" pitchFamily="2" charset="2"/>
              <a:buNone/>
            </a:pPr>
            <a:r>
              <a:rPr lang="es-MX" sz="2600">
                <a:effectLst>
                  <a:outerShdw blurRad="38100" dist="38100" dir="2700000" algn="tl">
                    <a:srgbClr val="000000"/>
                  </a:outerShdw>
                </a:effectLst>
              </a:rPr>
              <a:t> Reales</a:t>
            </a:r>
          </a:p>
        </p:txBody>
      </p:sp>
      <p:sp>
        <p:nvSpPr>
          <p:cNvPr id="134149" name="Rectangle 5"/>
          <p:cNvSpPr>
            <a:spLocks noChangeArrowheads="1"/>
          </p:cNvSpPr>
          <p:nvPr/>
        </p:nvSpPr>
        <p:spPr bwMode="auto">
          <a:xfrm>
            <a:off x="3995738" y="2492375"/>
            <a:ext cx="4249737" cy="1008063"/>
          </a:xfrm>
          <a:prstGeom prst="rect">
            <a:avLst/>
          </a:prstGeom>
          <a:noFill/>
          <a:ln w="76200" cmpd="tri">
            <a:solidFill>
              <a:schemeClr val="tx2"/>
            </a:solidFill>
            <a:miter lim="800000"/>
            <a:headEnd/>
            <a:tailEnd/>
          </a:ln>
          <a:effectLst/>
        </p:spPr>
        <p:txBody>
          <a:bodyPr/>
          <a:lstStyle/>
          <a:p>
            <a:pPr algn="ctr">
              <a:lnSpc>
                <a:spcPct val="90000"/>
              </a:lnSpc>
              <a:spcBef>
                <a:spcPct val="20000"/>
              </a:spcBef>
              <a:buClr>
                <a:schemeClr val="hlink"/>
              </a:buClr>
              <a:buSzPct val="75000"/>
              <a:buFont typeface="Wingdings" pitchFamily="2" charset="2"/>
              <a:buNone/>
            </a:pPr>
            <a:r>
              <a:rPr lang="es-MX" sz="2600">
                <a:effectLst>
                  <a:outerShdw blurRad="38100" dist="38100" dir="2700000" algn="tl">
                    <a:srgbClr val="000000"/>
                  </a:outerShdw>
                </a:effectLst>
              </a:rPr>
              <a:t>Costos </a:t>
            </a:r>
          </a:p>
          <a:p>
            <a:pPr algn="ctr">
              <a:lnSpc>
                <a:spcPct val="90000"/>
              </a:lnSpc>
              <a:spcBef>
                <a:spcPct val="20000"/>
              </a:spcBef>
              <a:buClr>
                <a:schemeClr val="hlink"/>
              </a:buClr>
              <a:buSzPct val="75000"/>
              <a:buFont typeface="Wingdings" pitchFamily="2" charset="2"/>
              <a:buNone/>
            </a:pPr>
            <a:r>
              <a:rPr lang="es-MX" sz="2600">
                <a:effectLst>
                  <a:outerShdw blurRad="38100" dist="38100" dir="2700000" algn="tl">
                    <a:srgbClr val="000000"/>
                  </a:outerShdw>
                </a:effectLst>
              </a:rPr>
              <a:t>predeterminados</a:t>
            </a:r>
          </a:p>
        </p:txBody>
      </p:sp>
      <p:sp>
        <p:nvSpPr>
          <p:cNvPr id="134150" name="Rectangle 6"/>
          <p:cNvSpPr>
            <a:spLocks noChangeArrowheads="1"/>
          </p:cNvSpPr>
          <p:nvPr/>
        </p:nvSpPr>
        <p:spPr bwMode="auto">
          <a:xfrm>
            <a:off x="3708400" y="4579938"/>
            <a:ext cx="2087563" cy="504825"/>
          </a:xfrm>
          <a:prstGeom prst="rect">
            <a:avLst/>
          </a:prstGeom>
          <a:noFill/>
          <a:ln w="76200" cmpd="tri">
            <a:solidFill>
              <a:schemeClr val="tx2"/>
            </a:solidFill>
            <a:miter lim="800000"/>
            <a:headEnd/>
            <a:tailEnd/>
          </a:ln>
          <a:effectLst/>
        </p:spPr>
        <p:txBody>
          <a:bodyPr/>
          <a:lstStyle/>
          <a:p>
            <a:pPr algn="ctr">
              <a:lnSpc>
                <a:spcPct val="90000"/>
              </a:lnSpc>
              <a:spcBef>
                <a:spcPct val="20000"/>
              </a:spcBef>
              <a:buClr>
                <a:schemeClr val="hlink"/>
              </a:buClr>
              <a:buSzPct val="75000"/>
              <a:buFont typeface="Wingdings" pitchFamily="2" charset="2"/>
              <a:buNone/>
            </a:pPr>
            <a:r>
              <a:rPr lang="es-MX" sz="2600">
                <a:effectLst>
                  <a:outerShdw blurRad="38100" dist="38100" dir="2700000" algn="tl">
                    <a:srgbClr val="000000"/>
                  </a:outerShdw>
                </a:effectLst>
              </a:rPr>
              <a:t>estimados</a:t>
            </a:r>
          </a:p>
        </p:txBody>
      </p:sp>
      <p:sp>
        <p:nvSpPr>
          <p:cNvPr id="134151" name="Rectangle 7"/>
          <p:cNvSpPr>
            <a:spLocks noChangeArrowheads="1"/>
          </p:cNvSpPr>
          <p:nvPr/>
        </p:nvSpPr>
        <p:spPr bwMode="auto">
          <a:xfrm>
            <a:off x="6372225" y="4579938"/>
            <a:ext cx="2087563" cy="504825"/>
          </a:xfrm>
          <a:prstGeom prst="rect">
            <a:avLst/>
          </a:prstGeom>
          <a:noFill/>
          <a:ln w="76200" cmpd="tri">
            <a:solidFill>
              <a:schemeClr val="tx2"/>
            </a:solidFill>
            <a:miter lim="800000"/>
            <a:headEnd/>
            <a:tailEnd/>
          </a:ln>
          <a:effectLst/>
        </p:spPr>
        <p:txBody>
          <a:bodyPr/>
          <a:lstStyle/>
          <a:p>
            <a:pPr algn="ctr">
              <a:lnSpc>
                <a:spcPct val="90000"/>
              </a:lnSpc>
              <a:spcBef>
                <a:spcPct val="20000"/>
              </a:spcBef>
              <a:buClr>
                <a:schemeClr val="hlink"/>
              </a:buClr>
              <a:buSzPct val="75000"/>
              <a:buFont typeface="Wingdings" pitchFamily="2" charset="2"/>
              <a:buNone/>
            </a:pPr>
            <a:r>
              <a:rPr lang="es-MX" sz="2600">
                <a:effectLst>
                  <a:outerShdw blurRad="38100" dist="38100" dir="2700000" algn="tl">
                    <a:srgbClr val="000000"/>
                  </a:outerShdw>
                </a:effectLst>
              </a:rPr>
              <a:t>estándar</a:t>
            </a:r>
          </a:p>
        </p:txBody>
      </p:sp>
      <p:sp>
        <p:nvSpPr>
          <p:cNvPr id="134152" name="Line 8"/>
          <p:cNvSpPr>
            <a:spLocks noChangeShapeType="1"/>
          </p:cNvSpPr>
          <p:nvPr/>
        </p:nvSpPr>
        <p:spPr bwMode="auto">
          <a:xfrm>
            <a:off x="1763713" y="1989138"/>
            <a:ext cx="4392612" cy="0"/>
          </a:xfrm>
          <a:prstGeom prst="line">
            <a:avLst/>
          </a:prstGeom>
          <a:noFill/>
          <a:ln w="28575">
            <a:solidFill>
              <a:schemeClr val="tx2"/>
            </a:solidFill>
            <a:round/>
            <a:headEnd/>
            <a:tailEnd/>
          </a:ln>
          <a:effectLst/>
        </p:spPr>
        <p:txBody>
          <a:bodyPr/>
          <a:lstStyle/>
          <a:p>
            <a:endParaRPr lang="es-MX"/>
          </a:p>
        </p:txBody>
      </p:sp>
      <p:sp>
        <p:nvSpPr>
          <p:cNvPr id="134153" name="Line 9"/>
          <p:cNvSpPr>
            <a:spLocks noChangeShapeType="1"/>
          </p:cNvSpPr>
          <p:nvPr/>
        </p:nvSpPr>
        <p:spPr bwMode="auto">
          <a:xfrm>
            <a:off x="4356100" y="1628775"/>
            <a:ext cx="0" cy="360363"/>
          </a:xfrm>
          <a:prstGeom prst="line">
            <a:avLst/>
          </a:prstGeom>
          <a:noFill/>
          <a:ln w="28575">
            <a:solidFill>
              <a:schemeClr val="tx2"/>
            </a:solidFill>
            <a:round/>
            <a:headEnd/>
            <a:tailEnd type="triangle" w="med" len="med"/>
          </a:ln>
          <a:effectLst/>
        </p:spPr>
        <p:txBody>
          <a:bodyPr/>
          <a:lstStyle/>
          <a:p>
            <a:endParaRPr lang="es-MX"/>
          </a:p>
        </p:txBody>
      </p:sp>
      <p:sp>
        <p:nvSpPr>
          <p:cNvPr id="134154" name="Line 10"/>
          <p:cNvSpPr>
            <a:spLocks noChangeShapeType="1"/>
          </p:cNvSpPr>
          <p:nvPr/>
        </p:nvSpPr>
        <p:spPr bwMode="auto">
          <a:xfrm>
            <a:off x="6156325" y="1989138"/>
            <a:ext cx="0" cy="360362"/>
          </a:xfrm>
          <a:prstGeom prst="line">
            <a:avLst/>
          </a:prstGeom>
          <a:noFill/>
          <a:ln w="28575">
            <a:solidFill>
              <a:schemeClr val="tx2"/>
            </a:solidFill>
            <a:round/>
            <a:headEnd/>
            <a:tailEnd type="triangle" w="med" len="med"/>
          </a:ln>
          <a:effectLst/>
        </p:spPr>
        <p:txBody>
          <a:bodyPr/>
          <a:lstStyle/>
          <a:p>
            <a:endParaRPr lang="es-MX"/>
          </a:p>
        </p:txBody>
      </p:sp>
      <p:sp>
        <p:nvSpPr>
          <p:cNvPr id="134155" name="Line 11"/>
          <p:cNvSpPr>
            <a:spLocks noChangeShapeType="1"/>
          </p:cNvSpPr>
          <p:nvPr/>
        </p:nvSpPr>
        <p:spPr bwMode="auto">
          <a:xfrm>
            <a:off x="1763713" y="1989138"/>
            <a:ext cx="0" cy="360362"/>
          </a:xfrm>
          <a:prstGeom prst="line">
            <a:avLst/>
          </a:prstGeom>
          <a:noFill/>
          <a:ln w="28575">
            <a:solidFill>
              <a:schemeClr val="tx2"/>
            </a:solidFill>
            <a:round/>
            <a:headEnd/>
            <a:tailEnd type="triangle" w="med" len="med"/>
          </a:ln>
          <a:effectLst/>
        </p:spPr>
        <p:txBody>
          <a:bodyPr/>
          <a:lstStyle/>
          <a:p>
            <a:endParaRPr lang="es-MX"/>
          </a:p>
        </p:txBody>
      </p:sp>
      <p:sp>
        <p:nvSpPr>
          <p:cNvPr id="134156" name="Line 12"/>
          <p:cNvSpPr>
            <a:spLocks noChangeShapeType="1"/>
          </p:cNvSpPr>
          <p:nvPr/>
        </p:nvSpPr>
        <p:spPr bwMode="auto">
          <a:xfrm>
            <a:off x="4283075" y="4076700"/>
            <a:ext cx="3313113" cy="0"/>
          </a:xfrm>
          <a:prstGeom prst="line">
            <a:avLst/>
          </a:prstGeom>
          <a:noFill/>
          <a:ln w="28575">
            <a:solidFill>
              <a:schemeClr val="tx2"/>
            </a:solidFill>
            <a:round/>
            <a:headEnd/>
            <a:tailEnd/>
          </a:ln>
          <a:effectLst/>
        </p:spPr>
        <p:txBody>
          <a:bodyPr/>
          <a:lstStyle/>
          <a:p>
            <a:endParaRPr lang="es-MX"/>
          </a:p>
        </p:txBody>
      </p:sp>
      <p:sp>
        <p:nvSpPr>
          <p:cNvPr id="134157" name="Line 13"/>
          <p:cNvSpPr>
            <a:spLocks noChangeShapeType="1"/>
          </p:cNvSpPr>
          <p:nvPr/>
        </p:nvSpPr>
        <p:spPr bwMode="auto">
          <a:xfrm>
            <a:off x="6156325" y="3500438"/>
            <a:ext cx="0" cy="504825"/>
          </a:xfrm>
          <a:prstGeom prst="line">
            <a:avLst/>
          </a:prstGeom>
          <a:noFill/>
          <a:ln w="28575">
            <a:solidFill>
              <a:schemeClr val="tx2"/>
            </a:solidFill>
            <a:round/>
            <a:headEnd/>
            <a:tailEnd type="triangle" w="med" len="med"/>
          </a:ln>
          <a:effectLst/>
        </p:spPr>
        <p:txBody>
          <a:bodyPr/>
          <a:lstStyle/>
          <a:p>
            <a:endParaRPr lang="es-MX"/>
          </a:p>
        </p:txBody>
      </p:sp>
      <p:sp>
        <p:nvSpPr>
          <p:cNvPr id="134158" name="Line 14"/>
          <p:cNvSpPr>
            <a:spLocks noChangeShapeType="1"/>
          </p:cNvSpPr>
          <p:nvPr/>
        </p:nvSpPr>
        <p:spPr bwMode="auto">
          <a:xfrm>
            <a:off x="7596188" y="4076700"/>
            <a:ext cx="0" cy="360363"/>
          </a:xfrm>
          <a:prstGeom prst="line">
            <a:avLst/>
          </a:prstGeom>
          <a:noFill/>
          <a:ln w="28575">
            <a:solidFill>
              <a:schemeClr val="tx2"/>
            </a:solidFill>
            <a:round/>
            <a:headEnd/>
            <a:tailEnd type="triangle" w="med" len="med"/>
          </a:ln>
          <a:effectLst/>
        </p:spPr>
        <p:txBody>
          <a:bodyPr/>
          <a:lstStyle/>
          <a:p>
            <a:endParaRPr lang="es-MX"/>
          </a:p>
        </p:txBody>
      </p:sp>
      <p:sp>
        <p:nvSpPr>
          <p:cNvPr id="134159" name="Line 15"/>
          <p:cNvSpPr>
            <a:spLocks noChangeShapeType="1"/>
          </p:cNvSpPr>
          <p:nvPr/>
        </p:nvSpPr>
        <p:spPr bwMode="auto">
          <a:xfrm>
            <a:off x="4284663" y="4076700"/>
            <a:ext cx="0" cy="360363"/>
          </a:xfrm>
          <a:prstGeom prst="line">
            <a:avLst/>
          </a:prstGeom>
          <a:noFill/>
          <a:ln w="28575">
            <a:solidFill>
              <a:schemeClr val="tx2"/>
            </a:solidFill>
            <a:round/>
            <a:headEnd/>
            <a:tailEnd type="triangle" w="med" len="med"/>
          </a:ln>
          <a:effectLst/>
        </p:spPr>
        <p:txBody>
          <a:bodyPr/>
          <a:lstStyle/>
          <a:p>
            <a:endParaRPr lang="es-MX"/>
          </a:p>
        </p:txBody>
      </p:sp>
    </p:spTree>
  </p:cSld>
  <p:clrMapOvr>
    <a:masterClrMapping/>
  </p:clrMapOvr>
  <p:transition>
    <p:fad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2"/>
          <p:cNvSpPr>
            <a:spLocks noGrp="1" noChangeArrowheads="1"/>
          </p:cNvSpPr>
          <p:nvPr>
            <p:ph type="subTitle" idx="1"/>
          </p:nvPr>
        </p:nvSpPr>
        <p:spPr>
          <a:xfrm>
            <a:off x="611188" y="1052513"/>
            <a:ext cx="8137525" cy="5591197"/>
          </a:xfrm>
          <a:noFill/>
          <a:ln/>
        </p:spPr>
        <p:txBody>
          <a:bodyPr>
            <a:noAutofit/>
          </a:bodyPr>
          <a:lstStyle/>
          <a:p>
            <a:pPr algn="just">
              <a:lnSpc>
                <a:spcPct val="80000"/>
              </a:lnSpc>
            </a:pPr>
            <a:r>
              <a:rPr lang="es-MX" sz="2800" dirty="0"/>
              <a:t>Son aquellos que se obtienen </a:t>
            </a:r>
            <a:r>
              <a:rPr lang="es-MX" sz="2800" b="1" u="sng" dirty="0"/>
              <a:t>después</a:t>
            </a:r>
            <a:r>
              <a:rPr lang="es-MX" sz="2800" dirty="0"/>
              <a:t>, de que el producto ha sido elaborado, o durante su transformación</a:t>
            </a:r>
            <a:r>
              <a:rPr lang="es-MX" sz="2800" dirty="0" smtClean="0"/>
              <a:t>.</a:t>
            </a:r>
          </a:p>
          <a:p>
            <a:pPr algn="just">
              <a:lnSpc>
                <a:spcPct val="80000"/>
              </a:lnSpc>
            </a:pPr>
            <a:endParaRPr lang="es-MX" sz="2800" dirty="0"/>
          </a:p>
          <a:p>
            <a:pPr algn="just">
              <a:lnSpc>
                <a:spcPct val="80000"/>
              </a:lnSpc>
            </a:pPr>
            <a:r>
              <a:rPr lang="es-MX" sz="2800" dirty="0" smtClean="0"/>
              <a:t>Los procedimientos básicos </a:t>
            </a:r>
            <a:r>
              <a:rPr lang="es-MX" sz="2800" dirty="0"/>
              <a:t>para el control de las operaciones productivas </a:t>
            </a:r>
            <a:r>
              <a:rPr lang="es-MX" sz="2800" u="sng" dirty="0"/>
              <a:t>ordenes de producción y procesos productivos</a:t>
            </a:r>
            <a:r>
              <a:rPr lang="es-MX" sz="2800" dirty="0"/>
              <a:t>, los que incluso pueden adaptarse y emplearse combinados de acuerdo con las necesidades y formas de fabricación de una entidad particular</a:t>
            </a:r>
            <a:r>
              <a:rPr lang="es-MX" sz="2800" dirty="0" smtClean="0"/>
              <a:t>.</a:t>
            </a:r>
          </a:p>
          <a:p>
            <a:pPr algn="just">
              <a:lnSpc>
                <a:spcPct val="80000"/>
              </a:lnSpc>
            </a:pPr>
            <a:endParaRPr lang="es-MX" sz="2800" dirty="0"/>
          </a:p>
          <a:p>
            <a:pPr algn="just">
              <a:lnSpc>
                <a:spcPct val="80000"/>
              </a:lnSpc>
            </a:pPr>
            <a:r>
              <a:rPr lang="es-MX" sz="2800" dirty="0"/>
              <a:t>   La técnica de valuación a costo Histórico pertenece al grupo de </a:t>
            </a:r>
            <a:r>
              <a:rPr lang="es-MX" sz="2800" b="1" u="sng" dirty="0"/>
              <a:t>hechos consumados</a:t>
            </a:r>
            <a:r>
              <a:rPr lang="es-MX" sz="2800" dirty="0"/>
              <a:t>, y no necesita aclaración </a:t>
            </a:r>
            <a:r>
              <a:rPr lang="es-MX" sz="2800" dirty="0" smtClean="0"/>
              <a:t>adicional.</a:t>
            </a:r>
            <a:endParaRPr lang="es-MX" sz="2800" dirty="0"/>
          </a:p>
        </p:txBody>
      </p:sp>
      <p:sp>
        <p:nvSpPr>
          <p:cNvPr id="140291" name="Rectangle 3"/>
          <p:cNvSpPr>
            <a:spLocks noChangeArrowheads="1"/>
          </p:cNvSpPr>
          <p:nvPr/>
        </p:nvSpPr>
        <p:spPr bwMode="auto">
          <a:xfrm>
            <a:off x="1908175" y="188913"/>
            <a:ext cx="6335713" cy="647700"/>
          </a:xfrm>
          <a:prstGeom prst="rect">
            <a:avLst/>
          </a:prstGeom>
          <a:noFill/>
          <a:ln w="76200" cmpd="tri">
            <a:solidFill>
              <a:srgbClr val="990000"/>
            </a:solidFill>
            <a:miter lim="800000"/>
            <a:headEnd/>
            <a:tailEnd/>
          </a:ln>
          <a:effectLst/>
        </p:spPr>
        <p:txBody>
          <a:bodyPr/>
          <a:lstStyle/>
          <a:p>
            <a:pPr algn="ctr">
              <a:lnSpc>
                <a:spcPct val="90000"/>
              </a:lnSpc>
              <a:spcBef>
                <a:spcPct val="20000"/>
              </a:spcBef>
              <a:buClr>
                <a:schemeClr val="hlink"/>
              </a:buClr>
              <a:buSzPct val="75000"/>
              <a:buFont typeface="Wingdings" pitchFamily="2" charset="2"/>
              <a:buNone/>
            </a:pPr>
            <a:r>
              <a:rPr lang="es-MX" sz="2600" b="1">
                <a:effectLst>
                  <a:outerShdw blurRad="38100" dist="38100" dir="2700000" algn="tl">
                    <a:srgbClr val="000000"/>
                  </a:outerShdw>
                </a:effectLst>
              </a:rPr>
              <a:t>COSTOS HISTÓRICOS O REALES</a:t>
            </a:r>
          </a:p>
        </p:txBody>
      </p:sp>
      <p:sp>
        <p:nvSpPr>
          <p:cNvPr id="4" name="Text Box 3"/>
          <p:cNvSpPr txBox="1">
            <a:spLocks noChangeArrowheads="1"/>
          </p:cNvSpPr>
          <p:nvPr/>
        </p:nvSpPr>
        <p:spPr bwMode="auto">
          <a:xfrm>
            <a:off x="3929058" y="928670"/>
            <a:ext cx="1439862" cy="366712"/>
          </a:xfrm>
          <a:prstGeom prst="rect">
            <a:avLst/>
          </a:prstGeom>
          <a:noFill/>
          <a:ln w="9525">
            <a:noFill/>
            <a:miter lim="800000"/>
            <a:headEnd/>
            <a:tailEnd/>
          </a:ln>
        </p:spPr>
        <p:txBody>
          <a:bodyPr>
            <a:spAutoFit/>
          </a:bodyPr>
          <a:lstStyle/>
          <a:p>
            <a:pPr>
              <a:spcBef>
                <a:spcPct val="50000"/>
              </a:spcBef>
            </a:pPr>
            <a:r>
              <a:rPr lang="es-MX" dirty="0">
                <a:solidFill>
                  <a:srgbClr val="FF0000"/>
                </a:solidFill>
                <a:latin typeface="Tahoma" pitchFamily="34" charset="0"/>
              </a:rPr>
              <a:t>NIF C4 </a:t>
            </a:r>
            <a:r>
              <a:rPr lang="es-MX" dirty="0" smtClean="0">
                <a:solidFill>
                  <a:srgbClr val="FF0000"/>
                </a:solidFill>
                <a:latin typeface="Tahoma" pitchFamily="34" charset="0"/>
              </a:rPr>
              <a:t>P26</a:t>
            </a:r>
            <a:endParaRPr lang="es-MX" dirty="0">
              <a:solidFill>
                <a:srgbClr val="FF0000"/>
              </a:solidFill>
              <a:latin typeface="Tahoma" pitchFamily="34" charset="0"/>
            </a:endParaRPr>
          </a:p>
        </p:txBody>
      </p:sp>
    </p:spTree>
  </p:cSld>
  <p:clrMapOvr>
    <a:masterClrMapping/>
  </p:clrMapOvr>
  <p:transition>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2"/>
          <p:cNvSpPr>
            <a:spLocks noGrp="1" noChangeArrowheads="1"/>
          </p:cNvSpPr>
          <p:nvPr>
            <p:ph type="subTitle" idx="1"/>
          </p:nvPr>
        </p:nvSpPr>
        <p:spPr>
          <a:xfrm>
            <a:off x="571472" y="1500174"/>
            <a:ext cx="8137525" cy="4686295"/>
          </a:xfrm>
          <a:noFill/>
          <a:ln/>
        </p:spPr>
        <p:txBody>
          <a:bodyPr>
            <a:normAutofit/>
          </a:bodyPr>
          <a:lstStyle/>
          <a:p>
            <a:pPr algn="just"/>
            <a:r>
              <a:rPr lang="es-MX" sz="3600" dirty="0" smtClean="0"/>
              <a:t>Son </a:t>
            </a:r>
            <a:r>
              <a:rPr lang="es-MX" sz="3600" dirty="0"/>
              <a:t>aquellos que se calculan </a:t>
            </a:r>
            <a:r>
              <a:rPr lang="es-MX" sz="3600" b="1" u="sng" dirty="0"/>
              <a:t>antes</a:t>
            </a:r>
            <a:r>
              <a:rPr lang="es-MX" sz="3600" dirty="0"/>
              <a:t> de hacerse o de terminarse el producto y según sean las bases que se utilicen para su cálculo, se dividen en </a:t>
            </a:r>
            <a:r>
              <a:rPr lang="es-MX" sz="3600" u="sng" dirty="0"/>
              <a:t>costos estimados y costos </a:t>
            </a:r>
            <a:r>
              <a:rPr lang="es-MX" sz="3600" u="sng" dirty="0" smtClean="0"/>
              <a:t>estándar,</a:t>
            </a:r>
            <a:r>
              <a:rPr lang="es-MX" sz="3600" dirty="0" smtClean="0"/>
              <a:t> </a:t>
            </a:r>
            <a:r>
              <a:rPr lang="es-MX" sz="3600" dirty="0"/>
              <a:t>cualquiera de estos tipos de costos pueden operarse a base de </a:t>
            </a:r>
            <a:r>
              <a:rPr lang="es-MX" sz="3600" i="1" dirty="0"/>
              <a:t>ordenes de producción, de procesos productivos.</a:t>
            </a:r>
          </a:p>
        </p:txBody>
      </p:sp>
      <p:sp>
        <p:nvSpPr>
          <p:cNvPr id="146435" name="Rectangle 3"/>
          <p:cNvSpPr>
            <a:spLocks noChangeArrowheads="1"/>
          </p:cNvSpPr>
          <p:nvPr/>
        </p:nvSpPr>
        <p:spPr bwMode="auto">
          <a:xfrm>
            <a:off x="1619250" y="404813"/>
            <a:ext cx="6335713" cy="647700"/>
          </a:xfrm>
          <a:prstGeom prst="rect">
            <a:avLst/>
          </a:prstGeom>
          <a:noFill/>
          <a:ln w="76200" cmpd="tri">
            <a:solidFill>
              <a:srgbClr val="990000"/>
            </a:solidFill>
            <a:miter lim="800000"/>
            <a:headEnd/>
            <a:tailEnd/>
          </a:ln>
          <a:effectLst/>
        </p:spPr>
        <p:txBody>
          <a:bodyPr/>
          <a:lstStyle/>
          <a:p>
            <a:pPr algn="ctr">
              <a:lnSpc>
                <a:spcPct val="90000"/>
              </a:lnSpc>
              <a:spcBef>
                <a:spcPct val="20000"/>
              </a:spcBef>
              <a:buClr>
                <a:schemeClr val="hlink"/>
              </a:buClr>
              <a:buSzPct val="75000"/>
              <a:buFont typeface="Wingdings" pitchFamily="2" charset="2"/>
              <a:buNone/>
            </a:pPr>
            <a:r>
              <a:rPr lang="es-MX" sz="3200" b="1">
                <a:effectLst>
                  <a:outerShdw blurRad="38100" dist="38100" dir="2700000" algn="tl">
                    <a:srgbClr val="000000"/>
                  </a:outerShdw>
                </a:effectLst>
              </a:rPr>
              <a:t>COSTOS PREDETERMINADOS</a:t>
            </a:r>
          </a:p>
        </p:txBody>
      </p:sp>
      <p:sp>
        <p:nvSpPr>
          <p:cNvPr id="4" name="Text Box 3"/>
          <p:cNvSpPr txBox="1">
            <a:spLocks noChangeArrowheads="1"/>
          </p:cNvSpPr>
          <p:nvPr/>
        </p:nvSpPr>
        <p:spPr bwMode="auto">
          <a:xfrm>
            <a:off x="7143768" y="6072206"/>
            <a:ext cx="1439862" cy="366712"/>
          </a:xfrm>
          <a:prstGeom prst="rect">
            <a:avLst/>
          </a:prstGeom>
          <a:noFill/>
          <a:ln w="9525">
            <a:noFill/>
            <a:miter lim="800000"/>
            <a:headEnd/>
            <a:tailEnd/>
          </a:ln>
        </p:spPr>
        <p:txBody>
          <a:bodyPr>
            <a:spAutoFit/>
          </a:bodyPr>
          <a:lstStyle/>
          <a:p>
            <a:pPr>
              <a:spcBef>
                <a:spcPct val="50000"/>
              </a:spcBef>
            </a:pPr>
            <a:r>
              <a:rPr lang="es-MX" dirty="0">
                <a:solidFill>
                  <a:srgbClr val="FF0000"/>
                </a:solidFill>
                <a:latin typeface="Tahoma" pitchFamily="34" charset="0"/>
              </a:rPr>
              <a:t>NIF C4 </a:t>
            </a:r>
            <a:r>
              <a:rPr lang="es-MX" dirty="0" smtClean="0">
                <a:solidFill>
                  <a:srgbClr val="FF0000"/>
                </a:solidFill>
                <a:latin typeface="Tahoma" pitchFamily="34" charset="0"/>
              </a:rPr>
              <a:t>P27</a:t>
            </a:r>
            <a:endParaRPr lang="es-MX" dirty="0">
              <a:solidFill>
                <a:srgbClr val="FF0000"/>
              </a:solidFill>
              <a:latin typeface="Tahoma" pitchFamily="34" charset="0"/>
            </a:endParaRPr>
          </a:p>
        </p:txBody>
      </p:sp>
    </p:spTree>
  </p:cSld>
  <p:clrMapOvr>
    <a:masterClrMapping/>
  </p:clrMapOvr>
  <p:transition>
    <p:fad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2"/>
          <p:cNvSpPr>
            <a:spLocks noGrp="1" noChangeArrowheads="1"/>
          </p:cNvSpPr>
          <p:nvPr>
            <p:ph type="subTitle" idx="1"/>
          </p:nvPr>
        </p:nvSpPr>
        <p:spPr>
          <a:xfrm>
            <a:off x="611188" y="1052513"/>
            <a:ext cx="8137525" cy="5805487"/>
          </a:xfrm>
          <a:noFill/>
          <a:ln/>
        </p:spPr>
        <p:txBody>
          <a:bodyPr>
            <a:noAutofit/>
          </a:bodyPr>
          <a:lstStyle/>
          <a:p>
            <a:pPr algn="just"/>
            <a:r>
              <a:rPr lang="es-MX" sz="3200" dirty="0"/>
              <a:t>Es aquella técnica de valuación, mediante la cual los costos se calculan sobre ciertas bases empíricas (de conocimiento y experiencia sobre la industria) </a:t>
            </a:r>
            <a:r>
              <a:rPr lang="es-MX" sz="3200" b="1" u="sng" dirty="0"/>
              <a:t>antes</a:t>
            </a:r>
            <a:r>
              <a:rPr lang="es-MX" sz="3200" dirty="0"/>
              <a:t> de producirse el artículo, o durante su </a:t>
            </a:r>
            <a:r>
              <a:rPr lang="es-MX" sz="3200" dirty="0" smtClean="0"/>
              <a:t>transformación, tiene </a:t>
            </a:r>
            <a:r>
              <a:rPr lang="es-MX" sz="3200" dirty="0"/>
              <a:t>por finalidad pronosticar el valor y cantidad de los elementos del costo de producción</a:t>
            </a:r>
            <a:r>
              <a:rPr lang="es-MX" sz="3200" dirty="0" smtClean="0"/>
              <a:t>.</a:t>
            </a:r>
          </a:p>
          <a:p>
            <a:pPr algn="just"/>
            <a:endParaRPr lang="es-MX" sz="3200" dirty="0"/>
          </a:p>
          <a:p>
            <a:pPr algn="just"/>
            <a:r>
              <a:rPr lang="es-MX" sz="3200" dirty="0"/>
              <a:t>Sirve de base para la valuación de producción en proceso, terminada y vendida.</a:t>
            </a:r>
          </a:p>
        </p:txBody>
      </p:sp>
      <p:sp>
        <p:nvSpPr>
          <p:cNvPr id="145411" name="Rectangle 3"/>
          <p:cNvSpPr>
            <a:spLocks noChangeArrowheads="1"/>
          </p:cNvSpPr>
          <p:nvPr/>
        </p:nvSpPr>
        <p:spPr bwMode="auto">
          <a:xfrm>
            <a:off x="1908175" y="71414"/>
            <a:ext cx="6335713" cy="647700"/>
          </a:xfrm>
          <a:prstGeom prst="rect">
            <a:avLst/>
          </a:prstGeom>
          <a:noFill/>
          <a:ln w="76200" cmpd="tri">
            <a:solidFill>
              <a:srgbClr val="990000"/>
            </a:solidFill>
            <a:miter lim="800000"/>
            <a:headEnd/>
            <a:tailEnd/>
          </a:ln>
          <a:effectLst/>
        </p:spPr>
        <p:txBody>
          <a:bodyPr/>
          <a:lstStyle/>
          <a:p>
            <a:pPr algn="ctr">
              <a:lnSpc>
                <a:spcPct val="90000"/>
              </a:lnSpc>
              <a:spcBef>
                <a:spcPct val="20000"/>
              </a:spcBef>
              <a:buClr>
                <a:schemeClr val="hlink"/>
              </a:buClr>
              <a:buSzPct val="75000"/>
              <a:buFont typeface="Wingdings" pitchFamily="2" charset="2"/>
              <a:buNone/>
            </a:pPr>
            <a:r>
              <a:rPr lang="es-MX" sz="3200" b="1" dirty="0">
                <a:solidFill>
                  <a:srgbClr val="FF0000"/>
                </a:solidFill>
                <a:effectLst>
                  <a:outerShdw blurRad="38100" dist="38100" dir="2700000" algn="tl">
                    <a:srgbClr val="000000"/>
                  </a:outerShdw>
                </a:effectLst>
              </a:rPr>
              <a:t>COSTOS ESTIMADOS</a:t>
            </a:r>
          </a:p>
        </p:txBody>
      </p:sp>
      <p:sp>
        <p:nvSpPr>
          <p:cNvPr id="4" name="Text Box 3"/>
          <p:cNvSpPr txBox="1">
            <a:spLocks noChangeArrowheads="1"/>
          </p:cNvSpPr>
          <p:nvPr/>
        </p:nvSpPr>
        <p:spPr bwMode="auto">
          <a:xfrm>
            <a:off x="214282" y="285728"/>
            <a:ext cx="1439862" cy="366712"/>
          </a:xfrm>
          <a:prstGeom prst="rect">
            <a:avLst/>
          </a:prstGeom>
          <a:noFill/>
          <a:ln w="9525">
            <a:noFill/>
            <a:miter lim="800000"/>
            <a:headEnd/>
            <a:tailEnd/>
          </a:ln>
        </p:spPr>
        <p:txBody>
          <a:bodyPr>
            <a:spAutoFit/>
          </a:bodyPr>
          <a:lstStyle/>
          <a:p>
            <a:pPr>
              <a:spcBef>
                <a:spcPct val="50000"/>
              </a:spcBef>
            </a:pPr>
            <a:r>
              <a:rPr lang="es-MX" dirty="0">
                <a:solidFill>
                  <a:srgbClr val="FF0000"/>
                </a:solidFill>
                <a:latin typeface="Tahoma" pitchFamily="34" charset="0"/>
              </a:rPr>
              <a:t>NIF C4 </a:t>
            </a:r>
            <a:r>
              <a:rPr lang="es-MX" dirty="0" smtClean="0">
                <a:solidFill>
                  <a:srgbClr val="FF0000"/>
                </a:solidFill>
                <a:latin typeface="Tahoma" pitchFamily="34" charset="0"/>
              </a:rPr>
              <a:t>P27</a:t>
            </a:r>
            <a:endParaRPr lang="es-MX" dirty="0">
              <a:solidFill>
                <a:srgbClr val="FF0000"/>
              </a:solidFill>
              <a:latin typeface="Tahoma" pitchFamily="34" charset="0"/>
            </a:endParaRPr>
          </a:p>
        </p:txBody>
      </p:sp>
    </p:spTree>
  </p:cSld>
  <p:clrMapOvr>
    <a:masterClrMapping/>
  </p:clrMapOvr>
  <p:transition>
    <p:fad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2"/>
          <p:cNvSpPr>
            <a:spLocks noGrp="1" noChangeArrowheads="1"/>
          </p:cNvSpPr>
          <p:nvPr>
            <p:ph type="subTitle" idx="1"/>
          </p:nvPr>
        </p:nvSpPr>
        <p:spPr>
          <a:xfrm>
            <a:off x="571472" y="1928802"/>
            <a:ext cx="8137525" cy="3868755"/>
          </a:xfrm>
          <a:noFill/>
          <a:ln/>
        </p:spPr>
        <p:txBody>
          <a:bodyPr>
            <a:noAutofit/>
          </a:bodyPr>
          <a:lstStyle/>
          <a:p>
            <a:pPr algn="just"/>
            <a:r>
              <a:rPr lang="es-MX" sz="3600" dirty="0"/>
              <a:t>Es el cálculo hecho con bases generalmente científicas, sobre cada uno de los elementos del costo, a efecto de determinar lo que un producto </a:t>
            </a:r>
            <a:r>
              <a:rPr lang="es-MX" sz="3600" b="1" u="sng" dirty="0"/>
              <a:t>debe costar</a:t>
            </a:r>
            <a:r>
              <a:rPr lang="es-MX" sz="3600" dirty="0"/>
              <a:t>, por tal motivo, este costo esta basado en el factor eficiencia.</a:t>
            </a:r>
          </a:p>
        </p:txBody>
      </p:sp>
      <p:sp>
        <p:nvSpPr>
          <p:cNvPr id="144387" name="Rectangle 3"/>
          <p:cNvSpPr>
            <a:spLocks noChangeArrowheads="1"/>
          </p:cNvSpPr>
          <p:nvPr/>
        </p:nvSpPr>
        <p:spPr bwMode="auto">
          <a:xfrm>
            <a:off x="1692275" y="620713"/>
            <a:ext cx="6335713" cy="647700"/>
          </a:xfrm>
          <a:prstGeom prst="rect">
            <a:avLst/>
          </a:prstGeom>
          <a:noFill/>
          <a:ln w="76200" cmpd="tri">
            <a:solidFill>
              <a:srgbClr val="990000"/>
            </a:solidFill>
            <a:miter lim="800000"/>
            <a:headEnd/>
            <a:tailEnd/>
          </a:ln>
          <a:effectLst/>
        </p:spPr>
        <p:txBody>
          <a:bodyPr/>
          <a:lstStyle/>
          <a:p>
            <a:pPr algn="ctr">
              <a:lnSpc>
                <a:spcPct val="90000"/>
              </a:lnSpc>
              <a:spcBef>
                <a:spcPct val="20000"/>
              </a:spcBef>
              <a:buClr>
                <a:schemeClr val="hlink"/>
              </a:buClr>
              <a:buSzPct val="75000"/>
              <a:buFont typeface="Wingdings" pitchFamily="2" charset="2"/>
              <a:buNone/>
            </a:pPr>
            <a:r>
              <a:rPr lang="es-MX" sz="3200" b="1">
                <a:solidFill>
                  <a:srgbClr val="FF0000"/>
                </a:solidFill>
                <a:effectLst>
                  <a:outerShdw blurRad="38100" dist="38100" dir="2700000" algn="tl">
                    <a:srgbClr val="000000"/>
                  </a:outerShdw>
                </a:effectLst>
              </a:rPr>
              <a:t>COSTOS ESTÁNDAR</a:t>
            </a:r>
          </a:p>
        </p:txBody>
      </p:sp>
      <p:sp>
        <p:nvSpPr>
          <p:cNvPr id="4" name="Text Box 3"/>
          <p:cNvSpPr txBox="1">
            <a:spLocks noChangeArrowheads="1"/>
          </p:cNvSpPr>
          <p:nvPr/>
        </p:nvSpPr>
        <p:spPr bwMode="auto">
          <a:xfrm>
            <a:off x="7164388" y="6021388"/>
            <a:ext cx="1439862" cy="366712"/>
          </a:xfrm>
          <a:prstGeom prst="rect">
            <a:avLst/>
          </a:prstGeom>
          <a:noFill/>
          <a:ln w="9525">
            <a:noFill/>
            <a:miter lim="800000"/>
            <a:headEnd/>
            <a:tailEnd/>
          </a:ln>
        </p:spPr>
        <p:txBody>
          <a:bodyPr>
            <a:spAutoFit/>
          </a:bodyPr>
          <a:lstStyle/>
          <a:p>
            <a:pPr>
              <a:spcBef>
                <a:spcPct val="50000"/>
              </a:spcBef>
            </a:pPr>
            <a:r>
              <a:rPr lang="es-MX" dirty="0">
                <a:solidFill>
                  <a:srgbClr val="FF0000"/>
                </a:solidFill>
                <a:latin typeface="Tahoma" pitchFamily="34" charset="0"/>
              </a:rPr>
              <a:t>NIF C4 </a:t>
            </a:r>
            <a:r>
              <a:rPr lang="es-MX" dirty="0" smtClean="0">
                <a:solidFill>
                  <a:srgbClr val="FF0000"/>
                </a:solidFill>
                <a:latin typeface="Tahoma" pitchFamily="34" charset="0"/>
              </a:rPr>
              <a:t>P27</a:t>
            </a:r>
            <a:endParaRPr lang="es-MX" dirty="0">
              <a:solidFill>
                <a:srgbClr val="FF0000"/>
              </a:solidFill>
              <a:latin typeface="Tahoma" pitchFamily="34" charset="0"/>
            </a:endParaRPr>
          </a:p>
        </p:txBody>
      </p:sp>
    </p:spTree>
  </p:cSld>
  <p:clrMapOvr>
    <a:masterClrMapping/>
  </p:clrMapOvr>
  <p:transition>
    <p:fad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3362" name="Group 2"/>
          <p:cNvGraphicFramePr>
            <a:graphicFrameLocks noGrp="1"/>
          </p:cNvGraphicFramePr>
          <p:nvPr/>
        </p:nvGraphicFramePr>
        <p:xfrm>
          <a:off x="539750" y="1125538"/>
          <a:ext cx="8450581" cy="4719956"/>
        </p:xfrm>
        <a:graphic>
          <a:graphicData uri="http://schemas.openxmlformats.org/drawingml/2006/table">
            <a:tbl>
              <a:tblPr/>
              <a:tblGrid>
                <a:gridCol w="3887788"/>
                <a:gridCol w="208280"/>
                <a:gridCol w="4354513"/>
              </a:tblGrid>
              <a:tr h="677863">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MX" sz="2000" b="1" i="0" u="sng" strike="noStrike" cap="none" normalizeH="0" baseline="0" smtClean="0">
                          <a:ln>
                            <a:noFill/>
                          </a:ln>
                          <a:solidFill>
                            <a:srgbClr val="FF0000"/>
                          </a:solidFill>
                          <a:effectLst>
                            <a:outerShdw blurRad="38100" dist="38100" dir="2700000" algn="tl">
                              <a:srgbClr val="000000"/>
                            </a:outerShdw>
                          </a:effectLst>
                          <a:latin typeface="Arial" charset="0"/>
                        </a:rPr>
                        <a:t>ESTIMADOS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endParaRPr kumimoji="0" lang="es-MX" sz="2000" b="0" i="0" u="none" strike="noStrike" cap="none" normalizeH="0" baseline="0" smtClean="0">
                        <a:ln>
                          <a:noFill/>
                        </a:ln>
                        <a:solidFill>
                          <a:srgbClr val="FF0000"/>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MX" sz="2000" b="1" i="0" u="sng" strike="noStrike" cap="none" normalizeH="0" baseline="0" smtClean="0">
                          <a:ln>
                            <a:noFill/>
                          </a:ln>
                          <a:solidFill>
                            <a:srgbClr val="FF0000"/>
                          </a:solidFill>
                          <a:effectLst>
                            <a:outerShdw blurRad="38100" dist="38100" dir="2700000" algn="tl">
                              <a:srgbClr val="000000"/>
                            </a:outerShdw>
                          </a:effectLst>
                          <a:latin typeface="Arial" charset="0"/>
                        </a:rPr>
                        <a:t>HISTORICOS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76275">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MX" sz="2000" b="0" i="0" u="none" strike="noStrike" cap="none" normalizeH="0" baseline="0" smtClean="0">
                          <a:ln>
                            <a:noFill/>
                          </a:ln>
                          <a:solidFill>
                            <a:schemeClr val="tx1"/>
                          </a:solidFill>
                          <a:effectLst>
                            <a:outerShdw blurRad="38100" dist="38100" dir="2700000" algn="tl">
                              <a:srgbClr val="000000"/>
                            </a:outerShdw>
                          </a:effectLst>
                          <a:latin typeface="Arial" charset="0"/>
                        </a:rPr>
                        <a:t>1.- Se obtienen antes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endParaRPr kumimoji="0" lang="es-MX" sz="20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MX" sz="2000" b="0" i="0" u="none" strike="noStrike" cap="none" normalizeH="0" baseline="0" smtClean="0">
                          <a:ln>
                            <a:noFill/>
                          </a:ln>
                          <a:solidFill>
                            <a:schemeClr val="tx1"/>
                          </a:solidFill>
                          <a:effectLst>
                            <a:outerShdw blurRad="38100" dist="38100" dir="2700000" algn="tl">
                              <a:srgbClr val="000000"/>
                            </a:outerShdw>
                          </a:effectLst>
                          <a:latin typeface="Arial" charset="0"/>
                        </a:rPr>
                        <a:t>1.- se obtienen después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76275">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MX" sz="2000" b="0" i="0" u="none" strike="noStrike" cap="none" normalizeH="0" baseline="0" smtClean="0">
                          <a:ln>
                            <a:noFill/>
                          </a:ln>
                          <a:solidFill>
                            <a:schemeClr val="tx1"/>
                          </a:solidFill>
                          <a:effectLst>
                            <a:outerShdw blurRad="38100" dist="38100" dir="2700000" algn="tl">
                              <a:srgbClr val="000000"/>
                            </a:outerShdw>
                          </a:effectLst>
                          <a:latin typeface="Arial" charset="0"/>
                        </a:rPr>
                        <a:t>2.- se basan sobre experiencias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endParaRPr kumimoji="0" lang="es-MX" sz="20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MX" sz="2000" b="0" i="0" u="none" strike="noStrike" cap="none" normalizeH="0" baseline="0" smtClean="0">
                          <a:ln>
                            <a:noFill/>
                          </a:ln>
                          <a:solidFill>
                            <a:schemeClr val="tx1"/>
                          </a:solidFill>
                          <a:effectLst>
                            <a:outerShdw blurRad="38100" dist="38100" dir="2700000" algn="tl">
                              <a:srgbClr val="000000"/>
                            </a:outerShdw>
                          </a:effectLst>
                          <a:latin typeface="Arial" charset="0"/>
                        </a:rPr>
                        <a:t>2.- son un computo final, conociendo tardíamente las deficiencias del costo</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77863">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MX" sz="2000" b="0" i="0" u="none" strike="noStrike" cap="none" normalizeH="0" baseline="0" smtClean="0">
                          <a:ln>
                            <a:noFill/>
                          </a:ln>
                          <a:solidFill>
                            <a:schemeClr val="tx1"/>
                          </a:solidFill>
                          <a:effectLst>
                            <a:outerShdw blurRad="38100" dist="38100" dir="2700000" algn="tl">
                              <a:srgbClr val="000000"/>
                            </a:outerShdw>
                          </a:effectLst>
                          <a:latin typeface="Arial" charset="0"/>
                        </a:rPr>
                        <a:t>3.- considerar cierto volumen de producción para determinar costo unitario</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endParaRPr kumimoji="0" lang="es-MX" sz="20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MX" sz="2000" b="0" i="0" u="none" strike="noStrike" cap="none" normalizeH="0" baseline="0" smtClean="0">
                          <a:ln>
                            <a:noFill/>
                          </a:ln>
                          <a:solidFill>
                            <a:schemeClr val="tx1"/>
                          </a:solidFill>
                          <a:effectLst>
                            <a:outerShdw blurRad="38100" dist="38100" dir="2700000" algn="tl">
                              <a:srgbClr val="000000"/>
                            </a:outerShdw>
                          </a:effectLst>
                          <a:latin typeface="Arial" charset="0"/>
                        </a:rPr>
                        <a:t>3.- son datos resultantes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77863">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MX" sz="2000" b="0" i="0" u="none" strike="noStrike" cap="none" normalizeH="0" baseline="0" smtClean="0">
                          <a:ln>
                            <a:noFill/>
                          </a:ln>
                          <a:solidFill>
                            <a:schemeClr val="tx1"/>
                          </a:solidFill>
                          <a:effectLst>
                            <a:outerShdw blurRad="38100" dist="38100" dir="2700000" algn="tl">
                              <a:srgbClr val="000000"/>
                            </a:outerShdw>
                          </a:effectLst>
                          <a:latin typeface="Arial" charset="0"/>
                        </a:rPr>
                        <a:t>4.- se ajustan a los históricos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endParaRPr kumimoji="0" lang="es-MX" sz="20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MX" sz="2000" b="0" i="0" u="none" strike="noStrike" cap="none" normalizeH="0" baseline="0" smtClean="0">
                          <a:ln>
                            <a:noFill/>
                          </a:ln>
                          <a:solidFill>
                            <a:schemeClr val="tx1"/>
                          </a:solidFill>
                          <a:effectLst>
                            <a:outerShdw blurRad="38100" dist="38100" dir="2700000" algn="tl">
                              <a:srgbClr val="000000"/>
                            </a:outerShdw>
                          </a:effectLst>
                          <a:latin typeface="Arial" charset="0"/>
                        </a:rPr>
                        <a:t>4.- no requieren ajustes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76275">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MX" sz="2000" b="0" i="0" u="none" strike="noStrike" cap="none" normalizeH="0" baseline="0" smtClean="0">
                          <a:ln>
                            <a:noFill/>
                          </a:ln>
                          <a:solidFill>
                            <a:schemeClr val="tx1"/>
                          </a:solidFill>
                          <a:effectLst>
                            <a:outerShdw blurRad="38100" dist="38100" dir="2700000" algn="tl">
                              <a:srgbClr val="000000"/>
                            </a:outerShdw>
                          </a:effectLst>
                          <a:latin typeface="Arial" charset="0"/>
                        </a:rPr>
                        <a:t>5.- puede costar</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endParaRPr kumimoji="0" lang="es-MX" sz="20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MX" sz="2000" b="0" i="0" u="none" strike="noStrike" cap="none" normalizeH="0" baseline="0" smtClean="0">
                          <a:ln>
                            <a:noFill/>
                          </a:ln>
                          <a:solidFill>
                            <a:schemeClr val="tx1"/>
                          </a:solidFill>
                          <a:effectLst>
                            <a:outerShdw blurRad="38100" dist="38100" dir="2700000" algn="tl">
                              <a:srgbClr val="000000"/>
                            </a:outerShdw>
                          </a:effectLst>
                          <a:latin typeface="Arial" charset="0"/>
                        </a:rPr>
                        <a:t>5.- debe costar</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6291" name="Rectangle 3"/>
          <p:cNvSpPr>
            <a:spLocks noGrp="1" noChangeArrowheads="1"/>
          </p:cNvSpPr>
          <p:nvPr>
            <p:ph idx="1"/>
          </p:nvPr>
        </p:nvSpPr>
        <p:spPr>
          <a:xfrm>
            <a:off x="457200" y="1357298"/>
            <a:ext cx="8229600" cy="5500702"/>
          </a:xfrm>
        </p:spPr>
        <p:txBody>
          <a:bodyPr/>
          <a:lstStyle/>
          <a:p>
            <a:pPr>
              <a:lnSpc>
                <a:spcPct val="80000"/>
              </a:lnSpc>
            </a:pPr>
            <a:r>
              <a:rPr lang="es-ES" sz="2800" dirty="0">
                <a:effectLst/>
              </a:rPr>
              <a:t>Cárdenas Nápoles, Raúl. </a:t>
            </a:r>
            <a:r>
              <a:rPr lang="es-ES" sz="2800" i="1" dirty="0">
                <a:effectLst/>
              </a:rPr>
              <a:t>Costos II. </a:t>
            </a:r>
            <a:r>
              <a:rPr lang="es-ES" sz="2800" dirty="0">
                <a:effectLst/>
              </a:rPr>
              <a:t>Ed. I.M.C.P. México, última edición.</a:t>
            </a:r>
          </a:p>
          <a:p>
            <a:pPr>
              <a:lnSpc>
                <a:spcPct val="80000"/>
              </a:lnSpc>
            </a:pPr>
            <a:r>
              <a:rPr lang="es-ES" sz="2800" dirty="0">
                <a:effectLst/>
              </a:rPr>
              <a:t>Del Río González, Cristóbal. </a:t>
            </a:r>
            <a:r>
              <a:rPr lang="es-ES" sz="2800" i="1" dirty="0">
                <a:effectLst/>
              </a:rPr>
              <a:t>Costos II. </a:t>
            </a:r>
            <a:r>
              <a:rPr lang="es-ES" sz="2800" dirty="0">
                <a:effectLst/>
              </a:rPr>
              <a:t>México: Ed. ECAFSA., última edición.</a:t>
            </a:r>
          </a:p>
          <a:p>
            <a:pPr>
              <a:lnSpc>
                <a:spcPct val="80000"/>
              </a:lnSpc>
            </a:pPr>
            <a:r>
              <a:rPr lang="es-ES" sz="2800" dirty="0">
                <a:effectLst/>
              </a:rPr>
              <a:t>Del Río González, Cristóbal. </a:t>
            </a:r>
            <a:r>
              <a:rPr lang="es-ES" sz="2800" i="1" dirty="0">
                <a:effectLst/>
              </a:rPr>
              <a:t>Costos III</a:t>
            </a:r>
            <a:r>
              <a:rPr lang="es-ES" sz="2800" dirty="0">
                <a:effectLst/>
              </a:rPr>
              <a:t>. México: Ed. ECAFSA., última edición.</a:t>
            </a:r>
          </a:p>
          <a:p>
            <a:pPr>
              <a:lnSpc>
                <a:spcPct val="80000"/>
              </a:lnSpc>
            </a:pPr>
            <a:r>
              <a:rPr lang="es-ES" sz="2800" dirty="0">
                <a:effectLst/>
              </a:rPr>
              <a:t>García Colín, Juan. </a:t>
            </a:r>
            <a:r>
              <a:rPr lang="es-ES" sz="2800" i="1" dirty="0">
                <a:effectLst/>
              </a:rPr>
              <a:t>Contabilidad de Costos. </a:t>
            </a:r>
            <a:r>
              <a:rPr lang="es-ES" sz="2800" dirty="0">
                <a:effectLst/>
              </a:rPr>
              <a:t>México: </a:t>
            </a:r>
            <a:r>
              <a:rPr lang="es-ES" sz="2800" dirty="0" err="1">
                <a:effectLst/>
              </a:rPr>
              <a:t>Ed</a:t>
            </a:r>
            <a:r>
              <a:rPr lang="es-ES" sz="2800" dirty="0">
                <a:effectLst/>
              </a:rPr>
              <a:t> Mc </a:t>
            </a:r>
            <a:r>
              <a:rPr lang="es-ES" sz="2800" dirty="0" err="1">
                <a:effectLst/>
              </a:rPr>
              <a:t>Graw</a:t>
            </a:r>
            <a:r>
              <a:rPr lang="es-ES" sz="2800" dirty="0">
                <a:effectLst/>
              </a:rPr>
              <a:t>-Hill., última edición.</a:t>
            </a:r>
          </a:p>
          <a:p>
            <a:pPr>
              <a:lnSpc>
                <a:spcPct val="80000"/>
              </a:lnSpc>
            </a:pPr>
            <a:r>
              <a:rPr lang="es-ES" sz="2800" dirty="0">
                <a:effectLst/>
              </a:rPr>
              <a:t>Ramírez Padilla, David Noel. </a:t>
            </a:r>
            <a:r>
              <a:rPr lang="es-ES" sz="2800" i="1" dirty="0">
                <a:effectLst/>
              </a:rPr>
              <a:t>Contabilidad Administrativa. </a:t>
            </a:r>
            <a:r>
              <a:rPr lang="es-ES" sz="2800" dirty="0">
                <a:effectLst/>
              </a:rPr>
              <a:t>México: Ed. Mc </a:t>
            </a:r>
            <a:r>
              <a:rPr lang="es-ES" sz="2800" dirty="0" err="1">
                <a:effectLst/>
              </a:rPr>
              <a:t>Graw</a:t>
            </a:r>
            <a:r>
              <a:rPr lang="es-ES" sz="2800" dirty="0">
                <a:effectLst/>
              </a:rPr>
              <a:t> Hill., última edición.</a:t>
            </a:r>
          </a:p>
          <a:p>
            <a:pPr>
              <a:lnSpc>
                <a:spcPct val="80000"/>
              </a:lnSpc>
            </a:pPr>
            <a:r>
              <a:rPr lang="es-ES" sz="2800" dirty="0">
                <a:effectLst/>
              </a:rPr>
              <a:t>Torres Salinas, Aldo. </a:t>
            </a:r>
            <a:r>
              <a:rPr lang="es-ES" sz="2800" i="1" dirty="0">
                <a:effectLst/>
              </a:rPr>
              <a:t>Contabilidad de Costos. </a:t>
            </a:r>
            <a:r>
              <a:rPr lang="es-ES" sz="2800" dirty="0">
                <a:effectLst/>
              </a:rPr>
              <a:t>Ed. Mc </a:t>
            </a:r>
            <a:r>
              <a:rPr lang="es-ES" sz="2800" dirty="0" err="1">
                <a:effectLst/>
              </a:rPr>
              <a:t>Graw</a:t>
            </a:r>
            <a:r>
              <a:rPr lang="es-ES" sz="2800" dirty="0">
                <a:effectLst/>
              </a:rPr>
              <a:t> Hill., última edición.</a:t>
            </a:r>
            <a:endParaRPr lang="es-ES" sz="2800" dirty="0"/>
          </a:p>
        </p:txBody>
      </p:sp>
      <p:sp>
        <p:nvSpPr>
          <p:cNvPr id="396292" name="WordArt 4"/>
          <p:cNvSpPr>
            <a:spLocks noChangeArrowheads="1" noChangeShapeType="1" noTextEdit="1"/>
          </p:cNvSpPr>
          <p:nvPr/>
        </p:nvSpPr>
        <p:spPr bwMode="auto">
          <a:xfrm>
            <a:off x="2195513" y="260350"/>
            <a:ext cx="4271962" cy="863600"/>
          </a:xfrm>
          <a:prstGeom prst="rect">
            <a:avLst/>
          </a:prstGeom>
        </p:spPr>
        <p:txBody>
          <a:bodyPr wrap="none" fromWordArt="1">
            <a:prstTxWarp prst="textPlain">
              <a:avLst>
                <a:gd name="adj" fmla="val 50000"/>
              </a:avLst>
            </a:prstTxWarp>
          </a:bodyPr>
          <a:lstStyle/>
          <a:p>
            <a:pPr algn="ctr"/>
            <a:r>
              <a:rPr lang="es-MX" sz="3600" kern="10" dirty="0">
                <a:ln w="9525">
                  <a:solidFill>
                    <a:srgbClr val="FF9933"/>
                  </a:solidFill>
                  <a:round/>
                  <a:headEnd/>
                  <a:tailEnd/>
                </a:ln>
                <a:solidFill>
                  <a:srgbClr val="FF9933"/>
                </a:solidFill>
                <a:effectLst>
                  <a:outerShdw dist="35921" dir="2700000" algn="ctr" rotWithShape="0">
                    <a:srgbClr val="C0C0C0">
                      <a:alpha val="80000"/>
                    </a:srgbClr>
                  </a:outerShdw>
                </a:effectLst>
                <a:latin typeface="Impact"/>
              </a:rPr>
              <a:t>BIBLIOGRAFIA </a:t>
            </a:r>
          </a:p>
        </p:txBody>
      </p:sp>
    </p:spTree>
  </p:cSld>
  <p:clrMapOvr>
    <a:masterClrMapping/>
  </p:clrMapOvr>
  <p:transition>
    <p:fade/>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2338" name="Group 2"/>
          <p:cNvGraphicFramePr>
            <a:graphicFrameLocks noGrp="1"/>
          </p:cNvGraphicFramePr>
          <p:nvPr/>
        </p:nvGraphicFramePr>
        <p:xfrm>
          <a:off x="179388" y="476250"/>
          <a:ext cx="8766492" cy="5414965"/>
        </p:xfrm>
        <a:graphic>
          <a:graphicData uri="http://schemas.openxmlformats.org/drawingml/2006/table">
            <a:tbl>
              <a:tblPr/>
              <a:tblGrid>
                <a:gridCol w="4037012"/>
                <a:gridCol w="208280"/>
                <a:gridCol w="4521200"/>
              </a:tblGrid>
              <a:tr h="769938">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MX" sz="2000" b="1" i="0" u="sng" strike="noStrike" cap="none" normalizeH="0" baseline="0" smtClean="0">
                          <a:ln>
                            <a:noFill/>
                          </a:ln>
                          <a:solidFill>
                            <a:srgbClr val="FF0000"/>
                          </a:solidFill>
                          <a:effectLst>
                            <a:outerShdw blurRad="38100" dist="38100" dir="2700000" algn="tl">
                              <a:srgbClr val="000000"/>
                            </a:outerShdw>
                          </a:effectLst>
                          <a:latin typeface="Arial" charset="0"/>
                        </a:rPr>
                        <a:t>ESTIMADOS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endParaRPr kumimoji="0" lang="es-MX" sz="2000" b="0" i="0" u="none" strike="noStrike" cap="none" normalizeH="0" baseline="0" smtClean="0">
                        <a:ln>
                          <a:noFill/>
                        </a:ln>
                        <a:solidFill>
                          <a:srgbClr val="FF0000"/>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MX" sz="2000" b="1" i="0" u="sng" strike="noStrike" cap="none" normalizeH="0" baseline="0" smtClean="0">
                          <a:ln>
                            <a:noFill/>
                          </a:ln>
                          <a:solidFill>
                            <a:srgbClr val="FF0000"/>
                          </a:solidFill>
                          <a:effectLst>
                            <a:outerShdw blurRad="38100" dist="38100" dir="2700000" algn="tl">
                              <a:srgbClr val="000000"/>
                            </a:outerShdw>
                          </a:effectLst>
                          <a:latin typeface="Arial" charset="0"/>
                        </a:rPr>
                        <a:t>ESTANDAR</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95338">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MX" sz="2000" b="0" i="0" u="none" strike="noStrike" cap="none" normalizeH="0" baseline="0" smtClean="0">
                          <a:ln>
                            <a:noFill/>
                          </a:ln>
                          <a:solidFill>
                            <a:schemeClr val="tx1"/>
                          </a:solidFill>
                          <a:effectLst>
                            <a:outerShdw blurRad="38100" dist="38100" dir="2700000" algn="tl">
                              <a:srgbClr val="000000"/>
                            </a:outerShdw>
                          </a:effectLst>
                          <a:latin typeface="Arial" charset="0"/>
                        </a:rPr>
                        <a:t>1.- Se ajustan a los históricos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endParaRPr kumimoji="0" lang="es-MX" sz="20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MX" sz="2000" b="0" i="0" u="none" strike="noStrike" cap="none" normalizeH="0" baseline="0" smtClean="0">
                          <a:ln>
                            <a:noFill/>
                          </a:ln>
                          <a:solidFill>
                            <a:schemeClr val="tx1"/>
                          </a:solidFill>
                          <a:effectLst>
                            <a:outerShdw blurRad="38100" dist="38100" dir="2700000" algn="tl">
                              <a:srgbClr val="000000"/>
                            </a:outerShdw>
                          </a:effectLst>
                          <a:latin typeface="Arial" charset="0"/>
                        </a:rPr>
                        <a:t>1.- los históricos se ajustan a los estándar</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489075">
                <a:tc>
                  <a:txBody>
                    <a:bodyPr/>
                    <a:lstStyle/>
                    <a:p>
                      <a:pPr marL="0" marR="0" lvl="0" indent="0" algn="just"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MX" sz="2000" b="0" i="0" u="none" strike="noStrike" cap="none" normalizeH="0" baseline="0" smtClean="0">
                          <a:ln>
                            <a:noFill/>
                          </a:ln>
                          <a:solidFill>
                            <a:schemeClr val="tx1"/>
                          </a:solidFill>
                          <a:effectLst>
                            <a:outerShdw blurRad="38100" dist="38100" dir="2700000" algn="tl">
                              <a:srgbClr val="000000"/>
                            </a:outerShdw>
                          </a:effectLst>
                          <a:latin typeface="Arial" charset="0"/>
                        </a:rPr>
                        <a:t>2.- las variaciones modifican el costo estimado mediante una rectificación a las cuentas afectadas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endParaRPr kumimoji="0" lang="es-MX" sz="20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MX" sz="2000" b="0" i="0" u="none" strike="noStrike" cap="none" normalizeH="0" baseline="0" smtClean="0">
                          <a:ln>
                            <a:noFill/>
                          </a:ln>
                          <a:solidFill>
                            <a:schemeClr val="tx1"/>
                          </a:solidFill>
                          <a:effectLst>
                            <a:outerShdw blurRad="38100" dist="38100" dir="2700000" algn="tl">
                              <a:srgbClr val="000000"/>
                            </a:outerShdw>
                          </a:effectLst>
                          <a:latin typeface="Arial" charset="0"/>
                        </a:rPr>
                        <a:t>2.- las desviaciones no modifican al costo estándar, deben analizarse para determinar sus causas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95338">
                <a:tc>
                  <a:txBody>
                    <a:bodyPr/>
                    <a:lstStyle/>
                    <a:p>
                      <a:pPr marL="0" marR="0" lvl="0" indent="0" algn="just"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MX" sz="2000" b="0" i="0" u="none" strike="noStrike" cap="none" normalizeH="0" baseline="0" smtClean="0">
                          <a:ln>
                            <a:noFill/>
                          </a:ln>
                          <a:solidFill>
                            <a:schemeClr val="tx1"/>
                          </a:solidFill>
                          <a:effectLst>
                            <a:outerShdw blurRad="38100" dist="38100" dir="2700000" algn="tl">
                              <a:srgbClr val="000000"/>
                            </a:outerShdw>
                          </a:effectLst>
                          <a:latin typeface="Arial" charset="0"/>
                        </a:rPr>
                        <a:t>3.- se basa en experiencias adquirida</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endParaRPr kumimoji="0" lang="es-MX" sz="20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MX" sz="2000" b="0" i="0" u="none" strike="noStrike" cap="none" normalizeH="0" baseline="0" smtClean="0">
                          <a:ln>
                            <a:noFill/>
                          </a:ln>
                          <a:solidFill>
                            <a:schemeClr val="tx1"/>
                          </a:solidFill>
                          <a:effectLst>
                            <a:outerShdw blurRad="38100" dist="38100" dir="2700000" algn="tl">
                              <a:srgbClr val="000000"/>
                            </a:outerShdw>
                          </a:effectLst>
                          <a:latin typeface="Arial" charset="0"/>
                        </a:rPr>
                        <a:t>3.- hace estudios profundos para fijar cuotas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69938">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MX" sz="2000" b="0" i="0" u="none" strike="noStrike" cap="none" normalizeH="0" baseline="0" smtClean="0">
                          <a:ln>
                            <a:noFill/>
                          </a:ln>
                          <a:solidFill>
                            <a:schemeClr val="tx1"/>
                          </a:solidFill>
                          <a:effectLst>
                            <a:outerShdw blurRad="38100" dist="38100" dir="2700000" algn="tl">
                              <a:srgbClr val="000000"/>
                            </a:outerShdw>
                          </a:effectLst>
                          <a:latin typeface="Arial" charset="0"/>
                        </a:rPr>
                        <a:t>4.- indica lo que puede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endParaRPr kumimoji="0" lang="es-MX" sz="20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MX" sz="2000" b="0" i="0" u="none" strike="noStrike" cap="none" normalizeH="0" baseline="0" smtClean="0">
                          <a:ln>
                            <a:noFill/>
                          </a:ln>
                          <a:solidFill>
                            <a:schemeClr val="tx1"/>
                          </a:solidFill>
                          <a:effectLst>
                            <a:outerShdw blurRad="38100" dist="38100" dir="2700000" algn="tl">
                              <a:srgbClr val="000000"/>
                            </a:outerShdw>
                          </a:effectLst>
                          <a:latin typeface="Arial" charset="0"/>
                        </a:rPr>
                        <a:t>4.- indica lo que debe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95338">
                <a:tc>
                  <a:txBody>
                    <a:bodyPr/>
                    <a:lstStyle/>
                    <a:p>
                      <a:pPr marL="0" marR="0" lvl="0" indent="0" algn="just"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MX" sz="2000" b="0" i="0" u="none" strike="noStrike" cap="none" normalizeH="0" baseline="0" smtClean="0">
                          <a:ln>
                            <a:noFill/>
                          </a:ln>
                          <a:solidFill>
                            <a:schemeClr val="tx1"/>
                          </a:solidFill>
                          <a:effectLst>
                            <a:outerShdw blurRad="38100" dist="38100" dir="2700000" algn="tl">
                              <a:srgbClr val="000000"/>
                            </a:outerShdw>
                          </a:effectLst>
                          <a:latin typeface="Arial" charset="0"/>
                        </a:rPr>
                        <a:t>5.- no es indispensable un extraordinario control interno</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endParaRPr kumimoji="0" lang="es-MX" sz="20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s-MX" sz="2000" b="0" i="0" u="none" strike="noStrike" cap="none" normalizeH="0" baseline="0" smtClean="0">
                          <a:ln>
                            <a:noFill/>
                          </a:ln>
                          <a:solidFill>
                            <a:schemeClr val="tx1"/>
                          </a:solidFill>
                          <a:effectLst>
                            <a:outerShdw blurRad="38100" dist="38100" dir="2700000" algn="tl">
                              <a:srgbClr val="000000"/>
                            </a:outerShdw>
                          </a:effectLst>
                          <a:latin typeface="Arial" charset="0"/>
                        </a:rPr>
                        <a:t>5.- es indispensable un extraordinario control interno</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fade/>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TAREA 1</a:t>
            </a:r>
            <a:endParaRPr lang="es-MX" dirty="0"/>
          </a:p>
        </p:txBody>
      </p:sp>
      <p:sp>
        <p:nvSpPr>
          <p:cNvPr id="3" name="2 Marcador de contenido"/>
          <p:cNvSpPr>
            <a:spLocks noGrp="1"/>
          </p:cNvSpPr>
          <p:nvPr>
            <p:ph idx="1"/>
          </p:nvPr>
        </p:nvSpPr>
        <p:spPr/>
        <p:txBody>
          <a:bodyPr>
            <a:normAutofit fontScale="62500" lnSpcReduction="20000"/>
          </a:bodyPr>
          <a:lstStyle/>
          <a:p>
            <a:r>
              <a:rPr lang="es-MX" dirty="0" smtClean="0"/>
              <a:t>QUE SON LAS VARIACIONES </a:t>
            </a:r>
          </a:p>
          <a:p>
            <a:endParaRPr lang="es-MX" dirty="0" smtClean="0"/>
          </a:p>
          <a:p>
            <a:r>
              <a:rPr lang="es-MX" dirty="0" smtClean="0"/>
              <a:t>QUE TRATAMIENTO CONTABLE DEBE DARSELE A LAS VARIACIONES EN LOS ELEMENTOS DEL COSTOS</a:t>
            </a:r>
          </a:p>
          <a:p>
            <a:endParaRPr lang="es-MX" dirty="0" smtClean="0"/>
          </a:p>
          <a:p>
            <a:r>
              <a:rPr lang="es-MX" dirty="0" smtClean="0"/>
              <a:t>CUALES SON LAS CUENTAS UTILIZADAS PARA EL REGISTRO DE LA TECNICA DE COSTOS ESTIMADOS.</a:t>
            </a:r>
          </a:p>
          <a:p>
            <a:endParaRPr lang="es-MX" dirty="0" smtClean="0"/>
          </a:p>
          <a:p>
            <a:r>
              <a:rPr lang="es-MX" dirty="0" smtClean="0"/>
              <a:t>DE QUE SE CARGAN Y DE QUE SE ABONAN LAS CUENTAS ANTERIORES.</a:t>
            </a:r>
          </a:p>
          <a:p>
            <a:endParaRPr lang="es-MX" dirty="0" smtClean="0"/>
          </a:p>
          <a:p>
            <a:r>
              <a:rPr lang="es-MX" dirty="0" smtClean="0"/>
              <a:t>COMO SE OBTIENE EL COEFICIENTE RECTIFICADOR</a:t>
            </a:r>
          </a:p>
          <a:p>
            <a:endParaRPr lang="es-MX" dirty="0" smtClean="0"/>
          </a:p>
          <a:p>
            <a:r>
              <a:rPr lang="es-MX" dirty="0" smtClean="0"/>
              <a:t>DONDE SE APLICA EL COEFICIENTE RECTIFICADOR </a:t>
            </a:r>
          </a:p>
          <a:p>
            <a:endParaRPr lang="es-MX" dirty="0" smtClean="0"/>
          </a:p>
          <a:p>
            <a:r>
              <a:rPr lang="es-MX" dirty="0" smtClean="0"/>
              <a:t>PARA QUE SE APLICA EL COEFICIENTE RECTIFICADOR</a:t>
            </a:r>
          </a:p>
          <a:p>
            <a:endParaRPr lang="es-MX" dirty="0"/>
          </a:p>
        </p:txBody>
      </p:sp>
    </p:spTree>
  </p:cSld>
  <p:clrMapOvr>
    <a:masterClrMapping/>
  </p:clrMapOvr>
  <p:transition>
    <p:fade/>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7316" name="WordArt 4"/>
          <p:cNvSpPr>
            <a:spLocks noChangeArrowheads="1" noChangeShapeType="1" noTextEdit="1"/>
          </p:cNvSpPr>
          <p:nvPr/>
        </p:nvSpPr>
        <p:spPr bwMode="auto">
          <a:xfrm>
            <a:off x="468313" y="188913"/>
            <a:ext cx="8064500" cy="523875"/>
          </a:xfrm>
          <a:prstGeom prst="rect">
            <a:avLst/>
          </a:prstGeom>
        </p:spPr>
        <p:txBody>
          <a:bodyPr wrap="none" fromWordArt="1">
            <a:prstTxWarp prst="textPlain">
              <a:avLst>
                <a:gd name="adj" fmla="val 50000"/>
              </a:avLst>
            </a:prstTxWarp>
          </a:bodyPr>
          <a:lstStyle/>
          <a:p>
            <a:pPr algn="ctr"/>
            <a:r>
              <a:rPr lang="es-MX" sz="3600" kern="10" dirty="0">
                <a:ln w="9525">
                  <a:noFill/>
                  <a:round/>
                  <a:headEnd/>
                  <a:tailEnd/>
                </a:ln>
                <a:solidFill>
                  <a:srgbClr val="336699"/>
                </a:solidFill>
                <a:effectLst>
                  <a:outerShdw dist="45791" dir="2021404" algn="ctr" rotWithShape="0">
                    <a:srgbClr val="B2B2B2">
                      <a:alpha val="80000"/>
                    </a:srgbClr>
                  </a:outerShdw>
                </a:effectLst>
                <a:latin typeface="Times New Roman"/>
                <a:cs typeface="Times New Roman"/>
              </a:rPr>
              <a:t>CASO PRACTICO </a:t>
            </a:r>
            <a:r>
              <a:rPr lang="es-MX" sz="3600" kern="10" dirty="0" smtClean="0">
                <a:ln w="9525">
                  <a:noFill/>
                  <a:round/>
                  <a:headEnd/>
                  <a:tailEnd/>
                </a:ln>
                <a:solidFill>
                  <a:srgbClr val="336699"/>
                </a:solidFill>
                <a:effectLst>
                  <a:outerShdw dist="45791" dir="2021404" algn="ctr" rotWithShape="0">
                    <a:srgbClr val="B2B2B2">
                      <a:alpha val="80000"/>
                    </a:srgbClr>
                  </a:outerShdw>
                </a:effectLst>
                <a:latin typeface="Times New Roman"/>
                <a:cs typeface="Times New Roman"/>
              </a:rPr>
              <a:t> COSTOS </a:t>
            </a:r>
            <a:r>
              <a:rPr lang="es-MX" sz="3600" kern="10" dirty="0">
                <a:ln w="9525">
                  <a:noFill/>
                  <a:round/>
                  <a:headEnd/>
                  <a:tailEnd/>
                </a:ln>
                <a:solidFill>
                  <a:srgbClr val="336699"/>
                </a:solidFill>
                <a:effectLst>
                  <a:outerShdw dist="45791" dir="2021404" algn="ctr" rotWithShape="0">
                    <a:srgbClr val="B2B2B2">
                      <a:alpha val="80000"/>
                    </a:srgbClr>
                  </a:outerShdw>
                </a:effectLst>
                <a:latin typeface="Times New Roman"/>
                <a:cs typeface="Times New Roman"/>
              </a:rPr>
              <a:t>PREDETERMINADO </a:t>
            </a:r>
          </a:p>
        </p:txBody>
      </p:sp>
      <p:graphicFrame>
        <p:nvGraphicFramePr>
          <p:cNvPr id="397640" name="Object 328"/>
          <p:cNvGraphicFramePr>
            <a:graphicFrameLocks noGrp="1" noChangeAspect="1"/>
          </p:cNvGraphicFramePr>
          <p:nvPr>
            <p:ph/>
          </p:nvPr>
        </p:nvGraphicFramePr>
        <p:xfrm>
          <a:off x="931863" y="987425"/>
          <a:ext cx="7051675" cy="5289550"/>
        </p:xfrm>
        <a:graphic>
          <a:graphicData uri="http://schemas.openxmlformats.org/presentationml/2006/ole">
            <mc:AlternateContent xmlns:mc="http://schemas.openxmlformats.org/markup-compatibility/2006">
              <mc:Choice xmlns:v="urn:schemas-microsoft-com:vml" Requires="v">
                <p:oleObj spid="_x0000_s397642" name="Worksheet" r:id="rId3" imgW="6225592" imgH="4671000" progId="Excel.Sheet.8">
                  <p:embed/>
                </p:oleObj>
              </mc:Choice>
              <mc:Fallback>
                <p:oleObj name="Worksheet" r:id="rId3" imgW="6225592" imgH="4671000" progId="Excel.Sheet.8">
                  <p:embed/>
                  <p:pic>
                    <p:nvPicPr>
                      <p:cNvPr id="0" name="Picture 32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31863" y="987425"/>
                        <a:ext cx="7051675" cy="5289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ransition>
    <p:fade/>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8338" name="Rectangle 2"/>
          <p:cNvSpPr>
            <a:spLocks noGrp="1" noChangeArrowheads="1"/>
          </p:cNvSpPr>
          <p:nvPr>
            <p:ph type="title"/>
          </p:nvPr>
        </p:nvSpPr>
        <p:spPr>
          <a:xfrm>
            <a:off x="468313" y="0"/>
            <a:ext cx="2530475" cy="1139825"/>
          </a:xfrm>
        </p:spPr>
        <p:txBody>
          <a:bodyPr/>
          <a:lstStyle/>
          <a:p>
            <a:pPr algn="l"/>
            <a:r>
              <a:rPr lang="es-MX" sz="4000"/>
              <a:t>SE PIDE:</a:t>
            </a:r>
          </a:p>
        </p:txBody>
      </p:sp>
      <p:sp>
        <p:nvSpPr>
          <p:cNvPr id="398339" name="Rectangle 3"/>
          <p:cNvSpPr>
            <a:spLocks noGrp="1" noChangeArrowheads="1"/>
          </p:cNvSpPr>
          <p:nvPr>
            <p:ph idx="1"/>
          </p:nvPr>
        </p:nvSpPr>
        <p:spPr>
          <a:xfrm>
            <a:off x="0" y="1196975"/>
            <a:ext cx="9144000" cy="4933950"/>
          </a:xfrm>
        </p:spPr>
        <p:txBody>
          <a:bodyPr>
            <a:normAutofit/>
          </a:bodyPr>
          <a:lstStyle/>
          <a:p>
            <a:pPr marL="493776" indent="-457200">
              <a:lnSpc>
                <a:spcPct val="80000"/>
              </a:lnSpc>
              <a:buFont typeface="+mj-lt"/>
              <a:buAutoNum type="arabicPeriod"/>
            </a:pPr>
            <a:r>
              <a:rPr lang="es-MX" sz="2400" dirty="0"/>
              <a:t>OBTENCIÓN DE LA HOJA DE COSTOS ESTIMADOS UNITARIA</a:t>
            </a:r>
          </a:p>
          <a:p>
            <a:pPr marL="493776" indent="-457200">
              <a:lnSpc>
                <a:spcPct val="80000"/>
              </a:lnSpc>
              <a:buFont typeface="+mj-lt"/>
              <a:buAutoNum type="arabicPeriod"/>
            </a:pPr>
            <a:r>
              <a:rPr lang="es-MX" sz="2400" dirty="0"/>
              <a:t>VALUACIÓN DE LA PRODUCCIÓN TERMINADA, A COSTO ESTIMADO</a:t>
            </a:r>
          </a:p>
          <a:p>
            <a:pPr marL="493776" indent="-457200">
              <a:lnSpc>
                <a:spcPct val="80000"/>
              </a:lnSpc>
              <a:buFont typeface="+mj-lt"/>
              <a:buAutoNum type="arabicPeriod"/>
            </a:pPr>
            <a:r>
              <a:rPr lang="es-MX" sz="2400" dirty="0"/>
              <a:t>VALUACIÓN DE LA PRODUCCIÓN VENDIDA, A COSTO ESTIMADO</a:t>
            </a:r>
          </a:p>
          <a:p>
            <a:pPr marL="493776" indent="-457200">
              <a:lnSpc>
                <a:spcPct val="80000"/>
              </a:lnSpc>
              <a:buFont typeface="+mj-lt"/>
              <a:buAutoNum type="arabicPeriod"/>
            </a:pPr>
            <a:r>
              <a:rPr lang="es-MX" sz="2400" dirty="0"/>
              <a:t>VALUACIÓN DE LA PRODUCCIÓN EN PROCESO, A COSTO ESTIMADO</a:t>
            </a:r>
          </a:p>
          <a:p>
            <a:pPr marL="493776" indent="-457200">
              <a:lnSpc>
                <a:spcPct val="80000"/>
              </a:lnSpc>
              <a:buFont typeface="+mj-lt"/>
              <a:buAutoNum type="arabicPeriod"/>
            </a:pPr>
            <a:r>
              <a:rPr lang="es-MX" sz="2400" dirty="0"/>
              <a:t>VALUACIÓN DE LA DEMÁS PRODUCCIÓN,  A COSTO ESTIMADO</a:t>
            </a:r>
          </a:p>
          <a:p>
            <a:pPr marL="493776" indent="-457200">
              <a:lnSpc>
                <a:spcPct val="80000"/>
              </a:lnSpc>
              <a:buFont typeface="+mj-lt"/>
              <a:buAutoNum type="arabicPeriod"/>
            </a:pPr>
            <a:r>
              <a:rPr lang="es-MX" sz="2400" dirty="0"/>
              <a:t>DETERMINACIÓN DE LAS VARIACIONES, SU ESTUDIO, Y ELIMINACIÓN.</a:t>
            </a:r>
          </a:p>
          <a:p>
            <a:pPr marL="493776" indent="-457200">
              <a:lnSpc>
                <a:spcPct val="80000"/>
              </a:lnSpc>
              <a:buFont typeface="+mj-lt"/>
              <a:buAutoNum type="arabicPeriod"/>
            </a:pPr>
            <a:r>
              <a:rPr lang="es-MX" sz="2400" dirty="0"/>
              <a:t>CORRECCIÓN EN SU CASO A LA HOJA DE COSTOS ESTIMADOS UNITARIA</a:t>
            </a:r>
          </a:p>
          <a:p>
            <a:pPr>
              <a:lnSpc>
                <a:spcPct val="80000"/>
              </a:lnSpc>
            </a:pPr>
            <a:endParaRPr lang="es-MX" sz="2400" dirty="0"/>
          </a:p>
          <a:p>
            <a:pPr>
              <a:lnSpc>
                <a:spcPct val="80000"/>
              </a:lnSpc>
            </a:pPr>
            <a:endParaRPr lang="es-MX" sz="2400" dirty="0"/>
          </a:p>
        </p:txBody>
      </p:sp>
    </p:spTree>
  </p:cSld>
  <p:clrMapOvr>
    <a:masterClrMapping/>
  </p:clrMapOvr>
  <p:transition>
    <p:fade/>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99364" name="Object 4"/>
          <p:cNvGraphicFramePr>
            <a:graphicFrameLocks noChangeAspect="1"/>
          </p:cNvGraphicFramePr>
          <p:nvPr/>
        </p:nvGraphicFramePr>
        <p:xfrm>
          <a:off x="0" y="1341438"/>
          <a:ext cx="8978900" cy="3238500"/>
        </p:xfrm>
        <a:graphic>
          <a:graphicData uri="http://schemas.openxmlformats.org/presentationml/2006/ole">
            <mc:AlternateContent xmlns:mc="http://schemas.openxmlformats.org/markup-compatibility/2006">
              <mc:Choice xmlns:v="urn:schemas-microsoft-com:vml" Requires="v">
                <p:oleObj spid="_x0000_s399366" name="Worksheet" r:id="rId3" imgW="4190950" imgH="1524096" progId="Excel.Sheet.8">
                  <p:embed/>
                </p:oleObj>
              </mc:Choice>
              <mc:Fallback>
                <p:oleObj name="Worksheet" r:id="rId3" imgW="4190950" imgH="1524096" progId="Excel.Sheet.8">
                  <p:embed/>
                  <p:pic>
                    <p:nvPicPr>
                      <p:cNvPr id="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1341438"/>
                        <a:ext cx="8978900" cy="3238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ransition>
    <p:fade/>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nvGraphicFramePr>
        <p:xfrm>
          <a:off x="142843" y="1000108"/>
          <a:ext cx="8286840" cy="5572164"/>
        </p:xfrm>
        <a:graphic>
          <a:graphicData uri="http://schemas.openxmlformats.org/drawingml/2006/table">
            <a:tbl>
              <a:tblPr/>
              <a:tblGrid>
                <a:gridCol w="1841565"/>
                <a:gridCol w="2307379"/>
                <a:gridCol w="1756607"/>
                <a:gridCol w="2381289"/>
              </a:tblGrid>
              <a:tr h="1533170">
                <a:tc>
                  <a:txBody>
                    <a:bodyPr/>
                    <a:lstStyle/>
                    <a:p>
                      <a:pPr marL="179705" algn="ctr">
                        <a:spcAft>
                          <a:spcPts val="0"/>
                        </a:spcAft>
                      </a:pPr>
                      <a:r>
                        <a:rPr lang="es-ES_tradnl" sz="2000" spc="-40" dirty="0">
                          <a:solidFill>
                            <a:sysClr val="windowText" lastClr="000000"/>
                          </a:solidFill>
                          <a:latin typeface="Arial"/>
                          <a:ea typeface="Times New Roman"/>
                          <a:cs typeface="Times New Roman"/>
                        </a:rPr>
                        <a:t>ELEMENTOS</a:t>
                      </a:r>
                      <a:endParaRPr lang="es-MX" sz="2000" dirty="0">
                        <a:solidFill>
                          <a:sysClr val="windowText" lastClr="000000"/>
                        </a:solidFill>
                        <a:latin typeface="Times New Roman"/>
                        <a:ea typeface="Times New Roman"/>
                        <a:cs typeface="Times New Roman"/>
                      </a:endParaRPr>
                    </a:p>
                  </a:txBody>
                  <a:tcPr marL="25400" marR="254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_tradnl" sz="2000" spc="-20" dirty="0">
                          <a:solidFill>
                            <a:sysClr val="windowText" lastClr="000000"/>
                          </a:solidFill>
                          <a:latin typeface="Arial"/>
                          <a:ea typeface="Times New Roman"/>
                          <a:cs typeface="Times New Roman"/>
                        </a:rPr>
                        <a:t>UNIDADES</a:t>
                      </a:r>
                      <a:endParaRPr lang="es-MX" sz="2000" dirty="0">
                        <a:solidFill>
                          <a:sysClr val="windowText" lastClr="000000"/>
                        </a:solidFill>
                        <a:latin typeface="Times New Roman"/>
                        <a:ea typeface="Times New Roman"/>
                        <a:cs typeface="Times New Roman"/>
                      </a:endParaRPr>
                    </a:p>
                  </a:txBody>
                  <a:tcPr marL="25400" marR="254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8890" marR="15240" algn="ctr">
                        <a:lnSpc>
                          <a:spcPts val="1010"/>
                        </a:lnSpc>
                        <a:spcAft>
                          <a:spcPts val="0"/>
                        </a:spcAft>
                      </a:pPr>
                      <a:r>
                        <a:rPr lang="es-ES_tradnl" sz="2000" spc="-30" dirty="0">
                          <a:solidFill>
                            <a:sysClr val="windowText" lastClr="000000"/>
                          </a:solidFill>
                          <a:latin typeface="Arial"/>
                          <a:ea typeface="Times New Roman"/>
                          <a:cs typeface="Times New Roman"/>
                        </a:rPr>
                        <a:t>COSTO </a:t>
                      </a:r>
                      <a:endParaRPr lang="es-ES_tradnl" sz="2000" spc="-30" dirty="0" smtClean="0">
                        <a:solidFill>
                          <a:sysClr val="windowText" lastClr="000000"/>
                        </a:solidFill>
                        <a:latin typeface="Arial"/>
                        <a:ea typeface="Times New Roman"/>
                        <a:cs typeface="Times New Roman"/>
                      </a:endParaRPr>
                    </a:p>
                    <a:p>
                      <a:pPr marL="8890" marR="15240" algn="ctr">
                        <a:lnSpc>
                          <a:spcPts val="1010"/>
                        </a:lnSpc>
                        <a:spcAft>
                          <a:spcPts val="0"/>
                        </a:spcAft>
                      </a:pPr>
                      <a:endParaRPr lang="es-ES_tradnl" sz="2000" spc="-30" dirty="0" smtClean="0">
                        <a:solidFill>
                          <a:sysClr val="windowText" lastClr="000000"/>
                        </a:solidFill>
                        <a:latin typeface="Arial"/>
                        <a:ea typeface="Times New Roman"/>
                        <a:cs typeface="Times New Roman"/>
                      </a:endParaRPr>
                    </a:p>
                    <a:p>
                      <a:pPr marL="8890" marR="15240" algn="ctr">
                        <a:lnSpc>
                          <a:spcPts val="1010"/>
                        </a:lnSpc>
                        <a:spcAft>
                          <a:spcPts val="0"/>
                        </a:spcAft>
                      </a:pPr>
                      <a:r>
                        <a:rPr lang="es-ES_tradnl" sz="2000" spc="-30" dirty="0" smtClean="0">
                          <a:solidFill>
                            <a:sysClr val="windowText" lastClr="000000"/>
                          </a:solidFill>
                          <a:latin typeface="Arial"/>
                          <a:ea typeface="Times New Roman"/>
                          <a:cs typeface="Times New Roman"/>
                        </a:rPr>
                        <a:t>UNITARIO </a:t>
                      </a:r>
                    </a:p>
                    <a:p>
                      <a:pPr marL="8890" marR="15240" algn="ctr">
                        <a:lnSpc>
                          <a:spcPts val="1010"/>
                        </a:lnSpc>
                        <a:spcAft>
                          <a:spcPts val="0"/>
                        </a:spcAft>
                      </a:pPr>
                      <a:endParaRPr lang="es-ES_tradnl" sz="2000" spc="-30" dirty="0" smtClean="0">
                        <a:solidFill>
                          <a:sysClr val="windowText" lastClr="000000"/>
                        </a:solidFill>
                        <a:latin typeface="Arial"/>
                        <a:ea typeface="Times New Roman"/>
                        <a:cs typeface="Times New Roman"/>
                      </a:endParaRPr>
                    </a:p>
                    <a:p>
                      <a:pPr marL="8890" marR="15240" algn="ctr">
                        <a:lnSpc>
                          <a:spcPts val="1010"/>
                        </a:lnSpc>
                        <a:spcAft>
                          <a:spcPts val="0"/>
                        </a:spcAft>
                      </a:pPr>
                      <a:r>
                        <a:rPr lang="es-ES_tradnl" sz="2000" spc="-15" dirty="0" smtClean="0">
                          <a:solidFill>
                            <a:sysClr val="windowText" lastClr="000000"/>
                          </a:solidFill>
                          <a:latin typeface="Arial"/>
                          <a:ea typeface="Times New Roman"/>
                          <a:cs typeface="Times New Roman"/>
                        </a:rPr>
                        <a:t>ESTIMADO</a:t>
                      </a:r>
                      <a:endParaRPr lang="es-MX" sz="2000" dirty="0">
                        <a:solidFill>
                          <a:sysClr val="windowText" lastClr="000000"/>
                        </a:solidFill>
                        <a:latin typeface="Times New Roman"/>
                        <a:ea typeface="Times New Roman"/>
                        <a:cs typeface="Times New Roman"/>
                      </a:endParaRPr>
                    </a:p>
                  </a:txBody>
                  <a:tcPr marL="25400" marR="254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155575" algn="ctr">
                        <a:spcAft>
                          <a:spcPts val="0"/>
                        </a:spcAft>
                      </a:pPr>
                      <a:r>
                        <a:rPr lang="es-ES_tradnl" sz="2000" spc="-20" dirty="0">
                          <a:solidFill>
                            <a:sysClr val="windowText" lastClr="000000"/>
                          </a:solidFill>
                          <a:latin typeface="Arial"/>
                          <a:ea typeface="Times New Roman"/>
                          <a:cs typeface="Times New Roman"/>
                        </a:rPr>
                        <a:t>VALUACIÓN</a:t>
                      </a:r>
                      <a:endParaRPr lang="es-MX" sz="2000" dirty="0">
                        <a:solidFill>
                          <a:sysClr val="windowText" lastClr="000000"/>
                        </a:solidFill>
                        <a:latin typeface="Times New Roman"/>
                        <a:ea typeface="Times New Roman"/>
                        <a:cs typeface="Times New Roman"/>
                      </a:endParaRPr>
                    </a:p>
                  </a:txBody>
                  <a:tcPr marL="25400" marR="254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2903542">
                <a:tc>
                  <a:txBody>
                    <a:bodyPr/>
                    <a:lstStyle/>
                    <a:p>
                      <a:pPr marL="3175" marR="21590" indent="-3175">
                        <a:lnSpc>
                          <a:spcPts val="1105"/>
                        </a:lnSpc>
                        <a:spcAft>
                          <a:spcPts val="0"/>
                        </a:spcAft>
                      </a:pPr>
                      <a:endParaRPr lang="es-ES_tradnl" sz="1600" spc="-20" dirty="0" smtClean="0">
                        <a:solidFill>
                          <a:sysClr val="windowText" lastClr="000000"/>
                        </a:solidFill>
                        <a:latin typeface="Arial"/>
                        <a:ea typeface="Times New Roman"/>
                        <a:cs typeface="Times New Roman"/>
                      </a:endParaRPr>
                    </a:p>
                    <a:p>
                      <a:pPr marL="3175" marR="21590" indent="-3175">
                        <a:lnSpc>
                          <a:spcPts val="1105"/>
                        </a:lnSpc>
                        <a:spcAft>
                          <a:spcPts val="0"/>
                        </a:spcAft>
                      </a:pPr>
                      <a:r>
                        <a:rPr lang="es-ES_tradnl" sz="1600" spc="-20" dirty="0" smtClean="0">
                          <a:solidFill>
                            <a:sysClr val="windowText" lastClr="000000"/>
                          </a:solidFill>
                          <a:latin typeface="Arial"/>
                          <a:ea typeface="Times New Roman"/>
                          <a:cs typeface="Times New Roman"/>
                        </a:rPr>
                        <a:t>Materiales </a:t>
                      </a:r>
                      <a:r>
                        <a:rPr lang="es-ES_tradnl" sz="1600" spc="-20" dirty="0">
                          <a:solidFill>
                            <a:sysClr val="windowText" lastClr="000000"/>
                          </a:solidFill>
                          <a:latin typeface="Arial"/>
                          <a:ea typeface="Times New Roman"/>
                          <a:cs typeface="Times New Roman"/>
                        </a:rPr>
                        <a:t>Directos </a:t>
                      </a:r>
                      <a:endParaRPr lang="es-MX" sz="1600" dirty="0">
                        <a:solidFill>
                          <a:sysClr val="windowText" lastClr="000000"/>
                        </a:solidFill>
                        <a:latin typeface="Times New Roman"/>
                        <a:ea typeface="Times New Roman"/>
                        <a:cs typeface="Times New Roman"/>
                      </a:endParaRPr>
                    </a:p>
                    <a:p>
                      <a:pPr marL="3175" marR="21590" indent="-3175">
                        <a:lnSpc>
                          <a:spcPts val="1105"/>
                        </a:lnSpc>
                        <a:spcAft>
                          <a:spcPts val="0"/>
                        </a:spcAft>
                      </a:pPr>
                      <a:endParaRPr lang="es-ES_tradnl" sz="1600" spc="-30" dirty="0" smtClean="0">
                        <a:solidFill>
                          <a:sysClr val="windowText" lastClr="000000"/>
                        </a:solidFill>
                        <a:latin typeface="Arial"/>
                        <a:ea typeface="Times New Roman"/>
                        <a:cs typeface="Times New Roman"/>
                      </a:endParaRPr>
                    </a:p>
                    <a:p>
                      <a:pPr marL="3175" marR="21590" indent="-3175">
                        <a:lnSpc>
                          <a:spcPts val="1105"/>
                        </a:lnSpc>
                        <a:spcAft>
                          <a:spcPts val="0"/>
                        </a:spcAft>
                      </a:pPr>
                      <a:endParaRPr lang="es-ES_tradnl" sz="1600" spc="-30" dirty="0" smtClean="0">
                        <a:solidFill>
                          <a:sysClr val="windowText" lastClr="000000"/>
                        </a:solidFill>
                        <a:latin typeface="Arial"/>
                        <a:ea typeface="Times New Roman"/>
                        <a:cs typeface="Times New Roman"/>
                      </a:endParaRPr>
                    </a:p>
                    <a:p>
                      <a:pPr marL="3175" marR="21590" indent="-3175">
                        <a:lnSpc>
                          <a:spcPts val="1105"/>
                        </a:lnSpc>
                        <a:spcAft>
                          <a:spcPts val="0"/>
                        </a:spcAft>
                      </a:pPr>
                      <a:r>
                        <a:rPr lang="es-ES_tradnl" sz="1600" spc="-30" dirty="0" smtClean="0">
                          <a:solidFill>
                            <a:sysClr val="windowText" lastClr="000000"/>
                          </a:solidFill>
                          <a:latin typeface="Arial"/>
                          <a:ea typeface="Times New Roman"/>
                          <a:cs typeface="Times New Roman"/>
                        </a:rPr>
                        <a:t>Labor </a:t>
                      </a:r>
                      <a:r>
                        <a:rPr lang="es-ES_tradnl" sz="1600" spc="-30" dirty="0">
                          <a:solidFill>
                            <a:sysClr val="windowText" lastClr="000000"/>
                          </a:solidFill>
                          <a:latin typeface="Arial"/>
                          <a:ea typeface="Times New Roman"/>
                          <a:cs typeface="Times New Roman"/>
                        </a:rPr>
                        <a:t>Directa </a:t>
                      </a:r>
                      <a:endParaRPr lang="es-MX" sz="1600" dirty="0">
                        <a:solidFill>
                          <a:sysClr val="windowText" lastClr="000000"/>
                        </a:solidFill>
                        <a:latin typeface="Times New Roman"/>
                        <a:ea typeface="Times New Roman"/>
                        <a:cs typeface="Times New Roman"/>
                      </a:endParaRPr>
                    </a:p>
                    <a:p>
                      <a:pPr marL="3175" marR="21590" indent="-3175">
                        <a:lnSpc>
                          <a:spcPts val="1105"/>
                        </a:lnSpc>
                        <a:spcAft>
                          <a:spcPts val="0"/>
                        </a:spcAft>
                      </a:pPr>
                      <a:endParaRPr lang="es-ES_tradnl" sz="1600" spc="-20" dirty="0" smtClean="0">
                        <a:solidFill>
                          <a:sysClr val="windowText" lastClr="000000"/>
                        </a:solidFill>
                        <a:latin typeface="Arial"/>
                        <a:ea typeface="Times New Roman"/>
                        <a:cs typeface="Times New Roman"/>
                      </a:endParaRPr>
                    </a:p>
                    <a:p>
                      <a:pPr marL="3175" marR="21590" indent="-3175">
                        <a:lnSpc>
                          <a:spcPts val="1105"/>
                        </a:lnSpc>
                        <a:spcAft>
                          <a:spcPts val="0"/>
                        </a:spcAft>
                      </a:pPr>
                      <a:endParaRPr lang="es-ES_tradnl" sz="1600" spc="-20" dirty="0" smtClean="0">
                        <a:solidFill>
                          <a:sysClr val="windowText" lastClr="000000"/>
                        </a:solidFill>
                        <a:latin typeface="Arial"/>
                        <a:ea typeface="Times New Roman"/>
                        <a:cs typeface="Times New Roman"/>
                      </a:endParaRPr>
                    </a:p>
                    <a:p>
                      <a:pPr marL="3175" marR="21590" indent="-3175">
                        <a:lnSpc>
                          <a:spcPts val="1105"/>
                        </a:lnSpc>
                        <a:spcAft>
                          <a:spcPts val="0"/>
                        </a:spcAft>
                      </a:pPr>
                      <a:r>
                        <a:rPr lang="es-ES_tradnl" sz="1600" spc="-20" dirty="0" smtClean="0">
                          <a:solidFill>
                            <a:sysClr val="windowText" lastClr="000000"/>
                          </a:solidFill>
                          <a:latin typeface="Arial"/>
                          <a:ea typeface="Times New Roman"/>
                          <a:cs typeface="Times New Roman"/>
                        </a:rPr>
                        <a:t>Gastos </a:t>
                      </a:r>
                      <a:r>
                        <a:rPr lang="es-ES_tradnl" sz="1600" spc="-20" dirty="0">
                          <a:solidFill>
                            <a:sysClr val="windowText" lastClr="000000"/>
                          </a:solidFill>
                          <a:latin typeface="Arial"/>
                          <a:ea typeface="Times New Roman"/>
                          <a:cs typeface="Times New Roman"/>
                        </a:rPr>
                        <a:t>Indirectos</a:t>
                      </a:r>
                      <a:endParaRPr lang="es-MX" sz="1600" dirty="0">
                        <a:solidFill>
                          <a:sysClr val="windowText" lastClr="000000"/>
                        </a:solidFill>
                        <a:latin typeface="Times New Roman"/>
                        <a:ea typeface="Times New Roman"/>
                        <a:cs typeface="Times New Roman"/>
                      </a:endParaRPr>
                    </a:p>
                  </a:txBody>
                  <a:tcPr marL="25400" marR="254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3175" marR="18415" algn="ctr">
                        <a:lnSpc>
                          <a:spcPts val="1080"/>
                        </a:lnSpc>
                        <a:spcAft>
                          <a:spcPts val="0"/>
                        </a:spcAft>
                      </a:pPr>
                      <a:endParaRPr lang="en-US" sz="1600" spc="-10" dirty="0" smtClean="0">
                        <a:solidFill>
                          <a:sysClr val="windowText" lastClr="000000"/>
                        </a:solidFill>
                        <a:latin typeface="Arial"/>
                        <a:ea typeface="Times New Roman"/>
                        <a:cs typeface="Times New Roman"/>
                      </a:endParaRPr>
                    </a:p>
                    <a:p>
                      <a:pPr marL="3175" marR="18415" algn="ctr">
                        <a:lnSpc>
                          <a:spcPts val="1080"/>
                        </a:lnSpc>
                        <a:spcAft>
                          <a:spcPts val="0"/>
                        </a:spcAft>
                      </a:pPr>
                      <a:r>
                        <a:rPr lang="en-US" sz="1600" spc="-10" dirty="0" smtClean="0">
                          <a:solidFill>
                            <a:sysClr val="windowText" lastClr="000000"/>
                          </a:solidFill>
                          <a:latin typeface="Arial"/>
                          <a:ea typeface="Times New Roman"/>
                          <a:cs typeface="Times New Roman"/>
                        </a:rPr>
                        <a:t>100Us.x1/2 </a:t>
                      </a:r>
                      <a:r>
                        <a:rPr lang="en-US" sz="1600" spc="-10" dirty="0">
                          <a:solidFill>
                            <a:sysClr val="windowText" lastClr="000000"/>
                          </a:solidFill>
                          <a:latin typeface="Arial"/>
                          <a:ea typeface="Times New Roman"/>
                          <a:cs typeface="Times New Roman"/>
                        </a:rPr>
                        <a:t>= 50Us. </a:t>
                      </a:r>
                      <a:endParaRPr lang="es-MX" sz="1600" dirty="0">
                        <a:solidFill>
                          <a:sysClr val="windowText" lastClr="000000"/>
                        </a:solidFill>
                        <a:latin typeface="Times New Roman"/>
                        <a:ea typeface="Times New Roman"/>
                        <a:cs typeface="Times New Roman"/>
                      </a:endParaRPr>
                    </a:p>
                    <a:p>
                      <a:pPr marL="3175" marR="18415" algn="ctr">
                        <a:lnSpc>
                          <a:spcPts val="1080"/>
                        </a:lnSpc>
                        <a:spcAft>
                          <a:spcPts val="0"/>
                        </a:spcAft>
                      </a:pPr>
                      <a:endParaRPr lang="en-US" sz="1600" spc="-10" dirty="0" smtClean="0">
                        <a:solidFill>
                          <a:sysClr val="windowText" lastClr="000000"/>
                        </a:solidFill>
                        <a:latin typeface="Arial"/>
                        <a:ea typeface="Times New Roman"/>
                        <a:cs typeface="Times New Roman"/>
                      </a:endParaRPr>
                    </a:p>
                    <a:p>
                      <a:pPr marL="3175" marR="18415" algn="ctr">
                        <a:lnSpc>
                          <a:spcPts val="1080"/>
                        </a:lnSpc>
                        <a:spcAft>
                          <a:spcPts val="0"/>
                        </a:spcAft>
                      </a:pPr>
                      <a:endParaRPr lang="en-US" sz="1600" spc="-10" dirty="0" smtClean="0">
                        <a:solidFill>
                          <a:sysClr val="windowText" lastClr="000000"/>
                        </a:solidFill>
                        <a:latin typeface="Arial"/>
                        <a:ea typeface="Times New Roman"/>
                        <a:cs typeface="Times New Roman"/>
                      </a:endParaRPr>
                    </a:p>
                    <a:p>
                      <a:pPr marL="3175" marR="18415" algn="ctr">
                        <a:lnSpc>
                          <a:spcPts val="1080"/>
                        </a:lnSpc>
                        <a:spcAft>
                          <a:spcPts val="0"/>
                        </a:spcAft>
                      </a:pPr>
                      <a:r>
                        <a:rPr lang="en-US" sz="1600" spc="-10" dirty="0" smtClean="0">
                          <a:solidFill>
                            <a:sysClr val="windowText" lastClr="000000"/>
                          </a:solidFill>
                          <a:latin typeface="Arial"/>
                          <a:ea typeface="Times New Roman"/>
                          <a:cs typeface="Times New Roman"/>
                        </a:rPr>
                        <a:t>100Us.x1/2 </a:t>
                      </a:r>
                      <a:r>
                        <a:rPr lang="en-US" sz="1600" spc="-10" dirty="0">
                          <a:solidFill>
                            <a:sysClr val="windowText" lastClr="000000"/>
                          </a:solidFill>
                          <a:latin typeface="Arial"/>
                          <a:ea typeface="Times New Roman"/>
                          <a:cs typeface="Times New Roman"/>
                        </a:rPr>
                        <a:t>= 50Us. </a:t>
                      </a:r>
                      <a:endParaRPr lang="es-MX" sz="1600" dirty="0">
                        <a:solidFill>
                          <a:sysClr val="windowText" lastClr="000000"/>
                        </a:solidFill>
                        <a:latin typeface="Times New Roman"/>
                        <a:ea typeface="Times New Roman"/>
                        <a:cs typeface="Times New Roman"/>
                      </a:endParaRPr>
                    </a:p>
                    <a:p>
                      <a:pPr marL="3175" marR="18415" algn="ctr">
                        <a:lnSpc>
                          <a:spcPts val="1080"/>
                        </a:lnSpc>
                        <a:spcAft>
                          <a:spcPts val="0"/>
                        </a:spcAft>
                      </a:pPr>
                      <a:endParaRPr lang="en-US" sz="1600" spc="-10" dirty="0" smtClean="0">
                        <a:solidFill>
                          <a:sysClr val="windowText" lastClr="000000"/>
                        </a:solidFill>
                        <a:latin typeface="Arial"/>
                        <a:ea typeface="Times New Roman"/>
                        <a:cs typeface="Times New Roman"/>
                      </a:endParaRPr>
                    </a:p>
                    <a:p>
                      <a:pPr marL="3175" marR="18415" algn="ctr">
                        <a:lnSpc>
                          <a:spcPts val="1080"/>
                        </a:lnSpc>
                        <a:spcAft>
                          <a:spcPts val="0"/>
                        </a:spcAft>
                      </a:pPr>
                      <a:endParaRPr lang="en-US" sz="1600" spc="-10" dirty="0" smtClean="0">
                        <a:solidFill>
                          <a:sysClr val="windowText" lastClr="000000"/>
                        </a:solidFill>
                        <a:latin typeface="Arial"/>
                        <a:ea typeface="Times New Roman"/>
                        <a:cs typeface="Times New Roman"/>
                      </a:endParaRPr>
                    </a:p>
                    <a:p>
                      <a:pPr marL="3175" marR="18415" algn="ctr">
                        <a:lnSpc>
                          <a:spcPts val="1080"/>
                        </a:lnSpc>
                        <a:spcAft>
                          <a:spcPts val="0"/>
                        </a:spcAft>
                      </a:pPr>
                      <a:r>
                        <a:rPr lang="en-US" sz="1600" spc="-10" dirty="0" smtClean="0">
                          <a:solidFill>
                            <a:sysClr val="windowText" lastClr="000000"/>
                          </a:solidFill>
                          <a:latin typeface="Arial"/>
                          <a:ea typeface="Times New Roman"/>
                          <a:cs typeface="Times New Roman"/>
                        </a:rPr>
                        <a:t>100Us.x1/2 </a:t>
                      </a:r>
                      <a:r>
                        <a:rPr lang="en-US" sz="1600" spc="-10" dirty="0">
                          <a:solidFill>
                            <a:sysClr val="windowText" lastClr="000000"/>
                          </a:solidFill>
                          <a:latin typeface="Arial"/>
                          <a:ea typeface="Times New Roman"/>
                          <a:cs typeface="Times New Roman"/>
                        </a:rPr>
                        <a:t>= 50Us.</a:t>
                      </a:r>
                      <a:endParaRPr lang="es-MX" sz="1600" dirty="0">
                        <a:solidFill>
                          <a:sysClr val="windowText" lastClr="000000"/>
                        </a:solidFill>
                        <a:latin typeface="Times New Roman"/>
                        <a:ea typeface="Times New Roman"/>
                        <a:cs typeface="Times New Roman"/>
                      </a:endParaRPr>
                    </a:p>
                  </a:txBody>
                  <a:tcPr marL="25400" marR="254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210185" marR="210185">
                        <a:lnSpc>
                          <a:spcPts val="1080"/>
                        </a:lnSpc>
                        <a:spcAft>
                          <a:spcPts val="0"/>
                        </a:spcAft>
                      </a:pPr>
                      <a:r>
                        <a:rPr lang="es-ES_tradnl" sz="1600" spc="-25" dirty="0">
                          <a:solidFill>
                            <a:sysClr val="windowText" lastClr="000000"/>
                          </a:solidFill>
                          <a:latin typeface="Arial"/>
                          <a:ea typeface="Times New Roman"/>
                          <a:cs typeface="Times New Roman"/>
                        </a:rPr>
                        <a:t>$ 30.00     </a:t>
                      </a:r>
                      <a:endParaRPr lang="es-MX" sz="1600" dirty="0">
                        <a:solidFill>
                          <a:sysClr val="windowText" lastClr="000000"/>
                        </a:solidFill>
                        <a:latin typeface="Times New Roman"/>
                        <a:ea typeface="Times New Roman"/>
                        <a:cs typeface="Times New Roman"/>
                      </a:endParaRPr>
                    </a:p>
                    <a:p>
                      <a:pPr marL="210185" marR="210185">
                        <a:lnSpc>
                          <a:spcPts val="1080"/>
                        </a:lnSpc>
                        <a:spcAft>
                          <a:spcPts val="0"/>
                        </a:spcAft>
                      </a:pPr>
                      <a:r>
                        <a:rPr lang="es-ES_tradnl" sz="1600" spc="-25" dirty="0">
                          <a:solidFill>
                            <a:sysClr val="windowText" lastClr="000000"/>
                          </a:solidFill>
                          <a:latin typeface="Arial"/>
                          <a:ea typeface="Times New Roman"/>
                          <a:cs typeface="Times New Roman"/>
                        </a:rPr>
                        <a:t>  </a:t>
                      </a:r>
                      <a:r>
                        <a:rPr lang="es-ES_tradnl" sz="1600" spc="-35" dirty="0">
                          <a:solidFill>
                            <a:sysClr val="windowText" lastClr="000000"/>
                          </a:solidFill>
                          <a:latin typeface="Arial"/>
                          <a:ea typeface="Times New Roman"/>
                          <a:cs typeface="Times New Roman"/>
                        </a:rPr>
                        <a:t> </a:t>
                      </a:r>
                      <a:endParaRPr lang="es-ES_tradnl" sz="1600" spc="-35" dirty="0" smtClean="0">
                        <a:solidFill>
                          <a:sysClr val="windowText" lastClr="000000"/>
                        </a:solidFill>
                        <a:latin typeface="Arial"/>
                        <a:ea typeface="Times New Roman"/>
                        <a:cs typeface="Times New Roman"/>
                      </a:endParaRPr>
                    </a:p>
                    <a:p>
                      <a:pPr marL="210185" marR="210185">
                        <a:lnSpc>
                          <a:spcPts val="1080"/>
                        </a:lnSpc>
                        <a:spcAft>
                          <a:spcPts val="0"/>
                        </a:spcAft>
                      </a:pPr>
                      <a:endParaRPr lang="es-ES_tradnl" sz="1600" spc="-35" dirty="0" smtClean="0">
                        <a:solidFill>
                          <a:sysClr val="windowText" lastClr="000000"/>
                        </a:solidFill>
                        <a:latin typeface="Arial"/>
                        <a:ea typeface="Times New Roman"/>
                        <a:cs typeface="Times New Roman"/>
                      </a:endParaRPr>
                    </a:p>
                    <a:p>
                      <a:pPr marL="210185" marR="210185">
                        <a:lnSpc>
                          <a:spcPts val="1080"/>
                        </a:lnSpc>
                        <a:spcAft>
                          <a:spcPts val="0"/>
                        </a:spcAft>
                      </a:pPr>
                      <a:r>
                        <a:rPr lang="es-ES_tradnl" sz="1600" spc="-35" dirty="0" smtClean="0">
                          <a:solidFill>
                            <a:sysClr val="windowText" lastClr="000000"/>
                          </a:solidFill>
                          <a:latin typeface="Arial"/>
                          <a:ea typeface="Times New Roman"/>
                          <a:cs typeface="Times New Roman"/>
                        </a:rPr>
                        <a:t> </a:t>
                      </a:r>
                      <a:r>
                        <a:rPr lang="es-ES_tradnl" sz="1600" spc="-35" dirty="0">
                          <a:solidFill>
                            <a:sysClr val="windowText" lastClr="000000"/>
                          </a:solidFill>
                          <a:latin typeface="Arial"/>
                          <a:ea typeface="Times New Roman"/>
                          <a:cs typeface="Times New Roman"/>
                        </a:rPr>
                        <a:t>10.00 </a:t>
                      </a:r>
                      <a:endParaRPr lang="es-MX" sz="1600" dirty="0">
                        <a:solidFill>
                          <a:sysClr val="windowText" lastClr="000000"/>
                        </a:solidFill>
                        <a:latin typeface="Times New Roman"/>
                        <a:ea typeface="Times New Roman"/>
                        <a:cs typeface="Times New Roman"/>
                      </a:endParaRPr>
                    </a:p>
                    <a:p>
                      <a:pPr marL="210185" marR="210185">
                        <a:lnSpc>
                          <a:spcPts val="1080"/>
                        </a:lnSpc>
                        <a:spcAft>
                          <a:spcPts val="0"/>
                        </a:spcAft>
                      </a:pPr>
                      <a:endParaRPr lang="es-ES_tradnl" sz="1600" spc="-25" dirty="0" smtClean="0">
                        <a:solidFill>
                          <a:sysClr val="windowText" lastClr="000000"/>
                        </a:solidFill>
                        <a:latin typeface="Arial"/>
                        <a:ea typeface="Times New Roman"/>
                        <a:cs typeface="Times New Roman"/>
                      </a:endParaRPr>
                    </a:p>
                    <a:p>
                      <a:pPr marL="210185" marR="210185">
                        <a:lnSpc>
                          <a:spcPts val="1080"/>
                        </a:lnSpc>
                        <a:spcAft>
                          <a:spcPts val="0"/>
                        </a:spcAft>
                      </a:pPr>
                      <a:endParaRPr lang="es-ES_tradnl" sz="1600" spc="-25" dirty="0" smtClean="0">
                        <a:solidFill>
                          <a:sysClr val="windowText" lastClr="000000"/>
                        </a:solidFill>
                        <a:latin typeface="Arial"/>
                        <a:ea typeface="Times New Roman"/>
                        <a:cs typeface="Times New Roman"/>
                      </a:endParaRPr>
                    </a:p>
                    <a:p>
                      <a:pPr marL="210185" marR="210185">
                        <a:lnSpc>
                          <a:spcPts val="1080"/>
                        </a:lnSpc>
                        <a:spcAft>
                          <a:spcPts val="0"/>
                        </a:spcAft>
                      </a:pPr>
                      <a:r>
                        <a:rPr lang="es-ES_tradnl" sz="1600" spc="-25" dirty="0" smtClean="0">
                          <a:solidFill>
                            <a:sysClr val="windowText" lastClr="000000"/>
                          </a:solidFill>
                          <a:latin typeface="Arial"/>
                          <a:ea typeface="Times New Roman"/>
                          <a:cs typeface="Times New Roman"/>
                        </a:rPr>
                        <a:t>  </a:t>
                      </a:r>
                      <a:r>
                        <a:rPr lang="es-ES_tradnl" sz="1600" spc="-25" dirty="0">
                          <a:solidFill>
                            <a:sysClr val="windowText" lastClr="000000"/>
                          </a:solidFill>
                          <a:latin typeface="Arial"/>
                          <a:ea typeface="Times New Roman"/>
                          <a:cs typeface="Times New Roman"/>
                        </a:rPr>
                        <a:t>20.00</a:t>
                      </a:r>
                      <a:endParaRPr lang="es-MX" sz="1600" dirty="0">
                        <a:solidFill>
                          <a:sysClr val="windowText" lastClr="000000"/>
                        </a:solidFill>
                        <a:latin typeface="Times New Roman"/>
                        <a:ea typeface="Times New Roman"/>
                        <a:cs typeface="Times New Roman"/>
                      </a:endParaRPr>
                    </a:p>
                  </a:txBody>
                  <a:tcPr marL="25400" marR="254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64135" marR="8890">
                        <a:lnSpc>
                          <a:spcPts val="1080"/>
                        </a:lnSpc>
                        <a:spcAft>
                          <a:spcPts val="0"/>
                        </a:spcAft>
                      </a:pPr>
                      <a:r>
                        <a:rPr lang="es-ES_tradnl" sz="1600" spc="20" dirty="0">
                          <a:solidFill>
                            <a:sysClr val="windowText" lastClr="000000"/>
                          </a:solidFill>
                          <a:latin typeface="Arial"/>
                          <a:ea typeface="Times New Roman"/>
                          <a:cs typeface="Times New Roman"/>
                        </a:rPr>
                        <a:t>$1,500.00   </a:t>
                      </a:r>
                      <a:endParaRPr lang="es-MX" sz="1600" dirty="0">
                        <a:solidFill>
                          <a:sysClr val="windowText" lastClr="000000"/>
                        </a:solidFill>
                        <a:latin typeface="Times New Roman"/>
                        <a:ea typeface="Times New Roman"/>
                        <a:cs typeface="Times New Roman"/>
                      </a:endParaRPr>
                    </a:p>
                    <a:p>
                      <a:pPr marL="64135" marR="8890">
                        <a:lnSpc>
                          <a:spcPts val="1080"/>
                        </a:lnSpc>
                        <a:spcAft>
                          <a:spcPts val="0"/>
                        </a:spcAft>
                        <a:tabLst>
                          <a:tab pos="1155065" algn="r"/>
                        </a:tabLst>
                      </a:pPr>
                      <a:r>
                        <a:rPr lang="es-ES_tradnl" sz="1600" i="1" spc="-10" dirty="0">
                          <a:solidFill>
                            <a:sysClr val="windowText" lastClr="000000"/>
                          </a:solidFill>
                          <a:latin typeface="Arial"/>
                          <a:ea typeface="Times New Roman"/>
                          <a:cs typeface="Times New Roman"/>
                        </a:rPr>
                        <a:t> </a:t>
                      </a:r>
                      <a:endParaRPr lang="es-ES_tradnl" sz="1600" i="1" spc="-10" dirty="0" smtClean="0">
                        <a:solidFill>
                          <a:sysClr val="windowText" lastClr="000000"/>
                        </a:solidFill>
                        <a:latin typeface="Arial"/>
                        <a:ea typeface="Times New Roman"/>
                        <a:cs typeface="Times New Roman"/>
                      </a:endParaRPr>
                    </a:p>
                    <a:p>
                      <a:pPr marL="64135" marR="8890">
                        <a:lnSpc>
                          <a:spcPts val="1080"/>
                        </a:lnSpc>
                        <a:spcAft>
                          <a:spcPts val="0"/>
                        </a:spcAft>
                        <a:tabLst>
                          <a:tab pos="1155065" algn="r"/>
                        </a:tabLst>
                      </a:pPr>
                      <a:endParaRPr lang="es-MX" sz="1600" dirty="0">
                        <a:solidFill>
                          <a:sysClr val="windowText" lastClr="000000"/>
                        </a:solidFill>
                        <a:latin typeface="Times New Roman"/>
                        <a:ea typeface="Times New Roman"/>
                        <a:cs typeface="Times New Roman"/>
                      </a:endParaRPr>
                    </a:p>
                    <a:p>
                      <a:pPr marL="64135" marR="8890">
                        <a:lnSpc>
                          <a:spcPts val="1080"/>
                        </a:lnSpc>
                        <a:spcAft>
                          <a:spcPts val="0"/>
                        </a:spcAft>
                        <a:tabLst>
                          <a:tab pos="1155065" algn="r"/>
                        </a:tabLst>
                      </a:pPr>
                      <a:r>
                        <a:rPr lang="es-ES_tradnl" sz="1600" i="1" spc="-10" dirty="0">
                          <a:solidFill>
                            <a:sysClr val="windowText" lastClr="000000"/>
                          </a:solidFill>
                          <a:latin typeface="Arial"/>
                          <a:ea typeface="Times New Roman"/>
                          <a:cs typeface="Times New Roman"/>
                        </a:rPr>
                        <a:t>    500.00   	</a:t>
                      </a:r>
                      <a:endParaRPr lang="es-MX" sz="1600" dirty="0">
                        <a:solidFill>
                          <a:sysClr val="windowText" lastClr="000000"/>
                        </a:solidFill>
                        <a:latin typeface="Times New Roman"/>
                        <a:ea typeface="Times New Roman"/>
                        <a:cs typeface="Times New Roman"/>
                      </a:endParaRPr>
                    </a:p>
                    <a:p>
                      <a:pPr marL="64135" marR="8890">
                        <a:lnSpc>
                          <a:spcPts val="1080"/>
                        </a:lnSpc>
                        <a:spcAft>
                          <a:spcPts val="0"/>
                        </a:spcAft>
                      </a:pPr>
                      <a:r>
                        <a:rPr lang="es-ES_tradnl" sz="1600" i="1" spc="-10" dirty="0">
                          <a:solidFill>
                            <a:sysClr val="windowText" lastClr="000000"/>
                          </a:solidFill>
                          <a:latin typeface="Arial"/>
                          <a:ea typeface="Times New Roman"/>
                          <a:cs typeface="Times New Roman"/>
                        </a:rPr>
                        <a:t>  </a:t>
                      </a:r>
                      <a:endParaRPr lang="es-MX" sz="1600" dirty="0">
                        <a:solidFill>
                          <a:sysClr val="windowText" lastClr="000000"/>
                        </a:solidFill>
                        <a:latin typeface="Times New Roman"/>
                        <a:ea typeface="Times New Roman"/>
                        <a:cs typeface="Times New Roman"/>
                      </a:endParaRPr>
                    </a:p>
                    <a:p>
                      <a:pPr marL="64135" marR="8890">
                        <a:lnSpc>
                          <a:spcPts val="1080"/>
                        </a:lnSpc>
                        <a:spcAft>
                          <a:spcPts val="0"/>
                        </a:spcAft>
                      </a:pPr>
                      <a:endParaRPr lang="es-ES_tradnl" sz="1600" i="1" spc="-10" dirty="0" smtClean="0">
                        <a:solidFill>
                          <a:sysClr val="windowText" lastClr="000000"/>
                        </a:solidFill>
                        <a:latin typeface="Arial"/>
                        <a:ea typeface="Times New Roman"/>
                        <a:cs typeface="Times New Roman"/>
                      </a:endParaRPr>
                    </a:p>
                    <a:p>
                      <a:pPr marL="64135" marR="8890">
                        <a:lnSpc>
                          <a:spcPts val="1080"/>
                        </a:lnSpc>
                        <a:spcAft>
                          <a:spcPts val="0"/>
                        </a:spcAft>
                      </a:pPr>
                      <a:r>
                        <a:rPr lang="es-ES_tradnl" sz="1600" i="1" spc="-10" dirty="0" smtClean="0">
                          <a:solidFill>
                            <a:sysClr val="windowText" lastClr="000000"/>
                          </a:solidFill>
                          <a:latin typeface="Arial"/>
                          <a:ea typeface="Times New Roman"/>
                          <a:cs typeface="Times New Roman"/>
                        </a:rPr>
                        <a:t>   </a:t>
                      </a:r>
                      <a:r>
                        <a:rPr lang="es-ES_tradnl" sz="1600" i="1" spc="-10" dirty="0">
                          <a:solidFill>
                            <a:sysClr val="windowText" lastClr="000000"/>
                          </a:solidFill>
                          <a:latin typeface="Arial"/>
                          <a:ea typeface="Times New Roman"/>
                          <a:cs typeface="Times New Roman"/>
                        </a:rPr>
                        <a:t>1,000.00 </a:t>
                      </a:r>
                      <a:endParaRPr lang="es-MX" sz="1600" dirty="0">
                        <a:solidFill>
                          <a:sysClr val="windowText" lastClr="000000"/>
                        </a:solidFill>
                        <a:latin typeface="Times New Roman"/>
                        <a:ea typeface="Times New Roman"/>
                        <a:cs typeface="Times New Roman"/>
                      </a:endParaRPr>
                    </a:p>
                  </a:txBody>
                  <a:tcPr marL="25400" marR="254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135452">
                <a:tc>
                  <a:txBody>
                    <a:bodyPr/>
                    <a:lstStyle/>
                    <a:p>
                      <a:pPr marL="73025">
                        <a:spcAft>
                          <a:spcPts val="0"/>
                        </a:spcAft>
                      </a:pPr>
                      <a:r>
                        <a:rPr lang="es-ES_tradnl" sz="1800" spc="-80" dirty="0">
                          <a:solidFill>
                            <a:sysClr val="windowText" lastClr="000000"/>
                          </a:solidFill>
                          <a:latin typeface="Arial"/>
                          <a:ea typeface="Times New Roman"/>
                          <a:cs typeface="Times New Roman"/>
                        </a:rPr>
                        <a:t>TOTALES</a:t>
                      </a:r>
                      <a:endParaRPr lang="es-MX" sz="1800" dirty="0">
                        <a:solidFill>
                          <a:sysClr val="windowText" lastClr="000000"/>
                        </a:solidFill>
                        <a:latin typeface="Times New Roman"/>
                        <a:ea typeface="Times New Roman"/>
                        <a:cs typeface="Times New Roman"/>
                      </a:endParaRPr>
                    </a:p>
                  </a:txBody>
                  <a:tcPr marL="25400" marR="25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_tradnl" sz="1800" spc="-25" dirty="0">
                          <a:solidFill>
                            <a:sysClr val="windowText" lastClr="000000"/>
                          </a:solidFill>
                          <a:latin typeface="Arial"/>
                          <a:ea typeface="Times New Roman"/>
                          <a:cs typeface="Times New Roman"/>
                        </a:rPr>
                        <a:t>100Us. x1/2 = 50Us.</a:t>
                      </a:r>
                      <a:endParaRPr lang="es-MX" sz="1800" dirty="0">
                        <a:solidFill>
                          <a:sysClr val="windowText" lastClr="000000"/>
                        </a:solidFill>
                        <a:latin typeface="Times New Roman"/>
                        <a:ea typeface="Times New Roman"/>
                        <a:cs typeface="Times New Roman"/>
                      </a:endParaRPr>
                    </a:p>
                  </a:txBody>
                  <a:tcPr marL="25400" marR="25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210185">
                        <a:spcAft>
                          <a:spcPts val="0"/>
                        </a:spcAft>
                      </a:pPr>
                      <a:r>
                        <a:rPr lang="es-ES_tradnl" sz="1800" spc="-25" dirty="0">
                          <a:solidFill>
                            <a:sysClr val="windowText" lastClr="000000"/>
                          </a:solidFill>
                          <a:latin typeface="Arial"/>
                          <a:ea typeface="Times New Roman"/>
                          <a:cs typeface="Times New Roman"/>
                        </a:rPr>
                        <a:t>$ 60.00</a:t>
                      </a:r>
                      <a:endParaRPr lang="es-MX" sz="1800" dirty="0">
                        <a:solidFill>
                          <a:sysClr val="windowText" lastClr="000000"/>
                        </a:solidFill>
                        <a:latin typeface="Times New Roman"/>
                        <a:ea typeface="Times New Roman"/>
                        <a:cs typeface="Times New Roman"/>
                      </a:endParaRPr>
                    </a:p>
                  </a:txBody>
                  <a:tcPr marL="25400" marR="25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60960">
                        <a:spcAft>
                          <a:spcPts val="0"/>
                        </a:spcAft>
                      </a:pPr>
                      <a:r>
                        <a:rPr lang="es-ES_tradnl" sz="1800" spc="10" dirty="0">
                          <a:solidFill>
                            <a:sysClr val="windowText" lastClr="000000"/>
                          </a:solidFill>
                          <a:latin typeface="Arial"/>
                          <a:ea typeface="Times New Roman"/>
                          <a:cs typeface="Times New Roman"/>
                        </a:rPr>
                        <a:t>$ 3,000.00     </a:t>
                      </a:r>
                      <a:endParaRPr lang="es-MX" sz="1800" dirty="0">
                        <a:solidFill>
                          <a:sysClr val="windowText" lastClr="000000"/>
                        </a:solidFill>
                        <a:latin typeface="Times New Roman"/>
                        <a:ea typeface="Times New Roman"/>
                        <a:cs typeface="Times New Roman"/>
                      </a:endParaRPr>
                    </a:p>
                  </a:txBody>
                  <a:tcPr marL="25400" marR="25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sp>
        <p:nvSpPr>
          <p:cNvPr id="454657" name="Rectangle 1"/>
          <p:cNvSpPr>
            <a:spLocks noChangeArrowheads="1"/>
          </p:cNvSpPr>
          <p:nvPr/>
        </p:nvSpPr>
        <p:spPr bwMode="auto">
          <a:xfrm>
            <a:off x="0" y="1"/>
            <a:ext cx="8786842" cy="707886"/>
          </a:xfrm>
          <a:prstGeom prst="rect">
            <a:avLst/>
          </a:prstGeom>
          <a:solidFill>
            <a:srgbClr val="FFFFFF"/>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55700" algn="r"/>
              </a:tabLst>
            </a:pPr>
            <a:r>
              <a:rPr kumimoji="0" lang="es-ES" b="1"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II. VALUACIÓN DE LA PRODUCCION EN PROCESO A COSTO ESTIMADO</a:t>
            </a:r>
            <a:endParaRPr kumimoji="0" lang="es-MX" sz="4000" b="0" i="0" u="none" strike="noStrike" cap="none" normalizeH="0" baseline="0" dirty="0" smtClean="0">
              <a:ln>
                <a:noFill/>
              </a:ln>
              <a:solidFill>
                <a:schemeClr val="bg1"/>
              </a:solidFill>
              <a:effectLst/>
              <a:latin typeface="Arial" pitchFamily="34" charset="0"/>
            </a:endParaRPr>
          </a:p>
        </p:txBody>
      </p:sp>
    </p:spTree>
  </p:cSld>
  <p:clrMapOvr>
    <a:masterClrMapping/>
  </p:clrMapOvr>
  <p:transition>
    <p:fade/>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Tabla"/>
          <p:cNvGraphicFramePr>
            <a:graphicFrameLocks noGrp="1"/>
          </p:cNvGraphicFramePr>
          <p:nvPr/>
        </p:nvGraphicFramePr>
        <p:xfrm>
          <a:off x="571472" y="785794"/>
          <a:ext cx="7286676" cy="5857914"/>
        </p:xfrm>
        <a:graphic>
          <a:graphicData uri="http://schemas.openxmlformats.org/drawingml/2006/table">
            <a:tbl>
              <a:tblPr/>
              <a:tblGrid>
                <a:gridCol w="1722254"/>
                <a:gridCol w="1711913"/>
                <a:gridCol w="1711913"/>
                <a:gridCol w="2140596"/>
              </a:tblGrid>
              <a:tr h="1440950">
                <a:tc>
                  <a:txBody>
                    <a:bodyPr/>
                    <a:lstStyle/>
                    <a:p>
                      <a:pPr algn="ctr">
                        <a:spcAft>
                          <a:spcPts val="0"/>
                        </a:spcAft>
                      </a:pPr>
                      <a:r>
                        <a:rPr lang="es-ES_tradnl" sz="1800" spc="-10" dirty="0">
                          <a:solidFill>
                            <a:sysClr val="windowText" lastClr="000000"/>
                          </a:solidFill>
                          <a:latin typeface="Arial"/>
                          <a:ea typeface="Times New Roman"/>
                          <a:cs typeface="Times New Roman"/>
                        </a:rPr>
                        <a:t>ELEMENTOS</a:t>
                      </a:r>
                      <a:endParaRPr lang="es-MX" sz="1800" dirty="0">
                        <a:solidFill>
                          <a:sysClr val="windowText" lastClr="000000"/>
                        </a:solidFill>
                        <a:latin typeface="Times New Roman"/>
                        <a:ea typeface="Times New Roman"/>
                        <a:cs typeface="Times New Roman"/>
                      </a:endParaRPr>
                    </a:p>
                  </a:txBody>
                  <a:tcPr marL="25400" marR="254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_tradnl" sz="1800" spc="5">
                          <a:solidFill>
                            <a:sysClr val="windowText" lastClr="000000"/>
                          </a:solidFill>
                          <a:latin typeface="Arial"/>
                          <a:ea typeface="Times New Roman"/>
                          <a:cs typeface="Times New Roman"/>
                        </a:rPr>
                        <a:t>UNIDADES</a:t>
                      </a:r>
                      <a:endParaRPr lang="es-MX" sz="1800">
                        <a:solidFill>
                          <a:sysClr val="windowText" lastClr="000000"/>
                        </a:solidFill>
                        <a:latin typeface="Times New Roman"/>
                        <a:ea typeface="Times New Roman"/>
                        <a:cs typeface="Times New Roman"/>
                      </a:endParaRPr>
                    </a:p>
                  </a:txBody>
                  <a:tcPr marL="25400" marR="254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67310" marR="69850" algn="ctr">
                        <a:lnSpc>
                          <a:spcPts val="1010"/>
                        </a:lnSpc>
                        <a:spcAft>
                          <a:spcPts val="0"/>
                        </a:spcAft>
                      </a:pPr>
                      <a:endParaRPr lang="es-ES_tradnl" sz="1800" spc="-5" dirty="0" smtClean="0">
                        <a:solidFill>
                          <a:sysClr val="windowText" lastClr="000000"/>
                        </a:solidFill>
                        <a:latin typeface="Arial"/>
                        <a:ea typeface="Times New Roman"/>
                        <a:cs typeface="Times New Roman"/>
                      </a:endParaRPr>
                    </a:p>
                    <a:p>
                      <a:pPr marL="67310" marR="69850" algn="ctr">
                        <a:lnSpc>
                          <a:spcPts val="1010"/>
                        </a:lnSpc>
                        <a:spcAft>
                          <a:spcPts val="0"/>
                        </a:spcAft>
                      </a:pPr>
                      <a:endParaRPr lang="es-ES_tradnl" sz="1800" spc="-5" dirty="0" smtClean="0">
                        <a:solidFill>
                          <a:sysClr val="windowText" lastClr="000000"/>
                        </a:solidFill>
                        <a:latin typeface="Arial"/>
                        <a:ea typeface="Times New Roman"/>
                        <a:cs typeface="Times New Roman"/>
                      </a:endParaRPr>
                    </a:p>
                    <a:p>
                      <a:pPr marL="67310" marR="69850" algn="ctr">
                        <a:lnSpc>
                          <a:spcPts val="1010"/>
                        </a:lnSpc>
                        <a:spcAft>
                          <a:spcPts val="0"/>
                        </a:spcAft>
                      </a:pPr>
                      <a:r>
                        <a:rPr lang="es-ES_tradnl" sz="1800" spc="-5" dirty="0" smtClean="0">
                          <a:solidFill>
                            <a:sysClr val="windowText" lastClr="000000"/>
                          </a:solidFill>
                          <a:latin typeface="Arial"/>
                          <a:ea typeface="Times New Roman"/>
                          <a:cs typeface="Times New Roman"/>
                        </a:rPr>
                        <a:t>COSTO </a:t>
                      </a:r>
                    </a:p>
                    <a:p>
                      <a:pPr marL="67310" marR="69850" algn="ctr">
                        <a:lnSpc>
                          <a:spcPts val="1010"/>
                        </a:lnSpc>
                        <a:spcAft>
                          <a:spcPts val="0"/>
                        </a:spcAft>
                      </a:pPr>
                      <a:endParaRPr lang="es-ES_tradnl" sz="1800" spc="-5" dirty="0" smtClean="0">
                        <a:solidFill>
                          <a:sysClr val="windowText" lastClr="000000"/>
                        </a:solidFill>
                        <a:latin typeface="Arial"/>
                        <a:ea typeface="Times New Roman"/>
                        <a:cs typeface="Times New Roman"/>
                      </a:endParaRPr>
                    </a:p>
                    <a:p>
                      <a:pPr marL="67310" marR="69850" algn="ctr">
                        <a:lnSpc>
                          <a:spcPts val="1010"/>
                        </a:lnSpc>
                        <a:spcAft>
                          <a:spcPts val="0"/>
                        </a:spcAft>
                      </a:pPr>
                      <a:endParaRPr lang="es-ES_tradnl" sz="1800" spc="-5" dirty="0" smtClean="0">
                        <a:solidFill>
                          <a:sysClr val="windowText" lastClr="000000"/>
                        </a:solidFill>
                        <a:latin typeface="Arial"/>
                        <a:ea typeface="Times New Roman"/>
                        <a:cs typeface="Times New Roman"/>
                      </a:endParaRPr>
                    </a:p>
                    <a:p>
                      <a:pPr marL="67310" marR="69850" algn="ctr">
                        <a:lnSpc>
                          <a:spcPts val="1010"/>
                        </a:lnSpc>
                        <a:spcAft>
                          <a:spcPts val="0"/>
                        </a:spcAft>
                      </a:pPr>
                      <a:r>
                        <a:rPr lang="es-ES_tradnl" sz="1800" spc="-5" dirty="0" smtClean="0">
                          <a:solidFill>
                            <a:sysClr val="windowText" lastClr="000000"/>
                          </a:solidFill>
                          <a:latin typeface="Arial"/>
                          <a:ea typeface="Times New Roman"/>
                          <a:cs typeface="Times New Roman"/>
                        </a:rPr>
                        <a:t>UNITARIO </a:t>
                      </a:r>
                    </a:p>
                    <a:p>
                      <a:pPr marL="67310" marR="69850" algn="ctr">
                        <a:lnSpc>
                          <a:spcPts val="1010"/>
                        </a:lnSpc>
                        <a:spcAft>
                          <a:spcPts val="0"/>
                        </a:spcAft>
                      </a:pPr>
                      <a:endParaRPr lang="es-ES_tradnl" sz="1800" spc="-5" dirty="0" smtClean="0">
                        <a:solidFill>
                          <a:sysClr val="windowText" lastClr="000000"/>
                        </a:solidFill>
                        <a:latin typeface="Arial"/>
                        <a:ea typeface="Times New Roman"/>
                        <a:cs typeface="Times New Roman"/>
                      </a:endParaRPr>
                    </a:p>
                    <a:p>
                      <a:pPr marL="67310" marR="69850" algn="ctr">
                        <a:lnSpc>
                          <a:spcPts val="1010"/>
                        </a:lnSpc>
                        <a:spcAft>
                          <a:spcPts val="0"/>
                        </a:spcAft>
                      </a:pPr>
                      <a:endParaRPr lang="es-ES_tradnl" sz="1800" spc="-5" dirty="0" smtClean="0">
                        <a:solidFill>
                          <a:sysClr val="windowText" lastClr="000000"/>
                        </a:solidFill>
                        <a:latin typeface="Arial"/>
                        <a:ea typeface="Times New Roman"/>
                        <a:cs typeface="Times New Roman"/>
                      </a:endParaRPr>
                    </a:p>
                    <a:p>
                      <a:pPr marL="67310" marR="69850" algn="ctr">
                        <a:lnSpc>
                          <a:spcPts val="1010"/>
                        </a:lnSpc>
                        <a:spcAft>
                          <a:spcPts val="0"/>
                        </a:spcAft>
                      </a:pPr>
                      <a:r>
                        <a:rPr lang="es-ES_tradnl" sz="1800" spc="10" dirty="0" smtClean="0">
                          <a:solidFill>
                            <a:sysClr val="windowText" lastClr="000000"/>
                          </a:solidFill>
                          <a:latin typeface="Arial"/>
                          <a:ea typeface="Times New Roman"/>
                          <a:cs typeface="Times New Roman"/>
                        </a:rPr>
                        <a:t>ESTIMADO</a:t>
                      </a:r>
                      <a:endParaRPr lang="es-MX" sz="1800" dirty="0">
                        <a:solidFill>
                          <a:sysClr val="windowText" lastClr="000000"/>
                        </a:solidFill>
                        <a:latin typeface="Times New Roman"/>
                        <a:ea typeface="Times New Roman"/>
                        <a:cs typeface="Times New Roman"/>
                      </a:endParaRPr>
                    </a:p>
                  </a:txBody>
                  <a:tcPr marL="25400" marR="254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176530">
                        <a:spcAft>
                          <a:spcPts val="0"/>
                        </a:spcAft>
                      </a:pPr>
                      <a:r>
                        <a:rPr lang="es-ES_tradnl" sz="1800">
                          <a:solidFill>
                            <a:sysClr val="windowText" lastClr="000000"/>
                          </a:solidFill>
                          <a:latin typeface="Arial"/>
                          <a:ea typeface="Times New Roman"/>
                          <a:cs typeface="Times New Roman"/>
                        </a:rPr>
                        <a:t>VALUACIÓN</a:t>
                      </a:r>
                      <a:endParaRPr lang="es-MX" sz="1800">
                        <a:solidFill>
                          <a:sysClr val="windowText" lastClr="000000"/>
                        </a:solidFill>
                        <a:latin typeface="Times New Roman"/>
                        <a:ea typeface="Times New Roman"/>
                        <a:cs typeface="Times New Roman"/>
                      </a:endParaRPr>
                    </a:p>
                  </a:txBody>
                  <a:tcPr marL="25400" marR="254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104241">
                <a:tc>
                  <a:txBody>
                    <a:bodyPr/>
                    <a:lstStyle/>
                    <a:p>
                      <a:pPr algn="ctr">
                        <a:spcAft>
                          <a:spcPts val="0"/>
                        </a:spcAft>
                      </a:pPr>
                      <a:endParaRPr lang="es-MX" sz="1800" dirty="0">
                        <a:solidFill>
                          <a:sysClr val="windowText" lastClr="000000"/>
                        </a:solidFill>
                        <a:latin typeface="Times New Roman"/>
                        <a:ea typeface="Times New Roman"/>
                        <a:cs typeface="Times New Roman"/>
                      </a:endParaRPr>
                    </a:p>
                  </a:txBody>
                  <a:tcPr marL="25400" marR="254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endParaRPr lang="es-MX" sz="1800" dirty="0">
                        <a:solidFill>
                          <a:sysClr val="windowText" lastClr="000000"/>
                        </a:solidFill>
                        <a:latin typeface="Times New Roman"/>
                        <a:ea typeface="Times New Roman"/>
                        <a:cs typeface="Times New Roman"/>
                      </a:endParaRPr>
                    </a:p>
                  </a:txBody>
                  <a:tcPr marL="25400" marR="254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endParaRPr lang="es-MX" sz="1800" dirty="0">
                        <a:solidFill>
                          <a:sysClr val="windowText" lastClr="000000"/>
                        </a:solidFill>
                        <a:latin typeface="Times New Roman"/>
                        <a:ea typeface="Times New Roman"/>
                        <a:cs typeface="Times New Roman"/>
                      </a:endParaRPr>
                    </a:p>
                  </a:txBody>
                  <a:tcPr marL="25400" marR="254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173990">
                        <a:spcAft>
                          <a:spcPts val="0"/>
                        </a:spcAft>
                      </a:pPr>
                      <a:endParaRPr lang="es-MX" sz="1800" dirty="0">
                        <a:solidFill>
                          <a:sysClr val="windowText" lastClr="000000"/>
                        </a:solidFill>
                        <a:latin typeface="Times New Roman"/>
                        <a:ea typeface="Times New Roman"/>
                        <a:cs typeface="Times New Roman"/>
                      </a:endParaRPr>
                    </a:p>
                  </a:txBody>
                  <a:tcPr marL="25400" marR="254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104241">
                <a:tc>
                  <a:txBody>
                    <a:bodyPr/>
                    <a:lstStyle/>
                    <a:p>
                      <a:pPr algn="ctr">
                        <a:spcAft>
                          <a:spcPts val="0"/>
                        </a:spcAft>
                      </a:pPr>
                      <a:endParaRPr lang="es-MX" sz="1800" dirty="0">
                        <a:solidFill>
                          <a:sysClr val="windowText" lastClr="000000"/>
                        </a:solidFill>
                        <a:latin typeface="Times New Roman"/>
                        <a:ea typeface="Times New Roman"/>
                        <a:cs typeface="Times New Roman"/>
                      </a:endParaRPr>
                    </a:p>
                  </a:txBody>
                  <a:tcPr marL="25400" marR="254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endParaRPr lang="es-MX" sz="1800" dirty="0">
                        <a:solidFill>
                          <a:sysClr val="windowText" lastClr="000000"/>
                        </a:solidFill>
                        <a:latin typeface="Times New Roman"/>
                        <a:ea typeface="Times New Roman"/>
                        <a:cs typeface="Times New Roman"/>
                      </a:endParaRPr>
                    </a:p>
                  </a:txBody>
                  <a:tcPr marL="25400" marR="254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endParaRPr lang="es-MX" sz="1800" dirty="0">
                        <a:solidFill>
                          <a:sysClr val="windowText" lastClr="000000"/>
                        </a:solidFill>
                        <a:latin typeface="Times New Roman"/>
                        <a:ea typeface="Times New Roman"/>
                        <a:cs typeface="Times New Roman"/>
                      </a:endParaRPr>
                    </a:p>
                  </a:txBody>
                  <a:tcPr marL="25400" marR="254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173990">
                        <a:spcAft>
                          <a:spcPts val="0"/>
                        </a:spcAft>
                      </a:pPr>
                      <a:endParaRPr lang="es-MX" sz="1800" dirty="0">
                        <a:solidFill>
                          <a:sysClr val="windowText" lastClr="000000"/>
                        </a:solidFill>
                        <a:latin typeface="Times New Roman"/>
                        <a:ea typeface="Times New Roman"/>
                        <a:cs typeface="Times New Roman"/>
                      </a:endParaRPr>
                    </a:p>
                  </a:txBody>
                  <a:tcPr marL="25400" marR="254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104241">
                <a:tc>
                  <a:txBody>
                    <a:bodyPr/>
                    <a:lstStyle/>
                    <a:p>
                      <a:pPr algn="ctr">
                        <a:spcAft>
                          <a:spcPts val="0"/>
                        </a:spcAft>
                      </a:pPr>
                      <a:endParaRPr lang="es-MX" sz="1800" dirty="0">
                        <a:solidFill>
                          <a:sysClr val="windowText" lastClr="000000"/>
                        </a:solidFill>
                        <a:latin typeface="Times New Roman"/>
                        <a:ea typeface="Times New Roman"/>
                        <a:cs typeface="Times New Roman"/>
                      </a:endParaRPr>
                    </a:p>
                  </a:txBody>
                  <a:tcPr marL="25400" marR="254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endParaRPr lang="es-MX" sz="1800" dirty="0">
                        <a:solidFill>
                          <a:sysClr val="windowText" lastClr="000000"/>
                        </a:solidFill>
                        <a:latin typeface="Times New Roman"/>
                        <a:ea typeface="Times New Roman"/>
                        <a:cs typeface="Times New Roman"/>
                      </a:endParaRPr>
                    </a:p>
                  </a:txBody>
                  <a:tcPr marL="25400" marR="254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endParaRPr lang="es-MX" sz="1800" dirty="0">
                        <a:solidFill>
                          <a:sysClr val="windowText" lastClr="000000"/>
                        </a:solidFill>
                        <a:latin typeface="Times New Roman"/>
                        <a:ea typeface="Times New Roman"/>
                        <a:cs typeface="Times New Roman"/>
                      </a:endParaRPr>
                    </a:p>
                  </a:txBody>
                  <a:tcPr marL="25400" marR="254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173990">
                        <a:spcAft>
                          <a:spcPts val="0"/>
                        </a:spcAft>
                      </a:pPr>
                      <a:endParaRPr lang="es-MX" sz="1800" dirty="0">
                        <a:solidFill>
                          <a:sysClr val="windowText" lastClr="000000"/>
                        </a:solidFill>
                        <a:latin typeface="Times New Roman"/>
                        <a:ea typeface="Times New Roman"/>
                        <a:cs typeface="Times New Roman"/>
                      </a:endParaRPr>
                    </a:p>
                  </a:txBody>
                  <a:tcPr marL="25400" marR="254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104241">
                <a:tc>
                  <a:txBody>
                    <a:bodyPr/>
                    <a:lstStyle/>
                    <a:p>
                      <a:pPr algn="ctr">
                        <a:spcAft>
                          <a:spcPts val="0"/>
                        </a:spcAft>
                      </a:pPr>
                      <a:r>
                        <a:rPr lang="es-ES" sz="1800" dirty="0" smtClean="0">
                          <a:solidFill>
                            <a:sysClr val="windowText" lastClr="000000"/>
                          </a:solidFill>
                          <a:latin typeface="Arial"/>
                          <a:ea typeface="Times New Roman"/>
                          <a:cs typeface="Times New Roman"/>
                        </a:rPr>
                        <a:t>LOS </a:t>
                      </a:r>
                      <a:r>
                        <a:rPr lang="es-ES" sz="1800" dirty="0">
                          <a:solidFill>
                            <a:sysClr val="windowText" lastClr="000000"/>
                          </a:solidFill>
                          <a:latin typeface="Arial"/>
                          <a:ea typeface="Times New Roman"/>
                          <a:cs typeface="Times New Roman"/>
                        </a:rPr>
                        <a:t>TRES</a:t>
                      </a:r>
                      <a:endParaRPr lang="es-MX" sz="1800" dirty="0">
                        <a:solidFill>
                          <a:sysClr val="windowText" lastClr="000000"/>
                        </a:solidFill>
                        <a:latin typeface="Times New Roman"/>
                        <a:ea typeface="Times New Roman"/>
                        <a:cs typeface="Times New Roman"/>
                      </a:endParaRPr>
                    </a:p>
                  </a:txBody>
                  <a:tcPr marL="25400" marR="254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_tradnl" sz="1800" spc="-20" dirty="0">
                          <a:solidFill>
                            <a:sysClr val="windowText" lastClr="000000"/>
                          </a:solidFill>
                          <a:latin typeface="Arial"/>
                          <a:ea typeface="Times New Roman"/>
                          <a:cs typeface="Times New Roman"/>
                        </a:rPr>
                        <a:t>200 </a:t>
                      </a:r>
                      <a:r>
                        <a:rPr lang="es-ES_tradnl" sz="1800" spc="-20" dirty="0" err="1">
                          <a:solidFill>
                            <a:sysClr val="windowText" lastClr="000000"/>
                          </a:solidFill>
                          <a:latin typeface="Arial"/>
                          <a:ea typeface="Times New Roman"/>
                          <a:cs typeface="Times New Roman"/>
                        </a:rPr>
                        <a:t>Us</a:t>
                      </a:r>
                      <a:r>
                        <a:rPr lang="es-ES_tradnl" sz="1800" spc="-20" dirty="0">
                          <a:solidFill>
                            <a:sysClr val="windowText" lastClr="000000"/>
                          </a:solidFill>
                          <a:latin typeface="Arial"/>
                          <a:ea typeface="Times New Roman"/>
                          <a:cs typeface="Times New Roman"/>
                        </a:rPr>
                        <a:t>.</a:t>
                      </a:r>
                      <a:endParaRPr lang="es-MX" sz="1800" dirty="0">
                        <a:solidFill>
                          <a:sysClr val="windowText" lastClr="000000"/>
                        </a:solidFill>
                        <a:latin typeface="Times New Roman"/>
                        <a:ea typeface="Times New Roman"/>
                        <a:cs typeface="Times New Roman"/>
                      </a:endParaRPr>
                    </a:p>
                  </a:txBody>
                  <a:tcPr marL="25400" marR="254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_tradnl" sz="1800" dirty="0">
                          <a:solidFill>
                            <a:sysClr val="windowText" lastClr="000000"/>
                          </a:solidFill>
                          <a:latin typeface="Arial"/>
                          <a:ea typeface="Times New Roman"/>
                          <a:cs typeface="Times New Roman"/>
                        </a:rPr>
                        <a:t>$ 60.00</a:t>
                      </a:r>
                      <a:endParaRPr lang="es-MX" sz="1800" dirty="0">
                        <a:solidFill>
                          <a:sysClr val="windowText" lastClr="000000"/>
                        </a:solidFill>
                        <a:latin typeface="Times New Roman"/>
                        <a:ea typeface="Times New Roman"/>
                        <a:cs typeface="Times New Roman"/>
                      </a:endParaRPr>
                    </a:p>
                  </a:txBody>
                  <a:tcPr marL="25400" marR="254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173990">
                        <a:spcAft>
                          <a:spcPts val="0"/>
                        </a:spcAft>
                      </a:pPr>
                      <a:r>
                        <a:rPr lang="es-ES_tradnl" sz="1800" dirty="0">
                          <a:solidFill>
                            <a:sysClr val="windowText" lastClr="000000"/>
                          </a:solidFill>
                          <a:latin typeface="Arial"/>
                          <a:ea typeface="Times New Roman"/>
                          <a:cs typeface="Times New Roman"/>
                        </a:rPr>
                        <a:t>$ 1 </a:t>
                      </a:r>
                      <a:r>
                        <a:rPr lang="es-ES_tradnl" sz="1800" dirty="0" smtClean="0">
                          <a:solidFill>
                            <a:sysClr val="windowText" lastClr="000000"/>
                          </a:solidFill>
                          <a:latin typeface="Arial"/>
                          <a:ea typeface="Times New Roman"/>
                          <a:cs typeface="Times New Roman"/>
                        </a:rPr>
                        <a:t>2,000.00</a:t>
                      </a:r>
                      <a:endParaRPr lang="es-MX" sz="1800" dirty="0">
                        <a:solidFill>
                          <a:sysClr val="windowText" lastClr="000000"/>
                        </a:solidFill>
                        <a:latin typeface="Times New Roman"/>
                        <a:ea typeface="Times New Roman"/>
                        <a:cs typeface="Times New Roman"/>
                      </a:endParaRPr>
                    </a:p>
                  </a:txBody>
                  <a:tcPr marL="25400" marR="254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sp>
        <p:nvSpPr>
          <p:cNvPr id="453634" name="Rectangle 2"/>
          <p:cNvSpPr>
            <a:spLocks noChangeArrowheads="1"/>
          </p:cNvSpPr>
          <p:nvPr/>
        </p:nvSpPr>
        <p:spPr bwMode="auto">
          <a:xfrm>
            <a:off x="0" y="214290"/>
            <a:ext cx="8287653" cy="10772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I. </a:t>
            </a:r>
            <a:r>
              <a:rPr kumimoji="0" lang="es-ES_tradnl"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VALUACIÓN DE LA PRODUCCIÓN VENDIDA A COSTO ESTIMADO</a:t>
            </a:r>
            <a:endParaRPr kumimoji="0" lang="es-MX" sz="3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MX" sz="4400" b="0" i="0" u="none" strike="noStrike" cap="none" normalizeH="0" baseline="0" dirty="0" smtClean="0">
              <a:ln>
                <a:noFill/>
              </a:ln>
              <a:solidFill>
                <a:schemeClr val="tx1"/>
              </a:solidFill>
              <a:effectLst/>
              <a:latin typeface="Arial" pitchFamily="34" charset="0"/>
            </a:endParaRPr>
          </a:p>
        </p:txBody>
      </p:sp>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8" name="Rectangle 4"/>
          <p:cNvSpPr>
            <a:spLocks noChangeArrowheads="1"/>
          </p:cNvSpPr>
          <p:nvPr/>
        </p:nvSpPr>
        <p:spPr bwMode="auto">
          <a:xfrm>
            <a:off x="395288" y="503238"/>
            <a:ext cx="8426450" cy="6021387"/>
          </a:xfrm>
          <a:prstGeom prst="rect">
            <a:avLst/>
          </a:prstGeom>
          <a:noFill/>
          <a:ln w="9525">
            <a:noFill/>
            <a:miter lim="800000"/>
            <a:headEnd/>
            <a:tailEnd/>
          </a:ln>
          <a:effectLst/>
        </p:spPr>
        <p:txBody>
          <a:bodyPr/>
          <a:lstStyle/>
          <a:p>
            <a:pPr algn="ctr">
              <a:spcBef>
                <a:spcPct val="20000"/>
              </a:spcBef>
              <a:buClr>
                <a:schemeClr val="hlink"/>
              </a:buClr>
              <a:buSzPct val="75000"/>
              <a:buFont typeface="Wingdings" pitchFamily="2" charset="2"/>
              <a:buNone/>
            </a:pPr>
            <a:r>
              <a:rPr lang="es-MX" sz="3200">
                <a:effectLst>
                  <a:outerShdw blurRad="38100" dist="38100" dir="2700000" algn="tl">
                    <a:srgbClr val="000000"/>
                  </a:outerShdw>
                </a:effectLst>
              </a:rPr>
              <a:t>OBJETIVOS DEL COSTO</a:t>
            </a:r>
            <a:endParaRPr lang="es-MX" sz="4000">
              <a:effectLst>
                <a:outerShdw blurRad="38100" dist="38100" dir="2700000" algn="tl">
                  <a:srgbClr val="000000"/>
                </a:outerShdw>
              </a:effectLst>
            </a:endParaRPr>
          </a:p>
          <a:p>
            <a:pPr algn="ctr">
              <a:spcBef>
                <a:spcPct val="20000"/>
              </a:spcBef>
              <a:buClr>
                <a:schemeClr val="hlink"/>
              </a:buClr>
              <a:buSzPct val="75000"/>
              <a:buFont typeface="Wingdings" pitchFamily="2" charset="2"/>
              <a:buNone/>
            </a:pPr>
            <a:endParaRPr lang="es-MX" sz="2400">
              <a:effectLst>
                <a:outerShdw blurRad="38100" dist="38100" dir="2700000" algn="tl">
                  <a:srgbClr val="000000"/>
                </a:outerShdw>
              </a:effectLst>
            </a:endParaRPr>
          </a:p>
          <a:p>
            <a:pPr algn="just">
              <a:spcBef>
                <a:spcPct val="20000"/>
              </a:spcBef>
              <a:buClr>
                <a:schemeClr val="hlink"/>
              </a:buClr>
              <a:buSzPct val="75000"/>
              <a:buFont typeface="Wingdings" pitchFamily="2" charset="2"/>
              <a:buChar char="l"/>
            </a:pPr>
            <a:r>
              <a:rPr lang="es-MX" sz="2600">
                <a:effectLst>
                  <a:outerShdw blurRad="38100" dist="38100" dir="2700000" algn="tl">
                    <a:srgbClr val="000000"/>
                  </a:outerShdw>
                </a:effectLst>
              </a:rPr>
              <a:t> Valuar los inventarios de producción en proceso y producto terminado</a:t>
            </a:r>
          </a:p>
          <a:p>
            <a:pPr algn="just">
              <a:spcBef>
                <a:spcPct val="20000"/>
              </a:spcBef>
              <a:buClr>
                <a:schemeClr val="hlink"/>
              </a:buClr>
              <a:buSzPct val="75000"/>
              <a:buFont typeface="Wingdings" pitchFamily="2" charset="2"/>
              <a:buChar char="l"/>
            </a:pPr>
            <a:endParaRPr lang="es-MX" sz="2600">
              <a:effectLst>
                <a:outerShdw blurRad="38100" dist="38100" dir="2700000" algn="tl">
                  <a:srgbClr val="000000"/>
                </a:outerShdw>
              </a:effectLst>
            </a:endParaRPr>
          </a:p>
          <a:p>
            <a:pPr algn="just">
              <a:spcBef>
                <a:spcPct val="20000"/>
              </a:spcBef>
              <a:buClr>
                <a:schemeClr val="hlink"/>
              </a:buClr>
              <a:buSzPct val="75000"/>
              <a:buFont typeface="Wingdings" pitchFamily="2" charset="2"/>
              <a:buChar char="l"/>
            </a:pPr>
            <a:r>
              <a:rPr lang="es-MX" sz="2600">
                <a:effectLst>
                  <a:outerShdw blurRad="38100" dist="38100" dir="2700000" algn="tl">
                    <a:srgbClr val="000000"/>
                  </a:outerShdw>
                </a:effectLst>
              </a:rPr>
              <a:t> Conocer el costo de producción de los artículos vendidos.</a:t>
            </a:r>
          </a:p>
          <a:p>
            <a:pPr algn="just">
              <a:spcBef>
                <a:spcPct val="20000"/>
              </a:spcBef>
              <a:buClr>
                <a:schemeClr val="hlink"/>
              </a:buClr>
              <a:buSzPct val="75000"/>
              <a:buFont typeface="Wingdings" pitchFamily="2" charset="2"/>
              <a:buChar char="l"/>
            </a:pPr>
            <a:endParaRPr lang="es-MX" sz="2600">
              <a:effectLst>
                <a:outerShdw blurRad="38100" dist="38100" dir="2700000" algn="tl">
                  <a:srgbClr val="000000"/>
                </a:outerShdw>
              </a:effectLst>
            </a:endParaRPr>
          </a:p>
          <a:p>
            <a:pPr algn="just">
              <a:spcBef>
                <a:spcPct val="20000"/>
              </a:spcBef>
              <a:buClr>
                <a:schemeClr val="hlink"/>
              </a:buClr>
              <a:buSzPct val="75000"/>
              <a:buFont typeface="Wingdings" pitchFamily="2" charset="2"/>
              <a:buChar char="l"/>
            </a:pPr>
            <a:r>
              <a:rPr lang="es-MX" sz="2600">
                <a:effectLst>
                  <a:outerShdw blurRad="38100" dist="38100" dir="2700000" algn="tl">
                    <a:srgbClr val="000000"/>
                  </a:outerShdw>
                </a:effectLst>
              </a:rPr>
              <a:t> Tener base de cálculo en la fijación del precio de venta, así poder determinar el margen de utilidad probable.</a:t>
            </a:r>
          </a:p>
          <a:p>
            <a:pPr algn="just">
              <a:spcBef>
                <a:spcPct val="20000"/>
              </a:spcBef>
              <a:buClr>
                <a:schemeClr val="hlink"/>
              </a:buClr>
              <a:buSzPct val="75000"/>
              <a:buFont typeface="Wingdings" pitchFamily="2" charset="2"/>
              <a:buChar char="l"/>
            </a:pPr>
            <a:endParaRPr lang="es-MX" sz="2600">
              <a:effectLst>
                <a:outerShdw blurRad="38100" dist="38100" dir="2700000" algn="tl">
                  <a:srgbClr val="000000"/>
                </a:outerShdw>
              </a:effectLst>
            </a:endParaRPr>
          </a:p>
          <a:p>
            <a:pPr algn="just">
              <a:spcBef>
                <a:spcPct val="20000"/>
              </a:spcBef>
              <a:buClr>
                <a:schemeClr val="hlink"/>
              </a:buClr>
              <a:buSzPct val="75000"/>
              <a:buFont typeface="Wingdings" pitchFamily="2" charset="2"/>
              <a:buChar char="l"/>
            </a:pPr>
            <a:r>
              <a:rPr lang="es-MX" sz="2600">
                <a:effectLst>
                  <a:outerShdw blurRad="38100" dist="38100" dir="2700000" algn="tl">
                    <a:srgbClr val="000000"/>
                  </a:outerShdw>
                </a:effectLst>
              </a:rPr>
              <a:t> Base para la toma de decisiones.</a:t>
            </a:r>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subTitle" idx="1"/>
          </p:nvPr>
        </p:nvSpPr>
        <p:spPr>
          <a:xfrm>
            <a:off x="428596" y="1285860"/>
            <a:ext cx="8501123" cy="2824149"/>
          </a:xfrm>
          <a:noFill/>
          <a:ln/>
        </p:spPr>
        <p:txBody>
          <a:bodyPr>
            <a:normAutofit/>
          </a:bodyPr>
          <a:lstStyle/>
          <a:p>
            <a:pPr algn="just"/>
            <a:r>
              <a:rPr lang="es-MX" sz="3200" dirty="0" smtClean="0"/>
              <a:t>Suma </a:t>
            </a:r>
            <a:r>
              <a:rPr lang="es-MX" sz="3200" dirty="0"/>
              <a:t>de erogaciones aplicables a la </a:t>
            </a:r>
            <a:r>
              <a:rPr lang="es-MX" sz="3200" dirty="0" smtClean="0"/>
              <a:t>compra </a:t>
            </a:r>
            <a:r>
              <a:rPr lang="es-MX" sz="3200" dirty="0"/>
              <a:t>y </a:t>
            </a:r>
            <a:r>
              <a:rPr lang="es-MX" sz="3200" dirty="0" smtClean="0"/>
              <a:t>los </a:t>
            </a:r>
            <a:r>
              <a:rPr lang="es-MX" sz="3200" dirty="0"/>
              <a:t>cargos que directa o indirectamente se incurren para dar a un artículo su condición de uso o venta.</a:t>
            </a:r>
          </a:p>
          <a:p>
            <a:pPr algn="l"/>
            <a:endParaRPr lang="es-MX" sz="3200" u="sng" dirty="0" smtClean="0"/>
          </a:p>
          <a:p>
            <a:pPr algn="l"/>
            <a:r>
              <a:rPr lang="es-MX" sz="3200" dirty="0" smtClean="0"/>
              <a:t>Se </a:t>
            </a:r>
            <a:r>
              <a:rPr lang="es-MX" sz="3200" dirty="0"/>
              <a:t>determina de acuerdo a sistemas y </a:t>
            </a:r>
            <a:r>
              <a:rPr lang="es-MX" sz="3200" dirty="0" smtClean="0"/>
              <a:t> métodos</a:t>
            </a:r>
            <a:endParaRPr lang="es-MX" sz="3200" dirty="0"/>
          </a:p>
        </p:txBody>
      </p:sp>
      <p:sp>
        <p:nvSpPr>
          <p:cNvPr id="87043" name="WordArt 3"/>
          <p:cNvSpPr>
            <a:spLocks noChangeArrowheads="1" noChangeShapeType="1" noTextEdit="1"/>
          </p:cNvSpPr>
          <p:nvPr/>
        </p:nvSpPr>
        <p:spPr bwMode="auto">
          <a:xfrm>
            <a:off x="3348038" y="333375"/>
            <a:ext cx="2303462" cy="936625"/>
          </a:xfrm>
          <a:prstGeom prst="rect">
            <a:avLst/>
          </a:prstGeom>
        </p:spPr>
        <p:txBody>
          <a:bodyPr wrap="none" fromWordArt="1">
            <a:prstTxWarp prst="textCanDown">
              <a:avLst>
                <a:gd name="adj" fmla="val 14287"/>
              </a:avLst>
            </a:prstTxWarp>
          </a:bodyPr>
          <a:lstStyle/>
          <a:p>
            <a:pPr algn="ctr"/>
            <a:r>
              <a:rPr lang="es-MX" sz="3600" kern="10" normalizeH="1">
                <a:ln w="19050">
                  <a:solidFill>
                    <a:srgbClr val="FF9933"/>
                  </a:solidFill>
                  <a:round/>
                  <a:headEnd/>
                  <a:tailEnd/>
                </a:ln>
                <a:solidFill>
                  <a:srgbClr val="FF9933"/>
                </a:solidFill>
                <a:effectLst>
                  <a:outerShdw dist="35921" dir="2700000" algn="ctr" rotWithShape="0">
                    <a:srgbClr val="990000"/>
                  </a:outerShdw>
                </a:effectLst>
                <a:latin typeface="Impact"/>
              </a:rPr>
              <a:t>COSTO</a:t>
            </a:r>
          </a:p>
        </p:txBody>
      </p:sp>
      <p:sp>
        <p:nvSpPr>
          <p:cNvPr id="87044" name="Text Box 4"/>
          <p:cNvSpPr txBox="1">
            <a:spLocks noChangeArrowheads="1"/>
          </p:cNvSpPr>
          <p:nvPr/>
        </p:nvSpPr>
        <p:spPr bwMode="auto">
          <a:xfrm>
            <a:off x="7164388" y="6021388"/>
            <a:ext cx="1439862" cy="366712"/>
          </a:xfrm>
          <a:prstGeom prst="rect">
            <a:avLst/>
          </a:prstGeom>
          <a:noFill/>
          <a:ln w="9525">
            <a:noFill/>
            <a:miter lim="800000"/>
            <a:headEnd/>
            <a:tailEnd/>
          </a:ln>
          <a:effectLst/>
        </p:spPr>
        <p:txBody>
          <a:bodyPr>
            <a:spAutoFit/>
          </a:bodyPr>
          <a:lstStyle/>
          <a:p>
            <a:pPr>
              <a:spcBef>
                <a:spcPct val="50000"/>
              </a:spcBef>
            </a:pPr>
            <a:r>
              <a:rPr lang="es-MX">
                <a:solidFill>
                  <a:srgbClr val="FF0000"/>
                </a:solidFill>
                <a:latin typeface="Tahoma" pitchFamily="34" charset="0"/>
              </a:rPr>
              <a:t>NIF C4 P10</a:t>
            </a:r>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cstate="print"/>
          <a:srcRect/>
          <a:stretch>
            <a:fillRect/>
          </a:stretch>
        </p:blipFill>
        <p:spPr bwMode="auto">
          <a:xfrm>
            <a:off x="0" y="-1"/>
            <a:ext cx="9144000" cy="6857999"/>
          </a:xfrm>
          <a:prstGeom prst="rect">
            <a:avLst/>
          </a:prstGeom>
          <a:noFill/>
          <a:ln w="9525">
            <a:noFill/>
            <a:miter lim="800000"/>
            <a:headEnd/>
            <a:tailEnd/>
          </a:ln>
        </p:spPr>
      </p:pic>
    </p:spTree>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82" name="Rectangle 2"/>
          <p:cNvSpPr>
            <a:spLocks noGrp="1" noChangeArrowheads="1"/>
          </p:cNvSpPr>
          <p:nvPr>
            <p:ph type="subTitle" idx="1"/>
          </p:nvPr>
        </p:nvSpPr>
        <p:spPr>
          <a:xfrm>
            <a:off x="571472" y="928670"/>
            <a:ext cx="6808808" cy="4957772"/>
          </a:xfrm>
        </p:spPr>
        <p:txBody>
          <a:bodyPr/>
          <a:lstStyle/>
          <a:p>
            <a:pPr algn="ctr" eaLnBrk="1" hangingPunct="1">
              <a:defRPr/>
            </a:pPr>
            <a:r>
              <a:rPr lang="es-MX" sz="8800" b="1" u="sng" dirty="0" smtClean="0">
                <a:solidFill>
                  <a:srgbClr val="FF0000"/>
                </a:solidFill>
                <a:latin typeface="Century Gothic" pitchFamily="34" charset="0"/>
              </a:rPr>
              <a:t>ELEMENTOS</a:t>
            </a:r>
          </a:p>
          <a:p>
            <a:pPr algn="ctr" eaLnBrk="1" hangingPunct="1">
              <a:defRPr/>
            </a:pPr>
            <a:r>
              <a:rPr lang="es-MX" sz="8800" b="1" u="sng" dirty="0" smtClean="0">
                <a:solidFill>
                  <a:srgbClr val="FF0000"/>
                </a:solidFill>
                <a:latin typeface="Century Gothic" pitchFamily="34" charset="0"/>
              </a:rPr>
              <a:t>DEL</a:t>
            </a:r>
          </a:p>
          <a:p>
            <a:pPr algn="ctr" eaLnBrk="1" hangingPunct="1">
              <a:defRPr/>
            </a:pPr>
            <a:r>
              <a:rPr lang="es-MX" sz="8800" b="1" u="sng" dirty="0" smtClean="0">
                <a:solidFill>
                  <a:srgbClr val="FF0000"/>
                </a:solidFill>
                <a:latin typeface="Century Gothic" pitchFamily="34" charset="0"/>
              </a:rPr>
              <a:t>COSTO</a:t>
            </a:r>
            <a:endParaRPr lang="es-MX" sz="8800" dirty="0" smtClean="0">
              <a:solidFill>
                <a:srgbClr val="FF0000"/>
              </a:solidFill>
              <a:latin typeface="Century Gothic" pitchFamily="34" charset="0"/>
            </a:endParaRPr>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Paja">
  <a:themeElements>
    <a:clrScheme name="Paja">
      <a:dk1>
        <a:sysClr val="windowText" lastClr="000000"/>
      </a:dk1>
      <a:lt1>
        <a:sysClr val="window" lastClr="FFFFFF"/>
      </a:lt1>
      <a:dk2>
        <a:srgbClr val="1D3641"/>
      </a:dk2>
      <a:lt2>
        <a:srgbClr val="DFE6D0"/>
      </a:lt2>
      <a:accent1>
        <a:srgbClr val="759AA5"/>
      </a:accent1>
      <a:accent2>
        <a:srgbClr val="CFC60D"/>
      </a:accent2>
      <a:accent3>
        <a:srgbClr val="99987F"/>
      </a:accent3>
      <a:accent4>
        <a:srgbClr val="90AC97"/>
      </a:accent4>
      <a:accent5>
        <a:srgbClr val="FFAD1C"/>
      </a:accent5>
      <a:accent6>
        <a:srgbClr val="B9AB6F"/>
      </a:accent6>
      <a:hlink>
        <a:srgbClr val="66AACD"/>
      </a:hlink>
      <a:folHlink>
        <a:srgbClr val="809DB3"/>
      </a:folHlink>
    </a:clrScheme>
    <a:fontScheme name="Intermedio">
      <a:maj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ja">
      <a:fillStyleLst>
        <a:solidFill>
          <a:schemeClr val="phClr"/>
        </a:solidFill>
        <a:gradFill rotWithShape="1">
          <a:gsLst>
            <a:gs pos="0">
              <a:schemeClr val="phClr">
                <a:tint val="79000"/>
                <a:satMod val="180000"/>
              </a:schemeClr>
            </a:gs>
            <a:gs pos="65000">
              <a:schemeClr val="phClr">
                <a:tint val="52000"/>
                <a:satMod val="250000"/>
              </a:schemeClr>
            </a:gs>
            <a:gs pos="100000">
              <a:schemeClr val="phClr">
                <a:tint val="29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15875" cap="flat" cmpd="sng" algn="ctr">
          <a:solidFill>
            <a:schemeClr val="phClr"/>
          </a:solidFill>
          <a:prstDash val="solid"/>
        </a:ln>
        <a:ln w="38100" cap="flat" cmpd="sng" algn="ctr">
          <a:solidFill>
            <a:schemeClr val="phClr"/>
          </a:solidFill>
          <a:prstDash val="solid"/>
        </a:ln>
      </a:lnStyleLst>
      <a:effectStyleLst>
        <a:effectStyle>
          <a:effectLst>
            <a:outerShdw blurRad="63500" dist="25400" dir="5400000" rotWithShape="0">
              <a:srgbClr val="000000">
                <a:alpha val="43000"/>
              </a:srgbClr>
            </a:outerShdw>
          </a:effectLst>
        </a:effectStyle>
        <a:effectStyle>
          <a:effectLst>
            <a:outerShdw blurRad="63500" dist="25400" dir="5400000" rotWithShape="0">
              <a:srgbClr val="000000">
                <a:alpha val="43000"/>
              </a:srgbClr>
            </a:outerShdw>
          </a:effectLst>
          <a:scene3d>
            <a:camera prst="orthographicFront">
              <a:rot lat="0" lon="0" rev="0"/>
            </a:camera>
            <a:lightRig rig="brightRoom" dir="t">
              <a:rot lat="0" lon="0" rev="8700000"/>
            </a:lightRig>
          </a:scene3d>
          <a:sp3d contourW="12700" prstMaterial="dkEdge">
            <a:bevelT w="0" h="0" prst="relaxedInset"/>
            <a:contourClr>
              <a:schemeClr val="phClr">
                <a:shade val="65000"/>
                <a:satMod val="150000"/>
              </a:schemeClr>
            </a:contourClr>
          </a:sp3d>
        </a:effectStyle>
        <a:effectStyle>
          <a:effectLst>
            <a:outerShdw blurRad="63500" dist="25400" dir="5400000" rotWithShape="0">
              <a:srgbClr val="000000">
                <a:alpha val="43000"/>
              </a:srgbClr>
            </a:outerShdw>
          </a:effectLst>
          <a:scene3d>
            <a:camera prst="orthographicFront">
              <a:rot lat="0" lon="0" rev="0"/>
            </a:camera>
            <a:lightRig rig="glow" dir="t">
              <a:rot lat="0" lon="0" rev="13200000"/>
            </a:lightRig>
          </a:scene3d>
          <a:sp3d prstMaterial="dkEdge">
            <a:bevelT w="63500" h="50800" prst="relaxedInset"/>
          </a:sp3d>
        </a:effectStyle>
      </a:effectStyleLst>
      <a:bgFillStyleLst>
        <a:solidFill>
          <a:schemeClr val="phClr"/>
        </a:solidFill>
        <a:gradFill rotWithShape="1">
          <a:gsLst>
            <a:gs pos="0">
              <a:schemeClr val="phClr">
                <a:tint val="85000"/>
                <a:shade val="95000"/>
                <a:satMod val="200000"/>
              </a:schemeClr>
            </a:gs>
            <a:gs pos="53000">
              <a:schemeClr val="phClr">
                <a:shade val="60000"/>
                <a:satMod val="220000"/>
              </a:schemeClr>
            </a:gs>
            <a:gs pos="100000">
              <a:schemeClr val="phClr">
                <a:shade val="45000"/>
                <a:satMod val="220000"/>
              </a:schemeClr>
            </a:gs>
          </a:gsLst>
          <a:lin ang="16200000" scaled="0"/>
        </a:gradFill>
        <a:gradFill rotWithShape="1">
          <a:gsLst>
            <a:gs pos="0">
              <a:schemeClr val="phClr">
                <a:tint val="83000"/>
                <a:shade val="97000"/>
                <a:satMod val="230000"/>
              </a:schemeClr>
            </a:gs>
            <a:gs pos="100000">
              <a:schemeClr val="phClr">
                <a:shade val="35000"/>
                <a:satMod val="250000"/>
              </a:schemeClr>
            </a:gs>
          </a:gsLst>
          <a:path path="circle">
            <a:fillToRect l="15000" t="50000" r="85000" b="60000"/>
          </a:path>
        </a:gradFill>
      </a:bgFillStyleLst>
    </a:fmtScheme>
  </a:themeElements>
  <a:objectDefaults/>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Thatch</Template>
  <TotalTime>2498</TotalTime>
  <Words>3527</Words>
  <Application>Microsoft Office PowerPoint</Application>
  <PresentationFormat>Presentación en pantalla (4:3)</PresentationFormat>
  <Paragraphs>651</Paragraphs>
  <Slides>56</Slides>
  <Notes>45</Notes>
  <HiddenSlides>0</HiddenSlides>
  <MMClips>0</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56</vt:i4>
      </vt:variant>
    </vt:vector>
  </HeadingPairs>
  <TitlesOfParts>
    <vt:vector size="58" baseType="lpstr">
      <vt:lpstr>Paja</vt:lpstr>
      <vt:lpstr>Worksheet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Normas  que rigen la contabilización y control de la materia prima y materiales</vt:lpstr>
      <vt:lpstr>Normas que rigen la contabilización y control de la materia prima y materiales</vt:lpstr>
      <vt:lpstr>Presentación de PowerPoint</vt:lpstr>
      <vt:lpstr>Presentación de PowerPoint</vt:lpstr>
      <vt:lpstr>Material de desperdicio</vt:lpstr>
      <vt:lpstr>Material defectuoso</vt:lpstr>
      <vt:lpstr>Material defectuoso</vt:lpstr>
      <vt:lpstr>Material defectuoso</vt:lpstr>
      <vt:lpstr>Material defectuoso</vt:lpstr>
      <vt:lpstr>Material averiado</vt:lpstr>
      <vt:lpstr>METODO PARA EL CONTROL DE LOS MATERIALES</vt:lpstr>
      <vt:lpstr>METODO PARA EL CONTROL DE LOS MATERIALES</vt:lpstr>
      <vt:lpstr>Presentación de PowerPoint</vt:lpstr>
      <vt:lpstr>MANO  DE  OBRA </vt:lpstr>
      <vt:lpstr>MANO DE OBRA </vt:lpstr>
      <vt:lpstr>Presentación de PowerPoint</vt:lpstr>
      <vt:lpstr>Presentación de PowerPoint</vt:lpstr>
      <vt:lpstr>Presentación de PowerPoint</vt:lpstr>
      <vt:lpstr>Presentación de PowerPoint</vt:lpstr>
      <vt:lpstr>Presentación de PowerPoint</vt:lpstr>
      <vt:lpstr>CARGOS INDIRECTOS DE  PRODUCCION</vt:lpstr>
      <vt:lpstr>Gastos indirectos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TAREA 1</vt:lpstr>
      <vt:lpstr>Presentación de PowerPoint</vt:lpstr>
      <vt:lpstr>SE PIDE:</vt:lpstr>
      <vt:lpstr>Presentación de PowerPoint</vt:lpstr>
      <vt:lpstr>Presentación de PowerPoint</vt:lpstr>
      <vt:lpstr>Presentación de PowerPoint</vt:lpstr>
    </vt:vector>
  </TitlesOfParts>
  <Company>RIQUIPAN S.A. DE C.V.</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LAP TOP</dc:creator>
  <cp:lastModifiedBy>PTC_CONTABILIDAD</cp:lastModifiedBy>
  <cp:revision>139</cp:revision>
  <dcterms:created xsi:type="dcterms:W3CDTF">2006-02-05T15:19:53Z</dcterms:created>
  <dcterms:modified xsi:type="dcterms:W3CDTF">2016-10-10T17:35:27Z</dcterms:modified>
</cp:coreProperties>
</file>