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6" r:id="rId1"/>
  </p:sldMasterIdLst>
  <p:sldIdLst>
    <p:sldId id="256" r:id="rId2"/>
    <p:sldId id="295" r:id="rId3"/>
    <p:sldId id="296" r:id="rId4"/>
    <p:sldId id="297" r:id="rId5"/>
    <p:sldId id="298" r:id="rId6"/>
    <p:sldId id="293" r:id="rId7"/>
    <p:sldId id="261" r:id="rId8"/>
    <p:sldId id="263" r:id="rId9"/>
    <p:sldId id="265" r:id="rId10"/>
    <p:sldId id="264" r:id="rId11"/>
    <p:sldId id="269" r:id="rId12"/>
    <p:sldId id="270" r:id="rId13"/>
    <p:sldId id="299" r:id="rId14"/>
    <p:sldId id="267" r:id="rId15"/>
    <p:sldId id="301" r:id="rId16"/>
    <p:sldId id="300" r:id="rId17"/>
    <p:sldId id="268" r:id="rId18"/>
    <p:sldId id="302" r:id="rId19"/>
    <p:sldId id="266" r:id="rId20"/>
    <p:sldId id="303" r:id="rId21"/>
    <p:sldId id="274" r:id="rId22"/>
    <p:sldId id="304" r:id="rId23"/>
    <p:sldId id="276" r:id="rId24"/>
    <p:sldId id="277" r:id="rId25"/>
    <p:sldId id="271" r:id="rId26"/>
    <p:sldId id="305" r:id="rId27"/>
    <p:sldId id="272" r:id="rId28"/>
    <p:sldId id="273" r:id="rId29"/>
    <p:sldId id="307" r:id="rId30"/>
    <p:sldId id="308" r:id="rId31"/>
    <p:sldId id="309" r:id="rId32"/>
    <p:sldId id="310" r:id="rId33"/>
    <p:sldId id="318" r:id="rId34"/>
    <p:sldId id="319" r:id="rId35"/>
    <p:sldId id="311" r:id="rId36"/>
    <p:sldId id="314" r:id="rId37"/>
    <p:sldId id="315" r:id="rId38"/>
    <p:sldId id="317" r:id="rId39"/>
    <p:sldId id="312" r:id="rId40"/>
    <p:sldId id="313" r:id="rId41"/>
    <p:sldId id="259" r:id="rId42"/>
    <p:sldId id="316"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81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74" d="100"/>
          <a:sy n="74" d="100"/>
        </p:scale>
        <p:origin x="49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_rels/data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A97818-2B90-4463-9DCF-D3A56F77C5B9}" type="doc">
      <dgm:prSet loTypeId="urn:microsoft.com/office/officeart/2005/8/layout/bList2#1" loCatId="list" qsTypeId="urn:microsoft.com/office/officeart/2005/8/quickstyle/simple1" qsCatId="simple" csTypeId="urn:microsoft.com/office/officeart/2005/8/colors/accent1_2" csCatId="accent1" phldr="1"/>
      <dgm:spPr/>
    </dgm:pt>
    <dgm:pt modelId="{B7DEB00C-D09D-4232-B234-9673BFD6E0DE}">
      <dgm:prSet phldrT="[Texto]" custT="1"/>
      <dgm:spPr/>
      <dgm:t>
        <a:bodyPr/>
        <a:lstStyle/>
        <a:p>
          <a:r>
            <a:rPr lang="es-MX" sz="1600" dirty="0">
              <a:solidFill>
                <a:schemeClr val="tx1"/>
              </a:solidFill>
            </a:rPr>
            <a:t>Determina la importancia que se dará a la capacitación.</a:t>
          </a:r>
          <a:endParaRPr lang="es-ES" sz="1600" dirty="0">
            <a:solidFill>
              <a:schemeClr val="tx1"/>
            </a:solidFill>
          </a:endParaRPr>
        </a:p>
      </dgm:t>
    </dgm:pt>
    <dgm:pt modelId="{85B0FFB9-B050-4368-BE83-2CFFFBEDA69A}" type="parTrans" cxnId="{4F5114F7-3226-4EA2-9D00-C06ED720B912}">
      <dgm:prSet/>
      <dgm:spPr/>
      <dgm:t>
        <a:bodyPr/>
        <a:lstStyle/>
        <a:p>
          <a:endParaRPr lang="es-ES"/>
        </a:p>
      </dgm:t>
    </dgm:pt>
    <dgm:pt modelId="{4852592C-8A85-4023-AAE4-986F0A336DE7}" type="sibTrans" cxnId="{4F5114F7-3226-4EA2-9D00-C06ED720B912}">
      <dgm:prSet/>
      <dgm:spPr/>
      <dgm:t>
        <a:bodyPr/>
        <a:lstStyle/>
        <a:p>
          <a:endParaRPr lang="es-ES"/>
        </a:p>
      </dgm:t>
    </dgm:pt>
    <dgm:pt modelId="{5FDBC668-A129-4233-AD47-BC1321674BC6}">
      <dgm:prSet phldrT="[Texto]"/>
      <dgm:spPr/>
      <dgm:t>
        <a:bodyPr/>
        <a:lstStyle/>
        <a:p>
          <a:r>
            <a:rPr lang="es-MX" dirty="0">
              <a:solidFill>
                <a:schemeClr val="tx1"/>
              </a:solidFill>
            </a:rPr>
            <a:t>Procura constatar si éstos son suficientes, en términos cuantitativos y cualitativos, para cubrir las actividades presentes y futuras de la organización.</a:t>
          </a:r>
          <a:endParaRPr lang="es-ES" dirty="0">
            <a:solidFill>
              <a:schemeClr val="tx1"/>
            </a:solidFill>
          </a:endParaRPr>
        </a:p>
      </dgm:t>
    </dgm:pt>
    <dgm:pt modelId="{5EE3E3F3-4C06-4D47-A860-28F8133F90C3}" type="parTrans" cxnId="{50038B4B-00D2-47DF-814E-4113C2F3E3CA}">
      <dgm:prSet/>
      <dgm:spPr/>
      <dgm:t>
        <a:bodyPr/>
        <a:lstStyle/>
        <a:p>
          <a:endParaRPr lang="es-ES"/>
        </a:p>
      </dgm:t>
    </dgm:pt>
    <dgm:pt modelId="{974FE261-5FE2-435B-8CBB-42EBFFDE5121}" type="sibTrans" cxnId="{50038B4B-00D2-47DF-814E-4113C2F3E3CA}">
      <dgm:prSet/>
      <dgm:spPr/>
      <dgm:t>
        <a:bodyPr/>
        <a:lstStyle/>
        <a:p>
          <a:endParaRPr lang="es-ES"/>
        </a:p>
      </dgm:t>
    </dgm:pt>
    <dgm:pt modelId="{D7D4FCA5-6F75-4795-AD53-35ED9D17F34E}">
      <dgm:prSet phldrT="[Texto]"/>
      <dgm:spPr/>
      <dgm:t>
        <a:bodyPr/>
        <a:lstStyle/>
        <a:p>
          <a:r>
            <a:rPr lang="es-MX" dirty="0">
              <a:solidFill>
                <a:schemeClr val="tx1"/>
              </a:solidFill>
            </a:rPr>
            <a:t>Determina cuáles tipos de conductas deben observar los empleados para desempeñar eficazmente las funciones de sus puestos</a:t>
          </a:r>
          <a:r>
            <a:rPr lang="es-MX" dirty="0"/>
            <a:t>. </a:t>
          </a:r>
          <a:endParaRPr lang="es-ES" dirty="0"/>
        </a:p>
      </dgm:t>
    </dgm:pt>
    <dgm:pt modelId="{180BDFFB-304B-44FC-98F2-EE74F43E9E89}" type="parTrans" cxnId="{7452AAE5-1163-4524-894F-7FBDB4B9A8DA}">
      <dgm:prSet/>
      <dgm:spPr/>
      <dgm:t>
        <a:bodyPr/>
        <a:lstStyle/>
        <a:p>
          <a:endParaRPr lang="es-ES"/>
        </a:p>
      </dgm:t>
    </dgm:pt>
    <dgm:pt modelId="{3F09EB9A-0D54-4389-B391-4E28EF6D4E7A}" type="sibTrans" cxnId="{7452AAE5-1163-4524-894F-7FBDB4B9A8DA}">
      <dgm:prSet/>
      <dgm:spPr/>
      <dgm:t>
        <a:bodyPr/>
        <a:lstStyle/>
        <a:p>
          <a:endParaRPr lang="es-ES"/>
        </a:p>
      </dgm:t>
    </dgm:pt>
    <dgm:pt modelId="{751A8126-D603-4C85-A89B-B97A046DBAA0}">
      <dgm:prSet custT="1"/>
      <dgm:spPr/>
      <dgm:t>
        <a:bodyPr/>
        <a:lstStyle/>
        <a:p>
          <a:r>
            <a:rPr lang="es-MX" sz="2000" dirty="0"/>
            <a:t>2. Nivel de análisis de los recursos humanos: Sistema de capacitación. </a:t>
          </a:r>
          <a:endParaRPr lang="es-ES" sz="2000" dirty="0"/>
        </a:p>
      </dgm:t>
    </dgm:pt>
    <dgm:pt modelId="{A84485C3-C5FB-4181-A63E-F9C0A36204A8}" type="parTrans" cxnId="{7A39AE84-FCC9-444A-8CF6-577A8AF20517}">
      <dgm:prSet/>
      <dgm:spPr/>
      <dgm:t>
        <a:bodyPr/>
        <a:lstStyle/>
        <a:p>
          <a:endParaRPr lang="es-ES"/>
        </a:p>
      </dgm:t>
    </dgm:pt>
    <dgm:pt modelId="{0CA0E9BA-CC58-4167-BFD7-4FF1E2360DFE}" type="sibTrans" cxnId="{7A39AE84-FCC9-444A-8CF6-577A8AF20517}">
      <dgm:prSet/>
      <dgm:spPr/>
      <dgm:t>
        <a:bodyPr/>
        <a:lstStyle/>
        <a:p>
          <a:endParaRPr lang="es-ES"/>
        </a:p>
      </dgm:t>
    </dgm:pt>
    <dgm:pt modelId="{EA3D62FA-DCA5-4489-AF7A-F0E24B127913}">
      <dgm:prSet custT="1"/>
      <dgm:spPr/>
      <dgm:t>
        <a:bodyPr/>
        <a:lstStyle/>
        <a:p>
          <a:r>
            <a:rPr lang="es-MX" sz="2600" dirty="0"/>
            <a:t>1</a:t>
          </a:r>
          <a:r>
            <a:rPr lang="es-MX" sz="2000" dirty="0"/>
            <a:t>. Nivel de análisis de toda la organización: Sistema organizacional</a:t>
          </a:r>
          <a:endParaRPr lang="es-ES" sz="2600" dirty="0"/>
        </a:p>
      </dgm:t>
    </dgm:pt>
    <dgm:pt modelId="{24052B24-3E47-4531-A08C-DC104FB5F1E4}" type="parTrans" cxnId="{611F2574-8186-4387-8E3B-B9241C5D148B}">
      <dgm:prSet/>
      <dgm:spPr/>
      <dgm:t>
        <a:bodyPr/>
        <a:lstStyle/>
        <a:p>
          <a:endParaRPr lang="es-ES"/>
        </a:p>
      </dgm:t>
    </dgm:pt>
    <dgm:pt modelId="{85FF9259-BE7C-4A5A-8FB1-0CE1462608FC}" type="sibTrans" cxnId="{611F2574-8186-4387-8E3B-B9241C5D148B}">
      <dgm:prSet/>
      <dgm:spPr/>
      <dgm:t>
        <a:bodyPr/>
        <a:lstStyle/>
        <a:p>
          <a:endParaRPr lang="es-ES"/>
        </a:p>
      </dgm:t>
    </dgm:pt>
    <dgm:pt modelId="{276FBF31-A03F-40AB-B0BF-EB37E27300D3}">
      <dgm:prSet custT="1"/>
      <dgm:spPr/>
      <dgm:t>
        <a:bodyPr/>
        <a:lstStyle/>
        <a:p>
          <a:r>
            <a:rPr lang="es-MX" sz="2000" dirty="0"/>
            <a:t>3. Nivel de análisis de las operaciones y tareas: Sistema de adquisición de habilidades.</a:t>
          </a:r>
          <a:endParaRPr lang="es-ES" sz="2000" dirty="0"/>
        </a:p>
      </dgm:t>
    </dgm:pt>
    <dgm:pt modelId="{2D1F3A23-39CC-47B5-8735-7814D7D2F651}" type="parTrans" cxnId="{C9936E3F-A53A-48AB-8450-0D4F361FF2DA}">
      <dgm:prSet/>
      <dgm:spPr/>
      <dgm:t>
        <a:bodyPr/>
        <a:lstStyle/>
        <a:p>
          <a:endParaRPr lang="es-ES"/>
        </a:p>
      </dgm:t>
    </dgm:pt>
    <dgm:pt modelId="{0CE58DB2-4876-409A-897E-0E5712954454}" type="sibTrans" cxnId="{C9936E3F-A53A-48AB-8450-0D4F361FF2DA}">
      <dgm:prSet/>
      <dgm:spPr/>
      <dgm:t>
        <a:bodyPr/>
        <a:lstStyle/>
        <a:p>
          <a:endParaRPr lang="es-ES"/>
        </a:p>
      </dgm:t>
    </dgm:pt>
    <dgm:pt modelId="{50735146-F87A-40CE-8052-40867F8FA900}" type="pres">
      <dgm:prSet presAssocID="{B5A97818-2B90-4463-9DCF-D3A56F77C5B9}" presName="diagram" presStyleCnt="0">
        <dgm:presLayoutVars>
          <dgm:dir/>
          <dgm:animLvl val="lvl"/>
          <dgm:resizeHandles val="exact"/>
        </dgm:presLayoutVars>
      </dgm:prSet>
      <dgm:spPr/>
    </dgm:pt>
    <dgm:pt modelId="{E093E34D-E71A-4406-8E8E-6F95E069780F}" type="pres">
      <dgm:prSet presAssocID="{B7DEB00C-D09D-4232-B234-9673BFD6E0DE}" presName="compNode" presStyleCnt="0"/>
      <dgm:spPr/>
    </dgm:pt>
    <dgm:pt modelId="{8FE8DAA3-85C5-4886-81BA-BE292C5DFE03}" type="pres">
      <dgm:prSet presAssocID="{B7DEB00C-D09D-4232-B234-9673BFD6E0DE}" presName="childRect" presStyleLbl="bgAcc1" presStyleIdx="0" presStyleCnt="3" custScaleX="108433" custScaleY="128648">
        <dgm:presLayoutVars>
          <dgm:bulletEnabled val="1"/>
        </dgm:presLayoutVars>
      </dgm:prSet>
      <dgm:spPr/>
      <dgm:t>
        <a:bodyPr/>
        <a:lstStyle/>
        <a:p>
          <a:endParaRPr lang="es-ES"/>
        </a:p>
      </dgm:t>
    </dgm:pt>
    <dgm:pt modelId="{EA291357-DE25-457F-8DBD-8F7F632D9FEC}" type="pres">
      <dgm:prSet presAssocID="{B7DEB00C-D09D-4232-B234-9673BFD6E0DE}" presName="parentText" presStyleLbl="node1" presStyleIdx="0" presStyleCnt="0">
        <dgm:presLayoutVars>
          <dgm:chMax val="0"/>
          <dgm:bulletEnabled val="1"/>
        </dgm:presLayoutVars>
      </dgm:prSet>
      <dgm:spPr/>
      <dgm:t>
        <a:bodyPr/>
        <a:lstStyle/>
        <a:p>
          <a:endParaRPr lang="es-ES"/>
        </a:p>
      </dgm:t>
    </dgm:pt>
    <dgm:pt modelId="{17551E28-FB5E-45C3-8B84-6D16EC331B68}" type="pres">
      <dgm:prSet presAssocID="{B7DEB00C-D09D-4232-B234-9673BFD6E0DE}" presName="parentRect" presStyleLbl="alignNode1" presStyleIdx="0" presStyleCnt="3" custScaleX="109219" custScaleY="189227" custLinFactNeighborY="68620"/>
      <dgm:spPr/>
      <dgm:t>
        <a:bodyPr/>
        <a:lstStyle/>
        <a:p>
          <a:endParaRPr lang="es-ES"/>
        </a:p>
      </dgm:t>
    </dgm:pt>
    <dgm:pt modelId="{A88B64E0-EF29-411F-88B3-4464A927A079}" type="pres">
      <dgm:prSet presAssocID="{B7DEB00C-D09D-4232-B234-9673BFD6E0DE}" presName="adorn" presStyleLbl="fgAccFollowNode1" presStyleIdx="0" presStyleCnt="3" custScaleX="150526" custScaleY="148004" custLinFactNeighborX="282" custLinFactNeighborY="83158"/>
      <dgm:spPr>
        <a:blipFill rotWithShape="1">
          <a:blip xmlns:r="http://schemas.openxmlformats.org/officeDocument/2006/relationships" r:embed="rId1"/>
          <a:stretch>
            <a:fillRect/>
          </a:stretch>
        </a:blipFill>
      </dgm:spPr>
    </dgm:pt>
    <dgm:pt modelId="{EE8D5081-CC94-473F-B335-F340763D0310}" type="pres">
      <dgm:prSet presAssocID="{4852592C-8A85-4023-AAE4-986F0A336DE7}" presName="sibTrans" presStyleLbl="sibTrans2D1" presStyleIdx="0" presStyleCnt="0"/>
      <dgm:spPr/>
      <dgm:t>
        <a:bodyPr/>
        <a:lstStyle/>
        <a:p>
          <a:endParaRPr lang="es-ES"/>
        </a:p>
      </dgm:t>
    </dgm:pt>
    <dgm:pt modelId="{2C99F535-6393-41ED-83CB-EF3DCDD13B4B}" type="pres">
      <dgm:prSet presAssocID="{5FDBC668-A129-4233-AD47-BC1321674BC6}" presName="compNode" presStyleCnt="0"/>
      <dgm:spPr/>
    </dgm:pt>
    <dgm:pt modelId="{609AEF8A-931B-45C8-80F6-8648523282CC}" type="pres">
      <dgm:prSet presAssocID="{5FDBC668-A129-4233-AD47-BC1321674BC6}" presName="childRect" presStyleLbl="bgAcc1" presStyleIdx="1" presStyleCnt="3" custScaleX="117310" custScaleY="132844">
        <dgm:presLayoutVars>
          <dgm:bulletEnabled val="1"/>
        </dgm:presLayoutVars>
      </dgm:prSet>
      <dgm:spPr/>
      <dgm:t>
        <a:bodyPr/>
        <a:lstStyle/>
        <a:p>
          <a:endParaRPr lang="es-ES"/>
        </a:p>
      </dgm:t>
    </dgm:pt>
    <dgm:pt modelId="{10A60CE8-09B7-4D9B-AE82-C2CCA848021F}" type="pres">
      <dgm:prSet presAssocID="{5FDBC668-A129-4233-AD47-BC1321674BC6}" presName="parentText" presStyleLbl="node1" presStyleIdx="0" presStyleCnt="0">
        <dgm:presLayoutVars>
          <dgm:chMax val="0"/>
          <dgm:bulletEnabled val="1"/>
        </dgm:presLayoutVars>
      </dgm:prSet>
      <dgm:spPr/>
      <dgm:t>
        <a:bodyPr/>
        <a:lstStyle/>
        <a:p>
          <a:endParaRPr lang="es-ES"/>
        </a:p>
      </dgm:t>
    </dgm:pt>
    <dgm:pt modelId="{0705FB84-562A-4BAB-82FB-FD7C28A7BE92}" type="pres">
      <dgm:prSet presAssocID="{5FDBC668-A129-4233-AD47-BC1321674BC6}" presName="parentRect" presStyleLbl="alignNode1" presStyleIdx="1" presStyleCnt="3" custScaleX="119195" custScaleY="199156" custLinFactNeighborX="1662" custLinFactNeighborY="59767"/>
      <dgm:spPr/>
      <dgm:t>
        <a:bodyPr/>
        <a:lstStyle/>
        <a:p>
          <a:endParaRPr lang="es-ES"/>
        </a:p>
      </dgm:t>
    </dgm:pt>
    <dgm:pt modelId="{CAEAE379-20E0-4D66-966A-BA4B24482C33}" type="pres">
      <dgm:prSet presAssocID="{5FDBC668-A129-4233-AD47-BC1321674BC6}" presName="adorn" presStyleLbl="fgAccFollowNode1" presStyleIdx="1" presStyleCnt="3" custScaleX="118219" custScaleY="135232" custLinFactNeighborX="14693" custLinFactNeighborY="82135"/>
      <dgm:spPr>
        <a:blipFill rotWithShape="1">
          <a:blip xmlns:r="http://schemas.openxmlformats.org/officeDocument/2006/relationships" r:embed="rId2"/>
          <a:stretch>
            <a:fillRect/>
          </a:stretch>
        </a:blipFill>
      </dgm:spPr>
    </dgm:pt>
    <dgm:pt modelId="{5498EDB8-7F91-4691-B581-4E8741BEB27F}" type="pres">
      <dgm:prSet presAssocID="{974FE261-5FE2-435B-8CBB-42EBFFDE5121}" presName="sibTrans" presStyleLbl="sibTrans2D1" presStyleIdx="0" presStyleCnt="0"/>
      <dgm:spPr/>
      <dgm:t>
        <a:bodyPr/>
        <a:lstStyle/>
        <a:p>
          <a:endParaRPr lang="es-ES"/>
        </a:p>
      </dgm:t>
    </dgm:pt>
    <dgm:pt modelId="{96C50686-2576-4408-9ED3-47F6F43A5D75}" type="pres">
      <dgm:prSet presAssocID="{D7D4FCA5-6F75-4795-AD53-35ED9D17F34E}" presName="compNode" presStyleCnt="0"/>
      <dgm:spPr/>
    </dgm:pt>
    <dgm:pt modelId="{12D9EFD4-87AB-442D-BCE2-20FEA2DA2657}" type="pres">
      <dgm:prSet presAssocID="{D7D4FCA5-6F75-4795-AD53-35ED9D17F34E}" presName="childRect" presStyleLbl="bgAcc1" presStyleIdx="2" presStyleCnt="3" custScaleX="107895" custScaleY="131279">
        <dgm:presLayoutVars>
          <dgm:bulletEnabled val="1"/>
        </dgm:presLayoutVars>
      </dgm:prSet>
      <dgm:spPr/>
      <dgm:t>
        <a:bodyPr/>
        <a:lstStyle/>
        <a:p>
          <a:endParaRPr lang="es-ES"/>
        </a:p>
      </dgm:t>
    </dgm:pt>
    <dgm:pt modelId="{114A9F41-7617-4FCB-B736-981281467753}" type="pres">
      <dgm:prSet presAssocID="{D7D4FCA5-6F75-4795-AD53-35ED9D17F34E}" presName="parentText" presStyleLbl="node1" presStyleIdx="0" presStyleCnt="0">
        <dgm:presLayoutVars>
          <dgm:chMax val="0"/>
          <dgm:bulletEnabled val="1"/>
        </dgm:presLayoutVars>
      </dgm:prSet>
      <dgm:spPr/>
      <dgm:t>
        <a:bodyPr/>
        <a:lstStyle/>
        <a:p>
          <a:endParaRPr lang="es-ES"/>
        </a:p>
      </dgm:t>
    </dgm:pt>
    <dgm:pt modelId="{B75C8F53-2033-4E71-A0C5-A10CD837C4C7}" type="pres">
      <dgm:prSet presAssocID="{D7D4FCA5-6F75-4795-AD53-35ED9D17F34E}" presName="parentRect" presStyleLbl="alignNode1" presStyleIdx="2" presStyleCnt="3" custScaleX="107186" custScaleY="196354" custLinFactNeighborX="1421" custLinFactNeighborY="61980"/>
      <dgm:spPr/>
      <dgm:t>
        <a:bodyPr/>
        <a:lstStyle/>
        <a:p>
          <a:endParaRPr lang="es-ES"/>
        </a:p>
      </dgm:t>
    </dgm:pt>
    <dgm:pt modelId="{631E923B-F115-440C-A765-D6231670FEAC}" type="pres">
      <dgm:prSet presAssocID="{D7D4FCA5-6F75-4795-AD53-35ED9D17F34E}" presName="adorn" presStyleLbl="fgAccFollowNode1" presStyleIdx="2" presStyleCnt="3" custScaleX="125062" custScaleY="145051" custLinFactNeighborX="-8015" custLinFactNeighborY="75330"/>
      <dgm:spPr>
        <a:blipFill rotWithShape="1">
          <a:blip xmlns:r="http://schemas.openxmlformats.org/officeDocument/2006/relationships" r:embed="rId3"/>
          <a:stretch>
            <a:fillRect/>
          </a:stretch>
        </a:blipFill>
      </dgm:spPr>
    </dgm:pt>
  </dgm:ptLst>
  <dgm:cxnLst>
    <dgm:cxn modelId="{C6EA22F7-D2EB-4126-A4F2-357E7406AF7C}" type="presOf" srcId="{276FBF31-A03F-40AB-B0BF-EB37E27300D3}" destId="{12D9EFD4-87AB-442D-BCE2-20FEA2DA2657}" srcOrd="0" destOrd="0" presId="urn:microsoft.com/office/officeart/2005/8/layout/bList2#1"/>
    <dgm:cxn modelId="{FCA8D996-519A-438D-BE07-C1867B2CE071}" type="presOf" srcId="{974FE261-5FE2-435B-8CBB-42EBFFDE5121}" destId="{5498EDB8-7F91-4691-B581-4E8741BEB27F}" srcOrd="0" destOrd="0" presId="urn:microsoft.com/office/officeart/2005/8/layout/bList2#1"/>
    <dgm:cxn modelId="{1138CEA0-D845-4CF5-BDED-DFF5DD918C19}" type="presOf" srcId="{EA3D62FA-DCA5-4489-AF7A-F0E24B127913}" destId="{8FE8DAA3-85C5-4886-81BA-BE292C5DFE03}" srcOrd="0" destOrd="0" presId="urn:microsoft.com/office/officeart/2005/8/layout/bList2#1"/>
    <dgm:cxn modelId="{C63FD506-EBDE-4298-8467-68166A365516}" type="presOf" srcId="{5FDBC668-A129-4233-AD47-BC1321674BC6}" destId="{0705FB84-562A-4BAB-82FB-FD7C28A7BE92}" srcOrd="1" destOrd="0" presId="urn:microsoft.com/office/officeart/2005/8/layout/bList2#1"/>
    <dgm:cxn modelId="{0CFF66F4-283B-4403-A687-EE25550A49FE}" type="presOf" srcId="{D7D4FCA5-6F75-4795-AD53-35ED9D17F34E}" destId="{B75C8F53-2033-4E71-A0C5-A10CD837C4C7}" srcOrd="1" destOrd="0" presId="urn:microsoft.com/office/officeart/2005/8/layout/bList2#1"/>
    <dgm:cxn modelId="{7452AAE5-1163-4524-894F-7FBDB4B9A8DA}" srcId="{B5A97818-2B90-4463-9DCF-D3A56F77C5B9}" destId="{D7D4FCA5-6F75-4795-AD53-35ED9D17F34E}" srcOrd="2" destOrd="0" parTransId="{180BDFFB-304B-44FC-98F2-EE74F43E9E89}" sibTransId="{3F09EB9A-0D54-4389-B391-4E28EF6D4E7A}"/>
    <dgm:cxn modelId="{2C038874-4338-4BD3-9AFD-E361079662AE}" type="presOf" srcId="{4852592C-8A85-4023-AAE4-986F0A336DE7}" destId="{EE8D5081-CC94-473F-B335-F340763D0310}" srcOrd="0" destOrd="0" presId="urn:microsoft.com/office/officeart/2005/8/layout/bList2#1"/>
    <dgm:cxn modelId="{7A39AE84-FCC9-444A-8CF6-577A8AF20517}" srcId="{5FDBC668-A129-4233-AD47-BC1321674BC6}" destId="{751A8126-D603-4C85-A89B-B97A046DBAA0}" srcOrd="0" destOrd="0" parTransId="{A84485C3-C5FB-4181-A63E-F9C0A36204A8}" sibTransId="{0CA0E9BA-CC58-4167-BFD7-4FF1E2360DFE}"/>
    <dgm:cxn modelId="{C9B4C009-AE8C-479F-87B9-224203439253}" type="presOf" srcId="{B7DEB00C-D09D-4232-B234-9673BFD6E0DE}" destId="{EA291357-DE25-457F-8DBD-8F7F632D9FEC}" srcOrd="0" destOrd="0" presId="urn:microsoft.com/office/officeart/2005/8/layout/bList2#1"/>
    <dgm:cxn modelId="{C9936E3F-A53A-48AB-8450-0D4F361FF2DA}" srcId="{D7D4FCA5-6F75-4795-AD53-35ED9D17F34E}" destId="{276FBF31-A03F-40AB-B0BF-EB37E27300D3}" srcOrd="0" destOrd="0" parTransId="{2D1F3A23-39CC-47B5-8735-7814D7D2F651}" sibTransId="{0CE58DB2-4876-409A-897E-0E5712954454}"/>
    <dgm:cxn modelId="{4F5114F7-3226-4EA2-9D00-C06ED720B912}" srcId="{B5A97818-2B90-4463-9DCF-D3A56F77C5B9}" destId="{B7DEB00C-D09D-4232-B234-9673BFD6E0DE}" srcOrd="0" destOrd="0" parTransId="{85B0FFB9-B050-4368-BE83-2CFFFBEDA69A}" sibTransId="{4852592C-8A85-4023-AAE4-986F0A336DE7}"/>
    <dgm:cxn modelId="{81F187ED-AF55-4472-A811-8F238CB63BB3}" type="presOf" srcId="{B7DEB00C-D09D-4232-B234-9673BFD6E0DE}" destId="{17551E28-FB5E-45C3-8B84-6D16EC331B68}" srcOrd="1" destOrd="0" presId="urn:microsoft.com/office/officeart/2005/8/layout/bList2#1"/>
    <dgm:cxn modelId="{50038B4B-00D2-47DF-814E-4113C2F3E3CA}" srcId="{B5A97818-2B90-4463-9DCF-D3A56F77C5B9}" destId="{5FDBC668-A129-4233-AD47-BC1321674BC6}" srcOrd="1" destOrd="0" parTransId="{5EE3E3F3-4C06-4D47-A860-28F8133F90C3}" sibTransId="{974FE261-5FE2-435B-8CBB-42EBFFDE5121}"/>
    <dgm:cxn modelId="{483FD383-658B-40A9-B35F-F2EA9F1D6AF6}" type="presOf" srcId="{751A8126-D603-4C85-A89B-B97A046DBAA0}" destId="{609AEF8A-931B-45C8-80F6-8648523282CC}" srcOrd="0" destOrd="0" presId="urn:microsoft.com/office/officeart/2005/8/layout/bList2#1"/>
    <dgm:cxn modelId="{DD50E3D4-A614-48BA-ACD6-5A0A8EEA20D4}" type="presOf" srcId="{5FDBC668-A129-4233-AD47-BC1321674BC6}" destId="{10A60CE8-09B7-4D9B-AE82-C2CCA848021F}" srcOrd="0" destOrd="0" presId="urn:microsoft.com/office/officeart/2005/8/layout/bList2#1"/>
    <dgm:cxn modelId="{611F2574-8186-4387-8E3B-B9241C5D148B}" srcId="{B7DEB00C-D09D-4232-B234-9673BFD6E0DE}" destId="{EA3D62FA-DCA5-4489-AF7A-F0E24B127913}" srcOrd="0" destOrd="0" parTransId="{24052B24-3E47-4531-A08C-DC104FB5F1E4}" sibTransId="{85FF9259-BE7C-4A5A-8FB1-0CE1462608FC}"/>
    <dgm:cxn modelId="{35479179-0870-4A56-99F0-3131D820E690}" type="presOf" srcId="{B5A97818-2B90-4463-9DCF-D3A56F77C5B9}" destId="{50735146-F87A-40CE-8052-40867F8FA900}" srcOrd="0" destOrd="0" presId="urn:microsoft.com/office/officeart/2005/8/layout/bList2#1"/>
    <dgm:cxn modelId="{4C677B5C-8CB3-4204-9C8A-7647665FC7DF}" type="presOf" srcId="{D7D4FCA5-6F75-4795-AD53-35ED9D17F34E}" destId="{114A9F41-7617-4FCB-B736-981281467753}" srcOrd="0" destOrd="0" presId="urn:microsoft.com/office/officeart/2005/8/layout/bList2#1"/>
    <dgm:cxn modelId="{94A25E3B-35D4-46D4-BADB-0FDDD023ACF9}" type="presParOf" srcId="{50735146-F87A-40CE-8052-40867F8FA900}" destId="{E093E34D-E71A-4406-8E8E-6F95E069780F}" srcOrd="0" destOrd="0" presId="urn:microsoft.com/office/officeart/2005/8/layout/bList2#1"/>
    <dgm:cxn modelId="{B3D8213F-4D41-42BC-B754-7334965AADE2}" type="presParOf" srcId="{E093E34D-E71A-4406-8E8E-6F95E069780F}" destId="{8FE8DAA3-85C5-4886-81BA-BE292C5DFE03}" srcOrd="0" destOrd="0" presId="urn:microsoft.com/office/officeart/2005/8/layout/bList2#1"/>
    <dgm:cxn modelId="{002AD0F3-E391-41B1-A142-92DD0176B7E7}" type="presParOf" srcId="{E093E34D-E71A-4406-8E8E-6F95E069780F}" destId="{EA291357-DE25-457F-8DBD-8F7F632D9FEC}" srcOrd="1" destOrd="0" presId="urn:microsoft.com/office/officeart/2005/8/layout/bList2#1"/>
    <dgm:cxn modelId="{D7196C47-F78A-40CE-A342-418C863E2D62}" type="presParOf" srcId="{E093E34D-E71A-4406-8E8E-6F95E069780F}" destId="{17551E28-FB5E-45C3-8B84-6D16EC331B68}" srcOrd="2" destOrd="0" presId="urn:microsoft.com/office/officeart/2005/8/layout/bList2#1"/>
    <dgm:cxn modelId="{353E7641-9B56-4689-9CFD-C62F19251EB5}" type="presParOf" srcId="{E093E34D-E71A-4406-8E8E-6F95E069780F}" destId="{A88B64E0-EF29-411F-88B3-4464A927A079}" srcOrd="3" destOrd="0" presId="urn:microsoft.com/office/officeart/2005/8/layout/bList2#1"/>
    <dgm:cxn modelId="{7E7BB2B4-06EB-45D5-8CBA-90261916E096}" type="presParOf" srcId="{50735146-F87A-40CE-8052-40867F8FA900}" destId="{EE8D5081-CC94-473F-B335-F340763D0310}" srcOrd="1" destOrd="0" presId="urn:microsoft.com/office/officeart/2005/8/layout/bList2#1"/>
    <dgm:cxn modelId="{31F91F6D-1364-4697-9E69-72EA06F2D481}" type="presParOf" srcId="{50735146-F87A-40CE-8052-40867F8FA900}" destId="{2C99F535-6393-41ED-83CB-EF3DCDD13B4B}" srcOrd="2" destOrd="0" presId="urn:microsoft.com/office/officeart/2005/8/layout/bList2#1"/>
    <dgm:cxn modelId="{53E37367-F4CC-4E2C-9393-7C371845ACC7}" type="presParOf" srcId="{2C99F535-6393-41ED-83CB-EF3DCDD13B4B}" destId="{609AEF8A-931B-45C8-80F6-8648523282CC}" srcOrd="0" destOrd="0" presId="urn:microsoft.com/office/officeart/2005/8/layout/bList2#1"/>
    <dgm:cxn modelId="{89EE35C5-5E6D-432B-8C0E-FD57DAAE8C20}" type="presParOf" srcId="{2C99F535-6393-41ED-83CB-EF3DCDD13B4B}" destId="{10A60CE8-09B7-4D9B-AE82-C2CCA848021F}" srcOrd="1" destOrd="0" presId="urn:microsoft.com/office/officeart/2005/8/layout/bList2#1"/>
    <dgm:cxn modelId="{8B7DED8A-1301-4F38-982E-71CF74DAACBF}" type="presParOf" srcId="{2C99F535-6393-41ED-83CB-EF3DCDD13B4B}" destId="{0705FB84-562A-4BAB-82FB-FD7C28A7BE92}" srcOrd="2" destOrd="0" presId="urn:microsoft.com/office/officeart/2005/8/layout/bList2#1"/>
    <dgm:cxn modelId="{90E6841B-5BBE-4E2A-BBAF-EBE3526379C0}" type="presParOf" srcId="{2C99F535-6393-41ED-83CB-EF3DCDD13B4B}" destId="{CAEAE379-20E0-4D66-966A-BA4B24482C33}" srcOrd="3" destOrd="0" presId="urn:microsoft.com/office/officeart/2005/8/layout/bList2#1"/>
    <dgm:cxn modelId="{8A7F2D55-8F89-4823-8801-AB44409CF615}" type="presParOf" srcId="{50735146-F87A-40CE-8052-40867F8FA900}" destId="{5498EDB8-7F91-4691-B581-4E8741BEB27F}" srcOrd="3" destOrd="0" presId="urn:microsoft.com/office/officeart/2005/8/layout/bList2#1"/>
    <dgm:cxn modelId="{0E2A6AE2-9777-49FC-BB25-F9486B7AA060}" type="presParOf" srcId="{50735146-F87A-40CE-8052-40867F8FA900}" destId="{96C50686-2576-4408-9ED3-47F6F43A5D75}" srcOrd="4" destOrd="0" presId="urn:microsoft.com/office/officeart/2005/8/layout/bList2#1"/>
    <dgm:cxn modelId="{A4812106-4121-43EE-A1F9-1728982038A2}" type="presParOf" srcId="{96C50686-2576-4408-9ED3-47F6F43A5D75}" destId="{12D9EFD4-87AB-442D-BCE2-20FEA2DA2657}" srcOrd="0" destOrd="0" presId="urn:microsoft.com/office/officeart/2005/8/layout/bList2#1"/>
    <dgm:cxn modelId="{D3201775-C243-40C6-A229-C63F3ACCE1DE}" type="presParOf" srcId="{96C50686-2576-4408-9ED3-47F6F43A5D75}" destId="{114A9F41-7617-4FCB-B736-981281467753}" srcOrd="1" destOrd="0" presId="urn:microsoft.com/office/officeart/2005/8/layout/bList2#1"/>
    <dgm:cxn modelId="{FA79B5AA-FFF5-4125-8481-1C18D053CB63}" type="presParOf" srcId="{96C50686-2576-4408-9ED3-47F6F43A5D75}" destId="{B75C8F53-2033-4E71-A0C5-A10CD837C4C7}" srcOrd="2" destOrd="0" presId="urn:microsoft.com/office/officeart/2005/8/layout/bList2#1"/>
    <dgm:cxn modelId="{D46B5149-C9C8-4B4D-808E-081E31799325}" type="presParOf" srcId="{96C50686-2576-4408-9ED3-47F6F43A5D75}" destId="{631E923B-F115-440C-A765-D6231670FEAC}" srcOrd="3" destOrd="0" presId="urn:microsoft.com/office/officeart/2005/8/layout/b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E8DAA3-85C5-4886-81BA-BE292C5DFE03}">
      <dsp:nvSpPr>
        <dsp:cNvPr id="0" name=""/>
        <dsp:cNvSpPr/>
      </dsp:nvSpPr>
      <dsp:spPr>
        <a:xfrm>
          <a:off x="14802" y="621585"/>
          <a:ext cx="1965438" cy="1740678"/>
        </a:xfrm>
        <a:prstGeom prst="round2SameRect">
          <a:avLst>
            <a:gd name="adj1" fmla="val 8000"/>
            <a:gd name="adj2" fmla="val 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99060" rIns="33020" bIns="33020" numCol="1" spcCol="1270" anchor="t" anchorCtr="0">
          <a:noAutofit/>
        </a:bodyPr>
        <a:lstStyle/>
        <a:p>
          <a:pPr marL="228600" lvl="1" indent="-228600" algn="l" defTabSz="1155700">
            <a:lnSpc>
              <a:spcPct val="90000"/>
            </a:lnSpc>
            <a:spcBef>
              <a:spcPct val="0"/>
            </a:spcBef>
            <a:spcAft>
              <a:spcPct val="15000"/>
            </a:spcAft>
            <a:buChar char="••"/>
          </a:pPr>
          <a:r>
            <a:rPr lang="es-MX" sz="2600" kern="1200" dirty="0"/>
            <a:t>1</a:t>
          </a:r>
          <a:r>
            <a:rPr lang="es-MX" sz="2000" kern="1200" dirty="0"/>
            <a:t>. Nivel de análisis de toda la organización: Sistema organizacional</a:t>
          </a:r>
          <a:endParaRPr lang="es-ES" sz="2600" kern="1200" dirty="0"/>
        </a:p>
      </dsp:txBody>
      <dsp:txXfrm>
        <a:off x="55588" y="662371"/>
        <a:ext cx="1883866" cy="1699892"/>
      </dsp:txXfrm>
    </dsp:sp>
    <dsp:sp modelId="{17551E28-FB5E-45C3-8B84-6D16EC331B68}">
      <dsp:nvSpPr>
        <dsp:cNvPr id="0" name=""/>
        <dsp:cNvSpPr/>
      </dsp:nvSpPr>
      <dsp:spPr>
        <a:xfrm>
          <a:off x="7679" y="2308125"/>
          <a:ext cx="1979685" cy="1100948"/>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0" rIns="20320" bIns="0" numCol="1" spcCol="1270" anchor="ctr" anchorCtr="0">
          <a:noAutofit/>
        </a:bodyPr>
        <a:lstStyle/>
        <a:p>
          <a:pPr lvl="0" algn="l" defTabSz="711200">
            <a:lnSpc>
              <a:spcPct val="90000"/>
            </a:lnSpc>
            <a:spcBef>
              <a:spcPct val="0"/>
            </a:spcBef>
            <a:spcAft>
              <a:spcPct val="35000"/>
            </a:spcAft>
          </a:pPr>
          <a:r>
            <a:rPr lang="es-MX" sz="1600" kern="1200" dirty="0">
              <a:solidFill>
                <a:schemeClr val="tx1"/>
              </a:solidFill>
            </a:rPr>
            <a:t>Determina la importancia que se dará a la capacitación.</a:t>
          </a:r>
          <a:endParaRPr lang="es-ES" sz="1600" kern="1200" dirty="0">
            <a:solidFill>
              <a:schemeClr val="tx1"/>
            </a:solidFill>
          </a:endParaRPr>
        </a:p>
      </dsp:txBody>
      <dsp:txXfrm>
        <a:off x="7679" y="2308125"/>
        <a:ext cx="1394144" cy="1100948"/>
      </dsp:txXfrm>
    </dsp:sp>
    <dsp:sp modelId="{A88B64E0-EF29-411F-88B3-4464A927A079}">
      <dsp:nvSpPr>
        <dsp:cNvPr id="0" name=""/>
        <dsp:cNvSpPr/>
      </dsp:nvSpPr>
      <dsp:spPr>
        <a:xfrm>
          <a:off x="1260492" y="2636156"/>
          <a:ext cx="954943" cy="938943"/>
        </a:xfrm>
        <a:prstGeom prst="ellipse">
          <a:avLst/>
        </a:prstGeom>
        <a:blipFill rotWithShape="1">
          <a:blip xmlns:r="http://schemas.openxmlformats.org/officeDocument/2006/relationships" r:embed="rId1"/>
          <a:stretch>
            <a:fillRect/>
          </a:stretch>
        </a:blip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9AEF8A-931B-45C8-80F6-8648523282CC}">
      <dsp:nvSpPr>
        <dsp:cNvPr id="0" name=""/>
        <dsp:cNvSpPr/>
      </dsp:nvSpPr>
      <dsp:spPr>
        <a:xfrm>
          <a:off x="2387900" y="611804"/>
          <a:ext cx="2126341" cy="1797452"/>
        </a:xfrm>
        <a:prstGeom prst="round2SameRect">
          <a:avLst>
            <a:gd name="adj1" fmla="val 8000"/>
            <a:gd name="adj2" fmla="val 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76200" rIns="25400" bIns="25400" numCol="1" spcCol="1270" anchor="t" anchorCtr="0">
          <a:noAutofit/>
        </a:bodyPr>
        <a:lstStyle/>
        <a:p>
          <a:pPr marL="228600" lvl="1" indent="-228600" algn="l" defTabSz="889000">
            <a:lnSpc>
              <a:spcPct val="90000"/>
            </a:lnSpc>
            <a:spcBef>
              <a:spcPct val="0"/>
            </a:spcBef>
            <a:spcAft>
              <a:spcPct val="15000"/>
            </a:spcAft>
            <a:buChar char="••"/>
          </a:pPr>
          <a:r>
            <a:rPr lang="es-MX" sz="2000" kern="1200" dirty="0"/>
            <a:t>2. Nivel de análisis de los recursos humanos: Sistema de capacitación. </a:t>
          </a:r>
          <a:endParaRPr lang="es-ES" sz="2000" kern="1200" dirty="0"/>
        </a:p>
      </dsp:txBody>
      <dsp:txXfrm>
        <a:off x="2430016" y="653920"/>
        <a:ext cx="2042109" cy="1755336"/>
      </dsp:txXfrm>
    </dsp:sp>
    <dsp:sp modelId="{0705FB84-562A-4BAB-82FB-FD7C28A7BE92}">
      <dsp:nvSpPr>
        <dsp:cNvPr id="0" name=""/>
        <dsp:cNvSpPr/>
      </dsp:nvSpPr>
      <dsp:spPr>
        <a:xfrm>
          <a:off x="2400941" y="2246339"/>
          <a:ext cx="2160509" cy="1158717"/>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0" rIns="13970" bIns="0" numCol="1" spcCol="1270" anchor="ctr" anchorCtr="0">
          <a:noAutofit/>
        </a:bodyPr>
        <a:lstStyle/>
        <a:p>
          <a:pPr lvl="0" algn="l" defTabSz="488950">
            <a:lnSpc>
              <a:spcPct val="90000"/>
            </a:lnSpc>
            <a:spcBef>
              <a:spcPct val="0"/>
            </a:spcBef>
            <a:spcAft>
              <a:spcPct val="35000"/>
            </a:spcAft>
          </a:pPr>
          <a:r>
            <a:rPr lang="es-MX" sz="1100" kern="1200" dirty="0">
              <a:solidFill>
                <a:schemeClr val="tx1"/>
              </a:solidFill>
            </a:rPr>
            <a:t>Procura constatar si éstos son suficientes, en términos cuantitativos y cualitativos, para cubrir las actividades presentes y futuras de la organización.</a:t>
          </a:r>
          <a:endParaRPr lang="es-ES" sz="1100" kern="1200" dirty="0">
            <a:solidFill>
              <a:schemeClr val="tx1"/>
            </a:solidFill>
          </a:endParaRPr>
        </a:p>
      </dsp:txBody>
      <dsp:txXfrm>
        <a:off x="2400941" y="2246339"/>
        <a:ext cx="1521485" cy="1158717"/>
      </dsp:txXfrm>
    </dsp:sp>
    <dsp:sp modelId="{CAEAE379-20E0-4D66-966A-BA4B24482C33}">
      <dsp:nvSpPr>
        <dsp:cNvPr id="0" name=""/>
        <dsp:cNvSpPr/>
      </dsp:nvSpPr>
      <dsp:spPr>
        <a:xfrm>
          <a:off x="3907943" y="2688785"/>
          <a:ext cx="749986" cy="857917"/>
        </a:xfrm>
        <a:prstGeom prst="ellipse">
          <a:avLst/>
        </a:prstGeom>
        <a:blipFill rotWithShape="1">
          <a:blip xmlns:r="http://schemas.openxmlformats.org/officeDocument/2006/relationships" r:embed="rId2"/>
          <a:stretch>
            <a:fillRect/>
          </a:stretch>
        </a:blip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D9EFD4-87AB-442D-BCE2-20FEA2DA2657}">
      <dsp:nvSpPr>
        <dsp:cNvPr id="0" name=""/>
        <dsp:cNvSpPr/>
      </dsp:nvSpPr>
      <dsp:spPr>
        <a:xfrm>
          <a:off x="4721886" y="617369"/>
          <a:ext cx="1955687" cy="1776277"/>
        </a:xfrm>
        <a:prstGeom prst="round2SameRect">
          <a:avLst>
            <a:gd name="adj1" fmla="val 8000"/>
            <a:gd name="adj2" fmla="val 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76200" rIns="25400" bIns="25400" numCol="1" spcCol="1270" anchor="t" anchorCtr="0">
          <a:noAutofit/>
        </a:bodyPr>
        <a:lstStyle/>
        <a:p>
          <a:pPr marL="228600" lvl="1" indent="-228600" algn="l" defTabSz="889000">
            <a:lnSpc>
              <a:spcPct val="90000"/>
            </a:lnSpc>
            <a:spcBef>
              <a:spcPct val="0"/>
            </a:spcBef>
            <a:spcAft>
              <a:spcPct val="15000"/>
            </a:spcAft>
            <a:buChar char="••"/>
          </a:pPr>
          <a:r>
            <a:rPr lang="es-MX" sz="2000" kern="1200" dirty="0"/>
            <a:t>3. Nivel de análisis de las operaciones y tareas: Sistema de adquisición de habilidades.</a:t>
          </a:r>
          <a:endParaRPr lang="es-ES" sz="2000" kern="1200" dirty="0"/>
        </a:p>
      </dsp:txBody>
      <dsp:txXfrm>
        <a:off x="4763506" y="658989"/>
        <a:ext cx="1872447" cy="1734657"/>
      </dsp:txXfrm>
    </dsp:sp>
    <dsp:sp modelId="{B75C8F53-2033-4E71-A0C5-A10CD837C4C7}">
      <dsp:nvSpPr>
        <dsp:cNvPr id="0" name=""/>
        <dsp:cNvSpPr/>
      </dsp:nvSpPr>
      <dsp:spPr>
        <a:xfrm>
          <a:off x="4754069" y="2262343"/>
          <a:ext cx="1942835" cy="1142414"/>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0" rIns="13970" bIns="0" numCol="1" spcCol="1270" anchor="ctr" anchorCtr="0">
          <a:noAutofit/>
        </a:bodyPr>
        <a:lstStyle/>
        <a:p>
          <a:pPr lvl="0" algn="l" defTabSz="488950">
            <a:lnSpc>
              <a:spcPct val="90000"/>
            </a:lnSpc>
            <a:spcBef>
              <a:spcPct val="0"/>
            </a:spcBef>
            <a:spcAft>
              <a:spcPct val="35000"/>
            </a:spcAft>
          </a:pPr>
          <a:r>
            <a:rPr lang="es-MX" sz="1100" kern="1200" dirty="0">
              <a:solidFill>
                <a:schemeClr val="tx1"/>
              </a:solidFill>
            </a:rPr>
            <a:t>Determina cuáles tipos de conductas deben observar los empleados para desempeñar eficazmente las funciones de sus puestos</a:t>
          </a:r>
          <a:r>
            <a:rPr lang="es-MX" sz="1100" kern="1200" dirty="0"/>
            <a:t>. </a:t>
          </a:r>
          <a:endParaRPr lang="es-ES" sz="1100" kern="1200" dirty="0"/>
        </a:p>
      </dsp:txBody>
      <dsp:txXfrm>
        <a:off x="4754069" y="2262343"/>
        <a:ext cx="1368194" cy="1142414"/>
      </dsp:txXfrm>
    </dsp:sp>
    <dsp:sp modelId="{631E923B-F115-440C-A765-D6231670FEAC}">
      <dsp:nvSpPr>
        <dsp:cNvPr id="0" name=""/>
        <dsp:cNvSpPr/>
      </dsp:nvSpPr>
      <dsp:spPr>
        <a:xfrm>
          <a:off x="5990836" y="2609445"/>
          <a:ext cx="793398" cy="920209"/>
        </a:xfrm>
        <a:prstGeom prst="ellipse">
          <a:avLst/>
        </a:prstGeom>
        <a:blipFill rotWithShape="1">
          <a:blip xmlns:r="http://schemas.openxmlformats.org/officeDocument/2006/relationships" r:embed="rId3"/>
          <a:stretch>
            <a:fillRect/>
          </a:stretch>
        </a:blip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bList2#1">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718557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31641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59414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16707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668189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9828684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483911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423922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054226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59704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168432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66182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685331" y="3051013"/>
            <a:ext cx="3829520"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4629150" y="3051013"/>
            <a:ext cx="3829051" cy="2740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60966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33982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762223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48795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10/8/2016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22022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B61BEF0D-F0BB-DE4B-95CE-6DB70DBA9567}" type="datetimeFigureOut">
              <a:rPr lang="en-US" smtClean="0"/>
              <a:pPr/>
              <a:t>10/8/2016</a:t>
            </a:fld>
            <a:endParaRPr lang="en-US" dirty="0"/>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852188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33980" y="3145163"/>
            <a:ext cx="8826648" cy="812351"/>
          </a:xfrm>
        </p:spPr>
        <p:txBody>
          <a:bodyPr>
            <a:normAutofit/>
          </a:bodyPr>
          <a:lstStyle/>
          <a:p>
            <a:r>
              <a:rPr lang="es-MX" sz="3600" dirty="0" smtClean="0"/>
              <a:t>Sistema Integral de Recursos humanos </a:t>
            </a:r>
            <a:endParaRPr lang="es-MX" sz="3600" dirty="0"/>
          </a:p>
        </p:txBody>
      </p:sp>
      <p:sp>
        <p:nvSpPr>
          <p:cNvPr id="3" name="Subtítulo 2"/>
          <p:cNvSpPr>
            <a:spLocks noGrp="1"/>
          </p:cNvSpPr>
          <p:nvPr>
            <p:ph type="subTitle" idx="1"/>
          </p:nvPr>
        </p:nvSpPr>
        <p:spPr>
          <a:xfrm>
            <a:off x="-862128" y="5356688"/>
            <a:ext cx="5398295" cy="809364"/>
          </a:xfrm>
        </p:spPr>
        <p:txBody>
          <a:bodyPr>
            <a:normAutofit fontScale="25000" lnSpcReduction="20000"/>
          </a:bodyPr>
          <a:lstStyle/>
          <a:p>
            <a:pPr>
              <a:defRPr/>
            </a:pPr>
            <a:r>
              <a:rPr lang="es-MX" sz="5600" b="1" dirty="0" smtClean="0">
                <a:solidFill>
                  <a:schemeClr val="tx1"/>
                </a:solidFill>
              </a:rPr>
              <a:t>Licenciatura </a:t>
            </a:r>
            <a:r>
              <a:rPr lang="es-MX" sz="5600" b="1" dirty="0">
                <a:solidFill>
                  <a:schemeClr val="tx1"/>
                </a:solidFill>
              </a:rPr>
              <a:t>en </a:t>
            </a:r>
            <a:r>
              <a:rPr lang="es-MX" sz="5600" b="1" dirty="0" smtClean="0">
                <a:solidFill>
                  <a:schemeClr val="tx1"/>
                </a:solidFill>
              </a:rPr>
              <a:t>Psicología</a:t>
            </a:r>
            <a:endParaRPr lang="es-MX" sz="5600" b="1" dirty="0">
              <a:solidFill>
                <a:schemeClr val="tx1"/>
              </a:solidFill>
            </a:endParaRPr>
          </a:p>
          <a:p>
            <a:pPr>
              <a:defRPr/>
            </a:pPr>
            <a:r>
              <a:rPr lang="es-MX" sz="5600" b="1" dirty="0">
                <a:solidFill>
                  <a:schemeClr val="tx1"/>
                </a:solidFill>
              </a:rPr>
              <a:t>Sociedad y Desarrollo del Mundo</a:t>
            </a:r>
          </a:p>
          <a:p>
            <a:r>
              <a:rPr lang="es-ES" altLang="es-MX" sz="5600" b="1" dirty="0">
                <a:solidFill>
                  <a:schemeClr val="tx1"/>
                </a:solidFill>
                <a:cs typeface="Times New Roman" panose="02020603050405020304" pitchFamily="18" charset="0"/>
              </a:rPr>
              <a:t>L. en A. Miriam Elizabeth Ramos Muñoz</a:t>
            </a:r>
          </a:p>
          <a:p>
            <a:endParaRPr lang="es-MX" dirty="0"/>
          </a:p>
        </p:txBody>
      </p:sp>
      <p:pic>
        <p:nvPicPr>
          <p:cNvPr id="4" name="Picture 4" descr="http://www.uaemex.mx/images/cabecer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781" y="319331"/>
            <a:ext cx="8840772" cy="10219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ángulo 4"/>
          <p:cNvSpPr/>
          <p:nvPr/>
        </p:nvSpPr>
        <p:spPr>
          <a:xfrm>
            <a:off x="2361304" y="1341307"/>
            <a:ext cx="4572000" cy="1200329"/>
          </a:xfrm>
          <a:prstGeom prst="rect">
            <a:avLst/>
          </a:prstGeom>
        </p:spPr>
        <p:txBody>
          <a:bodyPr>
            <a:spAutoFit/>
          </a:bodyPr>
          <a:lstStyle/>
          <a:p>
            <a:pPr algn="ctr"/>
            <a:r>
              <a:rPr lang="es-MX" dirty="0"/>
              <a:t>Centro Universitario UAEM Valle de Teotihuacán.</a:t>
            </a:r>
          </a:p>
          <a:p>
            <a:pPr algn="ctr"/>
            <a:r>
              <a:rPr lang="es-MX" dirty="0"/>
              <a:t>Licenciatura en Psicología</a:t>
            </a:r>
          </a:p>
          <a:p>
            <a:pPr algn="ctr"/>
            <a:r>
              <a:rPr lang="es-MX" dirty="0"/>
              <a:t>Desarrollo de Recursos Humanos</a:t>
            </a:r>
            <a:endParaRPr lang="es-MX" dirty="0"/>
          </a:p>
        </p:txBody>
      </p:sp>
    </p:spTree>
    <p:extLst>
      <p:ext uri="{BB962C8B-B14F-4D97-AF65-F5344CB8AC3E}">
        <p14:creationId xmlns:p14="http://schemas.microsoft.com/office/powerpoint/2010/main" val="76756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473134" y="1503717"/>
            <a:ext cx="7898134" cy="1487245"/>
          </a:xfrm>
        </p:spPr>
        <p:txBody>
          <a:bodyPr>
            <a:noAutofit/>
          </a:bodyPr>
          <a:lstStyle/>
          <a:p>
            <a:r>
              <a:rPr lang="es-MX" cap="none" dirty="0" smtClean="0"/>
              <a:t>Para </a:t>
            </a:r>
            <a:r>
              <a:rPr lang="es-MX" cap="none" dirty="0"/>
              <a:t>comprender la importancia de los Recursos Humanos así como el proceso de Reclutamiento y Selección dentro de la organización es necesario conocer algunos conceptos relacionados con la </a:t>
            </a:r>
            <a:r>
              <a:rPr lang="es-MX" cap="none" dirty="0" smtClean="0"/>
              <a:t>misma</a:t>
            </a:r>
            <a:r>
              <a:rPr lang="es-MX" cap="none" dirty="0"/>
              <a:t>;</a:t>
            </a:r>
          </a:p>
        </p:txBody>
      </p:sp>
      <p:pic>
        <p:nvPicPr>
          <p:cNvPr id="4" name="Imagen 3"/>
          <p:cNvPicPr>
            <a:picLocks noChangeAspect="1"/>
          </p:cNvPicPr>
          <p:nvPr/>
        </p:nvPicPr>
        <p:blipFill>
          <a:blip r:embed="rId2"/>
          <a:stretch>
            <a:fillRect/>
          </a:stretch>
        </p:blipFill>
        <p:spPr>
          <a:xfrm>
            <a:off x="1464448" y="3450790"/>
            <a:ext cx="6151337" cy="22596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04211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dirty="0"/>
              <a:t>4</a:t>
            </a:r>
            <a:r>
              <a:rPr lang="es-MX" b="1" dirty="0" smtClean="0"/>
              <a:t>.DEFINICIÓN </a:t>
            </a:r>
            <a:r>
              <a:rPr lang="es-MX" b="1" dirty="0"/>
              <a:t>DE ADMINISTRACIÓN DE RECURSOS HUMANOS</a:t>
            </a:r>
            <a:r>
              <a:rPr lang="es-MX" dirty="0"/>
              <a:t/>
            </a:r>
            <a:br>
              <a:rPr lang="es-MX" dirty="0"/>
            </a:br>
            <a:endParaRPr lang="es-MX" dirty="0"/>
          </a:p>
        </p:txBody>
      </p:sp>
      <p:sp>
        <p:nvSpPr>
          <p:cNvPr id="3" name="Marcador de contenido 2"/>
          <p:cNvSpPr>
            <a:spLocks noGrp="1"/>
          </p:cNvSpPr>
          <p:nvPr>
            <p:ph sz="quarter" idx="13"/>
          </p:nvPr>
        </p:nvSpPr>
        <p:spPr>
          <a:xfrm>
            <a:off x="685332" y="2214695"/>
            <a:ext cx="7598569" cy="1081143"/>
          </a:xfrm>
        </p:spPr>
        <p:txBody>
          <a:bodyPr>
            <a:noAutofit/>
          </a:bodyPr>
          <a:lstStyle/>
          <a:p>
            <a:r>
              <a:rPr lang="es-MX" cap="none" dirty="0" smtClean="0"/>
              <a:t>Dada </a:t>
            </a:r>
            <a:r>
              <a:rPr lang="es-MX" cap="none" dirty="0"/>
              <a:t>la importancia que la Administración de Recursos Humanos tiene para la organización existen diversos conceptos que tratan de explicar en que consiste, a continuación se enuncian algunas definiciones</a:t>
            </a:r>
            <a:r>
              <a:rPr lang="es-MX" cap="none" dirty="0" smtClean="0"/>
              <a:t>:</a:t>
            </a:r>
            <a:endParaRPr lang="es-MX" cap="none" dirty="0"/>
          </a:p>
        </p:txBody>
      </p:sp>
      <p:pic>
        <p:nvPicPr>
          <p:cNvPr id="4" name="Picture 3" descr="recursos-humanos.jpg"/>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30965" y1="32877" x2="30965" y2="32877"/>
                        <a14:foregroundMark x1="45173" y1="32603" x2="45173" y2="32603"/>
                        <a14:foregroundMark x1="62295" y1="21370" x2="62295" y2="21370"/>
                        <a14:foregroundMark x1="13661" y1="21370" x2="13661" y2="21370"/>
                        <a14:foregroundMark x1="28415" y1="67123" x2="28415" y2="67123"/>
                        <a14:foregroundMark x1="92168" y1="62466" x2="92168" y2="62466"/>
                        <a14:foregroundMark x1="93807" y1="33425" x2="93807" y2="33425"/>
                      </a14:backgroundRemoval>
                    </a14:imgEffect>
                  </a14:imgLayer>
                </a14:imgProps>
              </a:ext>
              <a:ext uri="{28A0092B-C50C-407E-A947-70E740481C1C}">
                <a14:useLocalDpi xmlns:a14="http://schemas.microsoft.com/office/drawing/2010/main" val="0"/>
              </a:ext>
            </a:extLst>
          </a:blip>
          <a:stretch>
            <a:fillRect/>
          </a:stretch>
        </p:blipFill>
        <p:spPr>
          <a:xfrm>
            <a:off x="2134341" y="2947221"/>
            <a:ext cx="5229225" cy="3476625"/>
          </a:xfrm>
          <a:prstGeom prst="rect">
            <a:avLst/>
          </a:prstGeom>
        </p:spPr>
      </p:pic>
    </p:spTree>
    <p:extLst>
      <p:ext uri="{BB962C8B-B14F-4D97-AF65-F5344CB8AC3E}">
        <p14:creationId xmlns:p14="http://schemas.microsoft.com/office/powerpoint/2010/main" val="2760495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566670" y="714293"/>
            <a:ext cx="8062175" cy="3302598"/>
          </a:xfrm>
        </p:spPr>
        <p:txBody>
          <a:bodyPr>
            <a:noAutofit/>
          </a:bodyPr>
          <a:lstStyle/>
          <a:p>
            <a:r>
              <a:rPr lang="es-MX" b="1" cap="none" dirty="0"/>
              <a:t>Víctor M. Rodríguez:</a:t>
            </a:r>
            <a:r>
              <a:rPr lang="es-MX" cap="none" dirty="0"/>
              <a:t> Es un conjunto de principios, procedimientos que procuran la mejor elección, educación y organización de los servidores de una organización su satisfacción en el trabajo y el mejor rendimiento en favor de unos y otros.</a:t>
            </a:r>
            <a:br>
              <a:rPr lang="es-MX" cap="none" dirty="0"/>
            </a:br>
            <a:endParaRPr lang="es-MX" cap="none" dirty="0" smtClean="0"/>
          </a:p>
          <a:p>
            <a:r>
              <a:rPr lang="es-MX" b="1" cap="none" dirty="0"/>
              <a:t>Joaquín Rodríguez Valencia</a:t>
            </a:r>
            <a:r>
              <a:rPr lang="es-MX" cap="none" dirty="0"/>
              <a:t> define la Administración de Recursos Humanos como la planeación, organización, dirección y </a:t>
            </a:r>
            <a:r>
              <a:rPr lang="es-MX" cap="none" dirty="0" smtClean="0"/>
              <a:t>control</a:t>
            </a:r>
            <a:r>
              <a:rPr lang="es-MX" cap="none" dirty="0"/>
              <a:t> de los procesos de dotación, remuneración, capacitación, evaluación del desempeño, negociación del </a:t>
            </a:r>
            <a:r>
              <a:rPr lang="es-MX" cap="none" dirty="0" smtClean="0"/>
              <a:t>contrato</a:t>
            </a:r>
            <a:r>
              <a:rPr lang="es-MX" cap="none" dirty="0"/>
              <a:t> </a:t>
            </a:r>
            <a:r>
              <a:rPr lang="es-MX" cap="none" dirty="0" smtClean="0"/>
              <a:t>colectivo </a:t>
            </a:r>
            <a:r>
              <a:rPr lang="es-MX" cap="none" dirty="0"/>
              <a:t>y guía de los Recursos Humanos idóneos para cada departamento, a fin de satisfacer los intereses de quienes reciben el servicio y satisfacer también, las necesidades del personal</a:t>
            </a:r>
            <a:r>
              <a:rPr lang="es-MX" cap="none" dirty="0" smtClean="0"/>
              <a:t>.</a:t>
            </a:r>
            <a:endParaRPr lang="es-MX" cap="none" dirty="0"/>
          </a:p>
        </p:txBody>
      </p:sp>
      <p:pic>
        <p:nvPicPr>
          <p:cNvPr id="2" name="Picture 1" descr="298509.jpg"/>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29600" y1="33155" x2="29600" y2="33155"/>
                        <a14:foregroundMark x1="21600" y1="48128" x2="21600" y2="48128"/>
                        <a14:foregroundMark x1="23200" y1="44385" x2="23200" y2="44385"/>
                        <a14:foregroundMark x1="68000" y1="35294" x2="68000" y2="35294"/>
                        <a14:foregroundMark x1="71600" y1="27807" x2="71600" y2="27807"/>
                        <a14:foregroundMark x1="78800" y1="41176" x2="78800" y2="41176"/>
                        <a14:foregroundMark x1="39600" y1="49733" x2="39600" y2="49733"/>
                      </a14:backgroundRemoval>
                    </a14:imgEffect>
                  </a14:imgLayer>
                </a14:imgProps>
              </a:ext>
              <a:ext uri="{28A0092B-C50C-407E-A947-70E740481C1C}">
                <a14:useLocalDpi xmlns:a14="http://schemas.microsoft.com/office/drawing/2010/main" val="0"/>
              </a:ext>
            </a:extLst>
          </a:blip>
          <a:stretch>
            <a:fillRect/>
          </a:stretch>
        </p:blipFill>
        <p:spPr>
          <a:xfrm>
            <a:off x="5206373" y="4990238"/>
            <a:ext cx="2933075" cy="1680214"/>
          </a:xfrm>
          <a:prstGeom prst="rect">
            <a:avLst/>
          </a:prstGeom>
        </p:spPr>
      </p:pic>
    </p:spTree>
    <p:extLst>
      <p:ext uri="{BB962C8B-B14F-4D97-AF65-F5344CB8AC3E}">
        <p14:creationId xmlns:p14="http://schemas.microsoft.com/office/powerpoint/2010/main" val="7813850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524273" y="1332479"/>
            <a:ext cx="7598569" cy="3302598"/>
          </a:xfrm>
        </p:spPr>
        <p:txBody>
          <a:bodyPr>
            <a:noAutofit/>
          </a:bodyPr>
          <a:lstStyle/>
          <a:p>
            <a:r>
              <a:rPr lang="es-MX" b="1" cap="none" dirty="0" smtClean="0"/>
              <a:t>Fernando </a:t>
            </a:r>
            <a:r>
              <a:rPr lang="es-MX" b="1" cap="none" dirty="0"/>
              <a:t>Arias Galicia</a:t>
            </a:r>
            <a:r>
              <a:rPr lang="es-MX" cap="none" dirty="0"/>
              <a:t> dice que la Administración de Recursos Humanos es el proceso administrativo aplicado al acrecentamiento y conservación del esfuerzo, las experiencias, la salud, los conocimientos, las habilidades, etc., en beneficio del individuo, de la propia organización y del país en general</a:t>
            </a:r>
            <a:r>
              <a:rPr lang="es-MX" cap="none" dirty="0" smtClean="0"/>
              <a:t>.</a:t>
            </a:r>
            <a:endParaRPr lang="es-MX" cap="none" dirty="0"/>
          </a:p>
        </p:txBody>
      </p:sp>
      <p:pic>
        <p:nvPicPr>
          <p:cNvPr id="2" name="Picture 1" descr="298509.jpg"/>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29600" y1="33155" x2="29600" y2="33155"/>
                        <a14:foregroundMark x1="21600" y1="48128" x2="21600" y2="48128"/>
                        <a14:foregroundMark x1="23200" y1="44385" x2="23200" y2="44385"/>
                        <a14:foregroundMark x1="68000" y1="35294" x2="68000" y2="35294"/>
                        <a14:foregroundMark x1="71600" y1="27807" x2="71600" y2="27807"/>
                        <a14:foregroundMark x1="78800" y1="41176" x2="78800" y2="41176"/>
                        <a14:foregroundMark x1="39600" y1="49733" x2="39600" y2="49733"/>
                      </a14:backgroundRemoval>
                    </a14:imgEffect>
                  </a14:imgLayer>
                </a14:imgProps>
              </a:ext>
              <a:ext uri="{28A0092B-C50C-407E-A947-70E740481C1C}">
                <a14:useLocalDpi xmlns:a14="http://schemas.microsoft.com/office/drawing/2010/main" val="0"/>
              </a:ext>
            </a:extLst>
          </a:blip>
          <a:stretch>
            <a:fillRect/>
          </a:stretch>
        </p:blipFill>
        <p:spPr>
          <a:xfrm>
            <a:off x="4755612" y="3794970"/>
            <a:ext cx="2933075" cy="1680214"/>
          </a:xfrm>
          <a:prstGeom prst="rect">
            <a:avLst/>
          </a:prstGeom>
        </p:spPr>
      </p:pic>
    </p:spTree>
    <p:extLst>
      <p:ext uri="{BB962C8B-B14F-4D97-AF65-F5344CB8AC3E}">
        <p14:creationId xmlns:p14="http://schemas.microsoft.com/office/powerpoint/2010/main" val="2965897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332" y="489729"/>
            <a:ext cx="7773338" cy="1596177"/>
          </a:xfrm>
        </p:spPr>
        <p:txBody>
          <a:bodyPr>
            <a:normAutofit/>
          </a:bodyPr>
          <a:lstStyle/>
          <a:p>
            <a:r>
              <a:rPr lang="es-MX" dirty="0"/>
              <a:t>5</a:t>
            </a:r>
            <a:r>
              <a:rPr lang="es-MX" dirty="0" smtClean="0"/>
              <a:t>. Los recursos humanos </a:t>
            </a:r>
            <a:r>
              <a:rPr lang="es-MX" dirty="0" smtClean="0"/>
              <a:t>Como elemento estratégico dentro de la organización</a:t>
            </a:r>
            <a:endParaRPr lang="es-MX" dirty="0"/>
          </a:p>
        </p:txBody>
      </p:sp>
      <p:sp>
        <p:nvSpPr>
          <p:cNvPr id="3" name="Marcador de contenido 2"/>
          <p:cNvSpPr>
            <a:spLocks noGrp="1"/>
          </p:cNvSpPr>
          <p:nvPr>
            <p:ph sz="quarter" idx="13"/>
          </p:nvPr>
        </p:nvSpPr>
        <p:spPr>
          <a:xfrm>
            <a:off x="514351" y="2463800"/>
            <a:ext cx="7598569" cy="3898363"/>
          </a:xfrm>
        </p:spPr>
        <p:txBody>
          <a:bodyPr>
            <a:normAutofit fontScale="25000" lnSpcReduction="20000"/>
          </a:bodyPr>
          <a:lstStyle/>
          <a:p>
            <a:r>
              <a:rPr lang="es-ES_tradnl" sz="8000" cap="none" dirty="0"/>
              <a:t>Desde su surgimiento el hombre, se vio en la necesidad de interactuar con la naturaleza y de ayudarse los unos a los otros, para lograr sobrevivir. Así, con el transcurso de los años de una u otra manera se fueron creando, desarrollando y perfeccionando distintas formas de organización, por supuesto, integradas por personas; eslabón fundamental de las mismas. Las organizaciones constituyen un medio mediante el hombre puede alcanzar muchos y varios objetivos, tanto individuales como colectivos, que la acción individual no puede lograr.</a:t>
            </a:r>
          </a:p>
          <a:p>
            <a:endParaRPr lang="es-MX" dirty="0"/>
          </a:p>
        </p:txBody>
      </p:sp>
    </p:spTree>
    <p:extLst>
      <p:ext uri="{BB962C8B-B14F-4D97-AF65-F5344CB8AC3E}">
        <p14:creationId xmlns:p14="http://schemas.microsoft.com/office/powerpoint/2010/main" val="1241388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823444" y="1227428"/>
            <a:ext cx="7944319" cy="2236989"/>
          </a:xfrm>
        </p:spPr>
        <p:txBody>
          <a:bodyPr>
            <a:normAutofit fontScale="32500" lnSpcReduction="20000"/>
          </a:bodyPr>
          <a:lstStyle/>
          <a:p>
            <a:r>
              <a:rPr lang="es-ES_tradnl" sz="6200" cap="none" dirty="0" smtClean="0"/>
              <a:t>Las </a:t>
            </a:r>
            <a:r>
              <a:rPr lang="es-ES_tradnl" sz="6200" cap="none" dirty="0"/>
              <a:t>personas constituyen el principal recurso de cualquier organización; para su desarrollo, así como en la sociedad, las personas serán difíciles de separar de las organizaciones y viceversa. Las organizaciones permiten satisfacer diferentes tipos de necesidades de los individuos y su influencia sobre la vida de los mismos es fundamental.</a:t>
            </a:r>
          </a:p>
          <a:p>
            <a:endParaRPr lang="es-MX" dirty="0"/>
          </a:p>
        </p:txBody>
      </p:sp>
      <p:pic>
        <p:nvPicPr>
          <p:cNvPr id="4" name="Imagen 3"/>
          <p:cNvPicPr>
            <a:picLocks noChangeAspect="1"/>
          </p:cNvPicPr>
          <p:nvPr/>
        </p:nvPicPr>
        <p:blipFill>
          <a:blip r:embed="rId2"/>
          <a:stretch>
            <a:fillRect/>
          </a:stretch>
        </p:blipFill>
        <p:spPr>
          <a:xfrm>
            <a:off x="3464416" y="3464417"/>
            <a:ext cx="1945984" cy="1729129"/>
          </a:xfrm>
          <a:prstGeom prst="rect">
            <a:avLst/>
          </a:prstGeom>
          <a:effectLst>
            <a:outerShdw blurRad="50800" dist="50800" dir="5400000" algn="ctr" rotWithShape="0">
              <a:schemeClr val="accent3">
                <a:lumMod val="20000"/>
                <a:lumOff val="80000"/>
              </a:schemeClr>
            </a:outerShdw>
          </a:effectLst>
        </p:spPr>
      </p:pic>
    </p:spTree>
    <p:extLst>
      <p:ext uri="{BB962C8B-B14F-4D97-AF65-F5344CB8AC3E}">
        <p14:creationId xmlns:p14="http://schemas.microsoft.com/office/powerpoint/2010/main" val="953016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681776" y="879698"/>
            <a:ext cx="8140252" cy="4542307"/>
          </a:xfrm>
        </p:spPr>
        <p:txBody>
          <a:bodyPr>
            <a:normAutofit/>
          </a:bodyPr>
          <a:lstStyle/>
          <a:p>
            <a:r>
              <a:rPr lang="es-ES_tradnl" cap="none" dirty="0" smtClean="0"/>
              <a:t>La </a:t>
            </a:r>
            <a:r>
              <a:rPr lang="es-ES_tradnl" cap="none" dirty="0"/>
              <a:t>sociedad está compuesta de por organizaciones complejas que están altamente diferenciadas. La empresa que es una organización social con objetivos propios y motivada económica o "monetariamente" recibe insumos de al sociedad en forma de personas, materiales, dinero e información y transforma esos recursos en salidas de productos o servicios y recompensas a los miembros de ella para mantener su participación.</a:t>
            </a:r>
          </a:p>
          <a:p>
            <a:r>
              <a:rPr lang="es-ES_tradnl" cap="none" dirty="0"/>
              <a:t>La empresa como célula fundamental de la economía, es un sistema interrelacionado de elementos que requieren ser perfeccionados sistemáticamente, de acuerdo con los cambios que se apliquen en las fuerzas productivas y en las relaciones de producción, cuyo dinamismo es necesario tener presente en todo momento.</a:t>
            </a:r>
          </a:p>
          <a:p>
            <a:endParaRPr lang="es-MX" dirty="0"/>
          </a:p>
        </p:txBody>
      </p:sp>
    </p:spTree>
    <p:extLst>
      <p:ext uri="{BB962C8B-B14F-4D97-AF65-F5344CB8AC3E}">
        <p14:creationId xmlns:p14="http://schemas.microsoft.com/office/powerpoint/2010/main" val="26580431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514351" y="1422825"/>
            <a:ext cx="7959948" cy="4068164"/>
          </a:xfrm>
        </p:spPr>
        <p:txBody>
          <a:bodyPr>
            <a:normAutofit/>
          </a:bodyPr>
          <a:lstStyle/>
          <a:p>
            <a:r>
              <a:rPr lang="es-ES_tradnl" cap="none" dirty="0"/>
              <a:t>La sociedad se encuentra en un momento donde la información y el conocimiento son considerados como un recurso estratégico de las organizaciones; las tecnologías de la información y las comunicaciones juegan un rol protagónico en ello. Con la aparición de Internet, el enfoque tradicional para acceder a los recursos cambió notablemente, convirtiéndose la información en un recurso muy </a:t>
            </a:r>
            <a:r>
              <a:rPr lang="es-ES_tradnl" cap="none" dirty="0" smtClean="0"/>
              <a:t>importante</a:t>
            </a:r>
            <a:r>
              <a:rPr lang="es-ES_tradnl" cap="none" dirty="0"/>
              <a:t> </a:t>
            </a:r>
            <a:r>
              <a:rPr lang="es-ES_tradnl" cap="none" dirty="0" smtClean="0"/>
              <a:t>Y</a:t>
            </a:r>
            <a:r>
              <a:rPr lang="es-ES_tradnl" cap="none" dirty="0" smtClean="0"/>
              <a:t> valioso.</a:t>
            </a:r>
            <a:endParaRPr lang="es-ES_tradnl" cap="none" dirty="0"/>
          </a:p>
        </p:txBody>
      </p:sp>
      <p:pic>
        <p:nvPicPr>
          <p:cNvPr id="2" name="Imagen 1"/>
          <p:cNvPicPr>
            <a:picLocks noChangeAspect="1"/>
          </p:cNvPicPr>
          <p:nvPr/>
        </p:nvPicPr>
        <p:blipFill>
          <a:blip r:embed="rId2"/>
          <a:stretch>
            <a:fillRect/>
          </a:stretch>
        </p:blipFill>
        <p:spPr>
          <a:xfrm>
            <a:off x="682415" y="2630355"/>
            <a:ext cx="7779170" cy="1597290"/>
          </a:xfrm>
          <a:prstGeom prst="rect">
            <a:avLst/>
          </a:prstGeom>
        </p:spPr>
      </p:pic>
      <p:pic>
        <p:nvPicPr>
          <p:cNvPr id="4" name="Imagen 3"/>
          <p:cNvPicPr>
            <a:picLocks noChangeAspect="1"/>
          </p:cNvPicPr>
          <p:nvPr/>
        </p:nvPicPr>
        <p:blipFill>
          <a:blip r:embed="rId2"/>
          <a:stretch>
            <a:fillRect/>
          </a:stretch>
        </p:blipFill>
        <p:spPr>
          <a:xfrm>
            <a:off x="834815" y="2782755"/>
            <a:ext cx="7779170" cy="1597290"/>
          </a:xfrm>
          <a:prstGeom prst="rect">
            <a:avLst/>
          </a:prstGeom>
        </p:spPr>
      </p:pic>
      <p:pic>
        <p:nvPicPr>
          <p:cNvPr id="7" name="Imagen 6"/>
          <p:cNvPicPr>
            <a:picLocks noChangeAspect="1"/>
          </p:cNvPicPr>
          <p:nvPr/>
        </p:nvPicPr>
        <p:blipFill>
          <a:blip r:embed="rId3"/>
          <a:stretch>
            <a:fillRect/>
          </a:stretch>
        </p:blipFill>
        <p:spPr>
          <a:xfrm>
            <a:off x="1171977" y="4340740"/>
            <a:ext cx="6272650" cy="1781921"/>
          </a:xfrm>
          <a:prstGeom prst="rect">
            <a:avLst/>
          </a:prstGeom>
        </p:spPr>
      </p:pic>
    </p:spTree>
    <p:extLst>
      <p:ext uri="{BB962C8B-B14F-4D97-AF65-F5344CB8AC3E}">
        <p14:creationId xmlns:p14="http://schemas.microsoft.com/office/powerpoint/2010/main" val="2361319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514351" y="1422825"/>
            <a:ext cx="7598569" cy="4068164"/>
          </a:xfrm>
        </p:spPr>
        <p:txBody>
          <a:bodyPr>
            <a:normAutofit/>
          </a:bodyPr>
          <a:lstStyle/>
          <a:p>
            <a:r>
              <a:rPr lang="es-ES_tradnl" cap="none" dirty="0" smtClean="0"/>
              <a:t>El </a:t>
            </a:r>
            <a:r>
              <a:rPr lang="es-ES_tradnl" cap="none" dirty="0"/>
              <a:t>término organización se utiliza para identificar una empresa independientemente de su tamaño, la estructura que esta posea, sus interacciones, objetivos, etc., dentro de esas variedad y complejidad, existen dos tipos de elementos comunes a todas ellas: el elemento básico y los elementos de trabajo. El elemento básico son las personas, cuyas interacciones componen la organización, manifestándose estas como una condición necesaria para su </a:t>
            </a:r>
            <a:r>
              <a:rPr lang="es-ES_tradnl" cap="none" dirty="0" smtClean="0"/>
              <a:t>existencia; </a:t>
            </a:r>
            <a:r>
              <a:rPr lang="es-ES_tradnl" cap="none" dirty="0"/>
              <a:t>determinan la calidad de las </a:t>
            </a:r>
            <a:r>
              <a:rPr lang="es-ES_tradnl" cap="none" dirty="0" smtClean="0"/>
              <a:t>interacciones.</a:t>
            </a:r>
            <a:endParaRPr lang="es-ES_tradnl" cap="none" dirty="0"/>
          </a:p>
        </p:txBody>
      </p:sp>
      <p:pic>
        <p:nvPicPr>
          <p:cNvPr id="2" name="Imagen 1"/>
          <p:cNvPicPr>
            <a:picLocks noChangeAspect="1"/>
          </p:cNvPicPr>
          <p:nvPr/>
        </p:nvPicPr>
        <p:blipFill>
          <a:blip r:embed="rId2"/>
          <a:stretch>
            <a:fillRect/>
          </a:stretch>
        </p:blipFill>
        <p:spPr>
          <a:xfrm>
            <a:off x="5060928" y="4672079"/>
            <a:ext cx="2447925" cy="1866900"/>
          </a:xfrm>
          <a:prstGeom prst="rect">
            <a:avLst/>
          </a:prstGeom>
        </p:spPr>
      </p:pic>
    </p:spTree>
    <p:extLst>
      <p:ext uri="{BB962C8B-B14F-4D97-AF65-F5344CB8AC3E}">
        <p14:creationId xmlns:p14="http://schemas.microsoft.com/office/powerpoint/2010/main" val="2237274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514351" y="1472437"/>
            <a:ext cx="7598569" cy="4018553"/>
          </a:xfrm>
        </p:spPr>
        <p:txBody>
          <a:bodyPr>
            <a:normAutofit/>
          </a:bodyPr>
          <a:lstStyle/>
          <a:p>
            <a:r>
              <a:rPr lang="es-ES_tradnl" cap="none" dirty="0" smtClean="0"/>
              <a:t>La</a:t>
            </a:r>
            <a:r>
              <a:rPr lang="es-ES_tradnl" cap="none" dirty="0"/>
              <a:t> gestión de recursos humanos es una expresión moderna para designar lo que tradicionalmente se denominaba administración de personal. Esta ha evolucionado a la par de las organizaciones y su estudio; su perfeccionamiento ha motivado a muchos investigadores a buscar formas más efectivas de trabajo con las personas y desarrollarlas, sin llegar a considerar esto último como un gasto sino como </a:t>
            </a:r>
            <a:r>
              <a:rPr lang="es-ES_tradnl" cap="none" dirty="0" smtClean="0"/>
              <a:t>una inversión</a:t>
            </a:r>
            <a:r>
              <a:rPr lang="es-ES_tradnl" cap="none" dirty="0"/>
              <a:t>.</a:t>
            </a:r>
          </a:p>
          <a:p>
            <a:endParaRPr lang="es-MX" dirty="0"/>
          </a:p>
        </p:txBody>
      </p:sp>
      <p:pic>
        <p:nvPicPr>
          <p:cNvPr id="2" name="Imagen 1"/>
          <p:cNvPicPr>
            <a:picLocks noChangeAspect="1"/>
          </p:cNvPicPr>
          <p:nvPr/>
        </p:nvPicPr>
        <p:blipFill>
          <a:blip r:embed="rId2"/>
          <a:stretch>
            <a:fillRect/>
          </a:stretch>
        </p:blipFill>
        <p:spPr>
          <a:xfrm>
            <a:off x="4927175" y="3987755"/>
            <a:ext cx="2200275" cy="2076450"/>
          </a:xfrm>
          <a:prstGeom prst="rect">
            <a:avLst/>
          </a:prstGeom>
        </p:spPr>
      </p:pic>
    </p:spTree>
    <p:extLst>
      <p:ext uri="{BB962C8B-B14F-4D97-AF65-F5344CB8AC3E}">
        <p14:creationId xmlns:p14="http://schemas.microsoft.com/office/powerpoint/2010/main" val="329285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Marcador de contenido"/>
          <p:cNvSpPr>
            <a:spLocks noGrp="1"/>
          </p:cNvSpPr>
          <p:nvPr>
            <p:ph idx="4294967295"/>
          </p:nvPr>
        </p:nvSpPr>
        <p:spPr>
          <a:xfrm>
            <a:off x="467544" y="1556792"/>
            <a:ext cx="7725544" cy="1224136"/>
          </a:xfrm>
          <a:prstGeom prst="rect">
            <a:avLst/>
          </a:prstGeom>
          <a:solidFill>
            <a:schemeClr val="accent3">
              <a:lumMod val="75000"/>
            </a:schemeClr>
          </a:solidFill>
        </p:spPr>
        <p:style>
          <a:lnRef idx="3">
            <a:schemeClr val="lt1"/>
          </a:lnRef>
          <a:fillRef idx="1">
            <a:schemeClr val="accent5"/>
          </a:fillRef>
          <a:effectRef idx="1">
            <a:schemeClr val="accent5"/>
          </a:effectRef>
          <a:fontRef idx="minor">
            <a:schemeClr val="lt1"/>
          </a:fontRef>
        </p:style>
        <p:txBody>
          <a:bodyPr/>
          <a:lstStyle/>
          <a:p>
            <a:pPr marL="0" indent="0" algn="ctr">
              <a:buNone/>
            </a:pPr>
            <a:r>
              <a:rPr lang="es-MX" i="1" dirty="0" smtClean="0">
                <a:solidFill>
                  <a:schemeClr val="tx1"/>
                </a:solidFill>
              </a:rPr>
              <a:t>Desarrollo de Recursos Humanos</a:t>
            </a:r>
          </a:p>
          <a:p>
            <a:pPr marL="0" indent="0" algn="ctr">
              <a:buNone/>
            </a:pPr>
            <a:r>
              <a:rPr lang="es-MX" i="1" dirty="0" smtClean="0">
                <a:solidFill>
                  <a:schemeClr val="tx1"/>
                </a:solidFill>
              </a:rPr>
              <a:t>Importancia y necesidad del departamento de Recursos Humanos</a:t>
            </a:r>
          </a:p>
          <a:p>
            <a:endParaRPr lang="es-MX" dirty="0"/>
          </a:p>
        </p:txBody>
      </p:sp>
      <p:graphicFrame>
        <p:nvGraphicFramePr>
          <p:cNvPr id="9" name="8 Tabla"/>
          <p:cNvGraphicFramePr>
            <a:graphicFrameLocks noGrp="1"/>
          </p:cNvGraphicFramePr>
          <p:nvPr>
            <p:extLst>
              <p:ext uri="{D42A27DB-BD31-4B8C-83A1-F6EECF244321}">
                <p14:modId xmlns:p14="http://schemas.microsoft.com/office/powerpoint/2010/main" val="2586212759"/>
              </p:ext>
            </p:extLst>
          </p:nvPr>
        </p:nvGraphicFramePr>
        <p:xfrm>
          <a:off x="323528" y="3369871"/>
          <a:ext cx="7920879" cy="1982899"/>
        </p:xfrm>
        <a:graphic>
          <a:graphicData uri="http://schemas.openxmlformats.org/drawingml/2006/table">
            <a:tbl>
              <a:tblPr firstRow="1" bandRow="1">
                <a:tableStyleId>{5C22544A-7EE6-4342-B048-85BDC9FD1C3A}</a:tableStyleId>
              </a:tblPr>
              <a:tblGrid>
                <a:gridCol w="831008"/>
                <a:gridCol w="897184"/>
                <a:gridCol w="936104"/>
                <a:gridCol w="659737"/>
                <a:gridCol w="924439"/>
                <a:gridCol w="1236182"/>
                <a:gridCol w="1212090"/>
                <a:gridCol w="1224135"/>
              </a:tblGrid>
              <a:tr h="1152128">
                <a:tc>
                  <a:txBody>
                    <a:bodyPr/>
                    <a:lstStyle/>
                    <a:p>
                      <a:pPr algn="ctr"/>
                      <a:r>
                        <a:rPr lang="es-MX" sz="1600" dirty="0" smtClean="0">
                          <a:solidFill>
                            <a:schemeClr val="tx1"/>
                          </a:solidFill>
                        </a:rPr>
                        <a:t>Clave</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Horas teóricas</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Horas prácticas</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Total de horas</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Créditos</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Tipo de unidad de</a:t>
                      </a:r>
                      <a:r>
                        <a:rPr lang="es-MX" sz="1600" baseline="0" dirty="0" smtClean="0">
                          <a:solidFill>
                            <a:schemeClr val="tx1"/>
                          </a:solidFill>
                        </a:rPr>
                        <a:t> aprendizaje</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carácter de</a:t>
                      </a:r>
                      <a:r>
                        <a:rPr lang="es-MX" sz="1600" baseline="0" dirty="0" smtClean="0">
                          <a:solidFill>
                            <a:schemeClr val="tx1"/>
                          </a:solidFill>
                        </a:rPr>
                        <a:t> la unidad de aprendizaje</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Núcleo</a:t>
                      </a:r>
                      <a:r>
                        <a:rPr lang="es-MX" sz="1600" baseline="0" dirty="0" smtClean="0">
                          <a:solidFill>
                            <a:schemeClr val="tx1"/>
                          </a:solidFill>
                        </a:rPr>
                        <a:t> de la unidad de aprendizaje</a:t>
                      </a:r>
                      <a:endParaRPr lang="es-MX" sz="1600" dirty="0">
                        <a:solidFill>
                          <a:schemeClr val="tx1"/>
                        </a:solidFill>
                      </a:endParaRPr>
                    </a:p>
                  </a:txBody>
                  <a:tcPr anchor="ctr">
                    <a:solidFill>
                      <a:srgbClr val="D8812A"/>
                    </a:solidFill>
                  </a:tcPr>
                </a:tc>
              </a:tr>
              <a:tr h="830771">
                <a:tc>
                  <a:txBody>
                    <a:bodyPr/>
                    <a:lstStyle/>
                    <a:p>
                      <a:pPr algn="ctr"/>
                      <a:r>
                        <a:rPr lang="es-MX" sz="1600" dirty="0" smtClean="0">
                          <a:solidFill>
                            <a:schemeClr val="tx1"/>
                          </a:solidFill>
                        </a:rPr>
                        <a:t>L20S20</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4</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0</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4</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8</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Curso</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Obligatoria</a:t>
                      </a:r>
                      <a:endParaRPr lang="es-MX" sz="1600" dirty="0">
                        <a:solidFill>
                          <a:schemeClr val="tx1"/>
                        </a:solidFill>
                      </a:endParaRPr>
                    </a:p>
                  </a:txBody>
                  <a:tcPr anchor="ctr">
                    <a:solidFill>
                      <a:srgbClr val="D8812A"/>
                    </a:solidFill>
                  </a:tcPr>
                </a:tc>
                <a:tc>
                  <a:txBody>
                    <a:bodyPr/>
                    <a:lstStyle/>
                    <a:p>
                      <a:pPr algn="ctr"/>
                      <a:r>
                        <a:rPr lang="es-MX" sz="1600" dirty="0" smtClean="0">
                          <a:solidFill>
                            <a:schemeClr val="tx1"/>
                          </a:solidFill>
                        </a:rPr>
                        <a:t>Sustantivo</a:t>
                      </a:r>
                      <a:r>
                        <a:rPr lang="es-MX" sz="1600" baseline="0" dirty="0" smtClean="0">
                          <a:solidFill>
                            <a:schemeClr val="tx1"/>
                          </a:solidFill>
                        </a:rPr>
                        <a:t> Profesional</a:t>
                      </a:r>
                      <a:endParaRPr lang="es-MX" sz="1600" dirty="0">
                        <a:solidFill>
                          <a:schemeClr val="tx1"/>
                        </a:solidFill>
                      </a:endParaRPr>
                    </a:p>
                  </a:txBody>
                  <a:tcPr anchor="ctr">
                    <a:solidFill>
                      <a:srgbClr val="D8812A"/>
                    </a:solidFill>
                  </a:tcPr>
                </a:tc>
              </a:tr>
            </a:tbl>
          </a:graphicData>
        </a:graphic>
      </p:graphicFrame>
      <p:pic>
        <p:nvPicPr>
          <p:cNvPr id="3" name="Imagen 2"/>
          <p:cNvPicPr>
            <a:picLocks noChangeAspect="1"/>
          </p:cNvPicPr>
          <p:nvPr/>
        </p:nvPicPr>
        <p:blipFill>
          <a:blip r:embed="rId2"/>
          <a:stretch>
            <a:fillRect/>
          </a:stretch>
        </p:blipFill>
        <p:spPr>
          <a:xfrm>
            <a:off x="0" y="244543"/>
            <a:ext cx="8839966" cy="1024217"/>
          </a:xfrm>
          <a:prstGeom prst="rect">
            <a:avLst/>
          </a:prstGeom>
        </p:spPr>
      </p:pic>
    </p:spTree>
    <p:extLst>
      <p:ext uri="{BB962C8B-B14F-4D97-AF65-F5344CB8AC3E}">
        <p14:creationId xmlns:p14="http://schemas.microsoft.com/office/powerpoint/2010/main" val="2634462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514351" y="1472437"/>
            <a:ext cx="7598569" cy="4018553"/>
          </a:xfrm>
        </p:spPr>
        <p:txBody>
          <a:bodyPr>
            <a:normAutofit/>
          </a:bodyPr>
          <a:lstStyle/>
          <a:p>
            <a:r>
              <a:rPr lang="es-ES_tradnl" cap="none" dirty="0" smtClean="0"/>
              <a:t>Dirigir </a:t>
            </a:r>
            <a:r>
              <a:rPr lang="es-ES_tradnl" cap="none" dirty="0"/>
              <a:t>es el proceso de influir sobre las personas para que estas se esfuercen en lograr las metas organizacionales. Administrar es una actividad esencial, que asegura la coordinación de los esfuerzos individuales para el logro de las metas grupales.</a:t>
            </a:r>
          </a:p>
          <a:p>
            <a:endParaRPr lang="es-MX" dirty="0"/>
          </a:p>
        </p:txBody>
      </p:sp>
      <p:pic>
        <p:nvPicPr>
          <p:cNvPr id="2" name="Imagen 1"/>
          <p:cNvPicPr>
            <a:picLocks noChangeAspect="1"/>
          </p:cNvPicPr>
          <p:nvPr/>
        </p:nvPicPr>
        <p:blipFill>
          <a:blip r:embed="rId2"/>
          <a:stretch>
            <a:fillRect/>
          </a:stretch>
        </p:blipFill>
        <p:spPr>
          <a:xfrm>
            <a:off x="4313635" y="3481713"/>
            <a:ext cx="3074831" cy="2075511"/>
          </a:xfrm>
          <a:prstGeom prst="rect">
            <a:avLst/>
          </a:prstGeom>
        </p:spPr>
      </p:pic>
    </p:spTree>
    <p:extLst>
      <p:ext uri="{BB962C8B-B14F-4D97-AF65-F5344CB8AC3E}">
        <p14:creationId xmlns:p14="http://schemas.microsoft.com/office/powerpoint/2010/main" val="7914471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14351" y="1303756"/>
            <a:ext cx="7598569" cy="4147544"/>
          </a:xfrm>
        </p:spPr>
        <p:txBody>
          <a:bodyPr>
            <a:normAutofit/>
          </a:bodyPr>
          <a:lstStyle/>
          <a:p>
            <a:r>
              <a:rPr lang="es-ES_tradnl" cap="none" dirty="0" smtClean="0"/>
              <a:t>Es </a:t>
            </a:r>
            <a:r>
              <a:rPr lang="es-ES_tradnl" cap="none" dirty="0"/>
              <a:t>considerado por muchos que la gestión de recursos humanos debe ser el punto clave para gestionar la interacción entre lo que hay dentro de las personas, es decir, las actitudes, las necesidades presentes en el ser humano, intereses, motivación, talento, hábitos, aptitudes, etc., y lo que hay dentro del trabajo, o sea, la cantidad y calidad de los resultados y la satisfacción que la persona puede conseguir en su trabajo. Para todo ello, los administradores deben ser capaces de crear un ambiente que </a:t>
            </a:r>
            <a:r>
              <a:rPr lang="es-ES_tradnl" cap="none" dirty="0" err="1" smtClean="0"/>
              <a:t>que</a:t>
            </a:r>
            <a:r>
              <a:rPr lang="es-ES_tradnl" cap="none" dirty="0" smtClean="0"/>
              <a:t> </a:t>
            </a:r>
            <a:r>
              <a:rPr lang="es-ES_tradnl" cap="none" dirty="0"/>
              <a:t>permita guiar a sus subordinados a lograr los objetivos, fines y metas tanto individuales como </a:t>
            </a:r>
            <a:r>
              <a:rPr lang="es-ES_tradnl" cap="none" dirty="0" smtClean="0"/>
              <a:t>organizacionales.</a:t>
            </a:r>
            <a:endParaRPr lang="es-ES_tradnl" cap="none" dirty="0"/>
          </a:p>
          <a:p>
            <a:pPr marL="0" indent="0">
              <a:buNone/>
            </a:pPr>
            <a:endParaRPr lang="en-US" dirty="0"/>
          </a:p>
        </p:txBody>
      </p:sp>
    </p:spTree>
    <p:extLst>
      <p:ext uri="{BB962C8B-B14F-4D97-AF65-F5344CB8AC3E}">
        <p14:creationId xmlns:p14="http://schemas.microsoft.com/office/powerpoint/2010/main" val="24024678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14351" y="1303756"/>
            <a:ext cx="7598569" cy="4147544"/>
          </a:xfrm>
        </p:spPr>
        <p:txBody>
          <a:bodyPr>
            <a:normAutofit/>
          </a:bodyPr>
          <a:lstStyle/>
          <a:p>
            <a:r>
              <a:rPr lang="es-ES_tradnl" cap="none" dirty="0" smtClean="0"/>
              <a:t>El </a:t>
            </a:r>
            <a:r>
              <a:rPr lang="es-ES_tradnl" cap="none" dirty="0"/>
              <a:t>enfoque de una empresa desde el punto de vista sistémico lleva a identificar cinco recursos básicos:</a:t>
            </a:r>
          </a:p>
          <a:p>
            <a:pPr lvl="0"/>
            <a:r>
              <a:rPr lang="es-ES_tradnl" cap="none" dirty="0"/>
              <a:t>a) Recursos materiales.</a:t>
            </a:r>
          </a:p>
          <a:p>
            <a:pPr lvl="0"/>
            <a:r>
              <a:rPr lang="es-ES_tradnl" cap="none" dirty="0"/>
              <a:t>b) Recursos financieros.</a:t>
            </a:r>
          </a:p>
          <a:p>
            <a:pPr lvl="0"/>
            <a:r>
              <a:rPr lang="es-ES_tradnl" cap="none" dirty="0"/>
              <a:t>c) Recursos humanos.</a:t>
            </a:r>
          </a:p>
          <a:p>
            <a:pPr lvl="0"/>
            <a:r>
              <a:rPr lang="es-ES_tradnl" cap="none" dirty="0"/>
              <a:t>d) Recursos de mercadotecnia.</a:t>
            </a:r>
          </a:p>
          <a:p>
            <a:pPr lvl="0"/>
            <a:r>
              <a:rPr lang="es-ES_tradnl" cap="none" dirty="0"/>
              <a:t>e) Recursos administrativos.</a:t>
            </a:r>
          </a:p>
          <a:p>
            <a:pPr marL="0" indent="0">
              <a:buNone/>
            </a:pPr>
            <a:endParaRPr lang="en-US" dirty="0"/>
          </a:p>
        </p:txBody>
      </p:sp>
      <p:pic>
        <p:nvPicPr>
          <p:cNvPr id="2" name="Imagen 1"/>
          <p:cNvPicPr>
            <a:picLocks noChangeAspect="1"/>
          </p:cNvPicPr>
          <p:nvPr/>
        </p:nvPicPr>
        <p:blipFill>
          <a:blip r:embed="rId2"/>
          <a:stretch>
            <a:fillRect/>
          </a:stretch>
        </p:blipFill>
        <p:spPr>
          <a:xfrm>
            <a:off x="5620153" y="3251025"/>
            <a:ext cx="2076450" cy="2200275"/>
          </a:xfrm>
          <a:prstGeom prst="rect">
            <a:avLst/>
          </a:prstGeom>
        </p:spPr>
      </p:pic>
    </p:spTree>
    <p:extLst>
      <p:ext uri="{BB962C8B-B14F-4D97-AF65-F5344CB8AC3E}">
        <p14:creationId xmlns:p14="http://schemas.microsoft.com/office/powerpoint/2010/main" val="33760997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04430" y="1273990"/>
            <a:ext cx="7598569" cy="3361087"/>
          </a:xfrm>
        </p:spPr>
        <p:txBody>
          <a:bodyPr>
            <a:normAutofit/>
          </a:bodyPr>
          <a:lstStyle/>
          <a:p>
            <a:pPr marL="0" lvl="0" indent="0">
              <a:buNone/>
            </a:pPr>
            <a:r>
              <a:rPr lang="es-ES_tradnl" cap="none" dirty="0"/>
              <a:t>a) Crear, mantener y desarrollar un contingente de personal con habilidad y motivación para alcanzar los objetivos de la organización.</a:t>
            </a:r>
          </a:p>
          <a:p>
            <a:pPr marL="0" lvl="0" indent="0">
              <a:buNone/>
            </a:pPr>
            <a:r>
              <a:rPr lang="es-ES_tradnl" cap="none" dirty="0"/>
              <a:t> b) Crear, desarrollar y mantener condiciones organizacionales de aplicación, desarrollo y satisfacción plena de los recursos humanos para que alcancen los objetivos individuales.</a:t>
            </a:r>
          </a:p>
          <a:p>
            <a:pPr marL="0" lvl="0" indent="0">
              <a:buNone/>
            </a:pPr>
            <a:r>
              <a:rPr lang="es-ES_tradnl" cap="none" dirty="0" smtClean="0"/>
              <a:t>c</a:t>
            </a:r>
            <a:r>
              <a:rPr lang="es-ES_tradnl" cap="none" dirty="0"/>
              <a:t>) Alcanzar eficiencia y eficacia con el </a:t>
            </a:r>
            <a:r>
              <a:rPr lang="es-ES_tradnl" cap="none" dirty="0" smtClean="0"/>
              <a:t>personal disponible</a:t>
            </a:r>
            <a:r>
              <a:rPr lang="es-ES_tradnl" dirty="0" smtClean="0"/>
              <a:t>.</a:t>
            </a:r>
            <a:endParaRPr lang="es-ES_tradnl" dirty="0"/>
          </a:p>
          <a:p>
            <a:pPr marL="0" indent="0">
              <a:buNone/>
            </a:pPr>
            <a:endParaRPr lang="en-US" dirty="0"/>
          </a:p>
        </p:txBody>
      </p:sp>
      <p:pic>
        <p:nvPicPr>
          <p:cNvPr id="5" name="Picture 4"/>
          <p:cNvPicPr>
            <a:picLocks noChangeAspect="1"/>
          </p:cNvPicPr>
          <p:nvPr/>
        </p:nvPicPr>
        <p:blipFill>
          <a:blip r:embed="rId2"/>
          <a:stretch>
            <a:fillRect/>
          </a:stretch>
        </p:blipFill>
        <p:spPr>
          <a:xfrm>
            <a:off x="2994003" y="4004040"/>
            <a:ext cx="2143125" cy="2143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CuadroTexto 1"/>
          <p:cNvSpPr txBox="1"/>
          <p:nvPr/>
        </p:nvSpPr>
        <p:spPr>
          <a:xfrm>
            <a:off x="862885" y="618186"/>
            <a:ext cx="6156101" cy="400110"/>
          </a:xfrm>
          <a:prstGeom prst="rect">
            <a:avLst/>
          </a:prstGeom>
          <a:noFill/>
        </p:spPr>
        <p:txBody>
          <a:bodyPr wrap="square" rtlCol="0">
            <a:spAutoFit/>
          </a:bodyPr>
          <a:lstStyle/>
          <a:p>
            <a:r>
              <a:rPr lang="es-MX" sz="2000" b="1" i="1" u="sng" dirty="0" smtClean="0"/>
              <a:t>Objetivos de la organización: </a:t>
            </a:r>
            <a:endParaRPr lang="es-MX" sz="2000" b="1" i="1" u="sng" dirty="0"/>
          </a:p>
        </p:txBody>
      </p:sp>
    </p:spTree>
    <p:extLst>
      <p:ext uri="{BB962C8B-B14F-4D97-AF65-F5344CB8AC3E}">
        <p14:creationId xmlns:p14="http://schemas.microsoft.com/office/powerpoint/2010/main" val="31592808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64743" y="1164843"/>
            <a:ext cx="7598569" cy="3380932"/>
          </a:xfrm>
        </p:spPr>
        <p:txBody>
          <a:bodyPr>
            <a:normAutofit/>
          </a:bodyPr>
          <a:lstStyle/>
          <a:p>
            <a:r>
              <a:rPr lang="es-ES_tradnl" cap="none" dirty="0"/>
              <a:t>Una organización para lograr sus objetivos a corto plazo debe adecuarlos a los objetivos a largo plazo de aquellos que emplea. La misma comienza percibir el aspecto laboral de los recursos humanos como el elemento más importante para el </a:t>
            </a:r>
            <a:r>
              <a:rPr lang="es-ES_tradnl" cap="none" dirty="0" smtClean="0"/>
              <a:t>éxito.</a:t>
            </a:r>
            <a:endParaRPr lang="en-US" cap="none" dirty="0"/>
          </a:p>
        </p:txBody>
      </p:sp>
      <p:pic>
        <p:nvPicPr>
          <p:cNvPr id="4" name="Picture 3"/>
          <p:cNvPicPr>
            <a:picLocks noChangeAspect="1"/>
          </p:cNvPicPr>
          <p:nvPr/>
        </p:nvPicPr>
        <p:blipFill>
          <a:blip r:embed="rId2"/>
          <a:stretch>
            <a:fillRect/>
          </a:stretch>
        </p:blipFill>
        <p:spPr>
          <a:xfrm>
            <a:off x="3097368" y="3348027"/>
            <a:ext cx="2652964" cy="17686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161875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smtClean="0"/>
              <a:t>6.</a:t>
            </a:r>
            <a:r>
              <a:rPr lang="es-ES" b="1" dirty="0" smtClean="0"/>
              <a:t> Función </a:t>
            </a:r>
            <a:r>
              <a:rPr lang="es-ES" b="1" dirty="0" smtClean="0"/>
              <a:t>estratégica de la capacitación y desarrollo dentro del área de </a:t>
            </a:r>
            <a:r>
              <a:rPr lang="es-ES" b="1" dirty="0" err="1" smtClean="0"/>
              <a:t>rr.hh.</a:t>
            </a:r>
            <a:r>
              <a:rPr lang="es-ES" b="1" dirty="0" smtClean="0"/>
              <a:t> En la organización.</a:t>
            </a:r>
            <a:endParaRPr lang="es-ES" b="1" dirty="0"/>
          </a:p>
        </p:txBody>
      </p:sp>
      <p:sp>
        <p:nvSpPr>
          <p:cNvPr id="3" name="Marcador de contenido 2"/>
          <p:cNvSpPr>
            <a:spLocks noGrp="1"/>
          </p:cNvSpPr>
          <p:nvPr>
            <p:ph sz="quarter" idx="13"/>
          </p:nvPr>
        </p:nvSpPr>
        <p:spPr/>
        <p:txBody>
          <a:bodyPr>
            <a:normAutofit/>
          </a:bodyPr>
          <a:lstStyle/>
          <a:p>
            <a:pPr marL="0" indent="0">
              <a:buNone/>
            </a:pPr>
            <a:r>
              <a:rPr lang="es-ES_tradnl" cap="none" dirty="0" smtClean="0"/>
              <a:t>Las funciones estratégica </a:t>
            </a:r>
            <a:r>
              <a:rPr lang="es-ES_tradnl" cap="none" dirty="0"/>
              <a:t>dentro de una empresa, hace referencia a la misión, objetivos, metas, productos a comercializar y planes de mercadotecnia a realizar, es decir, todo el proceso que permite a una compañía establecerse dentro de un mercado y ser la mejor. </a:t>
            </a:r>
            <a:endParaRPr lang="es-ES_tradnl" cap="none" dirty="0" smtClean="0"/>
          </a:p>
          <a:p>
            <a:pPr marL="0" indent="0">
              <a:buNone/>
            </a:pPr>
            <a:r>
              <a:rPr lang="es-ES_tradnl" cap="none" dirty="0" smtClean="0"/>
              <a:t>Existen </a:t>
            </a:r>
            <a:r>
              <a:rPr lang="es-ES_tradnl" cap="none" dirty="0"/>
              <a:t>tres formas en que el departamento de R.H. puede apoyar a la gerencia para formular y ejecutar una planeación estratégica</a:t>
            </a:r>
            <a:r>
              <a:rPr lang="es-ES_tradnl" cap="none" dirty="0" smtClean="0"/>
              <a:t>:</a:t>
            </a:r>
            <a:endParaRPr lang="es-ES_tradnl" cap="none" dirty="0"/>
          </a:p>
        </p:txBody>
      </p:sp>
      <p:pic>
        <p:nvPicPr>
          <p:cNvPr id="4" name="Picture 3"/>
          <p:cNvPicPr>
            <a:picLocks noChangeAspect="1"/>
          </p:cNvPicPr>
          <p:nvPr/>
        </p:nvPicPr>
        <p:blipFill>
          <a:blip r:embed="rId2"/>
          <a:stretch>
            <a:fillRect/>
          </a:stretch>
        </p:blipFill>
        <p:spPr>
          <a:xfrm>
            <a:off x="5262561" y="5052216"/>
            <a:ext cx="2619304" cy="10913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35374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14351" y="1522048"/>
            <a:ext cx="7598569" cy="3678602"/>
          </a:xfrm>
        </p:spPr>
        <p:txBody>
          <a:bodyPr>
            <a:normAutofit/>
          </a:bodyPr>
          <a:lstStyle/>
          <a:p>
            <a:r>
              <a:rPr lang="es-ES_tradnl" b="1" cap="none" dirty="0"/>
              <a:t>Oportunidades y amenazas externas</a:t>
            </a:r>
            <a:r>
              <a:rPr lang="es-ES_tradnl" cap="none" dirty="0"/>
              <a:t>: la administración de R.H. puede dar información acerca de cómo se está manejando la mano de obra en la competencia, cuáles son sus planes de remuneración, sus estrategias para un mejor posicionamiento, etc. Además, entrega información sobre legislación laboral, seguros, planes de salud, etc. En este punto, la gerencia determina qué proyectos podrían imitarse o cuáles no tener en cuenta en la propia empresa</a:t>
            </a:r>
            <a:r>
              <a:rPr lang="es-ES_tradnl" cap="none" dirty="0" smtClean="0"/>
              <a:t>.</a:t>
            </a:r>
          </a:p>
          <a:p>
            <a:endParaRPr lang="es-ES_tradnl" dirty="0" smtClean="0"/>
          </a:p>
          <a:p>
            <a:endParaRPr lang="es-ES_tradnl" dirty="0" smtClean="0"/>
          </a:p>
          <a:p>
            <a:endParaRPr lang="es-ES_tradnl" dirty="0"/>
          </a:p>
          <a:p>
            <a:pPr marL="0" indent="0">
              <a:buNone/>
            </a:pPr>
            <a:endParaRPr lang="en-US" dirty="0"/>
          </a:p>
        </p:txBody>
      </p:sp>
      <p:pic>
        <p:nvPicPr>
          <p:cNvPr id="2" name="Imagen 1"/>
          <p:cNvPicPr>
            <a:picLocks noChangeAspect="1"/>
          </p:cNvPicPr>
          <p:nvPr/>
        </p:nvPicPr>
        <p:blipFill>
          <a:blip r:embed="rId2"/>
          <a:stretch>
            <a:fillRect/>
          </a:stretch>
        </p:blipFill>
        <p:spPr>
          <a:xfrm>
            <a:off x="1261861" y="4608020"/>
            <a:ext cx="2705100" cy="1685925"/>
          </a:xfrm>
          <a:prstGeom prst="rect">
            <a:avLst/>
          </a:prstGeom>
        </p:spPr>
      </p:pic>
    </p:spTree>
    <p:extLst>
      <p:ext uri="{BB962C8B-B14F-4D97-AF65-F5344CB8AC3E}">
        <p14:creationId xmlns:p14="http://schemas.microsoft.com/office/powerpoint/2010/main" val="12833572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4503" y="950600"/>
            <a:ext cx="7598569" cy="3678602"/>
          </a:xfrm>
        </p:spPr>
        <p:txBody>
          <a:bodyPr>
            <a:normAutofit/>
          </a:bodyPr>
          <a:lstStyle/>
          <a:p>
            <a:r>
              <a:rPr lang="es-ES_tradnl" b="1" cap="none" dirty="0" smtClean="0"/>
              <a:t>Fuerzas </a:t>
            </a:r>
            <a:r>
              <a:rPr lang="es-ES_tradnl" b="1" cap="none" dirty="0"/>
              <a:t>y debilidades internas</a:t>
            </a:r>
            <a:r>
              <a:rPr lang="es-ES_tradnl" cap="none" dirty="0"/>
              <a:t>: si la gerencia desea implantar una estrategia y los empleados no están correctamente capacitados, seguro que ésta no funcionará. Antes de tomar cualquier decisión, la gerencia de R.H. ayuda a establecer si los empleados pueden cumplir </a:t>
            </a:r>
            <a:r>
              <a:rPr lang="es-ES_tradnl" cap="none" dirty="0" smtClean="0"/>
              <a:t> </a:t>
            </a:r>
            <a:r>
              <a:rPr lang="es-ES_tradnl" cap="none" dirty="0"/>
              <a:t>con las tareas que van a ser asignadas. Además, es de gran ayuda para la gerencia, saber cómo es el clima laboral al interior de la organización para determinar si se están cumpliendo los objetivos de la compañía.</a:t>
            </a:r>
          </a:p>
          <a:p>
            <a:endParaRPr lang="es-ES_tradnl" dirty="0"/>
          </a:p>
          <a:p>
            <a:pPr marL="0" indent="0">
              <a:buNone/>
            </a:pPr>
            <a:endParaRPr lang="en-US" dirty="0"/>
          </a:p>
        </p:txBody>
      </p:sp>
      <p:pic>
        <p:nvPicPr>
          <p:cNvPr id="2" name="Imagen 1"/>
          <p:cNvPicPr>
            <a:picLocks noChangeAspect="1"/>
          </p:cNvPicPr>
          <p:nvPr/>
        </p:nvPicPr>
        <p:blipFill>
          <a:blip r:embed="rId2"/>
          <a:stretch>
            <a:fillRect/>
          </a:stretch>
        </p:blipFill>
        <p:spPr>
          <a:xfrm>
            <a:off x="2732753" y="4242836"/>
            <a:ext cx="3342067" cy="1907763"/>
          </a:xfrm>
          <a:prstGeom prst="rect">
            <a:avLst/>
          </a:prstGeom>
        </p:spPr>
      </p:pic>
    </p:spTree>
    <p:extLst>
      <p:ext uri="{BB962C8B-B14F-4D97-AF65-F5344CB8AC3E}">
        <p14:creationId xmlns:p14="http://schemas.microsoft.com/office/powerpoint/2010/main" val="34690349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14351" y="1452592"/>
            <a:ext cx="7598569" cy="3748059"/>
          </a:xfrm>
        </p:spPr>
        <p:txBody>
          <a:bodyPr>
            <a:normAutofit/>
          </a:bodyPr>
          <a:lstStyle/>
          <a:p>
            <a:r>
              <a:rPr lang="es-ES_tradnl" b="1" cap="none" dirty="0"/>
              <a:t>Ejecución del plan</a:t>
            </a:r>
            <a:r>
              <a:rPr lang="es-ES_tradnl" cap="none" dirty="0"/>
              <a:t>: la administración de R.H. debe participar fuertemente en la ejecución del plan estratégico de la compañía. El departamento de personal, por ejemplo, podría dar pautas importantes si existen políticas de reducción de trabajadores, incentivos por desempeño, capacitación a los empleados, etc</a:t>
            </a:r>
            <a:r>
              <a:rPr lang="es-ES_tradnl" cap="none" dirty="0" smtClean="0"/>
              <a:t>.</a:t>
            </a:r>
            <a:endParaRPr lang="es-ES_tradnl" cap="none" dirty="0" smtClean="0"/>
          </a:p>
          <a:p>
            <a:pPr marL="0" indent="0">
              <a:buNone/>
            </a:pPr>
            <a:endParaRPr lang="es-ES_tradnl" dirty="0" smtClean="0"/>
          </a:p>
          <a:p>
            <a:endParaRPr lang="es-ES_tradnl" dirty="0"/>
          </a:p>
          <a:p>
            <a:pPr marL="0" indent="0">
              <a:buNone/>
            </a:pPr>
            <a:endParaRPr lang="en-US" dirty="0"/>
          </a:p>
        </p:txBody>
      </p:sp>
      <p:pic>
        <p:nvPicPr>
          <p:cNvPr id="4" name="Picture 3"/>
          <p:cNvPicPr>
            <a:picLocks noChangeAspect="1"/>
          </p:cNvPicPr>
          <p:nvPr/>
        </p:nvPicPr>
        <p:blipFill>
          <a:blip r:embed="rId2"/>
          <a:stretch>
            <a:fillRect/>
          </a:stretch>
        </p:blipFill>
        <p:spPr>
          <a:xfrm>
            <a:off x="3220394" y="3511561"/>
            <a:ext cx="2797438" cy="2251735"/>
          </a:xfrm>
          <a:prstGeom prst="rect">
            <a:avLst/>
          </a:prstGeom>
        </p:spPr>
      </p:pic>
    </p:spTree>
    <p:extLst>
      <p:ext uri="{BB962C8B-B14F-4D97-AF65-F5344CB8AC3E}">
        <p14:creationId xmlns:p14="http://schemas.microsoft.com/office/powerpoint/2010/main" val="9400366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Capacitación </a:t>
            </a:r>
            <a:endParaRPr lang="es-MX" dirty="0"/>
          </a:p>
        </p:txBody>
      </p:sp>
      <p:sp>
        <p:nvSpPr>
          <p:cNvPr id="3" name="Marcador de contenido 2"/>
          <p:cNvSpPr>
            <a:spLocks noGrp="1"/>
          </p:cNvSpPr>
          <p:nvPr>
            <p:ph sz="quarter" idx="4294967295"/>
          </p:nvPr>
        </p:nvSpPr>
        <p:spPr>
          <a:xfrm>
            <a:off x="914400" y="2623185"/>
            <a:ext cx="7772400" cy="2748915"/>
          </a:xfrm>
          <a:prstGeom prst="rect">
            <a:avLst/>
          </a:prstGeom>
        </p:spPr>
        <p:txBody>
          <a:bodyPr/>
          <a:lstStyle/>
          <a:p>
            <a:pPr marL="0" indent="0">
              <a:buNone/>
            </a:pPr>
            <a:r>
              <a:rPr lang="es-MX" cap="none" dirty="0"/>
              <a:t>La capacitación es el proceso educativo de corto plazo, aplicado de manera sistemática y organizada, por medio del cual las personas adquieren conocimientos, desarrollan habilidades y competencias en función de objetivos definidos. </a:t>
            </a:r>
          </a:p>
          <a:p>
            <a:pPr marL="0" indent="0" algn="ctr">
              <a:buNone/>
            </a:pPr>
            <a:r>
              <a:rPr lang="es-MX" cap="none" dirty="0"/>
              <a:t>“La capacitación es una inversión y no un gasto”</a:t>
            </a:r>
          </a:p>
          <a:p>
            <a:endParaRPr lang="es-MX" dirty="0"/>
          </a:p>
        </p:txBody>
      </p:sp>
    </p:spTree>
    <p:extLst>
      <p:ext uri="{BB962C8B-B14F-4D97-AF65-F5344CB8AC3E}">
        <p14:creationId xmlns:p14="http://schemas.microsoft.com/office/powerpoint/2010/main" val="34083167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457200" y="274638"/>
            <a:ext cx="8229600" cy="1143000"/>
          </a:xfrm>
        </p:spPr>
        <p:txBody>
          <a:bodyPr/>
          <a:lstStyle/>
          <a:p>
            <a:pPr algn="ctr"/>
            <a:r>
              <a:rPr lang="en-US" dirty="0" smtClean="0"/>
              <a:t>Índice</a:t>
            </a:r>
            <a:endParaRPr lang="en-US" dirty="0"/>
          </a:p>
        </p:txBody>
      </p:sp>
      <p:sp>
        <p:nvSpPr>
          <p:cNvPr id="3" name="Rectangle 3"/>
          <p:cNvSpPr>
            <a:spLocks noGrp="1" noChangeArrowheads="1"/>
          </p:cNvSpPr>
          <p:nvPr>
            <p:ph idx="4294967295"/>
          </p:nvPr>
        </p:nvSpPr>
        <p:spPr>
          <a:xfrm>
            <a:off x="179512" y="1556792"/>
            <a:ext cx="8136904" cy="4752528"/>
          </a:xfrm>
          <a:prstGeom prst="rect">
            <a:avLst/>
          </a:prstGeom>
        </p:spPr>
        <p:txBody>
          <a:bodyPr>
            <a:normAutofit/>
          </a:bodyPr>
          <a:lstStyle/>
          <a:p>
            <a:pPr marL="457200" lvl="1" indent="0">
              <a:lnSpc>
                <a:spcPct val="80000"/>
              </a:lnSpc>
              <a:buNone/>
            </a:pPr>
            <a:r>
              <a:rPr lang="es-MX" sz="2400" dirty="0" smtClean="0"/>
              <a:t>1</a:t>
            </a:r>
            <a:r>
              <a:rPr lang="es-MX" sz="2400" cap="none" dirty="0" smtClean="0"/>
              <a:t>. Introducción unidad de aprendizaje</a:t>
            </a:r>
          </a:p>
          <a:p>
            <a:pPr marL="457200" lvl="1" indent="0">
              <a:lnSpc>
                <a:spcPct val="80000"/>
              </a:lnSpc>
              <a:buNone/>
            </a:pPr>
            <a:r>
              <a:rPr lang="es-MX" sz="2400" cap="none" dirty="0" smtClean="0"/>
              <a:t>2. Propósito de la unidad de competencia</a:t>
            </a:r>
          </a:p>
          <a:p>
            <a:pPr marL="457200" lvl="1" indent="0">
              <a:lnSpc>
                <a:spcPct val="80000"/>
              </a:lnSpc>
              <a:buNone/>
            </a:pPr>
            <a:r>
              <a:rPr lang="es-MX" sz="2400" cap="none" dirty="0" smtClean="0"/>
              <a:t>3. Administración de los recursos humanos.</a:t>
            </a:r>
          </a:p>
          <a:p>
            <a:pPr marL="457200" lvl="1" indent="0">
              <a:lnSpc>
                <a:spcPct val="80000"/>
              </a:lnSpc>
              <a:buNone/>
            </a:pPr>
            <a:r>
              <a:rPr lang="es-MX" sz="2400" cap="none" dirty="0" smtClean="0"/>
              <a:t>4. </a:t>
            </a:r>
            <a:r>
              <a:rPr lang="es-MX" sz="2400" cap="none" dirty="0" smtClean="0"/>
              <a:t>Definición de administración de Recursos Humanos.</a:t>
            </a:r>
            <a:endParaRPr lang="es-MX" sz="2400" cap="none" dirty="0" smtClean="0"/>
          </a:p>
          <a:p>
            <a:pPr marL="457200" lvl="1" indent="0">
              <a:lnSpc>
                <a:spcPct val="80000"/>
              </a:lnSpc>
              <a:buNone/>
            </a:pPr>
            <a:r>
              <a:rPr lang="es-MX" sz="2400" cap="none" dirty="0" smtClean="0"/>
              <a:t>5. </a:t>
            </a:r>
            <a:r>
              <a:rPr lang="es-MX" sz="2400" cap="none" dirty="0" smtClean="0"/>
              <a:t>Los Recursos Humanos como elemento estratégico en la organización. </a:t>
            </a:r>
            <a:endParaRPr lang="es-MX" sz="2400" cap="none" dirty="0" smtClean="0"/>
          </a:p>
          <a:p>
            <a:pPr marL="457200" lvl="1" indent="0">
              <a:lnSpc>
                <a:spcPct val="80000"/>
              </a:lnSpc>
              <a:buNone/>
            </a:pPr>
            <a:r>
              <a:rPr lang="es-MX" sz="2400" cap="none" dirty="0" smtClean="0"/>
              <a:t>6. Función estratégica de la capacitación y desarrollo dentro del área de RR HH en la organización.</a:t>
            </a:r>
          </a:p>
          <a:p>
            <a:pPr marL="457200" lvl="1" indent="0">
              <a:lnSpc>
                <a:spcPct val="80000"/>
              </a:lnSpc>
              <a:buNone/>
            </a:pPr>
            <a:r>
              <a:rPr lang="es-MX" sz="2400" cap="none" dirty="0" smtClean="0"/>
              <a:t>7. Conclusión</a:t>
            </a:r>
          </a:p>
          <a:p>
            <a:pPr marL="457200" lvl="1" indent="0">
              <a:lnSpc>
                <a:spcPct val="80000"/>
              </a:lnSpc>
              <a:buNone/>
            </a:pPr>
            <a:r>
              <a:rPr lang="es-MX" sz="2400" cap="none" dirty="0"/>
              <a:t>8</a:t>
            </a:r>
            <a:r>
              <a:rPr lang="es-MX" sz="2400" cap="none" dirty="0" smtClean="0"/>
              <a:t>. Bibliografía</a:t>
            </a:r>
            <a:endParaRPr lang="es-MX" sz="2400" cap="none" dirty="0" smtClean="0"/>
          </a:p>
        </p:txBody>
      </p:sp>
    </p:spTree>
    <p:extLst>
      <p:ext uri="{BB962C8B-B14F-4D97-AF65-F5344CB8AC3E}">
        <p14:creationId xmlns:p14="http://schemas.microsoft.com/office/powerpoint/2010/main" val="32298480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 dirty="0"/>
              <a:t>Objetivos</a:t>
            </a:r>
            <a:endParaRPr lang="es-MX" dirty="0"/>
          </a:p>
        </p:txBody>
      </p:sp>
      <p:sp>
        <p:nvSpPr>
          <p:cNvPr id="3" name="Marcador de contenido 2"/>
          <p:cNvSpPr>
            <a:spLocks noGrp="1"/>
          </p:cNvSpPr>
          <p:nvPr>
            <p:ph sz="quarter" idx="4294967295"/>
          </p:nvPr>
        </p:nvSpPr>
        <p:spPr>
          <a:xfrm>
            <a:off x="914400" y="2846070"/>
            <a:ext cx="7772400" cy="2526030"/>
          </a:xfrm>
          <a:prstGeom prst="rect">
            <a:avLst/>
          </a:prstGeom>
        </p:spPr>
        <p:txBody>
          <a:bodyPr>
            <a:normAutofit fontScale="92500" lnSpcReduction="20000"/>
          </a:bodyPr>
          <a:lstStyle/>
          <a:p>
            <a:pPr marL="342900" indent="-342900">
              <a:buAutoNum type="arabicPeriod"/>
            </a:pPr>
            <a:r>
              <a:rPr lang="es-MX" cap="none" dirty="0"/>
              <a:t>Preparar a las personas para la realización inmediata de diversas tareas del puesto.</a:t>
            </a:r>
          </a:p>
          <a:p>
            <a:pPr marL="342900" indent="-342900">
              <a:buAutoNum type="arabicPeriod" startAt="2"/>
            </a:pPr>
            <a:r>
              <a:rPr lang="es-MX" cap="none" dirty="0"/>
              <a:t>Brindar oportunidades para el desarrollo personal continuo y no sólo en sus puestos actuales, sino también para otras funciones más complejas y elevadas. </a:t>
            </a:r>
          </a:p>
          <a:p>
            <a:pPr marL="342900" indent="-342900">
              <a:buAutoNum type="arabicPeriod" startAt="2"/>
            </a:pPr>
            <a:r>
              <a:rPr lang="es-MX" cap="none" dirty="0"/>
              <a:t>Cambiar la actitud de las personas, sea para crear un clima más satisfactorio entre ellas o para aumentarles la </a:t>
            </a:r>
            <a:r>
              <a:rPr lang="es-MX" cap="none" dirty="0" smtClean="0"/>
              <a:t>motivación. </a:t>
            </a:r>
            <a:endParaRPr lang="es-MX" cap="none" dirty="0"/>
          </a:p>
          <a:p>
            <a:endParaRPr lang="es-MX" dirty="0"/>
          </a:p>
        </p:txBody>
      </p:sp>
    </p:spTree>
    <p:extLst>
      <p:ext uri="{BB962C8B-B14F-4D97-AF65-F5344CB8AC3E}">
        <p14:creationId xmlns:p14="http://schemas.microsoft.com/office/powerpoint/2010/main" val="16920867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 dirty="0"/>
              <a:t>Fundamentos de la capacitación </a:t>
            </a:r>
            <a:endParaRPr lang="es-MX" dirty="0"/>
          </a:p>
        </p:txBody>
      </p:sp>
      <p:sp>
        <p:nvSpPr>
          <p:cNvPr id="3" name="Marcador de contenido 2"/>
          <p:cNvSpPr>
            <a:spLocks noGrp="1"/>
          </p:cNvSpPr>
          <p:nvPr>
            <p:ph sz="quarter" idx="4294967295"/>
          </p:nvPr>
        </p:nvSpPr>
        <p:spPr>
          <a:xfrm>
            <a:off x="914400" y="3000375"/>
            <a:ext cx="7772400" cy="2371725"/>
          </a:xfrm>
          <a:prstGeom prst="rect">
            <a:avLst/>
          </a:prstGeom>
        </p:spPr>
        <p:txBody>
          <a:bodyPr/>
          <a:lstStyle/>
          <a:p>
            <a:r>
              <a:rPr lang="es-MX" cap="none" dirty="0" smtClean="0"/>
              <a:t>Acrecentar la destreza y la habilidad de los empleados de una organización, comprende el área general de capacitación de personal, así como también el uso adecuado de promociones, transferencias y separaciones </a:t>
            </a:r>
            <a:endParaRPr lang="es-MX" cap="none" dirty="0"/>
          </a:p>
        </p:txBody>
      </p:sp>
    </p:spTree>
    <p:extLst>
      <p:ext uri="{BB962C8B-B14F-4D97-AF65-F5344CB8AC3E}">
        <p14:creationId xmlns:p14="http://schemas.microsoft.com/office/powerpoint/2010/main" val="28693611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r"/>
            <a:r>
              <a:rPr lang="es-ES" dirty="0"/>
              <a:t>Importancia </a:t>
            </a:r>
            <a:r>
              <a:rPr lang="es-ES" dirty="0" smtClean="0"/>
              <a:t>de la capacitación </a:t>
            </a:r>
            <a:endParaRPr lang="es-MX" dirty="0"/>
          </a:p>
        </p:txBody>
      </p:sp>
      <p:sp>
        <p:nvSpPr>
          <p:cNvPr id="3" name="Marcador de contenido 2"/>
          <p:cNvSpPr>
            <a:spLocks noGrp="1"/>
          </p:cNvSpPr>
          <p:nvPr>
            <p:ph sz="quarter" idx="4294967295"/>
          </p:nvPr>
        </p:nvSpPr>
        <p:spPr>
          <a:xfrm>
            <a:off x="914400" y="2520315"/>
            <a:ext cx="7772400" cy="2851785"/>
          </a:xfrm>
          <a:prstGeom prst="rect">
            <a:avLst/>
          </a:prstGeom>
        </p:spPr>
        <p:txBody>
          <a:bodyPr/>
          <a:lstStyle/>
          <a:p>
            <a:r>
              <a:rPr lang="es-MX" cap="none" dirty="0" smtClean="0"/>
              <a:t>La importancia de la capacitación de personal , no se puede subestimar </a:t>
            </a:r>
          </a:p>
          <a:p>
            <a:r>
              <a:rPr lang="es-MX" cap="none" dirty="0" smtClean="0"/>
              <a:t>Con frecuencia , los directivos lo considera un detalle que favorece en tiempos de buena economía , pero rápidamente se reduce cuando la economía es mala </a:t>
            </a:r>
            <a:endParaRPr lang="es-MX" cap="none" dirty="0"/>
          </a:p>
        </p:txBody>
      </p:sp>
    </p:spTree>
    <p:extLst>
      <p:ext uri="{BB962C8B-B14F-4D97-AF65-F5344CB8AC3E}">
        <p14:creationId xmlns:p14="http://schemas.microsoft.com/office/powerpoint/2010/main" val="39075297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dirty="0"/>
              <a:t>Determinación de las necesidades de capacitación </a:t>
            </a:r>
            <a:endParaRPr lang="es-MX" dirty="0"/>
          </a:p>
        </p:txBody>
      </p:sp>
      <p:sp>
        <p:nvSpPr>
          <p:cNvPr id="3" name="Marcador de contenido 2"/>
          <p:cNvSpPr>
            <a:spLocks noGrp="1"/>
          </p:cNvSpPr>
          <p:nvPr>
            <p:ph sz="quarter" idx="4294967295"/>
          </p:nvPr>
        </p:nvSpPr>
        <p:spPr>
          <a:xfrm>
            <a:off x="914400" y="2811780"/>
            <a:ext cx="7772400" cy="2560320"/>
          </a:xfrm>
          <a:prstGeom prst="rect">
            <a:avLst/>
          </a:prstGeom>
        </p:spPr>
        <p:txBody>
          <a:bodyPr/>
          <a:lstStyle/>
          <a:p>
            <a:pPr marL="0" indent="0"/>
            <a:r>
              <a:rPr lang="es-MX" dirty="0" smtClean="0"/>
              <a:t>  </a:t>
            </a:r>
            <a:r>
              <a:rPr lang="es-MX" cap="none" dirty="0" smtClean="0"/>
              <a:t>Es </a:t>
            </a:r>
            <a:r>
              <a:rPr lang="es-MX" cap="none" dirty="0"/>
              <a:t>la primera etapa de la capacitación y se reﬁere al diagnóstico preliminar que se precisa hacer.</a:t>
            </a:r>
          </a:p>
          <a:p>
            <a:pPr marL="0" indent="0">
              <a:buNone/>
            </a:pPr>
            <a:endParaRPr lang="es-MX" cap="none" dirty="0"/>
          </a:p>
          <a:p>
            <a:pPr marL="0" indent="0"/>
            <a:r>
              <a:rPr lang="es-MX" cap="none" dirty="0" smtClean="0"/>
              <a:t> Se </a:t>
            </a:r>
            <a:r>
              <a:rPr lang="es-MX" cap="none" dirty="0"/>
              <a:t>puede efectuar considerando tres niveles de análisis:</a:t>
            </a:r>
          </a:p>
          <a:p>
            <a:endParaRPr lang="es-MX" dirty="0"/>
          </a:p>
        </p:txBody>
      </p:sp>
    </p:spTree>
    <p:extLst>
      <p:ext uri="{BB962C8B-B14F-4D97-AF65-F5344CB8AC3E}">
        <p14:creationId xmlns:p14="http://schemas.microsoft.com/office/powerpoint/2010/main" val="9291679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5247861" y="4677434"/>
            <a:ext cx="3697356" cy="1014380"/>
          </a:xfrm>
          <a:prstGeom prst="rect">
            <a:avLst/>
          </a:prstGeom>
        </p:spPr>
        <p:txBody>
          <a:bodyPr wrap="square">
            <a:spAutoFit/>
          </a:bodyPr>
          <a:lstStyle/>
          <a:p>
            <a:pPr marL="214313" indent="-214313">
              <a:lnSpc>
                <a:spcPct val="107000"/>
              </a:lnSpc>
              <a:spcAft>
                <a:spcPts val="600"/>
              </a:spcAft>
              <a:buFont typeface="Wingdings" panose="05000000000000000000" pitchFamily="2" charset="2"/>
              <a:buChar char="v"/>
            </a:pPr>
            <a:r>
              <a:rPr lang="es-MX" sz="1400" dirty="0">
                <a:latin typeface="Calibri" panose="020F0502020204030204" pitchFamily="34" charset="0"/>
                <a:ea typeface="Calibri" panose="020F0502020204030204" pitchFamily="34" charset="0"/>
                <a:cs typeface="Times New Roman" panose="02020603050405020304" pitchFamily="18" charset="0"/>
              </a:rPr>
              <a:t>En cualquiera de los niveles las necesidades investigadas deben ser establecidas por orden de prioridad o de urgencia para su satisfacción y solución.</a:t>
            </a:r>
          </a:p>
        </p:txBody>
      </p:sp>
      <p:graphicFrame>
        <p:nvGraphicFramePr>
          <p:cNvPr id="6" name="Diagrama 5"/>
          <p:cNvGraphicFramePr/>
          <p:nvPr>
            <p:extLst>
              <p:ext uri="{D42A27DB-BD31-4B8C-83A1-F6EECF244321}">
                <p14:modId xmlns:p14="http://schemas.microsoft.com/office/powerpoint/2010/main" val="3265001831"/>
              </p:ext>
            </p:extLst>
          </p:nvPr>
        </p:nvGraphicFramePr>
        <p:xfrm>
          <a:off x="1766666" y="923094"/>
          <a:ext cx="6842762" cy="3669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04329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MX" dirty="0" smtClean="0"/>
              <a:t>Tipos de capacitación </a:t>
            </a:r>
            <a:endParaRPr lang="es-MX" dirty="0"/>
          </a:p>
        </p:txBody>
      </p:sp>
      <p:sp>
        <p:nvSpPr>
          <p:cNvPr id="3" name="2 Marcador de contenido"/>
          <p:cNvSpPr>
            <a:spLocks noGrp="1"/>
          </p:cNvSpPr>
          <p:nvPr>
            <p:ph sz="quarter" idx="4294967295"/>
          </p:nvPr>
        </p:nvSpPr>
        <p:spPr>
          <a:xfrm>
            <a:off x="914400" y="2537460"/>
            <a:ext cx="7772400" cy="2834640"/>
          </a:xfrm>
          <a:prstGeom prst="rect">
            <a:avLst/>
          </a:prstGeom>
        </p:spPr>
        <p:txBody>
          <a:bodyPr/>
          <a:lstStyle/>
          <a:p>
            <a:r>
              <a:rPr lang="es-MX" dirty="0" smtClean="0"/>
              <a:t>1) Capacitación para el trabajo</a:t>
            </a:r>
          </a:p>
          <a:p>
            <a:r>
              <a:rPr lang="es-MX" dirty="0" smtClean="0"/>
              <a:t>2) Capacitación en el trabajo </a:t>
            </a:r>
          </a:p>
          <a:p>
            <a:r>
              <a:rPr lang="es-MX" dirty="0" smtClean="0"/>
              <a:t>3) Desarrollo </a:t>
            </a:r>
            <a:endParaRPr lang="es-MX" dirty="0"/>
          </a:p>
        </p:txBody>
      </p:sp>
    </p:spTree>
    <p:extLst>
      <p:ext uri="{BB962C8B-B14F-4D97-AF65-F5344CB8AC3E}">
        <p14:creationId xmlns:p14="http://schemas.microsoft.com/office/powerpoint/2010/main" val="11500943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927279" y="1256789"/>
            <a:ext cx="7237927" cy="4801314"/>
          </a:xfrm>
          <a:prstGeom prst="rect">
            <a:avLst/>
          </a:prstGeom>
        </p:spPr>
        <p:txBody>
          <a:bodyPr wrap="square">
            <a:spAutoFit/>
          </a:bodyPr>
          <a:lstStyle/>
          <a:p>
            <a:pPr>
              <a:buFont typeface="Arial" panose="020B0604020202020204" pitchFamily="34" charset="0"/>
              <a:buChar char="•"/>
            </a:pPr>
            <a:r>
              <a:rPr lang="es-MX" b="1" dirty="0">
                <a:solidFill>
                  <a:srgbClr val="343E47"/>
                </a:solidFill>
                <a:latin typeface="Source Sans Pro"/>
              </a:rPr>
              <a:t>Capacitación para el trabajo</a:t>
            </a:r>
            <a:endParaRPr lang="es-MX" dirty="0">
              <a:solidFill>
                <a:srgbClr val="343E47"/>
              </a:solidFill>
              <a:latin typeface="Source Sans Pro"/>
            </a:endParaRPr>
          </a:p>
          <a:p>
            <a:r>
              <a:rPr lang="es-MX" dirty="0">
                <a:solidFill>
                  <a:srgbClr val="343E47"/>
                </a:solidFill>
                <a:latin typeface="Source Sans Pro"/>
              </a:rPr>
              <a:t>Va dirigida al trabajador que va a desempeñar </a:t>
            </a:r>
            <a:r>
              <a:rPr lang="es-MX" b="1" dirty="0">
                <a:solidFill>
                  <a:srgbClr val="343E47"/>
                </a:solidFill>
                <a:latin typeface="Source Sans Pro"/>
              </a:rPr>
              <a:t>una nueva actividad</a:t>
            </a:r>
            <a:r>
              <a:rPr lang="es-MX" dirty="0">
                <a:solidFill>
                  <a:srgbClr val="343E47"/>
                </a:solidFill>
                <a:latin typeface="Source Sans Pro"/>
              </a:rPr>
              <a:t>, ya sea por ser de reciente ingreso o por haber sido promovido o reubicado dentro de la misma empresa</a:t>
            </a:r>
            <a:r>
              <a:rPr lang="es-MX" dirty="0" smtClean="0">
                <a:solidFill>
                  <a:srgbClr val="343E47"/>
                </a:solidFill>
                <a:latin typeface="Source Sans Pro"/>
              </a:rPr>
              <a:t>.</a:t>
            </a:r>
          </a:p>
          <a:p>
            <a:endParaRPr lang="es-MX" dirty="0">
              <a:solidFill>
                <a:srgbClr val="343E47"/>
              </a:solidFill>
              <a:latin typeface="Source Sans Pro"/>
            </a:endParaRPr>
          </a:p>
          <a:p>
            <a:r>
              <a:rPr lang="es-MX" dirty="0">
                <a:solidFill>
                  <a:srgbClr val="343E47"/>
                </a:solidFill>
                <a:latin typeface="Source Sans Pro"/>
              </a:rPr>
              <a:t>Se divide a su vez en</a:t>
            </a:r>
            <a:r>
              <a:rPr lang="es-MX" dirty="0" smtClean="0">
                <a:solidFill>
                  <a:srgbClr val="343E47"/>
                </a:solidFill>
                <a:latin typeface="Source Sans Pro"/>
              </a:rPr>
              <a:t>:</a:t>
            </a:r>
          </a:p>
          <a:p>
            <a:endParaRPr lang="es-MX" dirty="0">
              <a:solidFill>
                <a:srgbClr val="343E47"/>
              </a:solidFill>
              <a:latin typeface="Source Sans Pro"/>
            </a:endParaRPr>
          </a:p>
          <a:p>
            <a:r>
              <a:rPr lang="es-MX" b="1" dirty="0">
                <a:solidFill>
                  <a:srgbClr val="343E47"/>
                </a:solidFill>
                <a:latin typeface="Source Sans Pro"/>
              </a:rPr>
              <a:t>Capacitación de </a:t>
            </a:r>
            <a:r>
              <a:rPr lang="es-MX" b="1" dirty="0" smtClean="0">
                <a:solidFill>
                  <a:srgbClr val="343E47"/>
                </a:solidFill>
                <a:latin typeface="Source Sans Pro"/>
              </a:rPr>
              <a:t>pre-ingreso</a:t>
            </a:r>
            <a:r>
              <a:rPr lang="es-MX" dirty="0">
                <a:solidFill>
                  <a:srgbClr val="343E47"/>
                </a:solidFill>
                <a:latin typeface="Source Sans Pro"/>
              </a:rPr>
              <a:t>. Se hace con fines de selección y busca brindar al nuevo personal los conocimientos, habilidades o destrezas que necesita para el desempeño de su puesto</a:t>
            </a:r>
            <a:r>
              <a:rPr lang="es-MX" dirty="0" smtClean="0">
                <a:solidFill>
                  <a:srgbClr val="343E47"/>
                </a:solidFill>
                <a:latin typeface="Source Sans Pro"/>
              </a:rPr>
              <a:t>.</a:t>
            </a:r>
          </a:p>
          <a:p>
            <a:endParaRPr lang="es-MX" dirty="0">
              <a:solidFill>
                <a:srgbClr val="343E47"/>
              </a:solidFill>
              <a:latin typeface="Source Sans Pro"/>
            </a:endParaRPr>
          </a:p>
          <a:p>
            <a:r>
              <a:rPr lang="es-MX" b="1" dirty="0">
                <a:solidFill>
                  <a:srgbClr val="343E47"/>
                </a:solidFill>
                <a:latin typeface="Source Sans Pro"/>
              </a:rPr>
              <a:t>Capacitación de </a:t>
            </a:r>
            <a:r>
              <a:rPr lang="es-MX" b="1" dirty="0" smtClean="0">
                <a:solidFill>
                  <a:srgbClr val="343E47"/>
                </a:solidFill>
                <a:latin typeface="Source Sans Pro"/>
              </a:rPr>
              <a:t>inducción</a:t>
            </a:r>
            <a:r>
              <a:rPr lang="es-MX" dirty="0" smtClean="0">
                <a:solidFill>
                  <a:srgbClr val="343E47"/>
                </a:solidFill>
                <a:latin typeface="Source Sans Pro"/>
              </a:rPr>
              <a:t>. Es </a:t>
            </a:r>
            <a:r>
              <a:rPr lang="es-MX" dirty="0">
                <a:solidFill>
                  <a:srgbClr val="343E47"/>
                </a:solidFill>
                <a:latin typeface="Source Sans Pro"/>
              </a:rPr>
              <a:t>una serie de actividades que ayudan a integrar al candidato a su puesto, a su grupo, a su jefe y a la empresa, en general</a:t>
            </a:r>
            <a:r>
              <a:rPr lang="es-MX" dirty="0" smtClean="0">
                <a:solidFill>
                  <a:srgbClr val="343E47"/>
                </a:solidFill>
                <a:latin typeface="Source Sans Pro"/>
              </a:rPr>
              <a:t>.</a:t>
            </a:r>
          </a:p>
          <a:p>
            <a:endParaRPr lang="es-MX" dirty="0">
              <a:solidFill>
                <a:srgbClr val="343E47"/>
              </a:solidFill>
              <a:latin typeface="Source Sans Pro"/>
            </a:endParaRPr>
          </a:p>
          <a:p>
            <a:pPr>
              <a:buFont typeface="Arial" panose="020B0604020202020204" pitchFamily="34" charset="0"/>
              <a:buChar char="•"/>
            </a:pPr>
            <a:r>
              <a:rPr lang="es-MX" b="1" dirty="0">
                <a:solidFill>
                  <a:srgbClr val="343E47"/>
                </a:solidFill>
                <a:latin typeface="Source Sans Pro"/>
              </a:rPr>
              <a:t>Capacitación promocional</a:t>
            </a:r>
            <a:r>
              <a:rPr lang="es-MX" dirty="0">
                <a:solidFill>
                  <a:srgbClr val="343E47"/>
                </a:solidFill>
                <a:latin typeface="Source Sans Pro"/>
              </a:rPr>
              <a:t>. Busca otorgar al trabajador la oportunidad de alcanzar puestos de mayor nivel jerárquico.</a:t>
            </a:r>
            <a:endParaRPr lang="es-MX" b="0" i="0" dirty="0">
              <a:solidFill>
                <a:srgbClr val="343E47"/>
              </a:solidFill>
              <a:effectLst/>
              <a:latin typeface="Source Sans Pro"/>
            </a:endParaRPr>
          </a:p>
        </p:txBody>
      </p:sp>
    </p:spTree>
    <p:extLst>
      <p:ext uri="{BB962C8B-B14F-4D97-AF65-F5344CB8AC3E}">
        <p14:creationId xmlns:p14="http://schemas.microsoft.com/office/powerpoint/2010/main" val="36041706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62884" y="1118701"/>
            <a:ext cx="7547019" cy="2308324"/>
          </a:xfrm>
          <a:prstGeom prst="rect">
            <a:avLst/>
          </a:prstGeom>
        </p:spPr>
        <p:txBody>
          <a:bodyPr wrap="square">
            <a:spAutoFit/>
          </a:bodyPr>
          <a:lstStyle/>
          <a:p>
            <a:r>
              <a:rPr lang="es-MX" b="1" dirty="0">
                <a:solidFill>
                  <a:srgbClr val="343E47"/>
                </a:solidFill>
                <a:latin typeface="Source Sans Pro"/>
              </a:rPr>
              <a:t>Capacitación en el trabajo</a:t>
            </a:r>
            <a:r>
              <a:rPr lang="es-MX" dirty="0">
                <a:solidFill>
                  <a:srgbClr val="343E47"/>
                </a:solidFill>
                <a:latin typeface="Source Sans Pro"/>
              </a:rPr>
              <a:t>. Es una serie de acciones encaminadas a desarrollar actividades y mejorar actitudes en los trabajadores. Se busca lograr la realización individual, al mismo tiempo que los objetivos de la empresa</a:t>
            </a:r>
            <a:r>
              <a:rPr lang="es-MX" dirty="0" smtClean="0">
                <a:solidFill>
                  <a:srgbClr val="343E47"/>
                </a:solidFill>
                <a:latin typeface="Source Sans Pro"/>
              </a:rPr>
              <a:t>. Busca </a:t>
            </a:r>
            <a:r>
              <a:rPr lang="es-MX" dirty="0">
                <a:solidFill>
                  <a:srgbClr val="343E47"/>
                </a:solidFill>
                <a:latin typeface="Source Sans Pro"/>
              </a:rPr>
              <a:t>el crecimiento integral de la persona y la expansión total de sus aptitudes y habilidades, todo esto con una visión de largo plazo. El desarrollo incluye la capacitación, pero busca principalmente la formación integral del individuo, la expresión total de su persona</a:t>
            </a:r>
            <a:endParaRPr lang="es-MX" dirty="0"/>
          </a:p>
        </p:txBody>
      </p:sp>
      <p:pic>
        <p:nvPicPr>
          <p:cNvPr id="3" name="Imagen 2"/>
          <p:cNvPicPr>
            <a:picLocks noChangeAspect="1"/>
          </p:cNvPicPr>
          <p:nvPr/>
        </p:nvPicPr>
        <p:blipFill>
          <a:blip r:embed="rId2"/>
          <a:stretch>
            <a:fillRect/>
          </a:stretch>
        </p:blipFill>
        <p:spPr>
          <a:xfrm>
            <a:off x="3849978" y="3811475"/>
            <a:ext cx="2628900" cy="1733550"/>
          </a:xfrm>
          <a:prstGeom prst="rect">
            <a:avLst/>
          </a:prstGeom>
        </p:spPr>
      </p:pic>
    </p:spTree>
    <p:extLst>
      <p:ext uri="{BB962C8B-B14F-4D97-AF65-F5344CB8AC3E}">
        <p14:creationId xmlns:p14="http://schemas.microsoft.com/office/powerpoint/2010/main" val="37409129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51773" y="988986"/>
            <a:ext cx="7514035" cy="1314449"/>
          </a:xfrm>
        </p:spPr>
        <p:txBody>
          <a:bodyPr/>
          <a:lstStyle/>
          <a:p>
            <a:r>
              <a:rPr lang="es-ES" dirty="0"/>
              <a:t>Proceso de la capacitación</a:t>
            </a:r>
            <a:endParaRPr lang="es-MX" dirty="0"/>
          </a:p>
        </p:txBody>
      </p:sp>
      <p:pic>
        <p:nvPicPr>
          <p:cNvPr id="6" name="Imagen 5"/>
          <p:cNvPicPr/>
          <p:nvPr/>
        </p:nvPicPr>
        <p:blipFill rotWithShape="1">
          <a:blip r:embed="rId2"/>
          <a:srcRect l="25792" t="32027" r="28005" b="20592"/>
          <a:stretch/>
        </p:blipFill>
        <p:spPr bwMode="auto">
          <a:xfrm>
            <a:off x="1787518" y="2383335"/>
            <a:ext cx="6082037" cy="324022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774888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Desarrollo</a:t>
            </a:r>
            <a:r>
              <a:rPr lang="es-ES" dirty="0" smtClean="0"/>
              <a:t> </a:t>
            </a:r>
            <a:endParaRPr lang="es-MX" dirty="0"/>
          </a:p>
        </p:txBody>
      </p:sp>
      <p:sp>
        <p:nvSpPr>
          <p:cNvPr id="4" name="Rectángulo 3"/>
          <p:cNvSpPr/>
          <p:nvPr/>
        </p:nvSpPr>
        <p:spPr>
          <a:xfrm>
            <a:off x="1120462" y="2068983"/>
            <a:ext cx="7338208" cy="3139321"/>
          </a:xfrm>
          <a:prstGeom prst="rect">
            <a:avLst/>
          </a:prstGeom>
        </p:spPr>
        <p:txBody>
          <a:bodyPr wrap="square">
            <a:spAutoFit/>
          </a:bodyPr>
          <a:lstStyle/>
          <a:p>
            <a:r>
              <a:rPr lang="es-MX" dirty="0" smtClean="0"/>
              <a:t>Proceso para desarrollar habilidades, actitudes, así como el crecimiento profesional de un trabajador con vista a ocupar nuevos cargos o actividad futura. Permite el crecimiento profesional, amplía los horizontes.</a:t>
            </a:r>
          </a:p>
          <a:p>
            <a:endParaRPr lang="es-MX" dirty="0"/>
          </a:p>
          <a:p>
            <a:r>
              <a:rPr lang="es-MX" dirty="0"/>
              <a:t>El </a:t>
            </a:r>
            <a:r>
              <a:rPr lang="es-MX" b="1" dirty="0"/>
              <a:t>desarrollo de los recursos humanos</a:t>
            </a:r>
            <a:r>
              <a:rPr lang="es-MX" dirty="0"/>
              <a:t> en una organización es el contexto de un proceso mediante el cual a los empleados de una organización se les ayuda , de una manera continua y planificada a</a:t>
            </a:r>
            <a:r>
              <a:rPr lang="es-MX" dirty="0" smtClean="0"/>
              <a:t>:</a:t>
            </a:r>
          </a:p>
          <a:p>
            <a:endParaRPr lang="es-MX" dirty="0"/>
          </a:p>
          <a:p>
            <a:pPr marL="285750" indent="-285750">
              <a:buFont typeface="Arial" panose="020B0604020202020204" pitchFamily="34" charset="0"/>
              <a:buChar char="•"/>
            </a:pPr>
            <a:r>
              <a:rPr lang="es-MX" dirty="0"/>
              <a:t>Adquirir o perfeccionar las capacidades necesarias para realizar varias funciones asociadas a sus actuales roles o futuros roles.</a:t>
            </a:r>
          </a:p>
          <a:p>
            <a:endParaRPr lang="es-MX" dirty="0"/>
          </a:p>
        </p:txBody>
      </p:sp>
      <p:pic>
        <p:nvPicPr>
          <p:cNvPr id="5" name="Imagen 4"/>
          <p:cNvPicPr>
            <a:picLocks noChangeAspect="1"/>
          </p:cNvPicPr>
          <p:nvPr/>
        </p:nvPicPr>
        <p:blipFill>
          <a:blip r:embed="rId2"/>
          <a:stretch>
            <a:fillRect/>
          </a:stretch>
        </p:blipFill>
        <p:spPr>
          <a:xfrm rot="616511">
            <a:off x="5615188" y="5104054"/>
            <a:ext cx="2047742" cy="1579912"/>
          </a:xfrm>
          <a:prstGeom prst="rect">
            <a:avLst/>
          </a:prstGeom>
        </p:spPr>
      </p:pic>
    </p:spTree>
    <p:extLst>
      <p:ext uri="{BB962C8B-B14F-4D97-AF65-F5344CB8AC3E}">
        <p14:creationId xmlns:p14="http://schemas.microsoft.com/office/powerpoint/2010/main" val="3217965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7588" y="937963"/>
            <a:ext cx="7620000" cy="1143000"/>
          </a:xfrm>
        </p:spPr>
        <p:txBody>
          <a:bodyPr>
            <a:normAutofit fontScale="90000"/>
          </a:bodyPr>
          <a:lstStyle/>
          <a:p>
            <a:pPr algn="ctr"/>
            <a:r>
              <a:rPr lang="es-MX" sz="4400" b="1" dirty="0" smtClean="0"/>
              <a:t>Introducción unidad de aprendizaje </a:t>
            </a:r>
            <a:endParaRPr lang="es-MX" sz="4400" b="1" dirty="0"/>
          </a:p>
        </p:txBody>
      </p:sp>
      <p:sp>
        <p:nvSpPr>
          <p:cNvPr id="4" name="Rectangle 3"/>
          <p:cNvSpPr txBox="1">
            <a:spLocks noChangeArrowheads="1"/>
          </p:cNvSpPr>
          <p:nvPr/>
        </p:nvSpPr>
        <p:spPr>
          <a:xfrm>
            <a:off x="643152" y="2641706"/>
            <a:ext cx="7848872" cy="2520280"/>
          </a:xfrm>
          <a:prstGeom prst="rect">
            <a:avLst/>
          </a:prstGeom>
          <a:solidFill>
            <a:srgbClr val="D8812A"/>
          </a:solidFill>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dk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dk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dk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dk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dk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dk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dk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dk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dk1"/>
                </a:solidFill>
                <a:latin typeface="+mn-lt"/>
                <a:ea typeface="+mn-ea"/>
                <a:cs typeface="+mn-cs"/>
              </a:defRPr>
            </a:lvl9pPr>
          </a:lstStyle>
          <a:p>
            <a:pPr marL="0" indent="0" algn="just">
              <a:buFont typeface="Arial" pitchFamily="34" charset="0"/>
              <a:buNone/>
            </a:pPr>
            <a:r>
              <a:rPr lang="es-MX" dirty="0" smtClean="0">
                <a:solidFill>
                  <a:schemeClr val="tx1"/>
                </a:solidFill>
              </a:rPr>
              <a:t>Esta unidad de aprendizaje permitirá que el alumno aplique los conocimientos de las diferentes fases de la administración de los recursos humanos, que les permita tener una perspectiva amplia de como funciona dicho departamento en una organización.</a:t>
            </a:r>
            <a:endParaRPr lang="en-US" dirty="0"/>
          </a:p>
        </p:txBody>
      </p:sp>
    </p:spTree>
    <p:extLst>
      <p:ext uri="{BB962C8B-B14F-4D97-AF65-F5344CB8AC3E}">
        <p14:creationId xmlns:p14="http://schemas.microsoft.com/office/powerpoint/2010/main" val="31817431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Desarrollo</a:t>
            </a:r>
            <a:r>
              <a:rPr lang="es-ES" dirty="0" smtClean="0"/>
              <a:t> </a:t>
            </a:r>
            <a:endParaRPr lang="es-MX" dirty="0"/>
          </a:p>
        </p:txBody>
      </p:sp>
      <p:sp>
        <p:nvSpPr>
          <p:cNvPr id="3" name="Rectángulo 2"/>
          <p:cNvSpPr/>
          <p:nvPr/>
        </p:nvSpPr>
        <p:spPr>
          <a:xfrm>
            <a:off x="940158" y="2136339"/>
            <a:ext cx="7353836" cy="2031325"/>
          </a:xfrm>
          <a:prstGeom prst="rect">
            <a:avLst/>
          </a:prstGeom>
        </p:spPr>
        <p:txBody>
          <a:bodyPr wrap="square">
            <a:spAutoFit/>
          </a:bodyPr>
          <a:lstStyle/>
          <a:p>
            <a:pPr>
              <a:buFont typeface="Arial" panose="020B0604020202020204" pitchFamily="34" charset="0"/>
              <a:buChar char="•"/>
            </a:pPr>
            <a:r>
              <a:rPr lang="es-MX" dirty="0"/>
              <a:t>Desarrollar sus capacidades generales como individuos y descubrir y explotar sus propios potenciales internos </a:t>
            </a:r>
            <a:r>
              <a:rPr lang="es-MX" dirty="0" smtClean="0"/>
              <a:t>con </a:t>
            </a:r>
            <a:r>
              <a:rPr lang="es-MX" dirty="0"/>
              <a:t>fines de desarrollo</a:t>
            </a:r>
            <a:r>
              <a:rPr lang="es-MX" dirty="0" smtClean="0"/>
              <a:t>.</a:t>
            </a:r>
          </a:p>
          <a:p>
            <a:pPr>
              <a:buFont typeface="Arial" panose="020B0604020202020204" pitchFamily="34" charset="0"/>
              <a:buChar char="•"/>
            </a:pPr>
            <a:endParaRPr lang="es-MX" dirty="0"/>
          </a:p>
          <a:p>
            <a:pPr>
              <a:buFont typeface="Arial" panose="020B0604020202020204" pitchFamily="34" charset="0"/>
              <a:buChar char="•"/>
            </a:pPr>
            <a:r>
              <a:rPr lang="es-MX" dirty="0"/>
              <a:t>Desarrollar una cultura </a:t>
            </a:r>
            <a:r>
              <a:rPr lang="es-MX" dirty="0" smtClean="0"/>
              <a:t>organizacional </a:t>
            </a:r>
            <a:r>
              <a:rPr lang="es-MX" dirty="0"/>
              <a:t>en el que las relaciones supervisor- subordinado, trabajo en equipo y la colaboración entre las subunidades sean fuertes y contribuyan al bienestar profesional, la motivación y el orgullo de los empleados.</a:t>
            </a:r>
            <a:endParaRPr lang="es-MX" dirty="0">
              <a:effectLst/>
            </a:endParaRPr>
          </a:p>
        </p:txBody>
      </p:sp>
      <p:pic>
        <p:nvPicPr>
          <p:cNvPr id="5" name="Imagen 4"/>
          <p:cNvPicPr>
            <a:picLocks noChangeAspect="1"/>
          </p:cNvPicPr>
          <p:nvPr/>
        </p:nvPicPr>
        <p:blipFill>
          <a:blip r:embed="rId2"/>
          <a:stretch>
            <a:fillRect/>
          </a:stretch>
        </p:blipFill>
        <p:spPr>
          <a:xfrm>
            <a:off x="5100033" y="4167664"/>
            <a:ext cx="2568396" cy="2355586"/>
          </a:xfrm>
          <a:prstGeom prst="rect">
            <a:avLst/>
          </a:prstGeom>
        </p:spPr>
      </p:pic>
    </p:spTree>
    <p:extLst>
      <p:ext uri="{BB962C8B-B14F-4D97-AF65-F5344CB8AC3E}">
        <p14:creationId xmlns:p14="http://schemas.microsoft.com/office/powerpoint/2010/main" val="42689805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altLang="es-MX" b="1" dirty="0" err="1" smtClean="0">
                <a:latin typeface="Arial Black" panose="020B0A04020102020204" pitchFamily="34" charset="0"/>
              </a:rPr>
              <a:t>CONCLUSIóN</a:t>
            </a:r>
            <a:r>
              <a:rPr lang="es-MX" altLang="es-MX" sz="2100" dirty="0">
                <a:latin typeface="Arial" panose="020B0604020202020204" pitchFamily="34" charset="0"/>
              </a:rPr>
              <a:t/>
            </a:r>
            <a:br>
              <a:rPr lang="es-MX" altLang="es-MX" sz="2100" dirty="0">
                <a:latin typeface="Arial" panose="020B0604020202020204" pitchFamily="34" charset="0"/>
              </a:rPr>
            </a:br>
            <a:endParaRPr lang="es-MX" dirty="0"/>
          </a:p>
        </p:txBody>
      </p:sp>
      <p:sp>
        <p:nvSpPr>
          <p:cNvPr id="3" name="Marcador de contenido 2"/>
          <p:cNvSpPr>
            <a:spLocks noGrp="1"/>
          </p:cNvSpPr>
          <p:nvPr>
            <p:ph sz="quarter" idx="13"/>
          </p:nvPr>
        </p:nvSpPr>
        <p:spPr/>
        <p:txBody>
          <a:bodyPr>
            <a:normAutofit lnSpcReduction="10000"/>
          </a:bodyPr>
          <a:lstStyle/>
          <a:p>
            <a:pPr marL="0" indent="0">
              <a:buNone/>
            </a:pPr>
            <a:r>
              <a:rPr lang="es-ES_tradnl" cap="none" dirty="0"/>
              <a:t>La Administración de </a:t>
            </a:r>
            <a:r>
              <a:rPr lang="es-ES_tradnl" cap="none" dirty="0" smtClean="0"/>
              <a:t>Recursos humanos </a:t>
            </a:r>
            <a:r>
              <a:rPr lang="es-ES_tradnl" cap="none" dirty="0"/>
              <a:t>busca compenetrar el recurso humano con el proceso productivo de la empresa, haciendo que éste último sea más eficaz como resultado de la selección y contratación de los mejores talentos </a:t>
            </a:r>
            <a:r>
              <a:rPr lang="es-ES_tradnl" cap="none" dirty="0" smtClean="0"/>
              <a:t>disponibles, así como en </a:t>
            </a:r>
            <a:r>
              <a:rPr lang="es-ES_tradnl" cap="none" dirty="0"/>
              <a:t>función </a:t>
            </a:r>
            <a:r>
              <a:rPr lang="es-ES_tradnl" cap="none" dirty="0" smtClean="0"/>
              <a:t>de la capacitación y el desarrollo.</a:t>
            </a:r>
            <a:endParaRPr lang="es-ES_tradnl" cap="none" dirty="0"/>
          </a:p>
          <a:p>
            <a:pPr marL="0" indent="0">
              <a:buNone/>
            </a:pPr>
            <a:r>
              <a:rPr lang="es-ES_tradnl" cap="none" dirty="0"/>
              <a:t>El </a:t>
            </a:r>
            <a:r>
              <a:rPr lang="es-ES_tradnl" cap="none" dirty="0" smtClean="0"/>
              <a:t>Departamento de Recursos Humanos </a:t>
            </a:r>
            <a:r>
              <a:rPr lang="es-ES_tradnl" cap="none" dirty="0"/>
              <a:t>de una empresa busca que las estrategias y políticas que usa cada departamento sean las mas adecuadas, y en todo caso funge como asesoría y consultaría de cada departamento. </a:t>
            </a:r>
            <a:endParaRPr lang="es-MX" cap="none" dirty="0"/>
          </a:p>
        </p:txBody>
      </p:sp>
    </p:spTree>
    <p:extLst>
      <p:ext uri="{BB962C8B-B14F-4D97-AF65-F5344CB8AC3E}">
        <p14:creationId xmlns:p14="http://schemas.microsoft.com/office/powerpoint/2010/main" val="15178473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r>
              <a:rPr lang="es-MX" dirty="0" smtClean="0"/>
              <a:t> </a:t>
            </a:r>
            <a:endParaRPr lang="es-ES" dirty="0"/>
          </a:p>
        </p:txBody>
      </p:sp>
      <p:sp>
        <p:nvSpPr>
          <p:cNvPr id="3" name="2 Marcador de contenido"/>
          <p:cNvSpPr>
            <a:spLocks noGrp="1"/>
          </p:cNvSpPr>
          <p:nvPr>
            <p:ph sz="quarter" idx="4294967295"/>
          </p:nvPr>
        </p:nvSpPr>
        <p:spPr>
          <a:xfrm>
            <a:off x="1096088" y="2395463"/>
            <a:ext cx="7514035" cy="3837843"/>
          </a:xfrm>
          <a:prstGeom prst="rect">
            <a:avLst/>
          </a:prstGeom>
        </p:spPr>
        <p:txBody>
          <a:bodyPr/>
          <a:lstStyle/>
          <a:p>
            <a:pPr>
              <a:buFont typeface="Wingdings" pitchFamily="2" charset="2"/>
              <a:buChar char="Ø"/>
            </a:pPr>
            <a:r>
              <a:rPr lang="es-MX" cap="none" dirty="0" smtClean="0"/>
              <a:t>Chiavenato, I. (2007). </a:t>
            </a:r>
            <a:r>
              <a:rPr lang="es-MX" i="1" cap="none" dirty="0" smtClean="0"/>
              <a:t>Administración de Recursos Humanos. (</a:t>
            </a:r>
            <a:r>
              <a:rPr lang="es-MX" cap="none" dirty="0" smtClean="0"/>
              <a:t>8ª. ed.). México: </a:t>
            </a:r>
            <a:r>
              <a:rPr lang="es-MX" cap="none" dirty="0" err="1" smtClean="0"/>
              <a:t>McGrawHill</a:t>
            </a:r>
            <a:endParaRPr lang="es-MX" cap="none" dirty="0" smtClean="0"/>
          </a:p>
          <a:p>
            <a:pPr>
              <a:buFont typeface="Wingdings" pitchFamily="2" charset="2"/>
              <a:buChar char="Ø"/>
            </a:pPr>
            <a:endParaRPr lang="es-MX" cap="none" dirty="0" smtClean="0"/>
          </a:p>
          <a:p>
            <a:pPr>
              <a:buFont typeface="Wingdings" pitchFamily="2" charset="2"/>
              <a:buChar char="Ø"/>
            </a:pPr>
            <a:r>
              <a:rPr lang="es-MX" cap="none" dirty="0" smtClean="0"/>
              <a:t>Rodríguez, J. ( 2000). </a:t>
            </a:r>
            <a:r>
              <a:rPr lang="es-MX" i="1" cap="none" dirty="0" smtClean="0"/>
              <a:t>Administración Moderna de personal . ( 5° ed.). </a:t>
            </a:r>
            <a:r>
              <a:rPr lang="es-MX" cap="none" dirty="0" smtClean="0"/>
              <a:t>México: ECAFSA  </a:t>
            </a:r>
            <a:endParaRPr lang="es-MX" i="1" cap="none" dirty="0" smtClean="0"/>
          </a:p>
          <a:p>
            <a:pPr marL="0" indent="0">
              <a:buNone/>
            </a:pPr>
            <a:endParaRPr lang="es-MX" dirty="0"/>
          </a:p>
          <a:p>
            <a:pPr marL="0" indent="0">
              <a:buNone/>
            </a:pPr>
            <a:endParaRPr lang="es-MX" dirty="0" smtClean="0"/>
          </a:p>
          <a:p>
            <a:pPr marL="0" indent="0">
              <a:buNone/>
            </a:pPr>
            <a:endParaRPr lang="es-ES" dirty="0"/>
          </a:p>
        </p:txBody>
      </p:sp>
    </p:spTree>
    <p:extLst>
      <p:ext uri="{BB962C8B-B14F-4D97-AF65-F5344CB8AC3E}">
        <p14:creationId xmlns:p14="http://schemas.microsoft.com/office/powerpoint/2010/main" val="3760837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4294967295"/>
          </p:nvPr>
        </p:nvSpPr>
        <p:spPr>
          <a:xfrm>
            <a:off x="457200" y="1600200"/>
            <a:ext cx="7620000" cy="4800600"/>
          </a:xfrm>
          <a:prstGeom prst="rect">
            <a:avLst/>
          </a:prstGeom>
        </p:spPr>
        <p:txBody>
          <a:bodyPr/>
          <a:lstStyle/>
          <a:p>
            <a:pPr marL="514350" indent="-514350" algn="just">
              <a:buAutoNum type="arabicPeriod"/>
            </a:pPr>
            <a:r>
              <a:rPr lang="es-MX" sz="2400" dirty="0"/>
              <a:t>Aplicar un enfoque sistémico </a:t>
            </a:r>
            <a:r>
              <a:rPr lang="es-MX" sz="2400" dirty="0" smtClean="0"/>
              <a:t>en el subsistema de capacitación y desarrollo</a:t>
            </a:r>
            <a:r>
              <a:rPr lang="es-MX" sz="2400" dirty="0" smtClean="0"/>
              <a:t>.</a:t>
            </a:r>
            <a:endParaRPr lang="es-MX" sz="2400" dirty="0"/>
          </a:p>
          <a:p>
            <a:pPr marL="514350" indent="-514350" algn="just">
              <a:buAutoNum type="arabicPeriod"/>
            </a:pPr>
            <a:r>
              <a:rPr lang="es-MX" sz="2400" dirty="0" smtClean="0"/>
              <a:t>Identificar y reconocer el papel estratégico de los recursos humanos dentro de la organización</a:t>
            </a:r>
            <a:r>
              <a:rPr lang="es-MX" sz="2400" dirty="0" smtClean="0"/>
              <a:t>.</a:t>
            </a:r>
          </a:p>
          <a:p>
            <a:pPr marL="514350" indent="-514350" algn="just">
              <a:buAutoNum type="arabicPeriod"/>
            </a:pPr>
            <a:r>
              <a:rPr lang="es-MX" sz="2400" dirty="0" smtClean="0"/>
              <a:t>Reconocer las funciones dentro de la gestión de recursos humanos.</a:t>
            </a:r>
            <a:endParaRPr lang="es-MX" sz="2400" dirty="0"/>
          </a:p>
          <a:p>
            <a:pPr marL="514350" indent="-514350" algn="just">
              <a:buAutoNum type="arabicPeriod"/>
            </a:pPr>
            <a:endParaRPr lang="es-MX" dirty="0"/>
          </a:p>
        </p:txBody>
      </p:sp>
      <p:sp>
        <p:nvSpPr>
          <p:cNvPr id="6" name="Rectangle 2"/>
          <p:cNvSpPr txBox="1">
            <a:spLocks noChangeArrowheads="1"/>
          </p:cNvSpPr>
          <p:nvPr/>
        </p:nvSpPr>
        <p:spPr>
          <a:xfrm>
            <a:off x="457200" y="520080"/>
            <a:ext cx="8229600" cy="1080120"/>
          </a:xfrm>
          <a:prstGeom prst="rect">
            <a:avLst/>
          </a:prstGeom>
          <a:solidFill>
            <a:srgbClr val="D8812A"/>
          </a:solidFill>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82500" lnSpcReduction="10000"/>
          </a:bodyPr>
          <a:lstStyle>
            <a:lvl1pPr algn="l" defTabSz="914400" rtl="0" eaLnBrk="1" latinLnBrk="0" hangingPunct="1">
              <a:spcBef>
                <a:spcPct val="0"/>
              </a:spcBef>
              <a:buNone/>
              <a:defRPr sz="4600" kern="1200" cap="none" spc="-100" baseline="0">
                <a:ln>
                  <a:noFill/>
                </a:ln>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dirty="0" smtClean="0"/>
              <a:t>2. Propósito de la unidad de competencia</a:t>
            </a:r>
            <a:endParaRPr lang="en-US" dirty="0"/>
          </a:p>
        </p:txBody>
      </p:sp>
    </p:spTree>
    <p:extLst>
      <p:ext uri="{BB962C8B-B14F-4D97-AF65-F5344CB8AC3E}">
        <p14:creationId xmlns:p14="http://schemas.microsoft.com/office/powerpoint/2010/main" val="683872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4675" y="2613436"/>
            <a:ext cx="3094135" cy="1092200"/>
          </a:xfrm>
        </p:spPr>
        <p:txBody>
          <a:bodyPr/>
          <a:lstStyle/>
          <a:p>
            <a:r>
              <a:rPr lang="es-MX" dirty="0" smtClean="0"/>
              <a:t>COMPETENCIA: </a:t>
            </a:r>
            <a:endParaRPr lang="es-MX" dirty="0"/>
          </a:p>
        </p:txBody>
      </p:sp>
      <p:sp>
        <p:nvSpPr>
          <p:cNvPr id="3" name="Marcador de contenido 2"/>
          <p:cNvSpPr>
            <a:spLocks noGrp="1"/>
          </p:cNvSpPr>
          <p:nvPr>
            <p:ph sz="quarter" idx="13"/>
          </p:nvPr>
        </p:nvSpPr>
        <p:spPr>
          <a:xfrm>
            <a:off x="355002" y="4084545"/>
            <a:ext cx="7757918" cy="1164515"/>
          </a:xfrm>
        </p:spPr>
        <p:txBody>
          <a:bodyPr>
            <a:normAutofit lnSpcReduction="10000"/>
          </a:bodyPr>
          <a:lstStyle/>
          <a:p>
            <a:r>
              <a:rPr lang="es-MX" dirty="0" smtClean="0"/>
              <a:t>A partir de los fundamentos conceptuales vistos en las unidades de aprendizaje anteriores, se ubicara el subsistema de Capacitación y Desarrollo desde el enfoque sistemático.</a:t>
            </a:r>
            <a:endParaRPr lang="es-MX" dirty="0"/>
          </a:p>
        </p:txBody>
      </p:sp>
      <p:pic>
        <p:nvPicPr>
          <p:cNvPr id="4" name="Picture 2" descr="I:\UNIVERSIDAD\ua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002" y="1290089"/>
            <a:ext cx="1004230" cy="9077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ángulo 4"/>
          <p:cNvSpPr/>
          <p:nvPr/>
        </p:nvSpPr>
        <p:spPr>
          <a:xfrm>
            <a:off x="1823944" y="1205271"/>
            <a:ext cx="7338933" cy="992579"/>
          </a:xfrm>
          <a:prstGeom prst="rect">
            <a:avLst/>
          </a:prstGeom>
          <a:noFill/>
        </p:spPr>
        <p:txBody>
          <a:bodyPr wrap="none" lIns="68580" tIns="34290" rIns="68580" bIns="3429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3000" b="1" dirty="0">
                <a:ln/>
                <a:solidFill>
                  <a:schemeClr val="accent3"/>
                </a:solidFill>
              </a:rPr>
              <a:t>Universidad Autónoma del Estado de México</a:t>
            </a:r>
          </a:p>
          <a:p>
            <a:pPr algn="ctr"/>
            <a:r>
              <a:rPr lang="es-ES" sz="3000" b="1" dirty="0">
                <a:ln/>
                <a:solidFill>
                  <a:schemeClr val="accent3"/>
                </a:solidFill>
              </a:rPr>
              <a:t>Centro universitario Valle de Teotihuacán</a:t>
            </a:r>
            <a:endParaRPr lang="es-ES" sz="3000" b="1" dirty="0">
              <a:ln/>
              <a:solidFill>
                <a:schemeClr val="accent3"/>
              </a:solidFill>
            </a:endParaRPr>
          </a:p>
        </p:txBody>
      </p:sp>
    </p:spTree>
    <p:extLst>
      <p:ext uri="{BB962C8B-B14F-4D97-AF65-F5344CB8AC3E}">
        <p14:creationId xmlns:p14="http://schemas.microsoft.com/office/powerpoint/2010/main" val="27099083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9177" y="732780"/>
            <a:ext cx="6599816" cy="774550"/>
          </a:xfrm>
        </p:spPr>
        <p:txBody>
          <a:bodyPr>
            <a:normAutofit fontScale="90000"/>
          </a:bodyPr>
          <a:lstStyle/>
          <a:p>
            <a:r>
              <a:rPr lang="es-MX" dirty="0"/>
              <a:t>3</a:t>
            </a:r>
            <a:r>
              <a:rPr lang="es-MX" dirty="0" smtClean="0"/>
              <a:t>. Administración </a:t>
            </a:r>
            <a:r>
              <a:rPr lang="es-MX" dirty="0"/>
              <a:t>de Recursos Humanos</a:t>
            </a:r>
            <a:r>
              <a:rPr lang="es-MX" dirty="0" smtClean="0"/>
              <a:t>.</a:t>
            </a:r>
            <a:endParaRPr lang="es-MX" dirty="0"/>
          </a:p>
        </p:txBody>
      </p:sp>
      <p:sp>
        <p:nvSpPr>
          <p:cNvPr id="3" name="Marcador de contenido 2"/>
          <p:cNvSpPr>
            <a:spLocks noGrp="1"/>
          </p:cNvSpPr>
          <p:nvPr>
            <p:ph sz="quarter" idx="13"/>
          </p:nvPr>
        </p:nvSpPr>
        <p:spPr>
          <a:xfrm>
            <a:off x="872650" y="1814643"/>
            <a:ext cx="7772870" cy="3424107"/>
          </a:xfrm>
        </p:spPr>
        <p:txBody>
          <a:bodyPr>
            <a:normAutofit fontScale="92500" lnSpcReduction="10000"/>
          </a:bodyPr>
          <a:lstStyle/>
          <a:p>
            <a:r>
              <a:rPr lang="es-MX" cap="none" dirty="0"/>
              <a:t>RECURSOS HUMANOS : </a:t>
            </a:r>
            <a:r>
              <a:rPr lang="es-MX" cap="none" dirty="0"/>
              <a:t>Es el </a:t>
            </a:r>
            <a:r>
              <a:rPr lang="es-MX" cap="none" dirty="0"/>
              <a:t>proceso</a:t>
            </a:r>
            <a:r>
              <a:rPr lang="es-MX" cap="none" dirty="0"/>
              <a:t> administrativo aplicado al acercamiento y conservación del esfuerzo, las experiencias, la </a:t>
            </a:r>
            <a:r>
              <a:rPr lang="es-MX" cap="none" dirty="0"/>
              <a:t>salud, </a:t>
            </a:r>
            <a:r>
              <a:rPr lang="es-MX" cap="none" dirty="0"/>
              <a:t>los conocimientos, las habilidades, etc., de los miembros de la </a:t>
            </a:r>
            <a:r>
              <a:rPr lang="es-MX" cap="none" dirty="0"/>
              <a:t>organización, </a:t>
            </a:r>
            <a:r>
              <a:rPr lang="es-MX" cap="none" dirty="0"/>
              <a:t>en beneficio del </a:t>
            </a:r>
            <a:r>
              <a:rPr lang="es-MX" cap="none" dirty="0"/>
              <a:t>individuo, </a:t>
            </a:r>
            <a:r>
              <a:rPr lang="es-MX" cap="none" dirty="0"/>
              <a:t>de la propia organización y del país en general</a:t>
            </a:r>
            <a:r>
              <a:rPr lang="es-MX" cap="none" dirty="0"/>
              <a:t>.</a:t>
            </a:r>
          </a:p>
          <a:p>
            <a:r>
              <a:rPr lang="es-MX" cap="none" dirty="0"/>
              <a:t>El </a:t>
            </a:r>
            <a:r>
              <a:rPr lang="es-MX" cap="none" dirty="0"/>
              <a:t>objetivo básico </a:t>
            </a:r>
            <a:r>
              <a:rPr lang="es-MX" cap="none" dirty="0"/>
              <a:t>que persigue la </a:t>
            </a:r>
            <a:r>
              <a:rPr lang="es-MX" cap="none" dirty="0"/>
              <a:t>función de </a:t>
            </a:r>
            <a:r>
              <a:rPr lang="es-MX" cap="none" dirty="0"/>
              <a:t>Recursos Humanos (</a:t>
            </a:r>
            <a:r>
              <a:rPr lang="es-MX" cap="none" dirty="0"/>
              <a:t>RR.HH.) </a:t>
            </a:r>
            <a:r>
              <a:rPr lang="es-MX" cap="none" dirty="0"/>
              <a:t>con estas tareas es alinear las </a:t>
            </a:r>
            <a:r>
              <a:rPr lang="es-MX" cap="none" dirty="0"/>
              <a:t>políticas</a:t>
            </a:r>
            <a:r>
              <a:rPr lang="es-MX" cap="none" dirty="0"/>
              <a:t> de </a:t>
            </a:r>
            <a:r>
              <a:rPr lang="es-MX" cap="none" dirty="0"/>
              <a:t>RR.HH. </a:t>
            </a:r>
            <a:r>
              <a:rPr lang="es-MX" cap="none" dirty="0"/>
              <a:t>con la </a:t>
            </a:r>
            <a:r>
              <a:rPr lang="es-MX" cap="none" dirty="0"/>
              <a:t>estrategia</a:t>
            </a:r>
            <a:r>
              <a:rPr lang="es-MX" cap="none" dirty="0"/>
              <a:t> de la organización, lo que permitirá implantar la estrategia a través de las personas.</a:t>
            </a:r>
            <a:r>
              <a:rPr lang="es-MX" dirty="0"/>
              <a:t/>
            </a:r>
            <a:br>
              <a:rPr lang="es-MX" dirty="0"/>
            </a:br>
            <a:r>
              <a:rPr lang="es-MX" dirty="0"/>
              <a:t/>
            </a:r>
            <a:br>
              <a:rPr lang="es-MX" dirty="0"/>
            </a:br>
            <a:endParaRPr lang="es-MX" dirty="0"/>
          </a:p>
        </p:txBody>
      </p:sp>
      <p:pic>
        <p:nvPicPr>
          <p:cNvPr id="4" name="Picture 3" descr="rrhh.jpg"/>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18919" y1="11176" x2="18919" y2="11176"/>
                        <a14:foregroundMark x1="39189" y1="11176" x2="39189" y2="11176"/>
                        <a14:foregroundMark x1="59459" y1="10588" x2="59459" y2="10588"/>
                        <a14:foregroundMark x1="78716" y1="10588" x2="78716" y2="10588"/>
                        <a14:foregroundMark x1="80743" y1="7647" x2="80743" y2="7647"/>
                        <a14:foregroundMark x1="77027" y1="5882" x2="77027" y2="5882"/>
                        <a14:foregroundMark x1="61149" y1="7059" x2="61149" y2="7059"/>
                        <a14:foregroundMark x1="57770" y1="5882" x2="57770" y2="5882"/>
                        <a14:foregroundMark x1="42568" y1="7647" x2="42568" y2="7647"/>
                        <a14:foregroundMark x1="36824" y1="7059" x2="36824" y2="7059"/>
                        <a14:foregroundMark x1="22973" y1="7647" x2="22973" y2="7647"/>
                        <a14:foregroundMark x1="17230" y1="4706" x2="17230" y2="4706"/>
                        <a14:backgroundMark x1="68919" y1="21765" x2="68919" y2="21765"/>
                        <a14:backgroundMark x1="52027" y1="14118" x2="52027" y2="14118"/>
                        <a14:backgroundMark x1="30743" y1="17059" x2="30743" y2="17059"/>
                        <a14:backgroundMark x1="46622" y1="7647" x2="46622" y2="7647"/>
                        <a14:backgroundMark x1="70270" y1="9412" x2="70270" y2="9412"/>
                        <a14:backgroundMark x1="28041" y1="11176" x2="28041" y2="11176"/>
                        <a14:backgroundMark x1="20946" y1="2941" x2="20946" y2="2941"/>
                      </a14:backgroundRemoval>
                    </a14:imgEffect>
                  </a14:imgLayer>
                </a14:imgProps>
              </a:ext>
              <a:ext uri="{28A0092B-C50C-407E-A947-70E740481C1C}">
                <a14:useLocalDpi xmlns:a14="http://schemas.microsoft.com/office/drawing/2010/main" val="0"/>
              </a:ext>
            </a:extLst>
          </a:blip>
          <a:stretch>
            <a:fillRect/>
          </a:stretch>
        </p:blipFill>
        <p:spPr>
          <a:xfrm>
            <a:off x="754829" y="5238750"/>
            <a:ext cx="2819400" cy="1619250"/>
          </a:xfrm>
          <a:prstGeom prst="rect">
            <a:avLst/>
          </a:prstGeom>
        </p:spPr>
      </p:pic>
    </p:spTree>
    <p:extLst>
      <p:ext uri="{BB962C8B-B14F-4D97-AF65-F5344CB8AC3E}">
        <p14:creationId xmlns:p14="http://schemas.microsoft.com/office/powerpoint/2010/main" val="3242948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514351" y="1363291"/>
            <a:ext cx="8230404" cy="3837360"/>
          </a:xfrm>
        </p:spPr>
        <p:txBody>
          <a:bodyPr>
            <a:normAutofit lnSpcReduction="10000"/>
          </a:bodyPr>
          <a:lstStyle/>
          <a:p>
            <a:r>
              <a:rPr lang="es-MX" cap="none" dirty="0"/>
              <a:t>Generalmente la función de Recursos Humanos está compuesta por áreas tales como </a:t>
            </a:r>
            <a:r>
              <a:rPr lang="es-MX" cap="none" dirty="0"/>
              <a:t>Reclutamiento</a:t>
            </a:r>
            <a:r>
              <a:rPr lang="es-MX" cap="none" dirty="0"/>
              <a:t> y </a:t>
            </a:r>
            <a:r>
              <a:rPr lang="es-MX" cap="none" dirty="0"/>
              <a:t>Selección, </a:t>
            </a:r>
            <a:r>
              <a:rPr lang="es-MX" cap="none" dirty="0"/>
              <a:t>Compensaciones y </a:t>
            </a:r>
            <a:r>
              <a:rPr lang="es-MX" cap="none" dirty="0" smtClean="0"/>
              <a:t>Beneficios</a:t>
            </a:r>
            <a:r>
              <a:rPr lang="es-MX" cap="none" dirty="0"/>
              <a:t>, </a:t>
            </a:r>
            <a:r>
              <a:rPr lang="es-MX" cap="none" dirty="0" smtClean="0"/>
              <a:t>Capacitación</a:t>
            </a:r>
            <a:r>
              <a:rPr lang="es-MX" cap="none" dirty="0"/>
              <a:t>,</a:t>
            </a:r>
            <a:r>
              <a:rPr lang="es-MX" cap="none" dirty="0"/>
              <a:t> </a:t>
            </a:r>
            <a:r>
              <a:rPr lang="es-MX" cap="none" dirty="0"/>
              <a:t>Desarrollo</a:t>
            </a:r>
            <a:r>
              <a:rPr lang="es-MX" cap="none" dirty="0"/>
              <a:t> y </a:t>
            </a:r>
            <a:r>
              <a:rPr lang="es-MX" cap="none" dirty="0"/>
              <a:t>Operaciones. </a:t>
            </a:r>
          </a:p>
          <a:p>
            <a:r>
              <a:rPr lang="es-MX" cap="none" dirty="0"/>
              <a:t>Dependiendo </a:t>
            </a:r>
            <a:r>
              <a:rPr lang="es-MX" cap="none" dirty="0"/>
              <a:t>de </a:t>
            </a:r>
            <a:r>
              <a:rPr lang="es-MX" cap="none" dirty="0"/>
              <a:t>la empresa</a:t>
            </a:r>
            <a:r>
              <a:rPr lang="es-MX" cap="none" dirty="0"/>
              <a:t> o institución donde la función de Recursos Humanos opere, pueden existir otros </a:t>
            </a:r>
            <a:r>
              <a:rPr lang="es-MX" cap="none" dirty="0"/>
              <a:t>grupos</a:t>
            </a:r>
            <a:r>
              <a:rPr lang="es-MX" cap="none" dirty="0"/>
              <a:t> que desempeñen distintas responsabilidades que pueden tener que ver con aspectos tales como la </a:t>
            </a:r>
            <a:r>
              <a:rPr lang="es-MX" cap="none" dirty="0"/>
              <a:t>administración</a:t>
            </a:r>
            <a:r>
              <a:rPr lang="es-MX" cap="none" dirty="0"/>
              <a:t> de la </a:t>
            </a:r>
            <a:r>
              <a:rPr lang="es-MX" cap="none" dirty="0"/>
              <a:t>nomina</a:t>
            </a:r>
            <a:r>
              <a:rPr lang="es-MX" cap="none" dirty="0"/>
              <a:t> de los empleados, el manejo de las relaciones con </a:t>
            </a:r>
            <a:r>
              <a:rPr lang="es-MX" cap="none" dirty="0"/>
              <a:t>sindicatos, </a:t>
            </a:r>
            <a:r>
              <a:rPr lang="es-MX" cap="none" dirty="0"/>
              <a:t>etc.</a:t>
            </a:r>
            <a:r>
              <a:rPr lang="es-MX" dirty="0"/>
              <a:t/>
            </a:r>
            <a:br>
              <a:rPr lang="es-MX" dirty="0"/>
            </a:br>
            <a:r>
              <a:rPr lang="es-MX" dirty="0"/>
              <a:t/>
            </a:r>
            <a:br>
              <a:rPr lang="es-MX" dirty="0"/>
            </a:br>
            <a:endParaRPr lang="es-MX" dirty="0"/>
          </a:p>
        </p:txBody>
      </p:sp>
      <p:pic>
        <p:nvPicPr>
          <p:cNvPr id="4" name="Imagen 3"/>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11454" y1="13063" x2="11454" y2="13063"/>
                        <a14:foregroundMark x1="83700" y1="50901" x2="83700" y2="50901"/>
                        <a14:foregroundMark x1="11454" y1="68468" x2="11454" y2="68468"/>
                        <a14:foregroundMark x1="17621" y1="54955" x2="17621" y2="54955"/>
                        <a14:foregroundMark x1="26872" y1="59459" x2="26872" y2="59459"/>
                        <a14:backgroundMark x1="26872" y1="69820" x2="26872" y2="69820"/>
                      </a14:backgroundRemoval>
                    </a14:imgEffect>
                  </a14:imgLayer>
                </a14:imgProps>
              </a:ext>
            </a:extLst>
          </a:blip>
          <a:stretch>
            <a:fillRect/>
          </a:stretch>
        </p:blipFill>
        <p:spPr>
          <a:xfrm>
            <a:off x="5818987" y="4223416"/>
            <a:ext cx="1998490" cy="1954470"/>
          </a:xfrm>
          <a:prstGeom prst="roundRect">
            <a:avLst>
              <a:gd name="adj" fmla="val 8594"/>
            </a:avLst>
          </a:prstGeom>
          <a:solidFill>
            <a:srgbClr val="FFFFFF">
              <a:shade val="85000"/>
            </a:srgbClr>
          </a:solidFill>
          <a:ln>
            <a:noFill/>
          </a:ln>
          <a:effectLst>
            <a:innerShdw blurRad="63500" dist="50800" dir="18900000">
              <a:prstClr val="black">
                <a:alpha val="50000"/>
              </a:prstClr>
            </a:innerShdw>
            <a:reflection blurRad="12700" stA="38000" endPos="28000" dist="5000" dir="5400000" sy="-100000" algn="bl" rotWithShape="0"/>
          </a:effectLst>
        </p:spPr>
      </p:pic>
    </p:spTree>
    <p:extLst>
      <p:ext uri="{BB962C8B-B14F-4D97-AF65-F5344CB8AC3E}">
        <p14:creationId xmlns:p14="http://schemas.microsoft.com/office/powerpoint/2010/main" val="14591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3"/>
          </p:nvPr>
        </p:nvSpPr>
        <p:spPr>
          <a:xfrm>
            <a:off x="720413" y="1135235"/>
            <a:ext cx="7598569" cy="3331320"/>
          </a:xfrm>
        </p:spPr>
        <p:txBody>
          <a:bodyPr>
            <a:normAutofit fontScale="25000" lnSpcReduction="20000"/>
          </a:bodyPr>
          <a:lstStyle/>
          <a:p>
            <a:pPr marL="0" indent="0">
              <a:buNone/>
            </a:pPr>
            <a:r>
              <a:rPr lang="es-MX" sz="8000" cap="none" dirty="0" smtClean="0"/>
              <a:t>Para</a:t>
            </a:r>
            <a:r>
              <a:rPr lang="es-MX" sz="8000" cap="none" dirty="0"/>
              <a:t> </a:t>
            </a:r>
            <a:r>
              <a:rPr lang="es-MX" sz="8000" cap="none" dirty="0" smtClean="0"/>
              <a:t>poder</a:t>
            </a:r>
            <a:r>
              <a:rPr lang="es-MX" sz="8000" cap="none" dirty="0"/>
              <a:t> ejecutar la estrategia de la organización es fundamental la administración de los Recursos humanos, para lo cual se deben considerar conceptos tales como:</a:t>
            </a:r>
          </a:p>
          <a:p>
            <a:r>
              <a:rPr lang="es-MX" sz="8000" cap="none" dirty="0"/>
              <a:t>Comunicación Organizacional</a:t>
            </a:r>
          </a:p>
          <a:p>
            <a:r>
              <a:rPr lang="es-MX" sz="8000" cap="none" dirty="0"/>
              <a:t>Liderazgo</a:t>
            </a:r>
          </a:p>
          <a:p>
            <a:r>
              <a:rPr lang="es-MX" sz="8000" cap="none" dirty="0"/>
              <a:t>Trabajo en Equipo</a:t>
            </a:r>
          </a:p>
          <a:p>
            <a:r>
              <a:rPr lang="es-MX" sz="8000" cap="none" dirty="0"/>
              <a:t>Negociación</a:t>
            </a:r>
          </a:p>
          <a:p>
            <a:r>
              <a:rPr lang="es-MX" sz="8000" cap="none" dirty="0"/>
              <a:t>Cultura</a:t>
            </a:r>
          </a:p>
          <a:p>
            <a:r>
              <a:rPr lang="es-MX" sz="8000" cap="none" dirty="0"/>
              <a:t>Sistema de Administración de Recursos Humanos</a:t>
            </a:r>
          </a:p>
          <a:p>
            <a:pPr marL="0" indent="0">
              <a:buNone/>
            </a:pPr>
            <a:r>
              <a:rPr lang="es-MX" dirty="0"/>
              <a:t/>
            </a:r>
            <a:br>
              <a:rPr lang="es-MX" dirty="0"/>
            </a:br>
            <a:r>
              <a:rPr lang="es-MX" dirty="0"/>
              <a:t/>
            </a:r>
            <a:br>
              <a:rPr lang="es-MX" dirty="0"/>
            </a:br>
            <a:endParaRPr lang="es-MX" dirty="0"/>
          </a:p>
        </p:txBody>
      </p:sp>
      <p:pic>
        <p:nvPicPr>
          <p:cNvPr id="5" name="Picture 4" descr="03pOcYztMtJAvR2PCancXIXXXL4j3HpexhjNOf_P3YmryPKwJ94QGRtDb3Sbc6KY.jpg"/>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backgroundMark x1="29252" y1="76792" x2="29252" y2="76792"/>
                        <a14:backgroundMark x1="29252" y1="76792" x2="29252" y2="76792"/>
                        <a14:backgroundMark x1="20068" y1="64846" x2="20068" y2="64846"/>
                        <a14:backgroundMark x1="44558" y1="72014" x2="44558" y2="72014"/>
                        <a14:backgroundMark x1="42177" y1="64164" x2="42177" y2="64164"/>
                      </a14:backgroundRemoval>
                    </a14:imgEffect>
                  </a14:imgLayer>
                </a14:imgProps>
              </a:ext>
              <a:ext uri="{28A0092B-C50C-407E-A947-70E740481C1C}">
                <a14:useLocalDpi xmlns:a14="http://schemas.microsoft.com/office/drawing/2010/main" val="0"/>
              </a:ext>
            </a:extLst>
          </a:blip>
          <a:stretch>
            <a:fillRect/>
          </a:stretch>
        </p:blipFill>
        <p:spPr>
          <a:xfrm>
            <a:off x="5933120" y="2903578"/>
            <a:ext cx="3498606" cy="3486706"/>
          </a:xfrm>
          <a:prstGeom prst="rect">
            <a:avLst/>
          </a:prstGeom>
        </p:spPr>
      </p:pic>
    </p:spTree>
    <p:extLst>
      <p:ext uri="{BB962C8B-B14F-4D97-AF65-F5344CB8AC3E}">
        <p14:creationId xmlns:p14="http://schemas.microsoft.com/office/powerpoint/2010/main" val="3064600947"/>
      </p:ext>
    </p:extLst>
  </p:cSld>
  <p:clrMapOvr>
    <a:masterClrMapping/>
  </p:clrMapOvr>
</p:sld>
</file>

<file path=ppt/theme/theme1.xml><?xml version="1.0" encoding="utf-8"?>
<a:theme xmlns:a="http://schemas.openxmlformats.org/drawingml/2006/main" name="Gota">
  <a:themeElements>
    <a:clrScheme name="Gota">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Got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t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TM04033925[[fn=Gota]]</Template>
  <TotalTime>1107</TotalTime>
  <Words>1627</Words>
  <Application>Microsoft Office PowerPoint</Application>
  <PresentationFormat>Presentación en pantalla (4:3)</PresentationFormat>
  <Paragraphs>150</Paragraphs>
  <Slides>42</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42</vt:i4>
      </vt:variant>
    </vt:vector>
  </HeadingPairs>
  <TitlesOfParts>
    <vt:vector size="50" baseType="lpstr">
      <vt:lpstr>Arial</vt:lpstr>
      <vt:lpstr>Arial Black</vt:lpstr>
      <vt:lpstr>Calibri</vt:lpstr>
      <vt:lpstr>Source Sans Pro</vt:lpstr>
      <vt:lpstr>Times New Roman</vt:lpstr>
      <vt:lpstr>Tw Cen MT</vt:lpstr>
      <vt:lpstr>Wingdings</vt:lpstr>
      <vt:lpstr>Gota</vt:lpstr>
      <vt:lpstr>Sistema Integral de Recursos humanos </vt:lpstr>
      <vt:lpstr>Presentación de PowerPoint</vt:lpstr>
      <vt:lpstr>Índice</vt:lpstr>
      <vt:lpstr>Introducción unidad de aprendizaje </vt:lpstr>
      <vt:lpstr>Presentación de PowerPoint</vt:lpstr>
      <vt:lpstr>COMPETENCIA: </vt:lpstr>
      <vt:lpstr>3. Administración de Recursos Humanos.</vt:lpstr>
      <vt:lpstr>Presentación de PowerPoint</vt:lpstr>
      <vt:lpstr>Presentación de PowerPoint</vt:lpstr>
      <vt:lpstr>Presentación de PowerPoint</vt:lpstr>
      <vt:lpstr>4.DEFINICIÓN DE ADMINISTRACIÓN DE RECURSOS HUMANOS </vt:lpstr>
      <vt:lpstr>Presentación de PowerPoint</vt:lpstr>
      <vt:lpstr>Presentación de PowerPoint</vt:lpstr>
      <vt:lpstr>5. Los recursos humanos Como elemento estratégico dentro de la organización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6. Función estratégica de la capacitación y desarrollo dentro del área de rr.hh. En la organización.</vt:lpstr>
      <vt:lpstr>Presentación de PowerPoint</vt:lpstr>
      <vt:lpstr>Presentación de PowerPoint</vt:lpstr>
      <vt:lpstr>Presentación de PowerPoint</vt:lpstr>
      <vt:lpstr>Capacitación </vt:lpstr>
      <vt:lpstr>Objetivos</vt:lpstr>
      <vt:lpstr>Fundamentos de la capacitación </vt:lpstr>
      <vt:lpstr>Importancia de la capacitación </vt:lpstr>
      <vt:lpstr>Determinación de las necesidades de capacitación </vt:lpstr>
      <vt:lpstr>Presentación de PowerPoint</vt:lpstr>
      <vt:lpstr>Tipos de capacitación </vt:lpstr>
      <vt:lpstr>Presentación de PowerPoint</vt:lpstr>
      <vt:lpstr>Presentación de PowerPoint</vt:lpstr>
      <vt:lpstr>Proceso de la capacitación</vt:lpstr>
      <vt:lpstr>Desarrollo </vt:lpstr>
      <vt:lpstr>Desarrollo </vt:lpstr>
      <vt:lpstr>CONCLUSIóN </vt:lpstr>
      <vt:lpstr>Bibliografía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Integral de Recursos humanos</dc:title>
  <dc:creator>PC3</dc:creator>
  <cp:lastModifiedBy>Liz</cp:lastModifiedBy>
  <cp:revision>47</cp:revision>
  <dcterms:created xsi:type="dcterms:W3CDTF">2016-06-20T19:57:52Z</dcterms:created>
  <dcterms:modified xsi:type="dcterms:W3CDTF">2016-10-08T18:57:43Z</dcterms:modified>
</cp:coreProperties>
</file>