
<file path=[Content_Types].xml><?xml version="1.0" encoding="utf-8"?>
<Types xmlns="http://schemas.openxmlformats.org/package/2006/content-types">
  <Default Extension="png" ContentType="image/png"/>
  <Default Extension="tmp"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87" r:id="rId2"/>
    <p:sldId id="288" r:id="rId3"/>
    <p:sldId id="291" r:id="rId4"/>
    <p:sldId id="289" r:id="rId5"/>
    <p:sldId id="290" r:id="rId6"/>
    <p:sldId id="292" r:id="rId7"/>
    <p:sldId id="293" r:id="rId8"/>
    <p:sldId id="294" r:id="rId9"/>
    <p:sldId id="256" r:id="rId10"/>
    <p:sldId id="260" r:id="rId11"/>
    <p:sldId id="263" r:id="rId12"/>
    <p:sldId id="257" r:id="rId13"/>
    <p:sldId id="264" r:id="rId14"/>
    <p:sldId id="258" r:id="rId15"/>
    <p:sldId id="259" r:id="rId16"/>
    <p:sldId id="265" r:id="rId17"/>
    <p:sldId id="282" r:id="rId18"/>
    <p:sldId id="299" r:id="rId19"/>
    <p:sldId id="284" r:id="rId20"/>
    <p:sldId id="285" r:id="rId21"/>
    <p:sldId id="286" r:id="rId22"/>
    <p:sldId id="261"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1" r:id="rId38"/>
    <p:sldId id="280" r:id="rId39"/>
    <p:sldId id="298" r:id="rId40"/>
    <p:sldId id="297" r:id="rId41"/>
    <p:sldId id="296" r:id="rId42"/>
    <p:sldId id="295" r:id="rId43"/>
    <p:sldId id="262"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985" autoAdjust="0"/>
    <p:restoredTop sz="94660"/>
  </p:normalViewPr>
  <p:slideViewPr>
    <p:cSldViewPr snapToGrid="0">
      <p:cViewPr varScale="1">
        <p:scale>
          <a:sx n="40" d="100"/>
          <a:sy n="40" d="100"/>
        </p:scale>
        <p:origin x="60" y="6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CB6DFEC2-9BDE-4247-ABD7-F09A328F66B9}" type="datetimeFigureOut">
              <a:rPr lang="es-MX" smtClean="0"/>
              <a:t>10/10/2016</a:t>
            </a:fld>
            <a:endParaRPr lang="es-MX"/>
          </a:p>
        </p:txBody>
      </p:sp>
      <p:sp>
        <p:nvSpPr>
          <p:cNvPr id="5" name="Footer Placeholder 4"/>
          <p:cNvSpPr>
            <a:spLocks noGrp="1"/>
          </p:cNvSpPr>
          <p:nvPr>
            <p:ph type="ftr" sz="quarter" idx="11"/>
          </p:nvPr>
        </p:nvSpPr>
        <p:spPr>
          <a:xfrm>
            <a:off x="1876424" y="5410201"/>
            <a:ext cx="5124886" cy="365125"/>
          </a:xfrm>
        </p:spPr>
        <p:txBody>
          <a:bodyPr/>
          <a:lstStyle/>
          <a:p>
            <a:endParaRPr lang="es-MX"/>
          </a:p>
        </p:txBody>
      </p:sp>
      <p:sp>
        <p:nvSpPr>
          <p:cNvPr id="6" name="Slide Number Placeholder 5"/>
          <p:cNvSpPr>
            <a:spLocks noGrp="1"/>
          </p:cNvSpPr>
          <p:nvPr>
            <p:ph type="sldNum" sz="quarter" idx="12"/>
          </p:nvPr>
        </p:nvSpPr>
        <p:spPr>
          <a:xfrm>
            <a:off x="9896911" y="5410199"/>
            <a:ext cx="771089" cy="365125"/>
          </a:xfrm>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341461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823264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1851183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52792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2637893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CB6DFEC2-9BDE-4247-ABD7-F09A328F66B9}"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519891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CB6DFEC2-9BDE-4247-ABD7-F09A328F66B9}"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999294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6DFEC2-9BDE-4247-ABD7-F09A328F66B9}"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1260780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6DFEC2-9BDE-4247-ABD7-F09A328F66B9}"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1198194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6DFEC2-9BDE-4247-ABD7-F09A328F66B9}"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2608888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6DFEC2-9BDE-4247-ABD7-F09A328F66B9}"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026280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842375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B6DFEC2-9BDE-4247-ABD7-F09A328F66B9}"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2189540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B6DFEC2-9BDE-4247-ABD7-F09A328F66B9}"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191512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DFEC2-9BDE-4247-ABD7-F09A328F66B9}"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2944338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3722953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6DFEC2-9BDE-4247-ABD7-F09A328F66B9}"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576E203-A8F5-4913-B486-E04A9629377C}" type="slidenum">
              <a:rPr lang="es-MX" smtClean="0"/>
              <a:t>‹Nº›</a:t>
            </a:fld>
            <a:endParaRPr lang="es-MX"/>
          </a:p>
        </p:txBody>
      </p:sp>
    </p:spTree>
    <p:extLst>
      <p:ext uri="{BB962C8B-B14F-4D97-AF65-F5344CB8AC3E}">
        <p14:creationId xmlns:p14="http://schemas.microsoft.com/office/powerpoint/2010/main" val="1977792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B6DFEC2-9BDE-4247-ABD7-F09A328F66B9}" type="datetimeFigureOut">
              <a:rPr lang="es-MX" smtClean="0"/>
              <a:t>10/10/2016</a:t>
            </a:fld>
            <a:endParaRPr lang="es-MX"/>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576E203-A8F5-4913-B486-E04A9629377C}" type="slidenum">
              <a:rPr lang="es-MX" smtClean="0"/>
              <a:t>‹Nº›</a:t>
            </a:fld>
            <a:endParaRPr lang="es-MX"/>
          </a:p>
        </p:txBody>
      </p:sp>
    </p:spTree>
    <p:extLst>
      <p:ext uri="{BB962C8B-B14F-4D97-AF65-F5344CB8AC3E}">
        <p14:creationId xmlns:p14="http://schemas.microsoft.com/office/powerpoint/2010/main" val="2868739979"/>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2.xml"/><Relationship Id="rId5" Type="http://schemas.openxmlformats.org/officeDocument/2006/relationships/image" Target="../media/image19.tmp"/><Relationship Id="rId4" Type="http://schemas.openxmlformats.org/officeDocument/2006/relationships/image" Target="../media/image18.tmp"/></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8.xml"/><Relationship Id="rId3" Type="http://schemas.openxmlformats.org/officeDocument/2006/relationships/slide" Target="slide4.xml"/><Relationship Id="rId7" Type="http://schemas.openxmlformats.org/officeDocument/2006/relationships/slide" Target="slide9.xml"/><Relationship Id="rId12" Type="http://schemas.openxmlformats.org/officeDocument/2006/relationships/slide" Target="slide19.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7.xml"/><Relationship Id="rId5" Type="http://schemas.openxmlformats.org/officeDocument/2006/relationships/slide" Target="slide7.xml"/><Relationship Id="rId15" Type="http://schemas.openxmlformats.org/officeDocument/2006/relationships/slide" Target="slide42.xml"/><Relationship Id="rId10" Type="http://schemas.openxmlformats.org/officeDocument/2006/relationships/slide" Target="slide14.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40.xml"/></Relationships>
</file>

<file path=ppt/slides/_rels/slide20.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p:nvPr/>
        </p:nvSpPr>
        <p:spPr>
          <a:xfrm>
            <a:off x="1037493" y="2524320"/>
            <a:ext cx="10357338" cy="3600986"/>
          </a:xfrm>
          <a:prstGeom prst="rect">
            <a:avLst/>
          </a:prstGeom>
          <a:noFill/>
        </p:spPr>
        <p:txBody>
          <a:bodyPr wrap="square" rtlCol="0">
            <a:spAutoFit/>
          </a:bodyPr>
          <a:lstStyle/>
          <a:p>
            <a:pPr algn="ctr"/>
            <a:r>
              <a:rPr lang="es-ES" sz="2800" dirty="0" smtClean="0">
                <a:solidFill>
                  <a:schemeClr val="bg1"/>
                </a:solidFill>
                <a:effectLst>
                  <a:outerShdw blurRad="38100" dist="38100" dir="2700000" algn="tl">
                    <a:srgbClr val="000000">
                      <a:alpha val="43137"/>
                    </a:srgbClr>
                  </a:outerShdw>
                </a:effectLst>
              </a:rPr>
              <a:t>Programa de Estudios por Competencias </a:t>
            </a:r>
            <a:r>
              <a:rPr lang="es-ES_tradnl" sz="2800" dirty="0" smtClean="0">
                <a:solidFill>
                  <a:schemeClr val="bg1"/>
                </a:solidFill>
                <a:effectLst>
                  <a:outerShdw blurRad="38100" dist="38100" dir="2700000" algn="tl">
                    <a:srgbClr val="000000">
                      <a:alpha val="43137"/>
                    </a:srgbClr>
                  </a:outerShdw>
                </a:effectLst>
              </a:rPr>
              <a:t>“Estructuras de Datos”</a:t>
            </a:r>
          </a:p>
          <a:p>
            <a:pPr algn="ctr"/>
            <a:r>
              <a:rPr lang="es-ES_tradnl" sz="2000" dirty="0" smtClean="0">
                <a:solidFill>
                  <a:schemeClr val="bg1"/>
                </a:solidFill>
                <a:effectLst>
                  <a:outerShdw blurRad="38100" dist="38100" dir="2700000" algn="tl">
                    <a:srgbClr val="000000">
                      <a:alpha val="43137"/>
                    </a:srgbClr>
                  </a:outerShdw>
                </a:effectLst>
              </a:rPr>
              <a:t>Programa educativo: “Ingeniería en computación”</a:t>
            </a:r>
          </a:p>
          <a:p>
            <a:pPr algn="ctr"/>
            <a:endParaRPr lang="es-ES_tradnl" sz="2000" dirty="0" smtClean="0">
              <a:solidFill>
                <a:schemeClr val="bg1"/>
              </a:solidFill>
              <a:effectLst>
                <a:outerShdw blurRad="38100" dist="38100" dir="2700000" algn="tl">
                  <a:srgbClr val="000000">
                    <a:alpha val="43137"/>
                  </a:srgbClr>
                </a:outerShdw>
              </a:effectLst>
            </a:endParaRPr>
          </a:p>
          <a:p>
            <a:pPr algn="ctr"/>
            <a:r>
              <a:rPr lang="es-ES_tradnl" sz="2000" dirty="0" smtClean="0">
                <a:solidFill>
                  <a:schemeClr val="bg1"/>
                </a:solidFill>
                <a:effectLst>
                  <a:outerShdw blurRad="38100" dist="38100" dir="2700000" algn="tl">
                    <a:srgbClr val="000000">
                      <a:alpha val="43137"/>
                    </a:srgbClr>
                  </a:outerShdw>
                </a:effectLst>
              </a:rPr>
              <a:t>Área de docencia:  Programación e Ingeniería de Software</a:t>
            </a:r>
          </a:p>
          <a:p>
            <a:pPr algn="ctr"/>
            <a:r>
              <a:rPr lang="es-ES_tradnl" sz="2000" dirty="0" smtClean="0">
                <a:solidFill>
                  <a:schemeClr val="bg1"/>
                </a:solidFill>
                <a:effectLst>
                  <a:outerShdw blurRad="38100" dist="38100" dir="2700000" algn="tl">
                    <a:srgbClr val="000000">
                      <a:alpha val="43137"/>
                    </a:srgbClr>
                  </a:outerShdw>
                </a:effectLst>
              </a:rPr>
              <a:t>Créditos: 8.</a:t>
            </a:r>
          </a:p>
          <a:p>
            <a:pPr algn="ctr"/>
            <a:r>
              <a:rPr lang="es-ES_tradnl" sz="2000" dirty="0" smtClean="0">
                <a:solidFill>
                  <a:schemeClr val="bg1"/>
                </a:solidFill>
                <a:effectLst>
                  <a:outerShdw blurRad="38100" dist="38100" dir="2700000" algn="tl">
                    <a:srgbClr val="000000">
                      <a:alpha val="43137"/>
                    </a:srgbClr>
                  </a:outerShdw>
                </a:effectLst>
              </a:rPr>
              <a:t>Semestre 2016-B</a:t>
            </a:r>
          </a:p>
          <a:p>
            <a:pPr algn="ctr"/>
            <a:r>
              <a:rPr lang="es-ES_tradnl" sz="2000" dirty="0" smtClean="0">
                <a:solidFill>
                  <a:schemeClr val="bg1"/>
                </a:solidFill>
                <a:effectLst>
                  <a:outerShdw blurRad="38100" dist="38100" dir="2700000" algn="tl">
                    <a:srgbClr val="000000">
                      <a:alpha val="43137"/>
                    </a:srgbClr>
                  </a:outerShdw>
                </a:effectLst>
              </a:rPr>
              <a:t>Tema: Unidad 3. Árboles Binarios de Búsqueda.</a:t>
            </a:r>
          </a:p>
          <a:p>
            <a:pPr algn="ctr"/>
            <a:r>
              <a:rPr lang="es-ES_tradnl" sz="3200" b="1" u="sng" dirty="0" smtClean="0">
                <a:solidFill>
                  <a:schemeClr val="bg1"/>
                </a:solidFill>
                <a:effectLst>
                  <a:outerShdw blurRad="38100" dist="38100" dir="2700000" algn="tl">
                    <a:srgbClr val="000000">
                      <a:alpha val="43137"/>
                    </a:srgbClr>
                  </a:outerShdw>
                </a:effectLst>
              </a:rPr>
              <a:t>Selección directa “Heapsort”</a:t>
            </a:r>
          </a:p>
          <a:p>
            <a:pPr algn="ctr"/>
            <a:endParaRPr lang="es-ES_tradnl" sz="2000" dirty="0" smtClean="0">
              <a:solidFill>
                <a:schemeClr val="bg1"/>
              </a:solidFill>
              <a:effectLst>
                <a:outerShdw blurRad="38100" dist="38100" dir="2700000" algn="tl">
                  <a:srgbClr val="000000">
                    <a:alpha val="43137"/>
                  </a:srgbClr>
                </a:outerShdw>
              </a:effectLst>
            </a:endParaRPr>
          </a:p>
          <a:p>
            <a:pPr algn="ctr"/>
            <a:r>
              <a:rPr lang="es-ES_tradnl" sz="2000" smtClean="0">
                <a:solidFill>
                  <a:schemeClr val="bg1"/>
                </a:solidFill>
                <a:effectLst>
                  <a:outerShdw blurRad="38100" dist="38100" dir="2700000" algn="tl">
                    <a:srgbClr val="000000">
                      <a:alpha val="43137"/>
                    </a:srgbClr>
                  </a:outerShdw>
                </a:effectLst>
              </a:rPr>
              <a:t>Autora: </a:t>
            </a:r>
            <a:r>
              <a:rPr lang="es-ES_tradnl" sz="2000" dirty="0" smtClean="0">
                <a:solidFill>
                  <a:schemeClr val="bg1"/>
                </a:solidFill>
                <a:effectLst>
                  <a:outerShdw blurRad="38100" dist="38100" dir="2700000" algn="tl">
                    <a:srgbClr val="000000">
                      <a:alpha val="43137"/>
                    </a:srgbClr>
                  </a:outerShdw>
                </a:effectLst>
              </a:rPr>
              <a:t>Dra. Ana Luisa Ramírez Roja.</a:t>
            </a:r>
            <a:r>
              <a:rPr lang="es-ES" sz="2800" dirty="0" smtClean="0">
                <a:solidFill>
                  <a:schemeClr val="bg1"/>
                </a:solidFill>
                <a:effectLst>
                  <a:outerShdw blurRad="38100" dist="38100" dir="2700000" algn="tl">
                    <a:srgbClr val="000000">
                      <a:alpha val="43137"/>
                    </a:srgbClr>
                  </a:outerShdw>
                </a:effectLst>
              </a:rPr>
              <a:t> </a:t>
            </a:r>
            <a:endParaRPr lang="es-MX" sz="2800" dirty="0">
              <a:solidFill>
                <a:schemeClr val="bg1"/>
              </a:solidFill>
              <a:effectLst>
                <a:outerShdw blurRad="38100" dist="38100" dir="2700000" algn="tl">
                  <a:srgbClr val="000000">
                    <a:alpha val="43137"/>
                  </a:srgbClr>
                </a:outerShdw>
              </a:effectLst>
            </a:endParaRPr>
          </a:p>
        </p:txBody>
      </p:sp>
      <p:pic>
        <p:nvPicPr>
          <p:cNvPr id="3" name="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7493" y="229784"/>
            <a:ext cx="2701013" cy="270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uadroTexto 3"/>
          <p:cNvSpPr txBox="1"/>
          <p:nvPr/>
        </p:nvSpPr>
        <p:spPr>
          <a:xfrm>
            <a:off x="3603424" y="745583"/>
            <a:ext cx="7263246" cy="830997"/>
          </a:xfrm>
          <a:prstGeom prst="rect">
            <a:avLst/>
          </a:prstGeom>
          <a:noFill/>
        </p:spPr>
        <p:txBody>
          <a:bodyPr wrap="square" rtlCol="0">
            <a:spAutoFit/>
          </a:bodyPr>
          <a:lstStyle/>
          <a:p>
            <a:r>
              <a:rPr lang="es-MX" sz="2400" dirty="0" smtClean="0">
                <a:solidFill>
                  <a:schemeClr val="bg1"/>
                </a:solidFill>
              </a:rPr>
              <a:t>Universidad Autónoma del Estado de México</a:t>
            </a:r>
          </a:p>
          <a:p>
            <a:r>
              <a:rPr lang="es-MX" sz="2400" dirty="0" smtClean="0">
                <a:solidFill>
                  <a:schemeClr val="bg1"/>
                </a:solidFill>
              </a:rPr>
              <a:t>Centro Universitario UAEM Ecatepec </a:t>
            </a:r>
            <a:endParaRPr lang="es-MX" sz="2400" dirty="0">
              <a:solidFill>
                <a:schemeClr val="bg1"/>
              </a:solidFill>
            </a:endParaRPr>
          </a:p>
        </p:txBody>
      </p:sp>
      <p:pic>
        <p:nvPicPr>
          <p:cNvPr id="5" name="Picture 3"/>
          <p:cNvPicPr>
            <a:picLocks noChangeAspect="1" noChangeArrowheads="1"/>
          </p:cNvPicPr>
          <p:nvPr/>
        </p:nvPicPr>
        <p:blipFill>
          <a:blip r:embed="rId3" cstate="print"/>
          <a:srcRect/>
          <a:stretch>
            <a:fillRect/>
          </a:stretch>
        </p:blipFill>
        <p:spPr bwMode="auto">
          <a:xfrm>
            <a:off x="9408065" y="650692"/>
            <a:ext cx="1889251" cy="17787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1355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0352" y="348062"/>
            <a:ext cx="4860143" cy="1478570"/>
          </a:xfrm>
        </p:spPr>
        <p:txBody>
          <a:bodyPr>
            <a:normAutofit/>
          </a:bodyPr>
          <a:lstStyle/>
          <a:p>
            <a:r>
              <a:rPr lang="es-MX" sz="3200" b="1" dirty="0">
                <a:solidFill>
                  <a:schemeClr val="bg1"/>
                </a:solidFill>
                <a:latin typeface="+mn-lt"/>
                <a:ea typeface="+mn-ea"/>
                <a:cs typeface="+mn-cs"/>
              </a:rPr>
              <a:t>ANTECEDENTES…</a:t>
            </a:r>
          </a:p>
        </p:txBody>
      </p:sp>
      <p:sp>
        <p:nvSpPr>
          <p:cNvPr id="3" name="Marcador de contenido 2"/>
          <p:cNvSpPr>
            <a:spLocks noGrp="1"/>
          </p:cNvSpPr>
          <p:nvPr>
            <p:ph idx="1"/>
          </p:nvPr>
        </p:nvSpPr>
        <p:spPr>
          <a:xfrm>
            <a:off x="1141412" y="1826632"/>
            <a:ext cx="9905999" cy="4059013"/>
          </a:xfrm>
        </p:spPr>
        <p:txBody>
          <a:bodyPr>
            <a:noAutofit/>
          </a:bodyPr>
          <a:lstStyle/>
          <a:p>
            <a:pPr marL="571500" indent="-571500">
              <a:lnSpc>
                <a:spcPct val="90000"/>
              </a:lnSpc>
              <a:spcBef>
                <a:spcPct val="0"/>
              </a:spcBef>
              <a:buFont typeface="Wingdings" panose="05000000000000000000" pitchFamily="2" charset="2"/>
              <a:buChar char="Ø"/>
            </a:pPr>
            <a:r>
              <a:rPr lang="es-MX" sz="3200" dirty="0" err="1" smtClean="0">
                <a:solidFill>
                  <a:schemeClr val="bg1"/>
                </a:solidFill>
                <a:ea typeface="Batang" panose="02030600000101010101" pitchFamily="18" charset="-127"/>
              </a:rPr>
              <a:t>Heapsort</a:t>
            </a:r>
            <a:r>
              <a:rPr lang="es-MX" sz="3200" dirty="0" smtClean="0">
                <a:solidFill>
                  <a:schemeClr val="bg1"/>
                </a:solidFill>
                <a:ea typeface="Batang" panose="02030600000101010101" pitchFamily="18" charset="-127"/>
              </a:rPr>
              <a:t> de Williams (1964).</a:t>
            </a:r>
          </a:p>
          <a:p>
            <a:pPr marL="571500" indent="-571500">
              <a:lnSpc>
                <a:spcPct val="90000"/>
              </a:lnSpc>
              <a:spcBef>
                <a:spcPct val="0"/>
              </a:spcBef>
              <a:buFont typeface="Wingdings" panose="05000000000000000000" pitchFamily="2" charset="2"/>
              <a:buChar char="Ø"/>
            </a:pPr>
            <a:endParaRPr lang="es-MX" sz="3200" cap="all" dirty="0" smtClean="0">
              <a:solidFill>
                <a:schemeClr val="bg1"/>
              </a:solidFill>
              <a:ea typeface="Batang" panose="02030600000101010101" pitchFamily="18" charset="-127"/>
            </a:endParaRPr>
          </a:p>
          <a:p>
            <a:pPr marL="571500" indent="-571500">
              <a:lnSpc>
                <a:spcPct val="90000"/>
              </a:lnSpc>
              <a:spcBef>
                <a:spcPct val="0"/>
              </a:spcBef>
              <a:buFont typeface="Wingdings" panose="05000000000000000000" pitchFamily="2" charset="2"/>
              <a:buChar char="Ø"/>
            </a:pPr>
            <a:r>
              <a:rPr lang="es-MX" sz="3200" dirty="0" smtClean="0">
                <a:solidFill>
                  <a:schemeClr val="bg1"/>
                </a:solidFill>
                <a:ea typeface="Batang" panose="02030600000101010101" pitchFamily="18" charset="-127"/>
              </a:rPr>
              <a:t>Nace como una sofisticación de selección directa.</a:t>
            </a:r>
          </a:p>
          <a:p>
            <a:pPr marL="571500" indent="-571500">
              <a:lnSpc>
                <a:spcPct val="90000"/>
              </a:lnSpc>
              <a:spcBef>
                <a:spcPct val="0"/>
              </a:spcBef>
              <a:buFont typeface="Wingdings" panose="05000000000000000000" pitchFamily="2" charset="2"/>
              <a:buChar char="Ø"/>
            </a:pPr>
            <a:endParaRPr lang="es-MX" sz="3200" cap="all" dirty="0" smtClean="0">
              <a:solidFill>
                <a:schemeClr val="bg1"/>
              </a:solidFill>
              <a:ea typeface="Batang" panose="02030600000101010101" pitchFamily="18" charset="-127"/>
            </a:endParaRPr>
          </a:p>
          <a:p>
            <a:pPr marL="571500" indent="-571500">
              <a:lnSpc>
                <a:spcPct val="90000"/>
              </a:lnSpc>
              <a:spcBef>
                <a:spcPct val="0"/>
              </a:spcBef>
              <a:buFont typeface="Wingdings" panose="05000000000000000000" pitchFamily="2" charset="2"/>
              <a:buChar char="Ø"/>
            </a:pPr>
            <a:r>
              <a:rPr lang="es-MX" sz="3200" dirty="0" smtClean="0">
                <a:solidFill>
                  <a:schemeClr val="bg1"/>
                </a:solidFill>
                <a:ea typeface="Batang" panose="02030600000101010101" pitchFamily="18" charset="-127"/>
              </a:rPr>
              <a:t>La idea sigue siendo la misma (buscar en la zona desordenada e insertar en la ordenada), pero con una mejora sustancial en el proceso de búsqueda de la zona desordenada. </a:t>
            </a:r>
            <a:endParaRPr lang="es-MX" sz="3200" dirty="0">
              <a:solidFill>
                <a:schemeClr val="bg1"/>
              </a:solidFill>
              <a:ea typeface="Batang" panose="02030600000101010101" pitchFamily="18" charset="-127"/>
            </a:endParaRPr>
          </a:p>
        </p:txBody>
      </p:sp>
    </p:spTree>
    <p:extLst>
      <p:ext uri="{BB962C8B-B14F-4D97-AF65-F5344CB8AC3E}">
        <p14:creationId xmlns:p14="http://schemas.microsoft.com/office/powerpoint/2010/main" val="294567513"/>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63385" y="1081824"/>
            <a:ext cx="9604665" cy="2279562"/>
          </a:xfrm>
        </p:spPr>
        <p:txBody>
          <a:bodyPr>
            <a:noAutofit/>
          </a:bodyPr>
          <a:lstStyle/>
          <a:p>
            <a:pPr marL="0" indent="0">
              <a:buNone/>
            </a:pPr>
            <a:endParaRPr lang="es-MX" b="1" dirty="0">
              <a:ln w="9525">
                <a:solidFill>
                  <a:schemeClr val="bg1"/>
                </a:solidFill>
                <a:prstDash val="solid"/>
              </a:ln>
              <a:effectLst>
                <a:outerShdw blurRad="12700" dist="38100" dir="2700000" algn="tl" rotWithShape="0">
                  <a:schemeClr val="bg1">
                    <a:lumMod val="50000"/>
                  </a:schemeClr>
                </a:outerShdw>
              </a:effectLst>
            </a:endParaRPr>
          </a:p>
          <a:p>
            <a:pPr algn="just"/>
            <a:r>
              <a:rPr lang="es-MX" sz="3600" dirty="0">
                <a:solidFill>
                  <a:schemeClr val="bg1"/>
                </a:solidFill>
                <a:ea typeface="Batang" panose="02030600000101010101" pitchFamily="18" charset="-127"/>
              </a:rPr>
              <a:t>El algoritmo emplea una estructura especial denominada montículo (“heap” en inglés, de ahí el nombre del algoritmo).</a:t>
            </a:r>
          </a:p>
          <a:p>
            <a:endParaRPr lang="es-MX" dirty="0"/>
          </a:p>
        </p:txBody>
      </p:sp>
      <p:pic>
        <p:nvPicPr>
          <p:cNvPr id="2050" name="Picture 2" descr="http://pier.guillen.com.mx/algorithms/03-ordenacion/03.4-heapsor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8582" y="3894786"/>
            <a:ext cx="6034269" cy="21985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ítulo 1"/>
          <p:cNvSpPr>
            <a:spLocks noGrp="1"/>
          </p:cNvSpPr>
          <p:nvPr>
            <p:ph type="title"/>
          </p:nvPr>
        </p:nvSpPr>
        <p:spPr>
          <a:xfrm>
            <a:off x="1141412" y="399577"/>
            <a:ext cx="4396503" cy="1478570"/>
          </a:xfrm>
        </p:spPr>
        <p:txBody>
          <a:bodyPr>
            <a:normAutofit/>
          </a:bodyPr>
          <a:lstStyle/>
          <a:p>
            <a:r>
              <a:rPr lang="es-MX" cap="none" dirty="0" smtClean="0">
                <a:solidFill>
                  <a:schemeClr val="bg1"/>
                </a:solidFill>
                <a:latin typeface="+mn-lt"/>
                <a:ea typeface="Batang" panose="02030600000101010101" pitchFamily="18" charset="-127"/>
                <a:cs typeface="+mn-cs"/>
              </a:rPr>
              <a:t>Definición</a:t>
            </a:r>
            <a:endParaRPr lang="es-MX" cap="none" dirty="0">
              <a:solidFill>
                <a:schemeClr val="bg1"/>
              </a:solidFill>
              <a:latin typeface="+mn-lt"/>
              <a:ea typeface="Batang" panose="02030600000101010101" pitchFamily="18" charset="-127"/>
              <a:cs typeface="+mn-cs"/>
            </a:endParaRPr>
          </a:p>
        </p:txBody>
      </p:sp>
    </p:spTree>
    <p:extLst>
      <p:ext uri="{BB962C8B-B14F-4D97-AF65-F5344CB8AC3E}">
        <p14:creationId xmlns:p14="http://schemas.microsoft.com/office/powerpoint/2010/main" val="2806819237"/>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2" y="399577"/>
            <a:ext cx="4396503" cy="1478570"/>
          </a:xfrm>
        </p:spPr>
        <p:txBody>
          <a:bodyPr>
            <a:normAutofit/>
          </a:bodyPr>
          <a:lstStyle/>
          <a:p>
            <a:r>
              <a:rPr lang="es-MX" cap="none" dirty="0" smtClean="0">
                <a:solidFill>
                  <a:schemeClr val="bg1"/>
                </a:solidFill>
                <a:latin typeface="+mn-lt"/>
                <a:ea typeface="Batang" panose="02030600000101010101" pitchFamily="18" charset="-127"/>
                <a:cs typeface="+mn-cs"/>
              </a:rPr>
              <a:t>Definición…</a:t>
            </a:r>
            <a:endParaRPr lang="es-MX" cap="none" dirty="0">
              <a:solidFill>
                <a:schemeClr val="bg1"/>
              </a:solidFill>
              <a:latin typeface="+mn-lt"/>
              <a:ea typeface="Batang" panose="02030600000101010101" pitchFamily="18" charset="-127"/>
              <a:cs typeface="+mn-cs"/>
            </a:endParaRPr>
          </a:p>
        </p:txBody>
      </p:sp>
      <p:sp>
        <p:nvSpPr>
          <p:cNvPr id="3" name="Marcador de contenido 2"/>
          <p:cNvSpPr>
            <a:spLocks noGrp="1"/>
          </p:cNvSpPr>
          <p:nvPr>
            <p:ph idx="1"/>
          </p:nvPr>
        </p:nvSpPr>
        <p:spPr>
          <a:xfrm>
            <a:off x="1141412" y="1878147"/>
            <a:ext cx="9905999" cy="4059014"/>
          </a:xfrm>
        </p:spPr>
        <p:txBody>
          <a:bodyPr>
            <a:normAutofit fontScale="85000" lnSpcReduction="10000"/>
          </a:bodyPr>
          <a:lstStyle/>
          <a:p>
            <a:pPr algn="just"/>
            <a:r>
              <a:rPr lang="es-MX" sz="3200" dirty="0">
                <a:solidFill>
                  <a:schemeClr val="bg1"/>
                </a:solidFill>
                <a:ea typeface="Batang" panose="02030600000101010101" pitchFamily="18" charset="-127"/>
              </a:rPr>
              <a:t>Está basado en el uso de un tipo especial de árbol binario (llamado apilamiento) para estructurar el proceso de ordenamiento. </a:t>
            </a:r>
          </a:p>
          <a:p>
            <a:pPr algn="just"/>
            <a:endParaRPr lang="es-MX" sz="3200" dirty="0">
              <a:solidFill>
                <a:schemeClr val="bg1"/>
              </a:solidFill>
              <a:ea typeface="Batang" panose="02030600000101010101" pitchFamily="18" charset="-127"/>
            </a:endParaRPr>
          </a:p>
          <a:p>
            <a:pPr algn="just"/>
            <a:r>
              <a:rPr lang="es-MX" sz="3200" dirty="0">
                <a:solidFill>
                  <a:schemeClr val="bg1"/>
                </a:solidFill>
                <a:ea typeface="Batang" panose="02030600000101010101" pitchFamily="18" charset="-127"/>
              </a:rPr>
              <a:t>La estructura de ramificación del árbol conserva el número de comparaciones necesarias en: </a:t>
            </a:r>
          </a:p>
          <a:p>
            <a:pPr marL="0" indent="0" algn="just">
              <a:buNone/>
            </a:pPr>
            <a:endParaRPr lang="es-MX" sz="3200" dirty="0">
              <a:solidFill>
                <a:schemeClr val="bg1"/>
              </a:solidFill>
              <a:ea typeface="Batang" panose="02030600000101010101" pitchFamily="18" charset="-127"/>
            </a:endParaRPr>
          </a:p>
          <a:p>
            <a:pPr algn="just"/>
            <a:r>
              <a:rPr lang="es-MX" sz="3200" dirty="0">
                <a:solidFill>
                  <a:schemeClr val="bg1"/>
                </a:solidFill>
                <a:ea typeface="Batang" panose="02030600000101010101" pitchFamily="18" charset="-127"/>
              </a:rPr>
              <a:t>O(n log n).</a:t>
            </a:r>
          </a:p>
          <a:p>
            <a:pPr algn="just"/>
            <a:endParaRPr lang="es-MX" dirty="0"/>
          </a:p>
        </p:txBody>
      </p:sp>
    </p:spTree>
    <p:extLst>
      <p:ext uri="{BB962C8B-B14F-4D97-AF65-F5344CB8AC3E}">
        <p14:creationId xmlns:p14="http://schemas.microsoft.com/office/powerpoint/2010/main" val="761203483"/>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8686" y="1554029"/>
            <a:ext cx="9905999" cy="1369476"/>
          </a:xfrm>
        </p:spPr>
        <p:txBody>
          <a:bodyPr>
            <a:noAutofit/>
          </a:bodyPr>
          <a:lstStyle/>
          <a:p>
            <a:pPr algn="just"/>
            <a:r>
              <a:rPr lang="es-MX" sz="2700" dirty="0">
                <a:solidFill>
                  <a:schemeClr val="bg1"/>
                </a:solidFill>
                <a:ea typeface="Batang" panose="02030600000101010101" pitchFamily="18" charset="-127"/>
              </a:rPr>
              <a:t>Consiste en ordenar en un montículo y luego extraer del nodo que queda como raíz en sucesivas iteraciones obteniendo el conjunto ordenado.</a:t>
            </a:r>
          </a:p>
        </p:txBody>
      </p:sp>
      <p:pic>
        <p:nvPicPr>
          <p:cNvPr id="3074" name="Picture 2" descr="Insertarelemmonticu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110" y="3668803"/>
            <a:ext cx="6153150" cy="2152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861720"/>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1870" y="283667"/>
            <a:ext cx="5813179" cy="1478570"/>
          </a:xfrm>
        </p:spPr>
        <p:txBody>
          <a:bodyPr>
            <a:normAutofit/>
          </a:bodyPr>
          <a:lstStyle/>
          <a:p>
            <a:pPr algn="just">
              <a:lnSpc>
                <a:spcPct val="110000"/>
              </a:lnSpc>
              <a:spcBef>
                <a:spcPts val="1000"/>
              </a:spcBef>
              <a:buSzPct val="125000"/>
            </a:pPr>
            <a:r>
              <a:rPr lang="es-MX" sz="3200" dirty="0">
                <a:solidFill>
                  <a:schemeClr val="bg1"/>
                </a:solidFill>
                <a:latin typeface="+mn-lt"/>
                <a:ea typeface="Batang" panose="02030600000101010101" pitchFamily="18" charset="-127"/>
                <a:cs typeface="+mn-cs"/>
              </a:rPr>
              <a:t>CARACTERÍSTICAS…</a:t>
            </a:r>
          </a:p>
        </p:txBody>
      </p:sp>
      <p:sp>
        <p:nvSpPr>
          <p:cNvPr id="3" name="Marcador de contenido 2"/>
          <p:cNvSpPr>
            <a:spLocks noGrp="1"/>
          </p:cNvSpPr>
          <p:nvPr>
            <p:ph idx="1"/>
          </p:nvPr>
        </p:nvSpPr>
        <p:spPr>
          <a:xfrm>
            <a:off x="781050" y="1927827"/>
            <a:ext cx="10877549" cy="4368106"/>
          </a:xfrm>
        </p:spPr>
        <p:txBody>
          <a:bodyPr>
            <a:normAutofit fontScale="92500" lnSpcReduction="10000"/>
          </a:bodyPr>
          <a:lstStyle/>
          <a:p>
            <a:pPr algn="just">
              <a:lnSpc>
                <a:spcPct val="130000"/>
              </a:lnSpc>
            </a:pPr>
            <a:r>
              <a:rPr lang="es-MX" sz="2700" dirty="0">
                <a:solidFill>
                  <a:schemeClr val="bg1"/>
                </a:solidFill>
                <a:ea typeface="Batang" panose="02030600000101010101" pitchFamily="18" charset="-127"/>
              </a:rPr>
              <a:t>Es un algoritmo que se construye utilizando las propiedades de los montículos binarios.</a:t>
            </a:r>
          </a:p>
          <a:p>
            <a:pPr algn="just">
              <a:lnSpc>
                <a:spcPct val="130000"/>
              </a:lnSpc>
            </a:pPr>
            <a:endParaRPr lang="es-MX" sz="1300" dirty="0">
              <a:solidFill>
                <a:schemeClr val="bg1"/>
              </a:solidFill>
              <a:ea typeface="Batang" panose="02030600000101010101" pitchFamily="18" charset="-127"/>
            </a:endParaRPr>
          </a:p>
          <a:p>
            <a:pPr algn="just">
              <a:lnSpc>
                <a:spcPct val="130000"/>
              </a:lnSpc>
            </a:pPr>
            <a:r>
              <a:rPr lang="es-MX" sz="2700" dirty="0">
                <a:solidFill>
                  <a:schemeClr val="bg1"/>
                </a:solidFill>
                <a:ea typeface="Batang" panose="02030600000101010101" pitchFamily="18" charset="-127"/>
              </a:rPr>
              <a:t>El orden de ejecución para el peor caso es O(</a:t>
            </a:r>
            <a:r>
              <a:rPr lang="es-MX" sz="2700" dirty="0" err="1">
                <a:solidFill>
                  <a:schemeClr val="bg1"/>
                </a:solidFill>
                <a:ea typeface="Batang" panose="02030600000101010101" pitchFamily="18" charset="-127"/>
              </a:rPr>
              <a:t>N·log</a:t>
            </a:r>
            <a:r>
              <a:rPr lang="es-MX" sz="2700" dirty="0">
                <a:solidFill>
                  <a:schemeClr val="bg1"/>
                </a:solidFill>
                <a:ea typeface="Batang" panose="02030600000101010101" pitchFamily="18" charset="-127"/>
              </a:rPr>
              <a:t>(N)), siendo N el tamaño de la entrada.</a:t>
            </a:r>
          </a:p>
          <a:p>
            <a:pPr algn="just">
              <a:lnSpc>
                <a:spcPct val="130000"/>
              </a:lnSpc>
            </a:pPr>
            <a:endParaRPr lang="es-MX" sz="1500" dirty="0">
              <a:solidFill>
                <a:schemeClr val="bg1"/>
              </a:solidFill>
              <a:ea typeface="Batang" panose="02030600000101010101" pitchFamily="18" charset="-127"/>
            </a:endParaRPr>
          </a:p>
          <a:p>
            <a:pPr algn="just">
              <a:lnSpc>
                <a:spcPct val="130000"/>
              </a:lnSpc>
            </a:pPr>
            <a:r>
              <a:rPr lang="es-MX" sz="2700" dirty="0">
                <a:solidFill>
                  <a:schemeClr val="bg1"/>
                </a:solidFill>
                <a:ea typeface="Batang" panose="02030600000101010101" pitchFamily="18" charset="-127"/>
              </a:rPr>
              <a:t>Teóricamente es más rápido que los algoritmos de ordenación vistos hasta este momento, en la práctica es más lento que el algoritmo de ordenación de Shell utilizando la secuencia de incrementos de Sedgewick.</a:t>
            </a:r>
          </a:p>
          <a:p>
            <a:pPr algn="just"/>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stretch>
            <a:fillRect/>
          </a:stretch>
        </p:blipFill>
        <p:spPr>
          <a:xfrm>
            <a:off x="8013638" y="157010"/>
            <a:ext cx="2975261" cy="1904167"/>
          </a:xfrm>
          <a:prstGeom prst="rect">
            <a:avLst/>
          </a:prstGeom>
        </p:spPr>
      </p:pic>
    </p:spTree>
    <p:extLst>
      <p:ext uri="{BB962C8B-B14F-4D97-AF65-F5344CB8AC3E}">
        <p14:creationId xmlns:p14="http://schemas.microsoft.com/office/powerpoint/2010/main" val="2287807217"/>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9013" y="485167"/>
            <a:ext cx="6354091" cy="1478570"/>
          </a:xfrm>
        </p:spPr>
        <p:txBody>
          <a:bodyPr>
            <a:normAutofit/>
          </a:bodyPr>
          <a:lstStyle/>
          <a:p>
            <a:r>
              <a:rPr lang="es-MX" sz="4000" b="1" dirty="0">
                <a:solidFill>
                  <a:schemeClr val="bg1"/>
                </a:solidFill>
                <a:latin typeface="+mn-lt"/>
                <a:ea typeface="Batang" panose="02030600000101010101" pitchFamily="18" charset="-127"/>
                <a:cs typeface="+mn-cs"/>
              </a:rPr>
              <a:t>¿COMO FUNCIONA?...</a:t>
            </a:r>
          </a:p>
        </p:txBody>
      </p:sp>
      <p:sp>
        <p:nvSpPr>
          <p:cNvPr id="3" name="Marcador de contenido 2"/>
          <p:cNvSpPr>
            <a:spLocks noGrp="1"/>
          </p:cNvSpPr>
          <p:nvPr>
            <p:ph idx="1"/>
          </p:nvPr>
        </p:nvSpPr>
        <p:spPr>
          <a:xfrm>
            <a:off x="817562" y="1963737"/>
            <a:ext cx="10841038" cy="3641647"/>
          </a:xfrm>
        </p:spPr>
        <p:txBody>
          <a:bodyPr>
            <a:noAutofit/>
          </a:bodyPr>
          <a:lstStyle/>
          <a:p>
            <a:pPr algn="just">
              <a:lnSpc>
                <a:spcPct val="110000"/>
              </a:lnSpc>
            </a:pPr>
            <a:r>
              <a:rPr lang="es-MX" sz="3200" dirty="0" smtClean="0">
                <a:solidFill>
                  <a:schemeClr val="bg1"/>
                </a:solidFill>
                <a:ea typeface="Batang" panose="02030600000101010101" pitchFamily="18" charset="-127"/>
              </a:rPr>
              <a:t>Este algoritmo consiste en almacenar todos los elementos del vector a ordenar en un montículo y luego extraer el nodo que queda como raíz en sucesivas iteraciones obteniendo el conjunto ordenado. </a:t>
            </a:r>
          </a:p>
          <a:p>
            <a:pPr marL="0" indent="0" algn="just">
              <a:lnSpc>
                <a:spcPct val="110000"/>
              </a:lnSpc>
              <a:buNone/>
            </a:pPr>
            <a:endParaRPr lang="es-MX" sz="1600" dirty="0" smtClean="0">
              <a:solidFill>
                <a:schemeClr val="bg1"/>
              </a:solidFill>
              <a:ea typeface="Batang" panose="02030600000101010101" pitchFamily="18" charset="-127"/>
            </a:endParaRPr>
          </a:p>
          <a:p>
            <a:pPr algn="just">
              <a:lnSpc>
                <a:spcPct val="110000"/>
              </a:lnSpc>
            </a:pPr>
            <a:r>
              <a:rPr lang="es-MX" sz="3200" dirty="0" smtClean="0">
                <a:solidFill>
                  <a:schemeClr val="bg1"/>
                </a:solidFill>
                <a:ea typeface="Batang" panose="02030600000101010101" pitchFamily="18" charset="-127"/>
              </a:rPr>
              <a:t>Basa su funcionamiento en una propiedad de los montículos, por la cual, la cima siempre (depende de como se defina) contendrá el mayor o menor elemento del montículo. </a:t>
            </a:r>
            <a:endParaRPr lang="es-MX" sz="3200" dirty="0">
              <a:solidFill>
                <a:schemeClr val="bg1"/>
              </a:solidFill>
              <a:ea typeface="Batang" panose="02030600000101010101" pitchFamily="18" charset="-127"/>
            </a:endParaRPr>
          </a:p>
        </p:txBody>
      </p:sp>
    </p:spTree>
    <p:extLst>
      <p:ext uri="{BB962C8B-B14F-4D97-AF65-F5344CB8AC3E}">
        <p14:creationId xmlns:p14="http://schemas.microsoft.com/office/powerpoint/2010/main" val="2375518194"/>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1" y="978795"/>
            <a:ext cx="5980605" cy="4893971"/>
          </a:xfrm>
        </p:spPr>
        <p:txBody>
          <a:bodyPr>
            <a:normAutofit fontScale="85000" lnSpcReduction="10000"/>
          </a:bodyPr>
          <a:lstStyle/>
          <a:p>
            <a:pPr algn="just"/>
            <a:r>
              <a:rPr lang="es-MX" sz="3200" dirty="0">
                <a:solidFill>
                  <a:schemeClr val="bg1"/>
                </a:solidFill>
                <a:ea typeface="Batang" panose="02030600000101010101" pitchFamily="18" charset="-127"/>
              </a:rPr>
              <a:t>A cada elemento de la mitad superior del array (posiciones 0,1,...,N/2) se le aplica un filtrado descendente se "baja" el elemento por el árbol binario hasta que tenga dos hijos que cumplan con el orden del montículo.</a:t>
            </a:r>
          </a:p>
          <a:p>
            <a:pPr marL="0" indent="0">
              <a:buNone/>
            </a:pPr>
            <a:endParaRPr lang="es-MX" sz="3200" dirty="0">
              <a:solidFill>
                <a:schemeClr val="bg1"/>
              </a:solidFill>
              <a:ea typeface="Batang" panose="02030600000101010101" pitchFamily="18" charset="-127"/>
            </a:endParaRPr>
          </a:p>
          <a:p>
            <a:pPr algn="just"/>
            <a:r>
              <a:rPr lang="es-MX" sz="3200" dirty="0">
                <a:solidFill>
                  <a:schemeClr val="bg1"/>
                </a:solidFill>
                <a:ea typeface="Batang" panose="02030600000101010101" pitchFamily="18" charset="-127"/>
              </a:rPr>
              <a:t>Esto bastará para hacer que el array cumpla con ser un montículo binario.</a:t>
            </a:r>
          </a:p>
          <a:p>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098" name="Picture 2" descr="http://statnice.dqd.cz/_media/home:inf:heapso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0136" y="270457"/>
            <a:ext cx="3532815" cy="61963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719625"/>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4263" y="228310"/>
            <a:ext cx="9905998" cy="1478570"/>
          </a:xfrm>
        </p:spPr>
        <p:txBody>
          <a:bodyPr/>
          <a:lstStyle/>
          <a:p>
            <a:r>
              <a:rPr lang="es-MX" dirty="0" smtClean="0">
                <a:solidFill>
                  <a:schemeClr val="bg1"/>
                </a:solidFill>
                <a:effectLst/>
              </a:rPr>
              <a:t>Fases del algoritmo</a:t>
            </a:r>
            <a:endParaRPr lang="es-MX" dirty="0">
              <a:solidFill>
                <a:schemeClr val="bg1"/>
              </a:solidFill>
            </a:endParaRPr>
          </a:p>
        </p:txBody>
      </p:sp>
      <p:sp>
        <p:nvSpPr>
          <p:cNvPr id="3" name="2 Marcador de contenido"/>
          <p:cNvSpPr>
            <a:spLocks noGrp="1"/>
          </p:cNvSpPr>
          <p:nvPr>
            <p:ph idx="1"/>
          </p:nvPr>
        </p:nvSpPr>
        <p:spPr>
          <a:xfrm>
            <a:off x="1250977" y="2194046"/>
            <a:ext cx="10528617" cy="3311403"/>
          </a:xfrm>
        </p:spPr>
        <p:txBody>
          <a:bodyPr>
            <a:normAutofit/>
          </a:bodyPr>
          <a:lstStyle/>
          <a:p>
            <a:pPr algn="just">
              <a:lnSpc>
                <a:spcPct val="110000"/>
              </a:lnSpc>
            </a:pPr>
            <a:r>
              <a:rPr lang="es-MX" sz="2700" dirty="0" smtClean="0">
                <a:solidFill>
                  <a:schemeClr val="bg1"/>
                </a:solidFill>
                <a:ea typeface="Batang" panose="02030600000101010101" pitchFamily="18" charset="-127"/>
              </a:rPr>
              <a:t>La </a:t>
            </a:r>
            <a:r>
              <a:rPr lang="es-MX" sz="2700" dirty="0">
                <a:solidFill>
                  <a:schemeClr val="bg1"/>
                </a:solidFill>
                <a:ea typeface="Batang" panose="02030600000101010101" pitchFamily="18" charset="-127"/>
              </a:rPr>
              <a:t>implementación del almacén de datos en el montículo (</a:t>
            </a:r>
            <a:r>
              <a:rPr lang="es-MX" sz="2700" dirty="0" err="1">
                <a:solidFill>
                  <a:schemeClr val="bg1"/>
                </a:solidFill>
                <a:ea typeface="Batang" panose="02030600000101010101" pitchFamily="18" charset="-127"/>
              </a:rPr>
              <a:t>heap</a:t>
            </a:r>
            <a:r>
              <a:rPr lang="es-MX" sz="2700" dirty="0">
                <a:solidFill>
                  <a:schemeClr val="bg1"/>
                </a:solidFill>
                <a:ea typeface="Batang" panose="02030600000101010101" pitchFamily="18" charset="-127"/>
              </a:rPr>
              <a:t>), pese a ser conceptualmente un árbol, puede realizarse en un vector de forma fácil. Cada nodo tiene dos hijos y por tanto, un nodo situado en la posición i del vector, tendrá a sus hijos en las posiciones 2 x i, y 2 x i +1 suponiendo que el primer elemento del vector tiene un índice = 1. Es decir, la cima ocupa la posición inicial del vector y sus dos hijos la posición segunda y tercera, y así, sucesivamente</a:t>
            </a:r>
            <a:r>
              <a:rPr lang="es-MX" sz="2700" dirty="0" smtClean="0">
                <a:solidFill>
                  <a:schemeClr val="bg1"/>
                </a:solidFill>
                <a:ea typeface="Batang" panose="02030600000101010101" pitchFamily="18" charset="-127"/>
              </a:rPr>
              <a:t>.</a:t>
            </a:r>
            <a:endParaRPr lang="es-MX" sz="2700" dirty="0">
              <a:solidFill>
                <a:schemeClr val="bg1"/>
              </a:solidFill>
              <a:ea typeface="Batang" panose="02030600000101010101" pitchFamily="18" charset="-127"/>
            </a:endParaRPr>
          </a:p>
        </p:txBody>
      </p:sp>
      <p:sp>
        <p:nvSpPr>
          <p:cNvPr id="4" name="3 Rectángulo"/>
          <p:cNvSpPr/>
          <p:nvPr/>
        </p:nvSpPr>
        <p:spPr>
          <a:xfrm>
            <a:off x="1250977" y="1432046"/>
            <a:ext cx="8578823" cy="523220"/>
          </a:xfrm>
          <a:prstGeom prst="rect">
            <a:avLst/>
          </a:prstGeom>
        </p:spPr>
        <p:txBody>
          <a:bodyPr wrap="square">
            <a:spAutoFit/>
          </a:bodyPr>
          <a:lstStyle/>
          <a:p>
            <a:r>
              <a:rPr lang="es-MX" sz="2800" dirty="0">
                <a:solidFill>
                  <a:schemeClr val="bg1"/>
                </a:solidFill>
              </a:rPr>
              <a:t>fase de construcción </a:t>
            </a:r>
            <a:r>
              <a:rPr lang="es-MX" sz="2800" dirty="0" smtClean="0">
                <a:solidFill>
                  <a:schemeClr val="bg1"/>
                </a:solidFill>
              </a:rPr>
              <a:t>de </a:t>
            </a:r>
            <a:r>
              <a:rPr lang="es-MX" sz="2800" dirty="0">
                <a:solidFill>
                  <a:schemeClr val="bg1"/>
                </a:solidFill>
              </a:rPr>
              <a:t>un montículo</a:t>
            </a:r>
          </a:p>
        </p:txBody>
      </p:sp>
    </p:spTree>
    <p:extLst>
      <p:ext uri="{BB962C8B-B14F-4D97-AF65-F5344CB8AC3E}">
        <p14:creationId xmlns:p14="http://schemas.microsoft.com/office/powerpoint/2010/main" val="3481944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6598" y="2756506"/>
            <a:ext cx="9905999" cy="3218549"/>
          </a:xfrm>
        </p:spPr>
        <p:txBody>
          <a:bodyPr/>
          <a:lstStyle/>
          <a:p>
            <a:r>
              <a:rPr lang="es-MX" dirty="0">
                <a:solidFill>
                  <a:schemeClr val="bg1"/>
                </a:solidFill>
                <a:ea typeface="Batang" panose="02030600000101010101" pitchFamily="18" charset="-127"/>
              </a:rPr>
              <a:t>En la fase de ordenación, el intercambio ocurre entre el primer elemento del vector (la raíz o cima del árbol, que es el mayor elemento del mismo) y el último elemento del vector que es la hoja más a la derecha en el último nivel. El árbol pierde una hoja y por tanto reduce su tamaño en un elemento. El vector definitivo y ordenado, empieza a construirse por el final y termina por el principio.</a:t>
            </a:r>
          </a:p>
          <a:p>
            <a:pPr marL="0" indent="0">
              <a:buNone/>
            </a:pPr>
            <a:endParaRPr lang="es-MX" dirty="0"/>
          </a:p>
        </p:txBody>
      </p:sp>
      <p:sp>
        <p:nvSpPr>
          <p:cNvPr id="4" name="1 Título"/>
          <p:cNvSpPr>
            <a:spLocks noGrp="1"/>
          </p:cNvSpPr>
          <p:nvPr>
            <p:ph type="title"/>
          </p:nvPr>
        </p:nvSpPr>
        <p:spPr/>
        <p:txBody>
          <a:bodyPr/>
          <a:lstStyle/>
          <a:p>
            <a:r>
              <a:rPr lang="es-MX" dirty="0" smtClean="0">
                <a:solidFill>
                  <a:schemeClr val="bg1"/>
                </a:solidFill>
                <a:effectLst/>
              </a:rPr>
              <a:t>Fases del algoritmo</a:t>
            </a:r>
            <a:endParaRPr lang="es-MX" dirty="0">
              <a:solidFill>
                <a:schemeClr val="bg1"/>
              </a:solidFill>
            </a:endParaRPr>
          </a:p>
        </p:txBody>
      </p:sp>
      <p:sp>
        <p:nvSpPr>
          <p:cNvPr id="5" name="4 Rectángulo"/>
          <p:cNvSpPr/>
          <p:nvPr/>
        </p:nvSpPr>
        <p:spPr>
          <a:xfrm>
            <a:off x="1141413" y="1903577"/>
            <a:ext cx="9300002" cy="523220"/>
          </a:xfrm>
          <a:prstGeom prst="rect">
            <a:avLst/>
          </a:prstGeom>
        </p:spPr>
        <p:txBody>
          <a:bodyPr wrap="square">
            <a:spAutoFit/>
          </a:bodyPr>
          <a:lstStyle/>
          <a:p>
            <a:r>
              <a:rPr lang="es-MX" sz="2800" dirty="0">
                <a:solidFill>
                  <a:schemeClr val="bg1"/>
                </a:solidFill>
              </a:rPr>
              <a:t>fase de extracción sucesiva </a:t>
            </a:r>
            <a:r>
              <a:rPr lang="es-MX" sz="2800" dirty="0" smtClean="0">
                <a:solidFill>
                  <a:schemeClr val="bg1"/>
                </a:solidFill>
              </a:rPr>
              <a:t>de </a:t>
            </a:r>
            <a:r>
              <a:rPr lang="es-MX" sz="2800" dirty="0">
                <a:solidFill>
                  <a:schemeClr val="bg1"/>
                </a:solidFill>
              </a:rPr>
              <a:t>la cima del montículo</a:t>
            </a:r>
          </a:p>
        </p:txBody>
      </p:sp>
    </p:spTree>
    <p:extLst>
      <p:ext uri="{BB962C8B-B14F-4D97-AF65-F5344CB8AC3E}">
        <p14:creationId xmlns:p14="http://schemas.microsoft.com/office/powerpoint/2010/main" val="1250050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bg1"/>
                </a:solidFill>
              </a:rPr>
              <a:t>   Ejemplo </a:t>
            </a:r>
            <a:br>
              <a:rPr lang="es-MX" dirty="0" smtClean="0">
                <a:solidFill>
                  <a:schemeClr val="bg1"/>
                </a:solidFill>
              </a:rPr>
            </a:br>
            <a:r>
              <a:rPr lang="es-MX" dirty="0" smtClean="0">
                <a:solidFill>
                  <a:schemeClr val="bg1"/>
                </a:solidFill>
              </a:rPr>
              <a:t>paso a paso</a:t>
            </a:r>
            <a:endParaRPr lang="es-MX" dirty="0">
              <a:solidFill>
                <a:schemeClr val="bg1"/>
              </a:solidFill>
            </a:endParaRPr>
          </a:p>
        </p:txBody>
      </p:sp>
      <p:pic>
        <p:nvPicPr>
          <p:cNvPr id="4" name="3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1563" y="883920"/>
            <a:ext cx="6976842" cy="870634"/>
          </a:xfrm>
          <a:prstGeom prst="rect">
            <a:avLst/>
          </a:prstGeom>
        </p:spPr>
      </p:pic>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6777" y="2122151"/>
            <a:ext cx="4163006" cy="266737"/>
          </a:xfrm>
          <a:prstGeom prst="rect">
            <a:avLst/>
          </a:prstGeom>
        </p:spPr>
      </p:pic>
      <p:pic>
        <p:nvPicPr>
          <p:cNvPr id="6" name="5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777" y="4015596"/>
            <a:ext cx="3153215" cy="2057687"/>
          </a:xfrm>
          <a:prstGeom prst="rect">
            <a:avLst/>
          </a:prstGeom>
        </p:spPr>
      </p:pic>
      <p:sp>
        <p:nvSpPr>
          <p:cNvPr id="7" name="6 Llamada rectangular redondeada"/>
          <p:cNvSpPr/>
          <p:nvPr/>
        </p:nvSpPr>
        <p:spPr>
          <a:xfrm>
            <a:off x="4724400" y="2819400"/>
            <a:ext cx="2849880" cy="2453640"/>
          </a:xfrm>
          <a:prstGeom prst="wedgeRoundRectCallout">
            <a:avLst>
              <a:gd name="adj1" fmla="val -64149"/>
              <a:gd name="adj2" fmla="val 7554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Recordemos que para construir y numerar el árbol es con base en la prioridad de los nodos (primero nodo izquierdo y luego derecho)</a:t>
            </a:r>
            <a:endParaRPr lang="es-MX" dirty="0"/>
          </a:p>
        </p:txBody>
      </p:sp>
      <p:pic>
        <p:nvPicPr>
          <p:cNvPr id="8" name="7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7077" y="3669930"/>
            <a:ext cx="2295846" cy="752580"/>
          </a:xfrm>
          <a:prstGeom prst="rect">
            <a:avLst/>
          </a:prstGeom>
        </p:spPr>
      </p:pic>
      <p:sp>
        <p:nvSpPr>
          <p:cNvPr id="10" name="9 Llamada con línea 3 (borde y barra de énfasis)"/>
          <p:cNvSpPr/>
          <p:nvPr/>
        </p:nvSpPr>
        <p:spPr>
          <a:xfrm>
            <a:off x="8377077" y="2388888"/>
            <a:ext cx="3009285" cy="948672"/>
          </a:xfrm>
          <a:prstGeom prst="accentBorderCallout3">
            <a:avLst>
              <a:gd name="adj1" fmla="val 18750"/>
              <a:gd name="adj2" fmla="val -8333"/>
              <a:gd name="adj3" fmla="val 18750"/>
              <a:gd name="adj4" fmla="val -16667"/>
              <a:gd name="adj5" fmla="val 100000"/>
              <a:gd name="adj6" fmla="val -16667"/>
              <a:gd name="adj7" fmla="val 153124"/>
              <a:gd name="adj8" fmla="val -7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Contenido de los nodos</a:t>
            </a:r>
            <a:endParaRPr lang="es-MX" dirty="0"/>
          </a:p>
        </p:txBody>
      </p:sp>
      <p:sp>
        <p:nvSpPr>
          <p:cNvPr id="11" name="10 Llamada con línea 3 (borde y barra de énfasis)"/>
          <p:cNvSpPr/>
          <p:nvPr/>
        </p:nvSpPr>
        <p:spPr>
          <a:xfrm>
            <a:off x="8488680" y="5044439"/>
            <a:ext cx="2897682" cy="853441"/>
          </a:xfrm>
          <a:prstGeom prst="accentBorderCallout3">
            <a:avLst>
              <a:gd name="adj1" fmla="val 70536"/>
              <a:gd name="adj2" fmla="val -8333"/>
              <a:gd name="adj3" fmla="val 70536"/>
              <a:gd name="adj4" fmla="val -19297"/>
              <a:gd name="adj5" fmla="val 7143"/>
              <a:gd name="adj6" fmla="val -19823"/>
              <a:gd name="adj7" fmla="val -97751"/>
              <a:gd name="adj8" fmla="val -41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Numeración de los nodos</a:t>
            </a:r>
            <a:endParaRPr lang="es-MX" dirty="0"/>
          </a:p>
        </p:txBody>
      </p:sp>
    </p:spTree>
    <p:extLst>
      <p:ext uri="{BB962C8B-B14F-4D97-AF65-F5344CB8AC3E}">
        <p14:creationId xmlns:p14="http://schemas.microsoft.com/office/powerpoint/2010/main" val="967178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CuadroTexto"/>
          <p:cNvSpPr txBox="1"/>
          <p:nvPr/>
        </p:nvSpPr>
        <p:spPr>
          <a:xfrm>
            <a:off x="1747589" y="487025"/>
            <a:ext cx="9530011" cy="6740307"/>
          </a:xfrm>
          <a:prstGeom prst="rect">
            <a:avLst/>
          </a:prstGeom>
          <a:noFill/>
        </p:spPr>
        <p:txBody>
          <a:bodyPr wrap="square" rtlCol="0">
            <a:spAutoFit/>
          </a:bodyPr>
          <a:lstStyle/>
          <a:p>
            <a:r>
              <a:rPr lang="es-ES" sz="3600" dirty="0" smtClean="0">
                <a:solidFill>
                  <a:schemeClr val="bg1"/>
                </a:solidFill>
                <a:effectLst>
                  <a:outerShdw blurRad="38100" dist="38100" dir="2700000" algn="tl">
                    <a:srgbClr val="000000">
                      <a:alpha val="43137"/>
                    </a:srgbClr>
                  </a:outerShdw>
                </a:effectLst>
              </a:rPr>
              <a:t>ÍNDICE</a:t>
            </a:r>
          </a:p>
          <a:p>
            <a:endParaRPr lang="es-ES" sz="1600" dirty="0" smtClean="0">
              <a:solidFill>
                <a:schemeClr val="bg1"/>
              </a:solidFill>
            </a:endParaRPr>
          </a:p>
          <a:p>
            <a:pPr marL="1200150" lvl="1" indent="-742950">
              <a:buAutoNum type="arabicPeriod"/>
            </a:pPr>
            <a:r>
              <a:rPr lang="es-ES_tradnl" sz="2400" dirty="0" smtClean="0">
                <a:solidFill>
                  <a:schemeClr val="bg1"/>
                </a:solidFill>
                <a:hlinkClick r:id="rId2" action="ppaction://hlinksldjump"/>
              </a:rPr>
              <a:t>PRESENTACIÓN</a:t>
            </a:r>
            <a:endParaRPr lang="es-ES_tradnl" sz="2400" dirty="0" smtClean="0">
              <a:solidFill>
                <a:schemeClr val="bg1"/>
              </a:solidFill>
            </a:endParaRPr>
          </a:p>
          <a:p>
            <a:pPr marL="1200150" lvl="1" indent="-742950">
              <a:buAutoNum type="arabicPeriod"/>
            </a:pPr>
            <a:r>
              <a:rPr lang="es-ES_tradnl" sz="2400" dirty="0" smtClean="0">
                <a:solidFill>
                  <a:schemeClr val="bg1"/>
                </a:solidFill>
                <a:hlinkClick r:id="rId3" action="ppaction://hlinksldjump"/>
              </a:rPr>
              <a:t>UBICACIÓN ESPACIAL DE LA ASIGNATURA</a:t>
            </a:r>
            <a:endParaRPr lang="es-ES_tradnl" sz="2400" dirty="0" smtClean="0">
              <a:solidFill>
                <a:schemeClr val="bg1"/>
              </a:solidFill>
            </a:endParaRPr>
          </a:p>
          <a:p>
            <a:pPr marL="1200150" lvl="1" indent="-742950">
              <a:buAutoNum type="arabicPeriod"/>
            </a:pPr>
            <a:r>
              <a:rPr lang="es-ES" sz="2400" dirty="0" smtClean="0">
                <a:solidFill>
                  <a:schemeClr val="bg1"/>
                </a:solidFill>
                <a:hlinkClick r:id="rId4" action="ppaction://hlinksldjump"/>
              </a:rPr>
              <a:t>OBJETIVOS DE LA ASIGNATURA</a:t>
            </a:r>
            <a:endParaRPr lang="es-ES" sz="2400" dirty="0" smtClean="0">
              <a:solidFill>
                <a:schemeClr val="bg1"/>
              </a:solidFill>
            </a:endParaRPr>
          </a:p>
          <a:p>
            <a:pPr marL="1200150" lvl="1" indent="-742950">
              <a:buAutoNum type="arabicPeriod"/>
            </a:pPr>
            <a:r>
              <a:rPr lang="es-ES" sz="2400" dirty="0" smtClean="0">
                <a:solidFill>
                  <a:schemeClr val="bg1"/>
                </a:solidFill>
                <a:hlinkClick r:id="rId5" action="ppaction://hlinksldjump"/>
              </a:rPr>
              <a:t>CONOCIMIENTOS</a:t>
            </a:r>
            <a:endParaRPr lang="es-ES" sz="2400" dirty="0" smtClean="0">
              <a:solidFill>
                <a:schemeClr val="bg1"/>
              </a:solidFill>
            </a:endParaRPr>
          </a:p>
          <a:p>
            <a:pPr marL="1200150" lvl="1" indent="-742950">
              <a:buAutoNum type="arabicPeriod"/>
            </a:pPr>
            <a:r>
              <a:rPr lang="es-ES" sz="2400" dirty="0" smtClean="0">
                <a:solidFill>
                  <a:schemeClr val="bg1"/>
                </a:solidFill>
                <a:hlinkClick r:id="rId6" action="ppaction://hlinksldjump"/>
              </a:rPr>
              <a:t>GUIÓN EXPLICATIVO</a:t>
            </a:r>
            <a:endParaRPr lang="es-ES" sz="2400" dirty="0" smtClean="0">
              <a:solidFill>
                <a:schemeClr val="bg1"/>
              </a:solidFill>
            </a:endParaRPr>
          </a:p>
          <a:p>
            <a:pPr marL="1200150" lvl="1" indent="-742950">
              <a:buAutoNum type="arabicPeriod"/>
            </a:pPr>
            <a:r>
              <a:rPr lang="es-ES" sz="2400" dirty="0" smtClean="0">
                <a:solidFill>
                  <a:schemeClr val="bg1"/>
                </a:solidFill>
                <a:hlinkClick r:id="rId7" action="ppaction://hlinksldjump"/>
              </a:rPr>
              <a:t>ÁRBOLES BINARIOS DE BÚSQUEDA “EAPSORT”</a:t>
            </a:r>
            <a:endParaRPr lang="es-ES" sz="2400" dirty="0" smtClean="0">
              <a:solidFill>
                <a:schemeClr val="bg1"/>
              </a:solidFill>
            </a:endParaRPr>
          </a:p>
          <a:p>
            <a:pPr marL="1657350" lvl="2" indent="-742950">
              <a:buFont typeface="+mj-lt"/>
              <a:buAutoNum type="romanLcPeriod"/>
            </a:pPr>
            <a:r>
              <a:rPr lang="es-MX" sz="2000" dirty="0" smtClean="0">
                <a:solidFill>
                  <a:schemeClr val="bg1"/>
                </a:solidFill>
                <a:hlinkClick r:id="rId8" action="ppaction://hlinksldjump"/>
              </a:rPr>
              <a:t>Antecedentes</a:t>
            </a:r>
            <a:endParaRPr lang="es-MX" sz="2000" dirty="0" smtClean="0">
              <a:solidFill>
                <a:schemeClr val="bg1"/>
              </a:solidFill>
            </a:endParaRPr>
          </a:p>
          <a:p>
            <a:pPr marL="1657350" lvl="2" indent="-742950">
              <a:buFont typeface="+mj-lt"/>
              <a:buAutoNum type="romanLcPeriod"/>
            </a:pPr>
            <a:r>
              <a:rPr lang="es-MX" sz="2000" dirty="0" smtClean="0">
                <a:solidFill>
                  <a:schemeClr val="bg1"/>
                </a:solidFill>
                <a:hlinkClick r:id="rId9" action="ppaction://hlinksldjump"/>
              </a:rPr>
              <a:t>Definición</a:t>
            </a:r>
            <a:endParaRPr lang="es-MX" sz="2000" dirty="0" smtClean="0">
              <a:solidFill>
                <a:schemeClr val="bg1"/>
              </a:solidFill>
            </a:endParaRPr>
          </a:p>
          <a:p>
            <a:pPr marL="1657350" lvl="2" indent="-742950">
              <a:buFont typeface="+mj-lt"/>
              <a:buAutoNum type="romanLcPeriod"/>
            </a:pPr>
            <a:r>
              <a:rPr lang="es-MX" sz="2000" dirty="0" smtClean="0">
                <a:solidFill>
                  <a:schemeClr val="bg1"/>
                </a:solidFill>
                <a:hlinkClick r:id="rId10" action="ppaction://hlinksldjump"/>
              </a:rPr>
              <a:t>Características</a:t>
            </a:r>
            <a:endParaRPr lang="es-MX" sz="2000" dirty="0" smtClean="0">
              <a:solidFill>
                <a:schemeClr val="bg1"/>
              </a:solidFill>
            </a:endParaRPr>
          </a:p>
          <a:p>
            <a:pPr marL="1657350" lvl="2" indent="-742950">
              <a:buFont typeface="+mj-lt"/>
              <a:buAutoNum type="romanLcPeriod"/>
            </a:pPr>
            <a:r>
              <a:rPr lang="es-MX" sz="2000" dirty="0" smtClean="0">
                <a:solidFill>
                  <a:schemeClr val="bg1"/>
                </a:solidFill>
                <a:hlinkClick r:id="rId11" action="ppaction://hlinksldjump"/>
              </a:rPr>
              <a:t>Algoritmo</a:t>
            </a:r>
            <a:endParaRPr lang="es-MX" sz="2000" dirty="0" smtClean="0">
              <a:solidFill>
                <a:schemeClr val="bg1"/>
              </a:solidFill>
            </a:endParaRPr>
          </a:p>
          <a:p>
            <a:pPr marL="1657350" lvl="2" indent="-742950">
              <a:buFont typeface="+mj-lt"/>
              <a:buAutoNum type="romanLcPeriod"/>
            </a:pPr>
            <a:r>
              <a:rPr lang="es-MX" sz="2000" dirty="0" smtClean="0">
                <a:solidFill>
                  <a:schemeClr val="bg1"/>
                </a:solidFill>
                <a:hlinkClick r:id="rId12" action="ppaction://hlinksldjump"/>
              </a:rPr>
              <a:t>Ejemplos</a:t>
            </a:r>
            <a:endParaRPr lang="es-MX" sz="2000" dirty="0" smtClean="0">
              <a:solidFill>
                <a:schemeClr val="bg1"/>
              </a:solidFill>
            </a:endParaRPr>
          </a:p>
          <a:p>
            <a:pPr marL="1657350" lvl="2" indent="-742950">
              <a:buFont typeface="+mj-lt"/>
              <a:buAutoNum type="romanLcPeriod"/>
            </a:pPr>
            <a:r>
              <a:rPr lang="es-MX" sz="2000" dirty="0" smtClean="0">
                <a:solidFill>
                  <a:schemeClr val="bg1"/>
                </a:solidFill>
                <a:hlinkClick r:id="rId13" action="ppaction://hlinksldjump"/>
              </a:rPr>
              <a:t>Programa</a:t>
            </a:r>
            <a:endParaRPr lang="es-MX" sz="2400" dirty="0" smtClean="0">
              <a:solidFill>
                <a:schemeClr val="bg1"/>
              </a:solidFill>
            </a:endParaRPr>
          </a:p>
          <a:p>
            <a:pPr marL="1200150" lvl="1" indent="-742950">
              <a:buAutoNum type="arabicPeriod"/>
            </a:pPr>
            <a:r>
              <a:rPr lang="es-ES" sz="2400" dirty="0" smtClean="0">
                <a:solidFill>
                  <a:schemeClr val="bg1"/>
                </a:solidFill>
                <a:hlinkClick r:id="rId14" action="ppaction://hlinksldjump"/>
              </a:rPr>
              <a:t>CONCLUSIONES</a:t>
            </a:r>
            <a:endParaRPr lang="es-ES" sz="2400" dirty="0" smtClean="0">
              <a:solidFill>
                <a:schemeClr val="bg1"/>
              </a:solidFill>
            </a:endParaRPr>
          </a:p>
          <a:p>
            <a:pPr marL="1200150" lvl="1" indent="-742950">
              <a:buAutoNum type="arabicPeriod"/>
            </a:pPr>
            <a:r>
              <a:rPr lang="es-ES" sz="2400" dirty="0" smtClean="0">
                <a:solidFill>
                  <a:schemeClr val="bg1"/>
                </a:solidFill>
                <a:hlinkClick r:id="rId15" action="ppaction://hlinksldjump"/>
              </a:rPr>
              <a:t>REFERENCIAS BIBLIOGRÁFICAS</a:t>
            </a:r>
            <a:endParaRPr lang="es-ES" sz="2400" dirty="0" smtClean="0">
              <a:solidFill>
                <a:schemeClr val="bg1"/>
              </a:solidFill>
            </a:endParaRPr>
          </a:p>
          <a:p>
            <a:pPr marL="1657350" lvl="2" indent="-742950"/>
            <a:endParaRPr lang="es-MX" sz="2800" b="1" dirty="0" smtClean="0">
              <a:solidFill>
                <a:schemeClr val="bg1"/>
              </a:solidFill>
              <a:effectLst>
                <a:outerShdw blurRad="38100" dist="38100" dir="2700000" algn="tl">
                  <a:srgbClr val="000000">
                    <a:alpha val="43137"/>
                  </a:srgbClr>
                </a:outerShdw>
              </a:effectLst>
              <a:latin typeface="BatangChe" pitchFamily="49" charset="-127"/>
              <a:ea typeface="BatangChe" pitchFamily="49" charset="-127"/>
            </a:endParaRPr>
          </a:p>
          <a:p>
            <a:endParaRPr lang="es-MX" sz="3600" dirty="0">
              <a:solidFill>
                <a:schemeClr val="bg1"/>
              </a:solidFill>
            </a:endParaRPr>
          </a:p>
        </p:txBody>
      </p:sp>
    </p:spTree>
    <p:extLst>
      <p:ext uri="{BB962C8B-B14F-4D97-AF65-F5344CB8AC3E}">
        <p14:creationId xmlns:p14="http://schemas.microsoft.com/office/powerpoint/2010/main" val="19638783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1828800" y="716280"/>
            <a:ext cx="3672840" cy="1127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5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3364" y="913396"/>
            <a:ext cx="3238952" cy="733527"/>
          </a:xfrm>
          <a:prstGeom prst="rect">
            <a:avLst/>
          </a:prstGeom>
        </p:spPr>
      </p:pic>
      <p:pic>
        <p:nvPicPr>
          <p:cNvPr id="7" name="6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176" y="2376308"/>
            <a:ext cx="3515216" cy="25625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7 Igual que"/>
          <p:cNvSpPr/>
          <p:nvPr/>
        </p:nvSpPr>
        <p:spPr>
          <a:xfrm>
            <a:off x="4953000" y="3505200"/>
            <a:ext cx="1112520" cy="50292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0408" y="3261359"/>
            <a:ext cx="3171825" cy="2114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9507" y="1981020"/>
            <a:ext cx="2333625" cy="790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12363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402080" y="533400"/>
            <a:ext cx="3672840" cy="1127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t>Revisemos ahora y recuperemos la condición del </a:t>
            </a:r>
            <a:r>
              <a:rPr lang="es-MX" sz="2000" b="1" i="1" dirty="0" err="1" smtClean="0"/>
              <a:t>heap</a:t>
            </a:r>
            <a:r>
              <a:rPr lang="es-MX" sz="2000" b="1" dirty="0" smtClean="0"/>
              <a:t> entre los nodos 1 y 5</a:t>
            </a:r>
            <a:endParaRPr lang="es-MX" sz="20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088" y="2155508"/>
            <a:ext cx="3171825"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1498" y="2237423"/>
            <a:ext cx="29813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0375" y="4529138"/>
            <a:ext cx="3209925"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Llamada rectangular redondeada"/>
          <p:cNvSpPr/>
          <p:nvPr/>
        </p:nvSpPr>
        <p:spPr>
          <a:xfrm>
            <a:off x="4907280" y="3026093"/>
            <a:ext cx="2621280" cy="1325880"/>
          </a:xfrm>
          <a:prstGeom prst="wedgeRoundRectCallout">
            <a:avLst>
              <a:gd name="adj1" fmla="val -101066"/>
              <a:gd name="adj2" fmla="val -9296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Comparo e intercambio el montículo, si este es menor</a:t>
            </a:r>
            <a:endParaRPr lang="es-MX" b="1" dirty="0"/>
          </a:p>
        </p:txBody>
      </p:sp>
      <p:sp>
        <p:nvSpPr>
          <p:cNvPr id="5" name="4 Flecha derecha"/>
          <p:cNvSpPr/>
          <p:nvPr/>
        </p:nvSpPr>
        <p:spPr>
          <a:xfrm>
            <a:off x="4770120" y="2319338"/>
            <a:ext cx="2758440" cy="4848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19896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6947" y="127198"/>
            <a:ext cx="3919984" cy="1478570"/>
          </a:xfrm>
        </p:spPr>
        <p:txBody>
          <a:bodyPr>
            <a:normAutofit/>
          </a:bodyPr>
          <a:lstStyle/>
          <a:p>
            <a:pPr marL="571500" indent="-571500">
              <a:buFont typeface="Wingdings" panose="05000000000000000000" pitchFamily="2" charset="2"/>
              <a:buChar char="Ø"/>
            </a:pPr>
            <a:r>
              <a:rPr lang="es-MX" dirty="0">
                <a:solidFill>
                  <a:schemeClr val="bg1"/>
                </a:solidFill>
                <a:latin typeface="+mn-lt"/>
                <a:ea typeface="+mn-ea"/>
                <a:cs typeface="+mn-cs"/>
              </a:rPr>
              <a:t>EJEMPLOS…</a:t>
            </a:r>
          </a:p>
        </p:txBody>
      </p:sp>
      <p:sp>
        <p:nvSpPr>
          <p:cNvPr id="3" name="Marcador de contenido 2"/>
          <p:cNvSpPr>
            <a:spLocks noGrp="1"/>
          </p:cNvSpPr>
          <p:nvPr>
            <p:ph idx="1"/>
          </p:nvPr>
        </p:nvSpPr>
        <p:spPr>
          <a:xfrm>
            <a:off x="704850" y="1876054"/>
            <a:ext cx="5204631" cy="3302758"/>
          </a:xfrm>
        </p:spPr>
        <p:txBody>
          <a:bodyPr>
            <a:noAutofit/>
          </a:bodyPr>
          <a:lstStyle/>
          <a:p>
            <a:pPr marL="0" indent="0">
              <a:lnSpc>
                <a:spcPct val="90000"/>
              </a:lnSpc>
              <a:spcBef>
                <a:spcPct val="0"/>
              </a:spcBef>
              <a:buNone/>
            </a:pPr>
            <a:r>
              <a:rPr lang="es-MX" sz="2800" dirty="0" smtClean="0">
                <a:solidFill>
                  <a:schemeClr val="bg1"/>
                </a:solidFill>
              </a:rPr>
              <a:t>Ejemplo 1: </a:t>
            </a:r>
          </a:p>
          <a:p>
            <a:pPr marL="571500" indent="-571500">
              <a:lnSpc>
                <a:spcPct val="90000"/>
              </a:lnSpc>
              <a:spcBef>
                <a:spcPct val="0"/>
              </a:spcBef>
              <a:buFont typeface="Wingdings" panose="05000000000000000000" pitchFamily="2" charset="2"/>
              <a:buChar char="Ø"/>
            </a:pPr>
            <a:r>
              <a:rPr lang="es-MX" sz="2800" dirty="0" smtClean="0">
                <a:solidFill>
                  <a:schemeClr val="bg1"/>
                </a:solidFill>
              </a:rPr>
              <a:t>Supongamos que tenemos una serie de números desordenada:</a:t>
            </a:r>
          </a:p>
          <a:p>
            <a:pPr marL="0" indent="0">
              <a:lnSpc>
                <a:spcPct val="90000"/>
              </a:lnSpc>
              <a:spcBef>
                <a:spcPct val="0"/>
              </a:spcBef>
              <a:buNone/>
            </a:pPr>
            <a:r>
              <a:rPr lang="es-MX" sz="2800" dirty="0" smtClean="0">
                <a:solidFill>
                  <a:schemeClr val="bg1"/>
                </a:solidFill>
              </a:rPr>
              <a:t>      10, 5, 7, 9, 13, 20, 50,45</a:t>
            </a:r>
          </a:p>
          <a:p>
            <a:pPr marL="0" indent="0">
              <a:lnSpc>
                <a:spcPct val="90000"/>
              </a:lnSpc>
              <a:spcBef>
                <a:spcPct val="0"/>
              </a:spcBef>
              <a:buNone/>
            </a:pPr>
            <a:endParaRPr lang="es-MX" sz="2800" dirty="0" smtClean="0">
              <a:solidFill>
                <a:schemeClr val="bg1"/>
              </a:solidFill>
            </a:endParaRPr>
          </a:p>
          <a:p>
            <a:pPr marL="571500" indent="-571500">
              <a:lnSpc>
                <a:spcPct val="90000"/>
              </a:lnSpc>
              <a:spcBef>
                <a:spcPct val="0"/>
              </a:spcBef>
              <a:buFont typeface="Wingdings" panose="05000000000000000000" pitchFamily="2" charset="2"/>
              <a:buChar char="Ø"/>
            </a:pPr>
            <a:r>
              <a:rPr lang="es-MX" sz="2800" dirty="0" smtClean="0">
                <a:solidFill>
                  <a:schemeClr val="bg1"/>
                </a:solidFill>
              </a:rPr>
              <a:t>Esta lista la acomodamos en un árbol donde cada padre tiene 2 hijos</a:t>
            </a:r>
            <a:endParaRPr lang="es-MX" sz="2800" dirty="0">
              <a:solidFill>
                <a:schemeClr val="bg1"/>
              </a:solidFill>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296463" y="1856095"/>
            <a:ext cx="4495754" cy="3172590"/>
          </a:xfrm>
          <a:prstGeom prst="rect">
            <a:avLst/>
          </a:prstGeom>
          <a:solidFill>
            <a:schemeClr val="tx2"/>
          </a:solidFill>
          <a:ln>
            <a:solidFill>
              <a:schemeClr val="tx2">
                <a:lumMod val="75000"/>
              </a:schemeClr>
            </a:solidFill>
          </a:ln>
        </p:spPr>
      </p:pic>
    </p:spTree>
    <p:extLst>
      <p:ext uri="{BB962C8B-B14F-4D97-AF65-F5344CB8AC3E}">
        <p14:creationId xmlns:p14="http://schemas.microsoft.com/office/powerpoint/2010/main" val="250442973"/>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3550" y="444395"/>
            <a:ext cx="4208510" cy="1749307"/>
          </a:xfrm>
        </p:spPr>
        <p:txBody>
          <a:bodyPr>
            <a:noAutofit/>
          </a:bodyPr>
          <a:lstStyle/>
          <a:p>
            <a:pPr algn="just"/>
            <a:r>
              <a:rPr lang="es-MX" sz="2800" dirty="0">
                <a:solidFill>
                  <a:schemeClr val="bg1"/>
                </a:solidFill>
              </a:rPr>
              <a:t>Ahora se intercambian los números hasta que el padre sea mayor que sus hijos:</a:t>
            </a:r>
          </a:p>
          <a:p>
            <a:pPr marL="0" indent="0" algn="just">
              <a:buNone/>
            </a:pPr>
            <a:endParaRPr lang="es-MX" sz="2800" dirty="0">
              <a:solidFill>
                <a:schemeClr val="bg1"/>
              </a:solidFill>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96255" y="2620371"/>
            <a:ext cx="3863101" cy="2735283"/>
          </a:xfrm>
          <a:prstGeom prst="rect">
            <a:avLst/>
          </a:prstGeom>
          <a:solidFill>
            <a:schemeClr val="tx2"/>
          </a:solidFill>
        </p:spPr>
      </p:pic>
      <p:sp>
        <p:nvSpPr>
          <p:cNvPr id="5" name="CuadroTexto 4"/>
          <p:cNvSpPr txBox="1"/>
          <p:nvPr/>
        </p:nvSpPr>
        <p:spPr>
          <a:xfrm>
            <a:off x="5977719" y="444395"/>
            <a:ext cx="5680881" cy="3082895"/>
          </a:xfrm>
          <a:prstGeom prst="rect">
            <a:avLst/>
          </a:prstGeom>
          <a:noFill/>
        </p:spPr>
        <p:txBody>
          <a:bodyPr wrap="square" rtlCol="0">
            <a:spAutoFit/>
          </a:bodyPr>
          <a:lstStyle/>
          <a:p>
            <a:pPr algn="just">
              <a:lnSpc>
                <a:spcPct val="120000"/>
              </a:lnSpc>
              <a:spcBef>
                <a:spcPts val="1000"/>
              </a:spcBef>
              <a:buSzPct val="125000"/>
              <a:buFont typeface="Arial" panose="020B0604020202020204" pitchFamily="34" charset="0"/>
            </a:pPr>
            <a:r>
              <a:rPr lang="es-MX" sz="2800" dirty="0">
                <a:solidFill>
                  <a:schemeClr val="bg1"/>
                </a:solidFill>
              </a:rPr>
              <a:t>Después el primer elemento del árbol es el primero en agregarse al vector ordenado 50	</a:t>
            </a:r>
          </a:p>
          <a:p>
            <a:pPr algn="just">
              <a:lnSpc>
                <a:spcPct val="120000"/>
              </a:lnSpc>
              <a:spcBef>
                <a:spcPts val="1000"/>
              </a:spcBef>
              <a:buSzPct val="125000"/>
              <a:buFont typeface="Arial" panose="020B0604020202020204" pitchFamily="34" charset="0"/>
            </a:pPr>
            <a:r>
              <a:rPr lang="es-MX" sz="2800" dirty="0">
                <a:solidFill>
                  <a:schemeClr val="bg1"/>
                </a:solidFill>
              </a:rPr>
              <a:t>Ahora el último elemento del árbol pasa a ser la raíz principal:</a:t>
            </a:r>
          </a:p>
          <a:p>
            <a:pPr algn="just"/>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871683" y="3527290"/>
            <a:ext cx="3558448" cy="2519573"/>
          </a:xfrm>
          <a:prstGeom prst="rect">
            <a:avLst/>
          </a:prstGeom>
          <a:solidFill>
            <a:schemeClr val="tx2"/>
          </a:solidFill>
        </p:spPr>
      </p:pic>
    </p:spTree>
    <p:extLst>
      <p:ext uri="{BB962C8B-B14F-4D97-AF65-F5344CB8AC3E}">
        <p14:creationId xmlns:p14="http://schemas.microsoft.com/office/powerpoint/2010/main" val="831363335"/>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6946" y="980245"/>
            <a:ext cx="4208511" cy="1640125"/>
          </a:xfrm>
        </p:spPr>
        <p:txBody>
          <a:bodyPr>
            <a:noAutofit/>
          </a:bodyPr>
          <a:lstStyle/>
          <a:p>
            <a:r>
              <a:rPr lang="es-MX" sz="2800" dirty="0">
                <a:solidFill>
                  <a:schemeClr val="bg1"/>
                </a:solidFill>
              </a:rPr>
              <a:t>Y se vuelven a acomodar los elementos del árbol hasta que quede listo el vector ordenado.</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645407" y="3435307"/>
            <a:ext cx="3800050" cy="2681641"/>
          </a:xfrm>
          <a:prstGeom prst="rect">
            <a:avLst/>
          </a:prstGeom>
          <a:solidFill>
            <a:schemeClr val="tx2"/>
          </a:solidFill>
        </p:spPr>
      </p:pic>
      <p:sp>
        <p:nvSpPr>
          <p:cNvPr id="5" name="CuadroTexto 4"/>
          <p:cNvSpPr txBox="1"/>
          <p:nvPr/>
        </p:nvSpPr>
        <p:spPr>
          <a:xfrm>
            <a:off x="6864824" y="980245"/>
            <a:ext cx="3328283" cy="892552"/>
          </a:xfrm>
          <a:prstGeom prst="rect">
            <a:avLst/>
          </a:prstGeom>
          <a:noFill/>
        </p:spPr>
        <p:txBody>
          <a:bodyPr wrap="none" rtlCol="0">
            <a:spAutoFit/>
          </a:bodyPr>
          <a:lstStyle/>
          <a:p>
            <a:r>
              <a:rPr lang="es-MX" sz="2800" dirty="0">
                <a:solidFill>
                  <a:schemeClr val="bg1"/>
                </a:solidFill>
              </a:rPr>
              <a:t>Nuevo Vector: 45, 50.</a:t>
            </a:r>
          </a:p>
          <a:p>
            <a:endParaRPr lang="es-MX" sz="2400" b="1" dirty="0">
              <a:ln w="9525">
                <a:solidFill>
                  <a:schemeClr val="bg1"/>
                </a:solidFill>
                <a:prstDash val="solid"/>
              </a:ln>
              <a:effectLst>
                <a:outerShdw blurRad="12700" dist="38100" dir="2700000" algn="tl" rotWithShape="0">
                  <a:schemeClr val="bg1">
                    <a:lumMod val="50000"/>
                  </a:schemeClr>
                </a:outerShdw>
              </a:effectLst>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17474" y="1786029"/>
            <a:ext cx="4222981" cy="2990098"/>
          </a:xfrm>
          <a:prstGeom prst="rect">
            <a:avLst/>
          </a:prstGeom>
          <a:solidFill>
            <a:schemeClr val="tx2"/>
          </a:solidFill>
        </p:spPr>
      </p:pic>
    </p:spTree>
    <p:extLst>
      <p:ext uri="{BB962C8B-B14F-4D97-AF65-F5344CB8AC3E}">
        <p14:creationId xmlns:p14="http://schemas.microsoft.com/office/powerpoint/2010/main" val="3361332438"/>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5091" y="885954"/>
            <a:ext cx="3484447" cy="616543"/>
          </a:xfrm>
        </p:spPr>
        <p:txBody>
          <a:bodyPr>
            <a:normAutofit fontScale="77500" lnSpcReduction="20000"/>
          </a:bodyPr>
          <a:lstStyle/>
          <a:p>
            <a:r>
              <a:rPr lang="es-MX" sz="3000" dirty="0">
                <a:solidFill>
                  <a:schemeClr val="bg1"/>
                </a:solidFill>
              </a:rPr>
              <a:t>Nuevo Vector: 20, 45, 50</a:t>
            </a:r>
          </a:p>
          <a:p>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64711" y="2238233"/>
            <a:ext cx="4078188" cy="2877919"/>
          </a:xfrm>
          <a:prstGeom prst="rect">
            <a:avLst/>
          </a:prstGeom>
          <a:solidFill>
            <a:schemeClr val="tx2"/>
          </a:solidFill>
        </p:spPr>
      </p:pic>
      <p:sp>
        <p:nvSpPr>
          <p:cNvPr id="5" name="CuadroTexto 4"/>
          <p:cNvSpPr txBox="1"/>
          <p:nvPr/>
        </p:nvSpPr>
        <p:spPr>
          <a:xfrm>
            <a:off x="6318913" y="885954"/>
            <a:ext cx="3881640" cy="928459"/>
          </a:xfrm>
          <a:prstGeom prst="rect">
            <a:avLst/>
          </a:prstGeom>
          <a:noFill/>
        </p:spPr>
        <p:txBody>
          <a:bodyPr wrap="none" rtlCol="0">
            <a:spAutoFit/>
          </a:bodyPr>
          <a:lstStyle/>
          <a:p>
            <a:pPr marL="228600" indent="-228600">
              <a:spcBef>
                <a:spcPts val="1000"/>
              </a:spcBef>
              <a:buSzPct val="125000"/>
              <a:buFont typeface="Arial" panose="020B0604020202020204" pitchFamily="34" charset="0"/>
              <a:buChar char="•"/>
            </a:pPr>
            <a:r>
              <a:rPr lang="es-MX" sz="2300" dirty="0">
                <a:solidFill>
                  <a:schemeClr val="bg1"/>
                </a:solidFill>
              </a:rPr>
              <a:t>Nuevo Vector: 13, 20, 45, 50</a:t>
            </a:r>
          </a:p>
          <a:p>
            <a:pPr marL="228600" indent="-228600">
              <a:spcBef>
                <a:spcPts val="1000"/>
              </a:spcBef>
              <a:buSzPct val="125000"/>
              <a:buFont typeface="Arial" panose="020B0604020202020204" pitchFamily="34" charset="0"/>
              <a:buChar char="•"/>
            </a:pPr>
            <a:endParaRPr lang="es-MX" sz="2300" dirty="0">
              <a:solidFill>
                <a:schemeClr val="bg1"/>
              </a:solidFill>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123615" y="2238233"/>
            <a:ext cx="4064548" cy="2877919"/>
          </a:xfrm>
          <a:prstGeom prst="rect">
            <a:avLst/>
          </a:prstGeom>
          <a:solidFill>
            <a:schemeClr val="tx2"/>
          </a:solidFill>
        </p:spPr>
      </p:pic>
    </p:spTree>
    <p:extLst>
      <p:ext uri="{BB962C8B-B14F-4D97-AF65-F5344CB8AC3E}">
        <p14:creationId xmlns:p14="http://schemas.microsoft.com/office/powerpoint/2010/main" val="3369418025"/>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2483" y="748233"/>
            <a:ext cx="4126624" cy="821259"/>
          </a:xfrm>
        </p:spPr>
        <p:txBody>
          <a:bodyPr/>
          <a:lstStyle/>
          <a:p>
            <a:r>
              <a:rPr lang="es-MX" sz="2300" dirty="0">
                <a:solidFill>
                  <a:schemeClr val="bg1"/>
                </a:solidFill>
              </a:rPr>
              <a:t>Vector: 9, 10, 13, 20, 45, 50</a:t>
            </a:r>
          </a:p>
          <a:p>
            <a:pPr marL="0" indent="0">
              <a:buNone/>
            </a:pPr>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651379" y="2138487"/>
            <a:ext cx="4009751" cy="2839120"/>
          </a:xfrm>
          <a:prstGeom prst="rect">
            <a:avLst/>
          </a:prstGeom>
          <a:solidFill>
            <a:schemeClr val="tx2"/>
          </a:solidFill>
        </p:spPr>
      </p:pic>
      <p:sp>
        <p:nvSpPr>
          <p:cNvPr id="5" name="CuadroTexto 4"/>
          <p:cNvSpPr txBox="1"/>
          <p:nvPr/>
        </p:nvSpPr>
        <p:spPr>
          <a:xfrm>
            <a:off x="6447999" y="1930619"/>
            <a:ext cx="5030561" cy="2939266"/>
          </a:xfrm>
          <a:prstGeom prst="rect">
            <a:avLst/>
          </a:prstGeom>
          <a:noFill/>
        </p:spPr>
        <p:txBody>
          <a:bodyPr wrap="square" rtlCol="0">
            <a:spAutoFit/>
          </a:bodyPr>
          <a:lstStyle/>
          <a:p>
            <a:r>
              <a:rPr lang="es-MX" sz="2300" dirty="0">
                <a:solidFill>
                  <a:schemeClr val="bg1"/>
                </a:solidFill>
              </a:rPr>
              <a:t>Vector: 7, 9, 10, 13, 20, 45, 50</a:t>
            </a:r>
          </a:p>
          <a:p>
            <a:endParaRPr lang="es-MX" sz="2300" dirty="0">
              <a:solidFill>
                <a:schemeClr val="bg1"/>
              </a:solidFill>
            </a:endParaRPr>
          </a:p>
          <a:p>
            <a:pPr algn="just"/>
            <a:r>
              <a:rPr lang="es-MX" sz="2300" dirty="0">
                <a:solidFill>
                  <a:schemeClr val="bg1"/>
                </a:solidFill>
              </a:rPr>
              <a:t>Al ser el último elemento dentro del árbol, el número 5 se queda en el vector ordenado como el primer elemento, dando como resultado el vector ordenado: 5, 7, 9, 10, 13, 20, 45, 50.</a:t>
            </a:r>
          </a:p>
          <a:p>
            <a:endParaRPr lang="es-MX" sz="24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445902120"/>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7112" y="1200150"/>
            <a:ext cx="4573587" cy="4171951"/>
          </a:xfrm>
        </p:spPr>
        <p:txBody>
          <a:bodyPr>
            <a:normAutofit fontScale="92500" lnSpcReduction="10000"/>
          </a:bodyPr>
          <a:lstStyle/>
          <a:p>
            <a:pPr marL="0" indent="0" algn="just">
              <a:buNone/>
            </a:pPr>
            <a:r>
              <a:rPr lang="es-MX" sz="2500" dirty="0">
                <a:solidFill>
                  <a:schemeClr val="bg1"/>
                </a:solidFill>
              </a:rPr>
              <a:t>EJEMPLO 2:</a:t>
            </a:r>
          </a:p>
          <a:p>
            <a:pPr algn="just"/>
            <a:r>
              <a:rPr lang="es-MX" sz="2500" dirty="0">
                <a:solidFill>
                  <a:schemeClr val="bg1"/>
                </a:solidFill>
              </a:rPr>
              <a:t>Supongamos que tenemos una serie de números desordenada:</a:t>
            </a:r>
          </a:p>
          <a:p>
            <a:pPr marL="0" indent="0" algn="just">
              <a:buNone/>
            </a:pPr>
            <a:endParaRPr lang="es-MX" sz="2500" dirty="0">
              <a:solidFill>
                <a:schemeClr val="bg1"/>
              </a:solidFill>
            </a:endParaRPr>
          </a:p>
          <a:p>
            <a:pPr marL="0" indent="0" algn="just">
              <a:buNone/>
            </a:pPr>
            <a:r>
              <a:rPr lang="es-MX" sz="2500" dirty="0">
                <a:solidFill>
                  <a:schemeClr val="bg1"/>
                </a:solidFill>
              </a:rPr>
              <a:t>	80, 80, 50, 60, 10, 30, 5, 3	</a:t>
            </a:r>
          </a:p>
          <a:p>
            <a:pPr algn="just"/>
            <a:r>
              <a:rPr lang="es-MX" sz="2500" dirty="0">
                <a:solidFill>
                  <a:schemeClr val="bg1"/>
                </a:solidFill>
              </a:rPr>
              <a:t>Esta lista la acomodamos en un árbol donde cada padre tiene 2 hijos:</a:t>
            </a:r>
          </a:p>
          <a:p>
            <a:pPr algn="just"/>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213819" y="1728453"/>
            <a:ext cx="4339278" cy="3047653"/>
          </a:xfrm>
          <a:prstGeom prst="rect">
            <a:avLst/>
          </a:prstGeom>
          <a:solidFill>
            <a:schemeClr val="tx2"/>
          </a:solidFill>
        </p:spPr>
      </p:pic>
    </p:spTree>
    <p:extLst>
      <p:ext uri="{BB962C8B-B14F-4D97-AF65-F5344CB8AC3E}">
        <p14:creationId xmlns:p14="http://schemas.microsoft.com/office/powerpoint/2010/main" val="3289711471"/>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98613" y="496887"/>
            <a:ext cx="4745038" cy="2913063"/>
          </a:xfrm>
        </p:spPr>
        <p:txBody>
          <a:bodyPr>
            <a:normAutofit/>
          </a:bodyPr>
          <a:lstStyle/>
          <a:p>
            <a:pPr algn="just"/>
            <a:r>
              <a:rPr lang="es-MX" sz="2300" dirty="0">
                <a:solidFill>
                  <a:schemeClr val="bg1"/>
                </a:solidFill>
              </a:rPr>
              <a:t>Después el primer elemento del árbol es el primero en agregarse al vector ordenado 80</a:t>
            </a:r>
          </a:p>
          <a:p>
            <a:pPr algn="just"/>
            <a:r>
              <a:rPr lang="es-MX" sz="2300" dirty="0">
                <a:solidFill>
                  <a:schemeClr val="bg1"/>
                </a:solidFill>
              </a:rPr>
              <a:t>Ahora el último elemento del árbol pasa a ser la raíz principal:</a:t>
            </a:r>
          </a:p>
          <a:p>
            <a:pPr marL="0" indent="0" algn="just">
              <a:buNone/>
            </a:pPr>
            <a:endParaRPr lang="es-MX" sz="2300" dirty="0">
              <a:solidFill>
                <a:schemeClr val="bg1"/>
              </a:solidFill>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869744" y="3409950"/>
            <a:ext cx="4083878" cy="2881934"/>
          </a:xfrm>
          <a:prstGeom prst="rect">
            <a:avLst/>
          </a:prstGeom>
          <a:solidFill>
            <a:schemeClr val="tx2"/>
          </a:solidFill>
        </p:spPr>
      </p:pic>
      <p:sp>
        <p:nvSpPr>
          <p:cNvPr id="5" name="CuadroTexto 4"/>
          <p:cNvSpPr txBox="1"/>
          <p:nvPr/>
        </p:nvSpPr>
        <p:spPr>
          <a:xfrm>
            <a:off x="7070890" y="496887"/>
            <a:ext cx="3607080" cy="1938992"/>
          </a:xfrm>
          <a:prstGeom prst="rect">
            <a:avLst/>
          </a:prstGeom>
          <a:noFill/>
        </p:spPr>
        <p:txBody>
          <a:bodyPr wrap="square" rtlCol="0">
            <a:spAutoFit/>
          </a:bodyPr>
          <a:lstStyle/>
          <a:p>
            <a:pPr algn="just"/>
            <a:r>
              <a:rPr lang="es-MX" sz="2300" dirty="0">
                <a:solidFill>
                  <a:schemeClr val="bg1"/>
                </a:solidFill>
              </a:rPr>
              <a:t>Y se vuelven a acomodar los elementos del árbol hasta que quede listo el vector ordenado</a:t>
            </a:r>
          </a:p>
          <a:p>
            <a:endParaRPr lang="es-MX" sz="2400" b="1" dirty="0">
              <a:ln w="9525">
                <a:solidFill>
                  <a:schemeClr val="bg1"/>
                </a:solidFill>
                <a:prstDash val="solid"/>
              </a:ln>
              <a:effectLst>
                <a:outerShdw blurRad="12700" dist="38100" dir="2700000" algn="tl" rotWithShape="0">
                  <a:schemeClr val="bg1">
                    <a:lumMod val="50000"/>
                  </a:schemeClr>
                </a:outerShdw>
              </a:effectLst>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825018" y="2435879"/>
            <a:ext cx="3852952" cy="2728097"/>
          </a:xfrm>
          <a:prstGeom prst="rect">
            <a:avLst/>
          </a:prstGeom>
          <a:solidFill>
            <a:schemeClr val="tx2"/>
          </a:solidFill>
        </p:spPr>
      </p:pic>
    </p:spTree>
    <p:extLst>
      <p:ext uri="{BB962C8B-B14F-4D97-AF65-F5344CB8AC3E}">
        <p14:creationId xmlns:p14="http://schemas.microsoft.com/office/powerpoint/2010/main" val="2816944484"/>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8163" y="1094818"/>
            <a:ext cx="2325688" cy="817563"/>
          </a:xfrm>
        </p:spPr>
        <p:txBody>
          <a:bodyPr>
            <a:normAutofit/>
          </a:bodyPr>
          <a:lstStyle/>
          <a:p>
            <a:r>
              <a:rPr lang="es-MX" sz="2300" dirty="0">
                <a:solidFill>
                  <a:schemeClr val="bg1"/>
                </a:solidFill>
              </a:rPr>
              <a:t>Vector: 80, 80</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16843" y="2462337"/>
            <a:ext cx="4193849" cy="2969471"/>
          </a:xfrm>
          <a:prstGeom prst="rect">
            <a:avLst/>
          </a:prstGeom>
          <a:solidFill>
            <a:schemeClr val="tx2"/>
          </a:solidFill>
        </p:spPr>
      </p:pic>
      <p:sp>
        <p:nvSpPr>
          <p:cNvPr id="5" name="CuadroTexto 4"/>
          <p:cNvSpPr txBox="1"/>
          <p:nvPr/>
        </p:nvSpPr>
        <p:spPr>
          <a:xfrm>
            <a:off x="6783202" y="1094818"/>
            <a:ext cx="2440861" cy="461665"/>
          </a:xfrm>
          <a:prstGeom prst="rect">
            <a:avLst/>
          </a:prstGeom>
          <a:noFill/>
        </p:spPr>
        <p:txBody>
          <a:bodyPr wrap="none" rtlCol="0">
            <a:spAutoFit/>
          </a:bodyPr>
          <a:lstStyle/>
          <a:p>
            <a:r>
              <a:rPr lang="es-MX" sz="2300" dirty="0">
                <a:solidFill>
                  <a:schemeClr val="bg1"/>
                </a:solidFill>
              </a:rPr>
              <a:t>Vector: 60, 80, 80</a:t>
            </a: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783202" y="2462337"/>
            <a:ext cx="4193849" cy="2969471"/>
          </a:xfrm>
          <a:prstGeom prst="rect">
            <a:avLst/>
          </a:prstGeom>
          <a:solidFill>
            <a:schemeClr val="tx2"/>
          </a:solidFill>
        </p:spPr>
      </p:pic>
    </p:spTree>
    <p:extLst>
      <p:ext uri="{BB962C8B-B14F-4D97-AF65-F5344CB8AC3E}">
        <p14:creationId xmlns:p14="http://schemas.microsoft.com/office/powerpoint/2010/main" val="3796666608"/>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Marcador de contenido"/>
          <p:cNvSpPr txBox="1">
            <a:spLocks/>
          </p:cNvSpPr>
          <p:nvPr/>
        </p:nvSpPr>
        <p:spPr>
          <a:xfrm>
            <a:off x="923164" y="1806778"/>
            <a:ext cx="10436497" cy="4525963"/>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lnSpc>
                <a:spcPct val="150000"/>
              </a:lnSpc>
              <a:buFont typeface="Arial" panose="020B0604020202020204" pitchFamily="34" charset="0"/>
              <a:buNone/>
            </a:pPr>
            <a:r>
              <a:rPr lang="es-MX" sz="1800" dirty="0" smtClean="0"/>
              <a:t>	</a:t>
            </a:r>
          </a:p>
          <a:p>
            <a:pPr algn="just">
              <a:lnSpc>
                <a:spcPct val="150000"/>
              </a:lnSpc>
              <a:buFont typeface="Arial" panose="020B0604020202020204" pitchFamily="34" charset="0"/>
              <a:buNone/>
            </a:pPr>
            <a:r>
              <a:rPr lang="es-MX" sz="1800" dirty="0" smtClean="0"/>
              <a:t>	</a:t>
            </a:r>
            <a:r>
              <a:rPr lang="es-MX" sz="1800" dirty="0" smtClean="0">
                <a:solidFill>
                  <a:schemeClr val="bg1"/>
                </a:solidFill>
              </a:rPr>
              <a:t>EL ESTUDIO DE LA ESTRUCTURA DE DATOS, SIN DUDA ES UNO DE LOS MÁS IMPORTANTES DENTRO DE LAS CARRERAS RELACIONADAS CON LA COMPUTACIÓN, YA QUE EL CONOCIMIENTO EFICIENTE DE LAS ESTRUCTURAS DE DATOS SUELE SER VITAL EN LA FORMACIÓN DE LOS ALUMNOS DEBIDO A LA TRASCENDENCIA QUE UN APRENDIZAJE TEÓRICO-PRÁCTICO DE LAS MISMAS SUPONDRÁ PARA SU CARRERA. </a:t>
            </a:r>
          </a:p>
          <a:p>
            <a:pPr algn="just">
              <a:lnSpc>
                <a:spcPct val="150000"/>
              </a:lnSpc>
              <a:buFont typeface="Arial" panose="020B0604020202020204" pitchFamily="34" charset="0"/>
              <a:buNone/>
            </a:pPr>
            <a:r>
              <a:rPr lang="es-MX" sz="1800" dirty="0" smtClean="0">
                <a:solidFill>
                  <a:schemeClr val="bg1"/>
                </a:solidFill>
              </a:rPr>
              <a:t>	LAS ESTRUCTURAS DINÁMICAS NOS PERMITEN CREAR ESTRUCTURAS DE DATOS QUE SE ADAPTEN A LAS NECESIDADES REALES A LAS QUE SUELEN ENFRENTARSE NUESTROS PROGRAMAS. PERO NO SÓLO ESO, TAMBIÉN NOS PERMITIRÁN CREAR ESTRUCTURAS DE DATOS MUY FLEXIBLES, YA SEA EN CUANTO AL ORDEN, LA ESTRUCTURA INTERNA O LAS RELACIONES ENTRE LOS ELEMENTOS QUE LAS COMPONEN</a:t>
            </a:r>
            <a:r>
              <a:rPr lang="es-MX" sz="1600" dirty="0" smtClean="0">
                <a:solidFill>
                  <a:schemeClr val="bg1"/>
                </a:solidFill>
              </a:rPr>
              <a:t>. </a:t>
            </a:r>
            <a:endParaRPr lang="es-MX" sz="1600" dirty="0">
              <a:solidFill>
                <a:schemeClr val="bg1"/>
              </a:solidFill>
            </a:endParaRPr>
          </a:p>
        </p:txBody>
      </p:sp>
      <p:sp>
        <p:nvSpPr>
          <p:cNvPr id="3" name="1 Título"/>
          <p:cNvSpPr txBox="1">
            <a:spLocks/>
          </p:cNvSpPr>
          <p:nvPr/>
        </p:nvSpPr>
        <p:spPr>
          <a:xfrm>
            <a:off x="1569396" y="953952"/>
            <a:ext cx="7758138" cy="1143000"/>
          </a:xfrm>
          <a:prstGeom prst="rect">
            <a:avLst/>
          </a:prstGeom>
        </p:spPr>
        <p:txBody>
          <a:bodyPr>
            <a:norm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4400" b="0" i="0" u="none" strike="noStrike" kern="1200" cap="none" spc="0" normalizeH="0" baseline="0" noProof="0" dirty="0" smtClean="0">
                <a:ln>
                  <a:noFill/>
                </a:ln>
                <a:solidFill>
                  <a:schemeClr val="bg1"/>
                </a:solidFill>
                <a:effectLst/>
                <a:uLnTx/>
                <a:uFillTx/>
                <a:latin typeface="+mj-lt"/>
                <a:ea typeface="+mj-ea"/>
                <a:cs typeface="+mj-cs"/>
              </a:rPr>
              <a:t>1. Presentación</a:t>
            </a:r>
            <a:endParaRPr kumimoji="0" lang="es-MX" sz="4400" b="0" i="0" u="none" strike="noStrike" kern="1200" cap="none" spc="0" normalizeH="0" baseline="0" noProof="0" dirty="0" smtClean="0">
              <a:ln>
                <a:noFill/>
              </a:ln>
              <a:solidFill>
                <a:schemeClr val="bg1"/>
              </a:solidFill>
              <a:effectLst/>
              <a:uLnTx/>
              <a:uFillTx/>
              <a:latin typeface="+mj-lt"/>
              <a:ea typeface="+mj-ea"/>
              <a:cs typeface="+mj-cs"/>
            </a:endParaRPr>
          </a:p>
        </p:txBody>
      </p:sp>
      <p:pic>
        <p:nvPicPr>
          <p:cNvPr id="4" name="Picture 3" descr="http://t3.gstatic.com/images?q=tbn:ANd9GcR_ZkM-feQsWAg3l3fWynvIUxTkrOxi_j_8_PhijpE11fp81n4&amp;t=1&amp;usg=__6ZHmtW1Wz7-mjs8qooR8jRsYU4U="/>
          <p:cNvPicPr>
            <a:picLocks noChangeAspect="1" noChangeArrowheads="1"/>
          </p:cNvPicPr>
          <p:nvPr/>
        </p:nvPicPr>
        <p:blipFill>
          <a:blip r:embed="rId2"/>
          <a:srcRect/>
          <a:stretch>
            <a:fillRect/>
          </a:stretch>
        </p:blipFill>
        <p:spPr bwMode="auto">
          <a:xfrm>
            <a:off x="8786243" y="0"/>
            <a:ext cx="2351957" cy="2341505"/>
          </a:xfrm>
          <a:prstGeom prst="ellipse">
            <a:avLst/>
          </a:prstGeom>
          <a:ln>
            <a:noFill/>
          </a:ln>
          <a:effectLst>
            <a:softEdge rad="112500"/>
          </a:effectLst>
        </p:spPr>
      </p:pic>
    </p:spTree>
    <p:extLst>
      <p:ext uri="{BB962C8B-B14F-4D97-AF65-F5344CB8AC3E}">
        <p14:creationId xmlns:p14="http://schemas.microsoft.com/office/powerpoint/2010/main" val="32302438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46213" y="877887"/>
            <a:ext cx="3316288" cy="760413"/>
          </a:xfrm>
        </p:spPr>
        <p:txBody>
          <a:bodyPr/>
          <a:lstStyle/>
          <a:p>
            <a:pPr marL="0"/>
            <a:r>
              <a:rPr lang="es-MX" sz="2300" dirty="0">
                <a:solidFill>
                  <a:schemeClr val="bg1"/>
                </a:solidFill>
              </a:rPr>
              <a:t>Vector: 50, 60, 80, 80</a:t>
            </a:r>
          </a:p>
          <a:p>
            <a:pPr marL="0" indent="0">
              <a:buNone/>
            </a:pPr>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04717" y="2033515"/>
            <a:ext cx="4144133" cy="2934269"/>
          </a:xfrm>
          <a:prstGeom prst="rect">
            <a:avLst/>
          </a:prstGeom>
          <a:solidFill>
            <a:schemeClr val="tx2"/>
          </a:solidFill>
        </p:spPr>
      </p:pic>
      <p:sp>
        <p:nvSpPr>
          <p:cNvPr id="5" name="CuadroTexto 4"/>
          <p:cNvSpPr txBox="1"/>
          <p:nvPr/>
        </p:nvSpPr>
        <p:spPr>
          <a:xfrm>
            <a:off x="6613996" y="877887"/>
            <a:ext cx="3652538" cy="503728"/>
          </a:xfrm>
          <a:prstGeom prst="rect">
            <a:avLst/>
          </a:prstGeom>
          <a:noFill/>
        </p:spPr>
        <p:txBody>
          <a:bodyPr wrap="none" rtlCol="0">
            <a:spAutoFit/>
          </a:bodyPr>
          <a:lstStyle/>
          <a:p>
            <a:pPr indent="-228600">
              <a:lnSpc>
                <a:spcPct val="120000"/>
              </a:lnSpc>
              <a:spcBef>
                <a:spcPts val="1000"/>
              </a:spcBef>
              <a:buSzPct val="125000"/>
              <a:buFont typeface="Arial" panose="020B0604020202020204" pitchFamily="34" charset="0"/>
              <a:buChar char="•"/>
            </a:pPr>
            <a:r>
              <a:rPr lang="es-MX" sz="2300" dirty="0">
                <a:solidFill>
                  <a:schemeClr val="bg1"/>
                </a:solidFill>
              </a:rPr>
              <a:t>Vector: 30, 50, 60, 80, 80</a:t>
            </a: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613996" y="2156346"/>
            <a:ext cx="3983981" cy="2811438"/>
          </a:xfrm>
          <a:prstGeom prst="rect">
            <a:avLst/>
          </a:prstGeom>
          <a:solidFill>
            <a:schemeClr val="tx2"/>
          </a:solidFill>
        </p:spPr>
      </p:pic>
    </p:spTree>
    <p:extLst>
      <p:ext uri="{BB962C8B-B14F-4D97-AF65-F5344CB8AC3E}">
        <p14:creationId xmlns:p14="http://schemas.microsoft.com/office/powerpoint/2010/main" val="1660202376"/>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89063" y="1068387"/>
            <a:ext cx="4249738" cy="646113"/>
          </a:xfrm>
        </p:spPr>
        <p:txBody>
          <a:bodyPr>
            <a:normAutofit/>
          </a:bodyPr>
          <a:lstStyle/>
          <a:p>
            <a:pPr marL="0"/>
            <a:r>
              <a:rPr lang="es-MX" sz="2300" dirty="0">
                <a:solidFill>
                  <a:schemeClr val="bg1"/>
                </a:solidFill>
              </a:rPr>
              <a:t>Vector: 10, 30, 50, 60, 80, 80</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583215" y="2451053"/>
            <a:ext cx="4055586" cy="2871573"/>
          </a:xfrm>
          <a:prstGeom prst="rect">
            <a:avLst/>
          </a:prstGeom>
          <a:solidFill>
            <a:schemeClr val="tx2"/>
          </a:solidFill>
        </p:spPr>
      </p:pic>
      <p:sp>
        <p:nvSpPr>
          <p:cNvPr id="5" name="CuadroTexto 4"/>
          <p:cNvSpPr txBox="1"/>
          <p:nvPr/>
        </p:nvSpPr>
        <p:spPr>
          <a:xfrm>
            <a:off x="6335689" y="1886684"/>
            <a:ext cx="4280898" cy="3563027"/>
          </a:xfrm>
          <a:prstGeom prst="rect">
            <a:avLst/>
          </a:prstGeom>
          <a:noFill/>
        </p:spPr>
        <p:txBody>
          <a:bodyPr wrap="square" rtlCol="0">
            <a:spAutoFit/>
          </a:bodyPr>
          <a:lstStyle/>
          <a:p>
            <a:pPr indent="-228600">
              <a:lnSpc>
                <a:spcPct val="120000"/>
              </a:lnSpc>
              <a:spcBef>
                <a:spcPts val="1000"/>
              </a:spcBef>
              <a:buSzPct val="125000"/>
              <a:buFont typeface="Arial" panose="020B0604020202020204" pitchFamily="34" charset="0"/>
              <a:buChar char="•"/>
            </a:pPr>
            <a:r>
              <a:rPr lang="es-MX" sz="2300" dirty="0">
                <a:solidFill>
                  <a:schemeClr val="bg1"/>
                </a:solidFill>
              </a:rPr>
              <a:t>Vector: 5, 10, 30, 50, 60, 80, 80</a:t>
            </a:r>
          </a:p>
          <a:p>
            <a:pPr indent="-228600">
              <a:lnSpc>
                <a:spcPct val="120000"/>
              </a:lnSpc>
              <a:spcBef>
                <a:spcPts val="1000"/>
              </a:spcBef>
              <a:buSzPct val="125000"/>
              <a:buFont typeface="Arial" panose="020B0604020202020204" pitchFamily="34" charset="0"/>
              <a:buChar char="•"/>
            </a:pPr>
            <a:r>
              <a:rPr lang="es-MX" sz="2300" dirty="0">
                <a:solidFill>
                  <a:schemeClr val="bg1"/>
                </a:solidFill>
              </a:rPr>
              <a:t>Al ser el último elemento dentro del árbol, el número 3 se queda en el vector ordenado como el primer elemento, dando como resultado el vector ordenado: 3, 5, 10, 30, 50, 60, 80, 80.</a:t>
            </a:r>
          </a:p>
          <a:p>
            <a:endParaRPr lang="es-MX" sz="24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068512389"/>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7614" y="1506536"/>
            <a:ext cx="4446208" cy="3857034"/>
          </a:xfrm>
        </p:spPr>
        <p:txBody>
          <a:bodyPr>
            <a:normAutofit/>
          </a:bodyPr>
          <a:lstStyle/>
          <a:p>
            <a:pPr marL="0"/>
            <a:r>
              <a:rPr lang="es-MX" sz="2300" dirty="0">
                <a:solidFill>
                  <a:schemeClr val="bg1"/>
                </a:solidFill>
              </a:rPr>
              <a:t>EJEMPLO 3:</a:t>
            </a:r>
          </a:p>
          <a:p>
            <a:pPr marL="0"/>
            <a:r>
              <a:rPr lang="es-MX" sz="2300" dirty="0">
                <a:solidFill>
                  <a:schemeClr val="bg1"/>
                </a:solidFill>
              </a:rPr>
              <a:t>Supongamos que tenemos una serie de números desordenada:</a:t>
            </a:r>
          </a:p>
          <a:p>
            <a:pPr marL="0"/>
            <a:r>
              <a:rPr lang="es-MX" sz="2300" dirty="0">
                <a:solidFill>
                  <a:schemeClr val="bg1"/>
                </a:solidFill>
              </a:rPr>
              <a:t>	40, 9, 10, 8, 7, 2, 90, 50</a:t>
            </a:r>
          </a:p>
          <a:p>
            <a:pPr marL="0"/>
            <a:r>
              <a:rPr lang="es-MX" sz="2300" dirty="0">
                <a:solidFill>
                  <a:schemeClr val="bg1"/>
                </a:solidFill>
              </a:rPr>
              <a:t>Esta lista la acomodamos en un árbol donde cada padre tiene 2 hijos:</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590482" y="1968621"/>
            <a:ext cx="4161873" cy="2932864"/>
          </a:xfrm>
          <a:prstGeom prst="rect">
            <a:avLst/>
          </a:prstGeom>
          <a:solidFill>
            <a:schemeClr val="tx2"/>
          </a:solidFill>
        </p:spPr>
      </p:pic>
    </p:spTree>
    <p:extLst>
      <p:ext uri="{BB962C8B-B14F-4D97-AF65-F5344CB8AC3E}">
        <p14:creationId xmlns:p14="http://schemas.microsoft.com/office/powerpoint/2010/main" val="1772008521"/>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2863" y="858837"/>
            <a:ext cx="4478338" cy="1808163"/>
          </a:xfrm>
        </p:spPr>
        <p:txBody>
          <a:bodyPr>
            <a:normAutofit/>
          </a:bodyPr>
          <a:lstStyle/>
          <a:p>
            <a:pPr marL="0"/>
            <a:r>
              <a:rPr lang="es-MX" sz="2300" dirty="0">
                <a:solidFill>
                  <a:schemeClr val="bg1"/>
                </a:solidFill>
              </a:rPr>
              <a:t>Ahora se intercambian los números hasta que el padre sea mayor que sus hijos:</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88282" y="2667000"/>
            <a:ext cx="4136429" cy="2914934"/>
          </a:xfrm>
          <a:prstGeom prst="rect">
            <a:avLst/>
          </a:prstGeom>
          <a:solidFill>
            <a:schemeClr val="tx2"/>
          </a:solidFill>
        </p:spPr>
      </p:pic>
      <p:sp>
        <p:nvSpPr>
          <p:cNvPr id="5" name="CuadroTexto 4"/>
          <p:cNvSpPr txBox="1"/>
          <p:nvPr/>
        </p:nvSpPr>
        <p:spPr>
          <a:xfrm>
            <a:off x="6457950" y="858837"/>
            <a:ext cx="4471348" cy="2215991"/>
          </a:xfrm>
          <a:prstGeom prst="rect">
            <a:avLst/>
          </a:prstGeom>
          <a:noFill/>
        </p:spPr>
        <p:txBody>
          <a:bodyPr wrap="square" rtlCol="0">
            <a:spAutoFit/>
          </a:bodyPr>
          <a:lstStyle/>
          <a:p>
            <a:pPr algn="just"/>
            <a:r>
              <a:rPr lang="es-MX" sz="2300" dirty="0">
                <a:solidFill>
                  <a:schemeClr val="bg1"/>
                </a:solidFill>
              </a:rPr>
              <a:t>Después el primer elemento del árbol es el primero en agregarse al vector ordenado 90</a:t>
            </a:r>
          </a:p>
          <a:p>
            <a:pPr algn="just"/>
            <a:r>
              <a:rPr lang="es-MX" sz="2300" dirty="0">
                <a:solidFill>
                  <a:schemeClr val="bg1"/>
                </a:solidFill>
              </a:rPr>
              <a:t>Ahora el último elemento del árbol pasa a ser la raíz principal:</a:t>
            </a:r>
          </a:p>
          <a:p>
            <a:endParaRPr lang="es-MX" sz="2300" dirty="0">
              <a:solidFill>
                <a:schemeClr val="bg1"/>
              </a:solidFill>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928051" y="3167160"/>
            <a:ext cx="3750657" cy="2646785"/>
          </a:xfrm>
          <a:prstGeom prst="rect">
            <a:avLst/>
          </a:prstGeom>
          <a:solidFill>
            <a:schemeClr val="tx2"/>
          </a:solidFill>
        </p:spPr>
      </p:pic>
    </p:spTree>
    <p:extLst>
      <p:ext uri="{BB962C8B-B14F-4D97-AF65-F5344CB8AC3E}">
        <p14:creationId xmlns:p14="http://schemas.microsoft.com/office/powerpoint/2010/main" val="716823329"/>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2863" y="915987"/>
            <a:ext cx="4173538" cy="1751013"/>
          </a:xfrm>
        </p:spPr>
        <p:txBody>
          <a:bodyPr>
            <a:normAutofit/>
          </a:bodyPr>
          <a:lstStyle/>
          <a:p>
            <a:pPr marL="0" algn="just"/>
            <a:r>
              <a:rPr lang="es-MX" sz="2300" dirty="0">
                <a:solidFill>
                  <a:schemeClr val="bg1"/>
                </a:solidFill>
              </a:rPr>
              <a:t>Y se vuelven a acomodar los elementos del árbol hasta que quede listo el vector ordenado</a:t>
            </a:r>
          </a:p>
          <a:p>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625742" y="2995738"/>
            <a:ext cx="3748917" cy="2654435"/>
          </a:xfrm>
          <a:prstGeom prst="rect">
            <a:avLst/>
          </a:prstGeom>
          <a:solidFill>
            <a:schemeClr val="tx2"/>
          </a:solidFill>
        </p:spPr>
      </p:pic>
      <p:sp>
        <p:nvSpPr>
          <p:cNvPr id="5" name="CuadroTexto 4"/>
          <p:cNvSpPr txBox="1"/>
          <p:nvPr/>
        </p:nvSpPr>
        <p:spPr>
          <a:xfrm>
            <a:off x="7359293" y="915987"/>
            <a:ext cx="2185791" cy="1075166"/>
          </a:xfrm>
          <a:prstGeom prst="rect">
            <a:avLst/>
          </a:prstGeom>
          <a:noFill/>
        </p:spPr>
        <p:txBody>
          <a:bodyPr wrap="none" rtlCol="0">
            <a:spAutoFit/>
          </a:bodyPr>
          <a:lstStyle/>
          <a:p>
            <a:pPr indent="-228600" algn="just">
              <a:lnSpc>
                <a:spcPct val="120000"/>
              </a:lnSpc>
              <a:spcBef>
                <a:spcPts val="1000"/>
              </a:spcBef>
              <a:buSzPct val="125000"/>
              <a:buFont typeface="Arial" panose="020B0604020202020204" pitchFamily="34" charset="0"/>
              <a:buChar char="•"/>
            </a:pPr>
            <a:r>
              <a:rPr lang="es-MX" sz="2300" dirty="0">
                <a:solidFill>
                  <a:schemeClr val="bg1"/>
                </a:solidFill>
              </a:rPr>
              <a:t>Vector: 50, 90</a:t>
            </a:r>
          </a:p>
          <a:p>
            <a:pPr indent="-228600" algn="just">
              <a:lnSpc>
                <a:spcPct val="120000"/>
              </a:lnSpc>
              <a:spcBef>
                <a:spcPts val="1000"/>
              </a:spcBef>
              <a:buSzPct val="125000"/>
              <a:buFont typeface="Arial" panose="020B0604020202020204" pitchFamily="34" charset="0"/>
              <a:buChar char="•"/>
            </a:pPr>
            <a:endParaRPr lang="es-MX" sz="2300" dirty="0">
              <a:solidFill>
                <a:schemeClr val="bg1"/>
              </a:solidFill>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875720" y="2088107"/>
            <a:ext cx="4119962" cy="2917155"/>
          </a:xfrm>
          <a:prstGeom prst="rect">
            <a:avLst/>
          </a:prstGeom>
          <a:solidFill>
            <a:schemeClr val="tx2"/>
          </a:solidFill>
        </p:spPr>
      </p:pic>
    </p:spTree>
    <p:extLst>
      <p:ext uri="{BB962C8B-B14F-4D97-AF65-F5344CB8AC3E}">
        <p14:creationId xmlns:p14="http://schemas.microsoft.com/office/powerpoint/2010/main" val="3396827518"/>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65263" y="992187"/>
            <a:ext cx="2801938" cy="855663"/>
          </a:xfrm>
        </p:spPr>
        <p:txBody>
          <a:bodyPr/>
          <a:lstStyle/>
          <a:p>
            <a:pPr marL="0" algn="just"/>
            <a:r>
              <a:rPr lang="es-MX" sz="2300" dirty="0">
                <a:solidFill>
                  <a:schemeClr val="bg1"/>
                </a:solidFill>
              </a:rPr>
              <a:t>Vector: 40, 50, 90</a:t>
            </a:r>
          </a:p>
          <a:p>
            <a:endParaRPr lang="es-MX" b="1" dirty="0">
              <a:ln w="9525">
                <a:solidFill>
                  <a:schemeClr val="bg1"/>
                </a:solidFill>
                <a:prstDash val="solid"/>
              </a:ln>
              <a:effectLst>
                <a:outerShdw blurRad="12700" dist="38100" dir="2700000" algn="tl" rotWithShape="0">
                  <a:schemeClr val="bg1">
                    <a:lumMod val="50000"/>
                  </a:schemeClr>
                </a:outerShdw>
              </a:effectLst>
            </a:endParaRP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69674" y="2060811"/>
            <a:ext cx="4346846" cy="3077801"/>
          </a:xfrm>
          <a:prstGeom prst="rect">
            <a:avLst/>
          </a:prstGeom>
          <a:solidFill>
            <a:schemeClr val="tx2"/>
          </a:solidFill>
        </p:spPr>
      </p:pic>
      <p:sp>
        <p:nvSpPr>
          <p:cNvPr id="5" name="CuadroTexto 4"/>
          <p:cNvSpPr txBox="1"/>
          <p:nvPr/>
        </p:nvSpPr>
        <p:spPr>
          <a:xfrm>
            <a:off x="6484510" y="1016853"/>
            <a:ext cx="3163623" cy="904863"/>
          </a:xfrm>
          <a:prstGeom prst="rect">
            <a:avLst/>
          </a:prstGeom>
          <a:noFill/>
        </p:spPr>
        <p:txBody>
          <a:bodyPr wrap="none" rtlCol="0">
            <a:spAutoFit/>
          </a:bodyPr>
          <a:lstStyle/>
          <a:p>
            <a:pPr indent="-228600" algn="just">
              <a:lnSpc>
                <a:spcPct val="120000"/>
              </a:lnSpc>
              <a:spcBef>
                <a:spcPts val="1000"/>
              </a:spcBef>
              <a:buSzPct val="125000"/>
              <a:buFont typeface="Arial" panose="020B0604020202020204" pitchFamily="34" charset="0"/>
              <a:buChar char="•"/>
            </a:pPr>
            <a:r>
              <a:rPr lang="es-MX" sz="2300" dirty="0">
                <a:solidFill>
                  <a:schemeClr val="bg1"/>
                </a:solidFill>
              </a:rPr>
              <a:t>Vector: 10, 40, 50, 90</a:t>
            </a:r>
          </a:p>
          <a:p>
            <a:endParaRPr lang="es-MX" sz="2400" b="1" dirty="0">
              <a:ln w="9525">
                <a:solidFill>
                  <a:schemeClr val="bg1"/>
                </a:solidFill>
                <a:prstDash val="solid"/>
              </a:ln>
              <a:effectLst>
                <a:outerShdw blurRad="12700" dist="38100" dir="2700000" algn="tl" rotWithShape="0">
                  <a:schemeClr val="bg1">
                    <a:lumMod val="50000"/>
                  </a:schemeClr>
                </a:outerShdw>
              </a:effectLst>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599830" y="2136105"/>
            <a:ext cx="4254737" cy="3002507"/>
          </a:xfrm>
          <a:prstGeom prst="rect">
            <a:avLst/>
          </a:prstGeom>
          <a:solidFill>
            <a:schemeClr val="tx2"/>
          </a:solidFill>
        </p:spPr>
      </p:pic>
    </p:spTree>
    <p:extLst>
      <p:ext uri="{BB962C8B-B14F-4D97-AF65-F5344CB8AC3E}">
        <p14:creationId xmlns:p14="http://schemas.microsoft.com/office/powerpoint/2010/main" val="57602566"/>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3362" y="545304"/>
            <a:ext cx="3906838" cy="931863"/>
          </a:xfrm>
        </p:spPr>
        <p:txBody>
          <a:bodyPr>
            <a:normAutofit/>
          </a:bodyPr>
          <a:lstStyle/>
          <a:p>
            <a:pPr marL="0" algn="just"/>
            <a:r>
              <a:rPr lang="es-MX" sz="2300" dirty="0">
                <a:solidFill>
                  <a:schemeClr val="bg1"/>
                </a:solidFill>
              </a:rPr>
              <a:t>Vector: 9, 10, 40, 50, 90</a:t>
            </a:r>
          </a:p>
        </p:txBody>
      </p:sp>
      <p:pic>
        <p:nvPicPr>
          <p:cNvPr id="4" name="Imagen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503362" y="1678675"/>
            <a:ext cx="3891070" cy="2755087"/>
          </a:xfrm>
          <a:prstGeom prst="rect">
            <a:avLst/>
          </a:prstGeom>
          <a:solidFill>
            <a:schemeClr val="tx2"/>
          </a:solidFill>
        </p:spPr>
      </p:pic>
      <p:sp>
        <p:nvSpPr>
          <p:cNvPr id="5" name="CuadroTexto 4"/>
          <p:cNvSpPr txBox="1"/>
          <p:nvPr/>
        </p:nvSpPr>
        <p:spPr>
          <a:xfrm>
            <a:off x="6162281" y="595736"/>
            <a:ext cx="3814442" cy="1075166"/>
          </a:xfrm>
          <a:prstGeom prst="rect">
            <a:avLst/>
          </a:prstGeom>
          <a:noFill/>
        </p:spPr>
        <p:txBody>
          <a:bodyPr wrap="none" rtlCol="0">
            <a:spAutoFit/>
          </a:bodyPr>
          <a:lstStyle/>
          <a:p>
            <a:pPr indent="-228600" algn="just">
              <a:lnSpc>
                <a:spcPct val="120000"/>
              </a:lnSpc>
              <a:spcBef>
                <a:spcPts val="1000"/>
              </a:spcBef>
              <a:buSzPct val="125000"/>
              <a:buFont typeface="Arial" panose="020B0604020202020204" pitchFamily="34" charset="0"/>
              <a:buChar char="•"/>
            </a:pPr>
            <a:r>
              <a:rPr lang="es-MX" sz="2300" dirty="0">
                <a:solidFill>
                  <a:schemeClr val="bg1"/>
                </a:solidFill>
              </a:rPr>
              <a:t>Vector: 8, 9, 10, 40, 50, 90</a:t>
            </a:r>
          </a:p>
          <a:p>
            <a:pPr indent="-228600" algn="just">
              <a:lnSpc>
                <a:spcPct val="120000"/>
              </a:lnSpc>
              <a:spcBef>
                <a:spcPts val="1000"/>
              </a:spcBef>
              <a:buSzPct val="125000"/>
              <a:buFont typeface="Arial" panose="020B0604020202020204" pitchFamily="34" charset="0"/>
              <a:buChar char="•"/>
            </a:pPr>
            <a:endParaRPr lang="es-MX" sz="2300" dirty="0">
              <a:solidFill>
                <a:schemeClr val="bg1"/>
              </a:solidFill>
            </a:endParaRPr>
          </a:p>
        </p:txBody>
      </p:sp>
      <p:pic>
        <p:nvPicPr>
          <p:cNvPr id="6" name="Imagen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02302" y="1774209"/>
            <a:ext cx="3756145" cy="2659553"/>
          </a:xfrm>
          <a:prstGeom prst="rect">
            <a:avLst/>
          </a:prstGeom>
          <a:solidFill>
            <a:schemeClr val="tx2"/>
          </a:solidFill>
        </p:spPr>
      </p:pic>
      <p:sp>
        <p:nvSpPr>
          <p:cNvPr id="7" name="CuadroTexto 6"/>
          <p:cNvSpPr txBox="1"/>
          <p:nvPr/>
        </p:nvSpPr>
        <p:spPr>
          <a:xfrm>
            <a:off x="2623746" y="4930296"/>
            <a:ext cx="7557112" cy="2227276"/>
          </a:xfrm>
          <a:prstGeom prst="rect">
            <a:avLst/>
          </a:prstGeom>
          <a:noFill/>
        </p:spPr>
        <p:txBody>
          <a:bodyPr wrap="square" rtlCol="0">
            <a:spAutoFit/>
          </a:bodyPr>
          <a:lstStyle/>
          <a:p>
            <a:pPr indent="-228600" algn="just">
              <a:lnSpc>
                <a:spcPct val="120000"/>
              </a:lnSpc>
              <a:spcBef>
                <a:spcPts val="1000"/>
              </a:spcBef>
              <a:buSzPct val="125000"/>
              <a:buFont typeface="Arial" panose="020B0604020202020204" pitchFamily="34" charset="0"/>
              <a:buChar char="•"/>
            </a:pPr>
            <a:r>
              <a:rPr lang="es-MX" sz="2300" dirty="0">
                <a:solidFill>
                  <a:schemeClr val="bg1"/>
                </a:solidFill>
              </a:rPr>
              <a:t>Vector: 7, 8, 9, 10, 40, 50, 90</a:t>
            </a:r>
          </a:p>
          <a:p>
            <a:pPr indent="-228600" algn="just">
              <a:lnSpc>
                <a:spcPct val="120000"/>
              </a:lnSpc>
              <a:spcBef>
                <a:spcPts val="1000"/>
              </a:spcBef>
              <a:buSzPct val="125000"/>
              <a:buFont typeface="Arial" panose="020B0604020202020204" pitchFamily="34" charset="0"/>
              <a:buChar char="•"/>
            </a:pPr>
            <a:r>
              <a:rPr lang="es-MX" sz="2300" dirty="0">
                <a:solidFill>
                  <a:schemeClr val="bg1"/>
                </a:solidFill>
              </a:rPr>
              <a:t>Al ser el último elemento dentro del árbol, el número 2 se queda en el vector ordenado como el primer elemento, dando como resultado el vector ordenado: 2, 7, 8, 9, 10, 40, 50, 90</a:t>
            </a:r>
          </a:p>
          <a:p>
            <a:endParaRPr lang="es-MX" sz="20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819672826"/>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4955" y="489562"/>
            <a:ext cx="10851295" cy="1478570"/>
          </a:xfrm>
        </p:spPr>
        <p:txBody>
          <a:bodyPr/>
          <a:lstStyle/>
          <a:p>
            <a:r>
              <a:rPr lang="es-MX" dirty="0">
                <a:solidFill>
                  <a:schemeClr val="bg1"/>
                </a:solidFill>
                <a:effectLst/>
              </a:rPr>
              <a:t>descripción en pseudocódigo del algoritmo</a:t>
            </a:r>
            <a:endParaRPr lang="es-MX" dirty="0">
              <a:solidFill>
                <a:schemeClr val="bg1"/>
              </a:solidFill>
            </a:endParaRPr>
          </a:p>
        </p:txBody>
      </p:sp>
      <p:sp>
        <p:nvSpPr>
          <p:cNvPr id="3" name="2 Marcador de contenido"/>
          <p:cNvSpPr>
            <a:spLocks noGrp="1"/>
          </p:cNvSpPr>
          <p:nvPr>
            <p:ph idx="1"/>
          </p:nvPr>
        </p:nvSpPr>
        <p:spPr>
          <a:xfrm>
            <a:off x="445355" y="2185129"/>
            <a:ext cx="9905999" cy="4287472"/>
          </a:xfrm>
        </p:spPr>
        <p:txBody>
          <a:bodyPr>
            <a:noAutofit/>
          </a:bodyPr>
          <a:lstStyle/>
          <a:p>
            <a:pPr marL="0" indent="0">
              <a:lnSpc>
                <a:spcPct val="100000"/>
              </a:lnSpc>
              <a:buNone/>
            </a:pPr>
            <a:r>
              <a:rPr lang="pt-BR" dirty="0" err="1">
                <a:solidFill>
                  <a:schemeClr val="bg1"/>
                </a:solidFill>
              </a:rPr>
              <a:t>function</a:t>
            </a:r>
            <a:r>
              <a:rPr lang="pt-BR" dirty="0">
                <a:solidFill>
                  <a:schemeClr val="bg1"/>
                </a:solidFill>
              </a:rPr>
              <a:t> </a:t>
            </a:r>
            <a:r>
              <a:rPr lang="pt-BR" dirty="0" err="1">
                <a:solidFill>
                  <a:schemeClr val="bg1"/>
                </a:solidFill>
              </a:rPr>
              <a:t>heapsort</a:t>
            </a:r>
            <a:r>
              <a:rPr lang="pt-BR" dirty="0">
                <a:solidFill>
                  <a:schemeClr val="bg1"/>
                </a:solidFill>
              </a:rPr>
              <a:t>(</a:t>
            </a:r>
            <a:r>
              <a:rPr lang="pt-BR" dirty="0" err="1">
                <a:solidFill>
                  <a:schemeClr val="bg1"/>
                </a:solidFill>
              </a:rPr>
              <a:t>array</a:t>
            </a:r>
            <a:r>
              <a:rPr lang="pt-BR" dirty="0">
                <a:solidFill>
                  <a:schemeClr val="bg1"/>
                </a:solidFill>
              </a:rPr>
              <a:t> A[0..n]):</a:t>
            </a:r>
          </a:p>
          <a:p>
            <a:pPr marL="0" indent="0">
              <a:lnSpc>
                <a:spcPct val="100000"/>
              </a:lnSpc>
              <a:buNone/>
            </a:pPr>
            <a:r>
              <a:rPr lang="pt-BR" dirty="0">
                <a:solidFill>
                  <a:schemeClr val="bg1"/>
                </a:solidFill>
              </a:rPr>
              <a:t>  </a:t>
            </a:r>
            <a:r>
              <a:rPr lang="pt-BR" dirty="0" smtClean="0">
                <a:solidFill>
                  <a:schemeClr val="bg1"/>
                </a:solidFill>
              </a:rPr>
              <a:t>	montículo </a:t>
            </a:r>
            <a:r>
              <a:rPr lang="pt-BR" dirty="0">
                <a:solidFill>
                  <a:schemeClr val="bg1"/>
                </a:solidFill>
              </a:rPr>
              <a:t>M</a:t>
            </a:r>
          </a:p>
          <a:p>
            <a:pPr marL="0" indent="0">
              <a:lnSpc>
                <a:spcPct val="100000"/>
              </a:lnSpc>
              <a:buNone/>
            </a:pPr>
            <a:r>
              <a:rPr lang="pt-BR" dirty="0">
                <a:solidFill>
                  <a:schemeClr val="bg1"/>
                </a:solidFill>
              </a:rPr>
              <a:t>  </a:t>
            </a:r>
            <a:r>
              <a:rPr lang="pt-BR" dirty="0" smtClean="0">
                <a:solidFill>
                  <a:schemeClr val="bg1"/>
                </a:solidFill>
              </a:rPr>
              <a:t>	</a:t>
            </a:r>
            <a:r>
              <a:rPr lang="pt-BR" dirty="0" err="1" smtClean="0">
                <a:solidFill>
                  <a:schemeClr val="bg1"/>
                </a:solidFill>
              </a:rPr>
              <a:t>integer</a:t>
            </a:r>
            <a:r>
              <a:rPr lang="pt-BR" dirty="0" smtClean="0">
                <a:solidFill>
                  <a:schemeClr val="bg1"/>
                </a:solidFill>
              </a:rPr>
              <a:t> </a:t>
            </a:r>
            <a:r>
              <a:rPr lang="pt-BR" dirty="0">
                <a:solidFill>
                  <a:schemeClr val="bg1"/>
                </a:solidFill>
              </a:rPr>
              <a:t>i := 124578</a:t>
            </a:r>
          </a:p>
          <a:p>
            <a:pPr marL="0" indent="0">
              <a:lnSpc>
                <a:spcPct val="100000"/>
              </a:lnSpc>
              <a:buNone/>
            </a:pPr>
            <a:r>
              <a:rPr lang="pt-BR" dirty="0" smtClean="0">
                <a:solidFill>
                  <a:schemeClr val="bg1"/>
                </a:solidFill>
              </a:rPr>
              <a:t>	  </a:t>
            </a:r>
            <a:r>
              <a:rPr lang="pt-BR" dirty="0">
                <a:solidFill>
                  <a:schemeClr val="bg1"/>
                </a:solidFill>
              </a:rPr>
              <a:t>for  </a:t>
            </a:r>
            <a:r>
              <a:rPr lang="pt-BR" dirty="0" smtClean="0">
                <a:solidFill>
                  <a:schemeClr val="bg1"/>
                </a:solidFill>
              </a:rPr>
              <a:t>i </a:t>
            </a:r>
            <a:r>
              <a:rPr lang="pt-BR" dirty="0">
                <a:solidFill>
                  <a:schemeClr val="bg1"/>
                </a:solidFill>
              </a:rPr>
              <a:t>= </a:t>
            </a:r>
            <a:r>
              <a:rPr lang="pt-BR" dirty="0" smtClean="0">
                <a:solidFill>
                  <a:schemeClr val="bg1"/>
                </a:solidFill>
              </a:rPr>
              <a:t>0 .. n</a:t>
            </a:r>
            <a:r>
              <a:rPr lang="pt-BR" dirty="0">
                <a:solidFill>
                  <a:schemeClr val="bg1"/>
                </a:solidFill>
              </a:rPr>
              <a:t>:</a:t>
            </a:r>
          </a:p>
          <a:p>
            <a:pPr marL="0" indent="0">
              <a:lnSpc>
                <a:spcPct val="100000"/>
              </a:lnSpc>
              <a:buNone/>
            </a:pPr>
            <a:r>
              <a:rPr lang="pt-BR" dirty="0">
                <a:solidFill>
                  <a:schemeClr val="bg1"/>
                </a:solidFill>
              </a:rPr>
              <a:t>   </a:t>
            </a:r>
            <a:r>
              <a:rPr lang="pt-BR" dirty="0" smtClean="0">
                <a:solidFill>
                  <a:schemeClr val="bg1"/>
                </a:solidFill>
              </a:rPr>
              <a:t>	       </a:t>
            </a:r>
            <a:r>
              <a:rPr lang="pt-BR" dirty="0" err="1">
                <a:solidFill>
                  <a:schemeClr val="bg1"/>
                </a:solidFill>
              </a:rPr>
              <a:t>insertar_en_monticulo</a:t>
            </a:r>
            <a:r>
              <a:rPr lang="pt-BR" dirty="0">
                <a:solidFill>
                  <a:schemeClr val="bg1"/>
                </a:solidFill>
              </a:rPr>
              <a:t>(M, A[i])</a:t>
            </a:r>
          </a:p>
          <a:p>
            <a:pPr marL="0" indent="0">
              <a:lnSpc>
                <a:spcPct val="100000"/>
              </a:lnSpc>
              <a:buNone/>
            </a:pPr>
            <a:r>
              <a:rPr lang="pt-BR" dirty="0">
                <a:solidFill>
                  <a:schemeClr val="bg1"/>
                </a:solidFill>
              </a:rPr>
              <a:t>  </a:t>
            </a:r>
            <a:r>
              <a:rPr lang="pt-BR" dirty="0" smtClean="0">
                <a:solidFill>
                  <a:schemeClr val="bg1"/>
                </a:solidFill>
              </a:rPr>
              <a:t>	  for </a:t>
            </a:r>
            <a:r>
              <a:rPr lang="pt-BR" dirty="0">
                <a:solidFill>
                  <a:schemeClr val="bg1"/>
                </a:solidFill>
              </a:rPr>
              <a:t>i = 0..n:</a:t>
            </a:r>
          </a:p>
          <a:p>
            <a:pPr marL="0" indent="0">
              <a:lnSpc>
                <a:spcPct val="100000"/>
              </a:lnSpc>
              <a:buNone/>
            </a:pPr>
            <a:r>
              <a:rPr lang="pt-BR" dirty="0">
                <a:solidFill>
                  <a:schemeClr val="bg1"/>
                </a:solidFill>
              </a:rPr>
              <a:t>  </a:t>
            </a:r>
            <a:r>
              <a:rPr lang="pt-BR" dirty="0" smtClean="0">
                <a:solidFill>
                  <a:schemeClr val="bg1"/>
                </a:solidFill>
              </a:rPr>
              <a:t>                   </a:t>
            </a:r>
            <a:r>
              <a:rPr lang="pt-BR" dirty="0">
                <a:solidFill>
                  <a:schemeClr val="bg1"/>
                </a:solidFill>
              </a:rPr>
              <a:t>A[i] = </a:t>
            </a:r>
            <a:r>
              <a:rPr lang="pt-BR" dirty="0" err="1">
                <a:solidFill>
                  <a:schemeClr val="bg1"/>
                </a:solidFill>
              </a:rPr>
              <a:t>extraer_cima_del_monticulo</a:t>
            </a:r>
            <a:r>
              <a:rPr lang="pt-BR" dirty="0">
                <a:solidFill>
                  <a:schemeClr val="bg1"/>
                </a:solidFill>
              </a:rPr>
              <a:t>(M)</a:t>
            </a:r>
          </a:p>
          <a:p>
            <a:pPr marL="0" indent="0">
              <a:lnSpc>
                <a:spcPct val="100000"/>
              </a:lnSpc>
              <a:buNone/>
            </a:pPr>
            <a:r>
              <a:rPr lang="pt-BR" dirty="0">
                <a:solidFill>
                  <a:schemeClr val="bg1"/>
                </a:solidFill>
              </a:rPr>
              <a:t>  </a:t>
            </a:r>
            <a:r>
              <a:rPr lang="pt-BR" dirty="0" smtClean="0">
                <a:solidFill>
                  <a:schemeClr val="bg1"/>
                </a:solidFill>
              </a:rPr>
              <a:t>	   </a:t>
            </a:r>
            <a:r>
              <a:rPr lang="pt-BR" dirty="0" err="1" smtClean="0">
                <a:solidFill>
                  <a:schemeClr val="bg1"/>
                </a:solidFill>
              </a:rPr>
              <a:t>return</a:t>
            </a:r>
            <a:r>
              <a:rPr lang="pt-BR" dirty="0" smtClean="0">
                <a:solidFill>
                  <a:schemeClr val="bg1"/>
                </a:solidFill>
              </a:rPr>
              <a:t> </a:t>
            </a:r>
            <a:r>
              <a:rPr lang="pt-BR" dirty="0">
                <a:solidFill>
                  <a:schemeClr val="bg1"/>
                </a:solidFill>
              </a:rPr>
              <a:t>A</a:t>
            </a:r>
            <a:endParaRPr lang="es-MX" dirty="0">
              <a:solidFill>
                <a:schemeClr val="bg1"/>
              </a:solidFill>
            </a:endParaRPr>
          </a:p>
        </p:txBody>
      </p:sp>
      <p:pic>
        <p:nvPicPr>
          <p:cNvPr id="4" name="Imagen 3"/>
          <p:cNvPicPr>
            <a:picLocks noChangeAspect="1"/>
          </p:cNvPicPr>
          <p:nvPr/>
        </p:nvPicPr>
        <p:blipFill>
          <a:blip r:embed="rId2"/>
          <a:stretch>
            <a:fillRect/>
          </a:stretch>
        </p:blipFill>
        <p:spPr>
          <a:xfrm>
            <a:off x="6209992" y="1968132"/>
            <a:ext cx="5202423" cy="3025899"/>
          </a:xfrm>
          <a:prstGeom prst="rect">
            <a:avLst/>
          </a:prstGeom>
        </p:spPr>
      </p:pic>
    </p:spTree>
    <p:extLst>
      <p:ext uri="{BB962C8B-B14F-4D97-AF65-F5344CB8AC3E}">
        <p14:creationId xmlns:p14="http://schemas.microsoft.com/office/powerpoint/2010/main" val="23897049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9817" y="2014273"/>
            <a:ext cx="3755431" cy="1478570"/>
          </a:xfrm>
        </p:spPr>
        <p:txBody>
          <a:bodyPr>
            <a:normAutofit/>
          </a:bodyPr>
          <a:lstStyle/>
          <a:p>
            <a:r>
              <a:rPr lang="es-MX" dirty="0">
                <a:solidFill>
                  <a:schemeClr val="bg1"/>
                </a:solidFill>
              </a:rPr>
              <a:t>CÓDIGO DE IMPLEMENTACIÓN:</a:t>
            </a:r>
          </a:p>
        </p:txBody>
      </p:sp>
      <p:pic>
        <p:nvPicPr>
          <p:cNvPr id="4" name="Marcador de contenido 3"/>
          <p:cNvPicPr>
            <a:picLocks noGrp="1" noChangeAspect="1"/>
          </p:cNvPicPr>
          <p:nvPr>
            <p:ph idx="1"/>
          </p:nvPr>
        </p:nvPicPr>
        <p:blipFill rotWithShape="1">
          <a:blip r:embed="rId2"/>
          <a:srcRect t="5576" r="56790" b="21697"/>
          <a:stretch/>
        </p:blipFill>
        <p:spPr>
          <a:xfrm>
            <a:off x="4159877" y="80940"/>
            <a:ext cx="6947353" cy="65741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Imagen 2"/>
          <p:cNvPicPr>
            <a:picLocks noChangeAspect="1"/>
          </p:cNvPicPr>
          <p:nvPr/>
        </p:nvPicPr>
        <p:blipFill>
          <a:blip r:embed="rId3"/>
          <a:stretch>
            <a:fillRect/>
          </a:stretch>
        </p:blipFill>
        <p:spPr>
          <a:xfrm>
            <a:off x="8098588" y="2014273"/>
            <a:ext cx="3008642" cy="2691275"/>
          </a:xfrm>
          <a:prstGeom prst="rect">
            <a:avLst/>
          </a:prstGeom>
        </p:spPr>
      </p:pic>
      <p:pic>
        <p:nvPicPr>
          <p:cNvPr id="5" name="Imagen 4"/>
          <p:cNvPicPr>
            <a:picLocks noChangeAspect="1"/>
          </p:cNvPicPr>
          <p:nvPr/>
        </p:nvPicPr>
        <p:blipFill>
          <a:blip r:embed="rId4"/>
          <a:stretch>
            <a:fillRect/>
          </a:stretch>
        </p:blipFill>
        <p:spPr>
          <a:xfrm>
            <a:off x="404446" y="3492843"/>
            <a:ext cx="3686175" cy="1238250"/>
          </a:xfrm>
          <a:prstGeom prst="rect">
            <a:avLst/>
          </a:prstGeom>
        </p:spPr>
      </p:pic>
    </p:spTree>
    <p:extLst>
      <p:ext uri="{BB962C8B-B14F-4D97-AF65-F5344CB8AC3E}">
        <p14:creationId xmlns:p14="http://schemas.microsoft.com/office/powerpoint/2010/main" val="65437954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Llamada de nube"/>
          <p:cNvSpPr/>
          <p:nvPr/>
        </p:nvSpPr>
        <p:spPr>
          <a:xfrm>
            <a:off x="5446835" y="645136"/>
            <a:ext cx="5214938" cy="2643187"/>
          </a:xfrm>
          <a:prstGeom prst="cloudCallout">
            <a:avLst>
              <a:gd name="adj1" fmla="val -51518"/>
              <a:gd name="adj2" fmla="val 67185"/>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6000" dirty="0">
                <a:latin typeface="Rockwell" pitchFamily="18" charset="0"/>
              </a:rPr>
              <a:t>¿Dudas</a:t>
            </a:r>
            <a:r>
              <a:rPr lang="es-MX" sz="6000" dirty="0" smtClean="0">
                <a:latin typeface="Rockwell" pitchFamily="18" charset="0"/>
              </a:rPr>
              <a:t>?</a:t>
            </a:r>
            <a:endParaRPr lang="en-US" dirty="0"/>
          </a:p>
        </p:txBody>
      </p:sp>
      <p:pic>
        <p:nvPicPr>
          <p:cNvPr id="5" name="Picture 2" descr="C:\Documents and Settings\Administrator\Local Settings\Temporary Internet Files\Content.IE5\W9YNOXMR\MCj00787110000[1].wmf"/>
          <p:cNvPicPr>
            <a:picLocks noChangeAspect="1" noChangeArrowheads="1"/>
          </p:cNvPicPr>
          <p:nvPr/>
        </p:nvPicPr>
        <p:blipFill>
          <a:blip r:embed="rId2"/>
          <a:srcRect/>
          <a:stretch>
            <a:fillRect/>
          </a:stretch>
        </p:blipFill>
        <p:spPr bwMode="auto">
          <a:xfrm>
            <a:off x="3683977" y="2839915"/>
            <a:ext cx="1382713" cy="3352800"/>
          </a:xfrm>
          <a:prstGeom prst="rect">
            <a:avLst/>
          </a:prstGeom>
          <a:noFill/>
          <a:ln w="9525">
            <a:noFill/>
            <a:miter lim="800000"/>
            <a:headEnd/>
            <a:tailEnd/>
          </a:ln>
        </p:spPr>
      </p:pic>
    </p:spTree>
    <p:extLst>
      <p:ext uri="{BB962C8B-B14F-4D97-AF65-F5344CB8AC3E}">
        <p14:creationId xmlns:p14="http://schemas.microsoft.com/office/powerpoint/2010/main" val="310222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53694" y="140677"/>
            <a:ext cx="7338613" cy="461665"/>
          </a:xfrm>
          <a:prstGeom prst="rect">
            <a:avLst/>
          </a:prstGeom>
        </p:spPr>
        <p:txBody>
          <a:bodyPr wrap="square">
            <a:spAutoFit/>
          </a:bodyPr>
          <a:lstStyle/>
          <a:p>
            <a:r>
              <a:rPr lang="es-ES" sz="2400" dirty="0" smtClean="0">
                <a:solidFill>
                  <a:srgbClr val="FFFF00"/>
                </a:solidFill>
                <a:latin typeface="Segoe UI" panose="020B0502040204020203" pitchFamily="34" charset="0"/>
                <a:ea typeface="Segoe UI" panose="020B0502040204020203" pitchFamily="34" charset="0"/>
                <a:cs typeface="Times New Roman" panose="02020603050405020304" pitchFamily="18" charset="0"/>
              </a:rPr>
              <a:t>2. Ubicación </a:t>
            </a:r>
            <a:r>
              <a:rPr lang="es-ES" sz="2400" dirty="0">
                <a:solidFill>
                  <a:srgbClr val="FFFF00"/>
                </a:solidFill>
                <a:latin typeface="Segoe UI" panose="020B0502040204020203" pitchFamily="34" charset="0"/>
                <a:ea typeface="Segoe UI" panose="020B0502040204020203" pitchFamily="34" charset="0"/>
                <a:cs typeface="Times New Roman" panose="02020603050405020304" pitchFamily="18" charset="0"/>
              </a:rPr>
              <a:t>espacial de la Unidad de aprendizaje</a:t>
            </a:r>
            <a:endParaRPr lang="es-MX" sz="2400" dirty="0">
              <a:solidFill>
                <a:srgbClr val="FFFF00"/>
              </a:solidFill>
            </a:endParaRPr>
          </a:p>
        </p:txBody>
      </p:sp>
      <p:pic>
        <p:nvPicPr>
          <p:cNvPr id="2" name="Imagen 1"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3899" y="602342"/>
            <a:ext cx="8687901" cy="6022295"/>
          </a:xfrm>
          <a:prstGeom prst="rect">
            <a:avLst/>
          </a:prstGeom>
        </p:spPr>
      </p:pic>
    </p:spTree>
    <p:extLst>
      <p:ext uri="{BB962C8B-B14F-4D97-AF65-F5344CB8AC3E}">
        <p14:creationId xmlns:p14="http://schemas.microsoft.com/office/powerpoint/2010/main" val="36210148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58" y="276498"/>
            <a:ext cx="9602787" cy="6317732"/>
          </a:xfrm>
          <a:prstGeom prst="rect">
            <a:avLst/>
          </a:prstGeom>
        </p:spPr>
      </p:pic>
      <p:sp>
        <p:nvSpPr>
          <p:cNvPr id="2" name="Título 1"/>
          <p:cNvSpPr>
            <a:spLocks noGrp="1"/>
          </p:cNvSpPr>
          <p:nvPr>
            <p:ph type="title"/>
          </p:nvPr>
        </p:nvSpPr>
        <p:spPr>
          <a:xfrm>
            <a:off x="1317259" y="276498"/>
            <a:ext cx="9905998" cy="760994"/>
          </a:xfrm>
        </p:spPr>
        <p:txBody>
          <a:bodyPr/>
          <a:lstStyle/>
          <a:p>
            <a:r>
              <a:rPr lang="es-MX" dirty="0" smtClean="0">
                <a:solidFill>
                  <a:schemeClr val="bg1"/>
                </a:solidFill>
              </a:rPr>
              <a:t>7. Conclusiones</a:t>
            </a:r>
            <a:endParaRPr lang="es-MX" dirty="0">
              <a:solidFill>
                <a:schemeClr val="bg1"/>
              </a:solidFill>
            </a:endParaRPr>
          </a:p>
        </p:txBody>
      </p:sp>
    </p:spTree>
    <p:extLst>
      <p:ext uri="{BB962C8B-B14F-4D97-AF65-F5344CB8AC3E}">
        <p14:creationId xmlns:p14="http://schemas.microsoft.com/office/powerpoint/2010/main" val="23508783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8659" y="1115132"/>
            <a:ext cx="9905998" cy="1478570"/>
          </a:xfrm>
        </p:spPr>
        <p:txBody>
          <a:bodyPr/>
          <a:lstStyle/>
          <a:p>
            <a:r>
              <a:rPr lang="es-MX" dirty="0" smtClean="0">
                <a:solidFill>
                  <a:schemeClr val="bg1"/>
                </a:solidFill>
              </a:rPr>
              <a:t>Video de apoyo:</a:t>
            </a:r>
            <a:endParaRPr lang="es-MX" dirty="0">
              <a:solidFill>
                <a:schemeClr val="bg1"/>
              </a:solidFill>
            </a:endParaRPr>
          </a:p>
        </p:txBody>
      </p:sp>
      <p:sp>
        <p:nvSpPr>
          <p:cNvPr id="4" name="Rectángulo 3"/>
          <p:cNvSpPr/>
          <p:nvPr/>
        </p:nvSpPr>
        <p:spPr>
          <a:xfrm>
            <a:off x="1266092" y="2593702"/>
            <a:ext cx="9214339" cy="523220"/>
          </a:xfrm>
          <a:prstGeom prst="rect">
            <a:avLst/>
          </a:prstGeom>
        </p:spPr>
        <p:txBody>
          <a:bodyPr wrap="square">
            <a:spAutoFit/>
          </a:bodyPr>
          <a:lstStyle/>
          <a:p>
            <a:r>
              <a:rPr lang="es-MX" sz="2800" dirty="0">
                <a:solidFill>
                  <a:schemeClr val="bg1"/>
                </a:solidFill>
              </a:rPr>
              <a:t>https://www.cs.usfca.edu/~galles/visualization/HeapSort.html</a:t>
            </a:r>
          </a:p>
        </p:txBody>
      </p:sp>
      <p:pic>
        <p:nvPicPr>
          <p:cNvPr id="5" name="Imagen 4"/>
          <p:cNvPicPr>
            <a:picLocks noChangeAspect="1"/>
          </p:cNvPicPr>
          <p:nvPr/>
        </p:nvPicPr>
        <p:blipFill>
          <a:blip r:embed="rId2"/>
          <a:stretch>
            <a:fillRect/>
          </a:stretch>
        </p:blipFill>
        <p:spPr>
          <a:xfrm>
            <a:off x="4136414" y="3455927"/>
            <a:ext cx="3178787" cy="2279130"/>
          </a:xfrm>
          <a:prstGeom prst="rect">
            <a:avLst/>
          </a:prstGeom>
        </p:spPr>
      </p:pic>
    </p:spTree>
    <p:extLst>
      <p:ext uri="{BB962C8B-B14F-4D97-AF65-F5344CB8AC3E}">
        <p14:creationId xmlns:p14="http://schemas.microsoft.com/office/powerpoint/2010/main" val="10428150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358382" y="668191"/>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a:lstStyle>
          <a:p>
            <a:r>
              <a:rPr lang="es-MX" sz="4000" b="1" dirty="0" smtClean="0">
                <a:solidFill>
                  <a:schemeClr val="bg1"/>
                </a:solidFill>
              </a:rPr>
              <a:t>8. Referencias Bibliográficas </a:t>
            </a:r>
            <a:endParaRPr lang="es-MX" sz="4000" b="1" dirty="0">
              <a:solidFill>
                <a:schemeClr val="bg1"/>
              </a:solidFill>
            </a:endParaRPr>
          </a:p>
        </p:txBody>
      </p:sp>
      <p:sp>
        <p:nvSpPr>
          <p:cNvPr id="5" name="2 Marcador de contenido"/>
          <p:cNvSpPr txBox="1">
            <a:spLocks/>
          </p:cNvSpPr>
          <p:nvPr/>
        </p:nvSpPr>
        <p:spPr>
          <a:xfrm>
            <a:off x="698227" y="1811191"/>
            <a:ext cx="10907619" cy="4840303"/>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buFont typeface="Arial" panose="020B0604020202020204" pitchFamily="34" charset="0"/>
              <a:buAutoNum type="arabicParenR"/>
            </a:pPr>
            <a:r>
              <a:rPr lang="es-MX" sz="1700" dirty="0" smtClean="0">
                <a:solidFill>
                  <a:schemeClr val="bg1"/>
                </a:solidFill>
              </a:rPr>
              <a:t>JOYANES, AGUILAR LUIS Y ZAHONERO, MARTÍNEZ IGNACIO. ESTRUCTURA DE DATOS. ALGORITMOS, ABSTRACCIÓN Y OBJETOS. EDIT MC GRAW-HILL, MADRID, 1998. </a:t>
            </a:r>
          </a:p>
          <a:p>
            <a:pPr algn="just">
              <a:buFont typeface="Arial" panose="020B0604020202020204" pitchFamily="34" charset="0"/>
              <a:buAutoNum type="arabicParenR"/>
            </a:pPr>
            <a:r>
              <a:rPr lang="es-MX" sz="1700" dirty="0" smtClean="0">
                <a:solidFill>
                  <a:schemeClr val="bg1"/>
                </a:solidFill>
              </a:rPr>
              <a:t> JOYANES, AGUILAR LUIS. FUNDAMENTOS DE PROGRAMACIÓN. 2ª ED. EDIT. MCGRAW-HILL, MADRID, 1996. </a:t>
            </a:r>
          </a:p>
          <a:p>
            <a:pPr algn="just">
              <a:buFont typeface="Arial" panose="020B0604020202020204" pitchFamily="34" charset="0"/>
              <a:buNone/>
            </a:pPr>
            <a:r>
              <a:rPr lang="es-MX" sz="1700" dirty="0" smtClean="0">
                <a:solidFill>
                  <a:schemeClr val="bg1"/>
                </a:solidFill>
              </a:rPr>
              <a:t>3) LANGSAM, YEDIDYAH; AUGENSTEIN, MOSHE y TENEMBAUM, AARON M. . ESTRUCTURAS DE DATOS EN C 2ª  ED. EDIT. PRENTICE-HALL . MÉXICO, 1996. </a:t>
            </a:r>
          </a:p>
          <a:p>
            <a:pPr algn="just">
              <a:buFont typeface="Arial" panose="020B0604020202020204" pitchFamily="34" charset="0"/>
              <a:buNone/>
            </a:pPr>
            <a:r>
              <a:rPr lang="es-MX" sz="1700" dirty="0" smtClean="0">
                <a:solidFill>
                  <a:schemeClr val="bg1"/>
                </a:solidFill>
              </a:rPr>
              <a:t>4) CAIRÓ, OSVALDO y GUARDATI SILVIA. ESTRUCTURAS DE DATOS. EDIT. </a:t>
            </a:r>
            <a:r>
              <a:rPr lang="es-MX" sz="1700" dirty="0" err="1" smtClean="0">
                <a:solidFill>
                  <a:schemeClr val="bg1"/>
                </a:solidFill>
              </a:rPr>
              <a:t>McGRAW-HILL</a:t>
            </a:r>
            <a:r>
              <a:rPr lang="es-MX" sz="1700" dirty="0" smtClean="0">
                <a:solidFill>
                  <a:schemeClr val="bg1"/>
                </a:solidFill>
              </a:rPr>
              <a:t>. MÉXICO, 1992. </a:t>
            </a:r>
          </a:p>
          <a:p>
            <a:pPr algn="just">
              <a:buFont typeface="Arial" panose="020B0604020202020204" pitchFamily="34" charset="0"/>
              <a:buNone/>
            </a:pPr>
            <a:r>
              <a:rPr lang="es-MX" sz="1700" dirty="0" smtClean="0">
                <a:solidFill>
                  <a:schemeClr val="bg1"/>
                </a:solidFill>
              </a:rPr>
              <a:t>5) DALE, NELL y LILLY SUSAN. PASCAL Y ESTRUCTURAS DE DATOS. 2ª ED. EDIT. </a:t>
            </a:r>
            <a:r>
              <a:rPr lang="es-MX" sz="1700" dirty="0" err="1" smtClean="0">
                <a:solidFill>
                  <a:schemeClr val="bg1"/>
                </a:solidFill>
              </a:rPr>
              <a:t>McGRAW-HILL</a:t>
            </a:r>
            <a:r>
              <a:rPr lang="es-MX" sz="1700" dirty="0" smtClean="0">
                <a:solidFill>
                  <a:schemeClr val="bg1"/>
                </a:solidFill>
              </a:rPr>
              <a:t>. MÉXICO, 1992. Plan 1998 Programas Ingeniería en Computación </a:t>
            </a:r>
          </a:p>
          <a:p>
            <a:pPr algn="just">
              <a:buFont typeface="Arial" panose="020B0604020202020204" pitchFamily="34" charset="0"/>
              <a:buNone/>
            </a:pPr>
            <a:r>
              <a:rPr lang="es-MX" sz="1700" dirty="0" smtClean="0">
                <a:solidFill>
                  <a:schemeClr val="bg1"/>
                </a:solidFill>
              </a:rPr>
              <a:t>6) LIPSCHUTZ SEYMOUR. ESTRUCTURA DE DATOS. EDIT. </a:t>
            </a:r>
            <a:r>
              <a:rPr lang="es-MX" sz="1700" dirty="0" err="1" smtClean="0">
                <a:solidFill>
                  <a:schemeClr val="bg1"/>
                </a:solidFill>
              </a:rPr>
              <a:t>McGRAW-HILL</a:t>
            </a:r>
            <a:r>
              <a:rPr lang="es-MX" sz="1700" dirty="0" smtClean="0">
                <a:solidFill>
                  <a:schemeClr val="bg1"/>
                </a:solidFill>
              </a:rPr>
              <a:t>, SERIE SCHAUM. MÉXICO,1992. </a:t>
            </a:r>
          </a:p>
          <a:p>
            <a:pPr algn="just">
              <a:buFont typeface="Arial" panose="020B0604020202020204" pitchFamily="34" charset="0"/>
              <a:buNone/>
            </a:pPr>
            <a:r>
              <a:rPr lang="es-MX" sz="1700" dirty="0" smtClean="0">
                <a:solidFill>
                  <a:schemeClr val="bg1"/>
                </a:solidFill>
              </a:rPr>
              <a:t>G) BRASSARD, P. BRATLEY. FUNDAMENTOS DE ALGORITMIA,. EDIT. PRENTICE </a:t>
            </a:r>
            <a:r>
              <a:rPr lang="es-MX" sz="1700" dirty="0" err="1" smtClean="0">
                <a:solidFill>
                  <a:schemeClr val="bg1"/>
                </a:solidFill>
              </a:rPr>
              <a:t>may</a:t>
            </a:r>
            <a:r>
              <a:rPr lang="es-MX" sz="1700" dirty="0" smtClean="0">
                <a:solidFill>
                  <a:schemeClr val="bg1"/>
                </a:solidFill>
              </a:rPr>
              <a:t>. ESPAÑA 1998. </a:t>
            </a:r>
          </a:p>
          <a:p>
            <a:pPr algn="just">
              <a:buFont typeface="Arial" panose="020B0604020202020204" pitchFamily="34" charset="0"/>
              <a:buNone/>
            </a:pPr>
            <a:endParaRPr lang="es-MX" sz="1700" dirty="0">
              <a:solidFill>
                <a:schemeClr val="bg1"/>
              </a:solidFill>
            </a:endParaRPr>
          </a:p>
        </p:txBody>
      </p:sp>
    </p:spTree>
    <p:extLst>
      <p:ext uri="{BB962C8B-B14F-4D97-AF65-F5344CB8AC3E}">
        <p14:creationId xmlns:p14="http://schemas.microsoft.com/office/powerpoint/2010/main" val="13916526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83099" y="2017668"/>
            <a:ext cx="6645498" cy="2425544"/>
          </a:xfrm>
        </p:spPr>
        <p:txBody>
          <a:bodyPr>
            <a:noAutofit/>
          </a:bodyPr>
          <a:lstStyle/>
          <a:p>
            <a:pPr marL="0" indent="0" algn="ctr">
              <a:buNone/>
            </a:pPr>
            <a:r>
              <a:rPr lang="es-MX" sz="7200" b="1" dirty="0" smtClean="0">
                <a:ln w="10541" cmpd="sng">
                  <a:solidFill>
                    <a:schemeClr val="accent1">
                      <a:shade val="88000"/>
                      <a:satMod val="110000"/>
                    </a:schemeClr>
                  </a:solidFill>
                  <a:prstDash val="solid"/>
                </a:ln>
                <a:solidFill>
                  <a:schemeClr val="bg1"/>
                </a:solidFill>
                <a:effectLst>
                  <a:outerShdw blurRad="38100" dist="38100" dir="2700000" algn="tl">
                    <a:srgbClr val="000000">
                      <a:alpha val="43137"/>
                    </a:srgbClr>
                  </a:outerShdw>
                </a:effectLst>
              </a:rPr>
              <a:t>Gracias </a:t>
            </a:r>
            <a:br>
              <a:rPr lang="es-MX" sz="7200" b="1" dirty="0" smtClean="0">
                <a:ln w="10541" cmpd="sng">
                  <a:solidFill>
                    <a:schemeClr val="accent1">
                      <a:shade val="88000"/>
                      <a:satMod val="110000"/>
                    </a:schemeClr>
                  </a:solidFill>
                  <a:prstDash val="solid"/>
                </a:ln>
                <a:solidFill>
                  <a:schemeClr val="bg1"/>
                </a:solidFill>
                <a:effectLst>
                  <a:outerShdw blurRad="38100" dist="38100" dir="2700000" algn="tl">
                    <a:srgbClr val="000000">
                      <a:alpha val="43137"/>
                    </a:srgbClr>
                  </a:outerShdw>
                </a:effectLst>
              </a:rPr>
            </a:br>
            <a:r>
              <a:rPr lang="es-MX" sz="7200" b="1" dirty="0" smtClean="0">
                <a:ln w="10541" cmpd="sng">
                  <a:solidFill>
                    <a:schemeClr val="accent1">
                      <a:shade val="88000"/>
                      <a:satMod val="110000"/>
                    </a:schemeClr>
                  </a:solidFill>
                  <a:prstDash val="solid"/>
                </a:ln>
                <a:solidFill>
                  <a:schemeClr val="bg1"/>
                </a:solidFill>
                <a:effectLst>
                  <a:outerShdw blurRad="38100" dist="38100" dir="2700000" algn="tl">
                    <a:srgbClr val="000000">
                      <a:alpha val="43137"/>
                    </a:srgbClr>
                  </a:outerShdw>
                </a:effectLst>
              </a:rPr>
              <a:t>por su atención </a:t>
            </a:r>
            <a:endParaRPr lang="es-MX" sz="72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4514760"/>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53694" y="140677"/>
            <a:ext cx="7338613" cy="461665"/>
          </a:xfrm>
          <a:prstGeom prst="rect">
            <a:avLst/>
          </a:prstGeom>
        </p:spPr>
        <p:txBody>
          <a:bodyPr wrap="square">
            <a:spAutoFit/>
          </a:bodyPr>
          <a:lstStyle/>
          <a:p>
            <a:r>
              <a:rPr lang="es-ES" sz="2400" dirty="0" smtClean="0">
                <a:solidFill>
                  <a:srgbClr val="FFFF00"/>
                </a:solidFill>
                <a:latin typeface="Segoe UI" panose="020B0502040204020203" pitchFamily="34" charset="0"/>
                <a:ea typeface="Segoe UI" panose="020B0502040204020203" pitchFamily="34" charset="0"/>
                <a:cs typeface="Times New Roman" panose="02020603050405020304" pitchFamily="18" charset="0"/>
              </a:rPr>
              <a:t>2. Ubicación </a:t>
            </a:r>
            <a:r>
              <a:rPr lang="es-ES" sz="2400" dirty="0">
                <a:solidFill>
                  <a:srgbClr val="FFFF00"/>
                </a:solidFill>
                <a:latin typeface="Segoe UI" panose="020B0502040204020203" pitchFamily="34" charset="0"/>
                <a:ea typeface="Segoe UI" panose="020B0502040204020203" pitchFamily="34" charset="0"/>
                <a:cs typeface="Times New Roman" panose="02020603050405020304" pitchFamily="18" charset="0"/>
              </a:rPr>
              <a:t>espacial de la Unidad de aprendizaje</a:t>
            </a:r>
            <a:endParaRPr lang="es-MX" sz="2400" dirty="0">
              <a:solidFill>
                <a:srgbClr val="FFFF00"/>
              </a:solidFill>
            </a:endParaRPr>
          </a:p>
        </p:txBody>
      </p:sp>
      <p:pic>
        <p:nvPicPr>
          <p:cNvPr id="2" name="Imagen 1"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6442" y="585390"/>
            <a:ext cx="7958658" cy="6068096"/>
          </a:xfrm>
          <a:prstGeom prst="rect">
            <a:avLst/>
          </a:prstGeom>
        </p:spPr>
      </p:pic>
    </p:spTree>
    <p:extLst>
      <p:ext uri="{BB962C8B-B14F-4D97-AF65-F5344CB8AC3E}">
        <p14:creationId xmlns:p14="http://schemas.microsoft.com/office/powerpoint/2010/main" val="1757844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245575" y="260316"/>
            <a:ext cx="8985737" cy="1143000"/>
          </a:xfrm>
          <a:prstGeom prst="rect">
            <a:avLst/>
          </a:prstGeom>
        </p:spPr>
        <p:txBody>
          <a:bodyPr/>
          <a:lstStyle/>
          <a:p>
            <a:pPr marL="0" marR="0" lvl="0" indent="0" defTabSz="914400" rtl="0" eaLnBrk="0" fontAlgn="base" latinLnBrk="0" hangingPunct="0">
              <a:lnSpc>
                <a:spcPct val="100000"/>
              </a:lnSpc>
              <a:spcBef>
                <a:spcPct val="0"/>
              </a:spcBef>
              <a:spcAft>
                <a:spcPct val="0"/>
              </a:spcAft>
              <a:buClrTx/>
              <a:buSzTx/>
              <a:buFontTx/>
              <a:buNone/>
              <a:tabLst/>
              <a:defRPr/>
            </a:pPr>
            <a:r>
              <a:rPr lang="es-MX" sz="4800" dirty="0">
                <a:solidFill>
                  <a:schemeClr val="bg1"/>
                </a:solidFill>
                <a:latin typeface="+mj-lt"/>
                <a:ea typeface="+mj-ea"/>
                <a:cs typeface="+mj-cs"/>
              </a:rPr>
              <a:t>3. </a:t>
            </a:r>
            <a:r>
              <a:rPr lang="es-MX" sz="4800" dirty="0" smtClean="0">
                <a:solidFill>
                  <a:schemeClr val="bg1"/>
                </a:solidFill>
                <a:latin typeface="+mj-lt"/>
                <a:ea typeface="+mj-ea"/>
                <a:cs typeface="+mj-cs"/>
              </a:rPr>
              <a:t>Objetivo General:</a:t>
            </a:r>
            <a:endParaRPr lang="es-MX" sz="6000" dirty="0">
              <a:ln w="9525">
                <a:solidFill>
                  <a:schemeClr val="bg1"/>
                </a:solidFill>
                <a:prstDash val="solid"/>
              </a:ln>
            </a:endParaRPr>
          </a:p>
        </p:txBody>
      </p:sp>
      <p:sp>
        <p:nvSpPr>
          <p:cNvPr id="3" name="3 Marcador de contenido"/>
          <p:cNvSpPr txBox="1">
            <a:spLocks/>
          </p:cNvSpPr>
          <p:nvPr/>
        </p:nvSpPr>
        <p:spPr>
          <a:xfrm>
            <a:off x="984735" y="1211384"/>
            <a:ext cx="10673865" cy="2056455"/>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lnSpc>
                <a:spcPct val="100000"/>
              </a:lnSpc>
              <a:buNone/>
            </a:pPr>
            <a:r>
              <a:rPr lang="es-MX" sz="2000" dirty="0" smtClean="0"/>
              <a:t>	</a:t>
            </a:r>
            <a:r>
              <a:rPr lang="es-MX" sz="3600" dirty="0">
                <a:solidFill>
                  <a:schemeClr val="bg1"/>
                </a:solidFill>
                <a:latin typeface="+mj-lt"/>
                <a:ea typeface="+mj-ea"/>
                <a:cs typeface="+mj-cs"/>
              </a:rPr>
              <a:t>Conocer, analizar y aplicar estructuras de datos estáticas y dinámicas mediante programas para la solución de problemas informáticos.</a:t>
            </a:r>
          </a:p>
        </p:txBody>
      </p:sp>
      <p:pic>
        <p:nvPicPr>
          <p:cNvPr id="4" name="Picture 4" descr="http://t2.gstatic.com/images?q=tbn:ANd9GcQbBeTtZyKpj0Ojj8aeLrKuwF_zn3h2PpSVzz4a1U9-i9pJAAw&amp;t=1&amp;usg=__tmjic4uOqTalTFn7t3V694GErMk="/>
          <p:cNvPicPr>
            <a:picLocks noChangeAspect="1" noChangeArrowheads="1"/>
          </p:cNvPicPr>
          <p:nvPr/>
        </p:nvPicPr>
        <p:blipFill>
          <a:blip r:embed="rId2"/>
          <a:srcRect/>
          <a:stretch>
            <a:fillRect/>
          </a:stretch>
        </p:blipFill>
        <p:spPr bwMode="auto">
          <a:xfrm>
            <a:off x="8623957" y="3459771"/>
            <a:ext cx="3214710" cy="3214710"/>
          </a:xfrm>
          <a:prstGeom prst="ellipse">
            <a:avLst/>
          </a:prstGeom>
          <a:ln>
            <a:noFill/>
          </a:ln>
          <a:effectLst>
            <a:softEdge rad="112500"/>
          </a:effectLst>
        </p:spPr>
      </p:pic>
    </p:spTree>
    <p:extLst>
      <p:ext uri="{BB962C8B-B14F-4D97-AF65-F5344CB8AC3E}">
        <p14:creationId xmlns:p14="http://schemas.microsoft.com/office/powerpoint/2010/main" val="573211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t0.gstatic.com/images?q=tbn:ANd9GcSkdwLBgzNAUMd6WbHaAcKsDAUatJ-9_-k6axVbPX_iBLsnZH8&amp;t=1&amp;usg=__Vx0ED2v-r-Ne8h-NSnRI_YC2tew="/>
          <p:cNvPicPr>
            <a:picLocks noChangeAspect="1" noChangeArrowheads="1"/>
          </p:cNvPicPr>
          <p:nvPr/>
        </p:nvPicPr>
        <p:blipFill>
          <a:blip r:embed="rId2"/>
          <a:srcRect/>
          <a:stretch>
            <a:fillRect/>
          </a:stretch>
        </p:blipFill>
        <p:spPr bwMode="auto">
          <a:xfrm>
            <a:off x="6629399" y="2801518"/>
            <a:ext cx="4781557" cy="3898220"/>
          </a:xfrm>
          <a:prstGeom prst="ellipse">
            <a:avLst/>
          </a:prstGeom>
          <a:ln>
            <a:noFill/>
          </a:ln>
          <a:effectLst>
            <a:softEdge rad="112500"/>
          </a:effectLst>
        </p:spPr>
      </p:pic>
      <p:sp>
        <p:nvSpPr>
          <p:cNvPr id="3" name="2 Marcador de contenido"/>
          <p:cNvSpPr txBox="1">
            <a:spLocks/>
          </p:cNvSpPr>
          <p:nvPr/>
        </p:nvSpPr>
        <p:spPr>
          <a:xfrm>
            <a:off x="1304528" y="1783727"/>
            <a:ext cx="9709836" cy="3500438"/>
          </a:xfrm>
          <a:prstGeom prst="rect">
            <a:avLst/>
          </a:prstGeom>
        </p:spPr>
        <p:txBody>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gn="just">
              <a:buNone/>
            </a:pPr>
            <a:r>
              <a:rPr lang="es-MX" sz="3200" dirty="0" smtClean="0">
                <a:solidFill>
                  <a:schemeClr val="bg1"/>
                </a:solidFill>
              </a:rPr>
              <a:t>	</a:t>
            </a:r>
            <a:r>
              <a:rPr lang="es-MX" sz="3200" dirty="0">
                <a:solidFill>
                  <a:schemeClr val="bg1"/>
                </a:solidFill>
              </a:rPr>
              <a:t>Aplicar la estructura de datos árbol en el desarrollo de  soluciones a problemas informáticos</a:t>
            </a:r>
            <a:r>
              <a:rPr lang="es-MX" sz="3200" dirty="0" smtClean="0">
                <a:solidFill>
                  <a:schemeClr val="bg1"/>
                </a:solidFill>
              </a:rPr>
              <a:t>.</a:t>
            </a:r>
            <a:endParaRPr lang="es-MX" sz="3200" dirty="0">
              <a:solidFill>
                <a:schemeClr val="bg1"/>
              </a:solidFill>
            </a:endParaRPr>
          </a:p>
        </p:txBody>
      </p:sp>
      <p:sp>
        <p:nvSpPr>
          <p:cNvPr id="4" name="1 Título"/>
          <p:cNvSpPr txBox="1">
            <a:spLocks/>
          </p:cNvSpPr>
          <p:nvPr/>
        </p:nvSpPr>
        <p:spPr>
          <a:xfrm>
            <a:off x="1849651" y="640727"/>
            <a:ext cx="8229600" cy="1143000"/>
          </a:xfrm>
          <a:prstGeom prst="rect">
            <a:avLst/>
          </a:prstGeom>
        </p:spPr>
        <p:txBody>
          <a:bodyPr/>
          <a:lst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a:lstStyle>
          <a:p>
            <a:r>
              <a:rPr lang="es-MX" dirty="0" smtClean="0">
                <a:solidFill>
                  <a:schemeClr val="bg1"/>
                </a:solidFill>
              </a:rPr>
              <a:t>4. Conocimientos:</a:t>
            </a:r>
            <a:endParaRPr lang="es-MX" dirty="0">
              <a:solidFill>
                <a:schemeClr val="bg1"/>
              </a:solidFill>
            </a:endParaRPr>
          </a:p>
        </p:txBody>
      </p:sp>
    </p:spTree>
    <p:extLst>
      <p:ext uri="{BB962C8B-B14F-4D97-AF65-F5344CB8AC3E}">
        <p14:creationId xmlns:p14="http://schemas.microsoft.com/office/powerpoint/2010/main" val="3002843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bwMode="auto">
          <a:xfrm>
            <a:off x="1670539" y="696669"/>
            <a:ext cx="7543824"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4400" b="0" i="0" u="none" strike="noStrike" kern="1200" cap="none" spc="0" normalizeH="0" baseline="0" noProof="0" dirty="0" smtClean="0">
                <a:ln>
                  <a:noFill/>
                </a:ln>
                <a:solidFill>
                  <a:schemeClr val="bg1"/>
                </a:solidFill>
                <a:effectLst/>
                <a:uLnTx/>
                <a:uFillTx/>
                <a:latin typeface="+mj-lt"/>
                <a:ea typeface="+mj-ea"/>
                <a:cs typeface="+mj-cs"/>
              </a:rPr>
              <a:t>5. Guion Explicativo</a:t>
            </a:r>
            <a:endParaRPr kumimoji="0" lang="es-MX" sz="4400" b="0" i="0" u="none" strike="noStrike" kern="1200" cap="none" spc="0" normalizeH="0" baseline="0" noProof="0" dirty="0" smtClean="0">
              <a:ln>
                <a:noFill/>
              </a:ln>
              <a:solidFill>
                <a:schemeClr val="bg1"/>
              </a:solidFill>
              <a:effectLst/>
              <a:uLnTx/>
              <a:uFillTx/>
              <a:latin typeface="+mj-lt"/>
              <a:ea typeface="+mj-ea"/>
              <a:cs typeface="+mj-cs"/>
            </a:endParaRPr>
          </a:p>
        </p:txBody>
      </p:sp>
      <p:sp>
        <p:nvSpPr>
          <p:cNvPr id="3" name="2 Marcador de contenido"/>
          <p:cNvSpPr txBox="1">
            <a:spLocks/>
          </p:cNvSpPr>
          <p:nvPr/>
        </p:nvSpPr>
        <p:spPr bwMode="auto">
          <a:xfrm>
            <a:off x="4070826" y="1850767"/>
            <a:ext cx="7151356" cy="4779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 typeface="Arial" charset="0"/>
              <a:buNone/>
              <a:tabLst/>
              <a:defRPr/>
            </a:pPr>
            <a:r>
              <a:rPr kumimoji="0" lang="es-MX" sz="2400" b="0" i="0" u="none" strike="noStrike" kern="1200" cap="none" spc="0" normalizeH="0" baseline="0" noProof="0" dirty="0" smtClean="0">
                <a:ln>
                  <a:noFill/>
                </a:ln>
                <a:solidFill>
                  <a:schemeClr val="bg1"/>
                </a:solidFill>
                <a:effectLst/>
                <a:uLnTx/>
                <a:uFillTx/>
                <a:latin typeface="+mn-lt"/>
                <a:ea typeface="+mn-ea"/>
                <a:cs typeface="+mn-cs"/>
              </a:rPr>
              <a:t>	El proceso de enseñanza-aprendizaje se realizará mediante sesiones de explicación temática de los diferentes métodos de ordenamiento, como antecedentes temáticos para dar paso a la explicación visual y expositiva complementaria del tema con este material de solo visión </a:t>
            </a:r>
            <a:r>
              <a:rPr kumimoji="0" lang="es-MX" sz="2400" b="0" i="0" u="none" strike="noStrike" kern="1200" cap="none" spc="0" normalizeH="0" baseline="0" noProof="0" dirty="0" err="1" smtClean="0">
                <a:ln>
                  <a:noFill/>
                </a:ln>
                <a:solidFill>
                  <a:schemeClr val="bg1"/>
                </a:solidFill>
                <a:effectLst/>
                <a:uLnTx/>
                <a:uFillTx/>
                <a:latin typeface="+mn-lt"/>
                <a:ea typeface="+mn-ea"/>
                <a:cs typeface="+mn-cs"/>
              </a:rPr>
              <a:t>proyectable</a:t>
            </a:r>
            <a:r>
              <a:rPr kumimoji="0" lang="es-MX" sz="2400" b="0" i="0" u="none" strike="noStrike" kern="1200" cap="none" spc="0" normalizeH="0" baseline="0" noProof="0" dirty="0" smtClean="0">
                <a:ln>
                  <a:noFill/>
                </a:ln>
                <a:solidFill>
                  <a:schemeClr val="bg1"/>
                </a:solidFill>
                <a:effectLst/>
                <a:uLnTx/>
                <a:uFillTx/>
                <a:latin typeface="+mn-lt"/>
                <a:ea typeface="+mn-ea"/>
                <a:cs typeface="+mn-cs"/>
              </a:rPr>
              <a:t>, dando pauta</a:t>
            </a:r>
            <a:r>
              <a:rPr kumimoji="0" lang="es-MX" sz="2400" b="0" i="0" u="none" strike="noStrike" kern="1200" cap="none" spc="0" normalizeH="0" noProof="0" dirty="0" smtClean="0">
                <a:ln>
                  <a:noFill/>
                </a:ln>
                <a:solidFill>
                  <a:schemeClr val="bg1"/>
                </a:solidFill>
                <a:effectLst/>
                <a:uLnTx/>
                <a:uFillTx/>
                <a:latin typeface="+mn-lt"/>
                <a:ea typeface="+mn-ea"/>
                <a:cs typeface="+mn-cs"/>
              </a:rPr>
              <a:t> a la realización de</a:t>
            </a:r>
            <a:r>
              <a:rPr kumimoji="0" lang="es-MX" sz="2400" b="0" i="0" u="none" strike="noStrike" kern="1200" cap="none" spc="0" normalizeH="0" baseline="0" noProof="0" dirty="0" smtClean="0">
                <a:ln>
                  <a:noFill/>
                </a:ln>
                <a:solidFill>
                  <a:schemeClr val="bg1"/>
                </a:solidFill>
                <a:effectLst/>
                <a:uLnTx/>
                <a:uFillTx/>
                <a:latin typeface="+mn-lt"/>
                <a:ea typeface="+mn-ea"/>
                <a:cs typeface="+mn-cs"/>
              </a:rPr>
              <a:t> los ejercicios y prácticas de laboratorio que complementen lo visto en el aula.</a:t>
            </a:r>
          </a:p>
          <a:p>
            <a:pPr marL="342900" marR="0" lvl="0" indent="-342900" algn="just" defTabSz="914400" rtl="0" eaLnBrk="0" fontAlgn="base" latinLnBrk="0" hangingPunct="0">
              <a:lnSpc>
                <a:spcPct val="100000"/>
              </a:lnSpc>
              <a:spcBef>
                <a:spcPct val="20000"/>
              </a:spcBef>
              <a:spcAft>
                <a:spcPct val="0"/>
              </a:spcAft>
              <a:buClrTx/>
              <a:buSzTx/>
              <a:tabLst/>
              <a:defRPr/>
            </a:pPr>
            <a:endParaRPr kumimoji="0" lang="es-MX" sz="2400" b="0" i="0" u="none" strike="noStrike" kern="1200" cap="none" spc="0" normalizeH="0" baseline="0" noProof="0" dirty="0">
              <a:ln>
                <a:noFill/>
              </a:ln>
              <a:solidFill>
                <a:schemeClr val="bg1"/>
              </a:solidFill>
              <a:effectLst/>
              <a:uLnTx/>
              <a:uFillTx/>
              <a:latin typeface="+mn-lt"/>
              <a:ea typeface="+mn-ea"/>
              <a:cs typeface="+mn-cs"/>
            </a:endParaRPr>
          </a:p>
        </p:txBody>
      </p:sp>
      <p:pic>
        <p:nvPicPr>
          <p:cNvPr id="4" name="Picture 2" descr="http://t3.gstatic.com/images?q=tbn:ANd9GcRB0VJ94WalBB7iCTdGiOPiuwIfDbFpZFJFVVUtwduywrGQBWk&amp;t=1&amp;usg=__b1qAXHh6up9bKPCIekMJoHe7k7s="/>
          <p:cNvPicPr>
            <a:picLocks noChangeAspect="1" noChangeArrowheads="1"/>
          </p:cNvPicPr>
          <p:nvPr/>
        </p:nvPicPr>
        <p:blipFill>
          <a:blip r:embed="rId2"/>
          <a:srcRect/>
          <a:stretch>
            <a:fillRect/>
          </a:stretch>
        </p:blipFill>
        <p:spPr bwMode="auto">
          <a:xfrm>
            <a:off x="1499059" y="1993643"/>
            <a:ext cx="2619375" cy="295752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904419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279295" y="4503580"/>
            <a:ext cx="5002598" cy="1397828"/>
          </a:xfrm>
        </p:spPr>
        <p:txBody>
          <a:bodyPr>
            <a:noAutofit/>
          </a:bodyPr>
          <a:lstStyle/>
          <a:p>
            <a:r>
              <a:rPr lang="es-MX" sz="8000"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auhaus 93" panose="04030905020B02020C02" pitchFamily="82" charset="0"/>
              </a:rPr>
              <a:t>HEAPSORT</a:t>
            </a:r>
          </a:p>
        </p:txBody>
      </p:sp>
      <p:pic>
        <p:nvPicPr>
          <p:cNvPr id="1026" name="Picture 2" descr="http://www.bogotobogo.com/Algorithms/images/heapsort/heapsort_diagram.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1204554">
            <a:off x="6991766" y="2370458"/>
            <a:ext cx="3577654" cy="212930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562100" y="602517"/>
            <a:ext cx="10363200" cy="1569660"/>
          </a:xfrm>
          <a:prstGeom prst="rect">
            <a:avLst/>
          </a:prstGeom>
        </p:spPr>
        <p:txBody>
          <a:bodyPr wrap="square">
            <a:spAutoFit/>
          </a:bodyPr>
          <a:lstStyle/>
          <a:p>
            <a:pPr lvl="1" algn="ctr"/>
            <a:r>
              <a:rPr lang="es-ES" sz="3200" b="1" dirty="0">
                <a:solidFill>
                  <a:schemeClr val="bg1"/>
                </a:solidFill>
              </a:rPr>
              <a:t>6. ÁRBOLES BINARIOS DE BÚSQUEDA </a:t>
            </a:r>
            <a:r>
              <a:rPr lang="es-ES" sz="3200" b="1" dirty="0" smtClean="0">
                <a:solidFill>
                  <a:schemeClr val="bg1"/>
                </a:solidFill>
              </a:rPr>
              <a:t>“HEAPSORT</a:t>
            </a:r>
            <a:r>
              <a:rPr lang="es-ES" sz="3200" b="1" dirty="0">
                <a:solidFill>
                  <a:schemeClr val="bg1"/>
                </a:solidFill>
              </a:rPr>
              <a:t>”</a:t>
            </a:r>
          </a:p>
          <a:p>
            <a:pPr lvl="1" algn="ctr"/>
            <a:r>
              <a:rPr lang="es-ES" sz="3200" b="1" dirty="0" smtClean="0">
                <a:solidFill>
                  <a:schemeClr val="bg1"/>
                </a:solidFill>
              </a:rPr>
              <a:t>(Algoritmo de ordenamiento ý búsqueda mediante el  método de </a:t>
            </a:r>
            <a:r>
              <a:rPr lang="es-ES" sz="3200" b="1" dirty="0" err="1" smtClean="0">
                <a:solidFill>
                  <a:schemeClr val="bg1"/>
                </a:solidFill>
              </a:rPr>
              <a:t>Heapsort</a:t>
            </a:r>
            <a:r>
              <a:rPr lang="es-ES" sz="3200" b="1" dirty="0" smtClean="0">
                <a:solidFill>
                  <a:schemeClr val="bg1"/>
                </a:solidFill>
              </a:rPr>
              <a:t>  o Selección Directa.</a:t>
            </a:r>
            <a:endParaRPr lang="es-MX" sz="3200" b="1" dirty="0">
              <a:solidFill>
                <a:schemeClr val="bg1"/>
              </a:solidFill>
            </a:endParaRPr>
          </a:p>
        </p:txBody>
      </p:sp>
    </p:spTree>
    <p:extLst>
      <p:ext uri="{BB962C8B-B14F-4D97-AF65-F5344CB8AC3E}">
        <p14:creationId xmlns:p14="http://schemas.microsoft.com/office/powerpoint/2010/main" val="1062557650"/>
      </p:ext>
    </p:extLst>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TM04033919[[fn=Circuito]]</Template>
  <TotalTime>498</TotalTime>
  <Words>1453</Words>
  <Application>Microsoft Office PowerPoint</Application>
  <PresentationFormat>Panorámica</PresentationFormat>
  <Paragraphs>154</Paragraphs>
  <Slides>43</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43</vt:i4>
      </vt:variant>
    </vt:vector>
  </HeadingPairs>
  <TitlesOfParts>
    <vt:vector size="54" baseType="lpstr">
      <vt:lpstr>Batang</vt:lpstr>
      <vt:lpstr>BatangChe</vt:lpstr>
      <vt:lpstr>Arial</vt:lpstr>
      <vt:lpstr>Bauhaus 93</vt:lpstr>
      <vt:lpstr>Rockwell</vt:lpstr>
      <vt:lpstr>Segoe UI</vt:lpstr>
      <vt:lpstr>Times New Roman</vt:lpstr>
      <vt:lpstr>Trebuchet MS</vt:lpstr>
      <vt:lpstr>Tw Cen MT</vt:lpstr>
      <vt:lpstr>Wingdings</vt:lpstr>
      <vt:lpstr>Circuito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HEAPSORT</vt:lpstr>
      <vt:lpstr>ANTECEDENTES…</vt:lpstr>
      <vt:lpstr>Definición</vt:lpstr>
      <vt:lpstr>Definición…</vt:lpstr>
      <vt:lpstr>Presentación de PowerPoint</vt:lpstr>
      <vt:lpstr>CARACTERÍSTICAS…</vt:lpstr>
      <vt:lpstr>¿COMO FUNCIONA?...</vt:lpstr>
      <vt:lpstr>Presentación de PowerPoint</vt:lpstr>
      <vt:lpstr>Fases del algoritmo</vt:lpstr>
      <vt:lpstr>Fases del algoritmo</vt:lpstr>
      <vt:lpstr>   Ejemplo  paso a paso</vt:lpstr>
      <vt:lpstr>Presentación de PowerPoint</vt:lpstr>
      <vt:lpstr>Presentación de PowerPoint</vt:lpstr>
      <vt:lpstr>EJEMPLOS…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descripción en pseudocódigo del algoritmo</vt:lpstr>
      <vt:lpstr>CÓDIGO DE IMPLEMENTACIÓN:</vt:lpstr>
      <vt:lpstr>Presentación de PowerPoint</vt:lpstr>
      <vt:lpstr>7. Conclusiones</vt:lpstr>
      <vt:lpstr>Video de apoyo:</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HEAPSTOR</dc:title>
  <dc:creator>Ana</dc:creator>
  <cp:lastModifiedBy>Mia</cp:lastModifiedBy>
  <cp:revision>48</cp:revision>
  <dcterms:created xsi:type="dcterms:W3CDTF">2013-11-05T00:28:54Z</dcterms:created>
  <dcterms:modified xsi:type="dcterms:W3CDTF">2016-10-11T04:58:26Z</dcterms:modified>
</cp:coreProperties>
</file>