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26" r:id="rId2"/>
    <p:sldId id="327" r:id="rId3"/>
    <p:sldId id="328" r:id="rId4"/>
    <p:sldId id="32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1" r:id="rId15"/>
    <p:sldId id="272" r:id="rId16"/>
    <p:sldId id="273" r:id="rId17"/>
    <p:sldId id="276" r:id="rId18"/>
    <p:sldId id="279" r:id="rId19"/>
    <p:sldId id="280" r:id="rId20"/>
    <p:sldId id="281" r:id="rId21"/>
    <p:sldId id="283" r:id="rId22"/>
    <p:sldId id="284" r:id="rId23"/>
    <p:sldId id="285" r:id="rId24"/>
    <p:sldId id="287" r:id="rId25"/>
    <p:sldId id="288" r:id="rId26"/>
    <p:sldId id="291" r:id="rId27"/>
    <p:sldId id="292" r:id="rId28"/>
    <p:sldId id="293" r:id="rId29"/>
    <p:sldId id="294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30" r:id="rId4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84B64-9C18-469C-8808-C1EA8B8A81F3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4EB8F-37D9-4AFB-89AC-51F6FD37FF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4100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564B3-A950-4748-8160-0AF611DA60DB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134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564B3-A950-4748-8160-0AF611DA60DB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6758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smtClean="0"/>
          </a:p>
        </p:txBody>
      </p:sp>
      <p:sp>
        <p:nvSpPr>
          <p:cNvPr id="1239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F9F51C-A1F8-48C2-8627-8248A7364ECC}" type="slidenum">
              <a:rPr lang="es-ES" smtClean="0"/>
              <a:pPr/>
              <a:t>16</a:t>
            </a:fld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786348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564B3-A950-4748-8160-0AF611DA60DB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5320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564B3-A950-4748-8160-0AF611DA60DB}" type="slidenum">
              <a:rPr lang="es-ES" smtClean="0"/>
              <a:pPr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760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840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178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3112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914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454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02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5859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8119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023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694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0116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505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21C19-CDC4-4F3F-B138-44A6448CBF5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D6162-B331-41C1-80B0-0B9BEA404C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4937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899592" y="1454944"/>
            <a:ext cx="6922218" cy="147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es-MX" sz="3200" dirty="0"/>
              <a:t>	</a:t>
            </a:r>
            <a:r>
              <a:rPr lang="es-MX" sz="2800" dirty="0" smtClean="0">
                <a:solidFill>
                  <a:srgbClr val="00B050"/>
                </a:solidFill>
              </a:rPr>
              <a:t>UNIVERSIDAD AUTONOMA DEL ESTADO DE </a:t>
            </a:r>
            <a:r>
              <a:rPr lang="es-MX" sz="2800" dirty="0" smtClean="0">
                <a:solidFill>
                  <a:srgbClr val="00B050"/>
                </a:solidFill>
              </a:rPr>
              <a:t>MEXICO</a:t>
            </a:r>
            <a:br>
              <a:rPr lang="es-MX" sz="2800" dirty="0" smtClean="0">
                <a:solidFill>
                  <a:srgbClr val="00B050"/>
                </a:solidFill>
              </a:rPr>
            </a:br>
            <a:r>
              <a:rPr lang="es-MX" sz="2800" dirty="0" smtClean="0">
                <a:solidFill>
                  <a:srgbClr val="00B050"/>
                </a:solidFill>
              </a:rPr>
              <a:t/>
            </a:r>
            <a:br>
              <a:rPr lang="es-MX" sz="2800" dirty="0" smtClean="0">
                <a:solidFill>
                  <a:srgbClr val="00B050"/>
                </a:solidFill>
              </a:rPr>
            </a:br>
            <a:r>
              <a:rPr lang="es-MX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FACULTAD DE CONTADURIA Y ADMINISTRACIÓN</a:t>
            </a:r>
            <a:endParaRPr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1997076" y="3610749"/>
            <a:ext cx="6823397" cy="116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“PERSONAS FÍSICAS CON ACTIVIDADES EMPRESARIALES Y PROFESIONALES”</a:t>
            </a:r>
            <a:endParaRPr b="1" dirty="0">
              <a:solidFill>
                <a:srgbClr val="FFC0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557562" y="5419672"/>
            <a:ext cx="37482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CC0066"/>
                </a:solidFill>
              </a:rPr>
              <a:t>MAE. ANTONIA CORDERA </a:t>
            </a:r>
            <a:r>
              <a:rPr lang="es-MX" b="1" dirty="0" smtClean="0">
                <a:solidFill>
                  <a:srgbClr val="CC0066"/>
                </a:solidFill>
              </a:rPr>
              <a:t>CARDENAS</a:t>
            </a:r>
          </a:p>
          <a:p>
            <a:pPr algn="ctr"/>
            <a:r>
              <a:rPr lang="es-MX" b="1" dirty="0" smtClean="0">
                <a:solidFill>
                  <a:srgbClr val="CC0066"/>
                </a:solidFill>
              </a:rPr>
              <a:t>OCTUBRE 2016</a:t>
            </a:r>
            <a:endParaRPr lang="es-MX" b="1" dirty="0">
              <a:solidFill>
                <a:srgbClr val="CC0066"/>
              </a:solidFill>
            </a:endParaRPr>
          </a:p>
        </p:txBody>
      </p:sp>
      <p:pic>
        <p:nvPicPr>
          <p:cNvPr id="5" name="Imagen 3" descr="ESCUDO-CON-PLECA-LARGA-SIN-UAE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00" y="164638"/>
            <a:ext cx="6132513" cy="768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24746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rgbClr val="CC0099"/>
                </a:solidFill>
              </a:rPr>
              <a:t>CONCEPTOS DE CADA UNO DE LOS TÉRMINOS MENCIONADOS</a:t>
            </a:r>
          </a:p>
        </p:txBody>
      </p:sp>
      <p:sp>
        <p:nvSpPr>
          <p:cNvPr id="5" name="4 Bisel"/>
          <p:cNvSpPr/>
          <p:nvPr/>
        </p:nvSpPr>
        <p:spPr>
          <a:xfrm>
            <a:off x="571472" y="1857364"/>
            <a:ext cx="3714776" cy="928694"/>
          </a:xfrm>
          <a:prstGeom prst="bevel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FF"/>
                </a:solidFill>
              </a:rPr>
              <a:t>CONDONACIÓN:</a:t>
            </a:r>
            <a:r>
              <a:rPr lang="es-ES" b="1" dirty="0" smtClean="0">
                <a:solidFill>
                  <a:srgbClr val="FF00FF"/>
                </a:solidFill>
              </a:rPr>
              <a:t> EL PERDÓN TOTAL DE UNA DEUDA</a:t>
            </a:r>
            <a:endParaRPr lang="es-ES" b="1" dirty="0">
              <a:solidFill>
                <a:srgbClr val="FF00FF"/>
              </a:solidFill>
            </a:endParaRPr>
          </a:p>
        </p:txBody>
      </p:sp>
      <p:sp>
        <p:nvSpPr>
          <p:cNvPr id="6" name="5 Bisel"/>
          <p:cNvSpPr/>
          <p:nvPr/>
        </p:nvSpPr>
        <p:spPr>
          <a:xfrm>
            <a:off x="1857356" y="3000372"/>
            <a:ext cx="4357718" cy="857256"/>
          </a:xfrm>
          <a:prstGeom prst="bevel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FF"/>
                </a:solidFill>
              </a:rPr>
              <a:t>QUITA: </a:t>
            </a:r>
            <a:r>
              <a:rPr lang="es-ES" b="1" dirty="0" smtClean="0">
                <a:solidFill>
                  <a:srgbClr val="FF00FF"/>
                </a:solidFill>
              </a:rPr>
              <a:t>LA REDUCCIÓN O EL PERDÓN </a:t>
            </a:r>
            <a:r>
              <a:rPr lang="es-ES" b="1" dirty="0" smtClean="0">
                <a:solidFill>
                  <a:srgbClr val="0000FF"/>
                </a:solidFill>
              </a:rPr>
              <a:t>PARCIAL</a:t>
            </a:r>
            <a:r>
              <a:rPr lang="es-ES" b="1" dirty="0" smtClean="0">
                <a:solidFill>
                  <a:srgbClr val="FF00FF"/>
                </a:solidFill>
              </a:rPr>
              <a:t> DE UNA DEUDA</a:t>
            </a:r>
            <a:endParaRPr lang="es-ES" b="1" dirty="0">
              <a:solidFill>
                <a:srgbClr val="FF00FF"/>
              </a:solidFill>
            </a:endParaRPr>
          </a:p>
        </p:txBody>
      </p:sp>
      <p:sp>
        <p:nvSpPr>
          <p:cNvPr id="7" name="6 Bisel"/>
          <p:cNvSpPr/>
          <p:nvPr/>
        </p:nvSpPr>
        <p:spPr>
          <a:xfrm>
            <a:off x="2786050" y="4286256"/>
            <a:ext cx="5429288" cy="857256"/>
          </a:xfrm>
          <a:prstGeom prst="beve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FF"/>
                </a:solidFill>
              </a:rPr>
              <a:t>REMISIÓN: </a:t>
            </a:r>
            <a:r>
              <a:rPr lang="es-ES" sz="1600" b="1" dirty="0" smtClean="0">
                <a:solidFill>
                  <a:srgbClr val="FF00FF"/>
                </a:solidFill>
              </a:rPr>
              <a:t>MEDIO DE EXTINGUIR OBLIGACIONES POR EL PERDÓN DEL ACREEDOR</a:t>
            </a:r>
            <a:endParaRPr lang="es-ES" sz="1600" b="1" dirty="0">
              <a:solidFill>
                <a:srgbClr val="FF00FF"/>
              </a:solidFill>
            </a:endParaRPr>
          </a:p>
        </p:txBody>
      </p:sp>
      <p:sp>
        <p:nvSpPr>
          <p:cNvPr id="8" name="7 Bisel"/>
          <p:cNvSpPr/>
          <p:nvPr/>
        </p:nvSpPr>
        <p:spPr>
          <a:xfrm>
            <a:off x="3286116" y="5572140"/>
            <a:ext cx="5715040" cy="928694"/>
          </a:xfrm>
          <a:prstGeom prst="beve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FF"/>
                </a:solidFill>
              </a:rPr>
              <a:t>PRESCRIPCIÓN </a:t>
            </a:r>
            <a:r>
              <a:rPr lang="es-ES" b="1" dirty="0" smtClean="0">
                <a:solidFill>
                  <a:srgbClr val="FF00FF"/>
                </a:solidFill>
              </a:rPr>
              <a:t>TERMINO DE LA OBLIGACIÓN POR EL TRANSCURSO DEL TIEMPO</a:t>
            </a:r>
            <a:endParaRPr lang="es-ES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64726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789206" y="1714488"/>
            <a:ext cx="7311186" cy="1785950"/>
          </a:xfrm>
          <a:prstGeom prst="rect">
            <a:avLst/>
          </a:prstGeom>
          <a:solidFill>
            <a:srgbClr val="F4FA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0000FF"/>
                </a:solidFill>
              </a:rPr>
              <a:t>EL SEÑOR JUAN LÓPEZ TIENE UN ADEUDO CON EL BANCO X, S.A. DE C.V. POR </a:t>
            </a:r>
            <a:r>
              <a:rPr lang="es-ES" dirty="0" smtClean="0">
                <a:solidFill>
                  <a:srgbClr val="0000FF"/>
                </a:solidFill>
                <a:latin typeface="Arial Black" pitchFamily="34" charset="0"/>
              </a:rPr>
              <a:t>$ 500,000 </a:t>
            </a:r>
            <a:r>
              <a:rPr lang="es-ES" dirty="0" smtClean="0">
                <a:solidFill>
                  <a:srgbClr val="0000FF"/>
                </a:solidFill>
              </a:rPr>
              <a:t>DESDE MAYO DE </a:t>
            </a:r>
            <a:r>
              <a:rPr lang="es-ES" dirty="0" smtClean="0">
                <a:solidFill>
                  <a:srgbClr val="0000FF"/>
                </a:solidFill>
                <a:latin typeface="Arial Black" pitchFamily="34" charset="0"/>
              </a:rPr>
              <a:t>2013 </a:t>
            </a:r>
          </a:p>
          <a:p>
            <a:pPr algn="ctr"/>
            <a:endParaRPr lang="es-ES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es-ES" dirty="0" smtClean="0">
                <a:solidFill>
                  <a:srgbClr val="0000FF"/>
                </a:solidFill>
              </a:rPr>
              <a:t>EL BANCO LE HACE UNA </a:t>
            </a:r>
            <a:r>
              <a:rPr lang="es-ES" b="1" dirty="0" smtClean="0">
                <a:solidFill>
                  <a:srgbClr val="FF00FF"/>
                </a:solidFill>
              </a:rPr>
              <a:t>QUITA</a:t>
            </a:r>
            <a:r>
              <a:rPr lang="es-ES" dirty="0" smtClean="0">
                <a:solidFill>
                  <a:srgbClr val="0000FF"/>
                </a:solidFill>
              </a:rPr>
              <a:t> DE</a:t>
            </a:r>
            <a:r>
              <a:rPr lang="es-ES" dirty="0" smtClean="0">
                <a:solidFill>
                  <a:srgbClr val="0000FF"/>
                </a:solidFill>
                <a:latin typeface="Arial Black" pitchFamily="34" charset="0"/>
              </a:rPr>
              <a:t> $ 100,000.00 </a:t>
            </a:r>
            <a:r>
              <a:rPr lang="es-ES" dirty="0" smtClean="0">
                <a:solidFill>
                  <a:srgbClr val="0000FF"/>
                </a:solidFill>
              </a:rPr>
              <a:t>EN JUNIO DE</a:t>
            </a:r>
            <a:r>
              <a:rPr lang="es-ES" dirty="0" smtClean="0">
                <a:solidFill>
                  <a:srgbClr val="0000FF"/>
                </a:solidFill>
                <a:latin typeface="Arial Black" pitchFamily="34" charset="0"/>
              </a:rPr>
              <a:t> 2015 </a:t>
            </a:r>
            <a:r>
              <a:rPr lang="es-ES" dirty="0" smtClean="0">
                <a:solidFill>
                  <a:srgbClr val="0000FF"/>
                </a:solidFill>
              </a:rPr>
              <a:t>PAGANDO EL SEÑOR LÓPEZ </a:t>
            </a:r>
            <a:r>
              <a:rPr lang="es-ES" dirty="0" smtClean="0">
                <a:solidFill>
                  <a:srgbClr val="0000FF"/>
                </a:solidFill>
                <a:latin typeface="Arial Black" pitchFamily="34" charset="0"/>
              </a:rPr>
              <a:t>$ 400,000.00 </a:t>
            </a:r>
            <a:r>
              <a:rPr lang="es-ES" dirty="0" smtClean="0">
                <a:solidFill>
                  <a:srgbClr val="0000FF"/>
                </a:solidFill>
              </a:rPr>
              <a:t>¿QUÉ CANTIDAD ACUMULARÁ?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643174" y="4345552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rgbClr val="FF00FF"/>
                </a:solidFill>
              </a:rPr>
              <a:t>ACTUALIZACIÓN DEL PRINCIPAL</a:t>
            </a:r>
            <a:endParaRPr lang="es-ES" b="1" dirty="0">
              <a:solidFill>
                <a:srgbClr val="FF00FF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786082" y="499724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s-ES" b="1" u="sng" dirty="0" smtClean="0">
                <a:solidFill>
                  <a:srgbClr val="FF00FF"/>
                </a:solidFill>
                <a:latin typeface="Arial Black" pitchFamily="34" charset="0"/>
              </a:rPr>
              <a:t>I.N.P.C. </a:t>
            </a:r>
            <a:endParaRPr lang="es-ES" b="1" dirty="0" smtClean="0">
              <a:solidFill>
                <a:srgbClr val="FF00FF"/>
              </a:solidFill>
              <a:latin typeface="Arial Black" pitchFamily="34" charset="0"/>
              <a:cs typeface="Arial" pitchFamily="34" charset="0"/>
            </a:endParaRPr>
          </a:p>
          <a:p>
            <a:pPr>
              <a:buNone/>
            </a:pPr>
            <a:r>
              <a:rPr lang="es-ES" b="1" dirty="0" smtClean="0">
                <a:solidFill>
                  <a:srgbClr val="FF00FF"/>
                </a:solidFill>
                <a:latin typeface="Arial Black" pitchFamily="34" charset="0"/>
                <a:cs typeface="Arial" pitchFamily="34" charset="0"/>
              </a:rPr>
              <a:t>I.N.P.C</a:t>
            </a:r>
            <a:endParaRPr lang="es-ES" b="1" dirty="0">
              <a:solidFill>
                <a:srgbClr val="FF00FF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59633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6896" y="928670"/>
            <a:ext cx="8229600" cy="5395930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es-ES" u="sng" dirty="0" smtClean="0"/>
          </a:p>
          <a:p>
            <a:pPr>
              <a:buNone/>
            </a:pPr>
            <a:r>
              <a:rPr lang="es-ES" b="1" u="sng" dirty="0" smtClean="0">
                <a:solidFill>
                  <a:srgbClr val="FF0000"/>
                </a:solidFill>
              </a:rPr>
              <a:t>INPC JUNIO </a:t>
            </a:r>
            <a:r>
              <a:rPr lang="es-E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2015</a:t>
            </a:r>
            <a:r>
              <a:rPr lang="es-E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= </a:t>
            </a:r>
            <a:r>
              <a:rPr lang="es-MX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115.9580</a:t>
            </a:r>
            <a:r>
              <a:rPr lang="es-E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=   1.0666</a:t>
            </a:r>
          </a:p>
          <a:p>
            <a:pPr>
              <a:buNone/>
            </a:pPr>
            <a:r>
              <a:rPr lang="es-E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INPC MAYO 2013      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108.711​0</a:t>
            </a:r>
            <a:endParaRPr lang="es-E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500,000 x 1.0666 = 533,300.00 – 100,000.00 = </a:t>
            </a:r>
          </a:p>
          <a:p>
            <a:pPr>
              <a:buNone/>
            </a:pPr>
            <a:r>
              <a:rPr lang="es-ES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433,300.00- 400.000.00 =  $ 33,300.00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" sz="2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EL SR. LÓPEZ TENDRÁ QUE ACUMULAR              </a:t>
            </a:r>
            <a:r>
              <a:rPr lang="es-E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$ 33,300.00</a:t>
            </a:r>
            <a:endParaRPr lang="es-ES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63721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785786" y="965193"/>
            <a:ext cx="3642198" cy="1535113"/>
          </a:xfrm>
          <a:prstGeom prst="round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rgbClr val="6600CC"/>
                </a:solidFill>
              </a:rPr>
              <a:t>II.  </a:t>
            </a:r>
            <a:r>
              <a:rPr lang="es-MX" sz="2000" b="1" dirty="0">
                <a:solidFill>
                  <a:srgbClr val="6600CC"/>
                </a:solidFill>
              </a:rPr>
              <a:t>LA ENAJENACIÓN DE </a:t>
            </a:r>
            <a:r>
              <a:rPr lang="es-MX" sz="2000" b="1" dirty="0" smtClean="0">
                <a:solidFill>
                  <a:srgbClr val="6600CC"/>
                </a:solidFill>
              </a:rPr>
              <a:t>CUENTAS, </a:t>
            </a:r>
            <a:r>
              <a:rPr lang="es-MX" sz="2000" b="1" dirty="0">
                <a:solidFill>
                  <a:srgbClr val="FF0000"/>
                </a:solidFill>
              </a:rPr>
              <a:t>DOCUMENTOS POR </a:t>
            </a:r>
            <a:r>
              <a:rPr lang="es-MX" sz="2000" b="1" dirty="0" smtClean="0">
                <a:solidFill>
                  <a:srgbClr val="FF0000"/>
                </a:solidFill>
              </a:rPr>
              <a:t>COBRAR</a:t>
            </a:r>
            <a:r>
              <a:rPr lang="es-MX" sz="2000" b="1" dirty="0" smtClean="0">
                <a:solidFill>
                  <a:srgbClr val="6600CC"/>
                </a:solidFill>
              </a:rPr>
              <a:t>  Y  TITULOS DE CRÉDITO</a:t>
            </a:r>
            <a:endParaRPr lang="es-MX" sz="2000" b="1" dirty="0">
              <a:solidFill>
                <a:srgbClr val="6600CC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50875"/>
          </a:xfrm>
        </p:spPr>
        <p:txBody>
          <a:bodyPr>
            <a:normAutofit/>
          </a:bodyPr>
          <a:lstStyle/>
          <a:p>
            <a:pPr algn="r"/>
            <a:r>
              <a:rPr lang="es-MX" sz="2000" b="1" dirty="0" smtClean="0">
                <a:solidFill>
                  <a:srgbClr val="CC0099"/>
                </a:solidFill>
              </a:rPr>
              <a:t>INGRESOS    ACUMULABLES    ART. 101 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2000232" y="2636912"/>
            <a:ext cx="6786610" cy="3786214"/>
          </a:xfrm>
          <a:prstGeom prst="round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 smtClean="0">
                <a:solidFill>
                  <a:srgbClr val="6600CC"/>
                </a:solidFill>
              </a:rPr>
              <a:t>EJEMPLO</a:t>
            </a:r>
          </a:p>
          <a:p>
            <a:pPr algn="ctr">
              <a:defRPr/>
            </a:pPr>
            <a:endParaRPr lang="es-MX" sz="800" b="1" dirty="0" smtClean="0">
              <a:solidFill>
                <a:srgbClr val="6600CC"/>
              </a:solidFill>
            </a:endParaRPr>
          </a:p>
          <a:p>
            <a:pPr algn="ctr">
              <a:defRPr/>
            </a:pPr>
            <a:r>
              <a:rPr lang="es-MX" sz="2000" b="1" dirty="0" smtClean="0">
                <a:solidFill>
                  <a:srgbClr val="6600CC"/>
                </a:solidFill>
              </a:rPr>
              <a:t>EL SR. HUERTA VENDE MERCANCÍAS EL </a:t>
            </a: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es-MX" sz="2000" b="1" dirty="0" smtClean="0">
                <a:solidFill>
                  <a:srgbClr val="6600CC"/>
                </a:solidFill>
              </a:rPr>
              <a:t>DE FEBRERO DE </a:t>
            </a: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2016 </a:t>
            </a:r>
            <a:r>
              <a:rPr lang="es-MX" sz="2000" b="1" dirty="0" smtClean="0">
                <a:solidFill>
                  <a:srgbClr val="6600CC"/>
                </a:solidFill>
              </a:rPr>
              <a:t>FIRMÁNDOLE SUS CLIENTES PAGARÉS POR LA CANTIDAD DE </a:t>
            </a: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es-MX" sz="2000" b="1" dirty="0" smtClean="0">
                <a:solidFill>
                  <a:srgbClr val="6600CC"/>
                </a:solidFill>
              </a:rPr>
              <a:t> </a:t>
            </a:r>
            <a:r>
              <a:rPr lang="es-MX" sz="2000" b="1" dirty="0" smtClean="0">
                <a:solidFill>
                  <a:srgbClr val="6600CC"/>
                </a:solidFill>
                <a:latin typeface="Arial Black" pitchFamily="34" charset="0"/>
              </a:rPr>
              <a:t>250,000.00</a:t>
            </a:r>
            <a:r>
              <a:rPr lang="es-MX" sz="2000" b="1" dirty="0" smtClean="0">
                <a:solidFill>
                  <a:srgbClr val="6600CC"/>
                </a:solidFill>
              </a:rPr>
              <a:t> CON VENCIMIENTO A DICIEMBRE DE </a:t>
            </a: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2016.</a:t>
            </a:r>
          </a:p>
          <a:p>
            <a:pPr algn="ctr">
              <a:defRPr/>
            </a:pPr>
            <a:endParaRPr lang="es-MX" sz="800" b="1" dirty="0" smtClean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MX" sz="2000" b="1" dirty="0" smtClean="0">
                <a:solidFill>
                  <a:srgbClr val="6600CC"/>
                </a:solidFill>
              </a:rPr>
              <a:t>EN VIRTUD DE QUE EL SR. HUERTA TIENE NECESIDAD DE EFECTIVO. VENDE LOS PAGARÉS EL 8 DE MARZO DE </a:t>
            </a: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2016</a:t>
            </a:r>
            <a:r>
              <a:rPr lang="es-MX" sz="2000" b="1" dirty="0" smtClean="0">
                <a:solidFill>
                  <a:srgbClr val="6600CC"/>
                </a:solidFill>
              </a:rPr>
              <a:t> EN </a:t>
            </a:r>
            <a:r>
              <a:rPr lang="es-MX" sz="2000" b="1" dirty="0" smtClean="0">
                <a:solidFill>
                  <a:srgbClr val="6600CC"/>
                </a:solidFill>
                <a:latin typeface="Arial Black" pitchFamily="34" charset="0"/>
              </a:rPr>
              <a:t>$</a:t>
            </a:r>
            <a:r>
              <a:rPr lang="es-MX" sz="2000" b="1" dirty="0" smtClean="0">
                <a:solidFill>
                  <a:srgbClr val="6600CC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220,000.00</a:t>
            </a:r>
          </a:p>
          <a:p>
            <a:pPr algn="ctr">
              <a:defRPr/>
            </a:pPr>
            <a:endParaRPr lang="es-MX" sz="800" b="1" dirty="0" smtClean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¿CUÁNTO ACUMULA? ¿EN QUE FECHA?</a:t>
            </a:r>
            <a:endParaRPr lang="es-MX" sz="2000" b="1" dirty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57401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>
            <a:spLocks noChangeArrowheads="1"/>
          </p:cNvSpPr>
          <p:nvPr/>
        </p:nvSpPr>
        <p:spPr bwMode="auto">
          <a:xfrm>
            <a:off x="642910" y="404664"/>
            <a:ext cx="4286280" cy="2167080"/>
          </a:xfrm>
          <a:prstGeom prst="roundRect">
            <a:avLst>
              <a:gd name="adj" fmla="val 16667"/>
            </a:avLst>
          </a:prstGeom>
          <a:solidFill>
            <a:srgbClr val="FFFFB3"/>
          </a:solidFill>
          <a:ln w="25400" algn="ctr">
            <a:solidFill>
              <a:srgbClr val="6600CC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MX" sz="2000" b="1" dirty="0">
                <a:solidFill>
                  <a:srgbClr val="6600CC"/>
                </a:solidFill>
              </a:rPr>
              <a:t>III. CANTIDADES RECUPERADAS POR SEGUROS, FIANZAS O RESPONSABILIDADES A CARGO DE TERCEROS TRATÁNDOSE DE PÉRDIDAS DE BIENES</a:t>
            </a:r>
          </a:p>
        </p:txBody>
      </p:sp>
      <p:sp>
        <p:nvSpPr>
          <p:cNvPr id="5" name="4 Rectángulo redondeado"/>
          <p:cNvSpPr>
            <a:spLocks noChangeArrowheads="1"/>
          </p:cNvSpPr>
          <p:nvPr/>
        </p:nvSpPr>
        <p:spPr bwMode="auto">
          <a:xfrm>
            <a:off x="1071538" y="2786058"/>
            <a:ext cx="7215238" cy="1714512"/>
          </a:xfrm>
          <a:prstGeom prst="roundRect">
            <a:avLst>
              <a:gd name="adj" fmla="val 16667"/>
            </a:avLst>
          </a:prstGeom>
          <a:solidFill>
            <a:srgbClr val="FFFFB3"/>
          </a:solidFill>
          <a:ln w="25400" algn="ctr">
            <a:solidFill>
              <a:srgbClr val="6600CC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MX" sz="2000" b="1" dirty="0" smtClean="0">
                <a:solidFill>
                  <a:srgbClr val="6600CC"/>
                </a:solidFill>
              </a:rPr>
              <a:t>AL SR. LÓPEZ LE ROBARON SU COMPUTADORA EL </a:t>
            </a:r>
            <a:r>
              <a:rPr lang="es-MX" sz="2000" b="1" dirty="0" smtClean="0">
                <a:solidFill>
                  <a:srgbClr val="6600CC"/>
                </a:solidFill>
                <a:latin typeface="Arial Black" pitchFamily="34" charset="0"/>
              </a:rPr>
              <a:t>8 </a:t>
            </a:r>
            <a:r>
              <a:rPr lang="es-MX" sz="2000" b="1" dirty="0" smtClean="0">
                <a:solidFill>
                  <a:srgbClr val="6600CC"/>
                </a:solidFill>
              </a:rPr>
              <a:t>DE MAYO DE </a:t>
            </a:r>
            <a:r>
              <a:rPr lang="es-MX" sz="2000" b="1" dirty="0" smtClean="0">
                <a:solidFill>
                  <a:srgbClr val="6600CC"/>
                </a:solidFill>
                <a:latin typeface="+mj-lt"/>
              </a:rPr>
              <a:t>2015 </a:t>
            </a:r>
            <a:r>
              <a:rPr lang="es-MX" sz="2000" b="1" dirty="0" smtClean="0">
                <a:solidFill>
                  <a:srgbClr val="6600CC"/>
                </a:solidFill>
              </a:rPr>
              <a:t>LA QUE TENIA UN SALDO PENDIENTE DE DEDUCIR POR </a:t>
            </a: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$ 5,000.00.</a:t>
            </a:r>
            <a:r>
              <a:rPr lang="es-MX" sz="2000" b="1" dirty="0" smtClean="0">
                <a:solidFill>
                  <a:srgbClr val="6600CC"/>
                </a:solidFill>
              </a:rPr>
              <a:t> </a:t>
            </a:r>
          </a:p>
          <a:p>
            <a:pPr algn="ctr"/>
            <a:r>
              <a:rPr lang="es-MX" sz="2000" b="1" dirty="0" smtClean="0">
                <a:solidFill>
                  <a:srgbClr val="6600CC"/>
                </a:solidFill>
              </a:rPr>
              <a:t>LA COMPAÑÍA DE SEGUROS LE REEMBOLSA  </a:t>
            </a: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$ 4,000.00 </a:t>
            </a:r>
            <a:r>
              <a:rPr lang="es-MX" sz="2000" b="1" dirty="0" smtClean="0">
                <a:solidFill>
                  <a:srgbClr val="6600CC"/>
                </a:solidFill>
              </a:rPr>
              <a:t>¿CUÁNTO ACUMULA?</a:t>
            </a:r>
            <a:endParaRPr lang="es-MX" sz="2000" b="1" dirty="0">
              <a:solidFill>
                <a:srgbClr val="6600CC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857652" y="4929198"/>
            <a:ext cx="50006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rgbClr val="FF00FF"/>
                </a:solidFill>
              </a:rPr>
              <a:t>El Señor López ACUMULARÁ</a:t>
            </a:r>
            <a:r>
              <a:rPr lang="es-ES" sz="20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 $ 4,000.00,</a:t>
            </a:r>
            <a:r>
              <a:rPr lang="es-ES" sz="2000" b="1" dirty="0" smtClean="0">
                <a:solidFill>
                  <a:srgbClr val="FF00FF"/>
                </a:solidFill>
              </a:rPr>
              <a:t> </a:t>
            </a:r>
          </a:p>
          <a:p>
            <a:r>
              <a:rPr lang="es-ES" sz="2000" b="1" dirty="0" smtClean="0">
                <a:solidFill>
                  <a:srgbClr val="FF00FF"/>
                </a:solidFill>
              </a:rPr>
              <a:t>pudiendo deducir el saldo pendiente por deducir de la computadora de </a:t>
            </a:r>
            <a:r>
              <a:rPr lang="es-ES" sz="20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$ 5,000.00</a:t>
            </a:r>
            <a:endParaRPr lang="es-ES" sz="2000" b="1" dirty="0">
              <a:solidFill>
                <a:srgbClr val="FF00FF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586119" y="714356"/>
            <a:ext cx="3415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rgbClr val="CC0099"/>
                </a:solidFill>
              </a:rPr>
              <a:t>INGRESOS  ACUMULABLES    </a:t>
            </a:r>
          </a:p>
          <a:p>
            <a:pPr algn="ctr"/>
            <a:r>
              <a:rPr lang="es-MX" dirty="0" smtClean="0">
                <a:solidFill>
                  <a:srgbClr val="CC0099"/>
                </a:solidFill>
              </a:rPr>
              <a:t>ART. </a:t>
            </a:r>
            <a:r>
              <a:rPr lang="es-MX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101 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322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>
            <a:spLocks noChangeArrowheads="1"/>
          </p:cNvSpPr>
          <p:nvPr/>
        </p:nvSpPr>
        <p:spPr bwMode="auto">
          <a:xfrm>
            <a:off x="857224" y="857232"/>
            <a:ext cx="4286280" cy="1571636"/>
          </a:xfrm>
          <a:prstGeom prst="roundRect">
            <a:avLst>
              <a:gd name="adj" fmla="val 16667"/>
            </a:avLst>
          </a:prstGeom>
          <a:solidFill>
            <a:srgbClr val="FFFFB3"/>
          </a:solidFill>
          <a:ln w="25400" algn="ctr">
            <a:solidFill>
              <a:srgbClr val="6600CC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MX" sz="2000" b="1" dirty="0">
                <a:solidFill>
                  <a:srgbClr val="6600CC"/>
                </a:solidFill>
              </a:rPr>
              <a:t>IV.  CANTIDADES PARA GASTOS POR CUENTA DE TERCEROS, SALVO LOS RESPALDADOS CON DOCUMENTACIÓN </a:t>
            </a:r>
          </a:p>
          <a:p>
            <a:pPr algn="ctr"/>
            <a:r>
              <a:rPr lang="es-MX" sz="2000" b="1" dirty="0">
                <a:solidFill>
                  <a:srgbClr val="6600CC"/>
                </a:solidFill>
              </a:rPr>
              <a:t>COMPROBATORIA</a:t>
            </a: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428596" y="3946289"/>
            <a:ext cx="5143536" cy="2554545"/>
          </a:xfrm>
          <a:prstGeom prst="rect">
            <a:avLst/>
          </a:prstGeom>
          <a:solidFill>
            <a:srgbClr val="FFFFBD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s-MX" sz="2000" b="1" dirty="0">
                <a:solidFill>
                  <a:srgbClr val="6600CC"/>
                </a:solidFill>
              </a:rPr>
              <a:t>VI.  </a:t>
            </a:r>
            <a:r>
              <a:rPr lang="es-MX" sz="2000" b="1" dirty="0">
                <a:solidFill>
                  <a:srgbClr val="C00000"/>
                </a:solidFill>
              </a:rPr>
              <a:t>Los servicios PROFESIONALES de: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MX" sz="2000" dirty="0">
                <a:solidFill>
                  <a:srgbClr val="6600CC"/>
                </a:solidFill>
              </a:rPr>
              <a:t> </a:t>
            </a:r>
            <a:r>
              <a:rPr lang="es-MX" sz="2000" b="1" dirty="0" smtClean="0">
                <a:solidFill>
                  <a:srgbClr val="7030A0"/>
                </a:solidFill>
              </a:rPr>
              <a:t>Agentes de Instituciones de Crédito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6600CC"/>
                </a:solidFill>
              </a:rPr>
              <a:t> </a:t>
            </a:r>
            <a:r>
              <a:rPr lang="es-MX" sz="2000" dirty="0" smtClean="0">
                <a:solidFill>
                  <a:srgbClr val="6600CC"/>
                </a:solidFill>
              </a:rPr>
              <a:t> </a:t>
            </a:r>
            <a:r>
              <a:rPr lang="es-MX" sz="2000" b="1" dirty="0" smtClean="0">
                <a:solidFill>
                  <a:srgbClr val="6600CC"/>
                </a:solidFill>
              </a:rPr>
              <a:t>SEGUROS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6600CC"/>
                </a:solidFill>
              </a:rPr>
              <a:t>  FIANZAS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MX" sz="2000" b="1" dirty="0" smtClean="0">
                <a:solidFill>
                  <a:srgbClr val="6600CC"/>
                </a:solidFill>
              </a:rPr>
              <a:t>  VALORES</a:t>
            </a:r>
            <a:endParaRPr lang="es-MX" sz="2000" b="1" dirty="0">
              <a:solidFill>
                <a:srgbClr val="6600CC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MX" sz="2000" dirty="0">
                <a:solidFill>
                  <a:srgbClr val="6600CC"/>
                </a:solidFill>
              </a:rPr>
              <a:t> </a:t>
            </a:r>
            <a:r>
              <a:rPr lang="es-MX" sz="2000" b="1" dirty="0">
                <a:solidFill>
                  <a:srgbClr val="6600CC"/>
                </a:solidFill>
              </a:rPr>
              <a:t> </a:t>
            </a:r>
            <a:r>
              <a:rPr lang="es-MX" sz="2000" b="1" dirty="0" smtClean="0">
                <a:solidFill>
                  <a:srgbClr val="6600CC"/>
                </a:solidFill>
              </a:rPr>
              <a:t>PROMOTORES DE VALORES </a:t>
            </a:r>
            <a:endParaRPr lang="es-MX" sz="2000" b="1" dirty="0">
              <a:solidFill>
                <a:srgbClr val="6600CC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MX" sz="2000" dirty="0" smtClean="0">
                <a:solidFill>
                  <a:srgbClr val="6600CC"/>
                </a:solidFill>
              </a:rPr>
              <a:t> </a:t>
            </a:r>
            <a:r>
              <a:rPr lang="es-MX" sz="2000" b="1" dirty="0" smtClean="0">
                <a:solidFill>
                  <a:srgbClr val="6600CC"/>
                </a:solidFill>
              </a:rPr>
              <a:t>ADMINISTRADORAS DE  FONDOS PARA</a:t>
            </a:r>
            <a:r>
              <a:rPr lang="es-MX" sz="2000" dirty="0" smtClean="0">
                <a:solidFill>
                  <a:srgbClr val="6600CC"/>
                </a:solidFill>
              </a:rPr>
              <a:t> </a:t>
            </a:r>
            <a:r>
              <a:rPr lang="es-MX" sz="2000" b="1" dirty="0" smtClean="0">
                <a:solidFill>
                  <a:srgbClr val="6600CC"/>
                </a:solidFill>
              </a:rPr>
              <a:t>EL RETIRO. </a:t>
            </a:r>
            <a:endParaRPr lang="es-MX" sz="2000" b="1" dirty="0">
              <a:solidFill>
                <a:srgbClr val="6600CC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5220072" y="2428868"/>
            <a:ext cx="3369890" cy="1285884"/>
          </a:xfrm>
          <a:prstGeom prst="round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ctr">
              <a:buFontTx/>
              <a:buAutoNum type="romanUcPeriod" startAt="5"/>
              <a:defRPr/>
            </a:pPr>
            <a:r>
              <a:rPr lang="es-MX" sz="2000" b="1" dirty="0">
                <a:solidFill>
                  <a:srgbClr val="6600CC"/>
                </a:solidFill>
              </a:rPr>
              <a:t>LA ENAJENACIÓN DE OBRAS DE ARTE  HECHAS POR EL </a:t>
            </a:r>
            <a:r>
              <a:rPr lang="es-MX" sz="2000" b="1" dirty="0" smtClean="0">
                <a:solidFill>
                  <a:srgbClr val="6600CC"/>
                </a:solidFill>
              </a:rPr>
              <a:t>CONTRIBUYENTE</a:t>
            </a:r>
            <a:endParaRPr lang="es-MX" sz="2000" b="1" dirty="0">
              <a:solidFill>
                <a:srgbClr val="6600CC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586119" y="714356"/>
            <a:ext cx="3415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rgbClr val="CC0099"/>
                </a:solidFill>
              </a:rPr>
              <a:t>INGRESOS  ACUMULABLES    </a:t>
            </a:r>
          </a:p>
          <a:p>
            <a:pPr algn="ctr"/>
            <a:r>
              <a:rPr lang="es-MX" dirty="0" smtClean="0">
                <a:solidFill>
                  <a:srgbClr val="CC0099"/>
                </a:solidFill>
              </a:rPr>
              <a:t>ART. </a:t>
            </a:r>
            <a:r>
              <a:rPr lang="es-MX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101 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483188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099468" y="3356992"/>
            <a:ext cx="7000924" cy="2071702"/>
          </a:xfrm>
          <a:prstGeom prst="round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dirty="0">
                <a:solidFill>
                  <a:srgbClr val="6600CC"/>
                </a:solidFill>
              </a:rPr>
              <a:t>VIII. </a:t>
            </a:r>
            <a:r>
              <a:rPr lang="es-MX" sz="2000" b="1" dirty="0">
                <a:solidFill>
                  <a:srgbClr val="6600CC"/>
                </a:solidFill>
              </a:rPr>
              <a:t>LA EXPLOTACIÓN DE </a:t>
            </a:r>
            <a:r>
              <a:rPr lang="es-MX" sz="2000" b="1" dirty="0">
                <a:solidFill>
                  <a:srgbClr val="C00000"/>
                </a:solidFill>
              </a:rPr>
              <a:t>DERECHOS DE AUTOR.</a:t>
            </a:r>
            <a:r>
              <a:rPr lang="es-MX" sz="2000" dirty="0">
                <a:solidFill>
                  <a:srgbClr val="C00000"/>
                </a:solidFill>
              </a:rPr>
              <a:t> </a:t>
            </a:r>
          </a:p>
          <a:p>
            <a:pPr algn="ctr">
              <a:defRPr/>
            </a:pPr>
            <a:endParaRPr lang="es-MX" sz="800" dirty="0">
              <a:solidFill>
                <a:srgbClr val="6600CC"/>
              </a:solidFill>
            </a:endParaRPr>
          </a:p>
          <a:p>
            <a:pPr algn="ctr">
              <a:defRPr/>
            </a:pPr>
            <a:r>
              <a:rPr lang="es-MX" sz="2000" dirty="0" smtClean="0">
                <a:solidFill>
                  <a:srgbClr val="6600CC"/>
                </a:solidFill>
              </a:rPr>
              <a:t>DE OBRAS ESCRITAS, FOTOGRAFÍAS  DIBUJOS,  LIBROS, PERIÓDICOS, REVISTAS PÁGINAS ELECTRÓNICAS VÍA INTERNET, LA REPRODUCCIÓN EN SERIE DE GRABACIONES, OBRAS MUSICALES</a:t>
            </a:r>
            <a:endParaRPr lang="es-MX" sz="2000" b="1" dirty="0">
              <a:solidFill>
                <a:srgbClr val="6600CC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857620" y="1700808"/>
            <a:ext cx="4357687" cy="1022351"/>
          </a:xfrm>
          <a:prstGeom prst="round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rgbClr val="6600CC"/>
                </a:solidFill>
              </a:rPr>
              <a:t>VII.  LOS OBTENIDOS MEDIANTE LA </a:t>
            </a:r>
            <a:r>
              <a:rPr lang="es-MX" sz="2000" b="1" dirty="0">
                <a:solidFill>
                  <a:srgbClr val="C00000"/>
                </a:solidFill>
              </a:rPr>
              <a:t>EXPLOTACIÓN DE UNA PATENTE ADUANAL</a:t>
            </a:r>
            <a:r>
              <a:rPr lang="es-MX" sz="2000" dirty="0">
                <a:solidFill>
                  <a:srgbClr val="6600CC"/>
                </a:solidFill>
              </a:rPr>
              <a:t>.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8604"/>
            <a:ext cx="6429388" cy="714380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 smtClean="0">
                <a:solidFill>
                  <a:srgbClr val="CC0099"/>
                </a:solidFill>
              </a:rPr>
              <a:t>INGRESOS  ACUMULABLES ART. 101 </a:t>
            </a:r>
          </a:p>
        </p:txBody>
      </p:sp>
    </p:spTree>
    <p:extLst>
      <p:ext uri="{BB962C8B-B14F-4D97-AF65-F5344CB8AC3E}">
        <p14:creationId xmlns:p14="http://schemas.microsoft.com/office/powerpoint/2010/main" val="4016212269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rectángulo de esquina sencilla"/>
          <p:cNvSpPr/>
          <p:nvPr/>
        </p:nvSpPr>
        <p:spPr>
          <a:xfrm>
            <a:off x="4071934" y="3861048"/>
            <a:ext cx="4572006" cy="1428750"/>
          </a:xfrm>
          <a:prstGeom prst="snip1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rgbClr val="6600CC"/>
                </a:solidFill>
              </a:rPr>
              <a:t>X.  LAS DEVOLUCIONES, </a:t>
            </a:r>
            <a:r>
              <a:rPr lang="es-MX" sz="2000" b="1" dirty="0" smtClean="0">
                <a:solidFill>
                  <a:srgbClr val="6600CC"/>
                </a:solidFill>
              </a:rPr>
              <a:t>DESCUENTOS O BONIFICACIONES SIEMPRE QUE SE HUBIESEN DEDUCIDO</a:t>
            </a:r>
            <a:r>
              <a:rPr lang="es-MX" sz="2000" dirty="0" smtClean="0">
                <a:solidFill>
                  <a:srgbClr val="6600CC"/>
                </a:solidFill>
              </a:rPr>
              <a:t>. </a:t>
            </a:r>
            <a:endParaRPr lang="es-MX" sz="2000" dirty="0">
              <a:solidFill>
                <a:srgbClr val="6600CC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987824" y="476672"/>
            <a:ext cx="5329246" cy="571504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 smtClean="0">
                <a:solidFill>
                  <a:srgbClr val="CC0099"/>
                </a:solidFill>
              </a:rPr>
              <a:t>INGRESOS  ACUMULABLES ART. 101 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785786" y="1412776"/>
            <a:ext cx="4605337" cy="1922465"/>
          </a:xfrm>
          <a:prstGeom prst="round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Tx/>
              <a:buAutoNum type="romanUcPeriod" startAt="9"/>
              <a:defRPr/>
            </a:pPr>
            <a:r>
              <a:rPr lang="es-MX" sz="2000" b="1" dirty="0" smtClean="0">
                <a:solidFill>
                  <a:srgbClr val="FF00FF"/>
                </a:solidFill>
              </a:rPr>
              <a:t> LOS </a:t>
            </a:r>
            <a:r>
              <a:rPr lang="es-MX" sz="2000" b="1" dirty="0">
                <a:solidFill>
                  <a:srgbClr val="FF00FF"/>
                </a:solidFill>
              </a:rPr>
              <a:t>INTERESES COBRADOS</a:t>
            </a:r>
          </a:p>
          <a:p>
            <a:pPr marL="342900" indent="-342900" algn="ctr">
              <a:defRPr/>
            </a:pPr>
            <a:endParaRPr lang="es-MX" sz="800" b="1" dirty="0">
              <a:solidFill>
                <a:srgbClr val="6600CC"/>
              </a:solidFill>
            </a:endParaRPr>
          </a:p>
          <a:p>
            <a:pPr marL="342900" indent="-342900" algn="ctr">
              <a:defRPr/>
            </a:pPr>
            <a:r>
              <a:rPr lang="es-MX" sz="2000" b="1" dirty="0">
                <a:solidFill>
                  <a:srgbClr val="6600CC"/>
                </a:solidFill>
              </a:rPr>
              <a:t> DERIVADOS DE LA ACTIVIDAD EMPRESARIAL O DE LA PRESTACIÓN DE SERVICIOS PROFESIONALES </a:t>
            </a:r>
          </a:p>
        </p:txBody>
      </p:sp>
    </p:spTree>
    <p:extLst>
      <p:ext uri="{BB962C8B-B14F-4D97-AF65-F5344CB8AC3E}">
        <p14:creationId xmlns:p14="http://schemas.microsoft.com/office/powerpoint/2010/main" val="751263549"/>
      </p:ext>
    </p:extLst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ortar rectángulo de esquina sencilla"/>
          <p:cNvSpPr/>
          <p:nvPr/>
        </p:nvSpPr>
        <p:spPr>
          <a:xfrm>
            <a:off x="2843808" y="430923"/>
            <a:ext cx="3456384" cy="1053861"/>
          </a:xfrm>
          <a:prstGeom prst="snip1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rgbClr val="CC0099"/>
                </a:solidFill>
              </a:rPr>
              <a:t>XI.  LA GANANCIA POR ENAJENACIÓN DE ACTIVOS</a:t>
            </a:r>
            <a:r>
              <a:rPr lang="es-MX" dirty="0">
                <a:solidFill>
                  <a:srgbClr val="6600CC"/>
                </a:solidFill>
              </a:rPr>
              <a:t> </a:t>
            </a:r>
            <a:r>
              <a:rPr lang="es-MX" dirty="0" smtClean="0">
                <a:solidFill>
                  <a:srgbClr val="6600CC"/>
                </a:solidFill>
              </a:rPr>
              <a:t>AFECTOS A LA ACTIVIDAD, </a:t>
            </a:r>
            <a:endParaRPr lang="es-MX" dirty="0">
              <a:solidFill>
                <a:srgbClr val="6600CC"/>
              </a:solidFill>
            </a:endParaRPr>
          </a:p>
        </p:txBody>
      </p:sp>
      <p:sp>
        <p:nvSpPr>
          <p:cNvPr id="5" name="3 Recortar rectángulo de esquina sencilla"/>
          <p:cNvSpPr>
            <a:spLocks noChangeArrowheads="1"/>
          </p:cNvSpPr>
          <p:nvPr/>
        </p:nvSpPr>
        <p:spPr bwMode="auto">
          <a:xfrm>
            <a:off x="573752" y="2348880"/>
            <a:ext cx="4430296" cy="3024336"/>
          </a:xfrm>
          <a:custGeom>
            <a:avLst/>
            <a:gdLst>
              <a:gd name="T0" fmla="*/ 3289003 w 4214842"/>
              <a:gd name="T1" fmla="*/ 883467 h 2714644"/>
              <a:gd name="T2" fmla="*/ 1644504 w 4214842"/>
              <a:gd name="T3" fmla="*/ 1766930 h 2714644"/>
              <a:gd name="T4" fmla="*/ 0 w 4214842"/>
              <a:gd name="T5" fmla="*/ 883467 h 2714644"/>
              <a:gd name="T6" fmla="*/ 1644504 w 4214842"/>
              <a:gd name="T7" fmla="*/ 0 h 271464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4214842"/>
              <a:gd name="T13" fmla="*/ 226225 h 2714644"/>
              <a:gd name="T14" fmla="*/ 3988615 w 4214842"/>
              <a:gd name="T15" fmla="*/ 2714644 h 27146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14842" h="2714644">
                <a:moveTo>
                  <a:pt x="0" y="0"/>
                </a:moveTo>
                <a:lnTo>
                  <a:pt x="3762392" y="0"/>
                </a:lnTo>
                <a:lnTo>
                  <a:pt x="4214842" y="452450"/>
                </a:lnTo>
                <a:lnTo>
                  <a:pt x="4214842" y="2714644"/>
                </a:lnTo>
                <a:lnTo>
                  <a:pt x="0" y="2714644"/>
                </a:lnTo>
                <a:close/>
              </a:path>
            </a:pathLst>
          </a:custGeom>
          <a:solidFill>
            <a:srgbClr val="FFFFB3"/>
          </a:solidFill>
          <a:ln w="25400" algn="ctr">
            <a:solidFill>
              <a:srgbClr val="6600CC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s-MX" b="1" dirty="0">
                <a:solidFill>
                  <a:srgbClr val="C00000"/>
                </a:solidFill>
              </a:rPr>
              <a:t>LOS INGRESOS DETERMINADOS PRESUNTIVAMENTE </a:t>
            </a:r>
            <a:r>
              <a:rPr lang="es-MX" b="1" dirty="0" smtClean="0">
                <a:solidFill>
                  <a:srgbClr val="6600CC"/>
                </a:solidFill>
              </a:rPr>
              <a:t>por autoridades </a:t>
            </a:r>
            <a:endParaRPr lang="es-MX" b="1" dirty="0">
              <a:solidFill>
                <a:srgbClr val="6600CC"/>
              </a:solidFill>
            </a:endParaRPr>
          </a:p>
          <a:p>
            <a:r>
              <a:rPr lang="es-MX" b="1" dirty="0">
                <a:solidFill>
                  <a:srgbClr val="6600CC"/>
                </a:solidFill>
              </a:rPr>
              <a:t>  </a:t>
            </a:r>
          </a:p>
          <a:p>
            <a:r>
              <a:rPr lang="es-MX" b="1" dirty="0" smtClean="0">
                <a:solidFill>
                  <a:srgbClr val="6600CC"/>
                </a:solidFill>
              </a:rPr>
              <a:t>SERÁN  ACUMULABLES, CUANDO EN EL  EJERCICIO PERCIBA  PREPONDERANTEMENTE INGRESOS POR  ACTIVIDADES EMPRESARIALES O POR PRESTACIÓN DE SERVICIOS PROFESIONALES. </a:t>
            </a:r>
            <a:endParaRPr lang="es-MX" b="1" dirty="0">
              <a:solidFill>
                <a:srgbClr val="6600CC"/>
              </a:solidFill>
            </a:endParaRPr>
          </a:p>
        </p:txBody>
      </p:sp>
      <p:sp>
        <p:nvSpPr>
          <p:cNvPr id="6" name="5 Recortar rectángulo de esquina sencilla"/>
          <p:cNvSpPr/>
          <p:nvPr/>
        </p:nvSpPr>
        <p:spPr>
          <a:xfrm>
            <a:off x="5286380" y="3143248"/>
            <a:ext cx="3534092" cy="3310088"/>
          </a:xfrm>
          <a:prstGeom prst="snip1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b="1" dirty="0" smtClean="0">
                <a:solidFill>
                  <a:srgbClr val="6600CC"/>
                </a:solidFill>
              </a:rPr>
              <a:t>SE CONSIDERA QUE  PERCIBE INGRESOS </a:t>
            </a:r>
            <a:r>
              <a:rPr lang="es-MX" b="1" dirty="0" smtClean="0">
                <a:solidFill>
                  <a:srgbClr val="C00000"/>
                </a:solidFill>
              </a:rPr>
              <a:t>PREPONDERANTEMENTE </a:t>
            </a:r>
            <a:r>
              <a:rPr lang="es-MX" b="1" dirty="0" smtClean="0">
                <a:solidFill>
                  <a:srgbClr val="6600CC"/>
                </a:solidFill>
              </a:rPr>
              <a:t>CUANDO LOS INGRESOS REPRESENTEN EN EL EJERCICIO DE QUE SE TRATE O EN EL ANTERIOR, MÁS DEL </a:t>
            </a:r>
            <a:r>
              <a:rPr lang="es-MX" b="1" dirty="0" smtClean="0">
                <a:solidFill>
                  <a:srgbClr val="6600CC"/>
                </a:solidFill>
                <a:latin typeface="Arial Rounded MT Bold" pitchFamily="34" charset="0"/>
              </a:rPr>
              <a:t>50% </a:t>
            </a:r>
            <a:r>
              <a:rPr lang="es-MX" b="1" dirty="0" smtClean="0">
                <a:solidFill>
                  <a:srgbClr val="6600CC"/>
                </a:solidFill>
              </a:rPr>
              <a:t>DE LOS INGRESOS  ACUMULABLES DEL CONTRIBUYENTE. </a:t>
            </a:r>
            <a:endParaRPr lang="es-MX" b="1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93100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1 Título"/>
          <p:cNvSpPr>
            <a:spLocks noGrp="1"/>
          </p:cNvSpPr>
          <p:nvPr>
            <p:ph type="title"/>
          </p:nvPr>
        </p:nvSpPr>
        <p:spPr>
          <a:xfrm>
            <a:off x="457200" y="328712"/>
            <a:ext cx="8229600" cy="508000"/>
          </a:xfrm>
        </p:spPr>
        <p:txBody>
          <a:bodyPr/>
          <a:lstStyle/>
          <a:p>
            <a:pPr algn="r"/>
            <a:r>
              <a:rPr lang="es-MX" sz="2400" b="1" dirty="0" smtClean="0">
                <a:solidFill>
                  <a:srgbClr val="C00000"/>
                </a:solidFill>
              </a:rPr>
              <a:t>MOMENTO</a:t>
            </a:r>
            <a:r>
              <a:rPr lang="es-MX" sz="2400" b="1" dirty="0" smtClean="0">
                <a:solidFill>
                  <a:srgbClr val="006600"/>
                </a:solidFill>
              </a:rPr>
              <a:t> DE ACUMULACIÓN DEL </a:t>
            </a:r>
            <a:r>
              <a:rPr lang="es-MX" sz="2400" b="1" dirty="0" smtClean="0">
                <a:solidFill>
                  <a:srgbClr val="CC0099"/>
                </a:solidFill>
              </a:rPr>
              <a:t>INGRESO     </a:t>
            </a:r>
            <a:r>
              <a:rPr lang="es-MX" sz="1800" b="1" dirty="0" smtClean="0">
                <a:solidFill>
                  <a:srgbClr val="CC0099"/>
                </a:solidFill>
              </a:rPr>
              <a:t>art. 102</a:t>
            </a:r>
          </a:p>
        </p:txBody>
      </p:sp>
      <p:pic>
        <p:nvPicPr>
          <p:cNvPr id="593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100138"/>
            <a:ext cx="1535112" cy="1400175"/>
          </a:xfrm>
        </p:spPr>
      </p:pic>
      <p:sp>
        <p:nvSpPr>
          <p:cNvPr id="5" name="4 Rectángulo"/>
          <p:cNvSpPr/>
          <p:nvPr/>
        </p:nvSpPr>
        <p:spPr>
          <a:xfrm>
            <a:off x="2711450" y="1285875"/>
            <a:ext cx="5375275" cy="376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b="1" dirty="0">
                <a:solidFill>
                  <a:srgbClr val="CC0099"/>
                </a:solidFill>
              </a:rPr>
              <a:t>EN QUE SEAN EFECTIVAMENTE PERCIBIDOS. </a:t>
            </a:r>
          </a:p>
        </p:txBody>
      </p:sp>
      <p:sp>
        <p:nvSpPr>
          <p:cNvPr id="6" name="5 Recortar rectángulo de esquina sencilla"/>
          <p:cNvSpPr/>
          <p:nvPr/>
        </p:nvSpPr>
        <p:spPr>
          <a:xfrm>
            <a:off x="2285984" y="2714620"/>
            <a:ext cx="5286375" cy="3234660"/>
          </a:xfrm>
          <a:prstGeom prst="snip1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CUANDO </a:t>
            </a:r>
            <a:r>
              <a:rPr lang="es-MX" b="1" dirty="0" smtClean="0">
                <a:solidFill>
                  <a:srgbClr val="FF00FF"/>
                </a:solidFill>
              </a:rPr>
              <a:t>SE RECIBAN :</a:t>
            </a:r>
          </a:p>
          <a:p>
            <a:pPr>
              <a:defRPr/>
            </a:pPr>
            <a:endParaRPr lang="es-MX" sz="800" b="1" dirty="0" smtClean="0">
              <a:solidFill>
                <a:srgbClr val="FF00FF"/>
              </a:solidFill>
            </a:endParaRPr>
          </a:p>
          <a:p>
            <a:pPr>
              <a:defRPr/>
            </a:pPr>
            <a:endParaRPr lang="es-MX" sz="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EN  </a:t>
            </a:r>
            <a:r>
              <a:rPr lang="es-MX" b="1" dirty="0" smtClean="0">
                <a:solidFill>
                  <a:srgbClr val="0000FF"/>
                </a:solidFill>
              </a:rPr>
              <a:t>EFECTIVO,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>
              <a:defRPr/>
            </a:pPr>
            <a:endParaRPr lang="es-MX" sz="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EN  </a:t>
            </a:r>
            <a:r>
              <a:rPr lang="es-MX" b="1" dirty="0" smtClean="0">
                <a:solidFill>
                  <a:srgbClr val="0000FF"/>
                </a:solidFill>
              </a:rPr>
              <a:t>BIENES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 O  </a:t>
            </a:r>
          </a:p>
          <a:p>
            <a:pPr>
              <a:defRPr/>
            </a:pPr>
            <a:endParaRPr lang="es-MX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EN  </a:t>
            </a:r>
            <a:r>
              <a:rPr lang="es-MX" b="1" dirty="0" smtClean="0">
                <a:solidFill>
                  <a:srgbClr val="0000FF"/>
                </a:solidFill>
              </a:rPr>
              <a:t>SERVICIOS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,        </a:t>
            </a:r>
            <a:r>
              <a:rPr lang="es-MX" b="1" dirty="0" smtClean="0">
                <a:solidFill>
                  <a:srgbClr val="C00000"/>
                </a:solidFill>
              </a:rPr>
              <a:t>ANTICIPOS,</a:t>
            </a:r>
          </a:p>
          <a:p>
            <a:pPr>
              <a:defRPr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aun cuando                   </a:t>
            </a:r>
            <a:r>
              <a:rPr lang="es-MX" b="1" dirty="0" smtClean="0">
                <a:solidFill>
                  <a:srgbClr val="C00000"/>
                </a:solidFill>
              </a:rPr>
              <a:t>DEPÓSITOS</a:t>
            </a:r>
          </a:p>
          <a:p>
            <a:pPr>
              <a:defRPr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Aquéllos                         </a:t>
            </a:r>
            <a:r>
              <a:rPr lang="es-MX" b="1" dirty="0" smtClean="0">
                <a:solidFill>
                  <a:srgbClr val="C00000"/>
                </a:solidFill>
              </a:rPr>
              <a:t>A CUALQUIER OTRO </a:t>
            </a:r>
          </a:p>
          <a:p>
            <a:pPr>
              <a:defRPr/>
            </a:pPr>
            <a:r>
              <a:rPr lang="es-MX" sz="1600" b="1" dirty="0" smtClean="0">
                <a:solidFill>
                  <a:schemeClr val="accent6">
                    <a:lumMod val="75000"/>
                  </a:schemeClr>
                </a:solidFill>
              </a:rPr>
              <a:t>CORRESPONDAN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          </a:t>
            </a:r>
            <a:r>
              <a:rPr lang="es-MX" sz="1600" b="1" dirty="0" smtClean="0">
                <a:solidFill>
                  <a:srgbClr val="C00000"/>
                </a:solidFill>
              </a:rPr>
              <a:t>CONCEPTO</a:t>
            </a:r>
            <a:r>
              <a:rPr lang="es-MX" sz="1200" b="1" dirty="0" smtClean="0">
                <a:solidFill>
                  <a:schemeClr val="accent6">
                    <a:lumMod val="75000"/>
                  </a:schemeClr>
                </a:solidFill>
              </a:rPr>
              <a:t> SIN IMPORTAR </a:t>
            </a:r>
          </a:p>
          <a:p>
            <a:pPr>
              <a:defRPr/>
            </a:pPr>
            <a:r>
              <a:rPr lang="es-MX" sz="1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A:</a:t>
            </a:r>
            <a:r>
              <a:rPr lang="es-MX" sz="12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EL NOMBRE QUE SE LES </a:t>
            </a:r>
          </a:p>
          <a:p>
            <a:pPr>
              <a:defRPr/>
            </a:pPr>
            <a:r>
              <a:rPr lang="es-MX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sz="12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DESIGNE </a:t>
            </a:r>
          </a:p>
          <a:p>
            <a:pPr>
              <a:defRPr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s-MX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rot="5400000">
            <a:off x="4679164" y="2178841"/>
            <a:ext cx="1071557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16200000" flipH="1">
            <a:off x="5358618" y="4215595"/>
            <a:ext cx="5214939" cy="6987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errar llave"/>
          <p:cNvSpPr/>
          <p:nvPr/>
        </p:nvSpPr>
        <p:spPr>
          <a:xfrm>
            <a:off x="4214810" y="4214818"/>
            <a:ext cx="214314" cy="1357322"/>
          </a:xfrm>
          <a:prstGeom prst="rightBrac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10 Conector recto de flecha"/>
          <p:cNvCxnSpPr/>
          <p:nvPr/>
        </p:nvCxnSpPr>
        <p:spPr>
          <a:xfrm rot="16200000" flipH="1">
            <a:off x="2643174" y="785794"/>
            <a:ext cx="571504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81386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30" y="164637"/>
            <a:ext cx="7166371" cy="667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6975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ortar rectángulo de esquina sencilla"/>
          <p:cNvSpPr/>
          <p:nvPr/>
        </p:nvSpPr>
        <p:spPr>
          <a:xfrm>
            <a:off x="1723058" y="1124744"/>
            <a:ext cx="6953398" cy="4955423"/>
          </a:xfrm>
          <a:prstGeom prst="snip1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 smtClean="0">
                <a:solidFill>
                  <a:srgbClr val="0000FF"/>
                </a:solidFill>
              </a:rPr>
              <a:t>   TAMBIEN SE CONSIDERA PERCIBIDO CUANDO:</a:t>
            </a:r>
          </a:p>
          <a:p>
            <a:pPr algn="ctr">
              <a:defRPr/>
            </a:pPr>
            <a:endParaRPr lang="es-MX" dirty="0" smtClean="0">
              <a:solidFill>
                <a:srgbClr val="0000FF"/>
              </a:solidFill>
            </a:endParaRPr>
          </a:p>
          <a:p>
            <a:pPr algn="ctr">
              <a:defRPr/>
            </a:pPr>
            <a:endParaRPr lang="es-MX" sz="800" dirty="0" smtClean="0">
              <a:solidFill>
                <a:srgbClr val="0000FF"/>
              </a:solidFill>
            </a:endParaRPr>
          </a:p>
          <a:p>
            <a:pPr>
              <a:buFontTx/>
              <a:buBlip>
                <a:blip r:embed="rId2"/>
              </a:buBlip>
              <a:defRPr/>
            </a:pPr>
            <a:r>
              <a:rPr lang="es-MX" dirty="0" smtClean="0">
                <a:solidFill>
                  <a:srgbClr val="0000FF"/>
                </a:solidFill>
              </a:rPr>
              <a:t>  RECIBA TÍTULOS DE CRÉDITO EMITIDOS POR UNA </a:t>
            </a:r>
          </a:p>
          <a:p>
            <a:pPr>
              <a:defRPr/>
            </a:pPr>
            <a:r>
              <a:rPr lang="es-MX" dirty="0">
                <a:solidFill>
                  <a:srgbClr val="0000FF"/>
                </a:solidFill>
              </a:rPr>
              <a:t> </a:t>
            </a:r>
            <a:r>
              <a:rPr lang="es-MX" dirty="0" smtClean="0">
                <a:solidFill>
                  <a:srgbClr val="0000FF"/>
                </a:solidFill>
              </a:rPr>
              <a:t>    PERSONA DISTINTA DE  QUIEN EFECTÚA EL PAGO. </a:t>
            </a:r>
          </a:p>
          <a:p>
            <a:pPr>
              <a:defRPr/>
            </a:pPr>
            <a:endParaRPr lang="es-MX" sz="1200" dirty="0" smtClean="0">
              <a:solidFill>
                <a:srgbClr val="0000FF"/>
              </a:solidFill>
            </a:endParaRPr>
          </a:p>
          <a:p>
            <a:pPr>
              <a:buFontTx/>
              <a:buBlip>
                <a:blip r:embed="rId2"/>
              </a:buBlip>
              <a:defRPr/>
            </a:pPr>
            <a:r>
              <a:rPr lang="es-MX" dirty="0" smtClean="0">
                <a:solidFill>
                  <a:srgbClr val="0000FF"/>
                </a:solidFill>
              </a:rPr>
              <a:t> CUANDO SE PERCIBAN EN CHEQUE,  EN LA FECHA DE </a:t>
            </a:r>
          </a:p>
          <a:p>
            <a:pPr>
              <a:defRPr/>
            </a:pPr>
            <a:r>
              <a:rPr lang="es-MX" dirty="0">
                <a:solidFill>
                  <a:srgbClr val="0000FF"/>
                </a:solidFill>
              </a:rPr>
              <a:t> </a:t>
            </a:r>
            <a:r>
              <a:rPr lang="es-MX" dirty="0" smtClean="0">
                <a:solidFill>
                  <a:srgbClr val="0000FF"/>
                </a:solidFill>
              </a:rPr>
              <a:t>   COBRO  DEL MISMO </a:t>
            </a:r>
          </a:p>
          <a:p>
            <a:pPr>
              <a:defRPr/>
            </a:pPr>
            <a:endParaRPr lang="es-MX" sz="1200" dirty="0" smtClean="0">
              <a:solidFill>
                <a:srgbClr val="0000FF"/>
              </a:solidFill>
            </a:endParaRPr>
          </a:p>
          <a:p>
            <a:pPr>
              <a:buFontTx/>
              <a:buBlip>
                <a:blip r:embed="rId2"/>
              </a:buBlip>
              <a:defRPr/>
            </a:pPr>
            <a:r>
              <a:rPr lang="es-MX" dirty="0" smtClean="0">
                <a:solidFill>
                  <a:srgbClr val="0000FF"/>
                </a:solidFill>
              </a:rPr>
              <a:t> O CUANDO LOS CONTRIBUYENTES TRANSMITAN LOS </a:t>
            </a:r>
          </a:p>
          <a:p>
            <a:pPr>
              <a:defRPr/>
            </a:pPr>
            <a:r>
              <a:rPr lang="es-MX" dirty="0">
                <a:solidFill>
                  <a:srgbClr val="0000FF"/>
                </a:solidFill>
              </a:rPr>
              <a:t> </a:t>
            </a:r>
            <a:r>
              <a:rPr lang="es-MX" dirty="0" smtClean="0">
                <a:solidFill>
                  <a:srgbClr val="0000FF"/>
                </a:solidFill>
              </a:rPr>
              <a:t>    CHEQUES A UN TERCERO, </a:t>
            </a:r>
            <a:r>
              <a:rPr lang="es-MX" b="1" dirty="0" smtClean="0">
                <a:solidFill>
                  <a:srgbClr val="C00000"/>
                </a:solidFill>
              </a:rPr>
              <a:t>EXCEPTO</a:t>
            </a:r>
            <a:r>
              <a:rPr lang="es-MX" dirty="0" smtClean="0">
                <a:solidFill>
                  <a:srgbClr val="0000FF"/>
                </a:solidFill>
              </a:rPr>
              <a:t>  CUANDO DICHA </a:t>
            </a:r>
          </a:p>
          <a:p>
            <a:pPr>
              <a:defRPr/>
            </a:pPr>
            <a:r>
              <a:rPr lang="es-MX" dirty="0">
                <a:solidFill>
                  <a:srgbClr val="0000FF"/>
                </a:solidFill>
              </a:rPr>
              <a:t> </a:t>
            </a:r>
            <a:r>
              <a:rPr lang="es-MX" dirty="0" smtClean="0">
                <a:solidFill>
                  <a:srgbClr val="0000FF"/>
                </a:solidFill>
              </a:rPr>
              <a:t>    TRANSMISIÓN SEA EN PROCURACIÓN.  </a:t>
            </a:r>
          </a:p>
          <a:p>
            <a:pPr>
              <a:defRPr/>
            </a:pPr>
            <a:endParaRPr lang="es-MX" sz="800" dirty="0" smtClean="0">
              <a:solidFill>
                <a:srgbClr val="0000FF"/>
              </a:solidFill>
            </a:endParaRPr>
          </a:p>
          <a:p>
            <a:pPr>
              <a:defRPr/>
            </a:pPr>
            <a:r>
              <a:rPr lang="es-MX" dirty="0" smtClean="0">
                <a:solidFill>
                  <a:srgbClr val="0000FF"/>
                </a:solidFill>
              </a:rPr>
              <a:t>     (</a:t>
            </a:r>
            <a:r>
              <a:rPr lang="es-MX" b="1" dirty="0" smtClean="0">
                <a:solidFill>
                  <a:srgbClr val="CC0099"/>
                </a:solidFill>
              </a:rPr>
              <a:t>GESTIÓN  DE COBRO</a:t>
            </a:r>
            <a:r>
              <a:rPr lang="es-MX" dirty="0" smtClean="0">
                <a:solidFill>
                  <a:srgbClr val="0000FF"/>
                </a:solidFill>
              </a:rPr>
              <a:t>)</a:t>
            </a:r>
          </a:p>
          <a:p>
            <a:pPr>
              <a:defRPr/>
            </a:pPr>
            <a:endParaRPr lang="es-MX" sz="1200" dirty="0" smtClean="0">
              <a:solidFill>
                <a:srgbClr val="0000FF"/>
              </a:solidFill>
            </a:endParaRPr>
          </a:p>
          <a:p>
            <a:pPr>
              <a:buFontTx/>
              <a:buBlip>
                <a:blip r:embed="rId2"/>
              </a:buBlip>
              <a:defRPr/>
            </a:pPr>
            <a:r>
              <a:rPr lang="es-MX" dirty="0" smtClean="0">
                <a:solidFill>
                  <a:srgbClr val="0000FF"/>
                </a:solidFill>
              </a:rPr>
              <a:t> CUANDO EL INTERÉS DEL ACREEDOR QUEDA </a:t>
            </a:r>
          </a:p>
          <a:p>
            <a:pPr>
              <a:defRPr/>
            </a:pPr>
            <a:r>
              <a:rPr lang="es-MX" dirty="0" smtClean="0">
                <a:solidFill>
                  <a:srgbClr val="0000FF"/>
                </a:solidFill>
              </a:rPr>
              <a:t>    SATISFECHO MEDIANTE CUALQUIER FORMA  DE </a:t>
            </a:r>
          </a:p>
          <a:p>
            <a:pPr>
              <a:defRPr/>
            </a:pPr>
            <a:r>
              <a:rPr lang="es-MX" dirty="0">
                <a:solidFill>
                  <a:srgbClr val="0000FF"/>
                </a:solidFill>
              </a:rPr>
              <a:t> </a:t>
            </a:r>
            <a:r>
              <a:rPr lang="es-MX" dirty="0" smtClean="0">
                <a:solidFill>
                  <a:srgbClr val="0000FF"/>
                </a:solidFill>
              </a:rPr>
              <a:t>   EXTINCIÓN DE LAS OBLIGACIONES</a:t>
            </a:r>
            <a:endParaRPr lang="es-MX" dirty="0">
              <a:solidFill>
                <a:srgbClr val="0000FF"/>
              </a:solidFill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 rot="5400000">
            <a:off x="6679421" y="579615"/>
            <a:ext cx="107157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33297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el mismo lado"/>
          <p:cNvSpPr/>
          <p:nvPr/>
        </p:nvSpPr>
        <p:spPr>
          <a:xfrm>
            <a:off x="934392" y="1196752"/>
            <a:ext cx="4357688" cy="2286001"/>
          </a:xfrm>
          <a:prstGeom prst="round2Same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dirty="0">
                <a:solidFill>
                  <a:srgbClr val="006600"/>
                </a:solidFill>
              </a:rPr>
              <a:t>Tratándose de los ingresos por </a:t>
            </a:r>
            <a:r>
              <a:rPr lang="es-MX" sz="2000" b="1" dirty="0">
                <a:solidFill>
                  <a:srgbClr val="7030A0"/>
                </a:solidFill>
              </a:rPr>
              <a:t>condonaciones, quitas o remisiones </a:t>
            </a:r>
            <a:r>
              <a:rPr lang="es-MX" sz="2000" dirty="0">
                <a:solidFill>
                  <a:srgbClr val="006600"/>
                </a:solidFill>
              </a:rPr>
              <a:t>se considerarán </a:t>
            </a:r>
            <a:r>
              <a:rPr lang="es-MX" sz="2000" dirty="0">
                <a:solidFill>
                  <a:srgbClr val="C00000"/>
                </a:solidFill>
              </a:rPr>
              <a:t>EFECTIVAMENTE PERCIBIDOS </a:t>
            </a:r>
            <a:r>
              <a:rPr lang="es-MX" sz="2000" dirty="0">
                <a:solidFill>
                  <a:srgbClr val="006600"/>
                </a:solidFill>
              </a:rPr>
              <a:t>en la fecha en que se convenga la </a:t>
            </a:r>
            <a:r>
              <a:rPr lang="es-MX" sz="2000" b="1" dirty="0">
                <a:solidFill>
                  <a:srgbClr val="6600CC"/>
                </a:solidFill>
              </a:rPr>
              <a:t>C,Q</a:t>
            </a:r>
            <a:r>
              <a:rPr lang="es-MX" sz="2000" dirty="0">
                <a:solidFill>
                  <a:srgbClr val="006600"/>
                </a:solidFill>
              </a:rPr>
              <a:t> </a:t>
            </a:r>
            <a:r>
              <a:rPr lang="es-MX" sz="2000" b="1" dirty="0">
                <a:solidFill>
                  <a:srgbClr val="6600CC"/>
                </a:solidFill>
              </a:rPr>
              <a:t>o R</a:t>
            </a:r>
            <a:r>
              <a:rPr lang="es-MX" sz="2000" dirty="0">
                <a:solidFill>
                  <a:srgbClr val="006600"/>
                </a:solidFill>
              </a:rPr>
              <a:t>, o en la que se consume la prescripción</a:t>
            </a:r>
          </a:p>
        </p:txBody>
      </p:sp>
      <p:sp>
        <p:nvSpPr>
          <p:cNvPr id="5" name="4 Redondear rectángulo de esquina del mismo lado"/>
          <p:cNvSpPr/>
          <p:nvPr/>
        </p:nvSpPr>
        <p:spPr>
          <a:xfrm>
            <a:off x="2286000" y="3933056"/>
            <a:ext cx="6389688" cy="2000269"/>
          </a:xfrm>
          <a:prstGeom prst="round2Same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2000" dirty="0">
                <a:solidFill>
                  <a:srgbClr val="CC0099"/>
                </a:solidFill>
              </a:rPr>
              <a:t>En el caso de </a:t>
            </a:r>
            <a:r>
              <a:rPr lang="es-MX" sz="2000" b="1" dirty="0">
                <a:solidFill>
                  <a:srgbClr val="0000FF"/>
                </a:solidFill>
              </a:rPr>
              <a:t>Enajenación de Bienes </a:t>
            </a:r>
            <a:r>
              <a:rPr lang="es-MX" sz="2000" dirty="0">
                <a:solidFill>
                  <a:srgbClr val="CC0099"/>
                </a:solidFill>
              </a:rPr>
              <a:t>que se </a:t>
            </a:r>
            <a:r>
              <a:rPr lang="es-MX" sz="2000" dirty="0">
                <a:solidFill>
                  <a:srgbClr val="0000FF"/>
                </a:solidFill>
              </a:rPr>
              <a:t>EXPORTEN </a:t>
            </a:r>
            <a:r>
              <a:rPr lang="es-MX" sz="2000" dirty="0">
                <a:solidFill>
                  <a:srgbClr val="CC0099"/>
                </a:solidFill>
              </a:rPr>
              <a:t>cuando efectivamente se perciba.  Si </a:t>
            </a:r>
            <a:r>
              <a:rPr lang="es-MX" sz="2000" b="1" dirty="0">
                <a:solidFill>
                  <a:srgbClr val="0000FF"/>
                </a:solidFill>
              </a:rPr>
              <a:t>NO se perciba</a:t>
            </a:r>
            <a:r>
              <a:rPr lang="es-MX" sz="2000" dirty="0">
                <a:solidFill>
                  <a:srgbClr val="0000FF"/>
                </a:solidFill>
              </a:rPr>
              <a:t> </a:t>
            </a:r>
            <a:r>
              <a:rPr lang="es-MX" sz="2000" dirty="0">
                <a:solidFill>
                  <a:srgbClr val="CC0099"/>
                </a:solidFill>
              </a:rPr>
              <a:t>el  ingreso dentro de los </a:t>
            </a:r>
            <a:r>
              <a:rPr lang="es-MX" sz="2000" b="1" dirty="0">
                <a:solidFill>
                  <a:srgbClr val="0000FF"/>
                </a:solidFill>
                <a:latin typeface="Arial Rounded MT Bold" pitchFamily="34" charset="0"/>
              </a:rPr>
              <a:t>12 meses</a:t>
            </a:r>
            <a:r>
              <a:rPr lang="es-MX" sz="2000" dirty="0">
                <a:solidFill>
                  <a:srgbClr val="0000FF"/>
                </a:solidFill>
                <a:latin typeface="Arial Rounded MT Bold" pitchFamily="34" charset="0"/>
              </a:rPr>
              <a:t> </a:t>
            </a:r>
            <a:r>
              <a:rPr lang="es-MX" sz="2000" dirty="0">
                <a:solidFill>
                  <a:srgbClr val="CC0099"/>
                </a:solidFill>
              </a:rPr>
              <a:t>siguientes a que se realice la Exportación, se deberá acumular el ingreso una vez </a:t>
            </a:r>
            <a:r>
              <a:rPr lang="es-MX" sz="2000" b="1" dirty="0">
                <a:solidFill>
                  <a:srgbClr val="0000FF"/>
                </a:solidFill>
              </a:rPr>
              <a:t>transcurrido dicho plazo.</a:t>
            </a:r>
          </a:p>
        </p:txBody>
      </p:sp>
      <p:pic>
        <p:nvPicPr>
          <p:cNvPr id="6042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44208" y="1052736"/>
            <a:ext cx="2071688" cy="1714500"/>
          </a:xfrm>
        </p:spPr>
      </p:pic>
    </p:spTree>
    <p:extLst>
      <p:ext uri="{BB962C8B-B14F-4D97-AF65-F5344CB8AC3E}">
        <p14:creationId xmlns:p14="http://schemas.microsoft.com/office/powerpoint/2010/main" val="2046443209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 smtClean="0">
                <a:solidFill>
                  <a:srgbClr val="002060"/>
                </a:solidFill>
              </a:rPr>
              <a:t>EJEMPLO</a:t>
            </a:r>
            <a:endParaRPr lang="es-ES" sz="24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7450" y="1285860"/>
            <a:ext cx="7901014" cy="50387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dirty="0" smtClean="0">
                <a:solidFill>
                  <a:srgbClr val="C00000"/>
                </a:solidFill>
              </a:rPr>
              <a:t>EL SEÑOR GONZÁLEZ EXPORTO EL 8 DE MAYO DE</a:t>
            </a:r>
          </a:p>
          <a:p>
            <a:pPr>
              <a:buNone/>
            </a:pPr>
            <a:r>
              <a:rPr lang="es-E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2015, </a:t>
            </a:r>
            <a:r>
              <a:rPr lang="es-ES" dirty="0" smtClean="0">
                <a:solidFill>
                  <a:srgbClr val="C00000"/>
                </a:solidFill>
              </a:rPr>
              <a:t>MERCANCIAS A EUROPA POR UN VALOR DE </a:t>
            </a:r>
          </a:p>
          <a:p>
            <a:pPr>
              <a:buNone/>
            </a:pPr>
            <a:r>
              <a:rPr lang="es-E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$ 500,000.00 </a:t>
            </a:r>
            <a:r>
              <a:rPr lang="es-ES" dirty="0" smtClean="0">
                <a:solidFill>
                  <a:srgbClr val="C00000"/>
                </a:solidFill>
              </a:rPr>
              <a:t>EL CLIENTE  AL </a:t>
            </a:r>
            <a:r>
              <a:rPr lang="es-E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s-ES" dirty="0" smtClean="0">
                <a:solidFill>
                  <a:srgbClr val="C00000"/>
                </a:solidFill>
              </a:rPr>
              <a:t> DE MAYO DE </a:t>
            </a:r>
            <a:r>
              <a:rPr lang="es-E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 </a:t>
            </a:r>
            <a:r>
              <a:rPr lang="es-ES" dirty="0" smtClean="0">
                <a:solidFill>
                  <a:srgbClr val="C00000"/>
                </a:solidFill>
              </a:rPr>
              <a:t>NO</a:t>
            </a:r>
          </a:p>
          <a:p>
            <a:pPr>
              <a:buNone/>
            </a:pPr>
            <a:r>
              <a:rPr lang="es-ES" dirty="0" smtClean="0">
                <a:solidFill>
                  <a:srgbClr val="C00000"/>
                </a:solidFill>
              </a:rPr>
              <a:t> HA PAGADO. </a:t>
            </a:r>
          </a:p>
          <a:p>
            <a:pPr>
              <a:buNone/>
            </a:pPr>
            <a:endParaRPr lang="es-ES" dirty="0" smtClean="0"/>
          </a:p>
          <a:p>
            <a:pPr algn="ctr">
              <a:buNone/>
            </a:pPr>
            <a:r>
              <a:rPr lang="es-ES" b="1" dirty="0" smtClean="0">
                <a:solidFill>
                  <a:srgbClr val="7030A0"/>
                </a:solidFill>
              </a:rPr>
              <a:t>¿EN QUÉ MOMENTO ACUMULA EL SEÑOR GONZÁLEZ?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r>
              <a:rPr lang="es-ES" b="1" dirty="0" smtClean="0">
                <a:solidFill>
                  <a:srgbClr val="0070C0"/>
                </a:solidFill>
              </a:rPr>
              <a:t>EL SEÑOR GONZÁLEZ TENDRA QUE ACUMULAR </a:t>
            </a:r>
            <a:r>
              <a:rPr lang="es-ES" b="1" dirty="0" smtClean="0">
                <a:solidFill>
                  <a:srgbClr val="C00000"/>
                </a:solidFill>
              </a:rPr>
              <a:t>EN</a:t>
            </a:r>
          </a:p>
          <a:p>
            <a:pPr>
              <a:buNone/>
            </a:pPr>
            <a:r>
              <a:rPr lang="es-ES" b="1" dirty="0" smtClean="0">
                <a:solidFill>
                  <a:srgbClr val="C00000"/>
                </a:solidFill>
              </a:rPr>
              <a:t>EL MES </a:t>
            </a:r>
            <a:r>
              <a:rPr lang="es-ES" b="1" dirty="0" smtClean="0">
                <a:solidFill>
                  <a:srgbClr val="0070C0"/>
                </a:solidFill>
              </a:rPr>
              <a:t>DE MAYO DE </a:t>
            </a:r>
            <a:r>
              <a:rPr lang="es-E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2016</a:t>
            </a:r>
            <a:r>
              <a:rPr lang="es-ES" b="1" dirty="0" smtClean="0">
                <a:solidFill>
                  <a:srgbClr val="0070C0"/>
                </a:solidFill>
              </a:rPr>
              <a:t> EL IMPORTE DE LA </a:t>
            </a:r>
          </a:p>
          <a:p>
            <a:pPr>
              <a:buNone/>
            </a:pPr>
            <a:r>
              <a:rPr lang="es-ES" b="1" dirty="0" smtClean="0">
                <a:solidFill>
                  <a:srgbClr val="0070C0"/>
                </a:solidFill>
              </a:rPr>
              <a:t>EXPORTACIÓN </a:t>
            </a:r>
            <a:r>
              <a:rPr lang="es-E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$ 500,000.00 </a:t>
            </a:r>
            <a:r>
              <a:rPr lang="es-ES" b="1" dirty="0" smtClean="0">
                <a:solidFill>
                  <a:srgbClr val="0070C0"/>
                </a:solidFill>
              </a:rPr>
              <a:t>A PESAR DE NO </a:t>
            </a:r>
          </a:p>
          <a:p>
            <a:pPr>
              <a:buNone/>
            </a:pPr>
            <a:r>
              <a:rPr lang="es-ES" b="1" dirty="0" smtClean="0">
                <a:solidFill>
                  <a:srgbClr val="0070C0"/>
                </a:solidFill>
              </a:rPr>
              <a:t>HABERLOS COBRADO.   </a:t>
            </a:r>
            <a:endParaRPr lang="es-E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243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1 Título"/>
          <p:cNvSpPr>
            <a:spLocks noGrp="1"/>
          </p:cNvSpPr>
          <p:nvPr>
            <p:ph type="title"/>
          </p:nvPr>
        </p:nvSpPr>
        <p:spPr>
          <a:xfrm>
            <a:off x="2857488" y="634985"/>
            <a:ext cx="6157898" cy="579437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b="1" dirty="0" smtClean="0">
                <a:solidFill>
                  <a:srgbClr val="CC0099"/>
                </a:solidFill>
              </a:rPr>
              <a:t>DEDUCCIONES AUTORIZADAS    </a:t>
            </a:r>
            <a:r>
              <a:rPr lang="es-MX" sz="1800" b="1" dirty="0" smtClean="0">
                <a:solidFill>
                  <a:srgbClr val="CC0099"/>
                </a:solidFill>
              </a:rPr>
              <a:t>ART. 103 </a:t>
            </a:r>
          </a:p>
        </p:txBody>
      </p:sp>
      <p:sp>
        <p:nvSpPr>
          <p:cNvPr id="61445" name="AutoShape 5"/>
          <p:cNvSpPr>
            <a:spLocks noChangeArrowheads="1"/>
          </p:cNvSpPr>
          <p:nvPr/>
        </p:nvSpPr>
        <p:spPr bwMode="auto">
          <a:xfrm>
            <a:off x="481001" y="1349368"/>
            <a:ext cx="2447925" cy="1079500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algn="ctr"/>
            <a:r>
              <a:rPr lang="es-MX" sz="2000" dirty="0" smtClean="0">
                <a:solidFill>
                  <a:srgbClr val="0033CC"/>
                </a:solidFill>
              </a:rPr>
              <a:t>I. DEVOLUCIONES</a:t>
            </a:r>
            <a:r>
              <a:rPr lang="es-MX" sz="2000" dirty="0">
                <a:solidFill>
                  <a:srgbClr val="0033CC"/>
                </a:solidFill>
              </a:rPr>
              <a:t>, </a:t>
            </a:r>
          </a:p>
          <a:p>
            <a:pPr marL="457200" indent="-457200" algn="ctr"/>
            <a:r>
              <a:rPr lang="es-MX" sz="2000" dirty="0">
                <a:solidFill>
                  <a:srgbClr val="0033CC"/>
                </a:solidFill>
              </a:rPr>
              <a:t>DESCUENTOS O </a:t>
            </a:r>
          </a:p>
          <a:p>
            <a:pPr marL="457200" indent="-457200" algn="ctr"/>
            <a:r>
              <a:rPr lang="es-MX" sz="2000" dirty="0">
                <a:solidFill>
                  <a:srgbClr val="0033CC"/>
                </a:solidFill>
              </a:rPr>
              <a:t>BONIFICACIONES</a:t>
            </a:r>
            <a:endParaRPr lang="es-ES" sz="2000" dirty="0">
              <a:solidFill>
                <a:srgbClr val="0033CC"/>
              </a:solidFill>
            </a:endParaRPr>
          </a:p>
        </p:txBody>
      </p:sp>
      <p:sp>
        <p:nvSpPr>
          <p:cNvPr id="61446" name="AutoShape 6"/>
          <p:cNvSpPr>
            <a:spLocks noChangeArrowheads="1"/>
          </p:cNvSpPr>
          <p:nvPr/>
        </p:nvSpPr>
        <p:spPr bwMode="auto">
          <a:xfrm>
            <a:off x="3357554" y="4357694"/>
            <a:ext cx="2786082" cy="1079500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dirty="0" smtClean="0">
                <a:solidFill>
                  <a:srgbClr val="0033CC"/>
                </a:solidFill>
              </a:rPr>
              <a:t>VI.  CUOTAS </a:t>
            </a:r>
            <a:r>
              <a:rPr lang="es-MX" sz="2000" dirty="0">
                <a:solidFill>
                  <a:srgbClr val="0033CC"/>
                </a:solidFill>
              </a:rPr>
              <a:t>AL IMSS</a:t>
            </a:r>
          </a:p>
          <a:p>
            <a:pPr algn="ctr"/>
            <a:r>
              <a:rPr lang="es-MX" sz="2000" dirty="0">
                <a:solidFill>
                  <a:srgbClr val="0033CC"/>
                </a:solidFill>
              </a:rPr>
              <a:t>PAGADAS POR LOS</a:t>
            </a:r>
          </a:p>
          <a:p>
            <a:pPr algn="ctr"/>
            <a:r>
              <a:rPr lang="es-MX" sz="2000" dirty="0">
                <a:solidFill>
                  <a:srgbClr val="0033CC"/>
                </a:solidFill>
              </a:rPr>
              <a:t>PATRONES</a:t>
            </a:r>
            <a:endParaRPr lang="es-ES" sz="2000" dirty="0">
              <a:solidFill>
                <a:srgbClr val="0033CC"/>
              </a:solidFill>
            </a:endParaRPr>
          </a:p>
        </p:txBody>
      </p:sp>
      <p:sp>
        <p:nvSpPr>
          <p:cNvPr id="61447" name="AutoShape 7"/>
          <p:cNvSpPr>
            <a:spLocks noChangeArrowheads="1"/>
          </p:cNvSpPr>
          <p:nvPr/>
        </p:nvSpPr>
        <p:spPr bwMode="auto">
          <a:xfrm>
            <a:off x="3357554" y="1989138"/>
            <a:ext cx="2798771" cy="1079500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dirty="0" smtClean="0">
                <a:solidFill>
                  <a:srgbClr val="0033CC"/>
                </a:solidFill>
              </a:rPr>
              <a:t>II. ADQUISICIONES</a:t>
            </a:r>
            <a:endParaRPr lang="es-MX" sz="2000" dirty="0">
              <a:solidFill>
                <a:srgbClr val="0033CC"/>
              </a:solidFill>
            </a:endParaRPr>
          </a:p>
          <a:p>
            <a:pPr algn="ctr"/>
            <a:r>
              <a:rPr lang="es-MX" sz="2000" dirty="0">
                <a:solidFill>
                  <a:srgbClr val="0033CC"/>
                </a:solidFill>
              </a:rPr>
              <a:t> DE MERCANCÍAS Y </a:t>
            </a:r>
          </a:p>
          <a:p>
            <a:pPr algn="ctr"/>
            <a:r>
              <a:rPr lang="es-MX" sz="2000" dirty="0">
                <a:solidFill>
                  <a:srgbClr val="0033CC"/>
                </a:solidFill>
              </a:rPr>
              <a:t>MATERIALES</a:t>
            </a:r>
            <a:endParaRPr lang="es-ES" sz="2000" dirty="0">
              <a:solidFill>
                <a:srgbClr val="0033CC"/>
              </a:solidFill>
            </a:endParaRPr>
          </a:p>
        </p:txBody>
      </p:sp>
      <p:sp>
        <p:nvSpPr>
          <p:cNvPr id="61450" name="AutoShape 10"/>
          <p:cNvSpPr>
            <a:spLocks noChangeArrowheads="1"/>
          </p:cNvSpPr>
          <p:nvPr/>
        </p:nvSpPr>
        <p:spPr bwMode="auto">
          <a:xfrm>
            <a:off x="5857884" y="5715016"/>
            <a:ext cx="2928958" cy="500066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b="1" dirty="0" smtClean="0">
                <a:solidFill>
                  <a:srgbClr val="0033CC"/>
                </a:solidFill>
              </a:rPr>
              <a:t>VII. IMPUESTO </a:t>
            </a:r>
            <a:r>
              <a:rPr lang="es-MX" sz="2000" b="1" dirty="0">
                <a:solidFill>
                  <a:srgbClr val="0033CC"/>
                </a:solidFill>
              </a:rPr>
              <a:t>LOCAL</a:t>
            </a:r>
            <a:endParaRPr lang="es-ES" sz="2000" b="1" dirty="0">
              <a:solidFill>
                <a:srgbClr val="0033CC"/>
              </a:solidFill>
            </a:endParaRPr>
          </a:p>
        </p:txBody>
      </p:sp>
      <p:sp>
        <p:nvSpPr>
          <p:cNvPr id="61451" name="AutoShape 11"/>
          <p:cNvSpPr>
            <a:spLocks noChangeArrowheads="1"/>
          </p:cNvSpPr>
          <p:nvPr/>
        </p:nvSpPr>
        <p:spPr bwMode="auto">
          <a:xfrm>
            <a:off x="357158" y="3213100"/>
            <a:ext cx="2857520" cy="1079500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dirty="0" smtClean="0">
                <a:solidFill>
                  <a:srgbClr val="0033CC"/>
                </a:solidFill>
              </a:rPr>
              <a:t>V.  INTERESES  </a:t>
            </a:r>
            <a:endParaRPr lang="es-MX" sz="2000" dirty="0">
              <a:solidFill>
                <a:srgbClr val="0033CC"/>
              </a:solidFill>
            </a:endParaRPr>
          </a:p>
          <a:p>
            <a:pPr algn="ctr"/>
            <a:r>
              <a:rPr lang="es-MX" sz="2000" dirty="0" smtClean="0">
                <a:solidFill>
                  <a:srgbClr val="0033CC"/>
                </a:solidFill>
              </a:rPr>
              <a:t>Pagados DERIVADOS</a:t>
            </a:r>
            <a:endParaRPr lang="es-MX" sz="2000" dirty="0">
              <a:solidFill>
                <a:srgbClr val="0033CC"/>
              </a:solidFill>
            </a:endParaRPr>
          </a:p>
          <a:p>
            <a:pPr algn="ctr"/>
            <a:r>
              <a:rPr lang="es-MX" sz="2000" dirty="0">
                <a:solidFill>
                  <a:srgbClr val="0033CC"/>
                </a:solidFill>
              </a:rPr>
              <a:t>DE LA ACTIVIDAD</a:t>
            </a:r>
            <a:endParaRPr lang="es-ES" sz="2000" dirty="0">
              <a:solidFill>
                <a:srgbClr val="0033CC"/>
              </a:solidFill>
            </a:endParaRPr>
          </a:p>
        </p:txBody>
      </p:sp>
      <p:sp>
        <p:nvSpPr>
          <p:cNvPr id="61452" name="AutoShape 12"/>
          <p:cNvSpPr>
            <a:spLocks noChangeArrowheads="1"/>
          </p:cNvSpPr>
          <p:nvPr/>
        </p:nvSpPr>
        <p:spPr bwMode="auto">
          <a:xfrm>
            <a:off x="6804024" y="1989138"/>
            <a:ext cx="1697066" cy="719137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b="1" dirty="0" smtClean="0">
                <a:solidFill>
                  <a:srgbClr val="0033CC"/>
                </a:solidFill>
              </a:rPr>
              <a:t>III. GASTOS</a:t>
            </a:r>
            <a:endParaRPr lang="es-ES" sz="2000" b="1" dirty="0">
              <a:solidFill>
                <a:srgbClr val="0033CC"/>
              </a:solidFill>
            </a:endParaRPr>
          </a:p>
        </p:txBody>
      </p:sp>
      <p:sp>
        <p:nvSpPr>
          <p:cNvPr id="61453" name="AutoShape 13"/>
          <p:cNvSpPr>
            <a:spLocks noChangeArrowheads="1"/>
          </p:cNvSpPr>
          <p:nvPr/>
        </p:nvSpPr>
        <p:spPr bwMode="auto">
          <a:xfrm>
            <a:off x="6429389" y="3644900"/>
            <a:ext cx="2357454" cy="720725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b="1" dirty="0" smtClean="0">
                <a:solidFill>
                  <a:srgbClr val="0033CC"/>
                </a:solidFill>
              </a:rPr>
              <a:t>IV. INVERSIONES</a:t>
            </a:r>
            <a:endParaRPr lang="es-ES" sz="20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7839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6" grpId="0" animBg="1"/>
      <p:bldP spid="61447" grpId="0" animBg="1"/>
      <p:bldP spid="61450" grpId="0" animBg="1"/>
      <p:bldP spid="61451" grpId="0" animBg="1"/>
      <p:bldP spid="61452" grpId="0" animBg="1"/>
      <p:bldP spid="6145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5500694" y="4071942"/>
            <a:ext cx="2857520" cy="1071570"/>
          </a:xfrm>
          <a:prstGeom prst="rect">
            <a:avLst/>
          </a:prstGeom>
          <a:solidFill>
            <a:srgbClr val="F1F1F5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 ACUMULARÁ EN </a:t>
            </a:r>
          </a:p>
          <a:p>
            <a:pPr algn="ctr"/>
            <a:endParaRPr lang="es-E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JULIO $ 60,000.00</a:t>
            </a:r>
            <a:endParaRPr lang="es-E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98523" y="783490"/>
            <a:ext cx="4429156" cy="1928826"/>
          </a:xfrm>
          <a:prstGeom prst="rect">
            <a:avLst/>
          </a:prstGeom>
          <a:solidFill>
            <a:srgbClr val="F1F1F5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 VENDE MERCANCIA  A CRÉDITO  POR $ 80,000.00 EN MAYO de 2016 </a:t>
            </a:r>
          </a:p>
          <a:p>
            <a:pPr algn="ctr"/>
            <a:endParaRPr lang="es-ES" sz="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 JULIO DEVUELVEN $ 20,000.00 Y PAGAN $ 60.000.00</a:t>
            </a:r>
            <a:endParaRPr lang="es-E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428728" y="4857760"/>
            <a:ext cx="3357586" cy="1357322"/>
          </a:xfrm>
          <a:prstGeom prst="rect">
            <a:avLst/>
          </a:prstGeom>
          <a:solidFill>
            <a:srgbClr val="F1F1F5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 MAYO </a:t>
            </a:r>
            <a:r>
              <a:rPr lang="es-ES" sz="20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NO</a:t>
            </a:r>
            <a:r>
              <a:rPr lang="es-E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HACE ACUMULACIÓN DADO QUE LA VENTA FUE A CRÉDITO</a:t>
            </a:r>
            <a:endParaRPr lang="es-E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000760" y="2967335"/>
            <a:ext cx="2744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/>
              <a:t>¿QUÉ HACEMOS?</a:t>
            </a:r>
            <a:endParaRPr lang="es-ES" sz="2400" dirty="0"/>
          </a:p>
        </p:txBody>
      </p:sp>
      <p:sp>
        <p:nvSpPr>
          <p:cNvPr id="10" name="9 Rectángulo"/>
          <p:cNvSpPr/>
          <p:nvPr/>
        </p:nvSpPr>
        <p:spPr>
          <a:xfrm>
            <a:off x="6072198" y="785794"/>
            <a:ext cx="1349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EJEMPLOS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0339518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800" b="1" dirty="0" smtClean="0">
                <a:solidFill>
                  <a:srgbClr val="CC0099"/>
                </a:solidFill>
              </a:rPr>
              <a:t>DEDUCCIÓN POR INVERSIONES</a:t>
            </a:r>
            <a:r>
              <a:rPr lang="es-MX" sz="3800" b="1" dirty="0" smtClean="0">
                <a:solidFill>
                  <a:srgbClr val="990000"/>
                </a:solidFill>
              </a:rPr>
              <a:t>   </a:t>
            </a:r>
            <a:r>
              <a:rPr lang="es-MX" sz="1600" b="1" dirty="0" smtClean="0">
                <a:solidFill>
                  <a:srgbClr val="990000"/>
                </a:solidFill>
                <a:latin typeface="Arial Black" pitchFamily="34" charset="0"/>
              </a:rPr>
              <a:t>ART. 104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428750" y="1285875"/>
            <a:ext cx="2357438" cy="1357313"/>
          </a:xfrm>
          <a:prstGeom prst="rect">
            <a:avLst/>
          </a:prstGeom>
          <a:solidFill>
            <a:srgbClr val="E7E7FF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rgbClr val="C00000"/>
                </a:solidFill>
              </a:rPr>
              <a:t>SE DETERMINA APLICANDO  LOS ART. </a:t>
            </a:r>
            <a:r>
              <a:rPr lang="es-MX" sz="2000" b="1" dirty="0" smtClean="0">
                <a:solidFill>
                  <a:srgbClr val="C00000"/>
                </a:solidFill>
                <a:latin typeface="Arial Rounded MT Bold" pitchFamily="34" charset="0"/>
              </a:rPr>
              <a:t>31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>
                <a:solidFill>
                  <a:srgbClr val="C00000"/>
                </a:solidFill>
              </a:rPr>
              <a:t>AL </a:t>
            </a:r>
            <a:r>
              <a:rPr lang="es-MX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>
                <a:solidFill>
                  <a:srgbClr val="C00000"/>
                </a:solidFill>
              </a:rPr>
              <a:t>DE LISR.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71500" y="3143250"/>
            <a:ext cx="4071938" cy="1357313"/>
          </a:xfrm>
          <a:prstGeom prst="rect">
            <a:avLst/>
          </a:prstGeom>
          <a:solidFill>
            <a:srgbClr val="E7E7FF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600" dirty="0"/>
          </a:p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  <a:latin typeface="Arial Rounded MT Bold" pitchFamily="34" charset="0"/>
              </a:rPr>
              <a:t>32.- </a:t>
            </a:r>
            <a:r>
              <a:rPr lang="es-MX" sz="1600" b="1" dirty="0">
                <a:solidFill>
                  <a:srgbClr val="C00000"/>
                </a:solidFill>
              </a:rPr>
              <a:t>SE  CONSIDERAN  INVERSIONES: ACTIVOS FIJOS, GASTOS Y CARGOS DIFERIDOS, Y LAS EROGACIONES REALIZADAS EN PERIODOS PREOPERATIVOS</a:t>
            </a:r>
          </a:p>
          <a:p>
            <a:pPr algn="ctr">
              <a:defRPr/>
            </a:pP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500688" y="1052513"/>
            <a:ext cx="2786062" cy="1376362"/>
          </a:xfrm>
          <a:prstGeom prst="rect">
            <a:avLst/>
          </a:prstGeom>
          <a:solidFill>
            <a:srgbClr val="E7E7FF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  <a:latin typeface="Arial Rounded MT Bold" pitchFamily="34" charset="0"/>
              </a:rPr>
              <a:t>33.-</a:t>
            </a:r>
            <a:r>
              <a:rPr lang="es-MX" sz="1600" b="1" dirty="0" smtClean="0">
                <a:solidFill>
                  <a:srgbClr val="C00000"/>
                </a:solidFill>
              </a:rPr>
              <a:t> </a:t>
            </a:r>
            <a:r>
              <a:rPr lang="es-MX" sz="1600" b="1" dirty="0">
                <a:solidFill>
                  <a:srgbClr val="C00000"/>
                </a:solidFill>
              </a:rPr>
              <a:t>LAS INVERSIONES UNICAMENTE SE PODRAN DEDUCIR APLICANDO LOS % AUTORIZADOS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929188" y="2928938"/>
            <a:ext cx="3714750" cy="1571632"/>
          </a:xfrm>
          <a:prstGeom prst="rect">
            <a:avLst/>
          </a:prstGeom>
          <a:solidFill>
            <a:srgbClr val="E7E7FF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</a:rPr>
              <a:t>LOS % DE DEDUCCIÓN SE APLICARÁN SOBRE EL M.O.I, AUN CUANDO ÉSTA NO SE HAYA PAGADO EN  SU TOTALIDAD EN EL EJERCICIO EN QUE PROCEDA SU DEDUCCIÓN</a:t>
            </a:r>
            <a:endParaRPr lang="es-MX" sz="1600" b="1" dirty="0">
              <a:solidFill>
                <a:srgbClr val="C0000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143375" y="5072083"/>
            <a:ext cx="4643438" cy="1428751"/>
          </a:xfrm>
          <a:prstGeom prst="rect">
            <a:avLst/>
          </a:prstGeom>
          <a:solidFill>
            <a:srgbClr val="E7E7FF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</a:rPr>
              <a:t>CUANDO NO SE PUEDA SEPARAR EL M.O.I. DE LOS INTERESES QUE SE PAGUEN POR EL FINANCIAMIENTO, EL % SE APLICARÁ SOBRE EL MONTO TOTAL, EN CUYO CASO, LOS INTERESES </a:t>
            </a:r>
            <a:r>
              <a:rPr lang="es-MX" sz="1600" b="1" dirty="0" smtClean="0">
                <a:solidFill>
                  <a:srgbClr val="0000FF"/>
                </a:solidFill>
              </a:rPr>
              <a:t>NO</a:t>
            </a:r>
            <a:r>
              <a:rPr lang="es-MX" sz="1600" b="1" dirty="0" smtClean="0">
                <a:solidFill>
                  <a:srgbClr val="C00000"/>
                </a:solidFill>
              </a:rPr>
              <a:t> PODRÁN </a:t>
            </a:r>
            <a:r>
              <a:rPr lang="es-MX" sz="1600" b="1" dirty="0" smtClean="0">
                <a:solidFill>
                  <a:srgbClr val="0000FF"/>
                </a:solidFill>
              </a:rPr>
              <a:t>DEDUCIRSE.</a:t>
            </a:r>
            <a:endParaRPr lang="es-MX" sz="1600" b="1" dirty="0">
              <a:solidFill>
                <a:srgbClr val="0000FF"/>
              </a:solidFill>
            </a:endParaRPr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3786188" y="1643063"/>
            <a:ext cx="1714500" cy="1587"/>
          </a:xfrm>
          <a:prstGeom prst="straightConnector1">
            <a:avLst/>
          </a:prstGeom>
          <a:ln w="38100"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5400000">
            <a:off x="6823075" y="2678113"/>
            <a:ext cx="500063" cy="1587"/>
          </a:xfrm>
          <a:prstGeom prst="straightConnector1">
            <a:avLst/>
          </a:prstGeom>
          <a:ln w="38100"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>
            <a:off x="6965951" y="4821249"/>
            <a:ext cx="500062" cy="1587"/>
          </a:xfrm>
          <a:prstGeom prst="straightConnector1">
            <a:avLst/>
          </a:prstGeom>
          <a:ln w="38100"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MPj040720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8971" y="4843979"/>
            <a:ext cx="1999232" cy="17282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795563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8736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b="1" dirty="0" smtClean="0">
                <a:solidFill>
                  <a:srgbClr val="CC0099"/>
                </a:solidFill>
              </a:rPr>
              <a:t>REQUISITOS</a:t>
            </a:r>
            <a:r>
              <a:rPr lang="es-MX" sz="2800" b="1" dirty="0" smtClean="0">
                <a:solidFill>
                  <a:srgbClr val="CC0099"/>
                </a:solidFill>
              </a:rPr>
              <a:t> DE LAS DEDUCCIONES</a:t>
            </a:r>
            <a:r>
              <a:rPr lang="es-MX" sz="2800" b="1" dirty="0" smtClean="0">
                <a:solidFill>
                  <a:srgbClr val="6600CC"/>
                </a:solidFill>
              </a:rPr>
              <a:t> </a:t>
            </a:r>
            <a:r>
              <a:rPr lang="es-MX" sz="1800" b="1" dirty="0" smtClean="0">
                <a:solidFill>
                  <a:srgbClr val="6600CC"/>
                </a:solidFill>
              </a:rPr>
              <a:t>ART. 105</a:t>
            </a:r>
          </a:p>
        </p:txBody>
      </p:sp>
      <p:sp>
        <p:nvSpPr>
          <p:cNvPr id="69635" name="Rectangle 5"/>
          <p:cNvSpPr>
            <a:spLocks noChangeArrowheads="1"/>
          </p:cNvSpPr>
          <p:nvPr/>
        </p:nvSpPr>
        <p:spPr bwMode="auto">
          <a:xfrm>
            <a:off x="228589" y="1436666"/>
            <a:ext cx="2843213" cy="1277954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b="1" dirty="0">
                <a:solidFill>
                  <a:srgbClr val="CC00CC"/>
                </a:solidFill>
              </a:rPr>
              <a:t>I. EFECTIVAMENTE </a:t>
            </a:r>
          </a:p>
          <a:p>
            <a:pPr algn="ctr"/>
            <a:r>
              <a:rPr lang="es-MX" sz="2000" b="1" dirty="0">
                <a:solidFill>
                  <a:srgbClr val="CC00CC"/>
                </a:solidFill>
              </a:rPr>
              <a:t>EROGADOS </a:t>
            </a:r>
            <a:endParaRPr lang="es-MX" sz="2000" b="1" dirty="0">
              <a:solidFill>
                <a:srgbClr val="6600CC"/>
              </a:solidFill>
            </a:endParaRPr>
          </a:p>
          <a:p>
            <a:pPr algn="ctr"/>
            <a:r>
              <a:rPr lang="es-MX" sz="2000" b="1" dirty="0">
                <a:solidFill>
                  <a:srgbClr val="6600CC"/>
                </a:solidFill>
              </a:rPr>
              <a:t>EN EL EJERCICIO</a:t>
            </a:r>
          </a:p>
          <a:p>
            <a:pPr algn="ctr"/>
            <a:r>
              <a:rPr lang="es-MX" sz="2000" b="1" dirty="0">
                <a:solidFill>
                  <a:srgbClr val="6600CC"/>
                </a:solidFill>
              </a:rPr>
              <a:t> DE  QUE SE TRATE</a:t>
            </a:r>
            <a:endParaRPr lang="es-ES" sz="2000" b="1" dirty="0">
              <a:solidFill>
                <a:srgbClr val="6600CC"/>
              </a:solidFill>
            </a:endParaRPr>
          </a:p>
        </p:txBody>
      </p:sp>
      <p:sp>
        <p:nvSpPr>
          <p:cNvPr id="69636" name="Rectangle 6"/>
          <p:cNvSpPr>
            <a:spLocks noChangeArrowheads="1"/>
          </p:cNvSpPr>
          <p:nvPr/>
        </p:nvSpPr>
        <p:spPr bwMode="auto">
          <a:xfrm>
            <a:off x="857224" y="4989533"/>
            <a:ext cx="3089281" cy="1582739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SIEMPRE QUE ENTRE LA </a:t>
            </a:r>
          </a:p>
          <a:p>
            <a:pPr algn="ctr"/>
            <a:r>
              <a:rPr lang="es-MX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FECHA  DEL DOCUMENTO</a:t>
            </a:r>
          </a:p>
          <a:p>
            <a:pPr algn="ctr"/>
            <a:r>
              <a:rPr lang="es-MX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Y LA FECHA EN QUE SE </a:t>
            </a:r>
          </a:p>
          <a:p>
            <a:pPr algn="ctr"/>
            <a:r>
              <a:rPr lang="es-MX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COBRE  NO EXCEDA DE </a:t>
            </a:r>
          </a:p>
          <a:p>
            <a:pPr algn="ctr"/>
            <a:r>
              <a:rPr lang="es-MX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MÁS DE 4 MESES</a:t>
            </a:r>
            <a:endParaRPr lang="es-ES" dirty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639" name="Rectangle 9"/>
          <p:cNvSpPr>
            <a:spLocks noChangeArrowheads="1"/>
          </p:cNvSpPr>
          <p:nvPr/>
        </p:nvSpPr>
        <p:spPr bwMode="auto">
          <a:xfrm>
            <a:off x="6500827" y="3278194"/>
            <a:ext cx="2428891" cy="1008062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b="1" dirty="0">
                <a:solidFill>
                  <a:srgbClr val="6600CC"/>
                </a:solidFill>
              </a:rPr>
              <a:t>TRANSMITAN LOS </a:t>
            </a:r>
          </a:p>
          <a:p>
            <a:pPr algn="ctr"/>
            <a:r>
              <a:rPr lang="es-MX" sz="2000" b="1" dirty="0">
                <a:solidFill>
                  <a:srgbClr val="6600CC"/>
                </a:solidFill>
              </a:rPr>
              <a:t>CHEQUES A UN</a:t>
            </a:r>
          </a:p>
          <a:p>
            <a:pPr algn="ctr"/>
            <a:r>
              <a:rPr lang="es-MX" sz="2000" b="1" dirty="0">
                <a:solidFill>
                  <a:srgbClr val="6600CC"/>
                </a:solidFill>
              </a:rPr>
              <a:t> TERCERO</a:t>
            </a:r>
            <a:endParaRPr lang="es-ES" sz="2000" b="1" dirty="0">
              <a:solidFill>
                <a:srgbClr val="6600CC"/>
              </a:solidFill>
            </a:endParaRPr>
          </a:p>
        </p:txBody>
      </p:sp>
      <p:sp>
        <p:nvSpPr>
          <p:cNvPr id="69640" name="Rectangle 10"/>
          <p:cNvSpPr>
            <a:spLocks noChangeArrowheads="1"/>
          </p:cNvSpPr>
          <p:nvPr/>
        </p:nvSpPr>
        <p:spPr bwMode="auto">
          <a:xfrm>
            <a:off x="2786050" y="3349631"/>
            <a:ext cx="3019430" cy="1008063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dirty="0" smtClean="0">
                <a:solidFill>
                  <a:srgbClr val="6600CC"/>
                </a:solidFill>
              </a:rPr>
              <a:t>LOS PAGOS CON CHEQUE, </a:t>
            </a:r>
          </a:p>
          <a:p>
            <a:pPr algn="ctr"/>
            <a:r>
              <a:rPr lang="es-MX" sz="1600" dirty="0" smtClean="0">
                <a:solidFill>
                  <a:srgbClr val="6600CC"/>
                </a:solidFill>
              </a:rPr>
              <a:t>SE CONSIDERARÁ EROGADO </a:t>
            </a:r>
          </a:p>
          <a:p>
            <a:pPr algn="ctr"/>
            <a:r>
              <a:rPr lang="es-MX" sz="1600" dirty="0" smtClean="0">
                <a:solidFill>
                  <a:srgbClr val="6600CC"/>
                </a:solidFill>
              </a:rPr>
              <a:t>EN LA FECHA EN HAYA </a:t>
            </a:r>
          </a:p>
          <a:p>
            <a:pPr algn="ctr"/>
            <a:r>
              <a:rPr lang="es-MX" sz="1600" dirty="0" smtClean="0">
                <a:solidFill>
                  <a:srgbClr val="6600CC"/>
                </a:solidFill>
              </a:rPr>
              <a:t>SIDO COBRADO</a:t>
            </a:r>
            <a:endParaRPr lang="es-ES" sz="1600" dirty="0">
              <a:solidFill>
                <a:srgbClr val="6600CC"/>
              </a:solidFill>
            </a:endParaRPr>
          </a:p>
        </p:txBody>
      </p:sp>
      <p:sp>
        <p:nvSpPr>
          <p:cNvPr id="69641" name="Rectangle 11"/>
          <p:cNvSpPr>
            <a:spLocks noChangeArrowheads="1"/>
          </p:cNvSpPr>
          <p:nvPr/>
        </p:nvSpPr>
        <p:spPr bwMode="auto">
          <a:xfrm>
            <a:off x="4071939" y="1647807"/>
            <a:ext cx="4857779" cy="1281127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MX" dirty="0">
                <a:solidFill>
                  <a:srgbClr val="6600CC"/>
                </a:solidFill>
              </a:rPr>
              <a:t>Se pague en </a:t>
            </a:r>
            <a:r>
              <a:rPr lang="es-MX" dirty="0" smtClean="0">
                <a:solidFill>
                  <a:srgbClr val="6600CC"/>
                </a:solidFill>
              </a:rPr>
              <a:t>EFECTIVO, mediante Traspasos de </a:t>
            </a:r>
          </a:p>
          <a:p>
            <a:r>
              <a:rPr lang="es-MX" dirty="0" smtClean="0">
                <a:solidFill>
                  <a:srgbClr val="6600CC"/>
                </a:solidFill>
              </a:rPr>
              <a:t>cuentas en Instituciones de </a:t>
            </a:r>
            <a:r>
              <a:rPr lang="es-MX" dirty="0">
                <a:solidFill>
                  <a:srgbClr val="6600CC"/>
                </a:solidFill>
              </a:rPr>
              <a:t>crédito o casas de </a:t>
            </a:r>
            <a:endParaRPr lang="es-MX" dirty="0" smtClean="0">
              <a:solidFill>
                <a:srgbClr val="6600CC"/>
              </a:solidFill>
            </a:endParaRPr>
          </a:p>
          <a:p>
            <a:r>
              <a:rPr lang="es-MX" dirty="0" smtClean="0">
                <a:solidFill>
                  <a:srgbClr val="6600CC"/>
                </a:solidFill>
              </a:rPr>
              <a:t>bolsa, En SERVICIOS o </a:t>
            </a:r>
            <a:r>
              <a:rPr lang="es-MX" dirty="0">
                <a:solidFill>
                  <a:srgbClr val="6600CC"/>
                </a:solidFill>
              </a:rPr>
              <a:t>en otros bienes que no </a:t>
            </a:r>
          </a:p>
          <a:p>
            <a:r>
              <a:rPr lang="es-MX" dirty="0">
                <a:solidFill>
                  <a:srgbClr val="6600CC"/>
                </a:solidFill>
              </a:rPr>
              <a:t>sean títulos de crédito</a:t>
            </a:r>
            <a:r>
              <a:rPr lang="es-MX" dirty="0" smtClean="0">
                <a:solidFill>
                  <a:srgbClr val="6600CC"/>
                </a:solidFill>
              </a:rPr>
              <a:t>. </a:t>
            </a:r>
            <a:endParaRPr lang="es-ES" dirty="0">
              <a:solidFill>
                <a:srgbClr val="6600CC"/>
              </a:solidFill>
            </a:endParaRPr>
          </a:p>
        </p:txBody>
      </p:sp>
      <p:sp>
        <p:nvSpPr>
          <p:cNvPr id="69642" name="Rectangle 12"/>
          <p:cNvSpPr>
            <a:spLocks noChangeArrowheads="1"/>
          </p:cNvSpPr>
          <p:nvPr/>
        </p:nvSpPr>
        <p:spPr bwMode="auto">
          <a:xfrm>
            <a:off x="2357422" y="857232"/>
            <a:ext cx="65722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rgbClr val="FF00FF"/>
                </a:solidFill>
              </a:rPr>
              <a:t>Se consideran efectivamente </a:t>
            </a:r>
            <a:r>
              <a:rPr lang="es-MX" sz="2000" b="1" dirty="0" smtClean="0">
                <a:solidFill>
                  <a:srgbClr val="006600"/>
                </a:solidFill>
              </a:rPr>
              <a:t>EROGADOS </a:t>
            </a:r>
            <a:r>
              <a:rPr lang="es-MX" sz="2000" b="1" dirty="0" smtClean="0">
                <a:solidFill>
                  <a:srgbClr val="FF00FF"/>
                </a:solidFill>
              </a:rPr>
              <a:t>cuando</a:t>
            </a:r>
            <a:r>
              <a:rPr lang="es-MX" sz="2000" b="1" dirty="0">
                <a:solidFill>
                  <a:srgbClr val="FF00FF"/>
                </a:solidFill>
              </a:rPr>
              <a:t>:  </a:t>
            </a:r>
            <a:endParaRPr lang="es-ES" sz="2000" b="1" dirty="0">
              <a:solidFill>
                <a:srgbClr val="FF00FF"/>
              </a:solidFill>
            </a:endParaRPr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3071809" y="2141528"/>
            <a:ext cx="1000125" cy="1588"/>
          </a:xfrm>
          <a:prstGeom prst="straightConnector1">
            <a:avLst/>
          </a:prstGeom>
          <a:ln w="38100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5400000">
            <a:off x="6573058" y="1428736"/>
            <a:ext cx="427834" cy="794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>
            <a:off x="6000760" y="3631172"/>
            <a:ext cx="375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O</a:t>
            </a:r>
            <a:endParaRPr lang="es-ES" dirty="0">
              <a:solidFill>
                <a:srgbClr val="FF0000"/>
              </a:solidFill>
            </a:endParaRPr>
          </a:p>
        </p:txBody>
      </p:sp>
      <p:cxnSp>
        <p:nvCxnSpPr>
          <p:cNvPr id="21" name="20 Conector recto de flecha"/>
          <p:cNvCxnSpPr/>
          <p:nvPr/>
        </p:nvCxnSpPr>
        <p:spPr>
          <a:xfrm rot="5400000">
            <a:off x="4856958" y="3142454"/>
            <a:ext cx="428628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5929322" y="4918095"/>
            <a:ext cx="2857520" cy="1368425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dirty="0" smtClean="0">
                <a:solidFill>
                  <a:srgbClr val="6600CC"/>
                </a:solidFill>
              </a:rPr>
              <a:t>EXCEPTO CUANDO </a:t>
            </a:r>
          </a:p>
          <a:p>
            <a:pPr algn="ctr"/>
            <a:r>
              <a:rPr lang="es-MX" sz="2000" dirty="0" smtClean="0">
                <a:solidFill>
                  <a:srgbClr val="6600CC"/>
                </a:solidFill>
              </a:rPr>
              <a:t>DICHA</a:t>
            </a:r>
          </a:p>
          <a:p>
            <a:pPr algn="ctr"/>
            <a:r>
              <a:rPr lang="es-MX" sz="2000" dirty="0" smtClean="0">
                <a:solidFill>
                  <a:srgbClr val="6600CC"/>
                </a:solidFill>
              </a:rPr>
              <a:t> TRASMISIÓN SEA EN </a:t>
            </a:r>
          </a:p>
          <a:p>
            <a:pPr algn="ctr"/>
            <a:r>
              <a:rPr lang="es-MX" sz="2000" dirty="0" smtClean="0">
                <a:solidFill>
                  <a:srgbClr val="FF0000"/>
                </a:solidFill>
              </a:rPr>
              <a:t>PROCURACIÓN</a:t>
            </a:r>
            <a:endParaRPr lang="es-ES" sz="2000" dirty="0">
              <a:solidFill>
                <a:srgbClr val="FF0000"/>
              </a:solidFill>
            </a:endParaRPr>
          </a:p>
        </p:txBody>
      </p:sp>
      <p:cxnSp>
        <p:nvCxnSpPr>
          <p:cNvPr id="24" name="23 Conector recto de flecha"/>
          <p:cNvCxnSpPr/>
          <p:nvPr/>
        </p:nvCxnSpPr>
        <p:spPr>
          <a:xfrm rot="5400000">
            <a:off x="7108049" y="4606933"/>
            <a:ext cx="642942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5400000">
            <a:off x="3179753" y="4679165"/>
            <a:ext cx="642148" cy="794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739696"/>
      </p:ext>
    </p:ext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9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animBg="1"/>
      <p:bldP spid="69636" grpId="0" animBg="1"/>
      <p:bldP spid="69639" grpId="0" animBg="1"/>
      <p:bldP spid="69640" grpId="0" animBg="1"/>
      <p:bldP spid="69641" grpId="0" animBg="1"/>
      <p:bldP spid="19" grpId="0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563888" y="4221088"/>
            <a:ext cx="5000660" cy="1571636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s-MX" sz="1600" dirty="0"/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6600CC"/>
                </a:solidFill>
              </a:rPr>
              <a:t>EL INTERÉS DEL ACREEDOR QUEDA</a:t>
            </a: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6600CC"/>
                </a:solidFill>
              </a:rPr>
              <a:t>SATISFECHO MEDIANTE CUALQUIER</a:t>
            </a: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6600CC"/>
                </a:solidFill>
              </a:rPr>
              <a:t> FORMA DE EXTINCIÓN DE LAS </a:t>
            </a: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6600CC"/>
                </a:solidFill>
              </a:rPr>
              <a:t>OBLIGACIONES.</a:t>
            </a:r>
          </a:p>
          <a:p>
            <a:pPr algn="ctr"/>
            <a:endParaRPr lang="es-ES" sz="1600" dirty="0">
              <a:solidFill>
                <a:srgbClr val="6600CC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000628" y="1988840"/>
            <a:ext cx="3429024" cy="936625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dirty="0">
                <a:solidFill>
                  <a:srgbClr val="6600CC"/>
                </a:solidFill>
              </a:rPr>
              <a:t>ENTREGUE TÍTULOS DE </a:t>
            </a:r>
          </a:p>
          <a:p>
            <a:pPr algn="ctr"/>
            <a:r>
              <a:rPr lang="es-MX" sz="2000" dirty="0">
                <a:solidFill>
                  <a:srgbClr val="6600CC"/>
                </a:solidFill>
              </a:rPr>
              <a:t>CRÉDITO SUSCRITOS POR </a:t>
            </a:r>
          </a:p>
          <a:p>
            <a:pPr algn="ctr"/>
            <a:r>
              <a:rPr lang="es-MX" sz="2000" dirty="0">
                <a:solidFill>
                  <a:srgbClr val="6600CC"/>
                </a:solidFill>
              </a:rPr>
              <a:t>UNA PERSONA DISTINTA</a:t>
            </a:r>
            <a:endParaRPr lang="es-ES" sz="2000" dirty="0">
              <a:solidFill>
                <a:srgbClr val="6600CC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85786" y="836712"/>
            <a:ext cx="4165610" cy="936625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dirty="0" smtClean="0">
                <a:solidFill>
                  <a:srgbClr val="6600CC"/>
                </a:solidFill>
              </a:rPr>
              <a:t>IGUALMENTE SE CONSIDERAN </a:t>
            </a:r>
          </a:p>
          <a:p>
            <a:pPr algn="ctr"/>
            <a:r>
              <a:rPr lang="es-MX" sz="2000" dirty="0" smtClean="0">
                <a:solidFill>
                  <a:srgbClr val="6600CC"/>
                </a:solidFill>
              </a:rPr>
              <a:t>EFECTIVAMENTE </a:t>
            </a:r>
            <a:r>
              <a:rPr lang="es-MX" sz="2000" b="1" dirty="0" smtClean="0">
                <a:solidFill>
                  <a:srgbClr val="006600"/>
                </a:solidFill>
              </a:rPr>
              <a:t>EROGADOS </a:t>
            </a:r>
          </a:p>
          <a:p>
            <a:pPr algn="ctr"/>
            <a:r>
              <a:rPr lang="es-MX" sz="2000" dirty="0" smtClean="0">
                <a:solidFill>
                  <a:srgbClr val="6600CC"/>
                </a:solidFill>
              </a:rPr>
              <a:t>CUANDO el contribuyente:</a:t>
            </a:r>
            <a:endParaRPr lang="es-ES" sz="2000" dirty="0">
              <a:solidFill>
                <a:srgbClr val="6600CC"/>
              </a:solidFill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288132" y="3212976"/>
            <a:ext cx="1987724" cy="936625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400" dirty="0" smtClean="0">
                <a:solidFill>
                  <a:srgbClr val="6600CC"/>
                </a:solidFill>
              </a:rPr>
              <a:t>O CUANDO </a:t>
            </a:r>
            <a:endParaRPr lang="es-ES" sz="2400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745858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1500" y="1214427"/>
            <a:ext cx="4643438" cy="714375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 dirty="0">
                <a:solidFill>
                  <a:srgbClr val="CC00CC"/>
                </a:solidFill>
              </a:rPr>
              <a:t>II.  ESTRICTAMENTE  INDISPENSABLES</a:t>
            </a:r>
          </a:p>
          <a:p>
            <a:pPr algn="ctr"/>
            <a:r>
              <a:rPr lang="es-MX" b="1" dirty="0">
                <a:solidFill>
                  <a:srgbClr val="6600CC"/>
                </a:solidFill>
              </a:rPr>
              <a:t>PARA LA OBTENCIÓN DE INGRESOS</a:t>
            </a:r>
            <a:endParaRPr lang="es-ES" b="1" dirty="0">
              <a:solidFill>
                <a:srgbClr val="6600CC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580063" y="1779582"/>
            <a:ext cx="2736353" cy="863600"/>
          </a:xfrm>
          <a:prstGeom prst="rect">
            <a:avLst/>
          </a:prstGeom>
          <a:solidFill>
            <a:srgbClr val="E7E7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 dirty="0">
                <a:solidFill>
                  <a:srgbClr val="6600CC"/>
                </a:solidFill>
              </a:rPr>
              <a:t>Los gastos que pretendan </a:t>
            </a:r>
          </a:p>
          <a:p>
            <a:pPr algn="ctr"/>
            <a:r>
              <a:rPr lang="es-MX" b="1" dirty="0">
                <a:solidFill>
                  <a:srgbClr val="6600CC"/>
                </a:solidFill>
              </a:rPr>
              <a:t>deducir sean propios </a:t>
            </a:r>
          </a:p>
          <a:p>
            <a:pPr algn="ctr"/>
            <a:r>
              <a:rPr lang="es-MX" b="1" dirty="0">
                <a:solidFill>
                  <a:srgbClr val="6600CC"/>
                </a:solidFill>
              </a:rPr>
              <a:t>del contribuyente</a:t>
            </a:r>
            <a:endParaRPr lang="es-ES" b="1" dirty="0">
              <a:solidFill>
                <a:srgbClr val="6600CC"/>
              </a:solidFill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643439" y="3205169"/>
            <a:ext cx="4032250" cy="1152525"/>
          </a:xfrm>
          <a:prstGeom prst="rect">
            <a:avLst/>
          </a:prstGeom>
          <a:solidFill>
            <a:srgbClr val="E7E7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b="1" dirty="0">
                <a:solidFill>
                  <a:srgbClr val="6600CC"/>
                </a:solidFill>
              </a:rPr>
              <a:t>El documento con REQUISITOS FISCALES </a:t>
            </a:r>
          </a:p>
          <a:p>
            <a:pPr algn="ctr"/>
            <a:r>
              <a:rPr lang="es-MX" sz="1600" b="1" dirty="0">
                <a:solidFill>
                  <a:srgbClr val="6600CC"/>
                </a:solidFill>
              </a:rPr>
              <a:t>no es suficiente para deducir, se debe</a:t>
            </a:r>
          </a:p>
          <a:p>
            <a:pPr algn="ctr"/>
            <a:r>
              <a:rPr lang="es-MX" sz="1600" b="1" dirty="0">
                <a:solidFill>
                  <a:srgbClr val="6600CC"/>
                </a:solidFill>
              </a:rPr>
              <a:t>demostrar que efectivamente se adquirió </a:t>
            </a:r>
          </a:p>
          <a:p>
            <a:pPr algn="ctr"/>
            <a:r>
              <a:rPr lang="es-MX" sz="1600" b="1" dirty="0">
                <a:solidFill>
                  <a:srgbClr val="6600CC"/>
                </a:solidFill>
              </a:rPr>
              <a:t> o se recibió el servicio</a:t>
            </a:r>
            <a:endParaRPr lang="es-ES" sz="1600" b="1" dirty="0">
              <a:solidFill>
                <a:srgbClr val="6600CC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99592" y="2849566"/>
            <a:ext cx="3097213" cy="1079500"/>
          </a:xfrm>
          <a:prstGeom prst="rect">
            <a:avLst/>
          </a:prstGeom>
          <a:solidFill>
            <a:srgbClr val="E7E7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 dirty="0">
                <a:solidFill>
                  <a:srgbClr val="0000FF"/>
                </a:solidFill>
              </a:rPr>
              <a:t>ES RECOMENDABLE:</a:t>
            </a:r>
          </a:p>
          <a:p>
            <a:pPr algn="ctr"/>
            <a:r>
              <a:rPr lang="es-MX" sz="1600" b="1" dirty="0">
                <a:solidFill>
                  <a:srgbClr val="6600CC"/>
                </a:solidFill>
              </a:rPr>
              <a:t>Evitar gastos innecesarios  </a:t>
            </a:r>
          </a:p>
          <a:p>
            <a:pPr algn="ctr"/>
            <a:r>
              <a:rPr lang="es-MX" sz="1600" b="1" dirty="0">
                <a:solidFill>
                  <a:srgbClr val="6600CC"/>
                </a:solidFill>
              </a:rPr>
              <a:t>Para eliminar problemas que </a:t>
            </a:r>
          </a:p>
          <a:p>
            <a:pPr algn="ctr"/>
            <a:r>
              <a:rPr lang="es-MX" sz="1600" b="1" dirty="0">
                <a:solidFill>
                  <a:srgbClr val="6600CC"/>
                </a:solidFill>
              </a:rPr>
              <a:t>Representan mayores gastos</a:t>
            </a:r>
            <a:endParaRPr lang="es-ES" sz="1600" b="1" dirty="0">
              <a:solidFill>
                <a:srgbClr val="6600CC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99592" y="4786331"/>
            <a:ext cx="3637607" cy="1214437"/>
          </a:xfrm>
          <a:prstGeom prst="rect">
            <a:avLst/>
          </a:prstGeom>
          <a:solidFill>
            <a:srgbClr val="E7E7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>
                <a:solidFill>
                  <a:srgbClr val="6600CC"/>
                </a:solidFill>
              </a:rPr>
              <a:t>Existen gastos que efectivamente</a:t>
            </a:r>
          </a:p>
          <a:p>
            <a:pPr algn="ctr"/>
            <a:r>
              <a:rPr lang="es-MX" b="1">
                <a:solidFill>
                  <a:srgbClr val="6600CC"/>
                </a:solidFill>
              </a:rPr>
              <a:t> se REALIZAN pero el SAT. No los</a:t>
            </a:r>
          </a:p>
          <a:p>
            <a:pPr algn="ctr"/>
            <a:r>
              <a:rPr lang="es-MX" b="1">
                <a:solidFill>
                  <a:srgbClr val="6600CC"/>
                </a:solidFill>
              </a:rPr>
              <a:t>acepta por no ser consecuencia</a:t>
            </a:r>
          </a:p>
          <a:p>
            <a:pPr algn="ctr"/>
            <a:r>
              <a:rPr lang="es-MX" b="1">
                <a:solidFill>
                  <a:srgbClr val="6600CC"/>
                </a:solidFill>
              </a:rPr>
              <a:t>normal de las operaciones </a:t>
            </a:r>
            <a:endParaRPr lang="es-ES" b="1">
              <a:solidFill>
                <a:srgbClr val="6600CC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400799" y="4991119"/>
            <a:ext cx="3275657" cy="1223963"/>
          </a:xfrm>
          <a:prstGeom prst="rect">
            <a:avLst/>
          </a:prstGeom>
          <a:solidFill>
            <a:srgbClr val="E7E7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Blip>
                <a:blip r:embed="rId3"/>
              </a:buBlip>
            </a:pPr>
            <a:r>
              <a:rPr lang="es-MX" dirty="0"/>
              <a:t>  </a:t>
            </a:r>
            <a:r>
              <a:rPr lang="es-MX" b="1" dirty="0">
                <a:solidFill>
                  <a:srgbClr val="6600CC"/>
                </a:solidFill>
              </a:rPr>
              <a:t>Intereses moratorios</a:t>
            </a:r>
          </a:p>
          <a:p>
            <a:pPr>
              <a:buFontTx/>
              <a:buBlip>
                <a:blip r:embed="rId3"/>
              </a:buBlip>
            </a:pPr>
            <a:r>
              <a:rPr lang="es-MX" b="1" dirty="0">
                <a:solidFill>
                  <a:srgbClr val="6600CC"/>
                </a:solidFill>
              </a:rPr>
              <a:t>  El propio impuesto</a:t>
            </a:r>
          </a:p>
          <a:p>
            <a:pPr>
              <a:buFontTx/>
              <a:buBlip>
                <a:blip r:embed="rId3"/>
              </a:buBlip>
            </a:pPr>
            <a:r>
              <a:rPr lang="es-MX" b="1" dirty="0">
                <a:solidFill>
                  <a:srgbClr val="6600CC"/>
                </a:solidFill>
              </a:rPr>
              <a:t>  Multas</a:t>
            </a:r>
          </a:p>
          <a:p>
            <a:pPr>
              <a:buFontTx/>
              <a:buBlip>
                <a:blip r:embed="rId3"/>
              </a:buBlip>
            </a:pPr>
            <a:r>
              <a:rPr lang="es-MX" b="1" dirty="0">
                <a:solidFill>
                  <a:srgbClr val="6600CC"/>
                </a:solidFill>
              </a:rPr>
              <a:t>  Pagos por cuenta de terceros</a:t>
            </a:r>
            <a:endParaRPr lang="es-ES" b="1" dirty="0">
              <a:solidFill>
                <a:srgbClr val="6600CC"/>
              </a:solidFill>
            </a:endParaRPr>
          </a:p>
        </p:txBody>
      </p:sp>
      <p:cxnSp>
        <p:nvCxnSpPr>
          <p:cNvPr id="12" name="11 Conector curvado"/>
          <p:cNvCxnSpPr/>
          <p:nvPr/>
        </p:nvCxnSpPr>
        <p:spPr>
          <a:xfrm>
            <a:off x="5214938" y="1285863"/>
            <a:ext cx="1357312" cy="428625"/>
          </a:xfrm>
          <a:prstGeom prst="curvedConnector3">
            <a:avLst>
              <a:gd name="adj1" fmla="val 50000"/>
            </a:avLst>
          </a:prstGeom>
          <a:ln w="38100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curvado"/>
          <p:cNvCxnSpPr>
            <a:endCxn id="10" idx="1"/>
          </p:cNvCxnSpPr>
          <p:nvPr/>
        </p:nvCxnSpPr>
        <p:spPr>
          <a:xfrm>
            <a:off x="4573712" y="4991119"/>
            <a:ext cx="827087" cy="611982"/>
          </a:xfrm>
          <a:prstGeom prst="curvedConnector3">
            <a:avLst>
              <a:gd name="adj1" fmla="val 50000"/>
            </a:avLst>
          </a:prstGeom>
          <a:ln w="38100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1003520" y="332656"/>
            <a:ext cx="6520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rgbClr val="CC0099"/>
                </a:solidFill>
              </a:rPr>
              <a:t>REQUISITOS DE LAS DEDUCCIONES</a:t>
            </a:r>
            <a:r>
              <a:rPr lang="es-MX" b="1" dirty="0" smtClean="0">
                <a:solidFill>
                  <a:srgbClr val="6600CC"/>
                </a:solidFill>
              </a:rPr>
              <a:t> </a:t>
            </a:r>
            <a:r>
              <a:rPr lang="es-MX" sz="2000" b="1" dirty="0" smtClean="0">
                <a:solidFill>
                  <a:srgbClr val="6600CC"/>
                </a:solidFill>
                <a:latin typeface="Arial Black" pitchFamily="34" charset="0"/>
              </a:rPr>
              <a:t>ART. 105</a:t>
            </a:r>
            <a:endParaRPr lang="es-ES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498191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>
          <a:xfrm>
            <a:off x="671513" y="1071552"/>
            <a:ext cx="4972057" cy="928688"/>
          </a:xfrm>
          <a:solidFill>
            <a:srgbClr val="F3F3FF"/>
          </a:solidFill>
          <a:ln>
            <a:solidFill>
              <a:srgbClr val="6600CC"/>
            </a:solidFill>
          </a:ln>
        </p:spPr>
        <p:txBody>
          <a:bodyPr wrap="none" anchor="ctr"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CC00CC"/>
                </a:solidFill>
                <a:latin typeface="Arial" pitchFamily="34" charset="0"/>
                <a:cs typeface="Arial" pitchFamily="34" charset="0"/>
              </a:rPr>
              <a:t>III.  DEDUCCIÓN EN INVERSIONES</a:t>
            </a:r>
          </a:p>
          <a:p>
            <a:pPr algn="ctr"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SEGÚN REQUISITOS  ARTS. 38 Y  104</a:t>
            </a:r>
            <a:endParaRPr lang="es-ES" sz="2000" b="1" dirty="0" smtClean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071802" y="2420888"/>
            <a:ext cx="5643602" cy="1214445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IV.  DEDUCCIÓN SOLO UNA VEZ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6600CC"/>
                </a:solidFill>
                <a:latin typeface="+mn-lt"/>
              </a:rPr>
              <a:t>AUN CUANDO ESTÉN RELACIONADOS CON 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6600CC"/>
                </a:solidFill>
                <a:latin typeface="+mn-lt"/>
              </a:rPr>
              <a:t>LA OBTENCIÓN  DE DIVERSOS  INGRESOS</a:t>
            </a:r>
            <a:endParaRPr lang="es-ES" sz="2000" b="1" kern="0" dirty="0">
              <a:solidFill>
                <a:srgbClr val="6600CC"/>
              </a:solidFill>
              <a:latin typeface="+mn-lt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928688" y="3933056"/>
            <a:ext cx="4857758" cy="928688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00050" indent="-40005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V. SEGUROS O FIANZAS</a:t>
            </a:r>
          </a:p>
          <a:p>
            <a:pPr marL="400050" indent="-40005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MX" sz="2000" b="1" kern="0" dirty="0" smtClean="0">
                <a:solidFill>
                  <a:srgbClr val="CC00CC"/>
                </a:solidFill>
              </a:rPr>
              <a:t>(CONFORME LEYES DE LA MATERIA)</a:t>
            </a:r>
            <a:endParaRPr lang="es-MX" sz="2000" b="1" kern="0" dirty="0">
              <a:solidFill>
                <a:srgbClr val="CC00CC"/>
              </a:solidFill>
              <a:latin typeface="+mn-lt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3961548" y="5166888"/>
            <a:ext cx="4714908" cy="1214440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00050" indent="-40005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MX" sz="2000" b="1" kern="0" dirty="0" smtClean="0">
                <a:solidFill>
                  <a:srgbClr val="CC00CC"/>
                </a:solidFill>
              </a:rPr>
              <a:t>VI. </a:t>
            </a: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ADQUISICIONES A PLAZOS</a:t>
            </a:r>
          </a:p>
          <a:p>
            <a:pPr marL="400050" indent="-40005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MX" sz="2000" b="1" kern="0" dirty="0" smtClean="0">
                <a:solidFill>
                  <a:srgbClr val="CC00CC"/>
                </a:solidFill>
              </a:rPr>
              <a:t>(PARCIALIDADES EFECTIVAMENTE </a:t>
            </a:r>
          </a:p>
          <a:p>
            <a:pPr marL="400050" indent="-40005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MX" sz="2000" b="1" kern="0" dirty="0" smtClean="0">
                <a:solidFill>
                  <a:srgbClr val="CC00CC"/>
                </a:solidFill>
              </a:rPr>
              <a:t>PAGADAS)</a:t>
            </a:r>
            <a:endParaRPr lang="es-MX" sz="2000" b="1" kern="0" dirty="0">
              <a:solidFill>
                <a:srgbClr val="CC00CC"/>
              </a:solidFill>
              <a:latin typeface="+mn-lt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643042" y="357166"/>
            <a:ext cx="5429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CC0099"/>
                </a:solidFill>
              </a:rPr>
              <a:t>REQUISITOS</a:t>
            </a:r>
            <a:r>
              <a:rPr lang="es-MX" b="1" dirty="0" smtClean="0">
                <a:solidFill>
                  <a:srgbClr val="CC0099"/>
                </a:solidFill>
              </a:rPr>
              <a:t> DE LAS DEDUCCIONES</a:t>
            </a:r>
            <a:r>
              <a:rPr lang="es-MX" b="1" dirty="0" smtClean="0">
                <a:solidFill>
                  <a:srgbClr val="6600CC"/>
                </a:solidFill>
              </a:rPr>
              <a:t>   </a:t>
            </a:r>
            <a:r>
              <a:rPr lang="es-MX" sz="1200" b="1" dirty="0" smtClean="0">
                <a:solidFill>
                  <a:srgbClr val="6600CC"/>
                </a:solidFill>
              </a:rPr>
              <a:t>ART.</a:t>
            </a:r>
            <a:r>
              <a:rPr lang="es-MX" sz="1200" b="1" dirty="0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105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12273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7" name="Picture 2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04" y="349251"/>
            <a:ext cx="6795665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8213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>
          <a:xfrm>
            <a:off x="2357422" y="1340768"/>
            <a:ext cx="4857784" cy="1643057"/>
          </a:xfrm>
          <a:solidFill>
            <a:srgbClr val="F3F3FF"/>
          </a:solidFill>
          <a:ln>
            <a:solidFill>
              <a:srgbClr val="6600CC"/>
            </a:solidFill>
          </a:ln>
        </p:spPr>
        <p:txBody>
          <a:bodyPr wrap="none" anchor="ctr">
            <a:normAutofit/>
          </a:bodyPr>
          <a:lstStyle/>
          <a:p>
            <a:pPr marL="400050" indent="-400050" algn="ctr"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CC00CC"/>
                </a:solidFill>
              </a:rPr>
              <a:t>VII.  REVALUACIÓN DE INVERSIONES</a:t>
            </a:r>
          </a:p>
          <a:p>
            <a:pPr marL="400050" indent="-400050" algn="ctr">
              <a:buFont typeface="Wingdings" pitchFamily="2" charset="2"/>
              <a:buNone/>
            </a:pPr>
            <a:endParaRPr lang="es-MX" sz="800" b="1" dirty="0" smtClean="0">
              <a:solidFill>
                <a:srgbClr val="CC00CC"/>
              </a:solidFill>
            </a:endParaRPr>
          </a:p>
          <a:p>
            <a:pPr marL="400050" indent="-400050" algn="ctr"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CC00CC"/>
                </a:solidFill>
              </a:rPr>
              <a:t>CUANDO NO SE LE DE  EFECTOS </a:t>
            </a:r>
          </a:p>
          <a:p>
            <a:pPr marL="400050" indent="-400050" algn="ctr">
              <a:buFont typeface="Wingdings" pitchFamily="2" charset="2"/>
              <a:buNone/>
            </a:pPr>
            <a:r>
              <a:rPr lang="es-MX" sz="2000" b="1" dirty="0" smtClean="0">
                <a:solidFill>
                  <a:srgbClr val="CC00CC"/>
                </a:solidFill>
              </a:rPr>
              <a:t>FISCALES a la revaluación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14282" y="3500438"/>
            <a:ext cx="4071938" cy="2000264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>
                <a:solidFill>
                  <a:srgbClr val="CC00CC"/>
                </a:solidFill>
                <a:latin typeface="+mn-lt"/>
              </a:rPr>
              <a:t>VIII.  PLAZO PARA REUNIR LOS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>
                <a:solidFill>
                  <a:srgbClr val="CC00CC"/>
                </a:solidFill>
                <a:latin typeface="+mn-lt"/>
              </a:rPr>
              <a:t> REQUISITOS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endParaRPr lang="es-MX" sz="800" b="1" kern="0" dirty="0">
              <a:solidFill>
                <a:srgbClr val="CC00CC"/>
              </a:solidFill>
              <a:latin typeface="+mn-lt"/>
            </a:endParaRP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>
                <a:solidFill>
                  <a:srgbClr val="CC00CC"/>
                </a:solidFill>
                <a:latin typeface="+mn-lt"/>
              </a:rPr>
              <a:t>FECHA DE LOS </a:t>
            </a: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COMPROBANTES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</a:rPr>
              <a:t>Ó a mas tardar el Ultimo día 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</a:rPr>
              <a:t>del ejercicio</a:t>
            </a:r>
            <a:endParaRPr lang="es-MX" sz="2000" b="1" kern="0" dirty="0">
              <a:solidFill>
                <a:srgbClr val="CC00CC"/>
              </a:solidFill>
              <a:latin typeface="+mn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907704" y="620688"/>
            <a:ext cx="5572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CC0099"/>
                </a:solidFill>
              </a:rPr>
              <a:t>REQUISITOS</a:t>
            </a:r>
            <a:r>
              <a:rPr lang="es-MX" b="1" dirty="0" smtClean="0">
                <a:solidFill>
                  <a:srgbClr val="CC0099"/>
                </a:solidFill>
              </a:rPr>
              <a:t> DE LAS DEDUCCIONES</a:t>
            </a:r>
            <a:r>
              <a:rPr lang="es-MX" b="1" dirty="0" smtClean="0">
                <a:solidFill>
                  <a:srgbClr val="6600CC"/>
                </a:solidFill>
              </a:rPr>
              <a:t>   </a:t>
            </a:r>
            <a:r>
              <a:rPr lang="es-MX" sz="1200" b="1" dirty="0" smtClean="0">
                <a:solidFill>
                  <a:srgbClr val="6600CC"/>
                </a:solidFill>
                <a:latin typeface="Arial Black" pitchFamily="34" charset="0"/>
                <a:cs typeface="Arial" pitchFamily="34" charset="0"/>
              </a:rPr>
              <a:t>ART. 105</a:t>
            </a:r>
            <a:endParaRPr lang="es-ES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4429152" y="4357694"/>
            <a:ext cx="4572004" cy="2071702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A MÁS TARDAR CUANDO PRESENTE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 SU DECLARACIÓN si se refiere  a lo 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Señalado en el  ART. </a:t>
            </a:r>
            <a:r>
              <a:rPr lang="es-MX" sz="2000" b="1" kern="0" dirty="0" smtClean="0">
                <a:solidFill>
                  <a:srgbClr val="CC00CC"/>
                </a:solidFill>
                <a:latin typeface="Arial" pitchFamily="34" charset="0"/>
                <a:cs typeface="Arial" pitchFamily="34" charset="0"/>
              </a:rPr>
              <a:t>27 </a:t>
            </a:r>
            <a:r>
              <a:rPr lang="es-MX" sz="2000" b="1" kern="0" dirty="0" err="1" smtClean="0">
                <a:solidFill>
                  <a:srgbClr val="CC00CC"/>
                </a:solidFill>
                <a:latin typeface="+mn-lt"/>
              </a:rPr>
              <a:t>Fracc</a:t>
            </a: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. III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 Primer Párrafo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 (monto no exceda de </a:t>
            </a:r>
            <a:r>
              <a:rPr lang="es-MX" sz="2000" b="1" kern="0" dirty="0" smtClean="0">
                <a:solidFill>
                  <a:srgbClr val="CC00CC"/>
                </a:solidFill>
                <a:latin typeface="Arial" pitchFamily="34" charset="0"/>
                <a:cs typeface="Arial" pitchFamily="34" charset="0"/>
              </a:rPr>
              <a:t>$  2,000.00</a:t>
            </a: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)</a:t>
            </a:r>
            <a:endParaRPr lang="es-MX" sz="2000" b="1" kern="0" dirty="0">
              <a:solidFill>
                <a:srgbClr val="CC00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1625251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>
          <a:xfrm>
            <a:off x="1957388" y="692696"/>
            <a:ext cx="5043487" cy="793750"/>
          </a:xfrm>
          <a:solidFill>
            <a:srgbClr val="F3F3FF"/>
          </a:solidFill>
          <a:ln>
            <a:solidFill>
              <a:srgbClr val="6600CC"/>
            </a:solidFill>
          </a:ln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s-MX" sz="1800" b="1" dirty="0" smtClean="0">
                <a:solidFill>
                  <a:srgbClr val="CC0099"/>
                </a:solidFill>
                <a:latin typeface="Arial" charset="0"/>
              </a:rPr>
              <a:t>DISPOSICIONES APLICABLES</a:t>
            </a:r>
            <a:br>
              <a:rPr lang="es-MX" sz="1800" b="1" dirty="0" smtClean="0">
                <a:solidFill>
                  <a:srgbClr val="CC0099"/>
                </a:solidFill>
                <a:latin typeface="Arial" charset="0"/>
              </a:rPr>
            </a:br>
            <a:r>
              <a:rPr lang="es-MX" sz="1800" b="1" dirty="0" smtClean="0">
                <a:solidFill>
                  <a:srgbClr val="CC0099"/>
                </a:solidFill>
                <a:latin typeface="Arial" charset="0"/>
              </a:rPr>
              <a:t>ART,  27  FRACCIONES …….  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57159" y="1785934"/>
            <a:ext cx="3143272" cy="1214438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III. Pagos por mas de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Arial" pitchFamily="34" charset="0"/>
                <a:cs typeface="Arial" pitchFamily="34" charset="0"/>
              </a:rPr>
              <a:t>$2,000 </a:t>
            </a:r>
            <a:r>
              <a:rPr lang="es-MX" b="1" kern="0" dirty="0">
                <a:solidFill>
                  <a:srgbClr val="CC00CC"/>
                </a:solidFill>
                <a:latin typeface="+mn-lt"/>
              </a:rPr>
              <a:t>con Ch . Nominativo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 tarjeta de crédito, Debito, 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Monedero electrónico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4086200" y="2068264"/>
            <a:ext cx="2286000" cy="928688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IV. DEBIDAMENTE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 REGISTRADOS 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EN CONTABILIDAD</a:t>
            </a: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6715125" y="2572321"/>
            <a:ext cx="1785938" cy="928687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V. RETENCIÓN 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 Y ENTERO DE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b="1" kern="0" dirty="0">
                <a:solidFill>
                  <a:srgbClr val="CC00CC"/>
                </a:solidFill>
                <a:latin typeface="+mn-lt"/>
              </a:rPr>
              <a:t> IMPUESTO</a:t>
            </a: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562922" y="3798160"/>
            <a:ext cx="2568918" cy="1143008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CC00CC"/>
                </a:solidFill>
                <a:latin typeface="+mn-lt"/>
              </a:rPr>
              <a:t>VI. </a:t>
            </a:r>
            <a:r>
              <a:rPr lang="es-MX" sz="2000" b="1" kern="0" dirty="0">
                <a:solidFill>
                  <a:srgbClr val="CC00CC"/>
                </a:solidFill>
                <a:latin typeface="+mn-lt"/>
              </a:rPr>
              <a:t>TRASLACIÓN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>
                <a:solidFill>
                  <a:srgbClr val="CC00CC"/>
                </a:solidFill>
                <a:latin typeface="+mn-lt"/>
              </a:rPr>
              <a:t>DE IVA. en forma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>
                <a:solidFill>
                  <a:srgbClr val="CC00CC"/>
                </a:solidFill>
                <a:latin typeface="+mn-lt"/>
              </a:rPr>
              <a:t>expresa y por separado</a:t>
            </a: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3563888" y="3933056"/>
            <a:ext cx="5334878" cy="2288296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s-MX" b="1" kern="0" dirty="0" smtClean="0">
              <a:solidFill>
                <a:srgbClr val="CC00CC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MX" b="1" kern="0" dirty="0" smtClean="0">
                <a:solidFill>
                  <a:srgbClr val="CC00CC"/>
                </a:solidFill>
              </a:rPr>
              <a:t>X. La </a:t>
            </a:r>
            <a:r>
              <a:rPr lang="es-ES" b="1" dirty="0" smtClean="0"/>
              <a:t> </a:t>
            </a:r>
            <a:r>
              <a:rPr lang="es-ES" b="1" dirty="0">
                <a:solidFill>
                  <a:srgbClr val="FF00FF"/>
                </a:solidFill>
              </a:rPr>
              <a:t>asistencia técnica, </a:t>
            </a:r>
            <a:r>
              <a:rPr lang="es-ES" b="1" dirty="0" smtClean="0">
                <a:solidFill>
                  <a:srgbClr val="FF00FF"/>
                </a:solidFill>
              </a:rPr>
              <a:t>transferencia de tecnología,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b="1" dirty="0" smtClean="0">
                <a:solidFill>
                  <a:srgbClr val="FF00FF"/>
                </a:solidFill>
              </a:rPr>
              <a:t> se cuente con conocimientos, se preste en forma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b="1" dirty="0" smtClean="0">
                <a:solidFill>
                  <a:srgbClr val="FF00FF"/>
                </a:solidFill>
              </a:rPr>
              <a:t> directa y no a través de 3º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b="1" dirty="0" smtClean="0">
                <a:solidFill>
                  <a:srgbClr val="FF00FF"/>
                </a:solidFill>
              </a:rPr>
              <a:t> </a:t>
            </a:r>
            <a:r>
              <a:rPr lang="es-ES" b="1" dirty="0" smtClean="0">
                <a:solidFill>
                  <a:srgbClr val="006600"/>
                </a:solidFill>
              </a:rPr>
              <a:t>EXCEPTO  los </a:t>
            </a:r>
            <a:r>
              <a:rPr lang="es-ES" b="1" dirty="0">
                <a:solidFill>
                  <a:srgbClr val="006600"/>
                </a:solidFill>
              </a:rPr>
              <a:t>pagos </a:t>
            </a:r>
            <a:r>
              <a:rPr lang="es-ES" b="1" dirty="0" smtClean="0">
                <a:solidFill>
                  <a:srgbClr val="006600"/>
                </a:solidFill>
              </a:rPr>
              <a:t>a residentes  </a:t>
            </a:r>
            <a:r>
              <a:rPr lang="es-ES" b="1" dirty="0">
                <a:solidFill>
                  <a:srgbClr val="006600"/>
                </a:solidFill>
              </a:rPr>
              <a:t>en México, y en </a:t>
            </a:r>
            <a:endParaRPr lang="es-ES" b="1" dirty="0" smtClean="0">
              <a:solidFill>
                <a:srgbClr val="0066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b="1" dirty="0" smtClean="0">
                <a:solidFill>
                  <a:srgbClr val="006600"/>
                </a:solidFill>
              </a:rPr>
              <a:t>el contrato se haya </a:t>
            </a:r>
            <a:r>
              <a:rPr lang="es-ES" b="1" dirty="0">
                <a:solidFill>
                  <a:srgbClr val="006600"/>
                </a:solidFill>
              </a:rPr>
              <a:t>pactado que </a:t>
            </a:r>
            <a:r>
              <a:rPr lang="es-ES" b="1" dirty="0" smtClean="0">
                <a:solidFill>
                  <a:srgbClr val="006600"/>
                </a:solidFill>
              </a:rPr>
              <a:t>la prestación se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b="1" dirty="0" smtClean="0">
                <a:solidFill>
                  <a:srgbClr val="006600"/>
                </a:solidFill>
              </a:rPr>
              <a:t>Efectuará por </a:t>
            </a:r>
            <a:r>
              <a:rPr lang="es-ES" b="1" dirty="0">
                <a:solidFill>
                  <a:srgbClr val="006600"/>
                </a:solidFill>
              </a:rPr>
              <a:t>un </a:t>
            </a:r>
            <a:r>
              <a:rPr lang="es-ES" b="1" dirty="0" smtClean="0">
                <a:solidFill>
                  <a:srgbClr val="006600"/>
                </a:solidFill>
              </a:rPr>
              <a:t>3º. </a:t>
            </a:r>
            <a:r>
              <a:rPr lang="es-ES" b="1" dirty="0">
                <a:solidFill>
                  <a:srgbClr val="006600"/>
                </a:solidFill>
              </a:rPr>
              <a:t>autorizado</a:t>
            </a:r>
            <a:r>
              <a:rPr lang="es-ES" b="1" dirty="0" smtClean="0">
                <a:solidFill>
                  <a:srgbClr val="006600"/>
                </a:solidFill>
              </a:rPr>
              <a:t>;  y </a:t>
            </a:r>
            <a:r>
              <a:rPr lang="es-ES" b="1" dirty="0">
                <a:solidFill>
                  <a:srgbClr val="006600"/>
                </a:solidFill>
              </a:rPr>
              <a:t>que </a:t>
            </a:r>
            <a:r>
              <a:rPr lang="es-ES" b="1" dirty="0" smtClean="0">
                <a:solidFill>
                  <a:srgbClr val="006600"/>
                </a:solidFill>
              </a:rPr>
              <a:t>el </a:t>
            </a:r>
            <a:r>
              <a:rPr lang="es-ES" b="1" dirty="0">
                <a:solidFill>
                  <a:srgbClr val="006600"/>
                </a:solidFill>
              </a:rPr>
              <a:t>servicios </a:t>
            </a:r>
            <a:r>
              <a:rPr lang="es-ES" b="1" dirty="0" smtClean="0">
                <a:solidFill>
                  <a:srgbClr val="006600"/>
                </a:solidFill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b="1" dirty="0" smtClean="0">
                <a:solidFill>
                  <a:srgbClr val="006600"/>
                </a:solidFill>
              </a:rPr>
              <a:t>se lleve </a:t>
            </a:r>
            <a:r>
              <a:rPr lang="es-ES" b="1" dirty="0">
                <a:solidFill>
                  <a:srgbClr val="006600"/>
                </a:solidFill>
              </a:rPr>
              <a:t>a cabo.</a:t>
            </a:r>
            <a:endParaRPr lang="es-MX" b="1" dirty="0">
              <a:solidFill>
                <a:srgbClr val="006600"/>
              </a:solidFill>
            </a:endParaRP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MX" b="1" kern="0" dirty="0" smtClean="0">
                <a:solidFill>
                  <a:srgbClr val="006600"/>
                </a:solidFill>
              </a:rPr>
              <a:t> </a:t>
            </a:r>
            <a:endParaRPr lang="es-MX" b="1" kern="0" dirty="0">
              <a:solidFill>
                <a:srgbClr val="006600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123728" y="44624"/>
            <a:ext cx="5929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rgbClr val="CC0099"/>
                </a:solidFill>
              </a:rPr>
              <a:t>REQUISITOS DE LAS DEDUCCIONES</a:t>
            </a:r>
            <a:r>
              <a:rPr lang="es-MX" b="1" dirty="0" smtClean="0">
                <a:solidFill>
                  <a:srgbClr val="6600CC"/>
                </a:solidFill>
              </a:rPr>
              <a:t>   </a:t>
            </a:r>
            <a:r>
              <a:rPr lang="es-MX" sz="1200" b="1" dirty="0" smtClean="0">
                <a:solidFill>
                  <a:srgbClr val="6600CC"/>
                </a:solidFill>
              </a:rPr>
              <a:t>ART. </a:t>
            </a:r>
            <a:r>
              <a:rPr lang="es-MX" sz="1200" b="1" dirty="0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40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 bwMode="auto">
          <a:xfrm>
            <a:off x="1763688" y="3645024"/>
            <a:ext cx="6264696" cy="2712934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endParaRPr lang="es-MX" sz="2000" b="1" kern="0" dirty="0" smtClean="0">
              <a:solidFill>
                <a:srgbClr val="CC00CC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MX" sz="2000" b="1" kern="0" dirty="0" smtClean="0">
                <a:solidFill>
                  <a:srgbClr val="996600"/>
                </a:solidFill>
              </a:rPr>
              <a:t>XIII. E</a:t>
            </a:r>
            <a:r>
              <a:rPr lang="es-ES" sz="2000" b="1" dirty="0" smtClean="0">
                <a:solidFill>
                  <a:srgbClr val="996600"/>
                </a:solidFill>
              </a:rPr>
              <a:t>L COSTO DE ADQUISICIÓN DECLARADO O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ES" sz="2000" b="1" dirty="0" smtClean="0">
                <a:solidFill>
                  <a:srgbClr val="996600"/>
                </a:solidFill>
              </a:rPr>
              <a:t>LOS INTERESES DE CRÉDITOS RECIBIDOS POR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ES" sz="2000" b="1" dirty="0" smtClean="0">
                <a:solidFill>
                  <a:srgbClr val="996600"/>
                </a:solidFill>
              </a:rPr>
              <a:t>EL CONTRIBUYENTE, CORRESPONDAN A LOS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ES" sz="2000" b="1" dirty="0" smtClean="0">
                <a:solidFill>
                  <a:srgbClr val="996600"/>
                </a:solidFill>
              </a:rPr>
              <a:t>DE MERCADO.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endParaRPr lang="es-ES" sz="2000" b="1" dirty="0" smtClean="0">
              <a:solidFill>
                <a:srgbClr val="9966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ES" sz="2000" b="1" dirty="0" smtClean="0">
                <a:solidFill>
                  <a:srgbClr val="0000FF"/>
                </a:solidFill>
              </a:rPr>
              <a:t>CUANDO EXCEDAN DEL PRECIO DE MERCADO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s-ES" sz="2000" b="1" dirty="0" smtClean="0">
                <a:solidFill>
                  <a:srgbClr val="0000FF"/>
                </a:solidFill>
              </a:rPr>
              <a:t>NO  SERÁ DEDUCIBLE EL EXCEDENTE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endParaRPr lang="es-MX" sz="2000" b="1" kern="0" dirty="0">
              <a:solidFill>
                <a:srgbClr val="CC00CC"/>
              </a:solidFill>
              <a:latin typeface="+mn-lt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683567" y="836712"/>
            <a:ext cx="5544617" cy="2232248"/>
          </a:xfrm>
          <a:prstGeom prst="rect">
            <a:avLst/>
          </a:prstGeom>
          <a:solidFill>
            <a:srgbClr val="F3F3FF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sz="2000" b="1" dirty="0" smtClean="0">
                <a:solidFill>
                  <a:srgbClr val="006600"/>
                </a:solidFill>
              </a:rPr>
              <a:t>XI.- LOS  GASTOS DE PREVISIÓN SOCIAL, 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sz="2000" b="1" dirty="0" smtClean="0">
                <a:solidFill>
                  <a:srgbClr val="006600"/>
                </a:solidFill>
              </a:rPr>
              <a:t>SE OTORGUEN EN FORMA GENERAL. 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sz="2000" b="1" dirty="0" smtClean="0">
                <a:solidFill>
                  <a:srgbClr val="FF6600"/>
                </a:solidFill>
              </a:rPr>
              <a:t>LOS VALES DE DESPENSA, SERÁN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sz="2000" b="1" dirty="0" smtClean="0">
                <a:solidFill>
                  <a:srgbClr val="FF6600"/>
                </a:solidFill>
              </a:rPr>
              <a:t>DEDUCIBLES A TRAVÉS DE  MONEDEROS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s-ES" sz="2000" b="1" dirty="0" smtClean="0">
                <a:solidFill>
                  <a:srgbClr val="FF6600"/>
                </a:solidFill>
              </a:rPr>
              <a:t> ELECTRÓNICOS QUE AUTORICE EL S.A.T.</a:t>
            </a:r>
            <a:endParaRPr lang="es-MX" sz="2000" b="1" dirty="0">
              <a:solidFill>
                <a:srgbClr val="FF66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endParaRPr lang="es-MX" sz="2000" b="1" kern="0" dirty="0">
              <a:solidFill>
                <a:srgbClr val="CC00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992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4437104" y="4149080"/>
            <a:ext cx="4383368" cy="2208308"/>
          </a:xfrm>
          <a:prstGeom prst="roundRect">
            <a:avLst/>
          </a:prstGeom>
          <a:solidFill>
            <a:srgbClr val="D9F9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2000" b="1" dirty="0">
                <a:solidFill>
                  <a:srgbClr val="006600"/>
                </a:solidFill>
              </a:rPr>
              <a:t>SI SE PRESTEN SERVICIOS PROFESIONALES A P.M. </a:t>
            </a:r>
            <a:endParaRPr lang="es-MX" sz="2000" b="1" dirty="0" smtClean="0">
              <a:solidFill>
                <a:srgbClr val="006600"/>
              </a:solidFill>
            </a:endParaRPr>
          </a:p>
          <a:p>
            <a:pPr>
              <a:defRPr/>
            </a:pPr>
            <a:r>
              <a:rPr lang="es-MX" sz="2000" b="1" dirty="0" smtClean="0">
                <a:solidFill>
                  <a:srgbClr val="CC3300"/>
                </a:solidFill>
              </a:rPr>
              <a:t>ÉSTAS </a:t>
            </a:r>
            <a:r>
              <a:rPr lang="es-MX" sz="2000" b="1" dirty="0">
                <a:solidFill>
                  <a:srgbClr val="CC3300"/>
                </a:solidFill>
              </a:rPr>
              <a:t>RETENDRÁN, COMO P.P., EL </a:t>
            </a:r>
            <a:r>
              <a:rPr lang="es-MX" sz="2000" b="1" dirty="0">
                <a:solidFill>
                  <a:srgbClr val="CC3300"/>
                </a:solidFill>
                <a:latin typeface="Arial Rounded MT Bold" pitchFamily="34" charset="0"/>
              </a:rPr>
              <a:t>10% </a:t>
            </a:r>
            <a:r>
              <a:rPr lang="es-MX" sz="2000" b="1" dirty="0">
                <a:solidFill>
                  <a:srgbClr val="CC3300"/>
                </a:solidFill>
              </a:rPr>
              <a:t>SIN DEDUCCIÓN ALGUNA, PROPORCIONANDO </a:t>
            </a:r>
            <a:r>
              <a:rPr lang="es-MX" sz="2000" b="1" dirty="0" smtClean="0">
                <a:solidFill>
                  <a:srgbClr val="CC3300"/>
                </a:solidFill>
              </a:rPr>
              <a:t>CONSTANCIA </a:t>
            </a:r>
            <a:r>
              <a:rPr lang="es-MX" sz="2000" b="1" dirty="0">
                <a:solidFill>
                  <a:srgbClr val="CC3300"/>
                </a:solidFill>
              </a:rPr>
              <a:t>DE LA </a:t>
            </a:r>
            <a:r>
              <a:rPr lang="es-MX" sz="2000" b="1" dirty="0" smtClean="0">
                <a:solidFill>
                  <a:srgbClr val="CC3300"/>
                </a:solidFill>
              </a:rPr>
              <a:t>RETENCIÓN</a:t>
            </a:r>
            <a:endParaRPr lang="es-MX" sz="2000" b="1" dirty="0">
              <a:solidFill>
                <a:srgbClr val="CC3300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785787" y="2708920"/>
            <a:ext cx="4074246" cy="1357319"/>
          </a:xfrm>
          <a:prstGeom prst="roundRect">
            <a:avLst/>
          </a:prstGeom>
          <a:solidFill>
            <a:srgbClr val="D9F9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2000" b="1" dirty="0">
                <a:solidFill>
                  <a:srgbClr val="00B0F0"/>
                </a:solidFill>
              </a:rPr>
              <a:t>LAS AUTORIDADES FISCALES </a:t>
            </a:r>
          </a:p>
          <a:p>
            <a:pPr>
              <a:defRPr/>
            </a:pPr>
            <a:r>
              <a:rPr lang="es-MX" sz="2000" b="1" dirty="0">
                <a:solidFill>
                  <a:srgbClr val="FF0000"/>
                </a:solidFill>
              </a:rPr>
              <a:t>PUBLICARÁN </a:t>
            </a:r>
            <a:r>
              <a:rPr lang="es-MX" sz="2000" b="1" dirty="0">
                <a:solidFill>
                  <a:srgbClr val="00B0F0"/>
                </a:solidFill>
              </a:rPr>
              <a:t>LAS TARIFAS </a:t>
            </a:r>
          </a:p>
          <a:p>
            <a:pPr>
              <a:defRPr/>
            </a:pPr>
            <a:r>
              <a:rPr lang="es-MX" sz="2000" b="1" dirty="0">
                <a:solidFill>
                  <a:srgbClr val="00B0F0"/>
                </a:solidFill>
              </a:rPr>
              <a:t>APLICABLES  EN EL D.O.F.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4071942" y="692696"/>
            <a:ext cx="4388490" cy="1746398"/>
          </a:xfrm>
          <a:prstGeom prst="roundRect">
            <a:avLst/>
          </a:prstGeom>
          <a:solidFill>
            <a:srgbClr val="D9F9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MX" sz="2000" b="1" dirty="0">
                <a:solidFill>
                  <a:srgbClr val="00B0F0"/>
                </a:solidFill>
              </a:rPr>
              <a:t>EL PAGO EFECTUARÁ A MÁS TARDAR  EL </a:t>
            </a:r>
            <a:r>
              <a:rPr lang="es-MX" sz="2000" b="1" dirty="0">
                <a:solidFill>
                  <a:srgbClr val="006600"/>
                </a:solidFill>
              </a:rPr>
              <a:t>DÍA </a:t>
            </a:r>
            <a:r>
              <a:rPr lang="es-MX" sz="2000" b="1" dirty="0">
                <a:solidFill>
                  <a:srgbClr val="006600"/>
                </a:solidFill>
                <a:latin typeface="Arial Rounded MT Bold" pitchFamily="34" charset="0"/>
              </a:rPr>
              <a:t>17 </a:t>
            </a:r>
            <a:r>
              <a:rPr lang="es-MX" sz="2000" b="1" dirty="0">
                <a:solidFill>
                  <a:srgbClr val="006600"/>
                </a:solidFill>
              </a:rPr>
              <a:t>DEL MES INMEDIATO  POSTERIOR</a:t>
            </a:r>
            <a:r>
              <a:rPr lang="es-MX" sz="2000" b="1" dirty="0">
                <a:solidFill>
                  <a:srgbClr val="00B0F0"/>
                </a:solidFill>
              </a:rPr>
              <a:t> A </a:t>
            </a:r>
          </a:p>
          <a:p>
            <a:pPr>
              <a:defRPr/>
            </a:pPr>
            <a:r>
              <a:rPr lang="es-MX" sz="2000" b="1" dirty="0">
                <a:solidFill>
                  <a:srgbClr val="00B0F0"/>
                </a:solidFill>
              </a:rPr>
              <a:t>AQUÉL AL QUE CORRESPONDA </a:t>
            </a:r>
          </a:p>
          <a:p>
            <a:pPr>
              <a:defRPr/>
            </a:pPr>
            <a:r>
              <a:rPr lang="es-MX" sz="2000" b="1" dirty="0">
                <a:solidFill>
                  <a:srgbClr val="00B0F0"/>
                </a:solidFill>
              </a:rPr>
              <a:t>EL PAGO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-24"/>
            <a:ext cx="7829550" cy="500085"/>
          </a:xfrm>
        </p:spPr>
        <p:txBody>
          <a:bodyPr/>
          <a:lstStyle/>
          <a:p>
            <a:pPr algn="ctr"/>
            <a:r>
              <a:rPr lang="es-MX" sz="2400" b="1" dirty="0" smtClean="0">
                <a:solidFill>
                  <a:srgbClr val="0000FF"/>
                </a:solidFill>
              </a:rPr>
              <a:t>PAGOS PROVISIONALES MENSUALES     ART. 106</a:t>
            </a:r>
          </a:p>
        </p:txBody>
      </p:sp>
      <p:pic>
        <p:nvPicPr>
          <p:cNvPr id="7" name="Picture 4" descr="MPj040559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071546"/>
            <a:ext cx="1330325" cy="1174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337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7829550" cy="511175"/>
          </a:xfrm>
        </p:spPr>
        <p:txBody>
          <a:bodyPr/>
          <a:lstStyle/>
          <a:p>
            <a:pPr algn="ctr"/>
            <a:r>
              <a:rPr lang="es-MX" sz="2400" b="1" dirty="0" smtClean="0">
                <a:solidFill>
                  <a:srgbClr val="0000FF"/>
                </a:solidFill>
              </a:rPr>
              <a:t>PROCEDIMIENTO      ART. 106</a:t>
            </a:r>
          </a:p>
        </p:txBody>
      </p:sp>
      <p:sp>
        <p:nvSpPr>
          <p:cNvPr id="12291" name="6 Rectángulo"/>
          <p:cNvSpPr>
            <a:spLocks noChangeArrowheads="1"/>
          </p:cNvSpPr>
          <p:nvPr/>
        </p:nvSpPr>
        <p:spPr bwMode="auto">
          <a:xfrm>
            <a:off x="752599" y="928670"/>
            <a:ext cx="8643937" cy="54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rgbClr val="FF33CC"/>
                </a:solidFill>
              </a:rPr>
              <a:t>    </a:t>
            </a:r>
            <a:r>
              <a:rPr lang="es-MX" b="1" dirty="0">
                <a:solidFill>
                  <a:srgbClr val="CC3300"/>
                </a:solidFill>
              </a:rPr>
              <a:t>TOTAL DE LOS INGRESOS</a:t>
            </a:r>
            <a:r>
              <a:rPr lang="es-MX" sz="2000" b="1" dirty="0">
                <a:solidFill>
                  <a:srgbClr val="CC3300"/>
                </a:solidFill>
              </a:rPr>
              <a:t>       </a:t>
            </a:r>
            <a:r>
              <a:rPr lang="es-MX" sz="1600" b="1" dirty="0">
                <a:solidFill>
                  <a:srgbClr val="0000FF"/>
                </a:solidFill>
              </a:rPr>
              <a:t>(desde el inicio del ejercicio y hasta el último día  </a:t>
            </a:r>
          </a:p>
          <a:p>
            <a:r>
              <a:rPr lang="es-MX" sz="1600" b="1" dirty="0">
                <a:solidFill>
                  <a:srgbClr val="0000FF"/>
                </a:solidFill>
              </a:rPr>
              <a:t>                                                                       del mes  al que corresponde el  pago)</a:t>
            </a:r>
          </a:p>
          <a:p>
            <a:r>
              <a:rPr lang="es-MX" sz="2000" b="1" dirty="0">
                <a:solidFill>
                  <a:srgbClr val="FF0000"/>
                </a:solidFill>
              </a:rPr>
              <a:t>                    </a:t>
            </a:r>
            <a:r>
              <a:rPr lang="es-MX" sz="2000" b="1" dirty="0">
                <a:solidFill>
                  <a:srgbClr val="00B050"/>
                </a:solidFill>
              </a:rPr>
              <a:t>MENOS</a:t>
            </a:r>
          </a:p>
          <a:p>
            <a:endParaRPr lang="es-MX" sz="800" dirty="0">
              <a:solidFill>
                <a:srgbClr val="CC3300"/>
              </a:solidFill>
            </a:endParaRPr>
          </a:p>
          <a:p>
            <a:r>
              <a:rPr lang="es-MX" sz="2000" b="1" dirty="0">
                <a:solidFill>
                  <a:srgbClr val="CC3300"/>
                </a:solidFill>
              </a:rPr>
              <a:t>   </a:t>
            </a:r>
            <a:r>
              <a:rPr lang="es-MX" b="1" dirty="0">
                <a:solidFill>
                  <a:srgbClr val="CC3300"/>
                </a:solidFill>
              </a:rPr>
              <a:t>DEDUCCIONES AUTORIZADAS</a:t>
            </a:r>
            <a:r>
              <a:rPr lang="es-MX" sz="2000" b="1" dirty="0">
                <a:solidFill>
                  <a:srgbClr val="CC3300"/>
                </a:solidFill>
              </a:rPr>
              <a:t>  </a:t>
            </a:r>
            <a:r>
              <a:rPr lang="es-MX" sz="2000" b="1" dirty="0">
                <a:solidFill>
                  <a:srgbClr val="0000FF"/>
                </a:solidFill>
              </a:rPr>
              <a:t>(</a:t>
            </a:r>
            <a:r>
              <a:rPr lang="es-MX" sz="1600" b="1" dirty="0">
                <a:solidFill>
                  <a:srgbClr val="0000FF"/>
                </a:solidFill>
              </a:rPr>
              <a:t>correspondientes al mismo periodo)</a:t>
            </a:r>
          </a:p>
          <a:p>
            <a:endParaRPr lang="es-MX" sz="800" dirty="0">
              <a:solidFill>
                <a:srgbClr val="CC3300"/>
              </a:solidFill>
            </a:endParaRPr>
          </a:p>
          <a:p>
            <a:r>
              <a:rPr lang="es-MX" b="1" dirty="0">
                <a:solidFill>
                  <a:srgbClr val="CC3300"/>
                </a:solidFill>
              </a:rPr>
              <a:t> </a:t>
            </a:r>
            <a:r>
              <a:rPr lang="es-MX" b="1" dirty="0" smtClean="0">
                <a:solidFill>
                  <a:srgbClr val="00B050"/>
                </a:solidFill>
              </a:rPr>
              <a:t>MENOS</a:t>
            </a:r>
            <a:r>
              <a:rPr lang="es-MX" b="1" dirty="0" smtClean="0">
                <a:solidFill>
                  <a:srgbClr val="CC3300"/>
                </a:solidFill>
              </a:rPr>
              <a:t>      </a:t>
            </a:r>
            <a:r>
              <a:rPr lang="es-MX" b="1" dirty="0">
                <a:solidFill>
                  <a:srgbClr val="CC3300"/>
                </a:solidFill>
              </a:rPr>
              <a:t>P.T.U</a:t>
            </a:r>
            <a:r>
              <a:rPr lang="es-MX" sz="2000" b="1" dirty="0">
                <a:solidFill>
                  <a:srgbClr val="CC3300"/>
                </a:solidFill>
              </a:rPr>
              <a:t>.                         </a:t>
            </a:r>
            <a:r>
              <a:rPr lang="es-MX" sz="2000" b="1" dirty="0" smtClean="0">
                <a:solidFill>
                  <a:srgbClr val="CC3300"/>
                </a:solidFill>
              </a:rPr>
              <a:t>     </a:t>
            </a:r>
            <a:r>
              <a:rPr lang="es-MX" sz="1600" b="1" dirty="0">
                <a:solidFill>
                  <a:srgbClr val="0000FF"/>
                </a:solidFill>
              </a:rPr>
              <a:t>(pagada)</a:t>
            </a:r>
          </a:p>
          <a:p>
            <a:endParaRPr lang="es-MX" sz="900" dirty="0">
              <a:solidFill>
                <a:srgbClr val="CC3300"/>
              </a:solidFill>
            </a:endParaRPr>
          </a:p>
          <a:p>
            <a:r>
              <a:rPr lang="es-MX" sz="2000" b="1" u="sng" dirty="0">
                <a:solidFill>
                  <a:srgbClr val="CC3300"/>
                </a:solidFill>
              </a:rPr>
              <a:t> </a:t>
            </a:r>
            <a:r>
              <a:rPr lang="es-MX" b="1" dirty="0" smtClean="0">
                <a:solidFill>
                  <a:srgbClr val="00B050"/>
                </a:solidFill>
              </a:rPr>
              <a:t>MENOS</a:t>
            </a:r>
            <a:r>
              <a:rPr lang="es-MX" sz="1600" b="1" dirty="0" smtClean="0">
                <a:solidFill>
                  <a:srgbClr val="CC3300"/>
                </a:solidFill>
              </a:rPr>
              <a:t> </a:t>
            </a:r>
            <a:r>
              <a:rPr lang="es-MX" sz="2000" b="1" dirty="0" smtClean="0">
                <a:solidFill>
                  <a:srgbClr val="CC3300"/>
                </a:solidFill>
              </a:rPr>
              <a:t> </a:t>
            </a:r>
            <a:r>
              <a:rPr lang="es-MX" sz="2000" b="1" u="sng" dirty="0" smtClean="0">
                <a:solidFill>
                  <a:srgbClr val="CC3300"/>
                </a:solidFill>
              </a:rPr>
              <a:t>   </a:t>
            </a:r>
            <a:r>
              <a:rPr lang="es-MX" b="1" u="sng" dirty="0">
                <a:solidFill>
                  <a:srgbClr val="CC3300"/>
                </a:solidFill>
              </a:rPr>
              <a:t>PÉRDIDAS FISCALES</a:t>
            </a:r>
            <a:r>
              <a:rPr lang="es-MX" sz="2000" b="1" u="sng" dirty="0">
                <a:solidFill>
                  <a:srgbClr val="CC3300"/>
                </a:solidFill>
              </a:rPr>
              <a:t>    </a:t>
            </a:r>
            <a:r>
              <a:rPr lang="es-MX" sz="1600" b="1" u="sng" dirty="0" smtClean="0">
                <a:solidFill>
                  <a:srgbClr val="0000FF"/>
                </a:solidFill>
              </a:rPr>
              <a:t>( </a:t>
            </a:r>
            <a:r>
              <a:rPr lang="es-MX" sz="1600" b="1" u="sng" dirty="0">
                <a:solidFill>
                  <a:srgbClr val="0000FF"/>
                </a:solidFill>
              </a:rPr>
              <a:t>en su caso que no se hubieran </a:t>
            </a:r>
            <a:r>
              <a:rPr lang="es-MX" sz="1600" b="1" u="sng" dirty="0" smtClean="0">
                <a:solidFill>
                  <a:srgbClr val="0000FF"/>
                </a:solidFill>
              </a:rPr>
              <a:t>disminuido</a:t>
            </a:r>
            <a:r>
              <a:rPr lang="es-MX" sz="1600" b="1" u="sng" dirty="0">
                <a:solidFill>
                  <a:srgbClr val="0000FF"/>
                </a:solidFill>
              </a:rPr>
              <a:t>)</a:t>
            </a:r>
          </a:p>
          <a:p>
            <a:endParaRPr lang="es-MX" sz="800" dirty="0">
              <a:solidFill>
                <a:srgbClr val="CC3300"/>
              </a:solidFill>
            </a:endParaRPr>
          </a:p>
          <a:p>
            <a:r>
              <a:rPr lang="es-MX" dirty="0">
                <a:solidFill>
                  <a:srgbClr val="CC3300"/>
                </a:solidFill>
              </a:rPr>
              <a:t>     </a:t>
            </a:r>
            <a:r>
              <a:rPr lang="es-MX" b="1" dirty="0" smtClean="0">
                <a:solidFill>
                  <a:srgbClr val="CC3300"/>
                </a:solidFill>
              </a:rPr>
              <a:t>= </a:t>
            </a:r>
            <a:r>
              <a:rPr lang="es-MX" dirty="0" smtClean="0">
                <a:solidFill>
                  <a:srgbClr val="CC3300"/>
                </a:solidFill>
              </a:rPr>
              <a:t> 	     </a:t>
            </a:r>
            <a:r>
              <a:rPr lang="es-MX" b="1" dirty="0" smtClean="0">
                <a:solidFill>
                  <a:srgbClr val="FF00FF"/>
                </a:solidFill>
              </a:rPr>
              <a:t>RESULTADO</a:t>
            </a:r>
            <a:endParaRPr lang="es-MX" b="1" dirty="0">
              <a:solidFill>
                <a:srgbClr val="FF00FF"/>
              </a:solidFill>
            </a:endParaRPr>
          </a:p>
          <a:p>
            <a:endParaRPr lang="es-MX" sz="800" dirty="0">
              <a:solidFill>
                <a:srgbClr val="CC3300"/>
              </a:solidFill>
            </a:endParaRPr>
          </a:p>
          <a:p>
            <a:r>
              <a:rPr lang="es-MX" b="1" dirty="0">
                <a:solidFill>
                  <a:srgbClr val="CC3300"/>
                </a:solidFill>
              </a:rPr>
              <a:t> </a:t>
            </a:r>
            <a:r>
              <a:rPr lang="es-MX" b="1" dirty="0" smtClean="0">
                <a:solidFill>
                  <a:srgbClr val="CC3300"/>
                </a:solidFill>
              </a:rPr>
              <a:t> </a:t>
            </a:r>
            <a:r>
              <a:rPr lang="es-MX" b="1" dirty="0">
                <a:solidFill>
                  <a:srgbClr val="CC3300"/>
                </a:solidFill>
              </a:rPr>
              <a:t>POR </a:t>
            </a:r>
            <a:r>
              <a:rPr lang="es-MX" b="1" dirty="0" smtClean="0">
                <a:solidFill>
                  <a:srgbClr val="CC3300"/>
                </a:solidFill>
              </a:rPr>
              <a:t>	</a:t>
            </a:r>
            <a:r>
              <a:rPr lang="es-MX" b="1" u="sng" dirty="0" smtClean="0">
                <a:solidFill>
                  <a:srgbClr val="CC3300"/>
                </a:solidFill>
              </a:rPr>
              <a:t>      TARIFA </a:t>
            </a:r>
            <a:r>
              <a:rPr lang="es-MX" b="1" u="sng" dirty="0">
                <a:solidFill>
                  <a:srgbClr val="CC3300"/>
                </a:solidFill>
              </a:rPr>
              <a:t>DEL ART. </a:t>
            </a:r>
            <a:r>
              <a:rPr lang="es-MX" b="1" u="sng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96 </a:t>
            </a:r>
            <a:r>
              <a:rPr lang="es-MX" b="1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smtClean="0">
                <a:solidFill>
                  <a:srgbClr val="CC3300"/>
                </a:solidFill>
              </a:rPr>
              <a:t>     </a:t>
            </a:r>
            <a:r>
              <a:rPr lang="es-MX" b="1" dirty="0">
                <a:solidFill>
                  <a:srgbClr val="0000FF"/>
                </a:solidFill>
              </a:rPr>
              <a:t>( </a:t>
            </a:r>
            <a:r>
              <a:rPr lang="es-MX" b="1" dirty="0" smtClean="0">
                <a:solidFill>
                  <a:srgbClr val="0000FF"/>
                </a:solidFill>
              </a:rPr>
              <a:t>Correspondiente al periodo)</a:t>
            </a:r>
            <a:endParaRPr lang="es-MX" b="1" dirty="0">
              <a:solidFill>
                <a:srgbClr val="0000FF"/>
              </a:solidFill>
            </a:endParaRPr>
          </a:p>
          <a:p>
            <a:r>
              <a:rPr lang="es-MX" b="1" dirty="0">
                <a:solidFill>
                  <a:srgbClr val="CC3300"/>
                </a:solidFill>
              </a:rPr>
              <a:t>     </a:t>
            </a:r>
            <a:r>
              <a:rPr lang="es-MX" b="1" dirty="0" smtClean="0">
                <a:solidFill>
                  <a:srgbClr val="CC3300"/>
                </a:solidFill>
              </a:rPr>
              <a:t>=                </a:t>
            </a:r>
            <a:r>
              <a:rPr lang="es-MX" b="1" dirty="0" smtClean="0">
                <a:solidFill>
                  <a:srgbClr val="FF00FF"/>
                </a:solidFill>
              </a:rPr>
              <a:t>ISR CAUSADO</a:t>
            </a:r>
          </a:p>
          <a:p>
            <a:endParaRPr lang="es-MX" b="1" dirty="0">
              <a:solidFill>
                <a:srgbClr val="FF00FF"/>
              </a:solidFill>
            </a:endParaRPr>
          </a:p>
          <a:p>
            <a:r>
              <a:rPr lang="es-MX" b="1" dirty="0">
                <a:solidFill>
                  <a:srgbClr val="00B050"/>
                </a:solidFill>
              </a:rPr>
              <a:t>MENOS</a:t>
            </a:r>
            <a:r>
              <a:rPr lang="es-MX" b="1" dirty="0">
                <a:solidFill>
                  <a:srgbClr val="CC3300"/>
                </a:solidFill>
              </a:rPr>
              <a:t> </a:t>
            </a:r>
            <a:r>
              <a:rPr lang="es-MX" b="1" dirty="0" smtClean="0">
                <a:solidFill>
                  <a:srgbClr val="CC3300"/>
                </a:solidFill>
              </a:rPr>
              <a:t>   PAGOS </a:t>
            </a:r>
            <a:r>
              <a:rPr lang="es-MX" b="1" dirty="0">
                <a:solidFill>
                  <a:srgbClr val="CC3300"/>
                </a:solidFill>
              </a:rPr>
              <a:t>PROVISIONALES</a:t>
            </a:r>
            <a:r>
              <a:rPr lang="es-MX" sz="2000" b="1" dirty="0">
                <a:solidFill>
                  <a:srgbClr val="CC3300"/>
                </a:solidFill>
              </a:rPr>
              <a:t>   </a:t>
            </a:r>
            <a:r>
              <a:rPr lang="es-MX" sz="1600" b="1" dirty="0">
                <a:solidFill>
                  <a:srgbClr val="0000FF"/>
                </a:solidFill>
              </a:rPr>
              <a:t>(del mismo ejercicio</a:t>
            </a:r>
            <a:r>
              <a:rPr lang="es-MX" sz="1600" b="1" dirty="0" smtClean="0">
                <a:solidFill>
                  <a:srgbClr val="0000FF"/>
                </a:solidFill>
              </a:rPr>
              <a:t>)</a:t>
            </a:r>
          </a:p>
          <a:p>
            <a:endParaRPr lang="es-MX" sz="1600" b="1" u="sng" dirty="0" smtClean="0">
              <a:solidFill>
                <a:srgbClr val="CC3300"/>
              </a:solidFill>
            </a:endParaRPr>
          </a:p>
          <a:p>
            <a:r>
              <a:rPr lang="es-MX" sz="1600" b="1" dirty="0" smtClean="0">
                <a:solidFill>
                  <a:srgbClr val="00B050"/>
                </a:solidFill>
              </a:rPr>
              <a:t>MENOS  </a:t>
            </a:r>
            <a:r>
              <a:rPr lang="es-MX" sz="1600" b="1" dirty="0" smtClean="0">
                <a:solidFill>
                  <a:srgbClr val="CC3300"/>
                </a:solidFill>
              </a:rPr>
              <a:t>    -  RETENCIÓN  DEL  </a:t>
            </a:r>
            <a:r>
              <a:rPr lang="es-MX" sz="1600" b="1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10% POR P.M.</a:t>
            </a:r>
          </a:p>
          <a:p>
            <a:pPr>
              <a:buFontTx/>
              <a:buNone/>
            </a:pPr>
            <a:r>
              <a:rPr lang="es-MX" sz="1600" b="1" u="sng" dirty="0" smtClean="0">
                <a:solidFill>
                  <a:srgbClr val="CC3300"/>
                </a:solidFill>
              </a:rPr>
              <a:t>                     -   ISR. RETENIDO POR INTERESES</a:t>
            </a:r>
          </a:p>
          <a:p>
            <a:pPr>
              <a:buFontTx/>
              <a:buNone/>
            </a:pPr>
            <a:endParaRPr lang="es-MX" sz="1600" b="1" dirty="0" smtClean="0">
              <a:solidFill>
                <a:srgbClr val="CC3300"/>
              </a:solidFill>
            </a:endParaRPr>
          </a:p>
          <a:p>
            <a:r>
              <a:rPr lang="es-MX" sz="16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 =                 ISR A CARGO EN EL PAGO PROVISIONAL</a:t>
            </a:r>
            <a:endParaRPr lang="es-MX" sz="2000" b="1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  <a:p>
            <a:endParaRPr lang="es-MX" sz="2000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29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22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2000"/>
                                        <p:tgtEl>
                                          <p:spTgt spid="122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2000"/>
                                        <p:tgtEl>
                                          <p:spTgt spid="122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6" dur="2000"/>
                                        <p:tgtEl>
                                          <p:spTgt spid="1229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1" dur="2000"/>
                                        <p:tgtEl>
                                          <p:spTgt spid="1229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116632"/>
            <a:ext cx="7358062" cy="58261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200" b="1" dirty="0" smtClean="0">
                <a:solidFill>
                  <a:srgbClr val="CC3300"/>
                </a:solidFill>
              </a:rPr>
              <a:t>QUIENES OBTENGAN PERCEPCIÓN </a:t>
            </a:r>
            <a:r>
              <a:rPr lang="es-MX" sz="2200" b="1" dirty="0" smtClean="0">
                <a:solidFill>
                  <a:srgbClr val="006600"/>
                </a:solidFill>
              </a:rPr>
              <a:t>ESPORÁDICA </a:t>
            </a:r>
            <a:r>
              <a:rPr lang="es-MX" sz="2200" b="1" dirty="0" smtClean="0">
                <a:solidFill>
                  <a:srgbClr val="FF0000"/>
                </a:solidFill>
              </a:rPr>
              <a:t>DE HONORARIOS</a:t>
            </a:r>
            <a:r>
              <a:rPr lang="es-MX" sz="2000" b="1" dirty="0" smtClean="0">
                <a:solidFill>
                  <a:srgbClr val="FF0000"/>
                </a:solidFill>
              </a:rPr>
              <a:t>  ART. 107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14375" y="980728"/>
            <a:ext cx="4143375" cy="14287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b="1" dirty="0">
                <a:solidFill>
                  <a:srgbClr val="0000FF"/>
                </a:solidFill>
              </a:rPr>
              <a:t>Y NO </a:t>
            </a:r>
            <a:r>
              <a:rPr lang="es-MX" b="1" dirty="0">
                <a:solidFill>
                  <a:srgbClr val="CC3300"/>
                </a:solidFill>
              </a:rPr>
              <a:t>OBTENGAN OTROS  INGRESOS GRAVADOS, CUBRIRÁN, COMO  P.P. EL  </a:t>
            </a:r>
            <a:r>
              <a:rPr lang="es-MX" b="1" dirty="0">
                <a:solidFill>
                  <a:srgbClr val="0000FF"/>
                </a:solidFill>
                <a:latin typeface="Arial Rounded MT Bold" pitchFamily="34" charset="0"/>
              </a:rPr>
              <a:t>20% </a:t>
            </a:r>
            <a:r>
              <a:rPr lang="es-MX" b="1" dirty="0">
                <a:solidFill>
                  <a:srgbClr val="CC3300"/>
                </a:solidFill>
              </a:rPr>
              <a:t>DE LOS INGRESOS PERCIBIDOS,  SIN DEDUCCIÓN ALGUNA.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4246190" y="2648322"/>
            <a:ext cx="4286250" cy="14287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b="1" dirty="0" smtClean="0">
                <a:solidFill>
                  <a:srgbClr val="008000"/>
                </a:solidFill>
              </a:rPr>
              <a:t>Y </a:t>
            </a:r>
            <a:r>
              <a:rPr lang="es-MX" b="1" dirty="0">
                <a:solidFill>
                  <a:srgbClr val="008000"/>
                </a:solidFill>
              </a:rPr>
              <a:t>PRESENTARÁ DECLARACIÓN ANTE LAS OFICINAS AUTORIZADAS DENTRO DE LOS </a:t>
            </a:r>
            <a:r>
              <a:rPr lang="es-MX" b="1" dirty="0">
                <a:solidFill>
                  <a:srgbClr val="0000FF"/>
                </a:solidFill>
                <a:latin typeface="Arial Rounded MT Bold" pitchFamily="34" charset="0"/>
              </a:rPr>
              <a:t>15 </a:t>
            </a:r>
            <a:r>
              <a:rPr lang="es-MX" b="1" dirty="0">
                <a:solidFill>
                  <a:srgbClr val="008000"/>
                </a:solidFill>
              </a:rPr>
              <a:t>DÍAS SIG. A LA OBTENCIÓN DEL INGRESO. 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4644008" y="4653137"/>
            <a:ext cx="3857055" cy="1419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b="1" dirty="0">
                <a:solidFill>
                  <a:srgbClr val="008000"/>
                </a:solidFill>
              </a:rPr>
              <a:t>ESTOS CONTRIBUYENTES QUEDARÁN </a:t>
            </a:r>
            <a:r>
              <a:rPr lang="es-MX" b="1" dirty="0">
                <a:solidFill>
                  <a:srgbClr val="0000FF"/>
                </a:solidFill>
              </a:rPr>
              <a:t>RELEVADOS</a:t>
            </a:r>
            <a:r>
              <a:rPr lang="es-MX" b="1" dirty="0">
                <a:solidFill>
                  <a:srgbClr val="008000"/>
                </a:solidFill>
              </a:rPr>
              <a:t> DE </a:t>
            </a:r>
          </a:p>
          <a:p>
            <a:pPr>
              <a:defRPr/>
            </a:pPr>
            <a:r>
              <a:rPr lang="es-MX" b="1" dirty="0" smtClean="0">
                <a:solidFill>
                  <a:srgbClr val="008000"/>
                </a:solidFill>
              </a:rPr>
              <a:t>LLEVAR </a:t>
            </a:r>
            <a:r>
              <a:rPr lang="es-MX" b="1" dirty="0">
                <a:solidFill>
                  <a:srgbClr val="008000"/>
                </a:solidFill>
              </a:rPr>
              <a:t>LIBROS </a:t>
            </a:r>
            <a:r>
              <a:rPr lang="es-MX" b="1" dirty="0" smtClean="0">
                <a:solidFill>
                  <a:srgbClr val="008000"/>
                </a:solidFill>
              </a:rPr>
              <a:t>Y  REGISTROS Y DE PRESENTAR </a:t>
            </a:r>
            <a:r>
              <a:rPr lang="es-MX" sz="2000" b="1" dirty="0" smtClean="0">
                <a:solidFill>
                  <a:srgbClr val="FF00FF"/>
                </a:solidFill>
              </a:rPr>
              <a:t>  P.P. </a:t>
            </a:r>
            <a:endParaRPr lang="es-MX" sz="2000" b="1" dirty="0">
              <a:solidFill>
                <a:srgbClr val="FF00FF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25772" y="3861048"/>
            <a:ext cx="3786188" cy="21431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b="1" dirty="0">
                <a:solidFill>
                  <a:srgbClr val="0000FF"/>
                </a:solidFill>
              </a:rPr>
              <a:t>DEBERÁN PRESENTAR DECLARACIÓN ANUAL </a:t>
            </a:r>
            <a:r>
              <a:rPr lang="es-MX" b="1" dirty="0">
                <a:solidFill>
                  <a:srgbClr val="008000"/>
                </a:solidFill>
              </a:rPr>
              <a:t>según </a:t>
            </a:r>
          </a:p>
          <a:p>
            <a:pPr>
              <a:defRPr/>
            </a:pPr>
            <a:r>
              <a:rPr lang="es-MX" b="1" dirty="0">
                <a:solidFill>
                  <a:srgbClr val="008000"/>
                </a:solidFill>
              </a:rPr>
              <a:t>el ART. </a:t>
            </a:r>
            <a:r>
              <a:rPr lang="es-MX" b="1" dirty="0" smtClean="0">
                <a:solidFill>
                  <a:srgbClr val="008000"/>
                </a:solidFill>
                <a:latin typeface="Arial Rounded MT Bold" pitchFamily="34" charset="0"/>
              </a:rPr>
              <a:t>152 </a:t>
            </a:r>
            <a:r>
              <a:rPr lang="es-MX" b="1" dirty="0" smtClean="0">
                <a:solidFill>
                  <a:srgbClr val="008000"/>
                </a:solidFill>
              </a:rPr>
              <a:t> </a:t>
            </a:r>
            <a:r>
              <a:rPr lang="es-MX" b="1" dirty="0">
                <a:solidFill>
                  <a:srgbClr val="008000"/>
                </a:solidFill>
              </a:rPr>
              <a:t>Y  </a:t>
            </a:r>
            <a:r>
              <a:rPr lang="es-MX" b="1" dirty="0" smtClean="0">
                <a:solidFill>
                  <a:srgbClr val="0000FF"/>
                </a:solidFill>
              </a:rPr>
              <a:t>DEDUCIRAN  ÚNICAMENTE LOS GASTOS DIRECTAMENTE RELACIONADOS CON </a:t>
            </a:r>
          </a:p>
          <a:p>
            <a:pPr>
              <a:defRPr/>
            </a:pPr>
            <a:r>
              <a:rPr lang="es-MX" b="1" dirty="0" smtClean="0">
                <a:solidFill>
                  <a:srgbClr val="0000FF"/>
                </a:solidFill>
              </a:rPr>
              <a:t>LA PRESTACIÓN DEL SERVICIO PROFESIONAL</a:t>
            </a:r>
            <a:endParaRPr lang="es-MX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56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5" grpId="0" animBg="1"/>
      <p:bldP spid="6" grpId="0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41771" y="44624"/>
            <a:ext cx="7186613" cy="65405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rgbClr val="CC3300"/>
                </a:solidFill>
              </a:rPr>
              <a:t>COPROPIEDADES EMPRESARIALES   </a:t>
            </a:r>
            <a:r>
              <a:rPr lang="es-MX" sz="2000" b="1" dirty="0" smtClean="0">
                <a:solidFill>
                  <a:srgbClr val="CC3300"/>
                </a:solidFill>
              </a:rPr>
              <a:t>ART.</a:t>
            </a:r>
            <a:r>
              <a:rPr lang="es-MX" sz="2000" b="1" dirty="0" smtClean="0">
                <a:solidFill>
                  <a:srgbClr val="0000FF"/>
                </a:solidFill>
              </a:rPr>
              <a:t> 108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539553" y="1124744"/>
            <a:ext cx="5184576" cy="1857375"/>
          </a:xfrm>
          <a:prstGeom prst="roundRect">
            <a:avLst/>
          </a:prstGeom>
          <a:solidFill>
            <a:srgbClr val="D9F9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2000" b="1" dirty="0">
                <a:solidFill>
                  <a:srgbClr val="0000FF"/>
                </a:solidFill>
              </a:rPr>
              <a:t>CUANDO SE REALICEN ACTIVIDADES EMPRESARIALES A TRAVÉS DE UNA COPROPIEDAD, </a:t>
            </a:r>
            <a:r>
              <a:rPr lang="es-MX" sz="2000" b="1" dirty="0">
                <a:solidFill>
                  <a:srgbClr val="CC3300"/>
                </a:solidFill>
              </a:rPr>
              <a:t>EL REPRESENTANTE COMÚN DESIGNADO DETERMINARÁ, LA UTILIDAD  </a:t>
            </a:r>
            <a:r>
              <a:rPr lang="es-MX" sz="2000" b="1" dirty="0" smtClean="0">
                <a:solidFill>
                  <a:srgbClr val="CC3300"/>
                </a:solidFill>
              </a:rPr>
              <a:t>O </a:t>
            </a:r>
            <a:r>
              <a:rPr lang="es-MX" sz="2000" b="1" dirty="0">
                <a:solidFill>
                  <a:srgbClr val="CC3300"/>
                </a:solidFill>
              </a:rPr>
              <a:t>PÉRDIDA FISCAL  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746127" y="3284984"/>
            <a:ext cx="4786313" cy="1714500"/>
          </a:xfrm>
          <a:prstGeom prst="roundRect">
            <a:avLst/>
          </a:prstGeom>
          <a:solidFill>
            <a:srgbClr val="D9F9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2000" b="1" dirty="0">
                <a:solidFill>
                  <a:srgbClr val="0000FF"/>
                </a:solidFill>
              </a:rPr>
              <a:t>Y CUMPLIRÁ POR CUENTA DE  LOS COPROPIETARIOS LAS OBLIGACIONES SEÑALADAS  EN  LEY , INCLUSO LA DE EFECTUAR PAGOS PROVISIONALES.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683568" y="530120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PARA EL IMPUESTO DEL EJERCICIO, LOS COPROPIETARIOS CONSIDERARÁN LA UTILIDAD FISCAL O LA PÉRDIDA FISCAL QUE SE DETERMINE CONFORME AL ARTÍCULO </a:t>
            </a:r>
            <a:r>
              <a:rPr lang="es-ES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109</a:t>
            </a:r>
            <a:r>
              <a:rPr lang="es-ES" b="1" dirty="0" smtClean="0">
                <a:solidFill>
                  <a:srgbClr val="C00000"/>
                </a:solidFill>
              </a:rPr>
              <a:t> DE ESTA LEY, 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27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animBg="1"/>
      <p:bldP spid="9" grpId="0" animBg="1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340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0000FF"/>
                </a:solidFill>
              </a:rPr>
              <a:t>CALCULO DEL IMPUESTO DEL EJERCICIO ART. 109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1763688" y="908720"/>
            <a:ext cx="5643562" cy="500063"/>
          </a:xfrm>
          <a:prstGeom prst="roundRect">
            <a:avLst/>
          </a:prstGeom>
          <a:solidFill>
            <a:srgbClr val="FFEFBD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b="1" dirty="0">
                <a:solidFill>
                  <a:srgbClr val="CC3300"/>
                </a:solidFill>
              </a:rPr>
              <a:t>DETERMINACIÓN DE LA UTILIDAD FISCAL. </a:t>
            </a:r>
          </a:p>
        </p:txBody>
      </p:sp>
      <p:sp>
        <p:nvSpPr>
          <p:cNvPr id="16388" name="5 Rectángulo"/>
          <p:cNvSpPr>
            <a:spLocks noChangeArrowheads="1"/>
          </p:cNvSpPr>
          <p:nvPr/>
        </p:nvSpPr>
        <p:spPr bwMode="auto">
          <a:xfrm>
            <a:off x="680020" y="1844824"/>
            <a:ext cx="85725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     TOTAL </a:t>
            </a:r>
            <a:r>
              <a:rPr lang="es-MX" dirty="0">
                <a:solidFill>
                  <a:srgbClr val="FF0000"/>
                </a:solidFill>
              </a:rPr>
              <a:t>DE  INGRESOS ACUMULABLES (</a:t>
            </a:r>
            <a:r>
              <a:rPr lang="es-MX" sz="1600" dirty="0">
                <a:solidFill>
                  <a:srgbClr val="FF0000"/>
                </a:solidFill>
              </a:rPr>
              <a:t>obtenidos por  actividades empresariales o    </a:t>
            </a:r>
          </a:p>
          <a:p>
            <a:r>
              <a:rPr lang="es-MX" sz="1600" dirty="0">
                <a:solidFill>
                  <a:srgbClr val="FF0000"/>
                </a:solidFill>
              </a:rPr>
              <a:t>                                                                       </a:t>
            </a:r>
            <a:r>
              <a:rPr lang="es-MX" sz="1600" dirty="0" smtClean="0">
                <a:solidFill>
                  <a:srgbClr val="FF0000"/>
                </a:solidFill>
              </a:rPr>
              <a:t>                </a:t>
            </a:r>
            <a:r>
              <a:rPr lang="es-MX" sz="1600" dirty="0">
                <a:solidFill>
                  <a:srgbClr val="FF0000"/>
                </a:solidFill>
              </a:rPr>
              <a:t>prestación de servicios profesionales</a:t>
            </a:r>
            <a:r>
              <a:rPr lang="es-MX" sz="1600" dirty="0"/>
              <a:t>)</a:t>
            </a:r>
          </a:p>
          <a:p>
            <a:r>
              <a:rPr lang="es-MX" sz="1600" b="1" dirty="0">
                <a:solidFill>
                  <a:srgbClr val="7575D1"/>
                </a:solidFill>
              </a:rPr>
              <a:t>                     MENOS</a:t>
            </a:r>
          </a:p>
          <a:p>
            <a:endParaRPr lang="es-MX" sz="800" dirty="0"/>
          </a:p>
          <a:p>
            <a:r>
              <a:rPr lang="es-MX" sz="1600" b="1" u="sng" dirty="0">
                <a:solidFill>
                  <a:srgbClr val="FF33CC"/>
                </a:solidFill>
              </a:rPr>
              <a:t>      DEDUCCIONES AUTORIZADAS            </a:t>
            </a:r>
            <a:r>
              <a:rPr lang="es-MX" sz="1600" b="1" u="sng" dirty="0" smtClean="0">
                <a:solidFill>
                  <a:srgbClr val="FF33CC"/>
                </a:solidFill>
              </a:rPr>
              <a:t>       (</a:t>
            </a:r>
            <a:r>
              <a:rPr lang="es-MX" sz="1600" b="1" u="sng" dirty="0">
                <a:solidFill>
                  <a:srgbClr val="FF33CC"/>
                </a:solidFill>
              </a:rPr>
              <a:t>del  ejercicio de que se trate.)</a:t>
            </a:r>
          </a:p>
          <a:p>
            <a:r>
              <a:rPr lang="es-MX" sz="1600" dirty="0"/>
              <a:t> </a:t>
            </a:r>
          </a:p>
          <a:p>
            <a:r>
              <a:rPr lang="es-MX" sz="1600" dirty="0" smtClean="0"/>
              <a:t>(=)         </a:t>
            </a:r>
            <a:r>
              <a:rPr lang="es-MX" sz="1600" b="1" dirty="0" smtClean="0">
                <a:solidFill>
                  <a:srgbClr val="00B050"/>
                </a:solidFill>
              </a:rPr>
              <a:t>UTILIDAD FISCAL  Ó    (PÉRDIDA FISCAL)</a:t>
            </a:r>
          </a:p>
          <a:p>
            <a:endParaRPr lang="es-MX" sz="800" dirty="0" smtClean="0"/>
          </a:p>
          <a:p>
            <a:r>
              <a:rPr lang="es-MX" sz="1600" b="1" dirty="0" smtClean="0">
                <a:solidFill>
                  <a:srgbClr val="FF0000"/>
                </a:solidFill>
              </a:rPr>
              <a:t>(-)  </a:t>
            </a:r>
            <a:r>
              <a:rPr lang="es-MX" sz="1600" dirty="0" smtClean="0"/>
              <a:t>             </a:t>
            </a:r>
            <a:r>
              <a:rPr lang="es-MX" sz="1600" b="1" dirty="0">
                <a:solidFill>
                  <a:srgbClr val="4597A0"/>
                </a:solidFill>
              </a:rPr>
              <a:t>P.T.U.                                                      (de las empresas pagada en el ejercicio)</a:t>
            </a:r>
          </a:p>
          <a:p>
            <a:endParaRPr lang="es-MX" sz="1600" u="sng" dirty="0"/>
          </a:p>
          <a:p>
            <a:r>
              <a:rPr lang="es-MX" sz="1600" b="1" u="sng" dirty="0" smtClean="0">
                <a:solidFill>
                  <a:srgbClr val="996633"/>
                </a:solidFill>
              </a:rPr>
              <a:t>(-)         PÉRDIDAS </a:t>
            </a:r>
            <a:r>
              <a:rPr lang="es-MX" sz="1600" b="1" u="sng" dirty="0">
                <a:solidFill>
                  <a:srgbClr val="996633"/>
                </a:solidFill>
              </a:rPr>
              <a:t>FISCALES,	         </a:t>
            </a:r>
            <a:r>
              <a:rPr lang="es-MX" sz="1600" b="1" u="sng" dirty="0" smtClean="0">
                <a:solidFill>
                  <a:srgbClr val="996633"/>
                </a:solidFill>
              </a:rPr>
              <a:t>                  </a:t>
            </a:r>
            <a:r>
              <a:rPr lang="es-MX" sz="1600" b="1" u="sng" dirty="0">
                <a:solidFill>
                  <a:srgbClr val="996633"/>
                </a:solidFill>
              </a:rPr>
              <a:t>(pendientes de aplicar en su caso)</a:t>
            </a:r>
          </a:p>
          <a:p>
            <a:endParaRPr lang="es-MX" sz="800" dirty="0"/>
          </a:p>
          <a:p>
            <a:r>
              <a:rPr lang="es-MX" sz="1600" b="1" dirty="0" smtClean="0">
                <a:solidFill>
                  <a:srgbClr val="0000FF"/>
                </a:solidFill>
              </a:rPr>
              <a:t>(=)        </a:t>
            </a:r>
            <a:r>
              <a:rPr lang="es-MX" sz="1600" b="1" dirty="0">
                <a:solidFill>
                  <a:srgbClr val="0000FF"/>
                </a:solidFill>
              </a:rPr>
              <a:t>UTILIDAD </a:t>
            </a:r>
            <a:r>
              <a:rPr lang="es-MX" sz="1600" b="1" dirty="0" smtClean="0">
                <a:solidFill>
                  <a:srgbClr val="0000FF"/>
                </a:solidFill>
              </a:rPr>
              <a:t>GRAVABLE</a:t>
            </a:r>
          </a:p>
          <a:p>
            <a:endParaRPr lang="es-MX" sz="800" b="1" dirty="0" smtClean="0">
              <a:solidFill>
                <a:srgbClr val="0000FF"/>
              </a:solidFill>
            </a:endParaRPr>
          </a:p>
          <a:p>
            <a:r>
              <a:rPr lang="es-MX" sz="1600" b="1" u="sng" dirty="0" smtClean="0">
                <a:solidFill>
                  <a:srgbClr val="FF00FF"/>
                </a:solidFill>
              </a:rPr>
              <a:t>(-)        DEDUCCIONES PERSONALES  </a:t>
            </a:r>
            <a:r>
              <a:rPr lang="es-MX" sz="1600" b="1" dirty="0" smtClean="0">
                <a:solidFill>
                  <a:srgbClr val="FF00FF"/>
                </a:solidFill>
              </a:rPr>
              <a:t>            (art. 151)</a:t>
            </a:r>
            <a:endParaRPr lang="es-MX" sz="1600" b="1" dirty="0">
              <a:solidFill>
                <a:srgbClr val="FF00FF"/>
              </a:solidFill>
            </a:endParaRPr>
          </a:p>
          <a:p>
            <a:r>
              <a:rPr lang="es-MX" sz="1600" dirty="0" smtClean="0">
                <a:solidFill>
                  <a:srgbClr val="7030A0"/>
                </a:solidFill>
              </a:rPr>
              <a:t>(=)     BASE PARA EL CALCULO DEL ISR </a:t>
            </a:r>
            <a:r>
              <a:rPr lang="es-MX" sz="1600" dirty="0" smtClean="0"/>
              <a:t>   </a:t>
            </a:r>
          </a:p>
          <a:p>
            <a:r>
              <a:rPr lang="es-MX" sz="1600" u="sng" dirty="0" smtClean="0">
                <a:solidFill>
                  <a:srgbClr val="FF6600"/>
                </a:solidFill>
              </a:rPr>
              <a:t>X         TARIFA DEL  </a:t>
            </a:r>
            <a:r>
              <a:rPr lang="es-MX" sz="1600" b="1" u="sng" dirty="0">
                <a:solidFill>
                  <a:srgbClr val="FF6600"/>
                </a:solidFill>
              </a:rPr>
              <a:t>ART. </a:t>
            </a:r>
            <a:r>
              <a:rPr lang="es-MX" sz="1600" b="1" u="sng" dirty="0" smtClean="0">
                <a:solidFill>
                  <a:srgbClr val="FF6600"/>
                </a:solidFill>
                <a:latin typeface="Arial Black" panose="020B0A04020102020204" pitchFamily="34" charset="0"/>
              </a:rPr>
              <a:t>152</a:t>
            </a:r>
          </a:p>
          <a:p>
            <a:r>
              <a:rPr lang="es-MX" sz="1600" b="1" dirty="0" smtClean="0">
                <a:solidFill>
                  <a:srgbClr val="800000"/>
                </a:solidFill>
              </a:rPr>
              <a:t>(=)           ISR ANUAL</a:t>
            </a:r>
            <a:endParaRPr lang="es-MX" sz="1600" b="1" dirty="0">
              <a:solidFill>
                <a:srgbClr val="800000"/>
              </a:solidFill>
            </a:endParaRPr>
          </a:p>
          <a:p>
            <a:endParaRPr lang="es-MX" sz="1600" dirty="0">
              <a:solidFill>
                <a:srgbClr val="CC3300"/>
              </a:solidFill>
            </a:endParaRPr>
          </a:p>
        </p:txBody>
      </p:sp>
      <p:sp>
        <p:nvSpPr>
          <p:cNvPr id="6" name="5 Flecha abajo"/>
          <p:cNvSpPr/>
          <p:nvPr/>
        </p:nvSpPr>
        <p:spPr>
          <a:xfrm>
            <a:off x="3786182" y="6286520"/>
            <a:ext cx="428628" cy="428628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800000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5715008" y="6072206"/>
            <a:ext cx="3000396" cy="500063"/>
          </a:xfrm>
          <a:prstGeom prst="roundRect">
            <a:avLst/>
          </a:prstGeom>
          <a:solidFill>
            <a:srgbClr val="FFEFBD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b="1" dirty="0" smtClean="0">
                <a:solidFill>
                  <a:srgbClr val="CC3300"/>
                </a:solidFill>
              </a:rPr>
              <a:t>En TÉRMINOS del art. 152</a:t>
            </a:r>
            <a:endParaRPr lang="es-MX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88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2000"/>
                                        <p:tgtEl>
                                          <p:spTgt spid="1638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8" dur="2000"/>
                                        <p:tgtEl>
                                          <p:spTgt spid="163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3" dur="2000"/>
                                        <p:tgtEl>
                                          <p:spTgt spid="1638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8" dur="2000"/>
                                        <p:tgtEl>
                                          <p:spTgt spid="1638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3" dur="2000"/>
                                        <p:tgtEl>
                                          <p:spTgt spid="1638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5" grpId="0" animBg="1"/>
      <p:bldP spid="6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>
              <a:buNone/>
            </a:pPr>
            <a:r>
              <a:rPr lang="es-MX" sz="2800" b="1" dirty="0" smtClean="0">
                <a:solidFill>
                  <a:srgbClr val="800000"/>
                </a:solidFill>
              </a:rPr>
              <a:t>(=)           ISR ANUAL</a:t>
            </a:r>
          </a:p>
          <a:p>
            <a:pPr>
              <a:buNone/>
            </a:pPr>
            <a:r>
              <a:rPr lang="es-MX" sz="2800" b="1" dirty="0" smtClean="0">
                <a:solidFill>
                  <a:srgbClr val="FF00FF"/>
                </a:solidFill>
              </a:rPr>
              <a:t>(-)         Pagos Provisionales del ejercicio</a:t>
            </a:r>
          </a:p>
          <a:p>
            <a:pPr>
              <a:buNone/>
            </a:pPr>
            <a:r>
              <a:rPr lang="es-MX" sz="2800" b="1" dirty="0" smtClean="0">
                <a:solidFill>
                  <a:srgbClr val="7030A0"/>
                </a:solidFill>
              </a:rPr>
              <a:t>(-) Reducción del 25% del ISR </a:t>
            </a:r>
            <a:r>
              <a:rPr lang="es-MX" sz="2000" b="1" dirty="0" smtClean="0">
                <a:solidFill>
                  <a:srgbClr val="7030A0"/>
                </a:solidFill>
              </a:rPr>
              <a:t>(Sector Agropecuario) </a:t>
            </a:r>
            <a:r>
              <a:rPr lang="es-MX" sz="3600" b="1" dirty="0" smtClean="0">
                <a:solidFill>
                  <a:srgbClr val="7030A0"/>
                </a:solidFill>
              </a:rPr>
              <a:t>*</a:t>
            </a:r>
          </a:p>
          <a:p>
            <a:pPr>
              <a:buNone/>
            </a:pPr>
            <a:r>
              <a:rPr lang="es-MX" sz="2800" b="1" dirty="0" smtClean="0">
                <a:solidFill>
                  <a:srgbClr val="FF0000"/>
                </a:solidFill>
              </a:rPr>
              <a:t>(-)       ISR ACREDITABLE  </a:t>
            </a:r>
            <a:r>
              <a:rPr lang="es-MX" sz="2000" b="1" dirty="0" smtClean="0">
                <a:solidFill>
                  <a:srgbClr val="FF0000"/>
                </a:solidFill>
              </a:rPr>
              <a:t>(Pagado en el extranjero art. 6)</a:t>
            </a:r>
          </a:p>
          <a:p>
            <a:pPr>
              <a:buNone/>
            </a:pPr>
            <a:r>
              <a:rPr lang="es-MX" sz="2800" b="1" dirty="0" smtClean="0">
                <a:solidFill>
                  <a:srgbClr val="002060"/>
                </a:solidFill>
              </a:rPr>
              <a:t>(-)             ISR de dividendos</a:t>
            </a:r>
          </a:p>
          <a:p>
            <a:pPr>
              <a:buNone/>
            </a:pPr>
            <a:r>
              <a:rPr lang="es-MX" sz="2800" b="1" dirty="0" smtClean="0">
                <a:solidFill>
                  <a:srgbClr val="00B050"/>
                </a:solidFill>
              </a:rPr>
              <a:t>(-)     Retención sobre regalías</a:t>
            </a:r>
          </a:p>
          <a:p>
            <a:pPr>
              <a:buNone/>
            </a:pPr>
            <a:r>
              <a:rPr lang="es-MX" sz="2800" b="1" u="sng" dirty="0" smtClean="0">
                <a:solidFill>
                  <a:srgbClr val="0070C0"/>
                </a:solidFill>
              </a:rPr>
              <a:t>(-)      Otras   retenciones</a:t>
            </a:r>
          </a:p>
          <a:p>
            <a:pPr>
              <a:buNone/>
            </a:pPr>
            <a:r>
              <a:rPr lang="es-MX" sz="2800" b="1" dirty="0" smtClean="0">
                <a:solidFill>
                  <a:srgbClr val="0000FF"/>
                </a:solidFill>
              </a:rPr>
              <a:t>     ISR A ENTERAR O SALDO A FAVOR</a:t>
            </a:r>
            <a:endParaRPr lang="es-ES" sz="2800" dirty="0">
              <a:solidFill>
                <a:srgbClr val="0000FF"/>
              </a:solidFill>
            </a:endParaRPr>
          </a:p>
        </p:txBody>
      </p:sp>
      <p:sp>
        <p:nvSpPr>
          <p:cNvPr id="5" name="4 Flecha abajo"/>
          <p:cNvSpPr/>
          <p:nvPr/>
        </p:nvSpPr>
        <p:spPr>
          <a:xfrm>
            <a:off x="3643306" y="571480"/>
            <a:ext cx="571504" cy="71435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4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214282" y="116632"/>
            <a:ext cx="8472518" cy="725487"/>
          </a:xfrm>
        </p:spPr>
        <p:txBody>
          <a:bodyPr/>
          <a:lstStyle/>
          <a:p>
            <a:r>
              <a:rPr lang="es-MX" sz="2000" b="1" dirty="0" smtClean="0">
                <a:solidFill>
                  <a:srgbClr val="0000FF"/>
                </a:solidFill>
              </a:rPr>
              <a:t>PÉRDIDAS FISCALES DE ACTIVIDADES EMPRESARIALES Y PROFESIONALES </a:t>
            </a:r>
            <a:r>
              <a:rPr lang="es-MX" sz="1400" b="1" dirty="0" smtClean="0">
                <a:solidFill>
                  <a:srgbClr val="0000FF"/>
                </a:solidFill>
              </a:rPr>
              <a:t>art 109</a:t>
            </a:r>
          </a:p>
        </p:txBody>
      </p:sp>
      <p:sp>
        <p:nvSpPr>
          <p:cNvPr id="4" name="3 Recortar rectángulo de esquina diagonal"/>
          <p:cNvSpPr/>
          <p:nvPr/>
        </p:nvSpPr>
        <p:spPr>
          <a:xfrm>
            <a:off x="1357312" y="1124744"/>
            <a:ext cx="4357696" cy="1214438"/>
          </a:xfrm>
          <a:prstGeom prst="snip2DiagRect">
            <a:avLst/>
          </a:prstGeom>
          <a:solidFill>
            <a:srgbClr val="FFEFBD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2000" b="1" dirty="0">
                <a:solidFill>
                  <a:srgbClr val="CC3300"/>
                </a:solidFill>
              </a:rPr>
              <a:t>SE OBTENDRÁ CUANDO LOS INGRESOS OBTENIDOS EN EL EJERC. SEAN MENORES A LAS DEDUCCIONES AUTORIZADAS </a:t>
            </a: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4143375" y="2636912"/>
            <a:ext cx="4500591" cy="1143000"/>
          </a:xfrm>
          <a:prstGeom prst="snip2DiagRect">
            <a:avLst/>
          </a:prstGeom>
          <a:solidFill>
            <a:srgbClr val="FFEFBD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MX" sz="2000" b="1" dirty="0" smtClean="0">
                <a:solidFill>
                  <a:srgbClr val="CC6600"/>
                </a:solidFill>
              </a:rPr>
              <a:t>PÉRDIDA FISCAL </a:t>
            </a:r>
          </a:p>
          <a:p>
            <a:pPr algn="ctr">
              <a:defRPr/>
            </a:pPr>
            <a:r>
              <a:rPr lang="es-MX" sz="2000" b="1" dirty="0" smtClean="0">
                <a:solidFill>
                  <a:srgbClr val="CC6600"/>
                </a:solidFill>
              </a:rPr>
              <a:t>MAS</a:t>
            </a:r>
          </a:p>
          <a:p>
            <a:pPr algn="ctr">
              <a:defRPr/>
            </a:pPr>
            <a:r>
              <a:rPr lang="es-MX" sz="2000" b="1" dirty="0" smtClean="0">
                <a:solidFill>
                  <a:srgbClr val="CC6600"/>
                </a:solidFill>
              </a:rPr>
              <a:t>P.T.U. PAGADA EN EL EJERCICIO</a:t>
            </a:r>
          </a:p>
          <a:p>
            <a:pPr>
              <a:defRPr/>
            </a:pPr>
            <a:endParaRPr lang="es-MX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5 Recortar rectángulo de esquina diagonal"/>
          <p:cNvSpPr/>
          <p:nvPr/>
        </p:nvSpPr>
        <p:spPr>
          <a:xfrm>
            <a:off x="642910" y="3933056"/>
            <a:ext cx="3353026" cy="1214435"/>
          </a:xfrm>
          <a:prstGeom prst="snip2DiagRect">
            <a:avLst/>
          </a:prstGeom>
          <a:solidFill>
            <a:srgbClr val="FFEFBD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2000" b="1" dirty="0">
                <a:solidFill>
                  <a:srgbClr val="CC3300"/>
                </a:solidFill>
              </a:rPr>
              <a:t>LA PÉRDIDA SE DISMINUIRA DE LA UTILIDAD  EN </a:t>
            </a:r>
            <a:r>
              <a:rPr lang="es-MX" sz="2000" b="1" dirty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10 </a:t>
            </a:r>
            <a:r>
              <a:rPr lang="es-MX" sz="2000" b="1" dirty="0">
                <a:solidFill>
                  <a:srgbClr val="CC3300"/>
                </a:solidFill>
              </a:rPr>
              <a:t>AÑOS SIG. HASTA AGOTARLA</a:t>
            </a:r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4643438" y="5085184"/>
            <a:ext cx="3528962" cy="1071562"/>
          </a:xfrm>
          <a:prstGeom prst="snip2DiagRect">
            <a:avLst/>
          </a:prstGeom>
          <a:solidFill>
            <a:srgbClr val="FFEFBD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rgbClr val="CC6600"/>
                </a:solidFill>
              </a:rPr>
              <a:t>ACTUALIZACIÓN </a:t>
            </a:r>
          </a:p>
          <a:p>
            <a:pPr algn="ctr">
              <a:defRPr/>
            </a:pPr>
            <a:endParaRPr lang="es-MX" sz="2000" b="1" dirty="0">
              <a:solidFill>
                <a:srgbClr val="CC6600"/>
              </a:solidFill>
            </a:endParaRPr>
          </a:p>
          <a:p>
            <a:pPr algn="ctr">
              <a:defRPr/>
            </a:pPr>
            <a:r>
              <a:rPr lang="es-MX" sz="2000" b="1" dirty="0">
                <a:solidFill>
                  <a:srgbClr val="CC6600"/>
                </a:solidFill>
              </a:rPr>
              <a:t> PÉRDIDA FISCAL </a:t>
            </a:r>
            <a:r>
              <a:rPr lang="es-MX" sz="2000" b="1" dirty="0" smtClean="0">
                <a:solidFill>
                  <a:srgbClr val="CC6600"/>
                </a:solidFill>
              </a:rPr>
              <a:t> </a:t>
            </a:r>
            <a:r>
              <a:rPr lang="es-MX" sz="2000" b="1" dirty="0" smtClean="0">
                <a:solidFill>
                  <a:srgbClr val="0000FF"/>
                </a:solidFill>
              </a:rPr>
              <a:t>X  </a:t>
            </a:r>
            <a:r>
              <a:rPr lang="es-MX" sz="2000" b="1" dirty="0" smtClean="0">
                <a:solidFill>
                  <a:srgbClr val="CC6600"/>
                </a:solidFill>
              </a:rPr>
              <a:t>F.A</a:t>
            </a:r>
            <a:r>
              <a:rPr lang="es-MX" sz="2000" b="1" dirty="0">
                <a:solidFill>
                  <a:srgbClr val="CC66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684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0070C0"/>
                </a:solidFill>
              </a:rPr>
              <a:t>GUION </a:t>
            </a:r>
            <a:r>
              <a:rPr lang="es-MX" dirty="0" smtClean="0">
                <a:solidFill>
                  <a:srgbClr val="0070C0"/>
                </a:solidFill>
              </a:rPr>
              <a:t>EXPLICATIVO</a:t>
            </a:r>
            <a:endParaRPr lang="es-MX" dirty="0">
              <a:solidFill>
                <a:srgbClr val="0070C0"/>
              </a:solidFill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124628"/>
              </p:ext>
            </p:extLst>
          </p:nvPr>
        </p:nvGraphicFramePr>
        <p:xfrm>
          <a:off x="755576" y="1052736"/>
          <a:ext cx="7704856" cy="4937757"/>
        </p:xfrm>
        <a:graphic>
          <a:graphicData uri="http://schemas.openxmlformats.org/drawingml/2006/table">
            <a:tbl>
              <a:tblPr firstRow="1" bandRow="1"/>
              <a:tblGrid>
                <a:gridCol w="6480720"/>
                <a:gridCol w="1224136"/>
              </a:tblGrid>
              <a:tr h="487680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CAPITULO II UBICACIÓN EN LEY DEL IRS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SUJETOS</a:t>
                      </a:r>
                      <a:r>
                        <a:rPr lang="es-MX" sz="2400" b="1" baseline="0" dirty="0" smtClean="0">
                          <a:solidFill>
                            <a:srgbClr val="0070C0"/>
                          </a:solidFill>
                        </a:rPr>
                        <a:t> DEL IMPUESTO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INGRESOS ACUMULABLES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9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MOMENTO DE ACUMULACION DEL INGRESO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19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DEDUCCIONES AUTORIZADAS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REQUISITOS DE LAS DEDUCCIONES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26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PAGOS PROVISIONALES MENSUALES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33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PERCEPCIÓN ESPORÁDICA DE HONORARIOS  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CALCULO DEL IMPUESTO DEL EJERCICI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37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BIBLIOGRAFIA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smtClean="0">
                          <a:solidFill>
                            <a:srgbClr val="0070C0"/>
                          </a:solidFill>
                        </a:rPr>
                        <a:t>43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 marT="60960" marB="609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0300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1022920" y="214313"/>
            <a:ext cx="8229600" cy="3000375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MX" sz="2000" b="1" dirty="0" smtClean="0">
                <a:solidFill>
                  <a:srgbClr val="C00000"/>
                </a:solidFill>
              </a:rPr>
              <a:t>Primera </a:t>
            </a:r>
          </a:p>
          <a:p>
            <a:pPr>
              <a:buFontTx/>
              <a:buNone/>
            </a:pPr>
            <a:endParaRPr lang="es-MX" sz="2000" dirty="0" smtClean="0"/>
          </a:p>
          <a:p>
            <a:pPr>
              <a:buFontTx/>
              <a:buNone/>
            </a:pPr>
            <a:r>
              <a:rPr lang="es-MX" sz="2000" dirty="0" smtClean="0">
                <a:solidFill>
                  <a:srgbClr val="CC3300"/>
                </a:solidFill>
              </a:rPr>
              <a:t>F.A. = </a:t>
            </a:r>
            <a:r>
              <a:rPr lang="es-MX" sz="2000" u="sng" dirty="0" smtClean="0">
                <a:solidFill>
                  <a:srgbClr val="CC3300"/>
                </a:solidFill>
              </a:rPr>
              <a:t>I.N.P.C. </a:t>
            </a:r>
            <a:r>
              <a:rPr lang="es-MX" sz="1800" u="sng" dirty="0" smtClean="0">
                <a:solidFill>
                  <a:srgbClr val="CC3300"/>
                </a:solidFill>
              </a:rPr>
              <a:t>del último mes del ejercicio en que ocurrió la pérdida</a:t>
            </a:r>
          </a:p>
          <a:p>
            <a:pPr>
              <a:buFontTx/>
              <a:buNone/>
            </a:pPr>
            <a:r>
              <a:rPr lang="es-MX" sz="1800" dirty="0" smtClean="0">
                <a:solidFill>
                  <a:srgbClr val="CC3300"/>
                </a:solidFill>
              </a:rPr>
              <a:t>            I.N.P.C. del primer mes de la segunda mitad </a:t>
            </a:r>
            <a:r>
              <a:rPr lang="es-MX" sz="1400" dirty="0" smtClean="0">
                <a:solidFill>
                  <a:srgbClr val="CC3300"/>
                </a:solidFill>
              </a:rPr>
              <a:t>del ejercicio en que ocurrió la pérdida</a:t>
            </a:r>
          </a:p>
          <a:p>
            <a:pPr>
              <a:buFontTx/>
              <a:buNone/>
            </a:pPr>
            <a:endParaRPr lang="es-MX" sz="800" dirty="0" smtClean="0">
              <a:solidFill>
                <a:srgbClr val="CC3300"/>
              </a:solidFill>
            </a:endParaRPr>
          </a:p>
          <a:p>
            <a:pPr>
              <a:buFontTx/>
              <a:buNone/>
            </a:pPr>
            <a:r>
              <a:rPr lang="es-MX" sz="2000" b="1" dirty="0" smtClean="0">
                <a:solidFill>
                  <a:srgbClr val="FF0000"/>
                </a:solidFill>
              </a:rPr>
              <a:t>Segunda</a:t>
            </a:r>
          </a:p>
          <a:p>
            <a:pPr>
              <a:buFontTx/>
              <a:buNone/>
            </a:pPr>
            <a:endParaRPr lang="es-MX" sz="800" dirty="0" smtClean="0">
              <a:solidFill>
                <a:srgbClr val="CC3300"/>
              </a:solidFill>
            </a:endParaRPr>
          </a:p>
          <a:p>
            <a:pPr>
              <a:buFontTx/>
              <a:buNone/>
            </a:pPr>
            <a:r>
              <a:rPr lang="es-MX" sz="2400" dirty="0" smtClean="0">
                <a:solidFill>
                  <a:srgbClr val="CC3300"/>
                </a:solidFill>
              </a:rPr>
              <a:t>F.A. = </a:t>
            </a:r>
            <a:r>
              <a:rPr lang="es-MX" sz="2400" u="sng" dirty="0" smtClean="0">
                <a:solidFill>
                  <a:srgbClr val="CC3300"/>
                </a:solidFill>
              </a:rPr>
              <a:t>I.N.P.C. </a:t>
            </a:r>
            <a:r>
              <a:rPr lang="es-MX" sz="1800" u="sng" dirty="0" smtClean="0">
                <a:solidFill>
                  <a:srgbClr val="CC3300"/>
                </a:solidFill>
              </a:rPr>
              <a:t>del último mes de la primera mitad del </a:t>
            </a:r>
            <a:r>
              <a:rPr lang="es-MX" sz="1200" u="sng" dirty="0" smtClean="0">
                <a:solidFill>
                  <a:srgbClr val="CC3300"/>
                </a:solidFill>
              </a:rPr>
              <a:t>ejercicio en que se aplicará</a:t>
            </a:r>
          </a:p>
          <a:p>
            <a:pPr>
              <a:buFontTx/>
              <a:buNone/>
            </a:pPr>
            <a:r>
              <a:rPr lang="es-MX" sz="1800" dirty="0" smtClean="0">
                <a:solidFill>
                  <a:srgbClr val="CC3300"/>
                </a:solidFill>
              </a:rPr>
              <a:t>              I.N.P.C. del mes en que se  actualizo por última vez</a:t>
            </a:r>
            <a:endParaRPr lang="es-MX" sz="2000" dirty="0" smtClean="0">
              <a:solidFill>
                <a:srgbClr val="CC3300"/>
              </a:solidFill>
            </a:endParaRPr>
          </a:p>
        </p:txBody>
      </p:sp>
      <p:sp>
        <p:nvSpPr>
          <p:cNvPr id="19459" name="3 Rectángulo"/>
          <p:cNvSpPr>
            <a:spLocks noChangeArrowheads="1"/>
          </p:cNvSpPr>
          <p:nvPr/>
        </p:nvSpPr>
        <p:spPr bwMode="auto">
          <a:xfrm>
            <a:off x="500063" y="3714750"/>
            <a:ext cx="821531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1" dirty="0">
                <a:solidFill>
                  <a:srgbClr val="996633"/>
                </a:solidFill>
              </a:rPr>
              <a:t>EJEMPLO:  LA PÉRDIDA OCURRIO EN </a:t>
            </a:r>
            <a:r>
              <a:rPr lang="es-MX" b="1" dirty="0" smtClean="0">
                <a:solidFill>
                  <a:srgbClr val="996633"/>
                </a:solidFill>
                <a:latin typeface="Arial" pitchFamily="34" charset="0"/>
                <a:cs typeface="Arial" pitchFamily="34" charset="0"/>
              </a:rPr>
              <a:t>2015 </a:t>
            </a:r>
            <a:r>
              <a:rPr lang="es-MX" b="1" dirty="0">
                <a:solidFill>
                  <a:srgbClr val="996633"/>
                </a:solidFill>
              </a:rPr>
              <a:t>Y SE APLICARA EN </a:t>
            </a:r>
            <a:r>
              <a:rPr lang="es-MX" b="1" dirty="0" smtClean="0">
                <a:solidFill>
                  <a:srgbClr val="996633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es-MX" b="1" dirty="0">
              <a:solidFill>
                <a:srgbClr val="996633"/>
              </a:solidFill>
              <a:latin typeface="Arial" pitchFamily="34" charset="0"/>
              <a:cs typeface="Arial" pitchFamily="34" charset="0"/>
            </a:endParaRPr>
          </a:p>
          <a:p>
            <a:endParaRPr lang="es-MX" dirty="0"/>
          </a:p>
          <a:p>
            <a:pPr algn="ctr"/>
            <a:r>
              <a:rPr lang="es-MX" b="1" dirty="0">
                <a:solidFill>
                  <a:srgbClr val="C00000"/>
                </a:solidFill>
              </a:rPr>
              <a:t>PRIMERA:</a:t>
            </a:r>
            <a:r>
              <a:rPr lang="es-MX" dirty="0"/>
              <a:t/>
            </a:r>
            <a:br>
              <a:rPr lang="es-MX" dirty="0"/>
            </a:br>
            <a:r>
              <a:rPr lang="es-MX" b="1" u="sng" dirty="0">
                <a:solidFill>
                  <a:srgbClr val="00B050"/>
                </a:solidFill>
              </a:rPr>
              <a:t>I.N.P.C. DICIEMBRE </a:t>
            </a:r>
            <a:r>
              <a:rPr lang="es-MX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es-MX" b="1" u="sng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b="1" dirty="0">
                <a:solidFill>
                  <a:srgbClr val="00B050"/>
                </a:solidFill>
              </a:rPr>
              <a:t>I.N.P.C. JULIO </a:t>
            </a:r>
            <a:r>
              <a:rPr lang="es-MX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es-MX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/>
          </a:p>
          <a:p>
            <a:pPr algn="ctr"/>
            <a:r>
              <a:rPr lang="es-MX" b="1" dirty="0">
                <a:solidFill>
                  <a:srgbClr val="7030A0"/>
                </a:solidFill>
              </a:rPr>
              <a:t>SEGUNDA:</a:t>
            </a:r>
          </a:p>
          <a:p>
            <a:pPr algn="ctr"/>
            <a:r>
              <a:rPr lang="es-MX" b="1" u="sng" dirty="0">
                <a:solidFill>
                  <a:srgbClr val="FF33CC"/>
                </a:solidFill>
              </a:rPr>
              <a:t>I. N. P. C.   JUNIO   </a:t>
            </a:r>
            <a:r>
              <a:rPr lang="es-MX" b="1" u="sng" dirty="0" smtClean="0">
                <a:solidFill>
                  <a:srgbClr val="FF33CC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es-MX" b="1" u="sng" dirty="0">
              <a:solidFill>
                <a:srgbClr val="FF33C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b="1" dirty="0">
                <a:solidFill>
                  <a:srgbClr val="FF33CC"/>
                </a:solidFill>
              </a:rPr>
              <a:t>I.N.P.C. DICIEMBRE  </a:t>
            </a:r>
            <a:r>
              <a:rPr lang="es-MX" b="1" dirty="0" smtClean="0">
                <a:solidFill>
                  <a:srgbClr val="FF33CC"/>
                </a:solidFill>
                <a:latin typeface="+mj-lt"/>
              </a:rPr>
              <a:t>15</a:t>
            </a:r>
            <a:endParaRPr lang="es-MX" b="1" dirty="0">
              <a:solidFill>
                <a:srgbClr val="FF33CC"/>
              </a:solidFill>
              <a:latin typeface="+mj-lt"/>
              <a:cs typeface="Arial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00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rgbClr val="800000"/>
                </a:solidFill>
              </a:rPr>
              <a:t>PARA LOS EFECTOS DE ESTE PARRAFO</a:t>
            </a:r>
            <a:endParaRPr lang="es-ES" sz="2800" b="1" dirty="0">
              <a:solidFill>
                <a:srgbClr val="80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b="1" dirty="0" smtClean="0">
                <a:solidFill>
                  <a:srgbClr val="FF6600"/>
                </a:solidFill>
              </a:rPr>
              <a:t>CUANDO SEA IMPAR EL NÚMERO DE MESES DEL</a:t>
            </a:r>
          </a:p>
          <a:p>
            <a:pPr>
              <a:buNone/>
            </a:pPr>
            <a:r>
              <a:rPr lang="es-ES" b="1" dirty="0" smtClean="0">
                <a:solidFill>
                  <a:srgbClr val="FF6600"/>
                </a:solidFill>
              </a:rPr>
              <a:t> EJERCICIO EN QUE OCURIÓ LA PÉRDIDA</a:t>
            </a:r>
          </a:p>
          <a:p>
            <a:pPr>
              <a:buNone/>
            </a:pPr>
            <a:r>
              <a:rPr lang="es-ES" b="1" dirty="0" smtClean="0">
                <a:solidFill>
                  <a:srgbClr val="FF6600"/>
                </a:solidFill>
              </a:rPr>
              <a:t> FISCAL, SE CONSIDERARÁ COMO </a:t>
            </a:r>
            <a:r>
              <a:rPr lang="es-ES" b="1" dirty="0" smtClean="0">
                <a:solidFill>
                  <a:srgbClr val="0000FF"/>
                </a:solidFill>
              </a:rPr>
              <a:t>PRIMER MES DE</a:t>
            </a:r>
          </a:p>
          <a:p>
            <a:pPr>
              <a:buNone/>
            </a:pPr>
            <a:r>
              <a:rPr lang="es-ES" b="1" dirty="0" smtClean="0">
                <a:solidFill>
                  <a:srgbClr val="0000FF"/>
                </a:solidFill>
              </a:rPr>
              <a:t> LA  SEGUNDA MITAD,</a:t>
            </a:r>
            <a:r>
              <a:rPr lang="es-ES" b="1" dirty="0" smtClean="0">
                <a:solidFill>
                  <a:srgbClr val="FF6600"/>
                </a:solidFill>
              </a:rPr>
              <a:t> EL MES INMEDIATO</a:t>
            </a:r>
          </a:p>
          <a:p>
            <a:pPr>
              <a:buNone/>
            </a:pPr>
            <a:r>
              <a:rPr lang="es-ES" b="1" dirty="0" smtClean="0">
                <a:solidFill>
                  <a:srgbClr val="FF6600"/>
                </a:solidFill>
              </a:rPr>
              <a:t>POSTERIOR AL QUE CORRESPONDA LA MITAD </a:t>
            </a:r>
          </a:p>
          <a:p>
            <a:pPr>
              <a:buNone/>
            </a:pPr>
            <a:r>
              <a:rPr lang="es-ES" b="1" dirty="0" smtClean="0">
                <a:solidFill>
                  <a:srgbClr val="FF6600"/>
                </a:solidFill>
              </a:rPr>
              <a:t>DEL EJERCICIO</a:t>
            </a:r>
          </a:p>
          <a:p>
            <a:pPr algn="ctr">
              <a:buNone/>
            </a:pPr>
            <a:r>
              <a:rPr lang="es-ES" b="1" dirty="0" smtClean="0">
                <a:solidFill>
                  <a:srgbClr val="800000"/>
                </a:solidFill>
              </a:rPr>
              <a:t>EJEMPLO</a:t>
            </a:r>
          </a:p>
          <a:p>
            <a:pPr algn="ctr">
              <a:buNone/>
            </a:pPr>
            <a:r>
              <a:rPr lang="es-ES" b="1" dirty="0" smtClean="0">
                <a:solidFill>
                  <a:srgbClr val="800000"/>
                </a:solidFill>
              </a:rPr>
              <a:t>EJERCICIO INICIADO EN ABRIL DE </a:t>
            </a:r>
            <a:r>
              <a:rPr lang="es-ES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2016</a:t>
            </a:r>
          </a:p>
          <a:p>
            <a:pPr algn="ctr">
              <a:buNone/>
            </a:pPr>
            <a:r>
              <a:rPr lang="es-ES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¿Cuáles serían los meses?</a:t>
            </a:r>
            <a:endParaRPr lang="es-ES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79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dirty="0" smtClean="0">
                <a:solidFill>
                  <a:srgbClr val="800000"/>
                </a:solidFill>
              </a:rPr>
              <a:t>EJEMPLO</a:t>
            </a:r>
            <a:endParaRPr lang="es-ES" sz="3200" dirty="0">
              <a:solidFill>
                <a:srgbClr val="80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</a:t>
            </a:r>
            <a:r>
              <a:rPr lang="es-ES" dirty="0" smtClean="0">
                <a:solidFill>
                  <a:srgbClr val="FF00FF"/>
                </a:solidFill>
              </a:rPr>
              <a:t>ABR. MAY.  JUN.  JUL.  AGO.  SEPT.  OCT.  NOV.  DIC.</a:t>
            </a:r>
          </a:p>
          <a:p>
            <a:pPr>
              <a:buNone/>
            </a:pPr>
            <a:endParaRPr lang="es-ES" sz="800" dirty="0" smtClean="0"/>
          </a:p>
          <a:p>
            <a:pPr>
              <a:buNone/>
            </a:pPr>
            <a:r>
              <a:rPr lang="es-ES" dirty="0" smtClean="0"/>
              <a:t>					  				  15</a:t>
            </a:r>
          </a:p>
          <a:p>
            <a:pPr>
              <a:buNone/>
            </a:pPr>
            <a:endParaRPr lang="es-ES" dirty="0" smtClean="0"/>
          </a:p>
          <a:p>
            <a:pPr algn="ctr">
              <a:buNone/>
            </a:pPr>
            <a:r>
              <a:rPr lang="es-ES" dirty="0" smtClean="0">
                <a:latin typeface="Arial Black" pitchFamily="34" charset="0"/>
              </a:rPr>
              <a:t>9/2 = 4.5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			</a:t>
            </a:r>
            <a:r>
              <a:rPr lang="es-ES" u="sng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INPC DICIEMBRE 2016</a:t>
            </a:r>
          </a:p>
          <a:p>
            <a:pPr>
              <a:buNone/>
            </a:pPr>
            <a:r>
              <a:rPr lang="es-ES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			INPC Septiembre 2016</a:t>
            </a:r>
            <a:endParaRPr lang="es-ES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286248" y="1857364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curvada hacia abajo"/>
          <p:cNvSpPr/>
          <p:nvPr/>
        </p:nvSpPr>
        <p:spPr>
          <a:xfrm>
            <a:off x="4429124" y="1785926"/>
            <a:ext cx="934964" cy="64294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rot="5400000">
            <a:off x="4321967" y="3036091"/>
            <a:ext cx="357190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69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5536" y="1372909"/>
            <a:ext cx="8229600" cy="4840400"/>
          </a:xfrm>
        </p:spPr>
        <p:txBody>
          <a:bodyPr/>
          <a:lstStyle/>
          <a:p>
            <a:r>
              <a:rPr lang="es-MX" sz="1800" dirty="0" smtClean="0">
                <a:solidFill>
                  <a:srgbClr val="CC0099"/>
                </a:solidFill>
              </a:rPr>
              <a:t>1.- LEY DEL IMPUESTO SOBRE LA RENTA Y SU REGLAMENTO  </a:t>
            </a:r>
          </a:p>
          <a:p>
            <a:r>
              <a:rPr lang="es-MX" sz="1800" dirty="0">
                <a:solidFill>
                  <a:srgbClr val="CC0099"/>
                </a:solidFill>
              </a:rPr>
              <a:t> </a:t>
            </a:r>
            <a:r>
              <a:rPr lang="es-MX" sz="1800" dirty="0" smtClean="0">
                <a:solidFill>
                  <a:srgbClr val="CC0099"/>
                </a:solidFill>
              </a:rPr>
              <a:t>    EDICION VIGENTE</a:t>
            </a:r>
          </a:p>
          <a:p>
            <a:r>
              <a:rPr lang="es-MX" sz="1800" dirty="0" smtClean="0">
                <a:solidFill>
                  <a:srgbClr val="CC0099"/>
                </a:solidFill>
              </a:rPr>
              <a:t>2.- RESOLUCIÓN MISCELANIA ANUAL</a:t>
            </a:r>
          </a:p>
          <a:p>
            <a:r>
              <a:rPr lang="es-MX" sz="1800" dirty="0" smtClean="0">
                <a:solidFill>
                  <a:srgbClr val="CC0099"/>
                </a:solidFill>
              </a:rPr>
              <a:t>3.- LEY DEL IMPUESTO AL VALOR AGREGADO Y SU REGLAMENTO</a:t>
            </a:r>
          </a:p>
          <a:p>
            <a:r>
              <a:rPr lang="es-MX" sz="1800" dirty="0" smtClean="0">
                <a:solidFill>
                  <a:srgbClr val="CC0099"/>
                </a:solidFill>
              </a:rPr>
              <a:t>4.- CODIGO FISCAL DE LA FEDERACIÓN Y SU REGLAMENTO</a:t>
            </a:r>
          </a:p>
          <a:p>
            <a:r>
              <a:rPr lang="es-MX" sz="1800" dirty="0" smtClean="0">
                <a:solidFill>
                  <a:srgbClr val="CC0099"/>
                </a:solidFill>
              </a:rPr>
              <a:t>5.- LEY FEDERAL DEL TRABAJO</a:t>
            </a:r>
          </a:p>
          <a:p>
            <a:r>
              <a:rPr lang="es-MX" sz="1800" dirty="0" smtClean="0">
                <a:solidFill>
                  <a:srgbClr val="CC0099"/>
                </a:solidFill>
              </a:rPr>
              <a:t>6.- ESTUDIO PRACTICO DEL IMPUESTO SOBRE LA RENTA PARA PERSONAS FÍSICAS.- CORRAL MORENO DAVID ED. ISEF</a:t>
            </a:r>
          </a:p>
          <a:p>
            <a:r>
              <a:rPr lang="es-MX" sz="1800" dirty="0" smtClean="0">
                <a:solidFill>
                  <a:srgbClr val="CC0099"/>
                </a:solidFill>
              </a:rPr>
              <a:t>7.- APLICACIÓN PRACTICA SOBRE TEMAS FISCALES.- ALFONSO PEREZ REGUERA ED. DOSOFISCAL</a:t>
            </a:r>
          </a:p>
          <a:p>
            <a:r>
              <a:rPr lang="es-MX" sz="1800" dirty="0">
                <a:solidFill>
                  <a:srgbClr val="CC0099"/>
                </a:solidFill>
              </a:rPr>
              <a:t>8</a:t>
            </a:r>
            <a:r>
              <a:rPr lang="es-MX" sz="1800" dirty="0" smtClean="0">
                <a:solidFill>
                  <a:srgbClr val="CC0099"/>
                </a:solidFill>
              </a:rPr>
              <a:t>.- MANUAL PARA EL CONTROL INTEGRAL DE LAS NOMINAS.- PÉREZ CHACEZ.- EDITORES UNIDOS </a:t>
            </a:r>
            <a:endParaRPr lang="es-MX" sz="1800" dirty="0">
              <a:solidFill>
                <a:srgbClr val="CC0099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5" y="495253"/>
            <a:ext cx="16514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>
                <a:solidFill>
                  <a:srgbClr val="CC0099"/>
                </a:solidFill>
              </a:rPr>
              <a:t>BIBLIOGRAFIA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20152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21934" y="1340768"/>
            <a:ext cx="5308866" cy="1515533"/>
          </a:xfrm>
        </p:spPr>
        <p:txBody>
          <a:bodyPr>
            <a:normAutofit fontScale="90000"/>
          </a:bodyPr>
          <a:lstStyle/>
          <a:p>
            <a:r>
              <a:rPr lang="es-MX" sz="6000" dirty="0" smtClean="0">
                <a:solidFill>
                  <a:srgbClr val="0000FF"/>
                </a:solidFill>
              </a:rPr>
              <a:t>CAPITULO </a:t>
            </a:r>
            <a:r>
              <a:rPr lang="es-MX" sz="6000" dirty="0" smtClean="0">
                <a:solidFill>
                  <a:srgbClr val="0000FF"/>
                </a:solidFill>
              </a:rPr>
              <a:t>II</a:t>
            </a:r>
            <a:br>
              <a:rPr lang="es-MX" sz="6000" dirty="0" smtClean="0">
                <a:solidFill>
                  <a:srgbClr val="0000FF"/>
                </a:solidFill>
              </a:rPr>
            </a:br>
            <a:r>
              <a:rPr lang="es-MX" sz="6000" dirty="0" smtClean="0">
                <a:solidFill>
                  <a:srgbClr val="0000FF"/>
                </a:solidFill>
              </a:rPr>
              <a:t>LEY DEL ISR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467930"/>
            <a:ext cx="7854696" cy="312942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0000FF"/>
                </a:solidFill>
              </a:rPr>
              <a:t>INGRESO POR </a:t>
            </a:r>
            <a:r>
              <a:rPr lang="es-MX" sz="2800" b="1" dirty="0" smtClean="0">
                <a:solidFill>
                  <a:srgbClr val="CC0099"/>
                </a:solidFill>
              </a:rPr>
              <a:t>ACTIVIDADES     </a:t>
            </a:r>
          </a:p>
          <a:p>
            <a:pPr algn="ctr"/>
            <a:r>
              <a:rPr lang="es-MX" sz="2800" b="1" dirty="0">
                <a:solidFill>
                  <a:srgbClr val="CC0099"/>
                </a:solidFill>
              </a:rPr>
              <a:t> </a:t>
            </a:r>
            <a:r>
              <a:rPr lang="es-MX" sz="2800" b="1" dirty="0" smtClean="0">
                <a:solidFill>
                  <a:srgbClr val="CC0099"/>
                </a:solidFill>
              </a:rPr>
              <a:t> EMPRESARIALES Y PROFESIONALES</a:t>
            </a:r>
            <a:r>
              <a:rPr lang="es-MX" sz="2800" b="1" dirty="0" smtClean="0">
                <a:solidFill>
                  <a:srgbClr val="0000FF"/>
                </a:solidFill>
              </a:rPr>
              <a:t>       </a:t>
            </a:r>
          </a:p>
          <a:p>
            <a:pPr algn="ctr"/>
            <a:endParaRPr lang="es-MX" sz="2000" b="1" dirty="0" smtClean="0">
              <a:solidFill>
                <a:srgbClr val="0000FF"/>
              </a:solidFill>
            </a:endParaRPr>
          </a:p>
          <a:p>
            <a:pPr algn="ctr"/>
            <a:r>
              <a:rPr lang="es-MX" sz="2000" b="1" dirty="0" smtClean="0">
                <a:solidFill>
                  <a:srgbClr val="0000FF"/>
                </a:solidFill>
              </a:rPr>
              <a:t>ART. </a:t>
            </a:r>
            <a:r>
              <a:rPr lang="es-MX" sz="2000" b="1" dirty="0" smtClean="0">
                <a:solidFill>
                  <a:srgbClr val="0000FF"/>
                </a:solidFill>
                <a:latin typeface="Arial Black" pitchFamily="34" charset="0"/>
              </a:rPr>
              <a:t>100 a 110</a:t>
            </a:r>
          </a:p>
        </p:txBody>
      </p:sp>
    </p:spTree>
    <p:extLst>
      <p:ext uri="{BB962C8B-B14F-4D97-AF65-F5344CB8AC3E}">
        <p14:creationId xmlns:p14="http://schemas.microsoft.com/office/powerpoint/2010/main" val="37960255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04205" y="4365104"/>
            <a:ext cx="2987675" cy="1357330"/>
          </a:xfrm>
          <a:prstGeom prst="rect">
            <a:avLst/>
          </a:prstGeom>
          <a:solidFill>
            <a:srgbClr val="CCFFFF"/>
          </a:solidFill>
          <a:ln w="9525">
            <a:solidFill>
              <a:srgbClr val="33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000" b="1" dirty="0">
                <a:solidFill>
                  <a:srgbClr val="336600"/>
                </a:solidFill>
              </a:rPr>
              <a:t>SECCIÓN I</a:t>
            </a:r>
            <a:br>
              <a:rPr lang="es-ES" sz="2000" b="1" dirty="0">
                <a:solidFill>
                  <a:srgbClr val="336600"/>
                </a:solidFill>
              </a:rPr>
            </a:br>
            <a:r>
              <a:rPr lang="es-ES" sz="2000" b="1" dirty="0">
                <a:solidFill>
                  <a:srgbClr val="CC3300"/>
                </a:solidFill>
              </a:rPr>
              <a:t>P.F. CON  ACTIVIDADES </a:t>
            </a:r>
          </a:p>
          <a:p>
            <a:pPr algn="ctr"/>
            <a:r>
              <a:rPr lang="es-ES" sz="2000" b="1" dirty="0">
                <a:solidFill>
                  <a:srgbClr val="CC3300"/>
                </a:solidFill>
              </a:rPr>
              <a:t>EMPRESARIALES Y </a:t>
            </a:r>
          </a:p>
          <a:p>
            <a:pPr algn="ctr"/>
            <a:r>
              <a:rPr lang="es-ES" sz="2000" b="1" dirty="0">
                <a:solidFill>
                  <a:srgbClr val="CC3300"/>
                </a:solidFill>
              </a:rPr>
              <a:t> PROFESIONALES</a:t>
            </a:r>
            <a:r>
              <a:rPr lang="es-ES" sz="2000" dirty="0">
                <a:solidFill>
                  <a:srgbClr val="CC3300"/>
                </a:solidFill>
              </a:rPr>
              <a:t> 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156176" y="3645024"/>
            <a:ext cx="2735262" cy="1357326"/>
          </a:xfrm>
          <a:prstGeom prst="rect">
            <a:avLst/>
          </a:prstGeom>
          <a:solidFill>
            <a:srgbClr val="CCFFFF"/>
          </a:solidFill>
          <a:ln w="9525">
            <a:solidFill>
              <a:srgbClr val="33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000" b="1" dirty="0">
                <a:solidFill>
                  <a:srgbClr val="336600"/>
                </a:solidFill>
              </a:rPr>
              <a:t>SECCIÓN </a:t>
            </a:r>
            <a:r>
              <a:rPr lang="es-ES" sz="2000" b="1" dirty="0" smtClean="0">
                <a:solidFill>
                  <a:srgbClr val="336600"/>
                </a:solidFill>
              </a:rPr>
              <a:t>II</a:t>
            </a:r>
            <a:r>
              <a:rPr lang="es-ES" sz="2000" b="1" dirty="0">
                <a:solidFill>
                  <a:srgbClr val="336600"/>
                </a:solidFill>
              </a:rPr>
              <a:t/>
            </a:r>
            <a:br>
              <a:rPr lang="es-ES" sz="2000" b="1" dirty="0">
                <a:solidFill>
                  <a:srgbClr val="336600"/>
                </a:solidFill>
              </a:rPr>
            </a:br>
            <a:r>
              <a:rPr lang="es-ES" sz="2000" b="1" dirty="0">
                <a:solidFill>
                  <a:srgbClr val="0033CC"/>
                </a:solidFill>
              </a:rPr>
              <a:t> </a:t>
            </a:r>
            <a:r>
              <a:rPr lang="es-ES" sz="2000" b="1" dirty="0">
                <a:solidFill>
                  <a:srgbClr val="CC3300"/>
                </a:solidFill>
              </a:rPr>
              <a:t>RÉGIMEN DE </a:t>
            </a:r>
            <a:endParaRPr lang="es-ES" sz="2000" b="1" dirty="0" smtClean="0">
              <a:solidFill>
                <a:srgbClr val="CC3300"/>
              </a:solidFill>
            </a:endParaRPr>
          </a:p>
          <a:p>
            <a:pPr algn="ctr"/>
            <a:r>
              <a:rPr lang="es-ES" sz="2000" b="1" dirty="0" smtClean="0">
                <a:solidFill>
                  <a:srgbClr val="CC3300"/>
                </a:solidFill>
              </a:rPr>
              <a:t>INCORPORACION</a:t>
            </a:r>
          </a:p>
          <a:p>
            <a:pPr algn="ctr"/>
            <a:r>
              <a:rPr lang="es-ES" sz="2000" b="1" dirty="0" smtClean="0">
                <a:solidFill>
                  <a:srgbClr val="CC3300"/>
                </a:solidFill>
              </a:rPr>
              <a:t> FISCAL</a:t>
            </a:r>
            <a:endParaRPr lang="es-ES" sz="2000" b="1" dirty="0">
              <a:solidFill>
                <a:srgbClr val="CC3300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3714744" y="1268760"/>
            <a:ext cx="3643315" cy="1714500"/>
          </a:xfrm>
          <a:prstGeom prst="ellipse">
            <a:avLst/>
          </a:prstGeom>
          <a:solidFill>
            <a:srgbClr val="9FFFFF"/>
          </a:solidFill>
          <a:ln>
            <a:solidFill>
              <a:srgbClr val="00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000" b="1" i="1" dirty="0">
                <a:solidFill>
                  <a:srgbClr val="FF3399"/>
                </a:solidFill>
              </a:rPr>
              <a:t>CAPÍTULO II</a:t>
            </a:r>
            <a:br>
              <a:rPr lang="es-ES" sz="2000" b="1" i="1" dirty="0">
                <a:solidFill>
                  <a:srgbClr val="FF3399"/>
                </a:solidFill>
              </a:rPr>
            </a:br>
            <a:r>
              <a:rPr lang="es-ES" sz="2000" b="1" dirty="0">
                <a:solidFill>
                  <a:srgbClr val="CC00FF"/>
                </a:solidFill>
              </a:rPr>
              <a:t>INGRESOS POR ACTIVIDADES EMPRESARIALES </a:t>
            </a:r>
            <a:r>
              <a:rPr lang="es-ES" sz="2000" b="1" dirty="0" smtClean="0">
                <a:solidFill>
                  <a:srgbClr val="CC00FF"/>
                </a:solidFill>
              </a:rPr>
              <a:t>Y  PROFESIONALES</a:t>
            </a:r>
            <a:endParaRPr lang="es-ES" sz="2000" dirty="0"/>
          </a:p>
        </p:txBody>
      </p:sp>
      <p:cxnSp>
        <p:nvCxnSpPr>
          <p:cNvPr id="24" name="23 Conector recto de flecha"/>
          <p:cNvCxnSpPr/>
          <p:nvPr/>
        </p:nvCxnSpPr>
        <p:spPr>
          <a:xfrm>
            <a:off x="2357414" y="2348880"/>
            <a:ext cx="8" cy="1999686"/>
          </a:xfrm>
          <a:prstGeom prst="straightConnector1">
            <a:avLst/>
          </a:prstGeom>
          <a:ln w="76200">
            <a:solidFill>
              <a:srgbClr val="0066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rot="5400000">
            <a:off x="7192647" y="3006021"/>
            <a:ext cx="1322645" cy="8363"/>
          </a:xfrm>
          <a:prstGeom prst="straightConnector1">
            <a:avLst/>
          </a:prstGeom>
          <a:ln w="76200">
            <a:solidFill>
              <a:srgbClr val="0066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954893" y="5877272"/>
            <a:ext cx="1888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FF00FF"/>
                </a:solidFill>
                <a:latin typeface="Arial Black" pitchFamily="34" charset="0"/>
              </a:rPr>
              <a:t>Art. </a:t>
            </a:r>
            <a:r>
              <a:rPr lang="es-ES" b="1" dirty="0" smtClean="0">
                <a:solidFill>
                  <a:srgbClr val="FF00FF"/>
                </a:solidFill>
                <a:latin typeface="Arial Black" pitchFamily="34" charset="0"/>
              </a:rPr>
              <a:t>100 a110</a:t>
            </a:r>
            <a:endParaRPr lang="es-ES" b="1" dirty="0">
              <a:solidFill>
                <a:srgbClr val="FF00FF"/>
              </a:solidFill>
              <a:latin typeface="Arial Black" pitchFamily="34" charset="0"/>
            </a:endParaRPr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auto">
          <a:xfrm>
            <a:off x="6804248" y="5229200"/>
            <a:ext cx="19658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FF00FF"/>
                </a:solidFill>
                <a:latin typeface="Arial Black" pitchFamily="34" charset="0"/>
              </a:rPr>
              <a:t>Art. </a:t>
            </a:r>
            <a:r>
              <a:rPr lang="es-ES" b="1" dirty="0" smtClean="0">
                <a:solidFill>
                  <a:srgbClr val="FF00FF"/>
                </a:solidFill>
                <a:latin typeface="Arial Black" pitchFamily="34" charset="0"/>
              </a:rPr>
              <a:t>111 a 113</a:t>
            </a:r>
            <a:endParaRPr lang="es-ES" b="1" dirty="0">
              <a:solidFill>
                <a:srgbClr val="FF00FF"/>
              </a:solidFill>
              <a:latin typeface="Arial Black" pitchFamily="34" charset="0"/>
            </a:endParaRPr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6804248" y="1052736"/>
            <a:ext cx="19658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  <a:latin typeface="Arial Black" pitchFamily="34" charset="0"/>
              </a:rPr>
              <a:t>Art. </a:t>
            </a:r>
            <a:r>
              <a:rPr lang="es-ES" b="1" dirty="0" smtClean="0">
                <a:solidFill>
                  <a:srgbClr val="C00000"/>
                </a:solidFill>
                <a:latin typeface="Arial Black" pitchFamily="34" charset="0"/>
              </a:rPr>
              <a:t>100 a 113</a:t>
            </a:r>
            <a:endParaRPr lang="es-E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2357417" y="2348880"/>
            <a:ext cx="1357327" cy="0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H="1" flipV="1">
            <a:off x="7358059" y="2348880"/>
            <a:ext cx="500089" cy="1588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86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4" grpId="0" animBg="1"/>
      <p:bldP spid="14" grpId="0" animBg="1"/>
      <p:bldP spid="15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400" b="1" dirty="0" smtClean="0">
                <a:solidFill>
                  <a:srgbClr val="0000FF"/>
                </a:solidFill>
              </a:rPr>
              <a:t/>
            </a:r>
            <a:br>
              <a:rPr lang="es-MX" sz="2400" b="1" dirty="0" smtClean="0">
                <a:solidFill>
                  <a:srgbClr val="0000FF"/>
                </a:solidFill>
              </a:rPr>
            </a:br>
            <a:endParaRPr lang="es-MX" sz="1800" b="1" dirty="0" smtClean="0">
              <a:solidFill>
                <a:srgbClr val="0000FF"/>
              </a:solidFill>
            </a:endParaRPr>
          </a:p>
        </p:txBody>
      </p:sp>
      <p:sp>
        <p:nvSpPr>
          <p:cNvPr id="4" name="3 Recortar rectángulo de esquina diagonal"/>
          <p:cNvSpPr>
            <a:spLocks noChangeArrowheads="1"/>
          </p:cNvSpPr>
          <p:nvPr/>
        </p:nvSpPr>
        <p:spPr bwMode="auto">
          <a:xfrm>
            <a:off x="5429256" y="928670"/>
            <a:ext cx="3214710" cy="714375"/>
          </a:xfrm>
          <a:custGeom>
            <a:avLst/>
            <a:gdLst>
              <a:gd name="T0" fmla="*/ 220888 w 3214710"/>
              <a:gd name="T1" fmla="*/ 4157830 h 571504"/>
              <a:gd name="T2" fmla="*/ 110444 w 3214710"/>
              <a:gd name="T3" fmla="*/ 8315661 h 571504"/>
              <a:gd name="T4" fmla="*/ 0 w 3214710"/>
              <a:gd name="T5" fmla="*/ 4157830 h 571504"/>
              <a:gd name="T6" fmla="*/ 110444 w 3214710"/>
              <a:gd name="T7" fmla="*/ 0 h 57150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47627 w 3214710"/>
              <a:gd name="T13" fmla="*/ 47626 h 571504"/>
              <a:gd name="T14" fmla="*/ 3167082 w 3214710"/>
              <a:gd name="T15" fmla="*/ 523878 h 5715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14710" h="571504">
                <a:moveTo>
                  <a:pt x="0" y="0"/>
                </a:moveTo>
                <a:lnTo>
                  <a:pt x="3119457" y="0"/>
                </a:lnTo>
                <a:lnTo>
                  <a:pt x="3214710" y="95253"/>
                </a:lnTo>
                <a:lnTo>
                  <a:pt x="3214710" y="571504"/>
                </a:lnTo>
                <a:lnTo>
                  <a:pt x="95253" y="571504"/>
                </a:lnTo>
                <a:lnTo>
                  <a:pt x="0" y="476251"/>
                </a:lnTo>
                <a:lnTo>
                  <a:pt x="0" y="0"/>
                </a:lnTo>
                <a:close/>
              </a:path>
            </a:pathLst>
          </a:custGeom>
          <a:solidFill>
            <a:srgbClr val="CCFFFF"/>
          </a:solidFill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2400" b="1" dirty="0">
                <a:solidFill>
                  <a:srgbClr val="CC0099"/>
                </a:solidFill>
              </a:rPr>
              <a:t>SUJETOS DEL </a:t>
            </a:r>
            <a:r>
              <a:rPr lang="es-MX" sz="2400" b="1" dirty="0" smtClean="0">
                <a:solidFill>
                  <a:srgbClr val="CC0099"/>
                </a:solidFill>
              </a:rPr>
              <a:t>IMPUESTO </a:t>
            </a:r>
            <a:r>
              <a:rPr lang="es-MX" sz="1600" b="1" dirty="0" smtClean="0">
                <a:solidFill>
                  <a:srgbClr val="CC0099"/>
                </a:solidFill>
                <a:latin typeface="Arial Black" pitchFamily="34" charset="0"/>
              </a:rPr>
              <a:t>ART. 100</a:t>
            </a:r>
            <a:endParaRPr lang="es-MX" sz="1600" b="1" dirty="0">
              <a:solidFill>
                <a:srgbClr val="CC0099"/>
              </a:solidFill>
              <a:latin typeface="Arial Black" pitchFamily="34" charset="0"/>
            </a:endParaRPr>
          </a:p>
        </p:txBody>
      </p:sp>
      <p:sp>
        <p:nvSpPr>
          <p:cNvPr id="5" name="4 Recortar rectángulo de esquina diagonal"/>
          <p:cNvSpPr>
            <a:spLocks noChangeArrowheads="1"/>
          </p:cNvSpPr>
          <p:nvPr/>
        </p:nvSpPr>
        <p:spPr bwMode="auto">
          <a:xfrm>
            <a:off x="2195736" y="2060849"/>
            <a:ext cx="6336704" cy="1653904"/>
          </a:xfrm>
          <a:custGeom>
            <a:avLst/>
            <a:gdLst>
              <a:gd name="T0" fmla="*/ 4928647 w 4929222"/>
              <a:gd name="T1" fmla="*/ 607159 h 1214446"/>
              <a:gd name="T2" fmla="*/ 2464354 w 4929222"/>
              <a:gd name="T3" fmla="*/ 1214302 h 1214446"/>
              <a:gd name="T4" fmla="*/ 0 w 4929222"/>
              <a:gd name="T5" fmla="*/ 607159 h 1214446"/>
              <a:gd name="T6" fmla="*/ 2464354 w 4929222"/>
              <a:gd name="T7" fmla="*/ 0 h 121444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101206 w 4929222"/>
              <a:gd name="T13" fmla="*/ 101206 h 1214446"/>
              <a:gd name="T14" fmla="*/ 4828018 w 4929222"/>
              <a:gd name="T15" fmla="*/ 1113240 h 12144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29222" h="1214446">
                <a:moveTo>
                  <a:pt x="0" y="0"/>
                </a:moveTo>
                <a:lnTo>
                  <a:pt x="4726810" y="0"/>
                </a:lnTo>
                <a:lnTo>
                  <a:pt x="4929222" y="202412"/>
                </a:lnTo>
                <a:lnTo>
                  <a:pt x="4929222" y="1214446"/>
                </a:lnTo>
                <a:lnTo>
                  <a:pt x="202412" y="1214446"/>
                </a:lnTo>
                <a:lnTo>
                  <a:pt x="0" y="1012034"/>
                </a:lnTo>
                <a:lnTo>
                  <a:pt x="0" y="0"/>
                </a:lnTo>
                <a:close/>
              </a:path>
            </a:pathLst>
          </a:custGeom>
          <a:solidFill>
            <a:srgbClr val="CCFFFF"/>
          </a:solidFill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s-MX" sz="2800" b="1" dirty="0">
                <a:solidFill>
                  <a:srgbClr val="0000FF"/>
                </a:solidFill>
              </a:rPr>
              <a:t>P. F. </a:t>
            </a:r>
            <a:r>
              <a:rPr lang="es-MX" sz="2000" b="1" dirty="0">
                <a:solidFill>
                  <a:srgbClr val="0000FF"/>
                </a:solidFill>
              </a:rPr>
              <a:t>QUE PERCIBAN INGRESOS POR: </a:t>
            </a:r>
          </a:p>
          <a:p>
            <a:endParaRPr lang="es-MX" sz="800" b="1" dirty="0">
              <a:solidFill>
                <a:srgbClr val="0000FF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 dirty="0">
                <a:solidFill>
                  <a:srgbClr val="0000FF"/>
                </a:solidFill>
              </a:rPr>
              <a:t>   </a:t>
            </a:r>
            <a:r>
              <a:rPr lang="es-MX" sz="2400" b="1" dirty="0">
                <a:solidFill>
                  <a:srgbClr val="FF0000"/>
                </a:solidFill>
              </a:rPr>
              <a:t>ACTIVIDADES EMPRESARIALES Ó</a:t>
            </a:r>
          </a:p>
          <a:p>
            <a:endParaRPr lang="es-MX" sz="800" b="1" dirty="0">
              <a:solidFill>
                <a:srgbClr val="FF0000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 dirty="0">
                <a:solidFill>
                  <a:srgbClr val="FF0000"/>
                </a:solidFill>
              </a:rPr>
              <a:t>   PRESTACIÓN DE </a:t>
            </a:r>
            <a:r>
              <a:rPr lang="es-MX" sz="2000" b="1" dirty="0">
                <a:solidFill>
                  <a:srgbClr val="FF0000"/>
                </a:solidFill>
              </a:rPr>
              <a:t>SERVICIOS PROFESIONALES</a:t>
            </a:r>
          </a:p>
        </p:txBody>
      </p:sp>
      <p:sp>
        <p:nvSpPr>
          <p:cNvPr id="6" name="5 Recortar rectángulo de esquina diagonal"/>
          <p:cNvSpPr>
            <a:spLocks noChangeArrowheads="1"/>
          </p:cNvSpPr>
          <p:nvPr/>
        </p:nvSpPr>
        <p:spPr bwMode="auto">
          <a:xfrm>
            <a:off x="1071538" y="4143380"/>
            <a:ext cx="6072230" cy="2428892"/>
          </a:xfrm>
          <a:custGeom>
            <a:avLst/>
            <a:gdLst>
              <a:gd name="T0" fmla="*/ 4053752 w 5214974"/>
              <a:gd name="T1" fmla="*/ 928598 h 1857388"/>
              <a:gd name="T2" fmla="*/ 2026876 w 5214974"/>
              <a:gd name="T3" fmla="*/ 1857180 h 1857388"/>
              <a:gd name="T4" fmla="*/ 0 w 5214974"/>
              <a:gd name="T5" fmla="*/ 928598 h 1857388"/>
              <a:gd name="T6" fmla="*/ 2026876 w 5214974"/>
              <a:gd name="T7" fmla="*/ 0 h 18573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154785 w 5214974"/>
              <a:gd name="T13" fmla="*/ 154785 h 1857388"/>
              <a:gd name="T14" fmla="*/ 5060190 w 5214974"/>
              <a:gd name="T15" fmla="*/ 1702603 h 18573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14974" h="1857388">
                <a:moveTo>
                  <a:pt x="0" y="0"/>
                </a:moveTo>
                <a:lnTo>
                  <a:pt x="4905403" y="0"/>
                </a:lnTo>
                <a:lnTo>
                  <a:pt x="5214974" y="309571"/>
                </a:lnTo>
                <a:lnTo>
                  <a:pt x="5214974" y="1857388"/>
                </a:lnTo>
                <a:lnTo>
                  <a:pt x="309571" y="1857388"/>
                </a:lnTo>
                <a:lnTo>
                  <a:pt x="0" y="1547817"/>
                </a:lnTo>
                <a:lnTo>
                  <a:pt x="0" y="0"/>
                </a:lnTo>
                <a:close/>
              </a:path>
            </a:pathLst>
          </a:custGeom>
          <a:solidFill>
            <a:srgbClr val="CCFFFF"/>
          </a:solidFill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s-MX" sz="2800" b="1" dirty="0" smtClean="0">
                <a:solidFill>
                  <a:srgbClr val="0000FF"/>
                </a:solidFill>
              </a:rPr>
              <a:t>P.F</a:t>
            </a:r>
            <a:r>
              <a:rPr lang="es-MX" sz="2000" b="1" dirty="0" smtClean="0">
                <a:solidFill>
                  <a:srgbClr val="0000FF"/>
                </a:solidFill>
              </a:rPr>
              <a:t>. RESIDENTES </a:t>
            </a:r>
            <a:r>
              <a:rPr lang="es-MX" sz="2000" b="1" dirty="0">
                <a:solidFill>
                  <a:srgbClr val="0000FF"/>
                </a:solidFill>
              </a:rPr>
              <a:t>EN EL EXTRANJERO</a:t>
            </a:r>
            <a:r>
              <a:rPr lang="es-MX" sz="2000" dirty="0" smtClean="0">
                <a:solidFill>
                  <a:srgbClr val="0000FF"/>
                </a:solidFill>
              </a:rPr>
              <a:t>:</a:t>
            </a:r>
          </a:p>
          <a:p>
            <a:endParaRPr lang="es-MX" sz="800" dirty="0">
              <a:solidFill>
                <a:srgbClr val="0000FF"/>
              </a:solidFill>
            </a:endParaRPr>
          </a:p>
          <a:p>
            <a:r>
              <a:rPr lang="es-MX" sz="2000" dirty="0">
                <a:solidFill>
                  <a:srgbClr val="0000FF"/>
                </a:solidFill>
              </a:rPr>
              <a:t>QUE </a:t>
            </a:r>
            <a:r>
              <a:rPr lang="es-MX" sz="2000" dirty="0" smtClean="0">
                <a:solidFill>
                  <a:srgbClr val="0000FF"/>
                </a:solidFill>
              </a:rPr>
              <a:t>TENGAN UNO </a:t>
            </a:r>
            <a:r>
              <a:rPr lang="es-MX" sz="2000" dirty="0">
                <a:solidFill>
                  <a:srgbClr val="0000FF"/>
                </a:solidFill>
              </a:rPr>
              <a:t>O VARIOS  E. P. EN EL PAÍS, PAGARÁN  POR LOS INGRESOS ATRIBUIBLES A LOS MISMOS, </a:t>
            </a:r>
            <a:r>
              <a:rPr lang="es-MX" sz="2000" b="1" dirty="0" smtClean="0">
                <a:solidFill>
                  <a:srgbClr val="FF0000"/>
                </a:solidFill>
              </a:rPr>
              <a:t>POR LAS ACTIVIDADES EMPRESARIALES  O POR  LA PRESTACIÓN DE SERVICIOS PROFESIONALES. </a:t>
            </a:r>
            <a:endParaRPr lang="es-MX" sz="2000" b="1" dirty="0">
              <a:solidFill>
                <a:srgbClr val="FF0000"/>
              </a:solidFill>
            </a:endParaRPr>
          </a:p>
        </p:txBody>
      </p:sp>
      <p:sp>
        <p:nvSpPr>
          <p:cNvPr id="7" name="3 Recortar rectángulo de esquina diagonal"/>
          <p:cNvSpPr>
            <a:spLocks noChangeArrowheads="1"/>
          </p:cNvSpPr>
          <p:nvPr/>
        </p:nvSpPr>
        <p:spPr bwMode="auto">
          <a:xfrm>
            <a:off x="357158" y="357166"/>
            <a:ext cx="3429024" cy="1285884"/>
          </a:xfrm>
          <a:custGeom>
            <a:avLst/>
            <a:gdLst>
              <a:gd name="T0" fmla="*/ 220888 w 3214710"/>
              <a:gd name="T1" fmla="*/ 4157830 h 571504"/>
              <a:gd name="T2" fmla="*/ 110444 w 3214710"/>
              <a:gd name="T3" fmla="*/ 8315661 h 571504"/>
              <a:gd name="T4" fmla="*/ 0 w 3214710"/>
              <a:gd name="T5" fmla="*/ 4157830 h 571504"/>
              <a:gd name="T6" fmla="*/ 110444 w 3214710"/>
              <a:gd name="T7" fmla="*/ 0 h 57150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47627 w 3214710"/>
              <a:gd name="T13" fmla="*/ 47626 h 571504"/>
              <a:gd name="T14" fmla="*/ 3167082 w 3214710"/>
              <a:gd name="T15" fmla="*/ 523878 h 5715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14710" h="571504">
                <a:moveTo>
                  <a:pt x="0" y="0"/>
                </a:moveTo>
                <a:lnTo>
                  <a:pt x="3119457" y="0"/>
                </a:lnTo>
                <a:lnTo>
                  <a:pt x="3214710" y="95253"/>
                </a:lnTo>
                <a:lnTo>
                  <a:pt x="3214710" y="571504"/>
                </a:lnTo>
                <a:lnTo>
                  <a:pt x="95253" y="571504"/>
                </a:lnTo>
                <a:lnTo>
                  <a:pt x="0" y="476251"/>
                </a:lnTo>
                <a:lnTo>
                  <a:pt x="0" y="0"/>
                </a:lnTo>
                <a:close/>
              </a:path>
            </a:pathLst>
          </a:custGeom>
          <a:solidFill>
            <a:srgbClr val="CCFFFF"/>
          </a:solidFill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2000" b="1" dirty="0" smtClean="0">
                <a:solidFill>
                  <a:srgbClr val="0000FF"/>
                </a:solidFill>
              </a:rPr>
              <a:t>SECCIÓN I</a:t>
            </a:r>
          </a:p>
          <a:p>
            <a:pPr algn="ctr"/>
            <a:r>
              <a:rPr lang="es-MX" sz="2000" b="1" dirty="0" smtClean="0">
                <a:solidFill>
                  <a:srgbClr val="CC0099"/>
                </a:solidFill>
              </a:rPr>
              <a:t>P.F. CON ACTIVIDADES EMPRESARIALES Y PROFESIONALES</a:t>
            </a:r>
            <a:endParaRPr lang="es-MX" sz="20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56455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508000"/>
          </a:xfrm>
        </p:spPr>
        <p:txBody>
          <a:bodyPr/>
          <a:lstStyle/>
          <a:p>
            <a:pPr algn="r"/>
            <a:r>
              <a:rPr lang="es-MX" sz="2400" b="1" dirty="0" smtClean="0">
                <a:solidFill>
                  <a:srgbClr val="FF0000"/>
                </a:solidFill>
              </a:rPr>
              <a:t>DEFINICIÓN DE CONCEPTOS</a:t>
            </a:r>
          </a:p>
        </p:txBody>
      </p:sp>
      <p:sp>
        <p:nvSpPr>
          <p:cNvPr id="4" name="3 Redondear rectángulo de esquina diagonal"/>
          <p:cNvSpPr/>
          <p:nvPr/>
        </p:nvSpPr>
        <p:spPr>
          <a:xfrm>
            <a:off x="500063" y="1357313"/>
            <a:ext cx="5857875" cy="1571625"/>
          </a:xfrm>
          <a:prstGeom prst="round2DiagRect">
            <a:avLst/>
          </a:prstGeom>
          <a:solidFill>
            <a:srgbClr val="FFFFCC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es-MX" b="1" dirty="0">
                <a:solidFill>
                  <a:srgbClr val="FF0000"/>
                </a:solidFill>
              </a:rPr>
              <a:t>INGRESOS POR ACTIVIDADES EMPRESARIALES:</a:t>
            </a:r>
          </a:p>
          <a:p>
            <a:pPr marL="342900" indent="-342900" algn="ctr">
              <a:defRPr/>
            </a:pPr>
            <a:endParaRPr lang="es-MX" b="1" dirty="0">
              <a:solidFill>
                <a:srgbClr val="FF0000"/>
              </a:solidFill>
            </a:endParaRPr>
          </a:p>
          <a:p>
            <a:pPr marL="342900" indent="-342900" algn="ctr">
              <a:defRPr/>
            </a:pP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>
                <a:solidFill>
                  <a:srgbClr val="705026"/>
                </a:solidFill>
              </a:rPr>
              <a:t>LOS PROVENIENTES DE ACTIVIDADES COMERCIALES, INDUSTRIALES, AGRÍCOLAS, GANADERAS, DE PESCA O  SILVÍCOLAS.</a:t>
            </a:r>
          </a:p>
        </p:txBody>
      </p:sp>
      <p:sp>
        <p:nvSpPr>
          <p:cNvPr id="5" name="4 Redondear rectángulo de esquina diagonal"/>
          <p:cNvSpPr/>
          <p:nvPr/>
        </p:nvSpPr>
        <p:spPr>
          <a:xfrm>
            <a:off x="2071688" y="3786188"/>
            <a:ext cx="6572250" cy="1571625"/>
          </a:xfrm>
          <a:prstGeom prst="round2DiagRect">
            <a:avLst/>
          </a:prstGeom>
          <a:solidFill>
            <a:srgbClr val="FFFFCC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rgbClr val="FF0000"/>
                </a:solidFill>
              </a:rPr>
              <a:t>INGRESOS POR LA PRESTACIÓN DE UN SERVICIO PROFESIONAL:  </a:t>
            </a:r>
          </a:p>
          <a:p>
            <a:pPr algn="ctr">
              <a:defRPr/>
            </a:pPr>
            <a:r>
              <a:rPr lang="es-MX" b="1" dirty="0">
                <a:solidFill>
                  <a:srgbClr val="705026"/>
                </a:solidFill>
              </a:rPr>
              <a:t>LOS  QUE  DERIVEN DE UN SERVICIO PERSONAL </a:t>
            </a:r>
            <a:r>
              <a:rPr lang="es-MX" b="1" dirty="0">
                <a:solidFill>
                  <a:srgbClr val="6600CC"/>
                </a:solidFill>
              </a:rPr>
              <a:t>INDEPENDIENTE</a:t>
            </a:r>
            <a:r>
              <a:rPr lang="es-MX" b="1" dirty="0">
                <a:solidFill>
                  <a:srgbClr val="705026"/>
                </a:solidFill>
              </a:rPr>
              <a:t> Y QUE NO ESTÉN CONSIDERADOS COMO </a:t>
            </a:r>
            <a:r>
              <a:rPr lang="es-MX" b="1" dirty="0">
                <a:solidFill>
                  <a:srgbClr val="7030A0"/>
                </a:solidFill>
              </a:rPr>
              <a:t>(</a:t>
            </a:r>
            <a:r>
              <a:rPr lang="es-MX" b="1" dirty="0" smtClean="0">
                <a:solidFill>
                  <a:srgbClr val="7030A0"/>
                </a:solidFill>
              </a:rPr>
              <a:t>S</a:t>
            </a:r>
            <a:r>
              <a:rPr lang="es-MX" b="1" dirty="0" smtClean="0">
                <a:solidFill>
                  <a:srgbClr val="6600CC"/>
                </a:solidFill>
              </a:rPr>
              <a:t>ALARIOS Y ASIMILADOS</a:t>
            </a:r>
            <a:r>
              <a:rPr lang="es-MX" b="1" dirty="0" smtClean="0">
                <a:solidFill>
                  <a:srgbClr val="7030A0"/>
                </a:solidFill>
              </a:rPr>
              <a:t>)</a:t>
            </a:r>
            <a:r>
              <a:rPr lang="es-MX" b="1" dirty="0" smtClean="0">
                <a:solidFill>
                  <a:srgbClr val="705026"/>
                </a:solidFill>
              </a:rPr>
              <a:t> </a:t>
            </a:r>
            <a:endParaRPr lang="es-MX" b="1" dirty="0">
              <a:solidFill>
                <a:srgbClr val="705026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929454" y="1785926"/>
            <a:ext cx="1792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C00000"/>
                </a:solidFill>
              </a:rPr>
              <a:t>Que dice  el </a:t>
            </a:r>
          </a:p>
          <a:p>
            <a:r>
              <a:rPr lang="es-ES" dirty="0" smtClean="0">
                <a:solidFill>
                  <a:srgbClr val="C00000"/>
                </a:solidFill>
              </a:rPr>
              <a:t>Art. </a:t>
            </a:r>
            <a:r>
              <a:rPr lang="es-ES" dirty="0" smtClean="0">
                <a:solidFill>
                  <a:srgbClr val="C00000"/>
                </a:solidFill>
                <a:latin typeface="Arial Black" pitchFamily="34" charset="0"/>
              </a:rPr>
              <a:t>16</a:t>
            </a:r>
            <a:r>
              <a:rPr lang="es-ES" dirty="0" smtClean="0">
                <a:solidFill>
                  <a:srgbClr val="C00000"/>
                </a:solidFill>
              </a:rPr>
              <a:t> del CFF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7" name="6 Flecha curvada hacia abajo"/>
          <p:cNvSpPr/>
          <p:nvPr/>
        </p:nvSpPr>
        <p:spPr>
          <a:xfrm rot="1410479">
            <a:off x="6429388" y="1150126"/>
            <a:ext cx="1214446" cy="500066"/>
          </a:xfrm>
          <a:prstGeom prst="curvedDownArrow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11694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5" grpId="0" animBg="1"/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50875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dirty="0" smtClean="0">
                <a:solidFill>
                  <a:srgbClr val="CC0099"/>
                </a:solidFill>
              </a:rPr>
              <a:t>INGRESOS    </a:t>
            </a:r>
            <a:r>
              <a:rPr lang="es-MX" sz="4000" b="1" dirty="0" smtClean="0">
                <a:solidFill>
                  <a:srgbClr val="CC0099"/>
                </a:solidFill>
              </a:rPr>
              <a:t>ACUMULABLES</a:t>
            </a:r>
            <a:r>
              <a:rPr lang="es-MX" sz="4000" dirty="0" smtClean="0">
                <a:solidFill>
                  <a:srgbClr val="CC0099"/>
                </a:solidFill>
              </a:rPr>
              <a:t> </a:t>
            </a:r>
            <a:r>
              <a:rPr lang="es-MX" sz="2400" dirty="0" smtClean="0">
                <a:solidFill>
                  <a:srgbClr val="CC0099"/>
                </a:solidFill>
              </a:rPr>
              <a:t>ART. 101 </a:t>
            </a:r>
          </a:p>
        </p:txBody>
      </p:sp>
      <p:sp>
        <p:nvSpPr>
          <p:cNvPr id="4" name="3 Recortar rectángulo de esquina sencilla"/>
          <p:cNvSpPr/>
          <p:nvPr/>
        </p:nvSpPr>
        <p:spPr>
          <a:xfrm>
            <a:off x="611560" y="1628800"/>
            <a:ext cx="3388940" cy="2143125"/>
          </a:xfrm>
          <a:prstGeom prst="snip1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rgbClr val="6600CC"/>
                </a:solidFill>
              </a:rPr>
              <a:t>I. TRATÁNDOSE DE </a:t>
            </a:r>
            <a:r>
              <a:rPr lang="es-MX" b="1" dirty="0">
                <a:solidFill>
                  <a:srgbClr val="CC0099"/>
                </a:solidFill>
              </a:rPr>
              <a:t>CONDONACIONES, QUITAS  O REMISIONES, DE DEUDAS</a:t>
            </a:r>
            <a:r>
              <a:rPr lang="es-MX" b="1" dirty="0">
                <a:solidFill>
                  <a:srgbClr val="6600CC"/>
                </a:solidFill>
              </a:rPr>
              <a:t> , ASÍ COMO DE  LAS DEUDAS QUE SE </a:t>
            </a:r>
            <a:r>
              <a:rPr lang="es-MX" b="1" dirty="0">
                <a:solidFill>
                  <a:srgbClr val="FF0000"/>
                </a:solidFill>
              </a:rPr>
              <a:t>DEJEN DE PAGAR</a:t>
            </a:r>
            <a:r>
              <a:rPr lang="es-MX" b="1" dirty="0">
                <a:solidFill>
                  <a:srgbClr val="6600CC"/>
                </a:solidFill>
              </a:rPr>
              <a:t> POR PRESCRIPCIÓN </a:t>
            </a:r>
          </a:p>
        </p:txBody>
      </p:sp>
      <p:sp>
        <p:nvSpPr>
          <p:cNvPr id="5" name="4 Recortar rectángulo de esquina sencilla"/>
          <p:cNvSpPr/>
          <p:nvPr/>
        </p:nvSpPr>
        <p:spPr>
          <a:xfrm>
            <a:off x="4214813" y="3929063"/>
            <a:ext cx="4389437" cy="1804987"/>
          </a:xfrm>
          <a:prstGeom prst="snip1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rgbClr val="6600CC"/>
                </a:solidFill>
              </a:rPr>
              <a:t>SIEMPRE Y CUANDO LA LIQUIDACIÓN TOTAL SEA MENOR AL PRINCIPAL ACTUALIZADO Y SE TRATE DE </a:t>
            </a:r>
            <a:r>
              <a:rPr lang="es-MX" b="1" dirty="0">
                <a:solidFill>
                  <a:srgbClr val="CC0099"/>
                </a:solidFill>
              </a:rPr>
              <a:t>Q</a:t>
            </a:r>
            <a:r>
              <a:rPr lang="es-MX" b="1" dirty="0">
                <a:solidFill>
                  <a:srgbClr val="6600CC"/>
                </a:solidFill>
              </a:rPr>
              <a:t>, </a:t>
            </a:r>
            <a:r>
              <a:rPr lang="es-MX" b="1" dirty="0">
                <a:solidFill>
                  <a:srgbClr val="CC0099"/>
                </a:solidFill>
              </a:rPr>
              <a:t>C</a:t>
            </a:r>
            <a:r>
              <a:rPr lang="es-MX" b="1" dirty="0">
                <a:solidFill>
                  <a:srgbClr val="6600CC"/>
                </a:solidFill>
              </a:rPr>
              <a:t> </a:t>
            </a:r>
            <a:r>
              <a:rPr lang="es-MX" b="1" dirty="0">
                <a:solidFill>
                  <a:srgbClr val="CC0099"/>
                </a:solidFill>
              </a:rPr>
              <a:t>O R</a:t>
            </a:r>
            <a:r>
              <a:rPr lang="es-MX" b="1" dirty="0">
                <a:solidFill>
                  <a:srgbClr val="6600CC"/>
                </a:solidFill>
              </a:rPr>
              <a:t> OTORGADAS </a:t>
            </a:r>
            <a:r>
              <a:rPr lang="es-MX" b="1" dirty="0">
                <a:solidFill>
                  <a:schemeClr val="tx2">
                    <a:lumMod val="75000"/>
                  </a:schemeClr>
                </a:solidFill>
              </a:rPr>
              <a:t>POR INSTITUCIONES DEL SISTEMA FINANCIERO. </a:t>
            </a:r>
          </a:p>
        </p:txBody>
      </p:sp>
      <p:sp>
        <p:nvSpPr>
          <p:cNvPr id="6" name="5 Recortar rectángulo de esquina sencilla"/>
          <p:cNvSpPr/>
          <p:nvPr/>
        </p:nvSpPr>
        <p:spPr>
          <a:xfrm>
            <a:off x="4572000" y="1285875"/>
            <a:ext cx="4214813" cy="1785938"/>
          </a:xfrm>
          <a:prstGeom prst="snip1Rect">
            <a:avLst/>
          </a:prstGeom>
          <a:solidFill>
            <a:srgbClr val="FFFFB3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rgbClr val="6600CC"/>
                </a:solidFill>
              </a:rPr>
              <a:t>LA DIFERENCIA QUE RESULTE DE RESTAR  DEL PRINCIPAL ACTUALIZADO POR INFLACIÓN, EL MONTO DE LA </a:t>
            </a:r>
            <a:r>
              <a:rPr lang="es-MX" b="1" dirty="0">
                <a:solidFill>
                  <a:srgbClr val="CC0099"/>
                </a:solidFill>
              </a:rPr>
              <a:t>Q, C O R</a:t>
            </a:r>
            <a:r>
              <a:rPr lang="es-MX" b="1" dirty="0">
                <a:solidFill>
                  <a:srgbClr val="6600CC"/>
                </a:solidFill>
              </a:rPr>
              <a:t>, AL MOMENTO DE SU LIQUIDACIÓN </a:t>
            </a:r>
          </a:p>
        </p:txBody>
      </p:sp>
      <p:sp>
        <p:nvSpPr>
          <p:cNvPr id="55302" name="6 Rectángulo"/>
          <p:cNvSpPr>
            <a:spLocks noChangeArrowheads="1"/>
          </p:cNvSpPr>
          <p:nvPr/>
        </p:nvSpPr>
        <p:spPr bwMode="auto">
          <a:xfrm>
            <a:off x="425172" y="4293096"/>
            <a:ext cx="37147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6600CC"/>
                </a:solidFill>
              </a:rPr>
              <a:t>SI SON OTORGADAS POR PERSONA DISTINTAS A </a:t>
            </a:r>
            <a:r>
              <a:rPr lang="es-MX" b="1" dirty="0">
                <a:solidFill>
                  <a:srgbClr val="006600"/>
                </a:solidFill>
              </a:rPr>
              <a:t>INSTITUCIONES DEL SISTEMA FINANCIERO</a:t>
            </a:r>
            <a:r>
              <a:rPr lang="es-MX" b="1" dirty="0">
                <a:solidFill>
                  <a:srgbClr val="6600CC"/>
                </a:solidFill>
              </a:rPr>
              <a:t>, SE ACUMULARÁ EL MONTO TOTAL EN DICHAS </a:t>
            </a:r>
            <a:r>
              <a:rPr lang="es-MX" b="1" dirty="0">
                <a:solidFill>
                  <a:srgbClr val="CC0099"/>
                </a:solidFill>
              </a:rPr>
              <a:t>C</a:t>
            </a:r>
            <a:r>
              <a:rPr lang="es-MX" b="1" dirty="0">
                <a:solidFill>
                  <a:srgbClr val="6600CC"/>
                </a:solidFill>
              </a:rPr>
              <a:t>, </a:t>
            </a:r>
            <a:r>
              <a:rPr lang="es-MX" b="1" dirty="0">
                <a:solidFill>
                  <a:srgbClr val="CC0099"/>
                </a:solidFill>
              </a:rPr>
              <a:t>Q</a:t>
            </a:r>
            <a:r>
              <a:rPr lang="es-MX" b="1" dirty="0">
                <a:solidFill>
                  <a:srgbClr val="6600CC"/>
                </a:solidFill>
              </a:rPr>
              <a:t> </a:t>
            </a:r>
            <a:r>
              <a:rPr lang="es-MX" b="1" dirty="0">
                <a:solidFill>
                  <a:srgbClr val="CC0099"/>
                </a:solidFill>
              </a:rPr>
              <a:t>O R</a:t>
            </a:r>
            <a:r>
              <a:rPr lang="es-MX" b="1" dirty="0">
                <a:solidFill>
                  <a:srgbClr val="6600CC"/>
                </a:solidFill>
              </a:rPr>
              <a:t>.</a:t>
            </a:r>
          </a:p>
        </p:txBody>
      </p:sp>
      <p:sp>
        <p:nvSpPr>
          <p:cNvPr id="91143" name="Line 10"/>
          <p:cNvSpPr>
            <a:spLocks noChangeShapeType="1"/>
          </p:cNvSpPr>
          <p:nvPr/>
        </p:nvSpPr>
        <p:spPr bwMode="auto">
          <a:xfrm>
            <a:off x="3995738" y="2420938"/>
            <a:ext cx="576262" cy="0"/>
          </a:xfrm>
          <a:prstGeom prst="line">
            <a:avLst/>
          </a:prstGeom>
          <a:noFill/>
          <a:ln w="38100">
            <a:solidFill>
              <a:srgbClr val="66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91144" name="Line 11"/>
          <p:cNvSpPr>
            <a:spLocks noChangeShapeType="1"/>
          </p:cNvSpPr>
          <p:nvPr/>
        </p:nvSpPr>
        <p:spPr bwMode="auto">
          <a:xfrm>
            <a:off x="6660232" y="3071813"/>
            <a:ext cx="0" cy="857250"/>
          </a:xfrm>
          <a:prstGeom prst="line">
            <a:avLst/>
          </a:prstGeom>
          <a:noFill/>
          <a:ln w="38100">
            <a:solidFill>
              <a:srgbClr val="66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cxnSp>
        <p:nvCxnSpPr>
          <p:cNvPr id="10" name="9 Conector recto de flecha"/>
          <p:cNvCxnSpPr/>
          <p:nvPr/>
        </p:nvCxnSpPr>
        <p:spPr>
          <a:xfrm rot="10800000">
            <a:off x="2714625" y="857250"/>
            <a:ext cx="1857375" cy="428625"/>
          </a:xfrm>
          <a:prstGeom prst="straightConnector1">
            <a:avLst/>
          </a:prstGeom>
          <a:ln w="38100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500239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55302" grpId="0"/>
      <p:bldP spid="91143" grpId="0" animBg="1"/>
      <p:bldP spid="9114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2640</Words>
  <Application>Microsoft Office PowerPoint</Application>
  <PresentationFormat>Presentación en pantalla (4:3)</PresentationFormat>
  <Paragraphs>471</Paragraphs>
  <Slides>43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Tema de Office</vt:lpstr>
      <vt:lpstr> UNIVERSIDAD AUTONOMA DEL ESTADO DE MEXICO  FACULTAD DE CONTADURIA Y ADMINISTRACIÓN</vt:lpstr>
      <vt:lpstr>Presentación de PowerPoint</vt:lpstr>
      <vt:lpstr>Presentación de PowerPoint</vt:lpstr>
      <vt:lpstr>GUION EXPLICATIVO</vt:lpstr>
      <vt:lpstr>CAPITULO II LEY DEL ISR</vt:lpstr>
      <vt:lpstr>Presentación de PowerPoint</vt:lpstr>
      <vt:lpstr> </vt:lpstr>
      <vt:lpstr>DEFINICIÓN DE CONCEPTOS</vt:lpstr>
      <vt:lpstr>INGRESOS    ACUMULABLES ART. 101 </vt:lpstr>
      <vt:lpstr>CONCEPTOS DE CADA UNO DE LOS TÉRMINOS MENCIONADOS</vt:lpstr>
      <vt:lpstr>EJEMPLO</vt:lpstr>
      <vt:lpstr>Presentación de PowerPoint</vt:lpstr>
      <vt:lpstr>INGRESOS    ACUMULABLES    ART. 101 </vt:lpstr>
      <vt:lpstr>Presentación de PowerPoint</vt:lpstr>
      <vt:lpstr>Presentación de PowerPoint</vt:lpstr>
      <vt:lpstr>INGRESOS  ACUMULABLES ART. 101 </vt:lpstr>
      <vt:lpstr>INGRESOS  ACUMULABLES ART. 101 </vt:lpstr>
      <vt:lpstr>Presentación de PowerPoint</vt:lpstr>
      <vt:lpstr>MOMENTO DE ACUMULACIÓN DEL INGRESO     art. 102</vt:lpstr>
      <vt:lpstr>Presentación de PowerPoint</vt:lpstr>
      <vt:lpstr>Presentación de PowerPoint</vt:lpstr>
      <vt:lpstr>EJEMPLO</vt:lpstr>
      <vt:lpstr>DEDUCCIONES AUTORIZADAS    ART. 103 </vt:lpstr>
      <vt:lpstr>Presentación de PowerPoint</vt:lpstr>
      <vt:lpstr>DEDUCCIÓN POR INVERSIONES   ART. 104</vt:lpstr>
      <vt:lpstr>REQUISITOS DE LAS DEDUCCIONES ART. 105</vt:lpstr>
      <vt:lpstr>Presentación de PowerPoint</vt:lpstr>
      <vt:lpstr>Presentación de PowerPoint</vt:lpstr>
      <vt:lpstr>Presentación de PowerPoint</vt:lpstr>
      <vt:lpstr>Presentación de PowerPoint</vt:lpstr>
      <vt:lpstr>DISPOSICIONES APLICABLES ART,  27  FRACCIONES …….  </vt:lpstr>
      <vt:lpstr>Presentación de PowerPoint</vt:lpstr>
      <vt:lpstr>PAGOS PROVISIONALES MENSUALES     ART. 106</vt:lpstr>
      <vt:lpstr>PROCEDIMIENTO      ART. 106</vt:lpstr>
      <vt:lpstr>QUIENES OBTENGAN PERCEPCIÓN ESPORÁDICA DE HONORARIOS  ART. 107</vt:lpstr>
      <vt:lpstr>COPROPIEDADES EMPRESARIALES   ART. 108</vt:lpstr>
      <vt:lpstr>CALCULO DEL IMPUESTO DEL EJERCICIO ART. 109</vt:lpstr>
      <vt:lpstr>Presentación de PowerPoint</vt:lpstr>
      <vt:lpstr>PÉRDIDAS FISCALES DE ACTIVIDADES EMPRESARIALES Y PROFESIONALES art 109</vt:lpstr>
      <vt:lpstr>Presentación de PowerPoint</vt:lpstr>
      <vt:lpstr>PARA LOS EFECTOS DE ESTE PARRAFO</vt:lpstr>
      <vt:lpstr>EJEMPLO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Toña Cordera</dc:creator>
  <cp:lastModifiedBy>Toña Cordera</cp:lastModifiedBy>
  <cp:revision>6</cp:revision>
  <dcterms:created xsi:type="dcterms:W3CDTF">2016-10-12T12:38:50Z</dcterms:created>
  <dcterms:modified xsi:type="dcterms:W3CDTF">2016-10-12T13:06:16Z</dcterms:modified>
</cp:coreProperties>
</file>