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33"/>
  </p:notesMasterIdLst>
  <p:sldIdLst>
    <p:sldId id="256" r:id="rId2"/>
    <p:sldId id="508" r:id="rId3"/>
    <p:sldId id="301" r:id="rId4"/>
    <p:sldId id="509" r:id="rId5"/>
    <p:sldId id="505" r:id="rId6"/>
    <p:sldId id="510" r:id="rId7"/>
    <p:sldId id="304" r:id="rId8"/>
    <p:sldId id="305" r:id="rId9"/>
    <p:sldId id="495" r:id="rId10"/>
    <p:sldId id="500" r:id="rId11"/>
    <p:sldId id="512" r:id="rId12"/>
    <p:sldId id="507" r:id="rId13"/>
    <p:sldId id="306" r:id="rId14"/>
    <p:sldId id="307" r:id="rId15"/>
    <p:sldId id="511" r:id="rId16"/>
    <p:sldId id="309" r:id="rId17"/>
    <p:sldId id="310" r:id="rId18"/>
    <p:sldId id="311" r:id="rId19"/>
    <p:sldId id="312" r:id="rId20"/>
    <p:sldId id="313" r:id="rId21"/>
    <p:sldId id="498" r:id="rId22"/>
    <p:sldId id="502" r:id="rId23"/>
    <p:sldId id="315" r:id="rId24"/>
    <p:sldId id="316" r:id="rId25"/>
    <p:sldId id="317" r:id="rId26"/>
    <p:sldId id="318" r:id="rId27"/>
    <p:sldId id="319" r:id="rId28"/>
    <p:sldId id="320" r:id="rId29"/>
    <p:sldId id="513" r:id="rId30"/>
    <p:sldId id="514" r:id="rId31"/>
    <p:sldId id="515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A8683-32EC-4B61-B5D2-92D943F1EEDC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422D9-32D7-42BD-AA22-EAAC6F7C0AC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8822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22D9-32D7-42BD-AA22-EAAC6F7C0ACB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20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4DE28-CE7E-41E8-87C5-3C905ABFFF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384E9-19EC-4429-B84F-BADCED486D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AFA08-4E68-4484-B834-8F1D9F22EA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D4F5-5002-4FB1-9A46-1FE71BD7EA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529E5-8BDF-48C7-A87C-64B3575BBF2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8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FAB748-CEAB-427A-A1E2-F2EA5A396759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B7D369-A1CB-40C0-8B4A-642F4186109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Open_source" TargetMode="External"/><Relationship Id="rId2" Type="http://schemas.openxmlformats.org/officeDocument/2006/relationships/hyperlink" Target="http://es.wikipedia.org/wiki/OpenXpertya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translate.googleusercontent.com/translate_c?hl=es&amp;sl=en&amp;u=http://www.webopedia.com/TERM/e/intranet.html&amp;prev=/search?q=E-enterprise&amp;hl=es&amp;rlz=1R2RNTN_esMX332&amp;rurl=translate.google.com.mx&amp;usg=ALkJrhj5Vah-9zxNNo_HfqJMURrQz-fMEw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slide" Target="slide5.xml"/><Relationship Id="rId4" Type="http://schemas.openxmlformats.org/officeDocument/2006/relationships/slide" Target="slide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onivel.com.mx/50682-que-es-el-employee-value-proposition-y-como-aplicarlo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928803"/>
            <a:ext cx="7772400" cy="178823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Unidad de Aprendizaje: INTRODUCCIÓN A LA INFORMÁTICA ADMINISTRATIVA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42844" y="6000768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M. EN A. SANDRA MIRIAM ALCÁNTARA RAMÍREZ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7084640" cy="511559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Es una opción para comunicarse con los usuarios, clientes y proveedores a través del correo electrónico,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Permite dar información de forma inmediata, obtener mayor accesibilidad a los clientes, acaparar mayor número de público, ofrecer información personalizada, etc.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Ventajas de realizar negocios en línea: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100" y="4293096"/>
            <a:ext cx="1800200" cy="355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0568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7084640" cy="511559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Excelente herramienta para consultar información, tener acceso a material de investigación y realizar búsquedas de productos y servicios.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Una gran ventaja es la facilidad de operar a través de la banca on line, así como poder gestionar recibos y pagos. </a:t>
            </a:r>
            <a:r>
              <a:rPr lang="es-MX" dirty="0"/>
              <a:t> </a:t>
            </a:r>
            <a:r>
              <a:rPr lang="es-MX" dirty="0" smtClean="0"/>
              <a:t>Además de contar con la posibilidad de poder vigilar el mercado y la competencia.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MX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Ventajas de realizar negocios en línea: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796" y="5085184"/>
            <a:ext cx="2035527" cy="165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43806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315824"/>
          </a:xfrm>
        </p:spPr>
        <p:txBody>
          <a:bodyPr/>
          <a:lstStyle/>
          <a:p>
            <a:pPr algn="just"/>
            <a:r>
              <a:rPr lang="es-MX" dirty="0"/>
              <a:t>Es la mejora del funcionamiento del  negocio por medio de la conectividad, la conexión de la cadena de valor entre negocios , proveedores, aliados y sus clientes con el fin de tener mejor relación con los clientes, reducir costos , además de penetrar nichos o segmentos de mercado rentables.</a:t>
            </a:r>
          </a:p>
          <a:p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2">
                    <a:lumMod val="50000"/>
                  </a:schemeClr>
                </a:solidFill>
              </a:rPr>
              <a:t>e-</a:t>
            </a:r>
            <a:r>
              <a:rPr lang="es-MX" dirty="0" err="1" smtClean="0">
                <a:solidFill>
                  <a:schemeClr val="bg2">
                    <a:lumMod val="50000"/>
                  </a:schemeClr>
                </a:solidFill>
              </a:rPr>
              <a:t>business</a:t>
            </a:r>
            <a:endParaRPr lang="es-MX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581128"/>
            <a:ext cx="3024336" cy="202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4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1268413"/>
            <a:ext cx="8161337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smtClean="0"/>
              <a:t>Internet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err="1" smtClean="0"/>
              <a:t>Customer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relationship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systems</a:t>
            </a:r>
            <a:endParaRPr lang="es-ES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err="1" smtClean="0"/>
              <a:t>Call</a:t>
            </a:r>
            <a:r>
              <a:rPr lang="es-ES" sz="2800" b="1" dirty="0" smtClean="0"/>
              <a:t>/web center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smtClean="0"/>
              <a:t>Data </a:t>
            </a:r>
            <a:r>
              <a:rPr lang="es-ES" sz="2800" b="1" dirty="0" err="1" smtClean="0"/>
              <a:t>markets</a:t>
            </a:r>
            <a:r>
              <a:rPr lang="es-ES" sz="2800" b="1" dirty="0" smtClean="0"/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err="1" smtClean="0"/>
              <a:t>Optical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cards</a:t>
            </a:r>
            <a:endParaRPr lang="es-ES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b="1" dirty="0" err="1" smtClean="0"/>
              <a:t>WAP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technologies</a:t>
            </a:r>
            <a:endParaRPr lang="es-ES" sz="28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b="1" dirty="0" smtClean="0"/>
              <a:t> 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b="1" dirty="0" smtClean="0"/>
              <a:t> 	</a:t>
            </a:r>
            <a:r>
              <a:rPr lang="es-ES" sz="2800" i="1" u="sng" dirty="0" smtClean="0"/>
              <a:t>Estos modelos sirven para facilitar la conectividad y la relación entre una empresa y el mundo exterior.</a:t>
            </a:r>
            <a:r>
              <a:rPr lang="es-ES" sz="2800" b="1" dirty="0" smtClean="0"/>
              <a:t> </a:t>
            </a:r>
            <a:endParaRPr lang="es-ES" sz="20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800" b="1" dirty="0" smtClean="0"/>
              <a:t>  </a:t>
            </a:r>
          </a:p>
        </p:txBody>
      </p:sp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921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  <a:t>Modelos Habilitadores para e-</a:t>
            </a:r>
            <a:r>
              <a:rPr lang="es-CR" sz="3200" dirty="0" err="1" smtClean="0">
                <a:solidFill>
                  <a:schemeClr val="accent1">
                    <a:lumMod val="75000"/>
                  </a:schemeClr>
                </a:solidFill>
              </a:rPr>
              <a:t>business</a:t>
            </a:r>
            <a:endParaRPr lang="es-ES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411289"/>
            <a:ext cx="8450262" cy="3875099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s-ES" b="1" dirty="0" smtClean="0"/>
              <a:t>	Se hace referencia al modelo de economía digital donde se integran las siguientes transacciones: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ES" b="1" dirty="0" smtClean="0"/>
          </a:p>
          <a:p>
            <a:pPr lvl="1">
              <a:buClr>
                <a:schemeClr val="accent2"/>
              </a:buClr>
              <a:buFontTx/>
              <a:buChar char="•"/>
              <a:defRPr/>
            </a:pPr>
            <a:r>
              <a:rPr lang="es-ES" b="1" dirty="0" err="1" smtClean="0"/>
              <a:t>budiness</a:t>
            </a:r>
            <a:r>
              <a:rPr lang="es-ES" b="1" dirty="0" smtClean="0"/>
              <a:t> to </a:t>
            </a:r>
            <a:r>
              <a:rPr lang="es-ES" b="1" dirty="0" err="1" smtClean="0"/>
              <a:t>business</a:t>
            </a:r>
            <a:r>
              <a:rPr lang="es-ES" b="1" dirty="0" smtClean="0"/>
              <a:t> </a:t>
            </a:r>
          </a:p>
          <a:p>
            <a:pPr lvl="1">
              <a:buClr>
                <a:schemeClr val="accent2"/>
              </a:buClr>
              <a:buFontTx/>
              <a:buChar char="•"/>
              <a:defRPr/>
            </a:pPr>
            <a:r>
              <a:rPr lang="es-ES" b="1" dirty="0" err="1" smtClean="0"/>
              <a:t>business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consumer</a:t>
            </a:r>
            <a:r>
              <a:rPr lang="es-ES" b="1" dirty="0" smtClean="0"/>
              <a:t> </a:t>
            </a:r>
          </a:p>
          <a:p>
            <a:pPr lvl="1">
              <a:buClr>
                <a:schemeClr val="accent2"/>
              </a:buClr>
              <a:buFontTx/>
              <a:buChar char="•"/>
              <a:defRPr/>
            </a:pPr>
            <a:r>
              <a:rPr lang="es-ES" b="1" dirty="0" err="1" smtClean="0"/>
              <a:t>business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goverment</a:t>
            </a:r>
            <a:r>
              <a:rPr lang="es-ES" b="1" dirty="0" smtClean="0"/>
              <a:t> </a:t>
            </a:r>
          </a:p>
          <a:p>
            <a:pPr lvl="1">
              <a:buClr>
                <a:schemeClr val="accent2"/>
              </a:buClr>
              <a:buFontTx/>
              <a:buChar char="•"/>
              <a:defRPr/>
            </a:pPr>
            <a:r>
              <a:rPr lang="es-ES" b="1" dirty="0" err="1" smtClean="0"/>
              <a:t>business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employee</a:t>
            </a:r>
            <a:r>
              <a:rPr lang="es-ES" b="1" dirty="0" smtClean="0"/>
              <a:t> </a:t>
            </a:r>
          </a:p>
        </p:txBody>
      </p:sp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596" y="479408"/>
            <a:ext cx="8385175" cy="5207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  <a:t>e-</a:t>
            </a:r>
            <a:r>
              <a:rPr lang="es-CR" sz="3200" dirty="0" err="1" smtClean="0">
                <a:solidFill>
                  <a:schemeClr val="accent1">
                    <a:lumMod val="75000"/>
                  </a:schemeClr>
                </a:solidFill>
              </a:rPr>
              <a:t>business</a:t>
            </a: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  <a:t> como modelo de economía</a:t>
            </a:r>
            <a:endParaRPr lang="es-ES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760" y="1628800"/>
            <a:ext cx="4593902" cy="45259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Gráficamente el e-</a:t>
            </a:r>
            <a:r>
              <a:rPr lang="es-MX" dirty="0" err="1"/>
              <a:t>business</a:t>
            </a:r>
            <a:r>
              <a:rPr lang="es-MX" dirty="0"/>
              <a:t> funciona así:</a:t>
            </a:r>
          </a:p>
        </p:txBody>
      </p:sp>
    </p:spTree>
    <p:extLst>
      <p:ext uri="{BB962C8B-B14F-4D97-AF65-F5344CB8AC3E}">
        <p14:creationId xmlns:p14="http://schemas.microsoft.com/office/powerpoint/2010/main" val="3736052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8400" b="0" i="1" smtClean="0">
                <a:latin typeface="Agency FB" pitchFamily="34" charset="0"/>
              </a:rPr>
              <a:t>e-commerce 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29063" cy="41910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400" dirty="0" smtClean="0"/>
              <a:t>El </a:t>
            </a:r>
            <a:r>
              <a:rPr lang="es-ES" sz="2400" b="1" dirty="0" smtClean="0"/>
              <a:t>e-</a:t>
            </a:r>
            <a:r>
              <a:rPr lang="es-ES" sz="2400" b="1" dirty="0" err="1" smtClean="0"/>
              <a:t>commerce</a:t>
            </a:r>
            <a:r>
              <a:rPr lang="es-ES" sz="2400" dirty="0" smtClean="0"/>
              <a:t> (del anglicismo </a:t>
            </a:r>
            <a:r>
              <a:rPr lang="es-ES" sz="2400" i="1" dirty="0" err="1" smtClean="0"/>
              <a:t>Electronic</a:t>
            </a:r>
            <a:r>
              <a:rPr lang="es-ES" sz="2400" i="1" dirty="0" smtClean="0"/>
              <a:t> Commerce</a:t>
            </a:r>
            <a:r>
              <a:rPr lang="es-ES" sz="2400" dirty="0" smtClean="0"/>
              <a:t>) consiste en comprar y vender productos o servicios a través de sistemas electrónicos como Internet y otras redes computacionales. </a:t>
            </a:r>
          </a:p>
        </p:txBody>
      </p:sp>
      <p:pic>
        <p:nvPicPr>
          <p:cNvPr id="12292" name="Picture 4" descr="ecommerc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4918075" y="2317296"/>
            <a:ext cx="3927475" cy="3366407"/>
          </a:xfr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_tradnl" sz="6600" b="0" i="1" dirty="0" smtClean="0">
                <a:solidFill>
                  <a:schemeClr val="accent1">
                    <a:lumMod val="75000"/>
                  </a:schemeClr>
                </a:solidFill>
                <a:latin typeface="Agency FB" pitchFamily="34" charset="0"/>
              </a:rPr>
              <a:t>Historia</a:t>
            </a:r>
            <a:endParaRPr lang="es-ES" sz="6600" b="0" i="1" dirty="0" smtClean="0">
              <a:solidFill>
                <a:schemeClr val="accent1">
                  <a:lumMod val="75000"/>
                </a:schemeClr>
              </a:solidFill>
              <a:latin typeface="Agency FB" pitchFamily="34" charset="0"/>
            </a:endParaRPr>
          </a:p>
        </p:txBody>
      </p:sp>
      <p:pic>
        <p:nvPicPr>
          <p:cNvPr id="13316" name="Picture 4" descr="Wheel_ecommerce_industry_0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46188" y="2530475"/>
            <a:ext cx="3108325" cy="2940050"/>
          </a:xfrm>
          <a:noFill/>
        </p:spPr>
      </p:pic>
      <p:sp>
        <p:nvSpPr>
          <p:cNvPr id="12291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21250" y="1905000"/>
            <a:ext cx="3924300" cy="41910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1800" b="1" dirty="0" smtClean="0"/>
              <a:t>Originariamente, "comercio electrónico" significaba la facilitación de transacciones comerciales electrónicamente, normalmente utilizando tecnología como la </a:t>
            </a:r>
            <a:r>
              <a:rPr lang="es-ES" sz="1800" b="1" dirty="0" err="1" smtClean="0"/>
              <a:t>Electronic</a:t>
            </a:r>
            <a:r>
              <a:rPr lang="es-ES" sz="1800" b="1" dirty="0" smtClean="0"/>
              <a:t> Data </a:t>
            </a:r>
            <a:r>
              <a:rPr lang="es-ES" sz="1800" b="1" dirty="0" err="1" smtClean="0"/>
              <a:t>Interchange</a:t>
            </a:r>
            <a:r>
              <a:rPr lang="es-ES" sz="1800" b="1" dirty="0" smtClean="0"/>
              <a:t> (</a:t>
            </a:r>
            <a:r>
              <a:rPr lang="es-ES" sz="1800" b="1" dirty="0" err="1" smtClean="0"/>
              <a:t>EDI</a:t>
            </a:r>
            <a:r>
              <a:rPr lang="es-ES" sz="1800" b="1" dirty="0" smtClean="0"/>
              <a:t>, presentada finales de los años 1970) para enviar electrónicamente documentos como pedidos de compra o facturas.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_tradnl" sz="5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e-</a:t>
            </a:r>
            <a:r>
              <a:rPr lang="es-ES_tradnl" sz="5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commerce</a:t>
            </a:r>
            <a:r>
              <a:rPr lang="es-ES_tradnl" sz="5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hoy</a:t>
            </a:r>
            <a:endParaRPr lang="es-ES" sz="5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14339" name="Picture 3" descr="eco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47788" y="2230438"/>
            <a:ext cx="2419350" cy="1673225"/>
          </a:xfrm>
          <a:noFill/>
        </p:spPr>
      </p:pic>
      <p:pic>
        <p:nvPicPr>
          <p:cNvPr id="14340" name="Picture 4" descr="mercadoLibr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57725" y="1905000"/>
            <a:ext cx="3508375" cy="2017713"/>
          </a:xfrm>
          <a:noFill/>
        </p:spPr>
      </p:pic>
      <p:pic>
        <p:nvPicPr>
          <p:cNvPr id="14341" name="Picture 5" descr="deremate200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171575" y="4078288"/>
            <a:ext cx="3251200" cy="2017712"/>
          </a:xfrm>
          <a:noFill/>
        </p:spPr>
      </p:pic>
      <p:pic>
        <p:nvPicPr>
          <p:cNvPr id="14342" name="Picture 6" descr="ecommerce_purchas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5422929" y="4078432"/>
            <a:ext cx="2917767" cy="20158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_tradnl" sz="3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Características e-</a:t>
            </a:r>
            <a:r>
              <a:rPr lang="es-ES_tradnl" sz="3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commerce</a:t>
            </a:r>
            <a:endParaRPr lang="es-ES" sz="3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905000"/>
            <a:ext cx="3919538" cy="4191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dirty="0" smtClean="0"/>
              <a:t>1) Empresa al consumidor. </a:t>
            </a:r>
          </a:p>
          <a:p>
            <a:pPr eaLnBrk="1" hangingPunct="1">
              <a:defRPr/>
            </a:pPr>
            <a:r>
              <a:rPr lang="es-ES_tradnl" sz="2800" dirty="0" smtClean="0"/>
              <a:t>2) Empresa a empresa. </a:t>
            </a:r>
          </a:p>
          <a:p>
            <a:pPr eaLnBrk="1" hangingPunct="1">
              <a:defRPr/>
            </a:pPr>
            <a:r>
              <a:rPr lang="es-ES_tradnl" sz="2800" dirty="0" smtClean="0"/>
              <a:t>3) Empresa-administración pública. </a:t>
            </a:r>
          </a:p>
          <a:p>
            <a:pPr eaLnBrk="1" hangingPunct="1">
              <a:defRPr/>
            </a:pPr>
            <a:r>
              <a:rPr lang="es-ES_tradnl" sz="2800" dirty="0" smtClean="0"/>
              <a:t>4) Usuarios-usuarios. </a:t>
            </a:r>
            <a:endParaRPr lang="es-ES" sz="2800" dirty="0" smtClean="0"/>
          </a:p>
        </p:txBody>
      </p:sp>
      <p:pic>
        <p:nvPicPr>
          <p:cNvPr id="15364" name="Picture 4" descr="global-ecommerc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53382" y="1905000"/>
            <a:ext cx="1656861" cy="2019300"/>
          </a:xfrm>
          <a:noFill/>
        </p:spPr>
      </p:pic>
      <p:pic>
        <p:nvPicPr>
          <p:cNvPr id="15365" name="Picture 5" descr="E-Commerc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5715000" y="4248150"/>
            <a:ext cx="2333625" cy="1676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6" y="1"/>
            <a:ext cx="1501491" cy="12687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340768"/>
            <a:ext cx="8230313" cy="4523624"/>
          </a:xfrm>
          <a:prstGeom prst="rect">
            <a:avLst/>
          </a:prstGeom>
        </p:spPr>
      </p:pic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149699"/>
              </p:ext>
            </p:extLst>
          </p:nvPr>
        </p:nvGraphicFramePr>
        <p:xfrm>
          <a:off x="539552" y="1109642"/>
          <a:ext cx="8136904" cy="5465316"/>
        </p:xfrm>
        <a:graphic>
          <a:graphicData uri="http://schemas.openxmlformats.org/drawingml/2006/table">
            <a:tbl>
              <a:tblPr firstRow="1" bandRow="1"/>
              <a:tblGrid>
                <a:gridCol w="720194"/>
                <a:gridCol w="615094"/>
                <a:gridCol w="845754"/>
                <a:gridCol w="615094"/>
                <a:gridCol w="300208"/>
                <a:gridCol w="1468187"/>
                <a:gridCol w="1230188"/>
                <a:gridCol w="1383962"/>
                <a:gridCol w="958223"/>
              </a:tblGrid>
              <a:tr h="471907">
                <a:tc gridSpan="9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ACETATOS</a:t>
                      </a:r>
                      <a:r>
                        <a:rPr lang="es-MX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DE INTRODUCCIÓN A LA INFORMÁTICA ADMINISTRATIVA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6229">
                <a:tc gridSpan="9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latin typeface="Arial"/>
                          <a:ea typeface="Times New Roman"/>
                          <a:cs typeface="Times New Roman"/>
                        </a:rPr>
                        <a:t>ESPACIO  ACADÉMICO: Facultad de contaduría y administración</a:t>
                      </a: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98164"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latin typeface="Arial"/>
                          <a:ea typeface="Times New Roman"/>
                          <a:cs typeface="Times New Roman"/>
                        </a:rPr>
                        <a:t>Programa educativo: </a:t>
                      </a:r>
                      <a:r>
                        <a:rPr lang="es-MX" sz="1050" b="1" dirty="0" smtClean="0">
                          <a:latin typeface="Arial"/>
                          <a:ea typeface="Times New Roman"/>
                          <a:cs typeface="Times New Roman"/>
                        </a:rPr>
                        <a:t>Licenciatura en Informática Administrativa</a:t>
                      </a: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latin typeface="Arial"/>
                          <a:ea typeface="Times New Roman"/>
                          <a:cs typeface="Times New Roman"/>
                        </a:rPr>
                        <a:t>Plan de estudios: modalidad  de educación basada en competencias</a:t>
                      </a: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5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MX" sz="1050" b="1" dirty="0" smtClean="0">
                          <a:latin typeface="Arial"/>
                          <a:ea typeface="Times New Roman"/>
                          <a:cs typeface="Times New Roman"/>
                        </a:rPr>
                        <a:t>Plan Flexible</a:t>
                      </a: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Arial"/>
                          <a:ea typeface="Times New Roman"/>
                          <a:cs typeface="Times New Roman"/>
                        </a:rPr>
                        <a:t>Área de disciplinaria: informática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  <a:cs typeface="Times New Roman"/>
                        </a:rPr>
                        <a:t>Periodo </a:t>
                      </a:r>
                      <a:r>
                        <a:rPr lang="es-ES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escolar: 2016B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1907"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1" dirty="0">
                          <a:latin typeface="Arial"/>
                          <a:ea typeface="Times New Roman"/>
                          <a:cs typeface="Times New Roman"/>
                        </a:rPr>
                        <a:t>Aprobación por los H.H. Consejos Académico y de Gobierno</a:t>
                      </a:r>
                      <a:endParaRPr lang="es-E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 Elaborado </a:t>
                      </a:r>
                      <a:r>
                        <a:rPr lang="es-ES_tradnl" sz="1200" b="1" dirty="0">
                          <a:latin typeface="Arial"/>
                          <a:ea typeface="Times New Roman"/>
                          <a:cs typeface="Times New Roman"/>
                        </a:rPr>
                        <a:t>por: 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 en A. Laura Edith </a:t>
                      </a:r>
                      <a:r>
                        <a:rPr kumimoji="0" lang="es-ES_tradnl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Alviter</a:t>
                      </a:r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Rojas (CU UAEM Ecatepec)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 en T.I. Gisela Regina Baena Castro (CU UAEM </a:t>
                      </a:r>
                      <a:r>
                        <a:rPr kumimoji="0" lang="es-ES_tradnl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Temascaltepec</a:t>
                      </a:r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LIA. </a:t>
                      </a:r>
                      <a:r>
                        <a:rPr kumimoji="0" lang="es-ES_tradnl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Mineli</a:t>
                      </a:r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Jesús Navarrete (CU UAEM Atlacomulco)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 en T. I. Rafael Valentín Mendoza Méndez (CU UAEM </a:t>
                      </a:r>
                      <a:r>
                        <a:rPr kumimoji="0" lang="es-ES_tradnl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Temascaltepec</a:t>
                      </a:r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	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Lic. Liliana  Ortiz García (CU UAEM Valle de México)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I.S.C. Gustavo Reyes Jiménez (CU UAEM Valle de </a:t>
                      </a:r>
                      <a:r>
                        <a:rPr kumimoji="0" lang="es-ES_tradnl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Teotihuacan</a:t>
                      </a:r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s-MX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_tradnl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 Tania Elena Valdés Gil (Facultad de Contaduría y Administración)</a:t>
                      </a:r>
                      <a:endParaRPr lang="es-ES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Fecha de actualización: </a:t>
                      </a:r>
                      <a:endParaRPr lang="es-ES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Mayo del 2010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10542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indent="226695"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b="1" dirty="0">
                          <a:latin typeface="Arial"/>
                          <a:ea typeface="Times New Roman"/>
                          <a:cs typeface="Times New Roman"/>
                        </a:rPr>
                        <a:t>Clave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Horas </a:t>
                      </a:r>
                      <a:r>
                        <a:rPr lang="es-ES_tradnl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teoría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Horas </a:t>
                      </a:r>
                      <a:r>
                        <a:rPr lang="es-ES_tradnl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práctica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  <a:cs typeface="Times New Roman"/>
                        </a:rPr>
                        <a:t>Total de horas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Créditos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Tipo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latin typeface="Arial"/>
                          <a:ea typeface="Times New Roman"/>
                          <a:cs typeface="Times New Roman"/>
                        </a:rPr>
                        <a:t>Carácter de la Unidad de Aprendizaje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b="1" dirty="0">
                          <a:latin typeface="Arial"/>
                          <a:ea typeface="Times New Roman"/>
                          <a:cs typeface="Times New Roman"/>
                        </a:rPr>
                        <a:t>Núcleo de formación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 smtClean="0">
                          <a:latin typeface="Arial"/>
                          <a:ea typeface="Times New Roman"/>
                          <a:cs typeface="Times New Roman"/>
                        </a:rPr>
                        <a:t>Modalidad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</a:tr>
              <a:tr h="47190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latin typeface="Arial"/>
                          <a:ea typeface="Times New Roman"/>
                          <a:cs typeface="Times New Roman"/>
                        </a:rPr>
                        <a:t>L00038</a:t>
                      </a:r>
                      <a:endParaRPr lang="es-ES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rebuchet MS"/>
                          <a:ea typeface="Times New Roman"/>
                          <a:cs typeface="Arial"/>
                        </a:rPr>
                        <a:t>curso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Trebuchet MS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rebuchet MS"/>
                          <a:ea typeface="Times New Roman"/>
                          <a:cs typeface="Arial"/>
                        </a:rPr>
                        <a:t>Obligatoria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ES" sz="1000" dirty="0">
                        <a:latin typeface="Trebuchet MS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Básico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rebuchet MS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Trebuchet MS"/>
                          <a:ea typeface="Times New Roman"/>
                          <a:cs typeface="Arial"/>
                        </a:rPr>
                        <a:t>Presencial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</a:tr>
              <a:tr h="47190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UNIDAD 2</a:t>
                      </a:r>
                      <a:endParaRPr lang="es-ES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es-MX" sz="1200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640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_tradnl" b="0" dirty="0" smtClean="0">
                <a:solidFill>
                  <a:schemeClr val="accent1">
                    <a:lumMod val="75000"/>
                  </a:schemeClr>
                </a:solidFill>
              </a:rPr>
              <a:t>Aplicaciones del comercio electrónico</a:t>
            </a:r>
            <a:endParaRPr lang="es-ES" b="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38200" y="1428736"/>
            <a:ext cx="4090990" cy="4667264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es-ES" sz="1400" dirty="0" err="1" smtClean="0">
                <a:hlinkClick r:id="rId2" tooltip="OpenXpertya"/>
              </a:rPr>
              <a:t>OpenXpertya</a:t>
            </a:r>
            <a:r>
              <a:rPr lang="es-ES" sz="1400" dirty="0" smtClean="0"/>
              <a:t> es un </a:t>
            </a:r>
            <a:r>
              <a:rPr lang="es-ES" sz="1400" dirty="0" err="1" smtClean="0"/>
              <a:t>ERP</a:t>
            </a:r>
            <a:r>
              <a:rPr lang="es-ES" sz="1400" dirty="0" smtClean="0"/>
              <a:t> </a:t>
            </a:r>
            <a:r>
              <a:rPr lang="es-ES" sz="1400" dirty="0" smtClean="0">
                <a:hlinkClick r:id="rId3" tooltip="Open source"/>
              </a:rPr>
              <a:t>open </a:t>
            </a:r>
            <a:r>
              <a:rPr lang="es-ES" sz="1400" dirty="0" err="1" smtClean="0">
                <a:hlinkClick r:id="rId3" tooltip="Open source"/>
              </a:rPr>
              <a:t>source</a:t>
            </a:r>
            <a:r>
              <a:rPr lang="es-ES" sz="1400" dirty="0" smtClean="0"/>
              <a:t> en español, especialmente adaptado para la legislación y el mercado español e hispanoamericano.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sz="1400" dirty="0" err="1" smtClean="0"/>
              <a:t>EDIWIN</a:t>
            </a:r>
            <a:r>
              <a:rPr lang="es-ES" sz="1400" dirty="0" smtClean="0"/>
              <a:t> Permite la integración con la mayoría de </a:t>
            </a:r>
            <a:r>
              <a:rPr lang="es-ES" sz="1400" dirty="0" err="1" smtClean="0"/>
              <a:t>ERP's</a:t>
            </a:r>
            <a:r>
              <a:rPr lang="es-ES" sz="1400" dirty="0" smtClean="0"/>
              <a:t> del mercado y sitios Web.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sz="1400" dirty="0" err="1" smtClean="0"/>
              <a:t>Interges</a:t>
            </a:r>
            <a:r>
              <a:rPr lang="es-ES" sz="1400" dirty="0" smtClean="0"/>
              <a:t> Online Es un sencillo programa muy eficaz para implementar comercios electrónicos de forma sencilla y rápida.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ES" sz="1400" dirty="0" err="1" smtClean="0"/>
              <a:t>NIC</a:t>
            </a:r>
            <a:r>
              <a:rPr lang="es-ES" sz="1400" dirty="0" smtClean="0"/>
              <a:t> E-</a:t>
            </a:r>
            <a:r>
              <a:rPr lang="es-ES" sz="1400" dirty="0" err="1" smtClean="0"/>
              <a:t>commerce</a:t>
            </a:r>
            <a:r>
              <a:rPr lang="es-ES" sz="1400" dirty="0" smtClean="0"/>
              <a:t> es un software de comercio electrónico, enlatado, muy simple, completo y económico desarrollado por Grupo </a:t>
            </a:r>
            <a:r>
              <a:rPr lang="es-ES" sz="1400" dirty="0" err="1" smtClean="0"/>
              <a:t>Netcom</a:t>
            </a:r>
            <a:r>
              <a:rPr lang="es-ES" sz="1400" dirty="0" smtClean="0"/>
              <a:t>.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s-ES" sz="1600" dirty="0" smtClean="0"/>
          </a:p>
        </p:txBody>
      </p:sp>
      <p:pic>
        <p:nvPicPr>
          <p:cNvPr id="16388" name="Picture 4" descr="ecommerce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18075" y="2036762"/>
            <a:ext cx="3927475" cy="3927475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Directo e indirecto</a:t>
            </a:r>
          </a:p>
        </p:txBody>
      </p:sp>
      <p:sp>
        <p:nvSpPr>
          <p:cNvPr id="64515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4873625"/>
          </a:xfrm>
        </p:spPr>
        <p:txBody>
          <a:bodyPr/>
          <a:lstStyle/>
          <a:p>
            <a:pPr algn="just" eaLnBrk="1" hangingPunct="1"/>
            <a:r>
              <a:rPr lang="es-MX" dirty="0" smtClean="0"/>
              <a:t>El e-</a:t>
            </a:r>
            <a:r>
              <a:rPr lang="es-MX" dirty="0" err="1" smtClean="0"/>
              <a:t>commerce</a:t>
            </a:r>
            <a:r>
              <a:rPr lang="es-MX" dirty="0" smtClean="0"/>
              <a:t> directo se da cuando todas sus fases se realizan por medios electrónicos.</a:t>
            </a:r>
          </a:p>
          <a:p>
            <a:pPr algn="just" eaLnBrk="1" hangingPunct="1"/>
            <a:r>
              <a:rPr lang="es-MX" dirty="0" smtClean="0"/>
              <a:t>En el e-</a:t>
            </a:r>
            <a:r>
              <a:rPr lang="es-MX" dirty="0" err="1" smtClean="0"/>
              <a:t>commerce</a:t>
            </a:r>
            <a:r>
              <a:rPr lang="es-MX" dirty="0" smtClean="0"/>
              <a:t> indirecto o incompleto no todas sus fases se completan por medios electrónicos.</a:t>
            </a:r>
          </a:p>
          <a:p>
            <a:pPr eaLnBrk="1" hangingPunct="1">
              <a:buFont typeface="Wingdings 2" pitchFamily="18" charset="2"/>
              <a:buNone/>
            </a:pPr>
            <a:endParaRPr lang="es-MX" dirty="0" smtClean="0"/>
          </a:p>
          <a:p>
            <a:pPr eaLnBrk="1" hangingPunct="1">
              <a:buFont typeface="Wingdings 2" pitchFamily="18" charset="2"/>
              <a:buNone/>
            </a:pPr>
            <a:endParaRPr lang="es-MX" dirty="0" smtClean="0"/>
          </a:p>
        </p:txBody>
      </p:sp>
      <p:pic>
        <p:nvPicPr>
          <p:cNvPr id="4" name="3 Imagen" descr="imga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293096"/>
            <a:ext cx="2564785" cy="21373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04218190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6987307" cy="118110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MX" sz="32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es-MX" sz="3200" dirty="0" err="1" smtClean="0">
                <a:solidFill>
                  <a:schemeClr val="accent1">
                    <a:lumMod val="75000"/>
                  </a:schemeClr>
                </a:solidFill>
              </a:rPr>
              <a:t>enterprise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>
                <a:solidFill>
                  <a:srgbClr val="00B0F0"/>
                </a:solidFill>
              </a:rPr>
              <a:t>Una organización de negocios.</a:t>
            </a:r>
            <a:endParaRPr lang="es-MX" sz="3200" dirty="0">
              <a:solidFill>
                <a:srgbClr val="00B0F0"/>
              </a:solidFill>
            </a:endParaRPr>
          </a:p>
        </p:txBody>
      </p:sp>
      <p:sp>
        <p:nvSpPr>
          <p:cNvPr id="68611" name="2 Subtítulo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024836" cy="4429125"/>
          </a:xfrm>
        </p:spPr>
        <p:txBody>
          <a:bodyPr/>
          <a:lstStyle/>
          <a:p>
            <a:pPr algn="just" eaLnBrk="1" hangingPunct="1"/>
            <a:r>
              <a:rPr lang="es-MX" sz="2800" dirty="0" smtClean="0"/>
              <a:t>En la industria de la informática, el término se usa a menudo para describir cualquier gran organización que utiliza las computadoras. Una </a:t>
            </a:r>
            <a:r>
              <a:rPr lang="es-MX" sz="2800" dirty="0" smtClean="0">
                <a:hlinkClick r:id="rId2"/>
              </a:rPr>
              <a:t>intranet,</a:t>
            </a:r>
            <a:r>
              <a:rPr lang="es-MX" sz="2800" dirty="0" smtClean="0"/>
              <a:t> por ejemplo, es un buen ejemplo de un sistema de computación empresarial.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355" y="5013176"/>
            <a:ext cx="224308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0719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Microsoft Great Plains cuenta con dos versiones enfocadas en la empresa mediana y pequeña, e-Enterprise y Dynamics, provee una solución de administración de negocios, que esta orientada al denominado </a:t>
            </a:r>
            <a:r>
              <a:rPr lang="es-ES" sz="2800" dirty="0" err="1" smtClean="0"/>
              <a:t>Backoffice</a:t>
            </a:r>
            <a:r>
              <a:rPr lang="es-ES" sz="2800" dirty="0" smtClean="0"/>
              <a:t>. Es una solución totalmente integrada a través de toda la organización. Provee ventajas estratégicas a la administración de las diversas áreas de negocio, al contar con grandes funcionalidades para Finanzas, Contabilidad de proyectos, así como negocios electrónicos.</a:t>
            </a:r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 – Enterprise – Ejemplo:</a:t>
            </a:r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57200" y="765175"/>
            <a:ext cx="8229600" cy="46799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endParaRPr lang="es-ES" b="1" dirty="0" smtClean="0"/>
          </a:p>
          <a:p>
            <a:pPr algn="just" eaLnBrk="1" hangingPunct="1">
              <a:defRPr/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e-Enterprise</a:t>
            </a:r>
            <a:r>
              <a:rPr lang="es-ES" dirty="0" smtClean="0"/>
              <a:t> es el proveedor de soluciones de administración de negocios por </a:t>
            </a:r>
            <a:r>
              <a:rPr lang="es-ES" b="1" dirty="0" smtClean="0"/>
              <a:t>Microsoft</a:t>
            </a:r>
            <a:r>
              <a:rPr lang="es-ES" dirty="0" smtClean="0"/>
              <a:t> BackOffice, integra y personaliza módulos para la gerencia de finanzas, distribución, reportes corporativos, comercio electrónico e Internet.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dirty="0" smtClean="0"/>
              <a:t>e-Enterprise es un programa que ayuda a las empresas a la toma de decisiones, provee a las corporaciones la habilidad para observar el futuro y tomar ventaja rápidamente de las oportunidades de negocios, así mismo, ayuda a guiar los negocios hacia sus objetivos empresariales, con la confianza de que se cumplirán exitosamente. </a:t>
            </a:r>
          </a:p>
        </p:txBody>
      </p:sp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e-</a:t>
            </a:r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</a:rPr>
              <a:t>enterprise</a:t>
            </a:r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4529213"/>
            <a:ext cx="1398540" cy="1827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67544" y="1124744"/>
            <a:ext cx="8229600" cy="532886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endParaRPr lang="es-ES" sz="2800" b="1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600" b="1" dirty="0" smtClean="0">
                <a:solidFill>
                  <a:schemeClr val="accent1">
                    <a:lumMod val="75000"/>
                  </a:schemeClr>
                </a:solidFill>
              </a:rPr>
              <a:t>Sector Financiero</a:t>
            </a:r>
            <a:r>
              <a:rPr lang="es-ES" sz="2600" b="1" dirty="0" smtClean="0"/>
              <a:t>: </a:t>
            </a:r>
            <a:r>
              <a:rPr lang="es-ES" sz="2600" dirty="0" smtClean="0"/>
              <a:t>Ofrece la funcionalidad que se necesita para configurar la fotografía Financiera. Con acceso instantáneo a la exactitud, con información actualizada al último minuto, tu tienes la capacidad de capturar información a cualquier nivel de los datos financieros, cuando y como tu lo necesites. </a:t>
            </a:r>
          </a:p>
          <a:p>
            <a:pPr marL="109728" indent="0" algn="just" eaLnBrk="1" hangingPunct="1">
              <a:lnSpc>
                <a:spcPct val="90000"/>
              </a:lnSpc>
              <a:buNone/>
              <a:defRPr/>
            </a:pPr>
            <a:endParaRPr lang="es-ES" sz="2600" dirty="0" smtClean="0"/>
          </a:p>
          <a:p>
            <a:pPr marL="109728" indent="0" algn="just" eaLnBrk="1" hangingPunct="1">
              <a:lnSpc>
                <a:spcPct val="90000"/>
              </a:lnSpc>
              <a:buNone/>
              <a:defRPr/>
            </a:pPr>
            <a:r>
              <a:rPr lang="es-ES" sz="2600" dirty="0" smtClean="0"/>
              <a:t>Ejemplos: Contabilidad General </a:t>
            </a:r>
            <a:r>
              <a:rPr lang="es-ES" sz="2600" dirty="0" err="1" smtClean="0"/>
              <a:t>FRx</a:t>
            </a:r>
            <a:r>
              <a:rPr lang="es-ES" sz="2600" dirty="0" smtClean="0"/>
              <a:t>, Administración de Bancos Cuentas por Cobrar y Cuentas por Pagar Administrador de </a:t>
            </a:r>
            <a:r>
              <a:rPr lang="es-ES" sz="2600" dirty="0" err="1" smtClean="0"/>
              <a:t>Multimoneda</a:t>
            </a:r>
            <a:r>
              <a:rPr lang="es-ES" sz="2600" dirty="0" smtClean="0"/>
              <a:t> Administrador de </a:t>
            </a:r>
            <a:r>
              <a:rPr lang="es-ES" sz="2600" dirty="0" err="1" smtClean="0"/>
              <a:t>Multimoneda</a:t>
            </a:r>
            <a:r>
              <a:rPr lang="es-ES" sz="2600" dirty="0" smtClean="0"/>
              <a:t>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83568" y="636213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Sectores en los que interviene el e-</a:t>
            </a:r>
            <a:r>
              <a:rPr lang="es-MX" sz="2800" b="1" dirty="0" err="1" smtClean="0">
                <a:solidFill>
                  <a:schemeClr val="accent1">
                    <a:lumMod val="75000"/>
                  </a:schemeClr>
                </a:solidFill>
              </a:rPr>
              <a:t>enterprice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s-MX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71472" y="928670"/>
            <a:ext cx="8229600" cy="511968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1">
                    <a:lumMod val="75000"/>
                  </a:schemeClr>
                </a:solidFill>
              </a:rPr>
              <a:t>Sector de Distribución: </a:t>
            </a:r>
            <a:r>
              <a:rPr lang="es-ES" sz="2400" dirty="0" smtClean="0"/>
              <a:t>Maneja las tradicionales ordenes de proceso, así como el comercio electrónico, o el concepto eEnterprise; tiene el poder de ir hasta el límite de los procesos críticos de negocio, haciendo tu negocio más redituable. </a:t>
            </a:r>
          </a:p>
          <a:p>
            <a:pPr marL="109728" indent="0" algn="just" eaLnBrk="1" hangingPunct="1">
              <a:lnSpc>
                <a:spcPct val="90000"/>
              </a:lnSpc>
              <a:buNone/>
              <a:defRPr/>
            </a:pPr>
            <a:endParaRPr lang="es-ES" sz="2400" dirty="0" smtClean="0"/>
          </a:p>
          <a:p>
            <a:pPr marL="109728" indent="0" algn="just" eaLnBrk="1" hangingPunct="1">
              <a:lnSpc>
                <a:spcPct val="90000"/>
              </a:lnSpc>
              <a:buNone/>
              <a:defRPr/>
            </a:pPr>
            <a:r>
              <a:rPr lang="es-ES" sz="2400" dirty="0"/>
              <a:t>	</a:t>
            </a:r>
            <a:r>
              <a:rPr lang="es-ES" sz="2400" dirty="0" smtClean="0"/>
              <a:t>Ejemplos : Facturación, Pedidos con Facturación Avanzada e Inventarios Compras.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es-ES" sz="2400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932" y="4149080"/>
            <a:ext cx="4845918" cy="207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Sector de Comercio Electrónico: </a:t>
            </a:r>
          </a:p>
          <a:p>
            <a:pPr marL="109728" indent="0" algn="just">
              <a:lnSpc>
                <a:spcPct val="90000"/>
              </a:lnSpc>
              <a:buNone/>
              <a:defRPr/>
            </a:pPr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Ejemplos: </a:t>
            </a:r>
            <a:r>
              <a:rPr lang="es-ES" sz="2800" dirty="0" err="1"/>
              <a:t>eCommerce</a:t>
            </a:r>
            <a:r>
              <a:rPr lang="es-ES" sz="2800" dirty="0"/>
              <a:t> , </a:t>
            </a:r>
            <a:r>
              <a:rPr lang="es-ES" sz="2800" dirty="0" err="1">
                <a:hlinkClick r:id="rId2" action="ppaction://hlinksldjump"/>
              </a:rPr>
              <a:t>eOrder</a:t>
            </a:r>
            <a:r>
              <a:rPr lang="es-ES" sz="2800" dirty="0">
                <a:hlinkClick r:id="rId2" action="ppaction://hlinksldjump"/>
              </a:rPr>
              <a:t>, </a:t>
            </a:r>
            <a:r>
              <a:rPr lang="es-ES" sz="2800" dirty="0" err="1">
                <a:hlinkClick r:id="rId3" action="ppaction://hlinksldjump"/>
              </a:rPr>
              <a:t>eView</a:t>
            </a:r>
            <a:r>
              <a:rPr lang="es-ES" sz="2800" dirty="0">
                <a:hlinkClick r:id="rId3" action="ppaction://hlinksldjump"/>
              </a:rPr>
              <a:t> y </a:t>
            </a:r>
            <a:r>
              <a:rPr lang="es-ES" sz="2800" dirty="0" err="1">
                <a:hlinkClick r:id="rId4" action="ppaction://hlinksldjump"/>
              </a:rPr>
              <a:t>eRequisition</a:t>
            </a:r>
            <a:r>
              <a:rPr lang="es-ES" sz="2800" dirty="0">
                <a:hlinkClick r:id="rId4" action="ppaction://hlinksldjump"/>
              </a:rPr>
              <a:t> </a:t>
            </a:r>
            <a:endParaRPr lang="es-ES" sz="2800" dirty="0"/>
          </a:p>
          <a:p>
            <a:pPr eaLnBrk="1" hangingPunct="1">
              <a:defRPr/>
            </a:pPr>
            <a:endParaRPr lang="es-E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es-ES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Sector de Herramientas:</a:t>
            </a:r>
          </a:p>
          <a:p>
            <a:pPr marL="109728" indent="0" eaLnBrk="1" hangingPunct="1">
              <a:buNone/>
              <a:defRPr/>
            </a:pPr>
            <a:r>
              <a:rPr lang="es-ES" dirty="0" smtClean="0"/>
              <a:t>Ejemplos: Modificador Continuum para Visual Basic, Delphi y Excel, </a:t>
            </a:r>
            <a:r>
              <a:rPr lang="es-ES" dirty="0" err="1" smtClean="0"/>
              <a:t>Dexterity</a:t>
            </a:r>
            <a:r>
              <a:rPr lang="es-ES" dirty="0" smtClean="0"/>
              <a:t> y Administrador de Integración </a:t>
            </a:r>
          </a:p>
        </p:txBody>
      </p:sp>
      <p:pic>
        <p:nvPicPr>
          <p:cNvPr id="3" name="Picture 2" descr="C:\Documents and Settings\CHapARra\Configuración local\Archivos temporales de Internet\Content.IE5\0DMR0X2J\MCj04326800000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76" y="6000768"/>
            <a:ext cx="642791" cy="642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Permite a la empresa fortalecer el vínculo de los empleados con la empresa apoyándose de las Tecnologías de Información y Comunicación.</a:t>
            </a:r>
          </a:p>
          <a:p>
            <a:pPr marL="109728" indent="0">
              <a:buNone/>
            </a:pPr>
            <a:endParaRPr lang="es-MX" dirty="0" smtClean="0"/>
          </a:p>
          <a:p>
            <a:pPr algn="just"/>
            <a:r>
              <a:rPr lang="es-MX" dirty="0"/>
              <a:t>B</a:t>
            </a:r>
            <a:r>
              <a:rPr lang="es-MX" dirty="0" smtClean="0"/>
              <a:t>usca </a:t>
            </a:r>
            <a:r>
              <a:rPr lang="es-MX" dirty="0"/>
              <a:t>converger entre la voluntad comercial, de servicio y de expansión </a:t>
            </a:r>
            <a:r>
              <a:rPr lang="es-MX" dirty="0" smtClean="0"/>
              <a:t>de la empresa </a:t>
            </a:r>
            <a:r>
              <a:rPr lang="es-MX" dirty="0"/>
              <a:t>junto a la de seguridad, motivación y retención de </a:t>
            </a:r>
            <a:r>
              <a:rPr lang="es-MX" dirty="0" smtClean="0"/>
              <a:t>los </a:t>
            </a:r>
            <a:r>
              <a:rPr lang="es-MX" dirty="0"/>
              <a:t>empleados.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e-</a:t>
            </a:r>
            <a:r>
              <a:rPr lang="es-MX" dirty="0" err="1" smtClean="0"/>
              <a:t>employed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85184"/>
            <a:ext cx="244390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8062664" cy="1802631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>
                <a:solidFill>
                  <a:schemeClr val="accent1">
                    <a:lumMod val="75000"/>
                  </a:schemeClr>
                </a:solidFill>
              </a:rPr>
              <a:t>UNIDAD 2: TECNOLOGÍAS DE </a:t>
            </a:r>
            <a:br>
              <a:rPr lang="es-MX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4800" dirty="0" smtClean="0">
                <a:solidFill>
                  <a:schemeClr val="accent1">
                    <a:lumMod val="75000"/>
                  </a:schemeClr>
                </a:solidFill>
              </a:rPr>
              <a:t>VANGUARDIA</a:t>
            </a:r>
            <a:endParaRPr lang="es-ES" sz="4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C:\Documents and Settings\CHapARra\Configuración local\Archivos temporales de Internet\Content.IE5\0DMR0X2J\MCj0432680000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90" y="142852"/>
            <a:ext cx="500066" cy="500066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3635896" y="6021289"/>
            <a:ext cx="486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M. en A. Sandra Miriam Alcántara Ramírez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La organización puede entender las necesidades de sus empleados. Si </a:t>
            </a:r>
            <a:r>
              <a:rPr lang="es-MX" dirty="0"/>
              <a:t>no comprendes qué es lo que necesita tu gente, es decir aquella que trabaja contigo, no puedes crear valor para aquellos que son posibles candidatos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Se generan lazos efectivos de comunicación a través del uso de la Tecnología.</a:t>
            </a:r>
          </a:p>
          <a:p>
            <a:r>
              <a:rPr lang="es-MX" dirty="0" smtClean="0"/>
              <a:t>Incremento de productividad por empleado.</a:t>
            </a:r>
            <a:endParaRPr lang="es-MX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Impacto de aplicar </a:t>
            </a:r>
            <a:r>
              <a:rPr lang="es-MX" dirty="0" err="1" smtClean="0"/>
              <a:t>employed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033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674195"/>
              </p:ext>
            </p:extLst>
          </p:nvPr>
        </p:nvGraphicFramePr>
        <p:xfrm>
          <a:off x="457200" y="1481138"/>
          <a:ext cx="8229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Básica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Complementaria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pPr lvl="0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Cohen, A. y Asín, E. (2010). Sistemas de Información Gerencial. México: Mc Graw Hill.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Laudon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J.  y </a:t>
                      </a:r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Laudon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K. (2008) Sistemas de Información Gerencial. México: Prentice Hall.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Norton, P. (2002) Introducción a la computación. México: Mc Graw Hill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kumimoji="0" lang="es-E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O’brien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J.; </a:t>
                      </a:r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Marakas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G. (2008). </a:t>
                      </a:r>
                      <a:r>
                        <a:rPr kumimoji="0" lang="es-MX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Sistemas de Información Gerencial. </a:t>
                      </a:r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México: Mc Graw Hill.</a:t>
                      </a:r>
                    </a:p>
                    <a:p>
                      <a:pPr lvl="0"/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Walker, D. (1998). Sistemas de información para la administración. México: </a:t>
                      </a:r>
                      <a:r>
                        <a:rPr kumimoji="0" lang="es-MX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Alfaomega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http://www.altonivel.com.mx/50682-que-es-el-employee-value-proposition-y-como-aplicarlo.html</a:t>
                      </a:r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recuperado el día</a:t>
                      </a:r>
                      <a:r>
                        <a:rPr kumimoji="0" lang="es-MX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 de septiembre de 2016.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Justificación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903913"/>
              </p:ext>
            </p:extLst>
          </p:nvPr>
        </p:nvGraphicFramePr>
        <p:xfrm>
          <a:off x="457200" y="2060848"/>
          <a:ext cx="8229600" cy="26642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229600"/>
              </a:tblGrid>
              <a:tr h="2664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Los siguientes acetatos tienen la finalidad de apoyar al docente en la exposición</a:t>
                      </a:r>
                      <a:r>
                        <a:rPr lang="es-MX" sz="2800" baseline="0" dirty="0" smtClean="0"/>
                        <a:t> de las tecnologías de vanguardia que apoyan a las organizaciones en sus procesos de negocios.</a:t>
                      </a:r>
                      <a:endParaRPr lang="es-MX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08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971600" y="2132856"/>
            <a:ext cx="6790010" cy="1944216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09728" indent="0">
              <a:buNone/>
            </a:pPr>
            <a:r>
              <a:rPr lang="es-MX" sz="2400" dirty="0">
                <a:solidFill>
                  <a:schemeClr val="bg1"/>
                </a:solidFill>
              </a:rPr>
              <a:t>Identificar las </a:t>
            </a:r>
            <a:r>
              <a:rPr lang="es-MX" sz="2400" dirty="0" smtClean="0">
                <a:solidFill>
                  <a:schemeClr val="bg1"/>
                </a:solidFill>
              </a:rPr>
              <a:t>diferentes tecnologías de  información que sirvan </a:t>
            </a:r>
            <a:r>
              <a:rPr lang="es-MX" sz="2400" dirty="0">
                <a:solidFill>
                  <a:schemeClr val="bg1"/>
                </a:solidFill>
              </a:rPr>
              <a:t>de apoyo para el logro </a:t>
            </a:r>
            <a:r>
              <a:rPr lang="es-MX" sz="2400" dirty="0" smtClean="0">
                <a:solidFill>
                  <a:schemeClr val="bg1"/>
                </a:solidFill>
              </a:rPr>
              <a:t>de las </a:t>
            </a:r>
            <a:r>
              <a:rPr lang="es-MX" sz="2400" dirty="0">
                <a:solidFill>
                  <a:schemeClr val="bg1"/>
                </a:solidFill>
              </a:rPr>
              <a:t>metas organizacionales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 de Unidad II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0160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Guion Explicativo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04910"/>
              </p:ext>
            </p:extLst>
          </p:nvPr>
        </p:nvGraphicFramePr>
        <p:xfrm>
          <a:off x="457200" y="1628800"/>
          <a:ext cx="8229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1024"/>
                <a:gridCol w="2098576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Título de la diapositiva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No.</a:t>
                      </a:r>
                      <a:r>
                        <a:rPr lang="es-MX" baseline="0" dirty="0" smtClean="0">
                          <a:solidFill>
                            <a:schemeClr val="bg1"/>
                          </a:solidFill>
                        </a:rPr>
                        <a:t> Diapositiva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MX" sz="2400" b="0" i="0" u="none" strike="noStrike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Impacto de las Tecnologías de Información en las organizaciones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728" indent="0" algn="ctr">
                        <a:buNone/>
                        <a:tabLst>
                          <a:tab pos="5220000" algn="l"/>
                        </a:tabLst>
                      </a:pPr>
                      <a:r>
                        <a:rPr lang="es-MX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7- 8</a:t>
                      </a:r>
                      <a:endParaRPr lang="es-MX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Ventajas de realizar negocios en línea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9 - 11</a:t>
                      </a:r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MX" sz="2400" b="0" i="0" u="none" strike="noStrike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 -</a:t>
                      </a:r>
                      <a:r>
                        <a:rPr kumimoji="0" lang="es-MX" sz="2400" b="0" i="0" u="none" strike="noStrike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business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</a:t>
                      </a:r>
                      <a:r>
                        <a:rPr lang="es-ES" sz="1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s-E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-15</a:t>
                      </a:r>
                    </a:p>
                    <a:p>
                      <a:pPr algn="ctr"/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MX" sz="2400" b="0" i="0" u="none" strike="noStrike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 -</a:t>
                      </a:r>
                      <a:r>
                        <a:rPr kumimoji="0" lang="es-MX" sz="2400" b="0" i="0" u="none" strike="noStrike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commerce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 – 21</a:t>
                      </a:r>
                      <a:r>
                        <a:rPr lang="es-MX" sz="1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s-MX" sz="18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MX" sz="2400" b="0" i="0" u="none" strike="noStrike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e- </a:t>
                      </a:r>
                      <a:r>
                        <a:rPr kumimoji="0" lang="es-MX" sz="2400" b="0" i="0" u="none" strike="noStrike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enterprise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22 -</a:t>
                      </a:r>
                      <a:r>
                        <a:rPr lang="es-MX" sz="1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28</a:t>
                      </a:r>
                      <a:endParaRPr lang="es-MX" sz="18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e-</a:t>
                      </a:r>
                      <a:r>
                        <a:rPr lang="es-MX" sz="24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employed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29 - 30</a:t>
                      </a:r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Bibliografía</a:t>
                      </a:r>
                      <a:endParaRPr lang="es-MX" sz="2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31</a:t>
                      </a:r>
                      <a:endParaRPr lang="es-MX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927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38167" y="2565400"/>
            <a:ext cx="8377237" cy="1366838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s-ES" b="1" dirty="0" smtClean="0">
                <a:solidFill>
                  <a:schemeClr val="folHlink"/>
                </a:solidFill>
              </a:rPr>
              <a:t>	</a:t>
            </a: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Incrementar la eficiencia organizacional y la efectividad. </a:t>
            </a:r>
          </a:p>
        </p:txBody>
      </p:sp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908050"/>
            <a:ext cx="8385175" cy="6635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CR" sz="3600" dirty="0" smtClean="0">
                <a:solidFill>
                  <a:schemeClr val="accent1">
                    <a:lumMod val="75000"/>
                  </a:schemeClr>
                </a:solidFill>
              </a:rPr>
              <a:t>Objetivo de las Tecnologías de Vanguardia en las Organizaciones</a:t>
            </a:r>
            <a:endParaRPr lang="es-ES" sz="3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645024"/>
            <a:ext cx="3535986" cy="219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71472" y="2133600"/>
            <a:ext cx="8131202" cy="29511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	Ayudan a las personas a entender los datos más rápidamente a fin de que puedan tomar mejores y más rápidas decisiones y, finalmente, mejorar sus movimientos hacia la consecución de objetivos de negocios.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671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CR" sz="3200" dirty="0" smtClean="0">
                <a:solidFill>
                  <a:schemeClr val="accent1">
                    <a:lumMod val="75000"/>
                  </a:schemeClr>
                </a:solidFill>
              </a:rPr>
              <a:t>Impacto de las Tecnologías de Información en las organizaciones</a:t>
            </a:r>
            <a:endParaRPr lang="es-ES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293274"/>
            <a:ext cx="4444369" cy="2017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Ventajas de realizar negocios en línea: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La transacción o intercambio de información comercial basada en la transmisión de datos sobre redes de comunicación como Internet es más rápida.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dirty="0" smtClean="0"/>
              <a:t>Las empresas utilizan la Red principalmente para darse a conocer, y para ofrecer sus productos y servicios y atraer a nuevos clientes.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4946644"/>
            <a:ext cx="1405250" cy="152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178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1317</Words>
  <Application>Microsoft Office PowerPoint</Application>
  <PresentationFormat>Presentación en pantalla (4:3)</PresentationFormat>
  <Paragraphs>169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2" baseType="lpstr">
      <vt:lpstr>Agency FB</vt:lpstr>
      <vt:lpstr>Arial</vt:lpstr>
      <vt:lpstr>Calibri</vt:lpstr>
      <vt:lpstr>Lucida Sans Unicode</vt:lpstr>
      <vt:lpstr>Times New Roman</vt:lpstr>
      <vt:lpstr>Trebuchet MS</vt:lpstr>
      <vt:lpstr>Verdana</vt:lpstr>
      <vt:lpstr>Wingdings</vt:lpstr>
      <vt:lpstr>Wingdings 2</vt:lpstr>
      <vt:lpstr>Wingdings 3</vt:lpstr>
      <vt:lpstr>Concurrencia</vt:lpstr>
      <vt:lpstr>Unidad de Aprendizaje: INTRODUCCIÓN A LA INFORMÁTICA ADMINISTRATIVA</vt:lpstr>
      <vt:lpstr>Presentación de PowerPoint</vt:lpstr>
      <vt:lpstr> UNIDAD 2: TECNOLOGÍAS DE  VANGUARDIA</vt:lpstr>
      <vt:lpstr>Justificación</vt:lpstr>
      <vt:lpstr>Objetivos de Unidad II</vt:lpstr>
      <vt:lpstr>Guion Explicativo</vt:lpstr>
      <vt:lpstr>Objetivo de las Tecnologías de Vanguardia en las Organizaciones</vt:lpstr>
      <vt:lpstr>Impacto de las Tecnologías de Información en las organizaciones</vt:lpstr>
      <vt:lpstr>Ventajas de realizar negocios en línea:</vt:lpstr>
      <vt:lpstr>Ventajas de realizar negocios en línea:</vt:lpstr>
      <vt:lpstr>Ventajas de realizar negocios en línea:</vt:lpstr>
      <vt:lpstr>e-business</vt:lpstr>
      <vt:lpstr>Modelos Habilitadores para e-business</vt:lpstr>
      <vt:lpstr>e-business como modelo de economía</vt:lpstr>
      <vt:lpstr>Gráficamente el e-business funciona así:</vt:lpstr>
      <vt:lpstr>e-commerce </vt:lpstr>
      <vt:lpstr>Historia</vt:lpstr>
      <vt:lpstr>e-commerce hoy</vt:lpstr>
      <vt:lpstr>Características e-commerce</vt:lpstr>
      <vt:lpstr>Aplicaciones del comercio electrónico</vt:lpstr>
      <vt:lpstr>Directo e indirecto</vt:lpstr>
      <vt:lpstr>e-enterprise Una organización de negocios.</vt:lpstr>
      <vt:lpstr>e – Enterprise – Ejemplo:</vt:lpstr>
      <vt:lpstr>Presentación de PowerPoint</vt:lpstr>
      <vt:lpstr>e-enterprise</vt:lpstr>
      <vt:lpstr>Presentación de PowerPoint</vt:lpstr>
      <vt:lpstr>Presentación de PowerPoint</vt:lpstr>
      <vt:lpstr>Presentación de PowerPoint</vt:lpstr>
      <vt:lpstr>e-employed</vt:lpstr>
      <vt:lpstr>Impacto de aplicar employed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LA INFORMÁTICA ADMINISTRATIVA</dc:title>
  <dc:creator>iop</dc:creator>
  <cp:lastModifiedBy>Usuario</cp:lastModifiedBy>
  <cp:revision>65</cp:revision>
  <dcterms:created xsi:type="dcterms:W3CDTF">2008-10-29T00:18:58Z</dcterms:created>
  <dcterms:modified xsi:type="dcterms:W3CDTF">2016-10-12T14:49:11Z</dcterms:modified>
</cp:coreProperties>
</file>