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26" r:id="rId2"/>
  </p:sldMasterIdLst>
  <p:notesMasterIdLst>
    <p:notesMasterId r:id="rId33"/>
  </p:notesMasterIdLst>
  <p:handoutMasterIdLst>
    <p:handoutMasterId r:id="rId34"/>
  </p:handoutMasterIdLst>
  <p:sldIdLst>
    <p:sldId id="357" r:id="rId3"/>
    <p:sldId id="358" r:id="rId4"/>
    <p:sldId id="256" r:id="rId5"/>
    <p:sldId id="356" r:id="rId6"/>
    <p:sldId id="362" r:id="rId7"/>
    <p:sldId id="363" r:id="rId8"/>
    <p:sldId id="258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97" r:id="rId17"/>
    <p:sldId id="284" r:id="rId18"/>
    <p:sldId id="261" r:id="rId19"/>
    <p:sldId id="285" r:id="rId20"/>
    <p:sldId id="266" r:id="rId21"/>
    <p:sldId id="267" r:id="rId22"/>
    <p:sldId id="274" r:id="rId23"/>
    <p:sldId id="286" r:id="rId24"/>
    <p:sldId id="287" r:id="rId25"/>
    <p:sldId id="288" r:id="rId26"/>
    <p:sldId id="289" r:id="rId27"/>
    <p:sldId id="290" r:id="rId28"/>
    <p:sldId id="291" r:id="rId29"/>
    <p:sldId id="318" r:id="rId30"/>
    <p:sldId id="319" r:id="rId31"/>
    <p:sldId id="355" r:id="rId3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88">
          <p15:clr>
            <a:srgbClr val="A4A3A4"/>
          </p15:clr>
        </p15:guide>
        <p15:guide id="3" orient="horz" pos="432">
          <p15:clr>
            <a:srgbClr val="A4A3A4"/>
          </p15:clr>
        </p15:guide>
        <p15:guide id="4" orient="horz" pos="3072">
          <p15:clr>
            <a:srgbClr val="A4A3A4"/>
          </p15:clr>
        </p15:guide>
        <p15:guide id="5" orient="horz" pos="3408">
          <p15:clr>
            <a:srgbClr val="A4A3A4"/>
          </p15:clr>
        </p15:guide>
        <p15:guide id="6" pos="3839">
          <p15:clr>
            <a:srgbClr val="A4A3A4"/>
          </p15:clr>
        </p15:guide>
        <p15:guide id="7" pos="383">
          <p15:clr>
            <a:srgbClr val="A4A3A4"/>
          </p15:clr>
        </p15:guide>
        <p15:guide id="8" pos="7295">
          <p15:clr>
            <a:srgbClr val="A4A3A4"/>
          </p15:clr>
        </p15:guide>
        <p15:guide id="9" pos="815">
          <p15:clr>
            <a:srgbClr val="A4A3A4"/>
          </p15:clr>
        </p15:guide>
        <p15:guide id="10" pos="2879">
          <p15:clr>
            <a:srgbClr val="A4A3A4"/>
          </p15:clr>
        </p15:guide>
        <p15:guide id="11" pos="30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582" y="72"/>
      </p:cViewPr>
      <p:guideLst>
        <p:guide orient="horz" pos="2160"/>
        <p:guide orient="horz" pos="3888"/>
        <p:guide orient="horz" pos="432"/>
        <p:guide orient="horz" pos="3072"/>
        <p:guide orient="horz" pos="3408"/>
        <p:guide pos="3839"/>
        <p:guide pos="383"/>
        <p:guide pos="7295"/>
        <p:guide pos="815"/>
        <p:guide pos="2879"/>
        <p:guide pos="307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01D39-5E80-4636-A3C2-BDB79CF613E7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8CA491BE-FDF1-45F9-A0F7-8F321B32760E}">
      <dgm:prSet phldrT="[Texto]" custT="1"/>
      <dgm:spPr/>
      <dgm:t>
        <a:bodyPr/>
        <a:lstStyle/>
        <a:p>
          <a:r>
            <a:rPr lang="es-MX" sz="1600" b="0" i="0" dirty="0" smtClean="0">
              <a:latin typeface="Century Gothic" panose="020B0502020202020204" pitchFamily="34" charset="0"/>
            </a:rPr>
            <a:t>1. El software se desarrolla, no se fabrica. Aunque existen similitudes entre el desarrollo del software y la construcción del hardware.</a:t>
          </a:r>
          <a:endParaRPr lang="es-ES" sz="1600" dirty="0">
            <a:latin typeface="Century Gothic" panose="020B0502020202020204" pitchFamily="34" charset="0"/>
          </a:endParaRPr>
        </a:p>
      </dgm:t>
    </dgm:pt>
    <dgm:pt modelId="{265C6F71-A6DF-4DA8-9276-1C3C2182A915}" type="parTrans" cxnId="{FDFC67AB-284C-4628-AD83-4CF15BFB8930}">
      <dgm:prSet/>
      <dgm:spPr/>
      <dgm:t>
        <a:bodyPr/>
        <a:lstStyle/>
        <a:p>
          <a:endParaRPr lang="es-ES"/>
        </a:p>
      </dgm:t>
    </dgm:pt>
    <dgm:pt modelId="{1E931196-06D3-41E2-8DB8-74CB5FA576B3}" type="sibTrans" cxnId="{FDFC67AB-284C-4628-AD83-4CF15BFB8930}">
      <dgm:prSet/>
      <dgm:spPr/>
      <dgm:t>
        <a:bodyPr/>
        <a:lstStyle/>
        <a:p>
          <a:endParaRPr lang="es-ES"/>
        </a:p>
      </dgm:t>
    </dgm:pt>
    <dgm:pt modelId="{86010811-1646-43FC-A17A-17B37A927A66}">
      <dgm:prSet phldrT="[Texto]" custT="1"/>
      <dgm:spPr/>
      <dgm:t>
        <a:bodyPr/>
        <a:lstStyle/>
        <a:p>
          <a:r>
            <a:rPr lang="es-ES" sz="1600" b="0" dirty="0" smtClean="0">
              <a:latin typeface="Century Gothic" panose="020B0502020202020204" pitchFamily="34" charset="0"/>
            </a:rPr>
            <a:t>2. </a:t>
          </a:r>
          <a:r>
            <a:rPr lang="es-MX" sz="1600" b="0" i="0" dirty="0" smtClean="0">
              <a:latin typeface="Century Gothic" panose="020B0502020202020204" pitchFamily="34" charset="0"/>
            </a:rPr>
            <a:t>Características operativas del Software: Son factores de funcionalidad, es como se presenta el software, es la “parte exterior” del mismo. Incluye aspectos como: Corrección, Usabilidad / Facilidad de aprendizaje, Integridad, Fiabilidad, Eficiencia, Seguridad.</a:t>
          </a:r>
          <a:endParaRPr lang="es-ES" sz="1600" b="0" dirty="0">
            <a:latin typeface="Century Gothic" panose="020B0502020202020204" pitchFamily="34" charset="0"/>
          </a:endParaRPr>
        </a:p>
      </dgm:t>
    </dgm:pt>
    <dgm:pt modelId="{A616A717-5933-42E9-9989-7EBA2F70CA8D}" type="parTrans" cxnId="{1FA6071A-B8EF-4433-944C-F734009E8EA2}">
      <dgm:prSet/>
      <dgm:spPr/>
      <dgm:t>
        <a:bodyPr/>
        <a:lstStyle/>
        <a:p>
          <a:endParaRPr lang="es-ES"/>
        </a:p>
      </dgm:t>
    </dgm:pt>
    <dgm:pt modelId="{95EECEFE-5B77-4077-A23A-2A9CDBE0D792}" type="sibTrans" cxnId="{1FA6071A-B8EF-4433-944C-F734009E8EA2}">
      <dgm:prSet/>
      <dgm:spPr/>
      <dgm:t>
        <a:bodyPr/>
        <a:lstStyle/>
        <a:p>
          <a:endParaRPr lang="es-ES"/>
        </a:p>
      </dgm:t>
    </dgm:pt>
    <dgm:pt modelId="{40717DAD-5F6A-4B65-B39E-9FF33DF99EEE}">
      <dgm:prSet phldrT="[Texto]" custT="1"/>
      <dgm:spPr/>
      <dgm:t>
        <a:bodyPr/>
        <a:lstStyle/>
        <a:p>
          <a:r>
            <a:rPr lang="es-ES" sz="1600" b="0" dirty="0" smtClean="0">
              <a:latin typeface="Century Gothic" panose="020B0502020202020204" pitchFamily="34" charset="0"/>
            </a:rPr>
            <a:t>3. </a:t>
          </a:r>
          <a:r>
            <a:rPr lang="es-MX" sz="1600" b="0" i="0" dirty="0" smtClean="0">
              <a:latin typeface="Century Gothic" panose="020B0502020202020204" pitchFamily="34" charset="0"/>
            </a:rPr>
            <a:t>Características de transición del Software: Interoperabilidad, Reutilización, Portabilidad</a:t>
          </a:r>
          <a:endParaRPr lang="es-ES" sz="1600" b="0" dirty="0">
            <a:latin typeface="Century Gothic" panose="020B0502020202020204" pitchFamily="34" charset="0"/>
          </a:endParaRPr>
        </a:p>
      </dgm:t>
    </dgm:pt>
    <dgm:pt modelId="{C1334B53-E5FC-4C8C-BB62-7CC3727D4A9C}" type="parTrans" cxnId="{D6A888CD-44DA-40B7-A658-5271194D54FA}">
      <dgm:prSet/>
      <dgm:spPr/>
      <dgm:t>
        <a:bodyPr/>
        <a:lstStyle/>
        <a:p>
          <a:endParaRPr lang="es-ES"/>
        </a:p>
      </dgm:t>
    </dgm:pt>
    <dgm:pt modelId="{25BC9143-31FF-4F82-87A6-64FF9F164451}" type="sibTrans" cxnId="{D6A888CD-44DA-40B7-A658-5271194D54FA}">
      <dgm:prSet/>
      <dgm:spPr/>
      <dgm:t>
        <a:bodyPr/>
        <a:lstStyle/>
        <a:p>
          <a:endParaRPr lang="es-ES"/>
        </a:p>
      </dgm:t>
    </dgm:pt>
    <dgm:pt modelId="{34DFE8D3-AFB3-41C3-991D-F8467C73C431}">
      <dgm:prSet phldrT="[Texto]" custT="1"/>
      <dgm:spPr/>
      <dgm:t>
        <a:bodyPr/>
        <a:lstStyle/>
        <a:p>
          <a:r>
            <a:rPr lang="es-ES" sz="1600" b="0" dirty="0" smtClean="0">
              <a:latin typeface="Century Gothic" panose="020B0502020202020204" pitchFamily="34" charset="0"/>
            </a:rPr>
            <a:t>4. </a:t>
          </a:r>
          <a:r>
            <a:rPr lang="es-MX" sz="1600" b="0" i="0" dirty="0" smtClean="0">
              <a:latin typeface="Century Gothic" panose="020B0502020202020204" pitchFamily="34" charset="0"/>
            </a:rPr>
            <a:t>Características de revisión de incluye aspectos como: Capacidad de mantenimiento, Flexibilidad, Extensibilidad, Escalabilidad, Capacidad de prueba, Modularidad.</a:t>
          </a:r>
          <a:endParaRPr lang="es-ES" sz="1600" b="0" dirty="0">
            <a:latin typeface="Century Gothic" panose="020B0502020202020204" pitchFamily="34" charset="0"/>
          </a:endParaRPr>
        </a:p>
      </dgm:t>
    </dgm:pt>
    <dgm:pt modelId="{321220EB-BD2E-459F-BD37-0DC3578290F0}" type="sibTrans" cxnId="{31C926BF-B678-4749-8305-5918450D61D6}">
      <dgm:prSet/>
      <dgm:spPr/>
      <dgm:t>
        <a:bodyPr/>
        <a:lstStyle/>
        <a:p>
          <a:endParaRPr lang="es-ES"/>
        </a:p>
      </dgm:t>
    </dgm:pt>
    <dgm:pt modelId="{FA28A716-11D8-468F-A825-D68AD03FCA40}" type="parTrans" cxnId="{31C926BF-B678-4749-8305-5918450D61D6}">
      <dgm:prSet/>
      <dgm:spPr/>
      <dgm:t>
        <a:bodyPr/>
        <a:lstStyle/>
        <a:p>
          <a:endParaRPr lang="es-ES"/>
        </a:p>
      </dgm:t>
    </dgm:pt>
    <dgm:pt modelId="{FB6BCB8F-F9F6-4732-935B-65EA7C668CA0}" type="pres">
      <dgm:prSet presAssocID="{C5D01D39-5E80-4636-A3C2-BDB79CF613E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4875ADB-A2AE-4B13-9E09-F52FF167D7AA}" type="pres">
      <dgm:prSet presAssocID="{8CA491BE-FDF1-45F9-A0F7-8F321B32760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9A0245-2CB9-4C4A-AE3D-C385BA83DE83}" type="pres">
      <dgm:prSet presAssocID="{1E931196-06D3-41E2-8DB8-74CB5FA576B3}" presName="sibTrans" presStyleCnt="0"/>
      <dgm:spPr/>
      <dgm:t>
        <a:bodyPr/>
        <a:lstStyle/>
        <a:p>
          <a:endParaRPr lang="es-MX"/>
        </a:p>
      </dgm:t>
    </dgm:pt>
    <dgm:pt modelId="{14AC4EFE-7035-4A72-BDA1-2E57FB9998AF}" type="pres">
      <dgm:prSet presAssocID="{86010811-1646-43FC-A17A-17B37A927A6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6C81DF-EEF0-41E0-97F6-5B325C64FB03}" type="pres">
      <dgm:prSet presAssocID="{95EECEFE-5B77-4077-A23A-2A9CDBE0D792}" presName="sibTrans" presStyleCnt="0"/>
      <dgm:spPr/>
      <dgm:t>
        <a:bodyPr/>
        <a:lstStyle/>
        <a:p>
          <a:endParaRPr lang="es-MX"/>
        </a:p>
      </dgm:t>
    </dgm:pt>
    <dgm:pt modelId="{5A287317-633E-4F68-9F91-8322A7905E10}" type="pres">
      <dgm:prSet presAssocID="{40717DAD-5F6A-4B65-B39E-9FF33DF99EE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920EAD-31ED-4381-AF0E-A1E66E56F593}" type="pres">
      <dgm:prSet presAssocID="{25BC9143-31FF-4F82-87A6-64FF9F164451}" presName="sibTrans" presStyleCnt="0"/>
      <dgm:spPr/>
      <dgm:t>
        <a:bodyPr/>
        <a:lstStyle/>
        <a:p>
          <a:endParaRPr lang="es-MX"/>
        </a:p>
      </dgm:t>
    </dgm:pt>
    <dgm:pt modelId="{DE06D803-CF9E-4350-8CDE-48AF29ECF13A}" type="pres">
      <dgm:prSet presAssocID="{34DFE8D3-AFB3-41C3-991D-F8467C73C43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A35D77A-638E-4EF3-B87A-E081DB856B3B}" type="presOf" srcId="{C5D01D39-5E80-4636-A3C2-BDB79CF613E7}" destId="{FB6BCB8F-F9F6-4732-935B-65EA7C668CA0}" srcOrd="0" destOrd="0" presId="urn:microsoft.com/office/officeart/2005/8/layout/default"/>
    <dgm:cxn modelId="{D6A888CD-44DA-40B7-A658-5271194D54FA}" srcId="{C5D01D39-5E80-4636-A3C2-BDB79CF613E7}" destId="{40717DAD-5F6A-4B65-B39E-9FF33DF99EEE}" srcOrd="2" destOrd="0" parTransId="{C1334B53-E5FC-4C8C-BB62-7CC3727D4A9C}" sibTransId="{25BC9143-31FF-4F82-87A6-64FF9F164451}"/>
    <dgm:cxn modelId="{31C926BF-B678-4749-8305-5918450D61D6}" srcId="{C5D01D39-5E80-4636-A3C2-BDB79CF613E7}" destId="{34DFE8D3-AFB3-41C3-991D-F8467C73C431}" srcOrd="3" destOrd="0" parTransId="{FA28A716-11D8-468F-A825-D68AD03FCA40}" sibTransId="{321220EB-BD2E-459F-BD37-0DC3578290F0}"/>
    <dgm:cxn modelId="{AD5DC55A-9911-438B-8514-2D5A94703EB6}" type="presOf" srcId="{40717DAD-5F6A-4B65-B39E-9FF33DF99EEE}" destId="{5A287317-633E-4F68-9F91-8322A7905E10}" srcOrd="0" destOrd="0" presId="urn:microsoft.com/office/officeart/2005/8/layout/default"/>
    <dgm:cxn modelId="{B28ED993-6300-49A9-8359-B97735D2B362}" type="presOf" srcId="{8CA491BE-FDF1-45F9-A0F7-8F321B32760E}" destId="{C4875ADB-A2AE-4B13-9E09-F52FF167D7AA}" srcOrd="0" destOrd="0" presId="urn:microsoft.com/office/officeart/2005/8/layout/default"/>
    <dgm:cxn modelId="{7D590BD8-99DE-4F51-8217-9EB92DC3DB33}" type="presOf" srcId="{34DFE8D3-AFB3-41C3-991D-F8467C73C431}" destId="{DE06D803-CF9E-4350-8CDE-48AF29ECF13A}" srcOrd="0" destOrd="0" presId="urn:microsoft.com/office/officeart/2005/8/layout/default"/>
    <dgm:cxn modelId="{FDFC67AB-284C-4628-AD83-4CF15BFB8930}" srcId="{C5D01D39-5E80-4636-A3C2-BDB79CF613E7}" destId="{8CA491BE-FDF1-45F9-A0F7-8F321B32760E}" srcOrd="0" destOrd="0" parTransId="{265C6F71-A6DF-4DA8-9276-1C3C2182A915}" sibTransId="{1E931196-06D3-41E2-8DB8-74CB5FA576B3}"/>
    <dgm:cxn modelId="{F234B568-20D0-4216-92FA-7CFE44AF95D6}" type="presOf" srcId="{86010811-1646-43FC-A17A-17B37A927A66}" destId="{14AC4EFE-7035-4A72-BDA1-2E57FB9998AF}" srcOrd="0" destOrd="0" presId="urn:microsoft.com/office/officeart/2005/8/layout/default"/>
    <dgm:cxn modelId="{1FA6071A-B8EF-4433-944C-F734009E8EA2}" srcId="{C5D01D39-5E80-4636-A3C2-BDB79CF613E7}" destId="{86010811-1646-43FC-A17A-17B37A927A66}" srcOrd="1" destOrd="0" parTransId="{A616A717-5933-42E9-9989-7EBA2F70CA8D}" sibTransId="{95EECEFE-5B77-4077-A23A-2A9CDBE0D792}"/>
    <dgm:cxn modelId="{0C7D1643-3F87-4D5F-8658-7C858E7B58A9}" type="presParOf" srcId="{FB6BCB8F-F9F6-4732-935B-65EA7C668CA0}" destId="{C4875ADB-A2AE-4B13-9E09-F52FF167D7AA}" srcOrd="0" destOrd="0" presId="urn:microsoft.com/office/officeart/2005/8/layout/default"/>
    <dgm:cxn modelId="{F9904E9E-9ADA-4CD1-9AA3-9FD1D59E2B1E}" type="presParOf" srcId="{FB6BCB8F-F9F6-4732-935B-65EA7C668CA0}" destId="{9C9A0245-2CB9-4C4A-AE3D-C385BA83DE83}" srcOrd="1" destOrd="0" presId="urn:microsoft.com/office/officeart/2005/8/layout/default"/>
    <dgm:cxn modelId="{9E746242-00B9-435A-A0AB-D480FF5AED04}" type="presParOf" srcId="{FB6BCB8F-F9F6-4732-935B-65EA7C668CA0}" destId="{14AC4EFE-7035-4A72-BDA1-2E57FB9998AF}" srcOrd="2" destOrd="0" presId="urn:microsoft.com/office/officeart/2005/8/layout/default"/>
    <dgm:cxn modelId="{C62AE839-FE44-4DF8-91D3-BC27292B58A0}" type="presParOf" srcId="{FB6BCB8F-F9F6-4732-935B-65EA7C668CA0}" destId="{4E6C81DF-EEF0-41E0-97F6-5B325C64FB03}" srcOrd="3" destOrd="0" presId="urn:microsoft.com/office/officeart/2005/8/layout/default"/>
    <dgm:cxn modelId="{869E71E7-72EE-454F-8410-C63C502183BC}" type="presParOf" srcId="{FB6BCB8F-F9F6-4732-935B-65EA7C668CA0}" destId="{5A287317-633E-4F68-9F91-8322A7905E10}" srcOrd="4" destOrd="0" presId="urn:microsoft.com/office/officeart/2005/8/layout/default"/>
    <dgm:cxn modelId="{0D815264-D557-430A-816B-F6B9AE54BF07}" type="presParOf" srcId="{FB6BCB8F-F9F6-4732-935B-65EA7C668CA0}" destId="{34920EAD-31ED-4381-AF0E-A1E66E56F593}" srcOrd="5" destOrd="0" presId="urn:microsoft.com/office/officeart/2005/8/layout/default"/>
    <dgm:cxn modelId="{1011A47B-CEBD-438A-BF5B-8245AEF3EFD9}" type="presParOf" srcId="{FB6BCB8F-F9F6-4732-935B-65EA7C668CA0}" destId="{DE06D803-CF9E-4350-8CDE-48AF29ECF13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875ADB-A2AE-4B13-9E09-F52FF167D7AA}">
      <dsp:nvSpPr>
        <dsp:cNvPr id="0" name=""/>
        <dsp:cNvSpPr/>
      </dsp:nvSpPr>
      <dsp:spPr>
        <a:xfrm>
          <a:off x="1802687" y="3684"/>
          <a:ext cx="3859838" cy="23159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i="0" kern="1200" dirty="0" smtClean="0">
              <a:latin typeface="Century Gothic" panose="020B0502020202020204" pitchFamily="34" charset="0"/>
            </a:rPr>
            <a:t>1. El software se desarrolla, no se fabrica. Aunque existen similitudes entre el desarrollo del software y la construcción del hardware.</a:t>
          </a:r>
          <a:endParaRPr lang="es-ES" sz="1600" kern="1200" dirty="0">
            <a:latin typeface="Century Gothic" panose="020B0502020202020204" pitchFamily="34" charset="0"/>
          </a:endParaRPr>
        </a:p>
      </dsp:txBody>
      <dsp:txXfrm>
        <a:off x="1802687" y="3684"/>
        <a:ext cx="3859838" cy="2315903"/>
      </dsp:txXfrm>
    </dsp:sp>
    <dsp:sp modelId="{14AC4EFE-7035-4A72-BDA1-2E57FB9998AF}">
      <dsp:nvSpPr>
        <dsp:cNvPr id="0" name=""/>
        <dsp:cNvSpPr/>
      </dsp:nvSpPr>
      <dsp:spPr>
        <a:xfrm>
          <a:off x="6048510" y="3684"/>
          <a:ext cx="3859838" cy="2315903"/>
        </a:xfrm>
        <a:prstGeom prst="rect">
          <a:avLst/>
        </a:prstGeom>
        <a:solidFill>
          <a:schemeClr val="accent2">
            <a:hueOff val="296529"/>
            <a:satOff val="-6628"/>
            <a:lumOff val="-627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latin typeface="Century Gothic" panose="020B0502020202020204" pitchFamily="34" charset="0"/>
            </a:rPr>
            <a:t>2. </a:t>
          </a:r>
          <a:r>
            <a:rPr lang="es-MX" sz="1600" b="0" i="0" kern="1200" dirty="0" smtClean="0">
              <a:latin typeface="Century Gothic" panose="020B0502020202020204" pitchFamily="34" charset="0"/>
            </a:rPr>
            <a:t>Características operativas del Software: Son factores de funcionalidad, es como se presenta el software, es la “parte exterior” del mismo. Incluye aspectos como: Corrección, Usabilidad / Facilidad de aprendizaje, Integridad, Fiabilidad, Eficiencia, Seguridad.</a:t>
          </a:r>
          <a:endParaRPr lang="es-ES" sz="1600" b="0" kern="1200" dirty="0">
            <a:latin typeface="Century Gothic" panose="020B0502020202020204" pitchFamily="34" charset="0"/>
          </a:endParaRPr>
        </a:p>
      </dsp:txBody>
      <dsp:txXfrm>
        <a:off x="6048510" y="3684"/>
        <a:ext cx="3859838" cy="2315903"/>
      </dsp:txXfrm>
    </dsp:sp>
    <dsp:sp modelId="{5A287317-633E-4F68-9F91-8322A7905E10}">
      <dsp:nvSpPr>
        <dsp:cNvPr id="0" name=""/>
        <dsp:cNvSpPr/>
      </dsp:nvSpPr>
      <dsp:spPr>
        <a:xfrm>
          <a:off x="1802687" y="2705571"/>
          <a:ext cx="3859838" cy="2315903"/>
        </a:xfrm>
        <a:prstGeom prst="rect">
          <a:avLst/>
        </a:prstGeom>
        <a:solidFill>
          <a:schemeClr val="accent2">
            <a:hueOff val="593057"/>
            <a:satOff val="-13255"/>
            <a:lumOff val="-1254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latin typeface="Century Gothic" panose="020B0502020202020204" pitchFamily="34" charset="0"/>
            </a:rPr>
            <a:t>3. </a:t>
          </a:r>
          <a:r>
            <a:rPr lang="es-MX" sz="1600" b="0" i="0" kern="1200" dirty="0" smtClean="0">
              <a:latin typeface="Century Gothic" panose="020B0502020202020204" pitchFamily="34" charset="0"/>
            </a:rPr>
            <a:t>Características de transición del Software: Interoperabilidad, Reutilización, Portabilidad</a:t>
          </a:r>
          <a:endParaRPr lang="es-ES" sz="1600" b="0" kern="1200" dirty="0">
            <a:latin typeface="Century Gothic" panose="020B0502020202020204" pitchFamily="34" charset="0"/>
          </a:endParaRPr>
        </a:p>
      </dsp:txBody>
      <dsp:txXfrm>
        <a:off x="1802687" y="2705571"/>
        <a:ext cx="3859838" cy="2315903"/>
      </dsp:txXfrm>
    </dsp:sp>
    <dsp:sp modelId="{DE06D803-CF9E-4350-8CDE-48AF29ECF13A}">
      <dsp:nvSpPr>
        <dsp:cNvPr id="0" name=""/>
        <dsp:cNvSpPr/>
      </dsp:nvSpPr>
      <dsp:spPr>
        <a:xfrm>
          <a:off x="6048510" y="2705571"/>
          <a:ext cx="3859838" cy="2315903"/>
        </a:xfrm>
        <a:prstGeom prst="rect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 smtClean="0">
              <a:latin typeface="Century Gothic" panose="020B0502020202020204" pitchFamily="34" charset="0"/>
            </a:rPr>
            <a:t>4. </a:t>
          </a:r>
          <a:r>
            <a:rPr lang="es-MX" sz="1600" b="0" i="0" kern="1200" dirty="0" smtClean="0">
              <a:latin typeface="Century Gothic" panose="020B0502020202020204" pitchFamily="34" charset="0"/>
            </a:rPr>
            <a:t>Características de revisión de incluye aspectos como: Capacidad de mantenimiento, Flexibilidad, Extensibilidad, Escalabilidad, Capacidad de prueba, Modularidad.</a:t>
          </a:r>
          <a:endParaRPr lang="es-ES" sz="1600" b="0" kern="1200" dirty="0">
            <a:latin typeface="Century Gothic" panose="020B0502020202020204" pitchFamily="34" charset="0"/>
          </a:endParaRPr>
        </a:p>
      </dsp:txBody>
      <dsp:txXfrm>
        <a:off x="6048510" y="2705571"/>
        <a:ext cx="3859838" cy="2315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CEC3D-96F7-401F-9673-3EE7F75C9C5B}" type="datetimeFigureOut">
              <a:rPr lang="es-MX"/>
              <a:t>12/10/2016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ED8CD-4E4C-49AC-BDC6-2963BA49E54F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417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2BCF4-D26D-4DAF-9F57-FE1E61FE7935}" type="datetimeFigureOut">
              <a:rPr lang="es-MX"/>
              <a:t>12/10/2016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1549-43BF-425A-AF25-75262019208C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928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8539" y="2514601"/>
            <a:ext cx="8913077" cy="2262781"/>
          </a:xfrm>
        </p:spPr>
        <p:txBody>
          <a:bodyPr anchor="b">
            <a:normAutofit/>
          </a:bodyPr>
          <a:lstStyle>
            <a:lvl1pPr>
              <a:defRPr sz="5398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8539" y="4777380"/>
            <a:ext cx="8913077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744198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4529541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277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09600"/>
            <a:ext cx="8913077" cy="311704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5792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4159" y="3505200"/>
            <a:ext cx="7534591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3425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2438401"/>
            <a:ext cx="8913078" cy="2724845"/>
          </a:xfrm>
        </p:spPr>
        <p:txBody>
          <a:bodyPr anchor="b">
            <a:normAutofit/>
          </a:bodyPr>
          <a:lstStyle>
            <a:lvl1pPr algn="l">
              <a:defRPr sz="4799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3677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0051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27407"/>
            <a:ext cx="8913077" cy="2880020"/>
          </a:xfrm>
        </p:spPr>
        <p:txBody>
          <a:bodyPr anchor="ctr">
            <a:normAutofit/>
          </a:bodyPr>
          <a:lstStyle>
            <a:lvl1pPr algn="l">
              <a:defRPr sz="4799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39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70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2392" y="627406"/>
            <a:ext cx="2207026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8538" y="627406"/>
            <a:ext cx="6475313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50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DE39-B2C0-4911-9EE1-BA02F3E6D70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9E794-3088-4115-A5FB-F49ADB0BED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703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909366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2133600"/>
            <a:ext cx="8913078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97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2058750"/>
            <a:ext cx="8913077" cy="1468800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3530129"/>
            <a:ext cx="8913077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808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8538" y="2133600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88874" y="2126222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342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8608" y="1972703"/>
            <a:ext cx="3991692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8538" y="2548966"/>
            <a:ext cx="4341762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4674" y="1969475"/>
            <a:ext cx="3997960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5091" y="2545738"/>
            <a:ext cx="433754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081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622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454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446088"/>
            <a:ext cx="3504286" cy="976312"/>
          </a:xfrm>
        </p:spPr>
        <p:txBody>
          <a:bodyPr anchor="b"/>
          <a:lstStyle>
            <a:lvl1pPr algn="l">
              <a:defRPr sz="1999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1365" y="446089"/>
            <a:ext cx="5180251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8" y="1598613"/>
            <a:ext cx="3504286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473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4800600"/>
            <a:ext cx="891307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8538" y="634965"/>
            <a:ext cx="8913078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367338"/>
            <a:ext cx="891307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3FC7-9D1A-468B-98DB-D1E8D74418D9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A3F31473-23EB-4724-8B59-FE6D21D89F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711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0773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14" y="157"/>
            <a:ext cx="2356060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2133600"/>
            <a:ext cx="8913078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93FC7-9D1A-468B-98DB-D1E8D74418D9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674" y="787783"/>
            <a:ext cx="77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99">
                <a:solidFill>
                  <a:srgbClr val="FEFFFF"/>
                </a:solidFill>
              </a:defRPr>
            </a:lvl1pPr>
          </a:lstStyle>
          <a:p>
            <a:fld id="{A3F31473-23EB-4724-8B59-FE6D21D89FA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253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  <p:sldLayoutId id="2147483843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cincodias.com/cincodias/2014/10/23/lifestyle/1414081833_20190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Unidad de Aprendizaje: INTRODUCCIÓN A LA INFORMÁTICA ADMINISTRATIVA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M. En A. Sandra Miriam Alcántara Ramírez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380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079855" y="3922828"/>
            <a:ext cx="5256213" cy="23764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6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ERAS  DEL </a:t>
            </a:r>
            <a:endParaRPr lang="es-MX" sz="6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6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endParaRPr lang="es-MX" sz="6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1692" t="31922" r="6385" b="10557"/>
          <a:stretch/>
        </p:blipFill>
        <p:spPr>
          <a:xfrm>
            <a:off x="7462564" y="3861048"/>
            <a:ext cx="3394629" cy="237624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62" y="24206"/>
            <a:ext cx="7509204" cy="3441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6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 txBox="1">
            <a:spLocks/>
          </p:cNvSpPr>
          <p:nvPr/>
        </p:nvSpPr>
        <p:spPr>
          <a:xfrm>
            <a:off x="1989956" y="2132856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Ø"/>
            </a:pPr>
            <a:r>
              <a:rPr lang="es-MX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se trabajaba con la idea de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“codificar y corregir”.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existía un planeamiento previo.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SOFTWARE era </a:t>
            </a:r>
            <a:r>
              <a:rPr lang="es-MX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desarrollado </a:t>
            </a:r>
            <a:r>
              <a:rPr lang="es-MX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 utilizado por la misma persona. 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Desarrollo a base de ensayo y error.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SOFTWRE estaba en su infancia.</a:t>
            </a:r>
          </a:p>
          <a:p>
            <a:pPr marL="64008" indent="0" algn="ctr">
              <a:buNone/>
            </a:pPr>
            <a:endParaRPr lang="es-MX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  <a:p>
            <a:pPr algn="ctr"/>
            <a:endParaRPr lang="es-MX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6000" dirty="0" smtClean="0"/>
              <a:t>Primer</a:t>
            </a:r>
            <a:r>
              <a:rPr lang="es-MX" sz="6000" dirty="0" smtClean="0"/>
              <a:t> Era </a:t>
            </a:r>
            <a:r>
              <a:rPr lang="es-MX" sz="6000" dirty="0" smtClean="0"/>
              <a:t>(1950-1965)</a:t>
            </a:r>
            <a:endParaRPr lang="es-MX" sz="6000" dirty="0"/>
          </a:p>
        </p:txBody>
      </p:sp>
    </p:spTree>
    <p:extLst>
      <p:ext uri="{BB962C8B-B14F-4D97-AF65-F5344CB8AC3E}">
        <p14:creationId xmlns:p14="http://schemas.microsoft.com/office/powerpoint/2010/main" val="317955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6000" dirty="0" smtClean="0"/>
              <a:t>Segunda Era </a:t>
            </a:r>
            <a:r>
              <a:rPr lang="es-MX" sz="6000" dirty="0" smtClean="0"/>
              <a:t>(1965-1972)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624616" y="1905000"/>
            <a:ext cx="6422124" cy="3684240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buscaba simplificar los códigos.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Aparición de multiprogramación y sistemas multiusuario.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Aparición del SOFTWARE como producto.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Inicio de la crisis del SOFTWARE.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SOFTWARE era desarrollado para ser comercializarlo.</a:t>
            </a:r>
          </a:p>
          <a:p>
            <a:pPr algn="ctr"/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464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6000" dirty="0" smtClean="0"/>
              <a:t>Tercer Era </a:t>
            </a:r>
            <a:r>
              <a:rPr lang="es-MX" sz="6000" dirty="0" smtClean="0"/>
              <a:t>(1972-1985)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989956" y="2060848"/>
            <a:ext cx="8229600" cy="4572000"/>
          </a:xfrm>
        </p:spPr>
        <p:txBody>
          <a:bodyPr>
            <a:normAutofit/>
          </a:bodyPr>
          <a:lstStyle/>
          <a:p>
            <a:pPr algn="ctr"/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Nuevo concepto: Sistemas Distribuidos.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Incorporación de la inteligencia artificial.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Aparición de las redes de área local y global.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Amplio uso de microprocesadores.</a:t>
            </a:r>
          </a:p>
          <a:p>
            <a:pPr algn="ctr"/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36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017566" y="393606"/>
            <a:ext cx="9903418" cy="1478570"/>
          </a:xfrm>
        </p:spPr>
        <p:txBody>
          <a:bodyPr>
            <a:normAutofit/>
          </a:bodyPr>
          <a:lstStyle/>
          <a:p>
            <a:r>
              <a:rPr lang="es-MX" sz="6000" dirty="0" smtClean="0"/>
              <a:t>Cuarta Era(1985-2000</a:t>
            </a:r>
            <a:r>
              <a:rPr lang="es-MX" sz="6000" dirty="0" smtClean="0"/>
              <a:t>)</a:t>
            </a:r>
            <a:endParaRPr lang="es-MX" sz="6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017566" y="1851912"/>
            <a:ext cx="6782811" cy="231845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Potentes sistemas.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Tecnología de objetos.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SOFTWARE de redes neuronales.  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Tecnologías de internet.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Entorno cliente/servidor</a:t>
            </a:r>
          </a:p>
          <a:p>
            <a:pPr algn="ctr"/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Resultado de imagen para softw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0740">
            <a:off x="1728507" y="478616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softwa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550">
            <a:off x="8966702" y="3024931"/>
            <a:ext cx="2847975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5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2854052" y="260648"/>
            <a:ext cx="8496300" cy="61198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300" b="1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de identificar los tipos de software.</a:t>
            </a:r>
            <a:endParaRPr lang="es-MX" sz="2200" b="1" i="1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1700" dirty="0" smtClean="0"/>
              <a:t>Diseñar </a:t>
            </a:r>
            <a:r>
              <a:rPr lang="es-MX" sz="1700" dirty="0"/>
              <a:t>aplicaciones informáticas que se ajusten a las necesidades de las organizaciones.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1700" dirty="0"/>
              <a:t>Dirigir y coordinar el desarrollo de aplicaciones complejas.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1700" dirty="0"/>
              <a:t>Intervenir en todas las fases del ciclo de vida de un producto.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1700" dirty="0" smtClean="0"/>
              <a:t>Hacer </a:t>
            </a:r>
            <a:r>
              <a:rPr lang="es-MX" sz="1700" dirty="0"/>
              <a:t>el seguimiento de costes y plazos.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1700" dirty="0"/>
              <a:t>Dirigir equipos de trabajo de desarrollo software.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1700" dirty="0"/>
              <a:t>Organizar la realización de pruebas que verifiquen el correcto funcionamiento de los programas y que se ajustan a los requisitos de análisis y diseño.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1700" dirty="0" smtClean="0"/>
              <a:t>Dirigir </a:t>
            </a:r>
            <a:r>
              <a:rPr lang="es-MX" sz="1700" dirty="0"/>
              <a:t>y asesorar a los programadores durante el desarrollo de aplicaciones.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1700" dirty="0"/>
              <a:t>Introducir procedimientos de calidad en los sistemas, evaluando métricas e indicadores y controlando la calidad del software producido.</a:t>
            </a:r>
          </a:p>
          <a:p>
            <a:pPr marL="285750" indent="-285750">
              <a:buFont typeface="Arial" pitchFamily="34" charset="0"/>
              <a:buChar char="•"/>
            </a:pPr>
            <a:endParaRPr lang="es-MX" sz="1600" dirty="0"/>
          </a:p>
          <a:p>
            <a:pPr algn="l"/>
            <a:endParaRPr lang="es-MX" sz="1600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0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441" y="5085184"/>
            <a:ext cx="6853123" cy="1087016"/>
          </a:xfrm>
        </p:spPr>
        <p:txBody>
          <a:bodyPr>
            <a:normAutofit/>
          </a:bodyPr>
          <a:lstStyle/>
          <a:p>
            <a:r>
              <a:rPr lang="es-MX" sz="5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Software</a:t>
            </a:r>
            <a:endParaRPr lang="es-MX" sz="5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Resultado de imagen para aplicacion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64" y="620688"/>
            <a:ext cx="407670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software linea de produc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356" y="260648"/>
            <a:ext cx="6264696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364" y="3356992"/>
            <a:ext cx="5256584" cy="186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78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369662" y="836712"/>
            <a:ext cx="4648572" cy="823912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Software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de Sistema 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1179198" y="2005363"/>
            <a:ext cx="4877121" cy="2717801"/>
          </a:xfrm>
        </p:spPr>
        <p:txBody>
          <a:bodyPr>
            <a:norm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enominado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también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software de base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consiste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en un software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que sirve para controlar e interactuar con el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sistema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operativo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proporcionando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control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dando soporte a otros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programas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contraposición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llamado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software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aplicación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6399141" y="1052736"/>
            <a:ext cx="4645392" cy="823912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Software de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aplicación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6056319" y="2026323"/>
            <a:ext cx="4873940" cy="2717801"/>
          </a:xfrm>
        </p:spPr>
        <p:txBody>
          <a:bodyPr>
            <a:normAutofit/>
          </a:bodyPr>
          <a:lstStyle/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 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Software de Aplicación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son los programas diseñados para o por los usuarios para facilitar la realización de tareas específicas en la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computadora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/>
          </a:p>
        </p:txBody>
      </p:sp>
      <p:pic>
        <p:nvPicPr>
          <p:cNvPr id="7" name="Picture 3" descr="informaticaellacuria - SISTEMAS OPERATIVO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4912333"/>
            <a:ext cx="3377135" cy="1757731"/>
          </a:xfrm>
          <a:prstGeom prst="rect">
            <a:avLst/>
          </a:prstGeom>
        </p:spPr>
      </p:pic>
      <p:pic>
        <p:nvPicPr>
          <p:cNvPr id="8" name="Marcador de contenido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4745" y="3750603"/>
            <a:ext cx="3762466" cy="2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3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55387" y="878384"/>
            <a:ext cx="4648572" cy="823912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Software de programación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141112" y="1916831"/>
            <a:ext cx="4877121" cy="2717801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Herramientas que un programador utiliza para poder desarrollar programas informáticos.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284867" y="908720"/>
            <a:ext cx="4645392" cy="823912"/>
          </a:xfrm>
        </p:spPr>
        <p:txBody>
          <a:bodyPr/>
          <a:lstStyle/>
          <a:p>
            <a:pPr algn="ctr"/>
            <a:r>
              <a:rPr lang="es-MX" dirty="0" smtClean="0"/>
              <a:t>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oftware de línea de productos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284867" y="1916832"/>
            <a:ext cx="4873940" cy="2717801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 de aplicaciones, que comparten características similares, destinadas a satisfacer necesidades propias de un segmento específico de mercado (usuarios con características comunes).</a:t>
            </a:r>
          </a:p>
          <a:p>
            <a:endParaRPr lang="es-MX" dirty="0"/>
          </a:p>
        </p:txBody>
      </p:sp>
      <p:pic>
        <p:nvPicPr>
          <p:cNvPr id="7" name="Picture 2" descr="Resultado de imagen para lineas de producto de softwa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87"/>
          <a:stretch/>
        </p:blipFill>
        <p:spPr bwMode="auto">
          <a:xfrm>
            <a:off x="6742484" y="4811317"/>
            <a:ext cx="4620003" cy="178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7988" y="3747608"/>
            <a:ext cx="2880320" cy="212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9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888" y="502583"/>
            <a:ext cx="7812868" cy="1040889"/>
          </a:xfrm>
        </p:spPr>
        <p:txBody>
          <a:bodyPr>
            <a:normAutofit fontScale="90000"/>
          </a:bodyPr>
          <a:lstStyle/>
          <a:p>
            <a:pPr algn="r"/>
            <a:r>
              <a:rPr lang="en-US" sz="2400" b="1" dirty="0" smtClean="0"/>
              <a:t>	</a:t>
            </a:r>
            <a:r>
              <a:rPr lang="en-US" sz="3100" b="1" dirty="0" smtClean="0"/>
              <a:t>Software de aplicaciones web</a:t>
            </a:r>
            <a:r>
              <a:rPr lang="en-US" sz="4000" dirty="0" smtClean="0"/>
              <a:t>	</a:t>
            </a:r>
            <a:r>
              <a:rPr lang="en-US" sz="2400" dirty="0" smtClean="0"/>
              <a:t>				</a:t>
            </a:r>
            <a:endParaRPr lang="en-US" sz="2400" dirty="0"/>
          </a:p>
        </p:txBody>
      </p:sp>
      <p:sp>
        <p:nvSpPr>
          <p:cNvPr id="4" name="Rectángulo 3"/>
          <p:cNvSpPr/>
          <p:nvPr/>
        </p:nvSpPr>
        <p:spPr>
          <a:xfrm>
            <a:off x="1125860" y="1628800"/>
            <a:ext cx="100811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US" sz="24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Una aplicación web es un programa informático que permite que los usuarios puedan acceder a la información distribuida en la red Internet</a:t>
            </a:r>
            <a:r>
              <a:rPr lang="es-US" sz="2400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</a:p>
          <a:p>
            <a:pPr algn="just"/>
            <a:endParaRPr lang="es-US" sz="24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/>
            <a:r>
              <a:rPr lang="es-US" sz="24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Puede </a:t>
            </a:r>
            <a:r>
              <a:rPr lang="es-US" sz="2400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ayudar </a:t>
            </a:r>
            <a:r>
              <a:rPr lang="es-US" sz="24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 la empresa a disminuir costos de </a:t>
            </a:r>
            <a:r>
              <a:rPr lang="es-US" sz="2400" dirty="0" smtClean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comunicación.</a:t>
            </a:r>
            <a:endParaRPr lang="es-US" sz="24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988" y="3653120"/>
            <a:ext cx="3888432" cy="29163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822" y="4031162"/>
            <a:ext cx="369461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9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7948" y="1124744"/>
            <a:ext cx="9801711" cy="556827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892" y="69497"/>
            <a:ext cx="1505843" cy="105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43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629916" y="3933056"/>
            <a:ext cx="4478286" cy="1440160"/>
          </a:xfrm>
        </p:spPr>
        <p:txBody>
          <a:bodyPr>
            <a:noAutofit/>
          </a:bodyPr>
          <a:lstStyle/>
          <a:p>
            <a:r>
              <a:rPr lang="es-MX" sz="5400" dirty="0" smtClean="0"/>
              <a:t>Formas del software </a:t>
            </a:r>
            <a:endParaRPr lang="es-MX" sz="54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428" y="2852936"/>
            <a:ext cx="4791251" cy="310006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850" y="548680"/>
            <a:ext cx="426287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05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989869" y="200448"/>
            <a:ext cx="3962400" cy="726976"/>
          </a:xfrm>
        </p:spPr>
        <p:txBody>
          <a:bodyPr/>
          <a:lstStyle/>
          <a:p>
            <a:r>
              <a:rPr lang="es-MX" dirty="0" smtClean="0"/>
              <a:t>Código Fuente 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>
          <a:xfrm>
            <a:off x="711821" y="927424"/>
            <a:ext cx="4924276" cy="1944216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 smtClean="0"/>
              <a:t>Es el código escrito por programadores.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 smtClean="0"/>
              <a:t>Contiene el conjunto de instrucciones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 smtClean="0"/>
              <a:t>destinadas a la </a:t>
            </a:r>
            <a:r>
              <a:rPr lang="es-MX" sz="2000" dirty="0" smtClean="0"/>
              <a:t>computadora.</a:t>
            </a:r>
            <a:endParaRPr lang="es-MX" sz="2000" dirty="0" smtClean="0"/>
          </a:p>
          <a:p>
            <a:endParaRPr lang="es-MX" dirty="0"/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5636097" y="3766734"/>
            <a:ext cx="6192688" cy="25277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950" indent="-2857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Corbe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0744" indent="-283464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orbe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6479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48840" indent="-283464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orbe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8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6936" indent="-283464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orbel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098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MX" dirty="0" smtClean="0"/>
          </a:p>
          <a:p>
            <a:pPr algn="just"/>
            <a:r>
              <a:rPr lang="es-MX" sz="2600" dirty="0" smtClean="0"/>
              <a:t>Se refiere al código máquina que puede ejecutarse directamente en la unidad central de proceso (CPU) del sistema.</a:t>
            </a:r>
          </a:p>
          <a:p>
            <a:pPr algn="just"/>
            <a:r>
              <a:rPr lang="es-ES" sz="2600" dirty="0" smtClean="0"/>
              <a:t>No es directamente inteligible por el ser humano, pero tampoco es directamente entendible por la computadora. 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8372401" y="3395216"/>
            <a:ext cx="3456384" cy="7430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>
                <a:solidFill>
                  <a:srgbClr val="00B0F0"/>
                </a:solidFill>
              </a:rPr>
              <a:t>Código objeto:</a:t>
            </a:r>
            <a:endParaRPr lang="es-MX" sz="2800" b="1" dirty="0">
              <a:solidFill>
                <a:srgbClr val="00B0F0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009" y="3846197"/>
            <a:ext cx="3242307" cy="2448273"/>
          </a:xfrm>
          <a:prstGeom prst="rect">
            <a:avLst/>
          </a:prstGeom>
        </p:spPr>
      </p:pic>
      <p:pic>
        <p:nvPicPr>
          <p:cNvPr id="12" name="Picture 2" descr="http://www.mastermagazine.info/termino/wp-content/uploads/Codigo-Obje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8428" y="563936"/>
            <a:ext cx="4602478" cy="16350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334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277988" y="692696"/>
            <a:ext cx="5184576" cy="49377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800" b="1" dirty="0" smtClean="0"/>
              <a:t>Código ejecutable</a:t>
            </a:r>
            <a:endParaRPr lang="es-MX" sz="2800" b="1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2277988" y="1628800"/>
            <a:ext cx="6518422" cy="1654832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s-ES" sz="2400" dirty="0" smtClean="0">
                <a:cs typeface="Andalus" pitchFamily="2" charset="-78"/>
              </a:rPr>
              <a:t>Es el resultado </a:t>
            </a:r>
            <a:r>
              <a:rPr lang="es-ES" sz="2400" dirty="0">
                <a:cs typeface="Andalus" pitchFamily="2" charset="-78"/>
              </a:rPr>
              <a:t>de </a:t>
            </a:r>
            <a:r>
              <a:rPr lang="es-ES" sz="2400" u="sng" dirty="0">
                <a:cs typeface="Andalus" pitchFamily="2" charset="-78"/>
              </a:rPr>
              <a:t>enlazar</a:t>
            </a:r>
            <a:r>
              <a:rPr lang="es-ES" sz="2400" dirty="0">
                <a:cs typeface="Andalus" pitchFamily="2" charset="-78"/>
              </a:rPr>
              <a:t> uno o varios fragmentos de código objeto. Constituye un </a:t>
            </a:r>
            <a:r>
              <a:rPr lang="es-ES" sz="2400" u="sng" dirty="0">
                <a:cs typeface="Andalus" pitchFamily="2" charset="-78"/>
              </a:rPr>
              <a:t>archivo binario</a:t>
            </a:r>
            <a:r>
              <a:rPr lang="es-ES" sz="2400" dirty="0">
                <a:cs typeface="Andalus" pitchFamily="2" charset="-78"/>
              </a:rPr>
              <a:t> con un formato tal que el </a:t>
            </a:r>
            <a:r>
              <a:rPr lang="es-ES" sz="2400" u="sng" dirty="0">
                <a:cs typeface="Andalus" pitchFamily="2" charset="-78"/>
              </a:rPr>
              <a:t>sistema operativo</a:t>
            </a:r>
            <a:r>
              <a:rPr lang="es-ES" sz="2400" dirty="0">
                <a:cs typeface="Andalus" pitchFamily="2" charset="-78"/>
              </a:rPr>
              <a:t> es capaz de cargarlo en la memoria de una computadora, y proceder a su ejecución. El código ejecutable es directamente inteligible por la computadora.</a:t>
            </a:r>
            <a:endParaRPr lang="es-MX" sz="2400" dirty="0">
              <a:cs typeface="Andalus" pitchFamily="2" charset="-78"/>
            </a:endParaRPr>
          </a:p>
          <a:p>
            <a:pPr marL="274320" indent="-274320" algn="just">
              <a:buFont typeface="Wingdings"/>
              <a:buChar char=""/>
              <a:defRPr/>
            </a:pPr>
            <a:endParaRPr lang="es-MX" sz="2600" dirty="0">
              <a:solidFill>
                <a:schemeClr val="tx2">
                  <a:lumMod val="75000"/>
                </a:schemeClr>
              </a:solidFill>
              <a:cs typeface="Andalus" pitchFamily="2" charset="-78"/>
            </a:endParaRPr>
          </a:p>
          <a:p>
            <a:endParaRPr lang="es-MX" sz="26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6740" y="4293096"/>
            <a:ext cx="259228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08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7981" y="366559"/>
            <a:ext cx="10512862" cy="1024215"/>
          </a:xfrm>
        </p:spPr>
        <p:txBody>
          <a:bodyPr/>
          <a:lstStyle/>
          <a:p>
            <a:pPr algn="ctr"/>
            <a:r>
              <a:rPr lang="es-MX" dirty="0" smtClean="0"/>
              <a:t>Características del software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5809871"/>
              </p:ext>
            </p:extLst>
          </p:nvPr>
        </p:nvGraphicFramePr>
        <p:xfrm>
          <a:off x="124" y="1484784"/>
          <a:ext cx="11711037" cy="5025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909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7948" y="542516"/>
            <a:ext cx="5790857" cy="648072"/>
          </a:xfrm>
        </p:spPr>
        <p:txBody>
          <a:bodyPr/>
          <a:lstStyle/>
          <a:p>
            <a:r>
              <a:rPr lang="es-MX" b="1" dirty="0" smtClean="0"/>
              <a:t>Software libre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98068" y="1445698"/>
            <a:ext cx="7632848" cy="129614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000" dirty="0" smtClean="0"/>
              <a:t>O no propietario son aquellos que tienen una licencia libre y que su uso, distribución y modificación también son </a:t>
            </a:r>
            <a:r>
              <a:rPr lang="es-MX" sz="2000" dirty="0" smtClean="0"/>
              <a:t>libres.</a:t>
            </a:r>
            <a:endParaRPr lang="es-MX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428" y="2996952"/>
            <a:ext cx="4248472" cy="29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9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31747" y="739828"/>
            <a:ext cx="5430817" cy="743336"/>
          </a:xfrm>
        </p:spPr>
        <p:txBody>
          <a:bodyPr>
            <a:normAutofit/>
          </a:bodyPr>
          <a:lstStyle/>
          <a:p>
            <a:r>
              <a:rPr lang="es-MX" b="1" dirty="0" err="1" smtClean="0"/>
              <a:t>Copyleft</a:t>
            </a:r>
            <a:r>
              <a:rPr lang="es-MX" b="1" dirty="0" smtClean="0"/>
              <a:t>- software libre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82044" y="1802310"/>
            <a:ext cx="7014993" cy="19448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/>
              <a:t>Es un método general para hacer un programa (u otro tipo de trabajo) libre , que sus copias y modificaciones de las mismas también lo sean.</a:t>
            </a:r>
            <a:endParaRPr lang="es-MX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52" y="3717032"/>
            <a:ext cx="4114428" cy="274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48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7408" y="116632"/>
            <a:ext cx="10971372" cy="1066800"/>
          </a:xfrm>
        </p:spPr>
        <p:txBody>
          <a:bodyPr>
            <a:normAutofit fontScale="90000"/>
          </a:bodyPr>
          <a:lstStyle/>
          <a:p>
            <a:r>
              <a:rPr lang="es-MX" b="0" i="0" u="none" strike="noStrike" baseline="0" dirty="0" smtClean="0">
                <a:latin typeface="Calibri Light" panose="020F0302020204030204" pitchFamily="34" charset="0"/>
              </a:rPr>
              <a:t>Un programa es software libre si los usuarios tienen las cuatro libertades esenciales: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277988" y="1484784"/>
            <a:ext cx="8640960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>
                <a:latin typeface="Calibri Light" panose="020F0302020204030204" pitchFamily="34" charset="0"/>
              </a:rPr>
              <a:t>Libertad 0 :</a:t>
            </a:r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La libertad de ejecutar el programa como se desea, con cualquier propósito.</a:t>
            </a:r>
          </a:p>
          <a:p>
            <a:pPr marL="0" indent="0">
              <a:buNone/>
            </a:pPr>
            <a:r>
              <a:rPr lang="es-MX" sz="2000" dirty="0" smtClean="0">
                <a:latin typeface="Calibri Light" panose="020F0302020204030204" pitchFamily="34" charset="0"/>
              </a:rPr>
              <a:t>Libertad 1 :</a:t>
            </a:r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La libertad de estudiar cómo funciona el programa, y cambiarlo para que haga lo que usted quiera </a:t>
            </a:r>
            <a:endParaRPr lang="es-MX" sz="2000" dirty="0" smtClean="0">
              <a:latin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Libertad</a:t>
            </a:r>
            <a:r>
              <a:rPr lang="es-MX" sz="2000" b="0" i="0" u="none" strike="noStrike" dirty="0" smtClean="0">
                <a:latin typeface="Calibri Light" panose="020F0302020204030204" pitchFamily="34" charset="0"/>
              </a:rPr>
              <a:t> 2 :</a:t>
            </a:r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La libertad de redistribuir copias para ayudar a su prójimo.</a:t>
            </a:r>
          </a:p>
          <a:p>
            <a:pPr marL="0" indent="0">
              <a:buNone/>
            </a:pPr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Libertad 3:La libertad de distribuir copias de sus versiones modificadas a terceros </a:t>
            </a:r>
            <a:endParaRPr lang="es-MX" sz="2000" b="0" i="0" u="none" strike="noStrike" baseline="0" dirty="0" smtClean="0">
              <a:latin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604" y="4149080"/>
            <a:ext cx="2485328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44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441713"/>
            <a:ext cx="5904656" cy="102025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Ejemplos de software libre</a:t>
            </a:r>
            <a:endParaRPr lang="es-MX" dirty="0"/>
          </a:p>
        </p:txBody>
      </p:sp>
      <p:sp>
        <p:nvSpPr>
          <p:cNvPr id="8" name="Marcador de texto 2"/>
          <p:cNvSpPr>
            <a:spLocks noGrp="1"/>
          </p:cNvSpPr>
          <p:nvPr>
            <p:ph type="body" idx="1"/>
          </p:nvPr>
        </p:nvSpPr>
        <p:spPr>
          <a:xfrm>
            <a:off x="2779251" y="1349833"/>
            <a:ext cx="6336704" cy="2432795"/>
          </a:xfrm>
        </p:spPr>
        <p:txBody>
          <a:bodyPr>
            <a:normAutofit lnSpcReduction="10000"/>
          </a:bodyPr>
          <a:lstStyle/>
          <a:p>
            <a:pPr marR="0" lvl="0" rtl="0"/>
            <a:r>
              <a:rPr lang="es-MX" sz="2000" dirty="0" err="1">
                <a:latin typeface="Calibri Light" panose="020F0302020204030204" pitchFamily="34" charset="0"/>
              </a:rPr>
              <a:t>N</a:t>
            </a:r>
            <a:r>
              <a:rPr lang="es-MX" sz="2000" b="0" i="0" u="none" strike="noStrike" baseline="0" dirty="0" err="1" smtClean="0">
                <a:latin typeface="Calibri Light" panose="020F0302020204030204" pitchFamily="34" charset="0"/>
              </a:rPr>
              <a:t>otepad</a:t>
            </a:r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++</a:t>
            </a:r>
          </a:p>
          <a:p>
            <a:pPr marR="0" lvl="0" rtl="0"/>
            <a:r>
              <a:rPr lang="es-MX" sz="2000" dirty="0" err="1">
                <a:latin typeface="Calibri Light" panose="020F0302020204030204" pitchFamily="34" charset="0"/>
              </a:rPr>
              <a:t>T</a:t>
            </a:r>
            <a:r>
              <a:rPr lang="es-MX" sz="2000" b="0" i="0" u="none" strike="noStrike" baseline="0" dirty="0" err="1" smtClean="0">
                <a:latin typeface="Calibri Light" panose="020F0302020204030204" pitchFamily="34" charset="0"/>
              </a:rPr>
              <a:t>omcat</a:t>
            </a:r>
            <a:endParaRPr lang="es-MX" sz="2000" b="0" i="0" u="none" strike="noStrike" baseline="0" dirty="0" smtClean="0">
              <a:latin typeface="Calibri Light" panose="020F0302020204030204" pitchFamily="34" charset="0"/>
            </a:endParaRPr>
          </a:p>
          <a:p>
            <a:pPr marR="0" lvl="0" rtl="0"/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Sistema Operacional Linux</a:t>
            </a:r>
          </a:p>
          <a:p>
            <a:pPr marR="0" lvl="0" rtl="0"/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Lenguajes Java y PHP</a:t>
            </a:r>
          </a:p>
          <a:p>
            <a:pPr marR="0" lvl="0" rtl="0"/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Base de datos </a:t>
            </a:r>
            <a:r>
              <a:rPr lang="es-MX" sz="2000" b="0" i="0" u="none" strike="noStrike" baseline="0" dirty="0" err="1" smtClean="0">
                <a:latin typeface="Calibri Light" panose="020F0302020204030204" pitchFamily="34" charset="0"/>
              </a:rPr>
              <a:t>MySQL</a:t>
            </a:r>
            <a:endParaRPr lang="es-MX" sz="2000" b="0" i="0" u="none" strike="noStrike" baseline="0" dirty="0" smtClean="0">
              <a:latin typeface="Calibri Light" panose="020F0302020204030204" pitchFamily="34" charset="0"/>
            </a:endParaRPr>
          </a:p>
          <a:p>
            <a:pPr marR="0" lvl="0" rtl="0"/>
            <a:r>
              <a:rPr lang="es-MX" sz="2000" b="0" i="0" u="none" strike="noStrike" baseline="0" dirty="0" smtClean="0">
                <a:latin typeface="Calibri Light" panose="020F0302020204030204" pitchFamily="34" charset="0"/>
              </a:rPr>
              <a:t>Programa de oficina Open Office</a:t>
            </a:r>
            <a:endParaRPr lang="es-MX" sz="2000" b="0" i="0" u="none" strike="noStrike" baseline="0" dirty="0" smtClean="0">
              <a:latin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412" y="3933056"/>
            <a:ext cx="5603652" cy="235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302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94012" y="764704"/>
            <a:ext cx="4464496" cy="864096"/>
          </a:xfrm>
        </p:spPr>
        <p:txBody>
          <a:bodyPr/>
          <a:lstStyle/>
          <a:p>
            <a:r>
              <a:rPr lang="es-MX" b="1" i="0" u="none" strike="noStrike" baseline="0" dirty="0" smtClean="0">
                <a:latin typeface="Calibri Light" panose="020F0302020204030204" pitchFamily="34" charset="0"/>
              </a:rPr>
              <a:t>Software Comercial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413892" y="1772816"/>
            <a:ext cx="10287000" cy="4190999"/>
          </a:xfrm>
        </p:spPr>
        <p:txBody>
          <a:bodyPr/>
          <a:lstStyle/>
          <a:p>
            <a:r>
              <a:rPr lang="es-MX" sz="2400" b="0" i="0" u="none" strike="noStrike" baseline="0" dirty="0" smtClean="0">
                <a:latin typeface="Calibri Light" panose="020F0302020204030204" pitchFamily="34" charset="0"/>
              </a:rPr>
              <a:t>El Software Comercial o propietario es aquel que tiene un dueño y su uso se permite mediante una licencia comercial y en la mayoría de las veces pagada.</a:t>
            </a:r>
          </a:p>
          <a:p>
            <a:r>
              <a:rPr lang="es-MX" sz="2400" b="0" i="0" u="none" strike="noStrike" baseline="0" dirty="0" smtClean="0">
                <a:latin typeface="Calibri Light" panose="020F0302020204030204" pitchFamily="34" charset="0"/>
              </a:rPr>
              <a:t> El</a:t>
            </a:r>
            <a:r>
              <a:rPr lang="es-MX" sz="2400" b="0" i="0" u="none" strike="noStrike" dirty="0" smtClean="0">
                <a:latin typeface="Calibri Light" panose="020F0302020204030204" pitchFamily="34" charset="0"/>
              </a:rPr>
              <a:t> software no se compra como tal , solo los derechos para usarlo</a:t>
            </a:r>
          </a:p>
          <a:p>
            <a:endParaRPr lang="es-MX" baseline="0" dirty="0">
              <a:latin typeface="Calibri Light" panose="020F0302020204030204" pitchFamily="34" charset="0"/>
            </a:endParaRPr>
          </a:p>
          <a:p>
            <a:endParaRPr lang="es-MX" b="0" i="0" u="none" strike="noStrike" baseline="0" dirty="0" smtClean="0">
              <a:latin typeface="Calibri Light" panose="020F03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494" y="3573016"/>
            <a:ext cx="1622585" cy="209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9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10036" y="663150"/>
            <a:ext cx="7429896" cy="648072"/>
          </a:xfrm>
        </p:spPr>
        <p:txBody>
          <a:bodyPr/>
          <a:lstStyle/>
          <a:p>
            <a:r>
              <a:rPr lang="es-MX" b="0" i="0" u="none" strike="noStrike" baseline="0" dirty="0" smtClean="0">
                <a:latin typeface="Calibri Light" panose="020F0302020204030204" pitchFamily="34" charset="0"/>
              </a:rPr>
              <a:t>Ejemplos de Softwares Comercial: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998068" y="1556792"/>
            <a:ext cx="7534572" cy="3211038"/>
          </a:xfrm>
        </p:spPr>
        <p:txBody>
          <a:bodyPr>
            <a:normAutofit/>
          </a:bodyPr>
          <a:lstStyle/>
          <a:p>
            <a:r>
              <a:rPr lang="es-MX" sz="2000" b="0" i="0" u="none" strike="noStrike" baseline="0" dirty="0" smtClean="0">
                <a:solidFill>
                  <a:srgbClr val="2E74B5"/>
                </a:solidFill>
                <a:latin typeface="Calibri Light" panose="020F0302020204030204" pitchFamily="34" charset="0"/>
              </a:rPr>
              <a:t> </a:t>
            </a:r>
            <a:r>
              <a:rPr lang="es-MX" sz="2400" b="0" i="0" u="none" strike="noStrike" baseline="0" dirty="0" smtClean="0">
                <a:latin typeface="Calibri Light" panose="020F0302020204030204" pitchFamily="34" charset="0"/>
              </a:rPr>
              <a:t>Sistema operativo Windows</a:t>
            </a:r>
          </a:p>
          <a:p>
            <a:r>
              <a:rPr lang="en-US" sz="2400" b="0" i="0" u="none" strike="noStrike" baseline="0" dirty="0" smtClean="0">
                <a:latin typeface="Calibri Light" panose="020F0302020204030204" pitchFamily="34" charset="0"/>
              </a:rPr>
              <a:t> </a:t>
            </a:r>
            <a:r>
              <a:rPr lang="en-US" sz="2400" b="0" i="0" u="none" strike="noStrike" baseline="0" dirty="0" err="1" smtClean="0">
                <a:latin typeface="Calibri Light" panose="020F0302020204030204" pitchFamily="34" charset="0"/>
              </a:rPr>
              <a:t>Paquete</a:t>
            </a:r>
            <a:r>
              <a:rPr lang="en-US" sz="2400" b="0" i="0" u="none" strike="noStrike" baseline="0" dirty="0" smtClean="0">
                <a:latin typeface="Calibri Light" panose="020F0302020204030204" pitchFamily="34" charset="0"/>
              </a:rPr>
              <a:t> de </a:t>
            </a:r>
            <a:r>
              <a:rPr lang="en-US" sz="2400" b="0" i="0" u="none" strike="noStrike" baseline="0" dirty="0" err="1" smtClean="0">
                <a:latin typeface="Calibri Light" panose="020F0302020204030204" pitchFamily="34" charset="0"/>
              </a:rPr>
              <a:t>oficina</a:t>
            </a:r>
            <a:r>
              <a:rPr lang="en-US" sz="2400" b="0" i="0" u="none" strike="noStrike" baseline="0" dirty="0" smtClean="0">
                <a:latin typeface="Calibri Light" panose="020F0302020204030204" pitchFamily="34" charset="0"/>
              </a:rPr>
              <a:t> Office</a:t>
            </a:r>
          </a:p>
          <a:p>
            <a:r>
              <a:rPr lang="es-MX" sz="2400" b="0" i="0" u="none" strike="noStrike" baseline="0" dirty="0" smtClean="0">
                <a:latin typeface="Calibri Light" panose="020F0302020204030204" pitchFamily="34" charset="0"/>
              </a:rPr>
              <a:t>Photoshop</a:t>
            </a:r>
          </a:p>
          <a:p>
            <a:r>
              <a:rPr lang="en-US" sz="2400" b="0" i="0" u="none" strike="noStrike" baseline="0" dirty="0" smtClean="0">
                <a:latin typeface="Calibri Light" panose="020F0302020204030204" pitchFamily="34" charset="0"/>
              </a:rPr>
              <a:t> Suite para </a:t>
            </a:r>
            <a:r>
              <a:rPr lang="en-US" sz="2400" b="0" i="0" u="none" strike="noStrike" baseline="0" dirty="0" err="1" smtClean="0">
                <a:latin typeface="Calibri Light" panose="020F0302020204030204" pitchFamily="34" charset="0"/>
              </a:rPr>
              <a:t>desarrollo</a:t>
            </a:r>
            <a:r>
              <a:rPr lang="en-US" sz="2400" b="0" i="0" u="none" strike="noStrike" baseline="0" dirty="0" smtClean="0">
                <a:latin typeface="Calibri Light" panose="020F0302020204030204" pitchFamily="34" charset="0"/>
              </a:rPr>
              <a:t> web Dreamweaver, Flash y Fireworks</a:t>
            </a:r>
          </a:p>
          <a:p>
            <a:r>
              <a:rPr lang="en-US" sz="2400" dirty="0" smtClean="0">
                <a:latin typeface="Calibri Light" panose="020F0302020204030204" pitchFamily="34" charset="0"/>
              </a:rPr>
              <a:t>Apple</a:t>
            </a:r>
            <a:endParaRPr lang="en-US" sz="2400" b="0" i="0" u="none" strike="noStrike" baseline="0" dirty="0" smtClean="0">
              <a:latin typeface="Calibri Light" panose="020F03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756" y="4414756"/>
            <a:ext cx="2228850" cy="20574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036" y="5100880"/>
            <a:ext cx="4419600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9956" y="1484784"/>
            <a:ext cx="8789286" cy="2387600"/>
          </a:xfrm>
        </p:spPr>
        <p:txBody>
          <a:bodyPr>
            <a:normAutofit/>
          </a:bodyPr>
          <a:lstStyle/>
          <a:p>
            <a:pPr algn="l" defTabSz="914400">
              <a:lnSpc>
                <a:spcPct val="80000"/>
              </a:lnSpc>
              <a:spcBef>
                <a:spcPts val="0"/>
              </a:spcBef>
              <a:buNone/>
            </a:pPr>
            <a:r>
              <a:rPr lang="es-ES_tradnl" sz="6000" dirty="0" smtClean="0">
                <a:latin typeface="Lucida Bright" panose="02040602050505020304" pitchFamily="18" charset="0"/>
              </a:rPr>
              <a:t>Unidad 2: SOFTWARE</a:t>
            </a:r>
            <a:endParaRPr lang="es-ES_tradnl" sz="6000" b="0" i="0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graphicFrame>
        <p:nvGraphicFramePr>
          <p:cNvPr id="4" name="Marcador de contenid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2018322"/>
              </p:ext>
            </p:extLst>
          </p:nvPr>
        </p:nvGraphicFramePr>
        <p:xfrm>
          <a:off x="2349996" y="1484784"/>
          <a:ext cx="8229600" cy="4576953"/>
        </p:xfrm>
        <a:graphic>
          <a:graphicData uri="http://schemas.openxmlformats.org/drawingml/2006/table">
            <a:tbl>
              <a:tblPr firstRow="1" bandRow="1"/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>
                      <a:lvl1pPr marL="0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1pPr>
                      <a:lvl2pPr marL="457063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2pPr>
                      <a:lvl3pPr marL="914126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3pPr>
                      <a:lvl4pPr marL="1371189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4pPr>
                      <a:lvl5pPr marL="1828251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5pPr>
                      <a:lvl6pPr marL="2285314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6pPr>
                      <a:lvl7pPr marL="2742377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7pPr>
                      <a:lvl8pPr marL="3199440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8pPr>
                      <a:lvl9pPr marL="3656503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9pPr>
                    </a:lstStyle>
                    <a:p>
                      <a:r>
                        <a:rPr lang="es-MX" dirty="0" smtClean="0"/>
                        <a:t>Básica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/>
                    </a:solidFill>
                  </a:tcPr>
                </a:tc>
                <a:tc>
                  <a:txBody>
                    <a:bodyPr/>
                    <a:lstStyle>
                      <a:lvl1pPr marL="0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1pPr>
                      <a:lvl2pPr marL="457063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2pPr>
                      <a:lvl3pPr marL="914126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3pPr>
                      <a:lvl4pPr marL="1371189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4pPr>
                      <a:lvl5pPr marL="1828251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5pPr>
                      <a:lvl6pPr marL="2285314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6pPr>
                      <a:lvl7pPr marL="2742377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7pPr>
                      <a:lvl8pPr marL="3199440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8pPr>
                      <a:lvl9pPr marL="3656503" algn="l" defTabSz="457063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9pPr>
                    </a:lstStyle>
                    <a:p>
                      <a:r>
                        <a:rPr lang="es-MX" dirty="0" smtClean="0"/>
                        <a:t>Complementaria</a:t>
                      </a:r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063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126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189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251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5314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2377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199440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6503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endParaRPr lang="es-MX" dirty="0" smtClean="0"/>
                    </a:p>
                    <a:p>
                      <a:pPr lvl="0"/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Cohen, A. y Asín, E. (2010). Sistemas de Información Gerencial. México: Mc Graw Hill.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es-E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Laudon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J.  y </a:t>
                      </a:r>
                      <a:r>
                        <a:rPr kumimoji="0" lang="es-E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Laudon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K. (2008) Sistemas de Información Gerencial. México: Prentice Hall.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Norton, P. (2002) Introducción a la computación. México: Mc Graw Hill</a:t>
                      </a:r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063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126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189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251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5314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2377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199440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6503" algn="l" defTabSz="457063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lvl="0"/>
                      <a:endParaRPr kumimoji="0" lang="es-E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es-E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O’brien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J.; </a:t>
                      </a:r>
                      <a:r>
                        <a:rPr kumimoji="0" lang="es-E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Marakas</a:t>
                      </a:r>
                      <a:r>
                        <a:rPr kumimoji="0" lang="es-E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G. (2008). </a:t>
                      </a:r>
                      <a:r>
                        <a:rPr kumimoji="0" lang="es-MX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Sistemas de Información Gerencial. </a:t>
                      </a:r>
                      <a:r>
                        <a:rPr kumimoji="0"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México: Mc Graw Hill.</a:t>
                      </a:r>
                    </a:p>
                    <a:p>
                      <a:pPr lvl="0"/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Walker, D. (1998). Sistemas de información para la administración. México: </a:t>
                      </a:r>
                      <a:r>
                        <a:rPr kumimoji="0" lang="es-MX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Alfaomega</a:t>
                      </a:r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kumimoji="0"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http://cincodias.com/cincodias/2014/10/23/lifestyle/1414081833_201902.html</a:t>
                      </a:r>
                      <a:r>
                        <a:rPr kumimoji="0"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recuperado el 17 de septiembre de 2016</a:t>
                      </a:r>
                    </a:p>
                    <a:p>
                      <a:endParaRPr lang="es-MX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69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sz="4800" dirty="0" smtClean="0"/>
              <a:t>Las siguientes diapositivas apoyarán a los estudiantes a identificar los diferentes tipos de software existentes según su aplicación con el fin de apoyar a las organizaciones a elegir el que más se adecue a sus procesos.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64688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 de la Unidad II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4132" y="2060848"/>
            <a:ext cx="5450090" cy="2231504"/>
          </a:xfrm>
          <a:ln w="38100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</a:rPr>
              <a:t>Identificar las diferentes tecnologías de  información que sirvan de apoyo para el logro de las metas </a:t>
            </a: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organizacionales.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814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Guión</a:t>
            </a:r>
            <a:r>
              <a:rPr lang="es-MX" dirty="0" smtClean="0"/>
              <a:t> Explicativo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0704573"/>
              </p:ext>
            </p:extLst>
          </p:nvPr>
        </p:nvGraphicFramePr>
        <p:xfrm>
          <a:off x="2589213" y="2133600"/>
          <a:ext cx="8912226" cy="43482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56113"/>
                <a:gridCol w="445611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Título de la Diapositiva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No. </a:t>
                      </a:r>
                      <a:r>
                        <a:rPr lang="es-MX" smtClean="0"/>
                        <a:t>Diapositiva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Definición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Historia del Software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9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Eras del software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10- 14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Objetivos</a:t>
                      </a:r>
                      <a:r>
                        <a:rPr lang="es-MX" baseline="0" dirty="0" smtClean="0"/>
                        <a:t> de identificar los tipos de software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15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Tipos de Software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16 - 19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Formas del Software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20 - 22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Características del Software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Software Libre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24-27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Software Comercial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28-29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Bibliografía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31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SOFTW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7" y="406663"/>
            <a:ext cx="12071077" cy="611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9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311150"/>
            <a:ext cx="9140825" cy="1195388"/>
          </a:xfrm>
        </p:spPr>
        <p:txBody>
          <a:bodyPr>
            <a:normAutofit/>
          </a:bodyPr>
          <a:lstStyle/>
          <a:p>
            <a:pPr algn="ctr"/>
            <a:r>
              <a:rPr lang="es-ES" sz="7198" dirty="0">
                <a:latin typeface="+mn-lt"/>
              </a:rPr>
              <a:t>Software.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693812" y="1864514"/>
            <a:ext cx="10407650" cy="2082800"/>
          </a:xfrm>
        </p:spPr>
        <p:txBody>
          <a:bodyPr>
            <a:normAutofit/>
          </a:bodyPr>
          <a:lstStyle/>
          <a:p>
            <a:r>
              <a:rPr lang="es-ES" dirty="0" smtClean="0"/>
              <a:t>Es un conjunto de programas, instrucciones y reglas informáticas que permiten ejecutar distintas tareas en una computadora, es el equipamiento lógico e intangible de un ordenador.</a:t>
            </a:r>
          </a:p>
          <a:p>
            <a:endParaRPr lang="es-ES" dirty="0" smtClean="0"/>
          </a:p>
          <a:p>
            <a:r>
              <a:rPr lang="es-ES" dirty="0" smtClean="0"/>
              <a:t>Es desarrollado mediante distintos lenguajes de programación, que permiten controlar el comportamiento de una máquina.</a:t>
            </a:r>
            <a:endParaRPr lang="es-ES" dirty="0"/>
          </a:p>
        </p:txBody>
      </p:sp>
      <p:pic>
        <p:nvPicPr>
          <p:cNvPr id="1026" name="Picture 2" descr="Resultado de imagen para softwa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30" y="4104742"/>
            <a:ext cx="3751068" cy="235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softwa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757" y="3889424"/>
            <a:ext cx="3473690" cy="278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06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0471" y="224292"/>
            <a:ext cx="10512862" cy="1325218"/>
          </a:xfrm>
        </p:spPr>
        <p:txBody>
          <a:bodyPr>
            <a:normAutofit/>
          </a:bodyPr>
          <a:lstStyle/>
          <a:p>
            <a:pPr algn="ctr"/>
            <a:r>
              <a:rPr lang="es-ES" sz="5998" b="1" dirty="0">
                <a:latin typeface="+mn-lt"/>
              </a:rPr>
              <a:t>Historia del software.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1844" y="1772816"/>
            <a:ext cx="10598969" cy="3103983"/>
          </a:xfrm>
        </p:spPr>
        <p:txBody>
          <a:bodyPr>
            <a:normAutofit/>
          </a:bodyPr>
          <a:lstStyle/>
          <a:p>
            <a:r>
              <a:rPr lang="es-ES" dirty="0" smtClean="0"/>
              <a:t>Alan </a:t>
            </a:r>
            <a:r>
              <a:rPr lang="es-ES" dirty="0" err="1" smtClean="0"/>
              <a:t>Turing</a:t>
            </a:r>
            <a:r>
              <a:rPr lang="es-ES" dirty="0" smtClean="0"/>
              <a:t>, 1935: Primera teoría sobre el software en su ensayo sobre números computables.</a:t>
            </a:r>
          </a:p>
          <a:p>
            <a:r>
              <a:rPr lang="es-ES" dirty="0" smtClean="0"/>
              <a:t>John </a:t>
            </a:r>
            <a:r>
              <a:rPr lang="es-ES" dirty="0" err="1" smtClean="0"/>
              <a:t>Tukey</a:t>
            </a:r>
            <a:r>
              <a:rPr lang="es-ES" dirty="0" smtClean="0"/>
              <a:t>, 1958: Acuñó el término software. </a:t>
            </a:r>
          </a:p>
          <a:p>
            <a:r>
              <a:rPr lang="es-ES" dirty="0" smtClean="0"/>
              <a:t>Entre 1960 y 1970: El software no era considerado un producto.</a:t>
            </a:r>
          </a:p>
          <a:p>
            <a:r>
              <a:rPr lang="es-ES" dirty="0" smtClean="0"/>
              <a:t>En 1971, las personas creaban y compartían el software sin ningún tipo de restricciones. </a:t>
            </a:r>
          </a:p>
          <a:p>
            <a:endParaRPr lang="es-ES" dirty="0"/>
          </a:p>
        </p:txBody>
      </p:sp>
      <p:pic>
        <p:nvPicPr>
          <p:cNvPr id="2052" name="Picture 4" descr="Resultado de imagen para alan tu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0" y="4914600"/>
            <a:ext cx="3454931" cy="19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para john tuke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057" y="4858183"/>
            <a:ext cx="2664160" cy="199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esultado de imagen para software compartid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288" y="4858183"/>
            <a:ext cx="3172191" cy="199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58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Marketing_16x9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rketing_16x9">
      <a:dk1>
        <a:srgbClr val="40404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Marketing_16x9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B77EECA-D789-4A8A-9C41-5AF6409D81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1102</Words>
  <Application>Microsoft Office PowerPoint</Application>
  <PresentationFormat>Personalizado</PresentationFormat>
  <Paragraphs>144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44" baseType="lpstr">
      <vt:lpstr>MS Mincho</vt:lpstr>
      <vt:lpstr>Andalus</vt:lpstr>
      <vt:lpstr>Arial</vt:lpstr>
      <vt:lpstr>Arial Black</vt:lpstr>
      <vt:lpstr>Calibri Light</vt:lpstr>
      <vt:lpstr>Century Gothic</vt:lpstr>
      <vt:lpstr>Corbel</vt:lpstr>
      <vt:lpstr>Lucida Bright</vt:lpstr>
      <vt:lpstr>Lucida Sans Unicode</vt:lpstr>
      <vt:lpstr>Times New Roman</vt:lpstr>
      <vt:lpstr>Wingdings</vt:lpstr>
      <vt:lpstr>Wingdings 2</vt:lpstr>
      <vt:lpstr>Wingdings 3</vt:lpstr>
      <vt:lpstr>Espiral</vt:lpstr>
      <vt:lpstr>Unidad de Aprendizaje: INTRODUCCIÓN A LA INFORMÁTICA ADMINISTRATIVA</vt:lpstr>
      <vt:lpstr>Presentación de PowerPoint</vt:lpstr>
      <vt:lpstr>Unidad 2: SOFTWARE</vt:lpstr>
      <vt:lpstr>Justificación:</vt:lpstr>
      <vt:lpstr>Objetivo de la Unidad II</vt:lpstr>
      <vt:lpstr>Guión Explicativo</vt:lpstr>
      <vt:lpstr>Presentación de PowerPoint</vt:lpstr>
      <vt:lpstr>Software.</vt:lpstr>
      <vt:lpstr>Historia del software.</vt:lpstr>
      <vt:lpstr>Presentación de PowerPoint</vt:lpstr>
      <vt:lpstr>Primer Era (1950-1965)</vt:lpstr>
      <vt:lpstr>Segunda Era (1965-1972)</vt:lpstr>
      <vt:lpstr>Tercer Era (1972-1985)</vt:lpstr>
      <vt:lpstr>Cuarta Era(1985-2000)</vt:lpstr>
      <vt:lpstr>Presentación de PowerPoint</vt:lpstr>
      <vt:lpstr>Tipos de Software</vt:lpstr>
      <vt:lpstr>Presentación de PowerPoint</vt:lpstr>
      <vt:lpstr>Presentación de PowerPoint</vt:lpstr>
      <vt:lpstr> Software de aplicaciones web     </vt:lpstr>
      <vt:lpstr>Formas del software </vt:lpstr>
      <vt:lpstr>Código Fuente </vt:lpstr>
      <vt:lpstr>Código ejecutable</vt:lpstr>
      <vt:lpstr>Características del software</vt:lpstr>
      <vt:lpstr>Software libre</vt:lpstr>
      <vt:lpstr>Copyleft- software libre</vt:lpstr>
      <vt:lpstr>Un programa es software libre si los usuarios tienen las cuatro libertades esenciales:</vt:lpstr>
      <vt:lpstr>Ejemplos de software libre</vt:lpstr>
      <vt:lpstr>Software Comercial</vt:lpstr>
      <vt:lpstr>Ejemplos de Softwares Comercial:</vt:lpstr>
      <vt:lpstr>BIBLIOGRAFIA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2016-09-29T18:52:08Z</dcterms:created>
  <dcterms:modified xsi:type="dcterms:W3CDTF">2016-10-12T14:47:18Z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TC028010849991</vt:lpwstr>
  </property>
</Properties>
</file>