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90" r:id="rId6"/>
    <p:sldId id="260" r:id="rId7"/>
    <p:sldId id="262" r:id="rId8"/>
    <p:sldId id="288" r:id="rId9"/>
    <p:sldId id="261" r:id="rId10"/>
    <p:sldId id="263" r:id="rId11"/>
    <p:sldId id="278" r:id="rId12"/>
    <p:sldId id="279" r:id="rId13"/>
    <p:sldId id="271" r:id="rId14"/>
    <p:sldId id="272" r:id="rId15"/>
    <p:sldId id="273" r:id="rId16"/>
    <p:sldId id="264" r:id="rId17"/>
    <p:sldId id="266" r:id="rId18"/>
    <p:sldId id="267" r:id="rId19"/>
    <p:sldId id="283" r:id="rId20"/>
    <p:sldId id="284" r:id="rId21"/>
    <p:sldId id="285" r:id="rId22"/>
    <p:sldId id="286" r:id="rId23"/>
    <p:sldId id="268" r:id="rId24"/>
    <p:sldId id="269" r:id="rId25"/>
    <p:sldId id="270" r:id="rId26"/>
    <p:sldId id="274" r:id="rId27"/>
    <p:sldId id="276" r:id="rId28"/>
    <p:sldId id="275" r:id="rId29"/>
    <p:sldId id="277" r:id="rId30"/>
    <p:sldId id="280" r:id="rId31"/>
    <p:sldId id="281" r:id="rId32"/>
    <p:sldId id="282" r:id="rId33"/>
    <p:sldId id="289" r:id="rId34"/>
    <p:sldId id="287"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4379"/>
    <a:srgbClr val="2280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50" autoAdjust="0"/>
    <p:restoredTop sz="94660"/>
  </p:normalViewPr>
  <p:slideViewPr>
    <p:cSldViewPr snapToGrid="0">
      <p:cViewPr>
        <p:scale>
          <a:sx n="63" d="100"/>
          <a:sy n="63" d="100"/>
        </p:scale>
        <p:origin x="-90" y="-3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5F12522-1D62-4487-9AB4-7A212D1EE913}"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5F12522-1D62-4487-9AB4-7A212D1EE913}"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5F12522-1D62-4487-9AB4-7A212D1EE913}"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5F12522-1D62-4487-9AB4-7A212D1EE913}"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5F12522-1D62-4487-9AB4-7A212D1EE913}"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5F12522-1D62-4487-9AB4-7A212D1EE913}"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A5F12522-1D62-4487-9AB4-7A212D1EE913}"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5F12522-1D62-4487-9AB4-7A212D1EE913}"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12522-1D62-4487-9AB4-7A212D1EE913}"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3C3156E-6749-492A-9E05-C2B3BC8B0D1E}"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F12522-1D62-4487-9AB4-7A212D1EE913}"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3C3156E-6749-492A-9E05-C2B3BC8B0D1E}" type="slidenum">
              <a:rPr lang="es-MX" smtClean="0"/>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A5F12522-1D62-4487-9AB4-7A212D1EE913}" type="datetimeFigureOut">
              <a:rPr lang="es-MX" smtClean="0"/>
              <a:t>10/10/2016</a:t>
            </a:fld>
            <a:endParaRPr lang="es-MX"/>
          </a:p>
        </p:txBody>
      </p:sp>
      <p:sp>
        <p:nvSpPr>
          <p:cNvPr id="9" name="Slide Number Placeholder 8"/>
          <p:cNvSpPr>
            <a:spLocks noGrp="1"/>
          </p:cNvSpPr>
          <p:nvPr>
            <p:ph type="sldNum" sz="quarter" idx="11"/>
          </p:nvPr>
        </p:nvSpPr>
        <p:spPr/>
        <p:txBody>
          <a:bodyPr/>
          <a:lstStyle/>
          <a:p>
            <a:fld id="{53C3156E-6749-492A-9E05-C2B3BC8B0D1E}"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3C3156E-6749-492A-9E05-C2B3BC8B0D1E}" type="slidenum">
              <a:rPr lang="es-MX" smtClean="0"/>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A5F12522-1D62-4487-9AB4-7A212D1EE913}" type="datetimeFigureOut">
              <a:rPr lang="es-MX" smtClean="0"/>
              <a:t>10/10/2016</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94560" y="301775"/>
            <a:ext cx="9220200" cy="598478"/>
          </a:xfrm>
        </p:spPr>
        <p:txBody>
          <a:bodyPr/>
          <a:lstStyle/>
          <a:p>
            <a:r>
              <a:rPr lang="es-MX" sz="3600" dirty="0" smtClean="0"/>
              <a:t>Universidad Autónoma del Estado de México </a:t>
            </a:r>
            <a:endParaRPr lang="es-MX" sz="3600" dirty="0"/>
          </a:p>
        </p:txBody>
      </p:sp>
      <p:pic>
        <p:nvPicPr>
          <p:cNvPr id="5" name="Imagen 4"/>
          <p:cNvPicPr>
            <a:picLocks noChangeAspect="1"/>
          </p:cNvPicPr>
          <p:nvPr/>
        </p:nvPicPr>
        <p:blipFill>
          <a:blip r:embed="rId2"/>
          <a:stretch>
            <a:fillRect/>
          </a:stretch>
        </p:blipFill>
        <p:spPr>
          <a:xfrm>
            <a:off x="498842" y="601014"/>
            <a:ext cx="1524000" cy="1524000"/>
          </a:xfrm>
          <a:prstGeom prst="rect">
            <a:avLst/>
          </a:prstGeom>
        </p:spPr>
      </p:pic>
      <p:sp>
        <p:nvSpPr>
          <p:cNvPr id="6" name="CuadroTexto 5"/>
          <p:cNvSpPr txBox="1"/>
          <p:nvPr/>
        </p:nvSpPr>
        <p:spPr>
          <a:xfrm>
            <a:off x="2179320" y="1071737"/>
            <a:ext cx="8519159" cy="5663089"/>
          </a:xfrm>
          <a:prstGeom prst="rect">
            <a:avLst/>
          </a:prstGeom>
          <a:noFill/>
        </p:spPr>
        <p:txBody>
          <a:bodyPr wrap="square" rtlCol="0">
            <a:spAutoFit/>
          </a:bodyPr>
          <a:lstStyle/>
          <a:p>
            <a:pPr algn="ctr"/>
            <a:r>
              <a:rPr lang="es-MX" sz="3200" b="1" dirty="0" smtClean="0"/>
              <a:t>Centro universitario UAEM ECATEPEC </a:t>
            </a:r>
          </a:p>
          <a:p>
            <a:pPr algn="ctr"/>
            <a:endParaRPr lang="es-MX" sz="3200" dirty="0" smtClean="0"/>
          </a:p>
          <a:p>
            <a:pPr algn="ctr"/>
            <a:r>
              <a:rPr lang="es-MX" sz="3200" dirty="0" smtClean="0"/>
              <a:t>INFORMÁTICA </a:t>
            </a:r>
            <a:r>
              <a:rPr lang="es-MX" sz="3200" dirty="0" smtClean="0"/>
              <a:t>ADMINISTRATIVA</a:t>
            </a:r>
          </a:p>
          <a:p>
            <a:pPr algn="ctr"/>
            <a:endParaRPr lang="es-MX" sz="3200" dirty="0" smtClean="0"/>
          </a:p>
          <a:p>
            <a:pPr algn="ctr"/>
            <a:r>
              <a:rPr lang="es-MX" sz="3200" b="1" dirty="0" smtClean="0"/>
              <a:t>UNIDAD DE </a:t>
            </a:r>
            <a:r>
              <a:rPr lang="es-MX" sz="3200" b="1" dirty="0" smtClean="0"/>
              <a:t>APRENDIZAJE: </a:t>
            </a:r>
            <a:endParaRPr lang="es-MX" sz="3200" b="1" dirty="0" smtClean="0"/>
          </a:p>
          <a:p>
            <a:pPr algn="ctr"/>
            <a:r>
              <a:rPr lang="es-MX" sz="3200" b="1" dirty="0" smtClean="0"/>
              <a:t>SEMINARIO DE SISTEMAS DE INFORMACIÓN </a:t>
            </a:r>
          </a:p>
          <a:p>
            <a:pPr algn="ctr"/>
            <a:endParaRPr lang="es-MX" sz="3200" dirty="0"/>
          </a:p>
          <a:p>
            <a:pPr algn="ctr"/>
            <a:endParaRPr lang="es-MX" dirty="0" smtClean="0"/>
          </a:p>
          <a:p>
            <a:r>
              <a:rPr lang="es-MX" sz="2400" b="1" dirty="0" smtClean="0"/>
              <a:t>AUTOR: M. en  C. ED. PATRICIA    DELGADILLO  GÓMEZ </a:t>
            </a:r>
            <a:endParaRPr lang="es-MX" sz="2400" b="1" dirty="0" smtClean="0"/>
          </a:p>
          <a:p>
            <a:endParaRPr lang="es-MX" sz="2400" b="1" dirty="0"/>
          </a:p>
          <a:p>
            <a:endParaRPr lang="es-MX" sz="2400" b="1" dirty="0" smtClean="0"/>
          </a:p>
          <a:p>
            <a:endParaRPr lang="es-MX" sz="2400" b="1" dirty="0" smtClean="0"/>
          </a:p>
          <a:p>
            <a:pPr algn="r"/>
            <a:r>
              <a:rPr lang="es-MX" sz="2400" b="1" dirty="0" smtClean="0"/>
              <a:t>Fecha: Agosto </a:t>
            </a:r>
            <a:r>
              <a:rPr lang="es-MX" sz="2400" b="1" dirty="0" smtClean="0"/>
              <a:t>-   </a:t>
            </a:r>
            <a:r>
              <a:rPr lang="es-MX" sz="2400" b="1" dirty="0" smtClean="0"/>
              <a:t>2016 </a:t>
            </a:r>
            <a:r>
              <a:rPr lang="es-MX" sz="2400" b="1" dirty="0" smtClean="0"/>
              <a:t>b</a:t>
            </a:r>
            <a:endParaRPr lang="es-MX" sz="2400" b="1" dirty="0"/>
          </a:p>
        </p:txBody>
      </p:sp>
    </p:spTree>
    <p:extLst>
      <p:ext uri="{BB962C8B-B14F-4D97-AF65-F5344CB8AC3E}">
        <p14:creationId xmlns:p14="http://schemas.microsoft.com/office/powerpoint/2010/main" val="2590789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450761" y="553757"/>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429556" y="635151"/>
            <a:ext cx="2331076" cy="369332"/>
          </a:xfrm>
          <a:prstGeom prst="rect">
            <a:avLst/>
          </a:prstGeom>
          <a:noFill/>
        </p:spPr>
        <p:txBody>
          <a:bodyPr wrap="square" rtlCol="0">
            <a:spAutoFit/>
          </a:bodyPr>
          <a:lstStyle/>
          <a:p>
            <a:r>
              <a:rPr lang="es-MX" b="1" dirty="0" smtClean="0"/>
              <a:t>Actividades básicas </a:t>
            </a:r>
            <a:r>
              <a:rPr lang="es-MX" dirty="0" smtClean="0"/>
              <a:t>  </a:t>
            </a:r>
            <a:endParaRPr lang="es-MX" dirty="0"/>
          </a:p>
        </p:txBody>
      </p:sp>
      <p:sp>
        <p:nvSpPr>
          <p:cNvPr id="7" name="Hexágono 6"/>
          <p:cNvSpPr/>
          <p:nvPr/>
        </p:nvSpPr>
        <p:spPr>
          <a:xfrm>
            <a:off x="450761" y="1782626"/>
            <a:ext cx="3583879" cy="2675168"/>
          </a:xfrm>
          <a:prstGeom prst="hexagon">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rotWithShape="1">
          <a:blip r:embed="rId2"/>
          <a:srcRect l="41873"/>
          <a:stretch/>
        </p:blipFill>
        <p:spPr>
          <a:xfrm>
            <a:off x="1043189" y="2270227"/>
            <a:ext cx="2216064" cy="1699965"/>
          </a:xfrm>
          <a:prstGeom prst="rect">
            <a:avLst/>
          </a:prstGeom>
        </p:spPr>
      </p:pic>
      <p:sp>
        <p:nvSpPr>
          <p:cNvPr id="8" name="CuadroTexto 7"/>
          <p:cNvSpPr txBox="1"/>
          <p:nvPr/>
        </p:nvSpPr>
        <p:spPr>
          <a:xfrm>
            <a:off x="4491133" y="2480154"/>
            <a:ext cx="6740747" cy="1200329"/>
          </a:xfrm>
          <a:prstGeom prst="rect">
            <a:avLst/>
          </a:prstGeom>
          <a:noFill/>
        </p:spPr>
        <p:txBody>
          <a:bodyPr wrap="square" rtlCol="0">
            <a:spAutoFit/>
          </a:bodyPr>
          <a:lstStyle/>
          <a:p>
            <a:pPr algn="ctr"/>
            <a:r>
              <a:rPr lang="es-MX" b="1" dirty="0" smtClean="0"/>
              <a:t>Entrada de información </a:t>
            </a:r>
          </a:p>
          <a:p>
            <a:pPr algn="just"/>
            <a:r>
              <a:rPr lang="es-MX" dirty="0" smtClean="0"/>
              <a:t>Es donde el sistema toma los datos que requiere para procesar la información, las entradas pueden ser manuales (usuario) o automáticas (provienen de otros sistemas o módulos).</a:t>
            </a:r>
            <a:endParaRPr lang="es-MX" dirty="0"/>
          </a:p>
        </p:txBody>
      </p:sp>
    </p:spTree>
    <p:extLst>
      <p:ext uri="{BB962C8B-B14F-4D97-AF65-F5344CB8AC3E}">
        <p14:creationId xmlns:p14="http://schemas.microsoft.com/office/powerpoint/2010/main" val="967049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ágono 3"/>
          <p:cNvSpPr/>
          <p:nvPr/>
        </p:nvSpPr>
        <p:spPr>
          <a:xfrm>
            <a:off x="345789" y="1092791"/>
            <a:ext cx="3075328" cy="2767607"/>
          </a:xfrm>
          <a:prstGeom prst="hexagon">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930540" y="1527041"/>
            <a:ext cx="1901009" cy="1896263"/>
          </a:xfrm>
          <a:prstGeom prst="rect">
            <a:avLst/>
          </a:prstGeom>
        </p:spPr>
      </p:pic>
      <p:sp>
        <p:nvSpPr>
          <p:cNvPr id="6" name="CuadroTexto 5"/>
          <p:cNvSpPr txBox="1"/>
          <p:nvPr/>
        </p:nvSpPr>
        <p:spPr>
          <a:xfrm>
            <a:off x="4005868" y="1736508"/>
            <a:ext cx="7149812" cy="1200329"/>
          </a:xfrm>
          <a:prstGeom prst="rect">
            <a:avLst/>
          </a:prstGeom>
          <a:noFill/>
        </p:spPr>
        <p:txBody>
          <a:bodyPr wrap="square" rtlCol="0">
            <a:spAutoFit/>
          </a:bodyPr>
          <a:lstStyle/>
          <a:p>
            <a:pPr algn="ctr"/>
            <a:r>
              <a:rPr lang="es-MX" b="1" dirty="0" smtClean="0"/>
              <a:t>Almacenamiento de información </a:t>
            </a:r>
          </a:p>
          <a:p>
            <a:pPr algn="just"/>
            <a:r>
              <a:rPr lang="es-MX" dirty="0" smtClean="0"/>
              <a:t>Es una actividad importante, donde el sistema puede recordar la información guardada en la sesión o proceso anterior. Suele ser almacenada en estructura de información denominadas archivos .</a:t>
            </a:r>
            <a:endParaRPr lang="es-MX" dirty="0"/>
          </a:p>
        </p:txBody>
      </p:sp>
      <p:sp>
        <p:nvSpPr>
          <p:cNvPr id="9" name="Hexágono 8"/>
          <p:cNvSpPr/>
          <p:nvPr/>
        </p:nvSpPr>
        <p:spPr>
          <a:xfrm>
            <a:off x="8763957" y="3686977"/>
            <a:ext cx="3146799" cy="2623470"/>
          </a:xfrm>
          <a:prstGeom prst="hexagon">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3"/>
          <a:stretch>
            <a:fillRect/>
          </a:stretch>
        </p:blipFill>
        <p:spPr>
          <a:xfrm>
            <a:off x="9283320" y="4238757"/>
            <a:ext cx="2108075" cy="1502004"/>
          </a:xfrm>
          <a:prstGeom prst="rect">
            <a:avLst/>
          </a:prstGeom>
        </p:spPr>
      </p:pic>
      <p:sp>
        <p:nvSpPr>
          <p:cNvPr id="11" name="CuadroTexto 10"/>
          <p:cNvSpPr txBox="1"/>
          <p:nvPr/>
        </p:nvSpPr>
        <p:spPr>
          <a:xfrm>
            <a:off x="1371599" y="4823081"/>
            <a:ext cx="7392359" cy="1154162"/>
          </a:xfrm>
          <a:prstGeom prst="rect">
            <a:avLst/>
          </a:prstGeom>
          <a:noFill/>
        </p:spPr>
        <p:txBody>
          <a:bodyPr wrap="square" rtlCol="0">
            <a:spAutoFit/>
          </a:bodyPr>
          <a:lstStyle/>
          <a:p>
            <a:pPr algn="ctr"/>
            <a:r>
              <a:rPr lang="es-MX" b="1" dirty="0" smtClean="0"/>
              <a:t>Procesamiento de información </a:t>
            </a:r>
          </a:p>
          <a:p>
            <a:pPr algn="just"/>
            <a:r>
              <a:rPr lang="es-MX" sz="1700" dirty="0" smtClean="0"/>
              <a:t>La capacidad para efectuar cálculos de acuerdo con una secuencia de operaciones preestablecida. Estos cálculos pueden hacerse con datos introducidos recientemente o con datos que ya están almacenados.  </a:t>
            </a:r>
            <a:endParaRPr lang="es-MX" sz="1700" dirty="0"/>
          </a:p>
        </p:txBody>
      </p:sp>
    </p:spTree>
    <p:extLst>
      <p:ext uri="{BB962C8B-B14F-4D97-AF65-F5344CB8AC3E}">
        <p14:creationId xmlns:p14="http://schemas.microsoft.com/office/powerpoint/2010/main" val="3962532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ágono 3"/>
          <p:cNvSpPr/>
          <p:nvPr/>
        </p:nvSpPr>
        <p:spPr>
          <a:xfrm>
            <a:off x="699507" y="1628816"/>
            <a:ext cx="3115747" cy="2690936"/>
          </a:xfrm>
          <a:prstGeom prst="hexagon">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1238871" y="2141942"/>
            <a:ext cx="2037017" cy="1408936"/>
          </a:xfrm>
          <a:prstGeom prst="rect">
            <a:avLst/>
          </a:prstGeom>
        </p:spPr>
      </p:pic>
      <p:sp>
        <p:nvSpPr>
          <p:cNvPr id="6" name="CuadroTexto 5"/>
          <p:cNvSpPr txBox="1"/>
          <p:nvPr/>
        </p:nvSpPr>
        <p:spPr>
          <a:xfrm>
            <a:off x="4599528" y="2627548"/>
            <a:ext cx="6373272" cy="923330"/>
          </a:xfrm>
          <a:prstGeom prst="rect">
            <a:avLst/>
          </a:prstGeom>
          <a:noFill/>
        </p:spPr>
        <p:txBody>
          <a:bodyPr wrap="square" rtlCol="0">
            <a:spAutoFit/>
          </a:bodyPr>
          <a:lstStyle/>
          <a:p>
            <a:pPr algn="ctr"/>
            <a:r>
              <a:rPr lang="es-MX" b="1" dirty="0" smtClean="0"/>
              <a:t>Salida de información </a:t>
            </a:r>
          </a:p>
          <a:p>
            <a:pPr algn="just"/>
            <a:r>
              <a:rPr lang="es-MX" dirty="0" smtClean="0"/>
              <a:t>Es sacar la información procesada o bien datos de entrada al exterior.</a:t>
            </a:r>
            <a:endParaRPr lang="es-MX" dirty="0"/>
          </a:p>
        </p:txBody>
      </p:sp>
    </p:spTree>
    <p:extLst>
      <p:ext uri="{BB962C8B-B14F-4D97-AF65-F5344CB8AC3E}">
        <p14:creationId xmlns:p14="http://schemas.microsoft.com/office/powerpoint/2010/main" val="872147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450761" y="553757"/>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4</a:t>
            </a:r>
            <a:endParaRPr lang="es-MX" dirty="0">
              <a:solidFill>
                <a:schemeClr val="tx1"/>
              </a:solidFill>
            </a:endParaRPr>
          </a:p>
        </p:txBody>
      </p:sp>
      <p:sp>
        <p:nvSpPr>
          <p:cNvPr id="5" name="CuadroTexto 4"/>
          <p:cNvSpPr txBox="1"/>
          <p:nvPr/>
        </p:nvSpPr>
        <p:spPr>
          <a:xfrm>
            <a:off x="1429556" y="635151"/>
            <a:ext cx="4324858" cy="369332"/>
          </a:xfrm>
          <a:prstGeom prst="rect">
            <a:avLst/>
          </a:prstGeom>
          <a:noFill/>
        </p:spPr>
        <p:txBody>
          <a:bodyPr wrap="square" rtlCol="0">
            <a:spAutoFit/>
          </a:bodyPr>
          <a:lstStyle/>
          <a:p>
            <a:r>
              <a:rPr lang="es-MX" b="1" dirty="0" smtClean="0"/>
              <a:t>Evolución de los sistemas de información</a:t>
            </a:r>
            <a:endParaRPr lang="es-MX" dirty="0"/>
          </a:p>
        </p:txBody>
      </p:sp>
      <p:sp>
        <p:nvSpPr>
          <p:cNvPr id="6" name="CuadroTexto 5"/>
          <p:cNvSpPr txBox="1"/>
          <p:nvPr/>
        </p:nvSpPr>
        <p:spPr>
          <a:xfrm>
            <a:off x="1429556" y="1222607"/>
            <a:ext cx="1928499" cy="369332"/>
          </a:xfrm>
          <a:prstGeom prst="rect">
            <a:avLst/>
          </a:prstGeom>
          <a:noFill/>
        </p:spPr>
        <p:txBody>
          <a:bodyPr wrap="square" rtlCol="0">
            <a:spAutoFit/>
          </a:bodyPr>
          <a:lstStyle/>
          <a:p>
            <a:pPr algn="just"/>
            <a:r>
              <a:rPr lang="es-MX" b="1" u="sng" dirty="0" smtClean="0"/>
              <a:t>Etapa de inicio </a:t>
            </a:r>
            <a:endParaRPr lang="es-MX" b="1" u="sng" dirty="0"/>
          </a:p>
        </p:txBody>
      </p:sp>
      <p:sp>
        <p:nvSpPr>
          <p:cNvPr id="7" name="CuadroTexto 6"/>
          <p:cNvSpPr txBox="1"/>
          <p:nvPr/>
        </p:nvSpPr>
        <p:spPr>
          <a:xfrm>
            <a:off x="1429556" y="1810063"/>
            <a:ext cx="8410977" cy="923330"/>
          </a:xfrm>
          <a:prstGeom prst="rect">
            <a:avLst/>
          </a:prstGeom>
          <a:noFill/>
        </p:spPr>
        <p:txBody>
          <a:bodyPr wrap="square" rtlCol="0">
            <a:spAutoFit/>
          </a:bodyPr>
          <a:lstStyle/>
          <a:p>
            <a:pPr algn="just"/>
            <a:r>
              <a:rPr lang="es-MX" dirty="0" smtClean="0"/>
              <a:t>Comienza con la adquisición de la primera computadora y normalmente se justifica por el ahorro de mano de obra. En esta etapa termina con la implantación exitosa del primer sistema de información.</a:t>
            </a:r>
            <a:endParaRPr lang="es-MX" dirty="0"/>
          </a:p>
        </p:txBody>
      </p:sp>
      <p:sp>
        <p:nvSpPr>
          <p:cNvPr id="8" name="CuadroTexto 7"/>
          <p:cNvSpPr txBox="1"/>
          <p:nvPr/>
        </p:nvSpPr>
        <p:spPr>
          <a:xfrm>
            <a:off x="1429555" y="3034487"/>
            <a:ext cx="3410459" cy="369332"/>
          </a:xfrm>
          <a:prstGeom prst="rect">
            <a:avLst/>
          </a:prstGeom>
          <a:noFill/>
        </p:spPr>
        <p:txBody>
          <a:bodyPr wrap="square" rtlCol="0">
            <a:spAutoFit/>
          </a:bodyPr>
          <a:lstStyle/>
          <a:p>
            <a:pPr algn="just"/>
            <a:r>
              <a:rPr lang="es-MX" b="1" u="sng" dirty="0" smtClean="0"/>
              <a:t>Etapa de contagio o expansión  </a:t>
            </a:r>
            <a:endParaRPr lang="es-MX" b="1" u="sng" dirty="0"/>
          </a:p>
        </p:txBody>
      </p:sp>
      <p:sp>
        <p:nvSpPr>
          <p:cNvPr id="9" name="CuadroTexto 8"/>
          <p:cNvSpPr txBox="1"/>
          <p:nvPr/>
        </p:nvSpPr>
        <p:spPr>
          <a:xfrm>
            <a:off x="1366493" y="3714276"/>
            <a:ext cx="8410977" cy="1200329"/>
          </a:xfrm>
          <a:prstGeom prst="rect">
            <a:avLst/>
          </a:prstGeom>
          <a:noFill/>
        </p:spPr>
        <p:txBody>
          <a:bodyPr wrap="square" rtlCol="0">
            <a:spAutoFit/>
          </a:bodyPr>
          <a:lstStyle/>
          <a:p>
            <a:pPr algn="just"/>
            <a:r>
              <a:rPr lang="es-MX" dirty="0" smtClean="0"/>
              <a:t>Se inicia con la implantación exitosa del primer sistema de información en la organización. Se inicia la contratación del personal especializado y nacen puestos tales como analista de sistemas, analista- programador, programador de sistemas, jefe de desarrollo. </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3013" y="4693920"/>
            <a:ext cx="4624387" cy="199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455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893" y="3356941"/>
            <a:ext cx="5310187"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p:cNvSpPr txBox="1"/>
          <p:nvPr/>
        </p:nvSpPr>
        <p:spPr>
          <a:xfrm>
            <a:off x="593984" y="1478988"/>
            <a:ext cx="9401354" cy="1200329"/>
          </a:xfrm>
          <a:prstGeom prst="rect">
            <a:avLst/>
          </a:prstGeom>
          <a:noFill/>
        </p:spPr>
        <p:txBody>
          <a:bodyPr wrap="square" rtlCol="0">
            <a:spAutoFit/>
          </a:bodyPr>
          <a:lstStyle/>
          <a:p>
            <a:pPr algn="just"/>
            <a:r>
              <a:rPr lang="es-MX" dirty="0" smtClean="0"/>
              <a:t>Esta etapa se inicia con la necesidad de controlar el uso de los recursos computacionales a través de las técnicas de presupuestario base cero. Las aplicaciones están orientadas a facilitar el control de las operaciones del negocio para otorgarles mayor eficiencia. Como control de ordenes de compra a proveedores, control de inventarios</a:t>
            </a:r>
            <a:endParaRPr lang="es-MX" dirty="0"/>
          </a:p>
        </p:txBody>
      </p:sp>
      <p:sp>
        <p:nvSpPr>
          <p:cNvPr id="5" name="CuadroTexto 4"/>
          <p:cNvSpPr txBox="1"/>
          <p:nvPr/>
        </p:nvSpPr>
        <p:spPr>
          <a:xfrm>
            <a:off x="593984" y="749642"/>
            <a:ext cx="3741533" cy="369332"/>
          </a:xfrm>
          <a:prstGeom prst="rect">
            <a:avLst/>
          </a:prstGeom>
          <a:noFill/>
        </p:spPr>
        <p:txBody>
          <a:bodyPr wrap="square" rtlCol="0">
            <a:spAutoFit/>
          </a:bodyPr>
          <a:lstStyle/>
          <a:p>
            <a:pPr algn="just"/>
            <a:r>
              <a:rPr lang="es-MX" b="1" u="sng" dirty="0" smtClean="0"/>
              <a:t>Etapa de control o formalización  </a:t>
            </a:r>
            <a:endParaRPr lang="es-MX" b="1" u="sng" dirty="0"/>
          </a:p>
        </p:txBody>
      </p:sp>
      <p:sp>
        <p:nvSpPr>
          <p:cNvPr id="6" name="CuadroTexto 5"/>
          <p:cNvSpPr txBox="1"/>
          <p:nvPr/>
        </p:nvSpPr>
        <p:spPr>
          <a:xfrm>
            <a:off x="593984" y="3172276"/>
            <a:ext cx="3741533" cy="369332"/>
          </a:xfrm>
          <a:prstGeom prst="rect">
            <a:avLst/>
          </a:prstGeom>
          <a:noFill/>
        </p:spPr>
        <p:txBody>
          <a:bodyPr wrap="square" rtlCol="0">
            <a:spAutoFit/>
          </a:bodyPr>
          <a:lstStyle/>
          <a:p>
            <a:pPr algn="just"/>
            <a:r>
              <a:rPr lang="es-MX" b="1" u="sng" dirty="0" smtClean="0"/>
              <a:t>Etapa de integración </a:t>
            </a:r>
            <a:endParaRPr lang="es-MX" b="1" u="sng" dirty="0"/>
          </a:p>
        </p:txBody>
      </p:sp>
      <p:sp>
        <p:nvSpPr>
          <p:cNvPr id="7" name="CuadroTexto 6"/>
          <p:cNvSpPr txBox="1"/>
          <p:nvPr/>
        </p:nvSpPr>
        <p:spPr>
          <a:xfrm>
            <a:off x="593985" y="4153870"/>
            <a:ext cx="5364856" cy="1200329"/>
          </a:xfrm>
          <a:prstGeom prst="rect">
            <a:avLst/>
          </a:prstGeom>
          <a:noFill/>
        </p:spPr>
        <p:txBody>
          <a:bodyPr wrap="square" rtlCol="0">
            <a:spAutoFit/>
          </a:bodyPr>
          <a:lstStyle/>
          <a:p>
            <a:pPr algn="just"/>
            <a:r>
              <a:rPr lang="es-MX" dirty="0" smtClean="0"/>
              <a:t>La integración de los datos y de los sistemas surge como resultado directo de la centralización del departamentos de sistemas bajo una sola estructura administrativa  </a:t>
            </a:r>
            <a:endParaRPr lang="es-MX" dirty="0"/>
          </a:p>
        </p:txBody>
      </p:sp>
    </p:spTree>
    <p:extLst>
      <p:ext uri="{BB962C8B-B14F-4D97-AF65-F5344CB8AC3E}">
        <p14:creationId xmlns:p14="http://schemas.microsoft.com/office/powerpoint/2010/main" val="915033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89032" y="476372"/>
            <a:ext cx="3741533" cy="369332"/>
          </a:xfrm>
          <a:prstGeom prst="rect">
            <a:avLst/>
          </a:prstGeom>
          <a:noFill/>
        </p:spPr>
        <p:txBody>
          <a:bodyPr wrap="square" rtlCol="0">
            <a:spAutoFit/>
          </a:bodyPr>
          <a:lstStyle/>
          <a:p>
            <a:pPr algn="just"/>
            <a:r>
              <a:rPr lang="es-MX" b="1" u="sng" dirty="0" smtClean="0"/>
              <a:t>Etapa de administración de datos  </a:t>
            </a:r>
            <a:endParaRPr lang="es-MX" b="1" u="sng" dirty="0"/>
          </a:p>
        </p:txBody>
      </p:sp>
      <p:sp>
        <p:nvSpPr>
          <p:cNvPr id="5" name="CuadroTexto 4"/>
          <p:cNvSpPr txBox="1"/>
          <p:nvPr/>
        </p:nvSpPr>
        <p:spPr>
          <a:xfrm>
            <a:off x="420563" y="958726"/>
            <a:ext cx="10765597" cy="923330"/>
          </a:xfrm>
          <a:prstGeom prst="rect">
            <a:avLst/>
          </a:prstGeom>
          <a:noFill/>
        </p:spPr>
        <p:txBody>
          <a:bodyPr wrap="square" rtlCol="0">
            <a:spAutoFit/>
          </a:bodyPr>
          <a:lstStyle/>
          <a:p>
            <a:pPr algn="just"/>
            <a:r>
              <a:rPr lang="es-MX" dirty="0" smtClean="0"/>
              <a:t>El departamento de sistemas de información reconoce que la información es un recurso muy valioso que debe estar accesible para todos los usuarios. El usuario de la información adquiere la responsabilidad de la integridad de la misma. </a:t>
            </a:r>
            <a:endParaRPr lang="es-MX" dirty="0"/>
          </a:p>
        </p:txBody>
      </p:sp>
      <p:sp>
        <p:nvSpPr>
          <p:cNvPr id="6" name="CuadroTexto 5"/>
          <p:cNvSpPr txBox="1"/>
          <p:nvPr/>
        </p:nvSpPr>
        <p:spPr>
          <a:xfrm>
            <a:off x="389032" y="3356732"/>
            <a:ext cx="3741533" cy="369332"/>
          </a:xfrm>
          <a:prstGeom prst="rect">
            <a:avLst/>
          </a:prstGeom>
          <a:noFill/>
        </p:spPr>
        <p:txBody>
          <a:bodyPr wrap="square" rtlCol="0">
            <a:spAutoFit/>
          </a:bodyPr>
          <a:lstStyle/>
          <a:p>
            <a:pPr algn="just"/>
            <a:r>
              <a:rPr lang="es-MX" b="1" u="sng" dirty="0" smtClean="0"/>
              <a:t>Etapa de madurez </a:t>
            </a:r>
            <a:endParaRPr lang="es-MX" b="1" u="sng" dirty="0"/>
          </a:p>
        </p:txBody>
      </p:sp>
      <p:sp>
        <p:nvSpPr>
          <p:cNvPr id="7" name="CuadroTexto 6"/>
          <p:cNvSpPr txBox="1"/>
          <p:nvPr/>
        </p:nvSpPr>
        <p:spPr>
          <a:xfrm>
            <a:off x="420563" y="4414781"/>
            <a:ext cx="10765597" cy="923330"/>
          </a:xfrm>
          <a:prstGeom prst="rect">
            <a:avLst/>
          </a:prstGeom>
          <a:noFill/>
        </p:spPr>
        <p:txBody>
          <a:bodyPr wrap="square" rtlCol="0">
            <a:spAutoFit/>
          </a:bodyPr>
          <a:lstStyle/>
          <a:p>
            <a:pPr algn="just"/>
            <a:r>
              <a:rPr lang="es-MX" dirty="0" smtClean="0"/>
              <a:t>Al llegar a esta etapa, la informática de la organización se encuentra definida como una función básica y se ubica en los primeros niveles del organigrama. Suele existir una planeación rigurosa de los recursos de computo y las aplicaciones con horizontes de planeación</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423" y="1744896"/>
            <a:ext cx="2605087" cy="211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671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381033"/>
            <a:ext cx="3038341" cy="540913"/>
          </a:xfrm>
          <a:prstGeom prst="homePlat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Planeación Estratégica</a:t>
            </a:r>
            <a:endParaRPr lang="es-MX" b="1" dirty="0">
              <a:solidFill>
                <a:schemeClr val="bg1"/>
              </a:solidFill>
            </a:endParaRPr>
          </a:p>
        </p:txBody>
      </p:sp>
      <p:sp>
        <p:nvSpPr>
          <p:cNvPr id="5" name="CuadroTexto 4"/>
          <p:cNvSpPr txBox="1"/>
          <p:nvPr/>
        </p:nvSpPr>
        <p:spPr>
          <a:xfrm>
            <a:off x="1840069" y="2593798"/>
            <a:ext cx="8410977" cy="1200329"/>
          </a:xfrm>
          <a:prstGeom prst="rect">
            <a:avLst/>
          </a:prstGeom>
          <a:noFill/>
        </p:spPr>
        <p:txBody>
          <a:bodyPr wrap="square" rtlCol="0">
            <a:spAutoFit/>
          </a:bodyPr>
          <a:lstStyle/>
          <a:p>
            <a:pPr algn="just"/>
            <a:r>
              <a:rPr lang="es-MX" dirty="0" smtClean="0"/>
              <a:t>Es un enfoque </a:t>
            </a:r>
            <a:r>
              <a:rPr lang="es-MX" dirty="0"/>
              <a:t>es un enfoque sistemático y disciplinado para determinar los métodos más efectivos y eficientes para satisfacer las necesidades de información, para que sea exitoso, debe emplear procesos técnicos y gerenciales en el contexto de ingeniera de software.</a:t>
            </a:r>
          </a:p>
        </p:txBody>
      </p:sp>
      <p:sp>
        <p:nvSpPr>
          <p:cNvPr id="6" name="Conector 5"/>
          <p:cNvSpPr/>
          <p:nvPr/>
        </p:nvSpPr>
        <p:spPr>
          <a:xfrm>
            <a:off x="1222956" y="1526149"/>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7" name="CuadroTexto 6"/>
          <p:cNvSpPr txBox="1"/>
          <p:nvPr/>
        </p:nvSpPr>
        <p:spPr>
          <a:xfrm>
            <a:off x="2215167" y="1526149"/>
            <a:ext cx="1442433" cy="369332"/>
          </a:xfrm>
          <a:prstGeom prst="rect">
            <a:avLst/>
          </a:prstGeom>
          <a:noFill/>
        </p:spPr>
        <p:txBody>
          <a:bodyPr wrap="square" rtlCol="0">
            <a:spAutoFit/>
          </a:bodyPr>
          <a:lstStyle/>
          <a:p>
            <a:r>
              <a:rPr lang="es-MX" b="1" dirty="0" smtClean="0"/>
              <a:t>Definición</a:t>
            </a:r>
            <a:r>
              <a:rPr lang="es-MX" dirty="0" smtClean="0"/>
              <a:t>  </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0513" y="3794128"/>
            <a:ext cx="2818567" cy="2301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8845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mbo 10"/>
          <p:cNvSpPr/>
          <p:nvPr/>
        </p:nvSpPr>
        <p:spPr>
          <a:xfrm>
            <a:off x="1635618" y="2290155"/>
            <a:ext cx="2137892" cy="2198132"/>
          </a:xfrm>
          <a:prstGeom prst="diamond">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Identificar  funciones </a:t>
            </a:r>
            <a:r>
              <a:rPr lang="es-MX" sz="1600" dirty="0">
                <a:solidFill>
                  <a:schemeClr val="tx1"/>
                </a:solidFill>
              </a:rPr>
              <a:t>a realizar para lograr la misión</a:t>
            </a:r>
          </a:p>
        </p:txBody>
      </p:sp>
      <p:sp>
        <p:nvSpPr>
          <p:cNvPr id="10" name="Rombo 9"/>
          <p:cNvSpPr/>
          <p:nvPr/>
        </p:nvSpPr>
        <p:spPr>
          <a:xfrm>
            <a:off x="528035" y="3468572"/>
            <a:ext cx="2137892" cy="2198132"/>
          </a:xfrm>
          <a:prstGeom prst="diamond">
            <a:avLst/>
          </a:prstGeom>
          <a:solidFill>
            <a:schemeClr val="bg1"/>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Identificar la misión </a:t>
            </a:r>
            <a:endParaRPr lang="es-MX" sz="1600" dirty="0">
              <a:solidFill>
                <a:schemeClr val="tx1"/>
              </a:solidFill>
            </a:endParaRPr>
          </a:p>
        </p:txBody>
      </p:sp>
      <p:sp>
        <p:nvSpPr>
          <p:cNvPr id="4" name="Conector 3"/>
          <p:cNvSpPr/>
          <p:nvPr/>
        </p:nvSpPr>
        <p:spPr>
          <a:xfrm>
            <a:off x="656285" y="624628"/>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2</a:t>
            </a:r>
          </a:p>
        </p:txBody>
      </p:sp>
      <p:sp>
        <p:nvSpPr>
          <p:cNvPr id="5" name="CuadroTexto 4"/>
          <p:cNvSpPr txBox="1"/>
          <p:nvPr/>
        </p:nvSpPr>
        <p:spPr>
          <a:xfrm>
            <a:off x="1635618" y="703979"/>
            <a:ext cx="1442433" cy="369332"/>
          </a:xfrm>
          <a:prstGeom prst="rect">
            <a:avLst/>
          </a:prstGeom>
          <a:noFill/>
        </p:spPr>
        <p:txBody>
          <a:bodyPr wrap="square" rtlCol="0">
            <a:spAutoFit/>
          </a:bodyPr>
          <a:lstStyle/>
          <a:p>
            <a:r>
              <a:rPr lang="es-MX" b="1" dirty="0" smtClean="0"/>
              <a:t>Proceso </a:t>
            </a:r>
            <a:r>
              <a:rPr lang="es-MX" dirty="0" smtClean="0"/>
              <a:t>  </a:t>
            </a:r>
            <a:endParaRPr lang="es-MX" dirty="0"/>
          </a:p>
        </p:txBody>
      </p:sp>
      <p:sp>
        <p:nvSpPr>
          <p:cNvPr id="6" name="CuadroTexto 5"/>
          <p:cNvSpPr txBox="1"/>
          <p:nvPr/>
        </p:nvSpPr>
        <p:spPr>
          <a:xfrm>
            <a:off x="1635618" y="1152662"/>
            <a:ext cx="8410977" cy="646331"/>
          </a:xfrm>
          <a:prstGeom prst="rect">
            <a:avLst/>
          </a:prstGeom>
          <a:noFill/>
        </p:spPr>
        <p:txBody>
          <a:bodyPr wrap="square" rtlCol="0">
            <a:spAutoFit/>
          </a:bodyPr>
          <a:lstStyle/>
          <a:p>
            <a:r>
              <a:rPr lang="es-MX" dirty="0" smtClean="0"/>
              <a:t>Utiliza un proceso ordenado y estructurado para obtener la información clave antes de comenzar el desarrollo del sistema </a:t>
            </a:r>
            <a:endParaRPr lang="es-MX" dirty="0"/>
          </a:p>
        </p:txBody>
      </p:sp>
      <p:sp>
        <p:nvSpPr>
          <p:cNvPr id="8" name="Decisión 7"/>
          <p:cNvSpPr/>
          <p:nvPr/>
        </p:nvSpPr>
        <p:spPr>
          <a:xfrm>
            <a:off x="1635618" y="2912702"/>
            <a:ext cx="501738" cy="476519"/>
          </a:xfrm>
          <a:prstGeom prst="flowChartDecision">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2</a:t>
            </a:r>
            <a:endParaRPr lang="es-MX" dirty="0"/>
          </a:p>
        </p:txBody>
      </p:sp>
      <p:sp>
        <p:nvSpPr>
          <p:cNvPr id="12" name="Rombo 11"/>
          <p:cNvSpPr/>
          <p:nvPr/>
        </p:nvSpPr>
        <p:spPr>
          <a:xfrm>
            <a:off x="2743201" y="3468572"/>
            <a:ext cx="2137892" cy="2198132"/>
          </a:xfrm>
          <a:prstGeom prst="diamond">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Identificar la información necesaria </a:t>
            </a:r>
            <a:r>
              <a:rPr lang="es-MX" sz="1400" dirty="0" smtClean="0">
                <a:solidFill>
                  <a:schemeClr val="tx1"/>
                </a:solidFill>
              </a:rPr>
              <a:t>para realizar esas funciones   </a:t>
            </a:r>
            <a:endParaRPr lang="es-MX" sz="1400" dirty="0">
              <a:solidFill>
                <a:schemeClr val="tx1"/>
              </a:solidFill>
            </a:endParaRPr>
          </a:p>
        </p:txBody>
      </p:sp>
      <p:sp>
        <p:nvSpPr>
          <p:cNvPr id="13" name="Rombo 12"/>
          <p:cNvSpPr/>
          <p:nvPr/>
        </p:nvSpPr>
        <p:spPr>
          <a:xfrm>
            <a:off x="3889421" y="2290155"/>
            <a:ext cx="2137892" cy="2198132"/>
          </a:xfrm>
          <a:prstGeom prst="diamond">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Identificar datos para realizar esas </a:t>
            </a:r>
            <a:r>
              <a:rPr lang="es-MX" sz="1600" dirty="0" smtClean="0">
                <a:solidFill>
                  <a:schemeClr val="tx1"/>
                </a:solidFill>
              </a:rPr>
              <a:t>funciones</a:t>
            </a:r>
            <a:endParaRPr lang="es-MX" sz="1600" dirty="0">
              <a:solidFill>
                <a:schemeClr val="tx1"/>
              </a:solidFill>
            </a:endParaRPr>
          </a:p>
        </p:txBody>
      </p:sp>
      <p:sp>
        <p:nvSpPr>
          <p:cNvPr id="14" name="Rombo 13"/>
          <p:cNvSpPr/>
          <p:nvPr/>
        </p:nvSpPr>
        <p:spPr>
          <a:xfrm>
            <a:off x="4997004" y="3432013"/>
            <a:ext cx="2137892" cy="2198132"/>
          </a:xfrm>
          <a:prstGeom prst="diamond">
            <a:avLst/>
          </a:prstGeom>
          <a:solidFill>
            <a:schemeClr val="bg1"/>
          </a:solidFill>
          <a:ln>
            <a:solidFill>
              <a:srgbClr val="228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Identificar aplicaciones especificas necesitadas</a:t>
            </a:r>
          </a:p>
        </p:txBody>
      </p:sp>
      <p:sp>
        <p:nvSpPr>
          <p:cNvPr id="15" name="Rombo 14"/>
          <p:cNvSpPr/>
          <p:nvPr/>
        </p:nvSpPr>
        <p:spPr>
          <a:xfrm>
            <a:off x="6143224" y="2290155"/>
            <a:ext cx="2137892" cy="2198132"/>
          </a:xfrm>
          <a:prstGeom prst="diamond">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Identificar la definición lógica del </a:t>
            </a:r>
            <a:r>
              <a:rPr lang="es-MX" sz="1400" dirty="0" smtClean="0">
                <a:solidFill>
                  <a:schemeClr val="tx1"/>
                </a:solidFill>
              </a:rPr>
              <a:t>sistema (arquitectura)</a:t>
            </a:r>
            <a:endParaRPr lang="es-MX" sz="1400" dirty="0">
              <a:solidFill>
                <a:schemeClr val="tx1"/>
              </a:solidFill>
            </a:endParaRPr>
          </a:p>
        </p:txBody>
      </p:sp>
      <p:sp>
        <p:nvSpPr>
          <p:cNvPr id="16" name="Rombo 15"/>
          <p:cNvSpPr/>
          <p:nvPr/>
        </p:nvSpPr>
        <p:spPr>
          <a:xfrm>
            <a:off x="7250807" y="3443750"/>
            <a:ext cx="2137892" cy="2198132"/>
          </a:xfrm>
          <a:prstGeom prst="diamond">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dirty="0">
                <a:solidFill>
                  <a:schemeClr val="tx1"/>
                </a:solidFill>
              </a:rPr>
              <a:t>Explorar </a:t>
            </a:r>
            <a:r>
              <a:rPr lang="pt-BR" sz="1200" dirty="0" smtClean="0">
                <a:solidFill>
                  <a:schemeClr val="tx1"/>
                </a:solidFill>
              </a:rPr>
              <a:t>arquiteturas </a:t>
            </a:r>
            <a:r>
              <a:rPr lang="pt-BR" sz="1200" dirty="0">
                <a:solidFill>
                  <a:schemeClr val="tx1"/>
                </a:solidFill>
              </a:rPr>
              <a:t>alternativas </a:t>
            </a:r>
            <a:r>
              <a:rPr lang="pt-BR" sz="1200" dirty="0" smtClean="0">
                <a:solidFill>
                  <a:schemeClr val="tx1"/>
                </a:solidFill>
              </a:rPr>
              <a:t>considerando </a:t>
            </a:r>
            <a:r>
              <a:rPr lang="pt-BR" sz="1200" dirty="0">
                <a:solidFill>
                  <a:schemeClr val="tx1"/>
                </a:solidFill>
              </a:rPr>
              <a:t>hardware, software</a:t>
            </a:r>
            <a:r>
              <a:rPr lang="pt-BR" sz="1400" dirty="0"/>
              <a:t>, </a:t>
            </a:r>
            <a:endParaRPr lang="es-MX" sz="1400" dirty="0">
              <a:solidFill>
                <a:schemeClr val="tx1"/>
              </a:solidFill>
            </a:endParaRPr>
          </a:p>
        </p:txBody>
      </p:sp>
      <p:sp>
        <p:nvSpPr>
          <p:cNvPr id="17" name="Rombo 16"/>
          <p:cNvSpPr/>
          <p:nvPr/>
        </p:nvSpPr>
        <p:spPr>
          <a:xfrm>
            <a:off x="8397027" y="2313732"/>
            <a:ext cx="2137892" cy="2198132"/>
          </a:xfrm>
          <a:prstGeom prst="diamond">
            <a:avLst/>
          </a:prstGeom>
          <a:solidFill>
            <a:schemeClr val="bg1"/>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a:solidFill>
                  <a:schemeClr val="tx1"/>
                </a:solidFill>
              </a:rPr>
              <a:t>Seleccionar una arquitectura</a:t>
            </a:r>
          </a:p>
        </p:txBody>
      </p:sp>
      <p:sp>
        <p:nvSpPr>
          <p:cNvPr id="18" name="Decisión 17"/>
          <p:cNvSpPr/>
          <p:nvPr/>
        </p:nvSpPr>
        <p:spPr>
          <a:xfrm>
            <a:off x="1635618" y="5039168"/>
            <a:ext cx="501738" cy="476519"/>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19" name="Decisión 18"/>
          <p:cNvSpPr/>
          <p:nvPr/>
        </p:nvSpPr>
        <p:spPr>
          <a:xfrm>
            <a:off x="4005332" y="5042696"/>
            <a:ext cx="501738" cy="476519"/>
          </a:xfrm>
          <a:prstGeom prst="flowChartDecision">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3</a:t>
            </a:r>
          </a:p>
        </p:txBody>
      </p:sp>
      <p:sp>
        <p:nvSpPr>
          <p:cNvPr id="20" name="Decisión 19"/>
          <p:cNvSpPr/>
          <p:nvPr/>
        </p:nvSpPr>
        <p:spPr>
          <a:xfrm>
            <a:off x="3889421" y="2907610"/>
            <a:ext cx="501738" cy="476519"/>
          </a:xfrm>
          <a:prstGeom prst="flowChartDecision">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sp>
        <p:nvSpPr>
          <p:cNvPr id="21" name="Decisión 20"/>
          <p:cNvSpPr/>
          <p:nvPr/>
        </p:nvSpPr>
        <p:spPr>
          <a:xfrm>
            <a:off x="6269867" y="5039168"/>
            <a:ext cx="501738" cy="476519"/>
          </a:xfrm>
          <a:prstGeom prst="flowChartDecision">
            <a:avLst/>
          </a:prstGeom>
          <a:solidFill>
            <a:srgbClr val="228063"/>
          </a:solidFill>
          <a:ln>
            <a:solidFill>
              <a:srgbClr val="228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
        <p:nvSpPr>
          <p:cNvPr id="22" name="Decisión 21"/>
          <p:cNvSpPr/>
          <p:nvPr/>
        </p:nvSpPr>
        <p:spPr>
          <a:xfrm>
            <a:off x="6267185" y="2709913"/>
            <a:ext cx="501738" cy="476519"/>
          </a:xfrm>
          <a:prstGeom prst="flowChartDecision">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6</a:t>
            </a:r>
            <a:endParaRPr lang="es-MX" dirty="0"/>
          </a:p>
        </p:txBody>
      </p:sp>
      <p:sp>
        <p:nvSpPr>
          <p:cNvPr id="23" name="Decisión 22"/>
          <p:cNvSpPr/>
          <p:nvPr/>
        </p:nvSpPr>
        <p:spPr>
          <a:xfrm>
            <a:off x="8539769" y="5026603"/>
            <a:ext cx="501738" cy="476519"/>
          </a:xfrm>
          <a:prstGeom prst="flowChartDecision">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7</a:t>
            </a:r>
            <a:endParaRPr lang="es-MX" dirty="0"/>
          </a:p>
        </p:txBody>
      </p:sp>
      <p:sp>
        <p:nvSpPr>
          <p:cNvPr id="24" name="Decisión 23"/>
          <p:cNvSpPr/>
          <p:nvPr/>
        </p:nvSpPr>
        <p:spPr>
          <a:xfrm>
            <a:off x="8640653" y="2690751"/>
            <a:ext cx="501738" cy="476519"/>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8</a:t>
            </a:r>
            <a:endParaRPr lang="es-MX" dirty="0"/>
          </a:p>
        </p:txBody>
      </p:sp>
    </p:spTree>
    <p:extLst>
      <p:ext uri="{BB962C8B-B14F-4D97-AF65-F5344CB8AC3E}">
        <p14:creationId xmlns:p14="http://schemas.microsoft.com/office/powerpoint/2010/main" val="1474600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56285" y="624628"/>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674254" y="703979"/>
            <a:ext cx="1442433" cy="369332"/>
          </a:xfrm>
          <a:prstGeom prst="rect">
            <a:avLst/>
          </a:prstGeom>
          <a:noFill/>
        </p:spPr>
        <p:txBody>
          <a:bodyPr wrap="square" rtlCol="0">
            <a:spAutoFit/>
          </a:bodyPr>
          <a:lstStyle/>
          <a:p>
            <a:r>
              <a:rPr lang="es-MX" b="1" dirty="0" smtClean="0"/>
              <a:t>Importancia </a:t>
            </a:r>
            <a:r>
              <a:rPr lang="es-MX" dirty="0" smtClean="0"/>
              <a:t>  </a:t>
            </a:r>
            <a:endParaRPr lang="es-MX" dirty="0"/>
          </a:p>
        </p:txBody>
      </p:sp>
      <p:sp>
        <p:nvSpPr>
          <p:cNvPr id="6" name="CuadroTexto 5"/>
          <p:cNvSpPr txBox="1"/>
          <p:nvPr/>
        </p:nvSpPr>
        <p:spPr>
          <a:xfrm>
            <a:off x="1674254" y="1254395"/>
            <a:ext cx="8410977" cy="2308324"/>
          </a:xfrm>
          <a:prstGeom prst="rect">
            <a:avLst/>
          </a:prstGeom>
          <a:noFill/>
        </p:spPr>
        <p:txBody>
          <a:bodyPr wrap="square" rtlCol="0">
            <a:spAutoFit/>
          </a:bodyPr>
          <a:lstStyle/>
          <a:p>
            <a:pPr algn="just"/>
            <a:r>
              <a:rPr lang="es-MX" sz="2400" dirty="0"/>
              <a:t>Los sistemas de información son herramientas importantes para lograr efectivamente los objetivos organizacionales. Información siempre disponible, completa y precisa es esencial para hacer decisiones fundamentadas y a tiempo. Información no disponible, mezclada entre información inútil y un ineficiente procesamiento de datos gasta recursos.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7573" y="4035743"/>
            <a:ext cx="3527307" cy="2258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0461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56285" y="624628"/>
            <a:ext cx="592428" cy="528034"/>
          </a:xfrm>
          <a:prstGeom prst="flowChartConnector">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674254" y="703979"/>
            <a:ext cx="1442433" cy="369332"/>
          </a:xfrm>
          <a:prstGeom prst="rect">
            <a:avLst/>
          </a:prstGeom>
          <a:noFill/>
        </p:spPr>
        <p:txBody>
          <a:bodyPr wrap="square" rtlCol="0">
            <a:spAutoFit/>
          </a:bodyPr>
          <a:lstStyle/>
          <a:p>
            <a:r>
              <a:rPr lang="es-MX" b="1" dirty="0" smtClean="0"/>
              <a:t>Fases  </a:t>
            </a:r>
            <a:r>
              <a:rPr lang="es-MX" dirty="0" smtClean="0"/>
              <a:t>  </a:t>
            </a:r>
            <a:endParaRPr lang="es-MX" dirty="0"/>
          </a:p>
        </p:txBody>
      </p:sp>
      <p:sp>
        <p:nvSpPr>
          <p:cNvPr id="6" name="CuadroTexto 5"/>
          <p:cNvSpPr txBox="1"/>
          <p:nvPr/>
        </p:nvSpPr>
        <p:spPr>
          <a:xfrm>
            <a:off x="1248713" y="1411706"/>
            <a:ext cx="10122568" cy="2031325"/>
          </a:xfrm>
          <a:prstGeom prst="rect">
            <a:avLst/>
          </a:prstGeom>
          <a:noFill/>
        </p:spPr>
        <p:txBody>
          <a:bodyPr wrap="square" rtlCol="0">
            <a:spAutoFit/>
          </a:bodyPr>
          <a:lstStyle/>
          <a:p>
            <a:r>
              <a:rPr lang="es-MX" b="1" dirty="0" smtClean="0"/>
              <a:t>Fase 1: determinar la estrategia y contexto actual de la organización:</a:t>
            </a:r>
          </a:p>
          <a:p>
            <a:endParaRPr lang="es-MX" b="1" dirty="0" smtClean="0"/>
          </a:p>
          <a:p>
            <a:pPr algn="just"/>
            <a:r>
              <a:rPr lang="es-MX" dirty="0" smtClean="0"/>
              <a:t>Consiste </a:t>
            </a:r>
            <a:r>
              <a:rPr lang="es-MX" dirty="0"/>
              <a:t>en asegurar que cubrirá de manera efectiva las necesidades de la organización, y conocer esta suficientemente para poder determinar posteriormente sus requisitos de los sistemas de información.</a:t>
            </a:r>
          </a:p>
          <a:p>
            <a:pPr algn="just"/>
            <a:r>
              <a:rPr lang="es-MX" dirty="0"/>
              <a:t>El primer paso será validar el plan de proyectos y Establecer los antecedentes.</a:t>
            </a:r>
          </a:p>
          <a:p>
            <a:r>
              <a:rPr lang="es-MX" dirty="0"/>
              <a:t/>
            </a:r>
            <a:br>
              <a:rPr lang="es-MX" dirty="0"/>
            </a:br>
            <a:endParaRPr lang="es-MX" dirty="0"/>
          </a:p>
        </p:txBody>
      </p:sp>
      <p:sp>
        <p:nvSpPr>
          <p:cNvPr id="7" name="CuadroTexto 6"/>
          <p:cNvSpPr txBox="1"/>
          <p:nvPr/>
        </p:nvSpPr>
        <p:spPr>
          <a:xfrm>
            <a:off x="1248713" y="3702075"/>
            <a:ext cx="10122568" cy="1477328"/>
          </a:xfrm>
          <a:prstGeom prst="rect">
            <a:avLst/>
          </a:prstGeom>
          <a:noFill/>
        </p:spPr>
        <p:txBody>
          <a:bodyPr wrap="square" rtlCol="0">
            <a:spAutoFit/>
          </a:bodyPr>
          <a:lstStyle/>
          <a:p>
            <a:r>
              <a:rPr lang="es-MX" b="1" dirty="0" smtClean="0"/>
              <a:t>Fase 2: identificar los requisitos del negocio para los sistemas de información </a:t>
            </a:r>
          </a:p>
          <a:p>
            <a:endParaRPr lang="es-MX" b="1" dirty="0"/>
          </a:p>
          <a:p>
            <a:pPr algn="just"/>
            <a:r>
              <a:rPr lang="es-MX" dirty="0"/>
              <a:t>U</a:t>
            </a:r>
            <a:r>
              <a:rPr lang="es-MX" dirty="0" smtClean="0"/>
              <a:t>na </a:t>
            </a:r>
            <a:r>
              <a:rPr lang="es-MX" dirty="0"/>
              <a:t>vez identificado el contexto y revisada la información disponible sobre la estrategia y planificación de la organización, es determinar cuáles son los requisitos concretos de negocio a los que pueden contribuir estos  sistemas</a:t>
            </a:r>
            <a:r>
              <a:rPr lang="es-MX" dirty="0" smtClean="0"/>
              <a:t>.</a:t>
            </a:r>
            <a:endParaRPr lang="es-MX" dirty="0"/>
          </a:p>
        </p:txBody>
      </p:sp>
    </p:spTree>
    <p:extLst>
      <p:ext uri="{BB962C8B-B14F-4D97-AF65-F5344CB8AC3E}">
        <p14:creationId xmlns:p14="http://schemas.microsoft.com/office/powerpoint/2010/main" val="2776104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GUIÓN EXPLICATIVO </a:t>
            </a:r>
            <a:endParaRPr lang="es-MX" dirty="0"/>
          </a:p>
        </p:txBody>
      </p:sp>
      <p:sp>
        <p:nvSpPr>
          <p:cNvPr id="3" name="Marcador de contenido 2"/>
          <p:cNvSpPr>
            <a:spLocks noGrp="1"/>
          </p:cNvSpPr>
          <p:nvPr>
            <p:ph idx="1"/>
          </p:nvPr>
        </p:nvSpPr>
        <p:spPr>
          <a:xfrm>
            <a:off x="350520" y="1493520"/>
            <a:ext cx="11003280" cy="4876800"/>
          </a:xfrm>
        </p:spPr>
        <p:txBody>
          <a:bodyPr>
            <a:noAutofit/>
          </a:bodyPr>
          <a:lstStyle/>
          <a:p>
            <a:pPr marL="0" indent="0" algn="just">
              <a:buNone/>
            </a:pPr>
            <a:r>
              <a:rPr lang="es-ES" sz="3600" dirty="0">
                <a:latin typeface="+mj-lt"/>
              </a:rPr>
              <a:t>Los sistemas e información juegan un papel muy importante en la vida de las organizaciones actuales, </a:t>
            </a:r>
            <a:r>
              <a:rPr lang="es-ES" sz="3600" dirty="0" smtClean="0">
                <a:latin typeface="+mj-lt"/>
              </a:rPr>
              <a:t>y la información </a:t>
            </a:r>
            <a:r>
              <a:rPr lang="es-ES" sz="3600" dirty="0">
                <a:latin typeface="+mj-lt"/>
              </a:rPr>
              <a:t>es la base del conocimiento, el cual permite a las empresas ser más competitiva, es por eso que </a:t>
            </a:r>
            <a:r>
              <a:rPr lang="es-ES" sz="3600" dirty="0" smtClean="0">
                <a:latin typeface="+mj-lt"/>
              </a:rPr>
              <a:t>se imparte </a:t>
            </a:r>
            <a:r>
              <a:rPr lang="es-ES" sz="3600" dirty="0">
                <a:latin typeface="+mj-lt"/>
              </a:rPr>
              <a:t>esta materia en la cual el alumno aplicará </a:t>
            </a:r>
            <a:r>
              <a:rPr lang="es-ES" sz="3600" dirty="0" smtClean="0">
                <a:latin typeface="+mj-lt"/>
              </a:rPr>
              <a:t>conocimientos </a:t>
            </a:r>
            <a:r>
              <a:rPr lang="es-ES" sz="3600" dirty="0">
                <a:latin typeface="+mj-lt"/>
              </a:rPr>
              <a:t>previos para revolver problemáticas reales </a:t>
            </a:r>
            <a:r>
              <a:rPr lang="es-ES" sz="3600" dirty="0" smtClean="0">
                <a:latin typeface="+mj-lt"/>
              </a:rPr>
              <a:t>en </a:t>
            </a:r>
            <a:r>
              <a:rPr lang="es-ES" sz="3600" dirty="0">
                <a:latin typeface="+mj-lt"/>
              </a:rPr>
              <a:t>las empresas. </a:t>
            </a:r>
            <a:endParaRPr lang="es-MX" sz="3600" dirty="0">
              <a:latin typeface="+mj-lt"/>
            </a:endParaRPr>
          </a:p>
        </p:txBody>
      </p:sp>
    </p:spTree>
    <p:extLst>
      <p:ext uri="{BB962C8B-B14F-4D97-AF65-F5344CB8AC3E}">
        <p14:creationId xmlns:p14="http://schemas.microsoft.com/office/powerpoint/2010/main" val="2580745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35365" y="1058780"/>
            <a:ext cx="10122568" cy="2862322"/>
          </a:xfrm>
          <a:prstGeom prst="rect">
            <a:avLst/>
          </a:prstGeom>
          <a:noFill/>
        </p:spPr>
        <p:txBody>
          <a:bodyPr wrap="square" rtlCol="0">
            <a:spAutoFit/>
          </a:bodyPr>
          <a:lstStyle/>
          <a:p>
            <a:r>
              <a:rPr lang="es-MX" b="1" dirty="0" smtClean="0"/>
              <a:t>Fase 3: Determinar el estado actual de los sistemas de información.</a:t>
            </a:r>
          </a:p>
          <a:p>
            <a:pPr algn="just"/>
            <a:r>
              <a:rPr lang="es-MX" dirty="0"/>
              <a:t>L</a:t>
            </a:r>
            <a:r>
              <a:rPr lang="es-MX" dirty="0" smtClean="0"/>
              <a:t>a </a:t>
            </a:r>
            <a:r>
              <a:rPr lang="es-MX" dirty="0"/>
              <a:t>siguiente fase es determinar el estado actual de los sistemas de información, para poder analizar posteriormente la efectividad del soporte ofrecido a partir de sus tres aspectos básicos:</a:t>
            </a:r>
          </a:p>
          <a:p>
            <a:pPr algn="just"/>
            <a:r>
              <a:rPr lang="es-MX" dirty="0"/>
              <a:t> </a:t>
            </a:r>
          </a:p>
          <a:p>
            <a:pPr fontAlgn="base"/>
            <a:r>
              <a:rPr lang="es-MX" dirty="0" smtClean="0"/>
              <a:t>1.Estado </a:t>
            </a:r>
            <a:r>
              <a:rPr lang="es-MX" dirty="0"/>
              <a:t>de la infraestructura técnica</a:t>
            </a:r>
          </a:p>
          <a:p>
            <a:pPr fontAlgn="base"/>
            <a:r>
              <a:rPr lang="es-MX" dirty="0" smtClean="0"/>
              <a:t>2.Estado </a:t>
            </a:r>
            <a:r>
              <a:rPr lang="es-MX" dirty="0"/>
              <a:t>de las aplicaciones</a:t>
            </a:r>
          </a:p>
          <a:p>
            <a:pPr fontAlgn="base"/>
            <a:r>
              <a:rPr lang="es-MX" dirty="0" smtClean="0"/>
              <a:t>3.Estado </a:t>
            </a:r>
            <a:r>
              <a:rPr lang="es-MX" dirty="0"/>
              <a:t>de la organización</a:t>
            </a:r>
          </a:p>
          <a:p>
            <a:endParaRPr lang="es-MX" b="1" dirty="0" smtClean="0"/>
          </a:p>
          <a:p>
            <a:r>
              <a:rPr lang="es-MX" dirty="0"/>
              <a:t/>
            </a:r>
            <a:br>
              <a:rPr lang="es-MX" dirty="0"/>
            </a:b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8413" y="2741613"/>
            <a:ext cx="4187507" cy="3339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1963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35365" y="1058780"/>
            <a:ext cx="10122568" cy="4801314"/>
          </a:xfrm>
          <a:prstGeom prst="rect">
            <a:avLst/>
          </a:prstGeom>
          <a:noFill/>
        </p:spPr>
        <p:txBody>
          <a:bodyPr wrap="square" rtlCol="0">
            <a:spAutoFit/>
          </a:bodyPr>
          <a:lstStyle/>
          <a:p>
            <a:r>
              <a:rPr lang="es-MX" b="1" dirty="0" smtClean="0"/>
              <a:t>Fase 4: análisis de necesidades de los sistemas de información </a:t>
            </a:r>
          </a:p>
          <a:p>
            <a:pPr algn="just"/>
            <a:r>
              <a:rPr lang="es-MX" dirty="0"/>
              <a:t>S</a:t>
            </a:r>
            <a:r>
              <a:rPr lang="es-MX" dirty="0" smtClean="0"/>
              <a:t>e </a:t>
            </a:r>
            <a:r>
              <a:rPr lang="es-MX" dirty="0"/>
              <a:t>debe realizar su análisis para identificar cuáles son los puntos fuertes a mantener y las debilidades a mejorar.</a:t>
            </a:r>
          </a:p>
          <a:p>
            <a:pPr marL="285750" indent="-285750">
              <a:buFont typeface="Arial" panose="020B0604020202020204" pitchFamily="34" charset="0"/>
              <a:buChar char="•"/>
            </a:pPr>
            <a:r>
              <a:rPr lang="es-MX" dirty="0"/>
              <a:t>Para ello puede realizarse un análisis a los siguientes niveles:</a:t>
            </a:r>
          </a:p>
          <a:p>
            <a:pPr marL="285750" indent="-285750" fontAlgn="base">
              <a:buFont typeface="Arial" panose="020B0604020202020204" pitchFamily="34" charset="0"/>
              <a:buChar char="•"/>
            </a:pPr>
            <a:r>
              <a:rPr lang="es-MX" dirty="0"/>
              <a:t>Análisis estratégico de los sistemas de información</a:t>
            </a:r>
          </a:p>
          <a:p>
            <a:pPr marL="285750" indent="-285750" fontAlgn="base">
              <a:buFont typeface="Arial" panose="020B0604020202020204" pitchFamily="34" charset="0"/>
              <a:buChar char="•"/>
            </a:pPr>
            <a:r>
              <a:rPr lang="es-MX" dirty="0"/>
              <a:t>Benchmarking de las prácticas de la competencia y del estado de la industria IT</a:t>
            </a:r>
          </a:p>
          <a:p>
            <a:pPr marL="285750" indent="-285750" fontAlgn="base">
              <a:buFont typeface="Arial" panose="020B0604020202020204" pitchFamily="34" charset="0"/>
              <a:buChar char="•"/>
            </a:pPr>
            <a:r>
              <a:rPr lang="es-MX" dirty="0"/>
              <a:t>Soporte ofrecido a los compontes de negocio</a:t>
            </a:r>
          </a:p>
          <a:p>
            <a:pPr marL="285750" indent="-285750" fontAlgn="base">
              <a:buFont typeface="Arial" panose="020B0604020202020204" pitchFamily="34" charset="0"/>
              <a:buChar char="•"/>
            </a:pPr>
            <a:r>
              <a:rPr lang="es-MX" dirty="0"/>
              <a:t>Evaluación de coste/beneficio de las aplicaciones y los sistemas</a:t>
            </a:r>
          </a:p>
          <a:p>
            <a:r>
              <a:rPr lang="es-MX" dirty="0"/>
              <a:t> </a:t>
            </a:r>
          </a:p>
          <a:p>
            <a:pPr algn="just"/>
            <a:r>
              <a:rPr lang="es-MX" dirty="0"/>
              <a:t>El análisis identificará acciones de mejora, determinadas en base a las oportunidades identificadas anteriormente, y se agruparán en los tres aspectos de los sistemas de información anteriormente vistos:</a:t>
            </a:r>
          </a:p>
          <a:p>
            <a:pPr marL="285750" indent="-285750" fontAlgn="base">
              <a:buFont typeface="Arial" panose="020B0604020202020204" pitchFamily="34" charset="0"/>
              <a:buChar char="•"/>
            </a:pPr>
            <a:r>
              <a:rPr lang="es-MX" dirty="0"/>
              <a:t>Aplicaciones.</a:t>
            </a:r>
          </a:p>
          <a:p>
            <a:pPr marL="285750" indent="-285750" fontAlgn="base">
              <a:buFont typeface="Arial" panose="020B0604020202020204" pitchFamily="34" charset="0"/>
              <a:buChar char="•"/>
            </a:pPr>
            <a:r>
              <a:rPr lang="es-MX" dirty="0"/>
              <a:t>Infraestructura.</a:t>
            </a:r>
          </a:p>
          <a:p>
            <a:pPr marL="285750" indent="-285750" fontAlgn="base">
              <a:buFont typeface="Arial" panose="020B0604020202020204" pitchFamily="34" charset="0"/>
              <a:buChar char="•"/>
            </a:pPr>
            <a:r>
              <a:rPr lang="es-MX" dirty="0"/>
              <a:t>Organización y procesos.</a:t>
            </a:r>
          </a:p>
          <a:p>
            <a:endParaRPr lang="es-MX" b="1" dirty="0" smtClean="0"/>
          </a:p>
          <a:p>
            <a:r>
              <a:rPr lang="es-MX" dirty="0"/>
              <a:t/>
            </a:r>
            <a:br>
              <a:rPr lang="es-MX" dirty="0"/>
            </a:b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743" y="4744081"/>
            <a:ext cx="3393190" cy="1687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9494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35365" y="1058780"/>
            <a:ext cx="10122568" cy="4247317"/>
          </a:xfrm>
          <a:prstGeom prst="rect">
            <a:avLst/>
          </a:prstGeom>
          <a:noFill/>
        </p:spPr>
        <p:txBody>
          <a:bodyPr wrap="square" rtlCol="0">
            <a:spAutoFit/>
          </a:bodyPr>
          <a:lstStyle/>
          <a:p>
            <a:r>
              <a:rPr lang="es-MX" b="1" dirty="0" smtClean="0"/>
              <a:t>Fase 5: definir la estrategia y plan de sistemas de información</a:t>
            </a:r>
          </a:p>
          <a:p>
            <a:pPr algn="just"/>
            <a:r>
              <a:rPr lang="es-MX" dirty="0"/>
              <a:t>La última fase de un proyecto de planificación estratégica de sistemas es la definición de la estrategia y plan de sistemas.</a:t>
            </a:r>
          </a:p>
          <a:p>
            <a:r>
              <a:rPr lang="es-MX" dirty="0"/>
              <a:t/>
            </a:r>
            <a:br>
              <a:rPr lang="es-MX" dirty="0"/>
            </a:br>
            <a:r>
              <a:rPr lang="es-MX" b="1" dirty="0" smtClean="0"/>
              <a:t> </a:t>
            </a:r>
            <a:r>
              <a:rPr lang="es-MX" b="1" dirty="0"/>
              <a:t>Fase 6</a:t>
            </a:r>
            <a:r>
              <a:rPr lang="es-MX" b="1" dirty="0" smtClean="0"/>
              <a:t>: desarrollar el programa de despliegue </a:t>
            </a:r>
          </a:p>
          <a:p>
            <a:pPr algn="just"/>
            <a:r>
              <a:rPr lang="es-MX" dirty="0"/>
              <a:t>Una vez finalizado y aprobado el plan estratégico de sistemas, se debe desplegar y ello se planifica y gestiona de manera similar a cualquier otro programa o proyecto grande</a:t>
            </a:r>
            <a:r>
              <a:rPr lang="es-MX" dirty="0" smtClean="0"/>
              <a:t>.</a:t>
            </a:r>
          </a:p>
          <a:p>
            <a:pPr algn="just"/>
            <a:endParaRPr lang="es-MX" dirty="0"/>
          </a:p>
          <a:p>
            <a:pPr marL="285750" indent="-285750" fontAlgn="base">
              <a:buFont typeface="Arial" panose="020B0604020202020204" pitchFamily="34" charset="0"/>
              <a:buChar char="•"/>
            </a:pPr>
            <a:r>
              <a:rPr lang="es-MX" dirty="0"/>
              <a:t>Lanzamiento del programa.</a:t>
            </a:r>
          </a:p>
          <a:p>
            <a:pPr marL="285750" indent="-285750" fontAlgn="base">
              <a:buFont typeface="Arial" panose="020B0604020202020204" pitchFamily="34" charset="0"/>
              <a:buChar char="•"/>
            </a:pPr>
            <a:r>
              <a:rPr lang="es-MX" dirty="0"/>
              <a:t>Seguimiento y evaluación del programa.</a:t>
            </a:r>
          </a:p>
          <a:p>
            <a:endParaRPr lang="es-MX" b="1" dirty="0"/>
          </a:p>
          <a:p>
            <a:endParaRPr lang="es-MX" b="1" dirty="0" smtClean="0"/>
          </a:p>
          <a:p>
            <a:endParaRPr lang="es-MX" b="1" dirty="0" smtClean="0"/>
          </a:p>
          <a:p>
            <a:r>
              <a:rPr lang="es-MX" dirty="0"/>
              <a:t/>
            </a:r>
            <a:br>
              <a:rPr lang="es-MX" dirty="0"/>
            </a:b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6178" y="3657600"/>
            <a:ext cx="3807142" cy="207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0703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517367"/>
            <a:ext cx="3038341" cy="540913"/>
          </a:xfrm>
          <a:prstGeom prst="homePlate">
            <a:avLst/>
          </a:prstGeom>
          <a:solidFill>
            <a:srgbClr val="00206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Uso de los sistemas de información </a:t>
            </a:r>
            <a:endParaRPr lang="es-MX" b="1" dirty="0">
              <a:solidFill>
                <a:schemeClr val="bg1"/>
              </a:solidFill>
            </a:endParaRPr>
          </a:p>
        </p:txBody>
      </p:sp>
      <p:sp>
        <p:nvSpPr>
          <p:cNvPr id="5" name="Conector 4"/>
          <p:cNvSpPr/>
          <p:nvPr/>
        </p:nvSpPr>
        <p:spPr>
          <a:xfrm>
            <a:off x="1222956" y="1526149"/>
            <a:ext cx="592428" cy="528034"/>
          </a:xfrm>
          <a:prstGeom prst="flowChartConnector">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6" name="CuadroTexto 5"/>
          <p:cNvSpPr txBox="1"/>
          <p:nvPr/>
        </p:nvSpPr>
        <p:spPr>
          <a:xfrm>
            <a:off x="2150773" y="1605500"/>
            <a:ext cx="1442433" cy="369332"/>
          </a:xfrm>
          <a:prstGeom prst="rect">
            <a:avLst/>
          </a:prstGeom>
          <a:noFill/>
        </p:spPr>
        <p:txBody>
          <a:bodyPr wrap="square" rtlCol="0">
            <a:spAutoFit/>
          </a:bodyPr>
          <a:lstStyle/>
          <a:p>
            <a:r>
              <a:rPr lang="es-MX" b="1" dirty="0" smtClean="0"/>
              <a:t>Objetivos </a:t>
            </a:r>
            <a:r>
              <a:rPr lang="es-MX" dirty="0" smtClean="0"/>
              <a:t>  </a:t>
            </a:r>
            <a:endParaRPr lang="es-MX" dirty="0"/>
          </a:p>
        </p:txBody>
      </p:sp>
      <p:sp>
        <p:nvSpPr>
          <p:cNvPr id="7" name="CuadroTexto 6"/>
          <p:cNvSpPr txBox="1"/>
          <p:nvPr/>
        </p:nvSpPr>
        <p:spPr>
          <a:xfrm>
            <a:off x="1840069" y="2593798"/>
            <a:ext cx="8410977" cy="923330"/>
          </a:xfrm>
          <a:prstGeom prst="rect">
            <a:avLst/>
          </a:prstGeom>
          <a:noFill/>
        </p:spPr>
        <p:txBody>
          <a:bodyPr wrap="square" rtlCol="0">
            <a:spAutoFit/>
          </a:bodyPr>
          <a:lstStyle/>
          <a:p>
            <a:pPr marL="285750" indent="-285750">
              <a:buFont typeface="Wingdings" panose="05000000000000000000" pitchFamily="2" charset="2"/>
              <a:buChar char="ü"/>
            </a:pPr>
            <a:r>
              <a:rPr lang="es-MX" dirty="0" smtClean="0"/>
              <a:t>Automatizar los procesos operativos </a:t>
            </a:r>
          </a:p>
          <a:p>
            <a:pPr marL="285750" indent="-285750">
              <a:buFont typeface="Wingdings" panose="05000000000000000000" pitchFamily="2" charset="2"/>
              <a:buChar char="ü"/>
            </a:pPr>
            <a:r>
              <a:rPr lang="es-MX" dirty="0" smtClean="0"/>
              <a:t>Proporcionar información que sirva de apoyo al proceso de toma de decisiones </a:t>
            </a:r>
          </a:p>
          <a:p>
            <a:pPr marL="285750" indent="-285750">
              <a:buFont typeface="Wingdings" panose="05000000000000000000" pitchFamily="2" charset="2"/>
              <a:buChar char="ü"/>
            </a:pPr>
            <a:r>
              <a:rPr lang="es-MX" dirty="0" smtClean="0"/>
              <a:t>Lograr ventajas competitivas a través de su implantación y uso</a:t>
            </a: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6700" y="4071938"/>
            <a:ext cx="3035300" cy="2237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99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7990" t="38336" r="30300" b="11840"/>
          <a:stretch/>
        </p:blipFill>
        <p:spPr>
          <a:xfrm>
            <a:off x="295677" y="1395580"/>
            <a:ext cx="4947249" cy="4370297"/>
          </a:xfrm>
          <a:prstGeom prst="rect">
            <a:avLst/>
          </a:prstGeom>
        </p:spPr>
      </p:pic>
      <p:sp>
        <p:nvSpPr>
          <p:cNvPr id="6" name="Conector 5"/>
          <p:cNvSpPr/>
          <p:nvPr/>
        </p:nvSpPr>
        <p:spPr>
          <a:xfrm>
            <a:off x="295677" y="560233"/>
            <a:ext cx="592428" cy="528034"/>
          </a:xfrm>
          <a:prstGeom prst="flowChartConnector">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7" name="CuadroTexto 6"/>
          <p:cNvSpPr txBox="1"/>
          <p:nvPr/>
        </p:nvSpPr>
        <p:spPr>
          <a:xfrm>
            <a:off x="1030311" y="639584"/>
            <a:ext cx="1442433" cy="369332"/>
          </a:xfrm>
          <a:prstGeom prst="rect">
            <a:avLst/>
          </a:prstGeom>
          <a:noFill/>
        </p:spPr>
        <p:txBody>
          <a:bodyPr wrap="square" rtlCol="0">
            <a:spAutoFit/>
          </a:bodyPr>
          <a:lstStyle/>
          <a:p>
            <a:r>
              <a:rPr lang="es-MX" b="1" dirty="0" smtClean="0"/>
              <a:t>Usos  </a:t>
            </a:r>
            <a:r>
              <a:rPr lang="es-MX" dirty="0" smtClean="0"/>
              <a:t>  </a:t>
            </a:r>
            <a:endParaRPr lang="es-MX" dirty="0"/>
          </a:p>
        </p:txBody>
      </p:sp>
      <p:sp>
        <p:nvSpPr>
          <p:cNvPr id="9" name="Recortar rectángulo de esquina diagonal 8"/>
          <p:cNvSpPr/>
          <p:nvPr/>
        </p:nvSpPr>
        <p:spPr>
          <a:xfrm>
            <a:off x="7778840" y="1066873"/>
            <a:ext cx="2511380" cy="618186"/>
          </a:xfrm>
          <a:prstGeom prst="snip2Diag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Sistemas transaccionales </a:t>
            </a:r>
            <a:endParaRPr lang="es-MX" dirty="0"/>
          </a:p>
        </p:txBody>
      </p:sp>
      <p:sp>
        <p:nvSpPr>
          <p:cNvPr id="10" name="CuadroTexto 9"/>
          <p:cNvSpPr txBox="1"/>
          <p:nvPr/>
        </p:nvSpPr>
        <p:spPr>
          <a:xfrm>
            <a:off x="6027314" y="2047741"/>
            <a:ext cx="6014432" cy="1200329"/>
          </a:xfrm>
          <a:prstGeom prst="rect">
            <a:avLst/>
          </a:prstGeom>
          <a:noFill/>
        </p:spPr>
        <p:txBody>
          <a:bodyPr wrap="square" rtlCol="0">
            <a:spAutoFit/>
          </a:bodyPr>
          <a:lstStyle/>
          <a:p>
            <a:pPr algn="just"/>
            <a:r>
              <a:rPr lang="es-MX" dirty="0" smtClean="0"/>
              <a:t>Automatizan tareas operativas de la organización, con frecuencia son el primer tipo de sistema de información que se implanta en una organización </a:t>
            </a:r>
          </a:p>
          <a:p>
            <a:pPr algn="just"/>
            <a:r>
              <a:rPr lang="es-MX" b="1" dirty="0" smtClean="0"/>
              <a:t>Ejemplo: </a:t>
            </a:r>
            <a:r>
              <a:rPr lang="es-MX" dirty="0" smtClean="0"/>
              <a:t>facturación, nominas, cuentas por cobrar</a:t>
            </a:r>
            <a:endParaRPr lang="es-MX" b="1" dirty="0"/>
          </a:p>
        </p:txBody>
      </p:sp>
      <p:sp>
        <p:nvSpPr>
          <p:cNvPr id="11" name="Recortar rectángulo de esquina diagonal 10"/>
          <p:cNvSpPr/>
          <p:nvPr/>
        </p:nvSpPr>
        <p:spPr>
          <a:xfrm>
            <a:off x="7778840" y="3408682"/>
            <a:ext cx="2511380" cy="618186"/>
          </a:xfrm>
          <a:prstGeom prst="snip2Diag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Sistemas de apoyo a las decisiones  </a:t>
            </a:r>
            <a:endParaRPr lang="es-MX" dirty="0"/>
          </a:p>
        </p:txBody>
      </p:sp>
      <p:sp>
        <p:nvSpPr>
          <p:cNvPr id="12" name="CuadroTexto 11"/>
          <p:cNvSpPr txBox="1"/>
          <p:nvPr/>
        </p:nvSpPr>
        <p:spPr>
          <a:xfrm>
            <a:off x="6027314" y="4402428"/>
            <a:ext cx="6014432" cy="1200329"/>
          </a:xfrm>
          <a:prstGeom prst="rect">
            <a:avLst/>
          </a:prstGeom>
          <a:noFill/>
        </p:spPr>
        <p:txBody>
          <a:bodyPr wrap="square" rtlCol="0">
            <a:spAutoFit/>
          </a:bodyPr>
          <a:lstStyle/>
          <a:p>
            <a:pPr algn="just"/>
            <a:r>
              <a:rPr lang="es-MX" dirty="0" smtClean="0"/>
              <a:t>Son los que construyen la plataforma de información. La información que generan sirven de apoyo a los mandos intermedios y a la alta administración en el proceso de toma de decisiones  </a:t>
            </a:r>
            <a:endParaRPr lang="es-MX" b="1" dirty="0"/>
          </a:p>
        </p:txBody>
      </p:sp>
    </p:spTree>
    <p:extLst>
      <p:ext uri="{BB962C8B-B14F-4D97-AF65-F5344CB8AC3E}">
        <p14:creationId xmlns:p14="http://schemas.microsoft.com/office/powerpoint/2010/main" val="2541521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ortar rectángulo de esquina diagonal 3"/>
          <p:cNvSpPr/>
          <p:nvPr/>
        </p:nvSpPr>
        <p:spPr>
          <a:xfrm>
            <a:off x="5288332" y="839495"/>
            <a:ext cx="2511380" cy="618186"/>
          </a:xfrm>
          <a:prstGeom prst="snip2Diag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Sistemas estratégico  </a:t>
            </a:r>
            <a:endParaRPr lang="es-MX" dirty="0"/>
          </a:p>
        </p:txBody>
      </p:sp>
      <p:sp>
        <p:nvSpPr>
          <p:cNvPr id="5" name="CuadroTexto 4"/>
          <p:cNvSpPr txBox="1"/>
          <p:nvPr/>
        </p:nvSpPr>
        <p:spPr>
          <a:xfrm>
            <a:off x="3536806" y="2037379"/>
            <a:ext cx="6014432" cy="1200329"/>
          </a:xfrm>
          <a:prstGeom prst="rect">
            <a:avLst/>
          </a:prstGeom>
          <a:noFill/>
        </p:spPr>
        <p:txBody>
          <a:bodyPr wrap="square" rtlCol="0">
            <a:spAutoFit/>
          </a:bodyPr>
          <a:lstStyle/>
          <a:p>
            <a:pPr algn="just"/>
            <a:r>
              <a:rPr lang="es-MX" dirty="0" smtClean="0"/>
              <a:t>Su función primordial no es apoyar la automatización de procesos operativos, ni proporcionar información para apoyar la toma de decisiones. Sin embargo puede llevar acabo dichas funciones. Suelen desarrollarse dentro de la organización.</a:t>
            </a:r>
            <a:endParaRPr lang="es-MX" b="1"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462" y="4314825"/>
            <a:ext cx="6013738" cy="1964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20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464142"/>
            <a:ext cx="3038341" cy="540913"/>
          </a:xfrm>
          <a:prstGeom prst="homePlat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competitividad </a:t>
            </a:r>
            <a:endParaRPr lang="es-MX" b="1" dirty="0">
              <a:solidFill>
                <a:schemeClr val="bg1"/>
              </a:solidFill>
            </a:endParaRPr>
          </a:p>
        </p:txBody>
      </p:sp>
      <p:pic>
        <p:nvPicPr>
          <p:cNvPr id="5" name="Imagen 4"/>
          <p:cNvPicPr>
            <a:picLocks noChangeAspect="1"/>
          </p:cNvPicPr>
          <p:nvPr/>
        </p:nvPicPr>
        <p:blipFill rotWithShape="1">
          <a:blip r:embed="rId2"/>
          <a:srcRect l="21693" t="48946" r="43446" b="26101"/>
          <a:stretch/>
        </p:blipFill>
        <p:spPr>
          <a:xfrm>
            <a:off x="6255814" y="320325"/>
            <a:ext cx="4324865" cy="1741328"/>
          </a:xfrm>
          <a:prstGeom prst="rect">
            <a:avLst/>
          </a:prstGeom>
        </p:spPr>
      </p:pic>
      <p:sp>
        <p:nvSpPr>
          <p:cNvPr id="6" name="CuadroTexto 5"/>
          <p:cNvSpPr txBox="1"/>
          <p:nvPr/>
        </p:nvSpPr>
        <p:spPr>
          <a:xfrm>
            <a:off x="1519170" y="2922273"/>
            <a:ext cx="8410977" cy="1200329"/>
          </a:xfrm>
          <a:prstGeom prst="rect">
            <a:avLst/>
          </a:prstGeom>
          <a:noFill/>
        </p:spPr>
        <p:txBody>
          <a:bodyPr wrap="square" rtlCol="0">
            <a:spAutoFit/>
          </a:bodyPr>
          <a:lstStyle/>
          <a:p>
            <a:pPr algn="just"/>
            <a:r>
              <a:rPr lang="es-MX" dirty="0" smtClean="0"/>
              <a:t>En las organizaciones el uso de la tecnología se ha considerado como una herramienta indispensable para apoyar las funciones operativas y estratégicas, en particular los sistemas de información se han visto como áreas de oportunidad para lograr grandes ventajas y superioridad en los negocios.</a:t>
            </a:r>
            <a:endParaRPr lang="es-MX" dirty="0"/>
          </a:p>
        </p:txBody>
      </p:sp>
      <p:sp>
        <p:nvSpPr>
          <p:cNvPr id="7" name="Conector 6"/>
          <p:cNvSpPr/>
          <p:nvPr/>
        </p:nvSpPr>
        <p:spPr>
          <a:xfrm>
            <a:off x="450761" y="1712856"/>
            <a:ext cx="592428" cy="528034"/>
          </a:xfrm>
          <a:prstGeom prst="flowChartConnector">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1</a:t>
            </a:r>
          </a:p>
        </p:txBody>
      </p:sp>
      <p:sp>
        <p:nvSpPr>
          <p:cNvPr id="8" name="CuadroTexto 7"/>
          <p:cNvSpPr txBox="1"/>
          <p:nvPr/>
        </p:nvSpPr>
        <p:spPr>
          <a:xfrm>
            <a:off x="1159098" y="1792207"/>
            <a:ext cx="4623516" cy="369332"/>
          </a:xfrm>
          <a:prstGeom prst="rect">
            <a:avLst/>
          </a:prstGeom>
          <a:noFill/>
        </p:spPr>
        <p:txBody>
          <a:bodyPr wrap="square" rtlCol="0">
            <a:spAutoFit/>
          </a:bodyPr>
          <a:lstStyle/>
          <a:p>
            <a:r>
              <a:rPr lang="es-MX" b="1" dirty="0" smtClean="0"/>
              <a:t>Introducción </a:t>
            </a:r>
            <a:endParaRPr lang="es-MX" dirty="0"/>
          </a:p>
        </p:txBody>
      </p:sp>
    </p:spTree>
    <p:extLst>
      <p:ext uri="{BB962C8B-B14F-4D97-AF65-F5344CB8AC3E}">
        <p14:creationId xmlns:p14="http://schemas.microsoft.com/office/powerpoint/2010/main" val="2649285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ector 4"/>
          <p:cNvSpPr/>
          <p:nvPr/>
        </p:nvSpPr>
        <p:spPr>
          <a:xfrm>
            <a:off x="293106" y="483145"/>
            <a:ext cx="592428" cy="528034"/>
          </a:xfrm>
          <a:prstGeom prst="flowChartConnector">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6" name="CuadroTexto 5"/>
          <p:cNvSpPr txBox="1"/>
          <p:nvPr/>
        </p:nvSpPr>
        <p:spPr>
          <a:xfrm>
            <a:off x="1064505" y="562496"/>
            <a:ext cx="4623516" cy="369332"/>
          </a:xfrm>
          <a:prstGeom prst="rect">
            <a:avLst/>
          </a:prstGeom>
          <a:noFill/>
        </p:spPr>
        <p:txBody>
          <a:bodyPr wrap="square" rtlCol="0">
            <a:spAutoFit/>
          </a:bodyPr>
          <a:lstStyle/>
          <a:p>
            <a:r>
              <a:rPr lang="es-MX" b="1" dirty="0" smtClean="0"/>
              <a:t>Concepto de estrategia competitiva  </a:t>
            </a:r>
            <a:endParaRPr lang="es-MX" dirty="0"/>
          </a:p>
        </p:txBody>
      </p:sp>
      <p:sp>
        <p:nvSpPr>
          <p:cNvPr id="7" name="CuadroTexto 6"/>
          <p:cNvSpPr txBox="1"/>
          <p:nvPr/>
        </p:nvSpPr>
        <p:spPr>
          <a:xfrm>
            <a:off x="747567" y="1011179"/>
            <a:ext cx="11306466" cy="923330"/>
          </a:xfrm>
          <a:prstGeom prst="rect">
            <a:avLst/>
          </a:prstGeom>
          <a:noFill/>
        </p:spPr>
        <p:txBody>
          <a:bodyPr wrap="square" rtlCol="0">
            <a:spAutoFit/>
          </a:bodyPr>
          <a:lstStyle/>
          <a:p>
            <a:pPr algn="just"/>
            <a:r>
              <a:rPr lang="es-MX" dirty="0" smtClean="0"/>
              <a:t>El papel estratégico de los sistemas de información involucra el uso de la tecnología de información para desarrollar productos, servicios y capacidades que dan a una empresa ventajas estratégicas sobre las fuerzas competitivas que se enfrentan en el mercado global </a:t>
            </a:r>
            <a:endParaRPr lang="es-MX" dirty="0"/>
          </a:p>
        </p:txBody>
      </p:sp>
      <p:sp>
        <p:nvSpPr>
          <p:cNvPr id="9" name="Decisión 8"/>
          <p:cNvSpPr/>
          <p:nvPr/>
        </p:nvSpPr>
        <p:spPr>
          <a:xfrm>
            <a:off x="7545539" y="1773540"/>
            <a:ext cx="2472521" cy="208104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2"/>
          <a:stretch>
            <a:fillRect/>
          </a:stretch>
        </p:blipFill>
        <p:spPr>
          <a:xfrm>
            <a:off x="8251848" y="2320674"/>
            <a:ext cx="1097104" cy="977253"/>
          </a:xfrm>
          <a:prstGeom prst="rect">
            <a:avLst/>
          </a:prstGeom>
        </p:spPr>
      </p:pic>
      <p:sp>
        <p:nvSpPr>
          <p:cNvPr id="11" name="Decisión 10"/>
          <p:cNvSpPr/>
          <p:nvPr/>
        </p:nvSpPr>
        <p:spPr>
          <a:xfrm>
            <a:off x="6215875" y="2934933"/>
            <a:ext cx="2472521" cy="2081048"/>
          </a:xfrm>
          <a:prstGeom prst="flowChartDecision">
            <a:avLst/>
          </a:prstGeom>
          <a:solidFill>
            <a:schemeClr val="bg1"/>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3"/>
          <a:stretch>
            <a:fillRect/>
          </a:stretch>
        </p:blipFill>
        <p:spPr>
          <a:xfrm>
            <a:off x="6821006" y="3502053"/>
            <a:ext cx="1172112" cy="880003"/>
          </a:xfrm>
          <a:prstGeom prst="rect">
            <a:avLst/>
          </a:prstGeom>
        </p:spPr>
      </p:pic>
      <p:sp>
        <p:nvSpPr>
          <p:cNvPr id="13" name="Decisión 12"/>
          <p:cNvSpPr/>
          <p:nvPr/>
        </p:nvSpPr>
        <p:spPr>
          <a:xfrm>
            <a:off x="8859438" y="2901054"/>
            <a:ext cx="2472521" cy="2081048"/>
          </a:xfrm>
          <a:prstGeom prst="flowChartDecision">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Decisión 13"/>
          <p:cNvSpPr/>
          <p:nvPr/>
        </p:nvSpPr>
        <p:spPr>
          <a:xfrm>
            <a:off x="7537657" y="4050483"/>
            <a:ext cx="2472521" cy="208104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Decisión 14"/>
          <p:cNvSpPr/>
          <p:nvPr/>
        </p:nvSpPr>
        <p:spPr>
          <a:xfrm>
            <a:off x="5520597" y="4546897"/>
            <a:ext cx="2472521" cy="2081048"/>
          </a:xfrm>
          <a:prstGeom prst="flowChartDecision">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Decisión 15"/>
          <p:cNvSpPr/>
          <p:nvPr/>
        </p:nvSpPr>
        <p:spPr>
          <a:xfrm>
            <a:off x="589320" y="2320674"/>
            <a:ext cx="656156" cy="580380"/>
          </a:xfrm>
          <a:prstGeom prst="flowChartDecision">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17" name="Decisión 16"/>
          <p:cNvSpPr/>
          <p:nvPr/>
        </p:nvSpPr>
        <p:spPr>
          <a:xfrm>
            <a:off x="7920767" y="1887736"/>
            <a:ext cx="656156" cy="580380"/>
          </a:xfrm>
          <a:prstGeom prst="flowChartDecision">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a:t>
            </a:r>
            <a:endParaRPr lang="es-MX" dirty="0"/>
          </a:p>
        </p:txBody>
      </p:sp>
      <p:sp>
        <p:nvSpPr>
          <p:cNvPr id="18" name="CuadroTexto 17"/>
          <p:cNvSpPr txBox="1"/>
          <p:nvPr/>
        </p:nvSpPr>
        <p:spPr>
          <a:xfrm>
            <a:off x="1372220" y="2265766"/>
            <a:ext cx="3023287" cy="646331"/>
          </a:xfrm>
          <a:prstGeom prst="rect">
            <a:avLst/>
          </a:prstGeom>
          <a:noFill/>
        </p:spPr>
        <p:txBody>
          <a:bodyPr wrap="square" rtlCol="0">
            <a:spAutoFit/>
          </a:bodyPr>
          <a:lstStyle/>
          <a:p>
            <a:r>
              <a:rPr lang="es-MX" dirty="0"/>
              <a:t>Rivalidad de competidores </a:t>
            </a:r>
            <a:r>
              <a:rPr lang="es-MX" dirty="0" smtClean="0"/>
              <a:t>dentro de su industria </a:t>
            </a:r>
            <a:endParaRPr lang="es-MX" dirty="0"/>
          </a:p>
        </p:txBody>
      </p:sp>
      <p:sp>
        <p:nvSpPr>
          <p:cNvPr id="19" name="Decisión 18"/>
          <p:cNvSpPr/>
          <p:nvPr/>
        </p:nvSpPr>
        <p:spPr>
          <a:xfrm>
            <a:off x="589320" y="3174730"/>
            <a:ext cx="656156" cy="580380"/>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2</a:t>
            </a:r>
          </a:p>
        </p:txBody>
      </p:sp>
      <p:sp>
        <p:nvSpPr>
          <p:cNvPr id="20" name="Decisión 19"/>
          <p:cNvSpPr/>
          <p:nvPr/>
        </p:nvSpPr>
        <p:spPr>
          <a:xfrm>
            <a:off x="6631963" y="2978455"/>
            <a:ext cx="656156" cy="580380"/>
          </a:xfrm>
          <a:prstGeom prst="flowChartDecision">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2</a:t>
            </a:r>
          </a:p>
        </p:txBody>
      </p:sp>
      <p:sp>
        <p:nvSpPr>
          <p:cNvPr id="22" name="CuadroTexto 21"/>
          <p:cNvSpPr txBox="1"/>
          <p:nvPr/>
        </p:nvSpPr>
        <p:spPr>
          <a:xfrm>
            <a:off x="1372219" y="3280254"/>
            <a:ext cx="3521874" cy="369332"/>
          </a:xfrm>
          <a:prstGeom prst="rect">
            <a:avLst/>
          </a:prstGeom>
          <a:noFill/>
        </p:spPr>
        <p:txBody>
          <a:bodyPr wrap="square" rtlCol="0">
            <a:spAutoFit/>
          </a:bodyPr>
          <a:lstStyle/>
          <a:p>
            <a:r>
              <a:rPr lang="es-MX" dirty="0" smtClean="0"/>
              <a:t>Amenaza de nuevos participantes</a:t>
            </a:r>
            <a:endParaRPr lang="es-MX" dirty="0"/>
          </a:p>
        </p:txBody>
      </p:sp>
      <p:pic>
        <p:nvPicPr>
          <p:cNvPr id="23" name="Imagen 22"/>
          <p:cNvPicPr>
            <a:picLocks noChangeAspect="1"/>
          </p:cNvPicPr>
          <p:nvPr/>
        </p:nvPicPr>
        <p:blipFill>
          <a:blip r:embed="rId4"/>
          <a:stretch>
            <a:fillRect/>
          </a:stretch>
        </p:blipFill>
        <p:spPr>
          <a:xfrm>
            <a:off x="9555297" y="3433426"/>
            <a:ext cx="1171532" cy="937225"/>
          </a:xfrm>
          <a:prstGeom prst="rect">
            <a:avLst/>
          </a:prstGeom>
        </p:spPr>
      </p:pic>
      <p:sp>
        <p:nvSpPr>
          <p:cNvPr id="24" name="Decisión 23"/>
          <p:cNvSpPr/>
          <p:nvPr/>
        </p:nvSpPr>
        <p:spPr>
          <a:xfrm>
            <a:off x="589320" y="3941578"/>
            <a:ext cx="656156" cy="580380"/>
          </a:xfrm>
          <a:prstGeom prst="flowChartDecision">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a:t>
            </a:r>
            <a:endParaRPr lang="es-MX" dirty="0"/>
          </a:p>
        </p:txBody>
      </p:sp>
      <p:sp>
        <p:nvSpPr>
          <p:cNvPr id="25" name="CuadroTexto 24"/>
          <p:cNvSpPr txBox="1"/>
          <p:nvPr/>
        </p:nvSpPr>
        <p:spPr>
          <a:xfrm>
            <a:off x="1416518" y="4073176"/>
            <a:ext cx="3521874" cy="369332"/>
          </a:xfrm>
          <a:prstGeom prst="rect">
            <a:avLst/>
          </a:prstGeom>
          <a:noFill/>
        </p:spPr>
        <p:txBody>
          <a:bodyPr wrap="square" rtlCol="0">
            <a:spAutoFit/>
          </a:bodyPr>
          <a:lstStyle/>
          <a:p>
            <a:r>
              <a:rPr lang="es-MX" dirty="0" smtClean="0"/>
              <a:t>Amenaza de productos sustitutos</a:t>
            </a:r>
            <a:endParaRPr lang="es-MX" dirty="0"/>
          </a:p>
        </p:txBody>
      </p:sp>
      <p:sp>
        <p:nvSpPr>
          <p:cNvPr id="26" name="Decisión 25"/>
          <p:cNvSpPr/>
          <p:nvPr/>
        </p:nvSpPr>
        <p:spPr>
          <a:xfrm>
            <a:off x="10241715" y="2978455"/>
            <a:ext cx="656156" cy="580380"/>
          </a:xfrm>
          <a:prstGeom prst="flowChartDecision">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a:t>
            </a:r>
            <a:endParaRPr lang="es-MX" dirty="0"/>
          </a:p>
        </p:txBody>
      </p:sp>
      <p:sp>
        <p:nvSpPr>
          <p:cNvPr id="27" name="Decisión 26"/>
          <p:cNvSpPr/>
          <p:nvPr/>
        </p:nvSpPr>
        <p:spPr>
          <a:xfrm>
            <a:off x="589320" y="4800817"/>
            <a:ext cx="656156" cy="580380"/>
          </a:xfrm>
          <a:prstGeom prst="flowChartDecision">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pic>
        <p:nvPicPr>
          <p:cNvPr id="28" name="Imagen 27"/>
          <p:cNvPicPr>
            <a:picLocks noChangeAspect="1"/>
          </p:cNvPicPr>
          <p:nvPr/>
        </p:nvPicPr>
        <p:blipFill>
          <a:blip r:embed="rId5"/>
          <a:stretch>
            <a:fillRect/>
          </a:stretch>
        </p:blipFill>
        <p:spPr>
          <a:xfrm>
            <a:off x="8236565" y="4645748"/>
            <a:ext cx="1112721" cy="740465"/>
          </a:xfrm>
          <a:prstGeom prst="rect">
            <a:avLst/>
          </a:prstGeom>
        </p:spPr>
      </p:pic>
      <p:sp>
        <p:nvSpPr>
          <p:cNvPr id="29" name="CuadroTexto 28"/>
          <p:cNvSpPr txBox="1"/>
          <p:nvPr/>
        </p:nvSpPr>
        <p:spPr>
          <a:xfrm>
            <a:off x="1464291" y="4908315"/>
            <a:ext cx="3521874" cy="646331"/>
          </a:xfrm>
          <a:prstGeom prst="rect">
            <a:avLst/>
          </a:prstGeom>
          <a:noFill/>
        </p:spPr>
        <p:txBody>
          <a:bodyPr wrap="square" rtlCol="0">
            <a:spAutoFit/>
          </a:bodyPr>
          <a:lstStyle/>
          <a:p>
            <a:r>
              <a:rPr lang="es-MX" dirty="0" smtClean="0"/>
              <a:t>El poder de negociación con los clientes </a:t>
            </a:r>
            <a:endParaRPr lang="es-MX" dirty="0"/>
          </a:p>
        </p:txBody>
      </p:sp>
      <p:sp>
        <p:nvSpPr>
          <p:cNvPr id="30" name="Decisión 29"/>
          <p:cNvSpPr/>
          <p:nvPr/>
        </p:nvSpPr>
        <p:spPr>
          <a:xfrm>
            <a:off x="9314900" y="5178492"/>
            <a:ext cx="656156" cy="580380"/>
          </a:xfrm>
          <a:prstGeom prst="flowChartDecision">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sp>
        <p:nvSpPr>
          <p:cNvPr id="31" name="Decisión 30"/>
          <p:cNvSpPr/>
          <p:nvPr/>
        </p:nvSpPr>
        <p:spPr>
          <a:xfrm>
            <a:off x="589320" y="5639873"/>
            <a:ext cx="656156" cy="580380"/>
          </a:xfrm>
          <a:prstGeom prst="flowChartDecision">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
        <p:nvSpPr>
          <p:cNvPr id="32" name="CuadroTexto 31"/>
          <p:cNvSpPr txBox="1"/>
          <p:nvPr/>
        </p:nvSpPr>
        <p:spPr>
          <a:xfrm>
            <a:off x="1337832" y="5752862"/>
            <a:ext cx="3521874" cy="646331"/>
          </a:xfrm>
          <a:prstGeom prst="rect">
            <a:avLst/>
          </a:prstGeom>
          <a:noFill/>
        </p:spPr>
        <p:txBody>
          <a:bodyPr wrap="square" rtlCol="0">
            <a:spAutoFit/>
          </a:bodyPr>
          <a:lstStyle/>
          <a:p>
            <a:r>
              <a:rPr lang="es-MX" dirty="0" smtClean="0"/>
              <a:t>El poder de negociación de los proveedores </a:t>
            </a:r>
            <a:endParaRPr lang="es-MX" dirty="0"/>
          </a:p>
        </p:txBody>
      </p:sp>
      <p:pic>
        <p:nvPicPr>
          <p:cNvPr id="33" name="Imagen 32"/>
          <p:cNvPicPr>
            <a:picLocks noChangeAspect="1"/>
          </p:cNvPicPr>
          <p:nvPr/>
        </p:nvPicPr>
        <p:blipFill>
          <a:blip r:embed="rId6"/>
          <a:stretch>
            <a:fillRect/>
          </a:stretch>
        </p:blipFill>
        <p:spPr>
          <a:xfrm>
            <a:off x="6234359" y="5053297"/>
            <a:ext cx="978268" cy="940723"/>
          </a:xfrm>
          <a:prstGeom prst="rect">
            <a:avLst/>
          </a:prstGeom>
        </p:spPr>
      </p:pic>
      <p:sp>
        <p:nvSpPr>
          <p:cNvPr id="34" name="Decisión 33"/>
          <p:cNvSpPr/>
          <p:nvPr/>
        </p:nvSpPr>
        <p:spPr>
          <a:xfrm>
            <a:off x="5848675" y="4763107"/>
            <a:ext cx="656156" cy="580380"/>
          </a:xfrm>
          <a:prstGeom prst="flowChartDecision">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Tree>
    <p:extLst>
      <p:ext uri="{BB962C8B-B14F-4D97-AF65-F5344CB8AC3E}">
        <p14:creationId xmlns:p14="http://schemas.microsoft.com/office/powerpoint/2010/main" val="1904862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080271" y="562496"/>
            <a:ext cx="6329522" cy="369332"/>
          </a:xfrm>
          <a:prstGeom prst="rect">
            <a:avLst/>
          </a:prstGeom>
          <a:noFill/>
        </p:spPr>
        <p:txBody>
          <a:bodyPr wrap="square" rtlCol="0">
            <a:spAutoFit/>
          </a:bodyPr>
          <a:lstStyle/>
          <a:p>
            <a:r>
              <a:rPr lang="es-MX" b="1" dirty="0" smtClean="0"/>
              <a:t>Ventajas de los sistemas de información en los negocios  </a:t>
            </a:r>
            <a:endParaRPr lang="es-MX" dirty="0"/>
          </a:p>
        </p:txBody>
      </p:sp>
      <p:sp>
        <p:nvSpPr>
          <p:cNvPr id="6" name="CuadroTexto 5"/>
          <p:cNvSpPr txBox="1"/>
          <p:nvPr/>
        </p:nvSpPr>
        <p:spPr>
          <a:xfrm>
            <a:off x="1080271" y="1377252"/>
            <a:ext cx="8410977" cy="1200329"/>
          </a:xfrm>
          <a:prstGeom prst="rect">
            <a:avLst/>
          </a:prstGeom>
          <a:noFill/>
        </p:spPr>
        <p:txBody>
          <a:bodyPr wrap="square" rtlCol="0">
            <a:spAutoFit/>
          </a:bodyPr>
          <a:lstStyle/>
          <a:p>
            <a:pPr algn="just"/>
            <a:r>
              <a:rPr lang="es-MX" b="1" dirty="0" smtClean="0"/>
              <a:t>Como alternativa para obtener ventaja competitiva</a:t>
            </a:r>
          </a:p>
          <a:p>
            <a:pPr algn="just"/>
            <a:r>
              <a:rPr lang="es-MX" dirty="0" smtClean="0"/>
              <a:t>La tecnología es la estrategia identificada como mecanismo a seguir para los negocios y las organizaciones, esto se logra en ventaja que normalmente se ven reflejados en incrementos de la participación del mercado. </a:t>
            </a:r>
            <a:endParaRPr lang="es-MX" dirty="0"/>
          </a:p>
        </p:txBody>
      </p:sp>
      <p:sp>
        <p:nvSpPr>
          <p:cNvPr id="7" name="CuadroTexto 6"/>
          <p:cNvSpPr txBox="1"/>
          <p:nvPr/>
        </p:nvSpPr>
        <p:spPr>
          <a:xfrm>
            <a:off x="1080271" y="3023005"/>
            <a:ext cx="8410977" cy="1200329"/>
          </a:xfrm>
          <a:prstGeom prst="rect">
            <a:avLst/>
          </a:prstGeom>
          <a:noFill/>
        </p:spPr>
        <p:txBody>
          <a:bodyPr wrap="square" rtlCol="0">
            <a:spAutoFit/>
          </a:bodyPr>
          <a:lstStyle/>
          <a:p>
            <a:pPr algn="just"/>
            <a:r>
              <a:rPr lang="es-MX" b="1" dirty="0" smtClean="0"/>
              <a:t>Reducción de costos </a:t>
            </a:r>
          </a:p>
          <a:p>
            <a:pPr algn="just"/>
            <a:r>
              <a:rPr lang="es-MX" dirty="0" smtClean="0"/>
              <a:t>Un negocio o compañía puede lograr ventaja competitiva si es capaz de vender mas unidades con calidad sobre la completa automatización de los procesos operativos y productivos haciendo uso de la tecnología. </a:t>
            </a:r>
            <a:endParaRPr lang="es-MX" dirty="0"/>
          </a:p>
        </p:txBody>
      </p:sp>
      <p:sp>
        <p:nvSpPr>
          <p:cNvPr id="8" name="CuadroTexto 7"/>
          <p:cNvSpPr txBox="1"/>
          <p:nvPr/>
        </p:nvSpPr>
        <p:spPr>
          <a:xfrm>
            <a:off x="1080271" y="4668758"/>
            <a:ext cx="8410977" cy="1200329"/>
          </a:xfrm>
          <a:prstGeom prst="rect">
            <a:avLst/>
          </a:prstGeom>
          <a:noFill/>
        </p:spPr>
        <p:txBody>
          <a:bodyPr wrap="square" rtlCol="0">
            <a:spAutoFit/>
          </a:bodyPr>
          <a:lstStyle/>
          <a:p>
            <a:pPr algn="just"/>
            <a:r>
              <a:rPr lang="es-MX" b="1" dirty="0" smtClean="0"/>
              <a:t>Incremento de barreros </a:t>
            </a:r>
          </a:p>
          <a:p>
            <a:pPr algn="just"/>
            <a:r>
              <a:rPr lang="es-MX" dirty="0" smtClean="0"/>
              <a:t>Si en un mercado existen pocos competidores, habrá una mayor facilidad de hacer negocio, la tecnología es la causa de principales barreras con la competencia. </a:t>
            </a:r>
            <a:r>
              <a:rPr lang="es-MX" b="1" dirty="0" smtClean="0"/>
              <a:t>Por ejemplo: </a:t>
            </a:r>
            <a:r>
              <a:rPr lang="es-MX" dirty="0" smtClean="0"/>
              <a:t>cajeros automáticos. </a:t>
            </a:r>
            <a:endParaRPr lang="es-MX" dirty="0"/>
          </a:p>
        </p:txBody>
      </p:sp>
      <p:sp>
        <p:nvSpPr>
          <p:cNvPr id="9" name="Conector 8"/>
          <p:cNvSpPr/>
          <p:nvPr/>
        </p:nvSpPr>
        <p:spPr>
          <a:xfrm>
            <a:off x="293105" y="483145"/>
            <a:ext cx="592428" cy="528034"/>
          </a:xfrm>
          <a:prstGeom prst="flowChartConnector">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Tree>
    <p:extLst>
      <p:ext uri="{BB962C8B-B14F-4D97-AF65-F5344CB8AC3E}">
        <p14:creationId xmlns:p14="http://schemas.microsoft.com/office/powerpoint/2010/main" val="28159408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388165"/>
            <a:ext cx="3038341" cy="540913"/>
          </a:xfrm>
          <a:prstGeom prst="homePlat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Estrategias competitivas mundiales </a:t>
            </a:r>
            <a:endParaRPr lang="es-MX" b="1" dirty="0">
              <a:solidFill>
                <a:schemeClr val="bg1"/>
              </a:solidFill>
            </a:endParaRPr>
          </a:p>
        </p:txBody>
      </p:sp>
      <p:sp>
        <p:nvSpPr>
          <p:cNvPr id="8" name="Conector 7"/>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9" name="CuadroTexto 8"/>
          <p:cNvSpPr txBox="1"/>
          <p:nvPr/>
        </p:nvSpPr>
        <p:spPr>
          <a:xfrm>
            <a:off x="1223266" y="1372889"/>
            <a:ext cx="4623516" cy="369332"/>
          </a:xfrm>
          <a:prstGeom prst="rect">
            <a:avLst/>
          </a:prstGeom>
          <a:noFill/>
        </p:spPr>
        <p:txBody>
          <a:bodyPr wrap="square" rtlCol="0">
            <a:spAutoFit/>
          </a:bodyPr>
          <a:lstStyle/>
          <a:p>
            <a:r>
              <a:rPr lang="es-MX" b="1" dirty="0" smtClean="0"/>
              <a:t>Definiciones </a:t>
            </a:r>
            <a:endParaRPr lang="es-MX" dirty="0"/>
          </a:p>
        </p:txBody>
      </p:sp>
      <p:sp>
        <p:nvSpPr>
          <p:cNvPr id="10" name="CuadroTexto 9"/>
          <p:cNvSpPr txBox="1"/>
          <p:nvPr/>
        </p:nvSpPr>
        <p:spPr>
          <a:xfrm>
            <a:off x="927052" y="2097734"/>
            <a:ext cx="10006208" cy="3416320"/>
          </a:xfrm>
          <a:prstGeom prst="rect">
            <a:avLst/>
          </a:prstGeom>
          <a:noFill/>
        </p:spPr>
        <p:txBody>
          <a:bodyPr wrap="square" rtlCol="0">
            <a:spAutoFit/>
          </a:bodyPr>
          <a:lstStyle/>
          <a:p>
            <a:r>
              <a:rPr lang="es-MX" b="1" dirty="0" smtClean="0"/>
              <a:t>Global: </a:t>
            </a:r>
            <a:r>
              <a:rPr lang="es-MX" dirty="0" smtClean="0"/>
              <a:t>es el termino mundial como una designación neutral </a:t>
            </a:r>
          </a:p>
          <a:p>
            <a:endParaRPr lang="es-MX" dirty="0" smtClean="0"/>
          </a:p>
          <a:p>
            <a:endParaRPr lang="es-MX" dirty="0" smtClean="0"/>
          </a:p>
          <a:p>
            <a:r>
              <a:rPr lang="es-MX" b="1" dirty="0" smtClean="0"/>
              <a:t>Internacional: </a:t>
            </a:r>
            <a:r>
              <a:rPr lang="es-MX" dirty="0" smtClean="0"/>
              <a:t>se aplica a cualquier cosa que tenga que ver con negocios, fuera del país de origen </a:t>
            </a:r>
          </a:p>
          <a:p>
            <a:endParaRPr lang="es-MX" dirty="0" smtClean="0"/>
          </a:p>
          <a:p>
            <a:endParaRPr lang="es-MX" dirty="0" smtClean="0"/>
          </a:p>
          <a:p>
            <a:r>
              <a:rPr lang="es-MX" b="1" dirty="0" smtClean="0"/>
              <a:t>Países estratégicos: </a:t>
            </a:r>
            <a:r>
              <a:rPr lang="es-MX" dirty="0" smtClean="0"/>
              <a:t> se refiere a áreas formada por múltiples países que abarcan todo un continente o la mayor parte de el.</a:t>
            </a:r>
          </a:p>
          <a:p>
            <a:endParaRPr lang="es-MX" dirty="0" smtClean="0"/>
          </a:p>
          <a:p>
            <a:endParaRPr lang="es-MX" dirty="0" smtClean="0"/>
          </a:p>
          <a:p>
            <a:r>
              <a:rPr lang="es-MX" b="1" dirty="0" smtClean="0"/>
              <a:t>Negocio mundial: </a:t>
            </a:r>
            <a:r>
              <a:rPr lang="es-MX" dirty="0" smtClean="0"/>
              <a:t>es aquel que realiza operaciones extensas y significativas en mas de un cociente. Se define como el que vende y produce    </a:t>
            </a:r>
            <a:endParaRPr lang="es-MX" b="1" dirty="0"/>
          </a:p>
        </p:txBody>
      </p:sp>
      <p:pic>
        <p:nvPicPr>
          <p:cNvPr id="11" name="Imagen 10"/>
          <p:cNvPicPr>
            <a:picLocks noChangeAspect="1"/>
          </p:cNvPicPr>
          <p:nvPr/>
        </p:nvPicPr>
        <p:blipFill>
          <a:blip r:embed="rId2"/>
          <a:stretch>
            <a:fillRect/>
          </a:stretch>
        </p:blipFill>
        <p:spPr>
          <a:xfrm>
            <a:off x="9241821" y="244468"/>
            <a:ext cx="1691439" cy="1353151"/>
          </a:xfrm>
          <a:prstGeom prst="rect">
            <a:avLst/>
          </a:prstGeom>
        </p:spPr>
      </p:pic>
    </p:spTree>
    <p:extLst>
      <p:ext uri="{BB962C8B-B14F-4D97-AF65-F5344CB8AC3E}">
        <p14:creationId xmlns:p14="http://schemas.microsoft.com/office/powerpoint/2010/main" val="3486099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DE LA ASIGNATURA</a:t>
            </a:r>
            <a:endParaRPr lang="es-MX" dirty="0"/>
          </a:p>
        </p:txBody>
      </p:sp>
      <p:sp>
        <p:nvSpPr>
          <p:cNvPr id="3" name="Marcador de contenido 2"/>
          <p:cNvSpPr>
            <a:spLocks noGrp="1"/>
          </p:cNvSpPr>
          <p:nvPr>
            <p:ph idx="1"/>
          </p:nvPr>
        </p:nvSpPr>
        <p:spPr>
          <a:xfrm>
            <a:off x="655320" y="2276386"/>
            <a:ext cx="10698480" cy="2398645"/>
          </a:xfrm>
        </p:spPr>
        <p:txBody>
          <a:bodyPr>
            <a:normAutofit/>
          </a:bodyPr>
          <a:lstStyle/>
          <a:p>
            <a:pPr marL="0" indent="0" algn="just">
              <a:buNone/>
            </a:pPr>
            <a:r>
              <a:rPr lang="es-ES" sz="3600" dirty="0">
                <a:latin typeface="+mj-lt"/>
              </a:rPr>
              <a:t>Desarrollará las habilidades para la mejora continua de los sistemas de información en las organizaciones. </a:t>
            </a:r>
            <a:endParaRPr lang="es-MX" sz="3600" dirty="0">
              <a:latin typeface="+mj-lt"/>
            </a:endParaRPr>
          </a:p>
        </p:txBody>
      </p:sp>
    </p:spTree>
    <p:extLst>
      <p:ext uri="{BB962C8B-B14F-4D97-AF65-F5344CB8AC3E}">
        <p14:creationId xmlns:p14="http://schemas.microsoft.com/office/powerpoint/2010/main" val="2109499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223266" y="1372889"/>
            <a:ext cx="4623516" cy="369332"/>
          </a:xfrm>
          <a:prstGeom prst="rect">
            <a:avLst/>
          </a:prstGeom>
          <a:noFill/>
        </p:spPr>
        <p:txBody>
          <a:bodyPr wrap="square" rtlCol="0">
            <a:spAutoFit/>
          </a:bodyPr>
          <a:lstStyle/>
          <a:p>
            <a:r>
              <a:rPr lang="es-MX" b="1" dirty="0"/>
              <a:t>¿</a:t>
            </a:r>
            <a:r>
              <a:rPr lang="es-MX" b="1" dirty="0" smtClean="0"/>
              <a:t>Que es una estrategia global? </a:t>
            </a:r>
            <a:endParaRPr lang="es-MX" dirty="0"/>
          </a:p>
        </p:txBody>
      </p:sp>
      <p:sp>
        <p:nvSpPr>
          <p:cNvPr id="5" name="Conector 4"/>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6" name="CuadroTexto 5"/>
          <p:cNvSpPr txBox="1"/>
          <p:nvPr/>
        </p:nvSpPr>
        <p:spPr>
          <a:xfrm>
            <a:off x="927052" y="2097734"/>
            <a:ext cx="10006208" cy="3139321"/>
          </a:xfrm>
          <a:prstGeom prst="rect">
            <a:avLst/>
          </a:prstGeom>
          <a:noFill/>
        </p:spPr>
        <p:txBody>
          <a:bodyPr wrap="square" rtlCol="0">
            <a:spAutoFit/>
          </a:bodyPr>
          <a:lstStyle/>
          <a:p>
            <a:r>
              <a:rPr lang="es-MX" dirty="0" smtClean="0"/>
              <a:t>Convertir una colección de negocios nacionales en un solo negocio mundial con una estrategia global integrada.</a:t>
            </a:r>
          </a:p>
          <a:p>
            <a:r>
              <a:rPr lang="es-MX" dirty="0" smtClean="0"/>
              <a:t>Una industria es global en el grado en que haya conexiones entre países.</a:t>
            </a:r>
          </a:p>
          <a:p>
            <a:endParaRPr lang="es-MX" dirty="0"/>
          </a:p>
          <a:p>
            <a:r>
              <a:rPr lang="es-MX" b="1" dirty="0" smtClean="0"/>
              <a:t>Claves de una estrategia global: </a:t>
            </a:r>
          </a:p>
          <a:p>
            <a:r>
              <a:rPr lang="es-MX" dirty="0"/>
              <a:t> </a:t>
            </a:r>
            <a:endParaRPr lang="es-MX" dirty="0" smtClean="0"/>
          </a:p>
          <a:p>
            <a:pPr marL="342900" indent="-342900">
              <a:buAutoNum type="arabicParenR"/>
            </a:pPr>
            <a:r>
              <a:rPr lang="es-MX" dirty="0" smtClean="0"/>
              <a:t>Desarrolla la estrategia básica, que es la base para una ventaja estratégica sostenible.</a:t>
            </a:r>
          </a:p>
          <a:p>
            <a:pPr marL="342900" indent="-342900">
              <a:buAutoNum type="arabicParenR"/>
            </a:pPr>
            <a:r>
              <a:rPr lang="es-MX" dirty="0" smtClean="0"/>
              <a:t>Internacionaliza la estrategia básica: mediante la expansión internacional de actividades y adaptación de la estrategia básica.</a:t>
            </a:r>
          </a:p>
          <a:p>
            <a:pPr marL="342900" indent="-342900">
              <a:buAutoNum type="arabicParenR"/>
            </a:pPr>
            <a:r>
              <a:rPr lang="es-MX" dirty="0" smtClean="0"/>
              <a:t>Globalizar la estrategia internacional integrando la estrategia para todos los países. </a:t>
            </a:r>
          </a:p>
          <a:p>
            <a:endParaRPr lang="es-MX"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3343" y="5008455"/>
            <a:ext cx="3518217" cy="1468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84504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3</a:t>
            </a:r>
            <a:endParaRPr lang="es-MX" dirty="0">
              <a:solidFill>
                <a:schemeClr val="tx1"/>
              </a:solidFill>
            </a:endParaRPr>
          </a:p>
        </p:txBody>
      </p:sp>
      <p:sp>
        <p:nvSpPr>
          <p:cNvPr id="5" name="CuadroTexto 4"/>
          <p:cNvSpPr txBox="1"/>
          <p:nvPr/>
        </p:nvSpPr>
        <p:spPr>
          <a:xfrm>
            <a:off x="1503128" y="2809978"/>
            <a:ext cx="8410977" cy="1754326"/>
          </a:xfrm>
          <a:prstGeom prst="rect">
            <a:avLst/>
          </a:prstGeom>
          <a:noFill/>
        </p:spPr>
        <p:txBody>
          <a:bodyPr wrap="square" rtlCol="0">
            <a:spAutoFit/>
          </a:bodyPr>
          <a:lstStyle/>
          <a:p>
            <a:pPr algn="just"/>
            <a:r>
              <a:rPr lang="es-MX" dirty="0" smtClean="0"/>
              <a:t>Se pueden lograr una o mas de cuatro categorías de beneficios:</a:t>
            </a:r>
          </a:p>
          <a:p>
            <a:pPr algn="just"/>
            <a:endParaRPr lang="es-MX" dirty="0"/>
          </a:p>
          <a:p>
            <a:pPr marL="342900" indent="-342900" algn="just">
              <a:buAutoNum type="alphaLcParenR"/>
            </a:pPr>
            <a:r>
              <a:rPr lang="es-MX" dirty="0" smtClean="0"/>
              <a:t>Reducción de costos</a:t>
            </a:r>
          </a:p>
          <a:p>
            <a:pPr marL="342900" indent="-342900" algn="just">
              <a:buAutoNum type="alphaLcParenR"/>
            </a:pPr>
            <a:r>
              <a:rPr lang="es-MX" dirty="0" smtClean="0"/>
              <a:t>Calidad mejorada de productos y programas </a:t>
            </a:r>
          </a:p>
          <a:p>
            <a:pPr marL="342900" indent="-342900" algn="just">
              <a:buAutoNum type="alphaLcParenR"/>
            </a:pPr>
            <a:r>
              <a:rPr lang="es-MX" dirty="0" smtClean="0"/>
              <a:t>Mas preferencia de los clientes </a:t>
            </a:r>
          </a:p>
          <a:p>
            <a:pPr marL="342900" indent="-342900" algn="just">
              <a:buAutoNum type="alphaLcParenR"/>
            </a:pPr>
            <a:r>
              <a:rPr lang="es-MX" dirty="0" smtClean="0"/>
              <a:t>Mayor eficacia competitiva </a:t>
            </a:r>
            <a:endParaRPr lang="es-MX" dirty="0"/>
          </a:p>
        </p:txBody>
      </p:sp>
      <p:sp>
        <p:nvSpPr>
          <p:cNvPr id="6" name="CuadroTexto 5"/>
          <p:cNvSpPr txBox="1"/>
          <p:nvPr/>
        </p:nvSpPr>
        <p:spPr>
          <a:xfrm>
            <a:off x="1503128" y="1372889"/>
            <a:ext cx="4623516" cy="369332"/>
          </a:xfrm>
          <a:prstGeom prst="rect">
            <a:avLst/>
          </a:prstGeom>
          <a:noFill/>
        </p:spPr>
        <p:txBody>
          <a:bodyPr wrap="square" rtlCol="0">
            <a:spAutoFit/>
          </a:bodyPr>
          <a:lstStyle/>
          <a:p>
            <a:r>
              <a:rPr lang="es-MX" b="1" dirty="0" smtClean="0"/>
              <a:t>Beneficios de la estrategia global </a:t>
            </a: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9648" y="3687141"/>
            <a:ext cx="3678872" cy="2210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52242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630838" y="1293538"/>
            <a:ext cx="592428" cy="528034"/>
          </a:xfrm>
          <a:prstGeom prst="flowChartConnec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4</a:t>
            </a:r>
            <a:endParaRPr lang="es-MX" dirty="0">
              <a:solidFill>
                <a:schemeClr val="tx1"/>
              </a:solidFill>
            </a:endParaRPr>
          </a:p>
        </p:txBody>
      </p:sp>
      <p:sp>
        <p:nvSpPr>
          <p:cNvPr id="5" name="CuadroTexto 4"/>
          <p:cNvSpPr txBox="1"/>
          <p:nvPr/>
        </p:nvSpPr>
        <p:spPr>
          <a:xfrm>
            <a:off x="1503128" y="1372889"/>
            <a:ext cx="4623516" cy="369332"/>
          </a:xfrm>
          <a:prstGeom prst="rect">
            <a:avLst/>
          </a:prstGeom>
          <a:noFill/>
        </p:spPr>
        <p:txBody>
          <a:bodyPr wrap="square" rtlCol="0">
            <a:spAutoFit/>
          </a:bodyPr>
          <a:lstStyle/>
          <a:p>
            <a:r>
              <a:rPr lang="es-MX" b="1" dirty="0" smtClean="0"/>
              <a:t>Desventajas de la estrategia global </a:t>
            </a:r>
            <a:endParaRPr lang="es-MX" dirty="0"/>
          </a:p>
        </p:txBody>
      </p:sp>
      <p:sp>
        <p:nvSpPr>
          <p:cNvPr id="6" name="CuadroTexto 5"/>
          <p:cNvSpPr txBox="1"/>
          <p:nvPr/>
        </p:nvSpPr>
        <p:spPr>
          <a:xfrm>
            <a:off x="1223266" y="2360799"/>
            <a:ext cx="8410977" cy="1200329"/>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La globalización puede causar gastos administrativos cuantiosos por el aumento de coordinación y por la necesidad de informar e incluso por el aumento del personal, además de que puede reducir la eficiencia o eficacia de la administración en cada país. </a:t>
            </a:r>
            <a:endParaRPr lang="es-MX" dirty="0"/>
          </a:p>
        </p:txBody>
      </p:sp>
      <p:pic>
        <p:nvPicPr>
          <p:cNvPr id="7" name="Imagen 6"/>
          <p:cNvPicPr>
            <a:picLocks noChangeAspect="1"/>
          </p:cNvPicPr>
          <p:nvPr/>
        </p:nvPicPr>
        <p:blipFill rotWithShape="1">
          <a:blip r:embed="rId2"/>
          <a:srcRect l="4481" r="5130"/>
          <a:stretch/>
        </p:blipFill>
        <p:spPr>
          <a:xfrm>
            <a:off x="8228955" y="230424"/>
            <a:ext cx="2565778" cy="2126228"/>
          </a:xfrm>
          <a:prstGeom prst="rect">
            <a:avLst/>
          </a:prstGeom>
        </p:spPr>
      </p:pic>
      <p:sp>
        <p:nvSpPr>
          <p:cNvPr id="8" name="CuadroTexto 7"/>
          <p:cNvSpPr txBox="1"/>
          <p:nvPr/>
        </p:nvSpPr>
        <p:spPr>
          <a:xfrm>
            <a:off x="1223266" y="4179706"/>
            <a:ext cx="8410977" cy="1200329"/>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La estandarización de productos puede dar por resultados un producto que no deje clientes plenamente satisfechos en ninguna parte. Integrar medidas competitivas puede significar sacrificio de ingresos, de utilidades o de posición competitiva en algunos países  </a:t>
            </a:r>
            <a:endParaRPr lang="es-MX" dirty="0"/>
          </a:p>
        </p:txBody>
      </p:sp>
    </p:spTree>
    <p:extLst>
      <p:ext uri="{BB962C8B-B14F-4D97-AF65-F5344CB8AC3E}">
        <p14:creationId xmlns:p14="http://schemas.microsoft.com/office/powerpoint/2010/main" val="40101433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838200" y="548640"/>
            <a:ext cx="10515600" cy="5628323"/>
          </a:xfrm>
        </p:spPr>
        <p:txBody>
          <a:bodyPr>
            <a:normAutofit fontScale="92500" lnSpcReduction="20000"/>
          </a:bodyPr>
          <a:lstStyle/>
          <a:p>
            <a:pPr marL="0" indent="0" algn="ctr">
              <a:buNone/>
            </a:pPr>
            <a:r>
              <a:rPr lang="es-ES" sz="4400" dirty="0" smtClean="0"/>
              <a:t>Conclusiones </a:t>
            </a:r>
          </a:p>
          <a:p>
            <a:pPr marL="0" indent="0" algn="ctr">
              <a:buNone/>
            </a:pPr>
            <a:endParaRPr lang="es-ES" sz="4400" dirty="0"/>
          </a:p>
          <a:p>
            <a:pPr marL="0" indent="0" algn="just">
              <a:buNone/>
            </a:pPr>
            <a:r>
              <a:rPr lang="es-ES" sz="4400" dirty="0"/>
              <a:t>Dentro del contexto educativo, en el proceso de enseñanza aprendizaje </a:t>
            </a:r>
            <a:r>
              <a:rPr lang="es-ES" sz="4400" dirty="0" smtClean="0"/>
              <a:t>el  presente material didáctico fue desarrollado  con la finalidad de dar a conocer los conceptos básicos de la asignatura de seminario de sistemas de información con la finalidad   de desarrollar habilidades para la forma continua de la información.</a:t>
            </a:r>
            <a:endParaRPr lang="es-ES" sz="4400" dirty="0"/>
          </a:p>
        </p:txBody>
      </p:sp>
    </p:spTree>
    <p:extLst>
      <p:ext uri="{BB962C8B-B14F-4D97-AF65-F5344CB8AC3E}">
        <p14:creationId xmlns:p14="http://schemas.microsoft.com/office/powerpoint/2010/main" val="854537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smtClean="0"/>
              <a:t>Laudon &amp; </a:t>
            </a:r>
            <a:r>
              <a:rPr lang="es-MX" dirty="0"/>
              <a:t>L</a:t>
            </a:r>
            <a:r>
              <a:rPr lang="es-MX" dirty="0" smtClean="0"/>
              <a:t>audon, Sistemas de Información gerencial, Ed. Prentice-Hall.</a:t>
            </a:r>
          </a:p>
          <a:p>
            <a:pPr algn="just"/>
            <a:endParaRPr lang="es-MX" dirty="0"/>
          </a:p>
          <a:p>
            <a:pPr algn="just"/>
            <a:r>
              <a:rPr lang="es-MX" dirty="0" smtClean="0"/>
              <a:t>Scott, George y Gohem, Daniel. Sistemas de información, McGraw-Hill. 1997. </a:t>
            </a:r>
            <a:endParaRPr lang="es-MX" dirty="0" smtClean="0"/>
          </a:p>
          <a:p>
            <a:pPr algn="just"/>
            <a:endParaRPr lang="es-MX" dirty="0" smtClean="0"/>
          </a:p>
          <a:p>
            <a:pPr algn="just"/>
            <a:r>
              <a:rPr lang="es-MX" dirty="0" smtClean="0"/>
              <a:t>Efraím Turban, </a:t>
            </a:r>
            <a:r>
              <a:rPr lang="es-MX" dirty="0" err="1" smtClean="0"/>
              <a:t>Efrain</a:t>
            </a:r>
            <a:r>
              <a:rPr lang="es-MX" dirty="0" smtClean="0"/>
              <a:t> </a:t>
            </a:r>
            <a:r>
              <a:rPr lang="es-MX" dirty="0" err="1" smtClean="0"/>
              <a:t>McClean</a:t>
            </a:r>
            <a:r>
              <a:rPr lang="es-MX" dirty="0" smtClean="0"/>
              <a:t>  &amp; James </a:t>
            </a:r>
            <a:r>
              <a:rPr lang="es-MX" dirty="0" err="1" smtClean="0"/>
              <a:t>Werherbe</a:t>
            </a:r>
            <a:r>
              <a:rPr lang="es-MX" dirty="0" smtClean="0"/>
              <a:t>, Tecnologías de Información para la Administración. </a:t>
            </a:r>
            <a:endParaRPr lang="es-MX" dirty="0"/>
          </a:p>
        </p:txBody>
      </p:sp>
      <p:sp>
        <p:nvSpPr>
          <p:cNvPr id="4" name="Pentágono 3"/>
          <p:cNvSpPr/>
          <p:nvPr/>
        </p:nvSpPr>
        <p:spPr>
          <a:xfrm>
            <a:off x="4069080" y="471084"/>
            <a:ext cx="3038341" cy="540913"/>
          </a:xfrm>
          <a:prstGeom prst="homePlate">
            <a:avLst/>
          </a:prstGeom>
          <a:solidFill>
            <a:srgbClr val="F34379"/>
          </a:solidFill>
          <a:ln>
            <a:solidFill>
              <a:srgbClr val="F343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Referencia Bibliográfica </a:t>
            </a:r>
            <a:endParaRPr lang="es-MX" b="1" dirty="0">
              <a:solidFill>
                <a:schemeClr val="bg1"/>
              </a:solidFill>
            </a:endParaRPr>
          </a:p>
        </p:txBody>
      </p:sp>
    </p:spTree>
    <p:extLst>
      <p:ext uri="{BB962C8B-B14F-4D97-AF65-F5344CB8AC3E}">
        <p14:creationId xmlns:p14="http://schemas.microsoft.com/office/powerpoint/2010/main" val="1476300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Secuencia didáctica </a:t>
            </a:r>
            <a:endParaRPr lang="es-MX" dirty="0"/>
          </a:p>
        </p:txBody>
      </p:sp>
      <p:sp>
        <p:nvSpPr>
          <p:cNvPr id="3" name="Marcador de contenido 2"/>
          <p:cNvSpPr>
            <a:spLocks noGrp="1"/>
          </p:cNvSpPr>
          <p:nvPr>
            <p:ph idx="1"/>
          </p:nvPr>
        </p:nvSpPr>
        <p:spPr/>
        <p:txBody>
          <a:bodyPr/>
          <a:lstStyle/>
          <a:p>
            <a:endParaRPr lang="es-MX" dirty="0" smtClean="0"/>
          </a:p>
          <a:p>
            <a:pPr marL="0" indent="0">
              <a:buNone/>
            </a:pPr>
            <a:r>
              <a:rPr lang="es-MX" dirty="0" smtClean="0"/>
              <a:t>   </a:t>
            </a:r>
            <a:endParaRPr lang="es-MX" dirty="0"/>
          </a:p>
        </p:txBody>
      </p:sp>
      <p:sp>
        <p:nvSpPr>
          <p:cNvPr id="5" name="Pentágono 4"/>
          <p:cNvSpPr/>
          <p:nvPr/>
        </p:nvSpPr>
        <p:spPr>
          <a:xfrm>
            <a:off x="838200" y="2150772"/>
            <a:ext cx="4511040" cy="540913"/>
          </a:xfrm>
          <a:prstGeom prst="homePlate">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1.- </a:t>
            </a:r>
            <a:r>
              <a:rPr lang="es-MX" b="1" dirty="0" smtClean="0">
                <a:solidFill>
                  <a:schemeClr val="tx1"/>
                </a:solidFill>
              </a:rPr>
              <a:t>sistemas de información </a:t>
            </a:r>
            <a:endParaRPr lang="es-MX" b="1" dirty="0">
              <a:solidFill>
                <a:schemeClr val="tx1"/>
              </a:solidFill>
            </a:endParaRPr>
          </a:p>
        </p:txBody>
      </p:sp>
      <p:sp>
        <p:nvSpPr>
          <p:cNvPr id="7" name="Pentágono 6"/>
          <p:cNvSpPr/>
          <p:nvPr/>
        </p:nvSpPr>
        <p:spPr>
          <a:xfrm>
            <a:off x="1935478" y="3087925"/>
            <a:ext cx="7254241" cy="741641"/>
          </a:xfrm>
          <a:prstGeom prst="homePlat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2</a:t>
            </a:r>
            <a:r>
              <a:rPr lang="es-MX" b="1" dirty="0" smtClean="0">
                <a:solidFill>
                  <a:schemeClr val="tx1"/>
                </a:solidFill>
              </a:rPr>
              <a:t>.-</a:t>
            </a:r>
            <a:r>
              <a:rPr lang="es-ES" b="1" dirty="0">
                <a:solidFill>
                  <a:schemeClr val="tx1"/>
                </a:solidFill>
              </a:rPr>
              <a:t>Aplicación de la metodología de sistemas suaves a los sistemas </a:t>
            </a:r>
            <a:r>
              <a:rPr lang="es-ES" b="1" dirty="0" smtClean="0">
                <a:solidFill>
                  <a:schemeClr val="tx1"/>
                </a:solidFill>
              </a:rPr>
              <a:t>de información administrativos</a:t>
            </a:r>
            <a:r>
              <a:rPr lang="es-ES" b="1" dirty="0">
                <a:solidFill>
                  <a:schemeClr val="tx1"/>
                </a:solidFill>
              </a:rPr>
              <a:t>. </a:t>
            </a:r>
            <a:endParaRPr lang="es-MX" b="1" dirty="0">
              <a:solidFill>
                <a:schemeClr val="tx1"/>
              </a:solidFill>
            </a:endParaRPr>
          </a:p>
        </p:txBody>
      </p:sp>
      <p:sp>
        <p:nvSpPr>
          <p:cNvPr id="8" name="Pentágono 7"/>
          <p:cNvSpPr/>
          <p:nvPr/>
        </p:nvSpPr>
        <p:spPr>
          <a:xfrm>
            <a:off x="4963408" y="4422669"/>
            <a:ext cx="5491231" cy="540913"/>
          </a:xfrm>
          <a:prstGeom prst="homePlat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3</a:t>
            </a:r>
            <a:r>
              <a:rPr lang="es-MX" b="1" dirty="0" smtClean="0">
                <a:solidFill>
                  <a:schemeClr val="tx1"/>
                </a:solidFill>
              </a:rPr>
              <a:t>.- </a:t>
            </a:r>
            <a:r>
              <a:rPr lang="es-ES" b="1" dirty="0">
                <a:solidFill>
                  <a:schemeClr val="tx1"/>
                </a:solidFill>
              </a:rPr>
              <a:t>Aplicación de la </a:t>
            </a:r>
            <a:r>
              <a:rPr lang="es-ES" b="1" dirty="0" smtClean="0">
                <a:solidFill>
                  <a:schemeClr val="tx1"/>
                </a:solidFill>
              </a:rPr>
              <a:t>reingeniería </a:t>
            </a:r>
            <a:r>
              <a:rPr lang="es-ES" b="1" dirty="0">
                <a:solidFill>
                  <a:schemeClr val="tx1"/>
                </a:solidFill>
              </a:rPr>
              <a:t>a los sistemas  de </a:t>
            </a:r>
            <a:r>
              <a:rPr lang="es-ES" b="1" dirty="0" smtClean="0">
                <a:solidFill>
                  <a:schemeClr val="tx1"/>
                </a:solidFill>
              </a:rPr>
              <a:t>información </a:t>
            </a:r>
            <a:r>
              <a:rPr lang="es-ES" b="1" dirty="0">
                <a:solidFill>
                  <a:schemeClr val="tx1"/>
                </a:solidFill>
              </a:rPr>
              <a:t>del conocimiento </a:t>
            </a:r>
            <a:endParaRPr lang="es-MX" b="1" dirty="0">
              <a:solidFill>
                <a:schemeClr val="tx1"/>
              </a:solidFill>
            </a:endParaRPr>
          </a:p>
        </p:txBody>
      </p:sp>
      <p:sp>
        <p:nvSpPr>
          <p:cNvPr id="9" name="Pentágono 8"/>
          <p:cNvSpPr/>
          <p:nvPr/>
        </p:nvSpPr>
        <p:spPr>
          <a:xfrm>
            <a:off x="5562599" y="5368794"/>
            <a:ext cx="5638802" cy="540913"/>
          </a:xfrm>
          <a:prstGeom prst="homePlate">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4</a:t>
            </a:r>
            <a:r>
              <a:rPr lang="es-MX" b="1" dirty="0" smtClean="0">
                <a:solidFill>
                  <a:schemeClr val="tx1"/>
                </a:solidFill>
              </a:rPr>
              <a:t>.-</a:t>
            </a:r>
            <a:r>
              <a:rPr lang="es-ES" b="1" dirty="0">
                <a:solidFill>
                  <a:schemeClr val="tx1"/>
                </a:solidFill>
              </a:rPr>
              <a:t>Aplicación del modelo de </a:t>
            </a:r>
            <a:r>
              <a:rPr lang="es-ES" b="1" dirty="0" err="1">
                <a:solidFill>
                  <a:schemeClr val="tx1"/>
                </a:solidFill>
              </a:rPr>
              <a:t>porter</a:t>
            </a:r>
            <a:r>
              <a:rPr lang="es-ES" b="1" dirty="0">
                <a:solidFill>
                  <a:schemeClr val="tx1"/>
                </a:solidFill>
              </a:rPr>
              <a:t> para los sistemas de información estratégicos</a:t>
            </a:r>
          </a:p>
        </p:txBody>
      </p:sp>
    </p:spTree>
    <p:extLst>
      <p:ext uri="{BB962C8B-B14F-4D97-AF65-F5344CB8AC3E}">
        <p14:creationId xmlns:p14="http://schemas.microsoft.com/office/powerpoint/2010/main" val="590386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Unidad 1 Sistemas de información </a:t>
            </a:r>
            <a:endParaRPr lang="es-ES" dirty="0"/>
          </a:p>
        </p:txBody>
      </p:sp>
      <p:sp>
        <p:nvSpPr>
          <p:cNvPr id="3" name="2 Marcador de contenido"/>
          <p:cNvSpPr>
            <a:spLocks noGrp="1"/>
          </p:cNvSpPr>
          <p:nvPr>
            <p:ph idx="1"/>
          </p:nvPr>
        </p:nvSpPr>
        <p:spPr/>
        <p:txBody>
          <a:bodyPr>
            <a:normAutofit/>
          </a:bodyPr>
          <a:lstStyle/>
          <a:p>
            <a:pPr algn="just"/>
            <a:r>
              <a:rPr lang="es-ES" sz="5400" dirty="0"/>
              <a:t>El alumno conocerá </a:t>
            </a:r>
            <a:r>
              <a:rPr lang="es-ES" sz="5400" dirty="0" smtClean="0"/>
              <a:t>los conceptos básicos de un sistemas de información así como sus componentes. </a:t>
            </a:r>
            <a:endParaRPr lang="es-ES" sz="5400" dirty="0"/>
          </a:p>
          <a:p>
            <a:pPr algn="just"/>
            <a:endParaRPr lang="es-ES" sz="5400" dirty="0"/>
          </a:p>
        </p:txBody>
      </p:sp>
    </p:spTree>
    <p:extLst>
      <p:ext uri="{BB962C8B-B14F-4D97-AF65-F5344CB8AC3E}">
        <p14:creationId xmlns:p14="http://schemas.microsoft.com/office/powerpoint/2010/main" val="2940116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ágono 3"/>
          <p:cNvSpPr/>
          <p:nvPr/>
        </p:nvSpPr>
        <p:spPr>
          <a:xfrm>
            <a:off x="0" y="618186"/>
            <a:ext cx="3038341" cy="540913"/>
          </a:xfrm>
          <a:prstGeom prst="homePlat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sistemas de información </a:t>
            </a:r>
            <a:endParaRPr lang="es-MX" sz="2000" b="1" dirty="0">
              <a:solidFill>
                <a:schemeClr val="tx1"/>
              </a:solidFill>
            </a:endParaRPr>
          </a:p>
        </p:txBody>
      </p:sp>
      <p:sp>
        <p:nvSpPr>
          <p:cNvPr id="8" name="Conector 7"/>
          <p:cNvSpPr/>
          <p:nvPr/>
        </p:nvSpPr>
        <p:spPr>
          <a:xfrm>
            <a:off x="412124" y="1506829"/>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1</a:t>
            </a:r>
            <a:endParaRPr lang="es-MX" dirty="0">
              <a:solidFill>
                <a:schemeClr val="tx1"/>
              </a:solidFill>
            </a:endParaRPr>
          </a:p>
        </p:txBody>
      </p:sp>
      <p:sp>
        <p:nvSpPr>
          <p:cNvPr id="9" name="CuadroTexto 8"/>
          <p:cNvSpPr txBox="1"/>
          <p:nvPr/>
        </p:nvSpPr>
        <p:spPr>
          <a:xfrm>
            <a:off x="1171978" y="1586180"/>
            <a:ext cx="1442433" cy="369332"/>
          </a:xfrm>
          <a:prstGeom prst="rect">
            <a:avLst/>
          </a:prstGeom>
          <a:noFill/>
        </p:spPr>
        <p:txBody>
          <a:bodyPr wrap="square" rtlCol="0">
            <a:spAutoFit/>
          </a:bodyPr>
          <a:lstStyle/>
          <a:p>
            <a:r>
              <a:rPr lang="es-MX" b="1" dirty="0" smtClean="0"/>
              <a:t>Definición</a:t>
            </a:r>
            <a:r>
              <a:rPr lang="es-MX" dirty="0" smtClean="0"/>
              <a:t>  </a:t>
            </a:r>
            <a:endParaRPr lang="es-MX" dirty="0"/>
          </a:p>
        </p:txBody>
      </p:sp>
      <p:sp>
        <p:nvSpPr>
          <p:cNvPr id="10" name="CuadroTexto 9"/>
          <p:cNvSpPr txBox="1"/>
          <p:nvPr/>
        </p:nvSpPr>
        <p:spPr>
          <a:xfrm>
            <a:off x="1893194" y="2247366"/>
            <a:ext cx="8410977" cy="646331"/>
          </a:xfrm>
          <a:prstGeom prst="rect">
            <a:avLst/>
          </a:prstGeom>
          <a:noFill/>
        </p:spPr>
        <p:txBody>
          <a:bodyPr wrap="square" rtlCol="0">
            <a:spAutoFit/>
          </a:bodyPr>
          <a:lstStyle/>
          <a:p>
            <a:pPr algn="just"/>
            <a:r>
              <a:rPr lang="es-MX" dirty="0" smtClean="0"/>
              <a:t>Es un conjunto de elementos que interactúan entre si, con el fin de apoyar las actividades de una empresa o un negocio.  </a:t>
            </a:r>
            <a:endParaRPr lang="es-MX" dirty="0"/>
          </a:p>
        </p:txBody>
      </p:sp>
      <p:sp>
        <p:nvSpPr>
          <p:cNvPr id="13" name="CuadroTexto 12"/>
          <p:cNvSpPr txBox="1"/>
          <p:nvPr/>
        </p:nvSpPr>
        <p:spPr>
          <a:xfrm>
            <a:off x="1171978" y="3143858"/>
            <a:ext cx="2511380" cy="369332"/>
          </a:xfrm>
          <a:prstGeom prst="rect">
            <a:avLst/>
          </a:prstGeom>
          <a:noFill/>
        </p:spPr>
        <p:txBody>
          <a:bodyPr wrap="square" rtlCol="0">
            <a:spAutoFit/>
          </a:bodyPr>
          <a:lstStyle/>
          <a:p>
            <a:r>
              <a:rPr lang="es-MX" b="1" dirty="0" smtClean="0"/>
              <a:t>Definición general </a:t>
            </a:r>
            <a:r>
              <a:rPr lang="es-MX" dirty="0" smtClean="0"/>
              <a:t>  </a:t>
            </a:r>
            <a:endParaRPr lang="es-MX" dirty="0"/>
          </a:p>
        </p:txBody>
      </p:sp>
      <p:sp>
        <p:nvSpPr>
          <p:cNvPr id="14" name="CuadroTexto 13"/>
          <p:cNvSpPr txBox="1"/>
          <p:nvPr/>
        </p:nvSpPr>
        <p:spPr>
          <a:xfrm>
            <a:off x="1893193" y="3685873"/>
            <a:ext cx="8410977" cy="2031325"/>
          </a:xfrm>
          <a:prstGeom prst="rect">
            <a:avLst/>
          </a:prstGeom>
          <a:noFill/>
        </p:spPr>
        <p:txBody>
          <a:bodyPr wrap="square" rtlCol="0">
            <a:spAutoFit/>
          </a:bodyPr>
          <a:lstStyle/>
          <a:p>
            <a:pPr algn="just"/>
            <a:r>
              <a:rPr lang="es-MX" dirty="0" smtClean="0"/>
              <a:t>Laudon y </a:t>
            </a:r>
            <a:r>
              <a:rPr lang="es-MX" dirty="0"/>
              <a:t>L</a:t>
            </a:r>
            <a:r>
              <a:rPr lang="es-MX" dirty="0" smtClean="0"/>
              <a:t>audon 2004:</a:t>
            </a:r>
          </a:p>
          <a:p>
            <a:pPr algn="just"/>
            <a:r>
              <a:rPr lang="es-MX" dirty="0" smtClean="0"/>
              <a:t>Conjunto de componentes interrelacionados que recolectan o recuperan, procesan, almacenan y distribuyen información para:</a:t>
            </a:r>
          </a:p>
          <a:p>
            <a:pPr marL="285750" indent="-285750" algn="just">
              <a:buFont typeface="Arial" panose="020B0604020202020204" pitchFamily="34" charset="0"/>
              <a:buChar char="•"/>
            </a:pPr>
            <a:r>
              <a:rPr lang="es-MX" dirty="0" smtClean="0"/>
              <a:t>Apoyar la toma de decisiones y el control de una organización.</a:t>
            </a:r>
          </a:p>
          <a:p>
            <a:pPr marL="285750" indent="-285750" algn="just">
              <a:buFont typeface="Arial" panose="020B0604020202020204" pitchFamily="34" charset="0"/>
              <a:buChar char="•"/>
            </a:pPr>
            <a:r>
              <a:rPr lang="es-MX" dirty="0" smtClean="0"/>
              <a:t>Ayudar a gerentes y trabajadores a analizar problemas.</a:t>
            </a:r>
          </a:p>
          <a:p>
            <a:pPr marL="285750" indent="-285750" algn="just">
              <a:buFont typeface="Arial" panose="020B0604020202020204" pitchFamily="34" charset="0"/>
              <a:buChar char="•"/>
            </a:pPr>
            <a:r>
              <a:rPr lang="es-MX" dirty="0" smtClean="0"/>
              <a:t>Visualizar asuntos complejos.</a:t>
            </a:r>
          </a:p>
          <a:p>
            <a:pPr marL="285750" indent="-285750" algn="just">
              <a:buFont typeface="Arial" panose="020B0604020202020204" pitchFamily="34" charset="0"/>
              <a:buChar char="•"/>
            </a:pPr>
            <a:r>
              <a:rPr lang="es-MX" dirty="0" smtClean="0"/>
              <a:t>Crear productos nuevos </a:t>
            </a:r>
            <a:endParaRPr lang="es-MX" dirty="0"/>
          </a:p>
        </p:txBody>
      </p:sp>
    </p:spTree>
    <p:extLst>
      <p:ext uri="{BB962C8B-B14F-4D97-AF65-F5344CB8AC3E}">
        <p14:creationId xmlns:p14="http://schemas.microsoft.com/office/powerpoint/2010/main" val="1097954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9813" y="799903"/>
            <a:ext cx="9313787" cy="523220"/>
          </a:xfrm>
          <a:prstGeom prst="rect">
            <a:avLst/>
          </a:prstGeom>
          <a:noFill/>
        </p:spPr>
        <p:txBody>
          <a:bodyPr wrap="square" rtlCol="0">
            <a:spAutoFit/>
          </a:bodyPr>
          <a:lstStyle/>
          <a:p>
            <a:r>
              <a:rPr lang="es-MX" sz="2800" b="1" dirty="0" smtClean="0"/>
              <a:t>Definición basada en tecnología de información </a:t>
            </a:r>
            <a:endParaRPr lang="es-MX" sz="2800" dirty="0"/>
          </a:p>
        </p:txBody>
      </p:sp>
      <p:sp>
        <p:nvSpPr>
          <p:cNvPr id="6" name="CuadroTexto 5"/>
          <p:cNvSpPr txBox="1"/>
          <p:nvPr/>
        </p:nvSpPr>
        <p:spPr>
          <a:xfrm>
            <a:off x="439813" y="1809315"/>
            <a:ext cx="10882864" cy="3785652"/>
          </a:xfrm>
          <a:prstGeom prst="rect">
            <a:avLst/>
          </a:prstGeom>
          <a:noFill/>
        </p:spPr>
        <p:txBody>
          <a:bodyPr wrap="square" rtlCol="0">
            <a:spAutoFit/>
          </a:bodyPr>
          <a:lstStyle/>
          <a:p>
            <a:pPr algn="just"/>
            <a:r>
              <a:rPr lang="sv-SE" sz="2400" dirty="0"/>
              <a:t>Whitten, Bentley y Dittman, </a:t>
            </a:r>
            <a:r>
              <a:rPr lang="sv-SE" sz="2400" dirty="0" smtClean="0"/>
              <a:t>2004</a:t>
            </a:r>
          </a:p>
          <a:p>
            <a:pPr algn="just"/>
            <a:r>
              <a:rPr lang="es-MX" sz="2400" dirty="0"/>
              <a:t>Conjunto de personas, datos, procesos y tecnología de la información que interactúan para recoger, procesar, almacenar y proveer la información necesaria para el correcto funcionamiento de la </a:t>
            </a:r>
            <a:r>
              <a:rPr lang="es-MX" sz="2400" dirty="0" smtClean="0"/>
              <a:t>organización.</a:t>
            </a:r>
          </a:p>
          <a:p>
            <a:pPr marL="285750" indent="-285750" algn="just">
              <a:buFont typeface="Arial" panose="020B0604020202020204" pitchFamily="34" charset="0"/>
              <a:buChar char="•"/>
            </a:pPr>
            <a:r>
              <a:rPr lang="es-MX" sz="2400" dirty="0" smtClean="0"/>
              <a:t>Personas</a:t>
            </a:r>
            <a:r>
              <a:rPr lang="es-MX" sz="2400" dirty="0"/>
              <a:t>: Directivos, usuarios, analistas, </a:t>
            </a:r>
            <a:r>
              <a:rPr lang="es-MX" sz="2400" dirty="0" smtClean="0"/>
              <a:t>diseñadores.</a:t>
            </a:r>
          </a:p>
          <a:p>
            <a:pPr marL="285750" indent="-285750" algn="just">
              <a:buFont typeface="Arial" panose="020B0604020202020204" pitchFamily="34" charset="0"/>
              <a:buChar char="•"/>
            </a:pPr>
            <a:r>
              <a:rPr lang="es-MX" sz="2400" dirty="0" smtClean="0"/>
              <a:t>Datos</a:t>
            </a:r>
            <a:r>
              <a:rPr lang="es-MX" sz="2400" dirty="0"/>
              <a:t>: materia prima para crear información </a:t>
            </a:r>
            <a:r>
              <a:rPr lang="es-MX" sz="2400" dirty="0" smtClean="0"/>
              <a:t>útil.</a:t>
            </a:r>
            <a:endParaRPr lang="es-MX" sz="2400" dirty="0"/>
          </a:p>
          <a:p>
            <a:pPr marL="285750" indent="-285750" algn="just">
              <a:buFont typeface="Arial" panose="020B0604020202020204" pitchFamily="34" charset="0"/>
              <a:buChar char="•"/>
            </a:pPr>
            <a:r>
              <a:rPr lang="es-MX" sz="2400" dirty="0" smtClean="0"/>
              <a:t>Procesos</a:t>
            </a:r>
            <a:r>
              <a:rPr lang="es-MX" sz="2400" dirty="0"/>
              <a:t>: actividades de empresa que generan </a:t>
            </a:r>
            <a:r>
              <a:rPr lang="es-MX" sz="2400" dirty="0" smtClean="0"/>
              <a:t>información. </a:t>
            </a:r>
            <a:endParaRPr lang="es-MX" sz="2400" dirty="0"/>
          </a:p>
          <a:p>
            <a:pPr marL="285750" indent="-285750" algn="just">
              <a:buFont typeface="Arial" panose="020B0604020202020204" pitchFamily="34" charset="0"/>
              <a:buChar char="•"/>
            </a:pPr>
            <a:r>
              <a:rPr lang="es-MX" sz="2400" dirty="0" smtClean="0"/>
              <a:t>Tecnologías </a:t>
            </a:r>
            <a:r>
              <a:rPr lang="es-MX" sz="2400" dirty="0"/>
              <a:t>de información: hardware y software que sostienen a los anteriores tres componentes.</a:t>
            </a:r>
            <a:endParaRPr lang="sv-SE" sz="2400" dirty="0" smtClean="0"/>
          </a:p>
          <a:p>
            <a:endParaRPr lang="es-MX" sz="2400" dirty="0"/>
          </a:p>
        </p:txBody>
      </p:sp>
    </p:spTree>
    <p:extLst>
      <p:ext uri="{BB962C8B-B14F-4D97-AF65-F5344CB8AC3E}">
        <p14:creationId xmlns:p14="http://schemas.microsoft.com/office/powerpoint/2010/main" val="3462786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83699" y="1386840"/>
            <a:ext cx="5821901" cy="1047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770188"/>
            <a:ext cx="10408920" cy="2518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115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ector 3"/>
          <p:cNvSpPr/>
          <p:nvPr/>
        </p:nvSpPr>
        <p:spPr>
          <a:xfrm>
            <a:off x="450761" y="1712856"/>
            <a:ext cx="592428" cy="528034"/>
          </a:xfrm>
          <a:prstGeom prst="flowChartConnector">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a:t>
            </a:r>
            <a:endParaRPr lang="es-MX" dirty="0">
              <a:solidFill>
                <a:schemeClr val="tx1"/>
              </a:solidFill>
            </a:endParaRPr>
          </a:p>
        </p:txBody>
      </p:sp>
      <p:sp>
        <p:nvSpPr>
          <p:cNvPr id="5" name="CuadroTexto 4"/>
          <p:cNvSpPr txBox="1"/>
          <p:nvPr/>
        </p:nvSpPr>
        <p:spPr>
          <a:xfrm>
            <a:off x="1159098" y="1792207"/>
            <a:ext cx="4623516" cy="369332"/>
          </a:xfrm>
          <a:prstGeom prst="rect">
            <a:avLst/>
          </a:prstGeom>
          <a:noFill/>
        </p:spPr>
        <p:txBody>
          <a:bodyPr wrap="square" rtlCol="0">
            <a:spAutoFit/>
          </a:bodyPr>
          <a:lstStyle/>
          <a:p>
            <a:r>
              <a:rPr lang="es-MX" b="1" dirty="0" smtClean="0"/>
              <a:t>Elementos de un sistema de información </a:t>
            </a:r>
            <a:r>
              <a:rPr lang="es-MX" dirty="0" smtClean="0"/>
              <a:t>  </a:t>
            </a:r>
            <a:endParaRPr lang="es-MX" dirty="0"/>
          </a:p>
        </p:txBody>
      </p:sp>
      <p:sp>
        <p:nvSpPr>
          <p:cNvPr id="6" name="Pentágono 5"/>
          <p:cNvSpPr/>
          <p:nvPr/>
        </p:nvSpPr>
        <p:spPr>
          <a:xfrm>
            <a:off x="0" y="618186"/>
            <a:ext cx="3038341" cy="540913"/>
          </a:xfrm>
          <a:prstGeom prst="homePlat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bg1"/>
                </a:solidFill>
              </a:rPr>
              <a:t>sistemas de información </a:t>
            </a:r>
            <a:endParaRPr lang="es-MX" sz="2000" b="1" dirty="0">
              <a:solidFill>
                <a:schemeClr val="bg1"/>
              </a:solidFill>
            </a:endParaRPr>
          </a:p>
        </p:txBody>
      </p:sp>
      <p:sp>
        <p:nvSpPr>
          <p:cNvPr id="8" name="CuadroTexto 7"/>
          <p:cNvSpPr txBox="1"/>
          <p:nvPr/>
        </p:nvSpPr>
        <p:spPr>
          <a:xfrm>
            <a:off x="1519170" y="2425315"/>
            <a:ext cx="2562896" cy="369332"/>
          </a:xfrm>
          <a:prstGeom prst="rect">
            <a:avLst/>
          </a:prstGeom>
          <a:solidFill>
            <a:srgbClr val="228063"/>
          </a:solidFill>
          <a:ln>
            <a:solidFill>
              <a:srgbClr val="228063"/>
            </a:solidFill>
          </a:ln>
        </p:spPr>
        <p:txBody>
          <a:bodyPr wrap="square" rtlCol="0">
            <a:spAutoFit/>
          </a:bodyPr>
          <a:lstStyle/>
          <a:p>
            <a:pPr algn="ctr"/>
            <a:r>
              <a:rPr lang="es-MX" dirty="0" smtClean="0">
                <a:solidFill>
                  <a:schemeClr val="bg1"/>
                </a:solidFill>
              </a:rPr>
              <a:t>Equipo computacional </a:t>
            </a:r>
            <a:endParaRPr lang="es-MX" dirty="0">
              <a:solidFill>
                <a:schemeClr val="bg1"/>
              </a:solidFill>
            </a:endParaRPr>
          </a:p>
        </p:txBody>
      </p:sp>
      <p:sp>
        <p:nvSpPr>
          <p:cNvPr id="9" name="Rectángulo 8"/>
          <p:cNvSpPr/>
          <p:nvPr/>
        </p:nvSpPr>
        <p:spPr>
          <a:xfrm>
            <a:off x="1519170" y="3025916"/>
            <a:ext cx="2562896" cy="131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El hardware necesario, son las computadoras y el equipo periférico que pueden conectarse a ellas  </a:t>
            </a:r>
            <a:endParaRPr lang="es-MX" dirty="0">
              <a:solidFill>
                <a:schemeClr val="tx1"/>
              </a:solidFill>
            </a:endParaRPr>
          </a:p>
        </p:txBody>
      </p:sp>
      <p:sp>
        <p:nvSpPr>
          <p:cNvPr id="10" name="CuadroTexto 9"/>
          <p:cNvSpPr txBox="1"/>
          <p:nvPr/>
        </p:nvSpPr>
        <p:spPr>
          <a:xfrm>
            <a:off x="4501166" y="2425315"/>
            <a:ext cx="2562896" cy="369332"/>
          </a:xfrm>
          <a:prstGeom prst="rect">
            <a:avLst/>
          </a:prstGeom>
          <a:solidFill>
            <a:srgbClr val="00B0F0"/>
          </a:solidFill>
          <a:ln>
            <a:solidFill>
              <a:srgbClr val="00B0F0"/>
            </a:solidFill>
          </a:ln>
        </p:spPr>
        <p:txBody>
          <a:bodyPr wrap="square" rtlCol="0">
            <a:spAutoFit/>
          </a:bodyPr>
          <a:lstStyle/>
          <a:p>
            <a:pPr algn="ctr"/>
            <a:r>
              <a:rPr lang="es-MX" dirty="0" smtClean="0">
                <a:solidFill>
                  <a:schemeClr val="bg1"/>
                </a:solidFill>
              </a:rPr>
              <a:t>Recurso humano </a:t>
            </a:r>
            <a:endParaRPr lang="es-MX" dirty="0">
              <a:solidFill>
                <a:schemeClr val="bg1"/>
              </a:solidFill>
            </a:endParaRPr>
          </a:p>
        </p:txBody>
      </p:sp>
      <p:sp>
        <p:nvSpPr>
          <p:cNvPr id="11" name="Rectángulo 10"/>
          <p:cNvSpPr/>
          <p:nvPr/>
        </p:nvSpPr>
        <p:spPr>
          <a:xfrm>
            <a:off x="4501166" y="3012418"/>
            <a:ext cx="2562896" cy="131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El que interactúa con el sistema de información, el cual esta formado por las personas que utilizan el sistema, alimentándolo con datos. </a:t>
            </a:r>
            <a:endParaRPr lang="es-MX" dirty="0">
              <a:solidFill>
                <a:schemeClr val="tx1"/>
              </a:solidFill>
            </a:endParaRPr>
          </a:p>
        </p:txBody>
      </p:sp>
      <p:sp>
        <p:nvSpPr>
          <p:cNvPr id="12" name="CuadroTexto 11"/>
          <p:cNvSpPr txBox="1"/>
          <p:nvPr/>
        </p:nvSpPr>
        <p:spPr>
          <a:xfrm>
            <a:off x="7483162" y="2425315"/>
            <a:ext cx="2562896" cy="369332"/>
          </a:xfrm>
          <a:prstGeom prst="rect">
            <a:avLst/>
          </a:prstGeom>
          <a:solidFill>
            <a:srgbClr val="7030A0"/>
          </a:solidFill>
          <a:ln>
            <a:solidFill>
              <a:srgbClr val="7030A0"/>
            </a:solidFill>
          </a:ln>
        </p:spPr>
        <p:txBody>
          <a:bodyPr wrap="square" rtlCol="0">
            <a:spAutoFit/>
          </a:bodyPr>
          <a:lstStyle/>
          <a:p>
            <a:pPr algn="ctr"/>
            <a:r>
              <a:rPr lang="es-MX" dirty="0" smtClean="0">
                <a:solidFill>
                  <a:schemeClr val="bg1"/>
                </a:solidFill>
              </a:rPr>
              <a:t>Datos o información </a:t>
            </a:r>
            <a:endParaRPr lang="es-MX" dirty="0">
              <a:solidFill>
                <a:schemeClr val="bg1"/>
              </a:solidFill>
            </a:endParaRPr>
          </a:p>
        </p:txBody>
      </p:sp>
      <p:sp>
        <p:nvSpPr>
          <p:cNvPr id="13" name="Rectángulo 12"/>
          <p:cNvSpPr/>
          <p:nvPr/>
        </p:nvSpPr>
        <p:spPr>
          <a:xfrm>
            <a:off x="7483162" y="3025916"/>
            <a:ext cx="2562896" cy="1314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chemeClr val="tx1"/>
                </a:solidFill>
              </a:rPr>
              <a:t>Son todas las entradas que este necesita, para generar como resultado la información que se desea.</a:t>
            </a:r>
            <a:endParaRPr lang="es-MX" dirty="0">
              <a:solidFill>
                <a:schemeClr val="tx1"/>
              </a:solidFill>
            </a:endParaRPr>
          </a:p>
        </p:txBody>
      </p:sp>
    </p:spTree>
    <p:extLst>
      <p:ext uri="{BB962C8B-B14F-4D97-AF65-F5344CB8AC3E}">
        <p14:creationId xmlns:p14="http://schemas.microsoft.com/office/powerpoint/2010/main" val="11948290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685</TotalTime>
  <Words>2050</Words>
  <Application>Microsoft Office PowerPoint</Application>
  <PresentationFormat>Personalizado</PresentationFormat>
  <Paragraphs>236</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Adyacencia</vt:lpstr>
      <vt:lpstr>Universidad Autónoma del Estado de México </vt:lpstr>
      <vt:lpstr>GUIÓN EXPLICATIVO </vt:lpstr>
      <vt:lpstr>OBJETIVO DE LA ASIGNATURA</vt:lpstr>
      <vt:lpstr>Secuencia didáctica </vt:lpstr>
      <vt:lpstr>Unidad 1 Sistemas de información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Lorena Delgado Cadena</dc:creator>
  <cp:lastModifiedBy>paty</cp:lastModifiedBy>
  <cp:revision>59</cp:revision>
  <dcterms:created xsi:type="dcterms:W3CDTF">2015-09-17T04:02:44Z</dcterms:created>
  <dcterms:modified xsi:type="dcterms:W3CDTF">2016-10-11T03:12:20Z</dcterms:modified>
</cp:coreProperties>
</file>