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334" r:id="rId3"/>
    <p:sldId id="337" r:id="rId4"/>
    <p:sldId id="335" r:id="rId5"/>
    <p:sldId id="262" r:id="rId6"/>
    <p:sldId id="267" r:id="rId7"/>
    <p:sldId id="338" r:id="rId8"/>
    <p:sldId id="340" r:id="rId9"/>
    <p:sldId id="341" r:id="rId10"/>
    <p:sldId id="305" r:id="rId11"/>
    <p:sldId id="306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6" r:id="rId20"/>
    <p:sldId id="266" r:id="rId21"/>
    <p:sldId id="339" r:id="rId22"/>
    <p:sldId id="342" r:id="rId23"/>
    <p:sldId id="343" r:id="rId24"/>
    <p:sldId id="318" r:id="rId25"/>
    <p:sldId id="320" r:id="rId26"/>
    <p:sldId id="322" r:id="rId27"/>
    <p:sldId id="324" r:id="rId28"/>
    <p:sldId id="326" r:id="rId29"/>
    <p:sldId id="328" r:id="rId30"/>
    <p:sldId id="329" r:id="rId31"/>
    <p:sldId id="331" r:id="rId32"/>
    <p:sldId id="332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583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167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0162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2268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623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7095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7107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945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115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9189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181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396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610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56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81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262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09525-99D7-4D97-AF3A-C4EA77B579FF}" type="datetimeFigureOut">
              <a:rPr lang="es-MX" smtClean="0"/>
              <a:pPr/>
              <a:t>13/10/2016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D46ABC-8DFC-4AA3-8D37-7A4FC52027F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78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550757" y="624109"/>
            <a:ext cx="9653778" cy="573262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dirty="0" smtClean="0"/>
              <a:t>Universidad Autónoma del Estado de México</a:t>
            </a:r>
            <a:br>
              <a:rPr lang="es-MX" sz="2800" dirty="0" smtClean="0"/>
            </a:br>
            <a:r>
              <a:rPr lang="es-MX" sz="2800" dirty="0" smtClean="0"/>
              <a:t>Plantel “Dr. Ángel Ma. Garibay Kintana”</a:t>
            </a:r>
            <a:br>
              <a:rPr lang="es-MX" sz="2800" dirty="0" smtClean="0"/>
            </a:br>
            <a:r>
              <a:rPr lang="es-MX" sz="2800" dirty="0" smtClean="0"/>
              <a:t>de la Escuela Preparatoria</a:t>
            </a: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b="1" dirty="0" smtClean="0"/>
              <a:t>Expresión oral y escrita</a:t>
            </a:r>
            <a:br>
              <a:rPr lang="es-MX" b="1" dirty="0" smtClean="0"/>
            </a:br>
            <a:r>
              <a:rPr lang="es-MX" b="1" dirty="0" smtClean="0"/>
              <a:t>Primer semestre</a:t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Módulo I. La lengua:</a:t>
            </a:r>
            <a:r>
              <a:rPr lang="es-MX" b="1" dirty="0"/>
              <a:t/>
            </a:r>
            <a:br>
              <a:rPr lang="es-MX" b="1" dirty="0"/>
            </a:br>
            <a:r>
              <a:rPr lang="es-MX" b="1" dirty="0"/>
              <a:t>Elementos del proceso de la comunicación.</a:t>
            </a:r>
            <a:br>
              <a:rPr lang="es-MX" b="1" dirty="0"/>
            </a:br>
            <a:r>
              <a:rPr lang="es-MX" b="1" dirty="0" smtClean="0"/>
              <a:t>Funciones </a:t>
            </a:r>
            <a:r>
              <a:rPr lang="es-MX" b="1" dirty="0"/>
              <a:t>del lenguaje.</a:t>
            </a:r>
            <a:br>
              <a:rPr lang="es-MX" b="1" dirty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sz="2800" b="1" dirty="0" smtClean="0"/>
              <a:t>M. en </a:t>
            </a:r>
            <a:r>
              <a:rPr lang="es-MX" sz="2800" b="1" dirty="0" err="1" smtClean="0"/>
              <a:t>Hum</a:t>
            </a:r>
            <a:r>
              <a:rPr lang="es-MX" sz="2800" b="1" dirty="0" smtClean="0"/>
              <a:t>. Guadalupe Isela Garrido Vargas</a:t>
            </a:r>
            <a:endParaRPr lang="es-MX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84" y="624109"/>
            <a:ext cx="1585546" cy="138096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617" y="709545"/>
            <a:ext cx="1521760" cy="110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90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Grp="1" noChangeArrowheads="1"/>
          </p:cNvSpPr>
          <p:nvPr>
            <p:ph type="title"/>
          </p:nvPr>
        </p:nvSpPr>
        <p:spPr>
          <a:xfrm>
            <a:off x="2619003" y="817066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3937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Proceso de la comunicación</a:t>
            </a:r>
            <a:endParaRPr lang="es-MX" altLang="es-MX" smtClean="0"/>
          </a:p>
        </p:txBody>
      </p:sp>
      <p:sp>
        <p:nvSpPr>
          <p:cNvPr id="10243" name="Rectangle 10"/>
          <p:cNvSpPr>
            <a:spLocks noGrp="1" noChangeArrowheads="1"/>
          </p:cNvSpPr>
          <p:nvPr>
            <p:ph idx="1"/>
          </p:nvPr>
        </p:nvSpPr>
        <p:spPr>
          <a:xfrm>
            <a:off x="2579936" y="2123033"/>
            <a:ext cx="7778715" cy="3604245"/>
          </a:xfrm>
        </p:spPr>
        <p:txBody>
          <a:bodyPr vert="horz" lIns="88900" tIns="50799" rIns="88900" bIns="50799" rtlCol="0">
            <a:normAutofit/>
          </a:bodyPr>
          <a:lstStyle/>
          <a:p>
            <a:pPr>
              <a:spcBef>
                <a:spcPts val="352"/>
              </a:spcBef>
              <a:buClr>
                <a:srgbClr val="AA2B1E"/>
              </a:buClr>
              <a:buSzPct val="85000"/>
              <a:buFont typeface="Wingdings" panose="05000000000000000000" pitchFamily="2" charset="2"/>
              <a:buChar char="Ø"/>
            </a:pPr>
            <a:r>
              <a:rPr lang="es-MX" altLang="es-MX" sz="2531" dirty="0" smtClean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 una situación </a:t>
            </a:r>
            <a:r>
              <a:rPr lang="es-MX" altLang="es-MX" sz="2531" dirty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comunicativa.</a:t>
            </a:r>
          </a:p>
          <a:p>
            <a:pPr>
              <a:spcBef>
                <a:spcPts val="352"/>
              </a:spcBef>
              <a:buClr>
                <a:srgbClr val="AA2B1E"/>
              </a:buClr>
              <a:buSzPct val="85000"/>
              <a:buFont typeface="Wingdings" panose="05000000000000000000" pitchFamily="2" charset="2"/>
              <a:buChar char="Ø"/>
            </a:pPr>
            <a:r>
              <a:rPr lang="es-MX" altLang="es-MX" sz="2531" dirty="0" smtClean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Donde alguien </a:t>
            </a:r>
            <a:r>
              <a:rPr lang="es-MX" altLang="es-MX" sz="2531" dirty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dice a otro algo sobre las cosas.</a:t>
            </a:r>
            <a:endParaRPr lang="es-MX" altLang="es-MX" sz="2812" dirty="0"/>
          </a:p>
        </p:txBody>
      </p:sp>
      <p:pic>
        <p:nvPicPr>
          <p:cNvPr id="10244" name="Picture 11" descr="image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998" y="3500437"/>
            <a:ext cx="4284018" cy="251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2648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title"/>
          </p:nvPr>
        </p:nvSpPr>
        <p:spPr>
          <a:xfrm>
            <a:off x="1897039" y="817066"/>
            <a:ext cx="8913278" cy="1202160"/>
          </a:xfrm>
        </p:spPr>
        <p:txBody>
          <a:bodyPr vert="horz" lIns="88900" tIns="50799" rIns="88900" bIns="50799" rtlCol="0" anchor="t">
            <a:normAutofit fontScale="90000"/>
          </a:bodyPr>
          <a:lstStyle/>
          <a:p>
            <a:pPr eaLnBrk="1" hangingPunct="1"/>
            <a:r>
              <a:rPr lang="es-MX" altLang="es-MX" sz="3937" dirty="0" smtClean="0">
                <a:latin typeface="Century Gothic" panose="020B0502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Los elementos del proceso </a:t>
            </a:r>
            <a:r>
              <a:rPr lang="es-MX" altLang="es-MX" sz="3937" dirty="0">
                <a:latin typeface="Century Gothic" panose="020B0502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 la comunicación</a:t>
            </a:r>
            <a:endParaRPr lang="es-MX" altLang="es-MX" dirty="0" smtClean="0">
              <a:latin typeface="Century Gothic" panose="020B0502020202020204" pitchFamily="34" charset="0"/>
            </a:endParaRPr>
          </a:p>
        </p:txBody>
      </p:sp>
      <p:sp>
        <p:nvSpPr>
          <p:cNvPr id="11267" name="Rectangle 10"/>
          <p:cNvSpPr>
            <a:spLocks noGrp="1" noChangeArrowheads="1"/>
          </p:cNvSpPr>
          <p:nvPr>
            <p:ph idx="1"/>
          </p:nvPr>
        </p:nvSpPr>
        <p:spPr>
          <a:xfrm>
            <a:off x="1897040" y="2118569"/>
            <a:ext cx="7286400" cy="3604245"/>
          </a:xfrm>
        </p:spPr>
        <p:txBody>
          <a:bodyPr vert="horz" lIns="88900" tIns="50799" rIns="88900" bIns="50799" rtlCol="0">
            <a:normAutofit lnSpcReduction="10000"/>
          </a:bodyPr>
          <a:lstStyle/>
          <a:p>
            <a:pPr marL="234396" indent="-234396">
              <a:spcBef>
                <a:spcPts val="352"/>
              </a:spcBef>
            </a:pPr>
            <a:r>
              <a:rPr lang="es-MX" altLang="es-MX" sz="239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El proceso de la comunicación está integrado por los siguientes elementos:</a:t>
            </a:r>
          </a:p>
          <a:p>
            <a:pPr marL="0" indent="0">
              <a:spcBef>
                <a:spcPts val="352"/>
              </a:spcBef>
              <a:buNone/>
            </a:pP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1. Emisor </a:t>
            </a:r>
            <a:r>
              <a:rPr lang="es-MX" altLang="es-MX" sz="253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– hablante –codificador</a:t>
            </a:r>
          </a:p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2. Mensaje</a:t>
            </a:r>
            <a:endParaRPr lang="es-MX" altLang="es-MX" sz="253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3. Receptor </a:t>
            </a:r>
            <a:r>
              <a:rPr lang="es-MX" altLang="es-MX" sz="253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– oyente – decodificador</a:t>
            </a:r>
          </a:p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4. Contexto</a:t>
            </a:r>
            <a:endParaRPr lang="es-MX" altLang="es-MX" sz="253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5. Canal</a:t>
            </a:r>
            <a:endParaRPr lang="es-MX" altLang="es-MX" sz="253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6. Código </a:t>
            </a:r>
            <a:endParaRPr lang="es-MX" altLang="es-MX" sz="2812" dirty="0"/>
          </a:p>
        </p:txBody>
      </p:sp>
      <p:pic>
        <p:nvPicPr>
          <p:cNvPr id="11268" name="Picture 11" descr="image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001" y="2694533"/>
            <a:ext cx="2452316" cy="245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2670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title"/>
          </p:nvPr>
        </p:nvSpPr>
        <p:spPr/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3937" dirty="0">
                <a:latin typeface="Century Gothic" panose="020B0502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Circuito de la comunicación</a:t>
            </a:r>
            <a:endParaRPr lang="es-MX" altLang="es-MX" dirty="0" smtClean="0">
              <a:latin typeface="Century Gothic" panose="020B0502020202020204" pitchFamily="34" charset="0"/>
            </a:endParaRPr>
          </a:p>
        </p:txBody>
      </p:sp>
      <p:pic>
        <p:nvPicPr>
          <p:cNvPr id="13316" name="Picture 10" descr="image6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443" y="1244906"/>
            <a:ext cx="5506444" cy="525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0704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Grp="1" noChangeArrowheads="1"/>
          </p:cNvSpPr>
          <p:nvPr>
            <p:ph type="title"/>
          </p:nvPr>
        </p:nvSpPr>
        <p:spPr>
          <a:xfrm>
            <a:off x="2564412" y="748827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r>
              <a:rPr lang="es-MX" altLang="es-MX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Emisor o codificador:</a:t>
            </a:r>
            <a:br>
              <a:rPr lang="es-MX" altLang="es-MX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</a:br>
            <a:endParaRPr lang="es-MX" altLang="es-MX" dirty="0" smtClean="0"/>
          </a:p>
        </p:txBody>
      </p:sp>
      <p:sp>
        <p:nvSpPr>
          <p:cNvPr id="14339" name="Rectangle 10"/>
          <p:cNvSpPr>
            <a:spLocks noGrp="1" noChangeArrowheads="1"/>
          </p:cNvSpPr>
          <p:nvPr>
            <p:ph idx="1"/>
          </p:nvPr>
        </p:nvSpPr>
        <p:spPr>
          <a:xfrm>
            <a:off x="2074459" y="2118569"/>
            <a:ext cx="9157647" cy="3604245"/>
          </a:xfrm>
        </p:spPr>
        <p:txBody>
          <a:bodyPr vert="horz" lIns="88900" tIns="50799" rIns="88900" bIns="50799" rtlCol="0">
            <a:normAutofit/>
          </a:bodyPr>
          <a:lstStyle/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 quien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inicia la comunicación</a:t>
            </a: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 De donde se envía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un mensaje cifrado a través de un canal y un medio.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endParaRPr lang="es-MX" altLang="es-MX" sz="2250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Tipos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 emisor:</a:t>
            </a:r>
          </a:p>
          <a:p>
            <a:pPr marL="481285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Productor</a:t>
            </a:r>
            <a:endParaRPr lang="es-MX" altLang="es-MX" sz="2250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481285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Reproductor</a:t>
            </a:r>
            <a:endParaRPr lang="es-MX" altLang="es-MX" sz="2250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481285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Intermediario</a:t>
            </a:r>
            <a:endParaRPr lang="es-MX" altLang="es-MX" sz="225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578" y="3322092"/>
            <a:ext cx="4147640" cy="211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759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Grp="1" noChangeArrowheads="1"/>
          </p:cNvSpPr>
          <p:nvPr>
            <p:ph type="title"/>
          </p:nvPr>
        </p:nvSpPr>
        <p:spPr>
          <a:xfrm>
            <a:off x="2619003" y="817066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r>
              <a:rPr lang="es-MX" altLang="es-MX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Mensaje:</a:t>
            </a:r>
            <a:br>
              <a:rPr lang="es-MX" altLang="es-MX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</a:br>
            <a:endParaRPr lang="es-MX" altLang="es-MX" dirty="0" smtClean="0">
              <a:latin typeface="+mn-lt"/>
            </a:endParaRPr>
          </a:p>
        </p:txBody>
      </p:sp>
      <p:sp>
        <p:nvSpPr>
          <p:cNvPr id="15363" name="Rectangle 10"/>
          <p:cNvSpPr>
            <a:spLocks noGrp="1" noChangeArrowheads="1"/>
          </p:cNvSpPr>
          <p:nvPr>
            <p:ph idx="1"/>
          </p:nvPr>
        </p:nvSpPr>
        <p:spPr>
          <a:xfrm>
            <a:off x="2210937" y="2118569"/>
            <a:ext cx="8256895" cy="3604245"/>
          </a:xfrm>
        </p:spPr>
        <p:txBody>
          <a:bodyPr vert="horz" lIns="88900" tIns="50799" rIns="88900" bIns="50799" rtlCol="0">
            <a:normAutofit/>
          </a:bodyPr>
          <a:lstStyle/>
          <a:p>
            <a:pPr marL="256719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lo que se da a conocer y se comparte</a:t>
            </a: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</a:t>
            </a:r>
          </a:p>
          <a:p>
            <a:pPr marL="256719" lvl="1" indent="0">
              <a:spcBef>
                <a:spcPts val="352"/>
              </a:spcBef>
              <a:buClr>
                <a:srgbClr val="AA2B1E"/>
              </a:buClr>
              <a:buNone/>
            </a:pPr>
            <a:endParaRPr lang="es-MX" altLang="es-MX" sz="2250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256719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Es la información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, datos, sentimientos, sensaciones, etc.</a:t>
            </a:r>
          </a:p>
          <a:p>
            <a:pPr marL="439771" lvl="1" indent="-183052">
              <a:spcBef>
                <a:spcPts val="352"/>
              </a:spcBef>
            </a:pPr>
            <a:endParaRPr lang="es-MX" altLang="es-MX" sz="2180" dirty="0"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464" y="3811509"/>
            <a:ext cx="3958135" cy="221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416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9"/>
          <p:cNvSpPr>
            <a:spLocks noGrp="1" noChangeArrowheads="1"/>
          </p:cNvSpPr>
          <p:nvPr>
            <p:ph type="title"/>
          </p:nvPr>
        </p:nvSpPr>
        <p:spPr>
          <a:xfrm>
            <a:off x="2619003" y="817066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r>
              <a:rPr lang="es-MX" altLang="es-MX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Receptor o decodificador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16387" name="Rectangle 10"/>
          <p:cNvSpPr>
            <a:spLocks noGrp="1" noChangeArrowheads="1"/>
          </p:cNvSpPr>
          <p:nvPr>
            <p:ph idx="1"/>
          </p:nvPr>
        </p:nvSpPr>
        <p:spPr>
          <a:xfrm>
            <a:off x="2251882" y="2118569"/>
            <a:ext cx="6931558" cy="3604245"/>
          </a:xfrm>
        </p:spPr>
        <p:txBody>
          <a:bodyPr vert="horz" lIns="88900" tIns="50799" rIns="88900" bIns="50799" rtlCol="0">
            <a:normAutofit/>
          </a:bodyPr>
          <a:lstStyle/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 quien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recibe el mensaje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endParaRPr lang="es-MX" altLang="es-MX" sz="2250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É</a:t>
            </a: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ste debe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identificarlo, descifrarlo, y enviar una respuesta.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endParaRPr lang="es-MX" altLang="es-MX" sz="2250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transforma en emisor</a:t>
            </a: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endParaRPr lang="es-MX" altLang="es-MX" sz="2250" dirty="0" smtClean="0"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cs typeface="Helvetica" panose="020B0604020202020204" pitchFamily="34" charset="0"/>
                <a:sym typeface="Helvetica" panose="020B0604020202020204" pitchFamily="34" charset="0"/>
              </a:rPr>
              <a:t>De esta forma se da el circuito.</a:t>
            </a:r>
            <a:endParaRPr lang="es-MX" altLang="es-MX" sz="253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342" y="349915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001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title"/>
          </p:nvPr>
        </p:nvSpPr>
        <p:spPr>
          <a:xfrm>
            <a:off x="2619003" y="817066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r>
              <a:rPr lang="es-MX" altLang="es-MX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Contexto o referente:</a:t>
            </a:r>
            <a:br>
              <a:rPr lang="es-MX" altLang="es-MX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</a:br>
            <a:endParaRPr lang="es-MX" altLang="es-MX" dirty="0" smtClean="0">
              <a:latin typeface="+mn-lt"/>
            </a:endParaRPr>
          </a:p>
        </p:txBody>
      </p:sp>
      <p:sp>
        <p:nvSpPr>
          <p:cNvPr id="17411" name="Rectangle 10"/>
          <p:cNvSpPr>
            <a:spLocks noGrp="1" noChangeArrowheads="1"/>
          </p:cNvSpPr>
          <p:nvPr>
            <p:ph idx="1"/>
          </p:nvPr>
        </p:nvSpPr>
        <p:spPr>
          <a:xfrm>
            <a:off x="1473958" y="2118569"/>
            <a:ext cx="8911988" cy="3604245"/>
          </a:xfrm>
        </p:spPr>
        <p:txBody>
          <a:bodyPr vert="horz" lIns="88900" tIns="50799" rIns="88900" bIns="50799" rtlCol="0">
            <a:normAutofit/>
          </a:bodyPr>
          <a:lstStyle/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al contexto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al cual se </a:t>
            </a: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enfoca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el mensaje.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Por eso es necesario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que lo compartan </a:t>
            </a: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tanto emisor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como receptor.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Además facilita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la recepción y comprensión del mensaje.</a:t>
            </a:r>
          </a:p>
          <a:p>
            <a:pPr marL="256720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Tienen un contexto común.</a:t>
            </a:r>
            <a:endParaRPr lang="es-MX" altLang="es-MX" sz="2250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922" y="3865171"/>
            <a:ext cx="3331430" cy="278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862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9"/>
          <p:cNvSpPr>
            <a:spLocks noGrp="1" noChangeArrowheads="1"/>
          </p:cNvSpPr>
          <p:nvPr>
            <p:ph type="title"/>
          </p:nvPr>
        </p:nvSpPr>
        <p:spPr>
          <a:xfrm>
            <a:off x="2619003" y="817066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r>
              <a:rPr lang="es-MX" altLang="es-MX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Canal:</a:t>
            </a:r>
            <a:r>
              <a:rPr lang="es-MX" altLang="es-MX" dirty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/>
            </a:r>
            <a:br>
              <a:rPr lang="es-MX" altLang="es-MX" dirty="0"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</a:br>
            <a:endParaRPr lang="es-MX" altLang="es-MX" dirty="0" smtClean="0"/>
          </a:p>
        </p:txBody>
      </p:sp>
      <p:sp>
        <p:nvSpPr>
          <p:cNvPr id="18435" name="Rectangle 10"/>
          <p:cNvSpPr>
            <a:spLocks noGrp="1" noChangeArrowheads="1"/>
          </p:cNvSpPr>
          <p:nvPr>
            <p:ph idx="1"/>
          </p:nvPr>
        </p:nvSpPr>
        <p:spPr>
          <a:xfrm>
            <a:off x="1310186" y="2118569"/>
            <a:ext cx="7873254" cy="3604245"/>
          </a:xfrm>
        </p:spPr>
        <p:txBody>
          <a:bodyPr vert="horz" lIns="88900" tIns="50799" rIns="88900" bIns="50799" rtlCol="0">
            <a:normAutofit/>
          </a:bodyPr>
          <a:lstStyle/>
          <a:p>
            <a:pPr marL="256719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al medio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físico por el cual viaja el mensaje.</a:t>
            </a:r>
          </a:p>
          <a:p>
            <a:pPr marL="256719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Es la vía 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 contacto.</a:t>
            </a:r>
          </a:p>
          <a:p>
            <a:pPr marL="256719" lvl="1" indent="0">
              <a:spcBef>
                <a:spcPts val="352"/>
              </a:spcBef>
              <a:buClr>
                <a:srgbClr val="AA2B1E"/>
              </a:buClr>
              <a:buNone/>
            </a:pP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Puede ser:</a:t>
            </a:r>
          </a:p>
          <a:p>
            <a:pPr marL="482186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1969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Presencial </a:t>
            </a:r>
            <a:r>
              <a:rPr lang="es-MX" altLang="es-MX" sz="1969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(charla o diálogo)</a:t>
            </a:r>
          </a:p>
          <a:p>
            <a:pPr marL="825086" lvl="2" indent="-342900">
              <a:spcBef>
                <a:spcPts val="281"/>
              </a:spcBef>
              <a:buClr>
                <a:srgbClr val="AA2B1E"/>
              </a:buClr>
              <a:buSzPct val="85000"/>
              <a:buFontTx/>
              <a:buChar char="-"/>
            </a:pPr>
            <a:r>
              <a:rPr lang="es-MX" altLang="es-MX" sz="1969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Signos </a:t>
            </a:r>
            <a:r>
              <a:rPr lang="es-MX" altLang="es-MX" sz="1969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lingüísticos, palabras o fonemas. </a:t>
            </a:r>
            <a:endParaRPr lang="es-MX" altLang="es-MX" sz="1969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482186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1969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(</a:t>
            </a:r>
            <a:r>
              <a:rPr lang="es-MX" altLang="es-MX" sz="1969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conversación)</a:t>
            </a:r>
          </a:p>
          <a:p>
            <a:pPr marL="482186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1969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Electrónico </a:t>
            </a:r>
            <a:r>
              <a:rPr lang="es-MX" altLang="es-MX" sz="1969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(</a:t>
            </a:r>
            <a:r>
              <a:rPr lang="es-MX" altLang="es-MX" sz="1969" dirty="0" err="1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facebook</a:t>
            </a:r>
            <a:r>
              <a:rPr lang="es-MX" altLang="es-MX" sz="1969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, etc.)</a:t>
            </a:r>
          </a:p>
          <a:p>
            <a:pPr marL="482186" lvl="2" indent="0">
              <a:spcBef>
                <a:spcPts val="281"/>
              </a:spcBef>
              <a:buClr>
                <a:srgbClr val="AA2B1E"/>
              </a:buClr>
              <a:buSzPct val="85000"/>
              <a:buNone/>
            </a:pPr>
            <a:r>
              <a:rPr lang="es-MX" altLang="es-MX" sz="1969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- Papel </a:t>
            </a:r>
            <a:r>
              <a:rPr lang="es-MX" altLang="es-MX" sz="1969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(carta, libro, etc.)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740" y="2915070"/>
            <a:ext cx="4197399" cy="290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01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Grp="1" noChangeArrowheads="1"/>
          </p:cNvSpPr>
          <p:nvPr>
            <p:ph type="title"/>
          </p:nvPr>
        </p:nvSpPr>
        <p:spPr>
          <a:xfrm>
            <a:off x="2619003" y="817066"/>
            <a:ext cx="6965156" cy="120216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3586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Código: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19459" name="Rectangle 10"/>
          <p:cNvSpPr>
            <a:spLocks noGrp="1" noChangeArrowheads="1"/>
          </p:cNvSpPr>
          <p:nvPr>
            <p:ph idx="1"/>
          </p:nvPr>
        </p:nvSpPr>
        <p:spPr>
          <a:xfrm>
            <a:off x="1566616" y="1655699"/>
            <a:ext cx="8300771" cy="1236762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AA2B1E"/>
              </a:buClr>
              <a:buSzPct val="85000"/>
              <a:buNone/>
            </a:pPr>
            <a:r>
              <a:rPr lang="es-MX" altLang="es-MX" sz="253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al sistema de signos que se eligen para enviar el mensaje, es decir al tipo de lenguaje:</a:t>
            </a:r>
          </a:p>
        </p:txBody>
      </p:sp>
      <p:sp>
        <p:nvSpPr>
          <p:cNvPr id="19460" name="AutoShape 11"/>
          <p:cNvSpPr>
            <a:spLocks/>
          </p:cNvSpPr>
          <p:nvPr/>
        </p:nvSpPr>
        <p:spPr bwMode="auto">
          <a:xfrm>
            <a:off x="1979957" y="2857859"/>
            <a:ext cx="8243248" cy="3682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wrap="square" lIns="88900" tIns="50799" rIns="88900" bIns="50799">
            <a:spAutoFit/>
          </a:bodyPr>
          <a:lstStyle>
            <a:lvl1pPr marL="342900" indent="-342900" defTabSz="1300163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defTabSz="1300163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009650" indent="-323850" defTabSz="1300163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defTabSz="1300163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defTabSz="1300163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algn="ctr" defTabSz="1300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algn="ctr" defTabSz="1300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algn="ctr" defTabSz="1300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algn="ctr" defTabSz="1300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1028700" lvl="2" indent="-342900" eaLnBrk="1"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Verbal</a:t>
            </a:r>
          </a:p>
          <a:p>
            <a:pPr marL="1028700" lvl="2" indent="-342900" eaLnBrk="1"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Oral</a:t>
            </a:r>
          </a:p>
          <a:p>
            <a:pPr marL="1028700" lvl="2" indent="-342900" eaLnBrk="1"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Escrito</a:t>
            </a: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Virtual</a:t>
            </a:r>
            <a:endParaRPr lang="es-MX" altLang="es-MX" sz="2000" dirty="0">
              <a:latin typeface="+mn-lt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Pictórico</a:t>
            </a: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Mímico</a:t>
            </a: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Auditivo</a:t>
            </a: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Señales</a:t>
            </a: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Clave Morse</a:t>
            </a:r>
          </a:p>
          <a:p>
            <a:pPr marL="1028700" lvl="2" indent="-34290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  <a:buFont typeface="Arial" panose="020B0604020202020204" pitchFamily="34" charset="0"/>
              <a:buChar char="•"/>
            </a:pPr>
            <a:r>
              <a:rPr lang="es-MX" altLang="es-MX" sz="2000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Braille</a:t>
            </a:r>
            <a:endParaRPr lang="es-MX" altLang="es-MX" sz="2000" dirty="0">
              <a:latin typeface="+mn-lt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685800" lvl="2" indent="0" eaLnBrk="1">
              <a:lnSpc>
                <a:spcPct val="90000"/>
              </a:lnSpc>
              <a:spcBef>
                <a:spcPts val="281"/>
              </a:spcBef>
              <a:buClr>
                <a:srgbClr val="AA2B1E"/>
              </a:buClr>
              <a:buSzPct val="85000"/>
            </a:pPr>
            <a:endParaRPr lang="es-MX" altLang="es-MX" sz="2400" dirty="0">
              <a:latin typeface="+mn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099" y="3016719"/>
            <a:ext cx="4026288" cy="282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23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AutoShape 5"/>
          <p:cNvSpPr>
            <a:spLocks/>
          </p:cNvSpPr>
          <p:nvPr/>
        </p:nvSpPr>
        <p:spPr bwMode="auto">
          <a:xfrm>
            <a:off x="2255119" y="574849"/>
            <a:ext cx="7696274" cy="5715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01600" dist="50800" dir="5400000" algn="ctr" rotWithShape="0">
              <a:srgbClr val="000000">
                <a:alpha val="20000"/>
              </a:srgbClr>
            </a:outerShdw>
          </a:effectLst>
          <a:extLst/>
        </p:spPr>
        <p:txBody>
          <a:bodyPr lIns="50799" tIns="50799" rIns="50799" bIns="50799" anchor="ctr"/>
          <a:lstStyle/>
          <a:p>
            <a:pPr defTabSz="583758">
              <a:defRPr/>
            </a:pPr>
            <a:endParaRPr lang="es-MX" sz="2391">
              <a:solidFill>
                <a:srgbClr val="FFFFFF"/>
              </a:solidFill>
            </a:endParaRPr>
          </a:p>
        </p:txBody>
      </p:sp>
      <p:pic>
        <p:nvPicPr>
          <p:cNvPr id="21507" name="Picture 9" descr="image6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166" y="867296"/>
            <a:ext cx="6997526" cy="477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140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19719" y="624110"/>
            <a:ext cx="8911687" cy="1280890"/>
          </a:xfrm>
        </p:spPr>
        <p:txBody>
          <a:bodyPr/>
          <a:lstStyle/>
          <a:p>
            <a:r>
              <a:rPr lang="es-MX" dirty="0" smtClean="0"/>
              <a:t>Justificación académica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3994" y="1905000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sz="2400" dirty="0" smtClean="0"/>
              <a:t>El presente material didáctico en formato de diapositivas (sólo visión proyectable) tiene la finalidad de apoyar los contenidos conceptuales en el proceso de la enseñanza y aprendizaje en el alumno, por lo tanto, el contenido temático se enfoca a los propósitos del programa de la Unidad de Aprendizaje de Expresión oral y escrita del primer semestre del Bachillerato Universitario de la </a:t>
            </a:r>
            <a:r>
              <a:rPr lang="es-MX" sz="2400" dirty="0" err="1" smtClean="0"/>
              <a:t>UAEMéx</a:t>
            </a:r>
            <a:r>
              <a:rPr lang="es-MX" sz="2400" dirty="0" smtClean="0"/>
              <a:t>, correspondiente a los temas: Elementos del circuito de la comunicación y Funciones de la lengua, propios del Módulo I denominado “La lengua”. </a:t>
            </a:r>
          </a:p>
          <a:p>
            <a:pPr algn="just"/>
            <a:r>
              <a:rPr lang="es-MX" sz="2400" dirty="0" smtClean="0"/>
              <a:t>Se espera que este material sirva para explicar de manera muy puntual la información a través de esquemas e ilustraciones.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588088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Tema 2. 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>Funciones del lenguaje.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01077" y="2530208"/>
            <a:ext cx="8915400" cy="377762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s-MX" sz="2400" b="1" dirty="0" smtClean="0"/>
              <a:t>4.1</a:t>
            </a:r>
            <a:r>
              <a:rPr lang="es-MX" sz="2400" b="1" dirty="0"/>
              <a:t>.	Emotiva.</a:t>
            </a:r>
          </a:p>
          <a:p>
            <a:pPr marL="0" lvl="0" indent="0">
              <a:buNone/>
            </a:pPr>
            <a:r>
              <a:rPr lang="es-MX" sz="2400" b="1" dirty="0"/>
              <a:t>4.2.	Referencial.</a:t>
            </a:r>
          </a:p>
          <a:p>
            <a:pPr marL="0" lvl="0" indent="0">
              <a:buNone/>
            </a:pPr>
            <a:r>
              <a:rPr lang="es-MX" sz="2400" b="1" dirty="0"/>
              <a:t>4.3.	Conativa.</a:t>
            </a:r>
          </a:p>
          <a:p>
            <a:pPr marL="0" lvl="0" indent="0">
              <a:buNone/>
            </a:pPr>
            <a:r>
              <a:rPr lang="es-MX" sz="2400" b="1" dirty="0"/>
              <a:t>4.4.	Poética.</a:t>
            </a:r>
          </a:p>
          <a:p>
            <a:pPr marL="0" lvl="0" indent="0">
              <a:buNone/>
            </a:pPr>
            <a:r>
              <a:rPr lang="es-MX" sz="2400" b="1" dirty="0"/>
              <a:t>4.5.	Fática.</a:t>
            </a:r>
          </a:p>
          <a:p>
            <a:pPr marL="0" lvl="0" indent="0">
              <a:buNone/>
            </a:pPr>
            <a:r>
              <a:rPr lang="es-MX" sz="2400" b="1" dirty="0"/>
              <a:t>4.6.	Metalingüística.</a:t>
            </a:r>
          </a:p>
          <a:p>
            <a:pPr marL="0" lvl="0" indent="0">
              <a:buNone/>
            </a:pPr>
            <a:endParaRPr lang="es-MX" b="1" dirty="0"/>
          </a:p>
          <a:p>
            <a:pPr marL="0" lv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341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del tema: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Usa las funciones del lenguaje para emitir mensajes de acuerdo con la intención comunicativa.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171159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6997" y="613093"/>
            <a:ext cx="8911687" cy="1733500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/>
              <a:t>Expresión oral y escrita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Módulo I. La </a:t>
            </a:r>
            <a:r>
              <a:rPr lang="es-MX" sz="2800" dirty="0" smtClean="0"/>
              <a:t>lengua</a:t>
            </a:r>
            <a:br>
              <a:rPr lang="es-MX" sz="2800" dirty="0" smtClean="0"/>
            </a:br>
            <a:r>
              <a:rPr lang="es-MX" sz="2800" dirty="0" smtClean="0"/>
              <a:t>Tema: Funciones de la lengua</a:t>
            </a:r>
            <a:endParaRPr lang="es-MX" sz="28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86997" y="2805629"/>
            <a:ext cx="8915400" cy="3404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 smtClean="0"/>
              <a:t>Competencias Disciplinares:</a:t>
            </a:r>
          </a:p>
          <a:p>
            <a:pPr marL="0" indent="0">
              <a:buNone/>
            </a:pPr>
            <a:endParaRPr lang="es-MX" sz="2400" b="1" dirty="0" smtClean="0"/>
          </a:p>
          <a:p>
            <a:pPr marL="0" indent="0" algn="just">
              <a:buNone/>
            </a:pPr>
            <a:r>
              <a:rPr lang="es-MX" sz="2400" i="1" dirty="0" smtClean="0"/>
              <a:t>Comunicación </a:t>
            </a:r>
            <a:r>
              <a:rPr lang="es-MX" sz="2400" i="1" dirty="0"/>
              <a:t>Básica </a:t>
            </a:r>
          </a:p>
          <a:p>
            <a:pPr marL="0" indent="0" algn="just">
              <a:buNone/>
            </a:pPr>
            <a:r>
              <a:rPr lang="es-MX" sz="2400" i="1" dirty="0"/>
              <a:t>5</a:t>
            </a:r>
            <a:r>
              <a:rPr lang="es-MX" sz="2400" i="1" dirty="0" smtClean="0"/>
              <a:t>. Expresa ideas y conceptos en composiciones coherentes creativas con introducciones, desarrollo y conclusiones claras.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3348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6997" y="613093"/>
            <a:ext cx="8911687" cy="1733500"/>
          </a:xfrm>
        </p:spPr>
        <p:txBody>
          <a:bodyPr>
            <a:noAutofit/>
          </a:bodyPr>
          <a:lstStyle/>
          <a:p>
            <a:pPr algn="ctr"/>
            <a:r>
              <a:rPr lang="es-MX" sz="2800" dirty="0"/>
              <a:t>Expresión oral y escrita</a:t>
            </a:r>
            <a:br>
              <a:rPr lang="es-MX" sz="2800" dirty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Módulo I. La lengua</a:t>
            </a:r>
            <a:br>
              <a:rPr lang="es-MX" sz="2800" dirty="0"/>
            </a:br>
            <a:r>
              <a:rPr lang="es-MX" sz="2800" dirty="0"/>
              <a:t>Tema: </a:t>
            </a:r>
            <a:r>
              <a:rPr lang="es-MX" sz="2800" dirty="0" smtClean="0"/>
              <a:t>Funciones de la lengua</a:t>
            </a:r>
            <a:endParaRPr lang="es-MX" sz="28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86997" y="2805629"/>
            <a:ext cx="8915400" cy="34041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sz="2400" b="1" dirty="0" smtClean="0"/>
              <a:t>Competencias Genéricas:</a:t>
            </a:r>
          </a:p>
          <a:p>
            <a:pPr marL="0" indent="0">
              <a:buNone/>
            </a:pPr>
            <a:endParaRPr lang="es-MX" sz="2400" b="1" dirty="0" smtClean="0"/>
          </a:p>
          <a:p>
            <a:pPr marL="0" indent="0" algn="just">
              <a:buNone/>
            </a:pPr>
            <a:r>
              <a:rPr lang="es-MX" sz="2400" i="1" dirty="0" smtClean="0"/>
              <a:t>5. </a:t>
            </a:r>
            <a:r>
              <a:rPr lang="es-MX" sz="2400" i="1" dirty="0"/>
              <a:t>Desarrolla innovaciones y propone soluciones a problemas a partir de métodos establecidos. </a:t>
            </a:r>
            <a:endParaRPr lang="es-MX" sz="2400" i="1" dirty="0" smtClean="0"/>
          </a:p>
          <a:p>
            <a:pPr marL="0" indent="0" algn="just">
              <a:buNone/>
            </a:pPr>
            <a:r>
              <a:rPr lang="es-MX" sz="2400" i="1" dirty="0" smtClean="0"/>
              <a:t>	5.1Ordena información de acuerdo a categorías, jerarquías y relaciones.</a:t>
            </a:r>
          </a:p>
          <a:p>
            <a:pPr marL="0" indent="0" algn="just">
              <a:buNone/>
            </a:pPr>
            <a:r>
              <a:rPr lang="es-MX" sz="2400" i="1" dirty="0" smtClean="0"/>
              <a:t>8</a:t>
            </a:r>
            <a:r>
              <a:rPr lang="es-MX" sz="2400" i="1" dirty="0"/>
              <a:t>. Participa y colabora de manera efectiva en equipos diversos. </a:t>
            </a:r>
          </a:p>
          <a:p>
            <a:pPr marL="0" indent="0" algn="just">
              <a:buNone/>
            </a:pPr>
            <a:r>
              <a:rPr lang="es-MX" sz="2400" i="1" dirty="0" smtClean="0"/>
              <a:t>	8.3 Asume una actitud constructiva, congruente con los conocimientos y habilidades con lo que cuenta dentro de distintos equipos.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5864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9"/>
          <p:cNvSpPr>
            <a:spLocks noGrp="1" noChangeArrowheads="1"/>
          </p:cNvSpPr>
          <p:nvPr>
            <p:ph type="title"/>
          </p:nvPr>
        </p:nvSpPr>
        <p:spPr>
          <a:xfrm>
            <a:off x="2422550" y="764605"/>
            <a:ext cx="7314530" cy="114300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3445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Función </a:t>
            </a:r>
            <a:r>
              <a:rPr lang="es-MX" altLang="es-MX" sz="3445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Referencial o informativa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28675" name="Rectangle 10"/>
          <p:cNvSpPr>
            <a:spLocks noGrp="1" noChangeArrowheads="1"/>
          </p:cNvSpPr>
          <p:nvPr>
            <p:ph idx="1"/>
          </p:nvPr>
        </p:nvSpPr>
        <p:spPr>
          <a:xfrm>
            <a:off x="2422550" y="1635052"/>
            <a:ext cx="8065561" cy="4115470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enfoca en informar o dar datos sobre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una realidad.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Hace referencia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 objetos y a las relaciones entre estos.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i="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Por lo tanto:</a:t>
            </a: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endParaRPr lang="es-MX" altLang="es-MX" sz="2461" i="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i="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Uno </a:t>
            </a:r>
            <a:r>
              <a:rPr lang="es-MX" altLang="es-MX" sz="2461" i="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dice a otro, algo sobre las cosas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 </a:t>
            </a:r>
            <a:endParaRPr lang="es-MX" altLang="es-MX" dirty="0" smtClean="0"/>
          </a:p>
        </p:txBody>
      </p:sp>
      <p:pic>
        <p:nvPicPr>
          <p:cNvPr id="28676" name="Picture 11" descr="image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517" y="4050793"/>
            <a:ext cx="3013770" cy="19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1685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Grp="1" noChangeArrowheads="1"/>
          </p:cNvSpPr>
          <p:nvPr>
            <p:ph type="title"/>
          </p:nvPr>
        </p:nvSpPr>
        <p:spPr>
          <a:xfrm>
            <a:off x="2576586" y="692051"/>
            <a:ext cx="8027723" cy="114300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3375" dirty="0" smtClean="0">
                <a:latin typeface="Century Gothic" panose="020B0502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Función  Emotiva</a:t>
            </a:r>
            <a:endParaRPr lang="es-MX" altLang="es-MX" dirty="0" smtClean="0">
              <a:latin typeface="Century Gothic" panose="020B0502020202020204" pitchFamily="34" charset="0"/>
            </a:endParaRPr>
          </a:p>
        </p:txBody>
      </p:sp>
      <p:sp>
        <p:nvSpPr>
          <p:cNvPr id="30723" name="Rectangle 10"/>
          <p:cNvSpPr>
            <a:spLocks noGrp="1" noChangeArrowheads="1"/>
          </p:cNvSpPr>
          <p:nvPr>
            <p:ph idx="1"/>
          </p:nvPr>
        </p:nvSpPr>
        <p:spPr>
          <a:xfrm>
            <a:off x="2576586" y="1645688"/>
            <a:ext cx="8161096" cy="4115470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refiere a la actitud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del hablante.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Muestra sentimientos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o emociones</a:t>
            </a: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</a:t>
            </a: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39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establece cuando hablamos dejamos una huella personal</a:t>
            </a:r>
            <a:r>
              <a:rPr lang="es-MX" altLang="es-MX" sz="239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Proporciona información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del hablante: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214305" indent="-214305">
              <a:spcBef>
                <a:spcPts val="352"/>
              </a:spcBef>
              <a:buNone/>
            </a:pP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	</a:t>
            </a:r>
            <a:r>
              <a:rPr lang="es-MX" altLang="es-MX" sz="2250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estado de ánimo, edad, condición social y cultural, origen. </a:t>
            </a:r>
            <a:endParaRPr lang="es-MX" altLang="es-MX" dirty="0" smtClean="0"/>
          </a:p>
        </p:txBody>
      </p:sp>
      <p:pic>
        <p:nvPicPr>
          <p:cNvPr id="30724" name="Picture 11" descr="image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842" y="4749164"/>
            <a:ext cx="2171030" cy="143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0725" name="Picture 12" descr="image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004" y="4159600"/>
            <a:ext cx="1382986" cy="208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0726" name="Picture 13" descr="image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603" y="4431955"/>
            <a:ext cx="2015877" cy="154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72925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9"/>
          <p:cNvSpPr>
            <a:spLocks noGrp="1" noChangeArrowheads="1"/>
          </p:cNvSpPr>
          <p:nvPr>
            <p:ph type="title"/>
          </p:nvPr>
        </p:nvSpPr>
        <p:spPr>
          <a:xfrm>
            <a:off x="2495104" y="620613"/>
            <a:ext cx="7313414" cy="114300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4359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Función </a:t>
            </a:r>
            <a:r>
              <a:rPr lang="es-MX" altLang="es-MX" sz="4359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Apelativa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32771" name="Rectangle 10"/>
          <p:cNvSpPr>
            <a:spLocks noGrp="1" noChangeArrowheads="1"/>
          </p:cNvSpPr>
          <p:nvPr>
            <p:ph idx="1"/>
          </p:nvPr>
        </p:nvSpPr>
        <p:spPr>
          <a:xfrm>
            <a:off x="2115403" y="1826121"/>
            <a:ext cx="9239534" cy="4115470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Su finalidad es influir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en la conducta del oyente.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Algunos ejemplos pueden ser:</a:t>
            </a: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Súplicas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,  los rezos, los mensajes publicitarios.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endParaRPr lang="es-MX" altLang="es-MX" sz="2461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Intenta persuadir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al </a:t>
            </a:r>
            <a:r>
              <a:rPr lang="es-MX" altLang="es-MX" sz="2461" dirty="0" err="1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enunciatario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</a:t>
            </a:r>
            <a:endParaRPr lang="es-MX" altLang="es-MX" dirty="0" smtClean="0"/>
          </a:p>
        </p:txBody>
      </p:sp>
      <p:pic>
        <p:nvPicPr>
          <p:cNvPr id="32772" name="Picture 11" descr="image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662" y="4226898"/>
            <a:ext cx="1600646" cy="201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2773" name="Picture 12" descr="image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680" y="4521674"/>
            <a:ext cx="2088430" cy="157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2774" name="Picture 13" descr="image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244" y="4376069"/>
            <a:ext cx="1871885" cy="192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724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9"/>
          <p:cNvSpPr>
            <a:spLocks noGrp="1" noChangeArrowheads="1"/>
          </p:cNvSpPr>
          <p:nvPr>
            <p:ph type="title"/>
          </p:nvPr>
        </p:nvSpPr>
        <p:spPr>
          <a:xfrm>
            <a:off x="2351113" y="548060"/>
            <a:ext cx="7313414" cy="114300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4359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Fática </a:t>
            </a:r>
            <a:r>
              <a:rPr lang="es-MX" altLang="es-MX" sz="4359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o de contacto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34819" name="Rectangle 10"/>
          <p:cNvSpPr>
            <a:spLocks noGrp="1" noChangeArrowheads="1"/>
          </p:cNvSpPr>
          <p:nvPr>
            <p:ph idx="1"/>
          </p:nvPr>
        </p:nvSpPr>
        <p:spPr>
          <a:xfrm>
            <a:off x="2351113" y="1680149"/>
            <a:ext cx="8229334" cy="4115470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En ésta predomina la expresión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Permite iniciar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, mantener o terminar una conversación.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Su finalidad es comprobar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si funciona el canal de comunicación. </a:t>
            </a:r>
            <a:endParaRPr lang="es-MX" altLang="es-MX" dirty="0" smtClean="0"/>
          </a:p>
        </p:txBody>
      </p:sp>
      <p:pic>
        <p:nvPicPr>
          <p:cNvPr id="34820" name="Picture 11" descr="image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074" y="3972846"/>
            <a:ext cx="2448967" cy="182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4821" name="Picture 12" descr="image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011" y="3972846"/>
            <a:ext cx="2290465" cy="185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290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9"/>
          <p:cNvSpPr>
            <a:spLocks noGrp="1" noChangeArrowheads="1"/>
          </p:cNvSpPr>
          <p:nvPr>
            <p:ph type="title"/>
          </p:nvPr>
        </p:nvSpPr>
        <p:spPr>
          <a:xfrm>
            <a:off x="2495104" y="692051"/>
            <a:ext cx="7313414" cy="114300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4359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Función </a:t>
            </a:r>
            <a:r>
              <a:rPr lang="es-MX" altLang="es-MX" sz="4359" dirty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Metalingüística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36867" name="Rectangle 10"/>
          <p:cNvSpPr>
            <a:spLocks noGrp="1" noChangeArrowheads="1"/>
          </p:cNvSpPr>
          <p:nvPr>
            <p:ph idx="1"/>
          </p:nvPr>
        </p:nvSpPr>
        <p:spPr>
          <a:xfrm>
            <a:off x="992958" y="1416688"/>
            <a:ext cx="10317706" cy="4115470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En ésta se comprueba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si el oyente y el hablante manejan el mismo código.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endParaRPr lang="es-MX" altLang="es-MX" sz="2461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Explica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el significado de los términos usados en el mensaje.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endParaRPr lang="es-MX" altLang="es-MX" sz="2461" dirty="0" smtClean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Se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emplea la lengua para explicar la misma lengua. </a:t>
            </a:r>
            <a:endParaRPr lang="es-MX" altLang="es-MX" dirty="0" smtClean="0"/>
          </a:p>
        </p:txBody>
      </p:sp>
      <p:pic>
        <p:nvPicPr>
          <p:cNvPr id="36868" name="Picture 11" descr="image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558" y="3224050"/>
            <a:ext cx="2066106" cy="303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0916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10"/>
          <p:cNvSpPr>
            <a:spLocks noGrp="1" noChangeArrowheads="1"/>
          </p:cNvSpPr>
          <p:nvPr>
            <p:ph idx="1"/>
          </p:nvPr>
        </p:nvSpPr>
        <p:spPr>
          <a:xfrm>
            <a:off x="2986236" y="2118569"/>
            <a:ext cx="6197203" cy="3604245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</a:pPr>
            <a:endParaRPr lang="es-MX" altLang="es-MX" sz="2461"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</a:pPr>
            <a:endParaRPr lang="es-MX" altLang="es-MX" sz="2461"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pic>
        <p:nvPicPr>
          <p:cNvPr id="38916" name="Picture 11" descr="image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0" t="32698" r="37225" b="13190"/>
          <a:stretch>
            <a:fillRect/>
          </a:stretch>
        </p:blipFill>
        <p:spPr bwMode="auto">
          <a:xfrm>
            <a:off x="3283149" y="1922115"/>
            <a:ext cx="5471666" cy="428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2929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Guía de uso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16006" y="1905000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El presente material se puede emplear para explicar brevemente los contenidos  a manera de resumen, puede ser usado a través del profesor o autodidácticamente por los mismos alumnos.</a:t>
            </a:r>
          </a:p>
          <a:p>
            <a:pPr algn="just"/>
            <a:r>
              <a:rPr lang="es-MX" sz="2400" dirty="0" smtClean="0"/>
              <a:t>Al ser un material sencillo con lenguaje accesible, así como con fuentes de consulta, los alumnos pueden comprender fácilmente y buscar más información, sí fuese el caso.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9590153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9"/>
          <p:cNvSpPr>
            <a:spLocks noGrp="1" noChangeArrowheads="1"/>
          </p:cNvSpPr>
          <p:nvPr>
            <p:ph type="title"/>
          </p:nvPr>
        </p:nvSpPr>
        <p:spPr>
          <a:xfrm>
            <a:off x="2495104" y="692051"/>
            <a:ext cx="7313414" cy="1143000"/>
          </a:xfrm>
        </p:spPr>
        <p:txBody>
          <a:bodyPr vert="horz" lIns="88900" tIns="50799" rIns="88900" bIns="50799" rtlCol="0" anchor="t">
            <a:normAutofit/>
          </a:bodyPr>
          <a:lstStyle/>
          <a:p>
            <a:pPr eaLnBrk="1" hangingPunct="1"/>
            <a:r>
              <a:rPr lang="es-MX" altLang="es-MX" sz="4359" dirty="0" smtClean="0">
                <a:latin typeface="+mn-lt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Poética</a:t>
            </a:r>
            <a:endParaRPr lang="es-MX" altLang="es-MX" dirty="0" smtClean="0">
              <a:latin typeface="+mn-lt"/>
            </a:endParaRPr>
          </a:p>
        </p:txBody>
      </p:sp>
      <p:sp>
        <p:nvSpPr>
          <p:cNvPr id="39939" name="Rectangle 10"/>
          <p:cNvSpPr>
            <a:spLocks noGrp="1" noChangeArrowheads="1"/>
          </p:cNvSpPr>
          <p:nvPr>
            <p:ph idx="1"/>
          </p:nvPr>
        </p:nvSpPr>
        <p:spPr>
          <a:xfrm>
            <a:off x="1883392" y="1826121"/>
            <a:ext cx="8393372" cy="4115470"/>
          </a:xfrm>
        </p:spPr>
        <p:txBody>
          <a:bodyPr vert="horz" lIns="88900" tIns="50799" rIns="88900" bIns="50799" rtlCol="0">
            <a:normAutofit/>
          </a:bodyPr>
          <a:lstStyle/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Es la función que emplea el lenguaje estético para destacar las cualidades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 los signos lingüísticos. 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Resalta por la importancia </a:t>
            </a:r>
            <a:r>
              <a:rPr lang="es-MX" altLang="es-MX" sz="2461" dirty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del lenguaje en sí mismo.</a:t>
            </a:r>
            <a:endParaRPr lang="es-MX" altLang="es-MX" sz="2391" dirty="0"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  <a:p>
            <a:pPr marL="0" indent="0">
              <a:spcBef>
                <a:spcPts val="352"/>
              </a:spcBef>
              <a:buClr>
                <a:srgbClr val="297FD5"/>
              </a:buClr>
              <a:buSzPct val="85000"/>
              <a:buNone/>
            </a:pPr>
            <a:r>
              <a:rPr lang="es-MX" altLang="es-MX" sz="2461" dirty="0" smtClean="0"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Emplea un lenguaje connotativo o figurado.</a:t>
            </a:r>
            <a:endParaRPr lang="es-MX" altLang="es-MX" dirty="0" smtClean="0"/>
          </a:p>
        </p:txBody>
      </p:sp>
      <p:pic>
        <p:nvPicPr>
          <p:cNvPr id="39940" name="Picture 11" descr="image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629" y="4143878"/>
            <a:ext cx="3049488" cy="222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801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Referencias:</a:t>
            </a:r>
          </a:p>
        </p:txBody>
      </p:sp>
      <p:sp>
        <p:nvSpPr>
          <p:cNvPr id="4198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 sz="1969"/>
              <a:t>Ávila, Raúl. (1998) La lengua y los hablantes. México: Trillas.</a:t>
            </a:r>
          </a:p>
          <a:p>
            <a:pPr eaLnBrk="1" hangingPunct="1"/>
            <a:r>
              <a:rPr lang="es-MX" altLang="es-MX" sz="1969"/>
              <a:t>Beristáin, Helena. (2006)Gramática estructural de la lengua española. México: Limusa.</a:t>
            </a:r>
          </a:p>
          <a:p>
            <a:pPr eaLnBrk="1" hangingPunct="1"/>
            <a:r>
              <a:rPr lang="es-MX" altLang="es-MX" sz="1969"/>
              <a:t>Cháves Gonzáles, Pedro Teobaldo. (2009) Comprensión lectora y redacción 1. México: ST.</a:t>
            </a:r>
          </a:p>
          <a:p>
            <a:pPr eaLnBrk="1" hangingPunct="1"/>
            <a:r>
              <a:rPr lang="es-MX" altLang="es-MX" sz="1969"/>
              <a:t>De la Torre, Francisco J. (2002) Taller de lectura y redacción 1. México: Mc Graw Hill.</a:t>
            </a:r>
          </a:p>
          <a:p>
            <a:pPr eaLnBrk="1" hangingPunct="1"/>
            <a:r>
              <a:rPr lang="es-MX" altLang="es-MX" sz="1969"/>
              <a:t>De la Torre, Francisco J. (2002) Taller de lectura y redacción 2. México: Mc Graw Hill.</a:t>
            </a:r>
            <a:endParaRPr lang="es-MX" altLang="es-MX" sz="1687"/>
          </a:p>
          <a:p>
            <a:pPr eaLnBrk="1" hangingPunct="1">
              <a:buFont typeface="Wingdings 2" panose="05020102010507070707" pitchFamily="18" charset="2"/>
              <a:buNone/>
            </a:pP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588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4301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 sz="1969"/>
              <a:t>Espinosa Peña, Susana. (2007) Lengua española I. México: Prentice Hall. L.t.l. todos</a:t>
            </a:r>
          </a:p>
          <a:p>
            <a:pPr eaLnBrk="1" hangingPunct="1"/>
            <a:r>
              <a:rPr lang="es-MX" altLang="es-MX" sz="1969"/>
              <a:t>Espinosa Peña, Susana. (2008) Lengua española II. México: Prentice Hall. L.t.l. todos</a:t>
            </a:r>
          </a:p>
          <a:p>
            <a:pPr eaLnBrk="1" hangingPunct="1"/>
            <a:r>
              <a:rPr lang="es-MX" altLang="es-MX" sz="1969"/>
              <a:t>López Amaya, Amandina. (2009) Taller de lectura y redacción 1. México: ST.</a:t>
            </a:r>
          </a:p>
          <a:p>
            <a:pPr eaLnBrk="1" hangingPunct="1"/>
            <a:r>
              <a:rPr lang="es-MX" altLang="es-MX" sz="1969"/>
              <a:t>Monroy Mejía, María de los Ángeles. (2009) Comprensión lectora y redacción I. México: Grupo editorial Éxodo.</a:t>
            </a:r>
          </a:p>
          <a:p>
            <a:pPr eaLnBrk="1" hangingPunct="1"/>
            <a:r>
              <a:rPr lang="es-MX" altLang="es-MX" sz="1969"/>
              <a:t>Monroy Mejía, María de los Ángeles. (2010)Comprensión lectora y redacción II. México: Grupo editorial Éxodo.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6697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6997" y="613093"/>
            <a:ext cx="8911687" cy="17335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Expresión oral y escrita</a:t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>Módulo I. La lengua</a:t>
            </a:r>
            <a:br>
              <a:rPr lang="es-MX" dirty="0"/>
            </a:b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86997" y="2805629"/>
            <a:ext cx="8915400" cy="2691788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 smtClean="0"/>
              <a:t>Propósito del Módulo:</a:t>
            </a:r>
          </a:p>
          <a:p>
            <a:endParaRPr lang="es-MX" sz="2400" dirty="0"/>
          </a:p>
          <a:p>
            <a:pPr marL="0" indent="0" algn="just">
              <a:buNone/>
            </a:pPr>
            <a:r>
              <a:rPr lang="es-MX" sz="2400" i="1" dirty="0"/>
              <a:t>Utiliza los principales elementos y funciones de la lengua para expresar ideas y argumentos de manera verbal o escrita, con coherencia, claridad y fluidez según su entorno.</a:t>
            </a:r>
            <a:endParaRPr lang="es-MX" sz="2400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628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Temático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s-MX" sz="2400" b="1" dirty="0" smtClean="0"/>
              <a:t>1.</a:t>
            </a:r>
            <a:r>
              <a:rPr lang="es-MX" sz="2400" dirty="0" smtClean="0"/>
              <a:t>	</a:t>
            </a:r>
            <a:r>
              <a:rPr lang="es-MX" sz="2400" b="1" dirty="0" smtClean="0"/>
              <a:t>Elementos </a:t>
            </a:r>
            <a:r>
              <a:rPr lang="es-MX" sz="2400" b="1" dirty="0"/>
              <a:t>del proceso de la comunicación</a:t>
            </a:r>
            <a:r>
              <a:rPr lang="es-MX" sz="2400" b="1" dirty="0" smtClean="0"/>
              <a:t>.</a:t>
            </a:r>
          </a:p>
          <a:p>
            <a:pPr marL="0" lvl="0" indent="0">
              <a:buNone/>
            </a:pPr>
            <a:r>
              <a:rPr lang="es-MX" sz="2400" b="1" dirty="0"/>
              <a:t>2</a:t>
            </a:r>
            <a:r>
              <a:rPr lang="es-MX" sz="2400" b="1" dirty="0" smtClean="0"/>
              <a:t>.</a:t>
            </a:r>
            <a:r>
              <a:rPr lang="es-MX" sz="2400" b="1" dirty="0"/>
              <a:t>	Funciones del lenguaje.</a:t>
            </a:r>
          </a:p>
          <a:p>
            <a:pPr marL="0" lvl="0" indent="0">
              <a:buNone/>
            </a:pPr>
            <a:endParaRPr lang="es-MX" b="1" dirty="0"/>
          </a:p>
          <a:p>
            <a:pPr marL="0" lv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26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Tema 1. </a:t>
            </a:r>
            <a:br>
              <a:rPr lang="es-MX" dirty="0" smtClean="0"/>
            </a:br>
            <a:r>
              <a:rPr lang="es-MX" dirty="0"/>
              <a:t>Elementos del proceso de la </a:t>
            </a:r>
            <a:r>
              <a:rPr lang="es-MX" dirty="0" smtClean="0"/>
              <a:t>comunicación.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s-MX" sz="2400" dirty="0" smtClean="0"/>
              <a:t>1. Emisor </a:t>
            </a:r>
            <a:endParaRPr lang="es-MX" sz="2400" dirty="0"/>
          </a:p>
          <a:p>
            <a:pPr marL="0" lvl="0" indent="0">
              <a:buNone/>
            </a:pPr>
            <a:r>
              <a:rPr lang="es-MX" sz="2400" dirty="0"/>
              <a:t>2. Mensaje</a:t>
            </a:r>
          </a:p>
          <a:p>
            <a:pPr marL="0" lvl="0" indent="0">
              <a:buNone/>
            </a:pPr>
            <a:r>
              <a:rPr lang="es-MX" sz="2400" dirty="0"/>
              <a:t>3. </a:t>
            </a:r>
            <a:r>
              <a:rPr lang="es-MX" sz="2400" dirty="0" smtClean="0"/>
              <a:t>Receptor</a:t>
            </a:r>
            <a:endParaRPr lang="es-MX" sz="2400" dirty="0"/>
          </a:p>
          <a:p>
            <a:pPr marL="0" lvl="0" indent="0">
              <a:buNone/>
            </a:pPr>
            <a:r>
              <a:rPr lang="es-MX" sz="2400" dirty="0"/>
              <a:t>4. Contexto</a:t>
            </a:r>
          </a:p>
          <a:p>
            <a:pPr marL="0" lvl="0" indent="0">
              <a:buNone/>
            </a:pPr>
            <a:r>
              <a:rPr lang="es-MX" sz="2400" dirty="0"/>
              <a:t>5. Canal</a:t>
            </a:r>
          </a:p>
          <a:p>
            <a:pPr marL="0" lvl="0" indent="0">
              <a:buNone/>
            </a:pPr>
            <a:r>
              <a:rPr lang="es-MX" sz="2400" dirty="0"/>
              <a:t>6. Código </a:t>
            </a:r>
          </a:p>
          <a:p>
            <a:pPr marL="0" lvl="0" indent="0">
              <a:buNone/>
            </a:pPr>
            <a:endParaRPr lang="es-MX" b="1" dirty="0"/>
          </a:p>
          <a:p>
            <a:pPr marL="0" lv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180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del tema: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Aplica los elementos del proceso de comunicación para apreciar su importancia en situaciones de la vida familiar y académica.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127597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6997" y="613093"/>
            <a:ext cx="8911687" cy="1733500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/>
              <a:t>Expresión oral y escrita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Módulo I. La </a:t>
            </a:r>
            <a:r>
              <a:rPr lang="es-MX" sz="2800" dirty="0" smtClean="0"/>
              <a:t>lengua</a:t>
            </a:r>
            <a:br>
              <a:rPr lang="es-MX" sz="2800" dirty="0" smtClean="0"/>
            </a:br>
            <a:r>
              <a:rPr lang="es-MX" sz="2800" dirty="0" smtClean="0"/>
              <a:t>Tema: Elementos del proceso de la comunicación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86997" y="2805629"/>
            <a:ext cx="8915400" cy="34041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sz="2400" b="1" dirty="0" smtClean="0"/>
              <a:t>Competencias Disciplinares:</a:t>
            </a:r>
          </a:p>
          <a:p>
            <a:pPr marL="0" indent="0">
              <a:buNone/>
            </a:pPr>
            <a:endParaRPr lang="es-MX" sz="2400" b="1" dirty="0" smtClean="0"/>
          </a:p>
          <a:p>
            <a:pPr marL="0" indent="0" algn="just">
              <a:buNone/>
            </a:pPr>
            <a:r>
              <a:rPr lang="es-MX" sz="2400" i="1" dirty="0" smtClean="0"/>
              <a:t>Comunicación </a:t>
            </a:r>
            <a:r>
              <a:rPr lang="es-MX" sz="2400" i="1" dirty="0"/>
              <a:t>Básica </a:t>
            </a:r>
          </a:p>
          <a:p>
            <a:pPr marL="0" indent="0" algn="just">
              <a:buNone/>
            </a:pPr>
            <a:r>
              <a:rPr lang="es-MX" sz="2400" i="1" dirty="0"/>
              <a:t>4. Produce textos con base en el uso normativo de la lengua, considerando la intención comunicativa. </a:t>
            </a:r>
          </a:p>
          <a:p>
            <a:pPr marL="0" indent="0" algn="just">
              <a:buNone/>
            </a:pPr>
            <a:r>
              <a:rPr lang="es-MX" sz="2400" i="1" dirty="0"/>
              <a:t>8. Valora el pensamiento lógico en el proceso comunicativo en su vida cotidiana y académica. </a:t>
            </a:r>
          </a:p>
          <a:p>
            <a:pPr marL="0" indent="0" algn="just">
              <a:buNone/>
            </a:pPr>
            <a:r>
              <a:rPr lang="es-MX" sz="2400" i="1" dirty="0"/>
              <a:t>12. Utiliza las tecnologías de la información y comunicación para investigar, resolver problemas, producir materiales y transmitir información. 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2395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6997" y="613093"/>
            <a:ext cx="8911687" cy="1733500"/>
          </a:xfrm>
        </p:spPr>
        <p:txBody>
          <a:bodyPr>
            <a:noAutofit/>
          </a:bodyPr>
          <a:lstStyle/>
          <a:p>
            <a:pPr algn="ctr"/>
            <a:r>
              <a:rPr lang="es-MX" sz="2800" dirty="0"/>
              <a:t>Expresión oral y escrita</a:t>
            </a:r>
            <a:br>
              <a:rPr lang="es-MX" sz="2800" dirty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>Módulo I. La lengua</a:t>
            </a:r>
            <a:br>
              <a:rPr lang="es-MX" sz="2800" dirty="0"/>
            </a:br>
            <a:r>
              <a:rPr lang="es-MX" sz="2800" dirty="0"/>
              <a:t>Tema: Elementos del proceso de la comunicación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86997" y="2805629"/>
            <a:ext cx="8915400" cy="34041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sz="2400" b="1" dirty="0" smtClean="0"/>
              <a:t>Competencias Genéricas:</a:t>
            </a:r>
          </a:p>
          <a:p>
            <a:pPr marL="0" indent="0">
              <a:buNone/>
            </a:pPr>
            <a:endParaRPr lang="es-MX" sz="2400" b="1" dirty="0" smtClean="0"/>
          </a:p>
          <a:p>
            <a:pPr marL="0" indent="0" algn="just">
              <a:buNone/>
            </a:pPr>
            <a:r>
              <a:rPr lang="es-MX" sz="2400" i="1" dirty="0"/>
              <a:t>4. Escucha, interpreta y emite mensajes pertinentes en distintos contextos mediante la utilización de medios, códigos y herramientas apropiados. </a:t>
            </a:r>
          </a:p>
          <a:p>
            <a:pPr marL="0" indent="0" algn="just">
              <a:buNone/>
            </a:pPr>
            <a:r>
              <a:rPr lang="es-MX" sz="2400" i="1" dirty="0" smtClean="0"/>
              <a:t>	4.1 </a:t>
            </a:r>
            <a:r>
              <a:rPr lang="es-MX" sz="2400" i="1" dirty="0"/>
              <a:t>Expresa ideas y conceptos mediante representaciones lingüísticas, matemáticas o gráficas. </a:t>
            </a:r>
          </a:p>
          <a:p>
            <a:pPr marL="0" indent="0" algn="just">
              <a:buNone/>
            </a:pPr>
            <a:r>
              <a:rPr lang="es-MX" sz="2400" i="1" dirty="0" smtClean="0"/>
              <a:t>	4.5 </a:t>
            </a:r>
            <a:r>
              <a:rPr lang="es-MX" sz="2400" i="1" dirty="0"/>
              <a:t>Maneja las tecnologías de la información y la comunicación para obtener información y expresar ideas </a:t>
            </a:r>
          </a:p>
          <a:p>
            <a:pPr marL="0" indent="0" algn="just">
              <a:buNone/>
            </a:pPr>
            <a:r>
              <a:rPr lang="es-MX" sz="2400" i="1" dirty="0" smtClean="0"/>
              <a:t>8</a:t>
            </a:r>
            <a:r>
              <a:rPr lang="es-MX" sz="2400" i="1" dirty="0"/>
              <a:t>. Participa y colabora de manera efectiva en equipos diversos. </a:t>
            </a:r>
          </a:p>
          <a:p>
            <a:pPr marL="0" indent="0" algn="just">
              <a:buNone/>
            </a:pPr>
            <a:r>
              <a:rPr lang="es-MX" sz="2400" i="1" dirty="0" smtClean="0"/>
              <a:t>	8.2 </a:t>
            </a:r>
            <a:r>
              <a:rPr lang="es-MX" sz="2400" i="1" dirty="0"/>
              <a:t>Aporta puntos de vista con apertura y considera los de otras personas de manera reflexiva.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955492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744</TotalTime>
  <Words>1149</Words>
  <Application>Microsoft Office PowerPoint</Application>
  <PresentationFormat>Panorámica</PresentationFormat>
  <Paragraphs>160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0" baseType="lpstr">
      <vt:lpstr>Arial</vt:lpstr>
      <vt:lpstr>Century Gothic</vt:lpstr>
      <vt:lpstr>Helvetica</vt:lpstr>
      <vt:lpstr>Helvetica Light</vt:lpstr>
      <vt:lpstr>Wingdings</vt:lpstr>
      <vt:lpstr>Wingdings 2</vt:lpstr>
      <vt:lpstr>Wingdings 3</vt:lpstr>
      <vt:lpstr>Espiral</vt:lpstr>
      <vt:lpstr>Universidad Autónoma del Estado de México Plantel “Dr. Ángel Ma. Garibay Kintana” de la Escuela Preparatoria  Expresión oral y escrita Primer semestre  Módulo I. La lengua: Elementos del proceso de la comunicación. Funciones del lenguaje.  M. en Hum. Guadalupe Isela Garrido Vargas</vt:lpstr>
      <vt:lpstr>Justificación académica</vt:lpstr>
      <vt:lpstr>Guía de uso</vt:lpstr>
      <vt:lpstr>Expresión oral y escrita  Módulo I. La lengua </vt:lpstr>
      <vt:lpstr>Contenido Temático</vt:lpstr>
      <vt:lpstr>Tema 1.  Elementos del proceso de la comunicación.</vt:lpstr>
      <vt:lpstr>Propósito del tema:</vt:lpstr>
      <vt:lpstr>Expresión oral y escrita  Módulo I. La lengua Tema: Elementos del proceso de la comunicación </vt:lpstr>
      <vt:lpstr>Expresión oral y escrita  Módulo I. La lengua Tema: Elementos del proceso de la comunicación</vt:lpstr>
      <vt:lpstr>Proceso de la comunicación</vt:lpstr>
      <vt:lpstr>Los elementos del proceso de la comunicación</vt:lpstr>
      <vt:lpstr>Circuito de la comunicación</vt:lpstr>
      <vt:lpstr>Emisor o codificador: </vt:lpstr>
      <vt:lpstr>Mensaje: </vt:lpstr>
      <vt:lpstr>Receptor o decodificador</vt:lpstr>
      <vt:lpstr>Contexto o referente: </vt:lpstr>
      <vt:lpstr>Canal: </vt:lpstr>
      <vt:lpstr>Código:</vt:lpstr>
      <vt:lpstr>Presentación de PowerPoint</vt:lpstr>
      <vt:lpstr>Tema 2.  Funciones del lenguaje.</vt:lpstr>
      <vt:lpstr>Propósito del tema:</vt:lpstr>
      <vt:lpstr>Expresión oral y escrita  Módulo I. La lengua Tema: Funciones de la lengua</vt:lpstr>
      <vt:lpstr>Expresión oral y escrita  Módulo I. La lengua Tema: Funciones de la lengua</vt:lpstr>
      <vt:lpstr>Función Referencial o informativa</vt:lpstr>
      <vt:lpstr>Función  Emotiva</vt:lpstr>
      <vt:lpstr>Función Apelativa</vt:lpstr>
      <vt:lpstr>Fática o de contacto</vt:lpstr>
      <vt:lpstr>Función Metalingüística</vt:lpstr>
      <vt:lpstr>Presentación de PowerPoint</vt:lpstr>
      <vt:lpstr>Poética</vt:lpstr>
      <vt:lpstr>Referencias: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Lenguaje y comunicación II 3º. 11</dc:title>
  <dc:creator>xxx</dc:creator>
  <cp:lastModifiedBy>xxx</cp:lastModifiedBy>
  <cp:revision>67</cp:revision>
  <dcterms:created xsi:type="dcterms:W3CDTF">2016-08-03T02:31:20Z</dcterms:created>
  <dcterms:modified xsi:type="dcterms:W3CDTF">2016-10-13T06:49:32Z</dcterms:modified>
</cp:coreProperties>
</file>