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304" r:id="rId2"/>
    <p:sldId id="305" r:id="rId3"/>
    <p:sldId id="306" r:id="rId4"/>
    <p:sldId id="307" r:id="rId5"/>
    <p:sldId id="257" r:id="rId6"/>
    <p:sldId id="273" r:id="rId7"/>
    <p:sldId id="316" r:id="rId8"/>
    <p:sldId id="317" r:id="rId9"/>
    <p:sldId id="274" r:id="rId10"/>
    <p:sldId id="275" r:id="rId11"/>
    <p:sldId id="276" r:id="rId12"/>
    <p:sldId id="277" r:id="rId13"/>
    <p:sldId id="278" r:id="rId14"/>
    <p:sldId id="279" r:id="rId15"/>
    <p:sldId id="280" r:id="rId16"/>
    <p:sldId id="281" r:id="rId17"/>
    <p:sldId id="282" r:id="rId18"/>
    <p:sldId id="283" r:id="rId19"/>
    <p:sldId id="284" r:id="rId20"/>
    <p:sldId id="285" r:id="rId21"/>
    <p:sldId id="286" r:id="rId22"/>
    <p:sldId id="287" r:id="rId23"/>
    <p:sldId id="288" r:id="rId24"/>
    <p:sldId id="289" r:id="rId25"/>
    <p:sldId id="290" r:id="rId26"/>
    <p:sldId id="291" r:id="rId27"/>
    <p:sldId id="292" r:id="rId28"/>
    <p:sldId id="295" r:id="rId29"/>
    <p:sldId id="296" r:id="rId30"/>
    <p:sldId id="294" r:id="rId31"/>
    <p:sldId id="297" r:id="rId32"/>
    <p:sldId id="298" r:id="rId33"/>
    <p:sldId id="300" r:id="rId34"/>
    <p:sldId id="302" r:id="rId35"/>
    <p:sldId id="308" r:id="rId36"/>
    <p:sldId id="303" r:id="rId37"/>
    <p:sldId id="309" r:id="rId38"/>
    <p:sldId id="310" r:id="rId39"/>
    <p:sldId id="312" r:id="rId40"/>
    <p:sldId id="311" r:id="rId41"/>
    <p:sldId id="318" r:id="rId42"/>
    <p:sldId id="314" r:id="rId43"/>
    <p:sldId id="315" r:id="rId44"/>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Grid="0">
      <p:cViewPr varScale="1">
        <p:scale>
          <a:sx n="68" d="100"/>
          <a:sy n="68" d="100"/>
        </p:scale>
        <p:origin x="-798" y="-9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1"/>
      </p:bgRef>
    </p:bg>
    <p:spTree>
      <p:nvGrpSpPr>
        <p:cNvPr id="1" name=""/>
        <p:cNvGrpSpPr/>
        <p:nvPr/>
      </p:nvGrpSpPr>
      <p:grpSpPr>
        <a:xfrm>
          <a:off x="0" y="0"/>
          <a:ext cx="0" cy="0"/>
          <a:chOff x="0" y="0"/>
          <a:chExt cx="0" cy="0"/>
        </a:xfrm>
      </p:grpSpPr>
      <p:sp>
        <p:nvSpPr>
          <p:cNvPr id="8" name="7 Título"/>
          <p:cNvSpPr>
            <a:spLocks noGrp="1"/>
          </p:cNvSpPr>
          <p:nvPr>
            <p:ph type="ctrTitle"/>
          </p:nvPr>
        </p:nvSpPr>
        <p:spPr>
          <a:xfrm>
            <a:off x="3048000" y="3124200"/>
            <a:ext cx="82296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3048000" y="5003322"/>
            <a:ext cx="82296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10733828" y="1110597"/>
            <a:ext cx="2286000" cy="508000"/>
          </a:xfrm>
        </p:spPr>
        <p:txBody>
          <a:bodyPr/>
          <a:lstStyle/>
          <a:p>
            <a:fld id="{2DC09525-99D7-4D97-AF3A-C4EA77B579FF}" type="datetimeFigureOut">
              <a:rPr lang="es-MX" smtClean="0"/>
              <a:pPr/>
              <a:t>12/10/2016</a:t>
            </a:fld>
            <a:endParaRPr lang="es-MX"/>
          </a:p>
        </p:txBody>
      </p:sp>
      <p:sp>
        <p:nvSpPr>
          <p:cNvPr id="17" name="16 Marcador de pie de página"/>
          <p:cNvSpPr>
            <a:spLocks noGrp="1"/>
          </p:cNvSpPr>
          <p:nvPr>
            <p:ph type="ftr" sz="quarter" idx="11"/>
          </p:nvPr>
        </p:nvSpPr>
        <p:spPr bwMode="auto">
          <a:xfrm rot="5400000">
            <a:off x="10045959" y="4117661"/>
            <a:ext cx="3657600" cy="512064"/>
          </a:xfrm>
        </p:spPr>
        <p:txBody>
          <a:bodyPr/>
          <a:lstStyle/>
          <a:p>
            <a:endParaRPr lang="es-MX"/>
          </a:p>
        </p:txBody>
      </p:sp>
      <p:sp>
        <p:nvSpPr>
          <p:cNvPr id="10" name="9 Rectángulo"/>
          <p:cNvSpPr/>
          <p:nvPr/>
        </p:nvSpPr>
        <p:spPr bwMode="auto">
          <a:xfrm>
            <a:off x="508000" y="0"/>
            <a:ext cx="8128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368448" y="0"/>
            <a:ext cx="139552"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1320800" y="0"/>
            <a:ext cx="242496"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521760" y="0"/>
            <a:ext cx="30704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41792"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12192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1138816"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2302187"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4224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1215180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625600" y="0"/>
            <a:ext cx="1016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812800" y="3429000"/>
            <a:ext cx="17272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746176" y="4866752"/>
            <a:ext cx="855232"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454773" y="5500632"/>
            <a:ext cx="18288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2218944" y="5788152"/>
            <a:ext cx="36576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2540000" y="4495800"/>
            <a:ext cx="48768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767392" y="4928702"/>
            <a:ext cx="812800" cy="517524"/>
          </a:xfrm>
        </p:spPr>
        <p:txBody>
          <a:bodyPr/>
          <a:lstStyle/>
          <a:p>
            <a:fld id="{B1D46ABC-8DFC-4AA3-8D37-7A4FC52027F4}"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2DC09525-99D7-4D97-AF3A-C4EA77B579FF}" type="datetimeFigureOut">
              <a:rPr lang="es-MX" smtClean="0"/>
              <a:pPr/>
              <a:t>12/10/2016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1D46ABC-8DFC-4AA3-8D37-7A4FC52027F4}"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4640"/>
            <a:ext cx="22352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609600" y="274639"/>
            <a:ext cx="80264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2DC09525-99D7-4D97-AF3A-C4EA77B579FF}" type="datetimeFigureOut">
              <a:rPr lang="es-MX" smtClean="0"/>
              <a:pPr/>
              <a:t>12/10/2016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1D46ABC-8DFC-4AA3-8D37-7A4FC52027F4}"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609600" y="1600200"/>
            <a:ext cx="99568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2DC09525-99D7-4D97-AF3A-C4EA77B579FF}" type="datetimeFigureOut">
              <a:rPr lang="es-MX" smtClean="0"/>
              <a:pPr/>
              <a:t>12/10/2016</a:t>
            </a:fld>
            <a:endParaRPr lang="es-MX"/>
          </a:p>
        </p:txBody>
      </p:sp>
      <p:sp>
        <p:nvSpPr>
          <p:cNvPr id="9" name="8 Marcador de número de diapositiva"/>
          <p:cNvSpPr>
            <a:spLocks noGrp="1"/>
          </p:cNvSpPr>
          <p:nvPr>
            <p:ph type="sldNum" sz="quarter" idx="15"/>
          </p:nvPr>
        </p:nvSpPr>
        <p:spPr/>
        <p:txBody>
          <a:bodyPr rtlCol="0"/>
          <a:lstStyle/>
          <a:p>
            <a:fld id="{B1D46ABC-8DFC-4AA3-8D37-7A4FC52027F4}" type="slidenum">
              <a:rPr lang="es-MX" smtClean="0"/>
              <a:pPr/>
              <a:t>‹Nº›</a:t>
            </a:fld>
            <a:endParaRPr lang="es-MX"/>
          </a:p>
        </p:txBody>
      </p:sp>
      <p:sp>
        <p:nvSpPr>
          <p:cNvPr id="10" name="9 Marcador de pie de página"/>
          <p:cNvSpPr>
            <a:spLocks noGrp="1"/>
          </p:cNvSpPr>
          <p:nvPr>
            <p:ph type="ftr" sz="quarter" idx="16"/>
          </p:nvPr>
        </p:nvSpPr>
        <p:spPr/>
        <p:txBody>
          <a:bodyPr rtlCol="0"/>
          <a:lstStyle/>
          <a:p>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3048000" y="2895600"/>
            <a:ext cx="82296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048000" y="5010150"/>
            <a:ext cx="82296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10732008" y="1106932"/>
            <a:ext cx="2286000" cy="508000"/>
          </a:xfrm>
        </p:spPr>
        <p:txBody>
          <a:bodyPr/>
          <a:lstStyle/>
          <a:p>
            <a:fld id="{2DC09525-99D7-4D97-AF3A-C4EA77B579FF}" type="datetimeFigureOut">
              <a:rPr lang="es-MX" smtClean="0"/>
              <a:pPr/>
              <a:t>12/10/2016</a:t>
            </a:fld>
            <a:endParaRPr lang="es-MX"/>
          </a:p>
        </p:txBody>
      </p:sp>
      <p:sp>
        <p:nvSpPr>
          <p:cNvPr id="5" name="4 Marcador de pie de página"/>
          <p:cNvSpPr>
            <a:spLocks noGrp="1"/>
          </p:cNvSpPr>
          <p:nvPr>
            <p:ph type="ftr" sz="quarter" idx="11"/>
          </p:nvPr>
        </p:nvSpPr>
        <p:spPr bwMode="auto">
          <a:xfrm rot="5400000">
            <a:off x="10046208" y="4114800"/>
            <a:ext cx="3657600" cy="512064"/>
          </a:xfrm>
        </p:spPr>
        <p:txBody>
          <a:bodyPr/>
          <a:lstStyle/>
          <a:p>
            <a:endParaRPr lang="es-MX"/>
          </a:p>
        </p:txBody>
      </p:sp>
      <p:sp>
        <p:nvSpPr>
          <p:cNvPr id="9" name="8 Rectángulo"/>
          <p:cNvSpPr/>
          <p:nvPr/>
        </p:nvSpPr>
        <p:spPr bwMode="auto">
          <a:xfrm>
            <a:off x="508000" y="0"/>
            <a:ext cx="8128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368448" y="0"/>
            <a:ext cx="139552"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1320800" y="0"/>
            <a:ext cx="242496"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521760" y="0"/>
            <a:ext cx="30704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41792"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12192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138816"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2302187"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4224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625600" y="0"/>
            <a:ext cx="1016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812800" y="3429000"/>
            <a:ext cx="17272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766272" y="4866752"/>
            <a:ext cx="855232"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454773" y="5500632"/>
            <a:ext cx="18288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2218944" y="5791200"/>
            <a:ext cx="36576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2505387" y="4479888"/>
            <a:ext cx="48768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12130592"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787488" y="4928702"/>
            <a:ext cx="812800" cy="517524"/>
          </a:xfrm>
        </p:spPr>
        <p:txBody>
          <a:bodyPr/>
          <a:lstStyle/>
          <a:p>
            <a:fld id="{B1D46ABC-8DFC-4AA3-8D37-7A4FC52027F4}" type="slidenum">
              <a:rPr lang="es-MX" smtClean="0"/>
              <a:pPr/>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2DC09525-99D7-4D97-AF3A-C4EA77B579FF}" type="datetimeFigureOut">
              <a:rPr lang="es-MX" smtClean="0"/>
              <a:pPr/>
              <a:t>12/10/2016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B1D46ABC-8DFC-4AA3-8D37-7A4FC52027F4}" type="slidenum">
              <a:rPr lang="es-MX" smtClean="0"/>
              <a:pPr/>
              <a:t>‹Nº›</a:t>
            </a:fld>
            <a:endParaRPr lang="es-MX"/>
          </a:p>
        </p:txBody>
      </p:sp>
      <p:sp>
        <p:nvSpPr>
          <p:cNvPr id="9" name="8 Marcador de contenido"/>
          <p:cNvSpPr>
            <a:spLocks noGrp="1"/>
          </p:cNvSpPr>
          <p:nvPr>
            <p:ph sz="quarter" idx="1"/>
          </p:nvPr>
        </p:nvSpPr>
        <p:spPr>
          <a:xfrm>
            <a:off x="609600" y="1600200"/>
            <a:ext cx="48768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5693664" y="1600200"/>
            <a:ext cx="48768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3050"/>
            <a:ext cx="100584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2DC09525-99D7-4D97-AF3A-C4EA77B579FF}" type="datetimeFigureOut">
              <a:rPr lang="es-MX" smtClean="0"/>
              <a:pPr/>
              <a:t>12/10/2016</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B1D46ABC-8DFC-4AA3-8D37-7A4FC52027F4}" type="slidenum">
              <a:rPr lang="es-MX" smtClean="0"/>
              <a:pPr/>
              <a:t>‹Nº›</a:t>
            </a:fld>
            <a:endParaRPr lang="es-MX"/>
          </a:p>
        </p:txBody>
      </p:sp>
      <p:sp>
        <p:nvSpPr>
          <p:cNvPr id="11" name="10 Marcador de contenido"/>
          <p:cNvSpPr>
            <a:spLocks noGrp="1"/>
          </p:cNvSpPr>
          <p:nvPr>
            <p:ph sz="quarter" idx="2"/>
          </p:nvPr>
        </p:nvSpPr>
        <p:spPr>
          <a:xfrm>
            <a:off x="609600" y="2362200"/>
            <a:ext cx="48768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5829300" y="2362200"/>
            <a:ext cx="48768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609600" y="1569720"/>
            <a:ext cx="48768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5791200" y="1569720"/>
            <a:ext cx="48768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2DC09525-99D7-4D97-AF3A-C4EA77B579FF}" type="datetimeFigureOut">
              <a:rPr lang="es-MX" smtClean="0"/>
              <a:pPr/>
              <a:t>12/10/2016</a:t>
            </a:fld>
            <a:endParaRPr lang="es-MX"/>
          </a:p>
        </p:txBody>
      </p:sp>
      <p:sp>
        <p:nvSpPr>
          <p:cNvPr id="7" name="6 Marcador de número de diapositiva"/>
          <p:cNvSpPr>
            <a:spLocks noGrp="1"/>
          </p:cNvSpPr>
          <p:nvPr>
            <p:ph type="sldNum" sz="quarter" idx="11"/>
          </p:nvPr>
        </p:nvSpPr>
        <p:spPr/>
        <p:txBody>
          <a:bodyPr rtlCol="0"/>
          <a:lstStyle/>
          <a:p>
            <a:fld id="{B1D46ABC-8DFC-4AA3-8D37-7A4FC52027F4}" type="slidenum">
              <a:rPr lang="es-MX" smtClean="0"/>
              <a:pPr/>
              <a:t>‹Nº›</a:t>
            </a:fld>
            <a:endParaRPr lang="es-MX"/>
          </a:p>
        </p:txBody>
      </p:sp>
      <p:sp>
        <p:nvSpPr>
          <p:cNvPr id="8" name="7 Marcador de pie de página"/>
          <p:cNvSpPr>
            <a:spLocks noGrp="1"/>
          </p:cNvSpPr>
          <p:nvPr>
            <p:ph type="ftr" sz="quarter" idx="12"/>
          </p:nvPr>
        </p:nvSpPr>
        <p:spPr/>
        <p:txBody>
          <a:bodyPr rtlCol="0"/>
          <a:lstStyle/>
          <a:p>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DC09525-99D7-4D97-AF3A-C4EA77B579FF}" type="datetimeFigureOut">
              <a:rPr lang="es-MX" smtClean="0"/>
              <a:pPr/>
              <a:t>12/10/2016</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B1D46ABC-8DFC-4AA3-8D37-7A4FC52027F4}"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11684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5547360" y="3124200"/>
            <a:ext cx="6309360" cy="6096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9083040" y="274320"/>
            <a:ext cx="2036064"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83312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8256395"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119888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11785600" y="0"/>
            <a:ext cx="4064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18872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10875264" y="5715000"/>
            <a:ext cx="73152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406400" y="274320"/>
            <a:ext cx="75184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2DC09525-99D7-4D97-AF3A-C4EA77B579FF}" type="datetimeFigureOut">
              <a:rPr lang="es-MX" smtClean="0"/>
              <a:pPr/>
              <a:t>12/10/2016</a:t>
            </a:fld>
            <a:endParaRPr lang="es-MX"/>
          </a:p>
        </p:txBody>
      </p:sp>
      <p:sp>
        <p:nvSpPr>
          <p:cNvPr id="22" name="21 Marcador de número de diapositiva"/>
          <p:cNvSpPr>
            <a:spLocks noGrp="1"/>
          </p:cNvSpPr>
          <p:nvPr>
            <p:ph type="sldNum" sz="quarter" idx="15"/>
          </p:nvPr>
        </p:nvSpPr>
        <p:spPr/>
        <p:txBody>
          <a:bodyPr rtlCol="0"/>
          <a:lstStyle/>
          <a:p>
            <a:fld id="{B1D46ABC-8DFC-4AA3-8D37-7A4FC52027F4}" type="slidenum">
              <a:rPr lang="es-MX" smtClean="0"/>
              <a:pPr/>
              <a:t>‹Nº›</a:t>
            </a:fld>
            <a:endParaRPr lang="es-MX"/>
          </a:p>
        </p:txBody>
      </p:sp>
      <p:sp>
        <p:nvSpPr>
          <p:cNvPr id="23" name="22 Marcador de pie de página"/>
          <p:cNvSpPr>
            <a:spLocks noGrp="1"/>
          </p:cNvSpPr>
          <p:nvPr>
            <p:ph type="ftr" sz="quarter" idx="16"/>
          </p:nvPr>
        </p:nvSpPr>
        <p:spPr/>
        <p:txBody>
          <a:bodyPr rtlCol="0"/>
          <a:lstStyle/>
          <a:p>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11684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10875264" y="5715000"/>
            <a:ext cx="73152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5518404" y="3124200"/>
            <a:ext cx="6309360" cy="6096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82296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9021064" y="264795"/>
            <a:ext cx="2032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119888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11785600" y="0"/>
            <a:ext cx="4064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118872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83312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8256395"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2DC09525-99D7-4D97-AF3A-C4EA77B579FF}" type="datetimeFigureOut">
              <a:rPr lang="es-MX" smtClean="0"/>
              <a:pPr/>
              <a:t>12/10/2016</a:t>
            </a:fld>
            <a:endParaRPr lang="es-MX"/>
          </a:p>
        </p:txBody>
      </p:sp>
      <p:sp>
        <p:nvSpPr>
          <p:cNvPr id="18" name="17 Marcador de número de diapositiva"/>
          <p:cNvSpPr>
            <a:spLocks noGrp="1"/>
          </p:cNvSpPr>
          <p:nvPr>
            <p:ph type="sldNum" sz="quarter" idx="11"/>
          </p:nvPr>
        </p:nvSpPr>
        <p:spPr/>
        <p:txBody>
          <a:bodyPr rtlCol="0"/>
          <a:lstStyle/>
          <a:p>
            <a:fld id="{B1D46ABC-8DFC-4AA3-8D37-7A4FC52027F4}" type="slidenum">
              <a:rPr lang="es-MX" smtClean="0"/>
              <a:pPr/>
              <a:t>‹Nº›</a:t>
            </a:fld>
            <a:endParaRPr lang="es-MX"/>
          </a:p>
        </p:txBody>
      </p:sp>
      <p:sp>
        <p:nvSpPr>
          <p:cNvPr id="21" name="20 Marcador de pie de página"/>
          <p:cNvSpPr>
            <a:spLocks noGrp="1"/>
          </p:cNvSpPr>
          <p:nvPr>
            <p:ph type="ftr" sz="quarter" idx="12"/>
          </p:nvPr>
        </p:nvSpPr>
        <p:spPr/>
        <p:txBody>
          <a:bodyPr rtlCol="0"/>
          <a:lstStyle/>
          <a:p>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11684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609600" y="274638"/>
            <a:ext cx="99568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609600" y="1600200"/>
            <a:ext cx="99568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10454640" y="1017843"/>
            <a:ext cx="2011680" cy="512064"/>
          </a:xfrm>
          <a:prstGeom prst="rect">
            <a:avLst/>
          </a:prstGeom>
        </p:spPr>
        <p:txBody>
          <a:bodyPr vert="horz" anchor="ctr" anchorCtr="0"/>
          <a:lstStyle>
            <a:lvl1pPr algn="r" eaLnBrk="1" latinLnBrk="0" hangingPunct="1">
              <a:defRPr kumimoji="0" sz="1200">
                <a:solidFill>
                  <a:schemeClr val="tx2"/>
                </a:solidFill>
              </a:defRPr>
            </a:lvl1pPr>
          </a:lstStyle>
          <a:p>
            <a:fld id="{2DC09525-99D7-4D97-AF3A-C4EA77B579FF}" type="datetimeFigureOut">
              <a:rPr lang="es-MX" smtClean="0"/>
              <a:pPr/>
              <a:t>12/10/2016</a:t>
            </a:fld>
            <a:endParaRPr lang="es-MX"/>
          </a:p>
        </p:txBody>
      </p:sp>
      <p:sp>
        <p:nvSpPr>
          <p:cNvPr id="3" name="2 Marcador de pie de página"/>
          <p:cNvSpPr>
            <a:spLocks noGrp="1"/>
          </p:cNvSpPr>
          <p:nvPr>
            <p:ph type="ftr" sz="quarter" idx="3"/>
          </p:nvPr>
        </p:nvSpPr>
        <p:spPr>
          <a:xfrm rot="5400000">
            <a:off x="9853648" y="3676280"/>
            <a:ext cx="3200400" cy="487680"/>
          </a:xfrm>
          <a:prstGeom prst="rect">
            <a:avLst/>
          </a:prstGeom>
        </p:spPr>
        <p:txBody>
          <a:bodyPr vert="horz" anchor="ctr" anchorCtr="0"/>
          <a:lstStyle>
            <a:lvl1pPr algn="l" eaLnBrk="1" latinLnBrk="0" hangingPunct="1">
              <a:defRPr kumimoji="0" sz="1200">
                <a:solidFill>
                  <a:schemeClr val="tx2"/>
                </a:solidFill>
              </a:defRPr>
            </a:lvl1pPr>
          </a:lstStyle>
          <a:p>
            <a:endParaRPr lang="es-MX"/>
          </a:p>
        </p:txBody>
      </p:sp>
      <p:sp>
        <p:nvSpPr>
          <p:cNvPr id="7" name="6 Conector recto"/>
          <p:cNvSpPr>
            <a:spLocks noChangeShapeType="1"/>
          </p:cNvSpPr>
          <p:nvPr/>
        </p:nvSpPr>
        <p:spPr bwMode="auto">
          <a:xfrm>
            <a:off x="1016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119888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11785600" y="0"/>
            <a:ext cx="4064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18872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10875264" y="5715000"/>
            <a:ext cx="73152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10838688" y="5734050"/>
            <a:ext cx="812800" cy="521208"/>
          </a:xfrm>
          <a:prstGeom prst="rect">
            <a:avLst/>
          </a:prstGeom>
        </p:spPr>
        <p:txBody>
          <a:bodyPr vert="horz" anchor="ctr"/>
          <a:lstStyle>
            <a:lvl1pPr algn="ctr" eaLnBrk="1" latinLnBrk="0" hangingPunct="1">
              <a:defRPr kumimoji="0" sz="1400" b="1">
                <a:solidFill>
                  <a:srgbClr val="FFFFFF"/>
                </a:solidFill>
              </a:defRPr>
            </a:lvl1pPr>
          </a:lstStyle>
          <a:p>
            <a:fld id="{B1D46ABC-8DFC-4AA3-8D37-7A4FC52027F4}"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www.poemas-del-alma.com/poema-1.htm"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personales.mundivia.es/llera/cuentos/blancanieves" TargetMode="External"/><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hyperlink" Target="http://www.youtube.com/watch?v=uYf6Ulfh8qU"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550757" y="624109"/>
            <a:ext cx="9653778" cy="5732623"/>
          </a:xfrm>
        </p:spPr>
        <p:txBody>
          <a:bodyPr>
            <a:normAutofit/>
          </a:bodyPr>
          <a:lstStyle/>
          <a:p>
            <a:pPr algn="ctr"/>
            <a:r>
              <a:rPr lang="es-MX" sz="2800" dirty="0" smtClean="0"/>
              <a:t>Universidad Autónoma del Estado de México</a:t>
            </a:r>
            <a:br>
              <a:rPr lang="es-MX" sz="2800" dirty="0" smtClean="0"/>
            </a:br>
            <a:r>
              <a:rPr lang="es-MX" sz="2800" dirty="0" smtClean="0"/>
              <a:t>Plantel “Dr. Ángel Ma. Garibay Kintana”</a:t>
            </a:r>
            <a:br>
              <a:rPr lang="es-MX" sz="2800" dirty="0" smtClean="0"/>
            </a:br>
            <a:r>
              <a:rPr lang="es-MX" sz="2800" dirty="0" smtClean="0"/>
              <a:t>de la Escuela Preparatoria</a:t>
            </a:r>
            <a:r>
              <a:rPr lang="es-MX" sz="3200" dirty="0" smtClean="0"/>
              <a:t/>
            </a:r>
            <a:br>
              <a:rPr lang="es-MX" sz="3200" dirty="0" smtClean="0"/>
            </a:br>
            <a:r>
              <a:rPr lang="es-MX" dirty="0" smtClean="0"/>
              <a:t/>
            </a:r>
            <a:br>
              <a:rPr lang="es-MX" dirty="0" smtClean="0"/>
            </a:br>
            <a:r>
              <a:rPr lang="es-MX" b="1" dirty="0" smtClean="0"/>
              <a:t>Lenguaje y comunicación II</a:t>
            </a:r>
            <a:br>
              <a:rPr lang="es-MX" b="1" dirty="0" smtClean="0"/>
            </a:br>
            <a:r>
              <a:rPr lang="es-MX" b="1" dirty="0" smtClean="0"/>
              <a:t>Tercer semestre</a:t>
            </a:r>
            <a:br>
              <a:rPr lang="es-MX" b="1" dirty="0" smtClean="0"/>
            </a:br>
            <a:r>
              <a:rPr lang="es-MX" b="1" dirty="0" smtClean="0"/>
              <a:t/>
            </a:r>
            <a:br>
              <a:rPr lang="es-MX" b="1" dirty="0" smtClean="0"/>
            </a:br>
            <a:r>
              <a:rPr lang="es-MX" sz="3100" b="1" dirty="0" smtClean="0"/>
              <a:t>Módulo II. Tipos de textos:</a:t>
            </a:r>
            <a:br>
              <a:rPr lang="es-MX" sz="3100" b="1" dirty="0" smtClean="0"/>
            </a:br>
            <a:r>
              <a:rPr lang="es-MX" sz="3100" b="1" dirty="0" smtClean="0"/>
              <a:t>Textos continuos</a:t>
            </a:r>
            <a:r>
              <a:rPr lang="es-MX" sz="3100" b="1" dirty="0"/>
              <a:t/>
            </a:r>
            <a:br>
              <a:rPr lang="es-MX" sz="3100" b="1" dirty="0"/>
            </a:br>
            <a:r>
              <a:rPr lang="es-MX" b="1" dirty="0"/>
              <a:t/>
            </a:r>
            <a:br>
              <a:rPr lang="es-MX" b="1" dirty="0"/>
            </a:br>
            <a:r>
              <a:rPr lang="es-MX" sz="2800" b="1" dirty="0" smtClean="0"/>
              <a:t>M. en </a:t>
            </a:r>
            <a:r>
              <a:rPr lang="es-MX" sz="2800" b="1" dirty="0" err="1" smtClean="0"/>
              <a:t>Hum</a:t>
            </a:r>
            <a:r>
              <a:rPr lang="es-MX" sz="2800" b="1" dirty="0" smtClean="0"/>
              <a:t>. Guadalupe Isela Garrido Vargas</a:t>
            </a:r>
            <a:endParaRPr lang="es-MX" b="1" dirty="0"/>
          </a:p>
        </p:txBody>
      </p:sp>
      <p:pic>
        <p:nvPicPr>
          <p:cNvPr id="3" name="Imagen 2"/>
          <p:cNvPicPr>
            <a:picLocks noChangeAspect="1"/>
          </p:cNvPicPr>
          <p:nvPr/>
        </p:nvPicPr>
        <p:blipFill>
          <a:blip r:embed="rId2"/>
          <a:stretch>
            <a:fillRect/>
          </a:stretch>
        </p:blipFill>
        <p:spPr>
          <a:xfrm>
            <a:off x="757984" y="624109"/>
            <a:ext cx="1585546" cy="1380961"/>
          </a:xfrm>
          <a:prstGeom prst="rect">
            <a:avLst/>
          </a:prstGeom>
        </p:spPr>
      </p:pic>
      <p:pic>
        <p:nvPicPr>
          <p:cNvPr id="7" name="Imagen 6"/>
          <p:cNvPicPr>
            <a:picLocks noChangeAspect="1"/>
          </p:cNvPicPr>
          <p:nvPr/>
        </p:nvPicPr>
        <p:blipFill>
          <a:blip r:embed="rId3"/>
          <a:stretch>
            <a:fillRect/>
          </a:stretch>
        </p:blipFill>
        <p:spPr>
          <a:xfrm>
            <a:off x="10421617" y="709545"/>
            <a:ext cx="1521760" cy="1108238"/>
          </a:xfrm>
          <a:prstGeom prst="rect">
            <a:avLst/>
          </a:prstGeom>
        </p:spPr>
      </p:pic>
    </p:spTree>
    <p:extLst>
      <p:ext uri="{BB962C8B-B14F-4D97-AF65-F5344CB8AC3E}">
        <p14:creationId xmlns="" xmlns:p14="http://schemas.microsoft.com/office/powerpoint/2010/main" val="6746278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2279576" y="1484784"/>
            <a:ext cx="7848872" cy="4896544"/>
          </a:xfrm>
          <a:prstGeom prst="rect">
            <a:avLst/>
          </a:prstGeom>
        </p:spPr>
        <p:txBody>
          <a:bodyPr/>
          <a:lstStyle/>
          <a:p>
            <a:pPr marL="45720" indent="0">
              <a:buNone/>
            </a:pPr>
            <a:endParaRPr lang="es-ES" sz="2800" dirty="0"/>
          </a:p>
          <a:p>
            <a:endParaRPr lang="es-ES" sz="2800" dirty="0"/>
          </a:p>
          <a:p>
            <a:endParaRPr lang="es-ES" sz="2800" dirty="0"/>
          </a:p>
          <a:p>
            <a:endParaRPr lang="es-ES" dirty="0" smtClean="0"/>
          </a:p>
          <a:p>
            <a:endParaRPr lang="es-ES" dirty="0" smtClean="0"/>
          </a:p>
          <a:p>
            <a:endParaRPr lang="es-ES" dirty="0" smtClean="0"/>
          </a:p>
        </p:txBody>
      </p:sp>
      <p:sp>
        <p:nvSpPr>
          <p:cNvPr id="5" name="2 Marcador de contenido"/>
          <p:cNvSpPr txBox="1">
            <a:spLocks/>
          </p:cNvSpPr>
          <p:nvPr/>
        </p:nvSpPr>
        <p:spPr>
          <a:xfrm>
            <a:off x="2207568" y="1602322"/>
            <a:ext cx="7848872" cy="4896544"/>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a:buFont typeface="Wingdings" pitchFamily="2" charset="2"/>
              <a:buChar char="Ø"/>
            </a:pPr>
            <a:r>
              <a:rPr lang="es-ES" sz="2800" dirty="0"/>
              <a:t>Concepto: </a:t>
            </a:r>
          </a:p>
          <a:p>
            <a:pPr marL="45720" indent="0">
              <a:buNone/>
            </a:pPr>
            <a:r>
              <a:rPr lang="es-ES" sz="2800" dirty="0"/>
              <a:t>Contar o relatar un hecho real o ficticio, historias, biografías o procesos.</a:t>
            </a:r>
          </a:p>
          <a:p>
            <a:pPr marL="45720" indent="0">
              <a:buNone/>
            </a:pPr>
            <a:endParaRPr lang="es-ES" sz="2800" dirty="0"/>
          </a:p>
          <a:p>
            <a:pPr>
              <a:buFont typeface="Wingdings" pitchFamily="2" charset="2"/>
              <a:buChar char="Ø"/>
            </a:pPr>
            <a:r>
              <a:rPr lang="es-ES" sz="2800" dirty="0"/>
              <a:t>Características:</a:t>
            </a:r>
          </a:p>
          <a:p>
            <a:pPr>
              <a:buFont typeface="Wingdings" pitchFamily="2" charset="2"/>
              <a:buChar char="ü"/>
            </a:pPr>
            <a:r>
              <a:rPr lang="es-ES" sz="2800" dirty="0"/>
              <a:t>Textos orales o escritos.</a:t>
            </a:r>
          </a:p>
          <a:p>
            <a:pPr>
              <a:buFont typeface="Wingdings" pitchFamily="2" charset="2"/>
              <a:buChar char="ü"/>
            </a:pPr>
            <a:r>
              <a:rPr lang="es-ES" sz="2800" dirty="0"/>
              <a:t>Orden cronológico.</a:t>
            </a:r>
          </a:p>
          <a:p>
            <a:pPr>
              <a:buFont typeface="Wingdings" pitchFamily="2" charset="2"/>
              <a:buChar char="ü"/>
            </a:pPr>
            <a:r>
              <a:rPr lang="es-ES" sz="2800" dirty="0"/>
              <a:t>Presentación, desarrollo y desenlace.</a:t>
            </a:r>
          </a:p>
          <a:p>
            <a:pPr marL="45720" indent="0">
              <a:buNone/>
            </a:pPr>
            <a:endParaRPr lang="es-ES" sz="2800" dirty="0"/>
          </a:p>
          <a:p>
            <a:endParaRPr lang="es-ES" sz="2800" dirty="0"/>
          </a:p>
          <a:p>
            <a:endParaRPr lang="es-ES" sz="2800" dirty="0"/>
          </a:p>
          <a:p>
            <a:endParaRPr lang="es-ES" dirty="0"/>
          </a:p>
        </p:txBody>
      </p:sp>
    </p:spTree>
    <p:extLst>
      <p:ext uri="{BB962C8B-B14F-4D97-AF65-F5344CB8AC3E}">
        <p14:creationId xmlns="" xmlns:p14="http://schemas.microsoft.com/office/powerpoint/2010/main" val="19518266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2279576" y="1484784"/>
            <a:ext cx="7848872" cy="4896544"/>
          </a:xfrm>
          <a:prstGeom prst="rect">
            <a:avLst/>
          </a:prstGeom>
        </p:spPr>
        <p:txBody>
          <a:bodyPr/>
          <a:lstStyle/>
          <a:p>
            <a:pPr marL="45720" indent="0">
              <a:buNone/>
            </a:pPr>
            <a:endParaRPr lang="es-ES" sz="2800" dirty="0"/>
          </a:p>
          <a:p>
            <a:endParaRPr lang="es-ES" sz="2800" dirty="0"/>
          </a:p>
          <a:p>
            <a:endParaRPr lang="es-ES" sz="2800" dirty="0"/>
          </a:p>
          <a:p>
            <a:endParaRPr lang="es-ES" dirty="0" smtClean="0"/>
          </a:p>
          <a:p>
            <a:endParaRPr lang="es-ES" dirty="0" smtClean="0"/>
          </a:p>
          <a:p>
            <a:endParaRPr lang="es-ES" dirty="0" smtClean="0"/>
          </a:p>
        </p:txBody>
      </p:sp>
      <p:sp>
        <p:nvSpPr>
          <p:cNvPr id="5" name="2 Marcador de contenido"/>
          <p:cNvSpPr txBox="1">
            <a:spLocks/>
          </p:cNvSpPr>
          <p:nvPr/>
        </p:nvSpPr>
        <p:spPr>
          <a:xfrm>
            <a:off x="2207568" y="1602322"/>
            <a:ext cx="7848872" cy="4896544"/>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a:buFont typeface="Wingdings" pitchFamily="2" charset="2"/>
              <a:buChar char="Ø"/>
            </a:pPr>
            <a:r>
              <a:rPr lang="es-ES" sz="2800" dirty="0"/>
              <a:t>Elementos:</a:t>
            </a:r>
          </a:p>
          <a:p>
            <a:pPr lvl="1">
              <a:buFont typeface="Wingdings" pitchFamily="2" charset="2"/>
              <a:buChar char="ü"/>
            </a:pPr>
            <a:r>
              <a:rPr lang="es-ES" sz="2600" dirty="0"/>
              <a:t>Narrador</a:t>
            </a:r>
          </a:p>
          <a:p>
            <a:pPr lvl="1">
              <a:buFont typeface="Wingdings" pitchFamily="2" charset="2"/>
              <a:buChar char="ü"/>
            </a:pPr>
            <a:r>
              <a:rPr lang="es-ES" sz="2600" dirty="0"/>
              <a:t>Acciones </a:t>
            </a:r>
          </a:p>
          <a:p>
            <a:pPr lvl="1">
              <a:buFont typeface="Wingdings" pitchFamily="2" charset="2"/>
              <a:buChar char="ü"/>
            </a:pPr>
            <a:r>
              <a:rPr lang="es-ES" sz="2600" dirty="0"/>
              <a:t>Personajes</a:t>
            </a:r>
          </a:p>
          <a:p>
            <a:pPr lvl="1">
              <a:buFont typeface="Wingdings" pitchFamily="2" charset="2"/>
              <a:buChar char="ü"/>
            </a:pPr>
            <a:r>
              <a:rPr lang="es-ES" sz="2600" dirty="0"/>
              <a:t>Tiempo</a:t>
            </a:r>
          </a:p>
          <a:p>
            <a:pPr lvl="1">
              <a:buFont typeface="Wingdings" pitchFamily="2" charset="2"/>
              <a:buChar char="ü"/>
            </a:pPr>
            <a:r>
              <a:rPr lang="es-ES" sz="2600" dirty="0"/>
              <a:t>Espacio</a:t>
            </a:r>
          </a:p>
          <a:p>
            <a:pPr marL="365760" lvl="1" indent="0">
              <a:buNone/>
            </a:pPr>
            <a:endParaRPr lang="es-ES" sz="2600" dirty="0"/>
          </a:p>
          <a:p>
            <a:pPr marL="45720" indent="0">
              <a:buNone/>
            </a:pPr>
            <a:endParaRPr lang="es-ES" sz="2800" dirty="0"/>
          </a:p>
          <a:p>
            <a:endParaRPr lang="es-ES" sz="2800" dirty="0"/>
          </a:p>
          <a:p>
            <a:endParaRPr lang="es-ES" sz="2800" dirty="0"/>
          </a:p>
          <a:p>
            <a:endParaRPr lang="es-ES" dirty="0"/>
          </a:p>
        </p:txBody>
      </p:sp>
    </p:spTree>
    <p:extLst>
      <p:ext uri="{BB962C8B-B14F-4D97-AF65-F5344CB8AC3E}">
        <p14:creationId xmlns="" xmlns:p14="http://schemas.microsoft.com/office/powerpoint/2010/main" val="41620484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2279576" y="1484784"/>
            <a:ext cx="7848872" cy="4896544"/>
          </a:xfrm>
          <a:prstGeom prst="rect">
            <a:avLst/>
          </a:prstGeom>
        </p:spPr>
        <p:txBody>
          <a:bodyPr/>
          <a:lstStyle/>
          <a:p>
            <a:pPr marL="45720" indent="0">
              <a:buNone/>
            </a:pPr>
            <a:endParaRPr lang="es-ES" sz="2800" dirty="0"/>
          </a:p>
          <a:p>
            <a:endParaRPr lang="es-ES" sz="2800" dirty="0"/>
          </a:p>
          <a:p>
            <a:endParaRPr lang="es-ES" sz="2800" dirty="0"/>
          </a:p>
          <a:p>
            <a:endParaRPr lang="es-ES" dirty="0" smtClean="0"/>
          </a:p>
          <a:p>
            <a:endParaRPr lang="es-ES" dirty="0" smtClean="0"/>
          </a:p>
          <a:p>
            <a:endParaRPr lang="es-ES" dirty="0" smtClean="0"/>
          </a:p>
        </p:txBody>
      </p:sp>
      <p:sp>
        <p:nvSpPr>
          <p:cNvPr id="5" name="2 Marcador de contenido"/>
          <p:cNvSpPr txBox="1">
            <a:spLocks/>
          </p:cNvSpPr>
          <p:nvPr/>
        </p:nvSpPr>
        <p:spPr>
          <a:xfrm>
            <a:off x="2207568" y="1602322"/>
            <a:ext cx="7848872" cy="4896544"/>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a:buFont typeface="Wingdings" pitchFamily="2" charset="2"/>
              <a:buChar char="Ø"/>
            </a:pPr>
            <a:r>
              <a:rPr lang="es-ES" sz="2800" dirty="0"/>
              <a:t>Narrador:</a:t>
            </a:r>
          </a:p>
          <a:p>
            <a:pPr lvl="1">
              <a:buFont typeface="Wingdings" pitchFamily="2" charset="2"/>
              <a:buChar char="ü"/>
            </a:pPr>
            <a:r>
              <a:rPr lang="es-ES" sz="2600" dirty="0"/>
              <a:t>En tercera persona: él, ella, ellos, ellas.</a:t>
            </a:r>
          </a:p>
          <a:p>
            <a:pPr lvl="1">
              <a:buFont typeface="Wingdings" pitchFamily="2" charset="2"/>
              <a:buChar char="ü"/>
            </a:pPr>
            <a:r>
              <a:rPr lang="es-ES" sz="2600" dirty="0"/>
              <a:t>Omnisciente: sabe absolutamente todo.</a:t>
            </a:r>
          </a:p>
          <a:p>
            <a:pPr lvl="1">
              <a:buFont typeface="Wingdings" pitchFamily="2" charset="2"/>
              <a:buChar char="ü"/>
            </a:pPr>
            <a:r>
              <a:rPr lang="es-ES" sz="2600" dirty="0"/>
              <a:t>Testigo u observador: sólo lo que ve.</a:t>
            </a:r>
          </a:p>
          <a:p>
            <a:pPr lvl="1">
              <a:buFont typeface="Wingdings" pitchFamily="2" charset="2"/>
              <a:buChar char="ü"/>
            </a:pPr>
            <a:r>
              <a:rPr lang="es-ES" sz="2600" dirty="0"/>
              <a:t>En primera persona: yo.</a:t>
            </a:r>
          </a:p>
          <a:p>
            <a:pPr lvl="1">
              <a:buFont typeface="Wingdings" pitchFamily="2" charset="2"/>
              <a:buChar char="ü"/>
            </a:pPr>
            <a:r>
              <a:rPr lang="es-ES" sz="2600" dirty="0"/>
              <a:t>Protagonista: su propia historia.</a:t>
            </a:r>
          </a:p>
          <a:p>
            <a:pPr lvl="1">
              <a:buFont typeface="Wingdings" pitchFamily="2" charset="2"/>
              <a:buChar char="ü"/>
            </a:pPr>
            <a:r>
              <a:rPr lang="es-ES" sz="2600" dirty="0"/>
              <a:t>Personaje secundario: es testigo y no se involucra.</a:t>
            </a:r>
          </a:p>
          <a:p>
            <a:pPr lvl="1">
              <a:buFont typeface="Wingdings" pitchFamily="2" charset="2"/>
              <a:buChar char="ü"/>
            </a:pPr>
            <a:r>
              <a:rPr lang="es-ES" sz="2600" dirty="0"/>
              <a:t>Segunda persona: tú.</a:t>
            </a:r>
          </a:p>
          <a:p>
            <a:pPr lvl="1">
              <a:buFont typeface="Wingdings" pitchFamily="2" charset="2"/>
              <a:buChar char="ü"/>
            </a:pPr>
            <a:endParaRPr lang="es-ES" sz="2600" dirty="0"/>
          </a:p>
          <a:p>
            <a:pPr marL="45720" indent="0">
              <a:buNone/>
            </a:pPr>
            <a:endParaRPr lang="es-ES" sz="2800" dirty="0"/>
          </a:p>
          <a:p>
            <a:endParaRPr lang="es-ES" sz="2800" dirty="0"/>
          </a:p>
          <a:p>
            <a:endParaRPr lang="es-ES" sz="2800" dirty="0"/>
          </a:p>
          <a:p>
            <a:endParaRPr lang="es-ES" dirty="0"/>
          </a:p>
        </p:txBody>
      </p:sp>
    </p:spTree>
    <p:extLst>
      <p:ext uri="{BB962C8B-B14F-4D97-AF65-F5344CB8AC3E}">
        <p14:creationId xmlns="" xmlns:p14="http://schemas.microsoft.com/office/powerpoint/2010/main" val="10391635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79576" y="681009"/>
            <a:ext cx="7920880" cy="864096"/>
          </a:xfrm>
        </p:spPr>
        <p:txBody>
          <a:bodyPr/>
          <a:lstStyle/>
          <a:p>
            <a:r>
              <a:rPr lang="es-ES" sz="4000" dirty="0" smtClean="0"/>
              <a:t>1.2 Texto </a:t>
            </a:r>
            <a:r>
              <a:rPr lang="es-ES" sz="4000" dirty="0"/>
              <a:t>Descriptivo:</a:t>
            </a:r>
          </a:p>
        </p:txBody>
      </p:sp>
      <p:sp>
        <p:nvSpPr>
          <p:cNvPr id="3" name="2 Marcador de contenido"/>
          <p:cNvSpPr>
            <a:spLocks noGrp="1"/>
          </p:cNvSpPr>
          <p:nvPr>
            <p:ph sz="quarter" idx="1"/>
          </p:nvPr>
        </p:nvSpPr>
        <p:spPr>
          <a:xfrm>
            <a:off x="2279576" y="1484784"/>
            <a:ext cx="7848872" cy="4896544"/>
          </a:xfrm>
          <a:prstGeom prst="rect">
            <a:avLst/>
          </a:prstGeom>
        </p:spPr>
        <p:txBody>
          <a:bodyPr/>
          <a:lstStyle/>
          <a:p>
            <a:pPr marL="45720" indent="0">
              <a:buNone/>
            </a:pPr>
            <a:endParaRPr lang="es-ES" sz="2800" dirty="0"/>
          </a:p>
          <a:p>
            <a:endParaRPr lang="es-ES" sz="2800" dirty="0"/>
          </a:p>
          <a:p>
            <a:endParaRPr lang="es-ES" sz="2800" dirty="0"/>
          </a:p>
          <a:p>
            <a:endParaRPr lang="es-ES" dirty="0" smtClean="0"/>
          </a:p>
        </p:txBody>
      </p:sp>
      <p:pic>
        <p:nvPicPr>
          <p:cNvPr id="4098"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4049214" y="1700808"/>
            <a:ext cx="3486946" cy="366209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8392129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2279576" y="1484784"/>
            <a:ext cx="7848872" cy="4896544"/>
          </a:xfrm>
          <a:prstGeom prst="rect">
            <a:avLst/>
          </a:prstGeom>
        </p:spPr>
        <p:txBody>
          <a:bodyPr/>
          <a:lstStyle/>
          <a:p>
            <a:pPr marL="45720" indent="0">
              <a:buNone/>
            </a:pPr>
            <a:endParaRPr lang="es-ES" sz="2800" dirty="0"/>
          </a:p>
          <a:p>
            <a:endParaRPr lang="es-ES" sz="2800" dirty="0"/>
          </a:p>
          <a:p>
            <a:endParaRPr lang="es-ES" sz="2800" dirty="0"/>
          </a:p>
          <a:p>
            <a:endParaRPr lang="es-ES" dirty="0" smtClean="0"/>
          </a:p>
          <a:p>
            <a:endParaRPr lang="es-ES" dirty="0" smtClean="0"/>
          </a:p>
          <a:p>
            <a:endParaRPr lang="es-ES" dirty="0" smtClean="0"/>
          </a:p>
        </p:txBody>
      </p:sp>
      <p:sp>
        <p:nvSpPr>
          <p:cNvPr id="5" name="2 Marcador de contenido"/>
          <p:cNvSpPr txBox="1">
            <a:spLocks/>
          </p:cNvSpPr>
          <p:nvPr/>
        </p:nvSpPr>
        <p:spPr>
          <a:xfrm>
            <a:off x="2207568" y="1602322"/>
            <a:ext cx="7848872" cy="4896544"/>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lvl="1">
              <a:buFont typeface="Wingdings" pitchFamily="2" charset="2"/>
              <a:buChar char="ü"/>
            </a:pPr>
            <a:r>
              <a:rPr lang="es-ES" sz="2600" dirty="0"/>
              <a:t>Información</a:t>
            </a:r>
          </a:p>
          <a:p>
            <a:pPr lvl="1">
              <a:buFont typeface="Wingdings" pitchFamily="2" charset="2"/>
              <a:buChar char="ü"/>
            </a:pPr>
            <a:r>
              <a:rPr lang="es-ES" sz="2600" dirty="0"/>
              <a:t>Características</a:t>
            </a:r>
          </a:p>
          <a:p>
            <a:pPr lvl="1">
              <a:buFont typeface="Wingdings" pitchFamily="2" charset="2"/>
              <a:buChar char="ü"/>
            </a:pPr>
            <a:r>
              <a:rPr lang="es-ES" sz="2600" dirty="0"/>
              <a:t>Propiedades</a:t>
            </a:r>
          </a:p>
          <a:p>
            <a:pPr lvl="2">
              <a:buFont typeface="Wingdings" pitchFamily="2" charset="2"/>
              <a:buChar char="ü"/>
            </a:pPr>
            <a:r>
              <a:rPr lang="es-ES" sz="2400" dirty="0"/>
              <a:t>Objetos</a:t>
            </a:r>
          </a:p>
          <a:p>
            <a:pPr lvl="2">
              <a:buFont typeface="Wingdings" pitchFamily="2" charset="2"/>
              <a:buChar char="ü"/>
            </a:pPr>
            <a:r>
              <a:rPr lang="es-ES" sz="2400" dirty="0"/>
              <a:t>Personas</a:t>
            </a:r>
          </a:p>
          <a:p>
            <a:pPr lvl="2">
              <a:buFont typeface="Wingdings" pitchFamily="2" charset="2"/>
              <a:buChar char="ü"/>
            </a:pPr>
            <a:r>
              <a:rPr lang="es-ES" sz="2400" dirty="0"/>
              <a:t>Animales</a:t>
            </a:r>
          </a:p>
          <a:p>
            <a:pPr lvl="2">
              <a:buFont typeface="Wingdings" pitchFamily="2" charset="2"/>
              <a:buChar char="ü"/>
            </a:pPr>
            <a:r>
              <a:rPr lang="es-ES" sz="2400" dirty="0"/>
              <a:t>Situaciones o momentos</a:t>
            </a:r>
          </a:p>
          <a:p>
            <a:pPr lvl="2">
              <a:buFont typeface="Wingdings" pitchFamily="2" charset="2"/>
              <a:buChar char="ü"/>
            </a:pPr>
            <a:r>
              <a:rPr lang="es-ES" sz="2400" dirty="0"/>
              <a:t>Sensaciones</a:t>
            </a:r>
          </a:p>
          <a:p>
            <a:pPr marL="640080" lvl="2" indent="0">
              <a:buNone/>
            </a:pPr>
            <a:endParaRPr lang="es-ES" sz="2400" dirty="0"/>
          </a:p>
          <a:p>
            <a:pPr marL="45720" indent="0">
              <a:buNone/>
            </a:pPr>
            <a:endParaRPr lang="es-ES" sz="2800" dirty="0"/>
          </a:p>
          <a:p>
            <a:endParaRPr lang="es-ES" sz="2800" dirty="0"/>
          </a:p>
          <a:p>
            <a:endParaRPr lang="es-ES" sz="2800" dirty="0"/>
          </a:p>
          <a:p>
            <a:endParaRPr lang="es-ES" dirty="0"/>
          </a:p>
        </p:txBody>
      </p:sp>
    </p:spTree>
    <p:extLst>
      <p:ext uri="{BB962C8B-B14F-4D97-AF65-F5344CB8AC3E}">
        <p14:creationId xmlns="" xmlns:p14="http://schemas.microsoft.com/office/powerpoint/2010/main" val="21010456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2279576" y="1484784"/>
            <a:ext cx="7848872" cy="4896544"/>
          </a:xfrm>
          <a:prstGeom prst="rect">
            <a:avLst/>
          </a:prstGeom>
        </p:spPr>
        <p:txBody>
          <a:bodyPr/>
          <a:lstStyle/>
          <a:p>
            <a:pPr marL="45720" indent="0">
              <a:buNone/>
            </a:pPr>
            <a:endParaRPr lang="es-ES" sz="2800" dirty="0"/>
          </a:p>
          <a:p>
            <a:endParaRPr lang="es-ES" sz="2800" dirty="0"/>
          </a:p>
          <a:p>
            <a:endParaRPr lang="es-ES" sz="2800" dirty="0"/>
          </a:p>
          <a:p>
            <a:endParaRPr lang="es-ES" dirty="0" smtClean="0"/>
          </a:p>
          <a:p>
            <a:endParaRPr lang="es-ES" dirty="0" smtClean="0"/>
          </a:p>
          <a:p>
            <a:endParaRPr lang="es-ES" dirty="0" smtClean="0"/>
          </a:p>
        </p:txBody>
      </p:sp>
      <p:sp>
        <p:nvSpPr>
          <p:cNvPr id="5" name="2 Marcador de contenido"/>
          <p:cNvSpPr txBox="1">
            <a:spLocks/>
          </p:cNvSpPr>
          <p:nvPr/>
        </p:nvSpPr>
        <p:spPr>
          <a:xfrm>
            <a:off x="2137229" y="1138088"/>
            <a:ext cx="7848872" cy="4896544"/>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lvl="2">
              <a:buFont typeface="Wingdings" pitchFamily="2" charset="2"/>
              <a:buChar char="Ø"/>
            </a:pPr>
            <a:r>
              <a:rPr lang="es-ES" sz="2400" dirty="0"/>
              <a:t>Describir:</a:t>
            </a:r>
          </a:p>
          <a:p>
            <a:pPr lvl="2">
              <a:buFont typeface="Wingdings" pitchFamily="2" charset="2"/>
              <a:buChar char="Ø"/>
            </a:pPr>
            <a:endParaRPr lang="es-ES" sz="2400" dirty="0"/>
          </a:p>
          <a:p>
            <a:pPr lvl="2">
              <a:buFont typeface="Wingdings" pitchFamily="2" charset="2"/>
              <a:buChar char="ü"/>
            </a:pPr>
            <a:r>
              <a:rPr lang="es-ES" sz="2400" dirty="0"/>
              <a:t>Representar</a:t>
            </a:r>
          </a:p>
          <a:p>
            <a:pPr lvl="2">
              <a:buFont typeface="Wingdings" pitchFamily="2" charset="2"/>
              <a:buChar char="ü"/>
            </a:pPr>
            <a:r>
              <a:rPr lang="es-ES" sz="2400" dirty="0"/>
              <a:t>Escritura</a:t>
            </a:r>
          </a:p>
          <a:p>
            <a:pPr lvl="2">
              <a:buFont typeface="Wingdings" pitchFamily="2" charset="2"/>
              <a:buChar char="ü"/>
            </a:pPr>
            <a:r>
              <a:rPr lang="es-ES" sz="2400" dirty="0"/>
              <a:t>Realidad</a:t>
            </a:r>
          </a:p>
          <a:p>
            <a:pPr marL="640080" lvl="2" indent="0">
              <a:buNone/>
            </a:pPr>
            <a:endParaRPr lang="es-ES" sz="2400" dirty="0"/>
          </a:p>
          <a:p>
            <a:pPr marL="640080" lvl="2" indent="0">
              <a:buNone/>
            </a:pPr>
            <a:r>
              <a:rPr lang="es-ES" sz="2400" i="1" dirty="0"/>
              <a:t>Hacer visibles con palabras</a:t>
            </a:r>
          </a:p>
          <a:p>
            <a:pPr lvl="2">
              <a:buFont typeface="Wingdings" pitchFamily="2" charset="2"/>
              <a:buChar char="ü"/>
            </a:pPr>
            <a:endParaRPr lang="es-ES" sz="2400" dirty="0"/>
          </a:p>
          <a:p>
            <a:pPr lvl="2">
              <a:buFont typeface="Wingdings" pitchFamily="2" charset="2"/>
              <a:buChar char="ü"/>
            </a:pPr>
            <a:r>
              <a:rPr lang="es-ES" sz="2400" dirty="0"/>
              <a:t>Evitar explicar.</a:t>
            </a:r>
          </a:p>
          <a:p>
            <a:pPr lvl="2">
              <a:buFont typeface="Wingdings" pitchFamily="2" charset="2"/>
              <a:buChar char="ü"/>
            </a:pPr>
            <a:r>
              <a:rPr lang="es-ES" sz="2400" dirty="0"/>
              <a:t>Transmitir sensaciones e ideas. </a:t>
            </a:r>
          </a:p>
          <a:p>
            <a:pPr marL="45720" indent="0">
              <a:buNone/>
            </a:pPr>
            <a:endParaRPr lang="es-ES" sz="2800" dirty="0"/>
          </a:p>
          <a:p>
            <a:endParaRPr lang="es-ES" sz="2800" dirty="0"/>
          </a:p>
          <a:p>
            <a:endParaRPr lang="es-ES" sz="2800" dirty="0"/>
          </a:p>
          <a:p>
            <a:endParaRPr lang="es-ES" dirty="0"/>
          </a:p>
        </p:txBody>
      </p:sp>
    </p:spTree>
    <p:extLst>
      <p:ext uri="{BB962C8B-B14F-4D97-AF65-F5344CB8AC3E}">
        <p14:creationId xmlns="" xmlns:p14="http://schemas.microsoft.com/office/powerpoint/2010/main" val="164606621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2279576" y="1484784"/>
            <a:ext cx="7848872" cy="4896544"/>
          </a:xfrm>
          <a:prstGeom prst="rect">
            <a:avLst/>
          </a:prstGeom>
        </p:spPr>
        <p:txBody>
          <a:bodyPr/>
          <a:lstStyle/>
          <a:p>
            <a:pPr marL="45720" indent="0">
              <a:buNone/>
            </a:pPr>
            <a:endParaRPr lang="es-ES" sz="2800" dirty="0"/>
          </a:p>
          <a:p>
            <a:endParaRPr lang="es-ES" sz="2800" dirty="0"/>
          </a:p>
          <a:p>
            <a:endParaRPr lang="es-ES" sz="2800" dirty="0"/>
          </a:p>
          <a:p>
            <a:endParaRPr lang="es-ES" dirty="0" smtClean="0"/>
          </a:p>
          <a:p>
            <a:endParaRPr lang="es-ES" dirty="0" smtClean="0"/>
          </a:p>
          <a:p>
            <a:endParaRPr lang="es-ES" dirty="0" smtClean="0"/>
          </a:p>
        </p:txBody>
      </p:sp>
      <p:sp>
        <p:nvSpPr>
          <p:cNvPr id="5" name="2 Marcador de contenido"/>
          <p:cNvSpPr txBox="1">
            <a:spLocks/>
          </p:cNvSpPr>
          <p:nvPr/>
        </p:nvSpPr>
        <p:spPr>
          <a:xfrm>
            <a:off x="2207568" y="1602322"/>
            <a:ext cx="7848872" cy="4896544"/>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lvl="2">
              <a:buFont typeface="Wingdings" pitchFamily="2" charset="2"/>
              <a:buChar char="Ø"/>
            </a:pPr>
            <a:r>
              <a:rPr lang="es-ES" sz="2400" dirty="0" err="1"/>
              <a:t>Tips</a:t>
            </a:r>
            <a:endParaRPr lang="es-ES" sz="2400" dirty="0"/>
          </a:p>
          <a:p>
            <a:pPr marL="640080" lvl="2" indent="0">
              <a:buNone/>
            </a:pPr>
            <a:endParaRPr lang="es-ES" sz="2400" dirty="0"/>
          </a:p>
          <a:p>
            <a:pPr lvl="2">
              <a:buFont typeface="Wingdings" pitchFamily="2" charset="2"/>
              <a:buChar char="ü"/>
            </a:pPr>
            <a:r>
              <a:rPr lang="es-ES" sz="2400" dirty="0"/>
              <a:t>Conocer el objeto a describir</a:t>
            </a:r>
          </a:p>
          <a:p>
            <a:pPr lvl="2">
              <a:buFont typeface="Wingdings" pitchFamily="2" charset="2"/>
              <a:buChar char="ü"/>
            </a:pPr>
            <a:r>
              <a:rPr lang="es-ES" sz="2400" dirty="0"/>
              <a:t>Identificar sus características</a:t>
            </a:r>
          </a:p>
          <a:p>
            <a:pPr lvl="2">
              <a:buFont typeface="Wingdings" pitchFamily="2" charset="2"/>
              <a:buChar char="ü"/>
            </a:pPr>
            <a:r>
              <a:rPr lang="es-ES" sz="2400" dirty="0"/>
              <a:t>Hacer una lista </a:t>
            </a:r>
          </a:p>
          <a:p>
            <a:pPr lvl="2">
              <a:buNone/>
            </a:pPr>
            <a:endParaRPr lang="es-ES" sz="2400" dirty="0"/>
          </a:p>
          <a:p>
            <a:pPr marL="45720" indent="0">
              <a:buNone/>
            </a:pPr>
            <a:endParaRPr lang="es-ES" sz="2800" dirty="0"/>
          </a:p>
          <a:p>
            <a:endParaRPr lang="es-ES" sz="2800" dirty="0"/>
          </a:p>
          <a:p>
            <a:endParaRPr lang="es-ES" sz="2800" dirty="0"/>
          </a:p>
          <a:p>
            <a:endParaRPr lang="es-ES" dirty="0"/>
          </a:p>
        </p:txBody>
      </p:sp>
    </p:spTree>
    <p:extLst>
      <p:ext uri="{BB962C8B-B14F-4D97-AF65-F5344CB8AC3E}">
        <p14:creationId xmlns="" xmlns:p14="http://schemas.microsoft.com/office/powerpoint/2010/main" val="4257856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2279576" y="1484784"/>
            <a:ext cx="7848872" cy="4896544"/>
          </a:xfrm>
          <a:prstGeom prst="rect">
            <a:avLst/>
          </a:prstGeom>
        </p:spPr>
        <p:txBody>
          <a:bodyPr/>
          <a:lstStyle/>
          <a:p>
            <a:pPr marL="45720" indent="0">
              <a:buNone/>
            </a:pPr>
            <a:endParaRPr lang="es-ES" sz="2800" dirty="0"/>
          </a:p>
          <a:p>
            <a:endParaRPr lang="es-ES" sz="2800" dirty="0"/>
          </a:p>
          <a:p>
            <a:endParaRPr lang="es-ES" sz="2800" dirty="0"/>
          </a:p>
          <a:p>
            <a:endParaRPr lang="es-ES" dirty="0" smtClean="0"/>
          </a:p>
          <a:p>
            <a:endParaRPr lang="es-ES" dirty="0" smtClean="0"/>
          </a:p>
          <a:p>
            <a:endParaRPr lang="es-ES" dirty="0" smtClean="0"/>
          </a:p>
        </p:txBody>
      </p:sp>
      <p:sp>
        <p:nvSpPr>
          <p:cNvPr id="5" name="2 Marcador de contenido"/>
          <p:cNvSpPr txBox="1">
            <a:spLocks/>
          </p:cNvSpPr>
          <p:nvPr/>
        </p:nvSpPr>
        <p:spPr>
          <a:xfrm>
            <a:off x="2207568" y="1602322"/>
            <a:ext cx="7848872" cy="4896544"/>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lvl="2">
              <a:buFont typeface="Wingdings" pitchFamily="2" charset="2"/>
              <a:buChar char="Ø"/>
            </a:pPr>
            <a:r>
              <a:rPr lang="es-ES" sz="2400" dirty="0"/>
              <a:t>Tipos de descripción:</a:t>
            </a:r>
          </a:p>
          <a:p>
            <a:pPr marL="640080" lvl="2" indent="0">
              <a:buNone/>
            </a:pPr>
            <a:endParaRPr lang="es-ES" sz="2400" dirty="0"/>
          </a:p>
          <a:p>
            <a:pPr marL="1097280" lvl="2" indent="-457200">
              <a:buAutoNum type="arabicPeriod"/>
            </a:pPr>
            <a:r>
              <a:rPr lang="es-ES" sz="2400" dirty="0"/>
              <a:t>Prosopografía</a:t>
            </a:r>
          </a:p>
          <a:p>
            <a:pPr marL="1097280" lvl="2" indent="-457200">
              <a:buAutoNum type="arabicPeriod"/>
            </a:pPr>
            <a:r>
              <a:rPr lang="es-ES" sz="2400" dirty="0"/>
              <a:t>Etopeya</a:t>
            </a:r>
          </a:p>
          <a:p>
            <a:pPr marL="1097280" lvl="2" indent="-457200">
              <a:buAutoNum type="arabicPeriod"/>
            </a:pPr>
            <a:r>
              <a:rPr lang="es-ES" sz="2400" dirty="0"/>
              <a:t>Retrato</a:t>
            </a:r>
          </a:p>
          <a:p>
            <a:pPr marL="1097280" lvl="2" indent="-457200">
              <a:buAutoNum type="arabicPeriod"/>
            </a:pPr>
            <a:r>
              <a:rPr lang="es-ES" sz="2400" dirty="0"/>
              <a:t>Topografía</a:t>
            </a:r>
          </a:p>
          <a:p>
            <a:pPr marL="1097280" lvl="2" indent="-457200">
              <a:buAutoNum type="arabicPeriod"/>
            </a:pPr>
            <a:r>
              <a:rPr lang="es-ES" sz="2400" dirty="0"/>
              <a:t>Caricatura </a:t>
            </a:r>
          </a:p>
          <a:p>
            <a:pPr marL="45720" indent="0">
              <a:buNone/>
            </a:pPr>
            <a:endParaRPr lang="es-ES" sz="2800" dirty="0"/>
          </a:p>
          <a:p>
            <a:endParaRPr lang="es-ES" sz="2800" dirty="0"/>
          </a:p>
          <a:p>
            <a:endParaRPr lang="es-ES" sz="2800" dirty="0"/>
          </a:p>
          <a:p>
            <a:endParaRPr lang="es-ES" dirty="0"/>
          </a:p>
        </p:txBody>
      </p:sp>
    </p:spTree>
    <p:extLst>
      <p:ext uri="{BB962C8B-B14F-4D97-AF65-F5344CB8AC3E}">
        <p14:creationId xmlns="" xmlns:p14="http://schemas.microsoft.com/office/powerpoint/2010/main" val="36063910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2279576" y="1484784"/>
            <a:ext cx="7848872" cy="4896544"/>
          </a:xfrm>
          <a:prstGeom prst="rect">
            <a:avLst/>
          </a:prstGeom>
        </p:spPr>
        <p:txBody>
          <a:bodyPr/>
          <a:lstStyle/>
          <a:p>
            <a:pPr marL="45720" indent="0">
              <a:buNone/>
            </a:pPr>
            <a:endParaRPr lang="es-ES" sz="2800" dirty="0"/>
          </a:p>
          <a:p>
            <a:endParaRPr lang="es-ES" sz="2800" dirty="0"/>
          </a:p>
          <a:p>
            <a:endParaRPr lang="es-ES" sz="2800" dirty="0"/>
          </a:p>
          <a:p>
            <a:endParaRPr lang="es-ES" dirty="0" smtClean="0"/>
          </a:p>
          <a:p>
            <a:endParaRPr lang="es-ES" dirty="0" smtClean="0"/>
          </a:p>
          <a:p>
            <a:endParaRPr lang="es-ES" dirty="0" smtClean="0"/>
          </a:p>
        </p:txBody>
      </p:sp>
      <p:sp>
        <p:nvSpPr>
          <p:cNvPr id="5" name="2 Marcador de contenido"/>
          <p:cNvSpPr txBox="1">
            <a:spLocks/>
          </p:cNvSpPr>
          <p:nvPr/>
        </p:nvSpPr>
        <p:spPr>
          <a:xfrm>
            <a:off x="2207568" y="1602322"/>
            <a:ext cx="7848872" cy="4896544"/>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5720" indent="0">
              <a:buNone/>
            </a:pPr>
            <a:r>
              <a:rPr lang="es-ES" sz="2800" dirty="0"/>
              <a:t>1. Prosopografía</a:t>
            </a:r>
          </a:p>
          <a:p>
            <a:pPr>
              <a:buFont typeface="Wingdings" pitchFamily="2" charset="2"/>
              <a:buChar char="ü"/>
            </a:pPr>
            <a:r>
              <a:rPr lang="es-ES" sz="2800" dirty="0"/>
              <a:t>Aspectos físicos.</a:t>
            </a:r>
          </a:p>
          <a:p>
            <a:pPr>
              <a:buFont typeface="Wingdings" pitchFamily="2" charset="2"/>
              <a:buChar char="ü"/>
            </a:pPr>
            <a:r>
              <a:rPr lang="es-ES" sz="2800" dirty="0"/>
              <a:t>Apariencia externa.</a:t>
            </a:r>
          </a:p>
          <a:p>
            <a:pPr>
              <a:buFont typeface="Wingdings" pitchFamily="2" charset="2"/>
              <a:buChar char="ü"/>
            </a:pPr>
            <a:endParaRPr lang="es-ES" sz="2800" dirty="0"/>
          </a:p>
          <a:p>
            <a:pPr marL="45720" indent="0">
              <a:buNone/>
            </a:pPr>
            <a:endParaRPr lang="es-ES" sz="2800" dirty="0"/>
          </a:p>
          <a:p>
            <a:endParaRPr lang="es-ES" dirty="0"/>
          </a:p>
        </p:txBody>
      </p:sp>
      <p:pic>
        <p:nvPicPr>
          <p:cNvPr id="2049" name="Picture 1"/>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7032105" y="1607509"/>
            <a:ext cx="2448272" cy="339810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5807969" y="3848324"/>
            <a:ext cx="1971675" cy="23145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8868309" y="3739543"/>
            <a:ext cx="1224136" cy="183954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871674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2279576" y="1484784"/>
            <a:ext cx="7848872" cy="4896544"/>
          </a:xfrm>
          <a:prstGeom prst="rect">
            <a:avLst/>
          </a:prstGeom>
        </p:spPr>
        <p:txBody>
          <a:bodyPr/>
          <a:lstStyle/>
          <a:p>
            <a:pPr marL="45720" indent="0">
              <a:buNone/>
            </a:pPr>
            <a:endParaRPr lang="es-ES" sz="2800" dirty="0"/>
          </a:p>
          <a:p>
            <a:endParaRPr lang="es-ES" sz="2800" dirty="0"/>
          </a:p>
          <a:p>
            <a:endParaRPr lang="es-ES" sz="2800" dirty="0"/>
          </a:p>
          <a:p>
            <a:endParaRPr lang="es-ES" dirty="0" smtClean="0"/>
          </a:p>
          <a:p>
            <a:endParaRPr lang="es-ES" dirty="0" smtClean="0"/>
          </a:p>
          <a:p>
            <a:endParaRPr lang="es-ES" dirty="0" smtClean="0"/>
          </a:p>
        </p:txBody>
      </p:sp>
      <p:sp>
        <p:nvSpPr>
          <p:cNvPr id="5" name="2 Marcador de contenido"/>
          <p:cNvSpPr txBox="1">
            <a:spLocks/>
          </p:cNvSpPr>
          <p:nvPr/>
        </p:nvSpPr>
        <p:spPr>
          <a:xfrm>
            <a:off x="2207568" y="1602322"/>
            <a:ext cx="7848872" cy="4896544"/>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5720" indent="0">
              <a:buNone/>
            </a:pPr>
            <a:r>
              <a:rPr lang="es-ES" sz="2800" dirty="0"/>
              <a:t>1. Prosopografía</a:t>
            </a:r>
          </a:p>
          <a:p>
            <a:pPr>
              <a:buFont typeface="Wingdings" pitchFamily="2" charset="2"/>
              <a:buChar char="v"/>
            </a:pPr>
            <a:r>
              <a:rPr lang="es-ES" sz="2800" dirty="0"/>
              <a:t> Ejemplo: </a:t>
            </a:r>
          </a:p>
          <a:p>
            <a:pPr marL="45720" indent="0">
              <a:buNone/>
            </a:pPr>
            <a:endParaRPr lang="es-ES" sz="2800" dirty="0"/>
          </a:p>
          <a:p>
            <a:pPr marL="45720" indent="0" algn="just">
              <a:buNone/>
            </a:pPr>
            <a:r>
              <a:rPr lang="es-ES" i="1" dirty="0" err="1">
                <a:solidFill>
                  <a:schemeClr val="tx1"/>
                </a:solidFill>
              </a:rPr>
              <a:t>Otli</a:t>
            </a:r>
            <a:r>
              <a:rPr lang="es-ES" i="1" dirty="0">
                <a:solidFill>
                  <a:schemeClr val="tx1"/>
                </a:solidFill>
              </a:rPr>
              <a:t> tenía el pelo corto y erizado, rojo como una zanahoria, y las orejas gachas de soplillo. Era delgado y alto con la piel llena de pecas. Pero éstas no eran los graciosos puntillos que con frecuencia caen tan bien en las narices respingonas de las chicas. </a:t>
            </a:r>
            <a:r>
              <a:rPr lang="es-ES" i="1" dirty="0" err="1">
                <a:solidFill>
                  <a:schemeClr val="tx1"/>
                </a:solidFill>
              </a:rPr>
              <a:t>Otli</a:t>
            </a:r>
            <a:r>
              <a:rPr lang="es-ES" i="1" dirty="0">
                <a:solidFill>
                  <a:schemeClr val="tx1"/>
                </a:solidFill>
              </a:rPr>
              <a:t> tenía todo el cuerpo blanco y marrón como un perro foxterrier; como si se hubiese puesto cerca de un pintor que le pulverizase de marrón en una pared blanca. </a:t>
            </a:r>
          </a:p>
          <a:p>
            <a:pPr marL="45720" indent="0" algn="r">
              <a:buNone/>
            </a:pPr>
            <a:r>
              <a:rPr lang="es-ES" i="1" dirty="0">
                <a:solidFill>
                  <a:schemeClr val="tx1"/>
                </a:solidFill>
              </a:rPr>
              <a:t>Christine </a:t>
            </a:r>
            <a:r>
              <a:rPr lang="es-ES" i="1" dirty="0" err="1">
                <a:solidFill>
                  <a:schemeClr val="tx1"/>
                </a:solidFill>
              </a:rPr>
              <a:t>Nöstlinger</a:t>
            </a:r>
            <a:r>
              <a:rPr lang="es-ES" i="1" dirty="0">
                <a:solidFill>
                  <a:schemeClr val="tx1"/>
                </a:solidFill>
              </a:rPr>
              <a:t>, Filo entra en acción.</a:t>
            </a:r>
          </a:p>
          <a:p>
            <a:pPr marL="45720" indent="0">
              <a:buNone/>
            </a:pPr>
            <a:endParaRPr lang="es-ES" sz="2800" dirty="0"/>
          </a:p>
          <a:p>
            <a:endParaRPr lang="es-ES" dirty="0"/>
          </a:p>
        </p:txBody>
      </p:sp>
    </p:spTree>
    <p:extLst>
      <p:ext uri="{BB962C8B-B14F-4D97-AF65-F5344CB8AC3E}">
        <p14:creationId xmlns="" xmlns:p14="http://schemas.microsoft.com/office/powerpoint/2010/main" val="34875349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19719" y="624110"/>
            <a:ext cx="8911687" cy="1280890"/>
          </a:xfrm>
        </p:spPr>
        <p:txBody>
          <a:bodyPr/>
          <a:lstStyle/>
          <a:p>
            <a:r>
              <a:rPr lang="es-MX" dirty="0" smtClean="0"/>
              <a:t>Justificación académica</a:t>
            </a:r>
            <a:endParaRPr lang="es-MX" dirty="0"/>
          </a:p>
        </p:txBody>
      </p:sp>
      <p:sp>
        <p:nvSpPr>
          <p:cNvPr id="3" name="Marcador de contenido 2"/>
          <p:cNvSpPr>
            <a:spLocks noGrp="1"/>
          </p:cNvSpPr>
          <p:nvPr>
            <p:ph sz="quarter" idx="1"/>
          </p:nvPr>
        </p:nvSpPr>
        <p:spPr>
          <a:xfrm>
            <a:off x="1783994" y="1905000"/>
            <a:ext cx="8915400" cy="3777622"/>
          </a:xfrm>
        </p:spPr>
        <p:txBody>
          <a:bodyPr>
            <a:normAutofit fontScale="92500"/>
          </a:bodyPr>
          <a:lstStyle/>
          <a:p>
            <a:pPr algn="just"/>
            <a:r>
              <a:rPr lang="es-MX" sz="2400" dirty="0" smtClean="0"/>
              <a:t>El presente material didáctico en formato de diapositivas (sólo visión proyectable) tiene la finalidad de apoyar los contenidos conceptuales en el proceso de la enseñanza y aprendizaje en el alumno, por lo tanto, el contenido temático se enfoca a los propósitos del programa de la Unidad de Aprendizaje de Lenguaje y comunicación II del tercer semestre del Bachillerato Universitario de la </a:t>
            </a:r>
            <a:r>
              <a:rPr lang="es-MX" sz="2400" dirty="0" err="1" smtClean="0"/>
              <a:t>UAEMéx</a:t>
            </a:r>
            <a:r>
              <a:rPr lang="es-MX" sz="2400" dirty="0" smtClean="0"/>
              <a:t>, correspondiente al tema: Textos continuos; propio del Módulo I denominado “Tipos de textos”. </a:t>
            </a:r>
          </a:p>
          <a:p>
            <a:pPr algn="just"/>
            <a:r>
              <a:rPr lang="es-MX" sz="2400" dirty="0" smtClean="0"/>
              <a:t>Se espera que este material sirva para explicar de manera muy puntual la información a través de esquemas e ilustraciones.</a:t>
            </a:r>
          </a:p>
          <a:p>
            <a:pPr algn="just"/>
            <a:endParaRPr lang="es-MX" sz="2400" dirty="0"/>
          </a:p>
        </p:txBody>
      </p:sp>
    </p:spTree>
    <p:extLst>
      <p:ext uri="{BB962C8B-B14F-4D97-AF65-F5344CB8AC3E}">
        <p14:creationId xmlns="" xmlns:p14="http://schemas.microsoft.com/office/powerpoint/2010/main" val="4710588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2279576" y="1484784"/>
            <a:ext cx="7848872" cy="4896544"/>
          </a:xfrm>
          <a:prstGeom prst="rect">
            <a:avLst/>
          </a:prstGeom>
        </p:spPr>
        <p:txBody>
          <a:bodyPr/>
          <a:lstStyle/>
          <a:p>
            <a:pPr marL="45720" indent="0">
              <a:buNone/>
            </a:pPr>
            <a:endParaRPr lang="es-ES" sz="2800" dirty="0"/>
          </a:p>
          <a:p>
            <a:endParaRPr lang="es-ES" sz="2800" dirty="0"/>
          </a:p>
          <a:p>
            <a:endParaRPr lang="es-ES" sz="2800" dirty="0"/>
          </a:p>
          <a:p>
            <a:endParaRPr lang="es-ES" dirty="0" smtClean="0"/>
          </a:p>
          <a:p>
            <a:endParaRPr lang="es-ES" dirty="0" smtClean="0"/>
          </a:p>
          <a:p>
            <a:endParaRPr lang="es-ES" dirty="0" smtClean="0"/>
          </a:p>
        </p:txBody>
      </p:sp>
      <p:sp>
        <p:nvSpPr>
          <p:cNvPr id="5" name="2 Marcador de contenido"/>
          <p:cNvSpPr txBox="1">
            <a:spLocks/>
          </p:cNvSpPr>
          <p:nvPr/>
        </p:nvSpPr>
        <p:spPr>
          <a:xfrm>
            <a:off x="2207568" y="1602322"/>
            <a:ext cx="7848872" cy="4896544"/>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5720" indent="0">
              <a:buNone/>
            </a:pPr>
            <a:r>
              <a:rPr lang="es-ES" sz="2800" dirty="0"/>
              <a:t>2. Etopeya</a:t>
            </a:r>
          </a:p>
          <a:p>
            <a:pPr>
              <a:buFont typeface="Wingdings" pitchFamily="2" charset="2"/>
              <a:buChar char="ü"/>
            </a:pPr>
            <a:r>
              <a:rPr lang="es-ES" sz="2800" dirty="0"/>
              <a:t>Aspectos de carácter y sentimientos.</a:t>
            </a:r>
          </a:p>
          <a:p>
            <a:pPr marL="45720" indent="0">
              <a:buNone/>
            </a:pPr>
            <a:endParaRPr lang="es-ES" sz="2800" dirty="0"/>
          </a:p>
          <a:p>
            <a:pPr marL="45720" indent="0">
              <a:buNone/>
            </a:pPr>
            <a:endParaRPr lang="es-ES" sz="2800" dirty="0"/>
          </a:p>
          <a:p>
            <a:endParaRPr lang="es-ES" dirty="0"/>
          </a:p>
        </p:txBody>
      </p:sp>
      <p:pic>
        <p:nvPicPr>
          <p:cNvPr id="1026"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4960430" y="2597274"/>
            <a:ext cx="2181225" cy="20955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5" name="Picture 1"/>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503712" y="4042238"/>
            <a:ext cx="2343150" cy="19526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7120072" y="3645025"/>
            <a:ext cx="2152650" cy="21240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7805523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2279576" y="1484784"/>
            <a:ext cx="7848872" cy="4896544"/>
          </a:xfrm>
          <a:prstGeom prst="rect">
            <a:avLst/>
          </a:prstGeom>
        </p:spPr>
        <p:txBody>
          <a:bodyPr/>
          <a:lstStyle/>
          <a:p>
            <a:pPr marL="45720" indent="0">
              <a:buNone/>
            </a:pPr>
            <a:endParaRPr lang="es-ES" sz="2800" dirty="0"/>
          </a:p>
          <a:p>
            <a:endParaRPr lang="es-ES" sz="2800" dirty="0"/>
          </a:p>
          <a:p>
            <a:endParaRPr lang="es-ES" sz="2800" dirty="0"/>
          </a:p>
          <a:p>
            <a:endParaRPr lang="es-ES" dirty="0" smtClean="0"/>
          </a:p>
          <a:p>
            <a:endParaRPr lang="es-ES" dirty="0" smtClean="0"/>
          </a:p>
          <a:p>
            <a:endParaRPr lang="es-ES" dirty="0" smtClean="0"/>
          </a:p>
        </p:txBody>
      </p:sp>
      <p:sp>
        <p:nvSpPr>
          <p:cNvPr id="5" name="2 Marcador de contenido"/>
          <p:cNvSpPr txBox="1">
            <a:spLocks/>
          </p:cNvSpPr>
          <p:nvPr/>
        </p:nvSpPr>
        <p:spPr>
          <a:xfrm>
            <a:off x="2207568" y="1602322"/>
            <a:ext cx="7848872" cy="4896544"/>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5720" indent="0">
              <a:buNone/>
            </a:pPr>
            <a:r>
              <a:rPr lang="es-ES" sz="2800" dirty="0"/>
              <a:t>2. Etopeya</a:t>
            </a:r>
          </a:p>
          <a:p>
            <a:pPr>
              <a:buFont typeface="Wingdings" pitchFamily="2" charset="2"/>
              <a:buChar char="v"/>
            </a:pPr>
            <a:r>
              <a:rPr lang="es-ES" sz="2800" dirty="0"/>
              <a:t>Ejemplo:</a:t>
            </a:r>
          </a:p>
          <a:p>
            <a:pPr marL="45720" indent="0" algn="just">
              <a:buNone/>
            </a:pPr>
            <a:endParaRPr lang="es-ES" sz="2800" dirty="0">
              <a:solidFill>
                <a:srgbClr val="000066"/>
              </a:solidFill>
              <a:latin typeface="Arial"/>
            </a:endParaRPr>
          </a:p>
          <a:p>
            <a:pPr marL="45720" indent="0" algn="just">
              <a:buNone/>
            </a:pPr>
            <a:r>
              <a:rPr lang="es-ES" i="1" dirty="0">
                <a:solidFill>
                  <a:schemeClr val="tx1"/>
                </a:solidFill>
              </a:rPr>
              <a:t>Y todo por esa mocosa de enfermera […] No hay más que mirarla para darse cuenta de quién es, con esos aires de vampiresa y ese delantal ajustado, una chiquilina de porquería que se cree que es la directora de la clínica. </a:t>
            </a:r>
          </a:p>
          <a:p>
            <a:pPr marL="45720" indent="0" algn="r">
              <a:buNone/>
            </a:pPr>
            <a:endParaRPr lang="es-ES" i="1" dirty="0">
              <a:solidFill>
                <a:schemeClr val="tx1"/>
              </a:solidFill>
            </a:endParaRPr>
          </a:p>
          <a:p>
            <a:pPr marL="45720" indent="0" algn="r">
              <a:buNone/>
            </a:pPr>
            <a:r>
              <a:rPr lang="es-ES" i="1" dirty="0">
                <a:solidFill>
                  <a:schemeClr val="tx1"/>
                </a:solidFill>
              </a:rPr>
              <a:t>Julio Cortázar, La señorita Cora</a:t>
            </a:r>
          </a:p>
          <a:p>
            <a:pPr marL="45720" indent="0">
              <a:buNone/>
            </a:pPr>
            <a:endParaRPr lang="es-ES" sz="2800" dirty="0"/>
          </a:p>
          <a:p>
            <a:endParaRPr lang="es-ES" dirty="0"/>
          </a:p>
        </p:txBody>
      </p:sp>
    </p:spTree>
    <p:extLst>
      <p:ext uri="{BB962C8B-B14F-4D97-AF65-F5344CB8AC3E}">
        <p14:creationId xmlns="" xmlns:p14="http://schemas.microsoft.com/office/powerpoint/2010/main" val="18965235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2279576" y="1484784"/>
            <a:ext cx="7848872" cy="4896544"/>
          </a:xfrm>
          <a:prstGeom prst="rect">
            <a:avLst/>
          </a:prstGeom>
        </p:spPr>
        <p:txBody>
          <a:bodyPr/>
          <a:lstStyle/>
          <a:p>
            <a:pPr marL="45720" indent="0">
              <a:buNone/>
            </a:pPr>
            <a:endParaRPr lang="es-ES" sz="2800" dirty="0"/>
          </a:p>
          <a:p>
            <a:endParaRPr lang="es-ES" sz="2800" dirty="0"/>
          </a:p>
          <a:p>
            <a:endParaRPr lang="es-ES" sz="2800" dirty="0"/>
          </a:p>
          <a:p>
            <a:pPr marL="45720" indent="0">
              <a:buNone/>
            </a:pPr>
            <a:endParaRPr lang="es-ES" dirty="0" smtClean="0"/>
          </a:p>
          <a:p>
            <a:endParaRPr lang="es-ES" dirty="0" smtClean="0"/>
          </a:p>
          <a:p>
            <a:endParaRPr lang="es-ES" dirty="0" smtClean="0"/>
          </a:p>
        </p:txBody>
      </p:sp>
      <p:sp>
        <p:nvSpPr>
          <p:cNvPr id="5" name="2 Marcador de contenido"/>
          <p:cNvSpPr txBox="1">
            <a:spLocks/>
          </p:cNvSpPr>
          <p:nvPr/>
        </p:nvSpPr>
        <p:spPr>
          <a:xfrm>
            <a:off x="2207568" y="1602322"/>
            <a:ext cx="7848872" cy="4896544"/>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5720" indent="0">
              <a:buNone/>
            </a:pPr>
            <a:r>
              <a:rPr lang="es-ES" sz="2800" dirty="0"/>
              <a:t>3. Retrato</a:t>
            </a:r>
          </a:p>
          <a:p>
            <a:pPr>
              <a:buFont typeface="Wingdings" pitchFamily="2" charset="2"/>
              <a:buChar char="ü"/>
            </a:pPr>
            <a:r>
              <a:rPr lang="es-ES" sz="2800" dirty="0"/>
              <a:t>Aspectos físicos, de carácter y sentimientos.</a:t>
            </a:r>
          </a:p>
          <a:p>
            <a:pPr>
              <a:buFont typeface="Wingdings" pitchFamily="2" charset="2"/>
              <a:buChar char="ü"/>
            </a:pPr>
            <a:endParaRPr lang="es-ES" sz="2800" dirty="0"/>
          </a:p>
          <a:p>
            <a:pPr marL="45720" indent="0">
              <a:buNone/>
            </a:pPr>
            <a:endParaRPr lang="es-ES" sz="2800" dirty="0"/>
          </a:p>
          <a:p>
            <a:endParaRPr lang="es-ES" dirty="0"/>
          </a:p>
        </p:txBody>
      </p:sp>
      <p:pic>
        <p:nvPicPr>
          <p:cNvPr id="3074"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4278440" y="3068960"/>
            <a:ext cx="1762125" cy="2590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6744073" y="3073368"/>
            <a:ext cx="1743075" cy="26193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41691718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2279576" y="1484784"/>
            <a:ext cx="7848872" cy="4896544"/>
          </a:xfrm>
          <a:prstGeom prst="rect">
            <a:avLst/>
          </a:prstGeom>
        </p:spPr>
        <p:txBody>
          <a:bodyPr/>
          <a:lstStyle/>
          <a:p>
            <a:pPr marL="45720" indent="0">
              <a:buNone/>
            </a:pPr>
            <a:endParaRPr lang="es-ES" sz="2800" dirty="0"/>
          </a:p>
          <a:p>
            <a:endParaRPr lang="es-ES" sz="2800" dirty="0"/>
          </a:p>
          <a:p>
            <a:endParaRPr lang="es-ES" sz="2800" dirty="0"/>
          </a:p>
          <a:p>
            <a:pPr marL="45720" indent="0">
              <a:buNone/>
            </a:pPr>
            <a:endParaRPr lang="es-ES" dirty="0" smtClean="0"/>
          </a:p>
          <a:p>
            <a:endParaRPr lang="es-ES" dirty="0" smtClean="0"/>
          </a:p>
          <a:p>
            <a:endParaRPr lang="es-ES" dirty="0" smtClean="0"/>
          </a:p>
        </p:txBody>
      </p:sp>
      <p:sp>
        <p:nvSpPr>
          <p:cNvPr id="5" name="2 Marcador de contenido"/>
          <p:cNvSpPr txBox="1">
            <a:spLocks/>
          </p:cNvSpPr>
          <p:nvPr/>
        </p:nvSpPr>
        <p:spPr>
          <a:xfrm>
            <a:off x="2207568" y="1602322"/>
            <a:ext cx="7848872" cy="4896544"/>
          </a:xfrm>
          <a:prstGeom prst="rect">
            <a:avLst/>
          </a:prstGeom>
        </p:spPr>
        <p:txBody>
          <a:bodyPr vert="horz" lIns="91440" tIns="45720" rIns="91440" bIns="45720" rtlCol="0">
            <a:normAutofit fontScale="85000" lnSpcReduction="10000"/>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5720" indent="0">
              <a:buNone/>
            </a:pPr>
            <a:r>
              <a:rPr lang="es-ES" sz="2800" dirty="0"/>
              <a:t>3. Retrato</a:t>
            </a:r>
          </a:p>
          <a:p>
            <a:pPr>
              <a:buFont typeface="Wingdings" pitchFamily="2" charset="2"/>
              <a:buChar char="v"/>
            </a:pPr>
            <a:r>
              <a:rPr lang="es-ES" sz="2800" dirty="0"/>
              <a:t> Ejemplo:</a:t>
            </a:r>
          </a:p>
          <a:p>
            <a:pPr>
              <a:buFont typeface="Wingdings" pitchFamily="2" charset="2"/>
              <a:buChar char="v"/>
            </a:pPr>
            <a:endParaRPr lang="es-ES" sz="2800" dirty="0"/>
          </a:p>
          <a:p>
            <a:pPr marL="45720" indent="0" algn="just">
              <a:buNone/>
            </a:pPr>
            <a:r>
              <a:rPr lang="es-ES" sz="2600" i="1" dirty="0">
                <a:solidFill>
                  <a:schemeClr val="tx1"/>
                </a:solidFill>
              </a:rPr>
              <a:t>El pobre chico de este modo burlado se llamaba Luisito Cadalso, y era bastante mezquino de talla, corto de alientos, descolorido, como de ocho años, quizá de diez, tan tímido que esquivaba la amistad de sus compañeros, temeroso de las bromas de algunos, y sintiéndose sin bríos para devolverlas. Siempre fue el menos arrojado en las travesuras, el más soso y torpe en los juegos, y el más formalito en clase, aunque uno de los menos aventajados, quizás porque su propio encogimiento le impidiera decir bien lo que sabía o disimular lo que ignoraba. </a:t>
            </a:r>
          </a:p>
          <a:p>
            <a:pPr marL="45720" indent="0" algn="just">
              <a:buNone/>
            </a:pPr>
            <a:r>
              <a:rPr lang="es-ES" sz="2600" i="1" dirty="0">
                <a:solidFill>
                  <a:schemeClr val="tx1"/>
                </a:solidFill>
              </a:rPr>
              <a:t>				Benito Pérez Galdós, Miau</a:t>
            </a:r>
          </a:p>
          <a:p>
            <a:pPr marL="45720" indent="0">
              <a:buNone/>
            </a:pPr>
            <a:endParaRPr lang="es-ES" sz="2800" dirty="0"/>
          </a:p>
          <a:p>
            <a:endParaRPr lang="es-ES" dirty="0"/>
          </a:p>
        </p:txBody>
      </p:sp>
    </p:spTree>
    <p:extLst>
      <p:ext uri="{BB962C8B-B14F-4D97-AF65-F5344CB8AC3E}">
        <p14:creationId xmlns="" xmlns:p14="http://schemas.microsoft.com/office/powerpoint/2010/main" val="67859305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2279576" y="1484784"/>
            <a:ext cx="7848872" cy="4896544"/>
          </a:xfrm>
          <a:prstGeom prst="rect">
            <a:avLst/>
          </a:prstGeom>
        </p:spPr>
        <p:txBody>
          <a:bodyPr/>
          <a:lstStyle/>
          <a:p>
            <a:pPr marL="45720" indent="0">
              <a:buNone/>
            </a:pPr>
            <a:endParaRPr lang="es-ES" sz="2800" dirty="0"/>
          </a:p>
          <a:p>
            <a:endParaRPr lang="es-ES" sz="2800" dirty="0"/>
          </a:p>
          <a:p>
            <a:endParaRPr lang="es-ES" sz="2800" dirty="0"/>
          </a:p>
          <a:p>
            <a:pPr marL="45720" indent="0">
              <a:buNone/>
            </a:pPr>
            <a:endParaRPr lang="es-ES" dirty="0" smtClean="0"/>
          </a:p>
          <a:p>
            <a:endParaRPr lang="es-ES" dirty="0" smtClean="0"/>
          </a:p>
          <a:p>
            <a:endParaRPr lang="es-ES" dirty="0" smtClean="0"/>
          </a:p>
        </p:txBody>
      </p:sp>
      <p:sp>
        <p:nvSpPr>
          <p:cNvPr id="5" name="2 Marcador de contenido"/>
          <p:cNvSpPr txBox="1">
            <a:spLocks/>
          </p:cNvSpPr>
          <p:nvPr/>
        </p:nvSpPr>
        <p:spPr>
          <a:xfrm>
            <a:off x="2207568" y="1602322"/>
            <a:ext cx="7848872" cy="4896544"/>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5720" indent="0">
              <a:buNone/>
            </a:pPr>
            <a:r>
              <a:rPr lang="es-ES" sz="2800" dirty="0"/>
              <a:t>4. Topografía</a:t>
            </a:r>
          </a:p>
          <a:p>
            <a:pPr>
              <a:buFont typeface="Wingdings" pitchFamily="2" charset="2"/>
              <a:buChar char="ü"/>
            </a:pPr>
            <a:r>
              <a:rPr lang="es-ES" sz="2800" dirty="0"/>
              <a:t>Lugares, paisajes y ambientes.</a:t>
            </a:r>
          </a:p>
          <a:p>
            <a:pPr marL="45720" indent="0">
              <a:buNone/>
            </a:pPr>
            <a:endParaRPr lang="es-ES" sz="2800" dirty="0"/>
          </a:p>
          <a:p>
            <a:pPr marL="45720" indent="0">
              <a:buNone/>
            </a:pPr>
            <a:endParaRPr lang="es-ES" sz="2800" dirty="0"/>
          </a:p>
          <a:p>
            <a:endParaRPr lang="es-ES" dirty="0"/>
          </a:p>
        </p:txBody>
      </p:sp>
      <p:pic>
        <p:nvPicPr>
          <p:cNvPr id="4098"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2751867" y="2924943"/>
            <a:ext cx="3399245" cy="254615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5735960" y="4198018"/>
            <a:ext cx="3456384" cy="22639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40001137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2279576" y="1484784"/>
            <a:ext cx="7848872" cy="4896544"/>
          </a:xfrm>
          <a:prstGeom prst="rect">
            <a:avLst/>
          </a:prstGeom>
        </p:spPr>
        <p:txBody>
          <a:bodyPr/>
          <a:lstStyle/>
          <a:p>
            <a:pPr marL="45720" indent="0">
              <a:buNone/>
            </a:pPr>
            <a:endParaRPr lang="es-ES" sz="2800" dirty="0"/>
          </a:p>
          <a:p>
            <a:endParaRPr lang="es-ES" sz="2800" dirty="0"/>
          </a:p>
          <a:p>
            <a:endParaRPr lang="es-ES" sz="2800" dirty="0"/>
          </a:p>
          <a:p>
            <a:pPr marL="45720" indent="0">
              <a:buNone/>
            </a:pPr>
            <a:endParaRPr lang="es-ES" dirty="0" smtClean="0"/>
          </a:p>
          <a:p>
            <a:endParaRPr lang="es-ES" dirty="0" smtClean="0"/>
          </a:p>
          <a:p>
            <a:endParaRPr lang="es-ES" dirty="0" smtClean="0"/>
          </a:p>
        </p:txBody>
      </p:sp>
      <p:sp>
        <p:nvSpPr>
          <p:cNvPr id="5" name="2 Marcador de contenido"/>
          <p:cNvSpPr txBox="1">
            <a:spLocks/>
          </p:cNvSpPr>
          <p:nvPr/>
        </p:nvSpPr>
        <p:spPr>
          <a:xfrm>
            <a:off x="2222578" y="1052736"/>
            <a:ext cx="8750222" cy="5179252"/>
          </a:xfrm>
          <a:prstGeom prst="rect">
            <a:avLst/>
          </a:prstGeom>
        </p:spPr>
        <p:txBody>
          <a:bodyPr vert="horz" lIns="91440" tIns="45720" rIns="91440" bIns="45720" rtlCol="0">
            <a:normAutofit fontScale="70000" lnSpcReduction="20000"/>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5720" indent="0">
              <a:buNone/>
            </a:pPr>
            <a:r>
              <a:rPr lang="es-ES" sz="3600" dirty="0"/>
              <a:t>4. Topografía</a:t>
            </a:r>
          </a:p>
          <a:p>
            <a:pPr>
              <a:buFont typeface="Wingdings" pitchFamily="2" charset="2"/>
              <a:buChar char="v"/>
            </a:pPr>
            <a:r>
              <a:rPr lang="es-ES" sz="3600" dirty="0"/>
              <a:t> Ejemplo:</a:t>
            </a:r>
          </a:p>
          <a:p>
            <a:pPr marL="45720" indent="0">
              <a:buNone/>
            </a:pPr>
            <a:endParaRPr lang="es-ES" sz="2800" dirty="0"/>
          </a:p>
          <a:p>
            <a:pPr marL="45720" indent="0" algn="just">
              <a:buNone/>
            </a:pPr>
            <a:r>
              <a:rPr lang="es-ES" sz="3300" i="1" dirty="0">
                <a:solidFill>
                  <a:schemeClr val="tx1"/>
                </a:solidFill>
              </a:rPr>
              <a:t>Un pueblo de hayas, abedules, álamos y fresnos congregados sobre una ligerísima eminencia del terreno, todas sus copas volcadas y vueltas </a:t>
            </a:r>
            <a:r>
              <a:rPr lang="es-ES" sz="3300" i="1" dirty="0" err="1">
                <a:solidFill>
                  <a:schemeClr val="tx1"/>
                </a:solidFill>
              </a:rPr>
              <a:t>uns</a:t>
            </a:r>
            <a:r>
              <a:rPr lang="es-ES" sz="3300" i="1" dirty="0">
                <a:solidFill>
                  <a:schemeClr val="tx1"/>
                </a:solidFill>
              </a:rPr>
              <a:t> sola masa líquida, lomo de mar convulso. El viento los sacude y los golpea hasta hacerlos aullar. Los árboles se retuercen, se doblan, se yerguen de nuevo con gran estruendo y se estiran como si quisiesen desarraigarse y huir. No, no ceden. Dolor de raíces y de follajes rotos, feroz tenacidad vegetal no menos poderosa que la de los animales y los hombres. Si estos árboles se echasen a andar, destruirían a todo lo que se opusiese a su paso. </a:t>
            </a:r>
          </a:p>
          <a:p>
            <a:pPr marL="45720" indent="0" algn="just">
              <a:buNone/>
            </a:pPr>
            <a:endParaRPr lang="es-ES" sz="3300" i="1" dirty="0">
              <a:solidFill>
                <a:schemeClr val="tx1"/>
              </a:solidFill>
            </a:endParaRPr>
          </a:p>
          <a:p>
            <a:pPr marL="45720" indent="0" algn="just">
              <a:buNone/>
            </a:pPr>
            <a:r>
              <a:rPr lang="es-ES" sz="3300" i="1" dirty="0">
                <a:solidFill>
                  <a:schemeClr val="tx1"/>
                </a:solidFill>
              </a:rPr>
              <a:t>				Octavio Paz, El mono gramático</a:t>
            </a:r>
            <a:endParaRPr lang="es-ES" dirty="0"/>
          </a:p>
        </p:txBody>
      </p:sp>
    </p:spTree>
    <p:extLst>
      <p:ext uri="{BB962C8B-B14F-4D97-AF65-F5344CB8AC3E}">
        <p14:creationId xmlns="" xmlns:p14="http://schemas.microsoft.com/office/powerpoint/2010/main" val="411294446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2279576" y="1484784"/>
            <a:ext cx="7848872" cy="4896544"/>
          </a:xfrm>
          <a:prstGeom prst="rect">
            <a:avLst/>
          </a:prstGeom>
        </p:spPr>
        <p:txBody>
          <a:bodyPr/>
          <a:lstStyle/>
          <a:p>
            <a:pPr marL="45720" indent="0">
              <a:buNone/>
            </a:pPr>
            <a:endParaRPr lang="es-ES" sz="2800" dirty="0"/>
          </a:p>
          <a:p>
            <a:endParaRPr lang="es-ES" sz="2800" dirty="0"/>
          </a:p>
          <a:p>
            <a:endParaRPr lang="es-ES" sz="2800" dirty="0"/>
          </a:p>
          <a:p>
            <a:pPr marL="45720" indent="0">
              <a:buNone/>
            </a:pPr>
            <a:endParaRPr lang="es-ES" dirty="0" smtClean="0"/>
          </a:p>
          <a:p>
            <a:endParaRPr lang="es-ES" dirty="0" smtClean="0"/>
          </a:p>
          <a:p>
            <a:endParaRPr lang="es-ES" dirty="0" smtClean="0"/>
          </a:p>
        </p:txBody>
      </p:sp>
      <p:sp>
        <p:nvSpPr>
          <p:cNvPr id="5" name="2 Marcador de contenido"/>
          <p:cNvSpPr txBox="1">
            <a:spLocks/>
          </p:cNvSpPr>
          <p:nvPr/>
        </p:nvSpPr>
        <p:spPr>
          <a:xfrm>
            <a:off x="2207568" y="1602322"/>
            <a:ext cx="7848872" cy="4896544"/>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5720" indent="0">
              <a:buNone/>
            </a:pPr>
            <a:r>
              <a:rPr lang="es-ES" sz="2800" dirty="0"/>
              <a:t>5. Caricatura:</a:t>
            </a:r>
          </a:p>
          <a:p>
            <a:pPr>
              <a:buFont typeface="Wingdings" pitchFamily="2" charset="2"/>
              <a:buChar char="ü"/>
            </a:pPr>
            <a:r>
              <a:rPr lang="es-ES" sz="2800" dirty="0"/>
              <a:t>Deforma o exagera rasgos morales, de carácter y físicos.</a:t>
            </a:r>
          </a:p>
          <a:p>
            <a:pPr marL="45720" indent="0">
              <a:buNone/>
            </a:pPr>
            <a:endParaRPr lang="es-ES" sz="2800" dirty="0"/>
          </a:p>
          <a:p>
            <a:pPr marL="45720" indent="0">
              <a:buNone/>
            </a:pPr>
            <a:endParaRPr lang="es-ES" sz="2800" dirty="0"/>
          </a:p>
          <a:p>
            <a:endParaRPr lang="es-ES" dirty="0"/>
          </a:p>
        </p:txBody>
      </p:sp>
      <p:pic>
        <p:nvPicPr>
          <p:cNvPr id="5122"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143673" y="3429000"/>
            <a:ext cx="1704975" cy="26860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5879976" y="3429000"/>
            <a:ext cx="2286000" cy="28575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59884741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2279576" y="1484784"/>
            <a:ext cx="7848872" cy="4896544"/>
          </a:xfrm>
          <a:prstGeom prst="rect">
            <a:avLst/>
          </a:prstGeom>
        </p:spPr>
        <p:txBody>
          <a:bodyPr/>
          <a:lstStyle/>
          <a:p>
            <a:pPr marL="45720" indent="0">
              <a:buNone/>
            </a:pPr>
            <a:endParaRPr lang="es-ES" sz="2800" dirty="0"/>
          </a:p>
          <a:p>
            <a:endParaRPr lang="es-ES" sz="2800" dirty="0"/>
          </a:p>
          <a:p>
            <a:endParaRPr lang="es-ES" sz="2800" dirty="0"/>
          </a:p>
          <a:p>
            <a:pPr marL="45720" indent="0">
              <a:buNone/>
            </a:pPr>
            <a:endParaRPr lang="es-ES" dirty="0" smtClean="0"/>
          </a:p>
          <a:p>
            <a:endParaRPr lang="es-ES" dirty="0" smtClean="0"/>
          </a:p>
          <a:p>
            <a:endParaRPr lang="es-ES" dirty="0" smtClean="0"/>
          </a:p>
        </p:txBody>
      </p:sp>
      <p:sp>
        <p:nvSpPr>
          <p:cNvPr id="5" name="2 Marcador de contenido"/>
          <p:cNvSpPr txBox="1">
            <a:spLocks/>
          </p:cNvSpPr>
          <p:nvPr/>
        </p:nvSpPr>
        <p:spPr>
          <a:xfrm>
            <a:off x="2207567" y="970671"/>
            <a:ext cx="8821503" cy="5528195"/>
          </a:xfrm>
          <a:prstGeom prst="rect">
            <a:avLst/>
          </a:prstGeom>
        </p:spPr>
        <p:txBody>
          <a:bodyPr vert="horz" lIns="91440" tIns="45720" rIns="91440" bIns="45720" rtlCol="0">
            <a:normAutofit fontScale="77500" lnSpcReduction="20000"/>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5720" indent="0">
              <a:buNone/>
            </a:pPr>
            <a:r>
              <a:rPr lang="es-ES" sz="2800" dirty="0"/>
              <a:t>5. Caricatura:</a:t>
            </a:r>
          </a:p>
          <a:p>
            <a:pPr>
              <a:buFont typeface="Wingdings" pitchFamily="2" charset="2"/>
              <a:buChar char="v"/>
            </a:pPr>
            <a:r>
              <a:rPr lang="es-ES" sz="2800" dirty="0"/>
              <a:t> Ejemplo:</a:t>
            </a:r>
          </a:p>
          <a:p>
            <a:pPr marL="45720" indent="0">
              <a:buNone/>
            </a:pPr>
            <a:endParaRPr lang="es-ES" sz="2800" dirty="0"/>
          </a:p>
          <a:p>
            <a:pPr marL="45720" indent="0" algn="just">
              <a:buNone/>
            </a:pPr>
            <a:r>
              <a:rPr lang="es-ES" sz="3000" i="1" dirty="0">
                <a:solidFill>
                  <a:schemeClr val="tx1"/>
                </a:solidFill>
              </a:rPr>
              <a:t>Mi criado tiene de mesa lo cuadrado y el estar en talla al alcance de la mano. Por tanto es un mueble cómodo; su color es el que indica la ausencia completa de aquello con qué se piensa, es decir, que es bueno; las manos se confundirían con los pies, si no fuera por los zapatos y porque anda casualmente sobre los últimos, a imitación de la mayor parte de los hombres; tiene orejas que están a uno y otro lado de la cabeza como los floreros en una consola, de adorno, o como los balcones figurados, por donde no entra ni sale nada; también tiene dos ojos en la cara; él cree ver con ellos, ¡qué asco se lleva! </a:t>
            </a:r>
          </a:p>
          <a:p>
            <a:pPr marL="45720" indent="0" algn="just">
              <a:buNone/>
            </a:pPr>
            <a:endParaRPr lang="es-ES" sz="3000" i="1" dirty="0">
              <a:solidFill>
                <a:schemeClr val="tx1"/>
              </a:solidFill>
            </a:endParaRPr>
          </a:p>
          <a:p>
            <a:pPr marL="45720" indent="0" algn="r">
              <a:buNone/>
            </a:pPr>
            <a:r>
              <a:rPr lang="es-ES" sz="3000" i="1" dirty="0">
                <a:solidFill>
                  <a:schemeClr val="tx1"/>
                </a:solidFill>
              </a:rPr>
              <a:t>Mariano José de Larra, La Nochebuena de 1836</a:t>
            </a:r>
          </a:p>
          <a:p>
            <a:pPr marL="45720" indent="0">
              <a:buNone/>
            </a:pPr>
            <a:endParaRPr lang="es-ES" sz="2800" dirty="0"/>
          </a:p>
          <a:p>
            <a:endParaRPr lang="es-ES" dirty="0"/>
          </a:p>
        </p:txBody>
      </p:sp>
    </p:spTree>
    <p:extLst>
      <p:ext uri="{BB962C8B-B14F-4D97-AF65-F5344CB8AC3E}">
        <p14:creationId xmlns="" xmlns:p14="http://schemas.microsoft.com/office/powerpoint/2010/main" val="380320358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51441" y="681010"/>
            <a:ext cx="7920880" cy="864096"/>
          </a:xfrm>
        </p:spPr>
        <p:txBody>
          <a:bodyPr/>
          <a:lstStyle/>
          <a:p>
            <a:r>
              <a:rPr lang="es-ES" sz="4000" dirty="0" smtClean="0"/>
              <a:t>1.3 Texto </a:t>
            </a:r>
            <a:r>
              <a:rPr lang="es-ES" sz="4000" dirty="0"/>
              <a:t>Expositivo:</a:t>
            </a:r>
          </a:p>
        </p:txBody>
      </p:sp>
      <p:sp>
        <p:nvSpPr>
          <p:cNvPr id="3" name="2 Marcador de contenido"/>
          <p:cNvSpPr>
            <a:spLocks noGrp="1"/>
          </p:cNvSpPr>
          <p:nvPr>
            <p:ph sz="quarter" idx="1"/>
          </p:nvPr>
        </p:nvSpPr>
        <p:spPr>
          <a:xfrm>
            <a:off x="2279576" y="1484784"/>
            <a:ext cx="7848872" cy="4896544"/>
          </a:xfrm>
          <a:prstGeom prst="rect">
            <a:avLst/>
          </a:prstGeom>
        </p:spPr>
        <p:txBody>
          <a:bodyPr/>
          <a:lstStyle/>
          <a:p>
            <a:pPr marL="45720" indent="0">
              <a:buNone/>
            </a:pPr>
            <a:endParaRPr lang="es-ES" sz="2800" dirty="0"/>
          </a:p>
          <a:p>
            <a:endParaRPr lang="es-ES" sz="2800" dirty="0"/>
          </a:p>
          <a:p>
            <a:endParaRPr lang="es-ES" sz="2800" dirty="0"/>
          </a:p>
          <a:p>
            <a:endParaRPr lang="es-ES" dirty="0" smtClean="0"/>
          </a:p>
        </p:txBody>
      </p:sp>
      <p:pic>
        <p:nvPicPr>
          <p:cNvPr id="7170"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4295801" y="1844824"/>
            <a:ext cx="3528799" cy="322847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32834890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a:grpSpLocks/>
          </p:cNvGrpSpPr>
          <p:nvPr/>
        </p:nvGrpSpPr>
        <p:grpSpPr bwMode="auto">
          <a:xfrm>
            <a:off x="-756047" y="0"/>
            <a:ext cx="13943708" cy="7116961"/>
            <a:chOff x="0" y="0"/>
            <a:chExt cx="1172" cy="798"/>
          </a:xfrm>
        </p:grpSpPr>
        <p:grpSp>
          <p:nvGrpSpPr>
            <p:cNvPr id="3" name="Group 2"/>
            <p:cNvGrpSpPr>
              <a:grpSpLocks/>
            </p:cNvGrpSpPr>
            <p:nvPr/>
          </p:nvGrpSpPr>
          <p:grpSpPr bwMode="auto">
            <a:xfrm>
              <a:off x="72" y="0"/>
              <a:ext cx="1025" cy="768"/>
              <a:chOff x="0" y="0"/>
              <a:chExt cx="1024" cy="768"/>
            </a:xfrm>
          </p:grpSpPr>
          <p:grpSp>
            <p:nvGrpSpPr>
              <p:cNvPr id="4" name="Group 3"/>
              <p:cNvGrpSpPr>
                <a:grpSpLocks/>
              </p:cNvGrpSpPr>
              <p:nvPr/>
            </p:nvGrpSpPr>
            <p:grpSpPr bwMode="auto">
              <a:xfrm>
                <a:off x="0" y="0"/>
                <a:ext cx="282" cy="768"/>
                <a:chOff x="0" y="0"/>
                <a:chExt cx="282" cy="768"/>
              </a:xfrm>
            </p:grpSpPr>
            <p:sp>
              <p:nvSpPr>
                <p:cNvPr id="71723" name="AutoShape 4"/>
                <p:cNvSpPr>
                  <a:spLocks/>
                </p:cNvSpPr>
                <p:nvPr/>
              </p:nvSpPr>
              <p:spPr bwMode="auto">
                <a:xfrm>
                  <a:off x="102" y="0"/>
                  <a:ext cx="180" cy="768"/>
                </a:xfrm>
                <a:custGeom>
                  <a:avLst/>
                  <a:gdLst>
                    <a:gd name="T0" fmla="*/ 1 w 21600"/>
                    <a:gd name="T1" fmla="*/ 14 h 21600"/>
                    <a:gd name="T2" fmla="*/ 1 w 21600"/>
                    <a:gd name="T3" fmla="*/ 14 h 21600"/>
                    <a:gd name="T4" fmla="*/ 1 w 21600"/>
                    <a:gd name="T5" fmla="*/ 14 h 21600"/>
                    <a:gd name="T6" fmla="*/ 1 w 21600"/>
                    <a:gd name="T7" fmla="*/ 14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solidFill>
                  <a:srgbClr val="FFFFFF">
                    <a:alpha val="9804"/>
                  </a:srgbClr>
                </a:solidFill>
                <a:ln w="15875">
                  <a:noFill/>
                  <a:round/>
                  <a:headEnd/>
                  <a:tailEnd/>
                </a:ln>
              </p:spPr>
              <p:txBody>
                <a:bodyPr lIns="0" tIns="0" rIns="0" bIns="0" anchor="ctr"/>
                <a:lstStyle/>
                <a:p>
                  <a:endParaRPr lang="es-MX"/>
                </a:p>
              </p:txBody>
            </p:sp>
            <p:sp>
              <p:nvSpPr>
                <p:cNvPr id="71724" name="AutoShape 5"/>
                <p:cNvSpPr>
                  <a:spLocks/>
                </p:cNvSpPr>
                <p:nvPr/>
              </p:nvSpPr>
              <p:spPr bwMode="auto">
                <a:xfrm>
                  <a:off x="0" y="0"/>
                  <a:ext cx="52" cy="768"/>
                </a:xfrm>
                <a:custGeom>
                  <a:avLst/>
                  <a:gdLst>
                    <a:gd name="T0" fmla="*/ 0 w 21600"/>
                    <a:gd name="T1" fmla="*/ 14 h 21600"/>
                    <a:gd name="T2" fmla="*/ 0 w 21600"/>
                    <a:gd name="T3" fmla="*/ 14 h 21600"/>
                    <a:gd name="T4" fmla="*/ 0 w 21600"/>
                    <a:gd name="T5" fmla="*/ 14 h 21600"/>
                    <a:gd name="T6" fmla="*/ 0 w 21600"/>
                    <a:gd name="T7" fmla="*/ 14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solidFill>
                  <a:srgbClr val="FFFFFF">
                    <a:alpha val="9804"/>
                  </a:srgbClr>
                </a:solidFill>
                <a:ln w="15875">
                  <a:noFill/>
                  <a:round/>
                  <a:headEnd/>
                  <a:tailEnd/>
                </a:ln>
              </p:spPr>
              <p:txBody>
                <a:bodyPr lIns="0" tIns="0" rIns="0" bIns="0" anchor="ctr"/>
                <a:lstStyle/>
                <a:p>
                  <a:endParaRPr lang="es-MX"/>
                </a:p>
              </p:txBody>
            </p:sp>
            <p:sp>
              <p:nvSpPr>
                <p:cNvPr id="71725" name="AutoShape 6"/>
                <p:cNvSpPr>
                  <a:spLocks/>
                </p:cNvSpPr>
                <p:nvPr/>
              </p:nvSpPr>
              <p:spPr bwMode="auto">
                <a:xfrm>
                  <a:off x="25" y="0"/>
                  <a:ext cx="86" cy="768"/>
                </a:xfrm>
                <a:custGeom>
                  <a:avLst/>
                  <a:gdLst>
                    <a:gd name="T0" fmla="*/ 0 w 21600"/>
                    <a:gd name="T1" fmla="*/ 14 h 21600"/>
                    <a:gd name="T2" fmla="*/ 0 w 21600"/>
                    <a:gd name="T3" fmla="*/ 14 h 21600"/>
                    <a:gd name="T4" fmla="*/ 0 w 21600"/>
                    <a:gd name="T5" fmla="*/ 14 h 21600"/>
                    <a:gd name="T6" fmla="*/ 0 w 21600"/>
                    <a:gd name="T7" fmla="*/ 14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solidFill>
                  <a:srgbClr val="FFFFFF">
                    <a:alpha val="9804"/>
                  </a:srgbClr>
                </a:solidFill>
                <a:ln w="15875">
                  <a:noFill/>
                  <a:round/>
                  <a:headEnd/>
                  <a:tailEnd/>
                </a:ln>
              </p:spPr>
              <p:txBody>
                <a:bodyPr lIns="0" tIns="0" rIns="0" bIns="0" anchor="ctr"/>
                <a:lstStyle/>
                <a:p>
                  <a:endParaRPr lang="es-MX"/>
                </a:p>
              </p:txBody>
            </p:sp>
          </p:grpSp>
          <p:grpSp>
            <p:nvGrpSpPr>
              <p:cNvPr id="5" name="Group 7"/>
              <p:cNvGrpSpPr>
                <a:grpSpLocks/>
              </p:cNvGrpSpPr>
              <p:nvPr/>
            </p:nvGrpSpPr>
            <p:grpSpPr bwMode="auto">
              <a:xfrm>
                <a:off x="47" y="0"/>
                <a:ext cx="282" cy="768"/>
                <a:chOff x="0" y="0"/>
                <a:chExt cx="282" cy="768"/>
              </a:xfrm>
            </p:grpSpPr>
            <p:sp>
              <p:nvSpPr>
                <p:cNvPr id="71720" name="AutoShape 8"/>
                <p:cNvSpPr>
                  <a:spLocks/>
                </p:cNvSpPr>
                <p:nvPr/>
              </p:nvSpPr>
              <p:spPr bwMode="auto">
                <a:xfrm>
                  <a:off x="102" y="0"/>
                  <a:ext cx="180" cy="768"/>
                </a:xfrm>
                <a:custGeom>
                  <a:avLst/>
                  <a:gdLst>
                    <a:gd name="T0" fmla="*/ 1 w 21600"/>
                    <a:gd name="T1" fmla="*/ 14 h 21600"/>
                    <a:gd name="T2" fmla="*/ 1 w 21600"/>
                    <a:gd name="T3" fmla="*/ 14 h 21600"/>
                    <a:gd name="T4" fmla="*/ 1 w 21600"/>
                    <a:gd name="T5" fmla="*/ 14 h 21600"/>
                    <a:gd name="T6" fmla="*/ 1 w 21600"/>
                    <a:gd name="T7" fmla="*/ 14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solidFill>
                  <a:srgbClr val="FFFFFF">
                    <a:alpha val="9804"/>
                  </a:srgbClr>
                </a:solidFill>
                <a:ln w="15875">
                  <a:noFill/>
                  <a:round/>
                  <a:headEnd/>
                  <a:tailEnd/>
                </a:ln>
              </p:spPr>
              <p:txBody>
                <a:bodyPr lIns="0" tIns="0" rIns="0" bIns="0" anchor="ctr"/>
                <a:lstStyle/>
                <a:p>
                  <a:endParaRPr lang="es-MX"/>
                </a:p>
              </p:txBody>
            </p:sp>
            <p:sp>
              <p:nvSpPr>
                <p:cNvPr id="71721" name="AutoShape 9"/>
                <p:cNvSpPr>
                  <a:spLocks/>
                </p:cNvSpPr>
                <p:nvPr/>
              </p:nvSpPr>
              <p:spPr bwMode="auto">
                <a:xfrm>
                  <a:off x="0" y="0"/>
                  <a:ext cx="52" cy="768"/>
                </a:xfrm>
                <a:custGeom>
                  <a:avLst/>
                  <a:gdLst>
                    <a:gd name="T0" fmla="*/ 0 w 21600"/>
                    <a:gd name="T1" fmla="*/ 14 h 21600"/>
                    <a:gd name="T2" fmla="*/ 0 w 21600"/>
                    <a:gd name="T3" fmla="*/ 14 h 21600"/>
                    <a:gd name="T4" fmla="*/ 0 w 21600"/>
                    <a:gd name="T5" fmla="*/ 14 h 21600"/>
                    <a:gd name="T6" fmla="*/ 0 w 21600"/>
                    <a:gd name="T7" fmla="*/ 14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solidFill>
                  <a:srgbClr val="FFFFFF">
                    <a:alpha val="9804"/>
                  </a:srgbClr>
                </a:solidFill>
                <a:ln w="15875">
                  <a:noFill/>
                  <a:round/>
                  <a:headEnd/>
                  <a:tailEnd/>
                </a:ln>
              </p:spPr>
              <p:txBody>
                <a:bodyPr lIns="0" tIns="0" rIns="0" bIns="0" anchor="ctr"/>
                <a:lstStyle/>
                <a:p>
                  <a:endParaRPr lang="es-MX"/>
                </a:p>
              </p:txBody>
            </p:sp>
            <p:sp>
              <p:nvSpPr>
                <p:cNvPr id="71722" name="AutoShape 10"/>
                <p:cNvSpPr>
                  <a:spLocks/>
                </p:cNvSpPr>
                <p:nvPr/>
              </p:nvSpPr>
              <p:spPr bwMode="auto">
                <a:xfrm>
                  <a:off x="25" y="0"/>
                  <a:ext cx="86" cy="768"/>
                </a:xfrm>
                <a:custGeom>
                  <a:avLst/>
                  <a:gdLst>
                    <a:gd name="T0" fmla="*/ 0 w 21600"/>
                    <a:gd name="T1" fmla="*/ 14 h 21600"/>
                    <a:gd name="T2" fmla="*/ 0 w 21600"/>
                    <a:gd name="T3" fmla="*/ 14 h 21600"/>
                    <a:gd name="T4" fmla="*/ 0 w 21600"/>
                    <a:gd name="T5" fmla="*/ 14 h 21600"/>
                    <a:gd name="T6" fmla="*/ 0 w 21600"/>
                    <a:gd name="T7" fmla="*/ 14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solidFill>
                  <a:srgbClr val="FFFFFF">
                    <a:alpha val="9804"/>
                  </a:srgbClr>
                </a:solidFill>
                <a:ln w="15875">
                  <a:noFill/>
                  <a:round/>
                  <a:headEnd/>
                  <a:tailEnd/>
                </a:ln>
              </p:spPr>
              <p:txBody>
                <a:bodyPr lIns="0" tIns="0" rIns="0" bIns="0" anchor="ctr"/>
                <a:lstStyle/>
                <a:p>
                  <a:endParaRPr lang="es-MX"/>
                </a:p>
              </p:txBody>
            </p:sp>
          </p:grpSp>
          <p:grpSp>
            <p:nvGrpSpPr>
              <p:cNvPr id="6" name="Group 11"/>
              <p:cNvGrpSpPr>
                <a:grpSpLocks/>
              </p:cNvGrpSpPr>
              <p:nvPr/>
            </p:nvGrpSpPr>
            <p:grpSpPr bwMode="auto">
              <a:xfrm>
                <a:off x="742" y="0"/>
                <a:ext cx="282" cy="768"/>
                <a:chOff x="0" y="0"/>
                <a:chExt cx="282" cy="768"/>
              </a:xfrm>
            </p:grpSpPr>
            <p:sp>
              <p:nvSpPr>
                <p:cNvPr id="71717" name="AutoShape 12"/>
                <p:cNvSpPr>
                  <a:spLocks/>
                </p:cNvSpPr>
                <p:nvPr/>
              </p:nvSpPr>
              <p:spPr bwMode="auto">
                <a:xfrm rot="10800000">
                  <a:off x="0" y="0"/>
                  <a:ext cx="180" cy="768"/>
                </a:xfrm>
                <a:custGeom>
                  <a:avLst/>
                  <a:gdLst>
                    <a:gd name="T0" fmla="*/ 1 w 21600"/>
                    <a:gd name="T1" fmla="*/ 14 h 21600"/>
                    <a:gd name="T2" fmla="*/ 1 w 21600"/>
                    <a:gd name="T3" fmla="*/ 14 h 21600"/>
                    <a:gd name="T4" fmla="*/ 1 w 21600"/>
                    <a:gd name="T5" fmla="*/ 14 h 21600"/>
                    <a:gd name="T6" fmla="*/ 1 w 21600"/>
                    <a:gd name="T7" fmla="*/ 14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solidFill>
                  <a:srgbClr val="FFFFFF">
                    <a:alpha val="9804"/>
                  </a:srgbClr>
                </a:solidFill>
                <a:ln w="15875">
                  <a:noFill/>
                  <a:round/>
                  <a:headEnd/>
                  <a:tailEnd/>
                </a:ln>
              </p:spPr>
              <p:txBody>
                <a:bodyPr lIns="0" tIns="0" rIns="0" bIns="0" anchor="ctr"/>
                <a:lstStyle/>
                <a:p>
                  <a:endParaRPr lang="es-MX"/>
                </a:p>
              </p:txBody>
            </p:sp>
            <p:sp>
              <p:nvSpPr>
                <p:cNvPr id="71718" name="AutoShape 13"/>
                <p:cNvSpPr>
                  <a:spLocks/>
                </p:cNvSpPr>
                <p:nvPr/>
              </p:nvSpPr>
              <p:spPr bwMode="auto">
                <a:xfrm rot="10800000">
                  <a:off x="230" y="0"/>
                  <a:ext cx="52" cy="768"/>
                </a:xfrm>
                <a:custGeom>
                  <a:avLst/>
                  <a:gdLst>
                    <a:gd name="T0" fmla="*/ 0 w 21600"/>
                    <a:gd name="T1" fmla="*/ 14 h 21600"/>
                    <a:gd name="T2" fmla="*/ 0 w 21600"/>
                    <a:gd name="T3" fmla="*/ 14 h 21600"/>
                    <a:gd name="T4" fmla="*/ 0 w 21600"/>
                    <a:gd name="T5" fmla="*/ 14 h 21600"/>
                    <a:gd name="T6" fmla="*/ 0 w 21600"/>
                    <a:gd name="T7" fmla="*/ 14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solidFill>
                  <a:srgbClr val="FFFFFF">
                    <a:alpha val="9804"/>
                  </a:srgbClr>
                </a:solidFill>
                <a:ln w="15875">
                  <a:noFill/>
                  <a:round/>
                  <a:headEnd/>
                  <a:tailEnd/>
                </a:ln>
              </p:spPr>
              <p:txBody>
                <a:bodyPr lIns="0" tIns="0" rIns="0" bIns="0" anchor="ctr"/>
                <a:lstStyle/>
                <a:p>
                  <a:endParaRPr lang="es-MX"/>
                </a:p>
              </p:txBody>
            </p:sp>
            <p:sp>
              <p:nvSpPr>
                <p:cNvPr id="71719" name="AutoShape 14"/>
                <p:cNvSpPr>
                  <a:spLocks/>
                </p:cNvSpPr>
                <p:nvPr/>
              </p:nvSpPr>
              <p:spPr bwMode="auto">
                <a:xfrm rot="10800000">
                  <a:off x="170" y="0"/>
                  <a:ext cx="86" cy="768"/>
                </a:xfrm>
                <a:custGeom>
                  <a:avLst/>
                  <a:gdLst>
                    <a:gd name="T0" fmla="*/ 0 w 21600"/>
                    <a:gd name="T1" fmla="*/ 14 h 21600"/>
                    <a:gd name="T2" fmla="*/ 0 w 21600"/>
                    <a:gd name="T3" fmla="*/ 14 h 21600"/>
                    <a:gd name="T4" fmla="*/ 0 w 21600"/>
                    <a:gd name="T5" fmla="*/ 14 h 21600"/>
                    <a:gd name="T6" fmla="*/ 0 w 21600"/>
                    <a:gd name="T7" fmla="*/ 14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solidFill>
                  <a:srgbClr val="FFFFFF">
                    <a:alpha val="9804"/>
                  </a:srgbClr>
                </a:solidFill>
                <a:ln w="15875">
                  <a:noFill/>
                  <a:round/>
                  <a:headEnd/>
                  <a:tailEnd/>
                </a:ln>
              </p:spPr>
              <p:txBody>
                <a:bodyPr lIns="0" tIns="0" rIns="0" bIns="0" anchor="ctr"/>
                <a:lstStyle/>
                <a:p>
                  <a:endParaRPr lang="es-MX"/>
                </a:p>
              </p:txBody>
            </p:sp>
          </p:grpSp>
          <p:sp>
            <p:nvSpPr>
              <p:cNvPr id="71714" name="AutoShape 15"/>
              <p:cNvSpPr>
                <a:spLocks/>
              </p:cNvSpPr>
              <p:nvPr/>
            </p:nvSpPr>
            <p:spPr bwMode="auto">
              <a:xfrm>
                <a:off x="426" y="0"/>
                <a:ext cx="317" cy="768"/>
              </a:xfrm>
              <a:custGeom>
                <a:avLst/>
                <a:gdLst>
                  <a:gd name="T0" fmla="*/ 2 w 21600"/>
                  <a:gd name="T1" fmla="*/ 14 h 21600"/>
                  <a:gd name="T2" fmla="*/ 2 w 21600"/>
                  <a:gd name="T3" fmla="*/ 14 h 21600"/>
                  <a:gd name="T4" fmla="*/ 2 w 21600"/>
                  <a:gd name="T5" fmla="*/ 14 h 21600"/>
                  <a:gd name="T6" fmla="*/ 2 w 21600"/>
                  <a:gd name="T7" fmla="*/ 14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solidFill>
                <a:srgbClr val="FFFFFF">
                  <a:alpha val="9804"/>
                </a:srgbClr>
              </a:solidFill>
              <a:ln w="15875">
                <a:noFill/>
                <a:round/>
                <a:headEnd/>
                <a:tailEnd/>
              </a:ln>
            </p:spPr>
            <p:txBody>
              <a:bodyPr lIns="0" tIns="0" rIns="0" bIns="0" anchor="ctr"/>
              <a:lstStyle/>
              <a:p>
                <a:endParaRPr lang="es-MX"/>
              </a:p>
            </p:txBody>
          </p:sp>
          <p:sp>
            <p:nvSpPr>
              <p:cNvPr id="71715" name="AutoShape 16"/>
              <p:cNvSpPr>
                <a:spLocks/>
              </p:cNvSpPr>
              <p:nvPr/>
            </p:nvSpPr>
            <p:spPr bwMode="auto">
              <a:xfrm>
                <a:off x="324" y="0"/>
                <a:ext cx="52" cy="768"/>
              </a:xfrm>
              <a:custGeom>
                <a:avLst/>
                <a:gdLst>
                  <a:gd name="T0" fmla="*/ 0 w 21600"/>
                  <a:gd name="T1" fmla="*/ 14 h 21600"/>
                  <a:gd name="T2" fmla="*/ 0 w 21600"/>
                  <a:gd name="T3" fmla="*/ 14 h 21600"/>
                  <a:gd name="T4" fmla="*/ 0 w 21600"/>
                  <a:gd name="T5" fmla="*/ 14 h 21600"/>
                  <a:gd name="T6" fmla="*/ 0 w 21600"/>
                  <a:gd name="T7" fmla="*/ 14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solidFill>
                <a:srgbClr val="FFFFFF">
                  <a:alpha val="9804"/>
                </a:srgbClr>
              </a:solidFill>
              <a:ln w="15875">
                <a:noFill/>
                <a:round/>
                <a:headEnd/>
                <a:tailEnd/>
              </a:ln>
            </p:spPr>
            <p:txBody>
              <a:bodyPr lIns="0" tIns="0" rIns="0" bIns="0" anchor="ctr"/>
              <a:lstStyle/>
              <a:p>
                <a:endParaRPr lang="es-MX"/>
              </a:p>
            </p:txBody>
          </p:sp>
          <p:sp>
            <p:nvSpPr>
              <p:cNvPr id="71716" name="AutoShape 17"/>
              <p:cNvSpPr>
                <a:spLocks/>
              </p:cNvSpPr>
              <p:nvPr/>
            </p:nvSpPr>
            <p:spPr bwMode="auto">
              <a:xfrm>
                <a:off x="349" y="0"/>
                <a:ext cx="87" cy="768"/>
              </a:xfrm>
              <a:custGeom>
                <a:avLst/>
                <a:gdLst>
                  <a:gd name="T0" fmla="*/ 0 w 21600"/>
                  <a:gd name="T1" fmla="*/ 14 h 21600"/>
                  <a:gd name="T2" fmla="*/ 0 w 21600"/>
                  <a:gd name="T3" fmla="*/ 14 h 21600"/>
                  <a:gd name="T4" fmla="*/ 0 w 21600"/>
                  <a:gd name="T5" fmla="*/ 14 h 21600"/>
                  <a:gd name="T6" fmla="*/ 0 w 21600"/>
                  <a:gd name="T7" fmla="*/ 14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solidFill>
                <a:srgbClr val="FFFFFF">
                  <a:alpha val="9804"/>
                </a:srgbClr>
              </a:solidFill>
              <a:ln w="15875">
                <a:noFill/>
                <a:round/>
                <a:headEnd/>
                <a:tailEnd/>
              </a:ln>
            </p:spPr>
            <p:txBody>
              <a:bodyPr lIns="0" tIns="0" rIns="0" bIns="0" anchor="ctr"/>
              <a:lstStyle/>
              <a:p>
                <a:endParaRPr lang="es-MX"/>
              </a:p>
            </p:txBody>
          </p:sp>
        </p:grpSp>
        <p:sp>
          <p:nvSpPr>
            <p:cNvPr id="71689" name="AutoShape 18"/>
            <p:cNvSpPr>
              <a:spLocks/>
            </p:cNvSpPr>
            <p:nvPr/>
          </p:nvSpPr>
          <p:spPr bwMode="auto">
            <a:xfrm>
              <a:off x="70" y="563"/>
              <a:ext cx="1025" cy="132"/>
            </a:xfrm>
            <a:custGeom>
              <a:avLst/>
              <a:gdLst>
                <a:gd name="T0" fmla="*/ 24 w 21600"/>
                <a:gd name="T1" fmla="*/ 0 h 21431"/>
                <a:gd name="T2" fmla="*/ 24 w 21600"/>
                <a:gd name="T3" fmla="*/ 0 h 21431"/>
                <a:gd name="T4" fmla="*/ 24 w 21600"/>
                <a:gd name="T5" fmla="*/ 0 h 21431"/>
                <a:gd name="T6" fmla="*/ 24 w 21600"/>
                <a:gd name="T7" fmla="*/ 0 h 21431"/>
                <a:gd name="T8" fmla="*/ 0 60000 65536"/>
                <a:gd name="T9" fmla="*/ 0 60000 65536"/>
                <a:gd name="T10" fmla="*/ 0 60000 65536"/>
                <a:gd name="T11" fmla="*/ 0 60000 65536"/>
                <a:gd name="T12" fmla="*/ 0 w 21600"/>
                <a:gd name="T13" fmla="*/ 0 h 21431"/>
                <a:gd name="T14" fmla="*/ 21600 w 21600"/>
                <a:gd name="T15" fmla="*/ 21431 h 21431"/>
              </a:gdLst>
              <a:ahLst/>
              <a:cxnLst>
                <a:cxn ang="T8">
                  <a:pos x="T0" y="T1"/>
                </a:cxn>
                <a:cxn ang="T9">
                  <a:pos x="T2" y="T3"/>
                </a:cxn>
                <a:cxn ang="T10">
                  <a:pos x="T4" y="T5"/>
                </a:cxn>
                <a:cxn ang="T11">
                  <a:pos x="T6" y="T7"/>
                </a:cxn>
              </a:cxnLst>
              <a:rect l="T12" t="T13" r="T14" b="T15"/>
              <a:pathLst>
                <a:path w="21600" h="21431">
                  <a:moveTo>
                    <a:pt x="0" y="20509"/>
                  </a:moveTo>
                  <a:cubicBezTo>
                    <a:pt x="1166" y="21054"/>
                    <a:pt x="2332" y="21600"/>
                    <a:pt x="3955" y="21381"/>
                  </a:cubicBezTo>
                  <a:cubicBezTo>
                    <a:pt x="5577" y="21163"/>
                    <a:pt x="7569" y="20909"/>
                    <a:pt x="9734" y="19200"/>
                  </a:cubicBezTo>
                  <a:cubicBezTo>
                    <a:pt x="11898" y="17490"/>
                    <a:pt x="14965" y="14327"/>
                    <a:pt x="16943" y="11127"/>
                  </a:cubicBezTo>
                  <a:cubicBezTo>
                    <a:pt x="18921" y="7927"/>
                    <a:pt x="20945" y="2836"/>
                    <a:pt x="21600" y="0"/>
                  </a:cubicBezTo>
                </a:path>
              </a:pathLst>
            </a:custGeom>
            <a:solidFill>
              <a:srgbClr val="000000">
                <a:alpha val="0"/>
              </a:srgbClr>
            </a:solidFill>
            <a:ln w="6350">
              <a:solidFill>
                <a:srgbClr val="FFFFFF">
                  <a:alpha val="20000"/>
                </a:srgbClr>
              </a:solidFill>
              <a:round/>
              <a:headEnd/>
              <a:tailEnd/>
            </a:ln>
          </p:spPr>
          <p:txBody>
            <a:bodyPr lIns="0" tIns="0" rIns="0" bIns="0" anchor="ctr"/>
            <a:lstStyle/>
            <a:p>
              <a:endParaRPr lang="es-MX"/>
            </a:p>
          </p:txBody>
        </p:sp>
        <p:sp>
          <p:nvSpPr>
            <p:cNvPr id="71690" name="AutoShape 19"/>
            <p:cNvSpPr>
              <a:spLocks/>
            </p:cNvSpPr>
            <p:nvPr/>
          </p:nvSpPr>
          <p:spPr bwMode="auto">
            <a:xfrm>
              <a:off x="70" y="390"/>
              <a:ext cx="1025" cy="99"/>
            </a:xfrm>
            <a:custGeom>
              <a:avLst/>
              <a:gdLst>
                <a:gd name="T0" fmla="*/ 24 w 21600"/>
                <a:gd name="T1" fmla="*/ 0 h 21132"/>
                <a:gd name="T2" fmla="*/ 24 w 21600"/>
                <a:gd name="T3" fmla="*/ 0 h 21132"/>
                <a:gd name="T4" fmla="*/ 24 w 21600"/>
                <a:gd name="T5" fmla="*/ 0 h 21132"/>
                <a:gd name="T6" fmla="*/ 24 w 21600"/>
                <a:gd name="T7" fmla="*/ 0 h 21132"/>
                <a:gd name="T8" fmla="*/ 0 60000 65536"/>
                <a:gd name="T9" fmla="*/ 0 60000 65536"/>
                <a:gd name="T10" fmla="*/ 0 60000 65536"/>
                <a:gd name="T11" fmla="*/ 0 60000 65536"/>
                <a:gd name="T12" fmla="*/ 0 w 21600"/>
                <a:gd name="T13" fmla="*/ 0 h 21132"/>
                <a:gd name="T14" fmla="*/ 21600 w 21600"/>
                <a:gd name="T15" fmla="*/ 21132 h 21132"/>
              </a:gdLst>
              <a:ahLst/>
              <a:cxnLst>
                <a:cxn ang="T8">
                  <a:pos x="T0" y="T1"/>
                </a:cxn>
                <a:cxn ang="T9">
                  <a:pos x="T2" y="T3"/>
                </a:cxn>
                <a:cxn ang="T10">
                  <a:pos x="T4" y="T5"/>
                </a:cxn>
                <a:cxn ang="T11">
                  <a:pos x="T6" y="T7"/>
                </a:cxn>
              </a:cxnLst>
              <a:rect l="T12" t="T13" r="T14" b="T15"/>
              <a:pathLst>
                <a:path w="21600" h="21132">
                  <a:moveTo>
                    <a:pt x="0" y="21132"/>
                  </a:moveTo>
                  <a:cubicBezTo>
                    <a:pt x="621" y="17747"/>
                    <a:pt x="1243" y="14363"/>
                    <a:pt x="2468" y="11051"/>
                  </a:cubicBezTo>
                  <a:cubicBezTo>
                    <a:pt x="3693" y="7740"/>
                    <a:pt x="5432" y="2891"/>
                    <a:pt x="7349" y="1260"/>
                  </a:cubicBezTo>
                  <a:cubicBezTo>
                    <a:pt x="9266" y="-372"/>
                    <a:pt x="11594" y="-468"/>
                    <a:pt x="13969" y="1260"/>
                  </a:cubicBezTo>
                  <a:cubicBezTo>
                    <a:pt x="16344" y="2988"/>
                    <a:pt x="20304" y="9900"/>
                    <a:pt x="21600" y="11628"/>
                  </a:cubicBezTo>
                </a:path>
              </a:pathLst>
            </a:custGeom>
            <a:solidFill>
              <a:srgbClr val="000000">
                <a:alpha val="0"/>
              </a:srgbClr>
            </a:solidFill>
            <a:ln w="6350">
              <a:solidFill>
                <a:srgbClr val="FFFFFF">
                  <a:alpha val="20000"/>
                </a:srgbClr>
              </a:solidFill>
              <a:round/>
              <a:headEnd/>
              <a:tailEnd/>
            </a:ln>
          </p:spPr>
          <p:txBody>
            <a:bodyPr lIns="0" tIns="0" rIns="0" bIns="0" anchor="ctr"/>
            <a:lstStyle/>
            <a:p>
              <a:endParaRPr lang="es-MX"/>
            </a:p>
          </p:txBody>
        </p:sp>
        <p:sp>
          <p:nvSpPr>
            <p:cNvPr id="71691" name="AutoShape 20"/>
            <p:cNvSpPr>
              <a:spLocks/>
            </p:cNvSpPr>
            <p:nvPr/>
          </p:nvSpPr>
          <p:spPr bwMode="auto">
            <a:xfrm>
              <a:off x="69" y="631"/>
              <a:ext cx="338" cy="137"/>
            </a:xfrm>
            <a:custGeom>
              <a:avLst/>
              <a:gdLst>
                <a:gd name="T0" fmla="*/ 3 w 21600"/>
                <a:gd name="T1" fmla="*/ 0 h 21600"/>
                <a:gd name="T2" fmla="*/ 3 w 21600"/>
                <a:gd name="T3" fmla="*/ 0 h 21600"/>
                <a:gd name="T4" fmla="*/ 3 w 21600"/>
                <a:gd name="T5" fmla="*/ 0 h 21600"/>
                <a:gd name="T6" fmla="*/ 3 w 21600"/>
                <a:gd name="T7" fmla="*/ 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cubicBezTo>
                    <a:pt x="7932" y="8947"/>
                    <a:pt x="15865" y="17894"/>
                    <a:pt x="21600" y="21600"/>
                  </a:cubicBezTo>
                </a:path>
              </a:pathLst>
            </a:custGeom>
            <a:solidFill>
              <a:srgbClr val="000000">
                <a:alpha val="0"/>
              </a:srgbClr>
            </a:solidFill>
            <a:ln w="6350">
              <a:solidFill>
                <a:srgbClr val="FFFFFF">
                  <a:alpha val="20000"/>
                </a:srgbClr>
              </a:solidFill>
              <a:round/>
              <a:headEnd/>
              <a:tailEnd/>
            </a:ln>
          </p:spPr>
          <p:txBody>
            <a:bodyPr lIns="0" tIns="0" rIns="0" bIns="0" anchor="ctr"/>
            <a:lstStyle/>
            <a:p>
              <a:endParaRPr lang="es-MX"/>
            </a:p>
          </p:txBody>
        </p:sp>
        <p:sp>
          <p:nvSpPr>
            <p:cNvPr id="71692" name="AutoShape 21"/>
            <p:cNvSpPr>
              <a:spLocks/>
            </p:cNvSpPr>
            <p:nvPr/>
          </p:nvSpPr>
          <p:spPr bwMode="auto">
            <a:xfrm>
              <a:off x="70" y="591"/>
              <a:ext cx="1025" cy="166"/>
            </a:xfrm>
            <a:custGeom>
              <a:avLst/>
              <a:gdLst>
                <a:gd name="T0" fmla="*/ 24 w 21600"/>
                <a:gd name="T1" fmla="*/ 1 h 21438"/>
                <a:gd name="T2" fmla="*/ 24 w 21600"/>
                <a:gd name="T3" fmla="*/ 1 h 21438"/>
                <a:gd name="T4" fmla="*/ 24 w 21600"/>
                <a:gd name="T5" fmla="*/ 1 h 21438"/>
                <a:gd name="T6" fmla="*/ 24 w 21600"/>
                <a:gd name="T7" fmla="*/ 1 h 21438"/>
                <a:gd name="T8" fmla="*/ 0 60000 65536"/>
                <a:gd name="T9" fmla="*/ 0 60000 65536"/>
                <a:gd name="T10" fmla="*/ 0 60000 65536"/>
                <a:gd name="T11" fmla="*/ 0 60000 65536"/>
                <a:gd name="T12" fmla="*/ 0 w 21600"/>
                <a:gd name="T13" fmla="*/ 0 h 21438"/>
                <a:gd name="T14" fmla="*/ 21600 w 21600"/>
                <a:gd name="T15" fmla="*/ 21438 h 21438"/>
              </a:gdLst>
              <a:ahLst/>
              <a:cxnLst>
                <a:cxn ang="T8">
                  <a:pos x="T0" y="T1"/>
                </a:cxn>
                <a:cxn ang="T9">
                  <a:pos x="T2" y="T3"/>
                </a:cxn>
                <a:cxn ang="T10">
                  <a:pos x="T4" y="T5"/>
                </a:cxn>
                <a:cxn ang="T11">
                  <a:pos x="T6" y="T7"/>
                </a:cxn>
              </a:cxnLst>
              <a:rect l="T12" t="T13" r="T14" b="T15"/>
              <a:pathLst>
                <a:path w="21600" h="21438">
                  <a:moveTo>
                    <a:pt x="0" y="0"/>
                  </a:moveTo>
                  <a:cubicBezTo>
                    <a:pt x="675" y="1460"/>
                    <a:pt x="1351" y="2920"/>
                    <a:pt x="2608" y="5031"/>
                  </a:cubicBezTo>
                  <a:cubicBezTo>
                    <a:pt x="3866" y="7142"/>
                    <a:pt x="5745" y="10380"/>
                    <a:pt x="7545" y="12665"/>
                  </a:cubicBezTo>
                  <a:cubicBezTo>
                    <a:pt x="9345" y="14949"/>
                    <a:pt x="11622" y="17320"/>
                    <a:pt x="13408" y="18737"/>
                  </a:cubicBezTo>
                  <a:cubicBezTo>
                    <a:pt x="15194" y="20154"/>
                    <a:pt x="17121" y="20732"/>
                    <a:pt x="18261" y="21166"/>
                  </a:cubicBezTo>
                  <a:cubicBezTo>
                    <a:pt x="19402" y="21600"/>
                    <a:pt x="19697" y="21397"/>
                    <a:pt x="20253" y="21339"/>
                  </a:cubicBezTo>
                  <a:cubicBezTo>
                    <a:pt x="20809" y="21281"/>
                    <a:pt x="21204" y="21050"/>
                    <a:pt x="21600" y="20819"/>
                  </a:cubicBezTo>
                </a:path>
              </a:pathLst>
            </a:custGeom>
            <a:solidFill>
              <a:srgbClr val="000000">
                <a:alpha val="0"/>
              </a:srgbClr>
            </a:solidFill>
            <a:ln w="6350">
              <a:solidFill>
                <a:srgbClr val="FFFFFF">
                  <a:alpha val="20000"/>
                </a:srgbClr>
              </a:solidFill>
              <a:round/>
              <a:headEnd/>
              <a:tailEnd/>
            </a:ln>
          </p:spPr>
          <p:txBody>
            <a:bodyPr lIns="0" tIns="0" rIns="0" bIns="0" anchor="ctr"/>
            <a:lstStyle/>
            <a:p>
              <a:endParaRPr lang="es-MX"/>
            </a:p>
          </p:txBody>
        </p:sp>
        <p:sp>
          <p:nvSpPr>
            <p:cNvPr id="71693" name="AutoShape 22"/>
            <p:cNvSpPr>
              <a:spLocks/>
            </p:cNvSpPr>
            <p:nvPr/>
          </p:nvSpPr>
          <p:spPr bwMode="auto">
            <a:xfrm>
              <a:off x="311" y="575"/>
              <a:ext cx="783" cy="193"/>
            </a:xfrm>
            <a:custGeom>
              <a:avLst/>
              <a:gdLst>
                <a:gd name="T0" fmla="*/ 14 w 21600"/>
                <a:gd name="T1" fmla="*/ 1 h 21531"/>
                <a:gd name="T2" fmla="*/ 14 w 21600"/>
                <a:gd name="T3" fmla="*/ 1 h 21531"/>
                <a:gd name="T4" fmla="*/ 14 w 21600"/>
                <a:gd name="T5" fmla="*/ 1 h 21531"/>
                <a:gd name="T6" fmla="*/ 14 w 21600"/>
                <a:gd name="T7" fmla="*/ 1 h 21531"/>
                <a:gd name="T8" fmla="*/ 0 60000 65536"/>
                <a:gd name="T9" fmla="*/ 0 60000 65536"/>
                <a:gd name="T10" fmla="*/ 0 60000 65536"/>
                <a:gd name="T11" fmla="*/ 0 60000 65536"/>
                <a:gd name="T12" fmla="*/ 0 w 21600"/>
                <a:gd name="T13" fmla="*/ 0 h 21531"/>
                <a:gd name="T14" fmla="*/ 21600 w 21600"/>
                <a:gd name="T15" fmla="*/ 21531 h 21531"/>
              </a:gdLst>
              <a:ahLst/>
              <a:cxnLst>
                <a:cxn ang="T8">
                  <a:pos x="T0" y="T1"/>
                </a:cxn>
                <a:cxn ang="T9">
                  <a:pos x="T2" y="T3"/>
                </a:cxn>
                <a:cxn ang="T10">
                  <a:pos x="T4" y="T5"/>
                </a:cxn>
                <a:cxn ang="T11">
                  <a:pos x="T6" y="T7"/>
                </a:cxn>
              </a:cxnLst>
              <a:rect l="T12" t="T13" r="T14" b="T15"/>
              <a:pathLst>
                <a:path w="21600" h="21531">
                  <a:moveTo>
                    <a:pt x="0" y="21531"/>
                  </a:moveTo>
                  <a:cubicBezTo>
                    <a:pt x="502" y="19231"/>
                    <a:pt x="1004" y="16932"/>
                    <a:pt x="1689" y="14819"/>
                  </a:cubicBezTo>
                  <a:cubicBezTo>
                    <a:pt x="2375" y="12707"/>
                    <a:pt x="3324" y="10420"/>
                    <a:pt x="4114" y="8854"/>
                  </a:cubicBezTo>
                  <a:cubicBezTo>
                    <a:pt x="4904" y="7288"/>
                    <a:pt x="5387" y="6592"/>
                    <a:pt x="6428" y="5424"/>
                  </a:cubicBezTo>
                  <a:cubicBezTo>
                    <a:pt x="7469" y="4255"/>
                    <a:pt x="9367" y="2615"/>
                    <a:pt x="10359" y="1844"/>
                  </a:cubicBezTo>
                  <a:cubicBezTo>
                    <a:pt x="11351" y="1074"/>
                    <a:pt x="11504" y="1099"/>
                    <a:pt x="12379" y="800"/>
                  </a:cubicBezTo>
                  <a:cubicBezTo>
                    <a:pt x="13255" y="502"/>
                    <a:pt x="14638" y="179"/>
                    <a:pt x="15612" y="55"/>
                  </a:cubicBezTo>
                  <a:cubicBezTo>
                    <a:pt x="16585" y="-69"/>
                    <a:pt x="18220" y="55"/>
                    <a:pt x="18220" y="55"/>
                  </a:cubicBezTo>
                  <a:lnTo>
                    <a:pt x="20093" y="55"/>
                  </a:lnTo>
                  <a:cubicBezTo>
                    <a:pt x="20614" y="104"/>
                    <a:pt x="21091" y="278"/>
                    <a:pt x="21342" y="353"/>
                  </a:cubicBezTo>
                  <a:cubicBezTo>
                    <a:pt x="21593" y="428"/>
                    <a:pt x="21508" y="403"/>
                    <a:pt x="21600" y="502"/>
                  </a:cubicBezTo>
                </a:path>
              </a:pathLst>
            </a:custGeom>
            <a:solidFill>
              <a:srgbClr val="000000">
                <a:alpha val="0"/>
              </a:srgbClr>
            </a:solidFill>
            <a:ln w="6350">
              <a:solidFill>
                <a:srgbClr val="FFFFFF">
                  <a:alpha val="20000"/>
                </a:srgbClr>
              </a:solidFill>
              <a:round/>
              <a:headEnd/>
              <a:tailEnd/>
            </a:ln>
          </p:spPr>
          <p:txBody>
            <a:bodyPr lIns="0" tIns="0" rIns="0" bIns="0" anchor="ctr"/>
            <a:lstStyle/>
            <a:p>
              <a:endParaRPr lang="es-MX"/>
            </a:p>
          </p:txBody>
        </p:sp>
        <p:sp>
          <p:nvSpPr>
            <p:cNvPr id="71694" name="AutoShape 23"/>
            <p:cNvSpPr>
              <a:spLocks/>
            </p:cNvSpPr>
            <p:nvPr/>
          </p:nvSpPr>
          <p:spPr bwMode="auto">
            <a:xfrm rot="1799999">
              <a:off x="407" y="320"/>
              <a:ext cx="181" cy="156"/>
            </a:xfrm>
            <a:custGeom>
              <a:avLst/>
              <a:gdLst>
                <a:gd name="T0" fmla="*/ 1 w 21600"/>
                <a:gd name="T1" fmla="*/ 1 h 21600"/>
                <a:gd name="T2" fmla="*/ 1 w 21600"/>
                <a:gd name="T3" fmla="*/ 1 h 21600"/>
                <a:gd name="T4" fmla="*/ 1 w 21600"/>
                <a:gd name="T5" fmla="*/ 1 h 21600"/>
                <a:gd name="T6" fmla="*/ 1 w 21600"/>
                <a:gd name="T7" fmla="*/ 1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10800"/>
                  </a:moveTo>
                  <a:lnTo>
                    <a:pt x="5344" y="0"/>
                  </a:lnTo>
                  <a:lnTo>
                    <a:pt x="16255" y="0"/>
                  </a:lnTo>
                  <a:lnTo>
                    <a:pt x="21600" y="10800"/>
                  </a:lnTo>
                  <a:lnTo>
                    <a:pt x="16255" y="21600"/>
                  </a:lnTo>
                  <a:lnTo>
                    <a:pt x="5344" y="21600"/>
                  </a:lnTo>
                  <a:lnTo>
                    <a:pt x="0" y="10800"/>
                  </a:lnTo>
                  <a:close/>
                </a:path>
              </a:pathLst>
            </a:custGeom>
            <a:solidFill>
              <a:srgbClr val="FFFFFF">
                <a:alpha val="9804"/>
              </a:srgbClr>
            </a:solidFill>
            <a:ln w="12700">
              <a:solidFill>
                <a:srgbClr val="FFFFFF">
                  <a:alpha val="12157"/>
                </a:srgbClr>
              </a:solidFill>
              <a:round/>
              <a:headEnd/>
              <a:tailEnd/>
            </a:ln>
          </p:spPr>
          <p:txBody>
            <a:bodyPr lIns="0" tIns="0" rIns="0" bIns="0" anchor="ctr"/>
            <a:lstStyle/>
            <a:p>
              <a:endParaRPr lang="es-MX"/>
            </a:p>
          </p:txBody>
        </p:sp>
        <p:sp>
          <p:nvSpPr>
            <p:cNvPr id="71695" name="AutoShape 24"/>
            <p:cNvSpPr>
              <a:spLocks/>
            </p:cNvSpPr>
            <p:nvPr/>
          </p:nvSpPr>
          <p:spPr bwMode="auto">
            <a:xfrm rot="1799999">
              <a:off x="488" y="462"/>
              <a:ext cx="181" cy="156"/>
            </a:xfrm>
            <a:custGeom>
              <a:avLst/>
              <a:gdLst>
                <a:gd name="T0" fmla="*/ 1 w 21600"/>
                <a:gd name="T1" fmla="*/ 1 h 21600"/>
                <a:gd name="T2" fmla="*/ 1 w 21600"/>
                <a:gd name="T3" fmla="*/ 1 h 21600"/>
                <a:gd name="T4" fmla="*/ 1 w 21600"/>
                <a:gd name="T5" fmla="*/ 1 h 21600"/>
                <a:gd name="T6" fmla="*/ 1 w 21600"/>
                <a:gd name="T7" fmla="*/ 1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10800"/>
                  </a:moveTo>
                  <a:lnTo>
                    <a:pt x="5340" y="0"/>
                  </a:lnTo>
                  <a:lnTo>
                    <a:pt x="16259" y="0"/>
                  </a:lnTo>
                  <a:lnTo>
                    <a:pt x="21600" y="10800"/>
                  </a:lnTo>
                  <a:lnTo>
                    <a:pt x="16259" y="21600"/>
                  </a:lnTo>
                  <a:lnTo>
                    <a:pt x="5340" y="21600"/>
                  </a:lnTo>
                  <a:lnTo>
                    <a:pt x="0" y="10800"/>
                  </a:lnTo>
                  <a:close/>
                </a:path>
              </a:pathLst>
            </a:custGeom>
            <a:solidFill>
              <a:srgbClr val="FFFFFF">
                <a:alpha val="0"/>
              </a:srgbClr>
            </a:solidFill>
            <a:ln w="12700">
              <a:solidFill>
                <a:srgbClr val="FFFFFF">
                  <a:alpha val="12157"/>
                </a:srgbClr>
              </a:solidFill>
              <a:round/>
              <a:headEnd/>
              <a:tailEnd/>
            </a:ln>
          </p:spPr>
          <p:txBody>
            <a:bodyPr lIns="0" tIns="0" rIns="0" bIns="0" anchor="ctr"/>
            <a:lstStyle/>
            <a:p>
              <a:endParaRPr lang="es-MX"/>
            </a:p>
          </p:txBody>
        </p:sp>
        <p:sp>
          <p:nvSpPr>
            <p:cNvPr id="71696" name="AutoShape 25"/>
            <p:cNvSpPr>
              <a:spLocks/>
            </p:cNvSpPr>
            <p:nvPr/>
          </p:nvSpPr>
          <p:spPr bwMode="auto">
            <a:xfrm rot="1799999">
              <a:off x="489" y="178"/>
              <a:ext cx="181" cy="156"/>
            </a:xfrm>
            <a:custGeom>
              <a:avLst/>
              <a:gdLst>
                <a:gd name="T0" fmla="*/ 1 w 21600"/>
                <a:gd name="T1" fmla="*/ 1 h 21600"/>
                <a:gd name="T2" fmla="*/ 1 w 21600"/>
                <a:gd name="T3" fmla="*/ 1 h 21600"/>
                <a:gd name="T4" fmla="*/ 1 w 21600"/>
                <a:gd name="T5" fmla="*/ 1 h 21600"/>
                <a:gd name="T6" fmla="*/ 1 w 21600"/>
                <a:gd name="T7" fmla="*/ 1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10800"/>
                  </a:moveTo>
                  <a:lnTo>
                    <a:pt x="5344" y="0"/>
                  </a:lnTo>
                  <a:lnTo>
                    <a:pt x="16255" y="0"/>
                  </a:lnTo>
                  <a:lnTo>
                    <a:pt x="21600" y="10800"/>
                  </a:lnTo>
                  <a:lnTo>
                    <a:pt x="16255" y="21600"/>
                  </a:lnTo>
                  <a:lnTo>
                    <a:pt x="5344" y="21600"/>
                  </a:lnTo>
                  <a:lnTo>
                    <a:pt x="0" y="10800"/>
                  </a:lnTo>
                  <a:close/>
                </a:path>
              </a:pathLst>
            </a:custGeom>
            <a:solidFill>
              <a:srgbClr val="FFFFFF">
                <a:alpha val="7059"/>
              </a:srgbClr>
            </a:solidFill>
            <a:ln w="12700">
              <a:solidFill>
                <a:srgbClr val="FFFFFF">
                  <a:alpha val="7843"/>
                </a:srgbClr>
              </a:solidFill>
              <a:round/>
              <a:headEnd/>
              <a:tailEnd/>
            </a:ln>
          </p:spPr>
          <p:txBody>
            <a:bodyPr lIns="0" tIns="0" rIns="0" bIns="0" anchor="ctr"/>
            <a:lstStyle/>
            <a:p>
              <a:endParaRPr lang="es-MX"/>
            </a:p>
          </p:txBody>
        </p:sp>
        <p:sp>
          <p:nvSpPr>
            <p:cNvPr id="71697" name="AutoShape 26"/>
            <p:cNvSpPr>
              <a:spLocks/>
            </p:cNvSpPr>
            <p:nvPr/>
          </p:nvSpPr>
          <p:spPr bwMode="auto">
            <a:xfrm rot="1799999">
              <a:off x="405" y="36"/>
              <a:ext cx="180" cy="156"/>
            </a:xfrm>
            <a:custGeom>
              <a:avLst/>
              <a:gdLst>
                <a:gd name="T0" fmla="*/ 1 w 21600"/>
                <a:gd name="T1" fmla="*/ 1 h 21600"/>
                <a:gd name="T2" fmla="*/ 1 w 21600"/>
                <a:gd name="T3" fmla="*/ 1 h 21600"/>
                <a:gd name="T4" fmla="*/ 1 w 21600"/>
                <a:gd name="T5" fmla="*/ 1 h 21600"/>
                <a:gd name="T6" fmla="*/ 1 w 21600"/>
                <a:gd name="T7" fmla="*/ 1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10800"/>
                  </a:moveTo>
                  <a:lnTo>
                    <a:pt x="5344" y="0"/>
                  </a:lnTo>
                  <a:lnTo>
                    <a:pt x="16255" y="0"/>
                  </a:lnTo>
                  <a:lnTo>
                    <a:pt x="21600" y="10800"/>
                  </a:lnTo>
                  <a:lnTo>
                    <a:pt x="16255" y="21600"/>
                  </a:lnTo>
                  <a:lnTo>
                    <a:pt x="5344" y="21600"/>
                  </a:lnTo>
                  <a:lnTo>
                    <a:pt x="0" y="10800"/>
                  </a:lnTo>
                  <a:close/>
                </a:path>
              </a:pathLst>
            </a:custGeom>
            <a:solidFill>
              <a:srgbClr val="FFFFFF">
                <a:alpha val="3922"/>
              </a:srgbClr>
            </a:solidFill>
            <a:ln w="12700">
              <a:solidFill>
                <a:srgbClr val="FFFFFF">
                  <a:alpha val="7843"/>
                </a:srgbClr>
              </a:solidFill>
              <a:round/>
              <a:headEnd/>
              <a:tailEnd/>
            </a:ln>
          </p:spPr>
          <p:txBody>
            <a:bodyPr lIns="0" tIns="0" rIns="0" bIns="0" anchor="ctr"/>
            <a:lstStyle/>
            <a:p>
              <a:endParaRPr lang="es-MX"/>
            </a:p>
          </p:txBody>
        </p:sp>
        <p:sp>
          <p:nvSpPr>
            <p:cNvPr id="71698" name="AutoShape 27"/>
            <p:cNvSpPr>
              <a:spLocks/>
            </p:cNvSpPr>
            <p:nvPr/>
          </p:nvSpPr>
          <p:spPr bwMode="auto">
            <a:xfrm rot="1799999">
              <a:off x="572" y="602"/>
              <a:ext cx="180" cy="157"/>
            </a:xfrm>
            <a:custGeom>
              <a:avLst/>
              <a:gdLst>
                <a:gd name="T0" fmla="*/ 1 w 21600"/>
                <a:gd name="T1" fmla="*/ 1 h 21600"/>
                <a:gd name="T2" fmla="*/ 1 w 21600"/>
                <a:gd name="T3" fmla="*/ 1 h 21600"/>
                <a:gd name="T4" fmla="*/ 1 w 21600"/>
                <a:gd name="T5" fmla="*/ 1 h 21600"/>
                <a:gd name="T6" fmla="*/ 1 w 21600"/>
                <a:gd name="T7" fmla="*/ 1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10800"/>
                  </a:moveTo>
                  <a:lnTo>
                    <a:pt x="5348" y="0"/>
                  </a:lnTo>
                  <a:lnTo>
                    <a:pt x="16251" y="0"/>
                  </a:lnTo>
                  <a:lnTo>
                    <a:pt x="21600" y="10800"/>
                  </a:lnTo>
                  <a:lnTo>
                    <a:pt x="16251" y="21600"/>
                  </a:lnTo>
                  <a:lnTo>
                    <a:pt x="5348" y="21600"/>
                  </a:lnTo>
                  <a:lnTo>
                    <a:pt x="0" y="10800"/>
                  </a:lnTo>
                  <a:close/>
                </a:path>
              </a:pathLst>
            </a:custGeom>
            <a:solidFill>
              <a:srgbClr val="FFFFFF">
                <a:alpha val="5882"/>
              </a:srgbClr>
            </a:solidFill>
            <a:ln w="12700">
              <a:solidFill>
                <a:srgbClr val="FFFFFF">
                  <a:alpha val="12157"/>
                </a:srgbClr>
              </a:solidFill>
              <a:round/>
              <a:headEnd/>
              <a:tailEnd/>
            </a:ln>
          </p:spPr>
          <p:txBody>
            <a:bodyPr lIns="0" tIns="0" rIns="0" bIns="0" anchor="ctr"/>
            <a:lstStyle/>
            <a:p>
              <a:endParaRPr lang="es-MX"/>
            </a:p>
          </p:txBody>
        </p:sp>
        <p:sp>
          <p:nvSpPr>
            <p:cNvPr id="71699" name="AutoShape 28"/>
            <p:cNvSpPr>
              <a:spLocks/>
            </p:cNvSpPr>
            <p:nvPr/>
          </p:nvSpPr>
          <p:spPr bwMode="auto">
            <a:xfrm rot="1799999">
              <a:off x="29" y="470"/>
              <a:ext cx="142" cy="156"/>
            </a:xfrm>
            <a:custGeom>
              <a:avLst/>
              <a:gdLst>
                <a:gd name="T0" fmla="*/ 0 w 21600"/>
                <a:gd name="T1" fmla="*/ 1 h 21600"/>
                <a:gd name="T2" fmla="*/ 0 w 21600"/>
                <a:gd name="T3" fmla="*/ 1 h 21600"/>
                <a:gd name="T4" fmla="*/ 0 w 21600"/>
                <a:gd name="T5" fmla="*/ 1 h 21600"/>
                <a:gd name="T6" fmla="*/ 0 w 21600"/>
                <a:gd name="T7" fmla="*/ 1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1635"/>
                  </a:moveTo>
                  <a:lnTo>
                    <a:pt x="964" y="0"/>
                  </a:lnTo>
                  <a:lnTo>
                    <a:pt x="14815" y="0"/>
                  </a:lnTo>
                  <a:lnTo>
                    <a:pt x="21600" y="10800"/>
                  </a:lnTo>
                  <a:lnTo>
                    <a:pt x="14815" y="21600"/>
                  </a:lnTo>
                  <a:lnTo>
                    <a:pt x="12749" y="21594"/>
                  </a:lnTo>
                  <a:lnTo>
                    <a:pt x="0" y="1635"/>
                  </a:lnTo>
                  <a:close/>
                </a:path>
              </a:pathLst>
            </a:custGeom>
            <a:solidFill>
              <a:srgbClr val="FFFFFF">
                <a:alpha val="9804"/>
              </a:srgbClr>
            </a:solidFill>
            <a:ln w="12700">
              <a:solidFill>
                <a:srgbClr val="FFFFFF">
                  <a:alpha val="12157"/>
                </a:srgbClr>
              </a:solidFill>
              <a:round/>
              <a:headEnd/>
              <a:tailEnd/>
            </a:ln>
          </p:spPr>
          <p:txBody>
            <a:bodyPr lIns="0" tIns="0" rIns="0" bIns="0" anchor="ctr"/>
            <a:lstStyle/>
            <a:p>
              <a:endParaRPr lang="es-MX"/>
            </a:p>
          </p:txBody>
        </p:sp>
        <p:sp>
          <p:nvSpPr>
            <p:cNvPr id="71700" name="AutoShape 29"/>
            <p:cNvSpPr>
              <a:spLocks/>
            </p:cNvSpPr>
            <p:nvPr/>
          </p:nvSpPr>
          <p:spPr bwMode="auto">
            <a:xfrm rot="1800002">
              <a:off x="74" y="605"/>
              <a:ext cx="181" cy="156"/>
            </a:xfrm>
            <a:custGeom>
              <a:avLst/>
              <a:gdLst>
                <a:gd name="T0" fmla="*/ 1 w 21600"/>
                <a:gd name="T1" fmla="*/ 1 h 21600"/>
                <a:gd name="T2" fmla="*/ 1 w 21600"/>
                <a:gd name="T3" fmla="*/ 1 h 21600"/>
                <a:gd name="T4" fmla="*/ 1 w 21600"/>
                <a:gd name="T5" fmla="*/ 1 h 21600"/>
                <a:gd name="T6" fmla="*/ 1 w 21600"/>
                <a:gd name="T7" fmla="*/ 1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10800"/>
                  </a:moveTo>
                  <a:lnTo>
                    <a:pt x="5344" y="0"/>
                  </a:lnTo>
                  <a:lnTo>
                    <a:pt x="16255" y="0"/>
                  </a:lnTo>
                  <a:lnTo>
                    <a:pt x="21600" y="10800"/>
                  </a:lnTo>
                  <a:lnTo>
                    <a:pt x="16255" y="21600"/>
                  </a:lnTo>
                  <a:lnTo>
                    <a:pt x="5344" y="21600"/>
                  </a:lnTo>
                  <a:lnTo>
                    <a:pt x="0" y="10800"/>
                  </a:lnTo>
                  <a:close/>
                </a:path>
              </a:pathLst>
            </a:custGeom>
            <a:solidFill>
              <a:srgbClr val="FFFFFF">
                <a:alpha val="0"/>
              </a:srgbClr>
            </a:solidFill>
            <a:ln w="12700">
              <a:solidFill>
                <a:srgbClr val="FFFFFF">
                  <a:alpha val="12157"/>
                </a:srgbClr>
              </a:solidFill>
              <a:round/>
              <a:headEnd/>
              <a:tailEnd/>
            </a:ln>
          </p:spPr>
          <p:txBody>
            <a:bodyPr lIns="0" tIns="0" rIns="0" bIns="0" anchor="ctr"/>
            <a:lstStyle/>
            <a:p>
              <a:endParaRPr lang="es-MX"/>
            </a:p>
          </p:txBody>
        </p:sp>
        <p:sp>
          <p:nvSpPr>
            <p:cNvPr id="71701" name="AutoShape 30"/>
            <p:cNvSpPr>
              <a:spLocks/>
            </p:cNvSpPr>
            <p:nvPr/>
          </p:nvSpPr>
          <p:spPr bwMode="auto">
            <a:xfrm rot="1799999">
              <a:off x="78" y="319"/>
              <a:ext cx="180" cy="156"/>
            </a:xfrm>
            <a:custGeom>
              <a:avLst/>
              <a:gdLst>
                <a:gd name="T0" fmla="*/ 1 w 21600"/>
                <a:gd name="T1" fmla="*/ 1 h 21600"/>
                <a:gd name="T2" fmla="*/ 1 w 21600"/>
                <a:gd name="T3" fmla="*/ 1 h 21600"/>
                <a:gd name="T4" fmla="*/ 1 w 21600"/>
                <a:gd name="T5" fmla="*/ 1 h 21600"/>
                <a:gd name="T6" fmla="*/ 1 w 21600"/>
                <a:gd name="T7" fmla="*/ 1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10800"/>
                  </a:moveTo>
                  <a:lnTo>
                    <a:pt x="5344" y="0"/>
                  </a:lnTo>
                  <a:lnTo>
                    <a:pt x="16255" y="0"/>
                  </a:lnTo>
                  <a:lnTo>
                    <a:pt x="21600" y="10800"/>
                  </a:lnTo>
                  <a:lnTo>
                    <a:pt x="16255" y="21600"/>
                  </a:lnTo>
                  <a:lnTo>
                    <a:pt x="5344" y="21600"/>
                  </a:lnTo>
                  <a:lnTo>
                    <a:pt x="0" y="10800"/>
                  </a:lnTo>
                  <a:close/>
                </a:path>
              </a:pathLst>
            </a:custGeom>
            <a:solidFill>
              <a:srgbClr val="FFFFFF">
                <a:alpha val="7059"/>
              </a:srgbClr>
            </a:solidFill>
            <a:ln w="12700">
              <a:solidFill>
                <a:srgbClr val="FFFFFF">
                  <a:alpha val="7843"/>
                </a:srgbClr>
              </a:solidFill>
              <a:round/>
              <a:headEnd/>
              <a:tailEnd/>
            </a:ln>
          </p:spPr>
          <p:txBody>
            <a:bodyPr lIns="0" tIns="0" rIns="0" bIns="0" anchor="ctr"/>
            <a:lstStyle/>
            <a:p>
              <a:endParaRPr lang="es-MX"/>
            </a:p>
          </p:txBody>
        </p:sp>
        <p:sp>
          <p:nvSpPr>
            <p:cNvPr id="71702" name="AutoShape 31"/>
            <p:cNvSpPr>
              <a:spLocks/>
            </p:cNvSpPr>
            <p:nvPr/>
          </p:nvSpPr>
          <p:spPr bwMode="auto">
            <a:xfrm rot="1799999">
              <a:off x="159" y="462"/>
              <a:ext cx="180" cy="156"/>
            </a:xfrm>
            <a:custGeom>
              <a:avLst/>
              <a:gdLst>
                <a:gd name="T0" fmla="*/ 1 w 21600"/>
                <a:gd name="T1" fmla="*/ 1 h 21600"/>
                <a:gd name="T2" fmla="*/ 1 w 21600"/>
                <a:gd name="T3" fmla="*/ 1 h 21600"/>
                <a:gd name="T4" fmla="*/ 1 w 21600"/>
                <a:gd name="T5" fmla="*/ 1 h 21600"/>
                <a:gd name="T6" fmla="*/ 1 w 21600"/>
                <a:gd name="T7" fmla="*/ 1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10800"/>
                  </a:moveTo>
                  <a:lnTo>
                    <a:pt x="5344" y="0"/>
                  </a:lnTo>
                  <a:lnTo>
                    <a:pt x="16255" y="0"/>
                  </a:lnTo>
                  <a:lnTo>
                    <a:pt x="21600" y="10800"/>
                  </a:lnTo>
                  <a:lnTo>
                    <a:pt x="16255" y="21600"/>
                  </a:lnTo>
                  <a:lnTo>
                    <a:pt x="5344" y="21600"/>
                  </a:lnTo>
                  <a:lnTo>
                    <a:pt x="0" y="10800"/>
                  </a:lnTo>
                  <a:close/>
                </a:path>
              </a:pathLst>
            </a:custGeom>
            <a:solidFill>
              <a:srgbClr val="FFFFFF">
                <a:alpha val="0"/>
              </a:srgbClr>
            </a:solidFill>
            <a:ln w="12700">
              <a:solidFill>
                <a:srgbClr val="FFFFFF">
                  <a:alpha val="12157"/>
                </a:srgbClr>
              </a:solidFill>
              <a:round/>
              <a:headEnd/>
              <a:tailEnd/>
            </a:ln>
          </p:spPr>
          <p:txBody>
            <a:bodyPr lIns="0" tIns="0" rIns="0" bIns="0" anchor="ctr"/>
            <a:lstStyle/>
            <a:p>
              <a:endParaRPr lang="es-MX"/>
            </a:p>
          </p:txBody>
        </p:sp>
        <p:sp>
          <p:nvSpPr>
            <p:cNvPr id="71703" name="AutoShape 32"/>
            <p:cNvSpPr>
              <a:spLocks/>
            </p:cNvSpPr>
            <p:nvPr/>
          </p:nvSpPr>
          <p:spPr bwMode="auto">
            <a:xfrm rot="1799999">
              <a:off x="241" y="606"/>
              <a:ext cx="180" cy="156"/>
            </a:xfrm>
            <a:custGeom>
              <a:avLst/>
              <a:gdLst>
                <a:gd name="T0" fmla="*/ 1 w 21600"/>
                <a:gd name="T1" fmla="*/ 1 h 21600"/>
                <a:gd name="T2" fmla="*/ 1 w 21600"/>
                <a:gd name="T3" fmla="*/ 1 h 21600"/>
                <a:gd name="T4" fmla="*/ 1 w 21600"/>
                <a:gd name="T5" fmla="*/ 1 h 21600"/>
                <a:gd name="T6" fmla="*/ 1 w 21600"/>
                <a:gd name="T7" fmla="*/ 1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10800"/>
                  </a:moveTo>
                  <a:lnTo>
                    <a:pt x="5344" y="0"/>
                  </a:lnTo>
                  <a:lnTo>
                    <a:pt x="16255" y="0"/>
                  </a:lnTo>
                  <a:lnTo>
                    <a:pt x="21600" y="10800"/>
                  </a:lnTo>
                  <a:lnTo>
                    <a:pt x="16255" y="21600"/>
                  </a:lnTo>
                  <a:lnTo>
                    <a:pt x="5344" y="21600"/>
                  </a:lnTo>
                  <a:lnTo>
                    <a:pt x="0" y="10800"/>
                  </a:lnTo>
                  <a:close/>
                </a:path>
              </a:pathLst>
            </a:custGeom>
            <a:solidFill>
              <a:srgbClr val="FFFFFF">
                <a:alpha val="0"/>
              </a:srgbClr>
            </a:solidFill>
            <a:ln w="12700">
              <a:solidFill>
                <a:srgbClr val="FFFFFF">
                  <a:alpha val="12157"/>
                </a:srgbClr>
              </a:solidFill>
              <a:round/>
              <a:headEnd/>
              <a:tailEnd/>
            </a:ln>
          </p:spPr>
          <p:txBody>
            <a:bodyPr lIns="0" tIns="0" rIns="0" bIns="0" anchor="ctr"/>
            <a:lstStyle/>
            <a:p>
              <a:endParaRPr lang="es-MX"/>
            </a:p>
          </p:txBody>
        </p:sp>
        <p:sp>
          <p:nvSpPr>
            <p:cNvPr id="71704" name="AutoShape 33"/>
            <p:cNvSpPr>
              <a:spLocks/>
            </p:cNvSpPr>
            <p:nvPr/>
          </p:nvSpPr>
          <p:spPr bwMode="auto">
            <a:xfrm rot="1799999">
              <a:off x="243" y="320"/>
              <a:ext cx="180" cy="156"/>
            </a:xfrm>
            <a:custGeom>
              <a:avLst/>
              <a:gdLst>
                <a:gd name="T0" fmla="*/ 1 w 21600"/>
                <a:gd name="T1" fmla="*/ 1 h 21600"/>
                <a:gd name="T2" fmla="*/ 1 w 21600"/>
                <a:gd name="T3" fmla="*/ 1 h 21600"/>
                <a:gd name="T4" fmla="*/ 1 w 21600"/>
                <a:gd name="T5" fmla="*/ 1 h 21600"/>
                <a:gd name="T6" fmla="*/ 1 w 21600"/>
                <a:gd name="T7" fmla="*/ 1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10800"/>
                  </a:moveTo>
                  <a:lnTo>
                    <a:pt x="5344" y="0"/>
                  </a:lnTo>
                  <a:lnTo>
                    <a:pt x="16255" y="0"/>
                  </a:lnTo>
                  <a:lnTo>
                    <a:pt x="21600" y="10800"/>
                  </a:lnTo>
                  <a:lnTo>
                    <a:pt x="16255" y="21600"/>
                  </a:lnTo>
                  <a:lnTo>
                    <a:pt x="5344" y="21600"/>
                  </a:lnTo>
                  <a:lnTo>
                    <a:pt x="0" y="10800"/>
                  </a:lnTo>
                  <a:close/>
                </a:path>
              </a:pathLst>
            </a:custGeom>
            <a:solidFill>
              <a:srgbClr val="FFFFFF">
                <a:alpha val="7059"/>
              </a:srgbClr>
            </a:solidFill>
            <a:ln w="12700">
              <a:solidFill>
                <a:srgbClr val="FFFFFF">
                  <a:alpha val="7843"/>
                </a:srgbClr>
              </a:solidFill>
              <a:round/>
              <a:headEnd/>
              <a:tailEnd/>
            </a:ln>
          </p:spPr>
          <p:txBody>
            <a:bodyPr lIns="0" tIns="0" rIns="0" bIns="0" anchor="ctr"/>
            <a:lstStyle/>
            <a:p>
              <a:endParaRPr lang="es-MX"/>
            </a:p>
          </p:txBody>
        </p:sp>
        <p:sp>
          <p:nvSpPr>
            <p:cNvPr id="71705" name="AutoShape 34"/>
            <p:cNvSpPr>
              <a:spLocks/>
            </p:cNvSpPr>
            <p:nvPr/>
          </p:nvSpPr>
          <p:spPr bwMode="auto">
            <a:xfrm rot="1799999">
              <a:off x="161" y="175"/>
              <a:ext cx="180" cy="156"/>
            </a:xfrm>
            <a:custGeom>
              <a:avLst/>
              <a:gdLst>
                <a:gd name="T0" fmla="*/ 1 w 21600"/>
                <a:gd name="T1" fmla="*/ 1 h 21600"/>
                <a:gd name="T2" fmla="*/ 1 w 21600"/>
                <a:gd name="T3" fmla="*/ 1 h 21600"/>
                <a:gd name="T4" fmla="*/ 1 w 21600"/>
                <a:gd name="T5" fmla="*/ 1 h 21600"/>
                <a:gd name="T6" fmla="*/ 1 w 21600"/>
                <a:gd name="T7" fmla="*/ 1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10800"/>
                  </a:moveTo>
                  <a:lnTo>
                    <a:pt x="5348" y="0"/>
                  </a:lnTo>
                  <a:lnTo>
                    <a:pt x="16251" y="0"/>
                  </a:lnTo>
                  <a:lnTo>
                    <a:pt x="21600" y="10800"/>
                  </a:lnTo>
                  <a:lnTo>
                    <a:pt x="16251" y="21600"/>
                  </a:lnTo>
                  <a:lnTo>
                    <a:pt x="5348" y="21600"/>
                  </a:lnTo>
                  <a:lnTo>
                    <a:pt x="0" y="10800"/>
                  </a:lnTo>
                  <a:close/>
                </a:path>
              </a:pathLst>
            </a:custGeom>
            <a:solidFill>
              <a:srgbClr val="FFFFFF">
                <a:alpha val="0"/>
              </a:srgbClr>
            </a:solidFill>
            <a:ln w="12700">
              <a:solidFill>
                <a:srgbClr val="FFFFFF">
                  <a:alpha val="12157"/>
                </a:srgbClr>
              </a:solidFill>
              <a:round/>
              <a:headEnd/>
              <a:tailEnd/>
            </a:ln>
          </p:spPr>
          <p:txBody>
            <a:bodyPr lIns="0" tIns="0" rIns="0" bIns="0" anchor="ctr"/>
            <a:lstStyle/>
            <a:p>
              <a:endParaRPr lang="es-MX"/>
            </a:p>
          </p:txBody>
        </p:sp>
        <p:sp>
          <p:nvSpPr>
            <p:cNvPr id="71706" name="AutoShape 35"/>
            <p:cNvSpPr>
              <a:spLocks/>
            </p:cNvSpPr>
            <p:nvPr/>
          </p:nvSpPr>
          <p:spPr bwMode="auto">
            <a:xfrm rot="1799999">
              <a:off x="834" y="464"/>
              <a:ext cx="180" cy="156"/>
            </a:xfrm>
            <a:custGeom>
              <a:avLst/>
              <a:gdLst>
                <a:gd name="T0" fmla="*/ 1 w 21600"/>
                <a:gd name="T1" fmla="*/ 1 h 21600"/>
                <a:gd name="T2" fmla="*/ 1 w 21600"/>
                <a:gd name="T3" fmla="*/ 1 h 21600"/>
                <a:gd name="T4" fmla="*/ 1 w 21600"/>
                <a:gd name="T5" fmla="*/ 1 h 21600"/>
                <a:gd name="T6" fmla="*/ 1 w 21600"/>
                <a:gd name="T7" fmla="*/ 1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10800"/>
                  </a:moveTo>
                  <a:lnTo>
                    <a:pt x="5340" y="0"/>
                  </a:lnTo>
                  <a:lnTo>
                    <a:pt x="16259" y="0"/>
                  </a:lnTo>
                  <a:lnTo>
                    <a:pt x="21600" y="10800"/>
                  </a:lnTo>
                  <a:lnTo>
                    <a:pt x="16259" y="21600"/>
                  </a:lnTo>
                  <a:lnTo>
                    <a:pt x="5340" y="21600"/>
                  </a:lnTo>
                  <a:lnTo>
                    <a:pt x="0" y="10800"/>
                  </a:lnTo>
                  <a:close/>
                </a:path>
              </a:pathLst>
            </a:custGeom>
            <a:solidFill>
              <a:srgbClr val="FFFFFF">
                <a:alpha val="9804"/>
              </a:srgbClr>
            </a:solidFill>
            <a:ln w="12700">
              <a:solidFill>
                <a:srgbClr val="FFFFFF">
                  <a:alpha val="12157"/>
                </a:srgbClr>
              </a:solidFill>
              <a:round/>
              <a:headEnd/>
              <a:tailEnd/>
            </a:ln>
          </p:spPr>
          <p:txBody>
            <a:bodyPr lIns="0" tIns="0" rIns="0" bIns="0" anchor="ctr"/>
            <a:lstStyle/>
            <a:p>
              <a:endParaRPr lang="es-MX"/>
            </a:p>
          </p:txBody>
        </p:sp>
        <p:sp>
          <p:nvSpPr>
            <p:cNvPr id="71707" name="AutoShape 36"/>
            <p:cNvSpPr>
              <a:spLocks/>
            </p:cNvSpPr>
            <p:nvPr/>
          </p:nvSpPr>
          <p:spPr bwMode="auto">
            <a:xfrm rot="1799999">
              <a:off x="917" y="607"/>
              <a:ext cx="180" cy="156"/>
            </a:xfrm>
            <a:custGeom>
              <a:avLst/>
              <a:gdLst>
                <a:gd name="T0" fmla="*/ 1 w 21600"/>
                <a:gd name="T1" fmla="*/ 1 h 21600"/>
                <a:gd name="T2" fmla="*/ 1 w 21600"/>
                <a:gd name="T3" fmla="*/ 1 h 21600"/>
                <a:gd name="T4" fmla="*/ 1 w 21600"/>
                <a:gd name="T5" fmla="*/ 1 h 21600"/>
                <a:gd name="T6" fmla="*/ 1 w 21600"/>
                <a:gd name="T7" fmla="*/ 1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10800"/>
                  </a:moveTo>
                  <a:lnTo>
                    <a:pt x="5348" y="0"/>
                  </a:lnTo>
                  <a:lnTo>
                    <a:pt x="16251" y="0"/>
                  </a:lnTo>
                  <a:lnTo>
                    <a:pt x="21600" y="10800"/>
                  </a:lnTo>
                  <a:lnTo>
                    <a:pt x="16251" y="21600"/>
                  </a:lnTo>
                  <a:lnTo>
                    <a:pt x="5348" y="21600"/>
                  </a:lnTo>
                  <a:lnTo>
                    <a:pt x="0" y="10800"/>
                  </a:lnTo>
                  <a:close/>
                </a:path>
              </a:pathLst>
            </a:custGeom>
            <a:solidFill>
              <a:srgbClr val="FFFFFF">
                <a:alpha val="0"/>
              </a:srgbClr>
            </a:solidFill>
            <a:ln w="12700">
              <a:solidFill>
                <a:srgbClr val="FFFFFF">
                  <a:alpha val="12157"/>
                </a:srgbClr>
              </a:solidFill>
              <a:round/>
              <a:headEnd/>
              <a:tailEnd/>
            </a:ln>
          </p:spPr>
          <p:txBody>
            <a:bodyPr lIns="0" tIns="0" rIns="0" bIns="0" anchor="ctr"/>
            <a:lstStyle/>
            <a:p>
              <a:endParaRPr lang="es-MX"/>
            </a:p>
          </p:txBody>
        </p:sp>
        <p:sp>
          <p:nvSpPr>
            <p:cNvPr id="71708" name="AutoShape 37"/>
            <p:cNvSpPr>
              <a:spLocks/>
            </p:cNvSpPr>
            <p:nvPr/>
          </p:nvSpPr>
          <p:spPr bwMode="auto">
            <a:xfrm rot="1799999">
              <a:off x="917" y="321"/>
              <a:ext cx="180" cy="156"/>
            </a:xfrm>
            <a:custGeom>
              <a:avLst/>
              <a:gdLst>
                <a:gd name="T0" fmla="*/ 1 w 21600"/>
                <a:gd name="T1" fmla="*/ 1 h 21600"/>
                <a:gd name="T2" fmla="*/ 1 w 21600"/>
                <a:gd name="T3" fmla="*/ 1 h 21600"/>
                <a:gd name="T4" fmla="*/ 1 w 21600"/>
                <a:gd name="T5" fmla="*/ 1 h 21600"/>
                <a:gd name="T6" fmla="*/ 1 w 21600"/>
                <a:gd name="T7" fmla="*/ 1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10800"/>
                  </a:moveTo>
                  <a:lnTo>
                    <a:pt x="5348" y="0"/>
                  </a:lnTo>
                  <a:lnTo>
                    <a:pt x="16251" y="0"/>
                  </a:lnTo>
                  <a:lnTo>
                    <a:pt x="21600" y="10800"/>
                  </a:lnTo>
                  <a:lnTo>
                    <a:pt x="16251" y="21600"/>
                  </a:lnTo>
                  <a:lnTo>
                    <a:pt x="5348" y="21600"/>
                  </a:lnTo>
                  <a:lnTo>
                    <a:pt x="0" y="10800"/>
                  </a:lnTo>
                  <a:close/>
                </a:path>
              </a:pathLst>
            </a:custGeom>
            <a:solidFill>
              <a:srgbClr val="FFFFFF">
                <a:alpha val="7059"/>
              </a:srgbClr>
            </a:solidFill>
            <a:ln w="12700">
              <a:solidFill>
                <a:srgbClr val="FFFFFF">
                  <a:alpha val="7843"/>
                </a:srgbClr>
              </a:solidFill>
              <a:round/>
              <a:headEnd/>
              <a:tailEnd/>
            </a:ln>
          </p:spPr>
          <p:txBody>
            <a:bodyPr lIns="0" tIns="0" rIns="0" bIns="0" anchor="ctr"/>
            <a:lstStyle/>
            <a:p>
              <a:endParaRPr lang="es-MX"/>
            </a:p>
          </p:txBody>
        </p:sp>
        <p:sp>
          <p:nvSpPr>
            <p:cNvPr id="71709" name="AutoShape 38"/>
            <p:cNvSpPr>
              <a:spLocks/>
            </p:cNvSpPr>
            <p:nvPr/>
          </p:nvSpPr>
          <p:spPr bwMode="auto">
            <a:xfrm rot="1799999">
              <a:off x="1002" y="454"/>
              <a:ext cx="140" cy="156"/>
            </a:xfrm>
            <a:custGeom>
              <a:avLst/>
              <a:gdLst>
                <a:gd name="T0" fmla="*/ 0 w 21600"/>
                <a:gd name="T1" fmla="*/ 1 h 21600"/>
                <a:gd name="T2" fmla="*/ 0 w 21600"/>
                <a:gd name="T3" fmla="*/ 1 h 21600"/>
                <a:gd name="T4" fmla="*/ 0 w 21600"/>
                <a:gd name="T5" fmla="*/ 1 h 21600"/>
                <a:gd name="T6" fmla="*/ 0 w 21600"/>
                <a:gd name="T7" fmla="*/ 1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10800"/>
                  </a:moveTo>
                  <a:lnTo>
                    <a:pt x="6883" y="0"/>
                  </a:lnTo>
                  <a:lnTo>
                    <a:pt x="8234" y="62"/>
                  </a:lnTo>
                  <a:lnTo>
                    <a:pt x="21600" y="20631"/>
                  </a:lnTo>
                  <a:lnTo>
                    <a:pt x="20935" y="21600"/>
                  </a:lnTo>
                  <a:lnTo>
                    <a:pt x="6883" y="21600"/>
                  </a:lnTo>
                  <a:lnTo>
                    <a:pt x="0" y="10800"/>
                  </a:lnTo>
                  <a:close/>
                </a:path>
              </a:pathLst>
            </a:custGeom>
            <a:solidFill>
              <a:srgbClr val="FFFFFF">
                <a:alpha val="3922"/>
              </a:srgbClr>
            </a:solidFill>
            <a:ln w="12700">
              <a:solidFill>
                <a:srgbClr val="FFFFFF">
                  <a:alpha val="12157"/>
                </a:srgbClr>
              </a:solidFill>
              <a:round/>
              <a:headEnd/>
              <a:tailEnd/>
            </a:ln>
          </p:spPr>
          <p:txBody>
            <a:bodyPr lIns="0" tIns="0" rIns="0" bIns="0" anchor="ctr"/>
            <a:lstStyle/>
            <a:p>
              <a:endParaRPr lang="es-MX"/>
            </a:p>
          </p:txBody>
        </p:sp>
        <p:sp>
          <p:nvSpPr>
            <p:cNvPr id="71710" name="AutoShape 39"/>
            <p:cNvSpPr>
              <a:spLocks/>
            </p:cNvSpPr>
            <p:nvPr/>
          </p:nvSpPr>
          <p:spPr bwMode="auto">
            <a:xfrm rot="1799999">
              <a:off x="1002" y="169"/>
              <a:ext cx="140" cy="156"/>
            </a:xfrm>
            <a:custGeom>
              <a:avLst/>
              <a:gdLst>
                <a:gd name="T0" fmla="*/ 0 w 21600"/>
                <a:gd name="T1" fmla="*/ 1 h 21600"/>
                <a:gd name="T2" fmla="*/ 0 w 21600"/>
                <a:gd name="T3" fmla="*/ 1 h 21600"/>
                <a:gd name="T4" fmla="*/ 0 w 21600"/>
                <a:gd name="T5" fmla="*/ 1 h 21600"/>
                <a:gd name="T6" fmla="*/ 0 w 21600"/>
                <a:gd name="T7" fmla="*/ 1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10804"/>
                  </a:moveTo>
                  <a:lnTo>
                    <a:pt x="6892" y="9"/>
                  </a:lnTo>
                  <a:lnTo>
                    <a:pt x="8383" y="0"/>
                  </a:lnTo>
                  <a:lnTo>
                    <a:pt x="21600" y="20590"/>
                  </a:lnTo>
                  <a:lnTo>
                    <a:pt x="20961" y="21600"/>
                  </a:lnTo>
                  <a:lnTo>
                    <a:pt x="6892" y="21600"/>
                  </a:lnTo>
                  <a:lnTo>
                    <a:pt x="0" y="10804"/>
                  </a:lnTo>
                  <a:close/>
                </a:path>
              </a:pathLst>
            </a:custGeom>
            <a:solidFill>
              <a:srgbClr val="FFFFFF">
                <a:alpha val="0"/>
              </a:srgbClr>
            </a:solidFill>
            <a:ln w="12700">
              <a:solidFill>
                <a:srgbClr val="FFFFFF">
                  <a:alpha val="12157"/>
                </a:srgbClr>
              </a:solidFill>
              <a:round/>
              <a:headEnd/>
              <a:tailEnd/>
            </a:ln>
          </p:spPr>
          <p:txBody>
            <a:bodyPr lIns="0" tIns="0" rIns="0" bIns="0" anchor="ctr"/>
            <a:lstStyle/>
            <a:p>
              <a:endParaRPr lang="es-MX"/>
            </a:p>
          </p:txBody>
        </p:sp>
      </p:grpSp>
      <p:sp>
        <p:nvSpPr>
          <p:cNvPr id="46" name="45 Título"/>
          <p:cNvSpPr>
            <a:spLocks noGrp="1"/>
          </p:cNvSpPr>
          <p:nvPr>
            <p:ph type="title"/>
          </p:nvPr>
        </p:nvSpPr>
        <p:spPr/>
        <p:txBody>
          <a:bodyPr>
            <a:normAutofit/>
          </a:bodyPr>
          <a:lstStyle/>
          <a:p>
            <a:r>
              <a:rPr lang="es-MX" sz="4000" dirty="0" smtClean="0">
                <a:sym typeface="Helvetica" charset="0"/>
              </a:rPr>
              <a:t>Exposición:</a:t>
            </a:r>
            <a:endParaRPr lang="es-MX" sz="4000" dirty="0"/>
          </a:p>
        </p:txBody>
      </p:sp>
      <p:sp>
        <p:nvSpPr>
          <p:cNvPr id="71687" name="Rectangle 44"/>
          <p:cNvSpPr>
            <a:spLocks noGrp="1" noChangeArrowheads="1"/>
          </p:cNvSpPr>
          <p:nvPr>
            <p:ph sz="quarter" idx="1"/>
          </p:nvPr>
        </p:nvSpPr>
        <p:spPr/>
        <p:txBody>
          <a:bodyPr lIns="106299" tIns="53150" rIns="106299" bIns="53150" anchor="t">
            <a:normAutofit/>
          </a:bodyPr>
          <a:lstStyle/>
          <a:p>
            <a:pPr marL="322884" indent="-251132" defTabSz="1088236">
              <a:spcBef>
                <a:spcPts val="670"/>
              </a:spcBef>
              <a:buClr>
                <a:srgbClr val="94C600"/>
              </a:buClr>
              <a:buSzPct val="76000"/>
              <a:buFont typeface="Wingdings" pitchFamily="2" charset="2"/>
              <a:buChar char="§"/>
            </a:pPr>
            <a:r>
              <a:rPr lang="es-MX" sz="2800" dirty="0" smtClean="0">
                <a:sym typeface="Helvetica" charset="0"/>
              </a:rPr>
              <a:t>Dar a conocer, informar, definir y explicar un tema.</a:t>
            </a:r>
          </a:p>
          <a:p>
            <a:pPr marL="322884" indent="-251132" defTabSz="1088236">
              <a:spcBef>
                <a:spcPts val="670"/>
              </a:spcBef>
              <a:buFont typeface="Wingdings" pitchFamily="2" charset="2"/>
              <a:buChar char="§"/>
            </a:pPr>
            <a:endParaRPr lang="es-MX" sz="2800" dirty="0" smtClean="0">
              <a:sym typeface="Helvetica" charset="0"/>
            </a:endParaRPr>
          </a:p>
          <a:p>
            <a:pPr marL="322884" indent="-251132" defTabSz="1088236">
              <a:spcBef>
                <a:spcPts val="670"/>
              </a:spcBef>
              <a:buClr>
                <a:srgbClr val="94C600"/>
              </a:buClr>
              <a:buSzPct val="76000"/>
              <a:buFont typeface="Wingdings" pitchFamily="2" charset="2"/>
              <a:buChar char="§"/>
            </a:pPr>
            <a:r>
              <a:rPr lang="es-MX" sz="2800" dirty="0" smtClean="0">
                <a:sym typeface="Helvetica" charset="0"/>
              </a:rPr>
              <a:t>Se requiere:</a:t>
            </a:r>
          </a:p>
          <a:p>
            <a:pPr marL="722934" lvl="1" indent="-251132" defTabSz="1088236">
              <a:spcBef>
                <a:spcPts val="670"/>
              </a:spcBef>
              <a:buClr>
                <a:srgbClr val="94C600"/>
              </a:buClr>
              <a:buSzPct val="76000"/>
              <a:buFont typeface="Wingdings" pitchFamily="2" charset="2"/>
              <a:buChar char="§"/>
            </a:pPr>
            <a:r>
              <a:rPr lang="es-MX" sz="2600" dirty="0" smtClean="0">
                <a:sym typeface="Helvetica" charset="0"/>
              </a:rPr>
              <a:t>Control de emociones.</a:t>
            </a:r>
          </a:p>
          <a:p>
            <a:pPr marL="722934" lvl="1" indent="-251132" defTabSz="1088236">
              <a:spcBef>
                <a:spcPts val="670"/>
              </a:spcBef>
              <a:buClr>
                <a:srgbClr val="94C600"/>
              </a:buClr>
              <a:buSzPct val="76000"/>
              <a:buFont typeface="Wingdings" pitchFamily="2" charset="2"/>
              <a:buChar char="§"/>
            </a:pPr>
            <a:r>
              <a:rPr lang="es-MX" sz="2600" dirty="0" smtClean="0">
                <a:sym typeface="Helvetica" charset="0"/>
              </a:rPr>
              <a:t>Buscar la información necesaria.</a:t>
            </a:r>
          </a:p>
          <a:p>
            <a:pPr marL="722934" lvl="1" indent="-251132" defTabSz="1088236">
              <a:spcBef>
                <a:spcPts val="670"/>
              </a:spcBef>
              <a:buClr>
                <a:srgbClr val="94C600"/>
              </a:buClr>
              <a:buSzPct val="76000"/>
              <a:buFont typeface="Wingdings" pitchFamily="2" charset="2"/>
              <a:buChar char="§"/>
            </a:pPr>
            <a:r>
              <a:rPr lang="es-MX" sz="2600" dirty="0" smtClean="0">
                <a:sym typeface="Helvetica" charset="0"/>
              </a:rPr>
              <a:t>Relajarse.</a:t>
            </a:r>
          </a:p>
          <a:p>
            <a:pPr marL="722934" lvl="1" indent="-251132" defTabSz="1088236">
              <a:spcBef>
                <a:spcPts val="670"/>
              </a:spcBef>
              <a:buClr>
                <a:srgbClr val="94C600"/>
              </a:buClr>
              <a:buSzPct val="76000"/>
              <a:buFont typeface="Wingdings" pitchFamily="2" charset="2"/>
              <a:buChar char="§"/>
            </a:pPr>
            <a:r>
              <a:rPr lang="es-MX" sz="2600" dirty="0" smtClean="0">
                <a:sym typeface="Helvetica" charset="0"/>
              </a:rPr>
              <a:t>Emplear material necesario.</a:t>
            </a:r>
          </a:p>
          <a:p>
            <a:pPr marL="722934" lvl="1" indent="-251132" defTabSz="1088236">
              <a:spcBef>
                <a:spcPts val="670"/>
              </a:spcBef>
              <a:buClr>
                <a:srgbClr val="94C600"/>
              </a:buClr>
              <a:buSzPct val="76000"/>
              <a:buFont typeface="Wingdings" pitchFamily="2" charset="2"/>
              <a:buChar char="§"/>
            </a:pPr>
            <a:r>
              <a:rPr lang="es-MX" sz="2600" dirty="0" smtClean="0">
                <a:sym typeface="Helvetica" charset="0"/>
              </a:rPr>
              <a:t>Dominio del tema.</a:t>
            </a:r>
            <a:endParaRPr lang="es-MX" sz="2600" dirty="0" smtClean="0"/>
          </a:p>
          <a:p>
            <a:pPr marL="322884" indent="-251132" defTabSz="1088236">
              <a:spcBef>
                <a:spcPts val="670"/>
              </a:spcBef>
              <a:buClr>
                <a:srgbClr val="94C600"/>
              </a:buClr>
              <a:buSzPct val="76000"/>
              <a:buFont typeface="Wingdings 2" pitchFamily="18" charset="2"/>
              <a:buChar char="•"/>
            </a:pPr>
            <a:endParaRPr lang="es-MX" dirty="0" smtClean="0"/>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Guía de uso</a:t>
            </a:r>
            <a:endParaRPr lang="es-MX" dirty="0"/>
          </a:p>
        </p:txBody>
      </p:sp>
      <p:sp>
        <p:nvSpPr>
          <p:cNvPr id="3" name="Marcador de contenido 2"/>
          <p:cNvSpPr>
            <a:spLocks noGrp="1"/>
          </p:cNvSpPr>
          <p:nvPr>
            <p:ph sz="quarter" idx="1"/>
          </p:nvPr>
        </p:nvSpPr>
        <p:spPr>
          <a:xfrm>
            <a:off x="2016006" y="1905000"/>
            <a:ext cx="8915400" cy="3777622"/>
          </a:xfrm>
        </p:spPr>
        <p:txBody>
          <a:bodyPr>
            <a:normAutofit/>
          </a:bodyPr>
          <a:lstStyle/>
          <a:p>
            <a:pPr algn="just"/>
            <a:r>
              <a:rPr lang="es-MX" sz="2400" dirty="0" smtClean="0"/>
              <a:t>El presente material se puede emplear para explicar brevemente los contenidos  a manera de resumen, puede ser usado a través del profesor o autodidácticamente por los mismos alumnos.</a:t>
            </a:r>
          </a:p>
          <a:p>
            <a:pPr algn="just"/>
            <a:r>
              <a:rPr lang="es-MX" sz="2400" dirty="0" smtClean="0"/>
              <a:t>Al ser un material sencillo con lenguaje accesible, así como con fuentes de consulta, los alumnos pueden comprender fácilmente y buscar más información, sí fuese el caso.</a:t>
            </a:r>
            <a:endParaRPr lang="es-MX" sz="2400" dirty="0"/>
          </a:p>
        </p:txBody>
      </p:sp>
    </p:spTree>
    <p:extLst>
      <p:ext uri="{BB962C8B-B14F-4D97-AF65-F5344CB8AC3E}">
        <p14:creationId xmlns="" xmlns:p14="http://schemas.microsoft.com/office/powerpoint/2010/main" val="40847287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51440" y="624739"/>
            <a:ext cx="7920880" cy="864096"/>
          </a:xfrm>
        </p:spPr>
        <p:txBody>
          <a:bodyPr/>
          <a:lstStyle/>
          <a:p>
            <a:r>
              <a:rPr lang="es-ES" sz="4000" dirty="0" smtClean="0"/>
              <a:t>1.4 Texto </a:t>
            </a:r>
            <a:r>
              <a:rPr lang="es-ES" sz="4000" dirty="0"/>
              <a:t>Argumentativo:</a:t>
            </a:r>
          </a:p>
        </p:txBody>
      </p:sp>
      <p:sp>
        <p:nvSpPr>
          <p:cNvPr id="3" name="2 Marcador de contenido"/>
          <p:cNvSpPr>
            <a:spLocks noGrp="1"/>
          </p:cNvSpPr>
          <p:nvPr>
            <p:ph sz="quarter" idx="1"/>
          </p:nvPr>
        </p:nvSpPr>
        <p:spPr>
          <a:xfrm>
            <a:off x="2279576" y="1484784"/>
            <a:ext cx="7848872" cy="4896544"/>
          </a:xfrm>
          <a:prstGeom prst="rect">
            <a:avLst/>
          </a:prstGeom>
        </p:spPr>
        <p:txBody>
          <a:bodyPr/>
          <a:lstStyle/>
          <a:p>
            <a:pPr marL="45720" indent="0">
              <a:buNone/>
            </a:pPr>
            <a:endParaRPr lang="es-ES" sz="2800" dirty="0"/>
          </a:p>
          <a:p>
            <a:endParaRPr lang="es-ES" sz="2800" dirty="0"/>
          </a:p>
          <a:p>
            <a:endParaRPr lang="es-ES" sz="2800" dirty="0"/>
          </a:p>
          <a:p>
            <a:endParaRPr lang="es-ES" dirty="0" smtClean="0"/>
          </a:p>
        </p:txBody>
      </p:sp>
      <p:pic>
        <p:nvPicPr>
          <p:cNvPr id="6146"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2855640" y="1484785"/>
            <a:ext cx="4077872" cy="283480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5879976" y="3573017"/>
            <a:ext cx="3240360" cy="281010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58627850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15413" y="332656"/>
            <a:ext cx="10753195" cy="1143000"/>
          </a:xfrm>
        </p:spPr>
        <p:txBody>
          <a:bodyPr/>
          <a:lstStyle/>
          <a:p>
            <a:pPr marL="0" indent="0" algn="l">
              <a:buNone/>
            </a:pPr>
            <a:r>
              <a:rPr lang="es-ES" dirty="0" smtClean="0"/>
              <a:t>L</a:t>
            </a:r>
            <a:r>
              <a:rPr lang="es-ES" sz="3600" dirty="0" smtClean="0"/>
              <a:t>a argumentación:</a:t>
            </a:r>
            <a:endParaRPr lang="es-ES" sz="3600" dirty="0"/>
          </a:p>
        </p:txBody>
      </p:sp>
      <p:sp>
        <p:nvSpPr>
          <p:cNvPr id="3" name="2 Marcador de contenido"/>
          <p:cNvSpPr>
            <a:spLocks noGrp="1"/>
          </p:cNvSpPr>
          <p:nvPr>
            <p:ph sz="quarter" idx="1"/>
          </p:nvPr>
        </p:nvSpPr>
        <p:spPr>
          <a:xfrm>
            <a:off x="1007435" y="1700808"/>
            <a:ext cx="10465163" cy="4338816"/>
          </a:xfrm>
          <a:prstGeom prst="rect">
            <a:avLst/>
          </a:prstGeom>
        </p:spPr>
        <p:txBody>
          <a:bodyPr>
            <a:normAutofit/>
          </a:bodyPr>
          <a:lstStyle/>
          <a:p>
            <a:pPr>
              <a:buFontTx/>
              <a:buChar char="-"/>
            </a:pPr>
            <a:r>
              <a:rPr lang="es-ES" dirty="0" smtClean="0"/>
              <a:t>Función de la lengua que predomina: </a:t>
            </a:r>
          </a:p>
          <a:p>
            <a:pPr marL="45720" indent="0">
              <a:buNone/>
            </a:pPr>
            <a:r>
              <a:rPr lang="es-ES" dirty="0" smtClean="0"/>
              <a:t>FUNCIÓN APELATIVA.</a:t>
            </a:r>
          </a:p>
          <a:p>
            <a:pPr marL="365760" lvl="1" indent="0">
              <a:buNone/>
            </a:pPr>
            <a:endParaRPr lang="es-ES" dirty="0" smtClean="0"/>
          </a:p>
          <a:p>
            <a:pPr marL="45720" indent="0">
              <a:buNone/>
            </a:pPr>
            <a:endParaRPr lang="es-ES" dirty="0" smtClean="0"/>
          </a:p>
          <a:p>
            <a:pPr marL="45720" indent="0">
              <a:buNone/>
            </a:pPr>
            <a:endParaRPr lang="es-ES" dirty="0"/>
          </a:p>
        </p:txBody>
      </p:sp>
      <p:sp>
        <p:nvSpPr>
          <p:cNvPr id="4" name="AutoShape 2" descr="data:image/jpeg;base64,/9j/4AAQSkZJRgABAQAAAQABAAD/2wCEAAkGBhQSEBUUExQVFBUWGBUUFxUXFxUYFhcXFRcWFBUXFRUXHSYeGBkjGRUXHy8gIycqLCwsFR4xNTAqNSYsLCkBCQoKDgwOFw8PGiwcHCQsKSwpKSksKSwpKSkpLCwsKSwsLCwsLCwpKSksLCwsKSwpLCwpLCwpLCwpLCksLCwsKf/AABEIAM8A9AMBIgACEQEDEQH/xAAcAAABBQEBAQAAAAAAAAAAAAAEAAECAwUGBwj/xABIEAACAQIEAggCBwUFBgYDAAABAhEAAwQSITFBUQUGEyJhcYGRMqEHFCNCUmKxM4LB0fAVcpKi4SRDU7KzwjSDo6TS8SVEY//EABkBAAMBAQEAAAAAAAAAAAAAAAABAwIEBf/EACARAQEAAgEFAQEBAAAAAAAAAAABAhEDEhMhMWFBUQT/2gAMAwEAAhEDEQA/ANulSpAV4r2SpU8U+WmEaVKlSBU4FIVKKYNlpRTgVICg0amFqVOEp6K1GKUVZ2dIJRpncVxThKtpwtPRbVdnQ9m6WZ9AFU5QdZZh8XhAmPMHlRtzugtyBPsJqnB28ttZ/DmY+J7zE+pJp6GyKUstRwBZkzt97vKsfCp+EHmYgk8zHCr20EnQcSf40tDamKVD4LpezeOVGkxnAKuuZJjOmYDOk/eWRRbJRcdezmUvpXlqJqZpopVraEU0VIimoMqkoqNTU0AmmozTtSy0BGlT5aVAM9MFpAUgaQOBSIqQNItQEAtKKc0wFMHpwKQFSFApwKcCnC1YBQztEJUgKmqVYqVrTFqsW6mEqwW6mLda0ztVkpwlXEAQDoTsCdTzjnUhbp9JbCYixmRhzVh7giqrtvPZOX71sx+8mg+daPZ1Xbw+URwkx4A6xT0NhcPqikbFVI8iBWf053hZsD/9m/Zw5H5GbNe/9NXHrW0lgKIG2unmZ09TWVauLc6ZwNsGTa+sXm00DGzltgnbNDM0bgZTxFb48d5RPPLWNH9bbofpOzbAAGHw9y4Y533W2ixwAWyx9fCqCtCdbMc2H6Rv3Shupc7C1lWe1QW7TPmRWEXVl3lVOYFdjmorCYtLyC5bYOjahhsf5HwOop88vVsuCzWjMtVkVa1wBgp+IgkDmFgHX94aUPeuEXVXTKyv5hlyn1BBPt41z6dO9HIqFWGosKypCJpFqaaakDlqRNKmpg801Tt2i2oiPGeQP8aenouqK6RpUqTRgKQFPTGgianFMGmnpBNamq1FBRCLTjNILU1Wkq1eiVuRi1FUqwJU1Srlt1uRO1WtuvMvpJ+kVRZFnB3e+zOt1hKugQ5SonUFjOo4DTer+v8A9J1ywWtYRIysbbYhlle0X4ktA6EjiTMctjXkF/FG5cZ7jFi7FnbSSWMseGtdXHx/tc3JyfkH4XrVibZDLdOcAKLhhriqBAVHaSg/uxNekdR/pXsgLYxXaLufrFy412WOsP3ZVeUaCvO+jcRhiwR0ISSczPAXzyLL6eu8RUsT0CHzHCntVSAxJAZmMwttN2JgwFzGFJ21q1xlRmVj6TwmIS6ge2y3EOzKQynyI0q02q8s+gbG2j9YtRF2FeZaHtzBlZiVYjWJh/CvXTbrmyw1dOnHPcBm3QPUXD2rl+72gK4vD375In47V9nNq4BxU22RZH/AUH4RWuUrk+vN0L2fZK/1wi52D27gtOgUAuzXDobWZkBQghp24jXHdVnk8x6bicKlxSrqrqd1YAg+hrz1FQYzFraAFtHs29JP2i2UW4JO8AWgfEGhV6/Yu7bt4Zezs4lyVa+6kBBlmRYzMO1bXL3mttlOsgoNLo7otLFoW0kgSSzGWdmOZ3c8WYkknxrXNfGmeGedhMRbm/b/ACLcY+GfKi+8N/hNVXlm+o/CjMf3yqr/AMr+1HiyFzMeOrHkAIA8gP4njQ2GtbuRBczB4KBCL7a+bGuOuuGdaoeimWKouLU6rKhSilThqy2RWmApyaSmgGLUqtVqVNnagGkTSJpgKTRwKYrUqYigGWrFFRAqxNaAnbWiEFRRavtrW5EsqkiVciU1taJtpVZE7TIlEIlOiVaiVSRK14N9N9i99fXNJtCyjW42UFirkjgTcnz0rzuxYLsFUSzEKBzJMAe9fVHW/oHD4nCOmJJW0gN0uDGXs1bvHmBJMcYFfNfSfR97A31lLlkkdpaLqFc22kI8fdaOG4NdeF8ObKeUum+gDh2FuQzhO0YjhqVIjw5+dZVrEMs5WKyCpgkSDuNOBroejschtCwFz3LoKlmkAFyrTpqxkLoT/u/zUL0v0VatWgy3A7tcK5QZCBM0g/iMG3rtqRrWmHQ/QniMvS9sR8du8nl3M3/b86+ijbFeE/Q30D2eJs4y+jdm7tYw7gqVF5lZftBOYAjMqmIzSDXvmWpZzypjfAZrdec9J4rtekb9z7mHUYVDwzL9riCP3iq/uV2/Wbp1MHh2uMQW1W0nG5cjuqo46xPISTXmrHssOtskNcYZrjb5mc57jz+ZyfQ0YY/ozv4zMfiHg3EPfRu2XWJyMLrJ4hgm3NVPCvV7N4XEV1Mq6q6n8rAMPka8o+pdtct2l+O44RDvlJBzP45UzNryr1yzhVt21toO6iqi+CqAon0FZ5W+IJiLObQ7cRzjUT4fyqDrRbih3FctdUCutUOKJIqlxUqpL5DkVEirGFNFZUQimqRFNFBpA0qhSpaGjAU5pop6YKlTAVMLQDAVfaSootXIKcYyq1Fq9Fqu2KItrVMU7VltKKtpULS0Qgq0iFqSJRCrTKtXKKrIlaB6b6LGIwt6xMdrbe3PIspAPoYPpXjP0s4A4mwMdlMgWbN1eOHuoGS9ZuLMr3yjKY115ifUOkuv9i1ce3bS7iblslbgtBcqMN1a5cZVzj8IJNeddfumcHi3xLsjWXGGtpZ7Sw6O99rkuzsFIOS2ioJJ0Z8tWxmksnj1u7lMjfgZII21Ecf51PC2c7on4mC7qNzG7EAepArucF1YsIADduXRuDaTBoGB1kNduG5HLMgPgKGPV63YxNrEC3eexbvWWuq4w7krnBIAR+9O0ZeNaZes9Uuh7YNrD2spW1e+uXsrK6Wclvs8JYLro10wtxo/ASfiFdf1g6ds4Kw168SFGiqNXuMfhS2v3mP+teWYTrDicMiYbCkYTD9rfNt2S2bpS6+awt22wPZDvEZoLfDIFZ9hovJcv3bt26pZc152fLJAMTohBK6qB8R3ilZtremhje1xRu4rFd26UfsbW64ZB3lVedwkAs286VkW7kKSTAWdSdAo1B8gP0rX6Vxwa2UQ6sIJ5Tw86q6tdV/7QxGRtMLYIN4/8RxqtgHlHebkCBuaCb30bdCFgcdcBGcFMOp3FomWuEcDcIEflUc67hxRJtiIGnIAQBGwA4CqLgrnyu/K+PgM60NeWiHOtQc6VGrSgCtVXBRLCqX41KqyhXqBpnfWo5qnVpCmlmpA1IUjRzUqVKmDU+WnUVKgIhKlSmlQSxasQ1QKItVqMURZoy2tC2aJDVXFLIVbFE2xQlpya8y679f8XnJwzNawq3Gw3bKLZZ71sZrgBOYqoBEEATlblV8JtDO6ewLoJOg5nQe9c91g+kXB4Wzcft7F26ikrZW6pZ2+6vdmNd/Ca8GxmKe/reuXLx53Hd/YMY9qt6H6G+si4QCERSyhYAuMpWQdPh/U1eYoXJuYO+6sraq10O9yCf2vaNcJPMw5WeSDlWxb6ZcCDB8dQflpWIMRnur+/c02ghR/zO3tRlbYSx9205GexbLEgA5ZYn215603R+IFsHswsHkNJEidOO4oW9JOmhPcU8uLt6AfLxqzDHujSB90fl2WfGKDWXgWBnczr4njVFy/2vf1E5CR4tbUtH75+VECq+rHRlzFOliz8bSWYiVtW1OQ3G9VhV+8Y4SQAZ0T0Vdxd8WLOjQGuXIlbKH77c2P3V4nwBr1/onoe3hbK2bK5UTmZJJ1ZmP3mJkk+NLq91dtYKyLVoHcs7tq9xzu7txJ9gAANKONTt21Ipfeh7g1om5Qtw1GqwNcWqHarbpoe5UqtipY0PcO9W3KpepVWBXSo5atc1WanVYgaanNNQ0VKoE09LY2stnSpUBhLkNR80S7Fmip1pqo7czA1p7hCilX2lqi0p4/6UWlajFWKIFW26iBRNtBVZErV1mvNOtfVs4a+AYbCYkGyHKqXws3HxVwrsWcNqhkyJSDAFen2kEU3SXRKYnD3LFycl1SjREiREiZgjceVdHHbHPyeXzjicE63ewBJZ2CW3iEdWMLdt7E2yvfBjUGuyxNsYe7bS2YAthRzhQoEjySf3qKx3Vt8Jj7Fp2t3P299Liyr9mFFu3bez8KIjM2SCQJeIGlCdLxcuSp1EQecb+kgV0udnYa1luxwVNPJnJHyWPSjqyujsXnxF0yCuVVWCD8BOaY/M/rFatBBcSRrO0R6fHcPsI9avszlGbfcxwnh6belCYlonTjtzk5yPkq/vUasxrvx8+NBnFei/RF0Vbt9Hi6o7+IuXbjtx7tx0VAfwqB7sx4157YWXUfmH6iu66mdZMPguirX1i5ki/ibAAV3ZmW/dYAIgJnLrtxHOlRHfUNdMCgOietWGxRZbF0M6gFkZXS4oPE27gDR4xR17Y1NSKblw+FBXr3MfpRV88PWs++J8gY9xUcqrjEHxI0mfb+VD3MUPH2P8qqvCYn+o1b5wKznuliY3IM6mNRp5Rp71K1bGDLuOX83+E0I/SE7Kx8yo/iTQd23rGVJkiSCdAoPHzrNxS5SARPgAPvF20BB0mpWrSNK50i+ZBCgMwU7k6g8dBvFGGsK2IVTBH2lswdIlgp0itxhWPbXqoM4BpA1TiuFDeNZuWlJBtKqbWJ01kmmo3GdLDaAGg2qRxADBZ7xBIHEgbn51mXOmCZCrrB+LQ+ibn1iqsJiGN9CxM5WBnhmGYBQNAO5M+VahVuintiCT4/yqq5fj2msl8aWUFmiYMKI3A46nlRs9bai9LBv2YB8WMDzjf9KstYxzdRSwA1JygjgYBkmRP6ViWHXcD4YEkknKdDvtwo/DWiLiGDExJ0iQ3PXjFalYs8OmXce9EpWfZc6eFW4hu4x5CfbWq41GxrWqljukEsWXuue7bUu0bmBsPzEwAOZFZ2FltyY01n3gDSgMZiVuYkWyQMPgwuJxJ4G5q1hCeOUA3iPy2+cV0cc258/DicWl1MRinxBnEN2MyZ7MXbQuG3b5IuYp4m2TWbiHIUkCTBgcydFHvFC4XGXsZir+JUM3azca2JJFtM+QqNyyosZRwDRrobLvSNvLpcSSO73gTPDujX5V0udzPVi/8A7TlIyHs2Vl5lSGB+Z9q7CuauYJhiLN3srqqC4zNbdAxAZwuZgJJAbTwrpRQQTFYdj8O+p+Uj5qooi2dAIIjTX8pyz6xNTpUBZhmh1PiP1q7DMLPSQ7VO3shMTilw7C2bZc2QlyCwMMWRN9ADNC0deY3LYZP2tvgIl0YZbqCdO8uk/iC0BtYlimPW9hcPaw12zhsVnsAW2F8Wb1kPbDrGpQnK3AgDavQ7GLW7aW4hzJcQOp5qwzKfYivJOlOsifXrGKslj2Jxd+4pVkLWnvWVZIcAH7NnMD7wru+rV0WTdwg+BPt8MeDYa+SyBfBHLJ5ZOdYznhvH22Lp8aDvbbijp0oe4a58nRizLuskxtGlAsoB34Rw0H89N608Q6iJA1MbcTO9DXbS/hHsKhlF8WRcVQ05uJMSIEgD9BQWJtB2kFjtooJ5jcedbp0GgHsKy8b0i63BlHdX4j5xrtpHzg1LSu2few7LaMK0KQxLQDo4Y6b/ACrdY0NjoazcA4o8eqmKstXMyg8wD7iaTX6jdA1kTAmAJPoOelZv1+2x0bLwhgV14jvca02PGg8Vgw4JHdbnwaODDj57/pS8GEvdJ21ME6+AJ+YFKodFYKe0zLB7Q6fury0pUdELqrRuIpHeCnhqAfaaFxGERcrhQCrLrroCQp8tDQd28bjDMAQAII2IZocxrBEAf/dT+sObYtwJIIDkzouxI01+GhqtN3AEsYHiaCsYZoAC5gNA0jKRwIO50jhVbYk3DMEFQNDtmJIYjw7sVKz0gbeYBZ7xjlJA2HKZnXnRr8H0anR7EalVHgCfnp+laF7aeTKf8w/nQC4psjbBgQsj82XUDmM1PabRlkwyNuSYZQDOu3+grUYrdtVdc+Bv7rfpQLYyApicwzaRtoSfnTr0iHUhRrrI5jYQfGqRKtqy2gHhXL9HdNYZGx9jF3bFvtcXczW79wIXstbtIGXmCF0O2m+latm/Oo0OseEbD2iiVUGZCnu8QCfLXhXRx59Lnzw3GP0fhOh7Wti/h7Z4MmNdTMHci74n3okf2aWzDGgH8S9I3Zk/+d/WtecdKdUkvYnEutlTOJugbqAFfKQAgjgaoXqAjOAyhAXAkFi0G5EgMI2Fdbl06Xr/AHbbNh7WHxD38hOJctiHvqAv2aJ3mIDNmfjIC+NZAqjovopbdguqx2lxyRABVUY27amNJABnxar6CKlSrGw3TX+03bTyBmAtk7SAAVJ8TqPOgNmr8ApNxY5z6Df0qip4jEtaHZ2hOJuKzAaTbtrqzkExPIcTHAGgNzo3odMbfus917VuyBh1ZDal3ch789ord1QttZ01zV0ChbWNwFi04ZbWExSZpUsVT6si5iv92Y8a8qudS1RbjuskFoDGWP2tpZJDakhj7mvZsL0Rh8OW7GxZtH4SUtopI4AkCT61jPLUUwx3RxuaDXhQd7EQ0cJjx4a+5FNdfTePHyFCXBpp/WoNcdrqkBY0S7cTuCumgifUbURdxKqBrodtzppqT6jWg77HukCY105Rr8yaGxW4E6GR/dG7e+m+1StWmLQxF0KO8QOGtZl+0LjkH4Y113AHPlLk/u1SrEsJYkjMJOusrrrzEUI0qhKkDMIg/eEt/wBrVhTTTsYlXkQRpxjVTpO/660HYx+WzaAgsV5wAF7pJjxFDvb7wEjXMT4rmUgeWn61T2EDaO8w3+4xaIHDVqztrTUt9IKUJYgFZJA12MSBvBke9O3SCgD4jMmANQJjUcNj7VjlQdzEOGbyXKpE8RIFTQxJ11LMfHaB+nuaD01ujlB7QjXvn/lSKeszD22K95iTtpIAy92O75U1a8FqmxduQOGjQduE+vOOMU95j3dQGiSfOAwAPiZ9KhecAS6mNxmbjEiR93jSzco3A7okkn8zQI8axI2tEfdJ2jQTI89p396TgqCwX4QTBPEA7x4eNVtdZRqYiTwJgsAsk6cdTU2cmyxJnRv1I18aCWRJnKJMcPvBZmT6CrMTbkAgGAdoBPemTB5SP5GKrZ4JI4cNddBMcjEVc5knWCNFM7EANPzFOFYngzoNwx0EjQq3IchB0/nR2Ht5CdYiANogyYMeM/Kg1Gg/L31PDxX+vDlV4ukt3hAymBPn/Ca3KnY0lujbU6aHhpodaMS5+pG/tWVaJVQNOIG/HXXy2o3D3PnE+sT+tblTsGdUsOpw7EqpJv4vUgT/AOJujf0o44FJX7Ndbh+6NCHuPJMfLxoTqSZwYJ43sWf/AHV6jOkscthHu3D3bSvcPkoutA8TEV6c9PNvt519JWKTD4pBg1C3XZBiBp2DdpomdOFyNSykHLEzuOVbrCsw9prR4lftLfmI7yjwIrosXgGFvo9rwm9jL1/G3pG32LG0nkq3NubGg+lujUzRAgidQDGp40BnDpywf96g8zB9jWf22HbOWuKQztoIbMNxpBnflwouz1Yt3sXhbQAm7fRSQAIRe/c0490Uf0j0MtnF3EywrpZxCDgO1Ui5A2jtEf3oDFTpl7emHVrog5e1VgEPAgnvOByI9eFdh1GdAbz3cly8tpVI+MM2IZnd2YjUgWUSNIggQIoXojo1CxJEhdYO0zG23yrQwoAxt0bZrFn/ACXbq/oRQS7p5fsLhnXu/O8hNdtdu7+tcT02YsPJ4p/mvoB+orqrt8TuYJIHI1zc91p08M9ndob0nX2NCOZjyHGN5pNiJ0233A4aHY+NDm9OzKdPPT0NclrrkRu3Dk03/iTE0BceZiSNeRMMCD7ETHjVmMvkQNIIbz7okRrziqMxkgmDJJIHILEDhvWKpDGNjIJJaBvGw1HGB+tD3z8Q4ZWHkFAP6n5CrtyCTBmI5kTEfrVV47wQQSAY1M8QPOB5a1hT8Rt6HTTULHkJ3850qCGdSN2ZfCJKgR6TU7jd4FdyCZ1IAECY5mQPeq0ubTESSYnQyV18Jml9P4bbMV2EgbQCQB6iRHvUFB2BkFl3knRQx/hVmTT/AC+uY/wM1G2kniASxBB2IPAcNJFMkUcNqFHic5EnjpSqy3cCSsNodIBOm/DzpUwhbUFu62bvZjyAAO/iSasuzmOhOqGY00OuvlTG+0sIXulZ3Ig8fSpPnncRp93bnueVZM2JbvQJkrpAP4hy296rNphbuTtlJA8dSTx303Jqy4W73eOgBERxMcudNfszImdOJYzmkaaxTn8KrFJ1AnvRHkQFPtHzFXDUkAjX3HAxzofDXDC6nZfKMon51bbQ5hpsWM852j3+VAEi5MAaSY+R29qrtsCAPFQRvuCNDwgkVALsDwAiOAHE+9LsvhiZGbThoGE+5FOVmxpreMKd+HrH8xViXDPdOyifE8KBtkk6yAZI5zA4edEYZtJmSdf69a1tix0fUYf7BaPM3m/xX7rfxrK6/wBhruHsYcb4rE2rD669kGuXLkH+6vsa0upF3L0dh8xEhHYgbkC45JCjU7jbnVfTNiekejhwT65c/eFlVX/qNXrz08m+2L11YHpLCoNAmGxFwDlne3aHsFrmek2m4fCB/H+NdB1suT0wAPuYIf577H/trnOknActmWCeYBHmDqKCGdR8Pn6YsafsrN+6PNilkf8ANRXXvDZb2CuDZ8PcteqNbuj5O1WfRbaD4/EXQZyWLVsEH/iXXc/9MVf9IGJXsMGoEslxZPIPZuCPWF9hQGH0Vdi55iPXcUZb/wDHjkcM3ut9f/lWRg7mZxlDEggmBtB8YrUS6frtqRGa1iANQdmstrGnzNAF9LpNk8ZfDj0+spvWvev6EzwAjjm0ER51kdOXIsz/AP0w/wD17dHPi9W7olYJMj707GK5P9HuOz/PPFSxL94icuxPkQQ0eMAUNiTKiZGc96BrBGigb8h4a1O7ekwVnUjWDwBP60zXDy22128veuO12TEHmlkA2ho4wpMj1hY9admglidtGPhpB/T2qMHtDAAyhdJ555/Wo4le7B3YgmPMafoKza1IgGD96YyvOojgOcRI1nxprVvvTw1jXyEnkYMU15e807FkJ9CP9PapXOP96BuNwJmPWk0gy90TsQVnlJlf0j1pW1zSRsxMnwDH9RVjNK7cQI4aMB7VJDqw8j7/AOoNLZ6CPambg3DSPId2rgwBmRABbx1EnXbmfWpWrIAYRpP6gVWLIIy7at6awBr6e1GwrvBtI5SdOJJP8RSoy0kTMEkzypU9wvIYqDP2i96eXEACBP5aJW4OYPqK1m6u2QR2qWyT8Nq2hAPrBd/SBzFSxXQuH0DWLSZtRbS0j33OsxAIUeImPxCt3jl/Upy6/GQwBg6abedIoCZ5f1rWj/Ytu4IXD2UQcAqbg/7y/uT+W36uKus9XbAMvbsMxIhALSzymNFHgJPMttR2vp934x8OmVQszH+tWg1rP0RhwC5t2ANAXNpezHhaWO+3iZnhPw0OegbL90YdEUakMqi4QdS154+xU/hXvkfhFHb+ju/ADoDv5e+4/SrFjU6eNaY6CsHQWLZzcraqzx+ER9la/NueHMuvQFhpC2bJndhbXKI0hABosyM25jQ8VO39Lu/GcTPH+dWW2GnLajh0PhyYWxayKYLdmhN15/ZppET8R2GwiCRcvQuGGpsWm70aIvefYIgjQCNT4Hkafb+leX4P6lWx/Z+DcrLdkAGA1AuEFjqdBIBPlUetlw273R90Tpi1smPw4i1ctGR55farupB//G4MRp2FuTO3dECOPHblQfXmyTh7B1VvruBMZs0ReCCOGxnSvWjyb7c/02+bpW6xiRhcMuhzAEvdLDNGsERtWJ0zhVzAiRI2BI46GNhW/wBOLHSmKJj9nhY/u5bpPzmuaxF8uxY8f04UBvdQL/YDF3Fgs1yzbhiSYSznkHWe9cG+lZ3We79jhwd2vW/WEuE6ipdVTriByuWzx2NlAPmpqnrKe5hARr2monYixdn2mgAGtg7gHzANaV0hMVgwIGYYhToBJNpG95UULhLOd1Hjr5DU1b0sT9ewHEZ8R/0tKA0+nv2H/mYffb9vaq4qZPeXU67nZidPSo9MJNpQwEdthgQYII+sWt/PlXQv0Dh1fWxZjcfZpwEMNBy7w8mrk/0Tdjs/z3UrDIEzx/r/AEpTWrf6t2SuVbNoOkMhKLlccA8DYiVPLRuVLAdEYVgPsbZmYzIubumGRyB8anQ8964+39dfd+MFUOdzGhyx6CnuW5jzHtvXR3uquGIgWlBEEEDlwOuo8P4xQn9gWO9NgcmWWzJI+O2wOq+Wo1jaKOj6fd+Mc2t/HT+veomwIgCOIjhXQYTq3aXQorDg0t3hwkAwG8Rod4FX3erto7LH7zT+u3hS6Po7vxy3YSsAnhrx0M/r+tSWyeOp8q6gdX7Wncgj8zwfMZqut9FIPu/Mn031pdH0+78cp2R5Gl2XhXWjo9Pwj3P86c9Gp+EfP+dLt/R3Z/HIZKVdLc6Itz8APmT/ADpUdv6O7P4jZsFR9nb7FWkyFBvOScxMHu29TMtO+wpJ0eEJNyArbgF2LNr+1c63dIgHSdI2rQt4pG2M+hqzKCZjXYHz5Vfy52VjOiBfZGYdmEGUaIWKmCQVcFUGmkd4eGoobE9D2swXK11wQwSVVRBlWuMqjKPDjsA1aYvNd+A5U1Gf7xI0YIDt/ePoONX27IRYUfPUk8WY6k+Jk0bMCbBBzu0kaZ40WRGXD29deGYyfTYB+nsOIQXFJBMW0z3cp3LXuyDZnnXLz48Q9zoz6zirq3jmS0toLb/3Za4GdmZNmgAKA0jQkg6RsjCBUFu2MijgAIH7uxP9GafieyYjdY8PqGu5ASAzXEuoznhmlRCQdBp6D4jLPSdq9KWLqMgjtHR1Zmn7iZTMxALDYaDX4SyxJNpCVAg3Gk5hm1AU8WYSS3Dz2qxPQGHuRmsWWiIm2hIA4BtwfGdKPBeV5taxGWBHAC2kbCPvED0A93toRBAg/DbU7KOZHM7n0HOst+qyFR2V3E4fQHKl5io4iUuF09uVVLgekEns8VZuwY+3sZTwPx2XHPeKck/ot+Nbqf0pYTAYe21+znS2qMO0QEMvdIIJkGRsaA68dbMLa+q5rguAX1vFbRW42WwrtqAYEuUEkgexrn26s32uAmxg1uKwv57awuYloY9qryS0n4DtwoLp76JXuk3beIi8wGcMD2bwBEGSwOm5BHIKIA7O7j+uTtVSevNnGY266pctZ7dpO+VOtvtoY5fhnMB/pQRfhlPpH6TNYnSvQOO6PCtctIAx7MMrqyNJ2ZZzb6g6EHlrULfTKAAPoY+ApmKnjDqwke1Ull9MWa9uw6s3ou3l2LLafXTY3EP8Kr62OBdwo8bzeyKoAjc97ahfo/sWb+OIe2rAWbhh7aEN37Q0BLRE7kzrGgrT+knoazh1s3ksoqZmtOECp8YzK0KIJlI15+2LySZdLUwtx6mb0dj4uAlWjY/DpPGJmretWKNs2rqMA9k3DwPx22UAjxICxObXTauWfpkhdEIXncuEj/Agj0mtjojqLi8ZZW/21tFJbs7bqcoWIDqEkLJkaidNd61cpPbMxt9GxH0grcSLlns4eyxPaBoyXUuGVyg7KdpNer3iHC3FOhiG4GSDbfy1/wANw8q4for6JbKXVOLc4gsGhRKWwVg8DmYRPLau+XCAoyNGUysKCvc2UaHQgaSI2G1cnNnMrNOrixuPtXbmBAII7yg/hPxIfEGR6LTXbOV84+F4zeDDRLg8Y7p8I5a2WbOUCSTEamJJGhJPM6E+NEAVDaxlnjTlaQFPWQYCqnuaxGu8cx4Hn4VdTFZ3oCNs6aUimtPHvUVJ4j1oCWSpVEE8qlRqgxWlT+lKjVD/2Q=="/>
          <p:cNvSpPr>
            <a:spLocks noChangeAspect="1" noChangeArrowheads="1"/>
          </p:cNvSpPr>
          <p:nvPr/>
        </p:nvSpPr>
        <p:spPr bwMode="auto">
          <a:xfrm>
            <a:off x="84667" y="-957263"/>
            <a:ext cx="3098800" cy="1971676"/>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pic>
        <p:nvPicPr>
          <p:cNvPr id="2051" name="Picture 3"/>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5952860" y="2248984"/>
            <a:ext cx="4896544" cy="31155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610843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15413" y="332656"/>
            <a:ext cx="10753195" cy="1143000"/>
          </a:xfrm>
        </p:spPr>
        <p:txBody>
          <a:bodyPr>
            <a:normAutofit fontScale="90000"/>
          </a:bodyPr>
          <a:lstStyle/>
          <a:p>
            <a:pPr marL="0" indent="0" algn="l">
              <a:buNone/>
            </a:pPr>
            <a:r>
              <a:rPr lang="es-ES" sz="3600" dirty="0" smtClean="0"/>
              <a:t>Discurso político: la argumentación retórica</a:t>
            </a:r>
            <a:endParaRPr lang="es-ES" sz="3600" dirty="0"/>
          </a:p>
        </p:txBody>
      </p:sp>
      <p:sp>
        <p:nvSpPr>
          <p:cNvPr id="3" name="2 Marcador de contenido"/>
          <p:cNvSpPr>
            <a:spLocks noGrp="1"/>
          </p:cNvSpPr>
          <p:nvPr>
            <p:ph sz="quarter" idx="1"/>
          </p:nvPr>
        </p:nvSpPr>
        <p:spPr>
          <a:xfrm>
            <a:off x="719403" y="1700808"/>
            <a:ext cx="6432715" cy="4536504"/>
          </a:xfrm>
          <a:prstGeom prst="rect">
            <a:avLst/>
          </a:prstGeom>
        </p:spPr>
        <p:txBody>
          <a:bodyPr>
            <a:normAutofit/>
          </a:bodyPr>
          <a:lstStyle/>
          <a:p>
            <a:pPr>
              <a:buFontTx/>
              <a:buChar char="-"/>
            </a:pPr>
            <a:r>
              <a:rPr lang="es-ES" dirty="0" smtClean="0"/>
              <a:t>Efecto de sentido: </a:t>
            </a:r>
          </a:p>
          <a:p>
            <a:pPr>
              <a:buFont typeface="Wingdings" pitchFamily="2" charset="2"/>
              <a:buChar char="ü"/>
            </a:pPr>
            <a:r>
              <a:rPr lang="es-ES" b="1" u="sng" dirty="0" smtClean="0"/>
              <a:t>PERSUACIÓN</a:t>
            </a:r>
            <a:r>
              <a:rPr lang="es-ES" dirty="0" smtClean="0"/>
              <a:t>:</a:t>
            </a:r>
          </a:p>
          <a:p>
            <a:pPr lvl="1">
              <a:buFontTx/>
              <a:buChar char="-"/>
            </a:pPr>
            <a:r>
              <a:rPr lang="es-ES" dirty="0" smtClean="0"/>
              <a:t>Enunciador.</a:t>
            </a:r>
          </a:p>
          <a:p>
            <a:pPr lvl="1">
              <a:buFontTx/>
              <a:buChar char="-"/>
            </a:pPr>
            <a:r>
              <a:rPr lang="es-ES" dirty="0" smtClean="0"/>
              <a:t>Habla en nombre de un grupo.</a:t>
            </a:r>
          </a:p>
          <a:p>
            <a:pPr lvl="1">
              <a:buFontTx/>
              <a:buChar char="-"/>
            </a:pPr>
            <a:r>
              <a:rPr lang="es-ES" dirty="0" smtClean="0"/>
              <a:t>Pronombre: nosotros.</a:t>
            </a:r>
          </a:p>
          <a:p>
            <a:pPr lvl="1">
              <a:buFontTx/>
              <a:buChar char="-"/>
            </a:pPr>
            <a:r>
              <a:rPr lang="es-ES" dirty="0" smtClean="0"/>
              <a:t>Ganar adeptos, modificar voluntades y actitudes de los </a:t>
            </a:r>
            <a:r>
              <a:rPr lang="es-ES" dirty="0" err="1" smtClean="0"/>
              <a:t>enunciatarios</a:t>
            </a:r>
            <a:r>
              <a:rPr lang="es-ES" dirty="0" smtClean="0"/>
              <a:t> a través de la palabra.</a:t>
            </a:r>
          </a:p>
          <a:p>
            <a:pPr marL="365760" lvl="1" indent="0">
              <a:buNone/>
            </a:pPr>
            <a:endParaRPr lang="es-ES" dirty="0" smtClean="0"/>
          </a:p>
          <a:p>
            <a:pPr marL="45720" indent="0">
              <a:buNone/>
            </a:pPr>
            <a:endParaRPr lang="es-ES" dirty="0" smtClean="0"/>
          </a:p>
          <a:p>
            <a:pPr marL="45720" indent="0">
              <a:buNone/>
            </a:pPr>
            <a:endParaRPr lang="es-ES" dirty="0"/>
          </a:p>
        </p:txBody>
      </p:sp>
      <p:pic>
        <p:nvPicPr>
          <p:cNvPr id="3074"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6576053" y="1700808"/>
            <a:ext cx="5054600" cy="3810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68094327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15413" y="332656"/>
            <a:ext cx="10753195" cy="1143000"/>
          </a:xfrm>
        </p:spPr>
        <p:txBody>
          <a:bodyPr>
            <a:normAutofit/>
          </a:bodyPr>
          <a:lstStyle/>
          <a:p>
            <a:pPr marL="0" indent="0" algn="l">
              <a:buNone/>
            </a:pPr>
            <a:r>
              <a:rPr lang="es-ES" sz="3600" dirty="0" smtClean="0"/>
              <a:t>Estructura de la argumentación:</a:t>
            </a:r>
            <a:endParaRPr lang="es-ES" sz="3600" dirty="0"/>
          </a:p>
        </p:txBody>
      </p:sp>
      <p:sp>
        <p:nvSpPr>
          <p:cNvPr id="3" name="2 Marcador de contenido"/>
          <p:cNvSpPr>
            <a:spLocks noGrp="1"/>
          </p:cNvSpPr>
          <p:nvPr>
            <p:ph sz="quarter" idx="1"/>
          </p:nvPr>
        </p:nvSpPr>
        <p:spPr>
          <a:xfrm>
            <a:off x="1007435" y="1700808"/>
            <a:ext cx="10465163" cy="4338816"/>
          </a:xfrm>
          <a:prstGeom prst="rect">
            <a:avLst/>
          </a:prstGeom>
        </p:spPr>
        <p:txBody>
          <a:bodyPr>
            <a:normAutofit fontScale="92500"/>
          </a:bodyPr>
          <a:lstStyle/>
          <a:p>
            <a:pPr marL="822960" lvl="1" indent="-457200">
              <a:buAutoNum type="arabicPeriod"/>
            </a:pPr>
            <a:r>
              <a:rPr lang="es-ES" sz="2600" dirty="0" smtClean="0"/>
              <a:t>PESENTACIÓN O INTRODUCCIÓN: al asunto que se tratará.</a:t>
            </a:r>
          </a:p>
          <a:p>
            <a:pPr marL="822960" lvl="1" indent="-457200">
              <a:buAutoNum type="arabicPeriod"/>
            </a:pPr>
            <a:endParaRPr lang="es-ES" sz="2600" dirty="0" smtClean="0"/>
          </a:p>
          <a:p>
            <a:pPr marL="822960" lvl="1" indent="-457200">
              <a:buAutoNum type="arabicPeriod"/>
            </a:pPr>
            <a:r>
              <a:rPr lang="es-ES" sz="2600" dirty="0" smtClean="0"/>
              <a:t>TESIS: aseveración que el enunciador fundamenta a través de los argumentos que da a éstos, y la manera en cómo los presenta.</a:t>
            </a:r>
          </a:p>
          <a:p>
            <a:pPr marL="822960" lvl="1" indent="-457200">
              <a:buAutoNum type="arabicPeriod"/>
            </a:pPr>
            <a:endParaRPr lang="es-ES" sz="2600" dirty="0" smtClean="0"/>
          </a:p>
          <a:p>
            <a:pPr marL="822960" lvl="1" indent="-457200">
              <a:buAutoNum type="arabicPeriod"/>
            </a:pPr>
            <a:r>
              <a:rPr lang="es-ES" sz="2600" dirty="0"/>
              <a:t>C</a:t>
            </a:r>
            <a:r>
              <a:rPr lang="es-ES" sz="2600" dirty="0" smtClean="0"/>
              <a:t>UERPO ARGUMENTATIVO: ir señalando las razones por la cuales sustenta la tesis.</a:t>
            </a:r>
          </a:p>
          <a:p>
            <a:pPr marL="822960" lvl="1" indent="-457200">
              <a:buAutoNum type="arabicPeriod"/>
            </a:pPr>
            <a:endParaRPr lang="es-ES" sz="2600" dirty="0" smtClean="0"/>
          </a:p>
          <a:p>
            <a:pPr marL="822960" lvl="1" indent="-457200">
              <a:buAutoNum type="arabicPeriod"/>
            </a:pPr>
            <a:r>
              <a:rPr lang="es-ES" sz="2600" dirty="0" smtClean="0"/>
              <a:t>CONCLUSIÓN: es la única opción válida. Refuerza la hipótesis planteada en el discurso.</a:t>
            </a:r>
          </a:p>
          <a:p>
            <a:pPr marL="365760" lvl="1" indent="0">
              <a:buNone/>
            </a:pPr>
            <a:endParaRPr lang="es-ES" dirty="0" smtClean="0"/>
          </a:p>
          <a:p>
            <a:pPr marL="45720" indent="0">
              <a:buNone/>
            </a:pPr>
            <a:endParaRPr lang="es-ES" dirty="0" smtClean="0"/>
          </a:p>
          <a:p>
            <a:pPr marL="45720" indent="0">
              <a:buNone/>
            </a:pPr>
            <a:endParaRPr lang="es-ES" dirty="0"/>
          </a:p>
        </p:txBody>
      </p:sp>
    </p:spTree>
    <p:extLst>
      <p:ext uri="{BB962C8B-B14F-4D97-AF65-F5344CB8AC3E}">
        <p14:creationId xmlns="" xmlns:p14="http://schemas.microsoft.com/office/powerpoint/2010/main" val="197239238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1.5 Texto instructivo</a:t>
            </a:r>
            <a:endParaRPr lang="es-MX" dirty="0"/>
          </a:p>
        </p:txBody>
      </p:sp>
      <p:sp>
        <p:nvSpPr>
          <p:cNvPr id="3" name="2 Marcador de contenido"/>
          <p:cNvSpPr>
            <a:spLocks noGrp="1"/>
          </p:cNvSpPr>
          <p:nvPr>
            <p:ph sz="quarter" idx="1"/>
          </p:nvPr>
        </p:nvSpPr>
        <p:spPr>
          <a:xfrm>
            <a:off x="1618541" y="1908517"/>
            <a:ext cx="8915400" cy="3777622"/>
          </a:xfrm>
        </p:spPr>
        <p:txBody>
          <a:bodyPr/>
          <a:lstStyle/>
          <a:p>
            <a:r>
              <a:rPr lang="es-MX" sz="2400" dirty="0" smtClean="0"/>
              <a:t>Indicaciones para hacer algo.</a:t>
            </a:r>
          </a:p>
          <a:p>
            <a:endParaRPr lang="es-MX" sz="2400" dirty="0" smtClean="0"/>
          </a:p>
          <a:p>
            <a:pPr lvl="1"/>
            <a:r>
              <a:rPr lang="es-MX" sz="2200" dirty="0" smtClean="0"/>
              <a:t>Preparar</a:t>
            </a:r>
          </a:p>
          <a:p>
            <a:pPr lvl="1"/>
            <a:r>
              <a:rPr lang="es-MX" sz="2200" dirty="0" smtClean="0"/>
              <a:t>Construir </a:t>
            </a:r>
          </a:p>
          <a:p>
            <a:pPr lvl="1"/>
            <a:r>
              <a:rPr lang="es-MX" sz="2200" dirty="0" smtClean="0"/>
              <a:t>Guiar</a:t>
            </a:r>
          </a:p>
          <a:p>
            <a:pPr lvl="1"/>
            <a:r>
              <a:rPr lang="es-MX" sz="2200" dirty="0" smtClean="0"/>
              <a:t>Armar</a:t>
            </a:r>
          </a:p>
          <a:p>
            <a:pPr lvl="1">
              <a:buNone/>
            </a:pPr>
            <a:endParaRPr lang="es-MX" sz="2200" dirty="0" smtClean="0"/>
          </a:p>
          <a:p>
            <a:pPr lvl="1"/>
            <a:endParaRPr lang="es-MX" sz="2200" dirty="0" smtClean="0"/>
          </a:p>
          <a:p>
            <a:endParaRPr lang="es-MX"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1857692" y="731520"/>
            <a:ext cx="8915400" cy="4715468"/>
          </a:xfrm>
        </p:spPr>
        <p:txBody>
          <a:bodyPr>
            <a:normAutofit lnSpcReduction="10000"/>
          </a:bodyPr>
          <a:lstStyle/>
          <a:p>
            <a:r>
              <a:rPr lang="es-MX" dirty="0" smtClean="0"/>
              <a:t>Receta:</a:t>
            </a:r>
          </a:p>
          <a:p>
            <a:pPr>
              <a:buNone/>
            </a:pPr>
            <a:r>
              <a:rPr lang="es-MX" dirty="0" smtClean="0"/>
              <a:t>Ensalada de manzana:</a:t>
            </a:r>
          </a:p>
          <a:p>
            <a:pPr>
              <a:buNone/>
            </a:pPr>
            <a:endParaRPr lang="es-MX" dirty="0" smtClean="0"/>
          </a:p>
          <a:p>
            <a:r>
              <a:rPr lang="es-MX" b="1" dirty="0" smtClean="0"/>
              <a:t>Preparación</a:t>
            </a:r>
            <a:endParaRPr lang="es-MX" dirty="0" smtClean="0"/>
          </a:p>
          <a:p>
            <a:r>
              <a:rPr lang="es-MX" dirty="0" smtClean="0"/>
              <a:t>Pela y ralla las zanahorias.</a:t>
            </a:r>
          </a:p>
          <a:p>
            <a:r>
              <a:rPr lang="es-MX" dirty="0" smtClean="0"/>
              <a:t>Retira el corazón de las manzanas. Córtalas en cubitos.</a:t>
            </a:r>
          </a:p>
          <a:p>
            <a:r>
              <a:rPr lang="es-MX" dirty="0" smtClean="0"/>
              <a:t>Mezcla la manzana y la zanahoria rallada.</a:t>
            </a:r>
          </a:p>
          <a:p>
            <a:r>
              <a:rPr lang="es-MX" dirty="0" smtClean="0"/>
              <a:t>Agrega la crema, mayonesa, azúcar, pasitas y la nuez. Mezcla.</a:t>
            </a:r>
          </a:p>
          <a:p>
            <a:r>
              <a:rPr lang="es-MX" dirty="0" smtClean="0"/>
              <a:t>Corta la piña en cubos. Mezcla.</a:t>
            </a:r>
          </a:p>
          <a:p>
            <a:r>
              <a:rPr lang="es-MX" dirty="0" smtClean="0"/>
              <a:t>Decora con las cerezas y sirve.</a:t>
            </a:r>
          </a:p>
          <a:p>
            <a:pPr>
              <a:buNone/>
            </a:pPr>
            <a:endParaRPr lang="es-MX" dirty="0" smtClean="0"/>
          </a:p>
          <a:p>
            <a:pPr>
              <a:buNone/>
            </a:pPr>
            <a:endParaRPr lang="es-MX" dirty="0"/>
          </a:p>
        </p:txBody>
      </p:sp>
      <p:pic>
        <p:nvPicPr>
          <p:cNvPr id="1027" name="Picture 3" descr="C:\Users\hp\Pictures\1.jpg"/>
          <p:cNvPicPr>
            <a:picLocks noChangeAspect="1" noChangeArrowheads="1"/>
          </p:cNvPicPr>
          <p:nvPr/>
        </p:nvPicPr>
        <p:blipFill>
          <a:blip r:embed="rId2"/>
          <a:srcRect/>
          <a:stretch>
            <a:fillRect/>
          </a:stretch>
        </p:blipFill>
        <p:spPr bwMode="auto">
          <a:xfrm>
            <a:off x="7736058" y="4047977"/>
            <a:ext cx="2730305" cy="2047729"/>
          </a:xfrm>
          <a:prstGeom prst="rect">
            <a:avLst/>
          </a:prstGeo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1.6 Texto retórico</a:t>
            </a:r>
            <a:endParaRPr lang="es-MX" dirty="0"/>
          </a:p>
        </p:txBody>
      </p:sp>
      <p:sp>
        <p:nvSpPr>
          <p:cNvPr id="3" name="2 Marcador de contenido"/>
          <p:cNvSpPr>
            <a:spLocks noGrp="1"/>
          </p:cNvSpPr>
          <p:nvPr>
            <p:ph sz="quarter" idx="1"/>
          </p:nvPr>
        </p:nvSpPr>
        <p:spPr/>
        <p:txBody>
          <a:bodyPr>
            <a:normAutofit/>
          </a:bodyPr>
          <a:lstStyle/>
          <a:p>
            <a:r>
              <a:rPr lang="es-MX" sz="2400" dirty="0" smtClean="0"/>
              <a:t>Es el texto que hace uso del lenguaje figurado a través de la retórica: metáforas, comparaciones, metonimias.</a:t>
            </a:r>
          </a:p>
          <a:p>
            <a:r>
              <a:rPr lang="es-MX" sz="2400" dirty="0" smtClean="0"/>
              <a:t>Emplea la belleza del lenguaje.</a:t>
            </a:r>
          </a:p>
          <a:p>
            <a:r>
              <a:rPr lang="es-MX" sz="2400" dirty="0" smtClean="0"/>
              <a:t>Propio de la literatura.</a:t>
            </a:r>
            <a:endParaRPr lang="es-MX" sz="2400" dirty="0"/>
          </a:p>
        </p:txBody>
      </p:sp>
      <p:pic>
        <p:nvPicPr>
          <p:cNvPr id="2051" name="Picture 3" descr="C:\Users\hp\Pictures\111.jpg"/>
          <p:cNvPicPr>
            <a:picLocks noChangeAspect="1" noChangeArrowheads="1"/>
          </p:cNvPicPr>
          <p:nvPr/>
        </p:nvPicPr>
        <p:blipFill>
          <a:blip r:embed="rId2"/>
          <a:srcRect/>
          <a:stretch>
            <a:fillRect/>
          </a:stretch>
        </p:blipFill>
        <p:spPr bwMode="auto">
          <a:xfrm>
            <a:off x="6790373" y="3454790"/>
            <a:ext cx="3445817" cy="1750256"/>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2589212" y="506437"/>
            <a:ext cx="8915400" cy="5404785"/>
          </a:xfrm>
        </p:spPr>
        <p:txBody>
          <a:bodyPr>
            <a:normAutofit fontScale="70000" lnSpcReduction="20000"/>
          </a:bodyPr>
          <a:lstStyle/>
          <a:p>
            <a:pPr algn="ctr">
              <a:buNone/>
            </a:pPr>
            <a:r>
              <a:rPr lang="es-MX" sz="2800" b="1" dirty="0" smtClean="0"/>
              <a:t>Poema 1</a:t>
            </a:r>
          </a:p>
          <a:p>
            <a:pPr algn="ctr">
              <a:buNone/>
            </a:pPr>
            <a:r>
              <a:rPr lang="es-MX" sz="2800" b="1" dirty="0" smtClean="0"/>
              <a:t>Pablo Neruda</a:t>
            </a:r>
          </a:p>
          <a:p>
            <a:pPr algn="ctr">
              <a:buNone/>
            </a:pPr>
            <a:r>
              <a:rPr lang="es-MX" sz="2400" dirty="0" smtClean="0"/>
              <a:t>Cuerpo de mujer, blancas colinas, muslos blancos, </a:t>
            </a:r>
            <a:br>
              <a:rPr lang="es-MX" sz="2400" dirty="0" smtClean="0"/>
            </a:br>
            <a:r>
              <a:rPr lang="es-MX" sz="2400" dirty="0" smtClean="0"/>
              <a:t>te pareces al mundo en tu actitud de entrega. </a:t>
            </a:r>
            <a:br>
              <a:rPr lang="es-MX" sz="2400" dirty="0" smtClean="0"/>
            </a:br>
            <a:r>
              <a:rPr lang="es-MX" sz="2400" dirty="0" smtClean="0"/>
              <a:t>Mi cuerpo de labriego salvaje te socava </a:t>
            </a:r>
            <a:br>
              <a:rPr lang="es-MX" sz="2400" dirty="0" smtClean="0"/>
            </a:br>
            <a:r>
              <a:rPr lang="es-MX" sz="2400" dirty="0" smtClean="0"/>
              <a:t>y hace saltar el hijo del fondo de la tierra. </a:t>
            </a:r>
            <a:br>
              <a:rPr lang="es-MX" sz="2400" dirty="0" smtClean="0"/>
            </a:br>
            <a:r>
              <a:rPr lang="es-MX" sz="2400" dirty="0" smtClean="0"/>
              <a:t/>
            </a:r>
            <a:br>
              <a:rPr lang="es-MX" sz="2400" dirty="0" smtClean="0"/>
            </a:br>
            <a:r>
              <a:rPr lang="es-MX" sz="2400" dirty="0" smtClean="0"/>
              <a:t>Fui solo como un túnel. De mí huían los pájaros </a:t>
            </a:r>
            <a:br>
              <a:rPr lang="es-MX" sz="2400" dirty="0" smtClean="0"/>
            </a:br>
            <a:r>
              <a:rPr lang="es-MX" sz="2400" dirty="0" smtClean="0"/>
              <a:t>y en mí la noche entraba su invasión poderosa. </a:t>
            </a:r>
            <a:br>
              <a:rPr lang="es-MX" sz="2400" dirty="0" smtClean="0"/>
            </a:br>
            <a:r>
              <a:rPr lang="es-MX" sz="2400" dirty="0" smtClean="0"/>
              <a:t>Para sobrevivirme te forjé como un arma, </a:t>
            </a:r>
            <a:br>
              <a:rPr lang="es-MX" sz="2400" dirty="0" smtClean="0"/>
            </a:br>
            <a:r>
              <a:rPr lang="es-MX" sz="2400" dirty="0" smtClean="0"/>
              <a:t>como una flecha en mi arco, como una piedra en mi honda. </a:t>
            </a:r>
            <a:br>
              <a:rPr lang="es-MX" sz="2400" dirty="0" smtClean="0"/>
            </a:br>
            <a:r>
              <a:rPr lang="es-MX" sz="2400" dirty="0" smtClean="0"/>
              <a:t/>
            </a:r>
            <a:br>
              <a:rPr lang="es-MX" sz="2400" dirty="0" smtClean="0"/>
            </a:br>
            <a:r>
              <a:rPr lang="es-MX" sz="2400" dirty="0" smtClean="0"/>
              <a:t>Pero cae la hora de la venganza, y te amo. </a:t>
            </a:r>
            <a:br>
              <a:rPr lang="es-MX" sz="2400" dirty="0" smtClean="0"/>
            </a:br>
            <a:r>
              <a:rPr lang="es-MX" sz="2400" dirty="0" smtClean="0"/>
              <a:t>Cuerpo de piel, de musgo, de leche ávida y firme. </a:t>
            </a:r>
            <a:br>
              <a:rPr lang="es-MX" sz="2400" dirty="0" smtClean="0"/>
            </a:br>
            <a:r>
              <a:rPr lang="es-MX" sz="2400" dirty="0" smtClean="0"/>
              <a:t>Ah los vasos del pecho! Ah los ojos de ausencia! </a:t>
            </a:r>
            <a:br>
              <a:rPr lang="es-MX" sz="2400" dirty="0" smtClean="0"/>
            </a:br>
            <a:r>
              <a:rPr lang="es-MX" sz="2400" dirty="0" smtClean="0"/>
              <a:t>Ah las rosas del pubis! Ah tu voz lenta y triste! </a:t>
            </a:r>
            <a:br>
              <a:rPr lang="es-MX" sz="2400" dirty="0" smtClean="0"/>
            </a:br>
            <a:r>
              <a:rPr lang="es-MX" sz="2400" dirty="0" smtClean="0"/>
              <a:t/>
            </a:r>
            <a:br>
              <a:rPr lang="es-MX" sz="2400" dirty="0" smtClean="0"/>
            </a:br>
            <a:r>
              <a:rPr lang="es-MX" sz="2400" dirty="0" smtClean="0"/>
              <a:t>Cuerpo de mujer mía, persistiré en tu gracia. </a:t>
            </a:r>
            <a:br>
              <a:rPr lang="es-MX" sz="2400" dirty="0" smtClean="0"/>
            </a:br>
            <a:r>
              <a:rPr lang="es-MX" sz="2400" dirty="0" smtClean="0"/>
              <a:t>Mi sed, mi ansia sin límite, mi camino indeciso! </a:t>
            </a:r>
            <a:br>
              <a:rPr lang="es-MX" sz="2400" dirty="0" smtClean="0"/>
            </a:br>
            <a:r>
              <a:rPr lang="es-MX" sz="2400" dirty="0" smtClean="0"/>
              <a:t>Oscuros cauces donde la sed eterna sigue, </a:t>
            </a:r>
            <a:br>
              <a:rPr lang="es-MX" sz="2400" dirty="0" smtClean="0"/>
            </a:br>
            <a:r>
              <a:rPr lang="es-MX" sz="2400" dirty="0" smtClean="0"/>
              <a:t>y la fatiga sigue, y el dolor infinito.</a:t>
            </a:r>
            <a:br>
              <a:rPr lang="es-MX" sz="2400" dirty="0" smtClean="0"/>
            </a:br>
            <a:r>
              <a:rPr lang="es-MX" sz="2400" dirty="0" smtClean="0"/>
              <a:t/>
            </a:r>
            <a:br>
              <a:rPr lang="es-MX" sz="2400" dirty="0" smtClean="0"/>
            </a:br>
            <a:r>
              <a:rPr lang="es-MX" sz="2400" dirty="0" smtClean="0"/>
              <a:t>Lee todo en: </a:t>
            </a:r>
            <a:r>
              <a:rPr lang="es-MX" sz="2400" dirty="0" smtClean="0">
                <a:hlinkClick r:id="rId2"/>
              </a:rPr>
              <a:t>Poema I de Pablo Neruda - Cuerpo de mujer, blancas colinas...</a:t>
            </a:r>
            <a:r>
              <a:rPr lang="es-MX" sz="2400" dirty="0" smtClean="0"/>
              <a:t> </a:t>
            </a:r>
            <a:r>
              <a:rPr lang="es-MX" sz="2400" dirty="0" smtClean="0">
                <a:hlinkClick r:id="rId2"/>
              </a:rPr>
              <a:t>http://www.poemas-del-alma.com/poema-1.htm#ixzz4MuhUEqfV</a:t>
            </a:r>
            <a:endParaRPr lang="es-MX" sz="24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1.6 Texto predictivo</a:t>
            </a:r>
            <a:endParaRPr lang="es-MX" dirty="0"/>
          </a:p>
        </p:txBody>
      </p:sp>
      <p:sp>
        <p:nvSpPr>
          <p:cNvPr id="3" name="2 Marcador de contenido"/>
          <p:cNvSpPr>
            <a:spLocks noGrp="1"/>
          </p:cNvSpPr>
          <p:nvPr>
            <p:ph sz="quarter" idx="1"/>
          </p:nvPr>
        </p:nvSpPr>
        <p:spPr>
          <a:xfrm>
            <a:off x="2040572" y="2035126"/>
            <a:ext cx="8915400" cy="3777622"/>
          </a:xfrm>
        </p:spPr>
        <p:txBody>
          <a:bodyPr>
            <a:noAutofit/>
          </a:bodyPr>
          <a:lstStyle/>
          <a:p>
            <a:r>
              <a:rPr lang="es-MX" sz="2400" dirty="0" smtClean="0"/>
              <a:t>Es aquel texto cuya finalidad el predecir o adelantarse a algún acontecimiento.</a:t>
            </a:r>
          </a:p>
          <a:p>
            <a:endParaRPr lang="es-MX" sz="2400" dirty="0" smtClean="0"/>
          </a:p>
          <a:p>
            <a:r>
              <a:rPr lang="es-MX" sz="2400" dirty="0" smtClean="0"/>
              <a:t>Emplea palabras en futuro.</a:t>
            </a:r>
          </a:p>
          <a:p>
            <a:r>
              <a:rPr lang="es-MX" sz="2400" dirty="0" smtClean="0"/>
              <a:t>Ejemplos:</a:t>
            </a:r>
          </a:p>
          <a:p>
            <a:pPr lvl="1"/>
            <a:r>
              <a:rPr lang="es-MX" sz="2000" dirty="0" smtClean="0"/>
              <a:t>Pronóstico del tiempo</a:t>
            </a:r>
          </a:p>
          <a:p>
            <a:pPr lvl="1"/>
            <a:r>
              <a:rPr lang="es-MX" sz="2000" dirty="0" smtClean="0"/>
              <a:t>Horóscopos</a:t>
            </a:r>
          </a:p>
          <a:p>
            <a:pPr lvl="1"/>
            <a:r>
              <a:rPr lang="es-MX" sz="2000" dirty="0" smtClean="0"/>
              <a:t>Profecías</a:t>
            </a:r>
          </a:p>
          <a:p>
            <a:pPr lvl="1"/>
            <a:r>
              <a:rPr lang="es-MX" sz="2000" dirty="0" smtClean="0"/>
              <a:t>Etc.</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sz="quarter" idx="1"/>
          </p:nvPr>
        </p:nvPicPr>
        <p:blipFill>
          <a:blip r:embed="rId2"/>
          <a:srcRect l="11079" t="14645" r="46217" b="26526"/>
          <a:stretch>
            <a:fillRect/>
          </a:stretch>
        </p:blipFill>
        <p:spPr bwMode="auto">
          <a:xfrm>
            <a:off x="2996418" y="1491175"/>
            <a:ext cx="6139210" cy="4754880"/>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6997" y="613093"/>
            <a:ext cx="8911687" cy="1733500"/>
          </a:xfrm>
        </p:spPr>
        <p:txBody>
          <a:bodyPr>
            <a:normAutofit fontScale="90000"/>
          </a:bodyPr>
          <a:lstStyle/>
          <a:p>
            <a:pPr algn="ctr"/>
            <a:r>
              <a:rPr lang="es-MX" dirty="0" smtClean="0"/>
              <a:t>Lenguaje y comunicación II</a:t>
            </a:r>
            <a:br>
              <a:rPr lang="es-MX" dirty="0" smtClean="0"/>
            </a:br>
            <a:r>
              <a:rPr lang="es-MX" dirty="0"/>
              <a:t/>
            </a:r>
            <a:br>
              <a:rPr lang="es-MX" dirty="0"/>
            </a:br>
            <a:r>
              <a:rPr lang="es-MX" dirty="0"/>
              <a:t>Módulo </a:t>
            </a:r>
            <a:r>
              <a:rPr lang="es-MX" dirty="0" smtClean="0"/>
              <a:t>II</a:t>
            </a:r>
            <a:r>
              <a:rPr lang="es-MX" dirty="0"/>
              <a:t>. </a:t>
            </a:r>
            <a:r>
              <a:rPr lang="es-MX" dirty="0" smtClean="0"/>
              <a:t>Tipos de textos</a:t>
            </a:r>
            <a:r>
              <a:rPr lang="es-MX" dirty="0"/>
              <a:t/>
            </a:r>
            <a:br>
              <a:rPr lang="es-MX" dirty="0"/>
            </a:br>
            <a:endParaRPr lang="es-MX" dirty="0"/>
          </a:p>
        </p:txBody>
      </p:sp>
      <p:sp>
        <p:nvSpPr>
          <p:cNvPr id="4" name="Marcador de contenido 3"/>
          <p:cNvSpPr>
            <a:spLocks noGrp="1"/>
          </p:cNvSpPr>
          <p:nvPr>
            <p:ph sz="quarter" idx="1"/>
          </p:nvPr>
        </p:nvSpPr>
        <p:spPr>
          <a:xfrm>
            <a:off x="1986997" y="2805629"/>
            <a:ext cx="8915400" cy="2691788"/>
          </a:xfrm>
        </p:spPr>
        <p:txBody>
          <a:bodyPr>
            <a:normAutofit lnSpcReduction="10000"/>
          </a:bodyPr>
          <a:lstStyle/>
          <a:p>
            <a:pPr marL="0" indent="0">
              <a:buNone/>
            </a:pPr>
            <a:r>
              <a:rPr lang="es-MX" sz="2400" b="1" dirty="0" smtClean="0"/>
              <a:t>Propósito del Módulo:</a:t>
            </a:r>
          </a:p>
          <a:p>
            <a:endParaRPr lang="es-MX" sz="2400" dirty="0"/>
          </a:p>
          <a:p>
            <a:pPr marL="0" indent="0" algn="just">
              <a:buNone/>
            </a:pPr>
            <a:r>
              <a:rPr lang="es-MX" sz="2400" i="1" dirty="0"/>
              <a:t>Desarrolla la capacidad de expresar sus ideas de manera escrita utilizando las propiedades, metodología y características para mostrar de manera clara su postura, argumentos, dudas, entre otros; de acuerdo con sus necesidades comunicativas y situación concreta.</a:t>
            </a:r>
            <a:endParaRPr lang="es-MX" dirty="0" smtClean="0"/>
          </a:p>
          <a:p>
            <a:endParaRPr lang="es-MX" dirty="0"/>
          </a:p>
        </p:txBody>
      </p:sp>
    </p:spTree>
    <p:extLst>
      <p:ext uri="{BB962C8B-B14F-4D97-AF65-F5344CB8AC3E}">
        <p14:creationId xmlns="" xmlns:p14="http://schemas.microsoft.com/office/powerpoint/2010/main" val="401575044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1.7 Hipertexto</a:t>
            </a:r>
            <a:endParaRPr lang="es-MX" dirty="0"/>
          </a:p>
        </p:txBody>
      </p:sp>
      <p:sp>
        <p:nvSpPr>
          <p:cNvPr id="3" name="2 Marcador de contenido"/>
          <p:cNvSpPr>
            <a:spLocks noGrp="1"/>
          </p:cNvSpPr>
          <p:nvPr>
            <p:ph sz="quarter" idx="1"/>
          </p:nvPr>
        </p:nvSpPr>
        <p:spPr>
          <a:xfrm>
            <a:off x="1984301" y="1542757"/>
            <a:ext cx="8915400" cy="3777622"/>
          </a:xfrm>
        </p:spPr>
        <p:txBody>
          <a:bodyPr>
            <a:normAutofit/>
          </a:bodyPr>
          <a:lstStyle/>
          <a:p>
            <a:pPr algn="just"/>
            <a:r>
              <a:rPr lang="es-MX" sz="2400" dirty="0" smtClean="0"/>
              <a:t>Son aquellos textos que aparecen en la pantalla de los dispositivos electrónicos y a través de enlaces conducen a otras ligas o textos relacionados con el tema.</a:t>
            </a:r>
            <a:endParaRPr lang="es-MX" sz="24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l="5921" t="8011" r="5526" b="5164"/>
          <a:stretch>
            <a:fillRect/>
          </a:stretch>
        </p:blipFill>
        <p:spPr bwMode="auto">
          <a:xfrm>
            <a:off x="1505243" y="787791"/>
            <a:ext cx="9467557" cy="5219114"/>
          </a:xfrm>
          <a:prstGeom prst="rect">
            <a:avLst/>
          </a:prstGeom>
          <a:noFill/>
          <a:ln w="9525">
            <a:noFill/>
            <a:miter lim="800000"/>
            <a:headEnd/>
            <a:tailEnd/>
          </a:ln>
          <a:effectLst/>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1 Título"/>
          <p:cNvSpPr>
            <a:spLocks noGrp="1"/>
          </p:cNvSpPr>
          <p:nvPr>
            <p:ph type="title"/>
          </p:nvPr>
        </p:nvSpPr>
        <p:spPr/>
        <p:txBody>
          <a:bodyPr/>
          <a:lstStyle/>
          <a:p>
            <a:pPr eaLnBrk="1" hangingPunct="1"/>
            <a:r>
              <a:rPr lang="es-MX" altLang="es-MX" smtClean="0"/>
              <a:t>Referencias:</a:t>
            </a:r>
          </a:p>
        </p:txBody>
      </p:sp>
      <p:sp>
        <p:nvSpPr>
          <p:cNvPr id="41987" name="2 Marcador de contenido"/>
          <p:cNvSpPr>
            <a:spLocks noGrp="1"/>
          </p:cNvSpPr>
          <p:nvPr>
            <p:ph sz="quarter" idx="1"/>
          </p:nvPr>
        </p:nvSpPr>
        <p:spPr/>
        <p:txBody>
          <a:bodyPr/>
          <a:lstStyle/>
          <a:p>
            <a:pPr eaLnBrk="1" hangingPunct="1"/>
            <a:r>
              <a:rPr lang="es-MX" altLang="es-MX" sz="1969"/>
              <a:t>Ávila, Raúl. (1998) La lengua y los hablantes. México: Trillas.</a:t>
            </a:r>
          </a:p>
          <a:p>
            <a:pPr eaLnBrk="1" hangingPunct="1"/>
            <a:r>
              <a:rPr lang="es-MX" altLang="es-MX" sz="1969"/>
              <a:t>Beristáin, Helena. (2006)Gramática estructural de la lengua española. México: Limusa.</a:t>
            </a:r>
          </a:p>
          <a:p>
            <a:pPr eaLnBrk="1" hangingPunct="1"/>
            <a:r>
              <a:rPr lang="es-MX" altLang="es-MX" sz="1969"/>
              <a:t>Cháves Gonzáles, Pedro Teobaldo. (2009) Comprensión lectora y redacción 1. México: ST.</a:t>
            </a:r>
          </a:p>
          <a:p>
            <a:pPr eaLnBrk="1" hangingPunct="1"/>
            <a:r>
              <a:rPr lang="es-MX" altLang="es-MX" sz="1969"/>
              <a:t>De la Torre, Francisco J. (2002) Taller de lectura y redacción 1. México: Mc Graw Hill.</a:t>
            </a:r>
          </a:p>
          <a:p>
            <a:pPr eaLnBrk="1" hangingPunct="1"/>
            <a:r>
              <a:rPr lang="es-MX" altLang="es-MX" sz="1969"/>
              <a:t>De la Torre, Francisco J. (2002) Taller de lectura y redacción 2. México: Mc Graw Hill.</a:t>
            </a:r>
            <a:endParaRPr lang="es-MX" altLang="es-MX" sz="1687"/>
          </a:p>
          <a:p>
            <a:pPr eaLnBrk="1" hangingPunct="1">
              <a:buFont typeface="Wingdings 2" panose="05020102010507070707" pitchFamily="18" charset="2"/>
              <a:buNone/>
            </a:pPr>
            <a:endParaRPr lang="es-MX" altLang="es-MX" smtClean="0"/>
          </a:p>
        </p:txBody>
      </p:sp>
    </p:spTree>
    <p:extLst>
      <p:ext uri="{BB962C8B-B14F-4D97-AF65-F5344CB8AC3E}">
        <p14:creationId xmlns="" xmlns:p14="http://schemas.microsoft.com/office/powerpoint/2010/main" val="35884676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1 Título"/>
          <p:cNvSpPr>
            <a:spLocks noGrp="1"/>
          </p:cNvSpPr>
          <p:nvPr>
            <p:ph type="title"/>
          </p:nvPr>
        </p:nvSpPr>
        <p:spPr/>
        <p:txBody>
          <a:bodyPr/>
          <a:lstStyle/>
          <a:p>
            <a:pPr eaLnBrk="1" hangingPunct="1"/>
            <a:endParaRPr lang="es-MX" altLang="es-MX" smtClean="0"/>
          </a:p>
        </p:txBody>
      </p:sp>
      <p:sp>
        <p:nvSpPr>
          <p:cNvPr id="43011" name="2 Marcador de contenido"/>
          <p:cNvSpPr>
            <a:spLocks noGrp="1"/>
          </p:cNvSpPr>
          <p:nvPr>
            <p:ph sz="quarter" idx="1"/>
          </p:nvPr>
        </p:nvSpPr>
        <p:spPr/>
        <p:txBody>
          <a:bodyPr/>
          <a:lstStyle/>
          <a:p>
            <a:pPr eaLnBrk="1" hangingPunct="1"/>
            <a:r>
              <a:rPr lang="es-MX" altLang="es-MX" sz="1969"/>
              <a:t>Espinosa Peña, Susana. (2007) Lengua española I. México: Prentice Hall. L.t.l. todos</a:t>
            </a:r>
          </a:p>
          <a:p>
            <a:pPr eaLnBrk="1" hangingPunct="1"/>
            <a:r>
              <a:rPr lang="es-MX" altLang="es-MX" sz="1969"/>
              <a:t>Espinosa Peña, Susana. (2008) Lengua española II. México: Prentice Hall. L.t.l. todos</a:t>
            </a:r>
          </a:p>
          <a:p>
            <a:pPr eaLnBrk="1" hangingPunct="1"/>
            <a:r>
              <a:rPr lang="es-MX" altLang="es-MX" sz="1969"/>
              <a:t>López Amaya, Amandina. (2009) Taller de lectura y redacción 1. México: ST.</a:t>
            </a:r>
          </a:p>
          <a:p>
            <a:pPr eaLnBrk="1" hangingPunct="1"/>
            <a:r>
              <a:rPr lang="es-MX" altLang="es-MX" sz="1969"/>
              <a:t>Monroy Mejía, María de los Ángeles. (2009) Comprensión lectora y redacción I. México: Grupo editorial Éxodo.</a:t>
            </a:r>
          </a:p>
          <a:p>
            <a:pPr eaLnBrk="1" hangingPunct="1"/>
            <a:r>
              <a:rPr lang="es-MX" altLang="es-MX" sz="1969"/>
              <a:t>Monroy Mejía, María de los Ángeles. (2010)Comprensión lectora y redacción II. México: Grupo editorial Éxodo.</a:t>
            </a:r>
          </a:p>
          <a:p>
            <a:pPr eaLnBrk="1" hangingPunct="1">
              <a:buFont typeface="Wingdings 2" panose="05020102010507070707" pitchFamily="18" charset="2"/>
              <a:buNone/>
            </a:pPr>
            <a:endParaRPr lang="es-MX" altLang="es-MX" smtClean="0"/>
          </a:p>
        </p:txBody>
      </p:sp>
    </p:spTree>
    <p:extLst>
      <p:ext uri="{BB962C8B-B14F-4D97-AF65-F5344CB8AC3E}">
        <p14:creationId xmlns="" xmlns:p14="http://schemas.microsoft.com/office/powerpoint/2010/main" val="26697885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i="1" dirty="0" smtClean="0"/>
              <a:t>Propósito del módulo:</a:t>
            </a:r>
            <a:endParaRPr lang="es-MX" dirty="0"/>
          </a:p>
        </p:txBody>
      </p:sp>
      <p:sp>
        <p:nvSpPr>
          <p:cNvPr id="3" name="Marcador de contenido 2"/>
          <p:cNvSpPr>
            <a:spLocks noGrp="1"/>
          </p:cNvSpPr>
          <p:nvPr>
            <p:ph sz="quarter" idx="1"/>
          </p:nvPr>
        </p:nvSpPr>
        <p:spPr>
          <a:xfrm>
            <a:off x="2589212" y="2133600"/>
            <a:ext cx="7887829" cy="3777622"/>
          </a:xfrm>
        </p:spPr>
        <p:txBody>
          <a:bodyPr>
            <a:normAutofit/>
          </a:bodyPr>
          <a:lstStyle/>
          <a:p>
            <a:pPr lvl="0" algn="just"/>
            <a:r>
              <a:rPr lang="es-MX" sz="2800" i="1" dirty="0" smtClean="0"/>
              <a:t>Reconoce los tipos de textos por su estructura a partir de la lectura para expresar ideas y conceptos en el contexto escolar.</a:t>
            </a:r>
            <a:endParaRPr lang="es-MX" sz="2800" dirty="0"/>
          </a:p>
        </p:txBody>
      </p:sp>
    </p:spTree>
    <p:extLst>
      <p:ext uri="{BB962C8B-B14F-4D97-AF65-F5344CB8AC3E}">
        <p14:creationId xmlns="" xmlns:p14="http://schemas.microsoft.com/office/powerpoint/2010/main" val="16046661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dirty="0" smtClean="0"/>
              <a:t>Contenido:</a:t>
            </a:r>
            <a:br>
              <a:rPr lang="es-MX" b="1" dirty="0" smtClean="0"/>
            </a:br>
            <a:r>
              <a:rPr lang="es-MX" b="1" dirty="0" smtClean="0"/>
              <a:t>1.Textos continuos.</a:t>
            </a:r>
            <a:endParaRPr lang="es-MX" b="1" dirty="0"/>
          </a:p>
        </p:txBody>
      </p:sp>
      <p:sp>
        <p:nvSpPr>
          <p:cNvPr id="3" name="Marcador de contenido 2"/>
          <p:cNvSpPr>
            <a:spLocks noGrp="1"/>
          </p:cNvSpPr>
          <p:nvPr>
            <p:ph sz="quarter" idx="1"/>
          </p:nvPr>
        </p:nvSpPr>
        <p:spPr>
          <a:xfrm>
            <a:off x="2489981" y="2152356"/>
            <a:ext cx="8287517" cy="4192173"/>
          </a:xfrm>
        </p:spPr>
        <p:txBody>
          <a:bodyPr>
            <a:noAutofit/>
          </a:bodyPr>
          <a:lstStyle/>
          <a:p>
            <a:pPr marL="0" lvl="0" indent="0">
              <a:buNone/>
            </a:pPr>
            <a:r>
              <a:rPr lang="es-MX" sz="2400" dirty="0" smtClean="0"/>
              <a:t>1.1 Narrativo</a:t>
            </a:r>
          </a:p>
          <a:p>
            <a:pPr marL="0" lvl="0" indent="0">
              <a:buNone/>
            </a:pPr>
            <a:r>
              <a:rPr lang="es-MX" sz="2400" dirty="0" smtClean="0"/>
              <a:t>1.2 Descriptivo</a:t>
            </a:r>
          </a:p>
          <a:p>
            <a:pPr marL="0" lvl="0" indent="0">
              <a:buNone/>
            </a:pPr>
            <a:r>
              <a:rPr lang="es-MX" sz="2400" dirty="0" smtClean="0"/>
              <a:t>1.3 Expositivo</a:t>
            </a:r>
          </a:p>
          <a:p>
            <a:pPr marL="0" lvl="0" indent="0">
              <a:buNone/>
            </a:pPr>
            <a:r>
              <a:rPr lang="es-MX" sz="2400" dirty="0" smtClean="0"/>
              <a:t>1.4 Argumentativo</a:t>
            </a:r>
          </a:p>
          <a:p>
            <a:pPr marL="0" lvl="0" indent="0">
              <a:buNone/>
            </a:pPr>
            <a:r>
              <a:rPr lang="es-MX" sz="2400" dirty="0" smtClean="0"/>
              <a:t>1.5 Instructivo</a:t>
            </a:r>
          </a:p>
          <a:p>
            <a:pPr marL="0" lvl="0" indent="0">
              <a:buNone/>
            </a:pPr>
            <a:r>
              <a:rPr lang="es-MX" sz="2400" dirty="0" smtClean="0"/>
              <a:t>1.6 Retórico</a:t>
            </a:r>
          </a:p>
          <a:p>
            <a:pPr marL="0" lvl="0" indent="0">
              <a:buNone/>
            </a:pPr>
            <a:r>
              <a:rPr lang="es-MX" sz="2400" dirty="0" smtClean="0"/>
              <a:t>1.7 Predictivo</a:t>
            </a:r>
          </a:p>
          <a:p>
            <a:pPr marL="0" lvl="0" indent="0">
              <a:buNone/>
            </a:pPr>
            <a:r>
              <a:rPr lang="es-MX" sz="2400" dirty="0" smtClean="0"/>
              <a:t>1.8 Hipertexto</a:t>
            </a:r>
            <a:endParaRPr lang="es-MX" sz="2800" dirty="0" smtClean="0"/>
          </a:p>
          <a:p>
            <a:pPr marL="0" lvl="0" indent="0">
              <a:buNone/>
            </a:pPr>
            <a:endParaRPr lang="es-MX" sz="3200" dirty="0"/>
          </a:p>
        </p:txBody>
      </p:sp>
    </p:spTree>
    <p:extLst>
      <p:ext uri="{BB962C8B-B14F-4D97-AF65-F5344CB8AC3E}">
        <p14:creationId xmlns="" xmlns:p14="http://schemas.microsoft.com/office/powerpoint/2010/main" val="41213444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6997" y="613093"/>
            <a:ext cx="8911687" cy="1733500"/>
          </a:xfrm>
        </p:spPr>
        <p:txBody>
          <a:bodyPr>
            <a:normAutofit fontScale="90000"/>
          </a:bodyPr>
          <a:lstStyle/>
          <a:p>
            <a:pPr algn="ctr"/>
            <a:r>
              <a:rPr lang="es-MX" dirty="0" smtClean="0"/>
              <a:t>Lenguaje y comunicación II</a:t>
            </a:r>
            <a:br>
              <a:rPr lang="es-MX" dirty="0" smtClean="0"/>
            </a:br>
            <a:r>
              <a:rPr lang="es-MX" dirty="0"/>
              <a:t/>
            </a:r>
            <a:br>
              <a:rPr lang="es-MX" dirty="0"/>
            </a:br>
            <a:r>
              <a:rPr lang="es-MX" dirty="0"/>
              <a:t>Módulo </a:t>
            </a:r>
            <a:r>
              <a:rPr lang="es-MX" dirty="0" smtClean="0"/>
              <a:t>II</a:t>
            </a:r>
            <a:r>
              <a:rPr lang="es-MX" dirty="0"/>
              <a:t>. </a:t>
            </a:r>
            <a:r>
              <a:rPr lang="es-MX" dirty="0" smtClean="0"/>
              <a:t>Tipos de </a:t>
            </a:r>
            <a:r>
              <a:rPr lang="es-MX" dirty="0" smtClean="0"/>
              <a:t>textos</a:t>
            </a:r>
            <a:br>
              <a:rPr lang="es-MX" dirty="0" smtClean="0"/>
            </a:br>
            <a:r>
              <a:rPr lang="es-MX" dirty="0" smtClean="0"/>
              <a:t>Textos continuos</a:t>
            </a:r>
            <a:r>
              <a:rPr lang="es-MX" dirty="0"/>
              <a:t/>
            </a:r>
            <a:br>
              <a:rPr lang="es-MX" dirty="0"/>
            </a:br>
            <a:endParaRPr lang="es-MX" dirty="0"/>
          </a:p>
        </p:txBody>
      </p:sp>
      <p:sp>
        <p:nvSpPr>
          <p:cNvPr id="4" name="Marcador de contenido 3"/>
          <p:cNvSpPr>
            <a:spLocks noGrp="1"/>
          </p:cNvSpPr>
          <p:nvPr>
            <p:ph sz="quarter" idx="1"/>
          </p:nvPr>
        </p:nvSpPr>
        <p:spPr>
          <a:xfrm>
            <a:off x="1874456" y="2749357"/>
            <a:ext cx="8915400" cy="3299749"/>
          </a:xfrm>
        </p:spPr>
        <p:txBody>
          <a:bodyPr>
            <a:normAutofit fontScale="77500" lnSpcReduction="20000"/>
          </a:bodyPr>
          <a:lstStyle/>
          <a:p>
            <a:pPr marL="0" indent="0">
              <a:buNone/>
            </a:pPr>
            <a:r>
              <a:rPr lang="es-MX" sz="2400" b="1" dirty="0" smtClean="0"/>
              <a:t>Competencias Disciplinares:</a:t>
            </a:r>
            <a:endParaRPr lang="es-MX" sz="2400" b="1" dirty="0" smtClean="0"/>
          </a:p>
          <a:p>
            <a:pPr>
              <a:buNone/>
            </a:pPr>
            <a:r>
              <a:rPr lang="es-MX" sz="2400" b="1" dirty="0" smtClean="0"/>
              <a:t>Comunicación </a:t>
            </a:r>
            <a:r>
              <a:rPr lang="es-MX" sz="2400" b="1" dirty="0" smtClean="0"/>
              <a:t>Básica</a:t>
            </a:r>
            <a:endParaRPr lang="es-MX" sz="2400" dirty="0" smtClean="0"/>
          </a:p>
          <a:p>
            <a:pPr algn="just">
              <a:buNone/>
            </a:pPr>
            <a:r>
              <a:rPr lang="es-MX" sz="2600" i="1" dirty="0" smtClean="0"/>
              <a:t>1. Identifica, ordena e interpreta las ideas, datos y conceptos explícitos e implícitos en un </a:t>
            </a:r>
            <a:r>
              <a:rPr lang="es-MX" sz="2600" i="1" dirty="0" smtClean="0"/>
              <a:t>texto, considerando </a:t>
            </a:r>
            <a:r>
              <a:rPr lang="es-MX" sz="2600" i="1" dirty="0" smtClean="0"/>
              <a:t>el contexto en el que se generó y en el que se recibe.</a:t>
            </a:r>
          </a:p>
          <a:p>
            <a:pPr algn="just">
              <a:buNone/>
            </a:pPr>
            <a:r>
              <a:rPr lang="es-MX" sz="2600" i="1" dirty="0" smtClean="0"/>
              <a:t>2. Evalúa un contexto mediante la comparación de contenidos con el de otros, en función de sus conocimientos previos y nuevos.</a:t>
            </a:r>
          </a:p>
          <a:p>
            <a:pPr algn="just">
              <a:buNone/>
            </a:pPr>
            <a:r>
              <a:rPr lang="es-MX" sz="2600" i="1" dirty="0" smtClean="0"/>
              <a:t>4. Produce textos con base en el uso normativo de la lengua, considerando la intención comunicativa.</a:t>
            </a:r>
          </a:p>
          <a:p>
            <a:pPr algn="just">
              <a:buNone/>
            </a:pPr>
            <a:r>
              <a:rPr lang="es-MX" sz="2600" i="1" dirty="0" smtClean="0"/>
              <a:t>8. Valora el pensamiento lógico en el proceso  comunicativo en su vida cotidiana y académica.</a:t>
            </a:r>
            <a:endParaRPr lang="es-MX" sz="1900" i="1" dirty="0"/>
          </a:p>
        </p:txBody>
      </p:sp>
    </p:spTree>
    <p:extLst>
      <p:ext uri="{BB962C8B-B14F-4D97-AF65-F5344CB8AC3E}">
        <p14:creationId xmlns="" xmlns:p14="http://schemas.microsoft.com/office/powerpoint/2010/main" val="40157504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6997" y="613093"/>
            <a:ext cx="8911687" cy="1733500"/>
          </a:xfrm>
        </p:spPr>
        <p:txBody>
          <a:bodyPr>
            <a:normAutofit fontScale="90000"/>
          </a:bodyPr>
          <a:lstStyle/>
          <a:p>
            <a:pPr algn="ctr"/>
            <a:r>
              <a:rPr lang="es-MX" dirty="0" smtClean="0"/>
              <a:t>Lenguaje y comunicación II</a:t>
            </a:r>
            <a:br>
              <a:rPr lang="es-MX" dirty="0" smtClean="0"/>
            </a:br>
            <a:r>
              <a:rPr lang="es-MX" dirty="0"/>
              <a:t/>
            </a:r>
            <a:br>
              <a:rPr lang="es-MX" dirty="0"/>
            </a:br>
            <a:r>
              <a:rPr lang="es-MX" dirty="0"/>
              <a:t>Módulo </a:t>
            </a:r>
            <a:r>
              <a:rPr lang="es-MX" dirty="0" smtClean="0"/>
              <a:t>II</a:t>
            </a:r>
            <a:r>
              <a:rPr lang="es-MX" dirty="0"/>
              <a:t>. </a:t>
            </a:r>
            <a:r>
              <a:rPr lang="es-MX" dirty="0" smtClean="0"/>
              <a:t>Tipos de </a:t>
            </a:r>
            <a:r>
              <a:rPr lang="es-MX" dirty="0" smtClean="0"/>
              <a:t>textos</a:t>
            </a:r>
            <a:br>
              <a:rPr lang="es-MX" dirty="0" smtClean="0"/>
            </a:br>
            <a:r>
              <a:rPr lang="es-MX" dirty="0" smtClean="0"/>
              <a:t>Textos continuos</a:t>
            </a:r>
            <a:r>
              <a:rPr lang="es-MX" dirty="0"/>
              <a:t/>
            </a:r>
            <a:br>
              <a:rPr lang="es-MX" dirty="0"/>
            </a:br>
            <a:endParaRPr lang="es-MX" dirty="0"/>
          </a:p>
        </p:txBody>
      </p:sp>
      <p:sp>
        <p:nvSpPr>
          <p:cNvPr id="4" name="Marcador de contenido 3"/>
          <p:cNvSpPr>
            <a:spLocks noGrp="1"/>
          </p:cNvSpPr>
          <p:nvPr>
            <p:ph sz="quarter" idx="1"/>
          </p:nvPr>
        </p:nvSpPr>
        <p:spPr>
          <a:xfrm>
            <a:off x="1874456" y="2749357"/>
            <a:ext cx="8915400" cy="3496698"/>
          </a:xfrm>
        </p:spPr>
        <p:txBody>
          <a:bodyPr>
            <a:normAutofit/>
          </a:bodyPr>
          <a:lstStyle/>
          <a:p>
            <a:pPr marL="0" indent="0">
              <a:buNone/>
            </a:pPr>
            <a:r>
              <a:rPr lang="es-MX" sz="2400" b="1" dirty="0" smtClean="0"/>
              <a:t>Competencias Genéricas:</a:t>
            </a:r>
            <a:endParaRPr lang="es-MX" sz="2400" b="1" dirty="0" smtClean="0"/>
          </a:p>
          <a:p>
            <a:pPr algn="just">
              <a:buNone/>
            </a:pPr>
            <a:r>
              <a:rPr lang="es-MX" sz="1400" i="1" dirty="0" smtClean="0"/>
              <a:t>4</a:t>
            </a:r>
            <a:r>
              <a:rPr lang="es-MX" sz="1400" i="1" dirty="0" smtClean="0"/>
              <a:t>. Escucha, interpreta y emite mensajes pertinentes en distintos contextos mediante la utilización de medios, códigos y herramientas apropiados.</a:t>
            </a:r>
          </a:p>
          <a:p>
            <a:pPr algn="just">
              <a:buNone/>
            </a:pPr>
            <a:r>
              <a:rPr lang="es-MX" sz="1400" i="1" dirty="0" smtClean="0"/>
              <a:t>	4.1 </a:t>
            </a:r>
            <a:r>
              <a:rPr lang="es-MX" sz="1400" i="1" dirty="0" smtClean="0"/>
              <a:t>Expresa ideas y conceptos mediante representaciones lingüísticas, matemáticas o gráficas.</a:t>
            </a:r>
          </a:p>
          <a:p>
            <a:pPr algn="just">
              <a:buNone/>
            </a:pPr>
            <a:r>
              <a:rPr lang="es-MX" sz="1400" i="1" dirty="0" smtClean="0"/>
              <a:t>	4.5 </a:t>
            </a:r>
            <a:r>
              <a:rPr lang="es-MX" sz="1400" i="1" dirty="0" smtClean="0"/>
              <a:t>Maneja las tecnologías de la información y la comunicación para obtener información y expresar ideas.</a:t>
            </a:r>
          </a:p>
          <a:p>
            <a:pPr algn="just">
              <a:buNone/>
            </a:pPr>
            <a:r>
              <a:rPr lang="es-MX" sz="1400" i="1" dirty="0" smtClean="0"/>
              <a:t>7. Aprende por iniciativa e interés propio a lo largo de  la vida.</a:t>
            </a:r>
          </a:p>
          <a:p>
            <a:pPr algn="just">
              <a:buNone/>
            </a:pPr>
            <a:r>
              <a:rPr lang="es-MX" sz="1400" i="1" dirty="0" smtClean="0"/>
              <a:t>	7.3 </a:t>
            </a:r>
            <a:r>
              <a:rPr lang="es-MX" sz="1400" i="1" dirty="0" smtClean="0"/>
              <a:t>Articula saberes de diversos campos y establece relaciones entre ellos y su vida cotidiana.</a:t>
            </a:r>
          </a:p>
          <a:p>
            <a:pPr algn="just">
              <a:buNone/>
            </a:pPr>
            <a:r>
              <a:rPr lang="es-MX" sz="1400" i="1" dirty="0" smtClean="0"/>
              <a:t>8. Participa y colabora de manera efectiva en equipos diversos.</a:t>
            </a:r>
          </a:p>
          <a:p>
            <a:pPr algn="just">
              <a:buNone/>
            </a:pPr>
            <a:r>
              <a:rPr lang="es-MX" sz="1400" i="1" dirty="0" smtClean="0"/>
              <a:t>	8.3 </a:t>
            </a:r>
            <a:r>
              <a:rPr lang="es-MX" sz="1400" i="1" dirty="0" smtClean="0"/>
              <a:t>Asume una actitud constructiva, congruente con los conocimientos y habilidades con los que cuenta dentro de distintos equipos de trabajo.</a:t>
            </a:r>
            <a:endParaRPr lang="es-MX" sz="1900" i="1" dirty="0"/>
          </a:p>
        </p:txBody>
      </p:sp>
    </p:spTree>
    <p:extLst>
      <p:ext uri="{BB962C8B-B14F-4D97-AF65-F5344CB8AC3E}">
        <p14:creationId xmlns="" xmlns:p14="http://schemas.microsoft.com/office/powerpoint/2010/main" val="40157504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67034" y="624739"/>
            <a:ext cx="7920880" cy="864096"/>
          </a:xfrm>
        </p:spPr>
        <p:txBody>
          <a:bodyPr/>
          <a:lstStyle/>
          <a:p>
            <a:r>
              <a:rPr lang="es-ES" sz="4000" dirty="0" smtClean="0"/>
              <a:t>1.1 Texto </a:t>
            </a:r>
            <a:r>
              <a:rPr lang="es-ES" sz="4000" dirty="0"/>
              <a:t>Narrativo:</a:t>
            </a:r>
          </a:p>
        </p:txBody>
      </p:sp>
      <p:sp>
        <p:nvSpPr>
          <p:cNvPr id="3" name="2 Marcador de contenido"/>
          <p:cNvSpPr>
            <a:spLocks noGrp="1"/>
          </p:cNvSpPr>
          <p:nvPr>
            <p:ph sz="quarter" idx="1"/>
          </p:nvPr>
        </p:nvSpPr>
        <p:spPr>
          <a:xfrm>
            <a:off x="2279575" y="1484784"/>
            <a:ext cx="8932376" cy="4896544"/>
          </a:xfrm>
          <a:prstGeom prst="rect">
            <a:avLst/>
          </a:prstGeom>
        </p:spPr>
        <p:txBody>
          <a:bodyPr/>
          <a:lstStyle/>
          <a:p>
            <a:pPr marL="45720" indent="0">
              <a:buNone/>
            </a:pPr>
            <a:endParaRPr lang="es-ES" sz="2800" dirty="0"/>
          </a:p>
          <a:p>
            <a:endParaRPr lang="es-ES" sz="2800" dirty="0"/>
          </a:p>
          <a:p>
            <a:endParaRPr lang="es-ES" sz="2800" dirty="0"/>
          </a:p>
          <a:p>
            <a:endParaRPr lang="es-ES" dirty="0" smtClean="0"/>
          </a:p>
        </p:txBody>
      </p:sp>
      <p:pic>
        <p:nvPicPr>
          <p:cNvPr id="3074"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4007769" y="1340768"/>
            <a:ext cx="4014171" cy="368823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2783632" y="5246409"/>
            <a:ext cx="7056784" cy="1200329"/>
          </a:xfrm>
          <a:prstGeom prst="rect">
            <a:avLst/>
          </a:prstGeom>
        </p:spPr>
        <p:txBody>
          <a:bodyPr wrap="square">
            <a:spAutoFit/>
          </a:bodyPr>
          <a:lstStyle/>
          <a:p>
            <a:r>
              <a:rPr lang="es-ES" dirty="0">
                <a:hlinkClick r:id="rId3"/>
              </a:rPr>
              <a:t>http://</a:t>
            </a:r>
            <a:r>
              <a:rPr lang="es-ES" dirty="0" smtClean="0">
                <a:hlinkClick r:id="rId3"/>
              </a:rPr>
              <a:t>personales.mundivia.es/llera/cuentos/blancanieves</a:t>
            </a:r>
            <a:endParaRPr lang="es-ES" dirty="0" smtClean="0"/>
          </a:p>
          <a:p>
            <a:endParaRPr lang="es-ES" dirty="0"/>
          </a:p>
          <a:p>
            <a:r>
              <a:rPr lang="es-ES" dirty="0">
                <a:hlinkClick r:id="rId4"/>
              </a:rPr>
              <a:t>http://www.youtube.com/watch?v=uYf6Ulfh8qU</a:t>
            </a:r>
            <a:endParaRPr lang="es-ES" dirty="0"/>
          </a:p>
          <a:p>
            <a:endParaRPr lang="es-ES" dirty="0"/>
          </a:p>
        </p:txBody>
      </p:sp>
    </p:spTree>
    <p:extLst>
      <p:ext uri="{BB962C8B-B14F-4D97-AF65-F5344CB8AC3E}">
        <p14:creationId xmlns="" xmlns:p14="http://schemas.microsoft.com/office/powerpoint/2010/main" val="4281918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1021</TotalTime>
  <Words>1714</Words>
  <Application>Microsoft Office PowerPoint</Application>
  <PresentationFormat>Personalizado</PresentationFormat>
  <Paragraphs>311</Paragraphs>
  <Slides>43</Slides>
  <Notes>0</Notes>
  <HiddenSlides>0</HiddenSlides>
  <MMClips>0</MMClips>
  <ScaleCrop>false</ScaleCrop>
  <HeadingPairs>
    <vt:vector size="4" baseType="variant">
      <vt:variant>
        <vt:lpstr>Tema</vt:lpstr>
      </vt:variant>
      <vt:variant>
        <vt:i4>1</vt:i4>
      </vt:variant>
      <vt:variant>
        <vt:lpstr>Títulos de diapositiva</vt:lpstr>
      </vt:variant>
      <vt:variant>
        <vt:i4>43</vt:i4>
      </vt:variant>
    </vt:vector>
  </HeadingPairs>
  <TitlesOfParts>
    <vt:vector size="44" baseType="lpstr">
      <vt:lpstr>Mirador</vt:lpstr>
      <vt:lpstr>Universidad Autónoma del Estado de México Plantel “Dr. Ángel Ma. Garibay Kintana” de la Escuela Preparatoria  Lenguaje y comunicación II Tercer semestre  Módulo II. Tipos de textos: Textos continuos  M. en Hum. Guadalupe Isela Garrido Vargas</vt:lpstr>
      <vt:lpstr>Justificación académica</vt:lpstr>
      <vt:lpstr>Guía de uso</vt:lpstr>
      <vt:lpstr>Lenguaje y comunicación II  Módulo II. Tipos de textos </vt:lpstr>
      <vt:lpstr>Propósito del módulo:</vt:lpstr>
      <vt:lpstr>Contenido: 1.Textos continuos.</vt:lpstr>
      <vt:lpstr>Lenguaje y comunicación II  Módulo II. Tipos de textos Textos continuos </vt:lpstr>
      <vt:lpstr>Lenguaje y comunicación II  Módulo II. Tipos de textos Textos continuos </vt:lpstr>
      <vt:lpstr>1.1 Texto Narrativo:</vt:lpstr>
      <vt:lpstr>Diapositiva 10</vt:lpstr>
      <vt:lpstr>Diapositiva 11</vt:lpstr>
      <vt:lpstr>Diapositiva 12</vt:lpstr>
      <vt:lpstr>1.2 Texto Descriptivo:</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1.3 Texto Expositivo:</vt:lpstr>
      <vt:lpstr>Exposición:</vt:lpstr>
      <vt:lpstr>1.4 Texto Argumentativo:</vt:lpstr>
      <vt:lpstr>La argumentación:</vt:lpstr>
      <vt:lpstr>Discurso político: la argumentación retórica</vt:lpstr>
      <vt:lpstr>Estructura de la argumentación:</vt:lpstr>
      <vt:lpstr>1.5 Texto instructivo</vt:lpstr>
      <vt:lpstr>Diapositiva 35</vt:lpstr>
      <vt:lpstr>1.6 Texto retórico</vt:lpstr>
      <vt:lpstr>Diapositiva 37</vt:lpstr>
      <vt:lpstr>1.6 Texto predictivo</vt:lpstr>
      <vt:lpstr>Diapositiva 39</vt:lpstr>
      <vt:lpstr>1.7 Hipertexto</vt:lpstr>
      <vt:lpstr>Diapositiva 41</vt:lpstr>
      <vt:lpstr>Referencias:</vt:lpstr>
      <vt:lpstr>Diapositiva 43</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Lenguaje y comunicación II 3º. 11</dc:title>
  <dc:creator>xxx</dc:creator>
  <cp:lastModifiedBy>hp</cp:lastModifiedBy>
  <cp:revision>71</cp:revision>
  <dcterms:created xsi:type="dcterms:W3CDTF">2016-08-03T02:31:20Z</dcterms:created>
  <dcterms:modified xsi:type="dcterms:W3CDTF">2016-10-12T23:07:00Z</dcterms:modified>
</cp:coreProperties>
</file>