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98" r:id="rId3"/>
    <p:sldId id="301" r:id="rId4"/>
    <p:sldId id="304" r:id="rId5"/>
    <p:sldId id="303" r:id="rId6"/>
    <p:sldId id="302" r:id="rId7"/>
    <p:sldId id="270" r:id="rId8"/>
    <p:sldId id="281" r:id="rId9"/>
    <p:sldId id="269" r:id="rId10"/>
    <p:sldId id="276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4" r:id="rId20"/>
    <p:sldId id="313" r:id="rId21"/>
    <p:sldId id="315" r:id="rId22"/>
    <p:sldId id="317" r:id="rId23"/>
    <p:sldId id="316" r:id="rId24"/>
    <p:sldId id="318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392" autoAdjust="0"/>
  </p:normalViewPr>
  <p:slideViewPr>
    <p:cSldViewPr>
      <p:cViewPr varScale="1">
        <p:scale>
          <a:sx n="71" d="100"/>
          <a:sy n="71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924D0-4F7F-41DD-A3FE-09E9DCDF2BB4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86809-1A8B-4756-B242-91E0F61039A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573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6809-1A8B-4756-B242-91E0F61039A2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1342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035222-AD9F-4A64-B97B-862BEA9776EF}" type="datetimeFigureOut">
              <a:rPr lang="es-ES" smtClean="0"/>
              <a:pPr/>
              <a:t>29/04/2015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669430-8271-4C09-930D-4E64E4A2070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20" y="3000372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Transporte de fondo</a:t>
            </a:r>
            <a:br>
              <a:rPr lang="es-ES" dirty="0" smtClean="0"/>
            </a:br>
            <a:r>
              <a:rPr lang="es-ES" sz="2000" dirty="0" smtClean="0"/>
              <a:t>CIRA-facultad de </a:t>
            </a:r>
            <a:r>
              <a:rPr lang="es-ES" sz="2000" dirty="0" err="1" smtClean="0"/>
              <a:t>ingenieria-uaem</a:t>
            </a: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err="1" smtClean="0"/>
              <a:t>Profesor:Dr</a:t>
            </a:r>
            <a:r>
              <a:rPr lang="es-ES" sz="2000" dirty="0" smtClean="0"/>
              <a:t>. Juan Antonio García Aragón</a:t>
            </a:r>
            <a:endParaRPr lang="es-ES" sz="2000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4145" y="4892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 flipV="1">
            <a:off x="1691679" y="2996951"/>
            <a:ext cx="106102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 flipV="1">
            <a:off x="2195736" y="4948258"/>
            <a:ext cx="1341130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Teoría de </a:t>
            </a:r>
            <a:r>
              <a:rPr lang="es-MX" dirty="0" err="1" smtClean="0"/>
              <a:t>Bagnold</a:t>
            </a:r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827584" y="1484784"/>
            <a:ext cx="73349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movimiento se debe a la fuerza de corte</a:t>
            </a:r>
          </a:p>
          <a:p>
            <a:r>
              <a:rPr lang="es-MX" dirty="0" smtClean="0"/>
              <a:t>Se requiere una fuerza que contrarreste el peso sumergido</a:t>
            </a:r>
          </a:p>
          <a:p>
            <a:r>
              <a:rPr lang="es-MX" dirty="0" smtClean="0"/>
              <a:t>La fuerza F es transferida del fondo a las partículas a través de colisiones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445644"/>
            <a:ext cx="2610261" cy="84678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27584" y="3717032"/>
            <a:ext cx="6396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s-MX" dirty="0" err="1" smtClean="0"/>
              <a:t>U’g</a:t>
            </a:r>
            <a:r>
              <a:rPr lang="es-MX" dirty="0" smtClean="0"/>
              <a:t> = cambio en velocidad de granos debido a colisiones</a:t>
            </a:r>
          </a:p>
          <a:p>
            <a:r>
              <a:rPr lang="es-MX" dirty="0"/>
              <a:t>	</a:t>
            </a:r>
            <a:r>
              <a:rPr lang="az-Cyrl-AZ" dirty="0" smtClean="0"/>
              <a:t>Д</a:t>
            </a:r>
            <a:r>
              <a:rPr lang="es-MX" dirty="0" smtClean="0"/>
              <a:t>t= duración de </a:t>
            </a:r>
            <a:r>
              <a:rPr lang="es-MX" dirty="0" err="1" smtClean="0"/>
              <a:t>colision</a:t>
            </a:r>
            <a:endParaRPr lang="es-MX" dirty="0" smtClean="0"/>
          </a:p>
          <a:p>
            <a:r>
              <a:rPr lang="es-MX" dirty="0"/>
              <a:t>	</a:t>
            </a:r>
            <a:r>
              <a:rPr lang="es-MX" dirty="0" smtClean="0"/>
              <a:t>m= masa de la </a:t>
            </a:r>
            <a:r>
              <a:rPr lang="es-MX" dirty="0" err="1" smtClean="0"/>
              <a:t>particula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333" y="4744221"/>
            <a:ext cx="4482320" cy="159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008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27584" y="836712"/>
            <a:ext cx="6548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razón de F con el con el peso sumergido por unidad de área W’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42" y="1340768"/>
            <a:ext cx="7056763" cy="1478644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27584" y="3212976"/>
            <a:ext cx="6854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Puede ser considerado como un coeficiente de fricción que </a:t>
            </a:r>
            <a:r>
              <a:rPr lang="es-MX" dirty="0" err="1" smtClean="0"/>
              <a:t>Bagnold</a:t>
            </a:r>
            <a:r>
              <a:rPr lang="es-MX" dirty="0" smtClean="0"/>
              <a:t> </a:t>
            </a:r>
          </a:p>
          <a:p>
            <a:r>
              <a:rPr lang="es-MX" dirty="0" smtClean="0"/>
              <a:t>Aproximo a tan</a:t>
            </a:r>
            <a:r>
              <a:rPr lang="el-GR" dirty="0" smtClean="0"/>
              <a:t>α</a:t>
            </a:r>
            <a:r>
              <a:rPr lang="es-MX" dirty="0"/>
              <a:t> </a:t>
            </a:r>
            <a:r>
              <a:rPr lang="es-MX" dirty="0" smtClean="0"/>
              <a:t>= 0.63, equivalente al ángulo de reposo </a:t>
            </a:r>
            <a:r>
              <a:rPr lang="el-GR" dirty="0" smtClean="0"/>
              <a:t>φ</a:t>
            </a:r>
            <a:r>
              <a:rPr lang="es-MX" dirty="0" smtClean="0"/>
              <a:t> = 32°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2308" y="4581128"/>
            <a:ext cx="4081030" cy="172819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115616" y="4077072"/>
            <a:ext cx="3284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tas de trabajo en el lecho es 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7020272" y="4941168"/>
            <a:ext cx="20932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s-MX" dirty="0" err="1" smtClean="0"/>
              <a:t>Ug</a:t>
            </a:r>
            <a:r>
              <a:rPr lang="es-MX" dirty="0" smtClean="0"/>
              <a:t> es la</a:t>
            </a:r>
          </a:p>
          <a:p>
            <a:r>
              <a:rPr lang="es-MX" dirty="0" smtClean="0"/>
              <a:t>Velocidad media de</a:t>
            </a:r>
          </a:p>
          <a:p>
            <a:r>
              <a:rPr lang="es-MX" dirty="0" smtClean="0"/>
              <a:t>Las </a:t>
            </a:r>
            <a:r>
              <a:rPr lang="es-MX" dirty="0" err="1" smtClean="0"/>
              <a:t>particulas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73703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55576" y="764704"/>
            <a:ext cx="645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Luego la </a:t>
            </a:r>
            <a:r>
              <a:rPr lang="es-MX" dirty="0" err="1" smtClean="0"/>
              <a:t>la</a:t>
            </a:r>
            <a:r>
              <a:rPr lang="es-MX" dirty="0" smtClean="0"/>
              <a:t> descarga de sedimentos por unidad de ancho  </a:t>
            </a:r>
            <a:r>
              <a:rPr lang="es-MX" dirty="0" err="1" smtClean="0"/>
              <a:t>qsb</a:t>
            </a:r>
            <a:r>
              <a:rPr lang="es-MX" dirty="0" smtClean="0"/>
              <a:t> es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146968"/>
            <a:ext cx="3998726" cy="140226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971600" y="2852936"/>
            <a:ext cx="65725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Puesto que la fuerza F pierde </a:t>
            </a:r>
            <a:r>
              <a:rPr lang="es-MX" dirty="0" err="1" smtClean="0"/>
              <a:t>momentum</a:t>
            </a:r>
            <a:r>
              <a:rPr lang="es-MX" dirty="0" smtClean="0"/>
              <a:t> el cual debe ser</a:t>
            </a:r>
          </a:p>
          <a:p>
            <a:r>
              <a:rPr lang="es-MX" dirty="0" smtClean="0"/>
              <a:t> reemplazado por el fluido, se tiene una diferencia de velocidades</a:t>
            </a:r>
          </a:p>
          <a:p>
            <a:r>
              <a:rPr lang="es-MX" dirty="0" err="1" smtClean="0"/>
              <a:t>Ub-Ug</a:t>
            </a:r>
            <a:r>
              <a:rPr lang="es-MX" dirty="0" smtClean="0"/>
              <a:t> la cual </a:t>
            </a:r>
            <a:r>
              <a:rPr lang="es-MX" dirty="0" err="1" smtClean="0"/>
              <a:t>Bagnold</a:t>
            </a:r>
            <a:r>
              <a:rPr lang="es-MX" dirty="0" smtClean="0"/>
              <a:t> iguala a la velocidad de caída w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342" y="3933056"/>
            <a:ext cx="2638936" cy="789424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043608" y="4941168"/>
            <a:ext cx="4616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tasa de trabajo sobre los granos es f(</a:t>
            </a:r>
            <a:r>
              <a:rPr lang="es-MX" dirty="0" err="1" smtClean="0"/>
              <a:t>ub</a:t>
            </a:r>
            <a:r>
              <a:rPr lang="es-MX" dirty="0" smtClean="0"/>
              <a:t>-w)</a:t>
            </a:r>
          </a:p>
          <a:p>
            <a:endParaRPr lang="es-MX" dirty="0"/>
          </a:p>
          <a:p>
            <a:r>
              <a:rPr lang="es-MX" dirty="0" smtClean="0"/>
              <a:t>Donde f = a </a:t>
            </a:r>
            <a:r>
              <a:rPr lang="el-GR" dirty="0" smtClean="0"/>
              <a:t>ζ</a:t>
            </a:r>
            <a:r>
              <a:rPr lang="es-MX" dirty="0" smtClean="0"/>
              <a:t>o  donde a es una constante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1216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836713"/>
            <a:ext cx="5919673" cy="122413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856584"/>
            <a:ext cx="5291540" cy="115898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43608" y="2492896"/>
            <a:ext cx="7191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Igualando la tas de trabajo por colisiones con la tas de trabajo del fluido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7911" y="4797152"/>
            <a:ext cx="6115450" cy="1584176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55576" y="4293096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Como W’=F/tan</a:t>
            </a:r>
            <a:r>
              <a:rPr lang="el-GR" dirty="0" smtClean="0"/>
              <a:t>α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4398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71600" y="548680"/>
            <a:ext cx="61838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Falta definir </a:t>
            </a:r>
            <a:r>
              <a:rPr lang="es-MX" dirty="0" err="1" smtClean="0"/>
              <a:t>ub</a:t>
            </a:r>
            <a:r>
              <a:rPr lang="es-MX" dirty="0" smtClean="0"/>
              <a:t> lo </a:t>
            </a:r>
            <a:r>
              <a:rPr lang="es-MX" dirty="0" err="1" smtClean="0"/>
              <a:t>cualk</a:t>
            </a:r>
            <a:r>
              <a:rPr lang="es-MX" dirty="0" smtClean="0"/>
              <a:t> </a:t>
            </a:r>
            <a:r>
              <a:rPr lang="es-MX" dirty="0" err="1" smtClean="0"/>
              <a:t>Bagnold</a:t>
            </a:r>
            <a:r>
              <a:rPr lang="es-MX" dirty="0" smtClean="0"/>
              <a:t> hace con el perfil logarítmico</a:t>
            </a:r>
          </a:p>
          <a:p>
            <a:endParaRPr lang="es-MX" dirty="0"/>
          </a:p>
          <a:p>
            <a:r>
              <a:rPr lang="es-MX" dirty="0" err="1" smtClean="0"/>
              <a:t>Ub</a:t>
            </a:r>
            <a:r>
              <a:rPr lang="es-MX" dirty="0" smtClean="0"/>
              <a:t>= v+ 5.75 u* log (</a:t>
            </a:r>
            <a:r>
              <a:rPr lang="es-MX" dirty="0" err="1" smtClean="0"/>
              <a:t>nd</a:t>
            </a:r>
            <a:r>
              <a:rPr lang="es-MX" dirty="0" smtClean="0"/>
              <a:t>/0.37yo)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971600" y="1685203"/>
            <a:ext cx="6953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 err="1" smtClean="0"/>
              <a:t>Bagnold</a:t>
            </a:r>
            <a:r>
              <a:rPr lang="es-MX" sz="1600" dirty="0" smtClean="0"/>
              <a:t> asume que </a:t>
            </a:r>
            <a:r>
              <a:rPr lang="es-MX" sz="1600" dirty="0" err="1" smtClean="0"/>
              <a:t>ub</a:t>
            </a:r>
            <a:r>
              <a:rPr lang="es-MX" sz="1600" dirty="0" smtClean="0"/>
              <a:t> es la velocidad existente a una distancia </a:t>
            </a:r>
            <a:r>
              <a:rPr lang="es-MX" sz="1600" dirty="0" err="1" smtClean="0"/>
              <a:t>nd</a:t>
            </a:r>
            <a:r>
              <a:rPr lang="es-MX" sz="1600" dirty="0" smtClean="0"/>
              <a:t> del fondo</a:t>
            </a:r>
            <a:endParaRPr lang="es-MX" sz="16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2236950"/>
            <a:ext cx="2651891" cy="91624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2511977"/>
            <a:ext cx="1517544" cy="64121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3573016"/>
            <a:ext cx="2188570" cy="71932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696" y="4811832"/>
            <a:ext cx="5935024" cy="198450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27584" y="4437112"/>
            <a:ext cx="4586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Por lo tanto la tasa de transporte de fondo es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214868" y="5229200"/>
            <a:ext cx="905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0.37 yo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303368" y="543930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nd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54650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 probabilístico de Einstein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6212" y="1484784"/>
            <a:ext cx="7803976" cy="2234878"/>
          </a:xfrm>
        </p:spPr>
        <p:txBody>
          <a:bodyPr>
            <a:normAutofit/>
          </a:bodyPr>
          <a:lstStyle/>
          <a:p>
            <a:r>
              <a:rPr lang="es-MX" sz="1600" dirty="0" smtClean="0"/>
              <a:t>Basado en experimentos con partículas pintadas en canales</a:t>
            </a:r>
          </a:p>
          <a:p>
            <a:r>
              <a:rPr lang="es-MX" sz="1600" dirty="0" smtClean="0"/>
              <a:t>Considera equilibrio sedimentológico erosion0deposición</a:t>
            </a:r>
          </a:p>
          <a:p>
            <a:r>
              <a:rPr lang="es-MX" sz="1600" dirty="0" smtClean="0"/>
              <a:t>Las partículas se mueven intermitentemente. Una vez levantada es </a:t>
            </a:r>
            <a:r>
              <a:rPr lang="es-MX" sz="1600" dirty="0" err="1" smtClean="0"/>
              <a:t>acarriada</a:t>
            </a:r>
            <a:endParaRPr lang="es-MX" sz="1600" dirty="0" smtClean="0"/>
          </a:p>
          <a:p>
            <a:r>
              <a:rPr lang="es-MX" sz="1600" dirty="0" smtClean="0"/>
              <a:t>Una cierta distancia y deposita de nuevo</a:t>
            </a:r>
          </a:p>
          <a:p>
            <a:r>
              <a:rPr lang="es-MX" sz="1600" dirty="0" smtClean="0"/>
              <a:t>Por análisis estadístico predice los eventos que ocurrirán con mas probabilidad</a:t>
            </a:r>
          </a:p>
          <a:p>
            <a:r>
              <a:rPr lang="es-MX" sz="1600" dirty="0"/>
              <a:t> 	</a:t>
            </a:r>
            <a:r>
              <a:rPr lang="es-MX" sz="1600" dirty="0" smtClean="0"/>
              <a:t>		p=f(di, forma, u)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55576" y="4149080"/>
            <a:ext cx="667586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Definiciones de variables</a:t>
            </a:r>
          </a:p>
          <a:p>
            <a:r>
              <a:rPr lang="es-MX" dirty="0" smtClean="0"/>
              <a:t>Lo= distancia de viaje promedio</a:t>
            </a:r>
          </a:p>
          <a:p>
            <a:r>
              <a:rPr lang="es-MX" dirty="0" err="1" smtClean="0"/>
              <a:t>λD</a:t>
            </a:r>
            <a:r>
              <a:rPr lang="es-MX" dirty="0" smtClean="0"/>
              <a:t>= paso de espacio de una </a:t>
            </a:r>
            <a:r>
              <a:rPr lang="es-MX" dirty="0" err="1" smtClean="0"/>
              <a:t>particula</a:t>
            </a:r>
            <a:r>
              <a:rPr lang="es-MX" dirty="0" smtClean="0"/>
              <a:t> de diámetro D</a:t>
            </a:r>
          </a:p>
          <a:p>
            <a:r>
              <a:rPr lang="es-MX" dirty="0"/>
              <a:t>p</a:t>
            </a:r>
            <a:r>
              <a:rPr lang="es-MX" dirty="0" smtClean="0"/>
              <a:t>= probabilidad que fuerza de ascenso&gt;peso sumergido</a:t>
            </a:r>
          </a:p>
          <a:p>
            <a:r>
              <a:rPr lang="es-MX" dirty="0" smtClean="0"/>
              <a:t>N= numero de partículas en movimiento</a:t>
            </a:r>
          </a:p>
          <a:p>
            <a:r>
              <a:rPr lang="es-MX" dirty="0" smtClean="0"/>
              <a:t>N(1-p)=partículas que depositaran después de un paso de espacio</a:t>
            </a:r>
          </a:p>
          <a:p>
            <a:r>
              <a:rPr lang="es-MX" dirty="0" smtClean="0"/>
              <a:t>Np= numero de partículas que no depositan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4330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0" y="476672"/>
            <a:ext cx="8860360" cy="19628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573016"/>
            <a:ext cx="3718235" cy="129957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27584" y="2924944"/>
            <a:ext cx="422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tasa de deposición por unidad de </a:t>
            </a:r>
            <a:r>
              <a:rPr lang="es-MX" dirty="0" err="1" smtClean="0"/>
              <a:t>area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5725636"/>
            <a:ext cx="1201770" cy="56082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971600" y="5151333"/>
            <a:ext cx="4195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Numero de partículas por unidad de </a:t>
            </a:r>
            <a:r>
              <a:rPr lang="es-MX" dirty="0" err="1" smtClean="0"/>
              <a:t>area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5796136" y="5725636"/>
            <a:ext cx="28301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s-MX" dirty="0" err="1" smtClean="0"/>
              <a:t>Ai</a:t>
            </a:r>
            <a:r>
              <a:rPr lang="es-MX" dirty="0" smtClean="0"/>
              <a:t> es un coeficiente </a:t>
            </a:r>
          </a:p>
          <a:p>
            <a:r>
              <a:rPr lang="es-MX" dirty="0" smtClean="0"/>
              <a:t>de forma de las </a:t>
            </a:r>
            <a:r>
              <a:rPr lang="es-MX" dirty="0" err="1" smtClean="0"/>
              <a:t>particulas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17355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1080665"/>
            <a:ext cx="4847413" cy="126821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55576" y="692696"/>
            <a:ext cx="436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tiempo para que una </a:t>
            </a:r>
            <a:r>
              <a:rPr lang="es-MX" dirty="0" err="1" smtClean="0"/>
              <a:t>particula</a:t>
            </a:r>
            <a:r>
              <a:rPr lang="es-MX" dirty="0" smtClean="0"/>
              <a:t> se mueva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899592" y="2708920"/>
            <a:ext cx="477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tasa de </a:t>
            </a:r>
            <a:r>
              <a:rPr lang="es-MX" dirty="0" err="1" smtClean="0"/>
              <a:t>erosion</a:t>
            </a:r>
            <a:r>
              <a:rPr lang="es-MX" dirty="0" smtClean="0"/>
              <a:t> por unidad de área de lecho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902" y="3212976"/>
            <a:ext cx="5046322" cy="172819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123243" y="5805264"/>
            <a:ext cx="4325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el peso del sedimento removido es 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208" y="5614763"/>
            <a:ext cx="643129" cy="38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286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11560" y="764704"/>
            <a:ext cx="475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Igualando tasa de </a:t>
            </a:r>
            <a:r>
              <a:rPr lang="es-MX" dirty="0" err="1" smtClean="0"/>
              <a:t>erosion</a:t>
            </a:r>
            <a:r>
              <a:rPr lang="es-MX" dirty="0" smtClean="0"/>
              <a:t> y tasa de deposición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147029"/>
            <a:ext cx="6746253" cy="19491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356992"/>
            <a:ext cx="6342932" cy="95972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99592" y="472514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908" y="5094476"/>
            <a:ext cx="2644152" cy="117131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6224" y="5094476"/>
            <a:ext cx="3855934" cy="117131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932040" y="4725144"/>
            <a:ext cx="401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Parametro</a:t>
            </a:r>
            <a:r>
              <a:rPr lang="es-MX" dirty="0" smtClean="0"/>
              <a:t> de intensidad del transporte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4674" y="3220211"/>
            <a:ext cx="1374651" cy="41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44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2304256" cy="115212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99592" y="404664"/>
            <a:ext cx="377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probabilidad de levantamiento es 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043608" y="2348880"/>
            <a:ext cx="2183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Peso sumergido W’=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148" y="2139959"/>
            <a:ext cx="1674875" cy="60042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242" y="2834052"/>
            <a:ext cx="2983555" cy="52029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115616" y="2985012"/>
            <a:ext cx="2579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Fuerza de levantamiento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6584" y="3598969"/>
            <a:ext cx="7304491" cy="81889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1259632" y="4869160"/>
            <a:ext cx="778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l-GR" dirty="0" smtClean="0"/>
              <a:t>η</a:t>
            </a:r>
            <a:r>
              <a:rPr lang="es-MX" dirty="0" smtClean="0"/>
              <a:t>* es un parámetro adimensional que representa la fluctuación de FL</a:t>
            </a:r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527" y="5291575"/>
            <a:ext cx="8745248" cy="95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265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Diagrama de </a:t>
            </a:r>
            <a:r>
              <a:rPr lang="es-MX" sz="2800" dirty="0" err="1" smtClean="0"/>
              <a:t>shields</a:t>
            </a:r>
            <a:r>
              <a:rPr lang="es-MX" sz="2800" dirty="0" smtClean="0"/>
              <a:t> par inicio de movimiento</a:t>
            </a:r>
            <a:endParaRPr lang="es-MX" sz="2800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7627" y="1412776"/>
            <a:ext cx="6978357" cy="403244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39552" y="5661248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Donde el parámetro de </a:t>
            </a:r>
            <a:r>
              <a:rPr lang="es-MX" dirty="0" err="1" smtClean="0"/>
              <a:t>Shields</a:t>
            </a:r>
            <a:r>
              <a:rPr lang="es-MX" dirty="0" smtClean="0"/>
              <a:t> es  </a:t>
            </a:r>
            <a:r>
              <a:rPr lang="el-GR" dirty="0" smtClean="0"/>
              <a:t>ζ</a:t>
            </a:r>
            <a:r>
              <a:rPr lang="es-MX" dirty="0" smtClean="0"/>
              <a:t>c/(</a:t>
            </a:r>
            <a:r>
              <a:rPr lang="el-GR" dirty="0" smtClean="0"/>
              <a:t>Υ</a:t>
            </a:r>
            <a:r>
              <a:rPr lang="es-MX" dirty="0" smtClean="0"/>
              <a:t>s-</a:t>
            </a:r>
            <a:r>
              <a:rPr lang="el-GR" dirty="0" smtClean="0"/>
              <a:t>Υ</a:t>
            </a:r>
            <a:r>
              <a:rPr lang="es-MX" dirty="0" smtClean="0"/>
              <a:t>)D siendo </a:t>
            </a:r>
            <a:r>
              <a:rPr lang="el-GR" dirty="0" smtClean="0"/>
              <a:t>ζ</a:t>
            </a:r>
            <a:r>
              <a:rPr lang="es-MX" dirty="0" smtClean="0"/>
              <a:t>c el esfuerzo critico par inicio de movimiento y u*=(</a:t>
            </a:r>
            <a:r>
              <a:rPr lang="el-GR" dirty="0" smtClean="0"/>
              <a:t>ζ</a:t>
            </a:r>
            <a:r>
              <a:rPr lang="es-MX" dirty="0" smtClean="0"/>
              <a:t>o/</a:t>
            </a:r>
            <a:r>
              <a:rPr lang="el-GR" dirty="0" smtClean="0"/>
              <a:t>ρ</a:t>
            </a:r>
            <a:r>
              <a:rPr lang="es-MX" sz="1050" dirty="0" smtClean="0"/>
              <a:t>)1/2</a:t>
            </a:r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252291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574907"/>
            <a:ext cx="5348475" cy="176217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475656" y="260648"/>
            <a:ext cx="109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Al definir 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557" y="3068960"/>
            <a:ext cx="5309386" cy="138334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115616" y="2651341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obtiene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1187624" y="4776062"/>
            <a:ext cx="5835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Para que la fuerza de levantamiento sea siempre </a:t>
            </a:r>
            <a:r>
              <a:rPr lang="es-MX" dirty="0" err="1" smtClean="0"/>
              <a:t>positriva</a:t>
            </a:r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416" y="5184179"/>
            <a:ext cx="5897881" cy="134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810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60648"/>
            <a:ext cx="5649535" cy="164399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3" y="764704"/>
            <a:ext cx="1709517" cy="64407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1458" y="2420889"/>
            <a:ext cx="2879956" cy="129005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115616" y="2060848"/>
            <a:ext cx="629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condición crítica para que las partículas sean removidas es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9792" y="4293096"/>
            <a:ext cx="2923192" cy="1047739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971600" y="3933056"/>
            <a:ext cx="5530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FL sigue una distribución normal por tanto </a:t>
            </a:r>
            <a:r>
              <a:rPr lang="el-GR" dirty="0" smtClean="0"/>
              <a:t>η</a:t>
            </a:r>
            <a:r>
              <a:rPr lang="es-MX" dirty="0" smtClean="0"/>
              <a:t>* también </a:t>
            </a:r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9792" y="5700875"/>
            <a:ext cx="3702850" cy="109065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115616" y="5340835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9294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1484784"/>
            <a:ext cx="7905589" cy="381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10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692696"/>
            <a:ext cx="6843770" cy="187440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3501008"/>
            <a:ext cx="1472178" cy="193285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497" y="3501008"/>
            <a:ext cx="4279937" cy="284909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55576" y="2780928"/>
            <a:ext cx="1676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Constantes</a:t>
            </a:r>
          </a:p>
          <a:p>
            <a:r>
              <a:rPr lang="es-MX" dirty="0" smtClean="0"/>
              <a:t>experimentales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7901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 </a:t>
            </a:r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620688"/>
            <a:ext cx="6914739" cy="585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03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Teoria</a:t>
            </a:r>
            <a:r>
              <a:rPr lang="es-MX" dirty="0" smtClean="0"/>
              <a:t> de Du </a:t>
            </a:r>
            <a:r>
              <a:rPr lang="es-MX" dirty="0" err="1" smtClean="0"/>
              <a:t>boys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800" y="1554162"/>
            <a:ext cx="8515672" cy="3673297"/>
          </a:xfrm>
        </p:spPr>
        <p:txBody>
          <a:bodyPr/>
          <a:lstStyle/>
          <a:p>
            <a:r>
              <a:rPr lang="es-MX" dirty="0" smtClean="0"/>
              <a:t>Considera el lecho compuesto por capas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022" y="2348880"/>
            <a:ext cx="3639369" cy="190917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11560" y="4581128"/>
            <a:ext cx="7423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espesor d’ es del mismo orden del D50 y cada capa se mueve de o a un</a:t>
            </a:r>
          </a:p>
          <a:p>
            <a:r>
              <a:rPr lang="es-MX" dirty="0" smtClean="0"/>
              <a:t> máximo valor, si n es el numero de capas este es (n-1)</a:t>
            </a:r>
            <a:r>
              <a:rPr lang="az-Cyrl-AZ" dirty="0" smtClean="0"/>
              <a:t>Д</a:t>
            </a:r>
            <a:r>
              <a:rPr lang="es-MX" dirty="0" smtClean="0"/>
              <a:t>u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755576" y="5589240"/>
            <a:ext cx="653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descarga solida por unidad de ancho seria  </a:t>
            </a:r>
            <a:r>
              <a:rPr lang="es-MX" dirty="0" err="1" smtClean="0"/>
              <a:t>qs</a:t>
            </a:r>
            <a:r>
              <a:rPr lang="es-MX" dirty="0" smtClean="0"/>
              <a:t>=</a:t>
            </a:r>
            <a:r>
              <a:rPr lang="es-MX" dirty="0" err="1" smtClean="0"/>
              <a:t>nd</a:t>
            </a:r>
            <a:r>
              <a:rPr lang="es-MX" dirty="0" smtClean="0"/>
              <a:t>’ (n-1) </a:t>
            </a:r>
            <a:r>
              <a:rPr lang="az-Cyrl-AZ" dirty="0"/>
              <a:t>Д</a:t>
            </a:r>
            <a:r>
              <a:rPr lang="es-MX" dirty="0" smtClean="0"/>
              <a:t>u/2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1053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6476" y="1484784"/>
            <a:ext cx="8205198" cy="114746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224" y="3645024"/>
            <a:ext cx="3545428" cy="136815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4615" y="5521892"/>
            <a:ext cx="4052749" cy="85943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66476" y="764704"/>
            <a:ext cx="8029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esfuerzo de corte en el lecho  </a:t>
            </a:r>
            <a:r>
              <a:rPr lang="el-GR" dirty="0" smtClean="0"/>
              <a:t>ζ</a:t>
            </a:r>
            <a:r>
              <a:rPr lang="es-MX" dirty="0" smtClean="0"/>
              <a:t>0 se expresa en función del peso de sedimento</a:t>
            </a:r>
          </a:p>
          <a:p>
            <a:r>
              <a:rPr lang="es-MX" dirty="0" smtClean="0"/>
              <a:t>Por unidad de volumen </a:t>
            </a:r>
            <a:r>
              <a:rPr lang="es-MX" dirty="0" err="1" smtClean="0"/>
              <a:t>Ws</a:t>
            </a:r>
            <a:r>
              <a:rPr lang="es-MX" dirty="0" smtClean="0"/>
              <a:t> y del coeficiente de fricción entre granos Cf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1187624" y="3136308"/>
            <a:ext cx="547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condición critica de movimiento en la capa superior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971600" y="5157192"/>
            <a:ext cx="360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Entonces la carga solida se escribe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2512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340768"/>
            <a:ext cx="8638212" cy="160656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39552" y="476672"/>
            <a:ext cx="12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ordenando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2636912"/>
            <a:ext cx="5128005" cy="391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02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Ecuación de </a:t>
            </a:r>
            <a:r>
              <a:rPr lang="es-MX" dirty="0" err="1" smtClean="0"/>
              <a:t>Shields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683568" y="1628800"/>
            <a:ext cx="5648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 forma similar a </a:t>
            </a:r>
            <a:r>
              <a:rPr lang="es-MX" dirty="0" err="1" smtClean="0"/>
              <a:t>Duboys</a:t>
            </a:r>
            <a:r>
              <a:rPr lang="es-MX" dirty="0" smtClean="0"/>
              <a:t> pero de manera </a:t>
            </a:r>
            <a:r>
              <a:rPr lang="es-MX" dirty="0" err="1" smtClean="0"/>
              <a:t>asimensional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998132"/>
            <a:ext cx="4366651" cy="160496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3501008"/>
            <a:ext cx="3543253" cy="311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71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835696" y="33569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436096" y="246259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 flipV="1">
            <a:off x="1812666" y="4434890"/>
            <a:ext cx="116462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6762"/>
            <a:ext cx="8686800" cy="838200"/>
          </a:xfrm>
        </p:spPr>
        <p:txBody>
          <a:bodyPr/>
          <a:lstStyle/>
          <a:p>
            <a:r>
              <a:rPr lang="es-MX" dirty="0" smtClean="0"/>
              <a:t>Ecuación </a:t>
            </a:r>
            <a:r>
              <a:rPr lang="es-MX" dirty="0" err="1" smtClean="0"/>
              <a:t>SchoklitsCh</a:t>
            </a:r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91" y="2462591"/>
            <a:ext cx="7793748" cy="3180558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899592" y="1628800"/>
            <a:ext cx="527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La descarga de sedimentos por unidad de ancho es 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683568" y="5949280"/>
            <a:ext cx="7462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Calibrada en canales con descarga moderada de sedimentos no sirve para</a:t>
            </a:r>
          </a:p>
          <a:p>
            <a:r>
              <a:rPr lang="es-MX" dirty="0" smtClean="0"/>
              <a:t> ríos grandes con </a:t>
            </a:r>
            <a:r>
              <a:rPr lang="es-MX" dirty="0" err="1"/>
              <a:t>q</a:t>
            </a:r>
            <a:r>
              <a:rPr lang="es-MX" dirty="0" err="1" smtClean="0"/>
              <a:t>s</a:t>
            </a:r>
            <a:r>
              <a:rPr lang="es-MX" dirty="0" smtClean="0"/>
              <a:t> grande</a:t>
            </a:r>
            <a:endParaRPr lang="es-MX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9592" y="23488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1259632" y="620688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Ecuación de Meyer-Peter y </a:t>
            </a:r>
            <a:r>
              <a:rPr lang="es-MX" dirty="0" err="1" smtClean="0"/>
              <a:t>Muller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268760"/>
            <a:ext cx="5514525" cy="278147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83568" y="4365104"/>
            <a:ext cx="72878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</a:t>
            </a:r>
            <a:r>
              <a:rPr lang="es-MX" dirty="0" err="1" smtClean="0"/>
              <a:t>f’b</a:t>
            </a:r>
            <a:r>
              <a:rPr lang="es-MX" dirty="0" smtClean="0"/>
              <a:t> es un factor de fricción para la rugosidad de los granos</a:t>
            </a:r>
          </a:p>
          <a:p>
            <a:r>
              <a:rPr lang="es-MX" dirty="0" smtClean="0"/>
              <a:t>V es </a:t>
            </a:r>
            <a:r>
              <a:rPr lang="es-MX" smtClean="0"/>
              <a:t>la velocidad </a:t>
            </a:r>
            <a:r>
              <a:rPr lang="es-MX" dirty="0" smtClean="0"/>
              <a:t>media del flujo</a:t>
            </a:r>
          </a:p>
          <a:p>
            <a:r>
              <a:rPr lang="es-MX" dirty="0" smtClean="0"/>
              <a:t>Rh es el radio hidráulico y </a:t>
            </a:r>
            <a:r>
              <a:rPr lang="es-MX" dirty="0" err="1" smtClean="0"/>
              <a:t>kr</a:t>
            </a:r>
            <a:r>
              <a:rPr lang="es-MX" dirty="0" smtClean="0"/>
              <a:t> y </a:t>
            </a:r>
            <a:r>
              <a:rPr lang="es-MX" dirty="0" err="1" smtClean="0"/>
              <a:t>kr</a:t>
            </a:r>
            <a:r>
              <a:rPr lang="es-MX" dirty="0" smtClean="0"/>
              <a:t>’ coeficientes de rugosidad definidos por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120" y="5409098"/>
            <a:ext cx="3133097" cy="144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21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31640" y="242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6911752" y="1120755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580112" y="552688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990237" y="692696"/>
            <a:ext cx="79762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 es la parte de la pendiente total requerida para vencer la resistencia</a:t>
            </a:r>
          </a:p>
          <a:p>
            <a:r>
              <a:rPr lang="es-MX" dirty="0" smtClean="0"/>
              <a:t>Producida por los granos S=S’+S’’ donde S’’ es la resistencia debida a la formas</a:t>
            </a:r>
          </a:p>
          <a:p>
            <a:r>
              <a:rPr lang="es-MX" dirty="0" smtClean="0"/>
              <a:t>Del fondo dunas o rizos, etc..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614" y="1772816"/>
            <a:ext cx="4207614" cy="168171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990237" y="3933056"/>
            <a:ext cx="5054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Fb</a:t>
            </a:r>
            <a:r>
              <a:rPr lang="es-MX" dirty="0" smtClean="0"/>
              <a:t>’ se obtiene del diagrama de </a:t>
            </a:r>
            <a:r>
              <a:rPr lang="es-MX" dirty="0" err="1" smtClean="0"/>
              <a:t>Moody</a:t>
            </a:r>
            <a:r>
              <a:rPr lang="es-MX" dirty="0" smtClean="0"/>
              <a:t> con D=4Rh</a:t>
            </a:r>
            <a:endParaRPr lang="es-MX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346" y="4889856"/>
            <a:ext cx="1389891" cy="637033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990237" y="4596122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cuando</a:t>
            </a:r>
            <a:endParaRPr lang="es-MX" dirty="0"/>
          </a:p>
        </p:txBody>
      </p:sp>
      <p:sp>
        <p:nvSpPr>
          <p:cNvPr id="20" name="CuadroTexto 19"/>
          <p:cNvSpPr txBox="1"/>
          <p:nvPr/>
        </p:nvSpPr>
        <p:spPr>
          <a:xfrm>
            <a:off x="2485161" y="4965454"/>
            <a:ext cx="581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100</a:t>
            </a:r>
            <a:endParaRPr lang="es-MX" dirty="0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9153" y="4737918"/>
            <a:ext cx="2025673" cy="1355377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6444208" y="5334786"/>
            <a:ext cx="2383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Donde D90  esta en m</a:t>
            </a:r>
            <a:endParaRPr lang="es-MX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747</TotalTime>
  <Words>750</Words>
  <Application>Microsoft Office PowerPoint</Application>
  <PresentationFormat>Presentación en pantalla (4:3)</PresentationFormat>
  <Paragraphs>98</Paragraphs>
  <Slides>24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9" baseType="lpstr">
      <vt:lpstr>Calibri</vt:lpstr>
      <vt:lpstr>Franklin Gothic Book</vt:lpstr>
      <vt:lpstr>Franklin Gothic Medium</vt:lpstr>
      <vt:lpstr>Wingdings 2</vt:lpstr>
      <vt:lpstr>Viajes</vt:lpstr>
      <vt:lpstr>Transporte de fondo CIRA-facultad de ingenieria-uaem Profesor:Dr. Juan Antonio García Aragón</vt:lpstr>
      <vt:lpstr>Diagrama de shields par inicio de movimiento</vt:lpstr>
      <vt:lpstr>Teoria de Du boys</vt:lpstr>
      <vt:lpstr>Presentación de PowerPoint</vt:lpstr>
      <vt:lpstr>Presentación de PowerPoint</vt:lpstr>
      <vt:lpstr>Ecuación de Shields</vt:lpstr>
      <vt:lpstr>Ecuación SchoklitsCh</vt:lpstr>
      <vt:lpstr>Presentación de PowerPoint</vt:lpstr>
      <vt:lpstr>Presentación de PowerPoint</vt:lpstr>
      <vt:lpstr>Teoría de Bagnold</vt:lpstr>
      <vt:lpstr>Presentación de PowerPoint</vt:lpstr>
      <vt:lpstr>Presentación de PowerPoint</vt:lpstr>
      <vt:lpstr>Presentación de PowerPoint</vt:lpstr>
      <vt:lpstr>Presentación de PowerPoint</vt:lpstr>
      <vt:lpstr>Método probabilístico de Einstein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de Mecánica de Fluidos CIRA-facultad de ingenieria-uaem Profesor:Dr. Juan Antonio García Aragón</dc:title>
  <dc:creator>J ANTONIO GARCIA</dc:creator>
  <cp:lastModifiedBy>USUARIO</cp:lastModifiedBy>
  <cp:revision>53</cp:revision>
  <dcterms:created xsi:type="dcterms:W3CDTF">2013-08-26T16:16:01Z</dcterms:created>
  <dcterms:modified xsi:type="dcterms:W3CDTF">2015-04-29T17:03:29Z</dcterms:modified>
</cp:coreProperties>
</file>