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339" r:id="rId3"/>
    <p:sldId id="340" r:id="rId4"/>
    <p:sldId id="341" r:id="rId5"/>
    <p:sldId id="343" r:id="rId6"/>
    <p:sldId id="344" r:id="rId7"/>
    <p:sldId id="315" r:id="rId8"/>
    <p:sldId id="319" r:id="rId9"/>
    <p:sldId id="316" r:id="rId10"/>
    <p:sldId id="317" r:id="rId11"/>
    <p:sldId id="322" r:id="rId12"/>
    <p:sldId id="321" r:id="rId13"/>
    <p:sldId id="320" r:id="rId14"/>
    <p:sldId id="318" r:id="rId15"/>
    <p:sldId id="324" r:id="rId16"/>
    <p:sldId id="323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38" r:id="rId31"/>
    <p:sldId id="345" r:id="rId32"/>
    <p:sldId id="346" r:id="rId33"/>
    <p:sldId id="347" r:id="rId34"/>
    <p:sldId id="351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392" autoAdjust="0"/>
  </p:normalViewPr>
  <p:slideViewPr>
    <p:cSldViewPr>
      <p:cViewPr varScale="1">
        <p:scale>
          <a:sx n="80" d="100"/>
          <a:sy n="80" d="100"/>
        </p:scale>
        <p:origin x="108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924D0-4F7F-41DD-A3FE-09E9DCDF2BB4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86809-1A8B-4756-B242-91E0F61039A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573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035222-AD9F-4A64-B97B-862BEA9776EF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720" y="3000372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Transporte en suspensión de sedimentos</a:t>
            </a:r>
            <a:br>
              <a:rPr lang="es-ES" dirty="0" smtClean="0"/>
            </a:br>
            <a:r>
              <a:rPr lang="es-ES" sz="2000" dirty="0" smtClean="0"/>
              <a:t>CIRA-facultad de </a:t>
            </a:r>
            <a:r>
              <a:rPr lang="es-ES" sz="2000" dirty="0" err="1" smtClean="0"/>
              <a:t>ingenieria-uaem</a:t>
            </a: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Profesor:   Dr. Juan Antonio García Aragón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/>
              <a:t>Perfil de concentración de </a:t>
            </a:r>
            <a:r>
              <a:rPr lang="es-MX" sz="2800" dirty="0" err="1" smtClean="0"/>
              <a:t>Rouse</a:t>
            </a:r>
            <a:endParaRPr lang="es-MX" sz="2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0751" y="1295399"/>
            <a:ext cx="7147673" cy="528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55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Calculo de la carga solida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Metodo</a:t>
            </a:r>
            <a:r>
              <a:rPr lang="es-MX" dirty="0" smtClean="0"/>
              <a:t> de Einstein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2132856"/>
            <a:ext cx="2142748" cy="85039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3451382"/>
            <a:ext cx="1054610" cy="36576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55576" y="2983250"/>
            <a:ext cx="122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definiendo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7190" y="3185434"/>
            <a:ext cx="2385010" cy="96546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3752" y="4880470"/>
            <a:ext cx="1121666" cy="55168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7901" y="5966840"/>
            <a:ext cx="2941326" cy="630937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755576" y="4440509"/>
            <a:ext cx="6500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Considerando </a:t>
            </a:r>
            <a:r>
              <a:rPr lang="az-Cyrl-AZ" dirty="0" smtClean="0"/>
              <a:t>к</a:t>
            </a:r>
            <a:r>
              <a:rPr lang="es-MX" dirty="0" smtClean="0"/>
              <a:t>=0.4  y u*=u*’ solo debida a rugosidad de granos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125528" y="5627219"/>
            <a:ext cx="371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Del perfil logarítmico de velocidades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788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548680"/>
            <a:ext cx="3510911" cy="89458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132856"/>
            <a:ext cx="6793235" cy="102335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115616" y="260648"/>
            <a:ext cx="3297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Considerando el perfil de </a:t>
            </a:r>
            <a:r>
              <a:rPr lang="es-MX" dirty="0" err="1" smtClean="0"/>
              <a:t>Rouse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1043608" y="1603394"/>
            <a:ext cx="397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Insertando </a:t>
            </a:r>
            <a:r>
              <a:rPr lang="es-MX" dirty="0" err="1"/>
              <a:t>R</a:t>
            </a:r>
            <a:r>
              <a:rPr lang="es-MX" dirty="0" err="1" smtClean="0"/>
              <a:t>ouse</a:t>
            </a:r>
            <a:r>
              <a:rPr lang="es-MX" dirty="0" smtClean="0"/>
              <a:t> y el perfil logarítmico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3845803"/>
            <a:ext cx="643129" cy="338329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259632" y="3316342"/>
            <a:ext cx="122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definiendo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354" y="4869160"/>
            <a:ext cx="8125789" cy="160438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683568" y="4344261"/>
            <a:ext cx="596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obtiene la siguiente expresión para carga en suspensión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1618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052736"/>
            <a:ext cx="7734038" cy="263420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67544" y="404664"/>
            <a:ext cx="3785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cual se puede escribir como sigue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683568" y="4077072"/>
            <a:ext cx="1763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A</a:t>
            </a:r>
            <a:r>
              <a:rPr lang="es-MX" sz="1200" dirty="0" smtClean="0"/>
              <a:t>E</a:t>
            </a:r>
            <a:r>
              <a:rPr lang="es-MX" dirty="0" smtClean="0"/>
              <a:t>= a/yo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683568" y="4725144"/>
            <a:ext cx="7248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Las dos integrales no se pueden resolver analíticamente Einstein lo hizo </a:t>
            </a:r>
          </a:p>
          <a:p>
            <a:r>
              <a:rPr lang="es-MX" dirty="0" err="1" smtClean="0"/>
              <a:t>Numericamente</a:t>
            </a:r>
            <a:r>
              <a:rPr lang="es-MX" dirty="0" smtClean="0"/>
              <a:t> para diferentes valores de A</a:t>
            </a:r>
            <a:r>
              <a:rPr lang="es-MX" sz="1050" dirty="0" smtClean="0"/>
              <a:t>E</a:t>
            </a:r>
            <a:r>
              <a:rPr lang="es-MX" dirty="0" smtClean="0"/>
              <a:t> y 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82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33642"/>
            <a:ext cx="7272808" cy="167467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95536" y="40466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Llamando 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30" y="3108959"/>
            <a:ext cx="7075306" cy="138343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393" y="5229200"/>
            <a:ext cx="8091411" cy="119785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521030" y="4797152"/>
            <a:ext cx="4056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expresión para la carga solida queda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7779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936" y="413956"/>
            <a:ext cx="4536504" cy="660127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39552" y="476672"/>
            <a:ext cx="1631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Grafico para I1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499992" y="1412776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Z=0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355976" y="1988840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0.2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4139952" y="2492896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0.4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4067944" y="2996952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0.6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4139952" y="350100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0.8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067944" y="3870340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1.0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147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56879"/>
            <a:ext cx="4752528" cy="661248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11560" y="908720"/>
            <a:ext cx="1631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Grafico para I</a:t>
            </a:r>
            <a:r>
              <a:rPr lang="es-MX" sz="1200" dirty="0" smtClean="0"/>
              <a:t>2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64446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1" y="836712"/>
            <a:ext cx="1575339" cy="7620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5" y="1916832"/>
            <a:ext cx="2341929" cy="82981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4425" y="3064763"/>
            <a:ext cx="2295149" cy="72847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7784" y="4110616"/>
            <a:ext cx="4164930" cy="78398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5794" y="5105774"/>
            <a:ext cx="2225045" cy="53644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5320" y="5982556"/>
            <a:ext cx="3946960" cy="776451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827584" y="344857"/>
            <a:ext cx="4815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Si la descarga por fracción de tamaño </a:t>
            </a:r>
            <a:r>
              <a:rPr lang="es-MX" dirty="0" err="1" smtClean="0"/>
              <a:t>i</a:t>
            </a:r>
            <a:r>
              <a:rPr lang="es-MX" sz="1200" dirty="0" err="1" smtClean="0"/>
              <a:t>s</a:t>
            </a:r>
            <a:r>
              <a:rPr lang="es-MX" dirty="0" smtClean="0"/>
              <a:t> es </a:t>
            </a:r>
            <a:r>
              <a:rPr lang="es-MX" dirty="0" err="1" smtClean="0"/>
              <a:t>i</a:t>
            </a:r>
            <a:r>
              <a:rPr lang="es-MX" sz="1100" dirty="0" err="1" smtClean="0"/>
              <a:t>s</a:t>
            </a:r>
            <a:r>
              <a:rPr lang="es-MX" dirty="0" err="1" smtClean="0"/>
              <a:t>g</a:t>
            </a:r>
            <a:r>
              <a:rPr lang="es-MX" sz="1200" dirty="0" err="1" smtClean="0"/>
              <a:t>s</a:t>
            </a:r>
            <a:endParaRPr lang="es-MX" sz="12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99592" y="836712"/>
            <a:ext cx="26834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Siendo </a:t>
            </a:r>
            <a:r>
              <a:rPr lang="es-MX" dirty="0" err="1" smtClean="0"/>
              <a:t>u</a:t>
            </a:r>
            <a:r>
              <a:rPr lang="es-MX" sz="1100" dirty="0" err="1" smtClean="0"/>
              <a:t>B</a:t>
            </a:r>
            <a:r>
              <a:rPr lang="es-MX" dirty="0" smtClean="0"/>
              <a:t> es la velocidad</a:t>
            </a:r>
          </a:p>
          <a:p>
            <a:r>
              <a:rPr lang="es-MX" dirty="0" smtClean="0"/>
              <a:t>De ese rango el peso de </a:t>
            </a:r>
            <a:endParaRPr lang="es-MX" dirty="0"/>
          </a:p>
          <a:p>
            <a:r>
              <a:rPr lang="es-MX" dirty="0" smtClean="0"/>
              <a:t>Partículas es  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043608" y="1925078"/>
            <a:ext cx="1914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concentración </a:t>
            </a:r>
          </a:p>
          <a:p>
            <a:r>
              <a:rPr lang="es-MX" dirty="0" smtClean="0"/>
              <a:t>Media en la capa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6012160" y="2078156"/>
            <a:ext cx="2876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A</a:t>
            </a:r>
            <a:r>
              <a:rPr lang="es-MX" sz="1200" dirty="0" smtClean="0"/>
              <a:t>5</a:t>
            </a:r>
            <a:r>
              <a:rPr lang="es-MX" dirty="0" smtClean="0"/>
              <a:t> es una constante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259632" y="3064763"/>
            <a:ext cx="1643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empíricamente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043608" y="3788038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carga en suspensión para una fracción es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043608" y="4973302"/>
            <a:ext cx="257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Definiendo un </a:t>
            </a:r>
          </a:p>
          <a:p>
            <a:r>
              <a:rPr lang="es-MX" dirty="0" smtClean="0"/>
              <a:t>Parámetro de transporte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259632" y="5820498"/>
            <a:ext cx="277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carga en suspensión es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7452320" y="5234935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dirty="0" smtClean="0"/>
              <a:t>Д</a:t>
            </a:r>
            <a:r>
              <a:rPr lang="es-MX" dirty="0" smtClean="0"/>
              <a:t>= D</a:t>
            </a:r>
            <a:r>
              <a:rPr lang="es-MX" sz="1200" dirty="0" smtClean="0"/>
              <a:t>65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66048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dirty="0" err="1" smtClean="0"/>
              <a:t>Teoria</a:t>
            </a:r>
            <a:r>
              <a:rPr lang="es-MX" sz="2400" dirty="0" smtClean="0"/>
              <a:t> gravitacional de </a:t>
            </a:r>
            <a:r>
              <a:rPr lang="es-MX" sz="2400" dirty="0" err="1" smtClean="0"/>
              <a:t>Velikanov</a:t>
            </a:r>
            <a:endParaRPr lang="es-MX" sz="2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141" y="2708920"/>
            <a:ext cx="6064749" cy="381642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95536" y="1295400"/>
            <a:ext cx="7695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Utiliza el principio de conservación de energía</a:t>
            </a:r>
          </a:p>
          <a:p>
            <a:r>
              <a:rPr lang="es-MX" dirty="0" smtClean="0"/>
              <a:t>Llama E1 la energía suplida por el agua, E2 aquella suplida por el sedimento</a:t>
            </a:r>
          </a:p>
          <a:p>
            <a:r>
              <a:rPr lang="es-MX" dirty="0" smtClean="0"/>
              <a:t>E3 </a:t>
            </a:r>
            <a:r>
              <a:rPr lang="es-MX" smtClean="0"/>
              <a:t>energía perdida en </a:t>
            </a:r>
            <a:r>
              <a:rPr lang="es-MX" dirty="0" smtClean="0"/>
              <a:t>el agua , E4 </a:t>
            </a:r>
            <a:r>
              <a:rPr lang="es-MX" dirty="0" err="1" smtClean="0"/>
              <a:t>energia</a:t>
            </a:r>
            <a:r>
              <a:rPr lang="es-MX" dirty="0" smtClean="0"/>
              <a:t> perdida en el sedimento</a:t>
            </a:r>
          </a:p>
          <a:p>
            <a:r>
              <a:rPr lang="es-MX" dirty="0" smtClean="0"/>
              <a:t>E5 la energía necesaria para mantener el sedimento en </a:t>
            </a:r>
            <a:r>
              <a:rPr lang="es-MX" dirty="0" err="1" smtClean="0"/>
              <a:t>suspensióm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6035216" y="2708920"/>
            <a:ext cx="2962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u </a:t>
            </a:r>
            <a:r>
              <a:rPr lang="es-MX" dirty="0" err="1" smtClean="0"/>
              <a:t>vel</a:t>
            </a:r>
            <a:r>
              <a:rPr lang="es-MX" dirty="0" smtClean="0"/>
              <a:t> media del fluido</a:t>
            </a:r>
          </a:p>
          <a:p>
            <a:r>
              <a:rPr lang="es-MX" dirty="0" smtClean="0"/>
              <a:t>J pendiente línea de </a:t>
            </a:r>
            <a:r>
              <a:rPr lang="es-MX" dirty="0" err="1" smtClean="0"/>
              <a:t>energia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3770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994" y="1154486"/>
            <a:ext cx="1513708" cy="60197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994" y="2395244"/>
            <a:ext cx="1800135" cy="70865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602" y="3593532"/>
            <a:ext cx="2756918" cy="120248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2919" y="5524496"/>
            <a:ext cx="1544753" cy="524632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83568" y="836712"/>
            <a:ext cx="7015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ecuación de continuidad para sedimento atravesando área unitaria 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5508104" y="1270809"/>
            <a:ext cx="3638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w es la velocidad de caída y </a:t>
            </a:r>
          </a:p>
          <a:p>
            <a:r>
              <a:rPr lang="es-MX" dirty="0" smtClean="0"/>
              <a:t>v la componente vertical del fluido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683568" y="2074237"/>
            <a:ext cx="3828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ecuación de continuidad del fluido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83568" y="3311762"/>
            <a:ext cx="7003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Si introducimos la velocidad fluctuante del fluido  esas ecuaciones son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043608" y="520961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Sumando esas ecuaciones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2644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Efecto de la turbulencia en la suspensión</a:t>
            </a:r>
            <a:endParaRPr lang="es-MX" sz="2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412776"/>
            <a:ext cx="4478210" cy="165267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99" y="3645024"/>
            <a:ext cx="3849153" cy="201622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6347" y="3666976"/>
            <a:ext cx="4425253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0509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9552" y="476672"/>
            <a:ext cx="3796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balance de energía  es E1=E3 +E5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854642"/>
            <a:ext cx="6147633" cy="95920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2574196"/>
            <a:ext cx="3766097" cy="101939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27584" y="2204864"/>
            <a:ext cx="213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Otro balance E2=E4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6723" y="4509120"/>
            <a:ext cx="1955883" cy="79208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971600" y="3962924"/>
            <a:ext cx="2822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Del perfil de velocidad con 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4763" y="3962924"/>
            <a:ext cx="1759356" cy="28220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6497" y="5720985"/>
            <a:ext cx="4105614" cy="91974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8532440" y="119675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007706" y="5483227"/>
            <a:ext cx="3738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Dividiendo A por u y adicionando a B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8686489" y="289922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989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908720"/>
            <a:ext cx="8625280" cy="182611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39552" y="332656"/>
            <a:ext cx="3086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forma integral se convierte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3284984"/>
            <a:ext cx="6521345" cy="108812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67544" y="4653136"/>
            <a:ext cx="5148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Despreciando el segundo termino del lado derecho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1071" y="5022468"/>
            <a:ext cx="2260217" cy="164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8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548680"/>
            <a:ext cx="4748296" cy="16299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2708920"/>
            <a:ext cx="3235414" cy="123214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4293096"/>
            <a:ext cx="3160980" cy="84386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856" y="5515278"/>
            <a:ext cx="1792207" cy="108059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115616" y="235688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187624" y="4077072"/>
            <a:ext cx="122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definiendo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740352" y="136363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187624" y="5373216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solución de c es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508104" y="5546419"/>
            <a:ext cx="33198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Velikanov</a:t>
            </a:r>
            <a:r>
              <a:rPr lang="es-MX" dirty="0" smtClean="0"/>
              <a:t> obtuvo la variación </a:t>
            </a:r>
          </a:p>
          <a:p>
            <a:r>
              <a:rPr lang="es-MX" dirty="0" smtClean="0"/>
              <a:t>De </a:t>
            </a:r>
            <a:r>
              <a:rPr lang="el-GR" dirty="0" smtClean="0"/>
              <a:t>ζ</a:t>
            </a:r>
            <a:r>
              <a:rPr lang="es-MX" dirty="0" smtClean="0"/>
              <a:t> en función de </a:t>
            </a:r>
            <a:r>
              <a:rPr lang="el-GR" dirty="0" smtClean="0"/>
              <a:t>η</a:t>
            </a:r>
            <a:r>
              <a:rPr lang="es-MX" dirty="0" smtClean="0"/>
              <a:t> y </a:t>
            </a:r>
            <a:r>
              <a:rPr lang="el-GR" dirty="0" smtClean="0"/>
              <a:t>α</a:t>
            </a:r>
            <a:endParaRPr lang="es-MX" dirty="0" smtClean="0"/>
          </a:p>
          <a:p>
            <a:r>
              <a:rPr lang="es-MX" dirty="0" smtClean="0"/>
              <a:t>Se presentan en figuras y tablas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2179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dirty="0" smtClean="0"/>
              <a:t>Calculo de la carga por </a:t>
            </a:r>
            <a:r>
              <a:rPr lang="es-MX" sz="2400" dirty="0" err="1" smtClean="0"/>
              <a:t>velikanov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628800"/>
            <a:ext cx="6240634" cy="137577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55576" y="1295400"/>
            <a:ext cx="2586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Integrando la ecuación A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0098" y="3171443"/>
            <a:ext cx="3037139" cy="104964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868144" y="3337976"/>
            <a:ext cx="31281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b es una constante y </a:t>
            </a:r>
          </a:p>
          <a:p>
            <a:r>
              <a:rPr lang="es-MX" dirty="0" smtClean="0"/>
              <a:t>U la velocidad promediada en </a:t>
            </a:r>
          </a:p>
          <a:p>
            <a:r>
              <a:rPr lang="es-MX" dirty="0"/>
              <a:t>l</a:t>
            </a:r>
            <a:r>
              <a:rPr lang="es-MX" dirty="0" smtClean="0"/>
              <a:t>a vertical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619" y="5052193"/>
            <a:ext cx="4722760" cy="981449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7812360" y="213285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6012160" y="5064981"/>
            <a:ext cx="3259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r>
              <a:rPr lang="es-MX" dirty="0" err="1" smtClean="0"/>
              <a:t>Svm</a:t>
            </a:r>
            <a:r>
              <a:rPr lang="es-MX" dirty="0" smtClean="0"/>
              <a:t> es la concentración</a:t>
            </a:r>
          </a:p>
          <a:p>
            <a:r>
              <a:rPr lang="es-MX" dirty="0"/>
              <a:t>m</a:t>
            </a:r>
            <a:r>
              <a:rPr lang="es-MX" dirty="0" smtClean="0"/>
              <a:t>edia en la vertical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675379" y="551723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3064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836712"/>
            <a:ext cx="1363859" cy="93610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71600" y="476672"/>
            <a:ext cx="122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definiendo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115616" y="1772816"/>
            <a:ext cx="1852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 se convierte en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144308"/>
            <a:ext cx="5700784" cy="114756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971600" y="3573016"/>
            <a:ext cx="7968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algunas condiciones la concentración alcanza un estado de saturación </a:t>
            </a:r>
            <a:r>
              <a:rPr lang="el-GR" dirty="0" smtClean="0"/>
              <a:t>λ</a:t>
            </a:r>
            <a:r>
              <a:rPr lang="es-MX" dirty="0" smtClean="0"/>
              <a:t>=</a:t>
            </a:r>
            <a:r>
              <a:rPr lang="el-GR" dirty="0" smtClean="0"/>
              <a:t>λ</a:t>
            </a:r>
            <a:r>
              <a:rPr lang="es-MX" sz="1100" dirty="0" smtClean="0"/>
              <a:t>k</a:t>
            </a:r>
            <a:r>
              <a:rPr lang="es-MX" dirty="0" smtClean="0"/>
              <a:t>, </a:t>
            </a:r>
          </a:p>
          <a:p>
            <a:r>
              <a:rPr lang="es-MX" dirty="0" smtClean="0"/>
              <a:t> y si para </a:t>
            </a:r>
            <a:r>
              <a:rPr lang="es-MX" dirty="0" err="1" smtClean="0"/>
              <a:t>Swm</a:t>
            </a:r>
            <a:r>
              <a:rPr lang="es-MX" dirty="0" smtClean="0"/>
              <a:t>=0, b= </a:t>
            </a:r>
            <a:r>
              <a:rPr lang="es-MX" dirty="0" err="1" smtClean="0"/>
              <a:t>ghJ</a:t>
            </a:r>
            <a:r>
              <a:rPr lang="es-MX" dirty="0" smtClean="0"/>
              <a:t>/U</a:t>
            </a:r>
            <a:r>
              <a:rPr lang="es-MX" sz="1600" dirty="0" smtClean="0"/>
              <a:t>2=</a:t>
            </a:r>
            <a:r>
              <a:rPr lang="el-GR" sz="1600" dirty="0" smtClean="0"/>
              <a:t>λ</a:t>
            </a:r>
            <a:r>
              <a:rPr lang="es-MX" sz="1600" dirty="0" smtClean="0"/>
              <a:t>o</a:t>
            </a:r>
            <a:endParaRPr lang="es-MX" sz="16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0639" y="4941168"/>
            <a:ext cx="4179629" cy="136815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7020272" y="53732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1377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20" y="764704"/>
            <a:ext cx="8630580" cy="160651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39552" y="332656"/>
            <a:ext cx="2554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perfil de velocidad es 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513420" y="2708920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794093"/>
            <a:ext cx="3351626" cy="89551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4112475"/>
            <a:ext cx="4993194" cy="126074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543417" y="3749658"/>
            <a:ext cx="424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Reemplazando el perfil de velocidad en F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39552" y="5517232"/>
            <a:ext cx="203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Generalizando</a:t>
            </a:r>
          </a:p>
          <a:p>
            <a:endParaRPr lang="es-MX" dirty="0"/>
          </a:p>
          <a:p>
            <a:r>
              <a:rPr lang="es-MX" dirty="0" smtClean="0"/>
              <a:t>		</a:t>
            </a:r>
            <a:endParaRPr lang="es-MX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6456" y="5460402"/>
            <a:ext cx="2756858" cy="1340767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5816913" y="4221088"/>
            <a:ext cx="3120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Puesto que J </a:t>
            </a:r>
            <a:r>
              <a:rPr lang="es-MX" dirty="0"/>
              <a:t>(</a:t>
            </a:r>
            <a:r>
              <a:rPr lang="es-MX" dirty="0" err="1"/>
              <a:t>gJh</a:t>
            </a:r>
            <a:r>
              <a:rPr lang="es-MX" dirty="0"/>
              <a:t>)</a:t>
            </a:r>
            <a:r>
              <a:rPr lang="es-MX" baseline="30000" dirty="0"/>
              <a:t>0.5</a:t>
            </a:r>
            <a:r>
              <a:rPr lang="es-MX" dirty="0"/>
              <a:t>=kU</a:t>
            </a:r>
            <a:r>
              <a:rPr lang="es-MX" baseline="30000" dirty="0"/>
              <a:t>2</a:t>
            </a:r>
            <a:r>
              <a:rPr lang="es-MX" dirty="0"/>
              <a:t>U/</a:t>
            </a:r>
            <a:r>
              <a:rPr lang="es-MX" dirty="0" err="1"/>
              <a:t>gh</a:t>
            </a:r>
            <a:endParaRPr lang="es-MX" dirty="0"/>
          </a:p>
          <a:p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247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599098"/>
            <a:ext cx="4536504" cy="436368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475656" y="3140968"/>
            <a:ext cx="977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m</a:t>
            </a:r>
            <a:r>
              <a:rPr lang="es-MX" dirty="0" smtClean="0"/>
              <a:t> y k</a:t>
            </a:r>
          </a:p>
          <a:p>
            <a:r>
              <a:rPr lang="es-MX" dirty="0" smtClean="0"/>
              <a:t>(kg/m3)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1835696" y="908720"/>
            <a:ext cx="5419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Grafico para método de </a:t>
            </a:r>
            <a:r>
              <a:rPr lang="es-MX" dirty="0" err="1" smtClean="0"/>
              <a:t>velikanov</a:t>
            </a:r>
            <a:r>
              <a:rPr lang="es-MX" dirty="0" smtClean="0"/>
              <a:t> según WIHEE-China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614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dirty="0"/>
              <a:t>M</a:t>
            </a:r>
            <a:r>
              <a:rPr lang="es-MX" sz="2400" dirty="0" smtClean="0"/>
              <a:t>étodo de </a:t>
            </a:r>
            <a:r>
              <a:rPr lang="es-MX" sz="2400" dirty="0" err="1" smtClean="0"/>
              <a:t>Bagnold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557" y="1869086"/>
            <a:ext cx="3003642" cy="172191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852" y="4067550"/>
            <a:ext cx="3791822" cy="100773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9480" y="5646742"/>
            <a:ext cx="3102685" cy="95061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27584" y="1295400"/>
            <a:ext cx="8162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trabajo hecho por la turbulencia para suspender sedimento es </a:t>
            </a:r>
            <a:r>
              <a:rPr lang="es-MX" dirty="0" err="1" smtClean="0"/>
              <a:t>Ws’w</a:t>
            </a:r>
            <a:endParaRPr lang="es-MX" dirty="0" smtClean="0"/>
          </a:p>
          <a:p>
            <a:r>
              <a:rPr lang="es-MX" dirty="0" smtClean="0"/>
              <a:t>Donde </a:t>
            </a:r>
            <a:r>
              <a:rPr lang="es-MX" dirty="0" err="1" smtClean="0"/>
              <a:t>Ws</a:t>
            </a:r>
            <a:r>
              <a:rPr lang="es-MX" dirty="0" smtClean="0"/>
              <a:t>’ es el peso sumergido del sedimento, la descarga de sedimentos </a:t>
            </a:r>
            <a:r>
              <a:rPr lang="es-MX" dirty="0" err="1" smtClean="0"/>
              <a:t>gs</a:t>
            </a:r>
            <a:r>
              <a:rPr lang="es-MX" dirty="0" smtClean="0"/>
              <a:t>’ es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5364481" y="2348880"/>
            <a:ext cx="3315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r>
              <a:rPr lang="es-MX" dirty="0" err="1" smtClean="0"/>
              <a:t>us</a:t>
            </a:r>
            <a:r>
              <a:rPr lang="es-MX" dirty="0" smtClean="0"/>
              <a:t> es la velocidad de los </a:t>
            </a:r>
          </a:p>
          <a:p>
            <a:r>
              <a:rPr lang="es-MX" dirty="0" smtClean="0"/>
              <a:t>Sedimentos promediada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579186" y="3591003"/>
            <a:ext cx="4171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trabajo para suspender sedimentos es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3890681" y="3882884"/>
            <a:ext cx="495315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r>
              <a:rPr lang="es-MX" dirty="0" err="1" smtClean="0"/>
              <a:t>e</a:t>
            </a:r>
            <a:r>
              <a:rPr lang="es-MX" sz="1200" dirty="0" err="1" smtClean="0"/>
              <a:t>b</a:t>
            </a:r>
            <a:r>
              <a:rPr lang="es-MX" sz="1200" dirty="0" smtClean="0"/>
              <a:t>   </a:t>
            </a:r>
            <a:r>
              <a:rPr lang="es-MX" sz="1600" dirty="0" smtClean="0"/>
              <a:t>eficiencia para mover sedimentos del lecho</a:t>
            </a:r>
          </a:p>
          <a:p>
            <a:r>
              <a:rPr lang="es-MX" sz="1600" dirty="0"/>
              <a:t>	</a:t>
            </a:r>
            <a:r>
              <a:rPr lang="es-MX" sz="1600" dirty="0" smtClean="0"/>
              <a:t>y e</a:t>
            </a:r>
            <a:r>
              <a:rPr lang="es-MX" sz="1100" dirty="0" smtClean="0"/>
              <a:t>s</a:t>
            </a:r>
            <a:r>
              <a:rPr lang="es-MX" sz="1600" dirty="0" smtClean="0"/>
              <a:t> para sedimentos en suspensión</a:t>
            </a:r>
            <a:endParaRPr lang="es-MX" sz="16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79186" y="5386110"/>
            <a:ext cx="618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Combinando las dos expresiones anteriores la carga solida es 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236296" y="6093296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B.2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6768766" y="4725144"/>
            <a:ext cx="507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B.1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223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412776"/>
            <a:ext cx="4129810" cy="134872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71600" y="836712"/>
            <a:ext cx="6773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Puesto que la velocidad de las partículas se relaciona a la del fluido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5868144" y="1556792"/>
            <a:ext cx="3292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r>
              <a:rPr lang="el-GR" dirty="0" smtClean="0"/>
              <a:t>α</a:t>
            </a:r>
            <a:r>
              <a:rPr lang="es-MX" dirty="0" smtClean="0"/>
              <a:t> es distancia del lecho </a:t>
            </a:r>
          </a:p>
          <a:p>
            <a:r>
              <a:rPr lang="es-MX" dirty="0" smtClean="0"/>
              <a:t>A zona de  inicio de suspensión 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3120156"/>
            <a:ext cx="3903548" cy="127824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037" y="4757053"/>
            <a:ext cx="3226283" cy="69608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5661248"/>
            <a:ext cx="2478275" cy="877885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55576" y="2761500"/>
            <a:ext cx="3569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Con eso la ecuación B.2 se escribe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27584" y="4509120"/>
            <a:ext cx="206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experimentalmente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971600" y="558924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carga solida 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4445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/>
              <a:t>Comparación </a:t>
            </a:r>
            <a:r>
              <a:rPr lang="es-MX" sz="2800" dirty="0" err="1" smtClean="0"/>
              <a:t>Bagnold-Velikanov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556792"/>
            <a:ext cx="3910837" cy="145616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44" y="3229136"/>
            <a:ext cx="3717868" cy="191526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5333532"/>
            <a:ext cx="4456406" cy="133582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971600" y="1295400"/>
            <a:ext cx="346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Escribiendo la ecuación B.1 como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1043608" y="3012956"/>
            <a:ext cx="3393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Para transporte solido moderado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7308304" y="2132856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B.3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043608" y="5144401"/>
            <a:ext cx="4086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Introduciendo esas expresiones en B.3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3773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36712"/>
            <a:ext cx="3726514" cy="21907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1" y="980728"/>
            <a:ext cx="2900609" cy="204672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67544" y="3052058"/>
            <a:ext cx="3653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Elevacion</a:t>
            </a:r>
            <a:r>
              <a:rPr lang="es-MX" dirty="0" smtClean="0"/>
              <a:t> para inicio de suspensión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4712745" y="3027450"/>
            <a:ext cx="4440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Distancia desde inicio de saltación</a:t>
            </a:r>
          </a:p>
          <a:p>
            <a:r>
              <a:rPr lang="es-MX" dirty="0"/>
              <a:t>a</a:t>
            </a:r>
            <a:r>
              <a:rPr lang="es-MX" dirty="0" smtClean="0"/>
              <a:t>l punto de la máxima altura de suspensión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3708969"/>
            <a:ext cx="5542018" cy="246691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67544" y="6175884"/>
            <a:ext cx="8763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Función de distribución de probabilidad de cantidades características de las trayectorias</a:t>
            </a:r>
          </a:p>
          <a:p>
            <a:r>
              <a:rPr lang="es-MX" dirty="0" smtClean="0"/>
              <a:t>De las partículas mientras se levantan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62682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628800"/>
            <a:ext cx="5546020" cy="114528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3861048"/>
            <a:ext cx="4972527" cy="151216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331640" y="1052736"/>
            <a:ext cx="3206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Lo cual se puede escribir como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1547664" y="3429000"/>
            <a:ext cx="7489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Al comparar con </a:t>
            </a:r>
            <a:r>
              <a:rPr lang="es-MX" dirty="0" err="1" smtClean="0"/>
              <a:t>Velikanov</a:t>
            </a:r>
            <a:r>
              <a:rPr lang="es-MX" dirty="0" smtClean="0"/>
              <a:t> las expresiones son similares con K como sigue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124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1520"/>
          </a:xfrm>
        </p:spPr>
        <p:txBody>
          <a:bodyPr>
            <a:noAutofit/>
          </a:bodyPr>
          <a:lstStyle/>
          <a:p>
            <a:pPr algn="ctr"/>
            <a:r>
              <a:rPr lang="es-MX" sz="2800" dirty="0" smtClean="0"/>
              <a:t>Transporte no-estacionario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628800"/>
            <a:ext cx="3678669" cy="130148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27584" y="1124744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Se incluye un termino de </a:t>
            </a:r>
            <a:r>
              <a:rPr lang="es-MX" sz="1600" dirty="0" err="1" smtClean="0"/>
              <a:t>advección</a:t>
            </a:r>
            <a:r>
              <a:rPr lang="es-MX" sz="1600" dirty="0" smtClean="0"/>
              <a:t> que refleja la variación espacial  del perfil de concentración</a:t>
            </a:r>
            <a:endParaRPr lang="es-MX" sz="16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513" y="3789040"/>
            <a:ext cx="2724478" cy="88962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187624" y="3284984"/>
            <a:ext cx="2504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Condiciones de frontera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5004048" y="4005064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y =h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306" y="4806021"/>
            <a:ext cx="1508892" cy="71734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491880" y="5157192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y =0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7583" y="5733837"/>
            <a:ext cx="1635239" cy="4972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701991" y="5877272"/>
            <a:ext cx="484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la sección de entrada, si no hay influjo f(y)=0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03077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240343"/>
            <a:ext cx="7128792" cy="838200"/>
          </a:xfrm>
        </p:spPr>
        <p:txBody>
          <a:bodyPr>
            <a:normAutofit/>
          </a:bodyPr>
          <a:lstStyle/>
          <a:p>
            <a:r>
              <a:rPr lang="es-MX" sz="1800" dirty="0" smtClean="0"/>
              <a:t>Solución de la ecuación erosión PURA- si </a:t>
            </a:r>
            <a:r>
              <a:rPr lang="az-Cyrl-AZ" sz="1800" dirty="0" smtClean="0"/>
              <a:t>Є</a:t>
            </a:r>
            <a:r>
              <a:rPr lang="es-MX" sz="1200" dirty="0" smtClean="0"/>
              <a:t>y</a:t>
            </a:r>
            <a:r>
              <a:rPr lang="es-MX" sz="1800" dirty="0" smtClean="0"/>
              <a:t> =constante</a:t>
            </a:r>
            <a:endParaRPr lang="es-MX" sz="1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39" y="1412776"/>
            <a:ext cx="8735061" cy="135024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159" y="3288995"/>
            <a:ext cx="3821297" cy="187945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83568" y="306896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677" y="5388483"/>
            <a:ext cx="2206659" cy="84428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5614" y="4795662"/>
            <a:ext cx="5077099" cy="206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892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Evolución de la concentración de sedimentos para erosión desde agua clara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87" y="1988840"/>
            <a:ext cx="8181061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535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Solución para </a:t>
            </a:r>
            <a:r>
              <a:rPr lang="az-Cyrl-AZ" dirty="0" smtClean="0"/>
              <a:t>Є</a:t>
            </a:r>
            <a:r>
              <a:rPr lang="es-MX" sz="2000" dirty="0" smtClean="0"/>
              <a:t>y</a:t>
            </a:r>
            <a:r>
              <a:rPr lang="es-MX" dirty="0" smtClean="0"/>
              <a:t>=f(y)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556792"/>
            <a:ext cx="4511651" cy="151102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3933056"/>
            <a:ext cx="923546" cy="202387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11560" y="3329212"/>
            <a:ext cx="2956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Para las siguientes variables</a:t>
            </a:r>
          </a:p>
          <a:p>
            <a:r>
              <a:rPr lang="es-MX" dirty="0" smtClean="0"/>
              <a:t>adimensionales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6372200" y="1850641"/>
            <a:ext cx="2083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Donde </a:t>
            </a:r>
            <a:r>
              <a:rPr lang="el-GR" sz="1200" dirty="0" smtClean="0"/>
              <a:t>β</a:t>
            </a:r>
            <a:r>
              <a:rPr lang="es-MX" sz="1200" dirty="0" smtClean="0"/>
              <a:t> es la relación </a:t>
            </a:r>
          </a:p>
          <a:p>
            <a:r>
              <a:rPr lang="es-MX" sz="1200" dirty="0" smtClean="0"/>
              <a:t>de intercambio de sedimento</a:t>
            </a:r>
          </a:p>
          <a:p>
            <a:r>
              <a:rPr lang="es-MX" sz="1200" dirty="0" smtClean="0"/>
              <a:t> sobre </a:t>
            </a:r>
            <a:r>
              <a:rPr lang="es-MX" sz="1200" dirty="0" err="1" smtClean="0"/>
              <a:t>momentum</a:t>
            </a:r>
            <a:endParaRPr lang="es-MX" sz="1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4283968" y="3975543"/>
            <a:ext cx="2786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Donde </a:t>
            </a:r>
            <a:r>
              <a:rPr lang="es-MX" sz="1200" dirty="0" err="1" smtClean="0"/>
              <a:t>Sva</a:t>
            </a:r>
            <a:r>
              <a:rPr lang="es-MX" sz="1200" dirty="0" smtClean="0"/>
              <a:t> es la concentración en el</a:t>
            </a:r>
          </a:p>
          <a:p>
            <a:r>
              <a:rPr lang="es-MX" sz="1200" dirty="0" smtClean="0"/>
              <a:t>Limite inferior de suspensión donde y=a</a:t>
            </a:r>
            <a:endParaRPr lang="es-MX" sz="12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875497" y="4944994"/>
            <a:ext cx="250408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Condiciones de frontera</a:t>
            </a:r>
          </a:p>
          <a:p>
            <a:r>
              <a:rPr lang="es-MX" dirty="0" smtClean="0"/>
              <a:t>En Y=h    C=0</a:t>
            </a:r>
          </a:p>
          <a:p>
            <a:r>
              <a:rPr lang="es-MX" dirty="0" smtClean="0"/>
              <a:t>En y=a    Sv=</a:t>
            </a:r>
            <a:r>
              <a:rPr lang="es-MX" dirty="0" err="1" smtClean="0"/>
              <a:t>Sva</a:t>
            </a:r>
            <a:r>
              <a:rPr lang="es-MX" dirty="0" smtClean="0"/>
              <a:t>     C=1</a:t>
            </a:r>
          </a:p>
          <a:p>
            <a:endParaRPr lang="es-MX" dirty="0"/>
          </a:p>
          <a:p>
            <a:r>
              <a:rPr lang="es-MX" dirty="0" smtClean="0"/>
              <a:t>C:inicial</a:t>
            </a:r>
          </a:p>
          <a:p>
            <a:r>
              <a:rPr lang="es-MX" dirty="0" smtClean="0"/>
              <a:t>En x=0    a&lt;y&lt;h      C=0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455615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268760"/>
            <a:ext cx="4347883" cy="122566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71600" y="620688"/>
            <a:ext cx="378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ecuación de transporte se escribe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773164"/>
            <a:ext cx="5356927" cy="197508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5589240"/>
            <a:ext cx="4919198" cy="737233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971600" y="5026989"/>
            <a:ext cx="414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F es una función </a:t>
            </a:r>
            <a:r>
              <a:rPr lang="es-MX" dirty="0" err="1" smtClean="0"/>
              <a:t>hipergeométrica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08480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04664"/>
            <a:ext cx="6099047" cy="251190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429000"/>
            <a:ext cx="2397415" cy="123900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55576" y="4869160"/>
            <a:ext cx="2593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Comparación para casos</a:t>
            </a:r>
          </a:p>
          <a:p>
            <a:r>
              <a:rPr lang="es-MX" dirty="0" err="1" smtClean="0"/>
              <a:t>Єy</a:t>
            </a:r>
            <a:r>
              <a:rPr lang="es-MX" dirty="0" smtClean="0"/>
              <a:t>=</a:t>
            </a:r>
            <a:r>
              <a:rPr lang="es-MX" dirty="0" err="1" smtClean="0"/>
              <a:t>cte</a:t>
            </a:r>
            <a:r>
              <a:rPr lang="es-MX" dirty="0" smtClean="0"/>
              <a:t>   y    </a:t>
            </a:r>
            <a:r>
              <a:rPr lang="az-Cyrl-AZ" dirty="0" smtClean="0"/>
              <a:t>Є</a:t>
            </a:r>
            <a:r>
              <a:rPr lang="es-MX" dirty="0" smtClean="0"/>
              <a:t>y=f(y)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305556"/>
            <a:ext cx="4107137" cy="177353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860032" y="3717032"/>
            <a:ext cx="1279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Forma de F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730461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8452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1400" dirty="0" smtClean="0"/>
              <a:t>Funciones de distribución de probabilidad de las cantidades </a:t>
            </a:r>
            <a:r>
              <a:rPr lang="es-MX" sz="1400" dirty="0" err="1" smtClean="0"/>
              <a:t>caracteristicas</a:t>
            </a:r>
            <a:r>
              <a:rPr lang="es-MX" sz="1400" dirty="0" smtClean="0"/>
              <a:t> de las trayectorias de partículas </a:t>
            </a:r>
            <a:r>
              <a:rPr lang="es-MX" sz="1400" dirty="0" err="1" smtClean="0"/>
              <a:t>sedimEntarias</a:t>
            </a:r>
            <a:r>
              <a:rPr lang="es-MX" sz="1400" dirty="0" smtClean="0"/>
              <a:t> cayendo</a:t>
            </a:r>
            <a:endParaRPr lang="es-MX" sz="1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88840"/>
            <a:ext cx="5373624" cy="463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053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dirty="0" err="1" smtClean="0"/>
              <a:t>Caracteristicas</a:t>
            </a:r>
            <a:r>
              <a:rPr lang="es-MX" sz="2400" dirty="0" smtClean="0"/>
              <a:t> de las partículas en suspensión durante los </a:t>
            </a:r>
            <a:r>
              <a:rPr lang="es-MX" sz="2400" dirty="0" err="1" smtClean="0"/>
              <a:t>eddies</a:t>
            </a:r>
            <a:r>
              <a:rPr lang="es-MX" sz="2400" dirty="0" smtClean="0"/>
              <a:t> turbulentos</a:t>
            </a:r>
            <a:endParaRPr lang="es-MX" sz="2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772816"/>
            <a:ext cx="4417537" cy="241733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4005064"/>
            <a:ext cx="5414040" cy="2587354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12360" y="5445224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4.6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7902537" y="5160241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err="1" smtClean="0"/>
              <a:t>lumax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4165824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Velocidades de partículas en EL levantamiento </a:t>
            </a:r>
            <a:br>
              <a:rPr lang="es-MX" sz="2400" dirty="0" smtClean="0"/>
            </a:br>
            <a:r>
              <a:rPr lang="es-MX" sz="2400" dirty="0" smtClean="0"/>
              <a:t>y en la caída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8050228" cy="363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217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 smtClean="0"/>
              <a:t>Teoria</a:t>
            </a:r>
            <a:r>
              <a:rPr lang="es-MX" dirty="0" smtClean="0"/>
              <a:t> de </a:t>
            </a:r>
            <a:r>
              <a:rPr lang="es-MX" dirty="0" err="1" smtClean="0"/>
              <a:t>difusion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1800" dirty="0" smtClean="0"/>
              <a:t>La ecuación de transporte en flujo estacionario y uniforme   se reduce a</a:t>
            </a:r>
            <a:endParaRPr lang="es-MX" sz="1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5076" y="1844824"/>
            <a:ext cx="5066247" cy="133615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33129" y="3422390"/>
            <a:ext cx="7224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Sv es la concentración de sedimento en suspensión, </a:t>
            </a:r>
          </a:p>
          <a:p>
            <a:r>
              <a:rPr lang="es-MX" dirty="0" smtClean="0"/>
              <a:t>w la velocidad de caída y </a:t>
            </a:r>
            <a:r>
              <a:rPr lang="az-Cyrl-AZ" dirty="0" smtClean="0"/>
              <a:t>Є</a:t>
            </a:r>
            <a:r>
              <a:rPr lang="es-MX" dirty="0" smtClean="0"/>
              <a:t>y es un coeficiente de dispersión en la vertical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4471728"/>
            <a:ext cx="2269654" cy="82970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7" y="5820326"/>
            <a:ext cx="2468537" cy="94221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133129" y="4157681"/>
            <a:ext cx="5654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anterior expresión es la derivada con respecto a y de 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1133129" y="5388681"/>
            <a:ext cx="4539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Si se considera</a:t>
            </a:r>
            <a:r>
              <a:rPr lang="az-Cyrl-AZ" dirty="0"/>
              <a:t> Є</a:t>
            </a:r>
            <a:r>
              <a:rPr lang="es-MX" dirty="0" smtClean="0"/>
              <a:t>y constante la solución es 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0953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71600" y="620688"/>
            <a:ext cx="395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Una forma aceptada es </a:t>
            </a:r>
            <a:r>
              <a:rPr lang="az-Cyrl-AZ" dirty="0"/>
              <a:t>Є</a:t>
            </a:r>
            <a:r>
              <a:rPr lang="es-MX" dirty="0" smtClean="0"/>
              <a:t>y=</a:t>
            </a:r>
            <a:r>
              <a:rPr lang="el-GR" dirty="0" smtClean="0"/>
              <a:t>ζ</a:t>
            </a:r>
            <a:r>
              <a:rPr lang="es-MX" dirty="0" smtClean="0"/>
              <a:t>/</a:t>
            </a:r>
            <a:r>
              <a:rPr lang="el-GR" dirty="0" smtClean="0"/>
              <a:t>ρ</a:t>
            </a:r>
            <a:r>
              <a:rPr lang="es-MX" dirty="0" smtClean="0"/>
              <a:t>(du/</a:t>
            </a:r>
            <a:r>
              <a:rPr lang="es-MX" dirty="0" err="1" smtClean="0"/>
              <a:t>dy</a:t>
            </a:r>
            <a:r>
              <a:rPr lang="es-MX" dirty="0" smtClean="0"/>
              <a:t>)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1196752"/>
            <a:ext cx="2178282" cy="104507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138" y="2784375"/>
            <a:ext cx="2744006" cy="136470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2638" y="5013176"/>
            <a:ext cx="2314218" cy="1165089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971600" y="1268760"/>
            <a:ext cx="23491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Una distribución lineal</a:t>
            </a:r>
          </a:p>
          <a:p>
            <a:r>
              <a:rPr lang="es-MX" dirty="0" smtClean="0"/>
              <a:t>En la vertical es</a:t>
            </a:r>
          </a:p>
          <a:p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971600" y="2784375"/>
            <a:ext cx="1803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Para un perfil de</a:t>
            </a:r>
          </a:p>
          <a:p>
            <a:r>
              <a:rPr lang="es-MX" dirty="0" smtClean="0"/>
              <a:t>Velocidad</a:t>
            </a:r>
          </a:p>
          <a:p>
            <a:r>
              <a:rPr lang="es-MX" dirty="0" err="1" smtClean="0"/>
              <a:t>logaritmico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115616" y="4581128"/>
            <a:ext cx="471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 la cual </a:t>
            </a:r>
            <a:r>
              <a:rPr lang="es-MX" dirty="0" err="1" smtClean="0"/>
              <a:t>despues</a:t>
            </a:r>
            <a:r>
              <a:rPr lang="es-MX" dirty="0" smtClean="0"/>
              <a:t> de diferenciar respecto a y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971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764704"/>
            <a:ext cx="4271688" cy="121537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742" y="2780928"/>
            <a:ext cx="4497636" cy="124890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4653136"/>
            <a:ext cx="3312368" cy="143926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224" y="5301208"/>
            <a:ext cx="1634580" cy="936104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55576" y="404664"/>
            <a:ext cx="534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Al sustituir en la definición del coeficiente de difusión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971600" y="2348880"/>
            <a:ext cx="5181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cual en la ecuación de transporte se traduce en 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971600" y="4293096"/>
            <a:ext cx="709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Al integrar esa ecuación se obtiene el perfil de concentración de </a:t>
            </a:r>
            <a:r>
              <a:rPr lang="es-MX" dirty="0" err="1" smtClean="0"/>
              <a:t>Rouse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467424" y="492569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Z es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55576" y="6237312"/>
            <a:ext cx="5889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r>
              <a:rPr lang="es-MX" dirty="0" err="1" smtClean="0"/>
              <a:t>Sva</a:t>
            </a:r>
            <a:r>
              <a:rPr lang="es-MX" dirty="0" smtClean="0"/>
              <a:t> es una concentración de referencia ala altura 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882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1287</TotalTime>
  <Words>918</Words>
  <Application>Microsoft Office PowerPoint</Application>
  <PresentationFormat>Presentación en pantalla (4:3)</PresentationFormat>
  <Paragraphs>172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2" baseType="lpstr">
      <vt:lpstr>Calibri</vt:lpstr>
      <vt:lpstr>Franklin Gothic Book</vt:lpstr>
      <vt:lpstr>Franklin Gothic Medium</vt:lpstr>
      <vt:lpstr>Wingdings 2</vt:lpstr>
      <vt:lpstr>Viajes</vt:lpstr>
      <vt:lpstr>Transporte en suspensión de sedimentos CIRA-facultad de ingenieria-uaem Profesor:   Dr. Juan Antonio García Aragón</vt:lpstr>
      <vt:lpstr>Efecto de la turbulencia en la suspensión</vt:lpstr>
      <vt:lpstr>Presentación de PowerPoint</vt:lpstr>
      <vt:lpstr>Funciones de distribución de probabilidad de las cantidades caracteristicas de las trayectorias de partículas sedimEntarias cayendo</vt:lpstr>
      <vt:lpstr>Caracteristicas de las partículas en suspensión durante los eddies turbulentos</vt:lpstr>
      <vt:lpstr>Velocidades de partículas en EL levantamiento  y en la caída</vt:lpstr>
      <vt:lpstr>Teoria de difusion</vt:lpstr>
      <vt:lpstr>Presentación de PowerPoint</vt:lpstr>
      <vt:lpstr>Presentación de PowerPoint</vt:lpstr>
      <vt:lpstr>Perfil de concentración de Rouse</vt:lpstr>
      <vt:lpstr>Calculo de la carga solida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Teoria gravitacional de Velikanov</vt:lpstr>
      <vt:lpstr>Presentación de PowerPoint</vt:lpstr>
      <vt:lpstr>Presentación de PowerPoint</vt:lpstr>
      <vt:lpstr>Presentación de PowerPoint</vt:lpstr>
      <vt:lpstr>Presentación de PowerPoint</vt:lpstr>
      <vt:lpstr>Calculo de la carga por velikanov</vt:lpstr>
      <vt:lpstr>Presentación de PowerPoint</vt:lpstr>
      <vt:lpstr>Presentación de PowerPoint</vt:lpstr>
      <vt:lpstr>Presentación de PowerPoint</vt:lpstr>
      <vt:lpstr>Método de Bagnold</vt:lpstr>
      <vt:lpstr>Presentación de PowerPoint</vt:lpstr>
      <vt:lpstr>Comparación Bagnold-Velikanov</vt:lpstr>
      <vt:lpstr>Presentación de PowerPoint</vt:lpstr>
      <vt:lpstr>Transporte no-estacionario</vt:lpstr>
      <vt:lpstr>Solución de la ecuación erosión PURA- si Єy =constante</vt:lpstr>
      <vt:lpstr>Evolución de la concentración de sedimentos para erosión desde agua clara</vt:lpstr>
      <vt:lpstr>Solución para Єy=f(y)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de Mecánica de Fluidos CIRA-facultad de ingenieria-uaem Profesor:Dr. Juan Antonio García Aragón</dc:title>
  <dc:creator>J ANTONIO GARCIA</dc:creator>
  <cp:lastModifiedBy>USUARIO</cp:lastModifiedBy>
  <cp:revision>96</cp:revision>
  <dcterms:created xsi:type="dcterms:W3CDTF">2013-08-26T16:16:01Z</dcterms:created>
  <dcterms:modified xsi:type="dcterms:W3CDTF">2016-02-25T18:30:09Z</dcterms:modified>
</cp:coreProperties>
</file>