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9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6" r:id="rId15"/>
    <p:sldId id="269" r:id="rId16"/>
    <p:sldId id="285" r:id="rId17"/>
    <p:sldId id="280" r:id="rId18"/>
    <p:sldId id="288" r:id="rId19"/>
    <p:sldId id="289" r:id="rId20"/>
    <p:sldId id="292" r:id="rId21"/>
    <p:sldId id="290" r:id="rId22"/>
    <p:sldId id="291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9" r:id="rId32"/>
    <p:sldId id="294" r:id="rId33"/>
    <p:sldId id="295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mKC3eID074" TargetMode="External"/><Relationship Id="rId7" Type="http://schemas.openxmlformats.org/officeDocument/2006/relationships/hyperlink" Target="http://blogs.agu.org/landslideblog/2016/01/24/the-greatest-ever-debris-flow-video-aconcagua/" TargetMode="External"/><Relationship Id="rId2" Type="http://schemas.openxmlformats.org/officeDocument/2006/relationships/hyperlink" Target="https://www.youtube.com/watch?v=_yCnQuILms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SK0ZtaDPzZw&amp;index=55&amp;list=PLD585D2210775E1CD" TargetMode="External"/><Relationship Id="rId5" Type="http://schemas.openxmlformats.org/officeDocument/2006/relationships/hyperlink" Target="https://www.youtube.com/watch?v=43R3mjiNBKc&amp;list=PLD585D2210775E1CD&amp;index=5" TargetMode="External"/><Relationship Id="rId4" Type="http://schemas.openxmlformats.org/officeDocument/2006/relationships/hyperlink" Target="https://www.youtube.com/watch?v=51C7vEAVbxk&amp;list=PLD585D2210775E1CD&amp;index=2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3502" y="549442"/>
            <a:ext cx="8825658" cy="3329581"/>
          </a:xfrm>
        </p:spPr>
        <p:txBody>
          <a:bodyPr/>
          <a:lstStyle/>
          <a:p>
            <a:r>
              <a:rPr lang="es-MX" sz="4000" dirty="0" smtClean="0"/>
              <a:t>Revisión de modelos </a:t>
            </a:r>
            <a:r>
              <a:rPr lang="es-MX" sz="4000" dirty="0" err="1" smtClean="0"/>
              <a:t>reológicos</a:t>
            </a:r>
            <a:r>
              <a:rPr lang="es-MX" sz="4000" dirty="0" smtClean="0"/>
              <a:t> para </a:t>
            </a:r>
            <a:r>
              <a:rPr lang="es-MX" sz="4000" dirty="0" err="1" smtClean="0"/>
              <a:t>debris</a:t>
            </a:r>
            <a:r>
              <a:rPr lang="es-MX" sz="4000" dirty="0" smtClean="0"/>
              <a:t> </a:t>
            </a:r>
            <a:r>
              <a:rPr lang="es-MX" sz="4000" dirty="0" err="1" smtClean="0"/>
              <a:t>flows</a:t>
            </a:r>
            <a:endParaRPr lang="es-MX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Dr. Juan Antonio </a:t>
            </a:r>
            <a:r>
              <a:rPr lang="es-MX" dirty="0" err="1" smtClean="0"/>
              <a:t>garcia</a:t>
            </a:r>
            <a:r>
              <a:rPr lang="es-MX" dirty="0" smtClean="0"/>
              <a:t> </a:t>
            </a:r>
            <a:r>
              <a:rPr lang="es-MX" dirty="0" err="1" smtClean="0"/>
              <a:t>aragon</a:t>
            </a:r>
            <a:endParaRPr lang="es-MX" dirty="0" smtClean="0"/>
          </a:p>
          <a:p>
            <a:r>
              <a:rPr lang="es-MX" dirty="0" smtClean="0"/>
              <a:t>Profesor-investigador CIRA-facultad de ingeniería-</a:t>
            </a:r>
            <a:r>
              <a:rPr lang="es-MX" dirty="0" err="1" smtClean="0"/>
              <a:t>uaem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2235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9957" y="130600"/>
            <a:ext cx="9404723" cy="794191"/>
          </a:xfrm>
        </p:spPr>
        <p:txBody>
          <a:bodyPr/>
          <a:lstStyle/>
          <a:p>
            <a:r>
              <a:rPr lang="es-MX" dirty="0" smtClean="0"/>
              <a:t>Mecanismos de movilización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6830" y="754054"/>
            <a:ext cx="8946541" cy="4815473"/>
          </a:xfrm>
        </p:spPr>
        <p:txBody>
          <a:bodyPr/>
          <a:lstStyle/>
          <a:p>
            <a:r>
              <a:rPr lang="es-MX" dirty="0" smtClean="0"/>
              <a:t>1- se mueven por ondas u olas sucesivas.</a:t>
            </a:r>
          </a:p>
          <a:p>
            <a:r>
              <a:rPr lang="es-MX" dirty="0" smtClean="0"/>
              <a:t>2- Un frente abrupto se forma con los mas gruesos</a:t>
            </a:r>
          </a:p>
          <a:p>
            <a:pPr lvl="1"/>
            <a:r>
              <a:rPr lang="es-MX" dirty="0" smtClean="0"/>
              <a:t>-presión de poros  (p) casi </a:t>
            </a:r>
            <a:r>
              <a:rPr lang="es-MX" dirty="0" err="1" smtClean="0"/>
              <a:t>zero</a:t>
            </a:r>
            <a:r>
              <a:rPr lang="es-MX" dirty="0" smtClean="0"/>
              <a:t> en la base</a:t>
            </a:r>
          </a:p>
          <a:p>
            <a:pPr lvl="1"/>
            <a:r>
              <a:rPr lang="es-MX" dirty="0" smtClean="0"/>
              <a:t>P aumenta en el núcleo de la mezcla</a:t>
            </a:r>
          </a:p>
          <a:p>
            <a:pPr lvl="1"/>
            <a:r>
              <a:rPr lang="es-MX" dirty="0" smtClean="0"/>
              <a:t>-mecanismo de cribado cinético; los espacios creados entre granos no son tan amplios para alojar los mas gruesos.</a:t>
            </a:r>
            <a:r>
              <a:rPr lang="es-MX" dirty="0"/>
              <a:t> </a:t>
            </a:r>
            <a:endParaRPr lang="es-MX" dirty="0" smtClean="0"/>
          </a:p>
          <a:p>
            <a:pPr lvl="1"/>
            <a:r>
              <a:rPr lang="es-MX" dirty="0" smtClean="0"/>
              <a:t>Esfuerzos </a:t>
            </a:r>
            <a:r>
              <a:rPr lang="es-MX" dirty="0"/>
              <a:t>friccionales entre granos</a:t>
            </a:r>
          </a:p>
          <a:p>
            <a:pPr marL="457200" lvl="1" indent="0">
              <a:buNone/>
            </a:pPr>
            <a:endParaRPr lang="es-MX" dirty="0" smtClean="0"/>
          </a:p>
          <a:p>
            <a:pPr lvl="1"/>
            <a:r>
              <a:rPr lang="es-MX" dirty="0" smtClean="0"/>
              <a:t>esfuerzos dispersivos producto de colisiones entre granos.</a:t>
            </a:r>
          </a:p>
          <a:p>
            <a:pPr lvl="2"/>
            <a:r>
              <a:rPr lang="es-MX" dirty="0" smtClean="0"/>
              <a:t>-inyección adicional de energía para contrarrestar las perdidas por inelasticidad de colisiones.</a:t>
            </a:r>
          </a:p>
          <a:p>
            <a:pPr lvl="2"/>
            <a:r>
              <a:rPr lang="es-MX" dirty="0" smtClean="0"/>
              <a:t>La temperatura granular T= &lt; v</a:t>
            </a:r>
            <a:r>
              <a:rPr lang="es-MX" sz="1000" dirty="0" smtClean="0"/>
              <a:t>s</a:t>
            </a:r>
            <a:r>
              <a:rPr lang="es-MX" dirty="0" smtClean="0"/>
              <a:t>´</a:t>
            </a:r>
            <a:r>
              <a:rPr lang="es-MX" sz="2000" dirty="0" smtClean="0"/>
              <a:t>2</a:t>
            </a:r>
            <a:r>
              <a:rPr lang="es-MX" dirty="0" smtClean="0"/>
              <a:t>&gt;</a:t>
            </a:r>
          </a:p>
          <a:p>
            <a:pPr lvl="2"/>
            <a:endParaRPr lang="es-MX" dirty="0"/>
          </a:p>
          <a:p>
            <a:pPr lvl="2"/>
            <a:endParaRPr lang="es-MX" dirty="0" smtClean="0"/>
          </a:p>
          <a:p>
            <a:pPr lvl="2"/>
            <a:endParaRPr lang="es-MX" dirty="0" smtClean="0"/>
          </a:p>
        </p:txBody>
      </p:sp>
      <p:sp>
        <p:nvSpPr>
          <p:cNvPr id="4" name="CuadroTexto 3"/>
          <p:cNvSpPr txBox="1"/>
          <p:nvPr/>
        </p:nvSpPr>
        <p:spPr>
          <a:xfrm>
            <a:off x="1048999" y="5269651"/>
            <a:ext cx="10556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flujo estacionario  es </a:t>
            </a:r>
            <a:r>
              <a:rPr lang="es-MX" dirty="0" err="1" smtClean="0"/>
              <a:t>teoricamente</a:t>
            </a:r>
            <a:r>
              <a:rPr lang="es-MX" dirty="0" smtClean="0"/>
              <a:t> posible convertir energía </a:t>
            </a:r>
            <a:r>
              <a:rPr lang="es-MX" dirty="0" err="1" smtClean="0"/>
              <a:t>translacional</a:t>
            </a:r>
            <a:r>
              <a:rPr lang="es-MX" dirty="0" smtClean="0"/>
              <a:t> del flujo en</a:t>
            </a:r>
          </a:p>
          <a:p>
            <a:r>
              <a:rPr lang="es-MX" dirty="0" err="1"/>
              <a:t>e</a:t>
            </a:r>
            <a:r>
              <a:rPr lang="es-MX" dirty="0" err="1" smtClean="0"/>
              <a:t>nergia</a:t>
            </a:r>
            <a:r>
              <a:rPr lang="es-MX" dirty="0" smtClean="0"/>
              <a:t> fluctuante de las partículas (temperatura granular). En cambio energía </a:t>
            </a:r>
            <a:r>
              <a:rPr lang="es-MX" dirty="0" err="1" smtClean="0"/>
              <a:t>translacional</a:t>
            </a:r>
            <a:endParaRPr lang="es-MX" dirty="0" smtClean="0"/>
          </a:p>
          <a:p>
            <a:r>
              <a:rPr lang="es-MX" dirty="0"/>
              <a:t>e</a:t>
            </a:r>
            <a:r>
              <a:rPr lang="es-MX" dirty="0" smtClean="0"/>
              <a:t>s mas difícil convertirla en  energía de presión del fluido (autores dicen que por eso no es </a:t>
            </a:r>
          </a:p>
          <a:p>
            <a:r>
              <a:rPr lang="es-MX" dirty="0" smtClean="0"/>
              <a:t>posible flujo estacionario).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4526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5087"/>
          </a:xfrm>
        </p:spPr>
        <p:txBody>
          <a:bodyPr/>
          <a:lstStyle/>
          <a:p>
            <a:r>
              <a:rPr lang="es-MX" dirty="0" smtClean="0"/>
              <a:t>Caso simplificado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874" y="1175484"/>
            <a:ext cx="3074765" cy="279361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506" y="1930828"/>
            <a:ext cx="8531903" cy="70762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990109" y="1307805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Variables relevantes en ese tipo de flujo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353" y="2757991"/>
            <a:ext cx="363682" cy="58189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499264" y="2806521"/>
            <a:ext cx="258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Tasa de deformación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4667" y="2690467"/>
            <a:ext cx="449580" cy="44958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177645" y="2673577"/>
            <a:ext cx="346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Escala de longitud de granos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1515" y="3388413"/>
            <a:ext cx="238140" cy="31255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555728" y="3306503"/>
            <a:ext cx="335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Permeabilidad de la mezcla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177645" y="3140047"/>
            <a:ext cx="340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 es 1/C rigidez de la mezcla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8639139" y="3544692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</a:t>
            </a:r>
            <a:r>
              <a:rPr lang="es-MX" dirty="0" smtClean="0"/>
              <a:t> porosidad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935182" y="4353791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Poe el </a:t>
            </a:r>
            <a:r>
              <a:rPr lang="es-MX" dirty="0" err="1" smtClean="0"/>
              <a:t>teoremo</a:t>
            </a:r>
            <a:r>
              <a:rPr lang="es-MX" dirty="0" smtClean="0"/>
              <a:t> </a:t>
            </a:r>
            <a:r>
              <a:rPr lang="el-GR" dirty="0" smtClean="0"/>
              <a:t>π</a:t>
            </a:r>
            <a:r>
              <a:rPr lang="es-MX" dirty="0" smtClean="0"/>
              <a:t> de Buckingham</a:t>
            </a:r>
            <a:endParaRPr lang="es-MX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7685" y="4824181"/>
            <a:ext cx="6839608" cy="147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37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95" y="91620"/>
            <a:ext cx="4227183" cy="198371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472953" y="255494"/>
            <a:ext cx="3517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 inercial de los sólidos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5607423" y="1271734"/>
            <a:ext cx="3049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 inercial del fluido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708" y="2232212"/>
            <a:ext cx="3831155" cy="67522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904780" y="2287974"/>
            <a:ext cx="423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 </a:t>
            </a:r>
            <a:r>
              <a:rPr lang="es-MX" dirty="0" err="1" smtClean="0"/>
              <a:t>quasi</a:t>
            </a:r>
            <a:r>
              <a:rPr lang="es-MX" dirty="0" smtClean="0"/>
              <a:t>-estático de los sólidos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3195" y="3064315"/>
            <a:ext cx="2049030" cy="64223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190825" y="3219130"/>
            <a:ext cx="491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 </a:t>
            </a:r>
            <a:r>
              <a:rPr lang="es-MX" dirty="0" err="1" smtClean="0"/>
              <a:t>quasi</a:t>
            </a:r>
            <a:r>
              <a:rPr lang="es-MX" dirty="0" smtClean="0"/>
              <a:t> estático del fluido (Newton)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3693" y="3820775"/>
            <a:ext cx="2116256" cy="78603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5077878" y="3863429"/>
            <a:ext cx="419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 de interacción fluido-sólido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195" y="5405718"/>
            <a:ext cx="3484676" cy="995619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80195" y="4921624"/>
            <a:ext cx="3284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Parámetro de </a:t>
            </a:r>
            <a:r>
              <a:rPr lang="es-MX" dirty="0" err="1" smtClean="0"/>
              <a:t>Savage</a:t>
            </a:r>
            <a:r>
              <a:rPr lang="es-MX" dirty="0" smtClean="0"/>
              <a:t> 1/3   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0751601" y="3942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0850642" y="1249172"/>
            <a:ext cx="30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0850642" y="22879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0878671" y="31195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</a:t>
            </a:r>
            <a:endParaRPr lang="es-MX" dirty="0"/>
          </a:p>
        </p:txBody>
      </p:sp>
      <p:sp>
        <p:nvSpPr>
          <p:cNvPr id="19" name="CuadroTexto 18"/>
          <p:cNvSpPr txBox="1"/>
          <p:nvPr/>
        </p:nvSpPr>
        <p:spPr>
          <a:xfrm>
            <a:off x="10878671" y="38207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8340" y="5290957"/>
            <a:ext cx="3097380" cy="111038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6721499" y="4782696"/>
            <a:ext cx="3171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Parámetro de </a:t>
            </a:r>
            <a:r>
              <a:rPr lang="es-MX" dirty="0" err="1" smtClean="0"/>
              <a:t>Bagnold</a:t>
            </a:r>
            <a:r>
              <a:rPr lang="es-MX" dirty="0" smtClean="0"/>
              <a:t> 2/4</a:t>
            </a:r>
            <a:endParaRPr lang="es-MX" dirty="0"/>
          </a:p>
        </p:txBody>
      </p:sp>
      <p:sp>
        <p:nvSpPr>
          <p:cNvPr id="22" name="CuadroTexto 21"/>
          <p:cNvSpPr txBox="1"/>
          <p:nvPr/>
        </p:nvSpPr>
        <p:spPr>
          <a:xfrm>
            <a:off x="363071" y="6434756"/>
            <a:ext cx="577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 0.1  </a:t>
            </a:r>
            <a:r>
              <a:rPr lang="es-MX" dirty="0" err="1" smtClean="0"/>
              <a:t>colision</a:t>
            </a:r>
            <a:r>
              <a:rPr lang="es-MX" dirty="0" smtClean="0"/>
              <a:t> de granos supera fricción de granos</a:t>
            </a:r>
            <a:endParaRPr lang="es-MX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763438" y="6434756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&lt;</a:t>
            </a:r>
            <a:r>
              <a:rPr lang="es-MX" dirty="0" smtClean="0"/>
              <a:t>200</a:t>
            </a:r>
            <a:endParaRPr lang="es-MX" dirty="0"/>
          </a:p>
        </p:txBody>
      </p:sp>
      <p:sp>
        <p:nvSpPr>
          <p:cNvPr id="24" name="CuadroTexto 23"/>
          <p:cNvSpPr txBox="1"/>
          <p:nvPr/>
        </p:nvSpPr>
        <p:spPr>
          <a:xfrm>
            <a:off x="7489498" y="6448740"/>
            <a:ext cx="480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Esfuerzos </a:t>
            </a:r>
            <a:r>
              <a:rPr lang="es-MX" dirty="0" err="1" smtClean="0"/>
              <a:t>colisionales</a:t>
            </a:r>
            <a:r>
              <a:rPr lang="es-MX" dirty="0" smtClean="0"/>
              <a:t>  domina los viscosos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50651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62" y="309281"/>
            <a:ext cx="4563960" cy="161732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29400" y="510988"/>
            <a:ext cx="4243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relación de inercia de los sólidos/</a:t>
            </a:r>
          </a:p>
          <a:p>
            <a:r>
              <a:rPr lang="es-MX" dirty="0" smtClean="0"/>
              <a:t>Inercia de la mezcla(fluido) 1/2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168258"/>
            <a:ext cx="3055441" cy="133290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204012" y="2460812"/>
            <a:ext cx="6971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Numero de </a:t>
            </a:r>
            <a:r>
              <a:rPr lang="es-MX" dirty="0" err="1" smtClean="0"/>
              <a:t>Darcy</a:t>
            </a:r>
            <a:r>
              <a:rPr lang="es-MX" dirty="0" smtClean="0"/>
              <a:t> 5/1 mide la tendencia de amortiguar T por</a:t>
            </a:r>
          </a:p>
          <a:p>
            <a:r>
              <a:rPr lang="es-MX" dirty="0"/>
              <a:t>m</a:t>
            </a:r>
            <a:r>
              <a:rPr lang="es-MX" dirty="0" smtClean="0"/>
              <a:t>edio de p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697" y="3915125"/>
            <a:ext cx="3068626" cy="109593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204012" y="4397188"/>
            <a:ext cx="258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Numero de Reynolds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555" y="5284694"/>
            <a:ext cx="5566571" cy="110140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449670" y="5284693"/>
            <a:ext cx="2971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Numero de fricción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2395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635" y="1080212"/>
            <a:ext cx="5405718" cy="566161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9181" y="237565"/>
            <a:ext cx="9404723" cy="627494"/>
          </a:xfrm>
        </p:spPr>
        <p:txBody>
          <a:bodyPr/>
          <a:lstStyle/>
          <a:p>
            <a:r>
              <a:rPr lang="es-MX" sz="2400" dirty="0" smtClean="0"/>
              <a:t>Clasificación de flujos  según números adimensionales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834795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545" y="190837"/>
            <a:ext cx="9587689" cy="563173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12694" y="5822576"/>
            <a:ext cx="991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el canal USGS las colisiones transmiten la mayor parte de los esfuerzos </a:t>
            </a:r>
            <a:r>
              <a:rPr lang="es-MX" dirty="0" err="1" smtClean="0"/>
              <a:t>N</a:t>
            </a:r>
            <a:r>
              <a:rPr lang="es-MX" sz="1200" dirty="0" err="1" smtClean="0"/>
              <a:t>savage</a:t>
            </a:r>
            <a:r>
              <a:rPr lang="es-MX" dirty="0" smtClean="0"/>
              <a:t> &gt;0.1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712694" y="6191908"/>
            <a:ext cx="1103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los otros grandes números de </a:t>
            </a:r>
            <a:r>
              <a:rPr lang="es-MX" dirty="0" err="1" smtClean="0"/>
              <a:t>Darcy</a:t>
            </a:r>
            <a:r>
              <a:rPr lang="es-MX" dirty="0" smtClean="0"/>
              <a:t> indican que el arrastre viscoso asociado las interacciones</a:t>
            </a:r>
          </a:p>
          <a:p>
            <a:r>
              <a:rPr lang="es-MX" dirty="0" smtClean="0"/>
              <a:t>Fluido-solidas es mas importante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3032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Modelos tradicionales </a:t>
            </a:r>
            <a:r>
              <a:rPr lang="es-MX" sz="2800" smtClean="0"/>
              <a:t>de transporte </a:t>
            </a:r>
            <a:r>
              <a:rPr lang="es-MX" sz="2800" dirty="0" smtClean="0"/>
              <a:t>de </a:t>
            </a:r>
            <a:r>
              <a:rPr lang="es-MX" sz="2800" dirty="0" err="1" smtClean="0"/>
              <a:t>momentum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4293" y="1152983"/>
            <a:ext cx="8946541" cy="5419267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Modelos que presentan una única relación entre esfuerzo de corte y </a:t>
            </a:r>
            <a:r>
              <a:rPr lang="es-MX" dirty="0"/>
              <a:t>t</a:t>
            </a:r>
            <a:r>
              <a:rPr lang="es-MX" dirty="0" smtClean="0"/>
              <a:t>asa de corte tienen muchas limitaciones.</a:t>
            </a:r>
          </a:p>
          <a:p>
            <a:r>
              <a:rPr lang="es-MX" dirty="0" smtClean="0"/>
              <a:t>Los de tipo </a:t>
            </a:r>
            <a:r>
              <a:rPr lang="es-MX" dirty="0" err="1" smtClean="0"/>
              <a:t>Bingham</a:t>
            </a:r>
            <a:r>
              <a:rPr lang="es-MX" dirty="0" smtClean="0"/>
              <a:t> solo son capaces de </a:t>
            </a:r>
            <a:r>
              <a:rPr lang="es-MX" dirty="0" err="1" smtClean="0"/>
              <a:t>represntar</a:t>
            </a:r>
            <a:r>
              <a:rPr lang="es-MX" dirty="0" smtClean="0"/>
              <a:t> los finos y el agua pero desprecian interacciones de </a:t>
            </a:r>
            <a:r>
              <a:rPr lang="es-MX" dirty="0" err="1" smtClean="0"/>
              <a:t>particulas</a:t>
            </a:r>
            <a:r>
              <a:rPr lang="es-MX" dirty="0" smtClean="0"/>
              <a:t> gruesas entre ellas y con la mezcla.</a:t>
            </a:r>
          </a:p>
          <a:p>
            <a:endParaRPr lang="es-MX" dirty="0" smtClean="0"/>
          </a:p>
          <a:p>
            <a:r>
              <a:rPr lang="es-MX" dirty="0" smtClean="0"/>
              <a:t>Los que solo consideran interacción entre partículas  según</a:t>
            </a:r>
          </a:p>
          <a:p>
            <a:r>
              <a:rPr lang="es-MX" dirty="0" smtClean="0"/>
              <a:t>Teoría de </a:t>
            </a:r>
            <a:r>
              <a:rPr lang="es-MX" dirty="0" err="1" smtClean="0"/>
              <a:t>Bagnold</a:t>
            </a:r>
            <a:r>
              <a:rPr lang="es-MX" dirty="0" smtClean="0"/>
              <a:t> (</a:t>
            </a:r>
            <a:r>
              <a:rPr lang="es-MX" dirty="0" err="1" smtClean="0"/>
              <a:t>Takahashi</a:t>
            </a:r>
            <a:r>
              <a:rPr lang="es-MX" dirty="0" smtClean="0"/>
              <a:t>).No consideran la presencia de otras fuerzas no dependientes de la </a:t>
            </a:r>
            <a:r>
              <a:rPr lang="es-MX" dirty="0" err="1" smtClean="0"/>
              <a:t>taas</a:t>
            </a:r>
            <a:r>
              <a:rPr lang="es-MX" dirty="0" smtClean="0"/>
              <a:t> de corte como gravedad o </a:t>
            </a:r>
            <a:r>
              <a:rPr lang="es-MX" dirty="0" err="1" smtClean="0"/>
              <a:t>friccion</a:t>
            </a:r>
            <a:r>
              <a:rPr lang="es-MX" dirty="0"/>
              <a:t>. </a:t>
            </a:r>
            <a:r>
              <a:rPr lang="es-MX" dirty="0" smtClean="0"/>
              <a:t>Tienen </a:t>
            </a:r>
            <a:r>
              <a:rPr lang="es-MX" dirty="0"/>
              <a:t>contradicciones como asumir </a:t>
            </a:r>
            <a:r>
              <a:rPr lang="es-MX" dirty="0" err="1"/>
              <a:t>zero</a:t>
            </a:r>
            <a:r>
              <a:rPr lang="es-MX" dirty="0"/>
              <a:t> esfuerzo cortante en el </a:t>
            </a:r>
            <a:r>
              <a:rPr lang="es-MX" dirty="0" err="1"/>
              <a:t>nucleo</a:t>
            </a:r>
            <a:r>
              <a:rPr lang="es-MX" dirty="0"/>
              <a:t> </a:t>
            </a:r>
            <a:r>
              <a:rPr lang="es-MX" dirty="0" smtClean="0"/>
              <a:t>central.</a:t>
            </a:r>
          </a:p>
          <a:p>
            <a:endParaRPr lang="es-MX" dirty="0" smtClean="0"/>
          </a:p>
          <a:p>
            <a:r>
              <a:rPr lang="es-MX" dirty="0"/>
              <a:t>Modelos que suman las dos contribuciones como el de </a:t>
            </a:r>
            <a:r>
              <a:rPr lang="es-MX" dirty="0" err="1"/>
              <a:t>Chen</a:t>
            </a:r>
            <a:r>
              <a:rPr lang="es-MX" dirty="0"/>
              <a:t> no </a:t>
            </a:r>
            <a:r>
              <a:rPr lang="es-MX" dirty="0" smtClean="0"/>
              <a:t>tienen </a:t>
            </a:r>
            <a:r>
              <a:rPr lang="es-MX" dirty="0"/>
              <a:t>en cuenta la física de la interacción entre ambos casos y tienen muchos parámetros </a:t>
            </a:r>
            <a:r>
              <a:rPr lang="es-MX" dirty="0" err="1"/>
              <a:t>dificiles</a:t>
            </a:r>
            <a:r>
              <a:rPr lang="es-MX" dirty="0"/>
              <a:t> de definir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84104"/>
          </a:xfrm>
        </p:spPr>
        <p:txBody>
          <a:bodyPr/>
          <a:lstStyle/>
          <a:p>
            <a:r>
              <a:rPr lang="es-MX" sz="2400" dirty="0" smtClean="0"/>
              <a:t>Ecuaciones de balance de </a:t>
            </a:r>
            <a:r>
              <a:rPr lang="es-MX" sz="2400" dirty="0" err="1" smtClean="0"/>
              <a:t>momentum</a:t>
            </a:r>
            <a:endParaRPr lang="es-MX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8601" y="1087395"/>
            <a:ext cx="9120552" cy="176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988541" y="3163330"/>
            <a:ext cx="323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 refiere a </a:t>
            </a:r>
            <a:r>
              <a:rPr lang="es-MX" dirty="0" err="1" smtClean="0"/>
              <a:t>solidos</a:t>
            </a:r>
            <a:r>
              <a:rPr lang="es-MX" dirty="0" smtClean="0"/>
              <a:t>  f al fluido</a:t>
            </a:r>
            <a:endParaRPr lang="es-MX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8117" y="4368757"/>
            <a:ext cx="4256331" cy="69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988541" y="3880022"/>
            <a:ext cx="452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Ecuacion</a:t>
            </a:r>
            <a:r>
              <a:rPr lang="es-MX" dirty="0" smtClean="0"/>
              <a:t> de </a:t>
            </a:r>
            <a:r>
              <a:rPr lang="es-MX" dirty="0" err="1" smtClean="0"/>
              <a:t>conservacion</a:t>
            </a:r>
            <a:r>
              <a:rPr lang="es-MX" dirty="0" smtClean="0"/>
              <a:t> de la masa</a:t>
            </a:r>
            <a:endParaRPr lang="es-MX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4187" y="4399005"/>
            <a:ext cx="3781900" cy="130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7475" y="103094"/>
            <a:ext cx="10205665" cy="862649"/>
          </a:xfrm>
        </p:spPr>
        <p:txBody>
          <a:bodyPr/>
          <a:lstStyle/>
          <a:p>
            <a:r>
              <a:rPr lang="es-MX" sz="2400" dirty="0" smtClean="0"/>
              <a:t>Las ecuaciones de conservación de </a:t>
            </a:r>
            <a:r>
              <a:rPr lang="es-MX" sz="2400" dirty="0" err="1" smtClean="0"/>
              <a:t>momentum</a:t>
            </a:r>
            <a:r>
              <a:rPr lang="es-MX" sz="2400" dirty="0" smtClean="0"/>
              <a:t> de una mezcla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109" y="790932"/>
            <a:ext cx="5470148" cy="181959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03310" y="2716306"/>
            <a:ext cx="11219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T</a:t>
            </a:r>
            <a:r>
              <a:rPr lang="es-MX" sz="1200" dirty="0" smtClean="0"/>
              <a:t>S</a:t>
            </a:r>
            <a:r>
              <a:rPr lang="es-MX" dirty="0" smtClean="0"/>
              <a:t> y T</a:t>
            </a:r>
            <a:r>
              <a:rPr lang="es-MX" sz="1200" dirty="0" smtClean="0"/>
              <a:t>F</a:t>
            </a:r>
            <a:r>
              <a:rPr lang="es-MX" dirty="0" smtClean="0"/>
              <a:t> son los tensores de esfuerzos de los sólidos y del fluido, f es un termino de interacción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103310" y="3227294"/>
            <a:ext cx="911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no hay cambio de masa ms=</a:t>
            </a:r>
            <a:r>
              <a:rPr lang="es-MX" dirty="0" err="1" smtClean="0"/>
              <a:t>mf</a:t>
            </a:r>
            <a:r>
              <a:rPr lang="es-MX" dirty="0" smtClean="0"/>
              <a:t>=0, en ese caso al sumar lasa dos ecuaciones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890" y="3738282"/>
            <a:ext cx="5948733" cy="171648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07475" y="5858177"/>
            <a:ext cx="10296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T’ indica que los términos de aceleración </a:t>
            </a:r>
            <a:r>
              <a:rPr lang="es-MX" dirty="0" err="1" smtClean="0"/>
              <a:t>convectiva</a:t>
            </a:r>
            <a:r>
              <a:rPr lang="es-MX" dirty="0" smtClean="0"/>
              <a:t> en la izquierda al sumarse no</a:t>
            </a:r>
          </a:p>
          <a:p>
            <a:r>
              <a:rPr lang="es-MX" dirty="0" smtClean="0"/>
              <a:t>Proporcionan la aceleración </a:t>
            </a:r>
            <a:r>
              <a:rPr lang="es-MX" dirty="0" err="1" smtClean="0"/>
              <a:t>convectiva</a:t>
            </a:r>
            <a:r>
              <a:rPr lang="es-MX" dirty="0" smtClean="0"/>
              <a:t> de la mezcla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6615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8358" y="183777"/>
            <a:ext cx="9404723" cy="623047"/>
          </a:xfrm>
        </p:spPr>
        <p:txBody>
          <a:bodyPr/>
          <a:lstStyle/>
          <a:p>
            <a:r>
              <a:rPr lang="es-MX" dirty="0" smtClean="0"/>
              <a:t>Caso </a:t>
            </a:r>
            <a:r>
              <a:rPr lang="es-MX" dirty="0" err="1" smtClean="0"/>
              <a:t>quasi</a:t>
            </a:r>
            <a:r>
              <a:rPr lang="es-MX" dirty="0" smtClean="0"/>
              <a:t> -estático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893" y="1570062"/>
            <a:ext cx="6292507" cy="173271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53035" y="954741"/>
            <a:ext cx="792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ese caso los términos inerciales y los de cambio de masa son cero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887506" y="3563471"/>
            <a:ext cx="8993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En ese caso la presión del fluido es </a:t>
            </a:r>
            <a:r>
              <a:rPr lang="es-MX" dirty="0" err="1"/>
              <a:t>isotropica</a:t>
            </a:r>
            <a:r>
              <a:rPr lang="es-MX" dirty="0"/>
              <a:t> </a:t>
            </a:r>
            <a:r>
              <a:rPr lang="es-MX" dirty="0" smtClean="0"/>
              <a:t>y El tensor de esfuerzos del fluido </a:t>
            </a:r>
          </a:p>
          <a:p>
            <a:r>
              <a:rPr lang="es-MX" dirty="0" smtClean="0"/>
              <a:t>depende solo de la presión de poros p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506" y="4193497"/>
            <a:ext cx="2446307" cy="79554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329953" y="4193497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I es el tensor identidad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35" y="5249736"/>
            <a:ext cx="3934794" cy="107038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150224" y="5249736"/>
            <a:ext cx="572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termino de interacción tiene dos componentes</a:t>
            </a:r>
          </a:p>
          <a:p>
            <a:r>
              <a:rPr lang="es-MX" dirty="0" smtClean="0"/>
              <a:t>Flotación  y arrastre del fluido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374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960" y="108560"/>
            <a:ext cx="2987046" cy="14234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752" y="1531979"/>
            <a:ext cx="7853082" cy="526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00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9930" y="533324"/>
            <a:ext cx="7333497" cy="162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408670" y="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ley de </a:t>
            </a:r>
            <a:r>
              <a:rPr lang="es-MX" dirty="0" err="1" smtClean="0"/>
              <a:t>Darcy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242" y="3039764"/>
            <a:ext cx="5743425" cy="172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309816" y="2323070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se deduce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1062681" y="5288692"/>
            <a:ext cx="653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Siendo  la desviación de presión de la hidrostática  </a:t>
            </a:r>
            <a:r>
              <a:rPr lang="es-MX" dirty="0" err="1" smtClean="0"/>
              <a:t>Pdev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4063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89" y="591670"/>
            <a:ext cx="4925683" cy="104385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284614" y="690474"/>
            <a:ext cx="5907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 la desviación de la presión </a:t>
            </a:r>
            <a:r>
              <a:rPr lang="es-MX" dirty="0" err="1" smtClean="0"/>
              <a:t>hidrostatica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849372" y="2290234"/>
            <a:ext cx="3943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ecuaciones de consolidación</a:t>
            </a:r>
          </a:p>
          <a:p>
            <a:r>
              <a:rPr lang="es-MX" dirty="0" smtClean="0"/>
              <a:t>De un deposito de </a:t>
            </a:r>
            <a:r>
              <a:rPr lang="es-MX" dirty="0" err="1" smtClean="0"/>
              <a:t>debris</a:t>
            </a:r>
            <a:r>
              <a:rPr lang="es-MX" dirty="0" smtClean="0"/>
              <a:t> </a:t>
            </a:r>
            <a:r>
              <a:rPr lang="es-MX" dirty="0" err="1" smtClean="0"/>
              <a:t>flow</a:t>
            </a:r>
            <a:endParaRPr lang="es-MX" dirty="0" smtClean="0"/>
          </a:p>
          <a:p>
            <a:r>
              <a:rPr lang="es-MX" dirty="0" smtClean="0"/>
              <a:t>se simplifican a 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972" y="2084294"/>
            <a:ext cx="3975521" cy="106258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89" y="3959980"/>
            <a:ext cx="4533875" cy="78960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85800" y="3402106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172200" y="3845859"/>
            <a:ext cx="5936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Kb es el modulo de elasticidad</a:t>
            </a:r>
          </a:p>
          <a:p>
            <a:endParaRPr lang="es-MX" dirty="0"/>
          </a:p>
          <a:p>
            <a:r>
              <a:rPr lang="es-MX" dirty="0" smtClean="0"/>
              <a:t> y G es el modulo de corte del compuesto granular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8734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40741" y="452718"/>
            <a:ext cx="6810093" cy="663388"/>
          </a:xfrm>
        </p:spPr>
        <p:txBody>
          <a:bodyPr/>
          <a:lstStyle/>
          <a:p>
            <a:r>
              <a:rPr lang="es-MX" dirty="0" smtClean="0"/>
              <a:t>Para el caso inercial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01" y="1385047"/>
            <a:ext cx="8831869" cy="12209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99" y="3082366"/>
            <a:ext cx="1141297" cy="38043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361765" y="2975430"/>
            <a:ext cx="31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 la temperatura granular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600199" y="3684494"/>
            <a:ext cx="9041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 es el flujo conductor de energía granular de regiones agitadas a otras menos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3330" y="4275523"/>
            <a:ext cx="854427" cy="50965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741496" y="4393558"/>
            <a:ext cx="8664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 la tasa de generación de temperatura granular </a:t>
            </a:r>
            <a:r>
              <a:rPr lang="es-MX" dirty="0" err="1" smtClean="0"/>
              <a:t>via</a:t>
            </a:r>
            <a:r>
              <a:rPr lang="es-MX" dirty="0" smtClean="0"/>
              <a:t> trabajo hecho por</a:t>
            </a:r>
          </a:p>
          <a:p>
            <a:r>
              <a:rPr lang="es-MX" dirty="0" smtClean="0"/>
              <a:t>Por los esfuerzos </a:t>
            </a:r>
            <a:r>
              <a:rPr lang="es-MX" dirty="0" err="1" smtClean="0"/>
              <a:t>Ts</a:t>
            </a:r>
            <a:r>
              <a:rPr lang="es-MX" dirty="0" smtClean="0"/>
              <a:t> y </a:t>
            </a:r>
            <a:r>
              <a:rPr lang="az-Cyrl-AZ" dirty="0" smtClean="0"/>
              <a:t>ґ</a:t>
            </a:r>
            <a:r>
              <a:rPr lang="es-MX" dirty="0" smtClean="0"/>
              <a:t> es la tasa de degradación de la temperatura granular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941294" y="5526741"/>
            <a:ext cx="757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Faltan relaciones constitutivas que relacionen </a:t>
            </a:r>
            <a:r>
              <a:rPr lang="es-MX" dirty="0" err="1" smtClean="0"/>
              <a:t>T</a:t>
            </a:r>
            <a:r>
              <a:rPr lang="es-MX" sz="1200" dirty="0" err="1" smtClean="0"/>
              <a:t>f</a:t>
            </a:r>
            <a:r>
              <a:rPr lang="es-MX" dirty="0" smtClean="0"/>
              <a:t> con </a:t>
            </a:r>
            <a:r>
              <a:rPr lang="es-MX" dirty="0" err="1" smtClean="0"/>
              <a:t>v</a:t>
            </a:r>
            <a:r>
              <a:rPr lang="es-MX" sz="1200" dirty="0" err="1" smtClean="0"/>
              <a:t>f</a:t>
            </a:r>
            <a:r>
              <a:rPr lang="es-MX" dirty="0" smtClean="0"/>
              <a:t> y </a:t>
            </a:r>
            <a:r>
              <a:rPr lang="es-MX" dirty="0" err="1" smtClean="0"/>
              <a:t>T</a:t>
            </a:r>
            <a:r>
              <a:rPr lang="es-MX" sz="1200" dirty="0" err="1" smtClean="0"/>
              <a:t>s</a:t>
            </a:r>
            <a:r>
              <a:rPr lang="es-MX" dirty="0" smtClean="0"/>
              <a:t> con V</a:t>
            </a:r>
            <a:r>
              <a:rPr lang="es-MX" sz="1200" dirty="0" smtClean="0"/>
              <a:t>s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4135282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Modelo simplificado de flujo estacionario</a:t>
            </a:r>
            <a:endParaRPr lang="es-MX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0434" y="1439693"/>
            <a:ext cx="3652925" cy="453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459166" y="2101174"/>
            <a:ext cx="4887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No hay variación en X solo en y</a:t>
            </a:r>
          </a:p>
          <a:p>
            <a:endParaRPr lang="es-MX" sz="2400" dirty="0" smtClean="0"/>
          </a:p>
          <a:p>
            <a:r>
              <a:rPr lang="es-MX" sz="2400" dirty="0" smtClean="0"/>
              <a:t>La masa m2 se desplaza una distancia </a:t>
            </a:r>
            <a:r>
              <a:rPr lang="el-GR" sz="2400" dirty="0" smtClean="0">
                <a:latin typeface="Times New Roman"/>
                <a:cs typeface="Times New Roman"/>
              </a:rPr>
              <a:t>δ</a:t>
            </a:r>
            <a:r>
              <a:rPr lang="es-MX" sz="2400" dirty="0" smtClean="0">
                <a:latin typeface="Times New Roman"/>
                <a:cs typeface="Times New Roman"/>
              </a:rPr>
              <a:t>+ s donde s es el camino libre,     interactúa con m1</a:t>
            </a:r>
          </a:p>
          <a:p>
            <a:r>
              <a:rPr lang="es-MX" sz="2400" dirty="0" smtClean="0">
                <a:latin typeface="Times New Roman"/>
                <a:cs typeface="Times New Roman"/>
              </a:rPr>
              <a:t> y con el fondo</a:t>
            </a:r>
            <a:endParaRPr lang="es-MX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el caso </a:t>
            </a:r>
            <a:r>
              <a:rPr lang="es-MX" dirty="0" err="1" smtClean="0"/>
              <a:t>quasi</a:t>
            </a:r>
            <a:r>
              <a:rPr lang="es-MX" dirty="0" smtClean="0"/>
              <a:t>-estático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167" y="1994642"/>
            <a:ext cx="5091596" cy="16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108953" y="1420238"/>
            <a:ext cx="530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ecuación de conservación de </a:t>
            </a:r>
            <a:r>
              <a:rPr lang="es-MX" dirty="0" err="1" smtClean="0"/>
              <a:t>momentum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381345" y="2159540"/>
            <a:ext cx="4995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v es la velocidad vertical fluctuante</a:t>
            </a:r>
          </a:p>
          <a:p>
            <a:r>
              <a:rPr lang="es-MX" dirty="0" smtClean="0"/>
              <a:t>No hay </a:t>
            </a:r>
            <a:r>
              <a:rPr lang="es-MX" dirty="0" err="1" smtClean="0"/>
              <a:t>terminos</a:t>
            </a:r>
            <a:r>
              <a:rPr lang="es-MX" dirty="0" smtClean="0"/>
              <a:t>  inerciales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3021" y="4455269"/>
            <a:ext cx="2574496" cy="100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05838" y="3715966"/>
            <a:ext cx="288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solución es del forma</a:t>
            </a:r>
            <a:endParaRPr lang="es-MX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66911" y="4377447"/>
            <a:ext cx="1674907" cy="128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9285" y="5116750"/>
            <a:ext cx="3890452" cy="81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330757" y="3929974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</a:t>
            </a:r>
            <a:endParaRPr lang="es-MX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31333"/>
          </a:xfrm>
        </p:spPr>
        <p:txBody>
          <a:bodyPr/>
          <a:lstStyle/>
          <a:p>
            <a:r>
              <a:rPr lang="es-MX" dirty="0" smtClean="0"/>
              <a:t>En el caso no viscoso (A=0)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2557" y="1828800"/>
            <a:ext cx="2747140" cy="110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836579" y="1342417"/>
            <a:ext cx="336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condiciones iniciales son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3988" y="1595336"/>
            <a:ext cx="2471026" cy="134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9005" y="4040897"/>
            <a:ext cx="3786979" cy="80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719847" y="3346315"/>
            <a:ext cx="5856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M1 retorna a su posición inicial en el tiempo </a:t>
            </a:r>
            <a:r>
              <a:rPr lang="es-MX" dirty="0" err="1" smtClean="0"/>
              <a:t>tcycle</a:t>
            </a:r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6744" y="1498059"/>
            <a:ext cx="3513571" cy="129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914400" y="758757"/>
            <a:ext cx="429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m2 las condiciones iniciales son</a:t>
            </a:r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4665" y="1498061"/>
            <a:ext cx="1369404" cy="71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7957226" y="1673157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Velocidad hacia abajo</a:t>
            </a:r>
            <a:endParaRPr lang="es-MX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3879" y="2334639"/>
            <a:ext cx="1093054" cy="83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8132323" y="2548647"/>
            <a:ext cx="27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Velocidad hacia arriba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1167319" y="3151762"/>
            <a:ext cx="400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tup</a:t>
            </a:r>
            <a:r>
              <a:rPr lang="es-MX" dirty="0" smtClean="0"/>
              <a:t> es el tiempo para llegar arriba</a:t>
            </a:r>
            <a:endParaRPr lang="es-MX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8567" y="3638146"/>
            <a:ext cx="5242502" cy="102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39690" y="3287949"/>
            <a:ext cx="3233874" cy="1437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0904" y="5252936"/>
            <a:ext cx="4875122" cy="12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74388" y="5330757"/>
            <a:ext cx="6027291" cy="81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6817" y="1028044"/>
            <a:ext cx="6634263" cy="341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420238" y="428017"/>
            <a:ext cx="5370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ecuaciones resultantes tienen 6 </a:t>
            </a:r>
            <a:r>
              <a:rPr lang="es-MX" dirty="0" err="1" smtClean="0"/>
              <a:t>incognitas</a:t>
            </a:r>
            <a:endParaRPr lang="es-MX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2255" y="5181700"/>
            <a:ext cx="4306802" cy="16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206230" y="4630366"/>
            <a:ext cx="441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ecuaciones complementarias son</a:t>
            </a:r>
            <a:endParaRPr lang="es-MX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2709" y="836578"/>
            <a:ext cx="5910693" cy="9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836579" y="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soluciones son</a:t>
            </a:r>
            <a:endParaRPr lang="es-MX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1354" y="2185879"/>
            <a:ext cx="3852153" cy="41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647765" y="2554941"/>
            <a:ext cx="6075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 </a:t>
            </a:r>
            <a:r>
              <a:rPr lang="es-MX" dirty="0" err="1" smtClean="0"/>
              <a:t>vo,B,e</a:t>
            </a:r>
            <a:r>
              <a:rPr lang="es-MX" dirty="0" smtClean="0"/>
              <a:t> y m2 son fijos  se requiere incrementar v y s </a:t>
            </a:r>
          </a:p>
          <a:p>
            <a:r>
              <a:rPr lang="es-MX" dirty="0" smtClean="0"/>
              <a:t>para sostener el movimiento al incrementar m1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809129" y="4141694"/>
            <a:ext cx="6436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e=1  </a:t>
            </a:r>
            <a:r>
              <a:rPr lang="es-MX" dirty="0" err="1" smtClean="0"/>
              <a:t>tup</a:t>
            </a:r>
            <a:r>
              <a:rPr lang="es-MX" dirty="0" smtClean="0"/>
              <a:t>=</a:t>
            </a:r>
            <a:r>
              <a:rPr lang="es-MX" dirty="0" err="1" smtClean="0"/>
              <a:t>tdown</a:t>
            </a:r>
            <a:r>
              <a:rPr lang="es-MX" dirty="0" smtClean="0"/>
              <a:t>  y las velocidades medias fluctuantes</a:t>
            </a:r>
          </a:p>
          <a:p>
            <a:r>
              <a:rPr lang="es-MX" dirty="0" smtClean="0"/>
              <a:t> son </a:t>
            </a:r>
            <a:r>
              <a:rPr lang="es-MX" dirty="0" err="1" smtClean="0"/>
              <a:t>identicas</a:t>
            </a:r>
            <a:r>
              <a:rPr lang="es-MX" dirty="0" smtClean="0"/>
              <a:t> hacia arriba y hacia abajo</a:t>
            </a:r>
            <a:endParaRPr lang="es-MX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5776"/>
          </a:xfrm>
        </p:spPr>
        <p:txBody>
          <a:bodyPr/>
          <a:lstStyle/>
          <a:p>
            <a:r>
              <a:rPr lang="es-MX" dirty="0" smtClean="0"/>
              <a:t>Caso viscoso A&gt;0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0312" y="1828800"/>
            <a:ext cx="7898851" cy="215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2411" y="4733364"/>
            <a:ext cx="6371215" cy="139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618565" y="4195482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Solución de la forma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Videos de </a:t>
            </a:r>
            <a:r>
              <a:rPr lang="es-MX" dirty="0" err="1" smtClean="0"/>
              <a:t>debris</a:t>
            </a:r>
            <a:r>
              <a:rPr lang="es-MX" dirty="0" smtClean="0"/>
              <a:t> </a:t>
            </a:r>
            <a:r>
              <a:rPr lang="es-MX" dirty="0" err="1" smtClean="0"/>
              <a:t>flows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>
                <a:hlinkClick r:id="rId2"/>
              </a:rPr>
              <a:t>https://www.youtube.com/watch?v=_</a:t>
            </a:r>
            <a:r>
              <a:rPr lang="es-MX" dirty="0" smtClean="0">
                <a:hlinkClick r:id="rId2"/>
              </a:rPr>
              <a:t>yCnQuILmsM</a:t>
            </a:r>
            <a:endParaRPr lang="es-MX" dirty="0" smtClean="0"/>
          </a:p>
          <a:p>
            <a:r>
              <a:rPr lang="es-MX" dirty="0">
                <a:hlinkClick r:id="rId3"/>
              </a:rPr>
              <a:t>https://</a:t>
            </a:r>
            <a:r>
              <a:rPr lang="es-MX" dirty="0" smtClean="0">
                <a:hlinkClick r:id="rId3"/>
              </a:rPr>
              <a:t>www.youtube.com/watch?v=8mKC3eID074</a:t>
            </a:r>
            <a:endParaRPr lang="es-MX" dirty="0" smtClean="0"/>
          </a:p>
          <a:p>
            <a:r>
              <a:rPr lang="es-MX" dirty="0">
                <a:hlinkClick r:id="rId4"/>
              </a:rPr>
              <a:t>https://</a:t>
            </a:r>
            <a:r>
              <a:rPr lang="es-MX" dirty="0" smtClean="0">
                <a:hlinkClick r:id="rId4"/>
              </a:rPr>
              <a:t>www.youtube.com/watch?v=51C7vEAVbxk&amp;list=PLD585D2210775E1CD&amp;index=2</a:t>
            </a:r>
            <a:endParaRPr lang="es-MX" dirty="0" smtClean="0"/>
          </a:p>
          <a:p>
            <a:r>
              <a:rPr lang="es-MX" dirty="0">
                <a:hlinkClick r:id="rId5"/>
              </a:rPr>
              <a:t>https://</a:t>
            </a:r>
            <a:r>
              <a:rPr lang="es-MX" dirty="0" smtClean="0">
                <a:hlinkClick r:id="rId5"/>
              </a:rPr>
              <a:t>www.youtube.com/watch?v=43R3mjiNBKc&amp;list=PLD585D2210775E1CD&amp;index=5</a:t>
            </a:r>
            <a:endParaRPr lang="es-MX" dirty="0" smtClean="0"/>
          </a:p>
          <a:p>
            <a:r>
              <a:rPr lang="es-MX" dirty="0">
                <a:hlinkClick r:id="rId6"/>
              </a:rPr>
              <a:t>https://</a:t>
            </a:r>
            <a:r>
              <a:rPr lang="es-MX" dirty="0" smtClean="0">
                <a:hlinkClick r:id="rId6"/>
              </a:rPr>
              <a:t>www.youtube.com/watch?v=SK0ZtaDPzZw&amp;index=55&amp;list=PLD585D2210775E1CD</a:t>
            </a:r>
            <a:endParaRPr lang="es-MX" dirty="0" smtClean="0"/>
          </a:p>
          <a:p>
            <a:r>
              <a:rPr lang="es-MX" dirty="0">
                <a:hlinkClick r:id="rId7"/>
              </a:rPr>
              <a:t>http://blogs.agu.org/landslideblog/2016/01/24/the-greatest-ever-debris-flow-video-aconcagua</a:t>
            </a:r>
            <a:r>
              <a:rPr lang="es-MX" dirty="0" smtClean="0">
                <a:hlinkClick r:id="rId7"/>
              </a:rPr>
              <a:t>/</a:t>
            </a:r>
            <a:endParaRPr lang="es-MX" dirty="0" smtClean="0"/>
          </a:p>
          <a:p>
            <a:r>
              <a:rPr lang="es-MX" dirty="0"/>
              <a:t>http://pubs.usgs.gov/of/2007/1315/videos/2013/Side_by_Side_05.mp4</a:t>
            </a:r>
          </a:p>
        </p:txBody>
      </p:sp>
    </p:spTree>
    <p:extLst>
      <p:ext uri="{BB962C8B-B14F-4D97-AF65-F5344CB8AC3E}">
        <p14:creationId xmlns:p14="http://schemas.microsoft.com/office/powerpoint/2010/main" val="3445555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3853" y="435419"/>
            <a:ext cx="8300759" cy="369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806823" y="4605251"/>
            <a:ext cx="9584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Las </a:t>
            </a:r>
            <a:r>
              <a:rPr lang="es-MX" dirty="0" err="1" smtClean="0"/>
              <a:t>lineas</a:t>
            </a:r>
            <a:r>
              <a:rPr lang="es-MX" dirty="0" smtClean="0"/>
              <a:t> punteadas indican el </a:t>
            </a:r>
            <a:r>
              <a:rPr lang="es-MX" dirty="0" err="1" smtClean="0"/>
              <a:t>deficit</a:t>
            </a:r>
            <a:r>
              <a:rPr lang="es-MX" dirty="0" smtClean="0"/>
              <a:t> de  </a:t>
            </a:r>
            <a:r>
              <a:rPr lang="es-MX" dirty="0" err="1" smtClean="0"/>
              <a:t>velocidada</a:t>
            </a:r>
            <a:r>
              <a:rPr lang="es-MX" dirty="0" smtClean="0"/>
              <a:t> fluctuante (debido a disipación de </a:t>
            </a:r>
            <a:r>
              <a:rPr lang="es-MX" dirty="0" err="1" smtClean="0"/>
              <a:t>energia</a:t>
            </a:r>
            <a:r>
              <a:rPr lang="es-MX" dirty="0" smtClean="0"/>
              <a:t>) el cual debe ser  alimentado por  </a:t>
            </a:r>
            <a:r>
              <a:rPr lang="az-Cyrl-AZ" dirty="0" smtClean="0">
                <a:latin typeface="Times New Roman"/>
                <a:cs typeface="Times New Roman"/>
              </a:rPr>
              <a:t>ф</a:t>
            </a:r>
            <a:r>
              <a:rPr lang="es-MX" dirty="0" smtClean="0">
                <a:latin typeface="Times New Roman"/>
                <a:cs typeface="Times New Roman"/>
              </a:rPr>
              <a:t> para sostener el movimiento fluctuante</a:t>
            </a:r>
            <a:endParaRPr lang="es-MX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52755" y="3146042"/>
            <a:ext cx="1285213" cy="495684"/>
          </a:xfrm>
        </p:spPr>
        <p:txBody>
          <a:bodyPr/>
          <a:lstStyle/>
          <a:p>
            <a:r>
              <a:rPr lang="es-MX" sz="1400" dirty="0" smtClean="0"/>
              <a:t>Phi/</a:t>
            </a:r>
            <a:r>
              <a:rPr lang="es-MX" sz="1400" dirty="0" err="1" smtClean="0"/>
              <a:t>tcycle</a:t>
            </a:r>
            <a:endParaRPr lang="es-MX" sz="1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209" y="1065188"/>
            <a:ext cx="6847092" cy="234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481455" y="2211185"/>
            <a:ext cx="4427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lado derecho representa el efecto</a:t>
            </a:r>
          </a:p>
          <a:p>
            <a:r>
              <a:rPr lang="es-MX" dirty="0" smtClean="0"/>
              <a:t>De la densidad del fluido. Incremento</a:t>
            </a:r>
          </a:p>
          <a:p>
            <a:r>
              <a:rPr lang="es-MX" dirty="0"/>
              <a:t>d</a:t>
            </a:r>
            <a:r>
              <a:rPr lang="es-MX" dirty="0" smtClean="0"/>
              <a:t>e esta implica B tiende a 0 y esto</a:t>
            </a:r>
          </a:p>
          <a:p>
            <a:r>
              <a:rPr lang="es-MX" dirty="0" smtClean="0"/>
              <a:t>  disminuye 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280160" y="4139738"/>
            <a:ext cx="108510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termino entre </a:t>
            </a:r>
            <a:r>
              <a:rPr lang="es-MX" dirty="0" err="1" smtClean="0"/>
              <a:t>parentesis</a:t>
            </a:r>
            <a:r>
              <a:rPr lang="es-MX" dirty="0" smtClean="0"/>
              <a:t> puede ser positivo o negativo dependiendo de si el  valor</a:t>
            </a:r>
          </a:p>
          <a:p>
            <a:r>
              <a:rPr lang="es-MX" dirty="0" smtClean="0"/>
              <a:t>De V</a:t>
            </a:r>
            <a:r>
              <a:rPr lang="es-MX" sz="1200" dirty="0" smtClean="0"/>
              <a:t>0</a:t>
            </a:r>
            <a:r>
              <a:rPr lang="es-MX" dirty="0" smtClean="0"/>
              <a:t>down excede o no la velocidad  de </a:t>
            </a:r>
            <a:r>
              <a:rPr lang="es-MX" dirty="0" err="1" smtClean="0"/>
              <a:t>caida</a:t>
            </a:r>
            <a:r>
              <a:rPr lang="es-MX" dirty="0" smtClean="0"/>
              <a:t> terminal. En caso de excederla el termino es</a:t>
            </a:r>
          </a:p>
          <a:p>
            <a:r>
              <a:rPr lang="es-MX" dirty="0" smtClean="0"/>
              <a:t>Positivo, la </a:t>
            </a:r>
            <a:r>
              <a:rPr lang="es-MX" dirty="0" err="1" smtClean="0"/>
              <a:t>particula</a:t>
            </a:r>
            <a:r>
              <a:rPr lang="es-MX" dirty="0" smtClean="0"/>
              <a:t> desacelera . En caso contrario </a:t>
            </a:r>
            <a:r>
              <a:rPr lang="es-MX" dirty="0" err="1" smtClean="0"/>
              <a:t>particulas</a:t>
            </a:r>
            <a:r>
              <a:rPr lang="es-MX" dirty="0" smtClean="0"/>
              <a:t> grandes aceleran hacia el fondo</a:t>
            </a:r>
          </a:p>
          <a:p>
            <a:r>
              <a:rPr lang="es-MX" dirty="0" smtClean="0"/>
              <a:t>Y hay incrementos de </a:t>
            </a:r>
            <a:r>
              <a:rPr lang="es-MX" dirty="0" err="1" smtClean="0"/>
              <a:t>energia</a:t>
            </a:r>
            <a:r>
              <a:rPr lang="es-MX" dirty="0" smtClean="0"/>
              <a:t>.</a:t>
            </a:r>
            <a:endParaRPr lang="es-MX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52182"/>
          </a:xfrm>
        </p:spPr>
        <p:txBody>
          <a:bodyPr/>
          <a:lstStyle/>
          <a:p>
            <a:r>
              <a:rPr lang="es-MX" dirty="0" smtClean="0"/>
              <a:t>Modelos de transporte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04900"/>
            <a:ext cx="3440432" cy="147865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29400" y="1524000"/>
            <a:ext cx="446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Onda de flujo de escombros en plano</a:t>
            </a:r>
          </a:p>
          <a:p>
            <a:r>
              <a:rPr lang="es-MX" dirty="0" smtClean="0"/>
              <a:t>inclinado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50" y="2800350"/>
            <a:ext cx="6891150" cy="382295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134350" y="3409950"/>
            <a:ext cx="3956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velocidades son de los solidos</a:t>
            </a:r>
          </a:p>
          <a:p>
            <a:r>
              <a:rPr lang="es-MX" dirty="0" smtClean="0"/>
              <a:t>Se omite el sufijo 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8430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37882"/>
          </a:xfrm>
        </p:spPr>
        <p:txBody>
          <a:bodyPr/>
          <a:lstStyle/>
          <a:p>
            <a:r>
              <a:rPr lang="es-MX" sz="2800" smtClean="0"/>
              <a:t>Simulación </a:t>
            </a:r>
            <a:r>
              <a:rPr lang="es-MX" sz="2800" dirty="0" smtClean="0"/>
              <a:t>de experimento de USGS-24 junio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90600"/>
            <a:ext cx="4876800" cy="55206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004" y="2971801"/>
            <a:ext cx="5651795" cy="200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4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003" y="336176"/>
            <a:ext cx="6798831" cy="608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87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264" y="90591"/>
            <a:ext cx="3749086" cy="259621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33723" y="3011653"/>
            <a:ext cx="2908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Depositos</a:t>
            </a:r>
            <a:r>
              <a:rPr lang="es-MX" dirty="0" smtClean="0"/>
              <a:t> para 10 m3</a:t>
            </a:r>
          </a:p>
          <a:p>
            <a:r>
              <a:rPr lang="es-MX" dirty="0" smtClean="0"/>
              <a:t>De arena, arcilla y agua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844" y="130637"/>
            <a:ext cx="6272568" cy="665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7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789" y="0"/>
            <a:ext cx="9224682" cy="41549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506" y="3630705"/>
            <a:ext cx="4194227" cy="309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2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729" y="0"/>
            <a:ext cx="4663975" cy="33043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98" y="3501737"/>
            <a:ext cx="3217031" cy="6076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707" y="3501737"/>
            <a:ext cx="5773733" cy="77793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1692" y="4799444"/>
            <a:ext cx="2568111" cy="172840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672936" y="4873336"/>
            <a:ext cx="3648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Los finos &lt; 0.065 mm continúan</a:t>
            </a:r>
          </a:p>
          <a:p>
            <a:r>
              <a:rPr lang="es-MX" dirty="0" smtClean="0"/>
              <a:t>En suspensión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96191" y="5881255"/>
            <a:ext cx="3669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Mezcla= (agua +finos) y sólidos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5710" y="4477098"/>
            <a:ext cx="3007897" cy="51954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379738" y="5294313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Masa de finos/masa de gruesos</a:t>
            </a:r>
            <a:endParaRPr lang="es-MX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1853" y="5806720"/>
            <a:ext cx="1676759" cy="30918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769927" y="6250587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%</a:t>
            </a:r>
            <a:r>
              <a:rPr lang="es-MX" dirty="0" smtClean="0"/>
              <a:t> de finos en masa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12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131" y="4094018"/>
            <a:ext cx="9827156" cy="19431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722" y="72736"/>
            <a:ext cx="7715459" cy="316001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423554" y="3460174"/>
            <a:ext cx="839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baja concentración de finos la viscosidad efectiva según Einstein 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3065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1152983"/>
            <a:ext cx="2232384" cy="430156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626426" y="103000"/>
            <a:ext cx="401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Movilización de </a:t>
            </a:r>
            <a:r>
              <a:rPr lang="es-MX" dirty="0" err="1" smtClean="0"/>
              <a:t>debris</a:t>
            </a:r>
            <a:r>
              <a:rPr lang="es-MX" dirty="0" smtClean="0"/>
              <a:t> </a:t>
            </a:r>
            <a:r>
              <a:rPr lang="es-MX" dirty="0" err="1" smtClean="0"/>
              <a:t>flows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564893" y="1661636"/>
            <a:ext cx="26356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Flujos naturales</a:t>
            </a:r>
          </a:p>
          <a:p>
            <a:r>
              <a:rPr lang="es-MX" dirty="0" smtClean="0"/>
              <a:t>China 20 m de ancho</a:t>
            </a:r>
          </a:p>
          <a:p>
            <a:r>
              <a:rPr lang="es-MX" dirty="0" smtClean="0"/>
              <a:t>3 m alto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034144" y="4540827"/>
            <a:ext cx="1521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Canal USGS</a:t>
            </a:r>
          </a:p>
          <a:p>
            <a:r>
              <a:rPr lang="es-MX" dirty="0" smtClean="0"/>
              <a:t>4 m ancho</a:t>
            </a:r>
          </a:p>
          <a:p>
            <a:r>
              <a:rPr lang="es-MX" dirty="0" smtClean="0"/>
              <a:t>0.2 m alto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2732809" y="3002973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12 m ancho 2.5 m alto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445563" y="506652"/>
            <a:ext cx="11679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requiere falla de la masa, agua suficiente para saturar la masa, conversión de energía potencial </a:t>
            </a:r>
          </a:p>
          <a:p>
            <a:r>
              <a:rPr lang="es-MX" dirty="0" smtClean="0"/>
              <a:t>en  energía cinética interna para cambiar el deslizamiento en deformación generalizada es decir flujo.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317" y="2584966"/>
            <a:ext cx="3666426" cy="83750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432935" y="198466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Criterio de Coulomb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494318" y="3709555"/>
            <a:ext cx="5666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ζ</a:t>
            </a:r>
            <a:r>
              <a:rPr lang="es-MX" dirty="0" smtClean="0"/>
              <a:t> es el esfuerzo cortante en la superficie de falla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554333" y="4171495"/>
            <a:ext cx="657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s-MX" dirty="0" smtClean="0"/>
              <a:t>-p es el esfuerzo efectivo normal con p presión de poros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078682" y="4778032"/>
            <a:ext cx="48718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s-MX" dirty="0" smtClean="0"/>
              <a:t> </a:t>
            </a:r>
            <a:r>
              <a:rPr lang="es-MX" dirty="0" err="1" smtClean="0"/>
              <a:t>angulo</a:t>
            </a:r>
            <a:r>
              <a:rPr lang="es-MX" dirty="0" smtClean="0"/>
              <a:t> de fricción interna de la mezcla</a:t>
            </a:r>
          </a:p>
          <a:p>
            <a:endParaRPr lang="es-MX" dirty="0"/>
          </a:p>
          <a:p>
            <a:r>
              <a:rPr lang="es-MX" dirty="0" smtClean="0"/>
              <a:t>C es la cohesión en la superficie de falla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7055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618</TotalTime>
  <Words>1190</Words>
  <Application>Microsoft Office PowerPoint</Application>
  <PresentationFormat>Panorámica</PresentationFormat>
  <Paragraphs>167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Century Gothic</vt:lpstr>
      <vt:lpstr>Times New Roman</vt:lpstr>
      <vt:lpstr>Wingdings 3</vt:lpstr>
      <vt:lpstr>Ion</vt:lpstr>
      <vt:lpstr>Revisión de modelos reológicos para debris flows</vt:lpstr>
      <vt:lpstr>Presentación de PowerPoint</vt:lpstr>
      <vt:lpstr>Videos de debris flows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Mecanismos de movilización</vt:lpstr>
      <vt:lpstr>Caso simplificado</vt:lpstr>
      <vt:lpstr>Presentación de PowerPoint</vt:lpstr>
      <vt:lpstr>Presentación de PowerPoint</vt:lpstr>
      <vt:lpstr>Clasificación de flujos  según números adimensionales</vt:lpstr>
      <vt:lpstr>Presentación de PowerPoint</vt:lpstr>
      <vt:lpstr>Modelos tradicionales de transporte de momentum</vt:lpstr>
      <vt:lpstr>Ecuaciones de balance de momentum</vt:lpstr>
      <vt:lpstr>Las ecuaciones de conservación de momentum de una mezcla</vt:lpstr>
      <vt:lpstr>Caso quasi -estático</vt:lpstr>
      <vt:lpstr>Presentación de PowerPoint</vt:lpstr>
      <vt:lpstr>Presentación de PowerPoint</vt:lpstr>
      <vt:lpstr>Para el caso inercial</vt:lpstr>
      <vt:lpstr>Modelo simplificado de flujo estacionario</vt:lpstr>
      <vt:lpstr>En el caso quasi-estático</vt:lpstr>
      <vt:lpstr>En el caso no viscoso (A=0)</vt:lpstr>
      <vt:lpstr>Presentación de PowerPoint</vt:lpstr>
      <vt:lpstr>Presentación de PowerPoint</vt:lpstr>
      <vt:lpstr>Presentación de PowerPoint</vt:lpstr>
      <vt:lpstr>Caso viscoso A&gt;0</vt:lpstr>
      <vt:lpstr>Presentación de PowerPoint</vt:lpstr>
      <vt:lpstr>Phi/tcycle</vt:lpstr>
      <vt:lpstr>Modelos de transporte</vt:lpstr>
      <vt:lpstr>Simulación de experimento de USGS-24 junio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fundaciones para presas de tierra y enrocamiento</dc:title>
  <dc:creator>USUARIO</dc:creator>
  <cp:lastModifiedBy>USUARIO</cp:lastModifiedBy>
  <cp:revision>34</cp:revision>
  <dcterms:created xsi:type="dcterms:W3CDTF">2015-02-24T17:42:36Z</dcterms:created>
  <dcterms:modified xsi:type="dcterms:W3CDTF">2016-04-20T17:48:13Z</dcterms:modified>
</cp:coreProperties>
</file>