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75" r:id="rId3"/>
    <p:sldId id="271" r:id="rId4"/>
    <p:sldId id="263" r:id="rId5"/>
    <p:sldId id="264" r:id="rId6"/>
    <p:sldId id="265" r:id="rId7"/>
    <p:sldId id="266" r:id="rId8"/>
    <p:sldId id="267" r:id="rId9"/>
    <p:sldId id="268" r:id="rId10"/>
    <p:sldId id="270" r:id="rId11"/>
    <p:sldId id="281" r:id="rId12"/>
    <p:sldId id="269" r:id="rId13"/>
    <p:sldId id="276" r:id="rId14"/>
    <p:sldId id="277" r:id="rId15"/>
    <p:sldId id="278" r:id="rId16"/>
    <p:sldId id="279" r:id="rId17"/>
    <p:sldId id="280" r:id="rId18"/>
    <p:sldId id="284" r:id="rId19"/>
    <p:sldId id="286" r:id="rId20"/>
    <p:sldId id="287" r:id="rId21"/>
    <p:sldId id="288" r:id="rId22"/>
    <p:sldId id="289" r:id="rId23"/>
    <p:sldId id="292" r:id="rId24"/>
    <p:sldId id="290" r:id="rId25"/>
    <p:sldId id="293" r:id="rId26"/>
    <p:sldId id="291" r:id="rId27"/>
    <p:sldId id="296" r:id="rId28"/>
    <p:sldId id="294" r:id="rId29"/>
    <p:sldId id="295" r:id="rId3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392" autoAdjust="0"/>
  </p:normalViewPr>
  <p:slideViewPr>
    <p:cSldViewPr>
      <p:cViewPr varScale="1">
        <p:scale>
          <a:sx n="87" d="100"/>
          <a:sy n="87"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3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2.wmf"/><Relationship Id="rId7" Type="http://schemas.openxmlformats.org/officeDocument/2006/relationships/image" Target="../media/image46.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6924D0-4F7F-41DD-A3FE-09E9DCDF2BB4}" type="datetimeFigureOut">
              <a:rPr lang="es-ES" smtClean="0"/>
              <a:pPr/>
              <a:t>06/10/2016</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586809-1A8B-4756-B242-91E0F61039A2}" type="slidenum">
              <a:rPr lang="es-ES" smtClean="0"/>
              <a:pPr/>
              <a:t>‹Nº›</a:t>
            </a:fld>
            <a:endParaRPr lang="es-ES"/>
          </a:p>
        </p:txBody>
      </p:sp>
    </p:spTree>
    <p:extLst>
      <p:ext uri="{BB962C8B-B14F-4D97-AF65-F5344CB8AC3E}">
        <p14:creationId xmlns:p14="http://schemas.microsoft.com/office/powerpoint/2010/main" val="205573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5D586809-1A8B-4756-B242-91E0F61039A2}" type="slidenum">
              <a:rPr lang="es-ES" smtClean="0"/>
              <a:pPr/>
              <a:t>10</a:t>
            </a:fld>
            <a:endParaRPr lang="es-ES"/>
          </a:p>
        </p:txBody>
      </p:sp>
    </p:spTree>
    <p:extLst>
      <p:ext uri="{BB962C8B-B14F-4D97-AF65-F5344CB8AC3E}">
        <p14:creationId xmlns:p14="http://schemas.microsoft.com/office/powerpoint/2010/main" val="741342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2" name="1 Marcador de pie de página"/>
          <p:cNvSpPr>
            <a:spLocks noGrp="1"/>
          </p:cNvSpPr>
          <p:nvPr>
            <p:ph type="ftr" sz="quarter" idx="11"/>
          </p:nvPr>
        </p:nvSpPr>
        <p:spPr/>
        <p:txBody>
          <a:bodyPr/>
          <a:lstStyle/>
          <a:p>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C2669430-8271-4C09-930D-4E64E4A2070B}"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2669430-8271-4C09-930D-4E64E4A2070B}"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2669430-8271-4C09-930D-4E64E4A2070B}"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19" name="18 Marcador de pie de página"/>
          <p:cNvSpPr>
            <a:spLocks noGrp="1"/>
          </p:cNvSpPr>
          <p:nvPr>
            <p:ph type="ftr" sz="quarter" idx="11"/>
          </p:nvPr>
        </p:nvSpPr>
        <p:spPr>
          <a:xfrm>
            <a:off x="3581400" y="76200"/>
            <a:ext cx="2895600" cy="288925"/>
          </a:xfrm>
        </p:spPr>
        <p:txBody>
          <a:bodyPr/>
          <a:lstStyle/>
          <a:p>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C2669430-8271-4C09-930D-4E64E4A2070B}"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11" name="10 Marcador de pie de página"/>
          <p:cNvSpPr>
            <a:spLocks noGrp="1"/>
          </p:cNvSpPr>
          <p:nvPr>
            <p:ph type="ftr" sz="quarter" idx="11"/>
          </p:nvPr>
        </p:nvSpPr>
        <p:spPr/>
        <p:txBody>
          <a:bodyPr/>
          <a:lstStyle/>
          <a:p>
            <a:endParaRPr lang="es-ES"/>
          </a:p>
        </p:txBody>
      </p:sp>
      <p:sp>
        <p:nvSpPr>
          <p:cNvPr id="16" name="15 Marcador de número de diapositiva"/>
          <p:cNvSpPr>
            <a:spLocks noGrp="1"/>
          </p:cNvSpPr>
          <p:nvPr>
            <p:ph type="sldNum" sz="quarter" idx="12"/>
          </p:nvPr>
        </p:nvSpPr>
        <p:spPr/>
        <p:txBody>
          <a:bodyPr/>
          <a:lstStyle/>
          <a:p>
            <a:fld id="{C2669430-8271-4C09-930D-4E64E4A2070B}" type="slidenum">
              <a:rPr lang="es-ES" smtClean="0"/>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10" name="9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C2669430-8271-4C09-930D-4E64E4A2070B}"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C2669430-8271-4C09-930D-4E64E4A2070B}" type="slidenum">
              <a:rPr lang="es-ES" smtClean="0"/>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21" name="20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2669430-8271-4C09-930D-4E64E4A2070B}"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24" name="23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2669430-8271-4C09-930D-4E64E4A2070B}"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29" name="28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2669430-8271-4C09-930D-4E64E4A2070B}"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A2035222-AD9F-4A64-B97B-862BEA9776EF}" type="datetimeFigureOut">
              <a:rPr lang="es-ES" smtClean="0"/>
              <a:pPr/>
              <a:t>06/10/2016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C2669430-8271-4C09-930D-4E64E4A2070B}" type="slidenum">
              <a:rPr lang="es-ES" smtClean="0"/>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2035222-AD9F-4A64-B97B-862BEA9776EF}" type="datetimeFigureOut">
              <a:rPr lang="es-ES" smtClean="0"/>
              <a:pPr/>
              <a:t>06/10/2016</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2669430-8271-4C09-930D-4E64E4A2070B}" type="slidenum">
              <a:rPr lang="es-ES" smtClean="0"/>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xml"/><Relationship Id="rId7" Type="http://schemas.openxmlformats.org/officeDocument/2006/relationships/image" Target="../media/image30.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9.wmf"/><Relationship Id="rId4" Type="http://schemas.openxmlformats.org/officeDocument/2006/relationships/oleObject" Target="../embeddings/oleObject1.bin"/><Relationship Id="rId9" Type="http://schemas.openxmlformats.org/officeDocument/2006/relationships/image" Target="../media/image31.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2.wmf"/></Relationships>
</file>

<file path=ppt/slides/_rels/slide12.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4.wmf"/><Relationship Id="rId5" Type="http://schemas.openxmlformats.org/officeDocument/2006/relationships/oleObject" Target="../embeddings/oleObject6.bin"/><Relationship Id="rId10" Type="http://schemas.openxmlformats.org/officeDocument/2006/relationships/image" Target="../media/image36.wmf"/><Relationship Id="rId4" Type="http://schemas.openxmlformats.org/officeDocument/2006/relationships/image" Target="../media/image33.wmf"/><Relationship Id="rId9"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8.wmf"/><Relationship Id="rId5" Type="http://schemas.openxmlformats.org/officeDocument/2006/relationships/oleObject" Target="../embeddings/oleObject10.bin"/><Relationship Id="rId4" Type="http://schemas.openxmlformats.org/officeDocument/2006/relationships/image" Target="../media/image37.wmf"/></Relationships>
</file>

<file path=ppt/slides/_rels/slide14.xml.rels><?xml version="1.0" encoding="UTF-8" standalone="yes"?>
<Relationships xmlns="http://schemas.openxmlformats.org/package/2006/relationships"><Relationship Id="rId8" Type="http://schemas.openxmlformats.org/officeDocument/2006/relationships/image" Target="../media/image42.wmf"/><Relationship Id="rId13" Type="http://schemas.openxmlformats.org/officeDocument/2006/relationships/oleObject" Target="../embeddings/oleObject17.bin"/><Relationship Id="rId3" Type="http://schemas.openxmlformats.org/officeDocument/2006/relationships/oleObject" Target="../embeddings/oleObject12.bin"/><Relationship Id="rId7" Type="http://schemas.openxmlformats.org/officeDocument/2006/relationships/oleObject" Target="../embeddings/oleObject14.bin"/><Relationship Id="rId12" Type="http://schemas.openxmlformats.org/officeDocument/2006/relationships/image" Target="../media/image44.wmf"/><Relationship Id="rId2" Type="http://schemas.openxmlformats.org/officeDocument/2006/relationships/slideLayout" Target="../slideLayouts/slideLayout2.xml"/><Relationship Id="rId16" Type="http://schemas.openxmlformats.org/officeDocument/2006/relationships/image" Target="../media/image46.wmf"/><Relationship Id="rId1" Type="http://schemas.openxmlformats.org/officeDocument/2006/relationships/vmlDrawing" Target="../drawings/vmlDrawing5.vml"/><Relationship Id="rId6" Type="http://schemas.openxmlformats.org/officeDocument/2006/relationships/image" Target="../media/image41.wmf"/><Relationship Id="rId11" Type="http://schemas.openxmlformats.org/officeDocument/2006/relationships/oleObject" Target="../embeddings/oleObject16.bin"/><Relationship Id="rId5" Type="http://schemas.openxmlformats.org/officeDocument/2006/relationships/oleObject" Target="../embeddings/oleObject13.bin"/><Relationship Id="rId15" Type="http://schemas.openxmlformats.org/officeDocument/2006/relationships/oleObject" Target="../embeddings/oleObject18.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15.bin"/><Relationship Id="rId14" Type="http://schemas.openxmlformats.org/officeDocument/2006/relationships/image" Target="../media/image45.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7" Type="http://schemas.openxmlformats.org/officeDocument/2006/relationships/image" Target="../media/image48.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0.bin"/><Relationship Id="rId5" Type="http://schemas.openxmlformats.org/officeDocument/2006/relationships/image" Target="../media/image49.png"/><Relationship Id="rId4" Type="http://schemas.openxmlformats.org/officeDocument/2006/relationships/image" Target="../media/image47.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51.wmf"/><Relationship Id="rId5" Type="http://schemas.openxmlformats.org/officeDocument/2006/relationships/oleObject" Target="../embeddings/oleObject22.bin"/><Relationship Id="rId4" Type="http://schemas.openxmlformats.org/officeDocument/2006/relationships/image" Target="../media/image50.wmf"/></Relationships>
</file>

<file path=ppt/slides/_rels/slide17.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 Id="rId5" Type="http://schemas.openxmlformats.org/officeDocument/2006/relationships/image" Target="../media/image56.emf"/><Relationship Id="rId4" Type="http://schemas.openxmlformats.org/officeDocument/2006/relationships/image" Target="../media/image55.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7.t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61.wmf"/><Relationship Id="rId4" Type="http://schemas.openxmlformats.org/officeDocument/2006/relationships/oleObject" Target="../embeddings/oleObject23.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64.png"/><Relationship Id="rId4" Type="http://schemas.openxmlformats.org/officeDocument/2006/relationships/image" Target="../media/image63.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66.wmf"/><Relationship Id="rId5" Type="http://schemas.openxmlformats.org/officeDocument/2006/relationships/oleObject" Target="../embeddings/oleObject26.bin"/><Relationship Id="rId4" Type="http://schemas.openxmlformats.org/officeDocument/2006/relationships/image" Target="../media/image65.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68.emf"/><Relationship Id="rId4" Type="http://schemas.openxmlformats.org/officeDocument/2006/relationships/image" Target="../media/image67.wmf"/></Relationships>
</file>

<file path=ppt/slides/_rels/slide29.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85720" y="3000372"/>
            <a:ext cx="8458200" cy="1222375"/>
          </a:xfrm>
        </p:spPr>
        <p:txBody>
          <a:bodyPr>
            <a:normAutofit fontScale="90000"/>
          </a:bodyPr>
          <a:lstStyle/>
          <a:p>
            <a:r>
              <a:rPr lang="es-ES" dirty="0" err="1" smtClean="0"/>
              <a:t>Metodos</a:t>
            </a:r>
            <a:r>
              <a:rPr lang="es-ES" dirty="0" smtClean="0"/>
              <a:t> experimentales para mezclas</a:t>
            </a:r>
            <a:r>
              <a:rPr lang="es-ES" dirty="0" smtClean="0"/>
              <a:t/>
            </a:r>
            <a:br>
              <a:rPr lang="es-ES" dirty="0" smtClean="0"/>
            </a:br>
            <a:r>
              <a:rPr lang="es-ES" sz="2000" dirty="0" smtClean="0"/>
              <a:t>CIRA-facultad de </a:t>
            </a:r>
            <a:r>
              <a:rPr lang="es-ES" sz="2000" dirty="0" err="1" smtClean="0"/>
              <a:t>ingenieria-uaem</a:t>
            </a:r>
            <a:r>
              <a:rPr lang="es-ES" sz="2000" dirty="0" smtClean="0"/>
              <a:t/>
            </a:r>
            <a:br>
              <a:rPr lang="es-ES" sz="2000" dirty="0" smtClean="0"/>
            </a:br>
            <a:r>
              <a:rPr lang="es-ES" sz="2000" dirty="0" err="1" smtClean="0"/>
              <a:t>Profesor:Dr</a:t>
            </a:r>
            <a:r>
              <a:rPr lang="es-ES" sz="2000" dirty="0" smtClean="0"/>
              <a:t>. Juan Antonio García Aragón</a:t>
            </a:r>
            <a:endParaRPr lang="es-ES" sz="2000" dirty="0"/>
          </a:p>
        </p:txBody>
      </p:sp>
      <p:sp>
        <p:nvSpPr>
          <p:cNvPr id="4" name="Subtítulo 3"/>
          <p:cNvSpPr>
            <a:spLocks noGrp="1"/>
          </p:cNvSpPr>
          <p:nvPr>
            <p:ph type="subTitle" idx="1"/>
          </p:nvPr>
        </p:nvSpPr>
        <p:spPr/>
        <p:txBody>
          <a:bodyPr/>
          <a:lstStyle/>
          <a:p>
            <a:endParaRPr lang="es-MX"/>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Sedimentos naturales</a:t>
            </a:r>
            <a:endParaRPr lang="es-ES" dirty="0"/>
          </a:p>
        </p:txBody>
      </p:sp>
      <p:sp>
        <p:nvSpPr>
          <p:cNvPr id="4" name="Rectangle 2"/>
          <p:cNvSpPr>
            <a:spLocks noChangeArrowheads="1"/>
          </p:cNvSpPr>
          <p:nvPr/>
        </p:nvSpPr>
        <p:spPr bwMode="auto">
          <a:xfrm>
            <a:off x="1835696" y="335699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ext uri="{D42A27DB-BD31-4B8C-83A1-F6EECF244321}">
                <p14:modId xmlns:p14="http://schemas.microsoft.com/office/powerpoint/2010/main" val="2439144297"/>
              </p:ext>
            </p:extLst>
          </p:nvPr>
        </p:nvGraphicFramePr>
        <p:xfrm>
          <a:off x="683568" y="1916832"/>
          <a:ext cx="1944216" cy="1145615"/>
        </p:xfrm>
        <a:graphic>
          <a:graphicData uri="http://schemas.openxmlformats.org/presentationml/2006/ole">
            <mc:AlternateContent xmlns:mc="http://schemas.openxmlformats.org/markup-compatibility/2006">
              <mc:Choice xmlns:v="urn:schemas-microsoft-com:vml" Requires="v">
                <p:oleObj spid="_x0000_s1054" name="Ecuación" r:id="rId4" imgW="736280" imgH="393529" progId="Equation.3">
                  <p:embed/>
                </p:oleObj>
              </mc:Choice>
              <mc:Fallback>
                <p:oleObj name="Ecuación" r:id="rId4" imgW="736280" imgH="393529"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1916832"/>
                        <a:ext cx="1944216" cy="1145615"/>
                      </a:xfrm>
                      <a:prstGeom prst="rect">
                        <a:avLst/>
                      </a:prstGeom>
                      <a:noFill/>
                    </p:spPr>
                  </p:pic>
                </p:oleObj>
              </mc:Fallback>
            </mc:AlternateContent>
          </a:graphicData>
        </a:graphic>
      </p:graphicFrame>
      <p:sp>
        <p:nvSpPr>
          <p:cNvPr id="6" name="CuadroTexto 5"/>
          <p:cNvSpPr txBox="1"/>
          <p:nvPr/>
        </p:nvSpPr>
        <p:spPr>
          <a:xfrm>
            <a:off x="467544" y="1295400"/>
            <a:ext cx="5765104" cy="369332"/>
          </a:xfrm>
          <a:prstGeom prst="rect">
            <a:avLst/>
          </a:prstGeom>
          <a:noFill/>
        </p:spPr>
        <p:txBody>
          <a:bodyPr wrap="none" rtlCol="0">
            <a:spAutoFit/>
          </a:bodyPr>
          <a:lstStyle/>
          <a:p>
            <a:r>
              <a:rPr lang="es-MX" dirty="0" smtClean="0"/>
              <a:t>Casi todas empíricas inspiradas en la ecuación de Stokes</a:t>
            </a:r>
            <a:endParaRPr lang="es-MX" dirty="0"/>
          </a:p>
        </p:txBody>
      </p:sp>
      <p:sp>
        <p:nvSpPr>
          <p:cNvPr id="7" name="Rectangle 4"/>
          <p:cNvSpPr>
            <a:spLocks noChangeArrowheads="1"/>
          </p:cNvSpPr>
          <p:nvPr/>
        </p:nvSpPr>
        <p:spPr bwMode="auto">
          <a:xfrm>
            <a:off x="5436096" y="246259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8" name="Objeto 7"/>
          <p:cNvGraphicFramePr>
            <a:graphicFrameLocks noChangeAspect="1"/>
          </p:cNvGraphicFramePr>
          <p:nvPr>
            <p:extLst>
              <p:ext uri="{D42A27DB-BD31-4B8C-83A1-F6EECF244321}">
                <p14:modId xmlns:p14="http://schemas.microsoft.com/office/powerpoint/2010/main" val="1744576552"/>
              </p:ext>
            </p:extLst>
          </p:nvPr>
        </p:nvGraphicFramePr>
        <p:xfrm>
          <a:off x="4726840" y="2064519"/>
          <a:ext cx="2149416" cy="826698"/>
        </p:xfrm>
        <a:graphic>
          <a:graphicData uri="http://schemas.openxmlformats.org/presentationml/2006/ole">
            <mc:AlternateContent xmlns:mc="http://schemas.openxmlformats.org/markup-compatibility/2006">
              <mc:Choice xmlns:v="urn:schemas-microsoft-com:vml" Requires="v">
                <p:oleObj spid="_x0000_s1055" name="Ecuación" r:id="rId6" imgW="1117600" imgH="431800" progId="Equation.3">
                  <p:embed/>
                </p:oleObj>
              </mc:Choice>
              <mc:Fallback>
                <p:oleObj name="Ecuación" r:id="rId6" imgW="1117600" imgH="4318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6840" y="2064519"/>
                        <a:ext cx="2149416" cy="826698"/>
                      </a:xfrm>
                      <a:prstGeom prst="rect">
                        <a:avLst/>
                      </a:prstGeom>
                      <a:noFill/>
                    </p:spPr>
                  </p:pic>
                </p:oleObj>
              </mc:Fallback>
            </mc:AlternateContent>
          </a:graphicData>
        </a:graphic>
      </p:graphicFrame>
      <p:sp>
        <p:nvSpPr>
          <p:cNvPr id="9" name="CuadroTexto 8"/>
          <p:cNvSpPr txBox="1"/>
          <p:nvPr/>
        </p:nvSpPr>
        <p:spPr>
          <a:xfrm>
            <a:off x="271808" y="1635894"/>
            <a:ext cx="7234737" cy="369332"/>
          </a:xfrm>
          <a:prstGeom prst="rect">
            <a:avLst/>
          </a:prstGeom>
          <a:noFill/>
        </p:spPr>
        <p:txBody>
          <a:bodyPr wrap="none" rtlCol="0">
            <a:spAutoFit/>
          </a:bodyPr>
          <a:lstStyle/>
          <a:p>
            <a:r>
              <a:rPr lang="es-MX" dirty="0" smtClean="0"/>
              <a:t>Se usan el Reynolds de la partícula y el parámetro adimensional de </a:t>
            </a:r>
            <a:r>
              <a:rPr lang="es-MX" dirty="0" err="1" smtClean="0"/>
              <a:t>Yalin</a:t>
            </a:r>
            <a:endParaRPr lang="es-MX" dirty="0"/>
          </a:p>
        </p:txBody>
      </p:sp>
      <p:sp>
        <p:nvSpPr>
          <p:cNvPr id="10" name="Rectangle 8"/>
          <p:cNvSpPr>
            <a:spLocks noChangeArrowheads="1"/>
          </p:cNvSpPr>
          <p:nvPr/>
        </p:nvSpPr>
        <p:spPr bwMode="auto">
          <a:xfrm flipV="1">
            <a:off x="1812666" y="4434890"/>
            <a:ext cx="1164629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1" name="Objeto 10"/>
          <p:cNvGraphicFramePr>
            <a:graphicFrameLocks noChangeAspect="1"/>
          </p:cNvGraphicFramePr>
          <p:nvPr>
            <p:extLst>
              <p:ext uri="{D42A27DB-BD31-4B8C-83A1-F6EECF244321}">
                <p14:modId xmlns:p14="http://schemas.microsoft.com/office/powerpoint/2010/main" val="4039369630"/>
              </p:ext>
            </p:extLst>
          </p:nvPr>
        </p:nvGraphicFramePr>
        <p:xfrm>
          <a:off x="1812667" y="3957546"/>
          <a:ext cx="4748069" cy="2135749"/>
        </p:xfrm>
        <a:graphic>
          <a:graphicData uri="http://schemas.openxmlformats.org/presentationml/2006/ole">
            <mc:AlternateContent xmlns:mc="http://schemas.openxmlformats.org/markup-compatibility/2006">
              <mc:Choice xmlns:v="urn:schemas-microsoft-com:vml" Requires="v">
                <p:oleObj spid="_x0000_s1056" name="Ecuación" r:id="rId8" imgW="2565400" imgH="1155700" progId="Equation.3">
                  <p:embed/>
                </p:oleObj>
              </mc:Choice>
              <mc:Fallback>
                <p:oleObj name="Ecuación" r:id="rId8" imgW="2565400" imgH="1155700"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12667" y="3957546"/>
                        <a:ext cx="4748069" cy="2135749"/>
                      </a:xfrm>
                      <a:prstGeom prst="rect">
                        <a:avLst/>
                      </a:prstGeom>
                      <a:noFill/>
                    </p:spPr>
                  </p:pic>
                </p:oleObj>
              </mc:Fallback>
            </mc:AlternateContent>
          </a:graphicData>
        </a:graphic>
      </p:graphicFrame>
      <p:sp>
        <p:nvSpPr>
          <p:cNvPr id="12" name="CuadroTexto 11"/>
          <p:cNvSpPr txBox="1"/>
          <p:nvPr/>
        </p:nvSpPr>
        <p:spPr>
          <a:xfrm>
            <a:off x="683568" y="3356992"/>
            <a:ext cx="5327741" cy="369332"/>
          </a:xfrm>
          <a:prstGeom prst="rect">
            <a:avLst/>
          </a:prstGeom>
          <a:noFill/>
        </p:spPr>
        <p:txBody>
          <a:bodyPr wrap="none" rtlCol="0">
            <a:spAutoFit/>
          </a:bodyPr>
          <a:lstStyle/>
          <a:p>
            <a:r>
              <a:rPr lang="es-MX" dirty="0" err="1" smtClean="0"/>
              <a:t>Hallermeir</a:t>
            </a:r>
            <a:r>
              <a:rPr lang="es-MX" dirty="0" smtClean="0"/>
              <a:t> (1981) propone las siguientes ecuaciones</a:t>
            </a:r>
            <a:endParaRPr lang="es-MX" dirty="0"/>
          </a:p>
        </p:txBody>
      </p:sp>
      <p:sp>
        <p:nvSpPr>
          <p:cNvPr id="13" name="CuadroTexto 12"/>
          <p:cNvSpPr txBox="1"/>
          <p:nvPr/>
        </p:nvSpPr>
        <p:spPr>
          <a:xfrm>
            <a:off x="6536928" y="4058317"/>
            <a:ext cx="2088520" cy="369332"/>
          </a:xfrm>
          <a:prstGeom prst="rect">
            <a:avLst/>
          </a:prstGeom>
          <a:noFill/>
        </p:spPr>
        <p:txBody>
          <a:bodyPr wrap="none" rtlCol="0">
            <a:spAutoFit/>
          </a:bodyPr>
          <a:lstStyle/>
          <a:p>
            <a:r>
              <a:rPr lang="es-MX" dirty="0" smtClean="0"/>
              <a:t>Ecuación de Stokes</a:t>
            </a:r>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899592" y="234888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4022514386"/>
              </p:ext>
            </p:extLst>
          </p:nvPr>
        </p:nvGraphicFramePr>
        <p:xfrm>
          <a:off x="899592" y="2348880"/>
          <a:ext cx="6508821" cy="2448272"/>
        </p:xfrm>
        <a:graphic>
          <a:graphicData uri="http://schemas.openxmlformats.org/presentationml/2006/ole">
            <mc:AlternateContent xmlns:mc="http://schemas.openxmlformats.org/markup-compatibility/2006">
              <mc:Choice xmlns:v="urn:schemas-microsoft-com:vml" Requires="v">
                <p:oleObj spid="_x0000_s3084" name="Ecuación" r:id="rId3" imgW="3111500" imgH="1168400" progId="Equation.3">
                  <p:embed/>
                </p:oleObj>
              </mc:Choice>
              <mc:Fallback>
                <p:oleObj name="Ecuación" r:id="rId3" imgW="3111500" imgH="11684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2348880"/>
                        <a:ext cx="6508821" cy="2448272"/>
                      </a:xfrm>
                      <a:prstGeom prst="rect">
                        <a:avLst/>
                      </a:prstGeom>
                      <a:noFill/>
                    </p:spPr>
                  </p:pic>
                </p:oleObj>
              </mc:Fallback>
            </mc:AlternateContent>
          </a:graphicData>
        </a:graphic>
      </p:graphicFrame>
      <p:sp>
        <p:nvSpPr>
          <p:cNvPr id="8" name="CuadroTexto 7"/>
          <p:cNvSpPr txBox="1"/>
          <p:nvPr/>
        </p:nvSpPr>
        <p:spPr>
          <a:xfrm>
            <a:off x="899592" y="1772816"/>
            <a:ext cx="4754571" cy="369332"/>
          </a:xfrm>
          <a:prstGeom prst="rect">
            <a:avLst/>
          </a:prstGeom>
          <a:noFill/>
        </p:spPr>
        <p:txBody>
          <a:bodyPr wrap="none" rtlCol="0">
            <a:spAutoFit/>
          </a:bodyPr>
          <a:lstStyle/>
          <a:p>
            <a:r>
              <a:rPr lang="es-MX" dirty="0" smtClean="0"/>
              <a:t>Las velocidades de caída según </a:t>
            </a:r>
            <a:r>
              <a:rPr lang="es-MX" dirty="0" err="1" smtClean="0"/>
              <a:t>Hallermeir</a:t>
            </a:r>
            <a:r>
              <a:rPr lang="es-MX" dirty="0" smtClean="0"/>
              <a:t> son</a:t>
            </a:r>
            <a:endParaRPr lang="es-MX" dirty="0"/>
          </a:p>
        </p:txBody>
      </p:sp>
    </p:spTree>
    <p:extLst>
      <p:ext uri="{BB962C8B-B14F-4D97-AF65-F5344CB8AC3E}">
        <p14:creationId xmlns:p14="http://schemas.microsoft.com/office/powerpoint/2010/main" val="573821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331640" y="242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4" name="Objeto 3"/>
          <p:cNvGraphicFramePr>
            <a:graphicFrameLocks noChangeAspect="1"/>
          </p:cNvGraphicFramePr>
          <p:nvPr>
            <p:extLst>
              <p:ext uri="{D42A27DB-BD31-4B8C-83A1-F6EECF244321}">
                <p14:modId xmlns:p14="http://schemas.microsoft.com/office/powerpoint/2010/main" val="2165204807"/>
              </p:ext>
            </p:extLst>
          </p:nvPr>
        </p:nvGraphicFramePr>
        <p:xfrm>
          <a:off x="1331640" y="2060848"/>
          <a:ext cx="2593832" cy="788665"/>
        </p:xfrm>
        <a:graphic>
          <a:graphicData uri="http://schemas.openxmlformats.org/presentationml/2006/ole">
            <mc:AlternateContent xmlns:mc="http://schemas.openxmlformats.org/markup-compatibility/2006">
              <mc:Choice xmlns:v="urn:schemas-microsoft-com:vml" Requires="v">
                <p:oleObj spid="_x0000_s2087" name="Ecuación" r:id="rId3" imgW="1409088" imgH="431613" progId="Equation.3">
                  <p:embed/>
                </p:oleObj>
              </mc:Choice>
              <mc:Fallback>
                <p:oleObj name="Ecuación" r:id="rId3" imgW="1409088" imgH="431613"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2060848"/>
                        <a:ext cx="2593832" cy="788665"/>
                      </a:xfrm>
                      <a:prstGeom prst="rect">
                        <a:avLst/>
                      </a:prstGeom>
                      <a:noFill/>
                    </p:spPr>
                  </p:pic>
                </p:oleObj>
              </mc:Fallback>
            </mc:AlternateContent>
          </a:graphicData>
        </a:graphic>
      </p:graphicFrame>
      <p:sp>
        <p:nvSpPr>
          <p:cNvPr id="5" name="CuadroTexto 4"/>
          <p:cNvSpPr txBox="1"/>
          <p:nvPr/>
        </p:nvSpPr>
        <p:spPr>
          <a:xfrm>
            <a:off x="971600" y="1556792"/>
            <a:ext cx="2359044" cy="369332"/>
          </a:xfrm>
          <a:prstGeom prst="rect">
            <a:avLst/>
          </a:prstGeom>
          <a:noFill/>
        </p:spPr>
        <p:txBody>
          <a:bodyPr wrap="none" rtlCol="0">
            <a:spAutoFit/>
          </a:bodyPr>
          <a:lstStyle/>
          <a:p>
            <a:r>
              <a:rPr lang="es-MX" dirty="0" err="1" smtClean="0"/>
              <a:t>Rubey</a:t>
            </a:r>
            <a:r>
              <a:rPr lang="es-MX" dirty="0" smtClean="0"/>
              <a:t> (1933) propuso</a:t>
            </a:r>
            <a:endParaRPr lang="es-MX" dirty="0"/>
          </a:p>
        </p:txBody>
      </p:sp>
      <p:sp>
        <p:nvSpPr>
          <p:cNvPr id="8" name="Rectangle 6"/>
          <p:cNvSpPr>
            <a:spLocks noChangeArrowheads="1"/>
          </p:cNvSpPr>
          <p:nvPr/>
        </p:nvSpPr>
        <p:spPr bwMode="auto">
          <a:xfrm flipV="1">
            <a:off x="990237" y="3936477"/>
            <a:ext cx="1046998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9" name="Objeto 8"/>
          <p:cNvGraphicFramePr>
            <a:graphicFrameLocks noChangeAspect="1"/>
          </p:cNvGraphicFramePr>
          <p:nvPr>
            <p:extLst>
              <p:ext uri="{D42A27DB-BD31-4B8C-83A1-F6EECF244321}">
                <p14:modId xmlns:p14="http://schemas.microsoft.com/office/powerpoint/2010/main" val="432749569"/>
              </p:ext>
            </p:extLst>
          </p:nvPr>
        </p:nvGraphicFramePr>
        <p:xfrm>
          <a:off x="990237" y="3501008"/>
          <a:ext cx="3992066" cy="921246"/>
        </p:xfrm>
        <a:graphic>
          <a:graphicData uri="http://schemas.openxmlformats.org/presentationml/2006/ole">
            <mc:AlternateContent xmlns:mc="http://schemas.openxmlformats.org/markup-compatibility/2006">
              <mc:Choice xmlns:v="urn:schemas-microsoft-com:vml" Requires="v">
                <p:oleObj spid="_x0000_s2088" name="Ecuación" r:id="rId5" imgW="2108200" imgH="482600" progId="Equation.3">
                  <p:embed/>
                </p:oleObj>
              </mc:Choice>
              <mc:Fallback>
                <p:oleObj name="Ecuación" r:id="rId5" imgW="2108200" imgH="4826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237" y="3501008"/>
                        <a:ext cx="3992066" cy="921246"/>
                      </a:xfrm>
                      <a:prstGeom prst="rect">
                        <a:avLst/>
                      </a:prstGeom>
                      <a:noFill/>
                    </p:spPr>
                  </p:pic>
                </p:oleObj>
              </mc:Fallback>
            </mc:AlternateContent>
          </a:graphicData>
        </a:graphic>
      </p:graphicFrame>
      <p:sp>
        <p:nvSpPr>
          <p:cNvPr id="10" name="CuadroTexto 9"/>
          <p:cNvSpPr txBox="1"/>
          <p:nvPr/>
        </p:nvSpPr>
        <p:spPr>
          <a:xfrm>
            <a:off x="1115616" y="3068960"/>
            <a:ext cx="2699137" cy="369332"/>
          </a:xfrm>
          <a:prstGeom prst="rect">
            <a:avLst/>
          </a:prstGeom>
          <a:noFill/>
        </p:spPr>
        <p:txBody>
          <a:bodyPr wrap="none" rtlCol="0">
            <a:spAutoFit/>
          </a:bodyPr>
          <a:lstStyle/>
          <a:p>
            <a:r>
              <a:rPr lang="es-MX" dirty="0" smtClean="0"/>
              <a:t>De la cual se deduce que </a:t>
            </a:r>
            <a:endParaRPr lang="es-MX" dirty="0"/>
          </a:p>
        </p:txBody>
      </p:sp>
      <p:sp>
        <p:nvSpPr>
          <p:cNvPr id="11" name="Rectangle 8"/>
          <p:cNvSpPr>
            <a:spLocks noChangeArrowheads="1"/>
          </p:cNvSpPr>
          <p:nvPr/>
        </p:nvSpPr>
        <p:spPr bwMode="auto">
          <a:xfrm>
            <a:off x="6911752" y="112075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Objeto 11"/>
          <p:cNvGraphicFramePr>
            <a:graphicFrameLocks noChangeAspect="1"/>
          </p:cNvGraphicFramePr>
          <p:nvPr>
            <p:extLst>
              <p:ext uri="{D42A27DB-BD31-4B8C-83A1-F6EECF244321}">
                <p14:modId xmlns:p14="http://schemas.microsoft.com/office/powerpoint/2010/main" val="1111708300"/>
              </p:ext>
            </p:extLst>
          </p:nvPr>
        </p:nvGraphicFramePr>
        <p:xfrm>
          <a:off x="899556" y="5253350"/>
          <a:ext cx="2509804" cy="684492"/>
        </p:xfrm>
        <a:graphic>
          <a:graphicData uri="http://schemas.openxmlformats.org/presentationml/2006/ole">
            <mc:AlternateContent xmlns:mc="http://schemas.openxmlformats.org/markup-compatibility/2006">
              <mc:Choice xmlns:v="urn:schemas-microsoft-com:vml" Requires="v">
                <p:oleObj spid="_x0000_s2089" name="Ecuación" r:id="rId7" imgW="939392" imgH="253890" progId="Equation.3">
                  <p:embed/>
                </p:oleObj>
              </mc:Choice>
              <mc:Fallback>
                <p:oleObj name="Ecuación" r:id="rId7" imgW="939392" imgH="25389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9556" y="5253350"/>
                        <a:ext cx="2509804" cy="684492"/>
                      </a:xfrm>
                      <a:prstGeom prst="rect">
                        <a:avLst/>
                      </a:prstGeom>
                      <a:noFill/>
                    </p:spPr>
                  </p:pic>
                </p:oleObj>
              </mc:Fallback>
            </mc:AlternateContent>
          </a:graphicData>
        </a:graphic>
      </p:graphicFrame>
      <p:sp>
        <p:nvSpPr>
          <p:cNvPr id="13" name="CuadroTexto 12"/>
          <p:cNvSpPr txBox="1"/>
          <p:nvPr/>
        </p:nvSpPr>
        <p:spPr>
          <a:xfrm>
            <a:off x="899592" y="4653136"/>
            <a:ext cx="1335879" cy="369332"/>
          </a:xfrm>
          <a:prstGeom prst="rect">
            <a:avLst/>
          </a:prstGeom>
          <a:noFill/>
        </p:spPr>
        <p:txBody>
          <a:bodyPr wrap="none" rtlCol="0">
            <a:spAutoFit/>
          </a:bodyPr>
          <a:lstStyle/>
          <a:p>
            <a:r>
              <a:rPr lang="es-MX" dirty="0" err="1" smtClean="0"/>
              <a:t>Yalin</a:t>
            </a:r>
            <a:r>
              <a:rPr lang="es-MX" dirty="0" smtClean="0"/>
              <a:t> (1971)</a:t>
            </a:r>
            <a:endParaRPr lang="es-MX" dirty="0"/>
          </a:p>
        </p:txBody>
      </p:sp>
      <p:sp>
        <p:nvSpPr>
          <p:cNvPr id="14" name="Rectangle 10"/>
          <p:cNvSpPr>
            <a:spLocks noChangeArrowheads="1"/>
          </p:cNvSpPr>
          <p:nvPr/>
        </p:nvSpPr>
        <p:spPr bwMode="auto">
          <a:xfrm>
            <a:off x="5580112" y="5526889"/>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Objeto 14"/>
          <p:cNvGraphicFramePr>
            <a:graphicFrameLocks noChangeAspect="1"/>
          </p:cNvGraphicFramePr>
          <p:nvPr>
            <p:extLst>
              <p:ext uri="{D42A27DB-BD31-4B8C-83A1-F6EECF244321}">
                <p14:modId xmlns:p14="http://schemas.microsoft.com/office/powerpoint/2010/main" val="3696480746"/>
              </p:ext>
            </p:extLst>
          </p:nvPr>
        </p:nvGraphicFramePr>
        <p:xfrm>
          <a:off x="4948059" y="5253350"/>
          <a:ext cx="3383036" cy="824615"/>
        </p:xfrm>
        <a:graphic>
          <a:graphicData uri="http://schemas.openxmlformats.org/presentationml/2006/ole">
            <mc:AlternateContent xmlns:mc="http://schemas.openxmlformats.org/markup-compatibility/2006">
              <mc:Choice xmlns:v="urn:schemas-microsoft-com:vml" Requires="v">
                <p:oleObj spid="_x0000_s2090" name="Ecuación" r:id="rId9" imgW="1524000" imgH="368300" progId="Equation.3">
                  <p:embed/>
                </p:oleObj>
              </mc:Choice>
              <mc:Fallback>
                <p:oleObj name="Ecuación" r:id="rId9" imgW="1524000" imgH="36830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48059" y="5253350"/>
                        <a:ext cx="3383036" cy="824615"/>
                      </a:xfrm>
                      <a:prstGeom prst="rect">
                        <a:avLst/>
                      </a:prstGeom>
                      <a:noFill/>
                    </p:spPr>
                  </p:pic>
                </p:oleObj>
              </mc:Fallback>
            </mc:AlternateContent>
          </a:graphicData>
        </a:graphic>
      </p:graphicFrame>
      <p:sp>
        <p:nvSpPr>
          <p:cNvPr id="16" name="CuadroTexto 15"/>
          <p:cNvSpPr txBox="1"/>
          <p:nvPr/>
        </p:nvSpPr>
        <p:spPr>
          <a:xfrm>
            <a:off x="3409360" y="4768577"/>
            <a:ext cx="1982594" cy="369332"/>
          </a:xfrm>
          <a:prstGeom prst="rect">
            <a:avLst/>
          </a:prstGeom>
          <a:noFill/>
        </p:spPr>
        <p:txBody>
          <a:bodyPr wrap="none" rtlCol="0">
            <a:spAutoFit/>
          </a:bodyPr>
          <a:lstStyle/>
          <a:p>
            <a:r>
              <a:rPr lang="es-MX" dirty="0" smtClean="0"/>
              <a:t>Valida para </a:t>
            </a:r>
            <a:r>
              <a:rPr lang="es-MX" dirty="0" err="1" smtClean="0"/>
              <a:t>Rep</a:t>
            </a:r>
            <a:r>
              <a:rPr lang="es-MX" dirty="0" smtClean="0"/>
              <a:t>&lt;1</a:t>
            </a:r>
            <a:endParaRPr lang="es-MX" dirty="0"/>
          </a:p>
        </p:txBody>
      </p:sp>
      <p:sp>
        <p:nvSpPr>
          <p:cNvPr id="17" name="CuadroTexto 16"/>
          <p:cNvSpPr txBox="1"/>
          <p:nvPr/>
        </p:nvSpPr>
        <p:spPr>
          <a:xfrm>
            <a:off x="5391954" y="1741458"/>
            <a:ext cx="3216073" cy="369332"/>
          </a:xfrm>
          <a:prstGeom prst="rect">
            <a:avLst/>
          </a:prstGeom>
          <a:noFill/>
        </p:spPr>
        <p:txBody>
          <a:bodyPr wrap="none" rtlCol="0">
            <a:spAutoFit/>
          </a:bodyPr>
          <a:lstStyle/>
          <a:p>
            <a:r>
              <a:rPr lang="es-MX" dirty="0" smtClean="0"/>
              <a:t>Valida para arenas de D&lt;1 mm</a:t>
            </a: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Ahrens</a:t>
            </a:r>
            <a:r>
              <a:rPr lang="es-MX" dirty="0" smtClean="0"/>
              <a:t> (2000)</a:t>
            </a:r>
            <a:endParaRPr lang="es-MX" dirty="0"/>
          </a:p>
        </p:txBody>
      </p:sp>
      <p:sp>
        <p:nvSpPr>
          <p:cNvPr id="4" name="Rectangle 2"/>
          <p:cNvSpPr>
            <a:spLocks noChangeArrowheads="1"/>
          </p:cNvSpPr>
          <p:nvPr/>
        </p:nvSpPr>
        <p:spPr bwMode="auto">
          <a:xfrm>
            <a:off x="124145" y="4892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ext uri="{D42A27DB-BD31-4B8C-83A1-F6EECF244321}">
                <p14:modId xmlns:p14="http://schemas.microsoft.com/office/powerpoint/2010/main" val="4270192289"/>
              </p:ext>
            </p:extLst>
          </p:nvPr>
        </p:nvGraphicFramePr>
        <p:xfrm>
          <a:off x="1259632" y="1700808"/>
          <a:ext cx="4031705" cy="761231"/>
        </p:xfrm>
        <a:graphic>
          <a:graphicData uri="http://schemas.openxmlformats.org/presentationml/2006/ole">
            <mc:AlternateContent xmlns:mc="http://schemas.openxmlformats.org/markup-compatibility/2006">
              <mc:Choice xmlns:v="urn:schemas-microsoft-com:vml" Requires="v">
                <p:oleObj spid="_x0000_s4126" name="Ecuación" r:id="rId3" imgW="1358310" imgH="253890" progId="Equation.3">
                  <p:embed/>
                </p:oleObj>
              </mc:Choice>
              <mc:Fallback>
                <p:oleObj name="Ecuación" r:id="rId3" imgW="1358310" imgH="25389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700808"/>
                        <a:ext cx="4031705" cy="761231"/>
                      </a:xfrm>
                      <a:prstGeom prst="rect">
                        <a:avLst/>
                      </a:prstGeom>
                      <a:noFill/>
                    </p:spPr>
                  </p:pic>
                </p:oleObj>
              </mc:Fallback>
            </mc:AlternateContent>
          </a:graphicData>
        </a:graphic>
      </p:graphicFrame>
      <p:sp>
        <p:nvSpPr>
          <p:cNvPr id="6" name="Rectangle 4"/>
          <p:cNvSpPr>
            <a:spLocks noChangeArrowheads="1"/>
          </p:cNvSpPr>
          <p:nvPr/>
        </p:nvSpPr>
        <p:spPr bwMode="auto">
          <a:xfrm flipV="1">
            <a:off x="1691679" y="2996951"/>
            <a:ext cx="1061029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1884961812"/>
              </p:ext>
            </p:extLst>
          </p:nvPr>
        </p:nvGraphicFramePr>
        <p:xfrm>
          <a:off x="2123308" y="3042670"/>
          <a:ext cx="2944197" cy="1136597"/>
        </p:xfrm>
        <a:graphic>
          <a:graphicData uri="http://schemas.openxmlformats.org/presentationml/2006/ole">
            <mc:AlternateContent xmlns:mc="http://schemas.openxmlformats.org/markup-compatibility/2006">
              <mc:Choice xmlns:v="urn:schemas-microsoft-com:vml" Requires="v">
                <p:oleObj spid="_x0000_s4127" name="Ecuación" r:id="rId5" imgW="2044700" imgH="787400" progId="Equation.3">
                  <p:embed/>
                </p:oleObj>
              </mc:Choice>
              <mc:Fallback>
                <p:oleObj name="Ecuación" r:id="rId5" imgW="2044700" imgH="7874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3308" y="3042670"/>
                        <a:ext cx="2944197" cy="1136597"/>
                      </a:xfrm>
                      <a:prstGeom prst="rect">
                        <a:avLst/>
                      </a:prstGeom>
                      <a:noFill/>
                    </p:spPr>
                  </p:pic>
                </p:oleObj>
              </mc:Fallback>
            </mc:AlternateContent>
          </a:graphicData>
        </a:graphic>
      </p:graphicFrame>
      <p:sp>
        <p:nvSpPr>
          <p:cNvPr id="8" name="CuadroTexto 7"/>
          <p:cNvSpPr txBox="1"/>
          <p:nvPr/>
        </p:nvSpPr>
        <p:spPr>
          <a:xfrm>
            <a:off x="1115616" y="2636912"/>
            <a:ext cx="800219" cy="369332"/>
          </a:xfrm>
          <a:prstGeom prst="rect">
            <a:avLst/>
          </a:prstGeom>
          <a:noFill/>
        </p:spPr>
        <p:txBody>
          <a:bodyPr wrap="none" rtlCol="0">
            <a:spAutoFit/>
          </a:bodyPr>
          <a:lstStyle/>
          <a:p>
            <a:r>
              <a:rPr lang="es-MX" dirty="0" smtClean="0"/>
              <a:t>donde</a:t>
            </a:r>
            <a:endParaRPr lang="es-MX" dirty="0"/>
          </a:p>
        </p:txBody>
      </p:sp>
      <p:sp>
        <p:nvSpPr>
          <p:cNvPr id="9" name="Rectangle 8"/>
          <p:cNvSpPr>
            <a:spLocks noChangeArrowheads="1"/>
          </p:cNvSpPr>
          <p:nvPr/>
        </p:nvSpPr>
        <p:spPr bwMode="auto">
          <a:xfrm flipV="1">
            <a:off x="2084295" y="4969740"/>
            <a:ext cx="1341130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0" name="Objeto 9"/>
          <p:cNvGraphicFramePr>
            <a:graphicFrameLocks noChangeAspect="1"/>
          </p:cNvGraphicFramePr>
          <p:nvPr>
            <p:extLst>
              <p:ext uri="{D42A27DB-BD31-4B8C-83A1-F6EECF244321}">
                <p14:modId xmlns:p14="http://schemas.microsoft.com/office/powerpoint/2010/main" val="1998243841"/>
              </p:ext>
            </p:extLst>
          </p:nvPr>
        </p:nvGraphicFramePr>
        <p:xfrm>
          <a:off x="1882299" y="4673167"/>
          <a:ext cx="5966420" cy="799329"/>
        </p:xfrm>
        <a:graphic>
          <a:graphicData uri="http://schemas.openxmlformats.org/presentationml/2006/ole">
            <mc:AlternateContent xmlns:mc="http://schemas.openxmlformats.org/markup-compatibility/2006">
              <mc:Choice xmlns:v="urn:schemas-microsoft-com:vml" Requires="v">
                <p:oleObj spid="_x0000_s4128" name="Ecuación" r:id="rId7" imgW="1993035" imgH="266584" progId="Equation.3">
                  <p:embed/>
                </p:oleObj>
              </mc:Choice>
              <mc:Fallback>
                <p:oleObj name="Ecuación" r:id="rId7" imgW="1993035" imgH="266584"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82299" y="4673167"/>
                        <a:ext cx="5966420" cy="799329"/>
                      </a:xfrm>
                      <a:prstGeom prst="rect">
                        <a:avLst/>
                      </a:prstGeom>
                      <a:noFill/>
                    </p:spPr>
                  </p:pic>
                </p:oleObj>
              </mc:Fallback>
            </mc:AlternateContent>
          </a:graphicData>
        </a:graphic>
      </p:graphicFrame>
    </p:spTree>
    <p:extLst>
      <p:ext uri="{BB962C8B-B14F-4D97-AF65-F5344CB8AC3E}">
        <p14:creationId xmlns:p14="http://schemas.microsoft.com/office/powerpoint/2010/main" val="2413008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dirty="0" err="1" smtClean="0"/>
              <a:t>She</a:t>
            </a:r>
            <a:r>
              <a:rPr lang="es-MX" sz="2400" dirty="0" smtClean="0"/>
              <a:t> et al (2005)</a:t>
            </a:r>
            <a:endParaRPr lang="es-MX" sz="2400" dirty="0"/>
          </a:p>
        </p:txBody>
      </p:sp>
      <p:sp>
        <p:nvSpPr>
          <p:cNvPr id="4" name="Rectangle 2"/>
          <p:cNvSpPr>
            <a:spLocks noChangeArrowheads="1"/>
          </p:cNvSpPr>
          <p:nvPr/>
        </p:nvSpPr>
        <p:spPr bwMode="auto">
          <a:xfrm flipV="1">
            <a:off x="1331639" y="1916831"/>
            <a:ext cx="122454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ext uri="{D42A27DB-BD31-4B8C-83A1-F6EECF244321}">
                <p14:modId xmlns:p14="http://schemas.microsoft.com/office/powerpoint/2010/main" val="3153158003"/>
              </p:ext>
            </p:extLst>
          </p:nvPr>
        </p:nvGraphicFramePr>
        <p:xfrm>
          <a:off x="1691680" y="1772816"/>
          <a:ext cx="4512352" cy="799331"/>
        </p:xfrm>
        <a:graphic>
          <a:graphicData uri="http://schemas.openxmlformats.org/presentationml/2006/ole">
            <mc:AlternateContent xmlns:mc="http://schemas.openxmlformats.org/markup-compatibility/2006">
              <mc:Choice xmlns:v="urn:schemas-microsoft-com:vml" Requires="v">
                <p:oleObj spid="_x0000_s5184" name="Ecuación" r:id="rId3" imgW="1663700" imgH="292100" progId="Equation.3">
                  <p:embed/>
                </p:oleObj>
              </mc:Choice>
              <mc:Fallback>
                <p:oleObj name="Ecuación" r:id="rId3" imgW="1663700" imgH="2921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1772816"/>
                        <a:ext cx="4512352" cy="799331"/>
                      </a:xfrm>
                      <a:prstGeom prst="rect">
                        <a:avLst/>
                      </a:prstGeom>
                      <a:noFill/>
                    </p:spPr>
                  </p:pic>
                </p:oleObj>
              </mc:Fallback>
            </mc:AlternateContent>
          </a:graphicData>
        </a:graphic>
      </p:graphicFrame>
      <p:sp>
        <p:nvSpPr>
          <p:cNvPr id="6" name="CuadroTexto 5"/>
          <p:cNvSpPr txBox="1"/>
          <p:nvPr/>
        </p:nvSpPr>
        <p:spPr>
          <a:xfrm>
            <a:off x="683568" y="1295400"/>
            <a:ext cx="4559710" cy="369332"/>
          </a:xfrm>
          <a:prstGeom prst="rect">
            <a:avLst/>
          </a:prstGeom>
          <a:noFill/>
        </p:spPr>
        <p:txBody>
          <a:bodyPr wrap="none" rtlCol="0">
            <a:spAutoFit/>
          </a:bodyPr>
          <a:lstStyle/>
          <a:p>
            <a:r>
              <a:rPr lang="es-MX" dirty="0" smtClean="0"/>
              <a:t>Para arenas y antracitas  con 1.65 &lt; </a:t>
            </a:r>
            <a:r>
              <a:rPr lang="el-GR" dirty="0" smtClean="0"/>
              <a:t>ρ</a:t>
            </a:r>
            <a:r>
              <a:rPr lang="es-MX" dirty="0" smtClean="0"/>
              <a:t> &lt;2.65</a:t>
            </a:r>
            <a:endParaRPr lang="es-MX" dirty="0"/>
          </a:p>
        </p:txBody>
      </p:sp>
      <p:graphicFrame>
        <p:nvGraphicFramePr>
          <p:cNvPr id="7" name="Objeto 6"/>
          <p:cNvGraphicFramePr>
            <a:graphicFrameLocks noChangeAspect="1"/>
          </p:cNvGraphicFramePr>
          <p:nvPr>
            <p:extLst>
              <p:ext uri="{D42A27DB-BD31-4B8C-83A1-F6EECF244321}">
                <p14:modId xmlns:p14="http://schemas.microsoft.com/office/powerpoint/2010/main" val="3393017717"/>
              </p:ext>
            </p:extLst>
          </p:nvPr>
        </p:nvGraphicFramePr>
        <p:xfrm>
          <a:off x="7092280" y="1976524"/>
          <a:ext cx="495300" cy="238125"/>
        </p:xfrm>
        <a:graphic>
          <a:graphicData uri="http://schemas.openxmlformats.org/presentationml/2006/ole">
            <mc:AlternateContent xmlns:mc="http://schemas.openxmlformats.org/markup-compatibility/2006">
              <mc:Choice xmlns:v="urn:schemas-microsoft-com:vml" Requires="v">
                <p:oleObj spid="_x0000_s5185" name="Ecuación" r:id="rId5" imgW="495085" imgH="241195" progId="Equation.3">
                  <p:embed/>
                </p:oleObj>
              </mc:Choice>
              <mc:Fallback>
                <p:oleObj name="Ecuación" r:id="rId5" imgW="495085" imgH="241195"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92280" y="1976524"/>
                        <a:ext cx="495300" cy="238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1979290704"/>
              </p:ext>
            </p:extLst>
          </p:nvPr>
        </p:nvGraphicFramePr>
        <p:xfrm>
          <a:off x="7092280" y="2214649"/>
          <a:ext cx="638175" cy="238125"/>
        </p:xfrm>
        <a:graphic>
          <a:graphicData uri="http://schemas.openxmlformats.org/presentationml/2006/ole">
            <mc:AlternateContent xmlns:mc="http://schemas.openxmlformats.org/markup-compatibility/2006">
              <mc:Choice xmlns:v="urn:schemas-microsoft-com:vml" Requires="v">
                <p:oleObj spid="_x0000_s5186" name="Ecuación" r:id="rId7" imgW="634725" imgH="241195" progId="Equation.3">
                  <p:embed/>
                </p:oleObj>
              </mc:Choice>
              <mc:Fallback>
                <p:oleObj name="Ecuación" r:id="rId7" imgW="634725" imgH="241195" progId="Equation.3">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92280" y="2214649"/>
                        <a:ext cx="638175" cy="238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5"/>
          <p:cNvSpPr>
            <a:spLocks noChangeArrowheads="1"/>
          </p:cNvSpPr>
          <p:nvPr/>
        </p:nvSpPr>
        <p:spPr bwMode="auto">
          <a:xfrm>
            <a:off x="7092280" y="197652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Rectangle 6"/>
          <p:cNvSpPr>
            <a:spLocks noChangeArrowheads="1"/>
          </p:cNvSpPr>
          <p:nvPr/>
        </p:nvSpPr>
        <p:spPr bwMode="auto">
          <a:xfrm>
            <a:off x="7092280" y="2214649"/>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 es decir para </a:t>
            </a:r>
            <a:endParaRPr kumimoji="0" lang="es-ES" altLang="es-MX" sz="1800" b="0" i="0" u="none" strike="noStrike" cap="none" normalizeH="0" baseline="0" smtClean="0">
              <a:ln>
                <a:noFill/>
              </a:ln>
              <a:solidFill>
                <a:schemeClr val="tx1"/>
              </a:solidFill>
              <a:effectLst/>
              <a:latin typeface="Arial" panose="020B0604020202020204" pitchFamily="34" charset="0"/>
            </a:endParaRPr>
          </a:p>
        </p:txBody>
      </p:sp>
      <p:sp>
        <p:nvSpPr>
          <p:cNvPr id="11" name="CuadroTexto 10"/>
          <p:cNvSpPr txBox="1"/>
          <p:nvPr/>
        </p:nvSpPr>
        <p:spPr>
          <a:xfrm>
            <a:off x="6948264" y="1664732"/>
            <a:ext cx="1332544" cy="369332"/>
          </a:xfrm>
          <a:prstGeom prst="rect">
            <a:avLst/>
          </a:prstGeom>
          <a:noFill/>
        </p:spPr>
        <p:txBody>
          <a:bodyPr wrap="none" rtlCol="0">
            <a:spAutoFit/>
          </a:bodyPr>
          <a:lstStyle/>
          <a:p>
            <a:r>
              <a:rPr lang="es-MX" dirty="0" smtClean="0"/>
              <a:t>Valida para </a:t>
            </a:r>
            <a:endParaRPr lang="es-MX" dirty="0"/>
          </a:p>
        </p:txBody>
      </p:sp>
      <p:sp>
        <p:nvSpPr>
          <p:cNvPr id="12" name="Rectangle 8"/>
          <p:cNvSpPr>
            <a:spLocks noChangeArrowheads="1"/>
          </p:cNvSpPr>
          <p:nvPr/>
        </p:nvSpPr>
        <p:spPr bwMode="auto">
          <a:xfrm flipV="1">
            <a:off x="8864169" y="8517063"/>
            <a:ext cx="4722821" cy="119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3" name="Objeto 12"/>
          <p:cNvGraphicFramePr>
            <a:graphicFrameLocks noChangeAspect="1"/>
          </p:cNvGraphicFramePr>
          <p:nvPr>
            <p:extLst>
              <p:ext uri="{D42A27DB-BD31-4B8C-83A1-F6EECF244321}">
                <p14:modId xmlns:p14="http://schemas.microsoft.com/office/powerpoint/2010/main" val="130378531"/>
              </p:ext>
            </p:extLst>
          </p:nvPr>
        </p:nvGraphicFramePr>
        <p:xfrm>
          <a:off x="1547664" y="3933056"/>
          <a:ext cx="4500855" cy="746373"/>
        </p:xfrm>
        <a:graphic>
          <a:graphicData uri="http://schemas.openxmlformats.org/presentationml/2006/ole">
            <mc:AlternateContent xmlns:mc="http://schemas.openxmlformats.org/markup-compatibility/2006">
              <mc:Choice xmlns:v="urn:schemas-microsoft-com:vml" Requires="v">
                <p:oleObj spid="_x0000_s5187" name="Ecuación" r:id="rId9" imgW="1891479" imgH="317362" progId="Equation.3">
                  <p:embed/>
                </p:oleObj>
              </mc:Choice>
              <mc:Fallback>
                <p:oleObj name="Ecuación" r:id="rId9" imgW="1891479" imgH="317362"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47664" y="3933056"/>
                        <a:ext cx="4500855" cy="746373"/>
                      </a:xfrm>
                      <a:prstGeom prst="rect">
                        <a:avLst/>
                      </a:prstGeom>
                      <a:noFill/>
                    </p:spPr>
                  </p:pic>
                </p:oleObj>
              </mc:Fallback>
            </mc:AlternateContent>
          </a:graphicData>
        </a:graphic>
      </p:graphicFrame>
      <p:sp>
        <p:nvSpPr>
          <p:cNvPr id="14" name="Rectangle 10"/>
          <p:cNvSpPr>
            <a:spLocks noChangeArrowheads="1"/>
          </p:cNvSpPr>
          <p:nvPr/>
        </p:nvSpPr>
        <p:spPr bwMode="auto">
          <a:xfrm>
            <a:off x="7316506" y="3914134"/>
            <a:ext cx="286964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de </a:t>
            </a:r>
            <a:endParaRPr kumimoji="0" lang="es-ES" altLang="es-MX" sz="1800" b="0" i="0" u="none" strike="noStrike" cap="none" normalizeH="0" baseline="0" smtClean="0">
              <a:ln>
                <a:noFill/>
              </a:ln>
              <a:solidFill>
                <a:schemeClr val="tx1"/>
              </a:solidFill>
              <a:effectLst/>
              <a:latin typeface="Arial" panose="020B0604020202020204" pitchFamily="34" charset="0"/>
            </a:endParaRPr>
          </a:p>
        </p:txBody>
      </p:sp>
      <p:graphicFrame>
        <p:nvGraphicFramePr>
          <p:cNvPr id="15" name="Objeto 14"/>
          <p:cNvGraphicFramePr>
            <a:graphicFrameLocks noChangeAspect="1"/>
          </p:cNvGraphicFramePr>
          <p:nvPr>
            <p:extLst>
              <p:ext uri="{D42A27DB-BD31-4B8C-83A1-F6EECF244321}">
                <p14:modId xmlns:p14="http://schemas.microsoft.com/office/powerpoint/2010/main" val="365553691"/>
              </p:ext>
            </p:extLst>
          </p:nvPr>
        </p:nvGraphicFramePr>
        <p:xfrm>
          <a:off x="7316505" y="3861048"/>
          <a:ext cx="1291031" cy="620688"/>
        </p:xfrm>
        <a:graphic>
          <a:graphicData uri="http://schemas.openxmlformats.org/presentationml/2006/ole">
            <mc:AlternateContent xmlns:mc="http://schemas.openxmlformats.org/markup-compatibility/2006">
              <mc:Choice xmlns:v="urn:schemas-microsoft-com:vml" Requires="v">
                <p:oleObj spid="_x0000_s5188" name="Ecuación" r:id="rId11" imgW="495085" imgH="241195" progId="Equation.3">
                  <p:embed/>
                </p:oleObj>
              </mc:Choice>
              <mc:Fallback>
                <p:oleObj name="Ecuación" r:id="rId11" imgW="495085" imgH="241195"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16505" y="3861048"/>
                        <a:ext cx="1291031" cy="620688"/>
                      </a:xfrm>
                      <a:prstGeom prst="rect">
                        <a:avLst/>
                      </a:prstGeom>
                      <a:noFill/>
                    </p:spPr>
                  </p:pic>
                </p:oleObj>
              </mc:Fallback>
            </mc:AlternateContent>
          </a:graphicData>
        </a:graphic>
      </p:graphicFrame>
      <p:sp>
        <p:nvSpPr>
          <p:cNvPr id="16" name="Rectangle 12"/>
          <p:cNvSpPr>
            <a:spLocks noChangeArrowheads="1"/>
          </p:cNvSpPr>
          <p:nvPr/>
        </p:nvSpPr>
        <p:spPr bwMode="auto">
          <a:xfrm flipV="1">
            <a:off x="2012166" y="3056221"/>
            <a:ext cx="11725666" cy="58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7" name="Objeto 16"/>
          <p:cNvGraphicFramePr>
            <a:graphicFrameLocks noChangeAspect="1"/>
          </p:cNvGraphicFramePr>
          <p:nvPr>
            <p:extLst>
              <p:ext uri="{D42A27DB-BD31-4B8C-83A1-F6EECF244321}">
                <p14:modId xmlns:p14="http://schemas.microsoft.com/office/powerpoint/2010/main" val="2570971170"/>
              </p:ext>
            </p:extLst>
          </p:nvPr>
        </p:nvGraphicFramePr>
        <p:xfrm>
          <a:off x="1254271" y="2824246"/>
          <a:ext cx="5239440" cy="676761"/>
        </p:xfrm>
        <a:graphic>
          <a:graphicData uri="http://schemas.openxmlformats.org/presentationml/2006/ole">
            <mc:AlternateContent xmlns:mc="http://schemas.openxmlformats.org/markup-compatibility/2006">
              <mc:Choice xmlns:v="urn:schemas-microsoft-com:vml" Requires="v">
                <p:oleObj spid="_x0000_s5189" name="Ecuación" r:id="rId13" imgW="2286000" imgH="292100" progId="Equation.3">
                  <p:embed/>
                </p:oleObj>
              </mc:Choice>
              <mc:Fallback>
                <p:oleObj name="Ecuación" r:id="rId13" imgW="2286000" imgH="292100" progId="Equation.3">
                  <p:embed/>
                  <p:pic>
                    <p:nvPicPr>
                      <p:cNvPr id="0"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54271" y="2824246"/>
                        <a:ext cx="5239440" cy="676761"/>
                      </a:xfrm>
                      <a:prstGeom prst="rect">
                        <a:avLst/>
                      </a:prstGeom>
                      <a:noFill/>
                    </p:spPr>
                  </p:pic>
                </p:oleObj>
              </mc:Fallback>
            </mc:AlternateContent>
          </a:graphicData>
        </a:graphic>
      </p:graphicFrame>
      <p:sp>
        <p:nvSpPr>
          <p:cNvPr id="18" name="Rectangle 14"/>
          <p:cNvSpPr>
            <a:spLocks noChangeArrowheads="1"/>
          </p:cNvSpPr>
          <p:nvPr/>
        </p:nvSpPr>
        <p:spPr bwMode="auto">
          <a:xfrm flipV="1">
            <a:off x="1467361" y="5482607"/>
            <a:ext cx="1616878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19" name="Objeto 18"/>
          <p:cNvGraphicFramePr>
            <a:graphicFrameLocks noChangeAspect="1"/>
          </p:cNvGraphicFramePr>
          <p:nvPr>
            <p:extLst>
              <p:ext uri="{D42A27DB-BD31-4B8C-83A1-F6EECF244321}">
                <p14:modId xmlns:p14="http://schemas.microsoft.com/office/powerpoint/2010/main" val="2064897423"/>
              </p:ext>
            </p:extLst>
          </p:nvPr>
        </p:nvGraphicFramePr>
        <p:xfrm>
          <a:off x="1467361" y="5226496"/>
          <a:ext cx="4581157" cy="589487"/>
        </p:xfrm>
        <a:graphic>
          <a:graphicData uri="http://schemas.openxmlformats.org/presentationml/2006/ole">
            <mc:AlternateContent xmlns:mc="http://schemas.openxmlformats.org/markup-compatibility/2006">
              <mc:Choice xmlns:v="urn:schemas-microsoft-com:vml" Requires="v">
                <p:oleObj spid="_x0000_s5190" name="Ecuación" r:id="rId15" imgW="2590800" imgH="330200" progId="Equation.3">
                  <p:embed/>
                </p:oleObj>
              </mc:Choice>
              <mc:Fallback>
                <p:oleObj name="Ecuación" r:id="rId15" imgW="2590800" imgH="330200" progId="Equation.3">
                  <p:embed/>
                  <p:pic>
                    <p:nvPicPr>
                      <p:cNvPr id="0" name="Object 1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67361" y="5226496"/>
                        <a:ext cx="4581157" cy="589487"/>
                      </a:xfrm>
                      <a:prstGeom prst="rect">
                        <a:avLst/>
                      </a:prstGeom>
                      <a:noFill/>
                    </p:spPr>
                  </p:pic>
                </p:oleObj>
              </mc:Fallback>
            </mc:AlternateContent>
          </a:graphicData>
        </a:graphic>
      </p:graphicFrame>
    </p:spTree>
    <p:extLst>
      <p:ext uri="{BB962C8B-B14F-4D97-AF65-F5344CB8AC3E}">
        <p14:creationId xmlns:p14="http://schemas.microsoft.com/office/powerpoint/2010/main" val="820663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400" smtClean="0"/>
              <a:t>Efecto de un flujo transversal a WS</a:t>
            </a:r>
            <a:endParaRPr lang="es-MX" sz="2400" dirty="0"/>
          </a:p>
        </p:txBody>
      </p:sp>
      <p:sp>
        <p:nvSpPr>
          <p:cNvPr id="4" name="Rectangle 2"/>
          <p:cNvSpPr>
            <a:spLocks noChangeArrowheads="1"/>
          </p:cNvSpPr>
          <p:nvPr/>
        </p:nvSpPr>
        <p:spPr bwMode="auto">
          <a:xfrm>
            <a:off x="304800" y="1162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ext uri="{D42A27DB-BD31-4B8C-83A1-F6EECF244321}">
                <p14:modId xmlns:p14="http://schemas.microsoft.com/office/powerpoint/2010/main" val="1442436522"/>
              </p:ext>
            </p:extLst>
          </p:nvPr>
        </p:nvGraphicFramePr>
        <p:xfrm>
          <a:off x="3779912" y="1866901"/>
          <a:ext cx="3187588" cy="1160643"/>
        </p:xfrm>
        <a:graphic>
          <a:graphicData uri="http://schemas.openxmlformats.org/presentationml/2006/ole">
            <mc:AlternateContent xmlns:mc="http://schemas.openxmlformats.org/markup-compatibility/2006">
              <mc:Choice xmlns:v="urn:schemas-microsoft-com:vml" Requires="v">
                <p:oleObj spid="_x0000_s6177" name="Ecuación" r:id="rId3" imgW="736280" imgH="266584" progId="Equation.3">
                  <p:embed/>
                </p:oleObj>
              </mc:Choice>
              <mc:Fallback>
                <p:oleObj name="Ecuación" r:id="rId3" imgW="736280" imgH="266584"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1866901"/>
                        <a:ext cx="3187588" cy="1160643"/>
                      </a:xfrm>
                      <a:prstGeom prst="rect">
                        <a:avLst/>
                      </a:prstGeom>
                      <a:noFill/>
                    </p:spPr>
                  </p:pic>
                </p:oleObj>
              </mc:Fallback>
            </mc:AlternateContent>
          </a:graphicData>
        </a:graphic>
      </p:graphicFrame>
      <p:sp>
        <p:nvSpPr>
          <p:cNvPr id="7" name="Rectángulo 6"/>
          <p:cNvSpPr/>
          <p:nvPr/>
        </p:nvSpPr>
        <p:spPr>
          <a:xfrm>
            <a:off x="1003345" y="1682235"/>
            <a:ext cx="2452531" cy="369332"/>
          </a:xfrm>
          <a:prstGeom prst="rect">
            <a:avLst/>
          </a:prstGeom>
        </p:spPr>
        <p:txBody>
          <a:bodyPr wrap="none">
            <a:spAutoFit/>
          </a:bodyPr>
          <a:lstStyle/>
          <a:p>
            <a:r>
              <a:rPr lang="es-MX" dirty="0"/>
              <a:t>Salinas y </a:t>
            </a:r>
            <a:r>
              <a:rPr lang="es-MX" dirty="0" err="1"/>
              <a:t>Garcia</a:t>
            </a:r>
            <a:r>
              <a:rPr lang="es-MX" dirty="0"/>
              <a:t> (2011)</a:t>
            </a:r>
          </a:p>
        </p:txBody>
      </p:sp>
      <p:sp>
        <p:nvSpPr>
          <p:cNvPr id="8" name="Rectangle 4"/>
          <p:cNvSpPr>
            <a:spLocks noChangeArrowheads="1"/>
          </p:cNvSpPr>
          <p:nvPr/>
        </p:nvSpPr>
        <p:spPr bwMode="auto">
          <a:xfrm>
            <a:off x="987666" y="32129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0" name="CuadroTexto 9"/>
          <p:cNvSpPr txBox="1"/>
          <p:nvPr/>
        </p:nvSpPr>
        <p:spPr>
          <a:xfrm>
            <a:off x="899592" y="2924944"/>
            <a:ext cx="800219" cy="369332"/>
          </a:xfrm>
          <a:prstGeom prst="rect">
            <a:avLst/>
          </a:prstGeom>
          <a:noFill/>
        </p:spPr>
        <p:txBody>
          <a:bodyPr wrap="none" rtlCol="0">
            <a:spAutoFit/>
          </a:bodyPr>
          <a:lstStyle/>
          <a:p>
            <a:r>
              <a:rPr lang="es-MX" dirty="0" smtClean="0"/>
              <a:t>donde</a:t>
            </a:r>
            <a:endParaRPr lang="es-MX" dirty="0"/>
          </a:p>
        </p:txBody>
      </p:sp>
      <p:sp>
        <p:nvSpPr>
          <p:cNvPr id="11" name="CuadroTexto 10"/>
          <p:cNvSpPr txBox="1"/>
          <p:nvPr/>
        </p:nvSpPr>
        <p:spPr>
          <a:xfrm>
            <a:off x="4283968" y="3501008"/>
            <a:ext cx="3320461" cy="369332"/>
          </a:xfrm>
          <a:prstGeom prst="rect">
            <a:avLst/>
          </a:prstGeom>
          <a:noFill/>
        </p:spPr>
        <p:txBody>
          <a:bodyPr wrap="none" rtlCol="0">
            <a:spAutoFit/>
          </a:bodyPr>
          <a:lstStyle/>
          <a:p>
            <a:r>
              <a:rPr lang="es-MX" dirty="0" smtClean="0"/>
              <a:t>Depende del Reynolds del fluido</a:t>
            </a:r>
            <a:endParaRPr lang="es-MX" dirty="0"/>
          </a:p>
        </p:txBody>
      </p:sp>
      <p:sp>
        <p:nvSpPr>
          <p:cNvPr id="25" name="Rectangle 16"/>
          <p:cNvSpPr>
            <a:spLocks noChangeArrowheads="1"/>
          </p:cNvSpPr>
          <p:nvPr/>
        </p:nvSpPr>
        <p:spPr bwMode="auto">
          <a:xfrm>
            <a:off x="2397125" y="37258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26" name="Imagen 25"/>
          <p:cNvPicPr>
            <a:picLocks noChangeAspect="1"/>
          </p:cNvPicPr>
          <p:nvPr/>
        </p:nvPicPr>
        <p:blipFill>
          <a:blip r:embed="rId5"/>
          <a:stretch>
            <a:fillRect/>
          </a:stretch>
        </p:blipFill>
        <p:spPr>
          <a:xfrm>
            <a:off x="1187624" y="4706983"/>
            <a:ext cx="7143750" cy="1752600"/>
          </a:xfrm>
          <a:prstGeom prst="rect">
            <a:avLst/>
          </a:prstGeom>
        </p:spPr>
      </p:pic>
      <p:sp>
        <p:nvSpPr>
          <p:cNvPr id="27" name="Rectangle 18"/>
          <p:cNvSpPr>
            <a:spLocks noChangeArrowheads="1"/>
          </p:cNvSpPr>
          <p:nvPr/>
        </p:nvSpPr>
        <p:spPr bwMode="auto">
          <a:xfrm flipV="1">
            <a:off x="1444625" y="3427696"/>
            <a:ext cx="17883600" cy="69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28" name="Objeto 27"/>
          <p:cNvGraphicFramePr>
            <a:graphicFrameLocks noChangeAspect="1"/>
          </p:cNvGraphicFramePr>
          <p:nvPr>
            <p:extLst>
              <p:ext uri="{D42A27DB-BD31-4B8C-83A1-F6EECF244321}">
                <p14:modId xmlns:p14="http://schemas.microsoft.com/office/powerpoint/2010/main" val="4111173012"/>
              </p:ext>
            </p:extLst>
          </p:nvPr>
        </p:nvGraphicFramePr>
        <p:xfrm>
          <a:off x="1444624" y="3212976"/>
          <a:ext cx="2280810" cy="889516"/>
        </p:xfrm>
        <a:graphic>
          <a:graphicData uri="http://schemas.openxmlformats.org/presentationml/2006/ole">
            <mc:AlternateContent xmlns:mc="http://schemas.openxmlformats.org/markup-compatibility/2006">
              <mc:Choice xmlns:v="urn:schemas-microsoft-com:vml" Requires="v">
                <p:oleObj spid="_x0000_s6178" name="Ecuación" r:id="rId6" imgW="952087" imgH="368140" progId="Equation.3">
                  <p:embed/>
                </p:oleObj>
              </mc:Choice>
              <mc:Fallback>
                <p:oleObj name="Ecuación" r:id="rId6" imgW="952087" imgH="368140" progId="Equation.3">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4624" y="3212976"/>
                        <a:ext cx="2280810" cy="889516"/>
                      </a:xfrm>
                      <a:prstGeom prst="rect">
                        <a:avLst/>
                      </a:prstGeom>
                      <a:noFill/>
                    </p:spPr>
                  </p:pic>
                </p:oleObj>
              </mc:Fallback>
            </mc:AlternateContent>
          </a:graphicData>
        </a:graphic>
      </p:graphicFrame>
    </p:spTree>
    <p:extLst>
      <p:ext uri="{BB962C8B-B14F-4D97-AF65-F5344CB8AC3E}">
        <p14:creationId xmlns:p14="http://schemas.microsoft.com/office/powerpoint/2010/main" val="1506345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t>Salinas y </a:t>
            </a:r>
            <a:r>
              <a:rPr lang="es-MX" sz="2800" dirty="0" err="1" smtClean="0"/>
              <a:t>garcia</a:t>
            </a:r>
            <a:r>
              <a:rPr lang="es-MX" sz="2800" dirty="0" smtClean="0"/>
              <a:t> (2011)</a:t>
            </a:r>
            <a:endParaRPr lang="es-MX" sz="2800" dirty="0"/>
          </a:p>
        </p:txBody>
      </p:sp>
      <p:sp>
        <p:nvSpPr>
          <p:cNvPr id="4" name="Rectangle 2"/>
          <p:cNvSpPr>
            <a:spLocks noChangeArrowheads="1"/>
          </p:cNvSpPr>
          <p:nvPr/>
        </p:nvSpPr>
        <p:spPr bwMode="auto">
          <a:xfrm flipV="1">
            <a:off x="2627783" y="3068959"/>
            <a:ext cx="190176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ext uri="{D42A27DB-BD31-4B8C-83A1-F6EECF244321}">
                <p14:modId xmlns:p14="http://schemas.microsoft.com/office/powerpoint/2010/main" val="2118303276"/>
              </p:ext>
            </p:extLst>
          </p:nvPr>
        </p:nvGraphicFramePr>
        <p:xfrm>
          <a:off x="2627784" y="2276872"/>
          <a:ext cx="5015415" cy="1401688"/>
        </p:xfrm>
        <a:graphic>
          <a:graphicData uri="http://schemas.openxmlformats.org/presentationml/2006/ole">
            <mc:AlternateContent xmlns:mc="http://schemas.openxmlformats.org/markup-compatibility/2006">
              <mc:Choice xmlns:v="urn:schemas-microsoft-com:vml" Requires="v">
                <p:oleObj spid="_x0000_s7187" name="Ecuación" r:id="rId3" imgW="2184400" imgH="609600" progId="Equation.3">
                  <p:embed/>
                </p:oleObj>
              </mc:Choice>
              <mc:Fallback>
                <p:oleObj name="Ecuación" r:id="rId3" imgW="2184400" imgH="609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2276872"/>
                        <a:ext cx="5015415" cy="1401688"/>
                      </a:xfrm>
                      <a:prstGeom prst="rect">
                        <a:avLst/>
                      </a:prstGeom>
                      <a:noFill/>
                    </p:spPr>
                  </p:pic>
                </p:oleObj>
              </mc:Fallback>
            </mc:AlternateContent>
          </a:graphicData>
        </a:graphic>
      </p:graphicFrame>
      <p:sp>
        <p:nvSpPr>
          <p:cNvPr id="6" name="Rectangle 4"/>
          <p:cNvSpPr>
            <a:spLocks noChangeArrowheads="1"/>
          </p:cNvSpPr>
          <p:nvPr/>
        </p:nvSpPr>
        <p:spPr bwMode="auto">
          <a:xfrm flipV="1">
            <a:off x="2607326" y="4888236"/>
            <a:ext cx="1459799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7" name="Objeto 6"/>
          <p:cNvGraphicFramePr>
            <a:graphicFrameLocks noChangeAspect="1"/>
          </p:cNvGraphicFramePr>
          <p:nvPr>
            <p:extLst>
              <p:ext uri="{D42A27DB-BD31-4B8C-83A1-F6EECF244321}">
                <p14:modId xmlns:p14="http://schemas.microsoft.com/office/powerpoint/2010/main" val="3748573258"/>
              </p:ext>
            </p:extLst>
          </p:nvPr>
        </p:nvGraphicFramePr>
        <p:xfrm>
          <a:off x="2607325" y="4365105"/>
          <a:ext cx="4606773" cy="1218458"/>
        </p:xfrm>
        <a:graphic>
          <a:graphicData uri="http://schemas.openxmlformats.org/presentationml/2006/ole">
            <mc:AlternateContent xmlns:mc="http://schemas.openxmlformats.org/markup-compatibility/2006">
              <mc:Choice xmlns:v="urn:schemas-microsoft-com:vml" Requires="v">
                <p:oleObj spid="_x0000_s7188" name="Ecuación" r:id="rId5" imgW="2628900" imgH="698500" progId="Equation.3">
                  <p:embed/>
                </p:oleObj>
              </mc:Choice>
              <mc:Fallback>
                <p:oleObj name="Ecuación" r:id="rId5" imgW="2628900" imgH="6985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07325" y="4365105"/>
                        <a:ext cx="4606773" cy="1218458"/>
                      </a:xfrm>
                      <a:prstGeom prst="rect">
                        <a:avLst/>
                      </a:prstGeom>
                      <a:noFill/>
                    </p:spPr>
                  </p:pic>
                </p:oleObj>
              </mc:Fallback>
            </mc:AlternateContent>
          </a:graphicData>
        </a:graphic>
      </p:graphicFrame>
    </p:spTree>
    <p:extLst>
      <p:ext uri="{BB962C8B-B14F-4D97-AF65-F5344CB8AC3E}">
        <p14:creationId xmlns:p14="http://schemas.microsoft.com/office/powerpoint/2010/main" val="3526402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t>Resultados experimentales PTV Salinas (2011)</a:t>
            </a:r>
            <a:endParaRPr lang="es-MX" sz="28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781175"/>
            <a:ext cx="7820025" cy="50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7826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 y="719405"/>
            <a:ext cx="3314700" cy="271462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1587" y="751066"/>
            <a:ext cx="3305175" cy="2733675"/>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3713209"/>
            <a:ext cx="3305175" cy="2724150"/>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3365" y="3534592"/>
            <a:ext cx="3305175" cy="2724150"/>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1"/>
          <p:cNvSpPr txBox="1">
            <a:spLocks noChangeArrowheads="1"/>
          </p:cNvSpPr>
          <p:nvPr/>
        </p:nvSpPr>
        <p:spPr bwMode="auto">
          <a:xfrm>
            <a:off x="0" y="11353800"/>
            <a:ext cx="6734175" cy="5713413"/>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bodyPr>
          <a:lstStyle/>
          <a:p>
            <a:endParaRPr lang="es-MX"/>
          </a:p>
        </p:txBody>
      </p:sp>
      <p:sp>
        <p:nvSpPr>
          <p:cNvPr id="5"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7"/>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s-MX"/>
          </a:p>
        </p:txBody>
      </p:sp>
      <p:sp>
        <p:nvSpPr>
          <p:cNvPr id="7" name="Rectangle 8"/>
          <p:cNvSpPr>
            <a:spLocks noChangeArrowheads="1"/>
          </p:cNvSpPr>
          <p:nvPr/>
        </p:nvSpPr>
        <p:spPr bwMode="auto">
          <a:xfrm>
            <a:off x="0" y="5905500"/>
            <a:ext cx="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 </a:t>
            </a:r>
            <a:r>
              <a:rPr kumimoji="0" lang="en-US" altLang="es-MX"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       </a:t>
            </a:r>
            <a:endParaRPr kumimoji="0" lang="en-US" altLang="es-MX"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s-MX" sz="1800" b="0" i="0" u="none" strike="noStrike" cap="none" normalizeH="0" baseline="0" smtClean="0">
              <a:ln>
                <a:noFill/>
              </a:ln>
              <a:solidFill>
                <a:schemeClr val="tx1"/>
              </a:solidFill>
              <a:effectLst/>
              <a:latin typeface="Arial" panose="020B0604020202020204" pitchFamily="34" charset="0"/>
            </a:endParaRPr>
          </a:p>
        </p:txBody>
      </p:sp>
      <p:sp>
        <p:nvSpPr>
          <p:cNvPr id="8" name="Rectangle 9"/>
          <p:cNvSpPr>
            <a:spLocks noChangeArrowheads="1"/>
          </p:cNvSpPr>
          <p:nvPr/>
        </p:nvSpPr>
        <p:spPr bwMode="auto">
          <a:xfrm>
            <a:off x="0" y="8629650"/>
            <a:ext cx="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s-MX"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      </a:t>
            </a:r>
            <a:endParaRPr kumimoji="0" lang="en-US" altLang="es-MX" sz="1800" b="0" i="0" u="none" strike="noStrike" cap="none" normalizeH="0" baseline="0" smtClean="0">
              <a:ln>
                <a:noFill/>
              </a:ln>
              <a:solidFill>
                <a:schemeClr val="tx1"/>
              </a:solidFill>
              <a:effectLst/>
              <a:latin typeface="Arial" panose="020B0604020202020204" pitchFamily="34" charset="0"/>
            </a:endParaRPr>
          </a:p>
        </p:txBody>
      </p:sp>
      <p:sp>
        <p:nvSpPr>
          <p:cNvPr id="9" name="CuadroTexto 8"/>
          <p:cNvSpPr txBox="1"/>
          <p:nvPr/>
        </p:nvSpPr>
        <p:spPr>
          <a:xfrm>
            <a:off x="3275856" y="2117903"/>
            <a:ext cx="1184170" cy="369332"/>
          </a:xfrm>
          <a:prstGeom prst="rect">
            <a:avLst/>
          </a:prstGeom>
          <a:noFill/>
        </p:spPr>
        <p:txBody>
          <a:bodyPr wrap="none" rtlCol="0">
            <a:spAutoFit/>
          </a:bodyPr>
          <a:lstStyle/>
          <a:p>
            <a:r>
              <a:rPr lang="es-MX" dirty="0" err="1" smtClean="0"/>
              <a:t>Ref</a:t>
            </a:r>
            <a:r>
              <a:rPr lang="es-MX" dirty="0" smtClean="0"/>
              <a:t>=4200</a:t>
            </a:r>
            <a:endParaRPr lang="es-MX" dirty="0"/>
          </a:p>
        </p:txBody>
      </p:sp>
      <p:sp>
        <p:nvSpPr>
          <p:cNvPr id="10" name="CuadroTexto 9"/>
          <p:cNvSpPr txBox="1"/>
          <p:nvPr/>
        </p:nvSpPr>
        <p:spPr>
          <a:xfrm>
            <a:off x="7972062" y="2117903"/>
            <a:ext cx="1271951" cy="369332"/>
          </a:xfrm>
          <a:prstGeom prst="rect">
            <a:avLst/>
          </a:prstGeom>
          <a:noFill/>
        </p:spPr>
        <p:txBody>
          <a:bodyPr wrap="none" rtlCol="0">
            <a:spAutoFit/>
          </a:bodyPr>
          <a:lstStyle/>
          <a:p>
            <a:r>
              <a:rPr lang="es-MX" dirty="0" err="1" smtClean="0"/>
              <a:t>Ref</a:t>
            </a:r>
            <a:r>
              <a:rPr lang="es-MX" dirty="0" smtClean="0"/>
              <a:t>=14746</a:t>
            </a:r>
            <a:endParaRPr lang="es-MX" dirty="0"/>
          </a:p>
        </p:txBody>
      </p:sp>
      <p:sp>
        <p:nvSpPr>
          <p:cNvPr id="11" name="CuadroTexto 10"/>
          <p:cNvSpPr txBox="1"/>
          <p:nvPr/>
        </p:nvSpPr>
        <p:spPr>
          <a:xfrm>
            <a:off x="3275856" y="4725144"/>
            <a:ext cx="1308692" cy="369332"/>
          </a:xfrm>
          <a:prstGeom prst="rect">
            <a:avLst/>
          </a:prstGeom>
          <a:noFill/>
        </p:spPr>
        <p:txBody>
          <a:bodyPr wrap="none" rtlCol="0">
            <a:spAutoFit/>
          </a:bodyPr>
          <a:lstStyle/>
          <a:p>
            <a:r>
              <a:rPr lang="es-MX" dirty="0" err="1" smtClean="0"/>
              <a:t>Ref</a:t>
            </a:r>
            <a:r>
              <a:rPr lang="es-MX" dirty="0" smtClean="0"/>
              <a:t>=24893</a:t>
            </a:r>
            <a:endParaRPr lang="es-MX" dirty="0"/>
          </a:p>
        </p:txBody>
      </p:sp>
      <p:sp>
        <p:nvSpPr>
          <p:cNvPr id="12" name="CuadroTexto 11"/>
          <p:cNvSpPr txBox="1"/>
          <p:nvPr/>
        </p:nvSpPr>
        <p:spPr>
          <a:xfrm>
            <a:off x="7842105" y="4776112"/>
            <a:ext cx="1301895" cy="369332"/>
          </a:xfrm>
          <a:prstGeom prst="rect">
            <a:avLst/>
          </a:prstGeom>
          <a:noFill/>
        </p:spPr>
        <p:txBody>
          <a:bodyPr wrap="none" rtlCol="0">
            <a:spAutoFit/>
          </a:bodyPr>
          <a:lstStyle/>
          <a:p>
            <a:r>
              <a:rPr lang="es-MX" dirty="0" err="1" smtClean="0"/>
              <a:t>Ref</a:t>
            </a:r>
            <a:r>
              <a:rPr lang="es-MX" dirty="0" smtClean="0"/>
              <a:t>=28160</a:t>
            </a:r>
            <a:endParaRPr lang="es-MX" dirty="0"/>
          </a:p>
        </p:txBody>
      </p:sp>
    </p:spTree>
    <p:extLst>
      <p:ext uri="{BB962C8B-B14F-4D97-AF65-F5344CB8AC3E}">
        <p14:creationId xmlns:p14="http://schemas.microsoft.com/office/powerpoint/2010/main" val="2256900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dirty="0" smtClean="0"/>
              <a:t>Sedimentos cohesivos</a:t>
            </a:r>
            <a:endParaRPr lang="es-MX" sz="2800" dirty="0"/>
          </a:p>
        </p:txBody>
      </p:sp>
      <p:sp>
        <p:nvSpPr>
          <p:cNvPr id="3" name="Marcador de contenido 2"/>
          <p:cNvSpPr>
            <a:spLocks noGrp="1"/>
          </p:cNvSpPr>
          <p:nvPr>
            <p:ph idx="1"/>
          </p:nvPr>
        </p:nvSpPr>
        <p:spPr/>
        <p:txBody>
          <a:bodyPr/>
          <a:lstStyle/>
          <a:p>
            <a:r>
              <a:rPr lang="es-MX" dirty="0" smtClean="0"/>
              <a:t>Forman agregados o </a:t>
            </a:r>
            <a:r>
              <a:rPr lang="es-MX" dirty="0" err="1" smtClean="0"/>
              <a:t>floculos</a:t>
            </a:r>
            <a:r>
              <a:rPr lang="es-MX" dirty="0" smtClean="0"/>
              <a:t> (</a:t>
            </a:r>
            <a:r>
              <a:rPr lang="es-MX" dirty="0" err="1" smtClean="0"/>
              <a:t>flocs</a:t>
            </a:r>
            <a:r>
              <a:rPr lang="es-MX" dirty="0" smtClean="0"/>
              <a:t>)</a:t>
            </a:r>
          </a:p>
          <a:p>
            <a:r>
              <a:rPr lang="es-ES" sz="2000" dirty="0" smtClean="0"/>
              <a:t>Un floculo </a:t>
            </a:r>
            <a:r>
              <a:rPr lang="es-ES" sz="2000" dirty="0"/>
              <a:t>puede ser considerado un micro-ecosistema  con funciones o comportamientos autónomos e interactivos de tipo físico, químico y </a:t>
            </a:r>
            <a:r>
              <a:rPr lang="es-ES" sz="2000" dirty="0" smtClean="0"/>
              <a:t>biológico </a:t>
            </a:r>
            <a:r>
              <a:rPr lang="es-ES" sz="2000" dirty="0"/>
              <a:t>(</a:t>
            </a:r>
            <a:r>
              <a:rPr lang="es-ES" sz="2000" dirty="0" err="1"/>
              <a:t>Droppo</a:t>
            </a:r>
            <a:r>
              <a:rPr lang="es-ES" sz="2000" dirty="0"/>
              <a:t> 2005</a:t>
            </a:r>
            <a:r>
              <a:rPr lang="es-ES" sz="2000" dirty="0" smtClean="0"/>
              <a:t>).</a:t>
            </a:r>
          </a:p>
          <a:p>
            <a:endParaRPr lang="es-ES" sz="2000" dirty="0"/>
          </a:p>
          <a:p>
            <a:r>
              <a:rPr lang="es-ES" sz="2000" dirty="0"/>
              <a:t>En el proceso de floculación el tamaño efectivo de la partícula se incrementa por varios ordenes de magnitud con respecto a las partículas individuales y por supuesto son variables la forma del </a:t>
            </a:r>
            <a:r>
              <a:rPr lang="es-ES" sz="2000" dirty="0" err="1"/>
              <a:t>floc</a:t>
            </a:r>
            <a:r>
              <a:rPr lang="es-ES" sz="2000" dirty="0"/>
              <a:t>, su porosidad y composición particular. Por lo tanto la velocidad de caída del </a:t>
            </a:r>
            <a:r>
              <a:rPr lang="es-ES" sz="2000" dirty="0" err="1"/>
              <a:t>floc</a:t>
            </a:r>
            <a:r>
              <a:rPr lang="es-ES" sz="2000" dirty="0"/>
              <a:t> y su transporte van a depender de esas variables  además de las características del flujo, especialmente la turbulencia</a:t>
            </a:r>
            <a:endParaRPr lang="es-MX" sz="2000" dirty="0"/>
          </a:p>
        </p:txBody>
      </p:sp>
    </p:spTree>
    <p:extLst>
      <p:ext uri="{BB962C8B-B14F-4D97-AF65-F5344CB8AC3E}">
        <p14:creationId xmlns:p14="http://schemas.microsoft.com/office/powerpoint/2010/main" val="388507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dirty="0" err="1" smtClean="0"/>
              <a:t>Particulas</a:t>
            </a:r>
            <a:r>
              <a:rPr lang="es-ES" sz="2400" dirty="0" smtClean="0"/>
              <a:t> no cohesivas</a:t>
            </a:r>
            <a:endParaRPr lang="es-ES" sz="2400" dirty="0"/>
          </a:p>
        </p:txBody>
      </p:sp>
      <p:pic>
        <p:nvPicPr>
          <p:cNvPr id="4" name="Marcador de contenido 3"/>
          <p:cNvPicPr>
            <a:picLocks noGrp="1" noChangeAspect="1"/>
          </p:cNvPicPr>
          <p:nvPr>
            <p:ph idx="1"/>
          </p:nvPr>
        </p:nvPicPr>
        <p:blipFill>
          <a:blip r:embed="rId2"/>
          <a:stretch>
            <a:fillRect/>
          </a:stretch>
        </p:blipFill>
        <p:spPr>
          <a:xfrm>
            <a:off x="3059832" y="1935811"/>
            <a:ext cx="2852401" cy="1170804"/>
          </a:xfrm>
          <a:prstGeom prst="rect">
            <a:avLst/>
          </a:prstGeom>
        </p:spPr>
      </p:pic>
      <p:sp>
        <p:nvSpPr>
          <p:cNvPr id="5" name="CuadroTexto 4"/>
          <p:cNvSpPr txBox="1"/>
          <p:nvPr/>
        </p:nvSpPr>
        <p:spPr>
          <a:xfrm>
            <a:off x="1187624" y="1484784"/>
            <a:ext cx="7852342" cy="646331"/>
          </a:xfrm>
          <a:prstGeom prst="rect">
            <a:avLst/>
          </a:prstGeom>
          <a:noFill/>
        </p:spPr>
        <p:txBody>
          <a:bodyPr wrap="none" rtlCol="0">
            <a:spAutoFit/>
          </a:bodyPr>
          <a:lstStyle/>
          <a:p>
            <a:r>
              <a:rPr lang="es-MX" dirty="0" smtClean="0"/>
              <a:t>El peso de una </a:t>
            </a:r>
            <a:r>
              <a:rPr lang="es-MX" dirty="0" err="1" smtClean="0"/>
              <a:t>particula</a:t>
            </a:r>
            <a:r>
              <a:rPr lang="es-MX" dirty="0" smtClean="0"/>
              <a:t> de diámetro D, donde </a:t>
            </a:r>
            <a:r>
              <a:rPr lang="el-GR" dirty="0" smtClean="0"/>
              <a:t>Υ</a:t>
            </a:r>
            <a:r>
              <a:rPr lang="es-MX" dirty="0" smtClean="0"/>
              <a:t> y </a:t>
            </a:r>
            <a:r>
              <a:rPr lang="el-GR" dirty="0" smtClean="0"/>
              <a:t>Υ</a:t>
            </a:r>
            <a:r>
              <a:rPr lang="es-MX" dirty="0" smtClean="0"/>
              <a:t>s son los pesos específicos</a:t>
            </a:r>
          </a:p>
          <a:p>
            <a:r>
              <a:rPr lang="es-MX" dirty="0" smtClean="0"/>
              <a:t>De la </a:t>
            </a:r>
            <a:r>
              <a:rPr lang="es-MX" dirty="0" err="1" smtClean="0"/>
              <a:t>particula</a:t>
            </a:r>
            <a:r>
              <a:rPr lang="es-MX" dirty="0" smtClean="0"/>
              <a:t> y el fluido</a:t>
            </a:r>
            <a:endParaRPr lang="es-MX" dirty="0"/>
          </a:p>
        </p:txBody>
      </p:sp>
      <p:pic>
        <p:nvPicPr>
          <p:cNvPr id="6" name="Imagen 5"/>
          <p:cNvPicPr>
            <a:picLocks noChangeAspect="1"/>
          </p:cNvPicPr>
          <p:nvPr/>
        </p:nvPicPr>
        <p:blipFill>
          <a:blip r:embed="rId3"/>
          <a:stretch>
            <a:fillRect/>
          </a:stretch>
        </p:blipFill>
        <p:spPr>
          <a:xfrm>
            <a:off x="3308293" y="3718682"/>
            <a:ext cx="3185741" cy="1078469"/>
          </a:xfrm>
          <a:prstGeom prst="rect">
            <a:avLst/>
          </a:prstGeom>
        </p:spPr>
      </p:pic>
      <p:sp>
        <p:nvSpPr>
          <p:cNvPr id="7" name="CuadroTexto 6"/>
          <p:cNvSpPr txBox="1"/>
          <p:nvPr/>
        </p:nvSpPr>
        <p:spPr>
          <a:xfrm>
            <a:off x="1331640" y="3068960"/>
            <a:ext cx="7776873" cy="646331"/>
          </a:xfrm>
          <a:prstGeom prst="rect">
            <a:avLst/>
          </a:prstGeom>
          <a:noFill/>
        </p:spPr>
        <p:txBody>
          <a:bodyPr wrap="none" rtlCol="0">
            <a:spAutoFit/>
          </a:bodyPr>
          <a:lstStyle/>
          <a:p>
            <a:r>
              <a:rPr lang="es-MX" dirty="0" smtClean="0"/>
              <a:t>La fuerza de arrastre F esta en función de w la velocidad de caída de la esfera</a:t>
            </a:r>
          </a:p>
          <a:p>
            <a:r>
              <a:rPr lang="es-MX" dirty="0" smtClean="0"/>
              <a:t>La densidad </a:t>
            </a:r>
            <a:r>
              <a:rPr lang="el-GR" dirty="0" smtClean="0"/>
              <a:t>ρ</a:t>
            </a:r>
            <a:r>
              <a:rPr lang="es-MX" dirty="0" smtClean="0"/>
              <a:t> del agua y el coeficiente de arrastre C</a:t>
            </a:r>
            <a:r>
              <a:rPr lang="es-MX" sz="1400" dirty="0" smtClean="0"/>
              <a:t>D</a:t>
            </a:r>
            <a:endParaRPr lang="es-MX" sz="1400" dirty="0"/>
          </a:p>
        </p:txBody>
      </p:sp>
      <p:pic>
        <p:nvPicPr>
          <p:cNvPr id="8" name="Imagen 7"/>
          <p:cNvPicPr>
            <a:picLocks noChangeAspect="1"/>
          </p:cNvPicPr>
          <p:nvPr/>
        </p:nvPicPr>
        <p:blipFill>
          <a:blip r:embed="rId4"/>
          <a:stretch>
            <a:fillRect/>
          </a:stretch>
        </p:blipFill>
        <p:spPr>
          <a:xfrm>
            <a:off x="3308292" y="5589241"/>
            <a:ext cx="3246240" cy="1086552"/>
          </a:xfrm>
          <a:prstGeom prst="rect">
            <a:avLst/>
          </a:prstGeom>
        </p:spPr>
      </p:pic>
      <p:sp>
        <p:nvSpPr>
          <p:cNvPr id="9" name="CuadroTexto 8"/>
          <p:cNvSpPr txBox="1"/>
          <p:nvPr/>
        </p:nvSpPr>
        <p:spPr>
          <a:xfrm>
            <a:off x="1331640" y="5085184"/>
            <a:ext cx="7611956" cy="369332"/>
          </a:xfrm>
          <a:prstGeom prst="rect">
            <a:avLst/>
          </a:prstGeom>
          <a:noFill/>
        </p:spPr>
        <p:txBody>
          <a:bodyPr wrap="none" rtlCol="0">
            <a:spAutoFit/>
          </a:bodyPr>
          <a:lstStyle/>
          <a:p>
            <a:r>
              <a:rPr lang="es-MX" dirty="0" smtClean="0"/>
              <a:t>Al igualar las fuerzas se encuentra esta expresión para la velocidad de </a:t>
            </a:r>
            <a:r>
              <a:rPr lang="es-MX" dirty="0" err="1" smtClean="0"/>
              <a:t>caida</a:t>
            </a:r>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400" dirty="0" smtClean="0"/>
              <a:t>Proceso de floculación</a:t>
            </a:r>
            <a:endParaRPr lang="es-MX" sz="2400" dirty="0"/>
          </a:p>
        </p:txBody>
      </p:sp>
      <p:sp>
        <p:nvSpPr>
          <p:cNvPr id="3" name="Marcador de contenido 2"/>
          <p:cNvSpPr>
            <a:spLocks noGrp="1"/>
          </p:cNvSpPr>
          <p:nvPr>
            <p:ph idx="1"/>
          </p:nvPr>
        </p:nvSpPr>
        <p:spPr/>
        <p:txBody>
          <a:bodyPr>
            <a:noAutofit/>
          </a:bodyPr>
          <a:lstStyle/>
          <a:p>
            <a:r>
              <a:rPr lang="es-ES" sz="1800" dirty="0"/>
              <a:t>El proceso de floculación (agregación de partículas) se ha modelado siguiendo tres enfoques;  el primero asume que la coagulación Browniana se espera para partículas finas en líquidos con poco movimiento,  el segundo asume que la coagulación por corte se espera en partículas de tamaño mediano con líquidos en movimiento y el tercero asume que la coagulación por sedimentación diferencial se espera para partículas muy grandes</a:t>
            </a:r>
            <a:r>
              <a:rPr lang="es-ES" sz="1800" dirty="0" smtClean="0"/>
              <a:t>.</a:t>
            </a:r>
          </a:p>
          <a:p>
            <a:endParaRPr lang="es-ES" sz="1800" dirty="0"/>
          </a:p>
          <a:p>
            <a:r>
              <a:rPr lang="es-ES" sz="1800" dirty="0"/>
              <a:t>la densidad efectiva de los </a:t>
            </a:r>
            <a:r>
              <a:rPr lang="es-ES" sz="1800" dirty="0" err="1"/>
              <a:t>flocs</a:t>
            </a:r>
            <a:r>
              <a:rPr lang="es-ES" sz="1800" dirty="0"/>
              <a:t> decrece cuando se incrementa el tamaño del </a:t>
            </a:r>
            <a:r>
              <a:rPr lang="es-ES" sz="1800" dirty="0" err="1" smtClean="0"/>
              <a:t>floc</a:t>
            </a:r>
            <a:r>
              <a:rPr lang="es-ES" sz="1800" dirty="0" smtClean="0"/>
              <a:t>.</a:t>
            </a:r>
          </a:p>
          <a:p>
            <a:pPr marL="0" indent="0">
              <a:buNone/>
            </a:pPr>
            <a:endParaRPr lang="es-ES" sz="1800" dirty="0" smtClean="0"/>
          </a:p>
          <a:p>
            <a:r>
              <a:rPr lang="es-ES" sz="1800" dirty="0"/>
              <a:t>S</a:t>
            </a:r>
            <a:r>
              <a:rPr lang="es-ES" sz="1800" dirty="0" smtClean="0"/>
              <a:t>on </a:t>
            </a:r>
            <a:r>
              <a:rPr lang="es-ES" sz="1800" dirty="0"/>
              <a:t>tres las hipótesis que se han presentado con respecto a la velocidad de sedimentación de </a:t>
            </a:r>
            <a:r>
              <a:rPr lang="es-ES" sz="1800" dirty="0" err="1"/>
              <a:t>flocs</a:t>
            </a:r>
            <a:r>
              <a:rPr lang="es-ES" sz="1800" dirty="0"/>
              <a:t> </a:t>
            </a:r>
            <a:r>
              <a:rPr lang="es-ES" sz="1800" dirty="0" smtClean="0"/>
              <a:t>Estas </a:t>
            </a:r>
            <a:r>
              <a:rPr lang="es-ES" sz="1800" dirty="0"/>
              <a:t>son</a:t>
            </a:r>
            <a:r>
              <a:rPr lang="es-ES" sz="1800" dirty="0" smtClean="0"/>
              <a:t>:</a:t>
            </a:r>
          </a:p>
          <a:p>
            <a:pPr lvl="1"/>
            <a:r>
              <a:rPr lang="es-ES" sz="1400" dirty="0" smtClean="0"/>
              <a:t> </a:t>
            </a:r>
            <a:r>
              <a:rPr lang="es-ES" sz="1400" dirty="0"/>
              <a:t>la velocidad de sedimentación de los </a:t>
            </a:r>
            <a:r>
              <a:rPr lang="es-ES" sz="1400" dirty="0" err="1" smtClean="0"/>
              <a:t>flocs</a:t>
            </a:r>
            <a:r>
              <a:rPr lang="es-ES" sz="1400" dirty="0" smtClean="0"/>
              <a:t> </a:t>
            </a:r>
            <a:r>
              <a:rPr lang="es-ES" sz="1400" dirty="0"/>
              <a:t>depende de la concentración de partículas </a:t>
            </a:r>
            <a:r>
              <a:rPr lang="es-ES" sz="1400" dirty="0" smtClean="0"/>
              <a:t>suspendidas;</a:t>
            </a:r>
          </a:p>
          <a:p>
            <a:pPr lvl="1"/>
            <a:r>
              <a:rPr lang="es-ES" sz="1400" dirty="0" smtClean="0"/>
              <a:t>la </a:t>
            </a:r>
            <a:r>
              <a:rPr lang="es-ES" sz="1400" dirty="0"/>
              <a:t>velocidad de sedimentación es limitada por las fuerzas inducidas por la  turbulencia  del fluido </a:t>
            </a:r>
            <a:r>
              <a:rPr lang="es-ES" sz="1400" dirty="0" smtClean="0"/>
              <a:t>y</a:t>
            </a:r>
          </a:p>
          <a:p>
            <a:pPr lvl="1"/>
            <a:r>
              <a:rPr lang="es-ES" sz="1400" dirty="0" smtClean="0"/>
              <a:t> </a:t>
            </a:r>
            <a:r>
              <a:rPr lang="es-ES" sz="1400" dirty="0"/>
              <a:t>la disgregación física por turbulencia es el mecanismo dominante para liberar masa desde los </a:t>
            </a:r>
            <a:r>
              <a:rPr lang="es-ES" sz="1400" dirty="0" err="1" smtClean="0"/>
              <a:t>flocs</a:t>
            </a:r>
            <a:endParaRPr lang="es-MX" sz="1400" dirty="0"/>
          </a:p>
        </p:txBody>
      </p:sp>
    </p:spTree>
    <p:extLst>
      <p:ext uri="{BB962C8B-B14F-4D97-AF65-F5344CB8AC3E}">
        <p14:creationId xmlns:p14="http://schemas.microsoft.com/office/powerpoint/2010/main" val="4254062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000" dirty="0" err="1" smtClean="0"/>
              <a:t>Floculos</a:t>
            </a:r>
            <a:r>
              <a:rPr lang="es-MX" sz="2000" dirty="0" smtClean="0"/>
              <a:t> según SEM del río Athabasca, </a:t>
            </a:r>
            <a:r>
              <a:rPr lang="es-MX" sz="2000" dirty="0" err="1" smtClean="0"/>
              <a:t>Canada</a:t>
            </a:r>
            <a:endParaRPr lang="es-MX" sz="20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964" y="1163730"/>
            <a:ext cx="6488471" cy="5668211"/>
          </a:xfrm>
        </p:spPr>
      </p:pic>
    </p:spTree>
    <p:extLst>
      <p:ext uri="{BB962C8B-B14F-4D97-AF65-F5344CB8AC3E}">
        <p14:creationId xmlns:p14="http://schemas.microsoft.com/office/powerpoint/2010/main" val="3983092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2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	</a:t>
            </a:r>
            <a:r>
              <a:rPr kumimoji="0" lang="es-MX" altLang="es-MX" sz="700" b="0" i="0" u="none" strike="noStrike" cap="none" normalizeH="0" baseline="0" smtClean="0">
                <a:ln>
                  <a:noFill/>
                </a:ln>
                <a:solidFill>
                  <a:schemeClr val="tx1"/>
                </a:solidFill>
                <a:effectLst/>
                <a:latin typeface="Arial" panose="020B0604020202020204" pitchFamily="34" charset="0"/>
              </a:rPr>
              <a:t> </a:t>
            </a:r>
            <a:endParaRPr kumimoji="0" lang="es-MX" altLang="es-MX" sz="1800" b="0" i="0" u="none" strike="noStrike" cap="none" normalizeH="0" baseline="0" smtClean="0">
              <a:ln>
                <a:noFill/>
              </a:ln>
              <a:solidFill>
                <a:schemeClr val="tx1"/>
              </a:solidFill>
              <a:effectLst/>
              <a:latin typeface="Arial" panose="020B0604020202020204" pitchFamily="34" charset="0"/>
            </a:endParaRPr>
          </a:p>
        </p:txBody>
      </p:sp>
      <p:pic>
        <p:nvPicPr>
          <p:cNvPr id="9" name="Imagen 8"/>
          <p:cNvPicPr>
            <a:picLocks noChangeAspect="1"/>
          </p:cNvPicPr>
          <p:nvPr/>
        </p:nvPicPr>
        <p:blipFill>
          <a:blip r:embed="rId2"/>
          <a:stretch>
            <a:fillRect/>
          </a:stretch>
        </p:blipFill>
        <p:spPr>
          <a:xfrm>
            <a:off x="1668258" y="1552574"/>
            <a:ext cx="7138133" cy="4612729"/>
          </a:xfrm>
          <a:prstGeom prst="rect">
            <a:avLst/>
          </a:prstGeom>
        </p:spPr>
      </p:pic>
      <p:sp>
        <p:nvSpPr>
          <p:cNvPr id="10" name="CuadroTexto 9"/>
          <p:cNvSpPr txBox="1"/>
          <p:nvPr/>
        </p:nvSpPr>
        <p:spPr>
          <a:xfrm>
            <a:off x="1979712" y="548680"/>
            <a:ext cx="3822906" cy="369332"/>
          </a:xfrm>
          <a:prstGeom prst="rect">
            <a:avLst/>
          </a:prstGeom>
          <a:noFill/>
        </p:spPr>
        <p:txBody>
          <a:bodyPr wrap="none" rtlCol="0">
            <a:spAutoFit/>
          </a:bodyPr>
          <a:lstStyle/>
          <a:p>
            <a:r>
              <a:rPr lang="es-MX" dirty="0" smtClean="0"/>
              <a:t>Velocidades de caída de un agregado</a:t>
            </a:r>
            <a:endParaRPr lang="es-MX" dirty="0"/>
          </a:p>
        </p:txBody>
      </p:sp>
    </p:spTree>
    <p:extLst>
      <p:ext uri="{BB962C8B-B14F-4D97-AF65-F5344CB8AC3E}">
        <p14:creationId xmlns:p14="http://schemas.microsoft.com/office/powerpoint/2010/main" val="4239460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Imagen 3"/>
          <p:cNvPicPr>
            <a:picLocks noChangeAspect="1"/>
          </p:cNvPicPr>
          <p:nvPr/>
        </p:nvPicPr>
        <p:blipFill>
          <a:blip r:embed="rId2"/>
          <a:stretch>
            <a:fillRect/>
          </a:stretch>
        </p:blipFill>
        <p:spPr>
          <a:xfrm>
            <a:off x="395536" y="1518380"/>
            <a:ext cx="8596064" cy="4142868"/>
          </a:xfrm>
          <a:prstGeom prst="rect">
            <a:avLst/>
          </a:prstGeom>
        </p:spPr>
      </p:pic>
    </p:spTree>
    <p:extLst>
      <p:ext uri="{BB962C8B-B14F-4D97-AF65-F5344CB8AC3E}">
        <p14:creationId xmlns:p14="http://schemas.microsoft.com/office/powerpoint/2010/main" val="1701832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259632" y="1101396"/>
            <a:ext cx="6767718" cy="5423948"/>
          </a:xfrm>
          <a:prstGeom prst="rect">
            <a:avLst/>
          </a:prstGeom>
        </p:spPr>
      </p:pic>
    </p:spTree>
    <p:extLst>
      <p:ext uri="{BB962C8B-B14F-4D97-AF65-F5344CB8AC3E}">
        <p14:creationId xmlns:p14="http://schemas.microsoft.com/office/powerpoint/2010/main" val="26049028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100823" y="737321"/>
            <a:ext cx="9027498" cy="5784768"/>
          </a:xfrm>
          <a:prstGeom prst="rect">
            <a:avLst/>
          </a:prstGeom>
        </p:spPr>
      </p:pic>
      <p:sp>
        <p:nvSpPr>
          <p:cNvPr id="6" name="Rectangle 2"/>
          <p:cNvSpPr>
            <a:spLocks noChangeArrowheads="1"/>
          </p:cNvSpPr>
          <p:nvPr/>
        </p:nvSpPr>
        <p:spPr bwMode="auto">
          <a:xfrm>
            <a:off x="-425748" y="-99392"/>
            <a:ext cx="95054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8" name="Objeto 7"/>
          <p:cNvGraphicFramePr>
            <a:graphicFrameLocks noChangeAspect="1"/>
          </p:cNvGraphicFramePr>
          <p:nvPr>
            <p:extLst>
              <p:ext uri="{D42A27DB-BD31-4B8C-83A1-F6EECF244321}">
                <p14:modId xmlns:p14="http://schemas.microsoft.com/office/powerpoint/2010/main" val="3190688992"/>
              </p:ext>
            </p:extLst>
          </p:nvPr>
        </p:nvGraphicFramePr>
        <p:xfrm>
          <a:off x="6156176" y="5445224"/>
          <a:ext cx="1631134" cy="1076865"/>
        </p:xfrm>
        <a:graphic>
          <a:graphicData uri="http://schemas.openxmlformats.org/presentationml/2006/ole">
            <mc:AlternateContent xmlns:mc="http://schemas.openxmlformats.org/markup-compatibility/2006">
              <mc:Choice xmlns:v="urn:schemas-microsoft-com:vml" Requires="v">
                <p:oleObj spid="_x0000_s11272" name="Ecuación" r:id="rId4" imgW="977900" imgH="647700" progId="Equation.3">
                  <p:embed/>
                </p:oleObj>
              </mc:Choice>
              <mc:Fallback>
                <p:oleObj name="Ecuación" r:id="rId4" imgW="977900" imgH="647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6176" y="5445224"/>
                        <a:ext cx="1631134" cy="1076865"/>
                      </a:xfrm>
                      <a:prstGeom prst="rect">
                        <a:avLst/>
                      </a:prstGeom>
                      <a:noFill/>
                    </p:spPr>
                  </p:pic>
                </p:oleObj>
              </mc:Fallback>
            </mc:AlternateContent>
          </a:graphicData>
        </a:graphic>
      </p:graphicFrame>
    </p:spTree>
    <p:extLst>
      <p:ext uri="{BB962C8B-B14F-4D97-AF65-F5344CB8AC3E}">
        <p14:creationId xmlns:p14="http://schemas.microsoft.com/office/powerpoint/2010/main" val="31320543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t>Modelo propuesto </a:t>
            </a:r>
            <a:r>
              <a:rPr lang="es-MX" sz="2800" dirty="0" err="1" smtClean="0"/>
              <a:t>garcia</a:t>
            </a:r>
            <a:r>
              <a:rPr lang="es-MX" sz="2800" dirty="0" smtClean="0"/>
              <a:t> et al. (2014)</a:t>
            </a:r>
            <a:endParaRPr lang="es-MX" sz="2800" dirty="0"/>
          </a:p>
        </p:txBody>
      </p:sp>
      <p:sp>
        <p:nvSpPr>
          <p:cNvPr id="4" name="Rectangle 2"/>
          <p:cNvSpPr>
            <a:spLocks noChangeArrowheads="1"/>
          </p:cNvSpPr>
          <p:nvPr/>
        </p:nvSpPr>
        <p:spPr bwMode="auto">
          <a:xfrm>
            <a:off x="539552" y="838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ext uri="{D42A27DB-BD31-4B8C-83A1-F6EECF244321}">
                <p14:modId xmlns:p14="http://schemas.microsoft.com/office/powerpoint/2010/main" val="4015898963"/>
              </p:ext>
            </p:extLst>
          </p:nvPr>
        </p:nvGraphicFramePr>
        <p:xfrm>
          <a:off x="971600" y="2060848"/>
          <a:ext cx="2895614" cy="1013465"/>
        </p:xfrm>
        <a:graphic>
          <a:graphicData uri="http://schemas.openxmlformats.org/presentationml/2006/ole">
            <mc:AlternateContent xmlns:mc="http://schemas.openxmlformats.org/markup-compatibility/2006">
              <mc:Choice xmlns:v="urn:schemas-microsoft-com:vml" Requires="v">
                <p:oleObj spid="_x0000_s12294" name="Ecuación" r:id="rId3" imgW="1320227" imgH="469696" progId="Equation.3">
                  <p:embed/>
                </p:oleObj>
              </mc:Choice>
              <mc:Fallback>
                <p:oleObj name="Ecuación" r:id="rId3" imgW="1320227" imgH="469696"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2060848"/>
                        <a:ext cx="2895614" cy="1013465"/>
                      </a:xfrm>
                      <a:prstGeom prst="rect">
                        <a:avLst/>
                      </a:prstGeom>
                      <a:noFill/>
                    </p:spPr>
                  </p:pic>
                </p:oleObj>
              </mc:Fallback>
            </mc:AlternateContent>
          </a:graphicData>
        </a:graphic>
      </p:graphicFrame>
      <p:sp>
        <p:nvSpPr>
          <p:cNvPr id="6" name="CuadroTexto 5"/>
          <p:cNvSpPr txBox="1"/>
          <p:nvPr/>
        </p:nvSpPr>
        <p:spPr>
          <a:xfrm>
            <a:off x="755576" y="1676400"/>
            <a:ext cx="4855304" cy="369332"/>
          </a:xfrm>
          <a:prstGeom prst="rect">
            <a:avLst/>
          </a:prstGeom>
          <a:noFill/>
        </p:spPr>
        <p:txBody>
          <a:bodyPr wrap="none" rtlCol="0">
            <a:spAutoFit/>
          </a:bodyPr>
          <a:lstStyle/>
          <a:p>
            <a:r>
              <a:rPr lang="es-MX" dirty="0" smtClean="0"/>
              <a:t>Balance de fuerzas gravitacionales y de arrastre</a:t>
            </a:r>
            <a:endParaRPr lang="es-MX" dirty="0"/>
          </a:p>
        </p:txBody>
      </p:sp>
      <p:pic>
        <p:nvPicPr>
          <p:cNvPr id="7" name="Imagen 6" descr="C:\trabword\invest\cong-multifase-coruña\TEM\27Mayo2013\FLOCS30D-8.bmp"/>
          <p:cNvPicPr/>
          <p:nvPr/>
        </p:nvPicPr>
        <p:blipFill>
          <a:blip r:embed="rId5" cstate="print"/>
          <a:srcRect/>
          <a:stretch>
            <a:fillRect/>
          </a:stretch>
        </p:blipFill>
        <p:spPr bwMode="auto">
          <a:xfrm>
            <a:off x="2123728" y="3356992"/>
            <a:ext cx="4140200" cy="3105150"/>
          </a:xfrm>
          <a:prstGeom prst="rect">
            <a:avLst/>
          </a:prstGeom>
          <a:noFill/>
        </p:spPr>
      </p:pic>
      <p:sp>
        <p:nvSpPr>
          <p:cNvPr id="8" name="CuadroTexto 7"/>
          <p:cNvSpPr txBox="1"/>
          <p:nvPr/>
        </p:nvSpPr>
        <p:spPr>
          <a:xfrm>
            <a:off x="6732240" y="4149080"/>
            <a:ext cx="2234907" cy="923330"/>
          </a:xfrm>
          <a:prstGeom prst="rect">
            <a:avLst/>
          </a:prstGeom>
          <a:noFill/>
        </p:spPr>
        <p:txBody>
          <a:bodyPr wrap="none" rtlCol="0">
            <a:spAutoFit/>
          </a:bodyPr>
          <a:lstStyle/>
          <a:p>
            <a:r>
              <a:rPr lang="es-MX" dirty="0" smtClean="0"/>
              <a:t>Estructura en TEM</a:t>
            </a:r>
          </a:p>
          <a:p>
            <a:r>
              <a:rPr lang="es-MX" dirty="0" smtClean="0"/>
              <a:t>De floculo de comida</a:t>
            </a:r>
          </a:p>
          <a:p>
            <a:r>
              <a:rPr lang="es-MX" dirty="0" smtClean="0"/>
              <a:t>Para peces</a:t>
            </a:r>
            <a:endParaRPr lang="es-MX" dirty="0"/>
          </a:p>
        </p:txBody>
      </p:sp>
    </p:spTree>
    <p:extLst>
      <p:ext uri="{BB962C8B-B14F-4D97-AF65-F5344CB8AC3E}">
        <p14:creationId xmlns:p14="http://schemas.microsoft.com/office/powerpoint/2010/main" val="14261016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t>Coeficiente de arrastre agregado</a:t>
            </a:r>
            <a:endParaRPr lang="es-MX" sz="2800" dirty="0"/>
          </a:p>
        </p:txBody>
      </p:sp>
      <p:sp>
        <p:nvSpPr>
          <p:cNvPr id="4" name="Rectangle 2"/>
          <p:cNvSpPr>
            <a:spLocks noChangeArrowheads="1"/>
          </p:cNvSpPr>
          <p:nvPr/>
        </p:nvSpPr>
        <p:spPr bwMode="auto">
          <a:xfrm flipV="1">
            <a:off x="1043607" y="1844823"/>
            <a:ext cx="1299836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nvGraphicFramePr>
        <p:xfrm>
          <a:off x="1043608" y="1575822"/>
          <a:ext cx="1584176" cy="907178"/>
        </p:xfrm>
        <a:graphic>
          <a:graphicData uri="http://schemas.openxmlformats.org/presentationml/2006/ole">
            <mc:AlternateContent xmlns:mc="http://schemas.openxmlformats.org/markup-compatibility/2006">
              <mc:Choice xmlns:v="urn:schemas-microsoft-com:vml" Requires="v">
                <p:oleObj spid="_x0000_s15370" name="Ecuación" r:id="rId3" imgW="787400" imgH="457200" progId="Equation.3">
                  <p:embed/>
                </p:oleObj>
              </mc:Choice>
              <mc:Fallback>
                <p:oleObj name="Ecuación" r:id="rId3" imgW="7874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1575822"/>
                        <a:ext cx="1584176" cy="907178"/>
                      </a:xfrm>
                      <a:prstGeom prst="rect">
                        <a:avLst/>
                      </a:prstGeom>
                      <a:noFill/>
                    </p:spPr>
                  </p:pic>
                </p:oleObj>
              </mc:Fallback>
            </mc:AlternateContent>
          </a:graphicData>
        </a:graphic>
      </p:graphicFrame>
      <p:sp>
        <p:nvSpPr>
          <p:cNvPr id="6" name="Rectángulo 5"/>
          <p:cNvSpPr/>
          <p:nvPr/>
        </p:nvSpPr>
        <p:spPr>
          <a:xfrm>
            <a:off x="5148064" y="1974877"/>
            <a:ext cx="1173719" cy="369332"/>
          </a:xfrm>
          <a:prstGeom prst="rect">
            <a:avLst/>
          </a:prstGeom>
        </p:spPr>
        <p:txBody>
          <a:bodyPr wrap="none">
            <a:spAutoFit/>
          </a:bodyPr>
          <a:lstStyle/>
          <a:p>
            <a:r>
              <a:rPr lang="en-US" dirty="0" err="1">
                <a:latin typeface="Times New Roman" panose="02020603050405020304" pitchFamily="18" charset="0"/>
                <a:ea typeface="Times New Roman" panose="02020603050405020304" pitchFamily="18" charset="0"/>
              </a:rPr>
              <a:t>C</a:t>
            </a:r>
            <a:r>
              <a:rPr lang="en-US" baseline="-25000" dirty="0" err="1">
                <a:latin typeface="Times New Roman" panose="02020603050405020304" pitchFamily="18" charset="0"/>
                <a:ea typeface="Times New Roman" panose="02020603050405020304" pitchFamily="18" charset="0"/>
              </a:rPr>
              <a:t>Df</a:t>
            </a:r>
            <a:r>
              <a:rPr lang="en-US" dirty="0">
                <a:latin typeface="Times New Roman" panose="02020603050405020304" pitchFamily="18" charset="0"/>
                <a:ea typeface="Times New Roman" panose="02020603050405020304" pitchFamily="18" charset="0"/>
              </a:rPr>
              <a:t>=a/</a:t>
            </a:r>
            <a:r>
              <a:rPr lang="en-US" dirty="0" err="1">
                <a:latin typeface="Times New Roman" panose="02020603050405020304" pitchFamily="18" charset="0"/>
                <a:ea typeface="Times New Roman" panose="02020603050405020304" pitchFamily="18" charset="0"/>
              </a:rPr>
              <a:t>R</a:t>
            </a:r>
            <a:r>
              <a:rPr lang="en-US" baseline="-25000" dirty="0" err="1">
                <a:latin typeface="Times New Roman" panose="02020603050405020304" pitchFamily="18" charset="0"/>
                <a:ea typeface="Times New Roman" panose="02020603050405020304" pitchFamily="18" charset="0"/>
              </a:rPr>
              <a:t>ep</a:t>
            </a:r>
            <a:r>
              <a:rPr lang="en-US" baseline="30000" dirty="0" err="1">
                <a:latin typeface="Times New Roman" panose="02020603050405020304" pitchFamily="18" charset="0"/>
                <a:ea typeface="Times New Roman" panose="02020603050405020304" pitchFamily="18" charset="0"/>
              </a:rPr>
              <a:t>n</a:t>
            </a:r>
            <a:endParaRPr lang="es-MX" dirty="0"/>
          </a:p>
        </p:txBody>
      </p:sp>
      <p:sp>
        <p:nvSpPr>
          <p:cNvPr id="7" name="CuadroTexto 6"/>
          <p:cNvSpPr txBox="1"/>
          <p:nvPr/>
        </p:nvSpPr>
        <p:spPr>
          <a:xfrm>
            <a:off x="5436096" y="1575822"/>
            <a:ext cx="1589281" cy="369332"/>
          </a:xfrm>
          <a:prstGeom prst="rect">
            <a:avLst/>
          </a:prstGeom>
          <a:noFill/>
        </p:spPr>
        <p:txBody>
          <a:bodyPr wrap="none" rtlCol="0">
            <a:spAutoFit/>
          </a:bodyPr>
          <a:lstStyle/>
          <a:p>
            <a:r>
              <a:rPr lang="es-MX" dirty="0" smtClean="0"/>
              <a:t>Forma general</a:t>
            </a:r>
            <a:endParaRPr lang="es-MX" dirty="0"/>
          </a:p>
        </p:txBody>
      </p:sp>
      <p:sp>
        <p:nvSpPr>
          <p:cNvPr id="8" name="Rectangle 4"/>
          <p:cNvSpPr>
            <a:spLocks noChangeArrowheads="1"/>
          </p:cNvSpPr>
          <p:nvPr/>
        </p:nvSpPr>
        <p:spPr bwMode="auto">
          <a:xfrm flipV="1">
            <a:off x="3005463" y="4509119"/>
            <a:ext cx="1586562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9" name="Objeto 8"/>
          <p:cNvGraphicFramePr>
            <a:graphicFrameLocks noChangeAspect="1"/>
          </p:cNvGraphicFramePr>
          <p:nvPr/>
        </p:nvGraphicFramePr>
        <p:xfrm>
          <a:off x="1835696" y="3789040"/>
          <a:ext cx="4934677" cy="1850504"/>
        </p:xfrm>
        <a:graphic>
          <a:graphicData uri="http://schemas.openxmlformats.org/presentationml/2006/ole">
            <mc:AlternateContent xmlns:mc="http://schemas.openxmlformats.org/markup-compatibility/2006">
              <mc:Choice xmlns:v="urn:schemas-microsoft-com:vml" Requires="v">
                <p:oleObj spid="_x0000_s15371" name="Ecuación" r:id="rId5" imgW="1739900" imgH="647700" progId="Equation.3">
                  <p:embed/>
                </p:oleObj>
              </mc:Choice>
              <mc:Fallback>
                <p:oleObj name="Ecuación" r:id="rId5" imgW="1739900" imgH="6477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5696" y="3789040"/>
                        <a:ext cx="4934677" cy="1850504"/>
                      </a:xfrm>
                      <a:prstGeom prst="rect">
                        <a:avLst/>
                      </a:prstGeom>
                      <a:noFill/>
                    </p:spPr>
                  </p:pic>
                </p:oleObj>
              </mc:Fallback>
            </mc:AlternateContent>
          </a:graphicData>
        </a:graphic>
      </p:graphicFrame>
      <p:sp>
        <p:nvSpPr>
          <p:cNvPr id="10" name="CuadroTexto 9"/>
          <p:cNvSpPr txBox="1"/>
          <p:nvPr/>
        </p:nvSpPr>
        <p:spPr>
          <a:xfrm>
            <a:off x="1043607" y="3140968"/>
            <a:ext cx="3880229" cy="369332"/>
          </a:xfrm>
          <a:prstGeom prst="rect">
            <a:avLst/>
          </a:prstGeom>
          <a:noFill/>
        </p:spPr>
        <p:txBody>
          <a:bodyPr wrap="none" rtlCol="0">
            <a:spAutoFit/>
          </a:bodyPr>
          <a:lstStyle/>
          <a:p>
            <a:r>
              <a:rPr lang="es-MX" dirty="0" smtClean="0"/>
              <a:t>Al reemplazarlo en la formula para </a:t>
            </a:r>
            <a:r>
              <a:rPr lang="es-MX" dirty="0" err="1" smtClean="0"/>
              <a:t>Ws</a:t>
            </a:r>
            <a:endParaRPr lang="es-MX" dirty="0"/>
          </a:p>
        </p:txBody>
      </p:sp>
    </p:spTree>
    <p:extLst>
      <p:ext uri="{BB962C8B-B14F-4D97-AF65-F5344CB8AC3E}">
        <p14:creationId xmlns:p14="http://schemas.microsoft.com/office/powerpoint/2010/main" val="24441062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dirty="0" err="1" smtClean="0"/>
              <a:t>Variacion</a:t>
            </a:r>
            <a:r>
              <a:rPr lang="es-MX" sz="2800" dirty="0" smtClean="0"/>
              <a:t> de F</a:t>
            </a:r>
            <a:endParaRPr lang="es-MX" sz="2800" dirty="0"/>
          </a:p>
        </p:txBody>
      </p:sp>
      <p:sp>
        <p:nvSpPr>
          <p:cNvPr id="4" name="Rectangle 2"/>
          <p:cNvSpPr>
            <a:spLocks noChangeArrowheads="1"/>
          </p:cNvSpPr>
          <p:nvPr/>
        </p:nvSpPr>
        <p:spPr bwMode="auto">
          <a:xfrm>
            <a:off x="2555776" y="22768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5" name="Objeto 4"/>
          <p:cNvGraphicFramePr>
            <a:graphicFrameLocks noChangeAspect="1"/>
          </p:cNvGraphicFramePr>
          <p:nvPr>
            <p:extLst>
              <p:ext uri="{D42A27DB-BD31-4B8C-83A1-F6EECF244321}">
                <p14:modId xmlns:p14="http://schemas.microsoft.com/office/powerpoint/2010/main" val="3633809650"/>
              </p:ext>
            </p:extLst>
          </p:nvPr>
        </p:nvGraphicFramePr>
        <p:xfrm>
          <a:off x="1187624" y="1556792"/>
          <a:ext cx="2952328" cy="1756126"/>
        </p:xfrm>
        <a:graphic>
          <a:graphicData uri="http://schemas.openxmlformats.org/presentationml/2006/ole">
            <mc:AlternateContent xmlns:mc="http://schemas.openxmlformats.org/markup-compatibility/2006">
              <mc:Choice xmlns:v="urn:schemas-microsoft-com:vml" Requires="v">
                <p:oleObj spid="_x0000_s14343" name="Ecuación" r:id="rId3" imgW="1574800" imgH="939800" progId="Equation.3">
                  <p:embed/>
                </p:oleObj>
              </mc:Choice>
              <mc:Fallback>
                <p:oleObj name="Ecuación" r:id="rId3" imgW="1574800" imgH="9398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1556792"/>
                        <a:ext cx="2952328" cy="1756126"/>
                      </a:xfrm>
                      <a:prstGeom prst="rect">
                        <a:avLst/>
                      </a:prstGeom>
                      <a:noFill/>
                    </p:spPr>
                  </p:pic>
                </p:oleObj>
              </mc:Fallback>
            </mc:AlternateContent>
          </a:graphicData>
        </a:graphic>
      </p:graphicFrame>
      <p:pic>
        <p:nvPicPr>
          <p:cNvPr id="6" name="Imagen 5"/>
          <p:cNvPicPr/>
          <p:nvPr/>
        </p:nvPicPr>
        <p:blipFill>
          <a:blip r:embed="rId5" cstate="print"/>
          <a:srcRect/>
          <a:stretch>
            <a:fillRect/>
          </a:stretch>
        </p:blipFill>
        <p:spPr bwMode="auto">
          <a:xfrm>
            <a:off x="3995936" y="3140968"/>
            <a:ext cx="4752528" cy="3717033"/>
          </a:xfrm>
          <a:prstGeom prst="rect">
            <a:avLst/>
          </a:prstGeom>
          <a:noFill/>
          <a:ln w="9525">
            <a:noFill/>
            <a:miter lim="800000"/>
            <a:headEnd/>
            <a:tailEnd/>
          </a:ln>
        </p:spPr>
      </p:pic>
    </p:spTree>
    <p:extLst>
      <p:ext uri="{BB962C8B-B14F-4D97-AF65-F5344CB8AC3E}">
        <p14:creationId xmlns:p14="http://schemas.microsoft.com/office/powerpoint/2010/main" val="2751867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sz="2400" dirty="0" smtClean="0"/>
              <a:t>Aplicación del modelo a datos de varios autores</a:t>
            </a:r>
            <a:endParaRPr lang="es-MX" sz="2400" dirty="0"/>
          </a:p>
        </p:txBody>
      </p:sp>
      <p:pic>
        <p:nvPicPr>
          <p:cNvPr id="4" name="Marcador de contenido 3"/>
          <p:cNvPicPr>
            <a:picLocks noGrp="1"/>
          </p:cNvPicPr>
          <p:nvPr>
            <p:ph idx="1"/>
          </p:nvPr>
        </p:nvPicPr>
        <p:blipFill>
          <a:blip r:embed="rId2" cstate="print"/>
          <a:srcRect/>
          <a:stretch>
            <a:fillRect/>
          </a:stretch>
        </p:blipFill>
        <p:spPr bwMode="auto">
          <a:xfrm>
            <a:off x="1561038" y="1295400"/>
            <a:ext cx="6755378" cy="5445967"/>
          </a:xfrm>
          <a:prstGeom prst="rect">
            <a:avLst/>
          </a:prstGeom>
          <a:noFill/>
          <a:ln w="9525">
            <a:noFill/>
            <a:miter lim="800000"/>
            <a:headEnd/>
            <a:tailEnd/>
          </a:ln>
        </p:spPr>
      </p:pic>
    </p:spTree>
    <p:extLst>
      <p:ext uri="{BB962C8B-B14F-4D97-AF65-F5344CB8AC3E}">
        <p14:creationId xmlns:p14="http://schemas.microsoft.com/office/powerpoint/2010/main" val="1506813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368536" y="1415394"/>
            <a:ext cx="2211576" cy="1138471"/>
          </a:xfrm>
          <a:prstGeom prst="rect">
            <a:avLst/>
          </a:prstGeom>
        </p:spPr>
      </p:pic>
      <p:sp>
        <p:nvSpPr>
          <p:cNvPr id="4" name="CuadroTexto 3"/>
          <p:cNvSpPr txBox="1"/>
          <p:nvPr/>
        </p:nvSpPr>
        <p:spPr>
          <a:xfrm>
            <a:off x="1115616" y="908720"/>
            <a:ext cx="2922275" cy="369332"/>
          </a:xfrm>
          <a:prstGeom prst="rect">
            <a:avLst/>
          </a:prstGeom>
          <a:noFill/>
        </p:spPr>
        <p:txBody>
          <a:bodyPr wrap="none" rtlCol="0">
            <a:spAutoFit/>
          </a:bodyPr>
          <a:lstStyle/>
          <a:p>
            <a:r>
              <a:rPr lang="es-MX" dirty="0" smtClean="0"/>
              <a:t>Para régimen laminar Re &lt;1</a:t>
            </a:r>
            <a:endParaRPr lang="es-MX" dirty="0"/>
          </a:p>
        </p:txBody>
      </p:sp>
      <p:pic>
        <p:nvPicPr>
          <p:cNvPr id="5" name="Imagen 4"/>
          <p:cNvPicPr>
            <a:picLocks noChangeAspect="1"/>
          </p:cNvPicPr>
          <p:nvPr/>
        </p:nvPicPr>
        <p:blipFill>
          <a:blip r:embed="rId3"/>
          <a:stretch>
            <a:fillRect/>
          </a:stretch>
        </p:blipFill>
        <p:spPr>
          <a:xfrm>
            <a:off x="2483768" y="3356992"/>
            <a:ext cx="3731031" cy="1256525"/>
          </a:xfrm>
          <a:prstGeom prst="rect">
            <a:avLst/>
          </a:prstGeom>
        </p:spPr>
      </p:pic>
      <p:sp>
        <p:nvSpPr>
          <p:cNvPr id="6" name="CuadroTexto 5"/>
          <p:cNvSpPr txBox="1"/>
          <p:nvPr/>
        </p:nvSpPr>
        <p:spPr>
          <a:xfrm>
            <a:off x="1259632" y="2852936"/>
            <a:ext cx="5714065" cy="369332"/>
          </a:xfrm>
          <a:prstGeom prst="rect">
            <a:avLst/>
          </a:prstGeom>
          <a:noFill/>
        </p:spPr>
        <p:txBody>
          <a:bodyPr wrap="none" rtlCol="0">
            <a:spAutoFit/>
          </a:bodyPr>
          <a:lstStyle/>
          <a:p>
            <a:r>
              <a:rPr lang="es-MX" dirty="0" smtClean="0"/>
              <a:t>Al reemplazar se obtiene la conocida ecuación de Stokes</a:t>
            </a:r>
            <a:endParaRPr lang="es-MX" dirty="0"/>
          </a:p>
        </p:txBody>
      </p:sp>
      <p:sp>
        <p:nvSpPr>
          <p:cNvPr id="7" name="CuadroTexto 6"/>
          <p:cNvSpPr txBox="1"/>
          <p:nvPr/>
        </p:nvSpPr>
        <p:spPr>
          <a:xfrm>
            <a:off x="1691680" y="5157192"/>
            <a:ext cx="4489691" cy="369332"/>
          </a:xfrm>
          <a:prstGeom prst="rect">
            <a:avLst/>
          </a:prstGeom>
          <a:noFill/>
        </p:spPr>
        <p:txBody>
          <a:bodyPr wrap="none" rtlCol="0">
            <a:spAutoFit/>
          </a:bodyPr>
          <a:lstStyle/>
          <a:p>
            <a:r>
              <a:rPr lang="es-MX" dirty="0" smtClean="0"/>
              <a:t>Donde </a:t>
            </a:r>
            <a:r>
              <a:rPr lang="el-GR" dirty="0" smtClean="0"/>
              <a:t>ν</a:t>
            </a:r>
            <a:r>
              <a:rPr lang="es-MX" dirty="0" smtClean="0"/>
              <a:t> la viscosidad cinemática del liquido</a:t>
            </a: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contenido 2"/>
          <p:cNvPicPr>
            <a:picLocks noGrp="1" noChangeAspect="1"/>
          </p:cNvPicPr>
          <p:nvPr>
            <p:ph idx="1"/>
          </p:nvPr>
        </p:nvPicPr>
        <p:blipFill>
          <a:blip r:embed="rId2"/>
          <a:stretch>
            <a:fillRect/>
          </a:stretch>
        </p:blipFill>
        <p:spPr>
          <a:xfrm>
            <a:off x="1905023" y="1484784"/>
            <a:ext cx="5238348" cy="4896544"/>
          </a:xfrm>
          <a:prstGeom prst="rect">
            <a:avLst/>
          </a:prstGeom>
        </p:spPr>
      </p:pic>
      <p:sp>
        <p:nvSpPr>
          <p:cNvPr id="4" name="CuadroTexto 3"/>
          <p:cNvSpPr txBox="1"/>
          <p:nvPr/>
        </p:nvSpPr>
        <p:spPr>
          <a:xfrm>
            <a:off x="1691680" y="332656"/>
            <a:ext cx="5616624" cy="369332"/>
          </a:xfrm>
          <a:prstGeom prst="rect">
            <a:avLst/>
          </a:prstGeom>
          <a:noFill/>
        </p:spPr>
        <p:txBody>
          <a:bodyPr wrap="square" rtlCol="0">
            <a:spAutoFit/>
          </a:bodyPr>
          <a:lstStyle/>
          <a:p>
            <a:r>
              <a:rPr lang="es-MX" dirty="0" smtClean="0"/>
              <a:t>Coeficiente de arrastre de esferas y discos </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3851920" y="1412776"/>
            <a:ext cx="2558027" cy="1583305"/>
          </a:xfrm>
          <a:prstGeom prst="rect">
            <a:avLst/>
          </a:prstGeom>
        </p:spPr>
      </p:pic>
      <p:sp>
        <p:nvSpPr>
          <p:cNvPr id="3" name="CuadroTexto 2"/>
          <p:cNvSpPr txBox="1"/>
          <p:nvPr/>
        </p:nvSpPr>
        <p:spPr>
          <a:xfrm>
            <a:off x="1043608" y="692696"/>
            <a:ext cx="4149469" cy="369332"/>
          </a:xfrm>
          <a:prstGeom prst="rect">
            <a:avLst/>
          </a:prstGeom>
          <a:noFill/>
        </p:spPr>
        <p:txBody>
          <a:bodyPr wrap="none" rtlCol="0">
            <a:spAutoFit/>
          </a:bodyPr>
          <a:lstStyle/>
          <a:p>
            <a:r>
              <a:rPr lang="es-MX" dirty="0" smtClean="0"/>
              <a:t>Comportamiento fuera del rango laminar</a:t>
            </a:r>
            <a:endParaRPr lang="es-MX" dirty="0"/>
          </a:p>
        </p:txBody>
      </p:sp>
      <p:sp>
        <p:nvSpPr>
          <p:cNvPr id="5" name="CuadroTexto 4"/>
          <p:cNvSpPr txBox="1"/>
          <p:nvPr/>
        </p:nvSpPr>
        <p:spPr>
          <a:xfrm>
            <a:off x="1115616" y="1700808"/>
            <a:ext cx="1728615" cy="369332"/>
          </a:xfrm>
          <a:prstGeom prst="rect">
            <a:avLst/>
          </a:prstGeom>
          <a:noFill/>
        </p:spPr>
        <p:txBody>
          <a:bodyPr wrap="none" rtlCol="0">
            <a:spAutoFit/>
          </a:bodyPr>
          <a:lstStyle/>
          <a:p>
            <a:r>
              <a:rPr lang="es-MX" dirty="0" smtClean="0"/>
              <a:t>Para Re &gt; 1000</a:t>
            </a:r>
            <a:endParaRPr lang="es-MX" dirty="0"/>
          </a:p>
        </p:txBody>
      </p:sp>
      <p:pic>
        <p:nvPicPr>
          <p:cNvPr id="7" name="Imagen 6"/>
          <p:cNvPicPr>
            <a:picLocks noChangeAspect="1"/>
          </p:cNvPicPr>
          <p:nvPr/>
        </p:nvPicPr>
        <p:blipFill>
          <a:blip r:embed="rId3"/>
          <a:stretch>
            <a:fillRect/>
          </a:stretch>
        </p:blipFill>
        <p:spPr>
          <a:xfrm>
            <a:off x="1151184" y="3356992"/>
            <a:ext cx="2232248" cy="3348372"/>
          </a:xfrm>
          <a:prstGeom prst="rect">
            <a:avLst/>
          </a:prstGeom>
        </p:spPr>
      </p:pic>
      <p:pic>
        <p:nvPicPr>
          <p:cNvPr id="8" name="Imagen 7"/>
          <p:cNvPicPr>
            <a:picLocks noChangeAspect="1"/>
          </p:cNvPicPr>
          <p:nvPr/>
        </p:nvPicPr>
        <p:blipFill>
          <a:blip r:embed="rId4"/>
          <a:stretch>
            <a:fillRect/>
          </a:stretch>
        </p:blipFill>
        <p:spPr>
          <a:xfrm>
            <a:off x="7417636" y="2725202"/>
            <a:ext cx="1114804" cy="3769909"/>
          </a:xfrm>
          <a:prstGeom prst="rect">
            <a:avLst/>
          </a:prstGeom>
        </p:spPr>
      </p:pic>
      <p:sp>
        <p:nvSpPr>
          <p:cNvPr id="9" name="CuadroTexto 8"/>
          <p:cNvSpPr txBox="1"/>
          <p:nvPr/>
        </p:nvSpPr>
        <p:spPr>
          <a:xfrm>
            <a:off x="1475656" y="2996081"/>
            <a:ext cx="2390526" cy="369332"/>
          </a:xfrm>
          <a:prstGeom prst="rect">
            <a:avLst/>
          </a:prstGeom>
          <a:noFill/>
        </p:spPr>
        <p:txBody>
          <a:bodyPr wrap="none" rtlCol="0">
            <a:spAutoFit/>
          </a:bodyPr>
          <a:lstStyle/>
          <a:p>
            <a:r>
              <a:rPr lang="es-MX" dirty="0" err="1" smtClean="0"/>
              <a:t>Variacion</a:t>
            </a:r>
            <a:r>
              <a:rPr lang="es-MX" dirty="0" smtClean="0"/>
              <a:t> de presiones</a:t>
            </a:r>
            <a:endParaRPr lang="es-MX" dirty="0"/>
          </a:p>
        </p:txBody>
      </p:sp>
      <p:sp>
        <p:nvSpPr>
          <p:cNvPr id="10" name="CuadroTexto 9"/>
          <p:cNvSpPr txBox="1"/>
          <p:nvPr/>
        </p:nvSpPr>
        <p:spPr>
          <a:xfrm>
            <a:off x="5244403" y="3963825"/>
            <a:ext cx="2331087" cy="646331"/>
          </a:xfrm>
          <a:prstGeom prst="rect">
            <a:avLst/>
          </a:prstGeom>
          <a:noFill/>
        </p:spPr>
        <p:txBody>
          <a:bodyPr wrap="none" rtlCol="0">
            <a:spAutoFit/>
          </a:bodyPr>
          <a:lstStyle/>
          <a:p>
            <a:r>
              <a:rPr lang="es-MX" dirty="0" err="1" smtClean="0"/>
              <a:t>Formacion</a:t>
            </a:r>
            <a:r>
              <a:rPr lang="es-MX" dirty="0" smtClean="0"/>
              <a:t> de vórtices</a:t>
            </a:r>
          </a:p>
          <a:p>
            <a:r>
              <a:rPr lang="es-MX" dirty="0" smtClean="0"/>
              <a:t>En la estela </a:t>
            </a:r>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3185939" y="1700808"/>
            <a:ext cx="2251451" cy="936104"/>
          </a:xfrm>
          <a:prstGeom prst="rect">
            <a:avLst/>
          </a:prstGeom>
        </p:spPr>
      </p:pic>
      <p:sp>
        <p:nvSpPr>
          <p:cNvPr id="3" name="CuadroTexto 2"/>
          <p:cNvSpPr txBox="1"/>
          <p:nvPr/>
        </p:nvSpPr>
        <p:spPr>
          <a:xfrm>
            <a:off x="2434933" y="548680"/>
            <a:ext cx="6004914" cy="461665"/>
          </a:xfrm>
          <a:prstGeom prst="rect">
            <a:avLst/>
          </a:prstGeom>
          <a:noFill/>
        </p:spPr>
        <p:txBody>
          <a:bodyPr wrap="none" rtlCol="0">
            <a:spAutoFit/>
          </a:bodyPr>
          <a:lstStyle/>
          <a:p>
            <a:r>
              <a:rPr lang="es-MX" sz="2400" dirty="0" smtClean="0"/>
              <a:t>Coeficiente de arrastre en zona de transición</a:t>
            </a:r>
            <a:endParaRPr lang="es-MX" sz="2400" dirty="0"/>
          </a:p>
        </p:txBody>
      </p:sp>
      <p:sp>
        <p:nvSpPr>
          <p:cNvPr id="5" name="CuadroTexto 4"/>
          <p:cNvSpPr txBox="1"/>
          <p:nvPr/>
        </p:nvSpPr>
        <p:spPr>
          <a:xfrm>
            <a:off x="2051720" y="1340768"/>
            <a:ext cx="1664879" cy="369332"/>
          </a:xfrm>
          <a:prstGeom prst="rect">
            <a:avLst/>
          </a:prstGeom>
          <a:noFill/>
        </p:spPr>
        <p:txBody>
          <a:bodyPr wrap="none" rtlCol="0">
            <a:spAutoFit/>
          </a:bodyPr>
          <a:lstStyle/>
          <a:p>
            <a:r>
              <a:rPr lang="es-MX" dirty="0" err="1" smtClean="0"/>
              <a:t>Oseen</a:t>
            </a:r>
            <a:r>
              <a:rPr lang="es-MX" dirty="0" smtClean="0"/>
              <a:t> propone</a:t>
            </a:r>
            <a:endParaRPr lang="es-MX" dirty="0"/>
          </a:p>
        </p:txBody>
      </p:sp>
      <p:pic>
        <p:nvPicPr>
          <p:cNvPr id="6" name="Imagen 5"/>
          <p:cNvPicPr>
            <a:picLocks noChangeAspect="1"/>
          </p:cNvPicPr>
          <p:nvPr/>
        </p:nvPicPr>
        <p:blipFill>
          <a:blip r:embed="rId3"/>
          <a:stretch>
            <a:fillRect/>
          </a:stretch>
        </p:blipFill>
        <p:spPr>
          <a:xfrm>
            <a:off x="1835696" y="3140968"/>
            <a:ext cx="4523795" cy="980305"/>
          </a:xfrm>
          <a:prstGeom prst="rect">
            <a:avLst/>
          </a:prstGeom>
        </p:spPr>
      </p:pic>
      <p:sp>
        <p:nvSpPr>
          <p:cNvPr id="7" name="CuadroTexto 6"/>
          <p:cNvSpPr txBox="1"/>
          <p:nvPr/>
        </p:nvSpPr>
        <p:spPr>
          <a:xfrm>
            <a:off x="1979712" y="2852936"/>
            <a:ext cx="1104020" cy="369332"/>
          </a:xfrm>
          <a:prstGeom prst="rect">
            <a:avLst/>
          </a:prstGeom>
          <a:noFill/>
        </p:spPr>
        <p:txBody>
          <a:bodyPr wrap="none" rtlCol="0">
            <a:spAutoFit/>
          </a:bodyPr>
          <a:lstStyle/>
          <a:p>
            <a:r>
              <a:rPr lang="es-MX" dirty="0" err="1" smtClean="0"/>
              <a:t>Goldstein</a:t>
            </a:r>
            <a:endParaRPr lang="es-MX" dirty="0"/>
          </a:p>
        </p:txBody>
      </p:sp>
      <p:pic>
        <p:nvPicPr>
          <p:cNvPr id="8" name="Imagen 7"/>
          <p:cNvPicPr>
            <a:picLocks noChangeAspect="1"/>
          </p:cNvPicPr>
          <p:nvPr/>
        </p:nvPicPr>
        <p:blipFill>
          <a:blip r:embed="rId4"/>
          <a:stretch>
            <a:fillRect/>
          </a:stretch>
        </p:blipFill>
        <p:spPr>
          <a:xfrm>
            <a:off x="3083732" y="4731167"/>
            <a:ext cx="3652231" cy="814495"/>
          </a:xfrm>
          <a:prstGeom prst="rect">
            <a:avLst/>
          </a:prstGeom>
        </p:spPr>
      </p:pic>
      <p:sp>
        <p:nvSpPr>
          <p:cNvPr id="9" name="CuadroTexto 8"/>
          <p:cNvSpPr txBox="1"/>
          <p:nvPr/>
        </p:nvSpPr>
        <p:spPr>
          <a:xfrm>
            <a:off x="1979712" y="4365104"/>
            <a:ext cx="3953070" cy="369332"/>
          </a:xfrm>
          <a:prstGeom prst="rect">
            <a:avLst/>
          </a:prstGeom>
          <a:noFill/>
        </p:spPr>
        <p:txBody>
          <a:bodyPr wrap="none" rtlCol="0">
            <a:spAutoFit/>
          </a:bodyPr>
          <a:lstStyle/>
          <a:p>
            <a:r>
              <a:rPr lang="es-MX" dirty="0" err="1" smtClean="0"/>
              <a:t>Rubey</a:t>
            </a:r>
            <a:r>
              <a:rPr lang="es-MX" dirty="0" smtClean="0"/>
              <a:t> propone dos </a:t>
            </a:r>
            <a:r>
              <a:rPr lang="es-MX" dirty="0" err="1" smtClean="0"/>
              <a:t>cosntantes</a:t>
            </a:r>
            <a:r>
              <a:rPr lang="es-MX" dirty="0" smtClean="0"/>
              <a:t> k1 y k2</a:t>
            </a:r>
            <a:endParaRPr lang="es-MX" dirty="0"/>
          </a:p>
        </p:txBody>
      </p:sp>
      <p:pic>
        <p:nvPicPr>
          <p:cNvPr id="10" name="Imagen 9"/>
          <p:cNvPicPr>
            <a:picLocks noChangeAspect="1"/>
          </p:cNvPicPr>
          <p:nvPr/>
        </p:nvPicPr>
        <p:blipFill>
          <a:blip r:embed="rId5"/>
          <a:stretch>
            <a:fillRect/>
          </a:stretch>
        </p:blipFill>
        <p:spPr>
          <a:xfrm>
            <a:off x="2419744" y="5781161"/>
            <a:ext cx="4417667" cy="941470"/>
          </a:xfrm>
          <a:prstGeom prst="rect">
            <a:avLst/>
          </a:prstGeom>
        </p:spPr>
      </p:pic>
      <p:sp>
        <p:nvSpPr>
          <p:cNvPr id="11" name="CuadroTexto 10"/>
          <p:cNvSpPr txBox="1"/>
          <p:nvPr/>
        </p:nvSpPr>
        <p:spPr>
          <a:xfrm>
            <a:off x="7128640" y="5882564"/>
            <a:ext cx="2068259" cy="646331"/>
          </a:xfrm>
          <a:prstGeom prst="rect">
            <a:avLst/>
          </a:prstGeom>
          <a:noFill/>
        </p:spPr>
        <p:txBody>
          <a:bodyPr wrap="none" rtlCol="0">
            <a:spAutoFit/>
          </a:bodyPr>
          <a:lstStyle/>
          <a:p>
            <a:r>
              <a:rPr lang="es-MX" dirty="0" smtClean="0"/>
              <a:t>Experimentalmente</a:t>
            </a:r>
          </a:p>
          <a:p>
            <a:r>
              <a:rPr lang="es-MX" dirty="0" smtClean="0"/>
              <a:t>K1=2 y k2=3</a:t>
            </a:r>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042961" y="4430260"/>
            <a:ext cx="4301872" cy="2285585"/>
          </a:xfrm>
          <a:prstGeom prst="rect">
            <a:avLst/>
          </a:prstGeom>
        </p:spPr>
      </p:pic>
      <p:sp>
        <p:nvSpPr>
          <p:cNvPr id="3" name="CuadroTexto 2"/>
          <p:cNvSpPr txBox="1"/>
          <p:nvPr/>
        </p:nvSpPr>
        <p:spPr>
          <a:xfrm>
            <a:off x="3347864" y="908720"/>
            <a:ext cx="1692066" cy="369332"/>
          </a:xfrm>
          <a:prstGeom prst="rect">
            <a:avLst/>
          </a:prstGeom>
          <a:noFill/>
        </p:spPr>
        <p:txBody>
          <a:bodyPr wrap="none" rtlCol="0">
            <a:spAutoFit/>
          </a:bodyPr>
          <a:lstStyle/>
          <a:p>
            <a:r>
              <a:rPr lang="es-MX" dirty="0" smtClean="0"/>
              <a:t>Trabajo de DOU</a:t>
            </a:r>
            <a:endParaRPr lang="es-MX" dirty="0"/>
          </a:p>
        </p:txBody>
      </p:sp>
      <p:pic>
        <p:nvPicPr>
          <p:cNvPr id="5" name="Imagen 4"/>
          <p:cNvPicPr>
            <a:picLocks noChangeAspect="1"/>
          </p:cNvPicPr>
          <p:nvPr/>
        </p:nvPicPr>
        <p:blipFill>
          <a:blip r:embed="rId3"/>
          <a:stretch>
            <a:fillRect/>
          </a:stretch>
        </p:blipFill>
        <p:spPr>
          <a:xfrm>
            <a:off x="971600" y="1772816"/>
            <a:ext cx="1426882" cy="792088"/>
          </a:xfrm>
          <a:prstGeom prst="rect">
            <a:avLst/>
          </a:prstGeom>
        </p:spPr>
      </p:pic>
      <p:pic>
        <p:nvPicPr>
          <p:cNvPr id="6" name="Imagen 5"/>
          <p:cNvPicPr>
            <a:picLocks noChangeAspect="1"/>
          </p:cNvPicPr>
          <p:nvPr/>
        </p:nvPicPr>
        <p:blipFill>
          <a:blip r:embed="rId4"/>
          <a:stretch>
            <a:fillRect/>
          </a:stretch>
        </p:blipFill>
        <p:spPr>
          <a:xfrm>
            <a:off x="3059832" y="1772816"/>
            <a:ext cx="2414901" cy="792088"/>
          </a:xfrm>
          <a:prstGeom prst="rect">
            <a:avLst/>
          </a:prstGeom>
        </p:spPr>
      </p:pic>
      <p:pic>
        <p:nvPicPr>
          <p:cNvPr id="7" name="Imagen 6"/>
          <p:cNvPicPr>
            <a:picLocks noChangeAspect="1"/>
          </p:cNvPicPr>
          <p:nvPr/>
        </p:nvPicPr>
        <p:blipFill>
          <a:blip r:embed="rId5"/>
          <a:stretch>
            <a:fillRect/>
          </a:stretch>
        </p:blipFill>
        <p:spPr>
          <a:xfrm>
            <a:off x="6732239" y="1743932"/>
            <a:ext cx="1475737" cy="748964"/>
          </a:xfrm>
          <a:prstGeom prst="rect">
            <a:avLst/>
          </a:prstGeom>
        </p:spPr>
      </p:pic>
      <p:sp>
        <p:nvSpPr>
          <p:cNvPr id="8" name="CuadroTexto 7"/>
          <p:cNvSpPr txBox="1"/>
          <p:nvPr/>
        </p:nvSpPr>
        <p:spPr>
          <a:xfrm>
            <a:off x="6146193" y="1278633"/>
            <a:ext cx="2061783" cy="369332"/>
          </a:xfrm>
          <a:prstGeom prst="rect">
            <a:avLst/>
          </a:prstGeom>
          <a:noFill/>
        </p:spPr>
        <p:txBody>
          <a:bodyPr wrap="none" rtlCol="0">
            <a:spAutoFit/>
          </a:bodyPr>
          <a:lstStyle/>
          <a:p>
            <a:r>
              <a:rPr lang="es-MX" dirty="0" err="1" smtClean="0"/>
              <a:t>Area</a:t>
            </a:r>
            <a:r>
              <a:rPr lang="es-MX" dirty="0" smtClean="0"/>
              <a:t> de </a:t>
            </a:r>
            <a:r>
              <a:rPr lang="es-MX" dirty="0" err="1" smtClean="0"/>
              <a:t>separacion</a:t>
            </a:r>
            <a:endParaRPr lang="es-MX" dirty="0"/>
          </a:p>
        </p:txBody>
      </p:sp>
      <p:pic>
        <p:nvPicPr>
          <p:cNvPr id="9" name="Imagen 8"/>
          <p:cNvPicPr>
            <a:picLocks noChangeAspect="1"/>
          </p:cNvPicPr>
          <p:nvPr/>
        </p:nvPicPr>
        <p:blipFill>
          <a:blip r:embed="rId6"/>
          <a:stretch>
            <a:fillRect/>
          </a:stretch>
        </p:blipFill>
        <p:spPr>
          <a:xfrm>
            <a:off x="2666471" y="3026117"/>
            <a:ext cx="3054852" cy="1071182"/>
          </a:xfrm>
          <a:prstGeom prst="rect">
            <a:avLst/>
          </a:prstGeom>
        </p:spPr>
      </p:pic>
      <p:sp>
        <p:nvSpPr>
          <p:cNvPr id="10" name="CuadroTexto 9"/>
          <p:cNvSpPr txBox="1"/>
          <p:nvPr/>
        </p:nvSpPr>
        <p:spPr>
          <a:xfrm>
            <a:off x="1187624" y="2687966"/>
            <a:ext cx="7426713" cy="369332"/>
          </a:xfrm>
          <a:prstGeom prst="rect">
            <a:avLst/>
          </a:prstGeom>
          <a:noFill/>
        </p:spPr>
        <p:txBody>
          <a:bodyPr wrap="none" rtlCol="0">
            <a:spAutoFit/>
          </a:bodyPr>
          <a:lstStyle/>
          <a:p>
            <a:r>
              <a:rPr lang="es-MX" dirty="0" smtClean="0"/>
              <a:t>Fuerza de arrastre total = fuerza en </a:t>
            </a:r>
            <a:r>
              <a:rPr lang="es-MX" dirty="0" err="1" smtClean="0"/>
              <a:t>area</a:t>
            </a:r>
            <a:r>
              <a:rPr lang="es-MX" dirty="0" smtClean="0"/>
              <a:t> de separación + fuerza por fuera</a:t>
            </a:r>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400" dirty="0" smtClean="0"/>
              <a:t>Correcciones para partículas no-esféricas</a:t>
            </a:r>
            <a:endParaRPr lang="es-ES" sz="2400" dirty="0"/>
          </a:p>
        </p:txBody>
      </p:sp>
      <p:sp>
        <p:nvSpPr>
          <p:cNvPr id="3" name="Marcador de contenido 2"/>
          <p:cNvSpPr>
            <a:spLocks noGrp="1"/>
          </p:cNvSpPr>
          <p:nvPr>
            <p:ph idx="1"/>
          </p:nvPr>
        </p:nvSpPr>
        <p:spPr/>
        <p:txBody>
          <a:bodyPr/>
          <a:lstStyle/>
          <a:p>
            <a:r>
              <a:rPr lang="es-MX" dirty="0" smtClean="0"/>
              <a:t>F=6</a:t>
            </a:r>
            <a:r>
              <a:rPr lang="el-GR" dirty="0" smtClean="0"/>
              <a:t>πμ</a:t>
            </a:r>
            <a:r>
              <a:rPr lang="es-MX" dirty="0" smtClean="0"/>
              <a:t>UAK’</a:t>
            </a:r>
            <a:endParaRPr lang="es-MX" dirty="0"/>
          </a:p>
        </p:txBody>
      </p:sp>
      <p:pic>
        <p:nvPicPr>
          <p:cNvPr id="4" name="Imagen 3"/>
          <p:cNvPicPr>
            <a:picLocks noChangeAspect="1"/>
          </p:cNvPicPr>
          <p:nvPr/>
        </p:nvPicPr>
        <p:blipFill>
          <a:blip r:embed="rId2"/>
          <a:stretch>
            <a:fillRect/>
          </a:stretch>
        </p:blipFill>
        <p:spPr>
          <a:xfrm>
            <a:off x="2706896" y="1606174"/>
            <a:ext cx="5530909" cy="1679647"/>
          </a:xfrm>
          <a:prstGeom prst="rect">
            <a:avLst/>
          </a:prstGeom>
        </p:spPr>
      </p:pic>
      <p:pic>
        <p:nvPicPr>
          <p:cNvPr id="5" name="Imagen 4"/>
          <p:cNvPicPr>
            <a:picLocks noChangeAspect="1"/>
          </p:cNvPicPr>
          <p:nvPr/>
        </p:nvPicPr>
        <p:blipFill>
          <a:blip r:embed="rId3"/>
          <a:stretch>
            <a:fillRect/>
          </a:stretch>
        </p:blipFill>
        <p:spPr>
          <a:xfrm>
            <a:off x="8192176" y="1602613"/>
            <a:ext cx="734569" cy="1222250"/>
          </a:xfrm>
          <a:prstGeom prst="rect">
            <a:avLst/>
          </a:prstGeom>
        </p:spPr>
      </p:pic>
      <p:sp>
        <p:nvSpPr>
          <p:cNvPr id="6" name="CuadroTexto 5"/>
          <p:cNvSpPr txBox="1"/>
          <p:nvPr/>
        </p:nvSpPr>
        <p:spPr>
          <a:xfrm>
            <a:off x="8314429" y="1775539"/>
            <a:ext cx="306494" cy="369332"/>
          </a:xfrm>
          <a:prstGeom prst="rect">
            <a:avLst/>
          </a:prstGeom>
          <a:noFill/>
        </p:spPr>
        <p:txBody>
          <a:bodyPr wrap="none" rtlCol="0">
            <a:spAutoFit/>
          </a:bodyPr>
          <a:lstStyle/>
          <a:p>
            <a:r>
              <a:rPr lang="es-MX" dirty="0" smtClean="0"/>
              <a:t>a</a:t>
            </a:r>
            <a:endParaRPr lang="es-MX" dirty="0"/>
          </a:p>
        </p:txBody>
      </p:sp>
      <p:sp>
        <p:nvSpPr>
          <p:cNvPr id="7" name="CuadroTexto 6"/>
          <p:cNvSpPr txBox="1"/>
          <p:nvPr/>
        </p:nvSpPr>
        <p:spPr>
          <a:xfrm>
            <a:off x="8467676" y="2098033"/>
            <a:ext cx="308098" cy="369332"/>
          </a:xfrm>
          <a:prstGeom prst="rect">
            <a:avLst/>
          </a:prstGeom>
          <a:noFill/>
        </p:spPr>
        <p:txBody>
          <a:bodyPr wrap="none" rtlCol="0">
            <a:spAutoFit/>
          </a:bodyPr>
          <a:lstStyle/>
          <a:p>
            <a:r>
              <a:rPr lang="es-MX" dirty="0" smtClean="0"/>
              <a:t>b</a:t>
            </a:r>
            <a:endParaRPr lang="es-MX" dirty="0"/>
          </a:p>
        </p:txBody>
      </p:sp>
      <p:pic>
        <p:nvPicPr>
          <p:cNvPr id="8" name="Imagen 7"/>
          <p:cNvPicPr>
            <a:picLocks noChangeAspect="1"/>
          </p:cNvPicPr>
          <p:nvPr/>
        </p:nvPicPr>
        <p:blipFill>
          <a:blip r:embed="rId4"/>
          <a:stretch>
            <a:fillRect/>
          </a:stretch>
        </p:blipFill>
        <p:spPr>
          <a:xfrm>
            <a:off x="971600" y="4365104"/>
            <a:ext cx="2314407" cy="1368152"/>
          </a:xfrm>
          <a:prstGeom prst="rect">
            <a:avLst/>
          </a:prstGeom>
        </p:spPr>
      </p:pic>
      <p:sp>
        <p:nvSpPr>
          <p:cNvPr id="9" name="CuadroTexto 8"/>
          <p:cNvSpPr txBox="1"/>
          <p:nvPr/>
        </p:nvSpPr>
        <p:spPr>
          <a:xfrm>
            <a:off x="3419872" y="1229699"/>
            <a:ext cx="761747" cy="369332"/>
          </a:xfrm>
          <a:prstGeom prst="rect">
            <a:avLst/>
          </a:prstGeom>
          <a:noFill/>
        </p:spPr>
        <p:txBody>
          <a:bodyPr wrap="none" rtlCol="0">
            <a:spAutoFit/>
          </a:bodyPr>
          <a:lstStyle/>
          <a:p>
            <a:r>
              <a:rPr lang="es-MX" dirty="0" smtClean="0"/>
              <a:t>elipse</a:t>
            </a:r>
            <a:endParaRPr lang="es-MX" dirty="0"/>
          </a:p>
        </p:txBody>
      </p:sp>
      <p:sp>
        <p:nvSpPr>
          <p:cNvPr id="11" name="CuadroTexto 10"/>
          <p:cNvSpPr txBox="1"/>
          <p:nvPr/>
        </p:nvSpPr>
        <p:spPr>
          <a:xfrm>
            <a:off x="539552" y="3737010"/>
            <a:ext cx="2593980" cy="369332"/>
          </a:xfrm>
          <a:prstGeom prst="rect">
            <a:avLst/>
          </a:prstGeom>
          <a:noFill/>
        </p:spPr>
        <p:txBody>
          <a:bodyPr wrap="none" rtlCol="0">
            <a:spAutoFit/>
          </a:bodyPr>
          <a:lstStyle/>
          <a:p>
            <a:r>
              <a:rPr lang="es-MX" dirty="0" smtClean="0"/>
              <a:t>Disco delgado de radio a</a:t>
            </a:r>
            <a:endParaRPr lang="es-MX" dirty="0"/>
          </a:p>
        </p:txBody>
      </p:sp>
      <p:sp>
        <p:nvSpPr>
          <p:cNvPr id="13" name="CuadroTexto 12"/>
          <p:cNvSpPr txBox="1"/>
          <p:nvPr/>
        </p:nvSpPr>
        <p:spPr>
          <a:xfrm>
            <a:off x="4648200" y="3530128"/>
            <a:ext cx="2790187" cy="369332"/>
          </a:xfrm>
          <a:prstGeom prst="rect">
            <a:avLst/>
          </a:prstGeom>
          <a:noFill/>
        </p:spPr>
        <p:txBody>
          <a:bodyPr wrap="none" rtlCol="0">
            <a:spAutoFit/>
          </a:bodyPr>
          <a:lstStyle/>
          <a:p>
            <a:r>
              <a:rPr lang="es-MX" dirty="0" smtClean="0"/>
              <a:t>Cilindro delgado de radio a</a:t>
            </a:r>
            <a:endParaRPr lang="es-MX" dirty="0"/>
          </a:p>
        </p:txBody>
      </p:sp>
      <p:pic>
        <p:nvPicPr>
          <p:cNvPr id="14" name="Imagen 13"/>
          <p:cNvPicPr>
            <a:picLocks noChangeAspect="1"/>
          </p:cNvPicPr>
          <p:nvPr/>
        </p:nvPicPr>
        <p:blipFill>
          <a:blip r:embed="rId5"/>
          <a:stretch>
            <a:fillRect/>
          </a:stretch>
        </p:blipFill>
        <p:spPr>
          <a:xfrm>
            <a:off x="5004048" y="4227715"/>
            <a:ext cx="2825477" cy="164292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contenido 2"/>
          <p:cNvPicPr>
            <a:picLocks noGrp="1" noChangeAspect="1"/>
          </p:cNvPicPr>
          <p:nvPr>
            <p:ph idx="1"/>
          </p:nvPr>
        </p:nvPicPr>
        <p:blipFill>
          <a:blip r:embed="rId2"/>
          <a:stretch>
            <a:fillRect/>
          </a:stretch>
        </p:blipFill>
        <p:spPr>
          <a:xfrm>
            <a:off x="3995936" y="1196752"/>
            <a:ext cx="4752528" cy="5449996"/>
          </a:xfrm>
          <a:prstGeom prst="rect">
            <a:avLst/>
          </a:prstGeom>
        </p:spPr>
      </p:pic>
      <p:sp>
        <p:nvSpPr>
          <p:cNvPr id="4" name="CuadroTexto 3"/>
          <p:cNvSpPr txBox="1"/>
          <p:nvPr/>
        </p:nvSpPr>
        <p:spPr>
          <a:xfrm>
            <a:off x="2483768" y="620688"/>
            <a:ext cx="4708918" cy="369332"/>
          </a:xfrm>
          <a:prstGeom prst="rect">
            <a:avLst/>
          </a:prstGeom>
          <a:noFill/>
        </p:spPr>
        <p:txBody>
          <a:bodyPr wrap="none" rtlCol="0">
            <a:spAutoFit/>
          </a:bodyPr>
          <a:lstStyle/>
          <a:p>
            <a:r>
              <a:rPr lang="es-MX" dirty="0" smtClean="0"/>
              <a:t>Cd en rango de Stokes para formas irregulares</a:t>
            </a:r>
            <a:endParaRPr lang="es-MX" dirty="0"/>
          </a:p>
        </p:txBody>
      </p:sp>
      <p:sp>
        <p:nvSpPr>
          <p:cNvPr id="6" name="CuadroTexto 5"/>
          <p:cNvSpPr txBox="1"/>
          <p:nvPr/>
        </p:nvSpPr>
        <p:spPr>
          <a:xfrm>
            <a:off x="683568" y="1772816"/>
            <a:ext cx="1395254" cy="369332"/>
          </a:xfrm>
          <a:prstGeom prst="rect">
            <a:avLst/>
          </a:prstGeom>
          <a:noFill/>
        </p:spPr>
        <p:txBody>
          <a:bodyPr wrap="none" rtlCol="0">
            <a:spAutoFit/>
          </a:bodyPr>
          <a:lstStyle/>
          <a:p>
            <a:r>
              <a:rPr lang="es-MX" dirty="0" smtClean="0"/>
              <a:t>CD=k24/Re </a:t>
            </a:r>
            <a:endParaRPr lang="es-MX" dirty="0"/>
          </a:p>
        </p:txBody>
      </p:sp>
      <p:pic>
        <p:nvPicPr>
          <p:cNvPr id="7" name="Imagen 6"/>
          <p:cNvPicPr>
            <a:picLocks noChangeAspect="1"/>
          </p:cNvPicPr>
          <p:nvPr/>
        </p:nvPicPr>
        <p:blipFill>
          <a:blip r:embed="rId3"/>
          <a:stretch>
            <a:fillRect/>
          </a:stretch>
        </p:blipFill>
        <p:spPr>
          <a:xfrm>
            <a:off x="1093877" y="2454953"/>
            <a:ext cx="1389891" cy="813818"/>
          </a:xfrm>
          <a:prstGeom prst="rect">
            <a:avLst/>
          </a:prstGeom>
        </p:spPr>
      </p:pic>
      <p:pic>
        <p:nvPicPr>
          <p:cNvPr id="8" name="Imagen 7"/>
          <p:cNvPicPr>
            <a:picLocks noChangeAspect="1"/>
          </p:cNvPicPr>
          <p:nvPr/>
        </p:nvPicPr>
        <p:blipFill>
          <a:blip r:embed="rId4"/>
          <a:stretch>
            <a:fillRect/>
          </a:stretch>
        </p:blipFill>
        <p:spPr>
          <a:xfrm>
            <a:off x="1204936" y="3607081"/>
            <a:ext cx="1338075" cy="1328931"/>
          </a:xfrm>
          <a:prstGeom prst="rect">
            <a:avLst/>
          </a:prstGeom>
        </p:spPr>
      </p:pic>
      <p:pic>
        <p:nvPicPr>
          <p:cNvPr id="9" name="Imagen 8"/>
          <p:cNvPicPr>
            <a:picLocks noChangeAspect="1"/>
          </p:cNvPicPr>
          <p:nvPr/>
        </p:nvPicPr>
        <p:blipFill>
          <a:blip r:embed="rId5"/>
          <a:stretch>
            <a:fillRect/>
          </a:stretch>
        </p:blipFill>
        <p:spPr>
          <a:xfrm>
            <a:off x="1187624" y="5189290"/>
            <a:ext cx="1674386" cy="1668710"/>
          </a:xfrm>
          <a:prstGeom prst="rect">
            <a:avLst/>
          </a:prstGeom>
        </p:spPr>
      </p:pic>
      <p:sp>
        <p:nvSpPr>
          <p:cNvPr id="10" name="CuadroTexto 9"/>
          <p:cNvSpPr txBox="1"/>
          <p:nvPr/>
        </p:nvSpPr>
        <p:spPr>
          <a:xfrm>
            <a:off x="395536" y="2425189"/>
            <a:ext cx="1085233" cy="369332"/>
          </a:xfrm>
          <a:prstGeom prst="rect">
            <a:avLst/>
          </a:prstGeom>
          <a:noFill/>
        </p:spPr>
        <p:txBody>
          <a:bodyPr wrap="none" rtlCol="0">
            <a:spAutoFit/>
          </a:bodyPr>
          <a:lstStyle/>
          <a:p>
            <a:r>
              <a:rPr lang="es-MX" dirty="0" smtClean="0"/>
              <a:t>esferoide</a:t>
            </a:r>
            <a:endParaRPr lang="es-MX" dirty="0"/>
          </a:p>
        </p:txBody>
      </p:sp>
      <p:sp>
        <p:nvSpPr>
          <p:cNvPr id="11" name="CuadroTexto 10"/>
          <p:cNvSpPr txBox="1"/>
          <p:nvPr/>
        </p:nvSpPr>
        <p:spPr>
          <a:xfrm>
            <a:off x="395536" y="3607081"/>
            <a:ext cx="853119" cy="369332"/>
          </a:xfrm>
          <a:prstGeom prst="rect">
            <a:avLst/>
          </a:prstGeom>
          <a:noFill/>
        </p:spPr>
        <p:txBody>
          <a:bodyPr wrap="none" rtlCol="0">
            <a:spAutoFit/>
          </a:bodyPr>
          <a:lstStyle/>
          <a:p>
            <a:r>
              <a:rPr lang="es-MX" dirty="0" smtClean="0"/>
              <a:t>prisma</a:t>
            </a:r>
            <a:endParaRPr lang="es-MX" dirty="0"/>
          </a:p>
        </p:txBody>
      </p:sp>
      <p:sp>
        <p:nvSpPr>
          <p:cNvPr id="12" name="CuadroTexto 11"/>
          <p:cNvSpPr txBox="1"/>
          <p:nvPr/>
        </p:nvSpPr>
        <p:spPr>
          <a:xfrm>
            <a:off x="446182" y="5054422"/>
            <a:ext cx="1281120" cy="369332"/>
          </a:xfrm>
          <a:prstGeom prst="rect">
            <a:avLst/>
          </a:prstGeom>
          <a:noFill/>
        </p:spPr>
        <p:txBody>
          <a:bodyPr wrap="none" rtlCol="0">
            <a:spAutoFit/>
          </a:bodyPr>
          <a:lstStyle/>
          <a:p>
            <a:r>
              <a:rPr lang="es-MX" dirty="0" smtClean="0"/>
              <a:t>Doble cono</a:t>
            </a:r>
            <a:endParaRPr lang="es-MX"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464</TotalTime>
  <Words>649</Words>
  <Application>Microsoft Office PowerPoint</Application>
  <PresentationFormat>Presentación en pantalla (4:3)</PresentationFormat>
  <Paragraphs>96</Paragraphs>
  <Slides>29</Slides>
  <Notes>1</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29</vt:i4>
      </vt:variant>
    </vt:vector>
  </HeadingPairs>
  <TitlesOfParts>
    <vt:vector size="37" baseType="lpstr">
      <vt:lpstr>Arial</vt:lpstr>
      <vt:lpstr>Calibri</vt:lpstr>
      <vt:lpstr>Franklin Gothic Book</vt:lpstr>
      <vt:lpstr>Franklin Gothic Medium</vt:lpstr>
      <vt:lpstr>Times New Roman</vt:lpstr>
      <vt:lpstr>Wingdings 2</vt:lpstr>
      <vt:lpstr>Viajes</vt:lpstr>
      <vt:lpstr>Ecuación</vt:lpstr>
      <vt:lpstr>Metodos experimentales para mezclas CIRA-facultad de ingenieria-uaem Profesor:Dr. Juan Antonio García Aragón</vt:lpstr>
      <vt:lpstr>Particulas no cohesivas</vt:lpstr>
      <vt:lpstr>Presentación de PowerPoint</vt:lpstr>
      <vt:lpstr>Presentación de PowerPoint</vt:lpstr>
      <vt:lpstr>Presentación de PowerPoint</vt:lpstr>
      <vt:lpstr>Presentación de PowerPoint</vt:lpstr>
      <vt:lpstr>Presentación de PowerPoint</vt:lpstr>
      <vt:lpstr>Correcciones para partículas no-esféricas</vt:lpstr>
      <vt:lpstr>Presentación de PowerPoint</vt:lpstr>
      <vt:lpstr>Sedimentos naturales</vt:lpstr>
      <vt:lpstr>Presentación de PowerPoint</vt:lpstr>
      <vt:lpstr>Presentación de PowerPoint</vt:lpstr>
      <vt:lpstr>Ahrens (2000)</vt:lpstr>
      <vt:lpstr>She et al (2005)</vt:lpstr>
      <vt:lpstr>Efecto de un flujo transversal a WS</vt:lpstr>
      <vt:lpstr>Salinas y garcia (2011)</vt:lpstr>
      <vt:lpstr>Resultados experimentales PTV Salinas (2011)</vt:lpstr>
      <vt:lpstr>Presentación de PowerPoint</vt:lpstr>
      <vt:lpstr>Sedimentos cohesivos</vt:lpstr>
      <vt:lpstr>Proceso de floculación</vt:lpstr>
      <vt:lpstr>Floculos según SEM del río Athabasca, Canada</vt:lpstr>
      <vt:lpstr>Presentación de PowerPoint</vt:lpstr>
      <vt:lpstr>Presentación de PowerPoint</vt:lpstr>
      <vt:lpstr>Presentación de PowerPoint</vt:lpstr>
      <vt:lpstr>Presentación de PowerPoint</vt:lpstr>
      <vt:lpstr>Modelo propuesto garcia et al. (2014)</vt:lpstr>
      <vt:lpstr>Coeficiente de arrastre agregado</vt:lpstr>
      <vt:lpstr>Variacion de F</vt:lpstr>
      <vt:lpstr>Aplicación del modelo a datos de varios autores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de Mecánica de Fluidos CIRA-facultad de ingenieria-uaem Profesor:Dr. Juan Antonio García Aragón</dc:title>
  <dc:creator>J ANTONIO GARCIA</dc:creator>
  <cp:lastModifiedBy>USUARIO</cp:lastModifiedBy>
  <cp:revision>29</cp:revision>
  <dcterms:created xsi:type="dcterms:W3CDTF">2013-08-26T16:16:01Z</dcterms:created>
  <dcterms:modified xsi:type="dcterms:W3CDTF">2016-10-06T15:56:55Z</dcterms:modified>
</cp:coreProperties>
</file>