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6.jpg"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7" r:id="rId2"/>
    <p:sldId id="258" r:id="rId3"/>
    <p:sldId id="259" r:id="rId4"/>
    <p:sldId id="260" r:id="rId5"/>
    <p:sldId id="261" r:id="rId6"/>
    <p:sldId id="262" r:id="rId7"/>
    <p:sldId id="304" r:id="rId8"/>
    <p:sldId id="263" r:id="rId9"/>
    <p:sldId id="264" r:id="rId10"/>
    <p:sldId id="299" r:id="rId11"/>
    <p:sldId id="269" r:id="rId12"/>
    <p:sldId id="301" r:id="rId13"/>
    <p:sldId id="270" r:id="rId14"/>
    <p:sldId id="302" r:id="rId15"/>
    <p:sldId id="303" r:id="rId16"/>
    <p:sldId id="271" r:id="rId17"/>
    <p:sldId id="272" r:id="rId18"/>
    <p:sldId id="273" r:id="rId19"/>
    <p:sldId id="274" r:id="rId20"/>
    <p:sldId id="275" r:id="rId21"/>
    <p:sldId id="276" r:id="rId22"/>
    <p:sldId id="277" r:id="rId23"/>
    <p:sldId id="278" r:id="rId24"/>
    <p:sldId id="279" r:id="rId25"/>
    <p:sldId id="286" r:id="rId26"/>
    <p:sldId id="280" r:id="rId27"/>
    <p:sldId id="281" r:id="rId28"/>
    <p:sldId id="282" r:id="rId29"/>
    <p:sldId id="283" r:id="rId30"/>
    <p:sldId id="284" r:id="rId31"/>
    <p:sldId id="285" r:id="rId32"/>
    <p:sldId id="287" r:id="rId33"/>
    <p:sldId id="288" r:id="rId34"/>
    <p:sldId id="289" r:id="rId35"/>
    <p:sldId id="290" r:id="rId36"/>
    <p:sldId id="291" r:id="rId37"/>
    <p:sldId id="297" r:id="rId38"/>
    <p:sldId id="292" r:id="rId39"/>
    <p:sldId id="293" r:id="rId40"/>
    <p:sldId id="294" r:id="rId41"/>
    <p:sldId id="298" r:id="rId42"/>
    <p:sldId id="295" r:id="rId43"/>
    <p:sldId id="296" r:id="rId44"/>
    <p:sldId id="265" r:id="rId45"/>
    <p:sldId id="266" r:id="rId46"/>
    <p:sldId id="268"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50CFD8-9D9A-49B2-9DE3-9584D06B8C91}"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s-MX"/>
        </a:p>
      </dgm:t>
    </dgm:pt>
    <dgm:pt modelId="{BAC55210-D7F6-4918-A293-96BA77FE4E4A}">
      <dgm:prSet phldrT="[Texto]"/>
      <dgm:spPr/>
      <dgm:t>
        <a:bodyPr/>
        <a:lstStyle/>
        <a:p>
          <a:pPr algn="ctr"/>
          <a:r>
            <a:rPr lang="es-MX" dirty="0" smtClean="0"/>
            <a:t>La primera parte del estándar No. 5 de fianzas, está constituida por el nombre y el preámbulo.</a:t>
          </a:r>
          <a:endParaRPr lang="es-MX" dirty="0"/>
        </a:p>
      </dgm:t>
    </dgm:pt>
    <dgm:pt modelId="{58E5014D-F81E-4F7D-A453-F43B641951DE}" type="parTrans" cxnId="{6491778F-00A3-4B15-84DA-9DF632BE9520}">
      <dgm:prSet/>
      <dgm:spPr/>
      <dgm:t>
        <a:bodyPr/>
        <a:lstStyle/>
        <a:p>
          <a:endParaRPr lang="es-MX"/>
        </a:p>
      </dgm:t>
    </dgm:pt>
    <dgm:pt modelId="{CCD0085B-6C88-4C36-BBEB-4F6DEE63AB23}" type="sibTrans" cxnId="{6491778F-00A3-4B15-84DA-9DF632BE9520}">
      <dgm:prSet/>
      <dgm:spPr/>
      <dgm:t>
        <a:bodyPr/>
        <a:lstStyle/>
        <a:p>
          <a:endParaRPr lang="es-MX"/>
        </a:p>
      </dgm:t>
    </dgm:pt>
    <dgm:pt modelId="{A63DD09F-EF91-4DBD-BD6E-AFE6C819B9F6}">
      <dgm:prSet phldrT="[Texto]"/>
      <dgm:spPr/>
      <dgm:t>
        <a:bodyPr/>
        <a:lstStyle/>
        <a:p>
          <a:pPr algn="just"/>
          <a:r>
            <a:rPr lang="es-MX" b="1" dirty="0" smtClean="0"/>
            <a:t>Sección 1: </a:t>
          </a:r>
          <a:r>
            <a:rPr lang="es-MX" dirty="0" smtClean="0"/>
            <a:t>La segunda parte del estándar No. 5 es la Sección 1, en la cual se define el propósito, alcance y fecha de aplicación del estándar.</a:t>
          </a:r>
          <a:endParaRPr lang="es-MX" dirty="0"/>
        </a:p>
      </dgm:t>
    </dgm:pt>
    <dgm:pt modelId="{36D55125-FA17-465E-B637-B0FC52DFC8B0}" type="parTrans" cxnId="{E372BCD2-1747-4D21-BEA7-8F13E54E6774}">
      <dgm:prSet/>
      <dgm:spPr/>
      <dgm:t>
        <a:bodyPr/>
        <a:lstStyle/>
        <a:p>
          <a:endParaRPr lang="es-MX"/>
        </a:p>
      </dgm:t>
    </dgm:pt>
    <dgm:pt modelId="{98940691-1AFC-42AD-B4BC-6FB76122EDAE}" type="sibTrans" cxnId="{E372BCD2-1747-4D21-BEA7-8F13E54E6774}">
      <dgm:prSet/>
      <dgm:spPr/>
      <dgm:t>
        <a:bodyPr/>
        <a:lstStyle/>
        <a:p>
          <a:endParaRPr lang="es-MX"/>
        </a:p>
      </dgm:t>
    </dgm:pt>
    <dgm:pt modelId="{0764FBEE-CCAD-4AAD-949E-772955FDF687}">
      <dgm:prSet phldrT="[Texto]"/>
      <dgm:spPr/>
      <dgm:t>
        <a:bodyPr/>
        <a:lstStyle/>
        <a:p>
          <a:pPr algn="just"/>
          <a:r>
            <a:rPr lang="es-MX" b="1" dirty="0" smtClean="0"/>
            <a:t>Sección 2:</a:t>
          </a:r>
          <a:r>
            <a:rPr lang="es-MX" dirty="0" smtClean="0"/>
            <a:t> Esta sección del Estándar No. 5 trata de los antecedentes y situación del sector afianzador a la fecha de publicación del estándar y no contiene elementos relevantes que sean objeto de análisis</a:t>
          </a:r>
          <a:endParaRPr lang="es-MX" dirty="0"/>
        </a:p>
      </dgm:t>
    </dgm:pt>
    <dgm:pt modelId="{19A4BE34-1D07-467D-BD4F-44EA62EA8961}" type="parTrans" cxnId="{4C5C0D93-1D6F-4995-B665-7ED89892541C}">
      <dgm:prSet/>
      <dgm:spPr/>
      <dgm:t>
        <a:bodyPr/>
        <a:lstStyle/>
        <a:p>
          <a:endParaRPr lang="es-MX"/>
        </a:p>
      </dgm:t>
    </dgm:pt>
    <dgm:pt modelId="{3FB5C01A-7B1D-4861-919B-7B5AD0CC6621}" type="sibTrans" cxnId="{4C5C0D93-1D6F-4995-B665-7ED89892541C}">
      <dgm:prSet/>
      <dgm:spPr/>
      <dgm:t>
        <a:bodyPr/>
        <a:lstStyle/>
        <a:p>
          <a:endParaRPr lang="es-MX"/>
        </a:p>
      </dgm:t>
    </dgm:pt>
    <dgm:pt modelId="{D76E2CFD-8082-4886-9088-B93B1259E4F2}" type="pres">
      <dgm:prSet presAssocID="{8E50CFD8-9D9A-49B2-9DE3-9584D06B8C91}" presName="outerComposite" presStyleCnt="0">
        <dgm:presLayoutVars>
          <dgm:chMax val="5"/>
          <dgm:dir/>
          <dgm:resizeHandles val="exact"/>
        </dgm:presLayoutVars>
      </dgm:prSet>
      <dgm:spPr/>
      <dgm:t>
        <a:bodyPr/>
        <a:lstStyle/>
        <a:p>
          <a:endParaRPr lang="es-MX"/>
        </a:p>
      </dgm:t>
    </dgm:pt>
    <dgm:pt modelId="{3CB89FD7-E7C1-4334-AEDD-A9A68D51E848}" type="pres">
      <dgm:prSet presAssocID="{8E50CFD8-9D9A-49B2-9DE3-9584D06B8C91}" presName="dummyMaxCanvas" presStyleCnt="0">
        <dgm:presLayoutVars/>
      </dgm:prSet>
      <dgm:spPr/>
    </dgm:pt>
    <dgm:pt modelId="{E77044DC-EF43-4F64-9A66-780274614A8A}" type="pres">
      <dgm:prSet presAssocID="{8E50CFD8-9D9A-49B2-9DE3-9584D06B8C91}" presName="ThreeNodes_1" presStyleLbl="node1" presStyleIdx="0" presStyleCnt="3" custLinFactNeighborY="-1259">
        <dgm:presLayoutVars>
          <dgm:bulletEnabled val="1"/>
        </dgm:presLayoutVars>
      </dgm:prSet>
      <dgm:spPr/>
      <dgm:t>
        <a:bodyPr/>
        <a:lstStyle/>
        <a:p>
          <a:endParaRPr lang="es-MX"/>
        </a:p>
      </dgm:t>
    </dgm:pt>
    <dgm:pt modelId="{B6C538DB-6EF6-4A5B-BC66-06FC9C9EAEDE}" type="pres">
      <dgm:prSet presAssocID="{8E50CFD8-9D9A-49B2-9DE3-9584D06B8C91}" presName="ThreeNodes_2" presStyleLbl="node1" presStyleIdx="1" presStyleCnt="3">
        <dgm:presLayoutVars>
          <dgm:bulletEnabled val="1"/>
        </dgm:presLayoutVars>
      </dgm:prSet>
      <dgm:spPr/>
      <dgm:t>
        <a:bodyPr/>
        <a:lstStyle/>
        <a:p>
          <a:endParaRPr lang="es-MX"/>
        </a:p>
      </dgm:t>
    </dgm:pt>
    <dgm:pt modelId="{FC870FE4-10CD-4A4C-B9BD-7A6DCC5E8BA5}" type="pres">
      <dgm:prSet presAssocID="{8E50CFD8-9D9A-49B2-9DE3-9584D06B8C91}" presName="ThreeNodes_3" presStyleLbl="node1" presStyleIdx="2" presStyleCnt="3">
        <dgm:presLayoutVars>
          <dgm:bulletEnabled val="1"/>
        </dgm:presLayoutVars>
      </dgm:prSet>
      <dgm:spPr/>
      <dgm:t>
        <a:bodyPr/>
        <a:lstStyle/>
        <a:p>
          <a:endParaRPr lang="es-MX"/>
        </a:p>
      </dgm:t>
    </dgm:pt>
    <dgm:pt modelId="{ABCE40D8-50B9-4833-821A-A76CA645E4DD}" type="pres">
      <dgm:prSet presAssocID="{8E50CFD8-9D9A-49B2-9DE3-9584D06B8C91}" presName="ThreeConn_1-2" presStyleLbl="fgAccFollowNode1" presStyleIdx="0" presStyleCnt="2">
        <dgm:presLayoutVars>
          <dgm:bulletEnabled val="1"/>
        </dgm:presLayoutVars>
      </dgm:prSet>
      <dgm:spPr/>
      <dgm:t>
        <a:bodyPr/>
        <a:lstStyle/>
        <a:p>
          <a:endParaRPr lang="es-MX"/>
        </a:p>
      </dgm:t>
    </dgm:pt>
    <dgm:pt modelId="{591FB939-AB90-4916-9D5D-8C5324570412}" type="pres">
      <dgm:prSet presAssocID="{8E50CFD8-9D9A-49B2-9DE3-9584D06B8C91}" presName="ThreeConn_2-3" presStyleLbl="fgAccFollowNode1" presStyleIdx="1" presStyleCnt="2">
        <dgm:presLayoutVars>
          <dgm:bulletEnabled val="1"/>
        </dgm:presLayoutVars>
      </dgm:prSet>
      <dgm:spPr/>
      <dgm:t>
        <a:bodyPr/>
        <a:lstStyle/>
        <a:p>
          <a:endParaRPr lang="es-MX"/>
        </a:p>
      </dgm:t>
    </dgm:pt>
    <dgm:pt modelId="{B6733B90-7603-4483-8F9C-87FCD55C0DED}" type="pres">
      <dgm:prSet presAssocID="{8E50CFD8-9D9A-49B2-9DE3-9584D06B8C91}" presName="ThreeNodes_1_text" presStyleLbl="node1" presStyleIdx="2" presStyleCnt="3">
        <dgm:presLayoutVars>
          <dgm:bulletEnabled val="1"/>
        </dgm:presLayoutVars>
      </dgm:prSet>
      <dgm:spPr/>
      <dgm:t>
        <a:bodyPr/>
        <a:lstStyle/>
        <a:p>
          <a:endParaRPr lang="es-MX"/>
        </a:p>
      </dgm:t>
    </dgm:pt>
    <dgm:pt modelId="{05741186-C1FD-4297-9FB3-0C258BAF38EA}" type="pres">
      <dgm:prSet presAssocID="{8E50CFD8-9D9A-49B2-9DE3-9584D06B8C91}" presName="ThreeNodes_2_text" presStyleLbl="node1" presStyleIdx="2" presStyleCnt="3">
        <dgm:presLayoutVars>
          <dgm:bulletEnabled val="1"/>
        </dgm:presLayoutVars>
      </dgm:prSet>
      <dgm:spPr/>
      <dgm:t>
        <a:bodyPr/>
        <a:lstStyle/>
        <a:p>
          <a:endParaRPr lang="es-MX"/>
        </a:p>
      </dgm:t>
    </dgm:pt>
    <dgm:pt modelId="{144EA2CB-7CFA-4CAD-A4EE-D00115593D36}" type="pres">
      <dgm:prSet presAssocID="{8E50CFD8-9D9A-49B2-9DE3-9584D06B8C91}" presName="ThreeNodes_3_text" presStyleLbl="node1" presStyleIdx="2" presStyleCnt="3">
        <dgm:presLayoutVars>
          <dgm:bulletEnabled val="1"/>
        </dgm:presLayoutVars>
      </dgm:prSet>
      <dgm:spPr/>
      <dgm:t>
        <a:bodyPr/>
        <a:lstStyle/>
        <a:p>
          <a:endParaRPr lang="es-MX"/>
        </a:p>
      </dgm:t>
    </dgm:pt>
  </dgm:ptLst>
  <dgm:cxnLst>
    <dgm:cxn modelId="{BB3BEA89-B78D-4361-8F9D-3DAA2B23E7FD}" type="presOf" srcId="{BAC55210-D7F6-4918-A293-96BA77FE4E4A}" destId="{E77044DC-EF43-4F64-9A66-780274614A8A}" srcOrd="0" destOrd="0" presId="urn:microsoft.com/office/officeart/2005/8/layout/vProcess5"/>
    <dgm:cxn modelId="{994E9F45-E6F8-464F-B3E8-B0F26195E6C1}" type="presOf" srcId="{0764FBEE-CCAD-4AAD-949E-772955FDF687}" destId="{FC870FE4-10CD-4A4C-B9BD-7A6DCC5E8BA5}" srcOrd="0" destOrd="0" presId="urn:microsoft.com/office/officeart/2005/8/layout/vProcess5"/>
    <dgm:cxn modelId="{B7335BF0-FCCB-4EA6-B73A-6159237B71FB}" type="presOf" srcId="{CCD0085B-6C88-4C36-BBEB-4F6DEE63AB23}" destId="{ABCE40D8-50B9-4833-821A-A76CA645E4DD}" srcOrd="0" destOrd="0" presId="urn:microsoft.com/office/officeart/2005/8/layout/vProcess5"/>
    <dgm:cxn modelId="{75C86A09-E5F9-4FBD-A0A2-779B243D1994}" type="presOf" srcId="{98940691-1AFC-42AD-B4BC-6FB76122EDAE}" destId="{591FB939-AB90-4916-9D5D-8C5324570412}" srcOrd="0" destOrd="0" presId="urn:microsoft.com/office/officeart/2005/8/layout/vProcess5"/>
    <dgm:cxn modelId="{4C5C0D93-1D6F-4995-B665-7ED89892541C}" srcId="{8E50CFD8-9D9A-49B2-9DE3-9584D06B8C91}" destId="{0764FBEE-CCAD-4AAD-949E-772955FDF687}" srcOrd="2" destOrd="0" parTransId="{19A4BE34-1D07-467D-BD4F-44EA62EA8961}" sibTransId="{3FB5C01A-7B1D-4861-919B-7B5AD0CC6621}"/>
    <dgm:cxn modelId="{476E1F74-D452-4A51-9EDA-A27C0779DDFF}" type="presOf" srcId="{8E50CFD8-9D9A-49B2-9DE3-9584D06B8C91}" destId="{D76E2CFD-8082-4886-9088-B93B1259E4F2}" srcOrd="0" destOrd="0" presId="urn:microsoft.com/office/officeart/2005/8/layout/vProcess5"/>
    <dgm:cxn modelId="{C9F6EB4C-1D00-49F5-9608-FAFA96489218}" type="presOf" srcId="{A63DD09F-EF91-4DBD-BD6E-AFE6C819B9F6}" destId="{B6C538DB-6EF6-4A5B-BC66-06FC9C9EAEDE}" srcOrd="0" destOrd="0" presId="urn:microsoft.com/office/officeart/2005/8/layout/vProcess5"/>
    <dgm:cxn modelId="{82155517-9D91-4E73-9CE4-7030980063C5}" type="presOf" srcId="{0764FBEE-CCAD-4AAD-949E-772955FDF687}" destId="{144EA2CB-7CFA-4CAD-A4EE-D00115593D36}" srcOrd="1" destOrd="0" presId="urn:microsoft.com/office/officeart/2005/8/layout/vProcess5"/>
    <dgm:cxn modelId="{EB217166-3F60-4539-B767-4D3374BF71EE}" type="presOf" srcId="{A63DD09F-EF91-4DBD-BD6E-AFE6C819B9F6}" destId="{05741186-C1FD-4297-9FB3-0C258BAF38EA}" srcOrd="1" destOrd="0" presId="urn:microsoft.com/office/officeart/2005/8/layout/vProcess5"/>
    <dgm:cxn modelId="{E372BCD2-1747-4D21-BEA7-8F13E54E6774}" srcId="{8E50CFD8-9D9A-49B2-9DE3-9584D06B8C91}" destId="{A63DD09F-EF91-4DBD-BD6E-AFE6C819B9F6}" srcOrd="1" destOrd="0" parTransId="{36D55125-FA17-465E-B637-B0FC52DFC8B0}" sibTransId="{98940691-1AFC-42AD-B4BC-6FB76122EDAE}"/>
    <dgm:cxn modelId="{6491778F-00A3-4B15-84DA-9DF632BE9520}" srcId="{8E50CFD8-9D9A-49B2-9DE3-9584D06B8C91}" destId="{BAC55210-D7F6-4918-A293-96BA77FE4E4A}" srcOrd="0" destOrd="0" parTransId="{58E5014D-F81E-4F7D-A453-F43B641951DE}" sibTransId="{CCD0085B-6C88-4C36-BBEB-4F6DEE63AB23}"/>
    <dgm:cxn modelId="{20968784-1DD8-4A69-85C0-A5FC0CB1C462}" type="presOf" srcId="{BAC55210-D7F6-4918-A293-96BA77FE4E4A}" destId="{B6733B90-7603-4483-8F9C-87FCD55C0DED}" srcOrd="1" destOrd="0" presId="urn:microsoft.com/office/officeart/2005/8/layout/vProcess5"/>
    <dgm:cxn modelId="{94012210-AC06-470E-BE62-7A1A2F06EA22}" type="presParOf" srcId="{D76E2CFD-8082-4886-9088-B93B1259E4F2}" destId="{3CB89FD7-E7C1-4334-AEDD-A9A68D51E848}" srcOrd="0" destOrd="0" presId="urn:microsoft.com/office/officeart/2005/8/layout/vProcess5"/>
    <dgm:cxn modelId="{58BA534D-ABF7-4187-AFBA-3AE8C04BDE13}" type="presParOf" srcId="{D76E2CFD-8082-4886-9088-B93B1259E4F2}" destId="{E77044DC-EF43-4F64-9A66-780274614A8A}" srcOrd="1" destOrd="0" presId="urn:microsoft.com/office/officeart/2005/8/layout/vProcess5"/>
    <dgm:cxn modelId="{3D56ECD0-9FB9-459A-9D09-EAE8378AE118}" type="presParOf" srcId="{D76E2CFD-8082-4886-9088-B93B1259E4F2}" destId="{B6C538DB-6EF6-4A5B-BC66-06FC9C9EAEDE}" srcOrd="2" destOrd="0" presId="urn:microsoft.com/office/officeart/2005/8/layout/vProcess5"/>
    <dgm:cxn modelId="{FDF9E40B-1446-476C-A2C6-11EBF74C77F1}" type="presParOf" srcId="{D76E2CFD-8082-4886-9088-B93B1259E4F2}" destId="{FC870FE4-10CD-4A4C-B9BD-7A6DCC5E8BA5}" srcOrd="3" destOrd="0" presId="urn:microsoft.com/office/officeart/2005/8/layout/vProcess5"/>
    <dgm:cxn modelId="{708CB009-4A38-4414-AE64-54F5C0DDD98A}" type="presParOf" srcId="{D76E2CFD-8082-4886-9088-B93B1259E4F2}" destId="{ABCE40D8-50B9-4833-821A-A76CA645E4DD}" srcOrd="4" destOrd="0" presId="urn:microsoft.com/office/officeart/2005/8/layout/vProcess5"/>
    <dgm:cxn modelId="{103A177F-B336-4F03-8CA5-AF66313CA0EA}" type="presParOf" srcId="{D76E2CFD-8082-4886-9088-B93B1259E4F2}" destId="{591FB939-AB90-4916-9D5D-8C5324570412}" srcOrd="5" destOrd="0" presId="urn:microsoft.com/office/officeart/2005/8/layout/vProcess5"/>
    <dgm:cxn modelId="{07B015EC-2CEC-476C-BC93-7E9ABE69EC5E}" type="presParOf" srcId="{D76E2CFD-8082-4886-9088-B93B1259E4F2}" destId="{B6733B90-7603-4483-8F9C-87FCD55C0DED}" srcOrd="6" destOrd="0" presId="urn:microsoft.com/office/officeart/2005/8/layout/vProcess5"/>
    <dgm:cxn modelId="{8DC0490F-B226-4BAE-98BA-80DE0B79D589}" type="presParOf" srcId="{D76E2CFD-8082-4886-9088-B93B1259E4F2}" destId="{05741186-C1FD-4297-9FB3-0C258BAF38EA}" srcOrd="7" destOrd="0" presId="urn:microsoft.com/office/officeart/2005/8/layout/vProcess5"/>
    <dgm:cxn modelId="{83EA0CC8-B13B-4651-8508-9C495C64BB17}" type="presParOf" srcId="{D76E2CFD-8082-4886-9088-B93B1259E4F2}" destId="{144EA2CB-7CFA-4CAD-A4EE-D00115593D36}"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C7034B-3808-444D-9697-C94DF04250C0}"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s-MX"/>
        </a:p>
      </dgm:t>
    </dgm:pt>
    <dgm:pt modelId="{CA1B462C-179D-4938-B997-29506289CEE5}">
      <dgm:prSet phldrT="[Texto]"/>
      <dgm:spPr/>
      <dgm:t>
        <a:bodyPr/>
        <a:lstStyle/>
        <a:p>
          <a:pPr algn="just"/>
          <a:r>
            <a:rPr lang="es-MX" b="1" dirty="0" smtClean="0"/>
            <a:t>Sección 3</a:t>
          </a:r>
          <a:r>
            <a:rPr lang="es-MX" dirty="0" smtClean="0"/>
            <a:t>: En esta sección se presentan diversas definiciones que son fundamentales para la adecuada comprensión del estándar.</a:t>
          </a:r>
          <a:endParaRPr lang="es-MX" dirty="0"/>
        </a:p>
      </dgm:t>
    </dgm:pt>
    <dgm:pt modelId="{42CCCFA6-D121-4360-A914-59279D4983C1}" type="parTrans" cxnId="{D8AEAEB4-FB20-4428-BCF3-B436964E3AF2}">
      <dgm:prSet/>
      <dgm:spPr/>
      <dgm:t>
        <a:bodyPr/>
        <a:lstStyle/>
        <a:p>
          <a:endParaRPr lang="es-MX"/>
        </a:p>
      </dgm:t>
    </dgm:pt>
    <dgm:pt modelId="{CEBDFD0E-14CC-49B8-BE6B-6AA69A49E2A7}" type="sibTrans" cxnId="{D8AEAEB4-FB20-4428-BCF3-B436964E3AF2}">
      <dgm:prSet/>
      <dgm:spPr/>
      <dgm:t>
        <a:bodyPr/>
        <a:lstStyle/>
        <a:p>
          <a:endParaRPr lang="es-MX"/>
        </a:p>
      </dgm:t>
    </dgm:pt>
    <dgm:pt modelId="{53308CCB-3239-4AD4-88AE-B832A61690B1}">
      <dgm:prSet phldrT="[Texto]"/>
      <dgm:spPr/>
      <dgm:t>
        <a:bodyPr/>
        <a:lstStyle/>
        <a:p>
          <a:pPr algn="just"/>
          <a:r>
            <a:rPr lang="es-MX" b="1" dirty="0" smtClean="0"/>
            <a:t>Sección 4</a:t>
          </a:r>
          <a:r>
            <a:rPr lang="es-MX" dirty="0" smtClean="0"/>
            <a:t>: Esta sección constituye, junto con la sección 5, la parte fundamental de los estándares y se refiere a los principios que deberán observarse en la práctica profesional del cálculo de primas de fianzas.</a:t>
          </a:r>
          <a:endParaRPr lang="es-MX" dirty="0"/>
        </a:p>
      </dgm:t>
    </dgm:pt>
    <dgm:pt modelId="{E3D6433A-B2A9-4541-89EF-34FC9298EEAF}" type="parTrans" cxnId="{C1118358-927C-491B-A58C-4916875E5392}">
      <dgm:prSet/>
      <dgm:spPr/>
      <dgm:t>
        <a:bodyPr/>
        <a:lstStyle/>
        <a:p>
          <a:endParaRPr lang="es-MX"/>
        </a:p>
      </dgm:t>
    </dgm:pt>
    <dgm:pt modelId="{36A1C69F-F0FA-4B6B-A352-6544CC2A7CD5}" type="sibTrans" cxnId="{C1118358-927C-491B-A58C-4916875E5392}">
      <dgm:prSet/>
      <dgm:spPr/>
      <dgm:t>
        <a:bodyPr/>
        <a:lstStyle/>
        <a:p>
          <a:endParaRPr lang="es-MX"/>
        </a:p>
      </dgm:t>
    </dgm:pt>
    <dgm:pt modelId="{0CB447B8-D7F2-4D68-BC73-914BA5EC9099}">
      <dgm:prSet phldrT="[Texto]"/>
      <dgm:spPr/>
      <dgm:t>
        <a:bodyPr/>
        <a:lstStyle/>
        <a:p>
          <a:pPr algn="just"/>
          <a:r>
            <a:rPr lang="es-MX" b="1" dirty="0" smtClean="0"/>
            <a:t>Sección 5:</a:t>
          </a:r>
          <a:r>
            <a:rPr lang="es-MX" dirty="0" smtClean="0"/>
            <a:t> Esta sección es la que constituye los estándares de práctica actuarial como tal. Es en esta sección donde se indica en forma específica las prácticas a que se deberán apegar los actuarios en materia de primas de fianzas.</a:t>
          </a:r>
          <a:endParaRPr lang="es-MX" dirty="0"/>
        </a:p>
      </dgm:t>
    </dgm:pt>
    <dgm:pt modelId="{63444B5B-62E6-4378-8F7B-1ABAF49722EE}" type="parTrans" cxnId="{C54D8BE3-D638-4C25-A8FF-FA5B3AA94ACB}">
      <dgm:prSet/>
      <dgm:spPr/>
      <dgm:t>
        <a:bodyPr/>
        <a:lstStyle/>
        <a:p>
          <a:endParaRPr lang="es-MX"/>
        </a:p>
      </dgm:t>
    </dgm:pt>
    <dgm:pt modelId="{267FC73A-8877-46F6-BB87-2E3D2455F1FA}" type="sibTrans" cxnId="{C54D8BE3-D638-4C25-A8FF-FA5B3AA94ACB}">
      <dgm:prSet/>
      <dgm:spPr/>
      <dgm:t>
        <a:bodyPr/>
        <a:lstStyle/>
        <a:p>
          <a:endParaRPr lang="es-MX"/>
        </a:p>
      </dgm:t>
    </dgm:pt>
    <dgm:pt modelId="{7260E1F2-A672-4F17-9F91-7AAE7D0DF6FE}">
      <dgm:prSet phldrT="[Texto]"/>
      <dgm:spPr/>
      <dgm:t>
        <a:bodyPr/>
        <a:lstStyle/>
        <a:p>
          <a:pPr algn="just"/>
          <a:r>
            <a:rPr lang="es-MX" b="1" dirty="0" smtClean="0"/>
            <a:t>Sección 6:</a:t>
          </a:r>
          <a:r>
            <a:rPr lang="es-MX" dirty="0" smtClean="0"/>
            <a:t> Esta sección incorpora otras recomendaciones orientadas a actividades que el actuario debe realizar de manera complementaria a lo que es propiamente el cálculo de la prima.</a:t>
          </a:r>
          <a:endParaRPr lang="es-MX" dirty="0"/>
        </a:p>
      </dgm:t>
    </dgm:pt>
    <dgm:pt modelId="{4CA14FEB-08B2-4EF4-8427-43BA92C7FF2B}" type="parTrans" cxnId="{8378B721-7434-45AA-9A97-BA222B1BDC7F}">
      <dgm:prSet/>
      <dgm:spPr/>
      <dgm:t>
        <a:bodyPr/>
        <a:lstStyle/>
        <a:p>
          <a:endParaRPr lang="es-MX"/>
        </a:p>
      </dgm:t>
    </dgm:pt>
    <dgm:pt modelId="{085B140B-3749-4D57-9F5A-E2848AD1D6E7}" type="sibTrans" cxnId="{8378B721-7434-45AA-9A97-BA222B1BDC7F}">
      <dgm:prSet/>
      <dgm:spPr/>
      <dgm:t>
        <a:bodyPr/>
        <a:lstStyle/>
        <a:p>
          <a:endParaRPr lang="es-MX"/>
        </a:p>
      </dgm:t>
    </dgm:pt>
    <dgm:pt modelId="{5C0BF627-C8E5-4E9C-8C0E-1E9A3AF43CE0}" type="pres">
      <dgm:prSet presAssocID="{A0C7034B-3808-444D-9697-C94DF04250C0}" presName="outerComposite" presStyleCnt="0">
        <dgm:presLayoutVars>
          <dgm:chMax val="5"/>
          <dgm:dir/>
          <dgm:resizeHandles val="exact"/>
        </dgm:presLayoutVars>
      </dgm:prSet>
      <dgm:spPr/>
      <dgm:t>
        <a:bodyPr/>
        <a:lstStyle/>
        <a:p>
          <a:endParaRPr lang="es-MX"/>
        </a:p>
      </dgm:t>
    </dgm:pt>
    <dgm:pt modelId="{3B69C09D-D2D3-4281-BB14-EE7266B242B7}" type="pres">
      <dgm:prSet presAssocID="{A0C7034B-3808-444D-9697-C94DF04250C0}" presName="dummyMaxCanvas" presStyleCnt="0">
        <dgm:presLayoutVars/>
      </dgm:prSet>
      <dgm:spPr/>
    </dgm:pt>
    <dgm:pt modelId="{35276CAF-A877-43D8-876B-5DEB729A304E}" type="pres">
      <dgm:prSet presAssocID="{A0C7034B-3808-444D-9697-C94DF04250C0}" presName="FourNodes_1" presStyleLbl="node1" presStyleIdx="0" presStyleCnt="4">
        <dgm:presLayoutVars>
          <dgm:bulletEnabled val="1"/>
        </dgm:presLayoutVars>
      </dgm:prSet>
      <dgm:spPr/>
      <dgm:t>
        <a:bodyPr/>
        <a:lstStyle/>
        <a:p>
          <a:endParaRPr lang="es-MX"/>
        </a:p>
      </dgm:t>
    </dgm:pt>
    <dgm:pt modelId="{F767E5E7-B8B6-4A7A-9BE7-B3C7151E8E90}" type="pres">
      <dgm:prSet presAssocID="{A0C7034B-3808-444D-9697-C94DF04250C0}" presName="FourNodes_2" presStyleLbl="node1" presStyleIdx="1" presStyleCnt="4">
        <dgm:presLayoutVars>
          <dgm:bulletEnabled val="1"/>
        </dgm:presLayoutVars>
      </dgm:prSet>
      <dgm:spPr/>
      <dgm:t>
        <a:bodyPr/>
        <a:lstStyle/>
        <a:p>
          <a:endParaRPr lang="es-MX"/>
        </a:p>
      </dgm:t>
    </dgm:pt>
    <dgm:pt modelId="{38F5517A-F393-4C28-AC04-8252D359C071}" type="pres">
      <dgm:prSet presAssocID="{A0C7034B-3808-444D-9697-C94DF04250C0}" presName="FourNodes_3" presStyleLbl="node1" presStyleIdx="2" presStyleCnt="4">
        <dgm:presLayoutVars>
          <dgm:bulletEnabled val="1"/>
        </dgm:presLayoutVars>
      </dgm:prSet>
      <dgm:spPr/>
      <dgm:t>
        <a:bodyPr/>
        <a:lstStyle/>
        <a:p>
          <a:endParaRPr lang="es-MX"/>
        </a:p>
      </dgm:t>
    </dgm:pt>
    <dgm:pt modelId="{35616837-5F94-479B-B260-C785494EDE20}" type="pres">
      <dgm:prSet presAssocID="{A0C7034B-3808-444D-9697-C94DF04250C0}" presName="FourNodes_4" presStyleLbl="node1" presStyleIdx="3" presStyleCnt="4">
        <dgm:presLayoutVars>
          <dgm:bulletEnabled val="1"/>
        </dgm:presLayoutVars>
      </dgm:prSet>
      <dgm:spPr/>
      <dgm:t>
        <a:bodyPr/>
        <a:lstStyle/>
        <a:p>
          <a:endParaRPr lang="es-MX"/>
        </a:p>
      </dgm:t>
    </dgm:pt>
    <dgm:pt modelId="{788579B1-E9F2-42CE-A448-D2D87FCB607F}" type="pres">
      <dgm:prSet presAssocID="{A0C7034B-3808-444D-9697-C94DF04250C0}" presName="FourConn_1-2" presStyleLbl="fgAccFollowNode1" presStyleIdx="0" presStyleCnt="3">
        <dgm:presLayoutVars>
          <dgm:bulletEnabled val="1"/>
        </dgm:presLayoutVars>
      </dgm:prSet>
      <dgm:spPr/>
      <dgm:t>
        <a:bodyPr/>
        <a:lstStyle/>
        <a:p>
          <a:endParaRPr lang="es-MX"/>
        </a:p>
      </dgm:t>
    </dgm:pt>
    <dgm:pt modelId="{A8265D6C-1509-482B-B219-EC6C031FEB44}" type="pres">
      <dgm:prSet presAssocID="{A0C7034B-3808-444D-9697-C94DF04250C0}" presName="FourConn_2-3" presStyleLbl="fgAccFollowNode1" presStyleIdx="1" presStyleCnt="3">
        <dgm:presLayoutVars>
          <dgm:bulletEnabled val="1"/>
        </dgm:presLayoutVars>
      </dgm:prSet>
      <dgm:spPr/>
      <dgm:t>
        <a:bodyPr/>
        <a:lstStyle/>
        <a:p>
          <a:endParaRPr lang="es-MX"/>
        </a:p>
      </dgm:t>
    </dgm:pt>
    <dgm:pt modelId="{9673C8A5-14DD-412B-AB03-78282252DAC1}" type="pres">
      <dgm:prSet presAssocID="{A0C7034B-3808-444D-9697-C94DF04250C0}" presName="FourConn_3-4" presStyleLbl="fgAccFollowNode1" presStyleIdx="2" presStyleCnt="3">
        <dgm:presLayoutVars>
          <dgm:bulletEnabled val="1"/>
        </dgm:presLayoutVars>
      </dgm:prSet>
      <dgm:spPr/>
      <dgm:t>
        <a:bodyPr/>
        <a:lstStyle/>
        <a:p>
          <a:endParaRPr lang="es-MX"/>
        </a:p>
      </dgm:t>
    </dgm:pt>
    <dgm:pt modelId="{8AE06B7E-94DA-4071-92A8-24CD5903CF40}" type="pres">
      <dgm:prSet presAssocID="{A0C7034B-3808-444D-9697-C94DF04250C0}" presName="FourNodes_1_text" presStyleLbl="node1" presStyleIdx="3" presStyleCnt="4">
        <dgm:presLayoutVars>
          <dgm:bulletEnabled val="1"/>
        </dgm:presLayoutVars>
      </dgm:prSet>
      <dgm:spPr/>
      <dgm:t>
        <a:bodyPr/>
        <a:lstStyle/>
        <a:p>
          <a:endParaRPr lang="es-MX"/>
        </a:p>
      </dgm:t>
    </dgm:pt>
    <dgm:pt modelId="{C0436539-737E-45BC-ADE6-097C0649A05A}" type="pres">
      <dgm:prSet presAssocID="{A0C7034B-3808-444D-9697-C94DF04250C0}" presName="FourNodes_2_text" presStyleLbl="node1" presStyleIdx="3" presStyleCnt="4">
        <dgm:presLayoutVars>
          <dgm:bulletEnabled val="1"/>
        </dgm:presLayoutVars>
      </dgm:prSet>
      <dgm:spPr/>
      <dgm:t>
        <a:bodyPr/>
        <a:lstStyle/>
        <a:p>
          <a:endParaRPr lang="es-MX"/>
        </a:p>
      </dgm:t>
    </dgm:pt>
    <dgm:pt modelId="{C5F1E463-AE52-4091-AB4F-1D3EE7B4A544}" type="pres">
      <dgm:prSet presAssocID="{A0C7034B-3808-444D-9697-C94DF04250C0}" presName="FourNodes_3_text" presStyleLbl="node1" presStyleIdx="3" presStyleCnt="4">
        <dgm:presLayoutVars>
          <dgm:bulletEnabled val="1"/>
        </dgm:presLayoutVars>
      </dgm:prSet>
      <dgm:spPr/>
      <dgm:t>
        <a:bodyPr/>
        <a:lstStyle/>
        <a:p>
          <a:endParaRPr lang="es-MX"/>
        </a:p>
      </dgm:t>
    </dgm:pt>
    <dgm:pt modelId="{8A3CB879-C25C-4CCF-A4AA-C240CE3FF955}" type="pres">
      <dgm:prSet presAssocID="{A0C7034B-3808-444D-9697-C94DF04250C0}" presName="FourNodes_4_text" presStyleLbl="node1" presStyleIdx="3" presStyleCnt="4">
        <dgm:presLayoutVars>
          <dgm:bulletEnabled val="1"/>
        </dgm:presLayoutVars>
      </dgm:prSet>
      <dgm:spPr/>
      <dgm:t>
        <a:bodyPr/>
        <a:lstStyle/>
        <a:p>
          <a:endParaRPr lang="es-MX"/>
        </a:p>
      </dgm:t>
    </dgm:pt>
  </dgm:ptLst>
  <dgm:cxnLst>
    <dgm:cxn modelId="{8378B721-7434-45AA-9A97-BA222B1BDC7F}" srcId="{A0C7034B-3808-444D-9697-C94DF04250C0}" destId="{7260E1F2-A672-4F17-9F91-7AAE7D0DF6FE}" srcOrd="3" destOrd="0" parTransId="{4CA14FEB-08B2-4EF4-8427-43BA92C7FF2B}" sibTransId="{085B140B-3749-4D57-9F5A-E2848AD1D6E7}"/>
    <dgm:cxn modelId="{9CD209AC-4192-4A19-948A-9889CB5FC95C}" type="presOf" srcId="{53308CCB-3239-4AD4-88AE-B832A61690B1}" destId="{F767E5E7-B8B6-4A7A-9BE7-B3C7151E8E90}" srcOrd="0" destOrd="0" presId="urn:microsoft.com/office/officeart/2005/8/layout/vProcess5"/>
    <dgm:cxn modelId="{48EE4B4F-6FB8-411A-9B14-E0997F2BBB6E}" type="presOf" srcId="{0CB447B8-D7F2-4D68-BC73-914BA5EC9099}" destId="{C5F1E463-AE52-4091-AB4F-1D3EE7B4A544}" srcOrd="1" destOrd="0" presId="urn:microsoft.com/office/officeart/2005/8/layout/vProcess5"/>
    <dgm:cxn modelId="{D8AEAEB4-FB20-4428-BCF3-B436964E3AF2}" srcId="{A0C7034B-3808-444D-9697-C94DF04250C0}" destId="{CA1B462C-179D-4938-B997-29506289CEE5}" srcOrd="0" destOrd="0" parTransId="{42CCCFA6-D121-4360-A914-59279D4983C1}" sibTransId="{CEBDFD0E-14CC-49B8-BE6B-6AA69A49E2A7}"/>
    <dgm:cxn modelId="{FB2C6F53-CC27-43E0-BC74-638B996BEA4D}" type="presOf" srcId="{CA1B462C-179D-4938-B997-29506289CEE5}" destId="{35276CAF-A877-43D8-876B-5DEB729A304E}" srcOrd="0" destOrd="0" presId="urn:microsoft.com/office/officeart/2005/8/layout/vProcess5"/>
    <dgm:cxn modelId="{90AE4224-7F96-4AAA-85F8-4B37A3820657}" type="presOf" srcId="{CA1B462C-179D-4938-B997-29506289CEE5}" destId="{8AE06B7E-94DA-4071-92A8-24CD5903CF40}" srcOrd="1" destOrd="0" presId="urn:microsoft.com/office/officeart/2005/8/layout/vProcess5"/>
    <dgm:cxn modelId="{E120C38B-1794-48C4-AE44-FCE538BB369C}" type="presOf" srcId="{A0C7034B-3808-444D-9697-C94DF04250C0}" destId="{5C0BF627-C8E5-4E9C-8C0E-1E9A3AF43CE0}" srcOrd="0" destOrd="0" presId="urn:microsoft.com/office/officeart/2005/8/layout/vProcess5"/>
    <dgm:cxn modelId="{C54D8BE3-D638-4C25-A8FF-FA5B3AA94ACB}" srcId="{A0C7034B-3808-444D-9697-C94DF04250C0}" destId="{0CB447B8-D7F2-4D68-BC73-914BA5EC9099}" srcOrd="2" destOrd="0" parTransId="{63444B5B-62E6-4378-8F7B-1ABAF49722EE}" sibTransId="{267FC73A-8877-46F6-BB87-2E3D2455F1FA}"/>
    <dgm:cxn modelId="{E646FCBF-3410-4782-A9CC-A9E8549F5A6D}" type="presOf" srcId="{36A1C69F-F0FA-4B6B-A352-6544CC2A7CD5}" destId="{A8265D6C-1509-482B-B219-EC6C031FEB44}" srcOrd="0" destOrd="0" presId="urn:microsoft.com/office/officeart/2005/8/layout/vProcess5"/>
    <dgm:cxn modelId="{81360146-497B-4A4E-8BB9-C994182A7A6C}" type="presOf" srcId="{267FC73A-8877-46F6-BB87-2E3D2455F1FA}" destId="{9673C8A5-14DD-412B-AB03-78282252DAC1}" srcOrd="0" destOrd="0" presId="urn:microsoft.com/office/officeart/2005/8/layout/vProcess5"/>
    <dgm:cxn modelId="{F9FF0391-4073-4CE4-B2F3-468BBEDB8DF5}" type="presOf" srcId="{7260E1F2-A672-4F17-9F91-7AAE7D0DF6FE}" destId="{35616837-5F94-479B-B260-C785494EDE20}" srcOrd="0" destOrd="0" presId="urn:microsoft.com/office/officeart/2005/8/layout/vProcess5"/>
    <dgm:cxn modelId="{C1118358-927C-491B-A58C-4916875E5392}" srcId="{A0C7034B-3808-444D-9697-C94DF04250C0}" destId="{53308CCB-3239-4AD4-88AE-B832A61690B1}" srcOrd="1" destOrd="0" parTransId="{E3D6433A-B2A9-4541-89EF-34FC9298EEAF}" sibTransId="{36A1C69F-F0FA-4B6B-A352-6544CC2A7CD5}"/>
    <dgm:cxn modelId="{E1DA3E05-1B1C-419D-80AE-5B6B9C67C631}" type="presOf" srcId="{CEBDFD0E-14CC-49B8-BE6B-6AA69A49E2A7}" destId="{788579B1-E9F2-42CE-A448-D2D87FCB607F}" srcOrd="0" destOrd="0" presId="urn:microsoft.com/office/officeart/2005/8/layout/vProcess5"/>
    <dgm:cxn modelId="{A595E02B-51F5-41ED-8DD6-C2C963E20D59}" type="presOf" srcId="{7260E1F2-A672-4F17-9F91-7AAE7D0DF6FE}" destId="{8A3CB879-C25C-4CCF-A4AA-C240CE3FF955}" srcOrd="1" destOrd="0" presId="urn:microsoft.com/office/officeart/2005/8/layout/vProcess5"/>
    <dgm:cxn modelId="{B53EC34E-DAA1-490C-A882-593F5755D8B5}" type="presOf" srcId="{0CB447B8-D7F2-4D68-BC73-914BA5EC9099}" destId="{38F5517A-F393-4C28-AC04-8252D359C071}" srcOrd="0" destOrd="0" presId="urn:microsoft.com/office/officeart/2005/8/layout/vProcess5"/>
    <dgm:cxn modelId="{E774209D-D633-4C22-8F04-31FF4C70C4AA}" type="presOf" srcId="{53308CCB-3239-4AD4-88AE-B832A61690B1}" destId="{C0436539-737E-45BC-ADE6-097C0649A05A}" srcOrd="1" destOrd="0" presId="urn:microsoft.com/office/officeart/2005/8/layout/vProcess5"/>
    <dgm:cxn modelId="{E4B701EB-E29D-4D3B-A9EC-CF85C0149CFF}" type="presParOf" srcId="{5C0BF627-C8E5-4E9C-8C0E-1E9A3AF43CE0}" destId="{3B69C09D-D2D3-4281-BB14-EE7266B242B7}" srcOrd="0" destOrd="0" presId="urn:microsoft.com/office/officeart/2005/8/layout/vProcess5"/>
    <dgm:cxn modelId="{72C90A23-EC32-42AB-8E1F-4CCE234B6C3D}" type="presParOf" srcId="{5C0BF627-C8E5-4E9C-8C0E-1E9A3AF43CE0}" destId="{35276CAF-A877-43D8-876B-5DEB729A304E}" srcOrd="1" destOrd="0" presId="urn:microsoft.com/office/officeart/2005/8/layout/vProcess5"/>
    <dgm:cxn modelId="{CAAFAD69-6CC9-4909-ACCF-B7111B3D8A1B}" type="presParOf" srcId="{5C0BF627-C8E5-4E9C-8C0E-1E9A3AF43CE0}" destId="{F767E5E7-B8B6-4A7A-9BE7-B3C7151E8E90}" srcOrd="2" destOrd="0" presId="urn:microsoft.com/office/officeart/2005/8/layout/vProcess5"/>
    <dgm:cxn modelId="{237A5DFA-F64E-47A3-A16E-3D0F8F8F256F}" type="presParOf" srcId="{5C0BF627-C8E5-4E9C-8C0E-1E9A3AF43CE0}" destId="{38F5517A-F393-4C28-AC04-8252D359C071}" srcOrd="3" destOrd="0" presId="urn:microsoft.com/office/officeart/2005/8/layout/vProcess5"/>
    <dgm:cxn modelId="{5BB372F9-A12C-4539-A97E-28F67C8B6794}" type="presParOf" srcId="{5C0BF627-C8E5-4E9C-8C0E-1E9A3AF43CE0}" destId="{35616837-5F94-479B-B260-C785494EDE20}" srcOrd="4" destOrd="0" presId="urn:microsoft.com/office/officeart/2005/8/layout/vProcess5"/>
    <dgm:cxn modelId="{630C76FD-D683-49D3-BB93-777BB00C855D}" type="presParOf" srcId="{5C0BF627-C8E5-4E9C-8C0E-1E9A3AF43CE0}" destId="{788579B1-E9F2-42CE-A448-D2D87FCB607F}" srcOrd="5" destOrd="0" presId="urn:microsoft.com/office/officeart/2005/8/layout/vProcess5"/>
    <dgm:cxn modelId="{DF30B782-13B9-40A3-8A3D-E1990E5C5C11}" type="presParOf" srcId="{5C0BF627-C8E5-4E9C-8C0E-1E9A3AF43CE0}" destId="{A8265D6C-1509-482B-B219-EC6C031FEB44}" srcOrd="6" destOrd="0" presId="urn:microsoft.com/office/officeart/2005/8/layout/vProcess5"/>
    <dgm:cxn modelId="{74086BD1-7F1E-4314-808E-FEFDD3783AB3}" type="presParOf" srcId="{5C0BF627-C8E5-4E9C-8C0E-1E9A3AF43CE0}" destId="{9673C8A5-14DD-412B-AB03-78282252DAC1}" srcOrd="7" destOrd="0" presId="urn:microsoft.com/office/officeart/2005/8/layout/vProcess5"/>
    <dgm:cxn modelId="{476972F5-0195-4691-B549-E4C75265B6E6}" type="presParOf" srcId="{5C0BF627-C8E5-4E9C-8C0E-1E9A3AF43CE0}" destId="{8AE06B7E-94DA-4071-92A8-24CD5903CF40}" srcOrd="8" destOrd="0" presId="urn:microsoft.com/office/officeart/2005/8/layout/vProcess5"/>
    <dgm:cxn modelId="{D5A9D8FE-89AF-435E-91D5-32E833BFB156}" type="presParOf" srcId="{5C0BF627-C8E5-4E9C-8C0E-1E9A3AF43CE0}" destId="{C0436539-737E-45BC-ADE6-097C0649A05A}" srcOrd="9" destOrd="0" presId="urn:microsoft.com/office/officeart/2005/8/layout/vProcess5"/>
    <dgm:cxn modelId="{8F93EE25-02F3-470B-A103-980E4AE81CAF}" type="presParOf" srcId="{5C0BF627-C8E5-4E9C-8C0E-1E9A3AF43CE0}" destId="{C5F1E463-AE52-4091-AB4F-1D3EE7B4A544}" srcOrd="10" destOrd="0" presId="urn:microsoft.com/office/officeart/2005/8/layout/vProcess5"/>
    <dgm:cxn modelId="{C96B158F-A023-41D0-BFF1-0346F40F1DCA}" type="presParOf" srcId="{5C0BF627-C8E5-4E9C-8C0E-1E9A3AF43CE0}" destId="{8A3CB879-C25C-4CCF-A4AA-C240CE3FF955}"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044DC-EF43-4F64-9A66-780274614A8A}">
      <dsp:nvSpPr>
        <dsp:cNvPr id="0" name=""/>
        <dsp:cNvSpPr/>
      </dsp:nvSpPr>
      <dsp:spPr>
        <a:xfrm>
          <a:off x="0" y="0"/>
          <a:ext cx="9326880" cy="129730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La primera parte del estándar No. 5 de fianzas, está constituida por el nombre y el preámbulo.</a:t>
          </a:r>
          <a:endParaRPr lang="es-MX" sz="2000" kern="1200" dirty="0"/>
        </a:p>
      </dsp:txBody>
      <dsp:txXfrm>
        <a:off x="37997" y="37997"/>
        <a:ext cx="7926986" cy="1221311"/>
      </dsp:txXfrm>
    </dsp:sp>
    <dsp:sp modelId="{B6C538DB-6EF6-4A5B-BC66-06FC9C9EAEDE}">
      <dsp:nvSpPr>
        <dsp:cNvPr id="0" name=""/>
        <dsp:cNvSpPr/>
      </dsp:nvSpPr>
      <dsp:spPr>
        <a:xfrm>
          <a:off x="822959" y="1513522"/>
          <a:ext cx="9326880" cy="1297305"/>
        </a:xfrm>
        <a:prstGeom prst="roundRect">
          <a:avLst>
            <a:gd name="adj" fmla="val 10000"/>
          </a:avLst>
        </a:prstGeom>
        <a:solidFill>
          <a:schemeClr val="accent2">
            <a:hueOff val="19519"/>
            <a:satOff val="-13438"/>
            <a:lumOff val="-343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smtClean="0"/>
            <a:t>Sección 1: </a:t>
          </a:r>
          <a:r>
            <a:rPr lang="es-MX" sz="2000" kern="1200" dirty="0" smtClean="0"/>
            <a:t>La segunda parte del estándar No. 5 es la Sección 1, en la cual se define el propósito, alcance y fecha de aplicación del estándar.</a:t>
          </a:r>
          <a:endParaRPr lang="es-MX" sz="2000" kern="1200" dirty="0"/>
        </a:p>
      </dsp:txBody>
      <dsp:txXfrm>
        <a:off x="860956" y="1551519"/>
        <a:ext cx="7584677" cy="1221311"/>
      </dsp:txXfrm>
    </dsp:sp>
    <dsp:sp modelId="{FC870FE4-10CD-4A4C-B9BD-7A6DCC5E8BA5}">
      <dsp:nvSpPr>
        <dsp:cNvPr id="0" name=""/>
        <dsp:cNvSpPr/>
      </dsp:nvSpPr>
      <dsp:spPr>
        <a:xfrm>
          <a:off x="1645919" y="3027044"/>
          <a:ext cx="9326880" cy="1297305"/>
        </a:xfrm>
        <a:prstGeom prst="roundRect">
          <a:avLst>
            <a:gd name="adj" fmla="val 10000"/>
          </a:avLst>
        </a:prstGeom>
        <a:solidFill>
          <a:schemeClr val="accent2">
            <a:hueOff val="39038"/>
            <a:satOff val="-26876"/>
            <a:lumOff val="-686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smtClean="0"/>
            <a:t>Sección 2:</a:t>
          </a:r>
          <a:r>
            <a:rPr lang="es-MX" sz="2000" kern="1200" dirty="0" smtClean="0"/>
            <a:t> Esta sección del Estándar No. 5 trata de los antecedentes y situación del sector afianzador a la fecha de publicación del estándar y no contiene elementos relevantes que sean objeto de análisis</a:t>
          </a:r>
          <a:endParaRPr lang="es-MX" sz="2000" kern="1200" dirty="0"/>
        </a:p>
      </dsp:txBody>
      <dsp:txXfrm>
        <a:off x="1683916" y="3065041"/>
        <a:ext cx="7584677" cy="1221311"/>
      </dsp:txXfrm>
    </dsp:sp>
    <dsp:sp modelId="{ABCE40D8-50B9-4833-821A-A76CA645E4DD}">
      <dsp:nvSpPr>
        <dsp:cNvPr id="0" name=""/>
        <dsp:cNvSpPr/>
      </dsp:nvSpPr>
      <dsp:spPr>
        <a:xfrm>
          <a:off x="8483631" y="983789"/>
          <a:ext cx="843248" cy="843248"/>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673362" y="983789"/>
        <a:ext cx="463786" cy="634544"/>
      </dsp:txXfrm>
    </dsp:sp>
    <dsp:sp modelId="{591FB939-AB90-4916-9D5D-8C5324570412}">
      <dsp:nvSpPr>
        <dsp:cNvPr id="0" name=""/>
        <dsp:cNvSpPr/>
      </dsp:nvSpPr>
      <dsp:spPr>
        <a:xfrm>
          <a:off x="9306591" y="2488663"/>
          <a:ext cx="843248" cy="843248"/>
        </a:xfrm>
        <a:prstGeom prst="downArrow">
          <a:avLst>
            <a:gd name="adj1" fmla="val 55000"/>
            <a:gd name="adj2" fmla="val 45000"/>
          </a:avLst>
        </a:prstGeom>
        <a:solidFill>
          <a:schemeClr val="accent2">
            <a:tint val="40000"/>
            <a:alpha val="90000"/>
            <a:hueOff val="247198"/>
            <a:satOff val="-23816"/>
            <a:lumOff val="-2511"/>
            <a:alphaOff val="0"/>
          </a:schemeClr>
        </a:solidFill>
        <a:ln w="19050" cap="flat" cmpd="sng" algn="ctr">
          <a:solidFill>
            <a:schemeClr val="accent2">
              <a:tint val="40000"/>
              <a:alpha val="90000"/>
              <a:hueOff val="247198"/>
              <a:satOff val="-23816"/>
              <a:lumOff val="-25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9496322" y="2488663"/>
        <a:ext cx="463786" cy="634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75D6A-84C1-4A66-9AA4-632A03B076C5}" type="datetimeFigureOut">
              <a:rPr lang="es-MX" smtClean="0"/>
              <a:t>10/10/2016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0C55CA-9D84-47B8-86C9-DFE2C52684BA}" type="slidenum">
              <a:rPr lang="es-MX" smtClean="0"/>
              <a:t>‹Nº›</a:t>
            </a:fld>
            <a:endParaRPr lang="es-MX"/>
          </a:p>
        </p:txBody>
      </p:sp>
    </p:spTree>
    <p:extLst>
      <p:ext uri="{BB962C8B-B14F-4D97-AF65-F5344CB8AC3E}">
        <p14:creationId xmlns:p14="http://schemas.microsoft.com/office/powerpoint/2010/main" val="292140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1DD0899-4216-4AD3-A921-EF290633B467}" type="slidenum">
              <a:rPr lang="es-MX" smtClean="0"/>
              <a:t>7</a:t>
            </a:fld>
            <a:endParaRPr lang="es-MX"/>
          </a:p>
        </p:txBody>
      </p:sp>
    </p:spTree>
    <p:extLst>
      <p:ext uri="{BB962C8B-B14F-4D97-AF65-F5344CB8AC3E}">
        <p14:creationId xmlns:p14="http://schemas.microsoft.com/office/powerpoint/2010/main" val="3087194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0C55CA-9D84-47B8-86C9-DFE2C52684BA}" type="slidenum">
              <a:rPr lang="es-MX" smtClean="0"/>
              <a:t>22</a:t>
            </a:fld>
            <a:endParaRPr lang="es-MX"/>
          </a:p>
        </p:txBody>
      </p:sp>
    </p:spTree>
    <p:extLst>
      <p:ext uri="{BB962C8B-B14F-4D97-AF65-F5344CB8AC3E}">
        <p14:creationId xmlns:p14="http://schemas.microsoft.com/office/powerpoint/2010/main" val="106660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0C55CA-9D84-47B8-86C9-DFE2C52684BA}" type="slidenum">
              <a:rPr lang="es-MX" smtClean="0"/>
              <a:t>23</a:t>
            </a:fld>
            <a:endParaRPr lang="es-MX"/>
          </a:p>
        </p:txBody>
      </p:sp>
    </p:spTree>
    <p:extLst>
      <p:ext uri="{BB962C8B-B14F-4D97-AF65-F5344CB8AC3E}">
        <p14:creationId xmlns:p14="http://schemas.microsoft.com/office/powerpoint/2010/main" val="1468531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0C55CA-9D84-47B8-86C9-DFE2C52684BA}" type="slidenum">
              <a:rPr lang="es-MX" smtClean="0"/>
              <a:t>33</a:t>
            </a:fld>
            <a:endParaRPr lang="es-MX"/>
          </a:p>
        </p:txBody>
      </p:sp>
    </p:spTree>
    <p:extLst>
      <p:ext uri="{BB962C8B-B14F-4D97-AF65-F5344CB8AC3E}">
        <p14:creationId xmlns:p14="http://schemas.microsoft.com/office/powerpoint/2010/main" val="1357684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23 Rectángulo"/>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24 Rectángulo"/>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25 Rectángulo"/>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26 Rectángulo"/>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29 Rectángulo redondeado"/>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30 Rectángulo redondeado"/>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6 Rectángulo"/>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9 Rectángulo"/>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10 Rectángulo"/>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18 Rectángulo"/>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7 Título"/>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8940800" y="4206240"/>
            <a:ext cx="1280160" cy="457200"/>
          </a:xfrm>
        </p:spPr>
        <p:txBody>
          <a:bodyPr/>
          <a:lstStyle/>
          <a:p>
            <a:fld id="{BE31F148-91EB-463F-A1C5-8F8E46EE5BC2}" type="datetime1">
              <a:rPr lang="es-MX" smtClean="0">
                <a:solidFill>
                  <a:srgbClr val="9F2936"/>
                </a:solidFill>
              </a:rPr>
              <a:t>10/10/2016</a:t>
            </a:fld>
            <a:endParaRPr lang="es-MX">
              <a:solidFill>
                <a:srgbClr val="9F2936"/>
              </a:solidFill>
            </a:endParaRPr>
          </a:p>
        </p:txBody>
      </p:sp>
      <p:sp>
        <p:nvSpPr>
          <p:cNvPr id="17" name="16 Marcador de pie de página"/>
          <p:cNvSpPr>
            <a:spLocks noGrp="1"/>
          </p:cNvSpPr>
          <p:nvPr>
            <p:ph type="ftr" sz="quarter" idx="11"/>
          </p:nvPr>
        </p:nvSpPr>
        <p:spPr>
          <a:xfrm>
            <a:off x="7213600" y="4205288"/>
            <a:ext cx="1727200" cy="457200"/>
          </a:xfrm>
        </p:spPr>
        <p:txBody>
          <a:bodyPr/>
          <a:lstStyle/>
          <a:p>
            <a:endParaRPr lang="es-MX">
              <a:solidFill>
                <a:srgbClr val="9F2936"/>
              </a:solidFill>
            </a:endParaRPr>
          </a:p>
        </p:txBody>
      </p:sp>
      <p:sp>
        <p:nvSpPr>
          <p:cNvPr id="29" name="28 Marcador de número de diapositiva"/>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C633FE4C-B262-4131-A7C9-F3AD1CF70585}" type="slidenum">
              <a:rPr lang="es-MX" smtClean="0">
                <a:solidFill>
                  <a:prstClr val="white"/>
                </a:solidFill>
              </a:rPr>
              <a:pPr/>
              <a:t>‹Nº›</a:t>
            </a:fld>
            <a:endParaRPr lang="es-MX">
              <a:solidFill>
                <a:prstClr val="white"/>
              </a:solidFill>
            </a:endParaRPr>
          </a:p>
        </p:txBody>
      </p:sp>
    </p:spTree>
    <p:extLst>
      <p:ext uri="{BB962C8B-B14F-4D97-AF65-F5344CB8AC3E}">
        <p14:creationId xmlns:p14="http://schemas.microsoft.com/office/powerpoint/2010/main" val="75084930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2A2C23-64F3-4498-9DF7-E619D03095EA}" type="datetime1">
              <a:rPr lang="es-MX" smtClean="0">
                <a:solidFill>
                  <a:srgbClr val="9F2936"/>
                </a:solidFill>
              </a:rPr>
              <a:t>10/10/2016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07934115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042400" y="1143000"/>
            <a:ext cx="2540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1143000"/>
            <a:ext cx="83312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2157EF4-92B4-48C1-9935-72EEBBECAC0D}" type="datetime1">
              <a:rPr lang="es-MX" smtClean="0">
                <a:solidFill>
                  <a:srgbClr val="9F2936"/>
                </a:solidFill>
              </a:rPr>
              <a:t>10/10/2016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363837486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AFADB9F-3758-4ACB-8ABD-E89D70410BF2}" type="datetime1">
              <a:rPr lang="es-MX" smtClean="0">
                <a:solidFill>
                  <a:srgbClr val="9F2936"/>
                </a:solidFill>
              </a:rPr>
              <a:t>10/10/2016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317030242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7EDEDA3-C182-435C-819C-DA2FFEA6266F}" type="datetime1">
              <a:rPr lang="es-MX" smtClean="0">
                <a:solidFill>
                  <a:srgbClr val="9F2936"/>
                </a:solidFill>
              </a:rPr>
              <a:t>10/10/2016</a:t>
            </a:fld>
            <a:endParaRPr lang="es-MX">
              <a:solidFill>
                <a:srgbClr val="9F2936"/>
              </a:solidFill>
            </a:endParaRPr>
          </a:p>
        </p:txBody>
      </p:sp>
      <p:sp>
        <p:nvSpPr>
          <p:cNvPr id="5" name="4 Marcador de pie de página"/>
          <p:cNvSpPr>
            <a:spLocks noGrp="1"/>
          </p:cNvSpPr>
          <p:nvPr>
            <p:ph type="ftr" sz="quarter" idx="11"/>
          </p:nvPr>
        </p:nvSpPr>
        <p:spPr/>
        <p:txBody>
          <a:bodyPr/>
          <a:lstStyle/>
          <a:p>
            <a:endParaRPr lang="es-MX">
              <a:solidFill>
                <a:srgbClr val="9F2936"/>
              </a:solidFill>
            </a:endParaRPr>
          </a:p>
        </p:txBody>
      </p:sp>
      <p:sp>
        <p:nvSpPr>
          <p:cNvPr id="6" name="5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174097993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D23BCA2-702B-4057-BAC8-77C3B8D8F3E4}" type="datetime1">
              <a:rPr lang="es-MX" smtClean="0">
                <a:solidFill>
                  <a:srgbClr val="9F2936"/>
                </a:solidFill>
              </a:rPr>
              <a:t>10/10/2016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151295588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8000" y="1143000"/>
            <a:ext cx="11176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CE36D21A-81AF-4C3C-9DA4-E359DDD84525}" type="datetime1">
              <a:rPr lang="es-MX" smtClean="0">
                <a:solidFill>
                  <a:srgbClr val="9F2936"/>
                </a:solidFill>
              </a:rPr>
              <a:t>10/10/2016</a:t>
            </a:fld>
            <a:endParaRPr lang="es-MX">
              <a:solidFill>
                <a:srgbClr val="9F2936"/>
              </a:solidFill>
            </a:endParaRPr>
          </a:p>
        </p:txBody>
      </p:sp>
      <p:sp>
        <p:nvSpPr>
          <p:cNvPr id="27" name="26 Marcador de número de diapositiva"/>
          <p:cNvSpPr>
            <a:spLocks noGrp="1"/>
          </p:cNvSpPr>
          <p:nvPr>
            <p:ph type="sldNum" sz="quarter" idx="11"/>
          </p:nvPr>
        </p:nvSpPr>
        <p:spPr/>
        <p:txBody>
          <a:bodyPr rtlCol="0"/>
          <a:lstStyle/>
          <a:p>
            <a:fld id="{C633FE4C-B262-4131-A7C9-F3AD1CF70585}" type="slidenum">
              <a:rPr lang="es-MX" smtClean="0"/>
              <a:pPr/>
              <a:t>‹Nº›</a:t>
            </a:fld>
            <a:endParaRPr lang="es-MX"/>
          </a:p>
        </p:txBody>
      </p:sp>
      <p:sp>
        <p:nvSpPr>
          <p:cNvPr id="28" name="27 Marcador de pie de página"/>
          <p:cNvSpPr>
            <a:spLocks noGrp="1"/>
          </p:cNvSpPr>
          <p:nvPr>
            <p:ph type="ftr" sz="quarter" idx="12"/>
          </p:nvPr>
        </p:nvSpPr>
        <p:spPr/>
        <p:txBody>
          <a:bodyPr rtlCol="0"/>
          <a:lstStyle/>
          <a:p>
            <a:endParaRPr lang="es-MX">
              <a:solidFill>
                <a:srgbClr val="9F2936"/>
              </a:solidFill>
            </a:endParaRPr>
          </a:p>
        </p:txBody>
      </p:sp>
    </p:spTree>
    <p:extLst>
      <p:ext uri="{BB962C8B-B14F-4D97-AF65-F5344CB8AC3E}">
        <p14:creationId xmlns:p14="http://schemas.microsoft.com/office/powerpoint/2010/main" val="345559159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8778240" y="612648"/>
            <a:ext cx="1276352" cy="457200"/>
          </a:xfrm>
        </p:spPr>
        <p:txBody>
          <a:bodyPr/>
          <a:lstStyle/>
          <a:p>
            <a:fld id="{444B30FB-FC39-4B48-8945-CF92730647DA}" type="datetime1">
              <a:rPr lang="es-MX" smtClean="0">
                <a:solidFill>
                  <a:srgbClr val="9F2936"/>
                </a:solidFill>
              </a:rPr>
              <a:t>10/10/2016</a:t>
            </a:fld>
            <a:endParaRPr lang="es-MX">
              <a:solidFill>
                <a:srgbClr val="9F2936"/>
              </a:solidFill>
            </a:endParaRPr>
          </a:p>
        </p:txBody>
      </p:sp>
      <p:sp>
        <p:nvSpPr>
          <p:cNvPr id="4" name="3 Marcador de pie de página"/>
          <p:cNvSpPr>
            <a:spLocks noGrp="1"/>
          </p:cNvSpPr>
          <p:nvPr>
            <p:ph type="ftr" sz="quarter" idx="11"/>
          </p:nvPr>
        </p:nvSpPr>
        <p:spPr>
          <a:xfrm>
            <a:off x="7010400" y="612648"/>
            <a:ext cx="1767840" cy="457200"/>
          </a:xfrm>
        </p:spPr>
        <p:txBody>
          <a:bodyPr/>
          <a:lstStyle/>
          <a:p>
            <a:endParaRPr lang="es-MX">
              <a:solidFill>
                <a:srgbClr val="9F2936"/>
              </a:solidFill>
            </a:endParaRPr>
          </a:p>
        </p:txBody>
      </p:sp>
      <p:sp>
        <p:nvSpPr>
          <p:cNvPr id="5" name="4 Marcador de número de diapositiva"/>
          <p:cNvSpPr>
            <a:spLocks noGrp="1"/>
          </p:cNvSpPr>
          <p:nvPr>
            <p:ph type="sldNum" sz="quarter" idx="12"/>
          </p:nvPr>
        </p:nvSpPr>
        <p:spPr>
          <a:xfrm>
            <a:off x="10899648" y="2272"/>
            <a:ext cx="1016000" cy="365760"/>
          </a:xfrm>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56966765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D3D1064-8976-4560-BB47-3B5ADCFB96BF}" type="datetime1">
              <a:rPr lang="es-MX" smtClean="0">
                <a:solidFill>
                  <a:srgbClr val="9F2936"/>
                </a:solidFill>
              </a:rPr>
              <a:t>10/10/2016</a:t>
            </a:fld>
            <a:endParaRPr lang="es-MX">
              <a:solidFill>
                <a:srgbClr val="9F2936"/>
              </a:solidFill>
            </a:endParaRPr>
          </a:p>
        </p:txBody>
      </p:sp>
      <p:sp>
        <p:nvSpPr>
          <p:cNvPr id="3" name="2 Marcador de pie de página"/>
          <p:cNvSpPr>
            <a:spLocks noGrp="1"/>
          </p:cNvSpPr>
          <p:nvPr>
            <p:ph type="ftr" sz="quarter" idx="11"/>
          </p:nvPr>
        </p:nvSpPr>
        <p:spPr/>
        <p:txBody>
          <a:bodyPr/>
          <a:lstStyle/>
          <a:p>
            <a:endParaRPr lang="es-MX">
              <a:solidFill>
                <a:srgbClr val="9F2936"/>
              </a:solidFill>
            </a:endParaRPr>
          </a:p>
        </p:txBody>
      </p:sp>
      <p:sp>
        <p:nvSpPr>
          <p:cNvPr id="4" name="3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416769382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137995" y="1101970"/>
            <a:ext cx="451104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F35A84E-D29D-49C8-B309-E85C3F9AF8C0}" type="datetime1">
              <a:rPr lang="es-MX" smtClean="0">
                <a:solidFill>
                  <a:srgbClr val="9F2936"/>
                </a:solidFill>
              </a:rPr>
              <a:t>10/10/2016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74969615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71ED6CD-AEC2-4BF7-BBED-C8EC583CDE49}" type="datetime1">
              <a:rPr lang="es-MX" smtClean="0">
                <a:solidFill>
                  <a:srgbClr val="9F2936"/>
                </a:solidFill>
              </a:rPr>
              <a:t>10/10/2016</a:t>
            </a:fld>
            <a:endParaRPr lang="es-MX">
              <a:solidFill>
                <a:srgbClr val="9F2936"/>
              </a:solidFill>
            </a:endParaRPr>
          </a:p>
        </p:txBody>
      </p:sp>
      <p:sp>
        <p:nvSpPr>
          <p:cNvPr id="6" name="5 Marcador de pie de página"/>
          <p:cNvSpPr>
            <a:spLocks noGrp="1"/>
          </p:cNvSpPr>
          <p:nvPr>
            <p:ph type="ftr" sz="quarter" idx="11"/>
          </p:nvPr>
        </p:nvSpPr>
        <p:spPr/>
        <p:txBody>
          <a:bodyPr/>
          <a:lstStyle/>
          <a:p>
            <a:endParaRPr lang="es-MX">
              <a:solidFill>
                <a:srgbClr val="9F2936"/>
              </a:solidFill>
            </a:endParaRPr>
          </a:p>
        </p:txBody>
      </p:sp>
      <p:sp>
        <p:nvSpPr>
          <p:cNvPr id="7" name="6 Marcador de número de diapositiva"/>
          <p:cNvSpPr>
            <a:spLocks noGrp="1"/>
          </p:cNvSpPr>
          <p:nvPr>
            <p:ph type="sldNum" sz="quarter" idx="12"/>
          </p:nvPr>
        </p:nvSpPr>
        <p:spPr/>
        <p:txBody>
          <a:bodyPr/>
          <a:lstStyle/>
          <a:p>
            <a:fld id="{C633FE4C-B262-4131-A7C9-F3AD1CF70585}" type="slidenum">
              <a:rPr lang="es-MX" smtClean="0"/>
              <a:pPr/>
              <a:t>‹Nº›</a:t>
            </a:fld>
            <a:endParaRPr lang="es-MX"/>
          </a:p>
        </p:txBody>
      </p:sp>
    </p:spTree>
    <p:extLst>
      <p:ext uri="{BB962C8B-B14F-4D97-AF65-F5344CB8AC3E}">
        <p14:creationId xmlns:p14="http://schemas.microsoft.com/office/powerpoint/2010/main" val="279551444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28 Rectángulo"/>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29 Rectángulo"/>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30 Rectángulo"/>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31 Rectángulo"/>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32 Rectángulo redondeado"/>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33 Rectángulo redondeado"/>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34 Rectángulo"/>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35 Rectángulo"/>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36 Rectángulo"/>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37 Rectángulo"/>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38 Rectángulo"/>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39 Rectángulo"/>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21 Marcador de título"/>
          <p:cNvSpPr>
            <a:spLocks noGrp="1"/>
          </p:cNvSpPr>
          <p:nvPr>
            <p:ph type="title"/>
          </p:nvPr>
        </p:nvSpPr>
        <p:spPr>
          <a:xfrm>
            <a:off x="609600" y="1143000"/>
            <a:ext cx="109728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757B331F-C1C1-4D29-BC81-181D1B06E9DD}" type="datetime1">
              <a:rPr lang="es-MX" smtClean="0">
                <a:solidFill>
                  <a:srgbClr val="9F2936"/>
                </a:solidFill>
              </a:rPr>
              <a:t>10/10/2016</a:t>
            </a:fld>
            <a:endParaRPr lang="es-MX">
              <a:solidFill>
                <a:srgbClr val="9F2936"/>
              </a:solidFill>
            </a:endParaRPr>
          </a:p>
        </p:txBody>
      </p:sp>
      <p:sp>
        <p:nvSpPr>
          <p:cNvPr id="3" name="2 Marcador de pie de página"/>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s-MX">
              <a:solidFill>
                <a:srgbClr val="9F2936"/>
              </a:solidFill>
            </a:endParaRPr>
          </a:p>
        </p:txBody>
      </p:sp>
      <p:sp>
        <p:nvSpPr>
          <p:cNvPr id="23" name="22 Marcador de número de diapositiva"/>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C633FE4C-B262-4131-A7C9-F3AD1CF70585}" type="slidenum">
              <a:rPr lang="es-MX" smtClean="0"/>
              <a:pPr/>
              <a:t>‹Nº›</a:t>
            </a:fld>
            <a:endParaRPr lang="es-MX"/>
          </a:p>
        </p:txBody>
      </p:sp>
    </p:spTree>
    <p:extLst>
      <p:ext uri="{BB962C8B-B14F-4D97-AF65-F5344CB8AC3E}">
        <p14:creationId xmlns:p14="http://schemas.microsoft.com/office/powerpoint/2010/main" val="3276332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495600" y="695274"/>
            <a:ext cx="3024138" cy="2733726"/>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744072" y="3454894"/>
            <a:ext cx="2952328" cy="2998443"/>
          </a:xfrm>
          <a:prstGeom prst="rect">
            <a:avLst/>
          </a:prstGeom>
          <a:noFill/>
          <a:ln w="57150">
            <a:solidFill>
              <a:schemeClr val="accent2"/>
            </a:solidFill>
            <a:miter lim="800000"/>
            <a:headEnd/>
            <a:tailEnd/>
          </a:ln>
        </p:spPr>
      </p:pic>
      <p:sp>
        <p:nvSpPr>
          <p:cNvPr id="4" name="3 Marcador de número de diapositiva"/>
          <p:cNvSpPr>
            <a:spLocks noGrp="1"/>
          </p:cNvSpPr>
          <p:nvPr>
            <p:ph type="sldNum" sz="quarter" idx="12"/>
          </p:nvPr>
        </p:nvSpPr>
        <p:spPr>
          <a:xfrm>
            <a:off x="5807968" y="6056824"/>
            <a:ext cx="548640" cy="396240"/>
          </a:xfrm>
          <a:prstGeom prst="bracketPair">
            <a:avLst>
              <a:gd name="adj" fmla="val 42240"/>
            </a:avLst>
          </a:prstGeom>
        </p:spPr>
        <p:txBody>
          <a:bodyPr>
            <a:normAutofit fontScale="85000" lnSpcReduction="10000"/>
          </a:bodyPr>
          <a:lstStyle/>
          <a:p>
            <a:fld id="{6D3F354B-F5C5-4EF2-87BA-04594DF4B743}" type="slidenum">
              <a:rPr lang="es-MX" smtClean="0">
                <a:solidFill>
                  <a:prstClr val="white"/>
                </a:solidFill>
              </a:rPr>
              <a:pPr/>
              <a:t>1</a:t>
            </a:fld>
            <a:endParaRPr lang="es-MX" dirty="0">
              <a:solidFill>
                <a:prstClr val="white"/>
              </a:solidFill>
            </a:endParaRPr>
          </a:p>
        </p:txBody>
      </p:sp>
    </p:spTree>
    <p:extLst>
      <p:ext uri="{BB962C8B-B14F-4D97-AF65-F5344CB8AC3E}">
        <p14:creationId xmlns:p14="http://schemas.microsoft.com/office/powerpoint/2010/main" val="384886392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52362" y="855322"/>
            <a:ext cx="6275040" cy="629816"/>
          </a:xfrm>
          <a:solidFill>
            <a:schemeClr val="accent2">
              <a:lumMod val="40000"/>
              <a:lumOff val="60000"/>
            </a:schemeClr>
          </a:solidFill>
          <a:ln>
            <a:solidFill>
              <a:schemeClr val="tx2"/>
            </a:solidFill>
          </a:ln>
        </p:spPr>
        <p:txBody>
          <a:bodyPr>
            <a:normAutofit fontScale="90000"/>
          </a:bodyPr>
          <a:lstStyle/>
          <a:p>
            <a:pPr algn="ctr"/>
            <a:r>
              <a:rPr lang="es-MX" dirty="0" smtClean="0">
                <a:solidFill>
                  <a:schemeClr val="accent2">
                    <a:lumMod val="75000"/>
                  </a:schemeClr>
                </a:solidFill>
                <a:latin typeface="Arial" pitchFamily="34" charset="0"/>
                <a:cs typeface="Arial" pitchFamily="34" charset="0"/>
              </a:rPr>
              <a:t>INTRODUCCIÓN</a:t>
            </a:r>
            <a:endParaRPr lang="es-MX" dirty="0">
              <a:solidFill>
                <a:schemeClr val="accent2">
                  <a:lumMod val="75000"/>
                </a:schemeClr>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C633FE4C-B262-4131-A7C9-F3AD1CF70585}" type="slidenum">
              <a:rPr lang="es-MX" smtClean="0"/>
              <a:pPr/>
              <a:t>10</a:t>
            </a:fld>
            <a:endParaRPr lang="es-MX"/>
          </a:p>
        </p:txBody>
      </p:sp>
      <p:sp>
        <p:nvSpPr>
          <p:cNvPr id="6" name="Rectángulo 3"/>
          <p:cNvSpPr/>
          <p:nvPr/>
        </p:nvSpPr>
        <p:spPr>
          <a:xfrm>
            <a:off x="1273628" y="1628800"/>
            <a:ext cx="9626019" cy="4524315"/>
          </a:xfrm>
          <a:prstGeom prst="rect">
            <a:avLst/>
          </a:prstGeom>
          <a:solidFill>
            <a:schemeClr val="tx2">
              <a:lumMod val="25000"/>
              <a:lumOff val="75000"/>
            </a:schemeClr>
          </a:solidFill>
        </p:spPr>
        <p:txBody>
          <a:bodyPr wrap="square">
            <a:spAutoFit/>
          </a:bodyPr>
          <a:lstStyle/>
          <a:p>
            <a:pPr algn="just">
              <a:spcAft>
                <a:spcPts val="0"/>
              </a:spcAft>
            </a:pPr>
            <a:r>
              <a:rPr lang="es-ES" sz="2400" dirty="0">
                <a:latin typeface="Arial" panose="020B0604020202020204" pitchFamily="34" charset="0"/>
                <a:ea typeface="Times New Roman" panose="02020603050405020304" pitchFamily="18" charset="0"/>
              </a:rPr>
              <a:t>Resulta relevante establecer una serie de principios y lineamientos que deban ser observados en el ejercicio de la práctica profesional. Este es uno de los aspectos fundamentales que justifican la existencia de “Estándares de Practica Actuarial”, constituidos por una serie de principios y recomendaciones que el actuario debe respetar en la práctica profesional.</a:t>
            </a:r>
            <a:endParaRPr lang="es-MX" sz="2400" dirty="0">
              <a:latin typeface="Times New Roman" panose="02020603050405020304" pitchFamily="18" charset="0"/>
              <a:ea typeface="Times New Roman" panose="02020603050405020304" pitchFamily="18" charset="0"/>
            </a:endParaRPr>
          </a:p>
          <a:p>
            <a:pPr algn="just">
              <a:spcAft>
                <a:spcPts val="800"/>
              </a:spcAft>
            </a:pPr>
            <a:r>
              <a:rPr lang="es-MX" sz="2400" dirty="0" smtClean="0">
                <a:solidFill>
                  <a:srgbClr val="000000"/>
                </a:solidFill>
                <a:latin typeface="Arial" panose="020B0604020202020204" pitchFamily="34" charset="0"/>
              </a:rPr>
              <a:t>Asimismo</a:t>
            </a:r>
            <a:r>
              <a:rPr lang="es-MX" sz="2400" dirty="0">
                <a:solidFill>
                  <a:srgbClr val="000000"/>
                </a:solidFill>
                <a:latin typeface="Arial" panose="020B0604020202020204" pitchFamily="34" charset="0"/>
              </a:rPr>
              <a:t>, se pretende enunciar criterios de carácter y aplicación general, sin abarcar casos específicos que por sus características requieran de consideraciones especiales, mismos que deberán ser tratados con base en el juicio y experiencia profesional del actuario, respetando siempre los principios sobre los cuales fueron sustentados estos estándares. </a:t>
            </a:r>
            <a:r>
              <a:rPr lang="es-MX" sz="2400" dirty="0" smtClean="0">
                <a:latin typeface="Arial" panose="020B0604020202020204" pitchFamily="34" charset="0"/>
                <a:cs typeface="Arial" panose="020B0604020202020204" pitchFamily="34" charset="0"/>
              </a:rPr>
              <a:t> </a:t>
            </a:r>
            <a:endParaRPr lang="es-MX" sz="2400" b="1" dirty="0">
              <a:solidFill>
                <a:prstClr val="black"/>
              </a:solidFill>
              <a:latin typeface="Arial" pitchFamily="34" charset="0"/>
              <a:ea typeface="Calibri" panose="020F0502020204030204" pitchFamily="34" charset="0"/>
              <a:cs typeface="Arial" pitchFamily="34" charset="0"/>
            </a:endParaRPr>
          </a:p>
        </p:txBody>
      </p:sp>
    </p:spTree>
    <p:extLst>
      <p:ext uri="{BB962C8B-B14F-4D97-AF65-F5344CB8AC3E}">
        <p14:creationId xmlns:p14="http://schemas.microsoft.com/office/powerpoint/2010/main" val="368233275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Estándar de primas de fianzas.</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11</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270528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317" y="789661"/>
            <a:ext cx="6922100" cy="987135"/>
          </a:xfrm>
          <a:solidFill>
            <a:schemeClr val="accent2"/>
          </a:solidFill>
        </p:spPr>
        <p:txBody>
          <a:bodyPr>
            <a:noAutofit/>
          </a:bodyPr>
          <a:lstStyle/>
          <a:p>
            <a:pPr algn="ctr"/>
            <a:r>
              <a:rPr lang="es-ES" sz="3200" b="1" dirty="0" smtClean="0">
                <a:solidFill>
                  <a:schemeClr val="accent1">
                    <a:lumMod val="20000"/>
                    <a:lumOff val="80000"/>
                  </a:schemeClr>
                </a:solidFill>
                <a:latin typeface="Arial" panose="020B0604020202020204" pitchFamily="34" charset="0"/>
                <a:cs typeface="Arial" panose="020B0604020202020204" pitchFamily="34" charset="0"/>
              </a:rPr>
              <a:t>Antecedentes y fundamentos.</a:t>
            </a:r>
            <a:endParaRPr lang="en-US" sz="3200" dirty="0">
              <a:solidFill>
                <a:schemeClr val="accent1">
                  <a:lumMod val="20000"/>
                  <a:lumOff val="80000"/>
                </a:schemeClr>
              </a:solidFill>
              <a:latin typeface="Arial" panose="020B0604020202020204" pitchFamily="34" charset="0"/>
              <a:cs typeface="Arial" panose="020B0604020202020204" pitchFamily="34" charset="0"/>
            </a:endParaRPr>
          </a:p>
        </p:txBody>
      </p:sp>
      <p:sp>
        <p:nvSpPr>
          <p:cNvPr id="3" name="2 Marcador de contenido"/>
          <p:cNvSpPr>
            <a:spLocks noGrp="1"/>
          </p:cNvSpPr>
          <p:nvPr>
            <p:ph sz="half" idx="1"/>
          </p:nvPr>
        </p:nvSpPr>
        <p:spPr>
          <a:xfrm>
            <a:off x="1077685" y="3984171"/>
            <a:ext cx="10042071" cy="2318658"/>
          </a:xfrm>
          <a:solidFill>
            <a:schemeClr val="accent1"/>
          </a:solidFill>
        </p:spPr>
        <p:txBody>
          <a:bodyPr>
            <a:normAutofit/>
          </a:bodyPr>
          <a:lstStyle/>
          <a:p>
            <a:pPr marL="109728" indent="0" algn="just">
              <a:buNone/>
            </a:pPr>
            <a:r>
              <a:rPr lang="es-MX" sz="2200" dirty="0">
                <a:solidFill>
                  <a:srgbClr val="000000"/>
                </a:solidFill>
                <a:latin typeface="Arial" panose="020B0604020202020204" pitchFamily="34" charset="0"/>
              </a:rPr>
              <a:t>En México, impulsado por disposiciones legales emitidas por los reguladores, durante los años 2002, 2003 y 2004 se elaboraron los primeros estándares de práctica actuarial, por un comité técnico conformado por personas representantes del Colegio Nacional de Actuarios (CONAC), de la Asociación Mexicana de Actuarios (AMA), de la Asociación Mexicana de Actuarios Consultores (AMAC) y de la Comisión Nacional de Seguros y Fianzas</a:t>
            </a:r>
            <a:r>
              <a:rPr lang="es-MX" dirty="0">
                <a:solidFill>
                  <a:srgbClr val="000000"/>
                </a:solidFill>
                <a:latin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5" name="CuadroTexto 4"/>
          <p:cNvSpPr txBox="1"/>
          <p:nvPr/>
        </p:nvSpPr>
        <p:spPr>
          <a:xfrm>
            <a:off x="1077685" y="1944710"/>
            <a:ext cx="10042071" cy="1785104"/>
          </a:xfrm>
          <a:prstGeom prst="rect">
            <a:avLst/>
          </a:prstGeom>
          <a:solidFill>
            <a:schemeClr val="accent4">
              <a:lumMod val="40000"/>
              <a:lumOff val="60000"/>
            </a:schemeClr>
          </a:solidFill>
        </p:spPr>
        <p:txBody>
          <a:bodyPr wrap="square" rtlCol="0">
            <a:spAutoFit/>
          </a:bodyPr>
          <a:lstStyle/>
          <a:p>
            <a:pPr algn="just"/>
            <a:r>
              <a:rPr lang="es-MX" sz="2200" dirty="0" smtClean="0">
                <a:solidFill>
                  <a:srgbClr val="000000"/>
                </a:solidFill>
                <a:latin typeface="Arial" panose="020B0604020202020204" pitchFamily="34" charset="0"/>
              </a:rPr>
              <a:t>En </a:t>
            </a:r>
            <a:r>
              <a:rPr lang="es-MX" sz="2200" dirty="0">
                <a:solidFill>
                  <a:srgbClr val="000000"/>
                </a:solidFill>
                <a:latin typeface="Arial" panose="020B0604020202020204" pitchFamily="34" charset="0"/>
              </a:rPr>
              <a:t>el desarrollo histórico de las ciencias actuariales se han ido construyendo procedimientos que han sido rigurosamente fundamentados y probados. Durante al menos los últimos quinientos años una larga lista de personas fueron construyendo “ladrillo a ladrillo”, las bases y fundamentos de las matemáticas actuariales que permanecen hasta nuestros </a:t>
            </a:r>
            <a:r>
              <a:rPr lang="es-MX" sz="2200" dirty="0" smtClean="0">
                <a:solidFill>
                  <a:srgbClr val="000000"/>
                </a:solidFill>
                <a:latin typeface="Arial" panose="020B0604020202020204" pitchFamily="34" charset="0"/>
              </a:rPr>
              <a:t>días.</a:t>
            </a:r>
            <a:endParaRPr lang="es-MX" sz="2200" dirty="0">
              <a:latin typeface="Arial" panose="020B0604020202020204" pitchFamily="34" charset="0"/>
              <a:cs typeface="Arial" panose="020B0604020202020204" pitchFamily="34" charset="0"/>
            </a:endParaRPr>
          </a:p>
        </p:txBody>
      </p:sp>
      <p:sp>
        <p:nvSpPr>
          <p:cNvPr id="6" name="Marcador de número de diapositiva 5"/>
          <p:cNvSpPr>
            <a:spLocks noGrp="1"/>
          </p:cNvSpPr>
          <p:nvPr>
            <p:ph type="sldNum" sz="quarter" idx="12"/>
          </p:nvPr>
        </p:nvSpPr>
        <p:spPr/>
        <p:txBody>
          <a:bodyPr/>
          <a:lstStyle/>
          <a:p>
            <a:fld id="{C633FE4C-B262-4131-A7C9-F3AD1CF70585}" type="slidenum">
              <a:rPr lang="es-MX" smtClean="0"/>
              <a:pPr/>
              <a:t>12</a:t>
            </a:fld>
            <a:endParaRPr lang="es-MX"/>
          </a:p>
        </p:txBody>
      </p:sp>
    </p:spTree>
    <p:extLst>
      <p:ext uri="{BB962C8B-B14F-4D97-AF65-F5344CB8AC3E}">
        <p14:creationId xmlns:p14="http://schemas.microsoft.com/office/powerpoint/2010/main" val="23645616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9157" y="1252151"/>
            <a:ext cx="9811266" cy="4332219"/>
          </a:xfrm>
          <a:solidFill>
            <a:schemeClr val="accent1">
              <a:lumMod val="40000"/>
              <a:lumOff val="60000"/>
            </a:schemeClr>
          </a:solidFill>
        </p:spPr>
        <p:txBody>
          <a:bodyPr>
            <a:normAutofit fontScale="92500" lnSpcReduction="20000"/>
          </a:bodyPr>
          <a:lstStyle/>
          <a:p>
            <a:pPr marL="109728" indent="0" algn="ctr">
              <a:buNone/>
            </a:pPr>
            <a:r>
              <a:rPr lang="es-ES" sz="2600" b="1" dirty="0">
                <a:solidFill>
                  <a:schemeClr val="accent1">
                    <a:lumMod val="75000"/>
                  </a:schemeClr>
                </a:solidFill>
                <a:latin typeface="Arial" panose="020B0604020202020204" pitchFamily="34" charset="0"/>
                <a:cs typeface="Arial" panose="020B0604020202020204" pitchFamily="34" charset="0"/>
              </a:rPr>
              <a:t>CONAC </a:t>
            </a:r>
            <a:r>
              <a:rPr lang="es-ES" sz="2600" dirty="0" smtClean="0">
                <a:latin typeface="Arial" panose="020B0604020202020204" pitchFamily="34" charset="0"/>
                <a:cs typeface="Arial" panose="020B0604020202020204" pitchFamily="34" charset="0"/>
              </a:rPr>
              <a:t> </a:t>
            </a:r>
            <a:r>
              <a:rPr lang="es-ES" sz="2600" b="1" dirty="0">
                <a:latin typeface="Arial" panose="020B0604020202020204" pitchFamily="34" charset="0"/>
                <a:cs typeface="Arial" panose="020B0604020202020204" pitchFamily="34" charset="0"/>
              </a:rPr>
              <a:t>“Estándar de práctica no. 5: cálculo actuarial de la prima de tarifa para los contratos de fianzas”.</a:t>
            </a:r>
          </a:p>
          <a:p>
            <a:endParaRPr lang="es-ES" sz="2600" dirty="0" smtClean="0">
              <a:latin typeface="Arial" panose="020B0604020202020204" pitchFamily="34" charset="0"/>
              <a:cs typeface="Arial" panose="020B0604020202020204" pitchFamily="34" charset="0"/>
            </a:endParaRPr>
          </a:p>
          <a:p>
            <a:pPr algn="just"/>
            <a:r>
              <a:rPr lang="es-ES" sz="2600" dirty="0" smtClean="0">
                <a:latin typeface="Arial" panose="020B0604020202020204" pitchFamily="34" charset="0"/>
                <a:cs typeface="Arial" panose="020B0604020202020204" pitchFamily="34" charset="0"/>
              </a:rPr>
              <a:t>Oficialmente</a:t>
            </a:r>
            <a:r>
              <a:rPr lang="es-ES" sz="2600" dirty="0">
                <a:latin typeface="Arial" panose="020B0604020202020204" pitchFamily="34" charset="0"/>
                <a:cs typeface="Arial" panose="020B0604020202020204" pitchFamily="34" charset="0"/>
              </a:rPr>
              <a:t>: CIRCULAR F-16.1.1. Publicada en el diario oficial de la federación de fecha 21 de octubre de 2004.</a:t>
            </a:r>
          </a:p>
          <a:p>
            <a:pPr algn="just"/>
            <a:endParaRPr lang="es-ES" sz="2600" dirty="0" smtClean="0">
              <a:latin typeface="Arial" panose="020B0604020202020204" pitchFamily="34" charset="0"/>
              <a:cs typeface="Arial" panose="020B0604020202020204" pitchFamily="34" charset="0"/>
            </a:endParaRPr>
          </a:p>
          <a:p>
            <a:pPr algn="just"/>
            <a:r>
              <a:rPr lang="es-ES" sz="2600" dirty="0" smtClean="0">
                <a:latin typeface="Arial" panose="020B0604020202020204" pitchFamily="34" charset="0"/>
                <a:cs typeface="Arial" panose="020B0604020202020204" pitchFamily="34" charset="0"/>
              </a:rPr>
              <a:t>Mayor </a:t>
            </a:r>
            <a:r>
              <a:rPr lang="es-ES" sz="2600" dirty="0">
                <a:latin typeface="Arial" panose="020B0604020202020204" pitchFamily="34" charset="0"/>
                <a:cs typeface="Arial" panose="020B0604020202020204" pitchFamily="34" charset="0"/>
              </a:rPr>
              <a:t>aplicación y utilidad en los procedimientos de cálculo de la prima neta o prima de riesgo</a:t>
            </a:r>
            <a:endParaRPr lang="es-MX" sz="2600" dirty="0">
              <a:latin typeface="Arial" panose="020B0604020202020204" pitchFamily="34" charset="0"/>
              <a:cs typeface="Arial" panose="020B0604020202020204" pitchFamily="34" charset="0"/>
            </a:endParaRPr>
          </a:p>
          <a:p>
            <a:pPr algn="just"/>
            <a:endParaRPr lang="es-ES" sz="2600" dirty="0" smtClean="0">
              <a:latin typeface="Arial" panose="020B0604020202020204" pitchFamily="34" charset="0"/>
              <a:cs typeface="Arial" panose="020B0604020202020204" pitchFamily="34" charset="0"/>
            </a:endParaRPr>
          </a:p>
          <a:p>
            <a:pPr algn="just"/>
            <a:r>
              <a:rPr lang="es-ES" sz="2600" dirty="0" smtClean="0">
                <a:latin typeface="Arial" panose="020B0604020202020204" pitchFamily="34" charset="0"/>
                <a:cs typeface="Arial" panose="020B0604020202020204" pitchFamily="34" charset="0"/>
              </a:rPr>
              <a:t>Resume </a:t>
            </a:r>
            <a:r>
              <a:rPr lang="es-ES" sz="2600" dirty="0">
                <a:latin typeface="Arial" panose="020B0604020202020204" pitchFamily="34" charset="0"/>
                <a:cs typeface="Arial" panose="020B0604020202020204" pitchFamily="34" charset="0"/>
              </a:rPr>
              <a:t>los principales lineamientos y criterios generales que el actuario debe considerar en la determinación o cálculo actuarial de las primas de tarifa de los contratos de fianzas, independientemente del ramo al que correspondan.</a:t>
            </a:r>
          </a:p>
          <a:p>
            <a:endParaRPr lang="es-ES" dirty="0"/>
          </a:p>
          <a:p>
            <a:endParaRPr lang="es-ES" dirty="0"/>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13</a:t>
            </a:fld>
            <a:endParaRPr lang="es-MX"/>
          </a:p>
        </p:txBody>
      </p:sp>
      <p:pic>
        <p:nvPicPr>
          <p:cNvPr id="4" name="Imagen 3"/>
          <p:cNvPicPr>
            <a:picLocks noChangeAspect="1"/>
          </p:cNvPicPr>
          <p:nvPr/>
        </p:nvPicPr>
        <p:blipFill>
          <a:blip r:embed="rId2"/>
          <a:stretch>
            <a:fillRect/>
          </a:stretch>
        </p:blipFill>
        <p:spPr>
          <a:xfrm>
            <a:off x="8323750" y="5279525"/>
            <a:ext cx="2761727" cy="1066892"/>
          </a:xfrm>
          <a:prstGeom prst="rect">
            <a:avLst/>
          </a:prstGeom>
        </p:spPr>
      </p:pic>
    </p:spTree>
    <p:extLst>
      <p:ext uri="{BB962C8B-B14F-4D97-AF65-F5344CB8AC3E}">
        <p14:creationId xmlns:p14="http://schemas.microsoft.com/office/powerpoint/2010/main" val="361961563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4261" y="725956"/>
            <a:ext cx="9372600" cy="825255"/>
          </a:xfrm>
          <a:solidFill>
            <a:schemeClr val="accent1">
              <a:lumMod val="40000"/>
              <a:lumOff val="60000"/>
            </a:schemeClr>
          </a:solidFill>
        </p:spPr>
        <p:txBody>
          <a:bodyPr>
            <a:noAutofit/>
          </a:bodyPr>
          <a:lstStyle/>
          <a:p>
            <a:r>
              <a:rPr lang="es-MX" sz="2400" dirty="0">
                <a:latin typeface="Arial" panose="020B0604020202020204" pitchFamily="34" charset="0"/>
                <a:cs typeface="Arial" panose="020B0604020202020204" pitchFamily="34" charset="0"/>
              </a:rPr>
              <a:t>El estándar N° 5 de fianzas se divide en secciones las cuales son: </a:t>
            </a: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14</a:t>
            </a:fld>
            <a:endParaRPr lang="es-MX"/>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485349983"/>
              </p:ext>
            </p:extLst>
          </p:nvPr>
        </p:nvGraphicFramePr>
        <p:xfrm>
          <a:off x="609600" y="1939245"/>
          <a:ext cx="109728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0364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546574560"/>
              </p:ext>
            </p:extLst>
          </p:nvPr>
        </p:nvGraphicFramePr>
        <p:xfrm>
          <a:off x="609600" y="865188"/>
          <a:ext cx="10972800" cy="5708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C633FE4C-B262-4131-A7C9-F3AD1CF70585}" type="slidenum">
              <a:rPr lang="es-MX" smtClean="0"/>
              <a:pPr/>
              <a:t>15</a:t>
            </a:fld>
            <a:endParaRPr lang="es-MX"/>
          </a:p>
        </p:txBody>
      </p:sp>
    </p:spTree>
    <p:extLst>
      <p:ext uri="{BB962C8B-B14F-4D97-AF65-F5344CB8AC3E}">
        <p14:creationId xmlns:p14="http://schemas.microsoft.com/office/powerpoint/2010/main" val="371041583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3562" y="840259"/>
            <a:ext cx="8221362" cy="1146105"/>
          </a:xfrm>
          <a:solidFill>
            <a:schemeClr val="accent1">
              <a:lumMod val="40000"/>
              <a:lumOff val="60000"/>
            </a:schemeClr>
          </a:solidFill>
        </p:spPr>
        <p:txBody>
          <a:bodyPr>
            <a:noAutofit/>
          </a:bodyPr>
          <a:lstStyle/>
          <a:p>
            <a:r>
              <a:rPr lang="es-MX" sz="3200" b="1" dirty="0">
                <a:latin typeface="Arial" panose="020B0604020202020204" pitchFamily="34" charset="0"/>
                <a:cs typeface="Arial" panose="020B0604020202020204" pitchFamily="34" charset="0"/>
              </a:rPr>
              <a:t>Sección 1.</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r>
              <a:rPr lang="es-MX" sz="3200" b="1" dirty="0" smtClean="0">
                <a:latin typeface="Arial" panose="020B0604020202020204" pitchFamily="34" charset="0"/>
                <a:cs typeface="Arial" panose="020B0604020202020204" pitchFamily="34" charset="0"/>
              </a:rPr>
              <a:t>Propósito, alcance y fecha de aplicación.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981200" y="2492897"/>
            <a:ext cx="8229600" cy="3633267"/>
          </a:xfrm>
          <a:solidFill>
            <a:schemeClr val="accent6">
              <a:lumMod val="60000"/>
              <a:lumOff val="40000"/>
            </a:schemeClr>
          </a:solidFill>
        </p:spPr>
        <p:txBody>
          <a:bodyPr>
            <a:normAutofit lnSpcReduction="10000"/>
          </a:bodyPr>
          <a:lstStyle/>
          <a:p>
            <a:pPr marL="109728" indent="0" algn="just">
              <a:buNone/>
            </a:pPr>
            <a:r>
              <a:rPr lang="es-MX" sz="2400" b="1" dirty="0">
                <a:latin typeface="Arial" panose="020B0604020202020204" pitchFamily="34" charset="0"/>
                <a:cs typeface="Arial" panose="020B0604020202020204" pitchFamily="34" charset="0"/>
              </a:rPr>
              <a:t>1.1 Propósito</a:t>
            </a:r>
            <a:r>
              <a:rPr lang="es-MX" sz="2400" b="1"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El propósito de este estándar es establecer los elementos y criterios que deben ser considerados en el proceso de cálculo actuarial de la prima de tarifa de los contratos de fianzas correspondientes a los diferentes ramos. Los elementos contenidos en este estándar son de aplicación general y obligatoria para todos los actuarios que ejerzan su profesión para instituciones de fianzas e instituciones de seguros que practiquen el </a:t>
            </a:r>
            <a:r>
              <a:rPr lang="es-MX" sz="2400" dirty="0" err="1">
                <a:latin typeface="Arial" panose="020B0604020202020204" pitchFamily="34" charset="0"/>
                <a:cs typeface="Arial" panose="020B0604020202020204" pitchFamily="34" charset="0"/>
              </a:rPr>
              <a:t>reafianzamiento</a:t>
            </a:r>
            <a:r>
              <a:rPr lang="es-MX" sz="2400" dirty="0">
                <a:latin typeface="Arial" panose="020B0604020202020204" pitchFamily="34" charset="0"/>
                <a:cs typeface="Arial" panose="020B0604020202020204" pitchFamily="34" charset="0"/>
              </a:rPr>
              <a:t> y que operen en México. </a:t>
            </a:r>
          </a:p>
          <a:p>
            <a:endParaRPr lang="es-MX"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16</a:t>
            </a:fld>
            <a:endParaRPr lang="es-MX"/>
          </a:p>
        </p:txBody>
      </p:sp>
    </p:spTree>
    <p:extLst>
      <p:ext uri="{BB962C8B-B14F-4D97-AF65-F5344CB8AC3E}">
        <p14:creationId xmlns:p14="http://schemas.microsoft.com/office/powerpoint/2010/main" val="11734253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26292" y="2167775"/>
            <a:ext cx="9539416" cy="4015705"/>
          </a:xfrm>
          <a:solidFill>
            <a:schemeClr val="accent6">
              <a:lumMod val="60000"/>
              <a:lumOff val="40000"/>
            </a:schemeClr>
          </a:solidFill>
        </p:spPr>
        <p:txBody>
          <a:bodyPr>
            <a:noAutofit/>
          </a:bodyPr>
          <a:lstStyle/>
          <a:p>
            <a:pPr marL="109728" indent="0" algn="just">
              <a:buNone/>
            </a:pPr>
            <a:r>
              <a:rPr lang="es-MX" sz="2400" b="1" dirty="0">
                <a:latin typeface="Arial" panose="020B0604020202020204" pitchFamily="34" charset="0"/>
                <a:cs typeface="Arial" panose="020B0604020202020204" pitchFamily="34" charset="0"/>
              </a:rPr>
              <a:t>1.2 Alcance</a:t>
            </a:r>
            <a:r>
              <a:rPr lang="es-MX" sz="2400" b="1"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Este estándar de práctica fue elaborado para la determinación de la prima de tarifa de los contratos de fianzas, desde el punto de vista actuarial, sin considerar situaciones especiales que pudieran presentarse como consecuencia de requerimientos de tipo comercial o restricciones estatutarias. En todo momento, el actuario procurará comprender y atender el espíritu y propósito general del estándar, lo cual significa que no necesariamente se requiere su aplicación estricta, al pie de la letra, para darle cumplimiento</a:t>
            </a:r>
          </a:p>
          <a:p>
            <a:pPr marL="109728" indent="0" algn="just">
              <a:buNone/>
            </a:pPr>
            <a:r>
              <a:rPr lang="es-MX" sz="2400" b="1" dirty="0">
                <a:latin typeface="Arial" panose="020B0604020202020204" pitchFamily="34" charset="0"/>
                <a:cs typeface="Arial" panose="020B0604020202020204" pitchFamily="34" charset="0"/>
              </a:rPr>
              <a:t>1.3 Fecha de aplicación</a:t>
            </a:r>
            <a:r>
              <a:rPr lang="es-MX" sz="2400" b="1"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11 de febrero de 2004.</a:t>
            </a:r>
          </a:p>
          <a:p>
            <a:endParaRPr lang="es-MX" sz="3200" dirty="0"/>
          </a:p>
        </p:txBody>
      </p:sp>
      <p:pic>
        <p:nvPicPr>
          <p:cNvPr id="5" name="Imagen 4"/>
          <p:cNvPicPr>
            <a:picLocks noChangeAspect="1"/>
          </p:cNvPicPr>
          <p:nvPr/>
        </p:nvPicPr>
        <p:blipFill>
          <a:blip r:embed="rId2">
            <a:clrChange>
              <a:clrFrom>
                <a:srgbClr val="FBFDFB"/>
              </a:clrFrom>
              <a:clrTo>
                <a:srgbClr val="FBFDFB">
                  <a:alpha val="0"/>
                </a:srgbClr>
              </a:clrTo>
            </a:clrChange>
          </a:blip>
          <a:stretch>
            <a:fillRect/>
          </a:stretch>
        </p:blipFill>
        <p:spPr>
          <a:xfrm>
            <a:off x="9530365" y="5157988"/>
            <a:ext cx="2266683" cy="1700012"/>
          </a:xfrm>
          <a:prstGeom prst="rect">
            <a:avLst/>
          </a:prstGeom>
        </p:spPr>
      </p:pic>
      <p:sp>
        <p:nvSpPr>
          <p:cNvPr id="6" name="1 Título"/>
          <p:cNvSpPr>
            <a:spLocks noGrp="1"/>
          </p:cNvSpPr>
          <p:nvPr>
            <p:ph type="title"/>
          </p:nvPr>
        </p:nvSpPr>
        <p:spPr>
          <a:xfrm>
            <a:off x="1993562" y="840259"/>
            <a:ext cx="8221362" cy="1146105"/>
          </a:xfrm>
          <a:solidFill>
            <a:schemeClr val="accent1">
              <a:lumMod val="40000"/>
              <a:lumOff val="60000"/>
            </a:schemeClr>
          </a:solidFill>
        </p:spPr>
        <p:txBody>
          <a:bodyPr>
            <a:noAutofit/>
          </a:bodyPr>
          <a:lstStyle/>
          <a:p>
            <a:r>
              <a:rPr lang="es-MX" sz="3200" b="1" dirty="0">
                <a:latin typeface="Arial" panose="020B0604020202020204" pitchFamily="34" charset="0"/>
                <a:cs typeface="Arial" panose="020B0604020202020204" pitchFamily="34" charset="0"/>
              </a:rPr>
              <a:t>Sección 1.</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r>
              <a:rPr lang="es-MX" sz="3200" b="1" dirty="0" smtClean="0">
                <a:latin typeface="Arial" panose="020B0604020202020204" pitchFamily="34" charset="0"/>
                <a:cs typeface="Arial" panose="020B0604020202020204" pitchFamily="34" charset="0"/>
              </a:rPr>
              <a:t>Propósito, alcance y fecha de aplicación.</a:t>
            </a:r>
            <a:endParaRPr lang="es-MX" sz="3200"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C633FE4C-B262-4131-A7C9-F3AD1CF70585}" type="slidenum">
              <a:rPr lang="es-MX" smtClean="0"/>
              <a:pPr/>
              <a:t>17</a:t>
            </a:fld>
            <a:endParaRPr lang="es-MX"/>
          </a:p>
        </p:txBody>
      </p:sp>
    </p:spTree>
    <p:extLst>
      <p:ext uri="{BB962C8B-B14F-4D97-AF65-F5344CB8AC3E}">
        <p14:creationId xmlns:p14="http://schemas.microsoft.com/office/powerpoint/2010/main" val="1737403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79588" y="807313"/>
            <a:ext cx="7208109" cy="1223013"/>
          </a:xfrm>
          <a:solidFill>
            <a:schemeClr val="accent6">
              <a:lumMod val="60000"/>
              <a:lumOff val="40000"/>
            </a:schemeClr>
          </a:solidFill>
        </p:spPr>
        <p:txBody>
          <a:bodyPr>
            <a:normAutofit/>
          </a:bodyPr>
          <a:lstStyle/>
          <a:p>
            <a:r>
              <a:rPr lang="es-MX" sz="3200" b="1" dirty="0">
                <a:latin typeface="Arial" panose="020B0604020202020204" pitchFamily="34" charset="0"/>
                <a:cs typeface="Arial" panose="020B0604020202020204" pitchFamily="34" charset="0"/>
              </a:rPr>
              <a:t>Sección 2 </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r>
              <a:rPr lang="es-MX" sz="3200" b="1" dirty="0">
                <a:latin typeface="Arial" panose="020B0604020202020204" pitchFamily="34" charset="0"/>
                <a:cs typeface="Arial" panose="020B0604020202020204" pitchFamily="34" charset="0"/>
              </a:rPr>
              <a:t>Antecedentes y situación actual</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981200" y="2388973"/>
            <a:ext cx="8229600" cy="2875005"/>
          </a:xfrm>
          <a:solidFill>
            <a:schemeClr val="accent2">
              <a:lumMod val="60000"/>
              <a:lumOff val="40000"/>
            </a:schemeClr>
          </a:solidFill>
        </p:spPr>
        <p:txBody>
          <a:bodyPr/>
          <a:lstStyle/>
          <a:p>
            <a:pPr algn="just"/>
            <a:r>
              <a:rPr lang="es-MX" sz="2400" dirty="0">
                <a:latin typeface="Arial" panose="020B0604020202020204" pitchFamily="34" charset="0"/>
                <a:cs typeface="Arial" panose="020B0604020202020204" pitchFamily="34" charset="0"/>
              </a:rPr>
              <a:t>El cálculo actuarial de las primas de tarifa de los diferentes contratos de fianzas, depende de las características de las obligaciones o responsabilidades garantizadas en la póliza de fianza, este proceso constituye un factor importante para la liquidez, solvencia y rentabilidad del negocio, bajo un esquema de suficiencia. </a:t>
            </a:r>
          </a:p>
          <a:p>
            <a:endParaRPr lang="es-MX" dirty="0"/>
          </a:p>
        </p:txBody>
      </p:sp>
      <p:sp>
        <p:nvSpPr>
          <p:cNvPr id="5" name="Marcador de número de diapositiva 4"/>
          <p:cNvSpPr>
            <a:spLocks noGrp="1"/>
          </p:cNvSpPr>
          <p:nvPr>
            <p:ph type="sldNum" sz="quarter" idx="12"/>
          </p:nvPr>
        </p:nvSpPr>
        <p:spPr/>
        <p:txBody>
          <a:bodyPr/>
          <a:lstStyle/>
          <a:p>
            <a:fld id="{C633FE4C-B262-4131-A7C9-F3AD1CF70585}" type="slidenum">
              <a:rPr lang="es-MX" smtClean="0"/>
              <a:pPr/>
              <a:t>18</a:t>
            </a:fld>
            <a:endParaRPr lang="es-MX"/>
          </a:p>
        </p:txBody>
      </p:sp>
      <p:pic>
        <p:nvPicPr>
          <p:cNvPr id="6" name="Imagen 5"/>
          <p:cNvPicPr>
            <a:picLocks noChangeAspect="1"/>
          </p:cNvPicPr>
          <p:nvPr/>
        </p:nvPicPr>
        <p:blipFill>
          <a:blip r:embed="rId2"/>
          <a:stretch>
            <a:fillRect/>
          </a:stretch>
        </p:blipFill>
        <p:spPr>
          <a:xfrm>
            <a:off x="9174390" y="4277113"/>
            <a:ext cx="2072820" cy="2353260"/>
          </a:xfrm>
          <a:prstGeom prst="rect">
            <a:avLst/>
          </a:prstGeom>
        </p:spPr>
      </p:pic>
    </p:spTree>
    <p:extLst>
      <p:ext uri="{BB962C8B-B14F-4D97-AF65-F5344CB8AC3E}">
        <p14:creationId xmlns:p14="http://schemas.microsoft.com/office/powerpoint/2010/main" val="3759996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49859" y="2108892"/>
            <a:ext cx="9291121" cy="4382529"/>
          </a:xfrm>
          <a:solidFill>
            <a:schemeClr val="accent2">
              <a:lumMod val="60000"/>
              <a:lumOff val="40000"/>
            </a:schemeClr>
          </a:solidFill>
        </p:spPr>
        <p:txBody>
          <a:bodyPr>
            <a:normAutofit/>
          </a:bodyPr>
          <a:lstStyle/>
          <a:p>
            <a:pPr marL="0" indent="0" algn="just">
              <a:buNone/>
            </a:pPr>
            <a:r>
              <a:rPr lang="es-MX" sz="2400" dirty="0">
                <a:latin typeface="Arial" panose="020B0604020202020204" pitchFamily="34" charset="0"/>
                <a:cs typeface="Arial" panose="020B0604020202020204" pitchFamily="34" charset="0"/>
              </a:rPr>
              <a:t>Los lineamientos que aquí se presentan están orientados a: </a:t>
            </a:r>
          </a:p>
          <a:p>
            <a:pPr algn="just"/>
            <a:r>
              <a:rPr lang="es-MX" sz="2200" dirty="0" smtClean="0">
                <a:latin typeface="Arial" panose="020B0604020202020204" pitchFamily="34" charset="0"/>
                <a:cs typeface="Arial" panose="020B0604020202020204" pitchFamily="34" charset="0"/>
              </a:rPr>
              <a:t>Establecer </a:t>
            </a:r>
            <a:r>
              <a:rPr lang="es-MX" sz="2200" dirty="0">
                <a:latin typeface="Arial" panose="020B0604020202020204" pitchFamily="34" charset="0"/>
                <a:cs typeface="Arial" panose="020B0604020202020204" pitchFamily="34" charset="0"/>
              </a:rPr>
              <a:t>los principios sobre los cuales se sustenta una prima de tarifa suficiente. </a:t>
            </a:r>
          </a:p>
          <a:p>
            <a:pPr algn="just"/>
            <a:r>
              <a:rPr lang="es-MX" sz="2200" dirty="0" smtClean="0">
                <a:latin typeface="Arial" panose="020B0604020202020204" pitchFamily="34" charset="0"/>
                <a:cs typeface="Arial" panose="020B0604020202020204" pitchFamily="34" charset="0"/>
              </a:rPr>
              <a:t>Definir </a:t>
            </a:r>
            <a:r>
              <a:rPr lang="es-MX" sz="2200" dirty="0">
                <a:latin typeface="Arial" panose="020B0604020202020204" pitchFamily="34" charset="0"/>
                <a:cs typeface="Arial" panose="020B0604020202020204" pitchFamily="34" charset="0"/>
              </a:rPr>
              <a:t>los conceptos y elementos que deben ser considerados en su determinación. </a:t>
            </a:r>
          </a:p>
          <a:p>
            <a:pPr algn="just"/>
            <a:r>
              <a:rPr lang="es-MX" sz="2200" dirty="0" smtClean="0">
                <a:latin typeface="Arial" panose="020B0604020202020204" pitchFamily="34" charset="0"/>
                <a:cs typeface="Arial" panose="020B0604020202020204" pitchFamily="34" charset="0"/>
              </a:rPr>
              <a:t>Señalar </a:t>
            </a:r>
            <a:r>
              <a:rPr lang="es-MX" sz="2200" dirty="0">
                <a:latin typeface="Arial" panose="020B0604020202020204" pitchFamily="34" charset="0"/>
                <a:cs typeface="Arial" panose="020B0604020202020204" pitchFamily="34" charset="0"/>
              </a:rPr>
              <a:t>las características generales que deben tener los procedimientos actuariales válidos para la determinación de la prima de tarifa. </a:t>
            </a:r>
          </a:p>
          <a:p>
            <a:pPr algn="just"/>
            <a:r>
              <a:rPr lang="es-MX" sz="2200" dirty="0" smtClean="0">
                <a:latin typeface="Arial" panose="020B0604020202020204" pitchFamily="34" charset="0"/>
                <a:cs typeface="Arial" panose="020B0604020202020204" pitchFamily="34" charset="0"/>
              </a:rPr>
              <a:t>Definir </a:t>
            </a:r>
            <a:r>
              <a:rPr lang="es-MX" sz="2200" dirty="0">
                <a:latin typeface="Arial" panose="020B0604020202020204" pitchFamily="34" charset="0"/>
                <a:cs typeface="Arial" panose="020B0604020202020204" pitchFamily="34" charset="0"/>
              </a:rPr>
              <a:t>la información con la que se debe contar para sustentar la prima de tarifa suficiente, así como los requerimientos mínimos para garantizar que cumple con los principios establecidos en estos estándares. </a:t>
            </a:r>
            <a:endParaRPr lang="es-MX" dirty="0"/>
          </a:p>
        </p:txBody>
      </p:sp>
      <p:sp>
        <p:nvSpPr>
          <p:cNvPr id="7" name="1 Título"/>
          <p:cNvSpPr>
            <a:spLocks noGrp="1"/>
          </p:cNvSpPr>
          <p:nvPr>
            <p:ph type="title"/>
          </p:nvPr>
        </p:nvSpPr>
        <p:spPr>
          <a:xfrm>
            <a:off x="2479588" y="667265"/>
            <a:ext cx="7208109" cy="1227439"/>
          </a:xfrm>
          <a:solidFill>
            <a:schemeClr val="accent6">
              <a:lumMod val="60000"/>
              <a:lumOff val="40000"/>
            </a:schemeClr>
          </a:solidFill>
        </p:spPr>
        <p:txBody>
          <a:bodyPr>
            <a:normAutofit/>
          </a:bodyPr>
          <a:lstStyle/>
          <a:p>
            <a:r>
              <a:rPr lang="es-MX" sz="3200" b="1" dirty="0">
                <a:latin typeface="Arial" panose="020B0604020202020204" pitchFamily="34" charset="0"/>
                <a:cs typeface="Arial" panose="020B0604020202020204" pitchFamily="34" charset="0"/>
              </a:rPr>
              <a:t>Sección 2 </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r>
              <a:rPr lang="es-MX" sz="3200" b="1" dirty="0">
                <a:latin typeface="Arial" panose="020B0604020202020204" pitchFamily="34" charset="0"/>
                <a:cs typeface="Arial" panose="020B0604020202020204" pitchFamily="34" charset="0"/>
              </a:rPr>
              <a:t>Antecedentes y situación actual</a:t>
            </a:r>
            <a:endParaRPr lang="es-MX" sz="3200" dirty="0">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19</a:t>
            </a:fld>
            <a:endParaRPr lang="es-MX"/>
          </a:p>
        </p:txBody>
      </p:sp>
    </p:spTree>
    <p:extLst>
      <p:ext uri="{BB962C8B-B14F-4D97-AF65-F5344CB8AC3E}">
        <p14:creationId xmlns:p14="http://schemas.microsoft.com/office/powerpoint/2010/main" val="33404661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726956"/>
            <a:ext cx="8697912" cy="1184940"/>
          </a:xfrm>
          <a:prstGeom prst="rect">
            <a:avLst/>
          </a:prstGeom>
          <a:solidFill>
            <a:schemeClr val="accent1">
              <a:lumMod val="20000"/>
              <a:lumOff val="80000"/>
            </a:schemeClr>
          </a:solidFill>
          <a:ln w="9525">
            <a:noFill/>
            <a:miter lim="800000"/>
            <a:headEnd/>
            <a:tailEnd/>
          </a:ln>
        </p:spPr>
        <p:txBody>
          <a:bodyPr wrap="square">
            <a:spAutoFit/>
          </a:bodyPr>
          <a:lstStyle/>
          <a:p>
            <a:pPr algn="ctr"/>
            <a:r>
              <a:rPr lang="es-MX" sz="1900" b="1" dirty="0">
                <a:solidFill>
                  <a:srgbClr val="1B587C">
                    <a:lumMod val="75000"/>
                  </a:srgbClr>
                </a:solidFill>
              </a:rPr>
              <a:t>Universidad   Autónoma   del  Estado de México</a:t>
            </a:r>
          </a:p>
          <a:p>
            <a:pPr algn="ctr"/>
            <a:r>
              <a:rPr lang="es-MX" sz="1900" b="1" dirty="0">
                <a:solidFill>
                  <a:srgbClr val="1B587C">
                    <a:lumMod val="75000"/>
                  </a:srgbClr>
                </a:solidFill>
              </a:rPr>
              <a:t>Facultad de Economía.</a:t>
            </a:r>
          </a:p>
          <a:p>
            <a:pPr algn="ctr"/>
            <a:endParaRPr lang="es-MX" sz="1400" dirty="0">
              <a:solidFill>
                <a:srgbClr val="1B587C">
                  <a:lumMod val="75000"/>
                </a:srgbClr>
              </a:solidFill>
            </a:endParaRPr>
          </a:p>
          <a:p>
            <a:pPr algn="ctr"/>
            <a:r>
              <a:rPr lang="es-MX" sz="1900" b="1" dirty="0">
                <a:solidFill>
                  <a:srgbClr val="1B587C">
                    <a:lumMod val="75000"/>
                  </a:srgbClr>
                </a:solidFill>
              </a:rPr>
              <a:t>Licenciatura en Actuaría.</a:t>
            </a:r>
          </a:p>
        </p:txBody>
      </p:sp>
      <p:pic>
        <p:nvPicPr>
          <p:cNvPr id="2050" name="Picture 2" descr="Uaemex"/>
          <p:cNvPicPr>
            <a:picLocks noChangeAspect="1" noChangeArrowheads="1"/>
          </p:cNvPicPr>
          <p:nvPr/>
        </p:nvPicPr>
        <p:blipFill>
          <a:blip r:embed="rId2"/>
          <a:srcRect/>
          <a:stretch>
            <a:fillRect/>
          </a:stretch>
        </p:blipFill>
        <p:spPr bwMode="auto">
          <a:xfrm>
            <a:off x="1703512" y="692696"/>
            <a:ext cx="1447406" cy="1224136"/>
          </a:xfrm>
          <a:prstGeom prst="rect">
            <a:avLst/>
          </a:prstGeom>
          <a:noFill/>
          <a:ln w="9525">
            <a:solidFill>
              <a:schemeClr val="accent2"/>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120336" y="626104"/>
            <a:ext cx="1440160" cy="1290729"/>
          </a:xfrm>
          <a:prstGeom prst="rect">
            <a:avLst/>
          </a:prstGeom>
          <a:noFill/>
          <a:ln w="9525">
            <a:solidFill>
              <a:schemeClr val="accent2"/>
            </a:solidFill>
            <a:miter lim="800000"/>
            <a:headEnd/>
            <a:tailEnd/>
          </a:ln>
        </p:spPr>
      </p:pic>
      <p:sp>
        <p:nvSpPr>
          <p:cNvPr id="3" name="2 Rectángulo"/>
          <p:cNvSpPr/>
          <p:nvPr/>
        </p:nvSpPr>
        <p:spPr>
          <a:xfrm>
            <a:off x="2524126" y="2132856"/>
            <a:ext cx="7028259" cy="3384376"/>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dirty="0">
                <a:solidFill>
                  <a:srgbClr val="FFFFFF"/>
                </a:solidFill>
              </a:rPr>
              <a:t>F I A N Z A S.</a:t>
            </a:r>
          </a:p>
          <a:p>
            <a:pPr algn="ctr"/>
            <a:r>
              <a:rPr lang="es-MX" sz="2000" dirty="0">
                <a:solidFill>
                  <a:srgbClr val="FFFFFF"/>
                </a:solidFill>
              </a:rPr>
              <a:t>Núcleo Optativo (6 Créditos)</a:t>
            </a:r>
          </a:p>
          <a:p>
            <a:pPr algn="ctr"/>
            <a:endParaRPr lang="es-MX" sz="2000" b="1" dirty="0">
              <a:solidFill>
                <a:srgbClr val="FFFFFF"/>
              </a:solidFill>
            </a:endParaRPr>
          </a:p>
          <a:p>
            <a:pPr algn="ctr"/>
            <a:r>
              <a:rPr lang="es-MX" sz="2000" b="1" dirty="0">
                <a:solidFill>
                  <a:srgbClr val="FFFFFF"/>
                </a:solidFill>
              </a:rPr>
              <a:t>Tema: </a:t>
            </a:r>
            <a:r>
              <a:rPr lang="es-MX" sz="2800" b="1" dirty="0">
                <a:solidFill>
                  <a:srgbClr val="FFFFFF"/>
                </a:solidFill>
              </a:rPr>
              <a:t> </a:t>
            </a:r>
            <a:r>
              <a:rPr lang="es-MX" sz="2800" b="1" dirty="0" smtClean="0">
                <a:solidFill>
                  <a:srgbClr val="FFFFFF"/>
                </a:solidFill>
              </a:rPr>
              <a:t>Estándares de la Práctica Actuarial</a:t>
            </a:r>
            <a:endParaRPr lang="es-MX" sz="2800" b="1" dirty="0">
              <a:solidFill>
                <a:srgbClr val="FFFFFF"/>
              </a:solidFill>
            </a:endParaRPr>
          </a:p>
          <a:p>
            <a:pPr algn="ctr"/>
            <a:endParaRPr lang="es-MX" sz="2800" b="1" dirty="0">
              <a:solidFill>
                <a:srgbClr val="FFFFFF"/>
              </a:solidFill>
            </a:endParaRPr>
          </a:p>
          <a:p>
            <a:pPr algn="ctr"/>
            <a:r>
              <a:rPr lang="es-MX" sz="2000" b="1" dirty="0">
                <a:solidFill>
                  <a:srgbClr val="FFFFFF"/>
                </a:solidFill>
              </a:rPr>
              <a:t>Elaboró: M. en A. Gabriela Margarita Pérez Vargas.</a:t>
            </a:r>
            <a:endParaRPr lang="es-MX" sz="2400" b="1" dirty="0">
              <a:solidFill>
                <a:srgbClr val="FFFFFF"/>
              </a:solidFill>
            </a:endParaRPr>
          </a:p>
        </p:txBody>
      </p:sp>
      <p:sp>
        <p:nvSpPr>
          <p:cNvPr id="7" name="6 Rectángulo"/>
          <p:cNvSpPr/>
          <p:nvPr/>
        </p:nvSpPr>
        <p:spPr>
          <a:xfrm>
            <a:off x="6888088" y="5805264"/>
            <a:ext cx="2808312" cy="36004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1B587C">
                    <a:lumMod val="75000"/>
                  </a:srgbClr>
                </a:solidFill>
              </a:rPr>
              <a:t>Octubre </a:t>
            </a:r>
            <a:r>
              <a:rPr lang="es-ES" dirty="0">
                <a:solidFill>
                  <a:srgbClr val="1B587C">
                    <a:lumMod val="75000"/>
                  </a:srgbClr>
                </a:solidFill>
              </a:rPr>
              <a:t>de </a:t>
            </a:r>
            <a:r>
              <a:rPr lang="es-ES" dirty="0" smtClean="0">
                <a:solidFill>
                  <a:srgbClr val="1B587C">
                    <a:lumMod val="75000"/>
                  </a:srgbClr>
                </a:solidFill>
              </a:rPr>
              <a:t>2016</a:t>
            </a:r>
            <a:r>
              <a:rPr lang="es-ES" sz="2000" dirty="0" smtClean="0">
                <a:solidFill>
                  <a:srgbClr val="1B587C">
                    <a:lumMod val="75000"/>
                  </a:srgbClr>
                </a:solidFill>
              </a:rPr>
              <a:t>.</a:t>
            </a:r>
            <a:endParaRPr lang="es-MX" dirty="0">
              <a:solidFill>
                <a:srgbClr val="1B587C">
                  <a:lumMod val="75000"/>
                </a:srgbClr>
              </a:solidFill>
            </a:endParaRPr>
          </a:p>
        </p:txBody>
      </p:sp>
      <p:sp>
        <p:nvSpPr>
          <p:cNvPr id="2" name="1 Marcador de número de diapositiva"/>
          <p:cNvSpPr>
            <a:spLocks noGrp="1"/>
          </p:cNvSpPr>
          <p:nvPr>
            <p:ph type="sldNum" sz="quarter" idx="12"/>
          </p:nvPr>
        </p:nvSpPr>
        <p:spPr/>
        <p:txBody>
          <a:bodyPr/>
          <a:lstStyle/>
          <a:p>
            <a:fld id="{C633FE4C-B262-4131-A7C9-F3AD1CF70585}" type="slidenum">
              <a:rPr lang="es-MX" smtClean="0">
                <a:solidFill>
                  <a:prstClr val="black">
                    <a:lumMod val="85000"/>
                    <a:lumOff val="15000"/>
                  </a:prstClr>
                </a:solidFill>
              </a:rPr>
              <a:pPr/>
              <a:t>2</a:t>
            </a:fld>
            <a:endParaRPr lang="es-MX" dirty="0">
              <a:solidFill>
                <a:prstClr val="black">
                  <a:lumMod val="85000"/>
                  <a:lumOff val="15000"/>
                </a:prstClr>
              </a:solidFill>
            </a:endParaRPr>
          </a:p>
        </p:txBody>
      </p:sp>
    </p:spTree>
    <p:extLst>
      <p:ext uri="{BB962C8B-B14F-4D97-AF65-F5344CB8AC3E}">
        <p14:creationId xmlns:p14="http://schemas.microsoft.com/office/powerpoint/2010/main" val="288138794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96396" y="2504304"/>
            <a:ext cx="8229600" cy="3765867"/>
          </a:xfrm>
          <a:solidFill>
            <a:schemeClr val="accent2">
              <a:lumMod val="60000"/>
              <a:lumOff val="40000"/>
            </a:schemeClr>
          </a:solidFill>
        </p:spPr>
        <p:txBody>
          <a:bodyPr>
            <a:normAutofit lnSpcReduction="10000"/>
          </a:bodyPr>
          <a:lstStyle/>
          <a:p>
            <a:pPr algn="just"/>
            <a:r>
              <a:rPr lang="es-MX" sz="2400" dirty="0">
                <a:latin typeface="Arial" panose="020B0604020202020204" pitchFamily="34" charset="0"/>
                <a:cs typeface="Arial" panose="020B0604020202020204" pitchFamily="34" charset="0"/>
              </a:rPr>
              <a:t>En México, el proceso de cálculo actuarial de una prima de tarifa, se ha realizado con base en el conocimiento, experiencia práctica y criterio del actuario responsable, apoyado fundamentalmente en la información estadística disponible y en la normatividad establecida para cada ramo y tipo de </a:t>
            </a:r>
            <a:r>
              <a:rPr lang="es-MX" sz="2400" dirty="0" smtClean="0">
                <a:latin typeface="Arial" panose="020B0604020202020204" pitchFamily="34" charset="0"/>
                <a:cs typeface="Arial" panose="020B0604020202020204" pitchFamily="34" charset="0"/>
              </a:rPr>
              <a:t>fianza, </a:t>
            </a:r>
            <a:r>
              <a:rPr lang="es-MX" sz="2400" dirty="0">
                <a:solidFill>
                  <a:srgbClr val="000000"/>
                </a:solidFill>
                <a:latin typeface="Arial" panose="020B0604020202020204" pitchFamily="34" charset="0"/>
              </a:rPr>
              <a:t>sin que existiera algún documento técnico de carácter gremial para tal propósito, exceptuando aquellos documentos que han sido elaborados por asociaciones profesionales extranjeras y que se consideran aplicables en nuestro país. </a:t>
            </a:r>
            <a:endParaRPr lang="es-MX" sz="2400" dirty="0">
              <a:latin typeface="Arial" panose="020B0604020202020204" pitchFamily="34" charset="0"/>
              <a:cs typeface="Arial" panose="020B0604020202020204" pitchFamily="34" charset="0"/>
            </a:endParaRPr>
          </a:p>
        </p:txBody>
      </p:sp>
      <p:sp>
        <p:nvSpPr>
          <p:cNvPr id="6" name="1 Título"/>
          <p:cNvSpPr>
            <a:spLocks noGrp="1"/>
          </p:cNvSpPr>
          <p:nvPr>
            <p:ph type="title"/>
          </p:nvPr>
        </p:nvSpPr>
        <p:spPr>
          <a:xfrm>
            <a:off x="2479588" y="807313"/>
            <a:ext cx="7208109" cy="1223013"/>
          </a:xfrm>
          <a:solidFill>
            <a:schemeClr val="accent6">
              <a:lumMod val="60000"/>
              <a:lumOff val="40000"/>
            </a:schemeClr>
          </a:solidFill>
        </p:spPr>
        <p:txBody>
          <a:bodyPr>
            <a:normAutofit/>
          </a:bodyPr>
          <a:lstStyle/>
          <a:p>
            <a:r>
              <a:rPr lang="es-MX" sz="3200" b="1" dirty="0">
                <a:latin typeface="Arial" panose="020B0604020202020204" pitchFamily="34" charset="0"/>
                <a:cs typeface="Arial" panose="020B0604020202020204" pitchFamily="34" charset="0"/>
              </a:rPr>
              <a:t>Sección 2 </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r>
              <a:rPr lang="es-MX" sz="3200" b="1" dirty="0">
                <a:latin typeface="Arial" panose="020B0604020202020204" pitchFamily="34" charset="0"/>
                <a:cs typeface="Arial" panose="020B0604020202020204" pitchFamily="34" charset="0"/>
              </a:rPr>
              <a:t>Antecedentes y situación actual</a:t>
            </a:r>
            <a:endParaRPr lang="es-MX" sz="3200"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C633FE4C-B262-4131-A7C9-F3AD1CF70585}" type="slidenum">
              <a:rPr lang="es-MX" smtClean="0"/>
              <a:pPr/>
              <a:t>20</a:t>
            </a:fld>
            <a:endParaRPr lang="es-MX"/>
          </a:p>
        </p:txBody>
      </p:sp>
    </p:spTree>
    <p:extLst>
      <p:ext uri="{BB962C8B-B14F-4D97-AF65-F5344CB8AC3E}">
        <p14:creationId xmlns:p14="http://schemas.microsoft.com/office/powerpoint/2010/main" val="15008201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317" y="659029"/>
            <a:ext cx="6922100" cy="1109183"/>
          </a:xfrm>
          <a:solidFill>
            <a:schemeClr val="accent2">
              <a:lumMod val="40000"/>
              <a:lumOff val="60000"/>
            </a:schemeClr>
          </a:solidFill>
        </p:spPr>
        <p:txBody>
          <a:bodyPr>
            <a:noAutofit/>
          </a:bodyPr>
          <a:lstStyle/>
          <a:p>
            <a:r>
              <a:rPr lang="es-ES" sz="3200" b="1" dirty="0" smtClean="0">
                <a:latin typeface="Arial" panose="020B0604020202020204" pitchFamily="34" charset="0"/>
                <a:cs typeface="Arial" panose="020B0604020202020204" pitchFamily="34" charset="0"/>
              </a:rPr>
              <a:t>Sección</a:t>
            </a:r>
            <a:r>
              <a:rPr lang="en-US" sz="3200" b="1" dirty="0" smtClean="0">
                <a:latin typeface="Arial" panose="020B0604020202020204" pitchFamily="34" charset="0"/>
                <a:cs typeface="Arial" panose="020B0604020202020204" pitchFamily="34" charset="0"/>
              </a:rPr>
              <a:t> 3 </a:t>
            </a:r>
            <a:br>
              <a:rPr lang="en-US" sz="3200" b="1" dirty="0" smtClean="0">
                <a:latin typeface="Arial" panose="020B0604020202020204" pitchFamily="34" charset="0"/>
                <a:cs typeface="Arial" panose="020B0604020202020204" pitchFamily="34" charset="0"/>
              </a:rPr>
            </a:br>
            <a:r>
              <a:rPr lang="es-ES" sz="3200" b="1" dirty="0" smtClean="0">
                <a:latin typeface="Arial" panose="020B0604020202020204" pitchFamily="34" charset="0"/>
                <a:cs typeface="Arial" panose="020B0604020202020204" pitchFamily="34" charset="0"/>
              </a:rPr>
              <a:t>Definiciones</a:t>
            </a:r>
            <a:r>
              <a:rPr lang="en-US" sz="3200" b="1" dirty="0" smtClean="0">
                <a:latin typeface="Arial" panose="020B0604020202020204" pitchFamily="34" charset="0"/>
                <a:cs typeface="Arial" panose="020B0604020202020204" pitchFamily="34" charset="0"/>
              </a:rPr>
              <a:t> </a:t>
            </a:r>
            <a:r>
              <a:rPr lang="es-ES" sz="3200" b="1" dirty="0">
                <a:latin typeface="Arial" panose="020B0604020202020204" pitchFamily="34" charset="0"/>
                <a:cs typeface="Arial" panose="020B0604020202020204" pitchFamily="34" charset="0"/>
              </a:rPr>
              <a:t>fundamentales</a:t>
            </a:r>
            <a:r>
              <a:rPr lang="es-ES" sz="3200" b="1" dirty="0" smtClean="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p:txBody>
      </p:sp>
      <p:sp>
        <p:nvSpPr>
          <p:cNvPr id="3" name="2 Marcador de contenido"/>
          <p:cNvSpPr>
            <a:spLocks noGrp="1"/>
          </p:cNvSpPr>
          <p:nvPr>
            <p:ph sz="half" idx="1"/>
          </p:nvPr>
        </p:nvSpPr>
        <p:spPr>
          <a:xfrm>
            <a:off x="1592427" y="2911085"/>
            <a:ext cx="4182297" cy="2995445"/>
          </a:xfrm>
          <a:solidFill>
            <a:schemeClr val="accent1"/>
          </a:solidFill>
        </p:spPr>
        <p:txBody>
          <a:bodyPr/>
          <a:lstStyle/>
          <a:p>
            <a:r>
              <a:rPr lang="es-MX" b="1" dirty="0" smtClean="0">
                <a:latin typeface="Arial" panose="020B0604020202020204" pitchFamily="34" charset="0"/>
                <a:cs typeface="Arial" panose="020B0604020202020204" pitchFamily="34" charset="0"/>
              </a:rPr>
              <a:t>Acreditada </a:t>
            </a:r>
            <a:r>
              <a:rPr lang="es-MX" b="1" dirty="0">
                <a:latin typeface="Arial" panose="020B0604020202020204" pitchFamily="34" charset="0"/>
                <a:cs typeface="Arial" panose="020B0604020202020204" pitchFamily="34" charset="0"/>
              </a:rPr>
              <a:t>solvencia</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Anulación</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Cálculo actuarial</a:t>
            </a:r>
            <a:r>
              <a:rPr lang="es-MX" b="1" dirty="0" smtClean="0">
                <a:latin typeface="Arial" panose="020B0604020202020204" pitchFamily="34" charset="0"/>
                <a:cs typeface="Arial" panose="020B0604020202020204" pitchFamily="34" charset="0"/>
              </a:rPr>
              <a:t>.</a:t>
            </a:r>
          </a:p>
          <a:p>
            <a:r>
              <a:rPr lang="es-MX" b="1" dirty="0" smtClean="0">
                <a:latin typeface="Arial" panose="020B0604020202020204" pitchFamily="34" charset="0"/>
                <a:cs typeface="Arial" panose="020B0604020202020204" pitchFamily="34" charset="0"/>
              </a:rPr>
              <a:t>Cancelación</a:t>
            </a:r>
          </a:p>
          <a:p>
            <a:r>
              <a:rPr lang="es-MX" b="1" dirty="0">
                <a:latin typeface="Arial" panose="020B0604020202020204" pitchFamily="34" charset="0"/>
                <a:cs typeface="Arial" panose="020B0604020202020204" pitchFamily="34" charset="0"/>
              </a:rPr>
              <a:t>Costo estimado de financiamiento</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Costo </a:t>
            </a:r>
            <a:r>
              <a:rPr lang="es-MX" b="1" dirty="0" smtClean="0">
                <a:latin typeface="Arial" panose="020B0604020202020204" pitchFamily="34" charset="0"/>
                <a:cs typeface="Arial" panose="020B0604020202020204" pitchFamily="34" charset="0"/>
              </a:rPr>
              <a:t>neto </a:t>
            </a:r>
            <a:r>
              <a:rPr lang="es-MX" b="1" dirty="0">
                <a:latin typeface="Arial" panose="020B0604020202020204" pitchFamily="34" charset="0"/>
                <a:cs typeface="Arial" panose="020B0604020202020204" pitchFamily="34" charset="0"/>
              </a:rPr>
              <a:t>de reclamaciones</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Principios actuariales.</a:t>
            </a:r>
            <a:endParaRPr lang="en-US" dirty="0">
              <a:latin typeface="Arial" panose="020B0604020202020204" pitchFamily="34" charset="0"/>
              <a:cs typeface="Arial" panose="020B0604020202020204" pitchFamily="34" charset="0"/>
            </a:endParaRPr>
          </a:p>
        </p:txBody>
      </p:sp>
      <p:sp>
        <p:nvSpPr>
          <p:cNvPr id="4" name="3 Marcador de contenido"/>
          <p:cNvSpPr>
            <a:spLocks noGrp="1"/>
          </p:cNvSpPr>
          <p:nvPr>
            <p:ph sz="half" idx="2"/>
          </p:nvPr>
        </p:nvSpPr>
        <p:spPr>
          <a:xfrm>
            <a:off x="6558511" y="2911085"/>
            <a:ext cx="4049553" cy="2995445"/>
          </a:xfrm>
          <a:solidFill>
            <a:schemeClr val="accent1"/>
          </a:solidFill>
        </p:spPr>
        <p:txBody>
          <a:bodyPr/>
          <a:lstStyle/>
          <a:p>
            <a:r>
              <a:rPr lang="es-MX" b="1" dirty="0">
                <a:latin typeface="Arial" panose="020B0604020202020204" pitchFamily="34" charset="0"/>
                <a:cs typeface="Arial" panose="020B0604020202020204" pitchFamily="34" charset="0"/>
              </a:rPr>
              <a:t>Frecuencia</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Requerimiento bruto de solvencia ( </a:t>
            </a:r>
            <a:r>
              <a:rPr lang="es-MX" b="1" i="1" dirty="0">
                <a:latin typeface="Arial" panose="020B0604020202020204" pitchFamily="34" charset="0"/>
                <a:cs typeface="Arial" panose="020B0604020202020204" pitchFamily="34" charset="0"/>
              </a:rPr>
              <a:t>RBS </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Margen de utilidad</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Nota técnica para el cálculo de la prima</a:t>
            </a:r>
            <a:r>
              <a:rPr lang="es-MX" b="1" dirty="0" smtClean="0">
                <a:latin typeface="Arial" panose="020B0604020202020204" pitchFamily="34" charset="0"/>
                <a:cs typeface="Arial" panose="020B0604020202020204" pitchFamily="34" charset="0"/>
              </a:rPr>
              <a:t>.</a:t>
            </a:r>
          </a:p>
          <a:p>
            <a:r>
              <a:rPr lang="es-MX" b="1" dirty="0">
                <a:latin typeface="Arial" panose="020B0604020202020204" pitchFamily="34" charset="0"/>
                <a:cs typeface="Arial" panose="020B0604020202020204" pitchFamily="34" charset="0"/>
              </a:rPr>
              <a:t>Prima de </a:t>
            </a:r>
            <a:r>
              <a:rPr lang="es-MX" b="1" dirty="0" smtClean="0">
                <a:latin typeface="Arial" panose="020B0604020202020204" pitchFamily="34" charset="0"/>
                <a:cs typeface="Arial" panose="020B0604020202020204" pitchFamily="34" charset="0"/>
              </a:rPr>
              <a:t>tar</a:t>
            </a:r>
            <a:r>
              <a:rPr lang="es-MX" b="1" dirty="0" smtClean="0"/>
              <a:t>ifa</a:t>
            </a:r>
          </a:p>
          <a:p>
            <a:r>
              <a:rPr lang="es-MX" b="1" dirty="0"/>
              <a:t>Prima neta.</a:t>
            </a:r>
            <a:endParaRPr lang="en-US" dirty="0"/>
          </a:p>
        </p:txBody>
      </p:sp>
      <p:sp>
        <p:nvSpPr>
          <p:cNvPr id="5" name="CuadroTexto 4"/>
          <p:cNvSpPr txBox="1"/>
          <p:nvPr/>
        </p:nvSpPr>
        <p:spPr>
          <a:xfrm>
            <a:off x="1595818" y="1944710"/>
            <a:ext cx="9012246" cy="707886"/>
          </a:xfrm>
          <a:prstGeom prst="rect">
            <a:avLst/>
          </a:prstGeom>
          <a:solidFill>
            <a:schemeClr val="accent4">
              <a:lumMod val="40000"/>
              <a:lumOff val="60000"/>
            </a:schemeClr>
          </a:solidFill>
        </p:spPr>
        <p:txBody>
          <a:bodyPr wrap="square" rtlCol="0">
            <a:spAutoFit/>
          </a:bodyPr>
          <a:lstStyle/>
          <a:p>
            <a:pPr algn="just"/>
            <a:r>
              <a:rPr lang="en-US" sz="2000" dirty="0" smtClean="0">
                <a:latin typeface="Arial" panose="020B0604020202020204" pitchFamily="34" charset="0"/>
                <a:cs typeface="Arial" panose="020B0604020202020204" pitchFamily="34" charset="0"/>
              </a:rPr>
              <a:t>S</a:t>
            </a:r>
            <a:r>
              <a:rPr lang="es-MX" sz="2000" dirty="0" smtClean="0">
                <a:latin typeface="Arial" panose="020B0604020202020204" pitchFamily="34" charset="0"/>
                <a:cs typeface="Arial" panose="020B0604020202020204" pitchFamily="34" charset="0"/>
              </a:rPr>
              <a:t>e presentan diversas definiciones que son fundamentales para la adecuada comprensión del estándar. </a:t>
            </a:r>
            <a:endParaRPr lang="es-MX" sz="2000" dirty="0">
              <a:latin typeface="Arial" panose="020B0604020202020204" pitchFamily="34" charset="0"/>
              <a:cs typeface="Arial" panose="020B0604020202020204" pitchFamily="34" charset="0"/>
            </a:endParaRPr>
          </a:p>
        </p:txBody>
      </p:sp>
      <p:sp>
        <p:nvSpPr>
          <p:cNvPr id="6" name="Marcador de número de diapositiva 5"/>
          <p:cNvSpPr>
            <a:spLocks noGrp="1"/>
          </p:cNvSpPr>
          <p:nvPr>
            <p:ph type="sldNum" sz="quarter" idx="12"/>
          </p:nvPr>
        </p:nvSpPr>
        <p:spPr/>
        <p:txBody>
          <a:bodyPr/>
          <a:lstStyle/>
          <a:p>
            <a:fld id="{C633FE4C-B262-4131-A7C9-F3AD1CF70585}" type="slidenum">
              <a:rPr lang="es-MX" smtClean="0"/>
              <a:pPr/>
              <a:t>21</a:t>
            </a:fld>
            <a:endParaRPr lang="es-MX"/>
          </a:p>
        </p:txBody>
      </p:sp>
    </p:spTree>
    <p:extLst>
      <p:ext uri="{BB962C8B-B14F-4D97-AF65-F5344CB8AC3E}">
        <p14:creationId xmlns:p14="http://schemas.microsoft.com/office/powerpoint/2010/main" val="19747842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3250" y="1120346"/>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a:t>
            </a:r>
            <a:endParaRPr lang="es-ES" sz="36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18111" y="2438405"/>
            <a:ext cx="6531871" cy="3311611"/>
          </a:xfrm>
          <a:solidFill>
            <a:schemeClr val="accent2"/>
          </a:solidFill>
        </p:spPr>
        <p:txBody>
          <a:bodyPr>
            <a:normAutofit fontScale="92500"/>
          </a:bodyPr>
          <a:lstStyle/>
          <a:p>
            <a:pPr marL="109728" indent="0" algn="just">
              <a:buNone/>
            </a:pPr>
            <a:r>
              <a:rPr lang="es-MX" sz="2400" dirty="0">
                <a:solidFill>
                  <a:srgbClr val="000000"/>
                </a:solidFill>
                <a:latin typeface="Arial" panose="020B0604020202020204" pitchFamily="34" charset="0"/>
              </a:rPr>
              <a:t>Esta sección se refiere a los principios que deberán observarse en la práctica profesional del cálculo de primas de fianzas. Estos principios contienen elementos de una gran generalidad que establecen los aspectos fundamentales que se deben cumplir en una prima de fianzas. Dada la importancia que tiene conocer con profundidad el alcance de cada uno de los principios, se irá comentando cada uno de ellos. </a:t>
            </a:r>
            <a:endParaRPr lang="es-ES" sz="2400" dirty="0">
              <a:solidFill>
                <a:schemeClr val="bg1">
                  <a:lumMod val="95000"/>
                </a:schemeClr>
              </a:solidFill>
              <a:latin typeface="Arial" panose="020B0604020202020204" pitchFamily="34" charset="0"/>
              <a:cs typeface="Arial" panose="020B0604020202020204" pitchFamily="34" charset="0"/>
            </a:endParaRPr>
          </a:p>
        </p:txBody>
      </p:sp>
      <p:sp>
        <p:nvSpPr>
          <p:cNvPr id="5" name="Marcador de número de diapositiva 4"/>
          <p:cNvSpPr>
            <a:spLocks noGrp="1"/>
          </p:cNvSpPr>
          <p:nvPr>
            <p:ph type="sldNum" sz="quarter" idx="12"/>
          </p:nvPr>
        </p:nvSpPr>
        <p:spPr/>
        <p:txBody>
          <a:bodyPr/>
          <a:lstStyle/>
          <a:p>
            <a:fld id="{C633FE4C-B262-4131-A7C9-F3AD1CF70585}" type="slidenum">
              <a:rPr lang="es-MX" smtClean="0"/>
              <a:pPr/>
              <a:t>22</a:t>
            </a:fld>
            <a:endParaRPr lang="es-MX"/>
          </a:p>
        </p:txBody>
      </p:sp>
      <p:pic>
        <p:nvPicPr>
          <p:cNvPr id="6" name="Imagen 5"/>
          <p:cNvPicPr>
            <a:picLocks noChangeAspect="1"/>
          </p:cNvPicPr>
          <p:nvPr/>
        </p:nvPicPr>
        <p:blipFill>
          <a:blip r:embed="rId3"/>
          <a:stretch>
            <a:fillRect/>
          </a:stretch>
        </p:blipFill>
        <p:spPr>
          <a:xfrm>
            <a:off x="8347552" y="2704111"/>
            <a:ext cx="2430925" cy="2430925"/>
          </a:xfrm>
          <a:prstGeom prst="rect">
            <a:avLst/>
          </a:prstGeom>
        </p:spPr>
      </p:pic>
    </p:spTree>
    <p:extLst>
      <p:ext uri="{BB962C8B-B14F-4D97-AF65-F5344CB8AC3E}">
        <p14:creationId xmlns:p14="http://schemas.microsoft.com/office/powerpoint/2010/main" val="275247003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2681" y="1993555"/>
            <a:ext cx="10099590" cy="4498601"/>
          </a:xfrm>
          <a:solidFill>
            <a:schemeClr val="accent2">
              <a:lumMod val="60000"/>
              <a:lumOff val="40000"/>
            </a:schemeClr>
          </a:solidFill>
        </p:spPr>
        <p:txBody>
          <a:bodyPr>
            <a:normAutofit/>
          </a:bodyPr>
          <a:lstStyle/>
          <a:p>
            <a:pPr algn="just"/>
            <a:r>
              <a:rPr lang="es-ES" sz="2200" dirty="0">
                <a:latin typeface="Arial" panose="020B0604020202020204" pitchFamily="34" charset="0"/>
                <a:cs typeface="Arial" panose="020B0604020202020204" pitchFamily="34" charset="0"/>
              </a:rPr>
              <a:t>Una prima de tarifa, junto con los productos financieros esperados, debe proveer ingresos suficientes para cubrir, al menos, todos los costos asociados a la transferencia del riesgo. </a:t>
            </a:r>
            <a:endParaRPr lang="es-MX" sz="2200" dirty="0">
              <a:latin typeface="Arial" panose="020B0604020202020204" pitchFamily="34" charset="0"/>
              <a:cs typeface="Arial" panose="020B0604020202020204" pitchFamily="34" charset="0"/>
            </a:endParaRPr>
          </a:p>
          <a:p>
            <a:pPr algn="just"/>
            <a:r>
              <a:rPr lang="es-ES" sz="2200" dirty="0">
                <a:latin typeface="Arial" panose="020B0604020202020204" pitchFamily="34" charset="0"/>
                <a:cs typeface="Arial" panose="020B0604020202020204" pitchFamily="34" charset="0"/>
              </a:rPr>
              <a:t>La prima de tarifa debe ser una cantidad tal que, junto con los </a:t>
            </a:r>
            <a:r>
              <a:rPr lang="es-ES" sz="2200" i="1" dirty="0">
                <a:latin typeface="Arial" panose="020B0604020202020204" pitchFamily="34" charset="0"/>
                <a:cs typeface="Arial" panose="020B0604020202020204" pitchFamily="34" charset="0"/>
              </a:rPr>
              <a:t>productos financieros esperados</a:t>
            </a:r>
            <a:r>
              <a:rPr lang="es-ES" sz="2200" dirty="0">
                <a:latin typeface="Arial" panose="020B0604020202020204" pitchFamily="34" charset="0"/>
                <a:cs typeface="Arial" panose="020B0604020202020204" pitchFamily="34" charset="0"/>
              </a:rPr>
              <a:t>, resulte suficiente para cubrir los costos asociados a la operación.</a:t>
            </a:r>
          </a:p>
          <a:p>
            <a:pPr marL="0" indent="0" algn="ctr">
              <a:buNone/>
            </a:pPr>
            <a:r>
              <a:rPr lang="es-ES" i="1" dirty="0"/>
              <a:t>PT </a:t>
            </a:r>
            <a:r>
              <a:rPr lang="es-ES" dirty="0"/>
              <a:t>+ </a:t>
            </a:r>
            <a:r>
              <a:rPr lang="es-ES" i="1" dirty="0"/>
              <a:t>PF </a:t>
            </a:r>
            <a:r>
              <a:rPr lang="es-ES" dirty="0"/>
              <a:t>≥ </a:t>
            </a:r>
            <a:r>
              <a:rPr lang="es-ES" i="1" dirty="0"/>
              <a:t>CNF </a:t>
            </a:r>
            <a:r>
              <a:rPr lang="es-ES" dirty="0"/>
              <a:t>+ </a:t>
            </a:r>
            <a:r>
              <a:rPr lang="es-ES" i="1" dirty="0"/>
              <a:t>CNR </a:t>
            </a:r>
            <a:r>
              <a:rPr lang="es-ES" dirty="0"/>
              <a:t>+ </a:t>
            </a:r>
            <a:r>
              <a:rPr lang="es-ES" i="1" dirty="0" err="1"/>
              <a:t>CAdq</a:t>
            </a:r>
            <a:r>
              <a:rPr lang="es-ES" i="1" dirty="0"/>
              <a:t> </a:t>
            </a:r>
            <a:r>
              <a:rPr lang="es-ES" dirty="0"/>
              <a:t>+ </a:t>
            </a:r>
            <a:r>
              <a:rPr lang="es-ES" i="1" dirty="0" err="1"/>
              <a:t>CAdm</a:t>
            </a:r>
            <a:r>
              <a:rPr lang="es-ES" i="1" dirty="0"/>
              <a:t> </a:t>
            </a:r>
            <a:r>
              <a:rPr lang="es-ES" dirty="0"/>
              <a:t>+ </a:t>
            </a:r>
            <a:r>
              <a:rPr lang="es-ES" i="1" dirty="0" err="1"/>
              <a:t>CJur</a:t>
            </a:r>
            <a:r>
              <a:rPr lang="es-ES" i="1" dirty="0"/>
              <a:t> </a:t>
            </a:r>
            <a:r>
              <a:rPr lang="es-ES" dirty="0"/>
              <a:t>+ </a:t>
            </a:r>
            <a:r>
              <a:rPr lang="es-ES" i="1" dirty="0" err="1"/>
              <a:t>CReaf</a:t>
            </a:r>
            <a:endParaRPr lang="es-MX" dirty="0"/>
          </a:p>
          <a:p>
            <a:pPr lvl="2"/>
            <a:r>
              <a:rPr lang="es-ES" sz="1200" i="1" dirty="0">
                <a:solidFill>
                  <a:schemeClr val="tx2">
                    <a:lumMod val="75000"/>
                  </a:schemeClr>
                </a:solidFill>
              </a:rPr>
              <a:t>PT </a:t>
            </a:r>
            <a:r>
              <a:rPr lang="es-ES" sz="1200" dirty="0">
                <a:solidFill>
                  <a:schemeClr val="tx2">
                    <a:lumMod val="75000"/>
                  </a:schemeClr>
                </a:solidFill>
              </a:rPr>
              <a:t>: Prima de tarifa</a:t>
            </a:r>
            <a:endParaRPr lang="es-MX" sz="1200" dirty="0">
              <a:solidFill>
                <a:schemeClr val="tx2">
                  <a:lumMod val="75000"/>
                </a:schemeClr>
              </a:solidFill>
            </a:endParaRPr>
          </a:p>
          <a:p>
            <a:pPr lvl="2"/>
            <a:r>
              <a:rPr lang="es-ES" sz="1200" i="1" dirty="0">
                <a:solidFill>
                  <a:schemeClr val="tx2">
                    <a:lumMod val="75000"/>
                  </a:schemeClr>
                </a:solidFill>
              </a:rPr>
              <a:t>PF </a:t>
            </a:r>
            <a:r>
              <a:rPr lang="es-ES" sz="1200" dirty="0">
                <a:solidFill>
                  <a:schemeClr val="tx2">
                    <a:lumMod val="75000"/>
                  </a:schemeClr>
                </a:solidFill>
              </a:rPr>
              <a:t>: Productos financieros esperados</a:t>
            </a:r>
            <a:endParaRPr lang="es-MX" sz="1200" dirty="0">
              <a:solidFill>
                <a:schemeClr val="tx2">
                  <a:lumMod val="75000"/>
                </a:schemeClr>
              </a:solidFill>
            </a:endParaRPr>
          </a:p>
          <a:p>
            <a:pPr lvl="2"/>
            <a:r>
              <a:rPr lang="es-ES" sz="1200" i="1" dirty="0">
                <a:solidFill>
                  <a:schemeClr val="tx2">
                    <a:lumMod val="75000"/>
                  </a:schemeClr>
                </a:solidFill>
              </a:rPr>
              <a:t>CNF </a:t>
            </a:r>
            <a:r>
              <a:rPr lang="es-ES" sz="1200" dirty="0">
                <a:solidFill>
                  <a:schemeClr val="tx2">
                    <a:lumMod val="75000"/>
                  </a:schemeClr>
                </a:solidFill>
              </a:rPr>
              <a:t>: Costo neto de financiamiento</a:t>
            </a:r>
            <a:endParaRPr lang="es-MX" sz="1200" dirty="0">
              <a:solidFill>
                <a:schemeClr val="tx2">
                  <a:lumMod val="75000"/>
                </a:schemeClr>
              </a:solidFill>
            </a:endParaRPr>
          </a:p>
          <a:p>
            <a:pPr lvl="2"/>
            <a:r>
              <a:rPr lang="es-ES" sz="1200" i="1" dirty="0">
                <a:solidFill>
                  <a:schemeClr val="tx2">
                    <a:lumMod val="75000"/>
                  </a:schemeClr>
                </a:solidFill>
              </a:rPr>
              <a:t>CNR </a:t>
            </a:r>
            <a:r>
              <a:rPr lang="es-ES" sz="1200" dirty="0">
                <a:solidFill>
                  <a:schemeClr val="tx2">
                    <a:lumMod val="75000"/>
                  </a:schemeClr>
                </a:solidFill>
              </a:rPr>
              <a:t>: Costo neto de reclamaciones</a:t>
            </a:r>
            <a:endParaRPr lang="es-MX" sz="1200" dirty="0">
              <a:solidFill>
                <a:schemeClr val="tx2">
                  <a:lumMod val="75000"/>
                </a:schemeClr>
              </a:solidFill>
            </a:endParaRPr>
          </a:p>
          <a:p>
            <a:pPr lvl="2"/>
            <a:r>
              <a:rPr lang="es-ES" sz="1200" i="1" dirty="0" err="1">
                <a:solidFill>
                  <a:schemeClr val="tx2">
                    <a:lumMod val="75000"/>
                  </a:schemeClr>
                </a:solidFill>
              </a:rPr>
              <a:t>CAdq</a:t>
            </a:r>
            <a:r>
              <a:rPr lang="es-ES" sz="1200" i="1" dirty="0">
                <a:solidFill>
                  <a:schemeClr val="tx2">
                    <a:lumMod val="75000"/>
                  </a:schemeClr>
                </a:solidFill>
              </a:rPr>
              <a:t> </a:t>
            </a:r>
            <a:r>
              <a:rPr lang="es-ES" sz="1200" dirty="0">
                <a:solidFill>
                  <a:schemeClr val="tx2">
                    <a:lumMod val="75000"/>
                  </a:schemeClr>
                </a:solidFill>
              </a:rPr>
              <a:t>: Costo de adquisición</a:t>
            </a:r>
            <a:endParaRPr lang="es-MX" sz="1200" dirty="0">
              <a:solidFill>
                <a:schemeClr val="tx2">
                  <a:lumMod val="75000"/>
                </a:schemeClr>
              </a:solidFill>
            </a:endParaRPr>
          </a:p>
          <a:p>
            <a:pPr lvl="2"/>
            <a:r>
              <a:rPr lang="es-ES" sz="1200" i="1" dirty="0" err="1">
                <a:solidFill>
                  <a:schemeClr val="tx2">
                    <a:lumMod val="75000"/>
                  </a:schemeClr>
                </a:solidFill>
              </a:rPr>
              <a:t>CAdm</a:t>
            </a:r>
            <a:r>
              <a:rPr lang="es-ES" sz="1200" dirty="0">
                <a:solidFill>
                  <a:schemeClr val="tx2">
                    <a:lumMod val="75000"/>
                  </a:schemeClr>
                </a:solidFill>
              </a:rPr>
              <a:t>: Costo de administración</a:t>
            </a:r>
            <a:endParaRPr lang="es-MX" sz="1200" dirty="0">
              <a:solidFill>
                <a:schemeClr val="tx2">
                  <a:lumMod val="75000"/>
                </a:schemeClr>
              </a:solidFill>
            </a:endParaRPr>
          </a:p>
          <a:p>
            <a:pPr lvl="2"/>
            <a:r>
              <a:rPr lang="es-ES" sz="1200" i="1" dirty="0" err="1">
                <a:solidFill>
                  <a:schemeClr val="tx2">
                    <a:lumMod val="75000"/>
                  </a:schemeClr>
                </a:solidFill>
              </a:rPr>
              <a:t>CJur</a:t>
            </a:r>
            <a:r>
              <a:rPr lang="es-ES" sz="1200" i="1" dirty="0">
                <a:solidFill>
                  <a:schemeClr val="tx2">
                    <a:lumMod val="75000"/>
                  </a:schemeClr>
                </a:solidFill>
              </a:rPr>
              <a:t> </a:t>
            </a:r>
            <a:r>
              <a:rPr lang="es-ES" sz="1200" dirty="0">
                <a:solidFill>
                  <a:schemeClr val="tx2">
                    <a:lumMod val="75000"/>
                  </a:schemeClr>
                </a:solidFill>
              </a:rPr>
              <a:t>: Costos jurídicos</a:t>
            </a:r>
            <a:endParaRPr lang="es-MX" sz="1200" dirty="0">
              <a:solidFill>
                <a:schemeClr val="tx2">
                  <a:lumMod val="75000"/>
                </a:schemeClr>
              </a:solidFill>
            </a:endParaRPr>
          </a:p>
          <a:p>
            <a:pPr lvl="2"/>
            <a:r>
              <a:rPr lang="es-ES" sz="1200" i="1" dirty="0" err="1">
                <a:solidFill>
                  <a:schemeClr val="tx2">
                    <a:lumMod val="75000"/>
                  </a:schemeClr>
                </a:solidFill>
              </a:rPr>
              <a:t>CReaf</a:t>
            </a:r>
            <a:r>
              <a:rPr lang="es-ES" sz="1200" i="1" dirty="0">
                <a:solidFill>
                  <a:schemeClr val="tx2">
                    <a:lumMod val="75000"/>
                  </a:schemeClr>
                </a:solidFill>
              </a:rPr>
              <a:t> </a:t>
            </a:r>
            <a:r>
              <a:rPr lang="es-ES" sz="1200" dirty="0">
                <a:solidFill>
                  <a:schemeClr val="tx2">
                    <a:lumMod val="75000"/>
                  </a:schemeClr>
                </a:solidFill>
              </a:rPr>
              <a:t>: Costo neto de </a:t>
            </a:r>
            <a:r>
              <a:rPr lang="es-ES" sz="1200" dirty="0" err="1">
                <a:solidFill>
                  <a:schemeClr val="tx2">
                    <a:lumMod val="75000"/>
                  </a:schemeClr>
                </a:solidFill>
              </a:rPr>
              <a:t>reafianzamiento</a:t>
            </a:r>
            <a:endParaRPr lang="es-MX" sz="1200" dirty="0">
              <a:solidFill>
                <a:schemeClr val="tx2">
                  <a:lumMod val="75000"/>
                </a:schemeClr>
              </a:solidFill>
            </a:endParaRPr>
          </a:p>
          <a:p>
            <a:pPr marL="0" indent="0">
              <a:buNone/>
            </a:pPr>
            <a:endParaRPr lang="es-MX" dirty="0"/>
          </a:p>
          <a:p>
            <a:endParaRPr lang="es-ES" dirty="0"/>
          </a:p>
        </p:txBody>
      </p:sp>
      <p:sp>
        <p:nvSpPr>
          <p:cNvPr id="5" name="Título 1"/>
          <p:cNvSpPr>
            <a:spLocks noGrp="1"/>
          </p:cNvSpPr>
          <p:nvPr>
            <p:ph type="title"/>
          </p:nvPr>
        </p:nvSpPr>
        <p:spPr>
          <a:xfrm>
            <a:off x="2883250" y="864968"/>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   </a:t>
            </a:r>
            <a:r>
              <a:rPr lang="es-ES" sz="2700" b="1" dirty="0" smtClean="0">
                <a:latin typeface="Arial" panose="020B0604020202020204" pitchFamily="34" charset="0"/>
                <a:cs typeface="Arial" panose="020B0604020202020204" pitchFamily="34" charset="0"/>
              </a:rPr>
              <a:t>Principio 1</a:t>
            </a:r>
            <a:endParaRPr lang="es-ES" sz="2700" dirty="0">
              <a:latin typeface="Arial" panose="020B0604020202020204" pitchFamily="34" charset="0"/>
              <a:cs typeface="Arial" panose="020B0604020202020204" pitchFamily="34" charset="0"/>
            </a:endParaRPr>
          </a:p>
        </p:txBody>
      </p:sp>
      <p:sp>
        <p:nvSpPr>
          <p:cNvPr id="6" name="Marcador de número de diapositiva 5"/>
          <p:cNvSpPr>
            <a:spLocks noGrp="1"/>
          </p:cNvSpPr>
          <p:nvPr>
            <p:ph type="sldNum" sz="quarter" idx="12"/>
          </p:nvPr>
        </p:nvSpPr>
        <p:spPr/>
        <p:txBody>
          <a:bodyPr/>
          <a:lstStyle/>
          <a:p>
            <a:fld id="{C633FE4C-B262-4131-A7C9-F3AD1CF70585}" type="slidenum">
              <a:rPr lang="es-MX" smtClean="0"/>
              <a:pPr/>
              <a:t>23</a:t>
            </a:fld>
            <a:endParaRPr lang="es-MX"/>
          </a:p>
        </p:txBody>
      </p:sp>
    </p:spTree>
    <p:extLst>
      <p:ext uri="{BB962C8B-B14F-4D97-AF65-F5344CB8AC3E}">
        <p14:creationId xmlns:p14="http://schemas.microsoft.com/office/powerpoint/2010/main" val="2024114255"/>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0562" y="2018268"/>
            <a:ext cx="8575589" cy="3814118"/>
          </a:xfr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5400000" scaled="1"/>
            <a:tileRect/>
          </a:gradFill>
        </p:spPr>
        <p:txBody>
          <a:bodyPr>
            <a:normAutofit lnSpcReduction="10000"/>
          </a:bodyPr>
          <a:lstStyle/>
          <a:p>
            <a:pPr algn="just"/>
            <a:r>
              <a:rPr lang="es-MX" sz="2400" dirty="0">
                <a:latin typeface="Arial" panose="020B0604020202020204" pitchFamily="34" charset="0"/>
                <a:cs typeface="Arial" panose="020B0604020202020204" pitchFamily="34" charset="0"/>
              </a:rPr>
              <a:t>Ecuación descrita en </a:t>
            </a:r>
            <a:r>
              <a:rPr lang="es-ES" sz="2400" dirty="0">
                <a:latin typeface="Arial" panose="020B0604020202020204" pitchFamily="34" charset="0"/>
                <a:cs typeface="Arial" panose="020B0604020202020204" pitchFamily="34" charset="0"/>
              </a:rPr>
              <a:t>términos “retrospectivos”, ya que describe la situación que habrá de cumplirse al finalizar el proceso de la operación, cuando se devenguen los costos y obligaciones de la institución, y se obtenga el producto financiero de la inversión</a:t>
            </a:r>
          </a:p>
          <a:p>
            <a:pPr algn="just"/>
            <a:endParaRPr lang="es-ES" sz="2400" dirty="0" smtClean="0">
              <a:latin typeface="Arial" panose="020B0604020202020204" pitchFamily="34" charset="0"/>
              <a:cs typeface="Arial" panose="020B0604020202020204" pitchFamily="34" charset="0"/>
            </a:endParaRPr>
          </a:p>
          <a:p>
            <a:pPr algn="just"/>
            <a:r>
              <a:rPr lang="es-ES" sz="2400" dirty="0" smtClean="0">
                <a:latin typeface="Arial" panose="020B0604020202020204" pitchFamily="34" charset="0"/>
                <a:cs typeface="Arial" panose="020B0604020202020204" pitchFamily="34" charset="0"/>
              </a:rPr>
              <a:t>Podemos </a:t>
            </a:r>
            <a:r>
              <a:rPr lang="es-ES" sz="2400" dirty="0">
                <a:latin typeface="Arial" panose="020B0604020202020204" pitchFamily="34" charset="0"/>
                <a:cs typeface="Arial" panose="020B0604020202020204" pitchFamily="34" charset="0"/>
              </a:rPr>
              <a:t>traducir a términos “prospectivos”, en cuyo caso debe cumplirse que: “Una prima de tarifa, debe corresponder al valor esperado de al menos, todos los costos futuros asociados a la transferencia del riesgo, reconociendo el valor presente de los mismos…”</a:t>
            </a:r>
            <a:endParaRPr lang="es-MX" sz="2400" dirty="0">
              <a:latin typeface="Arial" panose="020B0604020202020204" pitchFamily="34" charset="0"/>
              <a:cs typeface="Arial" panose="020B0604020202020204" pitchFamily="34" charset="0"/>
            </a:endParaRPr>
          </a:p>
          <a:p>
            <a:endParaRPr lang="es-ES" dirty="0"/>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24</a:t>
            </a:fld>
            <a:endParaRPr lang="es-MX"/>
          </a:p>
        </p:txBody>
      </p:sp>
      <p:sp>
        <p:nvSpPr>
          <p:cNvPr id="4" name="Título 1"/>
          <p:cNvSpPr>
            <a:spLocks noGrp="1"/>
          </p:cNvSpPr>
          <p:nvPr>
            <p:ph type="title"/>
          </p:nvPr>
        </p:nvSpPr>
        <p:spPr>
          <a:xfrm>
            <a:off x="2883250" y="864968"/>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   </a:t>
            </a:r>
            <a:r>
              <a:rPr lang="es-ES" sz="2700" b="1" dirty="0" smtClean="0">
                <a:latin typeface="Arial" panose="020B0604020202020204" pitchFamily="34" charset="0"/>
                <a:cs typeface="Arial" panose="020B0604020202020204" pitchFamily="34" charset="0"/>
              </a:rPr>
              <a:t>Principio 1</a:t>
            </a:r>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330191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4086" y="2150079"/>
            <a:ext cx="8615116" cy="3888258"/>
          </a:xfr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r="100000" b="100000"/>
            </a:path>
            <a:tileRect l="-100000" t="-100000"/>
          </a:gradFill>
        </p:spPr>
        <p:txBody>
          <a:bodyPr>
            <a:normAutofit/>
          </a:bodyPr>
          <a:lstStyle/>
          <a:p>
            <a:pPr algn="just"/>
            <a:r>
              <a:rPr lang="es-ES" sz="2400" dirty="0" smtClean="0">
                <a:latin typeface="Arial" panose="020B0604020202020204" pitchFamily="34" charset="0"/>
                <a:cs typeface="Arial" panose="020B0604020202020204" pitchFamily="34" charset="0"/>
              </a:rPr>
              <a:t>Otra </a:t>
            </a:r>
            <a:r>
              <a:rPr lang="es-ES" sz="2400" dirty="0">
                <a:latin typeface="Arial" panose="020B0604020202020204" pitchFamily="34" charset="0"/>
                <a:cs typeface="Arial" panose="020B0604020202020204" pitchFamily="34" charset="0"/>
              </a:rPr>
              <a:t>parte del principio establece además que: “...considerando la evolución y las posibles desviaciones de dichos costos en el tiempo, así como el margen de utilidad esperado, a fin de garantizar suficiencia, liquidez y solvencia”. En esta parte del principio, se consideran dos elementos adicionales que son “las desviaciones de los costos” y “el margen de utilidad esperado”. Las desviaciones son consideradas cuando el actuario prevé márgenes de seguridad sobre los valores estimados de los parámetros con que efectúa el cálculo de la prima de </a:t>
            </a:r>
            <a:r>
              <a:rPr lang="es-ES" sz="2400" dirty="0" smtClean="0">
                <a:latin typeface="Arial" panose="020B0604020202020204" pitchFamily="34" charset="0"/>
                <a:cs typeface="Arial" panose="020B0604020202020204" pitchFamily="34" charset="0"/>
              </a:rPr>
              <a:t>tarifa.</a:t>
            </a:r>
            <a:endParaRPr lang="es-MX" sz="2400" dirty="0">
              <a:latin typeface="Arial" panose="020B0604020202020204" pitchFamily="34" charset="0"/>
              <a:cs typeface="Arial" panose="020B0604020202020204" pitchFamily="34" charset="0"/>
            </a:endParaRPr>
          </a:p>
          <a:p>
            <a:endParaRPr lang="es-ES" dirty="0"/>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25</a:t>
            </a:fld>
            <a:endParaRPr lang="es-MX"/>
          </a:p>
        </p:txBody>
      </p:sp>
      <p:sp>
        <p:nvSpPr>
          <p:cNvPr id="4" name="Título 1"/>
          <p:cNvSpPr>
            <a:spLocks noGrp="1"/>
          </p:cNvSpPr>
          <p:nvPr>
            <p:ph type="title"/>
          </p:nvPr>
        </p:nvSpPr>
        <p:spPr>
          <a:xfrm>
            <a:off x="2883250" y="897920"/>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   </a:t>
            </a:r>
            <a:r>
              <a:rPr lang="es-ES" sz="2700" b="1" dirty="0" smtClean="0">
                <a:latin typeface="Arial" panose="020B0604020202020204" pitchFamily="34" charset="0"/>
                <a:cs typeface="Arial" panose="020B0604020202020204" pitchFamily="34" charset="0"/>
              </a:rPr>
              <a:t>Principio 1</a:t>
            </a:r>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332614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54658" y="2249424"/>
            <a:ext cx="8666207" cy="2083679"/>
          </a:xfrm>
          <a:solidFill>
            <a:schemeClr val="accent2">
              <a:lumMod val="40000"/>
              <a:lumOff val="60000"/>
            </a:schemeClr>
          </a:solidFill>
        </p:spPr>
        <p:txBody>
          <a:bodyPr>
            <a:normAutofit/>
          </a:bodyPr>
          <a:lstStyle/>
          <a:p>
            <a:pPr algn="just"/>
            <a:r>
              <a:rPr lang="es-ES" sz="2400" dirty="0">
                <a:latin typeface="Arial" panose="020B0604020202020204" pitchFamily="34" charset="0"/>
                <a:cs typeface="Arial" panose="020B0604020202020204" pitchFamily="34" charset="0"/>
              </a:rPr>
              <a:t>“Una prima de tarifa se presume suficiente, si representa una estimación actuarial del valor esperado de todos los costos asociados de una transferencia individual de obligaciones, de conformidad con los principios señalados en este estándar.”</a:t>
            </a:r>
            <a:endParaRPr lang="es-MX" sz="2400" dirty="0">
              <a:latin typeface="Arial" panose="020B0604020202020204" pitchFamily="34" charset="0"/>
              <a:cs typeface="Arial" panose="020B0604020202020204" pitchFamily="34" charset="0"/>
            </a:endParaRPr>
          </a:p>
          <a:p>
            <a:endParaRPr lang="es-ES" sz="24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26</a:t>
            </a:fld>
            <a:endParaRPr lang="es-MX"/>
          </a:p>
        </p:txBody>
      </p:sp>
      <p:sp>
        <p:nvSpPr>
          <p:cNvPr id="6" name="Título 1"/>
          <p:cNvSpPr>
            <a:spLocks noGrp="1"/>
          </p:cNvSpPr>
          <p:nvPr>
            <p:ph type="title"/>
          </p:nvPr>
        </p:nvSpPr>
        <p:spPr>
          <a:xfrm>
            <a:off x="2883250" y="897920"/>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   </a:t>
            </a:r>
            <a:r>
              <a:rPr lang="es-ES" sz="2700" b="1" dirty="0" smtClean="0">
                <a:latin typeface="Arial" panose="020B0604020202020204" pitchFamily="34" charset="0"/>
                <a:cs typeface="Arial" panose="020B0604020202020204" pitchFamily="34" charset="0"/>
              </a:rPr>
              <a:t>Principio 2</a:t>
            </a:r>
            <a:endParaRPr lang="es-ES" sz="27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4434696" y="4477852"/>
            <a:ext cx="3322608" cy="2213040"/>
          </a:xfrm>
          <a:prstGeom prst="rect">
            <a:avLst/>
          </a:prstGeom>
        </p:spPr>
      </p:pic>
    </p:spTree>
    <p:extLst>
      <p:ext uri="{BB962C8B-B14F-4D97-AF65-F5344CB8AC3E}">
        <p14:creationId xmlns:p14="http://schemas.microsoft.com/office/powerpoint/2010/main" val="146184016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6292" y="2188029"/>
            <a:ext cx="9573356" cy="3131407"/>
          </a:xfrm>
          <a:solidFill>
            <a:schemeClr val="accent2"/>
          </a:solidFill>
        </p:spPr>
        <p:txBody>
          <a:bodyPr>
            <a:normAutofit lnSpcReduction="10000"/>
          </a:bodyPr>
          <a:lstStyle/>
          <a:p>
            <a:pPr algn="just"/>
            <a:r>
              <a:rPr lang="es-ES" sz="2400" dirty="0">
                <a:solidFill>
                  <a:schemeClr val="bg1">
                    <a:lumMod val="85000"/>
                  </a:schemeClr>
                </a:solidFill>
                <a:latin typeface="Arial" panose="020B0604020202020204" pitchFamily="34" charset="0"/>
                <a:cs typeface="Arial" panose="020B0604020202020204" pitchFamily="34" charset="0"/>
              </a:rPr>
              <a:t>La Prima debe reconocer las características individuales o particulares del tipo de obligaciones o responsabilidades cubiertas por el contrato de fianza y la experiencia acumulada en grupos de unidades sujetas a obligaciones o responsabilidades del mismo tipo o similares</a:t>
            </a:r>
            <a:r>
              <a:rPr lang="es-ES" sz="2400" dirty="0" smtClean="0">
                <a:solidFill>
                  <a:schemeClr val="bg1">
                    <a:lumMod val="85000"/>
                  </a:schemeClr>
                </a:solidFill>
                <a:latin typeface="Arial" panose="020B0604020202020204" pitchFamily="34" charset="0"/>
                <a:cs typeface="Arial" panose="020B0604020202020204" pitchFamily="34" charset="0"/>
              </a:rPr>
              <a:t>.</a:t>
            </a:r>
          </a:p>
          <a:p>
            <a:pPr algn="just"/>
            <a:endParaRPr lang="es-ES" sz="2400" dirty="0">
              <a:solidFill>
                <a:schemeClr val="bg1">
                  <a:lumMod val="85000"/>
                </a:schemeClr>
              </a:solidFill>
              <a:latin typeface="Arial" panose="020B0604020202020204" pitchFamily="34" charset="0"/>
              <a:cs typeface="Arial" panose="020B0604020202020204" pitchFamily="34" charset="0"/>
            </a:endParaRPr>
          </a:p>
          <a:p>
            <a:pPr algn="just"/>
            <a:r>
              <a:rPr lang="es-MX" sz="2400" dirty="0">
                <a:solidFill>
                  <a:schemeClr val="bg1">
                    <a:lumMod val="95000"/>
                  </a:schemeClr>
                </a:solidFill>
                <a:latin typeface="Arial" panose="020B0604020202020204" pitchFamily="34" charset="0"/>
              </a:rPr>
              <a:t>Asimismo debe reconocer como parte de la expectativa de recuperación de garantías, el monto y calidad de las garantías asociadas a la operación. </a:t>
            </a:r>
            <a:endParaRPr lang="es-MX" sz="2400" dirty="0">
              <a:solidFill>
                <a:schemeClr val="bg1">
                  <a:lumMod val="95000"/>
                </a:schemeClr>
              </a:solidFill>
              <a:latin typeface="Arial" panose="020B0604020202020204" pitchFamily="34" charset="0"/>
              <a:cs typeface="Arial" panose="020B0604020202020204" pitchFamily="34" charset="0"/>
            </a:endParaRPr>
          </a:p>
          <a:p>
            <a:endParaRPr lang="es-ES" dirty="0">
              <a:solidFill>
                <a:schemeClr val="bg1">
                  <a:lumMod val="95000"/>
                </a:schemeClr>
              </a:solidFill>
            </a:endParaRPr>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27</a:t>
            </a:fld>
            <a:endParaRPr lang="es-MX"/>
          </a:p>
        </p:txBody>
      </p:sp>
      <p:sp>
        <p:nvSpPr>
          <p:cNvPr id="6" name="Título 1"/>
          <p:cNvSpPr>
            <a:spLocks noGrp="1"/>
          </p:cNvSpPr>
          <p:nvPr>
            <p:ph type="title"/>
          </p:nvPr>
        </p:nvSpPr>
        <p:spPr>
          <a:xfrm>
            <a:off x="2883250" y="897920"/>
            <a:ext cx="6441989" cy="913980"/>
          </a:xfrm>
          <a:solidFill>
            <a:schemeClr val="accent1">
              <a:lumMod val="40000"/>
              <a:lumOff val="60000"/>
            </a:schemeClr>
          </a:solidFill>
        </p:spPr>
        <p:txBody>
          <a:bodyPr>
            <a:normAutofit/>
          </a:bodyPr>
          <a:lstStyle/>
          <a:p>
            <a:r>
              <a:rPr lang="es-ES" sz="3600" b="1" dirty="0">
                <a:latin typeface="Arial" panose="020B0604020202020204" pitchFamily="34" charset="0"/>
                <a:cs typeface="Arial" panose="020B0604020202020204" pitchFamily="34" charset="0"/>
              </a:rPr>
              <a:t>Sección 4</a:t>
            </a:r>
            <a:r>
              <a:rPr lang="es-ES" sz="3600" b="1" dirty="0" smtClean="0">
                <a:latin typeface="Arial" panose="020B0604020202020204" pitchFamily="34" charset="0"/>
                <a:cs typeface="Arial" panose="020B0604020202020204" pitchFamily="34" charset="0"/>
              </a:rPr>
              <a:t>:   </a:t>
            </a:r>
            <a:r>
              <a:rPr lang="es-ES" sz="2700" b="1" dirty="0" smtClean="0">
                <a:latin typeface="Arial" panose="020B0604020202020204" pitchFamily="34" charset="0"/>
                <a:cs typeface="Arial" panose="020B0604020202020204" pitchFamily="34" charset="0"/>
              </a:rPr>
              <a:t>Principio 3</a:t>
            </a:r>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7651456"/>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4804" y="932467"/>
            <a:ext cx="9864143" cy="5278863"/>
          </a:xfr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3500000" scaled="1"/>
            <a:tileRect/>
          </a:gradFill>
        </p:spPr>
        <p:txBody>
          <a:bodyPr>
            <a:noAutofit/>
          </a:bodyPr>
          <a:lstStyle/>
          <a:p>
            <a:pPr algn="just"/>
            <a:r>
              <a:rPr lang="es-ES" sz="2200" b="1" dirty="0">
                <a:latin typeface="Arial" panose="020B0604020202020204" pitchFamily="34" charset="0"/>
                <a:cs typeface="Arial" panose="020B0604020202020204" pitchFamily="34" charset="0"/>
              </a:rPr>
              <a:t>Objeto: </a:t>
            </a:r>
            <a:r>
              <a:rPr lang="es-ES" sz="2200" dirty="0">
                <a:latin typeface="Arial" panose="020B0604020202020204" pitchFamily="34" charset="0"/>
                <a:cs typeface="Arial" panose="020B0604020202020204" pitchFamily="34" charset="0"/>
              </a:rPr>
              <a:t>resaltar la necesidad de que, al calcular una prima, los riesgos deben clasificarse de manera homogénea en la medida de lo posible, debiendo en dicha clasificación tomarse en cuenta las características particulares del tipo de obligaciones, así como la calidad de las garantías asociadas a la operación.</a:t>
            </a:r>
          </a:p>
          <a:p>
            <a:pPr algn="just"/>
            <a:endParaRPr lang="es-ES" sz="2200" dirty="0" smtClean="0">
              <a:latin typeface="Arial" panose="020B0604020202020204" pitchFamily="34" charset="0"/>
              <a:cs typeface="Arial" panose="020B0604020202020204" pitchFamily="34" charset="0"/>
            </a:endParaRPr>
          </a:p>
          <a:p>
            <a:pPr algn="just"/>
            <a:r>
              <a:rPr lang="es-ES" sz="2200" dirty="0" smtClean="0">
                <a:latin typeface="Arial" panose="020B0604020202020204" pitchFamily="34" charset="0"/>
                <a:cs typeface="Arial" panose="020B0604020202020204" pitchFamily="34" charset="0"/>
              </a:rPr>
              <a:t>Estadística </a:t>
            </a:r>
            <a:r>
              <a:rPr lang="es-ES" sz="2200" dirty="0">
                <a:latin typeface="Arial" panose="020B0604020202020204" pitchFamily="34" charset="0"/>
                <a:cs typeface="Arial" panose="020B0604020202020204" pitchFamily="34" charset="0"/>
              </a:rPr>
              <a:t>no esté “revuelta” o “contaminada”.</a:t>
            </a:r>
          </a:p>
          <a:p>
            <a:pPr algn="just"/>
            <a:endParaRPr lang="es-ES" sz="2200" dirty="0" smtClean="0">
              <a:latin typeface="Arial" panose="020B0604020202020204" pitchFamily="34" charset="0"/>
              <a:cs typeface="Arial" panose="020B0604020202020204" pitchFamily="34" charset="0"/>
            </a:endParaRPr>
          </a:p>
          <a:p>
            <a:pPr algn="just"/>
            <a:r>
              <a:rPr lang="es-ES" sz="2200" dirty="0" smtClean="0">
                <a:latin typeface="Arial" panose="020B0604020202020204" pitchFamily="34" charset="0"/>
                <a:cs typeface="Arial" panose="020B0604020202020204" pitchFamily="34" charset="0"/>
              </a:rPr>
              <a:t>Una </a:t>
            </a:r>
            <a:r>
              <a:rPr lang="es-ES" sz="2200" dirty="0">
                <a:latin typeface="Arial" panose="020B0604020202020204" pitchFamily="34" charset="0"/>
                <a:cs typeface="Arial" panose="020B0604020202020204" pitchFamily="34" charset="0"/>
              </a:rPr>
              <a:t>estadística que refleja el comportamiento de reclamaciones de dos ramos distintos, no debería ser utilizada para determinar con ella, una sola prima, ya que contiene información de fianzas con distintas características.</a:t>
            </a:r>
          </a:p>
          <a:p>
            <a:pPr algn="just"/>
            <a:endParaRPr lang="es-ES" sz="2200" dirty="0" smtClean="0">
              <a:latin typeface="Arial" panose="020B0604020202020204" pitchFamily="34" charset="0"/>
              <a:cs typeface="Arial" panose="020B0604020202020204" pitchFamily="34" charset="0"/>
            </a:endParaRPr>
          </a:p>
          <a:p>
            <a:pPr algn="just"/>
            <a:r>
              <a:rPr lang="es-ES" sz="2200" dirty="0" smtClean="0">
                <a:latin typeface="Arial" panose="020B0604020202020204" pitchFamily="34" charset="0"/>
                <a:cs typeface="Arial" panose="020B0604020202020204" pitchFamily="34" charset="0"/>
              </a:rPr>
              <a:t>Tomar </a:t>
            </a:r>
            <a:r>
              <a:rPr lang="es-ES" sz="2200" dirty="0">
                <a:latin typeface="Arial" panose="020B0604020202020204" pitchFamily="34" charset="0"/>
                <a:cs typeface="Arial" panose="020B0604020202020204" pitchFamily="34" charset="0"/>
              </a:rPr>
              <a:t>en cuenta el tipo de las garantías de recuperación, reflejándolo  en la prima el riesgo asociado a la garantía.</a:t>
            </a:r>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28</a:t>
            </a:fld>
            <a:endParaRPr lang="es-MX"/>
          </a:p>
        </p:txBody>
      </p:sp>
    </p:spTree>
    <p:extLst>
      <p:ext uri="{BB962C8B-B14F-4D97-AF65-F5344CB8AC3E}">
        <p14:creationId xmlns:p14="http://schemas.microsoft.com/office/powerpoint/2010/main" val="387266962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12856" y="1223493"/>
            <a:ext cx="9190149" cy="4617134"/>
          </a:xfrm>
          <a:solidFill>
            <a:schemeClr val="accent2"/>
          </a:solidFill>
        </p:spPr>
        <p:txBody>
          <a:bodyPr>
            <a:normAutofit/>
          </a:bodyPr>
          <a:lstStyle/>
          <a:p>
            <a:pPr algn="just"/>
            <a:r>
              <a:rPr lang="es-ES" sz="2400" dirty="0">
                <a:latin typeface="Arial" panose="020B0604020202020204" pitchFamily="34" charset="0"/>
                <a:cs typeface="Arial" panose="020B0604020202020204" pitchFamily="34" charset="0"/>
              </a:rPr>
              <a:t>El factor </a:t>
            </a:r>
            <a:r>
              <a:rPr lang="es-ES" sz="2400" i="1" dirty="0">
                <a:latin typeface="Arial" panose="020B0604020202020204" pitchFamily="34" charset="0"/>
                <a:cs typeface="Arial" panose="020B0604020202020204" pitchFamily="34" charset="0"/>
              </a:rPr>
              <a:t>F </a:t>
            </a:r>
            <a:r>
              <a:rPr lang="es-ES" sz="2400" dirty="0">
                <a:latin typeface="Arial" panose="020B0604020202020204" pitchFamily="34" charset="0"/>
                <a:cs typeface="Arial" panose="020B0604020202020204" pitchFamily="34" charset="0"/>
              </a:rPr>
              <a:t>que es el que refleja el costo de financiamiento en función de la rapidez de recuperación de las garantías y al índice de costo neto de reclamaciones ε que refleja la tasa de pérdida asociada al tipo de garantía. </a:t>
            </a:r>
          </a:p>
          <a:p>
            <a:pPr algn="just"/>
            <a:r>
              <a:rPr lang="es-ES" sz="2400" dirty="0">
                <a:latin typeface="Arial" panose="020B0604020202020204" pitchFamily="34" charset="0"/>
                <a:cs typeface="Arial" panose="020B0604020202020204" pitchFamily="34" charset="0"/>
              </a:rPr>
              <a:t>Aplicando la fórmula de cálculo de primas en forma diferenciada por el tipo de garantías </a:t>
            </a:r>
            <a:r>
              <a:rPr lang="es-ES" sz="2400" i="1" dirty="0">
                <a:latin typeface="Arial" panose="020B0604020202020204" pitchFamily="34" charset="0"/>
                <a:cs typeface="Arial" panose="020B0604020202020204" pitchFamily="34" charset="0"/>
              </a:rPr>
              <a:t>K </a:t>
            </a:r>
            <a:r>
              <a:rPr lang="es-ES" sz="2400" dirty="0">
                <a:latin typeface="Arial" panose="020B0604020202020204" pitchFamily="34" charset="0"/>
                <a:cs typeface="Arial" panose="020B0604020202020204" pitchFamily="34" charset="0"/>
              </a:rPr>
              <a:t>, ésta quedaría </a:t>
            </a:r>
            <a:r>
              <a:rPr lang="es-ES" sz="2400" dirty="0"/>
              <a:t>como</a:t>
            </a:r>
            <a:r>
              <a:rPr lang="es-ES" sz="2400" dirty="0" smtClean="0"/>
              <a:t>:</a:t>
            </a:r>
          </a:p>
          <a:p>
            <a:pPr marL="0" indent="0">
              <a:buNone/>
            </a:pPr>
            <a:endParaRPr lang="es-ES" sz="2400" dirty="0"/>
          </a:p>
          <a:p>
            <a:endParaRPr lang="es-MX" sz="2400" dirty="0"/>
          </a:p>
          <a:p>
            <a:endParaRPr lang="es-MX" sz="2400" dirty="0"/>
          </a:p>
          <a:p>
            <a:r>
              <a:rPr lang="es-MX" sz="2400" dirty="0" smtClean="0"/>
              <a:t>Alternativas </a:t>
            </a:r>
            <a:r>
              <a:rPr lang="es-ES" sz="2400" dirty="0"/>
              <a:t>ante la carencia de una estadística confiable, la utilización de estadísticas de mercado.</a:t>
            </a:r>
          </a:p>
          <a:p>
            <a:pPr marL="0" indent="0">
              <a:buNone/>
            </a:pPr>
            <a:endParaRPr lang="es-MX" dirty="0"/>
          </a:p>
          <a:p>
            <a:endParaRPr lang="es-ES" dirty="0"/>
          </a:p>
        </p:txBody>
      </p:sp>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1496380" y="3592137"/>
            <a:ext cx="9218561" cy="957596"/>
          </a:xfrm>
          <a:prstGeom prst="rect">
            <a:avLst/>
          </a:prstGeom>
          <a:noFill/>
          <a:ln>
            <a:noFill/>
          </a:ln>
        </p:spPr>
      </p:pic>
      <p:sp>
        <p:nvSpPr>
          <p:cNvPr id="2" name="Marcador de número de diapositiva 1"/>
          <p:cNvSpPr>
            <a:spLocks noGrp="1"/>
          </p:cNvSpPr>
          <p:nvPr>
            <p:ph type="sldNum" sz="quarter" idx="12"/>
          </p:nvPr>
        </p:nvSpPr>
        <p:spPr/>
        <p:txBody>
          <a:bodyPr/>
          <a:lstStyle/>
          <a:p>
            <a:fld id="{C633FE4C-B262-4131-A7C9-F3AD1CF70585}" type="slidenum">
              <a:rPr lang="es-MX" smtClean="0"/>
              <a:pPr/>
              <a:t>29</a:t>
            </a:fld>
            <a:endParaRPr lang="es-MX"/>
          </a:p>
        </p:txBody>
      </p:sp>
    </p:spTree>
    <p:extLst>
      <p:ext uri="{BB962C8B-B14F-4D97-AF65-F5344CB8AC3E}">
        <p14:creationId xmlns:p14="http://schemas.microsoft.com/office/powerpoint/2010/main" val="3889553448"/>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480376" y="188641"/>
            <a:ext cx="767078" cy="687487"/>
          </a:xfrm>
          <a:prstGeom prst="rect">
            <a:avLst/>
          </a:prstGeom>
          <a:noFill/>
          <a:ln w="9525">
            <a:solidFill>
              <a:schemeClr val="accent2"/>
            </a:solidFill>
            <a:miter lim="800000"/>
            <a:headEnd/>
            <a:tailEnd/>
          </a:ln>
        </p:spPr>
      </p:pic>
      <p:sp>
        <p:nvSpPr>
          <p:cNvPr id="5" name="4 CuadroTexto"/>
          <p:cNvSpPr txBox="1"/>
          <p:nvPr/>
        </p:nvSpPr>
        <p:spPr>
          <a:xfrm>
            <a:off x="7392144" y="1044026"/>
            <a:ext cx="2880320" cy="584775"/>
          </a:xfrm>
          <a:prstGeom prst="rect">
            <a:avLst/>
          </a:prstGeom>
          <a:solidFill>
            <a:schemeClr val="accent2"/>
          </a:solidFill>
          <a:ln>
            <a:solidFill>
              <a:schemeClr val="tx1"/>
            </a:solidFill>
          </a:ln>
        </p:spPr>
        <p:txBody>
          <a:bodyPr wrap="square" rtlCol="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8 Marcador de número de diapositiva"/>
          <p:cNvSpPr>
            <a:spLocks noGrp="1"/>
          </p:cNvSpPr>
          <p:nvPr>
            <p:ph type="sldNum" sz="quarter" idx="12"/>
          </p:nvPr>
        </p:nvSpPr>
        <p:spPr>
          <a:xfrm>
            <a:off x="8283664" y="5877272"/>
            <a:ext cx="548640" cy="432048"/>
          </a:xfrm>
        </p:spPr>
        <p:txBody>
          <a:bodyPr/>
          <a:lstStyle/>
          <a:p>
            <a:fld id="{6D3F354B-F5C5-4EF2-87BA-04594DF4B743}" type="slidenum">
              <a:rPr lang="es-MX" smtClean="0"/>
              <a:pPr/>
              <a:t>3</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3167160658"/>
              </p:ext>
            </p:extLst>
          </p:nvPr>
        </p:nvGraphicFramePr>
        <p:xfrm>
          <a:off x="1991544" y="1978496"/>
          <a:ext cx="8208912" cy="3444240"/>
        </p:xfrm>
        <a:graphic>
          <a:graphicData uri="http://schemas.openxmlformats.org/drawingml/2006/table">
            <a:tbl>
              <a:tblPr firstRow="1" bandRow="1">
                <a:tableStyleId>{638B1855-1B75-4FBE-930C-398BA8C253C6}</a:tableStyleId>
              </a:tblPr>
              <a:tblGrid>
                <a:gridCol w="7632848"/>
                <a:gridCol w="576064"/>
              </a:tblGrid>
              <a:tr h="2952328">
                <a:tc>
                  <a:txBody>
                    <a:bodyPr/>
                    <a:lstStyle/>
                    <a:p>
                      <a:pPr algn="r"/>
                      <a:r>
                        <a:rPr lang="es-MX" sz="2000" dirty="0" smtClean="0"/>
                        <a:t>Guión</a:t>
                      </a:r>
                      <a:r>
                        <a:rPr lang="es-MX" sz="2000" baseline="0" dirty="0" smtClean="0"/>
                        <a:t> Explicativo</a:t>
                      </a:r>
                    </a:p>
                    <a:p>
                      <a:pPr algn="r"/>
                      <a:endParaRPr lang="es-MX" sz="2000" dirty="0" smtClean="0"/>
                    </a:p>
                    <a:p>
                      <a:pPr algn="r"/>
                      <a:r>
                        <a:rPr lang="es-MX" sz="2000" baseline="0" dirty="0" smtClean="0"/>
                        <a:t>Estándares de la Práctica Actuarial</a:t>
                      </a:r>
                    </a:p>
                    <a:p>
                      <a:pPr algn="r"/>
                      <a:endParaRPr lang="es-MX" sz="2000" baseline="0" dirty="0" smtClean="0"/>
                    </a:p>
                    <a:p>
                      <a:pPr algn="r"/>
                      <a:r>
                        <a:rPr lang="es-MX" sz="2000" baseline="0" dirty="0" smtClean="0"/>
                        <a:t>Introducción </a:t>
                      </a:r>
                      <a:endParaRPr lang="es-MX" sz="2000" dirty="0" smtClean="0"/>
                    </a:p>
                    <a:p>
                      <a:pPr algn="r"/>
                      <a:r>
                        <a:rPr lang="es-ES" sz="2000" baseline="0" dirty="0" smtClean="0"/>
                        <a:t>Estándar de primas de fianzas</a:t>
                      </a:r>
                    </a:p>
                    <a:p>
                      <a:pPr algn="r"/>
                      <a:r>
                        <a:rPr lang="es-ES" sz="2000" baseline="0" dirty="0" smtClean="0"/>
                        <a:t>Estándar de reservas de fianzas</a:t>
                      </a:r>
                    </a:p>
                    <a:p>
                      <a:pPr algn="r"/>
                      <a:r>
                        <a:rPr lang="es-MX" sz="2000" baseline="0" dirty="0" smtClean="0"/>
                        <a:t>Prácticas recomendadas</a:t>
                      </a:r>
                    </a:p>
                    <a:p>
                      <a:pPr algn="r"/>
                      <a:endParaRPr lang="es-MX" sz="2000" baseline="0" dirty="0" smtClean="0"/>
                    </a:p>
                    <a:p>
                      <a:pPr algn="r"/>
                      <a:r>
                        <a:rPr lang="es-MX" sz="2000" dirty="0" smtClean="0"/>
                        <a:t>Conclusiones</a:t>
                      </a:r>
                    </a:p>
                    <a:p>
                      <a:pPr algn="r"/>
                      <a:r>
                        <a:rPr lang="es-MX" sz="2000" dirty="0" smtClean="0"/>
                        <a:t>Referencias</a:t>
                      </a:r>
                      <a:endParaRPr lang="es-MX" sz="2000" dirty="0">
                        <a:solidFill>
                          <a:schemeClr val="accent2">
                            <a:lumMod val="75000"/>
                          </a:schemeClr>
                        </a:solidFill>
                      </a:endParaRPr>
                    </a:p>
                  </a:txBody>
                  <a:tcPr/>
                </a:tc>
                <a:tc>
                  <a:txBody>
                    <a:bodyPr/>
                    <a:lstStyle/>
                    <a:p>
                      <a:pPr algn="r"/>
                      <a:r>
                        <a:rPr lang="es-MX" sz="2000" dirty="0" smtClean="0"/>
                        <a:t>4</a:t>
                      </a:r>
                    </a:p>
                    <a:p>
                      <a:pPr algn="r"/>
                      <a:endParaRPr lang="es-MX" sz="2000" dirty="0" smtClean="0"/>
                    </a:p>
                    <a:p>
                      <a:pPr algn="r"/>
                      <a:r>
                        <a:rPr lang="es-MX" sz="2000" dirty="0" smtClean="0"/>
                        <a:t>8</a:t>
                      </a:r>
                      <a:endParaRPr lang="es-MX" sz="2000" dirty="0" smtClean="0"/>
                    </a:p>
                    <a:p>
                      <a:pPr algn="r"/>
                      <a:endParaRPr lang="es-MX" sz="2000" dirty="0" smtClean="0"/>
                    </a:p>
                    <a:p>
                      <a:pPr algn="r"/>
                      <a:r>
                        <a:rPr lang="es-MX" sz="2000" dirty="0" smtClean="0"/>
                        <a:t>9</a:t>
                      </a:r>
                      <a:endParaRPr lang="es-MX" sz="2000" dirty="0" smtClean="0"/>
                    </a:p>
                    <a:p>
                      <a:pPr algn="r"/>
                      <a:r>
                        <a:rPr lang="es-MX" sz="2000" dirty="0" smtClean="0"/>
                        <a:t>11</a:t>
                      </a:r>
                      <a:endParaRPr lang="es-MX" sz="2000" dirty="0" smtClean="0"/>
                    </a:p>
                    <a:p>
                      <a:pPr algn="r"/>
                      <a:r>
                        <a:rPr lang="es-MX" sz="2000" dirty="0" smtClean="0"/>
                        <a:t>37</a:t>
                      </a:r>
                      <a:endParaRPr lang="es-MX" sz="2000" dirty="0" smtClean="0"/>
                    </a:p>
                    <a:p>
                      <a:pPr algn="r"/>
                      <a:r>
                        <a:rPr lang="es-MX" sz="2000" dirty="0" smtClean="0"/>
                        <a:t>41</a:t>
                      </a:r>
                      <a:endParaRPr lang="es-MX" sz="2000" dirty="0" smtClean="0"/>
                    </a:p>
                    <a:p>
                      <a:pPr algn="r"/>
                      <a:endParaRPr lang="es-MX" sz="2000" dirty="0" smtClean="0"/>
                    </a:p>
                    <a:p>
                      <a:pPr algn="r"/>
                      <a:r>
                        <a:rPr lang="es-MX" sz="2000" dirty="0" smtClean="0"/>
                        <a:t>44</a:t>
                      </a:r>
                      <a:endParaRPr lang="es-MX" sz="2000" dirty="0" smtClean="0"/>
                    </a:p>
                    <a:p>
                      <a:pPr algn="r"/>
                      <a:r>
                        <a:rPr lang="es-MX" sz="2000" smtClean="0">
                          <a:solidFill>
                            <a:schemeClr val="lt1"/>
                          </a:solidFill>
                        </a:rPr>
                        <a:t>45</a:t>
                      </a:r>
                      <a:endParaRPr lang="es-MX" sz="2000" dirty="0">
                        <a:solidFill>
                          <a:schemeClr val="accent2">
                            <a:lumMod val="75000"/>
                          </a:schemeClr>
                        </a:solidFill>
                      </a:endParaRPr>
                    </a:p>
                  </a:txBody>
                  <a:tcPr/>
                </a:tc>
              </a:tr>
            </a:tbl>
          </a:graphicData>
        </a:graphic>
      </p:graphicFrame>
    </p:spTree>
    <p:extLst>
      <p:ext uri="{BB962C8B-B14F-4D97-AF65-F5344CB8AC3E}">
        <p14:creationId xmlns:p14="http://schemas.microsoft.com/office/powerpoint/2010/main" val="158351614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60391" y="1828800"/>
            <a:ext cx="5544063" cy="4349580"/>
          </a:xfr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0" scaled="1"/>
            <a:tileRect/>
          </a:gradFill>
        </p:spPr>
        <p:txBody>
          <a:bodyPr>
            <a:normAutofit lnSpcReduction="10000"/>
          </a:bodyPr>
          <a:lstStyle/>
          <a:p>
            <a:pPr algn="just"/>
            <a:r>
              <a:rPr lang="es-MX" sz="2400" dirty="0">
                <a:latin typeface="Arial" panose="020B0604020202020204" pitchFamily="34" charset="0"/>
                <a:cs typeface="Arial" panose="020B0604020202020204" pitchFamily="34" charset="0"/>
              </a:rPr>
              <a:t>S</a:t>
            </a:r>
            <a:r>
              <a:rPr lang="es-MX" sz="2400" dirty="0" smtClean="0">
                <a:latin typeface="Arial" panose="020B0604020202020204" pitchFamily="34" charset="0"/>
                <a:cs typeface="Arial" panose="020B0604020202020204" pitchFamily="34" charset="0"/>
              </a:rPr>
              <a:t>e </a:t>
            </a:r>
            <a:r>
              <a:rPr lang="es-MX" sz="2400" dirty="0">
                <a:latin typeface="Arial" panose="020B0604020202020204" pitchFamily="34" charset="0"/>
                <a:cs typeface="Arial" panose="020B0604020202020204" pitchFamily="34" charset="0"/>
              </a:rPr>
              <a:t>indica en forma específica las prácticas a que se deberán apegar los actuarios en materia de primas de fianzas</a:t>
            </a:r>
            <a:r>
              <a:rPr lang="es-MX" sz="2400" dirty="0" smtClean="0">
                <a:latin typeface="Arial" panose="020B0604020202020204" pitchFamily="34" charset="0"/>
                <a:cs typeface="Arial" panose="020B0604020202020204" pitchFamily="34" charset="0"/>
              </a:rPr>
              <a:t>.</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Se proponen las siguientes prácticas </a:t>
            </a:r>
          </a:p>
          <a:p>
            <a:pPr marL="0" indent="0" algn="just">
              <a:buNone/>
            </a:pPr>
            <a:endParaRPr lang="es-MX" sz="2400" dirty="0" smtClean="0">
              <a:latin typeface="Arial" panose="020B0604020202020204" pitchFamily="34" charset="0"/>
              <a:cs typeface="Arial" panose="020B0604020202020204" pitchFamily="34" charset="0"/>
            </a:endParaRPr>
          </a:p>
          <a:p>
            <a:pPr lvl="0" algn="just"/>
            <a:r>
              <a:rPr lang="es-MX" sz="2400" b="1" dirty="0">
                <a:latin typeface="Arial" panose="020B0604020202020204" pitchFamily="34" charset="0"/>
                <a:cs typeface="Arial" panose="020B0604020202020204" pitchFamily="34" charset="0"/>
              </a:rPr>
              <a:t>5.1</a:t>
            </a:r>
            <a:r>
              <a:rPr lang="es-MX" sz="2400" dirty="0">
                <a:latin typeface="Arial" panose="020B0604020202020204" pitchFamily="34" charset="0"/>
                <a:cs typeface="Arial" panose="020B0604020202020204" pitchFamily="34" charset="0"/>
              </a:rPr>
              <a:t> El cálculo actuarial de la Prima de un contrato de fianzas se hará bajo la premisa de una operación en marcha, por toda la vigencia de los contratos que se </a:t>
            </a:r>
            <a:r>
              <a:rPr lang="es-MX" sz="2400" dirty="0" smtClean="0">
                <a:latin typeface="Arial" panose="020B0604020202020204" pitchFamily="34" charset="0"/>
                <a:cs typeface="Arial" panose="020B0604020202020204" pitchFamily="34" charset="0"/>
              </a:rPr>
              <a:t>suscriban</a:t>
            </a:r>
            <a:r>
              <a:rPr lang="es-MX" sz="2400" dirty="0">
                <a:latin typeface="Arial" panose="020B0604020202020204" pitchFamily="34" charset="0"/>
                <a:cs typeface="Arial" panose="020B0604020202020204" pitchFamily="34" charset="0"/>
              </a:rPr>
              <a:t>.</a:t>
            </a:r>
          </a:p>
          <a:p>
            <a:pPr algn="just"/>
            <a:endParaRPr lang="es-MX" sz="2800" dirty="0"/>
          </a:p>
          <a:p>
            <a:pPr marL="0" indent="0">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7301" y="2586680"/>
            <a:ext cx="3333750" cy="3169251"/>
          </a:xfrm>
          <a:prstGeom prst="rect">
            <a:avLst/>
          </a:prstGeom>
        </p:spPr>
      </p:pic>
      <p:sp>
        <p:nvSpPr>
          <p:cNvPr id="4" name="Marcador de número de diapositiva 3"/>
          <p:cNvSpPr>
            <a:spLocks noGrp="1"/>
          </p:cNvSpPr>
          <p:nvPr>
            <p:ph type="sldNum" sz="quarter" idx="12"/>
          </p:nvPr>
        </p:nvSpPr>
        <p:spPr/>
        <p:txBody>
          <a:bodyPr/>
          <a:lstStyle/>
          <a:p>
            <a:fld id="{C633FE4C-B262-4131-A7C9-F3AD1CF70585}" type="slidenum">
              <a:rPr lang="es-MX" smtClean="0"/>
              <a:pPr/>
              <a:t>30</a:t>
            </a:fld>
            <a:endParaRPr lang="es-MX"/>
          </a:p>
        </p:txBody>
      </p:sp>
      <p:sp>
        <p:nvSpPr>
          <p:cNvPr id="7" name="Título 1"/>
          <p:cNvSpPr>
            <a:spLocks noGrp="1"/>
          </p:cNvSpPr>
          <p:nvPr>
            <p:ph type="title"/>
          </p:nvPr>
        </p:nvSpPr>
        <p:spPr>
          <a:xfrm>
            <a:off x="2883250" y="757886"/>
            <a:ext cx="6441989" cy="922218"/>
          </a:xfr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a:normAutofit/>
          </a:bodyPr>
          <a:lstStyle/>
          <a:p>
            <a:r>
              <a:rPr lang="es-ES" sz="3600" b="1" dirty="0">
                <a:latin typeface="Arial" panose="020B0604020202020204" pitchFamily="34" charset="0"/>
                <a:cs typeface="Arial" panose="020B0604020202020204" pitchFamily="34" charset="0"/>
              </a:rPr>
              <a:t>Sección </a:t>
            </a:r>
            <a:r>
              <a:rPr lang="es-ES" sz="3600" b="1" dirty="0" smtClean="0">
                <a:latin typeface="Arial" panose="020B0604020202020204" pitchFamily="34" charset="0"/>
                <a:cs typeface="Arial" panose="020B0604020202020204" pitchFamily="34" charset="0"/>
              </a:rPr>
              <a:t>5:</a:t>
            </a:r>
            <a:endParaRPr lang="es-E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84747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34746" y="1795850"/>
            <a:ext cx="8279027" cy="4349578"/>
          </a:xfrm>
          <a:solidFill>
            <a:schemeClr val="accent5"/>
          </a:solidFill>
        </p:spPr>
        <p:txBody>
          <a:bodyPr>
            <a:normAutofit fontScale="85000" lnSpcReduction="10000"/>
          </a:bodyPr>
          <a:lstStyle/>
          <a:p>
            <a:pPr marL="0" indent="0">
              <a:buNone/>
            </a:pPr>
            <a:r>
              <a:rPr lang="es-MX" dirty="0"/>
              <a:t> </a:t>
            </a:r>
          </a:p>
          <a:p>
            <a:pPr marL="0" lvl="0" indent="0" algn="just">
              <a:buNone/>
            </a:pPr>
            <a:r>
              <a:rPr lang="es-MX" b="1" dirty="0">
                <a:latin typeface="Arial" panose="020B0604020202020204" pitchFamily="34" charset="0"/>
                <a:cs typeface="Arial" panose="020B0604020202020204" pitchFamily="34" charset="0"/>
              </a:rPr>
              <a:t>5.2</a:t>
            </a:r>
            <a:r>
              <a:rPr lang="es-MX" dirty="0">
                <a:latin typeface="Arial" panose="020B0604020202020204" pitchFamily="34" charset="0"/>
                <a:cs typeface="Arial" panose="020B0604020202020204" pitchFamily="34" charset="0"/>
              </a:rPr>
              <a:t> El </a:t>
            </a:r>
            <a:r>
              <a:rPr lang="es-MX" dirty="0" smtClean="0">
                <a:latin typeface="Arial" panose="020B0604020202020204" pitchFamily="34" charset="0"/>
                <a:cs typeface="Arial" panose="020B0604020202020204" pitchFamily="34" charset="0"/>
              </a:rPr>
              <a:t>cálculo </a:t>
            </a:r>
            <a:r>
              <a:rPr lang="es-MX" dirty="0">
                <a:latin typeface="Arial" panose="020B0604020202020204" pitchFamily="34" charset="0"/>
                <a:cs typeface="Arial" panose="020B0604020202020204" pitchFamily="34" charset="0"/>
              </a:rPr>
              <a:t>de la prima de tarifa debe determinarse mediante el análisis prospectivo a valor presente, de los flujos anuales estimados de reclamaciones </a:t>
            </a:r>
            <a:r>
              <a:rPr lang="es-MX" dirty="0" smtClean="0">
                <a:latin typeface="Arial" panose="020B0604020202020204" pitchFamily="34" charset="0"/>
                <a:cs typeface="Arial" panose="020B0604020202020204" pitchFamily="34" charset="0"/>
              </a:rPr>
              <a:t>futuras. </a:t>
            </a:r>
          </a:p>
          <a:p>
            <a:pPr marL="0" lvl="0" indent="0" algn="just">
              <a:buNone/>
            </a:pPr>
            <a:endParaRPr lang="es-MX" dirty="0">
              <a:latin typeface="Arial" panose="020B0604020202020204" pitchFamily="34" charset="0"/>
              <a:cs typeface="Arial" panose="020B0604020202020204" pitchFamily="34" charset="0"/>
            </a:endParaRPr>
          </a:p>
          <a:p>
            <a:pPr marL="0" lvl="0" indent="0" algn="just">
              <a:buNone/>
            </a:pPr>
            <a:r>
              <a:rPr lang="es-MX" dirty="0" smtClean="0">
                <a:latin typeface="Arial" panose="020B0604020202020204" pitchFamily="34" charset="0"/>
                <a:cs typeface="Arial" panose="020B0604020202020204" pitchFamily="34" charset="0"/>
              </a:rPr>
              <a:t>Los </a:t>
            </a:r>
            <a:r>
              <a:rPr lang="es-MX" dirty="0">
                <a:latin typeface="Arial" panose="020B0604020202020204" pitchFamily="34" charset="0"/>
                <a:cs typeface="Arial" panose="020B0604020202020204" pitchFamily="34" charset="0"/>
              </a:rPr>
              <a:t>flujos </a:t>
            </a:r>
            <a:r>
              <a:rPr lang="es-MX" dirty="0" smtClean="0">
                <a:latin typeface="Arial" panose="020B0604020202020204" pitchFamily="34" charset="0"/>
                <a:cs typeface="Arial" panose="020B0604020202020204" pitchFamily="34" charset="0"/>
              </a:rPr>
              <a:t>futuros </a:t>
            </a:r>
            <a:r>
              <a:rPr lang="es-MX" dirty="0">
                <a:latin typeface="Arial" panose="020B0604020202020204" pitchFamily="34" charset="0"/>
                <a:cs typeface="Arial" panose="020B0604020202020204" pitchFamily="34" charset="0"/>
              </a:rPr>
              <a:t>deberán determinarse, con base en las probabilidades de reclamaciones y el valor estimado de la severidad. </a:t>
            </a:r>
            <a:endParaRPr lang="es-MX" dirty="0" smtClean="0">
              <a:latin typeface="Arial" panose="020B0604020202020204" pitchFamily="34" charset="0"/>
              <a:cs typeface="Arial" panose="020B0604020202020204" pitchFamily="34" charset="0"/>
            </a:endParaRPr>
          </a:p>
          <a:p>
            <a:pPr marL="0" lv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período de desarrollo de las reclamaciones, depende </a:t>
            </a:r>
            <a:r>
              <a:rPr lang="es-MX" dirty="0" smtClean="0">
                <a:latin typeface="Arial" panose="020B0604020202020204" pitchFamily="34" charset="0"/>
                <a:cs typeface="Arial" panose="020B0604020202020204" pitchFamily="34" charset="0"/>
              </a:rPr>
              <a:t>del </a:t>
            </a:r>
            <a:r>
              <a:rPr lang="es-MX" dirty="0">
                <a:latin typeface="Arial" panose="020B0604020202020204" pitchFamily="34" charset="0"/>
                <a:cs typeface="Arial" panose="020B0604020202020204" pitchFamily="34" charset="0"/>
              </a:rPr>
              <a:t>tipo de fianzas de que se trate, por lo que </a:t>
            </a:r>
            <a:r>
              <a:rPr lang="es-MX" dirty="0" smtClean="0">
                <a:latin typeface="Arial" panose="020B0604020202020204" pitchFamily="34" charset="0"/>
                <a:cs typeface="Arial" panose="020B0604020202020204" pitchFamily="34" charset="0"/>
              </a:rPr>
              <a:t>la medición </a:t>
            </a:r>
            <a:r>
              <a:rPr lang="es-MX" dirty="0">
                <a:latin typeface="Arial" panose="020B0604020202020204" pitchFamily="34" charset="0"/>
                <a:cs typeface="Arial" panose="020B0604020202020204" pitchFamily="34" charset="0"/>
              </a:rPr>
              <a:t>de este parámetro se </a:t>
            </a:r>
            <a:r>
              <a:rPr lang="es-MX" dirty="0" smtClean="0">
                <a:latin typeface="Arial" panose="020B0604020202020204" pitchFamily="34" charset="0"/>
                <a:cs typeface="Arial" panose="020B0604020202020204" pitchFamily="34" charset="0"/>
              </a:rPr>
              <a:t>hace </a:t>
            </a:r>
            <a:r>
              <a:rPr lang="es-MX" dirty="0">
                <a:latin typeface="Arial" panose="020B0604020202020204" pitchFamily="34" charset="0"/>
                <a:cs typeface="Arial" panose="020B0604020202020204" pitchFamily="34" charset="0"/>
              </a:rPr>
              <a:t>por cada tipo de </a:t>
            </a:r>
            <a:r>
              <a:rPr lang="es-MX" dirty="0" smtClean="0">
                <a:latin typeface="Arial" panose="020B0604020202020204" pitchFamily="34" charset="0"/>
                <a:cs typeface="Arial" panose="020B0604020202020204" pitchFamily="34" charset="0"/>
              </a:rPr>
              <a:t>fianza.</a:t>
            </a:r>
            <a:endParaRPr lang="es-MX"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31</a:t>
            </a:fld>
            <a:endParaRPr lang="es-MX"/>
          </a:p>
        </p:txBody>
      </p:sp>
      <p:sp>
        <p:nvSpPr>
          <p:cNvPr id="5" name="Título 1"/>
          <p:cNvSpPr txBox="1">
            <a:spLocks/>
          </p:cNvSpPr>
          <p:nvPr/>
        </p:nvSpPr>
        <p:spPr>
          <a:xfrm>
            <a:off x="2883250" y="741406"/>
            <a:ext cx="6441989" cy="913980"/>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5:</a:t>
            </a:r>
            <a:endParaRPr lang="es-E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17075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41857" y="1954757"/>
            <a:ext cx="8915400" cy="3777622"/>
          </a:xfrm>
          <a:solidFill>
            <a:schemeClr val="accent2">
              <a:lumMod val="40000"/>
              <a:lumOff val="60000"/>
            </a:schemeClr>
          </a:solidFill>
        </p:spPr>
        <p:txBody>
          <a:bodyPr>
            <a:normAutofit fontScale="85000" lnSpcReduction="10000"/>
          </a:bodyPr>
          <a:lstStyle/>
          <a:p>
            <a:pPr lvl="0" algn="just"/>
            <a:endParaRPr lang="es-MX" b="1" dirty="0" smtClean="0">
              <a:latin typeface="Arial" panose="020B0604020202020204" pitchFamily="34" charset="0"/>
              <a:cs typeface="Arial" panose="020B0604020202020204" pitchFamily="34" charset="0"/>
            </a:endParaRPr>
          </a:p>
          <a:p>
            <a:pPr lvl="0" algn="just"/>
            <a:r>
              <a:rPr lang="es-MX" b="1" dirty="0" smtClean="0">
                <a:latin typeface="Arial" panose="020B0604020202020204" pitchFamily="34" charset="0"/>
                <a:cs typeface="Arial" panose="020B0604020202020204" pitchFamily="34" charset="0"/>
              </a:rPr>
              <a:t>5.3</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El cálculo </a:t>
            </a:r>
            <a:r>
              <a:rPr lang="es-MX" dirty="0" smtClean="0">
                <a:latin typeface="Arial" panose="020B0604020202020204" pitchFamily="34" charset="0"/>
                <a:cs typeface="Arial" panose="020B0604020202020204" pitchFamily="34" charset="0"/>
              </a:rPr>
              <a:t>de </a:t>
            </a:r>
            <a:r>
              <a:rPr lang="es-MX" dirty="0">
                <a:latin typeface="Arial" panose="020B0604020202020204" pitchFamily="34" charset="0"/>
                <a:cs typeface="Arial" panose="020B0604020202020204" pitchFamily="34" charset="0"/>
              </a:rPr>
              <a:t>la prima de tarifa debe determinarse basándose en </a:t>
            </a:r>
            <a:r>
              <a:rPr lang="es-MX" b="1" dirty="0">
                <a:latin typeface="Arial" panose="020B0604020202020204" pitchFamily="34" charset="0"/>
                <a:cs typeface="Arial" panose="020B0604020202020204" pitchFamily="34" charset="0"/>
              </a:rPr>
              <a:t>criterios prudenciales</a:t>
            </a:r>
            <a:r>
              <a:rPr lang="es-MX" dirty="0">
                <a:latin typeface="Arial" panose="020B0604020202020204" pitchFamily="34" charset="0"/>
                <a:cs typeface="Arial" panose="020B0604020202020204" pitchFamily="34" charset="0"/>
              </a:rPr>
              <a:t> que permitan que las hipótesis sobre tasas de interés adoptadas para el cálculo tengan un grado razonable de confiabilidad, </a:t>
            </a:r>
            <a:r>
              <a:rPr lang="es-MX" dirty="0" smtClean="0">
                <a:latin typeface="Arial" panose="020B0604020202020204" pitchFamily="34" charset="0"/>
                <a:cs typeface="Arial" panose="020B0604020202020204" pitchFamily="34" charset="0"/>
              </a:rPr>
              <a:t>considerando:</a:t>
            </a:r>
          </a:p>
          <a:p>
            <a:pPr marL="0" lvl="0" indent="0" algn="just">
              <a:buNone/>
            </a:pPr>
            <a:endParaRPr lang="es-MX" dirty="0" smtClean="0">
              <a:latin typeface="Arial" panose="020B0604020202020204" pitchFamily="34" charset="0"/>
              <a:cs typeface="Arial" panose="020B0604020202020204" pitchFamily="34" charset="0"/>
            </a:endParaRPr>
          </a:p>
          <a:p>
            <a:pPr marL="804863" indent="-355600" algn="just">
              <a:buFont typeface="+mj-lt"/>
              <a:buAutoNum type="arabicParenR"/>
            </a:pPr>
            <a:r>
              <a:rPr lang="es-MX" sz="2400" dirty="0" smtClean="0">
                <a:latin typeface="Arial" panose="020B0604020202020204" pitchFamily="34" charset="0"/>
                <a:cs typeface="Arial" panose="020B0604020202020204" pitchFamily="34" charset="0"/>
              </a:rPr>
              <a:t>Políticas </a:t>
            </a:r>
            <a:r>
              <a:rPr lang="es-MX" sz="2400" dirty="0">
                <a:latin typeface="Arial" panose="020B0604020202020204" pitchFamily="34" charset="0"/>
                <a:cs typeface="Arial" panose="020B0604020202020204" pitchFamily="34" charset="0"/>
              </a:rPr>
              <a:t>y portafolios de inversión de la </a:t>
            </a:r>
            <a:r>
              <a:rPr lang="es-MX" sz="2400" dirty="0" smtClean="0">
                <a:latin typeface="Arial" panose="020B0604020202020204" pitchFamily="34" charset="0"/>
                <a:cs typeface="Arial" panose="020B0604020202020204" pitchFamily="34" charset="0"/>
              </a:rPr>
              <a:t>afianzadora</a:t>
            </a:r>
          </a:p>
          <a:p>
            <a:pPr marL="804863" indent="-355600" algn="just">
              <a:buFont typeface="+mj-lt"/>
              <a:buAutoNum type="arabicParenR"/>
            </a:pP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os </a:t>
            </a:r>
            <a:r>
              <a:rPr lang="es-MX" sz="2400" dirty="0">
                <a:latin typeface="Arial" panose="020B0604020202020204" pitchFamily="34" charset="0"/>
                <a:cs typeface="Arial" panose="020B0604020202020204" pitchFamily="34" charset="0"/>
              </a:rPr>
              <a:t>riesgos asociados al mismo y tomando como referencia la tasa libre de riesgo del </a:t>
            </a:r>
            <a:r>
              <a:rPr lang="es-MX" sz="2400" dirty="0" smtClean="0">
                <a:latin typeface="Arial" panose="020B0604020202020204" pitchFamily="34" charset="0"/>
                <a:cs typeface="Arial" panose="020B0604020202020204" pitchFamily="34" charset="0"/>
              </a:rPr>
              <a:t>mercado</a:t>
            </a:r>
          </a:p>
          <a:p>
            <a:pPr marL="804863" indent="-355600" algn="just">
              <a:buFont typeface="+mj-lt"/>
              <a:buAutoNum type="arabicParenR"/>
            </a:pPr>
            <a:r>
              <a:rPr lang="es-MX" sz="2400" dirty="0" smtClean="0">
                <a:latin typeface="Arial" panose="020B0604020202020204" pitchFamily="34" charset="0"/>
                <a:cs typeface="Arial" panose="020B0604020202020204" pitchFamily="34" charset="0"/>
              </a:rPr>
              <a:t>Expectativas </a:t>
            </a:r>
            <a:r>
              <a:rPr lang="es-MX" sz="2400" dirty="0">
                <a:latin typeface="Arial" panose="020B0604020202020204" pitchFamily="34" charset="0"/>
                <a:cs typeface="Arial" panose="020B0604020202020204" pitchFamily="34" charset="0"/>
              </a:rPr>
              <a:t>macroeconómicas de tasas de rendimiento futuras. </a:t>
            </a:r>
          </a:p>
          <a:p>
            <a:pPr marL="0" indent="0" algn="just">
              <a:buNone/>
            </a:pPr>
            <a:r>
              <a:rPr lang="es-MX" dirty="0"/>
              <a:t> </a:t>
            </a:r>
          </a:p>
          <a:p>
            <a:endParaRPr lang="es-MX" dirty="0"/>
          </a:p>
        </p:txBody>
      </p:sp>
      <p:pic>
        <p:nvPicPr>
          <p:cNvPr id="4" name="Imagen 3"/>
          <p:cNvPicPr>
            <a:picLocks noChangeAspect="1"/>
          </p:cNvPicPr>
          <p:nvPr/>
        </p:nvPicPr>
        <p:blipFill>
          <a:blip r:embed="rId2"/>
          <a:stretch>
            <a:fillRect/>
          </a:stretch>
        </p:blipFill>
        <p:spPr>
          <a:xfrm>
            <a:off x="8205684" y="5403847"/>
            <a:ext cx="2930211" cy="1255805"/>
          </a:xfrm>
          <a:prstGeom prst="rect">
            <a:avLst/>
          </a:prstGeom>
        </p:spPr>
      </p:pic>
      <p:sp>
        <p:nvSpPr>
          <p:cNvPr id="6" name="Título 1"/>
          <p:cNvSpPr txBox="1">
            <a:spLocks/>
          </p:cNvSpPr>
          <p:nvPr/>
        </p:nvSpPr>
        <p:spPr>
          <a:xfrm>
            <a:off x="2883250" y="741406"/>
            <a:ext cx="6441989" cy="913980"/>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5:</a:t>
            </a:r>
            <a:endParaRPr lang="es-ES" sz="3600"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C633FE4C-B262-4131-A7C9-F3AD1CF70585}" type="slidenum">
              <a:rPr lang="es-MX" smtClean="0"/>
              <a:pPr/>
              <a:t>32</a:t>
            </a:fld>
            <a:endParaRPr lang="es-MX"/>
          </a:p>
        </p:txBody>
      </p:sp>
    </p:spTree>
    <p:extLst>
      <p:ext uri="{BB962C8B-B14F-4D97-AF65-F5344CB8AC3E}">
        <p14:creationId xmlns:p14="http://schemas.microsoft.com/office/powerpoint/2010/main" val="2214338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53119" y="1891768"/>
            <a:ext cx="8911687" cy="4365100"/>
          </a:xfrm>
          <a:solidFill>
            <a:schemeClr val="accent1">
              <a:lumMod val="60000"/>
              <a:lumOff val="40000"/>
            </a:schemeClr>
          </a:solidFill>
        </p:spPr>
        <p:txBody>
          <a:bodyPr>
            <a:normAutofit fontScale="77500" lnSpcReduction="20000"/>
          </a:bodyPr>
          <a:lstStyle/>
          <a:p>
            <a:pPr algn="just"/>
            <a:endParaRPr lang="es-MX" b="1" dirty="0" smtClean="0">
              <a:latin typeface="Arial" panose="020B0604020202020204" pitchFamily="34" charset="0"/>
              <a:cs typeface="Arial" panose="020B0604020202020204" pitchFamily="34" charset="0"/>
            </a:endParaRPr>
          </a:p>
          <a:p>
            <a:pPr algn="just"/>
            <a:r>
              <a:rPr lang="es-MX" b="1" dirty="0" smtClean="0">
                <a:latin typeface="Arial" panose="020B0604020202020204" pitchFamily="34" charset="0"/>
                <a:cs typeface="Arial" panose="020B0604020202020204" pitchFamily="34" charset="0"/>
              </a:rPr>
              <a:t>5.4</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El </a:t>
            </a:r>
            <a:r>
              <a:rPr lang="es-MX" dirty="0" smtClean="0">
                <a:latin typeface="Arial" panose="020B0604020202020204" pitchFamily="34" charset="0"/>
                <a:cs typeface="Arial" panose="020B0604020202020204" pitchFamily="34" charset="0"/>
              </a:rPr>
              <a:t>cálculo </a:t>
            </a:r>
            <a:r>
              <a:rPr lang="es-MX" dirty="0">
                <a:latin typeface="Arial" panose="020B0604020202020204" pitchFamily="34" charset="0"/>
                <a:cs typeface="Arial" panose="020B0604020202020204" pitchFamily="34" charset="0"/>
              </a:rPr>
              <a:t>de una Prima de tarifa debe considerar hipótesis de todas las obligaciones y contingencias concretas y de otros factores inherentes a la futura cartera, que puedan afectar significativamente, el valor estimado de los flujos de efectivo futuros. El actuario hace un análisis prospectivo de las contingencias que podrían tener un impacto directo sobre las obligaciones futuras derivadas de la cartera de pólizas en vigor. </a:t>
            </a:r>
          </a:p>
          <a:p>
            <a:pPr lvl="0" algn="just"/>
            <a:endParaRPr lang="es-MX" dirty="0" smtClean="0">
              <a:latin typeface="Arial" panose="020B0604020202020204" pitchFamily="34" charset="0"/>
              <a:cs typeface="Arial" panose="020B0604020202020204" pitchFamily="34" charset="0"/>
            </a:endParaRPr>
          </a:p>
          <a:p>
            <a:pPr lvl="0" algn="just"/>
            <a:r>
              <a:rPr lang="es-MX" b="1" dirty="0" smtClean="0">
                <a:latin typeface="Arial" panose="020B0604020202020204" pitchFamily="34" charset="0"/>
                <a:cs typeface="Arial" panose="020B0604020202020204" pitchFamily="34" charset="0"/>
              </a:rPr>
              <a:t>5.5 </a:t>
            </a:r>
            <a:r>
              <a:rPr lang="es-MX" dirty="0">
                <a:latin typeface="Arial" panose="020B0604020202020204" pitchFamily="34" charset="0"/>
                <a:cs typeface="Arial" panose="020B0604020202020204" pitchFamily="34" charset="0"/>
              </a:rPr>
              <a:t>El cálculo actuarial de una prima de tarifa debe basarse en </a:t>
            </a:r>
            <a:r>
              <a:rPr lang="es-MX" b="1" dirty="0">
                <a:latin typeface="Arial" panose="020B0604020202020204" pitchFamily="34" charset="0"/>
                <a:cs typeface="Arial" panose="020B0604020202020204" pitchFamily="34" charset="0"/>
              </a:rPr>
              <a:t>información homogénea</a:t>
            </a:r>
            <a:r>
              <a:rPr lang="es-MX" dirty="0">
                <a:latin typeface="Arial" panose="020B0604020202020204" pitchFamily="34" charset="0"/>
                <a:cs typeface="Arial" panose="020B0604020202020204" pitchFamily="34" charset="0"/>
              </a:rPr>
              <a:t>, </a:t>
            </a:r>
            <a:r>
              <a:rPr lang="es-MX" b="1" dirty="0">
                <a:latin typeface="Arial" panose="020B0604020202020204" pitchFamily="34" charset="0"/>
                <a:cs typeface="Arial" panose="020B0604020202020204" pitchFamily="34" charset="0"/>
              </a:rPr>
              <a:t>suficiente y </a:t>
            </a:r>
            <a:r>
              <a:rPr lang="es-MX" b="1" dirty="0" smtClean="0">
                <a:latin typeface="Arial" panose="020B0604020202020204" pitchFamily="34" charset="0"/>
                <a:cs typeface="Arial" panose="020B0604020202020204" pitchFamily="34" charset="0"/>
              </a:rPr>
              <a:t>confiable</a:t>
            </a: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 </a:t>
            </a:r>
          </a:p>
          <a:p>
            <a:pPr marL="0" lvl="0" indent="0" algn="just">
              <a:buNone/>
            </a:pPr>
            <a:endParaRPr lang="es-MX" dirty="0" smtClean="0">
              <a:latin typeface="Arial" panose="020B0604020202020204" pitchFamily="34" charset="0"/>
              <a:cs typeface="Arial" panose="020B0604020202020204" pitchFamily="34" charset="0"/>
            </a:endParaRPr>
          </a:p>
          <a:p>
            <a:pPr marL="177800" lvl="0" indent="0" algn="just">
              <a:buNone/>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monto de los flujos de ingresos por concepto de recuperación de garantías correspondientes a las reclamaciones pagadas, no podrá ser </a:t>
            </a:r>
            <a:r>
              <a:rPr lang="es-MX" dirty="0" smtClean="0">
                <a:latin typeface="Arial" panose="020B0604020202020204" pitchFamily="34" charset="0"/>
                <a:cs typeface="Arial" panose="020B0604020202020204" pitchFamily="34" charset="0"/>
              </a:rPr>
              <a:t>superior </a:t>
            </a:r>
            <a:r>
              <a:rPr lang="es-MX" dirty="0">
                <a:latin typeface="Arial" panose="020B0604020202020204" pitchFamily="34" charset="0"/>
                <a:cs typeface="Arial" panose="020B0604020202020204" pitchFamily="34" charset="0"/>
              </a:rPr>
              <a:t>al monto de dichas reclamaciones</a:t>
            </a: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 </a:t>
            </a:r>
          </a:p>
          <a:p>
            <a:endParaRPr lang="es-MX" dirty="0"/>
          </a:p>
        </p:txBody>
      </p:sp>
      <p:sp>
        <p:nvSpPr>
          <p:cNvPr id="5" name="Título 1"/>
          <p:cNvSpPr txBox="1">
            <a:spLocks/>
          </p:cNvSpPr>
          <p:nvPr/>
        </p:nvSpPr>
        <p:spPr>
          <a:xfrm>
            <a:off x="2883250" y="741406"/>
            <a:ext cx="6441989" cy="913980"/>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5:</a:t>
            </a:r>
            <a:endParaRPr lang="es-ES" sz="3600" dirty="0">
              <a:latin typeface="Arial" panose="020B0604020202020204" pitchFamily="34" charset="0"/>
              <a:cs typeface="Arial" panose="020B0604020202020204" pitchFamily="34" charset="0"/>
            </a:endParaRPr>
          </a:p>
        </p:txBody>
      </p:sp>
      <p:sp>
        <p:nvSpPr>
          <p:cNvPr id="6" name="Marcador de número de diapositiva 5"/>
          <p:cNvSpPr>
            <a:spLocks noGrp="1"/>
          </p:cNvSpPr>
          <p:nvPr>
            <p:ph type="sldNum" sz="quarter" idx="12"/>
          </p:nvPr>
        </p:nvSpPr>
        <p:spPr/>
        <p:txBody>
          <a:bodyPr/>
          <a:lstStyle/>
          <a:p>
            <a:fld id="{C633FE4C-B262-4131-A7C9-F3AD1CF70585}" type="slidenum">
              <a:rPr lang="es-MX" smtClean="0"/>
              <a:pPr/>
              <a:t>33</a:t>
            </a:fld>
            <a:endParaRPr lang="es-MX"/>
          </a:p>
        </p:txBody>
      </p:sp>
    </p:spTree>
    <p:extLst>
      <p:ext uri="{BB962C8B-B14F-4D97-AF65-F5344CB8AC3E}">
        <p14:creationId xmlns:p14="http://schemas.microsoft.com/office/powerpoint/2010/main" val="25598731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1866" y="1845735"/>
            <a:ext cx="8593667" cy="3996267"/>
          </a:xfrm>
          <a:solidFill>
            <a:schemeClr val="accent6">
              <a:lumMod val="60000"/>
              <a:lumOff val="40000"/>
            </a:schemeClr>
          </a:solidFill>
        </p:spPr>
        <p:txBody>
          <a:bodyPr>
            <a:normAutofit/>
          </a:bodyPr>
          <a:lstStyle/>
          <a:p>
            <a:pPr algn="just"/>
            <a:r>
              <a:rPr lang="es-MX" sz="2000" b="1" dirty="0">
                <a:latin typeface="Arial" panose="020B0604020202020204" pitchFamily="34" charset="0"/>
                <a:cs typeface="Arial" panose="020B0604020202020204" pitchFamily="34" charset="0"/>
              </a:rPr>
              <a:t>5.6 </a:t>
            </a:r>
            <a:r>
              <a:rPr lang="es-MX" sz="2000" dirty="0">
                <a:latin typeface="Arial" panose="020B0604020202020204" pitchFamily="34" charset="0"/>
                <a:cs typeface="Arial" panose="020B0604020202020204" pitchFamily="34" charset="0"/>
              </a:rPr>
              <a:t>En el cálculo </a:t>
            </a:r>
            <a:r>
              <a:rPr lang="es-MX" sz="2000" dirty="0" smtClean="0">
                <a:latin typeface="Arial" panose="020B0604020202020204" pitchFamily="34" charset="0"/>
                <a:cs typeface="Arial" panose="020B0604020202020204" pitchFamily="34" charset="0"/>
              </a:rPr>
              <a:t>de </a:t>
            </a:r>
            <a:r>
              <a:rPr lang="es-MX" sz="2000" dirty="0">
                <a:latin typeface="Arial" panose="020B0604020202020204" pitchFamily="34" charset="0"/>
                <a:cs typeface="Arial" panose="020B0604020202020204" pitchFamily="34" charset="0"/>
              </a:rPr>
              <a:t>la prima de tarifa deberán utilizarse supuestos financieros consistentes con la estructura de activos de la afianzadora, su política financiera y su exposición a los riesgos de mercado, de reinversión, de crédito, de liquidez, así como la situación económica del país,  tasas de interés sobre activos y de inflación, así como el comportamiento del costo de las obligaciones afianzadas. </a:t>
            </a:r>
          </a:p>
          <a:p>
            <a:pPr lvl="0" algn="just"/>
            <a:endParaRPr lang="es-MX" sz="2000" dirty="0" smtClean="0">
              <a:latin typeface="Arial" panose="020B0604020202020204" pitchFamily="34" charset="0"/>
              <a:cs typeface="Arial" panose="020B0604020202020204" pitchFamily="34" charset="0"/>
            </a:endParaRPr>
          </a:p>
          <a:p>
            <a:pPr lvl="0" algn="just"/>
            <a:r>
              <a:rPr lang="es-MX" sz="2000" b="1" dirty="0" smtClean="0">
                <a:latin typeface="Arial" panose="020B0604020202020204" pitchFamily="34" charset="0"/>
                <a:cs typeface="Arial" panose="020B0604020202020204" pitchFamily="34" charset="0"/>
              </a:rPr>
              <a:t>5.7</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La determinación de la prima de tarifa debe sustentarse en bases actuariales y en la aplicación de procedimientos técnicos y estadísticos generalmente aceptados en el medio actuarial; sin embargo, el actuario siempre podrá aplicar su criterio, conocimiento y experiencia para ajustar o adecuar dichos procedimientos sobre bases razonables</a:t>
            </a:r>
            <a:r>
              <a:rPr lang="es-MX" sz="2000" dirty="0" smtClean="0">
                <a:latin typeface="Arial" panose="020B0604020202020204" pitchFamily="34" charset="0"/>
                <a:cs typeface="Arial" panose="020B0604020202020204" pitchFamily="34" charset="0"/>
              </a:rPr>
              <a:t>.</a:t>
            </a:r>
            <a:endParaRPr lang="es-MX" dirty="0"/>
          </a:p>
        </p:txBody>
      </p:sp>
      <p:pic>
        <p:nvPicPr>
          <p:cNvPr id="4" name="Imagen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405533" y="623053"/>
            <a:ext cx="1524000" cy="1343025"/>
          </a:xfrm>
          <a:prstGeom prst="rect">
            <a:avLst/>
          </a:prstGeom>
        </p:spPr>
      </p:pic>
      <p:sp>
        <p:nvSpPr>
          <p:cNvPr id="6" name="Título 1"/>
          <p:cNvSpPr txBox="1">
            <a:spLocks/>
          </p:cNvSpPr>
          <p:nvPr/>
        </p:nvSpPr>
        <p:spPr>
          <a:xfrm>
            <a:off x="2883250" y="741406"/>
            <a:ext cx="6441989" cy="913980"/>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5:</a:t>
            </a:r>
            <a:endParaRPr lang="es-ES" sz="3600"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C633FE4C-B262-4131-A7C9-F3AD1CF70585}" type="slidenum">
              <a:rPr lang="es-MX" smtClean="0"/>
              <a:pPr/>
              <a:t>34</a:t>
            </a:fld>
            <a:endParaRPr lang="es-MX"/>
          </a:p>
        </p:txBody>
      </p:sp>
    </p:spTree>
    <p:extLst>
      <p:ext uri="{BB962C8B-B14F-4D97-AF65-F5344CB8AC3E}">
        <p14:creationId xmlns:p14="http://schemas.microsoft.com/office/powerpoint/2010/main" val="25953996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97600" y="2243667"/>
            <a:ext cx="4702048" cy="3849311"/>
          </a:xfrm>
          <a:solidFill>
            <a:schemeClr val="accent2">
              <a:lumMod val="60000"/>
              <a:lumOff val="40000"/>
            </a:schemeClr>
          </a:solidFill>
        </p:spPr>
        <p:txBody>
          <a:bodyPr>
            <a:normAutofit/>
          </a:bodyPr>
          <a:lstStyle/>
          <a:p>
            <a:pPr marL="0" lvl="0" indent="0">
              <a:buNone/>
            </a:pPr>
            <a:endParaRPr lang="es-MX" sz="2000" dirty="0" smtClean="0"/>
          </a:p>
          <a:p>
            <a:pPr lvl="0" algn="just"/>
            <a:r>
              <a:rPr lang="es-MX" sz="2000" b="1" dirty="0" smtClean="0">
                <a:latin typeface="Arial" panose="020B0604020202020204" pitchFamily="34" charset="0"/>
                <a:cs typeface="Arial" panose="020B0604020202020204" pitchFamily="34" charset="0"/>
              </a:rPr>
              <a:t>5.9</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El cálculo actuarial de una </a:t>
            </a:r>
            <a:r>
              <a:rPr lang="es-MX" sz="2000" dirty="0" smtClean="0">
                <a:latin typeface="Arial" panose="020B0604020202020204" pitchFamily="34" charset="0"/>
                <a:cs typeface="Arial" panose="020B0604020202020204" pitchFamily="34" charset="0"/>
              </a:rPr>
              <a:t>prima </a:t>
            </a:r>
            <a:r>
              <a:rPr lang="es-MX" sz="2000" dirty="0">
                <a:latin typeface="Arial" panose="020B0604020202020204" pitchFamily="34" charset="0"/>
                <a:cs typeface="Arial" panose="020B0604020202020204" pitchFamily="34" charset="0"/>
              </a:rPr>
              <a:t>de tarifa puede incorporar </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elementos relativos a la experiencia sobre el comportamiento de las reclamaciones y la recuperación de garantías, las políticas de suscripción o variables del mercado o del entorno, entre </a:t>
            </a:r>
            <a:r>
              <a:rPr lang="es-MX" sz="2000" dirty="0" smtClean="0">
                <a:latin typeface="Arial" panose="020B0604020202020204" pitchFamily="34" charset="0"/>
                <a:cs typeface="Arial" panose="020B0604020202020204" pitchFamily="34" charset="0"/>
              </a:rPr>
              <a:t>otros, siempre </a:t>
            </a:r>
            <a:r>
              <a:rPr lang="es-MX" sz="2000" dirty="0">
                <a:latin typeface="Arial" panose="020B0604020202020204" pitchFamily="34" charset="0"/>
                <a:cs typeface="Arial" panose="020B0604020202020204" pitchFamily="34" charset="0"/>
              </a:rPr>
              <a:t>que se pueda estimar objetivamente su efecto. </a:t>
            </a:r>
          </a:p>
          <a:p>
            <a:pPr marL="0" indent="0">
              <a:buNone/>
            </a:pPr>
            <a:endParaRPr lang="es-MX" dirty="0"/>
          </a:p>
          <a:p>
            <a:pPr marL="0" lvl="0" indent="0">
              <a:buNone/>
            </a:pPr>
            <a:endParaRPr lang="es-MX" dirty="0"/>
          </a:p>
          <a:p>
            <a:endParaRPr lang="es-MX" dirty="0"/>
          </a:p>
        </p:txBody>
      </p:sp>
      <p:pic>
        <p:nvPicPr>
          <p:cNvPr id="2050" name="Picture 2" descr="http://thumbs.dreamstime.com/z/el-archivar-26629042.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3280"/>
          <a:stretch/>
        </p:blipFill>
        <p:spPr bwMode="auto">
          <a:xfrm>
            <a:off x="2284563" y="4341451"/>
            <a:ext cx="3423278" cy="1751527"/>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2"/>
          <p:cNvSpPr txBox="1">
            <a:spLocks/>
          </p:cNvSpPr>
          <p:nvPr/>
        </p:nvSpPr>
        <p:spPr>
          <a:xfrm>
            <a:off x="1508896" y="2243667"/>
            <a:ext cx="4352501" cy="1680341"/>
          </a:xfrm>
          <a:prstGeom prst="rect">
            <a:avLst/>
          </a:prstGeom>
          <a:solidFill>
            <a:schemeClr val="accent2">
              <a:lumMod val="60000"/>
              <a:lumOff val="40000"/>
            </a:schemeClr>
          </a:solidFill>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s-MX" dirty="0" smtClean="0">
              <a:latin typeface="Arial" panose="020B0604020202020204" pitchFamily="34" charset="0"/>
              <a:cs typeface="Arial" panose="020B0604020202020204" pitchFamily="34" charset="0"/>
            </a:endParaRPr>
          </a:p>
          <a:p>
            <a:pPr algn="just">
              <a:buFont typeface="Arial" panose="020B0604020202020204" pitchFamily="34" charset="0"/>
              <a:buChar char="•"/>
            </a:pPr>
            <a:r>
              <a:rPr lang="es-MX" sz="2000" b="1" dirty="0" smtClean="0">
                <a:solidFill>
                  <a:schemeClr val="tx1">
                    <a:lumMod val="85000"/>
                    <a:lumOff val="15000"/>
                  </a:schemeClr>
                </a:solidFill>
                <a:latin typeface="Arial" panose="020B0604020202020204" pitchFamily="34" charset="0"/>
                <a:cs typeface="Arial" panose="020B0604020202020204" pitchFamily="34" charset="0"/>
              </a:rPr>
              <a:t>5.8</a:t>
            </a:r>
            <a:r>
              <a:rPr lang="es-MX" sz="2000" dirty="0" smtClean="0">
                <a:solidFill>
                  <a:schemeClr val="tx1">
                    <a:lumMod val="85000"/>
                    <a:lumOff val="15000"/>
                  </a:schemeClr>
                </a:solidFill>
                <a:latin typeface="Arial" panose="020B0604020202020204" pitchFamily="34" charset="0"/>
                <a:cs typeface="Arial" panose="020B0604020202020204" pitchFamily="34" charset="0"/>
              </a:rPr>
              <a:t> </a:t>
            </a:r>
            <a:r>
              <a:rPr lang="es-MX" sz="2000" dirty="0">
                <a:solidFill>
                  <a:schemeClr val="tx1">
                    <a:lumMod val="85000"/>
                    <a:lumOff val="15000"/>
                  </a:schemeClr>
                </a:solidFill>
                <a:latin typeface="Arial" panose="020B0604020202020204" pitchFamily="34" charset="0"/>
                <a:cs typeface="Arial" panose="020B0604020202020204" pitchFamily="34" charset="0"/>
              </a:rPr>
              <a:t>La prima de tarifa debe revisarse periódicamente en función de las variaciones en los elementos considerados</a:t>
            </a:r>
            <a:r>
              <a:rPr lang="es-MX" sz="2000" dirty="0" smtClean="0">
                <a:solidFill>
                  <a:schemeClr val="tx1">
                    <a:lumMod val="85000"/>
                    <a:lumOff val="15000"/>
                  </a:schemeClr>
                </a:solidFill>
                <a:latin typeface="Arial" panose="020B0604020202020204" pitchFamily="34" charset="0"/>
                <a:cs typeface="Arial" panose="020B0604020202020204" pitchFamily="34" charset="0"/>
              </a:rPr>
              <a:t>.</a:t>
            </a:r>
          </a:p>
          <a:p>
            <a:pPr marL="0" indent="0">
              <a:buNone/>
            </a:pPr>
            <a:endParaRPr lang="es-MX" dirty="0">
              <a:latin typeface="Arial" panose="020B0604020202020204" pitchFamily="34" charset="0"/>
              <a:cs typeface="Arial" panose="020B0604020202020204" pitchFamily="34" charset="0"/>
            </a:endParaRPr>
          </a:p>
          <a:p>
            <a:endParaRPr lang="es-MX" dirty="0" smtClean="0"/>
          </a:p>
          <a:p>
            <a:pPr marL="0" indent="0">
              <a:buFont typeface="Wingdings 3" charset="2"/>
              <a:buNone/>
            </a:pPr>
            <a:endParaRPr lang="es-MX" dirty="0" smtClean="0"/>
          </a:p>
          <a:p>
            <a:endParaRPr lang="es-MX" dirty="0"/>
          </a:p>
        </p:txBody>
      </p:sp>
      <p:sp>
        <p:nvSpPr>
          <p:cNvPr id="7" name="Título 1"/>
          <p:cNvSpPr txBox="1">
            <a:spLocks/>
          </p:cNvSpPr>
          <p:nvPr/>
        </p:nvSpPr>
        <p:spPr>
          <a:xfrm>
            <a:off x="2883250" y="927674"/>
            <a:ext cx="6441989" cy="913980"/>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3500000" scaled="1"/>
            <a:tileRect/>
          </a:gra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5:</a:t>
            </a:r>
            <a:endParaRPr lang="es-ES" sz="3600" dirty="0">
              <a:latin typeface="Arial" panose="020B0604020202020204" pitchFamily="34" charset="0"/>
              <a:cs typeface="Arial" panose="020B0604020202020204" pitchFamily="34" charset="0"/>
            </a:endParaRPr>
          </a:p>
        </p:txBody>
      </p:sp>
      <p:sp>
        <p:nvSpPr>
          <p:cNvPr id="5" name="Marcador de número de diapositiva 4"/>
          <p:cNvSpPr>
            <a:spLocks noGrp="1"/>
          </p:cNvSpPr>
          <p:nvPr>
            <p:ph type="sldNum" sz="quarter" idx="12"/>
          </p:nvPr>
        </p:nvSpPr>
        <p:spPr/>
        <p:txBody>
          <a:bodyPr/>
          <a:lstStyle/>
          <a:p>
            <a:fld id="{C633FE4C-B262-4131-A7C9-F3AD1CF70585}" type="slidenum">
              <a:rPr lang="es-MX" smtClean="0"/>
              <a:pPr/>
              <a:t>35</a:t>
            </a:fld>
            <a:endParaRPr lang="es-MX"/>
          </a:p>
        </p:txBody>
      </p:sp>
    </p:spTree>
    <p:extLst>
      <p:ext uri="{BB962C8B-B14F-4D97-AF65-F5344CB8AC3E}">
        <p14:creationId xmlns:p14="http://schemas.microsoft.com/office/powerpoint/2010/main" val="387446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5267" y="436263"/>
            <a:ext cx="2124674" cy="2124674"/>
          </a:xfrm>
          <a:prstGeom prst="rect">
            <a:avLst/>
          </a:prstGeom>
        </p:spPr>
      </p:pic>
      <p:sp>
        <p:nvSpPr>
          <p:cNvPr id="3" name="Marcador de contenido 2"/>
          <p:cNvSpPr>
            <a:spLocks noGrp="1"/>
          </p:cNvSpPr>
          <p:nvPr>
            <p:ph idx="1"/>
          </p:nvPr>
        </p:nvSpPr>
        <p:spPr>
          <a:xfrm>
            <a:off x="1346207" y="1854200"/>
            <a:ext cx="9508066" cy="4720336"/>
          </a:xfrm>
          <a:solidFill>
            <a:schemeClr val="accent1">
              <a:lumMod val="60000"/>
              <a:lumOff val="40000"/>
            </a:schemeClr>
          </a:solidFill>
        </p:spPr>
        <p:txBody>
          <a:bodyPr>
            <a:normAutofit fontScale="92500"/>
          </a:bodyPr>
          <a:lstStyle/>
          <a:p>
            <a:pPr lvl="0" algn="just"/>
            <a:r>
              <a:rPr lang="es-MX" sz="2600" b="1" dirty="0" smtClean="0">
                <a:latin typeface="Arial" panose="020B0604020202020204" pitchFamily="34" charset="0"/>
                <a:cs typeface="Arial" panose="020B0604020202020204" pitchFamily="34" charset="0"/>
              </a:rPr>
              <a:t>6.1 </a:t>
            </a:r>
            <a:r>
              <a:rPr lang="es-MX" sz="2600" b="1" dirty="0">
                <a:latin typeface="Arial" panose="020B0604020202020204" pitchFamily="34" charset="0"/>
                <a:cs typeface="Arial" panose="020B0604020202020204" pitchFamily="34" charset="0"/>
              </a:rPr>
              <a:t>Congruencia.-</a:t>
            </a:r>
            <a:r>
              <a:rPr lang="es-MX" sz="2600" dirty="0">
                <a:latin typeface="Arial" panose="020B0604020202020204" pitchFamily="34" charset="0"/>
                <a:cs typeface="Arial" panose="020B0604020202020204" pitchFamily="34" charset="0"/>
              </a:rPr>
              <a:t> En todo momento, el actuario procurará vigilar que exista congruencia entre lo establecido en las condiciones contractuales de un producto de fianzas y la nota técnica correspondiente; de no ser así, o en caso de que no le sea posible cumplir con esta responsabilidad, deberá revelarlo conforme a las políticas, normas y procedimientos aplicables. </a:t>
            </a:r>
            <a:endParaRPr lang="es-MX" sz="2600" dirty="0" smtClean="0">
              <a:latin typeface="Arial" panose="020B0604020202020204" pitchFamily="34" charset="0"/>
              <a:cs typeface="Arial" panose="020B0604020202020204" pitchFamily="34" charset="0"/>
            </a:endParaRPr>
          </a:p>
          <a:p>
            <a:pPr lvl="0" algn="just"/>
            <a:endParaRPr lang="es-MX" sz="2600" dirty="0">
              <a:latin typeface="Arial" panose="020B0604020202020204" pitchFamily="34" charset="0"/>
              <a:cs typeface="Arial" panose="020B0604020202020204" pitchFamily="34" charset="0"/>
            </a:endParaRPr>
          </a:p>
          <a:p>
            <a:pPr lvl="0" algn="just"/>
            <a:r>
              <a:rPr lang="es-MX" sz="2600" b="1" dirty="0">
                <a:latin typeface="Arial" panose="020B0604020202020204" pitchFamily="34" charset="0"/>
                <a:cs typeface="Arial" panose="020B0604020202020204" pitchFamily="34" charset="0"/>
              </a:rPr>
              <a:t>6.2 Documentación.-</a:t>
            </a:r>
            <a:r>
              <a:rPr lang="es-MX" sz="2600" dirty="0">
                <a:latin typeface="Arial" panose="020B0604020202020204" pitchFamily="34" charset="0"/>
                <a:cs typeface="Arial" panose="020B0604020202020204" pitchFamily="34" charset="0"/>
              </a:rPr>
              <a:t> La nota técnica y cualquier otra documentación relacionada con la valoración del riesgo y los procedimientos aplicados por el actuario, en apego al presente estándar, debe ser resguardada por la entidad que la aplique y estar disponible para fines de consulta, seguimiento y auditoría.</a:t>
            </a:r>
          </a:p>
          <a:p>
            <a:endParaRPr lang="es-MX" dirty="0"/>
          </a:p>
        </p:txBody>
      </p:sp>
      <p:sp>
        <p:nvSpPr>
          <p:cNvPr id="5" name="Marcador de número de diapositiva 4"/>
          <p:cNvSpPr>
            <a:spLocks noGrp="1"/>
          </p:cNvSpPr>
          <p:nvPr>
            <p:ph type="sldNum" sz="quarter" idx="12"/>
          </p:nvPr>
        </p:nvSpPr>
        <p:spPr/>
        <p:txBody>
          <a:bodyPr/>
          <a:lstStyle/>
          <a:p>
            <a:fld id="{C633FE4C-B262-4131-A7C9-F3AD1CF70585}" type="slidenum">
              <a:rPr lang="es-MX" smtClean="0"/>
              <a:pPr/>
              <a:t>36</a:t>
            </a:fld>
            <a:endParaRPr lang="es-MX"/>
          </a:p>
        </p:txBody>
      </p:sp>
      <p:sp>
        <p:nvSpPr>
          <p:cNvPr id="6" name="Título 1"/>
          <p:cNvSpPr txBox="1">
            <a:spLocks/>
          </p:cNvSpPr>
          <p:nvPr/>
        </p:nvSpPr>
        <p:spPr>
          <a:xfrm>
            <a:off x="2680048" y="847118"/>
            <a:ext cx="6836483" cy="913980"/>
          </a:xfrm>
          <a:prstGeom prst="rect">
            <a:avLst/>
          </a:prstGeom>
          <a:solidFill>
            <a:schemeClr val="accent5"/>
          </a:solidFill>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ES" sz="3600" b="1" dirty="0" smtClean="0">
                <a:latin typeface="Arial" panose="020B0604020202020204" pitchFamily="34" charset="0"/>
                <a:cs typeface="Arial" panose="020B0604020202020204" pitchFamily="34" charset="0"/>
              </a:rPr>
              <a:t>Sección 6:   </a:t>
            </a:r>
            <a:r>
              <a:rPr lang="es-ES" sz="2700" b="1" dirty="0" smtClean="0">
                <a:latin typeface="Arial" panose="020B0604020202020204" pitchFamily="34" charset="0"/>
                <a:cs typeface="Arial" panose="020B0604020202020204" pitchFamily="34" charset="0"/>
              </a:rPr>
              <a:t>Otras recomendaciones</a:t>
            </a:r>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10810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Estándar de reservas de fianzas.</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37</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974809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9402" y="948267"/>
            <a:ext cx="9096536" cy="1066800"/>
          </a:xfrm>
          <a:solidFill>
            <a:schemeClr val="accent2">
              <a:lumMod val="40000"/>
              <a:lumOff val="60000"/>
            </a:schemeClr>
          </a:solidFill>
        </p:spPr>
        <p:txBody>
          <a:bodyPr>
            <a:normAutofit/>
          </a:bodyPr>
          <a:lstStyle/>
          <a:p>
            <a:r>
              <a:rPr lang="es-MX" b="1" dirty="0"/>
              <a:t>ESTÁNDAR DE RESERVAS DE </a:t>
            </a:r>
            <a:r>
              <a:rPr lang="es-MX" b="1" dirty="0" smtClean="0"/>
              <a:t>FIANZAS</a:t>
            </a:r>
            <a:endParaRPr lang="es-MX" dirty="0"/>
          </a:p>
        </p:txBody>
      </p:sp>
      <p:sp>
        <p:nvSpPr>
          <p:cNvPr id="3" name="Marcador de contenido 2"/>
          <p:cNvSpPr>
            <a:spLocks noGrp="1"/>
          </p:cNvSpPr>
          <p:nvPr>
            <p:ph idx="1"/>
          </p:nvPr>
        </p:nvSpPr>
        <p:spPr>
          <a:xfrm>
            <a:off x="1335700" y="2226736"/>
            <a:ext cx="9530368" cy="3545388"/>
          </a:xfrm>
          <a:solidFill>
            <a:schemeClr val="accent5"/>
          </a:solidFill>
        </p:spPr>
        <p:txBody>
          <a:bodyPr>
            <a:normAutofit/>
          </a:bodyPr>
          <a:lstStyle/>
          <a:p>
            <a:pPr marL="0" indent="0" algn="just">
              <a:buNone/>
            </a:pPr>
            <a:r>
              <a:rPr lang="es-MX" sz="2000" dirty="0">
                <a:latin typeface="Arial" panose="020B0604020202020204" pitchFamily="34" charset="0"/>
                <a:cs typeface="Arial" panose="020B0604020202020204" pitchFamily="34" charset="0"/>
              </a:rPr>
              <a:t>Fue dado a conocer por el Colegio Nacional de Actuarios como: “Estándar de Práctica No. 6: </a:t>
            </a:r>
            <a:r>
              <a:rPr lang="es-MX" sz="2000" b="1" dirty="0" smtClean="0">
                <a:latin typeface="Arial" panose="020B0604020202020204" pitchFamily="34" charset="0"/>
                <a:cs typeface="Arial" panose="020B0604020202020204" pitchFamily="34" charset="0"/>
              </a:rPr>
              <a:t>“CÁLCULO </a:t>
            </a:r>
            <a:r>
              <a:rPr lang="es-MX" sz="2000" b="1" dirty="0">
                <a:latin typeface="Arial" panose="020B0604020202020204" pitchFamily="34" charset="0"/>
                <a:cs typeface="Arial" panose="020B0604020202020204" pitchFamily="34" charset="0"/>
              </a:rPr>
              <a:t>ACTUARIAL DE LAS RESERVAS TÉCNICAS DE FIANZAS</a:t>
            </a:r>
            <a:r>
              <a:rPr lang="es-MX" sz="2000" b="1" dirty="0" smtClean="0">
                <a:latin typeface="Arial" panose="020B0604020202020204" pitchFamily="34" charset="0"/>
                <a:cs typeface="Arial" panose="020B0604020202020204" pitchFamily="34" charset="0"/>
              </a:rPr>
              <a:t>”.</a:t>
            </a:r>
          </a:p>
          <a:p>
            <a:pPr marL="0" indent="0" algn="just">
              <a:buNone/>
            </a:pPr>
            <a:endParaRPr lang="es-MX" sz="2000" dirty="0">
              <a:latin typeface="Arial" panose="020B0604020202020204" pitchFamily="34" charset="0"/>
              <a:cs typeface="Arial" panose="020B0604020202020204" pitchFamily="34" charset="0"/>
            </a:endParaRPr>
          </a:p>
          <a:p>
            <a:pPr algn="just"/>
            <a:r>
              <a:rPr lang="es-MX" sz="2000" b="1" dirty="0">
                <a:latin typeface="Arial" panose="020B0604020202020204" pitchFamily="34" charset="0"/>
                <a:cs typeface="Arial" panose="020B0604020202020204" pitchFamily="34" charset="0"/>
              </a:rPr>
              <a:t>Principio 1.- </a:t>
            </a:r>
            <a:r>
              <a:rPr lang="es-MX" sz="2000" dirty="0">
                <a:latin typeface="Arial" panose="020B0604020202020204" pitchFamily="34" charset="0"/>
                <a:cs typeface="Arial" panose="020B0604020202020204" pitchFamily="34" charset="0"/>
              </a:rPr>
              <a:t>La reserva de fianzas en vigor debe ser la cantidad suficiente para financiar el pago del monto esperado, sin considerar desviaciones, correspondiente a las obligaciones por concepto de pagos futuros y en su caso, los costos de administración y margen de utilidad de reclamaciones que se deriven de las fianzas en vigor al momento de la valuación, ya sea de aquellas reclamaciones que a la fecha de valuación ya son conocidas por la institución, o de aquellas que se estime que ocurrirán en el futuro.  </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9923" y="5032300"/>
            <a:ext cx="2237411" cy="1757966"/>
          </a:xfrm>
          <a:prstGeom prst="rect">
            <a:avLst/>
          </a:prstGeom>
        </p:spPr>
      </p:pic>
      <p:sp>
        <p:nvSpPr>
          <p:cNvPr id="5" name="Marcador de número de diapositiva 4"/>
          <p:cNvSpPr>
            <a:spLocks noGrp="1"/>
          </p:cNvSpPr>
          <p:nvPr>
            <p:ph type="sldNum" sz="quarter" idx="12"/>
          </p:nvPr>
        </p:nvSpPr>
        <p:spPr/>
        <p:txBody>
          <a:bodyPr/>
          <a:lstStyle/>
          <a:p>
            <a:fld id="{C633FE4C-B262-4131-A7C9-F3AD1CF70585}" type="slidenum">
              <a:rPr lang="es-MX" smtClean="0"/>
              <a:pPr/>
              <a:t>38</a:t>
            </a:fld>
            <a:endParaRPr lang="es-MX"/>
          </a:p>
        </p:txBody>
      </p:sp>
    </p:spTree>
    <p:extLst>
      <p:ext uri="{BB962C8B-B14F-4D97-AF65-F5344CB8AC3E}">
        <p14:creationId xmlns:p14="http://schemas.microsoft.com/office/powerpoint/2010/main" val="413621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71936" y="2065868"/>
            <a:ext cx="9048482" cy="3827771"/>
          </a:xfrm>
          <a:solidFill>
            <a:schemeClr val="accent5"/>
          </a:solidFill>
        </p:spPr>
        <p:txBody>
          <a:bodyPr>
            <a:normAutofit fontScale="77500" lnSpcReduction="20000"/>
          </a:bodyPr>
          <a:lstStyle/>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el caso de fianzas de fidelidad, judiciales que amparan a los conductores de automóviles y otras de naturaleza análoga, la reserva de fianzas en vigor deberá contemplar también la parte no devengada de los costos de administración y margen de utilidad considerados en la prima de tarifa</a:t>
            </a:r>
            <a:r>
              <a:rPr lang="es-MX" dirty="0" smtClean="0">
                <a:latin typeface="Arial" panose="020B0604020202020204" pitchFamily="34" charset="0"/>
                <a:cs typeface="Arial" panose="020B0604020202020204" pitchFamily="34" charset="0"/>
              </a:rPr>
              <a:t>.</a:t>
            </a:r>
          </a:p>
          <a:p>
            <a:pPr marL="0" indent="0" algn="just">
              <a:buNone/>
            </a:pPr>
            <a:endParaRPr lang="es-MX"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Principio 2.-</a:t>
            </a:r>
            <a:r>
              <a:rPr lang="es-MX" dirty="0">
                <a:latin typeface="Arial" panose="020B0604020202020204" pitchFamily="34" charset="0"/>
                <a:cs typeface="Arial" panose="020B0604020202020204" pitchFamily="34" charset="0"/>
              </a:rPr>
              <a:t> La reserva de contingencia debe corresponder a la acumulación de recursos adicionales para hacer frente a desviaciones desfavorables respecto del monto esperado de pagos futuros de reclamaciones por la cartera de fianzas, considerando la experiencia estadística de las desviaciones observadas en el pago de reclamaciones.  </a:t>
            </a:r>
          </a:p>
          <a:p>
            <a:endParaRPr lang="es-MX" dirty="0"/>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39</a:t>
            </a:fld>
            <a:endParaRPr lang="es-MX"/>
          </a:p>
        </p:txBody>
      </p:sp>
      <p:sp>
        <p:nvSpPr>
          <p:cNvPr id="4" name="Título 1"/>
          <p:cNvSpPr>
            <a:spLocks noGrp="1"/>
          </p:cNvSpPr>
          <p:nvPr>
            <p:ph type="title"/>
          </p:nvPr>
        </p:nvSpPr>
        <p:spPr>
          <a:xfrm>
            <a:off x="1549402" y="1058333"/>
            <a:ext cx="9096536" cy="956734"/>
          </a:xfrm>
          <a:solidFill>
            <a:schemeClr val="accent2">
              <a:lumMod val="40000"/>
              <a:lumOff val="60000"/>
            </a:schemeClr>
          </a:solidFill>
        </p:spPr>
        <p:txBody>
          <a:bodyPr>
            <a:normAutofit/>
          </a:bodyPr>
          <a:lstStyle/>
          <a:p>
            <a:pPr algn="ctr"/>
            <a:r>
              <a:rPr lang="es-MX" sz="3200" b="1" dirty="0">
                <a:latin typeface="Arial" panose="020B0604020202020204" pitchFamily="34" charset="0"/>
                <a:cs typeface="Arial" panose="020B0604020202020204" pitchFamily="34" charset="0"/>
              </a:rPr>
              <a:t>ESTÁNDAR DE RESERVAS DE </a:t>
            </a:r>
            <a:r>
              <a:rPr lang="es-MX" sz="3200" b="1" dirty="0" smtClean="0">
                <a:latin typeface="Arial" panose="020B0604020202020204" pitchFamily="34" charset="0"/>
                <a:cs typeface="Arial" panose="020B0604020202020204" pitchFamily="34" charset="0"/>
              </a:rPr>
              <a:t>FIANZAS</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02830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3250" y="2462262"/>
            <a:ext cx="5900738" cy="1974850"/>
          </a:xfrm>
          <a:solidFill>
            <a:schemeClr val="accent1">
              <a:lumMod val="40000"/>
              <a:lumOff val="60000"/>
            </a:schemeClr>
          </a:solidFill>
          <a:ln w="38100">
            <a:solidFill>
              <a:schemeClr val="accent2"/>
            </a:solidFill>
          </a:ln>
        </p:spPr>
        <p:txBody>
          <a:bodyPr>
            <a:normAutofit/>
          </a:bodyPr>
          <a:lstStyle/>
          <a:p>
            <a:pPr algn="ctr" eaLnBrk="1" hangingPunct="1"/>
            <a:r>
              <a:rPr lang="es-ES" sz="4000" b="1" dirty="0">
                <a:solidFill>
                  <a:schemeClr val="accent1">
                    <a:lumMod val="75000"/>
                  </a:schemeClr>
                </a:solidFill>
                <a:effectLst>
                  <a:outerShdw blurRad="38100" dist="38100" dir="2700000" algn="tl">
                    <a:srgbClr val="000000">
                      <a:alpha val="43137"/>
                    </a:srgbClr>
                  </a:outerShdw>
                </a:effectLst>
              </a:rPr>
              <a:t>GUIÓN EXPLICATIVO</a:t>
            </a:r>
            <a:br>
              <a:rPr lang="es-ES" sz="40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Propósitos</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Estructura Metodológica </a:t>
            </a:r>
            <a:endParaRPr lang="es-ES" sz="4000" b="1" dirty="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4</a:t>
            </a:fld>
            <a:endParaRPr lang="es-MX">
              <a:solidFill>
                <a:prstClr val="white"/>
              </a:solidFill>
            </a:endParaRPr>
          </a:p>
        </p:txBody>
      </p:sp>
      <p:pic>
        <p:nvPicPr>
          <p:cNvPr id="5" name="Picture 3"/>
          <p:cNvPicPr>
            <a:picLocks noChangeAspect="1" noChangeArrowheads="1"/>
          </p:cNvPicPr>
          <p:nvPr/>
        </p:nvPicPr>
        <p:blipFill>
          <a:blip r:embed="rId2"/>
          <a:srcRect/>
          <a:stretch>
            <a:fillRect/>
          </a:stretch>
        </p:blipFill>
        <p:spPr bwMode="auto">
          <a:xfrm>
            <a:off x="1847528" y="257561"/>
            <a:ext cx="767078" cy="687487"/>
          </a:xfrm>
          <a:prstGeom prst="rect">
            <a:avLst/>
          </a:prstGeom>
          <a:noFill/>
          <a:ln w="9525">
            <a:solidFill>
              <a:schemeClr val="accent2"/>
            </a:solidFill>
            <a:miter lim="800000"/>
            <a:headEnd/>
            <a:tailEnd/>
          </a:ln>
        </p:spPr>
      </p:pic>
    </p:spTree>
    <p:extLst>
      <p:ext uri="{BB962C8B-B14F-4D97-AF65-F5344CB8AC3E}">
        <p14:creationId xmlns:p14="http://schemas.microsoft.com/office/powerpoint/2010/main" val="211621476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0801" y="1867840"/>
            <a:ext cx="9578848" cy="3647897"/>
          </a:xfrm>
          <a:solidFill>
            <a:schemeClr val="accent5"/>
          </a:solidFill>
        </p:spPr>
        <p:txBody>
          <a:bodyPr>
            <a:normAutofit fontScale="77500" lnSpcReduction="20000"/>
          </a:bodyPr>
          <a:lstStyle/>
          <a:p>
            <a:pPr algn="just"/>
            <a:r>
              <a:rPr lang="es-MX" b="1" dirty="0">
                <a:latin typeface="Arial" panose="020B0604020202020204" pitchFamily="34" charset="0"/>
                <a:cs typeface="Arial" panose="020B0604020202020204" pitchFamily="34" charset="0"/>
              </a:rPr>
              <a:t>Principio 3.-</a:t>
            </a:r>
            <a:r>
              <a:rPr lang="es-MX" dirty="0">
                <a:latin typeface="Arial" panose="020B0604020202020204" pitchFamily="34" charset="0"/>
                <a:cs typeface="Arial" panose="020B0604020202020204" pitchFamily="34" charset="0"/>
              </a:rPr>
              <a:t> Las reservas de fianzas en vigor y de contingencia deben basarse en una estimación del comportamiento futuro de las reclamaciones, por lo que se debe tomar en cuenta la experiencia particular de la institución y la del mercado, ponderando ambas experiencias con la finalidad de dar mayor solidez a los parámetros del cálculo.  </a:t>
            </a:r>
            <a:endParaRPr lang="es-MX" dirty="0" smtClean="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algn="just"/>
            <a:r>
              <a:rPr lang="es-MX" b="1" dirty="0" smtClean="0">
                <a:latin typeface="Arial" panose="020B0604020202020204" pitchFamily="34" charset="0"/>
                <a:cs typeface="Arial" panose="020B0604020202020204" pitchFamily="34" charset="0"/>
              </a:rPr>
              <a:t>Principio 4.-</a:t>
            </a:r>
            <a:r>
              <a:rPr lang="es-MX" dirty="0" smtClean="0">
                <a:latin typeface="Arial" panose="020B0604020202020204" pitchFamily="34" charset="0"/>
                <a:cs typeface="Arial" panose="020B0604020202020204" pitchFamily="34" charset="0"/>
              </a:rPr>
              <a:t> La experiencia histórica de las reclamaciones derivadas de las obligaciones asumidas en los contratos de fianzas debe proporcionar una base útil y confiable para desarrollar una proyección razonable del comportamiento futuro de las reclamaciones.</a:t>
            </a:r>
          </a:p>
          <a:p>
            <a:endParaRPr lang="es-MX" dirty="0"/>
          </a:p>
        </p:txBody>
      </p:sp>
      <p:pic>
        <p:nvPicPr>
          <p:cNvPr id="4098" name="Picture 2" descr="https://encrypted-tbn2.gstatic.com/images?q=tbn:ANd9GcRoSXjCH2eT4mMyZf7vVNV9j4Ipzp_TFd1z9UAkMg5xCU2akRrt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8686" y="4833408"/>
            <a:ext cx="1940581" cy="194058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C633FE4C-B262-4131-A7C9-F3AD1CF70585}" type="slidenum">
              <a:rPr lang="es-MX" smtClean="0"/>
              <a:pPr/>
              <a:t>40</a:t>
            </a:fld>
            <a:endParaRPr lang="es-MX"/>
          </a:p>
        </p:txBody>
      </p:sp>
      <p:sp>
        <p:nvSpPr>
          <p:cNvPr id="5" name="Título 1"/>
          <p:cNvSpPr>
            <a:spLocks noGrp="1"/>
          </p:cNvSpPr>
          <p:nvPr>
            <p:ph type="title"/>
          </p:nvPr>
        </p:nvSpPr>
        <p:spPr>
          <a:xfrm>
            <a:off x="1549402" y="829731"/>
            <a:ext cx="9096536" cy="919573"/>
          </a:xfrm>
          <a:solidFill>
            <a:schemeClr val="accent2">
              <a:lumMod val="40000"/>
              <a:lumOff val="60000"/>
            </a:schemeClr>
          </a:solidFill>
        </p:spPr>
        <p:txBody>
          <a:bodyPr>
            <a:normAutofit/>
          </a:bodyPr>
          <a:lstStyle/>
          <a:p>
            <a:pPr algn="ctr"/>
            <a:r>
              <a:rPr lang="es-MX" sz="3200" b="1" dirty="0">
                <a:latin typeface="Arial" panose="020B0604020202020204" pitchFamily="34" charset="0"/>
                <a:cs typeface="Arial" panose="020B0604020202020204" pitchFamily="34" charset="0"/>
              </a:rPr>
              <a:t>ESTÁNDAR DE RESERVAS DE </a:t>
            </a:r>
            <a:r>
              <a:rPr lang="es-MX" sz="3200" b="1" dirty="0" smtClean="0">
                <a:latin typeface="Arial" panose="020B0604020202020204" pitchFamily="34" charset="0"/>
                <a:cs typeface="Arial" panose="020B0604020202020204" pitchFamily="34" charset="0"/>
              </a:rPr>
              <a:t>FIANZAS</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940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Prácticas recomendadas.</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41</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2618434"/>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3400" y="723363"/>
            <a:ext cx="8585200" cy="986904"/>
          </a:xfrm>
          <a:solidFill>
            <a:schemeClr val="accent1">
              <a:lumMod val="60000"/>
              <a:lumOff val="40000"/>
            </a:schemeClr>
          </a:solidFill>
        </p:spPr>
        <p:txBody>
          <a:bodyPr>
            <a:normAutofit fontScale="90000"/>
          </a:bodyPr>
          <a:lstStyle/>
          <a:p>
            <a:pPr algn="ctr"/>
            <a:r>
              <a:rPr lang="es-MX" dirty="0"/>
              <a:t> </a:t>
            </a:r>
            <a:br>
              <a:rPr lang="es-MX" dirty="0"/>
            </a:br>
            <a:r>
              <a:rPr lang="es-MX" b="1" dirty="0">
                <a:latin typeface="Arial" panose="020B0604020202020204" pitchFamily="34" charset="0"/>
                <a:cs typeface="Arial" panose="020B0604020202020204" pitchFamily="34" charset="0"/>
              </a:rPr>
              <a:t>Prácticas recomendadas</a:t>
            </a: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633466" y="1790163"/>
            <a:ext cx="8958330" cy="4559121"/>
          </a:xfrm>
          <a:solidFill>
            <a:schemeClr val="tx2">
              <a:lumMod val="60000"/>
              <a:lumOff val="40000"/>
            </a:schemeClr>
          </a:solidFill>
        </p:spPr>
        <p:txBody>
          <a:bodyPr>
            <a:normAutofit fontScale="92500" lnSpcReduction="10000"/>
          </a:bodyPr>
          <a:lstStyle/>
          <a:p>
            <a:pPr algn="just"/>
            <a:r>
              <a:rPr lang="es-MX" dirty="0"/>
              <a:t> </a:t>
            </a:r>
            <a:r>
              <a:rPr lang="es-MX" sz="2400" b="1" dirty="0">
                <a:latin typeface="Arial" panose="020B0604020202020204" pitchFamily="34" charset="0"/>
                <a:cs typeface="Arial" panose="020B0604020202020204" pitchFamily="34" charset="0"/>
              </a:rPr>
              <a:t>5.1</a:t>
            </a:r>
            <a:r>
              <a:rPr lang="es-MX" sz="2400" dirty="0">
                <a:latin typeface="Arial" panose="020B0604020202020204" pitchFamily="34" charset="0"/>
                <a:cs typeface="Arial" panose="020B0604020202020204" pitchFamily="34" charset="0"/>
              </a:rPr>
              <a:t> Las reservas de fianzas se calcularán bajo la premisa de una operación en marcha, por toda la vigencia de los contratos que se suscriban, a menos que el actuario cuente con información que le haga suponer lo contrario</a:t>
            </a:r>
            <a:r>
              <a:rPr lang="es-MX" sz="2400" dirty="0" smtClean="0">
                <a:latin typeface="Arial" panose="020B0604020202020204" pitchFamily="34" charset="0"/>
                <a:cs typeface="Arial" panose="020B0604020202020204" pitchFamily="34" charset="0"/>
              </a:rPr>
              <a:t>.</a:t>
            </a:r>
          </a:p>
          <a:p>
            <a:pPr algn="just"/>
            <a:endParaRPr lang="es-MX" sz="2400" dirty="0" smtClean="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5.2 </a:t>
            </a:r>
            <a:r>
              <a:rPr lang="es-MX" sz="2400" dirty="0">
                <a:latin typeface="Arial" panose="020B0604020202020204" pitchFamily="34" charset="0"/>
                <a:cs typeface="Arial" panose="020B0604020202020204" pitchFamily="34" charset="0"/>
              </a:rPr>
              <a:t>El cálculo actuarial de las reservas de fianzas debe determinarse mediante el análisis prospectivo de los flujos anuales estimados de reclamaciones futuras. Los flujos futuros de reclamaciones deberán determinarse con base en las probabilidades de ocurrencia y la severidad de las mismas, considerando las fianzas suscritas en cada ejercicio, que se encuentren en vigor al momento de la valuación, y tomando como base un período de duración de las obligaciones de fianzas estimado con la experiencia estadística respectiva.  </a:t>
            </a:r>
          </a:p>
          <a:p>
            <a:endParaRPr lang="es-MX" dirty="0"/>
          </a:p>
          <a:p>
            <a:endParaRPr lang="es-MX" dirty="0"/>
          </a:p>
        </p:txBody>
      </p:sp>
      <p:sp>
        <p:nvSpPr>
          <p:cNvPr id="4" name="Marcador de número de diapositiva 3"/>
          <p:cNvSpPr>
            <a:spLocks noGrp="1"/>
          </p:cNvSpPr>
          <p:nvPr>
            <p:ph type="sldNum" sz="quarter" idx="12"/>
          </p:nvPr>
        </p:nvSpPr>
        <p:spPr/>
        <p:txBody>
          <a:bodyPr/>
          <a:lstStyle/>
          <a:p>
            <a:fld id="{C633FE4C-B262-4131-A7C9-F3AD1CF70585}" type="slidenum">
              <a:rPr lang="es-MX" smtClean="0"/>
              <a:pPr/>
              <a:t>42</a:t>
            </a:fld>
            <a:endParaRPr lang="es-MX"/>
          </a:p>
        </p:txBody>
      </p:sp>
    </p:spTree>
    <p:extLst>
      <p:ext uri="{BB962C8B-B14F-4D97-AF65-F5344CB8AC3E}">
        <p14:creationId xmlns:p14="http://schemas.microsoft.com/office/powerpoint/2010/main" val="25288299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91992" y="1533109"/>
            <a:ext cx="9507656" cy="4622160"/>
          </a:xfrm>
          <a:solidFill>
            <a:schemeClr val="accent1">
              <a:lumMod val="60000"/>
              <a:lumOff val="40000"/>
            </a:schemeClr>
          </a:solidFill>
        </p:spPr>
        <p:txBody>
          <a:bodyPr>
            <a:normAutofit/>
          </a:bodyPr>
          <a:lstStyle/>
          <a:p>
            <a:r>
              <a:rPr lang="es-MX" sz="2000" b="1" dirty="0">
                <a:latin typeface="Arial" panose="020B0604020202020204" pitchFamily="34" charset="0"/>
                <a:cs typeface="Arial" panose="020B0604020202020204" pitchFamily="34" charset="0"/>
              </a:rPr>
              <a:t>5.3</a:t>
            </a:r>
            <a:r>
              <a:rPr lang="es-MX" sz="2000" dirty="0">
                <a:latin typeface="Arial" panose="020B0604020202020204" pitchFamily="34" charset="0"/>
                <a:cs typeface="Arial" panose="020B0604020202020204" pitchFamily="34" charset="0"/>
              </a:rPr>
              <a:t> El cálculo actuarial de las reservas de fianzas debe considerar hipótesis de todas las obligaciones y contingencias concretas y de otros factores inherentes a la futura cartera de pólizas, que puedan afectar significativamente el valor estimado de los flujos de efectivo futuros.  </a:t>
            </a:r>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b="1" dirty="0">
                <a:latin typeface="Arial" panose="020B0604020202020204" pitchFamily="34" charset="0"/>
                <a:cs typeface="Arial" panose="020B0604020202020204" pitchFamily="34" charset="0"/>
              </a:rPr>
              <a:t>5.4</a:t>
            </a:r>
            <a:r>
              <a:rPr lang="es-MX" sz="2000" dirty="0">
                <a:latin typeface="Arial" panose="020B0604020202020204" pitchFamily="34" charset="0"/>
                <a:cs typeface="Arial" panose="020B0604020202020204" pitchFamily="34" charset="0"/>
              </a:rPr>
              <a:t> La determinación de las reservas de fianzas debe sustentarse en bases actuariales y en la aplicación de procedimientos técnicos y estadísticos generalmente aceptados en el medio actuarial; sin embargo, el actuario siempre podrá aplicar su criterio, conocimiento y experiencia para ajustar o adecuar dichos procedimientos sobre bases razonables.  </a:t>
            </a:r>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b="1" dirty="0">
                <a:latin typeface="Arial" panose="020B0604020202020204" pitchFamily="34" charset="0"/>
                <a:cs typeface="Arial" panose="020B0604020202020204" pitchFamily="34" charset="0"/>
              </a:rPr>
              <a:t>5.5</a:t>
            </a:r>
            <a:r>
              <a:rPr lang="es-MX" sz="2000" dirty="0">
                <a:latin typeface="Arial" panose="020B0604020202020204" pitchFamily="34" charset="0"/>
                <a:cs typeface="Arial" panose="020B0604020202020204" pitchFamily="34" charset="0"/>
              </a:rPr>
              <a:t> La valuación de las reservas técnicas debe basarse en información homogénea, suficiente y confiable.</a:t>
            </a:r>
          </a:p>
          <a:p>
            <a:endParaRPr lang="es-MX" dirty="0"/>
          </a:p>
          <a:p>
            <a:endParaRPr lang="es-MX" dirty="0"/>
          </a:p>
        </p:txBody>
      </p:sp>
      <p:sp>
        <p:nvSpPr>
          <p:cNvPr id="2" name="Marcador de número de diapositiva 1"/>
          <p:cNvSpPr>
            <a:spLocks noGrp="1"/>
          </p:cNvSpPr>
          <p:nvPr>
            <p:ph type="sldNum" sz="quarter" idx="12"/>
          </p:nvPr>
        </p:nvSpPr>
        <p:spPr/>
        <p:txBody>
          <a:bodyPr/>
          <a:lstStyle/>
          <a:p>
            <a:fld id="{C633FE4C-B262-4131-A7C9-F3AD1CF70585}" type="slidenum">
              <a:rPr lang="es-MX" smtClean="0"/>
              <a:pPr/>
              <a:t>43</a:t>
            </a:fld>
            <a:endParaRPr lang="es-MX"/>
          </a:p>
        </p:txBody>
      </p:sp>
    </p:spTree>
    <p:extLst>
      <p:ext uri="{BB962C8B-B14F-4D97-AF65-F5344CB8AC3E}">
        <p14:creationId xmlns:p14="http://schemas.microsoft.com/office/powerpoint/2010/main" val="40599827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1357" y="1412776"/>
            <a:ext cx="10123714" cy="5016758"/>
          </a:xfrm>
          <a:prstGeom prst="rect">
            <a:avLst/>
          </a:prstGeom>
          <a:solidFill>
            <a:schemeClr val="accent1">
              <a:lumMod val="40000"/>
              <a:lumOff val="60000"/>
            </a:schemeClr>
          </a:solidFill>
        </p:spPr>
        <p:txBody>
          <a:bodyPr wrap="square">
            <a:spAutoFit/>
          </a:bodyPr>
          <a:lstStyle/>
          <a:p>
            <a:pPr algn="just"/>
            <a:r>
              <a:rPr lang="es-MX" sz="2000" dirty="0" smtClean="0">
                <a:solidFill>
                  <a:srgbClr val="000000"/>
                </a:solidFill>
                <a:latin typeface="Arial" panose="020B0604020202020204" pitchFamily="34" charset="0"/>
              </a:rPr>
              <a:t>Las </a:t>
            </a:r>
            <a:r>
              <a:rPr lang="es-MX" sz="2000" dirty="0">
                <a:solidFill>
                  <a:srgbClr val="000000"/>
                </a:solidFill>
                <a:latin typeface="Arial" panose="020B0604020202020204" pitchFamily="34" charset="0"/>
              </a:rPr>
              <a:t>técnicas actuariales reúnen una serie de procedimientos matemáticos orientados principalmente a la medición y evaluación de riesgos relacionados con fenómenos de carácter contingente. </a:t>
            </a:r>
            <a:endParaRPr lang="es-MX" sz="2000" dirty="0" smtClean="0">
              <a:solidFill>
                <a:srgbClr val="000000"/>
              </a:solidFill>
              <a:latin typeface="Arial" panose="020B0604020202020204" pitchFamily="34" charset="0"/>
            </a:endParaRPr>
          </a:p>
          <a:p>
            <a:pPr algn="just"/>
            <a:endParaRPr lang="es-MX" sz="2000" dirty="0">
              <a:solidFill>
                <a:srgbClr val="000000"/>
              </a:solidFill>
              <a:latin typeface="Arial" panose="020B0604020202020204" pitchFamily="34" charset="0"/>
            </a:endParaRPr>
          </a:p>
          <a:p>
            <a:pPr algn="just"/>
            <a:r>
              <a:rPr lang="es-MX" sz="2000" dirty="0">
                <a:solidFill>
                  <a:srgbClr val="000000"/>
                </a:solidFill>
                <a:latin typeface="Arial" panose="020B0604020202020204" pitchFamily="34" charset="0"/>
              </a:rPr>
              <a:t>En el desarrollo histórico de las ciencias actuariales se han ido construyendo procedimientos que han sido rigurosamente fundamentados y probados. Este es uno de los aspectos fundamentales que justifican la existencia de </a:t>
            </a:r>
            <a:r>
              <a:rPr lang="es-MX" sz="2000" b="1" dirty="0">
                <a:solidFill>
                  <a:srgbClr val="000000"/>
                </a:solidFill>
                <a:latin typeface="Arial" panose="020B0604020202020204" pitchFamily="34" charset="0"/>
              </a:rPr>
              <a:t>“Estándares de Practica Actuarial”,</a:t>
            </a:r>
            <a:r>
              <a:rPr lang="es-MX" sz="2000" dirty="0">
                <a:solidFill>
                  <a:srgbClr val="000000"/>
                </a:solidFill>
                <a:latin typeface="Arial" panose="020B0604020202020204" pitchFamily="34" charset="0"/>
              </a:rPr>
              <a:t> constituidos por una serie de principios y recomendaciones que el actuario debe respetar en la práctica profesional. </a:t>
            </a:r>
            <a:endParaRPr lang="es-MX" sz="2000" dirty="0" smtClean="0">
              <a:solidFill>
                <a:srgbClr val="000000"/>
              </a:solidFill>
              <a:latin typeface="Arial" panose="020B0604020202020204" pitchFamily="34" charset="0"/>
            </a:endParaRPr>
          </a:p>
          <a:p>
            <a:pPr algn="just"/>
            <a:endParaRPr lang="es-MX" sz="2000" dirty="0">
              <a:solidFill>
                <a:srgbClr val="000000"/>
              </a:solidFill>
              <a:latin typeface="Arial" panose="020B0604020202020204" pitchFamily="34" charset="0"/>
            </a:endParaRPr>
          </a:p>
          <a:p>
            <a:pPr algn="just"/>
            <a:r>
              <a:rPr lang="es-MX" sz="2000" dirty="0" smtClean="0">
                <a:solidFill>
                  <a:srgbClr val="000000"/>
                </a:solidFill>
                <a:latin typeface="Arial" panose="020B0604020202020204" pitchFamily="34" charset="0"/>
              </a:rPr>
              <a:t>El </a:t>
            </a:r>
            <a:r>
              <a:rPr lang="es-MX" sz="2000" dirty="0">
                <a:solidFill>
                  <a:srgbClr val="000000"/>
                </a:solidFill>
                <a:latin typeface="Arial" panose="020B0604020202020204" pitchFamily="34" charset="0"/>
              </a:rPr>
              <a:t>aspecto más importante del estándar es el procedimiento de cálculo de la prima neta o prima de riesgo. </a:t>
            </a:r>
          </a:p>
          <a:p>
            <a:pPr algn="just"/>
            <a:endParaRPr lang="es-MX" sz="2000" dirty="0">
              <a:solidFill>
                <a:srgbClr val="000000"/>
              </a:solidFill>
              <a:latin typeface="Arial" panose="020B0604020202020204" pitchFamily="34" charset="0"/>
            </a:endParaRPr>
          </a:p>
          <a:p>
            <a:pPr algn="just"/>
            <a:r>
              <a:rPr lang="es-MX" sz="2000" dirty="0" smtClean="0">
                <a:solidFill>
                  <a:srgbClr val="000000"/>
                </a:solidFill>
                <a:latin typeface="Arial" panose="020B0604020202020204" pitchFamily="34" charset="0"/>
              </a:rPr>
              <a:t>El </a:t>
            </a:r>
            <a:r>
              <a:rPr lang="es-MX" sz="2000" dirty="0">
                <a:solidFill>
                  <a:srgbClr val="000000"/>
                </a:solidFill>
                <a:latin typeface="Arial" panose="020B0604020202020204" pitchFamily="34" charset="0"/>
              </a:rPr>
              <a:t>estándar ha sido elaborado atendiendo los aspectos contemplados en el marco legal aplicable en materia de fianzas, por lo que su aplicación no implicaría conflicto con las normas que el actuario debe aplicar en materia de cálculo de primas. </a:t>
            </a:r>
            <a:endParaRPr lang="es-MX" sz="2000" dirty="0">
              <a:solidFill>
                <a:srgbClr val="000000"/>
              </a:solidFill>
              <a:latin typeface="Arial" pitchFamily="34" charset="0"/>
              <a:ea typeface="Calibri" panose="020F0502020204030204" pitchFamily="34" charset="0"/>
              <a:cs typeface="Arial" pitchFamily="34" charset="0"/>
            </a:endParaRPr>
          </a:p>
        </p:txBody>
      </p:sp>
      <p:sp>
        <p:nvSpPr>
          <p:cNvPr id="3" name="1 Título"/>
          <p:cNvSpPr txBox="1">
            <a:spLocks/>
          </p:cNvSpPr>
          <p:nvPr/>
        </p:nvSpPr>
        <p:spPr>
          <a:xfrm>
            <a:off x="2639616" y="692696"/>
            <a:ext cx="7056784" cy="629816"/>
          </a:xfrm>
          <a:prstGeom prst="rect">
            <a:avLst/>
          </a:prstGeom>
          <a:solidFill>
            <a:schemeClr val="accent2">
              <a:lumMod val="40000"/>
              <a:lumOff val="60000"/>
            </a:schemeClr>
          </a:solidFill>
        </p:spPr>
        <p:txBody>
          <a:bodyPr>
            <a:normAutofit fontScale="90000" lnSpcReduction="10000"/>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s-MX"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Conclusiones</a:t>
            </a: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44</a:t>
            </a:fld>
            <a:endParaRPr lang="es-MX"/>
          </a:p>
        </p:txBody>
      </p:sp>
    </p:spTree>
    <p:extLst>
      <p:ext uri="{BB962C8B-B14F-4D97-AF65-F5344CB8AC3E}">
        <p14:creationId xmlns:p14="http://schemas.microsoft.com/office/powerpoint/2010/main" val="155470002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l="10785" r="23817" b="18127"/>
          <a:stretch>
            <a:fillRect/>
          </a:stretch>
        </p:blipFill>
        <p:spPr bwMode="auto">
          <a:xfrm>
            <a:off x="8112126" y="4284664"/>
            <a:ext cx="1800225" cy="240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45</a:t>
            </a:fld>
            <a:endParaRPr lang="es-MX"/>
          </a:p>
        </p:txBody>
      </p:sp>
      <p:sp>
        <p:nvSpPr>
          <p:cNvPr id="35843" name="Rectangle 3"/>
          <p:cNvSpPr>
            <a:spLocks noGrp="1" noChangeArrowheads="1"/>
          </p:cNvSpPr>
          <p:nvPr>
            <p:ph idx="4294967295"/>
          </p:nvPr>
        </p:nvSpPr>
        <p:spPr>
          <a:xfrm>
            <a:off x="1557867" y="1341438"/>
            <a:ext cx="9152466" cy="5111750"/>
          </a:xfrm>
          <a:gradFill rotWithShape="1">
            <a:gsLst>
              <a:gs pos="0">
                <a:srgbClr val="767676"/>
              </a:gs>
              <a:gs pos="100000">
                <a:srgbClr val="FFFFFF">
                  <a:alpha val="42998"/>
                </a:srgbClr>
              </a:gs>
            </a:gsLst>
            <a:path path="shape">
              <a:fillToRect l="50000" t="50000" r="50000" b="50000"/>
            </a:path>
          </a:gradFill>
          <a:ln>
            <a:miter lim="800000"/>
            <a:headEnd/>
            <a:tailEnd/>
          </a:ln>
        </p:spPr>
        <p:txBody>
          <a:bodyPr rtlCol="0">
            <a:normAutofit/>
          </a:bodyPr>
          <a:lstStyle/>
          <a:p>
            <a:pPr marL="274320" indent="-274320" algn="ctr">
              <a:lnSpc>
                <a:spcPct val="80000"/>
              </a:lnSpc>
              <a:buNone/>
              <a:defRPr/>
            </a:pPr>
            <a:r>
              <a:rPr lang="es-ES" sz="1600" dirty="0"/>
              <a:t>	</a:t>
            </a:r>
          </a:p>
          <a:p>
            <a:pPr marL="274320" indent="-274320" algn="just">
              <a:buFont typeface="Arial" pitchFamily="34" charset="0"/>
              <a:buChar char="•"/>
              <a:defRPr/>
            </a:pPr>
            <a:r>
              <a:rPr lang="es-MX" sz="1800" dirty="0">
                <a:solidFill>
                  <a:schemeClr val="accent2">
                    <a:lumMod val="75000"/>
                  </a:schemeClr>
                </a:solidFill>
                <a:latin typeface="Arial" panose="020B0604020202020204" pitchFamily="34" charset="0"/>
                <a:cs typeface="Arial" panose="020B0604020202020204" pitchFamily="34" charset="0"/>
              </a:rPr>
              <a:t>Aguilar, P. (2007) Fundamentos actuariales de primas y reservas de fianzas. Fundación Mapfre. España.</a:t>
            </a:r>
          </a:p>
          <a:p>
            <a:pPr marL="274320" indent="-274320" algn="just">
              <a:buFont typeface="Arial" pitchFamily="34" charset="0"/>
              <a:buChar char="•"/>
              <a:defRPr/>
            </a:pPr>
            <a:r>
              <a:rPr lang="es-ES" sz="1800" dirty="0">
                <a:solidFill>
                  <a:schemeClr val="accent2">
                    <a:lumMod val="75000"/>
                  </a:schemeClr>
                </a:solidFill>
                <a:latin typeface="Arial" panose="020B0604020202020204" pitchFamily="34" charset="0"/>
                <a:cs typeface="Arial" panose="020B0604020202020204" pitchFamily="34" charset="0"/>
              </a:rPr>
              <a:t>Colas, A. (2007) Efectos Del Contrato De Fianza: Relaciones Entre Acreedor, Deudor Principal Y Fiador. Editorial Aranzadi, S.A.</a:t>
            </a:r>
            <a:endParaRPr lang="es-MX" sz="1800" dirty="0">
              <a:solidFill>
                <a:schemeClr val="accent2">
                  <a:lumMod val="75000"/>
                </a:schemeClr>
              </a:solidFill>
              <a:latin typeface="Arial" panose="020B0604020202020204" pitchFamily="34" charset="0"/>
              <a:cs typeface="Arial" panose="020B0604020202020204" pitchFamily="34" charset="0"/>
            </a:endParaRPr>
          </a:p>
          <a:p>
            <a:pPr marL="274320" indent="-274320" algn="just">
              <a:defRPr/>
            </a:pPr>
            <a:r>
              <a:rPr lang="es-MX" sz="1800" dirty="0">
                <a:solidFill>
                  <a:schemeClr val="accent2">
                    <a:lumMod val="75000"/>
                  </a:schemeClr>
                </a:solidFill>
                <a:latin typeface="Arial" panose="020B0604020202020204" pitchFamily="34" charset="0"/>
                <a:cs typeface="Arial" panose="020B0604020202020204" pitchFamily="34" charset="0"/>
              </a:rPr>
              <a:t>Estándares de Práctica Actuarial . Fundamentos Actuariales para el cálculo de reservas técnicas de fianzas. http://www.conac.org.mx/estandares/6.pdf</a:t>
            </a:r>
          </a:p>
          <a:p>
            <a:pPr marL="274320" indent="-274320" algn="just">
              <a:buFont typeface="Arial" pitchFamily="34" charset="0"/>
              <a:buChar char="•"/>
              <a:defRPr/>
            </a:pPr>
            <a:r>
              <a:rPr lang="es-MX" sz="1800" dirty="0">
                <a:solidFill>
                  <a:schemeClr val="accent2">
                    <a:lumMod val="75000"/>
                  </a:schemeClr>
                </a:solidFill>
                <a:latin typeface="Arial" panose="020B0604020202020204" pitchFamily="34" charset="0"/>
                <a:cs typeface="Arial" panose="020B0604020202020204" pitchFamily="34" charset="0"/>
              </a:rPr>
              <a:t>Ley Federal de Instituciones de Fianzas.</a:t>
            </a:r>
          </a:p>
          <a:p>
            <a:pPr marL="274320" indent="-274320" algn="just">
              <a:buFont typeface="Arial" pitchFamily="34" charset="0"/>
              <a:buChar char="•"/>
              <a:defRPr/>
            </a:pPr>
            <a:r>
              <a:rPr lang="es-MX" sz="1800" dirty="0">
                <a:solidFill>
                  <a:schemeClr val="accent2">
                    <a:lumMod val="75000"/>
                  </a:schemeClr>
                </a:solidFill>
                <a:latin typeface="Arial" panose="020B0604020202020204" pitchFamily="34" charset="0"/>
                <a:cs typeface="Arial" panose="020B0604020202020204" pitchFamily="34" charset="0"/>
              </a:rPr>
              <a:t>Manchado, J. (2001) Convenio concursal y fianza. Librería Tirant lo Blanch. España. </a:t>
            </a:r>
          </a:p>
          <a:p>
            <a:pPr marL="274320" indent="-274320" algn="just">
              <a:buFont typeface="Arial" pitchFamily="34" charset="0"/>
              <a:buChar char="•"/>
              <a:defRPr/>
            </a:pPr>
            <a:r>
              <a:rPr lang="es-ES" sz="1800" dirty="0">
                <a:solidFill>
                  <a:schemeClr val="accent2">
                    <a:lumMod val="75000"/>
                  </a:schemeClr>
                </a:solidFill>
                <a:latin typeface="Arial" panose="020B0604020202020204" pitchFamily="34" charset="0"/>
                <a:cs typeface="Arial" panose="020B0604020202020204" pitchFamily="34" charset="0"/>
              </a:rPr>
              <a:t>Ruiz, L. (2007) El Contrato de Seguro. Editorial Porrúa. México. </a:t>
            </a:r>
            <a:endParaRPr lang="es-MX" sz="1800" dirty="0">
              <a:solidFill>
                <a:schemeClr val="accent2">
                  <a:lumMod val="75000"/>
                </a:schemeClr>
              </a:solidFill>
              <a:latin typeface="Arial" panose="020B0604020202020204" pitchFamily="34" charset="0"/>
              <a:cs typeface="Arial" panose="020B0604020202020204" pitchFamily="34" charset="0"/>
            </a:endParaRPr>
          </a:p>
          <a:p>
            <a:pPr marL="274320" indent="-274320" algn="just">
              <a:buFont typeface="Arial" pitchFamily="34" charset="0"/>
              <a:buChar char="•"/>
              <a:defRPr/>
            </a:pPr>
            <a:r>
              <a:rPr lang="es-ES" sz="1800" dirty="0">
                <a:solidFill>
                  <a:schemeClr val="accent2">
                    <a:lumMod val="75000"/>
                  </a:schemeClr>
                </a:solidFill>
                <a:latin typeface="Arial" panose="020B0604020202020204" pitchFamily="34" charset="0"/>
                <a:cs typeface="Arial" panose="020B0604020202020204" pitchFamily="34" charset="0"/>
              </a:rPr>
              <a:t>San Juan Colunga, F. (1911) Tratado sobre fianzas. Librería de E. Miranda. España.</a:t>
            </a:r>
          </a:p>
          <a:p>
            <a:pPr marL="274320" indent="-274320" algn="just">
              <a:defRPr/>
            </a:pPr>
            <a:r>
              <a:rPr lang="es-ES" sz="1800" dirty="0">
                <a:solidFill>
                  <a:schemeClr val="accent2">
                    <a:lumMod val="75000"/>
                  </a:schemeClr>
                </a:solidFill>
                <a:latin typeface="Arial" panose="020B0604020202020204" pitchFamily="34" charset="0"/>
                <a:cs typeface="Arial" panose="020B0604020202020204" pitchFamily="34" charset="0"/>
              </a:rPr>
              <a:t>Secretaría de Hacienda y Crédito Público. http://www.shcp.gob.mx/LASHCP/MarcoJuridico/documentosDOF/archivos_shcp_dof/circulares/c_f6_6_4.pdf</a:t>
            </a:r>
          </a:p>
          <a:p>
            <a:pPr marL="274320" indent="-274320" algn="just">
              <a:buFont typeface="Arial" pitchFamily="34" charset="0"/>
              <a:buChar char="•"/>
              <a:defRPr/>
            </a:pPr>
            <a:r>
              <a:rPr lang="es-MX" sz="1800" dirty="0">
                <a:solidFill>
                  <a:schemeClr val="accent2">
                    <a:lumMod val="75000"/>
                  </a:schemeClr>
                </a:solidFill>
                <a:latin typeface="Arial" panose="020B0604020202020204" pitchFamily="34" charset="0"/>
                <a:cs typeface="Arial" panose="020B0604020202020204" pitchFamily="34" charset="0"/>
              </a:rPr>
              <a:t>Torres, H. (2007)  Elementos Fundamentales de Derecho Bancario. Mc Graw Hill. </a:t>
            </a:r>
          </a:p>
          <a:p>
            <a:pPr marL="274320" indent="-274320" algn="just">
              <a:defRPr/>
            </a:pPr>
            <a:r>
              <a:rPr lang="es-MX" sz="1800" dirty="0">
                <a:solidFill>
                  <a:schemeClr val="accent2">
                    <a:lumMod val="75000"/>
                  </a:schemeClr>
                </a:solidFill>
                <a:latin typeface="Arial" panose="020B0604020202020204" pitchFamily="34" charset="0"/>
                <a:cs typeface="Arial" panose="020B0604020202020204" pitchFamily="34" charset="0"/>
              </a:rPr>
              <a:t>UNAM. http://www.redmat.unam.mx/foro/volumenes/vol020/actuariales.pdf</a:t>
            </a:r>
          </a:p>
          <a:p>
            <a:pPr marL="274320" indent="-274320" algn="just">
              <a:buFont typeface="Arial" pitchFamily="34" charset="0"/>
              <a:buChar char="•"/>
              <a:defRPr/>
            </a:pPr>
            <a:endParaRPr lang="es-MX" sz="1800" dirty="0">
              <a:solidFill>
                <a:schemeClr val="accent2">
                  <a:lumMod val="75000"/>
                </a:schemeClr>
              </a:solidFill>
              <a:latin typeface="Arial" panose="020B0604020202020204" pitchFamily="34" charset="0"/>
              <a:cs typeface="Arial" panose="020B0604020202020204" pitchFamily="34" charset="0"/>
            </a:endParaRPr>
          </a:p>
          <a:p>
            <a:pPr marL="274320" indent="-274320" algn="just">
              <a:lnSpc>
                <a:spcPct val="80000"/>
              </a:lnSpc>
              <a:buFont typeface="Arial" pitchFamily="34" charset="0"/>
              <a:buChar char="•"/>
              <a:defRPr/>
            </a:pPr>
            <a:endParaRPr lang="es-MX" sz="2600" dirty="0"/>
          </a:p>
        </p:txBody>
      </p:sp>
      <p:sp>
        <p:nvSpPr>
          <p:cNvPr id="2" name="1 CuadroTexto"/>
          <p:cNvSpPr txBox="1"/>
          <p:nvPr/>
        </p:nvSpPr>
        <p:spPr>
          <a:xfrm>
            <a:off x="4079777" y="683986"/>
            <a:ext cx="3816423" cy="584775"/>
          </a:xfrm>
          <a:prstGeom prst="rect">
            <a:avLst/>
          </a:prstGeom>
          <a:solidFill>
            <a:schemeClr val="tx2">
              <a:lumMod val="75000"/>
            </a:schemeClr>
          </a:solidFill>
          <a:ln w="28575">
            <a:solidFill>
              <a:schemeClr val="accent1">
                <a:lumMod val="75000"/>
              </a:schemeClr>
            </a:solidFill>
          </a:ln>
        </p:spPr>
        <p:txBody>
          <a:bodyPr wrap="square" rtlCol="0">
            <a:spAutoFit/>
          </a:bodyPr>
          <a:lstStyle/>
          <a:p>
            <a:pPr algn="ctr"/>
            <a:r>
              <a:rPr lang="es-MX" sz="3200" dirty="0">
                <a:solidFill>
                  <a:schemeClr val="bg1"/>
                </a:solidFill>
              </a:rPr>
              <a:t>Referencias</a:t>
            </a:r>
            <a:endParaRPr lang="es-MX" dirty="0">
              <a:solidFill>
                <a:schemeClr val="bg1"/>
              </a:solidFill>
            </a:endParaRPr>
          </a:p>
        </p:txBody>
      </p:sp>
    </p:spTree>
    <p:extLst>
      <p:ext uri="{BB962C8B-B14F-4D97-AF65-F5344CB8AC3E}">
        <p14:creationId xmlns:p14="http://schemas.microsoft.com/office/powerpoint/2010/main" val="181091120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99870" y="1288139"/>
            <a:ext cx="3654139" cy="1117310"/>
          </a:xfrm>
          <a:solidFill>
            <a:schemeClr val="accent1">
              <a:lumMod val="40000"/>
              <a:lumOff val="60000"/>
            </a:schemeClr>
          </a:solidFill>
        </p:spPr>
        <p:txBody>
          <a:bodyPr>
            <a:normAutofit/>
          </a:bodyPr>
          <a:lstStyle/>
          <a:p>
            <a:pPr algn="r"/>
            <a:r>
              <a:rPr lang="es-MX" sz="6000" b="1" dirty="0">
                <a:effectLst>
                  <a:outerShdw blurRad="38100" dist="38100" dir="2700000" algn="tl">
                    <a:srgbClr val="000000">
                      <a:alpha val="43137"/>
                    </a:srgbClr>
                  </a:outerShdw>
                </a:effectLst>
              </a:rPr>
              <a:t>Gracias.</a:t>
            </a:r>
          </a:p>
        </p:txBody>
      </p:sp>
      <p:sp>
        <p:nvSpPr>
          <p:cNvPr id="4" name="3 Marcador de número de diapositiva"/>
          <p:cNvSpPr>
            <a:spLocks noGrp="1"/>
          </p:cNvSpPr>
          <p:nvPr>
            <p:ph type="sldNum" sz="quarter" idx="12"/>
          </p:nvPr>
        </p:nvSpPr>
        <p:spPr/>
        <p:txBody>
          <a:bodyPr/>
          <a:lstStyle/>
          <a:p>
            <a:fld id="{C633FE4C-B262-4131-A7C9-F3AD1CF70585}" type="slidenum">
              <a:rPr lang="es-MX" smtClean="0"/>
              <a:t>46</a:t>
            </a:fld>
            <a:endParaRPr lang="es-MX"/>
          </a:p>
        </p:txBody>
      </p:sp>
      <p:pic>
        <p:nvPicPr>
          <p:cNvPr id="2" name="Imagen 1"/>
          <p:cNvPicPr>
            <a:picLocks noChangeAspect="1"/>
          </p:cNvPicPr>
          <p:nvPr/>
        </p:nvPicPr>
        <p:blipFill>
          <a:blip r:embed="rId2"/>
          <a:stretch>
            <a:fillRect/>
          </a:stretch>
        </p:blipFill>
        <p:spPr>
          <a:xfrm>
            <a:off x="1745458" y="496570"/>
            <a:ext cx="3231160" cy="2932430"/>
          </a:xfrm>
          <a:prstGeom prst="rect">
            <a:avLst/>
          </a:prstGeom>
        </p:spPr>
      </p:pic>
      <p:pic>
        <p:nvPicPr>
          <p:cNvPr id="5" name="Imagen 4"/>
          <p:cNvPicPr>
            <a:picLocks noChangeAspect="1"/>
          </p:cNvPicPr>
          <p:nvPr/>
        </p:nvPicPr>
        <p:blipFill>
          <a:blip r:embed="rId3"/>
          <a:stretch>
            <a:fillRect/>
          </a:stretch>
        </p:blipFill>
        <p:spPr>
          <a:xfrm>
            <a:off x="7545298" y="3718513"/>
            <a:ext cx="3308711" cy="3004192"/>
          </a:xfrm>
          <a:prstGeom prst="rect">
            <a:avLst/>
          </a:prstGeom>
        </p:spPr>
      </p:pic>
    </p:spTree>
    <p:extLst>
      <p:ext uri="{BB962C8B-B14F-4D97-AF65-F5344CB8AC3E}">
        <p14:creationId xmlns:p14="http://schemas.microsoft.com/office/powerpoint/2010/main" val="3350103103"/>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692135" y="297868"/>
            <a:ext cx="720080"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62897" y="1017948"/>
            <a:ext cx="8649730" cy="2893100"/>
          </a:xfrm>
          <a:prstGeom prst="rect">
            <a:avLst/>
          </a:prstGeom>
          <a:solidFill>
            <a:schemeClr val="accent1">
              <a:lumMod val="20000"/>
              <a:lumOff val="80000"/>
            </a:schemeClr>
          </a:solidFill>
          <a:ln>
            <a:solidFill>
              <a:schemeClr val="accent2"/>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rPr>
              <a:t>GUIÓN EXPLICATIVO.</a:t>
            </a:r>
          </a:p>
          <a:p>
            <a:pPr fontAlgn="base">
              <a:spcBef>
                <a:spcPct val="0"/>
              </a:spcBef>
              <a:spcAft>
                <a:spcPct val="0"/>
              </a:spcAft>
            </a:pPr>
            <a:endPar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endParaRPr>
          </a:p>
          <a:p>
            <a:pPr algn="just" fontAlgn="base">
              <a:spcBef>
                <a:spcPct val="0"/>
              </a:spcBef>
              <a:spcAft>
                <a:spcPct val="0"/>
              </a:spcAft>
            </a:pPr>
            <a:r>
              <a:rPr lang="es-MX" sz="24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rPr>
              <a:t>Propósito de la Unidad de Aprendizaje.</a:t>
            </a:r>
            <a:endParaRPr lang="es-MX" sz="1600" b="1" dirty="0">
              <a:ln>
                <a:solidFill>
                  <a:prstClr val="black">
                    <a:lumMod val="65000"/>
                    <a:lumOff val="35000"/>
                  </a:prstClr>
                </a:solidFill>
              </a:ln>
              <a:solidFill>
                <a:srgbClr val="9F2936">
                  <a:lumMod val="75000"/>
                </a:srgbClr>
              </a:solidFill>
              <a:latin typeface="Arial" pitchFamily="34" charset="0"/>
              <a:ea typeface="Times New Roman" pitchFamily="18" charset="0"/>
              <a:cs typeface="Arial" pitchFamily="34" charset="0"/>
            </a:endParaRPr>
          </a:p>
          <a:p>
            <a:pPr algn="just" fontAlgn="base">
              <a:spcBef>
                <a:spcPct val="0"/>
              </a:spcBef>
              <a:spcAft>
                <a:spcPct val="0"/>
              </a:spcAft>
            </a:pPr>
            <a:r>
              <a:rPr lang="es-MX" sz="1000" b="1" dirty="0">
                <a:solidFill>
                  <a:srgbClr val="F07F09">
                    <a:lumMod val="50000"/>
                  </a:srgbClr>
                </a:solidFill>
                <a:latin typeface="Arial" pitchFamily="34" charset="0"/>
                <a:ea typeface="Times New Roman" pitchFamily="18" charset="0"/>
                <a:cs typeface="Arial" pitchFamily="34" charset="0"/>
              </a:rPr>
              <a:t>.</a:t>
            </a:r>
            <a:r>
              <a:rPr lang="es-MX" sz="2400" b="1" dirty="0">
                <a:solidFill>
                  <a:srgbClr val="F07F09">
                    <a:lumMod val="50000"/>
                  </a:srgbClr>
                </a:solidFill>
                <a:latin typeface="Arial" pitchFamily="34" charset="0"/>
                <a:ea typeface="Times New Roman" pitchFamily="18" charset="0"/>
                <a:cs typeface="Arial" pitchFamily="34" charset="0"/>
              </a:rPr>
              <a:t/>
            </a:r>
            <a:br>
              <a:rPr lang="es-MX" sz="2400" b="1" dirty="0">
                <a:solidFill>
                  <a:srgbClr val="F07F09">
                    <a:lumMod val="50000"/>
                  </a:srgbClr>
                </a:solidFill>
                <a:latin typeface="Arial" pitchFamily="34" charset="0"/>
                <a:ea typeface="Times New Roman" pitchFamily="18" charset="0"/>
                <a:cs typeface="Arial" pitchFamily="34" charset="0"/>
              </a:rPr>
            </a:br>
            <a:r>
              <a:rPr lang="es-MX" sz="2000" dirty="0">
                <a:solidFill>
                  <a:prstClr val="black"/>
                </a:solidFill>
                <a:latin typeface="Arial" pitchFamily="34" charset="0"/>
                <a:cs typeface="Arial" pitchFamily="34" charset="0"/>
              </a:rPr>
              <a:t>Analizar  las operaciones fundamentales de las compañías afianzadoras, identificando su actividad financiera, desempeño, aspectos técnicos operacionales, así como sus efectos en la economía; con la finalidad de que el estudiante sea capaz de  valorar los principios financieros que rigen el sistema de fianzas en nuestro país.</a:t>
            </a:r>
          </a:p>
        </p:txBody>
      </p:sp>
      <p:sp>
        <p:nvSpPr>
          <p:cNvPr id="7" name="6 Rectángulo"/>
          <p:cNvSpPr/>
          <p:nvPr/>
        </p:nvSpPr>
        <p:spPr>
          <a:xfrm>
            <a:off x="1762897" y="4005065"/>
            <a:ext cx="6227806" cy="2095789"/>
          </a:xfrm>
          <a:prstGeom prst="rect">
            <a:avLst/>
          </a:prstGeom>
          <a:gradFill flip="none" rotWithShape="1">
            <a:gsLst>
              <a:gs pos="0">
                <a:schemeClr val="tx2">
                  <a:lumMod val="75000"/>
                  <a:lumOff val="25000"/>
                  <a:shade val="30000"/>
                  <a:satMod val="115000"/>
                </a:schemeClr>
              </a:gs>
              <a:gs pos="50000">
                <a:schemeClr val="tx2">
                  <a:lumMod val="75000"/>
                  <a:lumOff val="25000"/>
                  <a:shade val="67500"/>
                  <a:satMod val="115000"/>
                </a:schemeClr>
              </a:gs>
              <a:gs pos="100000">
                <a:schemeClr val="tx2">
                  <a:lumMod val="75000"/>
                  <a:lumOff val="25000"/>
                  <a:shade val="100000"/>
                  <a:satMod val="115000"/>
                </a:schemeClr>
              </a:gs>
            </a:gsLst>
            <a:lin ang="13500000" scaled="1"/>
            <a:tileRect/>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MX" sz="2000" dirty="0">
                <a:solidFill>
                  <a:prstClr val="white"/>
                </a:solidFill>
                <a:latin typeface="Arial" pitchFamily="34" charset="0"/>
                <a:cs typeface="Arial" pitchFamily="34" charset="0"/>
              </a:rPr>
              <a:t>Este propósito hace referencia a la Unidad de Aprendizaje de </a:t>
            </a:r>
            <a:r>
              <a:rPr lang="es-MX" sz="2000" b="1" dirty="0">
                <a:solidFill>
                  <a:prstClr val="white"/>
                </a:solidFill>
                <a:latin typeface="Arial" pitchFamily="34" charset="0"/>
                <a:cs typeface="Arial" pitchFamily="34" charset="0"/>
              </a:rPr>
              <a:t>“Fianzas” </a:t>
            </a:r>
            <a:r>
              <a:rPr lang="es-MX" sz="2000" dirty="0">
                <a:solidFill>
                  <a:prstClr val="white"/>
                </a:solidFill>
                <a:latin typeface="Arial" pitchFamily="34" charset="0"/>
                <a:cs typeface="Arial" pitchFamily="34" charset="0"/>
              </a:rPr>
              <a:t>que se oferta en la licenciatura de Actuaría, dentro del núcleo de formación integral, con carácter optativo y un valor de 6 créditos. </a:t>
            </a:r>
          </a:p>
        </p:txBody>
      </p:sp>
      <p:sp>
        <p:nvSpPr>
          <p:cNvPr id="9" name="8 Marcador de número de diapositiva"/>
          <p:cNvSpPr>
            <a:spLocks noGrp="1"/>
          </p:cNvSpPr>
          <p:nvPr>
            <p:ph type="sldNum" sz="quarter" idx="12"/>
          </p:nvPr>
        </p:nvSpPr>
        <p:spPr>
          <a:ln>
            <a:solidFill>
              <a:schemeClr val="accent2"/>
            </a:solidFill>
          </a:ln>
        </p:spPr>
        <p:txBody>
          <a:bodyPr/>
          <a:lstStyle/>
          <a:p>
            <a:fld id="{6D3F354B-F5C5-4EF2-87BA-04594DF4B743}" type="slidenum">
              <a:rPr lang="es-MX" smtClean="0"/>
              <a:pPr/>
              <a:t>5</a:t>
            </a:fld>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132" y="4149081"/>
            <a:ext cx="2260171" cy="169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9334399"/>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1135" y="1433384"/>
            <a:ext cx="8649730" cy="1779591"/>
          </a:xfrm>
          <a:solidFill>
            <a:schemeClr val="tx2">
              <a:lumMod val="10000"/>
              <a:lumOff val="9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0" indent="0" algn="just">
              <a:buNone/>
            </a:pPr>
            <a:r>
              <a:rPr lang="es-ES" sz="3300" b="1" dirty="0">
                <a:ln w="0"/>
                <a:solidFill>
                  <a:schemeClr val="accent1"/>
                </a:solidFill>
                <a:effectLst>
                  <a:outerShdw blurRad="38100" dist="25400" dir="5400000" algn="ctr" rotWithShape="0">
                    <a:srgbClr val="6E747A">
                      <a:alpha val="43000"/>
                    </a:srgbClr>
                  </a:outerShdw>
                </a:effectLst>
                <a:latin typeface="Arial" pitchFamily="34" charset="0"/>
                <a:cs typeface="Arial" pitchFamily="34" charset="0"/>
              </a:rPr>
              <a:t>PROPÓSITO DE LA UNIDAD DE COMPETENCIA</a:t>
            </a:r>
          </a:p>
          <a:p>
            <a:pPr marL="0" indent="0" algn="just">
              <a:buNone/>
            </a:pPr>
            <a:r>
              <a:rPr lang="es-MX" sz="3000" dirty="0">
                <a:latin typeface="Arial" pitchFamily="34" charset="0"/>
                <a:cs typeface="Arial" pitchFamily="34" charset="0"/>
              </a:rPr>
              <a:t>Analizar las implicaciones financieras y económicas de las Instituciones de fianzas, a través de los fundamentos actuariales  de primas y reservas, como recursos para que las afianzadoras puedan invertir en operaciones activas de crédito.</a:t>
            </a:r>
            <a:endParaRPr lang="es-ES"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11" name="10 Marcador de número de diapositiva"/>
          <p:cNvSpPr>
            <a:spLocks noGrp="1"/>
          </p:cNvSpPr>
          <p:nvPr>
            <p:ph type="sldNum" sz="quarter" idx="12"/>
          </p:nvPr>
        </p:nvSpPr>
        <p:spPr/>
        <p:txBody>
          <a:bodyPr/>
          <a:lstStyle/>
          <a:p>
            <a:fld id="{6D3F354B-F5C5-4EF2-87BA-04594DF4B743}" type="slidenum">
              <a:rPr lang="es-MX" smtClean="0"/>
              <a:pPr/>
              <a:t>6</a:t>
            </a:fld>
            <a:endParaRPr lang="es-MX"/>
          </a:p>
        </p:txBody>
      </p:sp>
      <p:sp>
        <p:nvSpPr>
          <p:cNvPr id="9" name="8 Rectángulo"/>
          <p:cNvSpPr/>
          <p:nvPr/>
        </p:nvSpPr>
        <p:spPr>
          <a:xfrm>
            <a:off x="3353807" y="2996954"/>
            <a:ext cx="5625435" cy="1368151"/>
          </a:xfrm>
          <a:prstGeom prst="rect">
            <a:avLst/>
          </a:prstGeom>
          <a:solidFill>
            <a:schemeClr val="accent1">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rgbClr val="9F2936">
                    <a:lumMod val="75000"/>
                  </a:srgbClr>
                </a:solidFill>
                <a:latin typeface="Arial" pitchFamily="34" charset="0"/>
                <a:cs typeface="Arial" pitchFamily="34" charset="0"/>
              </a:rPr>
              <a:t>Este propósito refiere la Unidad de Competencia 6: </a:t>
            </a:r>
            <a:r>
              <a:rPr lang="es-MX" b="1" dirty="0">
                <a:solidFill>
                  <a:srgbClr val="9F2936">
                    <a:lumMod val="75000"/>
                  </a:srgbClr>
                </a:solidFill>
                <a:latin typeface="Arial" pitchFamily="34" charset="0"/>
                <a:cs typeface="Arial" pitchFamily="34" charset="0"/>
              </a:rPr>
              <a:t>“Fundamentos Actuariales de Primas y Reservas de Fianzas</a:t>
            </a:r>
            <a:r>
              <a:rPr lang="es-MX" dirty="0">
                <a:solidFill>
                  <a:srgbClr val="9F2936">
                    <a:lumMod val="75000"/>
                  </a:srgbClr>
                </a:solidFill>
                <a:latin typeface="Arial" pitchFamily="34" charset="0"/>
                <a:cs typeface="Arial" pitchFamily="34" charset="0"/>
              </a:rPr>
              <a:t>”</a:t>
            </a:r>
            <a:r>
              <a:rPr lang="es-MX" b="1" dirty="0">
                <a:solidFill>
                  <a:srgbClr val="9F2936">
                    <a:lumMod val="75000"/>
                  </a:srgbClr>
                </a:solidFill>
                <a:latin typeface="Arial" pitchFamily="34" charset="0"/>
                <a:cs typeface="Arial" pitchFamily="34" charset="0"/>
              </a:rPr>
              <a:t>. </a:t>
            </a:r>
            <a:r>
              <a:rPr lang="es-MX" dirty="0">
                <a:solidFill>
                  <a:srgbClr val="9F2936">
                    <a:lumMod val="75000"/>
                  </a:srgbClr>
                </a:solidFill>
                <a:latin typeface="Arial" pitchFamily="34" charset="0"/>
                <a:cs typeface="Arial" pitchFamily="34" charset="0"/>
              </a:rPr>
              <a:t> El tiempo destinado para desarrollar el presente tema en el aula es de 2  clases.</a:t>
            </a:r>
          </a:p>
        </p:txBody>
      </p:sp>
      <p:sp>
        <p:nvSpPr>
          <p:cNvPr id="6" name="5 Rectángulo"/>
          <p:cNvSpPr/>
          <p:nvPr/>
        </p:nvSpPr>
        <p:spPr>
          <a:xfrm>
            <a:off x="2279576" y="4365104"/>
            <a:ext cx="7344816" cy="2016224"/>
          </a:xfrm>
          <a:prstGeom prst="rect">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prstClr val="white"/>
                </a:solidFill>
                <a:latin typeface="Arial" pitchFamily="34" charset="0"/>
                <a:cs typeface="Arial" pitchFamily="34" charset="0"/>
              </a:rPr>
              <a:t>Estructura metodológica:</a:t>
            </a:r>
            <a:r>
              <a:rPr lang="es-MX" sz="2000" dirty="0">
                <a:solidFill>
                  <a:prstClr val="white"/>
                </a:solidFill>
                <a:latin typeface="Arial" pitchFamily="34" charset="0"/>
                <a:cs typeface="Arial" pitchFamily="34" charset="0"/>
              </a:rPr>
              <a:t> este material </a:t>
            </a:r>
            <a:r>
              <a:rPr lang="es-ES" sz="2000" dirty="0">
                <a:solidFill>
                  <a:prstClr val="white"/>
                </a:solidFill>
                <a:latin typeface="Arial" pitchFamily="34" charset="0"/>
                <a:cs typeface="Arial" pitchFamily="34" charset="0"/>
              </a:rPr>
              <a:t>cuenta con un sistema de almacenaje con dimensiones y materiales adecuados: </a:t>
            </a:r>
            <a:r>
              <a:rPr lang="es-ES" sz="2000" b="1" dirty="0">
                <a:solidFill>
                  <a:prstClr val="white"/>
                </a:solidFill>
                <a:latin typeface="Arial" pitchFamily="34" charset="0"/>
                <a:cs typeface="Arial" pitchFamily="34" charset="0"/>
              </a:rPr>
              <a:t>Microsoft PowerPoint </a:t>
            </a:r>
            <a:r>
              <a:rPr lang="es-ES" sz="2000" b="1" dirty="0" smtClean="0">
                <a:solidFill>
                  <a:prstClr val="white"/>
                </a:solidFill>
                <a:latin typeface="Arial" pitchFamily="34" charset="0"/>
                <a:cs typeface="Arial" pitchFamily="34" charset="0"/>
              </a:rPr>
              <a:t>2013. </a:t>
            </a:r>
            <a:r>
              <a:rPr lang="es-ES" sz="2000" dirty="0">
                <a:solidFill>
                  <a:prstClr val="white"/>
                </a:solidFill>
                <a:latin typeface="Arial" pitchFamily="34" charset="0"/>
                <a:cs typeface="Arial" pitchFamily="34" charset="0"/>
              </a:rPr>
              <a:t>Está</a:t>
            </a:r>
            <a:r>
              <a:rPr lang="es-MX" sz="2000" dirty="0">
                <a:solidFill>
                  <a:prstClr val="white"/>
                </a:solidFill>
                <a:latin typeface="Arial" pitchFamily="34" charset="0"/>
                <a:cs typeface="Arial" pitchFamily="34" charset="0"/>
              </a:rPr>
              <a:t> diseñado en forma clara y sencilla; y presenta lo más sobresaliente respecto al tema </a:t>
            </a:r>
            <a:r>
              <a:rPr lang="es-MX" sz="2000" b="1" dirty="0" smtClean="0">
                <a:solidFill>
                  <a:prstClr val="white"/>
                </a:solidFill>
                <a:latin typeface="Arial" pitchFamily="34" charset="0"/>
                <a:cs typeface="Arial" pitchFamily="34" charset="0"/>
              </a:rPr>
              <a:t>6.6. Los </a:t>
            </a:r>
            <a:r>
              <a:rPr lang="es-MX" sz="2000" b="1" dirty="0" smtClean="0">
                <a:solidFill>
                  <a:srgbClr val="FFFFFF"/>
                </a:solidFill>
              </a:rPr>
              <a:t>Estándares de la Práctica Actuarial</a:t>
            </a:r>
            <a:r>
              <a:rPr lang="es-MX" sz="2000" b="1" dirty="0" smtClean="0">
                <a:solidFill>
                  <a:prstClr val="white"/>
                </a:solidFill>
                <a:latin typeface="Arial" pitchFamily="34" charset="0"/>
                <a:cs typeface="Arial" pitchFamily="34" charset="0"/>
              </a:rPr>
              <a:t>.</a:t>
            </a:r>
            <a:endParaRPr lang="es-MX" sz="2000" b="1" dirty="0">
              <a:solidFill>
                <a:prstClr val="white"/>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9667420" y="429675"/>
            <a:ext cx="720080" cy="648072"/>
          </a:xfrm>
          <a:prstGeom prst="rect">
            <a:avLst/>
          </a:prstGeom>
          <a:noFill/>
          <a:ln w="9525">
            <a:solidFill>
              <a:schemeClr val="accent2"/>
            </a:solidFill>
            <a:miter lim="800000"/>
            <a:headEnd/>
            <a:tailEnd/>
          </a:ln>
        </p:spPr>
      </p:pic>
      <p:sp>
        <p:nvSpPr>
          <p:cNvPr id="5" name="4 CuadroTexto"/>
          <p:cNvSpPr txBox="1"/>
          <p:nvPr/>
        </p:nvSpPr>
        <p:spPr>
          <a:xfrm>
            <a:off x="2063553" y="579864"/>
            <a:ext cx="4601965" cy="646331"/>
          </a:xfrm>
          <a:prstGeom prst="rect">
            <a:avLst/>
          </a:prstGeom>
          <a:noFill/>
        </p:spPr>
        <p:txBody>
          <a:bodyPr wrap="none" rtlCol="0">
            <a:spAutoFit/>
          </a:bodyPr>
          <a:lstStyle/>
          <a:p>
            <a:r>
              <a:rPr lang="es-MX" sz="3600" dirty="0">
                <a:solidFill>
                  <a:srgbClr val="9F2936">
                    <a:lumMod val="75000"/>
                  </a:srgbClr>
                </a:solidFill>
                <a:latin typeface="Arial Black" pitchFamily="34" charset="0"/>
                <a:cs typeface="Aharoni" pitchFamily="2" charset="-79"/>
              </a:rPr>
              <a:t>Guión Explicativo</a:t>
            </a:r>
          </a:p>
        </p:txBody>
      </p:sp>
    </p:spTree>
    <p:extLst>
      <p:ext uri="{BB962C8B-B14F-4D97-AF65-F5344CB8AC3E}">
        <p14:creationId xmlns:p14="http://schemas.microsoft.com/office/powerpoint/2010/main" val="1549080522"/>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223713641"/>
              </p:ext>
            </p:extLst>
          </p:nvPr>
        </p:nvGraphicFramePr>
        <p:xfrm>
          <a:off x="1919536" y="1361514"/>
          <a:ext cx="8534648" cy="4944842"/>
        </p:xfrm>
        <a:graphic>
          <a:graphicData uri="http://schemas.openxmlformats.org/drawingml/2006/table">
            <a:tbl>
              <a:tblPr>
                <a:tableStyleId>{69C7853C-536D-4A76-A0AE-DD22124D55A5}</a:tableStyleId>
              </a:tblPr>
              <a:tblGrid>
                <a:gridCol w="2583742"/>
                <a:gridCol w="1683581"/>
                <a:gridCol w="524058"/>
                <a:gridCol w="1660449"/>
                <a:gridCol w="2082818"/>
              </a:tblGrid>
              <a:tr h="607575">
                <a:tc>
                  <a:txBody>
                    <a:bodyPr/>
                    <a:lstStyle/>
                    <a:p>
                      <a:pPr algn="ctr"/>
                      <a:r>
                        <a:rPr lang="es-MX" b="1" dirty="0" smtClean="0"/>
                        <a:t>Estrategias Didácticas</a:t>
                      </a:r>
                      <a:endParaRPr lang="es-MX" b="1" dirty="0"/>
                    </a:p>
                  </a:txBody>
                  <a:tcPr>
                    <a:solidFill>
                      <a:schemeClr val="accent3">
                        <a:lumMod val="40000"/>
                        <a:lumOff val="60000"/>
                      </a:schemeClr>
                    </a:solidFill>
                  </a:tcPr>
                </a:tc>
                <a:tc gridSpan="3">
                  <a:txBody>
                    <a:bodyPr/>
                    <a:lstStyle/>
                    <a:p>
                      <a:pPr algn="ctr"/>
                      <a:r>
                        <a:rPr lang="es-MX" b="1" dirty="0" smtClean="0"/>
                        <a:t>Recursos Requeridos</a:t>
                      </a:r>
                      <a:endParaRPr lang="es-MX"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3">
                        <a:lumMod val="40000"/>
                        <a:lumOff val="60000"/>
                      </a:schemeClr>
                    </a:solidFill>
                  </a:tcPr>
                </a:tc>
              </a:tr>
              <a:tr h="318254">
                <a:tc rowSpan="2">
                  <a:txBody>
                    <a:bodyPr/>
                    <a:lstStyle/>
                    <a:p>
                      <a:pPr marL="285750" indent="-285750" algn="l">
                        <a:buFont typeface="Arial" pitchFamily="34" charset="0"/>
                        <a:buChar char="•"/>
                      </a:pPr>
                      <a:r>
                        <a:rPr lang="es-MX" sz="1600" dirty="0" smtClean="0"/>
                        <a:t>Investigación</a:t>
                      </a:r>
                      <a:r>
                        <a:rPr lang="es-MX" sz="1600" baseline="0" dirty="0" smtClean="0"/>
                        <a:t> de conceptos.</a:t>
                      </a:r>
                    </a:p>
                    <a:p>
                      <a:pPr marL="285750" indent="-285750" algn="l">
                        <a:buFont typeface="Arial" pitchFamily="34" charset="0"/>
                        <a:buChar char="•"/>
                      </a:pPr>
                      <a:r>
                        <a:rPr lang="es-MX" sz="1600" baseline="0" dirty="0" smtClean="0"/>
                        <a:t>Elaboración de resúmenes y cuadros conceptuales.</a:t>
                      </a:r>
                    </a:p>
                    <a:p>
                      <a:pPr marL="285750" indent="-285750" algn="l">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solidFill>
                      <a:schemeClr val="accent3">
                        <a:lumMod val="40000"/>
                        <a:lumOff val="60000"/>
                      </a:schemeClr>
                    </a:solidFill>
                  </a:tcPr>
                </a:tc>
                <a:tc gridSpan="2">
                  <a:txBody>
                    <a:bodyPr/>
                    <a:lstStyle/>
                    <a:p>
                      <a:pPr algn="ctr"/>
                      <a:r>
                        <a:rPr lang="es-MX" sz="1600" dirty="0" smtClean="0"/>
                        <a:t>Pedagógicos </a:t>
                      </a:r>
                      <a:endParaRPr lang="es-MX" sz="1600" dirty="0"/>
                    </a:p>
                  </a:txBody>
                  <a:tcPr>
                    <a:solidFill>
                      <a:schemeClr val="accent3">
                        <a:lumMod val="40000"/>
                        <a:lumOff val="60000"/>
                      </a:schemeClr>
                    </a:solidFill>
                  </a:tcPr>
                </a:tc>
                <a:tc hMerge="1">
                  <a:txBody>
                    <a:bodyPr/>
                    <a:lstStyle/>
                    <a:p>
                      <a:endParaRPr lang="es-MX"/>
                    </a:p>
                  </a:txBody>
                  <a:tcPr/>
                </a:tc>
                <a:tc>
                  <a:txBody>
                    <a:bodyPr/>
                    <a:lstStyle/>
                    <a:p>
                      <a:pPr algn="ctr"/>
                      <a:r>
                        <a:rPr lang="es-MX" sz="1600" dirty="0" smtClean="0"/>
                        <a:t>Administrativos </a:t>
                      </a:r>
                      <a:endParaRPr lang="es-MX" sz="1600" dirty="0"/>
                    </a:p>
                  </a:txBody>
                  <a:tcPr>
                    <a:solidFill>
                      <a:schemeClr val="accent3">
                        <a:lumMod val="40000"/>
                        <a:lumOff val="60000"/>
                      </a:schemeClr>
                    </a:solidFill>
                  </a:tcPr>
                </a:tc>
                <a:tc rowSpan="2">
                  <a:txBody>
                    <a:bodyPr/>
                    <a:lstStyle/>
                    <a:p>
                      <a:pPr algn="ctr"/>
                      <a:r>
                        <a:rPr lang="es-MX" sz="1600" baseline="0" dirty="0" smtClean="0"/>
                        <a:t>2 </a:t>
                      </a:r>
                      <a:r>
                        <a:rPr lang="es-MX" sz="1600" baseline="0" dirty="0" smtClean="0"/>
                        <a:t>Clases </a:t>
                      </a:r>
                      <a:endParaRPr lang="es-MX" sz="1600" dirty="0"/>
                    </a:p>
                  </a:txBody>
                  <a:tcPr>
                    <a:solidFill>
                      <a:schemeClr val="accent3">
                        <a:lumMod val="40000"/>
                        <a:lumOff val="60000"/>
                      </a:schemeClr>
                    </a:solidFill>
                  </a:tcPr>
                </a:tc>
              </a:tr>
              <a:tr h="1620200">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de Instituciones de Seguros y de Fianzas.</a:t>
                      </a:r>
                      <a:endParaRPr lang="es-MX" sz="1600" dirty="0"/>
                    </a:p>
                  </a:txBody>
                  <a:tcPr>
                    <a:solidFill>
                      <a:schemeClr val="accent3">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solidFill>
                      <a:schemeClr val="accent3">
                        <a:lumMod val="40000"/>
                        <a:lumOff val="60000"/>
                      </a:schemeClr>
                    </a:solidFill>
                  </a:tcPr>
                </a:tc>
                <a:tc vMerge="1">
                  <a:txBody>
                    <a:bodyPr/>
                    <a:lstStyle/>
                    <a:p>
                      <a:endParaRPr lang="es-MX"/>
                    </a:p>
                  </a:txBody>
                  <a:tcPr/>
                </a:tc>
              </a:tr>
              <a:tr h="404918">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3">
                        <a:lumMod val="40000"/>
                        <a:lumOff val="6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r h="1857684">
                <a:tc gridSpan="2">
                  <a:txBody>
                    <a:bodyPr/>
                    <a:lstStyle/>
                    <a:p>
                      <a:pPr marL="285750" indent="-285750" algn="just">
                        <a:buFont typeface="Arial" pitchFamily="34" charset="0"/>
                        <a:buChar char="•"/>
                      </a:pPr>
                      <a:r>
                        <a:rPr lang="es-MX" sz="1600" dirty="0" smtClean="0">
                          <a:latin typeface="+mn-lt"/>
                        </a:rPr>
                        <a:t>Describir</a:t>
                      </a:r>
                      <a:r>
                        <a:rPr lang="es-MX" sz="1600" baseline="0" dirty="0" smtClean="0">
                          <a:latin typeface="+mn-lt"/>
                        </a:rPr>
                        <a:t> las </a:t>
                      </a:r>
                      <a:r>
                        <a:rPr lang="es-MX" sz="1600" baseline="0" dirty="0" smtClean="0">
                          <a:latin typeface="+mn-lt"/>
                        </a:rPr>
                        <a:t>secciones del </a:t>
                      </a:r>
                      <a:r>
                        <a:rPr lang="es-MX" sz="1600" dirty="0" smtClean="0">
                          <a:latin typeface="+mn-lt"/>
                          <a:cs typeface="Arial" panose="020B0604020202020204" pitchFamily="34" charset="0"/>
                        </a:rPr>
                        <a:t>estándar N° 5 de fianzas</a:t>
                      </a:r>
                      <a:r>
                        <a:rPr lang="es-MX" sz="1600" dirty="0" smtClean="0">
                          <a:latin typeface="Arial" panose="020B0604020202020204" pitchFamily="34" charset="0"/>
                          <a:cs typeface="Arial" panose="020B0604020202020204" pitchFamily="34" charset="0"/>
                        </a:rPr>
                        <a:t>.</a:t>
                      </a:r>
                      <a:endParaRPr lang="es-MX" sz="1600" baseline="0" dirty="0" smtClean="0"/>
                    </a:p>
                    <a:p>
                      <a:pPr marL="285750" indent="-285750" algn="just">
                        <a:buFont typeface="Arial" pitchFamily="34" charset="0"/>
                        <a:buChar char="•"/>
                      </a:pPr>
                      <a:r>
                        <a:rPr lang="es-MX" sz="1600" baseline="0" dirty="0" smtClean="0"/>
                        <a:t>Análisis </a:t>
                      </a:r>
                      <a:r>
                        <a:rPr lang="es-MX" sz="1600" baseline="0" dirty="0" smtClean="0"/>
                        <a:t>del estándar de reservas de fianzas.</a:t>
                      </a:r>
                    </a:p>
                    <a:p>
                      <a:pPr marL="285750" indent="-285750" algn="just">
                        <a:buFont typeface="Arial" pitchFamily="34" charset="0"/>
                        <a:buChar char="•"/>
                      </a:pPr>
                      <a:r>
                        <a:rPr lang="es-MX" sz="1600" baseline="0" dirty="0" smtClean="0"/>
                        <a:t>Análisis </a:t>
                      </a:r>
                      <a:r>
                        <a:rPr lang="es-MX" sz="1600" baseline="0" dirty="0" smtClean="0"/>
                        <a:t>de </a:t>
                      </a:r>
                      <a:r>
                        <a:rPr lang="es-MX" sz="1600" baseline="0" dirty="0" smtClean="0"/>
                        <a:t>las prácticas recomendadas.</a:t>
                      </a:r>
                      <a:endParaRPr lang="es-MX" sz="1600" baseline="0" dirty="0" smtClean="0"/>
                    </a:p>
                    <a:p>
                      <a:pPr marL="285750" indent="-285750" algn="just">
                        <a:buFont typeface="Arial" pitchFamily="34" charset="0"/>
                        <a:buChar char="•"/>
                      </a:pPr>
                      <a:endParaRPr lang="es-MX" sz="1600" dirty="0"/>
                    </a:p>
                  </a:txBody>
                  <a:tcPr>
                    <a:solidFill>
                      <a:schemeClr val="accent3">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Cuadro  conceptual de</a:t>
                      </a:r>
                      <a:r>
                        <a:rPr lang="es-MX" sz="1600" baseline="0" dirty="0" smtClean="0"/>
                        <a:t> </a:t>
                      </a:r>
                      <a:r>
                        <a:rPr lang="es-MX" sz="1600" baseline="0" dirty="0" smtClean="0"/>
                        <a:t>las </a:t>
                      </a:r>
                      <a:r>
                        <a:rPr kumimoji="0" lang="es-MX" sz="1600" b="0" i="0" u="none" strike="noStrike" kern="1200" cap="none" spc="0" normalizeH="0" baseline="0" noProof="0" dirty="0" smtClean="0">
                          <a:ln>
                            <a:noFill/>
                          </a:ln>
                          <a:solidFill>
                            <a:srgbClr val="000000"/>
                          </a:solidFill>
                          <a:effectLst/>
                          <a:uLnTx/>
                          <a:uFillTx/>
                          <a:latin typeface="+mn-lt"/>
                        </a:rPr>
                        <a:t>secciones del </a:t>
                      </a:r>
                      <a:r>
                        <a:rPr kumimoji="0" lang="es-MX" sz="1600" b="0" i="0" u="none" strike="noStrike" kern="1200" cap="none" spc="0" normalizeH="0" baseline="0" noProof="0" dirty="0" smtClean="0">
                          <a:ln>
                            <a:noFill/>
                          </a:ln>
                          <a:solidFill>
                            <a:srgbClr val="000000"/>
                          </a:solidFill>
                          <a:effectLst/>
                          <a:uLnTx/>
                          <a:uFillTx/>
                          <a:latin typeface="+mn-lt"/>
                          <a:cs typeface="Arial" panose="020B0604020202020204" pitchFamily="34" charset="0"/>
                        </a:rPr>
                        <a:t>estándar N° 5 de fianzas</a:t>
                      </a:r>
                      <a:endParaRPr lang="es-MX" sz="1600" baseline="0" dirty="0" smtClean="0"/>
                    </a:p>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Resumen respecto </a:t>
                      </a:r>
                      <a:r>
                        <a:rPr lang="es-MX" sz="1600" baseline="0" dirty="0" smtClean="0"/>
                        <a:t>al estándar de reservas de fianzas.</a:t>
                      </a:r>
                    </a:p>
                    <a:p>
                      <a:pPr marL="285750" indent="-285750" algn="just">
                        <a:buFont typeface="Arial" pitchFamily="34" charset="0"/>
                        <a:buChar char="•"/>
                      </a:pPr>
                      <a:r>
                        <a:rPr lang="es-MX" sz="1600" baseline="0" dirty="0" smtClean="0"/>
                        <a:t>Informe </a:t>
                      </a:r>
                      <a:r>
                        <a:rPr lang="es-MX" sz="1600" baseline="0" dirty="0" smtClean="0"/>
                        <a:t>de lecturas</a:t>
                      </a:r>
                      <a:r>
                        <a:rPr lang="es-MX" sz="1600" baseline="0" dirty="0" smtClean="0"/>
                        <a:t>.</a:t>
                      </a:r>
                    </a:p>
                    <a:p>
                      <a:endParaRPr lang="es-MX" sz="1600" dirty="0"/>
                    </a:p>
                  </a:txBody>
                  <a:tcPr>
                    <a:solidFill>
                      <a:schemeClr val="accent3">
                        <a:lumMod val="40000"/>
                        <a:lumOff val="60000"/>
                      </a:schemeClr>
                    </a:solidFill>
                  </a:tcPr>
                </a:tc>
                <a:tc hMerge="1">
                  <a:txBody>
                    <a:bodyPr/>
                    <a:lstStyle/>
                    <a:p>
                      <a:endParaRPr lang="es-MX"/>
                    </a:p>
                  </a:txBody>
                  <a:tcPr/>
                </a:tc>
                <a:tc hMerge="1">
                  <a:txBody>
                    <a:bodyPr/>
                    <a:lstStyle/>
                    <a:p>
                      <a:endParaRPr lang="es-MX"/>
                    </a:p>
                  </a:txBody>
                  <a:tcPr/>
                </a:tc>
              </a:tr>
            </a:tbl>
          </a:graphicData>
        </a:graphic>
      </p:graphicFrame>
      <p:sp>
        <p:nvSpPr>
          <p:cNvPr id="3" name="3 Título"/>
          <p:cNvSpPr txBox="1">
            <a:spLocks/>
          </p:cNvSpPr>
          <p:nvPr/>
        </p:nvSpPr>
        <p:spPr>
          <a:xfrm>
            <a:off x="1991544" y="667266"/>
            <a:ext cx="7998776" cy="632606"/>
          </a:xfrm>
          <a:prstGeom prst="rect">
            <a:avLst/>
          </a:prstGeom>
          <a:solidFill>
            <a:schemeClr val="accent3">
              <a:lumMod val="50000"/>
            </a:schemeClr>
          </a:solidFill>
          <a:ln>
            <a:solidFill>
              <a:schemeClr val="bg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chemeClr val="bg1"/>
                </a:solidFill>
              </a:rPr>
              <a:t>Planeación Didáctica</a:t>
            </a:r>
            <a:endParaRPr lang="es-MX" sz="2800" dirty="0">
              <a:solidFill>
                <a:schemeClr val="bg1"/>
              </a:solidFill>
            </a:endParaRPr>
          </a:p>
        </p:txBody>
      </p:sp>
      <p:pic>
        <p:nvPicPr>
          <p:cNvPr id="4" name="Picture 3"/>
          <p:cNvPicPr>
            <a:picLocks noChangeAspect="1" noChangeArrowheads="1"/>
          </p:cNvPicPr>
          <p:nvPr/>
        </p:nvPicPr>
        <p:blipFill>
          <a:blip r:embed="rId3"/>
          <a:srcRect/>
          <a:stretch>
            <a:fillRect/>
          </a:stretch>
        </p:blipFill>
        <p:spPr bwMode="auto">
          <a:xfrm>
            <a:off x="9701124" y="530369"/>
            <a:ext cx="720080" cy="794893"/>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pPr/>
              <a:t>7</a:t>
            </a:fld>
            <a:endParaRPr lang="es-MX" dirty="0"/>
          </a:p>
        </p:txBody>
      </p:sp>
    </p:spTree>
    <p:extLst>
      <p:ext uri="{BB962C8B-B14F-4D97-AF65-F5344CB8AC3E}">
        <p14:creationId xmlns:p14="http://schemas.microsoft.com/office/powerpoint/2010/main" val="1390477163"/>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90642" y="2512544"/>
            <a:ext cx="7416824" cy="1762898"/>
          </a:xfrm>
          <a:solidFill>
            <a:schemeClr val="accent1">
              <a:lumMod val="40000"/>
              <a:lumOff val="60000"/>
            </a:schemeClr>
          </a:solidFill>
          <a:ln w="38100">
            <a:solidFill>
              <a:schemeClr val="accent2">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nchor="ctr">
            <a:normAutofit fontScale="90000"/>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
            </a:r>
            <a:br>
              <a:rPr lang="es-MX" sz="4000" b="1" dirty="0" smtClean="0">
                <a:solidFill>
                  <a:schemeClr val="accent1">
                    <a:lumMod val="75000"/>
                  </a:schemeClr>
                </a:solidFill>
                <a:effectLst>
                  <a:outerShdw blurRad="38100" dist="38100" dir="2700000" algn="tl">
                    <a:srgbClr val="000000">
                      <a:alpha val="43137"/>
                    </a:srgbClr>
                  </a:outerShdw>
                </a:effectLst>
              </a:rPr>
            </a:br>
            <a:r>
              <a:rPr lang="es-MX" sz="4000" b="1" dirty="0" smtClean="0">
                <a:solidFill>
                  <a:schemeClr val="accent2"/>
                </a:solidFill>
                <a:effectLst>
                  <a:outerShdw blurRad="38100" dist="38100" dir="2700000" algn="tl">
                    <a:srgbClr val="000000">
                      <a:alpha val="43137"/>
                    </a:srgbClr>
                  </a:outerShdw>
                </a:effectLst>
              </a:rPr>
              <a:t>Estándares </a:t>
            </a:r>
            <a:r>
              <a:rPr lang="es-MX" sz="4000" b="1" dirty="0">
                <a:solidFill>
                  <a:schemeClr val="accent2"/>
                </a:solidFill>
                <a:effectLst>
                  <a:outerShdw blurRad="38100" dist="38100" dir="2700000" algn="tl">
                    <a:srgbClr val="000000">
                      <a:alpha val="43137"/>
                    </a:srgbClr>
                  </a:outerShdw>
                </a:effectLst>
              </a:rPr>
              <a:t>de </a:t>
            </a:r>
            <a:r>
              <a:rPr lang="es-MX" sz="4000" b="1" dirty="0" smtClean="0">
                <a:solidFill>
                  <a:schemeClr val="accent2"/>
                </a:solidFill>
                <a:effectLst>
                  <a:outerShdw blurRad="38100" dist="38100" dir="2700000" algn="tl">
                    <a:srgbClr val="000000">
                      <a:alpha val="43137"/>
                    </a:srgbClr>
                  </a:outerShdw>
                </a:effectLst>
              </a:rPr>
              <a:t>la Práctica Actuarial.</a:t>
            </a:r>
            <a:r>
              <a:rPr lang="es-MX" sz="4000" b="1" dirty="0">
                <a:solidFill>
                  <a:schemeClr val="accent2"/>
                </a:solidFill>
                <a:effectLst>
                  <a:outerShdw blurRad="38100" dist="38100" dir="2700000" algn="tl">
                    <a:srgbClr val="000000">
                      <a:alpha val="43137"/>
                    </a:srgbClr>
                  </a:outerShdw>
                </a:effectLst>
              </a:rPr>
              <a:t/>
            </a:r>
            <a:br>
              <a:rPr lang="es-MX" sz="4000" b="1" dirty="0">
                <a:solidFill>
                  <a:schemeClr val="accent2"/>
                </a:solidFill>
                <a:effectLst>
                  <a:outerShdw blurRad="38100" dist="38100" dir="2700000" algn="tl">
                    <a:srgbClr val="000000">
                      <a:alpha val="43137"/>
                    </a:srgbClr>
                  </a:outerShdw>
                </a:effectLst>
              </a:rPr>
            </a:br>
            <a:endParaRPr lang="es-MX" sz="4000" b="1" i="1" dirty="0">
              <a:solidFill>
                <a:schemeClr val="accent2"/>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8</a:t>
            </a:fld>
            <a:endParaRPr lang="es-MX">
              <a:solidFill>
                <a:prstClr val="white"/>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7" y="332657"/>
            <a:ext cx="7921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2976767"/>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52362" y="855322"/>
            <a:ext cx="6275040" cy="629816"/>
          </a:xfrm>
          <a:solidFill>
            <a:schemeClr val="accent2">
              <a:lumMod val="40000"/>
              <a:lumOff val="60000"/>
            </a:schemeClr>
          </a:solidFill>
          <a:ln>
            <a:solidFill>
              <a:schemeClr val="tx2"/>
            </a:solidFill>
          </a:ln>
        </p:spPr>
        <p:txBody>
          <a:bodyPr>
            <a:normAutofit fontScale="90000"/>
          </a:bodyPr>
          <a:lstStyle/>
          <a:p>
            <a:pPr algn="ctr"/>
            <a:r>
              <a:rPr lang="es-MX" dirty="0" smtClean="0">
                <a:solidFill>
                  <a:schemeClr val="accent2">
                    <a:lumMod val="75000"/>
                  </a:schemeClr>
                </a:solidFill>
                <a:latin typeface="Arial" pitchFamily="34" charset="0"/>
                <a:cs typeface="Arial" pitchFamily="34" charset="0"/>
              </a:rPr>
              <a:t>INTRODUCCIÓN</a:t>
            </a:r>
            <a:endParaRPr lang="es-MX" dirty="0">
              <a:solidFill>
                <a:schemeClr val="accent2">
                  <a:lumMod val="75000"/>
                </a:schemeClr>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C633FE4C-B262-4131-A7C9-F3AD1CF70585}" type="slidenum">
              <a:rPr lang="es-MX" smtClean="0"/>
              <a:pPr/>
              <a:t>9</a:t>
            </a:fld>
            <a:endParaRPr lang="es-MX"/>
          </a:p>
        </p:txBody>
      </p:sp>
      <p:sp>
        <p:nvSpPr>
          <p:cNvPr id="6" name="Rectángulo 3"/>
          <p:cNvSpPr/>
          <p:nvPr/>
        </p:nvSpPr>
        <p:spPr>
          <a:xfrm>
            <a:off x="1771135" y="1628800"/>
            <a:ext cx="8633254" cy="4524315"/>
          </a:xfrm>
          <a:prstGeom prst="rect">
            <a:avLst/>
          </a:prstGeom>
          <a:solidFill>
            <a:schemeClr val="tx2">
              <a:lumMod val="25000"/>
              <a:lumOff val="75000"/>
            </a:schemeClr>
          </a:solidFill>
        </p:spPr>
        <p:txBody>
          <a:bodyPr wrap="square">
            <a:spAutoFit/>
          </a:bodyPr>
          <a:lstStyle/>
          <a:p>
            <a:pPr algn="just">
              <a:spcAft>
                <a:spcPts val="800"/>
              </a:spcAft>
            </a:pPr>
            <a:r>
              <a:rPr lang="es-MX" sz="2400" dirty="0">
                <a:latin typeface="Arial" panose="020B0604020202020204" pitchFamily="34" charset="0"/>
                <a:cs typeface="Arial" panose="020B0604020202020204" pitchFamily="34" charset="0"/>
              </a:rPr>
              <a:t>El presente </a:t>
            </a:r>
            <a:r>
              <a:rPr lang="es-MX" sz="2400" dirty="0" smtClean="0">
                <a:latin typeface="Arial" panose="020B0604020202020204" pitchFamily="34" charset="0"/>
                <a:cs typeface="Arial" panose="020B0604020202020204" pitchFamily="34" charset="0"/>
              </a:rPr>
              <a:t>material </a:t>
            </a:r>
            <a:r>
              <a:rPr lang="es-MX" sz="2400" dirty="0">
                <a:latin typeface="Arial" panose="020B0604020202020204" pitchFamily="34" charset="0"/>
                <a:cs typeface="Arial" panose="020B0604020202020204" pitchFamily="34" charset="0"/>
              </a:rPr>
              <a:t>tiene como propósito resumir los principales lineamientos y criterios generales que el actuario debe considerar en el cálculo actuarial de las primas de tarifa de los contratos de fianzas, independientemente del ramo al que correspondan; lineamientos que fueron desarrollados con el fin de proporcionar una guía práctica para la realización de esta tarea, estos se apegan al marco legal aplicable en materia de fianzas, sin perjuicio de las necesidades o propósitos de tipo comercial de las instituciones de fianzas, ni de los valores específicos que, para efectos regulatorios, se establezcan para los parámetros considerados en estos lineamientos. </a:t>
            </a:r>
            <a:endParaRPr lang="es-MX" sz="2400" b="1" dirty="0">
              <a:solidFill>
                <a:prstClr val="black"/>
              </a:solidFill>
              <a:latin typeface="Arial" pitchFamily="34" charset="0"/>
              <a:ea typeface="Calibri" panose="020F0502020204030204" pitchFamily="34" charset="0"/>
              <a:cs typeface="Arial" pitchFamily="34" charset="0"/>
            </a:endParaRPr>
          </a:p>
        </p:txBody>
      </p:sp>
    </p:spTree>
    <p:extLst>
      <p:ext uri="{BB962C8B-B14F-4D97-AF65-F5344CB8AC3E}">
        <p14:creationId xmlns:p14="http://schemas.microsoft.com/office/powerpoint/2010/main" val="171389420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Anaranjad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3464</Words>
  <Application>Microsoft Office PowerPoint</Application>
  <PresentationFormat>Panorámica</PresentationFormat>
  <Paragraphs>300</Paragraphs>
  <Slides>46</Slides>
  <Notes>4</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46</vt:i4>
      </vt:variant>
    </vt:vector>
  </HeadingPairs>
  <TitlesOfParts>
    <vt:vector size="56" baseType="lpstr">
      <vt:lpstr>Aharoni</vt:lpstr>
      <vt:lpstr>Arial</vt:lpstr>
      <vt:lpstr>Arial Black</vt:lpstr>
      <vt:lpstr>Calibri</vt:lpstr>
      <vt:lpstr>Georgia</vt:lpstr>
      <vt:lpstr>Times New Roman</vt:lpstr>
      <vt:lpstr>Trebuchet MS</vt:lpstr>
      <vt:lpstr>Wingdings 2</vt:lpstr>
      <vt:lpstr>Wingdings 3</vt:lpstr>
      <vt:lpstr>Urbano</vt:lpstr>
      <vt:lpstr>Presentación de PowerPoint</vt:lpstr>
      <vt:lpstr>Presentación de PowerPoint</vt:lpstr>
      <vt:lpstr>Presentación de PowerPoint</vt:lpstr>
      <vt:lpstr>GUIÓN EXPLICATIVO  Propósitos Estructura Metodológica </vt:lpstr>
      <vt:lpstr>Presentación de PowerPoint</vt:lpstr>
      <vt:lpstr>Presentación de PowerPoint</vt:lpstr>
      <vt:lpstr>Presentación de PowerPoint</vt:lpstr>
      <vt:lpstr> Estándares de la Práctica Actuarial. </vt:lpstr>
      <vt:lpstr>INTRODUCCIÓN</vt:lpstr>
      <vt:lpstr>INTRODUCCIÓN</vt:lpstr>
      <vt:lpstr> Estándar de primas de fianzas. </vt:lpstr>
      <vt:lpstr>Antecedentes y fundamentos.</vt:lpstr>
      <vt:lpstr>Presentación de PowerPoint</vt:lpstr>
      <vt:lpstr>El estándar N° 5 de fianzas se divide en secciones las cuales son: </vt:lpstr>
      <vt:lpstr>Presentación de PowerPoint</vt:lpstr>
      <vt:lpstr>Sección 1. Propósito, alcance y fecha de aplicación.</vt:lpstr>
      <vt:lpstr>Sección 1. Propósito, alcance y fecha de aplicación.</vt:lpstr>
      <vt:lpstr>Sección 2  Antecedentes y situación actual</vt:lpstr>
      <vt:lpstr>Sección 2  Antecedentes y situación actual</vt:lpstr>
      <vt:lpstr>Sección 2  Antecedentes y situación actual</vt:lpstr>
      <vt:lpstr>Sección 3  Definiciones fundamentales.</vt:lpstr>
      <vt:lpstr>Sección 4:</vt:lpstr>
      <vt:lpstr>Sección 4:   Principio 1</vt:lpstr>
      <vt:lpstr>Sección 4:   Principio 1</vt:lpstr>
      <vt:lpstr>Sección 4:   Principio 1</vt:lpstr>
      <vt:lpstr>Sección 4:   Principio 2</vt:lpstr>
      <vt:lpstr>Sección 4:   Principio 3</vt:lpstr>
      <vt:lpstr>Presentación de PowerPoint</vt:lpstr>
      <vt:lpstr>Presentación de PowerPoint</vt:lpstr>
      <vt:lpstr>Sección 5:</vt:lpstr>
      <vt:lpstr>Presentación de PowerPoint</vt:lpstr>
      <vt:lpstr>Presentación de PowerPoint</vt:lpstr>
      <vt:lpstr>Presentación de PowerPoint</vt:lpstr>
      <vt:lpstr>Presentación de PowerPoint</vt:lpstr>
      <vt:lpstr>Presentación de PowerPoint</vt:lpstr>
      <vt:lpstr>Presentación de PowerPoint</vt:lpstr>
      <vt:lpstr> Estándar de reservas de fianzas. </vt:lpstr>
      <vt:lpstr>ESTÁNDAR DE RESERVAS DE FIANZAS</vt:lpstr>
      <vt:lpstr>ESTÁNDAR DE RESERVAS DE FIANZAS</vt:lpstr>
      <vt:lpstr>ESTÁNDAR DE RESERVAS DE FIANZAS</vt:lpstr>
      <vt:lpstr> Prácticas recomendadas. </vt:lpstr>
      <vt:lpstr>  Prácticas recomendadas </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Estándares de Práctica Actuarial </dc:title>
  <dc:creator>Gabriela Perez Vargas</dc:creator>
  <cp:lastModifiedBy>Gabriela Perez Vargas</cp:lastModifiedBy>
  <cp:revision>27</cp:revision>
  <dcterms:created xsi:type="dcterms:W3CDTF">2016-10-08T19:42:47Z</dcterms:created>
  <dcterms:modified xsi:type="dcterms:W3CDTF">2016-10-10T18:35:10Z</dcterms:modified>
</cp:coreProperties>
</file>