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65" r:id="rId2"/>
    <p:sldId id="258" r:id="rId3"/>
    <p:sldId id="259" r:id="rId4"/>
    <p:sldId id="260" r:id="rId5"/>
    <p:sldId id="261" r:id="rId6"/>
    <p:sldId id="262" r:id="rId7"/>
    <p:sldId id="263" r:id="rId8"/>
    <p:sldId id="264" r:id="rId9"/>
    <p:sldId id="268" r:id="rId10"/>
    <p:sldId id="269" r:id="rId11"/>
    <p:sldId id="270" r:id="rId12"/>
    <p:sldId id="271"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266" r:id="rId47"/>
    <p:sldId id="307" r:id="rId4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94" autoAdjust="0"/>
    <p:restoredTop sz="94660"/>
  </p:normalViewPr>
  <p:slideViewPr>
    <p:cSldViewPr snapToGrid="0" showGuides="1">
      <p:cViewPr varScale="1">
        <p:scale>
          <a:sx n="115" d="100"/>
          <a:sy n="115" d="100"/>
        </p:scale>
        <p:origin x="126" y="132"/>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7A6873-0E77-4DC7-A2D2-B2C28AEEA7D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75818010-C552-4600-982B-A19C98B640D4}" type="pres">
      <dgm:prSet presAssocID="{287A6873-0E77-4DC7-A2D2-B2C28AEEA7DE}" presName="linear" presStyleCnt="0">
        <dgm:presLayoutVars>
          <dgm:dir/>
          <dgm:animLvl val="lvl"/>
          <dgm:resizeHandles val="exact"/>
        </dgm:presLayoutVars>
      </dgm:prSet>
      <dgm:spPr/>
      <dgm:t>
        <a:bodyPr/>
        <a:lstStyle/>
        <a:p>
          <a:endParaRPr lang="es-MX"/>
        </a:p>
      </dgm:t>
    </dgm:pt>
  </dgm:ptLst>
  <dgm:cxnLst>
    <dgm:cxn modelId="{19ADAC9A-5E38-433F-857A-59D10120E8E7}" type="presOf" srcId="{287A6873-0E77-4DC7-A2D2-B2C28AEEA7DE}" destId="{75818010-C552-4600-982B-A19C98B640D4}" srcOrd="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7823A4-ABA3-4AEB-87CF-14D25A84E371}"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EFA12A97-C6BE-401C-8326-FC7DE46B0E10}">
      <dgm:prSet phldrT="[Texto]"/>
      <dgm:spPr/>
      <dgm:t>
        <a:bodyPr/>
        <a:lstStyle/>
        <a:p>
          <a:r>
            <a:rPr lang="es-MX" b="1" dirty="0" smtClean="0"/>
            <a:t>1. Negociación</a:t>
          </a:r>
        </a:p>
      </dgm:t>
    </dgm:pt>
    <dgm:pt modelId="{B9EAC2BD-9782-432F-ADAA-4AF5EBBF50E1}" type="parTrans" cxnId="{AA531FEF-79C4-4B3D-AC96-3F80BD789DDC}">
      <dgm:prSet/>
      <dgm:spPr/>
      <dgm:t>
        <a:bodyPr/>
        <a:lstStyle/>
        <a:p>
          <a:endParaRPr lang="es-MX"/>
        </a:p>
      </dgm:t>
    </dgm:pt>
    <dgm:pt modelId="{E6030DB6-26FF-48A4-AB31-4C610D2CBEFA}" type="sibTrans" cxnId="{AA531FEF-79C4-4B3D-AC96-3F80BD789DDC}">
      <dgm:prSet/>
      <dgm:spPr/>
      <dgm:t>
        <a:bodyPr/>
        <a:lstStyle/>
        <a:p>
          <a:endParaRPr lang="es-MX"/>
        </a:p>
      </dgm:t>
    </dgm:pt>
    <dgm:pt modelId="{7FC1CB1A-B184-4CF9-B70A-B44571256BD3}">
      <dgm:prSet phldrT="[Texto]"/>
      <dgm:spPr/>
      <dgm:t>
        <a:bodyPr/>
        <a:lstStyle/>
        <a:p>
          <a:r>
            <a:rPr lang="es-MX" b="1" dirty="0" smtClean="0"/>
            <a:t>3. Autenticación del Texto</a:t>
          </a:r>
          <a:endParaRPr lang="es-MX" b="1" dirty="0"/>
        </a:p>
      </dgm:t>
    </dgm:pt>
    <dgm:pt modelId="{EE89D09C-4A71-43F8-A328-2BEC69156C9E}" type="parTrans" cxnId="{EC9E4CEF-F463-467D-908B-2BCD907033BE}">
      <dgm:prSet/>
      <dgm:spPr/>
      <dgm:t>
        <a:bodyPr/>
        <a:lstStyle/>
        <a:p>
          <a:endParaRPr lang="es-MX"/>
        </a:p>
      </dgm:t>
    </dgm:pt>
    <dgm:pt modelId="{9B718158-B721-49EF-81E0-D2000465F7EE}" type="sibTrans" cxnId="{EC9E4CEF-F463-467D-908B-2BCD907033BE}">
      <dgm:prSet/>
      <dgm:spPr/>
      <dgm:t>
        <a:bodyPr/>
        <a:lstStyle/>
        <a:p>
          <a:endParaRPr lang="es-MX"/>
        </a:p>
      </dgm:t>
    </dgm:pt>
    <dgm:pt modelId="{3F707789-2367-40CB-AF14-A2ED7135C86F}">
      <dgm:prSet phldrT="[Texto]"/>
      <dgm:spPr/>
      <dgm:t>
        <a:bodyPr/>
        <a:lstStyle/>
        <a:p>
          <a:r>
            <a:rPr lang="es-MX" b="1" dirty="0" smtClean="0"/>
            <a:t>2. Adopción del Texto</a:t>
          </a:r>
          <a:endParaRPr lang="es-MX" b="1" dirty="0"/>
        </a:p>
      </dgm:t>
    </dgm:pt>
    <dgm:pt modelId="{D4441937-41F1-4320-B55C-ED58B0CEE80E}" type="parTrans" cxnId="{A2338FEE-17A1-4996-BFD4-7A40AE30029E}">
      <dgm:prSet/>
      <dgm:spPr/>
      <dgm:t>
        <a:bodyPr/>
        <a:lstStyle/>
        <a:p>
          <a:endParaRPr lang="es-MX"/>
        </a:p>
      </dgm:t>
    </dgm:pt>
    <dgm:pt modelId="{ACA312CB-BAC7-4059-83AE-A8EFEBE864F3}" type="sibTrans" cxnId="{A2338FEE-17A1-4996-BFD4-7A40AE30029E}">
      <dgm:prSet/>
      <dgm:spPr/>
      <dgm:t>
        <a:bodyPr/>
        <a:lstStyle/>
        <a:p>
          <a:endParaRPr lang="es-MX"/>
        </a:p>
      </dgm:t>
    </dgm:pt>
    <dgm:pt modelId="{06EA79A3-099F-4511-A1C3-F3629FBD9933}">
      <dgm:prSet phldrT="[Texto]"/>
      <dgm:spPr/>
      <dgm:t>
        <a:bodyPr/>
        <a:lstStyle/>
        <a:p>
          <a:r>
            <a:rPr lang="es-MX" b="1" dirty="0" smtClean="0"/>
            <a:t>4. Manifestación del Consentimiento</a:t>
          </a:r>
          <a:endParaRPr lang="es-MX" b="1" dirty="0"/>
        </a:p>
      </dgm:t>
    </dgm:pt>
    <dgm:pt modelId="{897983E0-FBAC-49FE-80B0-F647A3B4CCB7}" type="parTrans" cxnId="{0E6D18C4-2DB5-4EDE-8186-02FCD0213B04}">
      <dgm:prSet/>
      <dgm:spPr/>
      <dgm:t>
        <a:bodyPr/>
        <a:lstStyle/>
        <a:p>
          <a:endParaRPr lang="es-MX"/>
        </a:p>
      </dgm:t>
    </dgm:pt>
    <dgm:pt modelId="{16B9AA34-DF47-43B3-9486-D4CCFD475D0D}" type="sibTrans" cxnId="{0E6D18C4-2DB5-4EDE-8186-02FCD0213B04}">
      <dgm:prSet/>
      <dgm:spPr/>
      <dgm:t>
        <a:bodyPr/>
        <a:lstStyle/>
        <a:p>
          <a:endParaRPr lang="es-MX"/>
        </a:p>
      </dgm:t>
    </dgm:pt>
    <dgm:pt modelId="{BCD58390-2681-4B2A-B733-DA7C02ED96E4}" type="pres">
      <dgm:prSet presAssocID="{0B7823A4-ABA3-4AEB-87CF-14D25A84E371}" presName="linear" presStyleCnt="0">
        <dgm:presLayoutVars>
          <dgm:dir/>
          <dgm:animLvl val="lvl"/>
          <dgm:resizeHandles val="exact"/>
        </dgm:presLayoutVars>
      </dgm:prSet>
      <dgm:spPr/>
      <dgm:t>
        <a:bodyPr/>
        <a:lstStyle/>
        <a:p>
          <a:endParaRPr lang="es-MX"/>
        </a:p>
      </dgm:t>
    </dgm:pt>
    <dgm:pt modelId="{DE2EEF32-1D4B-4E2F-9418-CB4F41C2988F}" type="pres">
      <dgm:prSet presAssocID="{EFA12A97-C6BE-401C-8326-FC7DE46B0E10}" presName="parentLin" presStyleCnt="0"/>
      <dgm:spPr/>
      <dgm:t>
        <a:bodyPr/>
        <a:lstStyle/>
        <a:p>
          <a:endParaRPr lang="es-MX"/>
        </a:p>
      </dgm:t>
    </dgm:pt>
    <dgm:pt modelId="{DBA0BA1C-D460-497D-8B4B-EB8F7C986B4D}" type="pres">
      <dgm:prSet presAssocID="{EFA12A97-C6BE-401C-8326-FC7DE46B0E10}" presName="parentLeftMargin" presStyleLbl="node1" presStyleIdx="0" presStyleCnt="4"/>
      <dgm:spPr/>
      <dgm:t>
        <a:bodyPr/>
        <a:lstStyle/>
        <a:p>
          <a:endParaRPr lang="es-MX"/>
        </a:p>
      </dgm:t>
    </dgm:pt>
    <dgm:pt modelId="{2A82EDE8-03E7-4FED-9B47-FD1DE2972AA1}" type="pres">
      <dgm:prSet presAssocID="{EFA12A97-C6BE-401C-8326-FC7DE46B0E10}" presName="parentText" presStyleLbl="node1" presStyleIdx="0" presStyleCnt="4">
        <dgm:presLayoutVars>
          <dgm:chMax val="0"/>
          <dgm:bulletEnabled val="1"/>
        </dgm:presLayoutVars>
      </dgm:prSet>
      <dgm:spPr/>
      <dgm:t>
        <a:bodyPr/>
        <a:lstStyle/>
        <a:p>
          <a:endParaRPr lang="es-MX"/>
        </a:p>
      </dgm:t>
    </dgm:pt>
    <dgm:pt modelId="{40DB6E30-3731-4450-B24E-7055F8061B42}" type="pres">
      <dgm:prSet presAssocID="{EFA12A97-C6BE-401C-8326-FC7DE46B0E10}" presName="negativeSpace" presStyleCnt="0"/>
      <dgm:spPr/>
      <dgm:t>
        <a:bodyPr/>
        <a:lstStyle/>
        <a:p>
          <a:endParaRPr lang="es-MX"/>
        </a:p>
      </dgm:t>
    </dgm:pt>
    <dgm:pt modelId="{72EE4EC5-4E18-474C-8BDC-C47C5CC31840}" type="pres">
      <dgm:prSet presAssocID="{EFA12A97-C6BE-401C-8326-FC7DE46B0E10}" presName="childText" presStyleLbl="conFgAcc1" presStyleIdx="0" presStyleCnt="4">
        <dgm:presLayoutVars>
          <dgm:bulletEnabled val="1"/>
        </dgm:presLayoutVars>
      </dgm:prSet>
      <dgm:spPr/>
      <dgm:t>
        <a:bodyPr/>
        <a:lstStyle/>
        <a:p>
          <a:endParaRPr lang="es-MX"/>
        </a:p>
      </dgm:t>
    </dgm:pt>
    <dgm:pt modelId="{B43780CF-74DD-471C-9A5E-76D1F97F4515}" type="pres">
      <dgm:prSet presAssocID="{E6030DB6-26FF-48A4-AB31-4C610D2CBEFA}" presName="spaceBetweenRectangles" presStyleCnt="0"/>
      <dgm:spPr/>
      <dgm:t>
        <a:bodyPr/>
        <a:lstStyle/>
        <a:p>
          <a:endParaRPr lang="es-MX"/>
        </a:p>
      </dgm:t>
    </dgm:pt>
    <dgm:pt modelId="{97BF51E0-0519-4CC9-B1D0-72484C03FEC5}" type="pres">
      <dgm:prSet presAssocID="{3F707789-2367-40CB-AF14-A2ED7135C86F}" presName="parentLin" presStyleCnt="0"/>
      <dgm:spPr/>
      <dgm:t>
        <a:bodyPr/>
        <a:lstStyle/>
        <a:p>
          <a:endParaRPr lang="es-MX"/>
        </a:p>
      </dgm:t>
    </dgm:pt>
    <dgm:pt modelId="{012F76E0-D153-41A7-805D-5BADB9D3808A}" type="pres">
      <dgm:prSet presAssocID="{3F707789-2367-40CB-AF14-A2ED7135C86F}" presName="parentLeftMargin" presStyleLbl="node1" presStyleIdx="0" presStyleCnt="4"/>
      <dgm:spPr/>
      <dgm:t>
        <a:bodyPr/>
        <a:lstStyle/>
        <a:p>
          <a:endParaRPr lang="es-MX"/>
        </a:p>
      </dgm:t>
    </dgm:pt>
    <dgm:pt modelId="{6EF43C7B-1E5C-47BB-8049-00D557065F4F}" type="pres">
      <dgm:prSet presAssocID="{3F707789-2367-40CB-AF14-A2ED7135C86F}" presName="parentText" presStyleLbl="node1" presStyleIdx="1" presStyleCnt="4">
        <dgm:presLayoutVars>
          <dgm:chMax val="0"/>
          <dgm:bulletEnabled val="1"/>
        </dgm:presLayoutVars>
      </dgm:prSet>
      <dgm:spPr/>
      <dgm:t>
        <a:bodyPr/>
        <a:lstStyle/>
        <a:p>
          <a:endParaRPr lang="es-MX"/>
        </a:p>
      </dgm:t>
    </dgm:pt>
    <dgm:pt modelId="{CCE9DF11-0CEC-4D44-8102-EF849EA9660D}" type="pres">
      <dgm:prSet presAssocID="{3F707789-2367-40CB-AF14-A2ED7135C86F}" presName="negativeSpace" presStyleCnt="0"/>
      <dgm:spPr/>
      <dgm:t>
        <a:bodyPr/>
        <a:lstStyle/>
        <a:p>
          <a:endParaRPr lang="es-MX"/>
        </a:p>
      </dgm:t>
    </dgm:pt>
    <dgm:pt modelId="{8BE8D7EE-EE19-4A2B-9AB7-71D80FD263CD}" type="pres">
      <dgm:prSet presAssocID="{3F707789-2367-40CB-AF14-A2ED7135C86F}" presName="childText" presStyleLbl="conFgAcc1" presStyleIdx="1" presStyleCnt="4">
        <dgm:presLayoutVars>
          <dgm:bulletEnabled val="1"/>
        </dgm:presLayoutVars>
      </dgm:prSet>
      <dgm:spPr/>
      <dgm:t>
        <a:bodyPr/>
        <a:lstStyle/>
        <a:p>
          <a:endParaRPr lang="es-MX"/>
        </a:p>
      </dgm:t>
    </dgm:pt>
    <dgm:pt modelId="{2C6A5FD3-F748-48F9-AA76-B548D2A5415B}" type="pres">
      <dgm:prSet presAssocID="{ACA312CB-BAC7-4059-83AE-A8EFEBE864F3}" presName="spaceBetweenRectangles" presStyleCnt="0"/>
      <dgm:spPr/>
      <dgm:t>
        <a:bodyPr/>
        <a:lstStyle/>
        <a:p>
          <a:endParaRPr lang="es-MX"/>
        </a:p>
      </dgm:t>
    </dgm:pt>
    <dgm:pt modelId="{9F47DF83-546A-48BC-8F37-59BAEE8DF8A9}" type="pres">
      <dgm:prSet presAssocID="{7FC1CB1A-B184-4CF9-B70A-B44571256BD3}" presName="parentLin" presStyleCnt="0"/>
      <dgm:spPr/>
      <dgm:t>
        <a:bodyPr/>
        <a:lstStyle/>
        <a:p>
          <a:endParaRPr lang="es-MX"/>
        </a:p>
      </dgm:t>
    </dgm:pt>
    <dgm:pt modelId="{108AD28F-FC16-4F85-AA70-6BBA89ABA7F8}" type="pres">
      <dgm:prSet presAssocID="{7FC1CB1A-B184-4CF9-B70A-B44571256BD3}" presName="parentLeftMargin" presStyleLbl="node1" presStyleIdx="1" presStyleCnt="4"/>
      <dgm:spPr/>
      <dgm:t>
        <a:bodyPr/>
        <a:lstStyle/>
        <a:p>
          <a:endParaRPr lang="es-MX"/>
        </a:p>
      </dgm:t>
    </dgm:pt>
    <dgm:pt modelId="{F9769944-673E-44FE-9306-54975AF838F6}" type="pres">
      <dgm:prSet presAssocID="{7FC1CB1A-B184-4CF9-B70A-B44571256BD3}" presName="parentText" presStyleLbl="node1" presStyleIdx="2" presStyleCnt="4">
        <dgm:presLayoutVars>
          <dgm:chMax val="0"/>
          <dgm:bulletEnabled val="1"/>
        </dgm:presLayoutVars>
      </dgm:prSet>
      <dgm:spPr/>
      <dgm:t>
        <a:bodyPr/>
        <a:lstStyle/>
        <a:p>
          <a:endParaRPr lang="es-MX"/>
        </a:p>
      </dgm:t>
    </dgm:pt>
    <dgm:pt modelId="{8AA78E24-A56B-4EB8-8F3D-C4E1BD2008BF}" type="pres">
      <dgm:prSet presAssocID="{7FC1CB1A-B184-4CF9-B70A-B44571256BD3}" presName="negativeSpace" presStyleCnt="0"/>
      <dgm:spPr/>
      <dgm:t>
        <a:bodyPr/>
        <a:lstStyle/>
        <a:p>
          <a:endParaRPr lang="es-MX"/>
        </a:p>
      </dgm:t>
    </dgm:pt>
    <dgm:pt modelId="{C9E96517-9322-4371-B514-7A5963F90881}" type="pres">
      <dgm:prSet presAssocID="{7FC1CB1A-B184-4CF9-B70A-B44571256BD3}" presName="childText" presStyleLbl="conFgAcc1" presStyleIdx="2" presStyleCnt="4">
        <dgm:presLayoutVars>
          <dgm:bulletEnabled val="1"/>
        </dgm:presLayoutVars>
      </dgm:prSet>
      <dgm:spPr/>
      <dgm:t>
        <a:bodyPr/>
        <a:lstStyle/>
        <a:p>
          <a:endParaRPr lang="es-MX"/>
        </a:p>
      </dgm:t>
    </dgm:pt>
    <dgm:pt modelId="{10494CFB-2471-49F1-A1D4-819E40B8CBE6}" type="pres">
      <dgm:prSet presAssocID="{9B718158-B721-49EF-81E0-D2000465F7EE}" presName="spaceBetweenRectangles" presStyleCnt="0"/>
      <dgm:spPr/>
      <dgm:t>
        <a:bodyPr/>
        <a:lstStyle/>
        <a:p>
          <a:endParaRPr lang="es-MX"/>
        </a:p>
      </dgm:t>
    </dgm:pt>
    <dgm:pt modelId="{0F4236A9-1E28-4940-805A-346AB0A279EE}" type="pres">
      <dgm:prSet presAssocID="{06EA79A3-099F-4511-A1C3-F3629FBD9933}" presName="parentLin" presStyleCnt="0"/>
      <dgm:spPr/>
      <dgm:t>
        <a:bodyPr/>
        <a:lstStyle/>
        <a:p>
          <a:endParaRPr lang="es-MX"/>
        </a:p>
      </dgm:t>
    </dgm:pt>
    <dgm:pt modelId="{9A6FA649-E35F-449D-BD11-0EEA6D40B39B}" type="pres">
      <dgm:prSet presAssocID="{06EA79A3-099F-4511-A1C3-F3629FBD9933}" presName="parentLeftMargin" presStyleLbl="node1" presStyleIdx="2" presStyleCnt="4"/>
      <dgm:spPr/>
      <dgm:t>
        <a:bodyPr/>
        <a:lstStyle/>
        <a:p>
          <a:endParaRPr lang="es-MX"/>
        </a:p>
      </dgm:t>
    </dgm:pt>
    <dgm:pt modelId="{8CB10A93-EC88-4CCE-82E4-FAA8F7D5D15D}" type="pres">
      <dgm:prSet presAssocID="{06EA79A3-099F-4511-A1C3-F3629FBD9933}" presName="parentText" presStyleLbl="node1" presStyleIdx="3" presStyleCnt="4">
        <dgm:presLayoutVars>
          <dgm:chMax val="0"/>
          <dgm:bulletEnabled val="1"/>
        </dgm:presLayoutVars>
      </dgm:prSet>
      <dgm:spPr/>
      <dgm:t>
        <a:bodyPr/>
        <a:lstStyle/>
        <a:p>
          <a:endParaRPr lang="es-MX"/>
        </a:p>
      </dgm:t>
    </dgm:pt>
    <dgm:pt modelId="{5C68446B-9BAE-4004-81B7-84D859BF62ED}" type="pres">
      <dgm:prSet presAssocID="{06EA79A3-099F-4511-A1C3-F3629FBD9933}" presName="negativeSpace" presStyleCnt="0"/>
      <dgm:spPr/>
      <dgm:t>
        <a:bodyPr/>
        <a:lstStyle/>
        <a:p>
          <a:endParaRPr lang="es-MX"/>
        </a:p>
      </dgm:t>
    </dgm:pt>
    <dgm:pt modelId="{AB822209-D029-41E8-A888-1756AE115D4E}" type="pres">
      <dgm:prSet presAssocID="{06EA79A3-099F-4511-A1C3-F3629FBD9933}" presName="childText" presStyleLbl="conFgAcc1" presStyleIdx="3" presStyleCnt="4">
        <dgm:presLayoutVars>
          <dgm:bulletEnabled val="1"/>
        </dgm:presLayoutVars>
      </dgm:prSet>
      <dgm:spPr/>
      <dgm:t>
        <a:bodyPr/>
        <a:lstStyle/>
        <a:p>
          <a:endParaRPr lang="es-MX"/>
        </a:p>
      </dgm:t>
    </dgm:pt>
  </dgm:ptLst>
  <dgm:cxnLst>
    <dgm:cxn modelId="{42DFB1A3-CC77-4C79-8E93-F882527B3D36}" type="presOf" srcId="{3F707789-2367-40CB-AF14-A2ED7135C86F}" destId="{012F76E0-D153-41A7-805D-5BADB9D3808A}" srcOrd="0" destOrd="0" presId="urn:microsoft.com/office/officeart/2005/8/layout/list1"/>
    <dgm:cxn modelId="{B44B1463-45E2-4672-A547-36E0C212C927}" type="presOf" srcId="{EFA12A97-C6BE-401C-8326-FC7DE46B0E10}" destId="{DBA0BA1C-D460-497D-8B4B-EB8F7C986B4D}" srcOrd="0" destOrd="0" presId="urn:microsoft.com/office/officeart/2005/8/layout/list1"/>
    <dgm:cxn modelId="{4E62FD7D-1A44-47EE-A45B-24D03730B05D}" type="presOf" srcId="{7FC1CB1A-B184-4CF9-B70A-B44571256BD3}" destId="{108AD28F-FC16-4F85-AA70-6BBA89ABA7F8}" srcOrd="0" destOrd="0" presId="urn:microsoft.com/office/officeart/2005/8/layout/list1"/>
    <dgm:cxn modelId="{874161BE-8516-415C-8F06-6C09F33B5814}" type="presOf" srcId="{0B7823A4-ABA3-4AEB-87CF-14D25A84E371}" destId="{BCD58390-2681-4B2A-B733-DA7C02ED96E4}" srcOrd="0" destOrd="0" presId="urn:microsoft.com/office/officeart/2005/8/layout/list1"/>
    <dgm:cxn modelId="{0E6D18C4-2DB5-4EDE-8186-02FCD0213B04}" srcId="{0B7823A4-ABA3-4AEB-87CF-14D25A84E371}" destId="{06EA79A3-099F-4511-A1C3-F3629FBD9933}" srcOrd="3" destOrd="0" parTransId="{897983E0-FBAC-49FE-80B0-F647A3B4CCB7}" sibTransId="{16B9AA34-DF47-43B3-9486-D4CCFD475D0D}"/>
    <dgm:cxn modelId="{A6ADE72A-4BF4-4351-BDBD-A67D767729A5}" type="presOf" srcId="{06EA79A3-099F-4511-A1C3-F3629FBD9933}" destId="{9A6FA649-E35F-449D-BD11-0EEA6D40B39B}" srcOrd="0" destOrd="0" presId="urn:microsoft.com/office/officeart/2005/8/layout/list1"/>
    <dgm:cxn modelId="{5BEF0C07-0AFC-4D5C-9095-654DDD638BAB}" type="presOf" srcId="{3F707789-2367-40CB-AF14-A2ED7135C86F}" destId="{6EF43C7B-1E5C-47BB-8049-00D557065F4F}" srcOrd="1" destOrd="0" presId="urn:microsoft.com/office/officeart/2005/8/layout/list1"/>
    <dgm:cxn modelId="{AA531FEF-79C4-4B3D-AC96-3F80BD789DDC}" srcId="{0B7823A4-ABA3-4AEB-87CF-14D25A84E371}" destId="{EFA12A97-C6BE-401C-8326-FC7DE46B0E10}" srcOrd="0" destOrd="0" parTransId="{B9EAC2BD-9782-432F-ADAA-4AF5EBBF50E1}" sibTransId="{E6030DB6-26FF-48A4-AB31-4C610D2CBEFA}"/>
    <dgm:cxn modelId="{3E3F6D97-F0F9-4E3C-9BC5-DE440B946305}" type="presOf" srcId="{EFA12A97-C6BE-401C-8326-FC7DE46B0E10}" destId="{2A82EDE8-03E7-4FED-9B47-FD1DE2972AA1}" srcOrd="1" destOrd="0" presId="urn:microsoft.com/office/officeart/2005/8/layout/list1"/>
    <dgm:cxn modelId="{CC3D2A90-06A5-4D82-BFD9-04618BFDFDC2}" type="presOf" srcId="{06EA79A3-099F-4511-A1C3-F3629FBD9933}" destId="{8CB10A93-EC88-4CCE-82E4-FAA8F7D5D15D}" srcOrd="1" destOrd="0" presId="urn:microsoft.com/office/officeart/2005/8/layout/list1"/>
    <dgm:cxn modelId="{A2338FEE-17A1-4996-BFD4-7A40AE30029E}" srcId="{0B7823A4-ABA3-4AEB-87CF-14D25A84E371}" destId="{3F707789-2367-40CB-AF14-A2ED7135C86F}" srcOrd="1" destOrd="0" parTransId="{D4441937-41F1-4320-B55C-ED58B0CEE80E}" sibTransId="{ACA312CB-BAC7-4059-83AE-A8EFEBE864F3}"/>
    <dgm:cxn modelId="{EC9E4CEF-F463-467D-908B-2BCD907033BE}" srcId="{0B7823A4-ABA3-4AEB-87CF-14D25A84E371}" destId="{7FC1CB1A-B184-4CF9-B70A-B44571256BD3}" srcOrd="2" destOrd="0" parTransId="{EE89D09C-4A71-43F8-A328-2BEC69156C9E}" sibTransId="{9B718158-B721-49EF-81E0-D2000465F7EE}"/>
    <dgm:cxn modelId="{B76C9F02-EBD7-49E6-9585-AB436901A77D}" type="presOf" srcId="{7FC1CB1A-B184-4CF9-B70A-B44571256BD3}" destId="{F9769944-673E-44FE-9306-54975AF838F6}" srcOrd="1" destOrd="0" presId="urn:microsoft.com/office/officeart/2005/8/layout/list1"/>
    <dgm:cxn modelId="{2519A2CD-166B-436B-967F-FC07799058C3}" type="presParOf" srcId="{BCD58390-2681-4B2A-B733-DA7C02ED96E4}" destId="{DE2EEF32-1D4B-4E2F-9418-CB4F41C2988F}" srcOrd="0" destOrd="0" presId="urn:microsoft.com/office/officeart/2005/8/layout/list1"/>
    <dgm:cxn modelId="{7A4CFE6D-BDFA-4018-93FC-82E68FA71FB2}" type="presParOf" srcId="{DE2EEF32-1D4B-4E2F-9418-CB4F41C2988F}" destId="{DBA0BA1C-D460-497D-8B4B-EB8F7C986B4D}" srcOrd="0" destOrd="0" presId="urn:microsoft.com/office/officeart/2005/8/layout/list1"/>
    <dgm:cxn modelId="{CCE9DD79-62C1-44F9-B56F-57A1D9892F0B}" type="presParOf" srcId="{DE2EEF32-1D4B-4E2F-9418-CB4F41C2988F}" destId="{2A82EDE8-03E7-4FED-9B47-FD1DE2972AA1}" srcOrd="1" destOrd="0" presId="urn:microsoft.com/office/officeart/2005/8/layout/list1"/>
    <dgm:cxn modelId="{CE91CF47-C0DB-4E38-9A8F-D7EE005D31B6}" type="presParOf" srcId="{BCD58390-2681-4B2A-B733-DA7C02ED96E4}" destId="{40DB6E30-3731-4450-B24E-7055F8061B42}" srcOrd="1" destOrd="0" presId="urn:microsoft.com/office/officeart/2005/8/layout/list1"/>
    <dgm:cxn modelId="{182F7D9E-57BB-41B3-A588-C624EB2953B3}" type="presParOf" srcId="{BCD58390-2681-4B2A-B733-DA7C02ED96E4}" destId="{72EE4EC5-4E18-474C-8BDC-C47C5CC31840}" srcOrd="2" destOrd="0" presId="urn:microsoft.com/office/officeart/2005/8/layout/list1"/>
    <dgm:cxn modelId="{041C4CF7-245A-4BE1-ABFB-2BF4293D73F0}" type="presParOf" srcId="{BCD58390-2681-4B2A-B733-DA7C02ED96E4}" destId="{B43780CF-74DD-471C-9A5E-76D1F97F4515}" srcOrd="3" destOrd="0" presId="urn:microsoft.com/office/officeart/2005/8/layout/list1"/>
    <dgm:cxn modelId="{7B33E6E8-2FE4-4C04-AA85-DB651DB778E5}" type="presParOf" srcId="{BCD58390-2681-4B2A-B733-DA7C02ED96E4}" destId="{97BF51E0-0519-4CC9-B1D0-72484C03FEC5}" srcOrd="4" destOrd="0" presId="urn:microsoft.com/office/officeart/2005/8/layout/list1"/>
    <dgm:cxn modelId="{69E03694-4E63-489E-B5BA-5B6DFC1845BE}" type="presParOf" srcId="{97BF51E0-0519-4CC9-B1D0-72484C03FEC5}" destId="{012F76E0-D153-41A7-805D-5BADB9D3808A}" srcOrd="0" destOrd="0" presId="urn:microsoft.com/office/officeart/2005/8/layout/list1"/>
    <dgm:cxn modelId="{4AEE7DA3-EAF0-4CCF-AC56-487BB46284B7}" type="presParOf" srcId="{97BF51E0-0519-4CC9-B1D0-72484C03FEC5}" destId="{6EF43C7B-1E5C-47BB-8049-00D557065F4F}" srcOrd="1" destOrd="0" presId="urn:microsoft.com/office/officeart/2005/8/layout/list1"/>
    <dgm:cxn modelId="{6F0B16B6-75E7-4959-97A0-E4B9915B58EC}" type="presParOf" srcId="{BCD58390-2681-4B2A-B733-DA7C02ED96E4}" destId="{CCE9DF11-0CEC-4D44-8102-EF849EA9660D}" srcOrd="5" destOrd="0" presId="urn:microsoft.com/office/officeart/2005/8/layout/list1"/>
    <dgm:cxn modelId="{38338129-1ADB-4645-BC6E-D51E9D4EF5A9}" type="presParOf" srcId="{BCD58390-2681-4B2A-B733-DA7C02ED96E4}" destId="{8BE8D7EE-EE19-4A2B-9AB7-71D80FD263CD}" srcOrd="6" destOrd="0" presId="urn:microsoft.com/office/officeart/2005/8/layout/list1"/>
    <dgm:cxn modelId="{E023C18B-8EC0-4D4C-BB86-0294E54F4712}" type="presParOf" srcId="{BCD58390-2681-4B2A-B733-DA7C02ED96E4}" destId="{2C6A5FD3-F748-48F9-AA76-B548D2A5415B}" srcOrd="7" destOrd="0" presId="urn:microsoft.com/office/officeart/2005/8/layout/list1"/>
    <dgm:cxn modelId="{3045EE12-80DF-4DFB-96A3-A07EE300CC4D}" type="presParOf" srcId="{BCD58390-2681-4B2A-B733-DA7C02ED96E4}" destId="{9F47DF83-546A-48BC-8F37-59BAEE8DF8A9}" srcOrd="8" destOrd="0" presId="urn:microsoft.com/office/officeart/2005/8/layout/list1"/>
    <dgm:cxn modelId="{0715525E-2DD6-4932-97B7-7DE106B6E0F9}" type="presParOf" srcId="{9F47DF83-546A-48BC-8F37-59BAEE8DF8A9}" destId="{108AD28F-FC16-4F85-AA70-6BBA89ABA7F8}" srcOrd="0" destOrd="0" presId="urn:microsoft.com/office/officeart/2005/8/layout/list1"/>
    <dgm:cxn modelId="{A0F16B90-F07A-434F-8538-949D1CF79969}" type="presParOf" srcId="{9F47DF83-546A-48BC-8F37-59BAEE8DF8A9}" destId="{F9769944-673E-44FE-9306-54975AF838F6}" srcOrd="1" destOrd="0" presId="urn:microsoft.com/office/officeart/2005/8/layout/list1"/>
    <dgm:cxn modelId="{F845B0AE-CF59-4EDC-A5AA-3D3479B21F99}" type="presParOf" srcId="{BCD58390-2681-4B2A-B733-DA7C02ED96E4}" destId="{8AA78E24-A56B-4EB8-8F3D-C4E1BD2008BF}" srcOrd="9" destOrd="0" presId="urn:microsoft.com/office/officeart/2005/8/layout/list1"/>
    <dgm:cxn modelId="{11EB8000-E3A7-4D58-8DB4-312FC205C74E}" type="presParOf" srcId="{BCD58390-2681-4B2A-B733-DA7C02ED96E4}" destId="{C9E96517-9322-4371-B514-7A5963F90881}" srcOrd="10" destOrd="0" presId="urn:microsoft.com/office/officeart/2005/8/layout/list1"/>
    <dgm:cxn modelId="{9E0912A9-CACA-4F77-BBD3-D031D659F723}" type="presParOf" srcId="{BCD58390-2681-4B2A-B733-DA7C02ED96E4}" destId="{10494CFB-2471-49F1-A1D4-819E40B8CBE6}" srcOrd="11" destOrd="0" presId="urn:microsoft.com/office/officeart/2005/8/layout/list1"/>
    <dgm:cxn modelId="{A2537AEC-0B7C-4181-921F-283740183420}" type="presParOf" srcId="{BCD58390-2681-4B2A-B733-DA7C02ED96E4}" destId="{0F4236A9-1E28-4940-805A-346AB0A279EE}" srcOrd="12" destOrd="0" presId="urn:microsoft.com/office/officeart/2005/8/layout/list1"/>
    <dgm:cxn modelId="{A87C537C-4B4D-4607-80FE-08838C23C10F}" type="presParOf" srcId="{0F4236A9-1E28-4940-805A-346AB0A279EE}" destId="{9A6FA649-E35F-449D-BD11-0EEA6D40B39B}" srcOrd="0" destOrd="0" presId="urn:microsoft.com/office/officeart/2005/8/layout/list1"/>
    <dgm:cxn modelId="{96E24616-6B0A-4D7E-8185-EBE54B000042}" type="presParOf" srcId="{0F4236A9-1E28-4940-805A-346AB0A279EE}" destId="{8CB10A93-EC88-4CCE-82E4-FAA8F7D5D15D}" srcOrd="1" destOrd="0" presId="urn:microsoft.com/office/officeart/2005/8/layout/list1"/>
    <dgm:cxn modelId="{D2488CA7-A9D8-4EF4-B7F8-1093686D3F4E}" type="presParOf" srcId="{BCD58390-2681-4B2A-B733-DA7C02ED96E4}" destId="{5C68446B-9BAE-4004-81B7-84D859BF62ED}" srcOrd="13" destOrd="0" presId="urn:microsoft.com/office/officeart/2005/8/layout/list1"/>
    <dgm:cxn modelId="{5E4F83AF-AC16-4DDD-BA39-E58952F91022}" type="presParOf" srcId="{BCD58390-2681-4B2A-B733-DA7C02ED96E4}" destId="{AB822209-D029-41E8-A888-1756AE115D4E}" srcOrd="14"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E4EC5-4E18-474C-8BDC-C47C5CC31840}">
      <dsp:nvSpPr>
        <dsp:cNvPr id="0" name=""/>
        <dsp:cNvSpPr/>
      </dsp:nvSpPr>
      <dsp:spPr>
        <a:xfrm>
          <a:off x="0" y="375246"/>
          <a:ext cx="6106510" cy="5796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82EDE8-03E7-4FED-9B47-FD1DE2972AA1}">
      <dsp:nvSpPr>
        <dsp:cNvPr id="0" name=""/>
        <dsp:cNvSpPr/>
      </dsp:nvSpPr>
      <dsp:spPr>
        <a:xfrm>
          <a:off x="305325" y="35766"/>
          <a:ext cx="4274557" cy="6789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568" tIns="0" rIns="161568" bIns="0" numCol="1" spcCol="1270" anchor="ctr" anchorCtr="0">
          <a:noAutofit/>
        </a:bodyPr>
        <a:lstStyle/>
        <a:p>
          <a:pPr lvl="0" algn="l" defTabSz="1022350">
            <a:lnSpc>
              <a:spcPct val="90000"/>
            </a:lnSpc>
            <a:spcBef>
              <a:spcPct val="0"/>
            </a:spcBef>
            <a:spcAft>
              <a:spcPct val="35000"/>
            </a:spcAft>
          </a:pPr>
          <a:r>
            <a:rPr lang="es-MX" sz="2300" b="1" kern="1200" dirty="0" smtClean="0"/>
            <a:t>1. Negociación</a:t>
          </a:r>
        </a:p>
      </dsp:txBody>
      <dsp:txXfrm>
        <a:off x="338469" y="68910"/>
        <a:ext cx="4208269" cy="612672"/>
      </dsp:txXfrm>
    </dsp:sp>
    <dsp:sp modelId="{8BE8D7EE-EE19-4A2B-9AB7-71D80FD263CD}">
      <dsp:nvSpPr>
        <dsp:cNvPr id="0" name=""/>
        <dsp:cNvSpPr/>
      </dsp:nvSpPr>
      <dsp:spPr>
        <a:xfrm>
          <a:off x="0" y="1418526"/>
          <a:ext cx="6106510" cy="5796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F43C7B-1E5C-47BB-8049-00D557065F4F}">
      <dsp:nvSpPr>
        <dsp:cNvPr id="0" name=""/>
        <dsp:cNvSpPr/>
      </dsp:nvSpPr>
      <dsp:spPr>
        <a:xfrm>
          <a:off x="305325" y="1079046"/>
          <a:ext cx="4274557" cy="67896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568" tIns="0" rIns="161568" bIns="0" numCol="1" spcCol="1270" anchor="ctr" anchorCtr="0">
          <a:noAutofit/>
        </a:bodyPr>
        <a:lstStyle/>
        <a:p>
          <a:pPr lvl="0" algn="l" defTabSz="1022350">
            <a:lnSpc>
              <a:spcPct val="90000"/>
            </a:lnSpc>
            <a:spcBef>
              <a:spcPct val="0"/>
            </a:spcBef>
            <a:spcAft>
              <a:spcPct val="35000"/>
            </a:spcAft>
          </a:pPr>
          <a:r>
            <a:rPr lang="es-MX" sz="2300" b="1" kern="1200" dirty="0" smtClean="0"/>
            <a:t>2. Adopción del Texto</a:t>
          </a:r>
          <a:endParaRPr lang="es-MX" sz="2300" b="1" kern="1200" dirty="0"/>
        </a:p>
      </dsp:txBody>
      <dsp:txXfrm>
        <a:off x="338469" y="1112190"/>
        <a:ext cx="4208269" cy="612672"/>
      </dsp:txXfrm>
    </dsp:sp>
    <dsp:sp modelId="{C9E96517-9322-4371-B514-7A5963F90881}">
      <dsp:nvSpPr>
        <dsp:cNvPr id="0" name=""/>
        <dsp:cNvSpPr/>
      </dsp:nvSpPr>
      <dsp:spPr>
        <a:xfrm>
          <a:off x="0" y="2461806"/>
          <a:ext cx="6106510" cy="5796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769944-673E-44FE-9306-54975AF838F6}">
      <dsp:nvSpPr>
        <dsp:cNvPr id="0" name=""/>
        <dsp:cNvSpPr/>
      </dsp:nvSpPr>
      <dsp:spPr>
        <a:xfrm>
          <a:off x="305325" y="2122326"/>
          <a:ext cx="4274557" cy="67896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568" tIns="0" rIns="161568" bIns="0" numCol="1" spcCol="1270" anchor="ctr" anchorCtr="0">
          <a:noAutofit/>
        </a:bodyPr>
        <a:lstStyle/>
        <a:p>
          <a:pPr lvl="0" algn="l" defTabSz="1022350">
            <a:lnSpc>
              <a:spcPct val="90000"/>
            </a:lnSpc>
            <a:spcBef>
              <a:spcPct val="0"/>
            </a:spcBef>
            <a:spcAft>
              <a:spcPct val="35000"/>
            </a:spcAft>
          </a:pPr>
          <a:r>
            <a:rPr lang="es-MX" sz="2300" b="1" kern="1200" dirty="0" smtClean="0"/>
            <a:t>3. Autenticación del Texto</a:t>
          </a:r>
          <a:endParaRPr lang="es-MX" sz="2300" b="1" kern="1200" dirty="0"/>
        </a:p>
      </dsp:txBody>
      <dsp:txXfrm>
        <a:off x="338469" y="2155470"/>
        <a:ext cx="4208269" cy="612672"/>
      </dsp:txXfrm>
    </dsp:sp>
    <dsp:sp modelId="{AB822209-D029-41E8-A888-1756AE115D4E}">
      <dsp:nvSpPr>
        <dsp:cNvPr id="0" name=""/>
        <dsp:cNvSpPr/>
      </dsp:nvSpPr>
      <dsp:spPr>
        <a:xfrm>
          <a:off x="0" y="3505086"/>
          <a:ext cx="6106510" cy="5796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B10A93-EC88-4CCE-82E4-FAA8F7D5D15D}">
      <dsp:nvSpPr>
        <dsp:cNvPr id="0" name=""/>
        <dsp:cNvSpPr/>
      </dsp:nvSpPr>
      <dsp:spPr>
        <a:xfrm>
          <a:off x="305325" y="3165606"/>
          <a:ext cx="4274557" cy="6789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568" tIns="0" rIns="161568" bIns="0" numCol="1" spcCol="1270" anchor="ctr" anchorCtr="0">
          <a:noAutofit/>
        </a:bodyPr>
        <a:lstStyle/>
        <a:p>
          <a:pPr lvl="0" algn="l" defTabSz="1022350">
            <a:lnSpc>
              <a:spcPct val="90000"/>
            </a:lnSpc>
            <a:spcBef>
              <a:spcPct val="0"/>
            </a:spcBef>
            <a:spcAft>
              <a:spcPct val="35000"/>
            </a:spcAft>
          </a:pPr>
          <a:r>
            <a:rPr lang="es-MX" sz="2300" b="1" kern="1200" dirty="0" smtClean="0"/>
            <a:t>4. Manifestación del Consentimiento</a:t>
          </a:r>
          <a:endParaRPr lang="es-MX" sz="2300" b="1" kern="1200" dirty="0"/>
        </a:p>
      </dsp:txBody>
      <dsp:txXfrm>
        <a:off x="338469" y="3198750"/>
        <a:ext cx="4208269"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9DB6DF-68D5-4CAA-B76E-964B9A0F5CB5}" type="datetimeFigureOut">
              <a:rPr lang="es-MX" smtClean="0"/>
              <a:t>07/10/2016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28CBE9-23D0-4DAA-9B20-9AC8C081C746}" type="slidenum">
              <a:rPr lang="es-MX" smtClean="0"/>
              <a:t>‹Nº›</a:t>
            </a:fld>
            <a:endParaRPr lang="es-MX"/>
          </a:p>
        </p:txBody>
      </p:sp>
    </p:spTree>
    <p:extLst>
      <p:ext uri="{BB962C8B-B14F-4D97-AF65-F5344CB8AC3E}">
        <p14:creationId xmlns:p14="http://schemas.microsoft.com/office/powerpoint/2010/main" val="3613789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82B385BA-AEB2-42A8-B962-047DA171E124}" type="slidenum">
              <a:rPr lang="es-MX" smtClean="0"/>
              <a:t>5</a:t>
            </a:fld>
            <a:endParaRPr lang="es-MX"/>
          </a:p>
        </p:txBody>
      </p:sp>
    </p:spTree>
    <p:extLst>
      <p:ext uri="{BB962C8B-B14F-4D97-AF65-F5344CB8AC3E}">
        <p14:creationId xmlns:p14="http://schemas.microsoft.com/office/powerpoint/2010/main" val="1793623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B28CBE9-23D0-4DAA-9B20-9AC8C081C746}" type="slidenum">
              <a:rPr lang="es-MX" smtClean="0"/>
              <a:t>8</a:t>
            </a:fld>
            <a:endParaRPr lang="es-MX"/>
          </a:p>
        </p:txBody>
      </p:sp>
    </p:spTree>
    <p:extLst>
      <p:ext uri="{BB962C8B-B14F-4D97-AF65-F5344CB8AC3E}">
        <p14:creationId xmlns:p14="http://schemas.microsoft.com/office/powerpoint/2010/main" val="878878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B28CBE9-23D0-4DAA-9B20-9AC8C081C746}" type="slidenum">
              <a:rPr lang="es-MX" smtClean="0"/>
              <a:t>9</a:t>
            </a:fld>
            <a:endParaRPr lang="es-MX"/>
          </a:p>
        </p:txBody>
      </p:sp>
    </p:spTree>
    <p:extLst>
      <p:ext uri="{BB962C8B-B14F-4D97-AF65-F5344CB8AC3E}">
        <p14:creationId xmlns:p14="http://schemas.microsoft.com/office/powerpoint/2010/main" val="1582290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dirty="0" smtClean="0"/>
          </a:p>
        </p:txBody>
      </p:sp>
      <p:sp>
        <p:nvSpPr>
          <p:cNvPr id="419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F122C0-1063-4605-A966-657CE216F852}" type="slidenum">
              <a:rPr lang="es-MX" smtClean="0"/>
              <a:pPr/>
              <a:t>31</a:t>
            </a:fld>
            <a:endParaRPr lang="es-MX" dirty="0" smtClean="0"/>
          </a:p>
        </p:txBody>
      </p:sp>
    </p:spTree>
    <p:extLst>
      <p:ext uri="{BB962C8B-B14F-4D97-AF65-F5344CB8AC3E}">
        <p14:creationId xmlns:p14="http://schemas.microsoft.com/office/powerpoint/2010/main" val="3992131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F5B2A04E-F755-4625-BDAB-24B25794B23C}" type="slidenum">
              <a:rPr lang="es-MX" smtClean="0"/>
              <a:pPr>
                <a:defRPr/>
              </a:pPr>
              <a:t>40</a:t>
            </a:fld>
            <a:endParaRPr lang="es-MX" dirty="0"/>
          </a:p>
        </p:txBody>
      </p:sp>
    </p:spTree>
    <p:extLst>
      <p:ext uri="{BB962C8B-B14F-4D97-AF65-F5344CB8AC3E}">
        <p14:creationId xmlns:p14="http://schemas.microsoft.com/office/powerpoint/2010/main" val="108740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F70BE96-6D6E-4210-BB77-5B42CF0527A3}" type="datetime1">
              <a:rPr lang="es-MX" smtClean="0">
                <a:solidFill>
                  <a:srgbClr val="EEECE1"/>
                </a:solidFill>
              </a:rPr>
              <a:t>07/10/2016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558527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BDF2E01-D681-45CA-A5B7-D057507FFA79}" type="datetime1">
              <a:rPr lang="es-MX" smtClean="0">
                <a:solidFill>
                  <a:srgbClr val="EEECE1"/>
                </a:solidFill>
              </a:rPr>
              <a:t>07/10/2016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519249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FE53C3F-818E-4DE2-9F65-1C85A6CF391D}" type="datetime1">
              <a:rPr lang="es-MX" smtClean="0">
                <a:solidFill>
                  <a:srgbClr val="EEECE1"/>
                </a:solidFill>
              </a:rPr>
              <a:t>07/10/2016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492998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E0F66C1-7A96-4685-8E46-BF8EE7414F20}" type="datetime1">
              <a:rPr lang="es-MX" smtClean="0">
                <a:solidFill>
                  <a:srgbClr val="EEECE1"/>
                </a:solidFill>
              </a:rPr>
              <a:t>07/10/2016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4195700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0547D1A-54F0-4F88-9F6B-2622761C1975}" type="datetime1">
              <a:rPr lang="es-MX" smtClean="0">
                <a:solidFill>
                  <a:srgbClr val="EEECE1"/>
                </a:solidFill>
              </a:rPr>
              <a:t>07/10/2016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528798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0E63060-1F63-4FF2-8AD5-7F5A9E780E34}" type="datetime1">
              <a:rPr lang="es-MX" smtClean="0">
                <a:solidFill>
                  <a:srgbClr val="EEECE1"/>
                </a:solidFill>
              </a:rPr>
              <a:t>07/10/2016</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648466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69B2FDE8-9309-46AC-B429-CDCA900125AB}" type="datetime1">
              <a:rPr lang="es-MX" smtClean="0">
                <a:solidFill>
                  <a:srgbClr val="EEECE1"/>
                </a:solidFill>
              </a:rPr>
              <a:t>07/10/2016</a:t>
            </a:fld>
            <a:endParaRPr lang="es-MX">
              <a:solidFill>
                <a:srgbClr val="EEECE1"/>
              </a:solidFill>
            </a:endParaRPr>
          </a:p>
        </p:txBody>
      </p:sp>
      <p:sp>
        <p:nvSpPr>
          <p:cNvPr id="8" name="Footer Placeholder 7"/>
          <p:cNvSpPr>
            <a:spLocks noGrp="1"/>
          </p:cNvSpPr>
          <p:nvPr>
            <p:ph type="ftr" sz="quarter" idx="11"/>
          </p:nvPr>
        </p:nvSpPr>
        <p:spPr/>
        <p:txBody>
          <a:bodyPr/>
          <a:lstStyle/>
          <a:p>
            <a:endParaRPr lang="es-MX">
              <a:solidFill>
                <a:srgbClr val="EEECE1"/>
              </a:solidFill>
            </a:endParaRPr>
          </a:p>
        </p:txBody>
      </p:sp>
      <p:sp>
        <p:nvSpPr>
          <p:cNvPr id="9" name="Slide Number Placeholder 8"/>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432323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234B5749-037D-4A98-B618-66831CC17D52}" type="datetime1">
              <a:rPr lang="es-MX" smtClean="0">
                <a:solidFill>
                  <a:srgbClr val="EEECE1"/>
                </a:solidFill>
              </a:rPr>
              <a:t>07/10/2016</a:t>
            </a:fld>
            <a:endParaRPr lang="es-MX">
              <a:solidFill>
                <a:srgbClr val="EEECE1"/>
              </a:solidFill>
            </a:endParaRPr>
          </a:p>
        </p:txBody>
      </p:sp>
      <p:sp>
        <p:nvSpPr>
          <p:cNvPr id="4" name="Footer Placeholder 3"/>
          <p:cNvSpPr>
            <a:spLocks noGrp="1"/>
          </p:cNvSpPr>
          <p:nvPr>
            <p:ph type="ftr" sz="quarter" idx="11"/>
          </p:nvPr>
        </p:nvSpPr>
        <p:spPr/>
        <p:txBody>
          <a:bodyPr/>
          <a:lstStyle/>
          <a:p>
            <a:endParaRPr lang="es-MX">
              <a:solidFill>
                <a:srgbClr val="EEECE1"/>
              </a:solidFill>
            </a:endParaRPr>
          </a:p>
        </p:txBody>
      </p:sp>
      <p:sp>
        <p:nvSpPr>
          <p:cNvPr id="5" name="Slide Number Placeholder 4"/>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821409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794FEB-B30B-4044-B464-69B7E6E5370B}" type="datetime1">
              <a:rPr lang="es-MX" smtClean="0">
                <a:solidFill>
                  <a:srgbClr val="EEECE1"/>
                </a:solidFill>
              </a:rPr>
              <a:t>07/10/2016</a:t>
            </a:fld>
            <a:endParaRPr lang="es-MX">
              <a:solidFill>
                <a:srgbClr val="EEECE1"/>
              </a:solidFill>
            </a:endParaRPr>
          </a:p>
        </p:txBody>
      </p:sp>
      <p:sp>
        <p:nvSpPr>
          <p:cNvPr id="3" name="Footer Placeholder 2"/>
          <p:cNvSpPr>
            <a:spLocks noGrp="1"/>
          </p:cNvSpPr>
          <p:nvPr>
            <p:ph type="ftr" sz="quarter" idx="11"/>
          </p:nvPr>
        </p:nvSpPr>
        <p:spPr/>
        <p:txBody>
          <a:bodyPr/>
          <a:lstStyle/>
          <a:p>
            <a:endParaRPr lang="es-MX">
              <a:solidFill>
                <a:srgbClr val="EEECE1"/>
              </a:solidFill>
            </a:endParaRPr>
          </a:p>
        </p:txBody>
      </p:sp>
      <p:sp>
        <p:nvSpPr>
          <p:cNvPr id="4" name="Slide Number Placeholder 3"/>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58798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5C690E9-E204-4F33-95A8-551BD470AA18}" type="datetime1">
              <a:rPr lang="es-MX" smtClean="0">
                <a:solidFill>
                  <a:srgbClr val="EEECE1"/>
                </a:solidFill>
              </a:rPr>
              <a:t>07/10/2016</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38820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E3A06A8A-88D2-4E5F-A569-4D3CD2D6185E}" type="datetime1">
              <a:rPr lang="es-MX" smtClean="0">
                <a:solidFill>
                  <a:srgbClr val="EEECE1"/>
                </a:solidFill>
              </a:rPr>
              <a:t>07/10/2016</a:t>
            </a:fld>
            <a:endParaRPr lang="es-MX">
              <a:solidFill>
                <a:srgbClr val="EEECE1"/>
              </a:solidFill>
            </a:endParaRPr>
          </a:p>
        </p:txBody>
      </p:sp>
      <p:sp>
        <p:nvSpPr>
          <p:cNvPr id="9" name="Slide Number Placeholder 8"/>
          <p:cNvSpPr>
            <a:spLocks noGrp="1"/>
          </p:cNvSpPr>
          <p:nvPr>
            <p:ph type="sldNum" sz="quarter" idx="11"/>
          </p:nvPr>
        </p:nvSpPr>
        <p:spPr/>
        <p:txBody>
          <a:bodyPr/>
          <a:lstStyle/>
          <a:p>
            <a:fld id="{559A74B9-CAFF-4650-A221-91685748E060}"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EEECE1"/>
              </a:solidFill>
            </a:endParaRPr>
          </a:p>
        </p:txBody>
      </p:sp>
    </p:spTree>
    <p:extLst>
      <p:ext uri="{BB962C8B-B14F-4D97-AF65-F5344CB8AC3E}">
        <p14:creationId xmlns:p14="http://schemas.microsoft.com/office/powerpoint/2010/main" val="2657716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9A74B9-CAFF-4650-A221-91685748E060}"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EEECE1"/>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94EF3F05-CB3B-468C-B065-B6814BD5A9F0}" type="datetime1">
              <a:rPr lang="es-MX" smtClean="0">
                <a:solidFill>
                  <a:srgbClr val="EEECE1"/>
                </a:solidFill>
              </a:rPr>
              <a:t>07/10/2016</a:t>
            </a:fld>
            <a:endParaRPr lang="es-MX">
              <a:solidFill>
                <a:srgbClr val="EEECE1"/>
              </a:solidFill>
            </a:endParaRPr>
          </a:p>
        </p:txBody>
      </p:sp>
    </p:spTree>
    <p:extLst>
      <p:ext uri="{BB962C8B-B14F-4D97-AF65-F5344CB8AC3E}">
        <p14:creationId xmlns:p14="http://schemas.microsoft.com/office/powerpoint/2010/main" val="16570546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2"/>
            </a:solidFill>
            <a:miter lim="800000"/>
            <a:headEnd/>
            <a:tailEnd/>
          </a:ln>
        </p:spPr>
      </p:pic>
      <p:sp>
        <p:nvSpPr>
          <p:cNvPr id="2" name="1 Marcador de número de diapositiva"/>
          <p:cNvSpPr>
            <a:spLocks noGrp="1"/>
          </p:cNvSpPr>
          <p:nvPr>
            <p:ph type="sldNum" sz="quarter" idx="12"/>
          </p:nvPr>
        </p:nvSpPr>
        <p:spPr>
          <a:xfrm>
            <a:off x="9363784" y="5805264"/>
            <a:ext cx="548640" cy="396240"/>
          </a:xfrm>
        </p:spPr>
        <p:txBody>
          <a:bodyPr/>
          <a:lstStyle/>
          <a:p>
            <a:fld id="{114F6E14-26B7-447F-A4C5-187AB6119613}" type="slidenum">
              <a:rPr lang="es-MX" smtClean="0">
                <a:solidFill>
                  <a:srgbClr val="4F81BD"/>
                </a:solidFill>
              </a:rPr>
              <a:pPr/>
              <a:t>1</a:t>
            </a:fld>
            <a:endParaRPr lang="es-MX" dirty="0">
              <a:solidFill>
                <a:srgbClr val="4F81BD"/>
              </a:solidFill>
            </a:endParaRPr>
          </a:p>
        </p:txBody>
      </p:sp>
      <p:pic>
        <p:nvPicPr>
          <p:cNvPr id="37891" name="Picture 3"/>
          <p:cNvPicPr>
            <a:picLocks noChangeAspect="1" noChangeArrowheads="1"/>
          </p:cNvPicPr>
          <p:nvPr/>
        </p:nvPicPr>
        <p:blipFill>
          <a:blip r:embed="rId3"/>
          <a:srcRect/>
          <a:stretch>
            <a:fillRect/>
          </a:stretch>
        </p:blipFill>
        <p:spPr bwMode="auto">
          <a:xfrm>
            <a:off x="6528048" y="3212976"/>
            <a:ext cx="3384376" cy="3240088"/>
          </a:xfrm>
          <a:prstGeom prst="rect">
            <a:avLst/>
          </a:prstGeom>
          <a:noFill/>
          <a:ln w="57150">
            <a:solidFill>
              <a:schemeClr val="accent2"/>
            </a:solidFill>
            <a:miter lim="800000"/>
            <a:headEnd/>
            <a:tailEnd/>
          </a:ln>
        </p:spPr>
      </p:pic>
    </p:spTree>
    <p:extLst>
      <p:ext uri="{BB962C8B-B14F-4D97-AF65-F5344CB8AC3E}">
        <p14:creationId xmlns:p14="http://schemas.microsoft.com/office/powerpoint/2010/main" val="42411816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300769" y="1508010"/>
            <a:ext cx="9337183" cy="4725362"/>
          </a:xfrm>
          <a:prstGeom prst="rect">
            <a:avLst/>
          </a:prstGeom>
          <a:solidFill>
            <a:schemeClr val="accent2"/>
          </a:solidFill>
          <a:ln>
            <a:miter lim="800000"/>
            <a:headEnd/>
            <a:tailEnd/>
          </a:ln>
        </p:spPr>
        <p:txBody>
          <a:bodyPr vert="horz" wrap="square" lIns="91440" tIns="45720" rIns="91440" bIns="45720" numCol="1" rtlCol="0" anchor="t" anchorCtr="0" compatLnSpc="1">
            <a:prstTxWarp prst="textNoShape">
              <a:avLst/>
            </a:prstTxWarp>
            <a:normAutofit/>
          </a:bodyPr>
          <a:lstStyle/>
          <a:p>
            <a:pPr marL="514350" indent="-514350" algn="just">
              <a:lnSpc>
                <a:spcPct val="80000"/>
              </a:lnSpc>
              <a:buNone/>
              <a:defRPr/>
            </a:pPr>
            <a:r>
              <a:rPr lang="es-MX" sz="4800" dirty="0" smtClean="0"/>
              <a:t> </a:t>
            </a:r>
            <a:r>
              <a:rPr lang="es-ES" sz="2800" dirty="0"/>
              <a:t>	</a:t>
            </a:r>
            <a:r>
              <a:rPr lang="es-ES" sz="2600" dirty="0">
                <a:solidFill>
                  <a:schemeClr val="bg1"/>
                </a:solidFill>
              </a:rPr>
              <a:t>Los tratados son acuerdos entre sujetos de derecho internacional, regidos por el Derecho Internacional Público. La Convención de Viena, define a los tratados internacionales en su artículo 2°, párrafo I, de la siguiente manera:</a:t>
            </a:r>
          </a:p>
          <a:p>
            <a:pPr algn="just">
              <a:buNone/>
            </a:pPr>
            <a:r>
              <a:rPr lang="es-ES" sz="2800" b="1" dirty="0">
                <a:solidFill>
                  <a:schemeClr val="bg1"/>
                </a:solidFill>
              </a:rPr>
              <a:t>	“Se entiende por tratado un acuerdo internacional celebrado por escrito entre Estados y regidos por el Derecho Internacional Público, ya conste en un instrumento único o en dos  o más  instrumentos conexos y cualesquiera que sea su  denominación  particular.”</a:t>
            </a:r>
            <a:endParaRPr lang="es-MX" sz="2800" dirty="0">
              <a:solidFill>
                <a:schemeClr val="bg1"/>
              </a:solidFill>
            </a:endParaRPr>
          </a:p>
          <a:p>
            <a:pPr marL="514350" indent="-514350" algn="just">
              <a:lnSpc>
                <a:spcPct val="80000"/>
              </a:lnSpc>
              <a:buNone/>
              <a:defRPr/>
            </a:pPr>
            <a:endParaRPr lang="es-ES" dirty="0" smtClean="0"/>
          </a:p>
          <a:p>
            <a:pPr eaLnBrk="1" hangingPunct="1">
              <a:lnSpc>
                <a:spcPct val="80000"/>
              </a:lnSpc>
              <a:defRPr/>
            </a:pPr>
            <a:endParaRPr lang="es-MX" sz="1200" dirty="0"/>
          </a:p>
          <a:p>
            <a:pPr eaLnBrk="1" hangingPunct="1">
              <a:lnSpc>
                <a:spcPct val="80000"/>
              </a:lnSpc>
              <a:defRPr/>
            </a:pPr>
            <a:endParaRPr lang="es-MX" sz="12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10</a:t>
            </a:fld>
            <a:endParaRPr lang="es-MX"/>
          </a:p>
        </p:txBody>
      </p:sp>
      <p:sp>
        <p:nvSpPr>
          <p:cNvPr id="4" name="Rectangle 2"/>
          <p:cNvSpPr>
            <a:spLocks noGrp="1" noChangeArrowheads="1"/>
          </p:cNvSpPr>
          <p:nvPr>
            <p:ph type="title"/>
          </p:nvPr>
        </p:nvSpPr>
        <p:spPr bwMode="auto">
          <a:xfrm>
            <a:off x="1803042" y="285750"/>
            <a:ext cx="8332631" cy="989258"/>
          </a:xfrm>
          <a:prstGeom prst="rect">
            <a:avLst/>
          </a:prstGeom>
          <a:solidFill>
            <a:schemeClr val="accent1">
              <a:lumMod val="40000"/>
              <a:lumOff val="6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dirty="0" smtClean="0"/>
              <a:t>DEFINICIÓN</a:t>
            </a:r>
          </a:p>
        </p:txBody>
      </p:sp>
    </p:spTree>
    <p:extLst>
      <p:ext uri="{BB962C8B-B14F-4D97-AF65-F5344CB8AC3E}">
        <p14:creationId xmlns:p14="http://schemas.microsoft.com/office/powerpoint/2010/main" val="3820269473"/>
      </p:ext>
    </p:extLst>
  </p:cSld>
  <p:clrMapOvr>
    <a:masterClrMapping/>
  </p:clrMapOvr>
  <p:transition spd="slow">
    <p:cover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107583" y="1596977"/>
            <a:ext cx="9350062" cy="4776273"/>
          </a:xfrm>
          <a:prstGeom prst="rect">
            <a:avLst/>
          </a:prstGeom>
          <a:solidFill>
            <a:schemeClr val="accent3"/>
          </a:solidFill>
          <a:ln>
            <a:miter lim="800000"/>
            <a:headEnd/>
            <a:tailEnd/>
          </a:ln>
        </p:spPr>
        <p:txBody>
          <a:bodyPr vert="horz" wrap="square" lIns="91440" tIns="45720" rIns="91440" bIns="45720" numCol="1" rtlCol="0" anchor="t" anchorCtr="0" compatLnSpc="1">
            <a:prstTxWarp prst="textNoShape">
              <a:avLst/>
            </a:prstTxWarp>
            <a:normAutofit lnSpcReduction="10000"/>
          </a:bodyPr>
          <a:lstStyle/>
          <a:p>
            <a:pPr eaLnBrk="1" hangingPunct="1">
              <a:lnSpc>
                <a:spcPct val="80000"/>
              </a:lnSpc>
              <a:defRPr/>
            </a:pPr>
            <a:endParaRPr lang="es-ES" sz="1200" dirty="0"/>
          </a:p>
          <a:p>
            <a:pPr algn="just">
              <a:buNone/>
            </a:pPr>
            <a:r>
              <a:rPr lang="es-ES" sz="2800" dirty="0"/>
              <a:t>	</a:t>
            </a:r>
            <a:r>
              <a:rPr lang="es-ES" sz="2800" b="1" dirty="0"/>
              <a:t>	a). Tratados celebrados entre Estados.</a:t>
            </a:r>
            <a:endParaRPr lang="es-MX" sz="2800" dirty="0"/>
          </a:p>
          <a:p>
            <a:pPr algn="just">
              <a:buNone/>
            </a:pPr>
            <a:r>
              <a:rPr lang="es-ES" sz="2800" dirty="0"/>
              <a:t>	La Comisión de Derecho Internacional, decidió circunscribir la Convención a los acuerdos celebrados entre Estados, excluyendo los concluidos entre Estados y Organizaciones Internacionales, estos serían objeto de otra convención la cual fue adoptada el 21 de marzo de 1986.</a:t>
            </a:r>
            <a:endParaRPr lang="es-MX" sz="2800" dirty="0"/>
          </a:p>
          <a:p>
            <a:pPr algn="just">
              <a:buNone/>
            </a:pPr>
            <a:r>
              <a:rPr lang="es-ES" sz="2800" dirty="0"/>
              <a:t>	Por otro lado, los acuerdos celebrados entre un Estado y un particular, sea persona física o jurídica, no son tratados sino simples acuerdos y se celebran con frecuencia en nuestros días.</a:t>
            </a:r>
            <a:endParaRPr lang="es-MX" sz="2800" dirty="0"/>
          </a:p>
          <a:p>
            <a:pPr marL="514350" indent="-514350" algn="just">
              <a:lnSpc>
                <a:spcPct val="80000"/>
              </a:lnSpc>
              <a:buNone/>
              <a:defRPr/>
            </a:pPr>
            <a:endParaRPr lang="es-ES" dirty="0" smtClean="0"/>
          </a:p>
          <a:p>
            <a:pPr algn="just" eaLnBrk="1" hangingPunct="1">
              <a:lnSpc>
                <a:spcPct val="80000"/>
              </a:lnSpc>
              <a:defRPr/>
            </a:pPr>
            <a:endParaRPr lang="es-MX" sz="1200" dirty="0"/>
          </a:p>
          <a:p>
            <a:pPr eaLnBrk="1" hangingPunct="1">
              <a:lnSpc>
                <a:spcPct val="80000"/>
              </a:lnSpc>
              <a:defRPr/>
            </a:pPr>
            <a:endParaRPr lang="es-MX" sz="12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11</a:t>
            </a:fld>
            <a:endParaRPr lang="es-MX"/>
          </a:p>
        </p:txBody>
      </p:sp>
      <p:sp>
        <p:nvSpPr>
          <p:cNvPr id="4" name="Rectangle 2"/>
          <p:cNvSpPr>
            <a:spLocks noGrp="1" noChangeArrowheads="1"/>
          </p:cNvSpPr>
          <p:nvPr>
            <p:ph type="title"/>
          </p:nvPr>
        </p:nvSpPr>
        <p:spPr bwMode="auto">
          <a:xfrm>
            <a:off x="1777285" y="401657"/>
            <a:ext cx="7959144" cy="1027895"/>
          </a:xfrm>
          <a:prstGeom prst="rect">
            <a:avLst/>
          </a:prstGeom>
          <a:solidFill>
            <a:schemeClr val="accent1">
              <a:lumMod val="40000"/>
              <a:lumOff val="6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algn="ctr"/>
            <a:r>
              <a:rPr lang="es-ES" sz="3600" dirty="0"/>
              <a:t>De dicha disposición se deduce que se aplica únicamente a:</a:t>
            </a:r>
            <a:endParaRPr lang="es-ES" sz="3200" dirty="0" smtClean="0"/>
          </a:p>
        </p:txBody>
      </p:sp>
    </p:spTree>
    <p:extLst>
      <p:ext uri="{BB962C8B-B14F-4D97-AF65-F5344CB8AC3E}">
        <p14:creationId xmlns:p14="http://schemas.microsoft.com/office/powerpoint/2010/main" val="2781638389"/>
      </p:ext>
    </p:extLst>
  </p:cSld>
  <p:clrMapOvr>
    <a:masterClrMapping/>
  </p:clrMapOvr>
  <p:transition spd="slow">
    <p:cover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255251" y="552892"/>
            <a:ext cx="5447095" cy="2123658"/>
          </a:xfrm>
          <a:prstGeom prst="rect">
            <a:avLst/>
          </a:prstGeom>
          <a:solidFill>
            <a:schemeClr val="accent3"/>
          </a:solidFill>
        </p:spPr>
        <p:txBody>
          <a:bodyPr wrap="square">
            <a:spAutoFit/>
          </a:bodyPr>
          <a:lstStyle/>
          <a:p>
            <a:pPr lvl="0" algn="just"/>
            <a:r>
              <a:rPr lang="es-ES" sz="2800" b="1" dirty="0"/>
              <a:t>b). Por escrito.</a:t>
            </a:r>
            <a:endParaRPr lang="es-MX" sz="2800" dirty="0"/>
          </a:p>
          <a:p>
            <a:pPr algn="just"/>
            <a:r>
              <a:rPr lang="es-ES" sz="2800" dirty="0"/>
              <a:t> </a:t>
            </a:r>
            <a:endParaRPr lang="es-MX" sz="2800" dirty="0"/>
          </a:p>
          <a:p>
            <a:pPr algn="just"/>
            <a:r>
              <a:rPr lang="es-ES" sz="2400" dirty="0"/>
              <a:t>El segundo requisito es que el tratado sea escrito, excluyendo así a los acuerdos verbales</a:t>
            </a:r>
            <a:r>
              <a:rPr lang="es-ES" sz="2400" dirty="0" smtClean="0"/>
              <a:t>.</a:t>
            </a:r>
            <a:r>
              <a:rPr lang="es-ES" sz="2800" dirty="0"/>
              <a:t> </a:t>
            </a:r>
            <a:endParaRPr lang="es-MX" sz="2800" dirty="0"/>
          </a:p>
        </p:txBody>
      </p:sp>
      <p:sp>
        <p:nvSpPr>
          <p:cNvPr id="6" name="5 Rectángulo"/>
          <p:cNvSpPr/>
          <p:nvPr/>
        </p:nvSpPr>
        <p:spPr>
          <a:xfrm>
            <a:off x="1352283" y="308191"/>
            <a:ext cx="3676985" cy="2675088"/>
          </a:xfrm>
          <a:prstGeom prst="rect">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7" name="Picture 2" descr="http://2.bp.blogspot.com/_fkNToEhwA48/TCUt78rnUyI/AAAAAAAAACE/SsM2m3-fdg8/s1600/contrato.jpg"/>
          <p:cNvPicPr>
            <a:picLocks noChangeAspect="1" noChangeArrowheads="1"/>
          </p:cNvPicPr>
          <p:nvPr/>
        </p:nvPicPr>
        <p:blipFill>
          <a:blip r:embed="rId2"/>
          <a:srcRect/>
          <a:stretch>
            <a:fillRect/>
          </a:stretch>
        </p:blipFill>
        <p:spPr bwMode="auto">
          <a:xfrm>
            <a:off x="1648500" y="469628"/>
            <a:ext cx="3218254" cy="2352214"/>
          </a:xfrm>
          <a:prstGeom prst="rect">
            <a:avLst/>
          </a:prstGeom>
          <a:noFill/>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12</a:t>
            </a:fld>
            <a:endParaRPr lang="es-MX"/>
          </a:p>
        </p:txBody>
      </p:sp>
      <p:sp>
        <p:nvSpPr>
          <p:cNvPr id="8" name="3 Rectángulo"/>
          <p:cNvSpPr/>
          <p:nvPr/>
        </p:nvSpPr>
        <p:spPr>
          <a:xfrm>
            <a:off x="1108425" y="3334608"/>
            <a:ext cx="9787100" cy="3145476"/>
          </a:xfrm>
          <a:prstGeom prst="rect">
            <a:avLst/>
          </a:prstGeom>
          <a:solidFill>
            <a:schemeClr val="accent6"/>
          </a:solidFill>
        </p:spPr>
        <p:txBody>
          <a:bodyPr wrap="square">
            <a:spAutoFit/>
          </a:bodyPr>
          <a:lstStyle/>
          <a:p>
            <a:pPr lvl="0" algn="just"/>
            <a:r>
              <a:rPr lang="es-ES" sz="2800" b="1" dirty="0"/>
              <a:t>c). Regidos por el Derecho Internacional Público.</a:t>
            </a:r>
            <a:endParaRPr lang="es-MX" sz="2800" dirty="0"/>
          </a:p>
          <a:p>
            <a:pPr algn="just"/>
            <a:r>
              <a:rPr lang="es-ES" sz="2800" dirty="0"/>
              <a:t> </a:t>
            </a:r>
            <a:endParaRPr lang="es-MX" sz="2800" dirty="0"/>
          </a:p>
          <a:p>
            <a:pPr algn="just"/>
            <a:r>
              <a:rPr lang="es-ES" sz="2400" dirty="0"/>
              <a:t>La Convención exige que los tratados internacionales celebrados entre Estados y por escrito, se encuentren regidos por el Derecho Internacional Público. Se excluyen así los acuerdos celebrados entre Estados regulados por el derecho interno de alguna de las partes o por algún otro derecho interno. </a:t>
            </a:r>
          </a:p>
          <a:p>
            <a:pPr algn="just">
              <a:lnSpc>
                <a:spcPct val="80000"/>
              </a:lnSpc>
              <a:defRPr/>
            </a:pPr>
            <a:endParaRPr lang="es-ES" sz="2800" dirty="0"/>
          </a:p>
        </p:txBody>
      </p:sp>
    </p:spTree>
    <p:extLst>
      <p:ext uri="{BB962C8B-B14F-4D97-AF65-F5344CB8AC3E}">
        <p14:creationId xmlns:p14="http://schemas.microsoft.com/office/powerpoint/2010/main" val="1100416888"/>
      </p:ext>
    </p:extLst>
  </p:cSld>
  <p:clrMapOvr>
    <a:masterClrMapping/>
  </p:clrMapOvr>
  <p:transition spd="slow">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1790163" y="1970468"/>
            <a:ext cx="8336500" cy="2936383"/>
          </a:xfrm>
          <a:prstGeom prst="rect">
            <a:avLst/>
          </a:prstGeom>
          <a:solidFill>
            <a:schemeClr val="tx2">
              <a:lumMod val="20000"/>
              <a:lumOff val="8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marL="514350" indent="-514350" algn="ctr">
              <a:lnSpc>
                <a:spcPct val="80000"/>
              </a:lnSpc>
              <a:defRPr/>
            </a:pPr>
            <a:r>
              <a:rPr lang="es-ES" sz="6000" b="1" dirty="0"/>
              <a:t>Proceso de celebración de los tratados.</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13</a:t>
            </a:fld>
            <a:endParaRPr lang="es-MX"/>
          </a:p>
        </p:txBody>
      </p:sp>
    </p:spTree>
    <p:extLst>
      <p:ext uri="{BB962C8B-B14F-4D97-AF65-F5344CB8AC3E}">
        <p14:creationId xmlns:p14="http://schemas.microsoft.com/office/powerpoint/2010/main" val="3363934144"/>
      </p:ext>
    </p:extLst>
  </p:cSld>
  <p:clrMapOvr>
    <a:masterClrMapping/>
  </p:clrMapOvr>
  <p:transition spd="slow">
    <p:push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derecho.laguia2000.com/wp-content/uploads/2009/11/sujetos-del-derecho-internacional.png"/>
          <p:cNvPicPr/>
          <p:nvPr/>
        </p:nvPicPr>
        <p:blipFill>
          <a:blip r:embed="rId2"/>
          <a:srcRect/>
          <a:stretch>
            <a:fillRect/>
          </a:stretch>
        </p:blipFill>
        <p:spPr bwMode="auto">
          <a:xfrm>
            <a:off x="7453322" y="2428868"/>
            <a:ext cx="3143240" cy="3571900"/>
          </a:xfrm>
          <a:prstGeom prst="rect">
            <a:avLst/>
          </a:prstGeom>
          <a:noFill/>
          <a:ln w="9525">
            <a:noFill/>
            <a:miter lim="800000"/>
            <a:headEnd/>
            <a:tailEnd/>
          </a:ln>
        </p:spPr>
      </p:pic>
      <p:sp>
        <p:nvSpPr>
          <p:cNvPr id="7170" name="Rectangle 2"/>
          <p:cNvSpPr>
            <a:spLocks noGrp="1" noChangeArrowheads="1"/>
          </p:cNvSpPr>
          <p:nvPr>
            <p:ph type="title"/>
          </p:nvPr>
        </p:nvSpPr>
        <p:spPr bwMode="auto">
          <a:xfrm>
            <a:off x="2024034" y="500042"/>
            <a:ext cx="8229600" cy="1143000"/>
          </a:xfrm>
          <a:prstGeom prst="rect">
            <a:avLst/>
          </a:prstGeom>
          <a:solidFill>
            <a:schemeClr val="accent6"/>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sz="4000" b="1" dirty="0"/>
              <a:t>Proceso de celebración de los tratados.</a:t>
            </a: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002771051"/>
              </p:ext>
            </p:extLst>
          </p:nvPr>
        </p:nvGraphicFramePr>
        <p:xfrm>
          <a:off x="1524000" y="0"/>
          <a:ext cx="0" cy="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8 Diagrama"/>
          <p:cNvGraphicFramePr/>
          <p:nvPr>
            <p:extLst>
              <p:ext uri="{D42A27DB-BD31-4B8C-83A1-F6EECF244321}">
                <p14:modId xmlns:p14="http://schemas.microsoft.com/office/powerpoint/2010/main" val="3154205850"/>
              </p:ext>
            </p:extLst>
          </p:nvPr>
        </p:nvGraphicFramePr>
        <p:xfrm>
          <a:off x="2266679" y="1880315"/>
          <a:ext cx="6106510" cy="412045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Marcador de número de diapositiva 1"/>
          <p:cNvSpPr>
            <a:spLocks noGrp="1"/>
          </p:cNvSpPr>
          <p:nvPr>
            <p:ph type="sldNum" sz="quarter" idx="12"/>
          </p:nvPr>
        </p:nvSpPr>
        <p:spPr/>
        <p:txBody>
          <a:bodyPr/>
          <a:lstStyle/>
          <a:p>
            <a:fld id="{559A74B9-CAFF-4650-A221-91685748E060}" type="slidenum">
              <a:rPr lang="es-MX" smtClean="0"/>
              <a:pPr/>
              <a:t>14</a:t>
            </a:fld>
            <a:endParaRPr lang="es-MX"/>
          </a:p>
        </p:txBody>
      </p:sp>
    </p:spTree>
    <p:extLst>
      <p:ext uri="{BB962C8B-B14F-4D97-AF65-F5344CB8AC3E}">
        <p14:creationId xmlns:p14="http://schemas.microsoft.com/office/powerpoint/2010/main" val="390102458"/>
      </p:ext>
    </p:extLst>
  </p:cSld>
  <p:clrMapOvr>
    <a:masterClrMapping/>
  </p:clrMapOvr>
  <p:transition spd="slow">
    <p:blind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bwMode="auto">
          <a:xfrm>
            <a:off x="1736499" y="500044"/>
            <a:ext cx="8229600" cy="4381050"/>
          </a:xfrm>
          <a:prstGeom prst="rect">
            <a:avLst/>
          </a:prstGeom>
          <a:solidFill>
            <a:schemeClr val="accent6"/>
          </a:solidFill>
          <a:ln>
            <a:miter lim="800000"/>
            <a:headEnd/>
            <a:tailEnd/>
          </a:ln>
        </p:spPr>
        <p:txBody>
          <a:bodyPr vert="horz" wrap="square" lIns="91440" tIns="45720" rIns="91440" bIns="45720" numCol="1" rtlCol="0" anchor="t" anchorCtr="0" compatLnSpc="1">
            <a:prstTxWarp prst="textNoShape">
              <a:avLst/>
            </a:prstTxWarp>
            <a:normAutofit/>
          </a:bodyPr>
          <a:lstStyle/>
          <a:p>
            <a:pPr algn="ctr">
              <a:buNone/>
            </a:pPr>
            <a:r>
              <a:rPr lang="es-ES" sz="2800" b="1" dirty="0"/>
              <a:t>	</a:t>
            </a:r>
            <a:r>
              <a:rPr lang="es-ES" sz="4000" b="1" dirty="0">
                <a:latin typeface="+mj-lt"/>
              </a:rPr>
              <a:t>1. Negociación.</a:t>
            </a:r>
            <a:r>
              <a:rPr lang="es-ES" sz="4000" dirty="0">
                <a:latin typeface="+mj-lt"/>
              </a:rPr>
              <a:t> </a:t>
            </a:r>
          </a:p>
          <a:p>
            <a:pPr algn="ctr">
              <a:buNone/>
            </a:pPr>
            <a:endParaRPr lang="es-ES" sz="2800" dirty="0"/>
          </a:p>
          <a:p>
            <a:pPr>
              <a:buNone/>
            </a:pPr>
            <a:r>
              <a:rPr lang="es-ES" sz="2800" dirty="0"/>
              <a:t>	Tiene por objeto lograr un acuerdo entre las partes a fin de determinar las cláusulas del tratado. </a:t>
            </a:r>
            <a:endParaRPr lang="es-MX" sz="2800" dirty="0"/>
          </a:p>
        </p:txBody>
      </p:sp>
      <p:pic>
        <p:nvPicPr>
          <p:cNvPr id="3" name="2 Imagen" descr="http://files.nireblog.com/blogs3/gabriel-campos-com18/files/hermanadas1.jpg"/>
          <p:cNvPicPr/>
          <p:nvPr/>
        </p:nvPicPr>
        <p:blipFill>
          <a:blip r:embed="rId2"/>
          <a:srcRect/>
          <a:stretch>
            <a:fillRect/>
          </a:stretch>
        </p:blipFill>
        <p:spPr bwMode="auto">
          <a:xfrm>
            <a:off x="4363403" y="2714620"/>
            <a:ext cx="3465195" cy="4071966"/>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15</a:t>
            </a:fld>
            <a:endParaRPr lang="es-MX"/>
          </a:p>
        </p:txBody>
      </p:sp>
    </p:spTree>
    <p:extLst>
      <p:ext uri="{BB962C8B-B14F-4D97-AF65-F5344CB8AC3E}">
        <p14:creationId xmlns:p14="http://schemas.microsoft.com/office/powerpoint/2010/main" val="3610658399"/>
      </p:ext>
    </p:extLst>
  </p:cSld>
  <p:clrMapOvr>
    <a:masterClrMapping/>
  </p:clrMapOvr>
  <p:transition spd="slow">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bwMode="auto">
          <a:xfrm>
            <a:off x="1184856" y="515155"/>
            <a:ext cx="9268862" cy="5611009"/>
          </a:xfrm>
          <a:prstGeom prst="rect">
            <a:avLst/>
          </a:prstGeom>
          <a:solidFill>
            <a:schemeClr val="accent3"/>
          </a:solidFill>
          <a:ln>
            <a:miter lim="800000"/>
            <a:headEnd/>
            <a:tailEnd/>
          </a:ln>
        </p:spPr>
        <p:txBody>
          <a:bodyPr vert="horz" wrap="square" lIns="91440" tIns="45720" rIns="91440" bIns="45720" numCol="1" rtlCol="0" anchor="t" anchorCtr="0" compatLnSpc="1">
            <a:prstTxWarp prst="textNoShape">
              <a:avLst/>
            </a:prstTxWarp>
            <a:normAutofit/>
          </a:bodyPr>
          <a:lstStyle/>
          <a:p>
            <a:pPr algn="ctr">
              <a:buNone/>
            </a:pPr>
            <a:r>
              <a:rPr lang="es-ES" sz="4000" b="1" dirty="0">
                <a:latin typeface="+mj-lt"/>
              </a:rPr>
              <a:t>2. Adopción del texto.</a:t>
            </a:r>
            <a:r>
              <a:rPr lang="es-ES" sz="4000" dirty="0">
                <a:latin typeface="+mj-lt"/>
              </a:rPr>
              <a:t> </a:t>
            </a:r>
          </a:p>
          <a:p>
            <a:pPr algn="just">
              <a:buNone/>
            </a:pPr>
            <a:endParaRPr lang="es-ES" sz="2800" dirty="0"/>
          </a:p>
          <a:p>
            <a:pPr algn="just">
              <a:buNone/>
            </a:pPr>
            <a:r>
              <a:rPr lang="es-ES" sz="2800" dirty="0"/>
              <a:t>	Una vez negociado el tratado, se adopta como definitivo; tradicionalmente los tratados se adoptaban por el acuerdo unánime de las partes.  En la actualidad los tratados bilaterales se adoptan por unanimidad y los multilaterales, según lo dispongan los Estados parte,  y a falta de acuerdo, por las dos terceras partes presentes y votantes. </a:t>
            </a:r>
            <a:endParaRPr lang="es-MX" sz="2800" dirty="0"/>
          </a:p>
        </p:txBody>
      </p:sp>
      <p:pic>
        <p:nvPicPr>
          <p:cNvPr id="3" name="2 Imagen" descr="http://4.bp.blogspot.com/_c9eBNpNwRLc/S4iPeDH5VXI/AAAAAAAAPPs/U7llIVHLjHo/s400/cumbre+presidentes+pa%C3%ADses+arabes+y+sudamericanos.jpg"/>
          <p:cNvPicPr/>
          <p:nvPr/>
        </p:nvPicPr>
        <p:blipFill>
          <a:blip r:embed="rId2"/>
          <a:srcRect/>
          <a:stretch>
            <a:fillRect/>
          </a:stretch>
        </p:blipFill>
        <p:spPr bwMode="auto">
          <a:xfrm>
            <a:off x="7443212" y="4363530"/>
            <a:ext cx="3810000" cy="2421254"/>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16</a:t>
            </a:fld>
            <a:endParaRPr lang="es-MX"/>
          </a:p>
        </p:txBody>
      </p:sp>
    </p:spTree>
    <p:extLst>
      <p:ext uri="{BB962C8B-B14F-4D97-AF65-F5344CB8AC3E}">
        <p14:creationId xmlns:p14="http://schemas.microsoft.com/office/powerpoint/2010/main" val="3676921732"/>
      </p:ext>
    </p:extLst>
  </p:cSld>
  <p:clrMapOvr>
    <a:masterClrMapping/>
  </p:clrMapOvr>
  <p:transition spd="slow">
    <p:check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1571223" y="274638"/>
            <a:ext cx="8739619" cy="1143000"/>
          </a:xfrm>
          <a:prstGeom prst="rect">
            <a:avLst/>
          </a:prstGeom>
          <a:solidFill>
            <a:schemeClr val="accent4">
              <a:lumMod val="40000"/>
              <a:lumOff val="6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eaLnBrk="1" hangingPunct="1"/>
            <a:r>
              <a:rPr lang="es-ES" sz="4000" b="1" dirty="0"/>
              <a:t>3. Autenticación del Texto</a:t>
            </a:r>
          </a:p>
        </p:txBody>
      </p:sp>
      <p:sp>
        <p:nvSpPr>
          <p:cNvPr id="7171" name="Rectangle 3"/>
          <p:cNvSpPr>
            <a:spLocks noGrp="1" noChangeArrowheads="1"/>
          </p:cNvSpPr>
          <p:nvPr>
            <p:ph idx="1"/>
          </p:nvPr>
        </p:nvSpPr>
        <p:spPr bwMode="auto">
          <a:xfrm>
            <a:off x="1571223" y="1285860"/>
            <a:ext cx="8739619" cy="4857784"/>
          </a:xfrm>
          <a:prstGeom prst="rect">
            <a:avLst/>
          </a:prstGeom>
          <a:solidFill>
            <a:schemeClr val="accent6">
              <a:lumMod val="60000"/>
              <a:lumOff val="40000"/>
            </a:schemeClr>
          </a:solidFill>
          <a:ln>
            <a:miter lim="800000"/>
            <a:headEnd/>
            <a:tailEnd/>
          </a:ln>
        </p:spPr>
        <p:txBody>
          <a:bodyPr vert="horz" wrap="square" lIns="91440" tIns="45720" rIns="91440" bIns="45720" numCol="1" rtlCol="0" anchor="t" anchorCtr="0" compatLnSpc="1">
            <a:prstTxWarp prst="textNoShape">
              <a:avLst/>
            </a:prstTxWarp>
            <a:normAutofit lnSpcReduction="10000"/>
          </a:bodyPr>
          <a:lstStyle/>
          <a:p>
            <a:pPr lvl="0" algn="just">
              <a:buNone/>
            </a:pPr>
            <a:r>
              <a:rPr lang="es-ES" sz="2800" dirty="0"/>
              <a:t>	Es el acto mediante el cual se establece el texto definitivo de un tratado y en el que se certifica que ese texto es el correcto y auténtico, el texto de un tratado quedará establecido como auténtico y definitivo:</a:t>
            </a:r>
            <a:endParaRPr lang="es-MX" sz="2800" dirty="0"/>
          </a:p>
          <a:p>
            <a:pPr lvl="0" algn="just"/>
            <a:r>
              <a:rPr lang="es-ES" sz="2600" dirty="0"/>
              <a:t>Mediante el procedimiento que se prescriba en él o en que convengan los Estados que hayan participado en su elaboración, o</a:t>
            </a:r>
            <a:endParaRPr lang="es-MX" sz="2600" dirty="0"/>
          </a:p>
          <a:p>
            <a:pPr lvl="0" algn="just"/>
            <a:r>
              <a:rPr lang="es-ES" sz="2600" dirty="0"/>
              <a:t>A falta de tal procedimiento, mediante la firma ad referéndum o la rúbrica puesta por los representantes de su Estado en el texto del tratado o en el acto final de la Conferencia en que figure el texto.</a:t>
            </a:r>
            <a:endParaRPr lang="es-MX" sz="2600" dirty="0"/>
          </a:p>
          <a:p>
            <a:pPr algn="just" eaLnBrk="1" hangingPunct="1"/>
            <a:endParaRPr lang="es-ES" sz="26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17</a:t>
            </a:fld>
            <a:endParaRPr lang="es-MX"/>
          </a:p>
        </p:txBody>
      </p:sp>
    </p:spTree>
    <p:extLst>
      <p:ext uri="{BB962C8B-B14F-4D97-AF65-F5344CB8AC3E}">
        <p14:creationId xmlns:p14="http://schemas.microsoft.com/office/powerpoint/2010/main" val="3237508120"/>
      </p:ext>
    </p:extLst>
  </p:cSld>
  <p:clrMapOvr>
    <a:masterClrMapping/>
  </p:clrMapOvr>
  <p:transition spd="slow">
    <p:blind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1666844" y="274638"/>
            <a:ext cx="8777922" cy="987492"/>
          </a:xfrm>
          <a:prstGeom prst="rect">
            <a:avLst/>
          </a:prstGeom>
          <a:solidFill>
            <a:schemeClr val="accent3"/>
          </a:solidFill>
          <a:ln>
            <a:miter lim="800000"/>
            <a:headEnd/>
            <a:tailEnd/>
          </a:ln>
        </p:spPr>
        <p:txBody>
          <a:bodyPr vert="horz" wrap="square" lIns="91440" tIns="45720" rIns="91440" bIns="45720" numCol="1" rtlCol="0" anchor="ctr" anchorCtr="0" compatLnSpc="1">
            <a:prstTxWarp prst="textNoShape">
              <a:avLst/>
            </a:prstTxWarp>
            <a:noAutofit/>
          </a:bodyPr>
          <a:lstStyle/>
          <a:p>
            <a:pPr eaLnBrk="1" hangingPunct="1"/>
            <a:r>
              <a:rPr lang="es-ES" sz="4000" b="1" dirty="0"/>
              <a:t>4. Manifestación del Consentimiento</a:t>
            </a:r>
          </a:p>
        </p:txBody>
      </p:sp>
      <p:sp>
        <p:nvSpPr>
          <p:cNvPr id="11267" name="Rectangle 3"/>
          <p:cNvSpPr>
            <a:spLocks noGrp="1" noChangeArrowheads="1"/>
          </p:cNvSpPr>
          <p:nvPr>
            <p:ph idx="1"/>
          </p:nvPr>
        </p:nvSpPr>
        <p:spPr bwMode="auto">
          <a:xfrm>
            <a:off x="1043189" y="1417638"/>
            <a:ext cx="5838629" cy="5384786"/>
          </a:xfrm>
          <a:prstGeom prst="rect">
            <a:avLst/>
          </a:prstGeom>
          <a:solidFill>
            <a:schemeClr val="accent2">
              <a:lumMod val="20000"/>
              <a:lumOff val="8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lvl="0" algn="just">
              <a:buNone/>
            </a:pPr>
            <a:r>
              <a:rPr lang="es-ES" sz="2400" dirty="0"/>
              <a:t>	</a:t>
            </a:r>
            <a:r>
              <a:rPr lang="es-ES" sz="2800" dirty="0"/>
              <a:t>Es el acto por el cual los Estados se obligan a cumplir el tratado. La Convención de Viena señala como formas de manifestación del consentimiento:</a:t>
            </a:r>
            <a:endParaRPr lang="es-MX" sz="2800" dirty="0"/>
          </a:p>
          <a:p>
            <a:pPr lvl="0"/>
            <a:r>
              <a:rPr lang="es-ES" sz="2600" dirty="0"/>
              <a:t>La firma.</a:t>
            </a:r>
            <a:endParaRPr lang="es-MX" sz="2600" dirty="0"/>
          </a:p>
          <a:p>
            <a:pPr lvl="0"/>
            <a:r>
              <a:rPr lang="es-ES" sz="2600" dirty="0"/>
              <a:t>El canje de instrumentos.</a:t>
            </a:r>
            <a:endParaRPr lang="es-MX" sz="2600" dirty="0"/>
          </a:p>
          <a:p>
            <a:pPr lvl="0"/>
            <a:r>
              <a:rPr lang="es-ES" sz="2600" dirty="0"/>
              <a:t>La ratificación.</a:t>
            </a:r>
            <a:endParaRPr lang="es-MX" sz="2600" dirty="0"/>
          </a:p>
          <a:p>
            <a:pPr lvl="0"/>
            <a:r>
              <a:rPr lang="es-ES" sz="2600" dirty="0"/>
              <a:t>La aceptación.</a:t>
            </a:r>
            <a:endParaRPr lang="es-MX" sz="2600" dirty="0"/>
          </a:p>
          <a:p>
            <a:pPr lvl="0"/>
            <a:r>
              <a:rPr lang="es-ES" sz="2600" dirty="0"/>
              <a:t>La aprobación</a:t>
            </a:r>
            <a:endParaRPr lang="es-MX" sz="2600" dirty="0"/>
          </a:p>
          <a:p>
            <a:pPr lvl="0"/>
            <a:r>
              <a:rPr lang="es-ES" sz="2600" dirty="0"/>
              <a:t>La adhesión.</a:t>
            </a:r>
            <a:endParaRPr lang="es-MX" sz="2600" dirty="0"/>
          </a:p>
          <a:p>
            <a:pPr algn="just" eaLnBrk="1" hangingPunct="1">
              <a:lnSpc>
                <a:spcPct val="80000"/>
              </a:lnSpc>
              <a:buFontTx/>
              <a:buNone/>
            </a:pPr>
            <a:endParaRPr lang="es-ES" sz="2400" b="1" dirty="0"/>
          </a:p>
        </p:txBody>
      </p:sp>
      <p:pic>
        <p:nvPicPr>
          <p:cNvPr id="6" name="Picture 2" descr="http://www.euitt.upm.es/uploaded/87/LOLA/FirmaContrato%5B1%5D.jpg"/>
          <p:cNvPicPr>
            <a:picLocks noChangeAspect="1" noChangeArrowheads="1"/>
          </p:cNvPicPr>
          <p:nvPr/>
        </p:nvPicPr>
        <p:blipFill>
          <a:blip r:embed="rId2"/>
          <a:srcRect/>
          <a:stretch>
            <a:fillRect/>
          </a:stretch>
        </p:blipFill>
        <p:spPr bwMode="auto">
          <a:xfrm>
            <a:off x="6964723" y="2105897"/>
            <a:ext cx="4071966" cy="3409088"/>
          </a:xfrm>
          <a:prstGeom prst="rect">
            <a:avLst/>
          </a:prstGeom>
          <a:noFill/>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18</a:t>
            </a:fld>
            <a:endParaRPr lang="es-MX"/>
          </a:p>
        </p:txBody>
      </p:sp>
    </p:spTree>
    <p:extLst>
      <p:ext uri="{BB962C8B-B14F-4D97-AF65-F5344CB8AC3E}">
        <p14:creationId xmlns:p14="http://schemas.microsoft.com/office/powerpoint/2010/main" val="4250649447"/>
      </p:ext>
    </p:extLst>
  </p:cSld>
  <p:clrMapOvr>
    <a:masterClrMapping/>
  </p:clrMapOvr>
  <p:transition spd="slow">
    <p:zoom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2208213" y="1785926"/>
            <a:ext cx="7918450" cy="3286148"/>
          </a:xfrm>
          <a:prstGeom prst="rect">
            <a:avLst/>
          </a:prstGeom>
          <a:solidFill>
            <a:schemeClr val="accent3"/>
          </a:solidFill>
          <a:ln>
            <a:miter lim="800000"/>
            <a:headEnd/>
            <a:tailEnd/>
          </a:ln>
        </p:spPr>
        <p:txBody>
          <a:bodyPr vert="horz" wrap="square" lIns="91440" tIns="45720" rIns="91440" bIns="45720" numCol="1" rtlCol="0" anchor="ctr" anchorCtr="0" compatLnSpc="1">
            <a:prstTxWarp prst="textNoShape">
              <a:avLst/>
            </a:prstTxWarp>
            <a:noAutofit/>
          </a:bodyPr>
          <a:lstStyle/>
          <a:p>
            <a:pPr marL="514350" indent="-514350" algn="ctr">
              <a:lnSpc>
                <a:spcPct val="80000"/>
              </a:lnSpc>
              <a:defRPr/>
            </a:pPr>
            <a:r>
              <a:rPr lang="es-ES" sz="6000" b="1" dirty="0"/>
              <a:t>Órganos estatales competentes para la celebración de los tratados</a:t>
            </a:r>
            <a:endParaRPr lang="es-ES" sz="60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19</a:t>
            </a:fld>
            <a:endParaRPr lang="es-MX"/>
          </a:p>
        </p:txBody>
      </p:sp>
    </p:spTree>
    <p:extLst>
      <p:ext uri="{BB962C8B-B14F-4D97-AF65-F5344CB8AC3E}">
        <p14:creationId xmlns:p14="http://schemas.microsoft.com/office/powerpoint/2010/main" val="1893813419"/>
      </p:ext>
    </p:extLst>
  </p:cSld>
  <p:clrMapOvr>
    <a:masterClrMapping/>
  </p:clrMapOvr>
  <p:transition spd="slow">
    <p:push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90576" y="449378"/>
            <a:ext cx="8697912" cy="1446550"/>
          </a:xfrm>
          <a:prstGeom prst="rect">
            <a:avLst/>
          </a:prstGeom>
          <a:solidFill>
            <a:schemeClr val="tx2">
              <a:lumMod val="20000"/>
              <a:lumOff val="80000"/>
            </a:schemeClr>
          </a:solidFill>
          <a:ln w="9525">
            <a:noFill/>
            <a:miter lim="800000"/>
            <a:headEnd/>
            <a:tailEnd/>
          </a:ln>
        </p:spPr>
        <p:txBody>
          <a:bodyPr wrap="square">
            <a:spAutoFit/>
          </a:bodyPr>
          <a:lstStyle/>
          <a:p>
            <a:pPr algn="ctr"/>
            <a:r>
              <a:rPr lang="es-MX" sz="2200" b="1" dirty="0">
                <a:solidFill>
                  <a:srgbClr val="2F2B20"/>
                </a:solidFill>
              </a:rPr>
              <a:t>Universidad   Autónoma   del  Estado de México</a:t>
            </a:r>
          </a:p>
          <a:p>
            <a:pPr algn="ctr"/>
            <a:r>
              <a:rPr lang="es-MX" sz="2200" b="1" dirty="0">
                <a:solidFill>
                  <a:srgbClr val="2F2B20"/>
                </a:solidFill>
              </a:rPr>
              <a:t>Facultad de Economía.</a:t>
            </a:r>
          </a:p>
          <a:p>
            <a:pPr algn="ctr"/>
            <a:endParaRPr lang="es-MX" sz="2200" dirty="0">
              <a:solidFill>
                <a:srgbClr val="2F2B20"/>
              </a:solidFill>
            </a:endParaRPr>
          </a:p>
          <a:p>
            <a:pPr algn="ctr"/>
            <a:r>
              <a:rPr lang="es-MX" sz="2200" dirty="0">
                <a:solidFill>
                  <a:srgbClr val="2F2B20"/>
                </a:solidFill>
              </a:rPr>
              <a:t>Licenciatura en Relaciones Económicas Internacionales </a:t>
            </a:r>
          </a:p>
        </p:txBody>
      </p:sp>
      <p:pic>
        <p:nvPicPr>
          <p:cNvPr id="2050" name="Picture 2" descr="Uaemex"/>
          <p:cNvPicPr>
            <a:picLocks noChangeAspect="1" noChangeArrowheads="1"/>
          </p:cNvPicPr>
          <p:nvPr/>
        </p:nvPicPr>
        <p:blipFill>
          <a:blip r:embed="rId2"/>
          <a:srcRect/>
          <a:stretch>
            <a:fillRect/>
          </a:stretch>
        </p:blipFill>
        <p:spPr bwMode="auto">
          <a:xfrm>
            <a:off x="777594" y="443622"/>
            <a:ext cx="1717191" cy="1452306"/>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778176" y="436826"/>
            <a:ext cx="1593871" cy="1428491"/>
          </a:xfrm>
          <a:prstGeom prst="rect">
            <a:avLst/>
          </a:prstGeom>
          <a:noFill/>
          <a:ln w="9525">
            <a:solidFill>
              <a:schemeClr val="accent1"/>
            </a:solidFill>
            <a:miter lim="800000"/>
            <a:headEnd/>
            <a:tailEnd/>
          </a:ln>
        </p:spPr>
      </p:pic>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accent1"/>
                </a:solidFill>
              </a:rPr>
              <a:pPr/>
              <a:t>2</a:t>
            </a:fld>
            <a:endParaRPr lang="es-MX" dirty="0">
              <a:solidFill>
                <a:schemeClr val="accent1"/>
              </a:solidFill>
            </a:endParaRPr>
          </a:p>
        </p:txBody>
      </p:sp>
      <p:sp>
        <p:nvSpPr>
          <p:cNvPr id="3" name="2 Rectángulo"/>
          <p:cNvSpPr/>
          <p:nvPr/>
        </p:nvSpPr>
        <p:spPr>
          <a:xfrm>
            <a:off x="1790576" y="2066114"/>
            <a:ext cx="8697912" cy="3528392"/>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rgbClr val="FFFFFF"/>
                </a:solidFill>
              </a:rPr>
              <a:t>DERECHO INTERNACIONAL PÚBLICO.</a:t>
            </a:r>
          </a:p>
          <a:p>
            <a:pPr algn="ctr"/>
            <a:r>
              <a:rPr lang="es-MX" sz="2400" b="1" dirty="0">
                <a:solidFill>
                  <a:srgbClr val="FFFFFF"/>
                </a:solidFill>
              </a:rPr>
              <a:t>(8 Créditos)</a:t>
            </a:r>
          </a:p>
          <a:p>
            <a:pPr algn="ctr"/>
            <a:endParaRPr lang="es-MX" sz="2400" b="1" dirty="0">
              <a:solidFill>
                <a:srgbClr val="FFFFFF"/>
              </a:solidFill>
            </a:endParaRPr>
          </a:p>
          <a:p>
            <a:pPr algn="ctr"/>
            <a:r>
              <a:rPr lang="es-MX" sz="2400" b="1" dirty="0" smtClean="0">
                <a:solidFill>
                  <a:srgbClr val="FFFFFF"/>
                </a:solidFill>
              </a:rPr>
              <a:t>TEMA: </a:t>
            </a:r>
            <a:r>
              <a:rPr lang="es-MX" sz="2800" b="1" dirty="0" smtClean="0"/>
              <a:t>TRATADOS INTERNACIONALES </a:t>
            </a:r>
          </a:p>
          <a:p>
            <a:pPr algn="ctr"/>
            <a:r>
              <a:rPr lang="es-MX" sz="2400" b="1" dirty="0" smtClean="0"/>
              <a:t>UNA FUENTE AUTÓNOMA DEL DERECHO INTERNACIONAL PÚBLICO.</a:t>
            </a:r>
            <a:endParaRPr lang="es-MX" sz="2400" b="1" dirty="0">
              <a:solidFill>
                <a:srgbClr val="FFFFFF"/>
              </a:solidFill>
            </a:endParaRPr>
          </a:p>
          <a:p>
            <a:pPr algn="ctr"/>
            <a:endParaRPr lang="es-MX" sz="2400" dirty="0">
              <a:solidFill>
                <a:srgbClr val="FFFFFF"/>
              </a:solidFill>
            </a:endParaRPr>
          </a:p>
          <a:p>
            <a:pPr algn="ctr"/>
            <a:r>
              <a:rPr lang="es-MX" sz="2400" b="1" dirty="0">
                <a:solidFill>
                  <a:srgbClr val="FFFFFF"/>
                </a:solidFill>
              </a:rPr>
              <a:t>Elaboró: M. en A. Gabriela Margarita Pérez Vargas.</a:t>
            </a:r>
          </a:p>
        </p:txBody>
      </p:sp>
      <p:sp>
        <p:nvSpPr>
          <p:cNvPr id="7" name="6 Rectángulo"/>
          <p:cNvSpPr/>
          <p:nvPr/>
        </p:nvSpPr>
        <p:spPr>
          <a:xfrm>
            <a:off x="8076411" y="5805264"/>
            <a:ext cx="2399346" cy="479626"/>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000" b="1" dirty="0" smtClean="0">
                <a:solidFill>
                  <a:srgbClr val="FFFFFF"/>
                </a:solidFill>
              </a:rPr>
              <a:t>Octubre </a:t>
            </a:r>
            <a:r>
              <a:rPr lang="es-ES" sz="2000" b="1" dirty="0">
                <a:solidFill>
                  <a:srgbClr val="FFFFFF"/>
                </a:solidFill>
              </a:rPr>
              <a:t>de </a:t>
            </a:r>
            <a:r>
              <a:rPr lang="es-ES" sz="2000" b="1" dirty="0" smtClean="0">
                <a:solidFill>
                  <a:srgbClr val="FFFFFF"/>
                </a:solidFill>
              </a:rPr>
              <a:t>2016.</a:t>
            </a:r>
            <a:endParaRPr lang="es-MX" b="1" dirty="0">
              <a:solidFill>
                <a:srgbClr val="FFFFFF"/>
              </a:solidFill>
            </a:endParaRPr>
          </a:p>
        </p:txBody>
      </p:sp>
    </p:spTree>
    <p:extLst>
      <p:ext uri="{BB962C8B-B14F-4D97-AF65-F5344CB8AC3E}">
        <p14:creationId xmlns:p14="http://schemas.microsoft.com/office/powerpoint/2010/main" val="961576916"/>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1.bp.blogspot.com/_Zg2gcrNOCl8/SirwAQlTlYI/AAAAAAAAAxE/sAdnB0E0LpQ/s400/mapa+europa+presidentes.jpg"/>
          <p:cNvPicPr/>
          <p:nvPr/>
        </p:nvPicPr>
        <p:blipFill>
          <a:blip r:embed="rId2"/>
          <a:srcRect/>
          <a:stretch>
            <a:fillRect/>
          </a:stretch>
        </p:blipFill>
        <p:spPr bwMode="auto">
          <a:xfrm>
            <a:off x="1738282" y="1904380"/>
            <a:ext cx="3500462" cy="3524885"/>
          </a:xfrm>
          <a:prstGeom prst="rect">
            <a:avLst/>
          </a:prstGeom>
          <a:noFill/>
          <a:ln w="9525">
            <a:noFill/>
            <a:miter lim="800000"/>
            <a:headEnd/>
            <a:tailEnd/>
          </a:ln>
        </p:spPr>
      </p:pic>
      <p:sp>
        <p:nvSpPr>
          <p:cNvPr id="11266" name="Rectangle 2"/>
          <p:cNvSpPr>
            <a:spLocks noGrp="1" noChangeArrowheads="1"/>
          </p:cNvSpPr>
          <p:nvPr>
            <p:ph type="title"/>
          </p:nvPr>
        </p:nvSpPr>
        <p:spPr bwMode="auto">
          <a:xfrm>
            <a:off x="1981200" y="416307"/>
            <a:ext cx="8229600" cy="1143000"/>
          </a:xfrm>
          <a:prstGeom prst="rect">
            <a:avLst/>
          </a:prstGeom>
          <a:solidFill>
            <a:schemeClr val="accent3"/>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sz="3600" b="1" dirty="0"/>
              <a:t>Órganos estatales competentes para la celebración de los tratados</a:t>
            </a:r>
          </a:p>
        </p:txBody>
      </p:sp>
      <p:sp>
        <p:nvSpPr>
          <p:cNvPr id="11267" name="Rectangle 3"/>
          <p:cNvSpPr>
            <a:spLocks noGrp="1" noChangeArrowheads="1"/>
          </p:cNvSpPr>
          <p:nvPr>
            <p:ph idx="1"/>
          </p:nvPr>
        </p:nvSpPr>
        <p:spPr bwMode="auto">
          <a:xfrm>
            <a:off x="5434884" y="1666558"/>
            <a:ext cx="5151550" cy="4000528"/>
          </a:xfrm>
          <a:prstGeom prst="rect">
            <a:avLst/>
          </a:prstGeom>
          <a:solidFill>
            <a:schemeClr val="accent2"/>
          </a:solidFill>
          <a:ln>
            <a:miter lim="800000"/>
            <a:headEnd/>
            <a:tailEnd/>
          </a:ln>
        </p:spPr>
        <p:txBody>
          <a:bodyPr vert="horz" wrap="square" lIns="91440" tIns="45720" rIns="91440" bIns="45720" numCol="1" rtlCol="0" anchor="ctr" anchorCtr="0" compatLnSpc="1">
            <a:prstTxWarp prst="textNoShape">
              <a:avLst/>
            </a:prstTxWarp>
            <a:normAutofit/>
          </a:bodyPr>
          <a:lstStyle/>
          <a:p>
            <a:pPr algn="just">
              <a:buNone/>
            </a:pPr>
            <a:r>
              <a:rPr lang="es-ES" sz="2400" dirty="0"/>
              <a:t>	</a:t>
            </a:r>
            <a:r>
              <a:rPr lang="es-ES" sz="2400" dirty="0" smtClean="0"/>
              <a:t>La Convención de Viena artículo 7°, párrafo II, reconoce competencia para la realización de determinados actos en el proceso de la celebración de los tratados, a:</a:t>
            </a:r>
            <a:endParaRPr lang="es-MX" sz="2400" dirty="0" smtClean="0"/>
          </a:p>
          <a:p>
            <a:pPr algn="just" eaLnBrk="1" hangingPunct="1">
              <a:lnSpc>
                <a:spcPct val="80000"/>
              </a:lnSpc>
              <a:buFontTx/>
              <a:buNone/>
            </a:pPr>
            <a:endParaRPr lang="es-ES" sz="2800" b="1"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20</a:t>
            </a:fld>
            <a:endParaRPr lang="es-MX"/>
          </a:p>
        </p:txBody>
      </p:sp>
    </p:spTree>
    <p:extLst>
      <p:ext uri="{BB962C8B-B14F-4D97-AF65-F5344CB8AC3E}">
        <p14:creationId xmlns:p14="http://schemas.microsoft.com/office/powerpoint/2010/main" val="228154987"/>
      </p:ext>
    </p:extLst>
  </p:cSld>
  <p:clrMapOvr>
    <a:masterClrMapping/>
  </p:clrMapOvr>
  <p:transition spd="slow">
    <p:zoom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bwMode="auto">
          <a:xfrm>
            <a:off x="1378039" y="500043"/>
            <a:ext cx="8989454" cy="5626121"/>
          </a:xfrm>
          <a:prstGeom prst="rect">
            <a:avLst/>
          </a:prstGeom>
          <a:solidFill>
            <a:schemeClr val="accent6">
              <a:lumMod val="60000"/>
              <a:lumOff val="4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marL="514350" indent="-514350" algn="just">
              <a:buFont typeface="+mj-lt"/>
              <a:buAutoNum type="alphaLcParenR"/>
            </a:pPr>
            <a:r>
              <a:rPr lang="es-ES" sz="2800" dirty="0"/>
              <a:t>Los Jefes de Estado y Ministros de Relaciones  Exteriores, para la ejecución de todos los actos relativos a la celebración de un tratado.</a:t>
            </a:r>
            <a:endParaRPr lang="es-MX" sz="2800" dirty="0"/>
          </a:p>
          <a:p>
            <a:pPr marL="514350" indent="-514350" algn="just">
              <a:buFont typeface="+mj-lt"/>
              <a:buAutoNum type="alphaLcParenR"/>
            </a:pPr>
            <a:r>
              <a:rPr lang="es-ES" sz="2800" dirty="0"/>
              <a:t>Los Jefes de Misión  Diplomática, para la adopción del texto de un tratado entre el Estado acreditante y el Estado ante el cual se encuentra acreditado.</a:t>
            </a:r>
            <a:endParaRPr lang="es-MX" sz="2800" dirty="0"/>
          </a:p>
          <a:p>
            <a:pPr marL="514350" indent="-514350" algn="just">
              <a:buFont typeface="+mj-lt"/>
              <a:buAutoNum type="alphaLcParenR"/>
            </a:pPr>
            <a:r>
              <a:rPr lang="es-ES" sz="2800" dirty="0"/>
              <a:t>Los representantes acreditados por los Estados ante una conferencia internacional o ante un Organismo Internacional, para la adopción del texto.</a:t>
            </a:r>
            <a:endParaRPr lang="es-ES" sz="2800" b="1" dirty="0"/>
          </a:p>
          <a:p>
            <a:pPr algn="ctr">
              <a:buNone/>
            </a:pPr>
            <a:endParaRPr lang="es-MX" sz="2800" dirty="0"/>
          </a:p>
        </p:txBody>
      </p:sp>
      <p:pic>
        <p:nvPicPr>
          <p:cNvPr id="3" name="2 Imagen" descr="http://www.grupobalms.es/wp-content/uploads/flags.jpg"/>
          <p:cNvPicPr/>
          <p:nvPr/>
        </p:nvPicPr>
        <p:blipFill>
          <a:blip r:embed="rId2" cstate="print"/>
          <a:srcRect/>
          <a:stretch>
            <a:fillRect/>
          </a:stretch>
        </p:blipFill>
        <p:spPr bwMode="auto">
          <a:xfrm>
            <a:off x="3809984" y="4714884"/>
            <a:ext cx="4714908" cy="1928826"/>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21</a:t>
            </a:fld>
            <a:endParaRPr lang="es-MX"/>
          </a:p>
        </p:txBody>
      </p:sp>
    </p:spTree>
    <p:extLst>
      <p:ext uri="{BB962C8B-B14F-4D97-AF65-F5344CB8AC3E}">
        <p14:creationId xmlns:p14="http://schemas.microsoft.com/office/powerpoint/2010/main" val="2173632695"/>
      </p:ext>
    </p:extLst>
  </p:cSld>
  <p:clrMapOvr>
    <a:masterClrMapping/>
  </p:clrMapOvr>
  <p:transition spd="slow">
    <p:check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2208213" y="2034862"/>
            <a:ext cx="7918450" cy="2601532"/>
          </a:xfrm>
          <a:prstGeom prst="rect">
            <a:avLst/>
          </a:prstGeom>
          <a:solidFill>
            <a:schemeClr val="accent6"/>
          </a:solidFill>
          <a:ln>
            <a:miter lim="800000"/>
            <a:headEnd/>
            <a:tailEnd/>
          </a:ln>
        </p:spPr>
        <p:txBody>
          <a:bodyPr vert="horz" wrap="square" lIns="91440" tIns="45720" rIns="91440" bIns="45720" numCol="1" rtlCol="0" anchor="ctr" anchorCtr="0" compatLnSpc="1">
            <a:prstTxWarp prst="textNoShape">
              <a:avLst/>
            </a:prstTxWarp>
            <a:noAutofit/>
          </a:bodyPr>
          <a:lstStyle/>
          <a:p>
            <a:pPr marL="514350" indent="-514350" algn="ctr">
              <a:lnSpc>
                <a:spcPct val="80000"/>
              </a:lnSpc>
              <a:defRPr/>
            </a:pPr>
            <a:r>
              <a:rPr lang="es-ES" sz="6000" b="1" dirty="0"/>
              <a:t>Entrada en vigor de los tratados.</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22</a:t>
            </a:fld>
            <a:endParaRPr lang="es-MX"/>
          </a:p>
        </p:txBody>
      </p:sp>
    </p:spTree>
    <p:extLst>
      <p:ext uri="{BB962C8B-B14F-4D97-AF65-F5344CB8AC3E}">
        <p14:creationId xmlns:p14="http://schemas.microsoft.com/office/powerpoint/2010/main" val="2289648415"/>
      </p:ext>
    </p:extLst>
  </p:cSld>
  <p:clrMapOvr>
    <a:masterClrMapping/>
  </p:clrMapOvr>
  <p:transition spd="slow">
    <p:push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1803042" y="635250"/>
            <a:ext cx="8407758" cy="1143000"/>
          </a:xfrm>
          <a:prstGeom prst="rect">
            <a:avLst/>
          </a:prstGeom>
          <a:solidFill>
            <a:schemeClr val="accent5">
              <a:lumMod val="60000"/>
              <a:lumOff val="4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sz="3600" b="1" dirty="0"/>
              <a:t>Entrada en vigor del tratado y su aplicación provisional. </a:t>
            </a:r>
          </a:p>
        </p:txBody>
      </p:sp>
      <p:sp>
        <p:nvSpPr>
          <p:cNvPr id="16387" name="Rectangle 3"/>
          <p:cNvSpPr>
            <a:spLocks noGrp="1" noChangeArrowheads="1"/>
          </p:cNvSpPr>
          <p:nvPr>
            <p:ph idx="1"/>
          </p:nvPr>
        </p:nvSpPr>
        <p:spPr bwMode="auto">
          <a:xfrm>
            <a:off x="1382332" y="1982454"/>
            <a:ext cx="9195514" cy="2950267"/>
          </a:xfrm>
          <a:prstGeom prst="rect">
            <a:avLst/>
          </a:prstGeom>
          <a:solidFill>
            <a:schemeClr val="accent3">
              <a:lumMod val="75000"/>
            </a:schemeClr>
          </a:solidFill>
          <a:ln>
            <a:miter lim="800000"/>
            <a:headEnd/>
            <a:tailEnd/>
          </a:ln>
        </p:spPr>
        <p:txBody>
          <a:bodyPr vert="horz" wrap="square" lIns="91440" tIns="45720" rIns="91440" bIns="45720" numCol="1" rtlCol="0" anchor="t" anchorCtr="0" compatLnSpc="1">
            <a:prstTxWarp prst="textNoShape">
              <a:avLst/>
            </a:prstTxWarp>
            <a:normAutofit fontScale="85000" lnSpcReduction="20000"/>
          </a:bodyPr>
          <a:lstStyle/>
          <a:p>
            <a:pPr algn="just">
              <a:buNone/>
            </a:pPr>
            <a:r>
              <a:rPr lang="es-MX" sz="2800" dirty="0"/>
              <a:t>	</a:t>
            </a:r>
            <a:endParaRPr lang="es-MX" sz="2800" dirty="0" smtClean="0"/>
          </a:p>
          <a:p>
            <a:pPr algn="just">
              <a:buNone/>
            </a:pPr>
            <a:r>
              <a:rPr lang="es-MX" sz="2800" dirty="0"/>
              <a:t> </a:t>
            </a:r>
            <a:r>
              <a:rPr lang="es-MX" sz="2800" dirty="0" smtClean="0"/>
              <a:t>  </a:t>
            </a:r>
            <a:r>
              <a:rPr lang="es-ES" sz="2800" dirty="0" smtClean="0"/>
              <a:t>La </a:t>
            </a:r>
            <a:r>
              <a:rPr lang="es-ES" sz="2800" dirty="0"/>
              <a:t>manifestación del consentimiento de los Estados contratantes no constituye el punto final del proceso de celebración de un tratado.  Tal momento final es realmente el de la entrada en vigor, a partir del cual el tratado comienza a obligar a los Estados parte. </a:t>
            </a:r>
            <a:endParaRPr lang="es-MX" sz="2800" dirty="0"/>
          </a:p>
          <a:p>
            <a:pPr algn="just" eaLnBrk="1" hangingPunct="1">
              <a:lnSpc>
                <a:spcPct val="80000"/>
              </a:lnSpc>
              <a:buNone/>
            </a:pPr>
            <a:endParaRPr lang="es-ES" sz="2800" dirty="0"/>
          </a:p>
          <a:p>
            <a:pPr algn="just" eaLnBrk="1" hangingPunct="1">
              <a:lnSpc>
                <a:spcPct val="80000"/>
              </a:lnSpc>
            </a:pPr>
            <a:endParaRPr lang="en-US" sz="2800" b="1" i="1" dirty="0"/>
          </a:p>
          <a:p>
            <a:pPr algn="just" eaLnBrk="1" hangingPunct="1">
              <a:lnSpc>
                <a:spcPct val="80000"/>
              </a:lnSpc>
              <a:buFontTx/>
              <a:buNone/>
            </a:pPr>
            <a:r>
              <a:rPr lang="es-ES" sz="2800" dirty="0"/>
              <a:t>	</a:t>
            </a:r>
            <a:endParaRPr lang="es-MX" sz="2800" dirty="0"/>
          </a:p>
          <a:p>
            <a:pPr algn="just" eaLnBrk="1" hangingPunct="1">
              <a:lnSpc>
                <a:spcPct val="80000"/>
              </a:lnSpc>
              <a:buFontTx/>
              <a:buNone/>
            </a:pPr>
            <a:endParaRPr lang="es-ES" sz="2800" dirty="0"/>
          </a:p>
          <a:p>
            <a:pPr algn="just" eaLnBrk="1" hangingPunct="1">
              <a:lnSpc>
                <a:spcPct val="80000"/>
              </a:lnSpc>
              <a:buFontTx/>
              <a:buNone/>
            </a:pPr>
            <a:endParaRPr lang="es-ES" sz="2800" dirty="0"/>
          </a:p>
          <a:p>
            <a:pPr eaLnBrk="1" hangingPunct="1">
              <a:lnSpc>
                <a:spcPct val="80000"/>
              </a:lnSpc>
            </a:pPr>
            <a:endParaRPr lang="es-ES" sz="18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23</a:t>
            </a:fld>
            <a:endParaRPr lang="es-MX"/>
          </a:p>
        </p:txBody>
      </p:sp>
      <p:pic>
        <p:nvPicPr>
          <p:cNvPr id="3" name="Imagen 2"/>
          <p:cNvPicPr>
            <a:picLocks noChangeAspect="1"/>
          </p:cNvPicPr>
          <p:nvPr/>
        </p:nvPicPr>
        <p:blipFill>
          <a:blip r:embed="rId2"/>
          <a:stretch>
            <a:fillRect/>
          </a:stretch>
        </p:blipFill>
        <p:spPr>
          <a:xfrm>
            <a:off x="5418160" y="3899161"/>
            <a:ext cx="5853041" cy="2753270"/>
          </a:xfrm>
          <a:prstGeom prst="rect">
            <a:avLst/>
          </a:prstGeom>
        </p:spPr>
      </p:pic>
    </p:spTree>
    <p:extLst>
      <p:ext uri="{BB962C8B-B14F-4D97-AF65-F5344CB8AC3E}">
        <p14:creationId xmlns:p14="http://schemas.microsoft.com/office/powerpoint/2010/main" val="903160637"/>
      </p:ext>
    </p:extLst>
  </p:cSld>
  <p:clrMapOvr>
    <a:masterClrMapping/>
  </p:clrMapOvr>
  <p:transition spd="slow">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03798" y="571481"/>
            <a:ext cx="5763774" cy="5416868"/>
          </a:xfrm>
          <a:prstGeom prst="rect">
            <a:avLst/>
          </a:prstGeom>
          <a:solidFill>
            <a:schemeClr val="accent6"/>
          </a:solidFill>
        </p:spPr>
        <p:txBody>
          <a:bodyPr wrap="square">
            <a:spAutoFit/>
          </a:bodyPr>
          <a:lstStyle/>
          <a:p>
            <a:pPr algn="just"/>
            <a:r>
              <a:rPr lang="es-ES" sz="2800" dirty="0"/>
              <a:t>El artículo 24 de la Convención de Viena establece:</a:t>
            </a:r>
            <a:endParaRPr lang="es-MX" sz="2800" dirty="0"/>
          </a:p>
          <a:p>
            <a:pPr algn="just"/>
            <a:r>
              <a:rPr lang="es-ES" sz="2800" dirty="0"/>
              <a:t> </a:t>
            </a:r>
            <a:r>
              <a:rPr lang="es-ES" sz="2800" b="1" dirty="0"/>
              <a:t>	</a:t>
            </a:r>
          </a:p>
          <a:p>
            <a:pPr algn="just"/>
            <a:r>
              <a:rPr lang="es-ES" sz="2800" b="1" dirty="0"/>
              <a:t>“</a:t>
            </a:r>
            <a:r>
              <a:rPr lang="es-ES" sz="2600" b="1" dirty="0"/>
              <a:t>Un tratado entrará en vigor de la manera y en la fecha en que en él se disponga o que acuerden los Estados negociadores, a falta de tal disposición o acuerdo, el tratado entrará en vigor tan pronto como haya constancia del consentimiento de todos los estados negociadores en obligarse por el tratado.”</a:t>
            </a:r>
            <a:endParaRPr lang="es-ES" sz="26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24</a:t>
            </a:fld>
            <a:endParaRPr lang="es-MX"/>
          </a:p>
        </p:txBody>
      </p:sp>
      <p:pic>
        <p:nvPicPr>
          <p:cNvPr id="3" name="Imagen 2"/>
          <p:cNvPicPr>
            <a:picLocks noChangeAspect="1"/>
          </p:cNvPicPr>
          <p:nvPr/>
        </p:nvPicPr>
        <p:blipFill>
          <a:blip r:embed="rId2"/>
          <a:stretch>
            <a:fillRect/>
          </a:stretch>
        </p:blipFill>
        <p:spPr>
          <a:xfrm>
            <a:off x="7167571" y="1979752"/>
            <a:ext cx="4118113" cy="2810612"/>
          </a:xfrm>
          <a:prstGeom prst="rect">
            <a:avLst/>
          </a:prstGeom>
        </p:spPr>
      </p:pic>
    </p:spTree>
    <p:extLst>
      <p:ext uri="{BB962C8B-B14F-4D97-AF65-F5344CB8AC3E}">
        <p14:creationId xmlns:p14="http://schemas.microsoft.com/office/powerpoint/2010/main" val="884714805"/>
      </p:ext>
    </p:extLst>
  </p:cSld>
  <p:clrMapOvr>
    <a:masterClrMapping/>
  </p:clrMapOvr>
  <p:transition spd="slow">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bwMode="auto">
          <a:xfrm>
            <a:off x="1596980" y="837127"/>
            <a:ext cx="8602709" cy="4559121"/>
          </a:xfrm>
          <a:prstGeom prst="rect">
            <a:avLst/>
          </a:prstGeom>
          <a:solidFill>
            <a:schemeClr val="accent3"/>
          </a:solidFill>
          <a:ln>
            <a:miter lim="800000"/>
            <a:headEnd/>
            <a:tailEnd/>
          </a:ln>
        </p:spPr>
        <p:txBody>
          <a:bodyPr vert="horz" wrap="square" lIns="91440" tIns="45720" rIns="91440" bIns="45720" numCol="1" rtlCol="0" anchor="t" anchorCtr="0" compatLnSpc="1">
            <a:prstTxWarp prst="textNoShape">
              <a:avLst/>
            </a:prstTxWarp>
            <a:normAutofit fontScale="62500" lnSpcReduction="20000"/>
          </a:bodyPr>
          <a:lstStyle/>
          <a:p>
            <a:pPr algn="just">
              <a:buNone/>
            </a:pPr>
            <a:r>
              <a:rPr lang="es-ES" sz="2800" dirty="0"/>
              <a:t>	</a:t>
            </a:r>
            <a:endParaRPr lang="es-ES" sz="2800" dirty="0" smtClean="0"/>
          </a:p>
          <a:p>
            <a:pPr algn="just">
              <a:buNone/>
            </a:pPr>
            <a:r>
              <a:rPr lang="es-ES" sz="3800" dirty="0" smtClean="0"/>
              <a:t>En </a:t>
            </a:r>
            <a:r>
              <a:rPr lang="es-ES" sz="3800" dirty="0"/>
              <a:t>el supuesto de que un tratado ya haya entrado en vigor y un Estado desee posteriormente adherirse a él, para este último Estado entrará en vigor a partir del momento en que manifieste su consentimiento, a menos de que el tratado disponga otra cosa.</a:t>
            </a:r>
            <a:endParaRPr lang="es-MX" sz="3800" dirty="0"/>
          </a:p>
          <a:p>
            <a:pPr algn="just">
              <a:buNone/>
            </a:pPr>
            <a:r>
              <a:rPr lang="es-ES" sz="3800" dirty="0"/>
              <a:t> </a:t>
            </a:r>
            <a:endParaRPr lang="es-MX" sz="3800" dirty="0"/>
          </a:p>
          <a:p>
            <a:pPr algn="just">
              <a:buNone/>
            </a:pPr>
            <a:r>
              <a:rPr lang="es-ES" sz="3800" dirty="0"/>
              <a:t>	En cuanto a la aplicación provisional de un tratado, nada impide que aplique  antes de su entrada en vigor, si así lo dispone el mismo tratado o los Estados negociadores lo han convenido.</a:t>
            </a:r>
            <a:endParaRPr lang="es-MX" sz="3800" dirty="0"/>
          </a:p>
          <a:p>
            <a:pPr lvl="0"/>
            <a:endParaRPr lang="es-MX" sz="3800" dirty="0"/>
          </a:p>
          <a:p>
            <a:pPr algn="just" eaLnBrk="1" hangingPunct="1">
              <a:lnSpc>
                <a:spcPct val="80000"/>
              </a:lnSpc>
              <a:buNone/>
            </a:pPr>
            <a:endParaRPr lang="es-ES" sz="2800" dirty="0"/>
          </a:p>
          <a:p>
            <a:pPr algn="just" eaLnBrk="1" hangingPunct="1">
              <a:lnSpc>
                <a:spcPct val="80000"/>
              </a:lnSpc>
            </a:pPr>
            <a:endParaRPr lang="en-US" sz="2800" b="1" i="1" dirty="0"/>
          </a:p>
          <a:p>
            <a:pPr algn="just" eaLnBrk="1" hangingPunct="1">
              <a:lnSpc>
                <a:spcPct val="80000"/>
              </a:lnSpc>
              <a:buFontTx/>
              <a:buNone/>
            </a:pPr>
            <a:r>
              <a:rPr lang="es-ES" sz="2800" dirty="0"/>
              <a:t>	</a:t>
            </a:r>
            <a:endParaRPr lang="es-MX" sz="2800" dirty="0"/>
          </a:p>
          <a:p>
            <a:pPr algn="just" eaLnBrk="1" hangingPunct="1">
              <a:lnSpc>
                <a:spcPct val="80000"/>
              </a:lnSpc>
              <a:buFontTx/>
              <a:buNone/>
            </a:pPr>
            <a:endParaRPr lang="es-ES" sz="2800" dirty="0"/>
          </a:p>
          <a:p>
            <a:pPr algn="just" eaLnBrk="1" hangingPunct="1">
              <a:lnSpc>
                <a:spcPct val="80000"/>
              </a:lnSpc>
              <a:buFontTx/>
              <a:buNone/>
            </a:pPr>
            <a:endParaRPr lang="es-ES" sz="2800" dirty="0"/>
          </a:p>
          <a:p>
            <a:pPr eaLnBrk="1" hangingPunct="1">
              <a:lnSpc>
                <a:spcPct val="80000"/>
              </a:lnSpc>
            </a:pPr>
            <a:endParaRPr lang="es-ES" sz="1800" dirty="0"/>
          </a:p>
        </p:txBody>
      </p:sp>
      <p:pic>
        <p:nvPicPr>
          <p:cNvPr id="28674" name="Picture 2" descr="http://3.bp.blogspot.com/_w6BziWf2tTM/SSH10JSP1NI/AAAAAAAAAHQ/diEbewgQod4/s400/NAFTA_logo.png"/>
          <p:cNvPicPr>
            <a:picLocks noChangeAspect="1" noChangeArrowheads="1"/>
          </p:cNvPicPr>
          <p:nvPr/>
        </p:nvPicPr>
        <p:blipFill>
          <a:blip r:embed="rId2"/>
          <a:srcRect/>
          <a:stretch>
            <a:fillRect/>
          </a:stretch>
        </p:blipFill>
        <p:spPr bwMode="auto">
          <a:xfrm>
            <a:off x="7985143" y="4383154"/>
            <a:ext cx="2214546" cy="1810391"/>
          </a:xfrm>
          <a:prstGeom prst="rect">
            <a:avLst/>
          </a:prstGeom>
          <a:noFill/>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25</a:t>
            </a:fld>
            <a:endParaRPr lang="es-MX"/>
          </a:p>
        </p:txBody>
      </p:sp>
    </p:spTree>
    <p:extLst>
      <p:ext uri="{BB962C8B-B14F-4D97-AF65-F5344CB8AC3E}">
        <p14:creationId xmlns:p14="http://schemas.microsoft.com/office/powerpoint/2010/main" val="421102309"/>
      </p:ext>
    </p:extLst>
  </p:cSld>
  <p:clrMapOvr>
    <a:masterClrMapping/>
  </p:clrMapOvr>
  <p:transition spd="slow">
    <p:checke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2208213" y="1622738"/>
            <a:ext cx="7918450" cy="3449335"/>
          </a:xfrm>
          <a:prstGeom prst="rect">
            <a:avLst/>
          </a:prstGeom>
          <a:solidFill>
            <a:schemeClr val="accent2">
              <a:lumMod val="60000"/>
              <a:lumOff val="4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sz="6000" b="1" dirty="0"/>
              <a:t>Observancia y aplicación de los tratados.</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26</a:t>
            </a:fld>
            <a:endParaRPr lang="es-MX"/>
          </a:p>
        </p:txBody>
      </p:sp>
    </p:spTree>
    <p:extLst>
      <p:ext uri="{BB962C8B-B14F-4D97-AF65-F5344CB8AC3E}">
        <p14:creationId xmlns:p14="http://schemas.microsoft.com/office/powerpoint/2010/main" val="805085057"/>
      </p:ext>
    </p:extLst>
  </p:cSld>
  <p:clrMapOvr>
    <a:masterClrMapping/>
  </p:clrMapOvr>
  <p:transition spd="slow">
    <p:push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1363394" y="274638"/>
            <a:ext cx="8847406" cy="871582"/>
          </a:xfrm>
          <a:prstGeom prst="rect">
            <a:avLst/>
          </a:prstGeom>
          <a:solidFill>
            <a:schemeClr val="accent6"/>
          </a:solidFill>
          <a:ln>
            <a:miter lim="800000"/>
            <a:headEnd/>
            <a:tailEnd/>
          </a:ln>
        </p:spPr>
        <p:txBody>
          <a:bodyPr vert="horz" wrap="square" lIns="91440" tIns="45720" rIns="91440" bIns="45720" numCol="1" rtlCol="0" anchor="ctr" anchorCtr="0" compatLnSpc="1">
            <a:prstTxWarp prst="textNoShape">
              <a:avLst/>
            </a:prstTxWarp>
            <a:noAutofit/>
          </a:bodyPr>
          <a:lstStyle/>
          <a:p>
            <a:pPr eaLnBrk="1" hangingPunct="1"/>
            <a:r>
              <a:rPr lang="es-ES" sz="4000" b="1" dirty="0"/>
              <a:t/>
            </a:r>
            <a:br>
              <a:rPr lang="es-ES" sz="4000" b="1" dirty="0"/>
            </a:br>
            <a:r>
              <a:rPr lang="es-ES" sz="3600" b="1" dirty="0"/>
              <a:t>Observancia y aplicación de los tratados.</a:t>
            </a:r>
            <a:r>
              <a:rPr lang="es-MX" sz="3600" dirty="0" smtClean="0"/>
              <a:t/>
            </a:r>
            <a:br>
              <a:rPr lang="es-MX" sz="3600" dirty="0" smtClean="0"/>
            </a:br>
            <a:endParaRPr lang="es-ES" sz="3600" b="1" dirty="0" smtClean="0"/>
          </a:p>
        </p:txBody>
      </p:sp>
      <p:sp>
        <p:nvSpPr>
          <p:cNvPr id="16387" name="Rectangle 3"/>
          <p:cNvSpPr>
            <a:spLocks noGrp="1" noChangeArrowheads="1"/>
          </p:cNvSpPr>
          <p:nvPr>
            <p:ph idx="1"/>
          </p:nvPr>
        </p:nvSpPr>
        <p:spPr bwMode="auto">
          <a:xfrm>
            <a:off x="1363393" y="1287229"/>
            <a:ext cx="8847407" cy="5087814"/>
          </a:xfrm>
          <a:prstGeom prst="rect">
            <a:avLst/>
          </a:prstGeom>
          <a:solidFill>
            <a:schemeClr val="accent2"/>
          </a:solidFill>
          <a:ln>
            <a:miter lim="800000"/>
            <a:headEnd/>
            <a:tailEnd/>
          </a:ln>
        </p:spPr>
        <p:txBody>
          <a:bodyPr vert="horz" wrap="square" lIns="91440" tIns="45720" rIns="91440" bIns="45720" numCol="1" rtlCol="0" anchor="t" anchorCtr="0" compatLnSpc="1">
            <a:prstTxWarp prst="textNoShape">
              <a:avLst/>
            </a:prstTxWarp>
            <a:normAutofit fontScale="92500"/>
          </a:bodyPr>
          <a:lstStyle/>
          <a:p>
            <a:pPr algn="just">
              <a:buNone/>
            </a:pPr>
            <a:r>
              <a:rPr lang="es-ES" sz="2800" dirty="0"/>
              <a:t>	</a:t>
            </a:r>
            <a:endParaRPr lang="es-ES" sz="2800" dirty="0" smtClean="0"/>
          </a:p>
          <a:p>
            <a:pPr algn="just">
              <a:buNone/>
            </a:pPr>
            <a:r>
              <a:rPr lang="es-ES" sz="2800" dirty="0" smtClean="0"/>
              <a:t>El </a:t>
            </a:r>
            <a:r>
              <a:rPr lang="es-ES" sz="2800" dirty="0"/>
              <a:t>principio que rige la observancia de los tratados, es el enunciado en el artículo 26 de la Convención de Viena:</a:t>
            </a:r>
            <a:endParaRPr lang="es-MX" sz="2800" dirty="0"/>
          </a:p>
          <a:p>
            <a:pPr algn="just">
              <a:buNone/>
            </a:pPr>
            <a:r>
              <a:rPr lang="es-ES" sz="2800" b="1" dirty="0"/>
              <a:t>	“Todo tratado en vigor obliga a las partes y debe ser cumplido de buena fe.” </a:t>
            </a:r>
            <a:endParaRPr lang="es-MX" sz="2800" dirty="0"/>
          </a:p>
          <a:p>
            <a:pPr algn="just">
              <a:buNone/>
            </a:pPr>
            <a:r>
              <a:rPr lang="es-ES" sz="2800" dirty="0"/>
              <a:t>	Los Estados no pueden invocar las disposiciones de su derecho interno como justificación para el incumplimiento de un tratado. Únicamente podrá solicitarse  la nulidad relativa de un tratado por oponerse a normas fundamentales de derecho interno, cuando las violaciones sean manifiestas y evidentes. </a:t>
            </a:r>
            <a:endParaRPr lang="en-US" sz="2800" b="1" i="1" dirty="0"/>
          </a:p>
          <a:p>
            <a:pPr algn="just" eaLnBrk="1" hangingPunct="1">
              <a:lnSpc>
                <a:spcPct val="80000"/>
              </a:lnSpc>
              <a:buFontTx/>
              <a:buNone/>
            </a:pPr>
            <a:r>
              <a:rPr lang="es-ES" sz="2800" dirty="0"/>
              <a:t>	</a:t>
            </a:r>
            <a:endParaRPr lang="es-MX" sz="2800" dirty="0"/>
          </a:p>
          <a:p>
            <a:pPr algn="just" eaLnBrk="1" hangingPunct="1">
              <a:lnSpc>
                <a:spcPct val="80000"/>
              </a:lnSpc>
              <a:buFontTx/>
              <a:buNone/>
            </a:pPr>
            <a:endParaRPr lang="es-ES" sz="2800" dirty="0"/>
          </a:p>
          <a:p>
            <a:pPr algn="just" eaLnBrk="1" hangingPunct="1">
              <a:lnSpc>
                <a:spcPct val="80000"/>
              </a:lnSpc>
              <a:buFontTx/>
              <a:buNone/>
            </a:pPr>
            <a:endParaRPr lang="es-ES" sz="2800" dirty="0"/>
          </a:p>
          <a:p>
            <a:pPr eaLnBrk="1" hangingPunct="1">
              <a:lnSpc>
                <a:spcPct val="80000"/>
              </a:lnSpc>
            </a:pPr>
            <a:endParaRPr lang="es-ES" sz="18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27</a:t>
            </a:fld>
            <a:endParaRPr lang="es-MX"/>
          </a:p>
        </p:txBody>
      </p:sp>
    </p:spTree>
    <p:extLst>
      <p:ext uri="{BB962C8B-B14F-4D97-AF65-F5344CB8AC3E}">
        <p14:creationId xmlns:p14="http://schemas.microsoft.com/office/powerpoint/2010/main" val="1025679626"/>
      </p:ext>
    </p:extLst>
  </p:cSld>
  <p:clrMapOvr>
    <a:masterClrMapping/>
  </p:clrMapOvr>
  <p:transition spd="slow">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bwMode="auto">
          <a:xfrm>
            <a:off x="1094704" y="285728"/>
            <a:ext cx="9430452" cy="6357982"/>
          </a:xfrm>
          <a:prstGeom prst="rect">
            <a:avLst/>
          </a:prstGeom>
          <a:solidFill>
            <a:schemeClr val="accent3"/>
          </a:solidFill>
          <a:ln>
            <a:miter lim="800000"/>
            <a:headEnd/>
            <a:tailEnd/>
          </a:ln>
        </p:spPr>
        <p:txBody>
          <a:bodyPr vert="horz" wrap="square" lIns="91440" tIns="45720" rIns="91440" bIns="45720" numCol="1" rtlCol="0" anchor="t" anchorCtr="0" compatLnSpc="1">
            <a:prstTxWarp prst="textNoShape">
              <a:avLst/>
            </a:prstTxWarp>
            <a:normAutofit/>
          </a:bodyPr>
          <a:lstStyle/>
          <a:p>
            <a:pPr algn="just">
              <a:buNone/>
            </a:pPr>
            <a:r>
              <a:rPr lang="es-ES" sz="2800" dirty="0"/>
              <a:t>	</a:t>
            </a:r>
            <a:r>
              <a:rPr lang="es-ES" sz="2400" dirty="0"/>
              <a:t>En cuanto a la aplicación de los tratados, la Convención regula los siguientes aspectos:</a:t>
            </a:r>
            <a:endParaRPr lang="es-MX" sz="2400" dirty="0"/>
          </a:p>
          <a:p>
            <a:pPr lvl="0" algn="just"/>
            <a:r>
              <a:rPr lang="es-ES" sz="2600" b="1" dirty="0"/>
              <a:t>La aplicación de los tratados en el tiempo.</a:t>
            </a:r>
            <a:endParaRPr lang="es-MX" sz="2600" dirty="0"/>
          </a:p>
          <a:p>
            <a:pPr algn="just">
              <a:buNone/>
            </a:pPr>
            <a:r>
              <a:rPr lang="es-ES" sz="2600" dirty="0"/>
              <a:t>	</a:t>
            </a:r>
            <a:r>
              <a:rPr lang="es-ES" sz="2400" dirty="0"/>
              <a:t>La regla general al respecto es que los tratados no se aplicarán retroactivamente, salvo que las partes tengan una intención diferente.</a:t>
            </a:r>
            <a:endParaRPr lang="es-MX" sz="2400" dirty="0"/>
          </a:p>
          <a:p>
            <a:pPr lvl="0" algn="just"/>
            <a:r>
              <a:rPr lang="es-ES" sz="2600" b="1" dirty="0"/>
              <a:t>La aplicación territorial del tratado.</a:t>
            </a:r>
            <a:endParaRPr lang="es-MX" sz="2600" dirty="0"/>
          </a:p>
          <a:p>
            <a:pPr algn="just">
              <a:buNone/>
            </a:pPr>
            <a:r>
              <a:rPr lang="es-ES" sz="2600" dirty="0"/>
              <a:t>	</a:t>
            </a:r>
            <a:r>
              <a:rPr lang="es-ES" sz="2400" dirty="0"/>
              <a:t>Los tratados se aplicarán en la totalidad del territorio de cada Estado parte, salvo que las partes tengan una intención diferente.</a:t>
            </a:r>
            <a:endParaRPr lang="es-MX" sz="2400" dirty="0"/>
          </a:p>
          <a:p>
            <a:pPr algn="just"/>
            <a:r>
              <a:rPr lang="es-ES" sz="2600" b="1" dirty="0"/>
              <a:t>La aplicación de tratados sucesivos que contengan disposiciones referentes a la misma materia. </a:t>
            </a:r>
          </a:p>
          <a:p>
            <a:pPr algn="just">
              <a:buNone/>
            </a:pPr>
            <a:r>
              <a:rPr lang="es-ES" sz="2600" dirty="0"/>
              <a:t>	</a:t>
            </a:r>
            <a:r>
              <a:rPr lang="es-ES" sz="2400" dirty="0"/>
              <a:t>Cuando los tratados sobre la misma materia no regulan de forma específica sus 	relaciones jerárquicas; en ésta situación se aplica el principio de que el tratado posterior deroga al anterior, en todas las disposiciones en que sean incompatibles</a:t>
            </a:r>
          </a:p>
          <a:p>
            <a:pPr algn="just" eaLnBrk="1" hangingPunct="1">
              <a:lnSpc>
                <a:spcPct val="80000"/>
              </a:lnSpc>
              <a:buFontTx/>
              <a:buNone/>
            </a:pPr>
            <a:endParaRPr lang="es-ES" sz="2800" b="1"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28</a:t>
            </a:fld>
            <a:endParaRPr lang="es-MX"/>
          </a:p>
        </p:txBody>
      </p:sp>
    </p:spTree>
    <p:extLst>
      <p:ext uri="{BB962C8B-B14F-4D97-AF65-F5344CB8AC3E}">
        <p14:creationId xmlns:p14="http://schemas.microsoft.com/office/powerpoint/2010/main" val="3003749675"/>
      </p:ext>
    </p:extLst>
  </p:cSld>
  <p:clrMapOvr>
    <a:masterClrMapping/>
  </p:clrMapOvr>
  <p:transition spd="slow">
    <p:check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www.ucm.es/centros/cont/descargas/documento19022.jpg"/>
          <p:cNvPicPr/>
          <p:nvPr/>
        </p:nvPicPr>
        <p:blipFill>
          <a:blip r:embed="rId2"/>
          <a:srcRect/>
          <a:stretch>
            <a:fillRect/>
          </a:stretch>
        </p:blipFill>
        <p:spPr bwMode="auto">
          <a:xfrm>
            <a:off x="3738546" y="1785926"/>
            <a:ext cx="4429156" cy="4000528"/>
          </a:xfrm>
          <a:prstGeom prst="rect">
            <a:avLst/>
          </a:prstGeom>
          <a:noFill/>
          <a:ln w="9525">
            <a:noFill/>
            <a:miter lim="800000"/>
            <a:headEnd/>
            <a:tailEnd/>
          </a:ln>
        </p:spPr>
      </p:pic>
      <p:sp>
        <p:nvSpPr>
          <p:cNvPr id="16386" name="Rectangle 2"/>
          <p:cNvSpPr>
            <a:spLocks noGrp="1" noChangeArrowheads="1"/>
          </p:cNvSpPr>
          <p:nvPr>
            <p:ph type="title"/>
          </p:nvPr>
        </p:nvSpPr>
        <p:spPr bwMode="auto">
          <a:xfrm>
            <a:off x="1957590" y="274638"/>
            <a:ext cx="7920128" cy="796908"/>
          </a:xfrm>
          <a:prstGeom prst="rect">
            <a:avLst/>
          </a:prstGeom>
          <a:solidFill>
            <a:schemeClr val="accent2"/>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sz="3200" b="1" dirty="0">
                <a:solidFill>
                  <a:schemeClr val="bg1"/>
                </a:solidFill>
              </a:rPr>
              <a:t>Los tratados y los terceros estados</a:t>
            </a:r>
          </a:p>
        </p:txBody>
      </p:sp>
      <p:sp>
        <p:nvSpPr>
          <p:cNvPr id="16387" name="Rectangle 3"/>
          <p:cNvSpPr>
            <a:spLocks noGrp="1" noChangeArrowheads="1"/>
          </p:cNvSpPr>
          <p:nvPr>
            <p:ph idx="1"/>
          </p:nvPr>
        </p:nvSpPr>
        <p:spPr bwMode="auto">
          <a:xfrm>
            <a:off x="1670342" y="1071546"/>
            <a:ext cx="8207375" cy="5527691"/>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lnSpcReduction="10000"/>
          </a:bodyPr>
          <a:lstStyle/>
          <a:p>
            <a:pPr algn="just">
              <a:buNone/>
            </a:pPr>
            <a:r>
              <a:rPr lang="es-ES" sz="2800" dirty="0"/>
              <a:t>	Artículo 2° de la Convención de Viena entiende por tercer Estado a aquel que no es parte en el tratado.  A su vez, el artículo 34 de la citada Convención establece la regla general de que un tratado no crea obligaciones, ni derechos para un tercer Estado sin su consentimiento.</a:t>
            </a:r>
            <a:endParaRPr lang="es-MX" sz="2800" dirty="0"/>
          </a:p>
          <a:p>
            <a:pPr algn="just">
              <a:buNone/>
            </a:pPr>
            <a:r>
              <a:rPr lang="es-ES" sz="2800" dirty="0"/>
              <a:t>	De esta forma, un tratado puede producir efectos jurídicos para terceros Estados bien sea imponiendo obligaciones o concediendo derechos, únicamente con el consentimiento de ellos. Para la imposición de obligaciones a terceros Estados se requiere de la aceptación expresa por escrito.</a:t>
            </a:r>
            <a:endParaRPr lang="es-MX" sz="2800" dirty="0"/>
          </a:p>
          <a:p>
            <a:pPr algn="just" eaLnBrk="1" hangingPunct="1">
              <a:lnSpc>
                <a:spcPct val="80000"/>
              </a:lnSpc>
              <a:buFontTx/>
              <a:buNone/>
            </a:pPr>
            <a:endParaRPr lang="es-ES" sz="2800" dirty="0"/>
          </a:p>
          <a:p>
            <a:pPr algn="just" eaLnBrk="1" hangingPunct="1">
              <a:lnSpc>
                <a:spcPct val="80000"/>
              </a:lnSpc>
              <a:buFontTx/>
              <a:buNone/>
            </a:pPr>
            <a:endParaRPr lang="es-ES" sz="2800" dirty="0"/>
          </a:p>
          <a:p>
            <a:pPr eaLnBrk="1" hangingPunct="1">
              <a:lnSpc>
                <a:spcPct val="80000"/>
              </a:lnSpc>
            </a:pPr>
            <a:endParaRPr lang="es-ES" sz="18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29</a:t>
            </a:fld>
            <a:endParaRPr lang="es-MX"/>
          </a:p>
        </p:txBody>
      </p:sp>
    </p:spTree>
    <p:extLst>
      <p:ext uri="{BB962C8B-B14F-4D97-AF65-F5344CB8AC3E}">
        <p14:creationId xmlns:p14="http://schemas.microsoft.com/office/powerpoint/2010/main" val="3761645742"/>
      </p:ext>
    </p:extLst>
  </p:cSld>
  <p:clrMapOvr>
    <a:masterClrMapping/>
  </p:clrMapOvr>
  <p:transition spd="slow">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00056" y="260648"/>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RELACIONES ECONÓMICAS INTERNACIONALES</a:t>
            </a: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accent1"/>
                </a:solidFill>
              </a:rPr>
              <a:pPr/>
              <a:t>3</a:t>
            </a:fld>
            <a:endParaRPr lang="es-MX" dirty="0">
              <a:solidFill>
                <a:schemeClr val="accent1"/>
              </a:solidFill>
            </a:endParaRPr>
          </a:p>
        </p:txBody>
      </p:sp>
      <p:pic>
        <p:nvPicPr>
          <p:cNvPr id="4" name="Picture 3"/>
          <p:cNvPicPr>
            <a:picLocks noChangeAspect="1" noChangeArrowheads="1"/>
          </p:cNvPicPr>
          <p:nvPr/>
        </p:nvPicPr>
        <p:blipFill>
          <a:blip r:embed="rId2"/>
          <a:srcRect/>
          <a:stretch>
            <a:fillRect/>
          </a:stretch>
        </p:blipFill>
        <p:spPr bwMode="auto">
          <a:xfrm>
            <a:off x="9457554" y="208250"/>
            <a:ext cx="861909" cy="772478"/>
          </a:xfrm>
          <a:prstGeom prst="rect">
            <a:avLst/>
          </a:prstGeom>
          <a:noFill/>
          <a:ln w="9525">
            <a:solidFill>
              <a:schemeClr val="accent1">
                <a:lumMod val="75000"/>
              </a:schemeClr>
            </a:solidFill>
            <a:miter lim="800000"/>
            <a:headEnd/>
            <a:tailEnd/>
          </a:ln>
        </p:spPr>
      </p:pic>
      <p:sp>
        <p:nvSpPr>
          <p:cNvPr id="5" name="4 CuadroTexto"/>
          <p:cNvSpPr txBox="1"/>
          <p:nvPr/>
        </p:nvSpPr>
        <p:spPr>
          <a:xfrm>
            <a:off x="1815921" y="406406"/>
            <a:ext cx="3127951" cy="646331"/>
          </a:xfrm>
          <a:prstGeom prst="rect">
            <a:avLst/>
          </a:prstGeom>
          <a:solidFill>
            <a:schemeClr val="accent3"/>
          </a:solidFill>
          <a:ln>
            <a:solidFill>
              <a:schemeClr val="tx1"/>
            </a:solidFill>
          </a:ln>
        </p:spPr>
        <p:txBody>
          <a:bodyPr wrap="square" rtlCol="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1082804969"/>
              </p:ext>
            </p:extLst>
          </p:nvPr>
        </p:nvGraphicFramePr>
        <p:xfrm>
          <a:off x="1815921" y="1196752"/>
          <a:ext cx="8615966" cy="5062380"/>
        </p:xfrm>
        <a:graphic>
          <a:graphicData uri="http://schemas.openxmlformats.org/drawingml/2006/table">
            <a:tbl>
              <a:tblPr firstRow="1" bandRow="1">
                <a:tableStyleId>{85BE263C-DBD7-4A20-BB59-AAB30ACAA65A}</a:tableStyleId>
              </a:tblPr>
              <a:tblGrid>
                <a:gridCol w="8011337"/>
                <a:gridCol w="604629"/>
              </a:tblGrid>
              <a:tr h="5062380">
                <a:tc>
                  <a:txBody>
                    <a:bodyPr/>
                    <a:lstStyle/>
                    <a:p>
                      <a:pPr algn="r"/>
                      <a:r>
                        <a:rPr lang="es-MX" sz="2200" dirty="0" smtClean="0"/>
                        <a:t>Guión</a:t>
                      </a:r>
                      <a:r>
                        <a:rPr lang="es-MX" sz="2200" baseline="0" dirty="0" smtClean="0"/>
                        <a:t> Explicativo</a:t>
                      </a:r>
                    </a:p>
                    <a:p>
                      <a:pPr algn="r"/>
                      <a:r>
                        <a:rPr lang="es-MX" sz="2200" baseline="0" dirty="0" smtClean="0"/>
                        <a:t>  </a:t>
                      </a:r>
                      <a:endParaRPr lang="es-MX" sz="2200" dirty="0" smtClean="0"/>
                    </a:p>
                    <a:p>
                      <a:pPr algn="r"/>
                      <a:r>
                        <a:rPr lang="es-ES" sz="2200" baseline="0" dirty="0" smtClean="0"/>
                        <a:t>TRATADOS INTERNACIONALES</a:t>
                      </a:r>
                    </a:p>
                    <a:p>
                      <a:pPr algn="r"/>
                      <a:endParaRPr lang="es-ES" sz="2200" baseline="0" dirty="0" smtClean="0"/>
                    </a:p>
                    <a:p>
                      <a:pPr algn="r"/>
                      <a:r>
                        <a:rPr lang="es-ES" sz="2200" baseline="0" dirty="0" smtClean="0"/>
                        <a:t>Proceso de Celebración de los tratados</a:t>
                      </a:r>
                    </a:p>
                    <a:p>
                      <a:pPr algn="r"/>
                      <a:r>
                        <a:rPr lang="es-MX" sz="2200" baseline="0" dirty="0" smtClean="0"/>
                        <a:t>Órganos competentes para la celebración de los tratados</a:t>
                      </a:r>
                    </a:p>
                    <a:p>
                      <a:pPr algn="r"/>
                      <a:r>
                        <a:rPr lang="es-ES" sz="2200" baseline="0" dirty="0" smtClean="0"/>
                        <a:t>Entrada en vigor de los tratados</a:t>
                      </a:r>
                    </a:p>
                    <a:p>
                      <a:pPr algn="r"/>
                      <a:r>
                        <a:rPr lang="es-ES" sz="2200" baseline="0" dirty="0" smtClean="0"/>
                        <a:t>Observancia y aplicación de los tratados</a:t>
                      </a:r>
                    </a:p>
                    <a:p>
                      <a:pPr algn="r"/>
                      <a:r>
                        <a:rPr lang="es-ES" sz="2200" baseline="0" dirty="0" smtClean="0"/>
                        <a:t>Interpretación de los tratados</a:t>
                      </a:r>
                    </a:p>
                    <a:p>
                      <a:pPr algn="r"/>
                      <a:r>
                        <a:rPr lang="es-ES" sz="2200" baseline="0" dirty="0" smtClean="0"/>
                        <a:t>Modificación, nulidad  y terminación de los tratados</a:t>
                      </a:r>
                    </a:p>
                    <a:p>
                      <a:pPr algn="r"/>
                      <a:r>
                        <a:rPr lang="es-ES" sz="2200" baseline="0" dirty="0" smtClean="0"/>
                        <a:t>Los tratados internacionales en nuestro sistema jurídico</a:t>
                      </a:r>
                    </a:p>
                    <a:p>
                      <a:pPr algn="r"/>
                      <a:endParaRPr lang="es-ES" sz="2200" baseline="0" dirty="0" smtClean="0"/>
                    </a:p>
                    <a:p>
                      <a:pPr algn="r"/>
                      <a:r>
                        <a:rPr lang="es-MX" sz="2200" dirty="0" smtClean="0"/>
                        <a:t>Conclusiones</a:t>
                      </a:r>
                    </a:p>
                    <a:p>
                      <a:pPr algn="r"/>
                      <a:r>
                        <a:rPr lang="es-MX" sz="2200" dirty="0" smtClean="0"/>
                        <a:t>Referencias</a:t>
                      </a:r>
                      <a:endParaRPr lang="es-MX" sz="2200" dirty="0">
                        <a:solidFill>
                          <a:schemeClr val="accent1">
                            <a:lumMod val="50000"/>
                          </a:schemeClr>
                        </a:solidFill>
                      </a:endParaRPr>
                    </a:p>
                  </a:txBody>
                  <a:tcPr/>
                </a:tc>
                <a:tc>
                  <a:txBody>
                    <a:bodyPr/>
                    <a:lstStyle/>
                    <a:p>
                      <a:pPr algn="r"/>
                      <a:r>
                        <a:rPr lang="es-MX" sz="2200" dirty="0" smtClean="0"/>
                        <a:t>4</a:t>
                      </a:r>
                    </a:p>
                    <a:p>
                      <a:pPr algn="r"/>
                      <a:endParaRPr lang="es-MX" sz="2200" dirty="0" smtClean="0"/>
                    </a:p>
                    <a:p>
                      <a:pPr algn="r"/>
                      <a:r>
                        <a:rPr lang="es-MX" sz="2200" dirty="0" smtClean="0"/>
                        <a:t>8</a:t>
                      </a:r>
                    </a:p>
                    <a:p>
                      <a:pPr algn="r"/>
                      <a:endParaRPr lang="es-MX" sz="2200" dirty="0" smtClean="0"/>
                    </a:p>
                    <a:p>
                      <a:pPr algn="r"/>
                      <a:r>
                        <a:rPr lang="es-MX" sz="2200" dirty="0" smtClean="0"/>
                        <a:t>13</a:t>
                      </a:r>
                    </a:p>
                    <a:p>
                      <a:pPr algn="r"/>
                      <a:r>
                        <a:rPr lang="es-MX" sz="2200" dirty="0" smtClean="0"/>
                        <a:t>1922</a:t>
                      </a:r>
                    </a:p>
                    <a:p>
                      <a:pPr algn="r"/>
                      <a:r>
                        <a:rPr lang="es-MX" sz="2200" dirty="0" smtClean="0"/>
                        <a:t>26</a:t>
                      </a:r>
                    </a:p>
                    <a:p>
                      <a:pPr algn="r"/>
                      <a:r>
                        <a:rPr lang="es-MX" sz="2200" dirty="0" smtClean="0"/>
                        <a:t>30</a:t>
                      </a:r>
                    </a:p>
                    <a:p>
                      <a:pPr algn="r"/>
                      <a:r>
                        <a:rPr lang="es-MX" sz="2200" dirty="0" smtClean="0"/>
                        <a:t>32</a:t>
                      </a:r>
                    </a:p>
                    <a:p>
                      <a:pPr algn="r"/>
                      <a:r>
                        <a:rPr lang="es-MX" sz="2200" dirty="0" smtClean="0"/>
                        <a:t>40</a:t>
                      </a:r>
                    </a:p>
                    <a:p>
                      <a:pPr algn="r"/>
                      <a:endParaRPr lang="es-MX" sz="2200" dirty="0" smtClean="0"/>
                    </a:p>
                    <a:p>
                      <a:pPr algn="r"/>
                      <a:r>
                        <a:rPr lang="es-MX" sz="2200" dirty="0" smtClean="0"/>
                        <a:t>45</a:t>
                      </a:r>
                    </a:p>
                    <a:p>
                      <a:pPr algn="r"/>
                      <a:r>
                        <a:rPr lang="es-MX" sz="2200" dirty="0" smtClean="0">
                          <a:solidFill>
                            <a:schemeClr val="lt1"/>
                          </a:solidFill>
                        </a:rPr>
                        <a:t>46</a:t>
                      </a:r>
                      <a:endParaRPr lang="es-MX" sz="2200" dirty="0">
                        <a:solidFill>
                          <a:schemeClr val="accent1">
                            <a:lumMod val="50000"/>
                          </a:schemeClr>
                        </a:solidFill>
                      </a:endParaRPr>
                    </a:p>
                  </a:txBody>
                  <a:tcPr/>
                </a:tc>
              </a:tr>
            </a:tbl>
          </a:graphicData>
        </a:graphic>
      </p:graphicFrame>
    </p:spTree>
    <p:extLst>
      <p:ext uri="{BB962C8B-B14F-4D97-AF65-F5344CB8AC3E}">
        <p14:creationId xmlns:p14="http://schemas.microsoft.com/office/powerpoint/2010/main" val="1495777916"/>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2511380" y="1996224"/>
            <a:ext cx="7186412" cy="2537139"/>
          </a:xfrm>
          <a:prstGeom prst="rect">
            <a:avLst/>
          </a:prstGeom>
          <a:solidFill>
            <a:schemeClr val="accent2"/>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sz="6000" dirty="0"/>
              <a:t> </a:t>
            </a:r>
            <a:r>
              <a:rPr lang="es-ES" sz="6000" dirty="0">
                <a:solidFill>
                  <a:schemeClr val="bg1"/>
                </a:solidFill>
              </a:rPr>
              <a:t>Interpretación de los Tratados.</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30</a:t>
            </a:fld>
            <a:endParaRPr lang="es-MX"/>
          </a:p>
        </p:txBody>
      </p:sp>
    </p:spTree>
    <p:extLst>
      <p:ext uri="{BB962C8B-B14F-4D97-AF65-F5344CB8AC3E}">
        <p14:creationId xmlns:p14="http://schemas.microsoft.com/office/powerpoint/2010/main" val="3126738461"/>
      </p:ext>
    </p:extLst>
  </p:cSld>
  <p:clrMapOvr>
    <a:masterClrMapping/>
  </p:clrMapOvr>
  <p:transition spd="slow">
    <p:push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http://www.todolex.cl/onu.jpg"/>
          <p:cNvPicPr/>
          <p:nvPr/>
        </p:nvPicPr>
        <p:blipFill>
          <a:blip r:embed="rId3"/>
          <a:srcRect/>
          <a:stretch>
            <a:fillRect/>
          </a:stretch>
        </p:blipFill>
        <p:spPr bwMode="auto">
          <a:xfrm>
            <a:off x="2666976" y="1643050"/>
            <a:ext cx="6858048" cy="3786214"/>
          </a:xfrm>
          <a:prstGeom prst="rect">
            <a:avLst/>
          </a:prstGeom>
          <a:noFill/>
          <a:ln w="9525">
            <a:noFill/>
            <a:miter lim="800000"/>
            <a:headEnd/>
            <a:tailEnd/>
          </a:ln>
        </p:spPr>
      </p:pic>
      <p:sp>
        <p:nvSpPr>
          <p:cNvPr id="14338" name="Rectangle 3"/>
          <p:cNvSpPr>
            <a:spLocks noGrp="1" noChangeArrowheads="1"/>
          </p:cNvSpPr>
          <p:nvPr>
            <p:ph idx="1"/>
          </p:nvPr>
        </p:nvSpPr>
        <p:spPr bwMode="auto">
          <a:xfrm>
            <a:off x="1881158" y="500042"/>
            <a:ext cx="8072494" cy="6143668"/>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a:bodyPr>
          <a:lstStyle/>
          <a:p>
            <a:pPr algn="ctr">
              <a:buNone/>
            </a:pPr>
            <a:r>
              <a:rPr lang="es-ES" sz="3600" b="1" dirty="0">
                <a:latin typeface="+mj-lt"/>
              </a:rPr>
              <a:t> </a:t>
            </a:r>
            <a:r>
              <a:rPr lang="es-ES" sz="3600" b="1" dirty="0">
                <a:solidFill>
                  <a:schemeClr val="accent2"/>
                </a:solidFill>
                <a:latin typeface="+mj-lt"/>
              </a:rPr>
              <a:t>Interpretación de los tratados</a:t>
            </a:r>
            <a:endParaRPr lang="es-MX" sz="3600" dirty="0">
              <a:solidFill>
                <a:schemeClr val="accent2"/>
              </a:solidFill>
              <a:latin typeface="+mj-lt"/>
            </a:endParaRPr>
          </a:p>
          <a:p>
            <a:pPr>
              <a:buNone/>
            </a:pPr>
            <a:endParaRPr lang="es-MX" sz="2800" dirty="0"/>
          </a:p>
          <a:p>
            <a:pPr algn="just">
              <a:buNone/>
            </a:pPr>
            <a:r>
              <a:rPr lang="es-ES" sz="2800" dirty="0"/>
              <a:t>	El artículo 31, párrafo 1° de la citada Convención de Viena establece que los tratados han de interpretarse conforme a su sentido ordinario y corriente, dentro del contexto del tratado.  Es decir, la interpretación no se realiza aisladamente ni en abstracto, sino dentro del propio contexto del tratado.</a:t>
            </a:r>
            <a:endParaRPr lang="es-MX" sz="2800" dirty="0"/>
          </a:p>
          <a:p>
            <a:pPr algn="just">
              <a:buNone/>
            </a:pPr>
            <a:endParaRPr lang="es-ES" sz="2600" dirty="0"/>
          </a:p>
        </p:txBody>
      </p:sp>
      <p:sp>
        <p:nvSpPr>
          <p:cNvPr id="14340" name="Rectangle 3"/>
          <p:cNvSpPr>
            <a:spLocks noChangeArrowheads="1"/>
          </p:cNvSpPr>
          <p:nvPr/>
        </p:nvSpPr>
        <p:spPr bwMode="auto">
          <a:xfrm>
            <a:off x="1919289" y="2708275"/>
            <a:ext cx="6480175" cy="2292350"/>
          </a:xfrm>
          <a:prstGeom prst="rect">
            <a:avLst/>
          </a:prstGeom>
          <a:noFill/>
          <a:ln w="9525">
            <a:noFill/>
            <a:miter lim="800000"/>
            <a:headEnd/>
            <a:tailEnd/>
          </a:ln>
        </p:spPr>
        <p:txBody>
          <a:bodyPr/>
          <a:lstStyle/>
          <a:p>
            <a:pPr marL="342900" indent="-342900" algn="just">
              <a:lnSpc>
                <a:spcPct val="80000"/>
              </a:lnSpc>
              <a:spcBef>
                <a:spcPct val="20000"/>
              </a:spcBef>
            </a:pPr>
            <a:r>
              <a:rPr lang="es-ES" sz="2400" dirty="0">
                <a:latin typeface="Calibri" pitchFamily="34" charset="0"/>
              </a:rPr>
              <a:t>	</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31</a:t>
            </a:fld>
            <a:endParaRPr lang="es-MX"/>
          </a:p>
        </p:txBody>
      </p:sp>
    </p:spTree>
    <p:extLst>
      <p:ext uri="{BB962C8B-B14F-4D97-AF65-F5344CB8AC3E}">
        <p14:creationId xmlns:p14="http://schemas.microsoft.com/office/powerpoint/2010/main" val="678273337"/>
      </p:ext>
    </p:extLst>
  </p:cSld>
  <p:clrMapOvr>
    <a:masterClrMapping/>
  </p:clrMapOvr>
  <p:transition spd="slow">
    <p:comb/>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2136775" y="1935051"/>
            <a:ext cx="7918450" cy="2987898"/>
          </a:xfrm>
          <a:prstGeom prst="rect">
            <a:avLst/>
          </a:prstGeom>
          <a:solidFill>
            <a:schemeClr val="accent6"/>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sz="5400" b="1" dirty="0"/>
              <a:t>Modificación, nulidad y terminación de los tratados. </a:t>
            </a:r>
            <a:endParaRPr lang="es-ES" sz="6000" b="1"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32</a:t>
            </a:fld>
            <a:endParaRPr lang="es-MX"/>
          </a:p>
        </p:txBody>
      </p:sp>
    </p:spTree>
    <p:extLst>
      <p:ext uri="{BB962C8B-B14F-4D97-AF65-F5344CB8AC3E}">
        <p14:creationId xmlns:p14="http://schemas.microsoft.com/office/powerpoint/2010/main" val="3200880119"/>
      </p:ext>
    </p:extLst>
  </p:cSld>
  <p:clrMapOvr>
    <a:masterClrMapping/>
  </p:clrMapOvr>
  <p:transition spd="slow">
    <p:push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1365162" y="274638"/>
            <a:ext cx="9040968" cy="987492"/>
          </a:xfrm>
          <a:prstGeom prst="rect">
            <a:avLst/>
          </a:prstGeom>
          <a:solidFill>
            <a:schemeClr val="accent3"/>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b="1" dirty="0" smtClean="0"/>
              <a:t>Modificación de los Tratados</a:t>
            </a:r>
          </a:p>
        </p:txBody>
      </p:sp>
      <p:sp>
        <p:nvSpPr>
          <p:cNvPr id="16387" name="Rectangle 3"/>
          <p:cNvSpPr>
            <a:spLocks noGrp="1" noChangeArrowheads="1"/>
          </p:cNvSpPr>
          <p:nvPr>
            <p:ph idx="1"/>
          </p:nvPr>
        </p:nvSpPr>
        <p:spPr bwMode="auto">
          <a:xfrm>
            <a:off x="1365162" y="1606630"/>
            <a:ext cx="9040968" cy="4657513"/>
          </a:xfrm>
          <a:prstGeom prst="rect">
            <a:avLst/>
          </a:prstGeom>
          <a:solidFill>
            <a:schemeClr val="accent6"/>
          </a:solidFill>
          <a:ln>
            <a:miter lim="800000"/>
            <a:headEnd/>
            <a:tailEnd/>
          </a:ln>
        </p:spPr>
        <p:txBody>
          <a:bodyPr vert="horz" wrap="square" lIns="91440" tIns="45720" rIns="91440" bIns="45720" numCol="1" rtlCol="0" anchor="t" anchorCtr="0" compatLnSpc="1">
            <a:prstTxWarp prst="textNoShape">
              <a:avLst/>
            </a:prstTxWarp>
            <a:normAutofit fontScale="85000" lnSpcReduction="20000"/>
          </a:bodyPr>
          <a:lstStyle/>
          <a:p>
            <a:pPr algn="just">
              <a:buNone/>
            </a:pPr>
            <a:r>
              <a:rPr lang="es-ES" sz="2800" dirty="0"/>
              <a:t>	</a:t>
            </a:r>
            <a:endParaRPr lang="es-ES" sz="2800" dirty="0" smtClean="0"/>
          </a:p>
          <a:p>
            <a:pPr algn="just">
              <a:buNone/>
            </a:pPr>
            <a:r>
              <a:rPr lang="es-ES" sz="2800" dirty="0" smtClean="0"/>
              <a:t>En </a:t>
            </a:r>
            <a:r>
              <a:rPr lang="es-ES" sz="2800" dirty="0"/>
              <a:t>lo que toca a la modificación de los tratos multilaterales, ésta consiste en la celebración de acuerdos para modificar las relaciones entre algunas de las partes.  Deben concurrir dos condiciones</a:t>
            </a:r>
            <a:r>
              <a:rPr lang="es-ES" sz="2800" dirty="0" smtClean="0"/>
              <a:t>:</a:t>
            </a:r>
          </a:p>
          <a:p>
            <a:pPr algn="just">
              <a:buNone/>
            </a:pPr>
            <a:endParaRPr lang="es-MX" sz="2800" dirty="0"/>
          </a:p>
          <a:p>
            <a:pPr algn="just">
              <a:buNone/>
            </a:pPr>
            <a:r>
              <a:rPr lang="es-ES" sz="2800" dirty="0"/>
              <a:t> 	1.- Que la modificación no afecte el disfrute de los derechos que el tratado concede a otras partes, ni el cumplimiento de sus obligaciones</a:t>
            </a:r>
            <a:r>
              <a:rPr lang="es-ES" sz="2800" dirty="0" smtClean="0"/>
              <a:t>.</a:t>
            </a:r>
          </a:p>
          <a:p>
            <a:pPr algn="just">
              <a:buNone/>
            </a:pPr>
            <a:endParaRPr lang="es-MX" sz="2800" dirty="0"/>
          </a:p>
          <a:p>
            <a:pPr algn="just">
              <a:buNone/>
            </a:pPr>
            <a:r>
              <a:rPr lang="es-ES" sz="2800" dirty="0"/>
              <a:t> 	2.- Que las disposiciones cuya modificación se solicita no sean incompatibles en la realización del objeto y fin del tratado en su conjunto.</a:t>
            </a:r>
            <a:endParaRPr lang="en-US" sz="2800" b="1" i="1" dirty="0"/>
          </a:p>
          <a:p>
            <a:pPr algn="just" eaLnBrk="1" hangingPunct="1">
              <a:lnSpc>
                <a:spcPct val="80000"/>
              </a:lnSpc>
              <a:buFontTx/>
              <a:buNone/>
            </a:pPr>
            <a:r>
              <a:rPr lang="es-ES" sz="2800" dirty="0"/>
              <a:t>	</a:t>
            </a:r>
            <a:endParaRPr lang="es-MX" sz="2800" dirty="0"/>
          </a:p>
          <a:p>
            <a:pPr algn="just" eaLnBrk="1" hangingPunct="1">
              <a:lnSpc>
                <a:spcPct val="80000"/>
              </a:lnSpc>
              <a:buFontTx/>
              <a:buNone/>
            </a:pPr>
            <a:endParaRPr lang="es-ES" sz="2800" dirty="0"/>
          </a:p>
          <a:p>
            <a:pPr algn="just" eaLnBrk="1" hangingPunct="1">
              <a:lnSpc>
                <a:spcPct val="80000"/>
              </a:lnSpc>
              <a:buFontTx/>
              <a:buNone/>
            </a:pPr>
            <a:endParaRPr lang="es-ES" sz="2800" dirty="0"/>
          </a:p>
          <a:p>
            <a:pPr eaLnBrk="1" hangingPunct="1">
              <a:lnSpc>
                <a:spcPct val="80000"/>
              </a:lnSpc>
            </a:pPr>
            <a:endParaRPr lang="es-ES" sz="18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33</a:t>
            </a:fld>
            <a:endParaRPr lang="es-MX"/>
          </a:p>
        </p:txBody>
      </p:sp>
    </p:spTree>
    <p:extLst>
      <p:ext uri="{BB962C8B-B14F-4D97-AF65-F5344CB8AC3E}">
        <p14:creationId xmlns:p14="http://schemas.microsoft.com/office/powerpoint/2010/main" val="2220523497"/>
      </p:ext>
    </p:extLst>
  </p:cSld>
  <p:clrMapOvr>
    <a:masterClrMapping/>
  </p:clrMapOvr>
  <p:transition spd="slow">
    <p:checke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524496" y="333375"/>
            <a:ext cx="4929222" cy="6093976"/>
          </a:xfrm>
          <a:prstGeom prst="rect">
            <a:avLst/>
          </a:prstGeom>
          <a:solidFill>
            <a:schemeClr val="accent6">
              <a:lumMod val="60000"/>
              <a:lumOff val="40000"/>
            </a:schemeClr>
          </a:solidFill>
        </p:spPr>
        <p:txBody>
          <a:bodyPr wrap="square">
            <a:spAutoFit/>
          </a:bodyPr>
          <a:lstStyle/>
          <a:p>
            <a:r>
              <a:rPr lang="es-MX" sz="3200" b="1" dirty="0"/>
              <a:t>Nulidad de los Tratados.</a:t>
            </a:r>
          </a:p>
          <a:p>
            <a:endParaRPr lang="es-MX" sz="3200" b="1" dirty="0"/>
          </a:p>
          <a:p>
            <a:pPr algn="just"/>
            <a:r>
              <a:rPr lang="es-ES" sz="2800" dirty="0"/>
              <a:t>Un tratado no puede impugnarse sino por los motivos enumerados en la Convención y recurriendo a los procedimientos que la misma establece.</a:t>
            </a:r>
            <a:endParaRPr lang="es-MX" sz="2800" dirty="0"/>
          </a:p>
          <a:p>
            <a:pPr algn="just"/>
            <a:r>
              <a:rPr lang="es-ES" sz="2800" dirty="0"/>
              <a:t> </a:t>
            </a:r>
            <a:endParaRPr lang="es-MX" sz="2800" dirty="0"/>
          </a:p>
          <a:p>
            <a:pPr algn="just"/>
            <a:r>
              <a:rPr lang="es-ES" sz="2800" dirty="0"/>
              <a:t>La Convención distingue entre causales de invalidación y causales de nulidad. </a:t>
            </a:r>
            <a:endParaRPr lang="es-MX" sz="2200" dirty="0">
              <a:latin typeface="+mj-lt"/>
            </a:endParaRPr>
          </a:p>
          <a:p>
            <a:pPr>
              <a:defRPr/>
            </a:pPr>
            <a:endParaRPr lang="es-ES" dirty="0">
              <a:latin typeface="+mj-lt"/>
            </a:endParaRPr>
          </a:p>
        </p:txBody>
      </p:sp>
      <p:pic>
        <p:nvPicPr>
          <p:cNvPr id="6" name="5 Imagen" descr="http://acalzonquitao.files.wordpress.com/2009/04/obama-chavez.jpg"/>
          <p:cNvPicPr/>
          <p:nvPr/>
        </p:nvPicPr>
        <p:blipFill>
          <a:blip r:embed="rId2"/>
          <a:srcRect/>
          <a:stretch>
            <a:fillRect/>
          </a:stretch>
        </p:blipFill>
        <p:spPr bwMode="auto">
          <a:xfrm>
            <a:off x="1442067" y="1496753"/>
            <a:ext cx="3643337" cy="3714776"/>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34</a:t>
            </a:fld>
            <a:endParaRPr lang="es-MX"/>
          </a:p>
        </p:txBody>
      </p:sp>
    </p:spTree>
    <p:extLst>
      <p:ext uri="{BB962C8B-B14F-4D97-AF65-F5344CB8AC3E}">
        <p14:creationId xmlns:p14="http://schemas.microsoft.com/office/powerpoint/2010/main" val="2680748130"/>
      </p:ext>
    </p:extLst>
  </p:cSld>
  <p:clrMapOvr>
    <a:masterClrMapping/>
  </p:clrMapOvr>
  <p:transition spd="slow">
    <p:blinds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93947" y="952013"/>
            <a:ext cx="6078909" cy="4992136"/>
          </a:xfrm>
          <a:prstGeom prst="rect">
            <a:avLst/>
          </a:prstGeom>
          <a:solidFill>
            <a:schemeClr val="accent3"/>
          </a:solidFill>
        </p:spPr>
        <p:txBody>
          <a:bodyPr wrap="square">
            <a:spAutoFit/>
          </a:bodyPr>
          <a:lstStyle/>
          <a:p>
            <a:pPr lvl="0"/>
            <a:r>
              <a:rPr lang="es-ES" sz="3200" b="1" dirty="0"/>
              <a:t>Causales de Nulidad.</a:t>
            </a:r>
            <a:endParaRPr lang="es-MX" sz="3200" dirty="0"/>
          </a:p>
          <a:p>
            <a:r>
              <a:rPr lang="es-ES" sz="2400" dirty="0"/>
              <a:t> </a:t>
            </a:r>
            <a:endParaRPr lang="es-MX" sz="2400" dirty="0"/>
          </a:p>
          <a:p>
            <a:pPr algn="just"/>
            <a:r>
              <a:rPr lang="es-ES" sz="2400" dirty="0"/>
              <a:t>Por lo que se refiere a las causales de nulidad, la Convención de Viena establece las siguientes:</a:t>
            </a:r>
            <a:endParaRPr lang="es-MX" sz="2400" dirty="0"/>
          </a:p>
          <a:p>
            <a:pPr algn="just"/>
            <a:r>
              <a:rPr lang="es-ES" sz="2400" dirty="0"/>
              <a:t> </a:t>
            </a:r>
            <a:endParaRPr lang="es-MX" sz="2400" dirty="0"/>
          </a:p>
          <a:p>
            <a:pPr algn="just"/>
            <a:r>
              <a:rPr lang="es-ES" sz="2400" dirty="0"/>
              <a:t>	1.- La coacción sobre el representante de un Estado</a:t>
            </a:r>
            <a:endParaRPr lang="es-MX" sz="2400" dirty="0"/>
          </a:p>
          <a:p>
            <a:pPr algn="just"/>
            <a:r>
              <a:rPr lang="es-ES" sz="2400" dirty="0"/>
              <a:t>	2.- La coacción sobre un Estado por la amenaza o el uso de la fuerza.</a:t>
            </a:r>
            <a:endParaRPr lang="es-MX" sz="2400" dirty="0"/>
          </a:p>
          <a:p>
            <a:pPr algn="just"/>
            <a:r>
              <a:rPr lang="es-ES" sz="2400" dirty="0"/>
              <a:t>	3.- Incompatibilidad con una norma imperativa de derecho interno (</a:t>
            </a:r>
            <a:r>
              <a:rPr lang="es-ES" sz="2400" dirty="0" err="1"/>
              <a:t>ius</a:t>
            </a:r>
            <a:r>
              <a:rPr lang="es-ES" sz="2400" dirty="0"/>
              <a:t> </a:t>
            </a:r>
            <a:r>
              <a:rPr lang="es-ES" sz="2400" dirty="0" err="1"/>
              <a:t>cogens</a:t>
            </a:r>
            <a:r>
              <a:rPr lang="es-ES" sz="2400" dirty="0"/>
              <a:t>).</a:t>
            </a:r>
            <a:endParaRPr lang="es-MX" sz="2400" dirty="0"/>
          </a:p>
          <a:p>
            <a:pPr algn="just">
              <a:lnSpc>
                <a:spcPct val="80000"/>
              </a:lnSpc>
              <a:defRPr/>
            </a:pPr>
            <a:endParaRPr lang="es-ES" sz="28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35</a:t>
            </a:fld>
            <a:endParaRPr lang="es-MX"/>
          </a:p>
        </p:txBody>
      </p:sp>
      <p:pic>
        <p:nvPicPr>
          <p:cNvPr id="3" name="Imagen 2"/>
          <p:cNvPicPr>
            <a:picLocks noChangeAspect="1"/>
          </p:cNvPicPr>
          <p:nvPr/>
        </p:nvPicPr>
        <p:blipFill>
          <a:blip r:embed="rId2"/>
          <a:stretch>
            <a:fillRect/>
          </a:stretch>
        </p:blipFill>
        <p:spPr>
          <a:xfrm>
            <a:off x="7572856" y="1961668"/>
            <a:ext cx="4512871" cy="3007689"/>
          </a:xfrm>
          <a:prstGeom prst="rect">
            <a:avLst/>
          </a:prstGeom>
        </p:spPr>
      </p:pic>
    </p:spTree>
    <p:extLst>
      <p:ext uri="{BB962C8B-B14F-4D97-AF65-F5344CB8AC3E}">
        <p14:creationId xmlns:p14="http://schemas.microsoft.com/office/powerpoint/2010/main" val="1049607196"/>
      </p:ext>
    </p:extLst>
  </p:cSld>
  <p:clrMapOvr>
    <a:masterClrMapping/>
  </p:clrMapOvr>
  <p:transition spd="slow">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www.monografias.com/trabajos48/derechos-humanos/Image3823.gif"/>
          <p:cNvPicPr/>
          <p:nvPr/>
        </p:nvPicPr>
        <p:blipFill>
          <a:blip r:embed="rId2"/>
          <a:srcRect/>
          <a:stretch>
            <a:fillRect/>
          </a:stretch>
        </p:blipFill>
        <p:spPr bwMode="auto">
          <a:xfrm>
            <a:off x="5579465" y="3663236"/>
            <a:ext cx="4990165" cy="3071834"/>
          </a:xfrm>
          <a:prstGeom prst="rect">
            <a:avLst/>
          </a:prstGeom>
          <a:noFill/>
          <a:ln w="9525">
            <a:noFill/>
            <a:miter lim="800000"/>
            <a:headEnd/>
            <a:tailEnd/>
          </a:ln>
        </p:spPr>
      </p:pic>
      <p:sp>
        <p:nvSpPr>
          <p:cNvPr id="34818" name="Rectangle 2"/>
          <p:cNvSpPr>
            <a:spLocks noGrp="1" noChangeArrowheads="1"/>
          </p:cNvSpPr>
          <p:nvPr>
            <p:ph type="title"/>
          </p:nvPr>
        </p:nvSpPr>
        <p:spPr bwMode="auto">
          <a:xfrm>
            <a:off x="1992313" y="347729"/>
            <a:ext cx="8229600" cy="984183"/>
          </a:xfrm>
          <a:prstGeom prst="rect">
            <a:avLst/>
          </a:prstGeom>
          <a:solidFill>
            <a:schemeClr val="accent6"/>
          </a:solidFill>
          <a:ln>
            <a:miter lim="800000"/>
            <a:headEnd/>
            <a:tailEnd/>
          </a:ln>
        </p:spPr>
        <p:txBody>
          <a:bodyPr vert="horz" wrap="square" lIns="91440" tIns="45720" rIns="91440" bIns="45720" numCol="1" rtlCol="0" anchor="ctr" anchorCtr="0" compatLnSpc="1">
            <a:prstTxWarp prst="textNoShape">
              <a:avLst/>
            </a:prstTxWarp>
            <a:noAutofit/>
          </a:bodyPr>
          <a:lstStyle/>
          <a:p>
            <a:pPr eaLnBrk="1" hangingPunct="1"/>
            <a:r>
              <a:rPr lang="es-ES" sz="3600" b="1" dirty="0"/>
              <a:t>Causales de Invalidación.</a:t>
            </a:r>
          </a:p>
        </p:txBody>
      </p:sp>
      <p:sp>
        <p:nvSpPr>
          <p:cNvPr id="34819" name="Rectangle 3"/>
          <p:cNvSpPr>
            <a:spLocks noGrp="1" noChangeArrowheads="1"/>
          </p:cNvSpPr>
          <p:nvPr>
            <p:ph idx="1"/>
          </p:nvPr>
        </p:nvSpPr>
        <p:spPr bwMode="auto">
          <a:xfrm>
            <a:off x="1466044" y="1620729"/>
            <a:ext cx="8229600" cy="4408488"/>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lnSpcReduction="10000"/>
          </a:bodyPr>
          <a:lstStyle/>
          <a:p>
            <a:pPr>
              <a:buNone/>
            </a:pPr>
            <a:r>
              <a:rPr lang="es-ES" sz="2400" dirty="0"/>
              <a:t>	</a:t>
            </a:r>
            <a:r>
              <a:rPr lang="es-ES" sz="2800" dirty="0"/>
              <a:t>Configuran vicios del consentimiento que pueden ser invocadas únicamente por la parte afectada, y son:</a:t>
            </a:r>
            <a:endParaRPr lang="es-MX" sz="2800" dirty="0"/>
          </a:p>
          <a:p>
            <a:pPr>
              <a:buNone/>
            </a:pPr>
            <a:endParaRPr lang="es-MX" sz="2800" dirty="0"/>
          </a:p>
          <a:p>
            <a:pPr>
              <a:buNone/>
            </a:pPr>
            <a:r>
              <a:rPr lang="es-ES" sz="2800" dirty="0"/>
              <a:t>	1.- Violación a una norma de derecho interno.</a:t>
            </a:r>
            <a:endParaRPr lang="es-MX" sz="2800" dirty="0"/>
          </a:p>
          <a:p>
            <a:pPr>
              <a:buNone/>
            </a:pPr>
            <a:r>
              <a:rPr lang="es-ES" sz="2800" dirty="0"/>
              <a:t>	2.- Restricción a los poderes del representante.</a:t>
            </a:r>
            <a:endParaRPr lang="es-MX" sz="2800" dirty="0"/>
          </a:p>
          <a:p>
            <a:pPr>
              <a:buNone/>
            </a:pPr>
            <a:r>
              <a:rPr lang="es-ES" sz="2800" dirty="0"/>
              <a:t>	3.- Error.</a:t>
            </a:r>
            <a:endParaRPr lang="es-MX" sz="2800" dirty="0"/>
          </a:p>
          <a:p>
            <a:pPr>
              <a:buNone/>
            </a:pPr>
            <a:r>
              <a:rPr lang="es-ES" sz="2800" dirty="0"/>
              <a:t>	4.- Dolo.</a:t>
            </a:r>
            <a:endParaRPr lang="es-MX" sz="2800" dirty="0"/>
          </a:p>
          <a:p>
            <a:pPr>
              <a:buNone/>
            </a:pPr>
            <a:r>
              <a:rPr lang="es-ES" sz="2800" dirty="0"/>
              <a:t>	5.- Corrupción del representante.</a:t>
            </a:r>
            <a:endParaRPr lang="es-MX" sz="2800" dirty="0"/>
          </a:p>
          <a:p>
            <a:pPr algn="just" eaLnBrk="1" hangingPunct="1">
              <a:lnSpc>
                <a:spcPct val="80000"/>
              </a:lnSpc>
              <a:buFontTx/>
              <a:buNone/>
            </a:pPr>
            <a:endParaRPr lang="es-ES" sz="26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36</a:t>
            </a:fld>
            <a:endParaRPr lang="es-MX"/>
          </a:p>
        </p:txBody>
      </p:sp>
    </p:spTree>
    <p:extLst>
      <p:ext uri="{BB962C8B-B14F-4D97-AF65-F5344CB8AC3E}">
        <p14:creationId xmlns:p14="http://schemas.microsoft.com/office/powerpoint/2010/main" val="3743859118"/>
      </p:ext>
    </p:extLst>
  </p:cSld>
  <p:clrMapOvr>
    <a:masterClrMapping/>
  </p:clrMapOvr>
  <p:transition spd="slow">
    <p:plus/>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4294967295"/>
          </p:nvPr>
        </p:nvSpPr>
        <p:spPr bwMode="auto">
          <a:xfrm>
            <a:off x="1506828" y="214314"/>
            <a:ext cx="9161173" cy="6454775"/>
          </a:xfrm>
          <a:prstGeom prst="rect">
            <a:avLst/>
          </a:prstGeom>
          <a:solidFill>
            <a:schemeClr val="accent3">
              <a:lumMod val="60000"/>
              <a:lumOff val="40000"/>
            </a:schemeClr>
          </a:solidFill>
          <a:ln>
            <a:miter lim="800000"/>
            <a:headEnd/>
            <a:tailEnd/>
          </a:ln>
        </p:spPr>
        <p:txBody>
          <a:bodyPr/>
          <a:lstStyle/>
          <a:p>
            <a:pPr algn="ctr" eaLnBrk="1" hangingPunct="1">
              <a:lnSpc>
                <a:spcPct val="80000"/>
              </a:lnSpc>
              <a:buNone/>
            </a:pPr>
            <a:r>
              <a:rPr lang="es-ES" sz="1600" dirty="0"/>
              <a:t>	</a:t>
            </a:r>
          </a:p>
          <a:p>
            <a:pPr algn="ctr" eaLnBrk="1" hangingPunct="1">
              <a:lnSpc>
                <a:spcPct val="80000"/>
              </a:lnSpc>
              <a:buNone/>
            </a:pPr>
            <a:r>
              <a:rPr lang="es-MX" sz="2800" b="1" dirty="0">
                <a:solidFill>
                  <a:schemeClr val="accent2"/>
                </a:solidFill>
              </a:rPr>
              <a:t> </a:t>
            </a:r>
            <a:r>
              <a:rPr lang="es-ES" sz="3200" b="1" dirty="0" smtClean="0">
                <a:solidFill>
                  <a:schemeClr val="accent2"/>
                </a:solidFill>
              </a:rPr>
              <a:t>Terminación de los tratados.</a:t>
            </a:r>
            <a:endParaRPr lang="es-MX" sz="3200" b="1" dirty="0" smtClean="0">
              <a:solidFill>
                <a:schemeClr val="accent2"/>
              </a:solidFill>
            </a:endParaRPr>
          </a:p>
          <a:p>
            <a:pPr algn="just" eaLnBrk="1" hangingPunct="1">
              <a:lnSpc>
                <a:spcPct val="80000"/>
              </a:lnSpc>
              <a:buFontTx/>
              <a:buNone/>
            </a:pPr>
            <a:endParaRPr lang="es-MX" sz="2600" dirty="0"/>
          </a:p>
          <a:p>
            <a:pPr algn="just">
              <a:buNone/>
            </a:pPr>
            <a:r>
              <a:rPr lang="es-ES" sz="2800" dirty="0"/>
              <a:t>	La terminación exime a las partes de seguir cumpliendo el tratado a partir de la misma, sin afectar ningún derecho, obligación o situación jurídica creada por el tratado durante su periodo de vigencia. Al igual que en la nulidad, la terminación de un tratado sólo tiene lugar por las causas que de manera expresa menciona la Convención.</a:t>
            </a:r>
            <a:endParaRPr lang="es-MX" sz="2800" dirty="0"/>
          </a:p>
          <a:p>
            <a:pPr algn="just">
              <a:buNone/>
            </a:pPr>
            <a:r>
              <a:rPr lang="es-ES" sz="2800" dirty="0"/>
              <a:t>	</a:t>
            </a:r>
            <a:endParaRPr lang="es-MX" sz="2400" dirty="0"/>
          </a:p>
        </p:txBody>
      </p:sp>
      <p:pic>
        <p:nvPicPr>
          <p:cNvPr id="15364" name="Picture 4" descr="http://noticias.terra.es/2010/economia/0421/fotos-media/empresarios-de-ecuador-piden-frenar-la-terminacion-de-tratados-de-inversiones$304x228.jpg"/>
          <p:cNvPicPr>
            <a:picLocks noChangeAspect="1" noChangeArrowheads="1"/>
          </p:cNvPicPr>
          <p:nvPr/>
        </p:nvPicPr>
        <p:blipFill>
          <a:blip r:embed="rId2"/>
          <a:srcRect/>
          <a:stretch>
            <a:fillRect/>
          </a:stretch>
        </p:blipFill>
        <p:spPr bwMode="auto">
          <a:xfrm>
            <a:off x="4914912" y="4500570"/>
            <a:ext cx="2895600" cy="2171700"/>
          </a:xfrm>
          <a:prstGeom prst="rect">
            <a:avLst/>
          </a:prstGeom>
          <a:noFill/>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37</a:t>
            </a:fld>
            <a:endParaRPr lang="es-MX"/>
          </a:p>
        </p:txBody>
      </p:sp>
    </p:spTree>
    <p:extLst>
      <p:ext uri="{BB962C8B-B14F-4D97-AF65-F5344CB8AC3E}">
        <p14:creationId xmlns:p14="http://schemas.microsoft.com/office/powerpoint/2010/main" val="308098017"/>
      </p:ext>
    </p:extLst>
  </p:cSld>
  <p:clrMapOvr>
    <a:masterClrMapping/>
  </p:clrMapOvr>
  <p:transition spd="slow">
    <p:pu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ub.edu/medame/acuerdos-internacionales.jpg"/>
          <p:cNvPicPr>
            <a:picLocks noChangeAspect="1" noChangeArrowheads="1"/>
          </p:cNvPicPr>
          <p:nvPr/>
        </p:nvPicPr>
        <p:blipFill>
          <a:blip r:embed="rId2"/>
          <a:srcRect/>
          <a:stretch>
            <a:fillRect/>
          </a:stretch>
        </p:blipFill>
        <p:spPr bwMode="auto">
          <a:xfrm>
            <a:off x="7071971" y="2205048"/>
            <a:ext cx="3810000" cy="2724150"/>
          </a:xfrm>
          <a:prstGeom prst="rect">
            <a:avLst/>
          </a:prstGeom>
          <a:noFill/>
        </p:spPr>
      </p:pic>
      <p:sp>
        <p:nvSpPr>
          <p:cNvPr id="20482" name="Rectangle 3"/>
          <p:cNvSpPr>
            <a:spLocks noGrp="1" noChangeArrowheads="1"/>
          </p:cNvSpPr>
          <p:nvPr>
            <p:ph idx="1"/>
          </p:nvPr>
        </p:nvSpPr>
        <p:spPr bwMode="auto">
          <a:xfrm>
            <a:off x="1313644" y="428604"/>
            <a:ext cx="7675809" cy="5715041"/>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a:bodyPr>
          <a:lstStyle/>
          <a:p>
            <a:pPr algn="ctr">
              <a:buNone/>
            </a:pPr>
            <a:r>
              <a:rPr lang="es-ES" sz="2400" dirty="0"/>
              <a:t>	</a:t>
            </a:r>
            <a:r>
              <a:rPr lang="es-ES" sz="2600" b="1" dirty="0">
                <a:solidFill>
                  <a:schemeClr val="accent2"/>
                </a:solidFill>
              </a:rPr>
              <a:t>Las causales de terminación que regula la Convención de Viena son las siguientes:</a:t>
            </a:r>
            <a:endParaRPr lang="es-MX" sz="2600" b="1" dirty="0">
              <a:solidFill>
                <a:schemeClr val="accent2"/>
              </a:solidFill>
            </a:endParaRPr>
          </a:p>
          <a:p>
            <a:pPr>
              <a:buNone/>
            </a:pPr>
            <a:r>
              <a:rPr lang="es-ES" sz="2600" dirty="0"/>
              <a:t> </a:t>
            </a:r>
            <a:endParaRPr lang="es-MX" sz="2600" dirty="0"/>
          </a:p>
          <a:p>
            <a:pPr>
              <a:buNone/>
            </a:pPr>
            <a:r>
              <a:rPr lang="es-ES" sz="2600" dirty="0"/>
              <a:t>	1.- La voluntad de las partes.</a:t>
            </a:r>
            <a:endParaRPr lang="es-MX" sz="2600" dirty="0"/>
          </a:p>
          <a:p>
            <a:pPr>
              <a:buNone/>
            </a:pPr>
            <a:r>
              <a:rPr lang="es-ES" sz="2600" dirty="0"/>
              <a:t>	2.- Denuncia, en el caso de que el tratado no contenga disposiciones al respecto.</a:t>
            </a:r>
            <a:endParaRPr lang="es-MX" sz="2600" dirty="0"/>
          </a:p>
          <a:p>
            <a:pPr>
              <a:buNone/>
            </a:pPr>
            <a:r>
              <a:rPr lang="es-ES" sz="2600" dirty="0"/>
              <a:t>	3.- Celebración de un tratado posterior.</a:t>
            </a:r>
            <a:endParaRPr lang="es-MX" sz="2600" dirty="0"/>
          </a:p>
          <a:p>
            <a:pPr>
              <a:buNone/>
            </a:pPr>
            <a:r>
              <a:rPr lang="es-ES" sz="2600" dirty="0"/>
              <a:t>	4.- Violación grave de un tratado.</a:t>
            </a:r>
            <a:endParaRPr lang="es-MX" sz="2600" dirty="0"/>
          </a:p>
          <a:p>
            <a:pPr>
              <a:buNone/>
            </a:pPr>
            <a:r>
              <a:rPr lang="es-ES" sz="2600" dirty="0"/>
              <a:t>	5.- Imposibilidad subsiguiente de cumplimiento.</a:t>
            </a:r>
            <a:endParaRPr lang="es-MX" sz="2600" dirty="0"/>
          </a:p>
          <a:p>
            <a:pPr>
              <a:buNone/>
            </a:pPr>
            <a:r>
              <a:rPr lang="es-ES" sz="2600" dirty="0"/>
              <a:t>	6.- Cambio fundamental de circunstancias.</a:t>
            </a:r>
            <a:endParaRPr lang="es-MX" sz="2600" dirty="0"/>
          </a:p>
          <a:p>
            <a:pPr>
              <a:buNone/>
            </a:pPr>
            <a:r>
              <a:rPr lang="es-ES" sz="2600" dirty="0"/>
              <a:t>	7.- Aparición de una nueva forma internacional de </a:t>
            </a:r>
            <a:r>
              <a:rPr lang="es-ES" sz="2600" dirty="0" err="1"/>
              <a:t>ius</a:t>
            </a:r>
            <a:r>
              <a:rPr lang="es-ES" sz="2600" dirty="0"/>
              <a:t> </a:t>
            </a:r>
            <a:r>
              <a:rPr lang="es-ES" sz="2600" dirty="0" err="1"/>
              <a:t>cogens</a:t>
            </a:r>
            <a:r>
              <a:rPr lang="es-ES" sz="2600" dirty="0"/>
              <a:t>.</a:t>
            </a:r>
            <a:endParaRPr lang="es-MX" sz="12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38</a:t>
            </a:fld>
            <a:endParaRPr lang="es-MX"/>
          </a:p>
        </p:txBody>
      </p:sp>
    </p:spTree>
    <p:extLst>
      <p:ext uri="{BB962C8B-B14F-4D97-AF65-F5344CB8AC3E}">
        <p14:creationId xmlns:p14="http://schemas.microsoft.com/office/powerpoint/2010/main" val="2405531396"/>
      </p:ext>
    </p:extLst>
  </p:cSld>
  <p:clrMapOvr>
    <a:masterClrMapping/>
  </p:clrMapOvr>
  <p:transition spd="slow">
    <p:cover dir="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www.mejorahorro.com/wp-content/uploads/2010/08/Seguros-ahorro.jpg"/>
          <p:cNvPicPr>
            <a:picLocks noChangeAspect="1" noChangeArrowheads="1"/>
          </p:cNvPicPr>
          <p:nvPr/>
        </p:nvPicPr>
        <p:blipFill>
          <a:blip r:embed="rId2"/>
          <a:srcRect/>
          <a:stretch>
            <a:fillRect/>
          </a:stretch>
        </p:blipFill>
        <p:spPr bwMode="auto">
          <a:xfrm>
            <a:off x="7310446" y="4286256"/>
            <a:ext cx="3190876" cy="2314572"/>
          </a:xfrm>
          <a:prstGeom prst="rect">
            <a:avLst/>
          </a:prstGeom>
          <a:noFill/>
        </p:spPr>
      </p:pic>
      <p:sp>
        <p:nvSpPr>
          <p:cNvPr id="26626" name="Rectangle 3"/>
          <p:cNvSpPr>
            <a:spLocks noGrp="1" noChangeArrowheads="1"/>
          </p:cNvSpPr>
          <p:nvPr>
            <p:ph idx="1"/>
          </p:nvPr>
        </p:nvSpPr>
        <p:spPr bwMode="auto">
          <a:xfrm>
            <a:off x="1107584" y="4286256"/>
            <a:ext cx="6202862" cy="2311394"/>
          </a:xfrm>
          <a:prstGeom prst="rect">
            <a:avLst/>
          </a:prstGeom>
          <a:solidFill>
            <a:schemeClr val="accent6"/>
          </a:solidFill>
          <a:ln>
            <a:miter lim="800000"/>
            <a:headEnd/>
            <a:tailEnd/>
          </a:ln>
        </p:spPr>
        <p:txBody>
          <a:bodyPr vert="horz" wrap="square" lIns="91440" tIns="45720" rIns="91440" bIns="45720" numCol="1" rtlCol="0" anchor="t" anchorCtr="0" compatLnSpc="1">
            <a:prstTxWarp prst="textNoShape">
              <a:avLst/>
            </a:prstTxWarp>
            <a:normAutofit/>
          </a:bodyPr>
          <a:lstStyle/>
          <a:p>
            <a:pPr algn="just" eaLnBrk="1" hangingPunct="1">
              <a:lnSpc>
                <a:spcPct val="80000"/>
              </a:lnSpc>
              <a:buNone/>
            </a:pPr>
            <a:r>
              <a:rPr lang="es-ES" sz="2600" dirty="0"/>
              <a:t>	</a:t>
            </a:r>
          </a:p>
          <a:p>
            <a:pPr algn="just" eaLnBrk="1" hangingPunct="1">
              <a:lnSpc>
                <a:spcPct val="80000"/>
              </a:lnSpc>
              <a:buNone/>
            </a:pPr>
            <a:r>
              <a:rPr lang="es-ES" sz="2600" dirty="0"/>
              <a:t>	El procedimiento relativo a la formulación de reservas, el retiro de reservas u objeciones se encuentra regulado en los artículos 22 y 23 de la Convención de Viena.</a:t>
            </a:r>
          </a:p>
          <a:p>
            <a:pPr algn="just" eaLnBrk="1" hangingPunct="1">
              <a:lnSpc>
                <a:spcPct val="80000"/>
              </a:lnSpc>
              <a:buNone/>
            </a:pPr>
            <a:endParaRPr lang="es-ES" sz="2600" dirty="0"/>
          </a:p>
        </p:txBody>
      </p:sp>
      <p:sp>
        <p:nvSpPr>
          <p:cNvPr id="26628" name="Rectangle 3"/>
          <p:cNvSpPr>
            <a:spLocks noChangeArrowheads="1"/>
          </p:cNvSpPr>
          <p:nvPr/>
        </p:nvSpPr>
        <p:spPr bwMode="auto">
          <a:xfrm flipH="1">
            <a:off x="1107583" y="231820"/>
            <a:ext cx="9381028" cy="3982998"/>
          </a:xfrm>
          <a:prstGeom prst="rect">
            <a:avLst/>
          </a:prstGeom>
          <a:solidFill>
            <a:schemeClr val="accent3"/>
          </a:solidFill>
          <a:ln w="9525">
            <a:noFill/>
            <a:miter lim="800000"/>
            <a:headEnd/>
            <a:tailEnd/>
          </a:ln>
        </p:spPr>
        <p:txBody>
          <a:bodyPr/>
          <a:lstStyle/>
          <a:p>
            <a:pPr marL="342900" indent="-342900">
              <a:lnSpc>
                <a:spcPct val="80000"/>
              </a:lnSpc>
              <a:spcBef>
                <a:spcPct val="20000"/>
              </a:spcBef>
              <a:buFont typeface="Arial" charset="0"/>
              <a:buChar char="•"/>
            </a:pPr>
            <a:endParaRPr lang="es-ES" sz="2000" dirty="0">
              <a:latin typeface="Calibri" pitchFamily="34" charset="0"/>
            </a:endParaRPr>
          </a:p>
          <a:p>
            <a:pPr marL="342900" indent="-342900">
              <a:lnSpc>
                <a:spcPct val="80000"/>
              </a:lnSpc>
              <a:spcBef>
                <a:spcPct val="20000"/>
              </a:spcBef>
            </a:pPr>
            <a:r>
              <a:rPr lang="es-ES" sz="2000" dirty="0">
                <a:latin typeface="Calibri" pitchFamily="34" charset="0"/>
              </a:rPr>
              <a:t>	</a:t>
            </a:r>
            <a:r>
              <a:rPr lang="es-ES" sz="3600" b="1" dirty="0">
                <a:latin typeface="+mj-lt"/>
              </a:rPr>
              <a:t>RESERVAS</a:t>
            </a:r>
          </a:p>
          <a:p>
            <a:pPr marL="342900" indent="-342900">
              <a:lnSpc>
                <a:spcPct val="80000"/>
              </a:lnSpc>
              <a:spcBef>
                <a:spcPct val="20000"/>
              </a:spcBef>
              <a:buFont typeface="Arial" charset="0"/>
              <a:buChar char="•"/>
            </a:pPr>
            <a:endParaRPr lang="es-ES" sz="2000" dirty="0">
              <a:latin typeface="Calibri" pitchFamily="34" charset="0"/>
            </a:endParaRPr>
          </a:p>
          <a:p>
            <a:pPr algn="just"/>
            <a:r>
              <a:rPr lang="es-ES" sz="2400" dirty="0"/>
              <a:t>La Convención en su artículo 2°, párrafo I, las define a las reservas como:</a:t>
            </a:r>
            <a:endParaRPr lang="es-MX" sz="2400" dirty="0"/>
          </a:p>
          <a:p>
            <a:pPr algn="just"/>
            <a:r>
              <a:rPr lang="es-ES" sz="2400" b="1" dirty="0"/>
              <a:t>“Una declaración unilateral, cualquiera que sea su enunciado o su denominación, hecha por un Estado al firmar, ratificar, aceptar o aprobar un tratado o adherirse a él, con objeto de excluir o modificar los efectos jurídicos de ciertas disposiciones del tratado en su aplicación a ese Estado.”</a:t>
            </a:r>
            <a:endParaRPr lang="es-MX" sz="2400" dirty="0"/>
          </a:p>
          <a:p>
            <a:pPr marL="342900" indent="-342900" algn="just">
              <a:lnSpc>
                <a:spcPct val="80000"/>
              </a:lnSpc>
              <a:spcBef>
                <a:spcPct val="20000"/>
              </a:spcBef>
              <a:buFont typeface="Arial" charset="0"/>
              <a:buChar char="•"/>
            </a:pPr>
            <a:endParaRPr lang="es-ES" sz="2400" dirty="0">
              <a:latin typeface="Calibri"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39</a:t>
            </a:fld>
            <a:endParaRPr lang="es-MX"/>
          </a:p>
        </p:txBody>
      </p:sp>
    </p:spTree>
    <p:extLst>
      <p:ext uri="{BB962C8B-B14F-4D97-AF65-F5344CB8AC3E}">
        <p14:creationId xmlns:p14="http://schemas.microsoft.com/office/powerpoint/2010/main" val="2926254285"/>
      </p:ext>
    </p:extLst>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145631" y="2030214"/>
            <a:ext cx="5900738" cy="2190874"/>
          </a:xfrm>
          <a:solidFill>
            <a:schemeClr val="accent3"/>
          </a:solidFill>
          <a:ln w="38100">
            <a:solidFill>
              <a:schemeClr val="accent1"/>
            </a:solidFill>
          </a:ln>
        </p:spPr>
        <p:txBody>
          <a:bodyPr>
            <a:noAutofit/>
          </a:bodyPr>
          <a:lstStyle/>
          <a:p>
            <a:pPr algn="ctr" eaLnBrk="1" hangingPunct="1"/>
            <a:r>
              <a:rPr lang="es-ES" sz="4000" b="1" dirty="0">
                <a:solidFill>
                  <a:schemeClr val="bg1">
                    <a:lumMod val="95000"/>
                  </a:schemeClr>
                </a:solidFill>
                <a:effectLst>
                  <a:outerShdw blurRad="38100" dist="38100" dir="2700000" algn="tl">
                    <a:srgbClr val="000000">
                      <a:alpha val="43137"/>
                    </a:srgbClr>
                  </a:outerShdw>
                </a:effectLst>
              </a:rPr>
              <a:t>GUIÓN EXPLICATIVO</a:t>
            </a:r>
            <a:br>
              <a:rPr lang="es-ES" sz="40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Propósitos</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Estructura Metodológica</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Planeación Didáctica </a:t>
            </a:r>
            <a:endParaRPr lang="es-ES" sz="4000" b="1" dirty="0">
              <a:solidFill>
                <a:schemeClr val="bg1">
                  <a:lumMod val="9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b="1" smtClean="0"/>
              <a:t>4</a:t>
            </a:fld>
            <a:endParaRPr lang="es-MX" b="1" dirty="0"/>
          </a:p>
        </p:txBody>
      </p:sp>
      <p:pic>
        <p:nvPicPr>
          <p:cNvPr id="5" name="Picture 3"/>
          <p:cNvPicPr>
            <a:picLocks noChangeAspect="1" noChangeArrowheads="1"/>
          </p:cNvPicPr>
          <p:nvPr/>
        </p:nvPicPr>
        <p:blipFill>
          <a:blip r:embed="rId2"/>
          <a:srcRect/>
          <a:stretch>
            <a:fillRect/>
          </a:stretch>
        </p:blipFill>
        <p:spPr bwMode="auto">
          <a:xfrm>
            <a:off x="9480376" y="188641"/>
            <a:ext cx="767078" cy="687487"/>
          </a:xfrm>
          <a:prstGeom prst="rect">
            <a:avLst/>
          </a:prstGeom>
          <a:noFill/>
          <a:ln w="9525">
            <a:solidFill>
              <a:schemeClr val="accent1">
                <a:lumMod val="75000"/>
              </a:schemeClr>
            </a:solidFill>
            <a:miter lim="800000"/>
            <a:headEnd/>
            <a:tailEnd/>
          </a:ln>
        </p:spPr>
      </p:pic>
    </p:spTree>
    <p:extLst>
      <p:ext uri="{BB962C8B-B14F-4D97-AF65-F5344CB8AC3E}">
        <p14:creationId xmlns:p14="http://schemas.microsoft.com/office/powerpoint/2010/main" val="570755781"/>
      </p:ext>
    </p:extLst>
  </p:cSld>
  <p:clrMapOvr>
    <a:masterClrMapping/>
  </p:clrMapOvr>
  <p:transition spd="slow">
    <p:blinds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1957589" y="1828800"/>
            <a:ext cx="8169074" cy="3243274"/>
          </a:xfrm>
          <a:prstGeom prst="rect">
            <a:avLst/>
          </a:prstGeom>
          <a:solidFill>
            <a:schemeClr val="accent2"/>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sz="5400" b="1" dirty="0"/>
              <a:t>Los tratados internacionales en nuestro sistema jurídico.</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40</a:t>
            </a:fld>
            <a:endParaRPr lang="es-MX"/>
          </a:p>
        </p:txBody>
      </p:sp>
    </p:spTree>
    <p:extLst>
      <p:ext uri="{BB962C8B-B14F-4D97-AF65-F5344CB8AC3E}">
        <p14:creationId xmlns:p14="http://schemas.microsoft.com/office/powerpoint/2010/main" val="2209926855"/>
      </p:ext>
    </p:extLst>
  </p:cSld>
  <p:clrMapOvr>
    <a:masterClrMapping/>
  </p:clrMapOvr>
  <p:transition spd="slow">
    <p:push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maquetastopografic.mex.tl/images/7570/republica%20mexicana1.png"/>
          <p:cNvPicPr>
            <a:picLocks noChangeAspect="1" noChangeArrowheads="1"/>
          </p:cNvPicPr>
          <p:nvPr/>
        </p:nvPicPr>
        <p:blipFill>
          <a:blip r:embed="rId2"/>
          <a:srcRect/>
          <a:stretch>
            <a:fillRect/>
          </a:stretch>
        </p:blipFill>
        <p:spPr bwMode="auto">
          <a:xfrm>
            <a:off x="5103037" y="1654967"/>
            <a:ext cx="5878719" cy="3762380"/>
          </a:xfrm>
          <a:prstGeom prst="rect">
            <a:avLst/>
          </a:prstGeom>
          <a:noFill/>
        </p:spPr>
      </p:pic>
      <p:sp>
        <p:nvSpPr>
          <p:cNvPr id="17410" name="Rectangle 3"/>
          <p:cNvSpPr>
            <a:spLocks noGrp="1" noChangeArrowheads="1"/>
          </p:cNvSpPr>
          <p:nvPr>
            <p:ph idx="4294967295"/>
          </p:nvPr>
        </p:nvSpPr>
        <p:spPr bwMode="auto">
          <a:xfrm>
            <a:off x="1524000" y="500064"/>
            <a:ext cx="6929438" cy="6072187"/>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rmAutofit fontScale="92500"/>
          </a:bodyPr>
          <a:lstStyle/>
          <a:p>
            <a:pPr algn="ctr">
              <a:buNone/>
            </a:pPr>
            <a:r>
              <a:rPr lang="es-ES" sz="2800" b="1" dirty="0"/>
              <a:t>	</a:t>
            </a:r>
            <a:r>
              <a:rPr lang="es-ES" sz="2800" b="1" dirty="0">
                <a:solidFill>
                  <a:schemeClr val="accent2"/>
                </a:solidFill>
              </a:rPr>
              <a:t>Recepción de los Tratados en nuestro sistema jurídico.</a:t>
            </a:r>
            <a:endParaRPr lang="es-MX" sz="2800" b="1" dirty="0">
              <a:solidFill>
                <a:schemeClr val="accent2"/>
              </a:solidFill>
            </a:endParaRPr>
          </a:p>
          <a:p>
            <a:endParaRPr lang="es-MX" sz="2800" dirty="0"/>
          </a:p>
          <a:p>
            <a:pPr algn="just">
              <a:buNone/>
            </a:pPr>
            <a:r>
              <a:rPr lang="es-ES" sz="2600" dirty="0"/>
              <a:t>	La recepción de los tratados en nuestro sistema jurídico es automática, ya que una vez que el tratado es ratificado internacionalmente, en el nivel interno solo requiere su publicación.</a:t>
            </a:r>
            <a:endParaRPr lang="es-MX" sz="2600" dirty="0"/>
          </a:p>
          <a:p>
            <a:pPr algn="just"/>
            <a:endParaRPr lang="es-MX" sz="2600" dirty="0"/>
          </a:p>
          <a:p>
            <a:pPr algn="just">
              <a:buNone/>
            </a:pPr>
            <a:r>
              <a:rPr lang="es-ES" sz="2600" dirty="0"/>
              <a:t>	Cabe señalar que, en enero de 1992, se publicó en el Diario Oficial de la Federación, la Ley sobre celebración de los tratados, con anterioridad, el régimen de los tratados se encontraba circunscrito a las disposiciones constitucionales que hacen referencia al tema.</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41</a:t>
            </a:fld>
            <a:endParaRPr lang="es-MX"/>
          </a:p>
        </p:txBody>
      </p:sp>
    </p:spTree>
    <p:extLst>
      <p:ext uri="{BB962C8B-B14F-4D97-AF65-F5344CB8AC3E}">
        <p14:creationId xmlns:p14="http://schemas.microsoft.com/office/powerpoint/2010/main" val="181386259"/>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mexicodiplomatico.org/imagenes/constitucion.jpg"/>
          <p:cNvPicPr>
            <a:picLocks noChangeAspect="1" noChangeArrowheads="1"/>
          </p:cNvPicPr>
          <p:nvPr/>
        </p:nvPicPr>
        <p:blipFill>
          <a:blip r:embed="rId2"/>
          <a:srcRect/>
          <a:stretch>
            <a:fillRect/>
          </a:stretch>
        </p:blipFill>
        <p:spPr bwMode="auto">
          <a:xfrm>
            <a:off x="8247189" y="2809872"/>
            <a:ext cx="2571768" cy="3643323"/>
          </a:xfrm>
          <a:prstGeom prst="rect">
            <a:avLst/>
          </a:prstGeom>
          <a:noFill/>
        </p:spPr>
      </p:pic>
      <p:sp>
        <p:nvSpPr>
          <p:cNvPr id="29699" name="Rectangle 3"/>
          <p:cNvSpPr>
            <a:spLocks noGrp="1" noChangeArrowheads="1"/>
          </p:cNvSpPr>
          <p:nvPr>
            <p:ph idx="4294967295"/>
          </p:nvPr>
        </p:nvSpPr>
        <p:spPr bwMode="auto">
          <a:xfrm>
            <a:off x="1524000" y="357189"/>
            <a:ext cx="8286750" cy="6097587"/>
          </a:xfrm>
          <a:prstGeom prst="rect">
            <a:avLst/>
          </a:prstGeom>
          <a:gradFill rotWithShape="1">
            <a:gsLst>
              <a:gs pos="0">
                <a:srgbClr val="767676"/>
              </a:gs>
              <a:gs pos="100000">
                <a:srgbClr val="FFFFFF">
                  <a:alpha val="42998"/>
                </a:srgbClr>
              </a:gs>
            </a:gsLst>
            <a:path path="shape">
              <a:fillToRect l="50000" t="50000" r="50000" b="50000"/>
            </a:path>
          </a:gradFill>
          <a:ln>
            <a:miter lim="800000"/>
            <a:headEnd/>
            <a:tailEnd/>
          </a:ln>
        </p:spPr>
        <p:txBody>
          <a:bodyPr>
            <a:normAutofit lnSpcReduction="10000"/>
          </a:bodyPr>
          <a:lstStyle/>
          <a:p>
            <a:pPr algn="ctr">
              <a:buNone/>
            </a:pPr>
            <a:r>
              <a:rPr lang="es-ES" sz="1600" b="1" dirty="0"/>
              <a:t>	</a:t>
            </a:r>
          </a:p>
          <a:p>
            <a:pPr algn="ctr">
              <a:buNone/>
            </a:pPr>
            <a:r>
              <a:rPr lang="es-ES" sz="2800" b="1" dirty="0">
                <a:solidFill>
                  <a:schemeClr val="accent3">
                    <a:lumMod val="50000"/>
                  </a:schemeClr>
                </a:solidFill>
              </a:rPr>
              <a:t>Conceptualización del término “tratado” en nuestra Constitución.</a:t>
            </a:r>
            <a:endParaRPr lang="es-MX" sz="2800" dirty="0">
              <a:solidFill>
                <a:schemeClr val="accent3">
                  <a:lumMod val="50000"/>
                </a:schemeClr>
              </a:solidFill>
            </a:endParaRPr>
          </a:p>
          <a:p>
            <a:endParaRPr lang="es-MX" sz="2800" dirty="0"/>
          </a:p>
          <a:p>
            <a:pPr algn="just">
              <a:buNone/>
            </a:pPr>
            <a:r>
              <a:rPr lang="es-ES" sz="2800" dirty="0"/>
              <a:t>	Para efectos de definir el término tratado en nuestra Constitución son de especial interés el artículo 76, fracción I, el 89 fracción X y el 133, los cuales para referirse a los tratados utilizan diferentes expresiones: el artículo 76 habla de tratados internacionales y convenciones diplomáticas, el artículo 89 de tratados internacionales y el 133 únicamente de tratados.</a:t>
            </a:r>
            <a:r>
              <a:rPr lang="es-MX" sz="2800" dirty="0"/>
              <a:t> Constitución Política de los Estados Unidos Mexicanos.</a:t>
            </a:r>
          </a:p>
          <a:p>
            <a:pPr algn="just" eaLnBrk="1" hangingPunct="1">
              <a:lnSpc>
                <a:spcPct val="80000"/>
              </a:lnSpc>
              <a:buNone/>
            </a:pPr>
            <a:endParaRPr lang="es-MX" sz="2600" dirty="0"/>
          </a:p>
          <a:p>
            <a:pPr algn="just" eaLnBrk="1" hangingPunct="1">
              <a:lnSpc>
                <a:spcPct val="80000"/>
              </a:lnSpc>
            </a:pPr>
            <a:endParaRPr lang="es-MX" sz="24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42</a:t>
            </a:fld>
            <a:endParaRPr lang="es-MX"/>
          </a:p>
        </p:txBody>
      </p:sp>
    </p:spTree>
    <p:extLst>
      <p:ext uri="{BB962C8B-B14F-4D97-AF65-F5344CB8AC3E}">
        <p14:creationId xmlns:p14="http://schemas.microsoft.com/office/powerpoint/2010/main" val="3741295715"/>
      </p:ext>
    </p:extLst>
  </p:cSld>
  <p:clrMapOvr>
    <a:masterClrMapping/>
  </p:clrMapOvr>
  <p:transition spd="slow">
    <p:pu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www.durangoaldia.com/wp-content/uploads/2010/09/bandera-de-M%C3%A9xico.jpg"/>
          <p:cNvPicPr>
            <a:picLocks noChangeAspect="1" noChangeArrowheads="1"/>
          </p:cNvPicPr>
          <p:nvPr/>
        </p:nvPicPr>
        <p:blipFill>
          <a:blip r:embed="rId2"/>
          <a:srcRect/>
          <a:stretch>
            <a:fillRect/>
          </a:stretch>
        </p:blipFill>
        <p:spPr bwMode="auto">
          <a:xfrm>
            <a:off x="8203842" y="2588653"/>
            <a:ext cx="3402351" cy="2555162"/>
          </a:xfrm>
          <a:prstGeom prst="rect">
            <a:avLst/>
          </a:prstGeom>
          <a:noFill/>
        </p:spPr>
      </p:pic>
      <p:sp>
        <p:nvSpPr>
          <p:cNvPr id="27650" name="Rectangle 2"/>
          <p:cNvSpPr>
            <a:spLocks noGrp="1" noChangeArrowheads="1"/>
          </p:cNvSpPr>
          <p:nvPr>
            <p:ph type="title"/>
          </p:nvPr>
        </p:nvSpPr>
        <p:spPr bwMode="auto">
          <a:xfrm>
            <a:off x="1981200" y="428604"/>
            <a:ext cx="8229600" cy="1013830"/>
          </a:xfrm>
          <a:prstGeom prst="rect">
            <a:avLst/>
          </a:prstGeom>
          <a:solidFill>
            <a:schemeClr val="accent3"/>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sz="3200" b="1" dirty="0"/>
              <a:t>Fundamento Constitucional para legislar en materia de tratados.</a:t>
            </a:r>
            <a:endParaRPr lang="es-ES" sz="3200" dirty="0"/>
          </a:p>
        </p:txBody>
      </p:sp>
      <p:sp>
        <p:nvSpPr>
          <p:cNvPr id="27651" name="Rectangle 3"/>
          <p:cNvSpPr>
            <a:spLocks noGrp="1" noChangeArrowheads="1"/>
          </p:cNvSpPr>
          <p:nvPr>
            <p:ph idx="1"/>
          </p:nvPr>
        </p:nvSpPr>
        <p:spPr bwMode="auto">
          <a:xfrm>
            <a:off x="1992313" y="1312864"/>
            <a:ext cx="8229600" cy="5545137"/>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buFontTx/>
              <a:buNone/>
            </a:pPr>
            <a:r>
              <a:rPr lang="es-ES" sz="1600" dirty="0"/>
              <a:t>	</a:t>
            </a:r>
            <a:endParaRPr lang="es-MX" sz="1600" dirty="0"/>
          </a:p>
          <a:p>
            <a:pPr algn="just" eaLnBrk="1" hangingPunct="1">
              <a:lnSpc>
                <a:spcPct val="80000"/>
              </a:lnSpc>
              <a:buNone/>
            </a:pPr>
            <a:endParaRPr lang="es-ES" sz="2600" dirty="0"/>
          </a:p>
          <a:p>
            <a:pPr algn="just" eaLnBrk="1" hangingPunct="1">
              <a:lnSpc>
                <a:spcPct val="80000"/>
              </a:lnSpc>
            </a:pPr>
            <a:endParaRPr lang="es-MX" sz="2600" dirty="0"/>
          </a:p>
        </p:txBody>
      </p:sp>
      <p:sp>
        <p:nvSpPr>
          <p:cNvPr id="5" name="4 Rectángulo"/>
          <p:cNvSpPr/>
          <p:nvPr/>
        </p:nvSpPr>
        <p:spPr>
          <a:xfrm>
            <a:off x="935544" y="1669325"/>
            <a:ext cx="8655303" cy="4401205"/>
          </a:xfrm>
          <a:prstGeom prst="rect">
            <a:avLst/>
          </a:prstGeom>
        </p:spPr>
        <p:txBody>
          <a:bodyPr wrap="square">
            <a:spAutoFit/>
          </a:bodyPr>
          <a:lstStyle/>
          <a:p>
            <a:pPr algn="just">
              <a:buNone/>
            </a:pPr>
            <a:r>
              <a:rPr lang="es-ES" sz="2800" dirty="0"/>
              <a:t>Con relación a los tratados, el Dictamen de la Cámara de Senadores señala el siguiente fundamento constitucional:</a:t>
            </a:r>
            <a:endParaRPr lang="es-MX" sz="2800" dirty="0"/>
          </a:p>
          <a:p>
            <a:pPr algn="just"/>
            <a:endParaRPr lang="es-MX" sz="2800" dirty="0"/>
          </a:p>
          <a:p>
            <a:pPr algn="just">
              <a:buNone/>
            </a:pPr>
            <a:r>
              <a:rPr lang="es-ES" sz="2800" dirty="0"/>
              <a:t>En los términos de la fracción I del artículo 76 de la Constitución Política de los Estados Unidos Mexicanos, es facultad exclusiva de este Senado conocer y, en su caso, aprobar los tratados internacionales y convenciones diplomáticas que celebre el Ejecutivo de la Unión.</a:t>
            </a:r>
            <a:endParaRPr lang="es-MX" sz="28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43</a:t>
            </a:fld>
            <a:endParaRPr lang="es-MX"/>
          </a:p>
        </p:txBody>
      </p:sp>
    </p:spTree>
    <p:extLst>
      <p:ext uri="{BB962C8B-B14F-4D97-AF65-F5344CB8AC3E}">
        <p14:creationId xmlns:p14="http://schemas.microsoft.com/office/powerpoint/2010/main" val="1662006400"/>
      </p:ext>
    </p:extLst>
  </p:cSld>
  <p:clrMapOvr>
    <a:masterClrMapping/>
  </p:clrMapOvr>
  <p:transition spd="slow">
    <p:randomBa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3"/>
          <p:cNvSpPr>
            <a:spLocks noChangeArrowheads="1"/>
          </p:cNvSpPr>
          <p:nvPr/>
        </p:nvSpPr>
        <p:spPr bwMode="auto">
          <a:xfrm>
            <a:off x="1712889" y="214290"/>
            <a:ext cx="7594883" cy="6429420"/>
          </a:xfrm>
          <a:prstGeom prst="rect">
            <a:avLst/>
          </a:prstGeom>
          <a:solidFill>
            <a:schemeClr val="accent5">
              <a:lumMod val="40000"/>
              <a:lumOff val="60000"/>
            </a:schemeClr>
          </a:solidFill>
          <a:ln w="9525">
            <a:noFill/>
            <a:miter lim="800000"/>
            <a:headEnd/>
            <a:tailEnd/>
          </a:ln>
        </p:spPr>
        <p:txBody>
          <a:bodyPr/>
          <a:lstStyle/>
          <a:p>
            <a:pPr marL="342900" indent="-342900">
              <a:lnSpc>
                <a:spcPct val="80000"/>
              </a:lnSpc>
              <a:spcBef>
                <a:spcPct val="20000"/>
              </a:spcBef>
            </a:pPr>
            <a:r>
              <a:rPr lang="es-ES" sz="2000" dirty="0">
                <a:latin typeface="Calibri" pitchFamily="34" charset="0"/>
              </a:rPr>
              <a:t>	</a:t>
            </a:r>
          </a:p>
          <a:p>
            <a:pPr algn="just"/>
            <a:r>
              <a:rPr lang="es-ES" sz="2300" dirty="0"/>
              <a:t>Por su parte, la fracción X del artículo 89 constitucional faculta al Presidente de la República para dirigir la política exterior y celebrar tratados internacionales, sometiéndolos a la aprobación del Senado.</a:t>
            </a:r>
            <a:endParaRPr lang="es-MX" sz="2300" dirty="0"/>
          </a:p>
          <a:p>
            <a:pPr algn="just"/>
            <a:r>
              <a:rPr lang="es-ES" sz="2300" dirty="0"/>
              <a:t> </a:t>
            </a:r>
            <a:endParaRPr lang="es-MX" sz="2300" dirty="0"/>
          </a:p>
          <a:p>
            <a:pPr algn="just"/>
            <a:endParaRPr lang="es-ES" sz="2300" dirty="0"/>
          </a:p>
          <a:p>
            <a:pPr algn="just"/>
            <a:endParaRPr lang="es-ES" sz="2300" dirty="0"/>
          </a:p>
          <a:p>
            <a:pPr algn="just"/>
            <a:endParaRPr lang="es-ES" sz="2300" dirty="0"/>
          </a:p>
          <a:p>
            <a:pPr algn="just"/>
            <a:endParaRPr lang="es-ES" sz="2300" dirty="0"/>
          </a:p>
          <a:p>
            <a:pPr algn="just"/>
            <a:r>
              <a:rPr lang="es-ES" sz="2300" dirty="0"/>
              <a:t> </a:t>
            </a:r>
            <a:endParaRPr lang="es-MX" sz="2300" dirty="0"/>
          </a:p>
          <a:p>
            <a:pPr algn="just"/>
            <a:endParaRPr lang="es-ES" sz="2300" dirty="0" smtClean="0"/>
          </a:p>
          <a:p>
            <a:pPr algn="just"/>
            <a:endParaRPr lang="es-ES" sz="2300" dirty="0" smtClean="0"/>
          </a:p>
          <a:p>
            <a:pPr algn="just"/>
            <a:r>
              <a:rPr lang="es-ES" sz="2300" dirty="0" smtClean="0"/>
              <a:t>La </a:t>
            </a:r>
            <a:r>
              <a:rPr lang="es-ES" sz="2300" dirty="0"/>
              <a:t>Fracción XXX del artículo 73, señala la competencia del Congreso de la Unión para “expedir todas las leyes que sean necesarias a efecto de hacer efectivas las facultades anteriores”.</a:t>
            </a:r>
          </a:p>
          <a:p>
            <a:pPr algn="just"/>
            <a:r>
              <a:rPr lang="es-MX" sz="2800" dirty="0"/>
              <a:t> </a:t>
            </a:r>
          </a:p>
          <a:p>
            <a:pPr marL="342900" indent="-342900" algn="just">
              <a:lnSpc>
                <a:spcPct val="80000"/>
              </a:lnSpc>
              <a:spcBef>
                <a:spcPct val="20000"/>
              </a:spcBef>
              <a:buFont typeface="Arial" charset="0"/>
              <a:buChar char="•"/>
            </a:pPr>
            <a:endParaRPr lang="es-ES" sz="2400" dirty="0">
              <a:latin typeface="Calibri" pitchFamily="34" charset="0"/>
            </a:endParaRPr>
          </a:p>
          <a:p>
            <a:pPr marL="342900" indent="-342900" algn="just">
              <a:lnSpc>
                <a:spcPct val="80000"/>
              </a:lnSpc>
              <a:spcBef>
                <a:spcPct val="20000"/>
              </a:spcBef>
            </a:pPr>
            <a:r>
              <a:rPr lang="es-ES" sz="2400" dirty="0">
                <a:latin typeface="Calibri" pitchFamily="34" charset="0"/>
              </a:rPr>
              <a:t>	</a:t>
            </a:r>
          </a:p>
        </p:txBody>
      </p:sp>
      <p:sp>
        <p:nvSpPr>
          <p:cNvPr id="6" name="5 CuadroTexto"/>
          <p:cNvSpPr txBox="1"/>
          <p:nvPr/>
        </p:nvSpPr>
        <p:spPr>
          <a:xfrm>
            <a:off x="1842448" y="2451738"/>
            <a:ext cx="5084074" cy="1569660"/>
          </a:xfrm>
          <a:prstGeom prst="rect">
            <a:avLst/>
          </a:prstGeom>
          <a:noFill/>
        </p:spPr>
        <p:txBody>
          <a:bodyPr wrap="square" rtlCol="0">
            <a:spAutoFit/>
          </a:bodyPr>
          <a:lstStyle/>
          <a:p>
            <a:pPr algn="just"/>
            <a:r>
              <a:rPr lang="es-ES" sz="2400" dirty="0"/>
              <a:t>El artículo 133, establece que todos los tratados que estén de acuerdo con la Constitución, … serán la ley Suprema de toda la Unión</a:t>
            </a:r>
            <a:r>
              <a:rPr lang="es-ES" sz="2400" dirty="0" smtClean="0"/>
              <a:t>.</a:t>
            </a:r>
            <a:endParaRPr lang="es-MX" sz="24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44</a:t>
            </a:fld>
            <a:endParaRPr lang="es-MX"/>
          </a:p>
        </p:txBody>
      </p:sp>
      <p:pic>
        <p:nvPicPr>
          <p:cNvPr id="3" name="Imagen 2"/>
          <p:cNvPicPr>
            <a:picLocks noChangeAspect="1"/>
          </p:cNvPicPr>
          <p:nvPr/>
        </p:nvPicPr>
        <p:blipFill>
          <a:blip r:embed="rId2"/>
          <a:stretch>
            <a:fillRect/>
          </a:stretch>
        </p:blipFill>
        <p:spPr>
          <a:xfrm>
            <a:off x="7230708" y="2091368"/>
            <a:ext cx="2381250" cy="2381250"/>
          </a:xfrm>
          <a:prstGeom prst="rect">
            <a:avLst/>
          </a:prstGeom>
        </p:spPr>
      </p:pic>
    </p:spTree>
    <p:extLst>
      <p:ext uri="{BB962C8B-B14F-4D97-AF65-F5344CB8AC3E}">
        <p14:creationId xmlns:p14="http://schemas.microsoft.com/office/powerpoint/2010/main" val="847756751"/>
      </p:ext>
    </p:extLst>
  </p:cSld>
  <p:clrMapOvr>
    <a:masterClrMapping/>
  </p:clrMapOvr>
  <p:transition spd="slow">
    <p:circl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023583" y="1052736"/>
            <a:ext cx="9880978" cy="5589240"/>
          </a:xfrm>
          <a:solidFill>
            <a:schemeClr val="accent4">
              <a:lumMod val="20000"/>
              <a:lumOff val="80000"/>
            </a:schemeClr>
          </a:solidFill>
          <a:ln>
            <a:solidFill>
              <a:schemeClr val="accent1">
                <a:lumMod val="75000"/>
              </a:schemeClr>
            </a:solidFill>
          </a:ln>
        </p:spPr>
        <p:txBody>
          <a:bodyPr>
            <a:normAutofit fontScale="25000" lnSpcReduction="20000"/>
          </a:bodyPr>
          <a:lstStyle/>
          <a:p>
            <a:pPr marL="114300" indent="0">
              <a:lnSpc>
                <a:spcPct val="150000"/>
              </a:lnSpc>
              <a:buNone/>
            </a:pPr>
            <a:endParaRPr lang="es-ES" sz="2400" dirty="0"/>
          </a:p>
          <a:p>
            <a:pPr marL="114300" indent="0" algn="just">
              <a:lnSpc>
                <a:spcPct val="150000"/>
              </a:lnSpc>
              <a:buNone/>
            </a:pPr>
            <a:r>
              <a:rPr lang="es-MX" sz="8000" dirty="0" smtClean="0">
                <a:latin typeface="Arial" pitchFamily="34" charset="0"/>
                <a:cs typeface="Arial" pitchFamily="34" charset="0"/>
              </a:rPr>
              <a:t>Son </a:t>
            </a:r>
            <a:r>
              <a:rPr lang="es-MX" sz="8000" dirty="0">
                <a:latin typeface="Arial" pitchFamily="34" charset="0"/>
                <a:cs typeface="Arial" pitchFamily="34" charset="0"/>
              </a:rPr>
              <a:t>fuentes  autónomas; la costumbre internacional, los tratados y los principios generales del derecho.  Las decisiones judiciales y la doctrina son fuentes auxiliares por cuanto requieren para su aplicación de una fuente autónoma que los apoye. </a:t>
            </a:r>
          </a:p>
          <a:p>
            <a:pPr marL="114300" indent="0" algn="just">
              <a:lnSpc>
                <a:spcPct val="150000"/>
              </a:lnSpc>
              <a:buNone/>
            </a:pPr>
            <a:r>
              <a:rPr lang="es-MX" sz="8000" dirty="0" smtClean="0">
                <a:latin typeface="Arial" pitchFamily="34" charset="0"/>
                <a:cs typeface="Arial" pitchFamily="34" charset="0"/>
              </a:rPr>
              <a:t>Se </a:t>
            </a:r>
            <a:r>
              <a:rPr lang="es-MX" sz="8000" dirty="0">
                <a:latin typeface="Arial" pitchFamily="34" charset="0"/>
                <a:cs typeface="Arial" pitchFamily="34" charset="0"/>
              </a:rPr>
              <a:t>entiende por tratado un acuerdo internacional celebrado por escrito entre Estados y regidos por el </a:t>
            </a:r>
            <a:r>
              <a:rPr lang="es-MX" sz="8000" dirty="0" smtClean="0">
                <a:latin typeface="Arial" pitchFamily="34" charset="0"/>
                <a:cs typeface="Arial" pitchFamily="34" charset="0"/>
              </a:rPr>
              <a:t>DIP, </a:t>
            </a:r>
            <a:r>
              <a:rPr lang="es-MX" sz="8000" dirty="0">
                <a:latin typeface="Arial" pitchFamily="34" charset="0"/>
                <a:cs typeface="Arial" pitchFamily="34" charset="0"/>
              </a:rPr>
              <a:t>ya conste en un instrumento único o en dos  o más  instrumentos conexos y cualesquiera que sea su  denominación  particular.</a:t>
            </a:r>
          </a:p>
          <a:p>
            <a:pPr marL="114300" indent="0" algn="just">
              <a:lnSpc>
                <a:spcPct val="150000"/>
              </a:lnSpc>
              <a:buNone/>
            </a:pPr>
            <a:r>
              <a:rPr lang="es-MX" sz="8000" dirty="0" smtClean="0">
                <a:latin typeface="Arial" pitchFamily="34" charset="0"/>
                <a:cs typeface="Arial" pitchFamily="34" charset="0"/>
              </a:rPr>
              <a:t>El </a:t>
            </a:r>
            <a:r>
              <a:rPr lang="es-MX" sz="8000" dirty="0">
                <a:latin typeface="Arial" pitchFamily="34" charset="0"/>
                <a:cs typeface="Arial" pitchFamily="34" charset="0"/>
              </a:rPr>
              <a:t>proceso de celebración de los tratados consta de </a:t>
            </a:r>
            <a:r>
              <a:rPr lang="es-MX" sz="8000" dirty="0" smtClean="0">
                <a:latin typeface="Arial" pitchFamily="34" charset="0"/>
                <a:cs typeface="Arial" pitchFamily="34" charset="0"/>
              </a:rPr>
              <a:t>cuatro </a:t>
            </a:r>
            <a:r>
              <a:rPr lang="es-MX" sz="8000" dirty="0">
                <a:latin typeface="Arial" pitchFamily="34" charset="0"/>
                <a:cs typeface="Arial" pitchFamily="34" charset="0"/>
              </a:rPr>
              <a:t>pasos: Negociación, Adopción del texto, Autenticación del texto, Manifestación del consentimiento</a:t>
            </a:r>
            <a:r>
              <a:rPr lang="es-MX" sz="8000" dirty="0" smtClean="0">
                <a:latin typeface="Arial" pitchFamily="34" charset="0"/>
                <a:cs typeface="Arial" pitchFamily="34" charset="0"/>
              </a:rPr>
              <a:t>.</a:t>
            </a:r>
          </a:p>
          <a:p>
            <a:pPr marL="114300" indent="0" algn="just">
              <a:lnSpc>
                <a:spcPct val="150000"/>
              </a:lnSpc>
              <a:buNone/>
            </a:pPr>
            <a:r>
              <a:rPr lang="es-MX" sz="8000" dirty="0">
                <a:latin typeface="Arial" pitchFamily="34" charset="0"/>
                <a:cs typeface="Arial" pitchFamily="34" charset="0"/>
              </a:rPr>
              <a:t>Para efectos de definir el término tratado en nuestra Constitución  son de especial interés el artículo 76, fracción I, el 89 fracción X y el 133, los cuales para referirse a los tratados utilizan diferentes expresiones: el artículo 76 habla de tratados internacionales y convenciones diplomáticas, el artículo 89 de tratados internacionales y el 133 únicamente de tratados</a:t>
            </a:r>
            <a:r>
              <a:rPr lang="es-MX" sz="8000" dirty="0" smtClean="0">
                <a:latin typeface="Arial" pitchFamily="34" charset="0"/>
                <a:cs typeface="Arial" pitchFamily="34" charset="0"/>
              </a:rPr>
              <a:t>..</a:t>
            </a:r>
            <a:endParaRPr lang="es-MX" sz="80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p:txBody>
      </p:sp>
      <p:sp>
        <p:nvSpPr>
          <p:cNvPr id="4" name="3 Título"/>
          <p:cNvSpPr>
            <a:spLocks noGrp="1"/>
          </p:cNvSpPr>
          <p:nvPr>
            <p:ph type="title"/>
          </p:nvPr>
        </p:nvSpPr>
        <p:spPr>
          <a:xfrm>
            <a:off x="2024034" y="332656"/>
            <a:ext cx="3639918" cy="792088"/>
          </a:xfrm>
          <a:solidFill>
            <a:schemeClr val="accent4"/>
          </a:solidFill>
          <a:ln>
            <a:solidFill>
              <a:schemeClr val="accent1">
                <a:lumMod val="75000"/>
              </a:schemeClr>
            </a:solidFill>
          </a:ln>
        </p:spPr>
        <p:txBody>
          <a:bodyPr>
            <a:normAutofit/>
          </a:bodyPr>
          <a:lstStyle/>
          <a:p>
            <a:pPr algn="ctr"/>
            <a:r>
              <a:rPr lang="es-MX" sz="3200" dirty="0">
                <a:solidFill>
                  <a:schemeClr val="bg1"/>
                </a:solidFill>
                <a:latin typeface="Arial" pitchFamily="34" charset="0"/>
                <a:cs typeface="Arial" pitchFamily="34" charset="0"/>
              </a:rPr>
              <a:t>CONCLUSIONES   </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45</a:t>
            </a:fld>
            <a:endParaRPr lang="es-MX"/>
          </a:p>
        </p:txBody>
      </p:sp>
    </p:spTree>
    <p:extLst>
      <p:ext uri="{BB962C8B-B14F-4D97-AF65-F5344CB8AC3E}">
        <p14:creationId xmlns:p14="http://schemas.microsoft.com/office/powerpoint/2010/main" val="12298634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68620" y="428604"/>
            <a:ext cx="3063284" cy="696140"/>
          </a:xfrm>
          <a:solidFill>
            <a:schemeClr val="accent2"/>
          </a:solidFill>
        </p:spPr>
        <p:txBody>
          <a:bodyPr>
            <a:normAutofit/>
          </a:bodyPr>
          <a:lstStyle/>
          <a:p>
            <a:r>
              <a:rPr lang="es-MX" sz="3200" b="1" dirty="0">
                <a:solidFill>
                  <a:schemeClr val="bg1"/>
                </a:solidFill>
                <a:latin typeface="Arial" pitchFamily="34" charset="0"/>
                <a:cs typeface="Arial" pitchFamily="34" charset="0"/>
              </a:rPr>
              <a:t>REFERENCIAS</a:t>
            </a:r>
          </a:p>
        </p:txBody>
      </p:sp>
      <p:sp>
        <p:nvSpPr>
          <p:cNvPr id="3" name="2 Marcador de contenido"/>
          <p:cNvSpPr>
            <a:spLocks noGrp="1"/>
          </p:cNvSpPr>
          <p:nvPr>
            <p:ph idx="1"/>
          </p:nvPr>
        </p:nvSpPr>
        <p:spPr>
          <a:xfrm>
            <a:off x="1429555" y="1196751"/>
            <a:ext cx="8963696" cy="5397231"/>
          </a:xfrm>
          <a:solidFill>
            <a:schemeClr val="accent1">
              <a:lumMod val="20000"/>
              <a:lumOff val="80000"/>
            </a:schemeClr>
          </a:solidFill>
          <a:ln w="38100">
            <a:solidFill>
              <a:schemeClr val="accent1">
                <a:lumMod val="75000"/>
              </a:schemeClr>
            </a:solidFill>
          </a:ln>
        </p:spPr>
        <p:txBody>
          <a:bodyPr>
            <a:noAutofit/>
          </a:bodyPr>
          <a:lstStyle/>
          <a:p>
            <a:pPr algn="just"/>
            <a:endParaRPr lang="es-ES" sz="1800" dirty="0" smtClean="0">
              <a:latin typeface="Arial" pitchFamily="34" charset="0"/>
              <a:cs typeface="Arial" pitchFamily="34" charset="0"/>
            </a:endParaRPr>
          </a:p>
          <a:p>
            <a:pPr algn="just"/>
            <a:r>
              <a:rPr lang="es-ES" sz="1800" dirty="0" smtClean="0">
                <a:latin typeface="Arial" pitchFamily="34" charset="0"/>
                <a:cs typeface="Arial" pitchFamily="34" charset="0"/>
              </a:rPr>
              <a:t>Arellano</a:t>
            </a:r>
            <a:r>
              <a:rPr lang="es-ES" sz="1800" dirty="0">
                <a:latin typeface="Arial" pitchFamily="34" charset="0"/>
                <a:cs typeface="Arial" pitchFamily="34" charset="0"/>
              </a:rPr>
              <a:t>, C. (2009). Primer curso de </a:t>
            </a:r>
            <a:r>
              <a:rPr lang="es-MX" sz="1800" dirty="0">
                <a:latin typeface="Arial" pitchFamily="34" charset="0"/>
                <a:cs typeface="Arial" pitchFamily="34" charset="0"/>
              </a:rPr>
              <a:t>derecho internacional público. 7ª. Edición. Editorial Porrúa. México.</a:t>
            </a:r>
          </a:p>
          <a:p>
            <a:pPr algn="just"/>
            <a:r>
              <a:rPr lang="es-ES" sz="1800" dirty="0">
                <a:latin typeface="Arial" pitchFamily="34" charset="0"/>
                <a:cs typeface="Arial" pitchFamily="34" charset="0"/>
              </a:rPr>
              <a:t>Castro, J. y C. </a:t>
            </a:r>
            <a:r>
              <a:rPr lang="es-ES" sz="1800" dirty="0" err="1">
                <a:latin typeface="Arial" pitchFamily="34" charset="0"/>
                <a:cs typeface="Arial" pitchFamily="34" charset="0"/>
              </a:rPr>
              <a:t>Agramón</a:t>
            </a:r>
            <a:r>
              <a:rPr lang="es-ES" sz="1800" dirty="0">
                <a:latin typeface="Arial" pitchFamily="34" charset="0"/>
                <a:cs typeface="Arial" pitchFamily="34" charset="0"/>
              </a:rPr>
              <a:t> (2010). Diccionario de </a:t>
            </a:r>
            <a:r>
              <a:rPr lang="es-MX" sz="1800" dirty="0">
                <a:latin typeface="Arial" pitchFamily="34" charset="0"/>
                <a:cs typeface="Arial" pitchFamily="34" charset="0"/>
              </a:rPr>
              <a:t>Derecho Internacional Público. 2ª. Edición. Oxford </a:t>
            </a:r>
            <a:r>
              <a:rPr lang="es-MX" sz="1800" dirty="0" err="1">
                <a:latin typeface="Arial" pitchFamily="34" charset="0"/>
                <a:cs typeface="Arial" pitchFamily="34" charset="0"/>
              </a:rPr>
              <a:t>University</a:t>
            </a:r>
            <a:r>
              <a:rPr lang="es-MX" sz="1800" dirty="0">
                <a:latin typeface="Arial" pitchFamily="34" charset="0"/>
                <a:cs typeface="Arial" pitchFamily="34" charset="0"/>
              </a:rPr>
              <a:t> </a:t>
            </a:r>
            <a:r>
              <a:rPr lang="es-MX" sz="1800" dirty="0" err="1">
                <a:latin typeface="Arial" pitchFamily="34" charset="0"/>
                <a:cs typeface="Arial" pitchFamily="34" charset="0"/>
              </a:rPr>
              <a:t>Press</a:t>
            </a:r>
            <a:r>
              <a:rPr lang="es-MX" sz="1800" dirty="0">
                <a:latin typeface="Arial" pitchFamily="34" charset="0"/>
                <a:cs typeface="Arial" pitchFamily="34" charset="0"/>
              </a:rPr>
              <a:t>. </a:t>
            </a:r>
            <a:r>
              <a:rPr lang="es-MX" sz="1800" dirty="0" err="1">
                <a:latin typeface="Arial" pitchFamily="34" charset="0"/>
                <a:cs typeface="Arial" pitchFamily="34" charset="0"/>
              </a:rPr>
              <a:t>Méxcio</a:t>
            </a:r>
            <a:r>
              <a:rPr lang="es-MX" sz="1800" dirty="0">
                <a:latin typeface="Arial" pitchFamily="34" charset="0"/>
                <a:cs typeface="Arial" pitchFamily="34" charset="0"/>
              </a:rPr>
              <a:t>.</a:t>
            </a:r>
          </a:p>
          <a:p>
            <a:pPr algn="just"/>
            <a:r>
              <a:rPr lang="es-ES" sz="1800" dirty="0">
                <a:latin typeface="Arial" pitchFamily="34" charset="0"/>
                <a:cs typeface="Arial" pitchFamily="34" charset="0"/>
              </a:rPr>
              <a:t>Constitución Política de los Estados Unidos Mexicanos.</a:t>
            </a:r>
            <a:endParaRPr lang="es-MX" sz="1800" dirty="0">
              <a:latin typeface="Arial" pitchFamily="34" charset="0"/>
              <a:cs typeface="Arial" pitchFamily="34" charset="0"/>
            </a:endParaRPr>
          </a:p>
          <a:p>
            <a:pPr algn="just"/>
            <a:r>
              <a:rPr lang="es-ES" sz="1800" dirty="0">
                <a:latin typeface="Arial" pitchFamily="34" charset="0"/>
                <a:cs typeface="Arial" pitchFamily="34" charset="0"/>
              </a:rPr>
              <a:t>Gómez-Robledo, A. (2008). </a:t>
            </a:r>
            <a:r>
              <a:rPr lang="es-MX" sz="1800" dirty="0">
                <a:latin typeface="Arial" pitchFamily="34" charset="0"/>
                <a:cs typeface="Arial" pitchFamily="34" charset="0"/>
              </a:rPr>
              <a:t>Derecho Internacional: temas selectos. 5ª. Edición. Universidad Nacional Autónoma de México. México.</a:t>
            </a:r>
          </a:p>
          <a:p>
            <a:pPr algn="just"/>
            <a:r>
              <a:rPr lang="es-ES" sz="1800" dirty="0">
                <a:latin typeface="Arial" pitchFamily="34" charset="0"/>
                <a:cs typeface="Arial" pitchFamily="34" charset="0"/>
              </a:rPr>
              <a:t>Moreno, J. Barrena, G. y F. López (2011). </a:t>
            </a:r>
            <a:r>
              <a:rPr lang="es-MX" sz="1800" dirty="0">
                <a:latin typeface="Arial" pitchFamily="34" charset="0"/>
                <a:cs typeface="Arial" pitchFamily="34" charset="0"/>
              </a:rPr>
              <a:t>Derecho Internacional Público. 1ª. Edición. Oxford </a:t>
            </a:r>
            <a:r>
              <a:rPr lang="es-MX" sz="1800" dirty="0" err="1">
                <a:latin typeface="Arial" pitchFamily="34" charset="0"/>
                <a:cs typeface="Arial" pitchFamily="34" charset="0"/>
              </a:rPr>
              <a:t>University</a:t>
            </a:r>
            <a:r>
              <a:rPr lang="es-MX" sz="1800" dirty="0">
                <a:latin typeface="Arial" pitchFamily="34" charset="0"/>
                <a:cs typeface="Arial" pitchFamily="34" charset="0"/>
              </a:rPr>
              <a:t> </a:t>
            </a:r>
            <a:r>
              <a:rPr lang="es-MX" sz="1800" dirty="0" err="1">
                <a:latin typeface="Arial" pitchFamily="34" charset="0"/>
                <a:cs typeface="Arial" pitchFamily="34" charset="0"/>
              </a:rPr>
              <a:t>Press</a:t>
            </a:r>
            <a:r>
              <a:rPr lang="es-MX" sz="1800" dirty="0">
                <a:latin typeface="Arial" pitchFamily="34" charset="0"/>
                <a:cs typeface="Arial" pitchFamily="34" charset="0"/>
              </a:rPr>
              <a:t>. México.</a:t>
            </a:r>
          </a:p>
          <a:p>
            <a:pPr algn="just"/>
            <a:r>
              <a:rPr lang="es-MX" sz="1800" dirty="0">
                <a:latin typeface="Arial" pitchFamily="34" charset="0"/>
                <a:cs typeface="Arial" pitchFamily="34" charset="0"/>
              </a:rPr>
              <a:t>Ortiz, L. (2004). Derecho Internacional Público. Colección de Textos Jurídicos Universitarios. Oxford </a:t>
            </a:r>
            <a:r>
              <a:rPr lang="es-MX" sz="1800" dirty="0" err="1">
                <a:latin typeface="Arial" pitchFamily="34" charset="0"/>
                <a:cs typeface="Arial" pitchFamily="34" charset="0"/>
              </a:rPr>
              <a:t>University</a:t>
            </a:r>
            <a:r>
              <a:rPr lang="es-MX" sz="1800" dirty="0">
                <a:latin typeface="Arial" pitchFamily="34" charset="0"/>
                <a:cs typeface="Arial" pitchFamily="34" charset="0"/>
              </a:rPr>
              <a:t> </a:t>
            </a:r>
            <a:r>
              <a:rPr lang="es-MX" sz="1800" dirty="0" err="1">
                <a:latin typeface="Arial" pitchFamily="34" charset="0"/>
                <a:cs typeface="Arial" pitchFamily="34" charset="0"/>
              </a:rPr>
              <a:t>Press</a:t>
            </a:r>
            <a:r>
              <a:rPr lang="es-MX" sz="1800" dirty="0">
                <a:latin typeface="Arial" pitchFamily="34" charset="0"/>
                <a:cs typeface="Arial" pitchFamily="34" charset="0"/>
              </a:rPr>
              <a:t>. México. </a:t>
            </a:r>
          </a:p>
          <a:p>
            <a:pPr algn="just"/>
            <a:r>
              <a:rPr lang="es-MX" sz="1800" dirty="0">
                <a:latin typeface="Arial" pitchFamily="34" charset="0"/>
                <a:cs typeface="Arial" pitchFamily="34" charset="0"/>
              </a:rPr>
              <a:t>Sepúlveda, C. (2009). Derecho Internacional. Editorial Porrúa. 26ª edición. México.</a:t>
            </a:r>
          </a:p>
          <a:p>
            <a:pPr algn="just"/>
            <a:r>
              <a:rPr lang="es-MX" sz="1800" dirty="0" err="1">
                <a:latin typeface="Arial" pitchFamily="34" charset="0"/>
                <a:cs typeface="Arial" pitchFamily="34" charset="0"/>
              </a:rPr>
              <a:t>Seara</a:t>
            </a:r>
            <a:r>
              <a:rPr lang="es-MX" sz="1800" dirty="0">
                <a:latin typeface="Arial" pitchFamily="34" charset="0"/>
                <a:cs typeface="Arial" pitchFamily="34" charset="0"/>
              </a:rPr>
              <a:t>, M. (2012). Derecho Internacional Público. 24ª. Edición. Editorial Porrúa. México.</a:t>
            </a:r>
          </a:p>
          <a:p>
            <a:pPr algn="just"/>
            <a:r>
              <a:rPr lang="es-MX" sz="1800" dirty="0">
                <a:latin typeface="Arial" pitchFamily="34" charset="0"/>
                <a:cs typeface="Arial" pitchFamily="34" charset="0"/>
              </a:rPr>
              <a:t>Organización de las Naciones Unidas. http://www.un.org/es/ </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46</a:t>
            </a:fld>
            <a:endParaRPr lang="es-MX"/>
          </a:p>
        </p:txBody>
      </p:sp>
    </p:spTree>
    <p:extLst>
      <p:ext uri="{BB962C8B-B14F-4D97-AF65-F5344CB8AC3E}">
        <p14:creationId xmlns:p14="http://schemas.microsoft.com/office/powerpoint/2010/main" val="386234910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188640"/>
            <a:ext cx="2857496" cy="936104"/>
          </a:xfrm>
        </p:spPr>
        <p:txBody>
          <a:bodyPr>
            <a:normAutofit fontScale="90000"/>
          </a:bodyPr>
          <a:lstStyle/>
          <a:p>
            <a:pPr algn="r"/>
            <a:r>
              <a:rPr lang="es-ES" sz="3100" dirty="0"/>
              <a:t/>
            </a:r>
            <a:br>
              <a:rPr lang="es-ES" sz="3100" dirty="0"/>
            </a:br>
            <a:r>
              <a:rPr lang="es-ES" sz="2200" dirty="0">
                <a:solidFill>
                  <a:schemeClr val="accent1">
                    <a:lumMod val="75000"/>
                  </a:schemeClr>
                </a:solidFill>
              </a:rPr>
              <a:t>F</a:t>
            </a:r>
            <a:r>
              <a:rPr lang="es-ES" sz="1800" dirty="0">
                <a:solidFill>
                  <a:schemeClr val="accent1">
                    <a:lumMod val="75000"/>
                  </a:schemeClr>
                </a:solidFill>
              </a:rPr>
              <a:t>ACULTAD DE ECONOMÍA</a:t>
            </a:r>
            <a:br>
              <a:rPr lang="es-ES" sz="1800" dirty="0">
                <a:solidFill>
                  <a:schemeClr val="accent1">
                    <a:lumMod val="75000"/>
                  </a:schemeClr>
                </a:solidFill>
              </a:rPr>
            </a:br>
            <a:r>
              <a:rPr lang="es-ES" sz="1800" dirty="0">
                <a:solidFill>
                  <a:schemeClr val="accent1">
                    <a:lumMod val="75000"/>
                  </a:schemeClr>
                </a:solidFill>
              </a:rPr>
              <a:t>RELACIONES ECONÓMICAS INTERNACIONALES</a:t>
            </a:r>
            <a:r>
              <a:rPr lang="es-ES" dirty="0" smtClean="0">
                <a:solidFill>
                  <a:schemeClr val="accent3">
                    <a:lumMod val="50000"/>
                  </a:schemeClr>
                </a:solidFill>
              </a:rPr>
              <a:t/>
            </a:r>
            <a:br>
              <a:rPr lang="es-ES" dirty="0" smtClean="0">
                <a:solidFill>
                  <a:schemeClr val="accent3">
                    <a:lumMod val="50000"/>
                  </a:schemeClr>
                </a:solidFill>
              </a:rPr>
            </a:br>
            <a:endParaRPr lang="es-MX" dirty="0">
              <a:solidFill>
                <a:schemeClr val="accent3">
                  <a:lumMod val="50000"/>
                </a:schemeClr>
              </a:solidFill>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47</a:t>
            </a:fld>
            <a:endParaRPr lang="es-MX" dirty="0">
              <a:solidFill>
                <a:schemeClr val="bg1"/>
              </a:solidFill>
            </a:endParaRPr>
          </a:p>
        </p:txBody>
      </p:sp>
      <p:pic>
        <p:nvPicPr>
          <p:cNvPr id="5" name="Picture 2" descr="Uaemex"/>
          <p:cNvPicPr>
            <a:picLocks noChangeAspect="1" noChangeArrowheads="1"/>
          </p:cNvPicPr>
          <p:nvPr/>
        </p:nvPicPr>
        <p:blipFill>
          <a:blip r:embed="rId2"/>
          <a:srcRect/>
          <a:stretch>
            <a:fillRect/>
          </a:stretch>
        </p:blipFill>
        <p:spPr bwMode="auto">
          <a:xfrm>
            <a:off x="2279650" y="572070"/>
            <a:ext cx="3240088" cy="2928938"/>
          </a:xfrm>
          <a:prstGeom prst="rect">
            <a:avLst/>
          </a:prstGeom>
          <a:noFill/>
          <a:ln w="28575">
            <a:solidFill>
              <a:schemeClr val="accent1">
                <a:lumMod val="75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6168008" y="2996952"/>
            <a:ext cx="3294126" cy="2952328"/>
          </a:xfrm>
          <a:prstGeom prst="rect">
            <a:avLst/>
          </a:prstGeom>
          <a:noFill/>
          <a:ln w="28575">
            <a:solidFill>
              <a:schemeClr val="accent1">
                <a:lumMod val="75000"/>
              </a:schemeClr>
            </a:solidFill>
            <a:miter lim="800000"/>
            <a:headEnd/>
            <a:tailEnd/>
          </a:ln>
        </p:spPr>
      </p:pic>
    </p:spTree>
    <p:extLst>
      <p:ext uri="{BB962C8B-B14F-4D97-AF65-F5344CB8AC3E}">
        <p14:creationId xmlns:p14="http://schemas.microsoft.com/office/powerpoint/2010/main" val="227490179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27384"/>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RELACIONES ECONÓMICAS INTERNACIONALES</a:t>
            </a: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b="1" smtClean="0">
                <a:solidFill>
                  <a:schemeClr val="tx1"/>
                </a:solidFill>
              </a:rPr>
              <a:pPr/>
              <a:t>5</a:t>
            </a:fld>
            <a:endParaRPr lang="es-MX" b="1" dirty="0">
              <a:solidFill>
                <a:schemeClr val="tx1"/>
              </a:solidFill>
            </a:endParaRPr>
          </a:p>
        </p:txBody>
      </p:sp>
      <p:pic>
        <p:nvPicPr>
          <p:cNvPr id="4" name="Picture 3"/>
          <p:cNvPicPr>
            <a:picLocks noChangeAspect="1" noChangeArrowheads="1"/>
          </p:cNvPicPr>
          <p:nvPr/>
        </p:nvPicPr>
        <p:blipFill>
          <a:blip r:embed="rId3"/>
          <a:srcRect/>
          <a:stretch>
            <a:fillRect/>
          </a:stretch>
        </p:blipFill>
        <p:spPr bwMode="auto">
          <a:xfrm>
            <a:off x="10045428" y="116632"/>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052423" y="1084096"/>
            <a:ext cx="9580082" cy="3046988"/>
          </a:xfrm>
          <a:prstGeom prst="rect">
            <a:avLst/>
          </a:prstGeom>
          <a:solidFill>
            <a:schemeClr val="accent3"/>
          </a:solidFill>
          <a:ln>
            <a:solidFill>
              <a:schemeClr val="accent1">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a:solidFill>
                    <a:schemeClr val="tx1">
                      <a:lumMod val="65000"/>
                      <a:lumOff val="35000"/>
                    </a:schemeClr>
                  </a:solidFill>
                </a:ln>
                <a:solidFill>
                  <a:schemeClr val="accent1">
                    <a:lumMod val="75000"/>
                  </a:schemeClr>
                </a:solidFill>
                <a:latin typeface="Verdana" pitchFamily="34" charset="0"/>
                <a:ea typeface="Times New Roman" pitchFamily="18" charset="0"/>
                <a:cs typeface="Times New Roman" pitchFamily="18" charset="0"/>
              </a:rPr>
              <a:t>GUIÓN EXPLICATIVO.</a:t>
            </a:r>
          </a:p>
          <a:p>
            <a:pPr fontAlgn="base">
              <a:spcBef>
                <a:spcPct val="0"/>
              </a:spcBef>
              <a:spcAft>
                <a:spcPct val="0"/>
              </a:spcAft>
            </a:pPr>
            <a:endParaRPr lang="es-MX" sz="2400" b="1" dirty="0">
              <a:ln>
                <a:solidFill>
                  <a:schemeClr val="tx1">
                    <a:lumMod val="65000"/>
                    <a:lumOff val="35000"/>
                  </a:schemeClr>
                </a:solidFill>
              </a:ln>
              <a:solidFill>
                <a:schemeClr val="accent1">
                  <a:lumMod val="75000"/>
                </a:schemeClr>
              </a:solidFill>
              <a:latin typeface="Verdana" pitchFamily="34" charset="0"/>
              <a:ea typeface="Times New Roman" pitchFamily="18" charset="0"/>
              <a:cs typeface="Times New Roman" pitchFamily="18" charset="0"/>
            </a:endParaRPr>
          </a:p>
          <a:p>
            <a:pPr algn="just" fontAlgn="base">
              <a:spcBef>
                <a:spcPct val="0"/>
              </a:spcBef>
              <a:spcAft>
                <a:spcPct val="0"/>
              </a:spcAft>
            </a:pPr>
            <a:r>
              <a:rPr lang="es-MX" sz="2400" b="1" dirty="0">
                <a:ln>
                  <a:solidFill>
                    <a:schemeClr val="tx1">
                      <a:lumMod val="65000"/>
                      <a:lumOff val="35000"/>
                    </a:schemeClr>
                  </a:solidFill>
                </a:ln>
                <a:solidFill>
                  <a:schemeClr val="accent1">
                    <a:lumMod val="75000"/>
                  </a:schemeClr>
                </a:solidFill>
                <a:latin typeface="Verdana" pitchFamily="34" charset="0"/>
                <a:ea typeface="Times New Roman" pitchFamily="18" charset="0"/>
                <a:cs typeface="Times New Roman" pitchFamily="18" charset="0"/>
              </a:rPr>
              <a:t>Propósito de la Unidad de Aprendizaje.</a:t>
            </a:r>
            <a:endParaRPr lang="es-MX" sz="1600" b="1" dirty="0">
              <a:ln>
                <a:solidFill>
                  <a:schemeClr val="tx1">
                    <a:lumMod val="65000"/>
                    <a:lumOff val="35000"/>
                  </a:schemeClr>
                </a:solidFill>
              </a:ln>
              <a:solidFill>
                <a:schemeClr val="accent1">
                  <a:lumMod val="75000"/>
                </a:schemeClr>
              </a:solidFill>
              <a:latin typeface="Verdana" pitchFamily="34" charset="0"/>
              <a:ea typeface="Times New Roman" pitchFamily="18" charset="0"/>
              <a:cs typeface="Times New Roman" pitchFamily="18" charset="0"/>
            </a:endParaRPr>
          </a:p>
          <a:p>
            <a:pPr algn="just"/>
            <a:r>
              <a:rPr lang="es-MX" sz="2400" dirty="0" smtClean="0">
                <a:solidFill>
                  <a:srgbClr val="000000"/>
                </a:solidFill>
                <a:latin typeface="Arial" panose="020B0604020202020204" pitchFamily="34" charset="0"/>
              </a:rPr>
              <a:t>Analizar </a:t>
            </a:r>
            <a:r>
              <a:rPr lang="es-MX" sz="2400" dirty="0">
                <a:solidFill>
                  <a:srgbClr val="000000"/>
                </a:solidFill>
                <a:latin typeface="Arial" panose="020B0604020202020204" pitchFamily="34" charset="0"/>
              </a:rPr>
              <a:t>a los sujetos del derecho internacional público, desarrollando conocimientos en la esfera mundial, a fin de obtener una visión crítica de los principales problemas que tiene ante sí el derecho internacional público, y de esta manera poder apreciar su impacto en las relaciones internacionales. </a:t>
            </a:r>
            <a:endParaRPr lang="es-MX" sz="2400" dirty="0">
              <a:solidFill>
                <a:schemeClr val="tx1"/>
              </a:solidFill>
              <a:latin typeface="Arial" pitchFamily="34" charset="0"/>
              <a:cs typeface="Arial" pitchFamily="34" charset="0"/>
            </a:endParaRPr>
          </a:p>
        </p:txBody>
      </p:sp>
      <p:sp>
        <p:nvSpPr>
          <p:cNvPr id="7" name="6 Rectángulo"/>
          <p:cNvSpPr/>
          <p:nvPr/>
        </p:nvSpPr>
        <p:spPr>
          <a:xfrm>
            <a:off x="1815921" y="4293096"/>
            <a:ext cx="6008271" cy="2095789"/>
          </a:xfrm>
          <a:prstGeom prst="rect">
            <a:avLst/>
          </a:prstGeom>
          <a:solidFill>
            <a:schemeClr val="accent2"/>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Este propósito hace referencia a la unidad de aprendizaje “Derecho Internacional Público” que se oferta en la licenciatura de Relaciones Económicas Internacionales, dentro del núcleo de formación sustantivo, con carácter obligatorio y un valor de 8 créditos.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2408" y="4221089"/>
            <a:ext cx="2232025"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0727283"/>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7126936" y="44624"/>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RELACIONES ECONÓMICAS INTERNACIONALES</a:t>
            </a:r>
            <a:r>
              <a:rPr lang="es-ES" dirty="0" smtClean="0"/>
              <a:t/>
            </a:r>
            <a:br>
              <a:rPr lang="es-ES" dirty="0" smtClean="0"/>
            </a:br>
            <a:endParaRPr lang="es-MX" dirty="0"/>
          </a:p>
        </p:txBody>
      </p:sp>
      <p:sp>
        <p:nvSpPr>
          <p:cNvPr id="3" name="2 Marcador de contenido"/>
          <p:cNvSpPr>
            <a:spLocks noGrp="1"/>
          </p:cNvSpPr>
          <p:nvPr>
            <p:ph idx="1"/>
          </p:nvPr>
        </p:nvSpPr>
        <p:spPr>
          <a:xfrm>
            <a:off x="1094702" y="1086108"/>
            <a:ext cx="8933257" cy="1695730"/>
          </a:xfrm>
          <a:solidFill>
            <a:schemeClr val="accent3"/>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0" indent="0" algn="just">
              <a:buNone/>
            </a:pPr>
            <a:r>
              <a:rPr lang="es-ES" sz="2400" b="1" cap="all" dirty="0">
                <a:ln w="9000" cmpd="sng">
                  <a:solidFill>
                    <a:schemeClr val="accent4">
                      <a:shade val="50000"/>
                      <a:satMod val="120000"/>
                    </a:schemeClr>
                  </a:solidFill>
                  <a:prstDash val="solid"/>
                </a:ln>
                <a:solidFill>
                  <a:schemeClr val="tx1">
                    <a:lumMod val="65000"/>
                    <a:lumOff val="35000"/>
                  </a:schemeClr>
                </a:solidFill>
                <a:effectLst>
                  <a:reflection blurRad="12700" stA="28000" endPos="45000" dist="1000" dir="5400000" sy="-100000" algn="bl" rotWithShape="0"/>
                </a:effectLst>
              </a:rPr>
              <a:t>PROPÓSITO</a:t>
            </a:r>
          </a:p>
          <a:p>
            <a:pPr marL="0" indent="0" algn="just">
              <a:buNone/>
            </a:pPr>
            <a:r>
              <a:rPr lang="es-MX" dirty="0"/>
              <a:t>Interpretar las fuentes del derecho internacional público, con fundamento en el Estatuto de la Corte Internacional de Justicia, como formas de manifestación del derecho internacional, para comprender sus alcances y aplicación. 	</a:t>
            </a:r>
          </a:p>
          <a:p>
            <a:pPr marL="0" indent="0" algn="just">
              <a:buNone/>
            </a:pPr>
            <a:endParaRPr lang="es-MX" dirty="0"/>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6</a:t>
            </a:fld>
            <a:endParaRPr lang="es-ES" dirty="0"/>
          </a:p>
        </p:txBody>
      </p:sp>
      <p:sp>
        <p:nvSpPr>
          <p:cNvPr id="6" name="5 Rectángulo"/>
          <p:cNvSpPr/>
          <p:nvPr/>
        </p:nvSpPr>
        <p:spPr>
          <a:xfrm>
            <a:off x="2423592" y="4375064"/>
            <a:ext cx="8690876" cy="2276872"/>
          </a:xfrm>
          <a:prstGeom prst="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s-MX" sz="2000" b="1" dirty="0">
                <a:solidFill>
                  <a:schemeClr val="bg1"/>
                </a:solidFill>
              </a:rPr>
              <a:t>Estructura metodológica:</a:t>
            </a:r>
            <a:r>
              <a:rPr lang="es-MX" sz="2000" dirty="0">
                <a:solidFill>
                  <a:schemeClr val="bg1"/>
                </a:solidFill>
              </a:rPr>
              <a:t> este material </a:t>
            </a:r>
            <a:r>
              <a:rPr lang="es-ES" sz="2000" dirty="0">
                <a:solidFill>
                  <a:schemeClr val="bg1"/>
                </a:solidFill>
              </a:rPr>
              <a:t>cuenta con un sistema de almacenaje con dimensiones y materiales adecuados: </a:t>
            </a:r>
            <a:r>
              <a:rPr lang="es-ES" sz="2000" b="1" dirty="0">
                <a:solidFill>
                  <a:schemeClr val="bg1"/>
                </a:solidFill>
              </a:rPr>
              <a:t>Microsoft PowerPoint </a:t>
            </a:r>
            <a:r>
              <a:rPr lang="es-ES" sz="2000" b="1" dirty="0" smtClean="0">
                <a:solidFill>
                  <a:schemeClr val="bg1"/>
                </a:solidFill>
              </a:rPr>
              <a:t>2013. </a:t>
            </a:r>
            <a:r>
              <a:rPr lang="es-ES" sz="2000" dirty="0">
                <a:solidFill>
                  <a:schemeClr val="bg1"/>
                </a:solidFill>
              </a:rPr>
              <a:t>Está</a:t>
            </a:r>
            <a:r>
              <a:rPr lang="es-MX" sz="2000" dirty="0">
                <a:solidFill>
                  <a:schemeClr val="bg1"/>
                </a:solidFill>
              </a:rPr>
              <a:t> diseñado en forma clara y sencilla, y presenta lo más sobresaliente respecto a </a:t>
            </a:r>
            <a:r>
              <a:rPr lang="es-MX" sz="2000" dirty="0" smtClean="0">
                <a:solidFill>
                  <a:schemeClr val="bg1"/>
                </a:solidFill>
              </a:rPr>
              <a:t>los Tratados Internacionales como Fuentes </a:t>
            </a:r>
            <a:r>
              <a:rPr lang="es-MX" sz="2000" dirty="0">
                <a:solidFill>
                  <a:schemeClr val="bg1"/>
                </a:solidFill>
              </a:rPr>
              <a:t>A</a:t>
            </a:r>
            <a:r>
              <a:rPr lang="es-MX" sz="2000" dirty="0" smtClean="0">
                <a:solidFill>
                  <a:schemeClr val="bg1"/>
                </a:solidFill>
              </a:rPr>
              <a:t>utónomas del Derecho Internacional Público </a:t>
            </a:r>
            <a:r>
              <a:rPr lang="es-MX" sz="2000" dirty="0">
                <a:solidFill>
                  <a:schemeClr val="bg1"/>
                </a:solidFill>
              </a:rPr>
              <a:t>tema a desarrollar en el punto </a:t>
            </a:r>
            <a:r>
              <a:rPr lang="es-MX" sz="2000" b="1" u="sng" dirty="0" smtClean="0">
                <a:solidFill>
                  <a:schemeClr val="bg1"/>
                </a:solidFill>
              </a:rPr>
              <a:t>2.1. Tratados Internacionales.</a:t>
            </a:r>
            <a:endParaRPr lang="es-MX" sz="2000" b="1" u="sng" dirty="0">
              <a:solidFill>
                <a:schemeClr val="bg1"/>
              </a:solidFill>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1">
                <a:lumMod val="75000"/>
              </a:schemeClr>
            </a:solidFill>
            <a:miter lim="800000"/>
            <a:headEnd/>
            <a:tailEnd/>
          </a:ln>
        </p:spPr>
      </p:pic>
      <p:sp>
        <p:nvSpPr>
          <p:cNvPr id="9" name="8 Rectángulo"/>
          <p:cNvSpPr/>
          <p:nvPr/>
        </p:nvSpPr>
        <p:spPr>
          <a:xfrm>
            <a:off x="1781577" y="2878123"/>
            <a:ext cx="8628846" cy="1368151"/>
          </a:xfrm>
          <a:prstGeom prst="rect">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solidFill>
                  <a:schemeClr val="accent1">
                    <a:lumMod val="50000"/>
                  </a:schemeClr>
                </a:solidFill>
              </a:rPr>
              <a:t>Este es el propósito que refiere la </a:t>
            </a:r>
            <a:r>
              <a:rPr lang="es-ES" sz="2000" dirty="0" smtClean="0">
                <a:solidFill>
                  <a:schemeClr val="accent1">
                    <a:lumMod val="50000"/>
                  </a:schemeClr>
                </a:solidFill>
              </a:rPr>
              <a:t>Unidad </a:t>
            </a:r>
            <a:r>
              <a:rPr lang="es-ES" sz="2000" dirty="0">
                <a:solidFill>
                  <a:schemeClr val="accent1">
                    <a:lumMod val="50000"/>
                  </a:schemeClr>
                </a:solidFill>
              </a:rPr>
              <a:t>de </a:t>
            </a:r>
            <a:r>
              <a:rPr lang="es-ES" sz="2000" dirty="0" smtClean="0">
                <a:solidFill>
                  <a:schemeClr val="accent1">
                    <a:lumMod val="50000"/>
                  </a:schemeClr>
                </a:solidFill>
              </a:rPr>
              <a:t>Competencia 2</a:t>
            </a:r>
            <a:r>
              <a:rPr lang="es-MX" sz="2000" dirty="0" smtClean="0">
                <a:solidFill>
                  <a:schemeClr val="accent1">
                    <a:lumMod val="50000"/>
                  </a:schemeClr>
                </a:solidFill>
              </a:rPr>
              <a:t> “</a:t>
            </a:r>
            <a:r>
              <a:rPr lang="es-MX" sz="2000" b="1" dirty="0" smtClean="0">
                <a:solidFill>
                  <a:schemeClr val="accent1">
                    <a:lumMod val="50000"/>
                  </a:schemeClr>
                </a:solidFill>
              </a:rPr>
              <a:t>Fuentes del Derecho </a:t>
            </a:r>
            <a:r>
              <a:rPr lang="es-MX" sz="2000" b="1" dirty="0">
                <a:solidFill>
                  <a:schemeClr val="accent1">
                    <a:lumMod val="50000"/>
                  </a:schemeClr>
                </a:solidFill>
              </a:rPr>
              <a:t>Internacional Público</a:t>
            </a:r>
            <a:r>
              <a:rPr lang="es-MX" sz="2000" dirty="0">
                <a:solidFill>
                  <a:schemeClr val="accent1">
                    <a:lumMod val="50000"/>
                  </a:schemeClr>
                </a:solidFill>
              </a:rPr>
              <a:t>”</a:t>
            </a:r>
            <a:r>
              <a:rPr lang="es-MX" sz="2000" b="1" dirty="0">
                <a:solidFill>
                  <a:schemeClr val="accent1">
                    <a:lumMod val="50000"/>
                  </a:schemeClr>
                </a:solidFill>
              </a:rPr>
              <a:t>. </a:t>
            </a:r>
            <a:r>
              <a:rPr lang="es-MX" sz="2000" dirty="0">
                <a:solidFill>
                  <a:schemeClr val="accent1">
                    <a:lumMod val="50000"/>
                  </a:schemeClr>
                </a:solidFill>
              </a:rPr>
              <a:t> El tiempo destinado para desarrollar el presente tema en el aula es de 2 clases.</a:t>
            </a:r>
          </a:p>
        </p:txBody>
      </p:sp>
      <p:sp>
        <p:nvSpPr>
          <p:cNvPr id="5" name="4 CuadroTexto"/>
          <p:cNvSpPr txBox="1"/>
          <p:nvPr/>
        </p:nvSpPr>
        <p:spPr>
          <a:xfrm>
            <a:off x="2063552" y="283295"/>
            <a:ext cx="5090240" cy="707886"/>
          </a:xfrm>
          <a:prstGeom prst="rect">
            <a:avLst/>
          </a:prstGeom>
          <a:noFill/>
        </p:spPr>
        <p:txBody>
          <a:bodyPr wrap="none" rtlCol="0">
            <a:spAutoFit/>
          </a:bodyPr>
          <a:lstStyle/>
          <a:p>
            <a:r>
              <a:rPr lang="es-MX" sz="4000" dirty="0">
                <a:solidFill>
                  <a:schemeClr val="tx2">
                    <a:lumMod val="50000"/>
                  </a:schemeClr>
                </a:solidFill>
                <a:latin typeface="Arial Black" pitchFamily="34" charset="0"/>
                <a:cs typeface="Aharoni" pitchFamily="2" charset="-79"/>
              </a:rPr>
              <a:t>Guión Explicativo</a:t>
            </a:r>
          </a:p>
        </p:txBody>
      </p:sp>
    </p:spTree>
    <p:extLst>
      <p:ext uri="{BB962C8B-B14F-4D97-AF65-F5344CB8AC3E}">
        <p14:creationId xmlns:p14="http://schemas.microsoft.com/office/powerpoint/2010/main" val="34070677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1045497" y="375987"/>
            <a:ext cx="4775754" cy="720080"/>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solidFill>
                  <a:schemeClr val="bg1"/>
                </a:solidFill>
                <a:effectLst>
                  <a:outerShdw blurRad="38100" dist="38100" dir="2700000" algn="tl">
                    <a:srgbClr val="000000">
                      <a:alpha val="43137"/>
                    </a:srgbClr>
                  </a:outerShdw>
                </a:effectLst>
                <a:latin typeface="Arial" pitchFamily="34" charset="0"/>
                <a:cs typeface="Arial" pitchFamily="34" charset="0"/>
              </a:rPr>
              <a:t>Planeación Didáctica</a:t>
            </a:r>
            <a:endParaRPr lang="es-MX" sz="28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p:cNvPicPr>
            <a:picLocks noChangeAspect="1" noChangeArrowheads="1"/>
          </p:cNvPicPr>
          <p:nvPr/>
        </p:nvPicPr>
        <p:blipFill>
          <a:blip r:embed="rId2"/>
          <a:srcRect/>
          <a:stretch>
            <a:fillRect/>
          </a:stretch>
        </p:blipFill>
        <p:spPr bwMode="auto">
          <a:xfrm>
            <a:off x="9984433" y="197044"/>
            <a:ext cx="652308" cy="720080"/>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7</a:t>
            </a:fld>
            <a:endParaRPr lang="es-MX" dirty="0">
              <a:solidFill>
                <a:schemeClr val="bg1"/>
              </a:solidFill>
            </a:endParaRPr>
          </a:p>
        </p:txBody>
      </p:sp>
      <p:graphicFrame>
        <p:nvGraphicFramePr>
          <p:cNvPr id="6" name="5 Tabla"/>
          <p:cNvGraphicFramePr>
            <a:graphicFrameLocks noGrp="1"/>
          </p:cNvGraphicFramePr>
          <p:nvPr>
            <p:extLst>
              <p:ext uri="{D42A27DB-BD31-4B8C-83A1-F6EECF244321}">
                <p14:modId xmlns:p14="http://schemas.microsoft.com/office/powerpoint/2010/main" val="3581802035"/>
              </p:ext>
            </p:extLst>
          </p:nvPr>
        </p:nvGraphicFramePr>
        <p:xfrm>
          <a:off x="1045498" y="1081969"/>
          <a:ext cx="9334874" cy="5563530"/>
        </p:xfrm>
        <a:graphic>
          <a:graphicData uri="http://schemas.openxmlformats.org/drawingml/2006/table">
            <a:tbl>
              <a:tblPr>
                <a:tableStyleId>{8A107856-5554-42FB-B03E-39F5DBC370BA}</a:tableStyleId>
              </a:tblPr>
              <a:tblGrid>
                <a:gridCol w="2826000"/>
                <a:gridCol w="1841436"/>
                <a:gridCol w="536742"/>
                <a:gridCol w="1852589"/>
                <a:gridCol w="2278107"/>
              </a:tblGrid>
              <a:tr h="709842">
                <a:tc>
                  <a:txBody>
                    <a:bodyPr/>
                    <a:lstStyle/>
                    <a:p>
                      <a:pPr algn="ctr"/>
                      <a:r>
                        <a:rPr lang="es-MX" b="1" dirty="0" smtClean="0"/>
                        <a:t>Estrategias Didácticas</a:t>
                      </a:r>
                      <a:endParaRPr lang="es-MX" b="1" dirty="0"/>
                    </a:p>
                  </a:txBody>
                  <a:tcPr>
                    <a:solidFill>
                      <a:schemeClr val="accent1">
                        <a:lumMod val="60000"/>
                        <a:lumOff val="40000"/>
                      </a:schemeClr>
                    </a:solidFill>
                  </a:tcPr>
                </a:tc>
                <a:tc gridSpan="3">
                  <a:txBody>
                    <a:bodyPr/>
                    <a:lstStyle/>
                    <a:p>
                      <a:pPr algn="ctr"/>
                      <a:r>
                        <a:rPr lang="es-MX" b="1" dirty="0" smtClean="0"/>
                        <a:t>Recursos Requeridos</a:t>
                      </a:r>
                      <a:endParaRPr lang="es-MX" b="1" dirty="0"/>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c>
                  <a:txBody>
                    <a:bodyPr/>
                    <a:lstStyle/>
                    <a:p>
                      <a:pPr algn="ctr"/>
                      <a:r>
                        <a:rPr lang="es-MX" b="1" dirty="0" smtClean="0"/>
                        <a:t>Tiempo Destinado</a:t>
                      </a:r>
                      <a:endParaRPr lang="es-MX" b="1" dirty="0"/>
                    </a:p>
                  </a:txBody>
                  <a:tcPr>
                    <a:solidFill>
                      <a:schemeClr val="accent1">
                        <a:lumMod val="60000"/>
                        <a:lumOff val="40000"/>
                      </a:schemeClr>
                    </a:solidFill>
                  </a:tcPr>
                </a:tc>
              </a:tr>
              <a:tr h="377849">
                <a:tc rowSpan="2">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smtClean="0"/>
                        <a:t>Exposición del docente</a:t>
                      </a:r>
                    </a:p>
                    <a:p>
                      <a:pPr marL="285750" indent="-285750" algn="l">
                        <a:buFont typeface="Arial" pitchFamily="34" charset="0"/>
                        <a:buChar char="•"/>
                      </a:pPr>
                      <a:r>
                        <a:rPr lang="es-MX" sz="1600" dirty="0" smtClean="0"/>
                        <a:t>Investigación</a:t>
                      </a:r>
                      <a:r>
                        <a:rPr lang="es-MX" sz="1600" baseline="0" dirty="0" smtClean="0"/>
                        <a:t> de los principales tratados internacionales que ha firmado México en los últimos 10 años.</a:t>
                      </a:r>
                    </a:p>
                    <a:p>
                      <a:pPr marL="285750" indent="-285750" algn="l">
                        <a:buFont typeface="Arial" pitchFamily="34" charset="0"/>
                        <a:buChar char="•"/>
                      </a:pPr>
                      <a:r>
                        <a:rPr lang="es-MX" sz="1600" baseline="0" dirty="0" smtClean="0"/>
                        <a:t>Discusión en el grupo.</a:t>
                      </a:r>
                    </a:p>
                    <a:p>
                      <a:pPr marL="285750" indent="-285750" algn="l">
                        <a:buFont typeface="Arial" pitchFamily="34" charset="0"/>
                        <a:buChar char="•"/>
                      </a:pPr>
                      <a:r>
                        <a:rPr lang="es-MX" sz="1600" baseline="0" dirty="0" smtClean="0"/>
                        <a:t>Elaboración de un mapa conceptual del tema.</a:t>
                      </a:r>
                    </a:p>
                    <a:p>
                      <a:pPr marL="285750" indent="-285750" algn="just">
                        <a:buFont typeface="Arial" pitchFamily="34" charset="0"/>
                        <a:buChar char="•"/>
                      </a:pPr>
                      <a:endParaRPr lang="es-MX" sz="1600" dirty="0"/>
                    </a:p>
                  </a:txBody>
                  <a:tcPr>
                    <a:solidFill>
                      <a:schemeClr val="accent1">
                        <a:lumMod val="60000"/>
                        <a:lumOff val="40000"/>
                      </a:schemeClr>
                    </a:solidFill>
                  </a:tcPr>
                </a:tc>
                <a:tc gridSpan="2">
                  <a:txBody>
                    <a:bodyPr/>
                    <a:lstStyle/>
                    <a:p>
                      <a:pPr algn="ctr"/>
                      <a:r>
                        <a:rPr lang="es-MX" sz="1600" b="1" dirty="0" smtClean="0"/>
                        <a:t>Pedagógicos </a:t>
                      </a:r>
                      <a:endParaRPr lang="es-MX" sz="1600" b="1" dirty="0"/>
                    </a:p>
                  </a:txBody>
                  <a:tcPr>
                    <a:solidFill>
                      <a:schemeClr val="accent1">
                        <a:lumMod val="60000"/>
                        <a:lumOff val="40000"/>
                      </a:schemeClr>
                    </a:solidFill>
                  </a:tcPr>
                </a:tc>
                <a:tc hMerge="1">
                  <a:txBody>
                    <a:bodyPr/>
                    <a:lstStyle/>
                    <a:p>
                      <a:endParaRPr lang="es-MX"/>
                    </a:p>
                  </a:txBody>
                  <a:tcPr/>
                </a:tc>
                <a:tc>
                  <a:txBody>
                    <a:bodyPr/>
                    <a:lstStyle/>
                    <a:p>
                      <a:pPr algn="ctr"/>
                      <a:r>
                        <a:rPr lang="es-MX" sz="1600" b="1" dirty="0" smtClean="0"/>
                        <a:t>Administrativos </a:t>
                      </a:r>
                      <a:endParaRPr lang="es-MX" sz="1600" b="1" dirty="0"/>
                    </a:p>
                  </a:txBody>
                  <a:tcPr>
                    <a:solidFill>
                      <a:schemeClr val="accent1">
                        <a:lumMod val="60000"/>
                        <a:lumOff val="40000"/>
                      </a:schemeClr>
                    </a:solidFill>
                  </a:tcPr>
                </a:tc>
                <a:tc rowSpan="2">
                  <a:txBody>
                    <a:bodyPr/>
                    <a:lstStyle/>
                    <a:p>
                      <a:pPr algn="ctr"/>
                      <a:r>
                        <a:rPr lang="es-MX" sz="1600" baseline="0" dirty="0" smtClean="0"/>
                        <a:t>2 Clases (4 horas)</a:t>
                      </a:r>
                      <a:endParaRPr lang="es-MX" sz="1600" dirty="0"/>
                    </a:p>
                  </a:txBody>
                  <a:tcPr>
                    <a:solidFill>
                      <a:schemeClr val="accent1">
                        <a:lumMod val="60000"/>
                        <a:lumOff val="40000"/>
                      </a:schemeClr>
                    </a:solidFill>
                  </a:tcPr>
                </a:tc>
              </a:tr>
              <a:tr h="2427717">
                <a:tc vMerge="1">
                  <a:txBody>
                    <a:bodyPr/>
                    <a:lstStyle/>
                    <a:p>
                      <a:endParaRPr lang="es-MX"/>
                    </a:p>
                  </a:txBody>
                  <a:tcPr/>
                </a:tc>
                <a:tc gridSpan="2">
                  <a:txBody>
                    <a:bodyPr/>
                    <a:lstStyle/>
                    <a:p>
                      <a:pPr marL="90488" indent="-90488" algn="l">
                        <a:buFont typeface="Arial" pitchFamily="34" charset="0"/>
                        <a:buChar char="•"/>
                      </a:pPr>
                      <a:r>
                        <a:rPr lang="es-MX" sz="1400" dirty="0" smtClean="0"/>
                        <a:t>Estatuto de la Corte Internacional de Justicia</a:t>
                      </a:r>
                    </a:p>
                    <a:p>
                      <a:pPr marL="90488" indent="-90488" algn="l">
                        <a:buFont typeface="Arial" pitchFamily="34" charset="0"/>
                        <a:buChar char="•"/>
                      </a:pPr>
                      <a:r>
                        <a:rPr lang="es-MX" sz="1400" dirty="0" smtClean="0"/>
                        <a:t>Libros de texto </a:t>
                      </a:r>
                    </a:p>
                    <a:p>
                      <a:pPr marL="90488" indent="-90488" algn="l">
                        <a:buFont typeface="Arial" pitchFamily="34" charset="0"/>
                        <a:buChar char="•"/>
                      </a:pPr>
                      <a:r>
                        <a:rPr lang="es-MX" sz="1400" dirty="0" smtClean="0"/>
                        <a:t>Constitución Política de los Estados Unidos Mexicanos.</a:t>
                      </a:r>
                    </a:p>
                    <a:p>
                      <a:pPr marL="0" indent="0" algn="l">
                        <a:buFont typeface="Arial" pitchFamily="34" charset="0"/>
                        <a:buNone/>
                      </a:pPr>
                      <a:endParaRPr lang="es-MX" sz="1400" dirty="0" smtClean="0"/>
                    </a:p>
                  </a:txBody>
                  <a:tcPr>
                    <a:solidFill>
                      <a:schemeClr val="accent1">
                        <a:lumMod val="60000"/>
                        <a:lumOff val="4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p>
                    <a:p>
                      <a:pPr marL="285750" indent="-285750" algn="l">
                        <a:buFont typeface="Arial" pitchFamily="34" charset="0"/>
                        <a:buChar char="•"/>
                      </a:pPr>
                      <a:r>
                        <a:rPr lang="es-MX" sz="1400" baseline="0" dirty="0" smtClean="0"/>
                        <a:t>Libros para consulta.</a:t>
                      </a:r>
                      <a:endParaRPr lang="es-MX" sz="1400" dirty="0"/>
                    </a:p>
                  </a:txBody>
                  <a:tcPr>
                    <a:solidFill>
                      <a:schemeClr val="accent1">
                        <a:lumMod val="60000"/>
                        <a:lumOff val="40000"/>
                      </a:schemeClr>
                    </a:solidFill>
                  </a:tcPr>
                </a:tc>
                <a:tc vMerge="1">
                  <a:txBody>
                    <a:bodyPr/>
                    <a:lstStyle/>
                    <a:p>
                      <a:endParaRPr lang="es-MX"/>
                    </a:p>
                  </a:txBody>
                  <a:tcPr/>
                </a:tc>
              </a:tr>
              <a:tr h="493642">
                <a:tc gridSpan="2">
                  <a:txBody>
                    <a:bodyPr/>
                    <a:lstStyle/>
                    <a:p>
                      <a:pPr algn="ctr"/>
                      <a:r>
                        <a:rPr lang="es-MX" sz="1800" b="1" dirty="0" smtClean="0"/>
                        <a:t>Criterios de desempeño </a:t>
                      </a:r>
                      <a:r>
                        <a:rPr lang="es-MX" sz="1800" b="1" baseline="0" dirty="0" smtClean="0"/>
                        <a:t> </a:t>
                      </a:r>
                      <a:endParaRPr lang="es-MX" sz="1800" b="1" dirty="0"/>
                    </a:p>
                  </a:txBody>
                  <a:tcPr>
                    <a:solidFill>
                      <a:schemeClr val="accent1">
                        <a:lumMod val="60000"/>
                        <a:lumOff val="40000"/>
                      </a:schemeClr>
                    </a:solidFill>
                  </a:tcPr>
                </a:tc>
                <a:tc hMerge="1">
                  <a:txBody>
                    <a:bodyPr/>
                    <a:lstStyle/>
                    <a:p>
                      <a:endParaRPr lang="es-MX"/>
                    </a:p>
                  </a:txBody>
                  <a:tcPr/>
                </a:tc>
                <a:tc gridSpan="3">
                  <a:txBody>
                    <a:bodyPr/>
                    <a:lstStyle/>
                    <a:p>
                      <a:pPr algn="ctr"/>
                      <a:r>
                        <a:rPr lang="es-MX" sz="1800" b="1" dirty="0" smtClean="0"/>
                        <a:t>Evidencias -</a:t>
                      </a:r>
                      <a:r>
                        <a:rPr lang="es-MX" sz="1800" b="1" baseline="0" dirty="0" smtClean="0"/>
                        <a:t> Productos</a:t>
                      </a:r>
                      <a:endParaRPr lang="es-MX" sz="1800" b="1" dirty="0"/>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r>
              <a:tr h="1400506">
                <a:tc gridSpan="2">
                  <a:txBody>
                    <a:bodyPr/>
                    <a:lstStyle/>
                    <a:p>
                      <a:pPr marL="285750" indent="-285750">
                        <a:buFont typeface="Arial" pitchFamily="34" charset="0"/>
                        <a:buChar char="•"/>
                      </a:pPr>
                      <a:r>
                        <a:rPr lang="es-MX" sz="1600" baseline="0" dirty="0" smtClean="0"/>
                        <a:t>Investigar sobre el  tema.</a:t>
                      </a:r>
                    </a:p>
                    <a:p>
                      <a:pPr marL="285750" indent="-285750">
                        <a:buFont typeface="Arial" pitchFamily="34" charset="0"/>
                        <a:buChar char="•"/>
                      </a:pPr>
                      <a:r>
                        <a:rPr lang="es-MX" sz="1600" baseline="0" dirty="0" smtClean="0"/>
                        <a:t>Elaborar exposición por parte de los  alumnos.</a:t>
                      </a:r>
                    </a:p>
                    <a:p>
                      <a:pPr marL="285750" indent="-285750">
                        <a:buFont typeface="Arial" pitchFamily="34" charset="0"/>
                        <a:buChar char="•"/>
                      </a:pPr>
                      <a:r>
                        <a:rPr lang="es-MX" sz="1600" baseline="0" dirty="0" smtClean="0"/>
                        <a:t>Reflexionar  sobre la importancia de los Tratados Internacionales.  </a:t>
                      </a:r>
                      <a:endParaRPr lang="es-MX" sz="1600" dirty="0"/>
                    </a:p>
                  </a:txBody>
                  <a:tcPr>
                    <a:solidFill>
                      <a:schemeClr val="accent1">
                        <a:lumMod val="60000"/>
                        <a:lumOff val="40000"/>
                      </a:schemeClr>
                    </a:solidFill>
                  </a:tcPr>
                </a:tc>
                <a:tc hMerge="1">
                  <a:txBody>
                    <a:bodyPr/>
                    <a:lstStyle/>
                    <a:p>
                      <a:endParaRPr lang="es-MX"/>
                    </a:p>
                  </a:txBody>
                  <a:tcPr/>
                </a:tc>
                <a:tc gridSpan="3">
                  <a:txBody>
                    <a:bodyPr/>
                    <a:lstStyle/>
                    <a:p>
                      <a:r>
                        <a:rPr lang="es-MX" sz="1600" dirty="0" smtClean="0"/>
                        <a:t>•	Lista de participaciones</a:t>
                      </a:r>
                    </a:p>
                    <a:p>
                      <a:r>
                        <a:rPr lang="es-MX" sz="1600" dirty="0" smtClean="0"/>
                        <a:t>•	Lista de asistencia</a:t>
                      </a:r>
                    </a:p>
                    <a:p>
                      <a:r>
                        <a:rPr lang="es-MX" sz="1600" dirty="0" smtClean="0"/>
                        <a:t>•	Portafolio de evidencias</a:t>
                      </a:r>
                    </a:p>
                    <a:p>
                      <a:r>
                        <a:rPr lang="es-MX" sz="1600" dirty="0" smtClean="0"/>
                        <a:t>•	Tareas curriculares</a:t>
                      </a:r>
                    </a:p>
                    <a:p>
                      <a:r>
                        <a:rPr lang="es-MX" sz="1600" dirty="0" smtClean="0"/>
                        <a:t>•	Constancias de exposición</a:t>
                      </a:r>
                    </a:p>
                    <a:p>
                      <a:endParaRPr lang="es-MX" sz="1600" dirty="0"/>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r>
            </a:tbl>
          </a:graphicData>
        </a:graphic>
      </p:graphicFrame>
      <p:pic>
        <p:nvPicPr>
          <p:cNvPr id="2" name="Imagen 1"/>
          <p:cNvPicPr>
            <a:picLocks noChangeAspect="1"/>
          </p:cNvPicPr>
          <p:nvPr/>
        </p:nvPicPr>
        <p:blipFill>
          <a:blip r:embed="rId3"/>
          <a:stretch>
            <a:fillRect/>
          </a:stretch>
        </p:blipFill>
        <p:spPr>
          <a:xfrm>
            <a:off x="7042042" y="145958"/>
            <a:ext cx="2932430" cy="999831"/>
          </a:xfrm>
          <a:prstGeom prst="rect">
            <a:avLst/>
          </a:prstGeom>
        </p:spPr>
      </p:pic>
    </p:spTree>
    <p:extLst>
      <p:ext uri="{BB962C8B-B14F-4D97-AF65-F5344CB8AC3E}">
        <p14:creationId xmlns:p14="http://schemas.microsoft.com/office/powerpoint/2010/main" val="3209564540"/>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77285" y="2348880"/>
            <a:ext cx="7919115" cy="2088232"/>
          </a:xfrm>
          <a:ln/>
        </p:spPr>
        <p:style>
          <a:lnRef idx="1">
            <a:schemeClr val="accent2"/>
          </a:lnRef>
          <a:fillRef idx="3">
            <a:schemeClr val="accent2"/>
          </a:fillRef>
          <a:effectRef idx="2">
            <a:schemeClr val="accent2"/>
          </a:effectRef>
          <a:fontRef idx="minor">
            <a:schemeClr val="lt1"/>
          </a:fontRef>
        </p:style>
        <p:txBody>
          <a:bodyPr anchor="ctr">
            <a:normAutofit/>
          </a:bodyPr>
          <a:lstStyle/>
          <a:p>
            <a:pPr algn="ctr"/>
            <a:r>
              <a:rPr lang="es-MX" sz="5400" b="1" i="1" dirty="0" smtClean="0">
                <a:solidFill>
                  <a:schemeClr val="bg1">
                    <a:lumMod val="95000"/>
                  </a:schemeClr>
                </a:solidFill>
                <a:effectLst>
                  <a:outerShdw blurRad="38100" dist="38100" dir="2700000" algn="tl">
                    <a:srgbClr val="000000">
                      <a:alpha val="43137"/>
                    </a:srgbClr>
                  </a:outerShdw>
                </a:effectLst>
              </a:rPr>
              <a:t>Tratados Internacionales.</a:t>
            </a:r>
            <a:endParaRPr lang="es-MX" sz="4000" i="1" dirty="0">
              <a:solidFill>
                <a:schemeClr val="bg1">
                  <a:lumMod val="95000"/>
                </a:schemeClr>
              </a:solidFill>
              <a:effectLst>
                <a:outerShdw blurRad="38100" dist="38100" dir="2700000" algn="tl">
                  <a:srgbClr val="000000">
                    <a:alpha val="43137"/>
                  </a:srgbClr>
                </a:outerShdw>
              </a:effectLst>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8</a:t>
            </a:fld>
            <a:endParaRPr lang="es-MX"/>
          </a:p>
        </p:txBody>
      </p:sp>
    </p:spTree>
    <p:extLst>
      <p:ext uri="{BB962C8B-B14F-4D97-AF65-F5344CB8AC3E}">
        <p14:creationId xmlns:p14="http://schemas.microsoft.com/office/powerpoint/2010/main" val="42901665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803042" y="285750"/>
            <a:ext cx="8450621" cy="989258"/>
          </a:xfrm>
          <a:prstGeom prst="rect">
            <a:avLst/>
          </a:prstGeom>
          <a:solidFill>
            <a:schemeClr val="accent1">
              <a:lumMod val="40000"/>
              <a:lumOff val="6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dirty="0" smtClean="0"/>
              <a:t>OBJETIVO</a:t>
            </a:r>
          </a:p>
        </p:txBody>
      </p:sp>
      <p:sp>
        <p:nvSpPr>
          <p:cNvPr id="6147" name="Rectangle 3"/>
          <p:cNvSpPr>
            <a:spLocks noGrp="1" noChangeArrowheads="1"/>
          </p:cNvSpPr>
          <p:nvPr>
            <p:ph idx="1"/>
          </p:nvPr>
        </p:nvSpPr>
        <p:spPr bwMode="auto">
          <a:xfrm>
            <a:off x="1453165" y="1606537"/>
            <a:ext cx="9120389" cy="4438663"/>
          </a:xfrm>
          <a:prstGeom prst="rect">
            <a:avLst/>
          </a:prstGeom>
          <a:solidFill>
            <a:schemeClr val="accent3"/>
          </a:solidFill>
          <a:ln>
            <a:miter lim="800000"/>
            <a:headEnd/>
            <a:tailEnd/>
          </a:ln>
        </p:spPr>
        <p:txBody>
          <a:bodyPr vert="horz" wrap="square" lIns="91440" tIns="45720" rIns="91440" bIns="45720" numCol="1" rtlCol="0" anchor="t" anchorCtr="0" compatLnSpc="1">
            <a:prstTxWarp prst="textNoShape">
              <a:avLst/>
            </a:prstTxWarp>
            <a:normAutofit/>
          </a:bodyPr>
          <a:lstStyle/>
          <a:p>
            <a:pPr lvl="0" algn="just" eaLnBrk="1" hangingPunct="1">
              <a:lnSpc>
                <a:spcPct val="80000"/>
              </a:lnSpc>
              <a:buNone/>
            </a:pPr>
            <a:r>
              <a:rPr lang="es-ES" sz="3600" dirty="0"/>
              <a:t>   </a:t>
            </a:r>
            <a:endParaRPr lang="es-ES" sz="3600" dirty="0" smtClean="0"/>
          </a:p>
          <a:p>
            <a:pPr lvl="0" algn="just" eaLnBrk="1" hangingPunct="1">
              <a:lnSpc>
                <a:spcPct val="80000"/>
              </a:lnSpc>
              <a:buNone/>
            </a:pPr>
            <a:r>
              <a:rPr lang="es-ES" sz="3200" dirty="0" smtClean="0"/>
              <a:t>Analizar </a:t>
            </a:r>
            <a:r>
              <a:rPr lang="es-ES" sz="3200" dirty="0"/>
              <a:t>la figura del “tratado internacional” como fuente autónoma del derecho internacional público, a fin de entender las diferentes formas de manifestación del derecho en el plano internacional.</a:t>
            </a:r>
            <a:endParaRPr lang="es-MX" sz="3200" dirty="0"/>
          </a:p>
          <a:p>
            <a:pPr algn="just" eaLnBrk="1" hangingPunct="1">
              <a:lnSpc>
                <a:spcPct val="80000"/>
              </a:lnSpc>
              <a:buNone/>
            </a:pPr>
            <a:endParaRPr lang="es-MX" sz="3600" dirty="0"/>
          </a:p>
          <a:p>
            <a:pPr algn="just" eaLnBrk="1" hangingPunct="1">
              <a:lnSpc>
                <a:spcPct val="80000"/>
              </a:lnSpc>
              <a:buFontTx/>
              <a:buNone/>
            </a:pPr>
            <a:endParaRPr lang="es-ES" sz="2400" b="1" dirty="0"/>
          </a:p>
        </p:txBody>
      </p:sp>
      <p:pic>
        <p:nvPicPr>
          <p:cNvPr id="46082" name="Picture 2" descr="http://www.fucema.org.ar/old/fucema/legislacion/imagenes/B42641.gif"/>
          <p:cNvPicPr>
            <a:picLocks noChangeAspect="1" noChangeArrowheads="1"/>
          </p:cNvPicPr>
          <p:nvPr/>
        </p:nvPicPr>
        <p:blipFill>
          <a:blip r:embed="rId3"/>
          <a:srcRect/>
          <a:stretch>
            <a:fillRect/>
          </a:stretch>
        </p:blipFill>
        <p:spPr bwMode="auto">
          <a:xfrm>
            <a:off x="6823306" y="4016050"/>
            <a:ext cx="3515934" cy="2636950"/>
          </a:xfrm>
          <a:prstGeom prst="rect">
            <a:avLst/>
          </a:prstGeom>
          <a:noFill/>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9</a:t>
            </a:fld>
            <a:endParaRPr lang="es-MX"/>
          </a:p>
        </p:txBody>
      </p:sp>
    </p:spTree>
    <p:extLst>
      <p:ext uri="{BB962C8B-B14F-4D97-AF65-F5344CB8AC3E}">
        <p14:creationId xmlns:p14="http://schemas.microsoft.com/office/powerpoint/2010/main" val="284878910"/>
      </p:ext>
    </p:extLst>
  </p:cSld>
  <p:clrMapOvr>
    <a:masterClrMapping/>
  </p:clrMapOvr>
  <p:transition spd="slow">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TotalTime>
  <Words>1269</Words>
  <Application>Microsoft Office PowerPoint</Application>
  <PresentationFormat>Panorámica</PresentationFormat>
  <Paragraphs>326</Paragraphs>
  <Slides>47</Slides>
  <Notes>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47</vt:i4>
      </vt:variant>
    </vt:vector>
  </HeadingPairs>
  <TitlesOfParts>
    <vt:vector size="54" baseType="lpstr">
      <vt:lpstr>Aharoni</vt:lpstr>
      <vt:lpstr>Arial</vt:lpstr>
      <vt:lpstr>Arial Black</vt:lpstr>
      <vt:lpstr>Calibri</vt:lpstr>
      <vt:lpstr>Times New Roman</vt:lpstr>
      <vt:lpstr>Verdana</vt:lpstr>
      <vt:lpstr>Adyacencia</vt:lpstr>
      <vt:lpstr>Presentación de PowerPoint</vt:lpstr>
      <vt:lpstr>Presentación de PowerPoint</vt:lpstr>
      <vt:lpstr> FACULTAD DE ECONOMÍA RELACIONES ECONÓMICAS INTERNACIONALES </vt:lpstr>
      <vt:lpstr>GUIÓN EXPLICATIVO  Propósitos Estructura Metodológica Planeación Didáctica </vt:lpstr>
      <vt:lpstr> FACULTAD DE ECONOMÍA RELACIONES ECONÓMICAS INTERNACIONALES </vt:lpstr>
      <vt:lpstr> FACULTAD DE ECONOMÍA RELACIONES ECONÓMICAS INTERNACIONALES </vt:lpstr>
      <vt:lpstr>Presentación de PowerPoint</vt:lpstr>
      <vt:lpstr>Tratados Internacionales.</vt:lpstr>
      <vt:lpstr>OBJETIVO</vt:lpstr>
      <vt:lpstr>DEFINICIÓN</vt:lpstr>
      <vt:lpstr>De dicha disposición se deduce que se aplica únicamente a:</vt:lpstr>
      <vt:lpstr>Presentación de PowerPoint</vt:lpstr>
      <vt:lpstr>Proceso de celebración de los tratados.</vt:lpstr>
      <vt:lpstr>Proceso de celebración de los tratados.</vt:lpstr>
      <vt:lpstr>Presentación de PowerPoint</vt:lpstr>
      <vt:lpstr>Presentación de PowerPoint</vt:lpstr>
      <vt:lpstr>3. Autenticación del Texto</vt:lpstr>
      <vt:lpstr>4. Manifestación del Consentimiento</vt:lpstr>
      <vt:lpstr>Órganos estatales competentes para la celebración de los tratados</vt:lpstr>
      <vt:lpstr>Órganos estatales competentes para la celebración de los tratados</vt:lpstr>
      <vt:lpstr>Presentación de PowerPoint</vt:lpstr>
      <vt:lpstr>Entrada en vigor de los tratados.</vt:lpstr>
      <vt:lpstr>Entrada en vigor del tratado y su aplicación provisional. </vt:lpstr>
      <vt:lpstr>Presentación de PowerPoint</vt:lpstr>
      <vt:lpstr>Presentación de PowerPoint</vt:lpstr>
      <vt:lpstr>Observancia y aplicación de los tratados.</vt:lpstr>
      <vt:lpstr> Observancia y aplicación de los tratados. </vt:lpstr>
      <vt:lpstr>Presentación de PowerPoint</vt:lpstr>
      <vt:lpstr>Los tratados y los terceros estados</vt:lpstr>
      <vt:lpstr> Interpretación de los Tratados.</vt:lpstr>
      <vt:lpstr>Presentación de PowerPoint</vt:lpstr>
      <vt:lpstr>Modificación, nulidad y terminación de los tratados. </vt:lpstr>
      <vt:lpstr>Modificación de los Tratados</vt:lpstr>
      <vt:lpstr>Presentación de PowerPoint</vt:lpstr>
      <vt:lpstr>Presentación de PowerPoint</vt:lpstr>
      <vt:lpstr>Causales de Invalidación.</vt:lpstr>
      <vt:lpstr>Presentación de PowerPoint</vt:lpstr>
      <vt:lpstr>Presentación de PowerPoint</vt:lpstr>
      <vt:lpstr>Presentación de PowerPoint</vt:lpstr>
      <vt:lpstr>Los tratados internacionales en nuestro sistema jurídico.</vt:lpstr>
      <vt:lpstr>Presentación de PowerPoint</vt:lpstr>
      <vt:lpstr>Presentación de PowerPoint</vt:lpstr>
      <vt:lpstr>Fundamento Constitucional para legislar en materia de tratados.</vt:lpstr>
      <vt:lpstr>Presentación de PowerPoint</vt:lpstr>
      <vt:lpstr>CONCLUSIONES   </vt:lpstr>
      <vt:lpstr>REFERENCIAS</vt:lpstr>
      <vt:lpstr> FACULTAD DE ECONOMÍA RELACIONES ECONÓMICAS INTERNACIONALES </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Tratados Internacionales. Fuentes Autónomas del DIP</dc:title>
  <dc:creator>ANDREA GARAY PEREZ</dc:creator>
  <cp:lastModifiedBy>Gabriela Perez Vargas</cp:lastModifiedBy>
  <cp:revision>25</cp:revision>
  <dcterms:created xsi:type="dcterms:W3CDTF">2016-10-04T14:56:41Z</dcterms:created>
  <dcterms:modified xsi:type="dcterms:W3CDTF">2016-10-07T16:15:12Z</dcterms:modified>
</cp:coreProperties>
</file>