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62"/>
  </p:notesMasterIdLst>
  <p:sldIdLst>
    <p:sldId id="261" r:id="rId2"/>
    <p:sldId id="322" r:id="rId3"/>
    <p:sldId id="347" r:id="rId4"/>
    <p:sldId id="348" r:id="rId5"/>
    <p:sldId id="350" r:id="rId6"/>
    <p:sldId id="360" r:id="rId7"/>
    <p:sldId id="361" r:id="rId8"/>
    <p:sldId id="391" r:id="rId9"/>
    <p:sldId id="392" r:id="rId10"/>
    <p:sldId id="393" r:id="rId11"/>
    <p:sldId id="367" r:id="rId12"/>
    <p:sldId id="400" r:id="rId13"/>
    <p:sldId id="401" r:id="rId14"/>
    <p:sldId id="402" r:id="rId15"/>
    <p:sldId id="403" r:id="rId16"/>
    <p:sldId id="404" r:id="rId17"/>
    <p:sldId id="405" r:id="rId18"/>
    <p:sldId id="406" r:id="rId19"/>
    <p:sldId id="407" r:id="rId20"/>
    <p:sldId id="408" r:id="rId21"/>
    <p:sldId id="409" r:id="rId22"/>
    <p:sldId id="410" r:id="rId23"/>
    <p:sldId id="411" r:id="rId24"/>
    <p:sldId id="412" r:id="rId25"/>
    <p:sldId id="413" r:id="rId26"/>
    <p:sldId id="414" r:id="rId27"/>
    <p:sldId id="415" r:id="rId28"/>
    <p:sldId id="416" r:id="rId29"/>
    <p:sldId id="417" r:id="rId30"/>
    <p:sldId id="418" r:id="rId31"/>
    <p:sldId id="419" r:id="rId32"/>
    <p:sldId id="420" r:id="rId33"/>
    <p:sldId id="421" r:id="rId34"/>
    <p:sldId id="422" r:id="rId35"/>
    <p:sldId id="423" r:id="rId36"/>
    <p:sldId id="424" r:id="rId37"/>
    <p:sldId id="425" r:id="rId38"/>
    <p:sldId id="426" r:id="rId39"/>
    <p:sldId id="427" r:id="rId40"/>
    <p:sldId id="428" r:id="rId41"/>
    <p:sldId id="429" r:id="rId42"/>
    <p:sldId id="430" r:id="rId43"/>
    <p:sldId id="431" r:id="rId44"/>
    <p:sldId id="432" r:id="rId45"/>
    <p:sldId id="433" r:id="rId46"/>
    <p:sldId id="434" r:id="rId47"/>
    <p:sldId id="435" r:id="rId48"/>
    <p:sldId id="436" r:id="rId49"/>
    <p:sldId id="437" r:id="rId50"/>
    <p:sldId id="438" r:id="rId51"/>
    <p:sldId id="439" r:id="rId52"/>
    <p:sldId id="440" r:id="rId53"/>
    <p:sldId id="441" r:id="rId54"/>
    <p:sldId id="442" r:id="rId55"/>
    <p:sldId id="443" r:id="rId56"/>
    <p:sldId id="444" r:id="rId57"/>
    <p:sldId id="445" r:id="rId58"/>
    <p:sldId id="446" r:id="rId59"/>
    <p:sldId id="447" r:id="rId60"/>
    <p:sldId id="395" r:id="rId61"/>
  </p:sldIdLst>
  <p:sldSz cx="9144000" cy="6858000" type="screen4x3"/>
  <p:notesSz cx="7077075" cy="93630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87" autoAdjust="0"/>
  </p:normalViewPr>
  <p:slideViewPr>
    <p:cSldViewPr>
      <p:cViewPr varScale="1">
        <p:scale>
          <a:sx n="92" d="100"/>
          <a:sy n="92" d="100"/>
        </p:scale>
        <p:origin x="134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66732" cy="46815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08706" y="0"/>
            <a:ext cx="3066732" cy="468154"/>
          </a:xfrm>
          <a:prstGeom prst="rect">
            <a:avLst/>
          </a:prstGeom>
        </p:spPr>
        <p:txBody>
          <a:bodyPr vert="horz" lIns="91440" tIns="45720" rIns="91440" bIns="45720" rtlCol="0"/>
          <a:lstStyle>
            <a:lvl1pPr algn="r">
              <a:defRPr sz="1200"/>
            </a:lvl1pPr>
          </a:lstStyle>
          <a:p>
            <a:fld id="{5B0BAC5B-6266-4883-9550-6038AE09FE8A}" type="datetimeFigureOut">
              <a:rPr lang="es-MX" smtClean="0"/>
              <a:t>11/10/2016</a:t>
            </a:fld>
            <a:endParaRPr lang="es-MX"/>
          </a:p>
        </p:txBody>
      </p:sp>
      <p:sp>
        <p:nvSpPr>
          <p:cNvPr id="4" name="3 Marcador de imagen de diapositiva"/>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7708" y="4447461"/>
            <a:ext cx="5661660" cy="4213384"/>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1" y="8893297"/>
            <a:ext cx="3066732" cy="46815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6" y="8893297"/>
            <a:ext cx="3066732" cy="468154"/>
          </a:xfrm>
          <a:prstGeom prst="rect">
            <a:avLst/>
          </a:prstGeom>
        </p:spPr>
        <p:txBody>
          <a:bodyPr vert="horz" lIns="91440" tIns="45720" rIns="91440" bIns="45720" rtlCol="0" anchor="b"/>
          <a:lstStyle>
            <a:lvl1pPr algn="r">
              <a:defRPr sz="1200"/>
            </a:lvl1pPr>
          </a:lstStyle>
          <a:p>
            <a:fld id="{32AD1524-5317-4231-881F-677B761A8575}" type="slidenum">
              <a:rPr lang="es-MX" smtClean="0"/>
              <a:t>‹Nº›</a:t>
            </a:fld>
            <a:endParaRPr lang="es-MX"/>
          </a:p>
        </p:txBody>
      </p:sp>
    </p:spTree>
    <p:extLst>
      <p:ext uri="{BB962C8B-B14F-4D97-AF65-F5344CB8AC3E}">
        <p14:creationId xmlns:p14="http://schemas.microsoft.com/office/powerpoint/2010/main" val="407924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896991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033941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68952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084052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841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315969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62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52297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54151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335789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20671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lum/>
          </a:blip>
          <a:srcRect/>
          <a:stretch>
            <a:fillRect t="-14000" b="-14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C32FA-8FC3-440C-BB0B-8C9D6FA18CB5}" type="datetimeFigureOut">
              <a:rPr lang="es-MX" smtClean="0"/>
              <a:t>11/10/2016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6E1BF-286A-41CA-B827-C642503F6F24}" type="slidenum">
              <a:rPr lang="es-MX" smtClean="0"/>
              <a:t>‹Nº›</a:t>
            </a:fld>
            <a:endParaRPr lang="es-MX"/>
          </a:p>
        </p:txBody>
      </p:sp>
    </p:spTree>
    <p:extLst>
      <p:ext uri="{BB962C8B-B14F-4D97-AF65-F5344CB8AC3E}">
        <p14:creationId xmlns:p14="http://schemas.microsoft.com/office/powerpoint/2010/main" val="1044238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4.gif"/><Relationship Id="rId5" Type="http://schemas.openxmlformats.org/officeDocument/2006/relationships/image" Target="../media/image32.png"/><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4.gif"/><Relationship Id="rId5" Type="http://schemas.openxmlformats.org/officeDocument/2006/relationships/image" Target="../media/image32.png"/><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5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5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65626"/>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ctrTitle"/>
          </p:nvPr>
        </p:nvSpPr>
        <p:spPr>
          <a:xfrm>
            <a:off x="294459" y="3242641"/>
            <a:ext cx="8496944" cy="1470025"/>
          </a:xfrm>
        </p:spPr>
        <p:txBody>
          <a:bodyPr>
            <a:noAutofit/>
          </a:bodyPr>
          <a:lstStyle/>
          <a:p>
            <a:pPr lvl="0"/>
            <a:r>
              <a:rPr lang="es-ES" sz="3200" b="1" dirty="0">
                <a:solidFill>
                  <a:schemeClr val="bg2">
                    <a:lumMod val="50000"/>
                  </a:schemeClr>
                </a:solidFill>
              </a:rPr>
              <a:t/>
            </a:r>
            <a:br>
              <a:rPr lang="es-ES" sz="3200" b="1" dirty="0">
                <a:solidFill>
                  <a:schemeClr val="bg2">
                    <a:lumMod val="50000"/>
                  </a:schemeClr>
                </a:solidFill>
              </a:rPr>
            </a:br>
            <a:r>
              <a:rPr lang="es-ES" sz="2800" b="1" dirty="0">
                <a:solidFill>
                  <a:schemeClr val="bg2">
                    <a:lumMod val="50000"/>
                  </a:schemeClr>
                </a:solidFill>
              </a:rPr>
              <a:t>Unidad de Aprendizaje </a:t>
            </a:r>
            <a:br>
              <a:rPr lang="es-ES" sz="2800" b="1" dirty="0">
                <a:solidFill>
                  <a:schemeClr val="bg2">
                    <a:lumMod val="50000"/>
                  </a:schemeClr>
                </a:solidFill>
              </a:rPr>
            </a:br>
            <a:r>
              <a:rPr lang="es-ES" sz="2800" b="1" dirty="0">
                <a:solidFill>
                  <a:schemeClr val="bg2">
                    <a:lumMod val="50000"/>
                  </a:schemeClr>
                </a:solidFill>
              </a:rPr>
              <a:t>Circuitos Eléctricos</a:t>
            </a:r>
            <a:br>
              <a:rPr lang="es-ES" sz="2800" b="1" dirty="0">
                <a:solidFill>
                  <a:schemeClr val="bg2">
                    <a:lumMod val="50000"/>
                  </a:schemeClr>
                </a:solidFill>
              </a:rPr>
            </a:br>
            <a:r>
              <a:rPr lang="es-ES" sz="2800" b="1" dirty="0">
                <a:solidFill>
                  <a:schemeClr val="bg2">
                    <a:lumMod val="50000"/>
                  </a:schemeClr>
                </a:solidFill>
              </a:rPr>
              <a:t>Tema: </a:t>
            </a:r>
            <a:br>
              <a:rPr lang="es-ES" sz="2800" b="1" dirty="0">
                <a:solidFill>
                  <a:schemeClr val="bg2">
                    <a:lumMod val="50000"/>
                  </a:schemeClr>
                </a:solidFill>
              </a:rPr>
            </a:br>
            <a:r>
              <a:rPr lang="es-ES" sz="2000" b="1" dirty="0">
                <a:solidFill>
                  <a:schemeClr val="bg2">
                    <a:lumMod val="50000"/>
                  </a:schemeClr>
                </a:solidFill>
              </a:rPr>
              <a:t>Fundamentos de circuitos eléctricos de CD</a:t>
            </a:r>
            <a:endParaRPr lang="es-MX" sz="2400" b="1" dirty="0">
              <a:solidFill>
                <a:schemeClr val="bg2">
                  <a:lumMod val="50000"/>
                </a:schemeClr>
              </a:solidFill>
            </a:endParaRPr>
          </a:p>
        </p:txBody>
      </p:sp>
      <p:sp>
        <p:nvSpPr>
          <p:cNvPr id="6" name="4 Subtítulo"/>
          <p:cNvSpPr>
            <a:spLocks noGrp="1"/>
          </p:cNvSpPr>
          <p:nvPr>
            <p:ph type="subTitle" idx="1"/>
          </p:nvPr>
        </p:nvSpPr>
        <p:spPr>
          <a:xfrm>
            <a:off x="1371600" y="5112824"/>
            <a:ext cx="6400800" cy="1752600"/>
          </a:xfrm>
        </p:spPr>
        <p:txBody>
          <a:bodyPr anchor="ctr">
            <a:noAutofit/>
          </a:bodyPr>
          <a:lstStyle/>
          <a:p>
            <a:pPr>
              <a:lnSpc>
                <a:spcPct val="110000"/>
              </a:lnSpc>
            </a:pPr>
            <a:r>
              <a:rPr lang="es-MX" sz="1400" b="1" dirty="0">
                <a:solidFill>
                  <a:schemeClr val="bg2">
                    <a:lumMod val="50000"/>
                  </a:schemeClr>
                </a:solidFill>
                <a:latin typeface="Times New Roman" pitchFamily="18" charset="0"/>
                <a:cs typeface="Times New Roman" pitchFamily="18" charset="0"/>
              </a:rPr>
              <a:t>Dr. Ricardo Rico Molina</a:t>
            </a:r>
          </a:p>
          <a:p>
            <a:pPr>
              <a:lnSpc>
                <a:spcPct val="110000"/>
              </a:lnSpc>
            </a:pPr>
            <a:r>
              <a:rPr lang="es-MX" sz="1400" b="1" dirty="0">
                <a:solidFill>
                  <a:schemeClr val="bg2">
                    <a:lumMod val="50000"/>
                  </a:schemeClr>
                </a:solidFill>
                <a:latin typeface="Times New Roman" pitchFamily="18" charset="0"/>
                <a:cs typeface="Times New Roman" pitchFamily="18" charset="0"/>
              </a:rPr>
              <a:t>Ingeniería en Sistemas Inteligentes</a:t>
            </a:r>
          </a:p>
          <a:p>
            <a:pPr>
              <a:lnSpc>
                <a:spcPct val="110000"/>
              </a:lnSpc>
            </a:pPr>
            <a:r>
              <a:rPr lang="es-MX" sz="1400" b="1" dirty="0">
                <a:solidFill>
                  <a:schemeClr val="bg2">
                    <a:lumMod val="50000"/>
                  </a:schemeClr>
                </a:solidFill>
                <a:latin typeface="Times New Roman" pitchFamily="18" charset="0"/>
                <a:cs typeface="Times New Roman" pitchFamily="18" charset="0"/>
              </a:rPr>
              <a:t>Universidad Autónoma del Estado de México </a:t>
            </a:r>
          </a:p>
          <a:p>
            <a:pPr>
              <a:lnSpc>
                <a:spcPct val="110000"/>
              </a:lnSpc>
            </a:pPr>
            <a:r>
              <a:rPr lang="es-MX" sz="1400" b="1" dirty="0">
                <a:solidFill>
                  <a:schemeClr val="bg2">
                    <a:lumMod val="50000"/>
                  </a:schemeClr>
                </a:solidFill>
                <a:latin typeface="Times New Roman" pitchFamily="18" charset="0"/>
                <a:cs typeface="Times New Roman" pitchFamily="18" charset="0"/>
              </a:rPr>
              <a:t>Unidad Académica Profesional Nezahualcóyotl </a:t>
            </a:r>
          </a:p>
          <a:p>
            <a:pPr>
              <a:lnSpc>
                <a:spcPct val="110000"/>
              </a:lnSpc>
            </a:pPr>
            <a:endParaRPr lang="es-ES" sz="1400" b="1" dirty="0">
              <a:solidFill>
                <a:schemeClr val="bg2">
                  <a:lumMod val="50000"/>
                </a:schemeClr>
              </a:solidFill>
              <a:latin typeface="Times New Roman" pitchFamily="18" charset="0"/>
              <a:cs typeface="Times New Roman" pitchFamily="18" charset="0"/>
            </a:endParaRPr>
          </a:p>
        </p:txBody>
      </p:sp>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409931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10</a:t>
            </a:fld>
            <a:endParaRPr lang="es-MX"/>
          </a:p>
        </p:txBody>
      </p:sp>
      <p:sp>
        <p:nvSpPr>
          <p:cNvPr id="3" name="2 Rectángulo"/>
          <p:cNvSpPr/>
          <p:nvPr/>
        </p:nvSpPr>
        <p:spPr>
          <a:xfrm>
            <a:off x="737574" y="980728"/>
            <a:ext cx="7668852" cy="584775"/>
          </a:xfrm>
          <a:prstGeom prst="rect">
            <a:avLst/>
          </a:prstGeom>
        </p:spPr>
        <p:txBody>
          <a:bodyPr wrap="square">
            <a:spAutoFit/>
          </a:bodyPr>
          <a:lstStyle/>
          <a:p>
            <a:pPr lvl="0" algn="ctr"/>
            <a:r>
              <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Evaluación y acreditación </a:t>
            </a:r>
          </a:p>
        </p:txBody>
      </p:sp>
      <p:sp>
        <p:nvSpPr>
          <p:cNvPr id="2" name="Rectángulo 1"/>
          <p:cNvSpPr/>
          <p:nvPr/>
        </p:nvSpPr>
        <p:spPr>
          <a:xfrm>
            <a:off x="580138" y="2073037"/>
            <a:ext cx="5864070" cy="4524315"/>
          </a:xfrm>
          <a:prstGeom prst="rect">
            <a:avLst/>
          </a:prstGeom>
        </p:spPr>
        <p:txBody>
          <a:bodyPr wrap="square">
            <a:spAutoFit/>
          </a:bodyPr>
          <a:lstStyle/>
          <a:p>
            <a:pPr algn="just">
              <a:spcAft>
                <a:spcPts val="0"/>
              </a:spcAft>
            </a:pPr>
            <a:r>
              <a:rPr lang="es-ES" sz="2400" b="1" dirty="0">
                <a:latin typeface="+mj-lt"/>
                <a:ea typeface="Times New Roman" panose="02020603050405020304" pitchFamily="18" charset="0"/>
                <a:cs typeface="Arial" panose="020B0604020202020204" pitchFamily="34" charset="0"/>
              </a:rPr>
              <a:t>Título de suficiencia</a:t>
            </a:r>
            <a:endParaRPr lang="es-MX" sz="2400" dirty="0">
              <a:latin typeface="+mj-lt"/>
              <a:ea typeface="Times New Roman" panose="02020603050405020304" pitchFamily="18" charset="0"/>
            </a:endParaRPr>
          </a:p>
          <a:p>
            <a:pPr algn="just">
              <a:spcAft>
                <a:spcPts val="0"/>
              </a:spcAft>
            </a:pPr>
            <a:r>
              <a:rPr lang="es-ES" sz="2400" dirty="0">
                <a:latin typeface="+mj-lt"/>
                <a:ea typeface="Times New Roman" panose="02020603050405020304" pitchFamily="18" charset="0"/>
                <a:cs typeface="Arial" panose="020B0604020202020204" pitchFamily="34" charset="0"/>
              </a:rPr>
              <a:t>	Examen escrito        100%</a:t>
            </a:r>
            <a:endParaRPr lang="es-MX" sz="2400" dirty="0">
              <a:latin typeface="+mj-lt"/>
              <a:ea typeface="Times New Roman" panose="02020603050405020304" pitchFamily="18" charset="0"/>
            </a:endParaRPr>
          </a:p>
          <a:p>
            <a:pPr algn="just">
              <a:spcAft>
                <a:spcPts val="0"/>
              </a:spcAft>
            </a:pPr>
            <a:r>
              <a:rPr lang="es-ES" sz="2400" dirty="0">
                <a:latin typeface="+mj-lt"/>
                <a:ea typeface="Times New Roman" panose="02020603050405020304" pitchFamily="18" charset="0"/>
                <a:cs typeface="Arial" panose="020B0604020202020204" pitchFamily="34" charset="0"/>
              </a:rPr>
              <a:t>	 </a:t>
            </a:r>
            <a:endParaRPr lang="es-MX" sz="2400" dirty="0">
              <a:latin typeface="+mj-lt"/>
              <a:ea typeface="Times New Roman" panose="02020603050405020304" pitchFamily="18" charset="0"/>
            </a:endParaRPr>
          </a:p>
          <a:p>
            <a:pPr algn="just">
              <a:spcAft>
                <a:spcPts val="0"/>
              </a:spcAft>
            </a:pPr>
            <a:r>
              <a:rPr lang="es-ES" sz="2400" b="1" dirty="0">
                <a:latin typeface="+mj-lt"/>
                <a:ea typeface="Times New Roman" panose="02020603050405020304" pitchFamily="18" charset="0"/>
                <a:cs typeface="Arial" panose="020B0604020202020204" pitchFamily="34" charset="0"/>
              </a:rPr>
              <a:t>Fecha y hora de aplicación</a:t>
            </a:r>
            <a:r>
              <a:rPr lang="es-ES" sz="2400" dirty="0">
                <a:latin typeface="+mj-lt"/>
                <a:ea typeface="Times New Roman" panose="02020603050405020304" pitchFamily="18" charset="0"/>
                <a:cs typeface="Arial" panose="020B0604020202020204" pitchFamily="34" charset="0"/>
              </a:rPr>
              <a:t>: </a:t>
            </a:r>
            <a:r>
              <a:rPr lang="es-MX" sz="2400" dirty="0">
                <a:latin typeface="+mj-lt"/>
                <a:ea typeface="Times New Roman" panose="02020603050405020304" pitchFamily="18" charset="0"/>
                <a:cs typeface="Arial" panose="020B0604020202020204" pitchFamily="34" charset="0"/>
              </a:rPr>
              <a:t>según calendario</a:t>
            </a:r>
            <a:endParaRPr lang="es-MX" sz="2400" dirty="0">
              <a:latin typeface="+mj-lt"/>
              <a:ea typeface="Times New Roman" panose="02020603050405020304" pitchFamily="18" charset="0"/>
            </a:endParaRPr>
          </a:p>
          <a:p>
            <a:pPr algn="just">
              <a:spcAft>
                <a:spcPts val="0"/>
              </a:spcAft>
            </a:pPr>
            <a:r>
              <a:rPr lang="es-ES" sz="2400" dirty="0">
                <a:latin typeface="+mj-lt"/>
                <a:ea typeface="Times New Roman" panose="02020603050405020304" pitchFamily="18" charset="0"/>
                <a:cs typeface="Arial" panose="020B0604020202020204" pitchFamily="34" charset="0"/>
              </a:rPr>
              <a:t>Tener mínimo de asistencia del 30% a las clases.</a:t>
            </a:r>
            <a:endParaRPr lang="es-MX" sz="2400" dirty="0">
              <a:latin typeface="+mj-lt"/>
              <a:ea typeface="Times New Roman" panose="02020603050405020304" pitchFamily="18" charset="0"/>
            </a:endParaRPr>
          </a:p>
          <a:p>
            <a:pPr algn="just">
              <a:spcAft>
                <a:spcPts val="0"/>
              </a:spcAft>
            </a:pPr>
            <a:r>
              <a:rPr lang="es-ES" sz="2400" dirty="0">
                <a:latin typeface="+mj-lt"/>
                <a:ea typeface="Times New Roman" panose="02020603050405020304" pitchFamily="18" charset="0"/>
                <a:cs typeface="Arial" panose="020B0604020202020204" pitchFamily="34" charset="0"/>
              </a:rPr>
              <a:t>No haber presentado extraordinario o haber reprobado ésta. </a:t>
            </a:r>
            <a:endParaRPr lang="es-MX" sz="2400" dirty="0">
              <a:latin typeface="+mj-lt"/>
              <a:ea typeface="Times New Roman" panose="02020603050405020304" pitchFamily="18" charset="0"/>
            </a:endParaRPr>
          </a:p>
          <a:p>
            <a:pPr algn="just">
              <a:spcAft>
                <a:spcPts val="0"/>
              </a:spcAft>
            </a:pPr>
            <a:r>
              <a:rPr lang="es-ES" sz="2400" dirty="0">
                <a:latin typeface="+mj-lt"/>
                <a:ea typeface="Times New Roman" panose="02020603050405020304" pitchFamily="18" charset="0"/>
                <a:cs typeface="Arial" panose="020B0604020202020204" pitchFamily="34" charset="0"/>
              </a:rPr>
              <a:t>Pagar los derechos correspondientes (Art. 111).</a:t>
            </a:r>
            <a:endParaRPr lang="es-MX" sz="2400" dirty="0">
              <a:latin typeface="+mj-lt"/>
              <a:ea typeface="Times New Roman" panose="02020603050405020304" pitchFamily="18" charset="0"/>
            </a:endParaRPr>
          </a:p>
          <a:p>
            <a:pPr algn="just">
              <a:spcAft>
                <a:spcPts val="0"/>
              </a:spcAft>
            </a:pPr>
            <a:r>
              <a:rPr lang="es-MX" sz="2400" b="1" dirty="0">
                <a:latin typeface="+mj-lt"/>
                <a:ea typeface="Times New Roman" panose="02020603050405020304" pitchFamily="18" charset="0"/>
                <a:cs typeface="Arial" panose="020B0604020202020204" pitchFamily="34" charset="0"/>
              </a:rPr>
              <a:t> </a:t>
            </a:r>
            <a:endParaRPr lang="es-MX" sz="2400" dirty="0">
              <a:latin typeface="+mj-lt"/>
              <a:ea typeface="Times New Roman" panose="02020603050405020304" pitchFamily="18" charset="0"/>
            </a:endParaRPr>
          </a:p>
          <a:p>
            <a:pPr algn="just">
              <a:spcAft>
                <a:spcPts val="0"/>
              </a:spcAft>
            </a:pPr>
            <a:endParaRPr lang="es-MX" sz="2400" dirty="0">
              <a:latin typeface="+mj-lt"/>
              <a:ea typeface="Times New Roman" panose="02020603050405020304" pitchFamily="18" charset="0"/>
            </a:endParaRPr>
          </a:p>
        </p:txBody>
      </p:sp>
      <p:pic>
        <p:nvPicPr>
          <p:cNvPr id="8"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10"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3042797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Introducción</a:t>
            </a:r>
          </a:p>
        </p:txBody>
      </p:sp>
      <p:sp>
        <p:nvSpPr>
          <p:cNvPr id="3" name="2 Marcador de contenido"/>
          <p:cNvSpPr>
            <a:spLocks noGrp="1"/>
          </p:cNvSpPr>
          <p:nvPr>
            <p:ph idx="1"/>
          </p:nvPr>
        </p:nvSpPr>
        <p:spPr>
          <a:xfrm>
            <a:off x="467544" y="1772816"/>
            <a:ext cx="8424936" cy="4800600"/>
          </a:xfrm>
        </p:spPr>
        <p:txBody>
          <a:bodyPr>
            <a:normAutofit/>
          </a:bodyPr>
          <a:lstStyle/>
          <a:p>
            <a:pPr marL="0" indent="0" algn="just">
              <a:buNone/>
            </a:pPr>
            <a:r>
              <a:rPr lang="es-MX" sz="2400" dirty="0"/>
              <a:t>600 AC: el griego Tales de Mileto descubre que el ámbar al ser frotado intensamente es capaz de producir la atracción de algunos cuerpos. En griego ámbar se traduce como “</a:t>
            </a:r>
            <a:r>
              <a:rPr lang="es-MX" sz="2400" dirty="0" err="1"/>
              <a:t>elektron</a:t>
            </a:r>
            <a:r>
              <a:rPr lang="es-MX" sz="2400" dirty="0"/>
              <a:t>”, de ahí el origen del término “electricidad”.</a:t>
            </a:r>
          </a:p>
          <a:p>
            <a:pPr marL="0" indent="0" algn="just">
              <a:buNone/>
            </a:pPr>
            <a:endParaRPr lang="es-MX" sz="2400" dirty="0"/>
          </a:p>
          <a:p>
            <a:pPr marL="0" indent="0" algn="just">
              <a:buNone/>
            </a:pPr>
            <a:r>
              <a:rPr lang="es-MX" sz="2400" dirty="0"/>
              <a:t>1752: El científico estadounidense Benjamín Franklin descubrió la naturaleza eléctrica de los rayos de las tormentas y posteriormente inventó el PARARRAYOS.</a:t>
            </a:r>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1188932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Introducción</a:t>
            </a:r>
          </a:p>
        </p:txBody>
      </p:sp>
      <p:sp>
        <p:nvSpPr>
          <p:cNvPr id="3" name="2 Marcador de contenido"/>
          <p:cNvSpPr>
            <a:spLocks noGrp="1"/>
          </p:cNvSpPr>
          <p:nvPr>
            <p:ph idx="1"/>
          </p:nvPr>
        </p:nvSpPr>
        <p:spPr>
          <a:xfrm>
            <a:off x="467544" y="1772816"/>
            <a:ext cx="8424936" cy="4800600"/>
          </a:xfrm>
        </p:spPr>
        <p:txBody>
          <a:bodyPr>
            <a:normAutofit/>
          </a:bodyPr>
          <a:lstStyle/>
          <a:p>
            <a:pPr marL="0" indent="0" algn="just">
              <a:buNone/>
            </a:pPr>
            <a:r>
              <a:rPr lang="es-MX" sz="2400" dirty="0"/>
              <a:t>1800: El ingeniero militar francés Charles Coulomb descubrió la fórmula matemática que explicaba correctamente los procesos de atracción y repulsión entre cargas eléctricas(Ley de Coulomb).</a:t>
            </a:r>
          </a:p>
          <a:p>
            <a:pPr marL="0" indent="0" algn="just">
              <a:buNone/>
            </a:pPr>
            <a:endParaRPr lang="es-MX" sz="2400" dirty="0"/>
          </a:p>
          <a:p>
            <a:pPr marL="0" indent="0" algn="just">
              <a:buNone/>
            </a:pPr>
            <a:endParaRPr lang="es-MX" sz="2400" dirty="0"/>
          </a:p>
          <a:p>
            <a:pPr marL="0" indent="0" algn="just">
              <a:buNone/>
            </a:pPr>
            <a:r>
              <a:rPr lang="es-MX" sz="2400" dirty="0"/>
              <a:t>1879: Thomas Alva Edison, hombre de negocios estadounidense, consiguió fabricar una lámpara de incandescencia capaz de permanecer encendida durante 48 horas ininterrumpidas. Utilizó un filamento de bambú carbonizado.</a:t>
            </a:r>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2033387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Introducción</a:t>
            </a:r>
          </a:p>
        </p:txBody>
      </p:sp>
      <p:sp>
        <p:nvSpPr>
          <p:cNvPr id="3" name="2 Marcador de contenido"/>
          <p:cNvSpPr>
            <a:spLocks noGrp="1"/>
          </p:cNvSpPr>
          <p:nvPr>
            <p:ph idx="1"/>
          </p:nvPr>
        </p:nvSpPr>
        <p:spPr>
          <a:xfrm>
            <a:off x="467544" y="1772816"/>
            <a:ext cx="8424936" cy="4800600"/>
          </a:xfrm>
        </p:spPr>
        <p:txBody>
          <a:bodyPr>
            <a:normAutofit/>
          </a:bodyPr>
          <a:lstStyle/>
          <a:p>
            <a:pPr marL="0" indent="0" algn="just">
              <a:buNone/>
            </a:pPr>
            <a:r>
              <a:rPr lang="es-MX" sz="2400" dirty="0"/>
              <a:t>¿Electricidad en la vida?</a:t>
            </a:r>
          </a:p>
          <a:p>
            <a:pPr marL="0" indent="0" algn="just">
              <a:buNone/>
            </a:pPr>
            <a:r>
              <a:rPr lang="es-MX" sz="2400" dirty="0"/>
              <a:t>En la sociedad actual, es fundamental disponer de electricidad para poder desarrollar nuestra vida cotidiana con normalidad. Sería difícil imaginar todas las actividades que realizamos al cabo del día sin los aparatos y electrodomésticos que funcionan con energía eléctrica.</a:t>
            </a:r>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Picture 2" descr="http://nuevotiempo.org/mundoactual/files/2012/04/electronic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5090" y="4156918"/>
            <a:ext cx="3189343" cy="2392007"/>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4"/>
          <a:stretch>
            <a:fillRect/>
          </a:stretch>
        </p:blipFill>
        <p:spPr>
          <a:xfrm>
            <a:off x="1818393" y="4216356"/>
            <a:ext cx="3185070" cy="2388803"/>
          </a:xfrm>
          <a:prstGeom prst="rect">
            <a:avLst/>
          </a:prstGeom>
        </p:spPr>
      </p:pic>
      <p:pic>
        <p:nvPicPr>
          <p:cNvPr id="8" name="Imagen 7"/>
          <p:cNvPicPr>
            <a:picLocks noChangeAspect="1"/>
          </p:cNvPicPr>
          <p:nvPr/>
        </p:nvPicPr>
        <p:blipFill>
          <a:blip r:embed="rId5">
            <a:clrChange>
              <a:clrFrom>
                <a:srgbClr val="FFFFFF"/>
              </a:clrFrom>
              <a:clrTo>
                <a:srgbClr val="FFFFFF">
                  <a:alpha val="0"/>
                </a:srgbClr>
              </a:clrTo>
            </a:clrChange>
          </a:blip>
          <a:stretch>
            <a:fillRect/>
          </a:stretch>
        </p:blipFill>
        <p:spPr>
          <a:xfrm>
            <a:off x="251520" y="4151369"/>
            <a:ext cx="1345775" cy="1338172"/>
          </a:xfrm>
          <a:prstGeom prst="rect">
            <a:avLst/>
          </a:prstGeom>
        </p:spPr>
      </p:pic>
    </p:spTree>
    <p:extLst>
      <p:ext uri="{BB962C8B-B14F-4D97-AF65-F5344CB8AC3E}">
        <p14:creationId xmlns:p14="http://schemas.microsoft.com/office/powerpoint/2010/main" val="1381199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Introducción</a:t>
            </a:r>
          </a:p>
        </p:txBody>
      </p:sp>
      <p:sp>
        <p:nvSpPr>
          <p:cNvPr id="3" name="2 Marcador de contenido"/>
          <p:cNvSpPr>
            <a:spLocks noGrp="1"/>
          </p:cNvSpPr>
          <p:nvPr>
            <p:ph idx="1"/>
          </p:nvPr>
        </p:nvSpPr>
        <p:spPr>
          <a:xfrm>
            <a:off x="467544" y="1772816"/>
            <a:ext cx="8424936" cy="4800600"/>
          </a:xfrm>
        </p:spPr>
        <p:txBody>
          <a:bodyPr>
            <a:normAutofit/>
          </a:bodyPr>
          <a:lstStyle/>
          <a:p>
            <a:pPr marL="0" indent="0" algn="just">
              <a:buNone/>
            </a:pPr>
            <a:r>
              <a:rPr lang="es-ES" sz="2400" dirty="0"/>
              <a:t>¿Electricidad?</a:t>
            </a:r>
          </a:p>
          <a:p>
            <a:pPr marL="0" indent="0" algn="just">
              <a:buNone/>
            </a:pPr>
            <a:endParaRPr lang="es-ES" sz="2400" dirty="0"/>
          </a:p>
          <a:p>
            <a:pPr marL="0" indent="0" algn="just">
              <a:buNone/>
            </a:pPr>
            <a:endParaRPr lang="es-ES" sz="2400" dirty="0"/>
          </a:p>
          <a:p>
            <a:pPr marL="0" indent="0" algn="just">
              <a:buNone/>
            </a:pPr>
            <a:r>
              <a:rPr lang="es-MX" sz="2400" dirty="0"/>
              <a:t>Es un fenómeno físico originado por cargas eléctricas en reposo o movimiento. Existen cargas eléctricas de dos tipos: cargas positivas y negativas. Las cargas del mismo signo se repelen y las cargas de diferente signo se atraen.</a:t>
            </a:r>
            <a:endParaRPr lang="es-ES" sz="2400" dirty="0"/>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74404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Introducción</a:t>
            </a:r>
          </a:p>
        </p:txBody>
      </p:sp>
      <p:sp>
        <p:nvSpPr>
          <p:cNvPr id="3" name="2 Marcador de contenido"/>
          <p:cNvSpPr>
            <a:spLocks noGrp="1"/>
          </p:cNvSpPr>
          <p:nvPr>
            <p:ph idx="1"/>
          </p:nvPr>
        </p:nvSpPr>
        <p:spPr>
          <a:xfrm>
            <a:off x="467544" y="1772816"/>
            <a:ext cx="8424936" cy="4800600"/>
          </a:xfrm>
        </p:spPr>
        <p:txBody>
          <a:bodyPr>
            <a:normAutofit/>
          </a:bodyPr>
          <a:lstStyle/>
          <a:p>
            <a:pPr marL="0" indent="0" algn="just">
              <a:buNone/>
            </a:pPr>
            <a:r>
              <a:rPr lang="es-MX" sz="2400" dirty="0"/>
              <a:t>Estructura de la materia. Modelo atómico Bohr</a:t>
            </a:r>
          </a:p>
          <a:p>
            <a:pPr marL="0" indent="0" algn="just">
              <a:buNone/>
            </a:pPr>
            <a:r>
              <a:rPr lang="es-MX" sz="2400" dirty="0"/>
              <a:t>El físico danés Niels Bohr intentó dar una explicación sencilla de la constitución de la materia desarrollando este modelo que lleva su nombre. Es un modelo antiguo (1922), hoy día sabemos que la estructura de la materia  es algo más compleja. Los elementos de la naturaleza están formados por átomos. Los átomos se dividen en corteza y núcleo. El núcleo esta constituido por los protones o cargas + y los neutrones (exentos de carga). En la corteza se encuentran los electrones o cargas – que orbitan alrededor del núcleo</a:t>
            </a:r>
            <a:endParaRPr lang="es-ES" sz="2400" dirty="0"/>
          </a:p>
          <a:p>
            <a:pPr marL="0" indent="0" algn="just">
              <a:buNone/>
            </a:pPr>
            <a:endParaRPr lang="es-ES" sz="2400" dirty="0"/>
          </a:p>
          <a:p>
            <a:pPr marL="0" indent="0" algn="just">
              <a:buNone/>
            </a:pPr>
            <a:endParaRPr lang="es-ES" sz="2400" dirty="0"/>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4" name="Imagen 3"/>
          <p:cNvPicPr>
            <a:picLocks noChangeAspect="1"/>
          </p:cNvPicPr>
          <p:nvPr/>
        </p:nvPicPr>
        <p:blipFill>
          <a:blip r:embed="rId3"/>
          <a:stretch>
            <a:fillRect/>
          </a:stretch>
        </p:blipFill>
        <p:spPr>
          <a:xfrm>
            <a:off x="4355977" y="5157192"/>
            <a:ext cx="1748272" cy="1700808"/>
          </a:xfrm>
          <a:prstGeom prst="rect">
            <a:avLst/>
          </a:prstGeom>
        </p:spPr>
      </p:pic>
    </p:spTree>
    <p:extLst>
      <p:ext uri="{BB962C8B-B14F-4D97-AF65-F5344CB8AC3E}">
        <p14:creationId xmlns:p14="http://schemas.microsoft.com/office/powerpoint/2010/main" val="3798110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Sistemas de Unidades</a:t>
            </a:r>
          </a:p>
        </p:txBody>
      </p:sp>
      <p:sp>
        <p:nvSpPr>
          <p:cNvPr id="3" name="2 Marcador de contenido"/>
          <p:cNvSpPr>
            <a:spLocks noGrp="1"/>
          </p:cNvSpPr>
          <p:nvPr>
            <p:ph idx="1"/>
          </p:nvPr>
        </p:nvSpPr>
        <p:spPr>
          <a:xfrm>
            <a:off x="4860032" y="1772816"/>
            <a:ext cx="4032448" cy="4800600"/>
          </a:xfrm>
        </p:spPr>
        <p:txBody>
          <a:bodyPr>
            <a:normAutofit/>
          </a:bodyPr>
          <a:lstStyle/>
          <a:p>
            <a:pPr marL="0" indent="0" algn="just">
              <a:buNone/>
            </a:pPr>
            <a:endParaRPr lang="es-ES" sz="2400" dirty="0"/>
          </a:p>
          <a:p>
            <a:pPr marL="0" indent="0" algn="just">
              <a:buNone/>
            </a:pPr>
            <a:endParaRPr lang="es-ES" sz="2400" dirty="0"/>
          </a:p>
          <a:p>
            <a:pPr marL="0" indent="0" algn="just">
              <a:buNone/>
            </a:pPr>
            <a:r>
              <a:rPr lang="es-MX" sz="2400" dirty="0"/>
              <a:t>La combinación de ellas dan lugar a otras unidades físicas</a:t>
            </a:r>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Picture 2" descr="http://1.bp.blogspot.com/-Wcoo8-rMCAg/UQfBocc3OCI/AAAAAAAAAWI/QCal1FinHhE/s1600/emoticono-gigante-emoticono.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8046" y="3876985"/>
            <a:ext cx="206500" cy="20650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4"/>
          <a:stretch>
            <a:fillRect/>
          </a:stretch>
        </p:blipFill>
        <p:spPr>
          <a:xfrm>
            <a:off x="-57476" y="1669629"/>
            <a:ext cx="4545769" cy="3174823"/>
          </a:xfrm>
          <a:prstGeom prst="rect">
            <a:avLst/>
          </a:prstGeom>
        </p:spPr>
      </p:pic>
      <p:pic>
        <p:nvPicPr>
          <p:cNvPr id="8" name="Imagen 7"/>
          <p:cNvPicPr>
            <a:picLocks noChangeAspect="1"/>
          </p:cNvPicPr>
          <p:nvPr/>
        </p:nvPicPr>
        <p:blipFill>
          <a:blip r:embed="rId5"/>
          <a:stretch>
            <a:fillRect/>
          </a:stretch>
        </p:blipFill>
        <p:spPr>
          <a:xfrm>
            <a:off x="2483768" y="4839626"/>
            <a:ext cx="5961201" cy="1796344"/>
          </a:xfrm>
          <a:prstGeom prst="rect">
            <a:avLst/>
          </a:prstGeom>
        </p:spPr>
      </p:pic>
    </p:spTree>
    <p:extLst>
      <p:ext uri="{BB962C8B-B14F-4D97-AF65-F5344CB8AC3E}">
        <p14:creationId xmlns:p14="http://schemas.microsoft.com/office/powerpoint/2010/main" val="947293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Sistemas de Unidades</a:t>
            </a:r>
          </a:p>
        </p:txBody>
      </p:sp>
      <p:sp>
        <p:nvSpPr>
          <p:cNvPr id="3" name="2 Marcador de contenido"/>
          <p:cNvSpPr>
            <a:spLocks noGrp="1"/>
          </p:cNvSpPr>
          <p:nvPr>
            <p:ph idx="1"/>
          </p:nvPr>
        </p:nvSpPr>
        <p:spPr>
          <a:xfrm>
            <a:off x="277685" y="1772816"/>
            <a:ext cx="8614795" cy="4800600"/>
          </a:xfrm>
        </p:spPr>
        <p:txBody>
          <a:bodyPr>
            <a:normAutofit/>
          </a:bodyPr>
          <a:lstStyle/>
          <a:p>
            <a:pPr marL="0" indent="0" algn="just">
              <a:buNone/>
            </a:pPr>
            <a:r>
              <a:rPr lang="es-MX" sz="2400" dirty="0"/>
              <a:t>Múltiplos y submúltiplos</a:t>
            </a:r>
            <a:r>
              <a:rPr lang="es-MX" sz="2400" dirty="0" smtClean="0"/>
              <a:t>.</a:t>
            </a:r>
          </a:p>
          <a:p>
            <a:pPr marL="0" indent="0" algn="just">
              <a:buNone/>
            </a:pPr>
            <a:r>
              <a:rPr lang="es-MX" sz="2400" dirty="0"/>
              <a:t>Nos permite trabajar con cantidades muy  grandes o pequeñas se simplifique las operaciones matemáticas y  su representación</a:t>
            </a:r>
          </a:p>
          <a:p>
            <a:pPr marL="0" indent="0" algn="just">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426025" y="4293096"/>
            <a:ext cx="8435282" cy="1440160"/>
          </a:xfrm>
          <a:prstGeom prst="rect">
            <a:avLst/>
          </a:prstGeom>
        </p:spPr>
      </p:pic>
    </p:spTree>
    <p:extLst>
      <p:ext uri="{BB962C8B-B14F-4D97-AF65-F5344CB8AC3E}">
        <p14:creationId xmlns:p14="http://schemas.microsoft.com/office/powerpoint/2010/main" val="2401208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Sistemas de Unidades</a:t>
            </a:r>
          </a:p>
        </p:txBody>
      </p:sp>
      <p:sp>
        <p:nvSpPr>
          <p:cNvPr id="3" name="2 Marcador de contenido"/>
          <p:cNvSpPr>
            <a:spLocks noGrp="1"/>
          </p:cNvSpPr>
          <p:nvPr>
            <p:ph idx="1"/>
          </p:nvPr>
        </p:nvSpPr>
        <p:spPr>
          <a:xfrm>
            <a:off x="277685" y="1772816"/>
            <a:ext cx="4942387" cy="4800600"/>
          </a:xfrm>
        </p:spPr>
        <p:txBody>
          <a:bodyPr>
            <a:normAutofit/>
          </a:bodyPr>
          <a:lstStyle/>
          <a:p>
            <a:pPr marL="0" indent="0" algn="just">
              <a:buNone/>
            </a:pPr>
            <a:r>
              <a:rPr lang="es-MX" sz="2400" b="1" dirty="0" smtClean="0"/>
              <a:t>Sistema Internacional. </a:t>
            </a:r>
          </a:p>
          <a:p>
            <a:pPr marL="0" indent="0" algn="just">
              <a:buNone/>
            </a:pPr>
            <a:r>
              <a:rPr lang="es-ES" sz="2400" b="1" dirty="0" smtClean="0"/>
              <a:t>Unidades</a:t>
            </a:r>
            <a:endParaRPr lang="es-MX" sz="2400" b="1" dirty="0" smtClean="0"/>
          </a:p>
          <a:p>
            <a:r>
              <a:rPr lang="es-MX" sz="2400" dirty="0" smtClean="0"/>
              <a:t>Si el valor se expresa en letras el valor también		</a:t>
            </a:r>
          </a:p>
          <a:p>
            <a:r>
              <a:rPr lang="es-MX" sz="2400" dirty="0" smtClean="0"/>
              <a:t>Las unidades derivadas de nombres propios se escriben igual  que el nombre propio pero en minúsculas</a:t>
            </a:r>
          </a:p>
          <a:p>
            <a:r>
              <a:rPr lang="es-MX" sz="2400" dirty="0" smtClean="0"/>
              <a:t>Los nombre de las unidades toman una s en el plural salvo si terminan  en s, z, </a:t>
            </a:r>
            <a:r>
              <a:rPr lang="es-MX" sz="2400" dirty="0" err="1" smtClean="0"/>
              <a:t>ó</a:t>
            </a:r>
            <a:r>
              <a:rPr lang="es-MX" sz="2400" dirty="0" smtClean="0"/>
              <a:t> z. </a:t>
            </a: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4" name="Rectángulo 3"/>
          <p:cNvSpPr/>
          <p:nvPr/>
        </p:nvSpPr>
        <p:spPr>
          <a:xfrm>
            <a:off x="5796136" y="2859714"/>
            <a:ext cx="2466124" cy="369332"/>
          </a:xfrm>
          <a:prstGeom prst="rect">
            <a:avLst/>
          </a:prstGeom>
        </p:spPr>
        <p:txBody>
          <a:bodyPr wrap="none">
            <a:spAutoFit/>
          </a:bodyPr>
          <a:lstStyle/>
          <a:p>
            <a:r>
              <a:rPr lang="es-ES" b="1" dirty="0"/>
              <a:t>Cien metros / no cien m</a:t>
            </a:r>
          </a:p>
        </p:txBody>
      </p:sp>
      <p:sp>
        <p:nvSpPr>
          <p:cNvPr id="7" name="Rectángulo 6"/>
          <p:cNvSpPr/>
          <p:nvPr/>
        </p:nvSpPr>
        <p:spPr>
          <a:xfrm>
            <a:off x="5694758" y="3871228"/>
            <a:ext cx="3247427" cy="369332"/>
          </a:xfrm>
          <a:prstGeom prst="rect">
            <a:avLst/>
          </a:prstGeom>
        </p:spPr>
        <p:txBody>
          <a:bodyPr wrap="none">
            <a:spAutoFit/>
          </a:bodyPr>
          <a:lstStyle/>
          <a:p>
            <a:r>
              <a:rPr lang="es-ES" b="1" dirty="0"/>
              <a:t>newton </a:t>
            </a:r>
            <a:r>
              <a:rPr lang="es-ES" b="1" dirty="0" err="1"/>
              <a:t>hertz</a:t>
            </a:r>
            <a:r>
              <a:rPr lang="es-ES" b="1" dirty="0"/>
              <a:t>/ no Newton Hertz</a:t>
            </a:r>
          </a:p>
        </p:txBody>
      </p:sp>
      <p:sp>
        <p:nvSpPr>
          <p:cNvPr id="8" name="Rectángulo 7"/>
          <p:cNvSpPr/>
          <p:nvPr/>
        </p:nvSpPr>
        <p:spPr>
          <a:xfrm>
            <a:off x="5546415" y="4823238"/>
            <a:ext cx="3544112" cy="369332"/>
          </a:xfrm>
          <a:prstGeom prst="rect">
            <a:avLst/>
          </a:prstGeom>
        </p:spPr>
        <p:txBody>
          <a:bodyPr wrap="none">
            <a:spAutoFit/>
          </a:bodyPr>
          <a:lstStyle/>
          <a:p>
            <a:r>
              <a:rPr lang="es-ES" b="1" dirty="0"/>
              <a:t>Segundos </a:t>
            </a:r>
            <a:r>
              <a:rPr lang="es-ES" b="1" dirty="0" err="1"/>
              <a:t>hertz</a:t>
            </a:r>
            <a:r>
              <a:rPr lang="es-ES" b="1" dirty="0"/>
              <a:t>/ no segundo </a:t>
            </a:r>
            <a:r>
              <a:rPr lang="es-ES" b="1" dirty="0" err="1"/>
              <a:t>hertzs</a:t>
            </a:r>
            <a:endParaRPr lang="es-ES" b="1" dirty="0"/>
          </a:p>
        </p:txBody>
      </p:sp>
      <p:sp>
        <p:nvSpPr>
          <p:cNvPr id="9" name="Rectángulo 8"/>
          <p:cNvSpPr/>
          <p:nvPr/>
        </p:nvSpPr>
        <p:spPr>
          <a:xfrm>
            <a:off x="6276294" y="2141444"/>
            <a:ext cx="1787669" cy="369332"/>
          </a:xfrm>
          <a:prstGeom prst="rect">
            <a:avLst/>
          </a:prstGeom>
        </p:spPr>
        <p:txBody>
          <a:bodyPr wrap="none">
            <a:spAutoFit/>
          </a:bodyPr>
          <a:lstStyle/>
          <a:p>
            <a:r>
              <a:rPr lang="es-ES" dirty="0" smtClean="0"/>
              <a:t>Si          /          no </a:t>
            </a:r>
            <a:endParaRPr lang="es-ES" dirty="0"/>
          </a:p>
        </p:txBody>
      </p:sp>
    </p:spTree>
    <p:extLst>
      <p:ext uri="{BB962C8B-B14F-4D97-AF65-F5344CB8AC3E}">
        <p14:creationId xmlns:p14="http://schemas.microsoft.com/office/powerpoint/2010/main" val="2027829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 Sistemas de Unidades</a:t>
            </a:r>
          </a:p>
        </p:txBody>
      </p:sp>
      <p:sp>
        <p:nvSpPr>
          <p:cNvPr id="3" name="2 Marcador de contenido"/>
          <p:cNvSpPr>
            <a:spLocks noGrp="1"/>
          </p:cNvSpPr>
          <p:nvPr>
            <p:ph idx="1"/>
          </p:nvPr>
        </p:nvSpPr>
        <p:spPr>
          <a:xfrm>
            <a:off x="277685" y="1772816"/>
            <a:ext cx="4942387" cy="4800600"/>
          </a:xfrm>
        </p:spPr>
        <p:txBody>
          <a:bodyPr>
            <a:normAutofit fontScale="92500"/>
          </a:bodyPr>
          <a:lstStyle/>
          <a:p>
            <a:pPr marL="0" indent="0" algn="just">
              <a:buNone/>
            </a:pPr>
            <a:r>
              <a:rPr lang="es-MX" sz="2400" b="1" dirty="0" smtClean="0"/>
              <a:t>Sistema Internacional. </a:t>
            </a:r>
          </a:p>
          <a:p>
            <a:pPr marL="0" indent="0" algn="just">
              <a:buNone/>
            </a:pPr>
            <a:r>
              <a:rPr lang="es-ES" sz="2400" b="1" dirty="0" smtClean="0"/>
              <a:t>Símbolos</a:t>
            </a:r>
            <a:endParaRPr lang="es-MX" sz="2400" b="1" dirty="0" smtClean="0"/>
          </a:p>
          <a:p>
            <a:r>
              <a:rPr lang="es-MX" sz="2400" dirty="0"/>
              <a:t>Se escriben con caracteres romanos rectos</a:t>
            </a:r>
          </a:p>
          <a:p>
            <a:r>
              <a:rPr lang="es-MX" sz="2400" dirty="0"/>
              <a:t>Se usan letras minúsculas a excepción de los derivados de nombres propios</a:t>
            </a:r>
          </a:p>
          <a:p>
            <a:r>
              <a:rPr lang="es-MX" sz="2400" dirty="0" smtClean="0"/>
              <a:t>No </a:t>
            </a:r>
            <a:r>
              <a:rPr lang="es-MX" sz="2400" dirty="0"/>
              <a:t>van seguidos de punto ni se agrega “s” para el plural</a:t>
            </a:r>
          </a:p>
          <a:p>
            <a:r>
              <a:rPr lang="es-MX" sz="2400" dirty="0"/>
              <a:t>No se debe dejar espacio entre el prefijo y la unidad</a:t>
            </a:r>
          </a:p>
          <a:p>
            <a:r>
              <a:rPr lang="es-MX" sz="2400" dirty="0"/>
              <a:t>El producto de dos símbolos se indica por medio de un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9" name="Rectángulo 8"/>
          <p:cNvSpPr/>
          <p:nvPr/>
        </p:nvSpPr>
        <p:spPr>
          <a:xfrm>
            <a:off x="6276294" y="2141444"/>
            <a:ext cx="1787669" cy="369332"/>
          </a:xfrm>
          <a:prstGeom prst="rect">
            <a:avLst/>
          </a:prstGeom>
        </p:spPr>
        <p:txBody>
          <a:bodyPr wrap="none">
            <a:spAutoFit/>
          </a:bodyPr>
          <a:lstStyle/>
          <a:p>
            <a:r>
              <a:rPr lang="es-ES" dirty="0" smtClean="0"/>
              <a:t>Si          /          no </a:t>
            </a:r>
            <a:endParaRPr lang="es-ES" dirty="0"/>
          </a:p>
        </p:txBody>
      </p:sp>
      <p:sp>
        <p:nvSpPr>
          <p:cNvPr id="10" name="CuadroTexto 9"/>
          <p:cNvSpPr txBox="1"/>
          <p:nvPr/>
        </p:nvSpPr>
        <p:spPr>
          <a:xfrm>
            <a:off x="6020742" y="2617751"/>
            <a:ext cx="2330703" cy="369332"/>
          </a:xfrm>
          <a:prstGeom prst="rect">
            <a:avLst/>
          </a:prstGeom>
          <a:noFill/>
        </p:spPr>
        <p:txBody>
          <a:bodyPr wrap="none" rtlCol="0">
            <a:spAutoFit/>
          </a:bodyPr>
          <a:lstStyle/>
          <a:p>
            <a:r>
              <a:rPr lang="es-ES" b="1" dirty="0"/>
              <a:t>Kg   Hz       /   no </a:t>
            </a:r>
            <a:r>
              <a:rPr lang="es-ES" b="1" i="1" dirty="0"/>
              <a:t>Kg  Hz</a:t>
            </a:r>
          </a:p>
        </p:txBody>
      </p:sp>
      <p:sp>
        <p:nvSpPr>
          <p:cNvPr id="11" name="CuadroTexto 10"/>
          <p:cNvSpPr txBox="1"/>
          <p:nvPr/>
        </p:nvSpPr>
        <p:spPr>
          <a:xfrm>
            <a:off x="6417487" y="3416099"/>
            <a:ext cx="1677382" cy="369332"/>
          </a:xfrm>
          <a:prstGeom prst="rect">
            <a:avLst/>
          </a:prstGeom>
          <a:noFill/>
        </p:spPr>
        <p:txBody>
          <a:bodyPr wrap="none" rtlCol="0">
            <a:spAutoFit/>
          </a:bodyPr>
          <a:lstStyle/>
          <a:p>
            <a:r>
              <a:rPr lang="es-ES" b="1" dirty="0"/>
              <a:t>s   </a:t>
            </a:r>
            <a:r>
              <a:rPr lang="es-ES" b="1" dirty="0" err="1"/>
              <a:t>Pa</a:t>
            </a:r>
            <a:r>
              <a:rPr lang="es-ES" b="1" dirty="0"/>
              <a:t>/ no   S  </a:t>
            </a:r>
            <a:r>
              <a:rPr lang="es-ES" b="1" dirty="0" err="1"/>
              <a:t>pa</a:t>
            </a:r>
            <a:endParaRPr lang="es-ES" b="1" dirty="0"/>
          </a:p>
        </p:txBody>
      </p:sp>
      <p:sp>
        <p:nvSpPr>
          <p:cNvPr id="12" name="CuadroTexto 11"/>
          <p:cNvSpPr txBox="1"/>
          <p:nvPr/>
        </p:nvSpPr>
        <p:spPr>
          <a:xfrm>
            <a:off x="6487153" y="4088740"/>
            <a:ext cx="1542410" cy="369332"/>
          </a:xfrm>
          <a:prstGeom prst="rect">
            <a:avLst/>
          </a:prstGeom>
          <a:noFill/>
        </p:spPr>
        <p:txBody>
          <a:bodyPr wrap="none" rtlCol="0">
            <a:spAutoFit/>
          </a:bodyPr>
          <a:lstStyle/>
          <a:p>
            <a:r>
              <a:rPr lang="es-ES" b="1" dirty="0"/>
              <a:t>k m/ no k,  ms</a:t>
            </a:r>
          </a:p>
        </p:txBody>
      </p:sp>
      <p:sp>
        <p:nvSpPr>
          <p:cNvPr id="13" name="CuadroTexto 12"/>
          <p:cNvSpPr txBox="1"/>
          <p:nvPr/>
        </p:nvSpPr>
        <p:spPr>
          <a:xfrm>
            <a:off x="6077987" y="4826865"/>
            <a:ext cx="2311851" cy="369332"/>
          </a:xfrm>
          <a:prstGeom prst="rect">
            <a:avLst/>
          </a:prstGeom>
          <a:noFill/>
        </p:spPr>
        <p:txBody>
          <a:bodyPr wrap="none" rtlCol="0">
            <a:spAutoFit/>
          </a:bodyPr>
          <a:lstStyle/>
          <a:p>
            <a:r>
              <a:rPr lang="es-ES" b="1" dirty="0"/>
              <a:t>GHz kW/ no G Hz   kW</a:t>
            </a:r>
          </a:p>
        </p:txBody>
      </p:sp>
      <p:sp>
        <p:nvSpPr>
          <p:cNvPr id="14" name="CuadroTexto 13"/>
          <p:cNvSpPr txBox="1"/>
          <p:nvPr/>
        </p:nvSpPr>
        <p:spPr>
          <a:xfrm>
            <a:off x="6385194" y="5511593"/>
            <a:ext cx="1444626" cy="369332"/>
          </a:xfrm>
          <a:prstGeom prst="rect">
            <a:avLst/>
          </a:prstGeom>
          <a:noFill/>
        </p:spPr>
        <p:txBody>
          <a:bodyPr wrap="none" rtlCol="0">
            <a:spAutoFit/>
          </a:bodyPr>
          <a:lstStyle/>
          <a:p>
            <a:r>
              <a:rPr lang="es-ES" b="1" dirty="0"/>
              <a:t>N.M / no </a:t>
            </a:r>
            <a:r>
              <a:rPr lang="es-ES" b="1" dirty="0" err="1"/>
              <a:t>Nm</a:t>
            </a:r>
            <a:endParaRPr lang="es-ES" b="1" dirty="0"/>
          </a:p>
        </p:txBody>
      </p:sp>
    </p:spTree>
    <p:extLst>
      <p:ext uri="{BB962C8B-B14F-4D97-AF65-F5344CB8AC3E}">
        <p14:creationId xmlns:p14="http://schemas.microsoft.com/office/powerpoint/2010/main" val="203367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2329471066"/>
              </p:ext>
            </p:extLst>
          </p:nvPr>
        </p:nvGraphicFramePr>
        <p:xfrm>
          <a:off x="287524" y="863283"/>
          <a:ext cx="8568952" cy="6187440"/>
        </p:xfrm>
        <a:graphic>
          <a:graphicData uri="http://schemas.openxmlformats.org/drawingml/2006/table">
            <a:tbl>
              <a:tblPr firstRow="1" bandRow="1">
                <a:tableStyleId>{5C22544A-7EE6-4342-B048-85BDC9FD1C3A}</a:tableStyleId>
              </a:tblPr>
              <a:tblGrid>
                <a:gridCol w="4284476">
                  <a:extLst>
                    <a:ext uri="{9D8B030D-6E8A-4147-A177-3AD203B41FA5}">
                      <a16:colId xmlns:a16="http://schemas.microsoft.com/office/drawing/2014/main" xmlns="" val="20000"/>
                    </a:ext>
                  </a:extLst>
                </a:gridCol>
                <a:gridCol w="4284476">
                  <a:extLst>
                    <a:ext uri="{9D8B030D-6E8A-4147-A177-3AD203B41FA5}">
                      <a16:colId xmlns:a16="http://schemas.microsoft.com/office/drawing/2014/main" xmlns="" val="20001"/>
                    </a:ext>
                  </a:extLst>
                </a:gridCol>
              </a:tblGrid>
              <a:tr h="5775880">
                <a:tc>
                  <a:txBody>
                    <a:bodyPr/>
                    <a:lstStyle/>
                    <a:p>
                      <a:pPr algn="ctr"/>
                      <a:r>
                        <a:rPr lang="es-MX" dirty="0">
                          <a:solidFill>
                            <a:schemeClr val="bg2">
                              <a:lumMod val="50000"/>
                            </a:schemeClr>
                          </a:solidFill>
                        </a:rPr>
                        <a:t>DIRECTORIO DE LA UAEM</a:t>
                      </a: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bg2">
                              <a:lumMod val="50000"/>
                            </a:schemeClr>
                          </a:solidFill>
                        </a:rPr>
                        <a:t>DIRECTORIO DE LA UAP-NEZAHUALCÓYOTL</a:t>
                      </a:r>
                      <a:r>
                        <a:rPr lang="es-MX" dirty="0">
                          <a:solidFill>
                            <a:schemeClr val="bg2">
                              <a:lumMod val="50000"/>
                            </a:schemeClr>
                          </a:solidFill>
                        </a:rPr>
                        <a:t> </a:t>
                      </a:r>
                    </a:p>
                    <a:p>
                      <a:pPr algn="ctr"/>
                      <a:endParaRPr lang="es-MX" sz="1200" dirty="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 En E.U.R. Héctor</a:t>
                      </a:r>
                      <a:r>
                        <a:rPr lang="es-MX" sz="1100" b="1" i="1" kern="1200" baseline="0" dirty="0">
                          <a:solidFill>
                            <a:schemeClr val="bg2">
                              <a:lumMod val="50000"/>
                            </a:schemeClr>
                          </a:solidFill>
                          <a:effectLst/>
                          <a:latin typeface="Times New Roman" panose="02020603050405020304" pitchFamily="18" charset="0"/>
                          <a:ea typeface="+mn-ea"/>
                          <a:cs typeface="Times New Roman" panose="02020603050405020304" pitchFamily="18" charset="0"/>
                        </a:rPr>
                        <a:t> Alanís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endPar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Darío Ibarra Zavala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Subdirector Académico</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 en R.I.</a:t>
                      </a:r>
                      <a:r>
                        <a:rPr lang="es-MX" sz="1100" b="1" i="1" kern="1200" baseline="0" dirty="0">
                          <a:solidFill>
                            <a:schemeClr val="bg2">
                              <a:lumMod val="50000"/>
                            </a:schemeClr>
                          </a:solidFill>
                          <a:effectLst/>
                          <a:latin typeface="Times New Roman" panose="02020603050405020304" pitchFamily="18" charset="0"/>
                          <a:ea typeface="+mn-ea"/>
                          <a:cs typeface="Times New Roman" panose="02020603050405020304" pitchFamily="18" charset="0"/>
                        </a:rPr>
                        <a:t> Rafael Alberto Duran Gómez</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 de la Licenciatura en Comercio Internacional</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Dra. en S.  Ricardo Rico Molina</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 de la licenciatura en Ingeniería en Sistemas Inteligentes</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D. En U. Noé Gaspar Sánchez</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endPar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M. En CC Erick Nicolás Cabrera Álvarez</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Coordinador de Licenciatura</a:t>
                      </a:r>
                      <a:r>
                        <a:rPr lang="es-MX" sz="1100" b="1" i="1" kern="1200" baseline="0" dirty="0">
                          <a:solidFill>
                            <a:schemeClr val="bg2">
                              <a:lumMod val="50000"/>
                            </a:schemeClr>
                          </a:solidFill>
                          <a:effectLst/>
                          <a:latin typeface="Times New Roman" panose="02020603050405020304" pitchFamily="18" charset="0"/>
                          <a:ea typeface="+mn-ea"/>
                          <a:cs typeface="Times New Roman" panose="02020603050405020304" pitchFamily="18" charset="0"/>
                        </a:rPr>
                        <a:t> en Seguridad Ciudadana </a:t>
                      </a:r>
                      <a:r>
                        <a:rPr lang="es-MX" sz="1100" b="1" i="1" kern="1200" dirty="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213593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Carga, Corriente, potencia y energía</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Carga Eléctrica</a:t>
            </a:r>
            <a:endParaRPr lang="es-MX" sz="2400" b="1" dirty="0" smtClean="0"/>
          </a:p>
          <a:p>
            <a:r>
              <a:rPr lang="es-MX" sz="2400" dirty="0" smtClean="0"/>
              <a:t>La </a:t>
            </a:r>
            <a:r>
              <a:rPr lang="es-MX" sz="2400" dirty="0"/>
              <a:t>carga eléctrica, q, expresa la cantidad de electricidad que tiene un cuerpo, es decir, el exceso o defecto de electrones. Su unidad es el culombio (C).</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4231888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Carga, Corriente, potencia y energía</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Intensidad o corriente</a:t>
            </a:r>
          </a:p>
          <a:p>
            <a:pPr marL="0" indent="0">
              <a:buNone/>
            </a:pPr>
            <a:r>
              <a:rPr lang="es-MX" sz="2400" dirty="0" smtClean="0"/>
              <a:t>Intensidad </a:t>
            </a:r>
            <a:r>
              <a:rPr lang="es-MX" sz="2400" dirty="0"/>
              <a:t>de corriente eléctrica, I, es la cantidad de carga eléctrica (o de electrones) que atraviesa la sección de un conductor por unidad de tiempo.</a:t>
            </a:r>
          </a:p>
          <a:p>
            <a:pPr marL="0" indent="0">
              <a:buNone/>
            </a:pPr>
            <a:endParaRPr lang="es-MX" sz="2400" dirty="0"/>
          </a:p>
          <a:p>
            <a:pPr marL="0" indent="0">
              <a:buNone/>
            </a:pPr>
            <a:r>
              <a:rPr lang="es-MX" sz="2400" dirty="0"/>
              <a:t> I=q /t</a:t>
            </a:r>
          </a:p>
          <a:p>
            <a:pPr marL="0" indent="0">
              <a:buNone/>
            </a:pPr>
            <a:endParaRPr lang="es-MX" sz="2400" dirty="0"/>
          </a:p>
          <a:p>
            <a:pPr marL="0" indent="0">
              <a:buNone/>
            </a:pPr>
            <a:r>
              <a:rPr lang="es-MX" sz="2400" dirty="0"/>
              <a:t>donde I es la intensidad de corriente y se mide en amperios (A), q es la carga que atraviesa el conductor y su unidad es el culombio (C), y t es el tiempo y se mide en segundos (s).</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26803142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Carga, Corriente, potencia y energía</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 Voltaje</a:t>
            </a:r>
          </a:p>
          <a:p>
            <a:pPr marL="0" indent="0">
              <a:buNone/>
            </a:pPr>
            <a:r>
              <a:rPr lang="es-MX" sz="2400" dirty="0" smtClean="0"/>
              <a:t>Es </a:t>
            </a:r>
            <a:r>
              <a:rPr lang="es-MX" sz="2400" dirty="0"/>
              <a:t>el valor de la fuerza electromotriz o diferencia de potencial expresado en voltios. El voltaje o tensión se mide siempre entre dos puntos de un circuito. </a:t>
            </a:r>
          </a:p>
          <a:p>
            <a:pPr marL="0" indent="0">
              <a:buNone/>
            </a:pPr>
            <a:r>
              <a:rPr lang="es-MX" sz="2400" dirty="0"/>
              <a:t>El voltio se define como la diferencia de potencial capaz de provocar una corriente de intensidad 1 A en un conductor cuya resistencia es de 1 Ω. </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21492955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 Carga, Corriente, potencia y energía</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smtClean="0"/>
              <a:t>Potencia</a:t>
            </a:r>
          </a:p>
          <a:p>
            <a:pPr marL="0" indent="0">
              <a:buNone/>
            </a:pPr>
            <a:r>
              <a:rPr lang="es-MX" sz="2400" dirty="0" smtClean="0"/>
              <a:t>La </a:t>
            </a:r>
            <a:r>
              <a:rPr lang="es-MX" sz="2400" dirty="0"/>
              <a:t>potencia eléctrica, P, es la cantidad de energía eléctrica (W) generada o transformada por unidad de tiempo</a:t>
            </a:r>
          </a:p>
          <a:p>
            <a:pPr marL="0" indent="0">
              <a:buNone/>
            </a:pPr>
            <a:endParaRPr lang="es-MX" sz="2400" dirty="0"/>
          </a:p>
          <a:p>
            <a:pPr marL="0" indent="0">
              <a:buNone/>
            </a:pPr>
            <a:endParaRPr lang="es-MX" sz="2400" dirty="0"/>
          </a:p>
          <a:p>
            <a:pPr marL="0" indent="0">
              <a:buNone/>
            </a:pPr>
            <a:endParaRPr lang="es-MX" sz="2400" dirty="0"/>
          </a:p>
          <a:p>
            <a:pPr marL="0" indent="0">
              <a:buNone/>
            </a:pPr>
            <a:endParaRPr lang="es-MX" sz="2400" dirty="0"/>
          </a:p>
          <a:p>
            <a:pPr marL="0" indent="0">
              <a:buNone/>
            </a:pPr>
            <a:r>
              <a:rPr lang="es-MX" sz="2400" dirty="0"/>
              <a:t>donde P es la potencia eléctrica y su unidad es el vatio (W).</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2339752" y="2924944"/>
            <a:ext cx="4168485" cy="933243"/>
          </a:xfrm>
          <a:prstGeom prst="rect">
            <a:avLst/>
          </a:prstGeom>
        </p:spPr>
      </p:pic>
    </p:spTree>
    <p:extLst>
      <p:ext uri="{BB962C8B-B14F-4D97-AF65-F5344CB8AC3E}">
        <p14:creationId xmlns:p14="http://schemas.microsoft.com/office/powerpoint/2010/main" val="40998633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¿Que es un Circuito Eléctrico?</a:t>
            </a:r>
            <a:endParaRPr lang="es-MX" sz="2400" b="1" dirty="0" smtClean="0"/>
          </a:p>
          <a:p>
            <a:pPr marL="0" indent="0">
              <a:buNone/>
            </a:pPr>
            <a:endParaRPr lang="es-MX" sz="2400" dirty="0"/>
          </a:p>
          <a:p>
            <a:pPr marL="0" indent="0">
              <a:buNone/>
            </a:pPr>
            <a:r>
              <a:rPr lang="es-MX" sz="2400" dirty="0" smtClean="0"/>
              <a:t>Un </a:t>
            </a:r>
            <a:r>
              <a:rPr lang="es-MX" sz="2400" dirty="0"/>
              <a:t>circuito eléctrico es una interconexión de elementos eléctricos</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7" name="Picture 4" descr="https://encrypted-tbn1.gstatic.com/images?q=tbn:ANd9GcQUWLgZtDQaAp3d18lar6Y865BvMymfQoKs9kGY_jDsLUB_xlhBr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72200" y="3717032"/>
            <a:ext cx="1524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19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Conductores y   aislantes</a:t>
            </a:r>
            <a:endParaRPr lang="es-MX" sz="2400" dirty="0"/>
          </a:p>
          <a:p>
            <a:pPr marL="0" indent="0">
              <a:buNone/>
            </a:pPr>
            <a:r>
              <a:rPr lang="es-MX" sz="2400" dirty="0"/>
              <a:t>Conductor</a:t>
            </a:r>
          </a:p>
          <a:p>
            <a:pPr marL="0" indent="0">
              <a:buNone/>
            </a:pPr>
            <a:r>
              <a:rPr lang="es-MX" sz="2400" dirty="0"/>
              <a:t>Son materiales en los cuales parte de los electrones son capaces de moverse libremente</a:t>
            </a:r>
          </a:p>
          <a:p>
            <a:pPr marL="0" indent="0">
              <a:buNone/>
            </a:pPr>
            <a:r>
              <a:rPr lang="es-MX" sz="2400" dirty="0"/>
              <a:t>Metales</a:t>
            </a:r>
          </a:p>
          <a:p>
            <a:pPr marL="0" indent="0">
              <a:buNone/>
            </a:pPr>
            <a:endParaRPr lang="es-MX" sz="2400" dirty="0"/>
          </a:p>
          <a:p>
            <a:pPr marL="0" indent="0">
              <a:buNone/>
            </a:pPr>
            <a:r>
              <a:rPr lang="es-MX" sz="2400" dirty="0"/>
              <a:t>Aislantes</a:t>
            </a:r>
          </a:p>
          <a:p>
            <a:pPr marL="0" indent="0">
              <a:buNone/>
            </a:pPr>
            <a:r>
              <a:rPr lang="es-MX" sz="2400" dirty="0"/>
              <a:t>“Son materiales en los cuales todos los electrones están ligados a los átomos y  no pueden moverse libremente”</a:t>
            </a:r>
          </a:p>
          <a:p>
            <a:pPr marL="0" indent="0">
              <a:buNone/>
            </a:pPr>
            <a:r>
              <a:rPr lang="es-MX" sz="2400" dirty="0"/>
              <a:t>Madera, vidrio, plástico, </a:t>
            </a:r>
            <a:r>
              <a:rPr lang="es-MX" sz="2400" dirty="0" err="1"/>
              <a:t>etc</a:t>
            </a:r>
            <a:endParaRPr lang="es-MX" sz="2400" dirty="0"/>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7553470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¿Que es un  elemento eléctrico</a:t>
            </a:r>
            <a:r>
              <a:rPr lang="es-MX" sz="2400" b="1" dirty="0" smtClean="0"/>
              <a:t>?</a:t>
            </a:r>
          </a:p>
          <a:p>
            <a:pPr marL="0" indent="0">
              <a:buNone/>
            </a:pPr>
            <a:r>
              <a:rPr lang="es-MX" sz="2400" dirty="0" smtClean="0"/>
              <a:t>Activos </a:t>
            </a:r>
            <a:r>
              <a:rPr lang="es-MX" sz="2400" dirty="0"/>
              <a:t>y </a:t>
            </a:r>
            <a:r>
              <a:rPr lang="es-MX" sz="2400" dirty="0" smtClean="0"/>
              <a:t>Pasivos</a:t>
            </a:r>
          </a:p>
          <a:p>
            <a:pPr marL="0" indent="0">
              <a:buNone/>
            </a:pPr>
            <a:endParaRPr lang="es-MX" sz="2400" dirty="0"/>
          </a:p>
          <a:p>
            <a:pPr marL="0" indent="0">
              <a:buNone/>
            </a:pPr>
            <a:r>
              <a:rPr lang="es-MX" sz="2400" dirty="0"/>
              <a:t> Los elementos que son capaces de aportar energía eléctrica para crear esta diferencia de potencial o tensión, se denominan elementos activos.</a:t>
            </a:r>
          </a:p>
          <a:p>
            <a:pPr marL="0" indent="0">
              <a:buNone/>
            </a:pPr>
            <a:endParaRPr lang="es-MX" sz="2400" dirty="0"/>
          </a:p>
          <a:p>
            <a:pPr marL="0" indent="0">
              <a:buNone/>
            </a:pPr>
            <a:r>
              <a:rPr lang="es-MX" sz="2400" dirty="0"/>
              <a:t>Los elementos pasivos que son aquellos que consumen energía o la almacenan. </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3318466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Elementos </a:t>
            </a:r>
            <a:r>
              <a:rPr lang="es-MX" sz="2400" b="1" dirty="0" smtClean="0"/>
              <a:t>Activos</a:t>
            </a:r>
          </a:p>
          <a:p>
            <a:pPr marL="0" indent="0">
              <a:buNone/>
            </a:pPr>
            <a:endParaRPr lang="es-MX" sz="2400" b="1" dirty="0" smtClean="0"/>
          </a:p>
          <a:p>
            <a:pPr marL="0" indent="0">
              <a:buNone/>
            </a:pPr>
            <a:r>
              <a:rPr lang="es-MX" sz="2400" dirty="0"/>
              <a:t>Los elementos activos pueden clasificarse en fuentes de tensión y fuentes de corriente.</a:t>
            </a:r>
          </a:p>
          <a:p>
            <a:pPr marL="0" indent="0">
              <a:buNone/>
            </a:pPr>
            <a:r>
              <a:rPr lang="es-MX" sz="2400" dirty="0"/>
              <a:t>Fuentes de tensión: Son aquellas que mantienen la tensión aproximadamente constante, dentro de unos límites. </a:t>
            </a:r>
          </a:p>
          <a:p>
            <a:pPr marL="0" indent="0">
              <a:buNone/>
            </a:pPr>
            <a:r>
              <a:rPr lang="es-MX" sz="2400" dirty="0"/>
              <a:t>Fuentes de corriente: Son aquellas que mantienen la corriente constante, dentro de unos límites.</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13212882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Elementos </a:t>
            </a:r>
            <a:r>
              <a:rPr lang="es-MX" sz="2400" b="1" dirty="0" smtClean="0"/>
              <a:t>Activos</a:t>
            </a:r>
          </a:p>
          <a:p>
            <a:pPr marL="0" indent="0">
              <a:buNone/>
            </a:pPr>
            <a:endParaRPr lang="es-MX" sz="2400" b="1" dirty="0" smtClean="0"/>
          </a:p>
          <a:p>
            <a:pPr marL="0" indent="0">
              <a:buNone/>
            </a:pPr>
            <a:r>
              <a:rPr lang="es-MX" sz="2400" dirty="0"/>
              <a:t>En función del tiempo</a:t>
            </a:r>
          </a:p>
          <a:p>
            <a:pPr marL="0" indent="0">
              <a:buNone/>
            </a:pPr>
            <a:r>
              <a:rPr lang="es-MX" sz="2400" dirty="0"/>
              <a:t>Fuentes de continua: El valor de tensión o corriente no varía con respecto al tiempo. </a:t>
            </a:r>
          </a:p>
          <a:p>
            <a:pPr marL="0" indent="0">
              <a:buNone/>
            </a:pPr>
            <a:r>
              <a:rPr lang="es-MX" sz="2400" dirty="0"/>
              <a:t>Fuentes de alterna: El valor de tensión o corriente varía con respecto al tiempo. La variación más ampliamente utilizada es de tipo sinusoidal</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40363353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Elementos </a:t>
            </a:r>
            <a:r>
              <a:rPr lang="es-MX" sz="2400" b="1" dirty="0" smtClean="0"/>
              <a:t>Pasivos</a:t>
            </a:r>
          </a:p>
          <a:p>
            <a:pPr marL="0" indent="0">
              <a:buNone/>
            </a:pPr>
            <a:endParaRPr lang="es-MX" sz="2400" b="1" dirty="0" smtClean="0"/>
          </a:p>
          <a:p>
            <a:pPr marL="0" indent="0">
              <a:buNone/>
            </a:pPr>
            <a:r>
              <a:rPr lang="es-MX" sz="2400" dirty="0"/>
              <a:t>RESISTENCIA: </a:t>
            </a:r>
            <a:endParaRPr lang="es-MX" sz="2400" dirty="0" smtClean="0"/>
          </a:p>
          <a:p>
            <a:pPr marL="0" indent="0">
              <a:buNone/>
            </a:pPr>
            <a:r>
              <a:rPr lang="es-MX" sz="2400" dirty="0" smtClean="0"/>
              <a:t>Es </a:t>
            </a:r>
            <a:r>
              <a:rPr lang="es-MX" sz="2400" dirty="0"/>
              <a:t>la oposición que ofrece un cuerpo al paso de la corriente eléctrica. Depende del material y de aspectos constructivos (dimensiones físicas)</a:t>
            </a:r>
          </a:p>
          <a:p>
            <a:pPr marL="0" indent="0">
              <a:buNone/>
            </a:pPr>
            <a:endParaRPr lang="es-MX" sz="2400" dirty="0"/>
          </a:p>
          <a:p>
            <a:pPr marL="0" indent="0">
              <a:buNone/>
            </a:pPr>
            <a:r>
              <a:rPr lang="es-MX" sz="2400" dirty="0"/>
              <a:t>Donde:</a:t>
            </a:r>
          </a:p>
          <a:p>
            <a:pPr marL="0" indent="0">
              <a:buNone/>
            </a:pPr>
            <a:r>
              <a:rPr lang="es-MX" sz="2400" dirty="0"/>
              <a:t>R = Resistencia (Ω) ρ= Resistividad (Ωmm</a:t>
            </a:r>
            <a:r>
              <a:rPr lang="es-MX" sz="2400" baseline="30000" dirty="0"/>
              <a:t>2</a:t>
            </a:r>
            <a:r>
              <a:rPr lang="es-MX" sz="2400" dirty="0"/>
              <a:t>/m) l = longitud del conductor (m) S = Sección del conductor (mm2)</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CCECFF"/>
              </a:clrFrom>
              <a:clrTo>
                <a:srgbClr val="CCECFF">
                  <a:alpha val="0"/>
                </a:srgbClr>
              </a:clrTo>
            </a:clrChange>
          </a:blip>
          <a:stretch>
            <a:fillRect/>
          </a:stretch>
        </p:blipFill>
        <p:spPr>
          <a:xfrm>
            <a:off x="3443758" y="4005064"/>
            <a:ext cx="1285875" cy="904875"/>
          </a:xfrm>
          <a:prstGeom prst="rect">
            <a:avLst/>
          </a:prstGeom>
        </p:spPr>
      </p:pic>
    </p:spTree>
    <p:extLst>
      <p:ext uri="{BB962C8B-B14F-4D97-AF65-F5344CB8AC3E}">
        <p14:creationId xmlns:p14="http://schemas.microsoft.com/office/powerpoint/2010/main" val="3993736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6" name="Cuadro de texto 5"/>
          <p:cNvSpPr txBox="1">
            <a:spLocks noChangeArrowheads="1"/>
          </p:cNvSpPr>
          <p:nvPr/>
        </p:nvSpPr>
        <p:spPr bwMode="auto">
          <a:xfrm>
            <a:off x="0" y="762163"/>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a:t>
            </a:r>
            <a:r>
              <a:rPr lang="es-ES_tradnl" b="1" dirty="0" smtClean="0">
                <a:latin typeface="Times New Roman" pitchFamily="18" charset="0"/>
                <a:cs typeface="Times New Roman" pitchFamily="18" charset="0"/>
              </a:rPr>
              <a:t>Circuitos </a:t>
            </a:r>
            <a:r>
              <a:rPr lang="es-ES_tradnl" b="1" smtClean="0">
                <a:latin typeface="Times New Roman" pitchFamily="18" charset="0"/>
                <a:cs typeface="Times New Roman" pitchFamily="18" charset="0"/>
              </a:rPr>
              <a:t>Electricos </a:t>
            </a:r>
            <a:r>
              <a:rPr lang="es-ES_tradnl" b="1" dirty="0">
                <a:latin typeface="Times New Roman" pitchFamily="18" charset="0"/>
                <a:cs typeface="Times New Roman" pitchFamily="18" charset="0"/>
              </a:rPr>
              <a:t>dentro del programa de la Lic. en  Ingeniería  en Sistemas Inteligentes</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12776"/>
            <a:ext cx="9176493" cy="5426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3923928" y="3645024"/>
            <a:ext cx="864096" cy="288032"/>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1251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Elementos pasivos de almacenamiento de energía</a:t>
            </a:r>
            <a:endParaRPr lang="es-MX" sz="2400" b="1" dirty="0" smtClean="0"/>
          </a:p>
          <a:p>
            <a:pPr marL="0" indent="0">
              <a:buNone/>
            </a:pPr>
            <a:r>
              <a:rPr lang="es-MX" sz="2400" dirty="0"/>
              <a:t>Condensador </a:t>
            </a:r>
          </a:p>
          <a:p>
            <a:pPr marL="0" indent="0">
              <a:buNone/>
            </a:pPr>
            <a:r>
              <a:rPr lang="es-MX" sz="2400" dirty="0"/>
              <a:t>Un condensador está constituido por dos placas conductoras enfrentadas, separadas por un material dieléctrico. Cuando se aplica al condensador una diferencia de potencial, las placas quedan cargadas con polaridades contrarias, estableciéndose un campo eléctrico entre las placas. La relación entre la cantidad de carga acumulada y la diferencia de potencial que ha provocado dicha acumulación, determinan una constante que caracteriza a todo condensador, denominada capacidad C. La capacidad se mide en Faradios F. Se puede expresar como:</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CCECFF"/>
              </a:clrFrom>
              <a:clrTo>
                <a:srgbClr val="CCECFF">
                  <a:alpha val="0"/>
                </a:srgbClr>
              </a:clrTo>
            </a:clrChange>
          </a:blip>
          <a:stretch>
            <a:fillRect/>
          </a:stretch>
        </p:blipFill>
        <p:spPr>
          <a:xfrm>
            <a:off x="3443758" y="4005064"/>
            <a:ext cx="1285875" cy="904875"/>
          </a:xfrm>
          <a:prstGeom prst="rect">
            <a:avLst/>
          </a:prstGeom>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5364088" y="5661248"/>
            <a:ext cx="1668945" cy="1068125"/>
          </a:xfrm>
          <a:prstGeom prst="rect">
            <a:avLst/>
          </a:prstGeom>
        </p:spPr>
      </p:pic>
    </p:spTree>
    <p:extLst>
      <p:ext uri="{BB962C8B-B14F-4D97-AF65-F5344CB8AC3E}">
        <p14:creationId xmlns:p14="http://schemas.microsoft.com/office/powerpoint/2010/main" val="2119744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Elementos pasivos de almacenamiento de energía</a:t>
            </a:r>
            <a:endParaRPr lang="es-MX" sz="2400" b="1" dirty="0" smtClean="0"/>
          </a:p>
          <a:p>
            <a:pPr marL="0" indent="0">
              <a:buNone/>
            </a:pPr>
            <a:r>
              <a:rPr lang="es-MX" sz="2400" dirty="0"/>
              <a:t>Inductancia  </a:t>
            </a:r>
          </a:p>
          <a:p>
            <a:pPr marL="0" indent="0">
              <a:buNone/>
            </a:pPr>
            <a:r>
              <a:rPr lang="es-MX" sz="2400" dirty="0"/>
              <a:t>Una inductancia es un solenoide o bobina, construido con hilo conductor arrollado con un número N de vueltas. Cada vuelta es una espira, por lo que la bobina estará constituida por N espiras conectadas en serie. Cuando la bobina es recorrida por una corriente eléctrica i(t), el campo magnético creado dará lugar a un flujo que recorre el interior del solenoide, atravesando todas las espiras. Según la Ley de Faraday, en extremos de la bobina se induce una diferencia de potencial por el flujo creado en la propia bobina, que recibe el nombre de fuerza electromotriz </a:t>
            </a:r>
            <a:r>
              <a:rPr lang="es-MX" sz="2400" dirty="0" err="1"/>
              <a:t>autoinducida</a:t>
            </a:r>
            <a:r>
              <a:rPr lang="es-MX" sz="2400" dirty="0"/>
              <a:t>, con una polaridad tal que se opone al paso de la corriente eléctrica: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20518782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Características de un circuito de corriente </a:t>
            </a:r>
            <a:r>
              <a:rPr lang="es-MX" sz="2400" b="1" dirty="0" smtClean="0"/>
              <a:t>continua</a:t>
            </a:r>
          </a:p>
          <a:p>
            <a:pPr marL="0" indent="0">
              <a:buNone/>
            </a:pPr>
            <a:r>
              <a:rPr lang="es-MX" sz="2400" dirty="0" smtClean="0"/>
              <a:t>•Circuito </a:t>
            </a:r>
            <a:r>
              <a:rPr lang="es-MX" sz="2400" dirty="0"/>
              <a:t>cerrado: Para que se establezca la circulación de corriente eléctrica, es necesario un recorrido cerrado. El que el mismo número de electrones que parten del polo negativo del generador entra al mismo por su terminal positivo.</a:t>
            </a:r>
          </a:p>
          <a:p>
            <a:pPr marL="0" indent="0">
              <a:buNone/>
            </a:pPr>
            <a:endParaRPr lang="es-MX" sz="2400" dirty="0"/>
          </a:p>
          <a:p>
            <a:pPr marL="0" indent="0">
              <a:buNone/>
            </a:pPr>
            <a:r>
              <a:rPr lang="es-MX" sz="2400" dirty="0"/>
              <a:t>•Circuito abierto: Si el circuito se ha interrumpido no puede establecerse el paso de corriente. Del terminal negativo del generador no sale corriente, ya que el circuito no almacena electrones.</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8221177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Símbolos</a:t>
            </a:r>
            <a:endParaRPr lang="es-MX" sz="2400" b="1" dirty="0" smtClean="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755577" y="2481294"/>
            <a:ext cx="6264696" cy="4376705"/>
          </a:xfrm>
          <a:prstGeom prst="rect">
            <a:avLst/>
          </a:prstGeom>
        </p:spPr>
      </p:pic>
    </p:spTree>
    <p:extLst>
      <p:ext uri="{BB962C8B-B14F-4D97-AF65-F5344CB8AC3E}">
        <p14:creationId xmlns:p14="http://schemas.microsoft.com/office/powerpoint/2010/main" val="3051612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 elementos de circuitos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a:t>Símbolos</a:t>
            </a:r>
            <a:endParaRPr lang="es-MX" sz="2400" b="1" dirty="0" smtClean="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7" name="Imagen 6"/>
          <p:cNvPicPr>
            <a:picLocks noChangeAspect="1"/>
          </p:cNvPicPr>
          <p:nvPr/>
        </p:nvPicPr>
        <p:blipFill>
          <a:blip r:embed="rId3">
            <a:clrChange>
              <a:clrFrom>
                <a:srgbClr val="FEFEFE"/>
              </a:clrFrom>
              <a:clrTo>
                <a:srgbClr val="FEFEFE">
                  <a:alpha val="0"/>
                </a:srgbClr>
              </a:clrTo>
            </a:clrChange>
          </a:blip>
          <a:stretch>
            <a:fillRect/>
          </a:stretch>
        </p:blipFill>
        <p:spPr>
          <a:xfrm>
            <a:off x="457198" y="2420888"/>
            <a:ext cx="6893876" cy="2994991"/>
          </a:xfrm>
          <a:prstGeom prst="rect">
            <a:avLst/>
          </a:prstGeom>
        </p:spPr>
      </p:pic>
    </p:spTree>
    <p:extLst>
      <p:ext uri="{BB962C8B-B14F-4D97-AF65-F5344CB8AC3E}">
        <p14:creationId xmlns:p14="http://schemas.microsoft.com/office/powerpoint/2010/main" val="3716272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  Ley de Ohm</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Ohm determinó experimentalmente que si el voltaje a través de un resistor se incrementa, la corriente a través del resistor también lo hará; y, así mismo, si el voltaje disminuye, la corriente hará lo mismo.</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cxnSp>
        <p:nvCxnSpPr>
          <p:cNvPr id="6" name="Conector recto de flecha 5"/>
          <p:cNvCxnSpPr/>
          <p:nvPr/>
        </p:nvCxnSpPr>
        <p:spPr>
          <a:xfrm flipV="1">
            <a:off x="3356264" y="3574473"/>
            <a:ext cx="20781" cy="2296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V="1">
            <a:off x="3366654" y="5787736"/>
            <a:ext cx="2729346" cy="83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V="1">
            <a:off x="3377045" y="3886200"/>
            <a:ext cx="1984664" cy="19638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6096000" y="5686198"/>
            <a:ext cx="316112" cy="369332"/>
          </a:xfrm>
          <a:prstGeom prst="rect">
            <a:avLst/>
          </a:prstGeom>
          <a:noFill/>
        </p:spPr>
        <p:txBody>
          <a:bodyPr wrap="none" rtlCol="0">
            <a:spAutoFit/>
          </a:bodyPr>
          <a:lstStyle/>
          <a:p>
            <a:r>
              <a:rPr lang="es-ES" dirty="0"/>
              <a:t>V</a:t>
            </a:r>
            <a:endParaRPr lang="es-MX" dirty="0"/>
          </a:p>
        </p:txBody>
      </p:sp>
      <p:sp>
        <p:nvSpPr>
          <p:cNvPr id="11" name="CuadroTexto 10"/>
          <p:cNvSpPr txBox="1"/>
          <p:nvPr/>
        </p:nvSpPr>
        <p:spPr>
          <a:xfrm>
            <a:off x="3113890" y="3289156"/>
            <a:ext cx="242374" cy="369332"/>
          </a:xfrm>
          <a:prstGeom prst="rect">
            <a:avLst/>
          </a:prstGeom>
          <a:noFill/>
        </p:spPr>
        <p:txBody>
          <a:bodyPr wrap="none" rtlCol="0">
            <a:spAutoFit/>
          </a:bodyPr>
          <a:lstStyle/>
          <a:p>
            <a:r>
              <a:rPr lang="es-ES" dirty="0"/>
              <a:t>I</a:t>
            </a:r>
            <a:endParaRPr lang="es-MX" dirty="0"/>
          </a:p>
        </p:txBody>
      </p:sp>
    </p:spTree>
    <p:extLst>
      <p:ext uri="{BB962C8B-B14F-4D97-AF65-F5344CB8AC3E}">
        <p14:creationId xmlns:p14="http://schemas.microsoft.com/office/powerpoint/2010/main" val="8444655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  Ley de Ohm</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Ohm también determinó que si el voltaje se mantiene constante, menos resistencia produce más corriente, y, además, más resistencia produce menos corriente.</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6" name="CuadroTexto 5"/>
          <p:cNvSpPr txBox="1"/>
          <p:nvPr/>
        </p:nvSpPr>
        <p:spPr>
          <a:xfrm>
            <a:off x="6096000" y="5686198"/>
            <a:ext cx="309700" cy="369332"/>
          </a:xfrm>
          <a:prstGeom prst="rect">
            <a:avLst/>
          </a:prstGeom>
          <a:noFill/>
        </p:spPr>
        <p:txBody>
          <a:bodyPr wrap="none" rtlCol="0">
            <a:spAutoFit/>
          </a:bodyPr>
          <a:lstStyle/>
          <a:p>
            <a:r>
              <a:rPr lang="es-ES" dirty="0"/>
              <a:t>R</a:t>
            </a:r>
            <a:endParaRPr lang="es-MX" dirty="0"/>
          </a:p>
        </p:txBody>
      </p:sp>
      <p:cxnSp>
        <p:nvCxnSpPr>
          <p:cNvPr id="7" name="Conector recto de flecha 6"/>
          <p:cNvCxnSpPr/>
          <p:nvPr/>
        </p:nvCxnSpPr>
        <p:spPr>
          <a:xfrm flipV="1">
            <a:off x="3356264" y="3574473"/>
            <a:ext cx="20781" cy="2296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V="1">
            <a:off x="3366654" y="5787736"/>
            <a:ext cx="2729346" cy="83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H="1" flipV="1">
            <a:off x="3598638" y="3574473"/>
            <a:ext cx="2386526" cy="20783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3113890" y="3289156"/>
            <a:ext cx="242374" cy="369332"/>
          </a:xfrm>
          <a:prstGeom prst="rect">
            <a:avLst/>
          </a:prstGeom>
          <a:noFill/>
        </p:spPr>
        <p:txBody>
          <a:bodyPr wrap="none" rtlCol="0">
            <a:spAutoFit/>
          </a:bodyPr>
          <a:lstStyle/>
          <a:p>
            <a:r>
              <a:rPr lang="es-ES" dirty="0"/>
              <a:t>I</a:t>
            </a:r>
            <a:endParaRPr lang="es-MX" dirty="0"/>
          </a:p>
        </p:txBody>
      </p:sp>
    </p:spTree>
    <p:extLst>
      <p:ext uri="{BB962C8B-B14F-4D97-AF65-F5344CB8AC3E}">
        <p14:creationId xmlns:p14="http://schemas.microsoft.com/office/powerpoint/2010/main" val="1092090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  Ley de Ohm</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La </a:t>
            </a:r>
            <a:r>
              <a:rPr lang="es-MX" sz="2400" b="1" dirty="0"/>
              <a:t>ley de Ohm </a:t>
            </a:r>
            <a:r>
              <a:rPr lang="es-MX" sz="2400" dirty="0"/>
              <a:t>establece que la corriente es directamente proporcional al voltaje e inversamente proporcional a la resistencia. Y esta dada por la fórmula siguiente:</a:t>
            </a:r>
          </a:p>
          <a:p>
            <a:pPr marL="0" indent="0">
              <a:buNone/>
            </a:pPr>
            <a:endParaRPr lang="es-ES" sz="2400" dirty="0"/>
          </a:p>
          <a:p>
            <a:pPr marL="0" indent="0">
              <a:buNone/>
            </a:pPr>
            <a:endParaRPr lang="es-ES" sz="2400" dirty="0"/>
          </a:p>
          <a:p>
            <a:pPr marL="0" indent="0">
              <a:buNone/>
            </a:pPr>
            <a:r>
              <a:rPr lang="es-MX" sz="2400" dirty="0"/>
              <a:t>donde: </a:t>
            </a:r>
          </a:p>
          <a:p>
            <a:pPr marL="0" indent="0">
              <a:buNone/>
            </a:pPr>
            <a:r>
              <a:rPr lang="es-MX" sz="2400" dirty="0"/>
              <a:t>I = corriente en amperes (A) </a:t>
            </a:r>
          </a:p>
          <a:p>
            <a:pPr marL="0" indent="0">
              <a:buNone/>
            </a:pPr>
            <a:r>
              <a:rPr lang="es-MX" sz="2400" dirty="0"/>
              <a:t>V = voltaje en volts (V) </a:t>
            </a:r>
          </a:p>
          <a:p>
            <a:pPr marL="0" indent="0">
              <a:buNone/>
            </a:pPr>
            <a:r>
              <a:rPr lang="es-MX" sz="2400" dirty="0"/>
              <a:t>R = resistencia en </a:t>
            </a:r>
            <a:r>
              <a:rPr lang="es-MX" sz="2400" dirty="0" err="1"/>
              <a:t>ohms</a:t>
            </a:r>
            <a:r>
              <a:rPr lang="es-MX" sz="2400" dirty="0"/>
              <a:t> (</a:t>
            </a:r>
            <a:r>
              <a:rPr lang="el-GR" sz="2400" dirty="0"/>
              <a:t>Ω</a:t>
            </a:r>
            <a:r>
              <a:rPr lang="es-MX" sz="2400" dirty="0"/>
              <a:t>)</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11" name="Imagen 10"/>
          <p:cNvPicPr>
            <a:picLocks noChangeAspect="1"/>
          </p:cNvPicPr>
          <p:nvPr/>
        </p:nvPicPr>
        <p:blipFill>
          <a:blip r:embed="rId3">
            <a:clrChange>
              <a:clrFrom>
                <a:srgbClr val="FFFFFF"/>
              </a:clrFrom>
              <a:clrTo>
                <a:srgbClr val="FFFFFF">
                  <a:alpha val="0"/>
                </a:srgbClr>
              </a:clrTo>
            </a:clrChange>
          </a:blip>
          <a:stretch>
            <a:fillRect/>
          </a:stretch>
        </p:blipFill>
        <p:spPr>
          <a:xfrm>
            <a:off x="4956462" y="2826584"/>
            <a:ext cx="1573245" cy="1340171"/>
          </a:xfrm>
          <a:prstGeom prst="rect">
            <a:avLst/>
          </a:prstGeom>
        </p:spPr>
      </p:pic>
    </p:spTree>
    <p:extLst>
      <p:ext uri="{BB962C8B-B14F-4D97-AF65-F5344CB8AC3E}">
        <p14:creationId xmlns:p14="http://schemas.microsoft.com/office/powerpoint/2010/main" val="32783928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  Ley de Ohm</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a:t>Relación lineal de corriente y voltaje</a:t>
            </a:r>
          </a:p>
          <a:p>
            <a:pPr marL="0" indent="0">
              <a:buNone/>
            </a:pPr>
            <a:r>
              <a:rPr lang="es-MX" sz="2400" dirty="0" smtClean="0"/>
              <a:t>En </a:t>
            </a:r>
            <a:r>
              <a:rPr lang="es-MX" sz="2400" dirty="0"/>
              <a:t>circuitos resistivos, la corriente y el voltaje son linealmente proporcionales.  </a:t>
            </a:r>
          </a:p>
          <a:p>
            <a:pPr marL="0" indent="0">
              <a:buNone/>
            </a:pPr>
            <a:r>
              <a:rPr lang="es-MX" sz="2400" dirty="0"/>
              <a:t>¿Qué es lineal</a:t>
            </a:r>
            <a:r>
              <a:rPr lang="es-MX" sz="2400" dirty="0" smtClean="0"/>
              <a:t>?</a:t>
            </a:r>
          </a:p>
          <a:p>
            <a:pPr marL="0" indent="0">
              <a:buNone/>
            </a:pPr>
            <a:endParaRPr lang="es-ES" sz="2400" dirty="0"/>
          </a:p>
          <a:p>
            <a:pPr marL="0" indent="0">
              <a:buNone/>
            </a:pPr>
            <a:r>
              <a:rPr lang="es-MX" sz="2400" dirty="0"/>
              <a:t>Lineal significa que si una de las cantidades se incrementa o disminuye en cierto porcentaje, la otra se incrementará o disminuirá en el mismo porcentaje, suponiendo que el valor de la resistencia es constante. </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Tree>
    <p:extLst>
      <p:ext uri="{BB962C8B-B14F-4D97-AF65-F5344CB8AC3E}">
        <p14:creationId xmlns:p14="http://schemas.microsoft.com/office/powerpoint/2010/main" val="17480359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  Ley de Ohm</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smtClean="0"/>
              <a:t>En </a:t>
            </a:r>
            <a:r>
              <a:rPr lang="es-MX" sz="2400" dirty="0"/>
              <a:t>un circuito eléctrico cerrado, se cumple que la suma de las tensiones es igual a la suma de las caídas de tensión en las resistencias</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39756" y="3182171"/>
            <a:ext cx="3169304" cy="2474430"/>
          </a:xfrm>
          <a:prstGeom prst="rect">
            <a:avLst/>
          </a:prstGeom>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4994206" y="2809433"/>
            <a:ext cx="4149794" cy="2847168"/>
          </a:xfrm>
          <a:prstGeom prst="rect">
            <a:avLst/>
          </a:prstGeom>
        </p:spPr>
      </p:pic>
      <p:sp>
        <p:nvSpPr>
          <p:cNvPr id="8" name="CuadroTexto 4"/>
          <p:cNvSpPr txBox="1"/>
          <p:nvPr/>
        </p:nvSpPr>
        <p:spPr>
          <a:xfrm>
            <a:off x="1126435" y="5908390"/>
            <a:ext cx="1643270"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b="1" dirty="0"/>
              <a:t>V= RI</a:t>
            </a:r>
          </a:p>
        </p:txBody>
      </p:sp>
      <p:sp>
        <p:nvSpPr>
          <p:cNvPr id="9" name="CuadroTexto 8"/>
          <p:cNvSpPr txBox="1"/>
          <p:nvPr/>
        </p:nvSpPr>
        <p:spPr>
          <a:xfrm>
            <a:off x="1948070" y="5608249"/>
            <a:ext cx="1834861" cy="369332"/>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Caídas de tensión</a:t>
            </a:r>
          </a:p>
        </p:txBody>
      </p:sp>
      <p:sp>
        <p:nvSpPr>
          <p:cNvPr id="10" name="CuadroTexto 9"/>
          <p:cNvSpPr txBox="1"/>
          <p:nvPr/>
        </p:nvSpPr>
        <p:spPr>
          <a:xfrm>
            <a:off x="1187086" y="2792001"/>
            <a:ext cx="899926" cy="369332"/>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Tensión</a:t>
            </a:r>
          </a:p>
        </p:txBody>
      </p:sp>
    </p:spTree>
    <p:extLst>
      <p:ext uri="{BB962C8B-B14F-4D97-AF65-F5344CB8AC3E}">
        <p14:creationId xmlns:p14="http://schemas.microsoft.com/office/powerpoint/2010/main" val="1562148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1273898" y="1787002"/>
            <a:ext cx="7488832" cy="8586966"/>
          </a:xfrm>
          <a:prstGeom prst="rect">
            <a:avLst/>
          </a:prstGeom>
        </p:spPr>
        <p:txBody>
          <a:bodyPr wrap="square">
            <a:spAutoFit/>
          </a:bodyPr>
          <a:lstStyle/>
          <a:p>
            <a:pPr algn="ctr"/>
            <a:r>
              <a:rPr lang="es-ES" sz="2400" dirty="0">
                <a:solidFill>
                  <a:schemeClr val="bg2">
                    <a:lumMod val="50000"/>
                  </a:schemeClr>
                </a:solidFill>
                <a:latin typeface="+mj-lt"/>
              </a:rPr>
              <a:t>Circuitos Eléctricos</a:t>
            </a:r>
          </a:p>
          <a:p>
            <a:pPr algn="ctr"/>
            <a:r>
              <a:rPr lang="es-ES" sz="2400" dirty="0">
                <a:solidFill>
                  <a:schemeClr val="bg2">
                    <a:lumMod val="50000"/>
                  </a:schemeClr>
                </a:solidFill>
                <a:latin typeface="+mj-lt"/>
              </a:rPr>
              <a:t>Unidad I. </a:t>
            </a:r>
            <a:r>
              <a:rPr lang="pt-BR" sz="2400" dirty="0">
                <a:solidFill>
                  <a:schemeClr val="bg2">
                    <a:lumMod val="50000"/>
                  </a:schemeClr>
                </a:solidFill>
                <a:latin typeface="+mj-lt"/>
              </a:rPr>
              <a:t>Fundamentos de circuitos eléctricos de CD</a:t>
            </a:r>
            <a:r>
              <a:rPr lang="es-ES" sz="2400" dirty="0">
                <a:solidFill>
                  <a:schemeClr val="bg2">
                    <a:lumMod val="50000"/>
                  </a:schemeClr>
                </a:solidFill>
                <a:latin typeface="+mj-lt"/>
              </a:rPr>
              <a:t> </a:t>
            </a:r>
          </a:p>
          <a:p>
            <a:r>
              <a:rPr lang="es-MX" sz="2400" dirty="0">
                <a:solidFill>
                  <a:schemeClr val="bg2">
                    <a:lumMod val="50000"/>
                  </a:schemeClr>
                </a:solidFill>
                <a:latin typeface="+mj-lt"/>
              </a:rPr>
              <a:t>1.1 Introducción</a:t>
            </a:r>
          </a:p>
          <a:p>
            <a:r>
              <a:rPr lang="es-MX" sz="2400" dirty="0">
                <a:solidFill>
                  <a:schemeClr val="bg2">
                    <a:lumMod val="50000"/>
                  </a:schemeClr>
                </a:solidFill>
                <a:latin typeface="+mj-lt"/>
              </a:rPr>
              <a:t>1.2 Sistemas de Unidades</a:t>
            </a:r>
          </a:p>
          <a:p>
            <a:r>
              <a:rPr lang="es-MX" sz="2400" dirty="0">
                <a:solidFill>
                  <a:schemeClr val="bg2">
                    <a:lumMod val="50000"/>
                  </a:schemeClr>
                </a:solidFill>
                <a:latin typeface="+mj-lt"/>
              </a:rPr>
              <a:t>1.3 Carga, Corriente, potencia y energía</a:t>
            </a:r>
          </a:p>
          <a:p>
            <a:r>
              <a:rPr lang="es-MX" sz="2400" dirty="0">
                <a:solidFill>
                  <a:schemeClr val="bg2">
                    <a:lumMod val="50000"/>
                  </a:schemeClr>
                </a:solidFill>
                <a:latin typeface="+mj-lt"/>
              </a:rPr>
              <a:t>1.4 elementos de circuitos</a:t>
            </a:r>
          </a:p>
          <a:p>
            <a:r>
              <a:rPr lang="es-MX" sz="2400" dirty="0">
                <a:solidFill>
                  <a:schemeClr val="bg2">
                    <a:lumMod val="50000"/>
                  </a:schemeClr>
                </a:solidFill>
                <a:latin typeface="+mj-lt"/>
              </a:rPr>
              <a:t>1.5  Ley de Ohm</a:t>
            </a:r>
          </a:p>
          <a:p>
            <a:r>
              <a:rPr lang="es-MX" sz="2400" dirty="0">
                <a:solidFill>
                  <a:schemeClr val="bg2">
                    <a:lumMod val="50000"/>
                  </a:schemeClr>
                </a:solidFill>
                <a:latin typeface="+mj-lt"/>
              </a:rPr>
              <a:t>1.6 Conexión serie </a:t>
            </a:r>
          </a:p>
          <a:p>
            <a:r>
              <a:rPr lang="es-MX" sz="2400" dirty="0">
                <a:solidFill>
                  <a:schemeClr val="bg2">
                    <a:lumMod val="50000"/>
                  </a:schemeClr>
                </a:solidFill>
                <a:latin typeface="+mj-lt"/>
              </a:rPr>
              <a:t>1.7 Conexión paralelo </a:t>
            </a:r>
          </a:p>
          <a:p>
            <a:r>
              <a:rPr lang="es-MX" sz="2400" dirty="0">
                <a:solidFill>
                  <a:schemeClr val="bg2">
                    <a:lumMod val="50000"/>
                  </a:schemeClr>
                </a:solidFill>
                <a:latin typeface="+mj-lt"/>
              </a:rPr>
              <a:t>1.8 Nodos</a:t>
            </a:r>
          </a:p>
          <a:p>
            <a:r>
              <a:rPr lang="es-MX" sz="2400" dirty="0">
                <a:solidFill>
                  <a:schemeClr val="bg2">
                    <a:lumMod val="50000"/>
                  </a:schemeClr>
                </a:solidFill>
                <a:latin typeface="+mj-lt"/>
              </a:rPr>
              <a:t>1.9 Mallas</a:t>
            </a:r>
          </a:p>
          <a:p>
            <a:r>
              <a:rPr lang="es-MX" sz="2400" dirty="0">
                <a:solidFill>
                  <a:schemeClr val="bg2">
                    <a:lumMod val="50000"/>
                  </a:schemeClr>
                </a:solidFill>
                <a:latin typeface="+mj-lt"/>
              </a:rPr>
              <a:t>1.10 Leyes de </a:t>
            </a:r>
            <a:r>
              <a:rPr lang="es-MX" sz="2400" dirty="0" err="1">
                <a:solidFill>
                  <a:schemeClr val="bg2">
                    <a:lumMod val="50000"/>
                  </a:schemeClr>
                </a:solidFill>
                <a:latin typeface="+mj-lt"/>
              </a:rPr>
              <a:t>Kircchoff</a:t>
            </a:r>
            <a:endParaRPr lang="es-MX" sz="2400" dirty="0">
              <a:solidFill>
                <a:schemeClr val="bg2">
                  <a:lumMod val="50000"/>
                </a:schemeClr>
              </a:solidFill>
              <a:latin typeface="+mj-lt"/>
            </a:endParaRPr>
          </a:p>
          <a:p>
            <a:r>
              <a:rPr lang="es-MX" sz="2400" dirty="0">
                <a:solidFill>
                  <a:schemeClr val="bg2">
                    <a:lumMod val="50000"/>
                  </a:schemeClr>
                </a:solidFill>
                <a:latin typeface="+mj-lt"/>
              </a:rPr>
              <a:t>1.11 Transformación delta-estrella </a:t>
            </a: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MX" sz="2400" b="1" dirty="0">
              <a:solidFill>
                <a:schemeClr val="bg2">
                  <a:lumMod val="50000"/>
                </a:schemeClr>
              </a:solidFill>
              <a:effectLst>
                <a:outerShdw blurRad="38100" dist="38100" dir="2700000" algn="tl">
                  <a:srgbClr val="000000">
                    <a:alpha val="43137"/>
                  </a:srgbClr>
                </a:outerShdw>
              </a:effectLst>
              <a:latin typeface="+mj-lt"/>
              <a:cs typeface="Times New Roman" pitchFamily="18" charset="0"/>
            </a:endParaRPr>
          </a:p>
          <a:p>
            <a:pPr algn="just"/>
            <a:endParaRPr lang="es-MX" sz="2400" dirty="0">
              <a:solidFill>
                <a:schemeClr val="bg2">
                  <a:lumMod val="50000"/>
                </a:schemeClr>
              </a:solidFill>
              <a:latin typeface="+mj-lt"/>
            </a:endParaRPr>
          </a:p>
          <a:p>
            <a:pPr algn="just"/>
            <a:endParaRPr lang="es-ES" sz="2400" dirty="0">
              <a:solidFill>
                <a:schemeClr val="bg2">
                  <a:lumMod val="50000"/>
                </a:schemeClr>
              </a:solidFill>
              <a:latin typeface="+mj-lt"/>
            </a:endParaRPr>
          </a:p>
          <a:p>
            <a:pPr algn="just"/>
            <a:endParaRPr lang="es-ES" sz="2400" dirty="0">
              <a:solidFill>
                <a:schemeClr val="bg2">
                  <a:lumMod val="50000"/>
                </a:schemeClr>
              </a:solidFill>
              <a:latin typeface="+mj-lt"/>
            </a:endParaRPr>
          </a:p>
        </p:txBody>
      </p:sp>
      <p:sp>
        <p:nvSpPr>
          <p:cNvPr id="11" name="2 CuadroTexto"/>
          <p:cNvSpPr txBox="1"/>
          <p:nvPr/>
        </p:nvSpPr>
        <p:spPr>
          <a:xfrm>
            <a:off x="1439652" y="891652"/>
            <a:ext cx="6264696" cy="646331"/>
          </a:xfrm>
          <a:prstGeom prst="rect">
            <a:avLst/>
          </a:prstGeom>
          <a:noFill/>
        </p:spPr>
        <p:txBody>
          <a:bodyPr wrap="square" rtlCol="0">
            <a:spAutoFit/>
          </a:bodyPr>
          <a:lstStyle/>
          <a:p>
            <a:pPr algn="ctr"/>
            <a:r>
              <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Contenido Sintético </a:t>
            </a:r>
          </a:p>
        </p:txBody>
      </p:sp>
    </p:spTree>
    <p:extLst>
      <p:ext uri="{BB962C8B-B14F-4D97-AF65-F5344CB8AC3E}">
        <p14:creationId xmlns:p14="http://schemas.microsoft.com/office/powerpoint/2010/main" val="1705037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 Conexión serie </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smtClean="0"/>
              <a:t>Los </a:t>
            </a:r>
            <a:r>
              <a:rPr lang="es-MX" sz="2400" dirty="0"/>
              <a:t>circuitos en serie son aquellos que disponen de dos o más operadores conectados seguidos, es decir, en el mismo cable o conductor. Dicho de otra forma, en este tipo de circuitos, para pasar de un punto a otro (del polo – al polo +), la corriente eléctrica se ve en la necesidad de atravesar todos los operadores</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11" name="Imagen 10"/>
          <p:cNvPicPr>
            <a:picLocks noChangeAspect="1"/>
          </p:cNvPicPr>
          <p:nvPr/>
        </p:nvPicPr>
        <p:blipFill>
          <a:blip r:embed="rId3">
            <a:clrChange>
              <a:clrFrom>
                <a:srgbClr val="FFFFFF"/>
              </a:clrFrom>
              <a:clrTo>
                <a:srgbClr val="FFFFFF">
                  <a:alpha val="0"/>
                </a:srgbClr>
              </a:clrTo>
            </a:clrChange>
          </a:blip>
          <a:stretch>
            <a:fillRect/>
          </a:stretch>
        </p:blipFill>
        <p:spPr>
          <a:xfrm>
            <a:off x="477583" y="4173116"/>
            <a:ext cx="8198873" cy="1338262"/>
          </a:xfrm>
          <a:prstGeom prst="rect">
            <a:avLst/>
          </a:prstGeom>
        </p:spPr>
      </p:pic>
    </p:spTree>
    <p:extLst>
      <p:ext uri="{BB962C8B-B14F-4D97-AF65-F5344CB8AC3E}">
        <p14:creationId xmlns:p14="http://schemas.microsoft.com/office/powerpoint/2010/main" val="9870668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1.7 Conexión paralelo </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smtClean="0"/>
              <a:t>Es </a:t>
            </a:r>
            <a:r>
              <a:rPr lang="es-MX" sz="2400" dirty="0"/>
              <a:t>aquel que dispone de dos o más operadores conectados en distintos cables. Dicho de otra forma, en ellos, para pasar de un punto a otro del circuito (del polo - al +), la corriente eléctrica dispone de varios caminos alternativos, por lo que esta solo atravesará aquellos operadores que se encuentren en su recorrido.</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718740" y="4293096"/>
            <a:ext cx="7705725" cy="1822516"/>
          </a:xfrm>
          <a:prstGeom prst="rect">
            <a:avLst/>
          </a:prstGeom>
        </p:spPr>
      </p:pic>
    </p:spTree>
    <p:extLst>
      <p:ext uri="{BB962C8B-B14F-4D97-AF65-F5344CB8AC3E}">
        <p14:creationId xmlns:p14="http://schemas.microsoft.com/office/powerpoint/2010/main" val="10906196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1.7 Conexión paralelo </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Conexiones mixtas: son aquellos que disponen de tres o más operadores y en cuya asociación concurren a la vez los dos sistemas anteriores, en serie y en paralelo.</a:t>
            </a:r>
            <a:endParaRPr lang="es-ES" sz="2400" dirty="0"/>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947928" y="3202036"/>
            <a:ext cx="7346317" cy="3371380"/>
          </a:xfrm>
          <a:prstGeom prst="rect">
            <a:avLst/>
          </a:prstGeom>
        </p:spPr>
      </p:pic>
    </p:spTree>
    <p:extLst>
      <p:ext uri="{BB962C8B-B14F-4D97-AF65-F5344CB8AC3E}">
        <p14:creationId xmlns:p14="http://schemas.microsoft.com/office/powerpoint/2010/main" val="37158023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1.8 Nodos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Punto de conexión de dos o más conductores</a:t>
            </a:r>
          </a:p>
          <a:p>
            <a:pPr marL="0" indent="0">
              <a:buNone/>
            </a:pPr>
            <a:r>
              <a:rPr lang="es-MX" sz="2400" dirty="0"/>
              <a:t> Es un punto donde se cruzan dos o más elementos de circuitos, sea una fuente de voltaje o corriente, resistencias, capacitores, inductores, etc.</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stretch>
            <a:fillRect/>
          </a:stretch>
        </p:blipFill>
        <p:spPr>
          <a:xfrm>
            <a:off x="201846" y="4148957"/>
            <a:ext cx="2390775" cy="2114550"/>
          </a:xfrm>
          <a:prstGeom prst="rect">
            <a:avLst/>
          </a:prstGeom>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2756945" y="3140968"/>
            <a:ext cx="3890741" cy="1721860"/>
          </a:xfrm>
          <a:prstGeom prst="rect">
            <a:avLst/>
          </a:prstGeom>
        </p:spPr>
      </p:pic>
      <p:pic>
        <p:nvPicPr>
          <p:cNvPr id="8" name="Imagen 7"/>
          <p:cNvPicPr>
            <a:picLocks noChangeAspect="1"/>
          </p:cNvPicPr>
          <p:nvPr/>
        </p:nvPicPr>
        <p:blipFill>
          <a:blip r:embed="rId5">
            <a:clrChange>
              <a:clrFrom>
                <a:srgbClr val="FFFFFF"/>
              </a:clrFrom>
              <a:clrTo>
                <a:srgbClr val="FFFFFF">
                  <a:alpha val="0"/>
                </a:srgbClr>
              </a:clrTo>
            </a:clrChange>
          </a:blip>
          <a:stretch>
            <a:fillRect/>
          </a:stretch>
        </p:blipFill>
        <p:spPr>
          <a:xfrm>
            <a:off x="4860032" y="5229842"/>
            <a:ext cx="2768945" cy="1465912"/>
          </a:xfrm>
          <a:prstGeom prst="rect">
            <a:avLst/>
          </a:prstGeom>
        </p:spPr>
      </p:pic>
      <p:pic>
        <p:nvPicPr>
          <p:cNvPr id="102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76625" y="3140968"/>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05529" y="3974061"/>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6176" y="4904345"/>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4476625" y="4772285"/>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18427">
            <a:off x="6347879" y="6095897"/>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1205529" y="6131757"/>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2511531" y="5061818"/>
            <a:ext cx="383407" cy="33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4375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1.8 Nodos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Punto de conexión de dos o más conductores</a:t>
            </a:r>
          </a:p>
          <a:p>
            <a:pPr marL="0" indent="0">
              <a:buNone/>
            </a:pPr>
            <a:r>
              <a:rPr lang="es-MX" sz="2400" dirty="0"/>
              <a:t> Es un punto donde se cruzan dos o más elementos de circuitos, sea una fuente de voltaje o corriente, resistencias, capacitores, inductores, etc.</a:t>
            </a:r>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pic>
        <p:nvPicPr>
          <p:cNvPr id="6" name="Imagen 5"/>
          <p:cNvPicPr>
            <a:picLocks noChangeAspect="1"/>
          </p:cNvPicPr>
          <p:nvPr/>
        </p:nvPicPr>
        <p:blipFill>
          <a:blip r:embed="rId3"/>
          <a:stretch>
            <a:fillRect/>
          </a:stretch>
        </p:blipFill>
        <p:spPr>
          <a:xfrm>
            <a:off x="201846" y="4148957"/>
            <a:ext cx="2390775" cy="2114550"/>
          </a:xfrm>
          <a:prstGeom prst="rect">
            <a:avLst/>
          </a:prstGeom>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2756945" y="3140968"/>
            <a:ext cx="3890741" cy="1721860"/>
          </a:xfrm>
          <a:prstGeom prst="rect">
            <a:avLst/>
          </a:prstGeom>
        </p:spPr>
      </p:pic>
      <p:pic>
        <p:nvPicPr>
          <p:cNvPr id="8" name="Imagen 7"/>
          <p:cNvPicPr>
            <a:picLocks noChangeAspect="1"/>
          </p:cNvPicPr>
          <p:nvPr/>
        </p:nvPicPr>
        <p:blipFill>
          <a:blip r:embed="rId5">
            <a:clrChange>
              <a:clrFrom>
                <a:srgbClr val="FFFFFF"/>
              </a:clrFrom>
              <a:clrTo>
                <a:srgbClr val="FFFFFF">
                  <a:alpha val="0"/>
                </a:srgbClr>
              </a:clrTo>
            </a:clrChange>
          </a:blip>
          <a:stretch>
            <a:fillRect/>
          </a:stretch>
        </p:blipFill>
        <p:spPr>
          <a:xfrm>
            <a:off x="4860032" y="5229842"/>
            <a:ext cx="2768945" cy="1465912"/>
          </a:xfrm>
          <a:prstGeom prst="rect">
            <a:avLst/>
          </a:prstGeom>
        </p:spPr>
      </p:pic>
      <p:pic>
        <p:nvPicPr>
          <p:cNvPr id="102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76625" y="3140968"/>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05529" y="3974061"/>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6176" y="4904345"/>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4476625" y="4772285"/>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18427">
            <a:off x="6347879" y="6095897"/>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1205529" y="6131757"/>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2511531" y="5061818"/>
            <a:ext cx="383407" cy="33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8385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rotWithShape="1">
          <a:blip r:embed="rId2"/>
          <a:srcRect r="47913"/>
          <a:stretch/>
        </p:blipFill>
        <p:spPr>
          <a:xfrm>
            <a:off x="4152142" y="5107504"/>
            <a:ext cx="2842780" cy="1685925"/>
          </a:xfrm>
          <a:prstGeom prst="rect">
            <a:avLst/>
          </a:prstGeom>
        </p:spPr>
      </p:pic>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 Mallas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Circuito cerrado formado por varias ramas unidas entre sí. Es cualquier trayectoria cerrada en un circuito. Una malla inicia en un nodo, pasa por un conjunto de nodos y retorna al nodo inicial sin pasar por ningún nodo más de una vez.</a:t>
            </a:r>
          </a:p>
          <a:p>
            <a:pPr marL="0" indent="0">
              <a:buNone/>
            </a:pPr>
            <a:endParaRPr lang="es-MX" sz="2400" dirty="0"/>
          </a:p>
        </p:txBody>
      </p:sp>
      <p:pic>
        <p:nvPicPr>
          <p:cNvPr id="5" name="Imagen 4"/>
          <p:cNvPicPr>
            <a:picLocks noChangeAspect="1"/>
          </p:cNvPicPr>
          <p:nvPr/>
        </p:nvPicPr>
        <p:blipFill>
          <a:blip r:embed="rId3"/>
          <a:stretch>
            <a:fillRect/>
          </a:stretch>
        </p:blipFill>
        <p:spPr>
          <a:xfrm>
            <a:off x="-793" y="0"/>
            <a:ext cx="9144793" cy="896190"/>
          </a:xfrm>
          <a:prstGeom prst="rect">
            <a:avLst/>
          </a:prstGeom>
        </p:spPr>
      </p:pic>
      <p:pic>
        <p:nvPicPr>
          <p:cNvPr id="6" name="Imagen 5"/>
          <p:cNvPicPr>
            <a:picLocks noChangeAspect="1"/>
          </p:cNvPicPr>
          <p:nvPr/>
        </p:nvPicPr>
        <p:blipFill>
          <a:blip r:embed="rId4"/>
          <a:stretch>
            <a:fillRect/>
          </a:stretch>
        </p:blipFill>
        <p:spPr>
          <a:xfrm>
            <a:off x="201846" y="4148957"/>
            <a:ext cx="2390775" cy="2114550"/>
          </a:xfrm>
          <a:prstGeom prst="rect">
            <a:avLst/>
          </a:prstGeom>
        </p:spPr>
      </p:pic>
      <p:pic>
        <p:nvPicPr>
          <p:cNvPr id="7" name="Imagen 6"/>
          <p:cNvPicPr>
            <a:picLocks noChangeAspect="1"/>
          </p:cNvPicPr>
          <p:nvPr/>
        </p:nvPicPr>
        <p:blipFill>
          <a:blip r:embed="rId5">
            <a:clrChange>
              <a:clrFrom>
                <a:srgbClr val="FFFFFF"/>
              </a:clrFrom>
              <a:clrTo>
                <a:srgbClr val="FFFFFF">
                  <a:alpha val="0"/>
                </a:srgbClr>
              </a:clrTo>
            </a:clrChange>
          </a:blip>
          <a:stretch>
            <a:fillRect/>
          </a:stretch>
        </p:blipFill>
        <p:spPr>
          <a:xfrm>
            <a:off x="1955490" y="3347203"/>
            <a:ext cx="3890741" cy="1721860"/>
          </a:xfrm>
          <a:prstGeom prst="rect">
            <a:avLst/>
          </a:prstGeom>
        </p:spPr>
      </p:pic>
      <p:pic>
        <p:nvPicPr>
          <p:cNvPr id="1026"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3390591" y="3824516"/>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14952" y="4976454"/>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49386" y="5704149"/>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rot="10800000">
            <a:off x="4314177" y="4309280"/>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18427">
            <a:off x="4964123" y="5755855"/>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a:off x="611560" y="5487060"/>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1722106" y="5424202"/>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p:cNvPicPr>
            <a:picLocks noChangeAspect="1"/>
          </p:cNvPicPr>
          <p:nvPr/>
        </p:nvPicPr>
        <p:blipFill>
          <a:blip r:embed="rId7">
            <a:clrChange>
              <a:clrFrom>
                <a:srgbClr val="FFFFFF"/>
              </a:clrFrom>
              <a:clrTo>
                <a:srgbClr val="FFFFFF">
                  <a:alpha val="0"/>
                </a:srgbClr>
              </a:clrTo>
            </a:clrChange>
          </a:blip>
          <a:stretch>
            <a:fillRect/>
          </a:stretch>
        </p:blipFill>
        <p:spPr>
          <a:xfrm>
            <a:off x="5209099" y="3354741"/>
            <a:ext cx="4019550" cy="1314450"/>
          </a:xfrm>
          <a:prstGeom prst="rect">
            <a:avLst/>
          </a:prstGeom>
        </p:spPr>
      </p:pic>
      <p:pic>
        <p:nvPicPr>
          <p:cNvPr id="19"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5955746" y="3872914"/>
            <a:ext cx="383407" cy="33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5363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rotWithShape="1">
          <a:blip r:embed="rId2">
            <a:clrChange>
              <a:clrFrom>
                <a:srgbClr val="FFFFFF"/>
              </a:clrFrom>
              <a:clrTo>
                <a:srgbClr val="FFFFFF">
                  <a:alpha val="0"/>
                </a:srgbClr>
              </a:clrTo>
            </a:clrChange>
          </a:blip>
          <a:srcRect r="47913"/>
          <a:stretch/>
        </p:blipFill>
        <p:spPr>
          <a:xfrm>
            <a:off x="4152142" y="5107504"/>
            <a:ext cx="2842780" cy="1685925"/>
          </a:xfrm>
          <a:prstGeom prst="rect">
            <a:avLst/>
          </a:prstGeom>
        </p:spPr>
      </p:pic>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 Mallas</a:t>
            </a: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b="1" dirty="0" smtClean="0"/>
              <a:t>Rama</a:t>
            </a:r>
          </a:p>
          <a:p>
            <a:pPr marL="0" indent="0">
              <a:buNone/>
            </a:pPr>
            <a:r>
              <a:rPr lang="es-MX" sz="2400" dirty="0" smtClean="0"/>
              <a:t>Porción </a:t>
            </a:r>
            <a:r>
              <a:rPr lang="es-MX" sz="2400" dirty="0"/>
              <a:t>de circuito comprendida entre dos nodos. Es un solo elemento, ya sea si este es activo o pasivo. En otras palabras, una rama representa a cualquier elemento de dos terminales.</a:t>
            </a:r>
          </a:p>
          <a:p>
            <a:pPr marL="0" indent="0">
              <a:buNone/>
            </a:pPr>
            <a:r>
              <a:rPr lang="es-MX" sz="2400" dirty="0" smtClean="0"/>
              <a:t>.</a:t>
            </a:r>
            <a:endParaRPr lang="es-MX" sz="2400" dirty="0"/>
          </a:p>
          <a:p>
            <a:pPr marL="0" indent="0">
              <a:buNone/>
            </a:pPr>
            <a:endParaRPr lang="es-MX" sz="2400" dirty="0"/>
          </a:p>
        </p:txBody>
      </p:sp>
      <p:pic>
        <p:nvPicPr>
          <p:cNvPr id="5" name="Imagen 4"/>
          <p:cNvPicPr>
            <a:picLocks noChangeAspect="1"/>
          </p:cNvPicPr>
          <p:nvPr/>
        </p:nvPicPr>
        <p:blipFill>
          <a:blip r:embed="rId3"/>
          <a:stretch>
            <a:fillRect/>
          </a:stretch>
        </p:blipFill>
        <p:spPr>
          <a:xfrm>
            <a:off x="-793" y="0"/>
            <a:ext cx="9144793" cy="896190"/>
          </a:xfrm>
          <a:prstGeom prst="rect">
            <a:avLst/>
          </a:prstGeom>
        </p:spPr>
      </p:pic>
      <p:pic>
        <p:nvPicPr>
          <p:cNvPr id="6" name="Imagen 5"/>
          <p:cNvPicPr>
            <a:picLocks noChangeAspect="1"/>
          </p:cNvPicPr>
          <p:nvPr/>
        </p:nvPicPr>
        <p:blipFill>
          <a:blip r:embed="rId4"/>
          <a:stretch>
            <a:fillRect/>
          </a:stretch>
        </p:blipFill>
        <p:spPr>
          <a:xfrm>
            <a:off x="201846" y="4148957"/>
            <a:ext cx="2390775" cy="2114550"/>
          </a:xfrm>
          <a:prstGeom prst="rect">
            <a:avLst/>
          </a:prstGeom>
        </p:spPr>
      </p:pic>
      <p:pic>
        <p:nvPicPr>
          <p:cNvPr id="7" name="Imagen 6"/>
          <p:cNvPicPr>
            <a:picLocks noChangeAspect="1"/>
          </p:cNvPicPr>
          <p:nvPr/>
        </p:nvPicPr>
        <p:blipFill>
          <a:blip r:embed="rId5">
            <a:clrChange>
              <a:clrFrom>
                <a:srgbClr val="FFFFFF"/>
              </a:clrFrom>
              <a:clrTo>
                <a:srgbClr val="FFFFFF">
                  <a:alpha val="0"/>
                </a:srgbClr>
              </a:clrTo>
            </a:clrChange>
          </a:blip>
          <a:stretch>
            <a:fillRect/>
          </a:stretch>
        </p:blipFill>
        <p:spPr>
          <a:xfrm>
            <a:off x="1955490" y="3347203"/>
            <a:ext cx="3890741" cy="1721860"/>
          </a:xfrm>
          <a:prstGeom prst="rect">
            <a:avLst/>
          </a:prstGeom>
        </p:spPr>
      </p:pic>
      <p:pic>
        <p:nvPicPr>
          <p:cNvPr id="1026"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3325750" y="3347203"/>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03375" y="5087210"/>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rot="10800000">
            <a:off x="4327435" y="3813738"/>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18427">
            <a:off x="6003696" y="5132467"/>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8458604">
            <a:off x="1698267" y="5289540"/>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sultado de imagen"/>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2400917" y="5446523"/>
            <a:ext cx="383407" cy="335219"/>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p:cNvPicPr>
            <a:picLocks noChangeAspect="1"/>
          </p:cNvPicPr>
          <p:nvPr/>
        </p:nvPicPr>
        <p:blipFill>
          <a:blip r:embed="rId7">
            <a:clrChange>
              <a:clrFrom>
                <a:srgbClr val="FFFFFF"/>
              </a:clrFrom>
              <a:clrTo>
                <a:srgbClr val="FFFFFF">
                  <a:alpha val="0"/>
                </a:srgbClr>
              </a:clrTo>
            </a:clrChange>
          </a:blip>
          <a:stretch>
            <a:fillRect/>
          </a:stretch>
        </p:blipFill>
        <p:spPr>
          <a:xfrm>
            <a:off x="5209099" y="3354741"/>
            <a:ext cx="4019550" cy="1314450"/>
          </a:xfrm>
          <a:prstGeom prst="rect">
            <a:avLst/>
          </a:prstGeom>
        </p:spPr>
      </p:pic>
      <p:pic>
        <p:nvPicPr>
          <p:cNvPr id="19" name="Picture 2" descr="Resultado de imagen"/>
          <p:cNvPicPr>
            <a:picLocks noChangeAspect="1" noChangeArrowheads="1" noCrop="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8079302" y="3131833"/>
            <a:ext cx="383407" cy="33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0579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2 Marcador de contenido"/>
          <p:cNvSpPr>
            <a:spLocks noGrp="1"/>
          </p:cNvSpPr>
          <p:nvPr>
            <p:ph idx="1"/>
          </p:nvPr>
        </p:nvSpPr>
        <p:spPr>
          <a:xfrm>
            <a:off x="277686" y="1772816"/>
            <a:ext cx="8686802" cy="4800600"/>
          </a:xfrm>
        </p:spPr>
        <p:txBody>
          <a:bodyPr>
            <a:normAutofit/>
          </a:bodyPr>
          <a:lstStyle/>
          <a:p>
            <a:pPr marL="0" indent="0">
              <a:buNone/>
            </a:pPr>
            <a:r>
              <a:rPr lang="es-MX" sz="2400" dirty="0"/>
              <a:t>En un circuito eléctrico, los voltajes de un lado a otro de los resistores (caídas de voltaje) siempre tienen polaridades opuestas a la polaridad del voltaje de fuente.</a:t>
            </a:r>
          </a:p>
          <a:p>
            <a:pPr marL="0" indent="0">
              <a:buNone/>
            </a:pPr>
            <a:endParaRPr lang="es-MX" sz="2400" dirty="0"/>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20" name="Rectángulo 19"/>
          <p:cNvSpPr/>
          <p:nvPr/>
        </p:nvSpPr>
        <p:spPr>
          <a:xfrm>
            <a:off x="5309067" y="3395403"/>
            <a:ext cx="3644348" cy="1323439"/>
          </a:xfrm>
          <a:prstGeom prst="rect">
            <a:avLst/>
          </a:prstGeom>
        </p:spPr>
        <p:txBody>
          <a:bodyPr wrap="square">
            <a:spAutoFit/>
          </a:bodyPr>
          <a:lstStyle/>
          <a:p>
            <a:r>
              <a:rPr lang="es-MX" sz="2000" dirty="0"/>
              <a:t> Las caídas de voltaje de uno a otro lado de los resistores están señaladas mediante V1, V2, y así sucesivamente. </a:t>
            </a:r>
            <a:endParaRPr lang="es-ES" sz="2000" dirty="0"/>
          </a:p>
        </p:txBody>
      </p:sp>
      <p:pic>
        <p:nvPicPr>
          <p:cNvPr id="21" name="Imagen 20"/>
          <p:cNvPicPr>
            <a:picLocks noChangeAspect="1"/>
          </p:cNvPicPr>
          <p:nvPr/>
        </p:nvPicPr>
        <p:blipFill>
          <a:blip r:embed="rId3">
            <a:clrChange>
              <a:clrFrom>
                <a:srgbClr val="FFFFFF"/>
              </a:clrFrom>
              <a:clrTo>
                <a:srgbClr val="FFFFFF">
                  <a:alpha val="0"/>
                </a:srgbClr>
              </a:clrTo>
            </a:clrChange>
          </a:blip>
          <a:stretch>
            <a:fillRect/>
          </a:stretch>
        </p:blipFill>
        <p:spPr>
          <a:xfrm>
            <a:off x="1109527" y="2987404"/>
            <a:ext cx="3271312" cy="3462876"/>
          </a:xfrm>
          <a:prstGeom prst="rect">
            <a:avLst/>
          </a:prstGeom>
        </p:spPr>
      </p:pic>
    </p:spTree>
    <p:extLst>
      <p:ext uri="{BB962C8B-B14F-4D97-AF65-F5344CB8AC3E}">
        <p14:creationId xmlns:p14="http://schemas.microsoft.com/office/powerpoint/2010/main" val="9601455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2 Marcador de contenido"/>
          <p:cNvSpPr>
            <a:spLocks noGrp="1"/>
          </p:cNvSpPr>
          <p:nvPr>
            <p:ph idx="1"/>
          </p:nvPr>
        </p:nvSpPr>
        <p:spPr>
          <a:xfrm>
            <a:off x="277686" y="1772816"/>
            <a:ext cx="8686802" cy="4800600"/>
          </a:xfrm>
        </p:spPr>
        <p:txBody>
          <a:bodyPr>
            <a:normAutofit/>
          </a:bodyPr>
          <a:lstStyle/>
          <a:p>
            <a:r>
              <a:rPr lang="es-MX" sz="2400" dirty="0"/>
              <a:t>Concepto General</a:t>
            </a:r>
            <a:endParaRPr lang="es-ES" sz="2400" dirty="0"/>
          </a:p>
          <a:p>
            <a:pPr marL="0" indent="0">
              <a:buNone/>
            </a:pPr>
            <a:endParaRPr lang="es-MX" sz="2400" dirty="0"/>
          </a:p>
          <a:p>
            <a:pPr marL="0" indent="0">
              <a:buNone/>
            </a:pPr>
            <a:endParaRPr lang="es-MX" sz="2400" dirty="0"/>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Rectángulo 6"/>
          <p:cNvSpPr/>
          <p:nvPr/>
        </p:nvSpPr>
        <p:spPr>
          <a:xfrm>
            <a:off x="3528024" y="2707416"/>
            <a:ext cx="2555764" cy="369332"/>
          </a:xfrm>
          <a:prstGeom prst="rect">
            <a:avLst/>
          </a:prstGeom>
        </p:spPr>
        <p:txBody>
          <a:bodyPr wrap="none">
            <a:spAutoFit/>
          </a:bodyPr>
          <a:lstStyle/>
          <a:p>
            <a:r>
              <a:rPr lang="pt-BR" dirty="0"/>
              <a:t>V</a:t>
            </a:r>
            <a:r>
              <a:rPr lang="pt-BR" baseline="-25000" dirty="0"/>
              <a:t>S </a:t>
            </a:r>
            <a:r>
              <a:rPr lang="pt-BR" dirty="0"/>
              <a:t>= V </a:t>
            </a:r>
            <a:r>
              <a:rPr lang="pt-BR" baseline="-25000" dirty="0"/>
              <a:t>1</a:t>
            </a:r>
            <a:r>
              <a:rPr lang="pt-BR" dirty="0"/>
              <a:t> + V </a:t>
            </a:r>
            <a:r>
              <a:rPr lang="pt-BR" baseline="-25000" dirty="0"/>
              <a:t>2</a:t>
            </a:r>
            <a:r>
              <a:rPr lang="pt-BR" dirty="0"/>
              <a:t> + V </a:t>
            </a:r>
            <a:r>
              <a:rPr lang="pt-BR" b="1" baseline="-25000" dirty="0"/>
              <a:t>3 </a:t>
            </a:r>
            <a:r>
              <a:rPr lang="pt-BR" dirty="0"/>
              <a:t>...+ V </a:t>
            </a:r>
            <a:r>
              <a:rPr lang="pt-BR" baseline="-25000" dirty="0"/>
              <a:t>n</a:t>
            </a:r>
          </a:p>
        </p:txBody>
      </p:sp>
      <p:sp>
        <p:nvSpPr>
          <p:cNvPr id="8" name="Rectángulo 7"/>
          <p:cNvSpPr/>
          <p:nvPr/>
        </p:nvSpPr>
        <p:spPr>
          <a:xfrm>
            <a:off x="3131840" y="3772239"/>
            <a:ext cx="6096000" cy="646331"/>
          </a:xfrm>
          <a:prstGeom prst="rect">
            <a:avLst/>
          </a:prstGeom>
        </p:spPr>
        <p:txBody>
          <a:bodyPr>
            <a:spAutoFit/>
          </a:bodyPr>
          <a:lstStyle/>
          <a:p>
            <a:r>
              <a:rPr lang="es-MX" dirty="0"/>
              <a:t>La suma algebraica de todos los voltajes (tanto de fuente como de caídas) localizados en una trayectoria cerrada única es cero.</a:t>
            </a:r>
            <a:endParaRPr lang="es-ES" dirty="0"/>
          </a:p>
        </p:txBody>
      </p:sp>
      <p:sp>
        <p:nvSpPr>
          <p:cNvPr id="9" name="Rectángulo 8"/>
          <p:cNvSpPr/>
          <p:nvPr/>
        </p:nvSpPr>
        <p:spPr>
          <a:xfrm>
            <a:off x="3528024" y="4342680"/>
            <a:ext cx="2602251" cy="369332"/>
          </a:xfrm>
          <a:prstGeom prst="rect">
            <a:avLst/>
          </a:prstGeom>
        </p:spPr>
        <p:txBody>
          <a:bodyPr wrap="none">
            <a:spAutoFit/>
          </a:bodyPr>
          <a:lstStyle/>
          <a:p>
            <a:r>
              <a:rPr lang="pt-BR" dirty="0"/>
              <a:t>V</a:t>
            </a:r>
            <a:r>
              <a:rPr lang="pt-BR" baseline="-25000" dirty="0"/>
              <a:t>S </a:t>
            </a:r>
            <a:r>
              <a:rPr lang="pt-BR" dirty="0"/>
              <a:t>- V </a:t>
            </a:r>
            <a:r>
              <a:rPr lang="pt-BR" baseline="-25000" dirty="0"/>
              <a:t>1</a:t>
            </a:r>
            <a:r>
              <a:rPr lang="pt-BR" dirty="0"/>
              <a:t> - V </a:t>
            </a:r>
            <a:r>
              <a:rPr lang="pt-BR" baseline="-25000" dirty="0"/>
              <a:t>2</a:t>
            </a:r>
            <a:r>
              <a:rPr lang="pt-BR" dirty="0"/>
              <a:t> - V </a:t>
            </a:r>
            <a:r>
              <a:rPr lang="pt-BR" b="1" baseline="-25000" dirty="0"/>
              <a:t>3 </a:t>
            </a:r>
            <a:r>
              <a:rPr lang="pt-BR" dirty="0"/>
              <a:t>...- V </a:t>
            </a:r>
            <a:r>
              <a:rPr lang="pt-BR" baseline="-25000" dirty="0"/>
              <a:t>n </a:t>
            </a:r>
            <a:r>
              <a:rPr lang="pt-BR" dirty="0"/>
              <a:t>= 0</a:t>
            </a:r>
          </a:p>
        </p:txBody>
      </p:sp>
      <p:pic>
        <p:nvPicPr>
          <p:cNvPr id="10" name="Imagen 9"/>
          <p:cNvPicPr>
            <a:picLocks noChangeAspect="1"/>
          </p:cNvPicPr>
          <p:nvPr/>
        </p:nvPicPr>
        <p:blipFill>
          <a:blip r:embed="rId3">
            <a:clrChange>
              <a:clrFrom>
                <a:srgbClr val="FFFFFF"/>
              </a:clrFrom>
              <a:clrTo>
                <a:srgbClr val="FFFFFF">
                  <a:alpha val="0"/>
                </a:srgbClr>
              </a:clrTo>
            </a:clrChange>
          </a:blip>
          <a:stretch>
            <a:fillRect/>
          </a:stretch>
        </p:blipFill>
        <p:spPr>
          <a:xfrm>
            <a:off x="244588" y="2489397"/>
            <a:ext cx="2908181" cy="3502326"/>
          </a:xfrm>
          <a:prstGeom prst="rect">
            <a:avLst/>
          </a:prstGeom>
        </p:spPr>
      </p:pic>
    </p:spTree>
    <p:extLst>
      <p:ext uri="{BB962C8B-B14F-4D97-AF65-F5344CB8AC3E}">
        <p14:creationId xmlns:p14="http://schemas.microsoft.com/office/powerpoint/2010/main" val="15058421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4" name="Marcador de contenido 3"/>
          <p:cNvSpPr>
            <a:spLocks noGrp="1"/>
          </p:cNvSpPr>
          <p:nvPr>
            <p:ph idx="1"/>
          </p:nvPr>
        </p:nvSpPr>
        <p:spPr/>
        <p:txBody>
          <a:bodyPr/>
          <a:lstStyle/>
          <a:p>
            <a:endParaRPr lang="es-MX" dirty="0"/>
          </a:p>
        </p:txBody>
      </p:sp>
      <p:sp>
        <p:nvSpPr>
          <p:cNvPr id="11" name="Rectángulo 10"/>
          <p:cNvSpPr/>
          <p:nvPr/>
        </p:nvSpPr>
        <p:spPr>
          <a:xfrm>
            <a:off x="-8077" y="2433960"/>
            <a:ext cx="3681845" cy="369332"/>
          </a:xfrm>
          <a:prstGeom prst="rect">
            <a:avLst/>
          </a:prstGeom>
        </p:spPr>
        <p:txBody>
          <a:bodyPr wrap="square">
            <a:spAutoFit/>
          </a:bodyPr>
          <a:lstStyle/>
          <a:p>
            <a:r>
              <a:rPr lang="es-MX" dirty="0"/>
              <a:t>Determine el voltaje de la fuente VS </a:t>
            </a:r>
            <a:endParaRPr lang="es-ES" dirty="0"/>
          </a:p>
        </p:txBody>
      </p:sp>
      <p:pic>
        <p:nvPicPr>
          <p:cNvPr id="12" name="Imagen 11"/>
          <p:cNvPicPr>
            <a:picLocks noChangeAspect="1"/>
          </p:cNvPicPr>
          <p:nvPr/>
        </p:nvPicPr>
        <p:blipFill>
          <a:blip r:embed="rId3">
            <a:clrChange>
              <a:clrFrom>
                <a:srgbClr val="FFFEFD"/>
              </a:clrFrom>
              <a:clrTo>
                <a:srgbClr val="FFFEFD">
                  <a:alpha val="0"/>
                </a:srgbClr>
              </a:clrTo>
            </a:clrChange>
          </a:blip>
          <a:stretch>
            <a:fillRect/>
          </a:stretch>
        </p:blipFill>
        <p:spPr>
          <a:xfrm>
            <a:off x="3955501" y="1903475"/>
            <a:ext cx="5008986" cy="3178290"/>
          </a:xfrm>
          <a:prstGeom prst="rect">
            <a:avLst/>
          </a:prstGeom>
        </p:spPr>
      </p:pic>
    </p:spTree>
    <p:extLst>
      <p:ext uri="{BB962C8B-B14F-4D97-AF65-F5344CB8AC3E}">
        <p14:creationId xmlns:p14="http://schemas.microsoft.com/office/powerpoint/2010/main" val="1953674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1808232"/>
            <a:ext cx="7488832" cy="338554"/>
          </a:xfrm>
          <a:prstGeom prst="rect">
            <a:avLst/>
          </a:prstGeom>
        </p:spPr>
        <p:txBody>
          <a:bodyPr wrap="square">
            <a:spAutoFit/>
          </a:bodyPr>
          <a:lstStyle/>
          <a:p>
            <a:pPr algn="just"/>
            <a:endParaRPr lang="es-MX" sz="1600" dirty="0"/>
          </a:p>
        </p:txBody>
      </p:sp>
      <p:sp>
        <p:nvSpPr>
          <p:cNvPr id="11" name="2 CuadroTexto"/>
          <p:cNvSpPr txBox="1"/>
          <p:nvPr/>
        </p:nvSpPr>
        <p:spPr>
          <a:xfrm>
            <a:off x="1547684" y="1145102"/>
            <a:ext cx="6264696" cy="646331"/>
          </a:xfrm>
          <a:prstGeom prst="rect">
            <a:avLst/>
          </a:prstGeom>
          <a:noFill/>
        </p:spPr>
        <p:txBody>
          <a:bodyPr wrap="square" rtlCol="0">
            <a:spAutoFit/>
          </a:bodyPr>
          <a:lstStyle/>
          <a:p>
            <a:pPr algn="ctr"/>
            <a:r>
              <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1.1 Introducción</a:t>
            </a:r>
          </a:p>
        </p:txBody>
      </p:sp>
      <p:sp>
        <p:nvSpPr>
          <p:cNvPr id="10" name="9 Rectángulo"/>
          <p:cNvSpPr/>
          <p:nvPr/>
        </p:nvSpPr>
        <p:spPr>
          <a:xfrm>
            <a:off x="647584" y="2130450"/>
            <a:ext cx="8064896" cy="2400657"/>
          </a:xfrm>
          <a:prstGeom prst="rect">
            <a:avLst/>
          </a:prstGeom>
        </p:spPr>
        <p:txBody>
          <a:bodyPr wrap="square">
            <a:spAutoFit/>
          </a:bodyPr>
          <a:lstStyle/>
          <a:p>
            <a:pPr marL="342900" lvl="0" indent="-342900" algn="just">
              <a:lnSpc>
                <a:spcPct val="150000"/>
              </a:lnSpc>
              <a:buFont typeface="Arial" panose="020B0604020202020204" pitchFamily="34" charset="0"/>
              <a:buChar char="•"/>
            </a:pPr>
            <a:r>
              <a:rPr lang="es-ES_tradnl" sz="2000" dirty="0">
                <a:cs typeface="Times New Roman" pitchFamily="18" charset="0"/>
              </a:rPr>
              <a:t>El propósito del presente material tiene como objetivo </a:t>
            </a:r>
            <a:r>
              <a:rPr lang="es-MX" sz="2000" dirty="0">
                <a:cs typeface="Times New Roman" pitchFamily="18" charset="0"/>
              </a:rPr>
              <a:t>Estudiar a la teoría de básica de los circuitos eléctricos de CD</a:t>
            </a:r>
            <a:r>
              <a:rPr lang="es-ES_tradnl" sz="2000" dirty="0">
                <a:cs typeface="Times New Roman" pitchFamily="18" charset="0"/>
              </a:rPr>
              <a:t>; correspondiente a la </a:t>
            </a:r>
            <a:r>
              <a:rPr lang="es-MX" sz="2000" b="1" dirty="0">
                <a:cs typeface="Times New Roman" panose="02020603050405020304" pitchFamily="18" charset="0"/>
              </a:rPr>
              <a:t>Unidad I.</a:t>
            </a:r>
          </a:p>
          <a:p>
            <a:pPr marL="342900" lvl="0" indent="-342900" algn="just">
              <a:lnSpc>
                <a:spcPct val="150000"/>
              </a:lnSpc>
              <a:buFont typeface="Arial" panose="020B0604020202020204" pitchFamily="34" charset="0"/>
              <a:buChar char="•"/>
            </a:pPr>
            <a:endParaRPr lang="es-MX" sz="2000" b="1" dirty="0">
              <a:cs typeface="Times New Roman" panose="02020603050405020304" pitchFamily="18" charset="0"/>
            </a:endParaRPr>
          </a:p>
          <a:p>
            <a:pPr marL="285750" lvl="0" indent="-285750" algn="just">
              <a:lnSpc>
                <a:spcPct val="150000"/>
              </a:lnSpc>
              <a:buFont typeface="Arial" panose="020B0604020202020204" pitchFamily="34" charset="0"/>
              <a:buChar char="•"/>
            </a:pPr>
            <a:endParaRPr lang="es-MX" sz="2000" b="1" dirty="0">
              <a:cs typeface="Times New Roman" panose="02020603050405020304" pitchFamily="18" charset="0"/>
            </a:endParaRPr>
          </a:p>
        </p:txBody>
      </p:sp>
    </p:spTree>
    <p:extLst>
      <p:ext uri="{BB962C8B-B14F-4D97-AF65-F5344CB8AC3E}">
        <p14:creationId xmlns:p14="http://schemas.microsoft.com/office/powerpoint/2010/main" val="41299938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4" name="Marcador de contenido 3"/>
          <p:cNvSpPr>
            <a:spLocks noGrp="1"/>
          </p:cNvSpPr>
          <p:nvPr>
            <p:ph idx="1"/>
          </p:nvPr>
        </p:nvSpPr>
        <p:spPr/>
        <p:txBody>
          <a:bodyPr/>
          <a:lstStyle/>
          <a:p>
            <a:endParaRPr lang="es-MX" dirty="0"/>
          </a:p>
        </p:txBody>
      </p:sp>
      <p:sp>
        <p:nvSpPr>
          <p:cNvPr id="11" name="Rectángulo 10"/>
          <p:cNvSpPr/>
          <p:nvPr/>
        </p:nvSpPr>
        <p:spPr>
          <a:xfrm>
            <a:off x="-8077" y="2433960"/>
            <a:ext cx="3681845" cy="369332"/>
          </a:xfrm>
          <a:prstGeom prst="rect">
            <a:avLst/>
          </a:prstGeom>
        </p:spPr>
        <p:txBody>
          <a:bodyPr wrap="square">
            <a:spAutoFit/>
          </a:bodyPr>
          <a:lstStyle/>
          <a:p>
            <a:r>
              <a:rPr lang="es-MX" dirty="0"/>
              <a:t>Determine el voltaje de la fuente VS </a:t>
            </a:r>
            <a:endParaRPr lang="es-ES" dirty="0"/>
          </a:p>
        </p:txBody>
      </p:sp>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8" name="Rectángulo 7"/>
          <p:cNvSpPr/>
          <p:nvPr/>
        </p:nvSpPr>
        <p:spPr>
          <a:xfrm>
            <a:off x="-8077" y="2791754"/>
            <a:ext cx="3681845" cy="646331"/>
          </a:xfrm>
          <a:prstGeom prst="rect">
            <a:avLst/>
          </a:prstGeom>
        </p:spPr>
        <p:txBody>
          <a:bodyPr wrap="square">
            <a:spAutoFit/>
          </a:bodyPr>
          <a:lstStyle/>
          <a:p>
            <a:r>
              <a:rPr lang="es-MX" dirty="0"/>
              <a:t>Determine la caída de voltaje desconocida, V3</a:t>
            </a:r>
            <a:endParaRPr lang="es-ES" dirty="0"/>
          </a:p>
        </p:txBody>
      </p:sp>
      <p:pic>
        <p:nvPicPr>
          <p:cNvPr id="9" name="Imagen 8"/>
          <p:cNvPicPr>
            <a:picLocks noChangeAspect="1"/>
          </p:cNvPicPr>
          <p:nvPr/>
        </p:nvPicPr>
        <p:blipFill>
          <a:blip r:embed="rId3">
            <a:clrChange>
              <a:clrFrom>
                <a:srgbClr val="FFFEFD"/>
              </a:clrFrom>
              <a:clrTo>
                <a:srgbClr val="FFFEFD">
                  <a:alpha val="0"/>
                </a:srgbClr>
              </a:clrTo>
            </a:clrChange>
          </a:blip>
          <a:stretch>
            <a:fillRect/>
          </a:stretch>
        </p:blipFill>
        <p:spPr>
          <a:xfrm>
            <a:off x="3486178" y="2179675"/>
            <a:ext cx="5478309" cy="3946488"/>
          </a:xfrm>
          <a:prstGeom prst="rect">
            <a:avLst/>
          </a:prstGeom>
        </p:spPr>
      </p:pic>
    </p:spTree>
    <p:extLst>
      <p:ext uri="{BB962C8B-B14F-4D97-AF65-F5344CB8AC3E}">
        <p14:creationId xmlns:p14="http://schemas.microsoft.com/office/powerpoint/2010/main" val="27075710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4" name="Marcador de contenido 3"/>
          <p:cNvSpPr>
            <a:spLocks noGrp="1"/>
          </p:cNvSpPr>
          <p:nvPr>
            <p:ph idx="1"/>
          </p:nvPr>
        </p:nvSpPr>
        <p:spPr/>
        <p:txBody>
          <a:bodyPr>
            <a:normAutofit fontScale="77500" lnSpcReduction="20000"/>
          </a:bodyPr>
          <a:lstStyle/>
          <a:p>
            <a:r>
              <a:rPr lang="es-MX" dirty="0"/>
              <a:t>La </a:t>
            </a:r>
            <a:r>
              <a:rPr lang="es-MX" b="1" dirty="0"/>
              <a:t>ley del voltaje de Kirchhoff </a:t>
            </a:r>
            <a:r>
              <a:rPr lang="es-MX" dirty="0"/>
              <a:t>se ocupa de los voltajes presentes en una sola trayectoria cerrada. La </a:t>
            </a:r>
            <a:r>
              <a:rPr lang="es-MX" b="1" dirty="0"/>
              <a:t>ley de la corriente de Kirchhoff </a:t>
            </a:r>
            <a:r>
              <a:rPr lang="es-MX" dirty="0"/>
              <a:t>es aplicable a corrientes que circulan por múltiples trayectorias. </a:t>
            </a:r>
          </a:p>
          <a:p>
            <a:endParaRPr lang="es-ES" dirty="0"/>
          </a:p>
          <a:p>
            <a:r>
              <a:rPr lang="es-MX" dirty="0"/>
              <a:t>La ley de las corrientes de Kirchhoff, abreviada a menudo como KCL, por sus siglas en inglés, puede ser enunciada como sigue: </a:t>
            </a:r>
          </a:p>
          <a:p>
            <a:endParaRPr lang="es-ES" dirty="0"/>
          </a:p>
          <a:p>
            <a:r>
              <a:rPr lang="es-MX" b="1" dirty="0"/>
              <a:t>La suma de las corrientes que entran a un nodo (corriente total de entrada) es igual a la suma de las corrientes que salen de dicho nodo (corriente total de salida). </a:t>
            </a:r>
            <a:endParaRPr lang="es-ES" b="1" dirty="0"/>
          </a:p>
          <a:p>
            <a:endParaRPr lang="es-MX" dirty="0"/>
          </a:p>
        </p:txBody>
      </p:sp>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Tree>
    <p:extLst>
      <p:ext uri="{BB962C8B-B14F-4D97-AF65-F5344CB8AC3E}">
        <p14:creationId xmlns:p14="http://schemas.microsoft.com/office/powerpoint/2010/main" val="13204751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4" name="Marcador de contenido 3"/>
          <p:cNvSpPr>
            <a:spLocks noGrp="1"/>
          </p:cNvSpPr>
          <p:nvPr>
            <p:ph idx="1"/>
          </p:nvPr>
        </p:nvSpPr>
        <p:spPr>
          <a:xfrm>
            <a:off x="4644008" y="1600200"/>
            <a:ext cx="4063574" cy="4525963"/>
          </a:xfrm>
        </p:spPr>
        <p:txBody>
          <a:bodyPr>
            <a:normAutofit fontScale="92500" lnSpcReduction="20000"/>
          </a:bodyPr>
          <a:lstStyle/>
          <a:p>
            <a:r>
              <a:rPr lang="es-MX" b="1" dirty="0"/>
              <a:t>Recordando: </a:t>
            </a:r>
            <a:r>
              <a:rPr lang="es-MX" dirty="0"/>
              <a:t>Un nodo es cualquier punto o unión en un circuito donde dos o más componentes están conectados. En un circuito en paralelo, un nodo o unión es un punto donde se juntan las ramas dispuestas en paralelo.</a:t>
            </a:r>
            <a:endParaRPr lang="es-ES" b="1" dirty="0"/>
          </a:p>
          <a:p>
            <a:endParaRPr lang="es-MX" dirty="0"/>
          </a:p>
        </p:txBody>
      </p:sp>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pic>
        <p:nvPicPr>
          <p:cNvPr id="6" name="Imagen 5"/>
          <p:cNvPicPr>
            <a:picLocks noChangeAspect="1"/>
          </p:cNvPicPr>
          <p:nvPr/>
        </p:nvPicPr>
        <p:blipFill>
          <a:blip r:embed="rId3">
            <a:clrChange>
              <a:clrFrom>
                <a:srgbClr val="FFFFFF"/>
              </a:clrFrom>
              <a:clrTo>
                <a:srgbClr val="FFFFFF">
                  <a:alpha val="0"/>
                </a:srgbClr>
              </a:clrTo>
            </a:clrChange>
          </a:blip>
          <a:stretch>
            <a:fillRect/>
          </a:stretch>
        </p:blipFill>
        <p:spPr>
          <a:xfrm>
            <a:off x="174705" y="896190"/>
            <a:ext cx="4807152" cy="5545258"/>
          </a:xfrm>
          <a:prstGeom prst="rect">
            <a:avLst/>
          </a:prstGeom>
        </p:spPr>
      </p:pic>
      <p:sp>
        <p:nvSpPr>
          <p:cNvPr id="8" name="Rectángulo 7"/>
          <p:cNvSpPr/>
          <p:nvPr/>
        </p:nvSpPr>
        <p:spPr>
          <a:xfrm>
            <a:off x="5399757" y="5768253"/>
            <a:ext cx="3109341" cy="769441"/>
          </a:xfrm>
          <a:prstGeom prst="rect">
            <a:avLst/>
          </a:prstGeom>
        </p:spPr>
        <p:txBody>
          <a:bodyPr wrap="square">
            <a:spAutoFit/>
          </a:bodyPr>
          <a:lstStyle/>
          <a:p>
            <a:r>
              <a:rPr lang="es-MX" sz="4400" dirty="0"/>
              <a:t>I</a:t>
            </a:r>
            <a:r>
              <a:rPr lang="es-MX" sz="4400" baseline="-25000" dirty="0"/>
              <a:t>T</a:t>
            </a:r>
            <a:r>
              <a:rPr lang="es-MX" sz="4400" dirty="0"/>
              <a:t> = I</a:t>
            </a:r>
            <a:r>
              <a:rPr lang="es-MX" sz="4400" baseline="-25000" dirty="0"/>
              <a:t>1</a:t>
            </a:r>
            <a:r>
              <a:rPr lang="es-MX" sz="4400" dirty="0"/>
              <a:t> + I</a:t>
            </a:r>
            <a:r>
              <a:rPr lang="es-MX" sz="4400" baseline="-25000" dirty="0"/>
              <a:t>2</a:t>
            </a:r>
            <a:r>
              <a:rPr lang="es-MX" sz="4400" dirty="0"/>
              <a:t> + I</a:t>
            </a:r>
            <a:r>
              <a:rPr lang="es-MX" sz="4400" baseline="-25000" dirty="0"/>
              <a:t>3</a:t>
            </a:r>
          </a:p>
        </p:txBody>
      </p:sp>
    </p:spTree>
    <p:extLst>
      <p:ext uri="{BB962C8B-B14F-4D97-AF65-F5344CB8AC3E}">
        <p14:creationId xmlns:p14="http://schemas.microsoft.com/office/powerpoint/2010/main" val="29799843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lstStyle/>
          <a:p>
            <a:endParaRPr lang="es-MX" dirty="0"/>
          </a:p>
        </p:txBody>
      </p:sp>
      <p:pic>
        <p:nvPicPr>
          <p:cNvPr id="9" name="Imagen 8"/>
          <p:cNvPicPr>
            <a:picLocks noChangeAspect="1"/>
          </p:cNvPicPr>
          <p:nvPr/>
        </p:nvPicPr>
        <p:blipFill>
          <a:blip r:embed="rId3">
            <a:clrChange>
              <a:clrFrom>
                <a:srgbClr val="FFFFFF"/>
              </a:clrFrom>
              <a:clrTo>
                <a:srgbClr val="FFFFFF">
                  <a:alpha val="0"/>
                </a:srgbClr>
              </a:clrTo>
            </a:clrChange>
          </a:blip>
          <a:stretch>
            <a:fillRect/>
          </a:stretch>
        </p:blipFill>
        <p:spPr>
          <a:xfrm>
            <a:off x="2553158" y="1660894"/>
            <a:ext cx="6411329" cy="5017561"/>
          </a:xfrm>
          <a:prstGeom prst="rect">
            <a:avLst/>
          </a:prstGeom>
        </p:spPr>
      </p:pic>
      <p:sp>
        <p:nvSpPr>
          <p:cNvPr id="10" name="CuadroTexto 9"/>
          <p:cNvSpPr txBox="1"/>
          <p:nvPr/>
        </p:nvSpPr>
        <p:spPr>
          <a:xfrm>
            <a:off x="342687" y="2976725"/>
            <a:ext cx="2464097" cy="1200329"/>
          </a:xfrm>
          <a:prstGeom prst="rect">
            <a:avLst/>
          </a:prstGeom>
          <a:noFill/>
        </p:spPr>
        <p:txBody>
          <a:bodyPr wrap="square" rtlCol="0">
            <a:spAutoFit/>
          </a:bodyPr>
          <a:lstStyle/>
          <a:p>
            <a:r>
              <a:rPr lang="es-ES" dirty="0"/>
              <a:t>Determine la ecuación para el siguiente grafico de acuerdo a las  ley de corrientes de Kirchhoff </a:t>
            </a:r>
            <a:endParaRPr lang="es-MX" dirty="0"/>
          </a:p>
        </p:txBody>
      </p:sp>
    </p:spTree>
    <p:extLst>
      <p:ext uri="{BB962C8B-B14F-4D97-AF65-F5344CB8AC3E}">
        <p14:creationId xmlns:p14="http://schemas.microsoft.com/office/powerpoint/2010/main" val="19379069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1.10 Leyes de </a:t>
            </a:r>
            <a:r>
              <a:rPr lang="es-MX" sz="3600" b="1" dirty="0" err="1">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Kircchoff</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lstStyle/>
          <a:p>
            <a:endParaRPr lang="es-MX" dirty="0"/>
          </a:p>
        </p:txBody>
      </p:sp>
      <p:pic>
        <p:nvPicPr>
          <p:cNvPr id="8" name="Imagen 7"/>
          <p:cNvPicPr>
            <a:picLocks noChangeAspect="1"/>
          </p:cNvPicPr>
          <p:nvPr/>
        </p:nvPicPr>
        <p:blipFill>
          <a:blip r:embed="rId3">
            <a:clrChange>
              <a:clrFrom>
                <a:srgbClr val="FFFEFD"/>
              </a:clrFrom>
              <a:clrTo>
                <a:srgbClr val="FFFEFD">
                  <a:alpha val="0"/>
                </a:srgbClr>
              </a:clrTo>
            </a:clrChange>
          </a:blip>
          <a:stretch>
            <a:fillRect/>
          </a:stretch>
        </p:blipFill>
        <p:spPr>
          <a:xfrm>
            <a:off x="3738855" y="2411866"/>
            <a:ext cx="5225632" cy="3714297"/>
          </a:xfrm>
          <a:prstGeom prst="rect">
            <a:avLst/>
          </a:prstGeom>
          <a:noFill/>
          <a:ln>
            <a:noFill/>
          </a:ln>
        </p:spPr>
      </p:pic>
      <p:sp>
        <p:nvSpPr>
          <p:cNvPr id="11" name="CuadroTexto 10"/>
          <p:cNvSpPr txBox="1"/>
          <p:nvPr/>
        </p:nvSpPr>
        <p:spPr>
          <a:xfrm>
            <a:off x="331836" y="3668849"/>
            <a:ext cx="3532383" cy="1200329"/>
          </a:xfrm>
          <a:prstGeom prst="rect">
            <a:avLst/>
          </a:prstGeom>
          <a:noFill/>
        </p:spPr>
        <p:txBody>
          <a:bodyPr wrap="square" rtlCol="0">
            <a:spAutoFit/>
          </a:bodyPr>
          <a:lstStyle/>
          <a:p>
            <a:r>
              <a:rPr lang="es-ES" sz="2400" dirty="0"/>
              <a:t>Determine las corrientes totales </a:t>
            </a:r>
            <a:r>
              <a:rPr lang="es-ES" sz="2400" dirty="0" err="1"/>
              <a:t>It</a:t>
            </a:r>
            <a:r>
              <a:rPr lang="es-ES" sz="2400" dirty="0"/>
              <a:t> que entran en el nodo A y salen del nodo B</a:t>
            </a:r>
            <a:endParaRPr lang="es-MX" sz="2400" dirty="0"/>
          </a:p>
        </p:txBody>
      </p:sp>
    </p:spTree>
    <p:extLst>
      <p:ext uri="{BB962C8B-B14F-4D97-AF65-F5344CB8AC3E}">
        <p14:creationId xmlns:p14="http://schemas.microsoft.com/office/powerpoint/2010/main" val="25838743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1.11 Transformación delta-estrella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normAutofit/>
          </a:bodyPr>
          <a:lstStyle/>
          <a:p>
            <a:r>
              <a:rPr lang="es-MX" dirty="0"/>
              <a:t>Un circuito resistivo delta </a:t>
            </a:r>
            <a:r>
              <a:rPr lang="es-MX" dirty="0" smtClean="0"/>
              <a:t>(∆)</a:t>
            </a:r>
            <a:r>
              <a:rPr lang="es-MX" dirty="0"/>
              <a:t>es una configuración de tres terminales como se muestra en la </a:t>
            </a:r>
            <a:r>
              <a:rPr lang="es-MX" dirty="0" smtClean="0"/>
              <a:t>figura. </a:t>
            </a:r>
            <a:r>
              <a:rPr lang="es-MX" dirty="0"/>
              <a:t>La figura </a:t>
            </a:r>
            <a:r>
              <a:rPr lang="es-MX" dirty="0" smtClean="0"/>
              <a:t>ilustra </a:t>
            </a:r>
            <a:r>
              <a:rPr lang="es-MX" dirty="0"/>
              <a:t>un circuito </a:t>
            </a:r>
            <a:r>
              <a:rPr lang="es-MX" dirty="0" smtClean="0"/>
              <a:t>“Y”. </a:t>
            </a:r>
            <a:r>
              <a:rPr lang="es-MX" dirty="0"/>
              <a:t>Observe que se utilizan subíndices de letra para designar los resistores presentes en el circuito delta y subíndices numéricos para designar los resistores presentes en el circuito Y. </a:t>
            </a:r>
          </a:p>
          <a:p>
            <a:endParaRPr lang="es-MX" dirty="0"/>
          </a:p>
        </p:txBody>
      </p:sp>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2699792" y="5050770"/>
            <a:ext cx="1733550" cy="1752600"/>
          </a:xfrm>
          <a:prstGeom prst="rect">
            <a:avLst/>
          </a:prstGeom>
        </p:spPr>
      </p:pic>
      <p:pic>
        <p:nvPicPr>
          <p:cNvPr id="6" name="Imagen 5"/>
          <p:cNvPicPr>
            <a:picLocks noChangeAspect="1"/>
          </p:cNvPicPr>
          <p:nvPr/>
        </p:nvPicPr>
        <p:blipFill>
          <a:blip r:embed="rId4">
            <a:clrChange>
              <a:clrFrom>
                <a:srgbClr val="FFFFFF"/>
              </a:clrFrom>
              <a:clrTo>
                <a:srgbClr val="FFFFFF">
                  <a:alpha val="0"/>
                </a:srgbClr>
              </a:clrTo>
            </a:clrChange>
          </a:blip>
          <a:stretch>
            <a:fillRect/>
          </a:stretch>
        </p:blipFill>
        <p:spPr>
          <a:xfrm>
            <a:off x="5148064" y="5150782"/>
            <a:ext cx="1647825" cy="1552575"/>
          </a:xfrm>
          <a:prstGeom prst="rect">
            <a:avLst/>
          </a:prstGeom>
        </p:spPr>
      </p:pic>
    </p:spTree>
    <p:extLst>
      <p:ext uri="{BB962C8B-B14F-4D97-AF65-F5344CB8AC3E}">
        <p14:creationId xmlns:p14="http://schemas.microsoft.com/office/powerpoint/2010/main" val="239719361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1.11 Transformación delta-estrella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normAutofit/>
          </a:bodyPr>
          <a:lstStyle/>
          <a:p>
            <a:pPr marL="0" indent="0" algn="just">
              <a:buNone/>
            </a:pPr>
            <a:r>
              <a:rPr lang="es-MX" sz="2600" b="1" dirty="0"/>
              <a:t>Conversión </a:t>
            </a:r>
            <a:r>
              <a:rPr lang="es-MX" sz="2600" b="1" dirty="0" smtClean="0"/>
              <a:t>∆ a </a:t>
            </a:r>
            <a:r>
              <a:rPr lang="es-MX" sz="2600" b="1" dirty="0"/>
              <a:t>Y </a:t>
            </a:r>
          </a:p>
          <a:p>
            <a:pPr marL="0" indent="0" algn="just">
              <a:buNone/>
            </a:pPr>
            <a:r>
              <a:rPr lang="es-MX" sz="2600" dirty="0"/>
              <a:t>Es conveniente pensar en la </a:t>
            </a:r>
            <a:r>
              <a:rPr lang="es-MX" sz="2600" dirty="0" err="1"/>
              <a:t>Ycolocada</a:t>
            </a:r>
            <a:r>
              <a:rPr lang="es-MX" sz="2600" dirty="0"/>
              <a:t> dentro de la delta, como se muestra en la </a:t>
            </a:r>
            <a:r>
              <a:rPr lang="es-MX" sz="2600" dirty="0" smtClean="0"/>
              <a:t>figura. </a:t>
            </a:r>
            <a:r>
              <a:rPr lang="es-MX" sz="2600" dirty="0"/>
              <a:t>Para convertir de delta a Y, se requieren R1, R2 y R3 en función de RA, RB y RC. La regla de conversión es como sigue: </a:t>
            </a:r>
            <a:endParaRPr lang="es-MX" sz="2600" dirty="0" smtClean="0"/>
          </a:p>
          <a:p>
            <a:pPr marL="0" indent="0" algn="just">
              <a:buNone/>
            </a:pPr>
            <a:r>
              <a:rPr lang="es-MX" sz="2600" b="1" dirty="0" smtClean="0"/>
              <a:t>Cada resistor localizado </a:t>
            </a:r>
            <a:r>
              <a:rPr lang="es-MX" sz="2600" b="1" dirty="0"/>
              <a:t>en la </a:t>
            </a:r>
            <a:r>
              <a:rPr lang="es-MX" sz="2600" b="1" dirty="0" smtClean="0"/>
              <a:t>Y es </a:t>
            </a:r>
            <a:r>
              <a:rPr lang="es-MX" sz="2600" b="1" dirty="0"/>
              <a:t>igual al producto de los resistores incluidos en dos ramas delta adyacentes, dividido entre la suma de los tres resistores en delta.</a:t>
            </a:r>
          </a:p>
          <a:p>
            <a:endParaRPr lang="es-MX" dirty="0"/>
          </a:p>
        </p:txBody>
      </p:sp>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3203848" y="4869160"/>
            <a:ext cx="2160240" cy="2183979"/>
          </a:xfrm>
          <a:prstGeom prst="rect">
            <a:avLst/>
          </a:prstGeom>
        </p:spPr>
      </p:pic>
      <p:pic>
        <p:nvPicPr>
          <p:cNvPr id="6" name="Imagen 5"/>
          <p:cNvPicPr>
            <a:picLocks noChangeAspect="1"/>
          </p:cNvPicPr>
          <p:nvPr/>
        </p:nvPicPr>
        <p:blipFill>
          <a:blip r:embed="rId4">
            <a:clrChange>
              <a:clrFrom>
                <a:srgbClr val="FFFFFF"/>
              </a:clrFrom>
              <a:clrTo>
                <a:srgbClr val="FFFFFF">
                  <a:alpha val="0"/>
                </a:srgbClr>
              </a:clrTo>
            </a:clrChange>
          </a:blip>
          <a:stretch>
            <a:fillRect/>
          </a:stretch>
        </p:blipFill>
        <p:spPr>
          <a:xfrm>
            <a:off x="3707904" y="5299285"/>
            <a:ext cx="1377703" cy="1298067"/>
          </a:xfrm>
          <a:prstGeom prst="rect">
            <a:avLst/>
          </a:prstGeom>
        </p:spPr>
      </p:pic>
    </p:spTree>
    <p:extLst>
      <p:ext uri="{BB962C8B-B14F-4D97-AF65-F5344CB8AC3E}">
        <p14:creationId xmlns:p14="http://schemas.microsoft.com/office/powerpoint/2010/main" val="34951663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1.11 Transformación delta-estrella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normAutofit/>
          </a:bodyPr>
          <a:lstStyle/>
          <a:p>
            <a:pPr marL="0" indent="0" algn="just">
              <a:buNone/>
            </a:pPr>
            <a:r>
              <a:rPr lang="es-MX" sz="2600" dirty="0"/>
              <a:t>RA y RC son adyacentes a R1; por consiguiente </a:t>
            </a:r>
          </a:p>
          <a:p>
            <a:pPr marL="0" indent="0" algn="just">
              <a:buNone/>
            </a:pPr>
            <a:endParaRPr lang="es-ES" sz="2600" dirty="0"/>
          </a:p>
          <a:p>
            <a:pPr marL="0" indent="0" algn="just">
              <a:buNone/>
            </a:pPr>
            <a:endParaRPr lang="es-ES" sz="2600" dirty="0"/>
          </a:p>
          <a:p>
            <a:pPr marL="0" indent="0" algn="just">
              <a:buNone/>
            </a:pPr>
            <a:r>
              <a:rPr lang="es-MX" sz="2600" dirty="0"/>
              <a:t>Asimismo, RB y RC son adyacentes a R2, por tanto </a:t>
            </a:r>
          </a:p>
          <a:p>
            <a:pPr marL="0" indent="0" algn="just">
              <a:buNone/>
            </a:pPr>
            <a:endParaRPr lang="es-ES" sz="2600" dirty="0"/>
          </a:p>
          <a:p>
            <a:pPr marL="0" indent="0" algn="just">
              <a:buNone/>
            </a:pPr>
            <a:endParaRPr lang="es-ES" sz="2600" dirty="0" smtClean="0"/>
          </a:p>
          <a:p>
            <a:pPr marL="0" indent="0" algn="just">
              <a:buNone/>
            </a:pPr>
            <a:endParaRPr lang="es-ES" sz="2600" dirty="0"/>
          </a:p>
          <a:p>
            <a:pPr marL="0" indent="0" algn="just">
              <a:buNone/>
            </a:pPr>
            <a:r>
              <a:rPr lang="es-MX" sz="2600" dirty="0"/>
              <a:t>y RA y RB son adyacentes a R3, por tanto</a:t>
            </a:r>
          </a:p>
        </p:txBody>
      </p:sp>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6593005" y="3946379"/>
            <a:ext cx="2009715" cy="2183979"/>
          </a:xfrm>
          <a:prstGeom prst="rect">
            <a:avLst/>
          </a:prstGeom>
        </p:spPr>
      </p:pic>
      <p:pic>
        <p:nvPicPr>
          <p:cNvPr id="6" name="Imagen 5"/>
          <p:cNvPicPr>
            <a:picLocks noChangeAspect="1"/>
          </p:cNvPicPr>
          <p:nvPr/>
        </p:nvPicPr>
        <p:blipFill>
          <a:blip r:embed="rId4">
            <a:clrChange>
              <a:clrFrom>
                <a:srgbClr val="FFFFFF"/>
              </a:clrFrom>
              <a:clrTo>
                <a:srgbClr val="FFFFFF">
                  <a:alpha val="0"/>
                </a:srgbClr>
              </a:clrTo>
            </a:clrChange>
          </a:blip>
          <a:stretch>
            <a:fillRect/>
          </a:stretch>
        </p:blipFill>
        <p:spPr>
          <a:xfrm>
            <a:off x="7060477" y="4374890"/>
            <a:ext cx="1281705" cy="1298067"/>
          </a:xfrm>
          <a:prstGeom prst="rect">
            <a:avLst/>
          </a:prstGeom>
        </p:spPr>
      </p:pic>
      <p:pic>
        <p:nvPicPr>
          <p:cNvPr id="8" name="Imagen 7"/>
          <p:cNvPicPr>
            <a:picLocks noChangeAspect="1"/>
          </p:cNvPicPr>
          <p:nvPr/>
        </p:nvPicPr>
        <p:blipFill>
          <a:blip r:embed="rId5">
            <a:clrChange>
              <a:clrFrom>
                <a:srgbClr val="FFFFFF"/>
              </a:clrFrom>
              <a:clrTo>
                <a:srgbClr val="FFFFFF">
                  <a:alpha val="0"/>
                </a:srgbClr>
              </a:clrTo>
            </a:clrChange>
          </a:blip>
          <a:stretch>
            <a:fillRect/>
          </a:stretch>
        </p:blipFill>
        <p:spPr>
          <a:xfrm>
            <a:off x="2771800" y="2229189"/>
            <a:ext cx="2181225" cy="685800"/>
          </a:xfrm>
          <a:prstGeom prst="rect">
            <a:avLst/>
          </a:prstGeom>
        </p:spPr>
      </p:pic>
      <p:pic>
        <p:nvPicPr>
          <p:cNvPr id="9" name="Imagen 8"/>
          <p:cNvPicPr>
            <a:picLocks noChangeAspect="1"/>
          </p:cNvPicPr>
          <p:nvPr/>
        </p:nvPicPr>
        <p:blipFill>
          <a:blip r:embed="rId6">
            <a:clrChange>
              <a:clrFrom>
                <a:srgbClr val="FFFFFF"/>
              </a:clrFrom>
              <a:clrTo>
                <a:srgbClr val="FFFFFF">
                  <a:alpha val="0"/>
                </a:srgbClr>
              </a:clrTo>
            </a:clrChange>
          </a:blip>
          <a:stretch>
            <a:fillRect/>
          </a:stretch>
        </p:blipFill>
        <p:spPr>
          <a:xfrm>
            <a:off x="2771800" y="3843164"/>
            <a:ext cx="2143125" cy="704850"/>
          </a:xfrm>
          <a:prstGeom prst="rect">
            <a:avLst/>
          </a:prstGeom>
        </p:spPr>
      </p:pic>
      <p:pic>
        <p:nvPicPr>
          <p:cNvPr id="10" name="Imagen 9"/>
          <p:cNvPicPr>
            <a:picLocks noChangeAspect="1"/>
          </p:cNvPicPr>
          <p:nvPr/>
        </p:nvPicPr>
        <p:blipFill>
          <a:blip r:embed="rId7">
            <a:clrChange>
              <a:clrFrom>
                <a:srgbClr val="FFFFFF"/>
              </a:clrFrom>
              <a:clrTo>
                <a:srgbClr val="FFFFFF">
                  <a:alpha val="0"/>
                </a:srgbClr>
              </a:clrTo>
            </a:clrChange>
          </a:blip>
          <a:stretch>
            <a:fillRect/>
          </a:stretch>
        </p:blipFill>
        <p:spPr>
          <a:xfrm>
            <a:off x="2791466" y="5783263"/>
            <a:ext cx="2095500" cy="685800"/>
          </a:xfrm>
          <a:prstGeom prst="rect">
            <a:avLst/>
          </a:prstGeom>
        </p:spPr>
      </p:pic>
    </p:spTree>
    <p:extLst>
      <p:ext uri="{BB962C8B-B14F-4D97-AF65-F5344CB8AC3E}">
        <p14:creationId xmlns:p14="http://schemas.microsoft.com/office/powerpoint/2010/main" val="25763888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1.11 Transformación delta-estrella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normAutofit/>
          </a:bodyPr>
          <a:lstStyle/>
          <a:p>
            <a:pPr marL="0" indent="0" algn="just">
              <a:buNone/>
            </a:pPr>
            <a:r>
              <a:rPr lang="es-MX" sz="2600" b="1" dirty="0"/>
              <a:t>Conversión Y a </a:t>
            </a:r>
            <a:r>
              <a:rPr lang="es-MX" sz="2600" b="1" dirty="0" smtClean="0"/>
              <a:t>∆ </a:t>
            </a:r>
          </a:p>
          <a:p>
            <a:pPr marL="0" indent="0" algn="just">
              <a:buNone/>
            </a:pPr>
            <a:r>
              <a:rPr lang="es-MX" sz="2600" dirty="0" smtClean="0"/>
              <a:t>Para </a:t>
            </a:r>
            <a:r>
              <a:rPr lang="es-MX" sz="2600" dirty="0"/>
              <a:t>convertir de Ya delta, RA, RB y RC se requieren en función de R1, R2 y R3. La regla de conversión es la siguiente: Cada </a:t>
            </a:r>
            <a:r>
              <a:rPr lang="es-MX" sz="2600" dirty="0" smtClean="0"/>
              <a:t>resistor incluido </a:t>
            </a:r>
            <a:r>
              <a:rPr lang="es-MX" sz="2600" dirty="0"/>
              <a:t>en la delta es igual a la suma de todos los posibles productos de resistores </a:t>
            </a:r>
            <a:r>
              <a:rPr lang="es-MX" sz="2600" dirty="0" smtClean="0"/>
              <a:t>Y tomados </a:t>
            </a:r>
            <a:r>
              <a:rPr lang="es-MX" sz="2600" dirty="0"/>
              <a:t>dos a la vez, y divididos entre el </a:t>
            </a:r>
            <a:r>
              <a:rPr lang="es-MX" sz="2600" dirty="0" smtClean="0"/>
              <a:t>resistor Y opuesto</a:t>
            </a:r>
            <a:r>
              <a:rPr lang="es-MX" sz="2600" dirty="0"/>
              <a:t>. </a:t>
            </a:r>
          </a:p>
        </p:txBody>
      </p:sp>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3240432" y="3493245"/>
            <a:ext cx="2843736" cy="3090319"/>
          </a:xfrm>
          <a:prstGeom prst="rect">
            <a:avLst/>
          </a:prstGeom>
        </p:spPr>
      </p:pic>
      <p:pic>
        <p:nvPicPr>
          <p:cNvPr id="6" name="Imagen 5"/>
          <p:cNvPicPr>
            <a:picLocks noChangeAspect="1"/>
          </p:cNvPicPr>
          <p:nvPr/>
        </p:nvPicPr>
        <p:blipFill>
          <a:blip r:embed="rId4">
            <a:clrChange>
              <a:clrFrom>
                <a:srgbClr val="FFFFFF"/>
              </a:clrFrom>
              <a:clrTo>
                <a:srgbClr val="FFFFFF">
                  <a:alpha val="0"/>
                </a:srgbClr>
              </a:clrTo>
            </a:clrChange>
          </a:blip>
          <a:stretch>
            <a:fillRect/>
          </a:stretch>
        </p:blipFill>
        <p:spPr>
          <a:xfrm>
            <a:off x="3923928" y="4113618"/>
            <a:ext cx="1813606" cy="1836758"/>
          </a:xfrm>
          <a:prstGeom prst="rect">
            <a:avLst/>
          </a:prstGeom>
        </p:spPr>
      </p:pic>
    </p:spTree>
    <p:extLst>
      <p:ext uri="{BB962C8B-B14F-4D97-AF65-F5344CB8AC3E}">
        <p14:creationId xmlns:p14="http://schemas.microsoft.com/office/powerpoint/2010/main" val="27154970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8" y="764704"/>
            <a:ext cx="8507289" cy="1143000"/>
          </a:xfrm>
        </p:spPr>
        <p:txBody>
          <a:bodyPr>
            <a:normAutofit/>
          </a:bodyPr>
          <a:lstStyle/>
          <a:p>
            <a:r>
              <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1.11 Transformación delta-estrella </a:t>
            </a:r>
          </a:p>
        </p:txBody>
      </p:sp>
      <p:pic>
        <p:nvPicPr>
          <p:cNvPr id="5" name="Imagen 4"/>
          <p:cNvPicPr>
            <a:picLocks noChangeAspect="1"/>
          </p:cNvPicPr>
          <p:nvPr/>
        </p:nvPicPr>
        <p:blipFill>
          <a:blip r:embed="rId2"/>
          <a:stretch>
            <a:fillRect/>
          </a:stretch>
        </p:blipFill>
        <p:spPr>
          <a:xfrm>
            <a:off x="-793" y="0"/>
            <a:ext cx="9144793" cy="896190"/>
          </a:xfrm>
          <a:prstGeom prst="rect">
            <a:avLst/>
          </a:prstGeom>
        </p:spPr>
      </p:pic>
      <p:sp>
        <p:nvSpPr>
          <p:cNvPr id="7" name="Marcador de contenido 2"/>
          <p:cNvSpPr txBox="1">
            <a:spLocks/>
          </p:cNvSpPr>
          <p:nvPr/>
        </p:nvSpPr>
        <p:spPr>
          <a:xfrm>
            <a:off x="-8077" y="190347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MX" dirty="0"/>
          </a:p>
        </p:txBody>
      </p:sp>
      <p:sp>
        <p:nvSpPr>
          <p:cNvPr id="3" name="Marcador de contenido 2"/>
          <p:cNvSpPr>
            <a:spLocks noGrp="1"/>
          </p:cNvSpPr>
          <p:nvPr>
            <p:ph idx="1"/>
          </p:nvPr>
        </p:nvSpPr>
        <p:spPr/>
        <p:txBody>
          <a:bodyPr>
            <a:normAutofit/>
          </a:bodyPr>
          <a:lstStyle/>
          <a:p>
            <a:pPr marL="0" indent="0" algn="just">
              <a:buNone/>
            </a:pPr>
            <a:r>
              <a:rPr lang="es-MX" sz="2600" dirty="0"/>
              <a:t>R2 es opuesto a RA; por </a:t>
            </a:r>
            <a:r>
              <a:rPr lang="es-MX" sz="2600" dirty="0" smtClean="0"/>
              <a:t>consiguiente,</a:t>
            </a:r>
          </a:p>
          <a:p>
            <a:pPr marL="0" indent="0" algn="just">
              <a:buNone/>
            </a:pPr>
            <a:endParaRPr lang="es-MX" sz="2600" dirty="0"/>
          </a:p>
          <a:p>
            <a:pPr marL="0" indent="0" algn="just">
              <a:buNone/>
            </a:pPr>
            <a:endParaRPr lang="es-MX" sz="2600" dirty="0" smtClean="0"/>
          </a:p>
          <a:p>
            <a:pPr marL="0" indent="0" algn="just">
              <a:buNone/>
            </a:pPr>
            <a:endParaRPr lang="es-MX" sz="2600" dirty="0"/>
          </a:p>
          <a:p>
            <a:pPr marL="0" indent="0" algn="just">
              <a:buNone/>
            </a:pPr>
            <a:r>
              <a:rPr lang="es-MX" sz="2600" dirty="0"/>
              <a:t>Asimismo, R1 es opuesto a RB, por </a:t>
            </a:r>
            <a:r>
              <a:rPr lang="es-MX" sz="2600" dirty="0" smtClean="0"/>
              <a:t>tanto</a:t>
            </a:r>
          </a:p>
          <a:p>
            <a:pPr marL="0" indent="0" algn="just">
              <a:buNone/>
            </a:pPr>
            <a:endParaRPr lang="es-MX" sz="2600" dirty="0"/>
          </a:p>
          <a:p>
            <a:pPr marL="0" indent="0" algn="just">
              <a:buNone/>
            </a:pPr>
            <a:endParaRPr lang="es-MX" sz="2600" dirty="0" smtClean="0"/>
          </a:p>
          <a:p>
            <a:pPr marL="0" indent="0" algn="just">
              <a:buNone/>
            </a:pPr>
            <a:endParaRPr lang="es-MX" sz="2600" dirty="0"/>
          </a:p>
          <a:p>
            <a:pPr marL="0" indent="0" algn="just">
              <a:buNone/>
            </a:pPr>
            <a:r>
              <a:rPr lang="es-MX" sz="2600" dirty="0" smtClean="0"/>
              <a:t>y </a:t>
            </a:r>
            <a:r>
              <a:rPr lang="es-MX" sz="2600" dirty="0"/>
              <a:t>R3 es opuesto a RC, por tanto </a:t>
            </a:r>
          </a:p>
        </p:txBody>
      </p:sp>
      <p:pic>
        <p:nvPicPr>
          <p:cNvPr id="4" name="Imagen 3"/>
          <p:cNvPicPr>
            <a:picLocks noChangeAspect="1"/>
          </p:cNvPicPr>
          <p:nvPr/>
        </p:nvPicPr>
        <p:blipFill>
          <a:blip r:embed="rId3">
            <a:clrChange>
              <a:clrFrom>
                <a:srgbClr val="FFFFFF"/>
              </a:clrFrom>
              <a:clrTo>
                <a:srgbClr val="FFFFFF">
                  <a:alpha val="0"/>
                </a:srgbClr>
              </a:clrTo>
            </a:clrChange>
          </a:blip>
          <a:stretch>
            <a:fillRect/>
          </a:stretch>
        </p:blipFill>
        <p:spPr>
          <a:xfrm>
            <a:off x="6857262" y="4581128"/>
            <a:ext cx="1842657" cy="2002436"/>
          </a:xfrm>
          <a:prstGeom prst="rect">
            <a:avLst/>
          </a:prstGeom>
        </p:spPr>
      </p:pic>
      <p:pic>
        <p:nvPicPr>
          <p:cNvPr id="6" name="Imagen 5"/>
          <p:cNvPicPr>
            <a:picLocks noChangeAspect="1"/>
          </p:cNvPicPr>
          <p:nvPr/>
        </p:nvPicPr>
        <p:blipFill>
          <a:blip r:embed="rId4">
            <a:clrChange>
              <a:clrFrom>
                <a:srgbClr val="FFFFFF"/>
              </a:clrFrom>
              <a:clrTo>
                <a:srgbClr val="FFFFFF">
                  <a:alpha val="0"/>
                </a:srgbClr>
              </a:clrTo>
            </a:clrChange>
          </a:blip>
          <a:stretch>
            <a:fillRect/>
          </a:stretch>
        </p:blipFill>
        <p:spPr>
          <a:xfrm>
            <a:off x="7324734" y="4952204"/>
            <a:ext cx="1159161" cy="1173959"/>
          </a:xfrm>
          <a:prstGeom prst="rect">
            <a:avLst/>
          </a:prstGeom>
        </p:spPr>
      </p:pic>
      <p:pic>
        <p:nvPicPr>
          <p:cNvPr id="8" name="Imagen 7"/>
          <p:cNvPicPr>
            <a:picLocks noChangeAspect="1"/>
          </p:cNvPicPr>
          <p:nvPr/>
        </p:nvPicPr>
        <p:blipFill>
          <a:blip r:embed="rId3">
            <a:clrChange>
              <a:clrFrom>
                <a:srgbClr val="FFFFFF"/>
              </a:clrFrom>
              <a:clrTo>
                <a:srgbClr val="FFFFFF">
                  <a:alpha val="0"/>
                </a:srgbClr>
              </a:clrTo>
            </a:clrChange>
          </a:blip>
          <a:stretch>
            <a:fillRect/>
          </a:stretch>
        </p:blipFill>
        <p:spPr>
          <a:xfrm>
            <a:off x="7009662" y="4733528"/>
            <a:ext cx="1842657" cy="2002436"/>
          </a:xfrm>
          <a:prstGeom prst="rect">
            <a:avLst/>
          </a:prstGeom>
        </p:spPr>
      </p:pic>
      <p:pic>
        <p:nvPicPr>
          <p:cNvPr id="9" name="Imagen 8"/>
          <p:cNvPicPr>
            <a:picLocks noChangeAspect="1"/>
          </p:cNvPicPr>
          <p:nvPr/>
        </p:nvPicPr>
        <p:blipFill>
          <a:blip r:embed="rId4">
            <a:clrChange>
              <a:clrFrom>
                <a:srgbClr val="FFFFFF"/>
              </a:clrFrom>
              <a:clrTo>
                <a:srgbClr val="FFFFFF">
                  <a:alpha val="0"/>
                </a:srgbClr>
              </a:clrTo>
            </a:clrChange>
          </a:blip>
          <a:stretch>
            <a:fillRect/>
          </a:stretch>
        </p:blipFill>
        <p:spPr>
          <a:xfrm>
            <a:off x="7477134" y="5104604"/>
            <a:ext cx="1159161" cy="1173959"/>
          </a:xfrm>
          <a:prstGeom prst="rect">
            <a:avLst/>
          </a:prstGeom>
        </p:spPr>
      </p:pic>
      <p:pic>
        <p:nvPicPr>
          <p:cNvPr id="10" name="Imagen 9"/>
          <p:cNvPicPr>
            <a:picLocks noChangeAspect="1"/>
          </p:cNvPicPr>
          <p:nvPr/>
        </p:nvPicPr>
        <p:blipFill>
          <a:blip r:embed="rId5">
            <a:clrChange>
              <a:clrFrom>
                <a:srgbClr val="FFFFFF"/>
              </a:clrFrom>
              <a:clrTo>
                <a:srgbClr val="FFFFFF">
                  <a:alpha val="0"/>
                </a:srgbClr>
              </a:clrTo>
            </a:clrChange>
          </a:blip>
          <a:stretch>
            <a:fillRect/>
          </a:stretch>
        </p:blipFill>
        <p:spPr>
          <a:xfrm>
            <a:off x="2483768" y="2210979"/>
            <a:ext cx="2647950" cy="790575"/>
          </a:xfrm>
          <a:prstGeom prst="rect">
            <a:avLst/>
          </a:prstGeom>
        </p:spPr>
      </p:pic>
      <p:pic>
        <p:nvPicPr>
          <p:cNvPr id="11" name="Imagen 10"/>
          <p:cNvPicPr>
            <a:picLocks noChangeAspect="1"/>
          </p:cNvPicPr>
          <p:nvPr/>
        </p:nvPicPr>
        <p:blipFill>
          <a:blip r:embed="rId6">
            <a:clrChange>
              <a:clrFrom>
                <a:srgbClr val="FFFFFF"/>
              </a:clrFrom>
              <a:clrTo>
                <a:srgbClr val="FFFFFF">
                  <a:alpha val="0"/>
                </a:srgbClr>
              </a:clrTo>
            </a:clrChange>
          </a:blip>
          <a:stretch>
            <a:fillRect/>
          </a:stretch>
        </p:blipFill>
        <p:spPr>
          <a:xfrm>
            <a:off x="2453112" y="4220005"/>
            <a:ext cx="2762250" cy="771525"/>
          </a:xfrm>
          <a:prstGeom prst="rect">
            <a:avLst/>
          </a:prstGeom>
        </p:spPr>
      </p:pic>
      <p:pic>
        <p:nvPicPr>
          <p:cNvPr id="12" name="Imagen 11"/>
          <p:cNvPicPr>
            <a:picLocks noChangeAspect="1"/>
          </p:cNvPicPr>
          <p:nvPr/>
        </p:nvPicPr>
        <p:blipFill>
          <a:blip r:embed="rId7">
            <a:clrChange>
              <a:clrFrom>
                <a:srgbClr val="FFFFFF"/>
              </a:clrFrom>
              <a:clrTo>
                <a:srgbClr val="FFFFFF">
                  <a:alpha val="0"/>
                </a:srgbClr>
              </a:clrTo>
            </a:clrChange>
          </a:blip>
          <a:stretch>
            <a:fillRect/>
          </a:stretch>
        </p:blipFill>
        <p:spPr>
          <a:xfrm>
            <a:off x="2601773" y="5880926"/>
            <a:ext cx="2647950" cy="771525"/>
          </a:xfrm>
          <a:prstGeom prst="rect">
            <a:avLst/>
          </a:prstGeom>
        </p:spPr>
      </p:pic>
    </p:spTree>
    <p:extLst>
      <p:ext uri="{BB962C8B-B14F-4D97-AF65-F5344CB8AC3E}">
        <p14:creationId xmlns:p14="http://schemas.microsoft.com/office/powerpoint/2010/main" val="1419574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6</a:t>
            </a:fld>
            <a:endParaRPr lang="es-MX"/>
          </a:p>
        </p:txBody>
      </p:sp>
      <p:sp>
        <p:nvSpPr>
          <p:cNvPr id="3" name="2 Rectángulo"/>
          <p:cNvSpPr/>
          <p:nvPr/>
        </p:nvSpPr>
        <p:spPr>
          <a:xfrm>
            <a:off x="611560" y="1298722"/>
            <a:ext cx="7668852" cy="584775"/>
          </a:xfrm>
          <a:prstGeom prst="rect">
            <a:avLst/>
          </a:prstGeom>
        </p:spPr>
        <p:txBody>
          <a:bodyPr wrap="square">
            <a:spAutoFit/>
          </a:bodyPr>
          <a:lstStyle/>
          <a:p>
            <a:pPr lvl="0"/>
            <a:r>
              <a:rPr lang="es-MX" sz="3200" b="1" dirty="0">
                <a:solidFill>
                  <a:schemeClr val="bg2">
                    <a:lumMod val="50000"/>
                  </a:schemeClr>
                </a:solidFill>
                <a:latin typeface="Times New Roman" pitchFamily="18" charset="0"/>
                <a:cs typeface="Times New Roman" pitchFamily="18" charset="0"/>
              </a:rPr>
              <a:t>Método y estilo de enseñanza </a:t>
            </a:r>
          </a:p>
        </p:txBody>
      </p:sp>
      <p:sp>
        <p:nvSpPr>
          <p:cNvPr id="8" name="Rectángulo 7"/>
          <p:cNvSpPr/>
          <p:nvPr/>
        </p:nvSpPr>
        <p:spPr>
          <a:xfrm>
            <a:off x="611560" y="2204864"/>
            <a:ext cx="8075240" cy="2246769"/>
          </a:xfrm>
          <a:prstGeom prst="rect">
            <a:avLst/>
          </a:prstGeom>
        </p:spPr>
        <p:txBody>
          <a:bodyPr wrap="square">
            <a:spAutoFit/>
          </a:bodyPr>
          <a:lstStyle/>
          <a:p>
            <a:pPr algn="just">
              <a:spcAft>
                <a:spcPts val="0"/>
              </a:spcAft>
            </a:pPr>
            <a:r>
              <a:rPr lang="es-MX" sz="2800" dirty="0">
                <a:ea typeface="Times New Roman" panose="02020603050405020304" pitchFamily="18" charset="0"/>
                <a:cs typeface="Arial" panose="020B0604020202020204" pitchFamily="34" charset="0"/>
              </a:rPr>
              <a:t>Exposición en clase por parte del profesor, mesas de discusión, investigación documental y aplicación de los temas vistos en clase con una aplicación real, y exposición de temas relacionados a Circuitos Eléctricos. </a:t>
            </a:r>
            <a:endParaRPr lang="es-MX" sz="2800" dirty="0">
              <a:effectLst/>
              <a:ea typeface="Times New Roman" panose="02020603050405020304" pitchFamily="18" charset="0"/>
            </a:endParaRPr>
          </a:p>
        </p:txBody>
      </p:sp>
      <p:pic>
        <p:nvPicPr>
          <p:cNvPr id="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11"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7395880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60</a:t>
            </a:fld>
            <a:endParaRPr lang="es-MX"/>
          </a:p>
        </p:txBody>
      </p:sp>
      <p:sp>
        <p:nvSpPr>
          <p:cNvPr id="3" name="2 Rectángulo"/>
          <p:cNvSpPr/>
          <p:nvPr/>
        </p:nvSpPr>
        <p:spPr>
          <a:xfrm>
            <a:off x="737574" y="980728"/>
            <a:ext cx="7668852" cy="646331"/>
          </a:xfrm>
          <a:prstGeom prst="rect">
            <a:avLst/>
          </a:prstGeom>
        </p:spPr>
        <p:txBody>
          <a:bodyPr wrap="square">
            <a:spAutoFit/>
          </a:bodyPr>
          <a:lstStyle/>
          <a:p>
            <a:pPr lvl="0" algn="ctr"/>
            <a:r>
              <a:rPr lang="es-MX" sz="3600" b="1" dirty="0">
                <a:solidFill>
                  <a:schemeClr val="bg2">
                    <a:lumMod val="25000"/>
                  </a:schemeClr>
                </a:solidFill>
                <a:effectLst>
                  <a:outerShdw blurRad="38100" dist="38100" dir="2700000" algn="tl">
                    <a:srgbClr val="000000">
                      <a:alpha val="43137"/>
                    </a:srgbClr>
                  </a:outerShdw>
                </a:effectLst>
                <a:latin typeface="Times New Roman" pitchFamily="18" charset="0"/>
                <a:cs typeface="Times New Roman" pitchFamily="18" charset="0"/>
              </a:rPr>
              <a:t>REFERENCIAS</a:t>
            </a:r>
            <a:r>
              <a:rPr lang="es-MX" sz="3200" b="1" dirty="0">
                <a:solidFill>
                  <a:prstClr val="black"/>
                </a:solidFill>
                <a:latin typeface="Times New Roman" pitchFamily="18" charset="0"/>
                <a:cs typeface="Times New Roman" pitchFamily="18" charset="0"/>
              </a:rPr>
              <a:t> </a:t>
            </a:r>
          </a:p>
        </p:txBody>
      </p:sp>
      <p:sp>
        <p:nvSpPr>
          <p:cNvPr id="8" name="7 CuadroTexto"/>
          <p:cNvSpPr txBox="1"/>
          <p:nvPr/>
        </p:nvSpPr>
        <p:spPr>
          <a:xfrm>
            <a:off x="314623" y="1627059"/>
            <a:ext cx="8514754" cy="3139321"/>
          </a:xfrm>
          <a:prstGeom prst="rect">
            <a:avLst/>
          </a:prstGeom>
          <a:noFill/>
        </p:spPr>
        <p:txBody>
          <a:bodyPr wrap="square" rtlCol="0">
            <a:spAutoFit/>
          </a:bodyPr>
          <a:lstStyle/>
          <a:p>
            <a:pPr lvl="0"/>
            <a:r>
              <a:rPr lang="es-MX" sz="1400" dirty="0" smtClean="0"/>
              <a:t>1.Dorf</a:t>
            </a:r>
            <a:r>
              <a:rPr lang="es-MX" sz="1400" dirty="0"/>
              <a:t>, Richard C.; </a:t>
            </a:r>
            <a:r>
              <a:rPr lang="es-MX" sz="1400" dirty="0" err="1"/>
              <a:t>Svodoba</a:t>
            </a:r>
            <a:r>
              <a:rPr lang="es-MX" sz="1400" dirty="0"/>
              <a:t>, James A. “Circuitos eléctricos” Ed. </a:t>
            </a:r>
            <a:r>
              <a:rPr lang="es-MX" sz="1400" dirty="0" err="1"/>
              <a:t>Alfaomega</a:t>
            </a:r>
            <a:r>
              <a:rPr lang="es-MX" sz="1400" dirty="0"/>
              <a:t> (2014) 9ª  Edición  ISBN 9701508556</a:t>
            </a:r>
          </a:p>
          <a:p>
            <a:pPr marL="342900" lvl="0" indent="-342900">
              <a:buFont typeface="+mj-lt"/>
              <a:buAutoNum type="arabicPeriod"/>
            </a:pPr>
            <a:endParaRPr lang="es-MX" sz="1400" dirty="0"/>
          </a:p>
          <a:p>
            <a:pPr lvl="0"/>
            <a:r>
              <a:rPr lang="es-MX" sz="1400" dirty="0" smtClean="0"/>
              <a:t>2.Alexander</a:t>
            </a:r>
            <a:r>
              <a:rPr lang="es-MX" sz="1400" dirty="0"/>
              <a:t>, Charles K.; </a:t>
            </a:r>
            <a:r>
              <a:rPr lang="es-MX" sz="1400" dirty="0" err="1"/>
              <a:t>Sadiku</a:t>
            </a:r>
            <a:r>
              <a:rPr lang="es-MX" sz="1400" dirty="0"/>
              <a:t>, Matthew N. O. “Fundamentos de Circuitos Eléctricos” 3ra Edición ,Ed. McGraw Hill (2006) ISBN 9701034570</a:t>
            </a:r>
          </a:p>
          <a:p>
            <a:pPr marL="342900" lvl="0" indent="-342900">
              <a:buFont typeface="+mj-lt"/>
              <a:buAutoNum type="arabicPeriod"/>
            </a:pPr>
            <a:endParaRPr lang="es-MX" sz="1400" dirty="0"/>
          </a:p>
          <a:p>
            <a:pPr lvl="0"/>
            <a:r>
              <a:rPr lang="es-MX" sz="1400" dirty="0" smtClean="0"/>
              <a:t>3.Hayt</a:t>
            </a:r>
            <a:r>
              <a:rPr lang="es-MX" sz="1400" dirty="0"/>
              <a:t>, William H.; </a:t>
            </a:r>
            <a:r>
              <a:rPr lang="es-MX" sz="1400" dirty="0" err="1"/>
              <a:t>Kemmerly</a:t>
            </a:r>
            <a:r>
              <a:rPr lang="es-MX" sz="1400" dirty="0"/>
              <a:t>, Jack E. “Análisis de circuitos en ingeniería” Ed. McGraw Hill Interamericana (2013) 9ª Edición en Español ISBN 9701004078 </a:t>
            </a:r>
          </a:p>
          <a:p>
            <a:pPr marL="342900" lvl="0" indent="-342900">
              <a:buFont typeface="+mj-lt"/>
              <a:buAutoNum type="arabicPeriod"/>
            </a:pPr>
            <a:endParaRPr lang="es-MX" sz="1400" dirty="0"/>
          </a:p>
          <a:p>
            <a:pPr lvl="0"/>
            <a:r>
              <a:rPr lang="es-MX" sz="1400" dirty="0" smtClean="0"/>
              <a:t>4.Edminister</a:t>
            </a:r>
            <a:r>
              <a:rPr lang="es-MX" sz="1400" dirty="0"/>
              <a:t>, Joseph E.; </a:t>
            </a:r>
            <a:r>
              <a:rPr lang="es-MX" sz="1400" dirty="0" err="1"/>
              <a:t>Nahvi</a:t>
            </a:r>
            <a:r>
              <a:rPr lang="es-MX" sz="1400" dirty="0"/>
              <a:t>, </a:t>
            </a:r>
            <a:r>
              <a:rPr lang="es-MX" sz="1400" dirty="0" err="1"/>
              <a:t>Mammood</a:t>
            </a:r>
            <a:r>
              <a:rPr lang="es-MX" sz="1400" dirty="0"/>
              <a:t> “Circuitos eléctricos” Ed. McGraw Hill (1987) Madrid ISBN </a:t>
            </a:r>
            <a:r>
              <a:rPr lang="es-MX" sz="1400" dirty="0" smtClean="0"/>
              <a:t>8448110617</a:t>
            </a:r>
          </a:p>
          <a:p>
            <a:pPr lvl="0"/>
            <a:endParaRPr lang="es-ES" sz="1400" dirty="0"/>
          </a:p>
          <a:p>
            <a:pPr lvl="0"/>
            <a:r>
              <a:rPr lang="es-ES" sz="1400" dirty="0" smtClean="0"/>
              <a:t>5.</a:t>
            </a:r>
            <a:r>
              <a:rPr lang="en-US" sz="1400" dirty="0"/>
              <a:t> Johnson, David E.; Johnson, Johnny R.; </a:t>
            </a:r>
            <a:r>
              <a:rPr lang="en-US" sz="1400" dirty="0" err="1"/>
              <a:t>Hilbur</a:t>
            </a:r>
            <a:r>
              <a:rPr lang="en-US" sz="1400" dirty="0"/>
              <a:t>, John I.; Scott, Peter D. “</a:t>
            </a:r>
            <a:r>
              <a:rPr lang="en-US" sz="1400" dirty="0" err="1"/>
              <a:t>Análisis</a:t>
            </a:r>
            <a:r>
              <a:rPr lang="en-US" sz="1400" dirty="0"/>
              <a:t> </a:t>
            </a:r>
            <a:r>
              <a:rPr lang="en-US" sz="1400" dirty="0" err="1"/>
              <a:t>básico</a:t>
            </a:r>
            <a:r>
              <a:rPr lang="en-US" sz="1400" dirty="0"/>
              <a:t> de </a:t>
            </a:r>
            <a:r>
              <a:rPr lang="en-US" sz="1400" dirty="0" err="1"/>
              <a:t>circuitos</a:t>
            </a:r>
            <a:r>
              <a:rPr lang="en-US" sz="1400" dirty="0"/>
              <a:t> </a:t>
            </a:r>
            <a:r>
              <a:rPr lang="en-US" sz="1400" dirty="0" err="1"/>
              <a:t>Eléctricos</a:t>
            </a:r>
            <a:r>
              <a:rPr lang="en-US" sz="1400" dirty="0"/>
              <a:t>” Ed. </a:t>
            </a:r>
            <a:r>
              <a:rPr lang="en-US" sz="1400"/>
              <a:t>Prentice Hall (1996) ISBN 9688806382</a:t>
            </a:r>
            <a:endParaRPr lang="es-MX" sz="1400" dirty="0"/>
          </a:p>
          <a:p>
            <a:pPr marL="342900" lvl="0" indent="-342900">
              <a:buFont typeface="+mj-lt"/>
              <a:buAutoNum type="arabicPeriod"/>
            </a:pPr>
            <a:endParaRPr lang="es-MX" sz="1400" dirty="0"/>
          </a:p>
          <a:p>
            <a:pPr marL="342900" lvl="0" indent="-342900">
              <a:buFont typeface="+mj-lt"/>
              <a:buAutoNum type="arabicPeriod"/>
            </a:pPr>
            <a:endParaRPr lang="es-MX" sz="1600" b="1" dirty="0"/>
          </a:p>
        </p:txBody>
      </p:sp>
      <p:pic>
        <p:nvPicPr>
          <p:cNvPr id="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226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7</a:t>
            </a:fld>
            <a:endParaRPr lang="es-MX"/>
          </a:p>
        </p:txBody>
      </p:sp>
      <p:sp>
        <p:nvSpPr>
          <p:cNvPr id="2" name="1 CuadroTexto"/>
          <p:cNvSpPr txBox="1"/>
          <p:nvPr/>
        </p:nvSpPr>
        <p:spPr>
          <a:xfrm>
            <a:off x="575576" y="1939111"/>
            <a:ext cx="8136904" cy="4154984"/>
          </a:xfrm>
          <a:prstGeom prst="rect">
            <a:avLst/>
          </a:prstGeom>
          <a:noFill/>
        </p:spPr>
        <p:txBody>
          <a:bodyPr wrap="square" rtlCol="0">
            <a:spAutoFit/>
          </a:bodyPr>
          <a:lstStyle/>
          <a:p>
            <a:pPr marL="342900" indent="-342900" algn="just">
              <a:buFont typeface="Arial" pitchFamily="34" charset="0"/>
              <a:buChar char="•"/>
            </a:pPr>
            <a:r>
              <a:rPr lang="es-MX" sz="2400" dirty="0">
                <a:latin typeface="+mj-lt"/>
                <a:cs typeface="Times New Roman" pitchFamily="18" charset="0"/>
              </a:rPr>
              <a:t>Tener un mínimo de asistencia del 80% a las clases impartidas durante el semestre. </a:t>
            </a:r>
          </a:p>
          <a:p>
            <a:pPr marL="342900" indent="-342900" algn="just">
              <a:buFont typeface="Arial" pitchFamily="34" charset="0"/>
              <a:buChar char="•"/>
            </a:pPr>
            <a:r>
              <a:rPr lang="es-MX" sz="2400" dirty="0">
                <a:latin typeface="+mj-lt"/>
                <a:cs typeface="Times New Roman" pitchFamily="18" charset="0"/>
              </a:rPr>
              <a:t>El tiempo límite de entrada, cualquiera que fuese la hora o días es de 15min. Previo acuerdo con el grupo. </a:t>
            </a:r>
          </a:p>
          <a:p>
            <a:pPr marL="342900" indent="-342900" algn="just">
              <a:buFont typeface="Arial" pitchFamily="34" charset="0"/>
              <a:buChar char="•"/>
            </a:pPr>
            <a:r>
              <a:rPr lang="es-MX" sz="2400" dirty="0">
                <a:latin typeface="+mj-lt"/>
                <a:cs typeface="Times New Roman" pitchFamily="18" charset="0"/>
              </a:rPr>
              <a:t>Los alumnos que no presente la revisión el día que se aplica no tendrán derecho a presentarlo después.       </a:t>
            </a:r>
          </a:p>
          <a:p>
            <a:pPr marL="342900" indent="-342900" algn="just">
              <a:buFont typeface="Arial" pitchFamily="34" charset="0"/>
              <a:buChar char="•"/>
            </a:pPr>
            <a:r>
              <a:rPr lang="es-MX" sz="2400" dirty="0">
                <a:latin typeface="+mj-lt"/>
                <a:cs typeface="Times New Roman" pitchFamily="18" charset="0"/>
              </a:rPr>
              <a:t>La entrega de trabajos solamente será el día y la hora marcados, sin excepción alguna (salvo casos de fuerza mayor con su justificante).                                            </a:t>
            </a:r>
          </a:p>
          <a:p>
            <a:pPr marL="342900" indent="-342900" algn="just">
              <a:buFont typeface="Arial" pitchFamily="34" charset="0"/>
              <a:buChar char="•"/>
            </a:pPr>
            <a:r>
              <a:rPr lang="es-MX" sz="2400" dirty="0">
                <a:latin typeface="+mj-lt"/>
                <a:cs typeface="Times New Roman" pitchFamily="18" charset="0"/>
              </a:rPr>
              <a:t>La entrega de trabajos será impresos, por computadora y con la mejor presentación, de lo contrario no se aceptará.</a:t>
            </a:r>
          </a:p>
        </p:txBody>
      </p:sp>
      <p:sp>
        <p:nvSpPr>
          <p:cNvPr id="3" name="2 Rectángulo"/>
          <p:cNvSpPr/>
          <p:nvPr/>
        </p:nvSpPr>
        <p:spPr>
          <a:xfrm>
            <a:off x="743683" y="838200"/>
            <a:ext cx="7668852" cy="584775"/>
          </a:xfrm>
          <a:prstGeom prst="rect">
            <a:avLst/>
          </a:prstGeom>
        </p:spPr>
        <p:txBody>
          <a:bodyPr wrap="square">
            <a:spAutoFit/>
          </a:bodyPr>
          <a:lstStyle/>
          <a:p>
            <a:pPr lvl="0"/>
            <a:r>
              <a:rPr lang="es-MX" sz="3200" b="1" dirty="0">
                <a:solidFill>
                  <a:schemeClr val="bg2">
                    <a:lumMod val="50000"/>
                  </a:schemeClr>
                </a:solidFill>
                <a:latin typeface="Times New Roman" pitchFamily="18" charset="0"/>
                <a:cs typeface="Times New Roman" pitchFamily="18" charset="0"/>
              </a:rPr>
              <a:t>Lineamientos del curso (académicos)  </a:t>
            </a:r>
          </a:p>
        </p:txBody>
      </p:sp>
      <p:pic>
        <p:nvPicPr>
          <p:cNvPr id="8"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10"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4246354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8</a:t>
            </a:fld>
            <a:endParaRPr lang="es-MX"/>
          </a:p>
        </p:txBody>
      </p:sp>
      <p:sp>
        <p:nvSpPr>
          <p:cNvPr id="3" name="2 Rectángulo"/>
          <p:cNvSpPr/>
          <p:nvPr/>
        </p:nvSpPr>
        <p:spPr>
          <a:xfrm>
            <a:off x="737574" y="980728"/>
            <a:ext cx="7668852" cy="584775"/>
          </a:xfrm>
          <a:prstGeom prst="rect">
            <a:avLst/>
          </a:prstGeom>
        </p:spPr>
        <p:txBody>
          <a:bodyPr wrap="square">
            <a:spAutoFit/>
          </a:bodyPr>
          <a:lstStyle/>
          <a:p>
            <a:pPr lvl="0" algn="ctr"/>
            <a:r>
              <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Evaluación y acreditación </a:t>
            </a:r>
          </a:p>
        </p:txBody>
      </p:sp>
      <p:sp>
        <p:nvSpPr>
          <p:cNvPr id="8" name="7 CuadroTexto"/>
          <p:cNvSpPr txBox="1"/>
          <p:nvPr/>
        </p:nvSpPr>
        <p:spPr>
          <a:xfrm>
            <a:off x="582115" y="1654579"/>
            <a:ext cx="8514754" cy="5262979"/>
          </a:xfrm>
          <a:prstGeom prst="rect">
            <a:avLst/>
          </a:prstGeom>
          <a:noFill/>
        </p:spPr>
        <p:txBody>
          <a:bodyPr wrap="square" rtlCol="0">
            <a:spAutoFit/>
          </a:bodyPr>
          <a:lstStyle/>
          <a:p>
            <a:pPr algn="just"/>
            <a:r>
              <a:rPr lang="es-MX" sz="2400" b="1" dirty="0">
                <a:latin typeface="+mj-lt"/>
                <a:cs typeface="Times New Roman" pitchFamily="18" charset="0"/>
              </a:rPr>
              <a:t>PRIMER PARCIAL:</a:t>
            </a:r>
          </a:p>
          <a:p>
            <a:pPr algn="just"/>
            <a:r>
              <a:rPr lang="es-MX" sz="2400" dirty="0">
                <a:latin typeface="+mj-lt"/>
                <a:cs typeface="Times New Roman" pitchFamily="18" charset="0"/>
              </a:rPr>
              <a:t>Evaluación escrita 50%</a:t>
            </a:r>
          </a:p>
          <a:p>
            <a:pPr algn="just"/>
            <a:r>
              <a:rPr lang="es-MX" sz="2400" b="1" dirty="0">
                <a:latin typeface="+mj-lt"/>
                <a:cs typeface="Times New Roman" pitchFamily="18" charset="0"/>
              </a:rPr>
              <a:t>Fecha de aplicación según calendario </a:t>
            </a:r>
          </a:p>
          <a:p>
            <a:pPr algn="just"/>
            <a:endParaRPr lang="es-MX" sz="2400" b="1" dirty="0">
              <a:latin typeface="+mj-lt"/>
              <a:cs typeface="Times New Roman" pitchFamily="18" charset="0"/>
            </a:endParaRPr>
          </a:p>
          <a:p>
            <a:pPr algn="just"/>
            <a:r>
              <a:rPr lang="es-MX" sz="2400" b="1" dirty="0">
                <a:latin typeface="+mj-lt"/>
                <a:cs typeface="Times New Roman" pitchFamily="18" charset="0"/>
              </a:rPr>
              <a:t>SEGUNDO PARCIAL:</a:t>
            </a:r>
          </a:p>
          <a:p>
            <a:pPr algn="just"/>
            <a:r>
              <a:rPr lang="es-MX" sz="2400" dirty="0">
                <a:latin typeface="+mj-lt"/>
                <a:cs typeface="Times New Roman" pitchFamily="18" charset="0"/>
              </a:rPr>
              <a:t>Evaluación escrita 50%</a:t>
            </a:r>
          </a:p>
          <a:p>
            <a:pPr algn="just"/>
            <a:r>
              <a:rPr lang="es-MX" sz="2400" b="1" dirty="0">
                <a:latin typeface="+mj-lt"/>
                <a:cs typeface="Times New Roman" pitchFamily="18" charset="0"/>
              </a:rPr>
              <a:t>Fecha de aplicación según calendario </a:t>
            </a:r>
          </a:p>
          <a:p>
            <a:pPr algn="just"/>
            <a:endParaRPr lang="es-MX" sz="2400" dirty="0">
              <a:latin typeface="+mj-lt"/>
              <a:cs typeface="Times New Roman" pitchFamily="18" charset="0"/>
            </a:endParaRPr>
          </a:p>
          <a:p>
            <a:pPr algn="just"/>
            <a:r>
              <a:rPr lang="es-MX" sz="2400" b="1" dirty="0">
                <a:latin typeface="+mj-lt"/>
                <a:cs typeface="Times New Roman" pitchFamily="18" charset="0"/>
              </a:rPr>
              <a:t>Participación en clase 10% </a:t>
            </a:r>
          </a:p>
          <a:p>
            <a:pPr algn="just"/>
            <a:r>
              <a:rPr lang="es-MX" sz="2400" b="1" dirty="0">
                <a:latin typeface="+mj-lt"/>
                <a:cs typeface="Times New Roman" pitchFamily="18" charset="0"/>
              </a:rPr>
              <a:t>Tareas y Practicas  40% </a:t>
            </a:r>
          </a:p>
          <a:p>
            <a:pPr algn="just"/>
            <a:endParaRPr lang="es-MX" sz="2400" b="1" dirty="0">
              <a:latin typeface="+mj-lt"/>
              <a:cs typeface="Times New Roman" pitchFamily="18" charset="0"/>
            </a:endParaRPr>
          </a:p>
          <a:p>
            <a:pPr algn="just"/>
            <a:r>
              <a:rPr lang="es-MX" sz="2400" b="1" dirty="0">
                <a:latin typeface="+mj-lt"/>
                <a:cs typeface="Times New Roman" pitchFamily="18" charset="0"/>
              </a:rPr>
              <a:t>Calificación final: 100%</a:t>
            </a:r>
          </a:p>
          <a:p>
            <a:pPr algn="just"/>
            <a:endParaRPr lang="es-MX" sz="2400" b="1" dirty="0">
              <a:latin typeface="+mj-lt"/>
              <a:cs typeface="Times New Roman" pitchFamily="18" charset="0"/>
            </a:endParaRPr>
          </a:p>
          <a:p>
            <a:pPr algn="just"/>
            <a:endParaRPr lang="es-MX" sz="2400" b="1" dirty="0">
              <a:latin typeface="+mj-lt"/>
              <a:cs typeface="Times New Roman" pitchFamily="18" charset="0"/>
            </a:endParaRPr>
          </a:p>
        </p:txBody>
      </p:sp>
      <p:pic>
        <p:nvPicPr>
          <p:cNvPr id="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11"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338289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9</a:t>
            </a:fld>
            <a:endParaRPr lang="es-MX"/>
          </a:p>
        </p:txBody>
      </p:sp>
      <p:sp>
        <p:nvSpPr>
          <p:cNvPr id="3" name="2 Rectángulo"/>
          <p:cNvSpPr/>
          <p:nvPr/>
        </p:nvSpPr>
        <p:spPr>
          <a:xfrm>
            <a:off x="581300" y="1006334"/>
            <a:ext cx="7668852" cy="584775"/>
          </a:xfrm>
          <a:prstGeom prst="rect">
            <a:avLst/>
          </a:prstGeom>
        </p:spPr>
        <p:txBody>
          <a:bodyPr wrap="square">
            <a:spAutoFit/>
          </a:bodyPr>
          <a:lstStyle/>
          <a:p>
            <a:pPr lvl="0" algn="ctr"/>
            <a:r>
              <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Evaluación y acreditación </a:t>
            </a:r>
          </a:p>
        </p:txBody>
      </p:sp>
      <p:sp>
        <p:nvSpPr>
          <p:cNvPr id="2" name="Rectángulo 1"/>
          <p:cNvSpPr/>
          <p:nvPr/>
        </p:nvSpPr>
        <p:spPr>
          <a:xfrm>
            <a:off x="487006" y="1412776"/>
            <a:ext cx="6749290" cy="5509200"/>
          </a:xfrm>
          <a:prstGeom prst="rect">
            <a:avLst/>
          </a:prstGeom>
        </p:spPr>
        <p:txBody>
          <a:bodyPr wrap="square">
            <a:spAutoFit/>
          </a:bodyPr>
          <a:lstStyle/>
          <a:p>
            <a:pPr>
              <a:spcAft>
                <a:spcPts val="0"/>
              </a:spcAft>
            </a:pPr>
            <a:r>
              <a:rPr lang="es-ES" sz="2200" b="1" dirty="0">
                <a:latin typeface="+mj-lt"/>
                <a:ea typeface="Times New Roman" panose="02020603050405020304" pitchFamily="18" charset="0"/>
                <a:cs typeface="Arial" panose="020B0604020202020204" pitchFamily="34" charset="0"/>
              </a:rPr>
              <a:t>Ordinario</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Examen escrito        100%</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a:t>
            </a:r>
            <a:endParaRPr lang="es-MX" sz="2200" dirty="0">
              <a:latin typeface="+mj-lt"/>
              <a:ea typeface="Times New Roman" panose="02020603050405020304" pitchFamily="18" charset="0"/>
            </a:endParaRPr>
          </a:p>
          <a:p>
            <a:pPr>
              <a:spcAft>
                <a:spcPts val="0"/>
              </a:spcAft>
            </a:pPr>
            <a:r>
              <a:rPr lang="es-ES" sz="2200" b="1" dirty="0">
                <a:latin typeface="+mj-lt"/>
                <a:ea typeface="Times New Roman" panose="02020603050405020304" pitchFamily="18" charset="0"/>
                <a:cs typeface="Arial" panose="020B0604020202020204" pitchFamily="34" charset="0"/>
              </a:rPr>
              <a:t>Fecha y hora de aplicación:</a:t>
            </a:r>
            <a:r>
              <a:rPr lang="es-ES" sz="2200" dirty="0">
                <a:latin typeface="+mj-lt"/>
                <a:ea typeface="Times New Roman" panose="02020603050405020304" pitchFamily="18" charset="0"/>
                <a:cs typeface="Arial" panose="020B0604020202020204" pitchFamily="34" charset="0"/>
              </a:rPr>
              <a:t> </a:t>
            </a:r>
            <a:r>
              <a:rPr lang="es-MX" sz="2200" dirty="0">
                <a:latin typeface="+mj-lt"/>
                <a:ea typeface="Times New Roman" panose="02020603050405020304" pitchFamily="18" charset="0"/>
                <a:cs typeface="Arial" panose="020B0604020202020204" pitchFamily="34" charset="0"/>
              </a:rPr>
              <a:t>según calendario </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Tener mínimo de asistencia de 80% a las clases y cubrir con una media  de 8.0 para exentar (Art. 108). </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a:t>
            </a:r>
            <a:endParaRPr lang="es-MX" sz="2200" dirty="0">
              <a:latin typeface="+mj-lt"/>
              <a:ea typeface="Times New Roman" panose="02020603050405020304" pitchFamily="18" charset="0"/>
            </a:endParaRPr>
          </a:p>
          <a:p>
            <a:pPr>
              <a:spcAft>
                <a:spcPts val="0"/>
              </a:spcAft>
            </a:pPr>
            <a:r>
              <a:rPr lang="es-ES" sz="2200" b="1" dirty="0">
                <a:latin typeface="+mj-lt"/>
                <a:ea typeface="Times New Roman" panose="02020603050405020304" pitchFamily="18" charset="0"/>
                <a:cs typeface="Arial" panose="020B0604020202020204" pitchFamily="34" charset="0"/>
              </a:rPr>
              <a:t>Extraordinario</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Examen escrito        100%</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a:t>
            </a:r>
            <a:endParaRPr lang="es-MX" sz="2200" dirty="0">
              <a:latin typeface="+mj-lt"/>
              <a:ea typeface="Times New Roman" panose="02020603050405020304" pitchFamily="18" charset="0"/>
            </a:endParaRPr>
          </a:p>
          <a:p>
            <a:pPr>
              <a:spcAft>
                <a:spcPts val="0"/>
              </a:spcAft>
            </a:pPr>
            <a:r>
              <a:rPr lang="es-ES" sz="2200" b="1" dirty="0">
                <a:latin typeface="+mj-lt"/>
                <a:ea typeface="Times New Roman" panose="02020603050405020304" pitchFamily="18" charset="0"/>
                <a:cs typeface="Arial" panose="020B0604020202020204" pitchFamily="34" charset="0"/>
              </a:rPr>
              <a:t>Fecha y hora de aplicación</a:t>
            </a:r>
            <a:r>
              <a:rPr lang="es-ES" sz="2200" dirty="0">
                <a:latin typeface="+mj-lt"/>
                <a:ea typeface="Times New Roman" panose="02020603050405020304" pitchFamily="18" charset="0"/>
                <a:cs typeface="Arial" panose="020B0604020202020204" pitchFamily="34" charset="0"/>
              </a:rPr>
              <a:t>: </a:t>
            </a:r>
            <a:r>
              <a:rPr lang="es-MX" sz="2200" dirty="0">
                <a:latin typeface="+mj-lt"/>
                <a:ea typeface="Times New Roman" panose="02020603050405020304" pitchFamily="18" charset="0"/>
                <a:cs typeface="Arial" panose="020B0604020202020204" pitchFamily="34" charset="0"/>
              </a:rPr>
              <a:t>según calendario </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Tener mínimo de asistencia al 60% de las clases</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No haber presentado evaluación ordinaria o haber reprobado ésta. </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Pagar los derechos correspondientes (Art. 110)</a:t>
            </a:r>
            <a:endParaRPr lang="es-MX" sz="2200" dirty="0">
              <a:latin typeface="+mj-lt"/>
              <a:ea typeface="Times New Roman" panose="02020603050405020304" pitchFamily="18" charset="0"/>
            </a:endParaRPr>
          </a:p>
          <a:p>
            <a:pPr>
              <a:spcAft>
                <a:spcPts val="0"/>
              </a:spcAft>
            </a:pPr>
            <a:r>
              <a:rPr lang="es-ES" sz="2200" dirty="0">
                <a:latin typeface="+mj-lt"/>
                <a:ea typeface="Times New Roman" panose="02020603050405020304" pitchFamily="18" charset="0"/>
                <a:cs typeface="Arial" panose="020B0604020202020204" pitchFamily="34" charset="0"/>
              </a:rPr>
              <a:t> </a:t>
            </a:r>
            <a:endParaRPr lang="es-MX" sz="2200" dirty="0">
              <a:latin typeface="+mj-lt"/>
              <a:ea typeface="Times New Roman" panose="02020603050405020304" pitchFamily="18" charset="0"/>
            </a:endParaRPr>
          </a:p>
        </p:txBody>
      </p:sp>
      <p:pic>
        <p:nvPicPr>
          <p:cNvPr id="9"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4448" y="5949280"/>
            <a:ext cx="576064" cy="746282"/>
          </a:xfrm>
          <a:prstGeom prst="rect">
            <a:avLst/>
          </a:prstGeom>
        </p:spPr>
      </p:pic>
      <p:pic>
        <p:nvPicPr>
          <p:cNvPr id="10"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3876269345"/>
      </p:ext>
    </p:extLst>
  </p:cSld>
  <p:clrMapOvr>
    <a:masterClrMapping/>
  </p:clrMapOvr>
</p:sld>
</file>

<file path=ppt/theme/theme1.xml><?xml version="1.0" encoding="utf-8"?>
<a:theme xmlns:a="http://schemas.openxmlformats.org/drawingml/2006/main" name="macho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chote" id="{D78EB0E0-3DED-41ED-A15E-42B4F716DBD1}" vid="{F78DF11C-75F7-48BF-ABCC-1FD0229BDA0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machote</Template>
  <TotalTime>31265</TotalTime>
  <Words>3084</Words>
  <Application>Microsoft Office PowerPoint</Application>
  <PresentationFormat>Presentación en pantalla (4:3)</PresentationFormat>
  <Paragraphs>393</Paragraphs>
  <Slides>60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60</vt:i4>
      </vt:variant>
    </vt:vector>
  </HeadingPairs>
  <TitlesOfParts>
    <vt:vector size="64" baseType="lpstr">
      <vt:lpstr>Arial</vt:lpstr>
      <vt:lpstr>Calibri</vt:lpstr>
      <vt:lpstr>Times New Roman</vt:lpstr>
      <vt:lpstr>machote</vt:lpstr>
      <vt:lpstr> Unidad de Aprendizaje  Circuitos Eléctricos Tema:  Fundamentos de circuitos eléctricos de CD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1.1. Introducción</vt:lpstr>
      <vt:lpstr>1.1. Introducción</vt:lpstr>
      <vt:lpstr>1.1. Introducción</vt:lpstr>
      <vt:lpstr>1.1. Introducción</vt:lpstr>
      <vt:lpstr>1.1. Introducción</vt:lpstr>
      <vt:lpstr>1.2 Sistemas de Unidades</vt:lpstr>
      <vt:lpstr>1.2 Sistemas de Unidades</vt:lpstr>
      <vt:lpstr>1.2 Sistemas de Unidades</vt:lpstr>
      <vt:lpstr>1.2 Sistemas de Unidades</vt:lpstr>
      <vt:lpstr>1.3 Carga, Corriente, potencia y energía</vt:lpstr>
      <vt:lpstr>1.3 Carga, Corriente, potencia y energía</vt:lpstr>
      <vt:lpstr>1.3 Carga, Corriente, potencia y energía</vt:lpstr>
      <vt:lpstr>1.3 Carga, Corriente, potencia y energía</vt:lpstr>
      <vt:lpstr>1.4 elementos de circuitos</vt:lpstr>
      <vt:lpstr>1.4 elementos de circuitos</vt:lpstr>
      <vt:lpstr>1.4 elementos de circuitos</vt:lpstr>
      <vt:lpstr>1.4 elementos de circuitos</vt:lpstr>
      <vt:lpstr>1.4 elementos de circuitos</vt:lpstr>
      <vt:lpstr>1.4 elementos de circuitos</vt:lpstr>
      <vt:lpstr>1.4 elementos de circuitos</vt:lpstr>
      <vt:lpstr>1.4 elementos de circuitos</vt:lpstr>
      <vt:lpstr>1.4 elementos de circuitos</vt:lpstr>
      <vt:lpstr>1.4 elementos de circuitos</vt:lpstr>
      <vt:lpstr>1.4 elementos de circuitos</vt:lpstr>
      <vt:lpstr>1.5  Ley de Ohm</vt:lpstr>
      <vt:lpstr>1.5  Ley de Ohm</vt:lpstr>
      <vt:lpstr>1.5  Ley de Ohm</vt:lpstr>
      <vt:lpstr>1.5  Ley de Ohm</vt:lpstr>
      <vt:lpstr>1.5  Ley de Ohm</vt:lpstr>
      <vt:lpstr>1.6 Conexión serie </vt:lpstr>
      <vt:lpstr>1.7 Conexión paralelo </vt:lpstr>
      <vt:lpstr>1.7 Conexión paralelo </vt:lpstr>
      <vt:lpstr>1.8 Nodos</vt:lpstr>
      <vt:lpstr>1.8 Nodos</vt:lpstr>
      <vt:lpstr>1.9 Mallas</vt:lpstr>
      <vt:lpstr>1.9 Mallas</vt:lpstr>
      <vt:lpstr>1.10 Leyes de Kircchoff</vt:lpstr>
      <vt:lpstr>1.10 Leyes de Kircchoff</vt:lpstr>
      <vt:lpstr>1.10 Leyes de Kircchoff</vt:lpstr>
      <vt:lpstr>1.10 Leyes de Kircchoff</vt:lpstr>
      <vt:lpstr>1.10 Leyes de Kircchoff</vt:lpstr>
      <vt:lpstr>1.10 Leyes de Kircchoff</vt:lpstr>
      <vt:lpstr>1.10 Leyes de Kircchoff</vt:lpstr>
      <vt:lpstr>1.10 Leyes de Kircchoff</vt:lpstr>
      <vt:lpstr>1.11 Transformación delta-estrella </vt:lpstr>
      <vt:lpstr>1.11 Transformación delta-estrella </vt:lpstr>
      <vt:lpstr>1.11 Transformación delta-estrella </vt:lpstr>
      <vt:lpstr>1.11 Transformación delta-estrella </vt:lpstr>
      <vt:lpstr>1.11 Transformación delta-estrella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PTC1</dc:creator>
  <cp:lastModifiedBy>Ricardo Rico</cp:lastModifiedBy>
  <cp:revision>245</cp:revision>
  <cp:lastPrinted>2015-02-05T17:00:54Z</cp:lastPrinted>
  <dcterms:created xsi:type="dcterms:W3CDTF">2013-07-04T21:15:55Z</dcterms:created>
  <dcterms:modified xsi:type="dcterms:W3CDTF">2016-10-11T21:10:39Z</dcterms:modified>
</cp:coreProperties>
</file>