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33" d="100"/>
          <a:sy n="133" d="100"/>
        </p:scale>
        <p:origin x="-96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_tradnl" smtClean="0"/>
              <a:t>Clic para editar título</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F150D65-C64D-44FB-9152-4CC2DE0C9198}" type="datetime1">
              <a:rPr lang="en-US" smtClean="0"/>
              <a:pPr/>
              <a:t>12/10/16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42635EB0-D091-417E-ACD5-D65E1C7D8524}" type="datetime1">
              <a:rPr lang="en-US" smtClean="0"/>
              <a:pPr/>
              <a:t>12/10/16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7FCA09F9-C7D6-4C52-A7E8-5101239A0BA2}" type="datetime1">
              <a:rPr lang="en-US" smtClean="0"/>
              <a:pPr/>
              <a:t>12/10/16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0FFE64A4-35FB-42B6-9183-2C0CE0E36649}" type="datetime1">
              <a:rPr lang="en-US" smtClean="0"/>
              <a:pPr/>
              <a:t>12/10/16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2A2683B9-6ECA-47FA-93CF-B124A0FAC208}" type="datetime1">
              <a:rPr lang="en-US" smtClean="0"/>
              <a:pPr/>
              <a:t>12/10/16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‹Nr.›</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5" name="Date Placeholder 4"/>
          <p:cNvSpPr>
            <a:spLocks noGrp="1"/>
          </p:cNvSpPr>
          <p:nvPr>
            <p:ph type="dt" sz="half" idx="10"/>
          </p:nvPr>
        </p:nvSpPr>
        <p:spPr/>
        <p:txBody>
          <a:bodyPr/>
          <a:lstStyle/>
          <a:p>
            <a:fld id="{305FF66B-9476-4BB3-85E9-E01854F07F90}" type="datetime1">
              <a:rPr lang="en-US" smtClean="0"/>
              <a:pPr/>
              <a:t>12/10/16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7" name="Date Placeholder 6"/>
          <p:cNvSpPr>
            <a:spLocks noGrp="1"/>
          </p:cNvSpPr>
          <p:nvPr>
            <p:ph type="dt" sz="half" idx="10"/>
          </p:nvPr>
        </p:nvSpPr>
        <p:spPr/>
        <p:txBody>
          <a:bodyPr/>
          <a:lstStyle/>
          <a:p>
            <a:fld id="{56B23FBD-8F7D-4F85-8085-67BFDB05CB71}" type="datetime1">
              <a:rPr lang="en-US" smtClean="0"/>
              <a:pPr/>
              <a:t>12/10/16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EBEB0A-9E3D-4B14-9782-E2AE3DA60D96}" type="slidenum">
              <a:rPr lang="en-US" smtClean="0"/>
              <a:pPr/>
              <a:t>‹Nr.›</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465D789A-1220-4441-8676-44A034051BFD}" type="datetime1">
              <a:rPr lang="en-US" smtClean="0"/>
              <a:pPr/>
              <a:t>12/10/16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EBEB0A-9E3D-4B14-9782-E2AE3DA60D96}"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8A266-E364-4B5E-98DD-432668182E1E}" type="datetime1">
              <a:rPr lang="en-US" smtClean="0"/>
              <a:pPr/>
              <a:t>12/10/16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EBEB0A-9E3D-4B14-9782-E2AE3DA60D96}"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_tradnl" smtClean="0"/>
              <a:t>Clic para editar título</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93F2040-9975-4642-A906-1DF87F8BE202}" type="datetime1">
              <a:rPr lang="en-US" smtClean="0"/>
              <a:pPr/>
              <a:t>12/10/16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‹Nr.›</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_tradnl" smtClean="0"/>
              <a:t>Clic para editar título</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51E52B4A-BA08-4841-AB08-A0D822ABC34D}" type="datetime1">
              <a:rPr lang="en-US" smtClean="0"/>
              <a:pPr/>
              <a:t>12/10/16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5D48070-6A81-47D0-9810-1540B9FEFF61}" type="datetime1">
              <a:rPr lang="en-US" smtClean="0"/>
              <a:pPr/>
              <a:t>12/10/16</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FEBEB0A-9E3D-4B14-9782-E2AE3DA60D96}" type="slidenum">
              <a:rPr lang="en-US" smtClean="0"/>
              <a:pPr/>
              <a:t>‹Nr.›</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ES"/>
          </a:p>
        </p:txBody>
      </p:sp>
      <p:sp>
        <p:nvSpPr>
          <p:cNvPr id="3" name="Subtítulo 2"/>
          <p:cNvSpPr>
            <a:spLocks noGrp="1"/>
          </p:cNvSpPr>
          <p:nvPr>
            <p:ph type="subTitle" idx="1"/>
          </p:nvPr>
        </p:nvSpPr>
        <p:spPr/>
        <p:txBody>
          <a:bodyPr/>
          <a:lstStyle/>
          <a:p>
            <a:endParaRPr lang="es-ES"/>
          </a:p>
        </p:txBody>
      </p:sp>
    </p:spTree>
    <p:extLst>
      <p:ext uri="{BB962C8B-B14F-4D97-AF65-F5344CB8AC3E}">
        <p14:creationId xmlns:p14="http://schemas.microsoft.com/office/powerpoint/2010/main" val="4026865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normAutofit fontScale="70000" lnSpcReduction="20000"/>
          </a:bodyPr>
          <a:lstStyle/>
          <a:p>
            <a:pPr marL="0" indent="0">
              <a:buNone/>
            </a:pPr>
            <a:endParaRPr lang="es-ES" dirty="0"/>
          </a:p>
          <a:p>
            <a:r>
              <a:rPr lang="es-ES" sz="3800" dirty="0">
                <a:solidFill>
                  <a:srgbClr val="800000"/>
                </a:solidFill>
              </a:rPr>
              <a:t>Los objetivos del editor son concretos</a:t>
            </a:r>
            <a:r>
              <a:rPr lang="es-ES" sz="3800" dirty="0"/>
              <a:t>: encontrar una continuidad narrativa para los componentes visuales y de sonido del film, y mejorar aquellas tomas visuales y de sonido que crearán el énfasis dramático para que el film sea eficaz</a:t>
            </a:r>
            <a:r>
              <a:rPr lang="es-ES" sz="3800" dirty="0" smtClean="0"/>
              <a:t>.</a:t>
            </a:r>
          </a:p>
          <a:p>
            <a:r>
              <a:rPr lang="es-ES" sz="3800" dirty="0" smtClean="0"/>
              <a:t>Un </a:t>
            </a:r>
            <a:r>
              <a:rPr lang="es-ES" sz="3800" dirty="0"/>
              <a:t>editor o montajista es exitoso cuando la audiencia disfruta la </a:t>
            </a:r>
            <a:r>
              <a:rPr lang="es-ES" sz="3800" dirty="0" smtClean="0"/>
              <a:t>historia y olvida la yuxtaposición de las tomas.</a:t>
            </a:r>
          </a:p>
          <a:p>
            <a:r>
              <a:rPr lang="es-ES" sz="3800" dirty="0" smtClean="0"/>
              <a:t>Si la audiencia percibe el montaje, el editor fracasó.</a:t>
            </a:r>
          </a:p>
          <a:p>
            <a:endParaRPr lang="es-ES" dirty="0"/>
          </a:p>
          <a:p>
            <a:endParaRPr lang="es-ES" dirty="0"/>
          </a:p>
        </p:txBody>
      </p:sp>
    </p:spTree>
    <p:extLst>
      <p:ext uri="{BB962C8B-B14F-4D97-AF65-F5344CB8AC3E}">
        <p14:creationId xmlns:p14="http://schemas.microsoft.com/office/powerpoint/2010/main" val="170496589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lstStyle/>
          <a:p>
            <a:r>
              <a:rPr lang="es-ES" dirty="0" smtClean="0"/>
              <a:t>El cine data de </a:t>
            </a:r>
            <a:r>
              <a:rPr lang="es-ES" dirty="0" smtClean="0">
                <a:solidFill>
                  <a:srgbClr val="800000"/>
                </a:solidFill>
              </a:rPr>
              <a:t>1895</a:t>
            </a:r>
            <a:r>
              <a:rPr lang="es-ES" dirty="0" smtClean="0"/>
              <a:t>. Cuando las primeras imágenes en movimiento fueron creadas, la edición no existía. Tanta era la novedad de ver una imagen en movimiento que ni siquiera era necesaria una historia. Las primeras películas duraban menos de un minuto. </a:t>
            </a:r>
          </a:p>
        </p:txBody>
      </p:sp>
    </p:spTree>
    <p:extLst>
      <p:ext uri="{BB962C8B-B14F-4D97-AF65-F5344CB8AC3E}">
        <p14:creationId xmlns:p14="http://schemas.microsoft.com/office/powerpoint/2010/main" val="127705989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lstStyle/>
          <a:p>
            <a:r>
              <a:rPr lang="es-ES" dirty="0" smtClean="0"/>
              <a:t>Lo notable de este período es que, en escasos 30 años, se desarrollaron los principios de la edición clásica. En esa primera época, sin embargo, </a:t>
            </a:r>
            <a:r>
              <a:rPr lang="es-ES" u="sng" dirty="0" smtClean="0"/>
              <a:t>la continuidad</a:t>
            </a:r>
            <a:r>
              <a:rPr lang="es-ES" dirty="0" smtClean="0"/>
              <a:t>, </a:t>
            </a:r>
            <a:r>
              <a:rPr lang="es-ES" u="sng" dirty="0" smtClean="0"/>
              <a:t>las direcciones de cuadro</a:t>
            </a:r>
            <a:r>
              <a:rPr lang="es-ES" dirty="0" smtClean="0"/>
              <a:t>, y </a:t>
            </a:r>
            <a:r>
              <a:rPr lang="es-ES" u="sng" dirty="0" smtClean="0"/>
              <a:t>el énfasis dramático</a:t>
            </a:r>
            <a:r>
              <a:rPr lang="es-ES" dirty="0" smtClean="0"/>
              <a:t> a través del montaje no eran siquiera un objetivo.</a:t>
            </a:r>
          </a:p>
          <a:p>
            <a:r>
              <a:rPr lang="es-ES" dirty="0" smtClean="0"/>
              <a:t>Las cámaras se colocaban sin tener en cuenta consideraciones compositivas o emocionales.</a:t>
            </a:r>
          </a:p>
          <a:p>
            <a:r>
              <a:rPr lang="es-ES" dirty="0" smtClean="0"/>
              <a:t>La iluminación era instrumental (sin ninguna intención dramática), incluso en las escenas de interior.</a:t>
            </a:r>
            <a:endParaRPr lang="es-ES" dirty="0"/>
          </a:p>
        </p:txBody>
      </p:sp>
    </p:spTree>
    <p:extLst>
      <p:ext uri="{BB962C8B-B14F-4D97-AF65-F5344CB8AC3E}">
        <p14:creationId xmlns:p14="http://schemas.microsoft.com/office/powerpoint/2010/main" val="3954103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normAutofit fontScale="92500" lnSpcReduction="10000"/>
          </a:bodyPr>
          <a:lstStyle/>
          <a:p>
            <a:endParaRPr lang="es-ES" dirty="0" smtClean="0"/>
          </a:p>
          <a:p>
            <a:endParaRPr lang="es-ES" dirty="0" smtClean="0"/>
          </a:p>
          <a:p>
            <a:r>
              <a:rPr lang="es-ES" dirty="0" smtClean="0"/>
              <a:t>Hablemos de Méliès: </a:t>
            </a:r>
            <a:r>
              <a:rPr lang="es-ES" dirty="0"/>
              <a:t>La edición era inexistente o, en el mejor de los casos, </a:t>
            </a:r>
            <a:r>
              <a:rPr lang="es-ES" dirty="0" smtClean="0"/>
              <a:t>mínima.</a:t>
            </a:r>
          </a:p>
          <a:p>
            <a:r>
              <a:rPr lang="es-ES" dirty="0" smtClean="0"/>
              <a:t>Aunque las películas de Méliès aumentaron a una duración de 14 minutos, continuaron siendo una serie de tomas únicas: cuadros que registraban una escena actuada. Todas las tomas estaban unidas entre sí. La cámara permanecía quieta y alejada de la acción.</a:t>
            </a:r>
          </a:p>
          <a:p>
            <a:r>
              <a:rPr lang="es-ES" dirty="0"/>
              <a:t>La longitud física de las tomas no variaba para producir un impacto.</a:t>
            </a:r>
          </a:p>
          <a:p>
            <a:endParaRPr lang="es-ES" dirty="0" smtClean="0"/>
          </a:p>
          <a:p>
            <a:pPr marL="0" indent="0">
              <a:buNone/>
            </a:pPr>
            <a:endParaRPr lang="es-ES" dirty="0"/>
          </a:p>
          <a:p>
            <a:endParaRPr lang="es-ES" dirty="0"/>
          </a:p>
        </p:txBody>
      </p:sp>
    </p:spTree>
    <p:extLst>
      <p:ext uri="{BB962C8B-B14F-4D97-AF65-F5344CB8AC3E}">
        <p14:creationId xmlns:p14="http://schemas.microsoft.com/office/powerpoint/2010/main" val="110479959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normAutofit/>
          </a:bodyPr>
          <a:lstStyle/>
          <a:p>
            <a:r>
              <a:rPr lang="es-ES" dirty="0" smtClean="0"/>
              <a:t>La actuación – no el ritmo – era la intención predominante.</a:t>
            </a:r>
          </a:p>
          <a:p>
            <a:r>
              <a:rPr lang="es-ES" dirty="0" smtClean="0"/>
              <a:t>La películas se editaban en la medida en que consistían en más de una toma, pero A Trip to the Moon no es más que una serie de tomas entretenidas, cada una, una escena en sí misma. </a:t>
            </a:r>
          </a:p>
          <a:p>
            <a:r>
              <a:rPr lang="es-ES" dirty="0" smtClean="0"/>
              <a:t>Las tomas cuentan una historia, pero no de la manera en que estamos acostumbrados. </a:t>
            </a:r>
            <a:endParaRPr lang="es-ES" dirty="0"/>
          </a:p>
          <a:p>
            <a:endParaRPr lang="es-ES" dirty="0"/>
          </a:p>
        </p:txBody>
      </p:sp>
    </p:spTree>
    <p:extLst>
      <p:ext uri="{BB962C8B-B14F-4D97-AF65-F5344CB8AC3E}">
        <p14:creationId xmlns:p14="http://schemas.microsoft.com/office/powerpoint/2010/main" val="173642653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normAutofit fontScale="92500" lnSpcReduction="20000"/>
          </a:bodyPr>
          <a:lstStyle/>
          <a:p>
            <a:pPr marL="0" indent="0">
              <a:buNone/>
            </a:pPr>
            <a:endParaRPr lang="es-ES" dirty="0" smtClean="0">
              <a:solidFill>
                <a:srgbClr val="800000"/>
              </a:solidFill>
            </a:endParaRPr>
          </a:p>
          <a:p>
            <a:pPr marL="0" indent="0">
              <a:buNone/>
            </a:pPr>
            <a:r>
              <a:rPr lang="es-ES" dirty="0" smtClean="0">
                <a:solidFill>
                  <a:srgbClr val="800000"/>
                </a:solidFill>
              </a:rPr>
              <a:t>Edwin S. Porter</a:t>
            </a:r>
          </a:p>
          <a:p>
            <a:r>
              <a:rPr lang="es-ES" dirty="0" smtClean="0"/>
              <a:t>No fue sino </a:t>
            </a:r>
            <a:r>
              <a:rPr lang="es-ES" dirty="0"/>
              <a:t>h</a:t>
            </a:r>
            <a:r>
              <a:rPr lang="es-ES" dirty="0" smtClean="0"/>
              <a:t>asta la obra de Edwin S. Porter que la edición comenzó a tener mayor importancia.</a:t>
            </a:r>
          </a:p>
          <a:p>
            <a:r>
              <a:rPr lang="es-ES" dirty="0" smtClean="0"/>
              <a:t>El año clave en la obra de Porter fue en 1903. </a:t>
            </a:r>
          </a:p>
          <a:p>
            <a:r>
              <a:rPr lang="es-ES" dirty="0"/>
              <a:t>Porter comienza la continuidad fílmica</a:t>
            </a:r>
            <a:r>
              <a:rPr lang="es-ES" dirty="0" smtClean="0"/>
              <a:t>. En ese momento, empezó a utilizar una continuidad visual que les dio mayor dinamismo a sus films.</a:t>
            </a:r>
          </a:p>
          <a:p>
            <a:r>
              <a:rPr lang="es-ES" dirty="0" smtClean="0"/>
              <a:t>Porter, impresionado por la duración y la calidad y la obra de Méliès, descubrió que la organización de las tomas en sus películas podía hacer que sus historias adquirieran mayor dinamismo.</a:t>
            </a:r>
            <a:endParaRPr lang="es-ES" dirty="0"/>
          </a:p>
          <a:p>
            <a:endParaRPr lang="es-ES" dirty="0" smtClean="0"/>
          </a:p>
          <a:p>
            <a:endParaRPr lang="es-ES" dirty="0"/>
          </a:p>
        </p:txBody>
      </p:sp>
    </p:spTree>
    <p:extLst>
      <p:ext uri="{BB962C8B-B14F-4D97-AF65-F5344CB8AC3E}">
        <p14:creationId xmlns:p14="http://schemas.microsoft.com/office/powerpoint/2010/main" val="1023834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lstStyle/>
          <a:p>
            <a:r>
              <a:rPr lang="es-ES" dirty="0" smtClean="0"/>
              <a:t>También encontró que la toma era la pieza fundamental en la construcción de una película.</a:t>
            </a:r>
          </a:p>
          <a:p>
            <a:r>
              <a:rPr lang="es-ES" dirty="0" smtClean="0"/>
              <a:t>Como sugiere </a:t>
            </a:r>
            <a:r>
              <a:rPr lang="es-ES" u="sng" dirty="0" smtClean="0"/>
              <a:t>Karel Reisz</a:t>
            </a:r>
            <a:r>
              <a:rPr lang="es-ES" dirty="0" smtClean="0"/>
              <a:t>: </a:t>
            </a:r>
          </a:p>
          <a:p>
            <a:pPr marL="0" indent="0">
              <a:buNone/>
            </a:pPr>
            <a:r>
              <a:rPr lang="es-ES" dirty="0" smtClean="0"/>
              <a:t>   “Porter había demostrado que la toma individual, que</a:t>
            </a:r>
          </a:p>
          <a:p>
            <a:pPr marL="0" indent="0">
              <a:buNone/>
            </a:pPr>
            <a:r>
              <a:rPr lang="es-ES" dirty="0"/>
              <a:t> </a:t>
            </a:r>
            <a:r>
              <a:rPr lang="es-ES" dirty="0" smtClean="0"/>
              <a:t>  registra una porción incompleta de la acción, es la unidad</a:t>
            </a:r>
          </a:p>
          <a:p>
            <a:pPr marL="0" indent="0">
              <a:buNone/>
            </a:pPr>
            <a:r>
              <a:rPr lang="es-ES" dirty="0"/>
              <a:t> </a:t>
            </a:r>
            <a:r>
              <a:rPr lang="es-ES" dirty="0" smtClean="0"/>
              <a:t>  con la cual los filmes deben construirse y con ello</a:t>
            </a:r>
          </a:p>
          <a:p>
            <a:pPr marL="0" indent="0">
              <a:buNone/>
            </a:pPr>
            <a:r>
              <a:rPr lang="es-ES" dirty="0"/>
              <a:t> </a:t>
            </a:r>
            <a:r>
              <a:rPr lang="es-ES" dirty="0" smtClean="0"/>
              <a:t>  estableció el principio básico de la edición.”</a:t>
            </a:r>
            <a:endParaRPr lang="es-ES" dirty="0"/>
          </a:p>
        </p:txBody>
      </p:sp>
    </p:spTree>
    <p:extLst>
      <p:ext uri="{BB962C8B-B14F-4D97-AF65-F5344CB8AC3E}">
        <p14:creationId xmlns:p14="http://schemas.microsoft.com/office/powerpoint/2010/main" val="9495396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dirty="0" smtClean="0"/>
              <a:t>Edición - Montaje</a:t>
            </a:r>
            <a:endParaRPr lang="es-ES" dirty="0"/>
          </a:p>
        </p:txBody>
      </p:sp>
      <p:sp>
        <p:nvSpPr>
          <p:cNvPr id="3" name="Subtítulo 2"/>
          <p:cNvSpPr>
            <a:spLocks noGrp="1"/>
          </p:cNvSpPr>
          <p:nvPr>
            <p:ph type="subTitle" idx="1"/>
          </p:nvPr>
        </p:nvSpPr>
        <p:spPr/>
        <p:txBody>
          <a:bodyPr/>
          <a:lstStyle/>
          <a:p>
            <a:r>
              <a:rPr lang="es-ES" dirty="0" smtClean="0"/>
              <a:t> </a:t>
            </a:r>
            <a:r>
              <a:rPr lang="es-ES" dirty="0" smtClean="0">
                <a:solidFill>
                  <a:srgbClr val="800000"/>
                </a:solidFill>
              </a:rPr>
              <a:t>Historia del Montaje</a:t>
            </a:r>
            <a:endParaRPr lang="es-ES" dirty="0">
              <a:solidFill>
                <a:srgbClr val="800000"/>
              </a:solidFill>
            </a:endParaRPr>
          </a:p>
        </p:txBody>
      </p:sp>
    </p:spTree>
    <p:extLst>
      <p:ext uri="{BB962C8B-B14F-4D97-AF65-F5344CB8AC3E}">
        <p14:creationId xmlns:p14="http://schemas.microsoft.com/office/powerpoint/2010/main" val="423427649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Edición - Montaje</a:t>
            </a:r>
            <a:endParaRPr lang="es-ES" dirty="0"/>
          </a:p>
        </p:txBody>
      </p:sp>
      <p:sp>
        <p:nvSpPr>
          <p:cNvPr id="3" name="Marcador de contenido 2"/>
          <p:cNvSpPr>
            <a:spLocks noGrp="1"/>
          </p:cNvSpPr>
          <p:nvPr>
            <p:ph idx="1"/>
          </p:nvPr>
        </p:nvSpPr>
        <p:spPr/>
        <p:txBody>
          <a:bodyPr/>
          <a:lstStyle/>
          <a:p>
            <a:r>
              <a:rPr lang="es-ES_tradnl" dirty="0"/>
              <a:t>“Si alguien les dice que hay reglas, recuerden mis palabras: no hay reglas, sólo la experiencia de otras personas de las que uno puede aprender. Al fin de cuentas, tienen que hacer una película con su propio estilo, así que deben encontrar aquello con lo que están de acuerdo, aquello que les parece interesante y útil.”</a:t>
            </a:r>
            <a:endParaRPr lang="es-MX" dirty="0"/>
          </a:p>
          <a:p>
            <a:pPr marL="0" indent="0">
              <a:buNone/>
            </a:pPr>
            <a:r>
              <a:rPr lang="es-ES_tradnl" dirty="0"/>
              <a:t> </a:t>
            </a:r>
            <a:endParaRPr lang="es-MX" dirty="0"/>
          </a:p>
          <a:p>
            <a:pPr marL="0" indent="0" algn="r">
              <a:buNone/>
            </a:pPr>
            <a:r>
              <a:rPr lang="es-ES_tradnl" i="1" dirty="0">
                <a:solidFill>
                  <a:srgbClr val="800000"/>
                </a:solidFill>
              </a:rPr>
              <a:t>MICHAEL RABIGER</a:t>
            </a:r>
            <a:endParaRPr lang="es-MX" dirty="0">
              <a:solidFill>
                <a:srgbClr val="800000"/>
              </a:solidFill>
            </a:endParaRPr>
          </a:p>
          <a:p>
            <a:endParaRPr lang="es-ES" dirty="0"/>
          </a:p>
        </p:txBody>
      </p:sp>
    </p:spTree>
    <p:extLst>
      <p:ext uri="{BB962C8B-B14F-4D97-AF65-F5344CB8AC3E}">
        <p14:creationId xmlns:p14="http://schemas.microsoft.com/office/powerpoint/2010/main" val="274371438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a:xfrm>
            <a:off x="762000" y="695880"/>
            <a:ext cx="7543800" cy="3886200"/>
          </a:xfrm>
        </p:spPr>
        <p:txBody>
          <a:bodyPr>
            <a:normAutofit/>
          </a:bodyPr>
          <a:lstStyle/>
          <a:p>
            <a:r>
              <a:rPr lang="es-ES" sz="3300" dirty="0" smtClean="0"/>
              <a:t>El objetivo de la </a:t>
            </a:r>
            <a:r>
              <a:rPr lang="es-ES" sz="3300" dirty="0" smtClean="0">
                <a:solidFill>
                  <a:srgbClr val="800000"/>
                </a:solidFill>
              </a:rPr>
              <a:t>edición-montaje</a:t>
            </a:r>
            <a:r>
              <a:rPr lang="es-ES" sz="3300" dirty="0" smtClean="0"/>
              <a:t> debe ser práctico, en el sentido de que editar una secuencia de acción requiere apreciar qué elementos fílmicos son necesarios para hacer que la secuencia sea efectiva.</a:t>
            </a:r>
            <a:endParaRPr lang="es-ES" sz="3300" dirty="0"/>
          </a:p>
        </p:txBody>
      </p:sp>
    </p:spTree>
    <p:extLst>
      <p:ext uri="{BB962C8B-B14F-4D97-AF65-F5344CB8AC3E}">
        <p14:creationId xmlns:p14="http://schemas.microsoft.com/office/powerpoint/2010/main" val="19180214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lstStyle/>
          <a:p>
            <a:r>
              <a:rPr lang="es-ES" b="1" dirty="0" smtClean="0"/>
              <a:t>Terminología</a:t>
            </a:r>
            <a:r>
              <a:rPr lang="es-ES" dirty="0" smtClean="0"/>
              <a:t>: En los libros sobre montaje, muchos términos adoptan una variedad de significados:</a:t>
            </a:r>
          </a:p>
          <a:p>
            <a:endParaRPr lang="es-ES" dirty="0"/>
          </a:p>
          <a:p>
            <a:r>
              <a:rPr lang="es-ES" b="1" u="sng" dirty="0" smtClean="0"/>
              <a:t>Técnica, arte y artificio</a:t>
            </a:r>
            <a:r>
              <a:rPr lang="es-ES" dirty="0" smtClean="0"/>
              <a:t>.</a:t>
            </a:r>
          </a:p>
          <a:p>
            <a:r>
              <a:rPr lang="es-ES" u="sng" dirty="0" smtClean="0">
                <a:solidFill>
                  <a:srgbClr val="800000"/>
                </a:solidFill>
              </a:rPr>
              <a:t>La técnica</a:t>
            </a:r>
            <a:r>
              <a:rPr lang="es-ES" dirty="0" smtClean="0"/>
              <a:t>, o el aspecto técnico del montaje, es la unión física de dos fragmentos de película. Cuando se los une, esos dos fragmentos se transforman en una secuencia que tiene un significado particular.</a:t>
            </a:r>
            <a:endParaRPr lang="es-ES" dirty="0"/>
          </a:p>
        </p:txBody>
      </p:sp>
    </p:spTree>
    <p:extLst>
      <p:ext uri="{BB962C8B-B14F-4D97-AF65-F5344CB8AC3E}">
        <p14:creationId xmlns:p14="http://schemas.microsoft.com/office/powerpoint/2010/main" val="2909008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lstStyle/>
          <a:p>
            <a:r>
              <a:rPr lang="es-ES" u="sng" dirty="0" smtClean="0">
                <a:solidFill>
                  <a:srgbClr val="800000"/>
                </a:solidFill>
              </a:rPr>
              <a:t>El artificio</a:t>
            </a:r>
            <a:r>
              <a:rPr lang="es-ES" dirty="0" smtClean="0"/>
              <a:t> del montaje es la unión de dos fragmentos de película para producir un sentido que no es evidente a partir de una toma u otra toma. El sentido que surge de las dos tomas podría ser la continuidad de una caminata (salida por derecha en la toma uno y entrada por izquierda en la toma dos), o el sentido podría ser una explicación o una exclamación.</a:t>
            </a:r>
            <a:endParaRPr lang="es-ES" dirty="0"/>
          </a:p>
        </p:txBody>
      </p:sp>
    </p:spTree>
    <p:extLst>
      <p:ext uri="{BB962C8B-B14F-4D97-AF65-F5344CB8AC3E}">
        <p14:creationId xmlns:p14="http://schemas.microsoft.com/office/powerpoint/2010/main" val="28239501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lstStyle/>
          <a:p>
            <a:r>
              <a:rPr lang="es-ES" u="sng" dirty="0" smtClean="0">
                <a:solidFill>
                  <a:srgbClr val="800000"/>
                </a:solidFill>
              </a:rPr>
              <a:t>El arte</a:t>
            </a:r>
            <a:r>
              <a:rPr lang="es-ES" dirty="0" smtClean="0"/>
              <a:t> del montaje ocurre cuando la combinación de dos o más tomas adquiere un sentido en un nivel más alto: excitación, comprensión, conmoción o la epifanía (manifestación) del descubrimiento.</a:t>
            </a:r>
          </a:p>
          <a:p>
            <a:r>
              <a:rPr lang="es-ES" u="sng" dirty="0" smtClean="0">
                <a:solidFill>
                  <a:srgbClr val="800000"/>
                </a:solidFill>
              </a:rPr>
              <a:t>Técnica, artificio y arte</a:t>
            </a:r>
            <a:r>
              <a:rPr lang="es-ES" dirty="0" smtClean="0"/>
              <a:t> son términos igualmente útiles y apropiados, se apliquen al material visual en película o cinta de video, o se utilicen para describir una edición o secuencia visual o de audio.</a:t>
            </a:r>
            <a:endParaRPr lang="es-ES" dirty="0"/>
          </a:p>
        </p:txBody>
      </p:sp>
    </p:spTree>
    <p:extLst>
      <p:ext uri="{BB962C8B-B14F-4D97-AF65-F5344CB8AC3E}">
        <p14:creationId xmlns:p14="http://schemas.microsoft.com/office/powerpoint/2010/main" val="141965284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normAutofit fontScale="92500"/>
          </a:bodyPr>
          <a:lstStyle/>
          <a:p>
            <a:r>
              <a:rPr lang="es-ES" u="sng" dirty="0" smtClean="0">
                <a:solidFill>
                  <a:srgbClr val="800000"/>
                </a:solidFill>
              </a:rPr>
              <a:t>El papel del montajista</a:t>
            </a:r>
            <a:r>
              <a:rPr lang="es-ES" dirty="0" smtClean="0"/>
              <a:t>.</a:t>
            </a:r>
          </a:p>
          <a:p>
            <a:pPr marL="0" indent="0">
              <a:buNone/>
            </a:pPr>
            <a:endParaRPr lang="es-ES" dirty="0"/>
          </a:p>
          <a:p>
            <a:r>
              <a:rPr lang="es-ES" u="sng" dirty="0" smtClean="0"/>
              <a:t>El editor o montajista</a:t>
            </a:r>
            <a:r>
              <a:rPr lang="es-ES" dirty="0" smtClean="0"/>
              <a:t> entra en el proceso una vez que comenzó </a:t>
            </a:r>
            <a:r>
              <a:rPr lang="es-ES" u="sng" dirty="0" smtClean="0"/>
              <a:t>la producción</a:t>
            </a:r>
            <a:r>
              <a:rPr lang="es-ES" dirty="0" smtClean="0"/>
              <a:t>, en la etapa de </a:t>
            </a:r>
            <a:r>
              <a:rPr lang="es-ES" u="sng" dirty="0" smtClean="0"/>
              <a:t>la realización del montaje grueso de las tomas</a:t>
            </a:r>
            <a:r>
              <a:rPr lang="es-ES" dirty="0" smtClean="0"/>
              <a:t>, mientras que la película todavía se está filmando. </a:t>
            </a:r>
          </a:p>
          <a:p>
            <a:r>
              <a:rPr lang="es-ES" dirty="0" smtClean="0"/>
              <a:t>De este modo, pueden realizarse </a:t>
            </a:r>
            <a:r>
              <a:rPr lang="es-ES" u="sng" dirty="0" smtClean="0"/>
              <a:t>ajustes o tomas adicionales</a:t>
            </a:r>
            <a:r>
              <a:rPr lang="es-ES" dirty="0" smtClean="0"/>
              <a:t> </a:t>
            </a:r>
            <a:r>
              <a:rPr lang="es-ES" u="sng" dirty="0" smtClean="0"/>
              <a:t>durante la fase de producción</a:t>
            </a:r>
            <a:r>
              <a:rPr lang="es-ES" dirty="0" smtClean="0"/>
              <a:t>. </a:t>
            </a:r>
          </a:p>
          <a:p>
            <a:r>
              <a:rPr lang="es-ES" dirty="0" smtClean="0"/>
              <a:t>Si resulta que se debe de realizar una toma una vez que el equipo se disolvió y el escenario fue desmantelado, el costo será mucho mayor.</a:t>
            </a:r>
            <a:endParaRPr lang="es-ES" dirty="0"/>
          </a:p>
        </p:txBody>
      </p:sp>
    </p:spTree>
    <p:extLst>
      <p:ext uri="{BB962C8B-B14F-4D97-AF65-F5344CB8AC3E}">
        <p14:creationId xmlns:p14="http://schemas.microsoft.com/office/powerpoint/2010/main" val="19196123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Edición - Montaje</a:t>
            </a:r>
          </a:p>
        </p:txBody>
      </p:sp>
      <p:sp>
        <p:nvSpPr>
          <p:cNvPr id="3" name="Marcador de contenido 2"/>
          <p:cNvSpPr>
            <a:spLocks noGrp="1"/>
          </p:cNvSpPr>
          <p:nvPr>
            <p:ph idx="1"/>
          </p:nvPr>
        </p:nvSpPr>
        <p:spPr/>
        <p:txBody>
          <a:bodyPr>
            <a:normAutofit lnSpcReduction="10000"/>
          </a:bodyPr>
          <a:lstStyle/>
          <a:p>
            <a:r>
              <a:rPr lang="es-ES" sz="2500" dirty="0" smtClean="0"/>
              <a:t>El papel principal del editor o montajista ocurre en la fase de postproducción. </a:t>
            </a:r>
          </a:p>
          <a:p>
            <a:r>
              <a:rPr lang="es-ES" sz="2500" dirty="0" smtClean="0"/>
              <a:t>Una vez concluida la producción, en esta fase se agregan el sonido y la música, y también los efectos especiales. Para no entrar en áreas de confusión o en escenas redundantes, el editor o montajista tiene como objetivo entrar en un proceso de selección, en una búsqueda intuitiva de claridad y dinamismo. </a:t>
            </a:r>
          </a:p>
          <a:p>
            <a:r>
              <a:rPr lang="es-ES" sz="2500" dirty="0" smtClean="0"/>
              <a:t>El film debe habl</a:t>
            </a:r>
            <a:r>
              <a:rPr lang="es-ES" dirty="0" smtClean="0"/>
              <a:t>arle a una audiencia tan amplia como sea posible.</a:t>
            </a:r>
          </a:p>
        </p:txBody>
      </p:sp>
    </p:spTree>
    <p:extLst>
      <p:ext uri="{BB962C8B-B14F-4D97-AF65-F5344CB8AC3E}">
        <p14:creationId xmlns:p14="http://schemas.microsoft.com/office/powerpoint/2010/main" val="273390186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pel de periódico">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Papel de periódico.thmx</Template>
  <TotalTime>1</TotalTime>
  <Words>1039</Words>
  <Application>Microsoft Macintosh PowerPoint</Application>
  <PresentationFormat>Presentación en pantalla (4:3)</PresentationFormat>
  <Paragraphs>64</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Papel de periódico</vt:lpstr>
      <vt:lpstr>Presentación de PowerPoint</vt:lpstr>
      <vt:lpstr>Edición - Montaje</vt:lpstr>
      <vt:lpstr>Edición - Montaje</vt:lpstr>
      <vt:lpstr>Edición - Montaje</vt:lpstr>
      <vt:lpstr>Edición - Montaje</vt:lpstr>
      <vt:lpstr>Edición - Montaje</vt:lpstr>
      <vt:lpstr>Edición - Montaje</vt:lpstr>
      <vt:lpstr>Edición - Montaje</vt:lpstr>
      <vt:lpstr>Edición - Montaje</vt:lpstr>
      <vt:lpstr>Edición - Montaje</vt:lpstr>
      <vt:lpstr>Edición - Montaje</vt:lpstr>
      <vt:lpstr>Edición - Montaje</vt:lpstr>
      <vt:lpstr>Edición - Montaje</vt:lpstr>
      <vt:lpstr>Edición - Montaje</vt:lpstr>
      <vt:lpstr>Edición - Montaje</vt:lpstr>
      <vt:lpstr>Edición - Montaje</vt:lpstr>
    </vt:vector>
  </TitlesOfParts>
  <Company>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Raul</dc:creator>
  <cp:lastModifiedBy>Raul</cp:lastModifiedBy>
  <cp:revision>1</cp:revision>
  <dcterms:created xsi:type="dcterms:W3CDTF">2016-10-12T23:57:50Z</dcterms:created>
  <dcterms:modified xsi:type="dcterms:W3CDTF">2016-10-12T23:59:00Z</dcterms:modified>
</cp:coreProperties>
</file>