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85" r:id="rId1"/>
  </p:sldMasterIdLst>
  <p:notesMasterIdLst>
    <p:notesMasterId r:id="rId42"/>
  </p:notesMasterIdLst>
  <p:handoutMasterIdLst>
    <p:handoutMasterId r:id="rId43"/>
  </p:handoutMasterIdLst>
  <p:sldIdLst>
    <p:sldId id="268" r:id="rId2"/>
    <p:sldId id="272" r:id="rId3"/>
    <p:sldId id="282" r:id="rId4"/>
    <p:sldId id="283" r:id="rId5"/>
    <p:sldId id="284" r:id="rId6"/>
    <p:sldId id="303" r:id="rId7"/>
    <p:sldId id="317" r:id="rId8"/>
    <p:sldId id="318" r:id="rId9"/>
    <p:sldId id="319" r:id="rId10"/>
    <p:sldId id="302" r:id="rId11"/>
    <p:sldId id="287" r:id="rId12"/>
    <p:sldId id="286" r:id="rId13"/>
    <p:sldId id="304" r:id="rId14"/>
    <p:sldId id="305" r:id="rId15"/>
    <p:sldId id="288" r:id="rId16"/>
    <p:sldId id="306" r:id="rId17"/>
    <p:sldId id="289" r:id="rId18"/>
    <p:sldId id="290" r:id="rId19"/>
    <p:sldId id="292" r:id="rId20"/>
    <p:sldId id="307" r:id="rId21"/>
    <p:sldId id="308" r:id="rId22"/>
    <p:sldId id="293" r:id="rId23"/>
    <p:sldId id="309" r:id="rId24"/>
    <p:sldId id="310" r:id="rId25"/>
    <p:sldId id="311" r:id="rId26"/>
    <p:sldId id="312" r:id="rId27"/>
    <p:sldId id="313" r:id="rId28"/>
    <p:sldId id="314" r:id="rId29"/>
    <p:sldId id="315" r:id="rId30"/>
    <p:sldId id="316" r:id="rId31"/>
    <p:sldId id="294" r:id="rId32"/>
    <p:sldId id="295" r:id="rId33"/>
    <p:sldId id="298" r:id="rId34"/>
    <p:sldId id="299" r:id="rId35"/>
    <p:sldId id="300" r:id="rId36"/>
    <p:sldId id="301" r:id="rId37"/>
    <p:sldId id="296" r:id="rId38"/>
    <p:sldId id="297" r:id="rId39"/>
    <p:sldId id="266" r:id="rId40"/>
    <p:sldId id="320" r:id="rId41"/>
  </p:sldIdLst>
  <p:sldSz cx="9144000" cy="6858000" type="screen4x3"/>
  <p:notesSz cx="6858000" cy="8912225"/>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208">
          <p15:clr>
            <a:srgbClr val="A4A3A4"/>
          </p15:clr>
        </p15:guide>
        <p15:guide id="2" pos="2928">
          <p15:clr>
            <a:srgbClr val="A4A3A4"/>
          </p15:clr>
        </p15:guide>
      </p15:sldGuideLst>
    </p:ext>
    <p:ext uri="{2D200454-40CA-4A62-9FC3-DE9A4176ACB9}">
      <p15:notesGuideLst xmlns="" xmlns:p15="http://schemas.microsoft.com/office/powerpoint/2012/main">
        <p15:guide id="1" orient="horz" pos="2807">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A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47" autoAdjust="0"/>
    <p:restoredTop sz="90929"/>
  </p:normalViewPr>
  <p:slideViewPr>
    <p:cSldViewPr>
      <p:cViewPr>
        <p:scale>
          <a:sx n="90" d="100"/>
          <a:sy n="90" d="100"/>
        </p:scale>
        <p:origin x="-1248" y="156"/>
      </p:cViewPr>
      <p:guideLst>
        <p:guide orient="horz" pos="2208"/>
        <p:guide pos="29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54"/>
    </p:cViewPr>
  </p:sorterViewPr>
  <p:notesViewPr>
    <p:cSldViewPr>
      <p:cViewPr varScale="1">
        <p:scale>
          <a:sx n="28" d="100"/>
          <a:sy n="28" d="100"/>
        </p:scale>
        <p:origin x="-1266" y="-78"/>
      </p:cViewPr>
      <p:guideLst>
        <p:guide orient="horz" pos="2807"/>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46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s-ES_tradnl" altLang="es-MX"/>
          </a:p>
        </p:txBody>
      </p:sp>
      <p:sp>
        <p:nvSpPr>
          <p:cNvPr id="11267" name="Rectangle 3"/>
          <p:cNvSpPr>
            <a:spLocks noGrp="1" noChangeArrowheads="1"/>
          </p:cNvSpPr>
          <p:nvPr>
            <p:ph type="dt" sz="quarter" idx="1"/>
          </p:nvPr>
        </p:nvSpPr>
        <p:spPr bwMode="auto">
          <a:xfrm>
            <a:off x="3886200" y="0"/>
            <a:ext cx="2971800" cy="446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s-ES_tradnl" altLang="es-MX"/>
          </a:p>
        </p:txBody>
      </p:sp>
      <p:sp>
        <p:nvSpPr>
          <p:cNvPr id="11268" name="Rectangle 4"/>
          <p:cNvSpPr>
            <a:spLocks noGrp="1" noChangeArrowheads="1"/>
          </p:cNvSpPr>
          <p:nvPr>
            <p:ph type="ftr" sz="quarter" idx="2"/>
          </p:nvPr>
        </p:nvSpPr>
        <p:spPr bwMode="auto">
          <a:xfrm>
            <a:off x="0" y="8466138"/>
            <a:ext cx="2971800" cy="446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s-ES_tradnl" altLang="es-MX"/>
          </a:p>
        </p:txBody>
      </p:sp>
      <p:sp>
        <p:nvSpPr>
          <p:cNvPr id="11269" name="Rectangle 5"/>
          <p:cNvSpPr>
            <a:spLocks noGrp="1" noChangeArrowheads="1"/>
          </p:cNvSpPr>
          <p:nvPr>
            <p:ph type="sldNum" sz="quarter" idx="3"/>
          </p:nvPr>
        </p:nvSpPr>
        <p:spPr bwMode="auto">
          <a:xfrm>
            <a:off x="3886200" y="8466138"/>
            <a:ext cx="2971800" cy="446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E88AFAE-FDEF-4677-990C-097260DF13D9}" type="slidenum">
              <a:rPr lang="es-ES_tradnl" altLang="es-MX"/>
              <a:pPr/>
              <a:t>‹Nº›</a:t>
            </a:fld>
            <a:endParaRPr lang="es-ES_tradnl" altLang="es-MX"/>
          </a:p>
        </p:txBody>
      </p:sp>
    </p:spTree>
    <p:extLst>
      <p:ext uri="{BB962C8B-B14F-4D97-AF65-F5344CB8AC3E}">
        <p14:creationId xmlns:p14="http://schemas.microsoft.com/office/powerpoint/2010/main" val="176295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46088"/>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46088"/>
          </a:xfrm>
          <a:prstGeom prst="rect">
            <a:avLst/>
          </a:prstGeom>
        </p:spPr>
        <p:txBody>
          <a:bodyPr vert="horz" lIns="91440" tIns="45720" rIns="91440" bIns="45720" rtlCol="0"/>
          <a:lstStyle>
            <a:lvl1pPr algn="r">
              <a:defRPr sz="1200"/>
            </a:lvl1pPr>
          </a:lstStyle>
          <a:p>
            <a:fld id="{67AD00DD-BD75-40A1-B303-719F9EFE1E6A}" type="datetimeFigureOut">
              <a:rPr lang="es-MX" smtClean="0"/>
              <a:t>12/10/2016</a:t>
            </a:fld>
            <a:endParaRPr lang="es-MX"/>
          </a:p>
        </p:txBody>
      </p:sp>
      <p:sp>
        <p:nvSpPr>
          <p:cNvPr id="4" name="3 Marcador de imagen de diapositiva"/>
          <p:cNvSpPr>
            <a:spLocks noGrp="1" noRot="1" noChangeAspect="1"/>
          </p:cNvSpPr>
          <p:nvPr>
            <p:ph type="sldImg" idx="2"/>
          </p:nvPr>
        </p:nvSpPr>
        <p:spPr>
          <a:xfrm>
            <a:off x="1201738" y="668338"/>
            <a:ext cx="4454525" cy="3341687"/>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233863"/>
            <a:ext cx="5486400" cy="4010025"/>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464550"/>
            <a:ext cx="2971800" cy="446088"/>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464550"/>
            <a:ext cx="2971800" cy="446088"/>
          </a:xfrm>
          <a:prstGeom prst="rect">
            <a:avLst/>
          </a:prstGeom>
        </p:spPr>
        <p:txBody>
          <a:bodyPr vert="horz" lIns="91440" tIns="45720" rIns="91440" bIns="45720" rtlCol="0" anchor="b"/>
          <a:lstStyle>
            <a:lvl1pPr algn="r">
              <a:defRPr sz="1200"/>
            </a:lvl1pPr>
          </a:lstStyle>
          <a:p>
            <a:fld id="{5B1230EF-AF38-48F2-B1C9-A351373C6A20}" type="slidenum">
              <a:rPr lang="es-MX" smtClean="0"/>
              <a:t>‹Nº›</a:t>
            </a:fld>
            <a:endParaRPr lang="es-MX"/>
          </a:p>
        </p:txBody>
      </p:sp>
    </p:spTree>
    <p:extLst>
      <p:ext uri="{BB962C8B-B14F-4D97-AF65-F5344CB8AC3E}">
        <p14:creationId xmlns:p14="http://schemas.microsoft.com/office/powerpoint/2010/main" val="3596018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5B1230EF-AF38-48F2-B1C9-A351373C6A20}" type="slidenum">
              <a:rPr lang="es-MX" smtClean="0"/>
              <a:t>28</a:t>
            </a:fld>
            <a:endParaRPr lang="es-MX"/>
          </a:p>
        </p:txBody>
      </p:sp>
    </p:spTree>
    <p:extLst>
      <p:ext uri="{BB962C8B-B14F-4D97-AF65-F5344CB8AC3E}">
        <p14:creationId xmlns:p14="http://schemas.microsoft.com/office/powerpoint/2010/main" val="31165141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endParaRPr lang="en-US" altLang="es-MX"/>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n-US" altLang="es-MX"/>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DD533A6C-8F13-4B95-9145-C35A875D5269}" type="slidenum">
              <a:rPr lang="en-US" altLang="es-MX" smtClean="0"/>
              <a:pPr/>
              <a:t>‹Nº›</a:t>
            </a:fld>
            <a:endParaRPr lang="en-US" alt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endParaRPr lang="en-US" altLang="es-MX"/>
          </a:p>
        </p:txBody>
      </p:sp>
      <p:sp>
        <p:nvSpPr>
          <p:cNvPr id="5" name="4 Marcador de pie de página"/>
          <p:cNvSpPr>
            <a:spLocks noGrp="1"/>
          </p:cNvSpPr>
          <p:nvPr>
            <p:ph type="ftr" sz="quarter" idx="11"/>
          </p:nvPr>
        </p:nvSpPr>
        <p:spPr/>
        <p:txBody>
          <a:bodyPr/>
          <a:lstStyle>
            <a:extLst/>
          </a:lstStyle>
          <a:p>
            <a:endParaRPr lang="en-US" altLang="es-MX"/>
          </a:p>
        </p:txBody>
      </p:sp>
      <p:sp>
        <p:nvSpPr>
          <p:cNvPr id="6" name="5 Marcador de número de diapositiva"/>
          <p:cNvSpPr>
            <a:spLocks noGrp="1"/>
          </p:cNvSpPr>
          <p:nvPr>
            <p:ph type="sldNum" sz="quarter" idx="12"/>
          </p:nvPr>
        </p:nvSpPr>
        <p:spPr/>
        <p:txBody>
          <a:bodyPr/>
          <a:lstStyle>
            <a:extLst/>
          </a:lstStyle>
          <a:p>
            <a:fld id="{FA4A6EE4-B4F6-4326-BD78-B8D98C1EEF42}" type="slidenum">
              <a:rPr lang="en-US" altLang="es-MX" smtClean="0"/>
              <a:pPr/>
              <a:t>‹Nº›</a:t>
            </a:fld>
            <a:endParaRPr lang="en-US" alt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endParaRPr lang="en-US" altLang="es-MX"/>
          </a:p>
        </p:txBody>
      </p:sp>
      <p:sp>
        <p:nvSpPr>
          <p:cNvPr id="5" name="4 Marcador de pie de página"/>
          <p:cNvSpPr>
            <a:spLocks noGrp="1"/>
          </p:cNvSpPr>
          <p:nvPr>
            <p:ph type="ftr" sz="quarter" idx="11"/>
          </p:nvPr>
        </p:nvSpPr>
        <p:spPr/>
        <p:txBody>
          <a:bodyPr/>
          <a:lstStyle>
            <a:extLst/>
          </a:lstStyle>
          <a:p>
            <a:endParaRPr lang="en-US" altLang="es-MX"/>
          </a:p>
        </p:txBody>
      </p:sp>
      <p:sp>
        <p:nvSpPr>
          <p:cNvPr id="6" name="5 Marcador de número de diapositiva"/>
          <p:cNvSpPr>
            <a:spLocks noGrp="1"/>
          </p:cNvSpPr>
          <p:nvPr>
            <p:ph type="sldNum" sz="quarter" idx="12"/>
          </p:nvPr>
        </p:nvSpPr>
        <p:spPr/>
        <p:txBody>
          <a:bodyPr/>
          <a:lstStyle>
            <a:extLst/>
          </a:lstStyle>
          <a:p>
            <a:fld id="{93939C2D-47AF-46E3-BBF4-96EC95FB7741}" type="slidenum">
              <a:rPr lang="en-US" altLang="es-MX" smtClean="0"/>
              <a:pPr/>
              <a:t>‹Nº›</a:t>
            </a:fld>
            <a:endParaRPr lang="en-US" alt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endParaRPr lang="en-US" altLang="es-MX"/>
          </a:p>
        </p:txBody>
      </p:sp>
      <p:sp>
        <p:nvSpPr>
          <p:cNvPr id="5" name="4 Marcador de pie de página"/>
          <p:cNvSpPr>
            <a:spLocks noGrp="1"/>
          </p:cNvSpPr>
          <p:nvPr>
            <p:ph type="ftr" sz="quarter" idx="11"/>
          </p:nvPr>
        </p:nvSpPr>
        <p:spPr/>
        <p:txBody>
          <a:bodyPr/>
          <a:lstStyle>
            <a:extLst/>
          </a:lstStyle>
          <a:p>
            <a:endParaRPr lang="en-US" altLang="es-MX"/>
          </a:p>
        </p:txBody>
      </p:sp>
      <p:sp>
        <p:nvSpPr>
          <p:cNvPr id="6" name="5 Marcador de número de diapositiva"/>
          <p:cNvSpPr>
            <a:spLocks noGrp="1"/>
          </p:cNvSpPr>
          <p:nvPr>
            <p:ph type="sldNum" sz="quarter" idx="12"/>
          </p:nvPr>
        </p:nvSpPr>
        <p:spPr/>
        <p:txBody>
          <a:bodyPr/>
          <a:lstStyle>
            <a:extLst/>
          </a:lstStyle>
          <a:p>
            <a:fld id="{CF9832C5-1A1A-47F0-9C55-15F4FCA05CCB}" type="slidenum">
              <a:rPr lang="en-US" altLang="es-MX" smtClean="0"/>
              <a:pPr/>
              <a:t>‹Nº›</a:t>
            </a:fld>
            <a:endParaRPr lang="en-US" altLang="es-MX"/>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endParaRPr lang="en-US" altLang="es-MX"/>
          </a:p>
        </p:txBody>
      </p:sp>
      <p:sp>
        <p:nvSpPr>
          <p:cNvPr id="5" name="4 Marcador de pie de página"/>
          <p:cNvSpPr>
            <a:spLocks noGrp="1"/>
          </p:cNvSpPr>
          <p:nvPr>
            <p:ph type="ftr" sz="quarter" idx="11"/>
          </p:nvPr>
        </p:nvSpPr>
        <p:spPr/>
        <p:txBody>
          <a:bodyPr/>
          <a:lstStyle>
            <a:extLst/>
          </a:lstStyle>
          <a:p>
            <a:endParaRPr lang="en-US" altLang="es-MX"/>
          </a:p>
        </p:txBody>
      </p:sp>
      <p:sp>
        <p:nvSpPr>
          <p:cNvPr id="6" name="5 Marcador de número de diapositiva"/>
          <p:cNvSpPr>
            <a:spLocks noGrp="1"/>
          </p:cNvSpPr>
          <p:nvPr>
            <p:ph type="sldNum" sz="quarter" idx="12"/>
          </p:nvPr>
        </p:nvSpPr>
        <p:spPr/>
        <p:txBody>
          <a:bodyPr/>
          <a:lstStyle>
            <a:extLst/>
          </a:lstStyle>
          <a:p>
            <a:fld id="{40B5ABA6-47B0-43CA-9E25-4F1291774464}" type="slidenum">
              <a:rPr lang="en-US" altLang="es-MX" smtClean="0"/>
              <a:pPr/>
              <a:t>‹Nº›</a:t>
            </a:fld>
            <a:endParaRPr lang="en-US" altLang="es-MX"/>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endParaRPr lang="en-US" altLang="es-MX"/>
          </a:p>
        </p:txBody>
      </p:sp>
      <p:sp>
        <p:nvSpPr>
          <p:cNvPr id="6" name="5 Marcador de pie de página"/>
          <p:cNvSpPr>
            <a:spLocks noGrp="1"/>
          </p:cNvSpPr>
          <p:nvPr>
            <p:ph type="ftr" sz="quarter" idx="11"/>
          </p:nvPr>
        </p:nvSpPr>
        <p:spPr/>
        <p:txBody>
          <a:bodyPr/>
          <a:lstStyle>
            <a:extLst/>
          </a:lstStyle>
          <a:p>
            <a:endParaRPr lang="en-US" altLang="es-MX"/>
          </a:p>
        </p:txBody>
      </p:sp>
      <p:sp>
        <p:nvSpPr>
          <p:cNvPr id="7" name="6 Marcador de número de diapositiva"/>
          <p:cNvSpPr>
            <a:spLocks noGrp="1"/>
          </p:cNvSpPr>
          <p:nvPr>
            <p:ph type="sldNum" sz="quarter" idx="12"/>
          </p:nvPr>
        </p:nvSpPr>
        <p:spPr/>
        <p:txBody>
          <a:bodyPr/>
          <a:lstStyle>
            <a:extLst/>
          </a:lstStyle>
          <a:p>
            <a:fld id="{72F0D13E-167E-4EAD-AA0C-58CDAEBFCDEC}" type="slidenum">
              <a:rPr lang="en-US" altLang="es-MX" smtClean="0"/>
              <a:pPr/>
              <a:t>‹Nº›</a:t>
            </a:fld>
            <a:endParaRPr lang="en-US" altLang="es-MX"/>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endParaRPr lang="en-US" altLang="es-MX"/>
          </a:p>
        </p:txBody>
      </p:sp>
      <p:sp>
        <p:nvSpPr>
          <p:cNvPr id="8" name="7 Marcador de pie de página"/>
          <p:cNvSpPr>
            <a:spLocks noGrp="1"/>
          </p:cNvSpPr>
          <p:nvPr>
            <p:ph type="ftr" sz="quarter" idx="11"/>
          </p:nvPr>
        </p:nvSpPr>
        <p:spPr/>
        <p:txBody>
          <a:bodyPr/>
          <a:lstStyle>
            <a:extLst/>
          </a:lstStyle>
          <a:p>
            <a:endParaRPr lang="en-US" altLang="es-MX"/>
          </a:p>
        </p:txBody>
      </p:sp>
      <p:sp>
        <p:nvSpPr>
          <p:cNvPr id="9" name="8 Marcador de número de diapositiva"/>
          <p:cNvSpPr>
            <a:spLocks noGrp="1"/>
          </p:cNvSpPr>
          <p:nvPr>
            <p:ph type="sldNum" sz="quarter" idx="12"/>
          </p:nvPr>
        </p:nvSpPr>
        <p:spPr/>
        <p:txBody>
          <a:bodyPr/>
          <a:lstStyle>
            <a:extLst/>
          </a:lstStyle>
          <a:p>
            <a:fld id="{64BF141A-9FCC-45E7-AE26-29EFBCB3F05E}" type="slidenum">
              <a:rPr lang="en-US" altLang="es-MX" smtClean="0"/>
              <a:pPr/>
              <a:t>‹Nº›</a:t>
            </a:fld>
            <a:endParaRPr lang="en-US" altLang="es-MX"/>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endParaRPr lang="en-US" altLang="es-MX"/>
          </a:p>
        </p:txBody>
      </p:sp>
      <p:sp>
        <p:nvSpPr>
          <p:cNvPr id="4" name="3 Marcador de pie de página"/>
          <p:cNvSpPr>
            <a:spLocks noGrp="1"/>
          </p:cNvSpPr>
          <p:nvPr>
            <p:ph type="ftr" sz="quarter" idx="11"/>
          </p:nvPr>
        </p:nvSpPr>
        <p:spPr/>
        <p:txBody>
          <a:bodyPr/>
          <a:lstStyle>
            <a:extLst/>
          </a:lstStyle>
          <a:p>
            <a:endParaRPr lang="en-US" altLang="es-MX"/>
          </a:p>
        </p:txBody>
      </p:sp>
      <p:sp>
        <p:nvSpPr>
          <p:cNvPr id="5" name="4 Marcador de número de diapositiva"/>
          <p:cNvSpPr>
            <a:spLocks noGrp="1"/>
          </p:cNvSpPr>
          <p:nvPr>
            <p:ph type="sldNum" sz="quarter" idx="12"/>
          </p:nvPr>
        </p:nvSpPr>
        <p:spPr/>
        <p:txBody>
          <a:bodyPr/>
          <a:lstStyle>
            <a:extLst/>
          </a:lstStyle>
          <a:p>
            <a:fld id="{D40BD846-ADE0-452B-9F42-2A8FE44D782E}" type="slidenum">
              <a:rPr lang="en-US" altLang="es-MX" smtClean="0"/>
              <a:pPr/>
              <a:t>‹Nº›</a:t>
            </a:fld>
            <a:endParaRPr lang="en-US" altLang="es-MX"/>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endParaRPr lang="en-US" altLang="es-MX"/>
          </a:p>
        </p:txBody>
      </p:sp>
      <p:sp>
        <p:nvSpPr>
          <p:cNvPr id="3" name="2 Marcador de pie de página"/>
          <p:cNvSpPr>
            <a:spLocks noGrp="1"/>
          </p:cNvSpPr>
          <p:nvPr>
            <p:ph type="ftr" sz="quarter" idx="11"/>
          </p:nvPr>
        </p:nvSpPr>
        <p:spPr/>
        <p:txBody>
          <a:bodyPr/>
          <a:lstStyle>
            <a:extLst/>
          </a:lstStyle>
          <a:p>
            <a:endParaRPr lang="en-US" altLang="es-MX"/>
          </a:p>
        </p:txBody>
      </p:sp>
      <p:sp>
        <p:nvSpPr>
          <p:cNvPr id="4" name="3 Marcador de número de diapositiva"/>
          <p:cNvSpPr>
            <a:spLocks noGrp="1"/>
          </p:cNvSpPr>
          <p:nvPr>
            <p:ph type="sldNum" sz="quarter" idx="12"/>
          </p:nvPr>
        </p:nvSpPr>
        <p:spPr/>
        <p:txBody>
          <a:bodyPr/>
          <a:lstStyle>
            <a:extLst/>
          </a:lstStyle>
          <a:p>
            <a:fld id="{F21641C9-79BB-4BD2-A28C-51960E79F456}" type="slidenum">
              <a:rPr lang="en-US" altLang="es-MX" smtClean="0"/>
              <a:pPr/>
              <a:t>‹Nº›</a:t>
            </a:fld>
            <a:endParaRPr lang="en-US" alt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endParaRPr lang="en-US" altLang="es-MX"/>
          </a:p>
        </p:txBody>
      </p:sp>
      <p:sp>
        <p:nvSpPr>
          <p:cNvPr id="6" name="5 Marcador de pie de página"/>
          <p:cNvSpPr>
            <a:spLocks noGrp="1"/>
          </p:cNvSpPr>
          <p:nvPr>
            <p:ph type="ftr" sz="quarter" idx="11"/>
          </p:nvPr>
        </p:nvSpPr>
        <p:spPr/>
        <p:txBody>
          <a:bodyPr/>
          <a:lstStyle>
            <a:extLst/>
          </a:lstStyle>
          <a:p>
            <a:endParaRPr lang="en-US" altLang="es-MX"/>
          </a:p>
        </p:txBody>
      </p:sp>
      <p:sp>
        <p:nvSpPr>
          <p:cNvPr id="7" name="6 Marcador de número de diapositiva"/>
          <p:cNvSpPr>
            <a:spLocks noGrp="1"/>
          </p:cNvSpPr>
          <p:nvPr>
            <p:ph type="sldNum" sz="quarter" idx="12"/>
          </p:nvPr>
        </p:nvSpPr>
        <p:spPr/>
        <p:txBody>
          <a:bodyPr/>
          <a:lstStyle>
            <a:extLst/>
          </a:lstStyle>
          <a:p>
            <a:fld id="{B4806BE7-AC24-474A-87DF-28B9E1D4DDC0}" type="slidenum">
              <a:rPr lang="en-US" altLang="es-MX" smtClean="0"/>
              <a:pPr/>
              <a:t>‹Nº›</a:t>
            </a:fld>
            <a:endParaRPr lang="en-US" alt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endParaRPr lang="en-US" altLang="es-MX"/>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ltLang="es-MX"/>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BFC7D6FA-00C8-49CB-8454-A5B90C6F2EB6}" type="slidenum">
              <a:rPr lang="en-US" altLang="es-MX" smtClean="0"/>
              <a:pPr/>
              <a:t>‹Nº›</a:t>
            </a:fld>
            <a:endParaRPr lang="en-US" altLang="es-MX"/>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endParaRPr lang="en-US" altLang="es-MX"/>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ltLang="es-MX"/>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8B5FAC6-9375-4EA7-BB93-51472C7DA9DE}" type="slidenum">
              <a:rPr lang="en-US" altLang="es-MX" smtClean="0"/>
              <a:pPr/>
              <a:t>‹Nº›</a:t>
            </a:fld>
            <a:endParaRPr lang="en-US" altLang="es-MX"/>
          </a:p>
        </p:txBody>
      </p:sp>
    </p:spTree>
  </p:cSld>
  <p:clrMap bg1="lt1" tx1="dk1" bg2="lt2" tx2="dk2" accent1="accent1" accent2="accent2" accent3="accent3" accent4="accent4" accent5="accent5" accent6="accent6" hlink="hlink" folHlink="folHlink"/>
  <p:sldLayoutIdLst>
    <p:sldLayoutId id="2147484286" r:id="rId1"/>
    <p:sldLayoutId id="2147484287" r:id="rId2"/>
    <p:sldLayoutId id="2147484288" r:id="rId3"/>
    <p:sldLayoutId id="2147484289" r:id="rId4"/>
    <p:sldLayoutId id="2147484290" r:id="rId5"/>
    <p:sldLayoutId id="2147484291" r:id="rId6"/>
    <p:sldLayoutId id="2147484292" r:id="rId7"/>
    <p:sldLayoutId id="2147484293" r:id="rId8"/>
    <p:sldLayoutId id="2147484294" r:id="rId9"/>
    <p:sldLayoutId id="2147484295" r:id="rId10"/>
    <p:sldLayoutId id="2147484296"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1" name="Rectangle 9"/>
          <p:cNvSpPr>
            <a:spLocks noChangeArrowheads="1"/>
          </p:cNvSpPr>
          <p:nvPr/>
        </p:nvSpPr>
        <p:spPr bwMode="auto">
          <a:xfrm>
            <a:off x="4000500" y="30003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MX"/>
          </a:p>
        </p:txBody>
      </p:sp>
      <p:sp>
        <p:nvSpPr>
          <p:cNvPr id="23563" name="Rectangle 11"/>
          <p:cNvSpPr>
            <a:spLocks noChangeArrowheads="1"/>
          </p:cNvSpPr>
          <p:nvPr/>
        </p:nvSpPr>
        <p:spPr bwMode="auto">
          <a:xfrm>
            <a:off x="4057650" y="30384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MX"/>
          </a:p>
        </p:txBody>
      </p:sp>
      <p:sp>
        <p:nvSpPr>
          <p:cNvPr id="6" name="5 Título"/>
          <p:cNvSpPr>
            <a:spLocks noGrp="1"/>
          </p:cNvSpPr>
          <p:nvPr>
            <p:ph type="ctrTitle"/>
          </p:nvPr>
        </p:nvSpPr>
        <p:spPr>
          <a:xfrm>
            <a:off x="431371" y="332656"/>
            <a:ext cx="8208912" cy="3384376"/>
          </a:xfrm>
        </p:spPr>
        <p:txBody>
          <a:bodyPr>
            <a:noAutofit/>
          </a:bodyPr>
          <a:lstStyle/>
          <a:p>
            <a:pPr marL="0" indent="0" algn="ctr"/>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a:t/>
            </a:r>
            <a:br>
              <a:rPr lang="es-MX" sz="2800" dirty="0"/>
            </a:br>
            <a:r>
              <a:rPr lang="es-MX" sz="2800" dirty="0" smtClean="0"/>
              <a:t/>
            </a:r>
            <a:br>
              <a:rPr lang="es-MX" sz="2800" dirty="0" smtClean="0"/>
            </a:br>
            <a:r>
              <a:rPr lang="es-ES" sz="2800" dirty="0">
                <a:solidFill>
                  <a:schemeClr val="accent5">
                    <a:lumMod val="75000"/>
                  </a:schemeClr>
                </a:solidFill>
                <a:effectLst/>
              </a:rPr>
              <a:t>Universidad Autónoma del Estado </a:t>
            </a:r>
            <a:r>
              <a:rPr lang="es-ES" sz="2800" dirty="0" smtClean="0">
                <a:solidFill>
                  <a:schemeClr val="accent5">
                    <a:lumMod val="75000"/>
                  </a:schemeClr>
                </a:solidFill>
                <a:effectLst/>
              </a:rPr>
              <a:t>de México</a:t>
            </a:r>
            <a:r>
              <a:rPr lang="es-ES" sz="2800" dirty="0">
                <a:solidFill>
                  <a:schemeClr val="accent5">
                    <a:lumMod val="75000"/>
                  </a:schemeClr>
                </a:solidFill>
                <a:effectLst/>
              </a:rPr>
              <a:t/>
            </a:r>
            <a:br>
              <a:rPr lang="es-ES" sz="2800" dirty="0">
                <a:solidFill>
                  <a:schemeClr val="accent5">
                    <a:lumMod val="75000"/>
                  </a:schemeClr>
                </a:solidFill>
                <a:effectLst/>
              </a:rPr>
            </a:br>
            <a:r>
              <a:rPr lang="es-ES" sz="2800" dirty="0">
                <a:solidFill>
                  <a:schemeClr val="accent5">
                    <a:lumMod val="75000"/>
                  </a:schemeClr>
                </a:solidFill>
                <a:effectLst/>
              </a:rPr>
              <a:t>Facultad de Ciencias de la </a:t>
            </a:r>
            <a:r>
              <a:rPr lang="es-ES" sz="2800" dirty="0" smtClean="0">
                <a:solidFill>
                  <a:schemeClr val="accent5">
                    <a:lumMod val="75000"/>
                  </a:schemeClr>
                </a:solidFill>
                <a:effectLst/>
              </a:rPr>
              <a:t>Conducta</a:t>
            </a:r>
            <a:br>
              <a:rPr lang="es-ES" sz="2800" dirty="0" smtClean="0">
                <a:solidFill>
                  <a:schemeClr val="accent5">
                    <a:lumMod val="75000"/>
                  </a:schemeClr>
                </a:solidFill>
                <a:effectLst/>
              </a:rPr>
            </a:br>
            <a:r>
              <a:rPr lang="es-ES" sz="2800" dirty="0" smtClean="0">
                <a:solidFill>
                  <a:schemeClr val="accent5">
                    <a:lumMod val="75000"/>
                  </a:schemeClr>
                </a:solidFill>
                <a:effectLst/>
              </a:rPr>
              <a:t>Licenciatura </a:t>
            </a:r>
            <a:r>
              <a:rPr lang="es-ES" sz="2800" dirty="0">
                <a:solidFill>
                  <a:schemeClr val="accent5">
                    <a:lumMod val="75000"/>
                  </a:schemeClr>
                </a:solidFill>
                <a:effectLst/>
              </a:rPr>
              <a:t>en </a:t>
            </a:r>
            <a:r>
              <a:rPr lang="es-ES" sz="2800" dirty="0" smtClean="0">
                <a:solidFill>
                  <a:schemeClr val="accent5">
                    <a:lumMod val="75000"/>
                  </a:schemeClr>
                </a:solidFill>
                <a:effectLst/>
              </a:rPr>
              <a:t>Psicología</a:t>
            </a:r>
            <a:br>
              <a:rPr lang="es-ES" sz="2800" dirty="0" smtClean="0">
                <a:solidFill>
                  <a:schemeClr val="accent5">
                    <a:lumMod val="75000"/>
                  </a:schemeClr>
                </a:solidFill>
                <a:effectLst/>
              </a:rPr>
            </a:br>
            <a:r>
              <a:rPr lang="es-ES" sz="2800" dirty="0">
                <a:solidFill>
                  <a:schemeClr val="accent5">
                    <a:lumMod val="75000"/>
                  </a:schemeClr>
                </a:solidFill>
                <a:effectLst/>
              </a:rPr>
              <a:t/>
            </a:r>
            <a:br>
              <a:rPr lang="es-ES" sz="2800" dirty="0">
                <a:solidFill>
                  <a:schemeClr val="accent5">
                    <a:lumMod val="75000"/>
                  </a:schemeClr>
                </a:solidFill>
                <a:effectLst/>
              </a:rPr>
            </a:br>
            <a:r>
              <a:rPr lang="es-ES" sz="2400" dirty="0">
                <a:solidFill>
                  <a:schemeClr val="accent5">
                    <a:lumMod val="75000"/>
                  </a:schemeClr>
                </a:solidFill>
                <a:effectLst/>
              </a:rPr>
              <a:t>Unidad de </a:t>
            </a:r>
            <a:r>
              <a:rPr lang="es-ES" sz="2400" dirty="0" smtClean="0">
                <a:solidFill>
                  <a:schemeClr val="accent5">
                    <a:lumMod val="75000"/>
                  </a:schemeClr>
                </a:solidFill>
                <a:effectLst/>
              </a:rPr>
              <a:t>Aprendizaje Optativa</a:t>
            </a:r>
            <a:r>
              <a:rPr lang="es-ES" sz="2800" dirty="0">
                <a:solidFill>
                  <a:schemeClr val="accent5">
                    <a:lumMod val="75000"/>
                  </a:schemeClr>
                </a:solidFill>
                <a:effectLst/>
              </a:rPr>
              <a:t/>
            </a:r>
            <a:br>
              <a:rPr lang="es-ES" sz="2800" dirty="0">
                <a:solidFill>
                  <a:schemeClr val="accent5">
                    <a:lumMod val="75000"/>
                  </a:schemeClr>
                </a:solidFill>
                <a:effectLst/>
              </a:rPr>
            </a:br>
            <a:r>
              <a:rPr lang="es-ES" sz="2800" dirty="0" smtClean="0">
                <a:solidFill>
                  <a:schemeClr val="accent5">
                    <a:lumMod val="75000"/>
                  </a:schemeClr>
                </a:solidFill>
                <a:effectLst/>
              </a:rPr>
              <a:t>Seminario de </a:t>
            </a:r>
            <a:r>
              <a:rPr lang="es-MX" sz="2800" dirty="0" smtClean="0">
                <a:solidFill>
                  <a:schemeClr val="accent5">
                    <a:lumMod val="75000"/>
                  </a:schemeClr>
                </a:solidFill>
                <a:effectLst/>
              </a:rPr>
              <a:t>Procesos</a:t>
            </a:r>
            <a:r>
              <a:rPr lang="en-US" sz="2800" dirty="0" smtClean="0">
                <a:solidFill>
                  <a:schemeClr val="accent5">
                    <a:lumMod val="75000"/>
                  </a:schemeClr>
                </a:solidFill>
                <a:effectLst/>
              </a:rPr>
              <a:t> </a:t>
            </a:r>
            <a:r>
              <a:rPr lang="es-MX" sz="2800" dirty="0" smtClean="0">
                <a:solidFill>
                  <a:schemeClr val="accent5">
                    <a:lumMod val="75000"/>
                  </a:schemeClr>
                </a:solidFill>
                <a:effectLst/>
              </a:rPr>
              <a:t>Cognoscitivos</a:t>
            </a:r>
            <a:r>
              <a:rPr lang="es-MX" sz="2800" dirty="0"/>
              <a:t/>
            </a:r>
            <a:br>
              <a:rPr lang="es-MX" sz="2800" dirty="0"/>
            </a:br>
            <a:endParaRPr lang="es-MX" sz="2800" dirty="0"/>
          </a:p>
        </p:txBody>
      </p:sp>
      <p:sp>
        <p:nvSpPr>
          <p:cNvPr id="4" name="3 Marcador de contenido"/>
          <p:cNvSpPr>
            <a:spLocks noGrp="1"/>
          </p:cNvSpPr>
          <p:nvPr>
            <p:ph type="subTitle" idx="1"/>
          </p:nvPr>
        </p:nvSpPr>
        <p:spPr>
          <a:xfrm>
            <a:off x="755576" y="3573016"/>
            <a:ext cx="8001000" cy="1224136"/>
          </a:xfrm>
        </p:spPr>
        <p:txBody>
          <a:bodyPr>
            <a:normAutofit fontScale="92500" lnSpcReduction="10000"/>
          </a:bodyPr>
          <a:lstStyle/>
          <a:p>
            <a:pPr marL="0" indent="0" algn="ctr">
              <a:buNone/>
            </a:pPr>
            <a:r>
              <a:rPr lang="es-MX" sz="3000" dirty="0" smtClean="0"/>
              <a:t>“</a:t>
            </a:r>
            <a:r>
              <a:rPr lang="es-MX" sz="3000" b="1" dirty="0" smtClean="0"/>
              <a:t>Procesos Cognitivos y el Aprendizaje”</a:t>
            </a:r>
          </a:p>
          <a:p>
            <a:pPr marL="0" indent="0">
              <a:buNone/>
            </a:pPr>
            <a:r>
              <a:rPr lang="es-MX" sz="2400" dirty="0" smtClean="0"/>
              <a:t>Periodo Otoño 2016</a:t>
            </a:r>
            <a:endParaRPr lang="es-MX" sz="2600" dirty="0"/>
          </a:p>
          <a:p>
            <a:r>
              <a:rPr lang="es-MX" sz="2600" dirty="0" smtClean="0">
                <a:solidFill>
                  <a:schemeClr val="tx1"/>
                </a:solidFill>
              </a:rPr>
              <a:t>Autor: Mtra</a:t>
            </a:r>
            <a:r>
              <a:rPr lang="es-MX" sz="2600" dirty="0">
                <a:solidFill>
                  <a:schemeClr val="tx1"/>
                </a:solidFill>
              </a:rPr>
              <a:t>. Elizabeth Estrada </a:t>
            </a:r>
            <a:r>
              <a:rPr lang="es-MX" sz="2600" dirty="0" smtClean="0">
                <a:solidFill>
                  <a:schemeClr val="tx1"/>
                </a:solidFill>
              </a:rPr>
              <a:t>Laredo</a:t>
            </a:r>
          </a:p>
          <a:p>
            <a:pPr algn="ctr"/>
            <a:endParaRPr lang="es-MX" sz="11200" b="1" dirty="0" smtClean="0">
              <a:solidFill>
                <a:schemeClr val="tx1"/>
              </a:solidFill>
            </a:endParaRPr>
          </a:p>
          <a:p>
            <a:pPr algn="ctr"/>
            <a:endParaRPr lang="es-MX" sz="8000" b="1" dirty="0">
              <a:solidFill>
                <a:schemeClr val="tx1"/>
              </a:solidFill>
            </a:endParaRPr>
          </a:p>
          <a:p>
            <a:pPr algn="r"/>
            <a:endParaRPr lang="es-MX" sz="2800" dirty="0">
              <a:solidFill>
                <a:schemeClr val="tx1"/>
              </a:solidFill>
            </a:endParaRPr>
          </a:p>
          <a:p>
            <a:pPr marL="0" indent="0">
              <a:buNone/>
            </a:pPr>
            <a:endParaRPr lang="es-MX" sz="3600" dirty="0"/>
          </a:p>
        </p:txBody>
      </p:sp>
      <p:sp>
        <p:nvSpPr>
          <p:cNvPr id="3" name="2 Marcador de número de diapositiva"/>
          <p:cNvSpPr>
            <a:spLocks noGrp="1"/>
          </p:cNvSpPr>
          <p:nvPr>
            <p:ph type="sldNum" sz="quarter" idx="12"/>
          </p:nvPr>
        </p:nvSpPr>
        <p:spPr/>
        <p:txBody>
          <a:bodyPr/>
          <a:lstStyle/>
          <a:p>
            <a:fld id="{DD533A6C-8F13-4B95-9145-C35A875D5269}" type="slidenum">
              <a:rPr lang="en-US" altLang="es-MX" smtClean="0"/>
              <a:pPr/>
              <a:t>1</a:t>
            </a:fld>
            <a:endParaRPr lang="en-US" altLang="es-MX"/>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4097" y="2852936"/>
            <a:ext cx="3096344"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645024"/>
            <a:ext cx="2774939" cy="2222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7904" y="270384"/>
            <a:ext cx="4480722" cy="3186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4932040" y="1556792"/>
            <a:ext cx="2232248" cy="523220"/>
          </a:xfrm>
          <a:prstGeom prst="rect">
            <a:avLst/>
          </a:prstGeom>
          <a:noFill/>
        </p:spPr>
        <p:txBody>
          <a:bodyPr wrap="square" rtlCol="0">
            <a:spAutoFit/>
          </a:bodyPr>
          <a:lstStyle/>
          <a:p>
            <a:r>
              <a:rPr lang="es-MX" sz="2800" dirty="0" smtClean="0">
                <a:latin typeface="Arial Black" panose="020B0A04020102020204" pitchFamily="34" charset="0"/>
              </a:rPr>
              <a:t>PROCESO</a:t>
            </a:r>
            <a:endParaRPr lang="es-MX" sz="2800" dirty="0">
              <a:latin typeface="Arial Black" panose="020B0A04020102020204" pitchFamily="34" charset="0"/>
            </a:endParaRPr>
          </a:p>
        </p:txBody>
      </p:sp>
      <p:pic>
        <p:nvPicPr>
          <p:cNvPr id="276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2713" y="620688"/>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Marcador de número de diapositiva"/>
          <p:cNvSpPr>
            <a:spLocks noGrp="1"/>
          </p:cNvSpPr>
          <p:nvPr>
            <p:ph type="sldNum" sz="quarter" idx="12"/>
          </p:nvPr>
        </p:nvSpPr>
        <p:spPr/>
        <p:txBody>
          <a:bodyPr/>
          <a:lstStyle/>
          <a:p>
            <a:fld id="{F21641C9-79BB-4BD2-A28C-51960E79F456}" type="slidenum">
              <a:rPr lang="en-US" altLang="es-MX" smtClean="0"/>
              <a:pPr/>
              <a:t>10</a:t>
            </a:fld>
            <a:endParaRPr lang="en-US" altLang="es-MX"/>
          </a:p>
        </p:txBody>
      </p:sp>
    </p:spTree>
    <p:extLst>
      <p:ext uri="{BB962C8B-B14F-4D97-AF65-F5344CB8AC3E}">
        <p14:creationId xmlns:p14="http://schemas.microsoft.com/office/powerpoint/2010/main" val="18375170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685800" y="1556792"/>
            <a:ext cx="7772400" cy="4584700"/>
          </a:xfrm>
        </p:spPr>
        <p:txBody>
          <a:bodyPr>
            <a:normAutofit/>
          </a:bodyPr>
          <a:lstStyle/>
          <a:p>
            <a:r>
              <a:rPr lang="es-ES_tradnl" altLang="es-MX" sz="2800" dirty="0" smtClean="0">
                <a:effectLst/>
                <a:latin typeface="Book Antiqua" panose="02040602050305030304" pitchFamily="18" charset="0"/>
              </a:rPr>
              <a:t>Constituye </a:t>
            </a:r>
            <a:r>
              <a:rPr lang="es-ES_tradnl" altLang="es-MX" sz="2800" dirty="0">
                <a:effectLst/>
                <a:latin typeface="Book Antiqua" panose="02040602050305030304" pitchFamily="18" charset="0"/>
              </a:rPr>
              <a:t>el conocimiento procedimental.</a:t>
            </a:r>
          </a:p>
          <a:p>
            <a:r>
              <a:rPr lang="es-ES_tradnl" altLang="es-MX" sz="2800" dirty="0" smtClean="0">
                <a:effectLst/>
                <a:latin typeface="Book Antiqua" panose="02040602050305030304" pitchFamily="18" charset="0"/>
              </a:rPr>
              <a:t>Es un </a:t>
            </a:r>
            <a:r>
              <a:rPr lang="es-ES_tradnl" altLang="es-MX" sz="2800" dirty="0">
                <a:effectLst/>
                <a:latin typeface="Book Antiqua" panose="02040602050305030304" pitchFamily="18" charset="0"/>
              </a:rPr>
              <a:t>operadores intelectuales que actúan sobre los conocimientos para transformarlos, dando lugar a las estructuras semánticas.</a:t>
            </a:r>
          </a:p>
          <a:p>
            <a:r>
              <a:rPr lang="es-ES_tradnl" altLang="es-MX" sz="2800" dirty="0" smtClean="0">
                <a:effectLst/>
                <a:latin typeface="Book Antiqua" panose="02040602050305030304" pitchFamily="18" charset="0"/>
              </a:rPr>
              <a:t>Es un ente activo </a:t>
            </a:r>
            <a:r>
              <a:rPr lang="es-ES_tradnl" altLang="es-MX" sz="2800" dirty="0">
                <a:effectLst/>
                <a:latin typeface="Book Antiqua" panose="02040602050305030304" pitchFamily="18" charset="0"/>
              </a:rPr>
              <a:t>que </a:t>
            </a:r>
            <a:r>
              <a:rPr lang="es-ES_tradnl" altLang="es-MX" sz="2800" dirty="0" smtClean="0">
                <a:effectLst/>
                <a:latin typeface="Book Antiqua" panose="02040602050305030304" pitchFamily="18" charset="0"/>
              </a:rPr>
              <a:t>actúa </a:t>
            </a:r>
            <a:r>
              <a:rPr lang="es-ES_tradnl" altLang="es-MX" sz="2800" dirty="0">
                <a:effectLst/>
                <a:latin typeface="Book Antiqua" panose="02040602050305030304" pitchFamily="18" charset="0"/>
              </a:rPr>
              <a:t>sobre los conocimientos para generar productos nuevos como solución de problemas, decisiones, </a:t>
            </a:r>
            <a:r>
              <a:rPr lang="es-ES_tradnl" altLang="es-MX" sz="2800" b="1" dirty="0">
                <a:effectLst/>
                <a:latin typeface="Book Antiqua" panose="02040602050305030304" pitchFamily="18" charset="0"/>
              </a:rPr>
              <a:t>nuevos conocimientos</a:t>
            </a:r>
            <a:r>
              <a:rPr lang="es-ES_tradnl" altLang="es-MX" sz="2800" dirty="0" smtClean="0">
                <a:effectLst/>
                <a:latin typeface="Book Antiqua" panose="02040602050305030304" pitchFamily="18" charset="0"/>
              </a:rPr>
              <a:t>.</a:t>
            </a:r>
            <a:endParaRPr lang="es-ES_tradnl" altLang="es-MX" sz="2800" dirty="0">
              <a:effectLst/>
              <a:latin typeface="Book Antiqua" panose="02040602050305030304" pitchFamily="18" charset="0"/>
            </a:endParaRPr>
          </a:p>
        </p:txBody>
      </p:sp>
      <p:sp>
        <p:nvSpPr>
          <p:cNvPr id="9218" name="Rectangle 2"/>
          <p:cNvSpPr>
            <a:spLocks noGrp="1" noChangeArrowheads="1"/>
          </p:cNvSpPr>
          <p:nvPr>
            <p:ph type="title"/>
          </p:nvPr>
        </p:nvSpPr>
        <p:spPr>
          <a:xfrm>
            <a:off x="539552" y="404664"/>
            <a:ext cx="7772400" cy="1028700"/>
          </a:xfrm>
        </p:spPr>
        <p:txBody>
          <a:bodyPr/>
          <a:lstStyle/>
          <a:p>
            <a:pPr algn="ctr"/>
            <a:r>
              <a:rPr lang="es-ES_tradnl" altLang="es-MX" sz="4000" dirty="0" smtClean="0"/>
              <a:t>Proceso</a:t>
            </a:r>
            <a:endParaRPr lang="es-ES_tradnl" altLang="es-MX" sz="4000"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5085184"/>
            <a:ext cx="22860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lstStyle/>
          <a:p>
            <a:fld id="{CF9832C5-1A1A-47F0-9C55-15F4FCA05CCB}" type="slidenum">
              <a:rPr lang="en-US" altLang="es-MX" smtClean="0"/>
              <a:pPr/>
              <a:t>11</a:t>
            </a:fld>
            <a:endParaRPr lang="en-US" altLang="es-MX"/>
          </a:p>
        </p:txBody>
      </p:sp>
    </p:spTree>
    <p:extLst>
      <p:ext uri="{BB962C8B-B14F-4D97-AF65-F5344CB8AC3E}">
        <p14:creationId xmlns:p14="http://schemas.microsoft.com/office/powerpoint/2010/main" val="4605331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a:xfrm>
            <a:off x="1331640" y="1423621"/>
            <a:ext cx="6768752" cy="4339650"/>
          </a:xfrm>
          <a:prstGeom prst="rect">
            <a:avLst/>
          </a:prstGeom>
        </p:spPr>
        <p:txBody>
          <a:bodyPr wrap="square">
            <a:spAutoFit/>
          </a:bodyPr>
          <a:lstStyle/>
          <a:p>
            <a:r>
              <a:rPr lang="es-ES_tradnl" altLang="es-MX" sz="3200" dirty="0" smtClean="0">
                <a:effectLst/>
                <a:latin typeface="Book Antiqua" panose="02040602050305030304" pitchFamily="18" charset="0"/>
              </a:rPr>
              <a:t>Un </a:t>
            </a:r>
            <a:r>
              <a:rPr lang="es-ES_tradnl" altLang="es-MX" sz="3200" b="1" dirty="0" smtClean="0">
                <a:effectLst/>
                <a:latin typeface="Book Antiqua" panose="02040602050305030304" pitchFamily="18" charset="0"/>
              </a:rPr>
              <a:t>Proceso Cognitivo </a:t>
            </a:r>
            <a:r>
              <a:rPr lang="es-ES_tradnl" altLang="es-MX" sz="3200" dirty="0" smtClean="0">
                <a:effectLst/>
                <a:latin typeface="Book Antiqua" panose="02040602050305030304" pitchFamily="18" charset="0"/>
              </a:rPr>
              <a:t>es un operador intelectual capaz de transformar un estímulo visual en una representación mental, una representación mental en otra representación mental o una representación en una actividad motora.</a:t>
            </a:r>
          </a:p>
          <a:p>
            <a:pPr>
              <a:buFont typeface="Monotype Sorts" pitchFamily="2" charset="2"/>
              <a:buNone/>
            </a:pPr>
            <a:endParaRPr lang="es-ES_tradnl" altLang="es-MX" sz="2000" dirty="0"/>
          </a:p>
        </p:txBody>
      </p:sp>
      <p:sp>
        <p:nvSpPr>
          <p:cNvPr id="12" name="11 Marcador de número de diapositiva"/>
          <p:cNvSpPr>
            <a:spLocks noGrp="1"/>
          </p:cNvSpPr>
          <p:nvPr>
            <p:ph type="sldNum" sz="quarter" idx="12"/>
          </p:nvPr>
        </p:nvSpPr>
        <p:spPr/>
        <p:txBody>
          <a:bodyPr/>
          <a:lstStyle/>
          <a:p>
            <a:fld id="{F21641C9-79BB-4BD2-A28C-51960E79F456}" type="slidenum">
              <a:rPr lang="en-US" altLang="es-MX" smtClean="0"/>
              <a:pPr/>
              <a:t>12</a:t>
            </a:fld>
            <a:endParaRPr lang="en-US" altLang="es-MX"/>
          </a:p>
        </p:txBody>
      </p:sp>
    </p:spTree>
    <p:extLst>
      <p:ext uri="{BB962C8B-B14F-4D97-AF65-F5344CB8AC3E}">
        <p14:creationId xmlns:p14="http://schemas.microsoft.com/office/powerpoint/2010/main" val="20539653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258" y="1268760"/>
            <a:ext cx="8755135"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3582" y="3695729"/>
            <a:ext cx="2469575" cy="2469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lstStyle/>
          <a:p>
            <a:fld id="{F21641C9-79BB-4BD2-A28C-51960E79F456}" type="slidenum">
              <a:rPr lang="en-US" altLang="es-MX" smtClean="0"/>
              <a:pPr/>
              <a:t>13</a:t>
            </a:fld>
            <a:endParaRPr lang="en-US" altLang="es-MX"/>
          </a:p>
        </p:txBody>
      </p:sp>
    </p:spTree>
    <p:extLst>
      <p:ext uri="{BB962C8B-B14F-4D97-AF65-F5344CB8AC3E}">
        <p14:creationId xmlns:p14="http://schemas.microsoft.com/office/powerpoint/2010/main" val="8656546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196752"/>
            <a:ext cx="7560840" cy="43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a:bodyPr>
          <a:lstStyle/>
          <a:p>
            <a:pPr algn="ctr"/>
            <a:r>
              <a:rPr lang="es-MX" sz="3100" dirty="0" smtClean="0"/>
              <a:t>Taxonomía de los Procesos Cognitivos </a:t>
            </a:r>
            <a:br>
              <a:rPr lang="es-MX" sz="3100" dirty="0" smtClean="0"/>
            </a:br>
            <a:r>
              <a:rPr lang="es-MX" sz="2000" dirty="0" smtClean="0"/>
              <a:t>(De Sánchez, 1994)</a:t>
            </a:r>
            <a:endParaRPr lang="es-MX" sz="2000" dirty="0"/>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14</a:t>
            </a:fld>
            <a:endParaRPr lang="en-US" altLang="es-MX"/>
          </a:p>
        </p:txBody>
      </p:sp>
    </p:spTree>
    <p:extLst>
      <p:ext uri="{BB962C8B-B14F-4D97-AF65-F5344CB8AC3E}">
        <p14:creationId xmlns:p14="http://schemas.microsoft.com/office/powerpoint/2010/main" val="17429416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755576" y="1481328"/>
            <a:ext cx="7632848" cy="4525963"/>
          </a:xfrm>
        </p:spPr>
        <p:txBody>
          <a:bodyPr>
            <a:normAutofit/>
          </a:bodyPr>
          <a:lstStyle/>
          <a:p>
            <a:pPr algn="just">
              <a:lnSpc>
                <a:spcPct val="110000"/>
              </a:lnSpc>
              <a:buFont typeface="Monotype Sorts" pitchFamily="2" charset="2"/>
              <a:buNone/>
            </a:pPr>
            <a:r>
              <a:rPr lang="es-ES_tradnl" altLang="es-MX" sz="2000" dirty="0"/>
              <a:t>	</a:t>
            </a:r>
            <a:r>
              <a:rPr lang="es-ES_tradnl" altLang="es-MX" sz="2800" dirty="0">
                <a:latin typeface="Times New Roman" pitchFamily="18" charset="0"/>
              </a:rPr>
              <a:t>Constituyen un tipo de conocimiento procedimental cuyo significado está determinado y reconocido en todas las lenguas y las culturas. Son procesos lógicos de pensamiento que intervienen en forma obligada en el procesamiento de la información.</a:t>
            </a:r>
            <a:endParaRPr lang="es-ES_tradnl" altLang="es-MX" sz="3200" dirty="0">
              <a:latin typeface="Times New Roman" pitchFamily="18" charset="0"/>
            </a:endParaRPr>
          </a:p>
        </p:txBody>
      </p:sp>
      <p:sp>
        <p:nvSpPr>
          <p:cNvPr id="16386" name="Rectangle 2"/>
          <p:cNvSpPr>
            <a:spLocks noGrp="1" noChangeArrowheads="1"/>
          </p:cNvSpPr>
          <p:nvPr>
            <p:ph type="title"/>
          </p:nvPr>
        </p:nvSpPr>
        <p:spPr/>
        <p:txBody>
          <a:bodyPr/>
          <a:lstStyle/>
          <a:p>
            <a:pPr algn="ctr"/>
            <a:r>
              <a:rPr lang="es-ES_tradnl" altLang="es-MX" dirty="0" smtClean="0"/>
              <a:t>Procesos Universales</a:t>
            </a:r>
            <a:endParaRPr lang="es-ES_tradnl" altLang="es-MX" dirty="0"/>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4090164"/>
            <a:ext cx="2304256" cy="2094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lstStyle/>
          <a:p>
            <a:fld id="{CF9832C5-1A1A-47F0-9C55-15F4FCA05CCB}" type="slidenum">
              <a:rPr lang="en-US" altLang="es-MX" smtClean="0"/>
              <a:pPr/>
              <a:t>15</a:t>
            </a:fld>
            <a:endParaRPr lang="en-US" altLang="es-MX"/>
          </a:p>
        </p:txBody>
      </p:sp>
    </p:spTree>
    <p:extLst>
      <p:ext uri="{BB962C8B-B14F-4D97-AF65-F5344CB8AC3E}">
        <p14:creationId xmlns:p14="http://schemas.microsoft.com/office/powerpoint/2010/main" val="18873616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Procesos Particulares</a:t>
            </a:r>
            <a:endParaRPr lang="es-MX" dirty="0"/>
          </a:p>
        </p:txBody>
      </p:sp>
      <p:sp>
        <p:nvSpPr>
          <p:cNvPr id="4" name="Rectangle 4"/>
          <p:cNvSpPr>
            <a:spLocks noGrp="1" noChangeArrowheads="1"/>
          </p:cNvSpPr>
          <p:nvPr>
            <p:ph idx="1"/>
          </p:nvPr>
        </p:nvSpPr>
        <p:spPr/>
        <p:txBody>
          <a:bodyPr>
            <a:normAutofit/>
          </a:bodyPr>
          <a:lstStyle/>
          <a:p>
            <a:pPr>
              <a:buFont typeface="Monotype Sorts" pitchFamily="2" charset="2"/>
              <a:buNone/>
            </a:pPr>
            <a:r>
              <a:rPr lang="es-ES_tradnl" altLang="es-MX" sz="2800" dirty="0"/>
              <a:t>	</a:t>
            </a:r>
            <a:r>
              <a:rPr lang="es-ES_tradnl" altLang="es-MX" sz="2800" dirty="0">
                <a:latin typeface="Times New Roman" pitchFamily="18" charset="0"/>
              </a:rPr>
              <a:t>Son operaciones específicas denominadas estrategias que se construyen para lograr objetivos específicos; son secuencias de pasos que se aplican a casos.</a:t>
            </a:r>
          </a:p>
          <a:p>
            <a:pPr>
              <a:lnSpc>
                <a:spcPct val="200000"/>
              </a:lnSpc>
            </a:pPr>
            <a:r>
              <a:rPr lang="es-ES_tradnl" altLang="es-MX" sz="2800" dirty="0">
                <a:latin typeface="Times New Roman" pitchFamily="18" charset="0"/>
              </a:rPr>
              <a:t>Planes.</a:t>
            </a:r>
          </a:p>
          <a:p>
            <a:r>
              <a:rPr lang="es-ES_tradnl" altLang="es-MX" sz="2800" dirty="0">
                <a:latin typeface="Times New Roman" pitchFamily="18" charset="0"/>
              </a:rPr>
              <a:t>Heurísticas.</a:t>
            </a:r>
          </a:p>
          <a:p>
            <a:pPr>
              <a:lnSpc>
                <a:spcPct val="120000"/>
              </a:lnSpc>
            </a:pPr>
            <a:r>
              <a:rPr lang="es-ES_tradnl" altLang="es-MX" sz="2800" dirty="0">
                <a:latin typeface="Times New Roman" pitchFamily="18" charset="0"/>
              </a:rPr>
              <a:t>Algoritmos</a:t>
            </a:r>
            <a:r>
              <a:rPr lang="es-ES_tradnl" altLang="es-MX" sz="2800" dirty="0"/>
              <a:t>.</a:t>
            </a:r>
          </a:p>
        </p:txBody>
      </p:sp>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7" y="3545213"/>
            <a:ext cx="4489753" cy="1900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Marcador de número de diapositiva"/>
          <p:cNvSpPr>
            <a:spLocks noGrp="1"/>
          </p:cNvSpPr>
          <p:nvPr>
            <p:ph type="sldNum" sz="quarter" idx="12"/>
          </p:nvPr>
        </p:nvSpPr>
        <p:spPr/>
        <p:txBody>
          <a:bodyPr/>
          <a:lstStyle/>
          <a:p>
            <a:fld id="{CF9832C5-1A1A-47F0-9C55-15F4FCA05CCB}" type="slidenum">
              <a:rPr lang="en-US" altLang="es-MX" smtClean="0"/>
              <a:pPr/>
              <a:t>16</a:t>
            </a:fld>
            <a:endParaRPr lang="en-US" altLang="es-MX"/>
          </a:p>
        </p:txBody>
      </p:sp>
    </p:spTree>
    <p:extLst>
      <p:ext uri="{BB962C8B-B14F-4D97-AF65-F5344CB8AC3E}">
        <p14:creationId xmlns:p14="http://schemas.microsoft.com/office/powerpoint/2010/main" val="1077668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1219200" y="2044700"/>
            <a:ext cx="7772400" cy="3544540"/>
          </a:xfrm>
        </p:spPr>
        <p:txBody>
          <a:bodyPr>
            <a:normAutofit/>
          </a:bodyPr>
          <a:lstStyle/>
          <a:p>
            <a:r>
              <a:rPr lang="es-ES_tradnl" altLang="es-MX" sz="2800" dirty="0"/>
              <a:t>Observación</a:t>
            </a:r>
          </a:p>
          <a:p>
            <a:r>
              <a:rPr lang="es-ES_tradnl" altLang="es-MX" sz="2800" dirty="0"/>
              <a:t>Comparación</a:t>
            </a:r>
          </a:p>
          <a:p>
            <a:r>
              <a:rPr lang="es-ES_tradnl" altLang="es-MX" sz="2800" dirty="0"/>
              <a:t>Relación</a:t>
            </a:r>
          </a:p>
          <a:p>
            <a:r>
              <a:rPr lang="es-ES_tradnl" altLang="es-MX" sz="2800" dirty="0"/>
              <a:t>Clasificación simple</a:t>
            </a:r>
          </a:p>
          <a:p>
            <a:r>
              <a:rPr lang="es-ES_tradnl" altLang="es-MX" sz="2800" dirty="0"/>
              <a:t>Ordenamiento</a:t>
            </a:r>
          </a:p>
          <a:p>
            <a:r>
              <a:rPr lang="es-ES_tradnl" altLang="es-MX" sz="2800" dirty="0"/>
              <a:t>Clasificación </a:t>
            </a:r>
            <a:r>
              <a:rPr lang="es-ES_tradnl" altLang="es-MX" sz="2800" dirty="0" smtClean="0"/>
              <a:t>jerárquica</a:t>
            </a:r>
            <a:endParaRPr lang="es-ES_tradnl" altLang="es-MX" sz="2800" dirty="0"/>
          </a:p>
        </p:txBody>
      </p:sp>
      <p:sp>
        <p:nvSpPr>
          <p:cNvPr id="17410" name="Rectangle 2"/>
          <p:cNvSpPr>
            <a:spLocks noGrp="1" noChangeArrowheads="1"/>
          </p:cNvSpPr>
          <p:nvPr>
            <p:ph type="title"/>
          </p:nvPr>
        </p:nvSpPr>
        <p:spPr>
          <a:xfrm>
            <a:off x="1219200" y="152400"/>
            <a:ext cx="7772400" cy="1143000"/>
          </a:xfrm>
        </p:spPr>
        <p:txBody>
          <a:bodyPr>
            <a:normAutofit/>
          </a:bodyPr>
          <a:lstStyle/>
          <a:p>
            <a:pPr algn="ctr"/>
            <a:r>
              <a:rPr lang="es-ES_tradnl" altLang="es-MX" sz="3200" dirty="0" smtClean="0"/>
              <a:t>Procesos básicos de pensamiento</a:t>
            </a:r>
            <a:endParaRPr lang="es-ES_tradnl" altLang="es-MX" sz="3200" dirty="0"/>
          </a:p>
        </p:txBody>
      </p:sp>
      <p:sp>
        <p:nvSpPr>
          <p:cNvPr id="17432" name="Text Box 24"/>
          <p:cNvSpPr txBox="1">
            <a:spLocks noChangeArrowheads="1"/>
          </p:cNvSpPr>
          <p:nvPr/>
        </p:nvSpPr>
        <p:spPr bwMode="auto">
          <a:xfrm>
            <a:off x="2816273" y="1484784"/>
            <a:ext cx="2895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altLang="es-MX" sz="2000" b="1" dirty="0">
                <a:solidFill>
                  <a:schemeClr val="tx2"/>
                </a:solidFill>
              </a:rPr>
              <a:t>Operaciones elementales</a:t>
            </a:r>
            <a:endParaRPr lang="es-ES_tradnl" altLang="es-MX" sz="2400" b="1" dirty="0"/>
          </a:p>
        </p:txBody>
      </p:sp>
      <p:sp>
        <p:nvSpPr>
          <p:cNvPr id="3" name="2 Marcador de número de diapositiva"/>
          <p:cNvSpPr>
            <a:spLocks noGrp="1"/>
          </p:cNvSpPr>
          <p:nvPr>
            <p:ph type="sldNum" sz="quarter" idx="12"/>
          </p:nvPr>
        </p:nvSpPr>
        <p:spPr/>
        <p:txBody>
          <a:bodyPr/>
          <a:lstStyle/>
          <a:p>
            <a:fld id="{CF9832C5-1A1A-47F0-9C55-15F4FCA05CCB}" type="slidenum">
              <a:rPr lang="en-US" altLang="es-MX" smtClean="0"/>
              <a:pPr/>
              <a:t>17</a:t>
            </a:fld>
            <a:endParaRPr lang="en-US" altLang="es-MX"/>
          </a:p>
        </p:txBody>
      </p:sp>
    </p:spTree>
    <p:extLst>
      <p:ext uri="{BB962C8B-B14F-4D97-AF65-F5344CB8AC3E}">
        <p14:creationId xmlns:p14="http://schemas.microsoft.com/office/powerpoint/2010/main" val="9111057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331640" y="1841368"/>
            <a:ext cx="7355160" cy="3315824"/>
          </a:xfrm>
        </p:spPr>
        <p:txBody>
          <a:bodyPr/>
          <a:lstStyle/>
          <a:p>
            <a:r>
              <a:rPr lang="es-ES_tradnl" altLang="es-MX" sz="3200" dirty="0"/>
              <a:t>Análisis</a:t>
            </a:r>
          </a:p>
          <a:p>
            <a:r>
              <a:rPr lang="es-ES_tradnl" altLang="es-MX" sz="3200" dirty="0"/>
              <a:t>Síntesis</a:t>
            </a:r>
          </a:p>
          <a:p>
            <a:r>
              <a:rPr lang="es-ES_tradnl" altLang="es-MX" sz="3200" dirty="0"/>
              <a:t>Evaluación</a:t>
            </a:r>
          </a:p>
          <a:p>
            <a:endParaRPr lang="es-MX" dirty="0"/>
          </a:p>
        </p:txBody>
      </p:sp>
      <p:sp>
        <p:nvSpPr>
          <p:cNvPr id="3" name="2 Título"/>
          <p:cNvSpPr>
            <a:spLocks noGrp="1"/>
          </p:cNvSpPr>
          <p:nvPr>
            <p:ph type="title"/>
          </p:nvPr>
        </p:nvSpPr>
        <p:spPr>
          <a:xfrm>
            <a:off x="395536" y="620688"/>
            <a:ext cx="8229600" cy="1143000"/>
          </a:xfrm>
        </p:spPr>
        <p:txBody>
          <a:bodyPr>
            <a:normAutofit fontScale="90000"/>
          </a:bodyPr>
          <a:lstStyle/>
          <a:p>
            <a:pPr algn="ctr"/>
            <a:r>
              <a:rPr lang="es-ES_tradnl" altLang="es-MX" sz="4400" dirty="0"/>
              <a:t>Procesos integradores</a:t>
            </a:r>
            <a:br>
              <a:rPr lang="es-ES_tradnl" altLang="es-MX" sz="4400" dirty="0"/>
            </a:br>
            <a:endParaRPr lang="es-MX" dirty="0"/>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18</a:t>
            </a:fld>
            <a:endParaRPr lang="en-US" altLang="es-MX"/>
          </a:p>
        </p:txBody>
      </p:sp>
    </p:spTree>
    <p:extLst>
      <p:ext uri="{BB962C8B-B14F-4D97-AF65-F5344CB8AC3E}">
        <p14:creationId xmlns:p14="http://schemas.microsoft.com/office/powerpoint/2010/main" val="9701347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altLang="es-MX" dirty="0" smtClean="0"/>
              <a:t>Definición de proceso</a:t>
            </a:r>
            <a:endParaRPr lang="es-MX" dirty="0"/>
          </a:p>
        </p:txBody>
      </p:sp>
      <p:sp>
        <p:nvSpPr>
          <p:cNvPr id="3" name="2 Marcador de texto"/>
          <p:cNvSpPr>
            <a:spLocks noGrp="1"/>
          </p:cNvSpPr>
          <p:nvPr>
            <p:ph type="body" idx="1"/>
          </p:nvPr>
        </p:nvSpPr>
        <p:spPr>
          <a:xfrm>
            <a:off x="467544" y="4869160"/>
            <a:ext cx="4040188" cy="762000"/>
          </a:xfrm>
        </p:spPr>
        <p:txBody>
          <a:bodyPr/>
          <a:lstStyle/>
          <a:p>
            <a:pPr algn="ctr"/>
            <a:r>
              <a:rPr lang="es-MX" dirty="0" smtClean="0"/>
              <a:t>Conceptual</a:t>
            </a:r>
            <a:endParaRPr lang="es-MX" dirty="0"/>
          </a:p>
        </p:txBody>
      </p:sp>
      <p:sp>
        <p:nvSpPr>
          <p:cNvPr id="4" name="3 Marcador de texto"/>
          <p:cNvSpPr>
            <a:spLocks noGrp="1"/>
          </p:cNvSpPr>
          <p:nvPr>
            <p:ph type="body" sz="half" idx="3"/>
          </p:nvPr>
        </p:nvSpPr>
        <p:spPr>
          <a:xfrm>
            <a:off x="4644008" y="4899248"/>
            <a:ext cx="4041775" cy="762000"/>
          </a:xfrm>
        </p:spPr>
        <p:txBody>
          <a:bodyPr/>
          <a:lstStyle/>
          <a:p>
            <a:pPr algn="ctr"/>
            <a:r>
              <a:rPr lang="es-MX" dirty="0" smtClean="0"/>
              <a:t>Operacional</a:t>
            </a:r>
            <a:endParaRPr lang="es-MX" dirty="0"/>
          </a:p>
        </p:txBody>
      </p:sp>
      <p:sp>
        <p:nvSpPr>
          <p:cNvPr id="5" name="4 Marcador de contenido"/>
          <p:cNvSpPr>
            <a:spLocks noGrp="1"/>
          </p:cNvSpPr>
          <p:nvPr>
            <p:ph sz="quarter" idx="2"/>
          </p:nvPr>
        </p:nvSpPr>
        <p:spPr/>
        <p:txBody>
          <a:bodyPr/>
          <a:lstStyle/>
          <a:p>
            <a:pPr>
              <a:lnSpc>
                <a:spcPct val="90000"/>
              </a:lnSpc>
            </a:pPr>
            <a:r>
              <a:rPr lang="es-ES_tradnl" altLang="es-MX" dirty="0">
                <a:latin typeface="Book Antiqua" panose="02040602050305030304" pitchFamily="18" charset="0"/>
              </a:rPr>
              <a:t>Especificar los conceptos y subconceptos que lo forman</a:t>
            </a:r>
            <a:r>
              <a:rPr lang="es-ES_tradnl" altLang="es-MX" sz="2800" dirty="0">
                <a:latin typeface="Book Antiqua" panose="02040602050305030304" pitchFamily="18" charset="0"/>
              </a:rPr>
              <a:t>.</a:t>
            </a:r>
          </a:p>
          <a:p>
            <a:pPr>
              <a:lnSpc>
                <a:spcPct val="90000"/>
              </a:lnSpc>
            </a:pPr>
            <a:r>
              <a:rPr lang="es-ES_tradnl" altLang="es-MX" dirty="0">
                <a:latin typeface="Book Antiqua" panose="02040602050305030304" pitchFamily="18" charset="0"/>
              </a:rPr>
              <a:t>Especifica las características esenciales de la clase que define el concepto</a:t>
            </a:r>
            <a:endParaRPr lang="es-MX" dirty="0"/>
          </a:p>
        </p:txBody>
      </p:sp>
      <p:sp>
        <p:nvSpPr>
          <p:cNvPr id="6" name="5 Marcador de contenido"/>
          <p:cNvSpPr>
            <a:spLocks noGrp="1"/>
          </p:cNvSpPr>
          <p:nvPr>
            <p:ph sz="quarter" idx="4"/>
          </p:nvPr>
        </p:nvSpPr>
        <p:spPr/>
        <p:txBody>
          <a:bodyPr/>
          <a:lstStyle/>
          <a:p>
            <a:pPr marL="324000"/>
            <a:r>
              <a:rPr lang="es-ES_tradnl" altLang="es-MX" dirty="0">
                <a:latin typeface="Book Antiqua" panose="02040602050305030304" pitchFamily="18" charset="0"/>
              </a:rPr>
              <a:t>Requiere especificar los pasos del procedimiento que define una operación o procedimiento.</a:t>
            </a:r>
          </a:p>
          <a:p>
            <a:pPr marL="324000"/>
            <a:r>
              <a:rPr lang="es-ES_tradnl" altLang="es-MX" dirty="0">
                <a:latin typeface="Book Antiqua" panose="02040602050305030304" pitchFamily="18" charset="0"/>
              </a:rPr>
              <a:t>Especifica las operaciones o pasos que lo conforman.</a:t>
            </a:r>
          </a:p>
          <a:p>
            <a:endParaRPr lang="es-MX" dirty="0"/>
          </a:p>
        </p:txBody>
      </p:sp>
      <p:sp>
        <p:nvSpPr>
          <p:cNvPr id="8" name="7 Marcador de número de diapositiva"/>
          <p:cNvSpPr>
            <a:spLocks noGrp="1"/>
          </p:cNvSpPr>
          <p:nvPr>
            <p:ph type="sldNum" sz="quarter" idx="12"/>
          </p:nvPr>
        </p:nvSpPr>
        <p:spPr/>
        <p:txBody>
          <a:bodyPr/>
          <a:lstStyle/>
          <a:p>
            <a:fld id="{64BF141A-9FCC-45E7-AE26-29EFBCB3F05E}" type="slidenum">
              <a:rPr lang="en-US" altLang="es-MX" smtClean="0"/>
              <a:pPr/>
              <a:t>19</a:t>
            </a:fld>
            <a:endParaRPr lang="en-US" altLang="es-MX"/>
          </a:p>
        </p:txBody>
      </p:sp>
    </p:spTree>
    <p:extLst>
      <p:ext uri="{BB962C8B-B14F-4D97-AF65-F5344CB8AC3E}">
        <p14:creationId xmlns:p14="http://schemas.microsoft.com/office/powerpoint/2010/main" val="4155666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40768"/>
            <a:ext cx="8229600" cy="4900000"/>
          </a:xfrm>
        </p:spPr>
        <p:txBody>
          <a:bodyPr>
            <a:normAutofit fontScale="62500" lnSpcReduction="20000"/>
          </a:bodyPr>
          <a:lstStyle/>
          <a:p>
            <a:pPr marL="571500" indent="-571500" algn="just">
              <a:buFont typeface="Wingdings" panose="05000000000000000000" pitchFamily="2" charset="2"/>
              <a:buChar char="v"/>
            </a:pPr>
            <a:r>
              <a:rPr lang="es-MX" sz="3800" b="1" dirty="0"/>
              <a:t>Material didáctico</a:t>
            </a:r>
            <a:r>
              <a:rPr lang="es-MX" sz="3800" dirty="0"/>
              <a:t>: Sólo visión proyectables.</a:t>
            </a:r>
          </a:p>
          <a:p>
            <a:pPr marL="571500" indent="-571500" algn="just">
              <a:buFont typeface="Wingdings" panose="05000000000000000000" pitchFamily="2" charset="2"/>
              <a:buChar char="v"/>
            </a:pPr>
            <a:r>
              <a:rPr lang="es-MX" sz="3800" b="1" dirty="0"/>
              <a:t>Título</a:t>
            </a:r>
            <a:r>
              <a:rPr lang="es-MX" sz="3800" dirty="0" smtClean="0"/>
              <a:t>: Procesos Cognitivos y el aprendizaje.</a:t>
            </a:r>
            <a:endParaRPr lang="es-MX" sz="3800" dirty="0"/>
          </a:p>
          <a:p>
            <a:pPr marL="571500" indent="-571500" algn="just">
              <a:buFont typeface="Wingdings" panose="05000000000000000000" pitchFamily="2" charset="2"/>
              <a:buChar char="v"/>
            </a:pPr>
            <a:r>
              <a:rPr lang="es-MX" sz="3800" b="1" dirty="0"/>
              <a:t>U. de A.: </a:t>
            </a:r>
            <a:r>
              <a:rPr lang="es-MX" sz="3800" dirty="0" smtClean="0"/>
              <a:t>Seminario de Procesos Cognoscitivos</a:t>
            </a:r>
            <a:endParaRPr lang="es-MX" sz="3800" dirty="0"/>
          </a:p>
          <a:p>
            <a:pPr marL="571500" indent="-571500" algn="just">
              <a:buFont typeface="Wingdings" panose="05000000000000000000" pitchFamily="2" charset="2"/>
              <a:buChar char="v"/>
            </a:pPr>
            <a:r>
              <a:rPr lang="es-MX" sz="3800" b="1" dirty="0"/>
              <a:t>Unidad </a:t>
            </a:r>
            <a:r>
              <a:rPr lang="es-MX" sz="3800" b="1" dirty="0" smtClean="0"/>
              <a:t>III</a:t>
            </a:r>
            <a:r>
              <a:rPr lang="es-MX" sz="3800" dirty="0" smtClean="0"/>
              <a:t>: Habilidades del pensamiento</a:t>
            </a:r>
            <a:endParaRPr lang="es-MX" sz="3800" dirty="0"/>
          </a:p>
          <a:p>
            <a:pPr marL="571500" indent="-571500" algn="just">
              <a:buFont typeface="Wingdings" panose="05000000000000000000" pitchFamily="2" charset="2"/>
              <a:buChar char="v"/>
            </a:pPr>
            <a:r>
              <a:rPr lang="es-MX" sz="3800" b="1" dirty="0"/>
              <a:t>Objetivo de la U.A.</a:t>
            </a:r>
            <a:r>
              <a:rPr lang="es-MX" sz="3800" dirty="0"/>
              <a:t>: </a:t>
            </a:r>
            <a:r>
              <a:rPr lang="es-ES" sz="3800" dirty="0"/>
              <a:t>Valorar la relevancia de los procesos cognitivos en la construcción del conocimiento.</a:t>
            </a:r>
            <a:endParaRPr lang="es-MX" sz="3800" dirty="0" smtClean="0"/>
          </a:p>
          <a:p>
            <a:pPr marL="571500" indent="-571500" algn="just">
              <a:buFont typeface="Wingdings" panose="05000000000000000000" pitchFamily="2" charset="2"/>
              <a:buChar char="v"/>
            </a:pPr>
            <a:r>
              <a:rPr lang="es-ES" sz="3800" b="1" dirty="0" smtClean="0"/>
              <a:t>Objetivo </a:t>
            </a:r>
            <a:r>
              <a:rPr lang="es-ES" sz="3800" b="1" dirty="0"/>
              <a:t>de la </a:t>
            </a:r>
            <a:r>
              <a:rPr lang="es-ES" sz="3800" b="1" dirty="0" smtClean="0"/>
              <a:t>unidad</a:t>
            </a:r>
            <a:r>
              <a:rPr lang="es-ES" sz="3800" dirty="0" smtClean="0"/>
              <a:t>: Analizar </a:t>
            </a:r>
            <a:r>
              <a:rPr lang="es-ES" sz="3800" dirty="0"/>
              <a:t>las teorías que sustentan el desarrollo de habilidades de pensamiento, así como los programas que lo </a:t>
            </a:r>
            <a:r>
              <a:rPr lang="es-ES" sz="3800" dirty="0" smtClean="0"/>
              <a:t>promueven.</a:t>
            </a:r>
            <a:endParaRPr lang="es-ES" sz="3800" dirty="0"/>
          </a:p>
          <a:p>
            <a:pPr marL="571500" indent="-571500" algn="just">
              <a:buFont typeface="Wingdings" panose="05000000000000000000" pitchFamily="2" charset="2"/>
              <a:buChar char="v"/>
            </a:pPr>
            <a:r>
              <a:rPr lang="es-MX" sz="3800" b="1" dirty="0"/>
              <a:t>Licenciatura</a:t>
            </a:r>
            <a:r>
              <a:rPr lang="es-MX" sz="3800" dirty="0"/>
              <a:t>: </a:t>
            </a:r>
            <a:r>
              <a:rPr lang="es-MX" sz="3800" dirty="0" smtClean="0"/>
              <a:t>Psicología</a:t>
            </a:r>
            <a:endParaRPr lang="es-MX" sz="3800" dirty="0"/>
          </a:p>
          <a:p>
            <a:pPr marL="571500" indent="-571500" algn="just">
              <a:buFont typeface="Wingdings" panose="05000000000000000000" pitchFamily="2" charset="2"/>
              <a:buChar char="v"/>
            </a:pPr>
            <a:r>
              <a:rPr lang="es-MX" sz="3800" b="1" dirty="0"/>
              <a:t>Facultad de Ciencias de la Conducta, UAEM</a:t>
            </a:r>
          </a:p>
          <a:p>
            <a:pPr marL="571500" indent="-571500" algn="just">
              <a:buFont typeface="Wingdings" panose="05000000000000000000" pitchFamily="2" charset="2"/>
              <a:buChar char="v"/>
            </a:pPr>
            <a:r>
              <a:rPr lang="es-MX" sz="3800" b="1" dirty="0"/>
              <a:t>Autor</a:t>
            </a:r>
            <a:r>
              <a:rPr lang="es-MX" sz="3800" dirty="0"/>
              <a:t>: Mtra. Elizabeth Estrada Laredo</a:t>
            </a:r>
            <a:endParaRPr lang="es-ES" sz="3800" dirty="0"/>
          </a:p>
          <a:p>
            <a:pPr>
              <a:buFont typeface="Wingdings" panose="05000000000000000000" pitchFamily="2" charset="2"/>
              <a:buChar char="v"/>
            </a:pPr>
            <a:endParaRPr lang="es-MX" dirty="0"/>
          </a:p>
        </p:txBody>
      </p:sp>
      <p:sp>
        <p:nvSpPr>
          <p:cNvPr id="2" name="1 Título"/>
          <p:cNvSpPr>
            <a:spLocks noGrp="1"/>
          </p:cNvSpPr>
          <p:nvPr>
            <p:ph type="title"/>
          </p:nvPr>
        </p:nvSpPr>
        <p:spPr/>
        <p:txBody>
          <a:bodyPr>
            <a:normAutofit/>
          </a:bodyPr>
          <a:lstStyle/>
          <a:p>
            <a:r>
              <a:rPr lang="es-MX" sz="4000" dirty="0" smtClean="0"/>
              <a:t>Datos de identificación</a:t>
            </a:r>
            <a:endParaRPr lang="es-MX" sz="4000" dirty="0"/>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2</a:t>
            </a:fld>
            <a:endParaRPr lang="en-US" altLang="es-MX"/>
          </a:p>
        </p:txBody>
      </p:sp>
    </p:spTree>
    <p:extLst>
      <p:ext uri="{BB962C8B-B14F-4D97-AF65-F5344CB8AC3E}">
        <p14:creationId xmlns:p14="http://schemas.microsoft.com/office/powerpoint/2010/main" val="23632232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7427168" cy="4525963"/>
          </a:xfrm>
        </p:spPr>
        <p:txBody>
          <a:bodyPr>
            <a:normAutofit/>
          </a:bodyPr>
          <a:lstStyle/>
          <a:p>
            <a:pPr algn="just"/>
            <a:r>
              <a:rPr lang="es-MX" sz="2400" dirty="0" smtClean="0"/>
              <a:t>Es </a:t>
            </a:r>
            <a:r>
              <a:rPr lang="es-MX" sz="2400" dirty="0"/>
              <a:t>fijar la atención en un objeto o situación; </a:t>
            </a:r>
            <a:r>
              <a:rPr lang="es-MX" sz="2400" dirty="0" smtClean="0"/>
              <a:t>apreciar </a:t>
            </a:r>
            <a:r>
              <a:rPr lang="es-MX" sz="2400" dirty="0"/>
              <a:t>alguna característica del objeto en cuestión utilizando nuestros sentidos vista, olfato, tacto y gusto. </a:t>
            </a:r>
            <a:endParaRPr lang="es-MX" sz="2400" dirty="0" smtClean="0"/>
          </a:p>
          <a:p>
            <a:pPr algn="just"/>
            <a:r>
              <a:rPr lang="es-MX" sz="2400" dirty="0" smtClean="0"/>
              <a:t>Al </a:t>
            </a:r>
            <a:r>
              <a:rPr lang="es-MX" sz="2400" dirty="0"/>
              <a:t>observar nos fijamos en las cualidades o propiedades del objeto, tal como textura, peso, sabor, material, tamaño, etc.</a:t>
            </a:r>
          </a:p>
          <a:p>
            <a:pPr algn="just"/>
            <a:r>
              <a:rPr lang="es-MX" sz="2400" dirty="0"/>
              <a:t>La observación debe ser lo más objetiva posible, debe evitar las suposiciones, las experiencias previas y las inferencias.</a:t>
            </a:r>
          </a:p>
          <a:p>
            <a:endParaRPr lang="es-MX" dirty="0"/>
          </a:p>
        </p:txBody>
      </p:sp>
      <p:sp>
        <p:nvSpPr>
          <p:cNvPr id="3" name="2 Título"/>
          <p:cNvSpPr>
            <a:spLocks noGrp="1"/>
          </p:cNvSpPr>
          <p:nvPr>
            <p:ph type="title"/>
          </p:nvPr>
        </p:nvSpPr>
        <p:spPr/>
        <p:txBody>
          <a:bodyPr/>
          <a:lstStyle/>
          <a:p>
            <a:r>
              <a:rPr lang="es-MX" dirty="0" smtClean="0"/>
              <a:t>Observación</a:t>
            </a:r>
            <a:endParaRPr lang="es-MX" dirty="0"/>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5013176"/>
            <a:ext cx="2016224" cy="1713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20</a:t>
            </a:fld>
            <a:endParaRPr lang="en-US" altLang="es-MX"/>
          </a:p>
        </p:txBody>
      </p:sp>
    </p:spTree>
    <p:extLst>
      <p:ext uri="{BB962C8B-B14F-4D97-AF65-F5344CB8AC3E}">
        <p14:creationId xmlns:p14="http://schemas.microsoft.com/office/powerpoint/2010/main" val="859991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buNone/>
            </a:pPr>
            <a:r>
              <a:rPr lang="es-MX" dirty="0"/>
              <a:t>Los pasos a seguir son:</a:t>
            </a:r>
          </a:p>
          <a:p>
            <a:pPr lvl="0"/>
            <a:r>
              <a:rPr lang="es-MX" dirty="0" smtClean="0"/>
              <a:t>Definir </a:t>
            </a:r>
            <a:r>
              <a:rPr lang="es-MX" dirty="0"/>
              <a:t>el propósito.</a:t>
            </a:r>
          </a:p>
          <a:p>
            <a:pPr lvl="0"/>
            <a:r>
              <a:rPr lang="es-MX" dirty="0"/>
              <a:t>Fijar la atención en las características relacionadas con el propósito.</a:t>
            </a:r>
          </a:p>
          <a:p>
            <a:pPr lvl="0"/>
            <a:r>
              <a:rPr lang="es-MX" dirty="0"/>
              <a:t>Listar las características</a:t>
            </a:r>
          </a:p>
          <a:p>
            <a:pPr lvl="0"/>
            <a:r>
              <a:rPr lang="es-MX" dirty="0"/>
              <a:t>Verificar</a:t>
            </a:r>
          </a:p>
          <a:p>
            <a:endParaRPr lang="es-MX" dirty="0"/>
          </a:p>
        </p:txBody>
      </p:sp>
      <p:sp>
        <p:nvSpPr>
          <p:cNvPr id="3" name="2 Título"/>
          <p:cNvSpPr>
            <a:spLocks noGrp="1"/>
          </p:cNvSpPr>
          <p:nvPr>
            <p:ph type="title"/>
          </p:nvPr>
        </p:nvSpPr>
        <p:spPr/>
        <p:txBody>
          <a:bodyPr/>
          <a:lstStyle/>
          <a:p>
            <a:r>
              <a:rPr lang="es-MX" dirty="0" smtClean="0"/>
              <a:t>Observación  </a:t>
            </a:r>
            <a:r>
              <a:rPr lang="es-MX" sz="2800" dirty="0" smtClean="0"/>
              <a:t>definición operacional</a:t>
            </a:r>
            <a:endParaRPr lang="es-MX" dirty="0"/>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21</a:t>
            </a:fld>
            <a:endParaRPr lang="en-US" altLang="es-MX"/>
          </a:p>
        </p:txBody>
      </p:sp>
    </p:spTree>
    <p:extLst>
      <p:ext uri="{BB962C8B-B14F-4D97-AF65-F5344CB8AC3E}">
        <p14:creationId xmlns:p14="http://schemas.microsoft.com/office/powerpoint/2010/main" val="22622459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8229600" cy="1143000"/>
          </a:xfrm>
        </p:spPr>
        <p:txBody>
          <a:bodyPr>
            <a:normAutofit fontScale="90000"/>
          </a:bodyPr>
          <a:lstStyle/>
          <a:p>
            <a:pPr algn="ctr"/>
            <a:r>
              <a:rPr lang="es-ES_tradnl" altLang="es-MX" sz="4400" dirty="0" smtClean="0">
                <a:effectLst>
                  <a:outerShdw blurRad="38100" dist="38100" dir="2700000" algn="tl">
                    <a:srgbClr val="C0C0C0"/>
                  </a:outerShdw>
                </a:effectLst>
              </a:rPr>
              <a:t>Comparación</a:t>
            </a:r>
            <a:r>
              <a:rPr lang="es-ES_tradnl" altLang="es-MX" sz="4400" dirty="0"/>
              <a:t/>
            </a:r>
            <a:br>
              <a:rPr lang="es-ES_tradnl" altLang="es-MX" sz="4400" dirty="0"/>
            </a:br>
            <a:endParaRPr lang="es-MX" dirty="0"/>
          </a:p>
        </p:txBody>
      </p:sp>
      <p:sp>
        <p:nvSpPr>
          <p:cNvPr id="3" name="2 Marcador de texto"/>
          <p:cNvSpPr>
            <a:spLocks noGrp="1"/>
          </p:cNvSpPr>
          <p:nvPr>
            <p:ph type="body" idx="1"/>
          </p:nvPr>
        </p:nvSpPr>
        <p:spPr>
          <a:xfrm>
            <a:off x="467544" y="3933056"/>
            <a:ext cx="4040188" cy="762000"/>
          </a:xfrm>
        </p:spPr>
        <p:txBody>
          <a:bodyPr/>
          <a:lstStyle/>
          <a:p>
            <a:pPr algn="ctr"/>
            <a:r>
              <a:rPr lang="es-MX" dirty="0" smtClean="0"/>
              <a:t>Conceptual</a:t>
            </a:r>
            <a:endParaRPr lang="es-MX" dirty="0"/>
          </a:p>
        </p:txBody>
      </p:sp>
      <p:sp>
        <p:nvSpPr>
          <p:cNvPr id="4" name="3 Marcador de texto"/>
          <p:cNvSpPr>
            <a:spLocks noGrp="1"/>
          </p:cNvSpPr>
          <p:nvPr>
            <p:ph type="body" sz="half" idx="3"/>
          </p:nvPr>
        </p:nvSpPr>
        <p:spPr>
          <a:xfrm>
            <a:off x="4788024" y="3861048"/>
            <a:ext cx="4041775" cy="762000"/>
          </a:xfrm>
        </p:spPr>
        <p:txBody>
          <a:bodyPr/>
          <a:lstStyle/>
          <a:p>
            <a:pPr algn="ctr"/>
            <a:r>
              <a:rPr lang="es-MX" dirty="0" smtClean="0"/>
              <a:t>Operacional</a:t>
            </a:r>
            <a:endParaRPr lang="es-MX" dirty="0"/>
          </a:p>
        </p:txBody>
      </p:sp>
      <p:sp>
        <p:nvSpPr>
          <p:cNvPr id="5" name="4 Marcador de contenido"/>
          <p:cNvSpPr>
            <a:spLocks noGrp="1"/>
          </p:cNvSpPr>
          <p:nvPr>
            <p:ph sz="quarter" idx="2"/>
          </p:nvPr>
        </p:nvSpPr>
        <p:spPr>
          <a:xfrm>
            <a:off x="467544" y="1988840"/>
            <a:ext cx="4040188" cy="3941763"/>
          </a:xfrm>
        </p:spPr>
        <p:txBody>
          <a:bodyPr/>
          <a:lstStyle/>
          <a:p>
            <a:r>
              <a:rPr lang="es-ES_tradnl" altLang="es-MX" dirty="0"/>
              <a:t>Proceso que permite identificar semejanzas y diferencias entre dos objetos o situaciones.</a:t>
            </a:r>
          </a:p>
          <a:p>
            <a:endParaRPr lang="es-MX" dirty="0"/>
          </a:p>
        </p:txBody>
      </p:sp>
      <p:sp>
        <p:nvSpPr>
          <p:cNvPr id="6" name="5 Marcador de contenido"/>
          <p:cNvSpPr>
            <a:spLocks noGrp="1"/>
          </p:cNvSpPr>
          <p:nvPr>
            <p:ph sz="quarter" idx="4"/>
          </p:nvPr>
        </p:nvSpPr>
        <p:spPr>
          <a:xfrm>
            <a:off x="4716016" y="1916832"/>
            <a:ext cx="4175447" cy="3941763"/>
          </a:xfrm>
        </p:spPr>
        <p:txBody>
          <a:bodyPr/>
          <a:lstStyle/>
          <a:p>
            <a:pPr>
              <a:lnSpc>
                <a:spcPct val="90000"/>
              </a:lnSpc>
            </a:pPr>
            <a:r>
              <a:rPr lang="es-ES_tradnl" altLang="es-MX" dirty="0"/>
              <a:t>Define el propósito.</a:t>
            </a:r>
          </a:p>
          <a:p>
            <a:pPr>
              <a:lnSpc>
                <a:spcPct val="90000"/>
              </a:lnSpc>
            </a:pPr>
            <a:r>
              <a:rPr lang="es-ES_tradnl" altLang="es-MX" dirty="0" smtClean="0"/>
              <a:t>Identifica </a:t>
            </a:r>
            <a:r>
              <a:rPr lang="es-ES_tradnl" altLang="es-MX" dirty="0"/>
              <a:t>criterios.</a:t>
            </a:r>
          </a:p>
          <a:p>
            <a:pPr>
              <a:lnSpc>
                <a:spcPct val="90000"/>
              </a:lnSpc>
            </a:pPr>
            <a:r>
              <a:rPr lang="es-ES_tradnl" altLang="es-MX" dirty="0" smtClean="0"/>
              <a:t>Identifica características </a:t>
            </a:r>
            <a:endParaRPr lang="es-ES_tradnl" altLang="es-MX" dirty="0"/>
          </a:p>
          <a:p>
            <a:pPr marL="109728" indent="0">
              <a:lnSpc>
                <a:spcPct val="90000"/>
              </a:lnSpc>
              <a:buNone/>
            </a:pPr>
            <a:r>
              <a:rPr lang="es-ES_tradnl" altLang="es-MX" dirty="0" smtClean="0"/>
              <a:t>  </a:t>
            </a:r>
            <a:r>
              <a:rPr lang="es-ES_tradnl" altLang="es-MX" dirty="0"/>
              <a:t>semejantes y diferentes</a:t>
            </a:r>
          </a:p>
          <a:p>
            <a:pPr>
              <a:lnSpc>
                <a:spcPct val="70000"/>
              </a:lnSpc>
            </a:pPr>
            <a:r>
              <a:rPr lang="es-ES_tradnl" altLang="es-MX" dirty="0" smtClean="0"/>
              <a:t>Verifica</a:t>
            </a:r>
            <a:r>
              <a:rPr lang="es-ES_tradnl" altLang="es-MX" dirty="0"/>
              <a:t>.</a:t>
            </a:r>
          </a:p>
          <a:p>
            <a:endParaRPr lang="es-MX" dirty="0"/>
          </a:p>
          <a:p>
            <a:endParaRPr lang="es-MX" dirty="0"/>
          </a:p>
        </p:txBody>
      </p:sp>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8940" y="4854791"/>
            <a:ext cx="3052210" cy="2031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Marcador de número de diapositiva"/>
          <p:cNvSpPr>
            <a:spLocks noGrp="1"/>
          </p:cNvSpPr>
          <p:nvPr>
            <p:ph type="sldNum" sz="quarter" idx="12"/>
          </p:nvPr>
        </p:nvSpPr>
        <p:spPr/>
        <p:txBody>
          <a:bodyPr/>
          <a:lstStyle/>
          <a:p>
            <a:fld id="{64BF141A-9FCC-45E7-AE26-29EFBCB3F05E}" type="slidenum">
              <a:rPr lang="en-US" altLang="es-MX" smtClean="0"/>
              <a:pPr/>
              <a:t>22</a:t>
            </a:fld>
            <a:endParaRPr lang="en-US" altLang="es-MX"/>
          </a:p>
        </p:txBody>
      </p:sp>
    </p:spTree>
    <p:extLst>
      <p:ext uri="{BB962C8B-B14F-4D97-AF65-F5344CB8AC3E}">
        <p14:creationId xmlns:p14="http://schemas.microsoft.com/office/powerpoint/2010/main" val="1166647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p:txBody>
          <a:bodyPr/>
          <a:lstStyle/>
          <a:p>
            <a:r>
              <a:rPr lang="es-MX" dirty="0"/>
              <a:t>Relacionar es centrar la atención en las referencias que se hacen de un hecho; establecer una conexión de correspondencia de una cosa con otra.</a:t>
            </a:r>
          </a:p>
          <a:p>
            <a:r>
              <a:rPr lang="es-MX" dirty="0"/>
              <a:t>El proceso de relación consiste en establecer nexos entre dos características de un objeto o situación referidas a una misma variable</a:t>
            </a:r>
          </a:p>
        </p:txBody>
      </p:sp>
      <p:sp>
        <p:nvSpPr>
          <p:cNvPr id="7" name="6 Título"/>
          <p:cNvSpPr>
            <a:spLocks noGrp="1"/>
          </p:cNvSpPr>
          <p:nvPr>
            <p:ph type="title"/>
          </p:nvPr>
        </p:nvSpPr>
        <p:spPr/>
        <p:txBody>
          <a:bodyPr/>
          <a:lstStyle/>
          <a:p>
            <a:r>
              <a:rPr lang="es-MX" dirty="0" smtClean="0"/>
              <a:t>Relación</a:t>
            </a:r>
            <a:endParaRPr lang="es-MX" dirty="0"/>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4725144"/>
            <a:ext cx="3024336" cy="1791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Marcador de número de diapositiva"/>
          <p:cNvSpPr>
            <a:spLocks noGrp="1"/>
          </p:cNvSpPr>
          <p:nvPr>
            <p:ph type="sldNum" sz="quarter" idx="12"/>
          </p:nvPr>
        </p:nvSpPr>
        <p:spPr/>
        <p:txBody>
          <a:bodyPr/>
          <a:lstStyle/>
          <a:p>
            <a:fld id="{CF9832C5-1A1A-47F0-9C55-15F4FCA05CCB}" type="slidenum">
              <a:rPr lang="en-US" altLang="es-MX" smtClean="0"/>
              <a:pPr/>
              <a:t>23</a:t>
            </a:fld>
            <a:endParaRPr lang="en-US" altLang="es-MX"/>
          </a:p>
        </p:txBody>
      </p:sp>
    </p:spTree>
    <p:extLst>
      <p:ext uri="{BB962C8B-B14F-4D97-AF65-F5344CB8AC3E}">
        <p14:creationId xmlns:p14="http://schemas.microsoft.com/office/powerpoint/2010/main" val="17625898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Clasificar </a:t>
            </a:r>
            <a:r>
              <a:rPr lang="es-MX" dirty="0"/>
              <a:t>consiste en agrupar las cosas de acuerdo con alguna de sus propiedades, ya sea por su color,  por su tamaño, por sus costumbres, por su enfoque teórico, por el periodo que abarca,  etc. </a:t>
            </a:r>
          </a:p>
        </p:txBody>
      </p:sp>
      <p:sp>
        <p:nvSpPr>
          <p:cNvPr id="3" name="2 Título"/>
          <p:cNvSpPr>
            <a:spLocks noGrp="1"/>
          </p:cNvSpPr>
          <p:nvPr>
            <p:ph type="title"/>
          </p:nvPr>
        </p:nvSpPr>
        <p:spPr/>
        <p:txBody>
          <a:bodyPr>
            <a:normAutofit fontScale="90000"/>
          </a:bodyPr>
          <a:lstStyle/>
          <a:p>
            <a:pPr lvl="0"/>
            <a:r>
              <a:rPr lang="es-MX" dirty="0"/>
              <a:t>Clasificación simple</a:t>
            </a:r>
            <a:br>
              <a:rPr lang="es-MX" dirty="0"/>
            </a:br>
            <a:endParaRPr lang="es-MX" dirty="0"/>
          </a:p>
        </p:txBody>
      </p:sp>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9433" y="3705770"/>
            <a:ext cx="3330879" cy="2315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24</a:t>
            </a:fld>
            <a:endParaRPr lang="en-US" altLang="es-MX"/>
          </a:p>
        </p:txBody>
      </p:sp>
    </p:spTree>
    <p:extLst>
      <p:ext uri="{BB962C8B-B14F-4D97-AF65-F5344CB8AC3E}">
        <p14:creationId xmlns:p14="http://schemas.microsoft.com/office/powerpoint/2010/main" val="14638881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pPr marL="624078" lvl="0" indent="-514350">
              <a:buFont typeface="+mj-lt"/>
              <a:buAutoNum type="arabicPeriod"/>
            </a:pPr>
            <a:r>
              <a:rPr lang="es-MX" dirty="0" smtClean="0"/>
              <a:t>Definir </a:t>
            </a:r>
            <a:r>
              <a:rPr lang="es-MX" dirty="0"/>
              <a:t>el propósito. </a:t>
            </a:r>
          </a:p>
          <a:p>
            <a:pPr marL="624078" lvl="0" indent="-514350">
              <a:buFont typeface="+mj-lt"/>
              <a:buAutoNum type="arabicPeriod"/>
            </a:pPr>
            <a:r>
              <a:rPr lang="es-MX" dirty="0"/>
              <a:t>Establecer  criterios.</a:t>
            </a:r>
          </a:p>
          <a:p>
            <a:pPr marL="624078" lvl="0" indent="-514350">
              <a:buFont typeface="+mj-lt"/>
              <a:buAutoNum type="arabicPeriod"/>
            </a:pPr>
            <a:r>
              <a:rPr lang="es-MX" dirty="0"/>
              <a:t>Identificar características</a:t>
            </a:r>
          </a:p>
          <a:p>
            <a:pPr marL="624078" lvl="0" indent="-514350">
              <a:buFont typeface="+mj-lt"/>
              <a:buAutoNum type="arabicPeriod"/>
            </a:pPr>
            <a:r>
              <a:rPr lang="es-MX" dirty="0"/>
              <a:t>Identificar  semejanzas y diferencias. </a:t>
            </a:r>
          </a:p>
          <a:p>
            <a:pPr marL="624078" lvl="0" indent="-514350">
              <a:buFont typeface="+mj-lt"/>
              <a:buAutoNum type="arabicPeriod"/>
            </a:pPr>
            <a:r>
              <a:rPr lang="es-MX" dirty="0"/>
              <a:t>Establecer relaciones entre las características semejantes y las diferentes. </a:t>
            </a:r>
          </a:p>
          <a:p>
            <a:pPr marL="624078" lvl="0" indent="-514350">
              <a:buFont typeface="+mj-lt"/>
              <a:buAutoNum type="arabicPeriod"/>
            </a:pPr>
            <a:r>
              <a:rPr lang="es-MX" dirty="0"/>
              <a:t>Definir el o los criterios de clasificación. </a:t>
            </a:r>
          </a:p>
          <a:p>
            <a:pPr marL="624078" lvl="0" indent="-514350">
              <a:buFont typeface="+mj-lt"/>
              <a:buAutoNum type="arabicPeriod"/>
            </a:pPr>
            <a:r>
              <a:rPr lang="es-MX" dirty="0"/>
              <a:t>Identificar los objetos que comparten las mismas características con respecto a los criterios elegidos y asignar cada objeto a la clase correspondiente.</a:t>
            </a:r>
          </a:p>
          <a:p>
            <a:pPr marL="624078" lvl="0" indent="-514350">
              <a:buFont typeface="+mj-lt"/>
              <a:buAutoNum type="arabicPeriod"/>
            </a:pPr>
            <a:r>
              <a:rPr lang="es-MX" dirty="0"/>
              <a:t>Anotar o describir  los conjuntos que forman las clases</a:t>
            </a:r>
          </a:p>
          <a:p>
            <a:endParaRPr lang="es-MX" dirty="0"/>
          </a:p>
        </p:txBody>
      </p:sp>
      <p:sp>
        <p:nvSpPr>
          <p:cNvPr id="3" name="2 Título"/>
          <p:cNvSpPr>
            <a:spLocks noGrp="1"/>
          </p:cNvSpPr>
          <p:nvPr>
            <p:ph type="title"/>
          </p:nvPr>
        </p:nvSpPr>
        <p:spPr/>
        <p:txBody>
          <a:bodyPr/>
          <a:lstStyle/>
          <a:p>
            <a:r>
              <a:rPr lang="es-MX" dirty="0" smtClean="0"/>
              <a:t>Clasificación </a:t>
            </a:r>
            <a:r>
              <a:rPr lang="es-MX" sz="2400" dirty="0" smtClean="0"/>
              <a:t>procedimiento</a:t>
            </a:r>
            <a:endParaRPr lang="es-MX" dirty="0"/>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25</a:t>
            </a:fld>
            <a:endParaRPr lang="en-US" altLang="es-MX"/>
          </a:p>
        </p:txBody>
      </p:sp>
    </p:spTree>
    <p:extLst>
      <p:ext uri="{BB962C8B-B14F-4D97-AF65-F5344CB8AC3E}">
        <p14:creationId xmlns:p14="http://schemas.microsoft.com/office/powerpoint/2010/main" val="13408761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914400" y="404664"/>
            <a:ext cx="8229600" cy="1143000"/>
          </a:xfrm>
        </p:spPr>
        <p:txBody>
          <a:bodyPr>
            <a:normAutofit fontScale="90000"/>
          </a:bodyPr>
          <a:lstStyle/>
          <a:p>
            <a:pPr lvl="0"/>
            <a:r>
              <a:rPr lang="es-MX" dirty="0"/>
              <a:t>Ordenamiento</a:t>
            </a:r>
            <a:br>
              <a:rPr lang="es-MX" dirty="0"/>
            </a:br>
            <a:endParaRPr lang="es-MX" dirty="0"/>
          </a:p>
        </p:txBody>
      </p:sp>
      <p:sp>
        <p:nvSpPr>
          <p:cNvPr id="5" name="4 Marcador de texto"/>
          <p:cNvSpPr>
            <a:spLocks noGrp="1"/>
          </p:cNvSpPr>
          <p:nvPr>
            <p:ph type="body" idx="1"/>
          </p:nvPr>
        </p:nvSpPr>
        <p:spPr/>
        <p:txBody>
          <a:bodyPr/>
          <a:lstStyle/>
          <a:p>
            <a:r>
              <a:rPr lang="es-MX" dirty="0" smtClean="0"/>
              <a:t>Definición</a:t>
            </a:r>
            <a:endParaRPr lang="es-MX" dirty="0"/>
          </a:p>
        </p:txBody>
      </p:sp>
      <p:sp>
        <p:nvSpPr>
          <p:cNvPr id="7" name="6 Marcador de texto"/>
          <p:cNvSpPr>
            <a:spLocks noGrp="1"/>
          </p:cNvSpPr>
          <p:nvPr>
            <p:ph type="body" sz="half" idx="3"/>
          </p:nvPr>
        </p:nvSpPr>
        <p:spPr/>
        <p:txBody>
          <a:bodyPr/>
          <a:lstStyle/>
          <a:p>
            <a:r>
              <a:rPr lang="es-MX" dirty="0" smtClean="0"/>
              <a:t>Procedimiento</a:t>
            </a:r>
            <a:endParaRPr lang="es-MX" dirty="0"/>
          </a:p>
        </p:txBody>
      </p:sp>
      <p:sp>
        <p:nvSpPr>
          <p:cNvPr id="6" name="5 Marcador de contenido"/>
          <p:cNvSpPr>
            <a:spLocks noGrp="1"/>
          </p:cNvSpPr>
          <p:nvPr>
            <p:ph sz="quarter" idx="2"/>
          </p:nvPr>
        </p:nvSpPr>
        <p:spPr/>
        <p:txBody>
          <a:bodyPr>
            <a:normAutofit fontScale="92500" lnSpcReduction="10000"/>
          </a:bodyPr>
          <a:lstStyle/>
          <a:p>
            <a:r>
              <a:rPr lang="es-MX" dirty="0" smtClean="0"/>
              <a:t>Consiste </a:t>
            </a:r>
            <a:r>
              <a:rPr lang="es-MX" dirty="0"/>
              <a:t>en la aplicación e identificación de la secuencia o sucesión de estados, características relacionadas con un objeto, o situación.</a:t>
            </a:r>
          </a:p>
          <a:p>
            <a:r>
              <a:rPr lang="es-MX" dirty="0"/>
              <a:t>El ordenamiento puede darse como una secuencia progresiva tomando en cuenta un criterio previamente establecido.</a:t>
            </a:r>
          </a:p>
          <a:p>
            <a:endParaRPr lang="es-MX" dirty="0"/>
          </a:p>
        </p:txBody>
      </p:sp>
      <p:sp>
        <p:nvSpPr>
          <p:cNvPr id="8" name="7 Marcador de contenido"/>
          <p:cNvSpPr>
            <a:spLocks noGrp="1"/>
          </p:cNvSpPr>
          <p:nvPr>
            <p:ph sz="quarter" idx="4"/>
          </p:nvPr>
        </p:nvSpPr>
        <p:spPr/>
        <p:txBody>
          <a:bodyPr>
            <a:normAutofit/>
          </a:bodyPr>
          <a:lstStyle/>
          <a:p>
            <a:pPr marL="566928" lvl="0" indent="-457200">
              <a:buFont typeface="+mj-lt"/>
              <a:buAutoNum type="arabicPeriod"/>
            </a:pPr>
            <a:r>
              <a:rPr lang="es-MX" dirty="0" smtClean="0"/>
              <a:t>Definir </a:t>
            </a:r>
            <a:r>
              <a:rPr lang="es-MX" dirty="0"/>
              <a:t>el objetivo</a:t>
            </a:r>
          </a:p>
          <a:p>
            <a:pPr marL="566928" lvl="0" indent="-457200">
              <a:buFont typeface="+mj-lt"/>
              <a:buAutoNum type="arabicPeriod"/>
            </a:pPr>
            <a:r>
              <a:rPr lang="es-MX" dirty="0"/>
              <a:t>Identificar las características</a:t>
            </a:r>
          </a:p>
          <a:p>
            <a:pPr marL="566928" lvl="0" indent="-457200">
              <a:buFont typeface="+mj-lt"/>
              <a:buAutoNum type="arabicPeriod"/>
            </a:pPr>
            <a:r>
              <a:rPr lang="es-MX" dirty="0"/>
              <a:t>Definir el criterio de ordenamiento</a:t>
            </a:r>
          </a:p>
          <a:p>
            <a:pPr marL="566928" lvl="0" indent="-457200">
              <a:buFont typeface="+mj-lt"/>
              <a:buAutoNum type="arabicPeriod"/>
            </a:pPr>
            <a:r>
              <a:rPr lang="es-MX" dirty="0"/>
              <a:t>Establecer secuencias en los elementos del conjunto</a:t>
            </a:r>
          </a:p>
          <a:p>
            <a:pPr marL="566928" lvl="0" indent="-457200">
              <a:buFont typeface="+mj-lt"/>
              <a:buAutoNum type="arabicPeriod"/>
            </a:pPr>
            <a:r>
              <a:rPr lang="es-MX" dirty="0"/>
              <a:t>Verificar</a:t>
            </a:r>
          </a:p>
          <a:p>
            <a:endParaRPr lang="es-MX" dirty="0"/>
          </a:p>
        </p:txBody>
      </p:sp>
      <p:sp>
        <p:nvSpPr>
          <p:cNvPr id="10" name="9 Marcador de número de diapositiva"/>
          <p:cNvSpPr>
            <a:spLocks noGrp="1"/>
          </p:cNvSpPr>
          <p:nvPr>
            <p:ph type="sldNum" sz="quarter" idx="12"/>
          </p:nvPr>
        </p:nvSpPr>
        <p:spPr/>
        <p:txBody>
          <a:bodyPr/>
          <a:lstStyle/>
          <a:p>
            <a:fld id="{64BF141A-9FCC-45E7-AE26-29EFBCB3F05E}" type="slidenum">
              <a:rPr lang="en-US" altLang="es-MX" smtClean="0"/>
              <a:pPr/>
              <a:t>26</a:t>
            </a:fld>
            <a:endParaRPr lang="en-US" altLang="es-MX"/>
          </a:p>
        </p:txBody>
      </p:sp>
    </p:spTree>
    <p:extLst>
      <p:ext uri="{BB962C8B-B14F-4D97-AF65-F5344CB8AC3E}">
        <p14:creationId xmlns:p14="http://schemas.microsoft.com/office/powerpoint/2010/main" val="28562357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p:txBody>
          <a:bodyPr/>
          <a:lstStyle/>
          <a:p>
            <a:r>
              <a:rPr lang="es-MX" dirty="0"/>
              <a:t>Sigue los principios de la clasificación simple, se adiciona el ordenamiento, dando como resultado el establecer categorías. Requiere del establecimiento de relaciones entre categorías y subcategorías dentro de una jerarquía de clases y subclases.</a:t>
            </a:r>
          </a:p>
        </p:txBody>
      </p:sp>
      <p:sp>
        <p:nvSpPr>
          <p:cNvPr id="7" name="6 Título"/>
          <p:cNvSpPr>
            <a:spLocks noGrp="1"/>
          </p:cNvSpPr>
          <p:nvPr>
            <p:ph type="title"/>
          </p:nvPr>
        </p:nvSpPr>
        <p:spPr/>
        <p:txBody>
          <a:bodyPr/>
          <a:lstStyle/>
          <a:p>
            <a:r>
              <a:rPr lang="es-MX" dirty="0" smtClean="0"/>
              <a:t>Clasificación Jerárquica</a:t>
            </a:r>
            <a:endParaRPr lang="es-MX" dirty="0"/>
          </a:p>
        </p:txBody>
      </p:sp>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933056"/>
            <a:ext cx="2919214" cy="2432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Marcador de número de diapositiva"/>
          <p:cNvSpPr>
            <a:spLocks noGrp="1"/>
          </p:cNvSpPr>
          <p:nvPr>
            <p:ph type="sldNum" sz="quarter" idx="12"/>
          </p:nvPr>
        </p:nvSpPr>
        <p:spPr/>
        <p:txBody>
          <a:bodyPr/>
          <a:lstStyle/>
          <a:p>
            <a:fld id="{CF9832C5-1A1A-47F0-9C55-15F4FCA05CCB}" type="slidenum">
              <a:rPr lang="en-US" altLang="es-MX" smtClean="0"/>
              <a:pPr/>
              <a:t>27</a:t>
            </a:fld>
            <a:endParaRPr lang="en-US" altLang="es-MX"/>
          </a:p>
        </p:txBody>
      </p:sp>
    </p:spTree>
    <p:extLst>
      <p:ext uri="{BB962C8B-B14F-4D97-AF65-F5344CB8AC3E}">
        <p14:creationId xmlns:p14="http://schemas.microsoft.com/office/powerpoint/2010/main" val="25296982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idx="1"/>
          </p:nvPr>
        </p:nvSpPr>
        <p:spPr>
          <a:xfrm>
            <a:off x="683568" y="404664"/>
            <a:ext cx="4040188" cy="762000"/>
          </a:xfrm>
        </p:spPr>
        <p:txBody>
          <a:bodyPr/>
          <a:lstStyle/>
          <a:p>
            <a:r>
              <a:rPr lang="es-MX" dirty="0" smtClean="0"/>
              <a:t>Análisis</a:t>
            </a:r>
            <a:endParaRPr lang="es-MX" dirty="0"/>
          </a:p>
        </p:txBody>
      </p:sp>
      <p:sp>
        <p:nvSpPr>
          <p:cNvPr id="7" name="6 Marcador de texto"/>
          <p:cNvSpPr>
            <a:spLocks noGrp="1"/>
          </p:cNvSpPr>
          <p:nvPr>
            <p:ph type="body" sz="half" idx="3"/>
          </p:nvPr>
        </p:nvSpPr>
        <p:spPr/>
        <p:txBody>
          <a:bodyPr/>
          <a:lstStyle/>
          <a:p>
            <a:r>
              <a:rPr lang="es-MX" dirty="0" smtClean="0"/>
              <a:t>Síntesis</a:t>
            </a:r>
            <a:endParaRPr lang="es-MX" dirty="0"/>
          </a:p>
        </p:txBody>
      </p:sp>
      <p:sp>
        <p:nvSpPr>
          <p:cNvPr id="6" name="5 Marcador de contenido"/>
          <p:cNvSpPr>
            <a:spLocks noGrp="1"/>
          </p:cNvSpPr>
          <p:nvPr>
            <p:ph sz="quarter" idx="2"/>
          </p:nvPr>
        </p:nvSpPr>
        <p:spPr>
          <a:xfrm>
            <a:off x="467544" y="1564565"/>
            <a:ext cx="4040188" cy="4693361"/>
          </a:xfrm>
        </p:spPr>
        <p:txBody>
          <a:bodyPr>
            <a:normAutofit fontScale="77500" lnSpcReduction="20000"/>
          </a:bodyPr>
          <a:lstStyle/>
          <a:p>
            <a:r>
              <a:rPr lang="es-MX" dirty="0" smtClean="0"/>
              <a:t>Analizar </a:t>
            </a:r>
            <a:r>
              <a:rPr lang="es-MX" dirty="0"/>
              <a:t>es distinguir y separar las partes de un todo hasta llegar a sus principios o </a:t>
            </a:r>
            <a:r>
              <a:rPr lang="es-MX" dirty="0" smtClean="0"/>
              <a:t>elementos.</a:t>
            </a:r>
          </a:p>
          <a:p>
            <a:endParaRPr lang="es-MX" dirty="0" smtClean="0"/>
          </a:p>
          <a:p>
            <a:pPr marL="109728" indent="0">
              <a:buNone/>
            </a:pPr>
            <a:r>
              <a:rPr lang="es-MX" dirty="0" smtClean="0"/>
              <a:t>Dependiendo </a:t>
            </a:r>
            <a:r>
              <a:rPr lang="es-MX" dirty="0"/>
              <a:t>del análisis que se quiera realizar tenemos:</a:t>
            </a:r>
          </a:p>
          <a:p>
            <a:pPr lvl="0"/>
            <a:r>
              <a:rPr lang="es-MX" dirty="0"/>
              <a:t>Análisis de funciones: se identifican todas las posibles funciones de un objeto, situación o hecho.</a:t>
            </a:r>
          </a:p>
          <a:p>
            <a:pPr lvl="0"/>
            <a:r>
              <a:rPr lang="es-MX" dirty="0"/>
              <a:t>Análisis de relaciones: se buscan nexos entre los objetos o situaciones.</a:t>
            </a:r>
          </a:p>
          <a:p>
            <a:pPr lvl="0"/>
            <a:r>
              <a:rPr lang="es-MX" dirty="0"/>
              <a:t>Análisis de operaciones: se describen los pasos o etapas de un procedimiento</a:t>
            </a:r>
            <a:r>
              <a:rPr lang="es-MX" dirty="0" smtClean="0"/>
              <a:t>.</a:t>
            </a:r>
            <a:endParaRPr lang="es-MX" dirty="0"/>
          </a:p>
        </p:txBody>
      </p:sp>
      <p:sp>
        <p:nvSpPr>
          <p:cNvPr id="8" name="7 Marcador de contenido"/>
          <p:cNvSpPr>
            <a:spLocks noGrp="1"/>
          </p:cNvSpPr>
          <p:nvPr>
            <p:ph sz="quarter" idx="4"/>
          </p:nvPr>
        </p:nvSpPr>
        <p:spPr>
          <a:xfrm>
            <a:off x="4644008" y="1448794"/>
            <a:ext cx="4041775" cy="3941763"/>
          </a:xfrm>
        </p:spPr>
        <p:txBody>
          <a:bodyPr>
            <a:normAutofit lnSpcReduction="10000"/>
          </a:bodyPr>
          <a:lstStyle/>
          <a:p>
            <a:r>
              <a:rPr lang="es-MX" dirty="0" smtClean="0"/>
              <a:t>Permite </a:t>
            </a:r>
            <a:r>
              <a:rPr lang="es-MX" dirty="0"/>
              <a:t>la integración de las partes, propiedades y relaciones de un conjunto delimitado para formar parte de un todo significativo.</a:t>
            </a:r>
          </a:p>
          <a:p>
            <a:r>
              <a:rPr lang="es-MX" dirty="0"/>
              <a:t>Su aplicación depende del propósito que se tenga, por ejemplo </a:t>
            </a:r>
            <a:r>
              <a:rPr lang="es-MX" dirty="0" smtClean="0"/>
              <a:t>generar conclusiones.</a:t>
            </a:r>
            <a:endParaRPr lang="es-MX" dirty="0"/>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9073" y="404664"/>
            <a:ext cx="887509" cy="898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91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90619" y="5373216"/>
            <a:ext cx="884710" cy="884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Marcador de número de diapositiva"/>
          <p:cNvSpPr>
            <a:spLocks noGrp="1"/>
          </p:cNvSpPr>
          <p:nvPr>
            <p:ph type="sldNum" sz="quarter" idx="12"/>
          </p:nvPr>
        </p:nvSpPr>
        <p:spPr/>
        <p:txBody>
          <a:bodyPr/>
          <a:lstStyle/>
          <a:p>
            <a:fld id="{64BF141A-9FCC-45E7-AE26-29EFBCB3F05E}" type="slidenum">
              <a:rPr lang="en-US" altLang="es-MX" smtClean="0"/>
              <a:pPr/>
              <a:t>28</a:t>
            </a:fld>
            <a:endParaRPr lang="en-US" altLang="es-MX"/>
          </a:p>
        </p:txBody>
      </p:sp>
    </p:spTree>
    <p:extLst>
      <p:ext uri="{BB962C8B-B14F-4D97-AF65-F5344CB8AC3E}">
        <p14:creationId xmlns:p14="http://schemas.microsoft.com/office/powerpoint/2010/main" val="36900139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p:txBody>
          <a:bodyPr/>
          <a:lstStyle/>
          <a:p>
            <a:r>
              <a:rPr lang="es-MX" dirty="0"/>
              <a:t>Es un proceso mediante el cual se emite un juicio de valor acerca de un hecho, objeto o situación.</a:t>
            </a:r>
          </a:p>
        </p:txBody>
      </p:sp>
      <p:sp>
        <p:nvSpPr>
          <p:cNvPr id="7" name="6 Título"/>
          <p:cNvSpPr>
            <a:spLocks noGrp="1"/>
          </p:cNvSpPr>
          <p:nvPr>
            <p:ph type="title"/>
          </p:nvPr>
        </p:nvSpPr>
        <p:spPr/>
        <p:txBody>
          <a:bodyPr/>
          <a:lstStyle/>
          <a:p>
            <a:r>
              <a:rPr lang="es-MX" dirty="0" smtClean="0"/>
              <a:t>Evaluación</a:t>
            </a:r>
            <a:endParaRPr lang="es-MX" dirty="0"/>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3212976"/>
            <a:ext cx="3295993" cy="21655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Marcador de número de diapositiva"/>
          <p:cNvSpPr>
            <a:spLocks noGrp="1"/>
          </p:cNvSpPr>
          <p:nvPr>
            <p:ph type="sldNum" sz="quarter" idx="12"/>
          </p:nvPr>
        </p:nvSpPr>
        <p:spPr/>
        <p:txBody>
          <a:bodyPr/>
          <a:lstStyle/>
          <a:p>
            <a:fld id="{CF9832C5-1A1A-47F0-9C55-15F4FCA05CCB}" type="slidenum">
              <a:rPr lang="en-US" altLang="es-MX" smtClean="0"/>
              <a:pPr/>
              <a:t>29</a:t>
            </a:fld>
            <a:endParaRPr lang="en-US" altLang="es-MX"/>
          </a:p>
        </p:txBody>
      </p:sp>
    </p:spTree>
    <p:extLst>
      <p:ext uri="{BB962C8B-B14F-4D97-AF65-F5344CB8AC3E}">
        <p14:creationId xmlns:p14="http://schemas.microsoft.com/office/powerpoint/2010/main" val="3213631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7500" lnSpcReduction="20000"/>
          </a:bodyPr>
          <a:lstStyle/>
          <a:p>
            <a:pPr marL="0" indent="0" algn="just">
              <a:buNone/>
            </a:pPr>
            <a:r>
              <a:rPr lang="es-ES" sz="2800" dirty="0"/>
              <a:t>La finalidad de este material es brindarle tanto al profesor como al alumno el apoyo necesario para el desarrollo de la U.A </a:t>
            </a:r>
            <a:r>
              <a:rPr lang="es-ES" sz="2800" dirty="0" smtClean="0"/>
              <a:t>Procesos Cognoscitivos </a:t>
            </a:r>
            <a:r>
              <a:rPr lang="es-ES" sz="2800" dirty="0"/>
              <a:t>en la Unidad </a:t>
            </a:r>
            <a:r>
              <a:rPr lang="es-ES" sz="2800" dirty="0" smtClean="0"/>
              <a:t>III HABILIDADES DEL PENSAMIENTO, tema 3.1 que </a:t>
            </a:r>
            <a:r>
              <a:rPr lang="es-ES" sz="2800" dirty="0"/>
              <a:t>tiene como finalidad </a:t>
            </a:r>
            <a:r>
              <a:rPr lang="es-ES" sz="2800" dirty="0" smtClean="0"/>
              <a:t>comprender que es un proceso cognitivo, cómo se clasifican y cómo se desarrollan habilidades de pensamiento para un mejor aprendizaje.</a:t>
            </a:r>
            <a:endParaRPr lang="es-ES" sz="2800" dirty="0"/>
          </a:p>
          <a:p>
            <a:pPr marL="0" indent="0" algn="just">
              <a:buNone/>
            </a:pPr>
            <a:endParaRPr lang="es-ES" sz="2800" dirty="0"/>
          </a:p>
          <a:p>
            <a:pPr marL="0" indent="0" algn="just">
              <a:buNone/>
            </a:pPr>
            <a:r>
              <a:rPr lang="es-ES" sz="2800" dirty="0"/>
              <a:t> Las diapositivas se van presentando conforme </a:t>
            </a:r>
            <a:r>
              <a:rPr lang="es-ES" sz="2800" dirty="0" smtClean="0"/>
              <a:t>sea el avance </a:t>
            </a:r>
            <a:r>
              <a:rPr lang="es-ES" sz="2800" dirty="0"/>
              <a:t>en el desarrollo de los </a:t>
            </a:r>
            <a:r>
              <a:rPr lang="es-ES" sz="2800" dirty="0" smtClean="0"/>
              <a:t>temas que conforman la unidad.</a:t>
            </a:r>
            <a:endParaRPr lang="es-ES" sz="2800" dirty="0"/>
          </a:p>
          <a:p>
            <a:pPr marL="0" indent="0" algn="just">
              <a:buNone/>
            </a:pPr>
            <a:endParaRPr lang="es-ES" sz="2800" dirty="0"/>
          </a:p>
          <a:p>
            <a:pPr marL="0" indent="0" algn="just">
              <a:buNone/>
            </a:pPr>
            <a:r>
              <a:rPr lang="es-ES" sz="2800" dirty="0"/>
              <a:t>A continuación se presenta una breve explicación de cada diapositiva.</a:t>
            </a:r>
          </a:p>
          <a:p>
            <a:endParaRPr lang="es-MX" dirty="0"/>
          </a:p>
        </p:txBody>
      </p:sp>
      <p:sp>
        <p:nvSpPr>
          <p:cNvPr id="3" name="2 Título"/>
          <p:cNvSpPr>
            <a:spLocks noGrp="1"/>
          </p:cNvSpPr>
          <p:nvPr>
            <p:ph type="title"/>
          </p:nvPr>
        </p:nvSpPr>
        <p:spPr/>
        <p:txBody>
          <a:bodyPr/>
          <a:lstStyle/>
          <a:p>
            <a:r>
              <a:rPr lang="es-MX" dirty="0" smtClean="0"/>
              <a:t>Guion Explicativo</a:t>
            </a:r>
            <a:endParaRPr lang="es-MX" dirty="0"/>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3</a:t>
            </a:fld>
            <a:endParaRPr lang="en-US" altLang="es-MX"/>
          </a:p>
        </p:txBody>
      </p:sp>
    </p:spTree>
    <p:extLst>
      <p:ext uri="{BB962C8B-B14F-4D97-AF65-F5344CB8AC3E}">
        <p14:creationId xmlns:p14="http://schemas.microsoft.com/office/powerpoint/2010/main" val="33268727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467544" y="1700809"/>
            <a:ext cx="8229600" cy="4320480"/>
          </a:xfrm>
        </p:spPr>
        <p:txBody>
          <a:bodyPr/>
          <a:lstStyle/>
          <a:p>
            <a:r>
              <a:rPr lang="es-MX" sz="2400" dirty="0">
                <a:solidFill>
                  <a:srgbClr val="00B050"/>
                </a:solidFill>
              </a:rPr>
              <a:t>Los procesos de observación, comparación relaciones, clasificación simple, ordenamiento intervienen en la Construcción del conocimiento.</a:t>
            </a:r>
          </a:p>
          <a:p>
            <a:endParaRPr lang="es-MX" sz="2400" dirty="0">
              <a:solidFill>
                <a:srgbClr val="00B050"/>
              </a:solidFill>
            </a:endParaRPr>
          </a:p>
          <a:p>
            <a:r>
              <a:rPr lang="es-MX" sz="2400" dirty="0" smtClean="0">
                <a:solidFill>
                  <a:srgbClr val="00B0F0"/>
                </a:solidFill>
              </a:rPr>
              <a:t>El </a:t>
            </a:r>
            <a:r>
              <a:rPr lang="es-MX" sz="2400" dirty="0">
                <a:solidFill>
                  <a:srgbClr val="00B0F0"/>
                </a:solidFill>
              </a:rPr>
              <a:t>proceso de clasificación jerárquica para la Organización del </a:t>
            </a:r>
            <a:r>
              <a:rPr lang="es-MX" sz="2400" dirty="0" smtClean="0">
                <a:solidFill>
                  <a:srgbClr val="00B0F0"/>
                </a:solidFill>
              </a:rPr>
              <a:t>conocimiento.</a:t>
            </a:r>
          </a:p>
          <a:p>
            <a:endParaRPr lang="es-MX" sz="2400" dirty="0">
              <a:solidFill>
                <a:srgbClr val="00B0F0"/>
              </a:solidFill>
            </a:endParaRPr>
          </a:p>
          <a:p>
            <a:r>
              <a:rPr lang="es-MX" sz="2400" dirty="0" smtClean="0">
                <a:solidFill>
                  <a:srgbClr val="FF0000"/>
                </a:solidFill>
              </a:rPr>
              <a:t>Los </a:t>
            </a:r>
            <a:r>
              <a:rPr lang="es-MX" sz="2400" dirty="0">
                <a:solidFill>
                  <a:srgbClr val="FF0000"/>
                </a:solidFill>
              </a:rPr>
              <a:t>procesos de análisis, síntesis y evaluación y para el logro de la Integración y juicio crítico</a:t>
            </a:r>
            <a:endParaRPr lang="es-MX" dirty="0">
              <a:solidFill>
                <a:srgbClr val="FF0000"/>
              </a:solidFill>
            </a:endParaRPr>
          </a:p>
        </p:txBody>
      </p:sp>
      <p:sp>
        <p:nvSpPr>
          <p:cNvPr id="10" name="9 Título"/>
          <p:cNvSpPr>
            <a:spLocks noGrp="1"/>
          </p:cNvSpPr>
          <p:nvPr>
            <p:ph type="title"/>
          </p:nvPr>
        </p:nvSpPr>
        <p:spPr/>
        <p:txBody>
          <a:bodyPr>
            <a:normAutofit/>
          </a:bodyPr>
          <a:lstStyle/>
          <a:p>
            <a:r>
              <a:rPr lang="es-MX" sz="2700" dirty="0"/>
              <a:t>Cada proceso facilita el aprendizaje y la adquisición del </a:t>
            </a:r>
            <a:r>
              <a:rPr lang="es-MX" sz="2700" dirty="0" smtClean="0"/>
              <a:t>conocimiento</a:t>
            </a:r>
            <a:endParaRPr lang="es-MX" dirty="0"/>
          </a:p>
        </p:txBody>
      </p:sp>
      <p:sp>
        <p:nvSpPr>
          <p:cNvPr id="12" name="11 Marcador de número de diapositiva"/>
          <p:cNvSpPr>
            <a:spLocks noGrp="1"/>
          </p:cNvSpPr>
          <p:nvPr>
            <p:ph type="sldNum" sz="quarter" idx="12"/>
          </p:nvPr>
        </p:nvSpPr>
        <p:spPr/>
        <p:txBody>
          <a:bodyPr/>
          <a:lstStyle/>
          <a:p>
            <a:fld id="{CF9832C5-1A1A-47F0-9C55-15F4FCA05CCB}" type="slidenum">
              <a:rPr lang="en-US" altLang="es-MX" smtClean="0"/>
              <a:pPr/>
              <a:t>30</a:t>
            </a:fld>
            <a:endParaRPr lang="en-US" altLang="es-MX"/>
          </a:p>
        </p:txBody>
      </p:sp>
    </p:spTree>
    <p:extLst>
      <p:ext uri="{BB962C8B-B14F-4D97-AF65-F5344CB8AC3E}">
        <p14:creationId xmlns:p14="http://schemas.microsoft.com/office/powerpoint/2010/main" val="21939219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899592" y="1556792"/>
            <a:ext cx="7848872" cy="4680520"/>
          </a:xfrm>
        </p:spPr>
        <p:txBody>
          <a:bodyPr>
            <a:noAutofit/>
          </a:bodyPr>
          <a:lstStyle/>
          <a:p>
            <a:pPr>
              <a:lnSpc>
                <a:spcPct val="90000"/>
              </a:lnSpc>
            </a:pPr>
            <a:r>
              <a:rPr lang="es-ES_tradnl" altLang="es-MX" sz="3200" dirty="0">
                <a:effectLst/>
                <a:latin typeface="Arial Narrow" panose="020B0606020202030204" pitchFamily="34" charset="0"/>
              </a:rPr>
              <a:t>Es la facultad de realizar actos intelectuales internalizados.</a:t>
            </a:r>
          </a:p>
          <a:p>
            <a:pPr>
              <a:lnSpc>
                <a:spcPct val="90000"/>
              </a:lnSpc>
            </a:pPr>
            <a:r>
              <a:rPr lang="es-ES_tradnl" altLang="es-MX" sz="3200" dirty="0">
                <a:effectLst/>
                <a:latin typeface="Arial Narrow" panose="020B0606020202030204" pitchFamily="34" charset="0"/>
              </a:rPr>
              <a:t>Es la facultad de actuar sobre entidades cognoscitivas o conocimiento semántico con el objeto de generar actos mentales.</a:t>
            </a:r>
          </a:p>
          <a:p>
            <a:pPr>
              <a:lnSpc>
                <a:spcPct val="90000"/>
              </a:lnSpc>
            </a:pPr>
            <a:r>
              <a:rPr lang="es-ES_tradnl" altLang="es-MX" sz="3200" dirty="0">
                <a:effectLst/>
                <a:latin typeface="Arial Narrow" panose="020B0606020202030204" pitchFamily="34" charset="0"/>
              </a:rPr>
              <a:t>Es la facultad de aplicar procesos  de pensamiento sobre los conocimientos, con el objeto de generar nuevos conocimientos o entidades cognoscitivas.</a:t>
            </a:r>
          </a:p>
        </p:txBody>
      </p:sp>
      <p:sp>
        <p:nvSpPr>
          <p:cNvPr id="10242" name="Rectangle 2"/>
          <p:cNvSpPr>
            <a:spLocks noGrp="1" noChangeArrowheads="1"/>
          </p:cNvSpPr>
          <p:nvPr>
            <p:ph type="title"/>
          </p:nvPr>
        </p:nvSpPr>
        <p:spPr>
          <a:xfrm>
            <a:off x="1219200" y="419100"/>
            <a:ext cx="7772400" cy="1028700"/>
          </a:xfrm>
        </p:spPr>
        <p:txBody>
          <a:bodyPr>
            <a:normAutofit/>
          </a:bodyPr>
          <a:lstStyle/>
          <a:p>
            <a:r>
              <a:rPr lang="es-ES_tradnl" altLang="es-MX" sz="4000" dirty="0" smtClean="0"/>
              <a:t>Habilidad de pensamiento</a:t>
            </a:r>
            <a:endParaRPr lang="es-ES_tradnl" altLang="es-MX" sz="4000" dirty="0"/>
          </a:p>
        </p:txBody>
      </p:sp>
      <p:sp>
        <p:nvSpPr>
          <p:cNvPr id="3" name="2 Marcador de número de diapositiva"/>
          <p:cNvSpPr>
            <a:spLocks noGrp="1"/>
          </p:cNvSpPr>
          <p:nvPr>
            <p:ph type="sldNum" sz="quarter" idx="12"/>
          </p:nvPr>
        </p:nvSpPr>
        <p:spPr/>
        <p:txBody>
          <a:bodyPr/>
          <a:lstStyle/>
          <a:p>
            <a:fld id="{CF9832C5-1A1A-47F0-9C55-15F4FCA05CCB}" type="slidenum">
              <a:rPr lang="en-US" altLang="es-MX" smtClean="0"/>
              <a:pPr/>
              <a:t>31</a:t>
            </a:fld>
            <a:endParaRPr lang="en-US" altLang="es-MX"/>
          </a:p>
        </p:txBody>
      </p:sp>
    </p:spTree>
    <p:extLst>
      <p:ext uri="{BB962C8B-B14F-4D97-AF65-F5344CB8AC3E}">
        <p14:creationId xmlns:p14="http://schemas.microsoft.com/office/powerpoint/2010/main" val="10664736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33" name="Group 21"/>
          <p:cNvGrpSpPr>
            <a:grpSpLocks/>
          </p:cNvGrpSpPr>
          <p:nvPr/>
        </p:nvGrpSpPr>
        <p:grpSpPr bwMode="auto">
          <a:xfrm>
            <a:off x="3110195" y="1600200"/>
            <a:ext cx="3048000" cy="4419600"/>
            <a:chOff x="1968" y="1344"/>
            <a:chExt cx="1920" cy="2784"/>
          </a:xfrm>
        </p:grpSpPr>
        <p:sp>
          <p:nvSpPr>
            <p:cNvPr id="13314" name="Rectangle 2"/>
            <p:cNvSpPr>
              <a:spLocks noChangeArrowheads="1"/>
            </p:cNvSpPr>
            <p:nvPr/>
          </p:nvSpPr>
          <p:spPr bwMode="auto">
            <a:xfrm>
              <a:off x="1968" y="1344"/>
              <a:ext cx="1920" cy="2784"/>
            </a:xfrm>
            <a:prstGeom prst="rect">
              <a:avLst/>
            </a:prstGeom>
            <a:solidFill>
              <a:srgbClr val="F4FAC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3315" name="Oval 3"/>
            <p:cNvSpPr>
              <a:spLocks noChangeArrowheads="1"/>
            </p:cNvSpPr>
            <p:nvPr/>
          </p:nvSpPr>
          <p:spPr bwMode="auto">
            <a:xfrm>
              <a:off x="2208" y="1392"/>
              <a:ext cx="1488" cy="336"/>
            </a:xfrm>
            <a:prstGeom prst="ellipse">
              <a:avLst/>
            </a:pr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3316" name="Rectangle 4"/>
            <p:cNvSpPr>
              <a:spLocks noChangeArrowheads="1"/>
            </p:cNvSpPr>
            <p:nvPr/>
          </p:nvSpPr>
          <p:spPr bwMode="auto">
            <a:xfrm>
              <a:off x="2256" y="2160"/>
              <a:ext cx="1488" cy="24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3317" name="Rectangle 5"/>
            <p:cNvSpPr>
              <a:spLocks noChangeArrowheads="1"/>
            </p:cNvSpPr>
            <p:nvPr/>
          </p:nvSpPr>
          <p:spPr bwMode="auto">
            <a:xfrm>
              <a:off x="2256" y="2832"/>
              <a:ext cx="1488" cy="432"/>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3318" name="Rectangle 6"/>
            <p:cNvSpPr>
              <a:spLocks noChangeArrowheads="1"/>
            </p:cNvSpPr>
            <p:nvPr/>
          </p:nvSpPr>
          <p:spPr bwMode="auto">
            <a:xfrm>
              <a:off x="2208" y="3648"/>
              <a:ext cx="1488" cy="432"/>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3320" name="Text Box 8"/>
            <p:cNvSpPr txBox="1">
              <a:spLocks noChangeArrowheads="1"/>
            </p:cNvSpPr>
            <p:nvPr/>
          </p:nvSpPr>
          <p:spPr bwMode="auto">
            <a:xfrm>
              <a:off x="2304" y="3696"/>
              <a:ext cx="129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_tradnl" altLang="es-MX" b="1"/>
                <a:t>Habilidad de pensamiento</a:t>
              </a:r>
            </a:p>
          </p:txBody>
        </p:sp>
        <p:sp>
          <p:nvSpPr>
            <p:cNvPr id="13321" name="Text Box 9"/>
            <p:cNvSpPr txBox="1">
              <a:spLocks noChangeArrowheads="1"/>
            </p:cNvSpPr>
            <p:nvPr/>
          </p:nvSpPr>
          <p:spPr bwMode="auto">
            <a:xfrm>
              <a:off x="2448" y="1468"/>
              <a:ext cx="110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_tradnl" altLang="es-MX" b="1"/>
                <a:t>Proceso</a:t>
              </a:r>
              <a:endParaRPr lang="es-ES_tradnl" altLang="es-MX" sz="1600"/>
            </a:p>
          </p:txBody>
        </p:sp>
        <p:sp>
          <p:nvSpPr>
            <p:cNvPr id="13322" name="Text Box 10"/>
            <p:cNvSpPr txBox="1">
              <a:spLocks noChangeArrowheads="1"/>
            </p:cNvSpPr>
            <p:nvPr/>
          </p:nvSpPr>
          <p:spPr bwMode="auto">
            <a:xfrm>
              <a:off x="2304" y="2160"/>
              <a:ext cx="13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_tradnl" altLang="es-MX" b="1"/>
                <a:t>Procedimiento</a:t>
              </a:r>
              <a:endParaRPr lang="es-ES_tradnl" altLang="es-MX"/>
            </a:p>
          </p:txBody>
        </p:sp>
        <p:sp>
          <p:nvSpPr>
            <p:cNvPr id="13324" name="Text Box 12"/>
            <p:cNvSpPr txBox="1">
              <a:spLocks noChangeArrowheads="1"/>
            </p:cNvSpPr>
            <p:nvPr/>
          </p:nvSpPr>
          <p:spPr bwMode="auto">
            <a:xfrm>
              <a:off x="2304" y="2832"/>
              <a:ext cx="139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_tradnl" altLang="es-MX" b="1"/>
                <a:t>Estructura procedimental</a:t>
              </a:r>
              <a:endParaRPr lang="es-ES_tradnl" altLang="es-MX" sz="1600"/>
            </a:p>
          </p:txBody>
        </p:sp>
        <p:sp>
          <p:nvSpPr>
            <p:cNvPr id="13325" name="Line 13"/>
            <p:cNvSpPr>
              <a:spLocks noChangeShapeType="1"/>
            </p:cNvSpPr>
            <p:nvPr/>
          </p:nvSpPr>
          <p:spPr bwMode="auto">
            <a:xfrm>
              <a:off x="2928" y="1728"/>
              <a:ext cx="0" cy="432"/>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3326" name="Line 14"/>
            <p:cNvSpPr>
              <a:spLocks noChangeShapeType="1"/>
            </p:cNvSpPr>
            <p:nvPr/>
          </p:nvSpPr>
          <p:spPr bwMode="auto">
            <a:xfrm>
              <a:off x="2928" y="2400"/>
              <a:ext cx="0" cy="43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3327" name="Line 15"/>
            <p:cNvSpPr>
              <a:spLocks noChangeShapeType="1"/>
            </p:cNvSpPr>
            <p:nvPr/>
          </p:nvSpPr>
          <p:spPr bwMode="auto">
            <a:xfrm>
              <a:off x="2928" y="3264"/>
              <a:ext cx="0" cy="33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3328" name="Text Box 16"/>
            <p:cNvSpPr txBox="1">
              <a:spLocks noChangeArrowheads="1"/>
            </p:cNvSpPr>
            <p:nvPr/>
          </p:nvSpPr>
          <p:spPr bwMode="auto">
            <a:xfrm>
              <a:off x="3024" y="3312"/>
              <a:ext cx="5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altLang="es-MX" sz="1600" b="1"/>
                <a:t>Práctica</a:t>
              </a:r>
              <a:endParaRPr lang="es-ES_tradnl" altLang="es-MX" sz="1400"/>
            </a:p>
          </p:txBody>
        </p:sp>
      </p:grpSp>
      <p:sp>
        <p:nvSpPr>
          <p:cNvPr id="13337" name="Text Box 25"/>
          <p:cNvSpPr txBox="1">
            <a:spLocks noChangeArrowheads="1"/>
          </p:cNvSpPr>
          <p:nvPr/>
        </p:nvSpPr>
        <p:spPr bwMode="auto">
          <a:xfrm>
            <a:off x="1143000" y="260648"/>
            <a:ext cx="7315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altLang="es-MX" sz="3200" dirty="0" smtClean="0">
                <a:solidFill>
                  <a:schemeClr val="tx2"/>
                </a:solidFill>
                <a:effectLst>
                  <a:outerShdw blurRad="38100" dist="38100" dir="2700000" algn="tl">
                    <a:srgbClr val="000000">
                      <a:alpha val="43137"/>
                    </a:srgbClr>
                  </a:outerShdw>
                </a:effectLst>
                <a:latin typeface="+mj-lt"/>
              </a:rPr>
              <a:t>Relación entre proceso y habilidad de pensamiento</a:t>
            </a:r>
            <a:endParaRPr lang="es-ES_tradnl" altLang="es-MX" dirty="0">
              <a:effectLst>
                <a:outerShdw blurRad="38100" dist="38100" dir="2700000" algn="tl">
                  <a:srgbClr val="000000">
                    <a:alpha val="43137"/>
                  </a:srgbClr>
                </a:outerShdw>
              </a:effectLst>
              <a:latin typeface="+mj-lt"/>
            </a:endParaRPr>
          </a:p>
        </p:txBody>
      </p:sp>
      <p:sp>
        <p:nvSpPr>
          <p:cNvPr id="3" name="2 Marcador de número de diapositiva"/>
          <p:cNvSpPr>
            <a:spLocks noGrp="1"/>
          </p:cNvSpPr>
          <p:nvPr>
            <p:ph type="sldNum" sz="quarter" idx="12"/>
          </p:nvPr>
        </p:nvSpPr>
        <p:spPr/>
        <p:txBody>
          <a:bodyPr/>
          <a:lstStyle/>
          <a:p>
            <a:fld id="{F21641C9-79BB-4BD2-A28C-51960E79F456}" type="slidenum">
              <a:rPr lang="en-US" altLang="es-MX" smtClean="0"/>
              <a:pPr/>
              <a:t>32</a:t>
            </a:fld>
            <a:endParaRPr lang="en-US" altLang="es-MX"/>
          </a:p>
        </p:txBody>
      </p:sp>
    </p:spTree>
    <p:extLst>
      <p:ext uri="{BB962C8B-B14F-4D97-AF65-F5344CB8AC3E}">
        <p14:creationId xmlns:p14="http://schemas.microsoft.com/office/powerpoint/2010/main" val="23150176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484784"/>
            <a:ext cx="5617316" cy="30388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611560" y="692696"/>
            <a:ext cx="4176464" cy="369332"/>
          </a:xfrm>
          <a:prstGeom prst="rect">
            <a:avLst/>
          </a:prstGeom>
          <a:noFill/>
        </p:spPr>
        <p:txBody>
          <a:bodyPr wrap="square" rtlCol="0">
            <a:spAutoFit/>
          </a:bodyPr>
          <a:lstStyle/>
          <a:p>
            <a:r>
              <a:rPr lang="es-MX" dirty="0" smtClean="0">
                <a:latin typeface="Arial Black" panose="020B0A04020102020204" pitchFamily="34" charset="0"/>
              </a:rPr>
              <a:t>¿qué pasa con cada alumno?</a:t>
            </a:r>
            <a:endParaRPr lang="es-MX" dirty="0">
              <a:latin typeface="Arial Black" panose="020B0A04020102020204" pitchFamily="34" charset="0"/>
            </a:endParaRPr>
          </a:p>
        </p:txBody>
      </p:sp>
      <p:sp>
        <p:nvSpPr>
          <p:cNvPr id="3" name="2 CuadroTexto"/>
          <p:cNvSpPr txBox="1"/>
          <p:nvPr/>
        </p:nvSpPr>
        <p:spPr>
          <a:xfrm>
            <a:off x="3779912" y="5229200"/>
            <a:ext cx="3673100" cy="923330"/>
          </a:xfrm>
          <a:prstGeom prst="rect">
            <a:avLst/>
          </a:prstGeom>
          <a:noFill/>
        </p:spPr>
        <p:txBody>
          <a:bodyPr wrap="square" rtlCol="0">
            <a:spAutoFit/>
          </a:bodyPr>
          <a:lstStyle/>
          <a:p>
            <a:r>
              <a:rPr lang="es-MX" dirty="0" smtClean="0">
                <a:latin typeface="Arial Black" panose="020B0A04020102020204" pitchFamily="34" charset="0"/>
              </a:rPr>
              <a:t>¿por qué a algunos se les facilita aprender y a otros se les dificulta?</a:t>
            </a:r>
            <a:endParaRPr lang="es-MX" dirty="0">
              <a:latin typeface="Arial Black" panose="020B0A04020102020204" pitchFamily="34" charset="0"/>
            </a:endParaRPr>
          </a:p>
        </p:txBody>
      </p:sp>
      <p:sp>
        <p:nvSpPr>
          <p:cNvPr id="5" name="4 Marcador de número de diapositiva"/>
          <p:cNvSpPr>
            <a:spLocks noGrp="1"/>
          </p:cNvSpPr>
          <p:nvPr>
            <p:ph type="sldNum" sz="quarter" idx="12"/>
          </p:nvPr>
        </p:nvSpPr>
        <p:spPr/>
        <p:txBody>
          <a:bodyPr/>
          <a:lstStyle/>
          <a:p>
            <a:fld id="{F21641C9-79BB-4BD2-A28C-51960E79F456}" type="slidenum">
              <a:rPr lang="en-US" altLang="es-MX" smtClean="0"/>
              <a:pPr/>
              <a:t>33</a:t>
            </a:fld>
            <a:endParaRPr lang="en-US" altLang="es-MX"/>
          </a:p>
        </p:txBody>
      </p:sp>
    </p:spTree>
    <p:extLst>
      <p:ext uri="{BB962C8B-B14F-4D97-AF65-F5344CB8AC3E}">
        <p14:creationId xmlns:p14="http://schemas.microsoft.com/office/powerpoint/2010/main" val="1211027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611560" y="1700808"/>
            <a:ext cx="7772400" cy="4104456"/>
          </a:xfrm>
        </p:spPr>
        <p:txBody>
          <a:bodyPr>
            <a:noAutofit/>
          </a:bodyPr>
          <a:lstStyle/>
          <a:p>
            <a:pPr>
              <a:lnSpc>
                <a:spcPct val="90000"/>
              </a:lnSpc>
            </a:pPr>
            <a:r>
              <a:rPr lang="es-ES_tradnl" altLang="es-MX" sz="2800" dirty="0">
                <a:effectLst/>
                <a:latin typeface="Book Antiqua" pitchFamily="18" charset="0"/>
              </a:rPr>
              <a:t>Falta de información para responder preguntas acerca de conocimientos, conceptos, etc.</a:t>
            </a:r>
          </a:p>
          <a:p>
            <a:pPr>
              <a:lnSpc>
                <a:spcPct val="90000"/>
              </a:lnSpc>
            </a:pPr>
            <a:r>
              <a:rPr lang="es-ES_tradnl" altLang="es-MX" sz="2800" dirty="0">
                <a:effectLst/>
                <a:latin typeface="Book Antiqua" pitchFamily="18" charset="0"/>
              </a:rPr>
              <a:t>Fallas para identificar y usar los datos relevantes de un problema.</a:t>
            </a:r>
          </a:p>
          <a:p>
            <a:pPr>
              <a:lnSpc>
                <a:spcPct val="90000"/>
              </a:lnSpc>
            </a:pPr>
            <a:r>
              <a:rPr lang="es-ES_tradnl" altLang="es-MX" sz="2800" dirty="0">
                <a:effectLst/>
                <a:latin typeface="Book Antiqua" pitchFamily="18" charset="0"/>
              </a:rPr>
              <a:t>Carencia de conducta comparativa.</a:t>
            </a:r>
          </a:p>
          <a:p>
            <a:pPr>
              <a:lnSpc>
                <a:spcPct val="90000"/>
              </a:lnSpc>
            </a:pPr>
            <a:r>
              <a:rPr lang="es-ES_tradnl" altLang="es-MX" sz="2800" dirty="0">
                <a:effectLst/>
                <a:latin typeface="Book Antiqua" pitchFamily="18" charset="0"/>
              </a:rPr>
              <a:t>Carencia de estrategias para la lectura, interpretación, resolución y verificación del problema</a:t>
            </a:r>
            <a:r>
              <a:rPr lang="es-ES_tradnl" altLang="es-MX" sz="2800" dirty="0" smtClean="0">
                <a:effectLst/>
                <a:latin typeface="Book Antiqua" pitchFamily="18" charset="0"/>
              </a:rPr>
              <a:t>.</a:t>
            </a:r>
            <a:endParaRPr lang="es-ES_tradnl" altLang="es-MX" sz="2800" dirty="0">
              <a:effectLst/>
              <a:latin typeface="Book Antiqua" pitchFamily="18" charset="0"/>
            </a:endParaRPr>
          </a:p>
        </p:txBody>
      </p:sp>
      <p:sp>
        <p:nvSpPr>
          <p:cNvPr id="6146" name="Rectangle 2"/>
          <p:cNvSpPr>
            <a:spLocks noGrp="1" noChangeArrowheads="1"/>
          </p:cNvSpPr>
          <p:nvPr>
            <p:ph type="title"/>
          </p:nvPr>
        </p:nvSpPr>
        <p:spPr>
          <a:xfrm>
            <a:off x="827584" y="404664"/>
            <a:ext cx="6953200" cy="952500"/>
          </a:xfrm>
        </p:spPr>
        <p:txBody>
          <a:bodyPr>
            <a:normAutofit fontScale="90000"/>
          </a:bodyPr>
          <a:lstStyle/>
          <a:p>
            <a:pPr algn="ctr"/>
            <a:r>
              <a:rPr lang="es-ES_tradnl" altLang="es-MX" sz="3200" dirty="0" smtClean="0"/>
              <a:t>Hábitos inadecuados de pensamiento</a:t>
            </a:r>
            <a:endParaRPr lang="es-ES_tradnl" altLang="es-MX" sz="3200" dirty="0"/>
          </a:p>
        </p:txBody>
      </p:sp>
      <p:sp>
        <p:nvSpPr>
          <p:cNvPr id="3" name="2 Marcador de número de diapositiva"/>
          <p:cNvSpPr>
            <a:spLocks noGrp="1"/>
          </p:cNvSpPr>
          <p:nvPr>
            <p:ph type="sldNum" sz="quarter" idx="12"/>
          </p:nvPr>
        </p:nvSpPr>
        <p:spPr/>
        <p:txBody>
          <a:bodyPr/>
          <a:lstStyle/>
          <a:p>
            <a:fld id="{CF9832C5-1A1A-47F0-9C55-15F4FCA05CCB}" type="slidenum">
              <a:rPr lang="en-US" altLang="es-MX" smtClean="0"/>
              <a:pPr/>
              <a:t>34</a:t>
            </a:fld>
            <a:endParaRPr lang="en-US" altLang="es-MX"/>
          </a:p>
        </p:txBody>
      </p:sp>
    </p:spTree>
    <p:extLst>
      <p:ext uri="{BB962C8B-B14F-4D97-AF65-F5344CB8AC3E}">
        <p14:creationId xmlns:p14="http://schemas.microsoft.com/office/powerpoint/2010/main" val="11413131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026563"/>
          </a:xfrm>
        </p:spPr>
        <p:txBody>
          <a:bodyPr>
            <a:normAutofit/>
          </a:bodyPr>
          <a:lstStyle/>
          <a:p>
            <a:pPr>
              <a:lnSpc>
                <a:spcPct val="90000"/>
              </a:lnSpc>
            </a:pPr>
            <a:r>
              <a:rPr lang="es-ES_tradnl" altLang="es-MX" dirty="0" smtClean="0">
                <a:effectLst/>
                <a:latin typeface="Book Antiqua" pitchFamily="18" charset="0"/>
              </a:rPr>
              <a:t>Fallas para comunicar ideas en forma clara, completa y precisa.</a:t>
            </a:r>
          </a:p>
          <a:p>
            <a:pPr>
              <a:lnSpc>
                <a:spcPct val="90000"/>
              </a:lnSpc>
            </a:pPr>
            <a:r>
              <a:rPr lang="es-ES_tradnl" altLang="es-MX" dirty="0" smtClean="0">
                <a:effectLst/>
                <a:latin typeface="Book Antiqua" pitchFamily="18" charset="0"/>
              </a:rPr>
              <a:t>Carencia de hábitos para utilizar representaciones o diagramas que faciliten la comprensión de relaciones entre variables.</a:t>
            </a:r>
          </a:p>
          <a:p>
            <a:pPr>
              <a:lnSpc>
                <a:spcPct val="90000"/>
              </a:lnSpc>
            </a:pPr>
            <a:r>
              <a:rPr lang="es-ES_tradnl" altLang="es-MX" dirty="0" smtClean="0">
                <a:effectLst/>
                <a:latin typeface="Book Antiqua" pitchFamily="18" charset="0"/>
              </a:rPr>
              <a:t>Fallas en formas de pensamiento analítico.</a:t>
            </a:r>
          </a:p>
          <a:p>
            <a:pPr>
              <a:lnSpc>
                <a:spcPct val="90000"/>
              </a:lnSpc>
            </a:pPr>
            <a:r>
              <a:rPr lang="es-ES_tradnl" altLang="es-MX" dirty="0" smtClean="0">
                <a:effectLst/>
                <a:latin typeface="Book Antiqua" pitchFamily="18" charset="0"/>
              </a:rPr>
              <a:t>Ansiedad antes y durante el proceso de resolución del problema.</a:t>
            </a:r>
          </a:p>
          <a:p>
            <a:pPr>
              <a:lnSpc>
                <a:spcPct val="90000"/>
              </a:lnSpc>
            </a:pPr>
            <a:r>
              <a:rPr lang="es-ES_tradnl" altLang="es-MX" dirty="0" smtClean="0">
                <a:effectLst/>
                <a:latin typeface="Book Antiqua" pitchFamily="18" charset="0"/>
              </a:rPr>
              <a:t>Frustración como consecuencia de fallas consecutivas en la obtención de resultados satisfactorios.</a:t>
            </a:r>
          </a:p>
          <a:p>
            <a:endParaRPr lang="es-MX" dirty="0"/>
          </a:p>
        </p:txBody>
      </p:sp>
      <p:sp>
        <p:nvSpPr>
          <p:cNvPr id="4" name="3 Marcador de número de diapositiva"/>
          <p:cNvSpPr>
            <a:spLocks noGrp="1"/>
          </p:cNvSpPr>
          <p:nvPr>
            <p:ph type="sldNum" sz="quarter" idx="12"/>
          </p:nvPr>
        </p:nvSpPr>
        <p:spPr/>
        <p:txBody>
          <a:bodyPr/>
          <a:lstStyle/>
          <a:p>
            <a:fld id="{CF9832C5-1A1A-47F0-9C55-15F4FCA05CCB}" type="slidenum">
              <a:rPr lang="en-US" altLang="es-MX" smtClean="0"/>
              <a:pPr/>
              <a:t>35</a:t>
            </a:fld>
            <a:endParaRPr lang="en-US" altLang="es-MX"/>
          </a:p>
        </p:txBody>
      </p:sp>
    </p:spTree>
    <p:extLst>
      <p:ext uri="{BB962C8B-B14F-4D97-AF65-F5344CB8AC3E}">
        <p14:creationId xmlns:p14="http://schemas.microsoft.com/office/powerpoint/2010/main" val="19022022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a:r>
              <a:rPr lang="es-ES_tradnl" altLang="es-MX" sz="4000" dirty="0" smtClean="0"/>
              <a:t>Lista de verificación</a:t>
            </a:r>
            <a:endParaRPr lang="es-ES_tradnl" altLang="es-MX" sz="4000" dirty="0"/>
          </a:p>
        </p:txBody>
      </p:sp>
      <p:sp>
        <p:nvSpPr>
          <p:cNvPr id="2" name="1 Marcador de texto"/>
          <p:cNvSpPr>
            <a:spLocks noGrp="1"/>
          </p:cNvSpPr>
          <p:nvPr>
            <p:ph type="body" idx="1"/>
          </p:nvPr>
        </p:nvSpPr>
        <p:spPr/>
        <p:txBody>
          <a:bodyPr/>
          <a:lstStyle/>
          <a:p>
            <a:r>
              <a:rPr lang="es-ES_tradnl" altLang="es-MX" dirty="0">
                <a:latin typeface="Book Antiqua" pitchFamily="18" charset="0"/>
              </a:rPr>
              <a:t>TIPOS DE ERROR</a:t>
            </a:r>
          </a:p>
          <a:p>
            <a:endParaRPr lang="es-MX" dirty="0"/>
          </a:p>
        </p:txBody>
      </p:sp>
      <p:sp>
        <p:nvSpPr>
          <p:cNvPr id="3" name="2 Marcador de texto"/>
          <p:cNvSpPr>
            <a:spLocks noGrp="1"/>
          </p:cNvSpPr>
          <p:nvPr>
            <p:ph type="body" sz="half" idx="3"/>
          </p:nvPr>
        </p:nvSpPr>
        <p:spPr/>
        <p:txBody>
          <a:bodyPr/>
          <a:lstStyle/>
          <a:p>
            <a:r>
              <a:rPr lang="es-ES_tradnl" altLang="es-MX" dirty="0">
                <a:latin typeface="Book Antiqua" pitchFamily="18" charset="0"/>
              </a:rPr>
              <a:t>DEFICIENCIAS PARA:</a:t>
            </a:r>
            <a:endParaRPr lang="es-ES_tradnl" altLang="es-MX" sz="2000" dirty="0">
              <a:latin typeface="Book Antiqua" pitchFamily="18" charset="0"/>
            </a:endParaRPr>
          </a:p>
          <a:p>
            <a:endParaRPr lang="es-MX" dirty="0"/>
          </a:p>
        </p:txBody>
      </p:sp>
      <p:sp>
        <p:nvSpPr>
          <p:cNvPr id="7171" name="Rectangle 3"/>
          <p:cNvSpPr>
            <a:spLocks noGrp="1" noChangeArrowheads="1"/>
          </p:cNvSpPr>
          <p:nvPr>
            <p:ph sz="quarter" idx="2"/>
          </p:nvPr>
        </p:nvSpPr>
        <p:spPr/>
        <p:txBody>
          <a:bodyPr>
            <a:normAutofit/>
          </a:bodyPr>
          <a:lstStyle/>
          <a:p>
            <a:pPr>
              <a:lnSpc>
                <a:spcPct val="90000"/>
              </a:lnSpc>
            </a:pPr>
            <a:r>
              <a:rPr lang="es-ES_tradnl" altLang="es-MX" sz="2400" dirty="0" smtClean="0">
                <a:effectLst/>
                <a:latin typeface="Book Antiqua" pitchFamily="18" charset="0"/>
              </a:rPr>
              <a:t>Imprecisión </a:t>
            </a:r>
            <a:r>
              <a:rPr lang="es-ES_tradnl" altLang="es-MX" sz="2400" dirty="0">
                <a:effectLst/>
                <a:latin typeface="Book Antiqua" pitchFamily="18" charset="0"/>
              </a:rPr>
              <a:t>en la</a:t>
            </a:r>
            <a:r>
              <a:rPr lang="es-ES_tradnl" altLang="es-MX" sz="3200" dirty="0">
                <a:effectLst/>
                <a:latin typeface="Book Antiqua" pitchFamily="18" charset="0"/>
              </a:rPr>
              <a:t> </a:t>
            </a:r>
            <a:r>
              <a:rPr lang="es-ES_tradnl" altLang="es-MX" sz="2400" dirty="0">
                <a:effectLst/>
                <a:latin typeface="Book Antiqua" pitchFamily="18" charset="0"/>
              </a:rPr>
              <a:t>lectura.</a:t>
            </a:r>
          </a:p>
          <a:p>
            <a:pPr>
              <a:lnSpc>
                <a:spcPct val="90000"/>
              </a:lnSpc>
            </a:pPr>
            <a:r>
              <a:rPr lang="es-ES_tradnl" altLang="es-MX" sz="2400" dirty="0">
                <a:effectLst/>
                <a:latin typeface="Book Antiqua" pitchFamily="18" charset="0"/>
              </a:rPr>
              <a:t>Imprecisión al pensar.</a:t>
            </a:r>
          </a:p>
          <a:p>
            <a:pPr>
              <a:lnSpc>
                <a:spcPct val="90000"/>
              </a:lnSpc>
            </a:pPr>
            <a:r>
              <a:rPr lang="es-ES_tradnl" altLang="es-MX" sz="2400" dirty="0">
                <a:effectLst/>
                <a:latin typeface="Book Antiqua" pitchFamily="18" charset="0"/>
              </a:rPr>
              <a:t>Imperfección en el análisis de los problemas e inactividad.</a:t>
            </a:r>
          </a:p>
          <a:p>
            <a:pPr>
              <a:lnSpc>
                <a:spcPct val="90000"/>
              </a:lnSpc>
            </a:pPr>
            <a:r>
              <a:rPr lang="es-ES_tradnl" altLang="es-MX" sz="2400" dirty="0">
                <a:effectLst/>
                <a:latin typeface="Book Antiqua" pitchFamily="18" charset="0"/>
              </a:rPr>
              <a:t>Falta de perseverancia.</a:t>
            </a:r>
          </a:p>
          <a:p>
            <a:pPr>
              <a:lnSpc>
                <a:spcPct val="90000"/>
              </a:lnSpc>
            </a:pPr>
            <a:r>
              <a:rPr lang="es-ES_tradnl" altLang="es-MX" sz="2400" dirty="0">
                <a:effectLst/>
                <a:latin typeface="Book Antiqua" pitchFamily="18" charset="0"/>
              </a:rPr>
              <a:t>Falta de verbalización al pensar</a:t>
            </a:r>
            <a:r>
              <a:rPr lang="es-ES_tradnl" altLang="es-MX" sz="2000" dirty="0">
                <a:effectLst/>
                <a:latin typeface="Book Antiqua" pitchFamily="18" charset="0"/>
              </a:rPr>
              <a:t>.</a:t>
            </a:r>
            <a:endParaRPr lang="es-ES_tradnl" altLang="es-MX" dirty="0">
              <a:effectLst/>
              <a:latin typeface="Book Antiqua" pitchFamily="18" charset="0"/>
            </a:endParaRPr>
          </a:p>
        </p:txBody>
      </p:sp>
      <p:sp>
        <p:nvSpPr>
          <p:cNvPr id="7172" name="Rectangle 4"/>
          <p:cNvSpPr>
            <a:spLocks noGrp="1" noChangeArrowheads="1"/>
          </p:cNvSpPr>
          <p:nvPr>
            <p:ph sz="quarter" idx="4"/>
          </p:nvPr>
        </p:nvSpPr>
        <p:spPr/>
        <p:txBody>
          <a:bodyPr>
            <a:normAutofit/>
          </a:bodyPr>
          <a:lstStyle/>
          <a:p>
            <a:pPr>
              <a:lnSpc>
                <a:spcPct val="110000"/>
              </a:lnSpc>
            </a:pPr>
            <a:r>
              <a:rPr lang="es-ES_tradnl" altLang="es-MX" sz="2000" dirty="0" smtClean="0">
                <a:effectLst/>
                <a:latin typeface="Book Antiqua" pitchFamily="18" charset="0"/>
              </a:rPr>
              <a:t>Reconocer </a:t>
            </a:r>
            <a:r>
              <a:rPr lang="es-ES_tradnl" altLang="es-MX" sz="2000" dirty="0">
                <a:effectLst/>
                <a:latin typeface="Book Antiqua" pitchFamily="18" charset="0"/>
              </a:rPr>
              <a:t>y controlar variables.</a:t>
            </a:r>
          </a:p>
          <a:p>
            <a:pPr>
              <a:lnSpc>
                <a:spcPct val="90000"/>
              </a:lnSpc>
            </a:pPr>
            <a:r>
              <a:rPr lang="es-ES_tradnl" altLang="es-MX" sz="2000" dirty="0">
                <a:effectLst/>
                <a:latin typeface="Book Antiqua" pitchFamily="18" charset="0"/>
              </a:rPr>
              <a:t>Plantear y entender enunciados proposicionales.</a:t>
            </a:r>
          </a:p>
          <a:p>
            <a:pPr>
              <a:lnSpc>
                <a:spcPct val="90000"/>
              </a:lnSpc>
            </a:pPr>
            <a:r>
              <a:rPr lang="es-ES_tradnl" altLang="es-MX" sz="2000" dirty="0">
                <a:effectLst/>
                <a:latin typeface="Book Antiqua" pitchFamily="18" charset="0"/>
              </a:rPr>
              <a:t>Expresar el contenido de un texto en palabras propias.</a:t>
            </a:r>
          </a:p>
          <a:p>
            <a:pPr>
              <a:lnSpc>
                <a:spcPct val="90000"/>
              </a:lnSpc>
            </a:pPr>
            <a:r>
              <a:rPr lang="es-ES_tradnl" altLang="es-MX" sz="2000" dirty="0">
                <a:effectLst/>
                <a:latin typeface="Book Antiqua" pitchFamily="18" charset="0"/>
              </a:rPr>
              <a:t>Reconocer vacíos de información.</a:t>
            </a:r>
          </a:p>
          <a:p>
            <a:pPr>
              <a:lnSpc>
                <a:spcPct val="90000"/>
              </a:lnSpc>
            </a:pPr>
            <a:r>
              <a:rPr lang="es-ES_tradnl" altLang="es-MX" sz="2000" dirty="0">
                <a:effectLst/>
                <a:latin typeface="Book Antiqua" pitchFamily="18" charset="0"/>
              </a:rPr>
              <a:t>Traducir palabras en símbolos escritos y viceversa.</a:t>
            </a:r>
          </a:p>
          <a:p>
            <a:pPr>
              <a:lnSpc>
                <a:spcPct val="90000"/>
              </a:lnSpc>
            </a:pPr>
            <a:r>
              <a:rPr lang="es-ES_tradnl" altLang="es-MX" sz="2000" dirty="0">
                <a:effectLst/>
                <a:latin typeface="Book Antiqua" pitchFamily="18" charset="0"/>
              </a:rPr>
              <a:t>Discriminar entre observación e inferencia.</a:t>
            </a:r>
          </a:p>
        </p:txBody>
      </p:sp>
      <p:sp>
        <p:nvSpPr>
          <p:cNvPr id="5" name="4 Marcador de número de diapositiva"/>
          <p:cNvSpPr>
            <a:spLocks noGrp="1"/>
          </p:cNvSpPr>
          <p:nvPr>
            <p:ph type="sldNum" sz="quarter" idx="12"/>
          </p:nvPr>
        </p:nvSpPr>
        <p:spPr/>
        <p:txBody>
          <a:bodyPr/>
          <a:lstStyle/>
          <a:p>
            <a:fld id="{64BF141A-9FCC-45E7-AE26-29EFBCB3F05E}" type="slidenum">
              <a:rPr lang="en-US" altLang="es-MX" smtClean="0"/>
              <a:pPr/>
              <a:t>36</a:t>
            </a:fld>
            <a:endParaRPr lang="en-US" altLang="es-MX"/>
          </a:p>
        </p:txBody>
      </p:sp>
    </p:spTree>
    <p:extLst>
      <p:ext uri="{BB962C8B-B14F-4D97-AF65-F5344CB8AC3E}">
        <p14:creationId xmlns:p14="http://schemas.microsoft.com/office/powerpoint/2010/main" val="17476524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1187624" y="1844824"/>
            <a:ext cx="6881192" cy="4432300"/>
          </a:xfrm>
        </p:spPr>
        <p:txBody>
          <a:bodyPr>
            <a:normAutofit/>
          </a:bodyPr>
          <a:lstStyle/>
          <a:p>
            <a:pPr>
              <a:lnSpc>
                <a:spcPct val="90000"/>
              </a:lnSpc>
              <a:spcBef>
                <a:spcPts val="600"/>
              </a:spcBef>
              <a:spcAft>
                <a:spcPts val="600"/>
              </a:spcAft>
            </a:pPr>
            <a:r>
              <a:rPr lang="es-ES_tradnl" altLang="es-MX" sz="2800" dirty="0">
                <a:latin typeface="Times New Roman" pitchFamily="18" charset="0"/>
              </a:rPr>
              <a:t>Conocimiento de la </a:t>
            </a:r>
            <a:r>
              <a:rPr lang="es-ES_tradnl" altLang="es-MX" sz="2800" dirty="0" smtClean="0">
                <a:latin typeface="Times New Roman" pitchFamily="18" charset="0"/>
              </a:rPr>
              <a:t>disciplina</a:t>
            </a:r>
            <a:endParaRPr lang="es-ES_tradnl" altLang="es-MX" sz="2800" dirty="0">
              <a:latin typeface="Times New Roman" pitchFamily="18" charset="0"/>
            </a:endParaRPr>
          </a:p>
          <a:p>
            <a:pPr>
              <a:lnSpc>
                <a:spcPct val="90000"/>
              </a:lnSpc>
              <a:spcBef>
                <a:spcPts val="600"/>
              </a:spcBef>
              <a:spcAft>
                <a:spcPts val="600"/>
              </a:spcAft>
            </a:pPr>
            <a:r>
              <a:rPr lang="es-ES_tradnl" altLang="es-MX" sz="2800" dirty="0">
                <a:latin typeface="Times New Roman" pitchFamily="18" charset="0"/>
              </a:rPr>
              <a:t>Carencia que muestran  en el manejo de procesos y estrategias.</a:t>
            </a:r>
          </a:p>
          <a:p>
            <a:pPr>
              <a:lnSpc>
                <a:spcPct val="90000"/>
              </a:lnSpc>
              <a:spcBef>
                <a:spcPts val="600"/>
              </a:spcBef>
              <a:spcAft>
                <a:spcPts val="600"/>
              </a:spcAft>
            </a:pPr>
            <a:r>
              <a:rPr lang="es-ES_tradnl" altLang="es-MX" sz="2800" dirty="0">
                <a:latin typeface="Times New Roman" pitchFamily="18" charset="0"/>
              </a:rPr>
              <a:t>Desarrollo de habilidades </a:t>
            </a:r>
            <a:r>
              <a:rPr lang="es-ES_tradnl" altLang="es-MX" sz="2800" dirty="0" err="1" smtClean="0">
                <a:latin typeface="Times New Roman" pitchFamily="18" charset="0"/>
              </a:rPr>
              <a:t>metacognitivas</a:t>
            </a:r>
            <a:r>
              <a:rPr lang="es-ES_tradnl" altLang="es-MX" sz="2800" dirty="0" smtClean="0">
                <a:latin typeface="Times New Roman" pitchFamily="18" charset="0"/>
              </a:rPr>
              <a:t> </a:t>
            </a:r>
            <a:r>
              <a:rPr lang="es-ES_tradnl" altLang="es-MX" sz="2800" dirty="0">
                <a:latin typeface="Times New Roman" pitchFamily="18" charset="0"/>
              </a:rPr>
              <a:t>que permiten planificar, supervisar, evaluar y mejorar los procesos y productos del pensamiento</a:t>
            </a:r>
            <a:r>
              <a:rPr lang="es-ES_tradnl" altLang="es-MX" sz="2800" dirty="0" smtClean="0">
                <a:latin typeface="Times New Roman" pitchFamily="18" charset="0"/>
              </a:rPr>
              <a:t>.</a:t>
            </a:r>
            <a:endParaRPr lang="es-ES_tradnl" altLang="es-MX" sz="2800" dirty="0">
              <a:latin typeface="Times New Roman" pitchFamily="18" charset="0"/>
            </a:endParaRPr>
          </a:p>
        </p:txBody>
      </p:sp>
      <p:sp>
        <p:nvSpPr>
          <p:cNvPr id="19458" name="Rectangle 2"/>
          <p:cNvSpPr>
            <a:spLocks noGrp="1" noChangeArrowheads="1"/>
          </p:cNvSpPr>
          <p:nvPr>
            <p:ph type="title"/>
          </p:nvPr>
        </p:nvSpPr>
        <p:spPr>
          <a:xfrm>
            <a:off x="467544" y="404664"/>
            <a:ext cx="8229600" cy="1143000"/>
          </a:xfrm>
        </p:spPr>
        <p:txBody>
          <a:bodyPr>
            <a:normAutofit fontScale="90000"/>
          </a:bodyPr>
          <a:lstStyle/>
          <a:p>
            <a:r>
              <a:rPr lang="es-ES_tradnl" altLang="es-MX" sz="3600" dirty="0" smtClean="0"/>
              <a:t>Factores para el mejoramiento de las habilidades de pensamiento</a:t>
            </a:r>
            <a:endParaRPr lang="es-ES_tradnl" altLang="es-MX" sz="3600" dirty="0"/>
          </a:p>
        </p:txBody>
      </p:sp>
      <p:sp>
        <p:nvSpPr>
          <p:cNvPr id="3" name="2 Marcador de número de diapositiva"/>
          <p:cNvSpPr>
            <a:spLocks noGrp="1"/>
          </p:cNvSpPr>
          <p:nvPr>
            <p:ph type="sldNum" sz="quarter" idx="12"/>
          </p:nvPr>
        </p:nvSpPr>
        <p:spPr/>
        <p:txBody>
          <a:bodyPr/>
          <a:lstStyle/>
          <a:p>
            <a:fld id="{CF9832C5-1A1A-47F0-9C55-15F4FCA05CCB}" type="slidenum">
              <a:rPr lang="en-US" altLang="es-MX" smtClean="0"/>
              <a:pPr/>
              <a:t>37</a:t>
            </a:fld>
            <a:endParaRPr lang="en-US" altLang="es-MX"/>
          </a:p>
        </p:txBody>
      </p:sp>
    </p:spTree>
    <p:extLst>
      <p:ext uri="{BB962C8B-B14F-4D97-AF65-F5344CB8AC3E}">
        <p14:creationId xmlns:p14="http://schemas.microsoft.com/office/powerpoint/2010/main" val="20893086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1844824"/>
            <a:ext cx="7571184" cy="3819880"/>
          </a:xfrm>
        </p:spPr>
        <p:txBody>
          <a:bodyPr/>
          <a:lstStyle/>
          <a:p>
            <a:pPr>
              <a:lnSpc>
                <a:spcPct val="90000"/>
              </a:lnSpc>
              <a:spcBef>
                <a:spcPts val="600"/>
              </a:spcBef>
              <a:spcAft>
                <a:spcPts val="600"/>
              </a:spcAft>
            </a:pPr>
            <a:r>
              <a:rPr lang="es-ES_tradnl" altLang="es-MX" sz="2400" dirty="0">
                <a:latin typeface="Times New Roman" pitchFamily="18" charset="0"/>
              </a:rPr>
              <a:t>Desarrollo de actitudes positivas hacia el pensar y el aprendizaje.</a:t>
            </a:r>
          </a:p>
          <a:p>
            <a:pPr>
              <a:lnSpc>
                <a:spcPct val="90000"/>
              </a:lnSpc>
              <a:spcBef>
                <a:spcPts val="600"/>
              </a:spcBef>
              <a:spcAft>
                <a:spcPts val="600"/>
              </a:spcAft>
            </a:pPr>
            <a:r>
              <a:rPr lang="es-ES_tradnl" altLang="es-MX" sz="2400" dirty="0">
                <a:latin typeface="Times New Roman" pitchFamily="18" charset="0"/>
              </a:rPr>
              <a:t>Identificación de las variables </a:t>
            </a:r>
            <a:r>
              <a:rPr lang="es-ES_tradnl" altLang="es-MX" sz="2400" dirty="0" smtClean="0">
                <a:latin typeface="Times New Roman" pitchFamily="18" charset="0"/>
              </a:rPr>
              <a:t>cognitivas</a:t>
            </a:r>
            <a:r>
              <a:rPr lang="es-ES_tradnl" altLang="es-MX" sz="2400" dirty="0">
                <a:latin typeface="Times New Roman" pitchFamily="18" charset="0"/>
              </a:rPr>
              <a:t>, contextuales e instruccionales a ser tomadas en cuenta en el diseño instruccional.</a:t>
            </a:r>
          </a:p>
          <a:p>
            <a:pPr>
              <a:spcBef>
                <a:spcPts val="600"/>
              </a:spcBef>
              <a:spcAft>
                <a:spcPts val="600"/>
              </a:spcAft>
            </a:pPr>
            <a:endParaRPr lang="es-MX" dirty="0"/>
          </a:p>
        </p:txBody>
      </p:sp>
      <p:sp>
        <p:nvSpPr>
          <p:cNvPr id="3" name="2 Título"/>
          <p:cNvSpPr>
            <a:spLocks noGrp="1"/>
          </p:cNvSpPr>
          <p:nvPr>
            <p:ph type="title"/>
          </p:nvPr>
        </p:nvSpPr>
        <p:spPr>
          <a:xfrm>
            <a:off x="467544" y="404664"/>
            <a:ext cx="8229600" cy="1143000"/>
          </a:xfrm>
        </p:spPr>
        <p:txBody>
          <a:bodyPr>
            <a:normAutofit/>
          </a:bodyPr>
          <a:lstStyle/>
          <a:p>
            <a:r>
              <a:rPr lang="es-ES_tradnl" altLang="es-MX" sz="3200" dirty="0"/>
              <a:t>Factores para el mejoramiento de las habilidades de pensamiento</a:t>
            </a:r>
            <a:endParaRPr lang="es-MX" sz="3200" dirty="0"/>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38</a:t>
            </a:fld>
            <a:endParaRPr lang="en-US" altLang="es-MX"/>
          </a:p>
        </p:txBody>
      </p:sp>
    </p:spTree>
    <p:extLst>
      <p:ext uri="{BB962C8B-B14F-4D97-AF65-F5344CB8AC3E}">
        <p14:creationId xmlns:p14="http://schemas.microsoft.com/office/powerpoint/2010/main" val="16133766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844727" y="332656"/>
            <a:ext cx="7772400" cy="1143000"/>
          </a:xfrm>
        </p:spPr>
        <p:txBody>
          <a:bodyPr>
            <a:normAutofit/>
          </a:bodyPr>
          <a:lstStyle/>
          <a:p>
            <a:r>
              <a:rPr lang="es-ES_tradnl" altLang="es-MX" dirty="0" smtClean="0"/>
              <a:t>Ambiente instruccional</a:t>
            </a:r>
            <a:endParaRPr lang="es-ES_tradnl" altLang="es-MX" dirty="0"/>
          </a:p>
        </p:txBody>
      </p:sp>
      <p:sp>
        <p:nvSpPr>
          <p:cNvPr id="18438" name="WordArt 6"/>
          <p:cNvSpPr>
            <a:spLocks noChangeArrowheads="1" noChangeShapeType="1" noTextEdit="1"/>
          </p:cNvSpPr>
          <p:nvPr/>
        </p:nvSpPr>
        <p:spPr bwMode="auto">
          <a:xfrm rot="20264987">
            <a:off x="950728" y="2146175"/>
            <a:ext cx="3352800" cy="121920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0800000"/>
              </a:avLst>
            </a:prstTxWarp>
          </a:bodyPr>
          <a:lstStyle/>
          <a:p>
            <a:pPr algn="ctr"/>
            <a:r>
              <a:rPr lang="es-MX" sz="2000" kern="10" dirty="0">
                <a:ln w="9525">
                  <a:solidFill>
                    <a:srgbClr val="FF99CC"/>
                  </a:solidFill>
                  <a:round/>
                  <a:headEnd/>
                  <a:tailEnd/>
                </a:ln>
                <a:solidFill>
                  <a:srgbClr val="FF00FF"/>
                </a:solidFill>
                <a:latin typeface="Arial Black"/>
              </a:rPr>
              <a:t>Motivación</a:t>
            </a:r>
          </a:p>
        </p:txBody>
      </p:sp>
      <p:sp>
        <p:nvSpPr>
          <p:cNvPr id="18439" name="WordArt 7"/>
          <p:cNvSpPr>
            <a:spLocks noChangeArrowheads="1" noChangeShapeType="1" noTextEdit="1"/>
          </p:cNvSpPr>
          <p:nvPr/>
        </p:nvSpPr>
        <p:spPr bwMode="auto">
          <a:xfrm rot="1048120">
            <a:off x="609224" y="4666326"/>
            <a:ext cx="4191000" cy="1108075"/>
          </a:xfrm>
          <a:prstGeom prst="rect">
            <a:avLst/>
          </a:prstGeom>
          <a:extLst>
            <a:ext uri="{AF507438-7753-43E0-B8FC-AC1667EBCBE1}">
              <a14:hiddenEffects xmlns:a14="http://schemas.microsoft.com/office/drawing/2010/main">
                <a:effectLst/>
              </a14:hiddenEffects>
            </a:ext>
          </a:extLst>
        </p:spPr>
        <p:txBody>
          <a:bodyPr wrap="none" fromWordArt="1">
            <a:prstTxWarp prst="textCanDown">
              <a:avLst>
                <a:gd name="adj" fmla="val 33333"/>
              </a:avLst>
            </a:prstTxWarp>
          </a:bodyPr>
          <a:lstStyle/>
          <a:p>
            <a:pPr algn="ctr"/>
            <a:r>
              <a:rPr lang="es-MX" sz="2000" kern="10" spc="400" dirty="0">
                <a:ln w="9525">
                  <a:solidFill>
                    <a:schemeClr val="hlink"/>
                  </a:solidFill>
                  <a:round/>
                  <a:headEnd/>
                  <a:tailEnd/>
                </a:ln>
                <a:solidFill>
                  <a:srgbClr val="FF6600"/>
                </a:solidFill>
                <a:latin typeface="Comic Sans MS"/>
              </a:rPr>
              <a:t>Expectativas y actitudes</a:t>
            </a:r>
          </a:p>
        </p:txBody>
      </p:sp>
      <p:sp>
        <p:nvSpPr>
          <p:cNvPr id="18440" name="WordArt 8"/>
          <p:cNvSpPr>
            <a:spLocks noChangeArrowheads="1" noChangeShapeType="1" noTextEdit="1"/>
          </p:cNvSpPr>
          <p:nvPr/>
        </p:nvSpPr>
        <p:spPr bwMode="auto">
          <a:xfrm rot="1963450">
            <a:off x="5112857" y="2500136"/>
            <a:ext cx="3365500" cy="1390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0800000"/>
              </a:avLst>
            </a:prstTxWarp>
          </a:bodyPr>
          <a:lstStyle/>
          <a:p>
            <a:pPr algn="ctr"/>
            <a:r>
              <a:rPr lang="es-MX" kern="10" dirty="0">
                <a:ln w="9525">
                  <a:solidFill>
                    <a:srgbClr val="FF0000"/>
                  </a:solidFill>
                  <a:round/>
                  <a:headEnd/>
                  <a:tailEnd/>
                </a:ln>
                <a:solidFill>
                  <a:srgbClr val="FF0000"/>
                </a:solidFill>
                <a:latin typeface="Comic Sans MS"/>
              </a:rPr>
              <a:t>Control y seguimiento</a:t>
            </a:r>
          </a:p>
          <a:p>
            <a:pPr algn="ctr"/>
            <a:r>
              <a:rPr lang="es-MX" kern="10" dirty="0">
                <a:ln w="9525">
                  <a:solidFill>
                    <a:srgbClr val="FF0000"/>
                  </a:solidFill>
                  <a:round/>
                  <a:headEnd/>
                  <a:tailEnd/>
                </a:ln>
                <a:solidFill>
                  <a:srgbClr val="FF0000"/>
                </a:solidFill>
                <a:latin typeface="Comic Sans MS"/>
              </a:rPr>
              <a:t>Proceso E-A</a:t>
            </a:r>
          </a:p>
        </p:txBody>
      </p:sp>
      <p:sp>
        <p:nvSpPr>
          <p:cNvPr id="18442" name="WordArt 10"/>
          <p:cNvSpPr>
            <a:spLocks noChangeArrowheads="1" noChangeShapeType="1" noTextEdit="1"/>
          </p:cNvSpPr>
          <p:nvPr/>
        </p:nvSpPr>
        <p:spPr bwMode="auto">
          <a:xfrm rot="19902314">
            <a:off x="5465761" y="4654353"/>
            <a:ext cx="3209925" cy="1023937"/>
          </a:xfrm>
          <a:prstGeom prst="rect">
            <a:avLst/>
          </a:prstGeom>
          <a:extLst>
            <a:ext uri="{AF507438-7753-43E0-B8FC-AC1667EBCBE1}">
              <a14:hiddenEffects xmlns:a14="http://schemas.microsoft.com/office/drawing/2010/main">
                <a:effectLst/>
              </a14:hiddenEffects>
            </a:ext>
          </a:extLst>
        </p:spPr>
        <p:txBody>
          <a:bodyPr wrap="none" fromWordArt="1">
            <a:prstTxWarp prst="textCanDown">
              <a:avLst>
                <a:gd name="adj" fmla="val 33333"/>
              </a:avLst>
            </a:prstTxWarp>
          </a:bodyPr>
          <a:lstStyle/>
          <a:p>
            <a:pPr algn="ctr"/>
            <a:r>
              <a:rPr lang="es-MX" kern="10" dirty="0">
                <a:ln w="9525">
                  <a:solidFill>
                    <a:srgbClr val="000080"/>
                  </a:solidFill>
                  <a:round/>
                  <a:headEnd/>
                  <a:tailEnd/>
                </a:ln>
                <a:solidFill>
                  <a:srgbClr val="0000FF"/>
                </a:solidFill>
                <a:latin typeface="Comic Sans MS"/>
              </a:rPr>
              <a:t>Influencia del contexto</a:t>
            </a:r>
          </a:p>
        </p:txBody>
      </p:sp>
      <p:pic>
        <p:nvPicPr>
          <p:cNvPr id="8"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4724" y="2412278"/>
            <a:ext cx="3883082" cy="2301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F21641C9-79BB-4BD2-A28C-51960E79F456}" type="slidenum">
              <a:rPr lang="en-US" altLang="es-MX" smtClean="0"/>
              <a:pPr/>
              <a:t>39</a:t>
            </a:fld>
            <a:endParaRPr lang="en-US" altLang="es-MX"/>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3323791695"/>
              </p:ext>
            </p:extLst>
          </p:nvPr>
        </p:nvGraphicFramePr>
        <p:xfrm>
          <a:off x="1043608" y="764704"/>
          <a:ext cx="6768752" cy="5048098"/>
        </p:xfrm>
        <a:graphic>
          <a:graphicData uri="http://schemas.openxmlformats.org/drawingml/2006/table">
            <a:tbl>
              <a:tblPr firstRow="1" firstCol="1" bandRow="1">
                <a:tableStyleId>{5C22544A-7EE6-4342-B048-85BDC9FD1C3A}</a:tableStyleId>
              </a:tblPr>
              <a:tblGrid>
                <a:gridCol w="1306138"/>
                <a:gridCol w="5462614"/>
              </a:tblGrid>
              <a:tr h="174919">
                <a:tc>
                  <a:txBody>
                    <a:bodyPr/>
                    <a:lstStyle/>
                    <a:p>
                      <a:pPr algn="ctr">
                        <a:spcAft>
                          <a:spcPts val="0"/>
                        </a:spcAft>
                      </a:pPr>
                      <a:r>
                        <a:rPr lang="es-MX" sz="1050" dirty="0">
                          <a:solidFill>
                            <a:schemeClr val="tx1"/>
                          </a:solidFill>
                          <a:effectLst/>
                        </a:rPr>
                        <a:t>No. diapositiva</a:t>
                      </a:r>
                      <a:endParaRPr lang="es-MX" sz="1050" dirty="0">
                        <a:solidFill>
                          <a:schemeClr val="tx1"/>
                        </a:solidFill>
                        <a:effectLst/>
                        <a:latin typeface="Arial"/>
                        <a:ea typeface="Times New Roman"/>
                        <a:cs typeface="Times New Roman"/>
                      </a:endParaRPr>
                    </a:p>
                  </a:txBody>
                  <a:tcPr marL="49919" marR="49919" marT="0" marB="0">
                    <a:solidFill>
                      <a:schemeClr val="accent3">
                        <a:lumMod val="20000"/>
                        <a:lumOff val="80000"/>
                      </a:schemeClr>
                    </a:solidFill>
                  </a:tcPr>
                </a:tc>
                <a:tc>
                  <a:txBody>
                    <a:bodyPr/>
                    <a:lstStyle/>
                    <a:p>
                      <a:pPr algn="ctr">
                        <a:spcAft>
                          <a:spcPts val="0"/>
                        </a:spcAft>
                      </a:pPr>
                      <a:r>
                        <a:rPr lang="es-MX" sz="1400" dirty="0">
                          <a:solidFill>
                            <a:schemeClr val="tx1"/>
                          </a:solidFill>
                          <a:effectLst/>
                        </a:rPr>
                        <a:t>Temática</a:t>
                      </a:r>
                      <a:endParaRPr lang="es-MX" sz="1400" dirty="0">
                        <a:solidFill>
                          <a:schemeClr val="tx1"/>
                        </a:solidFill>
                        <a:effectLst/>
                        <a:latin typeface="Arial"/>
                        <a:ea typeface="Times New Roman"/>
                        <a:cs typeface="Times New Roman"/>
                      </a:endParaRPr>
                    </a:p>
                  </a:txBody>
                  <a:tcPr marL="49919" marR="49919" marT="0" marB="0">
                    <a:solidFill>
                      <a:schemeClr val="accent3">
                        <a:lumMod val="20000"/>
                        <a:lumOff val="80000"/>
                      </a:schemeClr>
                    </a:solidFill>
                  </a:tcPr>
                </a:tc>
              </a:tr>
              <a:tr h="318936">
                <a:tc>
                  <a:txBody>
                    <a:bodyPr/>
                    <a:lstStyle/>
                    <a:p>
                      <a:pPr algn="ctr">
                        <a:spcAft>
                          <a:spcPts val="0"/>
                        </a:spcAft>
                      </a:pPr>
                      <a:r>
                        <a:rPr lang="es-MX" sz="1400" dirty="0" smtClean="0">
                          <a:solidFill>
                            <a:schemeClr val="accent4">
                              <a:lumMod val="85000"/>
                              <a:lumOff val="15000"/>
                            </a:schemeClr>
                          </a:solidFill>
                          <a:effectLst/>
                          <a:latin typeface="Arial"/>
                          <a:ea typeface="Times New Roman"/>
                          <a:cs typeface="Times New Roman"/>
                        </a:rPr>
                        <a:t>1-2</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c>
                  <a:txBody>
                    <a:bodyPr/>
                    <a:lstStyle/>
                    <a:p>
                      <a:pPr>
                        <a:spcAft>
                          <a:spcPts val="0"/>
                        </a:spcAft>
                      </a:pPr>
                      <a:r>
                        <a:rPr lang="es-MX" sz="1400" dirty="0" smtClean="0">
                          <a:solidFill>
                            <a:schemeClr val="accent4">
                              <a:lumMod val="85000"/>
                              <a:lumOff val="15000"/>
                            </a:schemeClr>
                          </a:solidFill>
                          <a:effectLst/>
                          <a:latin typeface="Arial"/>
                          <a:ea typeface="Times New Roman"/>
                          <a:cs typeface="Times New Roman"/>
                        </a:rPr>
                        <a:t>Datos de identificación</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r>
              <a:tr h="388432">
                <a:tc>
                  <a:txBody>
                    <a:bodyPr/>
                    <a:lstStyle/>
                    <a:p>
                      <a:pPr algn="ctr">
                        <a:spcAft>
                          <a:spcPts val="0"/>
                        </a:spcAft>
                      </a:pPr>
                      <a:r>
                        <a:rPr lang="es-MX" sz="1400" dirty="0" smtClean="0">
                          <a:solidFill>
                            <a:schemeClr val="accent4">
                              <a:lumMod val="85000"/>
                              <a:lumOff val="15000"/>
                            </a:schemeClr>
                          </a:solidFill>
                          <a:effectLst/>
                          <a:latin typeface="Arial"/>
                          <a:ea typeface="Times New Roman"/>
                          <a:cs typeface="Times New Roman"/>
                        </a:rPr>
                        <a:t>3-4</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c>
                  <a:txBody>
                    <a:bodyPr/>
                    <a:lstStyle/>
                    <a:p>
                      <a:pPr>
                        <a:spcAft>
                          <a:spcPts val="0"/>
                        </a:spcAft>
                      </a:pPr>
                      <a:r>
                        <a:rPr lang="es-MX" sz="1400" dirty="0" smtClean="0">
                          <a:solidFill>
                            <a:schemeClr val="accent4">
                              <a:lumMod val="85000"/>
                              <a:lumOff val="15000"/>
                            </a:schemeClr>
                          </a:solidFill>
                          <a:effectLst/>
                          <a:latin typeface="Arial"/>
                          <a:ea typeface="Times New Roman"/>
                          <a:cs typeface="Times New Roman"/>
                        </a:rPr>
                        <a:t>Guion</a:t>
                      </a:r>
                      <a:r>
                        <a:rPr lang="es-MX" sz="1400" baseline="0" dirty="0" smtClean="0">
                          <a:solidFill>
                            <a:schemeClr val="accent4">
                              <a:lumMod val="85000"/>
                              <a:lumOff val="15000"/>
                            </a:schemeClr>
                          </a:solidFill>
                          <a:effectLst/>
                          <a:latin typeface="Arial"/>
                          <a:ea typeface="Times New Roman"/>
                          <a:cs typeface="Times New Roman"/>
                        </a:rPr>
                        <a:t> explicativo</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r>
              <a:tr h="478405">
                <a:tc>
                  <a:txBody>
                    <a:bodyPr/>
                    <a:lstStyle/>
                    <a:p>
                      <a:pPr algn="ctr">
                        <a:spcAft>
                          <a:spcPts val="0"/>
                        </a:spcAft>
                      </a:pPr>
                      <a:r>
                        <a:rPr lang="es-MX" sz="1400" dirty="0" smtClean="0">
                          <a:solidFill>
                            <a:schemeClr val="accent4">
                              <a:lumMod val="85000"/>
                              <a:lumOff val="15000"/>
                            </a:schemeClr>
                          </a:solidFill>
                          <a:effectLst/>
                          <a:latin typeface="Arial"/>
                          <a:ea typeface="Times New Roman"/>
                          <a:cs typeface="Times New Roman"/>
                        </a:rPr>
                        <a:t>5</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c>
                  <a:txBody>
                    <a:bodyPr/>
                    <a:lstStyle/>
                    <a:p>
                      <a:pPr>
                        <a:spcAft>
                          <a:spcPts val="0"/>
                        </a:spcAft>
                      </a:pPr>
                      <a:r>
                        <a:rPr lang="es-MX" sz="1400" dirty="0" smtClean="0">
                          <a:solidFill>
                            <a:schemeClr val="accent4">
                              <a:lumMod val="85000"/>
                              <a:lumOff val="15000"/>
                            </a:schemeClr>
                          </a:solidFill>
                          <a:effectLst/>
                          <a:latin typeface="Arial"/>
                          <a:ea typeface="Times New Roman"/>
                          <a:cs typeface="Times New Roman"/>
                        </a:rPr>
                        <a:t>Contenido</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r>
              <a:tr h="478405">
                <a:tc>
                  <a:txBody>
                    <a:bodyPr/>
                    <a:lstStyle/>
                    <a:p>
                      <a:pPr algn="ctr">
                        <a:spcAft>
                          <a:spcPts val="0"/>
                        </a:spcAft>
                      </a:pPr>
                      <a:r>
                        <a:rPr lang="es-MX" sz="1400" dirty="0" smtClean="0">
                          <a:solidFill>
                            <a:schemeClr val="accent4">
                              <a:lumMod val="85000"/>
                              <a:lumOff val="15000"/>
                            </a:schemeClr>
                          </a:solidFill>
                          <a:effectLst/>
                          <a:latin typeface="Arial"/>
                          <a:ea typeface="Times New Roman"/>
                          <a:cs typeface="Times New Roman"/>
                        </a:rPr>
                        <a:t>6-9</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c>
                  <a:txBody>
                    <a:bodyPr/>
                    <a:lstStyle/>
                    <a:p>
                      <a:pPr>
                        <a:spcAft>
                          <a:spcPts val="0"/>
                        </a:spcAft>
                      </a:pPr>
                      <a:r>
                        <a:rPr lang="es-MX" sz="1400" dirty="0" smtClean="0">
                          <a:solidFill>
                            <a:schemeClr val="accent4">
                              <a:lumMod val="85000"/>
                              <a:lumOff val="15000"/>
                            </a:schemeClr>
                          </a:solidFill>
                          <a:effectLst/>
                          <a:latin typeface="Arial"/>
                          <a:ea typeface="Times New Roman"/>
                          <a:cs typeface="Times New Roman"/>
                        </a:rPr>
                        <a:t>Paradigma de procesos</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r>
              <a:tr h="478405">
                <a:tc>
                  <a:txBody>
                    <a:bodyPr/>
                    <a:lstStyle/>
                    <a:p>
                      <a:pPr algn="ctr">
                        <a:spcAft>
                          <a:spcPts val="0"/>
                        </a:spcAft>
                      </a:pPr>
                      <a:r>
                        <a:rPr lang="es-MX" sz="1400" dirty="0" smtClean="0">
                          <a:solidFill>
                            <a:schemeClr val="accent4">
                              <a:lumMod val="85000"/>
                              <a:lumOff val="15000"/>
                            </a:schemeClr>
                          </a:solidFill>
                          <a:effectLst/>
                          <a:latin typeface="Arial"/>
                          <a:ea typeface="Times New Roman"/>
                          <a:cs typeface="Times New Roman"/>
                        </a:rPr>
                        <a:t>10-13</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c>
                  <a:txBody>
                    <a:bodyPr/>
                    <a:lstStyle/>
                    <a:p>
                      <a:pPr>
                        <a:spcAft>
                          <a:spcPts val="0"/>
                        </a:spcAft>
                      </a:pPr>
                      <a:r>
                        <a:rPr lang="es-MX" sz="1400" dirty="0" smtClean="0">
                          <a:solidFill>
                            <a:schemeClr val="accent4">
                              <a:lumMod val="85000"/>
                              <a:lumOff val="15000"/>
                            </a:schemeClr>
                          </a:solidFill>
                          <a:effectLst/>
                          <a:latin typeface="Arial"/>
                          <a:ea typeface="Times New Roman"/>
                          <a:cs typeface="Times New Roman"/>
                        </a:rPr>
                        <a:t>Definición</a:t>
                      </a:r>
                      <a:r>
                        <a:rPr lang="es-MX" sz="1400" baseline="0" dirty="0" smtClean="0">
                          <a:solidFill>
                            <a:schemeClr val="accent4">
                              <a:lumMod val="85000"/>
                              <a:lumOff val="15000"/>
                            </a:schemeClr>
                          </a:solidFill>
                          <a:effectLst/>
                          <a:latin typeface="Arial"/>
                          <a:ea typeface="Times New Roman"/>
                          <a:cs typeface="Times New Roman"/>
                        </a:rPr>
                        <a:t> de Proceso</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r>
              <a:tr h="478405">
                <a:tc>
                  <a:txBody>
                    <a:bodyPr/>
                    <a:lstStyle/>
                    <a:p>
                      <a:pPr algn="ctr">
                        <a:spcAft>
                          <a:spcPts val="0"/>
                        </a:spcAft>
                      </a:pPr>
                      <a:r>
                        <a:rPr lang="es-MX" sz="1400" dirty="0" smtClean="0">
                          <a:solidFill>
                            <a:schemeClr val="accent4">
                              <a:lumMod val="85000"/>
                              <a:lumOff val="15000"/>
                            </a:schemeClr>
                          </a:solidFill>
                          <a:effectLst/>
                          <a:latin typeface="Arial"/>
                          <a:ea typeface="Times New Roman"/>
                          <a:cs typeface="Times New Roman"/>
                        </a:rPr>
                        <a:t>14-29</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c>
                  <a:txBody>
                    <a:bodyPr/>
                    <a:lstStyle/>
                    <a:p>
                      <a:pPr>
                        <a:spcAft>
                          <a:spcPts val="0"/>
                        </a:spcAft>
                      </a:pPr>
                      <a:r>
                        <a:rPr lang="es-MX" sz="1400" dirty="0" smtClean="0">
                          <a:solidFill>
                            <a:schemeClr val="accent4">
                              <a:lumMod val="85000"/>
                              <a:lumOff val="15000"/>
                            </a:schemeClr>
                          </a:solidFill>
                          <a:effectLst/>
                          <a:latin typeface="Arial"/>
                          <a:ea typeface="Times New Roman"/>
                          <a:cs typeface="Times New Roman"/>
                        </a:rPr>
                        <a:t>Taxonomía de Procesos</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r>
              <a:tr h="619068">
                <a:tc>
                  <a:txBody>
                    <a:bodyPr/>
                    <a:lstStyle/>
                    <a:p>
                      <a:pPr algn="ctr">
                        <a:spcAft>
                          <a:spcPts val="0"/>
                        </a:spcAft>
                      </a:pPr>
                      <a:r>
                        <a:rPr lang="es-MX" sz="1400" dirty="0" smtClean="0">
                          <a:solidFill>
                            <a:schemeClr val="accent4">
                              <a:lumMod val="85000"/>
                              <a:lumOff val="15000"/>
                            </a:schemeClr>
                          </a:solidFill>
                          <a:effectLst/>
                          <a:latin typeface="Arial"/>
                          <a:ea typeface="Times New Roman"/>
                          <a:cs typeface="Times New Roman"/>
                        </a:rPr>
                        <a:t>30</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c>
                  <a:txBody>
                    <a:bodyPr/>
                    <a:lstStyle/>
                    <a:p>
                      <a:pPr>
                        <a:spcAft>
                          <a:spcPts val="0"/>
                        </a:spcAft>
                      </a:pPr>
                      <a:r>
                        <a:rPr lang="es-MX" sz="1400" dirty="0" smtClean="0">
                          <a:solidFill>
                            <a:schemeClr val="accent4">
                              <a:lumMod val="85000"/>
                              <a:lumOff val="15000"/>
                            </a:schemeClr>
                          </a:solidFill>
                          <a:effectLst/>
                          <a:latin typeface="Arial"/>
                          <a:ea typeface="Times New Roman"/>
                          <a:cs typeface="Times New Roman"/>
                        </a:rPr>
                        <a:t>Importancia de los procesos cognitivos en el aprendizaje</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r>
              <a:tr h="478405">
                <a:tc>
                  <a:txBody>
                    <a:bodyPr/>
                    <a:lstStyle/>
                    <a:p>
                      <a:pPr algn="ctr">
                        <a:spcAft>
                          <a:spcPts val="0"/>
                        </a:spcAft>
                      </a:pPr>
                      <a:r>
                        <a:rPr lang="es-MX" sz="1400" dirty="0" smtClean="0">
                          <a:solidFill>
                            <a:schemeClr val="accent4">
                              <a:lumMod val="85000"/>
                              <a:lumOff val="15000"/>
                            </a:schemeClr>
                          </a:solidFill>
                          <a:effectLst/>
                          <a:latin typeface="Arial"/>
                          <a:ea typeface="Times New Roman"/>
                          <a:cs typeface="Times New Roman"/>
                        </a:rPr>
                        <a:t>31-33</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c>
                  <a:txBody>
                    <a:bodyPr/>
                    <a:lstStyle/>
                    <a:p>
                      <a:pPr>
                        <a:spcAft>
                          <a:spcPts val="0"/>
                        </a:spcAft>
                      </a:pPr>
                      <a:r>
                        <a:rPr lang="es-MX" sz="1400" dirty="0" smtClean="0">
                          <a:solidFill>
                            <a:schemeClr val="accent4">
                              <a:lumMod val="85000"/>
                              <a:lumOff val="15000"/>
                            </a:schemeClr>
                          </a:solidFill>
                          <a:effectLst/>
                          <a:latin typeface="Arial"/>
                          <a:ea typeface="Times New Roman"/>
                          <a:cs typeface="Times New Roman"/>
                        </a:rPr>
                        <a:t>Habilidades</a:t>
                      </a:r>
                      <a:r>
                        <a:rPr lang="es-MX" sz="1400" baseline="0" dirty="0" smtClean="0">
                          <a:solidFill>
                            <a:schemeClr val="accent4">
                              <a:lumMod val="85000"/>
                              <a:lumOff val="15000"/>
                            </a:schemeClr>
                          </a:solidFill>
                          <a:effectLst/>
                          <a:latin typeface="Arial"/>
                          <a:ea typeface="Times New Roman"/>
                          <a:cs typeface="Times New Roman"/>
                        </a:rPr>
                        <a:t> de pensamiento</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r>
              <a:tr h="478405">
                <a:tc>
                  <a:txBody>
                    <a:bodyPr/>
                    <a:lstStyle/>
                    <a:p>
                      <a:pPr algn="ctr">
                        <a:spcAft>
                          <a:spcPts val="0"/>
                        </a:spcAft>
                      </a:pPr>
                      <a:r>
                        <a:rPr lang="es-MX" sz="1400" dirty="0" smtClean="0">
                          <a:solidFill>
                            <a:schemeClr val="accent4">
                              <a:lumMod val="85000"/>
                              <a:lumOff val="15000"/>
                            </a:schemeClr>
                          </a:solidFill>
                          <a:effectLst/>
                          <a:latin typeface="Arial"/>
                          <a:ea typeface="Times New Roman"/>
                          <a:cs typeface="Times New Roman"/>
                        </a:rPr>
                        <a:t>34-39</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c>
                  <a:txBody>
                    <a:bodyPr/>
                    <a:lstStyle/>
                    <a:p>
                      <a:pPr>
                        <a:spcAft>
                          <a:spcPts val="0"/>
                        </a:spcAft>
                      </a:pPr>
                      <a:r>
                        <a:rPr lang="es-MX" sz="1400" dirty="0" smtClean="0">
                          <a:solidFill>
                            <a:schemeClr val="accent4">
                              <a:lumMod val="85000"/>
                              <a:lumOff val="15000"/>
                            </a:schemeClr>
                          </a:solidFill>
                          <a:effectLst/>
                          <a:latin typeface="Arial"/>
                          <a:ea typeface="Times New Roman"/>
                          <a:cs typeface="Times New Roman"/>
                        </a:rPr>
                        <a:t>Hábitos</a:t>
                      </a:r>
                      <a:r>
                        <a:rPr lang="es-MX" sz="1400" baseline="0" dirty="0" smtClean="0">
                          <a:solidFill>
                            <a:schemeClr val="accent4">
                              <a:lumMod val="85000"/>
                              <a:lumOff val="15000"/>
                            </a:schemeClr>
                          </a:solidFill>
                          <a:effectLst/>
                          <a:latin typeface="Arial"/>
                          <a:ea typeface="Times New Roman"/>
                          <a:cs typeface="Times New Roman"/>
                        </a:rPr>
                        <a:t> inadecuados de pensamiento y factores que facilitan las habilidades de pensamiento</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r>
              <a:tr h="637872">
                <a:tc>
                  <a:txBody>
                    <a:bodyPr/>
                    <a:lstStyle/>
                    <a:p>
                      <a:pPr algn="ctr">
                        <a:spcAft>
                          <a:spcPts val="0"/>
                        </a:spcAft>
                      </a:pPr>
                      <a:r>
                        <a:rPr lang="es-MX" sz="1400" dirty="0" smtClean="0">
                          <a:solidFill>
                            <a:schemeClr val="accent4">
                              <a:lumMod val="85000"/>
                              <a:lumOff val="15000"/>
                            </a:schemeClr>
                          </a:solidFill>
                          <a:effectLst/>
                          <a:latin typeface="Arial"/>
                          <a:ea typeface="Times New Roman"/>
                          <a:cs typeface="Times New Roman"/>
                        </a:rPr>
                        <a:t>40</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c>
                  <a:txBody>
                    <a:bodyPr/>
                    <a:lstStyle/>
                    <a:p>
                      <a:pPr>
                        <a:spcAft>
                          <a:spcPts val="0"/>
                        </a:spcAft>
                      </a:pPr>
                      <a:r>
                        <a:rPr lang="es-MX" sz="1400" dirty="0" smtClean="0">
                          <a:solidFill>
                            <a:schemeClr val="accent4">
                              <a:lumMod val="85000"/>
                              <a:lumOff val="15000"/>
                            </a:schemeClr>
                          </a:solidFill>
                          <a:effectLst/>
                          <a:latin typeface="Arial"/>
                          <a:ea typeface="Times New Roman"/>
                          <a:cs typeface="Times New Roman"/>
                        </a:rPr>
                        <a:t>Referencias</a:t>
                      </a:r>
                      <a:endParaRPr lang="es-MX" sz="1400" dirty="0">
                        <a:solidFill>
                          <a:schemeClr val="accent4">
                            <a:lumMod val="85000"/>
                            <a:lumOff val="15000"/>
                          </a:schemeClr>
                        </a:solidFill>
                        <a:effectLst/>
                        <a:latin typeface="Arial"/>
                        <a:ea typeface="Times New Roman"/>
                        <a:cs typeface="Times New Roman"/>
                      </a:endParaRPr>
                    </a:p>
                  </a:txBody>
                  <a:tcPr marL="49919" marR="49919" marT="0" marB="0">
                    <a:solidFill>
                      <a:schemeClr val="accent3">
                        <a:lumMod val="20000"/>
                        <a:lumOff val="80000"/>
                      </a:schemeClr>
                    </a:solidFill>
                  </a:tcPr>
                </a:tc>
              </a:tr>
            </a:tbl>
          </a:graphicData>
        </a:graphic>
      </p:graphicFrame>
      <p:sp>
        <p:nvSpPr>
          <p:cNvPr id="6" name="5 Marcador de número de diapositiva"/>
          <p:cNvSpPr>
            <a:spLocks noGrp="1"/>
          </p:cNvSpPr>
          <p:nvPr>
            <p:ph type="sldNum" sz="quarter" idx="12"/>
          </p:nvPr>
        </p:nvSpPr>
        <p:spPr/>
        <p:txBody>
          <a:bodyPr/>
          <a:lstStyle/>
          <a:p>
            <a:fld id="{F21641C9-79BB-4BD2-A28C-51960E79F456}" type="slidenum">
              <a:rPr lang="en-US" altLang="es-MX" smtClean="0"/>
              <a:pPr/>
              <a:t>4</a:t>
            </a:fld>
            <a:endParaRPr lang="en-US" altLang="es-MX"/>
          </a:p>
        </p:txBody>
      </p:sp>
    </p:spTree>
    <p:extLst>
      <p:ext uri="{BB962C8B-B14F-4D97-AF65-F5344CB8AC3E}">
        <p14:creationId xmlns:p14="http://schemas.microsoft.com/office/powerpoint/2010/main" val="21999573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55000" lnSpcReduction="20000"/>
          </a:bodyPr>
          <a:lstStyle/>
          <a:p>
            <a:r>
              <a:rPr lang="es-ES" dirty="0"/>
              <a:t>Amestoy de Sánchez, M; (2002). La investigación sobre el desarrollo y la enseñanza de las habilidades de pensamiento . </a:t>
            </a:r>
            <a:r>
              <a:rPr lang="es-ES" i="1" dirty="0"/>
              <a:t>REDIE. Revista Electrónica de Investigación Educativa, </a:t>
            </a:r>
            <a:r>
              <a:rPr lang="es-ES" dirty="0"/>
              <a:t>4() Recuperado de http://www.redalyc.org/articulo.oa?id=15504108</a:t>
            </a:r>
            <a:endParaRPr lang="es-MX" dirty="0"/>
          </a:p>
          <a:p>
            <a:r>
              <a:rPr lang="en-US" dirty="0"/>
              <a:t>Sternberg, R. (1990). Metaphors of mind. Conception of the nature of intelligence, New York: </a:t>
            </a:r>
            <a:endParaRPr lang="es-MX" dirty="0"/>
          </a:p>
          <a:p>
            <a:r>
              <a:rPr lang="en-US" dirty="0"/>
              <a:t>Cambridge University Press.</a:t>
            </a:r>
            <a:endParaRPr lang="es-MX" dirty="0"/>
          </a:p>
          <a:p>
            <a:r>
              <a:rPr lang="en-US" dirty="0"/>
              <a:t>Sternberg, R. (1990). </a:t>
            </a:r>
            <a:r>
              <a:rPr lang="es-ES" dirty="0"/>
              <a:t>Más allá del cociente </a:t>
            </a:r>
            <a:r>
              <a:rPr lang="es-ES" dirty="0" err="1"/>
              <a:t>intelectul</a:t>
            </a:r>
            <a:r>
              <a:rPr lang="es-ES" dirty="0"/>
              <a:t>: una teoría </a:t>
            </a:r>
            <a:r>
              <a:rPr lang="es-ES" dirty="0" err="1"/>
              <a:t>triáquica</a:t>
            </a:r>
            <a:r>
              <a:rPr lang="es-ES" dirty="0"/>
              <a:t> de la inteligencia humana. Bilbao: </a:t>
            </a:r>
            <a:r>
              <a:rPr lang="es-ES" dirty="0" err="1"/>
              <a:t>Desdee</a:t>
            </a:r>
            <a:r>
              <a:rPr lang="es-ES" dirty="0"/>
              <a:t> de </a:t>
            </a:r>
            <a:r>
              <a:rPr lang="es-ES" dirty="0" err="1"/>
              <a:t>Brousver</a:t>
            </a:r>
            <a:r>
              <a:rPr lang="es-ES" dirty="0"/>
              <a:t>, S.A.</a:t>
            </a:r>
            <a:endParaRPr lang="es-MX" dirty="0"/>
          </a:p>
          <a:p>
            <a:r>
              <a:rPr lang="es-ES" dirty="0"/>
              <a:t>López, R. E. (2009). Los procesos cognitivos en la enseñanza-aprendizaje. El caso de la psicología cognitiva y el aula escolar.</a:t>
            </a:r>
            <a:endParaRPr lang="es-MX" dirty="0"/>
          </a:p>
          <a:p>
            <a:r>
              <a:rPr lang="en-US" dirty="0"/>
              <a:t>Costa, A., (1991). Developing Minds; a </a:t>
            </a:r>
            <a:r>
              <a:rPr lang="en-US" dirty="0" err="1"/>
              <a:t>resorce</a:t>
            </a:r>
            <a:r>
              <a:rPr lang="en-US" dirty="0"/>
              <a:t> book for teaching thinking. </a:t>
            </a:r>
            <a:r>
              <a:rPr lang="es-ES" dirty="0"/>
              <a:t>Alexandria, </a:t>
            </a:r>
            <a:r>
              <a:rPr lang="es-ES" dirty="0" err="1"/>
              <a:t>AsCD</a:t>
            </a:r>
            <a:r>
              <a:rPr lang="es-ES" dirty="0"/>
              <a:t>.</a:t>
            </a:r>
            <a:endParaRPr lang="es-MX" dirty="0"/>
          </a:p>
          <a:p>
            <a:r>
              <a:rPr lang="es-ES" dirty="0"/>
              <a:t>Báez </a:t>
            </a:r>
            <a:r>
              <a:rPr lang="es-ES" dirty="0" err="1"/>
              <a:t>Alcaíno</a:t>
            </a:r>
            <a:r>
              <a:rPr lang="es-ES" dirty="0"/>
              <a:t>, J; </a:t>
            </a:r>
            <a:r>
              <a:rPr lang="es-ES" dirty="0" err="1"/>
              <a:t>Onrubia</a:t>
            </a:r>
            <a:r>
              <a:rPr lang="es-ES" dirty="0"/>
              <a:t> </a:t>
            </a:r>
            <a:r>
              <a:rPr lang="es-ES" dirty="0" err="1"/>
              <a:t>Goñi</a:t>
            </a:r>
            <a:r>
              <a:rPr lang="es-ES" dirty="0"/>
              <a:t>, J; (2016). Una revisión de tres modelos para enseñar las habilidades de pensamiento en el marco escolar. </a:t>
            </a:r>
            <a:r>
              <a:rPr lang="es-ES" i="1" dirty="0"/>
              <a:t>Perspectiva Educacional, Formación de Profesores, </a:t>
            </a:r>
            <a:r>
              <a:rPr lang="es-ES" dirty="0"/>
              <a:t>55() 94-113. Recuperado de http://www.redalyc.org/articulo.oa?id=333343664007 </a:t>
            </a:r>
            <a:endParaRPr lang="es-MX" dirty="0"/>
          </a:p>
          <a:p>
            <a:r>
              <a:rPr lang="es-ES" dirty="0"/>
              <a:t>Díaz Barriga, F; (2001). Habilidades de pensamiento crítico sobre contenidos históricos en alumnos de bachillerato. </a:t>
            </a:r>
            <a:r>
              <a:rPr lang="es-ES" i="1" dirty="0"/>
              <a:t>Revista Mexicana de Investigación Educativa, </a:t>
            </a:r>
            <a:r>
              <a:rPr lang="es-ES" dirty="0"/>
              <a:t>6() Recuperado de http://www.redalyc.org/articulo.oa?id=14001308</a:t>
            </a:r>
            <a:endParaRPr lang="es-MX" dirty="0"/>
          </a:p>
          <a:p>
            <a:endParaRPr lang="es-MX" dirty="0"/>
          </a:p>
        </p:txBody>
      </p:sp>
      <p:sp>
        <p:nvSpPr>
          <p:cNvPr id="3" name="2 Título"/>
          <p:cNvSpPr>
            <a:spLocks noGrp="1"/>
          </p:cNvSpPr>
          <p:nvPr>
            <p:ph type="title"/>
          </p:nvPr>
        </p:nvSpPr>
        <p:spPr/>
        <p:txBody>
          <a:bodyPr/>
          <a:lstStyle/>
          <a:p>
            <a:r>
              <a:rPr lang="es-MX" dirty="0" smtClean="0"/>
              <a:t>Referencias</a:t>
            </a:r>
            <a:endParaRPr lang="es-MX" dirty="0"/>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40</a:t>
            </a:fld>
            <a:endParaRPr lang="en-US" altLang="es-MX"/>
          </a:p>
        </p:txBody>
      </p:sp>
    </p:spTree>
    <p:extLst>
      <p:ext uri="{BB962C8B-B14F-4D97-AF65-F5344CB8AC3E}">
        <p14:creationId xmlns:p14="http://schemas.microsoft.com/office/powerpoint/2010/main" val="1924911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109728" indent="0">
              <a:buNone/>
            </a:pPr>
            <a:r>
              <a:rPr lang="es-ES" dirty="0" smtClean="0"/>
              <a:t>Unidad 3. Habilidades </a:t>
            </a:r>
            <a:r>
              <a:rPr lang="es-ES" dirty="0"/>
              <a:t>de pensamiento</a:t>
            </a:r>
            <a:endParaRPr lang="es-MX" dirty="0"/>
          </a:p>
          <a:p>
            <a:pPr marL="109728" indent="0">
              <a:buNone/>
            </a:pPr>
            <a:r>
              <a:rPr lang="es-ES" dirty="0" smtClean="0"/>
              <a:t>Tema 3.1 </a:t>
            </a:r>
            <a:r>
              <a:rPr lang="es-ES" dirty="0"/>
              <a:t>Procesos cognitivos</a:t>
            </a:r>
            <a:endParaRPr lang="es-MX" dirty="0"/>
          </a:p>
          <a:p>
            <a:pPr>
              <a:buFont typeface="Wingdings" panose="05000000000000000000" pitchFamily="2" charset="2"/>
              <a:buChar char="ü"/>
            </a:pPr>
            <a:r>
              <a:rPr lang="es-MX" dirty="0" smtClean="0"/>
              <a:t>¿Qué es un Proceso?</a:t>
            </a:r>
          </a:p>
          <a:p>
            <a:pPr>
              <a:buFont typeface="Wingdings" panose="05000000000000000000" pitchFamily="2" charset="2"/>
              <a:buChar char="ü"/>
            </a:pPr>
            <a:r>
              <a:rPr lang="es-MX" dirty="0" smtClean="0"/>
              <a:t>Definición de Proceso Cognitivo</a:t>
            </a:r>
          </a:p>
          <a:p>
            <a:pPr>
              <a:buFont typeface="Wingdings" panose="05000000000000000000" pitchFamily="2" charset="2"/>
              <a:buChar char="ü"/>
            </a:pPr>
            <a:r>
              <a:rPr lang="es-MX" dirty="0" smtClean="0"/>
              <a:t>Tipos de procesos cognitivos</a:t>
            </a:r>
          </a:p>
          <a:p>
            <a:pPr>
              <a:buFont typeface="Wingdings" panose="05000000000000000000" pitchFamily="2" charset="2"/>
              <a:buChar char="ü"/>
            </a:pPr>
            <a:r>
              <a:rPr lang="es-MX" dirty="0" smtClean="0"/>
              <a:t>Definición conceptual y operacional de un proceso</a:t>
            </a:r>
          </a:p>
          <a:p>
            <a:pPr>
              <a:buFont typeface="Wingdings" panose="05000000000000000000" pitchFamily="2" charset="2"/>
              <a:buChar char="ü"/>
            </a:pPr>
            <a:r>
              <a:rPr lang="es-MX" dirty="0" smtClean="0"/>
              <a:t>Habilidades de pensamiento</a:t>
            </a:r>
          </a:p>
          <a:p>
            <a:pPr>
              <a:buFont typeface="Wingdings" panose="05000000000000000000" pitchFamily="2" charset="2"/>
              <a:buChar char="ü"/>
            </a:pPr>
            <a:r>
              <a:rPr lang="es-MX" dirty="0" smtClean="0"/>
              <a:t>¿Cómo mejorar las habilidades de pensamiento?</a:t>
            </a:r>
          </a:p>
          <a:p>
            <a:pPr>
              <a:buFont typeface="Wingdings" panose="05000000000000000000" pitchFamily="2" charset="2"/>
              <a:buChar char="ü"/>
            </a:pPr>
            <a:endParaRPr lang="es-MX" dirty="0" smtClean="0"/>
          </a:p>
          <a:p>
            <a:pPr>
              <a:buFont typeface="Wingdings" panose="05000000000000000000" pitchFamily="2" charset="2"/>
              <a:buChar char="ü"/>
            </a:pPr>
            <a:endParaRPr lang="es-MX" dirty="0" smtClean="0"/>
          </a:p>
          <a:p>
            <a:pPr>
              <a:buFont typeface="Wingdings" panose="05000000000000000000" pitchFamily="2" charset="2"/>
              <a:buChar char="ü"/>
            </a:pPr>
            <a:endParaRPr lang="es-MX" dirty="0" smtClean="0"/>
          </a:p>
          <a:p>
            <a:pPr>
              <a:buFont typeface="Wingdings" panose="05000000000000000000" pitchFamily="2" charset="2"/>
              <a:buChar char="ü"/>
            </a:pPr>
            <a:endParaRPr lang="es-MX" dirty="0" smtClean="0"/>
          </a:p>
          <a:p>
            <a:pPr>
              <a:buFont typeface="Wingdings" panose="05000000000000000000" pitchFamily="2" charset="2"/>
              <a:buChar char="ü"/>
            </a:pPr>
            <a:endParaRPr lang="es-MX" dirty="0" smtClean="0"/>
          </a:p>
          <a:p>
            <a:pPr>
              <a:buFont typeface="Wingdings" panose="05000000000000000000" pitchFamily="2" charset="2"/>
              <a:buChar char="ü"/>
            </a:pPr>
            <a:endParaRPr lang="es-MX" dirty="0"/>
          </a:p>
          <a:p>
            <a:endParaRPr lang="es-MX" dirty="0"/>
          </a:p>
        </p:txBody>
      </p:sp>
      <p:sp>
        <p:nvSpPr>
          <p:cNvPr id="3" name="2 Título"/>
          <p:cNvSpPr>
            <a:spLocks noGrp="1"/>
          </p:cNvSpPr>
          <p:nvPr>
            <p:ph type="title"/>
          </p:nvPr>
        </p:nvSpPr>
        <p:spPr/>
        <p:txBody>
          <a:bodyPr/>
          <a:lstStyle/>
          <a:p>
            <a:r>
              <a:rPr lang="es-MX" dirty="0" smtClean="0"/>
              <a:t>Contenido</a:t>
            </a:r>
            <a:endParaRPr lang="es-MX" dirty="0"/>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5</a:t>
            </a:fld>
            <a:endParaRPr lang="en-US" altLang="es-MX"/>
          </a:p>
        </p:txBody>
      </p:sp>
    </p:spTree>
    <p:extLst>
      <p:ext uri="{BB962C8B-B14F-4D97-AF65-F5344CB8AC3E}">
        <p14:creationId xmlns:p14="http://schemas.microsoft.com/office/powerpoint/2010/main" val="16107182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a:t>P</a:t>
            </a:r>
            <a:r>
              <a:rPr lang="es-MX" dirty="0" smtClean="0"/>
              <a:t>ropuesto </a:t>
            </a:r>
            <a:r>
              <a:rPr lang="es-MX" dirty="0"/>
              <a:t>por Margarita de Sánchez (1993</a:t>
            </a:r>
            <a:r>
              <a:rPr lang="es-MX" dirty="0" smtClean="0"/>
              <a:t>)</a:t>
            </a:r>
          </a:p>
          <a:p>
            <a:r>
              <a:rPr lang="es-MX" dirty="0" smtClean="0"/>
              <a:t>Es una </a:t>
            </a:r>
            <a:r>
              <a:rPr lang="es-MX" dirty="0"/>
              <a:t>alternativa </a:t>
            </a:r>
            <a:r>
              <a:rPr lang="es-MX" dirty="0" smtClean="0"/>
              <a:t>que </a:t>
            </a:r>
            <a:r>
              <a:rPr lang="es-MX" dirty="0"/>
              <a:t>garantiza la formación de hábitos de </a:t>
            </a:r>
            <a:r>
              <a:rPr lang="es-MX" dirty="0" smtClean="0"/>
              <a:t>pensamiento.</a:t>
            </a:r>
          </a:p>
          <a:p>
            <a:r>
              <a:rPr lang="es-MX" dirty="0" smtClean="0"/>
              <a:t>Dirigidos </a:t>
            </a:r>
            <a:r>
              <a:rPr lang="es-MX" dirty="0"/>
              <a:t>a mejorar las habilidades de los estudiantes para resolver problemas, tomar decisiones e interactuar satisfactoriamente con su ambiente y en general para aprender de su entorno académico y cotidiano</a:t>
            </a:r>
          </a:p>
        </p:txBody>
      </p:sp>
      <p:sp>
        <p:nvSpPr>
          <p:cNvPr id="3" name="2 Título"/>
          <p:cNvSpPr>
            <a:spLocks noGrp="1"/>
          </p:cNvSpPr>
          <p:nvPr>
            <p:ph type="title"/>
          </p:nvPr>
        </p:nvSpPr>
        <p:spPr/>
        <p:txBody>
          <a:bodyPr/>
          <a:lstStyle/>
          <a:p>
            <a:r>
              <a:rPr lang="es-MX" dirty="0" smtClean="0"/>
              <a:t>Paradigma </a:t>
            </a:r>
            <a:r>
              <a:rPr lang="es-MX" dirty="0"/>
              <a:t>de los procesos</a:t>
            </a:r>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6</a:t>
            </a:fld>
            <a:endParaRPr lang="en-US" altLang="es-MX"/>
          </a:p>
        </p:txBody>
      </p:sp>
    </p:spTree>
    <p:extLst>
      <p:ext uri="{BB962C8B-B14F-4D97-AF65-F5344CB8AC3E}">
        <p14:creationId xmlns:p14="http://schemas.microsoft.com/office/powerpoint/2010/main" val="904348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buNone/>
            </a:pPr>
            <a:r>
              <a:rPr lang="es-MX" dirty="0" smtClean="0"/>
              <a:t>Explica </a:t>
            </a:r>
            <a:r>
              <a:rPr lang="es-MX" dirty="0"/>
              <a:t>los aspectos conceptuales y metodológicos de un enfoque de estimulación del pensamiento basado en la </a:t>
            </a:r>
            <a:r>
              <a:rPr lang="es-MX" dirty="0" err="1"/>
              <a:t>operacionalización</a:t>
            </a:r>
            <a:r>
              <a:rPr lang="es-MX" dirty="0"/>
              <a:t> del acto mental mediante la aplicación de los </a:t>
            </a:r>
            <a:r>
              <a:rPr lang="es-MX" b="1" dirty="0"/>
              <a:t>procesos</a:t>
            </a:r>
            <a:r>
              <a:rPr lang="es-MX" dirty="0"/>
              <a:t> como instrumentos que determinan la manera de pensar o de procesar información, y proporcionan los mecanismos para construir, comprender, aplicar, extender, delimitar y profundizar el conocimiento.</a:t>
            </a:r>
          </a:p>
          <a:p>
            <a:endParaRPr lang="es-MX" dirty="0"/>
          </a:p>
        </p:txBody>
      </p:sp>
      <p:sp>
        <p:nvSpPr>
          <p:cNvPr id="3" name="2 Título"/>
          <p:cNvSpPr>
            <a:spLocks noGrp="1"/>
          </p:cNvSpPr>
          <p:nvPr>
            <p:ph type="title"/>
          </p:nvPr>
        </p:nvSpPr>
        <p:spPr/>
        <p:txBody>
          <a:bodyPr/>
          <a:lstStyle/>
          <a:p>
            <a:r>
              <a:rPr lang="es-MX" dirty="0"/>
              <a:t>El paradigma de los procesos</a:t>
            </a:r>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7</a:t>
            </a:fld>
            <a:endParaRPr lang="en-US" altLang="es-MX"/>
          </a:p>
        </p:txBody>
      </p:sp>
    </p:spTree>
    <p:extLst>
      <p:ext uri="{BB962C8B-B14F-4D97-AF65-F5344CB8AC3E}">
        <p14:creationId xmlns:p14="http://schemas.microsoft.com/office/powerpoint/2010/main" val="2356732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844824"/>
            <a:ext cx="8229600" cy="4162467"/>
          </a:xfrm>
        </p:spPr>
        <p:txBody>
          <a:bodyPr>
            <a:normAutofit/>
          </a:bodyPr>
          <a:lstStyle/>
          <a:p>
            <a:pPr lvl="0" algn="just"/>
            <a:r>
              <a:rPr lang="es-MX" dirty="0" smtClean="0"/>
              <a:t>La </a:t>
            </a:r>
            <a:r>
              <a:rPr lang="es-MX" dirty="0"/>
              <a:t>formación de imágenes o representaciones mentales</a:t>
            </a:r>
            <a:r>
              <a:rPr lang="es-MX" dirty="0" smtClean="0"/>
              <a:t>.</a:t>
            </a:r>
          </a:p>
          <a:p>
            <a:pPr lvl="0" algn="just"/>
            <a:endParaRPr lang="es-MX" dirty="0"/>
          </a:p>
          <a:p>
            <a:pPr lvl="0" algn="just"/>
            <a:r>
              <a:rPr lang="es-MX" dirty="0"/>
              <a:t>El desarrollo y la aplicación, en forma natural y espontánea de esquemas de pensamiento altamente productivos.</a:t>
            </a:r>
          </a:p>
          <a:p>
            <a:endParaRPr lang="es-MX" dirty="0"/>
          </a:p>
        </p:txBody>
      </p:sp>
      <p:sp>
        <p:nvSpPr>
          <p:cNvPr id="3" name="2 Título"/>
          <p:cNvSpPr>
            <a:spLocks noGrp="1"/>
          </p:cNvSpPr>
          <p:nvPr>
            <p:ph type="title"/>
          </p:nvPr>
        </p:nvSpPr>
        <p:spPr>
          <a:xfrm>
            <a:off x="467544" y="764704"/>
            <a:ext cx="8229600" cy="706090"/>
          </a:xfrm>
        </p:spPr>
        <p:txBody>
          <a:bodyPr>
            <a:normAutofit fontScale="90000"/>
          </a:bodyPr>
          <a:lstStyle/>
          <a:p>
            <a:r>
              <a:rPr lang="es-MX" sz="3100" dirty="0"/>
              <a:t>El método de los procesos </a:t>
            </a:r>
            <a:r>
              <a:rPr lang="es-MX" sz="3100" dirty="0" smtClean="0"/>
              <a:t>comprende</a:t>
            </a:r>
            <a:r>
              <a:rPr lang="es-MX" dirty="0"/>
              <a:t/>
            </a:r>
            <a:br>
              <a:rPr lang="es-MX" dirty="0"/>
            </a:br>
            <a:endParaRPr lang="es-MX"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437112"/>
            <a:ext cx="2771775" cy="1647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8</a:t>
            </a:fld>
            <a:endParaRPr lang="en-US" altLang="es-MX"/>
          </a:p>
        </p:txBody>
      </p:sp>
    </p:spTree>
    <p:extLst>
      <p:ext uri="{BB962C8B-B14F-4D97-AF65-F5344CB8AC3E}">
        <p14:creationId xmlns:p14="http://schemas.microsoft.com/office/powerpoint/2010/main" val="1944645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lvl="0" algn="just"/>
            <a:r>
              <a:rPr lang="es-MX" dirty="0"/>
              <a:t>La transferencia de los esquemas de pensamiento para estimular la adquisición de conocimientos, el razonamiento lógico-crítico y verbal, la inventiva, la solución de problemas, la toma de decisiones y la interacción con el medio</a:t>
            </a:r>
            <a:r>
              <a:rPr lang="es-MX" dirty="0" smtClean="0"/>
              <a:t>.</a:t>
            </a:r>
          </a:p>
          <a:p>
            <a:pPr lvl="0" algn="just"/>
            <a:endParaRPr lang="es-MX" dirty="0"/>
          </a:p>
          <a:p>
            <a:pPr lvl="0" algn="just"/>
            <a:r>
              <a:rPr lang="es-MX" dirty="0"/>
              <a:t>El desarrollo de un sistema de actitudes, valores y disposiciones que guíen el pensamiento y las acciones.</a:t>
            </a:r>
          </a:p>
          <a:p>
            <a:endParaRPr lang="es-MX" dirty="0"/>
          </a:p>
        </p:txBody>
      </p:sp>
      <p:sp>
        <p:nvSpPr>
          <p:cNvPr id="3" name="2 Título"/>
          <p:cNvSpPr>
            <a:spLocks noGrp="1"/>
          </p:cNvSpPr>
          <p:nvPr>
            <p:ph type="title"/>
          </p:nvPr>
        </p:nvSpPr>
        <p:spPr/>
        <p:txBody>
          <a:bodyPr>
            <a:normAutofit/>
          </a:bodyPr>
          <a:lstStyle/>
          <a:p>
            <a:r>
              <a:rPr lang="es-MX" sz="2800" dirty="0"/>
              <a:t>El método de los procesos comprende</a:t>
            </a:r>
          </a:p>
        </p:txBody>
      </p:sp>
      <p:sp>
        <p:nvSpPr>
          <p:cNvPr id="5" name="4 Marcador de número de diapositiva"/>
          <p:cNvSpPr>
            <a:spLocks noGrp="1"/>
          </p:cNvSpPr>
          <p:nvPr>
            <p:ph type="sldNum" sz="quarter" idx="12"/>
          </p:nvPr>
        </p:nvSpPr>
        <p:spPr/>
        <p:txBody>
          <a:bodyPr/>
          <a:lstStyle/>
          <a:p>
            <a:fld id="{CF9832C5-1A1A-47F0-9C55-15F4FCA05CCB}" type="slidenum">
              <a:rPr lang="en-US" altLang="es-MX" smtClean="0"/>
              <a:pPr/>
              <a:t>9</a:t>
            </a:fld>
            <a:endParaRPr lang="en-US" altLang="es-MX"/>
          </a:p>
        </p:txBody>
      </p:sp>
    </p:spTree>
    <p:extLst>
      <p:ext uri="{BB962C8B-B14F-4D97-AF65-F5344CB8AC3E}">
        <p14:creationId xmlns:p14="http://schemas.microsoft.com/office/powerpoint/2010/main" val="15840849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853</TotalTime>
  <Words>1892</Words>
  <Application>Microsoft Office PowerPoint</Application>
  <PresentationFormat>Presentación en pantalla (4:3)</PresentationFormat>
  <Paragraphs>267</Paragraphs>
  <Slides>40</Slides>
  <Notes>1</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Concurrencia</vt:lpstr>
      <vt:lpstr>     Universidad Autónoma del Estado de México Facultad de Ciencias de la Conducta Licenciatura en Psicología  Unidad de Aprendizaje Optativa Seminario de Procesos Cognoscitivos </vt:lpstr>
      <vt:lpstr>Datos de identificación</vt:lpstr>
      <vt:lpstr>Guion Explicativo</vt:lpstr>
      <vt:lpstr>Presentación de PowerPoint</vt:lpstr>
      <vt:lpstr>Contenido</vt:lpstr>
      <vt:lpstr>Paradigma de los procesos</vt:lpstr>
      <vt:lpstr>El paradigma de los procesos</vt:lpstr>
      <vt:lpstr>El método de los procesos comprende </vt:lpstr>
      <vt:lpstr>El método de los procesos comprende</vt:lpstr>
      <vt:lpstr>Presentación de PowerPoint</vt:lpstr>
      <vt:lpstr>Proceso</vt:lpstr>
      <vt:lpstr>Presentación de PowerPoint</vt:lpstr>
      <vt:lpstr>Presentación de PowerPoint</vt:lpstr>
      <vt:lpstr>Taxonomía de los Procesos Cognitivos  (De Sánchez, 1994)</vt:lpstr>
      <vt:lpstr>Procesos Universales</vt:lpstr>
      <vt:lpstr>Procesos Particulares</vt:lpstr>
      <vt:lpstr>Procesos básicos de pensamiento</vt:lpstr>
      <vt:lpstr>Procesos integradores </vt:lpstr>
      <vt:lpstr>Definición de proceso</vt:lpstr>
      <vt:lpstr>Observación</vt:lpstr>
      <vt:lpstr>Observación  definición operacional</vt:lpstr>
      <vt:lpstr>Comparación </vt:lpstr>
      <vt:lpstr>Relación</vt:lpstr>
      <vt:lpstr>Clasificación simple </vt:lpstr>
      <vt:lpstr>Clasificación procedimiento</vt:lpstr>
      <vt:lpstr>Ordenamiento </vt:lpstr>
      <vt:lpstr>Clasificación Jerárquica</vt:lpstr>
      <vt:lpstr>Presentación de PowerPoint</vt:lpstr>
      <vt:lpstr>Evaluación</vt:lpstr>
      <vt:lpstr>Cada proceso facilita el aprendizaje y la adquisición del conocimiento</vt:lpstr>
      <vt:lpstr>Habilidad de pensamiento</vt:lpstr>
      <vt:lpstr>Presentación de PowerPoint</vt:lpstr>
      <vt:lpstr>Presentación de PowerPoint</vt:lpstr>
      <vt:lpstr>Hábitos inadecuados de pensamiento</vt:lpstr>
      <vt:lpstr>Presentación de PowerPoint</vt:lpstr>
      <vt:lpstr>Lista de verificación</vt:lpstr>
      <vt:lpstr>Factores para el mejoramiento de las habilidades de pensamiento</vt:lpstr>
      <vt:lpstr>Factores para el mejoramiento de las habilidades de pensamiento</vt:lpstr>
      <vt:lpstr>Ambiente instruccional</vt:lpstr>
      <vt:lpstr>Referencias</vt:lpstr>
    </vt:vector>
  </TitlesOfParts>
  <Company>Acer OEM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TALLER</dc:title>
  <dc:creator>Elizabeth Estrada</dc:creator>
  <cp:lastModifiedBy>familia</cp:lastModifiedBy>
  <cp:revision>49</cp:revision>
  <cp:lastPrinted>1999-12-02T07:58:44Z</cp:lastPrinted>
  <dcterms:created xsi:type="dcterms:W3CDTF">1999-12-02T03:52:48Z</dcterms:created>
  <dcterms:modified xsi:type="dcterms:W3CDTF">2016-10-13T04:40:51Z</dcterms:modified>
</cp:coreProperties>
</file>